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0" r:id="rId2"/>
    <p:sldMasterId id="2147483655" r:id="rId3"/>
  </p:sldMasterIdLst>
  <p:notesMasterIdLst>
    <p:notesMasterId r:id="rId18"/>
  </p:notesMasterIdLst>
  <p:handoutMasterIdLst>
    <p:handoutMasterId r:id="rId19"/>
  </p:handoutMasterIdLst>
  <p:sldIdLst>
    <p:sldId id="456" r:id="rId4"/>
    <p:sldId id="440" r:id="rId5"/>
    <p:sldId id="444" r:id="rId6"/>
    <p:sldId id="445" r:id="rId7"/>
    <p:sldId id="465" r:id="rId8"/>
    <p:sldId id="457" r:id="rId9"/>
    <p:sldId id="466" r:id="rId10"/>
    <p:sldId id="462" r:id="rId11"/>
    <p:sldId id="463" r:id="rId12"/>
    <p:sldId id="460" r:id="rId13"/>
    <p:sldId id="461" r:id="rId14"/>
    <p:sldId id="464" r:id="rId15"/>
    <p:sldId id="455" r:id="rId16"/>
    <p:sldId id="395" r:id="rId17"/>
  </p:sldIdLst>
  <p:sldSz cx="9144000" cy="6858000" type="screen4x3"/>
  <p:notesSz cx="6797675" cy="9926638"/>
  <p:defaultTextStyle>
    <a:defPPr>
      <a:defRPr lang="en-US"/>
    </a:defPPr>
    <a:lvl1pPr algn="ctr" rtl="0" fontAlgn="base">
      <a:spcBef>
        <a:spcPct val="0"/>
      </a:spcBef>
      <a:spcAft>
        <a:spcPct val="0"/>
      </a:spcAft>
      <a:defRPr sz="1600" b="1" kern="1200">
        <a:solidFill>
          <a:srgbClr val="FFFFFF"/>
        </a:solidFill>
        <a:latin typeface="Arial Narrow" pitchFamily="34" charset="0"/>
        <a:ea typeface="+mn-ea"/>
        <a:cs typeface="Arial" pitchFamily="34" charset="0"/>
      </a:defRPr>
    </a:lvl1pPr>
    <a:lvl2pPr marL="457200" algn="ctr" rtl="0" fontAlgn="base">
      <a:spcBef>
        <a:spcPct val="0"/>
      </a:spcBef>
      <a:spcAft>
        <a:spcPct val="0"/>
      </a:spcAft>
      <a:defRPr sz="1600" b="1" kern="1200">
        <a:solidFill>
          <a:srgbClr val="FFFFFF"/>
        </a:solidFill>
        <a:latin typeface="Arial Narrow" pitchFamily="34" charset="0"/>
        <a:ea typeface="+mn-ea"/>
        <a:cs typeface="Arial" pitchFamily="34" charset="0"/>
      </a:defRPr>
    </a:lvl2pPr>
    <a:lvl3pPr marL="914400" algn="ctr" rtl="0" fontAlgn="base">
      <a:spcBef>
        <a:spcPct val="0"/>
      </a:spcBef>
      <a:spcAft>
        <a:spcPct val="0"/>
      </a:spcAft>
      <a:defRPr sz="1600" b="1" kern="1200">
        <a:solidFill>
          <a:srgbClr val="FFFFFF"/>
        </a:solidFill>
        <a:latin typeface="Arial Narrow" pitchFamily="34" charset="0"/>
        <a:ea typeface="+mn-ea"/>
        <a:cs typeface="Arial" pitchFamily="34" charset="0"/>
      </a:defRPr>
    </a:lvl3pPr>
    <a:lvl4pPr marL="1371600" algn="ctr" rtl="0" fontAlgn="base">
      <a:spcBef>
        <a:spcPct val="0"/>
      </a:spcBef>
      <a:spcAft>
        <a:spcPct val="0"/>
      </a:spcAft>
      <a:defRPr sz="1600" b="1" kern="1200">
        <a:solidFill>
          <a:srgbClr val="FFFFFF"/>
        </a:solidFill>
        <a:latin typeface="Arial Narrow" pitchFamily="34" charset="0"/>
        <a:ea typeface="+mn-ea"/>
        <a:cs typeface="Arial" pitchFamily="34" charset="0"/>
      </a:defRPr>
    </a:lvl4pPr>
    <a:lvl5pPr marL="1828800" algn="ctr" rtl="0" fontAlgn="base">
      <a:spcBef>
        <a:spcPct val="0"/>
      </a:spcBef>
      <a:spcAft>
        <a:spcPct val="0"/>
      </a:spcAft>
      <a:defRPr sz="1600" b="1" kern="1200">
        <a:solidFill>
          <a:srgbClr val="FFFFFF"/>
        </a:solidFill>
        <a:latin typeface="Arial Narrow" pitchFamily="34" charset="0"/>
        <a:ea typeface="+mn-ea"/>
        <a:cs typeface="Arial" pitchFamily="34" charset="0"/>
      </a:defRPr>
    </a:lvl5pPr>
    <a:lvl6pPr marL="2286000" algn="l" defTabSz="914400" rtl="0" eaLnBrk="1" latinLnBrk="0" hangingPunct="1">
      <a:defRPr sz="1600" b="1" kern="1200">
        <a:solidFill>
          <a:srgbClr val="FFFFFF"/>
        </a:solidFill>
        <a:latin typeface="Arial Narrow" pitchFamily="34" charset="0"/>
        <a:ea typeface="+mn-ea"/>
        <a:cs typeface="Arial" pitchFamily="34" charset="0"/>
      </a:defRPr>
    </a:lvl6pPr>
    <a:lvl7pPr marL="2743200" algn="l" defTabSz="914400" rtl="0" eaLnBrk="1" latinLnBrk="0" hangingPunct="1">
      <a:defRPr sz="1600" b="1" kern="1200">
        <a:solidFill>
          <a:srgbClr val="FFFFFF"/>
        </a:solidFill>
        <a:latin typeface="Arial Narrow" pitchFamily="34" charset="0"/>
        <a:ea typeface="+mn-ea"/>
        <a:cs typeface="Arial" pitchFamily="34" charset="0"/>
      </a:defRPr>
    </a:lvl7pPr>
    <a:lvl8pPr marL="3200400" algn="l" defTabSz="914400" rtl="0" eaLnBrk="1" latinLnBrk="0" hangingPunct="1">
      <a:defRPr sz="1600" b="1" kern="1200">
        <a:solidFill>
          <a:srgbClr val="FFFFFF"/>
        </a:solidFill>
        <a:latin typeface="Arial Narrow" pitchFamily="34" charset="0"/>
        <a:ea typeface="+mn-ea"/>
        <a:cs typeface="Arial" pitchFamily="34" charset="0"/>
      </a:defRPr>
    </a:lvl8pPr>
    <a:lvl9pPr marL="3657600" algn="l" defTabSz="914400" rtl="0" eaLnBrk="1" latinLnBrk="0" hangingPunct="1">
      <a:defRPr sz="1600" b="1" kern="1200">
        <a:solidFill>
          <a:srgbClr val="FFFFFF"/>
        </a:solidFill>
        <a:latin typeface="Arial Narrow"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6600"/>
    <a:srgbClr val="000099"/>
    <a:srgbClr val="CC0000"/>
    <a:srgbClr val="FF9900"/>
    <a:srgbClr val="FFFF99"/>
    <a:srgbClr val="FFFFCC"/>
    <a:srgbClr val="FFCCCC"/>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2226" autoAdjust="0"/>
    <p:restoredTop sz="77990" autoAdjust="0"/>
  </p:normalViewPr>
  <p:slideViewPr>
    <p:cSldViewPr>
      <p:cViewPr>
        <p:scale>
          <a:sx n="60" d="100"/>
          <a:sy n="60" d="100"/>
        </p:scale>
        <p:origin x="-396"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Times"/>
              </a:defRPr>
            </a:lvl1pPr>
          </a:lstStyle>
          <a:p>
            <a:pPr>
              <a:defRPr/>
            </a:pPr>
            <a:endParaRPr lang="en-US" alt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a:defRPr>
            </a:lvl1pPr>
          </a:lstStyle>
          <a:p>
            <a:pPr>
              <a:defRPr/>
            </a:pPr>
            <a:endParaRPr lang="en-US" alt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latin typeface="Times"/>
              </a:defRPr>
            </a:lvl1pPr>
          </a:lstStyle>
          <a:p>
            <a:pPr>
              <a:defRPr/>
            </a:pPr>
            <a:endParaRPr lang="en-US" alt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a:defRPr>
            </a:lvl1pPr>
          </a:lstStyle>
          <a:p>
            <a:pPr>
              <a:defRPr/>
            </a:pPr>
            <a:fld id="{E2B00425-6FF4-41B2-BF30-4337884BFB24}" type="slidenum">
              <a:rPr lang="en-US" altLang="en-US"/>
              <a:pPr>
                <a:defRPr/>
              </a:pPr>
              <a:t>‹#›</a:t>
            </a:fld>
            <a:endParaRPr lang="en-US" altLang="en-US"/>
          </a:p>
        </p:txBody>
      </p:sp>
    </p:spTree>
    <p:extLst>
      <p:ext uri="{BB962C8B-B14F-4D97-AF65-F5344CB8AC3E}">
        <p14:creationId xmlns="" xmlns:p14="http://schemas.microsoft.com/office/powerpoint/2010/main" val="3566283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Times"/>
              </a:defRPr>
            </a:lvl1pPr>
          </a:lstStyle>
          <a:p>
            <a:pPr>
              <a:defRPr/>
            </a:pPr>
            <a:endParaRPr lang="en-US" alt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a:defRPr>
            </a:lvl1pPr>
          </a:lstStyle>
          <a:p>
            <a:pPr>
              <a:defRPr/>
            </a:pPr>
            <a:endParaRPr lang="en-US" altLang="en-US"/>
          </a:p>
        </p:txBody>
      </p:sp>
      <p:sp>
        <p:nvSpPr>
          <p:cNvPr id="26628"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latin typeface="Times"/>
              </a:defRPr>
            </a:lvl1pPr>
          </a:lstStyle>
          <a:p>
            <a:pPr>
              <a:defRPr/>
            </a:pPr>
            <a:endParaRPr lang="en-US" alt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a:defRPr>
            </a:lvl1pPr>
          </a:lstStyle>
          <a:p>
            <a:pPr>
              <a:defRPr/>
            </a:pPr>
            <a:fld id="{E6957A43-A497-40D7-89D5-8F64C1A3365A}" type="slidenum">
              <a:rPr lang="en-US" altLang="en-US"/>
              <a:pPr>
                <a:defRPr/>
              </a:pPr>
              <a:t>‹#›</a:t>
            </a:fld>
            <a:endParaRPr lang="en-US" altLang="en-US"/>
          </a:p>
        </p:txBody>
      </p:sp>
    </p:spTree>
    <p:extLst>
      <p:ext uri="{BB962C8B-B14F-4D97-AF65-F5344CB8AC3E}">
        <p14:creationId xmlns="" xmlns:p14="http://schemas.microsoft.com/office/powerpoint/2010/main" val="727909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17575" y="744538"/>
            <a:ext cx="4962525" cy="3722687"/>
          </a:xfrm>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RA I session in 2015 agreed</a:t>
            </a:r>
            <a:r>
              <a:rPr lang="en-US" sz="1200" baseline="0" dirty="0" smtClean="0"/>
              <a:t> that </a:t>
            </a:r>
            <a:r>
              <a:rPr lang="en-US" sz="1200" dirty="0" smtClean="0"/>
              <a:t>expansion of the </a:t>
            </a:r>
            <a:r>
              <a:rPr lang="en-US" sz="1200" dirty="0" err="1" smtClean="0"/>
              <a:t>AMDAR</a:t>
            </a:r>
            <a:r>
              <a:rPr lang="en-US" sz="1200" dirty="0" smtClean="0"/>
              <a:t> Programme in Region I would provide a cost-effective way of addressing the continued challenges faced by the upper-air parts of the </a:t>
            </a:r>
            <a:r>
              <a:rPr lang="en-US" sz="1200" dirty="0" err="1" smtClean="0"/>
              <a:t>RBSN</a:t>
            </a:r>
            <a:r>
              <a:rPr lang="en-US" sz="1200" b="0" i="0" u="none" strike="noStrike" kern="1200" baseline="0" dirty="0" smtClean="0">
                <a:solidFill>
                  <a:schemeClr val="tx1"/>
                </a:solidFill>
                <a:latin typeface="Times"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charset="0"/>
                <a:ea typeface="+mn-ea"/>
                <a:cs typeface="+mn-cs"/>
              </a:rPr>
              <a:t>It further noted that the current coverage over much of the African continent is mainly through the collaboration between the South African Weather Service and South African Airways, British Airways and Lufthansa.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charset="0"/>
                <a:ea typeface="+mn-ea"/>
                <a:cs typeface="+mn-cs"/>
              </a:rPr>
              <a:t>The Association encouraged other Met services to form similar collaborations with airlines to enhance observations, particularly in data sparse regions of the continent to assist with the development of the RA I </a:t>
            </a:r>
            <a:r>
              <a:rPr lang="en-US" sz="1200" b="0" i="0" u="none" strike="noStrike" kern="1200" baseline="0" dirty="0" err="1" smtClean="0">
                <a:solidFill>
                  <a:schemeClr val="tx1"/>
                </a:solidFill>
                <a:latin typeface="Times" charset="0"/>
                <a:ea typeface="+mn-ea"/>
                <a:cs typeface="+mn-cs"/>
              </a:rPr>
              <a:t>AMDAR</a:t>
            </a:r>
            <a:r>
              <a:rPr lang="en-US" sz="1200" b="0" i="0" u="none" strike="noStrike" kern="1200" baseline="0" dirty="0" smtClean="0">
                <a:solidFill>
                  <a:schemeClr val="tx1"/>
                </a:solidFill>
                <a:latin typeface="Times" charset="0"/>
                <a:ea typeface="+mn-ea"/>
                <a:cs typeface="+mn-cs"/>
              </a:rPr>
              <a:t> system.</a:t>
            </a:r>
            <a:endParaRPr lang="en-US" sz="1200" baseline="0" dirty="0" smtClean="0"/>
          </a:p>
        </p:txBody>
      </p:sp>
      <p:sp>
        <p:nvSpPr>
          <p:cNvPr id="4" name="Slide Number Placeholder 3"/>
          <p:cNvSpPr>
            <a:spLocks noGrp="1"/>
          </p:cNvSpPr>
          <p:nvPr>
            <p:ph type="sldNum" sz="quarter" idx="10"/>
          </p:nvPr>
        </p:nvSpPr>
        <p:spPr/>
        <p:txBody>
          <a:bodyPr/>
          <a:lstStyle/>
          <a:p>
            <a:pPr>
              <a:defRPr/>
            </a:pPr>
            <a:fld id="{E6957A43-A497-40D7-89D5-8F64C1A3365A}" type="slidenum">
              <a:rPr lang="en-US" altLang="en-US" smtClean="0"/>
              <a:pPr>
                <a:defRPr/>
              </a:pPr>
              <a:t>10</a:t>
            </a:fld>
            <a:endParaRPr lang="en-US" altLang="en-US"/>
          </a:p>
        </p:txBody>
      </p:sp>
    </p:spTree>
    <p:extLst>
      <p:ext uri="{BB962C8B-B14F-4D97-AF65-F5344CB8AC3E}">
        <p14:creationId xmlns="" xmlns:p14="http://schemas.microsoft.com/office/powerpoint/2010/main" val="260418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WMO </a:t>
            </a:r>
            <a:r>
              <a:rPr lang="en-US" sz="1200" dirty="0" err="1" smtClean="0"/>
              <a:t>WRD</a:t>
            </a:r>
            <a:r>
              <a:rPr lang="en-US" sz="1200" dirty="0" smtClean="0"/>
              <a:t> was developed by the Turkish State Meteorological Service</a:t>
            </a:r>
          </a:p>
          <a:p>
            <a:endParaRPr lang="en-US" dirty="0"/>
          </a:p>
        </p:txBody>
      </p:sp>
      <p:sp>
        <p:nvSpPr>
          <p:cNvPr id="4" name="Slide Number Placeholder 3"/>
          <p:cNvSpPr>
            <a:spLocks noGrp="1"/>
          </p:cNvSpPr>
          <p:nvPr>
            <p:ph type="sldNum" sz="quarter" idx="10"/>
          </p:nvPr>
        </p:nvSpPr>
        <p:spPr/>
        <p:txBody>
          <a:bodyPr/>
          <a:lstStyle/>
          <a:p>
            <a:pPr>
              <a:defRPr/>
            </a:pPr>
            <a:fld id="{E6957A43-A497-40D7-89D5-8F64C1A3365A}" type="slidenum">
              <a:rPr lang="en-US" altLang="en-US" smtClean="0"/>
              <a:pPr>
                <a:defRPr/>
              </a:pPr>
              <a:t>11</a:t>
            </a:fld>
            <a:endParaRPr lang="en-US" altLang="en-US"/>
          </a:p>
        </p:txBody>
      </p:sp>
    </p:spTree>
    <p:extLst>
      <p:ext uri="{BB962C8B-B14F-4D97-AF65-F5344CB8AC3E}">
        <p14:creationId xmlns="" xmlns:p14="http://schemas.microsoft.com/office/powerpoint/2010/main" val="375112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CH" altLang="en-US" dirty="0" smtClean="0">
                <a:latin typeface="Times"/>
              </a:rPr>
              <a:t>RA </a:t>
            </a:r>
            <a:r>
              <a:rPr lang="fr-CH" altLang="en-US" dirty="0" err="1" smtClean="0">
                <a:latin typeface="Times"/>
              </a:rPr>
              <a:t>should</a:t>
            </a:r>
            <a:r>
              <a:rPr lang="fr-CH" altLang="en-US" dirty="0" smtClean="0">
                <a:latin typeface="Times"/>
              </a:rPr>
              <a:t> support </a:t>
            </a:r>
            <a:r>
              <a:rPr lang="fr-CH" altLang="en-US" dirty="0" err="1" smtClean="0">
                <a:latin typeface="Times"/>
              </a:rPr>
              <a:t>developement</a:t>
            </a:r>
            <a:r>
              <a:rPr lang="fr-CH" altLang="en-US" dirty="0" smtClean="0">
                <a:latin typeface="Times"/>
              </a:rPr>
              <a:t> of </a:t>
            </a:r>
            <a:r>
              <a:rPr lang="fr-CH" altLang="en-US" dirty="0" err="1" smtClean="0">
                <a:latin typeface="Times"/>
              </a:rPr>
              <a:t>Regional</a:t>
            </a:r>
            <a:r>
              <a:rPr lang="fr-CH" altLang="en-US" dirty="0" smtClean="0">
                <a:latin typeface="Times"/>
              </a:rPr>
              <a:t> Portal </a:t>
            </a:r>
          </a:p>
          <a:p>
            <a:r>
              <a:rPr lang="fr-CH" altLang="en-US" dirty="0" smtClean="0">
                <a:latin typeface="Times"/>
              </a:rPr>
              <a:t>- More </a:t>
            </a:r>
            <a:r>
              <a:rPr lang="fr-CH" altLang="en-US" dirty="0" err="1" smtClean="0">
                <a:latin typeface="Times"/>
              </a:rPr>
              <a:t>details</a:t>
            </a:r>
            <a:r>
              <a:rPr lang="fr-CH" altLang="en-US" dirty="0" smtClean="0">
                <a:latin typeface="Times"/>
              </a:rPr>
              <a:t> in </a:t>
            </a:r>
            <a:r>
              <a:rPr lang="fr-CH" altLang="en-US" dirty="0" err="1" smtClean="0">
                <a:latin typeface="Times"/>
              </a:rPr>
              <a:t>following</a:t>
            </a:r>
            <a:r>
              <a:rPr lang="fr-CH" altLang="en-US" dirty="0" smtClean="0">
                <a:latin typeface="Times"/>
              </a:rPr>
              <a:t> </a:t>
            </a:r>
            <a:r>
              <a:rPr lang="fr-CH" altLang="en-US" dirty="0" err="1" smtClean="0">
                <a:latin typeface="Times"/>
              </a:rPr>
              <a:t>presentations</a:t>
            </a:r>
            <a:r>
              <a:rPr lang="fr-CH" altLang="en-US" dirty="0" smtClean="0">
                <a:latin typeface="Times"/>
              </a:rPr>
              <a:t> by A. Makarau on </a:t>
            </a:r>
            <a:r>
              <a:rPr lang="fr-CH" altLang="en-US" dirty="0" err="1" smtClean="0">
                <a:latin typeface="Times"/>
              </a:rPr>
              <a:t>RWC</a:t>
            </a:r>
            <a:r>
              <a:rPr lang="fr-CH" altLang="en-US" dirty="0" smtClean="0">
                <a:latin typeface="Times"/>
              </a:rPr>
              <a:t> and I. Zahumensky on </a:t>
            </a:r>
            <a:r>
              <a:rPr lang="fr-CH" altLang="en-US" smtClean="0">
                <a:latin typeface="Times"/>
              </a:rPr>
              <a:t>WDQMS</a:t>
            </a:r>
            <a:endParaRPr lang="sk-SK" altLang="en-US" dirty="0"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4E53125F-C2BC-4201-9745-A1284DE46233}" type="slidenum">
              <a:rPr lang="en-US" altLang="en-US" b="0"/>
              <a:pPr algn="r">
                <a:spcBef>
                  <a:spcPct val="0"/>
                </a:spcBef>
              </a:pPr>
              <a:t>2</a:t>
            </a:fld>
            <a:endParaRPr lang="en-US" altLang="en-US"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327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rgbClr val="FFFFFF"/>
                </a:solidFill>
                <a:latin typeface="Arial Narrow" pitchFamily="34" charset="0"/>
                <a:cs typeface="Arial" pitchFamily="34" charset="0"/>
              </a:defRPr>
            </a:lvl1pPr>
            <a:lvl2pPr marL="742950" indent="-285750" eaLnBrk="0" hangingPunct="0">
              <a:defRPr sz="1600" b="1">
                <a:solidFill>
                  <a:srgbClr val="FFFFFF"/>
                </a:solidFill>
                <a:latin typeface="Arial Narrow" pitchFamily="34" charset="0"/>
                <a:cs typeface="Arial" pitchFamily="34" charset="0"/>
              </a:defRPr>
            </a:lvl2pPr>
            <a:lvl3pPr marL="1143000" indent="-228600" eaLnBrk="0" hangingPunct="0">
              <a:defRPr sz="1600" b="1">
                <a:solidFill>
                  <a:srgbClr val="FFFFFF"/>
                </a:solidFill>
                <a:latin typeface="Arial Narrow" pitchFamily="34" charset="0"/>
                <a:cs typeface="Arial" pitchFamily="34" charset="0"/>
              </a:defRPr>
            </a:lvl3pPr>
            <a:lvl4pPr marL="1600200" indent="-228600" eaLnBrk="0" hangingPunct="0">
              <a:defRPr sz="1600" b="1">
                <a:solidFill>
                  <a:srgbClr val="FFFFFF"/>
                </a:solidFill>
                <a:latin typeface="Arial Narrow" pitchFamily="34" charset="0"/>
                <a:cs typeface="Arial" pitchFamily="34" charset="0"/>
              </a:defRPr>
            </a:lvl4pPr>
            <a:lvl5pPr marL="2057400" indent="-228600" eaLnBrk="0" hangingPunct="0">
              <a:defRPr sz="1600" b="1">
                <a:solidFill>
                  <a:srgbClr val="FFFFFF"/>
                </a:solidFill>
                <a:latin typeface="Arial Narrow" pitchFamily="34" charset="0"/>
                <a:cs typeface="Arial" pitchFamily="34" charset="0"/>
              </a:defRPr>
            </a:lvl5pPr>
            <a:lvl6pPr marL="25146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6pPr>
            <a:lvl7pPr marL="29718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7pPr>
            <a:lvl8pPr marL="34290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8pPr>
            <a:lvl9pPr marL="3886200" indent="-228600" algn="ctr" eaLnBrk="0" fontAlgn="base" hangingPunct="0">
              <a:spcBef>
                <a:spcPct val="0"/>
              </a:spcBef>
              <a:spcAft>
                <a:spcPct val="0"/>
              </a:spcAft>
              <a:defRPr sz="1600" b="1">
                <a:solidFill>
                  <a:srgbClr val="FFFFFF"/>
                </a:solidFill>
                <a:latin typeface="Arial Narrow" pitchFamily="34" charset="0"/>
                <a:cs typeface="Arial" pitchFamily="34" charset="0"/>
              </a:defRPr>
            </a:lvl9pPr>
          </a:lstStyle>
          <a:p>
            <a:fld id="{9C82B475-B411-41DF-89FE-65726C34FAE1}" type="slidenum">
              <a:rPr lang="en-US" altLang="en-US" sz="1200" b="0" smtClean="0">
                <a:solidFill>
                  <a:schemeClr val="tx1"/>
                </a:solidFill>
                <a:latin typeface="Times"/>
              </a:rPr>
              <a:pPr/>
              <a:t>3</a:t>
            </a:fld>
            <a:endParaRPr lang="en-US" altLang="en-US" sz="1200" b="0" smtClean="0">
              <a:solidFill>
                <a:schemeClr val="tx1"/>
              </a:solidFill>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latin typeface="Times"/>
              </a:rPr>
              <a:t>The Concept of </a:t>
            </a:r>
            <a:r>
              <a:rPr lang="en-US" altLang="en-US" dirty="0" err="1" smtClean="0">
                <a:latin typeface="Times"/>
              </a:rPr>
              <a:t>RWC</a:t>
            </a:r>
            <a:r>
              <a:rPr lang="en-US" altLang="en-US" dirty="0" smtClean="0">
                <a:latin typeface="Times"/>
              </a:rPr>
              <a:t> will be presented by Dr. A: Makarau PM</a:t>
            </a:r>
          </a:p>
        </p:txBody>
      </p:sp>
      <p:sp>
        <p:nvSpPr>
          <p:cNvPr id="33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FE76C05C-95F5-4B75-AAB8-42045EACA62D}" type="slidenum">
              <a:rPr lang="en-US" altLang="en-US" smtClean="0"/>
              <a:pPr algn="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Times"/>
            </a:endParaRPr>
          </a:p>
        </p:txBody>
      </p:sp>
      <p:sp>
        <p:nvSpPr>
          <p:cNvPr id="33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FE76C05C-95F5-4B75-AAB8-42045EACA62D}" type="slidenum">
              <a:rPr lang="en-US" altLang="en-US" smtClean="0"/>
              <a:pPr algn="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Times"/>
            </a:endParaRPr>
          </a:p>
        </p:txBody>
      </p:sp>
      <p:sp>
        <p:nvSpPr>
          <p:cNvPr id="33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FE76C05C-95F5-4B75-AAB8-42045EACA62D}" type="slidenum">
              <a:rPr lang="en-US" altLang="en-US" smtClean="0"/>
              <a:pPr algn="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altLang="en-US" sz="1800" smtClean="0">
              <a:latin typeface="Verdana" pitchFamily="34" charset="0"/>
            </a:endParaRPr>
          </a:p>
        </p:txBody>
      </p:sp>
      <p:sp>
        <p:nvSpPr>
          <p:cNvPr id="45060" name="Slide Number Placeholder 3"/>
          <p:cNvSpPr txBox="1">
            <a:spLocks noGrp="1"/>
          </p:cNvSpPr>
          <p:nvPr/>
        </p:nvSpPr>
        <p:spPr bwMode="auto">
          <a:xfrm>
            <a:off x="3848100" y="9428163"/>
            <a:ext cx="2947988"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eaLnBrk="1" hangingPunct="1">
              <a:spcBef>
                <a:spcPct val="0"/>
              </a:spcBef>
            </a:pPr>
            <a:fld id="{666AAC7D-9777-4F1D-946A-58D6A41EC9D7}" type="slidenum">
              <a:rPr lang="en-US" altLang="en-US"/>
              <a:pPr algn="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Times"/>
            </a:endParaRPr>
          </a:p>
        </p:txBody>
      </p:sp>
      <p:sp>
        <p:nvSpPr>
          <p:cNvPr id="33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FE76C05C-95F5-4B75-AAB8-42045EACA62D}" type="slidenum">
              <a:rPr lang="en-US" altLang="en-US" smtClean="0"/>
              <a:pPr algn="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latin typeface="Times"/>
              </a:rPr>
              <a:t>Status of the upper-air stations and availability of TEMP</a:t>
            </a:r>
            <a:r>
              <a:rPr lang="en-US" altLang="en-US" baseline="0" dirty="0" smtClean="0">
                <a:latin typeface="Times"/>
              </a:rPr>
              <a:t> reports during a monitoring period 1-15 Oct 2014</a:t>
            </a:r>
            <a:endParaRPr lang="en-US" altLang="en-US" dirty="0" smtClean="0">
              <a:latin typeface="Times"/>
            </a:endParaRPr>
          </a:p>
        </p:txBody>
      </p:sp>
      <p:sp>
        <p:nvSpPr>
          <p:cNvPr id="33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a:defRPr>
            </a:lvl1pPr>
            <a:lvl2pPr marL="742950" indent="-285750" algn="l" eaLnBrk="0" hangingPunct="0">
              <a:spcBef>
                <a:spcPct val="30000"/>
              </a:spcBef>
              <a:defRPr sz="1200">
                <a:solidFill>
                  <a:schemeClr val="tx1"/>
                </a:solidFill>
                <a:latin typeface="Times"/>
              </a:defRPr>
            </a:lvl2pPr>
            <a:lvl3pPr marL="1143000" indent="-228600" algn="l" eaLnBrk="0" hangingPunct="0">
              <a:spcBef>
                <a:spcPct val="30000"/>
              </a:spcBef>
              <a:defRPr sz="1200">
                <a:solidFill>
                  <a:schemeClr val="tx1"/>
                </a:solidFill>
                <a:latin typeface="Times"/>
              </a:defRPr>
            </a:lvl3pPr>
            <a:lvl4pPr marL="1600200" indent="-228600" algn="l" eaLnBrk="0" hangingPunct="0">
              <a:spcBef>
                <a:spcPct val="30000"/>
              </a:spcBef>
              <a:defRPr sz="1200">
                <a:solidFill>
                  <a:schemeClr val="tx1"/>
                </a:solidFill>
                <a:latin typeface="Times"/>
              </a:defRPr>
            </a:lvl4pPr>
            <a:lvl5pPr marL="2057400" indent="-228600" algn="l" eaLnBrk="0" hangingPunct="0">
              <a:spcBef>
                <a:spcPct val="30000"/>
              </a:spcBef>
              <a:defRPr sz="1200">
                <a:solidFill>
                  <a:schemeClr val="tx1"/>
                </a:solidFill>
                <a:latin typeface="Times"/>
              </a:defRPr>
            </a:lvl5pPr>
            <a:lvl6pPr marL="2514600" indent="-228600" eaLnBrk="0" fontAlgn="base" hangingPunct="0">
              <a:spcBef>
                <a:spcPct val="30000"/>
              </a:spcBef>
              <a:spcAft>
                <a:spcPct val="0"/>
              </a:spcAft>
              <a:defRPr sz="1200">
                <a:solidFill>
                  <a:schemeClr val="tx1"/>
                </a:solidFill>
                <a:latin typeface="Times"/>
              </a:defRPr>
            </a:lvl6pPr>
            <a:lvl7pPr marL="2971800" indent="-228600" eaLnBrk="0" fontAlgn="base" hangingPunct="0">
              <a:spcBef>
                <a:spcPct val="30000"/>
              </a:spcBef>
              <a:spcAft>
                <a:spcPct val="0"/>
              </a:spcAft>
              <a:defRPr sz="1200">
                <a:solidFill>
                  <a:schemeClr val="tx1"/>
                </a:solidFill>
                <a:latin typeface="Times"/>
              </a:defRPr>
            </a:lvl7pPr>
            <a:lvl8pPr marL="3429000" indent="-228600" eaLnBrk="0" fontAlgn="base" hangingPunct="0">
              <a:spcBef>
                <a:spcPct val="30000"/>
              </a:spcBef>
              <a:spcAft>
                <a:spcPct val="0"/>
              </a:spcAft>
              <a:defRPr sz="1200">
                <a:solidFill>
                  <a:schemeClr val="tx1"/>
                </a:solidFill>
                <a:latin typeface="Times"/>
              </a:defRPr>
            </a:lvl8pPr>
            <a:lvl9pPr marL="3886200" indent="-228600" eaLnBrk="0" fontAlgn="base" hangingPunct="0">
              <a:spcBef>
                <a:spcPct val="30000"/>
              </a:spcBef>
              <a:spcAft>
                <a:spcPct val="0"/>
              </a:spcAft>
              <a:defRPr sz="1200">
                <a:solidFill>
                  <a:schemeClr val="tx1"/>
                </a:solidFill>
                <a:latin typeface="Times"/>
              </a:defRPr>
            </a:lvl9pPr>
          </a:lstStyle>
          <a:p>
            <a:pPr algn="r">
              <a:spcBef>
                <a:spcPct val="0"/>
              </a:spcBef>
            </a:pPr>
            <a:fld id="{FE76C05C-95F5-4B75-AAB8-42045EACA62D}" type="slidenum">
              <a:rPr lang="en-US" altLang="en-US" smtClean="0"/>
              <a:pPr algn="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hangingPunct="0">
              <a:spcBef>
                <a:spcPct val="50000"/>
              </a:spcBef>
              <a:defRPr/>
            </a:pPr>
            <a:r>
              <a:rPr lang="en-US" sz="1800" b="0" smtClean="0">
                <a:solidFill>
                  <a:schemeClr val="bg1"/>
                </a:solidFill>
                <a:latin typeface="Arial Black" pitchFamily="34" charset="0"/>
                <a:cs typeface="+mn-cs"/>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noProof="0" smtClean="0"/>
              <a:t>Click to edit Master subtitle style</a:t>
            </a:r>
          </a:p>
        </p:txBody>
      </p:sp>
    </p:spTree>
    <p:extLst>
      <p:ext uri="{BB962C8B-B14F-4D97-AF65-F5344CB8AC3E}">
        <p14:creationId xmlns="" xmlns:p14="http://schemas.microsoft.com/office/powerpoint/2010/main" val="1303914242"/>
      </p:ext>
    </p:extLst>
  </p:cSld>
  <p:clrMapOvr>
    <a:masterClrMapping/>
  </p:clrMapOvr>
  <p:transition spd="slow"/>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1623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531057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97263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a:t>Click to edit Master title style</a:t>
            </a:r>
          </a:p>
        </p:txBody>
      </p:sp>
      <p:sp>
        <p:nvSpPr>
          <p:cNvPr id="3" name="Table Placeholder 2"/>
          <p:cNvSpPr>
            <a:spLocks noGrp="1"/>
          </p:cNvSpPr>
          <p:nvPr>
            <p:ph type="tbl" idx="1"/>
          </p:nvPr>
        </p:nvSpPr>
        <p:spPr>
          <a:xfrm>
            <a:off x="250825" y="1052513"/>
            <a:ext cx="8713788" cy="4897437"/>
          </a:xfrm>
        </p:spPr>
        <p:txBody>
          <a:bodyPr/>
          <a:lstStyle/>
          <a:p>
            <a:pPr lvl="0"/>
            <a:endParaRPr lang="en-US" noProof="0"/>
          </a:p>
        </p:txBody>
      </p:sp>
    </p:spTree>
    <p:extLst>
      <p:ext uri="{BB962C8B-B14F-4D97-AF65-F5344CB8AC3E}">
        <p14:creationId xmlns="" xmlns:p14="http://schemas.microsoft.com/office/powerpoint/2010/main" val="3534511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 xmlns:p14="http://schemas.microsoft.com/office/powerpoint/2010/main" val="3194970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bwMode="auto">
          <a:xfrm>
            <a:off x="2484438" y="6462713"/>
            <a:ext cx="2447925" cy="3127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Arial" charset="0"/>
                <a:cs typeface="Arial" charset="0"/>
              </a:defRPr>
            </a:lvl1pPr>
          </a:lstStyle>
          <a:p>
            <a:pPr>
              <a:defRPr/>
            </a:pPr>
            <a:r>
              <a:rPr lang="en-US"/>
              <a:t>World Met Day Forum 2013</a:t>
            </a:r>
          </a:p>
        </p:txBody>
      </p:sp>
      <p:sp>
        <p:nvSpPr>
          <p:cNvPr id="5" name="Rectangle 11"/>
          <p:cNvSpPr>
            <a:spLocks noGrp="1" noChangeArrowheads="1"/>
          </p:cNvSpPr>
          <p:nvPr>
            <p:ph type="sldNum" sz="quarter" idx="11"/>
          </p:nvPr>
        </p:nvSpPr>
        <p:spPr bwMode="auto">
          <a:xfrm>
            <a:off x="5148263" y="6462713"/>
            <a:ext cx="1905000" cy="3127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Arial" charset="0"/>
                <a:cs typeface="Arial" charset="0"/>
              </a:defRPr>
            </a:lvl1pPr>
          </a:lstStyle>
          <a:p>
            <a:pPr>
              <a:defRPr/>
            </a:pPr>
            <a:fld id="{40B6D8BE-5957-409E-A4BA-D4A9F4A08C24}" type="slidenum">
              <a:rPr lang="en-US"/>
              <a:pPr>
                <a:defRPr/>
              </a:pPr>
              <a:t>‹#›</a:t>
            </a:fld>
            <a:r>
              <a:rPr lang="en-US"/>
              <a:t>WIGOS </a:t>
            </a:r>
          </a:p>
        </p:txBody>
      </p:sp>
    </p:spTree>
    <p:extLst>
      <p:ext uri="{BB962C8B-B14F-4D97-AF65-F5344CB8AC3E}">
        <p14:creationId xmlns="" xmlns:p14="http://schemas.microsoft.com/office/powerpoint/2010/main" val="246621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394456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4012904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48014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150182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hangingPunct="0">
              <a:spcBef>
                <a:spcPct val="50000"/>
              </a:spcBef>
              <a:defRPr/>
            </a:pPr>
            <a:r>
              <a:rPr lang="en-US" sz="1800" b="0" smtClean="0">
                <a:solidFill>
                  <a:schemeClr val="bg1"/>
                </a:solidFill>
                <a:latin typeface="Arial Black" pitchFamily="34" charset="0"/>
                <a:cs typeface="+mn-cs"/>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Tree>
    <p:extLst>
      <p:ext uri="{BB962C8B-B14F-4D97-AF65-F5344CB8AC3E}">
        <p14:creationId xmlns="" xmlns:p14="http://schemas.microsoft.com/office/powerpoint/2010/main" val="398126818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33479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42219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78228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1705588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710876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5" name="Rectangle 11"/>
          <p:cNvSpPr>
            <a:spLocks noGrp="1" noChangeArrowheads="1"/>
          </p:cNvSpPr>
          <p:nvPr>
            <p:ph type="sldNum" sz="quarter" idx="11"/>
          </p:nvPr>
        </p:nvSpPr>
        <p:spPr>
          <a:ln/>
        </p:spPr>
        <p:txBody>
          <a:bodyPr/>
          <a:lstStyle>
            <a:lvl1pPr>
              <a:defRPr/>
            </a:lvl1pPr>
          </a:lstStyle>
          <a:p>
            <a:pPr>
              <a:defRPr/>
            </a:pPr>
            <a:fld id="{40BBA5A5-AF39-4175-AAEF-C21E15508354}" type="slidenum">
              <a:rPr lang="en-US"/>
              <a:pPr>
                <a:defRPr/>
              </a:pPr>
              <a:t>‹#›</a:t>
            </a:fld>
            <a:r>
              <a:rPr lang="en-US"/>
              <a:t>WIGOS </a:t>
            </a:r>
          </a:p>
        </p:txBody>
      </p:sp>
    </p:spTree>
    <p:extLst>
      <p:ext uri="{BB962C8B-B14F-4D97-AF65-F5344CB8AC3E}">
        <p14:creationId xmlns="" xmlns:p14="http://schemas.microsoft.com/office/powerpoint/2010/main" val="323747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5" name="Rectangle 11"/>
          <p:cNvSpPr>
            <a:spLocks noGrp="1" noChangeArrowheads="1"/>
          </p:cNvSpPr>
          <p:nvPr>
            <p:ph type="sldNum" sz="quarter" idx="11"/>
          </p:nvPr>
        </p:nvSpPr>
        <p:spPr>
          <a:ln/>
        </p:spPr>
        <p:txBody>
          <a:bodyPr/>
          <a:lstStyle>
            <a:lvl1pPr>
              <a:defRPr/>
            </a:lvl1pPr>
          </a:lstStyle>
          <a:p>
            <a:pPr>
              <a:defRPr/>
            </a:pPr>
            <a:fld id="{47AAED63-F35F-4D45-9F48-2E28849D9579}" type="slidenum">
              <a:rPr lang="en-US"/>
              <a:pPr>
                <a:defRPr/>
              </a:pPr>
              <a:t>‹#›</a:t>
            </a:fld>
            <a:r>
              <a:rPr lang="en-US"/>
              <a:t>WIGOS </a:t>
            </a:r>
          </a:p>
        </p:txBody>
      </p:sp>
    </p:spTree>
    <p:extLst>
      <p:ext uri="{BB962C8B-B14F-4D97-AF65-F5344CB8AC3E}">
        <p14:creationId xmlns="" xmlns:p14="http://schemas.microsoft.com/office/powerpoint/2010/main" val="4227839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5" name="Rectangle 11"/>
          <p:cNvSpPr>
            <a:spLocks noGrp="1" noChangeArrowheads="1"/>
          </p:cNvSpPr>
          <p:nvPr>
            <p:ph type="sldNum" sz="quarter" idx="11"/>
          </p:nvPr>
        </p:nvSpPr>
        <p:spPr>
          <a:ln/>
        </p:spPr>
        <p:txBody>
          <a:bodyPr/>
          <a:lstStyle>
            <a:lvl1pPr>
              <a:defRPr/>
            </a:lvl1pPr>
          </a:lstStyle>
          <a:p>
            <a:pPr>
              <a:defRPr/>
            </a:pPr>
            <a:fld id="{A14DDA52-CF88-445C-8E17-B6FD62952D07}" type="slidenum">
              <a:rPr lang="en-US"/>
              <a:pPr>
                <a:defRPr/>
              </a:pPr>
              <a:t>‹#›</a:t>
            </a:fld>
            <a:r>
              <a:rPr lang="en-US"/>
              <a:t>WIGOS </a:t>
            </a:r>
          </a:p>
        </p:txBody>
      </p:sp>
    </p:spTree>
    <p:extLst>
      <p:ext uri="{BB962C8B-B14F-4D97-AF65-F5344CB8AC3E}">
        <p14:creationId xmlns="" xmlns:p14="http://schemas.microsoft.com/office/powerpoint/2010/main" val="3335199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6" name="Rectangle 11"/>
          <p:cNvSpPr>
            <a:spLocks noGrp="1" noChangeArrowheads="1"/>
          </p:cNvSpPr>
          <p:nvPr>
            <p:ph type="sldNum" sz="quarter" idx="11"/>
          </p:nvPr>
        </p:nvSpPr>
        <p:spPr>
          <a:ln/>
        </p:spPr>
        <p:txBody>
          <a:bodyPr/>
          <a:lstStyle>
            <a:lvl1pPr>
              <a:defRPr/>
            </a:lvl1pPr>
          </a:lstStyle>
          <a:p>
            <a:pPr>
              <a:defRPr/>
            </a:pPr>
            <a:fld id="{E75A654D-E3DA-48FB-A396-910FEADCB3AD}" type="slidenum">
              <a:rPr lang="en-US"/>
              <a:pPr>
                <a:defRPr/>
              </a:pPr>
              <a:t>‹#›</a:t>
            </a:fld>
            <a:r>
              <a:rPr lang="en-US"/>
              <a:t>WIGOS </a:t>
            </a:r>
          </a:p>
        </p:txBody>
      </p:sp>
    </p:spTree>
    <p:extLst>
      <p:ext uri="{BB962C8B-B14F-4D97-AF65-F5344CB8AC3E}">
        <p14:creationId xmlns="" xmlns:p14="http://schemas.microsoft.com/office/powerpoint/2010/main" val="1550535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8" name="Rectangle 11"/>
          <p:cNvSpPr>
            <a:spLocks noGrp="1" noChangeArrowheads="1"/>
          </p:cNvSpPr>
          <p:nvPr>
            <p:ph type="sldNum" sz="quarter" idx="11"/>
          </p:nvPr>
        </p:nvSpPr>
        <p:spPr>
          <a:ln/>
        </p:spPr>
        <p:txBody>
          <a:bodyPr/>
          <a:lstStyle>
            <a:lvl1pPr>
              <a:defRPr/>
            </a:lvl1pPr>
          </a:lstStyle>
          <a:p>
            <a:pPr>
              <a:defRPr/>
            </a:pPr>
            <a:fld id="{A5F292C0-AE24-4E73-93F6-DBA56AAE3775}" type="slidenum">
              <a:rPr lang="en-US"/>
              <a:pPr>
                <a:defRPr/>
              </a:pPr>
              <a:t>‹#›</a:t>
            </a:fld>
            <a:r>
              <a:rPr lang="en-US"/>
              <a:t>WIGOS </a:t>
            </a:r>
          </a:p>
        </p:txBody>
      </p:sp>
    </p:spTree>
    <p:extLst>
      <p:ext uri="{BB962C8B-B14F-4D97-AF65-F5344CB8AC3E}">
        <p14:creationId xmlns="" xmlns:p14="http://schemas.microsoft.com/office/powerpoint/2010/main" val="192045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1402100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4" name="Rectangle 11"/>
          <p:cNvSpPr>
            <a:spLocks noGrp="1" noChangeArrowheads="1"/>
          </p:cNvSpPr>
          <p:nvPr>
            <p:ph type="sldNum" sz="quarter" idx="11"/>
          </p:nvPr>
        </p:nvSpPr>
        <p:spPr>
          <a:ln/>
        </p:spPr>
        <p:txBody>
          <a:bodyPr/>
          <a:lstStyle>
            <a:lvl1pPr>
              <a:defRPr/>
            </a:lvl1pPr>
          </a:lstStyle>
          <a:p>
            <a:pPr>
              <a:defRPr/>
            </a:pPr>
            <a:fld id="{048CFB45-2E3D-4DCB-9223-375A89F44D33}" type="slidenum">
              <a:rPr lang="en-US"/>
              <a:pPr>
                <a:defRPr/>
              </a:pPr>
              <a:t>‹#›</a:t>
            </a:fld>
            <a:r>
              <a:rPr lang="en-US"/>
              <a:t>WIGOS </a:t>
            </a:r>
          </a:p>
        </p:txBody>
      </p:sp>
    </p:spTree>
    <p:extLst>
      <p:ext uri="{BB962C8B-B14F-4D97-AF65-F5344CB8AC3E}">
        <p14:creationId xmlns="" xmlns:p14="http://schemas.microsoft.com/office/powerpoint/2010/main" val="4156224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3" name="Rectangle 11"/>
          <p:cNvSpPr>
            <a:spLocks noGrp="1" noChangeArrowheads="1"/>
          </p:cNvSpPr>
          <p:nvPr>
            <p:ph type="sldNum" sz="quarter" idx="11"/>
          </p:nvPr>
        </p:nvSpPr>
        <p:spPr>
          <a:ln/>
        </p:spPr>
        <p:txBody>
          <a:bodyPr/>
          <a:lstStyle>
            <a:lvl1pPr>
              <a:defRPr/>
            </a:lvl1pPr>
          </a:lstStyle>
          <a:p>
            <a:pPr>
              <a:defRPr/>
            </a:pPr>
            <a:fld id="{D83347F5-32AD-47ED-BE1F-C0FDB81EB6EC}" type="slidenum">
              <a:rPr lang="en-US"/>
              <a:pPr>
                <a:defRPr/>
              </a:pPr>
              <a:t>‹#›</a:t>
            </a:fld>
            <a:r>
              <a:rPr lang="en-US"/>
              <a:t>WIGOS </a:t>
            </a:r>
          </a:p>
        </p:txBody>
      </p:sp>
    </p:spTree>
    <p:extLst>
      <p:ext uri="{BB962C8B-B14F-4D97-AF65-F5344CB8AC3E}">
        <p14:creationId xmlns="" xmlns:p14="http://schemas.microsoft.com/office/powerpoint/2010/main" val="78481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6" name="Rectangle 11"/>
          <p:cNvSpPr>
            <a:spLocks noGrp="1" noChangeArrowheads="1"/>
          </p:cNvSpPr>
          <p:nvPr>
            <p:ph type="sldNum" sz="quarter" idx="11"/>
          </p:nvPr>
        </p:nvSpPr>
        <p:spPr>
          <a:ln/>
        </p:spPr>
        <p:txBody>
          <a:bodyPr/>
          <a:lstStyle>
            <a:lvl1pPr>
              <a:defRPr/>
            </a:lvl1pPr>
          </a:lstStyle>
          <a:p>
            <a:pPr>
              <a:defRPr/>
            </a:pPr>
            <a:fld id="{EFD7925B-A97E-4F52-897F-126BD073BA99}" type="slidenum">
              <a:rPr lang="en-US"/>
              <a:pPr>
                <a:defRPr/>
              </a:pPr>
              <a:t>‹#›</a:t>
            </a:fld>
            <a:r>
              <a:rPr lang="en-US"/>
              <a:t>WIGOS </a:t>
            </a:r>
          </a:p>
        </p:txBody>
      </p:sp>
    </p:spTree>
    <p:extLst>
      <p:ext uri="{BB962C8B-B14F-4D97-AF65-F5344CB8AC3E}">
        <p14:creationId xmlns="" xmlns:p14="http://schemas.microsoft.com/office/powerpoint/2010/main" val="1255817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6" name="Rectangle 11"/>
          <p:cNvSpPr>
            <a:spLocks noGrp="1" noChangeArrowheads="1"/>
          </p:cNvSpPr>
          <p:nvPr>
            <p:ph type="sldNum" sz="quarter" idx="11"/>
          </p:nvPr>
        </p:nvSpPr>
        <p:spPr>
          <a:ln/>
        </p:spPr>
        <p:txBody>
          <a:bodyPr/>
          <a:lstStyle>
            <a:lvl1pPr>
              <a:defRPr/>
            </a:lvl1pPr>
          </a:lstStyle>
          <a:p>
            <a:pPr>
              <a:defRPr/>
            </a:pPr>
            <a:fld id="{DEA95C7B-B832-434F-A787-209CF408F18D}" type="slidenum">
              <a:rPr lang="en-US"/>
              <a:pPr>
                <a:defRPr/>
              </a:pPr>
              <a:t>‹#›</a:t>
            </a:fld>
            <a:r>
              <a:rPr lang="en-US"/>
              <a:t>WIGOS </a:t>
            </a:r>
          </a:p>
        </p:txBody>
      </p:sp>
    </p:spTree>
    <p:extLst>
      <p:ext uri="{BB962C8B-B14F-4D97-AF65-F5344CB8AC3E}">
        <p14:creationId xmlns="" xmlns:p14="http://schemas.microsoft.com/office/powerpoint/2010/main" val="1365851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5" name="Rectangle 11"/>
          <p:cNvSpPr>
            <a:spLocks noGrp="1" noChangeArrowheads="1"/>
          </p:cNvSpPr>
          <p:nvPr>
            <p:ph type="sldNum" sz="quarter" idx="11"/>
          </p:nvPr>
        </p:nvSpPr>
        <p:spPr>
          <a:ln/>
        </p:spPr>
        <p:txBody>
          <a:bodyPr/>
          <a:lstStyle>
            <a:lvl1pPr>
              <a:defRPr/>
            </a:lvl1pPr>
          </a:lstStyle>
          <a:p>
            <a:pPr>
              <a:defRPr/>
            </a:pPr>
            <a:fld id="{A3C54FC1-4476-4C8B-A96E-93EA738680F5}" type="slidenum">
              <a:rPr lang="en-US"/>
              <a:pPr>
                <a:defRPr/>
              </a:pPr>
              <a:t>‹#›</a:t>
            </a:fld>
            <a:r>
              <a:rPr lang="en-US"/>
              <a:t>WIGOS </a:t>
            </a:r>
          </a:p>
        </p:txBody>
      </p:sp>
    </p:spTree>
    <p:extLst>
      <p:ext uri="{BB962C8B-B14F-4D97-AF65-F5344CB8AC3E}">
        <p14:creationId xmlns="" xmlns:p14="http://schemas.microsoft.com/office/powerpoint/2010/main" val="3383107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1600200"/>
            <a:ext cx="217805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1600200"/>
            <a:ext cx="6383338"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World Met Day Forum 2013</a:t>
            </a:r>
          </a:p>
        </p:txBody>
      </p:sp>
      <p:sp>
        <p:nvSpPr>
          <p:cNvPr id="5" name="Rectangle 11"/>
          <p:cNvSpPr>
            <a:spLocks noGrp="1" noChangeArrowheads="1"/>
          </p:cNvSpPr>
          <p:nvPr>
            <p:ph type="sldNum" sz="quarter" idx="11"/>
          </p:nvPr>
        </p:nvSpPr>
        <p:spPr>
          <a:ln/>
        </p:spPr>
        <p:txBody>
          <a:bodyPr/>
          <a:lstStyle>
            <a:lvl1pPr>
              <a:defRPr/>
            </a:lvl1pPr>
          </a:lstStyle>
          <a:p>
            <a:pPr>
              <a:defRPr/>
            </a:pPr>
            <a:fld id="{21B8A88B-B54C-4A62-86C3-2D03727E66ED}" type="slidenum">
              <a:rPr lang="en-US"/>
              <a:pPr>
                <a:defRPr/>
              </a:pPr>
              <a:t>‹#›</a:t>
            </a:fld>
            <a:r>
              <a:rPr lang="en-US"/>
              <a:t>WIGOS </a:t>
            </a:r>
          </a:p>
        </p:txBody>
      </p:sp>
    </p:spTree>
    <p:extLst>
      <p:ext uri="{BB962C8B-B14F-4D97-AF65-F5344CB8AC3E}">
        <p14:creationId xmlns="" xmlns:p14="http://schemas.microsoft.com/office/powerpoint/2010/main" val="12590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69725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186661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76312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392649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1027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1155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3079" name="Title 9"/>
          <p:cNvSpPr txBox="1">
            <a:spLocks/>
          </p:cNvSpPr>
          <p:nvPr/>
        </p:nvSpPr>
        <p:spPr bwMode="auto">
          <a:xfrm>
            <a:off x="117475" y="6380163"/>
            <a:ext cx="1141413" cy="477837"/>
          </a:xfrm>
          <a:prstGeom prst="rect">
            <a:avLst/>
          </a:prstGeom>
          <a:noFill/>
          <a:ln>
            <a:noFill/>
          </a:ln>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l">
              <a:defRPr/>
            </a:pPr>
            <a:r>
              <a:rPr lang="en-US" sz="1200" b="0" smtClean="0">
                <a:cs typeface="Arial" charset="0"/>
              </a:rPr>
              <a:t>www.wmo.int</a:t>
            </a:r>
          </a:p>
        </p:txBody>
      </p:sp>
    </p:spTree>
  </p:cSld>
  <p:clrMap bg1="lt1" tx1="dk1" bg2="lt2" tx2="dk2" accent1="accent1" accent2="accent2" accent3="accent3" accent4="accent4" accent5="accent5" accent6="accent6" hlink="hlink" folHlink="folHlink"/>
  <p:sldLayoutIdLst>
    <p:sldLayoutId id="2147484511" r:id="rId1"/>
    <p:sldLayoutId id="2147484534"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buChar char="•"/>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descr="wmo_ppt_2012_last.jpg"/>
          <p:cNvPicPr>
            <a:picLocks noChangeAspect="1"/>
          </p:cNvPicPr>
          <p:nvPr/>
        </p:nvPicPr>
        <p:blipFill>
          <a:blip r:embed="rId1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9" name="Title 9"/>
          <p:cNvSpPr txBox="1">
            <a:spLocks/>
          </p:cNvSpPr>
          <p:nvPr/>
        </p:nvSpPr>
        <p:spPr bwMode="auto">
          <a:xfrm>
            <a:off x="117475" y="6380163"/>
            <a:ext cx="1141413" cy="477837"/>
          </a:xfrm>
          <a:prstGeom prst="rect">
            <a:avLst/>
          </a:prstGeom>
          <a:noFill/>
          <a:ln>
            <a:noFill/>
          </a:ln>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l">
              <a:defRPr/>
            </a:pPr>
            <a:r>
              <a:rPr lang="en-US" sz="1200" b="0" smtClean="0">
                <a:cs typeface="Arial" charset="0"/>
              </a:rPr>
              <a:t>www.wmo.int</a:t>
            </a:r>
          </a:p>
        </p:txBody>
      </p:sp>
      <p:sp>
        <p:nvSpPr>
          <p:cNvPr id="3076"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5" name="Rectangle 10"/>
          <p:cNvSpPr>
            <a:spLocks noGrp="1" noChangeArrowheads="1"/>
          </p:cNvSpPr>
          <p:nvPr>
            <p:ph type="ftr" sz="quarter" idx="3"/>
          </p:nvPr>
        </p:nvSpPr>
        <p:spPr bwMode="auto">
          <a:xfrm>
            <a:off x="2484438" y="6462713"/>
            <a:ext cx="2447925" cy="3127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Arial" charset="0"/>
                <a:cs typeface="Arial" charset="0"/>
              </a:defRPr>
            </a:lvl1pPr>
          </a:lstStyle>
          <a:p>
            <a:pPr>
              <a:defRPr/>
            </a:pPr>
            <a:r>
              <a:rPr lang="en-US"/>
              <a:t>World Met Day Forum 2013</a:t>
            </a:r>
          </a:p>
        </p:txBody>
      </p:sp>
      <p:sp>
        <p:nvSpPr>
          <p:cNvPr id="6" name="Rectangle 11"/>
          <p:cNvSpPr>
            <a:spLocks noGrp="1" noChangeArrowheads="1"/>
          </p:cNvSpPr>
          <p:nvPr>
            <p:ph type="sldNum" sz="quarter" idx="4"/>
          </p:nvPr>
        </p:nvSpPr>
        <p:spPr bwMode="auto">
          <a:xfrm>
            <a:off x="5148263" y="6462713"/>
            <a:ext cx="1905000" cy="31273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Arial" charset="0"/>
                <a:cs typeface="Arial" charset="0"/>
              </a:defRPr>
            </a:lvl1pPr>
          </a:lstStyle>
          <a:p>
            <a:pPr>
              <a:defRPr/>
            </a:pPr>
            <a:fld id="{88D48B74-C3AF-4323-AC32-F4F8FE6A7B7A}" type="slidenum">
              <a:rPr lang="en-US"/>
              <a:pPr>
                <a:defRPr/>
              </a:pPr>
              <a:t>‹#›</a:t>
            </a:fld>
            <a:r>
              <a:rPr lang="en-US"/>
              <a:t>WIGOS </a:t>
            </a:r>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cs typeface="Arial" charset="0"/>
        </a:defRPr>
      </a:lvl2pPr>
      <a:lvl3pPr algn="ctr" rtl="0" eaLnBrk="0" fontAlgn="base" hangingPunct="0">
        <a:spcBef>
          <a:spcPct val="0"/>
        </a:spcBef>
        <a:spcAft>
          <a:spcPct val="0"/>
        </a:spcAft>
        <a:defRPr sz="4000">
          <a:solidFill>
            <a:schemeClr val="bg1"/>
          </a:solidFill>
          <a:latin typeface="Arial Narrow" pitchFamily="34" charset="0"/>
          <a:cs typeface="Arial" charset="0"/>
        </a:defRPr>
      </a:lvl3pPr>
      <a:lvl4pPr algn="ctr" rtl="0" eaLnBrk="0" fontAlgn="base" hangingPunct="0">
        <a:spcBef>
          <a:spcPct val="0"/>
        </a:spcBef>
        <a:spcAft>
          <a:spcPct val="0"/>
        </a:spcAft>
        <a:defRPr sz="4000">
          <a:solidFill>
            <a:schemeClr val="bg1"/>
          </a:solidFill>
          <a:latin typeface="Arial Narrow" pitchFamily="34" charset="0"/>
          <a:cs typeface="Arial" charset="0"/>
        </a:defRPr>
      </a:lvl4pPr>
      <a:lvl5pPr algn="ctr" rtl="0" eaLnBrk="0" fontAlgn="base" hangingPunct="0">
        <a:spcBef>
          <a:spcPct val="0"/>
        </a:spcBef>
        <a:spcAft>
          <a:spcPct val="0"/>
        </a:spcAft>
        <a:defRPr sz="4000">
          <a:solidFill>
            <a:schemeClr val="bg1"/>
          </a:solidFill>
          <a:latin typeface="Arial Narrow" pitchFamily="34" charset="0"/>
          <a:cs typeface="Arial" charset="0"/>
        </a:defRPr>
      </a:lvl5pPr>
      <a:lvl6pPr marL="457200" algn="ctr" rtl="0" fontAlgn="base">
        <a:spcBef>
          <a:spcPct val="0"/>
        </a:spcBef>
        <a:spcAft>
          <a:spcPct val="0"/>
        </a:spcAft>
        <a:defRPr sz="4000">
          <a:solidFill>
            <a:schemeClr val="bg1"/>
          </a:solidFill>
          <a:latin typeface="Arial Narrow" pitchFamily="34" charset="0"/>
          <a:cs typeface="Arial" charset="0"/>
        </a:defRPr>
      </a:lvl6pPr>
      <a:lvl7pPr marL="914400" algn="ctr" rtl="0" fontAlgn="base">
        <a:spcBef>
          <a:spcPct val="0"/>
        </a:spcBef>
        <a:spcAft>
          <a:spcPct val="0"/>
        </a:spcAft>
        <a:defRPr sz="4000">
          <a:solidFill>
            <a:schemeClr val="bg1"/>
          </a:solidFill>
          <a:latin typeface="Arial Narrow" pitchFamily="34" charset="0"/>
          <a:cs typeface="Arial" charset="0"/>
        </a:defRPr>
      </a:lvl7pPr>
      <a:lvl8pPr marL="1371600" algn="ctr" rtl="0" fontAlgn="base">
        <a:spcBef>
          <a:spcPct val="0"/>
        </a:spcBef>
        <a:spcAft>
          <a:spcPct val="0"/>
        </a:spcAft>
        <a:defRPr sz="4000">
          <a:solidFill>
            <a:schemeClr val="bg1"/>
          </a:solidFill>
          <a:latin typeface="Arial Narrow" pitchFamily="34" charset="0"/>
          <a:cs typeface="Arial" charset="0"/>
        </a:defRPr>
      </a:lvl8pPr>
      <a:lvl9pPr marL="1828800" algn="ctr" rtl="0" fontAlgn="base">
        <a:spcBef>
          <a:spcPct val="0"/>
        </a:spcBef>
        <a:spcAft>
          <a:spcPct val="0"/>
        </a:spcAft>
        <a:defRPr sz="4000">
          <a:solidFill>
            <a:schemeClr val="bg1"/>
          </a:solidFill>
          <a:latin typeface="Arial Narrow" pitchFamily="34" charset="0"/>
          <a:cs typeface="Arial" charset="0"/>
        </a:defRPr>
      </a:lvl9pPr>
    </p:titleStyle>
    <p:bodyStyle>
      <a:lvl1pPr marL="342900" indent="-342900" algn="ctr"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mn-lt"/>
          <a:cs typeface="+mn-cs"/>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mn-lt"/>
          <a:cs typeface="+mn-cs"/>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mn-lt"/>
          <a:cs typeface="+mn-cs"/>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mn-lt"/>
          <a:cs typeface="+mn-cs"/>
        </a:defRPr>
      </a:lvl5pPr>
      <a:lvl6pPr marL="2514600" indent="-228600" algn="ctr" rtl="0" fontAlgn="base">
        <a:spcBef>
          <a:spcPct val="20000"/>
        </a:spcBef>
        <a:spcAft>
          <a:spcPct val="0"/>
        </a:spcAft>
        <a:buClr>
          <a:srgbClr val="FF9900"/>
        </a:buClr>
        <a:buFont typeface="Wingdings" pitchFamily="2" charset="2"/>
        <a:buChar char="§"/>
        <a:defRPr sz="2000">
          <a:solidFill>
            <a:schemeClr val="bg1"/>
          </a:solidFill>
          <a:latin typeface="+mn-lt"/>
          <a:cs typeface="+mn-cs"/>
        </a:defRPr>
      </a:lvl6pPr>
      <a:lvl7pPr marL="2971800" indent="-228600" algn="ctr" rtl="0" fontAlgn="base">
        <a:spcBef>
          <a:spcPct val="20000"/>
        </a:spcBef>
        <a:spcAft>
          <a:spcPct val="0"/>
        </a:spcAft>
        <a:buClr>
          <a:srgbClr val="FF9900"/>
        </a:buClr>
        <a:buFont typeface="Wingdings" pitchFamily="2" charset="2"/>
        <a:buChar char="§"/>
        <a:defRPr sz="2000">
          <a:solidFill>
            <a:schemeClr val="bg1"/>
          </a:solidFill>
          <a:latin typeface="+mn-lt"/>
          <a:cs typeface="+mn-cs"/>
        </a:defRPr>
      </a:lvl7pPr>
      <a:lvl8pPr marL="3429000" indent="-228600" algn="ctr" rtl="0" fontAlgn="base">
        <a:spcBef>
          <a:spcPct val="20000"/>
        </a:spcBef>
        <a:spcAft>
          <a:spcPct val="0"/>
        </a:spcAft>
        <a:buClr>
          <a:srgbClr val="FF9900"/>
        </a:buClr>
        <a:buFont typeface="Wingdings" pitchFamily="2" charset="2"/>
        <a:buChar char="§"/>
        <a:defRPr sz="2000">
          <a:solidFill>
            <a:schemeClr val="bg1"/>
          </a:solidFill>
          <a:latin typeface="+mn-lt"/>
          <a:cs typeface="+mn-cs"/>
        </a:defRPr>
      </a:lvl8pPr>
      <a:lvl9pPr marL="3886200" indent="-228600" algn="ctr" rtl="0" fontAlgn="base">
        <a:spcBef>
          <a:spcPct val="20000"/>
        </a:spcBef>
        <a:spcAft>
          <a:spcPct val="0"/>
        </a:spcAft>
        <a:buClr>
          <a:srgbClr val="FF9900"/>
        </a:buClr>
        <a:buFont typeface="Wingdings" pitchFamily="2" charset="2"/>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wmo.int/pages/prog/www/WRO/index_en.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www.wmo.int/wigos"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323853" y="2132856"/>
            <a:ext cx="8496300" cy="2592288"/>
          </a:xfrm>
        </p:spPr>
        <p:txBody>
          <a:bodyPr/>
          <a:lstStyle/>
          <a:p>
            <a:r>
              <a:rPr lang="en-US" sz="4800" dirty="0" smtClean="0">
                <a:solidFill>
                  <a:srgbClr val="0033CC"/>
                </a:solidFill>
              </a:rPr>
              <a:t>Role </a:t>
            </a:r>
            <a:r>
              <a:rPr lang="en-US" sz="4800" dirty="0">
                <a:solidFill>
                  <a:srgbClr val="0033CC"/>
                </a:solidFill>
              </a:rPr>
              <a:t>of RA I in the WIGOS Pre-operational </a:t>
            </a:r>
            <a:r>
              <a:rPr lang="en-US" sz="4800" dirty="0" smtClean="0">
                <a:solidFill>
                  <a:srgbClr val="0033CC"/>
                </a:solidFill>
              </a:rPr>
              <a:t>Phase</a:t>
            </a:r>
            <a:endParaRPr lang="en-US" sz="4400" dirty="0">
              <a:solidFill>
                <a:srgbClr val="0033CC"/>
              </a:solidFill>
            </a:endParaRPr>
          </a:p>
        </p:txBody>
      </p:sp>
      <p:sp>
        <p:nvSpPr>
          <p:cNvPr id="6147" name="Rectangle 6"/>
          <p:cNvSpPr>
            <a:spLocks noGrp="1" noChangeArrowheads="1"/>
          </p:cNvSpPr>
          <p:nvPr>
            <p:ph type="subTitle" idx="1"/>
          </p:nvPr>
        </p:nvSpPr>
        <p:spPr>
          <a:xfrm>
            <a:off x="468064" y="4653136"/>
            <a:ext cx="8280400" cy="1872208"/>
          </a:xfrm>
        </p:spPr>
        <p:txBody>
          <a:bodyPr/>
          <a:lstStyle/>
          <a:p>
            <a:pPr>
              <a:lnSpc>
                <a:spcPct val="80000"/>
              </a:lnSpc>
            </a:pPr>
            <a:r>
              <a:rPr lang="en-GB" sz="3200" i="1" smtClean="0"/>
              <a:t> </a:t>
            </a:r>
            <a:r>
              <a:rPr lang="en-GB" sz="3200" i="1" dirty="0"/>
              <a:t>A. Makarau </a:t>
            </a:r>
          </a:p>
          <a:p>
            <a:pPr>
              <a:lnSpc>
                <a:spcPct val="80000"/>
              </a:lnSpc>
            </a:pPr>
            <a:r>
              <a:rPr lang="en-GB" sz="3200" i="1" dirty="0"/>
              <a:t>President of RA I</a:t>
            </a:r>
            <a:endParaRPr lang="en-US" sz="3200" i="1" dirty="0"/>
          </a:p>
          <a:p>
            <a:pPr>
              <a:lnSpc>
                <a:spcPct val="80000"/>
              </a:lnSpc>
            </a:pPr>
            <a:r>
              <a:rPr lang="en-GB" i="1" dirty="0"/>
              <a:t>o</a:t>
            </a:r>
            <a:r>
              <a:rPr lang="en-GB" i="1" dirty="0" smtClean="0"/>
              <a:t>n behalf of Mr D. Konate, Vice-President of RA I</a:t>
            </a:r>
            <a:endParaRPr lang="en-US" i="1" dirty="0"/>
          </a:p>
        </p:txBody>
      </p:sp>
    </p:spTree>
    <p:extLst>
      <p:ext uri="{BB962C8B-B14F-4D97-AF65-F5344CB8AC3E}">
        <p14:creationId xmlns="" xmlns:p14="http://schemas.microsoft.com/office/powerpoint/2010/main" val="371648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err="1" smtClean="0">
                <a:solidFill>
                  <a:schemeClr val="accent2"/>
                </a:solidFill>
                <a:latin typeface="Arial" pitchFamily="34" charset="0"/>
              </a:rPr>
              <a:t>AMDAR</a:t>
            </a:r>
            <a:r>
              <a:rPr lang="en-US" altLang="en-US" sz="3200" b="1" dirty="0" smtClean="0">
                <a:solidFill>
                  <a:schemeClr val="accent2"/>
                </a:solidFill>
                <a:latin typeface="Arial" pitchFamily="34" charset="0"/>
              </a:rPr>
              <a:t> - Flagship Programme 3 (FPr-3)</a:t>
            </a:r>
            <a:endParaRPr lang="en-GB" sz="3200" dirty="0"/>
          </a:p>
        </p:txBody>
      </p:sp>
      <p:sp>
        <p:nvSpPr>
          <p:cNvPr id="3" name="Content Placeholder 2"/>
          <p:cNvSpPr>
            <a:spLocks noGrp="1"/>
          </p:cNvSpPr>
          <p:nvPr>
            <p:ph idx="1"/>
          </p:nvPr>
        </p:nvSpPr>
        <p:spPr/>
        <p:txBody>
          <a:bodyPr/>
          <a:lstStyle/>
          <a:p>
            <a:r>
              <a:rPr lang="en-US" dirty="0"/>
              <a:t>The development of </a:t>
            </a:r>
            <a:r>
              <a:rPr lang="en-US" dirty="0" err="1"/>
              <a:t>AMDAR</a:t>
            </a:r>
            <a:r>
              <a:rPr lang="en-US" dirty="0"/>
              <a:t> over Africa will be based on the </a:t>
            </a:r>
            <a:r>
              <a:rPr lang="en-US" b="1" i="1" dirty="0"/>
              <a:t>Aircraft-Based Observations Programme Regional Implementation Plan</a:t>
            </a:r>
            <a:r>
              <a:rPr lang="en-US" dirty="0"/>
              <a:t> for WMO Region I (</a:t>
            </a:r>
            <a:r>
              <a:rPr lang="en-US" dirty="0" smtClean="0"/>
              <a:t>A-RIP-I) </a:t>
            </a:r>
            <a:r>
              <a:rPr lang="en-US" dirty="0"/>
              <a:t>under </a:t>
            </a:r>
            <a:r>
              <a:rPr lang="en-US" dirty="0" smtClean="0"/>
              <a:t>the </a:t>
            </a:r>
            <a:r>
              <a:rPr lang="en-US" dirty="0"/>
              <a:t>Regional WIGOS Implementation Plan (R-WIP-I)</a:t>
            </a:r>
          </a:p>
          <a:p>
            <a:r>
              <a:rPr lang="en-US" dirty="0"/>
              <a:t>RA I </a:t>
            </a:r>
            <a:r>
              <a:rPr lang="en-US" dirty="0" err="1"/>
              <a:t>WG</a:t>
            </a:r>
            <a:r>
              <a:rPr lang="en-US" dirty="0"/>
              <a:t> on Observations, Telecommunication and Infrastructure should collaborate with CBS and </a:t>
            </a:r>
            <a:r>
              <a:rPr lang="en-US" dirty="0" err="1"/>
              <a:t>CIMO</a:t>
            </a:r>
            <a:r>
              <a:rPr lang="en-US" dirty="0"/>
              <a:t> on developing, maintaining and implementing the A-RIP-I</a:t>
            </a:r>
            <a:r>
              <a:rPr lang="en-US" dirty="0" smtClean="0"/>
              <a:t> </a:t>
            </a:r>
            <a:r>
              <a:rPr lang="en-US" dirty="0"/>
              <a:t>for the enhancement and expansion of aircraft-based observations and </a:t>
            </a:r>
            <a:r>
              <a:rPr lang="en-US" dirty="0" err="1"/>
              <a:t>AMDAR</a:t>
            </a:r>
            <a:endParaRPr lang="en-US" dirty="0"/>
          </a:p>
          <a:p>
            <a:endParaRPr lang="fr-CH" sz="2700" dirty="0" smtClean="0"/>
          </a:p>
        </p:txBody>
      </p:sp>
      <p:sp>
        <p:nvSpPr>
          <p:cNvPr id="4" name="Footer Placeholder 3"/>
          <p:cNvSpPr>
            <a:spLocks noGrp="1"/>
          </p:cNvSpPr>
          <p:nvPr>
            <p:ph type="ftr" sz="quarter" idx="4294967295"/>
          </p:nvPr>
        </p:nvSpPr>
        <p:spPr>
          <a:xfrm>
            <a:off x="1042988" y="6453188"/>
            <a:ext cx="4465637" cy="312737"/>
          </a:xfrm>
          <a:prstGeom prst="rect">
            <a:avLst/>
          </a:prstGeom>
        </p:spPr>
        <p:txBody>
          <a:bodyPr/>
          <a:lstStyle/>
          <a:p>
            <a:endParaRPr lang="en-US" altLang="en-US" dirty="0"/>
          </a:p>
        </p:txBody>
      </p:sp>
      <p:sp>
        <p:nvSpPr>
          <p:cNvPr id="5" name="Slide Number Placeholder 4"/>
          <p:cNvSpPr>
            <a:spLocks noGrp="1"/>
          </p:cNvSpPr>
          <p:nvPr>
            <p:ph type="sldNum" sz="quarter" idx="4294967295"/>
          </p:nvPr>
        </p:nvSpPr>
        <p:spPr>
          <a:xfrm>
            <a:off x="5867400" y="6478588"/>
            <a:ext cx="1152525" cy="312737"/>
          </a:xfrm>
          <a:prstGeom prst="rect">
            <a:avLst/>
          </a:prstGeom>
        </p:spPr>
        <p:txBody>
          <a:bodyPr/>
          <a:lstStyle/>
          <a:p>
            <a:fld id="{DEA80673-A73F-4D73-96A3-E05FA08B7613}" type="slidenum">
              <a:rPr lang="en-US" altLang="en-US" smtClean="0"/>
              <a:pPr/>
              <a:t>10</a:t>
            </a:fld>
            <a:endParaRPr lang="en-US" altLang="en-US"/>
          </a:p>
        </p:txBody>
      </p:sp>
    </p:spTree>
    <p:extLst>
      <p:ext uri="{BB962C8B-B14F-4D97-AF65-F5344CB8AC3E}">
        <p14:creationId xmlns="" xmlns:p14="http://schemas.microsoft.com/office/powerpoint/2010/main" val="345847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b="1" dirty="0">
                <a:solidFill>
                  <a:schemeClr val="accent2"/>
                </a:solidFill>
                <a:latin typeface="Arial" pitchFamily="34" charset="0"/>
              </a:rPr>
              <a:t>WMO Weather Radar Database</a:t>
            </a:r>
            <a:endParaRPr lang="en-GB" b="1" dirty="0"/>
          </a:p>
        </p:txBody>
      </p:sp>
      <p:sp>
        <p:nvSpPr>
          <p:cNvPr id="3" name="Content Placeholder 2"/>
          <p:cNvSpPr>
            <a:spLocks noGrp="1"/>
          </p:cNvSpPr>
          <p:nvPr>
            <p:ph idx="1"/>
          </p:nvPr>
        </p:nvSpPr>
        <p:spPr>
          <a:xfrm>
            <a:off x="107504" y="980728"/>
            <a:ext cx="5112567" cy="5256584"/>
          </a:xfrm>
        </p:spPr>
        <p:txBody>
          <a:bodyPr/>
          <a:lstStyle/>
          <a:p>
            <a:r>
              <a:rPr lang="en-US" sz="2600" b="1" i="1" dirty="0" smtClean="0"/>
              <a:t>Purpose:</a:t>
            </a:r>
          </a:p>
          <a:p>
            <a:pPr lvl="1">
              <a:buFont typeface="Arial" panose="020B0604020202020204" pitchFamily="34" charset="0"/>
              <a:buChar char="•"/>
            </a:pPr>
            <a:r>
              <a:rPr lang="en-US" sz="2600" dirty="0" err="1" smtClean="0"/>
              <a:t>WRD</a:t>
            </a:r>
            <a:r>
              <a:rPr lang="en-US" sz="2600" dirty="0" smtClean="0"/>
              <a:t> metadata</a:t>
            </a:r>
          </a:p>
          <a:p>
            <a:pPr lvl="1">
              <a:buFont typeface="Arial" panose="020B0604020202020204" pitchFamily="34" charset="0"/>
              <a:buChar char="•"/>
            </a:pPr>
            <a:r>
              <a:rPr lang="en-US" sz="2600" dirty="0"/>
              <a:t>I</a:t>
            </a:r>
            <a:r>
              <a:rPr lang="en-US" sz="2600" dirty="0" smtClean="0"/>
              <a:t>nformation to support radio-frequency protection</a:t>
            </a:r>
          </a:p>
          <a:p>
            <a:pPr lvl="1">
              <a:buFont typeface="Arial" panose="020B0604020202020204" pitchFamily="34" charset="0"/>
              <a:buChar char="•"/>
            </a:pPr>
            <a:r>
              <a:rPr lang="en-US" sz="2600" dirty="0" smtClean="0"/>
              <a:t>Links to online radar data</a:t>
            </a:r>
          </a:p>
          <a:p>
            <a:r>
              <a:rPr lang="en-US" sz="2600" b="1" i="1" dirty="0" smtClean="0"/>
              <a:t>Members should:</a:t>
            </a:r>
          </a:p>
          <a:p>
            <a:pPr lvl="1">
              <a:buFont typeface="Arial" panose="020B0604020202020204" pitchFamily="34" charset="0"/>
              <a:buChar char="•"/>
            </a:pPr>
            <a:r>
              <a:rPr lang="en-US" sz="2600" dirty="0" smtClean="0"/>
              <a:t>Provide WMO Focal Points on Weather Radar Metadata</a:t>
            </a:r>
          </a:p>
          <a:p>
            <a:pPr lvl="1">
              <a:buFont typeface="Arial" panose="020B0604020202020204" pitchFamily="34" charset="0"/>
              <a:buChar char="•"/>
            </a:pPr>
            <a:r>
              <a:rPr lang="en-US" sz="2600" dirty="0" smtClean="0"/>
              <a:t>Maintain data in the </a:t>
            </a:r>
            <a:r>
              <a:rPr lang="en-US" sz="2600" dirty="0" err="1" smtClean="0"/>
              <a:t>WRD</a:t>
            </a:r>
            <a:endParaRPr lang="en-US" sz="2600" dirty="0" smtClean="0"/>
          </a:p>
        </p:txBody>
      </p:sp>
      <p:sp>
        <p:nvSpPr>
          <p:cNvPr id="4" name="Footer Placeholder 3"/>
          <p:cNvSpPr>
            <a:spLocks noGrp="1"/>
          </p:cNvSpPr>
          <p:nvPr>
            <p:ph type="ftr" sz="quarter" idx="4294967295"/>
          </p:nvPr>
        </p:nvSpPr>
        <p:spPr>
          <a:xfrm>
            <a:off x="1042988" y="6453188"/>
            <a:ext cx="4465637" cy="312737"/>
          </a:xfrm>
          <a:prstGeom prst="rect">
            <a:avLst/>
          </a:prstGeom>
        </p:spPr>
        <p:txBody>
          <a:bodyPr/>
          <a:lstStyle/>
          <a:p>
            <a:endParaRPr lang="en-US" altLang="en-US" dirty="0"/>
          </a:p>
        </p:txBody>
      </p:sp>
      <p:sp>
        <p:nvSpPr>
          <p:cNvPr id="5" name="Slide Number Placeholder 4"/>
          <p:cNvSpPr>
            <a:spLocks noGrp="1"/>
          </p:cNvSpPr>
          <p:nvPr>
            <p:ph type="sldNum" sz="quarter" idx="4294967295"/>
          </p:nvPr>
        </p:nvSpPr>
        <p:spPr>
          <a:xfrm>
            <a:off x="5867400" y="6478588"/>
            <a:ext cx="1152525" cy="312737"/>
          </a:xfrm>
          <a:prstGeom prst="rect">
            <a:avLst/>
          </a:prstGeom>
        </p:spPr>
        <p:txBody>
          <a:bodyPr/>
          <a:lstStyle/>
          <a:p>
            <a:fld id="{DEA80673-A73F-4D73-96A3-E05FA08B7613}" type="slidenum">
              <a:rPr lang="en-US" altLang="en-US" smtClean="0"/>
              <a:pPr/>
              <a:t>11</a:t>
            </a:fld>
            <a:endParaRPr lang="en-US" altLang="en-US"/>
          </a:p>
        </p:txBody>
      </p:sp>
      <p:pic>
        <p:nvPicPr>
          <p:cNvPr id="1026" name="Picture 2">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49058" y="1071240"/>
            <a:ext cx="3959446" cy="4662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1425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912"/>
            <a:ext cx="8857109" cy="1511895"/>
          </a:xfrm>
        </p:spPr>
        <p:txBody>
          <a:bodyPr/>
          <a:lstStyle/>
          <a:p>
            <a:r>
              <a:rPr lang="en-US" altLang="en-US" sz="3200" b="1" dirty="0" smtClean="0">
                <a:solidFill>
                  <a:schemeClr val="accent2"/>
                </a:solidFill>
                <a:latin typeface="Arial" pitchFamily="34" charset="0"/>
              </a:rPr>
              <a:t/>
            </a:r>
            <a:br>
              <a:rPr lang="en-US" altLang="en-US" sz="3200" b="1" dirty="0" smtClean="0">
                <a:solidFill>
                  <a:schemeClr val="accent2"/>
                </a:solidFill>
                <a:latin typeface="Arial" pitchFamily="34" charset="0"/>
              </a:rPr>
            </a:br>
            <a:r>
              <a:rPr lang="en-US" altLang="en-US" sz="3200" b="1" dirty="0" smtClean="0">
                <a:solidFill>
                  <a:schemeClr val="accent2"/>
                </a:solidFill>
                <a:latin typeface="Arial" pitchFamily="34" charset="0"/>
              </a:rPr>
              <a:t>RA I</a:t>
            </a:r>
            <a:br>
              <a:rPr lang="en-US" altLang="en-US" sz="3200" b="1" dirty="0" smtClean="0">
                <a:solidFill>
                  <a:schemeClr val="accent2"/>
                </a:solidFill>
                <a:latin typeface="Arial" pitchFamily="34" charset="0"/>
              </a:rPr>
            </a:br>
            <a:r>
              <a:rPr lang="en-US" altLang="en-US" sz="3200" b="1" dirty="0" smtClean="0">
                <a:solidFill>
                  <a:schemeClr val="accent2"/>
                </a:solidFill>
                <a:latin typeface="Arial" pitchFamily="34" charset="0"/>
              </a:rPr>
              <a:t>Radars</a:t>
            </a:r>
            <a:r>
              <a:rPr lang="fr-CH" dirty="0" smtClean="0"/>
              <a:t> </a:t>
            </a:r>
            <a:br>
              <a:rPr lang="fr-CH" dirty="0" smtClean="0"/>
            </a:br>
            <a:endParaRPr lang="en-GB" dirty="0"/>
          </a:p>
        </p:txBody>
      </p:sp>
      <p:sp>
        <p:nvSpPr>
          <p:cNvPr id="5" name="Slide Number Placeholder 4"/>
          <p:cNvSpPr>
            <a:spLocks noGrp="1"/>
          </p:cNvSpPr>
          <p:nvPr>
            <p:ph type="sldNum" sz="quarter" idx="4294967295"/>
          </p:nvPr>
        </p:nvSpPr>
        <p:spPr>
          <a:xfrm>
            <a:off x="5867400" y="6478588"/>
            <a:ext cx="1152525" cy="312737"/>
          </a:xfrm>
          <a:prstGeom prst="rect">
            <a:avLst/>
          </a:prstGeom>
        </p:spPr>
        <p:txBody>
          <a:bodyPr/>
          <a:lstStyle/>
          <a:p>
            <a:fld id="{DEA80673-A73F-4D73-96A3-E05FA08B7613}" type="slidenum">
              <a:rPr lang="en-US" altLang="en-US" smtClean="0"/>
              <a:pPr/>
              <a:t>12</a:t>
            </a:fld>
            <a:endParaRPr lang="en-US" altLang="en-US"/>
          </a:p>
        </p:txBody>
      </p:sp>
      <p:pic>
        <p:nvPicPr>
          <p:cNvPr id="10" name="Content Placeholder 9"/>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685147" y="44624"/>
            <a:ext cx="7423357" cy="6737164"/>
          </a:xfrm>
        </p:spPr>
      </p:pic>
    </p:spTree>
    <p:extLst>
      <p:ext uri="{BB962C8B-B14F-4D97-AF65-F5344CB8AC3E}">
        <p14:creationId xmlns="" xmlns:p14="http://schemas.microsoft.com/office/powerpoint/2010/main" val="1343180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7"/>
          <p:cNvSpPr>
            <a:spLocks noChangeAspect="1" noEditPoints="1" noChangeArrowheads="1"/>
          </p:cNvSpPr>
          <p:nvPr/>
        </p:nvSpPr>
        <p:spPr bwMode="auto">
          <a:xfrm>
            <a:off x="6516688" y="4724400"/>
            <a:ext cx="2592387" cy="1657350"/>
          </a:xfrm>
          <a:custGeom>
            <a:avLst/>
            <a:gdLst>
              <a:gd name="T0" fmla="*/ 115796166 w 21600"/>
              <a:gd name="T1" fmla="*/ 2147483647 h 21600"/>
              <a:gd name="T2" fmla="*/ 2147483647 w 21600"/>
              <a:gd name="T3" fmla="*/ 2147483647 h 21600"/>
              <a:gd name="T4" fmla="*/ 2147483647 w 21600"/>
              <a:gd name="T5" fmla="*/ 2147483647 h 21600"/>
              <a:gd name="T6" fmla="*/ 2147483647 w 21600"/>
              <a:gd name="T7" fmla="*/ 55749816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A9632"/>
          </a:solidFill>
          <a:ln w="9525">
            <a:solidFill>
              <a:srgbClr val="000000"/>
            </a:solidFill>
            <a:miter lim="800000"/>
            <a:headEnd/>
            <a:tailEnd/>
          </a:ln>
          <a:effectLst>
            <a:outerShdw dist="107763" dir="2700000" algn="ctr" rotWithShape="0">
              <a:srgbClr val="808080"/>
            </a:outerShdw>
          </a:effectLst>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1800">
                <a:solidFill>
                  <a:srgbClr val="FFFFFF"/>
                </a:solidFill>
                <a:latin typeface="Arial Narrow" pitchFamily="34" charset="0"/>
              </a:rPr>
              <a:t>            </a:t>
            </a:r>
            <a:endParaRPr lang="sk-SK" altLang="en-US" sz="3200">
              <a:solidFill>
                <a:srgbClr val="FFFFFF"/>
              </a:solidFill>
            </a:endParaRPr>
          </a:p>
        </p:txBody>
      </p:sp>
      <p:pic>
        <p:nvPicPr>
          <p:cNvPr id="14339" name="Picture 3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950" y="476250"/>
            <a:ext cx="3765550" cy="2833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8" name="Flowchart: Magnetic Disk 37"/>
          <p:cNvSpPr/>
          <p:nvPr/>
        </p:nvSpPr>
        <p:spPr>
          <a:xfrm>
            <a:off x="2195513" y="2490788"/>
            <a:ext cx="4608512" cy="28829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defRPr/>
            </a:pPr>
            <a:endParaRPr lang="en-US" dirty="0"/>
          </a:p>
        </p:txBody>
      </p:sp>
      <p:sp>
        <p:nvSpPr>
          <p:cNvPr id="14341" name="AutoShape 18"/>
          <p:cNvSpPr>
            <a:spLocks noChangeArrowheads="1"/>
          </p:cNvSpPr>
          <p:nvPr/>
        </p:nvSpPr>
        <p:spPr bwMode="auto">
          <a:xfrm>
            <a:off x="2339975" y="3789363"/>
            <a:ext cx="2016125" cy="1390650"/>
          </a:xfrm>
          <a:prstGeom prst="can">
            <a:avLst>
              <a:gd name="adj" fmla="val 25000"/>
            </a:avLst>
          </a:prstGeom>
          <a:noFill/>
          <a:ln w="25400">
            <a:solidFill>
              <a:srgbClr val="006600"/>
            </a:solidFill>
            <a:round/>
            <a:headEnd/>
            <a:tailEnd/>
          </a:ln>
          <a:effectLst/>
          <a:extLst>
            <a:ext uri="{909E8E84-426E-40DD-AFC4-6F175D3DCCD1}">
              <a14:hiddenFill xmlns="" xmlns:a14="http://schemas.microsoft.com/office/drawing/2010/main">
                <a:solidFill>
                  <a:srgbClr val="006600"/>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639763" indent="-533400"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279525" indent="-457200" algn="l" defTabSz="1279525"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919288"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559050"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30162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34734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9306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43878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endParaRPr lang="en-US" altLang="en-US" sz="1100">
              <a:latin typeface="Arial Narrow" pitchFamily="34" charset="0"/>
            </a:endParaRPr>
          </a:p>
        </p:txBody>
      </p:sp>
      <p:sp>
        <p:nvSpPr>
          <p:cNvPr id="14342" name="AutoShape 17"/>
          <p:cNvSpPr>
            <a:spLocks noChangeArrowheads="1"/>
          </p:cNvSpPr>
          <p:nvPr/>
        </p:nvSpPr>
        <p:spPr bwMode="auto">
          <a:xfrm>
            <a:off x="3579813" y="2565400"/>
            <a:ext cx="1928812" cy="1079500"/>
          </a:xfrm>
          <a:prstGeom prst="can">
            <a:avLst>
              <a:gd name="adj" fmla="val 25000"/>
            </a:avLst>
          </a:prstGeom>
          <a:noFill/>
          <a:ln w="63500">
            <a:solidFill>
              <a:srgbClr val="FF6600"/>
            </a:solidFill>
            <a:round/>
            <a:headEnd/>
            <a:tailEnd/>
          </a:ln>
          <a:effectLst/>
          <a:extLst>
            <a:ext uri="{909E8E84-426E-40DD-AFC4-6F175D3DCCD1}">
              <a14:hiddenFill xmlns="" xmlns:a14="http://schemas.microsoft.com/office/drawing/2010/main">
                <a:solidFill>
                  <a:srgbClr val="FF3300"/>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639763" indent="-533400"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279525" indent="-457200" algn="l" defTabSz="1279525"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919288"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559050"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30162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34734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9306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43878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endParaRPr lang="en-US" altLang="en-US" sz="1100">
              <a:latin typeface="Arial Narrow" pitchFamily="34" charset="0"/>
            </a:endParaRPr>
          </a:p>
        </p:txBody>
      </p:sp>
      <p:sp>
        <p:nvSpPr>
          <p:cNvPr id="14343" name="AutoShape 16"/>
          <p:cNvSpPr>
            <a:spLocks noChangeArrowheads="1"/>
          </p:cNvSpPr>
          <p:nvPr/>
        </p:nvSpPr>
        <p:spPr bwMode="auto">
          <a:xfrm flipH="1">
            <a:off x="4859338" y="3816350"/>
            <a:ext cx="1800225" cy="1268413"/>
          </a:xfrm>
          <a:prstGeom prst="can">
            <a:avLst>
              <a:gd name="adj" fmla="val 25000"/>
            </a:avLst>
          </a:prstGeom>
          <a:noFill/>
          <a:ln w="25400">
            <a:solidFill>
              <a:srgbClr val="000099"/>
            </a:solidFill>
            <a:round/>
            <a:headEnd/>
            <a:tailEnd/>
          </a:ln>
          <a:effectLst/>
          <a:extLst>
            <a:ext uri="{909E8E84-426E-40DD-AFC4-6F175D3DCCD1}">
              <a14:hiddenFill xmlns="" xmlns:a14="http://schemas.microsoft.com/office/drawing/2010/main">
                <a:solidFill>
                  <a:srgbClr val="000099"/>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639763" indent="-533400"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279525" indent="-457200" algn="l" defTabSz="1279525"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919288"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559050"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30162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34734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9306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43878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endParaRPr lang="en-US" altLang="en-US" sz="1100">
              <a:latin typeface="Arial Narrow" pitchFamily="34" charset="0"/>
            </a:endParaRPr>
          </a:p>
        </p:txBody>
      </p:sp>
      <p:sp>
        <p:nvSpPr>
          <p:cNvPr id="14344" name="Text Box 29"/>
          <p:cNvSpPr txBox="1">
            <a:spLocks noChangeArrowheads="1"/>
          </p:cNvSpPr>
          <p:nvPr/>
        </p:nvSpPr>
        <p:spPr bwMode="auto">
          <a:xfrm>
            <a:off x="2339975" y="4284663"/>
            <a:ext cx="2016125" cy="64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639763" indent="-533400"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279525" indent="-457200" algn="l" defTabSz="1279525"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919288"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559050"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30162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34734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9306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43878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r>
              <a:rPr lang="en-US" altLang="en-US" sz="1800">
                <a:solidFill>
                  <a:srgbClr val="000099"/>
                </a:solidFill>
              </a:rPr>
              <a:t>Best practices procedures</a:t>
            </a:r>
          </a:p>
        </p:txBody>
      </p:sp>
      <p:sp>
        <p:nvSpPr>
          <p:cNvPr id="14345" name="Text Box 29"/>
          <p:cNvSpPr txBox="1">
            <a:spLocks noChangeArrowheads="1"/>
          </p:cNvSpPr>
          <p:nvPr/>
        </p:nvSpPr>
        <p:spPr bwMode="auto">
          <a:xfrm>
            <a:off x="4881563" y="4294188"/>
            <a:ext cx="1778000"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639763" indent="-533400"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279525" indent="-457200" algn="l" defTabSz="1279525"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919288"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559050"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30162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34734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9306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43878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r>
              <a:rPr lang="en-US" altLang="en-US" sz="1800">
                <a:solidFill>
                  <a:srgbClr val="000099"/>
                </a:solidFill>
              </a:rPr>
              <a:t>Monitoring results</a:t>
            </a:r>
          </a:p>
        </p:txBody>
      </p:sp>
      <p:sp>
        <p:nvSpPr>
          <p:cNvPr id="14346" name="Text Box 29"/>
          <p:cNvSpPr txBox="1">
            <a:spLocks noChangeArrowheads="1"/>
          </p:cNvSpPr>
          <p:nvPr/>
        </p:nvSpPr>
        <p:spPr bwMode="auto">
          <a:xfrm>
            <a:off x="3563938" y="2997200"/>
            <a:ext cx="1944687"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639763" indent="-533400"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279525" indent="-457200" algn="l" defTabSz="1279525"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919288"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559050"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30162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34734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9306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43878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0099"/>
                </a:solidFill>
              </a:rPr>
              <a:t>Metadata</a:t>
            </a:r>
          </a:p>
        </p:txBody>
      </p:sp>
      <p:sp>
        <p:nvSpPr>
          <p:cNvPr id="14347" name="Text Box 29"/>
          <p:cNvSpPr txBox="1">
            <a:spLocks noChangeArrowheads="1"/>
          </p:cNvSpPr>
          <p:nvPr/>
        </p:nvSpPr>
        <p:spPr bwMode="auto">
          <a:xfrm>
            <a:off x="1083666" y="-75395"/>
            <a:ext cx="550455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639763" indent="-533400" algn="l" defTabSz="1279525"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279525" indent="-457200" algn="l" defTabSz="1279525"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919288"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559050" indent="-381000" algn="l" defTabSz="1279525"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30162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34734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9306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4387850" indent="-381000" defTabSz="1279525"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3200" dirty="0">
                <a:solidFill>
                  <a:srgbClr val="000099"/>
                </a:solidFill>
              </a:rPr>
              <a:t>    Regional </a:t>
            </a:r>
            <a:r>
              <a:rPr lang="en-US" altLang="en-US" sz="3200" dirty="0" smtClean="0">
                <a:solidFill>
                  <a:srgbClr val="000099"/>
                </a:solidFill>
              </a:rPr>
              <a:t>Portal concept</a:t>
            </a:r>
            <a:endParaRPr lang="en-US" altLang="en-US" sz="3200" dirty="0">
              <a:solidFill>
                <a:srgbClr val="000099"/>
              </a:solidFill>
            </a:endParaRPr>
          </a:p>
        </p:txBody>
      </p:sp>
      <p:sp>
        <p:nvSpPr>
          <p:cNvPr id="14348" name="Cloud"/>
          <p:cNvSpPr>
            <a:spLocks noChangeAspect="1" noEditPoints="1" noChangeArrowheads="1"/>
          </p:cNvSpPr>
          <p:nvPr/>
        </p:nvSpPr>
        <p:spPr bwMode="auto">
          <a:xfrm>
            <a:off x="5867400" y="115888"/>
            <a:ext cx="3233738" cy="1982787"/>
          </a:xfrm>
          <a:custGeom>
            <a:avLst/>
            <a:gdLst>
              <a:gd name="T0" fmla="*/ 224758714 w 21600"/>
              <a:gd name="T1" fmla="*/ 2147483647 h 21600"/>
              <a:gd name="T2" fmla="*/ 2147483647 w 21600"/>
              <a:gd name="T3" fmla="*/ 2147483647 h 21600"/>
              <a:gd name="T4" fmla="*/ 2147483647 w 21600"/>
              <a:gd name="T5" fmla="*/ 2147483647 h 21600"/>
              <a:gd name="T6" fmla="*/ 2147483647 w 21600"/>
              <a:gd name="T7" fmla="*/ 95507067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33"/>
          </a:solidFill>
          <a:ln w="9525">
            <a:solidFill>
              <a:srgbClr val="000000"/>
            </a:solidFill>
            <a:miter lim="800000"/>
            <a:headEnd/>
            <a:tailEnd/>
          </a:ln>
          <a:effectLst>
            <a:outerShdw dist="107763" dir="2700000" algn="ctr" rotWithShape="0">
              <a:srgbClr val="808080"/>
            </a:outerShdw>
          </a:effectLst>
        </p:spPr>
        <p:txBody>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1800">
                <a:latin typeface="Arial Narrow" pitchFamily="34" charset="0"/>
              </a:rPr>
              <a:t>    </a:t>
            </a:r>
          </a:p>
        </p:txBody>
      </p:sp>
      <p:sp>
        <p:nvSpPr>
          <p:cNvPr id="14349" name="Rectangle 15"/>
          <p:cNvSpPr>
            <a:spLocks noChangeArrowheads="1"/>
          </p:cNvSpPr>
          <p:nvPr/>
        </p:nvSpPr>
        <p:spPr bwMode="auto">
          <a:xfrm>
            <a:off x="6300788" y="539750"/>
            <a:ext cx="3348037"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3200">
                <a:solidFill>
                  <a:srgbClr val="FFFFFF"/>
                </a:solidFill>
              </a:rPr>
              <a:t>   Members</a:t>
            </a:r>
            <a:endParaRPr lang="sk-SK" altLang="en-US" sz="3200">
              <a:solidFill>
                <a:srgbClr val="FFFFFF"/>
              </a:solidFill>
            </a:endParaRPr>
          </a:p>
        </p:txBody>
      </p:sp>
      <p:sp>
        <p:nvSpPr>
          <p:cNvPr id="14350" name="Rectangle 16"/>
          <p:cNvSpPr>
            <a:spLocks noChangeArrowheads="1"/>
          </p:cNvSpPr>
          <p:nvPr/>
        </p:nvSpPr>
        <p:spPr bwMode="auto">
          <a:xfrm>
            <a:off x="7208838" y="5205413"/>
            <a:ext cx="1323975"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3200">
                <a:solidFill>
                  <a:srgbClr val="FFFFFF"/>
                </a:solidFill>
              </a:rPr>
              <a:t>Users</a:t>
            </a:r>
            <a:endParaRPr lang="sk-SK" altLang="en-US" sz="3200">
              <a:solidFill>
                <a:srgbClr val="FFFFFF"/>
              </a:solidFill>
            </a:endParaRPr>
          </a:p>
        </p:txBody>
      </p:sp>
      <p:cxnSp>
        <p:nvCxnSpPr>
          <p:cNvPr id="21" name="Straight Arrow Connector 20"/>
          <p:cNvCxnSpPr>
            <a:endCxn id="38" idx="1"/>
          </p:cNvCxnSpPr>
          <p:nvPr/>
        </p:nvCxnSpPr>
        <p:spPr>
          <a:xfrm flipH="1">
            <a:off x="4500563" y="1628775"/>
            <a:ext cx="1584325" cy="862013"/>
          </a:xfrm>
          <a:prstGeom prst="straightConnector1">
            <a:avLst/>
          </a:prstGeom>
          <a:ln w="88900" cmpd="tri">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348" idx="1"/>
          </p:cNvCxnSpPr>
          <p:nvPr/>
        </p:nvCxnSpPr>
        <p:spPr>
          <a:xfrm>
            <a:off x="7485063" y="2097088"/>
            <a:ext cx="39687" cy="270827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7740650" y="2033588"/>
            <a:ext cx="393700" cy="269081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8" idx="3"/>
          </p:cNvCxnSpPr>
          <p:nvPr/>
        </p:nvCxnSpPr>
        <p:spPr>
          <a:xfrm>
            <a:off x="4500563" y="5373688"/>
            <a:ext cx="2130425" cy="503237"/>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4348" idx="0"/>
          </p:cNvCxnSpPr>
          <p:nvPr/>
        </p:nvCxnSpPr>
        <p:spPr>
          <a:xfrm flipH="1">
            <a:off x="3598863" y="1108075"/>
            <a:ext cx="2279650" cy="37623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71438" y="4365625"/>
            <a:ext cx="2052637" cy="1866900"/>
          </a:xfrm>
          <a:prstGeom prst="ellipse">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dirty="0">
                <a:solidFill>
                  <a:srgbClr val="000099"/>
                </a:solidFill>
                <a:latin typeface="Arial" panose="020B0604020202020204" pitchFamily="34" charset="0"/>
                <a:cs typeface="Arial" panose="020B0604020202020204" pitchFamily="34" charset="0"/>
              </a:rPr>
              <a:t>Regional WIGOS</a:t>
            </a:r>
          </a:p>
          <a:p>
            <a:pPr>
              <a:defRPr/>
            </a:pPr>
            <a:r>
              <a:rPr lang="en-US" sz="2200" dirty="0">
                <a:solidFill>
                  <a:srgbClr val="000099"/>
                </a:solidFill>
                <a:latin typeface="Arial" panose="020B0604020202020204" pitchFamily="34" charset="0"/>
                <a:cs typeface="Arial" panose="020B0604020202020204" pitchFamily="34" charset="0"/>
              </a:rPr>
              <a:t>Centre(s)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GB" altLang="en-US" smtClean="0"/>
              <a:t>Thank you for your attention</a:t>
            </a:r>
            <a:endParaRPr lang="en-US" altLang="en-US" smtClean="0"/>
          </a:p>
        </p:txBody>
      </p:sp>
      <p:sp>
        <p:nvSpPr>
          <p:cNvPr id="25603" name="Rectangle 3"/>
          <p:cNvSpPr>
            <a:spLocks noGrp="1" noChangeArrowheads="1"/>
          </p:cNvSpPr>
          <p:nvPr>
            <p:ph type="body" idx="4294967295"/>
          </p:nvPr>
        </p:nvSpPr>
        <p:spPr bwMode="auto">
          <a:xfrm>
            <a:off x="179388" y="4365625"/>
            <a:ext cx="8785225" cy="172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r>
              <a:rPr lang="fr-CH" altLang="en-US" sz="3600" smtClean="0">
                <a:hlinkClick r:id="rId2"/>
              </a:rPr>
              <a:t>www.wmo.int/wigos</a:t>
            </a:r>
            <a:endParaRPr lang="fr-CH" altLang="en-US" sz="3600"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228600" y="1371600"/>
            <a:ext cx="1524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FF9900"/>
              </a:buClr>
              <a:buFont typeface="Wingdings" pitchFamily="2" charset="2"/>
              <a:buChar char="§"/>
              <a:defRPr sz="2800">
                <a:solidFill>
                  <a:schemeClr val="tx1"/>
                </a:solidFill>
                <a:latin typeface="Arial" pitchFamily="34" charset="0"/>
              </a:defRPr>
            </a:lvl1pPr>
            <a:lvl2pPr marL="742950" indent="-285750" algn="l" eaLnBrk="0" hangingPunct="0">
              <a:spcBef>
                <a:spcPct val="20000"/>
              </a:spcBef>
              <a:buClr>
                <a:srgbClr val="FF9900"/>
              </a:buClr>
              <a:buFont typeface="Wingdings" pitchFamily="2" charset="2"/>
              <a:buChar char="§"/>
              <a:defRPr sz="2800">
                <a:solidFill>
                  <a:schemeClr val="tx1"/>
                </a:solidFill>
                <a:latin typeface="Arial" pitchFamily="34" charset="0"/>
              </a:defRPr>
            </a:lvl2pPr>
            <a:lvl3pPr marL="1143000" indent="-228600" algn="l" eaLnBrk="0" hangingPunct="0">
              <a:spcBef>
                <a:spcPct val="20000"/>
              </a:spcBef>
              <a:buClr>
                <a:srgbClr val="FF9900"/>
              </a:buClr>
              <a:buFont typeface="Wingdings" pitchFamily="2" charset="2"/>
              <a:buChar char="§"/>
              <a:defRPr sz="2400">
                <a:solidFill>
                  <a:schemeClr val="tx1"/>
                </a:solidFill>
                <a:latin typeface="Arial" pitchFamily="34" charset="0"/>
              </a:defRPr>
            </a:lvl3pPr>
            <a:lvl4pPr marL="16002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4pPr>
            <a:lvl5pPr marL="2057400" indent="-228600" algn="l" eaLnBrk="0" hangingPunct="0">
              <a:spcBef>
                <a:spcPct val="20000"/>
              </a:spcBef>
              <a:buClr>
                <a:srgbClr val="FF9900"/>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9pPr>
          </a:lstStyle>
          <a:p>
            <a:pPr algn="ctr">
              <a:spcBef>
                <a:spcPct val="0"/>
              </a:spcBef>
              <a:buClrTx/>
              <a:buFontTx/>
              <a:buNone/>
            </a:pPr>
            <a:r>
              <a:rPr lang="en-US" altLang="en-US" sz="1800" b="0" dirty="0">
                <a:solidFill>
                  <a:schemeClr val="bg1"/>
                </a:solidFill>
                <a:latin typeface="Arial Black" pitchFamily="34" charset="0"/>
              </a:rPr>
              <a:t>WMO</a:t>
            </a:r>
            <a:endParaRPr lang="en-US" altLang="en-US" sz="1400" b="0" dirty="0">
              <a:solidFill>
                <a:schemeClr val="bg1"/>
              </a:solidFill>
              <a:latin typeface="Arial Black" pitchFamily="34" charset="0"/>
            </a:endParaRPr>
          </a:p>
        </p:txBody>
      </p:sp>
      <p:sp>
        <p:nvSpPr>
          <p:cNvPr id="8195" name="Rectangle 9"/>
          <p:cNvSpPr>
            <a:spLocks noGrp="1" noChangeArrowheads="1"/>
          </p:cNvSpPr>
          <p:nvPr>
            <p:ph type="title" idx="4294967295"/>
          </p:nvPr>
        </p:nvSpPr>
        <p:spPr/>
        <p:txBody>
          <a:bodyPr/>
          <a:lstStyle/>
          <a:p>
            <a:pPr algn="ctr"/>
            <a:r>
              <a:rPr lang="en-GB" altLang="en-US" sz="3400" b="1" dirty="0" smtClean="0">
                <a:solidFill>
                  <a:schemeClr val="accent2"/>
                </a:solidFill>
                <a:latin typeface="Arial" pitchFamily="34" charset="0"/>
              </a:rPr>
              <a:t>Outline</a:t>
            </a:r>
            <a:endParaRPr lang="en-US" altLang="en-US" sz="3400" b="1" dirty="0" smtClean="0">
              <a:solidFill>
                <a:schemeClr val="accent2"/>
              </a:solidFill>
              <a:latin typeface="Arial" pitchFamily="34" charset="0"/>
            </a:endParaRPr>
          </a:p>
        </p:txBody>
      </p:sp>
      <p:sp>
        <p:nvSpPr>
          <p:cNvPr id="8196" name="Rectangle 10"/>
          <p:cNvSpPr>
            <a:spLocks noGrp="1" noChangeArrowheads="1"/>
          </p:cNvSpPr>
          <p:nvPr>
            <p:ph type="body" idx="4294967295"/>
          </p:nvPr>
        </p:nvSpPr>
        <p:spPr>
          <a:xfrm>
            <a:off x="250825" y="981075"/>
            <a:ext cx="8713788" cy="5184775"/>
          </a:xfrm>
        </p:spPr>
        <p:txBody>
          <a:bodyPr/>
          <a:lstStyle/>
          <a:p>
            <a:pPr lvl="1"/>
            <a:r>
              <a:rPr lang="en-US" altLang="en-US" dirty="0">
                <a:latin typeface="Arial" pitchFamily="34" charset="0"/>
              </a:rPr>
              <a:t>Decisions by Cg-17</a:t>
            </a:r>
            <a:endParaRPr lang="en-US" altLang="en-US" dirty="0" smtClean="0">
              <a:latin typeface="Arial" pitchFamily="34" charset="0"/>
            </a:endParaRPr>
          </a:p>
          <a:p>
            <a:pPr lvl="1"/>
            <a:r>
              <a:rPr lang="en-US" altLang="en-US" dirty="0">
                <a:latin typeface="Arial" pitchFamily="34" charset="0"/>
              </a:rPr>
              <a:t>XVI-RA I guidance</a:t>
            </a:r>
            <a:endParaRPr lang="en-US" altLang="en-US" dirty="0" smtClean="0">
              <a:latin typeface="Arial" pitchFamily="34" charset="0"/>
            </a:endParaRPr>
          </a:p>
          <a:p>
            <a:pPr lvl="1"/>
            <a:r>
              <a:rPr lang="en-US" altLang="en-US" dirty="0">
                <a:latin typeface="Arial" pitchFamily="34" charset="0"/>
              </a:rPr>
              <a:t>Regional Basic </a:t>
            </a:r>
            <a:r>
              <a:rPr lang="en-US" altLang="en-US" dirty="0" smtClean="0">
                <a:latin typeface="Arial" pitchFamily="34" charset="0"/>
              </a:rPr>
              <a:t>Networks</a:t>
            </a:r>
          </a:p>
          <a:p>
            <a:pPr lvl="1"/>
            <a:r>
              <a:rPr lang="en-US" altLang="en-US" dirty="0" err="1" smtClean="0">
                <a:latin typeface="Arial" pitchFamily="34" charset="0"/>
              </a:rPr>
              <a:t>AMDAR</a:t>
            </a:r>
            <a:r>
              <a:rPr lang="en-US" altLang="en-US" dirty="0" smtClean="0">
                <a:latin typeface="Arial" pitchFamily="34" charset="0"/>
              </a:rPr>
              <a:t> observations</a:t>
            </a:r>
          </a:p>
          <a:p>
            <a:pPr lvl="1"/>
            <a:r>
              <a:rPr lang="fr-CH" dirty="0"/>
              <a:t>WMO </a:t>
            </a:r>
            <a:r>
              <a:rPr lang="fr-CH" dirty="0" err="1"/>
              <a:t>Weather</a:t>
            </a:r>
            <a:r>
              <a:rPr lang="fr-CH" dirty="0"/>
              <a:t> Radar </a:t>
            </a:r>
            <a:r>
              <a:rPr lang="fr-CH" dirty="0" err="1"/>
              <a:t>Database</a:t>
            </a:r>
            <a:endParaRPr lang="en-US" altLang="en-US" dirty="0">
              <a:latin typeface="Arial" pitchFamily="34" charset="0"/>
            </a:endParaRPr>
          </a:p>
          <a:p>
            <a:pPr lvl="1"/>
            <a:r>
              <a:rPr lang="en-US" altLang="en-US" dirty="0" smtClean="0">
                <a:latin typeface="Arial" pitchFamily="34" charset="0"/>
              </a:rPr>
              <a:t>Regional Portal concept</a:t>
            </a:r>
          </a:p>
          <a:p>
            <a:pPr lvl="1"/>
            <a:r>
              <a:rPr lang="en-US" altLang="en-US" dirty="0" smtClean="0">
                <a:latin typeface="Arial" pitchFamily="34" charset="0"/>
              </a:rPr>
              <a:t>Conclusions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50825" y="44624"/>
            <a:ext cx="8713788" cy="792162"/>
          </a:xfrm>
        </p:spPr>
        <p:txBody>
          <a:bodyPr/>
          <a:lstStyle/>
          <a:p>
            <a:pPr eaLnBrk="1" hangingPunct="1"/>
            <a:r>
              <a:rPr lang="en-US" altLang="en-US" sz="3200" b="1" dirty="0" smtClean="0">
                <a:solidFill>
                  <a:schemeClr val="accent2"/>
                </a:solidFill>
                <a:latin typeface="Arial" pitchFamily="34" charset="0"/>
              </a:rPr>
              <a:t>Decisions by Cg-17</a:t>
            </a:r>
            <a:endParaRPr lang="en-AU" altLang="en-US" sz="3200" b="1" dirty="0" smtClean="0">
              <a:solidFill>
                <a:schemeClr val="accent2"/>
              </a:solidFill>
              <a:latin typeface="Arial" pitchFamily="34" charset="0"/>
            </a:endParaRPr>
          </a:p>
        </p:txBody>
      </p:sp>
      <p:sp>
        <p:nvSpPr>
          <p:cNvPr id="12291" name="Rectangle 3"/>
          <p:cNvSpPr>
            <a:spLocks noGrp="1"/>
          </p:cNvSpPr>
          <p:nvPr>
            <p:ph type="body" idx="4294967295"/>
          </p:nvPr>
        </p:nvSpPr>
        <p:spPr>
          <a:xfrm>
            <a:off x="179388" y="764704"/>
            <a:ext cx="8785225" cy="5544616"/>
          </a:xfrm>
        </p:spPr>
        <p:txBody>
          <a:bodyPr/>
          <a:lstStyle/>
          <a:p>
            <a:pPr marL="0" indent="0">
              <a:buNone/>
            </a:pPr>
            <a:r>
              <a:rPr lang="en-US" sz="3000" b="1" i="1" dirty="0" smtClean="0"/>
              <a:t>Regional Associations are requested to:</a:t>
            </a:r>
            <a:r>
              <a:rPr lang="en-US" sz="3000" dirty="0" smtClean="0"/>
              <a:t> </a:t>
            </a:r>
          </a:p>
          <a:p>
            <a:r>
              <a:rPr lang="en-US" sz="3000" b="1" i="1" dirty="0" smtClean="0">
                <a:solidFill>
                  <a:srgbClr val="000099"/>
                </a:solidFill>
              </a:rPr>
              <a:t>Assign</a:t>
            </a:r>
            <a:r>
              <a:rPr lang="en-US" sz="3000" dirty="0" smtClean="0"/>
              <a:t> </a:t>
            </a:r>
            <a:r>
              <a:rPr lang="en-US" sz="3000" dirty="0"/>
              <a:t>high priority to the implementation and further development of WIGOS in </a:t>
            </a:r>
            <a:r>
              <a:rPr lang="en-US" sz="3000" dirty="0" smtClean="0"/>
              <a:t>their Regions</a:t>
            </a:r>
          </a:p>
          <a:p>
            <a:r>
              <a:rPr lang="en-GB" altLang="en-US" sz="3000" dirty="0" smtClean="0">
                <a:latin typeface="Arial" pitchFamily="34" charset="0"/>
                <a:ea typeface="Arial Unicode MS" pitchFamily="34" charset="-128"/>
                <a:cs typeface="Arial Unicode MS" pitchFamily="34" charset="-128"/>
              </a:rPr>
              <a:t>Update their </a:t>
            </a:r>
            <a:r>
              <a:rPr lang="en-GB" altLang="en-US" sz="3000" b="1" i="1" dirty="0" smtClean="0">
                <a:solidFill>
                  <a:srgbClr val="C00000"/>
                </a:solidFill>
                <a:latin typeface="Arial" pitchFamily="34" charset="0"/>
                <a:ea typeface="Arial Unicode MS" pitchFamily="34" charset="-128"/>
                <a:cs typeface="Arial Unicode MS" pitchFamily="34" charset="-128"/>
              </a:rPr>
              <a:t>R-WIP</a:t>
            </a:r>
            <a:r>
              <a:rPr lang="en-GB" altLang="en-US" sz="3000" dirty="0" smtClean="0">
                <a:latin typeface="Arial" pitchFamily="34" charset="0"/>
                <a:ea typeface="Arial Unicode MS" pitchFamily="34" charset="-128"/>
                <a:cs typeface="Arial Unicode MS" pitchFamily="34" charset="-128"/>
              </a:rPr>
              <a:t> accordingly;</a:t>
            </a:r>
          </a:p>
          <a:p>
            <a:r>
              <a:rPr lang="en-US" sz="3200" b="1" i="1" dirty="0" smtClean="0">
                <a:solidFill>
                  <a:srgbClr val="000099"/>
                </a:solidFill>
              </a:rPr>
              <a:t>Strengthen</a:t>
            </a:r>
            <a:r>
              <a:rPr lang="en-US" sz="3200" dirty="0" smtClean="0">
                <a:solidFill>
                  <a:srgbClr val="000099"/>
                </a:solidFill>
              </a:rPr>
              <a:t> </a:t>
            </a:r>
            <a:r>
              <a:rPr lang="en-US" sz="3200" dirty="0"/>
              <a:t>their role in managing and supervising the implementation and </a:t>
            </a:r>
            <a:r>
              <a:rPr lang="en-US" sz="3200" dirty="0" smtClean="0"/>
              <a:t>further development </a:t>
            </a:r>
            <a:r>
              <a:rPr lang="en-US" sz="3200" dirty="0"/>
              <a:t>of </a:t>
            </a:r>
            <a:r>
              <a:rPr lang="en-US" sz="3200" dirty="0" smtClean="0"/>
              <a:t>WIGOS;</a:t>
            </a:r>
          </a:p>
          <a:p>
            <a:r>
              <a:rPr lang="en-GB" altLang="en-US" sz="3000" b="1" i="1" dirty="0" smtClean="0">
                <a:solidFill>
                  <a:srgbClr val="000099"/>
                </a:solidFill>
                <a:latin typeface="Arial" pitchFamily="34" charset="0"/>
              </a:rPr>
              <a:t>Coordinate</a:t>
            </a:r>
            <a:r>
              <a:rPr lang="en-GB" altLang="en-US" sz="3000" dirty="0" smtClean="0">
                <a:solidFill>
                  <a:srgbClr val="000099"/>
                </a:solidFill>
                <a:latin typeface="Arial" pitchFamily="34" charset="0"/>
              </a:rPr>
              <a:t> </a:t>
            </a:r>
            <a:r>
              <a:rPr lang="en-GB" altLang="en-US" sz="3000" dirty="0" smtClean="0">
                <a:latin typeface="Arial" pitchFamily="34" charset="0"/>
              </a:rPr>
              <a:t>WIGOS implementation with the implementation of </a:t>
            </a:r>
            <a:r>
              <a:rPr lang="en-GB" altLang="en-US" sz="3000" dirty="0" err="1" smtClean="0">
                <a:latin typeface="Arial" pitchFamily="34" charset="0"/>
              </a:rPr>
              <a:t>WIS</a:t>
            </a:r>
            <a:r>
              <a:rPr lang="en-GB" altLang="en-US" sz="3000" dirty="0" smtClean="0">
                <a:latin typeface="Arial" pitchFamily="34" charset="0"/>
              </a:rPr>
              <a:t> and other WMO key priorities in their operating plans and work programmes;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250825" y="115888"/>
            <a:ext cx="8713788" cy="792162"/>
          </a:xfrm>
        </p:spPr>
        <p:txBody>
          <a:bodyPr/>
          <a:lstStyle/>
          <a:p>
            <a:pPr eaLnBrk="1" hangingPunct="1"/>
            <a:r>
              <a:rPr lang="en-US" altLang="en-US" sz="3200" b="1" dirty="0">
                <a:solidFill>
                  <a:schemeClr val="accent2"/>
                </a:solidFill>
                <a:latin typeface="Arial" pitchFamily="34" charset="0"/>
              </a:rPr>
              <a:t>Decisions by Cg-17</a:t>
            </a:r>
            <a:endParaRPr lang="en-AU" altLang="en-US" sz="3200" b="1" dirty="0" smtClean="0">
              <a:solidFill>
                <a:schemeClr val="accent2"/>
              </a:solidFill>
              <a:latin typeface="Arial" pitchFamily="34" charset="0"/>
            </a:endParaRPr>
          </a:p>
        </p:txBody>
      </p:sp>
      <p:sp>
        <p:nvSpPr>
          <p:cNvPr id="13315" name="Rectangle 3"/>
          <p:cNvSpPr>
            <a:spLocks noGrp="1"/>
          </p:cNvSpPr>
          <p:nvPr>
            <p:ph type="body" idx="4294967295"/>
          </p:nvPr>
        </p:nvSpPr>
        <p:spPr>
          <a:xfrm>
            <a:off x="34925" y="836613"/>
            <a:ext cx="8909050" cy="5400699"/>
          </a:xfrm>
        </p:spPr>
        <p:txBody>
          <a:bodyPr/>
          <a:lstStyle/>
          <a:p>
            <a:r>
              <a:rPr lang="en-GB" altLang="en-US" sz="3200" b="1" i="1" dirty="0">
                <a:solidFill>
                  <a:srgbClr val="000099"/>
                </a:solidFill>
                <a:latin typeface="Arial" pitchFamily="34" charset="0"/>
              </a:rPr>
              <a:t>Collaborate</a:t>
            </a:r>
            <a:r>
              <a:rPr lang="en-GB" altLang="en-US" sz="3200" dirty="0">
                <a:latin typeface="Arial" pitchFamily="34" charset="0"/>
              </a:rPr>
              <a:t> on the development of the concept, and establishment of the </a:t>
            </a:r>
            <a:r>
              <a:rPr lang="en-GB" altLang="en-US" sz="3200" b="1" i="1" dirty="0">
                <a:solidFill>
                  <a:srgbClr val="C00000"/>
                </a:solidFill>
                <a:latin typeface="Arial" pitchFamily="34" charset="0"/>
              </a:rPr>
              <a:t>Regional WIGOS Centres</a:t>
            </a:r>
            <a:r>
              <a:rPr lang="en-GB" altLang="en-US" sz="3200" dirty="0">
                <a:latin typeface="Arial" pitchFamily="34" charset="0"/>
              </a:rPr>
              <a:t>;</a:t>
            </a:r>
          </a:p>
          <a:p>
            <a:r>
              <a:rPr lang="en-GB" altLang="en-US" sz="3200" b="1" i="1" dirty="0" smtClean="0">
                <a:latin typeface="Arial" pitchFamily="34" charset="0"/>
              </a:rPr>
              <a:t>Provide</a:t>
            </a:r>
            <a:r>
              <a:rPr lang="en-GB" altLang="en-US" sz="3200" dirty="0" smtClean="0">
                <a:latin typeface="Arial" pitchFamily="34" charset="0"/>
              </a:rPr>
              <a:t> regional support to Members in accordance with the Regional WIGOS Implementation Plan and in a response to their requests </a:t>
            </a:r>
            <a:r>
              <a:rPr lang="en-GB" altLang="en-US" sz="3200" i="1" dirty="0" smtClean="0">
                <a:latin typeface="Arial" pitchFamily="34" charset="0"/>
              </a:rPr>
              <a:t>(</a:t>
            </a:r>
            <a:r>
              <a:rPr lang="en-US" altLang="en-US" sz="3200" i="1" dirty="0">
                <a:latin typeface="Arial" pitchFamily="34" charset="0"/>
              </a:rPr>
              <a:t>subject to availability of </a:t>
            </a:r>
            <a:r>
              <a:rPr lang="en-US" altLang="en-US" sz="3200" i="1" dirty="0" smtClean="0">
                <a:latin typeface="Arial" pitchFamily="34" charset="0"/>
              </a:rPr>
              <a:t>resources or </a:t>
            </a:r>
            <a:r>
              <a:rPr lang="en-US" altLang="en-US" sz="3200" i="1" dirty="0">
                <a:latin typeface="Arial" pitchFamily="34" charset="0"/>
              </a:rPr>
              <a:t>funds</a:t>
            </a:r>
            <a:r>
              <a:rPr lang="en-GB" altLang="en-US" sz="3200" i="1" dirty="0" smtClean="0">
                <a:latin typeface="Arial" pitchFamily="34" charset="0"/>
              </a:rPr>
              <a:t>)</a:t>
            </a:r>
            <a:r>
              <a:rPr lang="en-GB" altLang="en-US" sz="3200" dirty="0" smtClean="0">
                <a:latin typeface="Arial" pitchFamily="34" charset="0"/>
              </a:rPr>
              <a:t>;</a:t>
            </a:r>
          </a:p>
          <a:p>
            <a:endParaRPr lang="en-GB" altLang="en-US" sz="32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250825" y="115888"/>
            <a:ext cx="8713788" cy="792162"/>
          </a:xfrm>
        </p:spPr>
        <p:txBody>
          <a:bodyPr/>
          <a:lstStyle/>
          <a:p>
            <a:pPr eaLnBrk="1" hangingPunct="1"/>
            <a:r>
              <a:rPr lang="en-US" altLang="en-US" sz="3200" b="1" dirty="0">
                <a:solidFill>
                  <a:schemeClr val="accent2"/>
                </a:solidFill>
                <a:latin typeface="Arial" pitchFamily="34" charset="0"/>
              </a:rPr>
              <a:t>Decisions by Cg-17</a:t>
            </a:r>
            <a:endParaRPr lang="en-AU" altLang="en-US" sz="3200" b="1" dirty="0" smtClean="0">
              <a:solidFill>
                <a:schemeClr val="accent2"/>
              </a:solidFill>
              <a:latin typeface="Arial" pitchFamily="34" charset="0"/>
            </a:endParaRPr>
          </a:p>
        </p:txBody>
      </p:sp>
      <p:sp>
        <p:nvSpPr>
          <p:cNvPr id="13315" name="Rectangle 3"/>
          <p:cNvSpPr>
            <a:spLocks noGrp="1"/>
          </p:cNvSpPr>
          <p:nvPr>
            <p:ph type="body" idx="4294967295"/>
          </p:nvPr>
        </p:nvSpPr>
        <p:spPr>
          <a:xfrm>
            <a:off x="34925" y="836613"/>
            <a:ext cx="8909050" cy="2016125"/>
          </a:xfrm>
        </p:spPr>
        <p:txBody>
          <a:bodyPr/>
          <a:lstStyle/>
          <a:p>
            <a:r>
              <a:rPr lang="en-GB" altLang="en-US" sz="3200" dirty="0">
                <a:latin typeface="Arial" pitchFamily="34" charset="0"/>
              </a:rPr>
              <a:t>Continue to </a:t>
            </a:r>
            <a:r>
              <a:rPr lang="en-GB" altLang="en-US" sz="3200" b="1" i="1" dirty="0">
                <a:latin typeface="Arial" pitchFamily="34" charset="0"/>
              </a:rPr>
              <a:t>promote</a:t>
            </a:r>
            <a:r>
              <a:rPr lang="en-GB" altLang="en-US" sz="3200" dirty="0">
                <a:latin typeface="Arial" pitchFamily="34" charset="0"/>
              </a:rPr>
              <a:t> capacity development, communications and outreach activities to assist Members in the implementation of WIGOS;</a:t>
            </a:r>
          </a:p>
          <a:p>
            <a:endParaRPr lang="en-GB" altLang="en-US" sz="3200" dirty="0" smtClean="0">
              <a:latin typeface="Arial" pitchFamily="34"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987824" y="2564904"/>
            <a:ext cx="4752530" cy="3564397"/>
          </a:xfrm>
          <a:prstGeom prst="rect">
            <a:avLst/>
          </a:prstGeom>
        </p:spPr>
      </p:pic>
    </p:spTree>
    <p:extLst>
      <p:ext uri="{BB962C8B-B14F-4D97-AF65-F5344CB8AC3E}">
        <p14:creationId xmlns="" xmlns:p14="http://schemas.microsoft.com/office/powerpoint/2010/main" val="35074230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250825" y="115888"/>
            <a:ext cx="8713788" cy="792162"/>
          </a:xfrm>
        </p:spPr>
        <p:txBody>
          <a:bodyPr/>
          <a:lstStyle/>
          <a:p>
            <a:pPr eaLnBrk="1" hangingPunct="1"/>
            <a:r>
              <a:rPr lang="en-AU" altLang="en-US" sz="3200" b="1" dirty="0" smtClean="0">
                <a:solidFill>
                  <a:schemeClr val="accent2"/>
                </a:solidFill>
                <a:latin typeface="Arial" pitchFamily="34" charset="0"/>
              </a:rPr>
              <a:t>XVI-RA I guidance </a:t>
            </a:r>
          </a:p>
        </p:txBody>
      </p:sp>
      <p:sp>
        <p:nvSpPr>
          <p:cNvPr id="13315" name="Rectangle 3"/>
          <p:cNvSpPr>
            <a:spLocks noGrp="1"/>
          </p:cNvSpPr>
          <p:nvPr>
            <p:ph type="body" idx="4294967295"/>
          </p:nvPr>
        </p:nvSpPr>
        <p:spPr>
          <a:xfrm>
            <a:off x="34925" y="836613"/>
            <a:ext cx="8909050" cy="5328691"/>
          </a:xfrm>
        </p:spPr>
        <p:txBody>
          <a:bodyPr/>
          <a:lstStyle/>
          <a:p>
            <a:pPr marL="0" indent="0">
              <a:buNone/>
            </a:pPr>
            <a:r>
              <a:rPr lang="en-US" sz="3200" dirty="0" smtClean="0"/>
              <a:t>It is desirable to: </a:t>
            </a:r>
          </a:p>
          <a:p>
            <a:r>
              <a:rPr lang="en-US" sz="3200" b="1" i="1" dirty="0" smtClean="0">
                <a:solidFill>
                  <a:srgbClr val="000099"/>
                </a:solidFill>
              </a:rPr>
              <a:t>strengthen and enhance partnership        </a:t>
            </a:r>
            <a:r>
              <a:rPr lang="en-US" sz="3200" b="1" i="1" dirty="0" smtClean="0">
                <a:solidFill>
                  <a:srgbClr val="C00000"/>
                </a:solidFill>
              </a:rPr>
              <a:t>(</a:t>
            </a:r>
            <a:r>
              <a:rPr lang="en-GB" altLang="en-US" sz="3200" b="1" i="1" dirty="0">
                <a:solidFill>
                  <a:srgbClr val="C00000"/>
                </a:solidFill>
                <a:latin typeface="Arial" pitchFamily="34" charset="0"/>
              </a:rPr>
              <a:t>4 “C”</a:t>
            </a:r>
            <a:r>
              <a:rPr lang="en-US" sz="3200" b="1" i="1" dirty="0" smtClean="0">
                <a:solidFill>
                  <a:srgbClr val="C00000"/>
                </a:solidFill>
              </a:rPr>
              <a:t>)</a:t>
            </a:r>
            <a:r>
              <a:rPr lang="en-US" sz="3200" dirty="0" smtClean="0"/>
              <a:t> </a:t>
            </a:r>
            <a:r>
              <a:rPr lang="en-US" sz="3200" dirty="0"/>
              <a:t>through </a:t>
            </a:r>
            <a:r>
              <a:rPr lang="en-US" sz="3200" dirty="0" smtClean="0"/>
              <a:t>Region-wide organizations </a:t>
            </a:r>
            <a:r>
              <a:rPr lang="en-US" sz="3200" dirty="0"/>
              <a:t>or </a:t>
            </a:r>
            <a:r>
              <a:rPr lang="en-US" sz="3200" dirty="0" smtClean="0"/>
              <a:t>sub-regional </a:t>
            </a:r>
            <a:r>
              <a:rPr lang="en-US" sz="3200" dirty="0"/>
              <a:t>groupings overseeing </a:t>
            </a:r>
            <a:r>
              <a:rPr lang="en-US" sz="3200" dirty="0" smtClean="0"/>
              <a:t>the observing </a:t>
            </a:r>
            <a:r>
              <a:rPr lang="en-US" sz="3200" dirty="0"/>
              <a:t>systems. </a:t>
            </a:r>
            <a:endParaRPr lang="en-US" sz="3200" dirty="0" smtClean="0"/>
          </a:p>
          <a:p>
            <a:r>
              <a:rPr lang="en-US" sz="3200" b="1" i="1" dirty="0" smtClean="0">
                <a:solidFill>
                  <a:srgbClr val="006600"/>
                </a:solidFill>
              </a:rPr>
              <a:t>advance regional technical </a:t>
            </a:r>
            <a:r>
              <a:rPr lang="en-US" sz="3200" b="1" i="1" dirty="0">
                <a:solidFill>
                  <a:srgbClr val="006600"/>
                </a:solidFill>
              </a:rPr>
              <a:t>infrastructure</a:t>
            </a:r>
            <a:r>
              <a:rPr lang="en-US" sz="3200" dirty="0"/>
              <a:t> </a:t>
            </a:r>
            <a:endParaRPr lang="en-US" sz="3200" dirty="0" smtClean="0"/>
          </a:p>
          <a:p>
            <a:pPr marL="0" indent="0">
              <a:buNone/>
            </a:pPr>
            <a:r>
              <a:rPr lang="en-US" sz="3200" dirty="0"/>
              <a:t> </a:t>
            </a:r>
            <a:r>
              <a:rPr lang="en-US" sz="3200" dirty="0" smtClean="0"/>
              <a:t>    to </a:t>
            </a:r>
            <a:r>
              <a:rPr lang="en-US" sz="3200" dirty="0"/>
              <a:t>meet the </a:t>
            </a:r>
            <a:r>
              <a:rPr lang="en-US" sz="3200" b="1" i="1" dirty="0">
                <a:solidFill>
                  <a:srgbClr val="CC0000"/>
                </a:solidFill>
              </a:rPr>
              <a:t>regional WIGOS </a:t>
            </a:r>
            <a:r>
              <a:rPr lang="en-US" sz="3200" b="1" i="1" dirty="0" smtClean="0">
                <a:solidFill>
                  <a:srgbClr val="CC0000"/>
                </a:solidFill>
              </a:rPr>
              <a:t>requirements</a:t>
            </a:r>
            <a:r>
              <a:rPr lang="en-US" sz="3200" dirty="0" smtClean="0"/>
              <a:t>  </a:t>
            </a:r>
          </a:p>
          <a:p>
            <a:pPr marL="0" indent="0">
              <a:buNone/>
            </a:pPr>
            <a:r>
              <a:rPr lang="en-US" sz="3200" dirty="0"/>
              <a:t> </a:t>
            </a:r>
            <a:r>
              <a:rPr lang="en-US" sz="3200" dirty="0" smtClean="0"/>
              <a:t>    translated into R-WIP</a:t>
            </a:r>
            <a:endParaRPr lang="en-US" sz="3200" dirty="0"/>
          </a:p>
        </p:txBody>
      </p:sp>
    </p:spTree>
    <p:extLst>
      <p:ext uri="{BB962C8B-B14F-4D97-AF65-F5344CB8AC3E}">
        <p14:creationId xmlns="" xmlns:p14="http://schemas.microsoft.com/office/powerpoint/2010/main" val="41620549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GB" altLang="en-US" sz="3200" b="1" i="1" dirty="0" smtClean="0">
                <a:solidFill>
                  <a:srgbClr val="C00000"/>
                </a:solidFill>
                <a:latin typeface="Arial" pitchFamily="34" charset="0"/>
              </a:rPr>
              <a:t>4 “C” stands for</a:t>
            </a:r>
            <a:endParaRPr lang="en-AU" altLang="en-US" b="1" dirty="0" smtClean="0">
              <a:solidFill>
                <a:schemeClr val="accent2"/>
              </a:solidFill>
              <a:latin typeface="Arial" pitchFamily="34" charset="0"/>
            </a:endParaRPr>
          </a:p>
        </p:txBody>
      </p:sp>
      <p:sp>
        <p:nvSpPr>
          <p:cNvPr id="16387" name="Content Placeholder 2"/>
          <p:cNvSpPr>
            <a:spLocks noGrp="1"/>
          </p:cNvSpPr>
          <p:nvPr>
            <p:ph idx="4294967295"/>
          </p:nvPr>
        </p:nvSpPr>
        <p:spPr>
          <a:xfrm>
            <a:off x="250825" y="1052513"/>
            <a:ext cx="8713788" cy="5113337"/>
          </a:xfrm>
        </p:spPr>
        <p:txBody>
          <a:bodyPr/>
          <a:lstStyle/>
          <a:p>
            <a:pPr lvl="1" eaLnBrk="1" hangingPunct="1"/>
            <a:r>
              <a:rPr lang="en-GB" altLang="en-US" sz="3200" b="1" i="1" dirty="0" smtClean="0">
                <a:solidFill>
                  <a:srgbClr val="000099"/>
                </a:solidFill>
                <a:latin typeface="Arial" pitchFamily="34" charset="0"/>
              </a:rPr>
              <a:t>Collaboration</a:t>
            </a:r>
          </a:p>
          <a:p>
            <a:pPr lvl="1" eaLnBrk="1" hangingPunct="1"/>
            <a:r>
              <a:rPr lang="en-GB" altLang="en-US" sz="3200" b="1" i="1" dirty="0" smtClean="0">
                <a:solidFill>
                  <a:srgbClr val="000099"/>
                </a:solidFill>
                <a:latin typeface="Arial" pitchFamily="34" charset="0"/>
              </a:rPr>
              <a:t>Cooperation</a:t>
            </a:r>
            <a:r>
              <a:rPr lang="en-GB" altLang="en-US" sz="3200" dirty="0" smtClean="0">
                <a:latin typeface="Arial" pitchFamily="34" charset="0"/>
              </a:rPr>
              <a:t> </a:t>
            </a:r>
          </a:p>
          <a:p>
            <a:pPr lvl="1" eaLnBrk="1" hangingPunct="1"/>
            <a:r>
              <a:rPr lang="en-GB" altLang="en-US" sz="3200" b="1" i="1" dirty="0" smtClean="0">
                <a:solidFill>
                  <a:srgbClr val="000099"/>
                </a:solidFill>
                <a:latin typeface="Arial" pitchFamily="34" charset="0"/>
              </a:rPr>
              <a:t>Coordination</a:t>
            </a:r>
            <a:r>
              <a:rPr lang="en-GB" altLang="en-US" sz="3200" dirty="0" smtClean="0">
                <a:latin typeface="Arial" pitchFamily="34" charset="0"/>
              </a:rPr>
              <a:t> </a:t>
            </a:r>
          </a:p>
          <a:p>
            <a:pPr lvl="1" eaLnBrk="1" hangingPunct="1"/>
            <a:r>
              <a:rPr lang="en-GB" altLang="en-US" sz="3200" b="1" i="1" dirty="0" smtClean="0">
                <a:solidFill>
                  <a:srgbClr val="000099"/>
                </a:solidFill>
                <a:latin typeface="Arial" pitchFamily="34" charset="0"/>
              </a:rPr>
              <a:t>Communication</a:t>
            </a:r>
            <a:r>
              <a:rPr lang="en-GB" altLang="en-US" sz="3200" dirty="0" smtClean="0">
                <a:solidFill>
                  <a:srgbClr val="000099"/>
                </a:solidFill>
                <a:latin typeface="Arial" pitchFamily="34" charset="0"/>
              </a:rPr>
              <a:t> </a:t>
            </a:r>
          </a:p>
          <a:p>
            <a:pPr marL="0" indent="0" eaLnBrk="1" hangingPunct="1">
              <a:buFont typeface="Wingdings" pitchFamily="2" charset="2"/>
              <a:buNone/>
            </a:pPr>
            <a:r>
              <a:rPr lang="en-GB" altLang="en-US" sz="3200" dirty="0" smtClean="0">
                <a:latin typeface="Arial" pitchFamily="34" charset="0"/>
              </a:rPr>
              <a:t>at regional, sub-regional levels for the mutual benefit for all Members … </a:t>
            </a:r>
          </a:p>
          <a:p>
            <a:pPr marL="0" indent="0" algn="ctr" eaLnBrk="1" hangingPunct="1">
              <a:buFont typeface="Wingdings" pitchFamily="2" charset="2"/>
              <a:buNone/>
            </a:pPr>
            <a:r>
              <a:rPr lang="en-GB" altLang="en-US" sz="3200" b="1" i="1" dirty="0" smtClean="0">
                <a:solidFill>
                  <a:srgbClr val="006600"/>
                </a:solidFill>
                <a:latin typeface="Arial" pitchFamily="34" charset="0"/>
              </a:rPr>
              <a:t>“I win, you win, we all win …”</a:t>
            </a:r>
            <a:endParaRPr lang="en-AU" altLang="en-US" sz="3200" b="1" i="1" dirty="0" smtClean="0">
              <a:solidFill>
                <a:srgbClr val="006600"/>
              </a:solidFill>
              <a:latin typeface="Arial" pitchFamily="34" charset="0"/>
            </a:endParaRPr>
          </a:p>
        </p:txBody>
      </p:sp>
    </p:spTree>
    <p:extLst>
      <p:ext uri="{BB962C8B-B14F-4D97-AF65-F5344CB8AC3E}">
        <p14:creationId xmlns="" xmlns:p14="http://schemas.microsoft.com/office/powerpoint/2010/main" val="74942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250825" y="115888"/>
            <a:ext cx="8713788" cy="792162"/>
          </a:xfrm>
        </p:spPr>
        <p:txBody>
          <a:bodyPr/>
          <a:lstStyle/>
          <a:p>
            <a:pPr eaLnBrk="1" hangingPunct="1"/>
            <a:r>
              <a:rPr lang="en-US" altLang="en-US" sz="3200" b="1" dirty="0" smtClean="0">
                <a:solidFill>
                  <a:schemeClr val="accent2"/>
                </a:solidFill>
                <a:latin typeface="Arial" pitchFamily="34" charset="0"/>
              </a:rPr>
              <a:t>Regional Basic Networks</a:t>
            </a:r>
            <a:endParaRPr lang="en-AU" altLang="en-US" sz="3200" b="1" dirty="0" smtClean="0">
              <a:solidFill>
                <a:schemeClr val="accent2"/>
              </a:solidFill>
              <a:latin typeface="Arial" pitchFamily="34" charset="0"/>
            </a:endParaRPr>
          </a:p>
        </p:txBody>
      </p:sp>
      <p:sp>
        <p:nvSpPr>
          <p:cNvPr id="13315" name="Rectangle 3"/>
          <p:cNvSpPr>
            <a:spLocks noGrp="1"/>
          </p:cNvSpPr>
          <p:nvPr>
            <p:ph type="body" idx="4294967295"/>
          </p:nvPr>
        </p:nvSpPr>
        <p:spPr>
          <a:xfrm>
            <a:off x="34925" y="836613"/>
            <a:ext cx="8909050" cy="5328691"/>
          </a:xfrm>
        </p:spPr>
        <p:txBody>
          <a:bodyPr/>
          <a:lstStyle/>
          <a:p>
            <a:r>
              <a:rPr lang="en-US" sz="3200" dirty="0" smtClean="0"/>
              <a:t>Issue: reduced </a:t>
            </a:r>
            <a:r>
              <a:rPr lang="en-US" sz="3200" dirty="0"/>
              <a:t>availability </a:t>
            </a:r>
            <a:r>
              <a:rPr lang="en-US" sz="3200" dirty="0" smtClean="0"/>
              <a:t>of </a:t>
            </a:r>
            <a:r>
              <a:rPr lang="en-US" sz="3200" dirty="0" err="1" smtClean="0"/>
              <a:t>RBSN</a:t>
            </a:r>
            <a:r>
              <a:rPr lang="en-US" sz="3200" dirty="0" smtClean="0"/>
              <a:t> data, especially </a:t>
            </a:r>
            <a:r>
              <a:rPr lang="en-US" sz="3200" dirty="0"/>
              <a:t>upper-air </a:t>
            </a:r>
            <a:r>
              <a:rPr lang="en-US" sz="3200" dirty="0" smtClean="0"/>
              <a:t>data with </a:t>
            </a:r>
            <a:r>
              <a:rPr lang="en-US" sz="3200" dirty="0"/>
              <a:t>a negative impact on the quality of medium-range forecast products over all Regions, not just over Region I </a:t>
            </a:r>
            <a:r>
              <a:rPr lang="en-US" sz="3200" dirty="0" smtClean="0"/>
              <a:t>itself;</a:t>
            </a:r>
            <a:endParaRPr lang="en-US" sz="3200" dirty="0"/>
          </a:p>
          <a:p>
            <a:r>
              <a:rPr lang="en-US" sz="3200" dirty="0" smtClean="0"/>
              <a:t>RA should: </a:t>
            </a:r>
          </a:p>
          <a:p>
            <a:pPr lvl="1"/>
            <a:r>
              <a:rPr lang="en-US" sz="3200" dirty="0" smtClean="0"/>
              <a:t>assist Members </a:t>
            </a:r>
            <a:r>
              <a:rPr lang="en-US" sz="3200" dirty="0"/>
              <a:t>in the implementation and operation of </a:t>
            </a:r>
            <a:r>
              <a:rPr lang="en-US" sz="3200" dirty="0" err="1" smtClean="0"/>
              <a:t>RBSN</a:t>
            </a:r>
            <a:r>
              <a:rPr lang="en-US" sz="3200" dirty="0"/>
              <a:t>/</a:t>
            </a:r>
            <a:r>
              <a:rPr lang="en-US" sz="3200" dirty="0" err="1" smtClean="0"/>
              <a:t>RBCN</a:t>
            </a:r>
            <a:r>
              <a:rPr lang="en-US" sz="3200" dirty="0" smtClean="0"/>
              <a:t> stations;</a:t>
            </a:r>
          </a:p>
          <a:p>
            <a:pPr lvl="1"/>
            <a:r>
              <a:rPr lang="en-US" altLang="en-US" sz="3200" dirty="0" smtClean="0">
                <a:latin typeface="Arial" pitchFamily="34" charset="0"/>
              </a:rPr>
              <a:t>implement a Regional Basic Observing Network when a concept is approved;</a:t>
            </a:r>
            <a:endParaRPr lang="en-GB" altLang="en-US" sz="3200" dirty="0" smtClean="0">
              <a:latin typeface="Arial" pitchFamily="34" charset="0"/>
            </a:endParaRPr>
          </a:p>
        </p:txBody>
      </p:sp>
    </p:spTree>
    <p:extLst>
      <p:ext uri="{BB962C8B-B14F-4D97-AF65-F5344CB8AC3E}">
        <p14:creationId xmlns="" xmlns:p14="http://schemas.microsoft.com/office/powerpoint/2010/main" val="41367285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430213" y="115888"/>
            <a:ext cx="8713787" cy="792162"/>
          </a:xfrm>
        </p:spPr>
        <p:txBody>
          <a:bodyPr/>
          <a:lstStyle/>
          <a:p>
            <a:pPr eaLnBrk="1" hangingPunct="1"/>
            <a:r>
              <a:rPr lang="en-US" altLang="en-US" sz="3200" b="1" dirty="0" smtClean="0">
                <a:solidFill>
                  <a:schemeClr val="accent2"/>
                </a:solidFill>
                <a:latin typeface="Arial" pitchFamily="34" charset="0"/>
              </a:rPr>
              <a:t> </a:t>
            </a:r>
            <a:endParaRPr lang="en-AU" altLang="en-US" sz="3200" b="1" dirty="0" smtClean="0">
              <a:solidFill>
                <a:schemeClr val="accent2"/>
              </a:solidFill>
              <a:latin typeface="Arial" pitchFamily="34"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496" y="73214"/>
            <a:ext cx="9017998" cy="5155986"/>
          </a:xfrm>
          <a:prstGeom prst="rect">
            <a:avLst/>
          </a:prstGeom>
        </p:spPr>
      </p:pic>
    </p:spTree>
    <p:extLst>
      <p:ext uri="{BB962C8B-B14F-4D97-AF65-F5344CB8AC3E}">
        <p14:creationId xmlns="" xmlns:p14="http://schemas.microsoft.com/office/powerpoint/2010/main" val="7400620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losing slide">
  <a:themeElements>
    <a:clrScheme name="1_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losing slid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7174</TotalTime>
  <Words>641</Words>
  <Application>Microsoft Office PowerPoint</Application>
  <PresentationFormat>On-screen Show (4:3)</PresentationFormat>
  <Paragraphs>88</Paragraphs>
  <Slides>14</Slides>
  <Notes>12</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Body slide</vt:lpstr>
      <vt:lpstr>Closing slide</vt:lpstr>
      <vt:lpstr>1_Closing slide</vt:lpstr>
      <vt:lpstr>Role of RA I in the WIGOS Pre-operational Phase</vt:lpstr>
      <vt:lpstr>Outline</vt:lpstr>
      <vt:lpstr>Decisions by Cg-17</vt:lpstr>
      <vt:lpstr>Decisions by Cg-17</vt:lpstr>
      <vt:lpstr>Decisions by Cg-17</vt:lpstr>
      <vt:lpstr>XVI-RA I guidance </vt:lpstr>
      <vt:lpstr>4 “C” stands for</vt:lpstr>
      <vt:lpstr>Regional Basic Networks</vt:lpstr>
      <vt:lpstr> </vt:lpstr>
      <vt:lpstr>AMDAR - Flagship Programme 3 (FPr-3)</vt:lpstr>
      <vt:lpstr>WMO Weather Radar Database</vt:lpstr>
      <vt:lpstr> RA I Radars  </vt:lpstr>
      <vt:lpstr>Slide 13</vt:lpstr>
      <vt:lpstr>Thank you for your attention</vt:lpstr>
    </vt:vector>
  </TitlesOfParts>
  <Company>wmo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WIGOS Implementation</dc:title>
  <dc:subject>WIGOS - DRR FP</dc:subject>
  <dc:creator>IZahumensky</dc:creator>
  <cp:lastModifiedBy>Dr Makarau A</cp:lastModifiedBy>
  <cp:revision>258</cp:revision>
  <cp:lastPrinted>2015-05-21T05:16:48Z</cp:lastPrinted>
  <dcterms:created xsi:type="dcterms:W3CDTF">2013-01-10T13:51:34Z</dcterms:created>
  <dcterms:modified xsi:type="dcterms:W3CDTF">2015-11-02T07:12:21Z</dcterms:modified>
</cp:coreProperties>
</file>