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68" r:id="rId3"/>
    <p:sldId id="269" r:id="rId4"/>
    <p:sldId id="270" r:id="rId5"/>
    <p:sldId id="27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34" autoAdjust="0"/>
  </p:normalViewPr>
  <p:slideViewPr>
    <p:cSldViewPr snapToGrid="0" snapToObjects="1">
      <p:cViewPr>
        <p:scale>
          <a:sx n="110" d="100"/>
          <a:sy n="110" d="100"/>
        </p:scale>
        <p:origin x="-120" y="1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E2E20-7819-4E0A-999B-21CEEB6B74AE}" type="datetimeFigureOut">
              <a:rPr lang="en-US" smtClean="0"/>
              <a:pPr/>
              <a:t>28/09/16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13392-C423-4AF3-9248-75AEFF78A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2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52E05E54-7D95-4B82-A1CC-72A6C64AFB91}" type="slidenum">
              <a:rPr lang="en-US" altLang="en-US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110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mo2016_powerpoint_standard_v2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4600" y="696420"/>
            <a:ext cx="8651218" cy="1425677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0090"/>
                </a:solidFill>
              </a:rPr>
              <a:t>RAI </a:t>
            </a:r>
            <a:r>
              <a:rPr lang="fr-FR" sz="4000" dirty="0" err="1" smtClean="0">
                <a:solidFill>
                  <a:srgbClr val="000090"/>
                </a:solidFill>
              </a:rPr>
              <a:t>Working</a:t>
            </a:r>
            <a:r>
              <a:rPr lang="fr-FR" sz="4000" dirty="0" smtClean="0">
                <a:solidFill>
                  <a:srgbClr val="000090"/>
                </a:solidFill>
              </a:rPr>
              <a:t> Group on Observations,</a:t>
            </a:r>
            <a:br>
              <a:rPr lang="fr-FR" sz="4000" dirty="0" smtClean="0">
                <a:solidFill>
                  <a:srgbClr val="000090"/>
                </a:solidFill>
              </a:rPr>
            </a:br>
            <a:r>
              <a:rPr lang="fr-FR" sz="4000" dirty="0" err="1" smtClean="0">
                <a:solidFill>
                  <a:srgbClr val="000090"/>
                </a:solidFill>
              </a:rPr>
              <a:t>Telecommunications</a:t>
            </a:r>
            <a:r>
              <a:rPr lang="fr-FR" sz="4000" dirty="0" smtClean="0">
                <a:solidFill>
                  <a:srgbClr val="000090"/>
                </a:solidFill>
              </a:rPr>
              <a:t> and Infrastructures</a:t>
            </a:r>
            <a:endParaRPr lang="en-US" altLang="en-US" sz="4000" dirty="0">
              <a:solidFill>
                <a:srgbClr val="000090"/>
              </a:solidFill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218" y="3445537"/>
            <a:ext cx="8610600" cy="1968137"/>
          </a:xfrm>
        </p:spPr>
        <p:txBody>
          <a:bodyPr>
            <a:normAutofit/>
          </a:bodyPr>
          <a:lstStyle/>
          <a:p>
            <a:r>
              <a:rPr lang="fr-CH" altLang="en-US" sz="2800" i="1" dirty="0" err="1" smtClean="0">
                <a:solidFill>
                  <a:srgbClr val="000090"/>
                </a:solidFill>
                <a:latin typeface="Arial" pitchFamily="34" charset="0"/>
              </a:rPr>
              <a:t>Mariane</a:t>
            </a:r>
            <a:r>
              <a:rPr lang="fr-CH" altLang="en-US" sz="2800" i="1" dirty="0">
                <a:solidFill>
                  <a:srgbClr val="000090"/>
                </a:solidFill>
                <a:latin typeface="Arial" pitchFamily="34" charset="0"/>
              </a:rPr>
              <a:t> </a:t>
            </a:r>
            <a:r>
              <a:rPr lang="fr-CH" altLang="en-US" sz="2800" i="1" dirty="0" smtClean="0">
                <a:solidFill>
                  <a:srgbClr val="000090"/>
                </a:solidFill>
                <a:latin typeface="Arial" pitchFamily="34" charset="0"/>
              </a:rPr>
              <a:t>Diop Kane, Chair</a:t>
            </a:r>
            <a:endParaRPr lang="fr-CH" altLang="en-US" sz="2800" i="1" dirty="0">
              <a:solidFill>
                <a:srgbClr val="000090"/>
              </a:solidFill>
              <a:latin typeface="Arial" pitchFamily="34" charset="0"/>
            </a:endParaRPr>
          </a:p>
          <a:p>
            <a:endParaRPr lang="fr-CH" altLang="en-US" sz="2000" i="1" dirty="0" smtClean="0">
              <a:solidFill>
                <a:srgbClr val="000090"/>
              </a:solidFill>
              <a:latin typeface="Arial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336" y="4412380"/>
            <a:ext cx="1536878" cy="119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0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752"/>
            <a:ext cx="8229600" cy="901020"/>
          </a:xfrm>
        </p:spPr>
        <p:txBody>
          <a:bodyPr>
            <a:normAutofit fontScale="90000"/>
          </a:bodyPr>
          <a:lstStyle/>
          <a:p>
            <a:r>
              <a:rPr lang="fr-CH" sz="3600" dirty="0" smtClean="0"/>
              <a:t>RA-I WG on Observations </a:t>
            </a:r>
            <a:r>
              <a:rPr lang="fr-CH" sz="3600" dirty="0" err="1" smtClean="0"/>
              <a:t>Telecommunications</a:t>
            </a:r>
            <a:r>
              <a:rPr lang="fr-CH" sz="3600" dirty="0" smtClean="0"/>
              <a:t> and Infrastructures OTI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4210"/>
            <a:ext cx="8229600" cy="43193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Established </a:t>
            </a:r>
            <a:r>
              <a:rPr lang="fr-CH" sz="2800" dirty="0" smtClean="0"/>
              <a:t>by WMO RA-I </a:t>
            </a:r>
            <a:r>
              <a:rPr lang="fr-CH" sz="2800" dirty="0" err="1" smtClean="0"/>
              <a:t>at</a:t>
            </a:r>
            <a:r>
              <a:rPr lang="fr-CH" sz="2800" dirty="0" smtClean="0"/>
              <a:t> </a:t>
            </a:r>
            <a:r>
              <a:rPr lang="fr-CH" sz="2800" dirty="0" err="1" smtClean="0"/>
              <a:t>its</a:t>
            </a:r>
            <a:r>
              <a:rPr lang="fr-CH" sz="2800" dirty="0" smtClean="0"/>
              <a:t> 16</a:t>
            </a:r>
            <a:r>
              <a:rPr lang="fr-CH" sz="2800" baseline="30000" dirty="0" smtClean="0"/>
              <a:t>th</a:t>
            </a:r>
            <a:r>
              <a:rPr lang="fr-CH" sz="2800" dirty="0" smtClean="0"/>
              <a:t> session in 2015</a:t>
            </a:r>
            <a:endParaRPr lang="en-US" sz="2800" dirty="0" smtClean="0"/>
          </a:p>
          <a:p>
            <a:r>
              <a:rPr lang="en-GB" sz="2800" dirty="0" smtClean="0"/>
              <a:t>to enhance capabilities of NMHSs and RCCs :</a:t>
            </a:r>
          </a:p>
          <a:p>
            <a:pPr>
              <a:buNone/>
            </a:pPr>
            <a:r>
              <a:rPr lang="en-GB" sz="2800" dirty="0" smtClean="0"/>
              <a:t>	-   to observe, monitor, exchanges data, produce and </a:t>
            </a:r>
            <a:r>
              <a:rPr lang="en-GB" sz="2800" dirty="0" smtClean="0"/>
              <a:t>disseminate </a:t>
            </a:r>
            <a:r>
              <a:rPr lang="en-GB" sz="2800" dirty="0" smtClean="0"/>
              <a:t>high quality information </a:t>
            </a:r>
          </a:p>
          <a:p>
            <a:pPr>
              <a:buNone/>
            </a:pPr>
            <a:r>
              <a:rPr lang="en-GB" sz="2800" dirty="0" smtClean="0"/>
              <a:t>	-   and use integrated and interoperable surface- and space-based observation systems for weather, climate and hydrological observations, as well as related environmental and space weather observations, based on world standards set by WMO</a:t>
            </a:r>
            <a:endParaRPr lang="fr-FR" sz="3000" b="1" dirty="0"/>
          </a:p>
          <a:p>
            <a:endParaRPr lang="fr-CH" sz="4500" dirty="0" smtClean="0"/>
          </a:p>
          <a:p>
            <a:endParaRPr lang="en-US" sz="4500" dirty="0" smtClean="0"/>
          </a:p>
          <a:p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70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GB" sz="3800" dirty="0"/>
              <a:t>To review and update the WIGOS Implementation Plan for RA I (R-WIP-I) to ensure the consistency with the </a:t>
            </a:r>
            <a:r>
              <a:rPr lang="en-US" sz="3800" dirty="0"/>
              <a:t>WIGOS framework Implementation Plan (WIP) and the Plan for the WIGOS pre-operational phase (2016-2019) (PWPP) </a:t>
            </a:r>
            <a:r>
              <a:rPr lang="en-GB" sz="3800" dirty="0"/>
              <a:t>in accordance with decisions and guidance from Cg-17 and the follow-up EC sessions, and guidance from RA I/MG;</a:t>
            </a:r>
            <a:endParaRPr lang="fr-FR" sz="3800" dirty="0"/>
          </a:p>
          <a:p>
            <a:endParaRPr lang="fr-FR" sz="3800" dirty="0"/>
          </a:p>
          <a:p>
            <a:pPr lvl="0"/>
            <a:r>
              <a:rPr lang="en-GB" sz="3800" dirty="0"/>
              <a:t>To review and update the WIS Implementation Plan for RA I (R-WIP-I) to ensure the consistency with the </a:t>
            </a:r>
            <a:r>
              <a:rPr lang="en-US" sz="3800" dirty="0"/>
              <a:t>WIS framework Implementation Plan (WIP) and the Plan for the WIS pre-operational phase (2016-2019) (PWPP)</a:t>
            </a:r>
            <a:r>
              <a:rPr lang="en-GB" sz="3800" dirty="0"/>
              <a:t> in accordance with decisions and guidance from Cg-17 and the follow-up EC sessions, and guidance from RA I/MG;</a:t>
            </a:r>
            <a:endParaRPr lang="fr-FR" sz="3800" dirty="0"/>
          </a:p>
          <a:p>
            <a:endParaRPr lang="fr-FR" sz="3800" dirty="0"/>
          </a:p>
          <a:p>
            <a:pPr lvl="0"/>
            <a:r>
              <a:rPr lang="en-GB" sz="3800" dirty="0"/>
              <a:t>To coordinate the planning and implementation of WIGOS and WIS in the Region I and other WMO key priorities, and guidance from RA I/MG; </a:t>
            </a:r>
            <a:endParaRPr lang="fr-FR" sz="3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808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sz="2400" dirty="0"/>
              <a:t>To monitor the progress in the implementation and operations of WIGOS and WIS in RA-I, and  advise on possible improvements and priorities for appropriate actions, in accordance with the technical guidance specified in the GFCS-IP, EGOS-IP, GCOS-IP and other relevant observing system implementation plans in order to evolve and implement WIGOS and WIS in the Region I;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lvl="0"/>
            <a:r>
              <a:rPr lang="en-GB" sz="2400" dirty="0"/>
              <a:t>To support the implementation and improvement of OSCAR/Surface in the Region I;</a:t>
            </a:r>
            <a:endParaRPr lang="fr-FR" sz="2400" dirty="0"/>
          </a:p>
          <a:p>
            <a:endParaRPr lang="fr-FR" sz="2400" dirty="0"/>
          </a:p>
          <a:p>
            <a:pPr lvl="0"/>
            <a:r>
              <a:rPr lang="en-GB" sz="2400" dirty="0"/>
              <a:t>To collaborate with related bodies on the development and implementation of WDQMS in the Region I;</a:t>
            </a:r>
            <a:endParaRPr lang="fr-FR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fr-FR" sz="2400" dirty="0"/>
          </a:p>
          <a:p>
            <a:pPr lvl="0"/>
            <a:r>
              <a:rPr lang="en-GB" sz="2400" dirty="0"/>
              <a:t>To collaborate with WIGOS-PO  and other related bodies on the development of the concept, and contributing the process for the establishment of the Regional WIGOS Centres in the Region I; </a:t>
            </a:r>
            <a:endParaRPr lang="fr-FR" sz="2400" dirty="0"/>
          </a:p>
          <a:p>
            <a:pPr marL="0" indent="0">
              <a:buNone/>
            </a:pPr>
            <a:r>
              <a:rPr lang="en-GB" sz="2400" dirty="0"/>
              <a:t> 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5740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GB" dirty="0"/>
              <a:t>To coordinate relevant activities with the regional groupings involved in observations to ensure consistency and synergy of approaches and integration in respect of observing networks, procedures and monitoring;</a:t>
            </a:r>
            <a:endParaRPr lang="fr-FR" dirty="0"/>
          </a:p>
          <a:p>
            <a:endParaRPr lang="fr-FR" dirty="0"/>
          </a:p>
          <a:p>
            <a:pPr lvl="0"/>
            <a:r>
              <a:rPr lang="en-GB" dirty="0"/>
              <a:t>To identify and propose, in coordination with WMO bodies governing observing systems in the Region, and in consultation with users and data providers from the Region, the observing stations/platforms to be included in the Regional Basic Observing Network of the RA I.</a:t>
            </a:r>
            <a:endParaRPr lang="fr-FR" dirty="0"/>
          </a:p>
          <a:p>
            <a:pPr marL="0" indent="0">
              <a:buNone/>
            </a:pPr>
            <a:r>
              <a:rPr lang="en-GB" dirty="0"/>
              <a:t> </a:t>
            </a:r>
            <a:endParaRPr lang="fr-FR" dirty="0"/>
          </a:p>
          <a:p>
            <a:pPr lvl="0"/>
            <a:r>
              <a:rPr lang="en-GB" dirty="0"/>
              <a:t>To provide support to RA I Members  in development of their </a:t>
            </a:r>
            <a:r>
              <a:rPr lang="en-US" dirty="0"/>
              <a:t>National WIGOS and WIS Implementation Plans </a:t>
            </a:r>
            <a:r>
              <a:rPr lang="en-GB" dirty="0"/>
              <a:t>in  response to their requests;</a:t>
            </a:r>
            <a:endParaRPr lang="fr-FR" dirty="0"/>
          </a:p>
          <a:p>
            <a:pPr marL="0" indent="0">
              <a:buNone/>
            </a:pPr>
            <a:r>
              <a:rPr lang="en-GB" dirty="0"/>
              <a:t> </a:t>
            </a:r>
            <a:endParaRPr lang="fr-FR" dirty="0"/>
          </a:p>
          <a:p>
            <a:pPr lvl="0"/>
            <a:r>
              <a:rPr lang="en-GB" dirty="0"/>
              <a:t>To advise RA-I/MG on WIGOS and WIS implementation in the RA I and all other related to OTI priority programs including WMO-AMCOMET African space program.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239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2238</TotalTime>
  <Words>406</Words>
  <Application>Microsoft Macintosh PowerPoint</Application>
  <PresentationFormat>Présentation à l'écran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WMO_WHITE_Powerpoint_en_fr</vt:lpstr>
      <vt:lpstr>RAI Working Group on Observations, Telecommunications and Infrastructures</vt:lpstr>
      <vt:lpstr>RA-I WG on Observations Telecommunications and Infrastructures OTI</vt:lpstr>
      <vt:lpstr>ToR</vt:lpstr>
      <vt:lpstr>ToR</vt:lpstr>
      <vt:lpstr>ToR</vt:lpstr>
      <vt:lpstr>Présentation PowerPoint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 Bojinski</dc:creator>
  <cp:lastModifiedBy>Mariane DIOP KANE</cp:lastModifiedBy>
  <cp:revision>93</cp:revision>
  <dcterms:created xsi:type="dcterms:W3CDTF">2016-05-31T13:42:48Z</dcterms:created>
  <dcterms:modified xsi:type="dcterms:W3CDTF">2016-09-28T10:18:14Z</dcterms:modified>
</cp:coreProperties>
</file>