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2CA3BD6F-3DB3-45F3-BDA5-8C7C94929A2C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634F88AC-8A21-4689-A4A9-6A82FA3D8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WMO RA IV WIGOS Implementation Workshop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Overview of WIGOS activities in RA-IV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Curaçao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2 December 2015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742"/>
            <a:ext cx="9144000" cy="5662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Integrated Observing System Operation and Maintenance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610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Collect and share best practices from RA IV Members with other Regions 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Shared best practices on the integration of observational systems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 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</a:rPr>
                        <a:t>Exploit opportunities to benefit from the sharing of experiences, expertise and the pooling of resources across RA III and RA IV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Implementation of joint activities across RA III and RA IV 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</a:rPr>
                        <a:t>Members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6649"/>
            <a:ext cx="9144000" cy="46647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Integrated Quality Management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1534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Survey and share status on maintenance and instruments calibration for surface-based observations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Reports on status on instruments calibration for surface-based observations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Monitoring data quality to support QA and linked to 4.1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Develop monitoring capability to support QM 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Standardization, System Interoperability and Data Compatibility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35763"/>
          <a:ext cx="8534400" cy="516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4759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22385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Implement the WMO </a:t>
                      </a:r>
                      <a:r>
                        <a:rPr lang="id-ID" sz="1400" dirty="0">
                          <a:latin typeface="Arial"/>
                          <a:ea typeface="Arial"/>
                        </a:rPr>
                        <a:t>Siting Classification Scheme</a:t>
                      </a:r>
                      <a:r>
                        <a:rPr lang="en-US" sz="1400" dirty="0">
                          <a:latin typeface="Arial"/>
                          <a:ea typeface="Arial"/>
                        </a:rPr>
                        <a:t> in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through: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85800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Provision of information and training to Member countries; and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685800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Adoption of new procedures by Member countries.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Arial"/>
                        </a:rPr>
                        <a:t>WMO </a:t>
                      </a:r>
                      <a:r>
                        <a:rPr lang="id-ID" sz="1400">
                          <a:latin typeface="Arial"/>
                          <a:ea typeface="Arial"/>
                        </a:rPr>
                        <a:t>Siting Classification Scheme</a:t>
                      </a:r>
                      <a:r>
                        <a:rPr lang="en-US" sz="1400">
                          <a:latin typeface="Arial"/>
                          <a:ea typeface="Arial"/>
                        </a:rPr>
                        <a:t> is implemented in RA IV.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Members</a:t>
                      </a:r>
                    </a:p>
                  </a:txBody>
                  <a:tcPr marL="68580" marR="68580" marT="0" marB="0"/>
                </a:tc>
              </a:tr>
              <a:tr h="16280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MS Mincho"/>
                        </a:rPr>
                        <a:t>S</a:t>
                      </a:r>
                      <a:r>
                        <a:rPr lang="en-GB" sz="1400" dirty="0">
                          <a:latin typeface="Arial"/>
                          <a:ea typeface="Arial"/>
                        </a:rPr>
                        <a:t>urvey </a:t>
                      </a:r>
                      <a:r>
                        <a:rPr lang="en-GB" sz="1400" dirty="0">
                          <a:latin typeface="Arial"/>
                          <a:ea typeface="MS Mincho"/>
                        </a:rPr>
                        <a:t>and share status on </a:t>
                      </a:r>
                      <a:r>
                        <a:rPr lang="en-GB" sz="1400" dirty="0">
                          <a:latin typeface="Arial"/>
                          <a:ea typeface="Arial"/>
                        </a:rPr>
                        <a:t>QC/QA procedures and site management for the network of RBCN and RBSN stations, changes to the site after installation needs to be documented.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Arial"/>
                        </a:rPr>
                        <a:t>Reports on status on QC/QA procedures and site management in RA IV</a:t>
                      </a:r>
                      <a:endParaRPr lang="en-US" sz="14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6105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MS Mincho"/>
                        </a:rPr>
                        <a:t>Request the collection of metadata on all observing stations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MS Mincho"/>
                        </a:rPr>
                        <a:t>Collection of metadata on all observing stations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 WIGOS Operational Information Resource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153400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Request, support and encourage Members to provide up-to-date data and metadata to the WIR and ensure its on-going maintenance.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Up-to-date metadata maintained at WMO.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606963" cy="884238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Capacity development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23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169984"/>
                <a:gridCol w="2249616"/>
                <a:gridCol w="2209800"/>
              </a:tblGrid>
              <a:tr h="1919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49896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Creating a regional capacity development plan to include: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400" dirty="0">
                          <a:latin typeface="Times New Roman"/>
                        </a:rPr>
                        <a:t>Radar data analysis and transfer; </a:t>
                      </a:r>
                      <a:endParaRPr lang="en-US" sz="1400" dirty="0">
                        <a:latin typeface="Times New Roman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400" dirty="0">
                          <a:latin typeface="Times New Roman"/>
                        </a:rPr>
                        <a:t>Improving availability and utilization of AMDAR data;</a:t>
                      </a:r>
                      <a:endParaRPr lang="en-US" sz="1400" dirty="0">
                        <a:latin typeface="Times New Roman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400" dirty="0">
                          <a:latin typeface="Times New Roman"/>
                        </a:rPr>
                        <a:t>Improving availability and utilization of observation data including metadata;</a:t>
                      </a:r>
                      <a:endParaRPr lang="en-US" sz="1400" dirty="0">
                        <a:latin typeface="Times New Roman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400" dirty="0">
                          <a:latin typeface="Times New Roman"/>
                        </a:rPr>
                        <a:t>Improving availability and utilization of high resolution radiosonde data;</a:t>
                      </a:r>
                      <a:endParaRPr lang="en-US" sz="1400" dirty="0">
                        <a:latin typeface="Times New Roman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400" dirty="0">
                          <a:latin typeface="Times New Roman"/>
                        </a:rPr>
                        <a:t>Improving the utilization of satellite data and products;</a:t>
                      </a:r>
                      <a:endParaRPr lang="en-US" sz="1400" dirty="0">
                        <a:latin typeface="Times New Roman"/>
                      </a:endParaRP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400" dirty="0">
                          <a:latin typeface="Times New Roman"/>
                        </a:rPr>
                        <a:t>Improving the utilization of marine data and products. 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A regional capacity development plan 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92162"/>
            <a:ext cx="8686800" cy="731838"/>
          </a:xfrm>
        </p:spPr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Communication and </a:t>
            </a:r>
            <a:r>
              <a:rPr lang="fr-FR" b="1" dirty="0" err="1" smtClean="0">
                <a:solidFill>
                  <a:srgbClr val="FFC000"/>
                </a:solidFill>
              </a:rPr>
              <a:t>outreach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53440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Participate in the development of a CBS Socio-economic Impact message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The development of a socio-economic impact message which can be tailored to be used at the National level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Members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MS Mincho"/>
                        </a:rPr>
                        <a:t>Interlink RA IV WIGOS portals and related Websites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MS Mincho"/>
                        </a:rPr>
                        <a:t>Better access to RA IV WIGOS-related information and products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</a:rPr>
                        <a:t>2013 and onwards</a:t>
                      </a:r>
                      <a:endParaRPr lang="en-US" sz="16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736" y="2967335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2162"/>
            <a:ext cx="8000999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RA IV WIGOS Implementation Plan Milestones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1"/>
            <a:ext cx="6920753" cy="4419599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Creation: November 2012 in Costa Rica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Ratified by Members: April 2013 in Curaçao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Implementation stated immediately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2162"/>
            <a:ext cx="8458200" cy="96043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effectLst/>
              </a:rPr>
              <a:t>KEY ACTIVITY AREAS FOR REGIONAL WIGOS IMPLEMENTATION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1"/>
            <a:ext cx="8229600" cy="4648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(a)	Management of WIGOS implementation;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(b)	Collaboration with WMO and co-sponsored observing systems;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(c)	Design, planning and optimized evolution;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(d)	Integrated Observing System operation and maintenance;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(e)	Integrated Quality Management;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(f)	Standardization, system interoperability and data compatibility;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(g)	The WIGOS Operational Information Resource;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(h)	Data and metadata management, delivery and archival;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</a:t>
            </a:r>
            <a:r>
              <a:rPr lang="en-GB" b="1" dirty="0" err="1">
                <a:solidFill>
                  <a:srgbClr val="FFC000"/>
                </a:solidFill>
              </a:rPr>
              <a:t>i</a:t>
            </a:r>
            <a:r>
              <a:rPr lang="en-GB" b="1" dirty="0">
                <a:solidFill>
                  <a:srgbClr val="FFC000"/>
                </a:solidFill>
              </a:rPr>
              <a:t>)	Capacity development;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(j)	Communication and outreach.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27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Management of WIGOS </a:t>
            </a:r>
            <a:r>
              <a:rPr lang="en-GB" b="1" dirty="0" smtClean="0">
                <a:solidFill>
                  <a:srgbClr val="FFC000"/>
                </a:solidFill>
              </a:rPr>
              <a:t>implementation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4143595"/>
              </p:ext>
            </p:extLst>
          </p:nvPr>
        </p:nvGraphicFramePr>
        <p:xfrm>
          <a:off x="21771" y="838200"/>
          <a:ext cx="8915400" cy="326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264229"/>
                <a:gridCol w="1626605"/>
                <a:gridCol w="2509966"/>
              </a:tblGrid>
              <a:tr h="8293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4340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Regularly update the regional WIGOS Implementation Plan for RA IV (RWIP)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Regional WIGOS Implementation Plan (RWIP) for RA IV 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Developed in 2012 and updated as needed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Arial"/>
                        </a:rPr>
                        <a:t>Maintained by TT-WIGOS approved by MG</a:t>
                      </a:r>
                      <a:endParaRPr lang="en-US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6511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RA IV Members to appoint National Focal Points and submit reports on progress of implementation of national plans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List of RA IV National Focal Points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Updated national plans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2013-2015 once per year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RA IV Members 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15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6556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Management of WIGOS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035635"/>
              </p:ext>
            </p:extLst>
          </p:nvPr>
        </p:nvGraphicFramePr>
        <p:xfrm>
          <a:off x="304800" y="908338"/>
          <a:ext cx="8610600" cy="388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  <a:gridCol w="1885950"/>
                <a:gridCol w="2152650"/>
              </a:tblGrid>
              <a:tr h="5851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8662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Report progress of RA IV 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R-WIP projects to RA IV MG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Progress reports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2013-2015 once per year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Coordinators of Projects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2179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Compile information from Members, other relevant partners and WMO sources as input to existing national observing systems in RA IV.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A report detailing all the current observing systems in the region, including the composition of networks, data outputs and who are the owners/operators.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2013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Arial"/>
                        </a:rPr>
                        <a:t>TT-WIGOS assisted by the Secretariat</a:t>
                      </a:r>
                      <a:endParaRPr lang="en-U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161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Collaboration between observing systems: WMO, co-sponsored and other observing systems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85344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Interface with EC PORS on Global </a:t>
                      </a:r>
                      <a:r>
                        <a:rPr lang="en-GB" sz="1600" dirty="0" err="1">
                          <a:latin typeface="Arial"/>
                          <a:ea typeface="Arial"/>
                          <a:cs typeface="Times New Roman"/>
                        </a:rPr>
                        <a:t>Crysophere</a:t>
                      </a: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 Watch observational components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  <a:cs typeface="Times New Roman"/>
                        </a:rPr>
                        <a:t>National and regional observing system designs consider emerging GCW requirements 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  <a:cs typeface="Times New Roman"/>
                        </a:rPr>
                        <a:t>2013 and onwards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  <a:cs typeface="Times New Roman"/>
                        </a:rPr>
                        <a:t>Relevant Members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Strengthened the collaboration with TCs and develop a feedback mechanism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Meteorological observing systems are compliant with the range of quality standards.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2013-15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MS Mincho"/>
                          <a:cs typeface="Times New Roman"/>
                        </a:rPr>
                        <a:t>To work with the Secretariat to develop and implement the exchange of information for those co-sponsored of highest priority to the Region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  <a:cs typeface="Times New Roman"/>
                        </a:rPr>
                        <a:t>Work with Secretariat to develop strategy for implementation of exchange of data.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Arial"/>
                          <a:cs typeface="Times New Roman"/>
                        </a:rPr>
                        <a:t>2013 and onwards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Arial"/>
                          <a:cs typeface="Times New Roman"/>
                        </a:rPr>
                        <a:t>Members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Design, planning and optimized evolution of WIGOS and its regional, sub-regional and national observing components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5344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GB" sz="1400" dirty="0">
                          <a:latin typeface="Arial"/>
                          <a:ea typeface="MS Mincho"/>
                        </a:rPr>
                        <a:t>Compile the regional observational requirements including from: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36220" algn="l"/>
                        </a:tabLst>
                      </a:pPr>
                      <a:r>
                        <a:rPr lang="en-GB" sz="1400" dirty="0">
                          <a:latin typeface="Arial"/>
                          <a:ea typeface="MS Mincho"/>
                        </a:rPr>
                        <a:t>The Hurricane Committee’s Technical Plan;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36220" algn="l"/>
                        </a:tabLs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Marine Programmes including buoys and offshore platforms;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36220" algn="l"/>
                        </a:tabLs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Expanded space based observations including NESDIS activities;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36220" algn="l"/>
                        </a:tabLs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Expanded agro-met observations including USDA activities;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36220" algn="l"/>
                        </a:tabLs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Strategy for the architecture for climate monitoring from space.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Consolidated list of regional observations requirements.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Arial"/>
                        </a:rPr>
                        <a:t>2013-14 </a:t>
                      </a:r>
                      <a:endParaRPr lang="en-US" sz="14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Design, planning and optimized evolution of WIGOS and its regional, sub-regional and national observing components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4582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Create an inventory of the existing regional Networks, including a process for its ongoing maintenance.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Arial"/>
                        </a:rPr>
                        <a:t>Inventory and a plan for its periodic update.</a:t>
                      </a:r>
                      <a:endParaRPr lang="en-US" sz="14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Evolve as feasible, existing regional observation networks to meet WIGOS standards.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Regional networks which would evolve to meet WIGOS standards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Design, planning and optimized evolution of WIGOS and its regional, sub-regional and national observing components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88392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Activity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Deliverables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Timeline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Arial"/>
                        </a:rPr>
                        <a:t>Responsibility </a:t>
                      </a:r>
                      <a:endParaRPr lang="en-U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Evolve and implement National observing systems, following the guidance of: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6695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National Policy and priorities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6695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The technical guidance of the TCs as represented in the EGOS-IP and other observation system implementation plans;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6695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The regional priorities;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6695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Relevant actions identified in the Technical Plan of the Hurricane Committee;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226695" algn="l"/>
                        </a:tabLst>
                      </a:pPr>
                      <a:r>
                        <a:rPr lang="en-US" sz="1400" dirty="0">
                          <a:latin typeface="Arial"/>
                          <a:ea typeface="Arial"/>
                        </a:rPr>
                        <a:t>The need for “gap filling” and restoration of relevant silent stations.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Annual National reports of the improving WMO observing systems in Region IV.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2013 and onwards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079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Arial"/>
                        </a:rPr>
                        <a:t>Member countries in Region IV.</a:t>
                      </a:r>
                      <a:endParaRPr lang="en-US" sz="1400" dirty="0"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317</TotalTime>
  <Words>993</Words>
  <Application>Microsoft Office PowerPoint</Application>
  <PresentationFormat>On-screen Show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Moonlight</vt:lpstr>
      <vt:lpstr>WMO RA IV WIGOS Implementation Workshop</vt:lpstr>
      <vt:lpstr>RA IV WIGOS Implementation Plan Milestones</vt:lpstr>
      <vt:lpstr>KEY ACTIVITY AREAS FOR REGIONAL WIGOS IMPLEMENTATION</vt:lpstr>
      <vt:lpstr>Management of WIGOS implementation </vt:lpstr>
      <vt:lpstr>Management of WIGOS implementation</vt:lpstr>
      <vt:lpstr>Collaboration between observing systems: WMO, co-sponsored and other observing systems</vt:lpstr>
      <vt:lpstr>Design, planning and optimized evolution of WIGOS and its regional, sub-regional and national observing components</vt:lpstr>
      <vt:lpstr>Design, planning and optimized evolution of WIGOS and its regional, sub-regional and national observing components</vt:lpstr>
      <vt:lpstr>Design, planning and optimized evolution of WIGOS and its regional, sub-regional and national observing components</vt:lpstr>
      <vt:lpstr>Slide 10</vt:lpstr>
      <vt:lpstr>Integrated Observing System Operation and Maintenance</vt:lpstr>
      <vt:lpstr>Slide 12</vt:lpstr>
      <vt:lpstr>Integrated Quality Management</vt:lpstr>
      <vt:lpstr>Standardization, System Interoperability and Data Compatibility</vt:lpstr>
      <vt:lpstr>The WIGOS Operational Information Resource</vt:lpstr>
      <vt:lpstr>Capacity development</vt:lpstr>
      <vt:lpstr>Communication and outreach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RA IV WIGOS Implementation Workshop</dc:title>
  <dc:creator>DeSouza</dc:creator>
  <cp:lastModifiedBy>DeSouza</cp:lastModifiedBy>
  <cp:revision>35</cp:revision>
  <dcterms:created xsi:type="dcterms:W3CDTF">2015-11-17T12:58:45Z</dcterms:created>
  <dcterms:modified xsi:type="dcterms:W3CDTF">2015-11-23T13:23:15Z</dcterms:modified>
</cp:coreProperties>
</file>