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0" r:id="rId2"/>
  </p:sldMasterIdLst>
  <p:notesMasterIdLst>
    <p:notesMasterId r:id="rId31"/>
  </p:notesMasterIdLst>
  <p:handoutMasterIdLst>
    <p:handoutMasterId r:id="rId32"/>
  </p:handoutMasterIdLst>
  <p:sldIdLst>
    <p:sldId id="263" r:id="rId3"/>
    <p:sldId id="264" r:id="rId4"/>
    <p:sldId id="265" r:id="rId5"/>
    <p:sldId id="267" r:id="rId6"/>
    <p:sldId id="274" r:id="rId7"/>
    <p:sldId id="275" r:id="rId8"/>
    <p:sldId id="266" r:id="rId9"/>
    <p:sldId id="278" r:id="rId10"/>
    <p:sldId id="279" r:id="rId11"/>
    <p:sldId id="276" r:id="rId12"/>
    <p:sldId id="280" r:id="rId13"/>
    <p:sldId id="281" r:id="rId14"/>
    <p:sldId id="277" r:id="rId15"/>
    <p:sldId id="268" r:id="rId16"/>
    <p:sldId id="290" r:id="rId17"/>
    <p:sldId id="291" r:id="rId18"/>
    <p:sldId id="269" r:id="rId19"/>
    <p:sldId id="282" r:id="rId20"/>
    <p:sldId id="284" r:id="rId21"/>
    <p:sldId id="285" r:id="rId22"/>
    <p:sldId id="292" r:id="rId23"/>
    <p:sldId id="293" r:id="rId24"/>
    <p:sldId id="294" r:id="rId25"/>
    <p:sldId id="295" r:id="rId26"/>
    <p:sldId id="296" r:id="rId27"/>
    <p:sldId id="297" r:id="rId28"/>
    <p:sldId id="273" r:id="rId29"/>
    <p:sldId id="262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  <a:srgbClr val="CC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78" autoAdjust="0"/>
  </p:normalViewPr>
  <p:slideViewPr>
    <p:cSldViewPr>
      <p:cViewPr>
        <p:scale>
          <a:sx n="110" d="100"/>
          <a:sy n="110" d="100"/>
        </p:scale>
        <p:origin x="1208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fld id="{14F6802B-EE29-42EA-BB81-E09576FD9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60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fld id="{52373FAA-1FB3-4805-BB5F-655D3827DB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306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API = application programming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73FAA-1FB3-4805-BB5F-655D3827DBA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598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OGC means "open geospatial consortium”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IPET-MDRD .Inter-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Programme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Expert Team on Metadata and Data Representation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73FAA-1FB3-4805-BB5F-655D3827DBAA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85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1" descr="wmo_ppt_2012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3211513"/>
            <a:ext cx="7921625" cy="1730375"/>
          </a:xfrm>
        </p:spPr>
        <p:txBody>
          <a:bodyPr/>
          <a:lstStyle>
            <a:lvl1pPr algn="ctr">
              <a:defRPr sz="4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 smtClean="0"/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106988"/>
            <a:ext cx="7921625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dirty="0" smtClean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843213" y="6467475"/>
            <a:ext cx="2520950" cy="331788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95963" y="6467475"/>
            <a:ext cx="1152525" cy="331788"/>
          </a:xfrm>
        </p:spPr>
        <p:txBody>
          <a:bodyPr/>
          <a:lstStyle>
            <a:lvl1pPr>
              <a:defRPr/>
            </a:lvl1pPr>
          </a:lstStyle>
          <a:p>
            <a:fld id="{384B1A90-27CE-4A65-90C6-1DE1E7B69B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5488" y="188913"/>
            <a:ext cx="1889125" cy="5907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3350" y="188913"/>
            <a:ext cx="5519738" cy="5907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0FFA9-28F8-473F-8A91-979882581D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70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281488" cy="489743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42988" y="6453188"/>
            <a:ext cx="4465637" cy="312737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867400" y="6478588"/>
            <a:ext cx="1152525" cy="312737"/>
          </a:xfrm>
        </p:spPr>
        <p:txBody>
          <a:bodyPr/>
          <a:lstStyle>
            <a:lvl1pPr>
              <a:defRPr/>
            </a:lvl1pPr>
          </a:lstStyle>
          <a:p>
            <a:fld id="{530DC6A7-5167-4619-9E2D-9462EBD6BA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0405" y="1054127"/>
            <a:ext cx="4279790" cy="490537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90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260648"/>
            <a:ext cx="7461250" cy="576064"/>
          </a:xfrm>
          <a:prstGeom prst="rect">
            <a:avLst/>
          </a:prstGeom>
          <a:noFill/>
        </p:spPr>
        <p:txBody>
          <a:bodyPr/>
          <a:lstStyle>
            <a:lvl1pPr>
              <a:defRPr sz="3200"/>
            </a:lvl1pPr>
          </a:lstStyle>
          <a:p>
            <a:r>
              <a:rPr lang="de-CH" dirty="0" smtClean="0"/>
              <a:t>Traktanden</a:t>
            </a:r>
            <a:endParaRPr lang="de-CH" dirty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body" idx="1" hasCustomPrompt="1"/>
          </p:nvPr>
        </p:nvSpPr>
        <p:spPr>
          <a:xfrm>
            <a:off x="1285876" y="1412777"/>
            <a:ext cx="7472363" cy="4608512"/>
          </a:xfrm>
          <a:prstGeom prst="rect">
            <a:avLst/>
          </a:prstGeom>
          <a:noFill/>
          <a:ln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 i="1"/>
            </a:lvl3pPr>
          </a:lstStyle>
          <a:p>
            <a:r>
              <a:rPr lang="de-CH" dirty="0"/>
              <a:t>Beispieltraktandum</a:t>
            </a:r>
          </a:p>
          <a:p>
            <a:r>
              <a:rPr lang="de-CH" dirty="0"/>
              <a:t>Ein weiteres Thema</a:t>
            </a:r>
          </a:p>
          <a:p>
            <a:r>
              <a:rPr lang="de-CH" dirty="0"/>
              <a:t>Zu behandelnde Anträge</a:t>
            </a:r>
          </a:p>
          <a:p>
            <a:pPr lvl="1"/>
            <a:r>
              <a:rPr lang="de-CH" dirty="0"/>
              <a:t>Eingabe 1</a:t>
            </a:r>
          </a:p>
          <a:p>
            <a:pPr lvl="1"/>
            <a:r>
              <a:rPr lang="de-CH" dirty="0"/>
              <a:t>Eingabe </a:t>
            </a:r>
            <a:r>
              <a:rPr lang="de-CH" dirty="0" smtClean="0"/>
              <a:t>2</a:t>
            </a:r>
          </a:p>
          <a:p>
            <a:pPr lvl="2"/>
            <a:r>
              <a:rPr lang="de-CH" dirty="0" smtClean="0"/>
              <a:t>Lore </a:t>
            </a:r>
            <a:r>
              <a:rPr lang="de-CH" dirty="0" err="1" smtClean="0"/>
              <a:t>ipsum</a:t>
            </a:r>
            <a:endParaRPr lang="de-CH" dirty="0"/>
          </a:p>
          <a:p>
            <a:r>
              <a:rPr lang="de-CH" dirty="0"/>
              <a:t>Zu verabschiedende Anträge</a:t>
            </a:r>
          </a:p>
          <a:p>
            <a:r>
              <a:rPr lang="de-CH" dirty="0"/>
              <a:t>Pause</a:t>
            </a:r>
          </a:p>
          <a:p>
            <a:r>
              <a:rPr lang="de-CH" dirty="0"/>
              <a:t>Varia (nur wenn noch genügend Zeit)</a:t>
            </a:r>
          </a:p>
        </p:txBody>
      </p:sp>
    </p:spTree>
    <p:extLst>
      <p:ext uri="{BB962C8B-B14F-4D97-AF65-F5344CB8AC3E}">
        <p14:creationId xmlns:p14="http://schemas.microsoft.com/office/powerpoint/2010/main" val="303847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35597-67A5-4C38-94B3-D8FE525D8A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922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0F560-48CB-4FFF-8A94-C4B0D66B27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310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05579-02BA-451C-A53C-A02468D170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149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16412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316413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B0B9B-9001-43CB-883E-70DF8A72D4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899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B05DD-9F26-406B-A3F2-F441C7F15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543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FADC7-6554-4E0E-A943-3B2A5EACC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54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8C1E1-D2C8-4C77-A16D-CC51B7D99F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89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80673-A73F-4D73-96A3-E05FA08B7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946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7EBCB-E49B-44E9-A4C0-EA7F9E114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364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3C1D7-E07A-463F-9941-AF918645D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299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06050-4F15-4804-94D4-4BA3CD0371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792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264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264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F7D5-7458-48A2-9F4A-0C2C4B93A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16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37A8F-0397-4A80-A49F-054A7EA7C0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44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1412875"/>
            <a:ext cx="3703638" cy="46831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88" y="1412875"/>
            <a:ext cx="3705225" cy="46831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30CBA-7E8D-48CE-BE01-50B65EED8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60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55160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4EF25-8D5B-4DF2-ADCB-9AF1145C13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26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B6142-C4AC-42D9-AC05-600A536304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53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44816" cy="1008112"/>
          </a:xfrm>
        </p:spPr>
        <p:txBody>
          <a:bodyPr/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4B815-39E9-4BEB-83AB-CFEBF22F3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40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75EED-E29D-432D-815F-72AF5F509C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34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80D48-FEEB-4960-BEE3-DBA00DB76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78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4" Type="http://schemas.openxmlformats.org/officeDocument/2006/relationships/hyperlink" Target="http://www.wmo.int/" TargetMode="Externa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3" descr="wmo_ppt_201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7137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71378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First level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453188"/>
            <a:ext cx="44656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r>
              <a:rPr lang="en-US" altLang="en-US"/>
              <a:t>test footer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4785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3B323A9F-0146-48A1-BCC1-8D40DBDFB7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79" r:id="rId7"/>
    <p:sldLayoutId id="2147483678" r:id="rId8"/>
    <p:sldLayoutId id="2147483677" r:id="rId9"/>
    <p:sldLayoutId id="2147483676" r:id="rId10"/>
    <p:sldLayoutId id="2147483697" r:id="rId11"/>
    <p:sldLayoutId id="214748369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533400" indent="-5334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990600" indent="-5334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3" descr="wmo_ppt_2012_las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4365625"/>
            <a:ext cx="87852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This space can be used for contact information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462713"/>
            <a:ext cx="24479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en-US" altLang="en-US" dirty="0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48263" y="6462713"/>
            <a:ext cx="19050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0FE86292-32C4-436D-BD63-EFB4DC4897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573463"/>
            <a:ext cx="87137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Thank you for your attention</a:t>
            </a:r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117475" y="6380163"/>
            <a:ext cx="1141413" cy="4778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200" dirty="0">
                <a:solidFill>
                  <a:srgbClr val="0070C0"/>
                </a:solidFill>
                <a:latin typeface="Arial"/>
                <a:ea typeface="+mj-ea"/>
                <a:cs typeface="Arial"/>
                <a:hlinkClick r:id="rId14"/>
              </a:rPr>
              <a:t>www.wmo.int</a:t>
            </a:r>
            <a:endParaRPr lang="en-US" sz="1200" dirty="0">
              <a:solidFill>
                <a:srgbClr val="0070C0"/>
              </a:solidFill>
              <a:latin typeface="Arial"/>
              <a:ea typeface="+mj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google.ch/url?sa=i&amp;rct=j&amp;q=&amp;esrc=s&amp;frm=1&amp;source=images&amp;cd=&amp;cad=rja&amp;uact=8&amp;ved=0CAcQjRw&amp;url=http://www.spreadshirt.de/strichm%C3%A4nnchen+t-shirts&amp;ei=l-FiVfupHIOv7AaxxYLIBQ&amp;bvm=bv.93990622,d.bGg&amp;psig=AFQjCNG_s4g1BBr6X2dAMxrvNdCut2n9NA&amp;ust=1432629909451279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1.jpe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5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700808"/>
            <a:ext cx="7921625" cy="3312368"/>
          </a:xfrm>
        </p:spPr>
        <p:txBody>
          <a:bodyPr/>
          <a:lstStyle/>
          <a:p>
            <a:r>
              <a:rPr lang="en-GB" altLang="en-US" sz="3200" dirty="0" smtClean="0"/>
              <a:t>Observing System Capability Analysis and Review Tool (OSCAR)</a:t>
            </a:r>
            <a:r>
              <a:rPr lang="en-US" altLang="en-US" sz="2800" i="1" dirty="0" smtClean="0"/>
              <a:t/>
            </a:r>
            <a:br>
              <a:rPr lang="en-US" altLang="en-US" sz="2800" i="1" dirty="0" smtClean="0"/>
            </a:br>
            <a:r>
              <a:rPr lang="en-US" altLang="en-US" sz="2800" b="1" i="1" dirty="0" smtClean="0">
                <a:solidFill>
                  <a:schemeClr val="accent2"/>
                </a:solidFill>
              </a:rPr>
              <a:t>Detailed functions</a:t>
            </a:r>
            <a:endParaRPr lang="en-US" altLang="en-US" sz="2800" b="1" i="1" dirty="0">
              <a:solidFill>
                <a:schemeClr val="accent2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653136"/>
            <a:ext cx="7921625" cy="1656184"/>
          </a:xfrm>
        </p:spPr>
        <p:txBody>
          <a:bodyPr/>
          <a:lstStyle/>
          <a:p>
            <a:r>
              <a:rPr lang="en-US" altLang="en-US" sz="2000" dirty="0" smtClean="0"/>
              <a:t>WIGOS Project Office </a:t>
            </a:r>
          </a:p>
          <a:p>
            <a:endParaRPr lang="en-US" altLang="en-US" sz="2000" dirty="0" smtClean="0"/>
          </a:p>
        </p:txBody>
      </p:sp>
      <p:sp>
        <p:nvSpPr>
          <p:cNvPr id="15" name="Title 9"/>
          <p:cNvSpPr txBox="1">
            <a:spLocks/>
          </p:cNvSpPr>
          <p:nvPr/>
        </p:nvSpPr>
        <p:spPr>
          <a:xfrm>
            <a:off x="117475" y="6453188"/>
            <a:ext cx="2438400" cy="2889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200" dirty="0">
                <a:latin typeface="Arial"/>
                <a:ea typeface="+mj-ea"/>
                <a:cs typeface="Arial"/>
              </a:rPr>
              <a:t>WMO; Name of Department (ND)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sz="3200" b="1" dirty="0" smtClean="0"/>
              <a:t>OSCAR – Simple and Advanced </a:t>
            </a:r>
            <a:r>
              <a:rPr lang="fr-CH" sz="3200" b="1" dirty="0" err="1" smtClean="0"/>
              <a:t>Search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77" y="836712"/>
            <a:ext cx="6659319" cy="545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43808" y="1124744"/>
            <a:ext cx="432048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67944" y="2348880"/>
            <a:ext cx="1296144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67944" y="2861320"/>
            <a:ext cx="1296144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3528" y="1093093"/>
            <a:ext cx="23042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dirty="0" err="1" smtClean="0"/>
              <a:t>name</a:t>
            </a:r>
            <a:r>
              <a:rPr lang="fr-CH" dirty="0" smtClean="0"/>
              <a:t> or </a:t>
            </a:r>
            <a:r>
              <a:rPr lang="fr-CH" dirty="0" err="1" smtClean="0"/>
              <a:t>combined</a:t>
            </a:r>
            <a:r>
              <a:rPr lang="fr-CH" dirty="0" smtClean="0"/>
              <a:t> </a:t>
            </a:r>
            <a:r>
              <a:rPr lang="fr-CH" dirty="0" err="1" smtClean="0"/>
              <a:t>criteria</a:t>
            </a:r>
            <a:r>
              <a:rPr lang="fr-CH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fr-CH" dirty="0" smtClean="0"/>
              <a:t>Country</a:t>
            </a:r>
          </a:p>
          <a:p>
            <a:pPr marL="342900" indent="-342900">
              <a:buFontTx/>
              <a:buChar char="-"/>
            </a:pPr>
            <a:r>
              <a:rPr lang="fr-CH" dirty="0" smtClean="0"/>
              <a:t>Type </a:t>
            </a:r>
          </a:p>
          <a:p>
            <a:pPr marL="342900" indent="-342900">
              <a:buFontTx/>
              <a:buChar char="-"/>
            </a:pPr>
            <a:r>
              <a:rPr lang="fr-CH" dirty="0" smtClean="0"/>
              <a:t>Program</a:t>
            </a:r>
          </a:p>
          <a:p>
            <a:pPr marL="342900" indent="-342900">
              <a:buFontTx/>
              <a:buChar char="-"/>
            </a:pPr>
            <a:r>
              <a:rPr lang="fr-CH" dirty="0" smtClean="0"/>
              <a:t>Variable </a:t>
            </a:r>
          </a:p>
          <a:p>
            <a:pPr marL="342900" indent="-342900">
              <a:buFontTx/>
              <a:buChar char="-"/>
            </a:pPr>
            <a:r>
              <a:rPr lang="fr-CH" dirty="0" smtClean="0"/>
              <a:t>More..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2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9" name="Oval 8"/>
          <p:cNvSpPr/>
          <p:nvPr/>
        </p:nvSpPr>
        <p:spPr>
          <a:xfrm>
            <a:off x="4067944" y="2348880"/>
            <a:ext cx="1296144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67944" y="2861320"/>
            <a:ext cx="1296144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3528" y="1093093"/>
            <a:ext cx="30243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Land-</a:t>
            </a:r>
            <a:r>
              <a:rPr lang="fr-CH" dirty="0" err="1" smtClean="0"/>
              <a:t>fixed</a:t>
            </a:r>
            <a:r>
              <a:rPr lang="fr-CH" dirty="0" smtClean="0"/>
              <a:t> stations </a:t>
            </a:r>
            <a:r>
              <a:rPr lang="fr-CH" dirty="0" err="1" smtClean="0"/>
              <a:t>measuring</a:t>
            </a:r>
            <a:r>
              <a:rPr lang="fr-CH" dirty="0" smtClean="0"/>
              <a:t> «pressure» in RA III</a:t>
            </a:r>
          </a:p>
          <a:p>
            <a:r>
              <a:rPr lang="fr-CH" dirty="0" err="1" smtClean="0"/>
              <a:t>Results</a:t>
            </a:r>
            <a:r>
              <a:rPr lang="fr-CH" dirty="0" smtClean="0"/>
              <a:t> are </a:t>
            </a:r>
            <a:r>
              <a:rPr lang="fr-CH" dirty="0" err="1" smtClean="0"/>
              <a:t>shown</a:t>
            </a:r>
            <a:r>
              <a:rPr lang="fr-CH" dirty="0" smtClean="0"/>
              <a:t> in </a:t>
            </a:r>
          </a:p>
          <a:p>
            <a:pPr marL="342900" indent="-342900">
              <a:buFontTx/>
              <a:buChar char="-"/>
            </a:pPr>
            <a:r>
              <a:rPr lang="fr-CH" dirty="0" err="1" smtClean="0"/>
              <a:t>Map</a:t>
            </a:r>
            <a:endParaRPr lang="fr-CH" dirty="0" smtClean="0"/>
          </a:p>
          <a:p>
            <a:pPr marL="342900" indent="-342900">
              <a:buFontTx/>
              <a:buChar char="-"/>
            </a:pPr>
            <a:r>
              <a:rPr lang="fr-CH" dirty="0" err="1" smtClean="0"/>
              <a:t>Paginated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Export 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 smtClean="0"/>
              <a:t>XML, KML, CSV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 smtClean="0"/>
              <a:t>PNG, PDF, ..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5583"/>
            <a:ext cx="4970111" cy="518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OSCAR –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61" y="4725144"/>
            <a:ext cx="4959435" cy="130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32240" y="5661248"/>
            <a:ext cx="2304256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68416" y="34336"/>
            <a:ext cx="1503784" cy="17449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3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31" y="1094616"/>
            <a:ext cx="4509465" cy="34629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94346"/>
            <a:ext cx="2870082" cy="15720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640960" cy="576064"/>
          </a:xfrm>
        </p:spPr>
        <p:txBody>
          <a:bodyPr/>
          <a:lstStyle/>
          <a:p>
            <a:pPr algn="ctr"/>
            <a:r>
              <a:rPr lang="de-CH" b="1" dirty="0" smtClean="0"/>
              <a:t>Search </a:t>
            </a:r>
            <a:r>
              <a:rPr lang="de-CH" b="1" dirty="0" err="1" smtClean="0"/>
              <a:t>Results</a:t>
            </a:r>
            <a:r>
              <a:rPr lang="de-CH" b="1" dirty="0" smtClean="0"/>
              <a:t> Can </a:t>
            </a:r>
            <a:r>
              <a:rPr lang="de-CH" b="1" dirty="0" err="1" smtClean="0"/>
              <a:t>Be</a:t>
            </a:r>
            <a:r>
              <a:rPr lang="de-CH" b="1" dirty="0" smtClean="0"/>
              <a:t> </a:t>
            </a:r>
            <a:r>
              <a:rPr lang="de-CH" b="1" dirty="0" err="1" smtClean="0"/>
              <a:t>Used</a:t>
            </a:r>
            <a:r>
              <a:rPr lang="de-CH" b="1" dirty="0" smtClean="0"/>
              <a:t> </a:t>
            </a:r>
            <a:r>
              <a:rPr lang="de-CH" b="1" dirty="0" err="1" smtClean="0"/>
              <a:t>Elsewhere</a:t>
            </a:r>
            <a:endParaRPr lang="en-U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9"/>
            <a:ext cx="4373941" cy="28481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 bwMode="auto">
          <a:xfrm>
            <a:off x="971600" y="5171892"/>
            <a:ext cx="2231977" cy="832957"/>
          </a:xfrm>
          <a:prstGeom prst="wedgeEllipseCallout">
            <a:avLst>
              <a:gd name="adj1" fmla="val 148737"/>
              <a:gd name="adj2" fmla="val -107901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Integration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with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GoogleEarth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5660459" y="888235"/>
            <a:ext cx="2231977" cy="832957"/>
          </a:xfrm>
          <a:prstGeom prst="wedgeEllipseCallout">
            <a:avLst>
              <a:gd name="adj1" fmla="val 22431"/>
              <a:gd name="adj2" fmla="val 92458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Download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for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lang="de-CH" sz="1400" b="1" dirty="0" err="1">
                <a:solidFill>
                  <a:srgbClr val="FF0000"/>
                </a:solidFill>
              </a:rPr>
              <a:t>f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urther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analysis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73" y="1354138"/>
            <a:ext cx="1381125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05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10" y="855903"/>
            <a:ext cx="6155951" cy="336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3059832" y="1412776"/>
            <a:ext cx="432048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10" y="3645024"/>
            <a:ext cx="5069252" cy="25346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sz="3200" b="1" dirty="0" smtClean="0"/>
              <a:t>OSCAR – Data </a:t>
            </a:r>
            <a:r>
              <a:rPr lang="fr-CH" sz="3200" b="1" dirty="0" err="1" smtClean="0"/>
              <a:t>search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2592983" cy="4897437"/>
          </a:xfrm>
        </p:spPr>
        <p:txBody>
          <a:bodyPr/>
          <a:lstStyle/>
          <a:p>
            <a:pPr marL="0" indent="0">
              <a:buNone/>
            </a:pPr>
            <a:endParaRPr lang="fr-CH" sz="2000" dirty="0" smtClean="0"/>
          </a:p>
          <a:p>
            <a:pPr marL="0" indent="0">
              <a:buNone/>
            </a:pPr>
            <a:r>
              <a:rPr lang="fr-CH" sz="2000" dirty="0" smtClean="0"/>
              <a:t>Data </a:t>
            </a:r>
            <a:r>
              <a:rPr lang="fr-CH" sz="2000" dirty="0" err="1" smtClean="0"/>
              <a:t>search</a:t>
            </a:r>
            <a:endParaRPr lang="fr-CH" sz="2000" dirty="0" smtClean="0"/>
          </a:p>
          <a:p>
            <a:pPr marL="0" indent="0">
              <a:buNone/>
            </a:pPr>
            <a:endParaRPr lang="fr-CH" sz="2000" dirty="0"/>
          </a:p>
          <a:p>
            <a:r>
              <a:rPr lang="fr-CH" sz="2000" dirty="0" err="1" smtClean="0"/>
              <a:t>Searches</a:t>
            </a:r>
            <a:r>
              <a:rPr lang="fr-CH" sz="2000" dirty="0" smtClean="0"/>
              <a:t> observations</a:t>
            </a:r>
          </a:p>
          <a:p>
            <a:r>
              <a:rPr lang="fr-CH" sz="2000" dirty="0" err="1" smtClean="0"/>
              <a:t>Additional</a:t>
            </a:r>
            <a:r>
              <a:rPr lang="fr-CH" sz="2000" dirty="0" smtClean="0"/>
              <a:t> options</a:t>
            </a:r>
          </a:p>
          <a:p>
            <a:pPr lvl="1"/>
            <a:r>
              <a:rPr lang="fr-CH" sz="2000" dirty="0" smtClean="0"/>
              <a:t>Program</a:t>
            </a:r>
          </a:p>
          <a:p>
            <a:pPr lvl="1"/>
            <a:r>
              <a:rPr lang="fr-CH" sz="2000" dirty="0" smtClean="0"/>
              <a:t>Country</a:t>
            </a:r>
          </a:p>
          <a:p>
            <a:pPr lvl="1"/>
            <a:r>
              <a:rPr lang="fr-CH" sz="2000" dirty="0" smtClean="0"/>
              <a:t>Variable</a:t>
            </a:r>
          </a:p>
          <a:p>
            <a:pPr marL="457200" lvl="1" indent="0">
              <a:buNone/>
            </a:pPr>
            <a:endParaRPr lang="fr-CH" sz="2000" dirty="0" smtClean="0"/>
          </a:p>
          <a:p>
            <a:pPr marL="0" indent="0">
              <a:buNone/>
            </a:pPr>
            <a:r>
              <a:rPr lang="fr-CH" sz="2000" dirty="0" err="1" smtClean="0"/>
              <a:t>Results</a:t>
            </a:r>
            <a:r>
              <a:rPr lang="fr-CH" sz="2000" dirty="0" smtClean="0"/>
              <a:t> </a:t>
            </a:r>
            <a:r>
              <a:rPr lang="fr-CH" sz="2000" dirty="0" err="1" smtClean="0"/>
              <a:t>link</a:t>
            </a:r>
            <a:r>
              <a:rPr lang="fr-CH" sz="2000" dirty="0" smtClean="0"/>
              <a:t> </a:t>
            </a:r>
            <a:r>
              <a:rPr lang="fr-CH" sz="2000" dirty="0" smtClean="0"/>
              <a:t>to </a:t>
            </a:r>
          </a:p>
          <a:p>
            <a:pPr marL="0" indent="0">
              <a:buNone/>
            </a:pPr>
            <a:r>
              <a:rPr lang="fr-CH" sz="2000" dirty="0" smtClean="0"/>
              <a:t>Observation section</a:t>
            </a:r>
            <a:br>
              <a:rPr lang="fr-CH" sz="2000" dirty="0" smtClean="0"/>
            </a:br>
            <a:r>
              <a:rPr lang="fr-CH" sz="2000" dirty="0" smtClean="0"/>
              <a:t>of the station report </a:t>
            </a: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36199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sz="3200" b="1" dirty="0" smtClean="0"/>
              <a:t>OSCAR – Station report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052513"/>
            <a:ext cx="5041255" cy="4897437"/>
          </a:xfrm>
        </p:spPr>
        <p:txBody>
          <a:bodyPr/>
          <a:lstStyle/>
          <a:p>
            <a:pPr marL="0" indent="0">
              <a:buNone/>
            </a:pPr>
            <a:r>
              <a:rPr lang="fr-CH" dirty="0" err="1" smtClean="0"/>
              <a:t>Detailed</a:t>
            </a:r>
            <a:r>
              <a:rPr lang="fr-CH" dirty="0" smtClean="0"/>
              <a:t> Station </a:t>
            </a:r>
            <a:r>
              <a:rPr lang="fr-CH" dirty="0" err="1" smtClean="0"/>
              <a:t>Metadata</a:t>
            </a:r>
            <a:r>
              <a:rPr lang="fr-CH" dirty="0" smtClean="0"/>
              <a:t> &amp;</a:t>
            </a:r>
            <a:br>
              <a:rPr lang="fr-CH" dirty="0" smtClean="0"/>
            </a:br>
            <a:r>
              <a:rPr lang="fr-CH" dirty="0" smtClean="0"/>
              <a:t>Observations </a:t>
            </a:r>
            <a:r>
              <a:rPr lang="fr-CH" dirty="0" err="1" smtClean="0"/>
              <a:t>taken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>
              <a:buFontTx/>
              <a:buChar char="-"/>
            </a:pPr>
            <a:r>
              <a:rPr lang="fr-CH" dirty="0" err="1" smtClean="0"/>
              <a:t>Environment</a:t>
            </a:r>
            <a:endParaRPr lang="fr-CH" dirty="0" smtClean="0"/>
          </a:p>
          <a:p>
            <a:pPr>
              <a:buFontTx/>
              <a:buChar char="-"/>
            </a:pPr>
            <a:r>
              <a:rPr lang="fr-CH" dirty="0" smtClean="0"/>
              <a:t>Contacts</a:t>
            </a:r>
          </a:p>
          <a:p>
            <a:pPr>
              <a:buFontTx/>
              <a:buChar char="-"/>
            </a:pPr>
            <a:r>
              <a:rPr lang="fr-CH" dirty="0" smtClean="0"/>
              <a:t>Photos</a:t>
            </a:r>
          </a:p>
          <a:p>
            <a:pPr>
              <a:buFontTx/>
              <a:buChar char="-"/>
            </a:pPr>
            <a:r>
              <a:rPr lang="fr-CH" dirty="0" err="1" smtClean="0"/>
              <a:t>History</a:t>
            </a:r>
            <a:r>
              <a:rPr lang="fr-CH" dirty="0" smtClean="0"/>
              <a:t> of </a:t>
            </a:r>
            <a:br>
              <a:rPr lang="fr-CH" dirty="0" smtClean="0"/>
            </a:br>
            <a:r>
              <a:rPr lang="fr-CH" dirty="0" smtClean="0"/>
              <a:t>changes</a:t>
            </a:r>
          </a:p>
          <a:p>
            <a:pPr>
              <a:buFontTx/>
              <a:buChar char="-"/>
            </a:pPr>
            <a:r>
              <a:rPr lang="fr-CH" dirty="0" smtClean="0"/>
              <a:t>Observations + </a:t>
            </a:r>
            <a:r>
              <a:rPr lang="fr-CH" dirty="0" err="1" smtClean="0"/>
              <a:t>schedule</a:t>
            </a:r>
            <a:r>
              <a:rPr lang="fr-CH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182" y="836712"/>
            <a:ext cx="2808658" cy="4320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59224"/>
            <a:ext cx="3916115" cy="244489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2">
                <a:lumMod val="60000"/>
                <a:lumOff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8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OSCAR </a:t>
            </a:r>
            <a:r>
              <a:rPr lang="fr-CH" b="1" dirty="0" smtClean="0"/>
              <a:t>–Contacts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 smtClean="0"/>
              <a:t>Station contacts </a:t>
            </a:r>
          </a:p>
          <a:p>
            <a:pPr marL="0" indent="0">
              <a:buNone/>
            </a:pP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edit</a:t>
            </a:r>
            <a:r>
              <a:rPr lang="fr-CH" dirty="0" smtClean="0"/>
              <a:t> stations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Contacts have </a:t>
            </a:r>
            <a:r>
              <a:rPr lang="fr-CH" dirty="0" err="1" smtClean="0"/>
              <a:t>formal</a:t>
            </a:r>
            <a:r>
              <a:rPr lang="fr-CH" dirty="0" smtClean="0"/>
              <a:t> </a:t>
            </a:r>
            <a:r>
              <a:rPr lang="fr-CH" dirty="0" err="1" smtClean="0"/>
              <a:t>roles</a:t>
            </a:r>
            <a:r>
              <a:rPr lang="fr-CH" dirty="0" smtClean="0"/>
              <a:t> </a:t>
            </a:r>
          </a:p>
          <a:p>
            <a:pPr marL="0" indent="0">
              <a:buNone/>
            </a:pPr>
            <a:r>
              <a:rPr lang="fr-CH" dirty="0" smtClean="0"/>
              <a:t>(</a:t>
            </a:r>
            <a:r>
              <a:rPr lang="fr-CH" dirty="0" err="1" smtClean="0"/>
              <a:t>e.g</a:t>
            </a:r>
            <a:r>
              <a:rPr lang="fr-CH" dirty="0" smtClean="0"/>
              <a:t> </a:t>
            </a:r>
            <a:r>
              <a:rPr lang="fr-CH" dirty="0" err="1" smtClean="0"/>
              <a:t>Regional</a:t>
            </a:r>
            <a:r>
              <a:rPr lang="fr-CH" dirty="0" smtClean="0"/>
              <a:t> </a:t>
            </a:r>
            <a:r>
              <a:rPr lang="fr-CH" dirty="0" err="1" smtClean="0"/>
              <a:t>Coordinator</a:t>
            </a:r>
            <a:r>
              <a:rPr lang="fr-CH" dirty="0" smtClean="0"/>
              <a:t>)</a:t>
            </a:r>
            <a:endParaRPr lang="fr-CH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32" y="161164"/>
            <a:ext cx="5246364" cy="30716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48880"/>
            <a:ext cx="2729912" cy="38301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9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 err="1" smtClean="0"/>
              <a:t>Authentification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identity</a:t>
            </a:r>
            <a:r>
              <a:rPr lang="de-CH" dirty="0" smtClean="0"/>
              <a:t> </a:t>
            </a:r>
            <a:r>
              <a:rPr lang="de-CH" dirty="0" err="1" smtClean="0"/>
              <a:t>provider</a:t>
            </a:r>
            <a:r>
              <a:rPr lang="de-CH" dirty="0" smtClean="0"/>
              <a:t> (Swiss </a:t>
            </a:r>
            <a:r>
              <a:rPr lang="de-CH" dirty="0" err="1" smtClean="0"/>
              <a:t>Government</a:t>
            </a:r>
            <a:r>
              <a:rPr lang="de-CH" dirty="0" smtClean="0"/>
              <a:t>)</a:t>
            </a:r>
            <a:endParaRPr lang="en-US" dirty="0" smtClean="0"/>
          </a:p>
          <a:p>
            <a:r>
              <a:rPr lang="de-CH" b="1" dirty="0" err="1" smtClean="0"/>
              <a:t>Authorization</a:t>
            </a:r>
            <a:r>
              <a:rPr lang="de-CH" dirty="0" smtClean="0"/>
              <a:t> </a:t>
            </a:r>
            <a:r>
              <a:rPr lang="de-CH" dirty="0" err="1" smtClean="0"/>
              <a:t>within</a:t>
            </a:r>
            <a:r>
              <a:rPr lang="de-CH" dirty="0" smtClean="0"/>
              <a:t> </a:t>
            </a:r>
            <a:r>
              <a:rPr lang="de-CH" dirty="0" err="1" smtClean="0"/>
              <a:t>application</a:t>
            </a:r>
            <a:r>
              <a:rPr lang="de-CH" dirty="0" smtClean="0"/>
              <a:t> </a:t>
            </a:r>
            <a:r>
              <a:rPr lang="de-CH" dirty="0" err="1" smtClean="0"/>
              <a:t>based</a:t>
            </a:r>
            <a:r>
              <a:rPr lang="de-CH" dirty="0" smtClean="0"/>
              <a:t> on </a:t>
            </a:r>
            <a:br>
              <a:rPr lang="de-CH" dirty="0" smtClean="0"/>
            </a:br>
            <a:r>
              <a:rPr lang="de-CH" dirty="0" smtClean="0"/>
              <a:t>«trust-</a:t>
            </a:r>
            <a:r>
              <a:rPr lang="de-CH" dirty="0" err="1" smtClean="0"/>
              <a:t>relationships</a:t>
            </a:r>
            <a:r>
              <a:rPr lang="de-CH" dirty="0" smtClean="0"/>
              <a:t>» and </a:t>
            </a:r>
            <a:r>
              <a:rPr lang="de-CH" dirty="0" err="1" smtClean="0"/>
              <a:t>various</a:t>
            </a:r>
            <a:r>
              <a:rPr lang="de-CH" dirty="0" smtClean="0"/>
              <a:t> «</a:t>
            </a:r>
            <a:r>
              <a:rPr lang="de-CH" dirty="0" err="1" smtClean="0"/>
              <a:t>user</a:t>
            </a:r>
            <a:r>
              <a:rPr lang="de-CH" dirty="0" smtClean="0"/>
              <a:t> </a:t>
            </a:r>
            <a:r>
              <a:rPr lang="de-CH" dirty="0" err="1" smtClean="0"/>
              <a:t>roles</a:t>
            </a:r>
            <a:r>
              <a:rPr lang="de-CH" dirty="0" smtClean="0"/>
              <a:t>»</a:t>
            </a:r>
          </a:p>
          <a:p>
            <a:pPr marL="457200" lvl="1" indent="0">
              <a:buNone/>
            </a:pPr>
            <a:endParaRPr lang="de-CH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31708" y="3321088"/>
            <a:ext cx="2284600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solidFill>
                  <a:srgbClr val="FF0000"/>
                </a:solidFill>
              </a:rPr>
              <a:t>Edit all </a:t>
            </a:r>
            <a:r>
              <a:rPr lang="de-CH" sz="1400" dirty="0" err="1" smtClean="0">
                <a:solidFill>
                  <a:srgbClr val="FF0000"/>
                </a:solidFill>
              </a:rPr>
              <a:t>stations</a:t>
            </a:r>
            <a:r>
              <a:rPr lang="de-CH" sz="1400" dirty="0" smtClean="0">
                <a:solidFill>
                  <a:srgbClr val="FF0000"/>
                </a:solidFill>
              </a:rPr>
              <a:t> in </a:t>
            </a:r>
            <a:r>
              <a:rPr lang="de-CH" sz="1400" dirty="0" err="1" smtClean="0">
                <a:solidFill>
                  <a:srgbClr val="FF0000"/>
                </a:solidFill>
              </a:rPr>
              <a:t>country</a:t>
            </a:r>
            <a:endParaRPr lang="de-CH" sz="1400" dirty="0" smtClean="0">
              <a:solidFill>
                <a:srgbClr val="FF0000"/>
              </a:solidFill>
            </a:endParaRPr>
          </a:p>
          <a:p>
            <a:r>
              <a:rPr lang="de-CH" sz="1400" dirty="0">
                <a:solidFill>
                  <a:srgbClr val="FF0000"/>
                </a:solidFill>
              </a:rPr>
              <a:t>Also: register new </a:t>
            </a:r>
            <a:r>
              <a:rPr lang="de-CH" sz="1400" dirty="0" smtClean="0">
                <a:solidFill>
                  <a:srgbClr val="FF0000"/>
                </a:solidFill>
              </a:rPr>
              <a:t>contact </a:t>
            </a:r>
            <a:br>
              <a:rPr lang="de-CH" sz="1400" dirty="0" smtClean="0">
                <a:solidFill>
                  <a:srgbClr val="FF0000"/>
                </a:solidFill>
              </a:rPr>
            </a:br>
            <a:r>
              <a:rPr lang="de-CH" sz="1400" dirty="0" smtClean="0">
                <a:solidFill>
                  <a:srgbClr val="FF0000"/>
                </a:solidFill>
              </a:rPr>
              <a:t>(in own country)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36904" cy="576064"/>
          </a:xfrm>
        </p:spPr>
        <p:txBody>
          <a:bodyPr/>
          <a:lstStyle/>
          <a:p>
            <a:pPr algn="ctr"/>
            <a:r>
              <a:rPr lang="de-CH" b="1" dirty="0" smtClean="0"/>
              <a:t>Security </a:t>
            </a:r>
            <a:r>
              <a:rPr lang="de-CH" b="1" dirty="0" err="1" smtClean="0"/>
              <a:t>And</a:t>
            </a:r>
            <a:r>
              <a:rPr lang="de-CH" b="1" dirty="0" smtClean="0"/>
              <a:t> User Management</a:t>
            </a:r>
            <a:endParaRPr lang="en-US" b="1" dirty="0"/>
          </a:p>
        </p:txBody>
      </p:sp>
      <p:pic>
        <p:nvPicPr>
          <p:cNvPr id="7170" name="Picture 2" descr="http://image4.spreadshirtmedia.net/image-server/v1/compositions/21197447/views/1,width=235,height=235,appearanceId=1/tanzendes-Maennchen-T-Shirt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r="19707"/>
          <a:stretch/>
        </p:blipFill>
        <p:spPr bwMode="auto">
          <a:xfrm>
            <a:off x="3200557" y="3137397"/>
            <a:ext cx="548575" cy="900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TextBox 3"/>
          <p:cNvSpPr txBox="1"/>
          <p:nvPr/>
        </p:nvSpPr>
        <p:spPr>
          <a:xfrm>
            <a:off x="3163420" y="4060438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NFP</a:t>
            </a:r>
            <a:endParaRPr lang="en-US" sz="18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64" y="2889040"/>
            <a:ext cx="2296983" cy="13967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stCxn id="7170" idx="3"/>
            <a:endCxn id="7171" idx="1"/>
          </p:cNvCxnSpPr>
          <p:nvPr/>
        </p:nvCxnSpPr>
        <p:spPr bwMode="auto">
          <a:xfrm>
            <a:off x="3749130" y="3587397"/>
            <a:ext cx="23868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2" descr="http://image4.spreadshirtmedia.net/image-server/v1/compositions/21197447/views/1,width=235,height=235,appearanceId=1/tanzendes-Maennchen-T-Shirt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r="19707"/>
          <a:stretch/>
        </p:blipFill>
        <p:spPr bwMode="auto">
          <a:xfrm>
            <a:off x="4119743" y="4247459"/>
            <a:ext cx="548575" cy="9000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3" name="TextBox 12"/>
          <p:cNvSpPr txBox="1"/>
          <p:nvPr/>
        </p:nvSpPr>
        <p:spPr>
          <a:xfrm>
            <a:off x="3399660" y="5301208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1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Station </a:t>
            </a:r>
            <a:r>
              <a:rPr lang="de-CH" sz="1800" b="1" dirty="0" err="1" smtClean="0">
                <a:solidFill>
                  <a:srgbClr val="00B0F0"/>
                </a:solidFill>
                <a:latin typeface="Segoe Script" panose="020B0504020000000003" pitchFamily="34" charset="0"/>
              </a:rPr>
              <a:t>contact</a:t>
            </a:r>
            <a:endParaRPr lang="en-US" sz="1800" b="1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cxnSp>
        <p:nvCxnSpPr>
          <p:cNvPr id="10" name="Elbow Connector 9"/>
          <p:cNvCxnSpPr>
            <a:stCxn id="12" idx="3"/>
            <a:endCxn id="7171" idx="2"/>
          </p:cNvCxnSpPr>
          <p:nvPr/>
        </p:nvCxnSpPr>
        <p:spPr bwMode="auto">
          <a:xfrm flipV="1">
            <a:off x="4668316" y="4285755"/>
            <a:ext cx="2616138" cy="411704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Elbow Connector 15"/>
          <p:cNvCxnSpPr>
            <a:stCxn id="4" idx="2"/>
            <a:endCxn id="12" idx="1"/>
          </p:cNvCxnSpPr>
          <p:nvPr/>
        </p:nvCxnSpPr>
        <p:spPr bwMode="auto">
          <a:xfrm rot="16200000" flipH="1">
            <a:off x="3680942" y="4258657"/>
            <a:ext cx="267689" cy="609914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2" descr="http://image4.spreadshirtmedia.net/image-server/v1/compositions/21197447/views/1,width=235,height=235,appearanceId=1/tanzendes-Maennchen-T-Shirt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r="19707"/>
          <a:stretch/>
        </p:blipFill>
        <p:spPr bwMode="auto">
          <a:xfrm>
            <a:off x="1763679" y="3137397"/>
            <a:ext cx="548575" cy="90000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21" name="TextBox 20"/>
          <p:cNvSpPr txBox="1"/>
          <p:nvPr/>
        </p:nvSpPr>
        <p:spPr>
          <a:xfrm>
            <a:off x="1547664" y="4060438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1" dirty="0" smtClean="0">
                <a:solidFill>
                  <a:srgbClr val="00B050"/>
                </a:solidFill>
                <a:latin typeface="Segoe Script" panose="020B0504020000000003" pitchFamily="34" charset="0"/>
              </a:rPr>
              <a:t>Admin</a:t>
            </a:r>
            <a:endParaRPr lang="en-US" sz="1800" b="1" dirty="0">
              <a:solidFill>
                <a:srgbClr val="00B050"/>
              </a:solidFill>
              <a:latin typeface="Segoe Script" panose="020B0504020000000003" pitchFamily="34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7170" idx="1"/>
          </p:cNvCxnSpPr>
          <p:nvPr/>
        </p:nvCxnSpPr>
        <p:spPr bwMode="auto">
          <a:xfrm>
            <a:off x="2312254" y="3587397"/>
            <a:ext cx="88830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2311907" y="3321088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solidFill>
                  <a:srgbClr val="00B050"/>
                </a:solidFill>
              </a:rPr>
              <a:t>Register</a:t>
            </a:r>
          </a:p>
          <a:p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83836" y="4444751"/>
            <a:ext cx="2234907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solidFill>
                  <a:srgbClr val="00B0F0"/>
                </a:solidFill>
              </a:rPr>
              <a:t>Edit </a:t>
            </a:r>
            <a:r>
              <a:rPr lang="de-CH" sz="1400" dirty="0" err="1" smtClean="0">
                <a:solidFill>
                  <a:srgbClr val="00B0F0"/>
                </a:solidFill>
              </a:rPr>
              <a:t>assigned</a:t>
            </a:r>
            <a:r>
              <a:rPr lang="de-CH" sz="1400" dirty="0" smtClean="0">
                <a:solidFill>
                  <a:srgbClr val="00B0F0"/>
                </a:solidFill>
              </a:rPr>
              <a:t> </a:t>
            </a:r>
            <a:r>
              <a:rPr lang="de-CH" sz="1400" dirty="0" err="1" smtClean="0">
                <a:solidFill>
                  <a:srgbClr val="00B0F0"/>
                </a:solidFill>
              </a:rPr>
              <a:t>stations</a:t>
            </a:r>
            <a:endParaRPr lang="de-CH" sz="1400" dirty="0" smtClean="0">
              <a:solidFill>
                <a:srgbClr val="00B0F0"/>
              </a:solidFill>
            </a:endParaRPr>
          </a:p>
          <a:p>
            <a:r>
              <a:rPr lang="de-CH" sz="1400" dirty="0">
                <a:solidFill>
                  <a:srgbClr val="00B0F0"/>
                </a:solidFill>
              </a:rPr>
              <a:t>Also: register new </a:t>
            </a:r>
            <a:r>
              <a:rPr lang="de-CH" sz="1400" dirty="0" smtClean="0">
                <a:solidFill>
                  <a:srgbClr val="00B0F0"/>
                </a:solidFill>
              </a:rPr>
              <a:t>contact</a:t>
            </a:r>
            <a:br>
              <a:rPr lang="de-CH" sz="1400" dirty="0" smtClean="0">
                <a:solidFill>
                  <a:srgbClr val="00B0F0"/>
                </a:solidFill>
              </a:rPr>
            </a:br>
            <a:r>
              <a:rPr lang="de-CH" sz="1400" dirty="0" smtClean="0">
                <a:solidFill>
                  <a:srgbClr val="00B0F0"/>
                </a:solidFill>
              </a:rPr>
              <a:t>(in own country)</a:t>
            </a:r>
            <a:endParaRPr lang="en-US" sz="1400" dirty="0">
              <a:solidFill>
                <a:srgbClr val="00B0F0"/>
              </a:solidFill>
            </a:endParaRPr>
          </a:p>
        </p:txBody>
      </p:sp>
      <p:pic>
        <p:nvPicPr>
          <p:cNvPr id="41" name="Picture 2" descr="http://image4.spreadshirtmedia.net/image-server/v1/compositions/21197447/views/1,width=235,height=235,appearanceId=1/tanzendes-Maennchen-T-Shirt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r="19707"/>
          <a:stretch/>
        </p:blipFill>
        <p:spPr bwMode="auto">
          <a:xfrm>
            <a:off x="7576124" y="5121288"/>
            <a:ext cx="548575" cy="900000"/>
          </a:xfrm>
          <a:prstGeom prst="rect">
            <a:avLst/>
          </a:prstGeom>
          <a:solidFill>
            <a:srgbClr val="C0C0C0"/>
          </a:solidFill>
        </p:spPr>
      </p:pic>
      <p:cxnSp>
        <p:nvCxnSpPr>
          <p:cNvPr id="7180" name="Elbow Connector 7179"/>
          <p:cNvCxnSpPr>
            <a:stCxn id="13" idx="2"/>
            <a:endCxn id="41" idx="1"/>
          </p:cNvCxnSpPr>
          <p:nvPr/>
        </p:nvCxnSpPr>
        <p:spPr bwMode="auto">
          <a:xfrm rot="5400000" flipH="1" flipV="1">
            <a:off x="5946498" y="4040914"/>
            <a:ext cx="99252" cy="3159999"/>
          </a:xfrm>
          <a:prstGeom prst="bentConnector4">
            <a:avLst>
              <a:gd name="adj1" fmla="val -230323"/>
              <a:gd name="adj2" fmla="val 66083"/>
            </a:avLst>
          </a:prstGeom>
          <a:solidFill>
            <a:schemeClr val="accent1"/>
          </a:solidFill>
          <a:ln w="12700" cap="flat" cmpd="sng" algn="ctr">
            <a:solidFill>
              <a:srgbClr val="B2B2B2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2" name="Elbow Connector 7181"/>
          <p:cNvCxnSpPr>
            <a:stCxn id="41" idx="3"/>
            <a:endCxn id="7171" idx="3"/>
          </p:cNvCxnSpPr>
          <p:nvPr/>
        </p:nvCxnSpPr>
        <p:spPr bwMode="auto">
          <a:xfrm flipV="1">
            <a:off x="8124697" y="3587397"/>
            <a:ext cx="308248" cy="1983891"/>
          </a:xfrm>
          <a:prstGeom prst="bentConnector3">
            <a:avLst>
              <a:gd name="adj1" fmla="val 174161"/>
            </a:avLst>
          </a:prstGeom>
          <a:solidFill>
            <a:schemeClr val="accent1"/>
          </a:solidFill>
          <a:ln w="12700" cap="flat" cmpd="sng" algn="ctr">
            <a:solidFill>
              <a:srgbClr val="DDDDDD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4" name="Elbow Connector 7183"/>
          <p:cNvCxnSpPr>
            <a:stCxn id="20" idx="0"/>
            <a:endCxn id="7171" idx="0"/>
          </p:cNvCxnSpPr>
          <p:nvPr/>
        </p:nvCxnSpPr>
        <p:spPr bwMode="auto">
          <a:xfrm rot="5400000" flipH="1" flipV="1">
            <a:off x="4537032" y="389976"/>
            <a:ext cx="248357" cy="5246489"/>
          </a:xfrm>
          <a:prstGeom prst="bentConnector3">
            <a:avLst>
              <a:gd name="adj1" fmla="val 192045"/>
            </a:avLst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3185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 smtClean="0"/>
              <a:t>OSCAR – Data Entry / Management Console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027113"/>
            <a:ext cx="4897239" cy="4897437"/>
          </a:xfrm>
        </p:spPr>
        <p:txBody>
          <a:bodyPr/>
          <a:lstStyle/>
          <a:p>
            <a:pPr marL="0" indent="0">
              <a:buNone/>
            </a:pPr>
            <a:r>
              <a:rPr lang="fr-CH" dirty="0" err="1"/>
              <a:t>Depending</a:t>
            </a:r>
            <a:r>
              <a:rPr lang="fr-CH" dirty="0"/>
              <a:t> on </a:t>
            </a:r>
            <a:r>
              <a:rPr lang="fr-CH" dirty="0" err="1" smtClean="0"/>
              <a:t>privileges</a:t>
            </a:r>
            <a:r>
              <a:rPr lang="fr-CH" dirty="0" smtClean="0"/>
              <a:t> the management console </a:t>
            </a:r>
            <a:r>
              <a:rPr lang="fr-CH" dirty="0" err="1" smtClean="0"/>
              <a:t>provides</a:t>
            </a:r>
            <a:r>
              <a:rPr lang="fr-CH" dirty="0" smtClean="0"/>
              <a:t> </a:t>
            </a:r>
            <a:r>
              <a:rPr lang="fr-CH" dirty="0" err="1" smtClean="0"/>
              <a:t>access</a:t>
            </a:r>
            <a:r>
              <a:rPr lang="fr-CH" dirty="0" smtClean="0"/>
              <a:t> to </a:t>
            </a:r>
          </a:p>
          <a:p>
            <a:pPr>
              <a:buFontTx/>
              <a:buChar char="-"/>
            </a:pPr>
            <a:r>
              <a:rPr lang="fr-CH" dirty="0" smtClean="0"/>
              <a:t>Stations</a:t>
            </a:r>
          </a:p>
          <a:p>
            <a:pPr>
              <a:buFontTx/>
              <a:buChar char="-"/>
            </a:pPr>
            <a:r>
              <a:rPr lang="fr-CH" dirty="0" smtClean="0"/>
              <a:t>Contacts </a:t>
            </a:r>
          </a:p>
          <a:p>
            <a:pPr>
              <a:buFontTx/>
              <a:buChar char="-"/>
            </a:pPr>
            <a:r>
              <a:rPr lang="fr-CH" dirty="0" smtClean="0"/>
              <a:t>Administrative </a:t>
            </a:r>
            <a:r>
              <a:rPr lang="fr-CH" dirty="0" err="1" smtClean="0"/>
              <a:t>functions</a:t>
            </a:r>
            <a:endParaRPr lang="fr-CH" dirty="0" smtClean="0"/>
          </a:p>
          <a:p>
            <a:pPr lvl="1">
              <a:buFont typeface="Courier New" charset="0"/>
              <a:buChar char="o"/>
            </a:pPr>
            <a:r>
              <a:rPr lang="fr-CH" dirty="0" err="1" smtClean="0"/>
              <a:t>Approval</a:t>
            </a:r>
            <a:endParaRPr lang="fr-CH" dirty="0" smtClean="0"/>
          </a:p>
          <a:p>
            <a:pPr lvl="1">
              <a:buFont typeface="Courier New" charset="0"/>
              <a:buChar char="o"/>
            </a:pPr>
            <a:r>
              <a:rPr lang="fr-CH" dirty="0" smtClean="0"/>
              <a:t>User management</a:t>
            </a:r>
          </a:p>
          <a:p>
            <a:pPr marL="0" indent="0">
              <a:buNone/>
            </a:pPr>
            <a:r>
              <a:rPr lang="fr-CH" dirty="0" smtClean="0"/>
              <a:t>«</a:t>
            </a:r>
            <a:r>
              <a:rPr lang="fr-CH" dirty="0" err="1" smtClean="0"/>
              <a:t>my</a:t>
            </a:r>
            <a:r>
              <a:rPr lang="fr-CH" dirty="0" smtClean="0"/>
              <a:t> stations» shows stations I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edit</a:t>
            </a:r>
            <a:r>
              <a:rPr lang="fr-CH" dirty="0" smtClean="0"/>
              <a:t> </a:t>
            </a:r>
            <a:endParaRPr lang="fr-CH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3450"/>
            <a:ext cx="29527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48623" y="2492896"/>
            <a:ext cx="1584176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8623" y="1412776"/>
            <a:ext cx="1440160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7584" y="4869160"/>
            <a:ext cx="1461199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3568" y="1844824"/>
            <a:ext cx="1296144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sz="3200" b="1" dirty="0" smtClean="0"/>
              <a:t>OSCAR – </a:t>
            </a:r>
            <a:r>
              <a:rPr lang="fr-CH" sz="3200" b="1" dirty="0" err="1" smtClean="0"/>
              <a:t>Register</a:t>
            </a:r>
            <a:r>
              <a:rPr lang="fr-CH" sz="3200" b="1" dirty="0" smtClean="0"/>
              <a:t> New / Edit Station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6300192" y="2492896"/>
            <a:ext cx="1584176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00192" y="1412776"/>
            <a:ext cx="1440160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77" y="980728"/>
            <a:ext cx="6604223" cy="259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492417"/>
            <a:ext cx="3954785" cy="31254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4537199" cy="4897437"/>
          </a:xfrm>
        </p:spPr>
        <p:txBody>
          <a:bodyPr/>
          <a:lstStyle/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dirty="0" err="1" smtClean="0"/>
              <a:t>Detailed</a:t>
            </a:r>
            <a:r>
              <a:rPr lang="fr-CH" dirty="0" smtClean="0"/>
              <a:t> </a:t>
            </a:r>
            <a:r>
              <a:rPr lang="fr-CH" dirty="0" err="1" smtClean="0"/>
              <a:t>form</a:t>
            </a: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Various</a:t>
            </a:r>
            <a:r>
              <a:rPr lang="fr-CH" dirty="0" smtClean="0"/>
              <a:t> </a:t>
            </a:r>
            <a:r>
              <a:rPr lang="fr-CH" dirty="0" err="1" smtClean="0"/>
              <a:t>subforms</a:t>
            </a:r>
            <a:endParaRPr lang="fr-CH" dirty="0" smtClean="0"/>
          </a:p>
          <a:p>
            <a:r>
              <a:rPr lang="fr-CH" dirty="0" smtClean="0"/>
              <a:t>Date </a:t>
            </a:r>
            <a:r>
              <a:rPr lang="fr-CH" dirty="0" err="1" smtClean="0"/>
              <a:t>referenced</a:t>
            </a:r>
            <a:endParaRPr lang="en-US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19787"/>
            <a:ext cx="2974678" cy="1957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b="1" dirty="0" smtClean="0"/>
              <a:t>OSCAR – </a:t>
            </a:r>
            <a:r>
              <a:rPr lang="fr-CH" sz="3200" b="1" dirty="0" err="1" smtClean="0"/>
              <a:t>Form</a:t>
            </a:r>
            <a:r>
              <a:rPr lang="fr-CH" sz="3200" b="1" dirty="0" smtClean="0"/>
              <a:t> </a:t>
            </a:r>
            <a:br>
              <a:rPr lang="fr-CH" sz="3200" b="1" dirty="0" smtClean="0"/>
            </a:br>
            <a:r>
              <a:rPr lang="fr-CH" sz="3200" b="1" dirty="0" smtClean="0"/>
              <a:t>Validation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3340614" cy="4897437"/>
          </a:xfrm>
        </p:spPr>
        <p:txBody>
          <a:bodyPr/>
          <a:lstStyle/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Validation </a:t>
            </a:r>
            <a:r>
              <a:rPr lang="fr-CH" dirty="0" err="1" smtClean="0"/>
              <a:t>error</a:t>
            </a:r>
            <a:r>
              <a:rPr lang="fr-CH" dirty="0" smtClean="0"/>
              <a:t> </a:t>
            </a:r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mandatory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r>
              <a:rPr lang="fr-CH" dirty="0" smtClean="0"/>
              <a:t> not </a:t>
            </a:r>
            <a:r>
              <a:rPr lang="fr-CH" dirty="0" err="1" smtClean="0"/>
              <a:t>completed</a:t>
            </a: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 err="1" smtClean="0"/>
              <a:t>Red</a:t>
            </a:r>
            <a:r>
              <a:rPr lang="fr-CH" dirty="0" smtClean="0"/>
              <a:t> boxes </a:t>
            </a:r>
            <a:r>
              <a:rPr lang="fr-CH" dirty="0" err="1" smtClean="0"/>
              <a:t>indicate</a:t>
            </a:r>
            <a:r>
              <a:rPr lang="fr-CH" dirty="0" smtClean="0"/>
              <a:t> </a:t>
            </a:r>
            <a:r>
              <a:rPr lang="fr-CH" dirty="0" err="1" smtClean="0"/>
              <a:t>incomplete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fr-CH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5029917" cy="536143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6632"/>
            <a:ext cx="5550878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7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sz="3600" b="1" dirty="0" err="1" smtClean="0"/>
              <a:t>Outline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OSCAR </a:t>
            </a:r>
            <a:r>
              <a:rPr lang="fr-CH" dirty="0" err="1" smtClean="0"/>
              <a:t>datamodel</a:t>
            </a:r>
            <a:endParaRPr lang="fr-CH" dirty="0" smtClean="0"/>
          </a:p>
          <a:p>
            <a:r>
              <a:rPr lang="fr-CH" dirty="0" err="1" smtClean="0"/>
              <a:t>Finding</a:t>
            </a:r>
            <a:r>
              <a:rPr lang="fr-CH" dirty="0" smtClean="0"/>
              <a:t> </a:t>
            </a:r>
            <a:r>
              <a:rPr lang="fr-CH" dirty="0"/>
              <a:t>information (data</a:t>
            </a:r>
            <a:r>
              <a:rPr lang="fr-CH" dirty="0" smtClean="0"/>
              <a:t>?)</a:t>
            </a:r>
          </a:p>
          <a:p>
            <a:r>
              <a:rPr lang="fr-CH" dirty="0" smtClean="0"/>
              <a:t>Station report</a:t>
            </a:r>
            <a:endParaRPr lang="fr-CH" dirty="0"/>
          </a:p>
          <a:p>
            <a:r>
              <a:rPr lang="fr-CH" dirty="0" err="1"/>
              <a:t>Users</a:t>
            </a:r>
            <a:r>
              <a:rPr lang="fr-CH" dirty="0"/>
              <a:t> &amp; </a:t>
            </a:r>
            <a:r>
              <a:rPr lang="fr-CH" dirty="0" err="1"/>
              <a:t>access</a:t>
            </a:r>
            <a:r>
              <a:rPr lang="fr-CH" dirty="0"/>
              <a:t> control</a:t>
            </a:r>
          </a:p>
          <a:p>
            <a:r>
              <a:rPr lang="fr-CH" dirty="0" smtClean="0"/>
              <a:t>Data entry</a:t>
            </a:r>
          </a:p>
          <a:p>
            <a:r>
              <a:rPr lang="fr-CH" dirty="0" smtClean="0"/>
              <a:t>Station Contacts</a:t>
            </a:r>
          </a:p>
          <a:p>
            <a:r>
              <a:rPr lang="fr-CH" dirty="0" smtClean="0"/>
              <a:t>OSCAR API</a:t>
            </a:r>
          </a:p>
          <a:p>
            <a:r>
              <a:rPr lang="fr-CH" dirty="0" smtClean="0"/>
              <a:t>Help (system &amp; support)</a:t>
            </a:r>
          </a:p>
          <a:p>
            <a:r>
              <a:rPr lang="fr-CH" dirty="0" smtClean="0"/>
              <a:t>OSCAR as archive &amp; national use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37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sz="3200" b="1" dirty="0" smtClean="0"/>
              <a:t>OSCAR – Program / Network Affiliation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513"/>
            <a:ext cx="3313062" cy="4897437"/>
          </a:xfrm>
        </p:spPr>
        <p:txBody>
          <a:bodyPr/>
          <a:lstStyle/>
          <a:p>
            <a:pPr marL="0" indent="0">
              <a:buNone/>
            </a:pPr>
            <a:r>
              <a:rPr lang="fr-CH" dirty="0" smtClean="0"/>
              <a:t>Observations are </a:t>
            </a:r>
            <a:r>
              <a:rPr lang="fr-CH" dirty="0" err="1" smtClean="0"/>
              <a:t>connected</a:t>
            </a:r>
            <a:r>
              <a:rPr lang="fr-CH" dirty="0" smtClean="0"/>
              <a:t> to programs / networks (</a:t>
            </a:r>
            <a:r>
              <a:rPr lang="fr-CH" dirty="0" err="1" smtClean="0"/>
              <a:t>e.g</a:t>
            </a:r>
            <a:r>
              <a:rPr lang="fr-CH" dirty="0" smtClean="0"/>
              <a:t>: RBSN, GAW)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 smtClean="0"/>
              <a:t>Program </a:t>
            </a:r>
            <a:r>
              <a:rPr lang="fr-CH" dirty="0" err="1" smtClean="0"/>
              <a:t>specific</a:t>
            </a:r>
            <a:r>
              <a:rPr lang="fr-CH" dirty="0" smtClean="0"/>
              <a:t> ID 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May </a:t>
            </a:r>
            <a:r>
              <a:rPr lang="fr-CH" dirty="0" err="1" smtClean="0"/>
              <a:t>need</a:t>
            </a:r>
            <a:r>
              <a:rPr lang="fr-CH" dirty="0" smtClean="0"/>
              <a:t> </a:t>
            </a:r>
            <a:r>
              <a:rPr lang="fr-CH" dirty="0" err="1" smtClean="0"/>
              <a:t>approval</a:t>
            </a:r>
            <a:endParaRPr lang="fr-CH" dirty="0"/>
          </a:p>
          <a:p>
            <a:pPr marL="0" indent="0">
              <a:buNone/>
            </a:pPr>
            <a:endParaRPr lang="fr-CH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934" y="1342181"/>
            <a:ext cx="5567823" cy="374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1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6057080" y="1168382"/>
            <a:ext cx="866658" cy="24439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fr-CH" sz="3200" b="1" dirty="0" smtClean="0"/>
              <a:t>Machine to Machine (M2M) interface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  <a:p>
            <a:r>
              <a:rPr lang="fr-CH" dirty="0" err="1" smtClean="0"/>
              <a:t>Intended</a:t>
            </a:r>
            <a:r>
              <a:rPr lang="fr-CH" dirty="0" smtClean="0"/>
              <a:t> for batch </a:t>
            </a:r>
            <a:r>
              <a:rPr lang="fr-CH" dirty="0" err="1" smtClean="0"/>
              <a:t>processing</a:t>
            </a:r>
            <a:r>
              <a:rPr lang="fr-CH" dirty="0" smtClean="0"/>
              <a:t> / mass changes</a:t>
            </a:r>
          </a:p>
          <a:p>
            <a:r>
              <a:rPr lang="fr-CH" dirty="0" err="1" smtClean="0"/>
              <a:t>Synchronize</a:t>
            </a:r>
            <a:r>
              <a:rPr lang="fr-CH" dirty="0" smtClean="0"/>
              <a:t> national / </a:t>
            </a:r>
            <a:r>
              <a:rPr lang="fr-CH" dirty="0" err="1" smtClean="0"/>
              <a:t>regional</a:t>
            </a:r>
            <a:r>
              <a:rPr lang="fr-CH" dirty="0" smtClean="0"/>
              <a:t> </a:t>
            </a:r>
            <a:r>
              <a:rPr lang="fr-CH" dirty="0" err="1" smtClean="0"/>
              <a:t>DBs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OSCAR</a:t>
            </a:r>
          </a:p>
          <a:p>
            <a:r>
              <a:rPr lang="fr-CH" dirty="0" err="1" smtClean="0"/>
              <a:t>Based</a:t>
            </a:r>
            <a:r>
              <a:rPr lang="fr-CH" dirty="0" smtClean="0"/>
              <a:t> on WIGOS </a:t>
            </a:r>
            <a:r>
              <a:rPr lang="fr-CH" dirty="0" err="1" smtClean="0"/>
              <a:t>metadata</a:t>
            </a:r>
            <a:r>
              <a:rPr lang="fr-CH" dirty="0" smtClean="0"/>
              <a:t> standard (WMDS)</a:t>
            </a:r>
          </a:p>
          <a:p>
            <a:r>
              <a:rPr lang="fr-CH" dirty="0" smtClean="0"/>
              <a:t>Under construction ..</a:t>
            </a:r>
          </a:p>
          <a:p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 algn="ctr">
              <a:buNone/>
            </a:pPr>
            <a:r>
              <a:rPr lang="fr-CH" i="1" dirty="0" smtClean="0">
                <a:solidFill>
                  <a:srgbClr val="FF0000"/>
                </a:solidFill>
              </a:rPr>
              <a:t>How </a:t>
            </a:r>
            <a:r>
              <a:rPr lang="fr-CH" i="1" dirty="0" err="1" smtClean="0">
                <a:solidFill>
                  <a:srgbClr val="FF0000"/>
                </a:solidFill>
              </a:rPr>
              <a:t>would</a:t>
            </a:r>
            <a:r>
              <a:rPr lang="fr-CH" i="1" dirty="0" smtClean="0">
                <a:solidFill>
                  <a:srgbClr val="FF0000"/>
                </a:solidFill>
              </a:rPr>
              <a:t> a M2M interface </a:t>
            </a:r>
            <a:r>
              <a:rPr lang="fr-CH" i="1" dirty="0" err="1" smtClean="0">
                <a:solidFill>
                  <a:srgbClr val="FF0000"/>
                </a:solidFill>
              </a:rPr>
              <a:t>be</a:t>
            </a:r>
            <a:r>
              <a:rPr lang="fr-CH" i="1" dirty="0" smtClean="0">
                <a:solidFill>
                  <a:srgbClr val="FF0000"/>
                </a:solidFill>
              </a:rPr>
              <a:t> </a:t>
            </a:r>
            <a:r>
              <a:rPr lang="fr-CH" i="1" dirty="0" err="1" smtClean="0">
                <a:solidFill>
                  <a:srgbClr val="FF0000"/>
                </a:solidFill>
              </a:rPr>
              <a:t>useful</a:t>
            </a:r>
            <a:r>
              <a:rPr lang="fr-CH" i="1" dirty="0" smtClean="0">
                <a:solidFill>
                  <a:srgbClr val="FF0000"/>
                </a:solidFill>
              </a:rPr>
              <a:t> for </a:t>
            </a:r>
            <a:r>
              <a:rPr lang="fr-CH" i="1" dirty="0" err="1" smtClean="0">
                <a:solidFill>
                  <a:srgbClr val="FF0000"/>
                </a:solidFill>
              </a:rPr>
              <a:t>you</a:t>
            </a:r>
            <a:r>
              <a:rPr lang="fr-CH" i="1" dirty="0" smtClean="0">
                <a:solidFill>
                  <a:srgbClr val="FF0000"/>
                </a:solidFill>
              </a:rPr>
              <a:t>?</a:t>
            </a:r>
            <a:endParaRPr lang="fr-CH" i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6" name="AutoShape 2" descr="Image result for og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g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og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6" name="Picture 10" descr="Image result for zahnrad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65" y="1485155"/>
            <a:ext cx="600075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Magnetic Disk 8"/>
          <p:cNvSpPr/>
          <p:nvPr/>
        </p:nvSpPr>
        <p:spPr>
          <a:xfrm>
            <a:off x="7238858" y="980728"/>
            <a:ext cx="1152128" cy="1152128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OSCAR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4427984" y="1069049"/>
            <a:ext cx="1152128" cy="1152128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</a:rPr>
              <a:t>National DB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AutoShape 2" descr="Image result for under constructi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013">
            <a:off x="4259274" y="3766001"/>
            <a:ext cx="4722801" cy="202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6057080" y="1168382"/>
            <a:ext cx="866658" cy="24439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First version </a:t>
            </a:r>
            <a:r>
              <a:rPr lang="fr-CH" dirty="0" err="1" smtClean="0"/>
              <a:t>currently</a:t>
            </a:r>
            <a:r>
              <a:rPr lang="fr-CH" dirty="0" smtClean="0"/>
              <a:t> </a:t>
            </a:r>
            <a:r>
              <a:rPr lang="fr-CH" dirty="0" err="1" smtClean="0"/>
              <a:t>implemented</a:t>
            </a:r>
            <a:endParaRPr lang="fr-CH" dirty="0" smtClean="0"/>
          </a:p>
          <a:p>
            <a:r>
              <a:rPr lang="fr-CH" dirty="0" smtClean="0"/>
              <a:t>Will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available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OSCAR/surface </a:t>
            </a:r>
            <a:r>
              <a:rPr lang="fr-CH" dirty="0" err="1" smtClean="0"/>
              <a:t>launch</a:t>
            </a:r>
            <a:endParaRPr lang="fr-CH" dirty="0" smtClean="0"/>
          </a:p>
          <a:p>
            <a:r>
              <a:rPr lang="fr-CH" dirty="0" smtClean="0"/>
              <a:t>RESTFULL API,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used</a:t>
            </a:r>
            <a:r>
              <a:rPr lang="fr-CH" dirty="0" smtClean="0"/>
              <a:t> to </a:t>
            </a:r>
            <a:r>
              <a:rPr lang="fr-CH" dirty="0" err="1" smtClean="0"/>
              <a:t>both</a:t>
            </a:r>
            <a:r>
              <a:rPr lang="fr-CH" dirty="0" smtClean="0"/>
              <a:t> import and export information</a:t>
            </a:r>
          </a:p>
          <a:p>
            <a:r>
              <a:rPr lang="fr-CH" dirty="0" err="1"/>
              <a:t>Implemented</a:t>
            </a:r>
            <a:r>
              <a:rPr lang="fr-CH" dirty="0"/>
              <a:t> as </a:t>
            </a:r>
            <a:r>
              <a:rPr lang="fr-CH" dirty="0" smtClean="0"/>
              <a:t>a Pilot </a:t>
            </a:r>
            <a:r>
              <a:rPr lang="fr-CH" dirty="0"/>
              <a:t>Project </a:t>
            </a:r>
            <a:r>
              <a:rPr lang="fr-CH" dirty="0" err="1"/>
              <a:t>together</a:t>
            </a:r>
            <a:r>
              <a:rPr lang="fr-CH" dirty="0"/>
              <a:t> with </a:t>
            </a:r>
            <a:r>
              <a:rPr lang="fr-CH" dirty="0" smtClean="0"/>
              <a:t>DWD (</a:t>
            </a:r>
            <a:r>
              <a:rPr lang="fr-CH" dirty="0" smtClean="0"/>
              <a:t>Germany Met Service)</a:t>
            </a:r>
            <a:endParaRPr lang="fr-CH" dirty="0"/>
          </a:p>
          <a:p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6" name="AutoShape 2" descr="Image result for og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g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og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6" name="Picture 10" descr="Image result for zahnrad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65" y="1485155"/>
            <a:ext cx="600075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Magnetic Disk 8"/>
          <p:cNvSpPr/>
          <p:nvPr/>
        </p:nvSpPr>
        <p:spPr>
          <a:xfrm>
            <a:off x="7238858" y="980728"/>
            <a:ext cx="1152128" cy="1152128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OSCAR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4427984" y="1069049"/>
            <a:ext cx="1152128" cy="1152128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</a:rPr>
              <a:t>National DB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03225" y="341313"/>
            <a:ext cx="87137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>
              <a:buClrTx/>
              <a:buFontTx/>
            </a:pPr>
            <a:r>
              <a:rPr lang="fr-CH" sz="3200" b="1" kern="0" smtClean="0"/>
              <a:t>Machine to Machine (M2M) interface</a:t>
            </a:r>
            <a:endParaRPr lang="fr-CH" sz="3200" b="1" kern="0" dirty="0"/>
          </a:p>
        </p:txBody>
      </p:sp>
    </p:spTree>
    <p:extLst>
      <p:ext uri="{BB962C8B-B14F-4D97-AF65-F5344CB8AC3E}">
        <p14:creationId xmlns:p14="http://schemas.microsoft.com/office/powerpoint/2010/main" val="3132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6057080" y="1168382"/>
            <a:ext cx="866658" cy="24439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6006243" cy="4897437"/>
          </a:xfrm>
        </p:spPr>
        <p:txBody>
          <a:bodyPr/>
          <a:lstStyle/>
          <a:p>
            <a:r>
              <a:rPr lang="fr-CH" sz="2400" dirty="0" smtClean="0"/>
              <a:t>M2M interface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br>
              <a:rPr lang="fr-CH" sz="2400" dirty="0" smtClean="0"/>
            </a:br>
            <a:r>
              <a:rPr lang="fr-CH" sz="2400" dirty="0" err="1" smtClean="0"/>
              <a:t>exposed</a:t>
            </a:r>
            <a:r>
              <a:rPr lang="fr-CH" sz="2400" dirty="0" smtClean="0"/>
              <a:t> as web API</a:t>
            </a:r>
          </a:p>
          <a:p>
            <a:r>
              <a:rPr lang="fr-CH" sz="2400" dirty="0" err="1" smtClean="0"/>
              <a:t>Find</a:t>
            </a:r>
            <a:r>
              <a:rPr lang="fr-CH" sz="2400" dirty="0" smtClean="0"/>
              <a:t>, </a:t>
            </a:r>
            <a:r>
              <a:rPr lang="fr-CH" sz="2400" dirty="0" err="1" smtClean="0"/>
              <a:t>download</a:t>
            </a:r>
            <a:r>
              <a:rPr lang="fr-CH" sz="2400" dirty="0"/>
              <a:t> </a:t>
            </a:r>
            <a:r>
              <a:rPr lang="fr-CH" sz="2400" dirty="0" smtClean="0"/>
              <a:t>and </a:t>
            </a:r>
            <a:br>
              <a:rPr lang="fr-CH" sz="2400" dirty="0" smtClean="0"/>
            </a:br>
            <a:r>
              <a:rPr lang="fr-CH" sz="2400" dirty="0" err="1" smtClean="0"/>
              <a:t>upload</a:t>
            </a:r>
            <a:r>
              <a:rPr lang="fr-CH" sz="2400" dirty="0" smtClean="0"/>
              <a:t> station information</a:t>
            </a:r>
          </a:p>
          <a:p>
            <a:r>
              <a:rPr lang="fr-CH" sz="2400" dirty="0" smtClean="0"/>
              <a:t>Uses an XML </a:t>
            </a:r>
            <a:r>
              <a:rPr lang="fr-CH" sz="2400" dirty="0" err="1" smtClean="0"/>
              <a:t>encoding</a:t>
            </a:r>
            <a:r>
              <a:rPr lang="fr-CH" sz="2400" dirty="0" smtClean="0"/>
              <a:t> </a:t>
            </a:r>
            <a:r>
              <a:rPr lang="fr-CH" sz="2400" dirty="0" err="1" smtClean="0"/>
              <a:t>inspired</a:t>
            </a: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>by the OSCAR </a:t>
            </a:r>
            <a:r>
              <a:rPr lang="fr-CH" sz="2400" dirty="0" smtClean="0"/>
              <a:t>data model</a:t>
            </a:r>
            <a:endParaRPr lang="fr-CH" sz="2400" dirty="0" smtClean="0"/>
          </a:p>
          <a:p>
            <a:r>
              <a:rPr lang="fr-CH" sz="2400" dirty="0" err="1" smtClean="0"/>
              <a:t>Currently</a:t>
            </a:r>
            <a:r>
              <a:rPr lang="fr-CH" sz="2400" dirty="0" smtClean="0"/>
              <a:t> supports essential </a:t>
            </a:r>
            <a:br>
              <a:rPr lang="fr-CH" sz="2400" dirty="0" smtClean="0"/>
            </a:br>
            <a:r>
              <a:rPr lang="fr-CH" sz="2400" dirty="0" smtClean="0"/>
              <a:t>station/observation </a:t>
            </a:r>
            <a:r>
              <a:rPr lang="fr-CH" sz="2400" dirty="0" err="1" smtClean="0"/>
              <a:t>elements</a:t>
            </a:r>
            <a:r>
              <a:rPr lang="fr-CH" sz="2400" dirty="0" smtClean="0"/>
              <a:t> </a:t>
            </a:r>
          </a:p>
          <a:p>
            <a:r>
              <a:rPr lang="fr-CH" sz="2400" dirty="0" smtClean="0"/>
              <a:t>Will </a:t>
            </a:r>
            <a:r>
              <a:rPr lang="fr-CH" sz="2400" dirty="0" err="1" smtClean="0"/>
              <a:t>also</a:t>
            </a:r>
            <a:r>
              <a:rPr lang="fr-CH" sz="2400" dirty="0" smtClean="0"/>
              <a:t> support full WMDS </a:t>
            </a:r>
            <a:br>
              <a:rPr lang="fr-CH" sz="2400" dirty="0" smtClean="0"/>
            </a:br>
            <a:r>
              <a:rPr lang="fr-CH" sz="2400" dirty="0" err="1" smtClean="0"/>
              <a:t>encoding</a:t>
            </a:r>
            <a:r>
              <a:rPr lang="fr-CH" sz="2400" dirty="0" smtClean="0"/>
              <a:t>, once </a:t>
            </a:r>
            <a:r>
              <a:rPr lang="fr-CH" sz="2400" dirty="0" err="1" smtClean="0"/>
              <a:t>it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provided</a:t>
            </a:r>
            <a:r>
              <a:rPr lang="fr-CH" sz="2400" dirty="0" smtClean="0"/>
              <a:t> by IPET-MDRD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6" name="AutoShape 2" descr="Image result for og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g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og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4" name="Picture 8" descr="http://www.geopackage.org/img/ogc_logo_tnr_mlc_blue_H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188" y="4149080"/>
            <a:ext cx="2346297" cy="100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Image result for zahnrad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65" y="1485155"/>
            <a:ext cx="600075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Magnetic Disk 8"/>
          <p:cNvSpPr/>
          <p:nvPr/>
        </p:nvSpPr>
        <p:spPr>
          <a:xfrm>
            <a:off x="7238858" y="980728"/>
            <a:ext cx="1152128" cy="1152128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OSCAR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4427984" y="1069049"/>
            <a:ext cx="1152128" cy="1152128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</a:rPr>
              <a:t>National DB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39" y="2243471"/>
            <a:ext cx="1643198" cy="173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792162"/>
          </a:xfrm>
        </p:spPr>
        <p:txBody>
          <a:bodyPr/>
          <a:lstStyle/>
          <a:p>
            <a:pPr marL="0" indent="0" algn="ctr"/>
            <a:r>
              <a:rPr lang="fr-CH" sz="3200" b="1" dirty="0" smtClean="0"/>
              <a:t>M2M </a:t>
            </a:r>
            <a:r>
              <a:rPr lang="fr-CH" sz="3200" b="1" dirty="0"/>
              <a:t>I</a:t>
            </a:r>
            <a:r>
              <a:rPr lang="fr-CH" sz="3200" b="1" dirty="0" smtClean="0"/>
              <a:t>nterface- </a:t>
            </a:r>
            <a:r>
              <a:rPr lang="fr-CH" sz="3200" b="1" dirty="0" err="1" smtClean="0"/>
              <a:t>Details</a:t>
            </a:r>
            <a:endParaRPr lang="fr-CH" sz="3200" b="1" dirty="0"/>
          </a:p>
        </p:txBody>
      </p:sp>
    </p:spTree>
    <p:extLst>
      <p:ext uri="{BB962C8B-B14F-4D97-AF65-F5344CB8AC3E}">
        <p14:creationId xmlns:p14="http://schemas.microsoft.com/office/powerpoint/2010/main" val="10999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6153614" y="1168382"/>
            <a:ext cx="866658" cy="24439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fr-CH" sz="3200" b="1" dirty="0" smtClean="0"/>
              <a:t>M2M </a:t>
            </a:r>
            <a:r>
              <a:rPr lang="fr-CH" sz="3200" b="1" dirty="0" err="1" smtClean="0"/>
              <a:t>Details</a:t>
            </a:r>
            <a:r>
              <a:rPr lang="fr-CH" sz="3200" b="1" dirty="0" smtClean="0"/>
              <a:t> – </a:t>
            </a:r>
            <a:r>
              <a:rPr lang="fr-CH" sz="3200" b="1" dirty="0" err="1" smtClean="0"/>
              <a:t>Upload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Process</a:t>
            </a:r>
            <a:r>
              <a:rPr lang="fr-CH" sz="3200" b="1" dirty="0" smtClean="0"/>
              <a:t> 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12776"/>
            <a:ext cx="8569647" cy="4537174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fr-CH" dirty="0" err="1" smtClean="0"/>
              <a:t>Periodically</a:t>
            </a:r>
            <a:r>
              <a:rPr lang="fr-CH" dirty="0" smtClean="0"/>
              <a:t> </a:t>
            </a:r>
            <a:r>
              <a:rPr lang="fr-CH" dirty="0" err="1" smtClean="0"/>
              <a:t>generate</a:t>
            </a:r>
            <a:r>
              <a:rPr lang="fr-CH" dirty="0" smtClean="0"/>
              <a:t> </a:t>
            </a:r>
            <a:br>
              <a:rPr lang="fr-CH" dirty="0" smtClean="0"/>
            </a:br>
            <a:r>
              <a:rPr lang="fr-CH" dirty="0" smtClean="0"/>
              <a:t>XML files, one per </a:t>
            </a:r>
            <a:br>
              <a:rPr lang="fr-CH" dirty="0" smtClean="0"/>
            </a:br>
            <a:r>
              <a:rPr lang="fr-CH" dirty="0" smtClean="0"/>
              <a:t>station</a:t>
            </a:r>
          </a:p>
          <a:p>
            <a:pPr>
              <a:buFont typeface="+mj-lt"/>
              <a:buAutoNum type="arabicPeriod"/>
            </a:pPr>
            <a:r>
              <a:rPr lang="fr-CH" dirty="0" err="1" smtClean="0"/>
              <a:t>Submit</a:t>
            </a:r>
            <a:r>
              <a:rPr lang="fr-CH" dirty="0" smtClean="0"/>
              <a:t> files via OSCAR web API</a:t>
            </a:r>
          </a:p>
          <a:p>
            <a:pPr>
              <a:buFont typeface="+mj-lt"/>
              <a:buAutoNum type="arabicPeriod"/>
            </a:pPr>
            <a:r>
              <a:rPr lang="fr-CH" dirty="0" smtClean="0"/>
              <a:t>OSCAR </a:t>
            </a:r>
            <a:r>
              <a:rPr lang="fr-CH" dirty="0" err="1" smtClean="0"/>
              <a:t>works</a:t>
            </a:r>
            <a:r>
              <a:rPr lang="fr-CH" dirty="0" smtClean="0"/>
              <a:t> out if station </a:t>
            </a:r>
            <a:r>
              <a:rPr lang="fr-CH" dirty="0" err="1" smtClean="0"/>
              <a:t>is</a:t>
            </a:r>
            <a:r>
              <a:rPr lang="fr-CH" dirty="0" smtClean="0"/>
              <a:t> new, or has been </a:t>
            </a:r>
            <a:r>
              <a:rPr lang="fr-CH" dirty="0" err="1" smtClean="0"/>
              <a:t>changed</a:t>
            </a:r>
            <a:r>
              <a:rPr lang="fr-CH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fr-CH" dirty="0" smtClean="0"/>
              <a:t>Access control </a:t>
            </a:r>
            <a:r>
              <a:rPr lang="fr-CH" dirty="0" err="1" smtClean="0"/>
              <a:t>identical</a:t>
            </a:r>
            <a:r>
              <a:rPr lang="fr-CH" dirty="0" smtClean="0"/>
              <a:t> to the one </a:t>
            </a:r>
            <a:r>
              <a:rPr lang="fr-CH" dirty="0" err="1" smtClean="0"/>
              <a:t>used</a:t>
            </a:r>
            <a:r>
              <a:rPr lang="fr-CH" dirty="0" smtClean="0"/>
              <a:t> in the web interface</a:t>
            </a:r>
            <a:br>
              <a:rPr lang="fr-CH" dirty="0" smtClean="0"/>
            </a:br>
            <a:endParaRPr lang="fr-CH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6" name="AutoShape 2" descr="Image result for og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g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og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6" name="Picture 10" descr="Image result for zahnrad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99" y="1485155"/>
            <a:ext cx="600075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Magnetic Disk 8"/>
          <p:cNvSpPr/>
          <p:nvPr/>
        </p:nvSpPr>
        <p:spPr>
          <a:xfrm>
            <a:off x="7308304" y="1052736"/>
            <a:ext cx="1152128" cy="1152128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OSCAR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4572000" y="1069049"/>
            <a:ext cx="1152128" cy="1152128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</a:rPr>
              <a:t>National DB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5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fr-CH" sz="3200" b="1" dirty="0" err="1" smtClean="0"/>
              <a:t>Other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Ways</a:t>
            </a:r>
            <a:r>
              <a:rPr lang="fr-CH" sz="3200" b="1" dirty="0" smtClean="0"/>
              <a:t> To Export Information </a:t>
            </a:r>
            <a:r>
              <a:rPr lang="fr-CH" sz="3200" b="1" dirty="0" err="1" smtClean="0"/>
              <a:t>From</a:t>
            </a:r>
            <a:r>
              <a:rPr lang="fr-CH" sz="3200" b="1" dirty="0" smtClean="0"/>
              <a:t> OSCAR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Export information </a:t>
            </a:r>
            <a:r>
              <a:rPr lang="fr-CH" dirty="0" err="1" smtClean="0"/>
              <a:t>from</a:t>
            </a:r>
            <a:r>
              <a:rPr lang="fr-CH" dirty="0" smtClean="0"/>
              <a:t> OSCAR</a:t>
            </a:r>
          </a:p>
          <a:p>
            <a:endParaRPr lang="fr-CH" dirty="0"/>
          </a:p>
          <a:p>
            <a:r>
              <a:rPr lang="fr-CH" dirty="0" err="1" smtClean="0"/>
              <a:t>Currently</a:t>
            </a:r>
            <a:endParaRPr lang="fr-CH" dirty="0" smtClean="0"/>
          </a:p>
          <a:p>
            <a:pPr lvl="1"/>
            <a:r>
              <a:rPr lang="fr-CH" dirty="0" smtClean="0"/>
              <a:t>Export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endParaRPr lang="fr-CH" dirty="0" smtClean="0"/>
          </a:p>
          <a:p>
            <a:pPr lvl="1"/>
            <a:r>
              <a:rPr lang="fr-CH" dirty="0" smtClean="0"/>
              <a:t>Export </a:t>
            </a:r>
            <a:r>
              <a:rPr lang="fr-CH" dirty="0" err="1" smtClean="0"/>
              <a:t>Maps</a:t>
            </a:r>
            <a:endParaRPr lang="fr-CH" dirty="0" smtClean="0"/>
          </a:p>
          <a:p>
            <a:pPr lvl="1"/>
            <a:r>
              <a:rPr lang="fr-CH" dirty="0" smtClean="0"/>
              <a:t>Station info </a:t>
            </a:r>
            <a:r>
              <a:rPr lang="fr-CH" dirty="0" err="1" smtClean="0"/>
              <a:t>through</a:t>
            </a:r>
            <a:r>
              <a:rPr lang="fr-CH" dirty="0" smtClean="0"/>
              <a:t> M2M</a:t>
            </a:r>
          </a:p>
          <a:p>
            <a:r>
              <a:rPr lang="fr-CH" dirty="0" err="1" smtClean="0"/>
              <a:t>Next</a:t>
            </a:r>
            <a:r>
              <a:rPr lang="fr-CH" dirty="0" smtClean="0"/>
              <a:t> version</a:t>
            </a:r>
          </a:p>
          <a:p>
            <a:pPr lvl="1"/>
            <a:r>
              <a:rPr lang="fr-CH" dirty="0" err="1" smtClean="0"/>
              <a:t>Maps</a:t>
            </a:r>
            <a:r>
              <a:rPr lang="fr-CH" dirty="0" smtClean="0"/>
              <a:t> </a:t>
            </a:r>
            <a:r>
              <a:rPr lang="fr-CH" dirty="0" err="1" smtClean="0"/>
              <a:t>using</a:t>
            </a:r>
            <a:r>
              <a:rPr lang="fr-CH" dirty="0" smtClean="0"/>
              <a:t> OGC standards</a:t>
            </a:r>
          </a:p>
          <a:p>
            <a:pPr lvl="1"/>
            <a:r>
              <a:rPr lang="fr-CH" dirty="0" smtClean="0"/>
              <a:t>Station info </a:t>
            </a:r>
            <a:r>
              <a:rPr lang="fr-CH" dirty="0" err="1" smtClean="0"/>
              <a:t>using</a:t>
            </a:r>
            <a:r>
              <a:rPr lang="fr-CH" dirty="0" smtClean="0"/>
              <a:t> WMDS</a:t>
            </a:r>
          </a:p>
          <a:p>
            <a:pPr lvl="1"/>
            <a:r>
              <a:rPr lang="fr-CH" dirty="0" err="1" smtClean="0"/>
              <a:t>Deeper</a:t>
            </a:r>
            <a:r>
              <a:rPr lang="fr-CH" dirty="0" smtClean="0"/>
              <a:t> </a:t>
            </a:r>
            <a:r>
              <a:rPr lang="fr-CH" dirty="0" err="1" smtClean="0"/>
              <a:t>Geospatial</a:t>
            </a:r>
            <a:r>
              <a:rPr lang="fr-CH" dirty="0" smtClean="0"/>
              <a:t> </a:t>
            </a:r>
            <a:r>
              <a:rPr lang="fr-CH" dirty="0" err="1" smtClean="0"/>
              <a:t>integration</a:t>
            </a:r>
            <a:endParaRPr lang="fr-CH" dirty="0" smtClean="0"/>
          </a:p>
          <a:p>
            <a:pPr lvl="1"/>
            <a:endParaRPr lang="fr-CH" dirty="0"/>
          </a:p>
          <a:p>
            <a:pPr marL="457200" lvl="1" indent="0">
              <a:buNone/>
            </a:pPr>
            <a:endParaRPr lang="fr-CH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6" name="AutoShape 2" descr="Image result for og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g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og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4" name="Picture 8" descr="http://www.geopackage.org/img/ogc_logo_tnr_mlc_blue_H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188" y="4149080"/>
            <a:ext cx="2346297" cy="100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38" y="1196752"/>
            <a:ext cx="1643198" cy="173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fr-CH" b="1" dirty="0" smtClean="0"/>
              <a:t>Export Information – </a:t>
            </a:r>
            <a:r>
              <a:rPr lang="fr-CH" b="1" dirty="0" err="1" smtClean="0"/>
              <a:t>Example</a:t>
            </a:r>
            <a:r>
              <a:rPr lang="fr-CH" b="1" dirty="0" smtClean="0"/>
              <a:t>: </a:t>
            </a:r>
            <a:r>
              <a:rPr lang="fr-CH" b="1" dirty="0" err="1" smtClean="0"/>
              <a:t>Load</a:t>
            </a:r>
            <a:r>
              <a:rPr lang="fr-CH" b="1" dirty="0" smtClean="0"/>
              <a:t> Stations </a:t>
            </a:r>
            <a:r>
              <a:rPr lang="fr-CH" b="1" dirty="0" err="1" smtClean="0"/>
              <a:t>Into</a:t>
            </a:r>
            <a:r>
              <a:rPr lang="fr-CH" b="1" dirty="0" smtClean="0"/>
              <a:t> </a:t>
            </a:r>
            <a:r>
              <a:rPr lang="fr-CH" b="1" dirty="0" err="1" smtClean="0"/>
              <a:t>Googe</a:t>
            </a:r>
            <a:r>
              <a:rPr lang="fr-CH" b="1" dirty="0" smtClean="0"/>
              <a:t> </a:t>
            </a:r>
            <a:r>
              <a:rPr lang="fr-CH" b="1" dirty="0" err="1" smtClean="0"/>
              <a:t>Earth</a:t>
            </a:r>
            <a:endParaRPr lang="fr-C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fr-CH" dirty="0"/>
          </a:p>
          <a:p>
            <a:pPr marL="457200" lvl="1" indent="0">
              <a:buNone/>
            </a:pPr>
            <a:endParaRPr lang="fr-CH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sp>
        <p:nvSpPr>
          <p:cNvPr id="6" name="AutoShape 2" descr="Image result for og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og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og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4509465" cy="34629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77565"/>
            <a:ext cx="4373941" cy="28481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3" y="1192212"/>
            <a:ext cx="2735411" cy="220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927" y="927611"/>
            <a:ext cx="1381125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7479436" y="1599940"/>
            <a:ext cx="1296144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99592" y="2564904"/>
            <a:ext cx="820589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Callout 17"/>
          <p:cNvSpPr/>
          <p:nvPr/>
        </p:nvSpPr>
        <p:spPr bwMode="auto">
          <a:xfrm>
            <a:off x="2702373" y="1599940"/>
            <a:ext cx="1509587" cy="530499"/>
          </a:xfrm>
          <a:prstGeom prst="wedgeEllipseCallout">
            <a:avLst>
              <a:gd name="adj1" fmla="val -132389"/>
              <a:gd name="adj2" fmla="val -1048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1" dirty="0" smtClean="0">
                <a:solidFill>
                  <a:srgbClr val="FF0000"/>
                </a:solidFill>
              </a:rPr>
              <a:t>1. Search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0" name="Oval Callout 19"/>
          <p:cNvSpPr/>
          <p:nvPr/>
        </p:nvSpPr>
        <p:spPr bwMode="auto">
          <a:xfrm>
            <a:off x="5279159" y="1412776"/>
            <a:ext cx="1509587" cy="632433"/>
          </a:xfrm>
          <a:prstGeom prst="wedgeEllipseCallout">
            <a:avLst>
              <a:gd name="adj1" fmla="val 103609"/>
              <a:gd name="adj2" fmla="val 7906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1" dirty="0" smtClean="0">
                <a:solidFill>
                  <a:srgbClr val="FF0000"/>
                </a:solidFill>
              </a:rPr>
              <a:t>2. Export result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1" name="Oval Callout 20"/>
          <p:cNvSpPr/>
          <p:nvPr/>
        </p:nvSpPr>
        <p:spPr bwMode="auto">
          <a:xfrm>
            <a:off x="7009978" y="4864290"/>
            <a:ext cx="1828161" cy="761487"/>
          </a:xfrm>
          <a:prstGeom prst="wedgeEllipseCallout">
            <a:avLst>
              <a:gd name="adj1" fmla="val -93414"/>
              <a:gd name="adj2" fmla="val -152319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1" dirty="0" smtClean="0">
                <a:solidFill>
                  <a:srgbClr val="FF0000"/>
                </a:solidFill>
              </a:rPr>
              <a:t>3. Load into GIS software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79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b="1" dirty="0" smtClean="0"/>
              <a:t>OSCAR – Help And Support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14983"/>
            <a:ext cx="3456383" cy="1909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56" y="3989660"/>
            <a:ext cx="4038140" cy="244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/>
          <p:cNvSpPr/>
          <p:nvPr/>
        </p:nvSpPr>
        <p:spPr>
          <a:xfrm>
            <a:off x="3707904" y="1707225"/>
            <a:ext cx="792088" cy="43204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572916" y="1556792"/>
            <a:ext cx="846956" cy="7012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</a:rPr>
              <a:t>1 </a:t>
            </a:r>
            <a:r>
              <a:rPr lang="fr-CH" sz="1600" dirty="0" err="1" smtClean="0">
                <a:solidFill>
                  <a:schemeClr val="tx1"/>
                </a:solidFill>
              </a:rPr>
              <a:t>level</a:t>
            </a:r>
            <a:r>
              <a:rPr lang="fr-CH" sz="1600" dirty="0" smtClean="0">
                <a:solidFill>
                  <a:schemeClr val="tx1"/>
                </a:solidFill>
              </a:rPr>
              <a:t> support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64" y="864079"/>
            <a:ext cx="685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eft Arrow 12"/>
          <p:cNvSpPr/>
          <p:nvPr/>
        </p:nvSpPr>
        <p:spPr>
          <a:xfrm>
            <a:off x="1530524" y="1707225"/>
            <a:ext cx="737220" cy="43204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46051"/>
            <a:ext cx="457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179512" y="1592122"/>
            <a:ext cx="1134988" cy="7012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</a:rPr>
              <a:t>2 </a:t>
            </a:r>
            <a:r>
              <a:rPr lang="fr-CH" sz="1600" dirty="0" err="1" smtClean="0">
                <a:solidFill>
                  <a:schemeClr val="tx1"/>
                </a:solidFill>
              </a:rPr>
              <a:t>level</a:t>
            </a:r>
            <a:r>
              <a:rPr lang="fr-CH" sz="1600" dirty="0" smtClean="0">
                <a:solidFill>
                  <a:schemeClr val="tx1"/>
                </a:solidFill>
              </a:rPr>
              <a:t> support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72400" y="4410664"/>
            <a:ext cx="454351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004964" y="4590684"/>
            <a:ext cx="509542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8" name="Picture 6" descr="C:\Users\Autologon\AppData\Local\Microsoft\Windows\Temporary Internet Files\Content.IE5\OXAQR3WL\servic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5" y="3989660"/>
            <a:ext cx="1912297" cy="145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467544" y="5536109"/>
            <a:ext cx="2063080" cy="4851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</a:rPr>
              <a:t>OSCAR user </a:t>
            </a:r>
            <a:r>
              <a:rPr lang="fr-CH" sz="1600" dirty="0" err="1" smtClean="0">
                <a:solidFill>
                  <a:schemeClr val="tx1"/>
                </a:solidFill>
              </a:rPr>
              <a:t>manual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0139" y="463333"/>
            <a:ext cx="2099382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/>
              <a:t>Contact </a:t>
            </a:r>
            <a:r>
              <a:rPr lang="fr-CH" dirty="0" err="1" smtClean="0"/>
              <a:t>form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659650" y="3405165"/>
            <a:ext cx="324036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err="1" smtClean="0"/>
              <a:t>Context</a:t>
            </a:r>
            <a:r>
              <a:rPr lang="fr-CH" dirty="0" smtClean="0"/>
              <a:t> help (</a:t>
            </a:r>
            <a:r>
              <a:rPr lang="fr-CH" dirty="0" err="1" smtClean="0"/>
              <a:t>tooltip</a:t>
            </a:r>
            <a:r>
              <a:rPr lang="fr-CH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Thank you for your attention</a:t>
            </a:r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sz="3200" b="1" dirty="0" err="1" smtClean="0"/>
              <a:t>Principles</a:t>
            </a:r>
            <a:r>
              <a:rPr lang="fr-CH" sz="3200" b="1" dirty="0" smtClean="0"/>
              <a:t> of OSCAR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r>
              <a:rPr lang="fr-CH" dirty="0" smtClean="0"/>
              <a:t>Observation </a:t>
            </a:r>
            <a:r>
              <a:rPr lang="fr-CH" dirty="0" err="1" smtClean="0"/>
              <a:t>centric</a:t>
            </a:r>
            <a:endParaRPr lang="fr-CH" dirty="0" smtClean="0"/>
          </a:p>
          <a:p>
            <a:endParaRPr lang="fr-CH" dirty="0" smtClean="0"/>
          </a:p>
          <a:p>
            <a:endParaRPr lang="fr-CH" dirty="0"/>
          </a:p>
          <a:p>
            <a:r>
              <a:rPr lang="fr-CH" dirty="0" smtClean="0"/>
              <a:t>Multipurpose station concept</a:t>
            </a:r>
          </a:p>
          <a:p>
            <a:endParaRPr lang="fr-CH" dirty="0" smtClean="0"/>
          </a:p>
          <a:p>
            <a:endParaRPr lang="fr-CH" dirty="0"/>
          </a:p>
          <a:p>
            <a:r>
              <a:rPr lang="fr-CH" dirty="0" smtClean="0"/>
              <a:t>Trust &amp; </a:t>
            </a:r>
            <a:r>
              <a:rPr lang="fr-CH" dirty="0" err="1" smtClean="0"/>
              <a:t>traceability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4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 smtClean="0"/>
              <a:t>OSCAR – data model / observation-</a:t>
            </a:r>
            <a:r>
              <a:rPr lang="fr-CH" b="1" dirty="0" err="1" smtClean="0"/>
              <a:t>centric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sz="2400" dirty="0" smtClean="0"/>
              <a:t>a </a:t>
            </a:r>
            <a:r>
              <a:rPr lang="fr-CH" sz="2400" dirty="0" err="1" smtClean="0"/>
              <a:t>simplified</a:t>
            </a:r>
            <a:r>
              <a:rPr lang="fr-CH" sz="2400" dirty="0" smtClean="0"/>
              <a:t> </a:t>
            </a:r>
            <a:r>
              <a:rPr lang="fr-CH" sz="2400" dirty="0" err="1" smtClean="0"/>
              <a:t>domain</a:t>
            </a:r>
            <a:r>
              <a:rPr lang="fr-CH" sz="2400" dirty="0" smtClean="0"/>
              <a:t> model of OSCAR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755576" y="5125923"/>
            <a:ext cx="158417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Station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14672" y="2996952"/>
            <a:ext cx="2160240" cy="100811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Observation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2200" y="2060848"/>
            <a:ext cx="15841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I</a:t>
            </a:r>
            <a:r>
              <a:rPr lang="fr-CH" dirty="0" smtClean="0">
                <a:solidFill>
                  <a:schemeClr val="tx1"/>
                </a:solidFill>
              </a:rPr>
              <a:t>nstrument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72200" y="3140968"/>
            <a:ext cx="15841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Schedule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72200" y="4077072"/>
            <a:ext cx="15841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Variable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5576" y="1772816"/>
            <a:ext cx="2160240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43788" y="5125923"/>
            <a:ext cx="376158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>
                <a:solidFill>
                  <a:schemeClr val="tx1"/>
                </a:solidFill>
              </a:rPr>
              <a:t>Geographic</a:t>
            </a:r>
            <a:r>
              <a:rPr lang="fr-CH" dirty="0" smtClean="0">
                <a:solidFill>
                  <a:schemeClr val="tx1"/>
                </a:solidFill>
              </a:rPr>
              <a:t> </a:t>
            </a:r>
            <a:r>
              <a:rPr lang="fr-CH" dirty="0" err="1" smtClean="0">
                <a:solidFill>
                  <a:schemeClr val="tx1"/>
                </a:solidFill>
              </a:rPr>
              <a:t>extent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274912" y="2312876"/>
            <a:ext cx="1097288" cy="11161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74912" y="3501008"/>
            <a:ext cx="10972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74912" y="3537012"/>
            <a:ext cx="1097288" cy="900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16" idx="0"/>
          </p:cNvCxnSpPr>
          <p:nvPr/>
        </p:nvCxnSpPr>
        <p:spPr>
          <a:xfrm>
            <a:off x="4194792" y="4005064"/>
            <a:ext cx="929788" cy="11208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1"/>
            <a:endCxn id="15" idx="2"/>
          </p:cNvCxnSpPr>
          <p:nvPr/>
        </p:nvCxnSpPr>
        <p:spPr>
          <a:xfrm flipH="1" flipV="1">
            <a:off x="1835696" y="2420888"/>
            <a:ext cx="1278976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1"/>
            <a:endCxn id="7" idx="0"/>
          </p:cNvCxnSpPr>
          <p:nvPr/>
        </p:nvCxnSpPr>
        <p:spPr>
          <a:xfrm flipH="1">
            <a:off x="1547664" y="3501008"/>
            <a:ext cx="1567008" cy="1624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7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 smtClean="0"/>
              <a:t>OSCAR – </a:t>
            </a:r>
            <a:r>
              <a:rPr lang="fr-CH" sz="3200" b="1" dirty="0"/>
              <a:t>M</a:t>
            </a:r>
            <a:r>
              <a:rPr lang="fr-CH" sz="3200" b="1" dirty="0" smtClean="0"/>
              <a:t>ultipurpose</a:t>
            </a:r>
            <a:r>
              <a:rPr lang="fr-CH" b="1" dirty="0" smtClean="0"/>
              <a:t> </a:t>
            </a:r>
            <a:r>
              <a:rPr lang="fr-CH" b="1" dirty="0"/>
              <a:t>S</a:t>
            </a:r>
            <a:r>
              <a:rPr lang="fr-CH" b="1" dirty="0" smtClean="0"/>
              <a:t>tation </a:t>
            </a:r>
            <a:r>
              <a:rPr lang="fr-CH" b="1" dirty="0"/>
              <a:t>C</a:t>
            </a:r>
            <a:r>
              <a:rPr lang="fr-CH" b="1" dirty="0" smtClean="0"/>
              <a:t>oncept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sz="2400" dirty="0" err="1" smtClean="0"/>
              <a:t>Co-location</a:t>
            </a:r>
            <a:r>
              <a:rPr lang="fr-CH" sz="2400" dirty="0" smtClean="0"/>
              <a:t> of </a:t>
            </a:r>
            <a:r>
              <a:rPr lang="fr-CH" sz="2400" dirty="0" err="1" smtClean="0"/>
              <a:t>separate</a:t>
            </a:r>
            <a:r>
              <a:rPr lang="fr-CH" sz="2400" dirty="0" smtClean="0"/>
              <a:t> but </a:t>
            </a:r>
            <a:r>
              <a:rPr lang="fr-CH" sz="2400" dirty="0" err="1" smtClean="0"/>
              <a:t>physically</a:t>
            </a:r>
            <a:r>
              <a:rPr lang="fr-CH" sz="2400" dirty="0" smtClean="0"/>
              <a:t> close observations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9" name="Rounded Rectangle 8"/>
          <p:cNvSpPr/>
          <p:nvPr/>
        </p:nvSpPr>
        <p:spPr>
          <a:xfrm>
            <a:off x="1259632" y="2420888"/>
            <a:ext cx="5328592" cy="237626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56490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Payerne station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67644" y="3438128"/>
            <a:ext cx="1368152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Radar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04048" y="3212976"/>
            <a:ext cx="1368152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Lidar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6016" y="4051398"/>
            <a:ext cx="1368152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AWS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17530" y="4051398"/>
            <a:ext cx="1368152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AWS </a:t>
            </a:r>
            <a:r>
              <a:rPr lang="fr-CH" sz="1100" dirty="0" smtClean="0">
                <a:solidFill>
                  <a:schemeClr val="tx1"/>
                </a:solidFill>
              </a:rPr>
              <a:t>(</a:t>
            </a:r>
            <a:r>
              <a:rPr lang="fr-CH" sz="1100" dirty="0" err="1" smtClean="0">
                <a:solidFill>
                  <a:schemeClr val="tx1"/>
                </a:solidFill>
              </a:rPr>
              <a:t>research</a:t>
            </a:r>
            <a:r>
              <a:rPr lang="fr-CH" sz="1100" dirty="0" smtClean="0">
                <a:solidFill>
                  <a:schemeClr val="tx1"/>
                </a:solidFill>
              </a:rPr>
              <a:t>)</a:t>
            </a:r>
            <a:r>
              <a:rPr lang="fr-CH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1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sz="3200" b="1" dirty="0" smtClean="0"/>
              <a:t>OSCAR – </a:t>
            </a:r>
            <a:r>
              <a:rPr lang="fr-CH" sz="3200" b="1" dirty="0" smtClean="0"/>
              <a:t>Trust </a:t>
            </a:r>
            <a:r>
              <a:rPr lang="fr-CH" sz="3200" b="1" dirty="0" smtClean="0"/>
              <a:t>and </a:t>
            </a:r>
            <a:r>
              <a:rPr lang="fr-CH" sz="3200" b="1" dirty="0" err="1"/>
              <a:t>T</a:t>
            </a:r>
            <a:r>
              <a:rPr lang="fr-CH" sz="3200" b="1" dirty="0" err="1" smtClean="0"/>
              <a:t>raceability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sz="2400" dirty="0" smtClean="0"/>
          </a:p>
          <a:p>
            <a:r>
              <a:rPr lang="fr-CH" sz="2400" dirty="0" smtClean="0"/>
              <a:t>Station Contacts have </a:t>
            </a:r>
            <a:r>
              <a:rPr lang="fr-CH" sz="2400" dirty="0" err="1" smtClean="0"/>
              <a:t>wide-ranging</a:t>
            </a:r>
            <a:r>
              <a:rPr lang="fr-CH" sz="2400" dirty="0" smtClean="0"/>
              <a:t> </a:t>
            </a:r>
            <a:r>
              <a:rPr lang="fr-CH" sz="2400" dirty="0" err="1" smtClean="0"/>
              <a:t>rights</a:t>
            </a:r>
            <a:endParaRPr lang="fr-CH" sz="2400" dirty="0" smtClean="0"/>
          </a:p>
          <a:p>
            <a:endParaRPr lang="fr-CH" sz="2400" dirty="0"/>
          </a:p>
          <a:p>
            <a:r>
              <a:rPr lang="fr-CH" sz="2400" dirty="0" smtClean="0"/>
              <a:t>All changes are </a:t>
            </a:r>
            <a:r>
              <a:rPr lang="fr-CH" sz="2400" dirty="0" err="1" smtClean="0"/>
              <a:t>logged</a:t>
            </a:r>
            <a:r>
              <a:rPr lang="fr-CH" sz="2400" dirty="0" smtClean="0"/>
              <a:t> </a:t>
            </a:r>
          </a:p>
          <a:p>
            <a:endParaRPr lang="fr-CH" sz="2400" dirty="0"/>
          </a:p>
          <a:p>
            <a:r>
              <a:rPr lang="fr-CH" sz="2400" dirty="0" smtClean="0"/>
              <a:t>National Focal Point </a:t>
            </a:r>
            <a:r>
              <a:rPr lang="fr-CH" sz="2400" dirty="0" err="1" smtClean="0"/>
              <a:t>oversees</a:t>
            </a:r>
            <a:r>
              <a:rPr lang="fr-CH" sz="2400" dirty="0" smtClean="0"/>
              <a:t> national changes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7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sz="3200" b="1" dirty="0" smtClean="0"/>
              <a:t>OSCAR – </a:t>
            </a:r>
            <a:r>
              <a:rPr lang="fr-CH" sz="3200" b="1" dirty="0" err="1"/>
              <a:t>Finding</a:t>
            </a:r>
            <a:r>
              <a:rPr lang="fr-CH" sz="3200" b="1" dirty="0"/>
              <a:t> information 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69" y="836712"/>
            <a:ext cx="7056115" cy="5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331640" y="1628800"/>
            <a:ext cx="72008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234341" y="1601180"/>
            <a:ext cx="72008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 bwMode="auto">
          <a:xfrm>
            <a:off x="-233715" y="3182480"/>
            <a:ext cx="1943945" cy="968864"/>
          </a:xfrm>
          <a:prstGeom prst="wedgeEllipseCallout">
            <a:avLst>
              <a:gd name="adj1" fmla="val 39881"/>
              <a:gd name="adj2" fmla="val -100997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Quick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access</a:t>
            </a:r>
            <a:endParaRPr kumimoji="0" lang="de-CH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1" dirty="0" smtClean="0">
                <a:solidFill>
                  <a:srgbClr val="FF0000"/>
                </a:solidFill>
              </a:rPr>
              <a:t>&amp;</a:t>
            </a:r>
            <a:endParaRPr lang="de-CH" sz="1400" b="1" dirty="0">
              <a:solidFill>
                <a:srgbClr val="FF0000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1" dirty="0" err="1" smtClean="0">
                <a:solidFill>
                  <a:srgbClr val="FF0000"/>
                </a:solidFill>
              </a:rPr>
              <a:t>Map</a:t>
            </a:r>
            <a:r>
              <a:rPr lang="de-CH" sz="1400" b="1" dirty="0" smtClean="0">
                <a:solidFill>
                  <a:srgbClr val="FF0000"/>
                </a:solidFill>
              </a:rPr>
              <a:t> </a:t>
            </a:r>
            <a:r>
              <a:rPr lang="de-CH" sz="1400" b="1" dirty="0" err="1" smtClean="0">
                <a:solidFill>
                  <a:srgbClr val="FF0000"/>
                </a:solidFill>
              </a:rPr>
              <a:t>filter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2915816" y="989112"/>
            <a:ext cx="2592288" cy="792088"/>
          </a:xfrm>
          <a:prstGeom prst="wedgeEllipseCallout">
            <a:avLst>
              <a:gd name="adj1" fmla="val -93449"/>
              <a:gd name="adj2" fmla="val 51688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Simple</a:t>
            </a:r>
            <a:r>
              <a:rPr kumimoji="0" lang="de-CH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&amp; Advanced Search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7584" y="2492896"/>
            <a:ext cx="1152128" cy="3780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 bwMode="auto">
          <a:xfrm>
            <a:off x="6372200" y="2870938"/>
            <a:ext cx="2520280" cy="968864"/>
          </a:xfrm>
          <a:prstGeom prst="wedgeEllipseCallout">
            <a:avLst>
              <a:gd name="adj1" fmla="val 1258"/>
              <a:gd name="adj2" fmla="val -163507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Site-wide search (stations,</a:t>
            </a:r>
            <a:r>
              <a:rPr kumimoji="0" lang="de-CH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data &amp;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contacts)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0729" y="4437112"/>
            <a:ext cx="1152128" cy="3780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9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sz="3200" b="1" dirty="0" err="1" smtClean="0"/>
              <a:t>Example</a:t>
            </a:r>
            <a:r>
              <a:rPr lang="fr-CH" sz="3200" b="1" dirty="0" smtClean="0"/>
              <a:t>: </a:t>
            </a:r>
            <a:r>
              <a:rPr lang="fr-CH" sz="3200" b="1" dirty="0" smtClean="0"/>
              <a:t>Show </a:t>
            </a:r>
            <a:r>
              <a:rPr lang="fr-CH" sz="3200" b="1" dirty="0" err="1" smtClean="0"/>
              <a:t>Weather</a:t>
            </a:r>
            <a:r>
              <a:rPr lang="fr-CH" sz="3200" b="1" dirty="0" smtClean="0"/>
              <a:t> Radars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1654299" cy="42726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39552" y="5517232"/>
            <a:ext cx="697437" cy="1890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752" y="896304"/>
            <a:ext cx="6534844" cy="507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11760" y="3140968"/>
            <a:ext cx="1584176" cy="2952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734" y="1484784"/>
            <a:ext cx="5861744" cy="372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4084762" y="4437112"/>
            <a:ext cx="2575470" cy="10396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sz="3200" b="1" dirty="0" err="1" smtClean="0"/>
              <a:t>Example</a:t>
            </a:r>
            <a:r>
              <a:rPr lang="fr-CH" sz="3200" b="1" dirty="0" smtClean="0"/>
              <a:t>: </a:t>
            </a:r>
            <a:r>
              <a:rPr lang="fr-CH" sz="3200" b="1" dirty="0" err="1"/>
              <a:t>Q</a:t>
            </a:r>
            <a:r>
              <a:rPr lang="fr-CH" sz="3200" b="1" dirty="0" err="1" smtClean="0"/>
              <a:t>uickly</a:t>
            </a:r>
            <a:r>
              <a:rPr lang="fr-CH" sz="3200" b="1" dirty="0" smtClean="0"/>
              <a:t> </a:t>
            </a:r>
            <a:r>
              <a:rPr lang="fr-CH" sz="3200" b="1" dirty="0"/>
              <a:t>A</a:t>
            </a:r>
            <a:r>
              <a:rPr lang="fr-CH" sz="3200" b="1" dirty="0" smtClean="0"/>
              <a:t>ccess </a:t>
            </a:r>
            <a:r>
              <a:rPr lang="fr-CH" sz="3200" b="1" dirty="0" smtClean="0"/>
              <a:t>Payerne station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7380312" y="1916832"/>
            <a:ext cx="1008112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5410"/>
            <a:ext cx="39052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2177" y="2501280"/>
            <a:ext cx="1008112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Callout 13"/>
          <p:cNvSpPr/>
          <p:nvPr/>
        </p:nvSpPr>
        <p:spPr bwMode="auto">
          <a:xfrm>
            <a:off x="2699792" y="4437112"/>
            <a:ext cx="1943945" cy="1224136"/>
          </a:xfrm>
          <a:prstGeom prst="wedgeEllipseCallout">
            <a:avLst>
              <a:gd name="adj1" fmla="val -132389"/>
              <a:gd name="adj2" fmla="val -1048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1" dirty="0" smtClean="0">
                <a:solidFill>
                  <a:srgbClr val="FF0000"/>
                </a:solidFill>
              </a:rPr>
              <a:t>What has Hashida Gen to do with Payerne?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084762" y="1135410"/>
            <a:ext cx="2575470" cy="11414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38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WMO_Powerpoint_template_en">
  <a:themeElements>
    <a:clrScheme name="WMO-Title-S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MO-Title-SF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MO-Title-S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osing slide">
  <a:themeElements>
    <a:clrScheme name="1_Small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mallLog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1_Small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WMO_Powerpoint_template_en</Template>
  <TotalTime>1588</TotalTime>
  <Words>640</Words>
  <Application>Microsoft Macintosh PowerPoint</Application>
  <PresentationFormat>On-screen Show (4:3)</PresentationFormat>
  <Paragraphs>227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 Narrow</vt:lpstr>
      <vt:lpstr>Courier New</vt:lpstr>
      <vt:lpstr>Segoe Script</vt:lpstr>
      <vt:lpstr>Times</vt:lpstr>
      <vt:lpstr>Wingdings</vt:lpstr>
      <vt:lpstr>Arial</vt:lpstr>
      <vt:lpstr>WMO_Powerpoint_template_en</vt:lpstr>
      <vt:lpstr>Closing slide</vt:lpstr>
      <vt:lpstr>Observing System Capability Analysis and Review Tool (OSCAR) Detailed functions</vt:lpstr>
      <vt:lpstr>Outline</vt:lpstr>
      <vt:lpstr>Principles of OSCAR</vt:lpstr>
      <vt:lpstr>OSCAR – data model / observation-centric</vt:lpstr>
      <vt:lpstr>OSCAR – Multipurpose Station Concept</vt:lpstr>
      <vt:lpstr>OSCAR – Trust and Traceability</vt:lpstr>
      <vt:lpstr>OSCAR – Finding information </vt:lpstr>
      <vt:lpstr>Example: Show Weather Radars</vt:lpstr>
      <vt:lpstr>Example: Quickly Access Payerne station</vt:lpstr>
      <vt:lpstr>OSCAR – Simple and Advanced Search</vt:lpstr>
      <vt:lpstr>OSCAR – Search Results</vt:lpstr>
      <vt:lpstr>Search Results Can Be Used Elsewhere</vt:lpstr>
      <vt:lpstr>OSCAR – Data search</vt:lpstr>
      <vt:lpstr>OSCAR – Station report</vt:lpstr>
      <vt:lpstr>OSCAR –Contacts</vt:lpstr>
      <vt:lpstr>Security And User Management</vt:lpstr>
      <vt:lpstr>OSCAR – Data Entry / Management Console</vt:lpstr>
      <vt:lpstr>OSCAR – Register New / Edit Station</vt:lpstr>
      <vt:lpstr>OSCAR – Form  Validation</vt:lpstr>
      <vt:lpstr>OSCAR – Program / Network Affiliation</vt:lpstr>
      <vt:lpstr>Machine to Machine (M2M) interface</vt:lpstr>
      <vt:lpstr>PowerPoint Presentation</vt:lpstr>
      <vt:lpstr>M2M Interface- Details</vt:lpstr>
      <vt:lpstr>M2M Details – Upload Process </vt:lpstr>
      <vt:lpstr>Other Ways To Export Information From OSCAR</vt:lpstr>
      <vt:lpstr>Export Information – Example: Load Stations Into Googe Earth</vt:lpstr>
      <vt:lpstr>OSCAR – Help And Support</vt:lpstr>
      <vt:lpstr>Thank you for your attention</vt:lpstr>
    </vt:vector>
  </TitlesOfParts>
  <Manager/>
  <Company>WMO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OSCAR workshop</dc:title>
  <dc:subject/>
  <dc:creator/>
  <cp:keywords/>
  <dc:description/>
  <cp:lastModifiedBy>Shanna Pitter</cp:lastModifiedBy>
  <cp:revision>59</cp:revision>
  <dcterms:created xsi:type="dcterms:W3CDTF">2015-05-06T13:56:05Z</dcterms:created>
  <dcterms:modified xsi:type="dcterms:W3CDTF">2015-11-18T09:54:59Z</dcterms:modified>
  <cp:category/>
</cp:coreProperties>
</file>