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38"/>
  </p:notesMasterIdLst>
  <p:handoutMasterIdLst>
    <p:handoutMasterId r:id="rId39"/>
  </p:handoutMasterIdLst>
  <p:sldIdLst>
    <p:sldId id="381" r:id="rId3"/>
    <p:sldId id="379" r:id="rId4"/>
    <p:sldId id="380"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263" r:id="rId23"/>
    <p:sldId id="338" r:id="rId24"/>
    <p:sldId id="346" r:id="rId25"/>
    <p:sldId id="326" r:id="rId26"/>
    <p:sldId id="334" r:id="rId27"/>
    <p:sldId id="354" r:id="rId28"/>
    <p:sldId id="355" r:id="rId29"/>
    <p:sldId id="356" r:id="rId30"/>
    <p:sldId id="357" r:id="rId31"/>
    <p:sldId id="358" r:id="rId32"/>
    <p:sldId id="328" r:id="rId33"/>
    <p:sldId id="298" r:id="rId34"/>
    <p:sldId id="349" r:id="rId35"/>
    <p:sldId id="348" r:id="rId36"/>
    <p:sldId id="262" r:id="rId37"/>
  </p:sldIdLst>
  <p:sldSz cx="9144000" cy="6858000" type="screen4x3"/>
  <p:notesSz cx="6858000" cy="9144000"/>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CC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6867" autoAdjust="0"/>
  </p:normalViewPr>
  <p:slideViewPr>
    <p:cSldViewPr>
      <p:cViewPr>
        <p:scale>
          <a:sx n="140" d="100"/>
          <a:sy n="140" d="100"/>
        </p:scale>
        <p:origin x="138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434112259132"/>
          <c:y val="0.0908726487655218"/>
          <c:w val="0.84886252717952"/>
          <c:h val="0.638154788356849"/>
        </c:manualLayout>
      </c:layout>
      <c:barChart>
        <c:barDir val="col"/>
        <c:grouping val="stacked"/>
        <c:varyColors val="0"/>
        <c:ser>
          <c:idx val="0"/>
          <c:order val="0"/>
          <c:tx>
            <c:strRef>
              <c:f>Sheet1!$B$1</c:f>
              <c:strCache>
                <c:ptCount val="1"/>
                <c:pt idx="0">
                  <c:v>OSCAR</c:v>
                </c:pt>
              </c:strCache>
            </c:strRef>
          </c:tx>
          <c:invertIfNegative val="0"/>
          <c:cat>
            <c:strRef>
              <c:f>Sheet1!$A$2:$A$4</c:f>
              <c:strCache>
                <c:ptCount val="3"/>
                <c:pt idx="0">
                  <c:v>2016</c:v>
                </c:pt>
                <c:pt idx="1">
                  <c:v>2017-2018</c:v>
                </c:pt>
                <c:pt idx="2">
                  <c:v>2019-2020</c:v>
                </c:pt>
              </c:strCache>
            </c:strRef>
          </c:cat>
          <c:val>
            <c:numRef>
              <c:f>Sheet1!$B$2:$B$4</c:f>
              <c:numCache>
                <c:formatCode>General</c:formatCode>
                <c:ptCount val="3"/>
                <c:pt idx="0">
                  <c:v>15.0</c:v>
                </c:pt>
                <c:pt idx="1">
                  <c:v>18.0</c:v>
                </c:pt>
                <c:pt idx="2">
                  <c:v>19.0</c:v>
                </c:pt>
              </c:numCache>
            </c:numRef>
          </c:val>
        </c:ser>
        <c:ser>
          <c:idx val="1"/>
          <c:order val="1"/>
          <c:tx>
            <c:strRef>
              <c:f>Sheet1!$C$1</c:f>
              <c:strCache>
                <c:ptCount val="1"/>
                <c:pt idx="0">
                  <c:v>Other</c:v>
                </c:pt>
              </c:strCache>
            </c:strRef>
          </c:tx>
          <c:invertIfNegative val="0"/>
          <c:cat>
            <c:strRef>
              <c:f>Sheet1!$A$2:$A$4</c:f>
              <c:strCache>
                <c:ptCount val="3"/>
                <c:pt idx="0">
                  <c:v>2016</c:v>
                </c:pt>
                <c:pt idx="1">
                  <c:v>2017-2018</c:v>
                </c:pt>
                <c:pt idx="2">
                  <c:v>2019-2020</c:v>
                </c:pt>
              </c:strCache>
            </c:strRef>
          </c:cat>
          <c:val>
            <c:numRef>
              <c:f>Sheet1!$C$2:$C$4</c:f>
              <c:numCache>
                <c:formatCode>General</c:formatCode>
                <c:ptCount val="3"/>
                <c:pt idx="0">
                  <c:v>7.0</c:v>
                </c:pt>
                <c:pt idx="1">
                  <c:v>23.0</c:v>
                </c:pt>
                <c:pt idx="2">
                  <c:v>44.0</c:v>
                </c:pt>
              </c:numCache>
            </c:numRef>
          </c:val>
        </c:ser>
        <c:dLbls>
          <c:showLegendKey val="0"/>
          <c:showVal val="0"/>
          <c:showCatName val="0"/>
          <c:showSerName val="0"/>
          <c:showPercent val="0"/>
          <c:showBubbleSize val="0"/>
        </c:dLbls>
        <c:gapWidth val="150"/>
        <c:overlap val="100"/>
        <c:axId val="-2067083024"/>
        <c:axId val="-2067079792"/>
      </c:barChart>
      <c:catAx>
        <c:axId val="-2067083024"/>
        <c:scaling>
          <c:orientation val="minMax"/>
        </c:scaling>
        <c:delete val="0"/>
        <c:axPos val="b"/>
        <c:numFmt formatCode="General" sourceLinked="0"/>
        <c:majorTickMark val="out"/>
        <c:minorTickMark val="none"/>
        <c:tickLblPos val="nextTo"/>
        <c:txPr>
          <a:bodyPr/>
          <a:lstStyle/>
          <a:p>
            <a:pPr>
              <a:defRPr sz="1600"/>
            </a:pPr>
            <a:endParaRPr lang="en-US"/>
          </a:p>
        </c:txPr>
        <c:crossAx val="-2067079792"/>
        <c:crosses val="autoZero"/>
        <c:auto val="1"/>
        <c:lblAlgn val="ctr"/>
        <c:lblOffset val="100"/>
        <c:noMultiLvlLbl val="0"/>
      </c:catAx>
      <c:valAx>
        <c:axId val="-2067079792"/>
        <c:scaling>
          <c:orientation val="minMax"/>
        </c:scaling>
        <c:delete val="0"/>
        <c:axPos val="l"/>
        <c:numFmt formatCode="General" sourceLinked="1"/>
        <c:majorTickMark val="out"/>
        <c:minorTickMark val="none"/>
        <c:tickLblPos val="nextTo"/>
        <c:txPr>
          <a:bodyPr/>
          <a:lstStyle/>
          <a:p>
            <a:pPr>
              <a:defRPr sz="1600"/>
            </a:pPr>
            <a:endParaRPr lang="en-US"/>
          </a:p>
        </c:txPr>
        <c:crossAx val="-20670830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0.24444</cdr:x>
      <cdr:y>0.64286</cdr:y>
    </cdr:from>
    <cdr:to>
      <cdr:x>0.84444</cdr:x>
      <cdr:y>0.69643</cdr:y>
    </cdr:to>
    <cdr:sp macro="" textlink="">
      <cdr:nvSpPr>
        <cdr:cNvPr id="2" name="TextBox 1"/>
        <cdr:cNvSpPr txBox="1"/>
      </cdr:nvSpPr>
      <cdr:spPr>
        <a:xfrm xmlns:a="http://schemas.openxmlformats.org/drawingml/2006/main">
          <a:off x="792088" y="2592288"/>
          <a:ext cx="1944216" cy="216024"/>
        </a:xfrm>
        <a:prstGeom xmlns:a="http://schemas.openxmlformats.org/drawingml/2006/main" prst="rect">
          <a:avLst/>
        </a:prstGeom>
        <a:solidFill xmlns:a="http://schemas.openxmlformats.org/drawingml/2006/main">
          <a:srgbClr val="FFFFFF">
            <a:alpha val="50196"/>
          </a:srgbClr>
        </a:solidFill>
        <a:ln xmlns:a="http://schemas.openxmlformats.org/drawingml/2006/main">
          <a:solidFill>
            <a:schemeClr val="accent5">
              <a:lumMod val="90000"/>
            </a:schemeClr>
          </a:solid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1100" b="1" dirty="0" smtClean="0"/>
            <a:t>Needed for OSCAR</a:t>
          </a:r>
          <a:endParaRPr lang="en-US" sz="1100" b="1" dirty="0"/>
        </a:p>
      </cdr:txBody>
    </cdr:sp>
  </cdr:relSizeAnchor>
  <cdr:relSizeAnchor xmlns:cdr="http://schemas.openxmlformats.org/drawingml/2006/chartDrawing">
    <cdr:from>
      <cdr:x>0.24444</cdr:x>
      <cdr:y>0.39286</cdr:y>
    </cdr:from>
    <cdr:to>
      <cdr:x>0.84444</cdr:x>
      <cdr:y>0.44643</cdr:y>
    </cdr:to>
    <cdr:sp macro="" textlink="">
      <cdr:nvSpPr>
        <cdr:cNvPr id="3" name="TextBox 2"/>
        <cdr:cNvSpPr txBox="1"/>
      </cdr:nvSpPr>
      <cdr:spPr>
        <a:xfrm xmlns:a="http://schemas.openxmlformats.org/drawingml/2006/main">
          <a:off x="792088" y="1584176"/>
          <a:ext cx="1944216" cy="216024"/>
        </a:xfrm>
        <a:prstGeom xmlns:a="http://schemas.openxmlformats.org/drawingml/2006/main" prst="rect">
          <a:avLst/>
        </a:prstGeom>
        <a:solidFill xmlns:a="http://schemas.openxmlformats.org/drawingml/2006/main">
          <a:srgbClr val="FFFFFF">
            <a:alpha val="50196"/>
          </a:srgbClr>
        </a:solidFill>
        <a:ln xmlns:a="http://schemas.openxmlformats.org/drawingml/2006/main">
          <a:solidFill>
            <a:schemeClr val="accent2">
              <a:lumMod val="60000"/>
              <a:lumOff val="40000"/>
            </a:schemeClr>
          </a:solid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1100" b="1" dirty="0" smtClean="0"/>
            <a:t>Other WIGOS metadata</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14F6802B-EE29-42EA-BB81-E09576FD9098}" type="slidenum">
              <a:rPr lang="en-US" altLang="en-US"/>
              <a:pPr/>
              <a:t>‹#›</a:t>
            </a:fld>
            <a:endParaRPr lang="en-US" altLang="en-US"/>
          </a:p>
        </p:txBody>
      </p:sp>
    </p:spTree>
    <p:extLst>
      <p:ext uri="{BB962C8B-B14F-4D97-AF65-F5344CB8AC3E}">
        <p14:creationId xmlns:p14="http://schemas.microsoft.com/office/powerpoint/2010/main" val="255460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52373FAA-1FB3-4805-BB5F-655D3827DBAA}" type="slidenum">
              <a:rPr lang="en-US" altLang="en-US"/>
              <a:pPr/>
              <a:t>‹#›</a:t>
            </a:fld>
            <a:endParaRPr lang="en-US" altLang="en-US"/>
          </a:p>
        </p:txBody>
      </p:sp>
    </p:spTree>
    <p:extLst>
      <p:ext uri="{BB962C8B-B14F-4D97-AF65-F5344CB8AC3E}">
        <p14:creationId xmlns:p14="http://schemas.microsoft.com/office/powerpoint/2010/main" val="357430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On </a:t>
            </a:r>
            <a:r>
              <a:rPr lang="de-CH" dirty="0" err="1" smtClean="0"/>
              <a:t>the</a:t>
            </a:r>
            <a:r>
              <a:rPr lang="de-CH" dirty="0" smtClean="0"/>
              <a:t> </a:t>
            </a:r>
            <a:r>
              <a:rPr lang="de-CH" dirty="0" err="1" smtClean="0"/>
              <a:t>one</a:t>
            </a:r>
            <a:r>
              <a:rPr lang="de-CH" dirty="0" smtClean="0"/>
              <a:t> </a:t>
            </a:r>
            <a:r>
              <a:rPr lang="de-CH" dirty="0" err="1" smtClean="0"/>
              <a:t>side</a:t>
            </a:r>
            <a:r>
              <a:rPr lang="de-CH" dirty="0" smtClean="0"/>
              <a:t>, </a:t>
            </a:r>
            <a:r>
              <a:rPr lang="de-CH" dirty="0" err="1" smtClean="0"/>
              <a:t>we</a:t>
            </a:r>
            <a:r>
              <a:rPr lang="de-CH" dirty="0" smtClean="0"/>
              <a:t> </a:t>
            </a:r>
            <a:r>
              <a:rPr lang="de-CH" dirty="0" err="1" smtClean="0"/>
              <a:t>may</a:t>
            </a:r>
            <a:r>
              <a:rPr lang="de-CH" dirty="0" smtClean="0"/>
              <a:t> </a:t>
            </a:r>
            <a:r>
              <a:rPr lang="de-CH" dirty="0" err="1" smtClean="0"/>
              <a:t>ask</a:t>
            </a:r>
            <a:r>
              <a:rPr lang="de-CH" baseline="0" dirty="0" smtClean="0"/>
              <a:t> …</a:t>
            </a:r>
          </a:p>
          <a:p>
            <a:pPr marL="170901" indent="-170901">
              <a:buFont typeface="Wingdings"/>
              <a:buChar char="à"/>
            </a:pPr>
            <a:r>
              <a:rPr lang="de-CH" baseline="0" dirty="0" smtClean="0">
                <a:sym typeface="Wingdings" pitchFamily="2" charset="2"/>
              </a:rPr>
              <a:t>Discovery </a:t>
            </a:r>
            <a:r>
              <a:rPr lang="de-CH" baseline="0" dirty="0" err="1" smtClean="0">
                <a:sym typeface="Wingdings" pitchFamily="2" charset="2"/>
              </a:rPr>
              <a:t>data</a:t>
            </a:r>
            <a:endParaRPr lang="de-CH" baseline="0" dirty="0" smtClean="0">
              <a:sym typeface="Wingdings" pitchFamily="2" charset="2"/>
            </a:endParaRPr>
          </a:p>
          <a:p>
            <a:endParaRPr lang="de-CH" baseline="0" dirty="0" smtClean="0">
              <a:sym typeface="Wingdings" pitchFamily="2" charset="2"/>
            </a:endParaRPr>
          </a:p>
          <a:p>
            <a:r>
              <a:rPr lang="de-CH" baseline="0" dirty="0" smtClean="0">
                <a:sym typeface="Wingdings" pitchFamily="2" charset="2"/>
              </a:rPr>
              <a:t>On </a:t>
            </a:r>
            <a:r>
              <a:rPr lang="de-CH" baseline="0" dirty="0" err="1" smtClean="0">
                <a:sym typeface="Wingdings" pitchFamily="2" charset="2"/>
              </a:rPr>
              <a:t>the</a:t>
            </a:r>
            <a:r>
              <a:rPr lang="de-CH" baseline="0" dirty="0" smtClean="0">
                <a:sym typeface="Wingdings" pitchFamily="2" charset="2"/>
              </a:rPr>
              <a:t> </a:t>
            </a:r>
            <a:r>
              <a:rPr lang="de-CH" baseline="0" dirty="0" err="1" smtClean="0">
                <a:sym typeface="Wingdings" pitchFamily="2" charset="2"/>
              </a:rPr>
              <a:t>other</a:t>
            </a:r>
            <a:r>
              <a:rPr lang="de-CH" baseline="0" dirty="0" smtClean="0">
                <a:sym typeface="Wingdings" pitchFamily="2" charset="2"/>
              </a:rPr>
              <a:t> </a:t>
            </a:r>
            <a:r>
              <a:rPr lang="de-CH" baseline="0" dirty="0" err="1" smtClean="0">
                <a:sym typeface="Wingdings" pitchFamily="2" charset="2"/>
              </a:rPr>
              <a:t>hand</a:t>
            </a:r>
            <a:r>
              <a:rPr lang="de-CH" baseline="0" dirty="0" smtClean="0">
                <a:sym typeface="Wingdings" pitchFamily="2" charset="2"/>
              </a:rPr>
              <a:t>, </a:t>
            </a:r>
            <a:r>
              <a:rPr lang="de-CH" baseline="0" dirty="0" err="1" smtClean="0">
                <a:sym typeface="Wingdings" pitchFamily="2" charset="2"/>
              </a:rPr>
              <a:t>we</a:t>
            </a:r>
            <a:r>
              <a:rPr lang="de-CH" baseline="0" dirty="0" smtClean="0">
                <a:sym typeface="Wingdings" pitchFamily="2" charset="2"/>
              </a:rPr>
              <a:t> </a:t>
            </a:r>
            <a:r>
              <a:rPr lang="de-CH" baseline="0" dirty="0" err="1" smtClean="0">
                <a:sym typeface="Wingdings" pitchFamily="2" charset="2"/>
              </a:rPr>
              <a:t>want</a:t>
            </a:r>
            <a:r>
              <a:rPr lang="de-CH" baseline="0" dirty="0" smtClean="0">
                <a:sym typeface="Wingdings" pitchFamily="2" charset="2"/>
              </a:rPr>
              <a:t> </a:t>
            </a:r>
            <a:r>
              <a:rPr lang="de-CH" baseline="0" dirty="0" err="1" smtClean="0">
                <a:sym typeface="Wingdings" pitchFamily="2" charset="2"/>
              </a:rPr>
              <a:t>to</a:t>
            </a:r>
            <a:r>
              <a:rPr lang="de-CH" baseline="0" dirty="0" smtClean="0">
                <a:sym typeface="Wingdings" pitchFamily="2" charset="2"/>
              </a:rPr>
              <a:t> </a:t>
            </a:r>
            <a:r>
              <a:rPr lang="de-CH" baseline="0" dirty="0" err="1" smtClean="0">
                <a:sym typeface="Wingdings" pitchFamily="2" charset="2"/>
              </a:rPr>
              <a:t>know</a:t>
            </a:r>
            <a:r>
              <a:rPr lang="de-CH" baseline="0" dirty="0" smtClean="0">
                <a:sym typeface="Wingdings" pitchFamily="2" charset="2"/>
              </a:rPr>
              <a:t> </a:t>
            </a:r>
            <a:r>
              <a:rPr lang="de-CH" baseline="0" dirty="0" err="1" smtClean="0">
                <a:sym typeface="Wingdings" pitchFamily="2" charset="2"/>
              </a:rPr>
              <a:t>about</a:t>
            </a:r>
            <a:r>
              <a:rPr lang="de-CH" baseline="0" dirty="0" smtClean="0">
                <a:sym typeface="Wingdings" pitchFamily="2" charset="2"/>
              </a:rPr>
              <a:t> …</a:t>
            </a:r>
          </a:p>
          <a:p>
            <a:pPr marL="170901" indent="-170901">
              <a:buFont typeface="Wingdings"/>
              <a:buChar char="à"/>
            </a:pPr>
            <a:r>
              <a:rPr lang="de-CH" baseline="0" dirty="0" smtClean="0">
                <a:sym typeface="Wingdings" pitchFamily="2" charset="2"/>
              </a:rPr>
              <a:t>Interpretation </a:t>
            </a:r>
            <a:r>
              <a:rPr lang="de-CH" baseline="0" dirty="0" err="1" smtClean="0">
                <a:sym typeface="Wingdings" pitchFamily="2" charset="2"/>
              </a:rPr>
              <a:t>metadata</a:t>
            </a:r>
            <a:endParaRPr lang="de-CH" baseline="0" dirty="0" smtClean="0">
              <a:sym typeface="Wingdings" pitchFamily="2" charset="2"/>
            </a:endParaRPr>
          </a:p>
          <a:p>
            <a:pPr marL="170901" indent="-170901">
              <a:buFont typeface="Wingdings"/>
              <a:buChar char="à"/>
            </a:pPr>
            <a:endParaRPr lang="de-CH" baseline="0" dirty="0" smtClean="0">
              <a:sym typeface="Wingdings" pitchFamily="2" charset="2"/>
            </a:endParaRPr>
          </a:p>
          <a:p>
            <a:r>
              <a:rPr lang="de-CH" baseline="0" dirty="0" err="1" smtClean="0">
                <a:sym typeface="Wingdings" pitchFamily="2" charset="2"/>
              </a:rPr>
              <a:t>Without</a:t>
            </a:r>
            <a:r>
              <a:rPr lang="de-CH" baseline="0" dirty="0" smtClean="0">
                <a:sym typeface="Wingdings" pitchFamily="2" charset="2"/>
              </a:rPr>
              <a:t> </a:t>
            </a:r>
            <a:r>
              <a:rPr lang="de-CH" baseline="0" dirty="0" err="1" smtClean="0">
                <a:sym typeface="Wingdings" pitchFamily="2" charset="2"/>
              </a:rPr>
              <a:t>metadata</a:t>
            </a:r>
            <a:r>
              <a:rPr lang="de-CH" baseline="0" dirty="0" smtClean="0">
                <a:sym typeface="Wingdings" pitchFamily="2" charset="2"/>
              </a:rPr>
              <a:t>, </a:t>
            </a:r>
            <a:r>
              <a:rPr lang="de-CH" baseline="0" dirty="0" err="1" smtClean="0">
                <a:sym typeface="Wingdings" pitchFamily="2" charset="2"/>
              </a:rPr>
              <a:t>data</a:t>
            </a:r>
            <a:r>
              <a:rPr lang="de-CH" baseline="0" dirty="0" smtClean="0">
                <a:sym typeface="Wingdings" pitchFamily="2" charset="2"/>
              </a:rPr>
              <a:t> </a:t>
            </a:r>
            <a:r>
              <a:rPr lang="de-CH" baseline="0" dirty="0" err="1" smtClean="0">
                <a:sym typeface="Wingdings" pitchFamily="2" charset="2"/>
              </a:rPr>
              <a:t>cannot</a:t>
            </a:r>
            <a:r>
              <a:rPr lang="de-CH" baseline="0" dirty="0" smtClean="0">
                <a:sym typeface="Wingdings" pitchFamily="2" charset="2"/>
              </a:rPr>
              <a:t> </a:t>
            </a:r>
            <a:r>
              <a:rPr lang="de-CH" baseline="0" dirty="0" err="1" smtClean="0">
                <a:sym typeface="Wingdings" pitchFamily="2" charset="2"/>
              </a:rPr>
              <a:t>be</a:t>
            </a:r>
            <a:r>
              <a:rPr lang="de-CH" baseline="0" dirty="0" smtClean="0">
                <a:sym typeface="Wingdings" pitchFamily="2" charset="2"/>
              </a:rPr>
              <a:t> </a:t>
            </a:r>
            <a:r>
              <a:rPr lang="de-CH" baseline="0" dirty="0" err="1" smtClean="0">
                <a:sym typeface="Wingdings" pitchFamily="2" charset="2"/>
              </a:rPr>
              <a:t>found</a:t>
            </a:r>
            <a:r>
              <a:rPr lang="de-CH" baseline="0" dirty="0" smtClean="0">
                <a:sym typeface="Wingdings" pitchFamily="2" charset="2"/>
              </a:rPr>
              <a:t>!</a:t>
            </a:r>
          </a:p>
          <a:p>
            <a:r>
              <a:rPr lang="de-CH" baseline="0" dirty="0" err="1" smtClean="0">
                <a:sym typeface="Wingdings" pitchFamily="2" charset="2"/>
              </a:rPr>
              <a:t>Without</a:t>
            </a:r>
            <a:r>
              <a:rPr lang="de-CH" baseline="0" dirty="0" smtClean="0">
                <a:sym typeface="Wingdings" pitchFamily="2" charset="2"/>
              </a:rPr>
              <a:t> </a:t>
            </a:r>
            <a:r>
              <a:rPr lang="de-CH" baseline="0" dirty="0" err="1" smtClean="0">
                <a:sym typeface="Wingdings" pitchFamily="2" charset="2"/>
              </a:rPr>
              <a:t>metadata</a:t>
            </a:r>
            <a:r>
              <a:rPr lang="de-CH" baseline="0" dirty="0" smtClean="0">
                <a:sym typeface="Wingdings" pitchFamily="2" charset="2"/>
              </a:rPr>
              <a:t>, </a:t>
            </a:r>
            <a:r>
              <a:rPr lang="de-CH" baseline="0" dirty="0" err="1" smtClean="0">
                <a:sym typeface="Wingdings" pitchFamily="2" charset="2"/>
              </a:rPr>
              <a:t>data</a:t>
            </a:r>
            <a:r>
              <a:rPr lang="de-CH" baseline="0" dirty="0" smtClean="0">
                <a:sym typeface="Wingdings" pitchFamily="2" charset="2"/>
              </a:rPr>
              <a:t> </a:t>
            </a:r>
            <a:r>
              <a:rPr lang="de-CH" baseline="0" dirty="0" err="1" smtClean="0">
                <a:sym typeface="Wingdings" pitchFamily="2" charset="2"/>
              </a:rPr>
              <a:t>are</a:t>
            </a:r>
            <a:r>
              <a:rPr lang="de-CH" baseline="0" dirty="0" smtClean="0">
                <a:sym typeface="Wingdings" pitchFamily="2" charset="2"/>
              </a:rPr>
              <a:t> </a:t>
            </a:r>
            <a:r>
              <a:rPr lang="de-CH" baseline="0" dirty="0" err="1" smtClean="0">
                <a:sym typeface="Wingdings" pitchFamily="2" charset="2"/>
              </a:rPr>
              <a:t>pretty</a:t>
            </a:r>
            <a:r>
              <a:rPr lang="de-CH" baseline="0" dirty="0" smtClean="0">
                <a:sym typeface="Wingdings" pitchFamily="2" charset="2"/>
              </a:rPr>
              <a:t> </a:t>
            </a:r>
            <a:r>
              <a:rPr lang="de-CH" baseline="0" dirty="0" err="1" smtClean="0">
                <a:sym typeface="Wingdings" pitchFamily="2" charset="2"/>
              </a:rPr>
              <a:t>much</a:t>
            </a:r>
            <a:r>
              <a:rPr lang="de-CH" baseline="0" dirty="0" smtClean="0">
                <a:sym typeface="Wingdings" pitchFamily="2" charset="2"/>
              </a:rPr>
              <a:t> </a:t>
            </a:r>
            <a:r>
              <a:rPr lang="de-CH" baseline="0" dirty="0" err="1" smtClean="0">
                <a:sym typeface="Wingdings" pitchFamily="2" charset="2"/>
              </a:rPr>
              <a:t>useless</a:t>
            </a:r>
            <a:r>
              <a:rPr lang="de-CH" baseline="0" dirty="0" smtClean="0">
                <a:sym typeface="Wingdings" pitchFamily="2" charset="2"/>
              </a:rPr>
              <a:t>, </a:t>
            </a:r>
            <a:r>
              <a:rPr lang="de-CH" baseline="0" dirty="0" err="1" smtClean="0">
                <a:sym typeface="Wingdings" pitchFamily="2" charset="2"/>
              </a:rPr>
              <a:t>certainly</a:t>
            </a:r>
            <a:r>
              <a:rPr lang="de-CH" baseline="0" dirty="0" smtClean="0">
                <a:sym typeface="Wingdings" pitchFamily="2" charset="2"/>
              </a:rPr>
              <a:t> in </a:t>
            </a:r>
            <a:r>
              <a:rPr lang="de-CH" baseline="0" dirty="0" err="1" smtClean="0">
                <a:sym typeface="Wingdings" pitchFamily="2" charset="2"/>
              </a:rPr>
              <a:t>the</a:t>
            </a:r>
            <a:r>
              <a:rPr lang="de-CH" baseline="0" dirty="0" smtClean="0">
                <a:sym typeface="Wingdings" pitchFamily="2" charset="2"/>
              </a:rPr>
              <a:t> </a:t>
            </a:r>
            <a:r>
              <a:rPr lang="de-CH" baseline="0" dirty="0" err="1" smtClean="0">
                <a:sym typeface="Wingdings" pitchFamily="2" charset="2"/>
              </a:rPr>
              <a:t>long</a:t>
            </a:r>
            <a:r>
              <a:rPr lang="de-CH" baseline="0" dirty="0" smtClean="0">
                <a:sym typeface="Wingdings" pitchFamily="2" charset="2"/>
              </a:rPr>
              <a:t> </a:t>
            </a:r>
            <a:r>
              <a:rPr lang="de-CH" baseline="0" dirty="0" err="1" smtClean="0">
                <a:sym typeface="Wingdings" pitchFamily="2" charset="2"/>
              </a:rPr>
              <a:t>run</a:t>
            </a:r>
            <a:r>
              <a:rPr lang="de-CH" baseline="0" dirty="0" smtClean="0">
                <a:sym typeface="Wingdings" pitchFamily="2" charset="2"/>
              </a:rPr>
              <a:t>, </a:t>
            </a:r>
            <a:r>
              <a:rPr lang="de-CH" baseline="0" dirty="0" err="1" smtClean="0">
                <a:sym typeface="Wingdings" pitchFamily="2" charset="2"/>
              </a:rPr>
              <a:t>for</a:t>
            </a:r>
            <a:r>
              <a:rPr lang="de-CH" baseline="0" dirty="0" smtClean="0">
                <a:sym typeface="Wingdings" pitchFamily="2" charset="2"/>
              </a:rPr>
              <a:t> </a:t>
            </a:r>
            <a:r>
              <a:rPr lang="de-CH" baseline="0" dirty="0" err="1" smtClean="0">
                <a:sym typeface="Wingdings" pitchFamily="2" charset="2"/>
              </a:rPr>
              <a:t>climatological</a:t>
            </a:r>
            <a:r>
              <a:rPr lang="de-CH" baseline="0" dirty="0" smtClean="0">
                <a:sym typeface="Wingdings" pitchFamily="2" charset="2"/>
              </a:rPr>
              <a:t> </a:t>
            </a:r>
            <a:r>
              <a:rPr lang="de-CH" baseline="0" dirty="0" err="1" smtClean="0">
                <a:sym typeface="Wingdings" pitchFamily="2" charset="2"/>
              </a:rPr>
              <a:t>applications</a:t>
            </a:r>
            <a:endParaRPr lang="de-CH" baseline="0" dirty="0" smtClean="0">
              <a:sym typeface="Wingdings" pitchFamily="2" charset="2"/>
            </a:endParaRPr>
          </a:p>
          <a:p>
            <a:endParaRPr lang="de-CH" baseline="0" dirty="0" smtClean="0">
              <a:sym typeface="Wingdings" pitchFamily="2" charset="2"/>
            </a:endParaRPr>
          </a:p>
          <a:p>
            <a:r>
              <a:rPr lang="de-CH" baseline="0" dirty="0" err="1" smtClean="0">
                <a:sym typeface="Wingdings" pitchFamily="2" charset="2"/>
              </a:rPr>
              <a:t>Now</a:t>
            </a:r>
            <a:r>
              <a:rPr lang="de-CH" baseline="0" dirty="0" smtClean="0">
                <a:sym typeface="Wingdings" pitchFamily="2" charset="2"/>
              </a:rPr>
              <a:t>, </a:t>
            </a:r>
            <a:r>
              <a:rPr lang="de-CH" baseline="0" dirty="0" err="1" smtClean="0">
                <a:sym typeface="Wingdings" pitchFamily="2" charset="2"/>
              </a:rPr>
              <a:t>let’s</a:t>
            </a:r>
            <a:r>
              <a:rPr lang="de-CH" baseline="0" dirty="0" smtClean="0">
                <a:sym typeface="Wingdings" pitchFamily="2" charset="2"/>
              </a:rPr>
              <a:t> </a:t>
            </a:r>
            <a:r>
              <a:rPr lang="de-CH" baseline="0" dirty="0" err="1" smtClean="0">
                <a:sym typeface="Wingdings" pitchFamily="2" charset="2"/>
              </a:rPr>
              <a:t>step</a:t>
            </a:r>
            <a:r>
              <a:rPr lang="de-CH" baseline="0" dirty="0" smtClean="0">
                <a:sym typeface="Wingdings" pitchFamily="2" charset="2"/>
              </a:rPr>
              <a:t> back </a:t>
            </a:r>
            <a:r>
              <a:rPr lang="de-CH" baseline="0" dirty="0" err="1" smtClean="0">
                <a:sym typeface="Wingdings" pitchFamily="2" charset="2"/>
              </a:rPr>
              <a:t>and</a:t>
            </a:r>
            <a:r>
              <a:rPr lang="de-CH" baseline="0" dirty="0" smtClean="0">
                <a:sym typeface="Wingdings" pitchFamily="2" charset="2"/>
              </a:rPr>
              <a:t> </a:t>
            </a:r>
            <a:r>
              <a:rPr lang="de-CH" baseline="0" dirty="0" err="1" smtClean="0">
                <a:sym typeface="Wingdings" pitchFamily="2" charset="2"/>
              </a:rPr>
              <a:t>look</a:t>
            </a:r>
            <a:r>
              <a:rPr lang="de-CH" baseline="0" dirty="0" smtClean="0">
                <a:sym typeface="Wingdings" pitchFamily="2" charset="2"/>
              </a:rPr>
              <a:t> </a:t>
            </a:r>
            <a:r>
              <a:rPr lang="de-CH" baseline="0" dirty="0" err="1" smtClean="0">
                <a:sym typeface="Wingdings" pitchFamily="2" charset="2"/>
              </a:rPr>
              <a:t>at</a:t>
            </a:r>
            <a:r>
              <a:rPr lang="de-CH" baseline="0" dirty="0" smtClean="0">
                <a:sym typeface="Wingdings" pitchFamily="2" charset="2"/>
              </a:rPr>
              <a:t> </a:t>
            </a:r>
            <a:r>
              <a:rPr lang="de-CH" baseline="0" dirty="0" err="1" smtClean="0">
                <a:sym typeface="Wingdings" pitchFamily="2" charset="2"/>
              </a:rPr>
              <a:t>the</a:t>
            </a:r>
            <a:r>
              <a:rPr lang="de-CH" baseline="0" dirty="0" smtClean="0">
                <a:sym typeface="Wingdings" pitchFamily="2" charset="2"/>
              </a:rPr>
              <a:t> ‘</a:t>
            </a:r>
            <a:r>
              <a:rPr lang="de-CH" baseline="0" dirty="0" err="1" smtClean="0">
                <a:sym typeface="Wingdings" pitchFamily="2" charset="2"/>
              </a:rPr>
              <a:t>data</a:t>
            </a:r>
            <a:r>
              <a:rPr lang="de-CH" baseline="0" dirty="0" smtClean="0">
                <a:sym typeface="Wingdings" pitchFamily="2" charset="2"/>
              </a:rPr>
              <a:t> </a:t>
            </a:r>
            <a:r>
              <a:rPr lang="de-CH" baseline="0" dirty="0" err="1" smtClean="0">
                <a:sym typeface="Wingdings" pitchFamily="2" charset="2"/>
              </a:rPr>
              <a:t>value</a:t>
            </a:r>
            <a:r>
              <a:rPr lang="de-CH" baseline="0" dirty="0" smtClean="0">
                <a:sym typeface="Wingdings" pitchFamily="2" charset="2"/>
              </a:rPr>
              <a:t> </a:t>
            </a:r>
            <a:r>
              <a:rPr lang="de-CH" baseline="0" dirty="0" err="1" smtClean="0">
                <a:sym typeface="Wingdings" pitchFamily="2" charset="2"/>
              </a:rPr>
              <a:t>chain</a:t>
            </a:r>
            <a:r>
              <a:rPr lang="de-CH" baseline="0" dirty="0" smtClean="0">
                <a:sym typeface="Wingdings" pitchFamily="2" charset="2"/>
              </a:rPr>
              <a:t>’</a:t>
            </a:r>
            <a:endParaRPr lang="de-CH" dirty="0"/>
          </a:p>
        </p:txBody>
      </p:sp>
      <p:sp>
        <p:nvSpPr>
          <p:cNvPr id="4" name="Slide Number Placeholder 3"/>
          <p:cNvSpPr>
            <a:spLocks noGrp="1"/>
          </p:cNvSpPr>
          <p:nvPr>
            <p:ph type="sldNum" sz="quarter" idx="10"/>
          </p:nvPr>
        </p:nvSpPr>
        <p:spPr>
          <a:xfrm>
            <a:off x="3884601" y="8685560"/>
            <a:ext cx="2971801" cy="456980"/>
          </a:xfrm>
          <a:prstGeom prst="rect">
            <a:avLst/>
          </a:prstGeom>
        </p:spPr>
        <p:txBody>
          <a:bodyPr/>
          <a:lstStyle/>
          <a:p>
            <a:fld id="{3C5EBFF6-54FA-4BDE-91E1-7EC71EF27F4B}" type="slidenum">
              <a:rPr lang="en-US" smtClean="0"/>
              <a:pPr/>
              <a:t>6</a:t>
            </a:fld>
            <a:endParaRPr lang="en-US"/>
          </a:p>
        </p:txBody>
      </p:sp>
    </p:spTree>
    <p:extLst>
      <p:ext uri="{BB962C8B-B14F-4D97-AF65-F5344CB8AC3E}">
        <p14:creationId xmlns:p14="http://schemas.microsoft.com/office/powerpoint/2010/main" val="35109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rationale</a:t>
            </a:r>
            <a:r>
              <a:rPr lang="en-US" baseline="0" dirty="0" smtClean="0"/>
              <a:t> has been driving the development of WMO and the NHMS since the beginning.</a:t>
            </a:r>
          </a:p>
          <a:p>
            <a:r>
              <a:rPr lang="en-US" baseline="0" dirty="0" smtClean="0"/>
              <a:t>It has led to global observing systems and the global exchange of data.</a:t>
            </a:r>
            <a:endParaRPr lang="en-US" dirty="0"/>
          </a:p>
        </p:txBody>
      </p:sp>
      <p:sp>
        <p:nvSpPr>
          <p:cNvPr id="4" name="Slide Number Placeholder 3"/>
          <p:cNvSpPr>
            <a:spLocks noGrp="1"/>
          </p:cNvSpPr>
          <p:nvPr>
            <p:ph type="sldNum" sz="quarter" idx="10"/>
          </p:nvPr>
        </p:nvSpPr>
        <p:spPr>
          <a:xfrm>
            <a:off x="3884601" y="8685560"/>
            <a:ext cx="2971801" cy="456980"/>
          </a:xfrm>
          <a:prstGeom prst="rect">
            <a:avLst/>
          </a:prstGeom>
        </p:spPr>
        <p:txBody>
          <a:bodyPr/>
          <a:lstStyle/>
          <a:p>
            <a:fld id="{3C5EBFF6-54FA-4BDE-91E1-7EC71EF27F4B}" type="slidenum">
              <a:rPr lang="en-US" smtClean="0"/>
              <a:pPr/>
              <a:t>7</a:t>
            </a:fld>
            <a:endParaRPr lang="en-US"/>
          </a:p>
        </p:txBody>
      </p:sp>
    </p:spTree>
    <p:extLst>
      <p:ext uri="{BB962C8B-B14F-4D97-AF65-F5344CB8AC3E}">
        <p14:creationId xmlns:p14="http://schemas.microsoft.com/office/powerpoint/2010/main" val="10516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1" y="8685560"/>
            <a:ext cx="2971801" cy="456980"/>
          </a:xfrm>
          <a:prstGeom prst="rect">
            <a:avLst/>
          </a:prstGeom>
        </p:spPr>
        <p:txBody>
          <a:bodyPr/>
          <a:lstStyle/>
          <a:p>
            <a:fld id="{3C5EBFF6-54FA-4BDE-91E1-7EC71EF27F4B}" type="slidenum">
              <a:rPr lang="en-US" smtClean="0"/>
              <a:pPr/>
              <a:t>11</a:t>
            </a:fld>
            <a:endParaRPr lang="en-US"/>
          </a:p>
        </p:txBody>
      </p:sp>
    </p:spTree>
    <p:extLst>
      <p:ext uri="{BB962C8B-B14F-4D97-AF65-F5344CB8AC3E}">
        <p14:creationId xmlns:p14="http://schemas.microsoft.com/office/powerpoint/2010/main" val="37770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ISO 19156 ‘Observations and measurements’ provides a conceptual schema for observations and the features involved in sampling when making observations, and specifically designed to support the exchange of information describing both the observing event and the results of the observation between different scientific and technical communities.</a:t>
            </a:r>
            <a:endParaRPr lang="en-GB" dirty="0"/>
          </a:p>
        </p:txBody>
      </p:sp>
      <p:sp>
        <p:nvSpPr>
          <p:cNvPr id="4" name="Slide Number Placeholder 3"/>
          <p:cNvSpPr>
            <a:spLocks noGrp="1"/>
          </p:cNvSpPr>
          <p:nvPr>
            <p:ph type="sldNum" sz="quarter" idx="10"/>
          </p:nvPr>
        </p:nvSpPr>
        <p:spPr>
          <a:xfrm>
            <a:off x="3884601" y="8685560"/>
            <a:ext cx="2971801" cy="456980"/>
          </a:xfrm>
          <a:prstGeom prst="rect">
            <a:avLst/>
          </a:prstGeom>
        </p:spPr>
        <p:txBody>
          <a:bodyPr/>
          <a:lstStyle/>
          <a:p>
            <a:pPr>
              <a:defRPr/>
            </a:pPr>
            <a:fld id="{FE083F56-8BE9-413C-8A27-18D92A0CD205}" type="slidenum">
              <a:rPr lang="en-GB" smtClean="0"/>
              <a:pPr>
                <a:defRPr/>
              </a:pPr>
              <a:t>13</a:t>
            </a:fld>
            <a:endParaRPr lang="en-GB"/>
          </a:p>
        </p:txBody>
      </p:sp>
    </p:spTree>
    <p:extLst>
      <p:ext uri="{BB962C8B-B14F-4D97-AF65-F5344CB8AC3E}">
        <p14:creationId xmlns:p14="http://schemas.microsoft.com/office/powerpoint/2010/main" val="97062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pPr lvl="0"/>
            <a:endParaRPr/>
          </a:p>
        </p:txBody>
      </p:sp>
      <p:sp>
        <p:nvSpPr>
          <p:cNvPr id="139" name="Shape 139"/>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n-US" sz="1200" b="1" i="1" dirty="0" smtClean="0">
                <a:solidFill>
                  <a:srgbClr val="FF0000"/>
                </a:solidFill>
                <a:latin typeface="Times"/>
                <a:ea typeface="Times"/>
                <a:cs typeface="Times"/>
                <a:sym typeface="Times"/>
              </a:rPr>
              <a:t>Question: Are we teaching them the metadata</a:t>
            </a:r>
            <a:r>
              <a:rPr lang="en-US" sz="1200" b="1" i="1" baseline="0" dirty="0" smtClean="0">
                <a:solidFill>
                  <a:srgbClr val="FF0000"/>
                </a:solidFill>
                <a:latin typeface="Times"/>
                <a:ea typeface="Times"/>
                <a:cs typeface="Times"/>
                <a:sym typeface="Times"/>
              </a:rPr>
              <a:t> standards in the workshop?</a:t>
            </a:r>
            <a:endParaRPr lang="en-US" sz="1200" b="1" i="1" dirty="0" smtClean="0">
              <a:solidFill>
                <a:srgbClr val="FF0000"/>
              </a:solidFill>
              <a:latin typeface="Times"/>
              <a:ea typeface="Times"/>
              <a:cs typeface="Times"/>
              <a:sym typeface="Times"/>
            </a:endParaRPr>
          </a:p>
          <a:p>
            <a:pPr lvl="0" defTabSz="914400">
              <a:lnSpc>
                <a:spcPct val="100000"/>
              </a:lnSpc>
              <a:spcBef>
                <a:spcPts val="400"/>
              </a:spcBef>
              <a:defRPr sz="1800"/>
            </a:pPr>
            <a:endParaRPr lang="en-US" sz="1200" b="1" i="1" dirty="0" smtClean="0">
              <a:solidFill>
                <a:srgbClr val="FF0000"/>
              </a:solidFill>
              <a:latin typeface="Times"/>
              <a:ea typeface="Times"/>
              <a:cs typeface="Times"/>
              <a:sym typeface="Times"/>
            </a:endParaRPr>
          </a:p>
          <a:p>
            <a:pPr lvl="0" defTabSz="914400">
              <a:lnSpc>
                <a:spcPct val="100000"/>
              </a:lnSpc>
              <a:spcBef>
                <a:spcPts val="400"/>
              </a:spcBef>
              <a:defRPr sz="1800"/>
            </a:pPr>
            <a:r>
              <a:rPr sz="1200" b="1" i="1" dirty="0" smtClean="0">
                <a:solidFill>
                  <a:srgbClr val="FF0000"/>
                </a:solidFill>
                <a:latin typeface="Times"/>
                <a:ea typeface="Times"/>
                <a:cs typeface="Times"/>
                <a:sym typeface="Times"/>
              </a:rPr>
              <a:t>Reliable</a:t>
            </a:r>
            <a:r>
              <a:rPr sz="1200" dirty="0" smtClean="0">
                <a:latin typeface="Times"/>
                <a:ea typeface="Times"/>
                <a:cs typeface="Times"/>
                <a:sym typeface="Times"/>
              </a:rPr>
              <a:t> </a:t>
            </a:r>
            <a:r>
              <a:rPr sz="1200" dirty="0">
                <a:latin typeface="Times"/>
                <a:ea typeface="Times"/>
                <a:cs typeface="Times"/>
                <a:sym typeface="Times"/>
              </a:rPr>
              <a:t>&amp; </a:t>
            </a:r>
            <a:r>
              <a:rPr sz="1200" b="1" i="1" dirty="0">
                <a:solidFill>
                  <a:srgbClr val="FF0000"/>
                </a:solidFill>
                <a:latin typeface="Times"/>
                <a:ea typeface="Times"/>
                <a:cs typeface="Times"/>
                <a:sym typeface="Times"/>
              </a:rPr>
              <a:t>trusted</a:t>
            </a:r>
            <a:r>
              <a:rPr sz="1200" dirty="0">
                <a:latin typeface="Times"/>
                <a:ea typeface="Times"/>
                <a:cs typeface="Times"/>
                <a:sym typeface="Times"/>
              </a:rPr>
              <a:t> </a:t>
            </a:r>
            <a:r>
              <a:rPr sz="1200" b="1" dirty="0">
                <a:solidFill>
                  <a:srgbClr val="333399"/>
                </a:solidFill>
                <a:latin typeface="Times"/>
                <a:ea typeface="Times"/>
                <a:cs typeface="Times"/>
                <a:sym typeface="Times"/>
              </a:rPr>
              <a:t>Observations: </a:t>
            </a:r>
            <a:r>
              <a:rPr sz="1200" dirty="0">
                <a:latin typeface="Times"/>
                <a:ea typeface="Times"/>
                <a:cs typeface="Times"/>
                <a:sym typeface="Times"/>
              </a:rPr>
              <a:t>Timely, Quality assured, Quality controlled, Well documented, Compatible </a:t>
            </a:r>
          </a:p>
        </p:txBody>
      </p:sp>
    </p:spTree>
    <p:extLst>
      <p:ext uri="{BB962C8B-B14F-4D97-AF65-F5344CB8AC3E}">
        <p14:creationId xmlns:p14="http://schemas.microsoft.com/office/powerpoint/2010/main" val="4917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06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endParaRPr lang="en-US" altLang="en-US" noProof="0" dirty="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endParaRPr lang="en-US" altLang="en-US" noProof="0" dirty="0" smtClean="0"/>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endParaRPr lang="en-US" altLang="en-US" dirty="0"/>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384B1A90-27CE-4A65-90C6-1DE1E7B69B8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7DF0FFA9-28F8-473F-8A91-979882581D8A}" type="slidenum">
              <a:rPr lang="en-US" altLang="en-US"/>
              <a:pPr/>
              <a:t>‹#›</a:t>
            </a:fld>
            <a:endParaRPr lang="en-US" altLang="en-US"/>
          </a:p>
        </p:txBody>
      </p:sp>
    </p:spTree>
    <p:extLst>
      <p:ext uri="{BB962C8B-B14F-4D97-AF65-F5344CB8AC3E}">
        <p14:creationId xmlns:p14="http://schemas.microsoft.com/office/powerpoint/2010/main" val="186270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530DC6A7-5167-4619-9E2D-9462EBD6BA47}" type="slidenum">
              <a:rPr lang="en-US" altLang="en-US"/>
              <a:pPr/>
              <a:t>‹#›</a:t>
            </a:fld>
            <a:endParaRPr lang="en-US" altLang="en-US"/>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79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576064"/>
          </a:xfrm>
          <a:prstGeom prst="rect">
            <a:avLst/>
          </a:prstGeom>
          <a:noFill/>
        </p:spPr>
        <p:txBody>
          <a:bodyPr/>
          <a:lstStyle>
            <a:lvl1pPr>
              <a:defRPr sz="3200"/>
            </a:lvl1pPr>
          </a:lstStyle>
          <a:p>
            <a:r>
              <a:rPr lang="de-CH" dirty="0" smtClean="0"/>
              <a:t>Traktanden</a:t>
            </a:r>
            <a:endParaRPr lang="de-CH" dirty="0"/>
          </a:p>
        </p:txBody>
      </p:sp>
      <p:sp>
        <p:nvSpPr>
          <p:cNvPr id="13" name="Rectangle 1029"/>
          <p:cNvSpPr>
            <a:spLocks noGrp="1" noChangeArrowheads="1"/>
          </p:cNvSpPr>
          <p:nvPr>
            <p:ph type="body" idx="1" hasCustomPrompt="1"/>
          </p:nvPr>
        </p:nvSpPr>
        <p:spPr>
          <a:xfrm>
            <a:off x="1285876" y="1412777"/>
            <a:ext cx="7472363" cy="4608512"/>
          </a:xfrm>
          <a:prstGeom prst="rect">
            <a:avLst/>
          </a:prstGeom>
          <a:noFill/>
          <a:ln/>
        </p:spPr>
        <p:txBody>
          <a:bodyPr/>
          <a:lstStyle>
            <a:lvl1pPr>
              <a:defRPr sz="2000"/>
            </a:lvl1pPr>
            <a:lvl2pPr>
              <a:defRPr sz="1800"/>
            </a:lvl2pPr>
            <a:lvl3pPr>
              <a:defRPr sz="1800" i="1"/>
            </a:lvl3p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a:t>
            </a:r>
            <a:r>
              <a:rPr lang="de-CH" dirty="0" smtClean="0"/>
              <a:t>2</a:t>
            </a:r>
          </a:p>
          <a:p>
            <a:pPr lvl="2"/>
            <a:r>
              <a:rPr lang="de-CH" dirty="0" smtClean="0"/>
              <a:t>Lore </a:t>
            </a:r>
            <a:r>
              <a:rPr lang="de-CH" dirty="0" err="1" smtClean="0"/>
              <a:t>ipsum</a:t>
            </a:r>
            <a:endParaRPr lang="de-CH" dirty="0"/>
          </a:p>
          <a:p>
            <a:r>
              <a:rPr lang="de-CH" dirty="0"/>
              <a:t>Zu verabschiedende Anträge</a:t>
            </a:r>
          </a:p>
          <a:p>
            <a:r>
              <a:rPr lang="de-CH" dirty="0"/>
              <a:t>Pause</a:t>
            </a:r>
          </a:p>
          <a:p>
            <a:r>
              <a:rPr lang="de-CH" dirty="0"/>
              <a:t>Varia (nur wenn noch genügend Zeit)</a:t>
            </a:r>
          </a:p>
        </p:txBody>
      </p:sp>
    </p:spTree>
    <p:extLst>
      <p:ext uri="{BB962C8B-B14F-4D97-AF65-F5344CB8AC3E}">
        <p14:creationId xmlns:p14="http://schemas.microsoft.com/office/powerpoint/2010/main" val="8100125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4" name="Shape 114"/>
          <p:cNvSpPr>
            <a:spLocks noGrp="1"/>
          </p:cNvSpPr>
          <p:nvPr>
            <p:ph type="sldNum" sz="quarter" idx="2"/>
          </p:nvPr>
        </p:nvSpPr>
        <p:spPr>
          <a:xfrm>
            <a:off x="5867400" y="6478587"/>
            <a:ext cx="1152525" cy="177801"/>
          </a:xfrm>
          <a:prstGeom prst="rect">
            <a:avLst/>
          </a:prstGeom>
        </p:spPr>
        <p:txBody>
          <a:bodyPr lIns="0" tIns="0" rIns="0" bIns="0"/>
          <a:lstStyle>
            <a:lvl1pPr>
              <a:defRPr>
                <a:latin typeface="Arial Narrow"/>
                <a:ea typeface="Arial Narrow"/>
                <a:cs typeface="Arial Narrow"/>
                <a:sym typeface="Arial Narrow"/>
              </a:defRPr>
            </a:lvl1pPr>
          </a:lstStyle>
          <a:p>
            <a:pPr lvl="0"/>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folie Variante 1">
    <p:spTree>
      <p:nvGrpSpPr>
        <p:cNvPr id="1" name=""/>
        <p:cNvGrpSpPr/>
        <p:nvPr/>
      </p:nvGrpSpPr>
      <p:grpSpPr>
        <a:xfrm>
          <a:off x="0" y="0"/>
          <a:ext cx="0" cy="0"/>
          <a:chOff x="0" y="0"/>
          <a:chExt cx="0" cy="0"/>
        </a:xfrm>
      </p:grpSpPr>
      <p:sp>
        <p:nvSpPr>
          <p:cNvPr id="8" name="Text Box 32"/>
          <p:cNvSpPr txBox="1">
            <a:spLocks noChangeArrowheads="1"/>
          </p:cNvSpPr>
          <p:nvPr userDrawn="1"/>
        </p:nvSpPr>
        <p:spPr bwMode="auto">
          <a:xfrm>
            <a:off x="4572000" y="388800"/>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105000"/>
              </a:lnSpc>
              <a:spcBef>
                <a:spcPct val="50000"/>
              </a:spcBef>
            </a:pPr>
            <a:r>
              <a:rPr lang="en-US" sz="800" b="0" dirty="0">
                <a:solidFill>
                  <a:srgbClr val="000000"/>
                </a:solidFill>
              </a:rPr>
              <a:t>Federal Department of Home Affairs FDHA</a:t>
            </a:r>
            <a:br>
              <a:rPr lang="en-US" sz="800" b="0" dirty="0">
                <a:solidFill>
                  <a:srgbClr val="000000"/>
                </a:solidFill>
              </a:rPr>
            </a:br>
            <a:r>
              <a:rPr lang="en-US" sz="800" dirty="0">
                <a:solidFill>
                  <a:srgbClr val="000000"/>
                </a:solidFill>
              </a:rPr>
              <a:t>Federal Office of Meteorology and Climatology  </a:t>
            </a:r>
            <a:r>
              <a:rPr lang="en-US" sz="800" dirty="0" err="1">
                <a:solidFill>
                  <a:srgbClr val="000000"/>
                </a:solidFill>
              </a:rPr>
              <a:t>MeteoSwiss</a:t>
            </a:r>
            <a:endParaRPr lang="en-US" sz="800" b="0" dirty="0">
              <a:solidFill>
                <a:srgbClr val="000000"/>
              </a:solidFill>
            </a:endParaRPr>
          </a:p>
        </p:txBody>
      </p:sp>
      <p:pic>
        <p:nvPicPr>
          <p:cNvPr id="10" name="Picture 41" descr="Bund_e_1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000" y="388800"/>
            <a:ext cx="19939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6"/>
          <p:cNvSpPr>
            <a:spLocks noGrp="1" noChangeArrowheads="1"/>
          </p:cNvSpPr>
          <p:nvPr>
            <p:ph type="ctrTitle"/>
          </p:nvPr>
        </p:nvSpPr>
        <p:spPr>
          <a:xfrm>
            <a:off x="1296000" y="2457000"/>
            <a:ext cx="7429500" cy="241216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CH" sz="5200" dirty="0"/>
            </a:lvl1pPr>
          </a:lstStyle>
          <a:p>
            <a:pPr lvl="0"/>
            <a:r>
              <a:rPr lang="de-CH" dirty="0"/>
              <a:t>Titel der Präsentation</a:t>
            </a:r>
          </a:p>
        </p:txBody>
      </p:sp>
      <p:sp>
        <p:nvSpPr>
          <p:cNvPr id="7" name="Rectangle 17"/>
          <p:cNvSpPr>
            <a:spLocks noGrp="1" noChangeArrowheads="1"/>
          </p:cNvSpPr>
          <p:nvPr>
            <p:ph type="subTitle" idx="1"/>
          </p:nvPr>
        </p:nvSpPr>
        <p:spPr>
          <a:xfrm>
            <a:off x="1295636" y="5301000"/>
            <a:ext cx="6857764" cy="64807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de-CH" sz="3200"/>
            </a:lvl1pPr>
          </a:lstStyle>
          <a:p>
            <a:pPr lvl="0"/>
            <a:r>
              <a:rPr lang="de-CH" dirty="0"/>
              <a:t>Datum der Präsentation</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4010" y="0"/>
            <a:ext cx="889990" cy="111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1204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r Titel Variante 1">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287214" y="279747"/>
            <a:ext cx="7101210" cy="989013"/>
          </a:xfrm>
          <a:prstGeom prst="rect">
            <a:avLst/>
          </a:prstGeom>
          <a:noFill/>
        </p:spPr>
        <p:txBody>
          <a:bodyPr/>
          <a:lstStyle>
            <a:lvl1pPr>
              <a:defRPr/>
            </a:lvl1pPr>
          </a:lstStyle>
          <a:p>
            <a:r>
              <a:rPr lang="de-DE" dirty="0" smtClean="0"/>
              <a:t>Titelmasterformat durch Klicken bearbeiten</a:t>
            </a:r>
            <a:endParaRPr lang="de-CH" dirty="0"/>
          </a:p>
        </p:txBody>
      </p:sp>
    </p:spTree>
    <p:extLst>
      <p:ext uri="{BB962C8B-B14F-4D97-AF65-F5344CB8AC3E}">
        <p14:creationId xmlns:p14="http://schemas.microsoft.com/office/powerpoint/2010/main" val="1718943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5867400" y="6478587"/>
            <a:ext cx="1152525" cy="177801"/>
          </a:xfrm>
          <a:prstGeom prst="rect">
            <a:avLst/>
          </a:prstGeom>
        </p:spPr>
        <p:txBody>
          <a:bodyPr/>
          <a:lstStyle>
            <a:lvl1pPr>
              <a:defRPr>
                <a:latin typeface="Arial Narrow"/>
                <a:ea typeface="Arial Narrow"/>
                <a:cs typeface="Arial Narrow"/>
                <a:sym typeface="Arial Narrow"/>
              </a:defRPr>
            </a:lvl1pPr>
          </a:lstStyle>
          <a:p>
            <a:pPr lvl="0"/>
            <a:fld id="{86CB4B4D-7CA3-9044-876B-883B54F8677D}" type="slidenum">
              <a:t>‹#›</a:t>
            </a:fld>
            <a:endParaRPr/>
          </a:p>
        </p:txBody>
      </p:sp>
      <p:sp>
        <p:nvSpPr>
          <p:cNvPr id="64" name="Shape 64"/>
          <p:cNvSpPr>
            <a:spLocks noGrp="1"/>
          </p:cNvSpPr>
          <p:nvPr>
            <p:ph type="title"/>
          </p:nvPr>
        </p:nvSpPr>
        <p:spPr>
          <a:prstGeom prst="rect">
            <a:avLst/>
          </a:prstGeom>
        </p:spPr>
        <p:txBody>
          <a:bodyPr/>
          <a:lstStyle>
            <a:lvl1pPr>
              <a:defRPr b="0"/>
            </a:lvl1pPr>
          </a:lstStyle>
          <a:p>
            <a:pPr lvl="0">
              <a:defRPr sz="1800"/>
            </a:pPr>
            <a:r>
              <a:rPr sz="3000"/>
              <a:t>Title Text</a:t>
            </a:r>
          </a:p>
        </p:txBody>
      </p:sp>
      <p:sp>
        <p:nvSpPr>
          <p:cNvPr id="65" name="Shape 65"/>
          <p:cNvSpPr>
            <a:spLocks noGrp="1"/>
          </p:cNvSpPr>
          <p:nvPr>
            <p:ph type="body" idx="1"/>
          </p:nvPr>
        </p:nvSpPr>
        <p:spPr>
          <a:xfrm>
            <a:off x="250825" y="1052512"/>
            <a:ext cx="8713790" cy="5805488"/>
          </a:xfrm>
          <a:prstGeom prst="rect">
            <a:avLst/>
          </a:prstGeom>
        </p:spPr>
        <p:txBody>
          <a:bodyPr/>
          <a:lstStyle>
            <a:lvl2pPr marL="1286932" indent="-829732"/>
            <a:lvl5pPr marL="2421464" indent="-592664"/>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extLst>
      <p:ext uri="{BB962C8B-B14F-4D97-AF65-F5344CB8AC3E}">
        <p14:creationId xmlns:p14="http://schemas.microsoft.com/office/powerpoint/2010/main" val="42549636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E4435597-67A5-4C38-94B3-D8FE525D8A3E}" type="slidenum">
              <a:rPr lang="en-US" altLang="en-US"/>
              <a:pPr/>
              <a:t>‹#›</a:t>
            </a:fld>
            <a:endParaRPr lang="en-US" altLang="en-US"/>
          </a:p>
        </p:txBody>
      </p:sp>
    </p:spTree>
    <p:extLst>
      <p:ext uri="{BB962C8B-B14F-4D97-AF65-F5344CB8AC3E}">
        <p14:creationId xmlns:p14="http://schemas.microsoft.com/office/powerpoint/2010/main" val="883922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6E30F560-48CB-4FFF-8A94-C4B0D66B2707}" type="slidenum">
              <a:rPr lang="en-US" altLang="en-US"/>
              <a:pPr/>
              <a:t>‹#›</a:t>
            </a:fld>
            <a:endParaRPr lang="en-US" altLang="en-US"/>
          </a:p>
        </p:txBody>
      </p:sp>
    </p:spTree>
    <p:extLst>
      <p:ext uri="{BB962C8B-B14F-4D97-AF65-F5344CB8AC3E}">
        <p14:creationId xmlns:p14="http://schemas.microsoft.com/office/powerpoint/2010/main" val="1515310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4D05579-02BA-451C-A53C-A02468D170C8}" type="slidenum">
              <a:rPr lang="en-US" altLang="en-US"/>
              <a:pPr/>
              <a:t>‹#›</a:t>
            </a:fld>
            <a:endParaRPr lang="en-US" altLang="en-US"/>
          </a:p>
        </p:txBody>
      </p:sp>
    </p:spTree>
    <p:extLst>
      <p:ext uri="{BB962C8B-B14F-4D97-AF65-F5344CB8AC3E}">
        <p14:creationId xmlns:p14="http://schemas.microsoft.com/office/powerpoint/2010/main" val="31281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DEA80673-A73F-4D73-96A3-E05FA08B7613}" type="slidenum">
              <a:rPr lang="en-US" altLang="en-US"/>
              <a:pPr/>
              <a:t>‹#›</a:t>
            </a:fld>
            <a:endParaRPr lang="en-US" altLang="en-US"/>
          </a:p>
        </p:txBody>
      </p:sp>
    </p:spTree>
    <p:extLst>
      <p:ext uri="{BB962C8B-B14F-4D97-AF65-F5344CB8AC3E}">
        <p14:creationId xmlns:p14="http://schemas.microsoft.com/office/powerpoint/2010/main" val="152194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54B0B9B-9001-43CB-883E-70DF8A72D444}" type="slidenum">
              <a:rPr lang="en-US" altLang="en-US"/>
              <a:pPr/>
              <a:t>‹#›</a:t>
            </a:fld>
            <a:endParaRPr lang="en-US" altLang="en-US"/>
          </a:p>
        </p:txBody>
      </p:sp>
    </p:spTree>
    <p:extLst>
      <p:ext uri="{BB962C8B-B14F-4D97-AF65-F5344CB8AC3E}">
        <p14:creationId xmlns:p14="http://schemas.microsoft.com/office/powerpoint/2010/main" val="2429899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endParaRPr lang="en-US" altLang="en-US" dirty="0"/>
          </a:p>
        </p:txBody>
      </p:sp>
      <p:sp>
        <p:nvSpPr>
          <p:cNvPr id="8" name="Rectangle 11"/>
          <p:cNvSpPr>
            <a:spLocks noGrp="1" noChangeArrowheads="1"/>
          </p:cNvSpPr>
          <p:nvPr>
            <p:ph type="sldNum" sz="quarter" idx="11"/>
          </p:nvPr>
        </p:nvSpPr>
        <p:spPr>
          <a:ln/>
        </p:spPr>
        <p:txBody>
          <a:bodyPr/>
          <a:lstStyle>
            <a:lvl1pPr>
              <a:defRPr/>
            </a:lvl1pPr>
          </a:lstStyle>
          <a:p>
            <a:fld id="{99CB05DD-9F26-406B-A3F2-F441C7F1591A}" type="slidenum">
              <a:rPr lang="en-US" altLang="en-US"/>
              <a:pPr/>
              <a:t>‹#›</a:t>
            </a:fld>
            <a:endParaRPr lang="en-US" altLang="en-US"/>
          </a:p>
        </p:txBody>
      </p:sp>
    </p:spTree>
    <p:extLst>
      <p:ext uri="{BB962C8B-B14F-4D97-AF65-F5344CB8AC3E}">
        <p14:creationId xmlns:p14="http://schemas.microsoft.com/office/powerpoint/2010/main" val="107954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endParaRPr lang="en-US" altLang="en-US" dirty="0"/>
          </a:p>
        </p:txBody>
      </p:sp>
      <p:sp>
        <p:nvSpPr>
          <p:cNvPr id="4" name="Rectangle 11"/>
          <p:cNvSpPr>
            <a:spLocks noGrp="1" noChangeArrowheads="1"/>
          </p:cNvSpPr>
          <p:nvPr>
            <p:ph type="sldNum" sz="quarter" idx="11"/>
          </p:nvPr>
        </p:nvSpPr>
        <p:spPr>
          <a:ln/>
        </p:spPr>
        <p:txBody>
          <a:bodyPr/>
          <a:lstStyle>
            <a:lvl1pPr>
              <a:defRPr/>
            </a:lvl1pPr>
          </a:lstStyle>
          <a:p>
            <a:fld id="{6B5FADC7-6554-4E0E-A943-3B2A5EACC44E}" type="slidenum">
              <a:rPr lang="en-US" altLang="en-US"/>
              <a:pPr/>
              <a:t>‹#›</a:t>
            </a:fld>
            <a:endParaRPr lang="en-US" altLang="en-US"/>
          </a:p>
        </p:txBody>
      </p:sp>
    </p:spTree>
    <p:extLst>
      <p:ext uri="{BB962C8B-B14F-4D97-AF65-F5344CB8AC3E}">
        <p14:creationId xmlns:p14="http://schemas.microsoft.com/office/powerpoint/2010/main" val="2356454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endParaRPr lang="en-US" altLang="en-US" dirty="0"/>
          </a:p>
        </p:txBody>
      </p:sp>
      <p:sp>
        <p:nvSpPr>
          <p:cNvPr id="3" name="Rectangle 11"/>
          <p:cNvSpPr>
            <a:spLocks noGrp="1" noChangeArrowheads="1"/>
          </p:cNvSpPr>
          <p:nvPr>
            <p:ph type="sldNum" sz="quarter" idx="11"/>
          </p:nvPr>
        </p:nvSpPr>
        <p:spPr>
          <a:ln/>
        </p:spPr>
        <p:txBody>
          <a:bodyPr/>
          <a:lstStyle>
            <a:lvl1pPr>
              <a:defRPr/>
            </a:lvl1pPr>
          </a:lstStyle>
          <a:p>
            <a:fld id="{3138C1E1-D2C8-4C77-A16D-CC51B7D99F76}" type="slidenum">
              <a:rPr lang="en-US" altLang="en-US"/>
              <a:pPr/>
              <a:t>‹#›</a:t>
            </a:fld>
            <a:endParaRPr lang="en-US" altLang="en-US"/>
          </a:p>
        </p:txBody>
      </p:sp>
    </p:spTree>
    <p:extLst>
      <p:ext uri="{BB962C8B-B14F-4D97-AF65-F5344CB8AC3E}">
        <p14:creationId xmlns:p14="http://schemas.microsoft.com/office/powerpoint/2010/main" val="2180898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4A7EBCB-E49B-44E9-A4C0-EA7F9E114DD1}" type="slidenum">
              <a:rPr lang="en-US" altLang="en-US"/>
              <a:pPr/>
              <a:t>‹#›</a:t>
            </a:fld>
            <a:endParaRPr lang="en-US" altLang="en-US"/>
          </a:p>
        </p:txBody>
      </p:sp>
    </p:spTree>
    <p:extLst>
      <p:ext uri="{BB962C8B-B14F-4D97-AF65-F5344CB8AC3E}">
        <p14:creationId xmlns:p14="http://schemas.microsoft.com/office/powerpoint/2010/main" val="3272364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BA33C1D7-E07A-463F-9941-AF918645DBE4}" type="slidenum">
              <a:rPr lang="en-US" altLang="en-US"/>
              <a:pPr/>
              <a:t>‹#›</a:t>
            </a:fld>
            <a:endParaRPr lang="en-US" altLang="en-US"/>
          </a:p>
        </p:txBody>
      </p:sp>
    </p:spTree>
    <p:extLst>
      <p:ext uri="{BB962C8B-B14F-4D97-AF65-F5344CB8AC3E}">
        <p14:creationId xmlns:p14="http://schemas.microsoft.com/office/powerpoint/2010/main" val="477299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2C06050-4F15-4804-94D4-4BA3CD037167}" type="slidenum">
              <a:rPr lang="en-US" altLang="en-US"/>
              <a:pPr/>
              <a:t>‹#›</a:t>
            </a:fld>
            <a:endParaRPr lang="en-US" altLang="en-US"/>
          </a:p>
        </p:txBody>
      </p:sp>
    </p:spTree>
    <p:extLst>
      <p:ext uri="{BB962C8B-B14F-4D97-AF65-F5344CB8AC3E}">
        <p14:creationId xmlns:p14="http://schemas.microsoft.com/office/powerpoint/2010/main" val="258979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2734F7D5-7458-48A2-9F4A-0C2C4B93AC50}" type="slidenum">
              <a:rPr lang="en-US" altLang="en-US"/>
              <a:pPr/>
              <a:t>‹#›</a:t>
            </a:fld>
            <a:endParaRPr lang="en-US" altLang="en-US"/>
          </a:p>
        </p:txBody>
      </p:sp>
    </p:spTree>
    <p:extLst>
      <p:ext uri="{BB962C8B-B14F-4D97-AF65-F5344CB8AC3E}">
        <p14:creationId xmlns:p14="http://schemas.microsoft.com/office/powerpoint/2010/main" val="11621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A5637A8F-0397-4A80-A49F-054A7EA7C0E9}" type="slidenum">
              <a:rPr lang="en-US" altLang="en-US"/>
              <a:pPr/>
              <a:t>‹#›</a:t>
            </a:fld>
            <a:endParaRPr lang="en-US" altLang="en-US"/>
          </a:p>
        </p:txBody>
      </p:sp>
    </p:spTree>
    <p:extLst>
      <p:ext uri="{BB962C8B-B14F-4D97-AF65-F5344CB8AC3E}">
        <p14:creationId xmlns:p14="http://schemas.microsoft.com/office/powerpoint/2010/main" val="395444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22B30CBA-7E8D-48CE-BE01-50B65EED8C4B}" type="slidenum">
              <a:rPr lang="en-US" altLang="en-US"/>
              <a:pPr/>
              <a:t>‹#›</a:t>
            </a:fld>
            <a:endParaRPr lang="en-US" altLang="en-US"/>
          </a:p>
        </p:txBody>
      </p:sp>
    </p:spTree>
    <p:extLst>
      <p:ext uri="{BB962C8B-B14F-4D97-AF65-F5344CB8AC3E}">
        <p14:creationId xmlns:p14="http://schemas.microsoft.com/office/powerpoint/2010/main" val="185460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ftr" sz="quarter" idx="10"/>
          </p:nvPr>
        </p:nvSpPr>
        <p:spPr>
          <a:ln/>
        </p:spPr>
        <p:txBody>
          <a:bodyPr/>
          <a:lstStyle>
            <a:lvl1pPr>
              <a:defRPr/>
            </a:lvl1pPr>
          </a:lstStyle>
          <a:p>
            <a:endParaRPr lang="en-US" altLang="en-US" dirty="0"/>
          </a:p>
        </p:txBody>
      </p:sp>
      <p:sp>
        <p:nvSpPr>
          <p:cNvPr id="8" name="Rectangle 7"/>
          <p:cNvSpPr>
            <a:spLocks noGrp="1" noChangeArrowheads="1"/>
          </p:cNvSpPr>
          <p:nvPr>
            <p:ph type="sldNum" sz="quarter" idx="11"/>
          </p:nvPr>
        </p:nvSpPr>
        <p:spPr>
          <a:ln/>
        </p:spPr>
        <p:txBody>
          <a:bodyPr/>
          <a:lstStyle>
            <a:lvl1pPr>
              <a:defRPr/>
            </a:lvl1pPr>
          </a:lstStyle>
          <a:p>
            <a:fld id="{F444EF25-8D5B-4DF2-ADCB-9AF1145C136C}" type="slidenum">
              <a:rPr lang="en-US" altLang="en-US"/>
              <a:pPr/>
              <a:t>‹#›</a:t>
            </a:fld>
            <a:endParaRPr lang="en-US" altLang="en-US"/>
          </a:p>
        </p:txBody>
      </p:sp>
    </p:spTree>
    <p:extLst>
      <p:ext uri="{BB962C8B-B14F-4D97-AF65-F5344CB8AC3E}">
        <p14:creationId xmlns:p14="http://schemas.microsoft.com/office/powerpoint/2010/main" val="31902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6"/>
          <p:cNvSpPr>
            <a:spLocks noGrp="1" noChangeArrowheads="1"/>
          </p:cNvSpPr>
          <p:nvPr>
            <p:ph type="ftr" sz="quarter" idx="10"/>
          </p:nvPr>
        </p:nvSpPr>
        <p:spPr>
          <a:ln/>
        </p:spPr>
        <p:txBody>
          <a:bodyPr/>
          <a:lstStyle>
            <a:lvl1pPr>
              <a:defRPr/>
            </a:lvl1pPr>
          </a:lstStyle>
          <a:p>
            <a:endParaRPr lang="en-US" altLang="en-US" dirty="0"/>
          </a:p>
        </p:txBody>
      </p:sp>
      <p:sp>
        <p:nvSpPr>
          <p:cNvPr id="4" name="Rectangle 7"/>
          <p:cNvSpPr>
            <a:spLocks noGrp="1" noChangeArrowheads="1"/>
          </p:cNvSpPr>
          <p:nvPr>
            <p:ph type="sldNum" sz="quarter" idx="11"/>
          </p:nvPr>
        </p:nvSpPr>
        <p:spPr>
          <a:ln/>
        </p:spPr>
        <p:txBody>
          <a:bodyPr/>
          <a:lstStyle>
            <a:lvl1pPr>
              <a:defRPr/>
            </a:lvl1pPr>
          </a:lstStyle>
          <a:p>
            <a:fld id="{C06B6142-C4AC-42D9-AC05-600A53630494}" type="slidenum">
              <a:rPr lang="en-US" altLang="en-US"/>
              <a:pPr/>
              <a:t>‹#›</a:t>
            </a:fld>
            <a:endParaRPr lang="en-US" altLang="en-US"/>
          </a:p>
        </p:txBody>
      </p:sp>
    </p:spTree>
    <p:extLst>
      <p:ext uri="{BB962C8B-B14F-4D97-AF65-F5344CB8AC3E}">
        <p14:creationId xmlns:p14="http://schemas.microsoft.com/office/powerpoint/2010/main" val="416353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94C4B815-39E9-4BEB-83AB-CFEBF22F3DDC}" type="slidenum">
              <a:rPr lang="en-US" altLang="en-US"/>
              <a:pPr/>
              <a:t>‹#›</a:t>
            </a:fld>
            <a:endParaRPr lang="en-US" altLang="en-US"/>
          </a:p>
        </p:txBody>
      </p:sp>
    </p:spTree>
    <p:extLst>
      <p:ext uri="{BB962C8B-B14F-4D97-AF65-F5344CB8AC3E}">
        <p14:creationId xmlns:p14="http://schemas.microsoft.com/office/powerpoint/2010/main" val="39254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56E75EED-E29D-432D-815F-72AF5F509C74}" type="slidenum">
              <a:rPr lang="en-US" altLang="en-US"/>
              <a:pPr/>
              <a:t>‹#›</a:t>
            </a:fld>
            <a:endParaRPr lang="en-US" altLang="en-US"/>
          </a:p>
        </p:txBody>
      </p:sp>
    </p:spTree>
    <p:extLst>
      <p:ext uri="{BB962C8B-B14F-4D97-AF65-F5344CB8AC3E}">
        <p14:creationId xmlns:p14="http://schemas.microsoft.com/office/powerpoint/2010/main" val="11303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27B80D48-FEEB-4960-BEE3-DBA00DB76C33}" type="slidenum">
              <a:rPr lang="en-US" altLang="en-US"/>
              <a:pPr/>
              <a:t>‹#›</a:t>
            </a:fld>
            <a:endParaRPr lang="en-US" altLang="en-US"/>
          </a:p>
        </p:txBody>
      </p:sp>
    </p:spTree>
    <p:extLst>
      <p:ext uri="{BB962C8B-B14F-4D97-AF65-F5344CB8AC3E}">
        <p14:creationId xmlns:p14="http://schemas.microsoft.com/office/powerpoint/2010/main" val="2608783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5.jpeg"/><Relationship Id="rId14" Type="http://schemas.openxmlformats.org/officeDocument/2006/relationships/hyperlink" Target="http://www.wmo.int/" TargetMode="Externa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3B323A9F-0146-48A1-BCC1-8D40DBDFB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85" r:id="rId2"/>
    <p:sldLayoutId id="2147483684" r:id="rId3"/>
    <p:sldLayoutId id="2147483683" r:id="rId4"/>
    <p:sldLayoutId id="2147483682" r:id="rId5"/>
    <p:sldLayoutId id="2147483681" r:id="rId6"/>
    <p:sldLayoutId id="2147483679" r:id="rId7"/>
    <p:sldLayoutId id="2147483678" r:id="rId8"/>
    <p:sldLayoutId id="2147483677" r:id="rId9"/>
    <p:sldLayoutId id="2147483676" r:id="rId10"/>
    <p:sldLayoutId id="2147483697" r:id="rId11"/>
    <p:sldLayoutId id="2147483699" r:id="rId12"/>
    <p:sldLayoutId id="2147483700" r:id="rId13"/>
    <p:sldLayoutId id="2147483701" r:id="rId14"/>
    <p:sldLayoutId id="2147483702" r:id="rId15"/>
    <p:sldLayoutId id="2147483703" r:id="rId16"/>
  </p:sldLayoutIdLst>
  <p:hf hdr="0" dt="0"/>
  <p:txStyles>
    <p:title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This space can be used for contact information</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US" altLang="en-US" dirty="0"/>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0FE86292-32C4-436D-BD63-EFB4DC4897A9}" type="slidenum">
              <a:rPr lang="en-US" altLang="en-US"/>
              <a:pPr/>
              <a:t>‹#›</a:t>
            </a:fld>
            <a:endParaRPr lang="en-US" altLang="en-US"/>
          </a:p>
        </p:txBody>
      </p:sp>
      <p:sp>
        <p:nvSpPr>
          <p:cNvPr id="1030"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Thank you for your attention</a:t>
            </a:r>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a:solidFill>
                  <a:srgbClr val="0070C0"/>
                </a:solidFill>
                <a:latin typeface="Arial"/>
                <a:ea typeface="+mj-ea"/>
                <a:cs typeface="Arial"/>
                <a:hlinkClick r:id="rId14"/>
              </a:rPr>
              <a:t>www.wmo.int</a:t>
            </a:r>
            <a:endParaRPr lang="en-US" sz="1200" dirty="0">
              <a:solidFill>
                <a:srgbClr val="0070C0"/>
              </a:solidFill>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gif"/><Relationship Id="rId6"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ctrTitle"/>
          </p:nvPr>
        </p:nvSpPr>
        <p:spPr>
          <a:prstGeom prst="rect">
            <a:avLst/>
          </a:prstGeom>
        </p:spPr>
        <p:txBody>
          <a:bodyPr>
            <a:normAutofit fontScale="90000"/>
          </a:bodyPr>
          <a:lstStyle/>
          <a:p>
            <a:pPr lvl="0" algn="ctr">
              <a:defRPr sz="1800" b="0"/>
            </a:pPr>
            <a:r>
              <a:rPr lang="en-US" sz="3600" dirty="0" smtClean="0">
                <a:solidFill>
                  <a:srgbClr val="FBFFFB"/>
                </a:solidFill>
              </a:rPr>
              <a:t>WIGOS Impacts on National Operations</a:t>
            </a:r>
            <a:endParaRPr sz="3900" dirty="0">
              <a:solidFill>
                <a:srgbClr val="FBFFFB"/>
              </a:solidFill>
            </a:endParaRPr>
          </a:p>
          <a:p>
            <a:pPr lvl="0" algn="ctr">
              <a:defRPr sz="1800" b="0"/>
            </a:pPr>
            <a:r>
              <a:rPr sz="3900" dirty="0">
                <a:solidFill>
                  <a:srgbClr val="FBFFFB"/>
                </a:solidFill>
              </a:rPr>
              <a:t/>
            </a:r>
            <a:br>
              <a:rPr sz="3900" dirty="0">
                <a:solidFill>
                  <a:srgbClr val="FBFFFB"/>
                </a:solidFill>
              </a:rPr>
            </a:br>
            <a:endParaRPr sz="2400" b="1" dirty="0">
              <a:solidFill>
                <a:srgbClr val="011993"/>
              </a:solidFill>
            </a:endParaRPr>
          </a:p>
        </p:txBody>
      </p:sp>
      <p:sp>
        <p:nvSpPr>
          <p:cNvPr id="82" name="Shape 82"/>
          <p:cNvSpPr>
            <a:spLocks noGrp="1"/>
          </p:cNvSpPr>
          <p:nvPr>
            <p:ph type="subTitle" idx="1"/>
          </p:nvPr>
        </p:nvSpPr>
        <p:spPr>
          <a:prstGeom prst="rect">
            <a:avLst/>
          </a:prstGeom>
        </p:spPr>
        <p:txBody>
          <a:bodyPr>
            <a:normAutofit/>
          </a:bodyPr>
          <a:lstStyle/>
          <a:p>
            <a:pPr marL="0" lvl="0" indent="0" algn="ctr">
              <a:lnSpc>
                <a:spcPct val="80000"/>
              </a:lnSpc>
              <a:buSzTx/>
              <a:buNone/>
              <a:defRPr sz="1800"/>
            </a:pPr>
            <a:r>
              <a:rPr lang="en-US" sz="2400" dirty="0" smtClean="0">
                <a:solidFill>
                  <a:schemeClr val="bg1"/>
                </a:solidFill>
              </a:rPr>
              <a:t>Shanna Pitter</a:t>
            </a:r>
          </a:p>
          <a:p>
            <a:pPr marL="0" lvl="0" indent="0" algn="ctr">
              <a:lnSpc>
                <a:spcPct val="80000"/>
              </a:lnSpc>
              <a:buSzTx/>
              <a:buNone/>
              <a:defRPr sz="1800"/>
            </a:pPr>
            <a:r>
              <a:rPr lang="en-US" sz="2000" dirty="0" smtClean="0">
                <a:solidFill>
                  <a:schemeClr val="bg1"/>
                </a:solidFill>
              </a:rPr>
              <a:t>WIGOS Project Office</a:t>
            </a:r>
            <a:endParaRPr sz="2000" dirty="0">
              <a:solidFill>
                <a:schemeClr val="bg1"/>
              </a:solidFill>
            </a:endParaRPr>
          </a:p>
        </p:txBody>
      </p:sp>
    </p:spTree>
    <p:extLst>
      <p:ext uri="{BB962C8B-B14F-4D97-AF65-F5344CB8AC3E}">
        <p14:creationId xmlns:p14="http://schemas.microsoft.com/office/powerpoint/2010/main" val="166656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WIS Metadata</a:t>
            </a:r>
            <a:br>
              <a:rPr lang="en-US" b="1" dirty="0" smtClean="0">
                <a:solidFill>
                  <a:schemeClr val="accent2"/>
                </a:solidFill>
              </a:rPr>
            </a:br>
            <a:r>
              <a:rPr lang="en-US" sz="2400" b="1" dirty="0" smtClean="0">
                <a:solidFill>
                  <a:schemeClr val="accent2"/>
                </a:solidFill>
              </a:rPr>
              <a:t>The WMO Core Metadata Profile</a:t>
            </a:r>
            <a:endParaRPr lang="en-US" sz="2400" b="1" dirty="0">
              <a:solidFill>
                <a:schemeClr val="accent2"/>
              </a:solidFill>
            </a:endParaRPr>
          </a:p>
        </p:txBody>
      </p:sp>
      <p:pic>
        <p:nvPicPr>
          <p:cNvPr id="5" name="Picture 4" descr="H:\My Documents\Dienstreisen\TECO CIMO SPb\wmo_core_mandatory_uml.png"/>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33400" y="1412776"/>
            <a:ext cx="7848599" cy="4454624"/>
          </a:xfrm>
          <a:prstGeom prst="rect">
            <a:avLst/>
          </a:prstGeom>
          <a:noFill/>
          <a:ln>
            <a:noFill/>
          </a:ln>
        </p:spPr>
      </p:pic>
      <p:sp>
        <p:nvSpPr>
          <p:cNvPr id="7" name="Rectangle 6"/>
          <p:cNvSpPr/>
          <p:nvPr/>
        </p:nvSpPr>
        <p:spPr bwMode="auto">
          <a:xfrm>
            <a:off x="1691680" y="4221088"/>
            <a:ext cx="1728192" cy="811077"/>
          </a:xfrm>
          <a:prstGeom prst="rect">
            <a:avLst/>
          </a:prstGeom>
          <a:solidFill>
            <a:srgbClr val="FF9797"/>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Contact</a:t>
            </a:r>
          </a:p>
        </p:txBody>
      </p:sp>
      <p:sp>
        <p:nvSpPr>
          <p:cNvPr id="8" name="Rectangle 7"/>
          <p:cNvSpPr/>
          <p:nvPr/>
        </p:nvSpPr>
        <p:spPr bwMode="auto">
          <a:xfrm>
            <a:off x="3678085" y="1349203"/>
            <a:ext cx="1037931" cy="46456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Keywords</a:t>
            </a:r>
            <a:endParaRPr kumimoji="0" lang="en-US" sz="900" b="0" i="0" u="none" strike="noStrike" cap="none" normalizeH="0" baseline="0" dirty="0" smtClean="0">
              <a:ln>
                <a:noFill/>
              </a:ln>
              <a:solidFill>
                <a:schemeClr val="tx1"/>
              </a:solidFill>
              <a:effectLst/>
            </a:endParaRPr>
          </a:p>
        </p:txBody>
      </p:sp>
      <p:sp>
        <p:nvSpPr>
          <p:cNvPr id="9" name="Rectangle 8"/>
          <p:cNvSpPr/>
          <p:nvPr/>
        </p:nvSpPr>
        <p:spPr bwMode="auto">
          <a:xfrm>
            <a:off x="5586005" y="1412776"/>
            <a:ext cx="1578284" cy="400994"/>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Legal Constraints</a:t>
            </a:r>
            <a:endParaRPr kumimoji="0" lang="en-US" sz="900" b="0" i="0" u="none" strike="noStrike" cap="none" normalizeH="0" baseline="0" dirty="0" smtClean="0">
              <a:ln>
                <a:noFill/>
              </a:ln>
              <a:solidFill>
                <a:schemeClr val="tx1"/>
              </a:solidFill>
              <a:effectLst/>
            </a:endParaRPr>
          </a:p>
        </p:txBody>
      </p:sp>
      <p:sp>
        <p:nvSpPr>
          <p:cNvPr id="10" name="Rectangle 9"/>
          <p:cNvSpPr/>
          <p:nvPr/>
        </p:nvSpPr>
        <p:spPr bwMode="auto">
          <a:xfrm>
            <a:off x="4686988" y="3275987"/>
            <a:ext cx="1944216" cy="39612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Geographical Extent</a:t>
            </a:r>
            <a:endParaRPr kumimoji="0" lang="en-US" sz="900" b="0" i="0" u="none" strike="noStrike" cap="none" normalizeH="0" baseline="0" dirty="0" smtClean="0">
              <a:ln>
                <a:noFill/>
              </a:ln>
              <a:solidFill>
                <a:schemeClr val="tx1"/>
              </a:solidFill>
              <a:effectLst/>
            </a:endParaRPr>
          </a:p>
        </p:txBody>
      </p:sp>
      <p:sp>
        <p:nvSpPr>
          <p:cNvPr id="16" name="Rectangle 15"/>
          <p:cNvSpPr/>
          <p:nvPr/>
        </p:nvSpPr>
        <p:spPr bwMode="auto">
          <a:xfrm>
            <a:off x="1875447" y="1390303"/>
            <a:ext cx="1366501" cy="423467"/>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Distribution</a:t>
            </a:r>
            <a:endParaRPr kumimoji="0" lang="en-US" sz="900" b="0" i="0" u="none" strike="noStrike" cap="none" normalizeH="0" baseline="0" dirty="0" smtClean="0">
              <a:ln>
                <a:noFill/>
              </a:ln>
              <a:solidFill>
                <a:schemeClr val="tx1"/>
              </a:solidFill>
              <a:effectLst/>
            </a:endParaRPr>
          </a:p>
        </p:txBody>
      </p:sp>
      <p:sp>
        <p:nvSpPr>
          <p:cNvPr id="18" name="TextBox 17"/>
          <p:cNvSpPr txBox="1"/>
          <p:nvPr/>
        </p:nvSpPr>
        <p:spPr>
          <a:xfrm>
            <a:off x="3962304" y="5232975"/>
            <a:ext cx="4825685" cy="1015663"/>
          </a:xfrm>
          <a:prstGeom prst="rect">
            <a:avLst/>
          </a:prstGeom>
          <a:noFill/>
        </p:spPr>
        <p:txBody>
          <a:bodyPr wrap="square" rtlCol="0">
            <a:spAutoFit/>
          </a:bodyPr>
          <a:lstStyle/>
          <a:p>
            <a:r>
              <a:rPr lang="en-US" sz="2000" i="1" dirty="0" err="1" smtClean="0">
                <a:solidFill>
                  <a:schemeClr val="bg2">
                    <a:lumMod val="50000"/>
                  </a:schemeClr>
                </a:solidFill>
                <a:latin typeface="Calibri" panose="020F0502020204030204" pitchFamily="34" charset="0"/>
              </a:rPr>
              <a:t>MD_Metadata</a:t>
            </a:r>
            <a:r>
              <a:rPr lang="en-US" sz="2000" i="1" dirty="0" smtClean="0">
                <a:solidFill>
                  <a:schemeClr val="bg2">
                    <a:lumMod val="50000"/>
                  </a:schemeClr>
                </a:solidFill>
                <a:latin typeface="Calibri" panose="020F0502020204030204" pitchFamily="34" charset="0"/>
              </a:rPr>
              <a:t>: Something somewhere that can be accessed under certain conditions and for which someone is responsible.</a:t>
            </a:r>
            <a:endParaRPr lang="en-US" sz="2000" i="1" dirty="0">
              <a:solidFill>
                <a:schemeClr val="bg2">
                  <a:lumMod val="50000"/>
                </a:schemeClr>
              </a:solidFill>
              <a:latin typeface="Calibri" panose="020F0502020204030204" pitchFamily="34" charset="0"/>
            </a:endParaRPr>
          </a:p>
        </p:txBody>
      </p:sp>
      <p:sp>
        <p:nvSpPr>
          <p:cNvPr id="19" name="Freeform 18"/>
          <p:cNvSpPr/>
          <p:nvPr/>
        </p:nvSpPr>
        <p:spPr bwMode="auto">
          <a:xfrm>
            <a:off x="5815602" y="5562600"/>
            <a:ext cx="826931" cy="47880"/>
          </a:xfrm>
          <a:custGeom>
            <a:avLst/>
            <a:gdLst>
              <a:gd name="connsiteX0" fmla="*/ 0 w 563880"/>
              <a:gd name="connsiteY0" fmla="*/ 32610 h 47880"/>
              <a:gd name="connsiteX1" fmla="*/ 38100 w 563880"/>
              <a:gd name="connsiteY1" fmla="*/ 17370 h 47880"/>
              <a:gd name="connsiteX2" fmla="*/ 335280 w 563880"/>
              <a:gd name="connsiteY2" fmla="*/ 17370 h 47880"/>
              <a:gd name="connsiteX3" fmla="*/ 434340 w 563880"/>
              <a:gd name="connsiteY3" fmla="*/ 32610 h 47880"/>
              <a:gd name="connsiteX4" fmla="*/ 480060 w 563880"/>
              <a:gd name="connsiteY4" fmla="*/ 40230 h 47880"/>
              <a:gd name="connsiteX5" fmla="*/ 563880 w 563880"/>
              <a:gd name="connsiteY5" fmla="*/ 47850 h 4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880" h="47880">
                <a:moveTo>
                  <a:pt x="0" y="32610"/>
                </a:moveTo>
                <a:cubicBezTo>
                  <a:pt x="12700" y="27530"/>
                  <a:pt x="25293" y="22173"/>
                  <a:pt x="38100" y="17370"/>
                </a:cubicBezTo>
                <a:cubicBezTo>
                  <a:pt x="136399" y="-19492"/>
                  <a:pt x="182102" y="13115"/>
                  <a:pt x="335280" y="17370"/>
                </a:cubicBezTo>
                <a:cubicBezTo>
                  <a:pt x="385536" y="34122"/>
                  <a:pt x="340045" y="20823"/>
                  <a:pt x="434340" y="32610"/>
                </a:cubicBezTo>
                <a:cubicBezTo>
                  <a:pt x="449671" y="34526"/>
                  <a:pt x="464765" y="38045"/>
                  <a:pt x="480060" y="40230"/>
                </a:cubicBezTo>
                <a:cubicBezTo>
                  <a:pt x="540016" y="48795"/>
                  <a:pt x="523729" y="47850"/>
                  <a:pt x="563880" y="47850"/>
                </a:cubicBezTo>
              </a:path>
            </a:pathLst>
          </a:custGeom>
          <a:noFill/>
          <a:ln w="381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0" name="Freeform 19"/>
          <p:cNvSpPr/>
          <p:nvPr/>
        </p:nvSpPr>
        <p:spPr bwMode="auto">
          <a:xfrm>
            <a:off x="6938282" y="5562600"/>
            <a:ext cx="938678" cy="16310"/>
          </a:xfrm>
          <a:custGeom>
            <a:avLst/>
            <a:gdLst>
              <a:gd name="connsiteX0" fmla="*/ 0 w 640080"/>
              <a:gd name="connsiteY0" fmla="*/ 16310 h 16310"/>
              <a:gd name="connsiteX1" fmla="*/ 53340 w 640080"/>
              <a:gd name="connsiteY1" fmla="*/ 8690 h 16310"/>
              <a:gd name="connsiteX2" fmla="*/ 83820 w 640080"/>
              <a:gd name="connsiteY2" fmla="*/ 1070 h 16310"/>
              <a:gd name="connsiteX3" fmla="*/ 640080 w 640080"/>
              <a:gd name="connsiteY3" fmla="*/ 1070 h 16310"/>
            </a:gdLst>
            <a:ahLst/>
            <a:cxnLst>
              <a:cxn ang="0">
                <a:pos x="connsiteX0" y="connsiteY0"/>
              </a:cxn>
              <a:cxn ang="0">
                <a:pos x="connsiteX1" y="connsiteY1"/>
              </a:cxn>
              <a:cxn ang="0">
                <a:pos x="connsiteX2" y="connsiteY2"/>
              </a:cxn>
              <a:cxn ang="0">
                <a:pos x="connsiteX3" y="connsiteY3"/>
              </a:cxn>
            </a:cxnLst>
            <a:rect l="l" t="t" r="r" b="b"/>
            <a:pathLst>
              <a:path w="640080" h="16310">
                <a:moveTo>
                  <a:pt x="0" y="16310"/>
                </a:moveTo>
                <a:cubicBezTo>
                  <a:pt x="17780" y="13770"/>
                  <a:pt x="35669" y="11903"/>
                  <a:pt x="53340" y="8690"/>
                </a:cubicBezTo>
                <a:cubicBezTo>
                  <a:pt x="63644" y="6817"/>
                  <a:pt x="73348" y="1206"/>
                  <a:pt x="83820" y="1070"/>
                </a:cubicBezTo>
                <a:cubicBezTo>
                  <a:pt x="269224" y="-1338"/>
                  <a:pt x="454660" y="1070"/>
                  <a:pt x="640080" y="1070"/>
                </a:cubicBezTo>
              </a:path>
            </a:pathLst>
          </a:custGeom>
          <a:no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1" name="Freeform 20"/>
          <p:cNvSpPr/>
          <p:nvPr/>
        </p:nvSpPr>
        <p:spPr bwMode="auto">
          <a:xfrm>
            <a:off x="4826123" y="5867400"/>
            <a:ext cx="759882" cy="22860"/>
          </a:xfrm>
          <a:custGeom>
            <a:avLst/>
            <a:gdLst>
              <a:gd name="connsiteX0" fmla="*/ 0 w 518160"/>
              <a:gd name="connsiteY0" fmla="*/ 22860 h 22860"/>
              <a:gd name="connsiteX1" fmla="*/ 38100 w 518160"/>
              <a:gd name="connsiteY1" fmla="*/ 7620 h 22860"/>
              <a:gd name="connsiteX2" fmla="*/ 91440 w 518160"/>
              <a:gd name="connsiteY2" fmla="*/ 0 h 22860"/>
              <a:gd name="connsiteX3" fmla="*/ 449580 w 518160"/>
              <a:gd name="connsiteY3" fmla="*/ 7620 h 22860"/>
              <a:gd name="connsiteX4" fmla="*/ 518160 w 518160"/>
              <a:gd name="connsiteY4" fmla="*/ 1524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22860">
                <a:moveTo>
                  <a:pt x="0" y="22860"/>
                </a:moveTo>
                <a:cubicBezTo>
                  <a:pt x="12700" y="17780"/>
                  <a:pt x="24830" y="10937"/>
                  <a:pt x="38100" y="7620"/>
                </a:cubicBezTo>
                <a:cubicBezTo>
                  <a:pt x="55524" y="3264"/>
                  <a:pt x="73479" y="0"/>
                  <a:pt x="91440" y="0"/>
                </a:cubicBezTo>
                <a:cubicBezTo>
                  <a:pt x="210847" y="0"/>
                  <a:pt x="330200" y="5080"/>
                  <a:pt x="449580" y="7620"/>
                </a:cubicBezTo>
                <a:cubicBezTo>
                  <a:pt x="486898" y="20059"/>
                  <a:pt x="464408" y="15240"/>
                  <a:pt x="518160" y="15240"/>
                </a:cubicBezTo>
              </a:path>
            </a:pathLst>
          </a:custGeom>
          <a:no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2" name="Freeform 21"/>
          <p:cNvSpPr/>
          <p:nvPr/>
        </p:nvSpPr>
        <p:spPr bwMode="auto">
          <a:xfrm>
            <a:off x="7183339" y="5867400"/>
            <a:ext cx="849280" cy="45720"/>
          </a:xfrm>
          <a:custGeom>
            <a:avLst/>
            <a:gdLst>
              <a:gd name="connsiteX0" fmla="*/ 0 w 579120"/>
              <a:gd name="connsiteY0" fmla="*/ 45720 h 45720"/>
              <a:gd name="connsiteX1" fmla="*/ 60960 w 579120"/>
              <a:gd name="connsiteY1" fmla="*/ 22860 h 45720"/>
              <a:gd name="connsiteX2" fmla="*/ 129540 w 579120"/>
              <a:gd name="connsiteY2" fmla="*/ 7620 h 45720"/>
              <a:gd name="connsiteX3" fmla="*/ 160020 w 579120"/>
              <a:gd name="connsiteY3" fmla="*/ 0 h 45720"/>
              <a:gd name="connsiteX4" fmla="*/ 426720 w 579120"/>
              <a:gd name="connsiteY4" fmla="*/ 7620 h 45720"/>
              <a:gd name="connsiteX5" fmla="*/ 472440 w 579120"/>
              <a:gd name="connsiteY5" fmla="*/ 15240 h 45720"/>
              <a:gd name="connsiteX6" fmla="*/ 548640 w 579120"/>
              <a:gd name="connsiteY6" fmla="*/ 22860 h 45720"/>
              <a:gd name="connsiteX7" fmla="*/ 579120 w 579120"/>
              <a:gd name="connsiteY7" fmla="*/ 3048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120" h="45720">
                <a:moveTo>
                  <a:pt x="0" y="45720"/>
                </a:moveTo>
                <a:cubicBezTo>
                  <a:pt x="20130" y="37668"/>
                  <a:pt x="40055" y="28833"/>
                  <a:pt x="60960" y="22860"/>
                </a:cubicBezTo>
                <a:cubicBezTo>
                  <a:pt x="93481" y="13568"/>
                  <a:pt x="94185" y="15477"/>
                  <a:pt x="129540" y="7620"/>
                </a:cubicBezTo>
                <a:cubicBezTo>
                  <a:pt x="139763" y="5348"/>
                  <a:pt x="149860" y="2540"/>
                  <a:pt x="160020" y="0"/>
                </a:cubicBezTo>
                <a:cubicBezTo>
                  <a:pt x="248920" y="2540"/>
                  <a:pt x="337889" y="3287"/>
                  <a:pt x="426720" y="7620"/>
                </a:cubicBezTo>
                <a:cubicBezTo>
                  <a:pt x="442152" y="8373"/>
                  <a:pt x="457109" y="13324"/>
                  <a:pt x="472440" y="15240"/>
                </a:cubicBezTo>
                <a:cubicBezTo>
                  <a:pt x="497770" y="18406"/>
                  <a:pt x="523240" y="20320"/>
                  <a:pt x="548640" y="22860"/>
                </a:cubicBezTo>
                <a:cubicBezTo>
                  <a:pt x="573910" y="31283"/>
                  <a:pt x="563468" y="30480"/>
                  <a:pt x="579120" y="30480"/>
                </a:cubicBezTo>
              </a:path>
            </a:pathLst>
          </a:custGeom>
          <a:noFill/>
          <a:ln w="381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3" name="Freeform 22"/>
          <p:cNvSpPr/>
          <p:nvPr/>
        </p:nvSpPr>
        <p:spPr bwMode="auto">
          <a:xfrm>
            <a:off x="5132696" y="6123381"/>
            <a:ext cx="726358" cy="27381"/>
          </a:xfrm>
          <a:custGeom>
            <a:avLst/>
            <a:gdLst>
              <a:gd name="connsiteX0" fmla="*/ 0 w 495300"/>
              <a:gd name="connsiteY0" fmla="*/ 26681 h 27381"/>
              <a:gd name="connsiteX1" fmla="*/ 45720 w 495300"/>
              <a:gd name="connsiteY1" fmla="*/ 11441 h 27381"/>
              <a:gd name="connsiteX2" fmla="*/ 327660 w 495300"/>
              <a:gd name="connsiteY2" fmla="*/ 11441 h 27381"/>
              <a:gd name="connsiteX3" fmla="*/ 434340 w 495300"/>
              <a:gd name="connsiteY3" fmla="*/ 19061 h 27381"/>
              <a:gd name="connsiteX4" fmla="*/ 457200 w 495300"/>
              <a:gd name="connsiteY4" fmla="*/ 26681 h 27381"/>
              <a:gd name="connsiteX5" fmla="*/ 495300 w 495300"/>
              <a:gd name="connsiteY5" fmla="*/ 26681 h 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27381">
                <a:moveTo>
                  <a:pt x="0" y="26681"/>
                </a:moveTo>
                <a:cubicBezTo>
                  <a:pt x="15240" y="21601"/>
                  <a:pt x="30222" y="15668"/>
                  <a:pt x="45720" y="11441"/>
                </a:cubicBezTo>
                <a:cubicBezTo>
                  <a:pt x="135367" y="-13008"/>
                  <a:pt x="247896" y="8948"/>
                  <a:pt x="327660" y="11441"/>
                </a:cubicBezTo>
                <a:cubicBezTo>
                  <a:pt x="363220" y="13981"/>
                  <a:pt x="398934" y="14896"/>
                  <a:pt x="434340" y="19061"/>
                </a:cubicBezTo>
                <a:cubicBezTo>
                  <a:pt x="442317" y="19999"/>
                  <a:pt x="449230" y="25685"/>
                  <a:pt x="457200" y="26681"/>
                </a:cubicBezTo>
                <a:cubicBezTo>
                  <a:pt x="469802" y="28256"/>
                  <a:pt x="482600" y="26681"/>
                  <a:pt x="495300" y="26681"/>
                </a:cubicBezTo>
              </a:path>
            </a:pathLst>
          </a:custGeom>
          <a:noFill/>
          <a:ln w="38100" cap="flat" cmpd="sng" algn="ctr">
            <a:solidFill>
              <a:srgbClr val="FF979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24" name="Straight Arrow Connector 23"/>
          <p:cNvCxnSpPr/>
          <p:nvPr/>
        </p:nvCxnSpPr>
        <p:spPr bwMode="auto">
          <a:xfrm flipH="1" flipV="1">
            <a:off x="2555776" y="1813770"/>
            <a:ext cx="1" cy="3910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400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689770"/>
            <a:ext cx="7351883"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solidFill>
                  <a:schemeClr val="tx1"/>
                </a:solidFill>
                <a:latin typeface="Bradley Hand ITC" panose="03070402050302030203" pitchFamily="66" charset="0"/>
              </a:rPr>
              <a:t>“3.The details and history of local conditions, instruments, operating procedures, data processing algorithms and other factors pertinent to interpreting data (i.e., metadata) should be documented and treated with the same care as the data themselves.”</a:t>
            </a:r>
          </a:p>
        </p:txBody>
      </p:sp>
      <p:sp>
        <p:nvSpPr>
          <p:cNvPr id="5" name="TextBox 4"/>
          <p:cNvSpPr txBox="1"/>
          <p:nvPr/>
        </p:nvSpPr>
        <p:spPr>
          <a:xfrm>
            <a:off x="4953000" y="5497487"/>
            <a:ext cx="4104009" cy="400110"/>
          </a:xfrm>
          <a:prstGeom prst="rect">
            <a:avLst/>
          </a:prstGeom>
          <a:noFill/>
        </p:spPr>
        <p:txBody>
          <a:bodyPr wrap="none" rtlCol="0">
            <a:spAutoFit/>
          </a:bodyPr>
          <a:lstStyle/>
          <a:p>
            <a:r>
              <a:rPr lang="en-US" sz="2000" b="0" dirty="0" smtClean="0">
                <a:solidFill>
                  <a:schemeClr val="tx1"/>
                </a:solidFill>
              </a:rPr>
              <a:t>GCOS Monitoring Principles, 1999</a:t>
            </a:r>
            <a:endParaRPr lang="en-US" sz="2000" b="0" dirty="0">
              <a:solidFill>
                <a:schemeClr val="tx1"/>
              </a:solidFill>
            </a:endParaRPr>
          </a:p>
        </p:txBody>
      </p:sp>
      <p:sp>
        <p:nvSpPr>
          <p:cNvPr id="2" name="Title 1"/>
          <p:cNvSpPr>
            <a:spLocks noGrp="1"/>
          </p:cNvSpPr>
          <p:nvPr>
            <p:ph type="title"/>
          </p:nvPr>
        </p:nvSpPr>
        <p:spPr/>
        <p:txBody>
          <a:bodyPr/>
          <a:lstStyle/>
          <a:p>
            <a:pPr algn="ctr"/>
            <a:r>
              <a:rPr lang="en-US" sz="3200" b="1" dirty="0" smtClean="0">
                <a:solidFill>
                  <a:schemeClr val="accent2"/>
                </a:solidFill>
              </a:rPr>
              <a:t>Rationale 2: Interpretation</a:t>
            </a:r>
            <a:endParaRPr lang="en-US" sz="3200" b="1" dirty="0">
              <a:solidFill>
                <a:schemeClr val="accent2"/>
              </a:solidFill>
            </a:endParaRPr>
          </a:p>
        </p:txBody>
      </p:sp>
    </p:spTree>
    <p:extLst>
      <p:ext uri="{BB962C8B-B14F-4D97-AF65-F5344CB8AC3E}">
        <p14:creationId xmlns:p14="http://schemas.microsoft.com/office/powerpoint/2010/main" val="113260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accent2"/>
                </a:solidFill>
              </a:rPr>
              <a:t>GAW Metadata Profile</a:t>
            </a:r>
            <a:endParaRPr lang="en-US" sz="3600" b="1" dirty="0">
              <a:solidFill>
                <a:schemeClr val="accent2"/>
              </a:solidFill>
            </a:endParaRPr>
          </a:p>
        </p:txBody>
      </p:sp>
      <p:sp>
        <p:nvSpPr>
          <p:cNvPr id="3" name="Text Placeholder 2"/>
          <p:cNvSpPr>
            <a:spLocks noGrp="1"/>
          </p:cNvSpPr>
          <p:nvPr>
            <p:ph type="body" idx="1"/>
          </p:nvPr>
        </p:nvSpPr>
        <p:spPr/>
        <p:txBody>
          <a:bodyPr/>
          <a:lstStyle/>
          <a:p>
            <a:pPr>
              <a:buFont typeface="Wingdings" panose="05000000000000000000" pitchFamily="2" charset="2"/>
              <a:buChar char="§"/>
            </a:pPr>
            <a:r>
              <a:rPr lang="en-US" sz="2400" dirty="0" smtClean="0"/>
              <a:t>Improve interoperability of GAW data </a:t>
            </a:r>
            <a:r>
              <a:rPr lang="en-US" sz="2400" dirty="0" err="1" smtClean="0"/>
              <a:t>centres</a:t>
            </a:r>
            <a:endParaRPr lang="en-US" sz="2400" dirty="0" smtClean="0"/>
          </a:p>
          <a:p>
            <a:pPr>
              <a:buFont typeface="Wingdings" panose="05000000000000000000" pitchFamily="2" charset="2"/>
              <a:buChar char="§"/>
            </a:pPr>
            <a:r>
              <a:rPr lang="en-US" sz="2400" dirty="0" smtClean="0"/>
              <a:t>Includes some information about the “how” of observations</a:t>
            </a:r>
          </a:p>
          <a:p>
            <a:pPr>
              <a:buFont typeface="Wingdings" panose="05000000000000000000" pitchFamily="2" charset="2"/>
              <a:buChar char="§"/>
            </a:pPr>
            <a:r>
              <a:rPr lang="en-US" sz="2400" dirty="0" smtClean="0"/>
              <a:t>Extension of WMO Core metadata profile</a:t>
            </a:r>
          </a:p>
          <a:p>
            <a:pPr>
              <a:buFont typeface="Wingdings" panose="05000000000000000000" pitchFamily="2" charset="2"/>
              <a:buChar char="§"/>
            </a:pPr>
            <a:r>
              <a:rPr lang="en-US" sz="2400" dirty="0" smtClean="0"/>
              <a:t>Also a profile of ISO19115 (</a:t>
            </a:r>
            <a:r>
              <a:rPr lang="en-US" sz="2400" dirty="0" err="1" smtClean="0"/>
              <a:t>MD_Metadata</a:t>
            </a:r>
            <a:r>
              <a:rPr lang="en-US" sz="2400" dirty="0" smtClean="0"/>
              <a:t>) …</a:t>
            </a:r>
          </a:p>
          <a:p>
            <a:pPr>
              <a:buFont typeface="Wingdings" panose="05000000000000000000" pitchFamily="2" charset="2"/>
              <a:buChar char="§"/>
            </a:pPr>
            <a:r>
              <a:rPr lang="en-US" sz="2400" dirty="0" smtClean="0"/>
              <a:t>… and limited as such</a:t>
            </a:r>
          </a:p>
          <a:p>
            <a:pPr marL="0" indent="0">
              <a:buNone/>
            </a:pPr>
            <a:endParaRPr lang="en-US" sz="2400" dirty="0" smtClean="0"/>
          </a:p>
          <a:p>
            <a:pPr>
              <a:buFont typeface="Wingdings"/>
              <a:buChar char="à"/>
            </a:pPr>
            <a:r>
              <a:rPr lang="en-US" sz="2400" dirty="0" smtClean="0">
                <a:solidFill>
                  <a:srgbClr val="FF0000"/>
                </a:solidFill>
                <a:sym typeface="Wingdings" panose="05000000000000000000" pitchFamily="2" charset="2"/>
              </a:rPr>
              <a:t>More than WIS metadata</a:t>
            </a:r>
          </a:p>
          <a:p>
            <a:pPr marL="0" indent="0">
              <a:buNone/>
            </a:pPr>
            <a:endParaRPr lang="en-US" sz="2400" dirty="0" smtClean="0">
              <a:solidFill>
                <a:srgbClr val="FF0000"/>
              </a:solidFill>
              <a:sym typeface="Wingdings" panose="05000000000000000000" pitchFamily="2" charset="2"/>
            </a:endParaRPr>
          </a:p>
          <a:p>
            <a:pPr>
              <a:buFont typeface="Wingdings"/>
              <a:buChar char="à"/>
            </a:pPr>
            <a:r>
              <a:rPr lang="en-US" sz="2400" dirty="0" smtClean="0">
                <a:solidFill>
                  <a:srgbClr val="FF0000"/>
                </a:solidFill>
                <a:sym typeface="Wingdings" panose="05000000000000000000" pitchFamily="2" charset="2"/>
              </a:rPr>
              <a:t>Not quite sufficient to enable</a:t>
            </a:r>
            <a:br>
              <a:rPr lang="en-US" sz="2400" dirty="0" smtClean="0">
                <a:solidFill>
                  <a:srgbClr val="FF0000"/>
                </a:solidFill>
                <a:sym typeface="Wingdings" panose="05000000000000000000" pitchFamily="2" charset="2"/>
              </a:rPr>
            </a:br>
            <a:r>
              <a:rPr lang="en-US" sz="2400" dirty="0" smtClean="0">
                <a:solidFill>
                  <a:srgbClr val="FF0000"/>
                </a:solidFill>
                <a:sym typeface="Wingdings" panose="05000000000000000000" pitchFamily="2" charset="2"/>
              </a:rPr>
              <a:t>adequate use of data</a:t>
            </a:r>
          </a:p>
          <a:p>
            <a:pPr marL="0" indent="0">
              <a:buNone/>
            </a:pPr>
            <a:endParaRPr lang="en-US" sz="2400" dirty="0"/>
          </a:p>
        </p:txBody>
      </p:sp>
      <p:pic>
        <p:nvPicPr>
          <p:cNvPr id="4" name="Picture 3" descr="H:\My Documents\Dienstreisen\TECO CIMO SPb\gaw_metadata_profile_v1.0_um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938269"/>
            <a:ext cx="3987785" cy="3233931"/>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10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sz="3600" b="1" dirty="0" smtClean="0">
                <a:solidFill>
                  <a:schemeClr val="accent2"/>
                </a:solidFill>
                <a:latin typeface="Arial" pitchFamily="34" charset="0"/>
                <a:ea typeface="ＭＳ Ｐゴシック" pitchFamily="34" charset="-128"/>
              </a:rPr>
              <a:t>WIGOS Metadata</a:t>
            </a:r>
            <a:br>
              <a:rPr lang="en-GB" sz="3600" b="1" dirty="0" smtClean="0">
                <a:solidFill>
                  <a:schemeClr val="accent2"/>
                </a:solidFill>
                <a:latin typeface="Arial" pitchFamily="34" charset="0"/>
                <a:ea typeface="ＭＳ Ｐゴシック" pitchFamily="34" charset="-128"/>
              </a:rPr>
            </a:br>
            <a:r>
              <a:rPr lang="en-GB" sz="2000" b="1" dirty="0" smtClean="0">
                <a:solidFill>
                  <a:schemeClr val="accent2"/>
                </a:solidFill>
                <a:latin typeface="Arial" pitchFamily="34" charset="0"/>
                <a:ea typeface="ＭＳ Ｐゴシック" pitchFamily="34" charset="-128"/>
              </a:rPr>
              <a:t>Describe Observations</a:t>
            </a:r>
            <a:endParaRPr lang="en-GB" sz="3600" b="1" dirty="0">
              <a:solidFill>
                <a:schemeClr val="accent2"/>
              </a:solidFill>
            </a:endParaRP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64" y="2547010"/>
            <a:ext cx="5414168" cy="348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62000" y="1340768"/>
            <a:ext cx="7488237" cy="1014412"/>
          </a:xfrm>
          <a:prstGeom prst="rect">
            <a:avLst/>
          </a:prstGeom>
        </p:spPr>
        <p:txBody>
          <a:bodyPr>
            <a:spAutoFit/>
          </a:bodyPr>
          <a:lstStyle/>
          <a:p>
            <a:pPr algn="ctr" fontAlgn="auto">
              <a:spcBef>
                <a:spcPts val="0"/>
              </a:spcBef>
              <a:spcAft>
                <a:spcPts val="1200"/>
              </a:spcAft>
              <a:defRPr/>
            </a:pPr>
            <a:r>
              <a:rPr lang="en-GB" sz="2000" b="1" i="1" kern="0" dirty="0" err="1">
                <a:solidFill>
                  <a:srgbClr val="595959"/>
                </a:solidFill>
                <a:latin typeface="Calibri"/>
                <a:ea typeface="Times New Roman"/>
              </a:rPr>
              <a:t>OM_Observation</a:t>
            </a:r>
            <a:r>
              <a:rPr lang="en-GB" sz="2000" i="1" kern="0" dirty="0">
                <a:solidFill>
                  <a:srgbClr val="595959"/>
                </a:solidFill>
                <a:latin typeface="Calibri"/>
                <a:ea typeface="Times New Roman"/>
              </a:rPr>
              <a:t>: an EVENT whose RESULT is an </a:t>
            </a:r>
            <a:r>
              <a:rPr lang="en-GB" sz="2000" b="1" i="1" kern="0" dirty="0">
                <a:solidFill>
                  <a:srgbClr val="595959"/>
                </a:solidFill>
                <a:latin typeface="Calibri"/>
                <a:ea typeface="Times New Roman"/>
              </a:rPr>
              <a:t>estimate</a:t>
            </a:r>
            <a:r>
              <a:rPr lang="en-GB" sz="2000" i="1" kern="0" dirty="0">
                <a:solidFill>
                  <a:srgbClr val="595959"/>
                </a:solidFill>
                <a:latin typeface="Calibri"/>
                <a:ea typeface="Times New Roman"/>
              </a:rPr>
              <a:t> of a value of some PROPERTY of some THING obtained using a specified PROCEDURE …</a:t>
            </a:r>
          </a:p>
        </p:txBody>
      </p:sp>
      <p:grpSp>
        <p:nvGrpSpPr>
          <p:cNvPr id="2" name="Group 1"/>
          <p:cNvGrpSpPr>
            <a:grpSpLocks/>
          </p:cNvGrpSpPr>
          <p:nvPr/>
        </p:nvGrpSpPr>
        <p:grpSpPr bwMode="auto">
          <a:xfrm>
            <a:off x="3124200" y="1665832"/>
            <a:ext cx="1387696" cy="2902541"/>
            <a:chOff x="3741073" y="2018865"/>
            <a:chExt cx="1387821" cy="2902879"/>
          </a:xfrm>
        </p:grpSpPr>
        <p:sp>
          <p:nvSpPr>
            <p:cNvPr id="15" name="Freeform 14"/>
            <p:cNvSpPr/>
            <p:nvPr/>
          </p:nvSpPr>
          <p:spPr>
            <a:xfrm>
              <a:off x="3793354" y="2018865"/>
              <a:ext cx="973225" cy="50806"/>
            </a:xfrm>
            <a:custGeom>
              <a:avLst/>
              <a:gdLst>
                <a:gd name="connsiteX0" fmla="*/ 0 w 18362"/>
                <a:gd name="connsiteY0" fmla="*/ 0 h 1566407"/>
                <a:gd name="connsiteX1" fmla="*/ 0 w 18362"/>
                <a:gd name="connsiteY1" fmla="*/ 1566407 h 1566407"/>
                <a:gd name="connsiteX0" fmla="*/ 247411 w 247733"/>
                <a:gd name="connsiteY0" fmla="*/ 0 h 1566407"/>
                <a:gd name="connsiteX1" fmla="*/ 247411 w 247733"/>
                <a:gd name="connsiteY1" fmla="*/ 1566407 h 1566407"/>
                <a:gd name="connsiteX0" fmla="*/ 453713 w 453713"/>
                <a:gd name="connsiteY0" fmla="*/ 0 h 1566407"/>
                <a:gd name="connsiteX1" fmla="*/ 453713 w 453713"/>
                <a:gd name="connsiteY1" fmla="*/ 1566407 h 1566407"/>
                <a:gd name="connsiteX0" fmla="*/ 178145 w 1365677"/>
                <a:gd name="connsiteY0" fmla="*/ 0 h 1708911"/>
                <a:gd name="connsiteX1" fmla="*/ 1365677 w 1365677"/>
                <a:gd name="connsiteY1" fmla="*/ 1708911 h 1708911"/>
                <a:gd name="connsiteX0" fmla="*/ 154644 w 1615309"/>
                <a:gd name="connsiteY0" fmla="*/ 513299 h 639766"/>
                <a:gd name="connsiteX1" fmla="*/ 1615309 w 1615309"/>
                <a:gd name="connsiteY1" fmla="*/ 132152 h 639766"/>
                <a:gd name="connsiteX0" fmla="*/ 0 w 1460665"/>
                <a:gd name="connsiteY0" fmla="*/ 537653 h 572917"/>
                <a:gd name="connsiteX1" fmla="*/ 1460665 w 1460665"/>
                <a:gd name="connsiteY1" fmla="*/ 156506 h 572917"/>
                <a:gd name="connsiteX0" fmla="*/ 0 w 1460665"/>
                <a:gd name="connsiteY0" fmla="*/ 446862 h 490072"/>
                <a:gd name="connsiteX1" fmla="*/ 1460665 w 1460665"/>
                <a:gd name="connsiteY1" fmla="*/ 65715 h 490072"/>
                <a:gd name="connsiteX0" fmla="*/ 0 w 1680121"/>
                <a:gd name="connsiteY0" fmla="*/ 881745 h 912330"/>
                <a:gd name="connsiteX1" fmla="*/ 1680121 w 1680121"/>
                <a:gd name="connsiteY1" fmla="*/ 47055 h 912330"/>
                <a:gd name="connsiteX0" fmla="*/ 0 w 1680121"/>
                <a:gd name="connsiteY0" fmla="*/ 834690 h 894428"/>
                <a:gd name="connsiteX1" fmla="*/ 1680121 w 1680121"/>
                <a:gd name="connsiteY1" fmla="*/ 0 h 894428"/>
                <a:gd name="connsiteX0" fmla="*/ 0 w 1672805"/>
                <a:gd name="connsiteY0" fmla="*/ 834690 h 894428"/>
                <a:gd name="connsiteX1" fmla="*/ 1672805 w 1672805"/>
                <a:gd name="connsiteY1" fmla="*/ 0 h 894428"/>
                <a:gd name="connsiteX0" fmla="*/ 0 w 1687436"/>
                <a:gd name="connsiteY0" fmla="*/ 783484 h 847090"/>
                <a:gd name="connsiteX1" fmla="*/ 1687436 w 1687436"/>
                <a:gd name="connsiteY1" fmla="*/ 0 h 847090"/>
                <a:gd name="connsiteX0" fmla="*/ 0 w 1721556"/>
                <a:gd name="connsiteY0" fmla="*/ 817603 h 878582"/>
                <a:gd name="connsiteX1" fmla="*/ 1721556 w 1721556"/>
                <a:gd name="connsiteY1" fmla="*/ 0 h 878582"/>
                <a:gd name="connsiteX0" fmla="*/ 0 w 1610299"/>
                <a:gd name="connsiteY0" fmla="*/ 0 h 720876"/>
                <a:gd name="connsiteX1" fmla="*/ 1610299 w 1610299"/>
                <a:gd name="connsiteY1" fmla="*/ 566931 h 720876"/>
                <a:gd name="connsiteX0" fmla="*/ 133720 w 1744019"/>
                <a:gd name="connsiteY0" fmla="*/ 0 h 889252"/>
                <a:gd name="connsiteX1" fmla="*/ 1744019 w 1744019"/>
                <a:gd name="connsiteY1" fmla="*/ 566931 h 889252"/>
                <a:gd name="connsiteX0" fmla="*/ 711896 w 711896"/>
                <a:gd name="connsiteY0" fmla="*/ 0 h 1983563"/>
                <a:gd name="connsiteX1" fmla="*/ 109410 w 711896"/>
                <a:gd name="connsiteY1" fmla="*/ 1877293 h 1983563"/>
                <a:gd name="connsiteX0" fmla="*/ 929833 w 929833"/>
                <a:gd name="connsiteY0" fmla="*/ 0 h 1877293"/>
                <a:gd name="connsiteX1" fmla="*/ 327347 w 929833"/>
                <a:gd name="connsiteY1" fmla="*/ 1877293 h 1877293"/>
                <a:gd name="connsiteX0" fmla="*/ 950135 w 950135"/>
                <a:gd name="connsiteY0" fmla="*/ 0 h 1877293"/>
                <a:gd name="connsiteX1" fmla="*/ 366748 w 950135"/>
                <a:gd name="connsiteY1" fmla="*/ 639291 h 1877293"/>
                <a:gd name="connsiteX2" fmla="*/ 347649 w 950135"/>
                <a:gd name="connsiteY2" fmla="*/ 1877293 h 1877293"/>
                <a:gd name="connsiteX0" fmla="*/ 851388 w 851388"/>
                <a:gd name="connsiteY0" fmla="*/ 0 h 1877293"/>
                <a:gd name="connsiteX1" fmla="*/ 268001 w 851388"/>
                <a:gd name="connsiteY1" fmla="*/ 639291 h 1877293"/>
                <a:gd name="connsiteX2" fmla="*/ 248902 w 851388"/>
                <a:gd name="connsiteY2" fmla="*/ 1877293 h 1877293"/>
                <a:gd name="connsiteX0" fmla="*/ 973330 w 973330"/>
                <a:gd name="connsiteY0" fmla="*/ 0 h 1902017"/>
                <a:gd name="connsiteX1" fmla="*/ 389943 w 973330"/>
                <a:gd name="connsiteY1" fmla="*/ 639291 h 1902017"/>
                <a:gd name="connsiteX2" fmla="*/ 210139 w 973330"/>
                <a:gd name="connsiteY2" fmla="*/ 1902017 h 1902017"/>
                <a:gd name="connsiteX0" fmla="*/ 963533 w 963533"/>
                <a:gd name="connsiteY0" fmla="*/ 0 h 1914378"/>
                <a:gd name="connsiteX1" fmla="*/ 380146 w 963533"/>
                <a:gd name="connsiteY1" fmla="*/ 639291 h 1914378"/>
                <a:gd name="connsiteX2" fmla="*/ 212703 w 963533"/>
                <a:gd name="connsiteY2" fmla="*/ 1914378 h 1914378"/>
                <a:gd name="connsiteX0" fmla="*/ 993994 w 993994"/>
                <a:gd name="connsiteY0" fmla="*/ 0 h 1914378"/>
                <a:gd name="connsiteX1" fmla="*/ 410607 w 993994"/>
                <a:gd name="connsiteY1" fmla="*/ 639291 h 1914378"/>
                <a:gd name="connsiteX2" fmla="*/ 243164 w 993994"/>
                <a:gd name="connsiteY2" fmla="*/ 1914378 h 1914378"/>
                <a:gd name="connsiteX0" fmla="*/ 1007942 w 1007942"/>
                <a:gd name="connsiteY0" fmla="*/ 0 h 1914378"/>
                <a:gd name="connsiteX1" fmla="*/ 424555 w 1007942"/>
                <a:gd name="connsiteY1" fmla="*/ 639291 h 1914378"/>
                <a:gd name="connsiteX2" fmla="*/ 257112 w 1007942"/>
                <a:gd name="connsiteY2" fmla="*/ 1914378 h 1914378"/>
                <a:gd name="connsiteX0" fmla="*/ 1007942 w 1007942"/>
                <a:gd name="connsiteY0" fmla="*/ 0 h 1914378"/>
                <a:gd name="connsiteX1" fmla="*/ 424555 w 1007942"/>
                <a:gd name="connsiteY1" fmla="*/ 639291 h 1914378"/>
                <a:gd name="connsiteX2" fmla="*/ 257112 w 1007942"/>
                <a:gd name="connsiteY2" fmla="*/ 1914378 h 1914378"/>
                <a:gd name="connsiteX0" fmla="*/ 949564 w 949564"/>
                <a:gd name="connsiteY0" fmla="*/ 0 h 1854454"/>
                <a:gd name="connsiteX1" fmla="*/ 366177 w 949564"/>
                <a:gd name="connsiteY1" fmla="*/ 639291 h 1854454"/>
                <a:gd name="connsiteX2" fmla="*/ 226391 w 949564"/>
                <a:gd name="connsiteY2" fmla="*/ 1854454 h 1854454"/>
                <a:gd name="connsiteX0" fmla="*/ 923002 w 923002"/>
                <a:gd name="connsiteY0" fmla="*/ 0 h 1854454"/>
                <a:gd name="connsiteX1" fmla="*/ 339615 w 923002"/>
                <a:gd name="connsiteY1" fmla="*/ 639291 h 1854454"/>
                <a:gd name="connsiteX2" fmla="*/ 199829 w 923002"/>
                <a:gd name="connsiteY2" fmla="*/ 1854454 h 1854454"/>
                <a:gd name="connsiteX0" fmla="*/ 979287 w 979287"/>
                <a:gd name="connsiteY0" fmla="*/ 0 h 1854454"/>
                <a:gd name="connsiteX1" fmla="*/ 395900 w 979287"/>
                <a:gd name="connsiteY1" fmla="*/ 639291 h 1854454"/>
                <a:gd name="connsiteX2" fmla="*/ 256114 w 979287"/>
                <a:gd name="connsiteY2" fmla="*/ 1854454 h 1854454"/>
                <a:gd name="connsiteX0" fmla="*/ 723173 w 723173"/>
                <a:gd name="connsiteY0" fmla="*/ 0 h 1854454"/>
                <a:gd name="connsiteX1" fmla="*/ 0 w 723173"/>
                <a:gd name="connsiteY1" fmla="*/ 1854454 h 1854454"/>
                <a:gd name="connsiteX0" fmla="*/ 791697 w 791697"/>
                <a:gd name="connsiteY0" fmla="*/ 0 h 1854454"/>
                <a:gd name="connsiteX1" fmla="*/ 68524 w 791697"/>
                <a:gd name="connsiteY1" fmla="*/ 1854454 h 1854454"/>
                <a:gd name="connsiteX0" fmla="*/ 725019 w 725019"/>
                <a:gd name="connsiteY0" fmla="*/ 0 h 1921161"/>
                <a:gd name="connsiteX1" fmla="*/ 73685 w 725019"/>
                <a:gd name="connsiteY1" fmla="*/ 1921161 h 1921161"/>
                <a:gd name="connsiteX0" fmla="*/ 751665 w 751665"/>
                <a:gd name="connsiteY0" fmla="*/ 0 h 1921161"/>
                <a:gd name="connsiteX1" fmla="*/ 100331 w 751665"/>
                <a:gd name="connsiteY1" fmla="*/ 1921161 h 1921161"/>
                <a:gd name="connsiteX0" fmla="*/ 3244332 w 3244332"/>
                <a:gd name="connsiteY0" fmla="*/ 0 h 1631986"/>
                <a:gd name="connsiteX1" fmla="*/ 21406 w 3244332"/>
                <a:gd name="connsiteY1" fmla="*/ 1631986 h 1631986"/>
                <a:gd name="connsiteX0" fmla="*/ 945649 w 945649"/>
                <a:gd name="connsiteY0" fmla="*/ 228719 h 284132"/>
                <a:gd name="connsiteX1" fmla="*/ 77434 w 945649"/>
                <a:gd name="connsiteY1" fmla="*/ 249589 h 284132"/>
                <a:gd name="connsiteX0" fmla="*/ 950710 w 950710"/>
                <a:gd name="connsiteY0" fmla="*/ 305429 h 326299"/>
                <a:gd name="connsiteX1" fmla="*/ 82495 w 950710"/>
                <a:gd name="connsiteY1" fmla="*/ 326299 h 326299"/>
                <a:gd name="connsiteX0" fmla="*/ 868215 w 868215"/>
                <a:gd name="connsiteY0" fmla="*/ 40993 h 61863"/>
                <a:gd name="connsiteX1" fmla="*/ 0 w 868215"/>
                <a:gd name="connsiteY1" fmla="*/ 61863 h 61863"/>
                <a:gd name="connsiteX0" fmla="*/ 868215 w 868215"/>
                <a:gd name="connsiteY0" fmla="*/ 48302 h 48302"/>
                <a:gd name="connsiteX1" fmla="*/ 0 w 868215"/>
                <a:gd name="connsiteY1" fmla="*/ 46189 h 48302"/>
                <a:gd name="connsiteX0" fmla="*/ 868215 w 868215"/>
                <a:gd name="connsiteY0" fmla="*/ 45017 h 45017"/>
                <a:gd name="connsiteX1" fmla="*/ 0 w 868215"/>
                <a:gd name="connsiteY1" fmla="*/ 42904 h 45017"/>
              </a:gdLst>
              <a:ahLst/>
              <a:cxnLst>
                <a:cxn ang="0">
                  <a:pos x="connsiteX0" y="connsiteY0"/>
                </a:cxn>
                <a:cxn ang="0">
                  <a:pos x="connsiteX1" y="connsiteY1"/>
                </a:cxn>
              </a:cxnLst>
              <a:rect l="l" t="t" r="r" b="b"/>
              <a:pathLst>
                <a:path w="868215" h="45017">
                  <a:moveTo>
                    <a:pt x="868215" y="45017"/>
                  </a:moveTo>
                  <a:cubicBezTo>
                    <a:pt x="282966" y="-42166"/>
                    <a:pt x="202099" y="20115"/>
                    <a:pt x="0" y="42904"/>
                  </a:cubicBezTo>
                </a:path>
              </a:pathLst>
            </a:custGeom>
            <a:noFill/>
            <a:ln w="57150" cap="rnd" cmpd="sng" algn="ctr">
              <a:solidFill>
                <a:srgbClr val="A8000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16" name="Rounded Rectangle 15"/>
            <p:cNvSpPr/>
            <p:nvPr/>
          </p:nvSpPr>
          <p:spPr>
            <a:xfrm>
              <a:off x="3741073" y="4717919"/>
              <a:ext cx="1387821" cy="203825"/>
            </a:xfrm>
            <a:prstGeom prst="roundRect">
              <a:avLst>
                <a:gd name="adj" fmla="val 20896"/>
              </a:avLst>
            </a:prstGeom>
            <a:solidFill>
              <a:srgbClr val="C000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5" name="Group 4"/>
          <p:cNvGrpSpPr>
            <a:grpSpLocks/>
          </p:cNvGrpSpPr>
          <p:nvPr/>
        </p:nvGrpSpPr>
        <p:grpSpPr bwMode="auto">
          <a:xfrm>
            <a:off x="3429000" y="1681146"/>
            <a:ext cx="2029075" cy="4379646"/>
            <a:chOff x="4139759" y="2034707"/>
            <a:chExt cx="2029029" cy="4379433"/>
          </a:xfrm>
        </p:grpSpPr>
        <p:sp>
          <p:nvSpPr>
            <p:cNvPr id="3" name="Freeform 2"/>
            <p:cNvSpPr/>
            <p:nvPr/>
          </p:nvSpPr>
          <p:spPr>
            <a:xfrm>
              <a:off x="5405218" y="2034707"/>
              <a:ext cx="763570" cy="30162"/>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Lst>
              <a:ahLst/>
              <a:cxnLst>
                <a:cxn ang="0">
                  <a:pos x="connsiteX0" y="connsiteY0"/>
                </a:cxn>
                <a:cxn ang="0">
                  <a:pos x="connsiteX1" y="connsiteY1"/>
                </a:cxn>
              </a:cxnLst>
              <a:rect l="l" t="t" r="r" b="b"/>
              <a:pathLst>
                <a:path w="764275" h="29516">
                  <a:moveTo>
                    <a:pt x="0" y="29516"/>
                  </a:moveTo>
                  <a:cubicBezTo>
                    <a:pt x="254758" y="-791"/>
                    <a:pt x="509517" y="-11780"/>
                    <a:pt x="764275" y="15868"/>
                  </a:cubicBezTo>
                </a:path>
              </a:pathLst>
            </a:custGeom>
            <a:noFill/>
            <a:ln w="57150" cap="rnd" cmpd="sng" algn="ctr">
              <a:solidFill>
                <a:srgbClr val="FFC00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2" name="Rounded Rectangle 21"/>
            <p:cNvSpPr/>
            <p:nvPr/>
          </p:nvSpPr>
          <p:spPr>
            <a:xfrm>
              <a:off x="4139759" y="5732897"/>
              <a:ext cx="940029" cy="681243"/>
            </a:xfrm>
            <a:prstGeom prst="roundRect">
              <a:avLst>
                <a:gd name="adj" fmla="val 3758"/>
              </a:avLst>
            </a:prstGeom>
            <a:solidFill>
              <a:srgbClr val="FFC0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7" name="Group 6"/>
          <p:cNvGrpSpPr>
            <a:grpSpLocks/>
          </p:cNvGrpSpPr>
          <p:nvPr/>
        </p:nvGrpSpPr>
        <p:grpSpPr bwMode="auto">
          <a:xfrm>
            <a:off x="914400" y="1979964"/>
            <a:ext cx="2352675" cy="3373592"/>
            <a:chOff x="1623720" y="2333282"/>
            <a:chExt cx="2352754" cy="3373635"/>
          </a:xfrm>
        </p:grpSpPr>
        <p:sp>
          <p:nvSpPr>
            <p:cNvPr id="19" name="Freeform 18"/>
            <p:cNvSpPr/>
            <p:nvPr/>
          </p:nvSpPr>
          <p:spPr>
            <a:xfrm>
              <a:off x="2909638" y="2333282"/>
              <a:ext cx="1066836" cy="38100"/>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 name="connsiteX0" fmla="*/ 0 w 1066929"/>
                <a:gd name="connsiteY0" fmla="*/ 16802 h 28911"/>
                <a:gd name="connsiteX1" fmla="*/ 1066929 w 1066929"/>
                <a:gd name="connsiteY1" fmla="*/ 28911 h 28911"/>
                <a:gd name="connsiteX0" fmla="*/ 0 w 1066929"/>
                <a:gd name="connsiteY0" fmla="*/ 25339 h 37448"/>
                <a:gd name="connsiteX1" fmla="*/ 1066929 w 1066929"/>
                <a:gd name="connsiteY1" fmla="*/ 37448 h 37448"/>
              </a:gdLst>
              <a:ahLst/>
              <a:cxnLst>
                <a:cxn ang="0">
                  <a:pos x="connsiteX0" y="connsiteY0"/>
                </a:cxn>
                <a:cxn ang="0">
                  <a:pos x="connsiteX1" y="connsiteY1"/>
                </a:cxn>
              </a:cxnLst>
              <a:rect l="l" t="t" r="r" b="b"/>
              <a:pathLst>
                <a:path w="1066929" h="37448">
                  <a:moveTo>
                    <a:pt x="0" y="25339"/>
                  </a:moveTo>
                  <a:cubicBezTo>
                    <a:pt x="254758" y="-4968"/>
                    <a:pt x="805732" y="-15958"/>
                    <a:pt x="1066929" y="37448"/>
                  </a:cubicBezTo>
                </a:path>
              </a:pathLst>
            </a:custGeom>
            <a:noFill/>
            <a:ln w="57150" cap="rnd" cmpd="sng" algn="ctr">
              <a:solidFill>
                <a:srgbClr val="00B05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3" name="Rounded Rectangle 22"/>
            <p:cNvSpPr/>
            <p:nvPr/>
          </p:nvSpPr>
          <p:spPr>
            <a:xfrm>
              <a:off x="1623720" y="5156806"/>
              <a:ext cx="1406572" cy="550111"/>
            </a:xfrm>
            <a:prstGeom prst="roundRect">
              <a:avLst>
                <a:gd name="adj" fmla="val 5218"/>
              </a:avLst>
            </a:prstGeom>
            <a:solidFill>
              <a:srgbClr val="00B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4" name="Group 3"/>
          <p:cNvGrpSpPr>
            <a:grpSpLocks/>
          </p:cNvGrpSpPr>
          <p:nvPr/>
        </p:nvGrpSpPr>
        <p:grpSpPr bwMode="auto">
          <a:xfrm>
            <a:off x="685800" y="1965688"/>
            <a:ext cx="4237037" cy="1829654"/>
            <a:chOff x="1437174" y="2319806"/>
            <a:chExt cx="4236786" cy="1830045"/>
          </a:xfrm>
        </p:grpSpPr>
        <p:sp>
          <p:nvSpPr>
            <p:cNvPr id="20" name="Freeform 19"/>
            <p:cNvSpPr/>
            <p:nvPr/>
          </p:nvSpPr>
          <p:spPr>
            <a:xfrm>
              <a:off x="4870733" y="2319806"/>
              <a:ext cx="803227" cy="30169"/>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 name="connsiteX0" fmla="*/ 0 w 1066929"/>
                <a:gd name="connsiteY0" fmla="*/ 16802 h 28911"/>
                <a:gd name="connsiteX1" fmla="*/ 1066929 w 1066929"/>
                <a:gd name="connsiteY1" fmla="*/ 28911 h 28911"/>
                <a:gd name="connsiteX0" fmla="*/ 0 w 1066929"/>
                <a:gd name="connsiteY0" fmla="*/ 25339 h 37448"/>
                <a:gd name="connsiteX1" fmla="*/ 1066929 w 1066929"/>
                <a:gd name="connsiteY1" fmla="*/ 37448 h 37448"/>
                <a:gd name="connsiteX0" fmla="*/ 0 w 802912"/>
                <a:gd name="connsiteY0" fmla="*/ 40795 h 40795"/>
                <a:gd name="connsiteX1" fmla="*/ 802912 w 802912"/>
                <a:gd name="connsiteY1" fmla="*/ 27147 h 40795"/>
                <a:gd name="connsiteX0" fmla="*/ 0 w 802912"/>
                <a:gd name="connsiteY0" fmla="*/ 29517 h 29517"/>
                <a:gd name="connsiteX1" fmla="*/ 802912 w 802912"/>
                <a:gd name="connsiteY1" fmla="*/ 15869 h 29517"/>
              </a:gdLst>
              <a:ahLst/>
              <a:cxnLst>
                <a:cxn ang="0">
                  <a:pos x="connsiteX0" y="connsiteY0"/>
                </a:cxn>
                <a:cxn ang="0">
                  <a:pos x="connsiteX1" y="connsiteY1"/>
                </a:cxn>
              </a:cxnLst>
              <a:rect l="l" t="t" r="r" b="b"/>
              <a:pathLst>
                <a:path w="802912" h="29517">
                  <a:moveTo>
                    <a:pt x="0" y="29517"/>
                  </a:moveTo>
                  <a:cubicBezTo>
                    <a:pt x="254758" y="-790"/>
                    <a:pt x="528836" y="-11779"/>
                    <a:pt x="802912" y="15869"/>
                  </a:cubicBezTo>
                </a:path>
              </a:pathLst>
            </a:custGeom>
            <a:noFill/>
            <a:ln w="57150" cap="rnd" cmpd="sng" algn="ctr">
              <a:solidFill>
                <a:srgbClr val="0070C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4" name="Rounded Rectangle 23"/>
            <p:cNvSpPr/>
            <p:nvPr/>
          </p:nvSpPr>
          <p:spPr>
            <a:xfrm>
              <a:off x="1437174" y="3557115"/>
              <a:ext cx="1593756" cy="592736"/>
            </a:xfrm>
            <a:prstGeom prst="roundRect">
              <a:avLst>
                <a:gd name="adj" fmla="val 12668"/>
              </a:avLst>
            </a:prstGeom>
            <a:solidFill>
              <a:srgbClr val="0070C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6" name="Group 5"/>
          <p:cNvGrpSpPr>
            <a:grpSpLocks/>
          </p:cNvGrpSpPr>
          <p:nvPr/>
        </p:nvGrpSpPr>
        <p:grpSpPr bwMode="auto">
          <a:xfrm>
            <a:off x="2718173" y="2297463"/>
            <a:ext cx="2215185" cy="777797"/>
            <a:chOff x="3492406" y="2651248"/>
            <a:chExt cx="2214891" cy="777478"/>
          </a:xfrm>
        </p:grpSpPr>
        <p:sp>
          <p:nvSpPr>
            <p:cNvPr id="21" name="Freeform 20"/>
            <p:cNvSpPr/>
            <p:nvPr/>
          </p:nvSpPr>
          <p:spPr>
            <a:xfrm>
              <a:off x="4453338" y="2651248"/>
              <a:ext cx="1253959" cy="52366"/>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 name="connsiteX0" fmla="*/ 0 w 1066929"/>
                <a:gd name="connsiteY0" fmla="*/ 16802 h 28911"/>
                <a:gd name="connsiteX1" fmla="*/ 1066929 w 1066929"/>
                <a:gd name="connsiteY1" fmla="*/ 28911 h 28911"/>
                <a:gd name="connsiteX0" fmla="*/ 0 w 1066929"/>
                <a:gd name="connsiteY0" fmla="*/ 25339 h 37448"/>
                <a:gd name="connsiteX1" fmla="*/ 1066929 w 1066929"/>
                <a:gd name="connsiteY1" fmla="*/ 37448 h 37448"/>
                <a:gd name="connsiteX0" fmla="*/ 0 w 1253672"/>
                <a:gd name="connsiteY0" fmla="*/ 65523 h 65523"/>
                <a:gd name="connsiteX1" fmla="*/ 1253672 w 1253672"/>
                <a:gd name="connsiteY1" fmla="*/ 19677 h 65523"/>
                <a:gd name="connsiteX0" fmla="*/ 0 w 1253672"/>
                <a:gd name="connsiteY0" fmla="*/ 52138 h 52138"/>
                <a:gd name="connsiteX1" fmla="*/ 1253672 w 1253672"/>
                <a:gd name="connsiteY1" fmla="*/ 6292 h 52138"/>
              </a:gdLst>
              <a:ahLst/>
              <a:cxnLst>
                <a:cxn ang="0">
                  <a:pos x="connsiteX0" y="connsiteY0"/>
                </a:cxn>
                <a:cxn ang="0">
                  <a:pos x="connsiteX1" y="connsiteY1"/>
                </a:cxn>
              </a:cxnLst>
              <a:rect l="l" t="t" r="r" b="b"/>
              <a:pathLst>
                <a:path w="1253672" h="52138">
                  <a:moveTo>
                    <a:pt x="0" y="52138"/>
                  </a:moveTo>
                  <a:cubicBezTo>
                    <a:pt x="254758" y="21831"/>
                    <a:pt x="960278" y="-14917"/>
                    <a:pt x="1253672" y="6292"/>
                  </a:cubicBezTo>
                </a:path>
              </a:pathLst>
            </a:custGeom>
            <a:noFill/>
            <a:ln w="57150" cap="rnd" cmpd="sng" algn="ctr">
              <a:solidFill>
                <a:srgbClr val="7030A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5" name="Rounded Rectangle 24"/>
            <p:cNvSpPr/>
            <p:nvPr/>
          </p:nvSpPr>
          <p:spPr>
            <a:xfrm>
              <a:off x="3492406" y="2852897"/>
              <a:ext cx="1439968" cy="575829"/>
            </a:xfrm>
            <a:prstGeom prst="roundRect">
              <a:avLst>
                <a:gd name="adj" fmla="val 4350"/>
              </a:avLst>
            </a:prstGeom>
            <a:solidFill>
              <a:srgbClr val="7030A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10" name="TextBox 9"/>
          <p:cNvSpPr txBox="1"/>
          <p:nvPr/>
        </p:nvSpPr>
        <p:spPr>
          <a:xfrm>
            <a:off x="6198700" y="2647912"/>
            <a:ext cx="2779680" cy="3416320"/>
          </a:xfrm>
          <a:prstGeom prst="rect">
            <a:avLst/>
          </a:prstGeom>
          <a:noFill/>
        </p:spPr>
        <p:txBody>
          <a:bodyPr wrap="square" rtlCol="0">
            <a:spAutoFit/>
          </a:bodyPr>
          <a:lstStyle/>
          <a:p>
            <a:r>
              <a:rPr lang="en-US" sz="1800" dirty="0" smtClean="0">
                <a:solidFill>
                  <a:srgbClr val="C00000"/>
                </a:solidFill>
              </a:rPr>
              <a:t>- 2014-07-06 13:45z</a:t>
            </a:r>
          </a:p>
          <a:p>
            <a:r>
              <a:rPr lang="en-US" sz="1800" dirty="0" smtClean="0">
                <a:solidFill>
                  <a:srgbClr val="FFC000"/>
                </a:solidFill>
              </a:rPr>
              <a:t>- 42.7° C</a:t>
            </a:r>
          </a:p>
          <a:p>
            <a:r>
              <a:rPr lang="en-US" sz="1800" dirty="0" smtClean="0">
                <a:solidFill>
                  <a:srgbClr val="92D050"/>
                </a:solidFill>
              </a:rPr>
              <a:t>- Temperature</a:t>
            </a:r>
          </a:p>
          <a:p>
            <a:r>
              <a:rPr lang="en-US" sz="1800" dirty="0" smtClean="0">
                <a:solidFill>
                  <a:srgbClr val="00B0F0"/>
                </a:solidFill>
              </a:rPr>
              <a:t>- Atmosphere (surface)</a:t>
            </a:r>
            <a:br>
              <a:rPr lang="en-US" sz="1800" dirty="0" smtClean="0">
                <a:solidFill>
                  <a:srgbClr val="00B0F0"/>
                </a:solidFill>
              </a:rPr>
            </a:br>
            <a:r>
              <a:rPr lang="en-US" sz="1800" dirty="0" smtClean="0">
                <a:solidFill>
                  <a:srgbClr val="00B0F0"/>
                </a:solidFill>
              </a:rPr>
              <a:t>    1.35 m above ground</a:t>
            </a:r>
            <a:br>
              <a:rPr lang="en-US" sz="1800" dirty="0" smtClean="0">
                <a:solidFill>
                  <a:srgbClr val="00B0F0"/>
                </a:solidFill>
              </a:rPr>
            </a:br>
            <a:r>
              <a:rPr lang="en-US" sz="1800" dirty="0" smtClean="0">
                <a:solidFill>
                  <a:srgbClr val="00B0F0"/>
                </a:solidFill>
              </a:rPr>
              <a:t>    covered by sand</a:t>
            </a:r>
          </a:p>
          <a:p>
            <a:pPr marL="285750" indent="-285750">
              <a:buFontTx/>
              <a:buChar char="-"/>
            </a:pPr>
            <a:r>
              <a:rPr lang="en-US" sz="1800" dirty="0" smtClean="0">
                <a:solidFill>
                  <a:schemeClr val="accent6">
                    <a:lumMod val="40000"/>
                    <a:lumOff val="60000"/>
                  </a:schemeClr>
                </a:solidFill>
              </a:rPr>
              <a:t>PT-100</a:t>
            </a:r>
            <a:br>
              <a:rPr lang="en-US" sz="1800" dirty="0" smtClean="0">
                <a:solidFill>
                  <a:schemeClr val="accent6">
                    <a:lumMod val="40000"/>
                    <a:lumOff val="60000"/>
                  </a:schemeClr>
                </a:solidFill>
              </a:rPr>
            </a:br>
            <a:r>
              <a:rPr lang="en-US" sz="1800" dirty="0" smtClean="0">
                <a:solidFill>
                  <a:schemeClr val="accent6">
                    <a:lumMod val="40000"/>
                    <a:lumOff val="60000"/>
                  </a:schemeClr>
                </a:solidFill>
              </a:rPr>
              <a:t>    calibrated against</a:t>
            </a:r>
            <a:br>
              <a:rPr lang="en-US" sz="1800" dirty="0" smtClean="0">
                <a:solidFill>
                  <a:schemeClr val="accent6">
                    <a:lumMod val="40000"/>
                    <a:lumOff val="60000"/>
                  </a:schemeClr>
                </a:solidFill>
              </a:rPr>
            </a:br>
            <a:r>
              <a:rPr lang="en-US" sz="1800" dirty="0" smtClean="0">
                <a:solidFill>
                  <a:schemeClr val="accent6">
                    <a:lumMod val="40000"/>
                    <a:lumOff val="60000"/>
                  </a:schemeClr>
                </a:solidFill>
              </a:rPr>
              <a:t>    National Standard    Stevenson screen</a:t>
            </a:r>
            <a:endParaRPr lang="en-US" sz="1800" dirty="0" smtClean="0"/>
          </a:p>
        </p:txBody>
      </p:sp>
      <p:sp>
        <p:nvSpPr>
          <p:cNvPr id="9" name="Rectangle 8"/>
          <p:cNvSpPr/>
          <p:nvPr/>
        </p:nvSpPr>
        <p:spPr>
          <a:xfrm>
            <a:off x="518964" y="5805264"/>
            <a:ext cx="2257349" cy="246221"/>
          </a:xfrm>
          <a:prstGeom prst="rect">
            <a:avLst/>
          </a:prstGeom>
        </p:spPr>
        <p:txBody>
          <a:bodyPr wrap="none">
            <a:spAutoFit/>
          </a:bodyPr>
          <a:lstStyle/>
          <a:p>
            <a:r>
              <a:rPr lang="en-GB" sz="1000" b="0" dirty="0">
                <a:solidFill>
                  <a:schemeClr val="tx1"/>
                </a:solidFill>
              </a:rPr>
              <a:t>(courtesy of Aaron </a:t>
            </a:r>
            <a:r>
              <a:rPr lang="en-GB" sz="1000" b="0" dirty="0" err="1">
                <a:solidFill>
                  <a:schemeClr val="tx1"/>
                </a:solidFill>
              </a:rPr>
              <a:t>Braeckel</a:t>
            </a:r>
            <a:r>
              <a:rPr lang="en-GB" sz="1000" b="0" dirty="0">
                <a:solidFill>
                  <a:schemeClr val="tx1"/>
                </a:solidFill>
              </a:rPr>
              <a:t>, UKMO)</a:t>
            </a:r>
            <a:endParaRPr lang="en-US" sz="1000" b="0" dirty="0">
              <a:solidFill>
                <a:schemeClr val="tx1"/>
              </a:solidFill>
            </a:endParaRPr>
          </a:p>
        </p:txBody>
      </p:sp>
    </p:spTree>
    <p:extLst>
      <p:ext uri="{BB962C8B-B14F-4D97-AF65-F5344CB8AC3E}">
        <p14:creationId xmlns:p14="http://schemas.microsoft.com/office/powerpoint/2010/main" val="19682843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idx="4294967295"/>
          </p:nvPr>
        </p:nvSpPr>
        <p:spPr>
          <a:xfrm>
            <a:off x="215105" y="-39690"/>
            <a:ext cx="8713790" cy="792169"/>
          </a:xfrm>
          <a:prstGeom prst="rect">
            <a:avLst/>
          </a:prstGeom>
        </p:spPr>
        <p:txBody>
          <a:bodyPr>
            <a:normAutofit/>
          </a:bodyPr>
          <a:lstStyle>
            <a:lvl1pPr algn="ctr">
              <a:defRPr sz="3200">
                <a:solidFill>
                  <a:srgbClr val="011993"/>
                </a:solidFill>
              </a:defRPr>
            </a:lvl1pPr>
          </a:lstStyle>
          <a:p>
            <a:pPr lvl="0">
              <a:defRPr sz="1800" b="0">
                <a:solidFill>
                  <a:srgbClr val="000000"/>
                </a:solidFill>
              </a:defRPr>
            </a:pPr>
            <a:r>
              <a:rPr sz="3200" b="1" dirty="0">
                <a:solidFill>
                  <a:srgbClr val="011993"/>
                </a:solidFill>
              </a:rPr>
              <a:t>WIGOS </a:t>
            </a:r>
            <a:r>
              <a:rPr sz="3200" b="1" dirty="0" smtClean="0">
                <a:solidFill>
                  <a:srgbClr val="011993"/>
                </a:solidFill>
              </a:rPr>
              <a:t>Metadata</a:t>
            </a:r>
            <a:r>
              <a:rPr lang="fr-CH" sz="3200" b="1" dirty="0" smtClean="0">
                <a:solidFill>
                  <a:srgbClr val="011993"/>
                </a:solidFill>
              </a:rPr>
              <a:t> Categories</a:t>
            </a:r>
            <a:endParaRPr sz="3200" b="1" dirty="0">
              <a:solidFill>
                <a:srgbClr val="011993"/>
              </a:solidFill>
            </a:endParaRPr>
          </a:p>
        </p:txBody>
      </p:sp>
      <p:graphicFrame>
        <p:nvGraphicFramePr>
          <p:cNvPr id="2" name="Table 1"/>
          <p:cNvGraphicFramePr>
            <a:graphicFrameLocks noGrp="1"/>
          </p:cNvGraphicFramePr>
          <p:nvPr>
            <p:extLst/>
          </p:nvPr>
        </p:nvGraphicFramePr>
        <p:xfrm>
          <a:off x="609600" y="838200"/>
          <a:ext cx="8001000" cy="5257798"/>
        </p:xfrm>
        <a:graphic>
          <a:graphicData uri="http://schemas.openxmlformats.org/drawingml/2006/table">
            <a:tbl>
              <a:tblPr firstRow="1" firstCol="1" lastRow="1" lastCol="1" bandRow="1" bandCol="1">
                <a:tableStyleId>{5940675A-B579-460E-94D1-54222C63F5DA}</a:tableStyleId>
              </a:tblPr>
              <a:tblGrid>
                <a:gridCol w="494983"/>
                <a:gridCol w="2474917"/>
                <a:gridCol w="5031100"/>
              </a:tblGrid>
              <a:tr h="202223">
                <a:tc>
                  <a:txBody>
                    <a:bodyPr/>
                    <a:lstStyle/>
                    <a:p>
                      <a:pPr marL="0" marR="0">
                        <a:spcBef>
                          <a:spcPts val="0"/>
                        </a:spcBef>
                        <a:spcAft>
                          <a:spcPts val="0"/>
                        </a:spcAft>
                      </a:pPr>
                      <a:r>
                        <a:rPr lang="en-US" sz="1100" dirty="0">
                          <a:effectLst/>
                        </a:rPr>
                        <a:t>#</a:t>
                      </a:r>
                      <a:endParaRPr lang="en-US" sz="1100" dirty="0">
                        <a:effectLst/>
                        <a:latin typeface="Arial"/>
                        <a:ea typeface="MS Mincho"/>
                        <a:cs typeface="Times New Roman"/>
                      </a:endParaRPr>
                    </a:p>
                  </a:txBody>
                  <a:tcPr marL="68580" marR="68580" marT="0" marB="0">
                    <a:solidFill>
                      <a:srgbClr val="FFC000"/>
                    </a:solidFill>
                  </a:tcPr>
                </a:tc>
                <a:tc>
                  <a:txBody>
                    <a:bodyPr/>
                    <a:lstStyle/>
                    <a:p>
                      <a:pPr marL="0" marR="0" algn="l">
                        <a:spcBef>
                          <a:spcPts val="0"/>
                        </a:spcBef>
                        <a:spcAft>
                          <a:spcPts val="0"/>
                        </a:spcAft>
                      </a:pPr>
                      <a:r>
                        <a:rPr lang="en-US" sz="1100" dirty="0">
                          <a:effectLst/>
                        </a:rPr>
                        <a:t>Category</a:t>
                      </a:r>
                      <a:endParaRPr lang="en-US" sz="1100" dirty="0">
                        <a:effectLst/>
                        <a:latin typeface="Arial"/>
                        <a:ea typeface="MS Mincho"/>
                        <a:cs typeface="Times New Roman"/>
                      </a:endParaRPr>
                    </a:p>
                  </a:txBody>
                  <a:tcPr marL="68580" marR="68580" marT="0" marB="0">
                    <a:solidFill>
                      <a:srgbClr val="FFC000"/>
                    </a:solidFill>
                  </a:tcPr>
                </a:tc>
                <a:tc>
                  <a:txBody>
                    <a:bodyPr/>
                    <a:lstStyle/>
                    <a:p>
                      <a:pPr marL="0" marR="0" algn="l">
                        <a:spcBef>
                          <a:spcPts val="0"/>
                        </a:spcBef>
                        <a:spcAft>
                          <a:spcPts val="0"/>
                        </a:spcAft>
                      </a:pPr>
                      <a:r>
                        <a:rPr lang="en-US" sz="1100" dirty="0">
                          <a:effectLst/>
                        </a:rPr>
                        <a:t>Description</a:t>
                      </a:r>
                      <a:endParaRPr lang="en-US" sz="1100" dirty="0">
                        <a:effectLst/>
                        <a:latin typeface="Arial"/>
                        <a:ea typeface="MS Mincho"/>
                        <a:cs typeface="Times New Roman"/>
                      </a:endParaRPr>
                    </a:p>
                  </a:txBody>
                  <a:tcPr marL="68580" marR="68580" marT="0" marB="0">
                    <a:solidFill>
                      <a:srgbClr val="FFC000"/>
                    </a:solidFill>
                  </a:tcPr>
                </a:tc>
              </a:tr>
              <a:tr h="404446">
                <a:tc>
                  <a:txBody>
                    <a:bodyPr/>
                    <a:lstStyle/>
                    <a:p>
                      <a:pPr marL="0" marR="0">
                        <a:spcBef>
                          <a:spcPts val="0"/>
                        </a:spcBef>
                        <a:spcAft>
                          <a:spcPts val="0"/>
                        </a:spcAft>
                      </a:pPr>
                      <a:r>
                        <a:rPr lang="en-US" sz="1100">
                          <a:effectLst/>
                        </a:rPr>
                        <a:t>1</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Observed variable</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the basic characteristics of the observed variable and the resulting datasets.</a:t>
                      </a:r>
                      <a:endParaRPr lang="en-US" sz="1100" dirty="0">
                        <a:effectLst/>
                        <a:latin typeface="Arial"/>
                        <a:ea typeface="MS Mincho"/>
                        <a:cs typeface="Times New Roman"/>
                      </a:endParaRPr>
                    </a:p>
                  </a:txBody>
                  <a:tcPr marL="68580" marR="68580" marT="0" marB="0"/>
                </a:tc>
              </a:tr>
              <a:tr h="606669">
                <a:tc>
                  <a:txBody>
                    <a:bodyPr/>
                    <a:lstStyle/>
                    <a:p>
                      <a:pPr marL="0" marR="0">
                        <a:spcBef>
                          <a:spcPts val="0"/>
                        </a:spcBef>
                        <a:spcAft>
                          <a:spcPts val="0"/>
                        </a:spcAft>
                      </a:pPr>
                      <a:r>
                        <a:rPr lang="en-US" sz="1100">
                          <a:effectLst/>
                        </a:rPr>
                        <a:t>2</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Purpose of observation</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the main application area(s) of the observation and the observing </a:t>
                      </a:r>
                      <a:r>
                        <a:rPr lang="en-US" sz="1100" dirty="0" err="1">
                          <a:effectLst/>
                        </a:rPr>
                        <a:t>programme</a:t>
                      </a:r>
                      <a:r>
                        <a:rPr lang="en-US" sz="1100" dirty="0">
                          <a:effectLst/>
                        </a:rPr>
                        <a:t>(s) and networks the observation is affiliated to.</a:t>
                      </a:r>
                      <a:endParaRPr lang="en-US" sz="1100" dirty="0">
                        <a:effectLst/>
                        <a:latin typeface="Arial"/>
                        <a:ea typeface="MS Mincho"/>
                        <a:cs typeface="Times New Roman"/>
                      </a:endParaRPr>
                    </a:p>
                  </a:txBody>
                  <a:tcPr marL="68580" marR="68580" marT="0" marB="0"/>
                </a:tc>
              </a:tr>
              <a:tr h="606669">
                <a:tc>
                  <a:txBody>
                    <a:bodyPr/>
                    <a:lstStyle/>
                    <a:p>
                      <a:pPr marL="0" marR="0">
                        <a:spcBef>
                          <a:spcPts val="0"/>
                        </a:spcBef>
                        <a:spcAft>
                          <a:spcPts val="0"/>
                        </a:spcAft>
                      </a:pPr>
                      <a:r>
                        <a:rPr lang="en-US" sz="1100">
                          <a:effectLst/>
                        </a:rPr>
                        <a:t>3</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Station/platform</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the environmental monitoring facility, including fixed station, moving equipment or remote sensing platform, at which the observation is made.</a:t>
                      </a:r>
                      <a:endParaRPr lang="en-US" sz="1100" dirty="0">
                        <a:effectLst/>
                        <a:latin typeface="Arial"/>
                        <a:ea typeface="MS Mincho"/>
                        <a:cs typeface="Times New Roman"/>
                      </a:endParaRPr>
                    </a:p>
                  </a:txBody>
                  <a:tcPr marL="68580" marR="68580" marT="0" marB="0"/>
                </a:tc>
              </a:tr>
              <a:tr h="1011115">
                <a:tc>
                  <a:txBody>
                    <a:bodyPr/>
                    <a:lstStyle/>
                    <a:p>
                      <a:pPr marL="0" marR="0">
                        <a:spcBef>
                          <a:spcPts val="0"/>
                        </a:spcBef>
                        <a:spcAft>
                          <a:spcPts val="0"/>
                        </a:spcAft>
                      </a:pPr>
                      <a:r>
                        <a:rPr lang="en-US" sz="1100">
                          <a:effectLst/>
                        </a:rPr>
                        <a:t>4</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Environment</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Describes the geographical environment within which the observation is made. It also provides an unstructured element for additional meta-information that is considered relevant for adequate use of the data and that is not captured anywhere else in this standard.</a:t>
                      </a:r>
                      <a:endParaRPr lang="en-US" sz="1100" dirty="0">
                        <a:effectLst/>
                        <a:latin typeface="Arial"/>
                        <a:ea typeface="MS Mincho"/>
                        <a:cs typeface="Times New Roman"/>
                      </a:endParaRPr>
                    </a:p>
                  </a:txBody>
                  <a:tcPr marL="68580" marR="68580" marT="0" marB="0"/>
                </a:tc>
              </a:tr>
              <a:tr h="808892">
                <a:tc>
                  <a:txBody>
                    <a:bodyPr/>
                    <a:lstStyle/>
                    <a:p>
                      <a:pPr marL="0" marR="0">
                        <a:spcBef>
                          <a:spcPts val="0"/>
                        </a:spcBef>
                        <a:spcAft>
                          <a:spcPts val="0"/>
                        </a:spcAft>
                      </a:pPr>
                      <a:r>
                        <a:rPr lang="en-US" sz="1100">
                          <a:effectLst/>
                        </a:rPr>
                        <a:t>5</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Instruments and methods of observation</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the method of observation and describes characteristics of the instrument(s) used to make the observation. If multiple instruments are used to generate the observation, then this category should be repeated.</a:t>
                      </a:r>
                      <a:endParaRPr lang="en-US" sz="1100" dirty="0">
                        <a:effectLst/>
                        <a:latin typeface="Arial"/>
                        <a:ea typeface="MS Mincho"/>
                        <a:cs typeface="Times New Roman"/>
                      </a:endParaRPr>
                    </a:p>
                  </a:txBody>
                  <a:tcPr marL="68580" marR="68580" marT="0" marB="0"/>
                </a:tc>
              </a:tr>
              <a:tr h="404446">
                <a:tc>
                  <a:txBody>
                    <a:bodyPr/>
                    <a:lstStyle/>
                    <a:p>
                      <a:pPr marL="0" marR="0">
                        <a:spcBef>
                          <a:spcPts val="0"/>
                        </a:spcBef>
                        <a:spcAft>
                          <a:spcPts val="0"/>
                        </a:spcAft>
                      </a:pPr>
                      <a:r>
                        <a:rPr lang="en-US" sz="1100">
                          <a:effectLst/>
                        </a:rPr>
                        <a:t>6</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Sampling</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a:effectLst/>
                        </a:rPr>
                        <a:t>Specifies how sampling and/or analysis are used to derive the reported observation or how a specimen is collected.</a:t>
                      </a:r>
                      <a:endParaRPr lang="en-US" sz="1100">
                        <a:effectLst/>
                        <a:latin typeface="Arial"/>
                        <a:ea typeface="MS Mincho"/>
                        <a:cs typeface="Times New Roman"/>
                      </a:endParaRPr>
                    </a:p>
                  </a:txBody>
                  <a:tcPr marL="68580" marR="68580" marT="0" marB="0"/>
                </a:tc>
              </a:tr>
              <a:tr h="404446">
                <a:tc>
                  <a:txBody>
                    <a:bodyPr/>
                    <a:lstStyle/>
                    <a:p>
                      <a:pPr marL="0" marR="0">
                        <a:spcBef>
                          <a:spcPts val="0"/>
                        </a:spcBef>
                        <a:spcAft>
                          <a:spcPts val="0"/>
                        </a:spcAft>
                      </a:pPr>
                      <a:r>
                        <a:rPr lang="en-US" sz="1100">
                          <a:effectLst/>
                        </a:rPr>
                        <a:t>7</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Data processing and reporting</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how raw data are transferred into the observed variable and reported to the users.</a:t>
                      </a:r>
                      <a:endParaRPr lang="en-US" sz="1100" dirty="0">
                        <a:effectLst/>
                        <a:latin typeface="Arial"/>
                        <a:ea typeface="MS Mincho"/>
                        <a:cs typeface="Times New Roman"/>
                      </a:endParaRPr>
                    </a:p>
                  </a:txBody>
                  <a:tcPr marL="68580" marR="68580" marT="0" marB="0"/>
                </a:tc>
              </a:tr>
              <a:tr h="202223">
                <a:tc>
                  <a:txBody>
                    <a:bodyPr/>
                    <a:lstStyle/>
                    <a:p>
                      <a:pPr marL="0" marR="0">
                        <a:spcBef>
                          <a:spcPts val="0"/>
                        </a:spcBef>
                        <a:spcAft>
                          <a:spcPts val="0"/>
                        </a:spcAft>
                      </a:pPr>
                      <a:r>
                        <a:rPr lang="en-US" sz="1100">
                          <a:effectLst/>
                        </a:rPr>
                        <a:t>8</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a:effectLst/>
                        </a:rPr>
                        <a:t>Data quality</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the data quality and traceability of the observation.</a:t>
                      </a:r>
                      <a:endParaRPr lang="en-US" sz="1100" dirty="0">
                        <a:effectLst/>
                        <a:latin typeface="Arial"/>
                        <a:ea typeface="MS Mincho"/>
                        <a:cs typeface="Times New Roman"/>
                      </a:endParaRPr>
                    </a:p>
                  </a:txBody>
                  <a:tcPr marL="68580" marR="68580" marT="0" marB="0"/>
                </a:tc>
              </a:tr>
              <a:tr h="202223">
                <a:tc>
                  <a:txBody>
                    <a:bodyPr/>
                    <a:lstStyle/>
                    <a:p>
                      <a:pPr marL="0" marR="0">
                        <a:spcBef>
                          <a:spcPts val="0"/>
                        </a:spcBef>
                        <a:spcAft>
                          <a:spcPts val="0"/>
                        </a:spcAft>
                      </a:pPr>
                      <a:r>
                        <a:rPr lang="en-US" sz="1100">
                          <a:effectLst/>
                        </a:rPr>
                        <a:t>9</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Ownership and data policy</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who is responsible for the observation and owns it.</a:t>
                      </a:r>
                      <a:endParaRPr lang="en-US" sz="1100" dirty="0">
                        <a:effectLst/>
                        <a:latin typeface="Arial"/>
                        <a:ea typeface="MS Mincho"/>
                        <a:cs typeface="Times New Roman"/>
                      </a:endParaRPr>
                    </a:p>
                  </a:txBody>
                  <a:tcPr marL="68580" marR="68580" marT="0" marB="0"/>
                </a:tc>
              </a:tr>
              <a:tr h="404446">
                <a:tc>
                  <a:txBody>
                    <a:bodyPr/>
                    <a:lstStyle/>
                    <a:p>
                      <a:pPr marL="0" marR="0">
                        <a:spcBef>
                          <a:spcPts val="0"/>
                        </a:spcBef>
                        <a:spcAft>
                          <a:spcPts val="0"/>
                        </a:spcAft>
                      </a:pPr>
                      <a:r>
                        <a:rPr lang="en-US" sz="1100">
                          <a:effectLst/>
                        </a:rPr>
                        <a:t>10</a:t>
                      </a:r>
                      <a:endParaRPr lang="en-US" sz="110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Contact</a:t>
                      </a:r>
                      <a:endParaRPr lang="en-US" sz="1100" dirty="0">
                        <a:effectLst/>
                        <a:latin typeface="Arial"/>
                        <a:ea typeface="MS Mincho"/>
                        <a:cs typeface="Times New Roman"/>
                      </a:endParaRPr>
                    </a:p>
                  </a:txBody>
                  <a:tcPr marL="68580" marR="68580" marT="0" marB="0"/>
                </a:tc>
                <a:tc>
                  <a:txBody>
                    <a:bodyPr/>
                    <a:lstStyle/>
                    <a:p>
                      <a:pPr marL="0" marR="0" algn="l">
                        <a:spcBef>
                          <a:spcPts val="0"/>
                        </a:spcBef>
                        <a:spcAft>
                          <a:spcPts val="0"/>
                        </a:spcAft>
                      </a:pPr>
                      <a:r>
                        <a:rPr lang="en-US" sz="1100" dirty="0">
                          <a:effectLst/>
                        </a:rPr>
                        <a:t>Specifies where information about the observation or dataset can be obtained.</a:t>
                      </a:r>
                      <a:endParaRPr lang="en-US" sz="1100" dirty="0">
                        <a:effectLst/>
                        <a:latin typeface="Arial"/>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982323047"/>
      </p:ext>
    </p:extLst>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a:solidFill>
                  <a:schemeClr val="accent2"/>
                </a:solidFill>
              </a:rPr>
              <a:t>Principles for WIGOS Metadata</a:t>
            </a:r>
          </a:p>
        </p:txBody>
      </p:sp>
      <p:sp>
        <p:nvSpPr>
          <p:cNvPr id="5" name="Text Placeholder 4"/>
          <p:cNvSpPr>
            <a:spLocks noGrp="1"/>
          </p:cNvSpPr>
          <p:nvPr>
            <p:ph type="body" idx="1"/>
          </p:nvPr>
        </p:nvSpPr>
        <p:spPr>
          <a:xfrm>
            <a:off x="457201" y="1143000"/>
            <a:ext cx="8507414" cy="5105400"/>
          </a:xfrm>
        </p:spPr>
        <p:txBody>
          <a:bodyPr/>
          <a:lstStyle/>
          <a:p>
            <a:pPr>
              <a:buFont typeface="Wingdings" panose="05000000000000000000" pitchFamily="2" charset="2"/>
              <a:buChar char="§"/>
            </a:pPr>
            <a:r>
              <a:rPr lang="en-US" sz="2400" dirty="0"/>
              <a:t>Shall enable users to make adequate use of observational data </a:t>
            </a:r>
            <a:r>
              <a:rPr lang="en-US" sz="2400" i="1" dirty="0"/>
              <a:t>[also for climate applications]</a:t>
            </a:r>
          </a:p>
          <a:p>
            <a:pPr>
              <a:buFont typeface="Wingdings" panose="05000000000000000000" pitchFamily="2" charset="2"/>
              <a:buChar char="§"/>
            </a:pPr>
            <a:r>
              <a:rPr lang="en-US" sz="2400" dirty="0"/>
              <a:t>Shall timestamp every piece of metadata</a:t>
            </a:r>
          </a:p>
          <a:p>
            <a:pPr>
              <a:buFont typeface="Wingdings" panose="05000000000000000000" pitchFamily="2" charset="2"/>
              <a:buChar char="§"/>
            </a:pPr>
            <a:r>
              <a:rPr lang="en-US" sz="2400" dirty="0"/>
              <a:t>Shall make metadata available for all internationally exchanged data</a:t>
            </a:r>
          </a:p>
          <a:p>
            <a:pPr>
              <a:buFont typeface="Wingdings" panose="05000000000000000000" pitchFamily="2" charset="2"/>
              <a:buChar char="§"/>
            </a:pPr>
            <a:r>
              <a:rPr lang="en-US" sz="2400" dirty="0"/>
              <a:t>Shall update metadata in a timely manner</a:t>
            </a:r>
          </a:p>
          <a:p>
            <a:pPr>
              <a:buFont typeface="Wingdings" panose="05000000000000000000" pitchFamily="2" charset="2"/>
              <a:buChar char="§"/>
            </a:pPr>
            <a:r>
              <a:rPr lang="en-US" sz="2400" dirty="0"/>
              <a:t>Standard should be applicable to all disciplines</a:t>
            </a:r>
          </a:p>
          <a:p>
            <a:pPr>
              <a:buFont typeface="Wingdings" panose="05000000000000000000" pitchFamily="2" charset="2"/>
              <a:buChar char="§"/>
            </a:pPr>
            <a:r>
              <a:rPr lang="en-US" sz="2400" dirty="0"/>
              <a:t>Standard should be forward-looking but also respect legacy (e.g., Vol. A)</a:t>
            </a:r>
          </a:p>
          <a:p>
            <a:pPr>
              <a:buFont typeface="Wingdings" panose="05000000000000000000" pitchFamily="2" charset="2"/>
              <a:buChar char="§"/>
            </a:pPr>
            <a:r>
              <a:rPr lang="en-US" sz="2400" dirty="0"/>
              <a:t>Standard should be acceptable to all Members</a:t>
            </a:r>
          </a:p>
          <a:p>
            <a:pPr>
              <a:buFont typeface="Wingdings" panose="05000000000000000000" pitchFamily="2" charset="2"/>
              <a:buChar char="§"/>
            </a:pPr>
            <a:r>
              <a:rPr lang="en-US" sz="2400" dirty="0"/>
              <a:t>Standard should be applicable for all Members</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181341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00192" y="1124744"/>
            <a:ext cx="2051164" cy="14401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WIGOS</a:t>
            </a:r>
            <a:endParaRPr lang="de-CH" dirty="0"/>
          </a:p>
        </p:txBody>
      </p:sp>
      <p:sp>
        <p:nvSpPr>
          <p:cNvPr id="7" name="Rectangle 6"/>
          <p:cNvSpPr/>
          <p:nvPr/>
        </p:nvSpPr>
        <p:spPr>
          <a:xfrm>
            <a:off x="7020272" y="1772816"/>
            <a:ext cx="1209318"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WIS</a:t>
            </a:r>
            <a:endParaRPr lang="de-CH" dirty="0"/>
          </a:p>
        </p:txBody>
      </p:sp>
      <p:sp>
        <p:nvSpPr>
          <p:cNvPr id="2" name="Title 1"/>
          <p:cNvSpPr>
            <a:spLocks noGrp="1"/>
          </p:cNvSpPr>
          <p:nvPr>
            <p:ph type="title"/>
          </p:nvPr>
        </p:nvSpPr>
        <p:spPr/>
        <p:txBody>
          <a:bodyPr/>
          <a:lstStyle/>
          <a:p>
            <a:r>
              <a:rPr lang="en-US" dirty="0" smtClean="0"/>
              <a:t>Considerations for WIGOS Metadata</a:t>
            </a:r>
            <a:endParaRPr lang="de-CH" dirty="0"/>
          </a:p>
        </p:txBody>
      </p:sp>
      <p:sp>
        <p:nvSpPr>
          <p:cNvPr id="4" name="Content Placeholder 3"/>
          <p:cNvSpPr>
            <a:spLocks noGrp="1"/>
          </p:cNvSpPr>
          <p:nvPr>
            <p:ph idx="1"/>
          </p:nvPr>
        </p:nvSpPr>
        <p:spPr>
          <a:xfrm>
            <a:off x="250825" y="1052513"/>
            <a:ext cx="4753223" cy="4897437"/>
          </a:xfrm>
        </p:spPr>
        <p:txBody>
          <a:bodyPr/>
          <a:lstStyle/>
          <a:p>
            <a:pPr>
              <a:buFont typeface="Wingdings" panose="05000000000000000000" pitchFamily="2" charset="2"/>
              <a:buChar char="§"/>
            </a:pPr>
            <a:r>
              <a:rPr lang="en-US" sz="2400" dirty="0" smtClean="0"/>
              <a:t>Generation</a:t>
            </a:r>
            <a:endParaRPr lang="en-US" sz="2400" dirty="0"/>
          </a:p>
          <a:p>
            <a:pPr lvl="1">
              <a:buFont typeface="Courier New" panose="02070309020205020404" pitchFamily="49" charset="0"/>
              <a:buChar char="o"/>
            </a:pPr>
            <a:r>
              <a:rPr lang="en-US" sz="2000" dirty="0"/>
              <a:t>Various levels of </a:t>
            </a:r>
            <a:r>
              <a:rPr lang="en-US" sz="2000" dirty="0" smtClean="0"/>
              <a:t>granularity</a:t>
            </a:r>
          </a:p>
          <a:p>
            <a:pPr lvl="1">
              <a:buFont typeface="Wingdings" panose="05000000000000000000" pitchFamily="2" charset="2"/>
              <a:buChar char="§"/>
            </a:pPr>
            <a:endParaRPr lang="en-US" sz="2000" dirty="0" smtClean="0"/>
          </a:p>
          <a:p>
            <a:pPr lvl="1">
              <a:buFont typeface="Wingdings" panose="05000000000000000000" pitchFamily="2" charset="2"/>
              <a:buChar char="§"/>
            </a:pPr>
            <a:endParaRPr lang="en-US" sz="2000" dirty="0" smtClean="0"/>
          </a:p>
          <a:p>
            <a:pPr>
              <a:buFont typeface="Wingdings" panose="05000000000000000000" pitchFamily="2" charset="2"/>
              <a:buChar char="§"/>
            </a:pPr>
            <a:r>
              <a:rPr lang="en-US" sz="2400" dirty="0" smtClean="0"/>
              <a:t>Transmission</a:t>
            </a:r>
            <a:endParaRPr lang="en-US" sz="2400" dirty="0"/>
          </a:p>
          <a:p>
            <a:pPr lvl="1">
              <a:buFont typeface="Courier New" panose="02070309020205020404" pitchFamily="49" charset="0"/>
              <a:buChar char="o"/>
            </a:pPr>
            <a:r>
              <a:rPr lang="en-US" sz="2000" dirty="0"/>
              <a:t>Various intervals for (incremental) </a:t>
            </a:r>
            <a:r>
              <a:rPr lang="en-US" sz="2000" dirty="0" smtClean="0"/>
              <a:t>update</a:t>
            </a:r>
          </a:p>
          <a:p>
            <a:pPr lvl="1">
              <a:buFont typeface="Wingdings" panose="05000000000000000000" pitchFamily="2" charset="2"/>
              <a:buChar char="§"/>
            </a:pPr>
            <a:endParaRPr lang="en-US" sz="2000" dirty="0" smtClean="0"/>
          </a:p>
          <a:p>
            <a:pPr>
              <a:buFont typeface="Wingdings" panose="05000000000000000000" pitchFamily="2" charset="2"/>
              <a:buChar char="§"/>
            </a:pPr>
            <a:endParaRPr lang="en-US" sz="2400" dirty="0" smtClean="0"/>
          </a:p>
          <a:p>
            <a:pPr>
              <a:buFont typeface="Wingdings" panose="05000000000000000000" pitchFamily="2" charset="2"/>
              <a:buChar char="§"/>
            </a:pPr>
            <a:r>
              <a:rPr lang="en-US" sz="2400" dirty="0" smtClean="0"/>
              <a:t>Access and use</a:t>
            </a:r>
          </a:p>
          <a:p>
            <a:pPr lvl="1">
              <a:buFont typeface="Courier New" panose="02070309020205020404" pitchFamily="49" charset="0"/>
              <a:buChar char="o"/>
            </a:pPr>
            <a:r>
              <a:rPr lang="en-US" sz="2000" dirty="0" smtClean="0"/>
              <a:t>By humans (researchers, managers, the public)</a:t>
            </a:r>
          </a:p>
          <a:p>
            <a:pPr lvl="1">
              <a:buFont typeface="Courier New" panose="02070309020205020404" pitchFamily="49" charset="0"/>
              <a:buChar char="o"/>
            </a:pPr>
            <a:r>
              <a:rPr lang="en-US" sz="2000" dirty="0" smtClean="0"/>
              <a:t>By machines (services)</a:t>
            </a:r>
            <a:endParaRPr lang="en-US" sz="2000" dirty="0"/>
          </a:p>
          <a:p>
            <a:endParaRPr lang="de-CH" sz="2400" dirty="0"/>
          </a:p>
        </p:txBody>
      </p:sp>
      <p:grpSp>
        <p:nvGrpSpPr>
          <p:cNvPr id="6" name="Group 5"/>
          <p:cNvGrpSpPr/>
          <p:nvPr/>
        </p:nvGrpSpPr>
        <p:grpSpPr>
          <a:xfrm>
            <a:off x="5977811" y="2924944"/>
            <a:ext cx="2770653" cy="1555532"/>
            <a:chOff x="683568" y="3573016"/>
            <a:chExt cx="3561441" cy="1999505"/>
          </a:xfrm>
        </p:grpSpPr>
        <p:pic>
          <p:nvPicPr>
            <p:cNvPr id="3074" name="Picture 2" descr="http://us.123rf.com/400wm/400/400/broukoid/broukoid0803/broukoid080300002/2628924-an-isolated-three-cogwheels-on-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403648" y="3573016"/>
              <a:ext cx="2330912" cy="1747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683568" y="3599954"/>
              <a:ext cx="936104" cy="504056"/>
            </a:xfrm>
            <a:prstGeom prst="wedgeRectCallout">
              <a:avLst>
                <a:gd name="adj1" fmla="val 113220"/>
                <a:gd name="adj2" fmla="val 123543"/>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Rather invariant</a:t>
              </a:r>
              <a:endParaRPr kumimoji="0" lang="de-CH" sz="1100" b="0" i="0" u="none" strike="noStrike" cap="none" normalizeH="0" baseline="0" dirty="0" smtClean="0">
                <a:ln>
                  <a:noFill/>
                </a:ln>
                <a:solidFill>
                  <a:schemeClr val="tx1"/>
                </a:solidFill>
                <a:effectLst/>
                <a:latin typeface="Arial" charset="0"/>
              </a:endParaRPr>
            </a:p>
          </p:txBody>
        </p:sp>
        <p:sp>
          <p:nvSpPr>
            <p:cNvPr id="9" name="Rectangular Callout 8"/>
            <p:cNvSpPr/>
            <p:nvPr/>
          </p:nvSpPr>
          <p:spPr bwMode="auto">
            <a:xfrm>
              <a:off x="3308904" y="5068464"/>
              <a:ext cx="936105" cy="504057"/>
            </a:xfrm>
            <a:prstGeom prst="wedgeRectCallout">
              <a:avLst>
                <a:gd name="adj1" fmla="val -94014"/>
                <a:gd name="adj2" fmla="val -90910"/>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Very dynamic</a:t>
              </a:r>
              <a:endParaRPr kumimoji="0" lang="de-CH" sz="1100" b="0" i="0" u="none" strike="noStrike" cap="none" normalizeH="0" baseline="0" dirty="0" smtClean="0">
                <a:ln>
                  <a:noFill/>
                </a:ln>
                <a:solidFill>
                  <a:schemeClr val="tx1"/>
                </a:solidFill>
                <a:effectLst/>
                <a:latin typeface="Arial" charset="0"/>
              </a:endParaRPr>
            </a:p>
          </p:txBody>
        </p:sp>
        <p:sp>
          <p:nvSpPr>
            <p:cNvPr id="10" name="Rectangular Callout 9"/>
            <p:cNvSpPr/>
            <p:nvPr/>
          </p:nvSpPr>
          <p:spPr bwMode="auto">
            <a:xfrm>
              <a:off x="2915816" y="3617804"/>
              <a:ext cx="1296144" cy="360040"/>
            </a:xfrm>
            <a:prstGeom prst="wedgeRectCallout">
              <a:avLst>
                <a:gd name="adj1" fmla="val -22895"/>
                <a:gd name="adj2" fmla="val 202521"/>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intermediate</a:t>
              </a:r>
              <a:endParaRPr kumimoji="0" lang="de-CH" sz="1100" b="0" i="0" u="none" strike="noStrike" cap="none" normalizeH="0" baseline="0" dirty="0" smtClean="0">
                <a:ln>
                  <a:noFill/>
                </a:ln>
                <a:solidFill>
                  <a:schemeClr val="tx1"/>
                </a:solidFill>
                <a:effectLst/>
                <a:latin typeface="Arial" charset="0"/>
              </a:endParaRPr>
            </a:p>
          </p:txBody>
        </p:sp>
      </p:grpSp>
      <p:pic>
        <p:nvPicPr>
          <p:cNvPr id="3078" name="Picture 6" descr="an example of a typical image of a Tree of Lif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3432" y="1124744"/>
            <a:ext cx="223224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koreaittimes.com/images/imagecache/medium/kids-on-a-compu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041" y="4797152"/>
            <a:ext cx="1461539" cy="9694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QEBQUEBQVFBQVFBUVFRUVFhQUFRQVFBQVFRUUFRQYHSYeFxkjGRQVHy8gIycpLCwsFR4xNTAqNSYrLCkBCQoKDgwOGg8PGiwkHyQsLzExLCwpKS0sKikpKS8vLCwsKiwsLCwpKSksLCo1KSkvLCksKS0pKSkpKSwpLCksKf/AABEIAMMBAgMBIgACEQEDEQH/xAAcAAABBAMBAAAAAAAAAAAAAAAAAQIFBwMEBgj/xABJEAABBAADAwkDBwgKAQUAAAABAAIDEQQSIQUxQQYHEyIyUWFxgZGhsRQjUnKywdEkQkNic4KSwggVMzRTdJOis/Bjg4Sjw/H/xAAaAQEAAgMBAAAAAAAAAAAAAAAAAQMCBAUG/8QAMREAAgECBAMFCQEAAwAAAAAAAAECAxEEEiFBBTFREyJhcfAUMoGRobHB0eFCBhUW/9oADAMBAAIRAxEAPwC8UIQgBCEIAQhCAEiEhKACU0lBKQoBbSWkQhAtota82MYzRzgD3cVrYvbDGstpBO4eHiVnGnKXJFM69OF7yWhvSThvaIC1ztWMcVyG09u5d51K0sJ0uIFxjq/TccrT5d/ot1YRJXkzlS4m27QRYUOKa/suB+PsT3yhu8qvhs3FMkYWPbWYZi1xto4nKRqugmxxOpNlVywyvo9C+GPbj3o2ZMP2kAiPajTv0XOme0CVT2CCxU7nXNeCLGoS2uc2ftLI6j2Tv/FdCCtapTcGb9GsqiH2ltMtLarLh6E0FLaAVCEIAQhCAEIQgBCEIAQhIgFQkRaALRaS0loAJSWhJaALSItIhALR2xj+hiLhvNAeZ4+y1mx+ObCwvedB7SeAC4PbXKJ04p1Bt2Gjge++9bmFw0qsr20ORxPiVPCwcL99rRL7+AYrah79/FRWJ2qRuK1JplGzSue4MYLc40B957gu92cYnj41Z1XoZxiflGJYxx0cbd9Uakfd6rvxiKaA3QAUANwA3Uue2RyTihqSUl8tb7Ia294A/FSjiBuOnitOp3mdWgsiNgzHvSGVa3SI6RV5TYzmxnS9ItXpEdIpyjtDb6RdXsubNCwnur2GvuXE9ItvA7WdEeqdOI4FU1qLnHQ2cNilSleXI7a0oKwYXEiRgc3cRf4hZrXLatoegTTV0OBTgUwFKCoMh4SptpQgFQhCAEIQgBCEIBEloJTbQC2ktJaRALaLSIQBaRCEIBIi0IDiuXuOIkjj4Buf1cSP5feuPkltdbzj4Ijo5huro3eBsub7bd7Fw/S2F6PByXYxSPA8Upy9rm5elbQbipqBWbki0GR8h39keAFX7z7lH4t2iz8mMTla4dzj76Kvk7uxVBZKd/I7KTEWsZlUeMVaDiVX2Zn7Sje6VBlUecSmnEqeyMXikSPTJOmUd8oKTpyp7IweLRI9Mjp1G9MUvSlT2Ri8WWDyQmzQO8HkD1AKnVFcm8AYcO1ru0bc7wLuB8hSlF5yu06kmup73BxlGhBS52FTgmpQqTaHApwTAnAoSOSpoSoBUIQgBCEIDGSkQUloASITS8DeQgHIWhPt/DRmpMRCw9zpY2/EqLm5xtmsJDsbh7Hc8H4WhB0SFxE3PRsptj5ST9WKV1+RDVFTf0gNnNum4h3dUbR9p4QFmIWjsTazcXhosRGCGyxteAasBw3GuI3LeQGHF4RsrHMkAc1wog/93qvtq83ErXE4Zwe0/muOVw9dxVjoV9KvOl7pqYnB0sR76167lTHm8xjtC1g8S8fctvZ3NfiI3EmSKi2iAXHXeOHf8VZyFe8bVfQ1Y8JoJW1+ZT2Kw74HlkrS0jv4+IPELH0w71ZeNwjJMcwSNa8fJZNHAEX0zOBWvidjQMxeHDYowHNxGYZRRytYWkg91n2rejxBWV1rY49TgDzNxnpffmV30wTw1xBIa6hqTlNV3kqytq4VjXYbKxrfyqPstAsZJO4LY5QH8jxH7CX7BWP/AGPK0efiZx/4+tc0+Xh/Suodh4h4tsEhHfVfFbUfJHFO/RV9ZzR7rVj4QfNs+o37IWVUS4jU2SNqPAMPvJ/T9Fex8hMSd5jb+8SfcFP7D5HMgcHyO6R47OlNae8DiV0aRUVMbVmrNm5R4ThaMlJRu11FQkQtQ6gqVIhQBwSgpqUFCR4TgmApQUA9CRKgBCEICvudvlNicBBC/CvDM0jmuJa135tt7W7cVUcvLvbWI6zJpyDuMbGMb6ZWgK3OerCZ9lOd/hyxP9pLP51VfJPZfSwNfvpz21r+ab09CrqMIzlaTsaeNxSwtPtGRE0m15XXJPiL73YjJ8HLTl5MYmQ3NOyzvzzPkPrV2rUhw8TMo6pzbtwvyWvj8OwgkN7Oh3ijfeO9bWHoUqsra/P+Hmf/AEVSUrKBW7OQX0p2/uxSO+NJr+SkTO1JM76rGN+Ll3mUvyFm8A5xmGpvq5RV7qu+KjNqxZX5ZA5rw4gg1p4VpS6UOGw3/P7NinxSvOVm18DmcNydjfeSGZ9by6RjR5aN3rQ2xgmMa7LB0Zadbe9zhru109y77YmNY1mQgGnOzaE7zYOmvhfhS5/lpM15NVfR06tNQSW6cDVe5RXwUIUsyR0MPiqlStla082XHzLYzpNjYf8A8Zlj/hkcR7nBdyqo/o747NgcRHeseIzAdwkY372lWuvPHZBCRKpAISJUBFzf36P/AC0v/LEkx4/K8L5Yj/jYlnH5dF/l5v8AkhKTaH97wv8A7j/jarlt5P8AJU9/NfgdtjtYb/Ms+xIncoP7piP2En2Cm7X7WG/zLPsSJ23/AO6T/sZPslQucfW5L/162N3DDqN+q34BZE2PsjyHwSqplgIQhACFhxmMZDG6SVwaxgtzjuAHFaEnKaAC81jvAoe11ICWQuVxnONhY98jL8ZGfBtlRUnPJhGnW3/sw4n2uaAUB34ShQPJTlhBtJj3QB46Mhr2vblILhYqiQRofYp5QBQU4JqUISPCcEwFOCAVCEIDmOcLB9LsvFtqz0LnDzZ17/2qlub7bIZE5kpd0LJw52WswEjQCWg7z1V6Dx+GEkUjDuex7T5OaQfivJMEhjdI3jVeoOX8VnTtm1NPG0O3ouHl9zosTtRgw0XzjxI3E4ionMIPQl1NcH7rBBFd5WbaPKnJlZGZCJI2nEAuAD3tcS10ZG7QA68bXN4vFTTMibI8ubC1zYwQOqHOL3C95txJ1tOdC58bTR6hLCeGvWaL/iXXwNTI7SNJ4SmmnZb/AF1Ovwe1A6AzFzKDgzeGveSN/R94FZuGoIKi3Slzi6ybPHVR2DwVm63VansBs8u1O4LvOd43NH2elTnaJNYLkFNNHHJG1wD25nOc+Jgsk1kOeyKreAl2rzXTxwSyXDTYXucM3SO6ozEtIaA06b9d5Vg8iH3hIwI8xbbSdODj91KY2uQYnte6OJrmuBzOYMwcKINrytXEVO0cX1O9CnHInEqP+jljKnxkXB0Ucnqx5Z/9ivVecOZPEdDtvIT245o9NxIGcenUXo9abVnY2BEJUigCoQhxrfp56ICNxI/LIf2U/wBqFM2ifyrCec//ABJgxImxQMZDmRRyNc4atzyOZTA7cSAwk1usJdrRuJikjGZ8Ty7LYbna5pY9oJ0DqIIvTThauS1SfT73KXLn5/oybX7WG/zLPsSJ23f7rP8Asn/ZJK0cRtGOdoZmMMoc17BI3K5r2GwQ06SN3g5SbBOqyf1u5oIniIFaujuWMjjbaztHm0+anI1bwIzrUmI3W0EbiAR5EaJygtnYktb+TyMliGga86tH0RK2zQ4Zmk+KkmbTb+kBjP61ZfR4tvvCrlBplkZpm2hIDeo3JVgZnOc4zq2Vi/2Ve17R968tSG8S7uzu04dor1PzgYZ0uzZ2M7TxG0XoNZo15ZfEW4p7XCiHuBHcQ4ghRdXsTZ2uSrQnhNCeEBb3MUPmsX+0i9zHfirRVa8x0NYXEO75w3+GJh/mVlIQKlCalQDwnBMCcEJHIRaEBiK8p8qMD0O08TGeE8o9ri4e4r1Y5ecOdbCth25IXCmvMUh4WHMAcQfMFZQdpIh8iCgwZdeUXWp8FLYPYTzlaAfnNR3ezv8AxWePlZBBm6PIzM0NcBlOYAVqDevjvWCXnDYA0NLjl7IaDTdb6u6tV16WIjGTTSts789OnmczEKrLuxWhJYLYwzBvGzeh0oZjr30Ca7gp9mDAZ83qLIvdqN+9cCecbK7NHCM4GUPdV1rpevefao7F8vsQ/QZWjuFn8FnU4inJW5eRVDAdx3TzPe53BxBa4skkmbHTjlie4W47rF1S1toz4XK3LBnf0Ra8yPIqT6Y1NrgodoYrEEhjroWayNAG6yXbkP2bIf7XERN8HTZz/DHmWpXxcak1NJq3jZO6tqlzN7DUHRhlbv4k1yMxPybbmEdYozxtJ4VKOjP2l6gxspZG9zRbmtJA8QF5NwewpWTQvw7Xzlr2OJbFK1oLXAgZngXdL1FsblNBjQ9sbiJG2JIZAWTR39KN2tdzhYPeufN5rvlc246WMGC2vNMwGMRfWeXg+jGj35gtxgmO+Vo8GR173OcVtwYNrBQAPmFmpRTvCCi9fEVLSk2tEaPyNx7T5T+9k+wGrE7YkZ1MbXH9fr/btSMkgaC5xoAWSdwC0v6zJ7ET3DvcWxjzAcc3uVqctipqO5mjhygNoADcBVeQA3Js8VkDvJv0CwulncRQiZv168mn+0LXlcS4B2IJ36RhjSPRoc5Sou5i7D8ZszMA1wD2kjRwBvz4KNxELYQQybJQ/s3uD2+TQTmb6H0W8/BNdXUlk1/PLyD/AKjgPcspwRDaZFG2/EA+xjfvVilbcxcbmjBhmzDO6PK4aB7MzSaHaa6g4jzC2GslZ2XCVvc/qv8ALMBR9QFvR4J4FdJQ/VaPi/N8Ep2Y09ovdpWr3D3NoLF1ESoMimhpJy54HgWQ2m6HcS3Vjh40sOM29NDkaSyQudTSGFubXsuAcQDXEUpvC7LZHeUDX2+p4+qwY7YrXkFtA8fFUV71I5Yu3ibFC0JXkr+BB85mNA2XNldqXQgVob6eM2PYvMsTrxBJ1JcT5klei+cPZ0r8E9rGknNGaA35Xg0PHRUDHsWeOYukhkY0Gy5zCGjXTXdvpCEyUw7IrAkMgF6uYGu9jCR8VPO2ZgXYV7oJZ34kAFsbw0DtNDtGt16tneoHCOhJLZjI26p7QHNHg5u/2Ledyde4XA9k7d/zZ6w82Oo2rvZ6jjmSuip1oRdpO3rqW1zKxkYCSwReJfv0PYjb/KrAXmzZXK3G4B2WKWRlHWJ4Lm/6b93pS7rYvPgdBjIL73wn3mNx89zlSW8y2kLn9i8vcFjKEOIZnP6N/wA2+9NMrqvfwtT6gChOCaEoQkehIhAMldQJVB8/OFccVDNXVdDkJG7Mx7jR9HBX85cVzj7G6eDKADm7xdEIDz5g+Tgky5W4mQubmAZCI2kCrqR7usBY1AUvheQcruzhOF/P4j+WIAjytSHJ/lI/ZcvQ4kOfhSare+An85ne3vHsorpcbztYCM9TpZd46rMo8NXEab+CySRi2yG2VzVx0TiWkvuw2KRwjyncBmGexqNTqugwvN7hY+zhozXF5dJ6amgVzmJ5693Q4YacZH3Z78rQKTNk88L3TD5W0NhOlwins/W61lw7xoVmomN2d5HyeYGlrWRhpFU2NgBHG9N34og2Lh4Ow2Jla0Axpruoam1lZt7A5Q+TFQFpFgumDiR9Ukn0pR+L50tlw6MkdIRwhidX8TsoR2QVxk/KzBRSZHTsLgaLGhz3WD2dBwrctXb3LfBTURFMZGG4pmEQSx+LJLLt/Agg8QuD5X8s8JjH9JFhnslB0lLmNJHc9jbzad50XNf1i95pjS4+Fu9wVbZnYurk7zz9Ewtx4Mgb2ZWAB5H5oezQOd4tryWHHf0hBdYfCE+MsgHuaPvVTNwExa0TNezO/q5mltiuF/8AdVNQ8k2j+1fFGOJllaP9rbKzhTnP3VcxlOMfeZO7V56cdMwgHDxAjssYXuPdq66PimcneeLGRztOJkMsRcA8ODQQ0kAlpABBA19FA4vCYJgH5RmIO6GL+Z61Z5IDG8RRyElppz3gVpvyMFHXvWxHB1Wv6Ue0wvon8rfex6dnLZmdR1i9eJB7nNPDwNJYcR0f9o0M/Wb2PUDVnrp4rT2UwT4bDy6hzoInZ2mnaxt48deBtbDp3xnrjO0fnMHWH1mcfNvsVS1Vix6O5Jgg6jUHilUXGGuGfDvA11y6sJ/Wj4HyorKNqZNJxk/XHWjP729n71eawcHsZZ0byEB1ixqDuI4oWBmCEIQGDHR5oyPL4hVFzoTCOCOMb5JLP1Yxf2nD2K45GWCFQfOxtDNjRGN0MYB+s/rH3FvsUpX0RHiQ+wNjtna90lsaLDZLAYHtaXuaW1bzkF0Koak7gd5vJwiRwjJcWkUW9V5BAcDlBtu8AjXXS1CbG2m+J3Ve4NJstBGUnd1mOtrtCRRHFdVs7aeVpMnWznM88XE3o9rtNb3juC9PSi4qy1RwsVJPwYwzShuWYMnZ9GVoJHk7eFGYjA4STsufhn9z/nIr8HbwPVb78WovHSBytq4KFRXaNDDYipF9PL9cvoRuM5MTsGYNErN+eI5x512h7FtbE5eY3B6Qzvyj9HJ84weGV270paTWyseOgc5rt/VNXXeNyyu5RZjWMgbNVjMPm5Qe+xvruXGrYBRejt5+vwd6niZta2flo/19UWVsPn2BoYzD1+vCbH+m77irK2Dyigx0fSYZ+doNHQhzTvpzTqCvMeL+TkB2He/frHINW6b8w3i1b3MXgSIMRKbp8jWNHA5G2T7XUubODg7M3YSUldFo2hIhYGYrlG7aizMH1vuKk3LUxrbZ6hSQVnyx5GtnYXNHWr/voqN25sh2GkLXtrXTu9q9XnDg71H4jk1BIbdExx8QCpa6EXPK+HwMkh+bje76rSVNYLm/x03ZgcB3vIavSsGxY26Na0eQAW23BNHBTlZGZIoDAcymKf8A2j2M8gXH7l0uzuYmP9LJI/ypo9yuKGMDgFldIoyk5ivdlc0eCY4DoQTxL7cR7V1uD5HYeIdRgHk1o+5SOEb1ifBbahklS892zWRx4R7BXzj2nxsNO/2rhNn8lGyMt5O+qFbtNb9VaHPlh72fG/izEM9jmSA+8NXK7NYGwi9xYJL7gWhdbhqUs8Xz0/JoYyrKm4uPiR42bCyKmABrQbblzEnvJrUa6k/eEybZTXQnI0BpoihVX/8Aqw4+VjBY6Qtu8t0w+3VSOz9pieJwAyZKOhuwOBXfeSVlFcvh8DjqFSnFylLn6uWjzc4nPsnBnuga0+bCWH4KfkZa5DmnmvZjG/4c2IZ7JnEe5wXYLxrWV2PQ5syI3F7Pt2Ztsf8ATZo71G5w81ru2g+P+2bmb/ixgnT/AMkW8eYsKapYpMPasjPZlbi9iLhiFZ8JIGtPAdeFx8Wfmn6tFbEe3wyhiW9CdwfeaFx8JPzfJ1LUxWxhmL4nGKTi+Oqd+0jPVf8AHxWBu03RkMxbGhriGCZmsTidA2RjtYyd2tjxV2VT8fv/AH1oYqco+tDpw4HdraVc63ZjoTeFf0WusTgXQHybvjPi0+i38Ntgue1rmgEnKQDdOG/XiNFo15wouN3zdkbdJSqXsuRIyvppO6gTfcALJXlrlFtQ4ieWU75ZHO8mk9UegpehecLanybZmJeDTnM6NutdaUhgrxAcT6Lzi/CuNENdl0o0a1NDXzFLZw0M1RES5ajcLJXcug2djM2nu71Ew4Ag07QjgVIRRkUWigOPxC9PRpuxyMTVpcjLiraaG7ePwWtn7963MZ2RW/7jvRsfY/yjEMiJIDicxAstaASSArqlRU4tvY0qNN1noYti7XZBOXvbmGWhuNajgd+5N2lionYVxpvSPkLtNCC511XgNF03KHm8ncXSxsZKyhXyZtFtADrYcm9w3sJ14Kv8dgchkBeLjrqkPBdZAoAtBBF2Q6txXI9pVS7R0/ZlGyu1b6mswr01zf7J+S7Nw8ZFOLA931pOufivO/JfZRxWLghAvpJWg/VBt3uBXqlraAA3DQLiVJZptnSirKwqEJVWSPcsE4tpWdyxuQGo2NAjWbIl6NZ3KrMwBicQsnRJejCXIyMwBP6MlZQ0BKjkWKJiw8dDzWZIhYmRx/O5Bn2RP+qYneVStv3ErhOS20BJhOjd/hgfEfgrP5dYfpNmYto39A8/wjN/KqE5N7Zjic1kpe3MWixWQMN5iSdxBA9q6HD5RVRp9PrdGnjKUqkVl2f4Z008GHhac7M5c2uu66drq0HcPwUf8oABLQB1cmVja7wLrjZW1Bt7DieVrHBzLaGuIzyCxqWNPbIo2P1lyu0OU5InjZbmucafq06gWcvA2F06cYU6kql3eVubey6bFDoVHTjmkrLZJffctrmYnPyTEscCHMxb7B3guYwkHxsFWEqf5g8XUeMaTfXifqdSS14Ovou7j25KdWkFxNBjuq2+4kagDvXmsXiI0qtpf6b+506OGlUi3HZHTJCaFnQd50HtXOFmLk7eJZEPo4eKyP8A1JL9wTRyWicblEmIPfPK94/gFN9y2lTju/l6Rq5nsjexnKnCRnK6ZjnfQjuV/wDCy1DbQnkxg6NkT4oXEZ5JQGyOaCDlji3i67TqpdBhdmCMVG1sY7mNawe5bDcB3rOM4Q1jz9etyHCUuY6GMO7QWKDZDWSmQXdd63Y2UnrUmlJ6m3CTitCsufPHObh8NEOy+V73Hh82wBo/+Qn91VvsnaxaGtBBAqmmgQQbBbeh19Vd/LXYrMXGGTNzMuxwIdVZgeB1KqLbvN1LDboD0rPo7nj0/OVkJOBhOKmrG5mimJsAPdIHOO4NBoEZN4AsnyWMYAPeWg9xGhqqB3+Tmmu5wXLYfaMkLqIuvzX2CPI7x8PBdHgeUMT8xIAkc0MJOjyAQQAdztWt7jouth8eoRyx005HHnw/vd96dVsjPisCI213aWpnm+wRM8krW5sjWs/j1PuaPaojFTMkZTXHOBrmuyeN9xUXhPlTXOlwjnMMQGYtdR18Do4abit2qnVoPWzZXh5ONfLHWKuXrh8jtR1Hiz3Eaa2DoVV/PVPEW4cNyGSR7nukA1yN00O8WXaj9VbGzedp8ThFtXDmxR6WMZXi9xdHx82n0XE84W3Y8XjS6B2aJjGtY42L0zONHXtGvRefUHDvbW5rk/idtu+h0/MhsfNjJZjqIYw0EGxmkPA/VHvV3qvOZTAiPZ+c6Ome53mLyt9zferDC1ywVKhKhI9yxkLKUwhAY6QnUilJA1InUikA1CdSKQDUqWkUgNHa7A6GSM/pI3s/iaW/evLp2c5xG4VbTfeHHhvXqnEYXPxoqqOUfNzKMQ92HykPcXlrtA1ztTR4g76pZ06jpyzIhq6sVhiMAGgEucTddXqcO86+5azYANzQPE28+/T3K0Iea5766aSvBg/md+Cm8Bzb4aPUx5z3vJd7t3uVkq9STu2YKnFEPzObIeGYiV+jZOjYzhmDMxJA7rdXoVYOE5LRiQv61nfqa9BuWfZGzAwU0AAVQGgCmmNI3qicVLVl0JuN0jDHg2t3BZQ2tyfSKS5iNSJ9JKQDaQnUkpAa20Ic0Z8NfYoJ+FBXTUoiaDK4rOHQxkjkdvckIcSPnGdbg9ujh68fVVryk5v54LMQ6aMamh1h5t4+ivUx2tabAg7lk4GKl1POEG0ns0d1gODrDm+Tt48tR4KTwu07cCxxDrBo6ONG6I7MgscNfBWjyh5Cw4my9uV/02UHevAqtdvcgsRhbIHSx/SaNR9ZvBZQrzgrbdBkje60Zs7c5R/KWynEQNc8tAje2x0RGmoPWHFclFGXENGpJAHiSaC24cY4drrVpreYeAdv9DYUryLwHTY6KxYYTK79zUf7i1Q5QjSjSpqyW3gjJKTlmkXhyfw4w+HiibuYxrf4QBftF+q6LCYjvXPYQ7lMYUKgyJZCwgIQk20lJUIBtJMqehAMypMqyJKQDMqSlkpJSAZSKT6RSAZSwTYeza2qRSkGkMHfBHyJbtJaS5FjBBFlCyUn0ilBIykUn0ikAykUn0ikBjpFJ9IpCDHS1sVDeq3KSZVKdhYi+hS9EpHoh3JpgCszmLiRcuGtacuzrU+cOlbCAockwkytNv8ANvDibcG9HJ9JugP1m7isXI3m2lwr3ufRLgAHWKyg3u36mvYrOfhgVkaylgZEPh9jFu+lJQYQBZ8qcAoJCkJ1IQCoQhACEIQAhCEAIQhACEIQAhCEAIQhACEIQAhCEAIQhACRCEAIQhAIhCEAISIQC0hCEABKhCAVCEI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8" name="AutoShape 4" descr="data:image/jpeg;base64,/9j/4AAQSkZJRgABAQAAAQABAAD/2wCEAAkGBhQQEBQUEBQVFBQVFBUVFRUVFhQUFRQVFBQVFRUUFRQYHSYeFxkjGRQVHy8gIycpLCwsFR4xNTAqNSYrLCkBCQoKDgwOGg8PGiwkHyQsLzExLCwpKS0sKikpKS8vLCwsKiwsLCwpKSksLCo1KSkvLCksKS0pKSkpKSwpLCksKf/AABEIAMMBAgMBIgACEQEDEQH/xAAcAAABBAMBAAAAAAAAAAAAAAAAAQIFBwMEBgj/xABJEAABBAADAwkDBwgKAQUAAAABAAIDEQQSIQUxQQYHEyIyUWFxgZGhsRQjUnKywdEkQkNic4KSwggVMzRTdJOis/Bjg4Sjw/H/xAAaAQEAAgMBAAAAAAAAAAAAAAAAAQMCBAUG/8QAMREAAgECBAMFCQEAAwAAAAAAAAECAxEEEiFBBTFREyJhcfAUMoGRobHB0eFCBhUW/9oADAMBAAIRAxEAPwC8UIQgBCEIAQhCAEiEhKACU0lBKQoBbSWkQhAtota82MYzRzgD3cVrYvbDGstpBO4eHiVnGnKXJFM69OF7yWhvSThvaIC1ztWMcVyG09u5d51K0sJ0uIFxjq/TccrT5d/ot1YRJXkzlS4m27QRYUOKa/suB+PsT3yhu8qvhs3FMkYWPbWYZi1xto4nKRqugmxxOpNlVywyvo9C+GPbj3o2ZMP2kAiPajTv0XOme0CVT2CCxU7nXNeCLGoS2uc2ftLI6j2Tv/FdCCtapTcGb9GsqiH2ltMtLarLh6E0FLaAVCEIAQhCAEIQgBCEIAQhIgFQkRaALRaS0loAJSWhJaALSItIhALR2xj+hiLhvNAeZ4+y1mx+ObCwvedB7SeAC4PbXKJ04p1Bt2Gjge++9bmFw0qsr20ORxPiVPCwcL99rRL7+AYrah79/FRWJ2qRuK1JplGzSue4MYLc40B957gu92cYnj41Z1XoZxiflGJYxx0cbd9Uakfd6rvxiKaA3QAUANwA3Uue2RyTihqSUl8tb7Ia294A/FSjiBuOnitOp3mdWgsiNgzHvSGVa3SI6RV5TYzmxnS9ItXpEdIpyjtDb6RdXsubNCwnur2GvuXE9ItvA7WdEeqdOI4FU1qLnHQ2cNilSleXI7a0oKwYXEiRgc3cRf4hZrXLatoegTTV0OBTgUwFKCoMh4SptpQgFQhCAEIQgBCEIBEloJTbQC2ktJaRALaLSIQBaRCEIBIi0IDiuXuOIkjj4Buf1cSP5feuPkltdbzj4Ijo5huro3eBsub7bd7Fw/S2F6PByXYxSPA8Upy9rm5elbQbipqBWbki0GR8h39keAFX7z7lH4t2iz8mMTla4dzj76Kvk7uxVBZKd/I7KTEWsZlUeMVaDiVX2Zn7Sje6VBlUecSmnEqeyMXikSPTJOmUd8oKTpyp7IweLRI9Mjp1G9MUvSlT2Ri8WWDyQmzQO8HkD1AKnVFcm8AYcO1ru0bc7wLuB8hSlF5yu06kmup73BxlGhBS52FTgmpQqTaHApwTAnAoSOSpoSoBUIQgBCEIDGSkQUloASITS8DeQgHIWhPt/DRmpMRCw9zpY2/EqLm5xtmsJDsbh7Hc8H4WhB0SFxE3PRsptj5ST9WKV1+RDVFTf0gNnNum4h3dUbR9p4QFmIWjsTazcXhosRGCGyxteAasBw3GuI3LeQGHF4RsrHMkAc1wog/93qvtq83ErXE4Zwe0/muOVw9dxVjoV9KvOl7pqYnB0sR76167lTHm8xjtC1g8S8fctvZ3NfiI3EmSKi2iAXHXeOHf8VZyFe8bVfQ1Y8JoJW1+ZT2Kw74HlkrS0jv4+IPELH0w71ZeNwjJMcwSNa8fJZNHAEX0zOBWvidjQMxeHDYowHNxGYZRRytYWkg91n2rejxBWV1rY49TgDzNxnpffmV30wTw1xBIa6hqTlNV3kqytq4VjXYbKxrfyqPstAsZJO4LY5QH8jxH7CX7BWP/AGPK0efiZx/4+tc0+Xh/Suodh4h4tsEhHfVfFbUfJHFO/RV9ZzR7rVj4QfNs+o37IWVUS4jU2SNqPAMPvJ/T9Fex8hMSd5jb+8SfcFP7D5HMgcHyO6R47OlNae8DiV0aRUVMbVmrNm5R4ThaMlJRu11FQkQtQ6gqVIhQBwSgpqUFCR4TgmApQUA9CRKgBCEICvudvlNicBBC/CvDM0jmuJa135tt7W7cVUcvLvbWI6zJpyDuMbGMb6ZWgK3OerCZ9lOd/hyxP9pLP51VfJPZfSwNfvpz21r+ab09CrqMIzlaTsaeNxSwtPtGRE0m15XXJPiL73YjJ8HLTl5MYmQ3NOyzvzzPkPrV2rUhw8TMo6pzbtwvyWvj8OwgkN7Oh3ijfeO9bWHoUqsra/P+Hmf/AEVSUrKBW7OQX0p2/uxSO+NJr+SkTO1JM76rGN+Ll3mUvyFm8A5xmGpvq5RV7qu+KjNqxZX5ZA5rw4gg1p4VpS6UOGw3/P7NinxSvOVm18DmcNydjfeSGZ9by6RjR5aN3rQ2xgmMa7LB0Zadbe9zhru109y77YmNY1mQgGnOzaE7zYOmvhfhS5/lpM15NVfR06tNQSW6cDVe5RXwUIUsyR0MPiqlStla082XHzLYzpNjYf8A8Zlj/hkcR7nBdyqo/o747NgcRHeseIzAdwkY372lWuvPHZBCRKpAISJUBFzf36P/AC0v/LEkx4/K8L5Yj/jYlnH5dF/l5v8AkhKTaH97wv8A7j/jarlt5P8AJU9/NfgdtjtYb/Ms+xIncoP7piP2En2Cm7X7WG/zLPsSJ23/AO6T/sZPslQucfW5L/162N3DDqN+q34BZE2PsjyHwSqplgIQhACFhxmMZDG6SVwaxgtzjuAHFaEnKaAC81jvAoe11ICWQuVxnONhY98jL8ZGfBtlRUnPJhGnW3/sw4n2uaAUB34ShQPJTlhBtJj3QB46Mhr2vblILhYqiQRofYp5QBQU4JqUISPCcEwFOCAVCEIDmOcLB9LsvFtqz0LnDzZ17/2qlub7bIZE5kpd0LJw52WswEjQCWg7z1V6Dx+GEkUjDuex7T5OaQfivJMEhjdI3jVeoOX8VnTtm1NPG0O3ouHl9zosTtRgw0XzjxI3E4ionMIPQl1NcH7rBBFd5WbaPKnJlZGZCJI2nEAuAD3tcS10ZG7QA68bXN4vFTTMibI8ubC1zYwQOqHOL3C95txJ1tOdC58bTR6hLCeGvWaL/iXXwNTI7SNJ4SmmnZb/AF1Ovwe1A6AzFzKDgzeGveSN/R94FZuGoIKi3Slzi6ybPHVR2DwVm63VansBs8u1O4LvOd43NH2elTnaJNYLkFNNHHJG1wD25nOc+Jgsk1kOeyKreAl2rzXTxwSyXDTYXucM3SO6ozEtIaA06b9d5Vg8iH3hIwI8xbbSdODj91KY2uQYnte6OJrmuBzOYMwcKINrytXEVO0cX1O9CnHInEqP+jljKnxkXB0Ucnqx5Z/9ivVecOZPEdDtvIT245o9NxIGcenUXo9abVnY2BEJUigCoQhxrfp56ICNxI/LIf2U/wBqFM2ifyrCec//ABJgxImxQMZDmRRyNc4atzyOZTA7cSAwk1usJdrRuJikjGZ8Ty7LYbna5pY9oJ0DqIIvTThauS1SfT73KXLn5/oybX7WG/zLPsSJ23f7rP8Asn/ZJK0cRtGOdoZmMMoc17BI3K5r2GwQ06SN3g5SbBOqyf1u5oIniIFaujuWMjjbaztHm0+anI1bwIzrUmI3W0EbiAR5EaJygtnYktb+TyMliGga86tH0RK2zQ4Zmk+KkmbTb+kBjP61ZfR4tvvCrlBplkZpm2hIDeo3JVgZnOc4zq2Vi/2Ve17R968tSG8S7uzu04dor1PzgYZ0uzZ2M7TxG0XoNZo15ZfEW4p7XCiHuBHcQ4ghRdXsTZ2uSrQnhNCeEBb3MUPmsX+0i9zHfirRVa8x0NYXEO75w3+GJh/mVlIQKlCalQDwnBMCcEJHIRaEBiK8p8qMD0O08TGeE8o9ri4e4r1Y5ecOdbCth25IXCmvMUh4WHMAcQfMFZQdpIh8iCgwZdeUXWp8FLYPYTzlaAfnNR3ezv8AxWePlZBBm6PIzM0NcBlOYAVqDevjvWCXnDYA0NLjl7IaDTdb6u6tV16WIjGTTSts789OnmczEKrLuxWhJYLYwzBvGzeh0oZjr30Ca7gp9mDAZ83qLIvdqN+9cCecbK7NHCM4GUPdV1rpevefao7F8vsQ/QZWjuFn8FnU4inJW5eRVDAdx3TzPe53BxBa4skkmbHTjlie4W47rF1S1toz4XK3LBnf0Ra8yPIqT6Y1NrgodoYrEEhjroWayNAG6yXbkP2bIf7XERN8HTZz/DHmWpXxcak1NJq3jZO6tqlzN7DUHRhlbv4k1yMxPybbmEdYozxtJ4VKOjP2l6gxspZG9zRbmtJA8QF5NwewpWTQvw7Xzlr2OJbFK1oLXAgZngXdL1FsblNBjQ9sbiJG2JIZAWTR39KN2tdzhYPeufN5rvlc246WMGC2vNMwGMRfWeXg+jGj35gtxgmO+Vo8GR173OcVtwYNrBQAPmFmpRTvCCi9fEVLSk2tEaPyNx7T5T+9k+wGrE7YkZ1MbXH9fr/btSMkgaC5xoAWSdwC0v6zJ7ET3DvcWxjzAcc3uVqctipqO5mjhygNoADcBVeQA3Js8VkDvJv0CwulncRQiZv168mn+0LXlcS4B2IJ36RhjSPRoc5Sou5i7D8ZszMA1wD2kjRwBvz4KNxELYQQybJQ/s3uD2+TQTmb6H0W8/BNdXUlk1/PLyD/AKjgPcspwRDaZFG2/EA+xjfvVilbcxcbmjBhmzDO6PK4aB7MzSaHaa6g4jzC2GslZ2XCVvc/qv8ALMBR9QFvR4J4FdJQ/VaPi/N8Ep2Y09ovdpWr3D3NoLF1ESoMimhpJy54HgWQ2m6HcS3Vjh40sOM29NDkaSyQudTSGFubXsuAcQDXEUpvC7LZHeUDX2+p4+qwY7YrXkFtA8fFUV71I5Yu3ibFC0JXkr+BB85mNA2XNldqXQgVob6eM2PYvMsTrxBJ1JcT5klei+cPZ0r8E9rGknNGaA35Xg0PHRUDHsWeOYukhkY0Gy5zCGjXTXdvpCEyUw7IrAkMgF6uYGu9jCR8VPO2ZgXYV7oJZ34kAFsbw0DtNDtGt16tneoHCOhJLZjI26p7QHNHg5u/2Ledyde4XA9k7d/zZ6w82Oo2rvZ6jjmSuip1oRdpO3rqW1zKxkYCSwReJfv0PYjb/KrAXmzZXK3G4B2WKWRlHWJ4Lm/6b93pS7rYvPgdBjIL73wn3mNx89zlSW8y2kLn9i8vcFjKEOIZnP6N/wA2+9NMrqvfwtT6gChOCaEoQkehIhAMldQJVB8/OFccVDNXVdDkJG7Mx7jR9HBX85cVzj7G6eDKADm7xdEIDz5g+Tgky5W4mQubmAZCI2kCrqR7usBY1AUvheQcruzhOF/P4j+WIAjytSHJ/lI/ZcvQ4kOfhSare+An85ne3vHsorpcbztYCM9TpZd46rMo8NXEab+CySRi2yG2VzVx0TiWkvuw2KRwjyncBmGexqNTqugwvN7hY+zhozXF5dJ6amgVzmJ5693Q4YacZH3Z78rQKTNk88L3TD5W0NhOlwins/W61lw7xoVmomN2d5HyeYGlrWRhpFU2NgBHG9N34og2Lh4Ow2Jla0Axpruoam1lZt7A5Q+TFQFpFgumDiR9Ukn0pR+L50tlw6MkdIRwhidX8TsoR2QVxk/KzBRSZHTsLgaLGhz3WD2dBwrctXb3LfBTURFMZGG4pmEQSx+LJLLt/Agg8QuD5X8s8JjH9JFhnslB0lLmNJHc9jbzad50XNf1i95pjS4+Fu9wVbZnYurk7zz9Ewtx4Mgb2ZWAB5H5oezQOd4tryWHHf0hBdYfCE+MsgHuaPvVTNwExa0TNezO/q5mltiuF/8AdVNQ8k2j+1fFGOJllaP9rbKzhTnP3VcxlOMfeZO7V56cdMwgHDxAjssYXuPdq66PimcneeLGRztOJkMsRcA8ODQQ0kAlpABBA19FA4vCYJgH5RmIO6GL+Z61Z5IDG8RRyElppz3gVpvyMFHXvWxHB1Wv6Ue0wvon8rfex6dnLZmdR1i9eJB7nNPDwNJYcR0f9o0M/Wb2PUDVnrp4rT2UwT4bDy6hzoInZ2mnaxt48deBtbDp3xnrjO0fnMHWH1mcfNvsVS1Vix6O5Jgg6jUHilUXGGuGfDvA11y6sJ/Wj4HyorKNqZNJxk/XHWjP729n71eawcHsZZ0byEB1ixqDuI4oWBmCEIQGDHR5oyPL4hVFzoTCOCOMb5JLP1Yxf2nD2K45GWCFQfOxtDNjRGN0MYB+s/rH3FvsUpX0RHiQ+wNjtna90lsaLDZLAYHtaXuaW1bzkF0Koak7gd5vJwiRwjJcWkUW9V5BAcDlBtu8AjXXS1CbG2m+J3Ve4NJstBGUnd1mOtrtCRRHFdVs7aeVpMnWznM88XE3o9rtNb3juC9PSi4qy1RwsVJPwYwzShuWYMnZ9GVoJHk7eFGYjA4STsufhn9z/nIr8HbwPVb78WovHSBytq4KFRXaNDDYipF9PL9cvoRuM5MTsGYNErN+eI5x512h7FtbE5eY3B6Qzvyj9HJ84weGV270paTWyseOgc5rt/VNXXeNyyu5RZjWMgbNVjMPm5Qe+xvruXGrYBRejt5+vwd6niZta2flo/19UWVsPn2BoYzD1+vCbH+m77irK2Dyigx0fSYZ+doNHQhzTvpzTqCvMeL+TkB2He/frHINW6b8w3i1b3MXgSIMRKbp8jWNHA5G2T7XUubODg7M3YSUldFo2hIhYGYrlG7aizMH1vuKk3LUxrbZ6hSQVnyx5GtnYXNHWr/voqN25sh2GkLXtrXTu9q9XnDg71H4jk1BIbdExx8QCpa6EXPK+HwMkh+bje76rSVNYLm/x03ZgcB3vIavSsGxY26Na0eQAW23BNHBTlZGZIoDAcymKf8A2j2M8gXH7l0uzuYmP9LJI/ypo9yuKGMDgFldIoyk5ivdlc0eCY4DoQTxL7cR7V1uD5HYeIdRgHk1o+5SOEb1ifBbahklS892zWRx4R7BXzj2nxsNO/2rhNn8lGyMt5O+qFbtNb9VaHPlh72fG/izEM9jmSA+8NXK7NYGwi9xYJL7gWhdbhqUs8Xz0/JoYyrKm4uPiR42bCyKmABrQbblzEnvJrUa6k/eEybZTXQnI0BpoihVX/8Aqw4+VjBY6Qtu8t0w+3VSOz9pieJwAyZKOhuwOBXfeSVlFcvh8DjqFSnFylLn6uWjzc4nPsnBnuga0+bCWH4KfkZa5DmnmvZjG/4c2IZ7JnEe5wXYLxrWV2PQ5syI3F7Pt2Ztsf8ATZo71G5w81ru2g+P+2bmb/ixgnT/AMkW8eYsKapYpMPasjPZlbi9iLhiFZ8JIGtPAdeFx8Wfmn6tFbEe3wyhiW9CdwfeaFx8JPzfJ1LUxWxhmL4nGKTi+Oqd+0jPVf8AHxWBu03RkMxbGhriGCZmsTidA2RjtYyd2tjxV2VT8fv/AH1oYqco+tDpw4HdraVc63ZjoTeFf0WusTgXQHybvjPi0+i38Ntgue1rmgEnKQDdOG/XiNFo15wouN3zdkbdJSqXsuRIyvppO6gTfcALJXlrlFtQ4ieWU75ZHO8mk9UegpehecLanybZmJeDTnM6NutdaUhgrxAcT6Lzi/CuNENdl0o0a1NDXzFLZw0M1RES5ajcLJXcug2djM2nu71Ew4Ag07QjgVIRRkUWigOPxC9PRpuxyMTVpcjLiraaG7ePwWtn7963MZ2RW/7jvRsfY/yjEMiJIDicxAstaASSArqlRU4tvY0qNN1noYti7XZBOXvbmGWhuNajgd+5N2lionYVxpvSPkLtNCC511XgNF03KHm8ncXSxsZKyhXyZtFtADrYcm9w3sJ14Kv8dgchkBeLjrqkPBdZAoAtBBF2Q6txXI9pVS7R0/ZlGyu1b6mswr01zf7J+S7Nw8ZFOLA931pOufivO/JfZRxWLghAvpJWg/VBt3uBXqlraAA3DQLiVJZptnSirKwqEJVWSPcsE4tpWdyxuQGo2NAjWbIl6NZ3KrMwBicQsnRJejCXIyMwBP6MlZQ0BKjkWKJiw8dDzWZIhYmRx/O5Bn2RP+qYneVStv3ErhOS20BJhOjd/hgfEfgrP5dYfpNmYto39A8/wjN/KqE5N7Zjic1kpe3MWixWQMN5iSdxBA9q6HD5RVRp9PrdGnjKUqkVl2f4Z008GHhac7M5c2uu66drq0HcPwUf8oABLQB1cmVja7wLrjZW1Bt7DieVrHBzLaGuIzyCxqWNPbIo2P1lyu0OU5InjZbmucafq06gWcvA2F06cYU6kql3eVubey6bFDoVHTjmkrLZJffctrmYnPyTEscCHMxb7B3guYwkHxsFWEqf5g8XUeMaTfXifqdSS14Ovou7j25KdWkFxNBjuq2+4kagDvXmsXiI0qtpf6b+506OGlUi3HZHTJCaFnQd50HtXOFmLk7eJZEPo4eKyP8A1JL9wTRyWicblEmIPfPK94/gFN9y2lTju/l6Rq5nsjexnKnCRnK6ZjnfQjuV/wDCy1DbQnkxg6NkT4oXEZ5JQGyOaCDlji3i67TqpdBhdmCMVG1sY7mNawe5bDcB3rOM4Q1jz9etyHCUuY6GMO7QWKDZDWSmQXdd63Y2UnrUmlJ6m3CTitCsufPHObh8NEOy+V73Hh82wBo/+Qn91VvsnaxaGtBBAqmmgQQbBbeh19Vd/LXYrMXGGTNzMuxwIdVZgeB1KqLbvN1LDboD0rPo7nj0/OVkJOBhOKmrG5mimJsAPdIHOO4NBoEZN4AsnyWMYAPeWg9xGhqqB3+Tmmu5wXLYfaMkLqIuvzX2CPI7x8PBdHgeUMT8xIAkc0MJOjyAQQAdztWt7jouth8eoRyx005HHnw/vd96dVsjPisCI213aWpnm+wRM8krW5sjWs/j1PuaPaojFTMkZTXHOBrmuyeN9xUXhPlTXOlwjnMMQGYtdR18Do4abit2qnVoPWzZXh5ONfLHWKuXrh8jtR1Hiz3Eaa2DoVV/PVPEW4cNyGSR7nukA1yN00O8WXaj9VbGzedp8ThFtXDmxR6WMZXi9xdHx82n0XE84W3Y8XjS6B2aJjGtY42L0zONHXtGvRefUHDvbW5rk/idtu+h0/MhsfNjJZjqIYw0EGxmkPA/VHvV3qvOZTAiPZ+c6Ome53mLyt9zferDC1ywVKhKhI9yxkLKUwhAY6QnUilJA1InUikA1CdSKQDUqWkUgNHa7A6GSM/pI3s/iaW/evLp2c5xG4VbTfeHHhvXqnEYXPxoqqOUfNzKMQ92HykPcXlrtA1ztTR4g76pZ06jpyzIhq6sVhiMAGgEucTddXqcO86+5azYANzQPE28+/T3K0Iea5766aSvBg/md+Cm8Bzb4aPUx5z3vJd7t3uVkq9STu2YKnFEPzObIeGYiV+jZOjYzhmDMxJA7rdXoVYOE5LRiQv61nfqa9BuWfZGzAwU0AAVQGgCmmNI3qicVLVl0JuN0jDHg2t3BZQ2tyfSKS5iNSJ9JKQDaQnUkpAa20Ic0Z8NfYoJ+FBXTUoiaDK4rOHQxkjkdvckIcSPnGdbg9ujh68fVVryk5v54LMQ6aMamh1h5t4+ivUx2tabAg7lk4GKl1POEG0ns0d1gODrDm+Tt48tR4KTwu07cCxxDrBo6ONG6I7MgscNfBWjyh5Cw4my9uV/02UHevAqtdvcgsRhbIHSx/SaNR9ZvBZQrzgrbdBkje60Zs7c5R/KWynEQNc8tAje2x0RGmoPWHFclFGXENGpJAHiSaC24cY4drrVpreYeAdv9DYUryLwHTY6KxYYTK79zUf7i1Q5QjSjSpqyW3gjJKTlmkXhyfw4w+HiibuYxrf4QBftF+q6LCYjvXPYQ7lMYUKgyJZCwgIQk20lJUIBtJMqehAMypMqyJKQDMqSlkpJSAZSKT6RSAZSwTYeza2qRSkGkMHfBHyJbtJaS5FjBBFlCyUn0ilBIykUn0ikAykUn0ikBjpFJ9IpCDHS1sVDeq3KSZVKdhYi+hS9EpHoh3JpgCszmLiRcuGtacuzrU+cOlbCAockwkytNv8ANvDibcG9HJ9JugP1m7isXI3m2lwr3ufRLgAHWKyg3u36mvYrOfhgVkaylgZEPh9jFu+lJQYQBZ8qcAoJCkJ1IQCoQhACEIQAhCEAIQhACEIQAhCEAIQhACEIQAhCEAIQhACRCEAIQhAIhCEAISIQC0hCEABKhCAVCEID/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2054" name="Picture 6" descr="Sicherheit, Skalierbarkeit und Kontroll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3242" y="5157192"/>
            <a:ext cx="1482329" cy="93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1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of WIGOS Metadata Standard</a:t>
            </a:r>
            <a:endParaRPr lang="de-CH" dirty="0"/>
          </a:p>
        </p:txBody>
      </p:sp>
      <p:sp>
        <p:nvSpPr>
          <p:cNvPr id="3" name="Content Placeholder 2"/>
          <p:cNvSpPr>
            <a:spLocks noGrp="1"/>
          </p:cNvSpPr>
          <p:nvPr>
            <p:ph idx="1"/>
          </p:nvPr>
        </p:nvSpPr>
        <p:spPr>
          <a:xfrm>
            <a:off x="250826" y="1052513"/>
            <a:ext cx="5041254" cy="4897437"/>
          </a:xfrm>
        </p:spPr>
        <p:txBody>
          <a:bodyPr/>
          <a:lstStyle/>
          <a:p>
            <a:pPr>
              <a:buFont typeface="Wingdings" panose="05000000000000000000" pitchFamily="2" charset="2"/>
              <a:buChar char="§"/>
            </a:pPr>
            <a:r>
              <a:rPr lang="en-US" sz="2400" dirty="0"/>
              <a:t>S</a:t>
            </a:r>
            <a:r>
              <a:rPr lang="en-US" sz="2400" dirty="0" smtClean="0"/>
              <a:t>pecify sub-sets of standard for particular application areas, e.g.</a:t>
            </a:r>
          </a:p>
          <a:p>
            <a:pPr lvl="1">
              <a:buFont typeface="Courier New" panose="02070309020205020404" pitchFamily="49" charset="0"/>
              <a:buChar char="o"/>
            </a:pPr>
            <a:r>
              <a:rPr lang="en-US" sz="2000" dirty="0" smtClean="0"/>
              <a:t>Particular science projects</a:t>
            </a:r>
          </a:p>
          <a:p>
            <a:pPr lvl="1">
              <a:buFont typeface="Courier New" panose="02070309020205020404" pitchFamily="49" charset="0"/>
              <a:buChar char="o"/>
            </a:pPr>
            <a:r>
              <a:rPr lang="en-US" sz="2000" dirty="0" smtClean="0"/>
              <a:t>Climate</a:t>
            </a:r>
          </a:p>
          <a:p>
            <a:pPr lvl="1">
              <a:buFont typeface="Courier New" panose="02070309020205020404" pitchFamily="49" charset="0"/>
              <a:buChar char="o"/>
            </a:pPr>
            <a:r>
              <a:rPr lang="en-US" sz="2000" dirty="0" smtClean="0"/>
              <a:t>Air Traffic </a:t>
            </a:r>
          </a:p>
          <a:p>
            <a:pPr lvl="1">
              <a:buFont typeface="Courier New" panose="02070309020205020404" pitchFamily="49" charset="0"/>
              <a:buChar char="o"/>
            </a:pPr>
            <a:r>
              <a:rPr lang="en-US" sz="2000" dirty="0" smtClean="0"/>
              <a:t>NWP Assimilation</a:t>
            </a:r>
          </a:p>
          <a:p>
            <a:pPr lvl="1">
              <a:buFont typeface="Courier New" panose="02070309020205020404" pitchFamily="49" charset="0"/>
              <a:buChar char="o"/>
            </a:pPr>
            <a:r>
              <a:rPr lang="en-US" sz="2000" dirty="0" smtClean="0"/>
              <a:t>Warnings</a:t>
            </a:r>
          </a:p>
          <a:p>
            <a:pPr lvl="1">
              <a:buFont typeface="Courier New" panose="02070309020205020404" pitchFamily="49" charset="0"/>
              <a:buChar char="o"/>
            </a:pPr>
            <a:r>
              <a:rPr lang="en-US" sz="2000" dirty="0" smtClean="0"/>
              <a:t>Road Forecasts</a:t>
            </a:r>
          </a:p>
          <a:p>
            <a:pPr>
              <a:buFont typeface="Wingdings" panose="05000000000000000000" pitchFamily="2" charset="2"/>
              <a:buChar char="§"/>
            </a:pPr>
            <a:r>
              <a:rPr lang="en-US" sz="2400" dirty="0" smtClean="0"/>
              <a:t>Profiling makes standard more manageable at the risk of precluding future data use.</a:t>
            </a:r>
          </a:p>
          <a:p>
            <a:pPr>
              <a:buFont typeface="Wingdings" panose="05000000000000000000" pitchFamily="2" charset="2"/>
              <a:buChar char="§"/>
            </a:pPr>
            <a:r>
              <a:rPr lang="en-US" sz="2400" dirty="0" smtClean="0"/>
              <a:t>Profiles must not simply eliminate the “difficult elements” </a:t>
            </a:r>
          </a:p>
          <a:p>
            <a:endParaRPr lang="de-CH" dirty="0"/>
          </a:p>
        </p:txBody>
      </p:sp>
      <p:sp>
        <p:nvSpPr>
          <p:cNvPr id="4" name="Footer Placeholder 3"/>
          <p:cNvSpPr>
            <a:spLocks noGrp="1"/>
          </p:cNvSpPr>
          <p:nvPr>
            <p:ph type="ftr" sz="quarter" idx="4294967295"/>
          </p:nvPr>
        </p:nvSpPr>
        <p:spPr>
          <a:xfrm>
            <a:off x="1042988" y="6453188"/>
            <a:ext cx="4465637" cy="312737"/>
          </a:xfrm>
          <a:prstGeom prst="rect">
            <a:avLst/>
          </a:prstGeom>
        </p:spPr>
        <p:txBody>
          <a:bodyPr/>
          <a:lstStyle/>
          <a:p>
            <a:r>
              <a:rPr lang="en-US" dirty="0" smtClean="0">
                <a:solidFill>
                  <a:srgbClr val="000000"/>
                </a:solidFill>
              </a:rPr>
              <a:t>ICG-WIGOS-3, 10-14 Feb 2014</a:t>
            </a:r>
            <a:endParaRPr lang="en-US" dirty="0">
              <a:solidFill>
                <a:srgbClr val="000000"/>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925" y="4005064"/>
            <a:ext cx="2789555" cy="2016125"/>
          </a:xfrm>
          <a:prstGeom prst="rect">
            <a:avLst/>
          </a:prstGeom>
          <a:noFill/>
        </p:spPr>
      </p:pic>
      <p:cxnSp>
        <p:nvCxnSpPr>
          <p:cNvPr id="12" name="Straight Arrow Connector 11"/>
          <p:cNvCxnSpPr/>
          <p:nvPr/>
        </p:nvCxnSpPr>
        <p:spPr>
          <a:xfrm flipV="1">
            <a:off x="4860032" y="2132856"/>
            <a:ext cx="0"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238581" y="3189764"/>
            <a:ext cx="1694695" cy="307777"/>
          </a:xfrm>
          <a:prstGeom prst="rect">
            <a:avLst/>
          </a:prstGeom>
          <a:noFill/>
        </p:spPr>
        <p:txBody>
          <a:bodyPr wrap="none" rtlCol="0">
            <a:spAutoFit/>
          </a:bodyPr>
          <a:lstStyle/>
          <a:p>
            <a:r>
              <a:rPr lang="en-US" dirty="0" err="1" smtClean="0"/>
              <a:t>Metdata</a:t>
            </a:r>
            <a:r>
              <a:rPr lang="en-US" dirty="0" smtClean="0"/>
              <a:t> demands</a:t>
            </a:r>
            <a:endParaRPr lang="de-CH" dirty="0"/>
          </a:p>
        </p:txBody>
      </p:sp>
    </p:spTree>
    <p:extLst>
      <p:ext uri="{BB962C8B-B14F-4D97-AF65-F5344CB8AC3E}">
        <p14:creationId xmlns:p14="http://schemas.microsoft.com/office/powerpoint/2010/main" val="21044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accent2"/>
                </a:solidFill>
              </a:rPr>
              <a:t>Implementation of OSCAR </a:t>
            </a:r>
            <a:br>
              <a:rPr lang="en-US" sz="3600" b="1" dirty="0" smtClean="0">
                <a:solidFill>
                  <a:schemeClr val="accent2"/>
                </a:solidFill>
              </a:rPr>
            </a:br>
            <a:r>
              <a:rPr lang="en-US" sz="2800" dirty="0" smtClean="0">
                <a:solidFill>
                  <a:schemeClr val="accent2"/>
                </a:solidFill>
              </a:rPr>
              <a:t>Implications for Members</a:t>
            </a:r>
            <a:endParaRPr lang="en-US" sz="2800" dirty="0">
              <a:solidFill>
                <a:schemeClr val="accent2"/>
              </a:solidFill>
            </a:endParaRPr>
          </a:p>
        </p:txBody>
      </p:sp>
      <p:sp>
        <p:nvSpPr>
          <p:cNvPr id="5" name="Text Placeholder 4"/>
          <p:cNvSpPr>
            <a:spLocks noGrp="1"/>
          </p:cNvSpPr>
          <p:nvPr>
            <p:ph type="body" idx="1"/>
          </p:nvPr>
        </p:nvSpPr>
        <p:spPr>
          <a:xfrm>
            <a:off x="250825" y="1371600"/>
            <a:ext cx="5464175" cy="5486402"/>
          </a:xfrm>
        </p:spPr>
        <p:txBody>
          <a:bodyPr/>
          <a:lstStyle/>
          <a:p>
            <a:pPr>
              <a:buFont typeface="Wingdings" panose="05000000000000000000" pitchFamily="2" charset="2"/>
              <a:buChar char="§"/>
            </a:pPr>
            <a:r>
              <a:rPr lang="en-US" sz="2000" dirty="0" smtClean="0"/>
              <a:t>Automated metadata import as far as possible</a:t>
            </a:r>
          </a:p>
          <a:p>
            <a:pPr marL="0" indent="0">
              <a:buNone/>
              <a:tabLst>
                <a:tab pos="536575" algn="l"/>
              </a:tabLst>
            </a:pPr>
            <a:r>
              <a:rPr lang="en-US" sz="2000" dirty="0" smtClean="0">
                <a:sym typeface="Wingdings" panose="05000000000000000000" pitchFamily="2" charset="2"/>
              </a:rPr>
              <a:t>	</a:t>
            </a:r>
            <a:r>
              <a:rPr lang="en-US" sz="1800" dirty="0" smtClean="0">
                <a:solidFill>
                  <a:srgbClr val="FF0000"/>
                </a:solidFill>
                <a:sym typeface="Wingdings" panose="05000000000000000000" pitchFamily="2" charset="2"/>
              </a:rPr>
              <a:t> use existing metadata sources</a:t>
            </a:r>
            <a:endParaRPr lang="en-US" sz="2000" dirty="0" smtClean="0">
              <a:solidFill>
                <a:srgbClr val="FF0000"/>
              </a:solidFill>
            </a:endParaRPr>
          </a:p>
          <a:p>
            <a:pPr>
              <a:buFont typeface="Wingdings" panose="05000000000000000000" pitchFamily="2" charset="2"/>
              <a:buChar char="§"/>
            </a:pPr>
            <a:r>
              <a:rPr lang="en-US" sz="2000" dirty="0" smtClean="0"/>
              <a:t>Manual metadata input through web interface (simple work-flow, templates)</a:t>
            </a:r>
          </a:p>
          <a:p>
            <a:pPr marL="457200" lvl="1" indent="0">
              <a:buNone/>
              <a:tabLst>
                <a:tab pos="536575" algn="l"/>
              </a:tabLst>
            </a:pPr>
            <a:r>
              <a:rPr lang="en-US" sz="1800" dirty="0" smtClean="0">
                <a:solidFill>
                  <a:srgbClr val="FF0000"/>
                </a:solidFill>
                <a:sym typeface="Wingdings" panose="05000000000000000000" pitchFamily="2" charset="2"/>
              </a:rPr>
              <a:t> mitigated additional effort</a:t>
            </a:r>
            <a:endParaRPr lang="en-US" sz="1800" dirty="0" smtClean="0">
              <a:solidFill>
                <a:srgbClr val="FF0000"/>
              </a:solidFill>
            </a:endParaRPr>
          </a:p>
          <a:p>
            <a:pPr>
              <a:buFont typeface="Wingdings" panose="05000000000000000000" pitchFamily="2" charset="2"/>
              <a:buChar char="§"/>
            </a:pPr>
            <a:r>
              <a:rPr lang="en-US" sz="2000" dirty="0" smtClean="0"/>
              <a:t>Phased adoption</a:t>
            </a:r>
          </a:p>
          <a:p>
            <a:pPr marL="457200" lvl="1" indent="0">
              <a:buNone/>
              <a:tabLst>
                <a:tab pos="536575" algn="l"/>
              </a:tabLst>
            </a:pPr>
            <a:r>
              <a:rPr lang="en-US" sz="1800" dirty="0" smtClean="0">
                <a:solidFill>
                  <a:srgbClr val="FF0000"/>
                </a:solidFill>
                <a:sym typeface="Wingdings" panose="05000000000000000000" pitchFamily="2" charset="2"/>
              </a:rPr>
              <a:t> time to adjust operational processes</a:t>
            </a:r>
            <a:endParaRPr lang="en-US" sz="1800" dirty="0">
              <a:solidFill>
                <a:srgbClr val="FF0000"/>
              </a:solidFill>
            </a:endParaRPr>
          </a:p>
          <a:p>
            <a:pPr>
              <a:buFont typeface="Wingdings" panose="05000000000000000000" pitchFamily="2" charset="2"/>
              <a:buChar char="§"/>
            </a:pPr>
            <a:endParaRPr lang="en-US" sz="2000" dirty="0"/>
          </a:p>
        </p:txBody>
      </p:sp>
      <p:graphicFrame>
        <p:nvGraphicFramePr>
          <p:cNvPr id="8" name="Chart 7"/>
          <p:cNvGraphicFramePr/>
          <p:nvPr>
            <p:extLst/>
          </p:nvPr>
        </p:nvGraphicFramePr>
        <p:xfrm>
          <a:off x="5715000" y="1752600"/>
          <a:ext cx="324036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47664" y="5643256"/>
            <a:ext cx="6984776" cy="338554"/>
          </a:xfrm>
          <a:prstGeom prst="rect">
            <a:avLst/>
          </a:prstGeom>
          <a:ln w="28575">
            <a:solidFill>
              <a:srgbClr val="FF0000"/>
            </a:solidFill>
          </a:ln>
        </p:spPr>
        <p:txBody>
          <a:bodyPr wrap="square">
            <a:spAutoFit/>
          </a:bodyPr>
          <a:lstStyle/>
          <a:p>
            <a:r>
              <a:rPr lang="en-US" sz="1600" b="1" dirty="0" smtClean="0">
                <a:solidFill>
                  <a:srgbClr val="FF0000"/>
                </a:solidFill>
              </a:rPr>
              <a:t>Caution: OSCAR will not be fully functional without your metadata!</a:t>
            </a:r>
            <a:endParaRPr lang="en-US" sz="1600" b="1" dirty="0">
              <a:solidFill>
                <a:srgbClr val="FF0000"/>
              </a:solidFill>
            </a:endParaRPr>
          </a:p>
        </p:txBody>
      </p:sp>
    </p:spTree>
    <p:extLst>
      <p:ext uri="{BB962C8B-B14F-4D97-AF65-F5344CB8AC3E}">
        <p14:creationId xmlns:p14="http://schemas.microsoft.com/office/powerpoint/2010/main" val="213995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TOUr779c7UbjgwWnQ-NumKM8uNfyEc2oKNE2A42vI_aVFK-x9u"/>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2743200"/>
            <a:ext cx="1835696" cy="1904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Implementation of OSCAR</a:t>
            </a:r>
            <a:br>
              <a:rPr lang="en-US" dirty="0" smtClean="0"/>
            </a:br>
            <a:r>
              <a:rPr lang="en-US" sz="2000" dirty="0" smtClean="0"/>
              <a:t>Organization and Timing</a:t>
            </a:r>
            <a:endParaRPr lang="en-US" dirty="0"/>
          </a:p>
        </p:txBody>
      </p:sp>
      <p:sp>
        <p:nvSpPr>
          <p:cNvPr id="3" name="Content Placeholder 2"/>
          <p:cNvSpPr>
            <a:spLocks noGrp="1"/>
          </p:cNvSpPr>
          <p:nvPr>
            <p:ph type="body" idx="1"/>
          </p:nvPr>
        </p:nvSpPr>
        <p:spPr>
          <a:xfrm>
            <a:off x="533400" y="1527175"/>
            <a:ext cx="7472363" cy="3502025"/>
          </a:xfrm>
        </p:spPr>
        <p:txBody>
          <a:bodyPr/>
          <a:lstStyle/>
          <a:p>
            <a:r>
              <a:rPr lang="en-US" sz="2000" dirty="0" smtClean="0"/>
              <a:t>Joint-venture between WMO and MeteoSwiss</a:t>
            </a:r>
          </a:p>
          <a:p>
            <a:pPr marL="0" indent="0">
              <a:buNone/>
            </a:pPr>
            <a:endParaRPr lang="en-US" sz="2000" dirty="0" smtClean="0"/>
          </a:p>
          <a:p>
            <a:r>
              <a:rPr lang="en-US" sz="2000" dirty="0" smtClean="0"/>
              <a:t>2014 – 2015 (Cg-17)</a:t>
            </a:r>
          </a:p>
          <a:p>
            <a:pPr lvl="1"/>
            <a:r>
              <a:rPr lang="en-US" sz="2000" dirty="0" smtClean="0"/>
              <a:t>Migrate GAWSIS (Atmospheric composition “capabilities”)</a:t>
            </a:r>
          </a:p>
          <a:p>
            <a:pPr lvl="1"/>
            <a:r>
              <a:rPr lang="en-US" sz="2000" dirty="0" smtClean="0"/>
              <a:t>Develop OSCAR/Surface capabilities</a:t>
            </a:r>
          </a:p>
          <a:p>
            <a:pPr lvl="1"/>
            <a:r>
              <a:rPr lang="en-US" sz="2000" dirty="0" smtClean="0"/>
              <a:t>Migrate </a:t>
            </a:r>
            <a:r>
              <a:rPr lang="en-US" sz="2000" dirty="0"/>
              <a:t>OSCAR/Requirements from </a:t>
            </a:r>
            <a:r>
              <a:rPr lang="en-US" sz="2000" dirty="0" smtClean="0"/>
              <a:t>WMO</a:t>
            </a:r>
          </a:p>
          <a:p>
            <a:r>
              <a:rPr lang="en-US" sz="2000" dirty="0" smtClean="0"/>
              <a:t>Enhance and develop OSCAR/Analysis</a:t>
            </a:r>
          </a:p>
          <a:p>
            <a:endParaRPr lang="en-US" sz="2000" dirty="0" smtClean="0"/>
          </a:p>
          <a:p>
            <a:r>
              <a:rPr lang="en-US" sz="2000" dirty="0" smtClean="0"/>
              <a:t>2016</a:t>
            </a:r>
          </a:p>
          <a:p>
            <a:pPr lvl="1"/>
            <a:r>
              <a:rPr lang="en-US" sz="2000" dirty="0" smtClean="0"/>
              <a:t>Migrate </a:t>
            </a:r>
            <a:r>
              <a:rPr lang="en-US" sz="2000" dirty="0"/>
              <a:t>OSCAR/Space </a:t>
            </a:r>
            <a:r>
              <a:rPr lang="en-US" sz="2000" dirty="0" smtClean="0"/>
              <a:t>capabilities from WMO to MeteoSwiss</a:t>
            </a:r>
            <a:endParaRPr lang="en-US" sz="2000" dirty="0" smtClean="0">
              <a:sym typeface="Wingdings" panose="05000000000000000000" pitchFamily="2" charset="2"/>
            </a:endParaRPr>
          </a:p>
          <a:p>
            <a:endParaRPr lang="en-US" sz="2000" dirty="0"/>
          </a:p>
        </p:txBody>
      </p:sp>
    </p:spTree>
    <p:extLst>
      <p:ext uri="{BB962C8B-B14F-4D97-AF65-F5344CB8AC3E}">
        <p14:creationId xmlns:p14="http://schemas.microsoft.com/office/powerpoint/2010/main" val="159935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7475"/>
            <a:ext cx="8507416" cy="935038"/>
          </a:xfrm>
        </p:spPr>
        <p:txBody>
          <a:bodyPr/>
          <a:lstStyle/>
          <a:p>
            <a:pPr algn="ctr"/>
            <a:r>
              <a:rPr lang="en-GB" sz="3600" dirty="0">
                <a:solidFill>
                  <a:srgbClr val="333399"/>
                </a:solidFill>
                <a:latin typeface="Arial Bold"/>
                <a:ea typeface="Arial Bold"/>
                <a:cs typeface="Arial Bold"/>
                <a:sym typeface="Arial Bold"/>
              </a:rPr>
              <a:t>WIGOS </a:t>
            </a:r>
            <a:r>
              <a:rPr lang="en-GB" sz="3600" dirty="0" smtClean="0">
                <a:solidFill>
                  <a:srgbClr val="333399"/>
                </a:solidFill>
                <a:latin typeface="Arial Bold"/>
                <a:ea typeface="Arial Bold"/>
                <a:cs typeface="Arial Bold"/>
                <a:sym typeface="Arial Bold"/>
              </a:rPr>
              <a:t>Station Identifiers</a:t>
            </a:r>
            <a:r>
              <a:rPr lang="en-US" sz="3600" dirty="0" smtClean="0">
                <a:solidFill>
                  <a:srgbClr val="333399"/>
                </a:solidFill>
                <a:latin typeface="Arial Bold"/>
                <a:ea typeface="Arial Bold"/>
                <a:cs typeface="Arial Bold"/>
                <a:sym typeface="Arial Bold"/>
              </a:rPr>
              <a:t> </a:t>
            </a:r>
            <a:endParaRPr lang="en-US" sz="3600" dirty="0">
              <a:solidFill>
                <a:srgbClr val="333399"/>
              </a:solidFill>
              <a:latin typeface="Arial Bold"/>
              <a:ea typeface="Arial Bold"/>
              <a:cs typeface="Arial Bold"/>
              <a:sym typeface="Arial Bold"/>
            </a:endParaRPr>
          </a:p>
        </p:txBody>
      </p:sp>
      <p:sp>
        <p:nvSpPr>
          <p:cNvPr id="3" name="Text Placeholder 2"/>
          <p:cNvSpPr>
            <a:spLocks noGrp="1"/>
          </p:cNvSpPr>
          <p:nvPr>
            <p:ph type="body" idx="1"/>
          </p:nvPr>
        </p:nvSpPr>
        <p:spPr>
          <a:xfrm>
            <a:off x="450391" y="836712"/>
            <a:ext cx="8229601" cy="5805490"/>
          </a:xfrm>
        </p:spPr>
        <p:txBody>
          <a:bodyPr/>
          <a:lstStyle/>
          <a:p>
            <a:pPr>
              <a:buFont typeface="Wingdings" panose="05000000000000000000" pitchFamily="2" charset="2"/>
              <a:buChar char="§"/>
            </a:pPr>
            <a:r>
              <a:rPr lang="en-GB" sz="1800" dirty="0" smtClean="0"/>
              <a:t>Technical Regulation: </a:t>
            </a:r>
          </a:p>
          <a:p>
            <a:pPr lvl="1">
              <a:buFont typeface="Courier New" panose="02070309020205020404" pitchFamily="49" charset="0"/>
              <a:buChar char="o"/>
            </a:pPr>
            <a:r>
              <a:rPr lang="en-GB" sz="1800" dirty="0" smtClean="0"/>
              <a:t>WMO </a:t>
            </a:r>
            <a:r>
              <a:rPr lang="en-GB" sz="1800" dirty="0"/>
              <a:t>observing stations and platforms shall be uniquely identified by a </a:t>
            </a:r>
            <a:r>
              <a:rPr lang="en-GB" sz="1800" dirty="0" smtClean="0"/>
              <a:t>WIGOS </a:t>
            </a:r>
            <a:r>
              <a:rPr lang="en-GB" sz="1800" dirty="0"/>
              <a:t>station identifier</a:t>
            </a:r>
            <a:r>
              <a:rPr lang="en-US" sz="1800" dirty="0" smtClean="0"/>
              <a:t>.</a:t>
            </a:r>
          </a:p>
          <a:p>
            <a:pPr lvl="1">
              <a:buFont typeface="Courier New" panose="02070309020205020404" pitchFamily="49" charset="0"/>
              <a:buChar char="o"/>
            </a:pPr>
            <a:r>
              <a:rPr lang="en-GB" sz="1800" dirty="0" smtClean="0"/>
              <a:t>Members </a:t>
            </a:r>
            <a:r>
              <a:rPr lang="en-GB" sz="1800" dirty="0"/>
              <a:t>shall issue WIGOS station identifiers for observing stations and platforms within their geographic area of responsibility that contribute to a WMO or co-sponsored programme and shall ensure that no WIGOS station identifier is issued to more than one station.</a:t>
            </a:r>
          </a:p>
          <a:p>
            <a:pPr lvl="2">
              <a:buFont typeface="Arial" panose="020B0604020202020204" pitchFamily="34" charset="0"/>
              <a:buChar char="−"/>
            </a:pPr>
            <a:r>
              <a:rPr lang="en-GB" sz="1600" i="1" dirty="0"/>
              <a:t>Note: Members may issue WIGOS station identifiers for observing stations and platforms within their geographic area of responsibility that do not contribute to a WMO or co-sponsored programme, provided that the operator has committed to providing and maintaining WIGOS metadata</a:t>
            </a:r>
            <a:r>
              <a:rPr lang="en-GB" sz="1600" i="1" dirty="0" smtClean="0"/>
              <a:t>.</a:t>
            </a:r>
          </a:p>
          <a:p>
            <a:pPr lvl="1">
              <a:buFont typeface="Courier New" charset="0"/>
              <a:buChar char="o"/>
            </a:pPr>
            <a:endParaRPr lang="en-GB" sz="1600" i="1" dirty="0" smtClean="0"/>
          </a:p>
          <a:p>
            <a:pPr>
              <a:buFont typeface="Wingdings" panose="05000000000000000000" pitchFamily="2" charset="2"/>
              <a:buChar char="§"/>
            </a:pPr>
            <a:r>
              <a:rPr lang="en-GB" sz="1800" dirty="0" smtClean="0"/>
              <a:t>Before </a:t>
            </a:r>
            <a:r>
              <a:rPr lang="en-GB" sz="1800" dirty="0"/>
              <a:t>issuing a </a:t>
            </a:r>
            <a:r>
              <a:rPr lang="en-GB" sz="1800" dirty="0" smtClean="0"/>
              <a:t>station </a:t>
            </a:r>
            <a:r>
              <a:rPr lang="en-GB" sz="1800" dirty="0"/>
              <a:t>identifier, Members should ensure that the operator of a station or platform has committed to providing and maintaining WIGOS metadata for that station or platform.</a:t>
            </a:r>
            <a:r>
              <a:rPr lang="en-US" sz="1800" dirty="0"/>
              <a:t> </a:t>
            </a:r>
            <a:endParaRPr lang="en-US" sz="1800" dirty="0" smtClean="0"/>
          </a:p>
          <a:p>
            <a:pPr>
              <a:buFont typeface="Wingdings" panose="05000000000000000000" pitchFamily="2" charset="2"/>
              <a:buChar char="§"/>
            </a:pPr>
            <a:endParaRPr lang="en-US" sz="1800" dirty="0" smtClean="0"/>
          </a:p>
          <a:p>
            <a:pPr>
              <a:buFont typeface="Wingdings" panose="05000000000000000000" pitchFamily="2" charset="2"/>
              <a:buChar char="§"/>
            </a:pPr>
            <a:r>
              <a:rPr lang="fr-CH" sz="1800" dirty="0" smtClean="0">
                <a:solidFill>
                  <a:schemeClr val="tx1"/>
                </a:solidFill>
              </a:rPr>
              <a:t>In OSCAR: </a:t>
            </a:r>
            <a:r>
              <a:rPr lang="fr-CH" sz="1800" dirty="0" err="1" smtClean="0">
                <a:solidFill>
                  <a:schemeClr val="tx1"/>
                </a:solidFill>
              </a:rPr>
              <a:t>automatic</a:t>
            </a:r>
            <a:r>
              <a:rPr lang="fr-CH" sz="1800" dirty="0" smtClean="0">
                <a:solidFill>
                  <a:schemeClr val="tx1"/>
                </a:solidFill>
              </a:rPr>
              <a:t> </a:t>
            </a:r>
            <a:r>
              <a:rPr lang="fr-CH" sz="1800" dirty="0" err="1" smtClean="0">
                <a:solidFill>
                  <a:schemeClr val="tx1"/>
                </a:solidFill>
              </a:rPr>
              <a:t>generation</a:t>
            </a:r>
            <a:r>
              <a:rPr lang="fr-CH" sz="1800" dirty="0" smtClean="0">
                <a:solidFill>
                  <a:schemeClr val="tx1"/>
                </a:solidFill>
              </a:rPr>
              <a:t> of WIGOS Station ID if not </a:t>
            </a:r>
            <a:r>
              <a:rPr lang="fr-CH" sz="1800" dirty="0" err="1" smtClean="0">
                <a:solidFill>
                  <a:schemeClr val="tx1"/>
                </a:solidFill>
              </a:rPr>
              <a:t>already</a:t>
            </a:r>
            <a:r>
              <a:rPr lang="fr-CH" sz="1800" dirty="0" smtClean="0">
                <a:solidFill>
                  <a:schemeClr val="tx1"/>
                </a:solidFill>
              </a:rPr>
              <a:t> </a:t>
            </a:r>
            <a:r>
              <a:rPr lang="fr-CH" sz="1800" dirty="0" err="1" smtClean="0">
                <a:solidFill>
                  <a:schemeClr val="tx1"/>
                </a:solidFill>
              </a:rPr>
              <a:t>present</a:t>
            </a:r>
            <a:r>
              <a:rPr lang="fr-CH" sz="1800" dirty="0" smtClean="0">
                <a:solidFill>
                  <a:schemeClr val="tx1"/>
                </a:solidFill>
              </a:rPr>
              <a:t> </a:t>
            </a:r>
            <a:endParaRPr lang="en-US" sz="1800" dirty="0">
              <a:solidFill>
                <a:schemeClr val="tx1"/>
              </a:solidFill>
            </a:endParaRPr>
          </a:p>
          <a:p>
            <a:endParaRPr lang="en-US" sz="1800" dirty="0"/>
          </a:p>
          <a:p>
            <a:endParaRPr lang="en-US" sz="1800" dirty="0" smtClean="0"/>
          </a:p>
        </p:txBody>
      </p:sp>
    </p:spTree>
    <p:extLst>
      <p:ext uri="{BB962C8B-B14F-4D97-AF65-F5344CB8AC3E}">
        <p14:creationId xmlns:p14="http://schemas.microsoft.com/office/powerpoint/2010/main" val="73562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solidFill>
                  <a:schemeClr val="accent2"/>
                </a:solidFill>
              </a:rPr>
              <a:t>Summary</a:t>
            </a:r>
            <a:endParaRPr lang="en-US" sz="3600" dirty="0">
              <a:solidFill>
                <a:schemeClr val="accent2"/>
              </a:solidFill>
            </a:endParaRPr>
          </a:p>
        </p:txBody>
      </p:sp>
      <p:sp>
        <p:nvSpPr>
          <p:cNvPr id="3" name="Text Placeholder 2"/>
          <p:cNvSpPr>
            <a:spLocks noGrp="1"/>
          </p:cNvSpPr>
          <p:nvPr>
            <p:ph type="body" idx="4294967295"/>
          </p:nvPr>
        </p:nvSpPr>
        <p:spPr>
          <a:xfrm>
            <a:off x="1494705" y="1232793"/>
            <a:ext cx="3702050" cy="1908175"/>
          </a:xfrm>
          <a:prstGeom prst="rect">
            <a:avLst/>
          </a:prstGeom>
        </p:spPr>
        <p:txBody>
          <a:bodyPr/>
          <a:lstStyle/>
          <a:p>
            <a:pPr>
              <a:buFont typeface="Wingdings" panose="05000000000000000000" pitchFamily="2" charset="2"/>
              <a:buChar char="§"/>
            </a:pPr>
            <a:r>
              <a:rPr lang="en-US" sz="2000" dirty="0" smtClean="0"/>
              <a:t>Make observations discoverable and accessible</a:t>
            </a:r>
          </a:p>
          <a:p>
            <a:pPr>
              <a:buFont typeface="Wingdings" panose="05000000000000000000" pitchFamily="2" charset="2"/>
              <a:buChar char="§"/>
            </a:pPr>
            <a:r>
              <a:rPr lang="en-US" sz="2000" dirty="0" smtClean="0"/>
              <a:t>Describe data policy</a:t>
            </a:r>
          </a:p>
          <a:p>
            <a:pPr marL="0" indent="0">
              <a:buNone/>
            </a:pPr>
            <a:r>
              <a:rPr lang="en-US" sz="2000" dirty="0" smtClean="0">
                <a:sym typeface="Wingdings" panose="05000000000000000000" pitchFamily="2" charset="2"/>
              </a:rPr>
              <a:t> Operational</a:t>
            </a:r>
            <a:endParaRPr lang="en-US" sz="2000"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59818"/>
            <a:ext cx="1151487" cy="15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9739964">
            <a:off x="325150" y="1272909"/>
            <a:ext cx="564578" cy="307777"/>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dirty="0" smtClean="0">
                <a:solidFill>
                  <a:schemeClr val="bg1"/>
                </a:solidFill>
                <a:latin typeface="Arial Black" panose="020B0A04020102020204" pitchFamily="34" charset="0"/>
              </a:rPr>
              <a:t>WIS</a:t>
            </a:r>
            <a:endParaRPr lang="en-US" dirty="0">
              <a:solidFill>
                <a:schemeClr val="bg1"/>
              </a:solidFill>
              <a:latin typeface="Arial Black" panose="020B0A04020102020204" pitchFamily="34" charset="0"/>
            </a:endParaRPr>
          </a:p>
        </p:txBody>
      </p:sp>
      <p:grpSp>
        <p:nvGrpSpPr>
          <p:cNvPr id="1045" name="Group 1044"/>
          <p:cNvGrpSpPr/>
          <p:nvPr/>
        </p:nvGrpSpPr>
        <p:grpSpPr>
          <a:xfrm>
            <a:off x="185271" y="3362109"/>
            <a:ext cx="7835409" cy="1909141"/>
            <a:chOff x="185271" y="3362109"/>
            <a:chExt cx="7835409" cy="1909141"/>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62110"/>
              <a:ext cx="1151486" cy="15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2"/>
            <p:cNvSpPr txBox="1">
              <a:spLocks/>
            </p:cNvSpPr>
            <p:nvPr/>
          </p:nvSpPr>
          <p:spPr>
            <a:xfrm>
              <a:off x="1475655" y="3362109"/>
              <a:ext cx="6545025" cy="1909141"/>
            </a:xfrm>
            <a:prstGeom prst="rect">
              <a:avLst/>
            </a:prstGeom>
            <a:noFill/>
            <a:ln/>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a:buClr>
                  <a:srgbClr val="FFC000"/>
                </a:buClr>
                <a:buFont typeface="Wingdings" panose="05000000000000000000" pitchFamily="2" charset="2"/>
                <a:buChar char="§"/>
              </a:pPr>
              <a:r>
                <a:rPr lang="en-US" sz="2000" b="0" kern="0" dirty="0"/>
                <a:t>Describe </a:t>
              </a:r>
              <a:r>
                <a:rPr lang="en-US" sz="2000" b="0" kern="0" dirty="0" smtClean="0"/>
                <a:t>observation to</a:t>
              </a:r>
              <a:br>
                <a:rPr lang="en-US" sz="2000" b="0" kern="0" dirty="0" smtClean="0"/>
              </a:br>
              <a:r>
                <a:rPr lang="en-US" sz="2000" b="0" kern="0" dirty="0" smtClean="0"/>
                <a:t>enable adequate use </a:t>
              </a:r>
            </a:p>
            <a:p>
              <a:pPr>
                <a:buClr>
                  <a:srgbClr val="FFC000"/>
                </a:buClr>
                <a:buFont typeface="Wingdings" panose="05000000000000000000" pitchFamily="2" charset="2"/>
                <a:buChar char="§"/>
              </a:pPr>
              <a:r>
                <a:rPr lang="en-US" sz="2000" b="0" kern="0" dirty="0" smtClean="0"/>
                <a:t>Support rational evolution </a:t>
              </a:r>
              <a:br>
                <a:rPr lang="en-US" sz="2000" b="0" kern="0" dirty="0" smtClean="0"/>
              </a:br>
              <a:r>
                <a:rPr lang="en-US" sz="2000" b="0" kern="0" dirty="0" smtClean="0"/>
                <a:t>of observing systems </a:t>
              </a:r>
              <a:r>
                <a:rPr lang="en-US" sz="2000" b="0" kern="0" dirty="0" smtClean="0">
                  <a:sym typeface="Wingdings" panose="05000000000000000000" pitchFamily="2" charset="2"/>
                </a:rPr>
                <a:t> RRR</a:t>
              </a:r>
            </a:p>
            <a:p>
              <a:pPr>
                <a:buFont typeface="Wingdings"/>
                <a:buChar char="à"/>
              </a:pPr>
              <a:r>
                <a:rPr lang="en-US" sz="2000" b="0" kern="0" dirty="0" smtClean="0">
                  <a:sym typeface="Wingdings" panose="05000000000000000000" pitchFamily="2" charset="2"/>
                </a:rPr>
                <a:t>Semantic standard developed </a:t>
              </a:r>
              <a:br>
                <a:rPr lang="en-US" sz="2000" b="0" kern="0" dirty="0" smtClean="0">
                  <a:sym typeface="Wingdings" panose="05000000000000000000" pitchFamily="2" charset="2"/>
                </a:rPr>
              </a:br>
              <a:r>
                <a:rPr lang="en-US" sz="2000" b="0" kern="0" dirty="0" smtClean="0">
                  <a:sym typeface="Wingdings" panose="05000000000000000000" pitchFamily="2" charset="2"/>
                </a:rPr>
                <a:t>and under review</a:t>
              </a:r>
            </a:p>
            <a:p>
              <a:pPr>
                <a:buFont typeface="Wingdings"/>
                <a:buChar char="à"/>
              </a:pPr>
              <a:r>
                <a:rPr lang="en-US" sz="2000" b="0" kern="0" dirty="0" smtClean="0">
                  <a:sym typeface="Wingdings" panose="05000000000000000000" pitchFamily="2" charset="2"/>
                </a:rPr>
                <a:t>Formalization coming soon</a:t>
              </a:r>
            </a:p>
            <a:p>
              <a:pPr>
                <a:buFont typeface="Wingdings"/>
                <a:buChar char="à"/>
              </a:pPr>
              <a:r>
                <a:rPr lang="en-US" sz="2000" b="0" kern="0" dirty="0" smtClean="0">
                  <a:sym typeface="Wingdings" panose="05000000000000000000" pitchFamily="2" charset="2"/>
                </a:rPr>
                <a:t>Adoption by Members in phases 2016-2020</a:t>
              </a:r>
            </a:p>
            <a:p>
              <a:pPr marL="0" indent="0">
                <a:buNone/>
              </a:pPr>
              <a:endParaRPr lang="en-US" sz="2000" b="0" kern="0" dirty="0" smtClean="0">
                <a:sym typeface="Wingdings" panose="05000000000000000000" pitchFamily="2" charset="2"/>
              </a:endParaRPr>
            </a:p>
            <a:p>
              <a:endParaRPr lang="en-US" sz="2000" b="0" kern="0" dirty="0" smtClean="0"/>
            </a:p>
            <a:p>
              <a:endParaRPr lang="en-US" sz="2000" b="0" kern="0" dirty="0"/>
            </a:p>
          </p:txBody>
        </p:sp>
        <p:sp>
          <p:nvSpPr>
            <p:cNvPr id="15" name="TextBox 14"/>
            <p:cNvSpPr txBox="1"/>
            <p:nvPr/>
          </p:nvSpPr>
          <p:spPr>
            <a:xfrm rot="19739964">
              <a:off x="185271" y="3557186"/>
              <a:ext cx="862737" cy="307777"/>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b="0" dirty="0" smtClean="0">
                  <a:solidFill>
                    <a:schemeClr val="bg1"/>
                  </a:solidFill>
                  <a:latin typeface="Arial Black" panose="020B0A04020102020204" pitchFamily="34" charset="0"/>
                </a:rPr>
                <a:t>WIGOS</a:t>
              </a:r>
              <a:endParaRPr lang="en-US" b="0" dirty="0">
                <a:solidFill>
                  <a:schemeClr val="bg1"/>
                </a:solidFill>
                <a:latin typeface="Arial Black" panose="020B0A04020102020204" pitchFamily="34" charset="0"/>
              </a:endParaRPr>
            </a:p>
          </p:txBody>
        </p:sp>
      </p:grpSp>
      <p:grpSp>
        <p:nvGrpSpPr>
          <p:cNvPr id="1042" name="Group 1041"/>
          <p:cNvGrpSpPr/>
          <p:nvPr/>
        </p:nvGrpSpPr>
        <p:grpSpPr>
          <a:xfrm>
            <a:off x="5580112" y="1795870"/>
            <a:ext cx="3384934" cy="3234864"/>
            <a:chOff x="5580112" y="1795870"/>
            <a:chExt cx="3384934" cy="3234864"/>
          </a:xfrm>
        </p:grpSpPr>
        <p:sp>
          <p:nvSpPr>
            <p:cNvPr id="11" name="Rectangle 10"/>
            <p:cNvSpPr/>
            <p:nvPr/>
          </p:nvSpPr>
          <p:spPr bwMode="auto">
            <a:xfrm>
              <a:off x="8494798" y="2398936"/>
              <a:ext cx="470248" cy="138499"/>
            </a:xfrm>
            <a:prstGeom prst="rect">
              <a:avLst/>
            </a:prstGeom>
            <a:solidFill>
              <a:srgbClr val="FF9797"/>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Contact</a:t>
              </a:r>
            </a:p>
          </p:txBody>
        </p:sp>
        <p:sp>
          <p:nvSpPr>
            <p:cNvPr id="18" name="Rectangle 17"/>
            <p:cNvSpPr/>
            <p:nvPr/>
          </p:nvSpPr>
          <p:spPr bwMode="auto">
            <a:xfrm>
              <a:off x="8343410" y="2060848"/>
              <a:ext cx="579252" cy="138499"/>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Keywords</a:t>
              </a:r>
              <a:endParaRPr kumimoji="0" lang="en-US" sz="900" b="0" i="0" u="none" strike="noStrike" cap="none" normalizeH="0" baseline="0" dirty="0" smtClean="0">
                <a:ln>
                  <a:noFill/>
                </a:ln>
                <a:solidFill>
                  <a:schemeClr val="tx1"/>
                </a:solidFill>
                <a:effectLst/>
              </a:endParaRPr>
            </a:p>
          </p:txBody>
        </p:sp>
        <p:sp>
          <p:nvSpPr>
            <p:cNvPr id="19" name="Rectangle 18"/>
            <p:cNvSpPr/>
            <p:nvPr/>
          </p:nvSpPr>
          <p:spPr bwMode="auto">
            <a:xfrm>
              <a:off x="7668344" y="3002469"/>
              <a:ext cx="970385" cy="138499"/>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Legal Constraints</a:t>
              </a:r>
              <a:endParaRPr kumimoji="0" lang="en-US" sz="900" b="0" i="0" u="none" strike="noStrike" cap="none" normalizeH="0" baseline="0" dirty="0" smtClean="0">
                <a:ln>
                  <a:noFill/>
                </a:ln>
                <a:solidFill>
                  <a:schemeClr val="tx1"/>
                </a:solidFill>
                <a:effectLst/>
              </a:endParaRPr>
            </a:p>
          </p:txBody>
        </p:sp>
        <p:sp>
          <p:nvSpPr>
            <p:cNvPr id="20" name="Rectangle 19"/>
            <p:cNvSpPr/>
            <p:nvPr/>
          </p:nvSpPr>
          <p:spPr bwMode="auto">
            <a:xfrm>
              <a:off x="7461751" y="1795870"/>
              <a:ext cx="1117861" cy="13849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Geographical Extent</a:t>
              </a:r>
              <a:endParaRPr kumimoji="0" lang="en-US" sz="900" b="0" i="0" u="none" strike="noStrike" cap="none" normalizeH="0" baseline="0" dirty="0" smtClean="0">
                <a:ln>
                  <a:noFill/>
                </a:ln>
                <a:solidFill>
                  <a:schemeClr val="tx1"/>
                </a:solidFill>
                <a:effectLst/>
              </a:endParaRPr>
            </a:p>
          </p:txBody>
        </p:sp>
        <p:sp>
          <p:nvSpPr>
            <p:cNvPr id="22" name="Rectangle 21"/>
            <p:cNvSpPr/>
            <p:nvPr/>
          </p:nvSpPr>
          <p:spPr bwMode="auto">
            <a:xfrm>
              <a:off x="7093756" y="2297832"/>
              <a:ext cx="806488" cy="214114"/>
            </a:xfrm>
            <a:prstGeom prst="rect">
              <a:avLst/>
            </a:prstGeom>
            <a:no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err="1" smtClean="0">
                  <a:solidFill>
                    <a:schemeClr val="tx1"/>
                  </a:solidFill>
                </a:rPr>
                <a:t>MD_Metadata</a:t>
              </a:r>
              <a:endParaRPr kumimoji="0" lang="en-US" sz="900" b="0" i="0" u="none" strike="noStrike" cap="none" normalizeH="0" baseline="0" dirty="0" smtClean="0">
                <a:ln>
                  <a:noFill/>
                </a:ln>
                <a:solidFill>
                  <a:schemeClr val="tx1"/>
                </a:solidFill>
                <a:effectLst/>
              </a:endParaRPr>
            </a:p>
          </p:txBody>
        </p:sp>
        <p:cxnSp>
          <p:nvCxnSpPr>
            <p:cNvPr id="13" name="Straight Arrow Connector 12"/>
            <p:cNvCxnSpPr>
              <a:endCxn id="20" idx="2"/>
            </p:cNvCxnSpPr>
            <p:nvPr/>
          </p:nvCxnSpPr>
          <p:spPr bwMode="auto">
            <a:xfrm flipV="1">
              <a:off x="7668344" y="1934369"/>
              <a:ext cx="352338" cy="3634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endCxn id="18" idx="1"/>
            </p:cNvCxnSpPr>
            <p:nvPr/>
          </p:nvCxnSpPr>
          <p:spPr bwMode="auto">
            <a:xfrm flipV="1">
              <a:off x="7900244" y="2130098"/>
              <a:ext cx="443166" cy="2187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7900244" y="2436537"/>
              <a:ext cx="594554" cy="316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endCxn id="19" idx="0"/>
            </p:cNvCxnSpPr>
            <p:nvPr/>
          </p:nvCxnSpPr>
          <p:spPr bwMode="auto">
            <a:xfrm>
              <a:off x="7668344" y="2511946"/>
              <a:ext cx="485193" cy="4905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p:cNvSpPr/>
            <p:nvPr/>
          </p:nvSpPr>
          <p:spPr bwMode="auto">
            <a:xfrm>
              <a:off x="8282128" y="2714437"/>
              <a:ext cx="649784" cy="138499"/>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Distribution</a:t>
              </a:r>
              <a:endParaRPr kumimoji="0" lang="en-US" sz="900" b="0" i="0" u="none" strike="noStrike" cap="none" normalizeH="0" baseline="0" dirty="0" smtClean="0">
                <a:ln>
                  <a:noFill/>
                </a:ln>
                <a:solidFill>
                  <a:schemeClr val="tx1"/>
                </a:solidFill>
                <a:effectLst/>
              </a:endParaRPr>
            </a:p>
          </p:txBody>
        </p:sp>
        <p:cxnSp>
          <p:nvCxnSpPr>
            <p:cNvPr id="43" name="Straight Arrow Connector 42"/>
            <p:cNvCxnSpPr/>
            <p:nvPr/>
          </p:nvCxnSpPr>
          <p:spPr bwMode="auto">
            <a:xfrm>
              <a:off x="7796935" y="2511946"/>
              <a:ext cx="485193" cy="2717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2" name="TextBox 1031"/>
            <p:cNvSpPr txBox="1"/>
            <p:nvPr/>
          </p:nvSpPr>
          <p:spPr>
            <a:xfrm>
              <a:off x="5580112" y="4430570"/>
              <a:ext cx="3241509" cy="600164"/>
            </a:xfrm>
            <a:prstGeom prst="rect">
              <a:avLst/>
            </a:prstGeom>
            <a:noFill/>
          </p:spPr>
          <p:txBody>
            <a:bodyPr wrap="square" rtlCol="0">
              <a:spAutoFit/>
            </a:bodyPr>
            <a:lstStyle/>
            <a:p>
              <a:r>
                <a:rPr lang="en-US" sz="1100" i="1" dirty="0" err="1" smtClean="0">
                  <a:solidFill>
                    <a:schemeClr val="bg2">
                      <a:lumMod val="50000"/>
                    </a:schemeClr>
                  </a:solidFill>
                  <a:latin typeface="Calibri" panose="020F0502020204030204" pitchFamily="34" charset="0"/>
                </a:rPr>
                <a:t>MD_Metadata</a:t>
              </a:r>
              <a:r>
                <a:rPr lang="en-US" sz="1100" i="1" dirty="0" smtClean="0">
                  <a:solidFill>
                    <a:schemeClr val="bg2">
                      <a:lumMod val="50000"/>
                    </a:schemeClr>
                  </a:solidFill>
                  <a:latin typeface="Calibri" panose="020F0502020204030204" pitchFamily="34" charset="0"/>
                </a:rPr>
                <a:t>: Something somewhere that can be accessed under certain conditions and about which someone knows more.</a:t>
              </a:r>
              <a:endParaRPr lang="en-US" sz="1100" i="1" dirty="0">
                <a:solidFill>
                  <a:schemeClr val="bg2">
                    <a:lumMod val="50000"/>
                  </a:schemeClr>
                </a:solidFill>
                <a:latin typeface="Calibri" panose="020F0502020204030204" pitchFamily="34" charset="0"/>
              </a:endParaRPr>
            </a:p>
          </p:txBody>
        </p:sp>
        <p:sp>
          <p:nvSpPr>
            <p:cNvPr id="1036" name="Freeform 1035"/>
            <p:cNvSpPr/>
            <p:nvPr/>
          </p:nvSpPr>
          <p:spPr bwMode="auto">
            <a:xfrm>
              <a:off x="6614160" y="4630830"/>
              <a:ext cx="563880" cy="47880"/>
            </a:xfrm>
            <a:custGeom>
              <a:avLst/>
              <a:gdLst>
                <a:gd name="connsiteX0" fmla="*/ 0 w 563880"/>
                <a:gd name="connsiteY0" fmla="*/ 32610 h 47880"/>
                <a:gd name="connsiteX1" fmla="*/ 38100 w 563880"/>
                <a:gd name="connsiteY1" fmla="*/ 17370 h 47880"/>
                <a:gd name="connsiteX2" fmla="*/ 335280 w 563880"/>
                <a:gd name="connsiteY2" fmla="*/ 17370 h 47880"/>
                <a:gd name="connsiteX3" fmla="*/ 434340 w 563880"/>
                <a:gd name="connsiteY3" fmla="*/ 32610 h 47880"/>
                <a:gd name="connsiteX4" fmla="*/ 480060 w 563880"/>
                <a:gd name="connsiteY4" fmla="*/ 40230 h 47880"/>
                <a:gd name="connsiteX5" fmla="*/ 563880 w 563880"/>
                <a:gd name="connsiteY5" fmla="*/ 47850 h 4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880" h="47880">
                  <a:moveTo>
                    <a:pt x="0" y="32610"/>
                  </a:moveTo>
                  <a:cubicBezTo>
                    <a:pt x="12700" y="27530"/>
                    <a:pt x="25293" y="22173"/>
                    <a:pt x="38100" y="17370"/>
                  </a:cubicBezTo>
                  <a:cubicBezTo>
                    <a:pt x="136399" y="-19492"/>
                    <a:pt x="182102" y="13115"/>
                    <a:pt x="335280" y="17370"/>
                  </a:cubicBezTo>
                  <a:cubicBezTo>
                    <a:pt x="385536" y="34122"/>
                    <a:pt x="340045" y="20823"/>
                    <a:pt x="434340" y="32610"/>
                  </a:cubicBezTo>
                  <a:cubicBezTo>
                    <a:pt x="449671" y="34526"/>
                    <a:pt x="464765" y="38045"/>
                    <a:pt x="480060" y="40230"/>
                  </a:cubicBezTo>
                  <a:cubicBezTo>
                    <a:pt x="540016" y="48795"/>
                    <a:pt x="523729" y="47850"/>
                    <a:pt x="563880" y="47850"/>
                  </a:cubicBezTo>
                </a:path>
              </a:pathLst>
            </a:custGeom>
            <a:noFill/>
            <a:ln w="381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37" name="Freeform 1036"/>
            <p:cNvSpPr/>
            <p:nvPr/>
          </p:nvSpPr>
          <p:spPr bwMode="auto">
            <a:xfrm>
              <a:off x="7261860" y="4639510"/>
              <a:ext cx="640080" cy="16310"/>
            </a:xfrm>
            <a:custGeom>
              <a:avLst/>
              <a:gdLst>
                <a:gd name="connsiteX0" fmla="*/ 0 w 640080"/>
                <a:gd name="connsiteY0" fmla="*/ 16310 h 16310"/>
                <a:gd name="connsiteX1" fmla="*/ 53340 w 640080"/>
                <a:gd name="connsiteY1" fmla="*/ 8690 h 16310"/>
                <a:gd name="connsiteX2" fmla="*/ 83820 w 640080"/>
                <a:gd name="connsiteY2" fmla="*/ 1070 h 16310"/>
                <a:gd name="connsiteX3" fmla="*/ 640080 w 640080"/>
                <a:gd name="connsiteY3" fmla="*/ 1070 h 16310"/>
              </a:gdLst>
              <a:ahLst/>
              <a:cxnLst>
                <a:cxn ang="0">
                  <a:pos x="connsiteX0" y="connsiteY0"/>
                </a:cxn>
                <a:cxn ang="0">
                  <a:pos x="connsiteX1" y="connsiteY1"/>
                </a:cxn>
                <a:cxn ang="0">
                  <a:pos x="connsiteX2" y="connsiteY2"/>
                </a:cxn>
                <a:cxn ang="0">
                  <a:pos x="connsiteX3" y="connsiteY3"/>
                </a:cxn>
              </a:cxnLst>
              <a:rect l="l" t="t" r="r" b="b"/>
              <a:pathLst>
                <a:path w="640080" h="16310">
                  <a:moveTo>
                    <a:pt x="0" y="16310"/>
                  </a:moveTo>
                  <a:cubicBezTo>
                    <a:pt x="17780" y="13770"/>
                    <a:pt x="35669" y="11903"/>
                    <a:pt x="53340" y="8690"/>
                  </a:cubicBezTo>
                  <a:cubicBezTo>
                    <a:pt x="63644" y="6817"/>
                    <a:pt x="73348" y="1206"/>
                    <a:pt x="83820" y="1070"/>
                  </a:cubicBezTo>
                  <a:cubicBezTo>
                    <a:pt x="269224" y="-1338"/>
                    <a:pt x="454660" y="1070"/>
                    <a:pt x="640080" y="1070"/>
                  </a:cubicBezTo>
                </a:path>
              </a:pathLst>
            </a:custGeom>
            <a:no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38" name="Freeform 1037"/>
            <p:cNvSpPr/>
            <p:nvPr/>
          </p:nvSpPr>
          <p:spPr bwMode="auto">
            <a:xfrm>
              <a:off x="5661660" y="4800600"/>
              <a:ext cx="518160" cy="22860"/>
            </a:xfrm>
            <a:custGeom>
              <a:avLst/>
              <a:gdLst>
                <a:gd name="connsiteX0" fmla="*/ 0 w 518160"/>
                <a:gd name="connsiteY0" fmla="*/ 22860 h 22860"/>
                <a:gd name="connsiteX1" fmla="*/ 38100 w 518160"/>
                <a:gd name="connsiteY1" fmla="*/ 7620 h 22860"/>
                <a:gd name="connsiteX2" fmla="*/ 91440 w 518160"/>
                <a:gd name="connsiteY2" fmla="*/ 0 h 22860"/>
                <a:gd name="connsiteX3" fmla="*/ 449580 w 518160"/>
                <a:gd name="connsiteY3" fmla="*/ 7620 h 22860"/>
                <a:gd name="connsiteX4" fmla="*/ 518160 w 518160"/>
                <a:gd name="connsiteY4" fmla="*/ 1524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22860">
                  <a:moveTo>
                    <a:pt x="0" y="22860"/>
                  </a:moveTo>
                  <a:cubicBezTo>
                    <a:pt x="12700" y="17780"/>
                    <a:pt x="24830" y="10937"/>
                    <a:pt x="38100" y="7620"/>
                  </a:cubicBezTo>
                  <a:cubicBezTo>
                    <a:pt x="55524" y="3264"/>
                    <a:pt x="73479" y="0"/>
                    <a:pt x="91440" y="0"/>
                  </a:cubicBezTo>
                  <a:cubicBezTo>
                    <a:pt x="210847" y="0"/>
                    <a:pt x="330200" y="5080"/>
                    <a:pt x="449580" y="7620"/>
                  </a:cubicBezTo>
                  <a:cubicBezTo>
                    <a:pt x="486898" y="20059"/>
                    <a:pt x="464408" y="15240"/>
                    <a:pt x="518160" y="15240"/>
                  </a:cubicBezTo>
                </a:path>
              </a:pathLst>
            </a:custGeom>
            <a:no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39" name="Freeform 1038"/>
            <p:cNvSpPr/>
            <p:nvPr/>
          </p:nvSpPr>
          <p:spPr bwMode="auto">
            <a:xfrm>
              <a:off x="7010400" y="4785360"/>
              <a:ext cx="579120" cy="45720"/>
            </a:xfrm>
            <a:custGeom>
              <a:avLst/>
              <a:gdLst>
                <a:gd name="connsiteX0" fmla="*/ 0 w 579120"/>
                <a:gd name="connsiteY0" fmla="*/ 45720 h 45720"/>
                <a:gd name="connsiteX1" fmla="*/ 60960 w 579120"/>
                <a:gd name="connsiteY1" fmla="*/ 22860 h 45720"/>
                <a:gd name="connsiteX2" fmla="*/ 129540 w 579120"/>
                <a:gd name="connsiteY2" fmla="*/ 7620 h 45720"/>
                <a:gd name="connsiteX3" fmla="*/ 160020 w 579120"/>
                <a:gd name="connsiteY3" fmla="*/ 0 h 45720"/>
                <a:gd name="connsiteX4" fmla="*/ 426720 w 579120"/>
                <a:gd name="connsiteY4" fmla="*/ 7620 h 45720"/>
                <a:gd name="connsiteX5" fmla="*/ 472440 w 579120"/>
                <a:gd name="connsiteY5" fmla="*/ 15240 h 45720"/>
                <a:gd name="connsiteX6" fmla="*/ 548640 w 579120"/>
                <a:gd name="connsiteY6" fmla="*/ 22860 h 45720"/>
                <a:gd name="connsiteX7" fmla="*/ 579120 w 579120"/>
                <a:gd name="connsiteY7" fmla="*/ 3048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120" h="45720">
                  <a:moveTo>
                    <a:pt x="0" y="45720"/>
                  </a:moveTo>
                  <a:cubicBezTo>
                    <a:pt x="20130" y="37668"/>
                    <a:pt x="40055" y="28833"/>
                    <a:pt x="60960" y="22860"/>
                  </a:cubicBezTo>
                  <a:cubicBezTo>
                    <a:pt x="93481" y="13568"/>
                    <a:pt x="94185" y="15477"/>
                    <a:pt x="129540" y="7620"/>
                  </a:cubicBezTo>
                  <a:cubicBezTo>
                    <a:pt x="139763" y="5348"/>
                    <a:pt x="149860" y="2540"/>
                    <a:pt x="160020" y="0"/>
                  </a:cubicBezTo>
                  <a:cubicBezTo>
                    <a:pt x="248920" y="2540"/>
                    <a:pt x="337889" y="3287"/>
                    <a:pt x="426720" y="7620"/>
                  </a:cubicBezTo>
                  <a:cubicBezTo>
                    <a:pt x="442152" y="8373"/>
                    <a:pt x="457109" y="13324"/>
                    <a:pt x="472440" y="15240"/>
                  </a:cubicBezTo>
                  <a:cubicBezTo>
                    <a:pt x="497770" y="18406"/>
                    <a:pt x="523240" y="20320"/>
                    <a:pt x="548640" y="22860"/>
                  </a:cubicBezTo>
                  <a:cubicBezTo>
                    <a:pt x="573910" y="31283"/>
                    <a:pt x="563468" y="30480"/>
                    <a:pt x="579120" y="30480"/>
                  </a:cubicBezTo>
                </a:path>
              </a:pathLst>
            </a:custGeom>
            <a:noFill/>
            <a:ln w="381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40" name="Freeform 1039"/>
            <p:cNvSpPr/>
            <p:nvPr/>
          </p:nvSpPr>
          <p:spPr bwMode="auto">
            <a:xfrm>
              <a:off x="5676900" y="4979659"/>
              <a:ext cx="495300" cy="27381"/>
            </a:xfrm>
            <a:custGeom>
              <a:avLst/>
              <a:gdLst>
                <a:gd name="connsiteX0" fmla="*/ 0 w 495300"/>
                <a:gd name="connsiteY0" fmla="*/ 26681 h 27381"/>
                <a:gd name="connsiteX1" fmla="*/ 45720 w 495300"/>
                <a:gd name="connsiteY1" fmla="*/ 11441 h 27381"/>
                <a:gd name="connsiteX2" fmla="*/ 327660 w 495300"/>
                <a:gd name="connsiteY2" fmla="*/ 11441 h 27381"/>
                <a:gd name="connsiteX3" fmla="*/ 434340 w 495300"/>
                <a:gd name="connsiteY3" fmla="*/ 19061 h 27381"/>
                <a:gd name="connsiteX4" fmla="*/ 457200 w 495300"/>
                <a:gd name="connsiteY4" fmla="*/ 26681 h 27381"/>
                <a:gd name="connsiteX5" fmla="*/ 495300 w 495300"/>
                <a:gd name="connsiteY5" fmla="*/ 26681 h 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27381">
                  <a:moveTo>
                    <a:pt x="0" y="26681"/>
                  </a:moveTo>
                  <a:cubicBezTo>
                    <a:pt x="15240" y="21601"/>
                    <a:pt x="30222" y="15668"/>
                    <a:pt x="45720" y="11441"/>
                  </a:cubicBezTo>
                  <a:cubicBezTo>
                    <a:pt x="135367" y="-13008"/>
                    <a:pt x="247896" y="8948"/>
                    <a:pt x="327660" y="11441"/>
                  </a:cubicBezTo>
                  <a:cubicBezTo>
                    <a:pt x="363220" y="13981"/>
                    <a:pt x="398934" y="14896"/>
                    <a:pt x="434340" y="19061"/>
                  </a:cubicBezTo>
                  <a:cubicBezTo>
                    <a:pt x="442317" y="19999"/>
                    <a:pt x="449230" y="25685"/>
                    <a:pt x="457200" y="26681"/>
                  </a:cubicBezTo>
                  <a:cubicBezTo>
                    <a:pt x="469802" y="28256"/>
                    <a:pt x="482600" y="26681"/>
                    <a:pt x="495300" y="26681"/>
                  </a:cubicBezTo>
                </a:path>
              </a:pathLst>
            </a:custGeom>
            <a:noFill/>
            <a:ln w="38100" cap="flat" cmpd="sng" algn="ctr">
              <a:solidFill>
                <a:srgbClr val="FF979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grpSp>
      <p:pic>
        <p:nvPicPr>
          <p:cNvPr id="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928" y="1186451"/>
            <a:ext cx="4259118" cy="313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5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11560" y="1700808"/>
            <a:ext cx="7921625" cy="3312368"/>
          </a:xfrm>
        </p:spPr>
        <p:txBody>
          <a:bodyPr/>
          <a:lstStyle/>
          <a:p>
            <a:r>
              <a:rPr lang="en-GB" altLang="en-US" sz="3200" dirty="0" smtClean="0"/>
              <a:t>Observing System Capability Analysis and Review Tool (OSCAR)</a:t>
            </a:r>
            <a:r>
              <a:rPr lang="en-US" altLang="en-US" sz="2800" i="1" dirty="0" smtClean="0"/>
              <a:t/>
            </a:r>
            <a:br>
              <a:rPr lang="en-US" altLang="en-US" sz="2800" i="1" dirty="0" smtClean="0"/>
            </a:br>
            <a:r>
              <a:rPr lang="en-US" altLang="en-US" sz="2800" b="1" i="1" dirty="0" smtClean="0">
                <a:solidFill>
                  <a:schemeClr val="accent2"/>
                </a:solidFill>
              </a:rPr>
              <a:t>An introduction</a:t>
            </a:r>
            <a:endParaRPr lang="en-US" altLang="en-US" sz="2800" b="1" i="1" dirty="0">
              <a:solidFill>
                <a:schemeClr val="accent2"/>
              </a:solidFill>
            </a:endParaRPr>
          </a:p>
        </p:txBody>
      </p:sp>
      <p:sp>
        <p:nvSpPr>
          <p:cNvPr id="6150" name="Rectangle 6"/>
          <p:cNvSpPr>
            <a:spLocks noGrp="1" noChangeArrowheads="1"/>
          </p:cNvSpPr>
          <p:nvPr>
            <p:ph type="subTitle" idx="1"/>
          </p:nvPr>
        </p:nvSpPr>
        <p:spPr>
          <a:xfrm>
            <a:off x="539552" y="4653136"/>
            <a:ext cx="7921625" cy="1656184"/>
          </a:xfrm>
        </p:spPr>
        <p:txBody>
          <a:bodyPr/>
          <a:lstStyle/>
          <a:p>
            <a:r>
              <a:rPr lang="en-US" altLang="en-US" sz="2000" dirty="0" smtClean="0"/>
              <a:t>WIGOS Project Office </a:t>
            </a:r>
          </a:p>
          <a:p>
            <a:endParaRPr lang="en-US" altLang="en-US" sz="2000" dirty="0" smtClean="0"/>
          </a:p>
        </p:txBody>
      </p:sp>
      <p:sp>
        <p:nvSpPr>
          <p:cNvPr id="15" name="Title 9"/>
          <p:cNvSpPr txBox="1">
            <a:spLocks/>
          </p:cNvSpPr>
          <p:nvPr/>
        </p:nvSpPr>
        <p:spPr>
          <a:xfrm>
            <a:off x="117475" y="6453188"/>
            <a:ext cx="2438400" cy="288925"/>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a:latin typeface="Arial"/>
                <a:ea typeface="+mj-ea"/>
                <a:cs typeface="Arial"/>
              </a:rPr>
              <a:t>WMO; Name of Department (ND)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Grp="1"/>
          </p:cNvSpPr>
          <p:nvPr>
            <p:ph type="body" idx="1"/>
          </p:nvPr>
        </p:nvSpPr>
        <p:spPr>
          <a:xfrm>
            <a:off x="381001" y="2133600"/>
            <a:ext cx="4038599" cy="3754870"/>
          </a:xfrm>
          <a:prstGeom prst="rect">
            <a:avLst/>
          </a:prstGeom>
          <a:noFill/>
          <a:effectLst/>
        </p:spPr>
        <p:txBody>
          <a:bodyPr wrap="square" rtlCol="0">
            <a:spAutoFit/>
          </a:bodyPr>
          <a:lstStyle>
            <a:defPPr>
              <a:defRPr lang="de-CH"/>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7200" algn="l" rtl="0" eaLnBrk="0" fontAlgn="base" hangingPunct="0">
              <a:spcBef>
                <a:spcPct val="0"/>
              </a:spcBef>
              <a:spcAft>
                <a:spcPct val="0"/>
              </a:spcAft>
              <a:defRPr sz="2100" kern="1200">
                <a:solidFill>
                  <a:schemeClr val="tx1"/>
                </a:solidFill>
                <a:latin typeface="Arial" charset="0"/>
                <a:ea typeface="+mn-ea"/>
                <a:cs typeface="+mn-cs"/>
              </a:defRPr>
            </a:lvl2pPr>
            <a:lvl3pPr marL="914400" algn="l" rtl="0" eaLnBrk="0" fontAlgn="base" hangingPunct="0">
              <a:spcBef>
                <a:spcPct val="0"/>
              </a:spcBef>
              <a:spcAft>
                <a:spcPct val="0"/>
              </a:spcAft>
              <a:defRPr sz="2100" kern="1200">
                <a:solidFill>
                  <a:schemeClr val="tx1"/>
                </a:solidFill>
                <a:latin typeface="Arial" charset="0"/>
                <a:ea typeface="+mn-ea"/>
                <a:cs typeface="+mn-cs"/>
              </a:defRPr>
            </a:lvl3pPr>
            <a:lvl4pPr marL="1371600" algn="l" rtl="0" eaLnBrk="0" fontAlgn="base" hangingPunct="0">
              <a:spcBef>
                <a:spcPct val="0"/>
              </a:spcBef>
              <a:spcAft>
                <a:spcPct val="0"/>
              </a:spcAft>
              <a:defRPr sz="2100" kern="1200">
                <a:solidFill>
                  <a:schemeClr val="tx1"/>
                </a:solidFill>
                <a:latin typeface="Arial" charset="0"/>
                <a:ea typeface="+mn-ea"/>
                <a:cs typeface="+mn-cs"/>
              </a:defRPr>
            </a:lvl4pPr>
            <a:lvl5pPr marL="1828800" algn="l" rtl="0" eaLnBrk="0" fontAlgn="base" hangingPunct="0">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pPr marL="0" indent="0" eaLnBrk="1" fontAlgn="auto" hangingPunct="1">
              <a:spcBef>
                <a:spcPts val="0"/>
              </a:spcBef>
              <a:spcAft>
                <a:spcPts val="0"/>
              </a:spcAft>
              <a:buNone/>
            </a:pPr>
            <a:r>
              <a:rPr lang="de-CH" sz="2000" dirty="0" smtClean="0">
                <a:solidFill>
                  <a:prstClr val="black"/>
                </a:solidFill>
                <a:latin typeface="Arial" panose="020B0604020202020204" pitchFamily="34" charset="0"/>
                <a:cs typeface="Arial" panose="020B0604020202020204" pitchFamily="34" charset="0"/>
              </a:rPr>
              <a:t>Web-based platforms for the WIGOS</a:t>
            </a:r>
          </a:p>
          <a:p>
            <a:pPr marL="342900" lvl="1" indent="-342900" eaLnBrk="1" fontAlgn="auto" hangingPunct="1">
              <a:spcBef>
                <a:spcPts val="0"/>
              </a:spcBef>
              <a:spcAft>
                <a:spcPts val="0"/>
              </a:spcAft>
              <a:buFont typeface="Courier New" panose="02070309020205020404" pitchFamily="49" charset="0"/>
              <a:buChar char="o"/>
            </a:pPr>
            <a:r>
              <a:rPr lang="de-CH" sz="1800" dirty="0" smtClean="0">
                <a:latin typeface="Arial" panose="020B0604020202020204" pitchFamily="34" charset="0"/>
                <a:cs typeface="Arial" panose="020B0604020202020204" pitchFamily="34" charset="0"/>
              </a:rPr>
              <a:t>Covering </a:t>
            </a:r>
            <a:r>
              <a:rPr lang="de-CH" sz="1800" dirty="0">
                <a:latin typeface="Arial" panose="020B0604020202020204" pitchFamily="34" charset="0"/>
                <a:cs typeface="Arial" panose="020B0604020202020204" pitchFamily="34" charset="0"/>
              </a:rPr>
              <a:t>land, air, ocean and space</a:t>
            </a:r>
          </a:p>
          <a:p>
            <a:pPr marL="342900" lvl="1" indent="-342900" eaLnBrk="1" fontAlgn="auto" hangingPunct="1">
              <a:spcBef>
                <a:spcPts val="0"/>
              </a:spcBef>
              <a:spcAft>
                <a:spcPts val="0"/>
              </a:spcAft>
              <a:buFont typeface="Courier New" panose="02070309020205020404" pitchFamily="49" charset="0"/>
              <a:buChar char="o"/>
            </a:pPr>
            <a:r>
              <a:rPr lang="de-CH" sz="1800" dirty="0" smtClean="0">
                <a:latin typeface="Arial" panose="020B0604020202020204" pitchFamily="34" charset="0"/>
                <a:cs typeface="Arial" panose="020B0604020202020204" pitchFamily="34" charset="0"/>
              </a:rPr>
              <a:t>Documenting </a:t>
            </a:r>
            <a:r>
              <a:rPr lang="de-CH" sz="1800" dirty="0">
                <a:latin typeface="Arial" panose="020B0604020202020204" pitchFamily="34" charset="0"/>
                <a:cs typeface="Arial" panose="020B0604020202020204" pitchFamily="34" charset="0"/>
              </a:rPr>
              <a:t>stations and observations, and their histories</a:t>
            </a:r>
          </a:p>
          <a:p>
            <a:pPr marL="342900" lvl="1" indent="-342900" eaLnBrk="1" fontAlgn="auto" hangingPunct="1">
              <a:spcBef>
                <a:spcPts val="0"/>
              </a:spcBef>
              <a:spcAft>
                <a:spcPts val="0"/>
              </a:spcAft>
              <a:buFont typeface="Courier New" panose="02070309020205020404" pitchFamily="49" charset="0"/>
              <a:buChar char="o"/>
            </a:pPr>
            <a:r>
              <a:rPr lang="de-CH" sz="1800" dirty="0" smtClean="0">
                <a:latin typeface="Arial" panose="020B0604020202020204" pitchFamily="34" charset="0"/>
                <a:cs typeface="Arial" panose="020B0604020202020204" pitchFamily="34" charset="0"/>
              </a:rPr>
              <a:t>Enabling </a:t>
            </a:r>
            <a:r>
              <a:rPr lang="de-CH" sz="1800" dirty="0">
                <a:latin typeface="Arial" panose="020B0604020202020204" pitchFamily="34" charset="0"/>
                <a:cs typeface="Arial" panose="020B0604020202020204" pitchFamily="34" charset="0"/>
              </a:rPr>
              <a:t>comparison of requirements and capabilities (RRR)</a:t>
            </a:r>
          </a:p>
          <a:p>
            <a:pPr marL="342900" lvl="1" indent="-342900" eaLnBrk="1" fontAlgn="auto" hangingPunct="1">
              <a:spcBef>
                <a:spcPts val="0"/>
              </a:spcBef>
              <a:spcAft>
                <a:spcPts val="0"/>
              </a:spcAft>
              <a:buFont typeface="Courier New" panose="02070309020205020404" pitchFamily="49" charset="0"/>
              <a:buChar char="o"/>
            </a:pPr>
            <a:r>
              <a:rPr lang="de-CH" sz="1800" dirty="0" smtClean="0">
                <a:latin typeface="Arial" panose="020B0604020202020204" pitchFamily="34" charset="0"/>
                <a:cs typeface="Arial" panose="020B0604020202020204" pitchFamily="34" charset="0"/>
              </a:rPr>
              <a:t>Facilitating </a:t>
            </a:r>
            <a:r>
              <a:rPr lang="de-CH" sz="1800" dirty="0">
                <a:latin typeface="Arial" panose="020B0604020202020204" pitchFamily="34" charset="0"/>
                <a:cs typeface="Arial" panose="020B0604020202020204" pitchFamily="34" charset="0"/>
              </a:rPr>
              <a:t>network planning</a:t>
            </a:r>
          </a:p>
          <a:p>
            <a:pPr marL="342900" lvl="1" indent="-342900" eaLnBrk="1" fontAlgn="auto" hangingPunct="1">
              <a:spcBef>
                <a:spcPts val="0"/>
              </a:spcBef>
              <a:spcAft>
                <a:spcPts val="0"/>
              </a:spcAft>
              <a:buFont typeface="Courier New" panose="02070309020205020404" pitchFamily="49" charset="0"/>
              <a:buChar char="o"/>
            </a:pPr>
            <a:r>
              <a:rPr lang="de-CH" sz="1800" dirty="0" smtClean="0">
                <a:latin typeface="Arial" panose="020B0604020202020204" pitchFamily="34" charset="0"/>
                <a:cs typeface="Arial" panose="020B0604020202020204" pitchFamily="34" charset="0"/>
              </a:rPr>
              <a:t>Applicable </a:t>
            </a:r>
            <a:r>
              <a:rPr lang="de-CH" sz="1800" dirty="0">
                <a:latin typeface="Arial" panose="020B0604020202020204" pitchFamily="34" charset="0"/>
                <a:cs typeface="Arial" panose="020B0604020202020204" pitchFamily="34" charset="0"/>
              </a:rPr>
              <a:t>to all WMO Application Areas</a:t>
            </a:r>
          </a:p>
          <a:p>
            <a:pPr marL="342900" lvl="1" indent="-342900" eaLnBrk="1" fontAlgn="auto" hangingPunct="1">
              <a:spcBef>
                <a:spcPts val="0"/>
              </a:spcBef>
              <a:spcAft>
                <a:spcPts val="0"/>
              </a:spcAft>
              <a:buFont typeface="Courier New" panose="02070309020205020404" pitchFamily="49" charset="0"/>
              <a:buChar char="o"/>
            </a:pPr>
            <a:r>
              <a:rPr lang="de-CH" sz="1800" dirty="0" smtClean="0">
                <a:latin typeface="Arial" panose="020B0604020202020204" pitchFamily="34" charset="0"/>
                <a:cs typeface="Arial" panose="020B0604020202020204" pitchFamily="34" charset="0"/>
              </a:rPr>
              <a:t>Supporting </a:t>
            </a:r>
            <a:r>
              <a:rPr lang="de-CH" sz="1800" dirty="0">
                <a:latin typeface="Arial" panose="020B0604020202020204" pitchFamily="34" charset="0"/>
                <a:cs typeface="Arial" panose="020B0604020202020204" pitchFamily="34" charset="0"/>
              </a:rPr>
              <a:t>your service to </a:t>
            </a:r>
            <a:r>
              <a:rPr lang="de-CH" sz="1800" dirty="0" smtClean="0">
                <a:latin typeface="Arial" panose="020B0604020202020204" pitchFamily="34" charset="0"/>
                <a:cs typeface="Arial" panose="020B0604020202020204" pitchFamily="34" charset="0"/>
              </a:rPr>
              <a:t>society.</a:t>
            </a:r>
            <a:endParaRPr lang="de-CH"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609600"/>
            <a:ext cx="7525543" cy="1116214"/>
          </a:xfrm>
          <a:prstGeom prst="rect">
            <a:avLst/>
          </a:prstGeom>
          <a:effectLst>
            <a:outerShdw blurRad="76200" dir="18900000" sy="23000" kx="-1200000" algn="bl" rotWithShape="0">
              <a:prstClr val="black">
                <a:alpha val="20000"/>
              </a:prstClr>
            </a:outerShdw>
          </a:effec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09800"/>
            <a:ext cx="45910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18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idx="4294967295"/>
          </p:nvPr>
        </p:nvSpPr>
        <p:spPr>
          <a:xfrm>
            <a:off x="263524" y="188909"/>
            <a:ext cx="8713790" cy="1295654"/>
          </a:xfrm>
          <a:prstGeom prst="rect">
            <a:avLst/>
          </a:prstGeom>
        </p:spPr>
        <p:txBody>
          <a:bodyPr lIns="0" tIns="0" rIns="0" bIns="0">
            <a:normAutofit/>
          </a:bodyPr>
          <a:lstStyle/>
          <a:p>
            <a:pPr lvl="0" algn="ctr">
              <a:defRPr sz="1800"/>
            </a:pPr>
            <a:r>
              <a:rPr sz="3200" b="1" dirty="0" smtClean="0">
                <a:solidFill>
                  <a:srgbClr val="333399"/>
                </a:solidFill>
                <a:latin typeface="Arial Bold"/>
                <a:ea typeface="Arial Bold"/>
                <a:cs typeface="Arial Bold"/>
                <a:sym typeface="Arial Bold"/>
              </a:rPr>
              <a:t>OSCAR/Surface</a:t>
            </a:r>
            <a:endParaRPr sz="3200" b="1" dirty="0">
              <a:solidFill>
                <a:srgbClr val="333399"/>
              </a:solidFill>
              <a:latin typeface="Arial Bold"/>
              <a:ea typeface="Arial Bold"/>
              <a:cs typeface="Arial Bold"/>
              <a:sym typeface="Arial Bold"/>
            </a:endParaRPr>
          </a:p>
        </p:txBody>
      </p:sp>
      <p:sp>
        <p:nvSpPr>
          <p:cNvPr id="190" name="Shape 190"/>
          <p:cNvSpPr>
            <a:spLocks noGrp="1"/>
          </p:cNvSpPr>
          <p:nvPr>
            <p:ph type="body" idx="4294967295"/>
          </p:nvPr>
        </p:nvSpPr>
        <p:spPr>
          <a:xfrm>
            <a:off x="187324" y="1433512"/>
            <a:ext cx="871379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Char char="§"/>
            </a:pPr>
            <a:r>
              <a:rPr sz="2400" dirty="0">
                <a:sym typeface="Arial Bold"/>
              </a:rPr>
              <a:t>Repository of</a:t>
            </a:r>
            <a:r>
              <a:rPr sz="2400" dirty="0"/>
              <a:t> metadata for all surface-based observational assets under WIGOS</a:t>
            </a:r>
            <a:r>
              <a:rPr sz="2400" dirty="0">
                <a:sym typeface="Arial Bold"/>
              </a:rPr>
              <a:t> </a:t>
            </a:r>
            <a:r>
              <a:rPr sz="2400" dirty="0"/>
              <a:t>(WMO and co-sponsored observing systems)</a:t>
            </a:r>
          </a:p>
          <a:p>
            <a:pPr lvl="1">
              <a:buFont typeface="Courier New" charset="0"/>
              <a:buChar char="o"/>
            </a:pPr>
            <a:r>
              <a:rPr sz="2400" dirty="0"/>
              <a:t>Highly heterogeneous system with multiple owners and operators, including surface stations, upper-air stations, aircraft, ships, buoys, radars,…</a:t>
            </a:r>
          </a:p>
          <a:p>
            <a:pPr>
              <a:buFont typeface="Wingdings" charset="2"/>
              <a:buChar char="§"/>
            </a:pPr>
            <a:r>
              <a:rPr sz="2400" dirty="0"/>
              <a:t>OSCAR/Surface will replace (among other things) WMO Pub. 9, Vol. A</a:t>
            </a:r>
          </a:p>
          <a:p>
            <a:pPr>
              <a:buFont typeface="Wingdings" charset="2"/>
              <a:buChar char="§"/>
            </a:pPr>
            <a:r>
              <a:rPr sz="2400" dirty="0"/>
              <a:t>Complex, resource-intensive undertaking, developed in collaboration between WMO and MeteoSwiss; most of the resources provided by the latter</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4624"/>
            <a:ext cx="8713788" cy="792162"/>
          </a:xfrm>
        </p:spPr>
        <p:txBody>
          <a:bodyPr/>
          <a:lstStyle/>
          <a:p>
            <a:pPr algn="ctr"/>
            <a:r>
              <a:rPr lang="en-GB" sz="3200" dirty="0">
                <a:solidFill>
                  <a:srgbClr val="333399"/>
                </a:solidFill>
                <a:latin typeface="Arial Bold"/>
                <a:ea typeface="Arial Bold"/>
                <a:cs typeface="Arial Bold"/>
              </a:rPr>
              <a:t>Current </a:t>
            </a:r>
            <a:r>
              <a:rPr lang="en-GB" sz="3200" dirty="0">
                <a:solidFill>
                  <a:srgbClr val="333399"/>
                </a:solidFill>
                <a:latin typeface="Arial Bold"/>
                <a:ea typeface="Arial Bold"/>
                <a:cs typeface="Arial Bold"/>
                <a:sym typeface="Arial Bold"/>
              </a:rPr>
              <a:t>status</a:t>
            </a:r>
            <a:r>
              <a:rPr lang="en-GB" sz="3200" dirty="0">
                <a:solidFill>
                  <a:srgbClr val="333399"/>
                </a:solidFill>
                <a:latin typeface="Arial Bold"/>
                <a:ea typeface="Arial Bold"/>
                <a:cs typeface="Arial Bold"/>
              </a:rPr>
              <a:t> of OSCAR/Surface</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530DC6A7-5167-4619-9E2D-9462EBD6BA47}" type="slidenum">
              <a:rPr lang="en-US" altLang="en-US" smtClean="0"/>
              <a:pPr/>
              <a:t>24</a:t>
            </a:fld>
            <a:endParaRPr lang="en-US" altLang="en-US"/>
          </a:p>
        </p:txBody>
      </p:sp>
      <p:sp>
        <p:nvSpPr>
          <p:cNvPr id="6" name="Content Placeholder 5"/>
          <p:cNvSpPr>
            <a:spLocks noGrp="1"/>
          </p:cNvSpPr>
          <p:nvPr>
            <p:ph sz="quarter" idx="12"/>
          </p:nvPr>
        </p:nvSpPr>
        <p:spPr>
          <a:xfrm>
            <a:off x="260404" y="1403945"/>
            <a:ext cx="8704083" cy="4905375"/>
          </a:xfrm>
        </p:spPr>
        <p:txBody>
          <a:bodyPr/>
          <a:lstStyle/>
          <a:p>
            <a:r>
              <a:rPr lang="en-GB" dirty="0" smtClean="0"/>
              <a:t>Successful demonstration of phase 1 prototype at Cg-17 (June 2017)</a:t>
            </a:r>
          </a:p>
          <a:p>
            <a:pPr lvl="1">
              <a:buFont typeface="Courier New" charset="0"/>
              <a:buChar char="o"/>
            </a:pPr>
            <a:r>
              <a:rPr lang="en-GB" dirty="0" smtClean="0"/>
              <a:t>OSCAR Booth</a:t>
            </a:r>
          </a:p>
          <a:p>
            <a:pPr lvl="1">
              <a:buFont typeface="Courier New" charset="0"/>
              <a:buChar char="o"/>
            </a:pPr>
            <a:r>
              <a:rPr lang="en-GB" dirty="0" smtClean="0"/>
              <a:t>OSCAR side Event</a:t>
            </a:r>
          </a:p>
          <a:p>
            <a:pPr lvl="1">
              <a:buFont typeface="Courier New" charset="0"/>
              <a:buChar char="o"/>
            </a:pPr>
            <a:r>
              <a:rPr lang="en-GB" dirty="0" smtClean="0"/>
              <a:t>OSCAR Brochure</a:t>
            </a:r>
          </a:p>
          <a:p>
            <a:pPr lvl="1">
              <a:buFont typeface="Courier New" charset="0"/>
              <a:buChar char="o"/>
            </a:pPr>
            <a:r>
              <a:rPr lang="en-GB" dirty="0" smtClean="0"/>
              <a:t>Members obligations with regard to OSCAR included in Technical Regulations and WIGOS Manual to come into force in July 2016</a:t>
            </a:r>
          </a:p>
          <a:p>
            <a:pPr>
              <a:buFont typeface="Arial" panose="020B0604020202020204" pitchFamily="34" charset="0"/>
              <a:buChar char="•"/>
            </a:pPr>
            <a:r>
              <a:rPr lang="en-GB" dirty="0" smtClean="0"/>
              <a:t>Operational as of March 2016</a:t>
            </a:r>
          </a:p>
        </p:txBody>
      </p:sp>
    </p:spTree>
    <p:extLst>
      <p:ext uri="{BB962C8B-B14F-4D97-AF65-F5344CB8AC3E}">
        <p14:creationId xmlns:p14="http://schemas.microsoft.com/office/powerpoint/2010/main" val="3600390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480" y="260648"/>
            <a:ext cx="7461250" cy="576064"/>
          </a:xfrm>
        </p:spPr>
        <p:txBody>
          <a:bodyPr/>
          <a:lstStyle/>
          <a:p>
            <a:pPr algn="ctr"/>
            <a:r>
              <a:rPr lang="de-CH" dirty="0" err="1" smtClean="0">
                <a:solidFill>
                  <a:srgbClr val="333399"/>
                </a:solidFill>
                <a:latin typeface="Arial Bold"/>
                <a:ea typeface="Arial Bold"/>
                <a:cs typeface="Arial Bold"/>
              </a:rPr>
              <a:t>Current</a:t>
            </a:r>
            <a:r>
              <a:rPr lang="de-CH" dirty="0" smtClean="0">
                <a:solidFill>
                  <a:srgbClr val="333399"/>
                </a:solidFill>
                <a:latin typeface="Arial Bold"/>
                <a:ea typeface="Arial Bold"/>
                <a:cs typeface="Arial Bold"/>
              </a:rPr>
              <a:t> OSCAR Data Integration</a:t>
            </a:r>
            <a:endParaRPr lang="en-US" dirty="0">
              <a:solidFill>
                <a:srgbClr val="333399"/>
              </a:solidFill>
              <a:latin typeface="Arial Bold"/>
              <a:ea typeface="Arial Bold"/>
              <a:cs typeface="Arial Bold"/>
            </a:endParaRPr>
          </a:p>
        </p:txBody>
      </p:sp>
      <p:sp>
        <p:nvSpPr>
          <p:cNvPr id="3" name="Text Placeholder 2"/>
          <p:cNvSpPr>
            <a:spLocks noGrp="1"/>
          </p:cNvSpPr>
          <p:nvPr>
            <p:ph type="body" idx="1"/>
          </p:nvPr>
        </p:nvSpPr>
        <p:spPr>
          <a:xfrm>
            <a:off x="743672" y="1700808"/>
            <a:ext cx="7068688" cy="4248472"/>
          </a:xfrm>
        </p:spPr>
        <p:txBody>
          <a:bodyPr/>
          <a:lstStyle/>
          <a:p>
            <a:r>
              <a:rPr lang="de-CH" dirty="0" smtClean="0"/>
              <a:t>GAWSIS</a:t>
            </a:r>
            <a:endParaRPr lang="en-US" dirty="0"/>
          </a:p>
          <a:p>
            <a:pPr lvl="1">
              <a:buFont typeface="Courier New" charset="0"/>
              <a:buChar char="o"/>
            </a:pPr>
            <a:r>
              <a:rPr lang="de-CH" dirty="0" smtClean="0">
                <a:sym typeface="Wingdings" panose="05000000000000000000" pitchFamily="2" charset="2"/>
              </a:rPr>
              <a:t>Metadata </a:t>
            </a:r>
            <a:r>
              <a:rPr lang="de-CH" dirty="0" err="1" smtClean="0">
                <a:sym typeface="Wingdings" panose="05000000000000000000" pitchFamily="2" charset="2"/>
              </a:rPr>
              <a:t>for</a:t>
            </a:r>
            <a:r>
              <a:rPr lang="de-CH" dirty="0" smtClean="0">
                <a:sym typeface="Wingdings" panose="05000000000000000000" pitchFamily="2" charset="2"/>
              </a:rPr>
              <a:t> </a:t>
            </a:r>
            <a:r>
              <a:rPr lang="de-CH" dirty="0" err="1" smtClean="0">
                <a:sym typeface="Wingdings" panose="05000000000000000000" pitchFamily="2" charset="2"/>
              </a:rPr>
              <a:t>the</a:t>
            </a:r>
            <a:r>
              <a:rPr lang="de-CH" dirty="0" smtClean="0">
                <a:sym typeface="Wingdings" panose="05000000000000000000" pitchFamily="2" charset="2"/>
              </a:rPr>
              <a:t> Global Atmosphere Watch</a:t>
            </a:r>
          </a:p>
          <a:p>
            <a:r>
              <a:rPr lang="de-CH" dirty="0" smtClean="0">
                <a:sym typeface="Wingdings" panose="05000000000000000000" pitchFamily="2" charset="2"/>
              </a:rPr>
              <a:t>WMO </a:t>
            </a:r>
            <a:r>
              <a:rPr lang="de-CH" dirty="0" err="1" smtClean="0">
                <a:sym typeface="Wingdings" panose="05000000000000000000" pitchFamily="2" charset="2"/>
              </a:rPr>
              <a:t>Publication</a:t>
            </a:r>
            <a:r>
              <a:rPr lang="de-CH" dirty="0" smtClean="0">
                <a:sym typeface="Wingdings" panose="05000000000000000000" pitchFamily="2" charset="2"/>
              </a:rPr>
              <a:t> 9 Volume A</a:t>
            </a:r>
          </a:p>
          <a:p>
            <a:pPr lvl="1">
              <a:buFont typeface="Courier New" charset="0"/>
              <a:buChar char="o"/>
            </a:pPr>
            <a:r>
              <a:rPr lang="de-CH" dirty="0">
                <a:sym typeface="Wingdings" panose="05000000000000000000" pitchFamily="2" charset="2"/>
              </a:rPr>
              <a:t>Catalogue of </a:t>
            </a:r>
            <a:r>
              <a:rPr lang="de-CH" dirty="0" err="1">
                <a:sym typeface="Wingdings" panose="05000000000000000000" pitchFamily="2" charset="2"/>
              </a:rPr>
              <a:t>synoptic</a:t>
            </a:r>
            <a:r>
              <a:rPr lang="de-CH" dirty="0">
                <a:sym typeface="Wingdings" panose="05000000000000000000" pitchFamily="2" charset="2"/>
              </a:rPr>
              <a:t> and </a:t>
            </a:r>
            <a:r>
              <a:rPr lang="de-CH" dirty="0" err="1">
                <a:sym typeface="Wingdings" panose="05000000000000000000" pitchFamily="2" charset="2"/>
              </a:rPr>
              <a:t>upper-air</a:t>
            </a:r>
            <a:r>
              <a:rPr lang="de-CH" dirty="0">
                <a:sym typeface="Wingdings" panose="05000000000000000000" pitchFamily="2" charset="2"/>
              </a:rPr>
              <a:t> </a:t>
            </a:r>
            <a:r>
              <a:rPr lang="de-CH" dirty="0" err="1">
                <a:sym typeface="Wingdings" panose="05000000000000000000" pitchFamily="2" charset="2"/>
              </a:rPr>
              <a:t>stations</a:t>
            </a:r>
            <a:r>
              <a:rPr lang="de-CH" dirty="0">
                <a:sym typeface="Wingdings" panose="05000000000000000000" pitchFamily="2" charset="2"/>
              </a:rPr>
              <a:t> of GOS</a:t>
            </a:r>
          </a:p>
          <a:p>
            <a:r>
              <a:rPr lang="de-CH" dirty="0" smtClean="0">
                <a:sym typeface="Wingdings" panose="05000000000000000000" pitchFamily="2" charset="2"/>
              </a:rPr>
              <a:t>JCOMMOPS</a:t>
            </a:r>
          </a:p>
          <a:p>
            <a:pPr lvl="1">
              <a:buFont typeface="Courier New" charset="0"/>
              <a:buChar char="o"/>
            </a:pPr>
            <a:r>
              <a:rPr lang="de-CH" dirty="0">
                <a:sym typeface="Wingdings" panose="05000000000000000000" pitchFamily="2" charset="2"/>
              </a:rPr>
              <a:t>Marine </a:t>
            </a:r>
            <a:r>
              <a:rPr lang="de-CH" dirty="0" err="1">
                <a:sym typeface="Wingdings" panose="05000000000000000000" pitchFamily="2" charset="2"/>
              </a:rPr>
              <a:t>element</a:t>
            </a:r>
            <a:r>
              <a:rPr lang="de-CH" dirty="0">
                <a:sym typeface="Wingdings" panose="05000000000000000000" pitchFamily="2" charset="2"/>
              </a:rPr>
              <a:t> of GOS / GOOS</a:t>
            </a:r>
          </a:p>
          <a:p>
            <a:r>
              <a:rPr lang="de-CH" dirty="0" smtClean="0">
                <a:sym typeface="Wingdings" panose="05000000000000000000" pitchFamily="2" charset="2"/>
              </a:rPr>
              <a:t>WMO Radar Database</a:t>
            </a:r>
          </a:p>
          <a:p>
            <a:pPr lvl="1">
              <a:buFont typeface="Courier New" charset="0"/>
              <a:buChar char="o"/>
            </a:pPr>
            <a:r>
              <a:rPr lang="de-CH" dirty="0" smtClean="0">
                <a:sym typeface="Wingdings" panose="05000000000000000000" pitchFamily="2" charset="2"/>
              </a:rPr>
              <a:t>Worldwide </a:t>
            </a:r>
            <a:r>
              <a:rPr lang="de-CH" dirty="0" err="1">
                <a:sym typeface="Wingdings" panose="05000000000000000000" pitchFamily="2" charset="2"/>
              </a:rPr>
              <a:t>radars</a:t>
            </a:r>
            <a:endParaRPr lang="de-CH" dirty="0">
              <a:sym typeface="Wingdings" panose="05000000000000000000" pitchFamily="2" charset="2"/>
            </a:endParaRPr>
          </a:p>
          <a:p>
            <a:r>
              <a:rPr lang="de-CH" dirty="0" smtClean="0">
                <a:sym typeface="Wingdings" panose="05000000000000000000" pitchFamily="2" charset="2"/>
              </a:rPr>
              <a:t>AMDAR</a:t>
            </a:r>
            <a:endParaRPr lang="de-CH" dirty="0">
              <a:sym typeface="Wingdings" panose="05000000000000000000" pitchFamily="2" charset="2"/>
            </a:endParaRPr>
          </a:p>
          <a:p>
            <a:pPr lvl="1">
              <a:buFont typeface="Courier New" charset="0"/>
              <a:buChar char="o"/>
            </a:pPr>
            <a:r>
              <a:rPr lang="de-CH" dirty="0">
                <a:sym typeface="Wingdings" panose="05000000000000000000" pitchFamily="2" charset="2"/>
              </a:rPr>
              <a:t>Coming </a:t>
            </a:r>
            <a:r>
              <a:rPr lang="de-CH" dirty="0" err="1" smtClean="0">
                <a:sym typeface="Wingdings" panose="05000000000000000000" pitchFamily="2" charset="2"/>
              </a:rPr>
              <a:t>soon</a:t>
            </a:r>
            <a:endParaRPr lang="de-CH" dirty="0"/>
          </a:p>
        </p:txBody>
      </p:sp>
      <p:sp>
        <p:nvSpPr>
          <p:cNvPr id="4" name="Text Placeholder 2"/>
          <p:cNvSpPr txBox="1">
            <a:spLocks/>
          </p:cNvSpPr>
          <p:nvPr/>
        </p:nvSpPr>
        <p:spPr>
          <a:xfrm>
            <a:off x="7524330" y="1340768"/>
            <a:ext cx="1269901" cy="4608512"/>
          </a:xfrm>
          <a:prstGeom prst="rect">
            <a:avLst/>
          </a:prstGeom>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1800">
                <a:solidFill>
                  <a:schemeClr val="tx1"/>
                </a:solidFill>
                <a:latin typeface="+mn-lt"/>
              </a:defRPr>
            </a:lvl2pPr>
            <a:lvl3pPr marL="1143000" indent="-228600" algn="l" rtl="0" eaLnBrk="0" fontAlgn="base" hangingPunct="0">
              <a:spcBef>
                <a:spcPct val="20000"/>
              </a:spcBef>
              <a:spcAft>
                <a:spcPct val="0"/>
              </a:spcAft>
              <a:buClr>
                <a:srgbClr val="B2B2B2"/>
              </a:buClr>
              <a:buChar char="•"/>
              <a:defRPr sz="1800" i="1">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marL="0" indent="0" algn="r">
              <a:buNone/>
            </a:pPr>
            <a:r>
              <a:rPr lang="de-CH" kern="0" dirty="0" smtClean="0">
                <a:solidFill>
                  <a:srgbClr val="00B0F0"/>
                </a:solidFill>
              </a:rPr>
              <a:t># </a:t>
            </a:r>
            <a:r>
              <a:rPr lang="de-CH" kern="0" dirty="0" err="1" smtClean="0">
                <a:solidFill>
                  <a:srgbClr val="00B0F0"/>
                </a:solidFill>
              </a:rPr>
              <a:t>stations</a:t>
            </a:r>
            <a:endParaRPr lang="de-CH" kern="0" dirty="0" smtClean="0">
              <a:solidFill>
                <a:srgbClr val="00B0F0"/>
              </a:solidFill>
            </a:endParaRPr>
          </a:p>
          <a:p>
            <a:pPr marL="0" indent="0" algn="r">
              <a:buNone/>
            </a:pPr>
            <a:endParaRPr lang="de-CH" kern="0" dirty="0" smtClean="0">
              <a:solidFill>
                <a:srgbClr val="00B0F0"/>
              </a:solidFill>
            </a:endParaRPr>
          </a:p>
          <a:p>
            <a:pPr marL="0" indent="0" algn="r">
              <a:buNone/>
            </a:pPr>
            <a:r>
              <a:rPr lang="de-CH" sz="1800" kern="0" dirty="0" smtClean="0">
                <a:solidFill>
                  <a:srgbClr val="00B0F0"/>
                </a:solidFill>
              </a:rPr>
              <a:t>1’053</a:t>
            </a:r>
          </a:p>
          <a:p>
            <a:pPr marL="0" indent="0" algn="r">
              <a:buNone/>
            </a:pPr>
            <a:endParaRPr lang="de-CH" sz="1800" kern="0" dirty="0">
              <a:solidFill>
                <a:srgbClr val="00B0F0"/>
              </a:solidFill>
            </a:endParaRPr>
          </a:p>
          <a:p>
            <a:pPr marL="0" indent="0" algn="r">
              <a:buNone/>
            </a:pPr>
            <a:r>
              <a:rPr lang="de-CH" sz="1800" kern="0" dirty="0" smtClean="0">
                <a:solidFill>
                  <a:srgbClr val="00B0F0"/>
                </a:solidFill>
              </a:rPr>
              <a:t> 13’026</a:t>
            </a:r>
          </a:p>
          <a:p>
            <a:pPr marL="0" indent="0" algn="r">
              <a:buNone/>
            </a:pPr>
            <a:endParaRPr lang="de-CH" sz="1800" kern="0" dirty="0" smtClean="0">
              <a:solidFill>
                <a:srgbClr val="00B0F0"/>
              </a:solidFill>
            </a:endParaRPr>
          </a:p>
          <a:p>
            <a:pPr marL="0" indent="0" algn="r">
              <a:buNone/>
            </a:pPr>
            <a:r>
              <a:rPr lang="de-CH" sz="1800" kern="0" dirty="0" smtClean="0">
                <a:solidFill>
                  <a:srgbClr val="00B0F0"/>
                </a:solidFill>
              </a:rPr>
              <a:t>11’387</a:t>
            </a:r>
          </a:p>
          <a:p>
            <a:pPr marL="0" indent="0" algn="r">
              <a:buNone/>
            </a:pPr>
            <a:endParaRPr lang="de-CH" sz="1800" kern="0" dirty="0">
              <a:solidFill>
                <a:srgbClr val="00B0F0"/>
              </a:solidFill>
            </a:endParaRPr>
          </a:p>
          <a:p>
            <a:pPr marL="0" indent="0" algn="r">
              <a:buNone/>
            </a:pPr>
            <a:r>
              <a:rPr lang="de-CH" sz="1800" kern="0" dirty="0" smtClean="0">
                <a:solidFill>
                  <a:srgbClr val="00B0F0"/>
                </a:solidFill>
              </a:rPr>
              <a:t> 762</a:t>
            </a:r>
          </a:p>
        </p:txBody>
      </p:sp>
    </p:spTree>
    <p:extLst>
      <p:ext uri="{BB962C8B-B14F-4D97-AF65-F5344CB8AC3E}">
        <p14:creationId xmlns:p14="http://schemas.microsoft.com/office/powerpoint/2010/main" val="193698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08912" cy="576064"/>
          </a:xfrm>
        </p:spPr>
        <p:txBody>
          <a:bodyPr/>
          <a:lstStyle/>
          <a:p>
            <a:r>
              <a:rPr lang="de-CH" dirty="0" err="1" smtClean="0">
                <a:solidFill>
                  <a:srgbClr val="333399"/>
                </a:solidFill>
                <a:latin typeface="Arial Bold"/>
                <a:ea typeface="Arial Bold"/>
                <a:cs typeface="Arial Bold"/>
              </a:rPr>
              <a:t>What</a:t>
            </a:r>
            <a:r>
              <a:rPr lang="de-CH" dirty="0" smtClean="0">
                <a:solidFill>
                  <a:srgbClr val="333399"/>
                </a:solidFill>
                <a:latin typeface="Arial Bold"/>
                <a:ea typeface="Arial Bold"/>
                <a:cs typeface="Arial Bold"/>
              </a:rPr>
              <a:t> </a:t>
            </a:r>
            <a:r>
              <a:rPr lang="de-CH" dirty="0" err="1" smtClean="0">
                <a:solidFill>
                  <a:srgbClr val="333399"/>
                </a:solidFill>
                <a:latin typeface="Arial Bold"/>
                <a:ea typeface="Arial Bold"/>
                <a:cs typeface="Arial Bold"/>
              </a:rPr>
              <a:t>Should</a:t>
            </a:r>
            <a:r>
              <a:rPr lang="de-CH" dirty="0" smtClean="0">
                <a:solidFill>
                  <a:srgbClr val="333399"/>
                </a:solidFill>
                <a:latin typeface="Arial Bold"/>
                <a:ea typeface="Arial Bold"/>
                <a:cs typeface="Arial Bold"/>
              </a:rPr>
              <a:t> Go </a:t>
            </a:r>
            <a:r>
              <a:rPr lang="de-CH" dirty="0" err="1" smtClean="0">
                <a:solidFill>
                  <a:srgbClr val="333399"/>
                </a:solidFill>
                <a:latin typeface="Arial Bold"/>
                <a:ea typeface="Arial Bold"/>
                <a:cs typeface="Arial Bold"/>
              </a:rPr>
              <a:t>Into</a:t>
            </a:r>
            <a:r>
              <a:rPr lang="de-CH" dirty="0" smtClean="0">
                <a:solidFill>
                  <a:srgbClr val="333399"/>
                </a:solidFill>
                <a:latin typeface="Arial Bold"/>
                <a:ea typeface="Arial Bold"/>
                <a:cs typeface="Arial Bold"/>
              </a:rPr>
              <a:t> OSCAR/Surface?</a:t>
            </a:r>
            <a:endParaRPr lang="en-US" dirty="0">
              <a:solidFill>
                <a:srgbClr val="333399"/>
              </a:solidFill>
              <a:latin typeface="Arial Bold"/>
              <a:ea typeface="Arial Bold"/>
              <a:cs typeface="Arial Bold"/>
            </a:endParaRPr>
          </a:p>
        </p:txBody>
      </p:sp>
      <p:sp>
        <p:nvSpPr>
          <p:cNvPr id="3" name="Text Placeholder 2"/>
          <p:cNvSpPr>
            <a:spLocks noGrp="1"/>
          </p:cNvSpPr>
          <p:nvPr>
            <p:ph type="body" idx="1"/>
          </p:nvPr>
        </p:nvSpPr>
        <p:spPr>
          <a:xfrm>
            <a:off x="539552" y="1124744"/>
            <a:ext cx="8064895" cy="4896544"/>
          </a:xfrm>
        </p:spPr>
        <p:txBody>
          <a:bodyPr/>
          <a:lstStyle/>
          <a:p>
            <a:r>
              <a:rPr lang="de-CH" b="1" dirty="0" smtClean="0"/>
              <a:t>Long answer: </a:t>
            </a:r>
            <a:r>
              <a:rPr lang="de-CH" dirty="0" smtClean="0"/>
              <a:t>All WIGOS stations (WIGOS component observing system stations), all internationally exchanged stations </a:t>
            </a:r>
          </a:p>
          <a:p>
            <a:endParaRPr lang="de-CH" dirty="0" smtClean="0"/>
          </a:p>
          <a:p>
            <a:r>
              <a:rPr lang="de-CH" b="1" dirty="0" smtClean="0"/>
              <a:t>Short answer: </a:t>
            </a:r>
            <a:r>
              <a:rPr lang="de-CH" dirty="0" err="1" smtClean="0"/>
              <a:t>Everything</a:t>
            </a:r>
            <a:endParaRPr lang="de-CH" dirty="0" smtClean="0"/>
          </a:p>
          <a:p>
            <a:pPr marL="914400" lvl="3" indent="-533400">
              <a:buFont typeface="Courier New" charset="0"/>
              <a:buChar char="o"/>
            </a:pPr>
            <a:r>
              <a:rPr lang="de-CH" dirty="0"/>
              <a:t>Use </a:t>
            </a:r>
            <a:r>
              <a:rPr lang="de-CH" dirty="0" smtClean="0"/>
              <a:t>OSCAR </a:t>
            </a:r>
            <a:r>
              <a:rPr lang="de-CH" dirty="0"/>
              <a:t>even when </a:t>
            </a:r>
            <a:r>
              <a:rPr lang="de-CH" dirty="0" err="1"/>
              <a:t>data</a:t>
            </a:r>
            <a:r>
              <a:rPr lang="de-CH" dirty="0"/>
              <a:t> </a:t>
            </a:r>
            <a:r>
              <a:rPr lang="de-CH" dirty="0" err="1" smtClean="0"/>
              <a:t>are</a:t>
            </a:r>
            <a:r>
              <a:rPr lang="de-CH" dirty="0" smtClean="0"/>
              <a:t> </a:t>
            </a:r>
            <a:r>
              <a:rPr lang="de-CH" dirty="0"/>
              <a:t>not </a:t>
            </a:r>
            <a:r>
              <a:rPr lang="de-CH" dirty="0" err="1"/>
              <a:t>shared</a:t>
            </a:r>
            <a:r>
              <a:rPr lang="de-CH" dirty="0"/>
              <a:t> </a:t>
            </a:r>
            <a:endParaRPr lang="de-CH" dirty="0" smtClean="0"/>
          </a:p>
          <a:p>
            <a:pPr marL="914400" lvl="3" indent="-533400">
              <a:buFont typeface="Courier New" charset="0"/>
              <a:buChar char="o"/>
            </a:pPr>
            <a:r>
              <a:rPr lang="de-CH" i="1" dirty="0" smtClean="0"/>
              <a:t>Rationale</a:t>
            </a:r>
            <a:endParaRPr lang="de-CH" i="1" dirty="0"/>
          </a:p>
          <a:p>
            <a:pPr marL="1371600" lvl="4" indent="-533400">
              <a:buFont typeface=".HelveticaNeueDeskInterface-Regular" charset="0"/>
              <a:buChar char="-"/>
            </a:pPr>
            <a:r>
              <a:rPr lang="de-CH" i="1" dirty="0" smtClean="0"/>
              <a:t>Network </a:t>
            </a:r>
            <a:r>
              <a:rPr lang="de-CH" i="1" dirty="0" err="1" smtClean="0"/>
              <a:t>planning</a:t>
            </a:r>
            <a:r>
              <a:rPr lang="de-CH" i="1" dirty="0" smtClean="0"/>
              <a:t> </a:t>
            </a:r>
          </a:p>
          <a:p>
            <a:pPr marL="1371600" lvl="4" indent="-533400">
              <a:buFont typeface=".HelveticaNeueDeskInterface-Regular" charset="0"/>
              <a:buChar char="-"/>
            </a:pPr>
            <a:r>
              <a:rPr lang="de-CH" i="1" dirty="0" smtClean="0"/>
              <a:t>Network evolution documentation</a:t>
            </a:r>
          </a:p>
          <a:p>
            <a:pPr marL="533400" lvl="2" indent="-533400"/>
            <a:endParaRPr lang="de-CH" sz="2000" b="1" dirty="0">
              <a:ea typeface="+mn-ea"/>
              <a:cs typeface="+mn-cs"/>
            </a:endParaRPr>
          </a:p>
          <a:p>
            <a:pPr marL="533400" lvl="2" indent="-533400"/>
            <a:endParaRPr lang="de-CH" sz="2000" b="1" dirty="0">
              <a:ea typeface="+mn-ea"/>
              <a:cs typeface="+mn-cs"/>
            </a:endParaRPr>
          </a:p>
          <a:p>
            <a:pPr marL="533400" lvl="1"/>
            <a:r>
              <a:rPr lang="de-CH" sz="2000" b="1" dirty="0">
                <a:ea typeface="+mn-ea"/>
                <a:cs typeface="+mn-cs"/>
              </a:rPr>
              <a:t>OSCAR can be used as national station DB</a:t>
            </a:r>
          </a:p>
        </p:txBody>
      </p:sp>
    </p:spTree>
    <p:extLst>
      <p:ext uri="{BB962C8B-B14F-4D97-AF65-F5344CB8AC3E}">
        <p14:creationId xmlns:p14="http://schemas.microsoft.com/office/powerpoint/2010/main" val="73646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250824" y="188913"/>
            <a:ext cx="8713790" cy="647799"/>
          </a:xfrm>
          <a:prstGeom prst="rect">
            <a:avLst/>
          </a:prstGeom>
        </p:spPr>
        <p:txBody>
          <a:bodyPr lIns="45719" tIns="45719" rIns="45719" bIns="45719">
            <a:normAutofit fontScale="90000"/>
          </a:bodyPr>
          <a:lstStyle>
            <a:lvl1pPr defTabSz="905255">
              <a:defRPr sz="2970">
                <a:solidFill>
                  <a:srgbClr val="333399"/>
                </a:solidFill>
              </a:defRPr>
            </a:lvl1pPr>
          </a:lstStyle>
          <a:p>
            <a:pPr lvl="0" algn="ctr">
              <a:defRPr sz="1800" b="0">
                <a:solidFill>
                  <a:srgbClr val="000000"/>
                </a:solidFill>
              </a:defRPr>
            </a:pPr>
            <a:r>
              <a:rPr sz="2970" b="1" dirty="0">
                <a:solidFill>
                  <a:srgbClr val="333399"/>
                </a:solidFill>
              </a:rPr>
              <a:t>Plan for transition from </a:t>
            </a:r>
            <a:r>
              <a:rPr sz="2970" b="1" dirty="0" err="1" smtClean="0">
                <a:solidFill>
                  <a:srgbClr val="333399"/>
                </a:solidFill>
              </a:rPr>
              <a:t>Vol</a:t>
            </a:r>
            <a:r>
              <a:rPr lang="fr-CH" sz="2970" b="1" dirty="0" err="1" smtClean="0">
                <a:solidFill>
                  <a:srgbClr val="333399"/>
                </a:solidFill>
              </a:rPr>
              <a:t>ume</a:t>
            </a:r>
            <a:r>
              <a:rPr lang="fr-CH" sz="2970" b="1" dirty="0" smtClean="0">
                <a:solidFill>
                  <a:srgbClr val="333399"/>
                </a:solidFill>
              </a:rPr>
              <a:t> </a:t>
            </a:r>
            <a:r>
              <a:rPr sz="2970" b="1" dirty="0" smtClean="0">
                <a:solidFill>
                  <a:srgbClr val="333399"/>
                </a:solidFill>
              </a:rPr>
              <a:t>A </a:t>
            </a:r>
            <a:r>
              <a:rPr sz="2970" b="1" dirty="0">
                <a:solidFill>
                  <a:srgbClr val="333399"/>
                </a:solidFill>
              </a:rPr>
              <a:t>to OSCAR/Surface</a:t>
            </a:r>
          </a:p>
        </p:txBody>
      </p:sp>
      <p:sp>
        <p:nvSpPr>
          <p:cNvPr id="140" name="Shape 140"/>
          <p:cNvSpPr>
            <a:spLocks noGrp="1"/>
          </p:cNvSpPr>
          <p:nvPr>
            <p:ph type="body" idx="4294967295"/>
          </p:nvPr>
        </p:nvSpPr>
        <p:spPr>
          <a:xfrm>
            <a:off x="504824" y="1154212"/>
            <a:ext cx="8201077" cy="5400600"/>
          </a:xfrm>
          <a:prstGeom prst="rect">
            <a:avLst/>
          </a:prstGeom>
        </p:spPr>
        <p:txBody>
          <a:bodyPr lIns="45719" tIns="45719" rIns="45719" bIns="45719">
            <a:normAutofit/>
          </a:bodyPr>
          <a:lstStyle/>
          <a:p>
            <a:pPr lvl="0">
              <a:spcBef>
                <a:spcPts val="500"/>
              </a:spcBef>
              <a:buClr>
                <a:srgbClr val="FFC000"/>
              </a:buClr>
              <a:buFont typeface="Wingdings" charset="2"/>
              <a:buChar char="§"/>
              <a:defRPr sz="1800"/>
            </a:pPr>
            <a:r>
              <a:rPr sz="2200" dirty="0"/>
              <a:t>Transition period: </a:t>
            </a:r>
            <a:r>
              <a:rPr lang="fr-CH" sz="2200" dirty="0" smtClean="0"/>
              <a:t>March </a:t>
            </a:r>
            <a:r>
              <a:rPr sz="2200" dirty="0" smtClean="0"/>
              <a:t>201</a:t>
            </a:r>
            <a:r>
              <a:rPr lang="en-US" sz="2200" dirty="0" smtClean="0"/>
              <a:t>6</a:t>
            </a:r>
            <a:r>
              <a:rPr sz="2200" dirty="0" smtClean="0"/>
              <a:t>  </a:t>
            </a:r>
            <a:r>
              <a:rPr sz="2200" dirty="0"/>
              <a:t>- </a:t>
            </a:r>
            <a:r>
              <a:rPr lang="fr-CH" sz="2200" dirty="0" err="1" smtClean="0"/>
              <a:t>December</a:t>
            </a:r>
            <a:r>
              <a:rPr lang="fr-CH" sz="2200" dirty="0" smtClean="0"/>
              <a:t> </a:t>
            </a:r>
            <a:r>
              <a:rPr sz="2200" dirty="0" smtClean="0"/>
              <a:t>2017</a:t>
            </a:r>
            <a:r>
              <a:rPr sz="2200" dirty="0"/>
              <a:t>.</a:t>
            </a:r>
          </a:p>
          <a:p>
            <a:pPr lvl="0">
              <a:spcBef>
                <a:spcPts val="500"/>
              </a:spcBef>
              <a:buClr>
                <a:srgbClr val="FFC000"/>
              </a:buClr>
              <a:buFont typeface="Wingdings" charset="2"/>
              <a:buChar char="§"/>
              <a:defRPr sz="1800"/>
            </a:pPr>
            <a:r>
              <a:rPr sz="2200" dirty="0"/>
              <a:t>In </a:t>
            </a:r>
            <a:r>
              <a:rPr lang="fr-CH" sz="2200" dirty="0" smtClean="0"/>
              <a:t>December </a:t>
            </a:r>
            <a:r>
              <a:rPr sz="2200" dirty="0" smtClean="0"/>
              <a:t>2015</a:t>
            </a:r>
            <a:r>
              <a:rPr sz="2200" dirty="0"/>
              <a:t>, National Focal Points will be given the opportunity to decide between:</a:t>
            </a:r>
          </a:p>
          <a:p>
            <a:pPr marL="723900" lvl="1" indent="-342900">
              <a:spcBef>
                <a:spcPts val="500"/>
              </a:spcBef>
              <a:buClr>
                <a:srgbClr val="FFC000"/>
              </a:buClr>
              <a:buFont typeface="Courier New" panose="02070309020205020404" pitchFamily="49" charset="0"/>
              <a:buChar char="o"/>
              <a:defRPr sz="1800"/>
            </a:pPr>
            <a:r>
              <a:rPr sz="2200" dirty="0"/>
              <a:t>providing their WIGOS metadata directly via OSCAR</a:t>
            </a:r>
          </a:p>
          <a:p>
            <a:pPr marL="723900" lvl="1" indent="-342900">
              <a:spcBef>
                <a:spcPts val="400"/>
              </a:spcBef>
              <a:buClr>
                <a:srgbClr val="FFC000"/>
              </a:buClr>
              <a:buFont typeface="Courier New" panose="02070309020205020404" pitchFamily="49" charset="0"/>
              <a:buChar char="o"/>
              <a:defRPr sz="1800"/>
            </a:pPr>
            <a:r>
              <a:rPr sz="2000" dirty="0"/>
              <a:t>c</a:t>
            </a:r>
            <a:r>
              <a:rPr sz="2200" dirty="0"/>
              <a:t>ontinuing to provide their metadata through existing WMO procedures</a:t>
            </a:r>
          </a:p>
          <a:p>
            <a:pPr lvl="0">
              <a:spcBef>
                <a:spcPts val="500"/>
              </a:spcBef>
              <a:buClr>
                <a:srgbClr val="FFC000"/>
              </a:buClr>
              <a:buFont typeface="Wingdings" charset="2"/>
              <a:buChar char="§"/>
              <a:defRPr sz="1800"/>
            </a:pPr>
            <a:r>
              <a:rPr sz="2200" dirty="0"/>
              <a:t>Uploads will be possible through:</a:t>
            </a:r>
          </a:p>
          <a:p>
            <a:pPr marL="723900" lvl="1" indent="-342900">
              <a:spcBef>
                <a:spcPts val="500"/>
              </a:spcBef>
              <a:buClr>
                <a:srgbClr val="FFC000"/>
              </a:buClr>
              <a:buFont typeface="Courier New" panose="02070309020205020404" pitchFamily="49" charset="0"/>
              <a:buChar char="o"/>
              <a:defRPr sz="1800"/>
            </a:pPr>
            <a:r>
              <a:rPr sz="2200" dirty="0"/>
              <a:t>user editing via the web interface, and</a:t>
            </a:r>
          </a:p>
          <a:p>
            <a:pPr marL="723900" lvl="1" indent="-342900">
              <a:spcBef>
                <a:spcPts val="500"/>
              </a:spcBef>
              <a:buClr>
                <a:srgbClr val="FFC000"/>
              </a:buClr>
              <a:buFont typeface="Courier New" panose="02070309020205020404" pitchFamily="49" charset="0"/>
              <a:buChar char="o"/>
              <a:defRPr sz="1800"/>
            </a:pPr>
            <a:r>
              <a:rPr sz="2200" dirty="0"/>
              <a:t>machine to machine interfaces/web service</a:t>
            </a:r>
          </a:p>
          <a:p>
            <a:pPr lvl="0">
              <a:spcBef>
                <a:spcPts val="500"/>
              </a:spcBef>
              <a:buClr>
                <a:srgbClr val="FFC000"/>
              </a:buClr>
              <a:buFont typeface="Wingdings" charset="2"/>
              <a:buChar char="§"/>
              <a:defRPr sz="1800"/>
            </a:pPr>
            <a:r>
              <a:rPr lang="en-US" sz="2200" dirty="0" smtClean="0"/>
              <a:t>By March </a:t>
            </a:r>
            <a:r>
              <a:rPr sz="2200" dirty="0" smtClean="0"/>
              <a:t>201</a:t>
            </a:r>
            <a:r>
              <a:rPr lang="en-US" sz="2200" dirty="0" smtClean="0"/>
              <a:t>6</a:t>
            </a:r>
            <a:r>
              <a:rPr sz="2200" dirty="0" smtClean="0"/>
              <a:t>, </a:t>
            </a:r>
            <a:r>
              <a:rPr sz="2200" dirty="0"/>
              <a:t>OSCAR will become the official repository of WIGOS metadata, and will serve as the source for Vol. A</a:t>
            </a:r>
          </a:p>
        </p:txBody>
      </p:sp>
    </p:spTree>
    <p:extLst>
      <p:ext uri="{BB962C8B-B14F-4D97-AF65-F5344CB8AC3E}">
        <p14:creationId xmlns:p14="http://schemas.microsoft.com/office/powerpoint/2010/main" val="23858141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idx="4294967295"/>
          </p:nvPr>
        </p:nvSpPr>
        <p:spPr>
          <a:xfrm>
            <a:off x="250824" y="188913"/>
            <a:ext cx="8713790" cy="647799"/>
          </a:xfrm>
          <a:prstGeom prst="rect">
            <a:avLst/>
          </a:prstGeom>
        </p:spPr>
        <p:txBody>
          <a:bodyPr lIns="45719" tIns="45719" rIns="45719" bIns="45719">
            <a:normAutofit/>
          </a:bodyPr>
          <a:lstStyle/>
          <a:p>
            <a:pPr lvl="0" algn="ctr">
              <a:defRPr sz="1800" b="0"/>
            </a:pPr>
            <a:r>
              <a:rPr sz="3000" b="1" dirty="0">
                <a:solidFill>
                  <a:srgbClr val="333399"/>
                </a:solidFill>
              </a:rPr>
              <a:t>Plans for transition from </a:t>
            </a:r>
            <a:r>
              <a:rPr sz="3000" b="1" dirty="0" err="1" smtClean="0">
                <a:solidFill>
                  <a:srgbClr val="333399"/>
                </a:solidFill>
              </a:rPr>
              <a:t>Vol</a:t>
            </a:r>
            <a:r>
              <a:rPr lang="fr-CH" sz="3000" b="1" dirty="0" err="1" smtClean="0">
                <a:solidFill>
                  <a:srgbClr val="333399"/>
                </a:solidFill>
              </a:rPr>
              <a:t>ume</a:t>
            </a:r>
            <a:r>
              <a:rPr lang="fr-CH" sz="3000" b="1" dirty="0" smtClean="0">
                <a:solidFill>
                  <a:srgbClr val="333399"/>
                </a:solidFill>
              </a:rPr>
              <a:t> </a:t>
            </a:r>
            <a:r>
              <a:rPr sz="3000" b="1" dirty="0" smtClean="0">
                <a:solidFill>
                  <a:srgbClr val="333399"/>
                </a:solidFill>
              </a:rPr>
              <a:t>A </a:t>
            </a:r>
            <a:r>
              <a:rPr sz="3000" dirty="0">
                <a:solidFill>
                  <a:srgbClr val="333399"/>
                </a:solidFill>
              </a:rPr>
              <a:t>(Cont.)</a:t>
            </a:r>
          </a:p>
        </p:txBody>
      </p:sp>
      <p:sp>
        <p:nvSpPr>
          <p:cNvPr id="143" name="Shape 143"/>
          <p:cNvSpPr>
            <a:spLocks noGrp="1"/>
          </p:cNvSpPr>
          <p:nvPr>
            <p:ph type="body" idx="4294967295"/>
          </p:nvPr>
        </p:nvSpPr>
        <p:spPr>
          <a:xfrm>
            <a:off x="250824" y="1052735"/>
            <a:ext cx="8713790" cy="5112570"/>
          </a:xfrm>
          <a:prstGeom prst="rect">
            <a:avLst/>
          </a:prstGeom>
        </p:spPr>
        <p:txBody>
          <a:bodyPr lIns="45719" tIns="45719" rIns="45719" bIns="45719">
            <a:normAutofit/>
          </a:bodyPr>
          <a:lstStyle/>
          <a:p>
            <a:pPr lvl="0">
              <a:spcBef>
                <a:spcPts val="800"/>
              </a:spcBef>
              <a:buClr>
                <a:srgbClr val="FFC000"/>
              </a:buClr>
              <a:buFont typeface="Wingdings" charset="2"/>
              <a:buChar char="§"/>
              <a:defRPr sz="1800"/>
            </a:pPr>
            <a:r>
              <a:rPr sz="2200" dirty="0"/>
              <a:t>OSCAR can generate reports similar to the existing Vol. A flat-files available on the WMO website. The new “Vol. A report” will maintain all current column headings but may not contain information in all columns.</a:t>
            </a:r>
          </a:p>
          <a:p>
            <a:pPr lvl="0">
              <a:spcBef>
                <a:spcPts val="800"/>
              </a:spcBef>
              <a:buClr>
                <a:srgbClr val="FFC000"/>
              </a:buClr>
              <a:buFont typeface="Wingdings" charset="2"/>
              <a:buChar char="§"/>
              <a:defRPr sz="1800"/>
            </a:pPr>
            <a:r>
              <a:rPr sz="2200" dirty="0"/>
              <a:t>Station information provided to WMO via current Vol. A procedures will be used to update WIGOS metadata in OSCAR.</a:t>
            </a:r>
          </a:p>
          <a:p>
            <a:pPr lvl="0">
              <a:spcBef>
                <a:spcPts val="800"/>
              </a:spcBef>
              <a:buClr>
                <a:srgbClr val="FFC000"/>
              </a:buClr>
              <a:buFont typeface="Wingdings" charset="2"/>
              <a:buChar char="§"/>
              <a:defRPr sz="1800"/>
            </a:pPr>
            <a:r>
              <a:rPr sz="2200" dirty="0"/>
              <a:t>Protocol and format for feeding information </a:t>
            </a:r>
            <a:r>
              <a:rPr lang="fr-CH" sz="2200" dirty="0" smtClean="0"/>
              <a:t>by batch-</a:t>
            </a:r>
            <a:r>
              <a:rPr lang="fr-CH" sz="2200" dirty="0" err="1" smtClean="0"/>
              <a:t>process</a:t>
            </a:r>
            <a:r>
              <a:rPr lang="fr-CH" sz="2200" dirty="0" smtClean="0"/>
              <a:t> </a:t>
            </a:r>
            <a:r>
              <a:rPr sz="2200" dirty="0" smtClean="0"/>
              <a:t>into </a:t>
            </a:r>
            <a:r>
              <a:rPr sz="2200" dirty="0"/>
              <a:t>OSCAR to be </a:t>
            </a:r>
            <a:r>
              <a:rPr sz="2200" dirty="0" smtClean="0"/>
              <a:t>completed </a:t>
            </a:r>
            <a:r>
              <a:rPr sz="2200" dirty="0"/>
              <a:t>by mid-2016 </a:t>
            </a:r>
          </a:p>
          <a:p>
            <a:pPr lvl="0">
              <a:spcBef>
                <a:spcPts val="800"/>
              </a:spcBef>
              <a:buClr>
                <a:srgbClr val="FFC000"/>
              </a:buClr>
              <a:buFont typeface="Wingdings" charset="2"/>
              <a:buChar char="§"/>
              <a:defRPr sz="1800"/>
            </a:pPr>
            <a:r>
              <a:rPr sz="2200" dirty="0"/>
              <a:t>By </a:t>
            </a:r>
            <a:r>
              <a:rPr lang="fr-CH" sz="2200" dirty="0" smtClean="0"/>
              <a:t>December </a:t>
            </a:r>
            <a:r>
              <a:rPr sz="2200" dirty="0" smtClean="0"/>
              <a:t>2017</a:t>
            </a:r>
            <a:r>
              <a:rPr sz="2200" dirty="0"/>
              <a:t>, transition to OSCAR completed; Vol. A will officially cease to exist and related procedures used to maintain station information will be discontinued</a:t>
            </a:r>
          </a:p>
        </p:txBody>
      </p:sp>
    </p:spTree>
    <p:extLst>
      <p:ext uri="{BB962C8B-B14F-4D97-AF65-F5344CB8AC3E}">
        <p14:creationId xmlns:p14="http://schemas.microsoft.com/office/powerpoint/2010/main" val="48585614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13790" cy="935038"/>
          </a:xfrm>
          <a:ln w="12700">
            <a:miter lim="400000"/>
          </a:ln>
        </p:spPr>
        <p:txBody>
          <a:bodyPr lIns="45719" tIns="45719" rIns="45719" bIns="45719" anchor="ctr">
            <a:normAutofit/>
          </a:bodyPr>
          <a:lstStyle/>
          <a:p>
            <a:pPr algn="l"/>
            <a:r>
              <a:rPr lang="fr-CH" b="1" dirty="0" err="1">
                <a:solidFill>
                  <a:srgbClr val="333399"/>
                </a:solidFill>
              </a:rPr>
              <a:t>Legacy</a:t>
            </a:r>
            <a:r>
              <a:rPr lang="fr-CH" b="1" dirty="0">
                <a:solidFill>
                  <a:srgbClr val="333399"/>
                </a:solidFill>
              </a:rPr>
              <a:t> Volume A Format</a:t>
            </a:r>
            <a:endParaRPr lang="en-US" b="1" dirty="0">
              <a:solidFill>
                <a:srgbClr val="333399"/>
              </a:solidFill>
            </a:endParaRPr>
          </a:p>
        </p:txBody>
      </p:sp>
      <p:graphicFrame>
        <p:nvGraphicFramePr>
          <p:cNvPr id="4" name="Table 3"/>
          <p:cNvGraphicFramePr>
            <a:graphicFrameLocks noGrp="1"/>
          </p:cNvGraphicFramePr>
          <p:nvPr>
            <p:extLst/>
          </p:nvPr>
        </p:nvGraphicFramePr>
        <p:xfrm>
          <a:off x="5029200" y="228600"/>
          <a:ext cx="3992860" cy="6093425"/>
        </p:xfrm>
        <a:graphic>
          <a:graphicData uri="http://schemas.openxmlformats.org/drawingml/2006/table">
            <a:tbl>
              <a:tblPr firstRow="1" firstCol="1" bandRow="1">
                <a:tableStyleId>{5940675A-B579-460E-94D1-54222C63F5DA}</a:tableStyleId>
              </a:tblPr>
              <a:tblGrid>
                <a:gridCol w="842899"/>
                <a:gridCol w="979853"/>
                <a:gridCol w="2170108"/>
              </a:tblGrid>
              <a:tr h="488760">
                <a:tc>
                  <a:txBody>
                    <a:bodyPr/>
                    <a:lstStyle/>
                    <a:p>
                      <a:pPr marL="0" marR="0">
                        <a:lnSpc>
                          <a:spcPct val="115000"/>
                        </a:lnSpc>
                        <a:spcBef>
                          <a:spcPts val="0"/>
                        </a:spcBef>
                        <a:spcAft>
                          <a:spcPts val="300"/>
                        </a:spcAft>
                      </a:pPr>
                      <a:r>
                        <a:rPr lang="en-GB" sz="950" b="1" dirty="0" err="1">
                          <a:effectLst/>
                        </a:rPr>
                        <a:t>VolA</a:t>
                      </a:r>
                      <a:r>
                        <a:rPr lang="en-GB" sz="950" b="1" dirty="0">
                          <a:effectLst/>
                        </a:rPr>
                        <a:t> field</a:t>
                      </a:r>
                      <a:endParaRPr lang="en-US" sz="950" b="1" dirty="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b="1" dirty="0">
                          <a:effectLst/>
                        </a:rPr>
                        <a:t>Difference in OSCAR export file</a:t>
                      </a:r>
                      <a:endParaRPr lang="en-US" sz="950" b="1" dirty="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b="1" dirty="0">
                          <a:effectLst/>
                        </a:rPr>
                        <a:t>Comment</a:t>
                      </a:r>
                      <a:endParaRPr lang="en-US" sz="950" b="1" dirty="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RegionId</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212083">
                <a:tc>
                  <a:txBody>
                    <a:bodyPr/>
                    <a:lstStyle/>
                    <a:p>
                      <a:pPr marL="0" marR="0">
                        <a:lnSpc>
                          <a:spcPct val="115000"/>
                        </a:lnSpc>
                        <a:spcBef>
                          <a:spcPts val="0"/>
                        </a:spcBef>
                        <a:spcAft>
                          <a:spcPts val="300"/>
                        </a:spcAft>
                      </a:pPr>
                      <a:r>
                        <a:rPr lang="en-GB" sz="950">
                          <a:effectLst/>
                        </a:rPr>
                        <a:t>RegionName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almost the 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English only</a:t>
                      </a:r>
                      <a:endParaRPr lang="en-US" sz="950">
                        <a:effectLst/>
                        <a:latin typeface="Calibri"/>
                        <a:ea typeface="PMingLiU"/>
                        <a:cs typeface="Times New Roman"/>
                      </a:endParaRPr>
                    </a:p>
                  </a:txBody>
                  <a:tcPr marL="62209" marR="62209" marT="0" marB="0"/>
                </a:tc>
              </a:tr>
              <a:tr h="235903">
                <a:tc>
                  <a:txBody>
                    <a:bodyPr/>
                    <a:lstStyle/>
                    <a:p>
                      <a:pPr marL="0" marR="0">
                        <a:lnSpc>
                          <a:spcPct val="115000"/>
                        </a:lnSpc>
                        <a:spcBef>
                          <a:spcPts val="0"/>
                        </a:spcBef>
                        <a:spcAft>
                          <a:spcPts val="300"/>
                        </a:spcAft>
                      </a:pPr>
                      <a:r>
                        <a:rPr lang="en-GB" sz="950">
                          <a:effectLst/>
                        </a:rPr>
                        <a:t>CountryArea</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almost the 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English only, sort order different.</a:t>
                      </a:r>
                      <a:endParaRPr lang="en-US" sz="950">
                        <a:effectLst/>
                      </a:endParaRPr>
                    </a:p>
                    <a:p>
                      <a:pPr marL="0" marR="0">
                        <a:lnSpc>
                          <a:spcPct val="115000"/>
                        </a:lnSpc>
                        <a:spcBef>
                          <a:spcPts val="0"/>
                        </a:spcBef>
                        <a:spcAft>
                          <a:spcPts val="300"/>
                        </a:spcAft>
                      </a:pPr>
                      <a:r>
                        <a:rPr lang="en-GB" sz="950">
                          <a:effectLst/>
                        </a:rPr>
                        <a:t>Textual changes possible</a:t>
                      </a:r>
                      <a:endParaRPr lang="en-US" sz="950">
                        <a:effectLst/>
                        <a:latin typeface="Calibri"/>
                        <a:ea typeface="PMingLiU"/>
                        <a:cs typeface="Times New Roman"/>
                      </a:endParaRPr>
                    </a:p>
                  </a:txBody>
                  <a:tcPr marL="62209" marR="62209" marT="0" marB="0"/>
                </a:tc>
              </a:tr>
              <a:tr h="212083">
                <a:tc>
                  <a:txBody>
                    <a:bodyPr/>
                    <a:lstStyle/>
                    <a:p>
                      <a:pPr marL="0" marR="0">
                        <a:lnSpc>
                          <a:spcPct val="115000"/>
                        </a:lnSpc>
                        <a:spcBef>
                          <a:spcPts val="0"/>
                        </a:spcBef>
                        <a:spcAft>
                          <a:spcPts val="300"/>
                        </a:spcAft>
                      </a:pPr>
                      <a:r>
                        <a:rPr lang="en-GB" sz="950">
                          <a:effectLst/>
                        </a:rPr>
                        <a:t>CountryCode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different</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ISO3 instead of number code</a:t>
                      </a:r>
                      <a:endParaRPr lang="en-US" sz="950">
                        <a:effectLst/>
                        <a:latin typeface="Calibri"/>
                        <a:ea typeface="PMingLiU"/>
                        <a:cs typeface="Times New Roman"/>
                      </a:endParaRPr>
                    </a:p>
                  </a:txBody>
                  <a:tcPr marL="62209" marR="62209" marT="0" marB="0"/>
                </a:tc>
              </a:tr>
              <a:tr h="321658">
                <a:tc>
                  <a:txBody>
                    <a:bodyPr/>
                    <a:lstStyle/>
                    <a:p>
                      <a:pPr marL="0" marR="0">
                        <a:lnSpc>
                          <a:spcPct val="115000"/>
                        </a:lnSpc>
                        <a:spcBef>
                          <a:spcPts val="0"/>
                        </a:spcBef>
                        <a:spcAft>
                          <a:spcPts val="300"/>
                        </a:spcAft>
                      </a:pPr>
                      <a:r>
                        <a:rPr lang="en-GB" sz="950" dirty="0" err="1">
                          <a:effectLst/>
                        </a:rPr>
                        <a:t>StationId</a:t>
                      </a:r>
                      <a:endParaRPr lang="en-US" sz="950" dirty="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WIGOS ID</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Built according to Attachment 2.1 of the WIGOS Manual approved by WMO 17</a:t>
                      </a:r>
                      <a:r>
                        <a:rPr lang="en-GB" sz="950" baseline="30000">
                          <a:effectLst/>
                        </a:rPr>
                        <a:t>th</a:t>
                      </a:r>
                      <a:r>
                        <a:rPr lang="en-GB" sz="950">
                          <a:effectLst/>
                        </a:rPr>
                        <a:t> Congress.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IndexNbr</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212083">
                <a:tc>
                  <a:txBody>
                    <a:bodyPr/>
                    <a:lstStyle/>
                    <a:p>
                      <a:pPr marL="0" marR="0">
                        <a:lnSpc>
                          <a:spcPct val="115000"/>
                        </a:lnSpc>
                        <a:spcBef>
                          <a:spcPts val="0"/>
                        </a:spcBef>
                        <a:spcAft>
                          <a:spcPts val="300"/>
                        </a:spcAft>
                      </a:pPr>
                      <a:r>
                        <a:rPr lang="en-GB" sz="950">
                          <a:effectLst/>
                        </a:rPr>
                        <a:t>IndexSubNbr</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212083">
                <a:tc>
                  <a:txBody>
                    <a:bodyPr/>
                    <a:lstStyle/>
                    <a:p>
                      <a:pPr marL="0" marR="0">
                        <a:lnSpc>
                          <a:spcPct val="115000"/>
                        </a:lnSpc>
                        <a:spcBef>
                          <a:spcPts val="0"/>
                        </a:spcBef>
                        <a:spcAft>
                          <a:spcPts val="300"/>
                        </a:spcAft>
                      </a:pPr>
                      <a:r>
                        <a:rPr lang="en-GB" sz="950">
                          <a:effectLst/>
                        </a:rPr>
                        <a:t>StationName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Latitude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Longitude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Hp</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HpFlag</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dirty="0">
                          <a:effectLst/>
                        </a:rPr>
                        <a:t>empty</a:t>
                      </a:r>
                      <a:endParaRPr lang="en-US" sz="950" dirty="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Hha</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HhaFlag</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212083">
                <a:tc>
                  <a:txBody>
                    <a:bodyPr/>
                    <a:lstStyle/>
                    <a:p>
                      <a:pPr marL="0" marR="0">
                        <a:lnSpc>
                          <a:spcPct val="115000"/>
                        </a:lnSpc>
                        <a:spcBef>
                          <a:spcPts val="0"/>
                        </a:spcBef>
                        <a:spcAft>
                          <a:spcPts val="300"/>
                        </a:spcAft>
                      </a:pPr>
                      <a:r>
                        <a:rPr lang="en-GB" sz="950">
                          <a:effectLst/>
                        </a:rPr>
                        <a:t>PressureDefId</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Almost the same</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an entry for "mean sea level" was added</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SO-1</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SO-2</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SO-3</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SO-4</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SO-5</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SO-6</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SO-7</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dirty="0">
                          <a:effectLst/>
                        </a:rPr>
                        <a:t>empty</a:t>
                      </a:r>
                      <a:endParaRPr lang="en-US" sz="950" dirty="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SO-8</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ObsHs</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UA-1</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UA-2</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UA-3</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a:effectLst/>
                        </a:rPr>
                        <a:t>UA-4</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 </a:t>
                      </a:r>
                      <a:endParaRPr lang="en-US" sz="950">
                        <a:effectLst/>
                        <a:latin typeface="Calibri"/>
                        <a:ea typeface="PMingLiU"/>
                        <a:cs typeface="Times New Roman"/>
                      </a:endParaRPr>
                    </a:p>
                  </a:txBody>
                  <a:tcPr marL="62209" marR="62209" marT="0" marB="0"/>
                </a:tc>
              </a:tr>
              <a:tr h="102508">
                <a:tc>
                  <a:txBody>
                    <a:bodyPr/>
                    <a:lstStyle/>
                    <a:p>
                      <a:pPr marL="0" marR="0">
                        <a:lnSpc>
                          <a:spcPct val="115000"/>
                        </a:lnSpc>
                        <a:spcBef>
                          <a:spcPts val="0"/>
                        </a:spcBef>
                        <a:spcAft>
                          <a:spcPts val="300"/>
                        </a:spcAft>
                      </a:pPr>
                      <a:r>
                        <a:rPr lang="en-GB" sz="950" dirty="0" err="1">
                          <a:effectLst/>
                        </a:rPr>
                        <a:t>ObsRems</a:t>
                      </a:r>
                      <a:endParaRPr lang="en-US" sz="950" dirty="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a:effectLst/>
                        </a:rPr>
                        <a:t>empty</a:t>
                      </a:r>
                      <a:endParaRPr lang="en-US" sz="950">
                        <a:effectLst/>
                        <a:latin typeface="Calibri"/>
                        <a:ea typeface="PMingLiU"/>
                        <a:cs typeface="Times New Roman"/>
                      </a:endParaRPr>
                    </a:p>
                  </a:txBody>
                  <a:tcPr marL="62209" marR="62209" marT="0" marB="0"/>
                </a:tc>
                <a:tc>
                  <a:txBody>
                    <a:bodyPr/>
                    <a:lstStyle/>
                    <a:p>
                      <a:pPr marL="0" marR="0">
                        <a:lnSpc>
                          <a:spcPct val="115000"/>
                        </a:lnSpc>
                        <a:spcBef>
                          <a:spcPts val="0"/>
                        </a:spcBef>
                        <a:spcAft>
                          <a:spcPts val="300"/>
                        </a:spcAft>
                      </a:pPr>
                      <a:r>
                        <a:rPr lang="en-GB" sz="950" dirty="0">
                          <a:effectLst/>
                        </a:rPr>
                        <a:t> </a:t>
                      </a:r>
                      <a:endParaRPr lang="en-US" sz="950" dirty="0">
                        <a:effectLst/>
                        <a:latin typeface="Calibri"/>
                        <a:ea typeface="PMingLiU"/>
                        <a:cs typeface="Times New Roman"/>
                      </a:endParaRPr>
                    </a:p>
                  </a:txBody>
                  <a:tcPr marL="62209" marR="62209" marT="0" marB="0"/>
                </a:tc>
              </a:tr>
            </a:tbl>
          </a:graphicData>
        </a:graphic>
      </p:graphicFrame>
      <p:sp>
        <p:nvSpPr>
          <p:cNvPr id="3" name="TextBox 2"/>
          <p:cNvSpPr txBox="1"/>
          <p:nvPr/>
        </p:nvSpPr>
        <p:spPr>
          <a:xfrm>
            <a:off x="395536" y="2852936"/>
            <a:ext cx="4248472" cy="1200329"/>
          </a:xfrm>
          <a:prstGeom prst="rect">
            <a:avLst/>
          </a:prstGeom>
          <a:noFill/>
        </p:spPr>
        <p:txBody>
          <a:bodyPr wrap="square" rtlCol="0">
            <a:spAutoFit/>
          </a:bodyPr>
          <a:lstStyle/>
          <a:p>
            <a:r>
              <a:rPr lang="fr-CH" dirty="0" err="1" smtClean="0"/>
              <a:t>Differences</a:t>
            </a:r>
            <a:r>
              <a:rPr lang="fr-CH" dirty="0" smtClean="0"/>
              <a:t> </a:t>
            </a:r>
            <a:r>
              <a:rPr lang="fr-CH" dirty="0" err="1" smtClean="0"/>
              <a:t>between</a:t>
            </a:r>
            <a:r>
              <a:rPr lang="fr-CH" dirty="0" smtClean="0"/>
              <a:t> standard Volume A </a:t>
            </a:r>
            <a:r>
              <a:rPr lang="fr-CH" dirty="0" err="1" smtClean="0"/>
              <a:t>flatfile</a:t>
            </a:r>
            <a:r>
              <a:rPr lang="fr-CH" dirty="0" smtClean="0"/>
              <a:t> and OSCAR </a:t>
            </a:r>
            <a:r>
              <a:rPr lang="fr-CH" dirty="0" err="1" smtClean="0"/>
              <a:t>based</a:t>
            </a:r>
            <a:r>
              <a:rPr lang="fr-CH" dirty="0" smtClean="0"/>
              <a:t> «</a:t>
            </a:r>
            <a:r>
              <a:rPr lang="fr-CH" dirty="0" err="1" smtClean="0"/>
              <a:t>legacy</a:t>
            </a:r>
            <a:r>
              <a:rPr lang="fr-CH" dirty="0" smtClean="0"/>
              <a:t>» Volume A</a:t>
            </a:r>
            <a:endParaRPr lang="en-US" dirty="0"/>
          </a:p>
        </p:txBody>
      </p:sp>
    </p:spTree>
    <p:extLst>
      <p:ext uri="{BB962C8B-B14F-4D97-AF65-F5344CB8AC3E}">
        <p14:creationId xmlns:p14="http://schemas.microsoft.com/office/powerpoint/2010/main" val="105147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17475"/>
            <a:ext cx="7543801" cy="935038"/>
          </a:xfrm>
        </p:spPr>
        <p:txBody>
          <a:bodyPr/>
          <a:lstStyle/>
          <a:p>
            <a:pPr algn="ctr"/>
            <a:r>
              <a:rPr lang="en-GB" sz="3600" dirty="0">
                <a:solidFill>
                  <a:srgbClr val="333399"/>
                </a:solidFill>
                <a:latin typeface="Arial Bold"/>
                <a:ea typeface="Arial Bold"/>
                <a:cs typeface="Arial Bold"/>
                <a:sym typeface="Arial Bold"/>
              </a:rPr>
              <a:t>WIGOS </a:t>
            </a:r>
            <a:r>
              <a:rPr lang="en-GB" sz="3600" dirty="0" smtClean="0">
                <a:solidFill>
                  <a:srgbClr val="333399"/>
                </a:solidFill>
                <a:latin typeface="Arial Bold"/>
                <a:ea typeface="Arial Bold"/>
                <a:cs typeface="Arial Bold"/>
                <a:sym typeface="Arial Bold"/>
              </a:rPr>
              <a:t>Station Identifiers</a:t>
            </a:r>
            <a:r>
              <a:rPr lang="en-US" sz="3600" dirty="0" smtClean="0">
                <a:solidFill>
                  <a:srgbClr val="333399"/>
                </a:solidFill>
                <a:latin typeface="Arial Bold"/>
                <a:ea typeface="Arial Bold"/>
                <a:cs typeface="Arial Bold"/>
                <a:sym typeface="Arial Bold"/>
              </a:rPr>
              <a:t> </a:t>
            </a:r>
            <a:endParaRPr lang="en-US" sz="3600" dirty="0">
              <a:solidFill>
                <a:srgbClr val="333399"/>
              </a:solidFill>
              <a:latin typeface="Arial Bold"/>
              <a:ea typeface="Arial Bold"/>
              <a:cs typeface="Arial Bold"/>
              <a:sym typeface="Arial Bold"/>
            </a:endParaRPr>
          </a:p>
        </p:txBody>
      </p:sp>
      <p:graphicFrame>
        <p:nvGraphicFramePr>
          <p:cNvPr id="6" name="Table 5"/>
          <p:cNvGraphicFramePr>
            <a:graphicFrameLocks noGrp="1"/>
          </p:cNvGraphicFramePr>
          <p:nvPr>
            <p:extLst/>
          </p:nvPr>
        </p:nvGraphicFramePr>
        <p:xfrm>
          <a:off x="838200" y="1052513"/>
          <a:ext cx="7391399" cy="3688080"/>
        </p:xfrm>
        <a:graphic>
          <a:graphicData uri="http://schemas.openxmlformats.org/drawingml/2006/table">
            <a:tbl>
              <a:tblPr firstRow="1" firstCol="1" lastRow="1" lastCol="1" bandRow="1" bandCol="1"/>
              <a:tblGrid>
                <a:gridCol w="1219200"/>
                <a:gridCol w="5029200"/>
                <a:gridCol w="1142999"/>
              </a:tblGrid>
              <a:tr h="45720">
                <a:tc>
                  <a:txBody>
                    <a:bodyPr/>
                    <a:lstStyle/>
                    <a:p>
                      <a:pPr marL="0" marR="0" algn="ctr">
                        <a:spcBef>
                          <a:spcPts val="0"/>
                        </a:spcBef>
                        <a:spcAft>
                          <a:spcPts val="0"/>
                        </a:spcAft>
                        <a:tabLst>
                          <a:tab pos="720090" algn="l"/>
                        </a:tabLst>
                      </a:pPr>
                      <a:r>
                        <a:rPr lang="en-GB" sz="1100" b="1">
                          <a:effectLst/>
                          <a:latin typeface="Arial" charset="0"/>
                          <a:ea typeface="MS ??" charset="0"/>
                        </a:rPr>
                        <a:t>Component</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tabLst>
                          <a:tab pos="720090" algn="l"/>
                        </a:tabLst>
                      </a:pPr>
                      <a:r>
                        <a:rPr lang="en-GB" sz="1100" b="1" dirty="0">
                          <a:effectLst/>
                          <a:latin typeface="Arial" charset="0"/>
                          <a:ea typeface="MS ??" charset="0"/>
                        </a:rPr>
                        <a:t>Description</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tabLst>
                          <a:tab pos="720090" algn="l"/>
                        </a:tabLst>
                      </a:pPr>
                      <a:r>
                        <a:rPr lang="en-GB" sz="1100" b="1">
                          <a:effectLst/>
                          <a:latin typeface="Arial" charset="0"/>
                          <a:ea typeface="MS ??" charset="0"/>
                        </a:rPr>
                        <a:t>Initial Range – series 0 (Stations)</a:t>
                      </a:r>
                      <a:endParaRPr lang="en-US" sz="1100">
                        <a:effectLst/>
                        <a:latin typeface="Arial" charset="0"/>
                        <a:ea typeface="MS ??" charset="0"/>
                      </a:endParaRPr>
                    </a:p>
                    <a:p>
                      <a:pPr marL="0" marR="0" algn="ctr">
                        <a:spcBef>
                          <a:spcPts val="0"/>
                        </a:spcBef>
                        <a:spcAft>
                          <a:spcPts val="0"/>
                        </a:spcAft>
                        <a:tabLst>
                          <a:tab pos="720090" algn="l"/>
                        </a:tabLst>
                      </a:pPr>
                      <a:r>
                        <a:rPr lang="en-GB" sz="1100" b="1">
                          <a:effectLst/>
                          <a:latin typeface="Arial" charset="0"/>
                          <a:ea typeface="MS ??" charset="0"/>
                        </a:rPr>
                        <a:t> </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just">
                        <a:spcBef>
                          <a:spcPts val="0"/>
                        </a:spcBef>
                        <a:spcAft>
                          <a:spcPts val="0"/>
                        </a:spcAft>
                        <a:tabLst>
                          <a:tab pos="720090" algn="l"/>
                        </a:tabLst>
                      </a:pPr>
                      <a:r>
                        <a:rPr lang="en-GB" sz="1100">
                          <a:effectLst/>
                          <a:latin typeface="Arial" charset="0"/>
                          <a:ea typeface="MS ??" charset="0"/>
                        </a:rPr>
                        <a:t>WIGOS Identifier Series</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dirty="0">
                          <a:effectLst/>
                          <a:latin typeface="Arial" charset="0"/>
                          <a:ea typeface="MS ??" charset="0"/>
                        </a:rPr>
                        <a:t>This is used to distinguish between different systems for allocating identifiers. It allows future expansion of the system so that entities do not have to be issued with new identifiers if the structure of the WIGOS identifiers proves unable to meet future requirements. Different values of the WIGOS Identifier Series may correspond to different structures of the WIGOS identifier. Initial permitted range: 0-14</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a:effectLst/>
                          <a:latin typeface="Arial" charset="0"/>
                          <a:ea typeface="MS ??" charset="0"/>
                        </a:rPr>
                        <a:t>0</a:t>
                      </a:r>
                      <a:r>
                        <a:rPr lang="en-GB" sz="900">
                          <a:effectLst/>
                          <a:latin typeface="Arial" charset="0"/>
                          <a:ea typeface="MS ??" charset="0"/>
                          <a:cs typeface="Times New Roman" charset="0"/>
                        </a:rPr>
                        <a:t> </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just">
                        <a:spcBef>
                          <a:spcPts val="0"/>
                        </a:spcBef>
                        <a:spcAft>
                          <a:spcPts val="0"/>
                        </a:spcAft>
                        <a:tabLst>
                          <a:tab pos="720090" algn="l"/>
                        </a:tabLst>
                      </a:pPr>
                      <a:r>
                        <a:rPr lang="en-GB" sz="1100">
                          <a:effectLst/>
                          <a:latin typeface="Arial" charset="0"/>
                          <a:ea typeface="MS ??" charset="0"/>
                        </a:rPr>
                        <a:t>Issuer of Identifier</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dirty="0">
                          <a:solidFill>
                            <a:srgbClr val="222222"/>
                          </a:solidFill>
                          <a:effectLst/>
                          <a:latin typeface="Arial" charset="0"/>
                          <a:ea typeface="MS ??" charset="0"/>
                        </a:rPr>
                        <a:t>A number that is used to distinguish between identifiers issued by different organizations. It is allocated by WMO to ensure that only one organization can create a given WIGOS station identifier.</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a:effectLst/>
                          <a:latin typeface="Arial" charset="0"/>
                          <a:ea typeface="MS ??" charset="0"/>
                        </a:rPr>
                        <a:t>0-65534</a:t>
                      </a:r>
                      <a:endParaRPr lang="en-US" sz="1100">
                        <a:effectLst/>
                        <a:latin typeface="Arial" charset="0"/>
                        <a:ea typeface="MS ??" charset="0"/>
                      </a:endParaRPr>
                    </a:p>
                    <a:p>
                      <a:pPr marL="0" marR="0" algn="just">
                        <a:spcBef>
                          <a:spcPts val="0"/>
                        </a:spcBef>
                        <a:spcAft>
                          <a:spcPts val="0"/>
                        </a:spcAft>
                        <a:tabLst>
                          <a:tab pos="720090" algn="l"/>
                        </a:tabLst>
                      </a:pPr>
                      <a:r>
                        <a:rPr lang="en-GB" sz="1100">
                          <a:effectLst/>
                          <a:latin typeface="Arial" charset="0"/>
                          <a:ea typeface="MS ??" charset="0"/>
                        </a:rPr>
                        <a:t> </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just">
                        <a:spcBef>
                          <a:spcPts val="0"/>
                        </a:spcBef>
                        <a:spcAft>
                          <a:spcPts val="0"/>
                        </a:spcAft>
                        <a:tabLst>
                          <a:tab pos="720090" algn="l"/>
                        </a:tabLst>
                      </a:pPr>
                      <a:r>
                        <a:rPr lang="en-GB" sz="1100">
                          <a:effectLst/>
                          <a:latin typeface="Arial" charset="0"/>
                          <a:ea typeface="MS ??" charset="0"/>
                        </a:rPr>
                        <a:t>Issue Number</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dirty="0">
                          <a:effectLst/>
                          <a:latin typeface="Arial" charset="0"/>
                          <a:ea typeface="MS ??" charset="0"/>
                        </a:rPr>
                        <a:t>An identifier that an organization responsible for issuing an identifier may use to ensure global uniqueness of its identifiers. For example, allocating one issue number for hydrological stations and another for voluntary climate observing stations would enable the managers of the two networks to issue Local Identifiers independently without needing to check with each other that they were not duplicating identifiers. </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a:effectLst/>
                          <a:latin typeface="Arial" charset="0"/>
                          <a:ea typeface="MS ??" charset="0"/>
                        </a:rPr>
                        <a:t>0-65534</a:t>
                      </a:r>
                      <a:endParaRPr lang="en-US" sz="1100">
                        <a:effectLst/>
                        <a:latin typeface="Arial" charset="0"/>
                        <a:ea typeface="MS ??" charset="0"/>
                      </a:endParaRPr>
                    </a:p>
                    <a:p>
                      <a:pPr marL="0" marR="0" algn="just">
                        <a:spcBef>
                          <a:spcPts val="0"/>
                        </a:spcBef>
                        <a:spcAft>
                          <a:spcPts val="0"/>
                        </a:spcAft>
                        <a:tabLst>
                          <a:tab pos="720090" algn="l"/>
                        </a:tabLst>
                      </a:pPr>
                      <a:r>
                        <a:rPr lang="en-GB" sz="1100">
                          <a:effectLst/>
                          <a:latin typeface="Arial" charset="0"/>
                          <a:ea typeface="MS ??" charset="0"/>
                        </a:rPr>
                        <a:t> </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just">
                        <a:spcBef>
                          <a:spcPts val="0"/>
                        </a:spcBef>
                        <a:spcAft>
                          <a:spcPts val="0"/>
                        </a:spcAft>
                        <a:tabLst>
                          <a:tab pos="720090" algn="l"/>
                        </a:tabLst>
                      </a:pPr>
                      <a:r>
                        <a:rPr lang="en-GB" sz="1100">
                          <a:effectLst/>
                          <a:latin typeface="Arial" charset="0"/>
                          <a:ea typeface="MS ??" charset="0"/>
                        </a:rPr>
                        <a:t>Local Identifier</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dirty="0">
                          <a:effectLst/>
                          <a:latin typeface="Arial" charset="0"/>
                          <a:ea typeface="MS ??" charset="0"/>
                        </a:rPr>
                        <a:t>This is the individual identifier issued for each entity. An organization issuing identifiers must ensure that the combination of Issue Number and Local Identifier is unique; in that way global uniqueness is guaranteed.</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720090" algn="l"/>
                        </a:tabLst>
                      </a:pPr>
                      <a:r>
                        <a:rPr lang="en-GB" sz="1100" dirty="0">
                          <a:effectLst/>
                          <a:latin typeface="Arial" charset="0"/>
                          <a:ea typeface="MS ??" charset="0"/>
                        </a:rPr>
                        <a:t>16 characters </a:t>
                      </a:r>
                      <a:endParaRPr lang="en-US" sz="1100" dirty="0">
                        <a:effectLst/>
                        <a:latin typeface="Arial" charset="0"/>
                        <a:ea typeface="MS ??" charset="0"/>
                      </a:endParaRPr>
                    </a:p>
                    <a:p>
                      <a:pPr marL="0" marR="0" algn="just">
                        <a:spcBef>
                          <a:spcPts val="0"/>
                        </a:spcBef>
                        <a:spcAft>
                          <a:spcPts val="0"/>
                        </a:spcAft>
                        <a:tabLst>
                          <a:tab pos="720090" algn="l"/>
                        </a:tabLst>
                      </a:pPr>
                      <a:r>
                        <a:rPr lang="en-GB" sz="1100" dirty="0">
                          <a:effectLst/>
                          <a:latin typeface="Arial" charset="0"/>
                          <a:ea typeface="MS ??" charset="0"/>
                        </a:rPr>
                        <a:t> </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8"/>
          <p:cNvSpPr/>
          <p:nvPr/>
        </p:nvSpPr>
        <p:spPr>
          <a:xfrm>
            <a:off x="838200" y="4824413"/>
            <a:ext cx="7391399" cy="1107996"/>
          </a:xfrm>
          <a:prstGeom prst="rect">
            <a:avLst/>
          </a:prstGeom>
        </p:spPr>
        <p:txBody>
          <a:bodyPr wrap="square">
            <a:spAutoFit/>
          </a:bodyPr>
          <a:lstStyle/>
          <a:p>
            <a:pPr algn="ctr" rtl="0" eaLnBrk="0" fontAlgn="base" hangingPunct="0">
              <a:spcBef>
                <a:spcPct val="0"/>
              </a:spcBef>
              <a:spcAft>
                <a:spcPct val="0"/>
              </a:spcAft>
              <a:buClrTx/>
              <a:buSzTx/>
            </a:pPr>
            <a:r>
              <a:rPr lang="en-US" altLang="en-US" sz="1400" dirty="0"/>
              <a:t>The convention for writing the WIGOS identifier (in the context of WIGOS) is</a:t>
            </a:r>
            <a:r>
              <a:rPr lang="en-US" altLang="en-US" sz="1400" dirty="0" smtClean="0"/>
              <a:t>:</a:t>
            </a:r>
          </a:p>
          <a:p>
            <a:pPr algn="ctr" rtl="0" eaLnBrk="0" fontAlgn="base" hangingPunct="0">
              <a:spcBef>
                <a:spcPct val="0"/>
              </a:spcBef>
              <a:spcAft>
                <a:spcPct val="0"/>
              </a:spcAft>
              <a:buClrTx/>
              <a:buSzTx/>
            </a:pPr>
            <a:endParaRPr lang="en-US" altLang="en-US" sz="1400" dirty="0"/>
          </a:p>
          <a:p>
            <a:pPr marL="457200" lvl="1" indent="0" algn="ctr" rtl="0" eaLnBrk="0" fontAlgn="base" hangingPunct="0">
              <a:spcBef>
                <a:spcPct val="0"/>
              </a:spcBef>
              <a:spcAft>
                <a:spcPct val="0"/>
              </a:spcAft>
              <a:buClrTx/>
              <a:buSzTx/>
              <a:buFontTx/>
              <a:buNone/>
            </a:pPr>
            <a:r>
              <a:rPr lang="en-US" altLang="en-US" sz="1200" dirty="0"/>
              <a:t>&lt;WIGOS Identifier series&gt;-&lt;Issuer of Identifier&gt;-&lt;Issue Number&gt;-&lt;Local Identifier&gt;</a:t>
            </a:r>
            <a:endParaRPr lang="en-US" altLang="en-US" sz="1400" dirty="0"/>
          </a:p>
          <a:p>
            <a:pPr marL="457200" lvl="1" indent="0" algn="ctr" rtl="0" eaLnBrk="0" fontAlgn="base" hangingPunct="0">
              <a:spcBef>
                <a:spcPct val="0"/>
              </a:spcBef>
              <a:spcAft>
                <a:spcPct val="0"/>
              </a:spcAft>
              <a:buClrTx/>
              <a:buSzTx/>
              <a:buFontTx/>
              <a:buNone/>
            </a:pPr>
            <a:r>
              <a:rPr lang="en-US" altLang="en-US" sz="1200" dirty="0"/>
              <a:t>Note: as an example the WIGOS Identifier would be written as 0-513-215-5678.</a:t>
            </a:r>
            <a:endParaRPr lang="en-US" altLang="en-US" sz="1400" dirty="0"/>
          </a:p>
          <a:p>
            <a:pPr algn="ctr"/>
            <a:endParaRPr lang="en-US" sz="1400" dirty="0"/>
          </a:p>
        </p:txBody>
      </p:sp>
      <p:graphicFrame>
        <p:nvGraphicFramePr>
          <p:cNvPr id="10" name="Table 9"/>
          <p:cNvGraphicFramePr>
            <a:graphicFrameLocks noGrp="1"/>
          </p:cNvGraphicFramePr>
          <p:nvPr/>
        </p:nvGraphicFramePr>
        <p:xfrm>
          <a:off x="1143000" y="5800785"/>
          <a:ext cx="6553200" cy="335280"/>
        </p:xfrm>
        <a:graphic>
          <a:graphicData uri="http://schemas.openxmlformats.org/drawingml/2006/table">
            <a:tbl>
              <a:tblPr firstRow="1" firstCol="1" bandRow="1"/>
              <a:tblGrid>
                <a:gridCol w="2031171"/>
                <a:gridCol w="1515895"/>
                <a:gridCol w="1515183"/>
                <a:gridCol w="1490951"/>
              </a:tblGrid>
              <a:tr h="0">
                <a:tc>
                  <a:txBody>
                    <a:bodyPr/>
                    <a:lstStyle/>
                    <a:p>
                      <a:pPr marL="0" marR="0" algn="ctr">
                        <a:spcBef>
                          <a:spcPts val="600"/>
                        </a:spcBef>
                        <a:spcAft>
                          <a:spcPts val="0"/>
                        </a:spcAft>
                        <a:tabLst>
                          <a:tab pos="720090" algn="l"/>
                        </a:tabLst>
                      </a:pPr>
                      <a:r>
                        <a:rPr lang="en-GB" sz="1100" b="1">
                          <a:effectLst/>
                          <a:latin typeface="Arial" charset="0"/>
                          <a:ea typeface="MS ??" charset="0"/>
                        </a:rPr>
                        <a:t>WIGOS Identifier series</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600"/>
                        </a:spcBef>
                        <a:spcAft>
                          <a:spcPts val="0"/>
                        </a:spcAft>
                        <a:tabLst>
                          <a:tab pos="720090" algn="l"/>
                        </a:tabLst>
                      </a:pPr>
                      <a:r>
                        <a:rPr lang="en-GB" sz="1100" b="1">
                          <a:effectLst/>
                          <a:latin typeface="Arial" charset="0"/>
                          <a:ea typeface="MS ??" charset="0"/>
                        </a:rPr>
                        <a:t>Issuer of Identifier</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600"/>
                        </a:spcBef>
                        <a:spcAft>
                          <a:spcPts val="0"/>
                        </a:spcAft>
                        <a:tabLst>
                          <a:tab pos="720090" algn="l"/>
                        </a:tabLst>
                      </a:pPr>
                      <a:r>
                        <a:rPr lang="en-GB" sz="1100" b="1">
                          <a:effectLst/>
                          <a:latin typeface="Arial" charset="0"/>
                          <a:ea typeface="MS ??" charset="0"/>
                        </a:rPr>
                        <a:t>Issue Number</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600"/>
                        </a:spcBef>
                        <a:spcAft>
                          <a:spcPts val="0"/>
                        </a:spcAft>
                        <a:tabLst>
                          <a:tab pos="720090" algn="l"/>
                        </a:tabLst>
                      </a:pPr>
                      <a:r>
                        <a:rPr lang="en-GB" sz="1100" b="1">
                          <a:effectLst/>
                          <a:latin typeface="Arial" charset="0"/>
                          <a:ea typeface="MS ??" charset="0"/>
                        </a:rPr>
                        <a:t>Local Identifier</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marL="0" marR="0" algn="ctr">
                        <a:spcBef>
                          <a:spcPts val="600"/>
                        </a:spcBef>
                        <a:spcAft>
                          <a:spcPts val="0"/>
                        </a:spcAft>
                        <a:tabLst>
                          <a:tab pos="720090" algn="l"/>
                        </a:tabLst>
                      </a:pPr>
                      <a:r>
                        <a:rPr lang="en-GB" sz="1100">
                          <a:effectLst/>
                          <a:latin typeface="Arial" charset="0"/>
                          <a:ea typeface="MS ??" charset="0"/>
                        </a:rPr>
                        <a:t>0</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600"/>
                        </a:spcBef>
                        <a:spcAft>
                          <a:spcPts val="0"/>
                        </a:spcAft>
                        <a:tabLst>
                          <a:tab pos="720090" algn="l"/>
                        </a:tabLst>
                      </a:pPr>
                      <a:r>
                        <a:rPr lang="en-GB" sz="1100">
                          <a:effectLst/>
                          <a:latin typeface="Arial" charset="0"/>
                          <a:ea typeface="MS ??" charset="0"/>
                        </a:rPr>
                        <a:t>513</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600"/>
                        </a:spcBef>
                        <a:spcAft>
                          <a:spcPts val="0"/>
                        </a:spcAft>
                        <a:tabLst>
                          <a:tab pos="720090" algn="l"/>
                        </a:tabLst>
                      </a:pPr>
                      <a:r>
                        <a:rPr lang="en-GB" sz="1100">
                          <a:effectLst/>
                          <a:latin typeface="Arial" charset="0"/>
                          <a:ea typeface="MS ??" charset="0"/>
                        </a:rPr>
                        <a:t>215</a:t>
                      </a:r>
                      <a:endParaRPr lang="en-US" sz="110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600"/>
                        </a:spcBef>
                        <a:spcAft>
                          <a:spcPts val="0"/>
                        </a:spcAft>
                        <a:tabLst>
                          <a:tab pos="720090" algn="l"/>
                        </a:tabLst>
                      </a:pPr>
                      <a:r>
                        <a:rPr lang="en-GB" sz="1100" dirty="0">
                          <a:effectLst/>
                          <a:latin typeface="Arial" charset="0"/>
                          <a:ea typeface="MS ??" charset="0"/>
                        </a:rPr>
                        <a:t>5678</a:t>
                      </a:r>
                      <a:endParaRPr lang="en-US" sz="1100" dirty="0">
                        <a:effectLst/>
                        <a:latin typeface="Arial" charset="0"/>
                        <a:ea typeface="MS ??"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3411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250824" y="188913"/>
            <a:ext cx="8785671" cy="647799"/>
          </a:xfrm>
          <a:prstGeom prst="rect">
            <a:avLst/>
          </a:prstGeom>
        </p:spPr>
        <p:txBody>
          <a:bodyPr lIns="45719" tIns="45719" rIns="45719" bIns="45719">
            <a:normAutofit/>
          </a:bodyPr>
          <a:lstStyle>
            <a:lvl1pPr>
              <a:defRPr sz="3200">
                <a:solidFill>
                  <a:srgbClr val="333399"/>
                </a:solidFill>
              </a:defRPr>
            </a:lvl1pPr>
          </a:lstStyle>
          <a:p>
            <a:pPr lvl="0" algn="ctr">
              <a:defRPr sz="1800" b="0">
                <a:solidFill>
                  <a:srgbClr val="000000"/>
                </a:solidFill>
              </a:defRPr>
            </a:pPr>
            <a:r>
              <a:rPr sz="3200" b="1">
                <a:solidFill>
                  <a:srgbClr val="333399"/>
                </a:solidFill>
              </a:rPr>
              <a:t>What Members will need to do:</a:t>
            </a:r>
          </a:p>
        </p:txBody>
      </p:sp>
      <p:sp>
        <p:nvSpPr>
          <p:cNvPr id="146" name="Shape 146"/>
          <p:cNvSpPr/>
          <p:nvPr/>
        </p:nvSpPr>
        <p:spPr>
          <a:xfrm>
            <a:off x="467543" y="1323457"/>
            <a:ext cx="8136906" cy="41236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500"/>
              </a:spcBef>
              <a:defRPr sz="1800"/>
            </a:pPr>
            <a:r>
              <a:rPr sz="2400" dirty="0">
                <a:latin typeface="Arial"/>
                <a:ea typeface="Arial"/>
                <a:cs typeface="Arial"/>
                <a:sym typeface="Arial"/>
              </a:rPr>
              <a:t>Comply with the WMO Technical Regulations; </a:t>
            </a:r>
            <a:r>
              <a:rPr sz="2400" i="1" dirty="0">
                <a:latin typeface="Arial"/>
                <a:ea typeface="Arial"/>
                <a:cs typeface="Arial"/>
                <a:sym typeface="Arial"/>
              </a:rPr>
              <a:t>WMO-No. 49, Volume I, Part I – WIGOS</a:t>
            </a:r>
            <a:r>
              <a:rPr sz="2400" dirty="0">
                <a:latin typeface="Arial"/>
                <a:ea typeface="Arial"/>
                <a:cs typeface="Arial"/>
                <a:sym typeface="Arial"/>
              </a:rPr>
              <a:t> and the </a:t>
            </a:r>
            <a:r>
              <a:rPr sz="2400" i="1" dirty="0">
                <a:latin typeface="Arial"/>
                <a:ea typeface="Arial"/>
                <a:cs typeface="Arial"/>
                <a:sym typeface="Arial"/>
              </a:rPr>
              <a:t>Manual on WIGOS</a:t>
            </a:r>
            <a:r>
              <a:rPr sz="2400" dirty="0">
                <a:latin typeface="Arial"/>
                <a:ea typeface="Arial"/>
                <a:cs typeface="Arial"/>
                <a:sym typeface="Arial"/>
              </a:rPr>
              <a:t>:</a:t>
            </a:r>
            <a:endParaRPr sz="2000" b="1" dirty="0">
              <a:solidFill>
                <a:srgbClr val="008000"/>
              </a:solidFill>
              <a:latin typeface="Arial"/>
              <a:ea typeface="Arial"/>
              <a:cs typeface="Arial"/>
              <a:sym typeface="Arial"/>
            </a:endParaRPr>
          </a:p>
          <a:p>
            <a:pPr marL="457200" lvl="0" indent="-457200">
              <a:spcBef>
                <a:spcPts val="400"/>
              </a:spcBef>
              <a:buClr>
                <a:srgbClr val="FF9900"/>
              </a:buClr>
              <a:buSzPct val="100000"/>
              <a:buFont typeface="Wingdings"/>
              <a:buChar char="▪"/>
              <a:defRPr sz="1800"/>
            </a:pPr>
            <a:endParaRPr sz="1600" dirty="0">
              <a:solidFill>
                <a:srgbClr val="008000"/>
              </a:solidFill>
              <a:latin typeface="Arial"/>
              <a:ea typeface="Arial"/>
              <a:cs typeface="Arial"/>
              <a:sym typeface="Arial"/>
            </a:endParaRPr>
          </a:p>
          <a:p>
            <a:pPr marL="723900" lvl="1" indent="-342900">
              <a:spcBef>
                <a:spcPts val="500"/>
              </a:spcBef>
              <a:buClr>
                <a:srgbClr val="FFC000"/>
              </a:buClr>
              <a:buSzPct val="100000"/>
              <a:buFont typeface="Wingdings" charset="2"/>
              <a:buChar char="§"/>
              <a:defRPr sz="1800"/>
            </a:pPr>
            <a:r>
              <a:rPr sz="2200" dirty="0">
                <a:latin typeface="Arial"/>
                <a:ea typeface="Arial"/>
                <a:cs typeface="Arial"/>
                <a:sym typeface="Arial"/>
              </a:rPr>
              <a:t>Keep records of WIGOS metadata</a:t>
            </a:r>
            <a:endParaRPr sz="2200" dirty="0">
              <a:solidFill>
                <a:srgbClr val="008000"/>
              </a:solidFill>
              <a:latin typeface="Arial"/>
              <a:ea typeface="Arial"/>
              <a:cs typeface="Arial"/>
              <a:sym typeface="Arial"/>
            </a:endParaRPr>
          </a:p>
          <a:p>
            <a:pPr marL="723900" lvl="1" indent="-342900">
              <a:spcBef>
                <a:spcPts val="500"/>
              </a:spcBef>
              <a:buClr>
                <a:srgbClr val="FFC000"/>
              </a:buClr>
              <a:buSzPct val="100000"/>
              <a:buFont typeface="Wingdings" charset="2"/>
              <a:buChar char="§"/>
              <a:defRPr sz="1800"/>
            </a:pPr>
            <a:r>
              <a:rPr sz="2200" dirty="0">
                <a:latin typeface="Arial"/>
                <a:ea typeface="Arial"/>
                <a:cs typeface="Arial"/>
                <a:sym typeface="Arial"/>
              </a:rPr>
              <a:t>For those observations that are exchanged internationally:</a:t>
            </a:r>
            <a:endParaRPr sz="2000" b="1" dirty="0">
              <a:solidFill>
                <a:srgbClr val="008000"/>
              </a:solidFill>
              <a:latin typeface="Arial"/>
              <a:ea typeface="Arial"/>
              <a:cs typeface="Arial"/>
              <a:sym typeface="Arial"/>
            </a:endParaRPr>
          </a:p>
          <a:p>
            <a:pPr marL="1104900" lvl="2" indent="-342900">
              <a:spcBef>
                <a:spcPts val="400"/>
              </a:spcBef>
              <a:buClr>
                <a:srgbClr val="FFC000"/>
              </a:buClr>
              <a:buSzPct val="100000"/>
              <a:buFont typeface="Courier New" charset="0"/>
              <a:buChar char="o"/>
              <a:defRPr sz="1800"/>
            </a:pPr>
            <a:r>
              <a:rPr sz="2000" dirty="0">
                <a:latin typeface="Arial"/>
                <a:ea typeface="Arial"/>
                <a:cs typeface="Arial"/>
                <a:sym typeface="Arial"/>
              </a:rPr>
              <a:t>Exchange also the associated </a:t>
            </a:r>
            <a:r>
              <a:rPr dirty="0">
                <a:latin typeface="Arial"/>
                <a:ea typeface="Arial"/>
                <a:cs typeface="Arial"/>
                <a:sym typeface="Arial"/>
              </a:rPr>
              <a:t>WIGOS metadata </a:t>
            </a:r>
            <a:endParaRPr dirty="0">
              <a:solidFill>
                <a:srgbClr val="008000"/>
              </a:solidFill>
              <a:latin typeface="Arial"/>
              <a:ea typeface="Arial"/>
              <a:cs typeface="Arial"/>
              <a:sym typeface="Arial"/>
            </a:endParaRPr>
          </a:p>
          <a:p>
            <a:pPr marL="723900" lvl="1" indent="-342900">
              <a:spcBef>
                <a:spcPts val="500"/>
              </a:spcBef>
              <a:buClr>
                <a:srgbClr val="FFC000"/>
              </a:buClr>
              <a:buSzPct val="100000"/>
              <a:buFont typeface="Wingdings" charset="2"/>
              <a:buChar char="§"/>
              <a:defRPr sz="1800"/>
            </a:pPr>
            <a:r>
              <a:rPr sz="2200" dirty="0">
                <a:latin typeface="Arial"/>
                <a:ea typeface="Arial"/>
                <a:cs typeface="Arial"/>
                <a:sym typeface="Arial"/>
              </a:rPr>
              <a:t>Review the information in OSCAR/Surface</a:t>
            </a:r>
            <a:endParaRPr sz="2200" dirty="0">
              <a:solidFill>
                <a:srgbClr val="008000"/>
              </a:solidFill>
              <a:latin typeface="Arial"/>
              <a:ea typeface="Arial"/>
              <a:cs typeface="Arial"/>
              <a:sym typeface="Arial"/>
            </a:endParaRPr>
          </a:p>
          <a:p>
            <a:pPr marL="1104900" lvl="2" indent="-342900">
              <a:spcBef>
                <a:spcPts val="500"/>
              </a:spcBef>
              <a:buClr>
                <a:srgbClr val="FFC000"/>
              </a:buClr>
              <a:buSzPct val="100000"/>
              <a:buFont typeface="Courier New" charset="0"/>
              <a:buChar char="o"/>
              <a:defRPr sz="1800"/>
            </a:pPr>
            <a:r>
              <a:rPr sz="2000" dirty="0">
                <a:latin typeface="Arial"/>
                <a:ea typeface="Arial"/>
                <a:cs typeface="Arial"/>
                <a:sym typeface="Arial"/>
              </a:rPr>
              <a:t>Keep entries in OSCAR/Surface up to date </a:t>
            </a:r>
            <a:endParaRPr sz="2000" b="1" dirty="0">
              <a:solidFill>
                <a:srgbClr val="008000"/>
              </a:solidFill>
              <a:latin typeface="Arial"/>
              <a:ea typeface="Arial"/>
              <a:cs typeface="Arial"/>
              <a:sym typeface="Arial"/>
            </a:endParaRPr>
          </a:p>
          <a:p>
            <a:pPr marL="457200" lvl="0" indent="-457200">
              <a:spcBef>
                <a:spcPts val="400"/>
              </a:spcBef>
              <a:buClr>
                <a:srgbClr val="FFC000"/>
              </a:buClr>
              <a:buSzPct val="100000"/>
              <a:buFont typeface="Courier New" charset="0"/>
              <a:buChar char="o"/>
              <a:defRPr sz="1800"/>
            </a:pPr>
            <a:endParaRPr sz="2000" dirty="0">
              <a:solidFill>
                <a:srgbClr val="008000"/>
              </a:solidFill>
              <a:latin typeface="Arial"/>
              <a:ea typeface="Arial"/>
              <a:cs typeface="Arial"/>
              <a:sym typeface="Arial"/>
            </a:endParaRPr>
          </a:p>
          <a:p>
            <a:pPr lvl="0" indent="457200">
              <a:spcBef>
                <a:spcPts val="500"/>
              </a:spcBef>
              <a:defRPr sz="1800"/>
            </a:pPr>
            <a:r>
              <a:rPr sz="2400" i="1" dirty="0">
                <a:latin typeface="Arial"/>
                <a:ea typeface="Arial"/>
                <a:cs typeface="Arial"/>
                <a:sym typeface="Arial"/>
              </a:rPr>
              <a:t>The more accurate and up-to-date the information in OSCAR/Surface is, the more useful it will be!</a:t>
            </a:r>
          </a:p>
        </p:txBody>
      </p:sp>
    </p:spTree>
    <p:extLst>
      <p:ext uri="{BB962C8B-B14F-4D97-AF65-F5344CB8AC3E}">
        <p14:creationId xmlns:p14="http://schemas.microsoft.com/office/powerpoint/2010/main" val="41922448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Outlook Phase </a:t>
            </a:r>
            <a:r>
              <a:rPr lang="en-GB" sz="3200" dirty="0"/>
              <a:t>I (OSCAR/Surface)</a:t>
            </a:r>
          </a:p>
        </p:txBody>
      </p:sp>
      <p:sp>
        <p:nvSpPr>
          <p:cNvPr id="3" name="Content Placeholder 2"/>
          <p:cNvSpPr>
            <a:spLocks noGrp="1"/>
          </p:cNvSpPr>
          <p:nvPr>
            <p:ph idx="1"/>
          </p:nvPr>
        </p:nvSpPr>
        <p:spPr/>
        <p:txBody>
          <a:bodyPr/>
          <a:lstStyle/>
          <a:p>
            <a:r>
              <a:rPr lang="en-GB" sz="2400" dirty="0" smtClean="0"/>
              <a:t>Operational processing of machine-based sources (GAW and related archives, JCOMMOPs, WMO Radar DB)</a:t>
            </a:r>
          </a:p>
          <a:p>
            <a:r>
              <a:rPr lang="en-GB" sz="2400" dirty="0" smtClean="0"/>
              <a:t>Development and implementation of WMDS exchange format for machine-to-machine import/export</a:t>
            </a:r>
          </a:p>
          <a:p>
            <a:pPr lvl="1"/>
            <a:r>
              <a:rPr lang="en-GB" sz="2000" dirty="0" smtClean="0"/>
              <a:t>OGC/ISO-compliant</a:t>
            </a:r>
          </a:p>
          <a:p>
            <a:pPr lvl="1"/>
            <a:r>
              <a:rPr lang="en-GB" sz="2000" dirty="0" smtClean="0"/>
              <a:t>XML, JSON, CSV?</a:t>
            </a:r>
          </a:p>
          <a:p>
            <a:r>
              <a:rPr lang="en-GB" sz="2400" dirty="0" smtClean="0"/>
              <a:t>“Vol A”-legacy export format</a:t>
            </a:r>
          </a:p>
          <a:p>
            <a:r>
              <a:rPr lang="en-GB" sz="2400" dirty="0" smtClean="0"/>
              <a:t>Phase-out </a:t>
            </a:r>
            <a:r>
              <a:rPr lang="en-GB" sz="2400" dirty="0"/>
              <a:t>of Vol A (by end of </a:t>
            </a:r>
            <a:r>
              <a:rPr lang="en-GB" sz="2400" dirty="0" smtClean="0"/>
              <a:t>2017)</a:t>
            </a:r>
            <a:endParaRPr lang="en-GB" sz="2400" dirty="0"/>
          </a:p>
          <a:p>
            <a:endParaRPr lang="en-GB" sz="2400" dirty="0" smtClean="0"/>
          </a:p>
          <a:p>
            <a:endParaRPr lang="en-GB" sz="2400" dirty="0" smtClean="0"/>
          </a:p>
          <a:p>
            <a:endParaRPr lang="en-GB" dirty="0" smtClean="0"/>
          </a:p>
          <a:p>
            <a:pPr lvl="1"/>
            <a:endParaRPr lang="en-GB" sz="24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DEA80673-A73F-4D73-96A3-E05FA08B7613}" type="slidenum">
              <a:rPr lang="en-US" altLang="en-US" smtClean="0"/>
              <a:pPr/>
              <a:t>31</a:t>
            </a:fld>
            <a:endParaRPr lang="en-US" altLang="en-US"/>
          </a:p>
        </p:txBody>
      </p:sp>
    </p:spTree>
    <p:extLst>
      <p:ext uri="{BB962C8B-B14F-4D97-AF65-F5344CB8AC3E}">
        <p14:creationId xmlns:p14="http://schemas.microsoft.com/office/powerpoint/2010/main" val="28611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Outlook Phase II (subject to available resources)</a:t>
            </a:r>
            <a:endParaRPr lang="en-GB" dirty="0"/>
          </a:p>
        </p:txBody>
      </p:sp>
      <p:sp>
        <p:nvSpPr>
          <p:cNvPr id="3" name="Content Placeholder 2"/>
          <p:cNvSpPr>
            <a:spLocks noGrp="1"/>
          </p:cNvSpPr>
          <p:nvPr>
            <p:ph idx="1"/>
          </p:nvPr>
        </p:nvSpPr>
        <p:spPr/>
        <p:txBody>
          <a:bodyPr/>
          <a:lstStyle/>
          <a:p>
            <a:r>
              <a:rPr lang="en-GB" dirty="0" smtClean="0"/>
              <a:t>ABOS/AMDAR interface</a:t>
            </a:r>
          </a:p>
          <a:p>
            <a:r>
              <a:rPr lang="en-GB" dirty="0" smtClean="0"/>
              <a:t>Interface OSCAR/Space with OSCAR/Surface</a:t>
            </a:r>
          </a:p>
          <a:p>
            <a:r>
              <a:rPr lang="en-GB" dirty="0" smtClean="0"/>
              <a:t>Other data sources for OSCAR/Surface, e.g.</a:t>
            </a:r>
          </a:p>
          <a:p>
            <a:endParaRPr lang="en-GB" dirty="0"/>
          </a:p>
          <a:p>
            <a:endParaRPr lang="en-GB" dirty="0" smtClean="0"/>
          </a:p>
          <a:p>
            <a:endParaRPr lang="en-GB" dirty="0"/>
          </a:p>
          <a:p>
            <a:endParaRPr lang="en-GB" dirty="0" smtClean="0"/>
          </a:p>
          <a:p>
            <a:endParaRPr lang="en-GB" dirty="0"/>
          </a:p>
          <a:p>
            <a:r>
              <a:rPr lang="en-GB" dirty="0" smtClean="0"/>
              <a:t>OSCAR/Analysis (“critical review”) </a:t>
            </a:r>
            <a:r>
              <a:rPr lang="en-GB" dirty="0"/>
              <a:t>component</a:t>
            </a:r>
          </a:p>
          <a:p>
            <a:pPr marL="0" indent="0">
              <a:buNone/>
            </a:pPr>
            <a:endParaRPr lang="en-GB" dirty="0" smtClean="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DEA80673-A73F-4D73-96A3-E05FA08B7613}" type="slidenum">
              <a:rPr lang="en-US" altLang="en-US" smtClean="0"/>
              <a:pPr/>
              <a:t>32</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1290757713"/>
              </p:ext>
            </p:extLst>
          </p:nvPr>
        </p:nvGraphicFramePr>
        <p:xfrm>
          <a:off x="899592" y="3137504"/>
          <a:ext cx="7992887" cy="2523744"/>
        </p:xfrm>
        <a:graphic>
          <a:graphicData uri="http://schemas.openxmlformats.org/drawingml/2006/table">
            <a:tbl>
              <a:tblPr firstRow="1" firstCol="1" bandRow="1">
                <a:tableStyleId>{16D9F66E-5EB9-4882-86FB-DCBF35E3C3E4}</a:tableStyleId>
              </a:tblPr>
              <a:tblGrid>
                <a:gridCol w="2663719"/>
                <a:gridCol w="2664584"/>
                <a:gridCol w="2664584"/>
              </a:tblGrid>
              <a:tr h="546043">
                <a:tc>
                  <a:txBody>
                    <a:bodyPr/>
                    <a:lstStyle/>
                    <a:p>
                      <a:pPr>
                        <a:lnSpc>
                          <a:spcPct val="115000"/>
                        </a:lnSpc>
                        <a:spcAft>
                          <a:spcPts val="300"/>
                        </a:spcAft>
                      </a:pPr>
                      <a:r>
                        <a:rPr lang="en-GB" sz="1600" b="1" dirty="0">
                          <a:effectLst/>
                        </a:rPr>
                        <a:t>Upper air soundings from ships (ASAP)</a:t>
                      </a:r>
                      <a:endParaRPr lang="en-GB" sz="1600" b="1" dirty="0">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a:effectLst/>
                        </a:rPr>
                        <a:t>Road weather stations</a:t>
                      </a:r>
                      <a:endParaRPr lang="en-GB" sz="1600" b="1">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Tide gauges (all)</a:t>
                      </a:r>
                      <a:endParaRPr lang="en-GB" sz="1600" b="1" dirty="0">
                        <a:effectLst/>
                        <a:latin typeface="Calibri"/>
                        <a:ea typeface="PMingLiU"/>
                        <a:cs typeface="Times New Roman"/>
                      </a:endParaRPr>
                    </a:p>
                  </a:txBody>
                  <a:tcPr marL="68580" marR="68580" marT="0" marB="0"/>
                </a:tc>
              </a:tr>
              <a:tr h="546043">
                <a:tc>
                  <a:txBody>
                    <a:bodyPr/>
                    <a:lstStyle/>
                    <a:p>
                      <a:pPr>
                        <a:lnSpc>
                          <a:spcPct val="115000"/>
                        </a:lnSpc>
                        <a:spcAft>
                          <a:spcPts val="300"/>
                        </a:spcAft>
                      </a:pPr>
                      <a:r>
                        <a:rPr lang="en-US" sz="1600" b="1" dirty="0">
                          <a:effectLst/>
                        </a:rPr>
                        <a:t>Remote sensing profiling stations</a:t>
                      </a:r>
                      <a:endParaRPr lang="en-GB" sz="1600" b="1" dirty="0">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Urban stations</a:t>
                      </a:r>
                      <a:endParaRPr lang="en-GB" sz="1600" b="1" dirty="0">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Aerosol Optical Depth</a:t>
                      </a:r>
                      <a:endParaRPr lang="en-GB" sz="1600" b="1" dirty="0">
                        <a:effectLst/>
                        <a:latin typeface="Calibri"/>
                        <a:ea typeface="PMingLiU"/>
                        <a:cs typeface="Times New Roman"/>
                      </a:endParaRPr>
                    </a:p>
                  </a:txBody>
                  <a:tcPr marL="68580" marR="68580" marT="0" marB="0"/>
                </a:tc>
              </a:tr>
              <a:tr h="546137">
                <a:tc>
                  <a:txBody>
                    <a:bodyPr/>
                    <a:lstStyle/>
                    <a:p>
                      <a:pPr>
                        <a:lnSpc>
                          <a:spcPct val="115000"/>
                        </a:lnSpc>
                        <a:spcAft>
                          <a:spcPts val="300"/>
                        </a:spcAft>
                      </a:pPr>
                      <a:r>
                        <a:rPr lang="en-GB" sz="1600" b="1" dirty="0">
                          <a:effectLst/>
                        </a:rPr>
                        <a:t>Lightning detection systems</a:t>
                      </a:r>
                      <a:endParaRPr lang="en-GB" sz="1600" b="1" dirty="0">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Research Vessels</a:t>
                      </a:r>
                      <a:endParaRPr lang="en-GB" sz="1600" b="1" dirty="0">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Ground-based space weather observing stations</a:t>
                      </a:r>
                      <a:endParaRPr lang="en-GB" sz="1600" b="1" dirty="0">
                        <a:effectLst/>
                        <a:latin typeface="Calibri"/>
                        <a:ea typeface="PMingLiU"/>
                        <a:cs typeface="Times New Roman"/>
                      </a:endParaRPr>
                    </a:p>
                  </a:txBody>
                  <a:tcPr marL="68580" marR="68580" marT="0" marB="0"/>
                </a:tc>
              </a:tr>
              <a:tr h="546137">
                <a:tc>
                  <a:txBody>
                    <a:bodyPr/>
                    <a:lstStyle/>
                    <a:p>
                      <a:pPr>
                        <a:lnSpc>
                          <a:spcPct val="115000"/>
                        </a:lnSpc>
                        <a:spcAft>
                          <a:spcPts val="300"/>
                        </a:spcAft>
                      </a:pPr>
                      <a:r>
                        <a:rPr lang="en-GB" sz="1600" b="1">
                          <a:effectLst/>
                        </a:rPr>
                        <a:t>All hydrological Stations (WHOS)</a:t>
                      </a:r>
                      <a:endParaRPr lang="en-GB" sz="1600" b="1">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a:effectLst/>
                        </a:rPr>
                        <a:t>Rigs &amp; Platforms, Automatic Sea Stations</a:t>
                      </a:r>
                      <a:endParaRPr lang="en-GB" sz="1600" b="1">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Partner AWS</a:t>
                      </a:r>
                      <a:endParaRPr lang="en-GB" sz="1600" b="1" dirty="0">
                        <a:effectLst/>
                        <a:latin typeface="Calibri"/>
                        <a:ea typeface="PMingLiU"/>
                        <a:cs typeface="Times New Roman"/>
                      </a:endParaRPr>
                    </a:p>
                  </a:txBody>
                  <a:tcPr marL="68580" marR="68580" marT="0" marB="0"/>
                </a:tc>
              </a:tr>
              <a:tr h="263912">
                <a:tc>
                  <a:txBody>
                    <a:bodyPr/>
                    <a:lstStyle/>
                    <a:p>
                      <a:pPr>
                        <a:lnSpc>
                          <a:spcPct val="115000"/>
                        </a:lnSpc>
                        <a:spcAft>
                          <a:spcPts val="300"/>
                        </a:spcAft>
                      </a:pPr>
                      <a:r>
                        <a:rPr lang="en-GB" sz="1600" b="1">
                          <a:effectLst/>
                        </a:rPr>
                        <a:t>Ground water stations</a:t>
                      </a:r>
                      <a:endParaRPr lang="en-GB" sz="1600" b="1">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a:effectLst/>
                        </a:rPr>
                        <a:t>Profiling gliders</a:t>
                      </a:r>
                      <a:endParaRPr lang="en-GB" sz="1600" b="1">
                        <a:effectLst/>
                        <a:latin typeface="Calibri"/>
                        <a:ea typeface="PMingLiU"/>
                        <a:cs typeface="Times New Roman"/>
                      </a:endParaRPr>
                    </a:p>
                  </a:txBody>
                  <a:tcPr marL="68580" marR="68580" marT="0" marB="0"/>
                </a:tc>
                <a:tc>
                  <a:txBody>
                    <a:bodyPr/>
                    <a:lstStyle/>
                    <a:p>
                      <a:pPr>
                        <a:lnSpc>
                          <a:spcPct val="115000"/>
                        </a:lnSpc>
                        <a:spcAft>
                          <a:spcPts val="300"/>
                        </a:spcAft>
                      </a:pPr>
                      <a:r>
                        <a:rPr lang="en-GB" sz="1600" b="1" dirty="0">
                          <a:effectLst/>
                        </a:rPr>
                        <a:t>Webcams</a:t>
                      </a:r>
                      <a:endParaRPr lang="en-GB" sz="1600" b="1" dirty="0">
                        <a:effectLst/>
                        <a:latin typeface="Calibri"/>
                        <a:ea typeface="PMingLiU"/>
                        <a:cs typeface="Times New Roman"/>
                      </a:endParaRPr>
                    </a:p>
                  </a:txBody>
                  <a:tcPr marL="68580" marR="68580" marT="0" marB="0"/>
                </a:tc>
              </a:tr>
            </a:tbl>
          </a:graphicData>
        </a:graphic>
      </p:graphicFrame>
    </p:spTree>
    <p:extLst>
      <p:ext uri="{BB962C8B-B14F-4D97-AF65-F5344CB8AC3E}">
        <p14:creationId xmlns:p14="http://schemas.microsoft.com/office/powerpoint/2010/main" val="117962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idx="4294967295"/>
          </p:nvPr>
        </p:nvSpPr>
        <p:spPr>
          <a:xfrm>
            <a:off x="250824" y="188909"/>
            <a:ext cx="8713790" cy="1410599"/>
          </a:xfrm>
          <a:prstGeom prst="rect">
            <a:avLst/>
          </a:prstGeom>
        </p:spPr>
        <p:txBody>
          <a:bodyPr lIns="0" tIns="0" rIns="0" bIns="0">
            <a:normAutofit/>
          </a:bodyPr>
          <a:lstStyle/>
          <a:p>
            <a:pPr lvl="0" algn="ctr" defTabSz="859536">
              <a:defRPr sz="1800"/>
            </a:pPr>
            <a:r>
              <a:rPr sz="3600" dirty="0">
                <a:solidFill>
                  <a:srgbClr val="333399"/>
                </a:solidFill>
                <a:latin typeface="Arial Bold"/>
                <a:ea typeface="Arial Bold"/>
                <a:cs typeface="Arial Bold"/>
                <a:sym typeface="Arial Bold"/>
              </a:rPr>
              <a:t>OSCAR Gap analysis module</a:t>
            </a:r>
          </a:p>
          <a:p>
            <a:pPr lvl="0" algn="ctr" defTabSz="859536">
              <a:defRPr sz="1800"/>
            </a:pPr>
            <a:r>
              <a:rPr sz="2800" b="1" i="1" dirty="0">
                <a:solidFill>
                  <a:srgbClr val="333399"/>
                </a:solidFill>
              </a:rPr>
              <a:t>(still in design phase)</a:t>
            </a:r>
          </a:p>
        </p:txBody>
      </p:sp>
      <p:sp>
        <p:nvSpPr>
          <p:cNvPr id="211" name="Shape 211"/>
          <p:cNvSpPr>
            <a:spLocks noGrp="1"/>
          </p:cNvSpPr>
          <p:nvPr>
            <p:ph type="body" idx="4294967295"/>
          </p:nvPr>
        </p:nvSpPr>
        <p:spPr>
          <a:xfrm>
            <a:off x="568322" y="1615279"/>
            <a:ext cx="8179797" cy="4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dirty="0"/>
              <a:t>Quantitative tool that matches observational data requirements against observational capabilities</a:t>
            </a:r>
          </a:p>
          <a:p>
            <a:r>
              <a:rPr dirty="0"/>
              <a:t>Based on selection of requirement and pertinent observational capabilities, tool can illustrate whether or not different levels of requirement is met (by area or region)</a:t>
            </a:r>
          </a:p>
        </p:txBody>
      </p:sp>
    </p:spTree>
    <p:extLst>
      <p:ext uri="{BB962C8B-B14F-4D97-AF65-F5344CB8AC3E}">
        <p14:creationId xmlns:p14="http://schemas.microsoft.com/office/powerpoint/2010/main" val="16839188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250824" y="188909"/>
            <a:ext cx="8713790" cy="792170"/>
          </a:xfrm>
          <a:prstGeom prst="rect">
            <a:avLst/>
          </a:prstGeom>
        </p:spPr>
        <p:txBody>
          <a:bodyPr lIns="0" tIns="0" rIns="0" bIns="0">
            <a:normAutofit/>
          </a:bodyPr>
          <a:lstStyle/>
          <a:p>
            <a:pPr lvl="0" algn="ctr" defTabSz="649223">
              <a:defRPr sz="1800"/>
            </a:pPr>
            <a:r>
              <a:rPr sz="2100" dirty="0"/>
              <a:t>Surface pressure measurement capabilities against WMO requirements</a:t>
            </a:r>
          </a:p>
          <a:p>
            <a:pPr lvl="0" algn="ctr" defTabSz="649223">
              <a:defRPr sz="1800"/>
            </a:pPr>
            <a:r>
              <a:rPr sz="2100" dirty="0"/>
              <a:t>(“capability” based on data received by ECMWF)</a:t>
            </a:r>
          </a:p>
        </p:txBody>
      </p:sp>
      <p:sp>
        <p:nvSpPr>
          <p:cNvPr id="214" name="Shape 214"/>
          <p:cNvSpPr>
            <a:spLocks noGrp="1"/>
          </p:cNvSpPr>
          <p:nvPr>
            <p:ph type="sldNum" sz="quarter" idx="4294967295"/>
          </p:nvPr>
        </p:nvSpPr>
        <p:spPr>
          <a:xfrm>
            <a:off x="5867400" y="6478587"/>
            <a:ext cx="1152525" cy="172815"/>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p>
            <a:pPr lvl="0">
              <a:defRPr sz="1800"/>
            </a:pPr>
            <a:fld id="{86CB4B4D-7CA3-9044-876B-883B54F8677D}" type="slidenum">
              <a:rPr sz="1200"/>
              <a:t>34</a:t>
            </a:fld>
            <a:endParaRPr sz="1200" dirty="0"/>
          </a:p>
        </p:txBody>
      </p:sp>
      <p:pic>
        <p:nvPicPr>
          <p:cNvPr id="215" name="image4.png" descr="New Picture (2)"/>
          <p:cNvPicPr/>
          <p:nvPr/>
        </p:nvPicPr>
        <p:blipFill>
          <a:blip r:embed="rId2">
            <a:extLst/>
          </a:blip>
          <a:stretch>
            <a:fillRect/>
          </a:stretch>
        </p:blipFill>
        <p:spPr>
          <a:xfrm>
            <a:off x="609600" y="1447800"/>
            <a:ext cx="8096250" cy="3867478"/>
          </a:xfrm>
          <a:prstGeom prst="rect">
            <a:avLst/>
          </a:prstGeom>
          <a:ln w="12700">
            <a:miter lim="400000"/>
          </a:ln>
        </p:spPr>
      </p:pic>
    </p:spTree>
    <p:extLst>
      <p:ext uri="{BB962C8B-B14F-4D97-AF65-F5344CB8AC3E}">
        <p14:creationId xmlns:p14="http://schemas.microsoft.com/office/powerpoint/2010/main" val="196523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smtClean="0"/>
              <a:t>Thank you for your attention</a:t>
            </a:r>
            <a:endParaRPr lang="en-US" altLang="en-US" smtClean="0"/>
          </a:p>
        </p:txBody>
      </p:sp>
      <p:sp>
        <p:nvSpPr>
          <p:cNvPr id="7171" name="Rectangle 3"/>
          <p:cNvSpPr>
            <a:spLocks noGrp="1" noChangeArrowheads="1"/>
          </p:cNvSpPr>
          <p:nvPr>
            <p:ph type="body"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296000" y="1700808"/>
            <a:ext cx="7429500" cy="2412160"/>
          </a:xfrm>
        </p:spPr>
        <p:txBody>
          <a:bodyPr/>
          <a:lstStyle/>
          <a:p>
            <a:r>
              <a:rPr lang="en-GB" sz="4000" dirty="0" smtClean="0"/>
              <a:t>Metadata for WIS and WIGOS</a:t>
            </a:r>
            <a:r>
              <a:rPr lang="en-GB" dirty="0" smtClean="0"/>
              <a:t/>
            </a:r>
            <a:br>
              <a:rPr lang="en-GB" dirty="0" smtClean="0"/>
            </a:br>
            <a:r>
              <a:rPr lang="en-GB" sz="3200" dirty="0" smtClean="0">
                <a:solidFill>
                  <a:srgbClr val="FF0000"/>
                </a:solidFill>
              </a:rPr>
              <a:t>Information needed to make adequate use of observations</a:t>
            </a:r>
            <a:endParaRPr lang="en-US" dirty="0">
              <a:solidFill>
                <a:srgbClr val="FF0000"/>
              </a:solidFill>
            </a:endParaRPr>
          </a:p>
        </p:txBody>
      </p:sp>
      <p:sp>
        <p:nvSpPr>
          <p:cNvPr id="6150" name="Rectangle 6"/>
          <p:cNvSpPr>
            <a:spLocks noGrp="1" noChangeArrowheads="1"/>
          </p:cNvSpPr>
          <p:nvPr>
            <p:ph type="subTitle" idx="1"/>
          </p:nvPr>
        </p:nvSpPr>
        <p:spPr>
          <a:xfrm>
            <a:off x="1295636" y="3429000"/>
            <a:ext cx="7380820" cy="2088024"/>
          </a:xfrm>
        </p:spPr>
        <p:txBody>
          <a:bodyPr/>
          <a:lstStyle/>
          <a:p>
            <a:r>
              <a:rPr lang="en-US" sz="2000" dirty="0" err="1" smtClean="0"/>
              <a:t>Jörg</a:t>
            </a:r>
            <a:r>
              <a:rPr lang="en-US" sz="2000" dirty="0" smtClean="0"/>
              <a:t> </a:t>
            </a:r>
            <a:r>
              <a:rPr lang="en-US" sz="2000" dirty="0" err="1" smtClean="0"/>
              <a:t>Klausen</a:t>
            </a:r>
            <a:r>
              <a:rPr lang="en-US" sz="2000" dirty="0" smtClean="0"/>
              <a:t> (chair ET-WDC), B</a:t>
            </a:r>
            <a:r>
              <a:rPr lang="en-US" sz="2000" dirty="0"/>
              <a:t>. Howe (</a:t>
            </a:r>
            <a:r>
              <a:rPr lang="en-US" sz="2000" dirty="0" smtClean="0"/>
              <a:t>chair TT-WMD)</a:t>
            </a:r>
            <a:br>
              <a:rPr lang="en-US" sz="2000" dirty="0" smtClean="0"/>
            </a:br>
            <a:endParaRPr lang="en-US" sz="2000" dirty="0" smtClean="0"/>
          </a:p>
          <a:p>
            <a:r>
              <a:rPr lang="en-US" sz="1600" b="1" dirty="0" smtClean="0"/>
              <a:t>ET-WDC</a:t>
            </a:r>
            <a:r>
              <a:rPr lang="en-US" sz="1600" dirty="0" smtClean="0"/>
              <a:t> Tony </a:t>
            </a:r>
            <a:r>
              <a:rPr lang="en-US" sz="1600" dirty="0" err="1" smtClean="0"/>
              <a:t>Colavecchia</a:t>
            </a:r>
            <a:r>
              <a:rPr lang="en-US" sz="1600" dirty="0" smtClean="0"/>
              <a:t>, Hiroshi Koide, Markus </a:t>
            </a:r>
            <a:r>
              <a:rPr lang="en-US" sz="1600" dirty="0" err="1" smtClean="0"/>
              <a:t>Fiebig</a:t>
            </a:r>
            <a:r>
              <a:rPr lang="en-US" sz="1600" dirty="0" smtClean="0"/>
              <a:t>, Anatoly </a:t>
            </a:r>
            <a:r>
              <a:rPr lang="en-US" sz="1600" dirty="0" err="1" smtClean="0"/>
              <a:t>Tsvetkov</a:t>
            </a:r>
            <a:r>
              <a:rPr lang="en-US" sz="1600" dirty="0" smtClean="0"/>
              <a:t>, Van </a:t>
            </a:r>
            <a:r>
              <a:rPr lang="en-US" sz="1600" dirty="0" err="1" smtClean="0"/>
              <a:t>Bowersox</a:t>
            </a:r>
            <a:r>
              <a:rPr lang="en-US" sz="1600" dirty="0" smtClean="0"/>
              <a:t>, Julian Meyer-</a:t>
            </a:r>
            <a:r>
              <a:rPr lang="en-US" sz="1600" dirty="0" err="1" smtClean="0"/>
              <a:t>Arnek</a:t>
            </a:r>
            <a:r>
              <a:rPr lang="en-US" sz="1600" dirty="0" smtClean="0"/>
              <a:t>, Martin Schultz </a:t>
            </a:r>
          </a:p>
          <a:p>
            <a:endParaRPr lang="en-US" sz="1600" dirty="0" smtClean="0"/>
          </a:p>
          <a:p>
            <a:r>
              <a:rPr lang="en-US" sz="1600" b="1" dirty="0" smtClean="0"/>
              <a:t>TT-WMD</a:t>
            </a:r>
            <a:r>
              <a:rPr lang="en-US" sz="1600" dirty="0" smtClean="0"/>
              <a:t> K</a:t>
            </a:r>
            <a:r>
              <a:rPr lang="en-US" sz="1600" dirty="0"/>
              <a:t>. Monnik (CBS), </a:t>
            </a:r>
            <a:r>
              <a:rPr lang="en-US" sz="1600" dirty="0" smtClean="0"/>
              <a:t>J</a:t>
            </a:r>
            <a:r>
              <a:rPr lang="en-US" sz="1600" dirty="0"/>
              <a:t>. </a:t>
            </a:r>
            <a:r>
              <a:rPr lang="en-US" sz="1600" dirty="0" err="1"/>
              <a:t>Swaykos</a:t>
            </a:r>
            <a:r>
              <a:rPr lang="en-US" sz="1600" dirty="0"/>
              <a:t> (JCOMM), </a:t>
            </a:r>
            <a:r>
              <a:rPr lang="en-US" sz="1600" dirty="0" smtClean="0"/>
              <a:t>Tony Boston (</a:t>
            </a:r>
            <a:r>
              <a:rPr lang="en-US" sz="1600" dirty="0" err="1" smtClean="0"/>
              <a:t>CHy</a:t>
            </a:r>
            <a:r>
              <a:rPr lang="en-US" sz="1600" dirty="0"/>
              <a:t>), </a:t>
            </a:r>
            <a:r>
              <a:rPr lang="en-US" sz="1600" dirty="0" smtClean="0"/>
              <a:t>Manuel </a:t>
            </a:r>
            <a:r>
              <a:rPr lang="en-US" sz="1600" dirty="0" err="1" smtClean="0"/>
              <a:t>Bañon</a:t>
            </a:r>
            <a:r>
              <a:rPr lang="en-US" sz="1600" dirty="0" smtClean="0"/>
              <a:t> Garcia (</a:t>
            </a:r>
            <a:r>
              <a:rPr lang="en-US" sz="1600" dirty="0" err="1" smtClean="0"/>
              <a:t>CCl</a:t>
            </a:r>
            <a:r>
              <a:rPr lang="en-US" sz="1600" dirty="0"/>
              <a:t>), </a:t>
            </a:r>
            <a:r>
              <a:rPr lang="en-US" sz="1600" dirty="0" smtClean="0"/>
              <a:t>S</a:t>
            </a:r>
            <a:r>
              <a:rPr lang="en-US" sz="1600" dirty="0"/>
              <a:t>. Taylor (</a:t>
            </a:r>
            <a:r>
              <a:rPr lang="en-US" sz="1600" dirty="0" err="1"/>
              <a:t>CAeM</a:t>
            </a:r>
            <a:r>
              <a:rPr lang="en-US" sz="1600" dirty="0"/>
              <a:t>), J. </a:t>
            </a:r>
            <a:r>
              <a:rPr lang="en-US" sz="1600" dirty="0" err="1"/>
              <a:t>Klausen</a:t>
            </a:r>
            <a:r>
              <a:rPr lang="en-US" sz="1600" dirty="0"/>
              <a:t> (</a:t>
            </a:r>
            <a:r>
              <a:rPr lang="en-US" sz="1600" dirty="0" smtClean="0"/>
              <a:t>CAS), Zhao </a:t>
            </a:r>
            <a:r>
              <a:rPr lang="en-US" sz="1600" dirty="0" err="1" smtClean="0"/>
              <a:t>Licheng</a:t>
            </a:r>
            <a:r>
              <a:rPr lang="en-US" sz="1600" dirty="0" smtClean="0"/>
              <a:t> (China), Luis </a:t>
            </a:r>
            <a:r>
              <a:rPr lang="en-US" sz="1600" dirty="0" err="1" smtClean="0"/>
              <a:t>Nunes</a:t>
            </a:r>
            <a:r>
              <a:rPr lang="en-US" sz="1600" dirty="0" smtClean="0"/>
              <a:t> (WMO), S</a:t>
            </a:r>
            <a:r>
              <a:rPr lang="en-US" sz="1600" dirty="0"/>
              <a:t>. </a:t>
            </a:r>
            <a:r>
              <a:rPr lang="en-US" sz="1600" dirty="0" smtClean="0"/>
              <a:t>Foreman (WMO), R. Atkinson (WMO)</a:t>
            </a:r>
            <a:endParaRPr lang="en-US" sz="1600" dirty="0"/>
          </a:p>
        </p:txBody>
      </p:sp>
    </p:spTree>
    <p:extLst>
      <p:ext uri="{BB962C8B-B14F-4D97-AF65-F5344CB8AC3E}">
        <p14:creationId xmlns:p14="http://schemas.microsoft.com/office/powerpoint/2010/main" val="820275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accent2"/>
                </a:solidFill>
              </a:rPr>
              <a:t>Take-home messages</a:t>
            </a:r>
            <a:endParaRPr lang="en-US" sz="3600" b="1" dirty="0">
              <a:solidFill>
                <a:schemeClr val="accent2"/>
              </a:solidFill>
            </a:endParaRPr>
          </a:p>
        </p:txBody>
      </p:sp>
      <p:sp>
        <p:nvSpPr>
          <p:cNvPr id="3" name="Text Placeholder 2"/>
          <p:cNvSpPr>
            <a:spLocks noGrp="1"/>
          </p:cNvSpPr>
          <p:nvPr>
            <p:ph type="body" idx="1"/>
          </p:nvPr>
        </p:nvSpPr>
        <p:spPr>
          <a:xfrm>
            <a:off x="533399" y="1052512"/>
            <a:ext cx="8431215" cy="5805490"/>
          </a:xfrm>
        </p:spPr>
        <p:txBody>
          <a:bodyPr/>
          <a:lstStyle/>
          <a:p>
            <a:pPr>
              <a:buFont typeface="Wingdings" panose="05000000000000000000" pitchFamily="2" charset="2"/>
              <a:buChar char="§"/>
            </a:pPr>
            <a:r>
              <a:rPr lang="en-US" dirty="0" smtClean="0"/>
              <a:t>Data and metadata are of equal importance.</a:t>
            </a:r>
          </a:p>
          <a:p>
            <a:pPr>
              <a:buFont typeface="Wingdings" panose="05000000000000000000" pitchFamily="2" charset="2"/>
              <a:buChar char="§"/>
            </a:pPr>
            <a:r>
              <a:rPr lang="en-US" dirty="0" smtClean="0"/>
              <a:t>WIS metadata help you find and access observational data.</a:t>
            </a:r>
          </a:p>
          <a:p>
            <a:pPr>
              <a:buFont typeface="Wingdings" panose="05000000000000000000" pitchFamily="2" charset="2"/>
              <a:buChar char="§"/>
            </a:pPr>
            <a:r>
              <a:rPr lang="en-US" dirty="0" smtClean="0"/>
              <a:t>WIGOS metadata help you understand observations.</a:t>
            </a:r>
          </a:p>
          <a:p>
            <a:pPr>
              <a:buFont typeface="Wingdings" panose="05000000000000000000" pitchFamily="2" charset="2"/>
              <a:buChar char="§"/>
            </a:pPr>
            <a:r>
              <a:rPr lang="en-US" dirty="0" smtClean="0"/>
              <a:t>OSCAR and the RRR process help you analyze and improve observing systems.</a:t>
            </a:r>
          </a:p>
          <a:p>
            <a:endParaRPr lang="en-US" dirty="0" smtClean="0"/>
          </a:p>
          <a:p>
            <a:pPr marL="0" indent="0">
              <a:buNone/>
            </a:pPr>
            <a:r>
              <a:rPr lang="en-US" b="1" dirty="0" smtClean="0">
                <a:solidFill>
                  <a:srgbClr val="FF0000"/>
                </a:solidFill>
                <a:sym typeface="Wingdings" panose="05000000000000000000" pitchFamily="2" charset="2"/>
              </a:rPr>
              <a:t> </a:t>
            </a:r>
            <a:r>
              <a:rPr lang="en-US" b="1" dirty="0" smtClean="0">
                <a:solidFill>
                  <a:srgbClr val="FF0000"/>
                </a:solidFill>
              </a:rPr>
              <a:t>It’s all mine and yours and ours!</a:t>
            </a:r>
          </a:p>
          <a:p>
            <a:endParaRPr lang="en-US" dirty="0"/>
          </a:p>
        </p:txBody>
      </p:sp>
    </p:spTree>
    <p:extLst>
      <p:ext uri="{BB962C8B-B14F-4D97-AF65-F5344CB8AC3E}">
        <p14:creationId xmlns:p14="http://schemas.microsoft.com/office/powerpoint/2010/main" val="167563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CH" sz="3600" dirty="0" err="1" smtClean="0">
                <a:solidFill>
                  <a:schemeClr val="accent2"/>
                </a:solidFill>
              </a:rPr>
              <a:t>Metadata</a:t>
            </a:r>
            <a:r>
              <a:rPr lang="de-CH" sz="3600" dirty="0" smtClean="0">
                <a:solidFill>
                  <a:schemeClr val="accent2"/>
                </a:solidFill>
              </a:rPr>
              <a:t> – </a:t>
            </a:r>
            <a:r>
              <a:rPr lang="de-CH" sz="3600" dirty="0" err="1" smtClean="0">
                <a:solidFill>
                  <a:schemeClr val="accent2"/>
                </a:solidFill>
              </a:rPr>
              <a:t>What’s</a:t>
            </a:r>
            <a:r>
              <a:rPr lang="de-CH" sz="3600" dirty="0" smtClean="0">
                <a:solidFill>
                  <a:schemeClr val="accent2"/>
                </a:solidFill>
              </a:rPr>
              <a:t> in </a:t>
            </a:r>
            <a:r>
              <a:rPr lang="de-CH" sz="3600" dirty="0" err="1" smtClean="0">
                <a:solidFill>
                  <a:schemeClr val="accent2"/>
                </a:solidFill>
              </a:rPr>
              <a:t>it</a:t>
            </a:r>
            <a:r>
              <a:rPr lang="de-CH" sz="3600" dirty="0" smtClean="0">
                <a:solidFill>
                  <a:schemeClr val="accent2"/>
                </a:solidFill>
              </a:rPr>
              <a:t>?</a:t>
            </a:r>
            <a:endParaRPr lang="de-CH" sz="3600" dirty="0">
              <a:solidFill>
                <a:schemeClr val="accent2"/>
              </a:solidFill>
            </a:endParaRPr>
          </a:p>
        </p:txBody>
      </p:sp>
      <p:sp>
        <p:nvSpPr>
          <p:cNvPr id="8" name="Rectangle 3"/>
          <p:cNvSpPr txBox="1">
            <a:spLocks noChangeArrowheads="1"/>
          </p:cNvSpPr>
          <p:nvPr/>
        </p:nvSpPr>
        <p:spPr>
          <a:xfrm>
            <a:off x="1295401" y="3789041"/>
            <a:ext cx="3132584" cy="1943745"/>
          </a:xfrm>
          <a:prstGeom prst="rect">
            <a:avLst/>
          </a:prstGeom>
        </p:spPr>
        <p:txBody>
          <a:bodyPr/>
          <a:lst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100">
                <a:solidFill>
                  <a:schemeClr val="tx1"/>
                </a:solidFill>
                <a:latin typeface="+mn-lt"/>
              </a:defRPr>
            </a:lvl2pPr>
            <a:lvl3pPr marL="1143000" indent="-228600" algn="l" rtl="0" fontAlgn="base">
              <a:spcBef>
                <a:spcPct val="20000"/>
              </a:spcBef>
              <a:spcAft>
                <a:spcPct val="0"/>
              </a:spcAft>
              <a:buClr>
                <a:srgbClr val="B2B2B2"/>
              </a:buClr>
              <a:buChar char="•"/>
              <a:defRPr sz="2100">
                <a:solidFill>
                  <a:schemeClr val="tx1"/>
                </a:solidFill>
                <a:latin typeface="+mn-lt"/>
              </a:defRPr>
            </a:lvl3pPr>
            <a:lvl4pPr marL="1600200" indent="-228600" algn="l" rtl="0" fontAlgn="base">
              <a:spcBef>
                <a:spcPct val="20000"/>
              </a:spcBef>
              <a:spcAft>
                <a:spcPct val="0"/>
              </a:spcAft>
              <a:buClr>
                <a:srgbClr val="C0C0C0"/>
              </a:buClr>
              <a:buChar char="•"/>
              <a:defRPr sz="2100">
                <a:solidFill>
                  <a:schemeClr val="tx1"/>
                </a:solidFill>
                <a:latin typeface="+mn-lt"/>
              </a:defRPr>
            </a:lvl4pPr>
            <a:lvl5pPr marL="2057400" indent="-228600" algn="l" rtl="0" fontAlgn="base">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a:buClr>
                <a:srgbClr val="FFC000"/>
              </a:buClr>
              <a:buFont typeface="Wingdings" panose="05000000000000000000" pitchFamily="2" charset="2"/>
              <a:buChar char="§"/>
            </a:pPr>
            <a:r>
              <a:rPr lang="de-CH" sz="2000" b="0" dirty="0" err="1" smtClean="0"/>
              <a:t>What</a:t>
            </a:r>
            <a:r>
              <a:rPr lang="de-CH" sz="2000" b="0" dirty="0" smtClean="0"/>
              <a:t> </a:t>
            </a:r>
            <a:r>
              <a:rPr lang="de-CH" sz="2000" b="0" dirty="0" err="1" smtClean="0"/>
              <a:t>data</a:t>
            </a:r>
            <a:r>
              <a:rPr lang="de-CH" sz="2000" b="0" dirty="0" smtClean="0"/>
              <a:t>?</a:t>
            </a:r>
          </a:p>
          <a:p>
            <a:pPr>
              <a:buClr>
                <a:srgbClr val="FFC000"/>
              </a:buClr>
              <a:buFont typeface="Wingdings" panose="05000000000000000000" pitchFamily="2" charset="2"/>
              <a:buChar char="§"/>
            </a:pPr>
            <a:r>
              <a:rPr lang="de-CH" sz="2000" b="0" dirty="0" err="1" smtClean="0"/>
              <a:t>Where</a:t>
            </a:r>
            <a:r>
              <a:rPr lang="de-CH" sz="2000" b="0" dirty="0" smtClean="0"/>
              <a:t> </a:t>
            </a:r>
            <a:r>
              <a:rPr lang="de-CH" sz="2000" b="0" dirty="0" err="1" smtClean="0"/>
              <a:t>to</a:t>
            </a:r>
            <a:r>
              <a:rPr lang="de-CH" sz="2000" b="0" dirty="0" smtClean="0"/>
              <a:t> find </a:t>
            </a:r>
            <a:r>
              <a:rPr lang="de-CH" sz="2000" b="0" dirty="0" err="1" smtClean="0"/>
              <a:t>them</a:t>
            </a:r>
            <a:r>
              <a:rPr lang="de-CH" sz="2000" b="0" dirty="0" smtClean="0"/>
              <a:t>?</a:t>
            </a:r>
          </a:p>
          <a:p>
            <a:pPr>
              <a:buClr>
                <a:srgbClr val="FFC000"/>
              </a:buClr>
              <a:buFont typeface="Wingdings" panose="05000000000000000000" pitchFamily="2" charset="2"/>
              <a:buChar char="§"/>
            </a:pPr>
            <a:r>
              <a:rPr lang="de-CH" sz="2000" b="0" dirty="0" err="1" smtClean="0"/>
              <a:t>How</a:t>
            </a:r>
            <a:r>
              <a:rPr lang="de-CH" sz="2000" b="0" dirty="0" smtClean="0"/>
              <a:t> </a:t>
            </a:r>
            <a:r>
              <a:rPr lang="de-CH" sz="2000" b="0" dirty="0" err="1" smtClean="0"/>
              <a:t>to</a:t>
            </a:r>
            <a:r>
              <a:rPr lang="de-CH" sz="2000" b="0" dirty="0" smtClean="0"/>
              <a:t> </a:t>
            </a:r>
            <a:r>
              <a:rPr lang="de-CH" sz="2000" b="0" dirty="0" err="1" smtClean="0"/>
              <a:t>get</a:t>
            </a:r>
            <a:r>
              <a:rPr lang="de-CH" sz="2000" b="0" dirty="0" smtClean="0"/>
              <a:t> </a:t>
            </a:r>
            <a:r>
              <a:rPr lang="de-CH" sz="2000" b="0" dirty="0" err="1" smtClean="0"/>
              <a:t>them</a:t>
            </a:r>
            <a:r>
              <a:rPr lang="de-CH" sz="2000" b="0" dirty="0" smtClean="0"/>
              <a:t>?</a:t>
            </a:r>
          </a:p>
          <a:p>
            <a:pPr>
              <a:buClr>
                <a:srgbClr val="FFC000"/>
              </a:buClr>
              <a:buFont typeface="Wingdings" panose="05000000000000000000" pitchFamily="2" charset="2"/>
              <a:buChar char="§"/>
            </a:pPr>
            <a:r>
              <a:rPr lang="de-CH" sz="2000" b="0" dirty="0" smtClean="0"/>
              <a:t>Data </a:t>
            </a:r>
            <a:r>
              <a:rPr lang="de-CH" sz="2000" b="0" dirty="0" err="1" smtClean="0"/>
              <a:t>policy</a:t>
            </a:r>
            <a:r>
              <a:rPr lang="de-CH" sz="2000" b="0" dirty="0" smtClean="0"/>
              <a:t>?</a:t>
            </a:r>
          </a:p>
          <a:p>
            <a:pPr marL="0" indent="0">
              <a:buNone/>
            </a:pPr>
            <a:endParaRPr lang="de-CH" sz="2000" dirty="0" smtClean="0">
              <a:solidFill>
                <a:srgbClr val="FF0000"/>
              </a:solidFill>
              <a:sym typeface="Wingdings" pitchFamily="2" charset="2"/>
            </a:endParaRPr>
          </a:p>
          <a:p>
            <a:pPr marL="0" indent="0">
              <a:buNone/>
            </a:pPr>
            <a:r>
              <a:rPr lang="de-CH" sz="2000" dirty="0" smtClean="0">
                <a:solidFill>
                  <a:srgbClr val="FF0000"/>
                </a:solidFill>
                <a:sym typeface="Wingdings" pitchFamily="2" charset="2"/>
              </a:rPr>
              <a:t> </a:t>
            </a:r>
            <a:r>
              <a:rPr lang="de-CH" sz="2000" dirty="0">
                <a:solidFill>
                  <a:srgbClr val="FF0000"/>
                </a:solidFill>
                <a:sym typeface="Wingdings" pitchFamily="2" charset="2"/>
              </a:rPr>
              <a:t>Discovery </a:t>
            </a:r>
            <a:r>
              <a:rPr lang="de-CH" sz="2000" dirty="0" err="1">
                <a:solidFill>
                  <a:srgbClr val="FF0000"/>
                </a:solidFill>
                <a:sym typeface="Wingdings" pitchFamily="2" charset="2"/>
              </a:rPr>
              <a:t>metadata</a:t>
            </a:r>
            <a:endParaRPr lang="de-CH" sz="2000" b="0" dirty="0">
              <a:solidFill>
                <a:srgbClr val="FF0000"/>
              </a:solidFill>
            </a:endParaRPr>
          </a:p>
          <a:p>
            <a:endParaRPr lang="de-CH" sz="2000" b="0" dirty="0"/>
          </a:p>
        </p:txBody>
      </p:sp>
      <p:grpSp>
        <p:nvGrpSpPr>
          <p:cNvPr id="9" name="Group 8"/>
          <p:cNvGrpSpPr/>
          <p:nvPr/>
        </p:nvGrpSpPr>
        <p:grpSpPr>
          <a:xfrm>
            <a:off x="1763928" y="1094909"/>
            <a:ext cx="1944000" cy="2605898"/>
            <a:chOff x="1763928" y="1094909"/>
            <a:chExt cx="1944000" cy="2605898"/>
          </a:xfrm>
        </p:grpSpPr>
        <p:pic>
          <p:nvPicPr>
            <p:cNvPr id="2365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928" y="1094909"/>
              <a:ext cx="1944000" cy="26058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9842" y="3131443"/>
              <a:ext cx="1628972" cy="46166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dirty="0" smtClean="0">
                  <a:solidFill>
                    <a:schemeClr val="tx1"/>
                  </a:solidFill>
                  <a:latin typeface="Arial Black" panose="020B0A04020102020204" pitchFamily="34" charset="0"/>
                </a:rPr>
                <a:t>TO HELP ME</a:t>
              </a:r>
            </a:p>
            <a:p>
              <a:pPr algn="ctr"/>
              <a:r>
                <a:rPr lang="en-US" sz="1200" dirty="0" smtClean="0">
                  <a:latin typeface="Arial Black" panose="020B0A04020102020204" pitchFamily="34" charset="0"/>
                </a:rPr>
                <a:t>FIND</a:t>
              </a:r>
              <a:r>
                <a:rPr lang="en-US" sz="1200" dirty="0" smtClean="0">
                  <a:solidFill>
                    <a:schemeClr val="tx1"/>
                  </a:solidFill>
                  <a:latin typeface="Arial Black" panose="020B0A04020102020204" pitchFamily="34" charset="0"/>
                </a:rPr>
                <a:t> YOUR DATA</a:t>
              </a:r>
              <a:endParaRPr lang="en-US" sz="1200" dirty="0">
                <a:solidFill>
                  <a:schemeClr val="tx1"/>
                </a:solidFill>
                <a:latin typeface="Arial Black" panose="020B0A04020102020204" pitchFamily="34" charset="0"/>
              </a:endParaRPr>
            </a:p>
          </p:txBody>
        </p:sp>
      </p:grpSp>
      <p:sp>
        <p:nvSpPr>
          <p:cNvPr id="10" name="Rectangle 3"/>
          <p:cNvSpPr txBox="1">
            <a:spLocks noChangeArrowheads="1"/>
          </p:cNvSpPr>
          <p:nvPr/>
        </p:nvSpPr>
        <p:spPr>
          <a:xfrm>
            <a:off x="5220072" y="3789040"/>
            <a:ext cx="3553408" cy="1943745"/>
          </a:xfrm>
          <a:prstGeom prst="rect">
            <a:avLst/>
          </a:prstGeom>
        </p:spPr>
        <p:txBody>
          <a:bodyPr/>
          <a:lst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100">
                <a:solidFill>
                  <a:schemeClr val="tx1"/>
                </a:solidFill>
                <a:latin typeface="+mn-lt"/>
              </a:defRPr>
            </a:lvl2pPr>
            <a:lvl3pPr marL="1143000" indent="-228600" algn="l" rtl="0" fontAlgn="base">
              <a:spcBef>
                <a:spcPct val="20000"/>
              </a:spcBef>
              <a:spcAft>
                <a:spcPct val="0"/>
              </a:spcAft>
              <a:buClr>
                <a:srgbClr val="B2B2B2"/>
              </a:buClr>
              <a:buChar char="•"/>
              <a:defRPr sz="2100">
                <a:solidFill>
                  <a:schemeClr val="tx1"/>
                </a:solidFill>
                <a:latin typeface="+mn-lt"/>
              </a:defRPr>
            </a:lvl3pPr>
            <a:lvl4pPr marL="1600200" indent="-228600" algn="l" rtl="0" fontAlgn="base">
              <a:spcBef>
                <a:spcPct val="20000"/>
              </a:spcBef>
              <a:spcAft>
                <a:spcPct val="0"/>
              </a:spcAft>
              <a:buClr>
                <a:srgbClr val="C0C0C0"/>
              </a:buClr>
              <a:buChar char="•"/>
              <a:defRPr sz="2100">
                <a:solidFill>
                  <a:schemeClr val="tx1"/>
                </a:solidFill>
                <a:latin typeface="+mn-lt"/>
              </a:defRPr>
            </a:lvl4pPr>
            <a:lvl5pPr marL="2057400" indent="-228600" algn="l" rtl="0" fontAlgn="base">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a:buClr>
                <a:srgbClr val="FFC000"/>
              </a:buClr>
              <a:buFont typeface="Wingdings" panose="05000000000000000000" pitchFamily="2" charset="2"/>
              <a:buChar char="§"/>
            </a:pPr>
            <a:r>
              <a:rPr lang="de-CH" sz="2000" dirty="0" err="1"/>
              <a:t>Method</a:t>
            </a:r>
            <a:r>
              <a:rPr lang="de-CH" sz="2000" dirty="0"/>
              <a:t> </a:t>
            </a:r>
            <a:r>
              <a:rPr lang="de-CH" sz="2000" dirty="0" err="1"/>
              <a:t>of</a:t>
            </a:r>
            <a:r>
              <a:rPr lang="de-CH" sz="2000" dirty="0"/>
              <a:t> </a:t>
            </a:r>
            <a:r>
              <a:rPr lang="de-CH" sz="2000" dirty="0" err="1"/>
              <a:t>observation</a:t>
            </a:r>
            <a:r>
              <a:rPr lang="de-CH" sz="2000" dirty="0"/>
              <a:t>?</a:t>
            </a:r>
          </a:p>
          <a:p>
            <a:pPr>
              <a:buClr>
                <a:srgbClr val="FFC000"/>
              </a:buClr>
              <a:buFont typeface="Wingdings" panose="05000000000000000000" pitchFamily="2" charset="2"/>
              <a:buChar char="§"/>
            </a:pPr>
            <a:r>
              <a:rPr lang="de-CH" sz="2000" dirty="0"/>
              <a:t>Data </a:t>
            </a:r>
            <a:r>
              <a:rPr lang="de-CH" sz="2000" dirty="0" err="1"/>
              <a:t>processing</a:t>
            </a:r>
            <a:r>
              <a:rPr lang="de-CH" sz="2000" dirty="0"/>
              <a:t> </a:t>
            </a:r>
            <a:r>
              <a:rPr lang="de-CH" sz="2000" dirty="0" err="1"/>
              <a:t>applied</a:t>
            </a:r>
            <a:r>
              <a:rPr lang="de-CH" sz="2000" dirty="0"/>
              <a:t>?</a:t>
            </a:r>
          </a:p>
          <a:p>
            <a:pPr>
              <a:buClr>
                <a:srgbClr val="FFC000"/>
              </a:buClr>
              <a:buFont typeface="Wingdings" panose="05000000000000000000" pitchFamily="2" charset="2"/>
              <a:buChar char="§"/>
            </a:pPr>
            <a:r>
              <a:rPr lang="de-CH" sz="2000" dirty="0"/>
              <a:t>Quality </a:t>
            </a:r>
            <a:r>
              <a:rPr lang="de-CH" sz="2000" dirty="0" err="1"/>
              <a:t>control</a:t>
            </a:r>
            <a:r>
              <a:rPr lang="de-CH" sz="2000" dirty="0"/>
              <a:t> </a:t>
            </a:r>
            <a:r>
              <a:rPr lang="de-CH" sz="2000" dirty="0" err="1"/>
              <a:t>applied</a:t>
            </a:r>
            <a:r>
              <a:rPr lang="de-CH" sz="2000" dirty="0"/>
              <a:t>?</a:t>
            </a:r>
          </a:p>
          <a:p>
            <a:pPr>
              <a:buClr>
                <a:srgbClr val="FFC000"/>
              </a:buClr>
              <a:buFont typeface="Wingdings" panose="05000000000000000000" pitchFamily="2" charset="2"/>
              <a:buChar char="§"/>
            </a:pPr>
            <a:r>
              <a:rPr lang="de-CH" sz="2000" dirty="0" err="1"/>
              <a:t>Uncertainty</a:t>
            </a:r>
            <a:r>
              <a:rPr lang="de-CH" sz="2000" dirty="0"/>
              <a:t> of </a:t>
            </a:r>
            <a:r>
              <a:rPr lang="de-CH" sz="2000" dirty="0" err="1"/>
              <a:t>data</a:t>
            </a:r>
            <a:r>
              <a:rPr lang="de-CH" sz="2000" dirty="0"/>
              <a:t>?</a:t>
            </a:r>
          </a:p>
          <a:p>
            <a:pPr>
              <a:buClr>
                <a:srgbClr val="FFC000"/>
              </a:buClr>
              <a:buFont typeface="Wingdings" panose="05000000000000000000" pitchFamily="2" charset="2"/>
              <a:buChar char="§"/>
            </a:pPr>
            <a:r>
              <a:rPr lang="de-CH" sz="2000" dirty="0"/>
              <a:t>…</a:t>
            </a:r>
          </a:p>
          <a:p>
            <a:pPr marL="0" indent="0">
              <a:buNone/>
            </a:pPr>
            <a:r>
              <a:rPr lang="de-CH" sz="2000" dirty="0">
                <a:solidFill>
                  <a:srgbClr val="FF0000"/>
                </a:solidFill>
                <a:sym typeface="Wingdings" pitchFamily="2" charset="2"/>
              </a:rPr>
              <a:t> Interpretation </a:t>
            </a:r>
            <a:r>
              <a:rPr lang="de-CH" sz="2000" dirty="0" err="1">
                <a:solidFill>
                  <a:srgbClr val="FF0000"/>
                </a:solidFill>
                <a:sym typeface="Wingdings" pitchFamily="2" charset="2"/>
              </a:rPr>
              <a:t>metadata</a:t>
            </a:r>
            <a:endParaRPr lang="en-US" sz="2000" dirty="0">
              <a:solidFill>
                <a:srgbClr val="FF0000"/>
              </a:solidFill>
            </a:endParaRPr>
          </a:p>
          <a:p>
            <a:endParaRPr lang="de-CH" sz="2000" b="0" dirty="0"/>
          </a:p>
        </p:txBody>
      </p:sp>
      <p:grpSp>
        <p:nvGrpSpPr>
          <p:cNvPr id="12" name="Group 11"/>
          <p:cNvGrpSpPr/>
          <p:nvPr/>
        </p:nvGrpSpPr>
        <p:grpSpPr>
          <a:xfrm>
            <a:off x="5690220" y="1116112"/>
            <a:ext cx="1944000" cy="2605898"/>
            <a:chOff x="5690220" y="1116112"/>
            <a:chExt cx="1944000" cy="2605898"/>
          </a:xfrm>
        </p:grpSpPr>
        <p:pic>
          <p:nvPicPr>
            <p:cNvPr id="2365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0220" y="1116112"/>
              <a:ext cx="1944000" cy="26058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78191" y="3131443"/>
              <a:ext cx="1568058" cy="46166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dirty="0" smtClean="0">
                  <a:solidFill>
                    <a:schemeClr val="tx1"/>
                  </a:solidFill>
                  <a:latin typeface="Arial Black" panose="020B0A04020102020204" pitchFamily="34" charset="0"/>
                </a:rPr>
                <a:t>TO HELP ME</a:t>
              </a:r>
            </a:p>
            <a:p>
              <a:pPr algn="ctr"/>
              <a:r>
                <a:rPr lang="en-US" sz="1200" dirty="0" smtClean="0">
                  <a:latin typeface="Arial Black" panose="020B0A04020102020204" pitchFamily="34" charset="0"/>
                </a:rPr>
                <a:t>USE</a:t>
              </a:r>
              <a:r>
                <a:rPr lang="en-US" sz="1200" dirty="0" smtClean="0">
                  <a:solidFill>
                    <a:schemeClr val="tx1"/>
                  </a:solidFill>
                  <a:latin typeface="Arial Black" panose="020B0A04020102020204" pitchFamily="34" charset="0"/>
                </a:rPr>
                <a:t> YOUR DATA</a:t>
              </a:r>
              <a:endParaRPr lang="en-US" sz="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36059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255305">
            <a:off x="368871" y="1931641"/>
            <a:ext cx="806502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dirty="0" smtClean="0">
                <a:solidFill>
                  <a:schemeClr val="tx1"/>
                </a:solidFill>
                <a:latin typeface="Bradley Hand ITC" panose="03070402050302030203" pitchFamily="66" charset="0"/>
              </a:rPr>
              <a:t>“We cannot manage what we cannot measure”</a:t>
            </a:r>
            <a:endParaRPr lang="en-US" sz="3200" dirty="0">
              <a:solidFill>
                <a:schemeClr val="tx1"/>
              </a:solidFill>
              <a:latin typeface="Bradley Hand ITC" panose="03070402050302030203" pitchFamily="66" charset="0"/>
            </a:endParaRPr>
          </a:p>
        </p:txBody>
      </p:sp>
      <p:sp>
        <p:nvSpPr>
          <p:cNvPr id="5" name="TextBox 4"/>
          <p:cNvSpPr txBox="1"/>
          <p:nvPr/>
        </p:nvSpPr>
        <p:spPr>
          <a:xfrm rot="21279511">
            <a:off x="5571587" y="2227637"/>
            <a:ext cx="2458815" cy="307777"/>
          </a:xfrm>
          <a:prstGeom prst="rect">
            <a:avLst/>
          </a:prstGeom>
          <a:noFill/>
        </p:spPr>
        <p:txBody>
          <a:bodyPr wrap="none" rtlCol="0">
            <a:spAutoFit/>
          </a:bodyPr>
          <a:lstStyle/>
          <a:p>
            <a:r>
              <a:rPr lang="en-US" b="0" dirty="0" smtClean="0">
                <a:solidFill>
                  <a:schemeClr val="tx1"/>
                </a:solidFill>
              </a:rPr>
              <a:t>Jim Butler, NOAA (CAS-XVI)</a:t>
            </a:r>
            <a:endParaRPr lang="en-US" b="0" dirty="0">
              <a:solidFill>
                <a:schemeClr val="tx1"/>
              </a:solidFill>
            </a:endParaRPr>
          </a:p>
        </p:txBody>
      </p:sp>
      <p:sp>
        <p:nvSpPr>
          <p:cNvPr id="6" name="TextBox 5"/>
          <p:cNvSpPr txBox="1"/>
          <p:nvPr/>
        </p:nvSpPr>
        <p:spPr>
          <a:xfrm>
            <a:off x="3911960" y="2760134"/>
            <a:ext cx="2731838" cy="2991588"/>
          </a:xfrm>
          <a:prstGeom prst="rect">
            <a:avLst/>
          </a:prstGeom>
          <a:noFill/>
          <a:effectLst/>
        </p:spPr>
        <p:txBody>
          <a:bodyPr wrap="none" rtlCol="0">
            <a:spAutoFit/>
          </a:bodyPr>
          <a:lstStyle/>
          <a:p>
            <a:pPr marL="285750" indent="-285750">
              <a:lnSpc>
                <a:spcPct val="130000"/>
              </a:lnSpc>
              <a:buFont typeface="Wingdings"/>
              <a:buChar char="à"/>
            </a:pPr>
            <a:r>
              <a:rPr lang="en-US" sz="1200" dirty="0" smtClean="0">
                <a:sym typeface="Wingdings" panose="05000000000000000000" pitchFamily="2" charset="2"/>
              </a:rPr>
              <a:t>Numerical weather forecasting</a:t>
            </a:r>
          </a:p>
          <a:p>
            <a:pPr marL="285750" indent="-285750">
              <a:lnSpc>
                <a:spcPct val="130000"/>
              </a:lnSpc>
              <a:buFont typeface="Wingdings"/>
              <a:buChar char="à"/>
            </a:pPr>
            <a:r>
              <a:rPr lang="en-US" sz="1200" dirty="0" smtClean="0">
                <a:sym typeface="Wingdings" panose="05000000000000000000" pitchFamily="2" charset="2"/>
              </a:rPr>
              <a:t>Aeronautical meteorology</a:t>
            </a:r>
          </a:p>
          <a:p>
            <a:pPr marL="285750" indent="-285750">
              <a:lnSpc>
                <a:spcPct val="130000"/>
              </a:lnSpc>
              <a:buFont typeface="Wingdings"/>
              <a:buChar char="à"/>
            </a:pPr>
            <a:r>
              <a:rPr lang="en-US" sz="1200" dirty="0" smtClean="0">
                <a:sym typeface="Wingdings" panose="05000000000000000000" pitchFamily="2" charset="2"/>
              </a:rPr>
              <a:t>Disaster risk reduction</a:t>
            </a:r>
          </a:p>
          <a:p>
            <a:pPr marL="285750" indent="-285750">
              <a:lnSpc>
                <a:spcPct val="130000"/>
              </a:lnSpc>
              <a:buFont typeface="Wingdings"/>
              <a:buChar char="à"/>
            </a:pPr>
            <a:r>
              <a:rPr lang="en-US" sz="1200" dirty="0" smtClean="0">
                <a:sym typeface="Wingdings" panose="05000000000000000000" pitchFamily="2" charset="2"/>
              </a:rPr>
              <a:t>Agriculture</a:t>
            </a:r>
          </a:p>
          <a:p>
            <a:pPr marL="285750" indent="-285750">
              <a:lnSpc>
                <a:spcPct val="130000"/>
              </a:lnSpc>
              <a:buFont typeface="Wingdings"/>
              <a:buChar char="à"/>
            </a:pPr>
            <a:r>
              <a:rPr lang="en-US" sz="1200" dirty="0" smtClean="0">
                <a:sym typeface="Wingdings" panose="05000000000000000000" pitchFamily="2" charset="2"/>
              </a:rPr>
              <a:t>Climate applications</a:t>
            </a:r>
          </a:p>
          <a:p>
            <a:pPr marL="285750" indent="-285750">
              <a:lnSpc>
                <a:spcPct val="130000"/>
              </a:lnSpc>
              <a:buFont typeface="Wingdings"/>
              <a:buChar char="à"/>
            </a:pPr>
            <a:r>
              <a:rPr lang="en-US" sz="1200" dirty="0" smtClean="0">
                <a:sym typeface="Wingdings" panose="05000000000000000000" pitchFamily="2" charset="2"/>
              </a:rPr>
              <a:t>Air quality and health</a:t>
            </a:r>
          </a:p>
          <a:p>
            <a:pPr marL="285750" indent="-285750">
              <a:lnSpc>
                <a:spcPct val="130000"/>
              </a:lnSpc>
              <a:buFont typeface="Wingdings"/>
              <a:buChar char="à"/>
            </a:pPr>
            <a:r>
              <a:rPr lang="en-US" sz="1200" dirty="0" smtClean="0">
                <a:sym typeface="Wingdings" panose="05000000000000000000" pitchFamily="2" charset="2"/>
              </a:rPr>
              <a:t>Sand and dust storms</a:t>
            </a:r>
          </a:p>
          <a:p>
            <a:pPr marL="285750" indent="-285750">
              <a:lnSpc>
                <a:spcPct val="130000"/>
              </a:lnSpc>
              <a:buFont typeface="Wingdings"/>
              <a:buChar char="à"/>
            </a:pPr>
            <a:r>
              <a:rPr lang="en-US" sz="1200" dirty="0" smtClean="0">
                <a:sym typeface="Wingdings" panose="05000000000000000000" pitchFamily="2" charset="2"/>
              </a:rPr>
              <a:t>Glacier melting and sea level rise</a:t>
            </a:r>
          </a:p>
          <a:p>
            <a:pPr marL="285750" indent="-285750">
              <a:lnSpc>
                <a:spcPct val="130000"/>
              </a:lnSpc>
              <a:buFont typeface="Wingdings"/>
              <a:buChar char="à"/>
            </a:pPr>
            <a:r>
              <a:rPr lang="en-US" sz="1200" dirty="0" smtClean="0">
                <a:sym typeface="Wingdings" panose="05000000000000000000" pitchFamily="2" charset="2"/>
              </a:rPr>
              <a:t>…</a:t>
            </a:r>
            <a:endParaRPr lang="en-US" sz="1200" dirty="0"/>
          </a:p>
        </p:txBody>
      </p:sp>
      <p:sp>
        <p:nvSpPr>
          <p:cNvPr id="9" name="Title 8"/>
          <p:cNvSpPr>
            <a:spLocks noGrp="1"/>
          </p:cNvSpPr>
          <p:nvPr>
            <p:ph type="title"/>
          </p:nvPr>
        </p:nvSpPr>
        <p:spPr/>
        <p:txBody>
          <a:bodyPr/>
          <a:lstStyle/>
          <a:p>
            <a:r>
              <a:rPr lang="en-US" sz="3200" dirty="0" smtClean="0">
                <a:solidFill>
                  <a:schemeClr val="accent2"/>
                </a:solidFill>
              </a:rPr>
              <a:t>Rationale 1: Discovery and Access</a:t>
            </a:r>
            <a:endParaRPr lang="en-US" sz="3200" dirty="0">
              <a:solidFill>
                <a:schemeClr val="accent2"/>
              </a:solidFill>
            </a:endParaRPr>
          </a:p>
        </p:txBody>
      </p:sp>
      <p:sp>
        <p:nvSpPr>
          <p:cNvPr id="2" name="TextBox 1"/>
          <p:cNvSpPr txBox="1"/>
          <p:nvPr/>
        </p:nvSpPr>
        <p:spPr>
          <a:xfrm>
            <a:off x="683568" y="5733256"/>
            <a:ext cx="5403787" cy="307777"/>
          </a:xfrm>
          <a:prstGeom prst="rect">
            <a:avLst/>
          </a:prstGeom>
          <a:noFill/>
        </p:spPr>
        <p:txBody>
          <a:bodyPr wrap="none" rtlCol="0">
            <a:spAutoFit/>
          </a:bodyPr>
          <a:lstStyle/>
          <a:p>
            <a:r>
              <a:rPr lang="en-US" dirty="0" smtClean="0">
                <a:solidFill>
                  <a:schemeClr val="tx1"/>
                </a:solidFill>
              </a:rPr>
              <a:t>… All need global observations, discoverable and accessible</a:t>
            </a:r>
            <a:endParaRPr lang="en-US" dirty="0">
              <a:solidFill>
                <a:schemeClr val="tx1"/>
              </a:solidFill>
            </a:endParaRPr>
          </a:p>
        </p:txBody>
      </p:sp>
    </p:spTree>
    <p:extLst>
      <p:ext uri="{BB962C8B-B14F-4D97-AF65-F5344CB8AC3E}">
        <p14:creationId xmlns:p14="http://schemas.microsoft.com/office/powerpoint/2010/main" val="192304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zen22142.zen.co.uk/pngs/worldma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2909488"/>
            <a:ext cx="4406243"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solidFill>
                  <a:schemeClr val="accent2"/>
                </a:solidFill>
              </a:rPr>
              <a:t>From “GTS”</a:t>
            </a:r>
            <a:br>
              <a:rPr lang="en-US" b="1" dirty="0" smtClean="0">
                <a:solidFill>
                  <a:schemeClr val="accent2"/>
                </a:solidFill>
              </a:rPr>
            </a:br>
            <a:r>
              <a:rPr lang="en-US" sz="2400" b="1" dirty="0" smtClean="0">
                <a:solidFill>
                  <a:schemeClr val="accent2"/>
                </a:solidFill>
              </a:rPr>
              <a:t>The 1</a:t>
            </a:r>
            <a:r>
              <a:rPr lang="en-US" sz="2400" b="1" baseline="30000" dirty="0" smtClean="0">
                <a:solidFill>
                  <a:schemeClr val="accent2"/>
                </a:solidFill>
              </a:rPr>
              <a:t>st</a:t>
            </a:r>
            <a:r>
              <a:rPr lang="en-US" sz="2400" b="1" dirty="0" smtClean="0">
                <a:solidFill>
                  <a:schemeClr val="accent2"/>
                </a:solidFill>
              </a:rPr>
              <a:t> global, managed, private network …  </a:t>
            </a:r>
            <a:endParaRPr lang="en-US" b="1" dirty="0">
              <a:solidFill>
                <a:schemeClr val="accent2"/>
              </a:solidFill>
            </a:endParaRPr>
          </a:p>
        </p:txBody>
      </p:sp>
      <p:sp>
        <p:nvSpPr>
          <p:cNvPr id="4" name="Content Placeholder 3"/>
          <p:cNvSpPr>
            <a:spLocks noGrp="1"/>
          </p:cNvSpPr>
          <p:nvPr>
            <p:ph idx="1"/>
          </p:nvPr>
        </p:nvSpPr>
        <p:spPr>
          <a:xfrm>
            <a:off x="304800" y="4519463"/>
            <a:ext cx="4860775" cy="1367681"/>
          </a:xfrm>
        </p:spPr>
        <p:txBody>
          <a:bodyPr/>
          <a:lstStyle/>
          <a:p>
            <a:pPr>
              <a:buFont typeface="Wingdings" panose="05000000000000000000" pitchFamily="2" charset="2"/>
              <a:buChar char="§"/>
            </a:pPr>
            <a:r>
              <a:rPr lang="en-US" sz="2000" dirty="0" smtClean="0"/>
              <a:t>Point-to-point</a:t>
            </a:r>
          </a:p>
          <a:p>
            <a:pPr>
              <a:buFont typeface="Wingdings" panose="05000000000000000000" pitchFamily="2" charset="2"/>
              <a:buChar char="§"/>
            </a:pPr>
            <a:r>
              <a:rPr lang="en-US" sz="2000" dirty="0" smtClean="0"/>
              <a:t>No cataloguing service</a:t>
            </a:r>
            <a:br>
              <a:rPr lang="en-US" sz="2000" dirty="0" smtClean="0"/>
            </a:br>
            <a:r>
              <a:rPr lang="en-US" sz="2000" dirty="0" smtClean="0"/>
              <a:t>(little metadata, limited flexibility)</a:t>
            </a:r>
            <a:endParaRPr lang="en-US" sz="2000" dirty="0"/>
          </a:p>
        </p:txBody>
      </p:sp>
      <p:pic>
        <p:nvPicPr>
          <p:cNvPr id="3" name="Picture 2" descr="http://www.wmo.int/pages/prog/www/TEM/GTS/images/gtsstructureL.png"/>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714711" cy="2664296"/>
          </a:xfrm>
          <a:prstGeom prst="rect">
            <a:avLst/>
          </a:prstGeom>
          <a:noFill/>
          <a:ln>
            <a:noFill/>
          </a:ln>
          <a:effectLst>
            <a:outerShdw blurRad="50800" dist="38100" dir="2700000" algn="tl" rotWithShape="0">
              <a:prstClr val="black">
                <a:alpha val="40000"/>
              </a:prstClr>
            </a:outerShdw>
          </a:effectLst>
        </p:spPr>
      </p:pic>
      <p:pic>
        <p:nvPicPr>
          <p:cNvPr id="2050" name="Picture 2" descr="http://www.malloycommunications.com/images/KP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941" y="0"/>
            <a:ext cx="1475656" cy="11067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mo.int/pages/prog/www/TEM/GTSstatus/R1rmtni.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149080"/>
            <a:ext cx="1301233" cy="9008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http://www.jma.go.jp/jma/jma-eng/jma-center/rth/common/RA2-RMTN-Status(26Sep201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3189278"/>
            <a:ext cx="1389119" cy="9598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5233553" y="1620775"/>
            <a:ext cx="3730935" cy="1288714"/>
          </a:xfrm>
          <a:prstGeom prst="rect">
            <a:avLst/>
          </a:prstGeom>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a:buClr>
                <a:srgbClr val="FFC000"/>
              </a:buClr>
              <a:buFont typeface="Wingdings" panose="05000000000000000000" pitchFamily="2" charset="2"/>
              <a:buChar char="§"/>
            </a:pPr>
            <a:r>
              <a:rPr lang="en-US" sz="2000" dirty="0">
                <a:latin typeface="Arial"/>
                <a:ea typeface="Arial"/>
                <a:cs typeface="Arial"/>
                <a:sym typeface="Arial"/>
              </a:rPr>
              <a:t>24/7</a:t>
            </a:r>
          </a:p>
          <a:p>
            <a:pPr>
              <a:buClr>
                <a:srgbClr val="FFC000"/>
              </a:buClr>
              <a:buFont typeface="Wingdings" panose="05000000000000000000" pitchFamily="2" charset="2"/>
              <a:buChar char="§"/>
            </a:pPr>
            <a:r>
              <a:rPr lang="en-US" sz="2000" dirty="0">
                <a:latin typeface="Arial"/>
                <a:ea typeface="Arial"/>
                <a:cs typeface="Arial"/>
                <a:sym typeface="Arial"/>
              </a:rPr>
              <a:t>robust</a:t>
            </a:r>
          </a:p>
          <a:p>
            <a:pPr>
              <a:buClr>
                <a:srgbClr val="FFC000"/>
              </a:buClr>
              <a:buFont typeface="Wingdings" panose="05000000000000000000" pitchFamily="2" charset="2"/>
              <a:buChar char="§"/>
            </a:pPr>
            <a:r>
              <a:rPr lang="en-US" sz="2000" dirty="0">
                <a:latin typeface="Arial"/>
                <a:ea typeface="Arial"/>
                <a:cs typeface="Arial"/>
                <a:sym typeface="Arial"/>
              </a:rPr>
              <a:t>An impressive achievement!</a:t>
            </a:r>
          </a:p>
        </p:txBody>
      </p:sp>
      <p:sp>
        <p:nvSpPr>
          <p:cNvPr id="10" name="TextBox 9"/>
          <p:cNvSpPr txBox="1"/>
          <p:nvPr/>
        </p:nvSpPr>
        <p:spPr>
          <a:xfrm>
            <a:off x="1161154" y="5733256"/>
            <a:ext cx="5217839" cy="307777"/>
          </a:xfrm>
          <a:prstGeom prst="rect">
            <a:avLst/>
          </a:prstGeom>
          <a:noFill/>
        </p:spPr>
        <p:txBody>
          <a:bodyPr wrap="none" rtlCol="0">
            <a:spAutoFit/>
          </a:bodyPr>
          <a:lstStyle/>
          <a:p>
            <a:r>
              <a:rPr lang="en-US" dirty="0" smtClean="0">
                <a:sym typeface="Wingdings" panose="05000000000000000000" pitchFamily="2" charset="2"/>
              </a:rPr>
              <a:t> </a:t>
            </a:r>
            <a:r>
              <a:rPr lang="en-US" dirty="0" smtClean="0"/>
              <a:t>Hard to find out what’s on it … unless you know already!</a:t>
            </a:r>
            <a:endParaRPr lang="en-US" dirty="0"/>
          </a:p>
        </p:txBody>
      </p:sp>
    </p:spTree>
    <p:extLst>
      <p:ext uri="{BB962C8B-B14F-4D97-AF65-F5344CB8AC3E}">
        <p14:creationId xmlns:p14="http://schemas.microsoft.com/office/powerpoint/2010/main" val="8200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accent2"/>
                </a:solidFill>
              </a:rPr>
              <a:t>… to “WIS”</a:t>
            </a:r>
            <a:br>
              <a:rPr lang="en-US" sz="3600" b="1" dirty="0" smtClean="0">
                <a:solidFill>
                  <a:schemeClr val="accent2"/>
                </a:solidFill>
              </a:rPr>
            </a:br>
            <a:r>
              <a:rPr lang="en-US" sz="3200" b="1" dirty="0" smtClean="0">
                <a:solidFill>
                  <a:schemeClr val="accent2"/>
                </a:solidFill>
              </a:rPr>
              <a:t>The data highway for the 21</a:t>
            </a:r>
            <a:r>
              <a:rPr lang="en-US" sz="3200" b="1" baseline="30000" dirty="0" smtClean="0">
                <a:solidFill>
                  <a:schemeClr val="accent2"/>
                </a:solidFill>
              </a:rPr>
              <a:t>st</a:t>
            </a:r>
            <a:r>
              <a:rPr lang="en-US" sz="3200" b="1" dirty="0" smtClean="0">
                <a:solidFill>
                  <a:schemeClr val="accent2"/>
                </a:solidFill>
              </a:rPr>
              <a:t> century</a:t>
            </a:r>
            <a:endParaRPr lang="en-US" sz="3200" b="1" dirty="0">
              <a:solidFill>
                <a:schemeClr val="accent2"/>
              </a:solidFill>
            </a:endParaRPr>
          </a:p>
        </p:txBody>
      </p:sp>
      <p:sp>
        <p:nvSpPr>
          <p:cNvPr id="3" name="Text Placeholder 2"/>
          <p:cNvSpPr>
            <a:spLocks noGrp="1"/>
          </p:cNvSpPr>
          <p:nvPr>
            <p:ph type="body" idx="1"/>
          </p:nvPr>
        </p:nvSpPr>
        <p:spPr>
          <a:xfrm>
            <a:off x="381000" y="1295398"/>
            <a:ext cx="4419600" cy="5562602"/>
          </a:xfrm>
        </p:spPr>
        <p:txBody>
          <a:bodyPr/>
          <a:lstStyle/>
          <a:p>
            <a:pPr>
              <a:buFont typeface="Wingdings" panose="05000000000000000000" pitchFamily="2" charset="2"/>
              <a:buChar char="§"/>
            </a:pPr>
            <a:r>
              <a:rPr lang="en-US" sz="2400" dirty="0"/>
              <a:t>“push” </a:t>
            </a:r>
            <a:r>
              <a:rPr lang="en-US" sz="2400" dirty="0" smtClean="0"/>
              <a:t>service</a:t>
            </a:r>
          </a:p>
          <a:p>
            <a:pPr lvl="1">
              <a:buFont typeface="Courier New" panose="02070309020205020404" pitchFamily="49" charset="0"/>
              <a:buChar char="o"/>
            </a:pPr>
            <a:r>
              <a:rPr lang="en-US" sz="2400" dirty="0" smtClean="0"/>
              <a:t>24/7 </a:t>
            </a:r>
            <a:r>
              <a:rPr lang="en-US" sz="2400" dirty="0"/>
              <a:t>real-time </a:t>
            </a:r>
            <a:r>
              <a:rPr lang="en-US" sz="2400" dirty="0" smtClean="0"/>
              <a:t>collection </a:t>
            </a:r>
            <a:r>
              <a:rPr lang="en-US" sz="2400" dirty="0"/>
              <a:t>and dissemination </a:t>
            </a:r>
            <a:r>
              <a:rPr lang="en-US" sz="2400" dirty="0" smtClean="0"/>
              <a:t>for </a:t>
            </a:r>
            <a:r>
              <a:rPr lang="en-US" sz="2400" dirty="0"/>
              <a:t>time-critical and operation-critical data and </a:t>
            </a:r>
            <a:r>
              <a:rPr lang="en-US" sz="2400" dirty="0" smtClean="0"/>
              <a:t>products</a:t>
            </a:r>
          </a:p>
          <a:p>
            <a:pPr lvl="1">
              <a:buFont typeface="Courier New" panose="02070309020205020404" pitchFamily="49" charset="0"/>
              <a:buChar char="o"/>
            </a:pPr>
            <a:r>
              <a:rPr lang="en-US" sz="2400" dirty="0" smtClean="0"/>
              <a:t>Delayed mode</a:t>
            </a:r>
            <a:endParaRPr lang="en-US" sz="2400" dirty="0"/>
          </a:p>
          <a:p>
            <a:pPr>
              <a:buFont typeface="Wingdings" panose="05000000000000000000" pitchFamily="2" charset="2"/>
              <a:buChar char="§"/>
            </a:pPr>
            <a:r>
              <a:rPr lang="en-US" sz="2400" dirty="0"/>
              <a:t>“request/reply“ service</a:t>
            </a:r>
          </a:p>
          <a:p>
            <a:pPr lvl="1">
              <a:buFont typeface="Courier New" panose="02070309020205020404" pitchFamily="49" charset="0"/>
              <a:buChar char="o"/>
            </a:pPr>
            <a:r>
              <a:rPr lang="en-US" sz="2400" dirty="0" smtClean="0"/>
              <a:t>Data </a:t>
            </a:r>
            <a:r>
              <a:rPr lang="en-US" sz="2400" dirty="0"/>
              <a:t>Discovery, Access and </a:t>
            </a:r>
            <a:r>
              <a:rPr lang="en-US" sz="2400" dirty="0" smtClean="0"/>
              <a:t>Retrieval </a:t>
            </a:r>
            <a:r>
              <a:rPr lang="en-US" sz="2400" dirty="0" smtClean="0">
                <a:solidFill>
                  <a:srgbClr val="FF0000"/>
                </a:solidFill>
                <a:sym typeface="Wingdings" panose="05000000000000000000" pitchFamily="2" charset="2"/>
              </a:rPr>
              <a:t> Metadata</a:t>
            </a:r>
            <a:endParaRPr lang="en-US" sz="2400"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590674"/>
            <a:ext cx="4093482" cy="343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77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404</TotalTime>
  <Words>2503</Words>
  <Application>Microsoft Macintosh PowerPoint</Application>
  <PresentationFormat>On-screen Show (4:3)</PresentationFormat>
  <Paragraphs>475</Paragraphs>
  <Slides>35</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35</vt:i4>
      </vt:variant>
    </vt:vector>
  </HeadingPairs>
  <TitlesOfParts>
    <vt:vector size="52" baseType="lpstr">
      <vt:lpstr>.HelveticaNeueDeskInterface-Regular</vt:lpstr>
      <vt:lpstr>Arial</vt:lpstr>
      <vt:lpstr>Arial Black</vt:lpstr>
      <vt:lpstr>Arial Bold</vt:lpstr>
      <vt:lpstr>Arial Narrow</vt:lpstr>
      <vt:lpstr>Bradley Hand ITC</vt:lpstr>
      <vt:lpstr>Calibri</vt:lpstr>
      <vt:lpstr>Courier New</vt:lpstr>
      <vt:lpstr>MS ??</vt:lpstr>
      <vt:lpstr>MS Mincho</vt:lpstr>
      <vt:lpstr>ＭＳ Ｐゴシック</vt:lpstr>
      <vt:lpstr>PMingLiU</vt:lpstr>
      <vt:lpstr>Times</vt:lpstr>
      <vt:lpstr>Times New Roman</vt:lpstr>
      <vt:lpstr>Wingdings</vt:lpstr>
      <vt:lpstr>WMO_Powerpoint_template_en</vt:lpstr>
      <vt:lpstr>Closing slide</vt:lpstr>
      <vt:lpstr>WIGOS Impacts on National Operations  </vt:lpstr>
      <vt:lpstr>WIGOS Station Identifiers </vt:lpstr>
      <vt:lpstr>WIGOS Station Identifiers </vt:lpstr>
      <vt:lpstr>Metadata for WIS and WIGOS Information needed to make adequate use of observations</vt:lpstr>
      <vt:lpstr>Take-home messages</vt:lpstr>
      <vt:lpstr>Metadata – What’s in it?</vt:lpstr>
      <vt:lpstr>Rationale 1: Discovery and Access</vt:lpstr>
      <vt:lpstr>From “GTS” The 1st global, managed, private network …  </vt:lpstr>
      <vt:lpstr>… to “WIS” The data highway for the 21st century</vt:lpstr>
      <vt:lpstr>WIS Metadata The WMO Core Metadata Profile</vt:lpstr>
      <vt:lpstr>Rationale 2: Interpretation</vt:lpstr>
      <vt:lpstr>GAW Metadata Profile</vt:lpstr>
      <vt:lpstr>WIGOS Metadata Describe Observations</vt:lpstr>
      <vt:lpstr>WIGOS Metadata Categories</vt:lpstr>
      <vt:lpstr>Principles for WIGOS Metadata</vt:lpstr>
      <vt:lpstr>Considerations for WIGOS Metadata</vt:lpstr>
      <vt:lpstr>Profiling of WIGOS Metadata Standard</vt:lpstr>
      <vt:lpstr>Implementation of OSCAR  Implications for Members</vt:lpstr>
      <vt:lpstr>Implementation of OSCAR Organization and Timing</vt:lpstr>
      <vt:lpstr>Summary</vt:lpstr>
      <vt:lpstr>Observing System Capability Analysis and Review Tool (OSCAR) An introduction</vt:lpstr>
      <vt:lpstr>PowerPoint Presentation</vt:lpstr>
      <vt:lpstr>OSCAR/Surface</vt:lpstr>
      <vt:lpstr>Current status of OSCAR/Surface</vt:lpstr>
      <vt:lpstr>Current OSCAR Data Integration</vt:lpstr>
      <vt:lpstr>What Should Go Into OSCAR/Surface?</vt:lpstr>
      <vt:lpstr>Plan for transition from Volume A to OSCAR/Surface</vt:lpstr>
      <vt:lpstr>Plans for transition from Volume A (Cont.)</vt:lpstr>
      <vt:lpstr>Legacy Volume A Format</vt:lpstr>
      <vt:lpstr>What Members will need to do:</vt:lpstr>
      <vt:lpstr>Outlook Phase I (OSCAR/Surface)</vt:lpstr>
      <vt:lpstr>Outlook Phase II (subject to available resources)</vt:lpstr>
      <vt:lpstr>OSCAR Gap analysis module (still in design phase)</vt:lpstr>
      <vt:lpstr>Surface pressure measurement capabilities against WMO requirements (“capability” based on data received by ECMWF)</vt:lpstr>
      <vt:lpstr>Thank you for your attention</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OSCAR workshop</dc:title>
  <dc:creator>Etienne Charpentier</dc:creator>
  <cp:lastModifiedBy>Shanna Pitter</cp:lastModifiedBy>
  <cp:revision>56</cp:revision>
  <dcterms:created xsi:type="dcterms:W3CDTF">2015-05-06T13:56:05Z</dcterms:created>
  <dcterms:modified xsi:type="dcterms:W3CDTF">2015-12-04T11:30:54Z</dcterms:modified>
</cp:coreProperties>
</file>