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notesSlides/notesSlide1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b="1" i="1" sz="12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Reliable</a:t>
            </a:r>
            <a:r>
              <a:rPr b="0" i="0">
                <a:solidFill>
                  <a:srgbClr val="000000"/>
                </a:solidFill>
              </a:rPr>
              <a:t> &amp; </a:t>
            </a:r>
            <a:r>
              <a:t>trusted</a:t>
            </a:r>
            <a:r>
              <a:rPr b="0" i="0">
                <a:solidFill>
                  <a:srgbClr val="000000"/>
                </a:solidFill>
              </a:rPr>
              <a:t> </a:t>
            </a:r>
            <a:r>
              <a:rPr i="0">
                <a:solidFill>
                  <a:schemeClr val="accent2"/>
                </a:solidFill>
              </a:rPr>
              <a:t>Observations: </a:t>
            </a:r>
            <a:r>
              <a:rPr b="0" i="0">
                <a:solidFill>
                  <a:srgbClr val="000000"/>
                </a:solidFill>
              </a:rPr>
              <a:t>Timely, Quality assured, Quality controlled, Well documented, Compatible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xfrm>
            <a:off x="6370984" y="6356350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6370984" y="6356350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xfrm>
            <a:off x="6370984" y="6356350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/>
          </p:nvPr>
        </p:nvSpPr>
        <p:spPr>
          <a:xfrm>
            <a:off x="1908175" y="0"/>
            <a:ext cx="6985000" cy="1990725"/>
          </a:xfrm>
          <a:prstGeom prst="rect">
            <a:avLst/>
          </a:prstGeom>
        </p:spPr>
        <p:txBody>
          <a:bodyPr anchor="ctr"/>
          <a:lstStyle>
            <a:lvl1pPr defTabSz="914400"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1908175" y="3405187"/>
            <a:ext cx="6985000" cy="345281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6766281" y="6467475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6868220" y="6478587"/>
            <a:ext cx="151706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Num" sz="quarter" idx="2"/>
          </p:nvPr>
        </p:nvSpPr>
        <p:spPr>
          <a:xfrm>
            <a:off x="8367172" y="6184899"/>
            <a:ext cx="521246" cy="546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50825" y="3573462"/>
            <a:ext cx="8713790" cy="71914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6370984" y="6356350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Num" sz="quarter" idx="2"/>
          </p:nvPr>
        </p:nvSpPr>
        <p:spPr>
          <a:xfrm>
            <a:off x="6868220" y="6478587"/>
            <a:ext cx="151706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Num" sz="quarter" idx="2"/>
          </p:nvPr>
        </p:nvSpPr>
        <p:spPr>
          <a:xfrm>
            <a:off x="5867400" y="6478587"/>
            <a:ext cx="1152525" cy="177801"/>
          </a:xfrm>
          <a:prstGeom prst="rect">
            <a:avLst/>
          </a:prstGeom>
        </p:spPr>
        <p:txBody>
          <a:bodyPr wrap="square"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2" name="Shape 212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>
            <a:noAutofit/>
          </a:bodyPr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17475" y="6532670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b="1" sz="2000">
                <a:solidFill>
                  <a:srgbClr val="008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>
            <p:ph type="sldNum" sz="quarter" idx="2"/>
          </p:nvPr>
        </p:nvSpPr>
        <p:spPr>
          <a:xfrm>
            <a:off x="6370984" y="6356350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68309" y="1341437"/>
            <a:ext cx="107951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WMO</a:t>
            </a:r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6370984" y="6356350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250825" y="3573462"/>
            <a:ext cx="8713790" cy="719148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b="1" sz="2000">
                <a:solidFill>
                  <a:srgbClr val="008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68312" y="6356350"/>
            <a:ext cx="5688015" cy="2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3" y="0"/>
                </a:moveTo>
                <a:lnTo>
                  <a:pt x="0" y="21600"/>
                </a:lnTo>
                <a:lnTo>
                  <a:pt x="2107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369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5364162" y="5373687"/>
            <a:ext cx="79217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</a:t>
            </a:r>
          </a:p>
        </p:txBody>
      </p:sp>
      <p:pic>
        <p:nvPicPr>
          <p:cNvPr id="78" name="image2.png" descr="ECMWF_new_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3662" y="6310312"/>
            <a:ext cx="2084398" cy="37466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sldNum" sz="quarter" idx="2"/>
          </p:nvPr>
        </p:nvSpPr>
        <p:spPr>
          <a:xfrm>
            <a:off x="4932362" y="6353175"/>
            <a:ext cx="351731" cy="34562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Num" sz="quarter" idx="2"/>
          </p:nvPr>
        </p:nvSpPr>
        <p:spPr>
          <a:xfrm>
            <a:off x="6868220" y="6478587"/>
            <a:ext cx="151706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mo.int/pages/prog/www/wigos/documents/WIGOS-RM/Review-Members/CBS-Ext(2014)-d03-1(1)-WIGOS-ANNEX-1-REC-3-1(1)-1-approved_en.docx" TargetMode="External"/><Relationship Id="rId3" Type="http://schemas.openxmlformats.org/officeDocument/2006/relationships/hyperlink" Target="http://www.wmo.int/pages/prog/www/wigos/documents/WIGOS-RM/Review-Members/CBS-Ext(2014)-d03-1(1)-WIGOS-ANNEX-2-REC-3-1(1)-1-approved_en.docx" TargetMode="External"/><Relationship Id="rId4" Type="http://schemas.openxmlformats.org/officeDocument/2006/relationships/hyperlink" Target="http://www.wmo.int/pages/prog/www/wigos/documents/WIGOS-RM/Review-Members/CBS-Ext(2014)-d03-1(1)-WIGOS-Attachment-1-approved_en.docx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wmo.int/pages/prog/www/wigos/documents.html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mo.int/oscar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 idx="4294967295"/>
          </p:nvPr>
        </p:nvSpPr>
        <p:spPr>
          <a:xfrm>
            <a:off x="120649" y="1925633"/>
            <a:ext cx="8865446" cy="3384558"/>
          </a:xfrm>
          <a:prstGeom prst="rect">
            <a:avLst/>
          </a:prstGeom>
        </p:spPr>
        <p:txBody>
          <a:bodyPr anchor="ctr"/>
          <a:lstStyle/>
          <a:p>
            <a:pPr algn="ctr" defTabSz="914400">
              <a:defRPr b="1" sz="39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WIGOS - What are the benefits and how does impact WMO Members at the national level?</a:t>
            </a:r>
          </a:p>
          <a:p>
            <a:pPr algn="ctr" defTabSz="914400">
              <a:defRPr sz="39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defRPr b="1" sz="2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RA-IV Workshop on WIGOS</a:t>
            </a:r>
          </a:p>
          <a:p>
            <a:pPr algn="ctr" defTabSz="914400">
              <a:defRPr b="1" sz="2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Willemstad, December 1-3 2015</a:t>
            </a:r>
          </a:p>
        </p:txBody>
      </p:sp>
      <p:sp>
        <p:nvSpPr>
          <p:cNvPr id="223" name="Shape 223"/>
          <p:cNvSpPr/>
          <p:nvPr>
            <p:ph type="body" sz="quarter" idx="4294967295"/>
          </p:nvPr>
        </p:nvSpPr>
        <p:spPr>
          <a:xfrm>
            <a:off x="395287" y="5084762"/>
            <a:ext cx="8280401" cy="1081098"/>
          </a:xfrm>
          <a:prstGeom prst="rect">
            <a:avLst/>
          </a:prstGeo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lnSpc>
                <a:spcPct val="80000"/>
              </a:lnSpc>
              <a:spcBef>
                <a:spcPts val="6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Dr. Lars Peter Riishojgaard,</a:t>
            </a:r>
            <a:endParaRPr sz="1800"/>
          </a:p>
          <a:p>
            <a:pPr algn="ctr" defTabSz="914400">
              <a:lnSpc>
                <a:spcPct val="80000"/>
              </a:lnSpc>
              <a:spcBef>
                <a:spcPts val="60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WIGOS Project Manager, WMO Secretariat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ctrTitle" idx="4294967295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accent2"/>
                </a:solidFill>
              </a:rPr>
              <a:t>OSCAR/Requirements</a:t>
            </a:r>
          </a:p>
        </p:txBody>
      </p:sp>
      <p:sp>
        <p:nvSpPr>
          <p:cNvPr id="271" name="Shape 271"/>
          <p:cNvSpPr/>
          <p:nvPr>
            <p:ph type="subTitle" idx="4294967295"/>
          </p:nvPr>
        </p:nvSpPr>
        <p:spPr>
          <a:xfrm>
            <a:off x="200024" y="1116012"/>
            <a:ext cx="8713790" cy="4897438"/>
          </a:xfrm>
          <a:prstGeom prst="rect">
            <a:avLst/>
          </a:prstGeom>
        </p:spPr>
        <p:txBody>
          <a:bodyPr/>
          <a:lstStyle/>
          <a:p>
            <a:pPr marL="213234" indent="-213234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The following requirements are listed (separately for each of the 12 application areas and for all relevant variables):</a:t>
            </a:r>
            <a:endParaRPr sz="2000"/>
          </a:p>
          <a:p>
            <a:pPr lvl="1" marL="475883" indent="-152033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700"/>
              <a:t>Spatial (horizontal and vertical) and temporal resolution, uncertainty, data latency, required coverage area, source, and level of confidence</a:t>
            </a:r>
            <a:endParaRPr sz="1700"/>
          </a:p>
          <a:p>
            <a:pPr marL="213234" indent="-213234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Each requirement is expressed in terms of three separate values:</a:t>
            </a:r>
            <a:endParaRPr sz="2000"/>
          </a:p>
          <a:p>
            <a:pPr lvl="1" marL="475883" indent="-152033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700"/>
              <a:t>Threshold (observations not useful unless this is met)</a:t>
            </a:r>
            <a:endParaRPr sz="1700"/>
          </a:p>
          <a:p>
            <a:pPr lvl="1" marL="475883" indent="-152033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700"/>
              <a:t>Break-through (optimum cost-benefit ratio)</a:t>
            </a:r>
            <a:endParaRPr sz="1700"/>
          </a:p>
          <a:p>
            <a:pPr lvl="1" marL="475883" indent="-152033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700"/>
              <a:t>Goal (exceeding this provides no additional benefit)</a:t>
            </a:r>
            <a:endParaRPr sz="1700"/>
          </a:p>
          <a:p>
            <a:pPr marL="213234" indent="-213234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OSCAR/Requirements information content is assembled by CBS and other WMO Inter-Program Expert Teams and Task Teams and  is informed by the broader scientific community</a:t>
            </a:r>
            <a:endParaRPr sz="2000"/>
          </a:p>
          <a:p>
            <a:pPr lvl="1" marL="477911" indent="-154061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700"/>
              <a:t>e.g. WIGOS/ GAW Workshop on Requirements for Observations of Atmospheric Composition, Geneva, Nov. 2014</a:t>
            </a:r>
            <a:endParaRPr sz="1700"/>
          </a:p>
          <a:p>
            <a:pPr lvl="1" marL="477911" indent="-154061" defTabSz="579975">
              <a:spcBef>
                <a:spcPts val="6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700"/>
              <a:t>However, the link to e.g. GCOS requirements is currently weak; last update from AOPC, TOPC and OOPC in 2007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xfrm>
            <a:off x="250824" y="188908"/>
            <a:ext cx="8713790" cy="7921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xfrm>
            <a:off x="250824" y="1052512"/>
            <a:ext cx="8713790" cy="48974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5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2725" y="106362"/>
            <a:ext cx="9290050" cy="6571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ctrTitle" idx="4294967295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chemeClr val="accent2"/>
                </a:solidFill>
              </a:rPr>
              <a:t>OSCAR/Space</a:t>
            </a:r>
          </a:p>
        </p:txBody>
      </p:sp>
      <p:sp>
        <p:nvSpPr>
          <p:cNvPr id="278" name="Shape 278"/>
          <p:cNvSpPr/>
          <p:nvPr>
            <p:ph type="subTitle" idx="4294967295"/>
          </p:nvPr>
        </p:nvSpPr>
        <p:spPr>
          <a:xfrm>
            <a:off x="238124" y="1052512"/>
            <a:ext cx="8713790" cy="4897438"/>
          </a:xfrm>
          <a:prstGeom prst="rect">
            <a:avLst/>
          </a:prstGeom>
        </p:spPr>
        <p:txBody>
          <a:bodyPr/>
          <a:lstStyle/>
          <a:p>
            <a:pPr marL="427787" indent="-427787" defTabSz="914400">
              <a:spcBef>
                <a:spcPts val="5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Repository of metadata about </a:t>
            </a:r>
            <a:r>
              <a:rPr i="1" sz="2400" u="sng"/>
              <a:t>all satellite sensors (past, present and future) relevant to WMO Programs and Application Areas</a:t>
            </a:r>
            <a:endParaRPr i="1" sz="2400" u="sng"/>
          </a:p>
          <a:p>
            <a:pPr lvl="1" marL="808787" indent="-427787" defTabSz="914400">
              <a:spcBef>
                <a:spcPts val="5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Instrument type, measurement technique</a:t>
            </a:r>
            <a:endParaRPr sz="2400"/>
          </a:p>
          <a:p>
            <a:pPr lvl="1" marL="808787" indent="-427787" defTabSz="914400">
              <a:spcBef>
                <a:spcPts val="5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Instrument characteristics (mass, power, data rate)</a:t>
            </a:r>
            <a:endParaRPr sz="2400"/>
          </a:p>
          <a:p>
            <a:pPr lvl="1" marL="808787" indent="-427787" defTabSz="914400">
              <a:spcBef>
                <a:spcPts val="5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Programmatic information, e.g. agency, measurement program, operating period, heritage, etc.</a:t>
            </a:r>
            <a:endParaRPr sz="2400"/>
          </a:p>
          <a:p>
            <a:pPr lvl="1" marL="808787" indent="-427787" defTabSz="914400">
              <a:spcBef>
                <a:spcPts val="5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Orbit, coverage, repeat frequency, resolution</a:t>
            </a:r>
            <a:endParaRPr sz="2400"/>
          </a:p>
          <a:p>
            <a:pPr lvl="1" marL="808787" indent="-427787" defTabSz="914400">
              <a:spcBef>
                <a:spcPts val="5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Capabilities, expressed in terms of geophysical variables that can be derived from the measurements provided by the sensor, listed in order of decreasing fidelity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xfrm>
            <a:off x="250824" y="188908"/>
            <a:ext cx="8713790" cy="7921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250824" y="1052512"/>
            <a:ext cx="8713790" cy="48974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2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470" y="-38101"/>
            <a:ext cx="887506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xfrm>
            <a:off x="250824" y="188899"/>
            <a:ext cx="8713790" cy="971130"/>
          </a:xfrm>
          <a:prstGeom prst="rect">
            <a:avLst/>
          </a:prstGeom>
        </p:spPr>
        <p:txBody>
          <a:bodyPr anchor="ctr"/>
          <a:lstStyle/>
          <a:p>
            <a: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OSCAR/Surface</a:t>
            </a:r>
          </a:p>
          <a:p>
            <a:pPr algn="ctr" defTabSz="685800">
              <a:defRPr b="1" i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(currently in beta-testing; operational March 1 2016)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xfrm>
            <a:off x="415923" y="1301744"/>
            <a:ext cx="8310717" cy="5007529"/>
          </a:xfrm>
          <a:prstGeom prst="rect">
            <a:avLst/>
          </a:prstGeom>
        </p:spPr>
        <p:txBody>
          <a:bodyPr/>
          <a:lstStyle/>
          <a:p>
            <a:pPr marL="230605" indent="-230605" defTabSz="799853">
              <a:lnSpc>
                <a:spcPct val="90000"/>
              </a:lnSpc>
              <a:spcBef>
                <a:spcPts val="11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This is the </a:t>
            </a:r>
            <a:r>
              <a:rPr u="sng"/>
              <a:t>implementation layer of the </a:t>
            </a:r>
            <a:r>
              <a:rPr i="1" u="sng"/>
              <a:t>WIGOS Metadata Standard</a:t>
            </a:r>
            <a:r>
              <a:t>: a modern, electronic, searchable inventory of metadata for all observing stations/platforms under WIGOS</a:t>
            </a:r>
          </a:p>
          <a:p>
            <a:pPr lvl="1" marL="611605" indent="-230605" defTabSz="799853">
              <a:lnSpc>
                <a:spcPct val="90000"/>
              </a:lnSpc>
              <a:spcBef>
                <a:spcPts val="1100"/>
              </a:spcBef>
              <a:buSzPct val="100000"/>
              <a:buChar char="•"/>
              <a:defRPr b="1" i="1" sz="2300" u="sng"/>
            </a:pPr>
            <a:r>
              <a:rPr i="0" u="none">
                <a:latin typeface="Arial"/>
                <a:ea typeface="Arial"/>
                <a:cs typeface="Arial"/>
                <a:sym typeface="Arial"/>
              </a:rPr>
              <a:t>Together with OSCAR/Space, OSCAR/Surface provides the description of what WIGOS is</a:t>
            </a:r>
            <a:endParaRPr i="0" u="none">
              <a:latin typeface="Arial"/>
              <a:ea typeface="Arial"/>
              <a:cs typeface="Arial"/>
              <a:sym typeface="Arial"/>
            </a:endParaRPr>
          </a:p>
          <a:p>
            <a:pPr lvl="1" marL="611605" indent="-230605" defTabSz="799853">
              <a:lnSpc>
                <a:spcPct val="90000"/>
              </a:lnSpc>
              <a:spcBef>
                <a:spcPts val="1100"/>
              </a:spcBef>
              <a:buSzPct val="100000"/>
              <a:buChar char="•"/>
              <a:defRPr sz="2300"/>
            </a:pPr>
            <a:r>
              <a:t>OSCAR/Surface</a:t>
            </a:r>
            <a:r>
              <a:rPr>
                <a:latin typeface="Arial"/>
                <a:ea typeface="Arial"/>
                <a:cs typeface="Arial"/>
                <a:sym typeface="Arial"/>
              </a:rPr>
              <a:t> will replace Volume A,</a:t>
            </a:r>
            <a:r>
              <a:rPr>
                <a:latin typeface="Arial"/>
                <a:ea typeface="Arial"/>
                <a:cs typeface="Arial"/>
                <a:sym typeface="Arial"/>
              </a:rPr>
              <a:t> but will also include information from  similar inventories for other (non-GOS) components of WIGOS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marL="611605" indent="-230605" defTabSz="799853">
              <a:lnSpc>
                <a:spcPct val="90000"/>
              </a:lnSpc>
              <a:spcBef>
                <a:spcPts val="11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Developed jointly by WMO and MeteoSwiss, with the Swiss government providing the major part of the funding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1" marL="611605" indent="-230605" defTabSz="799853">
              <a:lnSpc>
                <a:spcPct val="90000"/>
              </a:lnSpc>
              <a:spcBef>
                <a:spcPts val="11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Education and training Members in populating, editing and using OSCAR/Surface is a major focus area for 2016-2019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ctrTitle" idx="4294967295"/>
          </p:nvPr>
        </p:nvSpPr>
        <p:spPr>
          <a:xfrm>
            <a:off x="215105" y="-39690"/>
            <a:ext cx="8713790" cy="792169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2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WIGOS Metadata</a:t>
            </a:r>
          </a:p>
        </p:txBody>
      </p:sp>
      <p:sp>
        <p:nvSpPr>
          <p:cNvPr id="288" name="Shape 288"/>
          <p:cNvSpPr/>
          <p:nvPr/>
        </p:nvSpPr>
        <p:spPr>
          <a:xfrm>
            <a:off x="251519" y="650068"/>
            <a:ext cx="9009610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500"/>
              </a:spcBef>
              <a:defRPr i="1" sz="18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(loosely defined as “ancillary information that is necessary for optimally using the observation”; more stringent definition can be found in WIGOS Metadata Standard) </a:t>
            </a:r>
          </a:p>
        </p:txBody>
      </p:sp>
      <p:graphicFrame>
        <p:nvGraphicFramePr>
          <p:cNvPr id="289" name="Table 289"/>
          <p:cNvGraphicFramePr/>
          <p:nvPr/>
        </p:nvGraphicFramePr>
        <p:xfrm>
          <a:off x="1238671" y="1443826"/>
          <a:ext cx="6984776" cy="475957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1" bandCol="0" bandRow="0" rtl="0">
                <a:tableStyleId>{4C3C2611-4C71-4FC5-86AE-919BDF0F9419}</a:tableStyleId>
              </a:tblPr>
              <a:tblGrid>
                <a:gridCol w="432113"/>
                <a:gridCol w="2083179"/>
                <a:gridCol w="4469483"/>
              </a:tblGrid>
              <a:tr h="190383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</a:rPr>
                        <a:t>#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</a:rPr>
                        <a:t>Category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</a:rPr>
                        <a:t>Description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observed quantity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basic characteristics of the observed quantity and the resulting data sets.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purpose of observation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main application area(s) of the observation and the observing program(s) the observation is affiliated to.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0383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data quality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data quality and traceability of the observation.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51914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environment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Describes the geographical environment within which the observation is made. It also provides an unstructured element for additional meta-information that is considered relevant for adequate use of the data and that is not captured anywhere else in this standard.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data processing and reporting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how raw data are transferred into the reported physical quantities and reported to the users.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sampling and analysis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how sampling and/or analysis are used to derive the reported observation or how a specimen was collected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1149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station/platform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environmental monitoring facility, including fixed station, moving equipment or remote sensing platform, at which the observation was made.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1532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method of observation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method of observation and describes characteristics of the instrument(s) used to make the observation. If multiple instruments used to generate the observation, then this category should be repeated.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0383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ownership and data policy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who is responsible for the observation and owns it.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contact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where information about the observation or dataset can be obtained.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0" name="Shape 290"/>
          <p:cNvSpPr/>
          <p:nvPr/>
        </p:nvSpPr>
        <p:spPr>
          <a:xfrm>
            <a:off x="4933736" y="1395730"/>
            <a:ext cx="4183299" cy="1082229"/>
          </a:xfrm>
          <a:prstGeom prst="rect">
            <a:avLst/>
          </a:prstGeom>
          <a:solidFill>
            <a:srgbClr val="FFD479"/>
          </a:solidFill>
          <a:ln w="254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10 categories,</a:t>
            </a:r>
            <a:endParaRPr sz="1800"/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90 elements,</a:t>
            </a:r>
          </a:p>
          <a:p>
            <a:pPr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t>All stored in OSCAR/Surface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250825" y="231775"/>
            <a:ext cx="8713790" cy="1475484"/>
          </a:xfrm>
          <a:prstGeom prst="rect">
            <a:avLst/>
          </a:prstGeom>
        </p:spPr>
        <p:txBody>
          <a:bodyPr/>
          <a:lstStyle/>
          <a:p>
            <a:pPr lvl="1" algn="ctr" defTabSz="9144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Near-term impacts on NMHS operations</a:t>
            </a:r>
          </a:p>
          <a:p>
            <a:pPr lvl="1" algn="ctr" defTabSz="914400">
              <a:defRPr b="1" i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(due to effective date of Manual on WIGOS, including the </a:t>
            </a:r>
            <a:r>
              <a:rPr u="sng"/>
              <a:t>WIGOS Metadata Standard</a:t>
            </a:r>
            <a:r>
              <a:t> on July 1 2016)</a:t>
            </a:r>
            <a:br/>
          </a:p>
        </p:txBody>
      </p:sp>
      <p:sp>
        <p:nvSpPr>
          <p:cNvPr id="295" name="Shape 295"/>
          <p:cNvSpPr/>
          <p:nvPr/>
        </p:nvSpPr>
        <p:spPr>
          <a:xfrm>
            <a:off x="381000" y="1638300"/>
            <a:ext cx="8458200" cy="439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0526" indent="-200526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In order to comply with the new regulatory material, Members will need to</a:t>
            </a:r>
          </a:p>
          <a:p>
            <a:pPr lvl="1" marL="581525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Keep records of WIGOS metadata</a:t>
            </a:r>
          </a:p>
          <a:p>
            <a:pPr lvl="1" marL="581525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For those observations that are exchanged internationally:</a:t>
            </a:r>
          </a:p>
          <a:p>
            <a:pPr lvl="2" marL="962526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Exchange also the associated WIGOS metadata </a:t>
            </a:r>
          </a:p>
          <a:p>
            <a:pPr lvl="1" marL="581525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Review station information and keep it up to date </a:t>
            </a:r>
          </a:p>
          <a:p>
            <a:pPr marL="200525" indent="-200525">
              <a:buSzPct val="100000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200526" indent="-200526">
              <a:buSzPct val="100000"/>
              <a:buChar char="•"/>
              <a:defRPr sz="2400" u="sng">
                <a:latin typeface="+mj-lt"/>
                <a:ea typeface="+mj-ea"/>
                <a:cs typeface="+mj-cs"/>
                <a:sym typeface="Helvetica"/>
              </a:defRPr>
            </a:pPr>
            <a:r>
              <a:t>The implementation of this takes place through OSCAR/Surface!</a:t>
            </a:r>
          </a:p>
          <a:p>
            <a:pPr lvl="2" marL="962526" indent="-200525">
              <a:buSzPct val="100000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Num" sz="quarter" idx="4294967295"/>
          </p:nvPr>
        </p:nvSpPr>
        <p:spPr>
          <a:xfrm>
            <a:off x="5867400" y="6478587"/>
            <a:ext cx="1152525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9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253"/>
            <a:ext cx="10902442" cy="572423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1135989" y="2919732"/>
            <a:ext cx="6840018" cy="444501"/>
          </a:xfrm>
          <a:prstGeom prst="rect">
            <a:avLst/>
          </a:prstGeom>
          <a:solidFill>
            <a:srgbClr val="FFD479"/>
          </a:solidFill>
          <a:ln w="25400">
            <a:solidFill>
              <a:srgbClr val="9411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defRPr sz="1800"/>
            </a:pPr>
            <a:r>
              <a:rPr sz="2400"/>
              <a:t>Screenshot from OSCAR/Surface beta-test version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Num" sz="quarter" idx="4294967295"/>
          </p:nvPr>
        </p:nvSpPr>
        <p:spPr>
          <a:xfrm>
            <a:off x="5867400" y="6478587"/>
            <a:ext cx="1152525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2" name="map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6417"/>
            <a:ext cx="6615928" cy="467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map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1038658"/>
            <a:ext cx="6761554" cy="478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map-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1000" y="1453717"/>
            <a:ext cx="6615928" cy="467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map-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57741" y="-140956"/>
            <a:ext cx="484887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306"/>
          <p:cNvSpPr/>
          <p:nvPr/>
        </p:nvSpPr>
        <p:spPr>
          <a:xfrm>
            <a:off x="6172200" y="2362199"/>
            <a:ext cx="482055" cy="480915"/>
          </a:xfrm>
          <a:prstGeom prst="ellipse">
            <a:avLst/>
          </a:prstGeom>
          <a:ln w="50800">
            <a:solidFill>
              <a:srgbClr val="01199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3"/>
      <p:bldP build="whole" bldLvl="1" animBg="1" rev="0" advAuto="0" spid="303" grpId="2"/>
      <p:bldP build="whole" bldLvl="1" animBg="1" rev="0" advAuto="0" spid="302" grpId="1"/>
      <p:bldP build="whole" bldLvl="1" animBg="1" rev="0" advAuto="0" spid="305" grpId="4"/>
      <p:bldP build="whole" bldLvl="1" animBg="1" rev="0" advAuto="0" spid="306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Num" sz="quarter" idx="4294967295"/>
          </p:nvPr>
        </p:nvSpPr>
        <p:spPr>
          <a:xfrm>
            <a:off x="5867400" y="6478587"/>
            <a:ext cx="1152525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9" name="Screen Shot 2015-12-01 at 08.36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3583"/>
            <a:ext cx="9144000" cy="6710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WMO</a:t>
            </a:r>
          </a:p>
        </p:txBody>
      </p:sp>
      <p:sp>
        <p:nvSpPr>
          <p:cNvPr id="226" name="Shape 226"/>
          <p:cNvSpPr/>
          <p:nvPr>
            <p:ph type="ctrTitle" idx="4294967295"/>
          </p:nvPr>
        </p:nvSpPr>
        <p:spPr>
          <a:xfrm>
            <a:off x="250824" y="1889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Outline</a:t>
            </a:r>
          </a:p>
        </p:txBody>
      </p:sp>
      <p:sp>
        <p:nvSpPr>
          <p:cNvPr id="227" name="Shape 227"/>
          <p:cNvSpPr/>
          <p:nvPr>
            <p:ph type="subTitle" idx="4294967295"/>
          </p:nvPr>
        </p:nvSpPr>
        <p:spPr>
          <a:xfrm>
            <a:off x="911223" y="1285869"/>
            <a:ext cx="7282437" cy="4682638"/>
          </a:xfrm>
          <a:prstGeom prst="rect">
            <a:avLst/>
          </a:prstGeom>
        </p:spPr>
        <p:txBody>
          <a:bodyPr/>
          <a:lstStyle/>
          <a:p>
            <a:pPr lvl="1" marL="661736" indent="-280736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Current status of the WIGOS Framework</a:t>
            </a:r>
          </a:p>
          <a:p>
            <a:pPr lvl="1" marL="661736" indent="-280736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next four years: The WIGOS Pre-Operational Phase</a:t>
            </a:r>
          </a:p>
          <a:p>
            <a:pPr lvl="2" marL="1042736" indent="-280736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Priority areas</a:t>
            </a:r>
          </a:p>
          <a:p>
            <a:pPr lvl="3" marL="1423736" indent="-280736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OSCAR/Surface and the WDQMS; what are they used for and how do they impact you?</a:t>
            </a:r>
          </a:p>
          <a:p>
            <a:pPr lvl="1" marL="661736" indent="-280736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Summary and conclusions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>
            <a:lvl1pPr algn="ctr" defTabSz="678941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does OSCAR/Surface offer?</a:t>
            </a:r>
          </a:p>
        </p:txBody>
      </p:sp>
      <p:sp>
        <p:nvSpPr>
          <p:cNvPr id="312" name="Shape 312"/>
          <p:cNvSpPr/>
          <p:nvPr>
            <p:ph type="body" idx="1"/>
          </p:nvPr>
        </p:nvSpPr>
        <p:spPr>
          <a:xfrm>
            <a:off x="809624" y="1098544"/>
            <a:ext cx="7549210" cy="5007529"/>
          </a:xfrm>
          <a:prstGeom prst="rect">
            <a:avLst/>
          </a:prstGeom>
        </p:spPr>
        <p:txBody>
          <a:bodyPr/>
          <a:lstStyle/>
          <a:p>
            <a:pPr marL="216167" indent="-216167" defTabSz="774955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You will be able to see comprehensive metadata for all stations/platforms under WIGOS</a:t>
            </a:r>
          </a:p>
          <a:p>
            <a:pPr lvl="1" marL="609198" indent="-235818" defTabSz="774955">
              <a:lnSpc>
                <a:spcPct val="90000"/>
              </a:lnSpc>
              <a:spcBef>
                <a:spcPts val="700"/>
              </a:spcBef>
              <a:buSzPct val="100000"/>
              <a:buChar char="-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all over the world</a:t>
            </a:r>
          </a:p>
          <a:p>
            <a:pPr lvl="1" marL="609198" indent="-235818" defTabSz="774955">
              <a:lnSpc>
                <a:spcPct val="90000"/>
              </a:lnSpc>
              <a:spcBef>
                <a:spcPts val="700"/>
              </a:spcBef>
              <a:buSzPct val="100000"/>
              <a:buChar char="-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all types; weather, climate, air quality, hydrology,…</a:t>
            </a:r>
          </a:p>
          <a:p>
            <a:pPr marL="235818" indent="-235818" defTabSz="774955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This will enable you to decide which data to request, which data to use, and for which purpose(s)</a:t>
            </a:r>
          </a:p>
          <a:p>
            <a:pPr marL="216167" indent="-216167" defTabSz="774955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Should you need it, you will be able to use OSCAR/Surface as your national database for observing systems</a:t>
            </a:r>
          </a:p>
          <a:p>
            <a:pPr lvl="1" marL="589547" indent="-216167" defTabSz="774955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It is mandatory to register in OSCAR/Surface those stations for which data are exchanged internationally</a:t>
            </a:r>
          </a:p>
          <a:p>
            <a:pPr lvl="1" marL="589547" indent="-216167" defTabSz="774955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Other stations may be registered in OSCAR/Surface at the discretion of the Member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/>
          <a:p>
            <a:pPr algn="ctr" defTabSz="644993">
              <a:defRPr b="1" sz="304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does OSCAR/Surface offer?</a:t>
            </a:r>
          </a:p>
          <a:p>
            <a:pPr algn="ctr" defTabSz="644993">
              <a:defRPr b="1" i="1" sz="228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(continued)</a:t>
            </a:r>
          </a:p>
        </p:txBody>
      </p:sp>
      <p:sp>
        <p:nvSpPr>
          <p:cNvPr id="315" name="Shape 315"/>
          <p:cNvSpPr/>
          <p:nvPr>
            <p:ph type="body" idx="1"/>
          </p:nvPr>
        </p:nvSpPr>
        <p:spPr>
          <a:xfrm>
            <a:off x="987424" y="1225544"/>
            <a:ext cx="6819654" cy="4180690"/>
          </a:xfrm>
          <a:prstGeom prst="rect">
            <a:avLst/>
          </a:prstGeom>
        </p:spPr>
        <p:txBody>
          <a:bodyPr/>
          <a:lstStyle/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Increased national visibility for NMHS</a:t>
            </a:r>
          </a:p>
          <a:p>
            <a:pPr lvl="1" marL="59556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A chance for NMHS to position itself as a central, national resource for all information about meteorological observing systems, irrespective of ownership, by taking the lead and supporting national partners in getting all stations/platforms registered in OSCAR/Surface</a:t>
            </a:r>
          </a:p>
          <a:p>
            <a:pPr lvl="2" marL="97275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Useful to support network design activities, discussion about national data policies, etc.</a:t>
            </a:r>
          </a:p>
          <a:p>
            <a:pPr lvl="1" marL="59556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The Secretariat is willing to support this!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>
            <a:lvl1pPr algn="ctr" defTabSz="678941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you expected to do?</a:t>
            </a:r>
          </a:p>
        </p:txBody>
      </p:sp>
      <p:sp>
        <p:nvSpPr>
          <p:cNvPr id="318" name="Shape 318"/>
          <p:cNvSpPr/>
          <p:nvPr>
            <p:ph type="body" idx="1"/>
          </p:nvPr>
        </p:nvSpPr>
        <p:spPr>
          <a:xfrm>
            <a:off x="809624" y="1301744"/>
            <a:ext cx="7549210" cy="5007529"/>
          </a:xfrm>
          <a:prstGeom prst="rect">
            <a:avLst/>
          </a:prstGeom>
        </p:spPr>
        <p:txBody>
          <a:bodyPr/>
          <a:lstStyle/>
          <a:p>
            <a:pPr marL="220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Familiarize yourself with the system</a:t>
            </a:r>
          </a:p>
          <a:p>
            <a:pPr marL="220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Test it out and provide feedback</a:t>
            </a:r>
          </a:p>
          <a:p>
            <a:pPr marL="220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Assign a national focal point for OSCAR/Surface</a:t>
            </a:r>
          </a:p>
          <a:p>
            <a:pPr lvl="1" marL="601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This individual will have editing right for all stations in your territory and can assign similar rights to others, e.g. in partner organisations</a:t>
            </a:r>
          </a:p>
          <a:p>
            <a:pPr marL="220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Make sure that Vol. A is up to date for your country/territory</a:t>
            </a:r>
          </a:p>
          <a:p>
            <a:pPr marL="220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Review that your station information is correct</a:t>
            </a:r>
          </a:p>
          <a:p>
            <a:pPr marL="220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Add any additional metadata</a:t>
            </a:r>
          </a:p>
          <a:p>
            <a:pPr marL="220578" indent="-220578" defTabSz="790771"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Enter additional stations missing from Vol. 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>
            <a:lvl1pPr algn="ctr" defTabSz="678941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will the Secretariat do to help?</a:t>
            </a:r>
          </a:p>
        </p:txBody>
      </p:sp>
      <p:sp>
        <p:nvSpPr>
          <p:cNvPr id="321" name="Shape 321"/>
          <p:cNvSpPr/>
          <p:nvPr>
            <p:ph type="body" idx="1"/>
          </p:nvPr>
        </p:nvSpPr>
        <p:spPr>
          <a:xfrm>
            <a:off x="833114" y="1060444"/>
            <a:ext cx="7549210" cy="5007529"/>
          </a:xfrm>
          <a:prstGeom prst="rect">
            <a:avLst/>
          </a:prstGeom>
        </p:spPr>
        <p:txBody>
          <a:bodyPr/>
          <a:lstStyle/>
          <a:p>
            <a:pPr marL="220578" indent="-220578" defTabSz="790771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Provide training event(s) in all WMO Regions</a:t>
            </a:r>
          </a:p>
          <a:p>
            <a:pPr lvl="1" marL="601578" indent="-220578" defTabSz="790771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Goal is to reach each Member NMHS at least once</a:t>
            </a:r>
          </a:p>
          <a:p>
            <a:pPr lvl="1" marL="601578" indent="-220578" defTabSz="790771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Training activities already initiated, including one event in Barbados August 2015</a:t>
            </a:r>
          </a:p>
          <a:p>
            <a:pPr marL="220578" indent="-220578" defTabSz="790771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Develop online learning tools for self-study and to support national training activities</a:t>
            </a:r>
          </a:p>
          <a:p>
            <a:pPr marL="220578" indent="-220578" defTabSz="790771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Publish a user manual (“Guide to OSCAR”)</a:t>
            </a:r>
          </a:p>
          <a:p>
            <a:pPr marL="220578" indent="-220578" defTabSz="790771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Provide help desk function (with MeteoSwiss)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>
            <a:lvl1pPr algn="ctr" defTabSz="678941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III. WIGOS Data Quality Monitoring System (WDQMS)</a:t>
            </a:r>
          </a:p>
        </p:txBody>
      </p:sp>
      <p:sp>
        <p:nvSpPr>
          <p:cNvPr id="324" name="Shape 324"/>
          <p:cNvSpPr/>
          <p:nvPr>
            <p:ph type="body" idx="1"/>
          </p:nvPr>
        </p:nvSpPr>
        <p:spPr>
          <a:xfrm>
            <a:off x="822324" y="1301744"/>
            <a:ext cx="7549210" cy="5007529"/>
          </a:xfrm>
          <a:prstGeom prst="rect">
            <a:avLst/>
          </a:prstGeom>
        </p:spPr>
        <p:txBody>
          <a:bodyPr/>
          <a:lstStyle/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Real-time monitoring of performance (data availability and data quality) of all WIGOS components, searchable by region, country, station type, period, etc.</a:t>
            </a:r>
          </a:p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b="1" sz="2376">
                <a:latin typeface="Arial"/>
                <a:ea typeface="Arial"/>
                <a:cs typeface="Arial"/>
                <a:sym typeface="Arial"/>
              </a:defRPr>
            </a:pPr>
            <a:r>
              <a:t>The WDQMS will provide a complete description of how well WIGOS is functioning</a:t>
            </a:r>
          </a:p>
          <a:p>
            <a:pPr lvl="1" marL="59556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M</a:t>
            </a:r>
            <a:r>
              <a:t>onitor regional and national performance of all WIGOS components</a:t>
            </a:r>
          </a:p>
          <a:p>
            <a:pPr lvl="1" marL="59556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t>ilot projects involving ECMWF, NCEP, DWD, KMS and others are underway</a:t>
            </a:r>
            <a:endParaRPr i="1" u="sng">
              <a:latin typeface="+mj-lt"/>
              <a:ea typeface="+mj-ea"/>
              <a:cs typeface="+mj-cs"/>
              <a:sym typeface="Helvetica"/>
            </a:endParaRPr>
          </a:p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Delayed mode monitoring of data quality as measured against reference sources of information.</a:t>
            </a:r>
          </a:p>
          <a:p>
            <a:pPr lvl="1" marL="59556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t>Fault management system for tracking and mitigation of performance issues.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0" tIns="0" rIns="0" bIns="0"/>
          <a:lstStyle/>
          <a:p>
            <a:pPr/>
          </a:p>
        </p:txBody>
      </p:sp>
      <p:sp>
        <p:nvSpPr>
          <p:cNvPr id="327" name="Shape 327"/>
          <p:cNvSpPr/>
          <p:nvPr>
            <p:ph type="sldNum" sz="quarter" idx="4294967295"/>
          </p:nvPr>
        </p:nvSpPr>
        <p:spPr>
          <a:xfrm>
            <a:off x="6837708" y="6478587"/>
            <a:ext cx="182217" cy="172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defRPr sz="1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328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6664"/>
            <a:ext cx="9144000" cy="6333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>
            <a:lvl1pPr algn="ctr" defTabSz="678941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does WDQMS offer?</a:t>
            </a:r>
          </a:p>
        </p:txBody>
      </p:sp>
      <p:sp>
        <p:nvSpPr>
          <p:cNvPr id="331" name="Shape 331"/>
          <p:cNvSpPr/>
          <p:nvPr>
            <p:ph type="body" idx="1"/>
          </p:nvPr>
        </p:nvSpPr>
        <p:spPr>
          <a:xfrm>
            <a:off x="809624" y="1301744"/>
            <a:ext cx="7549210" cy="5007529"/>
          </a:xfrm>
          <a:prstGeom prst="rect">
            <a:avLst/>
          </a:prstGeom>
        </p:spPr>
        <p:txBody>
          <a:bodyPr/>
          <a:lstStyle/>
          <a:p>
            <a:pPr marL="220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ability to monitor the performance of all stations/platforms all over the world</a:t>
            </a:r>
          </a:p>
          <a:p>
            <a:pPr lvl="1" marL="621631" indent="-240631" defTabSz="790771">
              <a:lnSpc>
                <a:spcPct val="90000"/>
              </a:lnSpc>
              <a:spcBef>
                <a:spcPts val="800"/>
              </a:spcBef>
              <a:buSzPct val="100000"/>
              <a:buChar char="-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availability (timely data delivery)</a:t>
            </a:r>
          </a:p>
          <a:p>
            <a:pPr lvl="1" marL="621631" indent="-240631" defTabSz="790771">
              <a:lnSpc>
                <a:spcPct val="90000"/>
              </a:lnSpc>
              <a:spcBef>
                <a:spcPts val="800"/>
              </a:spcBef>
              <a:buSzPct val="100000"/>
              <a:buChar char="-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data quality</a:t>
            </a:r>
          </a:p>
          <a:p>
            <a:pPr marL="240631" indent="-240631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Real-time monitoring of weather observations</a:t>
            </a:r>
          </a:p>
          <a:p>
            <a:pPr marL="240631" indent="-240631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Delayed mode monitoring of climate observations</a:t>
            </a:r>
          </a:p>
          <a:p>
            <a:pPr marL="240631" indent="-240631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Ability to generate statistics for any observation type, region, or period</a:t>
            </a:r>
          </a:p>
          <a:p>
            <a:pPr marL="240631" indent="-240631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Ability to analyze trends over time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title"/>
          </p:nvPr>
        </p:nvSpPr>
        <p:spPr>
          <a:xfrm>
            <a:off x="250824" y="188899"/>
            <a:ext cx="8713790" cy="1039690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are you expected to do?</a:t>
            </a:r>
          </a:p>
          <a:p>
            <a:pPr algn="ctr" defTabSz="678941">
              <a:defRPr b="1" i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(once WDQMS is operational; system still in development)</a:t>
            </a:r>
          </a:p>
        </p:txBody>
      </p:sp>
      <p:sp>
        <p:nvSpPr>
          <p:cNvPr id="334" name="Shape 334"/>
          <p:cNvSpPr/>
          <p:nvPr>
            <p:ph type="body" idx="1"/>
          </p:nvPr>
        </p:nvSpPr>
        <p:spPr>
          <a:xfrm>
            <a:off x="809624" y="1454144"/>
            <a:ext cx="7549210" cy="5007529"/>
          </a:xfrm>
          <a:prstGeom prst="rect">
            <a:avLst/>
          </a:prstGeom>
        </p:spPr>
        <p:txBody>
          <a:bodyPr/>
          <a:lstStyle/>
          <a:p>
            <a:pPr marL="220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Familiarize yourself with the system</a:t>
            </a:r>
          </a:p>
          <a:p>
            <a:pPr marL="220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Routinely monitor the availability reports provided for your country/territory</a:t>
            </a:r>
          </a:p>
          <a:p>
            <a:pPr lvl="1" marL="601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Alert WMO (the WIGOS Project Office in case of discrepancies)</a:t>
            </a:r>
          </a:p>
          <a:p>
            <a:pPr marL="220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Assign a national focal point for incident management</a:t>
            </a:r>
          </a:p>
          <a:p>
            <a:pPr lvl="1" marL="601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This individual will be responsible for contacting station operators in case of recurring data quality problems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>
            <a:lvl1pPr algn="ctr" defTabSz="678941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will the Secretariat do to help?</a:t>
            </a:r>
          </a:p>
        </p:txBody>
      </p:sp>
      <p:sp>
        <p:nvSpPr>
          <p:cNvPr id="337" name="Shape 337"/>
          <p:cNvSpPr/>
          <p:nvPr>
            <p:ph type="body" idx="1"/>
          </p:nvPr>
        </p:nvSpPr>
        <p:spPr>
          <a:xfrm>
            <a:off x="1190624" y="2012944"/>
            <a:ext cx="7549210" cy="5007529"/>
          </a:xfrm>
          <a:prstGeom prst="rect">
            <a:avLst/>
          </a:prstGeom>
        </p:spPr>
        <p:txBody>
          <a:bodyPr/>
          <a:lstStyle/>
          <a:p>
            <a:pPr marL="220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Keep Members informed as the systems develops</a:t>
            </a:r>
          </a:p>
          <a:p>
            <a:pPr marL="220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Develop online learning tools</a:t>
            </a:r>
          </a:p>
          <a:p>
            <a:pPr marL="220578" indent="-220578" defTabSz="7907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Publish a user manual (“Guide to WDMQS”)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xfrm>
            <a:off x="215105" y="1762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487529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Summary and Conclusions</a:t>
            </a:r>
          </a:p>
        </p:txBody>
      </p:sp>
      <p:sp>
        <p:nvSpPr>
          <p:cNvPr id="340" name="Shape 340"/>
          <p:cNvSpPr/>
          <p:nvPr>
            <p:ph type="body" idx="1"/>
          </p:nvPr>
        </p:nvSpPr>
        <p:spPr>
          <a:xfrm>
            <a:off x="352425" y="1181093"/>
            <a:ext cx="8642350" cy="5007544"/>
          </a:xfrm>
          <a:prstGeom prst="rect">
            <a:avLst/>
          </a:prstGeom>
        </p:spPr>
        <p:txBody>
          <a:bodyPr/>
          <a:lstStyle/>
          <a:p>
            <a:pPr marL="235818" indent="-235818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WIGOS global framework is now in place and will be further developed during the Pre-operational Phase (2016-2019)</a:t>
            </a:r>
          </a:p>
          <a:p>
            <a:pPr lvl="1" marL="609198" indent="-235818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Increased emphasis on Regional and National activities</a:t>
            </a:r>
          </a:p>
          <a:p>
            <a:pPr lvl="1" marL="609198" indent="-235818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OSCAR/Surface</a:t>
            </a:r>
            <a:r>
              <a:t> and the </a:t>
            </a:r>
            <a:r>
              <a:rPr b="1"/>
              <a:t>WIGOS Data Quality Monitoring System </a:t>
            </a:r>
            <a:r>
              <a:t>(WDQMS) are the two most important technical elements, and both are of strategic importance to WMO</a:t>
            </a:r>
          </a:p>
          <a:p>
            <a:pPr lvl="1" marL="609198" indent="-235818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OSCAR/Surface provides a quantitative, comprehensive online description of all observing platforms and stations of WIGOS</a:t>
            </a:r>
          </a:p>
          <a:p>
            <a:pPr lvl="2" marL="982578" indent="-235819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To become operational on March 1 2016</a:t>
            </a:r>
          </a:p>
          <a:p>
            <a:pPr lvl="2" marL="982578" indent="-235819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Further training events planned for all WMO Regions, supplemented by online learning tools</a:t>
            </a:r>
          </a:p>
          <a:p>
            <a:pPr lvl="1" marL="609198" indent="-235818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WDQMS is the primary WIGOS performance measuring tool</a:t>
            </a:r>
          </a:p>
          <a:p>
            <a:pPr lvl="2" marL="982578" indent="-235819" defTabSz="7518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t>Still in development; pilot projects underway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body" sz="half" idx="1"/>
          </p:nvPr>
        </p:nvSpPr>
        <p:spPr>
          <a:xfrm>
            <a:off x="458787" y="1179512"/>
            <a:ext cx="4437758" cy="5256213"/>
          </a:xfrm>
          <a:prstGeom prst="rect">
            <a:avLst/>
          </a:prstGeom>
        </p:spPr>
        <p:txBody>
          <a:bodyPr/>
          <a:lstStyle/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Global Observing System (WWW/</a:t>
            </a:r>
            <a:r>
              <a:rPr b="1"/>
              <a:t>GOS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Atmospheric Watch (</a:t>
            </a:r>
            <a:r>
              <a:rPr b="1"/>
              <a:t>GAW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WMO Hydrological Observations (including </a:t>
            </a:r>
            <a:r>
              <a:rPr b="1"/>
              <a:t>WHYCOS</a:t>
            </a:r>
            <a:r>
              <a:t>) 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Cryosphere Watch (</a:t>
            </a:r>
            <a:r>
              <a:rPr b="1"/>
              <a:t>GCW</a:t>
            </a:r>
            <a:r>
              <a:t>)</a:t>
            </a:r>
          </a:p>
        </p:txBody>
      </p:sp>
      <p:sp>
        <p:nvSpPr>
          <p:cNvPr id="230" name="Shape 230"/>
          <p:cNvSpPr/>
          <p:nvPr/>
        </p:nvSpPr>
        <p:spPr>
          <a:xfrm>
            <a:off x="250824" y="280978"/>
            <a:ext cx="87137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36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WIGOS Component Systems</a:t>
            </a:r>
          </a:p>
        </p:txBody>
      </p:sp>
      <p:pic>
        <p:nvPicPr>
          <p:cNvPr id="231" name="image4.jpeg" descr="atmos_observato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151" y="4554537"/>
            <a:ext cx="2426991" cy="1676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5.jpeg" descr="WaterSensor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3213100"/>
            <a:ext cx="2514611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6.jpeg" descr="1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685" y="2209800"/>
            <a:ext cx="2484448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7.jpeg" descr="GOS-fullsiz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062" y="260350"/>
            <a:ext cx="3324229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ctrTitle" idx="4294967295"/>
          </p:nvPr>
        </p:nvSpPr>
        <p:spPr>
          <a:xfrm>
            <a:off x="250824" y="1889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WIGOS Implementation Phase</a:t>
            </a:r>
          </a:p>
        </p:txBody>
      </p:sp>
      <p:sp>
        <p:nvSpPr>
          <p:cNvPr id="237" name="Shape 237"/>
          <p:cNvSpPr/>
          <p:nvPr>
            <p:ph type="subTitle" idx="4294967295"/>
          </p:nvPr>
        </p:nvSpPr>
        <p:spPr>
          <a:xfrm>
            <a:off x="403223" y="1293812"/>
            <a:ext cx="8442925" cy="4897438"/>
          </a:xfrm>
          <a:prstGeom prst="rect">
            <a:avLst/>
          </a:prstGeom>
        </p:spPr>
        <p:txBody>
          <a:bodyPr/>
          <a:lstStyle/>
          <a:p>
            <a:pPr marL="274033" indent="-274033" defTabSz="731336">
              <a:spcBef>
                <a:spcPts val="900"/>
              </a:spcBef>
              <a:buSzPct val="100000"/>
              <a:buChar char="•"/>
              <a:defRPr sz="2139">
                <a:latin typeface="Arial"/>
                <a:ea typeface="Arial"/>
                <a:cs typeface="Arial"/>
                <a:sym typeface="Arial"/>
              </a:defRPr>
            </a:pPr>
            <a:r>
              <a:t>WMO 16th Congress (2011): Implementation of WIGOS</a:t>
            </a:r>
          </a:p>
          <a:p>
            <a:pPr marL="274033" indent="-274033" defTabSz="731336">
              <a:spcBef>
                <a:spcPts val="900"/>
              </a:spcBef>
              <a:buSzPct val="100000"/>
              <a:buChar char="•"/>
              <a:defRPr sz="2139">
                <a:latin typeface="Arial"/>
                <a:ea typeface="Arial"/>
                <a:cs typeface="Arial"/>
                <a:sym typeface="Arial"/>
              </a:defRPr>
            </a:pPr>
            <a:r>
              <a:t>Implementation work managed by ICG-WIGOS, supported by te WIGOS Project Office, </a:t>
            </a:r>
            <a:r>
              <a:rPr i="1" u="sng"/>
              <a:t>driven by the WIGOS Framework Implementation Plan (WIP)</a:t>
            </a:r>
            <a:endParaRPr i="1" u="sng"/>
          </a:p>
          <a:p>
            <a:pPr marL="274033" indent="-274033" defTabSz="731336">
              <a:spcBef>
                <a:spcPts val="900"/>
              </a:spcBef>
              <a:buSzPct val="100000"/>
              <a:buChar char="•"/>
              <a:defRPr sz="2139">
                <a:latin typeface="Arial"/>
                <a:ea typeface="Arial"/>
                <a:cs typeface="Arial"/>
                <a:sym typeface="Arial"/>
              </a:defRPr>
            </a:pPr>
            <a:r>
              <a:t>Key deliverables for the 17th Congress (2015):</a:t>
            </a:r>
          </a:p>
          <a:p>
            <a:pPr lvl="1" marL="628364" indent="-274033" defTabSz="731336">
              <a:spcBef>
                <a:spcPts val="900"/>
              </a:spcBef>
              <a:buSzPct val="100000"/>
              <a:buChar char="•"/>
              <a:defRPr sz="2139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Draft Technical Regulations on WIGOS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; link here</a:t>
            </a:r>
            <a:endParaRPr b="1"/>
          </a:p>
          <a:p>
            <a:pPr lvl="1" marL="628363" indent="-274032" defTabSz="731336">
              <a:spcBef>
                <a:spcPts val="900"/>
              </a:spcBef>
              <a:buSzPct val="100000"/>
              <a:buChar char="•"/>
              <a:defRPr b="1" sz="2139">
                <a:latin typeface="Arial"/>
                <a:ea typeface="Arial"/>
                <a:cs typeface="Arial"/>
                <a:sym typeface="Arial"/>
              </a:defRPr>
            </a:pPr>
            <a:r>
              <a:t>Draft Manual on WIGOS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; link here</a:t>
            </a:r>
          </a:p>
          <a:p>
            <a:pPr lvl="2" marL="982693" indent="-274033" defTabSz="731336">
              <a:spcBef>
                <a:spcPts val="900"/>
              </a:spcBef>
              <a:buSzPct val="100000"/>
              <a:buChar char="•"/>
              <a:defRPr sz="2139">
                <a:latin typeface="Arial"/>
                <a:ea typeface="Arial"/>
                <a:cs typeface="Arial"/>
                <a:sym typeface="Arial"/>
              </a:defRPr>
            </a:pPr>
            <a:r>
              <a:t>WIGOS Metadata Standard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; link here</a:t>
            </a:r>
            <a:endParaRPr b="1"/>
          </a:p>
          <a:p>
            <a:pPr lvl="1" marL="628363" indent="-274032" defTabSz="731336">
              <a:spcBef>
                <a:spcPts val="900"/>
              </a:spcBef>
              <a:buSzPct val="100000"/>
              <a:buChar char="•"/>
              <a:defRPr sz="2139">
                <a:latin typeface="Arial"/>
                <a:ea typeface="Arial"/>
                <a:cs typeface="Arial"/>
                <a:sym typeface="Arial"/>
              </a:defRPr>
            </a:pPr>
            <a:r>
              <a:t>Regional Implementation Plans</a:t>
            </a:r>
          </a:p>
          <a:p>
            <a:pPr lvl="1" marL="628363" indent="-274032" defTabSz="731336">
              <a:spcBef>
                <a:spcPts val="900"/>
              </a:spcBef>
              <a:buSzPct val="100000"/>
              <a:buChar char="•"/>
              <a:defRPr sz="2139">
                <a:latin typeface="Arial"/>
                <a:ea typeface="Arial"/>
                <a:cs typeface="Arial"/>
                <a:sym typeface="Arial"/>
              </a:defRPr>
            </a:pPr>
            <a:r>
              <a:t>Proposal for the Pre-Operational Phase of WIGOS (2016-19)</a:t>
            </a:r>
          </a:p>
          <a:p>
            <a:pPr lvl="1" marL="522168" indent="-167838" defTabSz="731336">
              <a:spcBef>
                <a:spcPts val="900"/>
              </a:spcBef>
              <a:buSzPct val="100000"/>
              <a:buChar char="•"/>
              <a:defRPr sz="1674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31336">
              <a:spcBef>
                <a:spcPts val="900"/>
              </a:spcBef>
              <a:defRPr i="1" sz="2232" u="sng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deliverables were approved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 idx="4294967295"/>
          </p:nvPr>
        </p:nvSpPr>
        <p:spPr>
          <a:xfrm>
            <a:off x="39687" y="77786"/>
            <a:ext cx="9144001" cy="957413"/>
          </a:xfrm>
          <a:prstGeom prst="rect">
            <a:avLst/>
          </a:prstGeom>
        </p:spPr>
        <p:txBody>
          <a:bodyPr anchor="ctr"/>
          <a:lstStyle/>
          <a:p>
            <a:pPr algn="ctr" defTabSz="914400">
              <a:defRPr b="1" sz="24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WIGOS Framework Implementation Plan (WIP;</a:t>
            </a:r>
            <a:r>
              <a:rPr>
                <a:solidFill>
                  <a:srgbClr val="000000"/>
                </a:solidFill>
              </a:rP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link here)</a:t>
            </a:r>
          </a:p>
        </p:txBody>
      </p:sp>
      <p:sp>
        <p:nvSpPr>
          <p:cNvPr id="240" name="Shape 240"/>
          <p:cNvSpPr/>
          <p:nvPr>
            <p:ph type="body" sz="quarter" idx="4294967295"/>
          </p:nvPr>
        </p:nvSpPr>
        <p:spPr>
          <a:xfrm>
            <a:off x="903287" y="792608"/>
            <a:ext cx="2016126" cy="345634"/>
          </a:xfrm>
          <a:prstGeom prst="rect">
            <a:avLst/>
          </a:prstGeom>
        </p:spPr>
        <p:txBody>
          <a:bodyPr anchor="b"/>
          <a:lstStyle>
            <a:lvl1pPr marL="609600" indent="-609600" algn="ctr" defTabSz="914400">
              <a:spcBef>
                <a:spcPts val="500"/>
              </a:spcBef>
              <a:buClr>
                <a:srgbClr val="FF9900"/>
              </a:buClr>
              <a:buFont typeface="Wingdings"/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CONTENTS</a:t>
            </a:r>
          </a:p>
        </p:txBody>
      </p:sp>
      <p:sp>
        <p:nvSpPr>
          <p:cNvPr id="241" name="Shape 241"/>
          <p:cNvSpPr/>
          <p:nvPr/>
        </p:nvSpPr>
        <p:spPr>
          <a:xfrm>
            <a:off x="75406" y="1484311"/>
            <a:ext cx="3671888" cy="356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74269" indent="-774269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Introduction and Background</a:t>
            </a:r>
            <a:endParaRPr sz="1800"/>
          </a:p>
          <a:p>
            <a:pPr marL="774269" indent="-774269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Key Activity Areas for WIGOS Implementation</a:t>
            </a:r>
            <a:endParaRPr sz="1800"/>
          </a:p>
          <a:p>
            <a:pPr marL="774269" indent="-774269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Project Management</a:t>
            </a:r>
            <a:endParaRPr sz="1800"/>
          </a:p>
          <a:p>
            <a:pPr marL="774269" indent="-774269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Implementation</a:t>
            </a:r>
            <a:endParaRPr sz="1800"/>
          </a:p>
          <a:p>
            <a:pPr marL="774269" indent="-774269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Resources</a:t>
            </a:r>
            <a:endParaRPr sz="1800"/>
          </a:p>
          <a:p>
            <a:pPr marL="774269" indent="-774269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Risk Assessment / Management</a:t>
            </a:r>
            <a:endParaRPr sz="1800"/>
          </a:p>
          <a:p>
            <a:pPr marL="774269" indent="-774269">
              <a:spcBef>
                <a:spcPts val="400"/>
              </a:spcBef>
              <a:buClr>
                <a:srgbClr val="FF9900"/>
              </a:buClr>
              <a:buSzPct val="100000"/>
              <a:buAutoNum type="arabicPeriod" startAt="1"/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Outlook</a:t>
            </a:r>
            <a:endParaRPr sz="1800"/>
          </a:p>
          <a:p>
            <a:pPr marL="609600" indent="-609600">
              <a:spcBef>
                <a:spcPts val="4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Annexes</a:t>
            </a:r>
          </a:p>
        </p:txBody>
      </p:sp>
      <p:sp>
        <p:nvSpPr>
          <p:cNvPr id="242" name="Shape 242"/>
          <p:cNvSpPr/>
          <p:nvPr/>
        </p:nvSpPr>
        <p:spPr>
          <a:xfrm>
            <a:off x="4402137" y="870320"/>
            <a:ext cx="440214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spcBef>
                <a:spcPts val="500"/>
              </a:spcBef>
              <a:defRPr b="1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ACTIVITY AREAS </a:t>
            </a:r>
          </a:p>
        </p:txBody>
      </p:sp>
      <p:sp>
        <p:nvSpPr>
          <p:cNvPr id="243" name="Shape 243"/>
          <p:cNvSpPr/>
          <p:nvPr/>
        </p:nvSpPr>
        <p:spPr>
          <a:xfrm>
            <a:off x="3813966" y="1344611"/>
            <a:ext cx="5106993" cy="4780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Management of WIGOS implementation 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Collaboration with WMO co-sponsored observing systems &amp; international partners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Design, planning and optimized evolution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Observing System operation and maintenance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Quality Management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Standardization, system interoperability and data compatibility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WIGOS Operational Information Resource 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Data and metadata management, delivery and archival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Capacity development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1086268" indent="-629069">
              <a:lnSpc>
                <a:spcPct val="80000"/>
              </a:lnSpc>
              <a:spcBef>
                <a:spcPts val="400"/>
              </a:spcBef>
              <a:buClr>
                <a:srgbClr val="FF9900"/>
              </a:buClr>
              <a:buSzPct val="100000"/>
              <a:buAutoNum type="arabicParenR" startAt="1"/>
              <a:defRPr b="1" sz="19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Communications and outreach</a:t>
            </a:r>
          </a:p>
        </p:txBody>
      </p:sp>
      <p:sp>
        <p:nvSpPr>
          <p:cNvPr id="244" name="Shape 244"/>
          <p:cNvSpPr/>
          <p:nvPr/>
        </p:nvSpPr>
        <p:spPr>
          <a:xfrm>
            <a:off x="3645691" y="1395295"/>
            <a:ext cx="608810" cy="4770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635" y="0"/>
                  <a:pt x="10800" y="108"/>
                  <a:pt x="10800" y="242"/>
                </a:cubicBezTo>
                <a:lnTo>
                  <a:pt x="10800" y="4589"/>
                </a:lnTo>
                <a:cubicBezTo>
                  <a:pt x="10800" y="4723"/>
                  <a:pt x="5965" y="4831"/>
                  <a:pt x="0" y="4831"/>
                </a:cubicBezTo>
                <a:cubicBezTo>
                  <a:pt x="5965" y="4831"/>
                  <a:pt x="10800" y="4939"/>
                  <a:pt x="10800" y="5073"/>
                </a:cubicBezTo>
                <a:lnTo>
                  <a:pt x="10800" y="21358"/>
                </a:lnTo>
                <a:cubicBezTo>
                  <a:pt x="10800" y="21492"/>
                  <a:pt x="15635" y="21600"/>
                  <a:pt x="21600" y="21600"/>
                </a:cubicBezTo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3859019" y="2412967"/>
            <a:ext cx="5030664" cy="797902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1948788" y="4126231"/>
            <a:ext cx="4387801" cy="457201"/>
          </a:xfrm>
          <a:prstGeom prst="rect">
            <a:avLst/>
          </a:prstGeom>
          <a:solidFill>
            <a:srgbClr val="FFD479"/>
          </a:solidFill>
          <a:ln w="381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Rolling Review of Requirements</a:t>
            </a:r>
          </a:p>
        </p:txBody>
      </p:sp>
      <p:sp>
        <p:nvSpPr>
          <p:cNvPr id="247" name="Shape 247"/>
          <p:cNvSpPr/>
          <p:nvPr/>
        </p:nvSpPr>
        <p:spPr>
          <a:xfrm flipV="1">
            <a:off x="4297563" y="3254934"/>
            <a:ext cx="1887338" cy="858041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3973319" y="2882867"/>
            <a:ext cx="5030664" cy="797902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6012788" y="4761231"/>
            <a:ext cx="2925065" cy="457201"/>
          </a:xfrm>
          <a:prstGeom prst="rect">
            <a:avLst/>
          </a:prstGeom>
          <a:solidFill>
            <a:srgbClr val="FFD479"/>
          </a:solidFill>
          <a:ln w="381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Managing the Assets</a:t>
            </a:r>
          </a:p>
        </p:txBody>
      </p:sp>
      <p:sp>
        <p:nvSpPr>
          <p:cNvPr id="250" name="Shape 250"/>
          <p:cNvSpPr/>
          <p:nvPr/>
        </p:nvSpPr>
        <p:spPr>
          <a:xfrm flipH="1" flipV="1">
            <a:off x="6535291" y="3654279"/>
            <a:ext cx="1092806" cy="1092806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3732019" y="2273267"/>
            <a:ext cx="5428035" cy="1564565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  <p:sp>
        <p:nvSpPr>
          <p:cNvPr id="252" name="Shape 252"/>
          <p:cNvSpPr/>
          <p:nvPr/>
        </p:nvSpPr>
        <p:spPr>
          <a:xfrm flipV="1">
            <a:off x="4424563" y="3839134"/>
            <a:ext cx="1887338" cy="858041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1377288" y="4558031"/>
            <a:ext cx="6676239" cy="457201"/>
          </a:xfrm>
          <a:prstGeom prst="rect">
            <a:avLst/>
          </a:prstGeom>
          <a:solidFill>
            <a:srgbClr val="FFD479"/>
          </a:solidFill>
          <a:ln w="381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Primary role of  OSCAR: support of KAA 3 and 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5" dur="500" fill="hold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9" dur="500" fill="hold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" dur="500" fill="hold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5"/>
      <p:bldP build="whole" bldLvl="1" animBg="1" rev="0" advAuto="0" spid="253" grpId="12"/>
      <p:bldP build="whole" bldLvl="1" animBg="1" rev="0" advAuto="0" spid="247" grpId="7"/>
      <p:bldP build="whole" bldLvl="1" animBg="1" rev="0" advAuto="0" spid="250" grpId="14"/>
      <p:bldP build="whole" bldLvl="1" animBg="1" rev="0" advAuto="0" spid="246" grpId="2"/>
      <p:bldP build="whole" bldLvl="1" animBg="1" rev="0" advAuto="0" spid="248" grpId="4"/>
      <p:bldP build="whole" bldLvl="1" animBg="1" rev="0" advAuto="0" spid="251" grpId="10"/>
      <p:bldP build="whole" bldLvl="1" animBg="1" rev="0" advAuto="0" spid="249" grpId="5"/>
      <p:bldP build="whole" bldLvl="1" animBg="1" rev="0" advAuto="0" spid="245" grpId="1"/>
      <p:bldP build="whole" bldLvl="1" animBg="1" rev="0" advAuto="0" spid="246" grpId="9"/>
      <p:bldP build="whole" bldLvl="1" animBg="1" rev="0" advAuto="0" spid="252" grpId="11"/>
      <p:bldP build="whole" bldLvl="1" animBg="1" rev="0" advAuto="0" spid="248" grpId="13"/>
      <p:bldP build="whole" bldLvl="1" animBg="1" rev="0" advAuto="0" spid="245" grpId="8"/>
      <p:bldP build="whole" bldLvl="1" animBg="1" rev="0" advAuto="0" spid="250" grpId="6"/>
      <p:bldP build="whole" bldLvl="1" animBg="1" rev="0" advAuto="0" spid="24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250824" y="188899"/>
            <a:ext cx="8713790" cy="792189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WIGOS Pre-Operational Phase (2016-2019)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377825" y="1098544"/>
            <a:ext cx="8642350" cy="5007529"/>
          </a:xfrm>
          <a:prstGeom prst="rect">
            <a:avLst/>
          </a:prstGeom>
        </p:spPr>
        <p:txBody>
          <a:bodyPr/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Increased emphasis on regional and national activities</a:t>
            </a:r>
            <a:endParaRPr sz="1800"/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t>Five main priority areas:</a:t>
            </a: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Regulatory Material, supplemented with necessary </a:t>
            </a:r>
            <a:r>
              <a:rPr u="sng"/>
              <a:t>guidance material</a:t>
            </a:r>
            <a:endParaRPr sz="1800"/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 startAt="1"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WIGOS Information Resource, including the Observing Systems Capabilities analysis and Review tool (OSCAR), </a:t>
            </a:r>
            <a:r>
              <a:t>especially OSCAR/Surface</a:t>
            </a:r>
            <a:endParaRPr sz="1800">
              <a:latin typeface="+mj-lt"/>
              <a:ea typeface="+mj-ea"/>
              <a:cs typeface="+mj-cs"/>
              <a:sym typeface="Helvetica"/>
            </a:endParaRP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 startAt="1"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WIGOS Data Quality Monitoring System (WDQMS)</a:t>
            </a:r>
            <a:endParaRPr sz="1800"/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Regional Structure; </a:t>
            </a:r>
            <a:r>
              <a:rPr i="1" u="sng"/>
              <a:t>Regional WIGOS Centers</a:t>
            </a: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National WIGOS Implementation, coordination and governance mechanisms </a:t>
            </a:r>
          </a:p>
        </p:txBody>
      </p:sp>
      <p:sp>
        <p:nvSpPr>
          <p:cNvPr id="257" name="Shape 257"/>
          <p:cNvSpPr/>
          <p:nvPr/>
        </p:nvSpPr>
        <p:spPr>
          <a:xfrm>
            <a:off x="2698088" y="5116831"/>
            <a:ext cx="5852479" cy="1346201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Priority areas II and III will enable us to:</a:t>
            </a:r>
          </a:p>
          <a:p>
            <a:pPr lvl="1" marL="914400" indent="-406400">
              <a:buSzPct val="100000"/>
              <a:buAutoNum type="romanLcParenBoth" startAt="1"/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Describe what WIGOS is, and</a:t>
            </a:r>
          </a:p>
          <a:p>
            <a:pPr lvl="1" marL="914400" indent="-406400">
              <a:buSzPct val="100000"/>
              <a:buAutoNum type="romanLcParenBoth" startAt="1"/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Measure how well it performs</a:t>
            </a:r>
          </a:p>
        </p:txBody>
      </p:sp>
      <p:sp>
        <p:nvSpPr>
          <p:cNvPr id="258" name="Shape 258"/>
          <p:cNvSpPr/>
          <p:nvPr/>
        </p:nvSpPr>
        <p:spPr>
          <a:xfrm>
            <a:off x="16053" y="2273267"/>
            <a:ext cx="9093201" cy="2311465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  <p:sp>
        <p:nvSpPr>
          <p:cNvPr id="259" name="Shape 259"/>
          <p:cNvSpPr/>
          <p:nvPr/>
        </p:nvSpPr>
        <p:spPr>
          <a:xfrm flipH="1" flipV="1">
            <a:off x="4620071" y="4611241"/>
            <a:ext cx="692102" cy="457859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  <p:bldP build="whole" bldLvl="1" animBg="1" rev="0" advAuto="0" spid="257" grpId="2"/>
      <p:bldP build="whole" bldLvl="1" animBg="1" rev="0" advAuto="0" spid="259" grpId="4"/>
      <p:bldP build="whole" bldLvl="1" animBg="1" rev="0" advAuto="0" spid="25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ctrTitle" idx="4294967295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chemeClr val="accent2"/>
                </a:solidFill>
              </a:rPr>
              <a:t>Rolling Review of Requirements</a:t>
            </a:r>
          </a:p>
        </p:txBody>
      </p:sp>
      <p:sp>
        <p:nvSpPr>
          <p:cNvPr id="262" name="Shape 262"/>
          <p:cNvSpPr/>
          <p:nvPr>
            <p:ph type="subTitle" idx="4294967295"/>
          </p:nvPr>
        </p:nvSpPr>
        <p:spPr>
          <a:xfrm>
            <a:off x="149223" y="1243012"/>
            <a:ext cx="8388851" cy="4897438"/>
          </a:xfrm>
          <a:prstGeom prst="rect">
            <a:avLst/>
          </a:prstGeom>
        </p:spPr>
        <p:txBody>
          <a:bodyPr/>
          <a:lstStyle/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WMO Congress: All WMO (and co-sponsored) observing systems shall use the RRR to design networks, plan evolution and assess performance.</a:t>
            </a:r>
            <a:endParaRPr sz="2400"/>
          </a:p>
          <a:p>
            <a:pPr lvl="1" marL="808787" indent="-427787" defTabSz="914400">
              <a:spcBef>
                <a:spcPts val="12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b="1" sz="2400"/>
              <a:t>The RRR is the process used by WMO to collect, vet and record user requirements for all WMO application areas and match them against observational capabilities</a:t>
            </a:r>
            <a:endParaRPr b="1" sz="2400"/>
          </a:p>
          <a:p>
            <a:pPr lvl="1" marL="808787" indent="-427787" defTabSz="914400">
              <a:spcBef>
                <a:spcPts val="12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Gap analysis results in </a:t>
            </a:r>
            <a:r>
              <a:rPr i="1" sz="2400" u="sng"/>
              <a:t>Statement of Guidance,</a:t>
            </a:r>
            <a:r>
              <a:rPr sz="2400"/>
              <a:t> one per application area, that provides a narrative of how well a given application area is supported by WIGOS; to be supported by a quantitative gap analysis module (in development)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ctrTitle" idx="4294967295"/>
          </p:nvPr>
        </p:nvSpPr>
        <p:spPr>
          <a:xfrm>
            <a:off x="250824" y="188907"/>
            <a:ext cx="8713790" cy="792173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algn="ctr" defTabSz="868680">
              <a:defRPr b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WMO Application Areas listed in the RRR</a:t>
            </a:r>
            <a:endParaRPr sz="1600"/>
          </a:p>
          <a:p>
            <a:pPr algn="ctr" defTabSz="868680">
              <a:defRPr b="1" i="1" sz="1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(July 2015)</a:t>
            </a:r>
          </a:p>
        </p:txBody>
      </p:sp>
      <p:sp>
        <p:nvSpPr>
          <p:cNvPr id="265" name="Shape 265"/>
          <p:cNvSpPr/>
          <p:nvPr>
            <p:ph type="subTitle" idx="4294967295"/>
          </p:nvPr>
        </p:nvSpPr>
        <p:spPr>
          <a:xfrm>
            <a:off x="263524" y="1039812"/>
            <a:ext cx="8713790" cy="5232252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Global numerical weather prediction (GNWP)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High-resolution numerical weather prediction (HRNWP)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Nowcasting and very short range forecasting (NVSRF)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Seasonal and inter-annual forecasting (SIAF)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Aeronautical meteorology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Forecasting atmospheric composition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Monitoring atmospheric composition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Atmospheric composition for urban applications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Ocean applications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Agricultural meteorology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Hydrology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Climate monitoring (as undertaken through GCOS)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Climate applications </a:t>
            </a:r>
            <a:endParaRPr sz="1800"/>
          </a:p>
          <a:p>
            <a:pPr marL="401052" indent="-401052" defTabSz="914400"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Space weather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ctrTitle" idx="4294967295"/>
          </p:nvPr>
        </p:nvSpPr>
        <p:spPr>
          <a:xfrm>
            <a:off x="250824" y="188909"/>
            <a:ext cx="8713790" cy="79217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chemeClr val="accent2"/>
                </a:solidFill>
              </a:rPr>
              <a:t>OSCAR and the RRR</a:t>
            </a:r>
          </a:p>
        </p:txBody>
      </p:sp>
      <p:sp>
        <p:nvSpPr>
          <p:cNvPr id="268" name="Shape 268"/>
          <p:cNvSpPr/>
          <p:nvPr>
            <p:ph type="subTitle" idx="4294967295"/>
          </p:nvPr>
        </p:nvSpPr>
        <p:spPr>
          <a:xfrm>
            <a:off x="238124" y="1039812"/>
            <a:ext cx="8713790" cy="4897438"/>
          </a:xfrm>
          <a:prstGeom prst="rect">
            <a:avLst/>
          </a:prstGeom>
        </p:spPr>
        <p:txBody>
          <a:bodyPr/>
          <a:lstStyle/>
          <a:p>
            <a:pPr marL="352871" indent="-352871" defTabSz="850391">
              <a:spcBef>
                <a:spcPts val="11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2200"/>
              <a:t>The RRR is supported by three key databases of </a:t>
            </a:r>
            <a:r>
              <a:rPr b="1" sz="2200"/>
              <a:t>OSCAR</a:t>
            </a:r>
            <a:r>
              <a:rPr sz="2200"/>
              <a:t>, the </a:t>
            </a:r>
            <a:r>
              <a:rPr i="1" sz="2200" u="sng"/>
              <a:t>Observation Systems Capabilities and Review</a:t>
            </a:r>
            <a:r>
              <a:rPr sz="2200"/>
              <a:t> tool :</a:t>
            </a:r>
            <a:endParaRPr sz="2200"/>
          </a:p>
          <a:p>
            <a:pPr lvl="1" marL="688628" indent="-334298" defTabSz="850391">
              <a:spcBef>
                <a:spcPts val="11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b="1" sz="2200"/>
              <a:t>OSCAR/Requirements</a:t>
            </a:r>
            <a:r>
              <a:rPr sz="2200"/>
              <a:t>, in which “technology free” requirements are provided for each application area, expressed in units of geophysical variables (260 in total currently), not measurands; not just atmosphere, also terrestrial, ocean, cryosphere, …</a:t>
            </a:r>
            <a:endParaRPr sz="2200"/>
          </a:p>
          <a:p>
            <a:pPr lvl="1" marL="688628" indent="-334298" defTabSz="850391">
              <a:spcBef>
                <a:spcPts val="11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b="1" sz="2200"/>
              <a:t>OSCAR/Space, </a:t>
            </a:r>
            <a:r>
              <a:rPr sz="2200"/>
              <a:t>listing the capabilities of all satellite sensors, whether historical, operational or planned</a:t>
            </a:r>
            <a:endParaRPr sz="2200"/>
          </a:p>
          <a:p>
            <a:pPr lvl="1" marL="688628" indent="-334298" defTabSz="850391">
              <a:spcBef>
                <a:spcPts val="1100"/>
              </a:spcBef>
              <a:buSzPct val="1000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b="1" sz="2200"/>
              <a:t>OSCAR/Surface, </a:t>
            </a:r>
            <a:r>
              <a:rPr sz="2200"/>
              <a:t>list surface-based capabilities; developed by MeteoSwiss for WMO, in beta-testing</a:t>
            </a:r>
            <a:endParaRPr sz="2200"/>
          </a:p>
          <a:p>
            <a:pPr lvl="1" marL="522170" indent="-167839" defTabSz="850391">
              <a:spcBef>
                <a:spcPts val="11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  <a:endParaRPr sz="2200"/>
          </a:p>
          <a:p>
            <a:pPr lvl="7" marL="0" indent="1600200" defTabSz="850391">
              <a:spcBef>
                <a:spcPts val="1100"/>
              </a:spcBef>
              <a:buSzTx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www.wmo.int/oscar/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