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Lst>
  <p:notesMasterIdLst>
    <p:notesMasterId r:id="rId18"/>
  </p:notesMasterIdLst>
  <p:handoutMasterIdLst>
    <p:handoutMasterId r:id="rId19"/>
  </p:handoutMasterIdLst>
  <p:sldIdLst>
    <p:sldId id="263" r:id="rId3"/>
    <p:sldId id="266" r:id="rId4"/>
    <p:sldId id="313" r:id="rId5"/>
    <p:sldId id="312" r:id="rId6"/>
    <p:sldId id="314" r:id="rId7"/>
    <p:sldId id="267" r:id="rId8"/>
    <p:sldId id="269" r:id="rId9"/>
    <p:sldId id="276" r:id="rId10"/>
    <p:sldId id="277" r:id="rId11"/>
    <p:sldId id="278" r:id="rId12"/>
    <p:sldId id="279" r:id="rId13"/>
    <p:sldId id="315" r:id="rId14"/>
    <p:sldId id="317" r:id="rId15"/>
    <p:sldId id="316" r:id="rId16"/>
    <p:sldId id="262" r:id="rId17"/>
  </p:sldIdLst>
  <p:sldSz cx="9144000" cy="6858000" type="screen4x3"/>
  <p:notesSz cx="6858000" cy="9144000"/>
  <p:defaultTextStyle>
    <a:defPPr>
      <a:defRPr lang="en-GB"/>
    </a:defPPr>
    <a:lvl1pPr algn="ctr"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ctr"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ctr"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ctr"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ctr"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893" autoAdjust="0"/>
    <p:restoredTop sz="56602" autoAdjust="0"/>
  </p:normalViewPr>
  <p:slideViewPr>
    <p:cSldViewPr>
      <p:cViewPr>
        <p:scale>
          <a:sx n="60" d="100"/>
          <a:sy n="60" d="100"/>
        </p:scale>
        <p:origin x="-3156" y="-174"/>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200">
                <a:latin typeface="Times" charset="0"/>
              </a:defRPr>
            </a:lvl1pPr>
          </a:lstStyle>
          <a:p>
            <a:endParaRPr lang="en-US" alt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200">
                <a:latin typeface="Times" charset="0"/>
              </a:defRPr>
            </a:lvl1pPr>
          </a:lstStyle>
          <a:p>
            <a:endParaRPr lang="en-US" alt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FC2EFD1F-561F-4C3E-96A1-D382CB12D855}" type="slidenum">
              <a:rPr lang="en-GB" altLang="en-US"/>
              <a:pPr/>
              <a:t>‹#›</a:t>
            </a:fld>
            <a:endParaRPr lang="en-GB" altLang="en-US"/>
          </a:p>
        </p:txBody>
      </p:sp>
    </p:spTree>
    <p:extLst>
      <p:ext uri="{BB962C8B-B14F-4D97-AF65-F5344CB8AC3E}">
        <p14:creationId xmlns:p14="http://schemas.microsoft.com/office/powerpoint/2010/main" val="1013892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200">
                <a:latin typeface="Times" charset="0"/>
              </a:defRPr>
            </a:lvl1pPr>
          </a:lstStyle>
          <a:p>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200">
                <a:latin typeface="Times" charset="0"/>
              </a:defRPr>
            </a:lvl1pPr>
          </a:lstStyle>
          <a:p>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5B646D5B-D828-4086-93A6-FAB251D3B76D}" type="slidenum">
              <a:rPr lang="en-GB" altLang="en-US"/>
              <a:pPr/>
              <a:t>‹#›</a:t>
            </a:fld>
            <a:endParaRPr lang="en-GB" altLang="en-US"/>
          </a:p>
        </p:txBody>
      </p:sp>
    </p:spTree>
    <p:extLst>
      <p:ext uri="{BB962C8B-B14F-4D97-AF65-F5344CB8AC3E}">
        <p14:creationId xmlns:p14="http://schemas.microsoft.com/office/powerpoint/2010/main" val="2108814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David Thomas</a:t>
            </a:r>
            <a:r>
              <a:rPr lang="en-GB" baseline="0" dirty="0" smtClean="0"/>
              <a:t> is the Chief of Information and Telecommunications System Division at WMO</a:t>
            </a:r>
          </a:p>
          <a:p>
            <a:r>
              <a:rPr lang="en-GB" baseline="0" dirty="0" smtClean="0"/>
              <a:t>He is also the Project Manager for WIS</a:t>
            </a:r>
            <a:endParaRPr lang="en-US"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1</a:t>
            </a:fld>
            <a:endParaRPr lang="en-GB" altLang="en-US"/>
          </a:p>
        </p:txBody>
      </p:sp>
    </p:spTree>
    <p:extLst>
      <p:ext uri="{BB962C8B-B14F-4D97-AF65-F5344CB8AC3E}">
        <p14:creationId xmlns:p14="http://schemas.microsoft.com/office/powerpoint/2010/main" val="270035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00274710-D21B-4CF9-B2B4-C26199A8AC81}" type="slidenum">
              <a:rPr lang="en-US"/>
              <a:pPr/>
              <a:t>10</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A09C05EC-C09A-4F4E-B16A-83EA31B08C0D}" type="datetime3">
              <a:rPr lang="en-US"/>
              <a:pPr/>
              <a:t>30 November 2015</a:t>
            </a:fld>
            <a:endParaRPr lang="en-US"/>
          </a:p>
        </p:txBody>
      </p:sp>
      <p:sp>
        <p:nvSpPr>
          <p:cNvPr id="1867778" name="Rectangle 2"/>
          <p:cNvSpPr>
            <a:spLocks noGrp="1" noRot="1" noChangeAspect="1" noChangeArrowheads="1" noTextEdit="1"/>
          </p:cNvSpPr>
          <p:nvPr>
            <p:ph type="sldImg"/>
          </p:nvPr>
        </p:nvSpPr>
        <p:spPr>
          <a:xfrm>
            <a:off x="1143000" y="685800"/>
            <a:ext cx="4572000" cy="3429000"/>
          </a:xfrm>
          <a:ln/>
        </p:spPr>
      </p:sp>
      <p:sp>
        <p:nvSpPr>
          <p:cNvPr id="1867779" name="Rectangle 3"/>
          <p:cNvSpPr>
            <a:spLocks noGrp="1" noChangeArrowheads="1"/>
          </p:cNvSpPr>
          <p:nvPr>
            <p:ph type="body" idx="1"/>
          </p:nvPr>
        </p:nvSpPr>
        <p:spPr>
          <a:xfrm>
            <a:off x="608604" y="4788023"/>
            <a:ext cx="5640793" cy="3899727"/>
          </a:xfrm>
        </p:spPr>
        <p:txBody>
          <a:bodyPr/>
          <a:lstStyle/>
          <a:p>
            <a:r>
              <a:rPr lang="en-GB" dirty="0" smtClean="0"/>
              <a:t>Here is a list of the National</a:t>
            </a:r>
            <a:r>
              <a:rPr lang="en-GB" baseline="0" dirty="0" smtClean="0"/>
              <a:t> WIS focal points. We need one for each member state or territory.</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43742A3D-19BF-45AC-B83E-1DC0714C44CC}" type="slidenum">
              <a:rPr lang="en-US"/>
              <a:pPr/>
              <a:t>11</a:t>
            </a:fld>
            <a:endParaRPr lang="en-US"/>
          </a:p>
        </p:txBody>
      </p:sp>
      <p:sp>
        <p:nvSpPr>
          <p:cNvPr id="5" name="Rectangle 8"/>
          <p:cNvSpPr>
            <a:spLocks noGrp="1" noChangeArrowheads="1"/>
          </p:cNvSpPr>
          <p:nvPr>
            <p:ph type="hdr" sz="quarter"/>
          </p:nvPr>
        </p:nvSpPr>
        <p:spPr>
          <a:ln/>
        </p:spPr>
        <p:txBody>
          <a:bodyPr/>
          <a:lstStyle/>
          <a:p>
            <a:r>
              <a:rPr lang="en-US"/>
              <a:t>WIS-Overview  101</a:t>
            </a:r>
          </a:p>
        </p:txBody>
      </p:sp>
      <p:sp>
        <p:nvSpPr>
          <p:cNvPr id="6" name="Rectangle 9"/>
          <p:cNvSpPr>
            <a:spLocks noGrp="1" noChangeArrowheads="1"/>
          </p:cNvSpPr>
          <p:nvPr>
            <p:ph type="dt" idx="1"/>
          </p:nvPr>
        </p:nvSpPr>
        <p:spPr>
          <a:ln/>
        </p:spPr>
        <p:txBody>
          <a:bodyPr/>
          <a:lstStyle/>
          <a:p>
            <a:fld id="{3FBC360F-C036-4B0B-B6F3-50D9F7D45BF3}" type="datetime3">
              <a:rPr lang="en-US"/>
              <a:pPr/>
              <a:t>30 November 2015</a:t>
            </a:fld>
            <a:endParaRPr lang="en-US"/>
          </a:p>
        </p:txBody>
      </p:sp>
      <p:sp>
        <p:nvSpPr>
          <p:cNvPr id="1869826" name="Rectangle 2"/>
          <p:cNvSpPr>
            <a:spLocks noGrp="1" noRot="1" noChangeAspect="1" noChangeArrowheads="1" noTextEdit="1"/>
          </p:cNvSpPr>
          <p:nvPr>
            <p:ph type="sldImg"/>
          </p:nvPr>
        </p:nvSpPr>
        <p:spPr>
          <a:xfrm>
            <a:off x="1143000" y="685800"/>
            <a:ext cx="4572000" cy="3429000"/>
          </a:xfrm>
          <a:ln/>
        </p:spPr>
      </p:sp>
      <p:sp>
        <p:nvSpPr>
          <p:cNvPr id="1869827" name="Rectangle 3"/>
          <p:cNvSpPr>
            <a:spLocks noGrp="1" noChangeArrowheads="1"/>
          </p:cNvSpPr>
          <p:nvPr>
            <p:ph type="body" idx="1"/>
          </p:nvPr>
        </p:nvSpPr>
        <p:spPr>
          <a:xfrm>
            <a:off x="608604" y="4355975"/>
            <a:ext cx="5640793" cy="4331775"/>
          </a:xfrm>
        </p:spPr>
        <p:txBody>
          <a:bodyPr/>
          <a:lstStyle/>
          <a:p>
            <a:pPr marL="53975" indent="-6350"/>
            <a:r>
              <a:rPr lang="en-GB" altLang="zh-CN" dirty="0" smtClean="0">
                <a:latin typeface="Arial" charset="0"/>
              </a:rPr>
              <a:t>From Congress in 2007, we see that WIS </a:t>
            </a:r>
            <a:r>
              <a:rPr lang="en-GB" altLang="zh-CN" dirty="0">
                <a:latin typeface="Arial" charset="0"/>
              </a:rPr>
              <a:t>is evolving in two parallel parts:</a:t>
            </a:r>
          </a:p>
          <a:p>
            <a:pPr marL="53975" indent="-6350"/>
            <a:r>
              <a:rPr lang="en-GB" altLang="zh-CN" b="1" dirty="0">
                <a:latin typeface="Arial" charset="0"/>
              </a:rPr>
              <a:t>Part A:</a:t>
            </a:r>
            <a:r>
              <a:rPr lang="en-GB" altLang="zh-CN" dirty="0">
                <a:latin typeface="Arial" charset="0"/>
              </a:rPr>
              <a:t> GTS continued consolidation and further improvements for </a:t>
            </a:r>
            <a:r>
              <a:rPr lang="en-NZ" dirty="0">
                <a:latin typeface="Arial" charset="0"/>
              </a:rPr>
              <a:t>data and products delivery </a:t>
            </a:r>
            <a:endParaRPr lang="en-GB" altLang="zh-CN" dirty="0">
              <a:latin typeface="Arial" charset="0"/>
            </a:endParaRPr>
          </a:p>
          <a:p>
            <a:pPr marL="53975" indent="-6350">
              <a:buFontTx/>
              <a:buChar char="•"/>
            </a:pPr>
            <a:r>
              <a:rPr lang="en-NZ" b="1" dirty="0">
                <a:latin typeface="Arial" charset="0"/>
              </a:rPr>
              <a:t>  Time-critical and operation-critical delivery</a:t>
            </a:r>
            <a:r>
              <a:rPr lang="en-NZ" dirty="0">
                <a:latin typeface="Arial" charset="0"/>
              </a:rPr>
              <a:t> based on real-time “push” via the dedicated telecommunications network</a:t>
            </a:r>
          </a:p>
          <a:p>
            <a:pPr marL="53975" indent="-6350">
              <a:buFontTx/>
              <a:buChar char="•"/>
            </a:pPr>
            <a:r>
              <a:rPr lang="en-NZ" b="1" dirty="0">
                <a:latin typeface="Arial" charset="0"/>
              </a:rPr>
              <a:t>  Timely delivery </a:t>
            </a:r>
            <a:r>
              <a:rPr lang="en-NZ" dirty="0">
                <a:latin typeface="Arial" charset="0"/>
              </a:rPr>
              <a:t>based on delayed mode “push” via a combination of dedicated and public networks</a:t>
            </a:r>
          </a:p>
          <a:p>
            <a:pPr marL="53975" indent="-6350"/>
            <a:r>
              <a:rPr lang="en-GB" altLang="zh-CN" b="1" dirty="0">
                <a:latin typeface="Arial" charset="0"/>
              </a:rPr>
              <a:t>Part B:</a:t>
            </a:r>
            <a:r>
              <a:rPr lang="en-GB" altLang="zh-CN" dirty="0">
                <a:latin typeface="Arial" charset="0"/>
              </a:rPr>
              <a:t> extension of services through flexible data discovery, access and retrieval services, as well as flexible timely </a:t>
            </a:r>
            <a:r>
              <a:rPr lang="en-GB" altLang="zh-CN" dirty="0" smtClean="0">
                <a:latin typeface="Arial" charset="0"/>
              </a:rPr>
              <a:t>delivery</a:t>
            </a:r>
          </a:p>
          <a:p>
            <a:pPr marL="53975" indent="-6350"/>
            <a:endParaRPr lang="en-GB" altLang="zh-CN" dirty="0" smtClean="0">
              <a:latin typeface="Arial" charset="0"/>
            </a:endParaRPr>
          </a:p>
          <a:p>
            <a:pPr marL="53975" indent="-6350"/>
            <a:r>
              <a:rPr lang="en-GB" altLang="zh-CN" dirty="0" smtClean="0">
                <a:latin typeface="Arial" charset="0"/>
              </a:rPr>
              <a:t>Congress 16 this</a:t>
            </a:r>
            <a:r>
              <a:rPr lang="en-GB" altLang="zh-CN" baseline="0" dirty="0" smtClean="0">
                <a:latin typeface="Arial" charset="0"/>
              </a:rPr>
              <a:t> year, approved a new part of WIS, and that is information management. This is an important need across all WMO programmes and should result in updates to the guide on information management and so on.</a:t>
            </a:r>
            <a:endParaRPr lang="en-GB" altLang="zh-CN" dirty="0">
              <a:latin typeface="Arial" charset="0"/>
            </a:endParaRPr>
          </a:p>
          <a:p>
            <a:pPr marL="53975" indent="-6350"/>
            <a:endParaRPr lang="en-GB" altLang="zh-CN" sz="1400" dirty="0">
              <a:latin typeface="Arial" charset="0"/>
            </a:endParaRPr>
          </a:p>
          <a:p>
            <a:pPr marL="53975" indent="-6350"/>
            <a:endParaRPr lang="en-US" sz="1400" dirty="0">
              <a:latin typeface="Arial" charset="0"/>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have seen</a:t>
            </a:r>
            <a:r>
              <a:rPr lang="en-US" baseline="0" dirty="0" smtClean="0"/>
              <a:t> from the WIGOS documentation that </a:t>
            </a:r>
            <a:r>
              <a:rPr lang="en-US" dirty="0" smtClean="0"/>
              <a:t>WIS is a fundamental component of WIGOS especially for sharing of data, but also standards and enabling interoperability with contributing systems</a:t>
            </a:r>
          </a:p>
          <a:p>
            <a:endParaRPr lang="en-US" dirty="0" smtClean="0"/>
          </a:p>
          <a:p>
            <a:r>
              <a:rPr lang="en-US" dirty="0" smtClean="0"/>
              <a:t>Looking</a:t>
            </a:r>
            <a:r>
              <a:rPr lang="en-US" baseline="0" dirty="0" smtClean="0"/>
              <a:t> at the experience in </a:t>
            </a:r>
            <a:r>
              <a:rPr lang="en-US" dirty="0" smtClean="0"/>
              <a:t>other regions we see that Regions have identified completion of WIS as a priority in order to implement WIGOS</a:t>
            </a:r>
          </a:p>
          <a:p>
            <a:r>
              <a:rPr lang="en-US" dirty="0" smtClean="0"/>
              <a:t>All but RA IV have provided WIS Branch with their Regional WIS implementation plans </a:t>
            </a:r>
          </a:p>
          <a:p>
            <a:r>
              <a:rPr lang="en-US" dirty="0" smtClean="0"/>
              <a:t>It is evident that</a:t>
            </a:r>
            <a:r>
              <a:rPr lang="en-US" baseline="0" dirty="0" smtClean="0"/>
              <a:t> a</a:t>
            </a:r>
            <a:r>
              <a:rPr lang="en-US" dirty="0" smtClean="0"/>
              <a:t> regional implementation plan for WIS is essential and that it should specify WIS Implementation</a:t>
            </a:r>
            <a:r>
              <a:rPr lang="en-US" baseline="0" dirty="0" smtClean="0"/>
              <a:t> </a:t>
            </a:r>
            <a:r>
              <a:rPr lang="en-US" dirty="0" smtClean="0"/>
              <a:t> timelines, monitoring, status, key people, </a:t>
            </a:r>
            <a:r>
              <a:rPr lang="en-US" dirty="0" err="1" smtClean="0"/>
              <a:t>etc</a:t>
            </a:r>
            <a:endParaRPr lang="en-US" dirty="0" smtClean="0"/>
          </a:p>
          <a:p>
            <a:r>
              <a:rPr lang="en-US" dirty="0" smtClean="0"/>
              <a:t>For RA IV,</a:t>
            </a:r>
            <a:r>
              <a:rPr lang="en-US" baseline="0" dirty="0" smtClean="0"/>
              <a:t> there is n</a:t>
            </a:r>
            <a:r>
              <a:rPr lang="en-US" dirty="0" smtClean="0"/>
              <a:t>o monitoring evident of WIS Implementation other than one response to the RA</a:t>
            </a:r>
            <a:r>
              <a:rPr lang="en-US" baseline="0" dirty="0" smtClean="0"/>
              <a:t> IV WIS implementation survey</a:t>
            </a:r>
            <a:endParaRPr lang="en-US" dirty="0" smtClean="0"/>
          </a:p>
          <a:p>
            <a:r>
              <a:rPr lang="en-US" dirty="0" smtClean="0"/>
              <a:t>Who is in charge or champion for WIS implementation in the Region? Is it </a:t>
            </a:r>
            <a:r>
              <a:rPr lang="en-US" dirty="0" err="1" smtClean="0"/>
              <a:t>Glendal</a:t>
            </a:r>
            <a:r>
              <a:rPr lang="en-US" dirty="0" smtClean="0"/>
              <a:t> de </a:t>
            </a:r>
            <a:r>
              <a:rPr lang="en-US" dirty="0" err="1" smtClean="0"/>
              <a:t>Souzo</a:t>
            </a:r>
            <a:r>
              <a:rPr lang="en-US" dirty="0" smtClean="0"/>
              <a:t>?</a:t>
            </a:r>
            <a:r>
              <a:rPr lang="en-US" baseline="0" dirty="0" smtClean="0"/>
              <a:t> </a:t>
            </a:r>
            <a:endParaRPr lang="en-US" dirty="0" smtClean="0"/>
          </a:p>
          <a:p>
            <a:r>
              <a:rPr lang="en-US" dirty="0" smtClean="0"/>
              <a:t>Despite the progress</a:t>
            </a:r>
            <a:r>
              <a:rPr lang="en-US" baseline="0" dirty="0" smtClean="0"/>
              <a:t> in some areas, f</a:t>
            </a:r>
            <a:r>
              <a:rPr lang="en-US" dirty="0" smtClean="0"/>
              <a:t>rom WIS Branch view, RA IV looks a long way behind on WIS</a:t>
            </a:r>
          </a:p>
          <a:p>
            <a:r>
              <a:rPr lang="en-US" dirty="0" smtClean="0"/>
              <a:t>The question you</a:t>
            </a:r>
            <a:r>
              <a:rPr lang="en-US" baseline="0" dirty="0" smtClean="0"/>
              <a:t> have to ask is “</a:t>
            </a:r>
            <a:r>
              <a:rPr lang="en-US" dirty="0" smtClean="0"/>
              <a:t>How will this affect WIGOS?”</a:t>
            </a:r>
            <a:endParaRPr lang="en-US"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12</a:t>
            </a:fld>
            <a:endParaRPr lang="en-GB" altLang="en-US"/>
          </a:p>
        </p:txBody>
      </p:sp>
    </p:spTree>
    <p:extLst>
      <p:ext uri="{BB962C8B-B14F-4D97-AF65-F5344CB8AC3E}">
        <p14:creationId xmlns:p14="http://schemas.microsoft.com/office/powerpoint/2010/main" val="277183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a:t>
            </a:r>
            <a:r>
              <a:rPr lang="en-GB" baseline="0" dirty="0" smtClean="0"/>
              <a:t> on my experience with other regions, there are some things that this WIGOS implementation team can do to </a:t>
            </a:r>
            <a:r>
              <a:rPr lang="en-GB" baseline="0" dirty="0" err="1" smtClean="0"/>
              <a:t>accalerate</a:t>
            </a:r>
            <a:r>
              <a:rPr lang="en-GB" baseline="0" dirty="0" smtClean="0"/>
              <a:t> WIS implementation to ensure WIGOS has the infrastructure and capabilities it will need to be successful.</a:t>
            </a:r>
          </a:p>
          <a:p>
            <a:r>
              <a:rPr lang="en-US" dirty="0" smtClean="0"/>
              <a:t>You could update Regional WIGOS plan to include</a:t>
            </a:r>
          </a:p>
          <a:p>
            <a:r>
              <a:rPr lang="en-US" dirty="0" smtClean="0"/>
              <a:t>Establishment</a:t>
            </a:r>
            <a:r>
              <a:rPr lang="en-US" baseline="0" dirty="0" smtClean="0"/>
              <a:t> of a</a:t>
            </a:r>
            <a:r>
              <a:rPr lang="en-US" dirty="0" smtClean="0"/>
              <a:t> WIS Implementation Team,</a:t>
            </a:r>
            <a:r>
              <a:rPr lang="en-US" baseline="0" dirty="0" smtClean="0"/>
              <a:t> typically with a m</a:t>
            </a:r>
            <a:r>
              <a:rPr lang="en-US" dirty="0" smtClean="0"/>
              <a:t>embership of WIS experts (</a:t>
            </a:r>
            <a:r>
              <a:rPr lang="en-US" dirty="0" err="1" smtClean="0"/>
              <a:t>ie</a:t>
            </a:r>
            <a:r>
              <a:rPr lang="en-US" dirty="0" smtClean="0"/>
              <a:t> Focal Points)</a:t>
            </a:r>
          </a:p>
          <a:p>
            <a:r>
              <a:rPr lang="en-US" dirty="0" smtClean="0"/>
              <a:t>This team should develop &amp; monitor a WIS Implementation plan</a:t>
            </a:r>
          </a:p>
          <a:p>
            <a:r>
              <a:rPr lang="en-US" dirty="0" smtClean="0"/>
              <a:t>The WIS</a:t>
            </a:r>
            <a:r>
              <a:rPr lang="en-US" baseline="0" dirty="0" smtClean="0"/>
              <a:t> and WIGOS implementation plans should e</a:t>
            </a:r>
            <a:r>
              <a:rPr lang="en-US" dirty="0" smtClean="0"/>
              <a:t>ncourage Members to</a:t>
            </a:r>
          </a:p>
          <a:p>
            <a:pPr marL="171450" indent="-171450">
              <a:buFont typeface="Arial" pitchFamily="34" charset="0"/>
              <a:buChar char="•"/>
            </a:pPr>
            <a:r>
              <a:rPr lang="en-US" dirty="0" smtClean="0"/>
              <a:t>Develop a National WIS IP</a:t>
            </a:r>
          </a:p>
          <a:p>
            <a:pPr marL="171450" indent="-171450">
              <a:buFont typeface="Arial" pitchFamily="34" charset="0"/>
              <a:buChar char="•"/>
            </a:pPr>
            <a:r>
              <a:rPr lang="en-US" dirty="0" smtClean="0"/>
              <a:t>Register with GISC Washington</a:t>
            </a:r>
          </a:p>
          <a:p>
            <a:pPr marL="171450" indent="-171450">
              <a:buFont typeface="Arial" pitchFamily="34" charset="0"/>
              <a:buChar char="•"/>
            </a:pPr>
            <a:r>
              <a:rPr lang="en-US" dirty="0" smtClean="0"/>
              <a:t>Review current Discovery Metadata</a:t>
            </a:r>
          </a:p>
          <a:p>
            <a:pPr marL="171450" indent="-171450">
              <a:buFont typeface="Arial" pitchFamily="34" charset="0"/>
              <a:buChar char="•"/>
            </a:pPr>
            <a:r>
              <a:rPr lang="en-US" dirty="0" smtClean="0"/>
              <a:t>Register national WIS Focal Point</a:t>
            </a:r>
          </a:p>
          <a:p>
            <a:endParaRPr lang="en-US" dirty="0" smtClean="0"/>
          </a:p>
          <a:p>
            <a:r>
              <a:rPr lang="en-US" dirty="0" smtClean="0"/>
              <a:t>To make</a:t>
            </a:r>
            <a:r>
              <a:rPr lang="en-US" baseline="0" dirty="0" smtClean="0"/>
              <a:t> really sure WIGOS is successful, Members should u</a:t>
            </a:r>
            <a:r>
              <a:rPr lang="en-US" dirty="0" smtClean="0"/>
              <a:t>se WIS to register national partners as NCs or at least arrange to register Obs. data streams in WIS through the NMHS NC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13</a:t>
            </a:fld>
            <a:endParaRPr lang="en-GB" altLang="en-US"/>
          </a:p>
        </p:txBody>
      </p:sp>
    </p:spTree>
    <p:extLst>
      <p:ext uri="{BB962C8B-B14F-4D97-AF65-F5344CB8AC3E}">
        <p14:creationId xmlns:p14="http://schemas.microsoft.com/office/powerpoint/2010/main" val="1136889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672" y="4343400"/>
            <a:ext cx="6048672" cy="4114800"/>
          </a:xfrm>
        </p:spPr>
        <p:txBody>
          <a:bodyPr/>
          <a:lstStyle/>
          <a:p>
            <a:r>
              <a:rPr lang="en-GB" b="1" dirty="0" smtClean="0"/>
              <a:t>Summarising</a:t>
            </a:r>
            <a:r>
              <a:rPr lang="en-GB" dirty="0" smtClean="0"/>
              <a:t>, we see that </a:t>
            </a:r>
            <a:r>
              <a:rPr lang="en-GB" b="1" dirty="0" smtClean="0"/>
              <a:t>WIGOS clearly identifies WIS as an essential component</a:t>
            </a:r>
          </a:p>
          <a:p>
            <a:r>
              <a:rPr lang="en-GB" b="1" dirty="0" smtClean="0"/>
              <a:t>At a glance, </a:t>
            </a:r>
            <a:r>
              <a:rPr lang="en-GB" dirty="0" smtClean="0"/>
              <a:t>the status</a:t>
            </a:r>
            <a:r>
              <a:rPr lang="en-GB" baseline="0" dirty="0" smtClean="0"/>
              <a:t> of WIS in </a:t>
            </a:r>
            <a:r>
              <a:rPr lang="en-GB" dirty="0" smtClean="0"/>
              <a:t>RA IV looks good with </a:t>
            </a:r>
          </a:p>
          <a:p>
            <a:pPr marL="800100" lvl="1" indent="-342900">
              <a:buFont typeface="Arial" pitchFamily="34" charset="0"/>
              <a:buChar char="•"/>
            </a:pPr>
            <a:r>
              <a:rPr lang="en-GB" dirty="0" smtClean="0"/>
              <a:t>An operational GISC, 14 DCPCs and 35 NCs</a:t>
            </a:r>
          </a:p>
          <a:p>
            <a:pPr marL="1257300" lvl="2" indent="-342900">
              <a:buFont typeface="Arial" pitchFamily="34" charset="0"/>
              <a:buChar char="•"/>
            </a:pPr>
            <a:r>
              <a:rPr lang="en-GB" sz="1100" dirty="0" smtClean="0"/>
              <a:t>But only the GISC and two DCPCs are endorsed as WIS compliant</a:t>
            </a:r>
          </a:p>
          <a:p>
            <a:pPr marL="1257300" lvl="2" indent="-342900">
              <a:buFont typeface="Arial" pitchFamily="34" charset="0"/>
              <a:buChar char="•"/>
            </a:pPr>
            <a:r>
              <a:rPr lang="en-GB" sz="1100" dirty="0" smtClean="0"/>
              <a:t>Centres</a:t>
            </a:r>
            <a:r>
              <a:rPr lang="en-GB" sz="1100" baseline="0" dirty="0" smtClean="0"/>
              <a:t> need to work with the GISC to complete their compliance</a:t>
            </a:r>
            <a:endParaRPr lang="en-GB" sz="1100" dirty="0" smtClean="0"/>
          </a:p>
          <a:p>
            <a:pPr marL="800100" lvl="1" indent="-342900">
              <a:buFont typeface="Arial" pitchFamily="34" charset="0"/>
              <a:buChar char="•"/>
            </a:pPr>
            <a:r>
              <a:rPr lang="en-GB" dirty="0" smtClean="0"/>
              <a:t>RA IV has held one WIS training workshop</a:t>
            </a:r>
          </a:p>
          <a:p>
            <a:pPr marL="1257300" lvl="2" indent="-342900">
              <a:buFont typeface="Arial" pitchFamily="34" charset="0"/>
              <a:buChar char="•"/>
            </a:pPr>
            <a:r>
              <a:rPr lang="en-GB" sz="1100" dirty="0" smtClean="0"/>
              <a:t>Perhaps it is too recent to see impact from this training,</a:t>
            </a:r>
            <a:r>
              <a:rPr lang="en-GB" sz="1100" baseline="0" dirty="0" smtClean="0"/>
              <a:t> but it did cover the key issues of how to make and manage metadata.</a:t>
            </a:r>
            <a:endParaRPr lang="en-GB" sz="1100" dirty="0" smtClean="0"/>
          </a:p>
          <a:p>
            <a:pPr marL="342900" indent="-342900">
              <a:buFont typeface="Arial" pitchFamily="34" charset="0"/>
              <a:buChar char="•"/>
            </a:pPr>
            <a:r>
              <a:rPr lang="en-GB" dirty="0" smtClean="0"/>
              <a:t>17 Members have identified national WIS focal points</a:t>
            </a:r>
          </a:p>
          <a:p>
            <a:pPr marL="800100" lvl="1" indent="-342900">
              <a:buFont typeface="Arial" pitchFamily="34" charset="0"/>
              <a:buChar char="•"/>
            </a:pPr>
            <a:r>
              <a:rPr lang="en-GB" dirty="0" smtClean="0"/>
              <a:t>What about the rest?</a:t>
            </a:r>
          </a:p>
          <a:p>
            <a:endParaRPr lang="en-GB" sz="800" dirty="0" smtClean="0"/>
          </a:p>
          <a:p>
            <a:r>
              <a:rPr lang="en-GB" dirty="0" smtClean="0"/>
              <a:t>The WIS </a:t>
            </a:r>
            <a:r>
              <a:rPr lang="en-GB" dirty="0"/>
              <a:t>Branch is only too happy to help in all of these things.</a:t>
            </a:r>
          </a:p>
          <a:p>
            <a:r>
              <a:rPr lang="en-GB" dirty="0" smtClean="0"/>
              <a:t>I believe</a:t>
            </a:r>
            <a:r>
              <a:rPr lang="en-GB" baseline="0" dirty="0" smtClean="0"/>
              <a:t> </a:t>
            </a:r>
            <a:r>
              <a:rPr lang="en-GB" dirty="0" smtClean="0"/>
              <a:t>WIS</a:t>
            </a:r>
            <a:r>
              <a:rPr lang="en-GB" baseline="0" dirty="0" smtClean="0"/>
              <a:t> in RA IV needs its own plan, a good team and a champion to lead the process. </a:t>
            </a:r>
          </a:p>
          <a:p>
            <a:r>
              <a:rPr lang="en-GB" dirty="0" smtClean="0"/>
              <a:t>We also need focal points to participate in WIS implementation monitoring, completing the surveys when asked, and communicating to the team what they think their needs</a:t>
            </a:r>
          </a:p>
          <a:p>
            <a:endParaRPr lang="en-GB" baseline="0" dirty="0" smtClean="0"/>
          </a:p>
          <a:p>
            <a:r>
              <a:rPr lang="en-GB" sz="800" baseline="0" dirty="0" smtClean="0"/>
              <a:t>QUESTION TIME.</a:t>
            </a:r>
            <a:endParaRPr lang="en-US" sz="800"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14</a:t>
            </a:fld>
            <a:endParaRPr lang="en-GB" altLang="en-US"/>
          </a:p>
        </p:txBody>
      </p:sp>
    </p:spTree>
    <p:extLst>
      <p:ext uri="{BB962C8B-B14F-4D97-AF65-F5344CB8AC3E}">
        <p14:creationId xmlns:p14="http://schemas.microsoft.com/office/powerpoint/2010/main" val="356495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1DD53FD-F5C7-4129-8EAE-1B14F0E65944}" type="slidenum">
              <a:rPr lang="en-US" altLang="en-US"/>
              <a:pPr/>
              <a:t>2</a:t>
            </a:fld>
            <a:endParaRPr lang="en-US" altLang="en-US"/>
          </a:p>
        </p:txBody>
      </p:sp>
      <p:sp>
        <p:nvSpPr>
          <p:cNvPr id="49154" name="Rectangle 2"/>
          <p:cNvSpPr>
            <a:spLocks noGrp="1" noRot="1" noChangeAspect="1" noChangeArrowheads="1" noTextEdit="1"/>
          </p:cNvSpPr>
          <p:nvPr>
            <p:ph type="sldImg"/>
          </p:nvPr>
        </p:nvSpPr>
        <p:spPr>
          <a:xfrm>
            <a:off x="1143000" y="685800"/>
            <a:ext cx="4572000" cy="3429000"/>
          </a:xfrm>
          <a:ln/>
        </p:spPr>
      </p:sp>
      <p:sp>
        <p:nvSpPr>
          <p:cNvPr id="49155" name="Rectangle 3"/>
          <p:cNvSpPr>
            <a:spLocks noGrp="1" noChangeArrowheads="1"/>
          </p:cNvSpPr>
          <p:nvPr>
            <p:ph type="body" idx="1"/>
          </p:nvPr>
        </p:nvSpPr>
        <p:spPr/>
        <p:txBody>
          <a:bodyPr/>
          <a:lstStyle/>
          <a:p>
            <a:r>
              <a:rPr lang="en-US" sz="1200" dirty="0" smtClean="0">
                <a:latin typeface="Arial Unicode MS"/>
              </a:rPr>
              <a:t>Where</a:t>
            </a:r>
            <a:r>
              <a:rPr lang="en-US" sz="1200" baseline="0" dirty="0" smtClean="0">
                <a:latin typeface="Arial Unicode MS"/>
              </a:rPr>
              <a:t> does WIS fit in?</a:t>
            </a:r>
          </a:p>
          <a:p>
            <a:r>
              <a:rPr lang="en-US" sz="1200" baseline="0" dirty="0" smtClean="0">
                <a:latin typeface="Arial Unicode MS"/>
              </a:rPr>
              <a:t>Clearly, WIS is all about information exchange, something that goes back to the initial reason why heads of national meteorological services got together and formed the International Meteorological Organization in1873. However, this basic need for information exchange is best known since 1963 as being </a:t>
            </a:r>
            <a:r>
              <a:rPr lang="en-US" sz="1200" baseline="0" dirty="0" smtClean="0">
                <a:latin typeface="Arial Unicode MS"/>
              </a:rPr>
              <a:t>enabled </a:t>
            </a:r>
            <a:r>
              <a:rPr lang="en-US" sz="1200" baseline="0" dirty="0" smtClean="0">
                <a:latin typeface="Arial Unicode MS"/>
              </a:rPr>
              <a:t>by the Global Telecommunications System (the GTS) under the world weather watch (WWW) supporting the Global Observing System (GOS) and Global data production and forecast system (GDPFS).</a:t>
            </a:r>
          </a:p>
          <a:p>
            <a:endParaRPr lang="en-US" sz="1200" baseline="0" dirty="0" smtClean="0">
              <a:latin typeface="Arial Unicode MS"/>
            </a:endParaRPr>
          </a:p>
          <a:p>
            <a:r>
              <a:rPr lang="en-US" sz="1200" baseline="0" dirty="0" smtClean="0">
                <a:latin typeface="Arial Unicode MS"/>
              </a:rPr>
              <a:t>Congress in 2003 approved the development of the Future WMO Information System to open up the GTS to all WMO </a:t>
            </a:r>
            <a:r>
              <a:rPr lang="en-US" sz="1200" baseline="0" dirty="0" err="1" smtClean="0">
                <a:latin typeface="Arial Unicode MS"/>
              </a:rPr>
              <a:t>programmes</a:t>
            </a:r>
            <a:r>
              <a:rPr lang="en-US" sz="1200" baseline="0" dirty="0" smtClean="0">
                <a:latin typeface="Arial Unicode MS"/>
              </a:rPr>
              <a:t>, to make better use of emerging communications systems </a:t>
            </a:r>
            <a:r>
              <a:rPr lang="en-US" sz="1200" baseline="0" dirty="0" smtClean="0">
                <a:latin typeface="Arial Unicode MS"/>
              </a:rPr>
              <a:t>such as the Internet, and </a:t>
            </a:r>
            <a:r>
              <a:rPr lang="en-US" sz="1200" baseline="0" dirty="0" smtClean="0">
                <a:latin typeface="Arial Unicode MS"/>
              </a:rPr>
              <a:t>to enable the concept of information discovery, access and retrieval (DAR</a:t>
            </a:r>
            <a:r>
              <a:rPr lang="en-US" sz="1200" baseline="0" dirty="0" smtClean="0">
                <a:latin typeface="Arial Unicode MS"/>
              </a:rPr>
              <a:t>).</a:t>
            </a:r>
            <a:endParaRPr lang="en-US" sz="1200" dirty="0" smtClean="0">
              <a:latin typeface="Arial Unicode MS"/>
            </a:endParaRP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a:t>
            </a:r>
            <a:r>
              <a:rPr lang="en-GB" baseline="0" dirty="0" smtClean="0"/>
              <a:t> </a:t>
            </a:r>
            <a:r>
              <a:rPr lang="en-GB" baseline="0" dirty="0" smtClean="0"/>
              <a:t>familiar WIGOS </a:t>
            </a:r>
            <a:r>
              <a:rPr lang="en-GB" baseline="0" dirty="0" smtClean="0"/>
              <a:t>diagram describes integration in the concept of WIGOS. From this diagram, we see </a:t>
            </a:r>
            <a:r>
              <a:rPr lang="en-GB" b="1" baseline="0" dirty="0" smtClean="0"/>
              <a:t>WIS </a:t>
            </a:r>
            <a:r>
              <a:rPr lang="en-GB" b="1" baseline="0" dirty="0" smtClean="0"/>
              <a:t>is an inseparable component of WIGOS in the observing systems, data infrastructure and communications column</a:t>
            </a:r>
            <a:r>
              <a:rPr lang="en-GB" baseline="0" dirty="0" smtClean="0"/>
              <a:t>, which provides the necessary interoperability to allow observing systems in a composite model to maintain their individuality but to function as  virtually integrated system. </a:t>
            </a:r>
            <a:r>
              <a:rPr lang="en-GB" b="1" baseline="0" dirty="0" smtClean="0"/>
              <a:t>WIS  is a key to interoperability in WIGOS.</a:t>
            </a:r>
            <a:endParaRPr lang="en-GB" b="1"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3</a:t>
            </a:fld>
            <a:endParaRPr lang="en-GB" altLang="en-US"/>
          </a:p>
        </p:txBody>
      </p:sp>
    </p:spTree>
    <p:extLst>
      <p:ext uri="{BB962C8B-B14F-4D97-AF65-F5344CB8AC3E}">
        <p14:creationId xmlns:p14="http://schemas.microsoft.com/office/powerpoint/2010/main" val="415737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anchor="b"/>
          <a:lstStyle/>
          <a:p>
            <a:pPr algn="r" eaLnBrk="0" hangingPunct="0"/>
            <a:fld id="{A725D38C-9493-44DF-8A67-240793A6E124}" type="slidenum">
              <a:rPr lang="en-GB" sz="1200" b="0">
                <a:solidFill>
                  <a:schemeClr val="tx1"/>
                </a:solidFill>
                <a:latin typeface="Times"/>
              </a:rPr>
              <a:pPr algn="r" eaLnBrk="0" hangingPunct="0"/>
              <a:t>4</a:t>
            </a:fld>
            <a:endParaRPr lang="en-GB" sz="1200" b="0">
              <a:solidFill>
                <a:schemeClr val="tx1"/>
              </a:solidFill>
              <a:latin typeface="Times"/>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476672" y="4343400"/>
            <a:ext cx="5976664" cy="4114800"/>
          </a:xfrm>
          <a:noFill/>
          <a:ln/>
        </p:spPr>
        <p:txBody>
          <a:bodyPr/>
          <a:lstStyle/>
          <a:p>
            <a:r>
              <a:rPr lang="en-US" sz="1100" b="0" u="none" dirty="0" smtClean="0">
                <a:latin typeface="Arial Unicode MS"/>
              </a:rPr>
              <a:t>Looking at the </a:t>
            </a:r>
            <a:r>
              <a:rPr lang="en-US" sz="1100" b="0" u="none" dirty="0" err="1" smtClean="0">
                <a:latin typeface="Arial Unicode MS"/>
              </a:rPr>
              <a:t>the</a:t>
            </a:r>
            <a:r>
              <a:rPr lang="en-US" sz="1100" b="0" u="none" dirty="0" smtClean="0">
                <a:latin typeface="Arial Unicode MS"/>
              </a:rPr>
              <a:t> WIGOS key area diagrams:</a:t>
            </a:r>
          </a:p>
          <a:p>
            <a:endParaRPr lang="en-US" sz="1100" b="0" u="none" dirty="0" smtClean="0">
              <a:latin typeface="Arial Unicode MS"/>
            </a:endParaRPr>
          </a:p>
          <a:p>
            <a:r>
              <a:rPr lang="en-US" sz="1100" b="1" u="sng" dirty="0" smtClean="0">
                <a:latin typeface="Arial Unicode MS"/>
              </a:rPr>
              <a:t>The</a:t>
            </a:r>
            <a:r>
              <a:rPr lang="en-US" sz="1100" b="1" u="sng" baseline="0" dirty="0" smtClean="0">
                <a:latin typeface="Arial Unicode MS"/>
              </a:rPr>
              <a:t> </a:t>
            </a:r>
            <a:r>
              <a:rPr lang="en-US" sz="1100" b="1" u="sng" baseline="0" dirty="0" smtClean="0">
                <a:latin typeface="Arial Unicode MS"/>
              </a:rPr>
              <a:t>obvious place in WIGOS for WIS is in ensuring access to observations. (Highlighted in red)</a:t>
            </a:r>
          </a:p>
          <a:p>
            <a:r>
              <a:rPr lang="en-US" sz="1100" baseline="0" dirty="0" smtClean="0">
                <a:latin typeface="Arial Unicode MS"/>
              </a:rPr>
              <a:t>In addition to expanding the traditional distribution of observations to allow data exchange with contributing partners, the new functionality of WIS allows data discovery and retrieval. WIS does not include archival of data beyond what is necessary for daily operational needs. Archival of data belongs to the </a:t>
            </a:r>
            <a:r>
              <a:rPr lang="en-US" sz="1100" baseline="0" dirty="0" err="1" smtClean="0">
                <a:latin typeface="Arial Unicode MS"/>
              </a:rPr>
              <a:t>programme</a:t>
            </a:r>
            <a:r>
              <a:rPr lang="en-US" sz="1100" baseline="0" dirty="0" smtClean="0">
                <a:latin typeface="Arial Unicode MS"/>
              </a:rPr>
              <a:t> that WIS is supporting. WIS DAR, however, allows users to discover and access these </a:t>
            </a:r>
            <a:r>
              <a:rPr lang="en-US" sz="1100" baseline="0" dirty="0" err="1" smtClean="0">
                <a:latin typeface="Arial Unicode MS"/>
              </a:rPr>
              <a:t>programme</a:t>
            </a:r>
            <a:r>
              <a:rPr lang="en-US" sz="1100" baseline="0" dirty="0" smtClean="0">
                <a:latin typeface="Arial Unicode MS"/>
              </a:rPr>
              <a:t> </a:t>
            </a:r>
            <a:r>
              <a:rPr lang="en-US" sz="1100" baseline="0" dirty="0" smtClean="0">
                <a:latin typeface="Arial Unicode MS"/>
              </a:rPr>
              <a:t>archives as well as to subscribe to real-time and near real-time data.</a:t>
            </a:r>
            <a:endParaRPr lang="en-US" sz="1100" baseline="0" dirty="0" smtClean="0">
              <a:latin typeface="Arial Unicode MS"/>
            </a:endParaRPr>
          </a:p>
          <a:p>
            <a:endParaRPr lang="en-US" sz="1100" baseline="0" dirty="0" smtClean="0">
              <a:latin typeface="Arial Unicode MS"/>
            </a:endParaRPr>
          </a:p>
          <a:p>
            <a:r>
              <a:rPr lang="en-US" sz="1100" b="1" u="sng" baseline="0" dirty="0" smtClean="0">
                <a:latin typeface="Arial Unicode MS"/>
              </a:rPr>
              <a:t>WIS is also prominent historically in the </a:t>
            </a:r>
            <a:r>
              <a:rPr lang="en-US" sz="1100" b="1" u="sng" baseline="0" dirty="0" err="1" smtClean="0">
                <a:latin typeface="Arial Unicode MS"/>
              </a:rPr>
              <a:t>standarization</a:t>
            </a:r>
            <a:r>
              <a:rPr lang="en-US" sz="1100" b="1" u="sng" baseline="0" dirty="0" smtClean="0">
                <a:latin typeface="Arial Unicode MS"/>
              </a:rPr>
              <a:t>, interoperability and compatibility. </a:t>
            </a:r>
          </a:p>
          <a:p>
            <a:r>
              <a:rPr lang="en-US" sz="1100" baseline="0" dirty="0" smtClean="0">
                <a:latin typeface="Arial Unicode MS"/>
              </a:rPr>
              <a:t>Traditionally, WMO has had to develop and maintain appropriate data representation formats. Standardization as described in the Manual on GTS and Manual on Codes has allowed fast and efficient message handling and switching in order to meet the real time dissemination and access requirements of WMO </a:t>
            </a:r>
            <a:r>
              <a:rPr lang="en-US" sz="1100" baseline="0" dirty="0" err="1" smtClean="0">
                <a:latin typeface="Arial Unicode MS"/>
              </a:rPr>
              <a:t>programmes</a:t>
            </a:r>
            <a:r>
              <a:rPr lang="en-US" sz="1100" baseline="0" dirty="0" smtClean="0">
                <a:latin typeface="Arial Unicode MS"/>
              </a:rPr>
              <a:t>. It has also facilitated use of such data by NMHS and their systems. WIS is a lot more flexible and we are moving into a higher level of abstraction of data representation which will make it easier to </a:t>
            </a:r>
            <a:r>
              <a:rPr lang="en-US" sz="1100" baseline="0" dirty="0" err="1" smtClean="0">
                <a:latin typeface="Arial Unicode MS"/>
              </a:rPr>
              <a:t>utilise</a:t>
            </a:r>
            <a:r>
              <a:rPr lang="en-US" sz="1100" baseline="0" dirty="0" smtClean="0">
                <a:latin typeface="Arial Unicode MS"/>
              </a:rPr>
              <a:t> data from non WMO systems or data flows of from different communities. </a:t>
            </a:r>
          </a:p>
          <a:p>
            <a:endParaRPr lang="en-US" sz="1100" baseline="0" dirty="0" smtClean="0">
              <a:latin typeface="Arial Unicode MS"/>
            </a:endParaRPr>
          </a:p>
          <a:p>
            <a:r>
              <a:rPr lang="en-US" sz="1100" baseline="0" dirty="0" smtClean="0">
                <a:latin typeface="Arial Unicode MS"/>
              </a:rPr>
              <a:t>Obviously, WIS has some involvement in all WIGOS key areas or has its own equivalent areas. Interestingly, the regional and national implementation of WIS shows quite a varied interdependency of WIGOS and WIS key areas</a:t>
            </a:r>
            <a:r>
              <a:rPr lang="en-US" sz="1600" baseline="0" dirty="0" smtClean="0">
                <a:latin typeface="Arial Unicode MS"/>
              </a:rPr>
              <a:t>.</a:t>
            </a:r>
            <a:endParaRPr lang="en-US" sz="1600" dirty="0" smtClean="0">
              <a:latin typeface="Arial Unicode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WIGOS defines interoperability</a:t>
            </a:r>
            <a:r>
              <a:rPr lang="en-GB" baseline="0" dirty="0" smtClean="0"/>
              <a:t> in this slide. </a:t>
            </a:r>
          </a:p>
          <a:p>
            <a:r>
              <a:rPr lang="en-GB" dirty="0" smtClean="0"/>
              <a:t>There </a:t>
            </a:r>
            <a:r>
              <a:rPr lang="en-GB" dirty="0" smtClean="0"/>
              <a:t>are </a:t>
            </a:r>
            <a:r>
              <a:rPr lang="en-GB" dirty="0" smtClean="0"/>
              <a:t>several </a:t>
            </a:r>
            <a:r>
              <a:rPr lang="en-GB" baseline="0" dirty="0" smtClean="0"/>
              <a:t>areas </a:t>
            </a:r>
            <a:r>
              <a:rPr lang="en-GB" baseline="0" dirty="0" smtClean="0"/>
              <a:t>of interoperability in WIGOS, such as the WIGOS metadata, CIMO practices for describing observing practices and </a:t>
            </a:r>
            <a:r>
              <a:rPr lang="en-GB" baseline="0" dirty="0" smtClean="0"/>
              <a:t>so on. </a:t>
            </a:r>
            <a:r>
              <a:rPr lang="en-GB" baseline="0" dirty="0" smtClean="0"/>
              <a:t>However, </a:t>
            </a:r>
            <a:endParaRPr lang="en-GB" baseline="0" dirty="0" smtClean="0"/>
          </a:p>
          <a:p>
            <a:r>
              <a:rPr lang="en-GB" baseline="0" dirty="0" smtClean="0"/>
              <a:t>WIS </a:t>
            </a:r>
            <a:r>
              <a:rPr lang="en-GB" baseline="0" dirty="0" smtClean="0"/>
              <a:t>is all about interoperability</a:t>
            </a:r>
            <a:r>
              <a:rPr lang="en-GB" baseline="0" dirty="0" smtClean="0"/>
              <a:t>.</a:t>
            </a:r>
          </a:p>
          <a:p>
            <a:r>
              <a:rPr lang="en-GB" baseline="0" dirty="0" smtClean="0"/>
              <a:t>WIS defines interoperability by the phrase, “What has to be the same so everything else can be different”, which means what has to be done certain ways so that WIS works.</a:t>
            </a:r>
            <a:endParaRPr lang="en-GB" baseline="0" dirty="0" smtClean="0"/>
          </a:p>
          <a:p>
            <a:pPr marL="171450" indent="-171450">
              <a:buFont typeface="Arial" pitchFamily="34" charset="0"/>
              <a:buChar char="•"/>
            </a:pPr>
            <a:r>
              <a:rPr lang="en-GB" baseline="0" dirty="0" smtClean="0"/>
              <a:t>WIS </a:t>
            </a:r>
            <a:r>
              <a:rPr lang="en-GB" baseline="0" dirty="0" smtClean="0"/>
              <a:t>is based on discovery metadata</a:t>
            </a:r>
          </a:p>
          <a:p>
            <a:pPr marL="171450" indent="-171450">
              <a:buFont typeface="Arial" pitchFamily="34" charset="0"/>
              <a:buChar char="•"/>
            </a:pPr>
            <a:r>
              <a:rPr lang="en-GB" baseline="0" dirty="0" smtClean="0"/>
              <a:t>It identifies what standards must be adhered to if the system is to work (</a:t>
            </a:r>
            <a:r>
              <a:rPr lang="en-GB" baseline="0" dirty="0" err="1" smtClean="0"/>
              <a:t>ie</a:t>
            </a:r>
            <a:r>
              <a:rPr lang="en-GB" baseline="0" dirty="0" smtClean="0"/>
              <a:t> what has to be the same so everything else can be different)</a:t>
            </a:r>
          </a:p>
          <a:p>
            <a:pPr marL="171450" indent="-171450">
              <a:buFont typeface="Arial" pitchFamily="34" charset="0"/>
              <a:buChar char="•"/>
            </a:pPr>
            <a:r>
              <a:rPr lang="en-GB" baseline="0" dirty="0" smtClean="0"/>
              <a:t>WIS is defined in Tech </a:t>
            </a:r>
            <a:r>
              <a:rPr lang="en-GB" baseline="0" dirty="0" err="1" smtClean="0"/>
              <a:t>Reg</a:t>
            </a:r>
            <a:r>
              <a:rPr lang="en-GB" baseline="0" dirty="0" smtClean="0"/>
              <a:t> 49, expanded on in the Manual on WIS and Guide to WIS. These combine with the Manuals on GTS and Codes.</a:t>
            </a:r>
            <a:endParaRPr lang="en-GB"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5</a:t>
            </a:fld>
            <a:endParaRPr lang="en-GB" altLang="en-US"/>
          </a:p>
        </p:txBody>
      </p:sp>
    </p:spTree>
    <p:extLst>
      <p:ext uri="{BB962C8B-B14F-4D97-AF65-F5344CB8AC3E}">
        <p14:creationId xmlns:p14="http://schemas.microsoft.com/office/powerpoint/2010/main" val="340348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how is WIS</a:t>
            </a:r>
            <a:r>
              <a:rPr lang="en-GB" baseline="0" dirty="0" smtClean="0"/>
              <a:t> going in RA IV</a:t>
            </a:r>
          </a:p>
          <a:p>
            <a:r>
              <a:rPr lang="en-US" dirty="0" smtClean="0"/>
              <a:t>NCs – 35 (No notifications of WIS certification)</a:t>
            </a:r>
          </a:p>
          <a:p>
            <a:r>
              <a:rPr lang="en-US" dirty="0" smtClean="0"/>
              <a:t>DCPCs – 14 (2 Endorsed, 4 under review, 8 not submitted to </a:t>
            </a:r>
            <a:r>
              <a:rPr lang="en-US" dirty="0" smtClean="0"/>
              <a:t>TT-CAC)</a:t>
            </a:r>
            <a:endParaRPr lang="en-US" dirty="0" smtClean="0"/>
          </a:p>
          <a:p>
            <a:r>
              <a:rPr lang="en-US" dirty="0" smtClean="0"/>
              <a:t>GISC – 1 (</a:t>
            </a:r>
            <a:r>
              <a:rPr lang="en-US" dirty="0" smtClean="0"/>
              <a:t>Endorsed</a:t>
            </a:r>
            <a:r>
              <a:rPr lang="en-US" dirty="0" smtClean="0"/>
              <a:t>, Operational</a:t>
            </a:r>
            <a:r>
              <a:rPr lang="en-US" dirty="0" smtClean="0"/>
              <a:t>?)</a:t>
            </a:r>
          </a:p>
          <a:p>
            <a:endParaRPr lang="en-GB" dirty="0" smtClean="0"/>
          </a:p>
          <a:p>
            <a:r>
              <a:rPr lang="en-GB" dirty="0" smtClean="0"/>
              <a:t>RA IV is a little unique in that it relies heavily</a:t>
            </a:r>
            <a:r>
              <a:rPr lang="en-GB" baseline="0" dirty="0" smtClean="0"/>
              <a:t> on one nations communications infrastructure and strategy. </a:t>
            </a:r>
          </a:p>
          <a:p>
            <a:r>
              <a:rPr lang="en-GB" baseline="0" dirty="0" smtClean="0"/>
              <a:t>However, knowing what the current structure is, can be sometimes difficult as official descriptions are not always current. </a:t>
            </a:r>
          </a:p>
          <a:p>
            <a:r>
              <a:rPr lang="en-GB" baseline="0" dirty="0" smtClean="0"/>
              <a:t>For instance the latest GTS plan for RA IV is 2009, whereas, the RA V diagrams were updated in 2012.</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6</a:t>
            </a:fld>
            <a:endParaRPr lang="en-GB" altLang="en-US"/>
          </a:p>
        </p:txBody>
      </p:sp>
    </p:spTree>
    <p:extLst>
      <p:ext uri="{BB962C8B-B14F-4D97-AF65-F5344CB8AC3E}">
        <p14:creationId xmlns:p14="http://schemas.microsoft.com/office/powerpoint/2010/main" val="3998888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2009 plan shows the satellite distribution and collection system supported by NOAA at that time, but we know this has changed considerably since then.</a:t>
            </a:r>
            <a:endParaRPr lang="en-US"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7</a:t>
            </a:fld>
            <a:endParaRPr lang="en-GB" altLang="en-US"/>
          </a:p>
        </p:txBody>
      </p:sp>
    </p:spTree>
    <p:extLst>
      <p:ext uri="{BB962C8B-B14F-4D97-AF65-F5344CB8AC3E}">
        <p14:creationId xmlns:p14="http://schemas.microsoft.com/office/powerpoint/2010/main" val="252120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perhaps</a:t>
            </a:r>
            <a:r>
              <a:rPr lang="en-GB" baseline="0" dirty="0" smtClean="0"/>
              <a:t> get a more current feel by looking at RA V which shows the network based in the USA supporting the eastern Pacific as a combination of connections to the WIS core network, a regional MPLS network and some Internet based connectivity. Some could be by terrestrial or satellite based. The practice preferred by ET-CTS is to map the centres’ connectivity, the type and their bandwidth. Tables of these parameters should be included in the Regional WIS implementation plans.</a:t>
            </a:r>
            <a:endParaRPr lang="en-GB"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8</a:t>
            </a:fld>
            <a:endParaRPr lang="en-GB" altLang="en-US"/>
          </a:p>
        </p:txBody>
      </p:sp>
    </p:spTree>
    <p:extLst>
      <p:ext uri="{BB962C8B-B14F-4D97-AF65-F5344CB8AC3E}">
        <p14:creationId xmlns:p14="http://schemas.microsoft.com/office/powerpoint/2010/main" val="66999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is the status of WIS implementation in</a:t>
            </a:r>
            <a:r>
              <a:rPr lang="en-GB" baseline="0" dirty="0" smtClean="0"/>
              <a:t> RA IV?</a:t>
            </a:r>
          </a:p>
          <a:p>
            <a:r>
              <a:rPr lang="en-GB" baseline="0" dirty="0" smtClean="0"/>
              <a:t>We have a wiki site for each region. RA IV’s is given here wis.wmo.int/page=ra4-wis</a:t>
            </a:r>
          </a:p>
          <a:p>
            <a:r>
              <a:rPr lang="en-GB" baseline="0" dirty="0" smtClean="0"/>
              <a:t>I do not know of any RA IV WIS implementation plan, although the draft WIGOS IP has some minor WIS references</a:t>
            </a:r>
          </a:p>
          <a:p>
            <a:r>
              <a:rPr lang="en-GB" baseline="0" dirty="0" smtClean="0"/>
              <a:t>I monitor Regional WIS Implementation via a series of surveys, I was doing once a year, but regions are suggesting they prefer six monthly. </a:t>
            </a:r>
          </a:p>
          <a:p>
            <a:r>
              <a:rPr lang="en-GB" baseline="0" dirty="0" smtClean="0"/>
              <a:t>I send the request to the National WIS focal points but have had only one response from an RA IV.</a:t>
            </a:r>
          </a:p>
          <a:p>
            <a:r>
              <a:rPr lang="en-GB" baseline="0" dirty="0" smtClean="0"/>
              <a:t>We do have a significant number of WIS focal points registered (</a:t>
            </a:r>
            <a:r>
              <a:rPr lang="en-GB" baseline="0" dirty="0" err="1" smtClean="0"/>
              <a:t>ie</a:t>
            </a:r>
            <a:r>
              <a:rPr lang="en-GB" baseline="0" dirty="0" smtClean="0"/>
              <a:t> 17), and each of these should have received an invitation to join the National WIS Focal Point email group</a:t>
            </a:r>
          </a:p>
          <a:p>
            <a:r>
              <a:rPr lang="en-GB" baseline="0" dirty="0" smtClean="0"/>
              <a:t>As we do not have a wide spread response of surveys, I cannot tell the level of WIS knowledge in each NMHS nor their level of WIS implementation.</a:t>
            </a:r>
          </a:p>
          <a:p>
            <a:r>
              <a:rPr lang="en-GB" baseline="0" dirty="0" smtClean="0"/>
              <a:t>RA IV did hold a workshop on WIS in Barbados, the link is given here.</a:t>
            </a:r>
          </a:p>
          <a:p>
            <a:r>
              <a:rPr lang="en-GB" baseline="0" dirty="0" smtClean="0"/>
              <a:t>The small diagram is a view of the Corporate knowledge of WIS in RA I. The plan is to have no NMHS reporting level 1 or 2 and to see the curve skewed to the right rather than left. A series of WIS workshops in RA I is addressing this issue. </a:t>
            </a:r>
          </a:p>
          <a:p>
            <a:r>
              <a:rPr lang="en-GB" baseline="0" dirty="0" smtClean="0"/>
              <a:t>We have similar diagrams for the level of implementation of WIS, with similar aims to skew the diagram to the right, noting that WIS implementation takes no physical infrastructure on site as you can use the GISC Web Service, but it does take a lot of training in how to create and manage WIS discovery metadata. This would have been covered at the workshop.</a:t>
            </a:r>
            <a:endParaRPr lang="en-US" dirty="0"/>
          </a:p>
        </p:txBody>
      </p:sp>
      <p:sp>
        <p:nvSpPr>
          <p:cNvPr id="4" name="Slide Number Placeholder 3"/>
          <p:cNvSpPr>
            <a:spLocks noGrp="1"/>
          </p:cNvSpPr>
          <p:nvPr>
            <p:ph type="sldNum" sz="quarter" idx="10"/>
          </p:nvPr>
        </p:nvSpPr>
        <p:spPr/>
        <p:txBody>
          <a:bodyPr/>
          <a:lstStyle/>
          <a:p>
            <a:fld id="{5B646D5B-D828-4086-93A6-FAB251D3B76D}" type="slidenum">
              <a:rPr lang="en-GB" altLang="en-US" smtClean="0"/>
              <a:pPr/>
              <a:t>9</a:t>
            </a:fld>
            <a:endParaRPr lang="en-GB" altLang="en-US"/>
          </a:p>
        </p:txBody>
      </p:sp>
    </p:spTree>
    <p:extLst>
      <p:ext uri="{BB962C8B-B14F-4D97-AF65-F5344CB8AC3E}">
        <p14:creationId xmlns:p14="http://schemas.microsoft.com/office/powerpoint/2010/main" val="1267995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ctrTitle"/>
          </p:nvPr>
        </p:nvSpPr>
        <p:spPr>
          <a:xfrm>
            <a:off x="611188" y="3211513"/>
            <a:ext cx="7921625" cy="1730375"/>
          </a:xfrm>
        </p:spPr>
        <p:txBody>
          <a:bodyPr/>
          <a:lstStyle>
            <a:lvl1pPr algn="ctr">
              <a:defRPr sz="4000" b="0" smtClean="0">
                <a:solidFill>
                  <a:schemeClr val="bg1"/>
                </a:solidFill>
              </a:defRPr>
            </a:lvl1pPr>
          </a:lstStyle>
          <a:p>
            <a:pPr lvl="0"/>
            <a:r>
              <a:rPr lang="en-US" noProof="0" smtClean="0"/>
              <a:t>Click to edit Master title style</a:t>
            </a:r>
            <a:endParaRPr lang="en-GB" noProof="0" smtClean="0"/>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noProof="0" smtClean="0"/>
              <a:t>Click to edit Master subtitle style</a:t>
            </a:r>
            <a:endParaRPr lang="en-GB" noProof="0" smtClean="0"/>
          </a:p>
        </p:txBody>
      </p:sp>
      <p:sp>
        <p:nvSpPr>
          <p:cNvPr id="5" name="Rectangle 6"/>
          <p:cNvSpPr>
            <a:spLocks noGrp="1" noChangeArrowheads="1"/>
          </p:cNvSpPr>
          <p:nvPr>
            <p:ph type="ftr" sz="quarter" idx="10"/>
          </p:nvPr>
        </p:nvSpPr>
        <p:spPr>
          <a:xfrm>
            <a:off x="2843213" y="6467475"/>
            <a:ext cx="2520950" cy="331788"/>
          </a:xfrm>
        </p:spPr>
        <p:txBody>
          <a:bodyPr/>
          <a:lstStyle>
            <a:lvl1pPr>
              <a:defRPr smtClean="0"/>
            </a:lvl1pPr>
          </a:lstStyle>
          <a:p>
            <a:pPr>
              <a:defRPr/>
            </a:pPr>
            <a:r>
              <a:rPr lang="en-GB" smtClean="0"/>
              <a:t>WIS Overview</a:t>
            </a:r>
            <a:endParaRPr lang="en-GB"/>
          </a:p>
        </p:txBody>
      </p:sp>
      <p:sp>
        <p:nvSpPr>
          <p:cNvPr id="6" name="Rectangle 7"/>
          <p:cNvSpPr>
            <a:spLocks noGrp="1" noChangeArrowheads="1"/>
          </p:cNvSpPr>
          <p:nvPr>
            <p:ph type="sldNum" sz="quarter" idx="11"/>
          </p:nvPr>
        </p:nvSpPr>
        <p:spPr>
          <a:xfrm>
            <a:off x="5795963" y="6467475"/>
            <a:ext cx="1152525" cy="331788"/>
          </a:xfrm>
        </p:spPr>
        <p:txBody>
          <a:bodyPr/>
          <a:lstStyle>
            <a:lvl1pPr>
              <a:defRPr/>
            </a:lvl1pPr>
          </a:lstStyle>
          <a:p>
            <a:fld id="{EC294A9C-8C64-48EA-9B05-80347025033A}" type="slidenum">
              <a:rPr lang="en-GB" altLang="en-US"/>
              <a:pPr/>
              <a:t>‹#›</a:t>
            </a:fld>
            <a:endParaRPr lang="en-GB" altLang="en-US"/>
          </a:p>
        </p:txBody>
      </p:sp>
    </p:spTree>
    <p:extLst>
      <p:ext uri="{BB962C8B-B14F-4D97-AF65-F5344CB8AC3E}">
        <p14:creationId xmlns:p14="http://schemas.microsoft.com/office/powerpoint/2010/main" val="104525019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6" name="Rectangle 7"/>
          <p:cNvSpPr>
            <a:spLocks noGrp="1" noChangeArrowheads="1"/>
          </p:cNvSpPr>
          <p:nvPr>
            <p:ph type="sldNum" sz="quarter" idx="11"/>
          </p:nvPr>
        </p:nvSpPr>
        <p:spPr>
          <a:ln/>
        </p:spPr>
        <p:txBody>
          <a:bodyPr/>
          <a:lstStyle>
            <a:lvl1pPr>
              <a:defRPr/>
            </a:lvl1pPr>
          </a:lstStyle>
          <a:p>
            <a:fld id="{C61173D5-B16F-4FF6-AC95-8BBA4875F561}" type="slidenum">
              <a:rPr lang="en-GB" altLang="en-US"/>
              <a:pPr/>
              <a:t>‹#›</a:t>
            </a:fld>
            <a:endParaRPr lang="en-GB" altLang="en-US"/>
          </a:p>
        </p:txBody>
      </p:sp>
    </p:spTree>
    <p:extLst>
      <p:ext uri="{BB962C8B-B14F-4D97-AF65-F5344CB8AC3E}">
        <p14:creationId xmlns:p14="http://schemas.microsoft.com/office/powerpoint/2010/main" val="203402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5" name="Rectangle 7"/>
          <p:cNvSpPr>
            <a:spLocks noGrp="1" noChangeArrowheads="1"/>
          </p:cNvSpPr>
          <p:nvPr>
            <p:ph type="sldNum" sz="quarter" idx="11"/>
          </p:nvPr>
        </p:nvSpPr>
        <p:spPr>
          <a:ln/>
        </p:spPr>
        <p:txBody>
          <a:bodyPr/>
          <a:lstStyle>
            <a:lvl1pPr>
              <a:defRPr/>
            </a:lvl1pPr>
          </a:lstStyle>
          <a:p>
            <a:fld id="{A401E398-A74E-4638-877F-23DE799662E9}" type="slidenum">
              <a:rPr lang="en-GB" altLang="en-US"/>
              <a:pPr/>
              <a:t>‹#›</a:t>
            </a:fld>
            <a:endParaRPr lang="en-GB" altLang="en-US"/>
          </a:p>
        </p:txBody>
      </p:sp>
    </p:spTree>
    <p:extLst>
      <p:ext uri="{BB962C8B-B14F-4D97-AF65-F5344CB8AC3E}">
        <p14:creationId xmlns:p14="http://schemas.microsoft.com/office/powerpoint/2010/main" val="557738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5" name="Rectangle 7"/>
          <p:cNvSpPr>
            <a:spLocks noGrp="1" noChangeArrowheads="1"/>
          </p:cNvSpPr>
          <p:nvPr>
            <p:ph type="sldNum" sz="quarter" idx="11"/>
          </p:nvPr>
        </p:nvSpPr>
        <p:spPr>
          <a:ln/>
        </p:spPr>
        <p:txBody>
          <a:bodyPr/>
          <a:lstStyle>
            <a:lvl1pPr>
              <a:defRPr/>
            </a:lvl1pPr>
          </a:lstStyle>
          <a:p>
            <a:fld id="{99AEB7A8-A9DE-4A03-810F-2CDFA4811624}" type="slidenum">
              <a:rPr lang="en-GB" altLang="en-US"/>
              <a:pPr/>
              <a:t>‹#›</a:t>
            </a:fld>
            <a:endParaRPr lang="en-GB" altLang="en-US"/>
          </a:p>
        </p:txBody>
      </p:sp>
    </p:spTree>
    <p:extLst>
      <p:ext uri="{BB962C8B-B14F-4D97-AF65-F5344CB8AC3E}">
        <p14:creationId xmlns:p14="http://schemas.microsoft.com/office/powerpoint/2010/main" val="109850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6" name="Rectangle 7"/>
          <p:cNvSpPr>
            <a:spLocks noGrp="1" noChangeArrowheads="1"/>
          </p:cNvSpPr>
          <p:nvPr>
            <p:ph type="sldNum" sz="quarter" idx="11"/>
          </p:nvPr>
        </p:nvSpPr>
        <p:spPr>
          <a:ln/>
        </p:spPr>
        <p:txBody>
          <a:bodyPr/>
          <a:lstStyle>
            <a:lvl1pPr>
              <a:defRPr/>
            </a:lvl1pPr>
          </a:lstStyle>
          <a:p>
            <a:fld id="{A321FD44-AED5-48AA-9021-A7DC76BAFB12}" type="slidenum">
              <a:rPr lang="en-GB" altLang="en-US"/>
              <a:pPr/>
              <a:t>‹#›</a:t>
            </a:fld>
            <a:endParaRPr lang="en-GB" altLang="en-US"/>
          </a:p>
        </p:txBody>
      </p:sp>
    </p:spTree>
    <p:extLst>
      <p:ext uri="{BB962C8B-B14F-4D97-AF65-F5344CB8AC3E}">
        <p14:creationId xmlns:p14="http://schemas.microsoft.com/office/powerpoint/2010/main" val="307722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5" name="Rectangle 11"/>
          <p:cNvSpPr>
            <a:spLocks noGrp="1" noChangeArrowheads="1"/>
          </p:cNvSpPr>
          <p:nvPr>
            <p:ph type="sldNum" sz="quarter" idx="11"/>
          </p:nvPr>
        </p:nvSpPr>
        <p:spPr>
          <a:ln/>
        </p:spPr>
        <p:txBody>
          <a:bodyPr/>
          <a:lstStyle>
            <a:lvl1pPr>
              <a:defRPr/>
            </a:lvl1pPr>
          </a:lstStyle>
          <a:p>
            <a:fld id="{8046AF8E-B76A-4B4C-BDB9-40D9CA37A168}" type="slidenum">
              <a:rPr lang="en-GB" altLang="en-US"/>
              <a:pPr/>
              <a:t>‹#›</a:t>
            </a:fld>
            <a:endParaRPr lang="en-GB" altLang="en-US"/>
          </a:p>
        </p:txBody>
      </p:sp>
    </p:spTree>
    <p:extLst>
      <p:ext uri="{BB962C8B-B14F-4D97-AF65-F5344CB8AC3E}">
        <p14:creationId xmlns:p14="http://schemas.microsoft.com/office/powerpoint/2010/main" val="2031023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5" name="Rectangle 11"/>
          <p:cNvSpPr>
            <a:spLocks noGrp="1" noChangeArrowheads="1"/>
          </p:cNvSpPr>
          <p:nvPr>
            <p:ph type="sldNum" sz="quarter" idx="11"/>
          </p:nvPr>
        </p:nvSpPr>
        <p:spPr>
          <a:ln/>
        </p:spPr>
        <p:txBody>
          <a:bodyPr/>
          <a:lstStyle>
            <a:lvl1pPr>
              <a:defRPr/>
            </a:lvl1pPr>
          </a:lstStyle>
          <a:p>
            <a:fld id="{4F8825A5-5AB7-4377-AF3D-747348D8893F}" type="slidenum">
              <a:rPr lang="en-GB" altLang="en-US"/>
              <a:pPr/>
              <a:t>‹#›</a:t>
            </a:fld>
            <a:endParaRPr lang="en-GB" altLang="en-US"/>
          </a:p>
        </p:txBody>
      </p:sp>
    </p:spTree>
    <p:extLst>
      <p:ext uri="{BB962C8B-B14F-4D97-AF65-F5344CB8AC3E}">
        <p14:creationId xmlns:p14="http://schemas.microsoft.com/office/powerpoint/2010/main" val="170763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5" name="Rectangle 11"/>
          <p:cNvSpPr>
            <a:spLocks noGrp="1" noChangeArrowheads="1"/>
          </p:cNvSpPr>
          <p:nvPr>
            <p:ph type="sldNum" sz="quarter" idx="11"/>
          </p:nvPr>
        </p:nvSpPr>
        <p:spPr>
          <a:ln/>
        </p:spPr>
        <p:txBody>
          <a:bodyPr/>
          <a:lstStyle>
            <a:lvl1pPr>
              <a:defRPr/>
            </a:lvl1pPr>
          </a:lstStyle>
          <a:p>
            <a:fld id="{9702E817-9F6B-4571-BDA9-2FA61D5498FE}" type="slidenum">
              <a:rPr lang="en-GB" altLang="en-US"/>
              <a:pPr/>
              <a:t>‹#›</a:t>
            </a:fld>
            <a:endParaRPr lang="en-GB" altLang="en-US"/>
          </a:p>
        </p:txBody>
      </p:sp>
    </p:spTree>
    <p:extLst>
      <p:ext uri="{BB962C8B-B14F-4D97-AF65-F5344CB8AC3E}">
        <p14:creationId xmlns:p14="http://schemas.microsoft.com/office/powerpoint/2010/main" val="426075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6" name="Rectangle 11"/>
          <p:cNvSpPr>
            <a:spLocks noGrp="1" noChangeArrowheads="1"/>
          </p:cNvSpPr>
          <p:nvPr>
            <p:ph type="sldNum" sz="quarter" idx="11"/>
          </p:nvPr>
        </p:nvSpPr>
        <p:spPr>
          <a:ln/>
        </p:spPr>
        <p:txBody>
          <a:bodyPr/>
          <a:lstStyle>
            <a:lvl1pPr>
              <a:defRPr/>
            </a:lvl1pPr>
          </a:lstStyle>
          <a:p>
            <a:fld id="{CD685FBC-C2B4-4A47-8F3B-6A40601653DA}" type="slidenum">
              <a:rPr lang="en-GB" altLang="en-US"/>
              <a:pPr/>
              <a:t>‹#›</a:t>
            </a:fld>
            <a:endParaRPr lang="en-GB" altLang="en-US"/>
          </a:p>
        </p:txBody>
      </p:sp>
    </p:spTree>
    <p:extLst>
      <p:ext uri="{BB962C8B-B14F-4D97-AF65-F5344CB8AC3E}">
        <p14:creationId xmlns:p14="http://schemas.microsoft.com/office/powerpoint/2010/main" val="453604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8" name="Rectangle 11"/>
          <p:cNvSpPr>
            <a:spLocks noGrp="1" noChangeArrowheads="1"/>
          </p:cNvSpPr>
          <p:nvPr>
            <p:ph type="sldNum" sz="quarter" idx="11"/>
          </p:nvPr>
        </p:nvSpPr>
        <p:spPr>
          <a:ln/>
        </p:spPr>
        <p:txBody>
          <a:bodyPr/>
          <a:lstStyle>
            <a:lvl1pPr>
              <a:defRPr/>
            </a:lvl1pPr>
          </a:lstStyle>
          <a:p>
            <a:fld id="{3833F045-DEC8-445C-9FF0-2048906B0B42}" type="slidenum">
              <a:rPr lang="en-GB" altLang="en-US"/>
              <a:pPr/>
              <a:t>‹#›</a:t>
            </a:fld>
            <a:endParaRPr lang="en-GB" altLang="en-US"/>
          </a:p>
        </p:txBody>
      </p:sp>
    </p:spTree>
    <p:extLst>
      <p:ext uri="{BB962C8B-B14F-4D97-AF65-F5344CB8AC3E}">
        <p14:creationId xmlns:p14="http://schemas.microsoft.com/office/powerpoint/2010/main" val="1121078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4" name="Rectangle 11"/>
          <p:cNvSpPr>
            <a:spLocks noGrp="1" noChangeArrowheads="1"/>
          </p:cNvSpPr>
          <p:nvPr>
            <p:ph type="sldNum" sz="quarter" idx="11"/>
          </p:nvPr>
        </p:nvSpPr>
        <p:spPr>
          <a:ln/>
        </p:spPr>
        <p:txBody>
          <a:bodyPr/>
          <a:lstStyle>
            <a:lvl1pPr>
              <a:defRPr/>
            </a:lvl1pPr>
          </a:lstStyle>
          <a:p>
            <a:fld id="{1C39454B-5D87-4961-BC61-E52CD68E88BC}" type="slidenum">
              <a:rPr lang="en-GB" altLang="en-US"/>
              <a:pPr/>
              <a:t>‹#›</a:t>
            </a:fld>
            <a:endParaRPr lang="en-GB" altLang="en-US"/>
          </a:p>
        </p:txBody>
      </p:sp>
    </p:spTree>
    <p:extLst>
      <p:ext uri="{BB962C8B-B14F-4D97-AF65-F5344CB8AC3E}">
        <p14:creationId xmlns:p14="http://schemas.microsoft.com/office/powerpoint/2010/main" val="58380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US" noProof="0" smtClean="0"/>
              <a:t>Click to edit Master title style</a:t>
            </a:r>
            <a:endParaRPr lang="en-GB" noProof="0" smtClean="0"/>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US" noProof="0" smtClean="0"/>
              <a:t>Click to edit Master subtitle style</a:t>
            </a:r>
            <a:endParaRPr lang="en-GB" noProof="0" smtClean="0"/>
          </a:p>
        </p:txBody>
      </p:sp>
      <p:sp>
        <p:nvSpPr>
          <p:cNvPr id="5" name="Rectangle 6"/>
          <p:cNvSpPr>
            <a:spLocks noGrp="1" noChangeArrowheads="1"/>
          </p:cNvSpPr>
          <p:nvPr>
            <p:ph type="ftr" sz="quarter" idx="10"/>
          </p:nvPr>
        </p:nvSpPr>
        <p:spPr>
          <a:xfrm>
            <a:off x="2843213" y="6467475"/>
            <a:ext cx="2520950" cy="331788"/>
          </a:xfrm>
        </p:spPr>
        <p:txBody>
          <a:bodyPr/>
          <a:lstStyle>
            <a:lvl1pPr>
              <a:defRPr smtClean="0"/>
            </a:lvl1pPr>
          </a:lstStyle>
          <a:p>
            <a:pPr>
              <a:defRPr/>
            </a:pPr>
            <a:r>
              <a:rPr lang="en-GB" smtClean="0"/>
              <a:t>WIS Overview</a:t>
            </a:r>
            <a:endParaRPr lang="en-GB"/>
          </a:p>
        </p:txBody>
      </p:sp>
      <p:sp>
        <p:nvSpPr>
          <p:cNvPr id="6" name="Rectangle 7"/>
          <p:cNvSpPr>
            <a:spLocks noGrp="1" noChangeArrowheads="1"/>
          </p:cNvSpPr>
          <p:nvPr>
            <p:ph type="sldNum" sz="quarter" idx="11"/>
          </p:nvPr>
        </p:nvSpPr>
        <p:spPr>
          <a:xfrm>
            <a:off x="5795963" y="6467475"/>
            <a:ext cx="1152525" cy="331788"/>
          </a:xfrm>
        </p:spPr>
        <p:txBody>
          <a:bodyPr/>
          <a:lstStyle>
            <a:lvl1pPr>
              <a:defRPr/>
            </a:lvl1pPr>
          </a:lstStyle>
          <a:p>
            <a:fld id="{8DF94D46-51C4-4A7B-AB0C-7030AC7CFDAF}" type="slidenum">
              <a:rPr lang="en-GB" altLang="en-US"/>
              <a:pPr/>
              <a:t>‹#›</a:t>
            </a:fld>
            <a:endParaRPr lang="en-GB" altLang="en-US"/>
          </a:p>
        </p:txBody>
      </p:sp>
    </p:spTree>
    <p:extLst>
      <p:ext uri="{BB962C8B-B14F-4D97-AF65-F5344CB8AC3E}">
        <p14:creationId xmlns:p14="http://schemas.microsoft.com/office/powerpoint/2010/main" val="1529056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3" name="Rectangle 11"/>
          <p:cNvSpPr>
            <a:spLocks noGrp="1" noChangeArrowheads="1"/>
          </p:cNvSpPr>
          <p:nvPr>
            <p:ph type="sldNum" sz="quarter" idx="11"/>
          </p:nvPr>
        </p:nvSpPr>
        <p:spPr>
          <a:ln/>
        </p:spPr>
        <p:txBody>
          <a:bodyPr/>
          <a:lstStyle>
            <a:lvl1pPr>
              <a:defRPr/>
            </a:lvl1pPr>
          </a:lstStyle>
          <a:p>
            <a:fld id="{1F25D408-B955-4E12-8BFC-CCECEF123A7C}" type="slidenum">
              <a:rPr lang="en-GB" altLang="en-US"/>
              <a:pPr/>
              <a:t>‹#›</a:t>
            </a:fld>
            <a:endParaRPr lang="en-GB" altLang="en-US"/>
          </a:p>
        </p:txBody>
      </p:sp>
    </p:spTree>
    <p:extLst>
      <p:ext uri="{BB962C8B-B14F-4D97-AF65-F5344CB8AC3E}">
        <p14:creationId xmlns:p14="http://schemas.microsoft.com/office/powerpoint/2010/main" val="590649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6" name="Rectangle 11"/>
          <p:cNvSpPr>
            <a:spLocks noGrp="1" noChangeArrowheads="1"/>
          </p:cNvSpPr>
          <p:nvPr>
            <p:ph type="sldNum" sz="quarter" idx="11"/>
          </p:nvPr>
        </p:nvSpPr>
        <p:spPr>
          <a:ln/>
        </p:spPr>
        <p:txBody>
          <a:bodyPr/>
          <a:lstStyle>
            <a:lvl1pPr>
              <a:defRPr/>
            </a:lvl1pPr>
          </a:lstStyle>
          <a:p>
            <a:fld id="{C48921C4-2CC2-4543-AA0F-FDD70FC9E491}" type="slidenum">
              <a:rPr lang="en-GB" altLang="en-US"/>
              <a:pPr/>
              <a:t>‹#›</a:t>
            </a:fld>
            <a:endParaRPr lang="en-GB" altLang="en-US"/>
          </a:p>
        </p:txBody>
      </p:sp>
    </p:spTree>
    <p:extLst>
      <p:ext uri="{BB962C8B-B14F-4D97-AF65-F5344CB8AC3E}">
        <p14:creationId xmlns:p14="http://schemas.microsoft.com/office/powerpoint/2010/main" val="19545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6" name="Rectangle 11"/>
          <p:cNvSpPr>
            <a:spLocks noGrp="1" noChangeArrowheads="1"/>
          </p:cNvSpPr>
          <p:nvPr>
            <p:ph type="sldNum" sz="quarter" idx="11"/>
          </p:nvPr>
        </p:nvSpPr>
        <p:spPr>
          <a:ln/>
        </p:spPr>
        <p:txBody>
          <a:bodyPr/>
          <a:lstStyle>
            <a:lvl1pPr>
              <a:defRPr/>
            </a:lvl1pPr>
          </a:lstStyle>
          <a:p>
            <a:fld id="{40A71167-7F2F-49C0-9C4E-1512CF4178B0}" type="slidenum">
              <a:rPr lang="en-GB" altLang="en-US"/>
              <a:pPr/>
              <a:t>‹#›</a:t>
            </a:fld>
            <a:endParaRPr lang="en-GB" altLang="en-US"/>
          </a:p>
        </p:txBody>
      </p:sp>
    </p:spTree>
    <p:extLst>
      <p:ext uri="{BB962C8B-B14F-4D97-AF65-F5344CB8AC3E}">
        <p14:creationId xmlns:p14="http://schemas.microsoft.com/office/powerpoint/2010/main" val="2150895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5" name="Rectangle 11"/>
          <p:cNvSpPr>
            <a:spLocks noGrp="1" noChangeArrowheads="1"/>
          </p:cNvSpPr>
          <p:nvPr>
            <p:ph type="sldNum" sz="quarter" idx="11"/>
          </p:nvPr>
        </p:nvSpPr>
        <p:spPr>
          <a:ln/>
        </p:spPr>
        <p:txBody>
          <a:bodyPr/>
          <a:lstStyle>
            <a:lvl1pPr>
              <a:defRPr/>
            </a:lvl1pPr>
          </a:lstStyle>
          <a:p>
            <a:fld id="{A13BB7FD-EA5D-4A92-80F0-036FD67914FF}" type="slidenum">
              <a:rPr lang="en-GB" altLang="en-US"/>
              <a:pPr/>
              <a:t>‹#›</a:t>
            </a:fld>
            <a:endParaRPr lang="en-GB" altLang="en-US"/>
          </a:p>
        </p:txBody>
      </p:sp>
    </p:spTree>
    <p:extLst>
      <p:ext uri="{BB962C8B-B14F-4D97-AF65-F5344CB8AC3E}">
        <p14:creationId xmlns:p14="http://schemas.microsoft.com/office/powerpoint/2010/main" val="3569196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5" name="Rectangle 11"/>
          <p:cNvSpPr>
            <a:spLocks noGrp="1" noChangeArrowheads="1"/>
          </p:cNvSpPr>
          <p:nvPr>
            <p:ph type="sldNum" sz="quarter" idx="11"/>
          </p:nvPr>
        </p:nvSpPr>
        <p:spPr>
          <a:ln/>
        </p:spPr>
        <p:txBody>
          <a:bodyPr/>
          <a:lstStyle>
            <a:lvl1pPr>
              <a:defRPr/>
            </a:lvl1pPr>
          </a:lstStyle>
          <a:p>
            <a:fld id="{7DCAC56C-2D52-4CFD-A0BB-663532A08772}" type="slidenum">
              <a:rPr lang="en-GB" altLang="en-US"/>
              <a:pPr/>
              <a:t>‹#›</a:t>
            </a:fld>
            <a:endParaRPr lang="en-GB" altLang="en-US"/>
          </a:p>
        </p:txBody>
      </p:sp>
    </p:spTree>
    <p:extLst>
      <p:ext uri="{BB962C8B-B14F-4D97-AF65-F5344CB8AC3E}">
        <p14:creationId xmlns:p14="http://schemas.microsoft.com/office/powerpoint/2010/main" val="55706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5" name="Rectangle 7"/>
          <p:cNvSpPr>
            <a:spLocks noGrp="1" noChangeArrowheads="1"/>
          </p:cNvSpPr>
          <p:nvPr>
            <p:ph type="sldNum" sz="quarter" idx="11"/>
          </p:nvPr>
        </p:nvSpPr>
        <p:spPr>
          <a:ln/>
        </p:spPr>
        <p:txBody>
          <a:bodyPr/>
          <a:lstStyle>
            <a:lvl1pPr>
              <a:defRPr/>
            </a:lvl1pPr>
          </a:lstStyle>
          <a:p>
            <a:fld id="{4FC5B4E0-B61B-4259-A3AF-243E0AE58827}" type="slidenum">
              <a:rPr lang="en-GB" altLang="en-US"/>
              <a:pPr/>
              <a:t>‹#›</a:t>
            </a:fld>
            <a:endParaRPr lang="en-GB" altLang="en-US"/>
          </a:p>
        </p:txBody>
      </p:sp>
    </p:spTree>
    <p:extLst>
      <p:ext uri="{BB962C8B-B14F-4D97-AF65-F5344CB8AC3E}">
        <p14:creationId xmlns:p14="http://schemas.microsoft.com/office/powerpoint/2010/main" val="303695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5" name="Rectangle 7"/>
          <p:cNvSpPr>
            <a:spLocks noGrp="1" noChangeArrowheads="1"/>
          </p:cNvSpPr>
          <p:nvPr>
            <p:ph type="sldNum" sz="quarter" idx="11"/>
          </p:nvPr>
        </p:nvSpPr>
        <p:spPr>
          <a:ln/>
        </p:spPr>
        <p:txBody>
          <a:bodyPr/>
          <a:lstStyle>
            <a:lvl1pPr>
              <a:defRPr/>
            </a:lvl1pPr>
          </a:lstStyle>
          <a:p>
            <a:fld id="{F69ED9AF-FC6F-4E82-BD8F-21A0A348FC51}" type="slidenum">
              <a:rPr lang="en-GB" altLang="en-US"/>
              <a:pPr/>
              <a:t>‹#›</a:t>
            </a:fld>
            <a:endParaRPr lang="en-GB" altLang="en-US"/>
          </a:p>
        </p:txBody>
      </p:sp>
    </p:spTree>
    <p:extLst>
      <p:ext uri="{BB962C8B-B14F-4D97-AF65-F5344CB8AC3E}">
        <p14:creationId xmlns:p14="http://schemas.microsoft.com/office/powerpoint/2010/main" val="164057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6" name="Rectangle 7"/>
          <p:cNvSpPr>
            <a:spLocks noGrp="1" noChangeArrowheads="1"/>
          </p:cNvSpPr>
          <p:nvPr>
            <p:ph type="sldNum" sz="quarter" idx="11"/>
          </p:nvPr>
        </p:nvSpPr>
        <p:spPr>
          <a:ln/>
        </p:spPr>
        <p:txBody>
          <a:bodyPr/>
          <a:lstStyle>
            <a:lvl1pPr>
              <a:defRPr/>
            </a:lvl1pPr>
          </a:lstStyle>
          <a:p>
            <a:fld id="{4727585C-ABAC-4B9C-94D0-EA1B02690AFF}" type="slidenum">
              <a:rPr lang="en-GB" altLang="en-US"/>
              <a:pPr/>
              <a:t>‹#›</a:t>
            </a:fld>
            <a:endParaRPr lang="en-GB" altLang="en-US"/>
          </a:p>
        </p:txBody>
      </p:sp>
    </p:spTree>
    <p:extLst>
      <p:ext uri="{BB962C8B-B14F-4D97-AF65-F5344CB8AC3E}">
        <p14:creationId xmlns:p14="http://schemas.microsoft.com/office/powerpoint/2010/main" val="168282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8" name="Rectangle 7"/>
          <p:cNvSpPr>
            <a:spLocks noGrp="1" noChangeArrowheads="1"/>
          </p:cNvSpPr>
          <p:nvPr>
            <p:ph type="sldNum" sz="quarter" idx="11"/>
          </p:nvPr>
        </p:nvSpPr>
        <p:spPr>
          <a:ln/>
        </p:spPr>
        <p:txBody>
          <a:bodyPr/>
          <a:lstStyle>
            <a:lvl1pPr>
              <a:defRPr/>
            </a:lvl1pPr>
          </a:lstStyle>
          <a:p>
            <a:fld id="{91BA6E20-CDA8-455C-916B-C088805D15FB}" type="slidenum">
              <a:rPr lang="en-GB" altLang="en-US"/>
              <a:pPr/>
              <a:t>‹#›</a:t>
            </a:fld>
            <a:endParaRPr lang="en-GB" altLang="en-US"/>
          </a:p>
        </p:txBody>
      </p:sp>
    </p:spTree>
    <p:extLst>
      <p:ext uri="{BB962C8B-B14F-4D97-AF65-F5344CB8AC3E}">
        <p14:creationId xmlns:p14="http://schemas.microsoft.com/office/powerpoint/2010/main" val="105218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4" name="Rectangle 7"/>
          <p:cNvSpPr>
            <a:spLocks noGrp="1" noChangeArrowheads="1"/>
          </p:cNvSpPr>
          <p:nvPr>
            <p:ph type="sldNum" sz="quarter" idx="11"/>
          </p:nvPr>
        </p:nvSpPr>
        <p:spPr>
          <a:ln/>
        </p:spPr>
        <p:txBody>
          <a:bodyPr/>
          <a:lstStyle>
            <a:lvl1pPr>
              <a:defRPr/>
            </a:lvl1pPr>
          </a:lstStyle>
          <a:p>
            <a:fld id="{239C8C6E-DC4D-4ADB-B1A3-71E1766CCA84}" type="slidenum">
              <a:rPr lang="en-GB" altLang="en-US"/>
              <a:pPr/>
              <a:t>‹#›</a:t>
            </a:fld>
            <a:endParaRPr lang="en-GB" altLang="en-US"/>
          </a:p>
        </p:txBody>
      </p:sp>
    </p:spTree>
    <p:extLst>
      <p:ext uri="{BB962C8B-B14F-4D97-AF65-F5344CB8AC3E}">
        <p14:creationId xmlns:p14="http://schemas.microsoft.com/office/powerpoint/2010/main" val="24742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3" name="Rectangle 7"/>
          <p:cNvSpPr>
            <a:spLocks noGrp="1" noChangeArrowheads="1"/>
          </p:cNvSpPr>
          <p:nvPr>
            <p:ph type="sldNum" sz="quarter" idx="11"/>
          </p:nvPr>
        </p:nvSpPr>
        <p:spPr>
          <a:ln/>
        </p:spPr>
        <p:txBody>
          <a:bodyPr/>
          <a:lstStyle>
            <a:lvl1pPr>
              <a:defRPr/>
            </a:lvl1pPr>
          </a:lstStyle>
          <a:p>
            <a:fld id="{39D4EA56-4956-461C-8276-458B534D0BBE}" type="slidenum">
              <a:rPr lang="en-GB" altLang="en-US"/>
              <a:pPr/>
              <a:t>‹#›</a:t>
            </a:fld>
            <a:endParaRPr lang="en-GB" altLang="en-US"/>
          </a:p>
        </p:txBody>
      </p:sp>
    </p:spTree>
    <p:extLst>
      <p:ext uri="{BB962C8B-B14F-4D97-AF65-F5344CB8AC3E}">
        <p14:creationId xmlns:p14="http://schemas.microsoft.com/office/powerpoint/2010/main" val="319902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GB" smtClean="0"/>
              <a:t>WIS Overview</a:t>
            </a:r>
            <a:endParaRPr lang="en-GB"/>
          </a:p>
        </p:txBody>
      </p:sp>
      <p:sp>
        <p:nvSpPr>
          <p:cNvPr id="6" name="Rectangle 7"/>
          <p:cNvSpPr>
            <a:spLocks noGrp="1" noChangeArrowheads="1"/>
          </p:cNvSpPr>
          <p:nvPr>
            <p:ph type="sldNum" sz="quarter" idx="11"/>
          </p:nvPr>
        </p:nvSpPr>
        <p:spPr>
          <a:ln/>
        </p:spPr>
        <p:txBody>
          <a:bodyPr/>
          <a:lstStyle>
            <a:lvl1pPr>
              <a:defRPr/>
            </a:lvl1pPr>
          </a:lstStyle>
          <a:p>
            <a:fld id="{B251ED7F-1685-40BD-AB27-C0F663EAEF4D}" type="slidenum">
              <a:rPr lang="en-GB" altLang="en-US"/>
              <a:pPr/>
              <a:t>‹#›</a:t>
            </a:fld>
            <a:endParaRPr lang="en-GB" altLang="en-US"/>
          </a:p>
        </p:txBody>
      </p:sp>
    </p:spTree>
    <p:extLst>
      <p:ext uri="{BB962C8B-B14F-4D97-AF65-F5344CB8AC3E}">
        <p14:creationId xmlns:p14="http://schemas.microsoft.com/office/powerpoint/2010/main" val="288667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200" smtClean="0"/>
            </a:lvl1pPr>
          </a:lstStyle>
          <a:p>
            <a:pPr>
              <a:defRPr/>
            </a:pPr>
            <a:r>
              <a:rPr lang="en-GB" smtClean="0"/>
              <a:t>WIS Overview</a:t>
            </a:r>
            <a:endParaRPr lang="en-GB"/>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08511053-2C4D-45FF-851B-A5791203E23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dt="0"/>
  <p:txStyles>
    <p:titleStyle>
      <a:lvl1pPr algn="l" rtl="0" eaLnBrk="1" fontAlgn="base" hangingPunct="1">
        <a:spcBef>
          <a:spcPct val="0"/>
        </a:spcBef>
        <a:spcAft>
          <a:spcPct val="0"/>
        </a:spcAft>
        <a:defRPr sz="3000" b="1">
          <a:solidFill>
            <a:schemeClr val="tx2"/>
          </a:solidFill>
          <a:latin typeface="Arial" charset="0"/>
          <a:ea typeface="+mj-ea"/>
          <a:cs typeface="+mj-cs"/>
        </a:defRPr>
      </a:lvl1pPr>
      <a:lvl2pPr algn="l" rtl="0" eaLnBrk="1" fontAlgn="base" hangingPunct="1">
        <a:spcBef>
          <a:spcPct val="0"/>
        </a:spcBef>
        <a:spcAft>
          <a:spcPct val="0"/>
        </a:spcAft>
        <a:defRPr sz="3000" b="1">
          <a:solidFill>
            <a:schemeClr val="tx2"/>
          </a:solidFill>
          <a:latin typeface="Arial" charset="0"/>
        </a:defRPr>
      </a:lvl2pPr>
      <a:lvl3pPr algn="l" rtl="0" eaLnBrk="1" fontAlgn="base" hangingPunct="1">
        <a:spcBef>
          <a:spcPct val="0"/>
        </a:spcBef>
        <a:spcAft>
          <a:spcPct val="0"/>
        </a:spcAft>
        <a:defRPr sz="3000" b="1">
          <a:solidFill>
            <a:schemeClr val="tx2"/>
          </a:solidFill>
          <a:latin typeface="Arial" charset="0"/>
        </a:defRPr>
      </a:lvl3pPr>
      <a:lvl4pPr algn="l" rtl="0" eaLnBrk="1" fontAlgn="base" hangingPunct="1">
        <a:spcBef>
          <a:spcPct val="0"/>
        </a:spcBef>
        <a:spcAft>
          <a:spcPct val="0"/>
        </a:spcAft>
        <a:defRPr sz="3000" b="1">
          <a:solidFill>
            <a:schemeClr val="tx2"/>
          </a:solidFill>
          <a:latin typeface="Arial" charset="0"/>
        </a:defRPr>
      </a:lvl4pPr>
      <a:lvl5pPr algn="l" rtl="0" eaLnBrk="1" fontAlgn="base" hangingPunct="1">
        <a:spcBef>
          <a:spcPct val="0"/>
        </a:spcBef>
        <a:spcAft>
          <a:spcPct val="0"/>
        </a:spcAft>
        <a:defRPr sz="3000" b="1">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p:titleStyle>
    <p:bodyStyle>
      <a:lvl1pPr marL="5334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This space can be used for contact information</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FontTx/>
              <a:buNone/>
              <a:defRPr sz="1200" smtClean="0"/>
            </a:lvl1pPr>
          </a:lstStyle>
          <a:p>
            <a:pPr>
              <a:defRPr/>
            </a:pPr>
            <a:r>
              <a:rPr lang="en-GB" smtClean="0"/>
              <a:t>WIS Overview</a:t>
            </a:r>
            <a:endParaRPr lang="en-GB"/>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F18803F5-A495-4A90-AA0A-F168D8F84A82}" type="slidenum">
              <a:rPr lang="en-GB" altLang="en-US"/>
              <a:pPr/>
              <a:t>‹#›</a:t>
            </a:fld>
            <a:endParaRPr lang="en-GB" altLang="en-US"/>
          </a:p>
        </p:txBody>
      </p:sp>
      <p:sp>
        <p:nvSpPr>
          <p:cNvPr id="2054"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algn="ctr"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algn="ctr"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algn="ctr"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algn="ctr"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l" eaLnBrk="1" hangingPunct="1">
              <a:spcBef>
                <a:spcPct val="0"/>
              </a:spcBef>
              <a:buClrTx/>
              <a:buFontTx/>
              <a:buNone/>
            </a:pPr>
            <a:r>
              <a:rPr lang="en-US" altLang="en-US" sz="1200">
                <a:cs typeface="Arial" charset="0"/>
              </a:rPr>
              <a:t>www.wmo.int</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wmo.int/pages/prog/www/wigos/index_en.htm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is.wmo.int/page=RA4-WI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wis.wmo.int/page=RA-IV-WIS-2015" TargetMode="External"/><Relationship Id="rId4" Type="http://schemas.openxmlformats.org/officeDocument/2006/relationships/hyperlink" Target="http://wis.wmo.int/page=WIS-RA-IV-Surv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r>
              <a:rPr lang="en-GB" altLang="en-US" dirty="0" smtClean="0"/>
              <a:t>WIS’s Role in implementing WIGOS</a:t>
            </a:r>
            <a:endParaRPr lang="en-GB" altLang="en-US" dirty="0"/>
          </a:p>
        </p:txBody>
      </p:sp>
      <p:sp>
        <p:nvSpPr>
          <p:cNvPr id="5123" name="Rectangle 6"/>
          <p:cNvSpPr>
            <a:spLocks noGrp="1" noChangeArrowheads="1"/>
          </p:cNvSpPr>
          <p:nvPr>
            <p:ph type="subTitle" idx="1"/>
          </p:nvPr>
        </p:nvSpPr>
        <p:spPr/>
        <p:txBody>
          <a:bodyPr/>
          <a:lstStyle/>
          <a:p>
            <a:r>
              <a:rPr lang="en-US" altLang="en-US" dirty="0" smtClean="0"/>
              <a:t>WIS Branch</a:t>
            </a:r>
          </a:p>
          <a:p>
            <a:r>
              <a:rPr lang="en-US" altLang="en-US" dirty="0" smtClean="0"/>
              <a:t>RA IV WIGOS Implementation Workshop</a:t>
            </a:r>
            <a:endParaRPr lang="en-US" altLang="en-US" dirty="0"/>
          </a:p>
        </p:txBody>
      </p:sp>
      <p:sp>
        <p:nvSpPr>
          <p:cNvPr id="15" name="Title 9"/>
          <p:cNvSpPr txBox="1">
            <a:spLocks/>
          </p:cNvSpPr>
          <p:nvPr/>
        </p:nvSpPr>
        <p:spPr>
          <a:xfrm>
            <a:off x="117475" y="6453188"/>
            <a:ext cx="2438400" cy="288925"/>
          </a:xfrm>
          <a:prstGeom prst="rect">
            <a:avLst/>
          </a:prstGeom>
        </p:spPr>
        <p:txBody>
          <a:bodyPr anchor="ctr">
            <a:normAutofit/>
          </a:bodyPr>
          <a:lstStyle/>
          <a:p>
            <a:pPr algn="l" defTabSz="457200" eaLnBrk="1" fontAlgn="auto" hangingPunct="1">
              <a:spcBef>
                <a:spcPct val="0"/>
              </a:spcBef>
              <a:spcAft>
                <a:spcPts val="0"/>
              </a:spcAft>
              <a:buClrTx/>
              <a:buFontTx/>
              <a:buNone/>
              <a:defRPr/>
            </a:pPr>
            <a:r>
              <a:rPr lang="en-US" sz="1200" dirty="0" smtClean="0">
                <a:latin typeface="Arial"/>
                <a:ea typeface="+mj-ea"/>
                <a:cs typeface="Arial"/>
              </a:rPr>
              <a:t>WMO - WIS</a:t>
            </a:r>
            <a:endParaRPr lang="en-US" sz="1200" dirty="0">
              <a:latin typeface="Arial"/>
              <a:ea typeface="+mj-ea"/>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4" name="Rectangle 2"/>
          <p:cNvSpPr>
            <a:spLocks noGrp="1" noChangeArrowheads="1"/>
          </p:cNvSpPr>
          <p:nvPr>
            <p:ph type="title"/>
          </p:nvPr>
        </p:nvSpPr>
        <p:spPr/>
        <p:txBody>
          <a:bodyPr/>
          <a:lstStyle/>
          <a:p>
            <a:r>
              <a:rPr lang="en-US" dirty="0" smtClean="0"/>
              <a:t>National WIS focal points</a:t>
            </a:r>
            <a:endParaRPr lang="en-US" dirty="0"/>
          </a:p>
        </p:txBody>
      </p:sp>
      <p:sp>
        <p:nvSpPr>
          <p:cNvPr id="2" name="Footer Placeholder 1"/>
          <p:cNvSpPr>
            <a:spLocks noGrp="1"/>
          </p:cNvSpPr>
          <p:nvPr>
            <p:ph type="ftr" sz="quarter" idx="10"/>
          </p:nvPr>
        </p:nvSpPr>
        <p:spPr/>
        <p:txBody>
          <a:bodyPr/>
          <a:lstStyle/>
          <a:p>
            <a:pPr>
              <a:defRPr/>
            </a:pPr>
            <a:r>
              <a:rPr lang="en-GB" dirty="0" smtClean="0"/>
              <a:t>WIS</a:t>
            </a:r>
            <a:endParaRPr lang="en-GB" dirty="0"/>
          </a:p>
        </p:txBody>
      </p:sp>
      <p:sp>
        <p:nvSpPr>
          <p:cNvPr id="6" name="Slide Number Placeholder 5"/>
          <p:cNvSpPr>
            <a:spLocks noGrp="1"/>
          </p:cNvSpPr>
          <p:nvPr>
            <p:ph type="sldNum" sz="quarter" idx="11"/>
          </p:nvPr>
        </p:nvSpPr>
        <p:spPr>
          <a:prstGeom prst="rect">
            <a:avLst/>
          </a:prstGeom>
        </p:spPr>
        <p:txBody>
          <a:bodyPr/>
          <a:lstStyle/>
          <a:p>
            <a:fld id="{DE59F439-BF69-4E04-831D-8E400EC9E22D}" type="slidenum">
              <a:rPr lang="en-US"/>
              <a:pPr/>
              <a:t>10</a:t>
            </a:fld>
            <a:endParaRPr lang="en-US"/>
          </a:p>
        </p:txBody>
      </p:sp>
      <p:graphicFrame>
        <p:nvGraphicFramePr>
          <p:cNvPr id="5" name="Table 4"/>
          <p:cNvGraphicFramePr>
            <a:graphicFrameLocks noGrp="1"/>
          </p:cNvGraphicFramePr>
          <p:nvPr/>
        </p:nvGraphicFramePr>
        <p:xfrm>
          <a:off x="1188656" y="1052515"/>
          <a:ext cx="6838125" cy="4897432"/>
        </p:xfrm>
        <a:graphic>
          <a:graphicData uri="http://schemas.openxmlformats.org/drawingml/2006/table">
            <a:tbl>
              <a:tblPr/>
              <a:tblGrid>
                <a:gridCol w="2279375"/>
                <a:gridCol w="2279375"/>
                <a:gridCol w="2279375"/>
              </a:tblGrid>
              <a:tr h="475392">
                <a:tc>
                  <a:txBody>
                    <a:bodyPr/>
                    <a:lstStyle/>
                    <a:p>
                      <a:pPr fontAlgn="t"/>
                      <a:r>
                        <a:rPr lang="en-GB" sz="1400">
                          <a:effectLst/>
                        </a:rPr>
                        <a:t/>
                      </a:r>
                      <a:br>
                        <a:rPr lang="en-GB" sz="1400">
                          <a:effectLst/>
                        </a:rPr>
                      </a:br>
                      <a:r>
                        <a:rPr lang="en-GB" sz="1400">
                          <a:effectLst/>
                        </a:rPr>
                        <a:t>First name</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FAMILY NAME</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Country Name</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Donald</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SIMON</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Antigua and Barbuda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Cairmonte</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WILLIAMS</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Dominica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Kerry</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POWERY</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Grand Cayman</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Roy</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THOMPSON</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Belize</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Alexandre</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LEROUX</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Canada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María Esther</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SUAREZ BALTODANO</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Costa Rica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Luciano</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AMARO</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Cuba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Fitzroy</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PASCAL</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Dominica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Luis</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SANDOVAL CASTRO</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El Salvador</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Paris</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RIVERA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Guatemala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Emerson</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GOMEZ</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Honduras</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Thomas</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AUGUSTE</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Saint Lucia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Venantius</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DESCARTES</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Saint Lucia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Bryan</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THOMAS</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Trinidad and Tobago</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Robert</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BUNGE</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United States of America</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Edwin Santiago</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ESCOBAR RIVAS</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El Salvador</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r h="260120">
                <a:tc>
                  <a:txBody>
                    <a:bodyPr/>
                    <a:lstStyle/>
                    <a:p>
                      <a:pPr fontAlgn="t"/>
                      <a:r>
                        <a:rPr lang="en-GB" sz="1400">
                          <a:effectLst/>
                        </a:rPr>
                        <a:t>Dayne</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a:effectLst/>
                        </a:rPr>
                        <a:t>TAITT</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c>
                  <a:txBody>
                    <a:bodyPr/>
                    <a:lstStyle/>
                    <a:p>
                      <a:pPr fontAlgn="t"/>
                      <a:r>
                        <a:rPr lang="en-GB" sz="1400" dirty="0">
                          <a:effectLst/>
                        </a:rPr>
                        <a:t>Trinidad and Tobago</a:t>
                      </a:r>
                    </a:p>
                  </a:txBody>
                  <a:tcPr marL="22424" marR="22424" marT="22424" marB="22424">
                    <a:lnL w="9525" cap="flat" cmpd="sng" algn="ctr">
                      <a:solidFill>
                        <a:srgbClr val="A9A9A9"/>
                      </a:solidFill>
                      <a:prstDash val="solid"/>
                      <a:round/>
                      <a:headEnd type="none" w="med" len="med"/>
                      <a:tailEnd type="none" w="med" len="med"/>
                    </a:lnL>
                    <a:lnR w="9525" cap="flat" cmpd="sng" algn="ctr">
                      <a:solidFill>
                        <a:srgbClr val="A9A9A9"/>
                      </a:solidFill>
                      <a:prstDash val="solid"/>
                      <a:round/>
                      <a:headEnd type="none" w="med" len="med"/>
                      <a:tailEnd type="none" w="med" len="med"/>
                    </a:lnR>
                    <a:lnT w="9525" cap="flat" cmpd="sng" algn="ctr">
                      <a:solidFill>
                        <a:srgbClr val="A9A9A9"/>
                      </a:solidFill>
                      <a:prstDash val="solid"/>
                      <a:round/>
                      <a:headEnd type="none" w="med" len="med"/>
                      <a:tailEnd type="none" w="med" len="med"/>
                    </a:lnT>
                    <a:lnB w="9525" cap="flat" cmpd="sng" algn="ctr">
                      <a:solidFill>
                        <a:srgbClr val="A9A9A9"/>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7863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802" name="Rectangle 2"/>
          <p:cNvSpPr>
            <a:spLocks noGrp="1" noChangeArrowheads="1"/>
          </p:cNvSpPr>
          <p:nvPr>
            <p:ph type="title"/>
          </p:nvPr>
        </p:nvSpPr>
        <p:spPr/>
        <p:txBody>
          <a:bodyPr/>
          <a:lstStyle/>
          <a:p>
            <a:r>
              <a:rPr lang="en-US" sz="3200"/>
              <a:t>Implementation of WIS (Cg-XV, 2007)</a:t>
            </a:r>
          </a:p>
        </p:txBody>
      </p:sp>
      <p:sp>
        <p:nvSpPr>
          <p:cNvPr id="1868803" name="Rectangle 3"/>
          <p:cNvSpPr>
            <a:spLocks noGrp="1" noChangeArrowheads="1"/>
          </p:cNvSpPr>
          <p:nvPr>
            <p:ph idx="1"/>
          </p:nvPr>
        </p:nvSpPr>
        <p:spPr/>
        <p:txBody>
          <a:bodyPr/>
          <a:lstStyle/>
          <a:p>
            <a:pPr marL="457200" indent="-457200">
              <a:buFontTx/>
              <a:buNone/>
            </a:pPr>
            <a:r>
              <a:rPr lang="en-GB" altLang="zh-CN" sz="2400" dirty="0" smtClean="0">
                <a:ea typeface="宋体" pitchFamily="2" charset="-122"/>
              </a:rPr>
              <a:t>Reminder: WIS </a:t>
            </a:r>
            <a:r>
              <a:rPr lang="en-GB" altLang="zh-CN" sz="2400" dirty="0">
                <a:ea typeface="宋体" pitchFamily="2" charset="-122"/>
              </a:rPr>
              <a:t>is evolving in two parallel parts:</a:t>
            </a:r>
            <a:endParaRPr lang="en-GB" altLang="zh-CN" sz="1100" dirty="0">
              <a:ea typeface="宋体" pitchFamily="2" charset="-122"/>
            </a:endParaRPr>
          </a:p>
          <a:p>
            <a:pPr marL="457200" indent="-457200">
              <a:buFontTx/>
              <a:buNone/>
            </a:pPr>
            <a:endParaRPr lang="en-GB" altLang="zh-CN" sz="1100" dirty="0">
              <a:ea typeface="宋体" pitchFamily="2" charset="-122"/>
            </a:endParaRPr>
          </a:p>
          <a:p>
            <a:pPr marL="457200" indent="-457200">
              <a:buFontTx/>
              <a:buNone/>
            </a:pPr>
            <a:r>
              <a:rPr lang="en-GB" altLang="zh-CN" sz="2400" b="1" dirty="0">
                <a:ea typeface="宋体" pitchFamily="2" charset="-122"/>
              </a:rPr>
              <a:t>Part A:</a:t>
            </a:r>
            <a:r>
              <a:rPr lang="en-GB" altLang="zh-CN" sz="2400" dirty="0">
                <a:ea typeface="宋体" pitchFamily="2" charset="-122"/>
              </a:rPr>
              <a:t> GTS continued </a:t>
            </a:r>
            <a:r>
              <a:rPr lang="en-GB" altLang="zh-CN" sz="2400" dirty="0" smtClean="0">
                <a:ea typeface="宋体" pitchFamily="2" charset="-122"/>
              </a:rPr>
              <a:t>consolidation and </a:t>
            </a:r>
            <a:r>
              <a:rPr lang="en-GB" altLang="zh-CN" sz="2400" dirty="0">
                <a:ea typeface="宋体" pitchFamily="2" charset="-122"/>
              </a:rPr>
              <a:t>further improvements for </a:t>
            </a:r>
            <a:r>
              <a:rPr lang="en-NZ" sz="2400" dirty="0"/>
              <a:t>data and products delivery </a:t>
            </a:r>
            <a:endParaRPr lang="en-GB" altLang="zh-CN" sz="2400" dirty="0">
              <a:ea typeface="宋体" pitchFamily="2" charset="-122"/>
            </a:endParaRPr>
          </a:p>
          <a:p>
            <a:pPr marL="457200" indent="-457200"/>
            <a:r>
              <a:rPr lang="en-NZ" sz="2000" b="1" dirty="0"/>
              <a:t>Time-critical and operation-critical delivery</a:t>
            </a:r>
            <a:r>
              <a:rPr lang="en-NZ" sz="2000" dirty="0"/>
              <a:t> based </a:t>
            </a:r>
            <a:br>
              <a:rPr lang="en-NZ" sz="2000" dirty="0"/>
            </a:br>
            <a:r>
              <a:rPr lang="en-NZ" sz="2000" dirty="0"/>
              <a:t>on real-time “push” via dedicated telecommunications</a:t>
            </a:r>
          </a:p>
          <a:p>
            <a:pPr marL="457200" indent="-457200"/>
            <a:r>
              <a:rPr lang="en-NZ" sz="2000" b="1" dirty="0"/>
              <a:t>Timely delivery </a:t>
            </a:r>
            <a:r>
              <a:rPr lang="en-NZ" sz="2000" dirty="0"/>
              <a:t>based on delayed mode “push” </a:t>
            </a:r>
            <a:br>
              <a:rPr lang="en-NZ" sz="2000" dirty="0"/>
            </a:br>
            <a:r>
              <a:rPr lang="en-NZ" sz="2000" dirty="0"/>
              <a:t>via combination dedicated + public networks</a:t>
            </a:r>
          </a:p>
          <a:p>
            <a:pPr marL="457200" indent="-457200">
              <a:buFontTx/>
              <a:buNone/>
            </a:pPr>
            <a:r>
              <a:rPr lang="en-GB" altLang="zh-CN" sz="2400" b="1" dirty="0">
                <a:ea typeface="宋体" pitchFamily="2" charset="-122"/>
              </a:rPr>
              <a:t>Part B:</a:t>
            </a:r>
            <a:r>
              <a:rPr lang="en-GB" altLang="zh-CN" sz="2400" dirty="0">
                <a:ea typeface="宋体" pitchFamily="2" charset="-122"/>
              </a:rPr>
              <a:t> extension of services through flexible </a:t>
            </a:r>
            <a:br>
              <a:rPr lang="en-GB" altLang="zh-CN" sz="2400" dirty="0">
                <a:ea typeface="宋体" pitchFamily="2" charset="-122"/>
              </a:rPr>
            </a:br>
            <a:r>
              <a:rPr lang="en-GB" altLang="zh-CN" sz="2400" dirty="0">
                <a:ea typeface="宋体" pitchFamily="2" charset="-122"/>
              </a:rPr>
              <a:t>data discovery, access and retrieval services, </a:t>
            </a:r>
            <a:br>
              <a:rPr lang="en-GB" altLang="zh-CN" sz="2400" dirty="0">
                <a:ea typeface="宋体" pitchFamily="2" charset="-122"/>
              </a:rPr>
            </a:br>
            <a:r>
              <a:rPr lang="en-GB" altLang="zh-CN" sz="2400" dirty="0">
                <a:ea typeface="宋体" pitchFamily="2" charset="-122"/>
              </a:rPr>
              <a:t>as well as flexible timely </a:t>
            </a:r>
            <a:r>
              <a:rPr lang="en-GB" altLang="zh-CN" sz="2400" dirty="0" smtClean="0">
                <a:ea typeface="宋体" pitchFamily="2" charset="-122"/>
              </a:rPr>
              <a:t>delivery</a:t>
            </a:r>
          </a:p>
          <a:p>
            <a:pPr marL="457200" indent="-457200">
              <a:buFontTx/>
              <a:buNone/>
            </a:pPr>
            <a:r>
              <a:rPr lang="en-GB" sz="2400" dirty="0" smtClean="0">
                <a:solidFill>
                  <a:srgbClr val="FF0000"/>
                </a:solidFill>
                <a:ea typeface="宋体" pitchFamily="2" charset="-122"/>
              </a:rPr>
              <a:t>All Members should have implemented WIS by end of 2015</a:t>
            </a:r>
          </a:p>
          <a:p>
            <a:pPr marL="457200" indent="-457200">
              <a:buFontTx/>
              <a:buNone/>
            </a:pPr>
            <a:r>
              <a:rPr lang="en-US" sz="2400" b="1" dirty="0" smtClean="0">
                <a:ea typeface="宋体" pitchFamily="2" charset="-122"/>
              </a:rPr>
              <a:t>Part C:</a:t>
            </a:r>
            <a:r>
              <a:rPr lang="en-US" sz="2400" dirty="0" smtClean="0">
                <a:ea typeface="宋体" pitchFamily="2" charset="-122"/>
              </a:rPr>
              <a:t> Cg 16 approved CBS recommendation to investigate information management – This will be a new part of WIS.</a:t>
            </a:r>
            <a:endParaRPr lang="en-GB" sz="2400" dirty="0">
              <a:ea typeface="宋体" pitchFamily="2" charset="-122"/>
            </a:endParaRPr>
          </a:p>
        </p:txBody>
      </p:sp>
      <p:sp>
        <p:nvSpPr>
          <p:cNvPr id="5" name="Footer Placeholder 4"/>
          <p:cNvSpPr>
            <a:spLocks noGrp="1"/>
          </p:cNvSpPr>
          <p:nvPr>
            <p:ph type="ftr" sz="quarter" idx="10"/>
          </p:nvPr>
        </p:nvSpPr>
        <p:spPr/>
        <p:txBody>
          <a:bodyPr/>
          <a:lstStyle/>
          <a:p>
            <a:r>
              <a:rPr lang="en-US" dirty="0" smtClean="0"/>
              <a:t>WIS</a:t>
            </a:r>
            <a:endParaRPr lang="en-US" dirty="0"/>
          </a:p>
        </p:txBody>
      </p:sp>
      <p:sp>
        <p:nvSpPr>
          <p:cNvPr id="6" name="Slide Number Placeholder 5"/>
          <p:cNvSpPr>
            <a:spLocks noGrp="1"/>
          </p:cNvSpPr>
          <p:nvPr>
            <p:ph type="sldNum" sz="quarter" idx="11"/>
          </p:nvPr>
        </p:nvSpPr>
        <p:spPr>
          <a:prstGeom prst="rect">
            <a:avLst/>
          </a:prstGeom>
        </p:spPr>
        <p:txBody>
          <a:bodyPr/>
          <a:lstStyle/>
          <a:p>
            <a:fld id="{32A8F54F-C3E7-42C5-89AD-75A461BEDB6E}" type="slidenum">
              <a:rPr lang="en-US"/>
              <a:pPr/>
              <a:t>11</a:t>
            </a:fld>
            <a:endParaRPr lang="en-US"/>
          </a:p>
        </p:txBody>
      </p:sp>
    </p:spTree>
    <p:extLst>
      <p:ext uri="{BB962C8B-B14F-4D97-AF65-F5344CB8AC3E}">
        <p14:creationId xmlns:p14="http://schemas.microsoft.com/office/powerpoint/2010/main" val="284693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WIS contribution to WIGOS</a:t>
            </a:r>
            <a:endParaRPr lang="en-GB" dirty="0"/>
          </a:p>
        </p:txBody>
      </p:sp>
      <p:sp>
        <p:nvSpPr>
          <p:cNvPr id="3" name="Content Placeholder 2"/>
          <p:cNvSpPr>
            <a:spLocks noGrp="1"/>
          </p:cNvSpPr>
          <p:nvPr>
            <p:ph idx="1"/>
          </p:nvPr>
        </p:nvSpPr>
        <p:spPr/>
        <p:txBody>
          <a:bodyPr/>
          <a:lstStyle/>
          <a:p>
            <a:r>
              <a:rPr lang="en-GB" sz="2000" dirty="0" smtClean="0"/>
              <a:t>WIS is a fundamental component of WIGOS especially for sharing of data, but also standards and enabling interoperability with contributing systems</a:t>
            </a:r>
          </a:p>
          <a:p>
            <a:r>
              <a:rPr lang="en-GB" sz="2000" dirty="0" smtClean="0"/>
              <a:t>Regional associations  </a:t>
            </a:r>
            <a:endParaRPr lang="en-GB" sz="2000" dirty="0" smtClean="0"/>
          </a:p>
          <a:p>
            <a:pPr lvl="1"/>
            <a:r>
              <a:rPr lang="en-GB" sz="2000" dirty="0" smtClean="0"/>
              <a:t>have identified completion of WIS as a priority in order to implement WIGOS</a:t>
            </a:r>
          </a:p>
          <a:p>
            <a:pPr lvl="1"/>
            <a:r>
              <a:rPr lang="en-GB" sz="2000" dirty="0" smtClean="0"/>
              <a:t>have provided WIS Branch with Regional WIS implementation plans </a:t>
            </a:r>
          </a:p>
          <a:p>
            <a:r>
              <a:rPr lang="en-GB" sz="2000" dirty="0" smtClean="0"/>
              <a:t>A regional implementation plan for WIS is essential, specifying timelines, monitoring, status, key people, </a:t>
            </a:r>
            <a:r>
              <a:rPr lang="en-GB" sz="2000" dirty="0" err="1" smtClean="0"/>
              <a:t>etc</a:t>
            </a:r>
            <a:endParaRPr lang="en-GB" sz="2000" dirty="0" smtClean="0"/>
          </a:p>
          <a:p>
            <a:r>
              <a:rPr lang="en-GB" sz="2000" dirty="0" smtClean="0"/>
              <a:t>No monitoring evident (1 response to survey) of WIS Implementation</a:t>
            </a:r>
          </a:p>
          <a:p>
            <a:r>
              <a:rPr lang="en-GB" sz="2000" dirty="0" smtClean="0"/>
              <a:t>Who is in charge or champion for WIS implementation in the Region</a:t>
            </a:r>
          </a:p>
          <a:p>
            <a:r>
              <a:rPr lang="en-GB" sz="2000" dirty="0" smtClean="0"/>
              <a:t>From WIS Branch view, RA IV looks a long way behind on WIS</a:t>
            </a:r>
          </a:p>
          <a:p>
            <a:r>
              <a:rPr lang="en-GB" sz="2000" dirty="0" smtClean="0"/>
              <a:t>How will this affect WIGOS?</a:t>
            </a:r>
          </a:p>
          <a:p>
            <a:endParaRPr lang="en-GB" sz="2000" dirty="0"/>
          </a:p>
        </p:txBody>
      </p:sp>
      <p:sp>
        <p:nvSpPr>
          <p:cNvPr id="4" name="Footer Placeholder 3"/>
          <p:cNvSpPr>
            <a:spLocks noGrp="1"/>
          </p:cNvSpPr>
          <p:nvPr>
            <p:ph type="ftr" sz="quarter" idx="10"/>
          </p:nvPr>
        </p:nvSpPr>
        <p:spPr/>
        <p:txBody>
          <a:bodyPr/>
          <a:lstStyle/>
          <a:p>
            <a:pPr>
              <a:defRPr/>
            </a:pPr>
            <a:r>
              <a:rPr lang="en-GB" dirty="0" smtClean="0"/>
              <a:t>WIS</a:t>
            </a:r>
            <a:endParaRPr lang="en-GB" dirty="0"/>
          </a:p>
        </p:txBody>
      </p:sp>
      <p:sp>
        <p:nvSpPr>
          <p:cNvPr id="5" name="Slide Number Placeholder 4"/>
          <p:cNvSpPr>
            <a:spLocks noGrp="1"/>
          </p:cNvSpPr>
          <p:nvPr>
            <p:ph type="sldNum" sz="quarter" idx="11"/>
          </p:nvPr>
        </p:nvSpPr>
        <p:spPr/>
        <p:txBody>
          <a:bodyPr/>
          <a:lstStyle/>
          <a:p>
            <a:fld id="{4FC5B4E0-B61B-4259-A3AF-243E0AE58827}" type="slidenum">
              <a:rPr lang="en-GB" altLang="en-US" smtClean="0"/>
              <a:pPr/>
              <a:t>12</a:t>
            </a:fld>
            <a:endParaRPr lang="en-GB" altLang="en-US"/>
          </a:p>
        </p:txBody>
      </p:sp>
    </p:spTree>
    <p:extLst>
      <p:ext uri="{BB962C8B-B14F-4D97-AF65-F5344CB8AC3E}">
        <p14:creationId xmlns:p14="http://schemas.microsoft.com/office/powerpoint/2010/main" val="4253967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US" dirty="0"/>
          </a:p>
        </p:txBody>
      </p:sp>
      <p:sp>
        <p:nvSpPr>
          <p:cNvPr id="3" name="Content Placeholder 2"/>
          <p:cNvSpPr>
            <a:spLocks noGrp="1"/>
          </p:cNvSpPr>
          <p:nvPr>
            <p:ph idx="1"/>
          </p:nvPr>
        </p:nvSpPr>
        <p:spPr/>
        <p:txBody>
          <a:bodyPr/>
          <a:lstStyle/>
          <a:p>
            <a:r>
              <a:rPr lang="en-GB" dirty="0" smtClean="0"/>
              <a:t>Update Regional WIGOS plan to include</a:t>
            </a:r>
          </a:p>
          <a:p>
            <a:pPr lvl="1"/>
            <a:r>
              <a:rPr lang="en-GB" dirty="0" smtClean="0"/>
              <a:t>Need for WIS Implementation Team</a:t>
            </a:r>
          </a:p>
          <a:p>
            <a:pPr lvl="2"/>
            <a:r>
              <a:rPr lang="en-GB" dirty="0" smtClean="0"/>
              <a:t>Membership should be WIS experts (</a:t>
            </a:r>
            <a:r>
              <a:rPr lang="en-GB" dirty="0" err="1" smtClean="0"/>
              <a:t>ie</a:t>
            </a:r>
            <a:r>
              <a:rPr lang="en-GB" dirty="0" smtClean="0"/>
              <a:t> Focal Points)</a:t>
            </a:r>
          </a:p>
          <a:p>
            <a:pPr lvl="2"/>
            <a:r>
              <a:rPr lang="en-GB" dirty="0" smtClean="0"/>
              <a:t>Develop &amp; monitor a WIS Implementation plan</a:t>
            </a:r>
          </a:p>
          <a:p>
            <a:r>
              <a:rPr lang="en-GB" dirty="0" smtClean="0"/>
              <a:t>Encourage Members to</a:t>
            </a:r>
          </a:p>
          <a:p>
            <a:pPr lvl="2"/>
            <a:r>
              <a:rPr lang="en-GB" dirty="0" smtClean="0"/>
              <a:t>Develop a National WIS IP</a:t>
            </a:r>
          </a:p>
          <a:p>
            <a:pPr lvl="2"/>
            <a:r>
              <a:rPr lang="en-GB" dirty="0" smtClean="0"/>
              <a:t>Register with GISC Washington</a:t>
            </a:r>
          </a:p>
          <a:p>
            <a:pPr lvl="2"/>
            <a:r>
              <a:rPr lang="en-GB" dirty="0" smtClean="0"/>
              <a:t>Review current Discovery Metadata</a:t>
            </a:r>
          </a:p>
          <a:p>
            <a:pPr lvl="2"/>
            <a:r>
              <a:rPr lang="en-GB" dirty="0" smtClean="0"/>
              <a:t>Register national WIS Focal Point</a:t>
            </a:r>
          </a:p>
          <a:p>
            <a:pPr lvl="2"/>
            <a:r>
              <a:rPr lang="en-GB" dirty="0" smtClean="0"/>
              <a:t>Use WIS to register national partners as NCs or at least arrange to register Obs. data streams in WIS through the NMHS NC</a:t>
            </a:r>
            <a:endParaRPr lang="en-US" dirty="0"/>
          </a:p>
        </p:txBody>
      </p:sp>
      <p:sp>
        <p:nvSpPr>
          <p:cNvPr id="4" name="Footer Placeholder 3"/>
          <p:cNvSpPr>
            <a:spLocks noGrp="1"/>
          </p:cNvSpPr>
          <p:nvPr>
            <p:ph type="ftr" sz="quarter" idx="10"/>
          </p:nvPr>
        </p:nvSpPr>
        <p:spPr/>
        <p:txBody>
          <a:bodyPr/>
          <a:lstStyle/>
          <a:p>
            <a:pPr>
              <a:defRPr/>
            </a:pPr>
            <a:r>
              <a:rPr lang="en-GB" smtClean="0"/>
              <a:t>WIS Overview</a:t>
            </a:r>
            <a:endParaRPr lang="en-GB"/>
          </a:p>
        </p:txBody>
      </p:sp>
      <p:sp>
        <p:nvSpPr>
          <p:cNvPr id="5" name="Slide Number Placeholder 4"/>
          <p:cNvSpPr>
            <a:spLocks noGrp="1"/>
          </p:cNvSpPr>
          <p:nvPr>
            <p:ph type="sldNum" sz="quarter" idx="11"/>
          </p:nvPr>
        </p:nvSpPr>
        <p:spPr/>
        <p:txBody>
          <a:bodyPr/>
          <a:lstStyle/>
          <a:p>
            <a:fld id="{4FC5B4E0-B61B-4259-A3AF-243E0AE58827}" type="slidenum">
              <a:rPr lang="en-GB" altLang="en-US" smtClean="0"/>
              <a:pPr/>
              <a:t>13</a:t>
            </a:fld>
            <a:endParaRPr lang="en-GB" altLang="en-US"/>
          </a:p>
        </p:txBody>
      </p:sp>
    </p:spTree>
    <p:extLst>
      <p:ext uri="{BB962C8B-B14F-4D97-AF65-F5344CB8AC3E}">
        <p14:creationId xmlns:p14="http://schemas.microsoft.com/office/powerpoint/2010/main" val="425268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sz="2400" dirty="0" smtClean="0"/>
              <a:t>WIGOS clearly identifies WIS as an essential component</a:t>
            </a:r>
          </a:p>
          <a:p>
            <a:r>
              <a:rPr lang="en-GB" sz="2400" dirty="0" smtClean="0"/>
              <a:t>RA IV looks good with </a:t>
            </a:r>
          </a:p>
          <a:p>
            <a:pPr lvl="1"/>
            <a:r>
              <a:rPr lang="en-GB" sz="2400" dirty="0" smtClean="0"/>
              <a:t>An operational GISC, 14 DCPCs and 35 NCs</a:t>
            </a:r>
          </a:p>
          <a:p>
            <a:pPr lvl="2"/>
            <a:r>
              <a:rPr lang="en-GB" sz="2000" dirty="0" smtClean="0"/>
              <a:t>But only the GISC and two DCPCs endorsed as WIS compliant</a:t>
            </a:r>
          </a:p>
          <a:p>
            <a:pPr lvl="1"/>
            <a:r>
              <a:rPr lang="en-GB" sz="2400" dirty="0" smtClean="0"/>
              <a:t>RA IV has held one WIS training workshop</a:t>
            </a:r>
          </a:p>
          <a:p>
            <a:pPr lvl="2"/>
            <a:r>
              <a:rPr lang="en-GB" sz="2000" dirty="0" smtClean="0"/>
              <a:t>Perhaps too recent to see impact</a:t>
            </a:r>
          </a:p>
          <a:p>
            <a:r>
              <a:rPr lang="en-GB" sz="2400" dirty="0" smtClean="0"/>
              <a:t>17 Members have identified WIS focal points</a:t>
            </a:r>
          </a:p>
          <a:p>
            <a:pPr lvl="1"/>
            <a:r>
              <a:rPr lang="en-GB" sz="2400" dirty="0" smtClean="0"/>
              <a:t>What about the rest?</a:t>
            </a:r>
          </a:p>
          <a:p>
            <a:r>
              <a:rPr lang="en-GB" sz="2400" dirty="0" smtClean="0"/>
              <a:t>Need </a:t>
            </a:r>
            <a:r>
              <a:rPr lang="en-GB" sz="2400" dirty="0"/>
              <a:t>more information if WIS Branch is to </a:t>
            </a:r>
            <a:r>
              <a:rPr lang="en-GB" sz="2400" dirty="0" smtClean="0"/>
              <a:t>help</a:t>
            </a:r>
            <a:endParaRPr lang="en-GB" sz="2400" dirty="0"/>
          </a:p>
          <a:p>
            <a:pPr lvl="1"/>
            <a:r>
              <a:rPr lang="en-GB" sz="2400" dirty="0"/>
              <a:t>Need to work with the Region on their WIS IP</a:t>
            </a:r>
          </a:p>
          <a:p>
            <a:pPr lvl="1"/>
            <a:r>
              <a:rPr lang="en-GB" sz="2400" dirty="0" smtClean="0"/>
              <a:t>Need </a:t>
            </a:r>
            <a:r>
              <a:rPr lang="en-GB" sz="2400" dirty="0"/>
              <a:t>Focal Points to complete survey when asked</a:t>
            </a:r>
          </a:p>
          <a:p>
            <a:endParaRPr lang="en-GB" sz="2400" dirty="0"/>
          </a:p>
          <a:p>
            <a:endParaRPr lang="en-GB" sz="2400" dirty="0"/>
          </a:p>
        </p:txBody>
      </p:sp>
      <p:sp>
        <p:nvSpPr>
          <p:cNvPr id="4" name="Footer Placeholder 3"/>
          <p:cNvSpPr>
            <a:spLocks noGrp="1"/>
          </p:cNvSpPr>
          <p:nvPr>
            <p:ph type="ftr" sz="quarter" idx="10"/>
          </p:nvPr>
        </p:nvSpPr>
        <p:spPr/>
        <p:txBody>
          <a:bodyPr/>
          <a:lstStyle/>
          <a:p>
            <a:pPr>
              <a:defRPr/>
            </a:pPr>
            <a:r>
              <a:rPr lang="en-GB" dirty="0" smtClean="0"/>
              <a:t>WIS</a:t>
            </a:r>
            <a:endParaRPr lang="en-GB" dirty="0"/>
          </a:p>
        </p:txBody>
      </p:sp>
      <p:sp>
        <p:nvSpPr>
          <p:cNvPr id="5" name="Slide Number Placeholder 4"/>
          <p:cNvSpPr>
            <a:spLocks noGrp="1"/>
          </p:cNvSpPr>
          <p:nvPr>
            <p:ph type="sldNum" sz="quarter" idx="11"/>
          </p:nvPr>
        </p:nvSpPr>
        <p:spPr/>
        <p:txBody>
          <a:bodyPr/>
          <a:lstStyle/>
          <a:p>
            <a:fld id="{4FC5B4E0-B61B-4259-A3AF-243E0AE58827}" type="slidenum">
              <a:rPr lang="en-GB" altLang="en-US" smtClean="0"/>
              <a:pPr/>
              <a:t>14</a:t>
            </a:fld>
            <a:endParaRPr lang="en-GB" altLang="en-US"/>
          </a:p>
        </p:txBody>
      </p:sp>
    </p:spTree>
    <p:extLst>
      <p:ext uri="{BB962C8B-B14F-4D97-AF65-F5344CB8AC3E}">
        <p14:creationId xmlns:p14="http://schemas.microsoft.com/office/powerpoint/2010/main" val="619293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mtClean="0"/>
              <a:t>Thank you for your attention</a:t>
            </a:r>
          </a:p>
        </p:txBody>
      </p:sp>
      <p:sp>
        <p:nvSpPr>
          <p:cNvPr id="9219" name="Rectangle 3"/>
          <p:cNvSpPr>
            <a:spLocks noGrp="1" noChangeArrowheads="1"/>
          </p:cNvSpPr>
          <p:nvPr>
            <p:ph type="body" idx="1"/>
          </p:nvPr>
        </p:nvSpPr>
        <p:spPr/>
        <p:txBody>
          <a:bodyPr/>
          <a:lstStyle/>
          <a:p>
            <a:r>
              <a:rPr lang="en-GB" altLang="en-US" dirty="0" smtClean="0"/>
              <a:t>wis-help@wmo.int</a:t>
            </a:r>
          </a:p>
        </p:txBody>
      </p:sp>
      <p:sp>
        <p:nvSpPr>
          <p:cNvPr id="2" name="Footer Placeholder 1"/>
          <p:cNvSpPr>
            <a:spLocks noGrp="1"/>
          </p:cNvSpPr>
          <p:nvPr>
            <p:ph type="ftr" sz="quarter" idx="10"/>
          </p:nvPr>
        </p:nvSpPr>
        <p:spPr/>
        <p:txBody>
          <a:bodyPr/>
          <a:lstStyle/>
          <a:p>
            <a:pPr>
              <a:defRPr/>
            </a:pPr>
            <a:r>
              <a:rPr lang="en-GB" smtClean="0"/>
              <a:t>WIS Overview</a:t>
            </a:r>
            <a:endParaRPr lang="en-GB"/>
          </a:p>
        </p:txBody>
      </p:sp>
      <p:sp>
        <p:nvSpPr>
          <p:cNvPr id="3" name="Slide Number Placeholder 2"/>
          <p:cNvSpPr>
            <a:spLocks noGrp="1"/>
          </p:cNvSpPr>
          <p:nvPr>
            <p:ph type="sldNum" sz="quarter" idx="11"/>
          </p:nvPr>
        </p:nvSpPr>
        <p:spPr/>
        <p:txBody>
          <a:bodyPr/>
          <a:lstStyle/>
          <a:p>
            <a:fld id="{4F8825A5-5AB7-4377-AF3D-747348D8893F}" type="slidenum">
              <a:rPr lang="en-GB" altLang="en-US" smtClean="0"/>
              <a:pPr/>
              <a:t>15</a:t>
            </a:fld>
            <a:endParaRPr lang="en-GB"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Where does WIS fit in</a:t>
            </a:r>
            <a:endParaRPr lang="en-GB" dirty="0"/>
          </a:p>
        </p:txBody>
      </p:sp>
      <p:sp>
        <p:nvSpPr>
          <p:cNvPr id="7" name="Content Placeholder 6"/>
          <p:cNvSpPr>
            <a:spLocks noGrp="1"/>
          </p:cNvSpPr>
          <p:nvPr>
            <p:ph idx="1"/>
          </p:nvPr>
        </p:nvSpPr>
        <p:spPr/>
        <p:txBody>
          <a:bodyPr/>
          <a:lstStyle/>
          <a:p>
            <a:r>
              <a:rPr lang="en-GB" sz="2400" dirty="0" smtClean="0"/>
              <a:t>NMHS rely on information exchange</a:t>
            </a:r>
          </a:p>
          <a:p>
            <a:r>
              <a:rPr lang="en-GB" sz="2400" dirty="0" smtClean="0"/>
              <a:t>Heads of meteorological services got together in 1873 and formed the International Meteorological Organization to enable the exchange of information they needed for operations. WMO (</a:t>
            </a:r>
            <a:r>
              <a:rPr lang="en-GB" sz="2400" dirty="0" smtClean="0"/>
              <a:t>1951</a:t>
            </a:r>
            <a:r>
              <a:rPr lang="en-GB" sz="2400" dirty="0" smtClean="0"/>
              <a:t>) inherited this legacy.</a:t>
            </a:r>
          </a:p>
          <a:p>
            <a:r>
              <a:rPr lang="en-GB" sz="2400" dirty="0" smtClean="0"/>
              <a:t>WMO established the Global </a:t>
            </a:r>
            <a:r>
              <a:rPr lang="en-GB" sz="2400" dirty="0" smtClean="0"/>
              <a:t>Telecommunications </a:t>
            </a:r>
            <a:r>
              <a:rPr lang="en-GB" sz="2400" dirty="0" smtClean="0"/>
              <a:t>System </a:t>
            </a:r>
            <a:r>
              <a:rPr lang="en-GB" sz="2400" dirty="0"/>
              <a:t>in </a:t>
            </a:r>
            <a:r>
              <a:rPr lang="en-GB" sz="2400" dirty="0" smtClean="0"/>
              <a:t>1963 under the World Weather Watch</a:t>
            </a:r>
          </a:p>
          <a:p>
            <a:r>
              <a:rPr lang="en-GB" sz="2400" dirty="0" smtClean="0"/>
              <a:t>Cg (2003) approved the development of the Future WMO Information Systems</a:t>
            </a:r>
          </a:p>
          <a:p>
            <a:pPr lvl="1"/>
            <a:r>
              <a:rPr lang="en-GB" sz="2400" dirty="0" smtClean="0"/>
              <a:t>Open up the GTS to all programmes making use of latest technologies (</a:t>
            </a:r>
            <a:r>
              <a:rPr lang="en-GB" sz="2400" dirty="0" err="1" smtClean="0"/>
              <a:t>eg</a:t>
            </a:r>
            <a:r>
              <a:rPr lang="en-GB" sz="2400" dirty="0" smtClean="0"/>
              <a:t> Internet)</a:t>
            </a:r>
          </a:p>
          <a:p>
            <a:pPr lvl="1"/>
            <a:r>
              <a:rPr lang="en-GB" sz="2400" dirty="0" smtClean="0"/>
              <a:t>Enable information Discovery, Access and Retrieval (DAR)</a:t>
            </a:r>
            <a:endParaRPr lang="en-GB" sz="2400" dirty="0"/>
          </a:p>
        </p:txBody>
      </p:sp>
      <p:sp>
        <p:nvSpPr>
          <p:cNvPr id="2" name="Footer Placeholder 1"/>
          <p:cNvSpPr>
            <a:spLocks noGrp="1"/>
          </p:cNvSpPr>
          <p:nvPr>
            <p:ph type="ftr" sz="quarter" idx="10"/>
          </p:nvPr>
        </p:nvSpPr>
        <p:spPr/>
        <p:txBody>
          <a:bodyPr/>
          <a:lstStyle/>
          <a:p>
            <a:pPr>
              <a:defRPr/>
            </a:pPr>
            <a:r>
              <a:rPr lang="en-GB" dirty="0" smtClean="0"/>
              <a:t>WIS</a:t>
            </a:r>
            <a:endParaRPr lang="en-GB" dirty="0"/>
          </a:p>
        </p:txBody>
      </p:sp>
      <p:sp>
        <p:nvSpPr>
          <p:cNvPr id="3" name="Slide Number Placeholder 2"/>
          <p:cNvSpPr>
            <a:spLocks noGrp="1"/>
          </p:cNvSpPr>
          <p:nvPr>
            <p:ph type="sldNum" sz="quarter" idx="11"/>
          </p:nvPr>
        </p:nvSpPr>
        <p:spPr/>
        <p:txBody>
          <a:bodyPr/>
          <a:lstStyle/>
          <a:p>
            <a:fld id="{39D4EA56-4956-461C-8276-458B534D0BBE}" type="slidenum">
              <a:rPr lang="en-GB" altLang="en-US" smtClean="0"/>
              <a:pPr/>
              <a:t>2</a:t>
            </a:fld>
            <a:endParaRPr lang="en-GB" altLang="en-US"/>
          </a:p>
        </p:txBody>
      </p:sp>
    </p:spTree>
    <p:extLst>
      <p:ext uri="{BB962C8B-B14F-4D97-AF65-F5344CB8AC3E}">
        <p14:creationId xmlns:p14="http://schemas.microsoft.com/office/powerpoint/2010/main" val="31999792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b="1" kern="1200" dirty="0" smtClean="0">
                <a:solidFill>
                  <a:schemeClr val="accent2"/>
                </a:solidFill>
              </a:rPr>
              <a:t>What do we mean by integration?</a:t>
            </a:r>
            <a:endParaRPr lang="en-AU" b="1" kern="1200" dirty="0">
              <a:solidFill>
                <a:schemeClr val="accent2"/>
              </a:solidFill>
            </a:endParaRPr>
          </a:p>
        </p:txBody>
      </p:sp>
      <p:sp>
        <p:nvSpPr>
          <p:cNvPr id="59394" name="Rectangle 5"/>
          <p:cNvSpPr>
            <a:spLocks noGrp="1" noChangeArrowheads="1"/>
          </p:cNvSpPr>
          <p:nvPr>
            <p:ph type="body" idx="1"/>
          </p:nvPr>
        </p:nvSpPr>
        <p:spPr>
          <a:xfrm>
            <a:off x="4846638" y="804863"/>
            <a:ext cx="4297362" cy="5419725"/>
          </a:xfrm>
        </p:spPr>
        <p:txBody>
          <a:bodyPr/>
          <a:lstStyle/>
          <a:p>
            <a:pPr>
              <a:lnSpc>
                <a:spcPct val="90000"/>
              </a:lnSpc>
            </a:pPr>
            <a:r>
              <a:rPr lang="en-GB" sz="2400" b="1" dirty="0"/>
              <a:t>WIS is an inseparable component of WIGOS in the observing systems, data infrastructure and communications </a:t>
            </a:r>
            <a:r>
              <a:rPr lang="en-GB" sz="2400" b="1" dirty="0" smtClean="0"/>
              <a:t>column</a:t>
            </a:r>
          </a:p>
          <a:p>
            <a:pPr>
              <a:lnSpc>
                <a:spcPct val="90000"/>
              </a:lnSpc>
            </a:pPr>
            <a:r>
              <a:rPr lang="en-GB" sz="2400" b="1" dirty="0" smtClean="0"/>
              <a:t>It</a:t>
            </a:r>
            <a:r>
              <a:rPr lang="en-GB" sz="2400" dirty="0" smtClean="0"/>
              <a:t> </a:t>
            </a:r>
            <a:r>
              <a:rPr lang="en-GB" sz="2400" dirty="0"/>
              <a:t>provides the necessary interoperability to allow observing systems in a composite model to maintain their individuality but to function as  virtually integrated system. </a:t>
            </a:r>
            <a:endParaRPr lang="en-GB" sz="2400" dirty="0" smtClean="0"/>
          </a:p>
          <a:p>
            <a:pPr>
              <a:lnSpc>
                <a:spcPct val="90000"/>
              </a:lnSpc>
            </a:pPr>
            <a:r>
              <a:rPr lang="en-GB" sz="2400" b="1" dirty="0" smtClean="0"/>
              <a:t>WIS  </a:t>
            </a:r>
            <a:r>
              <a:rPr lang="en-GB" sz="2400" b="1" dirty="0"/>
              <a:t>is </a:t>
            </a:r>
            <a:r>
              <a:rPr lang="en-GB" sz="2400" b="1" dirty="0" smtClean="0"/>
              <a:t>essential </a:t>
            </a:r>
            <a:r>
              <a:rPr lang="en-GB" sz="2400" b="1" dirty="0"/>
              <a:t>to interoperability in WIGOS</a:t>
            </a:r>
            <a:endParaRPr lang="en-AU" sz="2000" dirty="0" smtClean="0">
              <a:ea typeface="MS PGothic" pitchFamily="34" charset="-128"/>
            </a:endParaRPr>
          </a:p>
        </p:txBody>
      </p:sp>
      <p:pic>
        <p:nvPicPr>
          <p:cNvPr id="59395" name="Picture 4" descr="WIGOS chartA3 (2)"/>
          <p:cNvPicPr>
            <a:picLocks noChangeAspect="1" noChangeArrowheads="1"/>
          </p:cNvPicPr>
          <p:nvPr/>
        </p:nvPicPr>
        <p:blipFill>
          <a:blip r:embed="rId3"/>
          <a:srcRect/>
          <a:stretch>
            <a:fillRect/>
          </a:stretch>
        </p:blipFill>
        <p:spPr bwMode="auto">
          <a:xfrm>
            <a:off x="34925" y="908050"/>
            <a:ext cx="4811713" cy="5346700"/>
          </a:xfrm>
          <a:prstGeom prst="rect">
            <a:avLst/>
          </a:prstGeom>
          <a:noFill/>
          <a:ln w="9525">
            <a:noFill/>
            <a:miter lim="800000"/>
            <a:headEnd/>
            <a:tailEnd/>
          </a:ln>
        </p:spPr>
      </p:pic>
    </p:spTree>
    <p:extLst>
      <p:ext uri="{BB962C8B-B14F-4D97-AF65-F5344CB8AC3E}">
        <p14:creationId xmlns:p14="http://schemas.microsoft.com/office/powerpoint/2010/main" val="261811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Key Comp">
            <a:hlinkClick r:id="rId3"/>
          </p:cNvPr>
          <p:cNvPicPr>
            <a:picLocks noChangeAspect="1" noChangeArrowheads="1"/>
          </p:cNvPicPr>
          <p:nvPr/>
        </p:nvPicPr>
        <p:blipFill>
          <a:blip r:embed="rId4"/>
          <a:srcRect l="27370" t="26199" r="24561" b="18594"/>
          <a:stretch>
            <a:fillRect/>
          </a:stretch>
        </p:blipFill>
        <p:spPr bwMode="auto">
          <a:xfrm>
            <a:off x="3021013" y="2133600"/>
            <a:ext cx="3124200" cy="2690813"/>
          </a:xfrm>
          <a:prstGeom prst="rect">
            <a:avLst/>
          </a:prstGeom>
          <a:noFill/>
          <a:ln w="9525">
            <a:noFill/>
            <a:miter lim="800000"/>
            <a:headEnd/>
            <a:tailEnd/>
          </a:ln>
        </p:spPr>
      </p:pic>
      <p:sp>
        <p:nvSpPr>
          <p:cNvPr id="57346" name="TextBox 3"/>
          <p:cNvSpPr txBox="1">
            <a:spLocks noChangeArrowheads="1"/>
          </p:cNvSpPr>
          <p:nvPr/>
        </p:nvSpPr>
        <p:spPr bwMode="auto">
          <a:xfrm>
            <a:off x="2484438" y="1700213"/>
            <a:ext cx="4267200"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oversee, guide and coordinate WIGOS </a:t>
            </a:r>
          </a:p>
        </p:txBody>
      </p:sp>
      <p:sp>
        <p:nvSpPr>
          <p:cNvPr id="57347" name="TextBox 9"/>
          <p:cNvSpPr txBox="1">
            <a:spLocks noChangeArrowheads="1"/>
          </p:cNvSpPr>
          <p:nvPr/>
        </p:nvSpPr>
        <p:spPr bwMode="auto">
          <a:xfrm>
            <a:off x="2051050" y="4868863"/>
            <a:ext cx="4910138" cy="336550"/>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facilitate and support the operation of WIGOS </a:t>
            </a:r>
          </a:p>
        </p:txBody>
      </p:sp>
      <p:sp>
        <p:nvSpPr>
          <p:cNvPr id="57348" name="TextBox 10"/>
          <p:cNvSpPr txBox="1">
            <a:spLocks noChangeArrowheads="1"/>
          </p:cNvSpPr>
          <p:nvPr/>
        </p:nvSpPr>
        <p:spPr bwMode="auto">
          <a:xfrm rot="5400000">
            <a:off x="4860926" y="3140075"/>
            <a:ext cx="346075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a:solidFill>
                  <a:schemeClr val="tx1"/>
                </a:solidFill>
              </a:rPr>
              <a:t>To plan, implement and evolve WIGOS component systems  </a:t>
            </a:r>
          </a:p>
        </p:txBody>
      </p:sp>
      <p:sp>
        <p:nvSpPr>
          <p:cNvPr id="57349" name="TextBox 11"/>
          <p:cNvSpPr txBox="1">
            <a:spLocks noChangeArrowheads="1"/>
          </p:cNvSpPr>
          <p:nvPr/>
        </p:nvSpPr>
        <p:spPr bwMode="auto">
          <a:xfrm rot="-5400000">
            <a:off x="563563" y="3040062"/>
            <a:ext cx="3835400" cy="58102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AU" sz="1600" b="0" i="1" dirty="0">
                <a:solidFill>
                  <a:schemeClr val="tx1"/>
                </a:solidFill>
              </a:rPr>
              <a:t>To ensure supply of and access to WIGOS  observations</a:t>
            </a:r>
          </a:p>
        </p:txBody>
      </p:sp>
      <p:sp>
        <p:nvSpPr>
          <p:cNvPr id="57350" name="Rectangle 6"/>
          <p:cNvSpPr>
            <a:spLocks noChangeArrowheads="1"/>
          </p:cNvSpPr>
          <p:nvPr/>
        </p:nvSpPr>
        <p:spPr bwMode="auto">
          <a:xfrm>
            <a:off x="1835150" y="836613"/>
            <a:ext cx="2665413" cy="7207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rPr>
              <a:t>Management of WIGOS Implementation / operation</a:t>
            </a:r>
          </a:p>
        </p:txBody>
      </p:sp>
      <p:sp>
        <p:nvSpPr>
          <p:cNvPr id="57351" name="Rectangle 13"/>
          <p:cNvSpPr>
            <a:spLocks noChangeArrowheads="1"/>
          </p:cNvSpPr>
          <p:nvPr/>
        </p:nvSpPr>
        <p:spPr bwMode="auto">
          <a:xfrm>
            <a:off x="4773613" y="836613"/>
            <a:ext cx="2390775" cy="8255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rPr>
              <a:t>Collaboration with co-sponsors and partners</a:t>
            </a:r>
          </a:p>
        </p:txBody>
      </p:sp>
      <p:sp>
        <p:nvSpPr>
          <p:cNvPr id="57352" name="Rectangle 14"/>
          <p:cNvSpPr>
            <a:spLocks noChangeArrowheads="1"/>
          </p:cNvSpPr>
          <p:nvPr/>
        </p:nvSpPr>
        <p:spPr bwMode="auto">
          <a:xfrm>
            <a:off x="107950" y="5230813"/>
            <a:ext cx="2160588" cy="719137"/>
          </a:xfrm>
          <a:prstGeom prst="rect">
            <a:avLst/>
          </a:prstGeom>
          <a:solidFill>
            <a:srgbClr val="CCFFCC"/>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800" dirty="0">
                <a:solidFill>
                  <a:schemeClr val="tx1"/>
                </a:solidFill>
              </a:rPr>
              <a:t>Communications and outreach</a:t>
            </a:r>
          </a:p>
        </p:txBody>
      </p:sp>
      <p:sp>
        <p:nvSpPr>
          <p:cNvPr id="57353" name="Rectangle 15"/>
          <p:cNvSpPr>
            <a:spLocks noChangeArrowheads="1"/>
          </p:cNvSpPr>
          <p:nvPr/>
        </p:nvSpPr>
        <p:spPr bwMode="auto">
          <a:xfrm>
            <a:off x="7169150" y="3827463"/>
            <a:ext cx="1435100" cy="609600"/>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rPr>
              <a:t>Quality Management</a:t>
            </a:r>
          </a:p>
        </p:txBody>
      </p:sp>
      <p:sp>
        <p:nvSpPr>
          <p:cNvPr id="57354" name="Rectangle 16"/>
          <p:cNvSpPr>
            <a:spLocks noChangeArrowheads="1"/>
          </p:cNvSpPr>
          <p:nvPr/>
        </p:nvSpPr>
        <p:spPr bwMode="auto">
          <a:xfrm>
            <a:off x="4675188" y="5300663"/>
            <a:ext cx="1722437"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rgbClr val="FF0000"/>
                </a:solidFill>
              </a:rPr>
              <a:t>Standardization, interoperability &amp; compatibility</a:t>
            </a:r>
          </a:p>
        </p:txBody>
      </p:sp>
      <p:sp>
        <p:nvSpPr>
          <p:cNvPr id="57355" name="Rectangle 17"/>
          <p:cNvSpPr>
            <a:spLocks noChangeArrowheads="1"/>
          </p:cNvSpPr>
          <p:nvPr/>
        </p:nvSpPr>
        <p:spPr bwMode="auto">
          <a:xfrm>
            <a:off x="2817813" y="5300663"/>
            <a:ext cx="1600200" cy="919162"/>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rPr>
              <a:t>Operational Information Resource</a:t>
            </a:r>
          </a:p>
        </p:txBody>
      </p:sp>
      <p:sp>
        <p:nvSpPr>
          <p:cNvPr id="57356" name="Rectangle 18"/>
          <p:cNvSpPr>
            <a:spLocks noChangeArrowheads="1"/>
          </p:cNvSpPr>
          <p:nvPr/>
        </p:nvSpPr>
        <p:spPr bwMode="auto">
          <a:xfrm>
            <a:off x="7092950" y="5157788"/>
            <a:ext cx="1655763" cy="792162"/>
          </a:xfrm>
          <a:prstGeom prst="rect">
            <a:avLst/>
          </a:prstGeom>
          <a:solidFill>
            <a:srgbClr val="CCFFCC"/>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800" dirty="0">
                <a:solidFill>
                  <a:schemeClr val="tx1"/>
                </a:solidFill>
              </a:rPr>
              <a:t>Capacity Development</a:t>
            </a:r>
          </a:p>
        </p:txBody>
      </p:sp>
      <p:sp>
        <p:nvSpPr>
          <p:cNvPr id="57357" name="Rectangle 19"/>
          <p:cNvSpPr>
            <a:spLocks noChangeArrowheads="1"/>
          </p:cNvSpPr>
          <p:nvPr/>
        </p:nvSpPr>
        <p:spPr bwMode="auto">
          <a:xfrm>
            <a:off x="7164388" y="2093913"/>
            <a:ext cx="1223962" cy="140652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rPr>
              <a:t>Design, planning and optimised evolution</a:t>
            </a:r>
          </a:p>
        </p:txBody>
      </p:sp>
      <p:sp>
        <p:nvSpPr>
          <p:cNvPr id="57358" name="Rectangle 21"/>
          <p:cNvSpPr>
            <a:spLocks noChangeArrowheads="1"/>
          </p:cNvSpPr>
          <p:nvPr/>
        </p:nvSpPr>
        <p:spPr bwMode="auto">
          <a:xfrm>
            <a:off x="595313" y="1844675"/>
            <a:ext cx="1384300" cy="1220788"/>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rgbClr val="FF0000"/>
                </a:solidFill>
              </a:rPr>
              <a:t>Data discovery, delivery </a:t>
            </a:r>
            <a:r>
              <a:rPr lang="en-AU" sz="1600" b="0" dirty="0"/>
              <a:t>&amp; archival</a:t>
            </a:r>
          </a:p>
        </p:txBody>
      </p:sp>
      <p:sp>
        <p:nvSpPr>
          <p:cNvPr id="57359" name="Rectangle 22"/>
          <p:cNvSpPr>
            <a:spLocks noChangeArrowheads="1"/>
          </p:cNvSpPr>
          <p:nvPr/>
        </p:nvSpPr>
        <p:spPr bwMode="auto">
          <a:xfrm>
            <a:off x="590550" y="3573463"/>
            <a:ext cx="1389063" cy="1158875"/>
          </a:xfrm>
          <a:prstGeom prst="rect">
            <a:avLst/>
          </a:prstGeom>
          <a:solidFill>
            <a:schemeClr val="accent1"/>
          </a:solidFill>
          <a:ln w="9525" algn="ctr">
            <a:solidFill>
              <a:schemeClr val="tx1"/>
            </a:solidFill>
            <a:round/>
            <a:headEnd/>
            <a:tailEnd/>
          </a:ln>
        </p:spPr>
        <p:txBody>
          <a:bodyPr/>
          <a:lstStyle/>
          <a:p>
            <a:pPr eaLnBrk="0" hangingPunct="0">
              <a:spcBef>
                <a:spcPct val="50000"/>
              </a:spcBef>
              <a:buClr>
                <a:srgbClr val="FF9900"/>
              </a:buClr>
              <a:buFont typeface="Wingdings" pitchFamily="2" charset="2"/>
              <a:buNone/>
            </a:pPr>
            <a:r>
              <a:rPr lang="en-AU" sz="1600" b="0" dirty="0">
                <a:solidFill>
                  <a:schemeClr val="tx1"/>
                </a:solidFill>
              </a:rPr>
              <a:t>Observing system operation &amp; maintenance</a:t>
            </a:r>
          </a:p>
        </p:txBody>
      </p:sp>
      <p:sp>
        <p:nvSpPr>
          <p:cNvPr id="57360" name="TextBox 7"/>
          <p:cNvSpPr txBox="1">
            <a:spLocks noChangeArrowheads="1"/>
          </p:cNvSpPr>
          <p:nvPr/>
        </p:nvSpPr>
        <p:spPr bwMode="auto">
          <a:xfrm>
            <a:off x="228600" y="115888"/>
            <a:ext cx="8736013" cy="549275"/>
          </a:xfrm>
          <a:prstGeom prst="rect">
            <a:avLst/>
          </a:prstGeom>
          <a:noFill/>
          <a:ln w="9525">
            <a:noFill/>
            <a:miter lim="800000"/>
            <a:headEnd/>
            <a:tailEnd/>
          </a:ln>
        </p:spPr>
        <p:txBody>
          <a:bodyPr>
            <a:spAutoFit/>
          </a:bodyPr>
          <a:lstStyle/>
          <a:p>
            <a:pPr algn="ctr" eaLnBrk="0" hangingPunct="0">
              <a:spcBef>
                <a:spcPct val="50000"/>
              </a:spcBef>
              <a:buClr>
                <a:srgbClr val="FF9900"/>
              </a:buClr>
              <a:buFont typeface="Wingdings" pitchFamily="2" charset="2"/>
              <a:buNone/>
            </a:pPr>
            <a:r>
              <a:rPr lang="en-US" sz="3000" dirty="0" smtClean="0">
                <a:solidFill>
                  <a:schemeClr val="accent2"/>
                </a:solidFill>
              </a:rPr>
              <a:t>WIS in WIGOS </a:t>
            </a:r>
            <a:r>
              <a:rPr lang="en-AU" sz="3000" dirty="0">
                <a:solidFill>
                  <a:schemeClr val="accent2"/>
                </a:solidFill>
              </a:rPr>
              <a:t>Key areas </a:t>
            </a:r>
          </a:p>
        </p:txBody>
      </p:sp>
      <p:pic>
        <p:nvPicPr>
          <p:cNvPr id="57361" name="Picture 5" descr="WIGOS_Logo-V5">
            <a:hlinkClick r:id="rId3"/>
          </p:cNvPr>
          <p:cNvPicPr>
            <a:picLocks noChangeAspect="1" noChangeArrowheads="1"/>
          </p:cNvPicPr>
          <p:nvPr/>
        </p:nvPicPr>
        <p:blipFill>
          <a:blip r:embed="rId5"/>
          <a:srcRect/>
          <a:stretch>
            <a:fillRect/>
          </a:stretch>
        </p:blipFill>
        <p:spPr bwMode="auto">
          <a:xfrm>
            <a:off x="3389313" y="3306763"/>
            <a:ext cx="2233612" cy="739775"/>
          </a:xfrm>
          <a:prstGeom prst="rect">
            <a:avLst/>
          </a:prstGeom>
          <a:noFill/>
          <a:ln w="9525">
            <a:noFill/>
            <a:miter lim="800000"/>
            <a:headEnd/>
            <a:tailEnd/>
          </a:ln>
        </p:spPr>
      </p:pic>
    </p:spTree>
    <p:extLst>
      <p:ext uri="{BB962C8B-B14F-4D97-AF65-F5344CB8AC3E}">
        <p14:creationId xmlns:p14="http://schemas.microsoft.com/office/powerpoint/2010/main" val="25062362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p:txBody>
          <a:bodyPr/>
          <a:lstStyle/>
          <a:p>
            <a:r>
              <a:rPr lang="en-US" b="1" smtClean="0">
                <a:solidFill>
                  <a:schemeClr val="accent2"/>
                </a:solidFill>
              </a:rPr>
              <a:t>What do we mean by interoperability?</a:t>
            </a:r>
            <a:endParaRPr lang="en-AU" smtClean="0"/>
          </a:p>
        </p:txBody>
      </p:sp>
      <p:sp>
        <p:nvSpPr>
          <p:cNvPr id="60418" name="Content Placeholder 2"/>
          <p:cNvSpPr>
            <a:spLocks noGrp="1"/>
          </p:cNvSpPr>
          <p:nvPr>
            <p:ph idx="4294967295"/>
          </p:nvPr>
        </p:nvSpPr>
        <p:spPr/>
        <p:txBody>
          <a:bodyPr/>
          <a:lstStyle/>
          <a:p>
            <a:r>
              <a:rPr lang="en-AU" dirty="0" smtClean="0"/>
              <a:t>Ability to access, combine or compare observations from one source or system with those from another</a:t>
            </a:r>
          </a:p>
          <a:p>
            <a:pPr lvl="1"/>
            <a:r>
              <a:rPr lang="en-AU" dirty="0" smtClean="0"/>
              <a:t>To achieve this, it needs:</a:t>
            </a:r>
          </a:p>
          <a:p>
            <a:pPr lvl="2"/>
            <a:r>
              <a:rPr lang="en-AU" sz="2800" dirty="0" smtClean="0"/>
              <a:t>Metadata </a:t>
            </a:r>
          </a:p>
          <a:p>
            <a:pPr lvl="2"/>
            <a:r>
              <a:rPr lang="en-AU" sz="2800" dirty="0" smtClean="0"/>
              <a:t>Standards </a:t>
            </a:r>
          </a:p>
          <a:p>
            <a:pPr lvl="2"/>
            <a:r>
              <a:rPr lang="en-AU" sz="2800" dirty="0" smtClean="0"/>
              <a:t>Regulatory material</a:t>
            </a:r>
            <a:r>
              <a:rPr lang="en-AU" dirty="0" smtClean="0"/>
              <a:t>  </a:t>
            </a:r>
          </a:p>
          <a:p>
            <a:r>
              <a:rPr lang="en-AU" dirty="0" smtClean="0"/>
              <a:t>Interoperability is key to </a:t>
            </a:r>
            <a:r>
              <a:rPr lang="en-AU" b="1" i="1" dirty="0" smtClean="0">
                <a:solidFill>
                  <a:srgbClr val="000099"/>
                </a:solidFill>
              </a:rPr>
              <a:t>turning observations into effective data, products and services</a:t>
            </a:r>
            <a:r>
              <a:rPr lang="en-AU" dirty="0" smtClean="0"/>
              <a:t> that meet real user needs </a:t>
            </a:r>
          </a:p>
        </p:txBody>
      </p:sp>
      <p:sp>
        <p:nvSpPr>
          <p:cNvPr id="60419" name="Footer Placeholder 3"/>
          <p:cNvSpPr txBox="1">
            <a:spLocks noGrp="1"/>
          </p:cNvSpPr>
          <p:nvPr/>
        </p:nvSpPr>
        <p:spPr bwMode="auto">
          <a:xfrm>
            <a:off x="1042988" y="6453188"/>
            <a:ext cx="4465637" cy="312737"/>
          </a:xfrm>
          <a:prstGeom prst="rect">
            <a:avLst/>
          </a:prstGeom>
          <a:noFill/>
          <a:ln w="9525">
            <a:noFill/>
            <a:miter lim="800000"/>
            <a:headEnd/>
            <a:tailEnd/>
          </a:ln>
        </p:spPr>
        <p:txBody>
          <a:bodyPr/>
          <a:lstStyle/>
          <a:p>
            <a:pPr eaLnBrk="0" hangingPunct="0"/>
            <a:endParaRPr lang="en-US" sz="1200" b="0">
              <a:solidFill>
                <a:schemeClr val="tx1"/>
              </a:solidFill>
            </a:endParaRPr>
          </a:p>
        </p:txBody>
      </p:sp>
      <p:pic>
        <p:nvPicPr>
          <p:cNvPr id="60420" name="Picture 4" descr="http://1.bp.blogspot.com/-fMBlWffwVng/URjUv_YiSDI/AAAAAAAABt4/EKcVqI7YGsA/s1600/interoperability.jpg"/>
          <p:cNvPicPr>
            <a:picLocks noChangeAspect="1" noChangeArrowheads="1"/>
          </p:cNvPicPr>
          <p:nvPr/>
        </p:nvPicPr>
        <p:blipFill>
          <a:blip r:embed="rId3"/>
          <a:srcRect t="16762" b="15309"/>
          <a:stretch>
            <a:fillRect/>
          </a:stretch>
        </p:blipFill>
        <p:spPr bwMode="auto">
          <a:xfrm>
            <a:off x="5508625" y="2133600"/>
            <a:ext cx="3995738" cy="2097088"/>
          </a:xfrm>
          <a:prstGeom prst="rect">
            <a:avLst/>
          </a:prstGeom>
          <a:noFill/>
          <a:ln w="9525">
            <a:noFill/>
            <a:miter lim="800000"/>
            <a:headEnd/>
            <a:tailEnd/>
          </a:ln>
        </p:spPr>
      </p:pic>
    </p:spTree>
    <p:extLst>
      <p:ext uri="{BB962C8B-B14F-4D97-AF65-F5344CB8AC3E}">
        <p14:creationId xmlns:p14="http://schemas.microsoft.com/office/powerpoint/2010/main" val="3015617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tLang="en-US" sz="3200" dirty="0"/>
              <a:t>Status of WIS in RA IV</a:t>
            </a:r>
            <a:br>
              <a:rPr lang="en-GB" altLang="en-US" sz="3200" dirty="0"/>
            </a:br>
            <a:endParaRPr lang="en-GB" dirty="0"/>
          </a:p>
        </p:txBody>
      </p:sp>
      <p:sp>
        <p:nvSpPr>
          <p:cNvPr id="2" name="Subtitle 1"/>
          <p:cNvSpPr>
            <a:spLocks noGrp="1"/>
          </p:cNvSpPr>
          <p:nvPr>
            <p:ph idx="1"/>
          </p:nvPr>
        </p:nvSpPr>
        <p:spPr/>
        <p:txBody>
          <a:bodyPr/>
          <a:lstStyle/>
          <a:p>
            <a:pPr marL="457200" indent="-457200"/>
            <a:r>
              <a:rPr lang="en-GB" sz="2400" dirty="0" smtClean="0"/>
              <a:t>WIS centres</a:t>
            </a:r>
          </a:p>
          <a:p>
            <a:pPr marL="1447800" lvl="1" indent="-457200"/>
            <a:r>
              <a:rPr lang="en-GB" sz="2400" dirty="0" smtClean="0"/>
              <a:t>NCs – 35</a:t>
            </a:r>
          </a:p>
          <a:p>
            <a:pPr marL="1447800" lvl="1" indent="-457200"/>
            <a:r>
              <a:rPr lang="en-GB" sz="2400" dirty="0" smtClean="0"/>
              <a:t>DCPCs – 14 (</a:t>
            </a:r>
            <a:r>
              <a:rPr lang="en-GB" sz="2400" dirty="0"/>
              <a:t>2 Endorsed</a:t>
            </a:r>
            <a:r>
              <a:rPr lang="en-GB" sz="2400" dirty="0" smtClean="0"/>
              <a:t>)</a:t>
            </a:r>
          </a:p>
          <a:p>
            <a:pPr marL="1447800" lvl="1" indent="-457200"/>
            <a:r>
              <a:rPr lang="en-GB" sz="2400" dirty="0" smtClean="0"/>
              <a:t>GISC – 1 (Washington)</a:t>
            </a:r>
          </a:p>
          <a:p>
            <a:pPr marL="1447800" lvl="1" indent="-457200"/>
            <a:r>
              <a:rPr lang="en-GB" sz="2400" dirty="0" smtClean="0"/>
              <a:t>GTS plan last updated 2009 (RA IV) although we have 2012 for RA V (South East Pacific)</a:t>
            </a:r>
          </a:p>
          <a:p>
            <a:pPr marL="1447800" lvl="1" indent="-457200"/>
            <a:endParaRPr lang="en-GB" dirty="0" smtClean="0"/>
          </a:p>
          <a:p>
            <a:pPr marL="1447800" lvl="1" indent="-457200"/>
            <a:endParaRPr lang="en-GB" dirty="0" smtClean="0"/>
          </a:p>
          <a:p>
            <a:pPr marL="457200" indent="-457200"/>
            <a:endParaRPr lang="en-GB" dirty="0"/>
          </a:p>
        </p:txBody>
      </p:sp>
      <p:sp>
        <p:nvSpPr>
          <p:cNvPr id="3" name="Footer Placeholder 2"/>
          <p:cNvSpPr>
            <a:spLocks noGrp="1"/>
          </p:cNvSpPr>
          <p:nvPr>
            <p:ph type="ftr" sz="quarter" idx="10"/>
          </p:nvPr>
        </p:nvSpPr>
        <p:spPr/>
        <p:txBody>
          <a:bodyPr/>
          <a:lstStyle/>
          <a:p>
            <a:pPr>
              <a:defRPr/>
            </a:pPr>
            <a:r>
              <a:rPr lang="en-GB" dirty="0" smtClean="0"/>
              <a:t>WIS</a:t>
            </a:r>
            <a:endParaRPr lang="en-GB" dirty="0"/>
          </a:p>
        </p:txBody>
      </p:sp>
      <p:sp>
        <p:nvSpPr>
          <p:cNvPr id="4" name="Slide Number Placeholder 3"/>
          <p:cNvSpPr>
            <a:spLocks noGrp="1"/>
          </p:cNvSpPr>
          <p:nvPr>
            <p:ph type="sldNum" sz="quarter" idx="11"/>
          </p:nvPr>
        </p:nvSpPr>
        <p:spPr/>
        <p:txBody>
          <a:bodyPr/>
          <a:lstStyle/>
          <a:p>
            <a:fld id="{8DF94D46-51C4-4A7B-AB0C-7030AC7CFDAF}" type="slidenum">
              <a:rPr lang="en-GB" altLang="en-US" smtClean="0"/>
              <a:pPr/>
              <a:t>6</a:t>
            </a:fld>
            <a:endParaRPr lang="en-GB" altLang="en-US"/>
          </a:p>
        </p:txBody>
      </p:sp>
    </p:spTree>
    <p:extLst>
      <p:ext uri="{BB962C8B-B14F-4D97-AF65-F5344CB8AC3E}">
        <p14:creationId xmlns:p14="http://schemas.microsoft.com/office/powerpoint/2010/main" val="26689390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GTS in Region IV (2009)</a:t>
            </a:r>
            <a:endParaRPr lang="en-GB" dirty="0"/>
          </a:p>
        </p:txBody>
      </p:sp>
      <p:sp>
        <p:nvSpPr>
          <p:cNvPr id="3" name="Footer Placeholder 2"/>
          <p:cNvSpPr>
            <a:spLocks noGrp="1"/>
          </p:cNvSpPr>
          <p:nvPr>
            <p:ph type="ftr" sz="quarter" idx="10"/>
          </p:nvPr>
        </p:nvSpPr>
        <p:spPr/>
        <p:txBody>
          <a:bodyPr/>
          <a:lstStyle/>
          <a:p>
            <a:pPr>
              <a:defRPr/>
            </a:pPr>
            <a:r>
              <a:rPr lang="en-GB" dirty="0" smtClean="0"/>
              <a:t>WIS</a:t>
            </a:r>
            <a:endParaRPr lang="en-GB" dirty="0"/>
          </a:p>
        </p:txBody>
      </p:sp>
      <p:sp>
        <p:nvSpPr>
          <p:cNvPr id="4" name="Slide Number Placeholder 3"/>
          <p:cNvSpPr>
            <a:spLocks noGrp="1"/>
          </p:cNvSpPr>
          <p:nvPr>
            <p:ph type="sldNum" sz="quarter" idx="11"/>
          </p:nvPr>
        </p:nvSpPr>
        <p:spPr/>
        <p:txBody>
          <a:bodyPr/>
          <a:lstStyle/>
          <a:p>
            <a:fld id="{239C8C6E-DC4D-4ADB-B1A3-71E1766CCA84}" type="slidenum">
              <a:rPr lang="en-GB" altLang="en-US" smtClean="0"/>
              <a:pPr/>
              <a:t>7</a:t>
            </a:fld>
            <a:endParaRPr lang="en-GB" altLang="en-US"/>
          </a:p>
        </p:txBody>
      </p:sp>
      <p:pic>
        <p:nvPicPr>
          <p:cNvPr id="6" name="Picture 5"/>
          <p:cNvPicPr/>
          <p:nvPr/>
        </p:nvPicPr>
        <p:blipFill>
          <a:blip r:embed="rId3"/>
          <a:stretch>
            <a:fillRect/>
          </a:stretch>
        </p:blipFill>
        <p:spPr>
          <a:xfrm>
            <a:off x="1043608" y="836712"/>
            <a:ext cx="6984000" cy="5288400"/>
          </a:xfrm>
          <a:prstGeom prst="rect">
            <a:avLst/>
          </a:prstGeom>
          <a:ln>
            <a:solidFill>
              <a:srgbClr val="000000"/>
            </a:solidFill>
          </a:ln>
        </p:spPr>
      </p:pic>
    </p:spTree>
    <p:extLst>
      <p:ext uri="{BB962C8B-B14F-4D97-AF65-F5344CB8AC3E}">
        <p14:creationId xmlns:p14="http://schemas.microsoft.com/office/powerpoint/2010/main" val="92923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GB" dirty="0" smtClean="0"/>
              <a:t>WIS</a:t>
            </a:r>
            <a:endParaRPr lang="en-GB" dirty="0"/>
          </a:p>
        </p:txBody>
      </p:sp>
      <p:pic>
        <p:nvPicPr>
          <p:cNvPr id="8" name="Picture 5" descr="Description: RA5_RMTN_201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664"/>
            <a:ext cx="9309235" cy="604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fld id="{4FC5B4E0-B61B-4259-A3AF-243E0AE58827}" type="slidenum">
              <a:rPr lang="en-GB" altLang="en-US" smtClean="0"/>
              <a:pPr/>
              <a:t>8</a:t>
            </a:fld>
            <a:endParaRPr lang="en-GB" altLang="en-US"/>
          </a:p>
        </p:txBody>
      </p:sp>
      <p:sp>
        <p:nvSpPr>
          <p:cNvPr id="5" name="Title 4"/>
          <p:cNvSpPr>
            <a:spLocks noGrp="1"/>
          </p:cNvSpPr>
          <p:nvPr>
            <p:ph type="title"/>
          </p:nvPr>
        </p:nvSpPr>
        <p:spPr/>
        <p:txBody>
          <a:bodyPr/>
          <a:lstStyle/>
          <a:p>
            <a:r>
              <a:rPr lang="en-GB" dirty="0" smtClean="0"/>
              <a:t>GTS in Region V (2012)</a:t>
            </a:r>
            <a:endParaRPr lang="en-GB" dirty="0"/>
          </a:p>
        </p:txBody>
      </p:sp>
    </p:spTree>
    <p:extLst>
      <p:ext uri="{BB962C8B-B14F-4D97-AF65-F5344CB8AC3E}">
        <p14:creationId xmlns:p14="http://schemas.microsoft.com/office/powerpoint/2010/main" val="216714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en-US" sz="3200" dirty="0" smtClean="0"/>
              <a:t>RA IV WIS implementation status</a:t>
            </a:r>
            <a:endParaRPr lang="en-GB" altLang="en-US" sz="3200" dirty="0"/>
          </a:p>
        </p:txBody>
      </p:sp>
      <p:sp>
        <p:nvSpPr>
          <p:cNvPr id="6149" name="Rectangle 5"/>
          <p:cNvSpPr>
            <a:spLocks noGrp="1" noChangeArrowheads="1"/>
          </p:cNvSpPr>
          <p:nvPr>
            <p:ph idx="1"/>
          </p:nvPr>
        </p:nvSpPr>
        <p:spPr>
          <a:xfrm>
            <a:off x="107504" y="1052513"/>
            <a:ext cx="8857109" cy="4897437"/>
          </a:xfrm>
        </p:spPr>
        <p:txBody>
          <a:bodyPr/>
          <a:lstStyle/>
          <a:p>
            <a:r>
              <a:rPr lang="en-US" altLang="en-US" sz="2400" dirty="0">
                <a:hlinkClick r:id="rId3"/>
              </a:rPr>
              <a:t>http://</a:t>
            </a:r>
            <a:r>
              <a:rPr lang="en-US" altLang="en-US" sz="2400" dirty="0" smtClean="0">
                <a:hlinkClick r:id="rId3"/>
              </a:rPr>
              <a:t>wis.wmo.int/page=RA4-WIS</a:t>
            </a:r>
            <a:r>
              <a:rPr lang="en-US" altLang="en-US" sz="2400" dirty="0" smtClean="0"/>
              <a:t> </a:t>
            </a:r>
            <a:endParaRPr lang="en-US" altLang="en-US" sz="2400" dirty="0"/>
          </a:p>
          <a:p>
            <a:r>
              <a:rPr lang="en-US" altLang="en-US" sz="2400" dirty="0" smtClean="0"/>
              <a:t>WIS Regional Implementation Plan - None</a:t>
            </a:r>
            <a:endParaRPr lang="en-US" altLang="en-US" sz="2400" dirty="0"/>
          </a:p>
          <a:p>
            <a:r>
              <a:rPr lang="en-US" altLang="en-US" sz="2400" dirty="0" smtClean="0"/>
              <a:t>Responses to RA IV WIS Survey (1)</a:t>
            </a:r>
          </a:p>
          <a:p>
            <a:pPr lvl="1"/>
            <a:r>
              <a:rPr lang="en-US" altLang="en-US" sz="2400" dirty="0">
                <a:hlinkClick r:id="rId4"/>
              </a:rPr>
              <a:t>http://</a:t>
            </a:r>
            <a:r>
              <a:rPr lang="en-US" altLang="en-US" sz="2400" dirty="0" smtClean="0">
                <a:hlinkClick r:id="rId4"/>
              </a:rPr>
              <a:t>wis.wmo.int/page=WIS-RA-IV-Survey</a:t>
            </a:r>
            <a:r>
              <a:rPr lang="en-US" altLang="en-US" sz="2400" dirty="0" smtClean="0"/>
              <a:t> </a:t>
            </a:r>
          </a:p>
          <a:p>
            <a:r>
              <a:rPr lang="en-US" altLang="en-US" sz="2400" dirty="0" smtClean="0"/>
              <a:t>National WIS Focal Points (17)</a:t>
            </a:r>
          </a:p>
          <a:p>
            <a:r>
              <a:rPr lang="en-US" altLang="en-US" sz="2400" dirty="0" smtClean="0"/>
              <a:t>National knowledge of WIS ???</a:t>
            </a:r>
          </a:p>
          <a:p>
            <a:r>
              <a:rPr lang="en-US" altLang="en-US" sz="2400" dirty="0" smtClean="0"/>
              <a:t>Level of implementation of WIS ???</a:t>
            </a:r>
          </a:p>
          <a:p>
            <a:r>
              <a:rPr lang="en-US" altLang="en-US" sz="2400" dirty="0" smtClean="0"/>
              <a:t>Capacity development activities</a:t>
            </a:r>
          </a:p>
          <a:p>
            <a:pPr lvl="1"/>
            <a:r>
              <a:rPr lang="en-US" sz="2400" dirty="0">
                <a:hlinkClick r:id="rId5" tooltip="RA-IV-WIS-2015"/>
              </a:rPr>
              <a:t>RA IV WIS training workshop</a:t>
            </a:r>
            <a:r>
              <a:rPr lang="en-US" sz="2400" dirty="0"/>
              <a:t>, </a:t>
            </a:r>
            <a:r>
              <a:rPr lang="en-US" sz="2400" dirty="0" smtClean="0"/>
              <a:t/>
            </a:r>
            <a:br>
              <a:rPr lang="en-US" sz="2400" dirty="0" smtClean="0"/>
            </a:br>
            <a:r>
              <a:rPr lang="en-US" sz="2400" dirty="0" smtClean="0"/>
              <a:t>11-13 </a:t>
            </a:r>
            <a:r>
              <a:rPr lang="en-US" sz="2400" dirty="0"/>
              <a:t>August 2015. </a:t>
            </a:r>
            <a:r>
              <a:rPr lang="en-US" sz="2400" dirty="0" smtClean="0"/>
              <a:t>Barbados</a:t>
            </a:r>
          </a:p>
          <a:p>
            <a:pPr lvl="1"/>
            <a:r>
              <a:rPr lang="en-US" sz="1600" dirty="0">
                <a:hlinkClick r:id="rId5"/>
              </a:rPr>
              <a:t>http://</a:t>
            </a:r>
            <a:r>
              <a:rPr lang="en-US" sz="1600" dirty="0" smtClean="0">
                <a:hlinkClick r:id="rId5"/>
              </a:rPr>
              <a:t>wis.wmo.int/page=RA-IV-WIS-2015</a:t>
            </a:r>
            <a:r>
              <a:rPr lang="en-US" sz="1600" dirty="0" smtClean="0"/>
              <a:t> …</a:t>
            </a:r>
            <a:endParaRPr lang="en-US" sz="1600" dirty="0"/>
          </a:p>
          <a:p>
            <a:pPr lvl="1"/>
            <a:endParaRPr lang="en-US" altLang="en-US" sz="2400" dirty="0"/>
          </a:p>
          <a:p>
            <a:endParaRPr lang="en-US" altLang="en-US" sz="2400" dirty="0"/>
          </a:p>
        </p:txBody>
      </p:sp>
      <p:sp>
        <p:nvSpPr>
          <p:cNvPr id="2" name="Footer Placeholder 1"/>
          <p:cNvSpPr>
            <a:spLocks noGrp="1"/>
          </p:cNvSpPr>
          <p:nvPr>
            <p:ph type="ftr" sz="quarter" idx="10"/>
          </p:nvPr>
        </p:nvSpPr>
        <p:spPr/>
        <p:txBody>
          <a:bodyPr/>
          <a:lstStyle/>
          <a:p>
            <a:pPr>
              <a:defRPr/>
            </a:pPr>
            <a:r>
              <a:rPr lang="en-GB" dirty="0" smtClean="0"/>
              <a:t>WIS</a:t>
            </a:r>
            <a:endParaRPr lang="en-GB" dirty="0"/>
          </a:p>
        </p:txBody>
      </p:sp>
      <p:sp>
        <p:nvSpPr>
          <p:cNvPr id="3" name="Slide Number Placeholder 2"/>
          <p:cNvSpPr>
            <a:spLocks noGrp="1"/>
          </p:cNvSpPr>
          <p:nvPr>
            <p:ph type="sldNum" sz="quarter" idx="11"/>
          </p:nvPr>
        </p:nvSpPr>
        <p:spPr/>
        <p:txBody>
          <a:bodyPr/>
          <a:lstStyle/>
          <a:p>
            <a:fld id="{4FC5B4E0-B61B-4259-A3AF-243E0AE58827}" type="slidenum">
              <a:rPr lang="en-GB" altLang="en-US" smtClean="0"/>
              <a:pPr/>
              <a:t>9</a:t>
            </a:fld>
            <a:endParaRPr lang="en-GB" alt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1590" y="4005064"/>
            <a:ext cx="3433564" cy="2123087"/>
          </a:xfrm>
          <a:prstGeom prst="rect">
            <a:avLst/>
          </a:prstGeom>
        </p:spPr>
      </p:pic>
    </p:spTree>
    <p:extLst>
      <p:ext uri="{BB962C8B-B14F-4D97-AF65-F5344CB8AC3E}">
        <p14:creationId xmlns:p14="http://schemas.microsoft.com/office/powerpoint/2010/main" val="20005230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1790</TotalTime>
  <Words>2646</Words>
  <Application>Microsoft Office PowerPoint</Application>
  <PresentationFormat>On-screen Show (4:3)</PresentationFormat>
  <Paragraphs>282</Paragraphs>
  <Slides>15</Slides>
  <Notes>14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blank</vt:lpstr>
      <vt:lpstr>Closing slide</vt:lpstr>
      <vt:lpstr>WIS’s Role in implementing WIGOS</vt:lpstr>
      <vt:lpstr>Where does WIS fit in</vt:lpstr>
      <vt:lpstr>What do we mean by integration?</vt:lpstr>
      <vt:lpstr>PowerPoint Presentation</vt:lpstr>
      <vt:lpstr>What do we mean by interoperability?</vt:lpstr>
      <vt:lpstr>Status of WIS in RA IV </vt:lpstr>
      <vt:lpstr>GTS in Region IV (2009)</vt:lpstr>
      <vt:lpstr>GTS in Region V (2012)</vt:lpstr>
      <vt:lpstr>RA IV WIS implementation status</vt:lpstr>
      <vt:lpstr>National WIS focal points</vt:lpstr>
      <vt:lpstr>Implementation of WIS (Cg-XV, 2007)</vt:lpstr>
      <vt:lpstr>WIS contribution to WIGOS</vt:lpstr>
      <vt:lpstr>Recommendations</vt:lpstr>
      <vt:lpstr>Summary</vt:lpstr>
      <vt:lpstr>Thank you for your attention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 Overview</dc:title>
  <dc:creator>Steve Foreman</dc:creator>
  <cp:lastModifiedBy>David Thomas</cp:lastModifiedBy>
  <cp:revision>28</cp:revision>
  <dcterms:created xsi:type="dcterms:W3CDTF">2014-09-20T14:07:33Z</dcterms:created>
  <dcterms:modified xsi:type="dcterms:W3CDTF">2015-11-30T16:19:19Z</dcterms:modified>
</cp:coreProperties>
</file>