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702127" indent="-244927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1645920" indent="-274319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title"/>
          </p:nvPr>
        </p:nvSpPr>
        <p:spPr>
          <a:xfrm>
            <a:off x="1908175" y="0"/>
            <a:ext cx="6985000" cy="1990725"/>
          </a:xfrm>
          <a:prstGeom prst="rect">
            <a:avLst/>
          </a:prstGeom>
        </p:spPr>
        <p:txBody>
          <a:bodyPr anchor="ctr"/>
          <a:lstStyle>
            <a:lvl1pPr defTabSz="914400"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1908175" y="3405187"/>
            <a:ext cx="6985000" cy="345281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6766280" y="6467475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Num" sz="quarter" idx="2"/>
          </p:nvPr>
        </p:nvSpPr>
        <p:spPr>
          <a:xfrm>
            <a:off x="8367172" y="6184899"/>
            <a:ext cx="521246" cy="5461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50825" y="3573462"/>
            <a:ext cx="8713790" cy="71914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117475" y="6532671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b="1" sz="2000">
                <a:solidFill>
                  <a:srgbClr val="008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68309" y="1341437"/>
            <a:ext cx="107951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WMO</a:t>
            </a:r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250825" y="3573462"/>
            <a:ext cx="8713790" cy="71914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b="1" sz="2000">
                <a:solidFill>
                  <a:srgbClr val="008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68312" y="6356350"/>
            <a:ext cx="5688015" cy="2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3" y="0"/>
                </a:moveTo>
                <a:lnTo>
                  <a:pt x="0" y="21600"/>
                </a:lnTo>
                <a:lnTo>
                  <a:pt x="2107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369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5364162" y="5373687"/>
            <a:ext cx="792172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 </a:t>
            </a:r>
          </a:p>
        </p:txBody>
      </p:sp>
      <p:pic>
        <p:nvPicPr>
          <p:cNvPr id="78" name="image2.png" descr="ECMWF_new_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3662" y="6310312"/>
            <a:ext cx="2084397" cy="37466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>
            <p:ph type="sldNum" sz="quarter" idx="2"/>
          </p:nvPr>
        </p:nvSpPr>
        <p:spPr>
          <a:xfrm>
            <a:off x="4932362" y="6353175"/>
            <a:ext cx="351731" cy="34562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57200" y="274635"/>
            <a:ext cx="8229600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668194" y="6478587"/>
            <a:ext cx="351731" cy="34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wmo.int/pages/prog/www/wigos/documents/WIGOS-RM/Review-Members/CBS-Ext(2014)-d03-1(1)-WIGOS-ANNEX-1-REC-3-1(1)-1-approved_en.docx" TargetMode="External"/><Relationship Id="rId3" Type="http://schemas.openxmlformats.org/officeDocument/2006/relationships/hyperlink" Target="http://www.wmo.int/pages/prog/www/wigos/documents/WIGOS-RM/Review-Members/CBS-Ext(2014)-d03-1(1)-WIGOS-ANNEX-2-REC-3-1(1)-1-approved_en.docx" TargetMode="External"/><Relationship Id="rId4" Type="http://schemas.openxmlformats.org/officeDocument/2006/relationships/hyperlink" Target="http://www.wmo.int/pages/prog/www/wigos/documents/WIGOS-RM/Review-Members/CBS-Ext(2014)-d03-1(1)-WIGOS-Attachment-1-approved_en.docx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 idx="4294967295"/>
          </p:nvPr>
        </p:nvSpPr>
        <p:spPr>
          <a:xfrm>
            <a:off x="120649" y="1925633"/>
            <a:ext cx="8865446" cy="3384558"/>
          </a:xfrm>
          <a:prstGeom prst="rect">
            <a:avLst/>
          </a:prstGeom>
        </p:spPr>
        <p:txBody>
          <a:bodyPr anchor="ctr"/>
          <a:lstStyle/>
          <a:p>
            <a:pPr algn="ctr" defTabSz="914400">
              <a:defRPr b="1" sz="4200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WIGOS - Regional and National Implementation Planning</a:t>
            </a:r>
          </a:p>
          <a:p>
            <a:pPr algn="ctr" defTabSz="914400">
              <a:defRPr b="1" i="1" sz="2800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Guidance from Cg-17, EC-67 and TT-PWPP</a:t>
            </a:r>
            <a:endParaRPr b="0"/>
          </a:p>
          <a:p>
            <a:pPr algn="ctr" defTabSz="914400">
              <a:defRPr sz="3900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defRPr b="1" sz="2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RA-IV Workshop on WIGOS</a:t>
            </a:r>
          </a:p>
          <a:p>
            <a:pPr algn="ctr" defTabSz="914400">
              <a:defRPr b="1" sz="2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Willemstad, Dec 1-3 2015</a:t>
            </a:r>
          </a:p>
        </p:txBody>
      </p:sp>
      <p:sp>
        <p:nvSpPr>
          <p:cNvPr id="214" name="Shape 214"/>
          <p:cNvSpPr/>
          <p:nvPr>
            <p:ph type="body" sz="quarter" idx="4294967295"/>
          </p:nvPr>
        </p:nvSpPr>
        <p:spPr>
          <a:xfrm>
            <a:off x="395287" y="5084762"/>
            <a:ext cx="8280401" cy="1081097"/>
          </a:xfrm>
          <a:prstGeom prst="rect">
            <a:avLst/>
          </a:prstGeo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Dr. Lars Peter Riishojgaard,</a:t>
            </a:r>
            <a:endParaRPr sz="1800"/>
          </a:p>
          <a:p>
            <a:pPr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WIGOS Project Manager, WMO Secretariat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288924" y="188903"/>
            <a:ext cx="8713790" cy="792180"/>
          </a:xfrm>
          <a:prstGeom prst="rect">
            <a:avLst/>
          </a:prstGeom>
        </p:spPr>
        <p:txBody>
          <a:bodyPr anchor="ctr"/>
          <a:lstStyle/>
          <a:p>
            <a:pPr algn="ctr" defTabSz="514350">
              <a:defRPr b="1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R-WIP-IV</a:t>
            </a:r>
          </a:p>
          <a:p>
            <a:pPr algn="ctr" defTabSz="514350">
              <a:defRPr b="1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 i="1" sz="2200"/>
              <a:t>continued)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xfrm>
            <a:off x="272650" y="1117541"/>
            <a:ext cx="8713793" cy="5772216"/>
          </a:xfrm>
          <a:prstGeom prst="rect">
            <a:avLst/>
          </a:prstGeom>
        </p:spPr>
        <p:txBody>
          <a:bodyPr/>
          <a:lstStyle/>
          <a:p>
            <a:pPr marL="203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More specific RA-IV activities (from R-WIP-IV, Table 2):</a:t>
            </a:r>
          </a:p>
          <a:p>
            <a:pPr lvl="1" marL="584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(4.4) Exploit opportunities to benefit from the sharing of experiences, expertise and the pooling of resources across RA III and RA IV </a:t>
            </a:r>
          </a:p>
          <a:p>
            <a:pPr lvl="1" marL="584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(6.6) Radar data integration</a:t>
            </a:r>
          </a:p>
          <a:p>
            <a:pPr lvl="2" marL="965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Develop specific data collection requirements in support of hurricane analysis and prediction using Caribbean radars;</a:t>
            </a:r>
          </a:p>
          <a:p>
            <a:pPr lvl="2" marL="965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Assess data collection costs for integration of regional radars into near real-time central collection and distribution database</a:t>
            </a:r>
          </a:p>
          <a:p>
            <a:pPr lvl="1" marL="584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(6.7) Regional Radar Mosaics</a:t>
            </a:r>
          </a:p>
          <a:p>
            <a:pPr lvl="2" marL="965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Plans for development of regional or sub-regional mosaics;</a:t>
            </a:r>
          </a:p>
          <a:p>
            <a:pPr lvl="2" marL="965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Implementation of mosaics.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0" name="world-all-show-v1.as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200" y="610840"/>
            <a:ext cx="9539500" cy="463466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1765300" y="1193800"/>
            <a:ext cx="2540695" cy="1629817"/>
          </a:xfrm>
          <a:prstGeom prst="ellipse">
            <a:avLst/>
          </a:prstGeom>
          <a:ln w="50800">
            <a:solidFill>
              <a:srgbClr val="011993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2" name="Shape 252"/>
          <p:cNvSpPr/>
          <p:nvPr/>
        </p:nvSpPr>
        <p:spPr>
          <a:xfrm>
            <a:off x="3885998" y="2646681"/>
            <a:ext cx="3424164" cy="9652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Many radars available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over Region IV: Opportunity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to develop Regional products!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2"/>
      <p:bldP build="whole" bldLvl="1" animBg="1" rev="0" advAuto="0" spid="25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ECMWF Temp 2015 10 31 00Z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905"/>
            <a:ext cx="9144000" cy="638239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2374698" y="3370581"/>
            <a:ext cx="2583421" cy="12700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RAOB network;</a:t>
            </a:r>
            <a:endParaRPr sz="1800"/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(more observations in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the Pacific and the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Arctic</a:t>
            </a:r>
            <a:r>
              <a:rPr sz="1800"/>
              <a:t> </a:t>
            </a:r>
            <a:r>
              <a:t>would be better)</a:t>
            </a:r>
          </a:p>
        </p:txBody>
      </p:sp>
      <p:sp>
        <p:nvSpPr>
          <p:cNvPr id="256" name="Shape 256"/>
          <p:cNvSpPr/>
          <p:nvPr/>
        </p:nvSpPr>
        <p:spPr>
          <a:xfrm>
            <a:off x="203136" y="2483789"/>
            <a:ext cx="1562329" cy="1426123"/>
          </a:xfrm>
          <a:prstGeom prst="ellipse">
            <a:avLst/>
          </a:prstGeom>
          <a:ln w="50800">
            <a:solidFill>
              <a:srgbClr val="9452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317436" y="1759889"/>
            <a:ext cx="3435728" cy="571204"/>
          </a:xfrm>
          <a:prstGeom prst="ellipse">
            <a:avLst/>
          </a:prstGeom>
          <a:ln w="50800">
            <a:solidFill>
              <a:srgbClr val="9452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3"/>
      <p:bldP build="whole" bldLvl="1" animBg="1" rev="0" advAuto="0" spid="256" grpId="1"/>
      <p:bldP build="whole" bldLvl="1" animBg="1" rev="0" advAuto="0" spid="25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ECMWF aircraft 2015 10 30 18Z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7805"/>
            <a:ext cx="9144000" cy="638239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451615" y="4742181"/>
            <a:ext cx="4022626" cy="12700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AMDAR and similar programs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provides opportunity for additional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upper air observations; limited to 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commercial flight routes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WIGOS Pre-Operational Phase (2016-2019)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xfrm>
            <a:off x="377825" y="1098544"/>
            <a:ext cx="8642350" cy="5007529"/>
          </a:xfrm>
          <a:prstGeom prst="rect">
            <a:avLst/>
          </a:prstGeom>
        </p:spPr>
        <p:txBody>
          <a:bodyPr/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Approved by WMO Congress-17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Increased emphasis on regional and national activities</a:t>
            </a:r>
            <a:endParaRPr sz="1800"/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t>Five main priority areas:</a:t>
            </a: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WIGOS Regulatory Material, supplemented with necessary </a:t>
            </a:r>
            <a:r>
              <a:rPr u="sng"/>
              <a:t>guidance material</a:t>
            </a:r>
            <a:endParaRPr sz="1800"/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WIGOS Information Resource, including the Observing Systems Capabilities analysis and Review tool (OSCAR), </a:t>
            </a:r>
            <a:r>
              <a:t>especially OSCAR/Surface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WIGOS Data Quality Monitoring System (WDQMS)</a:t>
            </a:r>
            <a:endParaRPr sz="1800"/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Regional Structure; </a:t>
            </a:r>
            <a:r>
              <a:rPr i="1" u="sng"/>
              <a:t>Regional WIGOS Centers</a:t>
            </a: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National WIGOS Implementation, coordination and governance mechanisms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xfrm>
            <a:off x="2635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Regulatory Material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xfrm>
            <a:off x="314325" y="1317071"/>
            <a:ext cx="8642350" cy="5007529"/>
          </a:xfrm>
          <a:prstGeom prst="rect">
            <a:avLst/>
          </a:prstGeom>
        </p:spPr>
        <p:txBody>
          <a:bodyPr/>
          <a:lstStyle/>
          <a:p>
            <a:pPr marL="316087" indent="-316087" defTabSz="799184"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i="1"/>
              <a:t>”Manual on WIGOS” </a:t>
            </a:r>
            <a:r>
              <a:t>will be updated in 2019, with two main new elements:</a:t>
            </a:r>
          </a:p>
          <a:p>
            <a:pPr lvl="1" marL="661736" indent="-280735" defTabSz="868680"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Full integration of the </a:t>
            </a:r>
            <a:r>
              <a:rPr i="1"/>
              <a:t>Manual on the Global Observing System</a:t>
            </a:r>
            <a:r>
              <a:t>, which will be retired at that point</a:t>
            </a:r>
          </a:p>
          <a:p>
            <a:pPr lvl="1" marL="661736" indent="-280735" defTabSz="868680"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New material on Regional Basic Observing Networks (RBON), which will integrate the existing RBSN and RBCNs and include additional observing systems, such as radars, wind profilers ….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263524" y="188901"/>
            <a:ext cx="8713790" cy="792183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Guidance Material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606425" y="1240871"/>
            <a:ext cx="8137823" cy="5007529"/>
          </a:xfrm>
          <a:prstGeom prst="rect">
            <a:avLst/>
          </a:prstGeom>
        </p:spPr>
        <p:txBody>
          <a:bodyPr/>
          <a:lstStyle/>
          <a:p>
            <a:pPr marL="239829" indent="-239829" defTabSz="735249"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Guidance material is most urgently needed in the following areas:</a:t>
            </a:r>
          </a:p>
          <a:p>
            <a:pPr lvl="1" marL="888999" indent="-380999" defTabSz="799184"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OSCAR, Metadata, Station IDs and Quality monitoring;</a:t>
            </a:r>
          </a:p>
          <a:p>
            <a:pPr lvl="1" marL="888999" indent="-380999" defTabSz="799184"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Regional WIGOS Centers, AWS, National partnerships;</a:t>
            </a:r>
          </a:p>
          <a:p>
            <a:pPr lvl="1" marL="888999" indent="-380999" defTabSz="799184"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National observing strategy, RBON, and integration of space-based observations</a:t>
            </a:r>
          </a:p>
          <a:p>
            <a:pPr marL="280736" indent="-280736" defTabSz="799184"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areas listed under item 1. should be covered in the initial version of the </a:t>
            </a:r>
            <a:r>
              <a:rPr i="1"/>
              <a:t>“Guide to WIGOS”, </a:t>
            </a:r>
            <a:r>
              <a:t>to be made available before July 1 2016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4. Regional WIGOS Centers</a:t>
            </a:r>
          </a:p>
        </p:txBody>
      </p:sp>
      <p:sp>
        <p:nvSpPr>
          <p:cNvPr id="272" name="Shape 272"/>
          <p:cNvSpPr/>
          <p:nvPr>
            <p:ph type="body" idx="1"/>
          </p:nvPr>
        </p:nvSpPr>
        <p:spPr>
          <a:xfrm>
            <a:off x="288925" y="1098544"/>
            <a:ext cx="8642350" cy="5007529"/>
          </a:xfrm>
          <a:prstGeom prst="rect">
            <a:avLst/>
          </a:prstGeom>
        </p:spPr>
        <p:txBody>
          <a:bodyPr/>
          <a:lstStyle/>
          <a:p>
            <a:pPr marL="212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Members already now requesting guidance and support from the WIGOS PO; some of this could be provided more efficiently and effectively by a regional entity, e.g. </a:t>
            </a:r>
            <a:r>
              <a:rPr i="1" u="sng"/>
              <a:t>Regional WIGOS Centers</a:t>
            </a:r>
            <a:endParaRPr sz="1800"/>
          </a:p>
          <a:p>
            <a:pPr marL="212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General role of RWC would be to monitor, coordinate and support the implementation activities in the Region (or sub-Region)</a:t>
            </a:r>
            <a:endParaRPr sz="1800"/>
          </a:p>
          <a:p>
            <a:pPr marL="212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Specific areas of responsibility:</a:t>
            </a:r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Regional support for OSCAR/Surface.</a:t>
            </a:r>
            <a:endParaRPr sz="1800"/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Regional support for WIGOS Data Quality Monitoring System, including</a:t>
            </a:r>
          </a:p>
          <a:p>
            <a:pPr lvl="2" marL="974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Data availability.</a:t>
            </a:r>
            <a:endParaRPr sz="1800"/>
          </a:p>
          <a:p>
            <a:pPr lvl="2" marL="942472" indent="-180472" defTabSz="832832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t>D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ata quality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2" marL="974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Fault management, i.e. follow-up with data providers in case of data availability or data quality problems.</a:t>
            </a:r>
            <a:endParaRPr sz="1800"/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Regional network design.</a:t>
            </a:r>
            <a:endParaRPr sz="1800"/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Regional coordination of WIGOS implementation activities and projects.</a:t>
            </a:r>
            <a:endParaRPr sz="1800"/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defTabSz="832832">
              <a:lnSpc>
                <a:spcPct val="90000"/>
              </a:lnSpc>
              <a:spcBef>
                <a:spcPts val="400"/>
              </a:spcBef>
              <a:defRPr i="1" sz="1900">
                <a:latin typeface="Arial"/>
                <a:ea typeface="Arial"/>
                <a:cs typeface="Arial"/>
                <a:sym typeface="Arial"/>
              </a:defRPr>
            </a:pPr>
            <a:r>
              <a:t>The RWC concept will be developed further during the next two years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/>
          <a:p>
            <a:pPr algn="ctr" defTabSz="610361">
              <a:defRPr b="1" sz="2848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Regional WIGOS Centers Concept Development</a:t>
            </a:r>
          </a:p>
          <a:p>
            <a:pPr algn="ctr" defTabSz="610361">
              <a:defRPr b="1" i="1" sz="2136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(continued)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xfrm>
            <a:off x="288925" y="1098544"/>
            <a:ext cx="8642350" cy="5007529"/>
          </a:xfrm>
          <a:prstGeom prst="rect">
            <a:avLst/>
          </a:prstGeom>
        </p:spPr>
        <p:txBody>
          <a:bodyPr/>
          <a:lstStyle/>
          <a:p>
            <a:pPr marL="212254" indent="-212254" defTabSz="83283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ICG-WIGOS (TT-PWPP), Sep 2015:</a:t>
            </a:r>
          </a:p>
          <a:p>
            <a:pPr lvl="1" marL="593254" indent="-212254" defTabSz="83283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Propose list of functionalities to RAs; let the Regions take the lead in defining how to implement this</a:t>
            </a:r>
          </a:p>
          <a:p>
            <a:pPr marL="212254" indent="-212254" defTabSz="83283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RA-I Workshop on WIGOS (English), Nov 2015:</a:t>
            </a:r>
          </a:p>
          <a:p>
            <a:pPr lvl="1" marL="593254" indent="-212254" defTabSz="83283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Come back to us when you have more details on how this is supposed to be implemented</a:t>
            </a:r>
          </a:p>
          <a:p>
            <a:pPr marL="212254" indent="-212254" defTabSz="83283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RA-VI Workshop on WIGOS, Nov 2015:</a:t>
            </a:r>
          </a:p>
          <a:p>
            <a:pPr lvl="1" marL="593254" indent="-212254" defTabSz="83283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This will have to be implemented as virtual or distributed (sub-Regional) Centers, with individual Members taking responsibility for certain functions under the guidance of an overall coordinator</a:t>
            </a:r>
          </a:p>
          <a:p>
            <a:pPr marL="212254" indent="-212254" defTabSz="83283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RA-IV Workshop on WIGOS, Dec 2015</a:t>
            </a:r>
          </a:p>
          <a:p>
            <a:pPr lvl="1" marL="593254" indent="-212254" defTabSz="832832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??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487529">
              <a:defRPr b="1" sz="2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5. National Implementation, Coordination and Governance Mechanisms</a:t>
            </a:r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xfrm>
            <a:off x="327025" y="1066797"/>
            <a:ext cx="8642350" cy="5007536"/>
          </a:xfrm>
          <a:prstGeom prst="rect">
            <a:avLst/>
          </a:prstGeom>
        </p:spPr>
        <p:txBody>
          <a:bodyPr/>
          <a:lstStyle/>
          <a:p>
            <a:pPr marL="30158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Members requesting guidance on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OSCAR/Surface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Monitoring (WDQMS)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Design, deployment, management of AWS (and other) networks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Development of National Partnership agreements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Quality Management approaches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Data policy issues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Calibration support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lvl="1" marL="659729" indent="-301589" defTabSz="782862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256"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214884" defTabSz="782862">
              <a:lnSpc>
                <a:spcPct val="90000"/>
              </a:lnSpc>
              <a:spcBef>
                <a:spcPts val="700"/>
              </a:spcBef>
              <a:defRPr i="1" sz="2256">
                <a:latin typeface="Arial"/>
                <a:ea typeface="Arial"/>
                <a:cs typeface="Arial"/>
                <a:sym typeface="Arial"/>
              </a:defRPr>
            </a:pPr>
            <a:r>
              <a:t>ICG-WIGOS: It will be essential for Members to develop national plans to prioritize and resource these activities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WMO</a:t>
            </a:r>
          </a:p>
        </p:txBody>
      </p:sp>
      <p:sp>
        <p:nvSpPr>
          <p:cNvPr id="217" name="Shape 217"/>
          <p:cNvSpPr/>
          <p:nvPr>
            <p:ph type="title" idx="4294967295"/>
          </p:nvPr>
        </p:nvSpPr>
        <p:spPr>
          <a:xfrm>
            <a:off x="250824" y="188904"/>
            <a:ext cx="8713790" cy="792178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Outline</a:t>
            </a:r>
          </a:p>
        </p:txBody>
      </p:sp>
      <p:sp>
        <p:nvSpPr>
          <p:cNvPr id="218" name="Shape 218"/>
          <p:cNvSpPr/>
          <p:nvPr>
            <p:ph type="body" idx="4294967295"/>
          </p:nvPr>
        </p:nvSpPr>
        <p:spPr>
          <a:xfrm>
            <a:off x="911223" y="1285869"/>
            <a:ext cx="7282437" cy="4682638"/>
          </a:xfrm>
          <a:prstGeom prst="rect">
            <a:avLst/>
          </a:prstGeom>
        </p:spPr>
        <p:txBody>
          <a:bodyPr/>
          <a:lstStyle/>
          <a:p>
            <a:pPr lvl="1" marL="584200" indent="-203200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Introduction to WIGOS</a:t>
            </a:r>
          </a:p>
          <a:p>
            <a:pPr lvl="1" marL="584200" indent="-203200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Status of the WIGOS Framework</a:t>
            </a:r>
          </a:p>
          <a:p>
            <a:pPr lvl="1" marL="584200" indent="-203200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next four years: The WIGOS Pre-Operational Phase</a:t>
            </a:r>
          </a:p>
          <a:p>
            <a:pPr lvl="2" marL="965200" indent="-203200" defTabSz="914400">
              <a:spcBef>
                <a:spcPts val="1200"/>
              </a:spcBef>
              <a:buSzPct val="100000"/>
              <a:buChar char="•"/>
              <a:defRPr sz="2800" u="sng">
                <a:latin typeface="Arial"/>
                <a:ea typeface="Arial"/>
                <a:cs typeface="Arial"/>
                <a:sym typeface="Arial"/>
              </a:defRPr>
            </a:pPr>
            <a:r>
              <a:t>Regional and National Implementation</a:t>
            </a:r>
          </a:p>
          <a:p>
            <a:pPr lvl="1" marL="584200" indent="-203200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Summary and conclusions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/>
          <a:p>
            <a:pPr algn="ctr" defTabSz="487529">
              <a:defRPr b="1" sz="2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5. National Implementation</a:t>
            </a:r>
          </a:p>
          <a:p>
            <a:pPr algn="ctr" defTabSz="487529">
              <a:defRPr b="1" i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(continued)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314325" y="1041397"/>
            <a:ext cx="8642350" cy="5007536"/>
          </a:xfrm>
          <a:prstGeom prst="rect">
            <a:avLst/>
          </a:prstGeom>
        </p:spPr>
        <p:txBody>
          <a:bodyPr/>
          <a:lstStyle/>
          <a:p>
            <a:pPr marL="238225" indent="-238225" defTabSz="82450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Steps in national implementations</a:t>
            </a:r>
          </a:p>
          <a:p>
            <a:pPr lvl="1" marL="615415" indent="-238225" defTabSz="82450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Implementation of WIGOS Metadata Standard</a:t>
            </a:r>
          </a:p>
          <a:p>
            <a:pPr lvl="2" marL="992605" indent="-238225" defTabSz="82450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OSCAR/Surface</a:t>
            </a:r>
          </a:p>
          <a:p>
            <a:pPr lvl="1" marL="615415" indent="-238225" defTabSz="82450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Implementation of WDQMS</a:t>
            </a:r>
          </a:p>
          <a:p>
            <a:pPr lvl="1" marL="615415" indent="-238225" defTabSz="82450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Establishment of national inventory of observations, including those operated by other entities</a:t>
            </a:r>
          </a:p>
          <a:p>
            <a:pPr lvl="1" marL="615415" indent="-238225" defTabSz="82450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Development of a national observing strategy, with consolidated requirements</a:t>
            </a:r>
          </a:p>
          <a:p>
            <a:pPr lvl="1" marL="615415" indent="-238225" defTabSz="82450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Establish partnership agreements on exchange of observational data, where possible</a:t>
            </a:r>
          </a:p>
          <a:p>
            <a:pPr lvl="1" marL="555856" indent="-178667" defTabSz="824503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226313" defTabSz="824503">
              <a:lnSpc>
                <a:spcPct val="90000"/>
              </a:lnSpc>
              <a:spcBef>
                <a:spcPts val="700"/>
              </a:spcBef>
              <a:defRPr i="1" sz="2376">
                <a:latin typeface="Arial"/>
                <a:ea typeface="Arial"/>
                <a:cs typeface="Arial"/>
                <a:sym typeface="Arial"/>
              </a:defRPr>
            </a:pPr>
            <a:r>
              <a:t>The Secretariat will support these activities with both guidance material (templates) and events, within available 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xfrm>
            <a:off x="215105" y="1762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487529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Summary and Conclusions</a:t>
            </a:r>
          </a:p>
        </p:txBody>
      </p:sp>
      <p:sp>
        <p:nvSpPr>
          <p:cNvPr id="284" name="Shape 284"/>
          <p:cNvSpPr/>
          <p:nvPr>
            <p:ph type="body" idx="1"/>
          </p:nvPr>
        </p:nvSpPr>
        <p:spPr>
          <a:xfrm>
            <a:off x="352425" y="1181093"/>
            <a:ext cx="8439150" cy="5007544"/>
          </a:xfrm>
          <a:prstGeom prst="rect">
            <a:avLst/>
          </a:prstGeom>
        </p:spPr>
        <p:txBody>
          <a:bodyPr/>
          <a:lstStyle/>
          <a:p>
            <a:pPr marL="230604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WIGOS global framework is now in place and will be further developed during the Pre-operational Phase (2016-2019)</a:t>
            </a:r>
            <a:endParaRPr sz="1600"/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Increased emphasis on Regional and National activities</a:t>
            </a:r>
          </a:p>
          <a:p>
            <a:pPr marL="230604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Some WIGOS priorities for Region IV already identified; would be good to now translate them into implementation projects</a:t>
            </a:r>
            <a:endParaRPr sz="1600"/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Further development and ongoing support is needed; not all Members in Region are active and engaged in the projects</a:t>
            </a:r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Regional WIGOS Centers expected to play important role</a:t>
            </a:r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The WIGOS Project Office is ready to help regional and national implementation efforts succeed in any way it can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250824" y="188904"/>
            <a:ext cx="8713790" cy="792178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WIGOS?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212725" y="1160908"/>
            <a:ext cx="8713790" cy="5335143"/>
          </a:xfrm>
          <a:prstGeom prst="rect">
            <a:avLst/>
          </a:prstGeom>
        </p:spPr>
        <p:txBody>
          <a:bodyPr/>
          <a:lstStyle/>
          <a:p>
            <a:pPr marL="428977" indent="-428977" defTabSz="914400"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WMO foundational activity addressing the observing needs of the weather, climate, water and environmental services of its Members</a:t>
            </a:r>
          </a:p>
          <a:p>
            <a:pPr marL="428977" indent="-428977" defTabSz="914400"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 framework for integrating all WMO observing systems and WMO contributions to co-sponsored observing systems under a common regulatory and management framework </a:t>
            </a:r>
          </a:p>
          <a:p>
            <a:pPr marL="428977" indent="-428977" defTabSz="914400"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Together with the WMO Information System (WIS), WIGOS is a WMO contribution to GEOSS.</a:t>
            </a:r>
          </a:p>
          <a:p>
            <a:pPr marL="428977" indent="-428977" defTabSz="914400"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WIGOS is </a:t>
            </a:r>
            <a:r>
              <a:rPr u="sng"/>
              <a:t>not</a:t>
            </a:r>
            <a:r>
              <a:t>:</a:t>
            </a:r>
          </a:p>
          <a:p>
            <a:pPr lvl="1" marL="603805" indent="-222805" defTabSz="914400">
              <a:spcBef>
                <a:spcPts val="8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Replacing or taking over existing observing systems, which will continue to be owned and operated by a diverse array of organizations and programmes, national as well as international.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body" sz="half" idx="1"/>
          </p:nvPr>
        </p:nvSpPr>
        <p:spPr>
          <a:xfrm>
            <a:off x="458787" y="1179512"/>
            <a:ext cx="4437758" cy="5256213"/>
          </a:xfrm>
          <a:prstGeom prst="rect">
            <a:avLst/>
          </a:prstGeom>
        </p:spPr>
        <p:txBody>
          <a:bodyPr/>
          <a:lstStyle/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Global Observing System (WWW/</a:t>
            </a:r>
            <a:r>
              <a:rPr b="1"/>
              <a:t>GOS</a:t>
            </a:r>
            <a:r>
              <a:t>)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Atmospheric Watch (</a:t>
            </a:r>
            <a:r>
              <a:rPr b="1"/>
              <a:t>GAW</a:t>
            </a:r>
            <a:r>
              <a:t>)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WMO Hydrological Observations (including </a:t>
            </a:r>
            <a:r>
              <a:rPr b="1"/>
              <a:t>WHYCOS</a:t>
            </a:r>
            <a:r>
              <a:t>) 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Cryosphere Watch (</a:t>
            </a:r>
            <a:r>
              <a:rPr b="1"/>
              <a:t>GCW</a:t>
            </a:r>
            <a:r>
              <a:t>)</a:t>
            </a:r>
          </a:p>
        </p:txBody>
      </p:sp>
      <p:sp>
        <p:nvSpPr>
          <p:cNvPr id="224" name="Shape 224"/>
          <p:cNvSpPr/>
          <p:nvPr/>
        </p:nvSpPr>
        <p:spPr>
          <a:xfrm>
            <a:off x="250824" y="280979"/>
            <a:ext cx="87137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36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WIGOS Component Systems</a:t>
            </a:r>
          </a:p>
        </p:txBody>
      </p:sp>
      <p:pic>
        <p:nvPicPr>
          <p:cNvPr id="225" name="image4.jpeg" descr="atmos_observatori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151" y="4554537"/>
            <a:ext cx="2426990" cy="1676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5.jpeg" descr="WaterSensor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3213100"/>
            <a:ext cx="251461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6.jpeg" descr="1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685" y="2209800"/>
            <a:ext cx="2484447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7.jpeg" descr="GOS-fullsiz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0062" y="260350"/>
            <a:ext cx="3324229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263524" y="188904"/>
            <a:ext cx="8713790" cy="792178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do we need WIGOS?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187324" y="1103311"/>
            <a:ext cx="8713790" cy="5100840"/>
          </a:xfrm>
          <a:prstGeom prst="rect">
            <a:avLst/>
          </a:prstGeom>
        </p:spPr>
        <p:txBody>
          <a:bodyPr/>
          <a:lstStyle/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b="1" sz="23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I. NMHS mandate typically broader now than when the World Weather Watch and the GOS were created, including e.g.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Climate monitoring, climate change, mitigation 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Air quality, atmospheric composition from urban to planetary scales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Oceans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Cryosphere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Water resources</a:t>
            </a:r>
          </a:p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b="1" sz="23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II. Technical and scientific advances: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Observing technology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Telecommunications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Numerical modeling and data assimilation 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Increased user demand to access and use observations in decision making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250824" y="188904"/>
            <a:ext cx="8713790" cy="792178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do we need WIGOS?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454024" y="989011"/>
            <a:ext cx="8343556" cy="5100840"/>
          </a:xfrm>
          <a:prstGeom prst="rect">
            <a:avLst/>
          </a:prstGeom>
        </p:spPr>
        <p:txBody>
          <a:bodyPr/>
          <a:lstStyle/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b="1" sz="23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III. </a:t>
            </a:r>
            <a:r>
              <a:rPr sz="2400"/>
              <a:t>Economic realities</a:t>
            </a:r>
            <a:endParaRPr sz="2400"/>
          </a:p>
          <a:p>
            <a:pPr lvl="1" marL="742243" indent="-361244" defTabSz="905255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Budgetary pressure on many NMHS, in spite of growing mandate and increasing demand for services</a:t>
            </a:r>
          </a:p>
          <a:p>
            <a:pPr lvl="1" marL="742243" indent="-361244" defTabSz="905255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Efficiency by exploiting synergies</a:t>
            </a:r>
          </a:p>
          <a:p>
            <a:pPr lvl="2" marL="950147" indent="-188146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Integration of observing networks across disciplines (e.g. weather and climate)</a:t>
            </a:r>
          </a:p>
          <a:p>
            <a:pPr lvl="2" marL="950147" indent="-188146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Integration across organizational boundaries, e.g. between different national ministries/departments operating observing systems</a:t>
            </a:r>
          </a:p>
          <a:p>
            <a:pPr lvl="2" marL="950147" indent="-188146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Integration across technological boundaries, e.g. between surface- and space-based systems</a:t>
            </a:r>
          </a:p>
          <a:p>
            <a:pPr defTabSz="905255">
              <a:spcBef>
                <a:spcPts val="600"/>
              </a:spcBef>
              <a:defRPr b="1" i="1" sz="2400" u="sng">
                <a:latin typeface="Arial"/>
                <a:ea typeface="Arial"/>
                <a:cs typeface="Arial"/>
                <a:sym typeface="Arial"/>
              </a:defRPr>
            </a:pPr>
            <a:r>
              <a:t>Basic principle: One observation, many applications, many users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 idx="4294967295"/>
          </p:nvPr>
        </p:nvSpPr>
        <p:spPr>
          <a:xfrm>
            <a:off x="250824" y="1889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WIGOS Implementation Phase</a:t>
            </a:r>
          </a:p>
        </p:txBody>
      </p:sp>
      <p:sp>
        <p:nvSpPr>
          <p:cNvPr id="237" name="Shape 237"/>
          <p:cNvSpPr/>
          <p:nvPr>
            <p:ph type="body" idx="4294967295"/>
          </p:nvPr>
        </p:nvSpPr>
        <p:spPr>
          <a:xfrm>
            <a:off x="403223" y="1293812"/>
            <a:ext cx="8442925" cy="4897438"/>
          </a:xfrm>
          <a:prstGeom prst="rect">
            <a:avLst/>
          </a:prstGeom>
        </p:spPr>
        <p:txBody>
          <a:bodyPr/>
          <a:lstStyle/>
          <a:p>
            <a:pPr marL="294660" indent="-294660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WMO 16th Congress (2011): Implementation of WIGOS</a:t>
            </a:r>
          </a:p>
          <a:p>
            <a:pPr marL="294660" indent="-294660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Key deliverables for the 17th Congress (2015): </a:t>
            </a:r>
            <a:r>
              <a:rPr b="1"/>
              <a:t>Draft Technical Regulations on WIGOS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; link here</a:t>
            </a:r>
            <a:endParaRPr b="1"/>
          </a:p>
          <a:p>
            <a:pPr lvl="1" marL="675660" indent="-294659" defTabSz="786383">
              <a:spcBef>
                <a:spcPts val="1000"/>
              </a:spcBef>
              <a:buSzPct val="100000"/>
              <a:buChar char="•"/>
              <a:defRPr b="1" sz="2300">
                <a:latin typeface="Arial"/>
                <a:ea typeface="Arial"/>
                <a:cs typeface="Arial"/>
                <a:sym typeface="Arial"/>
              </a:defRPr>
            </a:pPr>
            <a:r>
              <a:t>Draft Manual on WIGOS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; link here</a:t>
            </a:r>
          </a:p>
          <a:p>
            <a:pPr lvl="2" marL="1056660" indent="-294660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WIGOS Metadata Standard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; link here</a:t>
            </a:r>
            <a:endParaRPr b="1"/>
          </a:p>
          <a:p>
            <a:pPr lvl="1" marL="675660" indent="-294659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Regional Implementation Plans</a:t>
            </a:r>
          </a:p>
          <a:p>
            <a:pPr lvl="1" marL="675660" indent="-294659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Proposal for the Pre-Operational Phase of WIGOS (2016-19)</a:t>
            </a:r>
          </a:p>
          <a:p>
            <a:pPr lvl="1" marL="561471" indent="-180472" defTabSz="786383">
              <a:spcBef>
                <a:spcPts val="10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spcBef>
                <a:spcPts val="1000"/>
              </a:spcBef>
              <a:buClr>
                <a:srgbClr val="FF9900"/>
              </a:buClr>
              <a:buFont typeface="Wingdings"/>
              <a:defRPr i="1" sz="2400" u="sng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deliverables were approved by Cg-17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250824" y="354003"/>
            <a:ext cx="8713790" cy="792180"/>
          </a:xfrm>
          <a:prstGeom prst="rect">
            <a:avLst/>
          </a:prstGeom>
        </p:spPr>
        <p:txBody>
          <a:bodyPr anchor="ctr"/>
          <a:lstStyle/>
          <a:p>
            <a:pPr algn="ctr" defTabSz="630936">
              <a:defRPr b="1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Regional WIGOS Implementation Plans</a:t>
            </a:r>
            <a:endParaRPr sz="1600"/>
          </a:p>
          <a:p>
            <a:pPr algn="ctr" defTabSz="630936">
              <a:defRPr b="1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(R-WIPs)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250825" y="1441441"/>
            <a:ext cx="8528447" cy="5422916"/>
          </a:xfrm>
          <a:prstGeom prst="rect">
            <a:avLst/>
          </a:prstGeom>
        </p:spPr>
        <p:txBody>
          <a:bodyPr/>
          <a:lstStyle/>
          <a:p>
            <a:pPr marL="240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R-WIPs developed for all WMO Regions by Regional WIGOS Task Teams or Working Groups, typically helped along by dedicated WIGOS Workshops</a:t>
            </a:r>
          </a:p>
          <a:p>
            <a:pPr marL="240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All WMO Regional Associations have approved their R-WIPs</a:t>
            </a:r>
            <a:endParaRPr i="1">
              <a:latin typeface="+mj-lt"/>
              <a:ea typeface="+mj-ea"/>
              <a:cs typeface="+mj-cs"/>
              <a:sym typeface="Helvetica"/>
            </a:endParaRPr>
          </a:p>
          <a:p>
            <a:pPr lvl="1" marL="621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Important now to align national priorities, VCP request and donor-funded projects with the respective R-WIP to the extent possible</a:t>
            </a:r>
          </a:p>
          <a:p>
            <a:pPr marL="240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Regional Working Structures to oversee and coordinate the WIGOS implementation are still developing, and differ from region to region</a:t>
            </a:r>
          </a:p>
          <a:p>
            <a:pPr lvl="1" marL="621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t>In Region IV, the RA-IV Task Team on WIGOS is responsible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288924" y="188903"/>
            <a:ext cx="8713790" cy="792180"/>
          </a:xfrm>
          <a:prstGeom prst="rect">
            <a:avLst/>
          </a:prstGeom>
        </p:spPr>
        <p:txBody>
          <a:bodyPr anchor="ctr"/>
          <a:lstStyle/>
          <a:p>
            <a:pPr algn="ctr" defTabSz="514350">
              <a:defRPr b="1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RA-IV WIGOS Implementation Plan</a:t>
            </a:r>
          </a:p>
          <a:p>
            <a:pPr algn="ctr" defTabSz="514350">
              <a:defRPr b="1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 i="1" sz="2200"/>
              <a:t>R-WIP-IV)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272650" y="1117541"/>
            <a:ext cx="8713793" cy="5772216"/>
          </a:xfrm>
          <a:prstGeom prst="rect">
            <a:avLst/>
          </a:prstGeom>
        </p:spPr>
        <p:txBody>
          <a:bodyPr/>
          <a:lstStyle/>
          <a:p>
            <a:pPr marL="203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i="1" sz="2200">
                <a:latin typeface="Arial"/>
                <a:ea typeface="Arial"/>
                <a:cs typeface="Arial"/>
                <a:sym typeface="Arial"/>
              </a:defRPr>
            </a:pPr>
            <a:r>
              <a:t>This will be reviewed on Day 3 of this Workshop, more details in presentation by Glendell de Souza</a:t>
            </a:r>
          </a:p>
          <a:p>
            <a:pPr marL="203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Lists regional activities with deliverables, many still generic</a:t>
            </a:r>
          </a:p>
          <a:p>
            <a:pPr marL="203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Specific RA-IV activities (from R-WIP-IV, Table 2):</a:t>
            </a:r>
          </a:p>
          <a:p>
            <a:pPr lvl="1" marL="584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(3.1) </a:t>
            </a:r>
            <a:r>
              <a:t>Compile the regional observational requirements including from:</a:t>
            </a:r>
          </a:p>
          <a:p>
            <a:pPr lvl="2" marL="985118" indent="-220578">
              <a:buSzPct val="100000"/>
              <a:buChar char="•"/>
              <a:tabLst>
                <a:tab pos="228600" algn="l"/>
              </a:tabLst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 Hurricane Committee’s Technical Plan;</a:t>
            </a:r>
          </a:p>
          <a:p>
            <a:pPr lvl="2" marL="985118" indent="-220578">
              <a:buSzPct val="100000"/>
              <a:buChar char="•"/>
              <a:tabLst>
                <a:tab pos="228600" algn="l"/>
              </a:tabLst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Marine Programmes including buoys and offshore platforms;</a:t>
            </a:r>
          </a:p>
          <a:p>
            <a:pPr lvl="2" marL="985118" indent="-220578">
              <a:buSzPct val="100000"/>
              <a:buChar char="•"/>
              <a:tabLst>
                <a:tab pos="228600" algn="l"/>
              </a:tabLst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Expanded space based observations including NESDIS activities;</a:t>
            </a:r>
          </a:p>
          <a:p>
            <a:pPr lvl="2" marL="985118" indent="-220578">
              <a:buSzPct val="100000"/>
              <a:buChar char="•"/>
              <a:tabLst>
                <a:tab pos="228600" algn="l"/>
              </a:tabLst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Expanded agro-met observations including USDA activities;</a:t>
            </a:r>
          </a:p>
          <a:p>
            <a:pPr lvl="2" marL="985118" indent="-220578">
              <a:buSzPct val="100000"/>
              <a:buChar char="•"/>
              <a:tabLst>
                <a:tab pos="228600" algn="l"/>
              </a:tabLst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Strategy for the architecture for climate monitoring from space</a:t>
            </a:r>
          </a:p>
          <a:p>
            <a:pPr lvl="1" marL="604118" indent="-220578">
              <a:buSzPct val="100000"/>
              <a:buChar char="•"/>
              <a:tabLst>
                <a:tab pos="228600" algn="l"/>
              </a:tabLst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(3.8) The evolution of the Island component of CARIB-HYCOS through database management and maintenance of the networks.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