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 id="2147483655" r:id="rId3"/>
    <p:sldMasterId id="2147483693" r:id="rId4"/>
    <p:sldMasterId id="2147483707" r:id="rId5"/>
  </p:sldMasterIdLst>
  <p:notesMasterIdLst>
    <p:notesMasterId r:id="rId52"/>
  </p:notesMasterIdLst>
  <p:handoutMasterIdLst>
    <p:handoutMasterId r:id="rId53"/>
  </p:handoutMasterIdLst>
  <p:sldIdLst>
    <p:sldId id="263" r:id="rId6"/>
    <p:sldId id="382" r:id="rId7"/>
    <p:sldId id="372" r:id="rId8"/>
    <p:sldId id="324" r:id="rId9"/>
    <p:sldId id="378" r:id="rId10"/>
    <p:sldId id="381" r:id="rId11"/>
    <p:sldId id="373" r:id="rId12"/>
    <p:sldId id="374" r:id="rId13"/>
    <p:sldId id="375" r:id="rId14"/>
    <p:sldId id="376" r:id="rId15"/>
    <p:sldId id="380" r:id="rId16"/>
    <p:sldId id="328" r:id="rId17"/>
    <p:sldId id="329" r:id="rId18"/>
    <p:sldId id="330" r:id="rId19"/>
    <p:sldId id="331" r:id="rId20"/>
    <p:sldId id="332" r:id="rId21"/>
    <p:sldId id="333" r:id="rId22"/>
    <p:sldId id="334" r:id="rId23"/>
    <p:sldId id="335" r:id="rId24"/>
    <p:sldId id="336" r:id="rId25"/>
    <p:sldId id="337" r:id="rId26"/>
    <p:sldId id="338" r:id="rId27"/>
    <p:sldId id="379" r:id="rId28"/>
    <p:sldId id="339" r:id="rId29"/>
    <p:sldId id="377" r:id="rId30"/>
    <p:sldId id="342" r:id="rId31"/>
    <p:sldId id="368" r:id="rId32"/>
    <p:sldId id="383" r:id="rId33"/>
    <p:sldId id="358" r:id="rId34"/>
    <p:sldId id="369" r:id="rId35"/>
    <p:sldId id="370" r:id="rId36"/>
    <p:sldId id="371" r:id="rId37"/>
    <p:sldId id="357" r:id="rId38"/>
    <p:sldId id="353" r:id="rId39"/>
    <p:sldId id="354" r:id="rId40"/>
    <p:sldId id="355" r:id="rId41"/>
    <p:sldId id="352" r:id="rId42"/>
    <p:sldId id="359" r:id="rId43"/>
    <p:sldId id="360" r:id="rId44"/>
    <p:sldId id="361" r:id="rId45"/>
    <p:sldId id="362" r:id="rId46"/>
    <p:sldId id="363" r:id="rId47"/>
    <p:sldId id="364" r:id="rId48"/>
    <p:sldId id="365" r:id="rId49"/>
    <p:sldId id="366" r:id="rId50"/>
    <p:sldId id="262" r:id="rId51"/>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6600"/>
    <a:srgbClr val="CC0000"/>
    <a:srgbClr val="008000"/>
    <a:srgbClr val="0000FF"/>
    <a:srgbClr val="0033CC"/>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87944" autoAdjust="0"/>
  </p:normalViewPr>
  <p:slideViewPr>
    <p:cSldViewPr>
      <p:cViewPr>
        <p:scale>
          <a:sx n="70" d="100"/>
          <a:sy n="70" d="100"/>
        </p:scale>
        <p:origin x="-1032" y="-5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hyperlink" Target="http://www.wmo.int/pages/governance/policy/related_guides_en.html" TargetMode="External"/><Relationship Id="rId1" Type="http://schemas.openxmlformats.org/officeDocument/2006/relationships/hyperlink" Target="http://www.wmo.int/pages/governance/policy/tech_regu_en.html"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www.wmo.int/pages/governance/policy/related_guides_en.html" TargetMode="External"/><Relationship Id="rId1" Type="http://schemas.openxmlformats.org/officeDocument/2006/relationships/hyperlink" Target="http://www.wmo.int/pages/governance/policy/tech_regu_en.html" TargetMode="Externa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8B302-41D5-4604-9328-357B0D853CBE}" type="doc">
      <dgm:prSet loTypeId="urn:microsoft.com/office/officeart/2005/8/layout/pyramid1" loCatId="pyramid" qsTypeId="urn:microsoft.com/office/officeart/2005/8/quickstyle/simple1" qsCatId="simple" csTypeId="urn:microsoft.com/office/officeart/2005/8/colors/accent6_3" csCatId="accent6" phldr="1"/>
      <dgm:spPr/>
    </dgm:pt>
    <dgm:pt modelId="{F98076F7-4B4A-4038-AC93-2F0F38A9CA1D}">
      <dgm:prSet phldrT="[Text]" custT="1"/>
      <dgm:spPr>
        <a:solidFill>
          <a:srgbClr val="C00000"/>
        </a:solidFill>
      </dgm:spPr>
      <dgm:t>
        <a:bodyPr/>
        <a:lstStyle/>
        <a:p>
          <a:pPr>
            <a:lnSpc>
              <a:spcPct val="90000"/>
            </a:lnSpc>
            <a:spcAft>
              <a:spcPct val="35000"/>
            </a:spcAft>
          </a:pPr>
          <a:endParaRPr lang="en-US" sz="3200" dirty="0" smtClean="0"/>
        </a:p>
        <a:p>
          <a:pPr>
            <a:lnSpc>
              <a:spcPct val="100000"/>
            </a:lnSpc>
            <a:spcAft>
              <a:spcPts val="0"/>
            </a:spcAft>
          </a:pPr>
          <a:r>
            <a:rPr lang="en-US" sz="3200" b="1" dirty="0" smtClean="0">
              <a:solidFill>
                <a:schemeClr val="bg1"/>
              </a:solidFill>
              <a:hlinkClick xmlns:r="http://schemas.openxmlformats.org/officeDocument/2006/relationships" r:id="rId1"/>
            </a:rPr>
            <a:t>TRs</a:t>
          </a:r>
        </a:p>
        <a:p>
          <a:pPr>
            <a:lnSpc>
              <a:spcPct val="100000"/>
            </a:lnSpc>
            <a:spcAft>
              <a:spcPct val="35000"/>
            </a:spcAft>
          </a:pPr>
          <a:r>
            <a:rPr lang="en-US" sz="2000" b="1" dirty="0" smtClean="0">
              <a:solidFill>
                <a:schemeClr val="bg1"/>
              </a:solidFill>
              <a:hlinkClick xmlns:r="http://schemas.openxmlformats.org/officeDocument/2006/relationships" r:id="rId1"/>
            </a:rPr>
            <a:t>(Vol. I – IV)</a:t>
          </a:r>
          <a:endParaRPr lang="fr-FR" sz="2000" b="1" dirty="0">
            <a:solidFill>
              <a:schemeClr val="bg1"/>
            </a:solidFill>
          </a:endParaRPr>
        </a:p>
      </dgm:t>
    </dgm:pt>
    <dgm:pt modelId="{CD3BD67C-91D7-428E-B51D-A95760B7BF6A}" type="parTrans" cxnId="{619DDCDB-E047-4E50-8DB2-999E5E5BC5DE}">
      <dgm:prSet/>
      <dgm:spPr/>
      <dgm:t>
        <a:bodyPr/>
        <a:lstStyle/>
        <a:p>
          <a:endParaRPr lang="fr-FR"/>
        </a:p>
      </dgm:t>
    </dgm:pt>
    <dgm:pt modelId="{12DB3903-89E8-47C2-93A3-28B2398F081F}" type="sibTrans" cxnId="{619DDCDB-E047-4E50-8DB2-999E5E5BC5DE}">
      <dgm:prSet/>
      <dgm:spPr/>
      <dgm:t>
        <a:bodyPr/>
        <a:lstStyle/>
        <a:p>
          <a:endParaRPr lang="fr-FR"/>
        </a:p>
      </dgm:t>
    </dgm:pt>
    <dgm:pt modelId="{EE88E2B4-8C1A-4879-9DF6-90A60ACA3DB1}">
      <dgm:prSet phldrT="[Text]" custT="1"/>
      <dgm:spPr>
        <a:solidFill>
          <a:srgbClr val="FF0000"/>
        </a:solidFill>
      </dgm:spPr>
      <dgm:t>
        <a:bodyPr/>
        <a:lstStyle/>
        <a:p>
          <a:pPr>
            <a:spcAft>
              <a:spcPts val="0"/>
            </a:spcAft>
          </a:pPr>
          <a:r>
            <a:rPr lang="en-US" sz="3200" b="1" dirty="0" smtClean="0">
              <a:solidFill>
                <a:schemeClr val="bg1"/>
              </a:solidFill>
              <a:hlinkClick xmlns:r="http://schemas.openxmlformats.org/officeDocument/2006/relationships" r:id="rId1"/>
            </a:rPr>
            <a:t>Manuals</a:t>
          </a:r>
        </a:p>
        <a:p>
          <a:pPr>
            <a:spcAft>
              <a:spcPct val="35000"/>
            </a:spcAft>
          </a:pPr>
          <a:r>
            <a:rPr lang="en-US" sz="2000" b="1" dirty="0" smtClean="0">
              <a:solidFill>
                <a:schemeClr val="bg1"/>
              </a:solidFill>
              <a:hlinkClick xmlns:r="http://schemas.openxmlformats.org/officeDocument/2006/relationships" r:id="rId1"/>
            </a:rPr>
            <a:t>(Annex 1 – 9)</a:t>
          </a:r>
          <a:endParaRPr lang="fr-FR" sz="2000" b="1" dirty="0">
            <a:solidFill>
              <a:schemeClr val="bg1"/>
            </a:solidFill>
          </a:endParaRPr>
        </a:p>
      </dgm:t>
    </dgm:pt>
    <dgm:pt modelId="{9E111D85-BD52-4C58-8903-F7AA5BB25223}" type="parTrans" cxnId="{915FA948-E989-464A-8F2B-A434E9F1AED5}">
      <dgm:prSet/>
      <dgm:spPr/>
      <dgm:t>
        <a:bodyPr/>
        <a:lstStyle/>
        <a:p>
          <a:endParaRPr lang="fr-FR"/>
        </a:p>
      </dgm:t>
    </dgm:pt>
    <dgm:pt modelId="{FB009D27-D9AA-43D5-B1CE-A34E2E8AB656}" type="sibTrans" cxnId="{915FA948-E989-464A-8F2B-A434E9F1AED5}">
      <dgm:prSet/>
      <dgm:spPr/>
      <dgm:t>
        <a:bodyPr/>
        <a:lstStyle/>
        <a:p>
          <a:endParaRPr lang="fr-FR"/>
        </a:p>
      </dgm:t>
    </dgm:pt>
    <dgm:pt modelId="{5D9D956C-DA9D-4ADE-B2D3-25CD27EF2256}">
      <dgm:prSet phldrT="[Text]" custT="1"/>
      <dgm:spPr>
        <a:solidFill>
          <a:srgbClr val="006600"/>
        </a:solidFill>
      </dgm:spPr>
      <dgm:t>
        <a:bodyPr/>
        <a:lstStyle/>
        <a:p>
          <a:r>
            <a:rPr lang="en-US" sz="3200" b="1" dirty="0" smtClean="0">
              <a:solidFill>
                <a:schemeClr val="bg1"/>
              </a:solidFill>
              <a:hlinkClick xmlns:r="http://schemas.openxmlformats.org/officeDocument/2006/relationships" r:id="rId2"/>
            </a:rPr>
            <a:t>Guides</a:t>
          </a:r>
          <a:endParaRPr lang="en-US" sz="3200" b="1" dirty="0" smtClean="0">
            <a:solidFill>
              <a:schemeClr val="bg1"/>
            </a:solidFill>
          </a:endParaRPr>
        </a:p>
        <a:p>
          <a:r>
            <a:rPr lang="en-US" sz="2000" b="1" dirty="0" smtClean="0">
              <a:solidFill>
                <a:schemeClr val="bg1"/>
              </a:solidFill>
            </a:rPr>
            <a:t>Other reference docs </a:t>
          </a:r>
          <a:br>
            <a:rPr lang="en-US" sz="2000" b="1" dirty="0" smtClean="0">
              <a:solidFill>
                <a:schemeClr val="bg1"/>
              </a:solidFill>
            </a:rPr>
          </a:br>
          <a:r>
            <a:rPr lang="en-US" sz="2000" b="1" dirty="0" smtClean="0">
              <a:solidFill>
                <a:schemeClr val="bg1"/>
              </a:solidFill>
            </a:rPr>
            <a:t>(e.g. WMO-No.9, 100, 134, 168, …, Guidelines, etc.)</a:t>
          </a:r>
          <a:endParaRPr lang="fr-FR" sz="2000" b="1" dirty="0">
            <a:solidFill>
              <a:schemeClr val="bg1"/>
            </a:solidFill>
          </a:endParaRPr>
        </a:p>
      </dgm:t>
    </dgm:pt>
    <dgm:pt modelId="{04ACA01C-0F32-4F19-843B-D16AF915DDF3}" type="parTrans" cxnId="{0AC53D23-68A4-45D3-B3D0-22F3A47740E0}">
      <dgm:prSet/>
      <dgm:spPr/>
      <dgm:t>
        <a:bodyPr/>
        <a:lstStyle/>
        <a:p>
          <a:endParaRPr lang="fr-FR"/>
        </a:p>
      </dgm:t>
    </dgm:pt>
    <dgm:pt modelId="{39A073C2-3352-4415-8ECD-E86FD82F0F16}" type="sibTrans" cxnId="{0AC53D23-68A4-45D3-B3D0-22F3A47740E0}">
      <dgm:prSet/>
      <dgm:spPr/>
      <dgm:t>
        <a:bodyPr/>
        <a:lstStyle/>
        <a:p>
          <a:endParaRPr lang="fr-FR"/>
        </a:p>
      </dgm:t>
    </dgm:pt>
    <dgm:pt modelId="{A8907C29-DF67-4392-87F8-B31C39FC9E50}" type="pres">
      <dgm:prSet presAssocID="{FF78B302-41D5-4604-9328-357B0D853CBE}" presName="Name0" presStyleCnt="0">
        <dgm:presLayoutVars>
          <dgm:dir/>
          <dgm:animLvl val="lvl"/>
          <dgm:resizeHandles val="exact"/>
        </dgm:presLayoutVars>
      </dgm:prSet>
      <dgm:spPr/>
    </dgm:pt>
    <dgm:pt modelId="{A2F201E6-F199-4DF1-8575-3DE46B5958DB}" type="pres">
      <dgm:prSet presAssocID="{F98076F7-4B4A-4038-AC93-2F0F38A9CA1D}" presName="Name8" presStyleCnt="0"/>
      <dgm:spPr/>
    </dgm:pt>
    <dgm:pt modelId="{315701BB-AA04-440F-A3E8-F0D5EA74B690}" type="pres">
      <dgm:prSet presAssocID="{F98076F7-4B4A-4038-AC93-2F0F38A9CA1D}" presName="level" presStyleLbl="node1" presStyleIdx="0" presStyleCnt="3" custLinFactNeighborY="-4167">
        <dgm:presLayoutVars>
          <dgm:chMax val="1"/>
          <dgm:bulletEnabled val="1"/>
        </dgm:presLayoutVars>
      </dgm:prSet>
      <dgm:spPr/>
      <dgm:t>
        <a:bodyPr/>
        <a:lstStyle/>
        <a:p>
          <a:endParaRPr lang="en-US"/>
        </a:p>
      </dgm:t>
    </dgm:pt>
    <dgm:pt modelId="{706814FA-95FE-463B-93CD-B1462CE7F6E3}" type="pres">
      <dgm:prSet presAssocID="{F98076F7-4B4A-4038-AC93-2F0F38A9CA1D}" presName="levelTx" presStyleLbl="revTx" presStyleIdx="0" presStyleCnt="0">
        <dgm:presLayoutVars>
          <dgm:chMax val="1"/>
          <dgm:bulletEnabled val="1"/>
        </dgm:presLayoutVars>
      </dgm:prSet>
      <dgm:spPr/>
      <dgm:t>
        <a:bodyPr/>
        <a:lstStyle/>
        <a:p>
          <a:endParaRPr lang="en-US"/>
        </a:p>
      </dgm:t>
    </dgm:pt>
    <dgm:pt modelId="{9E3F0BA2-AFA4-4902-B89C-03FE7EFF1183}" type="pres">
      <dgm:prSet presAssocID="{EE88E2B4-8C1A-4879-9DF6-90A60ACA3DB1}" presName="Name8" presStyleCnt="0"/>
      <dgm:spPr/>
    </dgm:pt>
    <dgm:pt modelId="{56C1848A-F6C5-4C12-A66A-F1B838E11851}" type="pres">
      <dgm:prSet presAssocID="{EE88E2B4-8C1A-4879-9DF6-90A60ACA3DB1}" presName="level" presStyleLbl="node1" presStyleIdx="1" presStyleCnt="3" custLinFactNeighborY="-4167">
        <dgm:presLayoutVars>
          <dgm:chMax val="1"/>
          <dgm:bulletEnabled val="1"/>
        </dgm:presLayoutVars>
      </dgm:prSet>
      <dgm:spPr/>
      <dgm:t>
        <a:bodyPr/>
        <a:lstStyle/>
        <a:p>
          <a:endParaRPr lang="en-US"/>
        </a:p>
      </dgm:t>
    </dgm:pt>
    <dgm:pt modelId="{504D698E-1897-48B9-8C36-F2F03FAEEF38}" type="pres">
      <dgm:prSet presAssocID="{EE88E2B4-8C1A-4879-9DF6-90A60ACA3DB1}" presName="levelTx" presStyleLbl="revTx" presStyleIdx="0" presStyleCnt="0">
        <dgm:presLayoutVars>
          <dgm:chMax val="1"/>
          <dgm:bulletEnabled val="1"/>
        </dgm:presLayoutVars>
      </dgm:prSet>
      <dgm:spPr/>
      <dgm:t>
        <a:bodyPr/>
        <a:lstStyle/>
        <a:p>
          <a:endParaRPr lang="en-US"/>
        </a:p>
      </dgm:t>
    </dgm:pt>
    <dgm:pt modelId="{964E8E09-A0B6-4623-AE6F-BB64D46BCAFE}" type="pres">
      <dgm:prSet presAssocID="{5D9D956C-DA9D-4ADE-B2D3-25CD27EF2256}" presName="Name8" presStyleCnt="0"/>
      <dgm:spPr/>
    </dgm:pt>
    <dgm:pt modelId="{F345FD0D-E629-4DF3-87B8-98B126903292}" type="pres">
      <dgm:prSet presAssocID="{5D9D956C-DA9D-4ADE-B2D3-25CD27EF2256}" presName="level" presStyleLbl="node1" presStyleIdx="2" presStyleCnt="3" custLinFactNeighborX="285">
        <dgm:presLayoutVars>
          <dgm:chMax val="1"/>
          <dgm:bulletEnabled val="1"/>
        </dgm:presLayoutVars>
      </dgm:prSet>
      <dgm:spPr/>
      <dgm:t>
        <a:bodyPr/>
        <a:lstStyle/>
        <a:p>
          <a:endParaRPr lang="fr-FR"/>
        </a:p>
      </dgm:t>
    </dgm:pt>
    <dgm:pt modelId="{E1A0D1B0-B5C1-434B-B43A-57002BC8AFCE}" type="pres">
      <dgm:prSet presAssocID="{5D9D956C-DA9D-4ADE-B2D3-25CD27EF2256}" presName="levelTx" presStyleLbl="revTx" presStyleIdx="0" presStyleCnt="0">
        <dgm:presLayoutVars>
          <dgm:chMax val="1"/>
          <dgm:bulletEnabled val="1"/>
        </dgm:presLayoutVars>
      </dgm:prSet>
      <dgm:spPr/>
      <dgm:t>
        <a:bodyPr/>
        <a:lstStyle/>
        <a:p>
          <a:endParaRPr lang="fr-FR"/>
        </a:p>
      </dgm:t>
    </dgm:pt>
  </dgm:ptLst>
  <dgm:cxnLst>
    <dgm:cxn modelId="{278568F8-EE17-4E7E-A4C7-5436400DC957}" type="presOf" srcId="{F98076F7-4B4A-4038-AC93-2F0F38A9CA1D}" destId="{315701BB-AA04-440F-A3E8-F0D5EA74B690}" srcOrd="0" destOrd="0" presId="urn:microsoft.com/office/officeart/2005/8/layout/pyramid1"/>
    <dgm:cxn modelId="{7FF1056F-1EE7-40C5-9C34-FD4C2D9087B4}" type="presOf" srcId="{EE88E2B4-8C1A-4879-9DF6-90A60ACA3DB1}" destId="{504D698E-1897-48B9-8C36-F2F03FAEEF38}" srcOrd="1" destOrd="0" presId="urn:microsoft.com/office/officeart/2005/8/layout/pyramid1"/>
    <dgm:cxn modelId="{BF9CC7EA-C1E2-4E47-A2B5-68DC8248515C}" type="presOf" srcId="{F98076F7-4B4A-4038-AC93-2F0F38A9CA1D}" destId="{706814FA-95FE-463B-93CD-B1462CE7F6E3}" srcOrd="1" destOrd="0" presId="urn:microsoft.com/office/officeart/2005/8/layout/pyramid1"/>
    <dgm:cxn modelId="{9C3830B8-80D8-49C0-94A7-D0881B352E84}" type="presOf" srcId="{5D9D956C-DA9D-4ADE-B2D3-25CD27EF2256}" destId="{E1A0D1B0-B5C1-434B-B43A-57002BC8AFCE}" srcOrd="1" destOrd="0" presId="urn:microsoft.com/office/officeart/2005/8/layout/pyramid1"/>
    <dgm:cxn modelId="{292256F8-EE22-4A1F-BD5F-53C0009A0CA3}" type="presOf" srcId="{5D9D956C-DA9D-4ADE-B2D3-25CD27EF2256}" destId="{F345FD0D-E629-4DF3-87B8-98B126903292}" srcOrd="0" destOrd="0" presId="urn:microsoft.com/office/officeart/2005/8/layout/pyramid1"/>
    <dgm:cxn modelId="{619DDCDB-E047-4E50-8DB2-999E5E5BC5DE}" srcId="{FF78B302-41D5-4604-9328-357B0D853CBE}" destId="{F98076F7-4B4A-4038-AC93-2F0F38A9CA1D}" srcOrd="0" destOrd="0" parTransId="{CD3BD67C-91D7-428E-B51D-A95760B7BF6A}" sibTransId="{12DB3903-89E8-47C2-93A3-28B2398F081F}"/>
    <dgm:cxn modelId="{0AC53D23-68A4-45D3-B3D0-22F3A47740E0}" srcId="{FF78B302-41D5-4604-9328-357B0D853CBE}" destId="{5D9D956C-DA9D-4ADE-B2D3-25CD27EF2256}" srcOrd="2" destOrd="0" parTransId="{04ACA01C-0F32-4F19-843B-D16AF915DDF3}" sibTransId="{39A073C2-3352-4415-8ECD-E86FD82F0F16}"/>
    <dgm:cxn modelId="{880431A4-E3FD-48BF-A77F-D3F889510595}" type="presOf" srcId="{EE88E2B4-8C1A-4879-9DF6-90A60ACA3DB1}" destId="{56C1848A-F6C5-4C12-A66A-F1B838E11851}" srcOrd="0" destOrd="0" presId="urn:microsoft.com/office/officeart/2005/8/layout/pyramid1"/>
    <dgm:cxn modelId="{915FA948-E989-464A-8F2B-A434E9F1AED5}" srcId="{FF78B302-41D5-4604-9328-357B0D853CBE}" destId="{EE88E2B4-8C1A-4879-9DF6-90A60ACA3DB1}" srcOrd="1" destOrd="0" parTransId="{9E111D85-BD52-4C58-8903-F7AA5BB25223}" sibTransId="{FB009D27-D9AA-43D5-B1CE-A34E2E8AB656}"/>
    <dgm:cxn modelId="{1B18CE86-C59A-44A8-BB21-A919AAF3CC65}" type="presOf" srcId="{FF78B302-41D5-4604-9328-357B0D853CBE}" destId="{A8907C29-DF67-4392-87F8-B31C39FC9E50}" srcOrd="0" destOrd="0" presId="urn:microsoft.com/office/officeart/2005/8/layout/pyramid1"/>
    <dgm:cxn modelId="{26F431D5-B17F-4305-9095-FA2F42873F63}" type="presParOf" srcId="{A8907C29-DF67-4392-87F8-B31C39FC9E50}" destId="{A2F201E6-F199-4DF1-8575-3DE46B5958DB}" srcOrd="0" destOrd="0" presId="urn:microsoft.com/office/officeart/2005/8/layout/pyramid1"/>
    <dgm:cxn modelId="{A82D9122-344D-4F61-A45E-5EDE739D7528}" type="presParOf" srcId="{A2F201E6-F199-4DF1-8575-3DE46B5958DB}" destId="{315701BB-AA04-440F-A3E8-F0D5EA74B690}" srcOrd="0" destOrd="0" presId="urn:microsoft.com/office/officeart/2005/8/layout/pyramid1"/>
    <dgm:cxn modelId="{66A0A213-F6F8-47FD-AB17-4DF7ACC89774}" type="presParOf" srcId="{A2F201E6-F199-4DF1-8575-3DE46B5958DB}" destId="{706814FA-95FE-463B-93CD-B1462CE7F6E3}" srcOrd="1" destOrd="0" presId="urn:microsoft.com/office/officeart/2005/8/layout/pyramid1"/>
    <dgm:cxn modelId="{F8077A5B-8B44-40F4-BD45-454DED5243B3}" type="presParOf" srcId="{A8907C29-DF67-4392-87F8-B31C39FC9E50}" destId="{9E3F0BA2-AFA4-4902-B89C-03FE7EFF1183}" srcOrd="1" destOrd="0" presId="urn:microsoft.com/office/officeart/2005/8/layout/pyramid1"/>
    <dgm:cxn modelId="{6B038A64-6E89-4118-9092-4CA0D0900203}" type="presParOf" srcId="{9E3F0BA2-AFA4-4902-B89C-03FE7EFF1183}" destId="{56C1848A-F6C5-4C12-A66A-F1B838E11851}" srcOrd="0" destOrd="0" presId="urn:microsoft.com/office/officeart/2005/8/layout/pyramid1"/>
    <dgm:cxn modelId="{08F51BCB-A9A4-4912-BD5C-45133FF044DE}" type="presParOf" srcId="{9E3F0BA2-AFA4-4902-B89C-03FE7EFF1183}" destId="{504D698E-1897-48B9-8C36-F2F03FAEEF38}" srcOrd="1" destOrd="0" presId="urn:microsoft.com/office/officeart/2005/8/layout/pyramid1"/>
    <dgm:cxn modelId="{71F9AFFB-F3A9-4FCD-9249-3212C2A75F18}" type="presParOf" srcId="{A8907C29-DF67-4392-87F8-B31C39FC9E50}" destId="{964E8E09-A0B6-4623-AE6F-BB64D46BCAFE}" srcOrd="2" destOrd="0" presId="urn:microsoft.com/office/officeart/2005/8/layout/pyramid1"/>
    <dgm:cxn modelId="{9B4ADB64-C600-4A09-9DA2-3A88114619CC}" type="presParOf" srcId="{964E8E09-A0B6-4623-AE6F-BB64D46BCAFE}" destId="{F345FD0D-E629-4DF3-87B8-98B126903292}" srcOrd="0" destOrd="0" presId="urn:microsoft.com/office/officeart/2005/8/layout/pyramid1"/>
    <dgm:cxn modelId="{0B05B4C6-3D41-4D8A-99AE-174CC1C8D01D}" type="presParOf" srcId="{964E8E09-A0B6-4623-AE6F-BB64D46BCAFE}" destId="{E1A0D1B0-B5C1-434B-B43A-57002BC8AFC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701BB-AA04-440F-A3E8-F0D5EA74B690}">
      <dsp:nvSpPr>
        <dsp:cNvPr id="0" name=""/>
        <dsp:cNvSpPr/>
      </dsp:nvSpPr>
      <dsp:spPr>
        <a:xfrm>
          <a:off x="1822450" y="0"/>
          <a:ext cx="1822450" cy="1776172"/>
        </a:xfrm>
        <a:prstGeom prst="trapezoid">
          <a:avLst>
            <a:gd name="adj" fmla="val 51303"/>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smtClean="0"/>
        </a:p>
        <a:p>
          <a:pPr lvl="0" algn="ctr" defTabSz="1422400">
            <a:lnSpc>
              <a:spcPct val="100000"/>
            </a:lnSpc>
            <a:spcBef>
              <a:spcPct val="0"/>
            </a:spcBef>
            <a:spcAft>
              <a:spcPts val="0"/>
            </a:spcAft>
          </a:pPr>
          <a:r>
            <a:rPr lang="en-US" sz="3200" b="1" kern="1200" dirty="0" smtClean="0">
              <a:solidFill>
                <a:schemeClr val="bg1"/>
              </a:solidFill>
              <a:hlinkClick xmlns:r="http://schemas.openxmlformats.org/officeDocument/2006/relationships" r:id="rId1"/>
            </a:rPr>
            <a:t>TRs</a:t>
          </a:r>
        </a:p>
        <a:p>
          <a:pPr lvl="0" algn="ctr" defTabSz="1422400">
            <a:lnSpc>
              <a:spcPct val="100000"/>
            </a:lnSpc>
            <a:spcBef>
              <a:spcPct val="0"/>
            </a:spcBef>
            <a:spcAft>
              <a:spcPct val="35000"/>
            </a:spcAft>
          </a:pPr>
          <a:r>
            <a:rPr lang="en-US" sz="2000" b="1" kern="1200" dirty="0" smtClean="0">
              <a:solidFill>
                <a:schemeClr val="bg1"/>
              </a:solidFill>
              <a:hlinkClick xmlns:r="http://schemas.openxmlformats.org/officeDocument/2006/relationships" r:id="rId1"/>
            </a:rPr>
            <a:t>(Vol. I – IV)</a:t>
          </a:r>
          <a:endParaRPr lang="fr-FR" sz="2000" b="1" kern="1200" dirty="0">
            <a:solidFill>
              <a:schemeClr val="bg1"/>
            </a:solidFill>
          </a:endParaRPr>
        </a:p>
      </dsp:txBody>
      <dsp:txXfrm>
        <a:off x="1822450" y="0"/>
        <a:ext cx="1822450" cy="1776172"/>
      </dsp:txXfrm>
    </dsp:sp>
    <dsp:sp modelId="{56C1848A-F6C5-4C12-A66A-F1B838E11851}">
      <dsp:nvSpPr>
        <dsp:cNvPr id="0" name=""/>
        <dsp:cNvSpPr/>
      </dsp:nvSpPr>
      <dsp:spPr>
        <a:xfrm>
          <a:off x="911225" y="1702159"/>
          <a:ext cx="3644900" cy="1776172"/>
        </a:xfrm>
        <a:prstGeom prst="trapezoid">
          <a:avLst>
            <a:gd name="adj" fmla="val 51303"/>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ts val="0"/>
            </a:spcAft>
          </a:pPr>
          <a:r>
            <a:rPr lang="en-US" sz="3200" b="1" kern="1200" dirty="0" smtClean="0">
              <a:solidFill>
                <a:schemeClr val="bg1"/>
              </a:solidFill>
              <a:hlinkClick xmlns:r="http://schemas.openxmlformats.org/officeDocument/2006/relationships" r:id="rId1"/>
            </a:rPr>
            <a:t>Manuals</a:t>
          </a:r>
        </a:p>
        <a:p>
          <a:pPr lvl="0" algn="ctr" defTabSz="1422400">
            <a:lnSpc>
              <a:spcPct val="90000"/>
            </a:lnSpc>
            <a:spcBef>
              <a:spcPct val="0"/>
            </a:spcBef>
            <a:spcAft>
              <a:spcPct val="35000"/>
            </a:spcAft>
          </a:pPr>
          <a:r>
            <a:rPr lang="en-US" sz="2000" b="1" kern="1200" dirty="0" smtClean="0">
              <a:solidFill>
                <a:schemeClr val="bg1"/>
              </a:solidFill>
              <a:hlinkClick xmlns:r="http://schemas.openxmlformats.org/officeDocument/2006/relationships" r:id="rId1"/>
            </a:rPr>
            <a:t>(Annex 1 – 9)</a:t>
          </a:r>
          <a:endParaRPr lang="fr-FR" sz="2000" b="1" kern="1200" dirty="0">
            <a:solidFill>
              <a:schemeClr val="bg1"/>
            </a:solidFill>
          </a:endParaRPr>
        </a:p>
      </dsp:txBody>
      <dsp:txXfrm>
        <a:off x="1549082" y="1702159"/>
        <a:ext cx="2369185" cy="1776172"/>
      </dsp:txXfrm>
    </dsp:sp>
    <dsp:sp modelId="{F345FD0D-E629-4DF3-87B8-98B126903292}">
      <dsp:nvSpPr>
        <dsp:cNvPr id="0" name=""/>
        <dsp:cNvSpPr/>
      </dsp:nvSpPr>
      <dsp:spPr>
        <a:xfrm>
          <a:off x="0" y="3552345"/>
          <a:ext cx="5467351" cy="1776172"/>
        </a:xfrm>
        <a:prstGeom prst="trapezoid">
          <a:avLst>
            <a:gd name="adj" fmla="val 51303"/>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hlinkClick xmlns:r="http://schemas.openxmlformats.org/officeDocument/2006/relationships" r:id="rId2"/>
            </a:rPr>
            <a:t>Guides</a:t>
          </a:r>
          <a:endParaRPr lang="en-US" sz="3200" b="1" kern="1200" dirty="0" smtClean="0">
            <a:solidFill>
              <a:schemeClr val="bg1"/>
            </a:solidFill>
          </a:endParaRPr>
        </a:p>
        <a:p>
          <a:pPr lvl="0" algn="ctr" defTabSz="1422400">
            <a:lnSpc>
              <a:spcPct val="90000"/>
            </a:lnSpc>
            <a:spcBef>
              <a:spcPct val="0"/>
            </a:spcBef>
            <a:spcAft>
              <a:spcPct val="35000"/>
            </a:spcAft>
          </a:pPr>
          <a:r>
            <a:rPr lang="en-US" sz="2000" b="1" kern="1200" dirty="0" smtClean="0">
              <a:solidFill>
                <a:schemeClr val="bg1"/>
              </a:solidFill>
            </a:rPr>
            <a:t>Other reference docs </a:t>
          </a:r>
          <a:br>
            <a:rPr lang="en-US" sz="2000" b="1" kern="1200" dirty="0" smtClean="0">
              <a:solidFill>
                <a:schemeClr val="bg1"/>
              </a:solidFill>
            </a:rPr>
          </a:br>
          <a:r>
            <a:rPr lang="en-US" sz="2000" b="1" kern="1200" dirty="0" smtClean="0">
              <a:solidFill>
                <a:schemeClr val="bg1"/>
              </a:solidFill>
            </a:rPr>
            <a:t>(e.g. WMO-No.9, 100, 134, 168, …, Guidelines, etc.)</a:t>
          </a:r>
          <a:endParaRPr lang="fr-FR" sz="2000" b="1" kern="1200" dirty="0">
            <a:solidFill>
              <a:schemeClr val="bg1"/>
            </a:solidFill>
          </a:endParaRPr>
        </a:p>
      </dsp:txBody>
      <dsp:txXfrm>
        <a:off x="956786" y="3552345"/>
        <a:ext cx="3553778" cy="17761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Times" charset="0"/>
                <a:cs typeface="+mn-cs"/>
              </a:defRPr>
            </a:lvl1pPr>
          </a:lstStyle>
          <a:p>
            <a:pPr>
              <a:defRPr/>
            </a:pPr>
            <a:endParaRPr 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atin typeface="Times" charset="0"/>
                <a:cs typeface="+mn-cs"/>
              </a:defRPr>
            </a:lvl1pPr>
          </a:lstStyle>
          <a:p>
            <a:pPr>
              <a:defRPr/>
            </a:pPr>
            <a:endParaRPr 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atin typeface="Times" charset="0"/>
                <a:cs typeface="+mn-cs"/>
              </a:defRPr>
            </a:lvl1pPr>
          </a:lstStyle>
          <a:p>
            <a:pPr>
              <a:defRPr/>
            </a:pPr>
            <a:endParaRPr 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atin typeface="Times" charset="0"/>
                <a:cs typeface="+mn-cs"/>
              </a:defRPr>
            </a:lvl1pPr>
          </a:lstStyle>
          <a:p>
            <a:pPr>
              <a:defRPr/>
            </a:pPr>
            <a:fld id="{124EAE22-75FC-4D34-85CF-CCA509072C8E}" type="slidenum">
              <a:rPr lang="en-US"/>
              <a:pPr>
                <a:defRPr/>
              </a:pPr>
              <a:t>‹#›</a:t>
            </a:fld>
            <a:endParaRPr lang="en-US"/>
          </a:p>
        </p:txBody>
      </p:sp>
    </p:spTree>
    <p:extLst>
      <p:ext uri="{BB962C8B-B14F-4D97-AF65-F5344CB8AC3E}">
        <p14:creationId xmlns:p14="http://schemas.microsoft.com/office/powerpoint/2010/main" val="3699163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Times" charset="0"/>
                <a:cs typeface="+mn-cs"/>
              </a:defRPr>
            </a:lvl1pPr>
          </a:lstStyle>
          <a:p>
            <a:pPr>
              <a:defRPr/>
            </a:pPr>
            <a:endParaRPr 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atin typeface="Times"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atin typeface="Times"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atin typeface="Times" charset="0"/>
                <a:cs typeface="+mn-cs"/>
              </a:defRPr>
            </a:lvl1pPr>
          </a:lstStyle>
          <a:p>
            <a:pPr>
              <a:defRPr/>
            </a:pPr>
            <a:fld id="{92AEC4E7-98DD-44A1-9934-F5D8D106A8B2}" type="slidenum">
              <a:rPr lang="en-US"/>
              <a:pPr>
                <a:defRPr/>
              </a:pPr>
              <a:t>‹#›</a:t>
            </a:fld>
            <a:endParaRPr lang="en-US"/>
          </a:p>
        </p:txBody>
      </p:sp>
    </p:spTree>
    <p:extLst>
      <p:ext uri="{BB962C8B-B14F-4D97-AF65-F5344CB8AC3E}">
        <p14:creationId xmlns:p14="http://schemas.microsoft.com/office/powerpoint/2010/main" val="1108057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917575" y="744538"/>
            <a:ext cx="4962525" cy="3722687"/>
          </a:xfrm>
          <a:ln/>
        </p:spPr>
      </p:sp>
      <p:sp>
        <p:nvSpPr>
          <p:cNvPr id="41986" name="Rectangle 3"/>
          <p:cNvSpPr>
            <a:spLocks noGrp="1" noChangeArrowheads="1"/>
          </p:cNvSpPr>
          <p:nvPr>
            <p:ph type="body" idx="1"/>
          </p:nvPr>
        </p:nvSpPr>
        <p:spPr>
          <a:noFill/>
          <a:ln/>
        </p:spPr>
        <p:txBody>
          <a:bodyPr/>
          <a:lstStyle/>
          <a:p>
            <a:endParaRPr lang="en-U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57A43-A497-40D7-89D5-8F64C1A3365A}" type="slidenum">
              <a:rPr lang="en-US" altLang="en-US" smtClean="0"/>
              <a:pPr>
                <a:defRPr/>
              </a:pPr>
              <a:t>10</a:t>
            </a:fld>
            <a:endParaRPr lang="en-US" altLang="en-US"/>
          </a:p>
        </p:txBody>
      </p:sp>
    </p:spTree>
    <p:extLst>
      <p:ext uri="{BB962C8B-B14F-4D97-AF65-F5344CB8AC3E}">
        <p14:creationId xmlns:p14="http://schemas.microsoft.com/office/powerpoint/2010/main" val="320165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12</a:t>
            </a:fld>
            <a:endParaRPr lang="en-US" altLang="en-US" sz="1200" b="0" smtClean="0">
              <a:solidFill>
                <a:schemeClr val="tx1"/>
              </a:solidFill>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a:rPr>
              <a:t>http://library.wmo.int/pmb_ged/wmo_1157_en.pdf; Resolutions</a:t>
            </a:r>
            <a:r>
              <a:rPr lang="en-US" altLang="en-US" baseline="0" dirty="0" smtClean="0">
                <a:latin typeface="Times"/>
              </a:rPr>
              <a:t> 25 and 26 (Cg-17)</a:t>
            </a:r>
            <a:endParaRPr lang="en-US" altLang="en-US" dirty="0" smtClean="0">
              <a:latin typeface="Times"/>
            </a:endParaRPr>
          </a:p>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13</a:t>
            </a:fld>
            <a:endParaRPr lang="en-US" altLang="en-US" sz="1200" b="0" smtClean="0">
              <a:solidFill>
                <a:schemeClr val="tx1"/>
              </a:solidFill>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14</a:t>
            </a:fld>
            <a:endParaRPr lang="en-US" altLang="en-US" sz="1200" b="0" smtClean="0">
              <a:solidFill>
                <a:schemeClr val="tx1"/>
              </a:solidFill>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Times" charset="0"/>
                <a:ea typeface="+mn-ea"/>
                <a:cs typeface="+mn-cs"/>
              </a:rPr>
              <a:t>In Section 2 the standard and recommended practices and procedures relevant to each WIGOS process can be found in the following sub-sections:</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Determination of user requirements: 2.1, 2.2</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Design, planning and evolution of WIGOS: 2.2</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Development and documentation of standard and recommended practices and procedures for observing systems: 2.3</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Implementation of observing system by owners and operators: 2.3, 2.4</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Observing system operation and maintenance including fault management and audit: 2.4</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Observation quality control: 2.4, 2.6</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Observations and observational metadata delivery: 2.4, 2.5</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Performance monitoring: 2.4, 2.6</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User feedback and review of requirements: 2.2, 2.6</a:t>
            </a:r>
          </a:p>
          <a:p>
            <a:pPr marL="171450" indent="-171450">
              <a:buFont typeface="Arial" panose="020B0604020202020204" pitchFamily="34" charset="0"/>
              <a:buChar char="•"/>
            </a:pPr>
            <a:r>
              <a:rPr lang="en-GB" sz="1200" kern="1200" dirty="0" smtClean="0">
                <a:solidFill>
                  <a:schemeClr val="tx1"/>
                </a:solidFill>
                <a:effectLst/>
                <a:latin typeface="Times" charset="0"/>
                <a:ea typeface="+mn-ea"/>
                <a:cs typeface="+mn-cs"/>
              </a:rPr>
              <a:t> Capacity development (including training): 2.7</a:t>
            </a:r>
          </a:p>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15</a:t>
            </a:fld>
            <a:endParaRPr lang="en-US" altLang="en-US" sz="1200" b="0" smtClean="0">
              <a:solidFill>
                <a:schemeClr val="tx1"/>
              </a:solidFill>
              <a:latin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16</a:t>
            </a:fld>
            <a:endParaRPr lang="en-US" altLang="en-US" sz="1200" b="0" smtClean="0">
              <a:solidFill>
                <a:schemeClr val="tx1"/>
              </a:solidFill>
              <a:latin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17</a:t>
            </a:fld>
            <a:endParaRPr lang="en-US" altLang="en-US" sz="1200" b="0" smtClean="0">
              <a:solidFill>
                <a:schemeClr val="tx1"/>
              </a:solidFill>
              <a:latin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18</a:t>
            </a:fld>
            <a:endParaRPr lang="en-US" altLang="en-US" sz="1200" b="0" smtClean="0">
              <a:solidFill>
                <a:schemeClr val="tx1"/>
              </a:solidFill>
              <a:latin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19</a:t>
            </a:fld>
            <a:endParaRPr lang="en-US" altLang="en-US" sz="1200" b="0" smtClean="0">
              <a:solidFill>
                <a:schemeClr val="tx1"/>
              </a:solidFill>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20</a:t>
            </a:fld>
            <a:endParaRPr lang="en-US" altLang="en-US" sz="1200" b="0" smtClean="0">
              <a:solidFill>
                <a:schemeClr val="tx1"/>
              </a:solidFill>
              <a:latin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21</a:t>
            </a:fld>
            <a:endParaRPr lang="en-US" altLang="en-US" sz="1200" b="0" smtClean="0">
              <a:solidFill>
                <a:schemeClr val="tx1"/>
              </a:solidFill>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u="none" kern="1200" dirty="0" smtClean="0">
                <a:solidFill>
                  <a:schemeClr val="tx1"/>
                </a:solidFill>
                <a:effectLst/>
                <a:latin typeface="Times" charset="0"/>
                <a:ea typeface="+mn-ea"/>
                <a:cs typeface="+mn-cs"/>
              </a:rPr>
              <a:t>WIGOS </a:t>
            </a:r>
            <a:r>
              <a:rPr lang="en-GB" sz="1200" u="none" kern="1200" dirty="0" err="1" smtClean="0">
                <a:solidFill>
                  <a:schemeClr val="tx1"/>
                </a:solidFill>
                <a:effectLst/>
                <a:latin typeface="Times" charset="0"/>
                <a:ea typeface="+mn-ea"/>
                <a:cs typeface="+mn-cs"/>
              </a:rPr>
              <a:t>DQC</a:t>
            </a:r>
            <a:r>
              <a:rPr lang="en-GB" sz="1200" u="none" kern="1200" dirty="0" smtClean="0">
                <a:solidFill>
                  <a:schemeClr val="tx1"/>
                </a:solidFill>
                <a:effectLst/>
                <a:latin typeface="Times" charset="0"/>
                <a:ea typeface="+mn-ea"/>
                <a:cs typeface="+mn-cs"/>
              </a:rPr>
              <a:t> processes should be developed and implemented in order to meet data quality standards or as specified within the Manual on WIGOS and should include (but not necessarily be limited to) where and as necessary the following processes or activities:</a:t>
            </a:r>
          </a:p>
          <a:p>
            <a:r>
              <a:rPr lang="en-GB" sz="1200" u="none" kern="1200" dirty="0" smtClean="0">
                <a:solidFill>
                  <a:schemeClr val="tx1"/>
                </a:solidFill>
                <a:effectLst/>
                <a:latin typeface="Times" charset="0"/>
                <a:ea typeface="+mn-ea"/>
                <a:cs typeface="+mn-cs"/>
              </a:rPr>
              <a:t> </a:t>
            </a:r>
          </a:p>
          <a:p>
            <a:pPr lvl="0"/>
            <a:r>
              <a:rPr lang="en-GB" sz="1200" u="none" kern="1200" dirty="0" smtClean="0">
                <a:solidFill>
                  <a:schemeClr val="tx1"/>
                </a:solidFill>
                <a:effectLst/>
                <a:latin typeface="Times" charset="0"/>
                <a:ea typeface="+mn-ea"/>
                <a:cs typeface="+mn-cs"/>
              </a:rPr>
              <a:t>Testing of the validity of a data value against a standard reference value;</a:t>
            </a:r>
          </a:p>
          <a:p>
            <a:pPr lvl="0"/>
            <a:r>
              <a:rPr lang="en-GB" sz="1200" u="none" kern="1200" dirty="0" smtClean="0">
                <a:solidFill>
                  <a:schemeClr val="tx1"/>
                </a:solidFill>
                <a:effectLst/>
                <a:latin typeface="Times" charset="0"/>
                <a:ea typeface="+mn-ea"/>
                <a:cs typeface="+mn-cs"/>
              </a:rPr>
              <a:t>Testing of the validity of a data value against an alternative and representative data value;</a:t>
            </a:r>
          </a:p>
          <a:p>
            <a:pPr lvl="0"/>
            <a:r>
              <a:rPr lang="en-GB" sz="1200" u="none" kern="1200" dirty="0" smtClean="0">
                <a:solidFill>
                  <a:schemeClr val="tx1"/>
                </a:solidFill>
                <a:effectLst/>
                <a:latin typeface="Times" charset="0"/>
                <a:ea typeface="+mn-ea"/>
                <a:cs typeface="+mn-cs"/>
              </a:rPr>
              <a:t>Testing of the validity of a data value against scientifically derived data sample bounds;</a:t>
            </a:r>
          </a:p>
          <a:p>
            <a:pPr lvl="0"/>
            <a:r>
              <a:rPr lang="en-GB" sz="1200" u="none" kern="1200" dirty="0" smtClean="0">
                <a:solidFill>
                  <a:schemeClr val="tx1"/>
                </a:solidFill>
                <a:effectLst/>
                <a:latin typeface="Times" charset="0"/>
                <a:ea typeface="+mn-ea"/>
                <a:cs typeface="+mn-cs"/>
              </a:rPr>
              <a:t>Testing of the validity of a data value for temporal and spatial consistency;</a:t>
            </a:r>
          </a:p>
          <a:p>
            <a:pPr lvl="0"/>
            <a:r>
              <a:rPr lang="en-GB" sz="1200" u="none" kern="1200" dirty="0" smtClean="0">
                <a:solidFill>
                  <a:schemeClr val="tx1"/>
                </a:solidFill>
                <a:effectLst/>
                <a:latin typeface="Times" charset="0"/>
                <a:ea typeface="+mn-ea"/>
                <a:cs typeface="+mn-cs"/>
              </a:rPr>
              <a:t>Testing of the validity of metadata associated with data values;</a:t>
            </a:r>
          </a:p>
          <a:p>
            <a:pPr lvl="0"/>
            <a:r>
              <a:rPr lang="en-GB" sz="1200" u="none" kern="1200" dirty="0" smtClean="0">
                <a:solidFill>
                  <a:schemeClr val="tx1"/>
                </a:solidFill>
                <a:effectLst/>
                <a:latin typeface="Times" charset="0"/>
                <a:ea typeface="+mn-ea"/>
                <a:cs typeface="+mn-cs"/>
              </a:rPr>
              <a:t>Documentation of the results of tests applied to data values through the use of data flags, metadata parameters or other documentation; or</a:t>
            </a:r>
          </a:p>
          <a:p>
            <a:r>
              <a:rPr lang="en-GB" sz="1200" u="none" kern="1200" dirty="0" smtClean="0">
                <a:solidFill>
                  <a:schemeClr val="tx1"/>
                </a:solidFill>
                <a:effectLst/>
                <a:latin typeface="Times" charset="0"/>
                <a:ea typeface="+mn-ea"/>
                <a:cs typeface="+mn-cs"/>
              </a:rPr>
              <a:t>The removal of invalid data from data products or messages.</a:t>
            </a:r>
          </a:p>
          <a:p>
            <a:endParaRPr lang="en-GB" sz="1200" u="none" kern="1200" dirty="0" smtClean="0">
              <a:solidFill>
                <a:schemeClr val="tx1"/>
              </a:solidFill>
              <a:effectLst/>
              <a:latin typeface="Times" charset="0"/>
              <a:ea typeface="+mn-ea"/>
              <a:cs typeface="+mn-cs"/>
            </a:endParaRPr>
          </a:p>
          <a:p>
            <a:r>
              <a:rPr lang="en-GB" sz="1200" u="none" kern="1200" dirty="0" smtClean="0">
                <a:solidFill>
                  <a:schemeClr val="tx1"/>
                </a:solidFill>
                <a:effectLst/>
                <a:latin typeface="Times" charset="0"/>
                <a:ea typeface="+mn-ea"/>
                <a:cs typeface="+mn-cs"/>
              </a:rPr>
              <a:t>Further guidance:</a:t>
            </a:r>
          </a:p>
          <a:p>
            <a:pPr lvl="0"/>
            <a:r>
              <a:rPr lang="en-GB" sz="1200" u="none" kern="1200" dirty="0" smtClean="0">
                <a:solidFill>
                  <a:schemeClr val="tx1"/>
                </a:solidFill>
                <a:effectLst/>
                <a:latin typeface="Times" charset="0"/>
                <a:ea typeface="+mn-ea"/>
                <a:cs typeface="+mn-cs"/>
              </a:rPr>
              <a:t>WMO‑No. 485, Part II, 2.1.3 – Minimum standards;</a:t>
            </a:r>
          </a:p>
          <a:p>
            <a:pPr lvl="0"/>
            <a:r>
              <a:rPr lang="en-GB" sz="1200" u="none" kern="1200" dirty="0" smtClean="0">
                <a:solidFill>
                  <a:schemeClr val="tx1"/>
                </a:solidFill>
                <a:effectLst/>
                <a:latin typeface="Times" charset="0"/>
                <a:ea typeface="+mn-ea"/>
                <a:cs typeface="+mn-cs"/>
              </a:rPr>
              <a:t>WMO‑No. 305, Chapter 6;</a:t>
            </a:r>
          </a:p>
          <a:p>
            <a:pPr lvl="0"/>
            <a:r>
              <a:rPr lang="en-GB" sz="1200" u="none" kern="1200" dirty="0" smtClean="0">
                <a:solidFill>
                  <a:schemeClr val="tx1"/>
                </a:solidFill>
                <a:effectLst/>
                <a:latin typeface="Times" charset="0"/>
                <a:ea typeface="+mn-ea"/>
                <a:cs typeface="+mn-cs"/>
              </a:rPr>
              <a:t>WMO-No. 100, 2.6.3, 2.6.8, 3.4;  </a:t>
            </a:r>
          </a:p>
          <a:p>
            <a:pPr lvl="0"/>
            <a:r>
              <a:rPr lang="en-GB" sz="1200" u="none" kern="1200" dirty="0" smtClean="0">
                <a:solidFill>
                  <a:schemeClr val="tx1"/>
                </a:solidFill>
                <a:effectLst/>
                <a:latin typeface="Times" charset="0"/>
                <a:ea typeface="+mn-ea"/>
                <a:cs typeface="+mn-cs"/>
              </a:rPr>
              <a:t>WMO-No. 305, Chapter 6; </a:t>
            </a:r>
          </a:p>
          <a:p>
            <a:pPr lvl="0"/>
            <a:r>
              <a:rPr lang="en-GB" sz="1200" u="none" kern="1200" dirty="0" smtClean="0">
                <a:solidFill>
                  <a:schemeClr val="tx1"/>
                </a:solidFill>
                <a:effectLst/>
                <a:latin typeface="Times" charset="0"/>
                <a:ea typeface="+mn-ea"/>
                <a:cs typeface="+mn-cs"/>
              </a:rPr>
              <a:t>WMO-No. 488 Chapter VI and VII;</a:t>
            </a:r>
          </a:p>
          <a:p>
            <a:pPr lvl="0"/>
            <a:r>
              <a:rPr lang="en-GB" sz="1200" u="none" kern="1200" dirty="0" smtClean="0">
                <a:solidFill>
                  <a:schemeClr val="tx1"/>
                </a:solidFill>
                <a:effectLst/>
                <a:latin typeface="Times" charset="0"/>
                <a:ea typeface="+mn-ea"/>
                <a:cs typeface="+mn-cs"/>
              </a:rPr>
              <a:t>WMO-No. 958, Chapter 6;</a:t>
            </a:r>
          </a:p>
          <a:p>
            <a:pPr lvl="0"/>
            <a:r>
              <a:rPr lang="en-GB" sz="1200" u="none" kern="1200" dirty="0" smtClean="0">
                <a:solidFill>
                  <a:schemeClr val="tx1"/>
                </a:solidFill>
                <a:effectLst/>
                <a:latin typeface="Times" charset="0"/>
                <a:ea typeface="+mn-ea"/>
                <a:cs typeface="+mn-cs"/>
              </a:rPr>
              <a:t>Marine observations: WMO‑No. 781, 3.1.4, Appendix I; WMO‑No. 471, 3.2.9, Annex 3E; WMO‑No. 558, Volume I, 5.6.3; Data, Manuals and Guides, No. 26, UNESCO.</a:t>
            </a:r>
          </a:p>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22</a:t>
            </a:fld>
            <a:endParaRPr lang="en-US" altLang="en-US" sz="1200" b="0" smtClean="0">
              <a:solidFill>
                <a:schemeClr val="tx1"/>
              </a:solidFill>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24</a:t>
            </a:fld>
            <a:endParaRPr lang="en-US" altLang="en-US" sz="1200" b="0" smtClean="0">
              <a:solidFill>
                <a:schemeClr val="tx1"/>
              </a:solidFill>
              <a:latin typeface="Time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57A43-A497-40D7-89D5-8F64C1A3365A}" type="slidenum">
              <a:rPr lang="en-US" altLang="en-US" smtClean="0"/>
              <a:pPr>
                <a:defRPr/>
              </a:pPr>
              <a:t>25</a:t>
            </a:fld>
            <a:endParaRPr lang="en-US" altLang="en-US"/>
          </a:p>
        </p:txBody>
      </p:sp>
    </p:spTree>
    <p:extLst>
      <p:ext uri="{BB962C8B-B14F-4D97-AF65-F5344CB8AC3E}">
        <p14:creationId xmlns:p14="http://schemas.microsoft.com/office/powerpoint/2010/main" val="690542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B59EA914-1053-4013-ACB7-5848A4FF90DA}" type="slidenum">
              <a:rPr lang="en-US" altLang="en-US" smtClean="0"/>
              <a:pPr algn="r">
                <a:spcBef>
                  <a:spcPct val="0"/>
                </a:spcBef>
              </a:pPr>
              <a:t>26</a:t>
            </a:fld>
            <a:endParaRPr lang="en-US" altLang="en-US" smtClean="0"/>
          </a:p>
        </p:txBody>
      </p:sp>
      <p:sp>
        <p:nvSpPr>
          <p:cNvPr id="61443" name="Rectangle 2"/>
          <p:cNvSpPr>
            <a:spLocks noGrp="1" noRot="1" noChangeAspect="1" noChangeArrowheads="1" noTextEdit="1"/>
          </p:cNvSpPr>
          <p:nvPr>
            <p:ph type="sldImg"/>
          </p:nvPr>
        </p:nvSpPr>
        <p:spPr>
          <a:xfrm>
            <a:off x="917575" y="744538"/>
            <a:ext cx="4962525" cy="3722687"/>
          </a:xfrm>
          <a:ln/>
        </p:spPr>
      </p:sp>
      <p:sp>
        <p:nvSpPr>
          <p:cNvPr id="5018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dirty="0" smtClean="0">
                <a:latin typeface="+mn-lt"/>
              </a:rPr>
              <a:t>Request for sharing by Members those best practices, procedures to be used by others at the Regional / Global levels </a:t>
            </a:r>
          </a:p>
          <a:p>
            <a:pPr eaLnBrk="1" hangingPunct="1">
              <a:defRPr/>
            </a:pPr>
            <a:endParaRPr lang="fr-CH" altLang="en-US" dirty="0" smtClean="0">
              <a:latin typeface="+mn-lt"/>
            </a:endParaRPr>
          </a:p>
          <a:p>
            <a:pPr eaLnBrk="1" hangingPunct="1">
              <a:defRPr/>
            </a:pPr>
            <a:r>
              <a:rPr lang="en-GB" dirty="0" smtClean="0">
                <a:latin typeface="+mn-lt"/>
              </a:rPr>
              <a:t>The Guide should provide more detailed information, best practices and procedures, explanation and examples on how to implement standard and recommended practices and procedures specified in the Volume I, Part I – WIGOS of the </a:t>
            </a:r>
            <a:r>
              <a:rPr lang="en-GB" i="1" dirty="0" smtClean="0">
                <a:latin typeface="+mn-lt"/>
              </a:rPr>
              <a:t>WMO Technical Regulations</a:t>
            </a:r>
            <a:r>
              <a:rPr lang="en-GB" dirty="0" smtClean="0">
                <a:latin typeface="+mn-lt"/>
              </a:rPr>
              <a:t> (WMO-No. 49) and </a:t>
            </a:r>
            <a:r>
              <a:rPr lang="en-GB" i="1" dirty="0" smtClean="0">
                <a:latin typeface="+mn-lt"/>
              </a:rPr>
              <a:t>Manual on WIGOS</a:t>
            </a:r>
            <a:r>
              <a:rPr lang="en-GB" dirty="0" smtClean="0">
                <a:latin typeface="+mn-lt"/>
              </a:rPr>
              <a:t> into day-to-day operations.</a:t>
            </a:r>
          </a:p>
          <a:p>
            <a:pPr eaLnBrk="1" hangingPunct="1">
              <a:defRPr/>
            </a:pPr>
            <a:endParaRPr lang="en-GB" altLang="en-US" dirty="0" smtClean="0">
              <a:latin typeface="+mn-lt"/>
            </a:endParaRPr>
          </a:p>
          <a:p>
            <a:pPr eaLnBrk="1" hangingPunct="1">
              <a:defRPr/>
            </a:pPr>
            <a:r>
              <a:rPr lang="en-GB" dirty="0" smtClean="0">
                <a:latin typeface="+mn-lt"/>
              </a:rPr>
              <a:t>The Guide is intended to be used by managers/supervisors and other technical staff of NMHSs responsible for planning, implementation, performance and operation of national observing systems/networks. These individuals are the target audience. </a:t>
            </a:r>
            <a:endParaRPr lang="en-US" altLang="en-US" dirty="0" smtClean="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More and more WMO Members are migrating from manual to automatic observations. Regrettably, there is an apparent lack of single guidance on AWS (e.g. handbook or a dedicated chapter/part in the WMO guide), providing Members with best practices and procedures on entire life cycle of AWS</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initial consideration and planning through defining a network design, basic functional and technical requirements and specifications; procurement; installation; operations, incl. maintenance, performance and quality monitoring; just to mention some of them.</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0" dirty="0" smtClean="0">
                <a:solidFill>
                  <a:srgbClr val="000099"/>
                </a:solidFill>
                <a:latin typeface="Arial" pitchFamily="34" charset="0"/>
              </a:rPr>
              <a:t>Interoperability:</a:t>
            </a:r>
            <a:r>
              <a:rPr lang="en-US" altLang="en-US" b="1" i="1" dirty="0" smtClean="0">
                <a:solidFill>
                  <a:srgbClr val="000099"/>
                </a:solidFill>
                <a:latin typeface="Arial" pitchFamily="34" charset="0"/>
              </a:rPr>
              <a:t> </a:t>
            </a:r>
            <a:r>
              <a:rPr lang="en-US" altLang="en-US" dirty="0" smtClean="0">
                <a:latin typeface="Times"/>
              </a:rPr>
              <a:t>Ability to access, combine or compare observations from one source or system with those from another</a:t>
            </a:r>
          </a:p>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917575" y="744538"/>
            <a:ext cx="4962525" cy="3722687"/>
          </a:xfrm>
          <a:ln/>
        </p:spPr>
      </p:sp>
      <p:sp>
        <p:nvSpPr>
          <p:cNvPr id="51202" name="Notes Placeholder 2"/>
          <p:cNvSpPr>
            <a:spLocks noGrp="1"/>
          </p:cNvSpPr>
          <p:nvPr>
            <p:ph type="body" idx="1"/>
          </p:nvPr>
        </p:nvSpPr>
        <p:spPr>
          <a:noFill/>
          <a:ln/>
        </p:spPr>
        <p:txBody>
          <a:bodyPr/>
          <a:lstStyle/>
          <a:p>
            <a:endParaRPr lang="en-AU" smtClean="0">
              <a:latin typeface="Times" pitchFamily="18" charset="0"/>
            </a:endParaRPr>
          </a:p>
        </p:txBody>
      </p:sp>
      <p:sp>
        <p:nvSpPr>
          <p:cNvPr id="51203"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eaLnBrk="0" hangingPunct="0"/>
            <a:fld id="{544CD9D2-3B63-4C80-9FDA-1DFB98793194}" type="slidenum">
              <a:rPr lang="en-US" sz="1200">
                <a:latin typeface="Times" pitchFamily="18" charset="0"/>
              </a:rPr>
              <a:pPr algn="r" eaLnBrk="0" hangingPunct="0"/>
              <a:t>33</a:t>
            </a:fld>
            <a:endParaRPr lang="en-US" sz="1200">
              <a:latin typeface="Times"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917575" y="744538"/>
            <a:ext cx="4962525" cy="3722687"/>
          </a:xfrm>
          <a:ln/>
        </p:spPr>
      </p:sp>
      <p:sp>
        <p:nvSpPr>
          <p:cNvPr id="51202" name="Notes Placeholder 2"/>
          <p:cNvSpPr>
            <a:spLocks noGrp="1"/>
          </p:cNvSpPr>
          <p:nvPr>
            <p:ph type="body" idx="1"/>
          </p:nvPr>
        </p:nvSpPr>
        <p:spPr>
          <a:noFill/>
          <a:ln/>
        </p:spPr>
        <p:txBody>
          <a:bodyPr/>
          <a:lstStyle/>
          <a:p>
            <a:endParaRPr lang="en-AU" smtClean="0">
              <a:latin typeface="Times" pitchFamily="18" charset="0"/>
            </a:endParaRPr>
          </a:p>
        </p:txBody>
      </p:sp>
      <p:sp>
        <p:nvSpPr>
          <p:cNvPr id="51203"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eaLnBrk="0" hangingPunct="0"/>
            <a:fld id="{544CD9D2-3B63-4C80-9FDA-1DFB98793194}" type="slidenum">
              <a:rPr lang="en-US" sz="1200">
                <a:latin typeface="Times" pitchFamily="18" charset="0"/>
              </a:rPr>
              <a:pPr algn="r" eaLnBrk="0" hangingPunct="0"/>
              <a:t>34</a:t>
            </a:fld>
            <a:endParaRPr lang="en-US" sz="1200">
              <a:latin typeface="Times"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917575" y="744538"/>
            <a:ext cx="4962525" cy="3722687"/>
          </a:xfrm>
          <a:ln/>
        </p:spPr>
      </p:sp>
      <p:sp>
        <p:nvSpPr>
          <p:cNvPr id="51202" name="Notes Placeholder 2"/>
          <p:cNvSpPr>
            <a:spLocks noGrp="1"/>
          </p:cNvSpPr>
          <p:nvPr>
            <p:ph type="body" idx="1"/>
          </p:nvPr>
        </p:nvSpPr>
        <p:spPr>
          <a:noFill/>
          <a:ln/>
        </p:spPr>
        <p:txBody>
          <a:bodyPr/>
          <a:lstStyle/>
          <a:p>
            <a:endParaRPr lang="en-AU" smtClean="0">
              <a:latin typeface="Times" pitchFamily="18" charset="0"/>
            </a:endParaRPr>
          </a:p>
        </p:txBody>
      </p:sp>
      <p:sp>
        <p:nvSpPr>
          <p:cNvPr id="51203"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eaLnBrk="0" hangingPunct="0"/>
            <a:fld id="{544CD9D2-3B63-4C80-9FDA-1DFB98793194}" type="slidenum">
              <a:rPr lang="en-US" sz="1200">
                <a:latin typeface="Times" pitchFamily="18" charset="0"/>
              </a:rPr>
              <a:pPr algn="r" eaLnBrk="0" hangingPunct="0"/>
              <a:t>35</a:t>
            </a:fld>
            <a:endParaRPr lang="en-US" sz="1200">
              <a:latin typeface="Times"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917575" y="744538"/>
            <a:ext cx="4962525" cy="3722687"/>
          </a:xfrm>
          <a:ln/>
        </p:spPr>
      </p:sp>
      <p:sp>
        <p:nvSpPr>
          <p:cNvPr id="51202" name="Notes Placeholder 2"/>
          <p:cNvSpPr>
            <a:spLocks noGrp="1"/>
          </p:cNvSpPr>
          <p:nvPr>
            <p:ph type="body" idx="1"/>
          </p:nvPr>
        </p:nvSpPr>
        <p:spPr>
          <a:noFill/>
          <a:ln/>
        </p:spPr>
        <p:txBody>
          <a:bodyPr/>
          <a:lstStyle/>
          <a:p>
            <a:endParaRPr lang="en-AU" smtClean="0">
              <a:latin typeface="Times" pitchFamily="18" charset="0"/>
            </a:endParaRPr>
          </a:p>
        </p:txBody>
      </p:sp>
      <p:sp>
        <p:nvSpPr>
          <p:cNvPr id="51203"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eaLnBrk="0" hangingPunct="0"/>
            <a:fld id="{544CD9D2-3B63-4C80-9FDA-1DFB98793194}" type="slidenum">
              <a:rPr lang="en-US" sz="1200">
                <a:latin typeface="Times" pitchFamily="18" charset="0"/>
              </a:rPr>
              <a:pPr algn="r" eaLnBrk="0" hangingPunct="0"/>
              <a:t>36</a:t>
            </a:fld>
            <a:endParaRPr lang="en-US" sz="1200">
              <a:latin typeface="Times"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917575" y="744538"/>
            <a:ext cx="4962525" cy="3722687"/>
          </a:xfrm>
          <a:ln/>
        </p:spPr>
      </p:sp>
      <p:sp>
        <p:nvSpPr>
          <p:cNvPr id="51202" name="Notes Placeholder 2"/>
          <p:cNvSpPr>
            <a:spLocks noGrp="1"/>
          </p:cNvSpPr>
          <p:nvPr>
            <p:ph type="body" idx="1"/>
          </p:nvPr>
        </p:nvSpPr>
        <p:spPr>
          <a:noFill/>
          <a:ln/>
        </p:spPr>
        <p:txBody>
          <a:bodyPr/>
          <a:lstStyle/>
          <a:p>
            <a:endParaRPr lang="en-AU" smtClean="0">
              <a:latin typeface="Times" pitchFamily="18" charset="0"/>
            </a:endParaRPr>
          </a:p>
        </p:txBody>
      </p:sp>
      <p:sp>
        <p:nvSpPr>
          <p:cNvPr id="51203"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eaLnBrk="0" hangingPunct="0"/>
            <a:fld id="{544CD9D2-3B63-4C80-9FDA-1DFB98793194}" type="slidenum">
              <a:rPr lang="en-US" sz="1200">
                <a:latin typeface="Times" pitchFamily="18" charset="0"/>
              </a:rPr>
              <a:pPr algn="r" eaLnBrk="0" hangingPunct="0"/>
              <a:t>37</a:t>
            </a:fld>
            <a:endParaRPr lang="en-US" sz="1200">
              <a:latin typeface="Times"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17575" y="744538"/>
            <a:ext cx="4962525" cy="3722687"/>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26628"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eaLnBrk="0" fontAlgn="base" hangingPunct="0">
              <a:spcBef>
                <a:spcPct val="0"/>
              </a:spcBef>
              <a:spcAft>
                <a:spcPct val="0"/>
              </a:spcAft>
              <a:defRPr sz="1600" b="1">
                <a:solidFill>
                  <a:srgbClr val="FFFFFF"/>
                </a:solidFill>
                <a:latin typeface="Arial Narrow" pitchFamily="34" charset="0"/>
                <a:cs typeface="Arial" pitchFamily="34" charset="0"/>
              </a:defRPr>
            </a:lvl9pPr>
          </a:lstStyle>
          <a:p>
            <a:pPr algn="r"/>
            <a:fld id="{AA1538FF-3253-49D3-9709-BED1D021C653}" type="slidenum">
              <a:rPr lang="en-US" altLang="en-US" sz="1200">
                <a:solidFill>
                  <a:schemeClr val="tx1"/>
                </a:solidFill>
                <a:latin typeface="Times" pitchFamily="18" charset="0"/>
              </a:rPr>
              <a:pPr algn="r"/>
              <a:t>4</a:t>
            </a:fld>
            <a:endParaRPr lang="en-US" altLang="en-US" sz="1200">
              <a:solidFill>
                <a:schemeClr val="tx1"/>
              </a:solidFill>
              <a:latin typeface="Times"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Times" charset="0"/>
                <a:ea typeface="+mn-ea"/>
                <a:cs typeface="+mn-cs"/>
              </a:rPr>
              <a:t>References to Automatic Weather Station (AWS) relevant guidance material</a:t>
            </a:r>
            <a:endParaRPr lang="en-GB" sz="1200" kern="1200" dirty="0" smtClean="0">
              <a:solidFill>
                <a:schemeClr val="tx1"/>
              </a:solidFill>
              <a:effectLst/>
              <a:latin typeface="Times" charset="0"/>
              <a:ea typeface="+mn-ea"/>
              <a:cs typeface="+mn-cs"/>
            </a:endParaRPr>
          </a:p>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smtClean="0">
                <a:solidFill>
                  <a:schemeClr val="tx1"/>
                </a:solidFill>
                <a:effectLst/>
                <a:latin typeface="Times" charset="0"/>
                <a:ea typeface="+mn-ea"/>
                <a:cs typeface="+mn-cs"/>
              </a:rPr>
              <a:t>References to Automatic Weather Station (AWS) relevant guidance material</a:t>
            </a:r>
            <a:endParaRPr lang="en-GB" sz="1200" kern="1200" smtClean="0">
              <a:solidFill>
                <a:schemeClr val="tx1"/>
              </a:solidFill>
              <a:effectLst/>
              <a:latin typeface="Times" charset="0"/>
              <a:ea typeface="+mn-ea"/>
              <a:cs typeface="+mn-cs"/>
            </a:endParaRPr>
          </a:p>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smtClean="0">
                <a:solidFill>
                  <a:schemeClr val="tx1"/>
                </a:solidFill>
                <a:effectLst/>
                <a:latin typeface="Times" charset="0"/>
                <a:ea typeface="+mn-ea"/>
                <a:cs typeface="+mn-cs"/>
              </a:rPr>
              <a:t>References to Automatic Weather Station (AWS) relevant guidance material</a:t>
            </a:r>
            <a:endParaRPr lang="en-GB" sz="1200" kern="1200" smtClean="0">
              <a:solidFill>
                <a:schemeClr val="tx1"/>
              </a:solidFill>
              <a:effectLst/>
              <a:latin typeface="Times" charset="0"/>
              <a:ea typeface="+mn-ea"/>
              <a:cs typeface="+mn-cs"/>
            </a:endParaRPr>
          </a:p>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smtClean="0">
                <a:solidFill>
                  <a:schemeClr val="tx1"/>
                </a:solidFill>
                <a:effectLst/>
                <a:latin typeface="Times" charset="0"/>
                <a:ea typeface="+mn-ea"/>
                <a:cs typeface="+mn-cs"/>
              </a:rPr>
              <a:t>References to Automatic Weather Station (AWS) relevant guidance material</a:t>
            </a:r>
            <a:endParaRPr lang="en-GB" sz="1200" kern="1200" smtClean="0">
              <a:solidFill>
                <a:schemeClr val="tx1"/>
              </a:solidFill>
              <a:effectLst/>
              <a:latin typeface="Times" charset="0"/>
              <a:ea typeface="+mn-ea"/>
              <a:cs typeface="+mn-cs"/>
            </a:endParaRPr>
          </a:p>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smtClean="0">
                <a:solidFill>
                  <a:schemeClr val="tx1"/>
                </a:solidFill>
                <a:effectLst/>
                <a:latin typeface="Times" charset="0"/>
                <a:ea typeface="+mn-ea"/>
                <a:cs typeface="+mn-cs"/>
              </a:rPr>
              <a:t>References to Automatic Weather Station (AWS) relevant guidance material</a:t>
            </a:r>
            <a:endParaRPr lang="en-GB" sz="1200" kern="1200" smtClean="0">
              <a:solidFill>
                <a:schemeClr val="tx1"/>
              </a:solidFill>
              <a:effectLst/>
              <a:latin typeface="Times" charset="0"/>
              <a:ea typeface="+mn-ea"/>
              <a:cs typeface="+mn-cs"/>
            </a:endParaRPr>
          </a:p>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smtClean="0">
                <a:solidFill>
                  <a:schemeClr val="tx1"/>
                </a:solidFill>
                <a:effectLst/>
                <a:latin typeface="Times" charset="0"/>
                <a:ea typeface="+mn-ea"/>
                <a:cs typeface="+mn-cs"/>
              </a:rPr>
              <a:t>References to Automatic Weather Station (AWS) relevant guidance material</a:t>
            </a:r>
            <a:endParaRPr lang="en-GB" sz="1200" kern="1200" smtClean="0">
              <a:solidFill>
                <a:schemeClr val="tx1"/>
              </a:solidFill>
              <a:effectLst/>
              <a:latin typeface="Times" charset="0"/>
              <a:ea typeface="+mn-ea"/>
              <a:cs typeface="+mn-cs"/>
            </a:endParaRPr>
          </a:p>
          <a:p>
            <a:endParaRPr lang="en-US" altLang="en-US" dirty="0" smtClean="0">
              <a:latin typeface="Times"/>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45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17575" y="744538"/>
            <a:ext cx="4962525" cy="3722687"/>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latin typeface="Times" pitchFamily="18" charset="0"/>
            </a:endParaRPr>
          </a:p>
        </p:txBody>
      </p:sp>
      <p:sp>
        <p:nvSpPr>
          <p:cNvPr id="26628"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eaLnBrk="0" fontAlgn="base" hangingPunct="0">
              <a:spcBef>
                <a:spcPct val="0"/>
              </a:spcBef>
              <a:spcAft>
                <a:spcPct val="0"/>
              </a:spcAft>
              <a:defRPr sz="1600" b="1">
                <a:solidFill>
                  <a:srgbClr val="FFFFFF"/>
                </a:solidFill>
                <a:latin typeface="Arial Narrow" pitchFamily="34" charset="0"/>
                <a:cs typeface="Arial" pitchFamily="34" charset="0"/>
              </a:defRPr>
            </a:lvl9pPr>
          </a:lstStyle>
          <a:p>
            <a:pPr algn="r"/>
            <a:fld id="{AA1538FF-3253-49D3-9709-BED1D021C653}" type="slidenum">
              <a:rPr lang="en-US" altLang="en-US" sz="1200">
                <a:solidFill>
                  <a:schemeClr val="tx1"/>
                </a:solidFill>
                <a:latin typeface="Times" pitchFamily="18" charset="0"/>
              </a:rPr>
              <a:pPr algn="r"/>
              <a:t>5</a:t>
            </a:fld>
            <a:endParaRPr lang="en-US" altLang="en-US" sz="1200">
              <a:solidFill>
                <a:schemeClr val="tx1"/>
              </a:solidFill>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CA5CC6F7-E850-4699-AB8C-A19074984DD0}" type="slidenum">
              <a:rPr lang="en-US" altLang="en-US" smtClean="0"/>
              <a:pPr algn="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Arial" pitchFamily="34" charset="0"/>
              </a:rPr>
              <a:t>on how to implement and operate national observing systems in accordance with </a:t>
            </a:r>
            <a:r>
              <a:rPr lang="en-US" altLang="en-US" sz="1200" dirty="0" err="1" smtClean="0">
                <a:latin typeface="Arial" pitchFamily="34" charset="0"/>
              </a:rPr>
              <a:t>TR</a:t>
            </a:r>
            <a:endParaRPr lang="en-US" dirty="0"/>
          </a:p>
        </p:txBody>
      </p:sp>
      <p:sp>
        <p:nvSpPr>
          <p:cNvPr id="4" name="Slide Number Placeholder 3"/>
          <p:cNvSpPr>
            <a:spLocks noGrp="1"/>
          </p:cNvSpPr>
          <p:nvPr>
            <p:ph type="sldNum" sz="quarter" idx="10"/>
          </p:nvPr>
        </p:nvSpPr>
        <p:spPr/>
        <p:txBody>
          <a:bodyPr/>
          <a:lstStyle/>
          <a:p>
            <a:pPr>
              <a:defRPr/>
            </a:pPr>
            <a:fld id="{E6957A43-A497-40D7-89D5-8F64C1A3365A}" type="slidenum">
              <a:rPr lang="en-US" altLang="en-US" smtClean="0">
                <a:solidFill>
                  <a:prstClr val="black"/>
                </a:solidFill>
              </a:rPr>
              <a:pPr>
                <a:defRPr/>
              </a:pPr>
              <a:t>7</a:t>
            </a:fld>
            <a:endParaRPr lang="en-US" altLang="en-US">
              <a:solidFill>
                <a:prstClr val="black"/>
              </a:solidFill>
            </a:endParaRPr>
          </a:p>
        </p:txBody>
      </p:sp>
    </p:spTree>
    <p:extLst>
      <p:ext uri="{BB962C8B-B14F-4D97-AF65-F5344CB8AC3E}">
        <p14:creationId xmlns:p14="http://schemas.microsoft.com/office/powerpoint/2010/main" val="1201711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ARTICLE 9</a:t>
            </a:r>
          </a:p>
          <a:p>
            <a:r>
              <a:rPr lang="en-US" b="1" dirty="0" smtClean="0"/>
              <a:t>Execution of Congress decisions</a:t>
            </a:r>
          </a:p>
          <a:p>
            <a:r>
              <a:rPr lang="en-US" dirty="0" smtClean="0"/>
              <a:t>(a) All Members shall do their utmost to implement the decisions of Congress;</a:t>
            </a:r>
          </a:p>
          <a:p>
            <a:r>
              <a:rPr lang="en-US" dirty="0" smtClean="0"/>
              <a:t>(b) If, however, any Member finds it impracticable to give effect to some requirement in a technical resolution adopted by Congress, such</a:t>
            </a:r>
          </a:p>
          <a:p>
            <a:r>
              <a:rPr lang="en-US" dirty="0" smtClean="0"/>
              <a:t>Member shall inform the Secretary-General of the Organization whether its inability to give effect to it is provisional or final, and state its reasons</a:t>
            </a:r>
          </a:p>
          <a:p>
            <a:r>
              <a:rPr lang="en-US" dirty="0" smtClean="0"/>
              <a:t>therefor.</a:t>
            </a:r>
          </a:p>
          <a:p>
            <a:endParaRPr lang="en-US" dirty="0"/>
          </a:p>
        </p:txBody>
      </p:sp>
      <p:sp>
        <p:nvSpPr>
          <p:cNvPr id="4" name="Slide Number Placeholder 3"/>
          <p:cNvSpPr>
            <a:spLocks noGrp="1"/>
          </p:cNvSpPr>
          <p:nvPr>
            <p:ph type="sldNum" sz="quarter" idx="10"/>
          </p:nvPr>
        </p:nvSpPr>
        <p:spPr/>
        <p:txBody>
          <a:bodyPr/>
          <a:lstStyle/>
          <a:p>
            <a:pPr>
              <a:defRPr/>
            </a:pPr>
            <a:fld id="{E6957A43-A497-40D7-89D5-8F64C1A3365A}" type="slidenum">
              <a:rPr lang="en-US" altLang="en-US" smtClean="0"/>
              <a:pPr>
                <a:defRPr/>
              </a:pPr>
              <a:t>8</a:t>
            </a:fld>
            <a:endParaRPr lang="en-US" altLang="en-US"/>
          </a:p>
        </p:txBody>
      </p:sp>
    </p:spTree>
    <p:extLst>
      <p:ext uri="{BB962C8B-B14F-4D97-AF65-F5344CB8AC3E}">
        <p14:creationId xmlns:p14="http://schemas.microsoft.com/office/powerpoint/2010/main" val="333832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9</a:t>
            </a:r>
          </a:p>
          <a:p>
            <a:r>
              <a:rPr lang="en-US" b="1" dirty="0" smtClean="0"/>
              <a:t>Execution of Congress decisions</a:t>
            </a:r>
          </a:p>
          <a:p>
            <a:r>
              <a:rPr lang="en-US" dirty="0" smtClean="0"/>
              <a:t>(a) All Members shall do their utmost to implement the decisions of Congress;</a:t>
            </a:r>
          </a:p>
          <a:p>
            <a:r>
              <a:rPr lang="en-US" dirty="0" smtClean="0"/>
              <a:t>(b) If, however, any Member finds it impracticable to give effect to some requirement in a technical resolution adopted by Congress, such</a:t>
            </a:r>
          </a:p>
          <a:p>
            <a:r>
              <a:rPr lang="en-US" dirty="0" smtClean="0"/>
              <a:t>Member shall inform the Secretary-General of the Organization whether its inability to give effect to it is provisional or final, and state its reasons</a:t>
            </a:r>
          </a:p>
          <a:p>
            <a:r>
              <a:rPr lang="en-US" dirty="0" smtClean="0"/>
              <a:t>therefor.</a:t>
            </a:r>
          </a:p>
          <a:p>
            <a:endParaRPr lang="en-US" dirty="0"/>
          </a:p>
        </p:txBody>
      </p:sp>
      <p:sp>
        <p:nvSpPr>
          <p:cNvPr id="4" name="Slide Number Placeholder 3"/>
          <p:cNvSpPr>
            <a:spLocks noGrp="1"/>
          </p:cNvSpPr>
          <p:nvPr>
            <p:ph type="sldNum" sz="quarter" idx="10"/>
          </p:nvPr>
        </p:nvSpPr>
        <p:spPr/>
        <p:txBody>
          <a:bodyPr/>
          <a:lstStyle/>
          <a:p>
            <a:pPr>
              <a:defRPr/>
            </a:pPr>
            <a:fld id="{E6957A43-A497-40D7-89D5-8F64C1A3365A}" type="slidenum">
              <a:rPr lang="en-US" altLang="en-US" smtClean="0"/>
              <a:pPr>
                <a:defRPr/>
              </a:pPr>
              <a:t>9</a:t>
            </a:fld>
            <a:endParaRPr lang="en-US" altLang="en-US"/>
          </a:p>
        </p:txBody>
      </p:sp>
    </p:spTree>
    <p:extLst>
      <p:ext uri="{BB962C8B-B14F-4D97-AF65-F5344CB8AC3E}">
        <p14:creationId xmlns:p14="http://schemas.microsoft.com/office/powerpoint/2010/main" val="3338324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hangingPunct="0">
              <a:spcBef>
                <a:spcPct val="50000"/>
              </a:spcBef>
              <a:defRPr/>
            </a:pPr>
            <a:r>
              <a:rPr lang="en-US" sz="1800" smtClean="0">
                <a:solidFill>
                  <a:schemeClr val="bg1"/>
                </a:solidFill>
                <a:latin typeface="Arial Black" pitchFamily="34" charset="0"/>
                <a:cs typeface="+mn-cs"/>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noProof="0" smtClean="0"/>
              <a:t>Click to edit Master subtitle style</a:t>
            </a:r>
          </a:p>
        </p:txBody>
      </p:sp>
    </p:spTree>
  </p:cSld>
  <p:clrMapOvr>
    <a:masterClrMapping/>
  </p:clrMapOvr>
  <p:transition spd="slow"/>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bwMode="auto">
          <a:xfrm>
            <a:off x="2484438" y="6462713"/>
            <a:ext cx="2447925" cy="3127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r>
              <a:rPr lang="en-US"/>
              <a:t>World Met Day Forum 2013</a:t>
            </a:r>
          </a:p>
        </p:txBody>
      </p:sp>
      <p:sp>
        <p:nvSpPr>
          <p:cNvPr id="5" name="Rectangle 11"/>
          <p:cNvSpPr>
            <a:spLocks noGrp="1" noChangeArrowheads="1"/>
          </p:cNvSpPr>
          <p:nvPr>
            <p:ph type="sldNum" sz="quarter" idx="11"/>
          </p:nvPr>
        </p:nvSpPr>
        <p:spPr bwMode="auto">
          <a:xfrm>
            <a:off x="5148263" y="6462713"/>
            <a:ext cx="1905000" cy="3127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E72E574-8164-40FE-A754-068B0A87893E}" type="slidenum">
              <a:rPr lang="en-US"/>
              <a:pPr>
                <a:defRPr/>
              </a:pPr>
              <a:t>‹#›</a:t>
            </a:fld>
            <a:r>
              <a:rPr lang="en-US"/>
              <a:t>WIGOS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hangingPunct="0">
              <a:spcBef>
                <a:spcPct val="50000"/>
              </a:spcBef>
              <a:defRPr/>
            </a:pPr>
            <a:r>
              <a:rPr lang="en-US" sz="1800" smtClean="0">
                <a:solidFill>
                  <a:schemeClr val="bg1"/>
                </a:solidFill>
                <a:latin typeface="Arial Black" pitchFamily="34" charset="0"/>
                <a:cs typeface="+mn-cs"/>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052513"/>
            <a:ext cx="42799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3125" y="1052513"/>
            <a:ext cx="4281488"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188913"/>
            <a:ext cx="2178050"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188913"/>
            <a:ext cx="6383338"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hangingPunct="0">
              <a:spcBef>
                <a:spcPct val="50000"/>
              </a:spcBef>
              <a:defRPr/>
            </a:pPr>
            <a:r>
              <a:rPr lang="en-US" sz="1800" smtClean="0">
                <a:solidFill>
                  <a:srgbClr val="FFFFFF"/>
                </a:solidFill>
                <a:latin typeface="Arial Black" pitchFamily="34" charset="0"/>
                <a:cs typeface="+mn-cs"/>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231678987"/>
      </p:ext>
    </p:extLst>
  </p:cSld>
  <p:clrMapOvr>
    <a:masterClrMapping/>
  </p:clrMapOvr>
  <p:transition spd="slow"/>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hangingPunct="0">
              <a:spcBef>
                <a:spcPct val="50000"/>
              </a:spcBef>
              <a:defRPr/>
            </a:pPr>
            <a:r>
              <a:rPr lang="en-US" sz="1800" smtClean="0">
                <a:solidFill>
                  <a:srgbClr val="FFFFFF"/>
                </a:solidFill>
                <a:latin typeface="Arial Black" pitchFamily="34" charset="0"/>
                <a:cs typeface="+mn-cs"/>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381319255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3641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763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018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0966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72377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99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5358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8739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5651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161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a:t>Click to edit Master title style</a:t>
            </a:r>
          </a:p>
        </p:txBody>
      </p:sp>
      <p:sp>
        <p:nvSpPr>
          <p:cNvPr id="3" name="Table Placeholder 2"/>
          <p:cNvSpPr>
            <a:spLocks noGrp="1"/>
          </p:cNvSpPr>
          <p:nvPr>
            <p:ph type="tbl" idx="1"/>
          </p:nvPr>
        </p:nvSpPr>
        <p:spPr>
          <a:xfrm>
            <a:off x="250825" y="1052513"/>
            <a:ext cx="8713788" cy="4897437"/>
          </a:xfrm>
        </p:spPr>
        <p:txBody>
          <a:bodyPr/>
          <a:lstStyle/>
          <a:p>
            <a:pPr lvl="0"/>
            <a:endParaRPr lang="en-US" noProof="0"/>
          </a:p>
        </p:txBody>
      </p:sp>
    </p:spTree>
    <p:extLst>
      <p:ext uri="{BB962C8B-B14F-4D97-AF65-F5344CB8AC3E}">
        <p14:creationId xmlns:p14="http://schemas.microsoft.com/office/powerpoint/2010/main" val="3032541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SzTx/>
              <a:buFont typeface="Wingdings" pitchFamily="2" charset="2"/>
              <a:buNone/>
              <a:defRPr smtClean="0">
                <a:solidFill>
                  <a:schemeClr val="bg1"/>
                </a:solidFill>
              </a:defRPr>
            </a:lvl1pPr>
          </a:lstStyle>
          <a:p>
            <a:r>
              <a:rPr lang="en-US" smtClean="0"/>
              <a:t>Click to edit Master subtitle style</a:t>
            </a:r>
          </a:p>
        </p:txBody>
      </p:sp>
      <p:sp>
        <p:nvSpPr>
          <p:cNvPr id="5"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xfrm>
            <a:off x="5795963" y="6467475"/>
            <a:ext cx="1152525" cy="331788"/>
          </a:xfrm>
        </p:spPr>
        <p:txBody>
          <a:bodyPr/>
          <a:lstStyle>
            <a:lvl1pPr>
              <a:defRPr/>
            </a:lvl1pPr>
          </a:lstStyle>
          <a:p>
            <a:fld id="{690A26E3-B38D-4CD6-B911-8FC0B018BB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4902510"/>
      </p:ext>
    </p:extLst>
  </p:cSld>
  <p:clrMapOvr>
    <a:masterClrMapping/>
  </p:clrMapOvr>
  <p:transition/>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5"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xfrm>
            <a:off x="5795963" y="6467475"/>
            <a:ext cx="1152525" cy="331788"/>
          </a:xfrm>
        </p:spPr>
        <p:txBody>
          <a:bodyPr/>
          <a:lstStyle>
            <a:lvl1pPr>
              <a:defRPr/>
            </a:lvl1pPr>
          </a:lstStyle>
          <a:p>
            <a:fld id="{E3102D90-3751-4757-A5DA-B4A2733A11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195967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461963" indent="-461963">
              <a:defRPr/>
            </a:lvl1pPr>
            <a:lvl2pPr marL="914400" indent="-452438">
              <a:defRPr/>
            </a:lvl2pPr>
            <a:lvl3pPr marL="1258888" indent="-344488">
              <a:defRPr/>
            </a:lvl3pPr>
            <a:lvl4pPr marL="1543050" indent="-284163">
              <a:defRPr/>
            </a:lvl4pPr>
            <a:lvl5pPr marL="1770063" indent="-22701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EE5DCF08-07F6-4B62-B2E5-1FF550BD98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7835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AC44363B-44BA-43E6-8299-0311165A08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0388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E9243A44-381E-4AA4-8749-2F8EBE6390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1535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fld id="{C8642D34-2F5C-4902-9C11-156C858205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1903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fld id="{25B26F42-8D9C-4FDE-A0A1-8912EE9E44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4123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fld id="{48127CB2-2EF6-40A1-A712-4EAC69F37B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2597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C17F9D2D-7204-4EE1-8879-FAD4D92464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1121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2CAFDA8C-D00E-4956-A989-37324F43E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05104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2C2B99C4-F65A-43EA-81C5-A67AEA2AE3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156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2F59ED9E-48CB-48A7-81AE-7F9F1EF748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390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97C06EB6-948B-41A7-8578-4DE6E807B5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70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50825" y="188913"/>
            <a:ext cx="871378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3" descr="wmo_ppt_2012_last.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Rectangle 13"/>
          <p:cNvSpPr>
            <a:spLocks noGrp="1" noChangeArrowheads="1"/>
          </p:cNvSpPr>
          <p:nvPr>
            <p:ph type="title"/>
          </p:nvPr>
        </p:nvSpPr>
        <p:spPr bwMode="auto">
          <a:xfrm>
            <a:off x="250825" y="3573463"/>
            <a:ext cx="871378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Thank you for your attention</a:t>
            </a:r>
          </a:p>
        </p:txBody>
      </p:sp>
      <p:sp>
        <p:nvSpPr>
          <p:cNvPr id="3079" name="Title 9"/>
          <p:cNvSpPr txBox="1">
            <a:spLocks/>
          </p:cNvSpPr>
          <p:nvPr/>
        </p:nvSpPr>
        <p:spPr bwMode="auto">
          <a:xfrm>
            <a:off x="117475" y="6380163"/>
            <a:ext cx="1141413" cy="477837"/>
          </a:xfrm>
          <a:prstGeom prst="rect">
            <a:avLst/>
          </a:prstGeom>
          <a:noFill/>
          <a:ln>
            <a:noFill/>
          </a:ln>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defRPr/>
            </a:pPr>
            <a:r>
              <a:rPr lang="en-US" sz="1200" smtClean="0"/>
              <a:t>www.wmo.int</a:t>
            </a:r>
          </a:p>
        </p:txBody>
      </p:sp>
    </p:spTree>
  </p:cSld>
  <p:clrMap bg1="lt1" tx1="dk1" bg2="lt2" tx2="dk2" accent1="accent1" accent2="accent2" accent3="accent3" accent4="accent4" accent5="accent5" accent6="accent6" hlink="hlink" folHlink="folHlink"/>
  <p:sldLayoutIdLst>
    <p:sldLayoutId id="2147483669" r:id="rId1"/>
    <p:sldLayoutId id="2147483692"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buChar char="•"/>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3" descr="wmo_ppt_2012.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250825" y="188913"/>
            <a:ext cx="871378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nvPr>
        </p:nvSpPr>
        <p:spPr bwMode="auto">
          <a:xfrm>
            <a:off x="250825" y="1052513"/>
            <a:ext cx="871378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mn-lt"/>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mn-lt"/>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5pPr>
      <a:lvl6pPr marL="2667000" indent="-381000" algn="l" rtl="0" fontAlgn="base">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fontAlgn="base">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fontAlgn="base">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fontAlgn="base">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0424123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First level</a:t>
            </a:r>
          </a:p>
          <a:p>
            <a:pPr lvl="2"/>
            <a:r>
              <a:rPr lang="en-US" altLang="en-US" smtClean="0"/>
              <a:t>Second level</a:t>
            </a:r>
          </a:p>
          <a:p>
            <a:pPr lvl="3"/>
            <a:r>
              <a:rPr lang="en-US" altLang="en-US" smtClean="0"/>
              <a:t>Third level</a:t>
            </a:r>
          </a:p>
          <a:p>
            <a:pPr lvl="4"/>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Arial" charset="0"/>
                <a:cs typeface="+mn-cs"/>
              </a:defRPr>
            </a:lvl1pPr>
          </a:lstStyle>
          <a:p>
            <a:pPr>
              <a:defRPr/>
            </a:pPr>
            <a:r>
              <a:rPr lang="en-US">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DD129D9-47E8-44FC-8A76-C9C80D1C9BC3}" type="slidenum">
              <a:rPr lang="en-US" altLang="en-US" smtClean="0">
                <a:solidFill>
                  <a:srgbClr val="000000"/>
                </a:solidFill>
                <a:latin typeface="Arial" pitchFamily="34" charset="0"/>
                <a:cs typeface="Arial" pitchFamily="34" charset="0"/>
              </a:rPr>
              <a:pPr/>
              <a:t>‹#›</a:t>
            </a:fld>
            <a:endParaRPr lang="en-US" alt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182429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SzPct val="70000"/>
        <a:buFont typeface="Wingdings" pitchFamily="2" charset="2"/>
        <a:buChar char="v"/>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SzPct val="55000"/>
        <a:buFont typeface="Wingdings" pitchFamily="2" charset="2"/>
        <a:buChar char="q"/>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Symbol" pitchFamily="18"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www.wmo.int/pages/prog/www/wigos/WGM.html" TargetMode="External"/><Relationship Id="rId7"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hyperlink" Target="http://library.wmo.int/pmb_ged/wmo_1157_en.pdf" TargetMode="Externa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hyperlink" Target="http://www.wmo.int/pages/prog/www/IMOP/WebPortal-AWS/Index.html" TargetMode="External"/><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hyperlink" Target="http://www.nws.noaa.gov/asos/index.html" TargetMode="External"/><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hyperlink" Target="http://www.nws.noaa.gov/asos/toolkt.htm" TargetMode="External"/><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hyperlink" Target="http://www.nwstc.noaa.gov/DATAACQ/d.ASOShuman/ASOSHome.htm" TargetMode="External"/><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hyperlink" Target="http://www.nwstc.noaa.gov/DATAACQ/d.ALGOR/d.BASIC/BASICalgoMenu.html" TargetMode="External"/><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hyperlink" Target="http://www.wmo.int/pages/prog/www/wigos/WGM.html" TargetMode="External"/><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www.wmo.int/pages/prog/www/wigos/documents/Principal_Docs/Data-and-Information-Framework_CBS-Ext2014-TECO.pp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hyperlink" Target="http://library.wmo.int/opac/index.php?lvl=notice_display&amp;id=542" TargetMode="External"/><Relationship Id="rId3" Type="http://schemas.openxmlformats.org/officeDocument/2006/relationships/hyperlink" Target="http://library.wmo.int/opac/index.php?lvl=notice_display&amp;id=5790" TargetMode="External"/><Relationship Id="rId7" Type="http://schemas.openxmlformats.org/officeDocument/2006/relationships/hyperlink" Target="http://library.wmo.int/opac/index.php?lvl=notice_display&amp;id=12113" TargetMode="External"/><Relationship Id="rId12" Type="http://schemas.openxmlformats.org/officeDocument/2006/relationships/hyperlink" Target="https://drive.google.com/file/d/0BwdvoC9AeWjUb1Ixa0JrVDduTGM/view?usp=sharing" TargetMode="External"/><Relationship Id="rId2" Type="http://schemas.openxmlformats.org/officeDocument/2006/relationships/notesSlide" Target="../notesSlides/notesSlide40.xml"/><Relationship Id="rId1" Type="http://schemas.openxmlformats.org/officeDocument/2006/relationships/slideLayout" Target="../slideLayouts/slideLayout30.xml"/><Relationship Id="rId6" Type="http://schemas.openxmlformats.org/officeDocument/2006/relationships/hyperlink" Target="http://library.wmo.int/opac/index.php?lvl=notice_display&amp;id=5668" TargetMode="External"/><Relationship Id="rId11" Type="http://schemas.openxmlformats.org/officeDocument/2006/relationships/hyperlink" Target="http://library.wmo.int/opac/index.php?lvl=notice_display&amp;id=3856" TargetMode="External"/><Relationship Id="rId5" Type="http://schemas.openxmlformats.org/officeDocument/2006/relationships/hyperlink" Target="http://library.wmo.int/opac/index.php?lvl=notice_display&amp;id=12516" TargetMode="External"/><Relationship Id="rId10" Type="http://schemas.openxmlformats.org/officeDocument/2006/relationships/hyperlink" Target="http://library.wmo.int/opac/index.php?lvl=notice_display&amp;id=6832" TargetMode="External"/><Relationship Id="rId4" Type="http://schemas.openxmlformats.org/officeDocument/2006/relationships/hyperlink" Target="http://library.wmo.int/opac/index.php?lvl=notice_display&amp;id=12407" TargetMode="External"/><Relationship Id="rId9" Type="http://schemas.openxmlformats.org/officeDocument/2006/relationships/hyperlink" Target="http://library.wmo.int/opac/index.php?lvl=notice_display&amp;id=5552"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library.wmo.int/opac/index.php?lvl=notice_display&amp;id=15525" TargetMode="External"/><Relationship Id="rId3" Type="http://schemas.openxmlformats.org/officeDocument/2006/relationships/hyperlink" Target="http://library.wmo.int/opac/index.php?lvl=notice_display&amp;id=11269" TargetMode="External"/><Relationship Id="rId7" Type="http://schemas.openxmlformats.org/officeDocument/2006/relationships/hyperlink" Target="http://library.wmo.int/opac/index.php?lvl=notice_display&amp;id=9268" TargetMode="External"/><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openxmlformats.org/officeDocument/2006/relationships/hyperlink" Target="http://library.wmo.int/opac/index.php?lvl=notice_display&amp;id=11634" TargetMode="External"/><Relationship Id="rId5" Type="http://schemas.openxmlformats.org/officeDocument/2006/relationships/hyperlink" Target="http://library.wmo.int/opac/index.php?lvl=notice_display&amp;id=5628" TargetMode="External"/><Relationship Id="rId4" Type="http://schemas.openxmlformats.org/officeDocument/2006/relationships/hyperlink" Target="http://library.wmo.int/opac/index.php?lvl=notice_display&amp;id=6441" TargetMode="External"/><Relationship Id="rId9" Type="http://schemas.openxmlformats.org/officeDocument/2006/relationships/hyperlink" Target="http://library.wmo.int/opac/index.php?lvl=notice_display&amp;id=15528"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journals.ametsoc.org/doi/abs/10.1175/1520-0426(2000)017%3c0474:QAPITO%3e2.0.CO;2" TargetMode="External"/><Relationship Id="rId3" Type="http://schemas.openxmlformats.org/officeDocument/2006/relationships/hyperlink" Target="http://www.bom.gov.au/climate/cdo/about/observation_specification_2013.pdf" TargetMode="External"/><Relationship Id="rId7" Type="http://schemas.openxmlformats.org/officeDocument/2006/relationships/hyperlink" Target="http://www.icao.int/publications/catalogue/cat_2015_en.pdf" TargetMode="External"/><Relationship Id="rId2" Type="http://schemas.openxmlformats.org/officeDocument/2006/relationships/notesSlide" Target="../notesSlides/notesSlide42.xml"/><Relationship Id="rId1" Type="http://schemas.openxmlformats.org/officeDocument/2006/relationships/slideLayout" Target="../slideLayouts/slideLayout30.xml"/><Relationship Id="rId6" Type="http://schemas.openxmlformats.org/officeDocument/2006/relationships/hyperlink" Target="http://www.knmi.nl/samenw/hawa/pdf/Handbook_H01_H06.pdf" TargetMode="External"/><Relationship Id="rId5" Type="http://schemas.openxmlformats.org/officeDocument/2006/relationships/hyperlink" Target="http://www.rmets.org/sites/default/files/pdf/guidelines/aws-guide.pdf" TargetMode="External"/><Relationship Id="rId4" Type="http://schemas.openxmlformats.org/officeDocument/2006/relationships/hyperlink" Target="http://www.nws.noaa.gov/asos/pdfs/aum-toc.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journals.ametsoc.org/doi/pdf/10.1175/2010JTECHA1433.1" TargetMode="External"/><Relationship Id="rId2" Type="http://schemas.openxmlformats.org/officeDocument/2006/relationships/notesSlide" Target="../notesSlides/notesSlide43.xml"/><Relationship Id="rId1" Type="http://schemas.openxmlformats.org/officeDocument/2006/relationships/slideLayout" Target="../slideLayouts/slideLayout30.xml"/><Relationship Id="rId5" Type="http://schemas.openxmlformats.org/officeDocument/2006/relationships/hyperlink" Target="http://www.jma.go.jp/jma/jma-eng/jma-center/ric/material/1_Lecture_Notes/CP8-Automatic.pdf" TargetMode="External"/><Relationship Id="rId4" Type="http://schemas.openxmlformats.org/officeDocument/2006/relationships/hyperlink" Target="http://www.bom.gov.au/inside/services_policy/pub_ag/aws/aws.s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wmo.ch/pages/prog/www/OSY/Reports/ET-AWS-5_Geneva_2008.pdf" TargetMode="External"/><Relationship Id="rId2" Type="http://schemas.openxmlformats.org/officeDocument/2006/relationships/notesSlide" Target="../notesSlides/notesSlide44.xml"/><Relationship Id="rId1" Type="http://schemas.openxmlformats.org/officeDocument/2006/relationships/slideLayout" Target="../slideLayouts/slideLayout30.xml"/><Relationship Id="rId5" Type="http://schemas.openxmlformats.org/officeDocument/2006/relationships/hyperlink" Target="http://www.wmo.ch/pages/prog/www/OSY/Reports/ET-AWS-7_Geneva_2012.pdf" TargetMode="External"/><Relationship Id="rId4" Type="http://schemas.openxmlformats.org/officeDocument/2006/relationships/hyperlink" Target="http://www.wmo.ch/pages/prog/www/OSY/Reports/ET-AWS-6_Geneva_2010_REV.doc"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ams.confex.com/ams/Annual2005/techprogram/paper_84648.htm" TargetMode="External"/><Relationship Id="rId3" Type="http://schemas.openxmlformats.org/officeDocument/2006/relationships/hyperlink" Target="http://www.nwstc.noaa.gov/DATAACQ/d.ASOShuman/ASOSHome.htm" TargetMode="External"/><Relationship Id="rId7" Type="http://schemas.openxmlformats.org/officeDocument/2006/relationships/hyperlink" Target="http://dse.bih.nic.in/News/RFP-Final-11-04-2014.pdf" TargetMode="External"/><Relationship Id="rId2" Type="http://schemas.openxmlformats.org/officeDocument/2006/relationships/notesSlide" Target="../notesSlides/notesSlide45.xml"/><Relationship Id="rId1" Type="http://schemas.openxmlformats.org/officeDocument/2006/relationships/slideLayout" Target="../slideLayouts/slideLayout30.xml"/><Relationship Id="rId6" Type="http://schemas.openxmlformats.org/officeDocument/2006/relationships/hyperlink" Target="http://procurement-notices.undp.org/search.cfm" TargetMode="External"/><Relationship Id="rId5" Type="http://schemas.openxmlformats.org/officeDocument/2006/relationships/hyperlink" Target="http://www.nws.noaa.gov/asos/toolkt.htm" TargetMode="External"/><Relationship Id="rId10" Type="http://schemas.openxmlformats.org/officeDocument/2006/relationships/hyperlink" Target="https://www.wmo.int/pages/prog/www/IMOP/publications/IOM-109_TECO-2012/Session4/O4_04_Fisler_Meteoswiss_AWS_Acceptance_Procedure.pdf" TargetMode="External"/><Relationship Id="rId4" Type="http://schemas.openxmlformats.org/officeDocument/2006/relationships/hyperlink" Target="http://www.nwstc.noaa.gov/DATAACQ/d.ALGOR/d.BASIC/BASICalgoMenu.html" TargetMode="External"/><Relationship Id="rId9" Type="http://schemas.openxmlformats.org/officeDocument/2006/relationships/hyperlink" Target="http://www.smhi.se/hfa_coord/nordklim/task1/quality_control.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izahumensky@wmo.int" TargetMode="External"/><Relationship Id="rId2" Type="http://schemas.openxmlformats.org/officeDocument/2006/relationships/hyperlink" Target="http://www.wmo.int/wigos"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wmo.int/pmb_ged/wmo_1157_en.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323850" y="2420888"/>
            <a:ext cx="8496300" cy="1943149"/>
          </a:xfrm>
        </p:spPr>
        <p:txBody>
          <a:bodyPr/>
          <a:lstStyle/>
          <a:p>
            <a:pPr>
              <a:defRPr/>
            </a:pPr>
            <a:r>
              <a:rPr lang="en-AU" sz="4400" dirty="0" smtClean="0">
                <a:solidFill>
                  <a:srgbClr val="F2F2F2"/>
                </a:solidFill>
              </a:rPr>
              <a:t>AWS relevant regulatory and non-regulatory material</a:t>
            </a:r>
            <a:endParaRPr lang="en-AU" sz="4400" dirty="0">
              <a:solidFill>
                <a:srgbClr val="F2F2F2"/>
              </a:solidFill>
            </a:endParaRPr>
          </a:p>
        </p:txBody>
      </p:sp>
      <p:sp>
        <p:nvSpPr>
          <p:cNvPr id="40962" name="Rectangle 6"/>
          <p:cNvSpPr>
            <a:spLocks noGrp="1" noChangeArrowheads="1"/>
          </p:cNvSpPr>
          <p:nvPr>
            <p:ph type="subTitle" idx="1"/>
          </p:nvPr>
        </p:nvSpPr>
        <p:spPr>
          <a:xfrm>
            <a:off x="467544" y="4077072"/>
            <a:ext cx="8280400" cy="863600"/>
          </a:xfrm>
        </p:spPr>
        <p:txBody>
          <a:bodyPr/>
          <a:lstStyle/>
          <a:p>
            <a:pPr>
              <a:lnSpc>
                <a:spcPct val="80000"/>
              </a:lnSpc>
            </a:pPr>
            <a:endParaRPr lang="en-GB" b="1" i="1" dirty="0" smtClean="0">
              <a:solidFill>
                <a:srgbClr val="0000CC"/>
              </a:solidFill>
            </a:endParaRPr>
          </a:p>
          <a:p>
            <a:pPr>
              <a:lnSpc>
                <a:spcPct val="80000"/>
              </a:lnSpc>
            </a:pPr>
            <a:r>
              <a:rPr lang="en-GB" b="1" i="1" dirty="0" smtClean="0">
                <a:solidFill>
                  <a:srgbClr val="0000CC"/>
                </a:solidFill>
              </a:rPr>
              <a:t>(Dr I</a:t>
            </a:r>
            <a:r>
              <a:rPr lang="en-GB" b="1" i="1" dirty="0">
                <a:solidFill>
                  <a:srgbClr val="0000CC"/>
                </a:solidFill>
              </a:rPr>
              <a:t>. Zahumensky, WIGOS-PO)</a:t>
            </a:r>
            <a:endParaRPr lang="en-GB" i="1" dirty="0">
              <a:solidFill>
                <a:schemeClr val="accent2"/>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251520" y="188913"/>
            <a:ext cx="8816280" cy="792162"/>
          </a:xfrm>
        </p:spPr>
        <p:txBody>
          <a:bodyPr/>
          <a:lstStyle/>
          <a:p>
            <a:r>
              <a:rPr lang="en-US" altLang="en-US" sz="3200" b="1" dirty="0">
                <a:solidFill>
                  <a:srgbClr val="C00000"/>
                </a:solidFill>
                <a:latin typeface="Arial" pitchFamily="34" charset="0"/>
              </a:rPr>
              <a:t>WMO-No. 49 -</a:t>
            </a:r>
            <a:r>
              <a:rPr lang="en-US" altLang="en-US" sz="3200" b="1" dirty="0" smtClean="0">
                <a:latin typeface="Arial" pitchFamily="34" charset="0"/>
              </a:rPr>
              <a:t> </a:t>
            </a:r>
            <a:r>
              <a:rPr lang="en-US" altLang="en-US" sz="3200" b="1" i="1" dirty="0" smtClean="0">
                <a:solidFill>
                  <a:srgbClr val="0000CC"/>
                </a:solidFill>
                <a:latin typeface="Arial" pitchFamily="34" charset="0"/>
              </a:rPr>
              <a:t>Recommendations</a:t>
            </a:r>
          </a:p>
        </p:txBody>
      </p:sp>
      <p:sp>
        <p:nvSpPr>
          <p:cNvPr id="115715" name="Rectangle 3"/>
          <p:cNvSpPr>
            <a:spLocks noChangeArrowheads="1"/>
          </p:cNvSpPr>
          <p:nvPr/>
        </p:nvSpPr>
        <p:spPr bwMode="auto">
          <a:xfrm>
            <a:off x="323528" y="980728"/>
            <a:ext cx="8820472" cy="53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cs typeface="Arial" pitchFamily="34" charset="0"/>
              </a:defRPr>
            </a:lvl1pPr>
            <a:lvl2pPr marL="687388" indent="-290513" eaLnBrk="0" hangingPunct="0">
              <a:defRPr sz="2400">
                <a:solidFill>
                  <a:schemeClr val="tx1"/>
                </a:solidFill>
                <a:latin typeface="Arial" pitchFamily="34" charset="0"/>
                <a:cs typeface="Arial" pitchFamily="34" charset="0"/>
              </a:defRPr>
            </a:lvl2pPr>
            <a:lvl3pPr marL="1084263" indent="-227013"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GB" sz="3000" dirty="0" smtClean="0">
                <a:solidFill>
                  <a:srgbClr val="000000"/>
                </a:solidFill>
              </a:rPr>
              <a:t>The </a:t>
            </a:r>
            <a:r>
              <a:rPr lang="en-GB" sz="3000" b="1" i="1" dirty="0" smtClean="0">
                <a:solidFill>
                  <a:srgbClr val="0000CC"/>
                </a:solidFill>
              </a:rPr>
              <a:t>recommended</a:t>
            </a:r>
            <a:r>
              <a:rPr lang="en-GB" sz="3000" dirty="0" smtClean="0">
                <a:solidFill>
                  <a:srgbClr val="0000CC"/>
                </a:solidFill>
              </a:rPr>
              <a:t> </a:t>
            </a:r>
            <a:r>
              <a:rPr lang="en-GB" sz="3000" dirty="0" smtClean="0">
                <a:solidFill>
                  <a:srgbClr val="000000"/>
                </a:solidFill>
              </a:rPr>
              <a:t>practices and procedures:</a:t>
            </a:r>
          </a:p>
          <a:p>
            <a:r>
              <a:rPr lang="en-US" sz="3000" dirty="0" smtClean="0">
                <a:solidFill>
                  <a:srgbClr val="000000"/>
                </a:solidFill>
              </a:rPr>
              <a:t> </a:t>
            </a:r>
            <a:endParaRPr lang="en-GB" sz="3000" dirty="0" smtClean="0">
              <a:solidFill>
                <a:srgbClr val="000000"/>
              </a:solidFill>
            </a:endParaRPr>
          </a:p>
          <a:p>
            <a:pPr marL="457200" indent="-457200">
              <a:buFont typeface="Wingdings" panose="05000000000000000000" pitchFamily="2" charset="2"/>
              <a:buChar char="Ø"/>
            </a:pPr>
            <a:r>
              <a:rPr lang="en-US" sz="3000" dirty="0" smtClean="0">
                <a:solidFill>
                  <a:srgbClr val="000000"/>
                </a:solidFill>
              </a:rPr>
              <a:t>Are those practices and procedures which it is </a:t>
            </a:r>
            <a:r>
              <a:rPr lang="en-US" sz="3000" b="1" i="1" dirty="0" smtClean="0">
                <a:solidFill>
                  <a:srgbClr val="0000CC"/>
                </a:solidFill>
              </a:rPr>
              <a:t>desirable</a:t>
            </a:r>
            <a:r>
              <a:rPr lang="en-US" sz="3000" dirty="0" smtClean="0">
                <a:solidFill>
                  <a:srgbClr val="000000"/>
                </a:solidFill>
              </a:rPr>
              <a:t> that Members follow or implement; </a:t>
            </a:r>
            <a:endParaRPr lang="en-GB" sz="3000" dirty="0" smtClean="0">
              <a:solidFill>
                <a:srgbClr val="000000"/>
              </a:solidFill>
            </a:endParaRPr>
          </a:p>
          <a:p>
            <a:pPr marL="457200" indent="-457200">
              <a:buFont typeface="Wingdings" panose="05000000000000000000" pitchFamily="2" charset="2"/>
              <a:buChar char="Ø"/>
            </a:pPr>
            <a:endParaRPr lang="en-US" sz="3000" dirty="0" smtClean="0">
              <a:solidFill>
                <a:srgbClr val="000000"/>
              </a:solidFill>
            </a:endParaRPr>
          </a:p>
          <a:p>
            <a:pPr marL="457200" indent="-457200">
              <a:buFont typeface="Wingdings" panose="05000000000000000000" pitchFamily="2" charset="2"/>
              <a:buChar char="Ø"/>
            </a:pPr>
            <a:r>
              <a:rPr lang="en-US" sz="3000" dirty="0" smtClean="0">
                <a:solidFill>
                  <a:srgbClr val="000000"/>
                </a:solidFill>
              </a:rPr>
              <a:t>Are distinguished by the use of the term </a:t>
            </a:r>
            <a:r>
              <a:rPr lang="en-US" sz="3000" b="1" i="1" dirty="0" smtClean="0">
                <a:solidFill>
                  <a:srgbClr val="FF0000"/>
                </a:solidFill>
              </a:rPr>
              <a:t>should</a:t>
            </a:r>
            <a:r>
              <a:rPr lang="en-US" sz="3000" dirty="0" smtClean="0">
                <a:solidFill>
                  <a:srgbClr val="000000"/>
                </a:solidFill>
              </a:rPr>
              <a:t> in the English text and by suitable equivalent terms in the French, Russian and Spanish texts.</a:t>
            </a:r>
            <a:endParaRPr lang="en-GB" sz="3000" dirty="0" smtClean="0">
              <a:solidFill>
                <a:srgbClr val="000000"/>
              </a:solidFill>
            </a:endParaRPr>
          </a:p>
        </p:txBody>
      </p:sp>
    </p:spTree>
    <p:extLst>
      <p:ext uri="{BB962C8B-B14F-4D97-AF65-F5344CB8AC3E}">
        <p14:creationId xmlns:p14="http://schemas.microsoft.com/office/powerpoint/2010/main" val="2015356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pPr>
            <a:endParaRPr lang="en-AU" altLang="en-US" b="1" dirty="0" smtClean="0">
              <a:solidFill>
                <a:srgbClr val="0000CC"/>
              </a:solidFill>
              <a:latin typeface="Arial" pitchFamily="34" charset="0"/>
            </a:endParaRPr>
          </a:p>
          <a:p>
            <a:pPr eaLnBrk="1" hangingPunct="1">
              <a:lnSpc>
                <a:spcPct val="90000"/>
              </a:lnSpc>
            </a:pPr>
            <a:endParaRPr lang="en-AU" altLang="en-US" b="1" dirty="0">
              <a:solidFill>
                <a:srgbClr val="0000CC"/>
              </a:solidFill>
              <a:latin typeface="Arial" pitchFamily="34" charset="0"/>
            </a:endParaRPr>
          </a:p>
          <a:p>
            <a:pPr eaLnBrk="1" hangingPunct="1">
              <a:lnSpc>
                <a:spcPct val="90000"/>
              </a:lnSpc>
            </a:pPr>
            <a:endParaRPr lang="en-AU" altLang="en-US" b="1" dirty="0" smtClean="0">
              <a:solidFill>
                <a:srgbClr val="0000CC"/>
              </a:solidFill>
              <a:latin typeface="Arial" pitchFamily="34" charset="0"/>
            </a:endParaRPr>
          </a:p>
          <a:p>
            <a:pPr marL="0" indent="0" algn="ctr" eaLnBrk="1" hangingPunct="1">
              <a:lnSpc>
                <a:spcPct val="90000"/>
              </a:lnSpc>
              <a:buNone/>
            </a:pPr>
            <a:r>
              <a:rPr lang="en-US" altLang="en-US" sz="3600" b="1" dirty="0" smtClean="0">
                <a:solidFill>
                  <a:srgbClr val="C00000"/>
                </a:solidFill>
                <a:latin typeface="Arial" pitchFamily="34" charset="0"/>
                <a:cs typeface="Arial" pitchFamily="34" charset="0"/>
              </a:rPr>
              <a:t>WIGOS relevant </a:t>
            </a:r>
          </a:p>
          <a:p>
            <a:pPr marL="0" indent="0" algn="ctr" eaLnBrk="1" hangingPunct="1">
              <a:lnSpc>
                <a:spcPct val="90000"/>
              </a:lnSpc>
              <a:buNone/>
            </a:pPr>
            <a:r>
              <a:rPr lang="en-US" altLang="en-US" sz="3600" b="1" dirty="0" smtClean="0">
                <a:solidFill>
                  <a:srgbClr val="C00000"/>
                </a:solidFill>
                <a:latin typeface="Arial" pitchFamily="34" charset="0"/>
                <a:cs typeface="Arial" pitchFamily="34" charset="0"/>
              </a:rPr>
              <a:t>WMO Technical Regulations</a:t>
            </a:r>
          </a:p>
        </p:txBody>
      </p:sp>
    </p:spTree>
    <p:extLst>
      <p:ext uri="{BB962C8B-B14F-4D97-AF65-F5344CB8AC3E}">
        <p14:creationId xmlns:p14="http://schemas.microsoft.com/office/powerpoint/2010/main" val="313939156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1080120"/>
          </a:xfrm>
        </p:spPr>
        <p:txBody>
          <a:bodyPr/>
          <a:lstStyle/>
          <a:p>
            <a:pPr eaLnBrk="1" hangingPunct="1"/>
            <a:r>
              <a:rPr lang="en-US" sz="3200" b="1" dirty="0" smtClean="0">
                <a:solidFill>
                  <a:srgbClr val="C00000"/>
                </a:solidFill>
              </a:rPr>
              <a:t>(WMO-No. 49) Volume </a:t>
            </a:r>
            <a:r>
              <a:rPr lang="en-US" sz="3200" b="1" dirty="0">
                <a:solidFill>
                  <a:srgbClr val="C00000"/>
                </a:solidFill>
              </a:rPr>
              <a:t>I – General Standards and Recommended Practices (2015 edition)</a:t>
            </a:r>
          </a:p>
        </p:txBody>
      </p:sp>
      <p:sp>
        <p:nvSpPr>
          <p:cNvPr id="12291" name="Rectangle 3"/>
          <p:cNvSpPr>
            <a:spLocks noGrp="1"/>
          </p:cNvSpPr>
          <p:nvPr>
            <p:ph type="body" idx="4294967295"/>
          </p:nvPr>
        </p:nvSpPr>
        <p:spPr>
          <a:xfrm>
            <a:off x="72008" y="1340768"/>
            <a:ext cx="9036496" cy="5544616"/>
          </a:xfrm>
        </p:spPr>
        <p:txBody>
          <a:bodyPr/>
          <a:lstStyle/>
          <a:p>
            <a:pPr marL="0" indent="0">
              <a:buNone/>
            </a:pPr>
            <a:r>
              <a:rPr lang="en-US" b="1" dirty="0" smtClean="0">
                <a:solidFill>
                  <a:srgbClr val="0000CC"/>
                </a:solidFill>
              </a:rPr>
              <a:t>PART </a:t>
            </a:r>
            <a:r>
              <a:rPr lang="en-US" b="1" dirty="0">
                <a:solidFill>
                  <a:srgbClr val="0000CC"/>
                </a:solidFill>
              </a:rPr>
              <a:t>I.</a:t>
            </a:r>
            <a:r>
              <a:rPr lang="en-US" dirty="0">
                <a:solidFill>
                  <a:srgbClr val="0000CC"/>
                </a:solidFill>
              </a:rPr>
              <a:t> </a:t>
            </a:r>
            <a:r>
              <a:rPr lang="en-US" b="1" dirty="0">
                <a:solidFill>
                  <a:srgbClr val="0000CC"/>
                </a:solidFill>
              </a:rPr>
              <a:t>WMO Integrated Global Observing </a:t>
            </a:r>
            <a:r>
              <a:rPr lang="en-US" b="1" dirty="0" smtClean="0">
                <a:solidFill>
                  <a:srgbClr val="0000CC"/>
                </a:solidFill>
              </a:rPr>
              <a:t>  		     System </a:t>
            </a:r>
            <a:r>
              <a:rPr lang="en-US" b="1" dirty="0">
                <a:solidFill>
                  <a:srgbClr val="0000CC"/>
                </a:solidFill>
              </a:rPr>
              <a:t>(WIGOS</a:t>
            </a:r>
            <a:r>
              <a:rPr lang="en-US" b="1" dirty="0" smtClean="0">
                <a:solidFill>
                  <a:srgbClr val="0000CC"/>
                </a:solidFill>
              </a:rPr>
              <a:t>)</a:t>
            </a:r>
            <a:r>
              <a:rPr lang="en-US" dirty="0" smtClean="0"/>
              <a:t>; </a:t>
            </a:r>
            <a:r>
              <a:rPr lang="en-GB" b="1" dirty="0" smtClean="0">
                <a:solidFill>
                  <a:srgbClr val="CC0000"/>
                </a:solidFill>
              </a:rPr>
              <a:t>Date </a:t>
            </a:r>
            <a:r>
              <a:rPr lang="en-GB" b="1" dirty="0">
                <a:solidFill>
                  <a:srgbClr val="CC0000"/>
                </a:solidFill>
              </a:rPr>
              <a:t>of effect: 1 July </a:t>
            </a:r>
            <a:r>
              <a:rPr lang="en-GB" b="1" dirty="0" smtClean="0">
                <a:solidFill>
                  <a:srgbClr val="CC0000"/>
                </a:solidFill>
              </a:rPr>
              <a:t>2016</a:t>
            </a:r>
          </a:p>
          <a:p>
            <a:pPr marL="0" indent="0">
              <a:buNone/>
            </a:pPr>
            <a:endParaRPr lang="en-GB" sz="1600" b="1" dirty="0">
              <a:solidFill>
                <a:srgbClr val="CC0000"/>
              </a:solidFill>
            </a:endParaRPr>
          </a:p>
          <a:p>
            <a:pPr marL="0" indent="0">
              <a:buNone/>
            </a:pPr>
            <a:r>
              <a:rPr lang="en-US" dirty="0" smtClean="0"/>
              <a:t>PART </a:t>
            </a:r>
            <a:r>
              <a:rPr lang="en-US" dirty="0"/>
              <a:t>II. WMO Information System (WIS)</a:t>
            </a:r>
          </a:p>
          <a:p>
            <a:pPr marL="0" indent="0">
              <a:buNone/>
            </a:pPr>
            <a:r>
              <a:rPr lang="en-US" dirty="0" smtClean="0"/>
              <a:t>PART </a:t>
            </a:r>
            <a:r>
              <a:rPr lang="en-US" dirty="0"/>
              <a:t>III. Data </a:t>
            </a:r>
            <a:r>
              <a:rPr lang="en-US" dirty="0" smtClean="0"/>
              <a:t>Processing </a:t>
            </a:r>
            <a:r>
              <a:rPr lang="en-US" dirty="0"/>
              <a:t>and </a:t>
            </a:r>
            <a:r>
              <a:rPr lang="en-US" dirty="0" smtClean="0"/>
              <a:t>Forecasting</a:t>
            </a:r>
            <a:endParaRPr lang="en-US" dirty="0"/>
          </a:p>
          <a:p>
            <a:pPr marL="0" indent="0">
              <a:buNone/>
            </a:pPr>
            <a:r>
              <a:rPr lang="en-US" dirty="0" smtClean="0"/>
              <a:t>PART </a:t>
            </a:r>
            <a:r>
              <a:rPr lang="en-US" dirty="0"/>
              <a:t>IV. Meteorological, hydrological and </a:t>
            </a:r>
            <a:r>
              <a:rPr lang="en-US" dirty="0" smtClean="0"/>
              <a:t>   		</a:t>
            </a:r>
            <a:r>
              <a:rPr lang="en-US" dirty="0"/>
              <a:t> </a:t>
            </a:r>
            <a:r>
              <a:rPr lang="en-US" dirty="0" smtClean="0"/>
              <a:t>      	       climatological </a:t>
            </a:r>
            <a:r>
              <a:rPr lang="en-US" dirty="0"/>
              <a:t>applications and services</a:t>
            </a:r>
          </a:p>
          <a:p>
            <a:pPr marL="0" indent="0">
              <a:buNone/>
            </a:pPr>
            <a:r>
              <a:rPr lang="en-US" dirty="0" smtClean="0"/>
              <a:t>PART </a:t>
            </a:r>
            <a:r>
              <a:rPr lang="en-US" dirty="0"/>
              <a:t>V. Education and training</a:t>
            </a:r>
          </a:p>
          <a:p>
            <a:pPr marL="0" indent="0">
              <a:buNone/>
            </a:pPr>
            <a:r>
              <a:rPr lang="en-US" dirty="0"/>
              <a:t>PART VI. Competence of meteorological, </a:t>
            </a:r>
            <a:r>
              <a:rPr lang="en-US" dirty="0" smtClean="0"/>
              <a:t>	  		       hydrological </a:t>
            </a:r>
            <a:r>
              <a:rPr lang="en-US" dirty="0"/>
              <a:t>and </a:t>
            </a:r>
            <a:r>
              <a:rPr lang="en-US" dirty="0" smtClean="0"/>
              <a:t>climatological personnel</a:t>
            </a:r>
          </a:p>
        </p:txBody>
      </p:sp>
    </p:spTree>
    <p:extLst>
      <p:ext uri="{BB962C8B-B14F-4D97-AF65-F5344CB8AC3E}">
        <p14:creationId xmlns:p14="http://schemas.microsoft.com/office/powerpoint/2010/main" val="35312774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792162"/>
          </a:xfrm>
        </p:spPr>
        <p:txBody>
          <a:bodyPr/>
          <a:lstStyle/>
          <a:p>
            <a:pPr eaLnBrk="1" hangingPunct="1"/>
            <a:r>
              <a:rPr lang="en-GB" sz="3200" b="1" dirty="0" smtClean="0">
                <a:solidFill>
                  <a:srgbClr val="C00000"/>
                </a:solidFill>
              </a:rPr>
              <a:t>Vol. I, Part I – WIGOS </a:t>
            </a:r>
            <a:r>
              <a:rPr lang="en-GB" sz="3200" b="1" dirty="0" smtClean="0">
                <a:solidFill>
                  <a:schemeClr val="tx1"/>
                </a:solidFill>
              </a:rPr>
              <a:t>&amp;</a:t>
            </a:r>
            <a:r>
              <a:rPr lang="en-GB" sz="3200" b="1" dirty="0" smtClean="0">
                <a:solidFill>
                  <a:srgbClr val="C00000"/>
                </a:solidFill>
              </a:rPr>
              <a:t> Manual on WIGOS</a:t>
            </a:r>
            <a:endParaRPr lang="en-AU" altLang="en-US" sz="3200" b="1" dirty="0" smtClean="0">
              <a:solidFill>
                <a:srgbClr val="C00000"/>
              </a:solidFill>
              <a:latin typeface="Arial" pitchFamily="34" charset="0"/>
            </a:endParaRPr>
          </a:p>
        </p:txBody>
      </p:sp>
      <p:sp>
        <p:nvSpPr>
          <p:cNvPr id="12291" name="Rectangle 3"/>
          <p:cNvSpPr>
            <a:spLocks noGrp="1"/>
          </p:cNvSpPr>
          <p:nvPr>
            <p:ph type="body" idx="4294967295"/>
          </p:nvPr>
        </p:nvSpPr>
        <p:spPr>
          <a:xfrm>
            <a:off x="72008" y="836712"/>
            <a:ext cx="9036496" cy="5544616"/>
          </a:xfrm>
        </p:spPr>
        <p:txBody>
          <a:bodyPr/>
          <a:lstStyle/>
          <a:p>
            <a:pPr marL="514350" indent="-514350">
              <a:buFont typeface="+mj-lt"/>
              <a:buAutoNum type="arabicPeriod"/>
            </a:pPr>
            <a:r>
              <a:rPr lang="en-GB" sz="2500" dirty="0"/>
              <a:t>Introduction to </a:t>
            </a:r>
            <a:r>
              <a:rPr lang="en-GB" sz="2500" dirty="0" smtClean="0"/>
              <a:t>WIGOS</a:t>
            </a:r>
          </a:p>
          <a:p>
            <a:pPr marL="514350" indent="-514350">
              <a:buFont typeface="+mj-lt"/>
              <a:buAutoNum type="arabicPeriod"/>
            </a:pPr>
            <a:r>
              <a:rPr lang="en-US" sz="2500" b="1" dirty="0">
                <a:solidFill>
                  <a:srgbClr val="0000CC"/>
                </a:solidFill>
              </a:rPr>
              <a:t>C</a:t>
            </a:r>
            <a:r>
              <a:rPr lang="en-US" sz="2500" b="1" dirty="0" smtClean="0">
                <a:solidFill>
                  <a:srgbClr val="0000CC"/>
                </a:solidFill>
              </a:rPr>
              <a:t>ommon </a:t>
            </a:r>
            <a:r>
              <a:rPr lang="en-US" sz="2500" b="1" dirty="0">
                <a:solidFill>
                  <a:srgbClr val="0000CC"/>
                </a:solidFill>
              </a:rPr>
              <a:t>attributes of </a:t>
            </a:r>
            <a:r>
              <a:rPr lang="en-US" sz="2500" b="1" dirty="0" smtClean="0">
                <a:solidFill>
                  <a:srgbClr val="0000CC"/>
                </a:solidFill>
              </a:rPr>
              <a:t>WIGOS </a:t>
            </a:r>
            <a:r>
              <a:rPr lang="en-US" sz="2500" b="1" dirty="0">
                <a:solidFill>
                  <a:srgbClr val="0000CC"/>
                </a:solidFill>
              </a:rPr>
              <a:t>component </a:t>
            </a:r>
            <a:r>
              <a:rPr lang="en-US" sz="2500" b="1" dirty="0" smtClean="0">
                <a:solidFill>
                  <a:srgbClr val="0000CC"/>
                </a:solidFill>
              </a:rPr>
              <a:t>systems</a:t>
            </a:r>
          </a:p>
          <a:p>
            <a:pPr marL="514350" indent="-514350">
              <a:buFont typeface="+mj-lt"/>
              <a:buAutoNum type="arabicPeriod"/>
            </a:pPr>
            <a:r>
              <a:rPr lang="en-GB" sz="2500" b="1" dirty="0" smtClean="0">
                <a:solidFill>
                  <a:srgbClr val="0000CC"/>
                </a:solidFill>
              </a:rPr>
              <a:t>Attributes </a:t>
            </a:r>
            <a:r>
              <a:rPr lang="en-GB" sz="2500" b="1" dirty="0">
                <a:solidFill>
                  <a:srgbClr val="0000CC"/>
                </a:solidFill>
              </a:rPr>
              <a:t>specific to the surface-based sub-system of </a:t>
            </a:r>
            <a:r>
              <a:rPr lang="en-GB" sz="2500" b="1" dirty="0" smtClean="0">
                <a:solidFill>
                  <a:srgbClr val="0000CC"/>
                </a:solidFill>
              </a:rPr>
              <a:t>WIGOS</a:t>
            </a:r>
          </a:p>
          <a:p>
            <a:pPr marL="514350" indent="-514350">
              <a:buFont typeface="+mj-lt"/>
              <a:buAutoNum type="arabicPeriod"/>
            </a:pPr>
            <a:r>
              <a:rPr lang="en-GB" sz="2500" dirty="0" smtClean="0"/>
              <a:t>Attributes </a:t>
            </a:r>
            <a:r>
              <a:rPr lang="en-GB" sz="2500" dirty="0"/>
              <a:t>specific to the space-based sub-system of </a:t>
            </a:r>
            <a:r>
              <a:rPr lang="en-GB" sz="2500" dirty="0" smtClean="0"/>
              <a:t>WIGOS</a:t>
            </a:r>
          </a:p>
          <a:p>
            <a:pPr marL="514350" indent="-514350">
              <a:buFont typeface="+mj-lt"/>
              <a:buAutoNum type="arabicPeriod"/>
            </a:pPr>
            <a:r>
              <a:rPr lang="en-US" sz="2500" dirty="0"/>
              <a:t>A</a:t>
            </a:r>
            <a:r>
              <a:rPr lang="en-US" sz="2500" dirty="0" smtClean="0"/>
              <a:t>ttributes </a:t>
            </a:r>
            <a:r>
              <a:rPr lang="en-US" sz="2500" dirty="0"/>
              <a:t>specific to the global observing system of </a:t>
            </a:r>
            <a:r>
              <a:rPr lang="en-US" sz="2500" dirty="0" smtClean="0"/>
              <a:t>WWW</a:t>
            </a:r>
            <a:endParaRPr lang="en-GB" sz="2500" dirty="0"/>
          </a:p>
          <a:p>
            <a:pPr marL="514350" indent="-514350">
              <a:buFont typeface="+mj-lt"/>
              <a:buAutoNum type="arabicPeriod"/>
            </a:pPr>
            <a:r>
              <a:rPr lang="en-US" sz="2500" dirty="0"/>
              <a:t>Attributes specific to the global observing system of </a:t>
            </a:r>
            <a:r>
              <a:rPr lang="en-US" sz="2500" dirty="0" smtClean="0"/>
              <a:t>GAW</a:t>
            </a:r>
            <a:endParaRPr lang="en-GB" sz="2500" dirty="0"/>
          </a:p>
          <a:p>
            <a:pPr marL="514350" indent="-514350">
              <a:buFont typeface="+mj-lt"/>
              <a:buAutoNum type="arabicPeriod"/>
            </a:pPr>
            <a:r>
              <a:rPr lang="en-US" sz="2500" dirty="0"/>
              <a:t>Attributes specific to the global observing system of </a:t>
            </a:r>
            <a:r>
              <a:rPr lang="en-US" sz="2500" dirty="0" smtClean="0"/>
              <a:t>WHOS</a:t>
            </a:r>
          </a:p>
          <a:p>
            <a:pPr marL="514350" indent="-514350">
              <a:buFont typeface="+mj-lt"/>
              <a:buAutoNum type="arabicPeriod"/>
            </a:pPr>
            <a:r>
              <a:rPr lang="en-US" sz="2500" dirty="0"/>
              <a:t>Attributes specific to the global observing system of </a:t>
            </a:r>
            <a:r>
              <a:rPr lang="en-US" sz="2500" dirty="0" smtClean="0"/>
              <a:t>GCW</a:t>
            </a:r>
            <a:endParaRPr lang="en-GB" sz="2500" dirty="0"/>
          </a:p>
        </p:txBody>
      </p:sp>
    </p:spTree>
    <p:extLst>
      <p:ext uri="{BB962C8B-B14F-4D97-AF65-F5344CB8AC3E}">
        <p14:creationId xmlns:p14="http://schemas.microsoft.com/office/powerpoint/2010/main" val="23228398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792162"/>
          </a:xfrm>
        </p:spPr>
        <p:txBody>
          <a:bodyPr/>
          <a:lstStyle/>
          <a:p>
            <a:pPr eaLnBrk="1" hangingPunct="1"/>
            <a:r>
              <a:rPr lang="en-GB" sz="3200" b="1" dirty="0" smtClean="0">
                <a:solidFill>
                  <a:srgbClr val="C00000"/>
                </a:solidFill>
              </a:rPr>
              <a:t>Vol. I, Part I – WIGOS </a:t>
            </a:r>
            <a:r>
              <a:rPr lang="en-GB" sz="3200" b="1" dirty="0" smtClean="0">
                <a:solidFill>
                  <a:schemeClr val="tx1"/>
                </a:solidFill>
              </a:rPr>
              <a:t>&amp;</a:t>
            </a:r>
            <a:r>
              <a:rPr lang="en-GB" sz="3200" b="1" dirty="0" smtClean="0">
                <a:solidFill>
                  <a:srgbClr val="C00000"/>
                </a:solidFill>
              </a:rPr>
              <a:t> Manual on WIGOS</a:t>
            </a:r>
            <a:endParaRPr lang="en-AU" altLang="en-US" sz="3200" b="1" dirty="0" smtClean="0">
              <a:solidFill>
                <a:srgbClr val="C00000"/>
              </a:solidFill>
              <a:latin typeface="Arial" pitchFamily="34" charset="0"/>
            </a:endParaRPr>
          </a:p>
        </p:txBody>
      </p:sp>
      <p:sp>
        <p:nvSpPr>
          <p:cNvPr id="12291" name="Rectangle 3"/>
          <p:cNvSpPr>
            <a:spLocks noGrp="1"/>
          </p:cNvSpPr>
          <p:nvPr>
            <p:ph type="body" idx="4294967295"/>
          </p:nvPr>
        </p:nvSpPr>
        <p:spPr>
          <a:xfrm>
            <a:off x="72008" y="836712"/>
            <a:ext cx="9036496" cy="5544616"/>
          </a:xfrm>
        </p:spPr>
        <p:txBody>
          <a:bodyPr/>
          <a:lstStyle/>
          <a:p>
            <a:pPr marL="0" indent="0">
              <a:buNone/>
            </a:pPr>
            <a:r>
              <a:rPr lang="en-US" b="1" dirty="0" smtClean="0"/>
              <a:t>2.   Common </a:t>
            </a:r>
            <a:r>
              <a:rPr lang="en-US" b="1" dirty="0"/>
              <a:t>attributes of WIGOS component </a:t>
            </a:r>
            <a:r>
              <a:rPr lang="en-US" b="1" dirty="0" smtClean="0"/>
              <a:t>   </a:t>
            </a:r>
          </a:p>
          <a:p>
            <a:pPr marL="0" indent="0">
              <a:buNone/>
            </a:pPr>
            <a:r>
              <a:rPr lang="en-US" b="1" dirty="0"/>
              <a:t> </a:t>
            </a:r>
            <a:r>
              <a:rPr lang="en-US" b="1" dirty="0" smtClean="0"/>
              <a:t>     systems</a:t>
            </a:r>
          </a:p>
          <a:p>
            <a:pPr marL="0" indent="0">
              <a:buNone/>
            </a:pPr>
            <a:r>
              <a:rPr lang="en-GB" dirty="0" smtClean="0">
                <a:solidFill>
                  <a:srgbClr val="0000CC"/>
                </a:solidFill>
              </a:rPr>
              <a:t>	2.1 Requirements</a:t>
            </a:r>
          </a:p>
          <a:p>
            <a:pPr marL="0" indent="0">
              <a:buNone/>
            </a:pPr>
            <a:r>
              <a:rPr lang="en-GB" dirty="0" smtClean="0">
                <a:solidFill>
                  <a:srgbClr val="0000CC"/>
                </a:solidFill>
              </a:rPr>
              <a:t>	2.2 </a:t>
            </a:r>
            <a:r>
              <a:rPr lang="en-GB" dirty="0">
                <a:solidFill>
                  <a:srgbClr val="0000CC"/>
                </a:solidFill>
              </a:rPr>
              <a:t>Design, Planning and </a:t>
            </a:r>
            <a:r>
              <a:rPr lang="en-GB" dirty="0" smtClean="0">
                <a:solidFill>
                  <a:srgbClr val="0000CC"/>
                </a:solidFill>
              </a:rPr>
              <a:t>Evolution</a:t>
            </a:r>
          </a:p>
          <a:p>
            <a:pPr marL="0" indent="0">
              <a:buNone/>
            </a:pPr>
            <a:r>
              <a:rPr lang="en-GB" dirty="0" smtClean="0">
                <a:solidFill>
                  <a:srgbClr val="0000CC"/>
                </a:solidFill>
              </a:rPr>
              <a:t>	2.3 </a:t>
            </a:r>
            <a:r>
              <a:rPr lang="en-GB" dirty="0">
                <a:solidFill>
                  <a:srgbClr val="0000CC"/>
                </a:solidFill>
              </a:rPr>
              <a:t>Instrumentation and Methods of </a:t>
            </a:r>
            <a:r>
              <a:rPr lang="en-GB" dirty="0" smtClean="0">
                <a:solidFill>
                  <a:srgbClr val="0000CC"/>
                </a:solidFill>
              </a:rPr>
              <a:t>Observation</a:t>
            </a:r>
          </a:p>
          <a:p>
            <a:pPr marL="0" indent="0">
              <a:buNone/>
            </a:pPr>
            <a:r>
              <a:rPr lang="en-GB" dirty="0" smtClean="0">
                <a:solidFill>
                  <a:srgbClr val="0000CC"/>
                </a:solidFill>
              </a:rPr>
              <a:t>	2.4 Operations</a:t>
            </a:r>
          </a:p>
          <a:p>
            <a:pPr marL="0" indent="0">
              <a:buNone/>
            </a:pPr>
            <a:r>
              <a:rPr lang="en-GB" dirty="0" smtClean="0">
                <a:solidFill>
                  <a:srgbClr val="0000CC"/>
                </a:solidFill>
              </a:rPr>
              <a:t>	2.5 </a:t>
            </a:r>
            <a:r>
              <a:rPr lang="en-GB" dirty="0">
                <a:solidFill>
                  <a:srgbClr val="0000CC"/>
                </a:solidFill>
              </a:rPr>
              <a:t>Observational </a:t>
            </a:r>
            <a:r>
              <a:rPr lang="en-GB" dirty="0" smtClean="0">
                <a:solidFill>
                  <a:srgbClr val="0000CC"/>
                </a:solidFill>
              </a:rPr>
              <a:t>Metadata</a:t>
            </a:r>
          </a:p>
          <a:p>
            <a:pPr marL="0" indent="0">
              <a:buNone/>
            </a:pPr>
            <a:r>
              <a:rPr lang="en-GB" dirty="0" smtClean="0">
                <a:solidFill>
                  <a:srgbClr val="0000CC"/>
                </a:solidFill>
              </a:rPr>
              <a:t>	2.6 </a:t>
            </a:r>
            <a:r>
              <a:rPr lang="en-GB" dirty="0">
                <a:solidFill>
                  <a:srgbClr val="0000CC"/>
                </a:solidFill>
              </a:rPr>
              <a:t>Quality </a:t>
            </a:r>
            <a:r>
              <a:rPr lang="en-GB" dirty="0" smtClean="0">
                <a:solidFill>
                  <a:srgbClr val="0000CC"/>
                </a:solidFill>
              </a:rPr>
              <a:t>Management</a:t>
            </a:r>
          </a:p>
          <a:p>
            <a:pPr marL="0" indent="0">
              <a:buNone/>
            </a:pPr>
            <a:r>
              <a:rPr lang="en-GB" dirty="0" smtClean="0">
                <a:solidFill>
                  <a:srgbClr val="0000CC"/>
                </a:solidFill>
              </a:rPr>
              <a:t>	2.7 </a:t>
            </a:r>
            <a:r>
              <a:rPr lang="en-GB" dirty="0">
                <a:solidFill>
                  <a:srgbClr val="0000CC"/>
                </a:solidFill>
              </a:rPr>
              <a:t>Capacity </a:t>
            </a:r>
            <a:r>
              <a:rPr lang="en-GB" dirty="0" smtClean="0">
                <a:solidFill>
                  <a:srgbClr val="0000CC"/>
                </a:solidFill>
              </a:rPr>
              <a:t>Development</a:t>
            </a:r>
          </a:p>
          <a:p>
            <a:pPr marL="0" indent="0">
              <a:buNone/>
            </a:pPr>
            <a:endParaRPr lang="en-US" sz="2500" dirty="0"/>
          </a:p>
          <a:p>
            <a:pPr marL="514350" indent="-514350">
              <a:buFont typeface="+mj-lt"/>
              <a:buAutoNum type="arabicPeriod"/>
            </a:pPr>
            <a:endParaRPr lang="en-GB" sz="2500" dirty="0"/>
          </a:p>
        </p:txBody>
      </p:sp>
    </p:spTree>
    <p:extLst>
      <p:ext uri="{BB962C8B-B14F-4D97-AF65-F5344CB8AC3E}">
        <p14:creationId xmlns:p14="http://schemas.microsoft.com/office/powerpoint/2010/main" val="10954217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648072"/>
          </a:xfrm>
        </p:spPr>
        <p:txBody>
          <a:bodyPr/>
          <a:lstStyle/>
          <a:p>
            <a:pPr eaLnBrk="1" hangingPunct="1"/>
            <a:r>
              <a:rPr lang="en-GB" sz="3200" b="1" dirty="0" smtClean="0">
                <a:solidFill>
                  <a:srgbClr val="C00000"/>
                </a:solidFill>
              </a:rPr>
              <a:t>Manual on WIGOS</a:t>
            </a:r>
            <a:endParaRPr lang="en-AU" altLang="en-US" sz="3200" b="1" dirty="0" smtClean="0">
              <a:solidFill>
                <a:srgbClr val="C00000"/>
              </a:solidFill>
              <a:latin typeface="Arial" pitchFamily="34" charset="0"/>
            </a:endParaRPr>
          </a:p>
        </p:txBody>
      </p:sp>
      <p:sp>
        <p:nvSpPr>
          <p:cNvPr id="12291" name="Rectangle 3"/>
          <p:cNvSpPr>
            <a:spLocks noGrp="1"/>
          </p:cNvSpPr>
          <p:nvPr>
            <p:ph type="body" idx="4294967295"/>
          </p:nvPr>
        </p:nvSpPr>
        <p:spPr>
          <a:xfrm>
            <a:off x="323528" y="620688"/>
            <a:ext cx="8784976" cy="5688632"/>
          </a:xfrm>
        </p:spPr>
        <p:txBody>
          <a:bodyPr/>
          <a:lstStyle/>
          <a:p>
            <a:pPr marL="0" indent="0">
              <a:buNone/>
            </a:pPr>
            <a:r>
              <a:rPr lang="en-US" sz="2200" b="1" dirty="0" smtClean="0"/>
              <a:t>2.   Common </a:t>
            </a:r>
            <a:r>
              <a:rPr lang="en-US" sz="2200" b="1" dirty="0"/>
              <a:t>attributes of WIGOS component </a:t>
            </a:r>
            <a:r>
              <a:rPr lang="en-US" sz="2200" b="1" dirty="0" smtClean="0"/>
              <a:t>systems</a:t>
            </a:r>
          </a:p>
          <a:p>
            <a:pPr marL="0" indent="0">
              <a:buNone/>
            </a:pPr>
            <a:r>
              <a:rPr lang="en-GB" sz="2200" dirty="0">
                <a:solidFill>
                  <a:srgbClr val="0000CC"/>
                </a:solidFill>
              </a:rPr>
              <a:t>2.1 </a:t>
            </a:r>
            <a:r>
              <a:rPr lang="en-GB" sz="2200" dirty="0" smtClean="0">
                <a:solidFill>
                  <a:srgbClr val="0000CC"/>
                </a:solidFill>
              </a:rPr>
              <a:t>Requirements</a:t>
            </a:r>
          </a:p>
          <a:p>
            <a:pPr marL="0" indent="0">
              <a:buNone/>
            </a:pPr>
            <a:r>
              <a:rPr lang="en-GB" sz="2200" dirty="0">
                <a:solidFill>
                  <a:srgbClr val="0000CC"/>
                </a:solidFill>
              </a:rPr>
              <a:t>2.2 Design, Planning and </a:t>
            </a:r>
            <a:r>
              <a:rPr lang="en-GB" sz="2200" dirty="0" smtClean="0">
                <a:solidFill>
                  <a:srgbClr val="0000CC"/>
                </a:solidFill>
              </a:rPr>
              <a:t>Evolution</a:t>
            </a:r>
          </a:p>
          <a:p>
            <a:pPr marL="0" indent="0">
              <a:buNone/>
            </a:pPr>
            <a:r>
              <a:rPr lang="en-GB" sz="2200" dirty="0">
                <a:solidFill>
                  <a:srgbClr val="0000CC"/>
                </a:solidFill>
              </a:rPr>
              <a:t> </a:t>
            </a:r>
            <a:r>
              <a:rPr lang="en-GB" sz="2200" dirty="0" smtClean="0">
                <a:solidFill>
                  <a:srgbClr val="0000CC"/>
                </a:solidFill>
              </a:rPr>
              <a:t>     Appendices 2.1 - 2.3 </a:t>
            </a:r>
            <a:r>
              <a:rPr lang="en-GB" sz="2200" i="1" dirty="0" smtClean="0">
                <a:solidFill>
                  <a:srgbClr val="0000CC"/>
                </a:solidFill>
              </a:rPr>
              <a:t>(</a:t>
            </a:r>
            <a:r>
              <a:rPr lang="en-GB" sz="2200" i="1" dirty="0" err="1" smtClean="0">
                <a:solidFill>
                  <a:srgbClr val="0000CC"/>
                </a:solidFill>
              </a:rPr>
              <a:t>OND</a:t>
            </a:r>
            <a:r>
              <a:rPr lang="en-GB" sz="2200" i="1" dirty="0" smtClean="0">
                <a:solidFill>
                  <a:srgbClr val="0000CC"/>
                </a:solidFill>
              </a:rPr>
              <a:t> Principles; </a:t>
            </a:r>
            <a:r>
              <a:rPr lang="en-GB" sz="2200" i="1" dirty="0" err="1" smtClean="0">
                <a:solidFill>
                  <a:srgbClr val="0000CC"/>
                </a:solidFill>
              </a:rPr>
              <a:t>GCOS</a:t>
            </a:r>
            <a:r>
              <a:rPr lang="en-GB" sz="2200" i="1" dirty="0" smtClean="0">
                <a:solidFill>
                  <a:srgbClr val="0000CC"/>
                </a:solidFill>
              </a:rPr>
              <a:t> </a:t>
            </a:r>
            <a:r>
              <a:rPr lang="en-GB" sz="2200" i="1" dirty="0" err="1" smtClean="0">
                <a:solidFill>
                  <a:srgbClr val="0000CC"/>
                </a:solidFill>
              </a:rPr>
              <a:t>CMP</a:t>
            </a:r>
            <a:r>
              <a:rPr lang="en-GB" sz="2200" i="1" dirty="0" smtClean="0">
                <a:solidFill>
                  <a:srgbClr val="0000CC"/>
                </a:solidFill>
              </a:rPr>
              <a:t>; </a:t>
            </a:r>
            <a:r>
              <a:rPr lang="en-GB" sz="2200" i="1" dirty="0" err="1" smtClean="0">
                <a:solidFill>
                  <a:srgbClr val="0000CC"/>
                </a:solidFill>
              </a:rPr>
              <a:t>RRR</a:t>
            </a:r>
            <a:r>
              <a:rPr lang="en-GB" sz="2200" i="1" dirty="0" smtClean="0">
                <a:solidFill>
                  <a:srgbClr val="0000CC"/>
                </a:solidFill>
              </a:rPr>
              <a:t>)</a:t>
            </a:r>
          </a:p>
          <a:p>
            <a:pPr marL="0" indent="0">
              <a:buNone/>
            </a:pPr>
            <a:r>
              <a:rPr lang="en-GB" sz="2200" dirty="0">
                <a:solidFill>
                  <a:srgbClr val="0000CC"/>
                </a:solidFill>
              </a:rPr>
              <a:t>2.3 Instrumentation and Methods of </a:t>
            </a:r>
            <a:r>
              <a:rPr lang="en-GB" sz="2200" dirty="0" smtClean="0">
                <a:solidFill>
                  <a:srgbClr val="0000CC"/>
                </a:solidFill>
              </a:rPr>
              <a:t>Observation</a:t>
            </a:r>
          </a:p>
          <a:p>
            <a:pPr marL="0" indent="0">
              <a:buNone/>
            </a:pPr>
            <a:r>
              <a:rPr lang="en-GB" sz="2200" dirty="0">
                <a:solidFill>
                  <a:srgbClr val="0000CC"/>
                </a:solidFill>
              </a:rPr>
              <a:t>2.4 </a:t>
            </a:r>
            <a:r>
              <a:rPr lang="en-GB" sz="2200" dirty="0" smtClean="0">
                <a:solidFill>
                  <a:srgbClr val="0000CC"/>
                </a:solidFill>
              </a:rPr>
              <a:t>Operations</a:t>
            </a:r>
          </a:p>
          <a:p>
            <a:pPr marL="0" indent="0">
              <a:buNone/>
            </a:pPr>
            <a:r>
              <a:rPr lang="en-GB" sz="2200" dirty="0">
                <a:solidFill>
                  <a:srgbClr val="0000CC"/>
                </a:solidFill>
              </a:rPr>
              <a:t> </a:t>
            </a:r>
            <a:r>
              <a:rPr lang="en-GB" sz="2200" dirty="0" smtClean="0">
                <a:solidFill>
                  <a:srgbClr val="0000CC"/>
                </a:solidFill>
              </a:rPr>
              <a:t>     Attachment 2.1 </a:t>
            </a:r>
            <a:r>
              <a:rPr lang="en-GB" sz="2200" i="1" dirty="0" smtClean="0">
                <a:solidFill>
                  <a:srgbClr val="0000CC"/>
                </a:solidFill>
              </a:rPr>
              <a:t>(WIGOS Station Identifier)</a:t>
            </a:r>
          </a:p>
          <a:p>
            <a:pPr marL="0" indent="0">
              <a:buNone/>
            </a:pPr>
            <a:r>
              <a:rPr lang="en-GB" sz="2200" dirty="0">
                <a:solidFill>
                  <a:srgbClr val="0000CC"/>
                </a:solidFill>
              </a:rPr>
              <a:t>2.5 Observational </a:t>
            </a:r>
            <a:r>
              <a:rPr lang="en-GB" sz="2200" dirty="0" smtClean="0">
                <a:solidFill>
                  <a:srgbClr val="0000CC"/>
                </a:solidFill>
              </a:rPr>
              <a:t>Metadata</a:t>
            </a:r>
          </a:p>
          <a:p>
            <a:pPr marL="0" indent="0">
              <a:buNone/>
            </a:pPr>
            <a:r>
              <a:rPr lang="en-GB" sz="2200" dirty="0">
                <a:solidFill>
                  <a:srgbClr val="0000CC"/>
                </a:solidFill>
              </a:rPr>
              <a:t>      Appendix 2.4  </a:t>
            </a:r>
            <a:r>
              <a:rPr lang="en-GB" sz="2200" i="1" dirty="0" smtClean="0">
                <a:solidFill>
                  <a:srgbClr val="0000CC"/>
                </a:solidFill>
              </a:rPr>
              <a:t>(WIGOS </a:t>
            </a:r>
            <a:r>
              <a:rPr lang="en-GB" sz="2200" i="1" dirty="0">
                <a:solidFill>
                  <a:srgbClr val="0000CC"/>
                </a:solidFill>
              </a:rPr>
              <a:t>Metadata </a:t>
            </a:r>
            <a:r>
              <a:rPr lang="en-GB" sz="2200" i="1" dirty="0" smtClean="0">
                <a:solidFill>
                  <a:srgbClr val="0000CC"/>
                </a:solidFill>
              </a:rPr>
              <a:t>Standard) </a:t>
            </a:r>
          </a:p>
          <a:p>
            <a:pPr marL="0" indent="0">
              <a:buNone/>
            </a:pPr>
            <a:r>
              <a:rPr lang="en-GB" sz="2200" i="1" dirty="0">
                <a:solidFill>
                  <a:srgbClr val="0000CC"/>
                </a:solidFill>
              </a:rPr>
              <a:t> </a:t>
            </a:r>
            <a:r>
              <a:rPr lang="en-GB" sz="2200" i="1" dirty="0" smtClean="0">
                <a:solidFill>
                  <a:srgbClr val="0000CC"/>
                </a:solidFill>
              </a:rPr>
              <a:t>                              Attachment </a:t>
            </a:r>
            <a:r>
              <a:rPr lang="en-GB" sz="2200" i="1" dirty="0">
                <a:solidFill>
                  <a:srgbClr val="0000CC"/>
                </a:solidFill>
              </a:rPr>
              <a:t>to Appendix 2.4</a:t>
            </a:r>
          </a:p>
          <a:p>
            <a:pPr marL="0" indent="0">
              <a:buNone/>
            </a:pPr>
            <a:r>
              <a:rPr lang="en-GB" sz="2200" dirty="0" smtClean="0">
                <a:solidFill>
                  <a:srgbClr val="0000CC"/>
                </a:solidFill>
              </a:rPr>
              <a:t>      Attachment 2.2 </a:t>
            </a:r>
            <a:r>
              <a:rPr lang="en-GB" sz="2200" i="1" dirty="0" smtClean="0">
                <a:solidFill>
                  <a:srgbClr val="0000CC"/>
                </a:solidFill>
              </a:rPr>
              <a:t>(</a:t>
            </a:r>
            <a:r>
              <a:rPr lang="en-GB" sz="2200" i="1" dirty="0" err="1" smtClean="0">
                <a:solidFill>
                  <a:srgbClr val="0000CC"/>
                </a:solidFill>
              </a:rPr>
              <a:t>WIR</a:t>
            </a:r>
            <a:r>
              <a:rPr lang="en-GB" sz="2200" i="1" dirty="0" smtClean="0">
                <a:solidFill>
                  <a:srgbClr val="0000CC"/>
                </a:solidFill>
              </a:rPr>
              <a:t>)</a:t>
            </a:r>
          </a:p>
          <a:p>
            <a:pPr marL="0" indent="0">
              <a:buNone/>
            </a:pPr>
            <a:r>
              <a:rPr lang="en-GB" sz="2200" dirty="0">
                <a:solidFill>
                  <a:srgbClr val="0000CC"/>
                </a:solidFill>
              </a:rPr>
              <a:t>2.6 Quality </a:t>
            </a:r>
            <a:r>
              <a:rPr lang="en-GB" sz="2200" dirty="0" smtClean="0">
                <a:solidFill>
                  <a:srgbClr val="0000CC"/>
                </a:solidFill>
              </a:rPr>
              <a:t>Management </a:t>
            </a:r>
          </a:p>
          <a:p>
            <a:pPr marL="0" indent="0">
              <a:buNone/>
            </a:pPr>
            <a:r>
              <a:rPr lang="en-GB" sz="2200" dirty="0">
                <a:solidFill>
                  <a:srgbClr val="0000CC"/>
                </a:solidFill>
              </a:rPr>
              <a:t> </a:t>
            </a:r>
            <a:r>
              <a:rPr lang="en-GB" sz="2200" dirty="0" smtClean="0">
                <a:solidFill>
                  <a:srgbClr val="0000CC"/>
                </a:solidFill>
              </a:rPr>
              <a:t>     Appendix 2.5</a:t>
            </a:r>
          </a:p>
          <a:p>
            <a:pPr marL="0" indent="0">
              <a:buNone/>
            </a:pPr>
            <a:r>
              <a:rPr lang="en-GB" sz="2200" dirty="0">
                <a:solidFill>
                  <a:srgbClr val="0000CC"/>
                </a:solidFill>
              </a:rPr>
              <a:t>2.7 Capacity </a:t>
            </a:r>
            <a:r>
              <a:rPr lang="en-GB" sz="2200" dirty="0" smtClean="0">
                <a:solidFill>
                  <a:srgbClr val="0000CC"/>
                </a:solidFill>
              </a:rPr>
              <a:t>Development</a:t>
            </a:r>
            <a:endParaRPr lang="en-US" sz="2500" dirty="0">
              <a:solidFill>
                <a:srgbClr val="0000CC"/>
              </a:solidFill>
            </a:endParaRPr>
          </a:p>
          <a:p>
            <a:pPr marL="514350" indent="-514350">
              <a:buFont typeface="+mj-lt"/>
              <a:buAutoNum type="arabicPeriod"/>
            </a:pPr>
            <a:endParaRPr lang="en-GB" sz="2500" dirty="0"/>
          </a:p>
        </p:txBody>
      </p:sp>
    </p:spTree>
    <p:extLst>
      <p:ext uri="{BB962C8B-B14F-4D97-AF65-F5344CB8AC3E}">
        <p14:creationId xmlns:p14="http://schemas.microsoft.com/office/powerpoint/2010/main" val="15956194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792088"/>
          </a:xfrm>
        </p:spPr>
        <p:txBody>
          <a:bodyPr/>
          <a:lstStyle/>
          <a:p>
            <a:pPr eaLnBrk="1" hangingPunct="1"/>
            <a:r>
              <a:rPr lang="en-GB" sz="3200" b="1" dirty="0">
                <a:solidFill>
                  <a:srgbClr val="C00000"/>
                </a:solidFill>
              </a:rPr>
              <a:t>WIGOS Metadata </a:t>
            </a:r>
            <a:r>
              <a:rPr lang="en-GB" sz="3200" b="1" dirty="0" smtClean="0">
                <a:solidFill>
                  <a:srgbClr val="C00000"/>
                </a:solidFill>
              </a:rPr>
              <a:t>Standard – Content</a:t>
            </a:r>
            <a:endParaRPr lang="en-AU" altLang="en-US" sz="3200" b="1" dirty="0" smtClean="0">
              <a:solidFill>
                <a:srgbClr val="C00000"/>
              </a:solidFill>
              <a:latin typeface="Arial" pitchFamily="34" charset="0"/>
            </a:endParaRPr>
          </a:p>
        </p:txBody>
      </p:sp>
      <p:sp>
        <p:nvSpPr>
          <p:cNvPr id="12291" name="Rectangle 3"/>
          <p:cNvSpPr>
            <a:spLocks noGrp="1"/>
          </p:cNvSpPr>
          <p:nvPr>
            <p:ph type="body" idx="4294967295"/>
          </p:nvPr>
        </p:nvSpPr>
        <p:spPr>
          <a:xfrm>
            <a:off x="323528" y="836712"/>
            <a:ext cx="8784976" cy="5472608"/>
          </a:xfrm>
        </p:spPr>
        <p:txBody>
          <a:bodyPr/>
          <a:lstStyle/>
          <a:p>
            <a:pPr marL="0" indent="0">
              <a:buNone/>
            </a:pPr>
            <a:r>
              <a:rPr lang="en-US" sz="2400" dirty="0"/>
              <a:t>I - Purpose and Scope of WIGOS </a:t>
            </a:r>
            <a:r>
              <a:rPr lang="en-US" sz="2400" dirty="0" smtClean="0"/>
              <a:t>Metadata</a:t>
            </a:r>
            <a:endParaRPr lang="en-GB" sz="2400" dirty="0"/>
          </a:p>
          <a:p>
            <a:pPr marL="0" indent="0">
              <a:buNone/>
            </a:pPr>
            <a:r>
              <a:rPr lang="en-US" sz="2400" dirty="0"/>
              <a:t>II - WIGOS Metadata </a:t>
            </a:r>
            <a:r>
              <a:rPr lang="en-US" sz="2400" dirty="0" smtClean="0"/>
              <a:t>Categories</a:t>
            </a:r>
            <a:endParaRPr lang="en-GB" sz="2400" dirty="0"/>
          </a:p>
          <a:p>
            <a:pPr marL="0" indent="0">
              <a:buNone/>
            </a:pPr>
            <a:r>
              <a:rPr lang="en-US" sz="2400" dirty="0"/>
              <a:t>III - A Note on Space and </a:t>
            </a:r>
            <a:r>
              <a:rPr lang="en-US" sz="2400" dirty="0" smtClean="0"/>
              <a:t>Time</a:t>
            </a:r>
            <a:endParaRPr lang="en-GB" sz="2400" dirty="0"/>
          </a:p>
          <a:p>
            <a:pPr marL="0" indent="0">
              <a:buNone/>
            </a:pPr>
            <a:r>
              <a:rPr lang="en-US" sz="2400" dirty="0"/>
              <a:t>IV - Reporting Obligations for WIGOS </a:t>
            </a:r>
            <a:r>
              <a:rPr lang="en-US" sz="2400" dirty="0" smtClean="0"/>
              <a:t>Metadata</a:t>
            </a:r>
            <a:endParaRPr lang="en-GB" sz="2400" dirty="0"/>
          </a:p>
          <a:p>
            <a:pPr marL="0" indent="0">
              <a:buNone/>
            </a:pPr>
            <a:r>
              <a:rPr lang="en-US" sz="2400" dirty="0"/>
              <a:t>V - Technical Implementation and Use of </a:t>
            </a:r>
            <a:r>
              <a:rPr lang="en-US" sz="2400" dirty="0" smtClean="0"/>
              <a:t>Standard</a:t>
            </a:r>
            <a:endParaRPr lang="en-GB" sz="2400" dirty="0"/>
          </a:p>
          <a:p>
            <a:pPr marL="0" indent="0">
              <a:buNone/>
            </a:pPr>
            <a:r>
              <a:rPr lang="en-US" sz="2400" dirty="0"/>
              <a:t>VI - Adoption through a Phased </a:t>
            </a:r>
            <a:r>
              <a:rPr lang="en-US" sz="2400" dirty="0" smtClean="0"/>
              <a:t>Approach</a:t>
            </a:r>
            <a:endParaRPr lang="en-GB" sz="2400" dirty="0"/>
          </a:p>
          <a:p>
            <a:pPr marL="0" indent="0">
              <a:buNone/>
            </a:pPr>
            <a:r>
              <a:rPr lang="en-US" sz="2400" dirty="0"/>
              <a:t>VII </a:t>
            </a:r>
            <a:r>
              <a:rPr lang="en-US" sz="2400" dirty="0" smtClean="0"/>
              <a:t>- </a:t>
            </a:r>
            <a:r>
              <a:rPr lang="en-US" sz="2400" dirty="0"/>
              <a:t>Detailed specification of WIGOS metadata </a:t>
            </a:r>
            <a:r>
              <a:rPr lang="en-US" sz="2400" dirty="0" smtClean="0"/>
              <a:t>elements</a:t>
            </a:r>
            <a:endParaRPr lang="en-GB" sz="2400" dirty="0"/>
          </a:p>
          <a:p>
            <a:pPr marL="0" indent="0">
              <a:buNone/>
            </a:pPr>
            <a:r>
              <a:rPr lang="en-US" sz="2400" dirty="0"/>
              <a:t>Category </a:t>
            </a:r>
            <a:r>
              <a:rPr lang="en-US" sz="2400" dirty="0" smtClean="0"/>
              <a:t>1</a:t>
            </a:r>
            <a:endParaRPr lang="en-GB" sz="2400" dirty="0"/>
          </a:p>
          <a:p>
            <a:pPr marL="0" indent="0">
              <a:buNone/>
            </a:pPr>
            <a:r>
              <a:rPr lang="en-US" sz="2400" dirty="0" smtClean="0"/>
              <a:t>…</a:t>
            </a:r>
          </a:p>
          <a:p>
            <a:pPr marL="0" indent="0">
              <a:buNone/>
            </a:pPr>
            <a:r>
              <a:rPr lang="en-US" sz="2400" dirty="0" smtClean="0"/>
              <a:t>Category 10</a:t>
            </a:r>
          </a:p>
          <a:p>
            <a:pPr marL="0" indent="0">
              <a:buNone/>
            </a:pPr>
            <a:r>
              <a:rPr lang="en-US" sz="2400" dirty="0" smtClean="0"/>
              <a:t>VIII </a:t>
            </a:r>
            <a:r>
              <a:rPr lang="en-US" sz="2400" dirty="0"/>
              <a:t>- </a:t>
            </a:r>
            <a:r>
              <a:rPr lang="en-US" sz="2400" dirty="0" smtClean="0"/>
              <a:t>References</a:t>
            </a:r>
            <a:endParaRPr lang="en-GB" sz="2400" dirty="0"/>
          </a:p>
          <a:p>
            <a:pPr marL="0" indent="0">
              <a:buNone/>
            </a:pPr>
            <a:r>
              <a:rPr lang="en-US" sz="2400" dirty="0"/>
              <a:t>ANNEX – Code </a:t>
            </a:r>
            <a:r>
              <a:rPr lang="en-US" sz="2400" dirty="0" smtClean="0"/>
              <a:t>Tables</a:t>
            </a:r>
            <a:endParaRPr lang="en-GB" sz="2400" dirty="0"/>
          </a:p>
        </p:txBody>
      </p:sp>
    </p:spTree>
    <p:extLst>
      <p:ext uri="{BB962C8B-B14F-4D97-AF65-F5344CB8AC3E}">
        <p14:creationId xmlns:p14="http://schemas.microsoft.com/office/powerpoint/2010/main" val="42883376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720080"/>
          </a:xfrm>
        </p:spPr>
        <p:txBody>
          <a:bodyPr/>
          <a:lstStyle/>
          <a:p>
            <a:pPr eaLnBrk="1" hangingPunct="1"/>
            <a:r>
              <a:rPr lang="en-GB" sz="3200" b="1" dirty="0">
                <a:solidFill>
                  <a:srgbClr val="C00000"/>
                </a:solidFill>
              </a:rPr>
              <a:t>WIGOS Metadata </a:t>
            </a:r>
            <a:r>
              <a:rPr lang="en-GB" sz="3200" b="1" dirty="0" smtClean="0">
                <a:solidFill>
                  <a:srgbClr val="C00000"/>
                </a:solidFill>
              </a:rPr>
              <a:t>Standard - Categories</a:t>
            </a:r>
            <a:endParaRPr lang="en-AU" altLang="en-US" sz="3200" b="1" dirty="0" smtClean="0">
              <a:solidFill>
                <a:srgbClr val="C00000"/>
              </a:solidFill>
              <a:latin typeface="Arial" pitchFamily="34" charset="0"/>
            </a:endParaRPr>
          </a:p>
        </p:txBody>
      </p:sp>
      <p:sp>
        <p:nvSpPr>
          <p:cNvPr id="12291" name="Rectangle 3"/>
          <p:cNvSpPr>
            <a:spLocks noGrp="1"/>
          </p:cNvSpPr>
          <p:nvPr>
            <p:ph type="body" idx="4294967295"/>
          </p:nvPr>
        </p:nvSpPr>
        <p:spPr>
          <a:xfrm>
            <a:off x="323528" y="836712"/>
            <a:ext cx="8784976" cy="5472608"/>
          </a:xfrm>
        </p:spPr>
        <p:txBody>
          <a:bodyPr/>
          <a:lstStyle/>
          <a:p>
            <a:pPr marL="0" indent="0">
              <a:buNone/>
            </a:pPr>
            <a:r>
              <a:rPr lang="en-US" sz="2400" dirty="0" smtClean="0"/>
              <a:t>Category </a:t>
            </a:r>
            <a:r>
              <a:rPr lang="en-US" sz="2400" dirty="0"/>
              <a:t>1: Observed </a:t>
            </a:r>
            <a:r>
              <a:rPr lang="en-US" sz="2400" dirty="0" smtClean="0"/>
              <a:t>variable</a:t>
            </a:r>
            <a:endParaRPr lang="en-GB" sz="2400" dirty="0"/>
          </a:p>
          <a:p>
            <a:pPr marL="0" indent="0">
              <a:buNone/>
            </a:pPr>
            <a:r>
              <a:rPr lang="en-US" sz="2400" dirty="0"/>
              <a:t>Category 2: Purpose of </a:t>
            </a:r>
            <a:r>
              <a:rPr lang="en-US" sz="2400" dirty="0" smtClean="0"/>
              <a:t>Observation</a:t>
            </a:r>
            <a:endParaRPr lang="en-GB" sz="2400" dirty="0"/>
          </a:p>
          <a:p>
            <a:pPr marL="0" indent="0">
              <a:buNone/>
            </a:pPr>
            <a:r>
              <a:rPr lang="en-US" sz="2400" dirty="0"/>
              <a:t>Category 3: </a:t>
            </a:r>
            <a:r>
              <a:rPr lang="en-US" sz="2400" dirty="0" smtClean="0"/>
              <a:t>Station/Platform</a:t>
            </a:r>
            <a:endParaRPr lang="en-GB" sz="2400" dirty="0"/>
          </a:p>
          <a:p>
            <a:pPr marL="0" indent="0">
              <a:buNone/>
            </a:pPr>
            <a:r>
              <a:rPr lang="en-US" sz="2400" dirty="0"/>
              <a:t>Category 4: </a:t>
            </a:r>
            <a:r>
              <a:rPr lang="en-US" sz="2400" dirty="0" smtClean="0"/>
              <a:t>Environment</a:t>
            </a:r>
            <a:endParaRPr lang="en-GB" sz="2400" dirty="0"/>
          </a:p>
          <a:p>
            <a:pPr marL="0" indent="0">
              <a:buNone/>
            </a:pPr>
            <a:r>
              <a:rPr lang="en-US" sz="2400" dirty="0"/>
              <a:t>Category 5: Instruments and Methods of </a:t>
            </a:r>
            <a:r>
              <a:rPr lang="en-US" sz="2400" dirty="0" smtClean="0"/>
              <a:t>Observation</a:t>
            </a:r>
            <a:endParaRPr lang="en-GB" sz="2400" dirty="0"/>
          </a:p>
          <a:p>
            <a:pPr marL="0" indent="0">
              <a:buNone/>
            </a:pPr>
            <a:r>
              <a:rPr lang="en-US" sz="2400" dirty="0"/>
              <a:t>Category 6: </a:t>
            </a:r>
            <a:r>
              <a:rPr lang="en-US" sz="2400" dirty="0" smtClean="0"/>
              <a:t>Sampling</a:t>
            </a:r>
            <a:endParaRPr lang="en-GB" sz="2400" dirty="0"/>
          </a:p>
          <a:p>
            <a:pPr marL="0" indent="0">
              <a:buNone/>
            </a:pPr>
            <a:r>
              <a:rPr lang="en-US" sz="2400" dirty="0"/>
              <a:t>Category 7: Data Processing and </a:t>
            </a:r>
            <a:r>
              <a:rPr lang="en-US" sz="2400" dirty="0" smtClean="0"/>
              <a:t>Reporting</a:t>
            </a:r>
            <a:endParaRPr lang="en-GB" sz="2400" dirty="0"/>
          </a:p>
          <a:p>
            <a:pPr marL="0" indent="0">
              <a:buNone/>
            </a:pPr>
            <a:r>
              <a:rPr lang="en-US" sz="2400" dirty="0"/>
              <a:t>Category 8: Data </a:t>
            </a:r>
            <a:r>
              <a:rPr lang="en-US" sz="2400" dirty="0" smtClean="0"/>
              <a:t>Quality</a:t>
            </a:r>
            <a:endParaRPr lang="en-GB" sz="2400" dirty="0"/>
          </a:p>
          <a:p>
            <a:pPr marL="0" indent="0">
              <a:buNone/>
            </a:pPr>
            <a:r>
              <a:rPr lang="en-US" sz="2400" dirty="0"/>
              <a:t>Category 9: Ownership &amp; Data </a:t>
            </a:r>
            <a:r>
              <a:rPr lang="en-US" sz="2400" dirty="0" smtClean="0"/>
              <a:t>Policy</a:t>
            </a:r>
            <a:endParaRPr lang="en-GB" sz="2400" dirty="0"/>
          </a:p>
          <a:p>
            <a:pPr marL="0" indent="0">
              <a:buNone/>
            </a:pPr>
            <a:r>
              <a:rPr lang="en-US" sz="2400" dirty="0"/>
              <a:t>Category 10: </a:t>
            </a:r>
            <a:r>
              <a:rPr lang="en-US" sz="2400" dirty="0" smtClean="0"/>
              <a:t>Contact</a:t>
            </a:r>
            <a:endParaRPr lang="en-GB" sz="2400" dirty="0"/>
          </a:p>
        </p:txBody>
      </p:sp>
    </p:spTree>
    <p:extLst>
      <p:ext uri="{BB962C8B-B14F-4D97-AF65-F5344CB8AC3E}">
        <p14:creationId xmlns:p14="http://schemas.microsoft.com/office/powerpoint/2010/main" val="26046223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179512" y="44624"/>
            <a:ext cx="8964487" cy="792162"/>
          </a:xfrm>
        </p:spPr>
        <p:txBody>
          <a:bodyPr/>
          <a:lstStyle/>
          <a:p>
            <a:pPr eaLnBrk="1" hangingPunct="1"/>
            <a:r>
              <a:rPr lang="en-AU" altLang="en-US" sz="3200" b="1" dirty="0" smtClean="0">
                <a:solidFill>
                  <a:srgbClr val="C00000"/>
                </a:solidFill>
                <a:latin typeface="Arial" pitchFamily="34" charset="0"/>
              </a:rPr>
              <a:t>Purpose and Scope of  WIGOS Tech. </a:t>
            </a:r>
            <a:r>
              <a:rPr lang="en-AU" altLang="en-US" sz="3200" b="1" dirty="0" err="1" smtClean="0">
                <a:solidFill>
                  <a:srgbClr val="C00000"/>
                </a:solidFill>
                <a:latin typeface="Arial" pitchFamily="34" charset="0"/>
              </a:rPr>
              <a:t>Regs</a:t>
            </a:r>
            <a:endParaRPr lang="en-AU" altLang="en-US" sz="3200" b="1" dirty="0" smtClean="0">
              <a:solidFill>
                <a:srgbClr val="C00000"/>
              </a:solidFill>
              <a:latin typeface="Arial" pitchFamily="34" charset="0"/>
            </a:endParaRPr>
          </a:p>
        </p:txBody>
      </p:sp>
      <p:sp>
        <p:nvSpPr>
          <p:cNvPr id="12291" name="Rectangle 3"/>
          <p:cNvSpPr>
            <a:spLocks noGrp="1"/>
          </p:cNvSpPr>
          <p:nvPr>
            <p:ph type="body" idx="4294967295"/>
          </p:nvPr>
        </p:nvSpPr>
        <p:spPr>
          <a:xfrm>
            <a:off x="72008" y="1052736"/>
            <a:ext cx="9036496" cy="5544616"/>
          </a:xfrm>
        </p:spPr>
        <p:txBody>
          <a:bodyPr/>
          <a:lstStyle/>
          <a:p>
            <a:pPr lvl="0"/>
            <a:r>
              <a:rPr lang="en-US" sz="3000" dirty="0" smtClean="0"/>
              <a:t>Designed </a:t>
            </a:r>
            <a:r>
              <a:rPr lang="en-US" sz="3000" dirty="0"/>
              <a:t>to:</a:t>
            </a:r>
            <a:endParaRPr lang="en-GB" sz="3000" dirty="0"/>
          </a:p>
          <a:p>
            <a:pPr lvl="1"/>
            <a:r>
              <a:rPr lang="en-US" sz="3000" dirty="0" smtClean="0"/>
              <a:t>Specify </a:t>
            </a:r>
            <a:r>
              <a:rPr lang="en-US" sz="3000" b="1" i="1" dirty="0">
                <a:solidFill>
                  <a:srgbClr val="FF0000"/>
                </a:solidFill>
              </a:rPr>
              <a:t>obligations of Members</a:t>
            </a:r>
            <a:r>
              <a:rPr lang="en-US" sz="3000" dirty="0"/>
              <a:t> in the implementation and operation of the WIGOS component observing systems; and</a:t>
            </a:r>
            <a:endParaRPr lang="en-GB" sz="3000" dirty="0"/>
          </a:p>
          <a:p>
            <a:pPr lvl="1"/>
            <a:r>
              <a:rPr lang="en-US" sz="3000" b="1" i="1" dirty="0" smtClean="0">
                <a:solidFill>
                  <a:srgbClr val="006600"/>
                </a:solidFill>
              </a:rPr>
              <a:t>Facilitate </a:t>
            </a:r>
            <a:r>
              <a:rPr lang="en-US" sz="3000" b="1" i="1" dirty="0">
                <a:solidFill>
                  <a:srgbClr val="006600"/>
                </a:solidFill>
              </a:rPr>
              <a:t>cooperation</a:t>
            </a:r>
            <a:r>
              <a:rPr lang="en-US" sz="3000" dirty="0"/>
              <a:t> in WIGOS observations between </a:t>
            </a:r>
            <a:r>
              <a:rPr lang="en-US" sz="3000" dirty="0" smtClean="0"/>
              <a:t>Members.</a:t>
            </a:r>
            <a:endParaRPr lang="en-GB" sz="3000" b="1" dirty="0" smtClean="0">
              <a:solidFill>
                <a:srgbClr val="000099"/>
              </a:solidFill>
            </a:endParaRPr>
          </a:p>
        </p:txBody>
      </p:sp>
    </p:spTree>
    <p:extLst>
      <p:ext uri="{BB962C8B-B14F-4D97-AF65-F5344CB8AC3E}">
        <p14:creationId xmlns:p14="http://schemas.microsoft.com/office/powerpoint/2010/main" val="9903826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792162"/>
          </a:xfrm>
        </p:spPr>
        <p:txBody>
          <a:bodyPr/>
          <a:lstStyle/>
          <a:p>
            <a:pPr eaLnBrk="1" hangingPunct="1"/>
            <a:r>
              <a:rPr lang="en-AU" altLang="en-US" sz="3200" b="1" dirty="0" smtClean="0">
                <a:solidFill>
                  <a:srgbClr val="C00000"/>
                </a:solidFill>
                <a:latin typeface="Arial" pitchFamily="34" charset="0"/>
              </a:rPr>
              <a:t>Purpose and Scope of WIGOS Tech. </a:t>
            </a:r>
            <a:r>
              <a:rPr lang="en-AU" altLang="en-US" sz="3200" b="1" dirty="0" err="1" smtClean="0">
                <a:solidFill>
                  <a:srgbClr val="C00000"/>
                </a:solidFill>
                <a:latin typeface="Arial" pitchFamily="34" charset="0"/>
              </a:rPr>
              <a:t>Regs</a:t>
            </a:r>
            <a:r>
              <a:rPr lang="en-AU" altLang="en-US" sz="3200" b="1" dirty="0" smtClean="0">
                <a:solidFill>
                  <a:srgbClr val="C00000"/>
                </a:solidFill>
                <a:latin typeface="Arial" pitchFamily="34" charset="0"/>
              </a:rPr>
              <a:t>. </a:t>
            </a:r>
          </a:p>
        </p:txBody>
      </p:sp>
      <p:sp>
        <p:nvSpPr>
          <p:cNvPr id="12291" name="Rectangle 3"/>
          <p:cNvSpPr>
            <a:spLocks noGrp="1"/>
          </p:cNvSpPr>
          <p:nvPr>
            <p:ph type="body" idx="4294967295"/>
          </p:nvPr>
        </p:nvSpPr>
        <p:spPr>
          <a:xfrm>
            <a:off x="72008" y="1052736"/>
            <a:ext cx="9036496" cy="5544616"/>
          </a:xfrm>
        </p:spPr>
        <p:txBody>
          <a:bodyPr/>
          <a:lstStyle/>
          <a:p>
            <a:r>
              <a:rPr lang="en-GB" sz="3000" b="1" dirty="0">
                <a:solidFill>
                  <a:srgbClr val="C00000"/>
                </a:solidFill>
              </a:rPr>
              <a:t>Vol. I, Part I – </a:t>
            </a:r>
            <a:r>
              <a:rPr lang="en-GB" sz="3000" b="1" dirty="0" smtClean="0">
                <a:solidFill>
                  <a:srgbClr val="C00000"/>
                </a:solidFill>
              </a:rPr>
              <a:t>WIGOS:</a:t>
            </a:r>
          </a:p>
          <a:p>
            <a:pPr lvl="1">
              <a:buFont typeface="Wingdings" panose="05000000000000000000" pitchFamily="2" charset="2"/>
              <a:buChar char="Ø"/>
            </a:pPr>
            <a:r>
              <a:rPr lang="en-GB" sz="3000" dirty="0" smtClean="0"/>
              <a:t>It specifies WIGOS </a:t>
            </a:r>
            <a:r>
              <a:rPr lang="en-GB" sz="3000" b="1" i="1" dirty="0" smtClean="0">
                <a:solidFill>
                  <a:srgbClr val="FF0000"/>
                </a:solidFill>
              </a:rPr>
              <a:t>institutional and system</a:t>
            </a:r>
            <a:r>
              <a:rPr lang="en-GB" sz="3000" dirty="0" smtClean="0"/>
              <a:t> requirements (standards) and recommendations</a:t>
            </a:r>
          </a:p>
          <a:p>
            <a:r>
              <a:rPr lang="en-GB" sz="3000" b="1" dirty="0">
                <a:solidFill>
                  <a:srgbClr val="C00000"/>
                </a:solidFill>
              </a:rPr>
              <a:t>Manual on </a:t>
            </a:r>
            <a:r>
              <a:rPr lang="en-GB" sz="3000" b="1" dirty="0" smtClean="0">
                <a:solidFill>
                  <a:srgbClr val="C00000"/>
                </a:solidFill>
              </a:rPr>
              <a:t>WIGOS</a:t>
            </a:r>
          </a:p>
          <a:p>
            <a:pPr lvl="1">
              <a:buFont typeface="Wingdings" panose="05000000000000000000" pitchFamily="2" charset="2"/>
              <a:buChar char="Ø"/>
            </a:pPr>
            <a:r>
              <a:rPr lang="en-GB" sz="3000" dirty="0"/>
              <a:t>It specifies WIGOS </a:t>
            </a:r>
            <a:r>
              <a:rPr lang="en-GB" sz="3000" b="1" i="1" dirty="0" smtClean="0">
                <a:solidFill>
                  <a:srgbClr val="FF0000"/>
                </a:solidFill>
              </a:rPr>
              <a:t>technical</a:t>
            </a:r>
            <a:r>
              <a:rPr lang="en-GB" sz="3000" dirty="0" smtClean="0"/>
              <a:t> </a:t>
            </a:r>
            <a:r>
              <a:rPr lang="en-GB" sz="3000" dirty="0" smtClean="0"/>
              <a:t>standards </a:t>
            </a:r>
            <a:r>
              <a:rPr lang="en-GB" sz="3000" dirty="0"/>
              <a:t>and </a:t>
            </a:r>
            <a:r>
              <a:rPr lang="en-GB" sz="3000" dirty="0" smtClean="0"/>
              <a:t>recommendations of an </a:t>
            </a:r>
            <a:r>
              <a:rPr lang="en-GB" sz="3000" b="1" i="1" dirty="0" smtClean="0">
                <a:solidFill>
                  <a:srgbClr val="0000CC"/>
                </a:solidFill>
              </a:rPr>
              <a:t>operational</a:t>
            </a:r>
            <a:r>
              <a:rPr lang="en-GB" sz="3000" dirty="0" smtClean="0"/>
              <a:t> nature</a:t>
            </a:r>
          </a:p>
          <a:p>
            <a:pPr marL="457200" lvl="1" indent="0">
              <a:buNone/>
            </a:pPr>
            <a:endParaRPr lang="en-GB" sz="1800" dirty="0"/>
          </a:p>
        </p:txBody>
      </p:sp>
    </p:spTree>
    <p:extLst>
      <p:ext uri="{BB962C8B-B14F-4D97-AF65-F5344CB8AC3E}">
        <p14:creationId xmlns:p14="http://schemas.microsoft.com/office/powerpoint/2010/main" val="32165781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pPr>
            <a:endParaRPr lang="en-AU" altLang="en-US" b="1" dirty="0" smtClean="0">
              <a:solidFill>
                <a:srgbClr val="0000CC"/>
              </a:solidFill>
              <a:latin typeface="Arial" pitchFamily="34" charset="0"/>
            </a:endParaRPr>
          </a:p>
          <a:p>
            <a:pPr eaLnBrk="1" hangingPunct="1">
              <a:lnSpc>
                <a:spcPct val="90000"/>
              </a:lnSpc>
            </a:pPr>
            <a:endParaRPr lang="en-AU" altLang="en-US" b="1" dirty="0">
              <a:solidFill>
                <a:srgbClr val="0000CC"/>
              </a:solidFill>
              <a:latin typeface="Arial" pitchFamily="34" charset="0"/>
            </a:endParaRPr>
          </a:p>
          <a:p>
            <a:pPr eaLnBrk="1" hangingPunct="1">
              <a:lnSpc>
                <a:spcPct val="90000"/>
              </a:lnSpc>
            </a:pPr>
            <a:endParaRPr lang="en-AU" altLang="en-US" b="1" dirty="0" smtClean="0">
              <a:solidFill>
                <a:srgbClr val="0000CC"/>
              </a:solidFill>
              <a:latin typeface="Arial" pitchFamily="34" charset="0"/>
            </a:endParaRPr>
          </a:p>
          <a:p>
            <a:pPr marL="0" indent="0" algn="ctr" eaLnBrk="1" hangingPunct="1">
              <a:lnSpc>
                <a:spcPct val="90000"/>
              </a:lnSpc>
              <a:buNone/>
            </a:pPr>
            <a:r>
              <a:rPr lang="en-US" altLang="en-US" sz="3600" b="1" dirty="0" smtClean="0">
                <a:solidFill>
                  <a:srgbClr val="C00000"/>
                </a:solidFill>
                <a:latin typeface="Arial" pitchFamily="34" charset="0"/>
                <a:cs typeface="Arial" pitchFamily="34" charset="0"/>
              </a:rPr>
              <a:t>Observations </a:t>
            </a:r>
          </a:p>
          <a:p>
            <a:pPr marL="0" indent="0" algn="ctr" eaLnBrk="1" hangingPunct="1">
              <a:lnSpc>
                <a:spcPct val="90000"/>
              </a:lnSpc>
              <a:buNone/>
            </a:pPr>
            <a:r>
              <a:rPr lang="en-US" altLang="en-US" sz="3600" b="1" dirty="0" smtClean="0">
                <a:solidFill>
                  <a:srgbClr val="C00000"/>
                </a:solidFill>
                <a:latin typeface="Arial" pitchFamily="34" charset="0"/>
                <a:cs typeface="Arial" pitchFamily="34" charset="0"/>
              </a:rPr>
              <a:t>Compliant </a:t>
            </a:r>
            <a:r>
              <a:rPr lang="en-US" altLang="en-US" sz="3600" b="1" dirty="0" smtClean="0">
                <a:solidFill>
                  <a:srgbClr val="C00000"/>
                </a:solidFill>
                <a:latin typeface="Arial" pitchFamily="34" charset="0"/>
                <a:cs typeface="Arial" pitchFamily="34" charset="0"/>
              </a:rPr>
              <a:t>with </a:t>
            </a:r>
          </a:p>
          <a:p>
            <a:pPr marL="0" indent="0" algn="ctr" eaLnBrk="1" hangingPunct="1">
              <a:lnSpc>
                <a:spcPct val="90000"/>
              </a:lnSpc>
              <a:buNone/>
            </a:pPr>
            <a:r>
              <a:rPr lang="en-US" altLang="en-US" sz="3600" b="1" dirty="0" smtClean="0">
                <a:solidFill>
                  <a:srgbClr val="C00000"/>
                </a:solidFill>
                <a:latin typeface="Arial" pitchFamily="34" charset="0"/>
                <a:cs typeface="Arial" pitchFamily="34" charset="0"/>
              </a:rPr>
              <a:t>WMO Technical Regulations </a:t>
            </a:r>
            <a:endParaRPr lang="en-US" altLang="en-US" sz="3600" b="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74265241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792162"/>
          </a:xfrm>
        </p:spPr>
        <p:txBody>
          <a:bodyPr/>
          <a:lstStyle/>
          <a:p>
            <a:pPr eaLnBrk="1" hangingPunct="1"/>
            <a:r>
              <a:rPr lang="en-AU" altLang="en-US" sz="3200" b="1" dirty="0" smtClean="0">
                <a:solidFill>
                  <a:srgbClr val="C00000"/>
                </a:solidFill>
                <a:latin typeface="Arial" pitchFamily="34" charset="0"/>
              </a:rPr>
              <a:t>Purpose and </a:t>
            </a:r>
            <a:r>
              <a:rPr lang="en-AU" altLang="en-US" sz="3200" b="1" dirty="0">
                <a:solidFill>
                  <a:srgbClr val="C00000"/>
                </a:solidFill>
                <a:latin typeface="Arial" pitchFamily="34" charset="0"/>
              </a:rPr>
              <a:t>Scope of WIGOS Tech. </a:t>
            </a:r>
            <a:r>
              <a:rPr lang="en-AU" altLang="en-US" sz="3200" b="1" dirty="0" err="1">
                <a:solidFill>
                  <a:srgbClr val="C00000"/>
                </a:solidFill>
                <a:latin typeface="Arial" pitchFamily="34" charset="0"/>
              </a:rPr>
              <a:t>Regs</a:t>
            </a:r>
            <a:r>
              <a:rPr lang="en-AU" altLang="en-US" sz="3200" b="1" dirty="0">
                <a:solidFill>
                  <a:srgbClr val="C00000"/>
                </a:solidFill>
                <a:latin typeface="Arial" pitchFamily="34" charset="0"/>
              </a:rPr>
              <a:t>. </a:t>
            </a:r>
            <a:endParaRPr lang="en-AU" altLang="en-US" sz="3200" b="1" dirty="0" smtClean="0">
              <a:solidFill>
                <a:srgbClr val="C00000"/>
              </a:solidFill>
              <a:latin typeface="Arial" pitchFamily="34" charset="0"/>
            </a:endParaRPr>
          </a:p>
        </p:txBody>
      </p:sp>
      <p:sp>
        <p:nvSpPr>
          <p:cNvPr id="12291" name="Rectangle 3"/>
          <p:cNvSpPr>
            <a:spLocks noGrp="1"/>
          </p:cNvSpPr>
          <p:nvPr>
            <p:ph type="body" idx="4294967295"/>
          </p:nvPr>
        </p:nvSpPr>
        <p:spPr>
          <a:xfrm>
            <a:off x="72008" y="1052736"/>
            <a:ext cx="9036496" cy="5544616"/>
          </a:xfrm>
        </p:spPr>
        <p:txBody>
          <a:bodyPr/>
          <a:lstStyle/>
          <a:p>
            <a:pPr lvl="0"/>
            <a:r>
              <a:rPr lang="en-US" dirty="0" smtClean="0"/>
              <a:t>For</a:t>
            </a:r>
            <a:r>
              <a:rPr lang="en-US" dirty="0"/>
              <a:t>: </a:t>
            </a:r>
            <a:endParaRPr lang="en-GB" dirty="0"/>
          </a:p>
          <a:p>
            <a:pPr lvl="1"/>
            <a:r>
              <a:rPr lang="en-US" dirty="0"/>
              <a:t>Establishment of global, regional and national </a:t>
            </a:r>
            <a:r>
              <a:rPr lang="en-US" b="1" i="1" dirty="0">
                <a:solidFill>
                  <a:srgbClr val="0000CC"/>
                </a:solidFill>
              </a:rPr>
              <a:t>networks and facilities</a:t>
            </a:r>
            <a:r>
              <a:rPr lang="en-US" dirty="0"/>
              <a:t>; </a:t>
            </a:r>
            <a:endParaRPr lang="en-GB" dirty="0"/>
          </a:p>
          <a:p>
            <a:pPr lvl="1"/>
            <a:r>
              <a:rPr lang="en-US" dirty="0"/>
              <a:t>Establishment of an </a:t>
            </a:r>
            <a:r>
              <a:rPr lang="en-US" b="1" i="1" dirty="0">
                <a:solidFill>
                  <a:srgbClr val="FF0000"/>
                </a:solidFill>
              </a:rPr>
              <a:t>authority</a:t>
            </a:r>
            <a:r>
              <a:rPr lang="en-US" dirty="0"/>
              <a:t> or a responsible body; </a:t>
            </a:r>
            <a:endParaRPr lang="en-GB" dirty="0"/>
          </a:p>
          <a:p>
            <a:pPr lvl="1"/>
            <a:r>
              <a:rPr lang="en-US" b="1" i="1" dirty="0">
                <a:solidFill>
                  <a:srgbClr val="006600"/>
                </a:solidFill>
              </a:rPr>
              <a:t>Human resources requirements</a:t>
            </a:r>
            <a:r>
              <a:rPr lang="en-US" dirty="0"/>
              <a:t> (including education and training, competences, qualifications, etc.); </a:t>
            </a:r>
            <a:endParaRPr lang="en-GB" dirty="0"/>
          </a:p>
        </p:txBody>
      </p:sp>
    </p:spTree>
    <p:extLst>
      <p:ext uri="{BB962C8B-B14F-4D97-AF65-F5344CB8AC3E}">
        <p14:creationId xmlns:p14="http://schemas.microsoft.com/office/powerpoint/2010/main" val="5251883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3"/>
          <p:cNvSpPr>
            <a:spLocks noGrp="1"/>
          </p:cNvSpPr>
          <p:nvPr>
            <p:ph type="body" idx="4294967295"/>
          </p:nvPr>
        </p:nvSpPr>
        <p:spPr>
          <a:xfrm>
            <a:off x="179512" y="188640"/>
            <a:ext cx="8856984" cy="6120680"/>
          </a:xfrm>
        </p:spPr>
        <p:txBody>
          <a:bodyPr/>
          <a:lstStyle/>
          <a:p>
            <a:pPr marL="0" indent="0">
              <a:buNone/>
            </a:pPr>
            <a:r>
              <a:rPr lang="en-US" altLang="en-US" sz="3000" b="1" dirty="0">
                <a:solidFill>
                  <a:srgbClr val="0000CC"/>
                </a:solidFill>
                <a:latin typeface="Arial" pitchFamily="34" charset="0"/>
              </a:rPr>
              <a:t>Vol. I, Part I </a:t>
            </a:r>
            <a:r>
              <a:rPr lang="en-US" altLang="en-US" sz="3000" b="1" dirty="0" smtClean="0">
                <a:solidFill>
                  <a:srgbClr val="0000CC"/>
                </a:solidFill>
                <a:latin typeface="Arial" pitchFamily="34" charset="0"/>
              </a:rPr>
              <a:t>– WIGOS</a:t>
            </a:r>
          </a:p>
          <a:p>
            <a:pPr marL="0" indent="0">
              <a:buNone/>
            </a:pPr>
            <a:r>
              <a:rPr lang="en-US" b="1" i="1" dirty="0" smtClean="0"/>
              <a:t>2.4.4 </a:t>
            </a:r>
            <a:r>
              <a:rPr lang="en-US" b="1" i="1" dirty="0"/>
              <a:t>Quality Control</a:t>
            </a:r>
          </a:p>
          <a:p>
            <a:pPr marL="0" indent="0">
              <a:buNone/>
            </a:pPr>
            <a:r>
              <a:rPr lang="en-US" dirty="0"/>
              <a:t>2.4.4.1 Members </a:t>
            </a:r>
            <a:r>
              <a:rPr lang="en-US" b="1" dirty="0">
                <a:solidFill>
                  <a:srgbClr val="C00000"/>
                </a:solidFill>
              </a:rPr>
              <a:t>shall</a:t>
            </a:r>
            <a:r>
              <a:rPr lang="en-US" dirty="0"/>
              <a:t> implement quality control for all observations for which they are responsible.</a:t>
            </a:r>
          </a:p>
          <a:p>
            <a:pPr marL="0" indent="0">
              <a:buNone/>
            </a:pPr>
            <a:r>
              <a:rPr lang="en-US" altLang="en-US" sz="3000" b="1" dirty="0">
                <a:solidFill>
                  <a:srgbClr val="0000CC"/>
                </a:solidFill>
                <a:latin typeface="Arial" pitchFamily="34" charset="0"/>
              </a:rPr>
              <a:t>Manual on WIGOS</a:t>
            </a:r>
            <a:endParaRPr lang="en-US" sz="3000" b="1" dirty="0" smtClean="0">
              <a:solidFill>
                <a:srgbClr val="0000CC"/>
              </a:solidFill>
            </a:endParaRPr>
          </a:p>
          <a:p>
            <a:pPr marL="0" indent="0">
              <a:buNone/>
            </a:pPr>
            <a:r>
              <a:rPr lang="en-US" b="1" dirty="0" smtClean="0"/>
              <a:t>2.4.3 </a:t>
            </a:r>
            <a:r>
              <a:rPr lang="en-US" b="1" dirty="0"/>
              <a:t>Quality Control</a:t>
            </a:r>
          </a:p>
          <a:p>
            <a:pPr marL="0" indent="0">
              <a:buNone/>
            </a:pPr>
            <a:r>
              <a:rPr lang="en-US" dirty="0"/>
              <a:t>2.4.3.1 Members </a:t>
            </a:r>
            <a:r>
              <a:rPr lang="en-US" b="1" dirty="0">
                <a:solidFill>
                  <a:srgbClr val="C00000"/>
                </a:solidFill>
              </a:rPr>
              <a:t>shall</a:t>
            </a:r>
            <a:r>
              <a:rPr lang="en-US" dirty="0"/>
              <a:t> ensure observations provided through their WIGOS </a:t>
            </a:r>
            <a:r>
              <a:rPr lang="en-US" dirty="0" smtClean="0"/>
              <a:t>component observing </a:t>
            </a:r>
            <a:r>
              <a:rPr lang="en-US" dirty="0"/>
              <a:t>systems are quality controlled.</a:t>
            </a:r>
          </a:p>
          <a:p>
            <a:pPr marL="0" indent="0">
              <a:buNone/>
            </a:pPr>
            <a:r>
              <a:rPr lang="en-US" dirty="0"/>
              <a:t>2.4.3.2 Members </a:t>
            </a:r>
            <a:r>
              <a:rPr lang="en-US" b="1" dirty="0">
                <a:solidFill>
                  <a:srgbClr val="C00000"/>
                </a:solidFill>
              </a:rPr>
              <a:t>shall</a:t>
            </a:r>
            <a:r>
              <a:rPr lang="en-US" dirty="0"/>
              <a:t> implement real-time quality control prior to exchange of </a:t>
            </a:r>
            <a:r>
              <a:rPr lang="en-US" dirty="0" smtClean="0"/>
              <a:t>observations via the </a:t>
            </a:r>
            <a:r>
              <a:rPr lang="en-US" dirty="0"/>
              <a:t>WMO Information System</a:t>
            </a:r>
            <a:r>
              <a:rPr lang="en-US" dirty="0" smtClean="0"/>
              <a:t>.</a:t>
            </a:r>
          </a:p>
        </p:txBody>
      </p:sp>
    </p:spTree>
    <p:extLst>
      <p:ext uri="{BB962C8B-B14F-4D97-AF65-F5344CB8AC3E}">
        <p14:creationId xmlns:p14="http://schemas.microsoft.com/office/powerpoint/2010/main" val="10162635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3"/>
          <p:cNvSpPr>
            <a:spLocks noGrp="1"/>
          </p:cNvSpPr>
          <p:nvPr>
            <p:ph type="body" idx="4294967295"/>
          </p:nvPr>
        </p:nvSpPr>
        <p:spPr>
          <a:xfrm>
            <a:off x="72008" y="0"/>
            <a:ext cx="9036496" cy="6309320"/>
          </a:xfrm>
        </p:spPr>
        <p:txBody>
          <a:bodyPr/>
          <a:lstStyle/>
          <a:p>
            <a:pPr marL="0" indent="0">
              <a:buNone/>
            </a:pPr>
            <a:r>
              <a:rPr lang="en-US" sz="2400" b="1" dirty="0" smtClean="0"/>
              <a:t>2.4.3 </a:t>
            </a:r>
            <a:r>
              <a:rPr lang="en-US" sz="2400" b="1" dirty="0"/>
              <a:t>Quality Control</a:t>
            </a:r>
          </a:p>
          <a:p>
            <a:pPr marL="0" indent="0">
              <a:buNone/>
            </a:pPr>
            <a:r>
              <a:rPr lang="en-US" sz="2400" dirty="0" smtClean="0"/>
              <a:t>2.4.3.2 </a:t>
            </a:r>
            <a:r>
              <a:rPr lang="en-US" sz="2400" dirty="0"/>
              <a:t>Members </a:t>
            </a:r>
            <a:r>
              <a:rPr lang="en-US" sz="2400" b="1" dirty="0">
                <a:solidFill>
                  <a:srgbClr val="C00000"/>
                </a:solidFill>
              </a:rPr>
              <a:t>shall</a:t>
            </a:r>
            <a:r>
              <a:rPr lang="en-US" sz="2400" dirty="0"/>
              <a:t> implement real-time quality control prior to exchange of </a:t>
            </a:r>
            <a:r>
              <a:rPr lang="en-US" sz="2400" dirty="0" smtClean="0"/>
              <a:t>observations via the </a:t>
            </a:r>
            <a:r>
              <a:rPr lang="en-US" sz="2400" dirty="0"/>
              <a:t>WMO Information System</a:t>
            </a:r>
            <a:r>
              <a:rPr lang="en-US" sz="2400" dirty="0" smtClean="0"/>
              <a:t>.</a:t>
            </a:r>
          </a:p>
          <a:p>
            <a:pPr marL="0" indent="0">
              <a:buNone/>
            </a:pPr>
            <a:r>
              <a:rPr lang="en-GB" sz="1800" dirty="0"/>
              <a:t>Note 1: Quality control of observations consists of examination of observations at stations and at data centres to detect errors so that observations may be either corrected or flagged. A quality control system should include procedures for returning to the source of observations to verify them and to prevent recurrence of errors. Quality control is applied in real time, but it also operates in non-real-time, as delayed quality control. Observations quality depends on the quality control procedures applied during observations acquisition and processing and during preparation of messages, in order to eliminate the main sources of errors and ensure the highest possible standard of accuracy for the optimum use of these observations by all possible users.</a:t>
            </a:r>
          </a:p>
          <a:p>
            <a:pPr marL="0" indent="0">
              <a:buNone/>
            </a:pPr>
            <a:r>
              <a:rPr lang="en-GB" sz="1800" dirty="0"/>
              <a:t>Notes 2: Quality control on a real-time basis also takes place in the Global Data-Processing and Forecasting System, prior to the use of the meteorological and climatological observations in data processing (i.e. objective analysis and forecasting). </a:t>
            </a:r>
          </a:p>
          <a:p>
            <a:pPr marL="0" indent="0">
              <a:buNone/>
            </a:pPr>
            <a:r>
              <a:rPr lang="en-GB" sz="1800" dirty="0"/>
              <a:t>Note 3: Recommended minimum standards of quality control of the meteorological and climatological observations at the level of the National Meteorological Centre are given in the </a:t>
            </a:r>
            <a:r>
              <a:rPr lang="en-GB" sz="1800" i="1" dirty="0"/>
              <a:t>Manual on the Global Data-processing and Forecasting System</a:t>
            </a:r>
            <a:r>
              <a:rPr lang="en-GB" sz="1800" dirty="0"/>
              <a:t> (WMO-No. 485), Volume I – Global Aspects, Appendix II-1, Table I. The </a:t>
            </a:r>
            <a:r>
              <a:rPr lang="en-GB" sz="1800" i="1" dirty="0"/>
              <a:t>Guide on the Global Data-processing System </a:t>
            </a:r>
            <a:r>
              <a:rPr lang="en-GB" sz="1800" dirty="0"/>
              <a:t>(WMO-No. 305) should be consulted for more detailed guidance.</a:t>
            </a:r>
            <a:endParaRPr lang="en-US" sz="1800" dirty="0" smtClean="0"/>
          </a:p>
        </p:txBody>
      </p:sp>
    </p:spTree>
    <p:extLst>
      <p:ext uri="{BB962C8B-B14F-4D97-AF65-F5344CB8AC3E}">
        <p14:creationId xmlns:p14="http://schemas.microsoft.com/office/powerpoint/2010/main" val="3048053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b="1" dirty="0" smtClean="0">
                <a:solidFill>
                  <a:srgbClr val="0000CC"/>
                </a:solidFill>
                <a:latin typeface="Arial" pitchFamily="34" charset="0"/>
              </a:rPr>
              <a:t>Examples </a:t>
            </a:r>
          </a:p>
        </p:txBody>
      </p:sp>
      <p:sp>
        <p:nvSpPr>
          <p:cNvPr id="10243" name="Content Placeholder 5"/>
          <p:cNvSpPr>
            <a:spLocks noGrp="1"/>
          </p:cNvSpPr>
          <p:nvPr>
            <p:ph idx="4294967295"/>
          </p:nvPr>
        </p:nvSpPr>
        <p:spPr>
          <a:xfrm>
            <a:off x="179388" y="836712"/>
            <a:ext cx="8785225" cy="5544616"/>
          </a:xfrm>
        </p:spPr>
        <p:txBody>
          <a:bodyPr/>
          <a:lstStyle/>
          <a:p>
            <a:pPr marL="0" indent="0">
              <a:buNone/>
            </a:pPr>
            <a:r>
              <a:rPr lang="en-US" dirty="0" smtClean="0"/>
              <a:t>2.1.1 Members </a:t>
            </a:r>
            <a:r>
              <a:rPr lang="en-US" dirty="0"/>
              <a:t>shall establish, operate and maintain their national observing systems </a:t>
            </a:r>
            <a:r>
              <a:rPr lang="en-US" dirty="0" smtClean="0"/>
              <a:t>to address </a:t>
            </a:r>
            <a:r>
              <a:rPr lang="en-US" dirty="0"/>
              <a:t>observational requirements in an </a:t>
            </a:r>
            <a:r>
              <a:rPr lang="en-US" b="1" i="1" dirty="0">
                <a:solidFill>
                  <a:srgbClr val="FF0000"/>
                </a:solidFill>
              </a:rPr>
              <a:t>integrated, coordinated and sustainable</a:t>
            </a:r>
            <a:r>
              <a:rPr lang="en-US" dirty="0"/>
              <a:t> manner</a:t>
            </a:r>
            <a:r>
              <a:rPr lang="en-US" dirty="0" smtClean="0"/>
              <a:t>.</a:t>
            </a:r>
          </a:p>
          <a:p>
            <a:pPr marL="0" indent="0">
              <a:buNone/>
            </a:pPr>
            <a:r>
              <a:rPr lang="en-US" dirty="0" smtClean="0"/>
              <a:t>2.2.1.2 </a:t>
            </a:r>
            <a:r>
              <a:rPr lang="en-US" dirty="0"/>
              <a:t>Members shall plan and operate their networks in a </a:t>
            </a:r>
            <a:r>
              <a:rPr lang="en-US" b="1" i="1" dirty="0">
                <a:solidFill>
                  <a:srgbClr val="FF0000"/>
                </a:solidFill>
              </a:rPr>
              <a:t>sustainable and reliable</a:t>
            </a:r>
            <a:r>
              <a:rPr lang="en-US" dirty="0"/>
              <a:t> </a:t>
            </a:r>
            <a:r>
              <a:rPr lang="en-US" dirty="0" smtClean="0"/>
              <a:t>manner utilizing </a:t>
            </a:r>
            <a:r>
              <a:rPr lang="en-US" dirty="0"/>
              <a:t>WIGOS standard and recommended practices and procedures, and tools.</a:t>
            </a:r>
          </a:p>
        </p:txBody>
      </p:sp>
    </p:spTree>
    <p:extLst>
      <p:ext uri="{BB962C8B-B14F-4D97-AF65-F5344CB8AC3E}">
        <p14:creationId xmlns:p14="http://schemas.microsoft.com/office/powerpoint/2010/main" val="106896589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792162"/>
          </a:xfrm>
        </p:spPr>
        <p:txBody>
          <a:bodyPr/>
          <a:lstStyle/>
          <a:p>
            <a:pPr eaLnBrk="1" hangingPunct="1"/>
            <a:r>
              <a:rPr lang="en-AU" altLang="en-US" sz="3200" b="1" dirty="0" smtClean="0">
                <a:solidFill>
                  <a:srgbClr val="C00000"/>
                </a:solidFill>
                <a:latin typeface="Arial" pitchFamily="34" charset="0"/>
              </a:rPr>
              <a:t>Manual on WIGOS </a:t>
            </a:r>
          </a:p>
        </p:txBody>
      </p:sp>
      <p:sp>
        <p:nvSpPr>
          <p:cNvPr id="12291" name="Rectangle 3"/>
          <p:cNvSpPr>
            <a:spLocks noGrp="1"/>
          </p:cNvSpPr>
          <p:nvPr>
            <p:ph type="body" idx="4294967295"/>
          </p:nvPr>
        </p:nvSpPr>
        <p:spPr>
          <a:xfrm>
            <a:off x="72008" y="1052736"/>
            <a:ext cx="5652120" cy="5544616"/>
          </a:xfrm>
        </p:spPr>
        <p:txBody>
          <a:bodyPr/>
          <a:lstStyle/>
          <a:p>
            <a:pPr lvl="0"/>
            <a:r>
              <a:rPr lang="en-GB" dirty="0" smtClean="0"/>
              <a:t>It should be read in conjunction with Volumes I-IV of WMO-No. 49 and the set of observation relevant Manuals, specifically the Manual on the </a:t>
            </a:r>
            <a:r>
              <a:rPr lang="en-GB" dirty="0" err="1" smtClean="0"/>
              <a:t>GOS</a:t>
            </a:r>
            <a:r>
              <a:rPr lang="en-GB" dirty="0" smtClean="0"/>
              <a:t> (WMO-No. 544) (2015 Edition)</a:t>
            </a:r>
          </a:p>
          <a:p>
            <a:pPr lvl="0"/>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24744"/>
            <a:ext cx="2998717" cy="432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422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228600" y="1313180"/>
            <a:ext cx="1524000" cy="4216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spcBef>
                <a:spcPts val="0"/>
              </a:spcBef>
              <a:defRPr sz="1800">
                <a:solidFill>
                  <a:srgbClr val="FFFFFF"/>
                </a:solidFill>
                <a:latin typeface="Arial Black"/>
                <a:ea typeface="Arial Black"/>
                <a:cs typeface="Arial Black"/>
                <a:sym typeface="Arial Black"/>
              </a:defRPr>
            </a:lvl1pPr>
          </a:lstStyle>
          <a:p>
            <a:pPr lvl="0">
              <a:defRPr>
                <a:solidFill>
                  <a:srgbClr val="000000"/>
                </a:solidFill>
              </a:defRPr>
            </a:pPr>
            <a:r>
              <a:rPr>
                <a:solidFill>
                  <a:srgbClr val="FFFFFF"/>
                </a:solidFill>
              </a:rPr>
              <a:t>WMO</a:t>
            </a:r>
          </a:p>
        </p:txBody>
      </p:sp>
      <p:sp>
        <p:nvSpPr>
          <p:cNvPr id="143" name="Shape 143"/>
          <p:cNvSpPr>
            <a:spLocks noGrp="1"/>
          </p:cNvSpPr>
          <p:nvPr>
            <p:ph type="title" idx="4294967295"/>
          </p:nvPr>
        </p:nvSpPr>
        <p:spPr>
          <a:xfrm>
            <a:off x="263524" y="116632"/>
            <a:ext cx="8713790" cy="647799"/>
          </a:xfrm>
          <a:prstGeom prst="rect">
            <a:avLst/>
          </a:prstGeom>
        </p:spPr>
        <p:txBody>
          <a:bodyPr lIns="0" tIns="0" rIns="0" bIns="0">
            <a:normAutofit/>
          </a:bodyPr>
          <a:lstStyle/>
          <a:p>
            <a:pPr lvl="1">
              <a:defRPr sz="1800"/>
            </a:pPr>
            <a:r>
              <a:rPr sz="3000" b="1" i="1" dirty="0">
                <a:solidFill>
                  <a:srgbClr val="0000CC"/>
                </a:solidFill>
              </a:rPr>
              <a:t>Two </a:t>
            </a:r>
            <a:r>
              <a:rPr sz="3000" b="1" i="1" dirty="0" smtClean="0">
                <a:solidFill>
                  <a:srgbClr val="0000CC"/>
                </a:solidFill>
              </a:rPr>
              <a:t>g</a:t>
            </a:r>
            <a:r>
              <a:rPr lang="fr-CH" sz="3000" b="1" i="1" dirty="0" err="1" smtClean="0">
                <a:solidFill>
                  <a:srgbClr val="0000CC"/>
                </a:solidFill>
              </a:rPr>
              <a:t>roup</a:t>
            </a:r>
            <a:r>
              <a:rPr sz="3000" b="1" i="1" dirty="0" smtClean="0">
                <a:solidFill>
                  <a:srgbClr val="0000CC"/>
                </a:solidFill>
              </a:rPr>
              <a:t>s </a:t>
            </a:r>
            <a:r>
              <a:rPr sz="3000" b="1" i="1" dirty="0">
                <a:solidFill>
                  <a:srgbClr val="0000CC"/>
                </a:solidFill>
              </a:rPr>
              <a:t>of </a:t>
            </a:r>
            <a:r>
              <a:rPr sz="3000" b="1" i="1" dirty="0" smtClean="0">
                <a:solidFill>
                  <a:srgbClr val="0000CC"/>
                </a:solidFill>
              </a:rPr>
              <a:t>provisions</a:t>
            </a:r>
            <a:endParaRPr sz="3000" b="1" i="1" dirty="0">
              <a:solidFill>
                <a:srgbClr val="0000CC"/>
              </a:solidFill>
            </a:endParaRPr>
          </a:p>
        </p:txBody>
      </p:sp>
      <p:sp>
        <p:nvSpPr>
          <p:cNvPr id="144" name="Shape 144"/>
          <p:cNvSpPr>
            <a:spLocks noGrp="1"/>
          </p:cNvSpPr>
          <p:nvPr>
            <p:ph type="body" idx="4294967295"/>
          </p:nvPr>
        </p:nvSpPr>
        <p:spPr>
          <a:xfrm>
            <a:off x="250699" y="836712"/>
            <a:ext cx="8713789" cy="5675808"/>
          </a:xfrm>
          <a:prstGeom prst="rect">
            <a:avLst/>
          </a:prstGeom>
        </p:spPr>
        <p:txBody>
          <a:bodyPr lIns="0" tIns="0" rIns="0" bIns="0">
            <a:normAutofit/>
          </a:bodyPr>
          <a:lstStyle/>
          <a:p>
            <a:pPr marL="240631" lvl="0" indent="-240631">
              <a:spcBef>
                <a:spcPts val="500"/>
              </a:spcBef>
              <a:buClrTx/>
              <a:buFontTx/>
              <a:buChar char="•"/>
              <a:defRPr sz="1800"/>
            </a:pPr>
            <a:r>
              <a:rPr lang="en-US" sz="2700" dirty="0" smtClean="0"/>
              <a:t>Provisions that have been already specified in</a:t>
            </a:r>
            <a:r>
              <a:rPr lang="en-US" sz="2700" b="1" i="1" dirty="0" smtClean="0">
                <a:solidFill>
                  <a:srgbClr val="006600"/>
                </a:solidFill>
              </a:rPr>
              <a:t> </a:t>
            </a:r>
            <a:r>
              <a:rPr lang="en-US" sz="2700" dirty="0" smtClean="0"/>
              <a:t>TR;</a:t>
            </a:r>
          </a:p>
          <a:p>
            <a:pPr marL="240631" lvl="0" indent="-240631">
              <a:spcBef>
                <a:spcPts val="500"/>
              </a:spcBef>
              <a:buClrTx/>
              <a:buFontTx/>
              <a:buChar char="•"/>
              <a:defRPr sz="1800"/>
            </a:pPr>
            <a:r>
              <a:rPr lang="en-US" sz="2700" dirty="0" smtClean="0"/>
              <a:t>Provisions that specify </a:t>
            </a:r>
            <a:r>
              <a:rPr lang="en-US" sz="2700" b="1" i="1" dirty="0" smtClean="0">
                <a:solidFill>
                  <a:srgbClr val="C00000"/>
                </a:solidFill>
              </a:rPr>
              <a:t>new</a:t>
            </a:r>
            <a:r>
              <a:rPr lang="en-US" sz="2700" dirty="0" smtClean="0">
                <a:solidFill>
                  <a:srgbClr val="C00000"/>
                </a:solidFill>
              </a:rPr>
              <a:t> </a:t>
            </a:r>
            <a:r>
              <a:rPr lang="en-US" sz="2700" b="1" i="1" dirty="0" smtClean="0">
                <a:solidFill>
                  <a:srgbClr val="C00000"/>
                </a:solidFill>
              </a:rPr>
              <a:t>requirements</a:t>
            </a:r>
            <a:r>
              <a:rPr lang="en-US" sz="2700" dirty="0" smtClean="0"/>
              <a:t>, mainly related to:</a:t>
            </a:r>
          </a:p>
          <a:p>
            <a:pPr marL="621631" lvl="1" indent="-240631">
              <a:spcBef>
                <a:spcPts val="500"/>
              </a:spcBef>
              <a:buClrTx/>
              <a:buFontTx/>
              <a:buChar char="•"/>
              <a:defRPr sz="1800"/>
            </a:pPr>
            <a:r>
              <a:rPr lang="en-US" sz="2700" dirty="0" smtClean="0"/>
              <a:t>WIGOS Information Resource, including OSCAR/Surface, </a:t>
            </a:r>
          </a:p>
          <a:p>
            <a:pPr marL="621631" lvl="1" indent="-240631">
              <a:spcBef>
                <a:spcPts val="500"/>
              </a:spcBef>
              <a:buClrTx/>
              <a:buFontTx/>
              <a:buChar char="•"/>
              <a:defRPr sz="1800"/>
            </a:pPr>
            <a:r>
              <a:rPr lang="en-US" sz="2700" dirty="0" smtClean="0"/>
              <a:t>WIGOS Metadata and WIGOS Station Identifier, </a:t>
            </a:r>
          </a:p>
          <a:p>
            <a:pPr marL="621631" lvl="1" indent="-240631">
              <a:spcBef>
                <a:spcPts val="500"/>
              </a:spcBef>
              <a:buClrTx/>
              <a:buFontTx/>
              <a:buChar char="•"/>
              <a:defRPr sz="1800"/>
            </a:pPr>
            <a:r>
              <a:rPr lang="en-US" sz="2700" dirty="0" smtClean="0"/>
              <a:t>Observing Network Design Principles, </a:t>
            </a:r>
          </a:p>
          <a:p>
            <a:pPr marL="621631" lvl="1" indent="-240631">
              <a:spcBef>
                <a:spcPts val="500"/>
              </a:spcBef>
              <a:buClrTx/>
              <a:buFontTx/>
              <a:buChar char="•"/>
              <a:defRPr sz="1800"/>
            </a:pPr>
            <a:r>
              <a:rPr lang="en-US" sz="2700" dirty="0" smtClean="0"/>
              <a:t>Performance monitoring, </a:t>
            </a:r>
          </a:p>
          <a:p>
            <a:pPr marL="621631" lvl="1" indent="-240631">
              <a:spcBef>
                <a:spcPts val="500"/>
              </a:spcBef>
              <a:buClrTx/>
              <a:buFontTx/>
              <a:buChar char="•"/>
              <a:defRPr sz="1800"/>
            </a:pPr>
            <a:r>
              <a:rPr lang="en-US" sz="2700" dirty="0" smtClean="0"/>
              <a:t>Quality monitoring,</a:t>
            </a:r>
          </a:p>
          <a:p>
            <a:pPr marL="621631" lvl="1" indent="-240631">
              <a:spcBef>
                <a:spcPts val="500"/>
              </a:spcBef>
              <a:buClrTx/>
              <a:buFontTx/>
              <a:buChar char="•"/>
              <a:defRPr sz="1800"/>
            </a:pPr>
            <a:r>
              <a:rPr lang="en-US" sz="2700" dirty="0" smtClean="0"/>
              <a:t>Incident managem</a:t>
            </a:r>
            <a:r>
              <a:rPr sz="2700" dirty="0" smtClean="0"/>
              <a:t>ent.</a:t>
            </a:r>
            <a:endParaRPr lang="fr-CH" sz="2700" dirty="0" smtClean="0"/>
          </a:p>
        </p:txBody>
      </p:sp>
    </p:spTree>
    <p:extLst>
      <p:ext uri="{BB962C8B-B14F-4D97-AF65-F5344CB8AC3E}">
        <p14:creationId xmlns:p14="http://schemas.microsoft.com/office/powerpoint/2010/main" val="115715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ChangeArrowheads="1"/>
          </p:cNvSpPr>
          <p:nvPr/>
        </p:nvSpPr>
        <p:spPr bwMode="auto">
          <a:xfrm>
            <a:off x="228600" y="1371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r>
              <a:rPr lang="en-US" altLang="en-US" sz="1800">
                <a:solidFill>
                  <a:schemeClr val="bg1"/>
                </a:solidFill>
                <a:latin typeface="Arial Black" pitchFamily="34" charset="0"/>
              </a:rPr>
              <a:t>WMO</a:t>
            </a:r>
            <a:endParaRPr lang="en-US" altLang="en-US" sz="1400">
              <a:solidFill>
                <a:schemeClr val="bg1"/>
              </a:solidFill>
              <a:latin typeface="Arial Black" pitchFamily="34" charset="0"/>
            </a:endParaRPr>
          </a:p>
        </p:txBody>
      </p:sp>
      <p:sp>
        <p:nvSpPr>
          <p:cNvPr id="24579" name="Rectangle 9"/>
          <p:cNvSpPr>
            <a:spLocks noGrp="1" noChangeArrowheads="1"/>
          </p:cNvSpPr>
          <p:nvPr>
            <p:ph type="title" idx="4294967295"/>
          </p:nvPr>
        </p:nvSpPr>
        <p:spPr>
          <a:xfrm>
            <a:off x="250825" y="115888"/>
            <a:ext cx="8713788" cy="649287"/>
          </a:xfrm>
        </p:spPr>
        <p:txBody>
          <a:bodyPr/>
          <a:lstStyle/>
          <a:p>
            <a:pPr marL="342900" indent="-342900"/>
            <a:r>
              <a:rPr lang="en-US" altLang="en-US" b="1" dirty="0" smtClean="0">
                <a:solidFill>
                  <a:srgbClr val="0000CC"/>
                </a:solidFill>
                <a:latin typeface="Arial" pitchFamily="34" charset="0"/>
              </a:rPr>
              <a:t>New</a:t>
            </a:r>
            <a:r>
              <a:rPr lang="en-US" altLang="en-US" b="1" dirty="0" smtClean="0">
                <a:solidFill>
                  <a:srgbClr val="000099"/>
                </a:solidFill>
                <a:latin typeface="Arial" pitchFamily="34" charset="0"/>
              </a:rPr>
              <a:t> </a:t>
            </a:r>
            <a:r>
              <a:rPr lang="en-US" altLang="en-US" b="1" dirty="0" smtClean="0">
                <a:solidFill>
                  <a:srgbClr val="CC0000"/>
                </a:solidFill>
                <a:latin typeface="Arial" pitchFamily="34" charset="0"/>
              </a:rPr>
              <a:t>WIGOS </a:t>
            </a:r>
            <a:r>
              <a:rPr lang="en-US" altLang="en-US" b="1" dirty="0" err="1" smtClean="0">
                <a:solidFill>
                  <a:srgbClr val="CC0000"/>
                </a:solidFill>
                <a:latin typeface="Arial" pitchFamily="34" charset="0"/>
              </a:rPr>
              <a:t>TR</a:t>
            </a:r>
            <a:r>
              <a:rPr lang="en-US" altLang="en-US" b="1" dirty="0" smtClean="0">
                <a:solidFill>
                  <a:srgbClr val="000099"/>
                </a:solidFill>
                <a:latin typeface="Arial" pitchFamily="34" charset="0"/>
              </a:rPr>
              <a:t> </a:t>
            </a:r>
            <a:r>
              <a:rPr lang="en-US" altLang="en-US" b="1" dirty="0" smtClean="0">
                <a:solidFill>
                  <a:srgbClr val="0000CC"/>
                </a:solidFill>
                <a:latin typeface="Arial" pitchFamily="34" charset="0"/>
              </a:rPr>
              <a:t>and </a:t>
            </a:r>
            <a:r>
              <a:rPr lang="en-US" altLang="en-US" b="1" i="1" dirty="0" smtClean="0">
                <a:solidFill>
                  <a:srgbClr val="006600"/>
                </a:solidFill>
                <a:latin typeface="Arial" pitchFamily="34" charset="0"/>
              </a:rPr>
              <a:t>WIGOS Guidance</a:t>
            </a:r>
            <a:r>
              <a:rPr lang="en-US" altLang="en-US" b="1" i="1" dirty="0" smtClean="0">
                <a:latin typeface="Arial" pitchFamily="34" charset="0"/>
              </a:rPr>
              <a:t> </a:t>
            </a:r>
            <a:r>
              <a:rPr lang="en-US" altLang="en-US" b="1" dirty="0" smtClean="0">
                <a:solidFill>
                  <a:srgbClr val="006600"/>
                </a:solidFill>
                <a:latin typeface="Arial" pitchFamily="34" charset="0"/>
              </a:rPr>
              <a:t>Material</a:t>
            </a:r>
            <a:endParaRPr lang="en-US" altLang="en-US" b="1" i="1" dirty="0" smtClean="0">
              <a:solidFill>
                <a:srgbClr val="006600"/>
              </a:solidFill>
              <a:latin typeface="Arial" pitchFamily="34" charset="0"/>
            </a:endParaRPr>
          </a:p>
        </p:txBody>
      </p:sp>
      <p:sp>
        <p:nvSpPr>
          <p:cNvPr id="24580" name="Rectangle 10"/>
          <p:cNvSpPr>
            <a:spLocks noGrp="1" noChangeArrowheads="1"/>
          </p:cNvSpPr>
          <p:nvPr>
            <p:ph type="body" idx="4294967295"/>
          </p:nvPr>
        </p:nvSpPr>
        <p:spPr>
          <a:xfrm>
            <a:off x="5328667" y="1092547"/>
            <a:ext cx="3779837" cy="4784725"/>
          </a:xfrm>
        </p:spPr>
        <p:txBody>
          <a:bodyPr/>
          <a:lstStyle/>
          <a:p>
            <a:pPr marL="0" indent="0">
              <a:buFont typeface="Wingdings" pitchFamily="2" charset="2"/>
              <a:buNone/>
            </a:pPr>
            <a:r>
              <a:rPr lang="en-US" altLang="en-US" dirty="0" smtClean="0">
                <a:latin typeface="Arial" pitchFamily="34" charset="0"/>
              </a:rPr>
              <a:t>more detailed information, best practices and procedures, explanation and examples on how to implement and operated national observing systems in accordance with </a:t>
            </a:r>
            <a:r>
              <a:rPr lang="en-US" altLang="en-US" dirty="0" err="1" smtClean="0">
                <a:latin typeface="Arial" pitchFamily="34" charset="0"/>
              </a:rPr>
              <a:t>TR</a:t>
            </a:r>
            <a:endParaRPr lang="en-US" altLang="en-US" dirty="0" smtClean="0">
              <a:latin typeface="Arial" pitchFamily="34" charset="0"/>
            </a:endParaRPr>
          </a:p>
        </p:txBody>
      </p:sp>
      <p:pic>
        <p:nvPicPr>
          <p:cNvPr id="24581"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0872" y="1558925"/>
            <a:ext cx="24892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504" y="879475"/>
            <a:ext cx="18288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Elbow Connector 17"/>
          <p:cNvCxnSpPr/>
          <p:nvPr/>
        </p:nvCxnSpPr>
        <p:spPr>
          <a:xfrm>
            <a:off x="1939950" y="2492375"/>
            <a:ext cx="831850" cy="712788"/>
          </a:xfrm>
          <a:prstGeom prst="bentConnector3">
            <a:avLst>
              <a:gd name="adj1" fmla="val 50000"/>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1892325" y="3500438"/>
            <a:ext cx="879475" cy="847725"/>
          </a:xfrm>
          <a:prstGeom prst="bentConnector3">
            <a:avLst>
              <a:gd name="adj1" fmla="val 50000"/>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pic>
        <p:nvPicPr>
          <p:cNvPr id="24585" name="Picture 7">
            <a:hlinkClick r:id="rId5"/>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29" y="3630613"/>
            <a:ext cx="18446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861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pPr>
            <a:endParaRPr lang="en-AU" altLang="en-US" b="1" dirty="0" smtClean="0">
              <a:solidFill>
                <a:srgbClr val="0000CC"/>
              </a:solidFill>
              <a:latin typeface="Arial" pitchFamily="34" charset="0"/>
            </a:endParaRPr>
          </a:p>
          <a:p>
            <a:pPr eaLnBrk="1" hangingPunct="1">
              <a:lnSpc>
                <a:spcPct val="90000"/>
              </a:lnSpc>
            </a:pPr>
            <a:endParaRPr lang="en-AU" altLang="en-US" b="1" dirty="0">
              <a:solidFill>
                <a:srgbClr val="0000CC"/>
              </a:solidFill>
              <a:latin typeface="Arial" pitchFamily="34" charset="0"/>
            </a:endParaRPr>
          </a:p>
          <a:p>
            <a:pPr eaLnBrk="1" hangingPunct="1">
              <a:lnSpc>
                <a:spcPct val="90000"/>
              </a:lnSpc>
            </a:pPr>
            <a:endParaRPr lang="en-AU" altLang="en-US" b="1" dirty="0" smtClean="0">
              <a:solidFill>
                <a:srgbClr val="0000CC"/>
              </a:solidFill>
              <a:latin typeface="Arial" pitchFamily="34" charset="0"/>
            </a:endParaRPr>
          </a:p>
          <a:p>
            <a:pPr marL="0" indent="0" algn="ctr" eaLnBrk="1" hangingPunct="1">
              <a:lnSpc>
                <a:spcPct val="90000"/>
              </a:lnSpc>
              <a:buNone/>
            </a:pPr>
            <a:r>
              <a:rPr lang="en-AU" altLang="en-US" sz="3600" b="1" dirty="0" smtClean="0">
                <a:solidFill>
                  <a:srgbClr val="0000CC"/>
                </a:solidFill>
                <a:latin typeface="Arial" pitchFamily="34" charset="0"/>
              </a:rPr>
              <a:t>AWS </a:t>
            </a:r>
            <a:r>
              <a:rPr lang="en-AU" altLang="en-US" sz="3600" b="1" dirty="0">
                <a:solidFill>
                  <a:srgbClr val="0000CC"/>
                </a:solidFill>
                <a:latin typeface="Arial" pitchFamily="34" charset="0"/>
              </a:rPr>
              <a:t>Guidance</a:t>
            </a:r>
            <a:endParaRPr lang="en-US" sz="3600" dirty="0"/>
          </a:p>
        </p:txBody>
      </p:sp>
    </p:spTree>
    <p:extLst>
      <p:ext uri="{BB962C8B-B14F-4D97-AF65-F5344CB8AC3E}">
        <p14:creationId xmlns:p14="http://schemas.microsoft.com/office/powerpoint/2010/main" val="212550714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Guidance for transition to AWS/AWOS</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pPr>
            <a:r>
              <a:rPr lang="en-US" dirty="0" smtClean="0"/>
              <a:t>Apparent </a:t>
            </a:r>
            <a:r>
              <a:rPr lang="en-US" b="1" i="1" dirty="0">
                <a:solidFill>
                  <a:srgbClr val="CC0000"/>
                </a:solidFill>
              </a:rPr>
              <a:t>lack of single guidance</a:t>
            </a:r>
            <a:r>
              <a:rPr lang="en-US" dirty="0"/>
              <a:t> on </a:t>
            </a:r>
            <a:r>
              <a:rPr lang="en-US" dirty="0" smtClean="0"/>
              <a:t>AWS </a:t>
            </a:r>
            <a:r>
              <a:rPr lang="en-US" dirty="0"/>
              <a:t>(e.g. handbook or a dedicated chapter/part in the WMO guide</a:t>
            </a:r>
            <a:r>
              <a:rPr lang="en-US" dirty="0" smtClean="0"/>
              <a:t>) </a:t>
            </a:r>
            <a:r>
              <a:rPr lang="en-US" dirty="0"/>
              <a:t>with best practices and procedures on entire life cycle of </a:t>
            </a:r>
            <a:r>
              <a:rPr lang="en-US" dirty="0" smtClean="0"/>
              <a:t>AWS</a:t>
            </a:r>
            <a:endParaRPr lang="en-US" dirty="0"/>
          </a:p>
        </p:txBody>
      </p:sp>
    </p:spTree>
    <p:extLst>
      <p:ext uri="{BB962C8B-B14F-4D97-AF65-F5344CB8AC3E}">
        <p14:creationId xmlns:p14="http://schemas.microsoft.com/office/powerpoint/2010/main" val="55251600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AWS Guidance</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pPr>
            <a:r>
              <a:rPr lang="en-US" b="1" i="1" dirty="0" smtClean="0"/>
              <a:t>Entire </a:t>
            </a:r>
            <a:r>
              <a:rPr lang="en-US" b="1" i="1" dirty="0"/>
              <a:t>life cycle of </a:t>
            </a:r>
            <a:r>
              <a:rPr lang="en-US" b="1" i="1" dirty="0" smtClean="0"/>
              <a:t>AWS</a:t>
            </a:r>
            <a:r>
              <a:rPr lang="en-US" dirty="0" smtClean="0"/>
              <a:t>:</a:t>
            </a:r>
          </a:p>
          <a:p>
            <a:pPr lvl="1" eaLnBrk="1" hangingPunct="1">
              <a:lnSpc>
                <a:spcPct val="90000"/>
              </a:lnSpc>
              <a:buFont typeface="Wingdings" panose="05000000000000000000" pitchFamily="2" charset="2"/>
              <a:buChar char="ü"/>
            </a:pPr>
            <a:r>
              <a:rPr lang="en-US" dirty="0" smtClean="0"/>
              <a:t>Initial consideration</a:t>
            </a:r>
          </a:p>
          <a:p>
            <a:pPr lvl="1" eaLnBrk="1" hangingPunct="1">
              <a:lnSpc>
                <a:spcPct val="90000"/>
              </a:lnSpc>
              <a:buFont typeface="Wingdings" panose="05000000000000000000" pitchFamily="2" charset="2"/>
              <a:buChar char="ü"/>
            </a:pPr>
            <a:r>
              <a:rPr lang="en-US" dirty="0" smtClean="0"/>
              <a:t>High-level planning</a:t>
            </a:r>
          </a:p>
          <a:p>
            <a:pPr lvl="1" eaLnBrk="1" hangingPunct="1">
              <a:lnSpc>
                <a:spcPct val="90000"/>
              </a:lnSpc>
              <a:buFont typeface="Wingdings" panose="05000000000000000000" pitchFamily="2" charset="2"/>
              <a:buChar char="ü"/>
            </a:pPr>
            <a:r>
              <a:rPr lang="en-US" dirty="0" smtClean="0"/>
              <a:t>Detailed planning</a:t>
            </a:r>
          </a:p>
          <a:p>
            <a:pPr lvl="1" eaLnBrk="1" hangingPunct="1">
              <a:lnSpc>
                <a:spcPct val="90000"/>
              </a:lnSpc>
              <a:buFont typeface="Wingdings" panose="05000000000000000000" pitchFamily="2" charset="2"/>
              <a:buChar char="ü"/>
            </a:pPr>
            <a:r>
              <a:rPr lang="en-US" dirty="0" smtClean="0"/>
              <a:t>Procurement</a:t>
            </a:r>
          </a:p>
          <a:p>
            <a:pPr lvl="1" eaLnBrk="1" hangingPunct="1">
              <a:lnSpc>
                <a:spcPct val="90000"/>
              </a:lnSpc>
              <a:buFont typeface="Wingdings" panose="05000000000000000000" pitchFamily="2" charset="2"/>
              <a:buChar char="ü"/>
            </a:pPr>
            <a:r>
              <a:rPr lang="en-US" dirty="0" smtClean="0"/>
              <a:t>Field Implementation</a:t>
            </a:r>
          </a:p>
          <a:p>
            <a:pPr lvl="1" eaLnBrk="1" hangingPunct="1">
              <a:lnSpc>
                <a:spcPct val="90000"/>
              </a:lnSpc>
              <a:buFont typeface="Wingdings" panose="05000000000000000000" pitchFamily="2" charset="2"/>
              <a:buChar char="ü"/>
            </a:pPr>
            <a:r>
              <a:rPr lang="en-US" dirty="0" smtClean="0"/>
              <a:t>Operations</a:t>
            </a:r>
            <a:endParaRPr lang="en-US" dirty="0"/>
          </a:p>
        </p:txBody>
      </p:sp>
    </p:spTree>
    <p:extLst>
      <p:ext uri="{BB962C8B-B14F-4D97-AF65-F5344CB8AC3E}">
        <p14:creationId xmlns:p14="http://schemas.microsoft.com/office/powerpoint/2010/main" val="82170758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WIGOS Framework</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980728"/>
            <a:ext cx="8785225" cy="5544616"/>
          </a:xfrm>
        </p:spPr>
        <p:txBody>
          <a:bodyPr/>
          <a:lstStyle/>
          <a:p>
            <a:pPr eaLnBrk="1" hangingPunct="1">
              <a:lnSpc>
                <a:spcPct val="90000"/>
              </a:lnSpc>
            </a:pPr>
            <a:r>
              <a:rPr lang="en-US" altLang="en-US" dirty="0" smtClean="0">
                <a:latin typeface="Arial" pitchFamily="34" charset="0"/>
              </a:rPr>
              <a:t>The WIGOS </a:t>
            </a:r>
            <a:r>
              <a:rPr lang="en-US" altLang="en-US" dirty="0">
                <a:latin typeface="Arial" pitchFamily="34" charset="0"/>
              </a:rPr>
              <a:t>framework, </a:t>
            </a:r>
            <a:r>
              <a:rPr lang="en-US" altLang="en-US" dirty="0" smtClean="0">
                <a:latin typeface="Arial" pitchFamily="34" charset="0"/>
              </a:rPr>
              <a:t>at </a:t>
            </a:r>
            <a:r>
              <a:rPr lang="en-US" altLang="en-US" dirty="0">
                <a:latin typeface="Arial" pitchFamily="34" charset="0"/>
              </a:rPr>
              <a:t>its simplest, </a:t>
            </a:r>
            <a:r>
              <a:rPr lang="en-US" altLang="en-US" dirty="0" smtClean="0">
                <a:latin typeface="Arial" pitchFamily="34" charset="0"/>
              </a:rPr>
              <a:t>is about:</a:t>
            </a:r>
          </a:p>
          <a:p>
            <a:pPr lvl="1" eaLnBrk="1" hangingPunct="1">
              <a:lnSpc>
                <a:spcPct val="90000"/>
              </a:lnSpc>
              <a:buFont typeface="Arial" pitchFamily="34" charset="0"/>
              <a:buChar char="•"/>
            </a:pPr>
            <a:r>
              <a:rPr lang="en-US" altLang="en-US" b="1" i="1" dirty="0">
                <a:solidFill>
                  <a:srgbClr val="000099"/>
                </a:solidFill>
                <a:latin typeface="Arial" pitchFamily="34" charset="0"/>
              </a:rPr>
              <a:t>Timely delivery of observations</a:t>
            </a:r>
            <a:r>
              <a:rPr lang="en-US" altLang="en-US" dirty="0">
                <a:latin typeface="Arial" pitchFamily="34" charset="0"/>
              </a:rPr>
              <a:t> </a:t>
            </a:r>
            <a:r>
              <a:rPr lang="en-US" altLang="en-US" dirty="0" smtClean="0">
                <a:latin typeface="Arial" pitchFamily="34" charset="0"/>
              </a:rPr>
              <a:t>that: </a:t>
            </a:r>
          </a:p>
          <a:p>
            <a:pPr lvl="2" eaLnBrk="1" hangingPunct="1">
              <a:lnSpc>
                <a:spcPct val="90000"/>
              </a:lnSpc>
              <a:buFont typeface="Arial" pitchFamily="34" charset="0"/>
              <a:buChar char="•"/>
            </a:pPr>
            <a:r>
              <a:rPr lang="en-US" altLang="en-US" sz="2800" b="1" i="1" dirty="0" smtClean="0">
                <a:solidFill>
                  <a:srgbClr val="C00000"/>
                </a:solidFill>
                <a:latin typeface="Arial" pitchFamily="34" charset="0"/>
              </a:rPr>
              <a:t>meet </a:t>
            </a:r>
            <a:r>
              <a:rPr lang="en-US" altLang="en-US" sz="2800" b="1" i="1" dirty="0">
                <a:solidFill>
                  <a:srgbClr val="C00000"/>
                </a:solidFill>
                <a:latin typeface="Arial" pitchFamily="34" charset="0"/>
              </a:rPr>
              <a:t>user </a:t>
            </a:r>
            <a:r>
              <a:rPr lang="en-US" altLang="en-US" sz="2800" b="1" i="1" dirty="0" smtClean="0">
                <a:solidFill>
                  <a:srgbClr val="C00000"/>
                </a:solidFill>
                <a:latin typeface="Arial" pitchFamily="34" charset="0"/>
              </a:rPr>
              <a:t>needs,</a:t>
            </a:r>
            <a:r>
              <a:rPr lang="en-US" altLang="en-US" sz="2800" dirty="0" smtClean="0">
                <a:latin typeface="Arial" pitchFamily="34" charset="0"/>
              </a:rPr>
              <a:t> </a:t>
            </a:r>
            <a:r>
              <a:rPr lang="en-US" altLang="en-US" sz="2800" dirty="0" smtClean="0">
                <a:latin typeface="Arial" pitchFamily="34" charset="0"/>
              </a:rPr>
              <a:t>in </a:t>
            </a:r>
            <a:r>
              <a:rPr lang="en-US" altLang="en-US" sz="2800" dirty="0">
                <a:latin typeface="Arial" pitchFamily="34" charset="0"/>
              </a:rPr>
              <a:t>a way </a:t>
            </a:r>
            <a:endParaRPr lang="en-US" altLang="en-US" sz="2800" dirty="0" smtClean="0">
              <a:latin typeface="Arial" pitchFamily="34" charset="0"/>
            </a:endParaRPr>
          </a:p>
          <a:p>
            <a:pPr lvl="2" eaLnBrk="1" hangingPunct="1">
              <a:lnSpc>
                <a:spcPct val="90000"/>
              </a:lnSpc>
              <a:buFont typeface="Arial" pitchFamily="34" charset="0"/>
              <a:buChar char="•"/>
            </a:pPr>
            <a:r>
              <a:rPr lang="en-US" altLang="en-US" sz="2800" b="1" i="1" dirty="0" smtClean="0">
                <a:solidFill>
                  <a:srgbClr val="006600"/>
                </a:solidFill>
                <a:latin typeface="Arial" pitchFamily="34" charset="0"/>
              </a:rPr>
              <a:t>they </a:t>
            </a:r>
            <a:r>
              <a:rPr lang="en-US" altLang="en-US" sz="2800" b="1" i="1" dirty="0">
                <a:solidFill>
                  <a:srgbClr val="006600"/>
                </a:solidFill>
                <a:latin typeface="Arial" pitchFamily="34" charset="0"/>
              </a:rPr>
              <a:t>can use </a:t>
            </a:r>
            <a:r>
              <a:rPr lang="en-US" altLang="en-US" sz="2800" b="1" i="1" dirty="0" smtClean="0">
                <a:solidFill>
                  <a:srgbClr val="006600"/>
                </a:solidFill>
                <a:latin typeface="Arial" pitchFamily="34" charset="0"/>
              </a:rPr>
              <a:t>them</a:t>
            </a:r>
            <a:r>
              <a:rPr lang="en-US" altLang="en-US" sz="2800" dirty="0" smtClean="0">
                <a:latin typeface="Arial" pitchFamily="34" charset="0"/>
              </a:rPr>
              <a:t> </a:t>
            </a:r>
          </a:p>
          <a:p>
            <a:pPr marL="914400" lvl="2" indent="0" eaLnBrk="1" hangingPunct="1">
              <a:lnSpc>
                <a:spcPct val="90000"/>
              </a:lnSpc>
              <a:buNone/>
            </a:pPr>
            <a:r>
              <a:rPr lang="en-GB" altLang="en-US" sz="2800" dirty="0" smtClean="0">
                <a:solidFill>
                  <a:srgbClr val="000000"/>
                </a:solidFill>
                <a:latin typeface="Arial" pitchFamily="34" charset="0"/>
              </a:rPr>
              <a:t>(delivery </a:t>
            </a:r>
            <a:r>
              <a:rPr lang="en-GB" altLang="en-US" sz="2800" dirty="0">
                <a:solidFill>
                  <a:srgbClr val="000000"/>
                </a:solidFill>
                <a:latin typeface="Arial" pitchFamily="34" charset="0"/>
              </a:rPr>
              <a:t>of the fit-for-purpose </a:t>
            </a:r>
            <a:r>
              <a:rPr lang="en-GB" altLang="en-US" sz="2800" b="1" i="1" dirty="0">
                <a:solidFill>
                  <a:srgbClr val="C00000"/>
                </a:solidFill>
                <a:latin typeface="Arial" pitchFamily="34" charset="0"/>
              </a:rPr>
              <a:t>reliable</a:t>
            </a:r>
            <a:r>
              <a:rPr lang="en-GB" altLang="en-US" sz="2800" dirty="0">
                <a:solidFill>
                  <a:srgbClr val="000000"/>
                </a:solidFill>
                <a:latin typeface="Arial" pitchFamily="34" charset="0"/>
              </a:rPr>
              <a:t> &amp; </a:t>
            </a:r>
            <a:r>
              <a:rPr lang="en-GB" altLang="en-US" sz="2800" b="1" i="1" dirty="0">
                <a:solidFill>
                  <a:srgbClr val="C00000"/>
                </a:solidFill>
                <a:latin typeface="Arial" pitchFamily="34" charset="0"/>
              </a:rPr>
              <a:t>trusted </a:t>
            </a:r>
            <a:r>
              <a:rPr lang="en-GB" altLang="en-US" sz="2800" dirty="0" smtClean="0">
                <a:solidFill>
                  <a:srgbClr val="000000"/>
                </a:solidFill>
                <a:latin typeface="Arial" pitchFamily="34" charset="0"/>
              </a:rPr>
              <a:t>observations),</a:t>
            </a:r>
          </a:p>
          <a:p>
            <a:pPr lvl="1" eaLnBrk="1" hangingPunct="1">
              <a:lnSpc>
                <a:spcPct val="90000"/>
              </a:lnSpc>
              <a:buFont typeface="Arial" pitchFamily="34" charset="0"/>
              <a:buChar char="•"/>
            </a:pPr>
            <a:r>
              <a:rPr lang="en-US" altLang="en-US" b="1" i="1" dirty="0" smtClean="0">
                <a:solidFill>
                  <a:srgbClr val="000099"/>
                </a:solidFill>
                <a:latin typeface="Arial" pitchFamily="34" charset="0"/>
              </a:rPr>
              <a:t>Documenting and implementing</a:t>
            </a:r>
            <a:r>
              <a:rPr lang="en-US" altLang="en-US" dirty="0" smtClean="0">
                <a:latin typeface="Arial" pitchFamily="34" charset="0"/>
              </a:rPr>
              <a:t> </a:t>
            </a:r>
            <a:r>
              <a:rPr lang="en-US" altLang="en-US" dirty="0" smtClean="0">
                <a:latin typeface="Arial" pitchFamily="34" charset="0"/>
              </a:rPr>
              <a:t>practices </a:t>
            </a:r>
            <a:r>
              <a:rPr lang="en-US" altLang="en-US" dirty="0" smtClean="0">
                <a:latin typeface="Arial" pitchFamily="34" charset="0"/>
              </a:rPr>
              <a:t>and procedures in making and sharing observations,</a:t>
            </a:r>
          </a:p>
          <a:p>
            <a:pPr lvl="1" eaLnBrk="1" hangingPunct="1">
              <a:lnSpc>
                <a:spcPct val="90000"/>
              </a:lnSpc>
              <a:buFont typeface="Arial" pitchFamily="34" charset="0"/>
              <a:buChar char="•"/>
            </a:pPr>
            <a:r>
              <a:rPr lang="en-US" dirty="0" smtClean="0"/>
              <a:t>… … …</a:t>
            </a:r>
            <a:endParaRPr lang="en-US" dirty="0"/>
          </a:p>
        </p:txBody>
      </p:sp>
    </p:spTree>
    <p:extLst>
      <p:ext uri="{BB962C8B-B14F-4D97-AF65-F5344CB8AC3E}">
        <p14:creationId xmlns:p14="http://schemas.microsoft.com/office/powerpoint/2010/main" val="319275314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b="1" dirty="0">
                <a:solidFill>
                  <a:srgbClr val="0000CC"/>
                </a:solidFill>
                <a:latin typeface="Arial" pitchFamily="34" charset="0"/>
              </a:rPr>
              <a:t>High-level </a:t>
            </a:r>
            <a:r>
              <a:rPr lang="en-AU" altLang="en-US" b="1" dirty="0" smtClean="0">
                <a:solidFill>
                  <a:srgbClr val="0000CC"/>
                </a:solidFill>
                <a:latin typeface="Arial" pitchFamily="34" charset="0"/>
              </a:rPr>
              <a:t>planning</a:t>
            </a: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buFont typeface="Wingdings" panose="05000000000000000000" pitchFamily="2" charset="2"/>
              <a:buChar char="ü"/>
            </a:pPr>
            <a:r>
              <a:rPr lang="en-US" dirty="0" smtClean="0"/>
              <a:t>Challenges </a:t>
            </a:r>
            <a:r>
              <a:rPr lang="en-US" dirty="0"/>
              <a:t>and consequences of automation (implementation of a network of </a:t>
            </a:r>
            <a:r>
              <a:rPr lang="en-US" dirty="0" err="1"/>
              <a:t>AWSs</a:t>
            </a:r>
            <a:r>
              <a:rPr lang="en-US" dirty="0"/>
              <a:t>)</a:t>
            </a:r>
          </a:p>
          <a:p>
            <a:pPr eaLnBrk="1" hangingPunct="1">
              <a:lnSpc>
                <a:spcPct val="90000"/>
              </a:lnSpc>
              <a:buFont typeface="Wingdings" panose="05000000000000000000" pitchFamily="2" charset="2"/>
              <a:buChar char="ü"/>
            </a:pPr>
            <a:r>
              <a:rPr lang="en-US" dirty="0" smtClean="0"/>
              <a:t>User </a:t>
            </a:r>
            <a:r>
              <a:rPr lang="en-US" dirty="0"/>
              <a:t>requirements </a:t>
            </a:r>
          </a:p>
          <a:p>
            <a:pPr eaLnBrk="1" hangingPunct="1">
              <a:lnSpc>
                <a:spcPct val="90000"/>
              </a:lnSpc>
              <a:buFont typeface="Wingdings" panose="05000000000000000000" pitchFamily="2" charset="2"/>
              <a:buChar char="ü"/>
            </a:pPr>
            <a:r>
              <a:rPr lang="en-US" dirty="0" smtClean="0"/>
              <a:t>Sustainability </a:t>
            </a:r>
            <a:endParaRPr lang="en-US" dirty="0"/>
          </a:p>
          <a:p>
            <a:pPr eaLnBrk="1" hangingPunct="1">
              <a:lnSpc>
                <a:spcPct val="90000"/>
              </a:lnSpc>
              <a:buFont typeface="Wingdings" panose="05000000000000000000" pitchFamily="2" charset="2"/>
              <a:buChar char="ü"/>
            </a:pPr>
            <a:r>
              <a:rPr lang="en-US" dirty="0" smtClean="0"/>
              <a:t>Lifetime </a:t>
            </a:r>
            <a:r>
              <a:rPr lang="en-US" dirty="0"/>
              <a:t>cost and return on investment consideration</a:t>
            </a:r>
          </a:p>
          <a:p>
            <a:pPr eaLnBrk="1" hangingPunct="1">
              <a:lnSpc>
                <a:spcPct val="90000"/>
              </a:lnSpc>
              <a:buFont typeface="Wingdings" panose="05000000000000000000" pitchFamily="2" charset="2"/>
              <a:buChar char="ü"/>
            </a:pPr>
            <a:r>
              <a:rPr lang="en-US" dirty="0" smtClean="0"/>
              <a:t>Working </a:t>
            </a:r>
            <a:r>
              <a:rPr lang="en-US" dirty="0"/>
              <a:t>with Partners </a:t>
            </a:r>
          </a:p>
          <a:p>
            <a:pPr eaLnBrk="1" hangingPunct="1">
              <a:lnSpc>
                <a:spcPct val="90000"/>
              </a:lnSpc>
              <a:buFont typeface="Wingdings" panose="05000000000000000000" pitchFamily="2" charset="2"/>
              <a:buChar char="ü"/>
            </a:pPr>
            <a:r>
              <a:rPr lang="en-US" dirty="0" smtClean="0"/>
              <a:t>Business </a:t>
            </a:r>
            <a:r>
              <a:rPr lang="en-US" dirty="0"/>
              <a:t>arrangement(s) / working with Partners</a:t>
            </a:r>
          </a:p>
          <a:p>
            <a:pPr eaLnBrk="1" hangingPunct="1">
              <a:lnSpc>
                <a:spcPct val="90000"/>
              </a:lnSpc>
              <a:buFont typeface="Wingdings" panose="05000000000000000000" pitchFamily="2" charset="2"/>
              <a:buChar char="ü"/>
            </a:pPr>
            <a:r>
              <a:rPr lang="en-US" dirty="0" smtClean="0"/>
              <a:t>Dealing </a:t>
            </a:r>
            <a:r>
              <a:rPr lang="en-US" dirty="0"/>
              <a:t>with donors</a:t>
            </a:r>
          </a:p>
          <a:p>
            <a:pPr eaLnBrk="1" hangingPunct="1">
              <a:lnSpc>
                <a:spcPct val="90000"/>
              </a:lnSpc>
              <a:buFont typeface="Wingdings" panose="05000000000000000000" pitchFamily="2" charset="2"/>
              <a:buChar char="ü"/>
            </a:pPr>
            <a:r>
              <a:rPr lang="en-US" dirty="0" smtClean="0"/>
              <a:t>Network </a:t>
            </a:r>
            <a:r>
              <a:rPr lang="en-US" dirty="0"/>
              <a:t>design (high-level consideration)</a:t>
            </a:r>
          </a:p>
          <a:p>
            <a:pPr eaLnBrk="1" hangingPunct="1">
              <a:lnSpc>
                <a:spcPct val="90000"/>
              </a:lnSpc>
              <a:buFont typeface="Wingdings" panose="05000000000000000000" pitchFamily="2" charset="2"/>
              <a:buChar char="ü"/>
            </a:pPr>
            <a:r>
              <a:rPr lang="en-US" dirty="0" smtClean="0"/>
              <a:t>Strategy </a:t>
            </a:r>
            <a:r>
              <a:rPr lang="en-US" dirty="0"/>
              <a:t>for </a:t>
            </a:r>
            <a:r>
              <a:rPr lang="en-US" dirty="0" smtClean="0"/>
              <a:t>automation</a:t>
            </a:r>
            <a:endParaRPr lang="en-US" dirty="0"/>
          </a:p>
        </p:txBody>
      </p:sp>
    </p:spTree>
    <p:extLst>
      <p:ext uri="{BB962C8B-B14F-4D97-AF65-F5344CB8AC3E}">
        <p14:creationId xmlns:p14="http://schemas.microsoft.com/office/powerpoint/2010/main" val="92409440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b="1" dirty="0" smtClean="0">
                <a:solidFill>
                  <a:srgbClr val="0000CC"/>
                </a:solidFill>
                <a:latin typeface="Arial" pitchFamily="34" charset="0"/>
              </a:rPr>
              <a:t>Detailed planning</a:t>
            </a:r>
          </a:p>
        </p:txBody>
      </p:sp>
      <p:sp>
        <p:nvSpPr>
          <p:cNvPr id="10243" name="Content Placeholder 5"/>
          <p:cNvSpPr>
            <a:spLocks noGrp="1"/>
          </p:cNvSpPr>
          <p:nvPr>
            <p:ph idx="4294967295"/>
          </p:nvPr>
        </p:nvSpPr>
        <p:spPr>
          <a:xfrm>
            <a:off x="179388" y="836712"/>
            <a:ext cx="8857108" cy="5544616"/>
          </a:xfrm>
        </p:spPr>
        <p:txBody>
          <a:bodyPr/>
          <a:lstStyle/>
          <a:p>
            <a:pPr eaLnBrk="1" hangingPunct="1">
              <a:lnSpc>
                <a:spcPct val="90000"/>
              </a:lnSpc>
              <a:buFont typeface="Wingdings" panose="05000000000000000000" pitchFamily="2" charset="2"/>
              <a:buChar char="ü"/>
            </a:pPr>
            <a:r>
              <a:rPr lang="en-US" dirty="0" smtClean="0"/>
              <a:t>Observing </a:t>
            </a:r>
            <a:r>
              <a:rPr lang="en-US" dirty="0"/>
              <a:t>network requirements and considerations (basic requirements; operations requirements; technical infrastructure requirements)</a:t>
            </a:r>
          </a:p>
          <a:p>
            <a:pPr eaLnBrk="1" hangingPunct="1">
              <a:lnSpc>
                <a:spcPct val="90000"/>
              </a:lnSpc>
              <a:buFont typeface="Wingdings" panose="05000000000000000000" pitchFamily="2" charset="2"/>
              <a:buChar char="ü"/>
            </a:pPr>
            <a:r>
              <a:rPr lang="en-US" dirty="0" smtClean="0"/>
              <a:t>Network </a:t>
            </a:r>
            <a:r>
              <a:rPr lang="en-US" dirty="0"/>
              <a:t>design (more details consideration)</a:t>
            </a:r>
          </a:p>
          <a:p>
            <a:pPr eaLnBrk="1" hangingPunct="1">
              <a:lnSpc>
                <a:spcPct val="90000"/>
              </a:lnSpc>
              <a:buFont typeface="Wingdings" panose="05000000000000000000" pitchFamily="2" charset="2"/>
              <a:buChar char="ü"/>
            </a:pPr>
            <a:r>
              <a:rPr lang="en-US" dirty="0" smtClean="0"/>
              <a:t>Selection </a:t>
            </a:r>
            <a:r>
              <a:rPr lang="en-US" dirty="0"/>
              <a:t>of proper sites (purpose, observing </a:t>
            </a:r>
            <a:r>
              <a:rPr lang="en-US" dirty="0" err="1"/>
              <a:t>programme</a:t>
            </a:r>
            <a:r>
              <a:rPr lang="en-US" dirty="0"/>
              <a:t>, accessibility, protection/security, power supply, telecommunications, staffing; present and future environment; sharing of platforms)</a:t>
            </a:r>
          </a:p>
          <a:p>
            <a:pPr eaLnBrk="1" hangingPunct="1">
              <a:lnSpc>
                <a:spcPct val="90000"/>
              </a:lnSpc>
              <a:buFont typeface="Wingdings" panose="05000000000000000000" pitchFamily="2" charset="2"/>
              <a:buChar char="ü"/>
            </a:pPr>
            <a:r>
              <a:rPr lang="en-US" dirty="0" smtClean="0"/>
              <a:t>System </a:t>
            </a:r>
            <a:r>
              <a:rPr lang="en-US" dirty="0"/>
              <a:t>architecture (incl. processing model)</a:t>
            </a:r>
          </a:p>
          <a:p>
            <a:pPr eaLnBrk="1" hangingPunct="1">
              <a:lnSpc>
                <a:spcPct val="90000"/>
              </a:lnSpc>
              <a:buFont typeface="Wingdings" panose="05000000000000000000" pitchFamily="2" charset="2"/>
              <a:buChar char="ü"/>
            </a:pPr>
            <a:r>
              <a:rPr lang="en-US" dirty="0" smtClean="0"/>
              <a:t>Functional </a:t>
            </a:r>
            <a:r>
              <a:rPr lang="en-US" dirty="0"/>
              <a:t>specification and Technical specification </a:t>
            </a:r>
            <a:endParaRPr lang="en-US" dirty="0" smtClean="0"/>
          </a:p>
          <a:p>
            <a:pPr eaLnBrk="1" hangingPunct="1">
              <a:lnSpc>
                <a:spcPct val="90000"/>
              </a:lnSpc>
              <a:buFont typeface="Wingdings" panose="05000000000000000000" pitchFamily="2" charset="2"/>
              <a:buChar char="ü"/>
            </a:pPr>
            <a:r>
              <a:rPr lang="en-US" dirty="0" smtClean="0"/>
              <a:t>…</a:t>
            </a:r>
            <a:endParaRPr lang="en-US" dirty="0"/>
          </a:p>
          <a:p>
            <a:pPr eaLnBrk="1" hangingPunct="1">
              <a:lnSpc>
                <a:spcPct val="90000"/>
              </a:lnSpc>
              <a:buFont typeface="Wingdings" panose="05000000000000000000" pitchFamily="2" charset="2"/>
              <a:buChar char="ü"/>
            </a:pPr>
            <a:endParaRPr lang="en-US" dirty="0"/>
          </a:p>
        </p:txBody>
      </p:sp>
    </p:spTree>
    <p:extLst>
      <p:ext uri="{BB962C8B-B14F-4D97-AF65-F5344CB8AC3E}">
        <p14:creationId xmlns:p14="http://schemas.microsoft.com/office/powerpoint/2010/main" val="379637808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b="1" dirty="0" smtClean="0">
                <a:solidFill>
                  <a:srgbClr val="0000CC"/>
                </a:solidFill>
                <a:latin typeface="Arial" pitchFamily="34" charset="0"/>
              </a:rPr>
              <a:t>Detailed planning</a:t>
            </a: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buFont typeface="Wingdings" panose="05000000000000000000" pitchFamily="2" charset="2"/>
              <a:buChar char="ü"/>
            </a:pPr>
            <a:r>
              <a:rPr lang="en-US" dirty="0" smtClean="0"/>
              <a:t>…</a:t>
            </a:r>
            <a:r>
              <a:rPr lang="en-US" dirty="0"/>
              <a:t>	</a:t>
            </a:r>
            <a:endParaRPr lang="en-US" dirty="0" smtClean="0"/>
          </a:p>
          <a:p>
            <a:pPr eaLnBrk="1" hangingPunct="1">
              <a:lnSpc>
                <a:spcPct val="90000"/>
              </a:lnSpc>
              <a:buFont typeface="Wingdings" panose="05000000000000000000" pitchFamily="2" charset="2"/>
              <a:buChar char="ü"/>
            </a:pPr>
            <a:r>
              <a:rPr lang="en-US" dirty="0" smtClean="0"/>
              <a:t>Installation </a:t>
            </a:r>
            <a:r>
              <a:rPr lang="en-US" dirty="0"/>
              <a:t>cost </a:t>
            </a:r>
          </a:p>
          <a:p>
            <a:pPr eaLnBrk="1" hangingPunct="1">
              <a:lnSpc>
                <a:spcPct val="90000"/>
              </a:lnSpc>
              <a:buFont typeface="Wingdings" panose="05000000000000000000" pitchFamily="2" charset="2"/>
              <a:buChar char="ü"/>
            </a:pPr>
            <a:r>
              <a:rPr lang="en-US" dirty="0" smtClean="0"/>
              <a:t>Operational </a:t>
            </a:r>
            <a:r>
              <a:rPr lang="en-US" dirty="0"/>
              <a:t>cost</a:t>
            </a:r>
          </a:p>
          <a:p>
            <a:pPr eaLnBrk="1" hangingPunct="1">
              <a:lnSpc>
                <a:spcPct val="90000"/>
              </a:lnSpc>
              <a:buFont typeface="Wingdings" panose="05000000000000000000" pitchFamily="2" charset="2"/>
              <a:buChar char="ü"/>
            </a:pPr>
            <a:r>
              <a:rPr lang="en-US" dirty="0" smtClean="0"/>
              <a:t>Expertise </a:t>
            </a:r>
            <a:r>
              <a:rPr lang="en-US" dirty="0"/>
              <a:t>requirements and Staffing</a:t>
            </a:r>
          </a:p>
          <a:p>
            <a:pPr eaLnBrk="1" hangingPunct="1">
              <a:lnSpc>
                <a:spcPct val="90000"/>
              </a:lnSpc>
              <a:buFont typeface="Wingdings" panose="05000000000000000000" pitchFamily="2" charset="2"/>
              <a:buChar char="ü"/>
            </a:pPr>
            <a:r>
              <a:rPr lang="en-US" dirty="0" smtClean="0"/>
              <a:t>Training </a:t>
            </a:r>
            <a:r>
              <a:rPr lang="en-US" dirty="0"/>
              <a:t>/ refreshment courses </a:t>
            </a:r>
          </a:p>
          <a:p>
            <a:pPr eaLnBrk="1" hangingPunct="1">
              <a:lnSpc>
                <a:spcPct val="90000"/>
              </a:lnSpc>
              <a:buFont typeface="Wingdings" panose="05000000000000000000" pitchFamily="2" charset="2"/>
              <a:buChar char="ü"/>
            </a:pPr>
            <a:r>
              <a:rPr lang="en-US" dirty="0" smtClean="0"/>
              <a:t>Budgeting/Life </a:t>
            </a:r>
            <a:r>
              <a:rPr lang="en-US" dirty="0"/>
              <a:t>cycle resourcing</a:t>
            </a:r>
          </a:p>
          <a:p>
            <a:pPr eaLnBrk="1" hangingPunct="1">
              <a:lnSpc>
                <a:spcPct val="90000"/>
              </a:lnSpc>
              <a:buFont typeface="Wingdings" panose="05000000000000000000" pitchFamily="2" charset="2"/>
              <a:buChar char="ü"/>
            </a:pPr>
            <a:r>
              <a:rPr lang="en-US" dirty="0" smtClean="0"/>
              <a:t>Tender</a:t>
            </a:r>
            <a:endParaRPr lang="en-US" dirty="0"/>
          </a:p>
          <a:p>
            <a:pPr eaLnBrk="1" hangingPunct="1">
              <a:lnSpc>
                <a:spcPct val="90000"/>
              </a:lnSpc>
              <a:buFont typeface="Wingdings" panose="05000000000000000000" pitchFamily="2" charset="2"/>
              <a:buChar char="ü"/>
            </a:pPr>
            <a:endParaRPr lang="en-US" dirty="0"/>
          </a:p>
        </p:txBody>
      </p:sp>
    </p:spTree>
    <p:extLst>
      <p:ext uri="{BB962C8B-B14F-4D97-AF65-F5344CB8AC3E}">
        <p14:creationId xmlns:p14="http://schemas.microsoft.com/office/powerpoint/2010/main" val="126295367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lstStyle/>
          <a:p>
            <a:pPr eaLnBrk="1" hangingPunct="1"/>
            <a:r>
              <a:rPr lang="en-US" b="1" dirty="0" smtClean="0">
                <a:solidFill>
                  <a:srgbClr val="0000CC"/>
                </a:solidFill>
              </a:rPr>
              <a:t>AWS Web Portal</a:t>
            </a:r>
            <a:endParaRPr lang="en-AU" b="1" dirty="0" smtClean="0">
              <a:solidFill>
                <a:srgbClr val="0000CC"/>
              </a:solidFill>
            </a:endParaRPr>
          </a:p>
        </p:txBody>
      </p:sp>
      <p:sp>
        <p:nvSpPr>
          <p:cNvPr id="50178" name="Content Placeholder 2"/>
          <p:cNvSpPr>
            <a:spLocks noGrp="1"/>
          </p:cNvSpPr>
          <p:nvPr>
            <p:ph idx="4294967295"/>
          </p:nvPr>
        </p:nvSpPr>
        <p:spPr>
          <a:xfrm>
            <a:off x="250825" y="1052513"/>
            <a:ext cx="8713788" cy="5113337"/>
          </a:xfrm>
        </p:spPr>
        <p:txBody>
          <a:bodyPr/>
          <a:lstStyle/>
          <a:p>
            <a:pPr marL="0" indent="0" eaLnBrk="1" hangingPunct="1">
              <a:buNone/>
            </a:pPr>
            <a:r>
              <a:rPr lang="en-US" dirty="0" smtClean="0"/>
              <a:t>on Development</a:t>
            </a:r>
            <a:r>
              <a:rPr lang="en-US" dirty="0"/>
              <a:t>, Maintenance and Operation of Instruments, Observing Methods and Automatic Weather </a:t>
            </a:r>
            <a:r>
              <a:rPr lang="en-US" dirty="0" smtClean="0"/>
              <a:t>Stations:</a:t>
            </a:r>
            <a:r>
              <a:rPr lang="en-US" b="1" dirty="0"/>
              <a:t/>
            </a:r>
            <a:br>
              <a:rPr lang="en-US" b="1" dirty="0"/>
            </a:br>
            <a:r>
              <a:rPr lang="en-GB" dirty="0" smtClean="0">
                <a:hlinkClick r:id="rId3"/>
              </a:rPr>
              <a:t>www.wmo.int/pages/prog/www/IMOP/WebPortal-AWS/Index.html</a:t>
            </a:r>
            <a:endParaRPr lang="en-GB" dirty="0" smtClean="0"/>
          </a:p>
          <a:p>
            <a:pPr eaLnBrk="1" hangingPunct="1"/>
            <a:endParaRPr lang="en-GB" dirty="0" smtClean="0"/>
          </a:p>
        </p:txBody>
      </p:sp>
    </p:spTree>
    <p:extLst>
      <p:ext uri="{BB962C8B-B14F-4D97-AF65-F5344CB8AC3E}">
        <p14:creationId xmlns:p14="http://schemas.microsoft.com/office/powerpoint/2010/main" val="15682708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251520" y="78670"/>
            <a:ext cx="8713788" cy="792162"/>
          </a:xfrm>
        </p:spPr>
        <p:txBody>
          <a:bodyPr/>
          <a:lstStyle/>
          <a:p>
            <a:pPr eaLnBrk="1" hangingPunct="1"/>
            <a:r>
              <a:rPr lang="en-AU" dirty="0">
                <a:solidFill>
                  <a:schemeClr val="accent2"/>
                </a:solidFill>
                <a:hlinkClick r:id="rId3"/>
              </a:rPr>
              <a:t>http://</a:t>
            </a:r>
            <a:r>
              <a:rPr lang="en-AU" dirty="0" smtClean="0">
                <a:solidFill>
                  <a:schemeClr val="accent2"/>
                </a:solidFill>
                <a:hlinkClick r:id="rId3"/>
              </a:rPr>
              <a:t>www.nws.noaa.gov/asos/index.html</a:t>
            </a:r>
            <a:r>
              <a:rPr lang="en-AU" dirty="0" smtClean="0">
                <a:solidFill>
                  <a:schemeClr val="accent2"/>
                </a:solidFill>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465" y="764704"/>
            <a:ext cx="7220935"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2708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250825" y="116558"/>
            <a:ext cx="8713788" cy="792162"/>
          </a:xfrm>
        </p:spPr>
        <p:txBody>
          <a:bodyPr/>
          <a:lstStyle/>
          <a:p>
            <a:pPr eaLnBrk="1" hangingPunct="1"/>
            <a:r>
              <a:rPr lang="en-AU" dirty="0">
                <a:solidFill>
                  <a:schemeClr val="accent2"/>
                </a:solidFill>
                <a:hlinkClick r:id="rId3"/>
              </a:rPr>
              <a:t>http://</a:t>
            </a:r>
            <a:r>
              <a:rPr lang="en-AU" dirty="0" smtClean="0">
                <a:solidFill>
                  <a:schemeClr val="accent2"/>
                </a:solidFill>
                <a:hlinkClick r:id="rId3"/>
              </a:rPr>
              <a:t>www.nws.noaa.gov/asos/toolkt.htm</a:t>
            </a:r>
            <a:r>
              <a:rPr lang="en-AU" dirty="0" smtClean="0">
                <a:solidFill>
                  <a:schemeClr val="accent2"/>
                </a:solidFill>
              </a:rPr>
              <a:t> </a:t>
            </a:r>
          </a:p>
        </p:txBody>
      </p:sp>
      <p:sp>
        <p:nvSpPr>
          <p:cNvPr id="50178" name="Content Placeholder 2"/>
          <p:cNvSpPr>
            <a:spLocks noGrp="1"/>
          </p:cNvSpPr>
          <p:nvPr>
            <p:ph idx="4294967295"/>
          </p:nvPr>
        </p:nvSpPr>
        <p:spPr>
          <a:xfrm>
            <a:off x="250825" y="1052513"/>
            <a:ext cx="8713788" cy="5113337"/>
          </a:xfrm>
        </p:spPr>
        <p:txBody>
          <a:bodyPr/>
          <a:lstStyle/>
          <a:p>
            <a:pPr eaLnBrk="1" hangingPunct="1"/>
            <a:endParaRPr lang="en-GB" dirty="0" smtClean="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834161"/>
            <a:ext cx="5904656" cy="60092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27088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250825" y="116632"/>
            <a:ext cx="8713788" cy="792162"/>
          </a:xfrm>
        </p:spPr>
        <p:txBody>
          <a:bodyPr/>
          <a:lstStyle/>
          <a:p>
            <a:pPr eaLnBrk="1" hangingPunct="1"/>
            <a:r>
              <a:rPr lang="en-AU" dirty="0">
                <a:solidFill>
                  <a:schemeClr val="accent2"/>
                </a:solidFill>
                <a:hlinkClick r:id="rId3"/>
              </a:rPr>
              <a:t>http://</a:t>
            </a:r>
            <a:r>
              <a:rPr lang="en-AU" dirty="0" smtClean="0">
                <a:solidFill>
                  <a:schemeClr val="accent2"/>
                </a:solidFill>
                <a:hlinkClick r:id="rId3"/>
              </a:rPr>
              <a:t>www.nwstc.noaa.gov/DATAACQ/d.ASOShuman/ASOSHome.htm</a:t>
            </a:r>
            <a:r>
              <a:rPr lang="en-AU" dirty="0" smtClean="0">
                <a:solidFill>
                  <a:schemeClr val="accent2"/>
                </a:solidFill>
              </a:rPr>
              <a:t> </a:t>
            </a:r>
          </a:p>
        </p:txBody>
      </p:sp>
      <p:sp>
        <p:nvSpPr>
          <p:cNvPr id="50178" name="Content Placeholder 2"/>
          <p:cNvSpPr>
            <a:spLocks noGrp="1"/>
          </p:cNvSpPr>
          <p:nvPr>
            <p:ph idx="4294967295"/>
          </p:nvPr>
        </p:nvSpPr>
        <p:spPr>
          <a:xfrm>
            <a:off x="250825" y="1052513"/>
            <a:ext cx="8713788" cy="5113337"/>
          </a:xfrm>
        </p:spPr>
        <p:txBody>
          <a:bodyPr/>
          <a:lstStyle/>
          <a:p>
            <a:pPr eaLnBrk="1" hangingPunct="1"/>
            <a:endParaRPr lang="en-GB"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4744"/>
            <a:ext cx="912789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27088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250825" y="116558"/>
            <a:ext cx="8713788" cy="792162"/>
          </a:xfrm>
        </p:spPr>
        <p:txBody>
          <a:bodyPr/>
          <a:lstStyle/>
          <a:p>
            <a:pPr eaLnBrk="1" hangingPunct="1"/>
            <a:r>
              <a:rPr lang="en-AU" dirty="0">
                <a:solidFill>
                  <a:schemeClr val="accent2"/>
                </a:solidFill>
                <a:hlinkClick r:id="rId3"/>
              </a:rPr>
              <a:t>http://</a:t>
            </a:r>
            <a:r>
              <a:rPr lang="en-AU" dirty="0" smtClean="0">
                <a:solidFill>
                  <a:schemeClr val="accent2"/>
                </a:solidFill>
                <a:hlinkClick r:id="rId3"/>
              </a:rPr>
              <a:t>www.nwstc.noaa.gov/DATAACQ/d.ALGOR/d.BASIC/BASICalgoMenu.html</a:t>
            </a:r>
            <a:r>
              <a:rPr lang="en-AU" dirty="0" smtClean="0">
                <a:solidFill>
                  <a:schemeClr val="accent2"/>
                </a:solidFill>
              </a:rPr>
              <a:t> </a:t>
            </a:r>
          </a:p>
        </p:txBody>
      </p:sp>
      <p:sp>
        <p:nvSpPr>
          <p:cNvPr id="50178" name="Content Placeholder 2"/>
          <p:cNvSpPr>
            <a:spLocks noGrp="1"/>
          </p:cNvSpPr>
          <p:nvPr>
            <p:ph idx="4294967295"/>
          </p:nvPr>
        </p:nvSpPr>
        <p:spPr>
          <a:xfrm>
            <a:off x="250825" y="1052513"/>
            <a:ext cx="8713788" cy="5113337"/>
          </a:xfrm>
        </p:spPr>
        <p:txBody>
          <a:bodyPr/>
          <a:lstStyle/>
          <a:p>
            <a:pPr eaLnBrk="1" hangingPunct="1"/>
            <a:endParaRPr lang="en-GB" dirty="0" smtClean="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015673"/>
            <a:ext cx="5400600" cy="579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0926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AWS Guidance – Initial Steps  </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pPr>
            <a:r>
              <a:rPr lang="en-GB" b="1" i="1" dirty="0" smtClean="0"/>
              <a:t>Draft</a:t>
            </a:r>
            <a:r>
              <a:rPr lang="en-GB" dirty="0" smtClean="0"/>
              <a:t> </a:t>
            </a:r>
            <a:r>
              <a:rPr lang="en-GB" b="1" i="1" dirty="0"/>
              <a:t>Table of Content</a:t>
            </a:r>
            <a:r>
              <a:rPr lang="en-GB" dirty="0"/>
              <a:t> with </a:t>
            </a:r>
            <a:endParaRPr lang="en-GB" dirty="0" smtClean="0"/>
          </a:p>
          <a:p>
            <a:pPr eaLnBrk="1" hangingPunct="1">
              <a:lnSpc>
                <a:spcPct val="90000"/>
              </a:lnSpc>
            </a:pPr>
            <a:r>
              <a:rPr lang="en-GB" b="1" i="1" dirty="0" smtClean="0"/>
              <a:t>Initial </a:t>
            </a:r>
            <a:r>
              <a:rPr lang="en-GB" b="1" i="1" dirty="0"/>
              <a:t>list of references</a:t>
            </a:r>
            <a:r>
              <a:rPr lang="en-GB" dirty="0"/>
              <a:t> to </a:t>
            </a:r>
            <a:r>
              <a:rPr lang="en-GB" dirty="0" smtClean="0"/>
              <a:t>various </a:t>
            </a:r>
            <a:r>
              <a:rPr lang="en-GB" dirty="0"/>
              <a:t>WMO and non-WMO publications, documents, papers, and web pages relevant to </a:t>
            </a:r>
            <a:r>
              <a:rPr lang="en-GB" dirty="0" smtClean="0"/>
              <a:t>AWS</a:t>
            </a:r>
            <a:r>
              <a:rPr lang="en-US" dirty="0" smtClean="0"/>
              <a:t>: </a:t>
            </a:r>
            <a:r>
              <a:rPr lang="en-GB" dirty="0">
                <a:hlinkClick r:id="rId3"/>
              </a:rPr>
              <a:t>www.wmo.int/pages/prog/www/wigos/WGM.html</a:t>
            </a:r>
            <a:endParaRPr lang="en-GB" dirty="0"/>
          </a:p>
          <a:p>
            <a:pPr eaLnBrk="1" hangingPunct="1"/>
            <a:r>
              <a:rPr lang="en-US" b="1" i="1" dirty="0"/>
              <a:t>The aim:</a:t>
            </a:r>
            <a:r>
              <a:rPr lang="en-US" dirty="0"/>
              <a:t> to help NMHSs and their Partners to find guidance on best practice and procedures for planning, establishing </a:t>
            </a:r>
            <a:r>
              <a:rPr lang="en-US"/>
              <a:t>and </a:t>
            </a:r>
            <a:r>
              <a:rPr lang="en-US" smtClean="0"/>
              <a:t>sustainable </a:t>
            </a:r>
            <a:r>
              <a:rPr lang="en-US" dirty="0"/>
              <a:t>operations of AWS</a:t>
            </a:r>
            <a:endParaRPr lang="en-GB" dirty="0"/>
          </a:p>
          <a:p>
            <a:pPr eaLnBrk="1" hangingPunct="1">
              <a:lnSpc>
                <a:spcPct val="90000"/>
              </a:lnSpc>
            </a:pPr>
            <a:endParaRPr lang="en-US" dirty="0"/>
          </a:p>
        </p:txBody>
      </p:sp>
    </p:spTree>
    <p:extLst>
      <p:ext uri="{BB962C8B-B14F-4D97-AF65-F5344CB8AC3E}">
        <p14:creationId xmlns:p14="http://schemas.microsoft.com/office/powerpoint/2010/main" val="426050149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AWS Guidance – Draft Table of Content </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r>
              <a:rPr lang="en-GB" sz="2600" dirty="0" smtClean="0"/>
              <a:t>“</a:t>
            </a:r>
            <a:r>
              <a:rPr lang="en-GB" sz="2600" b="1" i="1" dirty="0" smtClean="0"/>
              <a:t>Missing</a:t>
            </a:r>
            <a:r>
              <a:rPr lang="en-GB" sz="2600" dirty="0" smtClean="0"/>
              <a:t>” topics - could/should </a:t>
            </a:r>
            <a:r>
              <a:rPr lang="en-GB" sz="2600" dirty="0"/>
              <a:t>be added, for example: </a:t>
            </a:r>
          </a:p>
          <a:p>
            <a:pPr lvl="1">
              <a:buFont typeface="Arial" panose="020B0604020202020204" pitchFamily="34" charset="0"/>
              <a:buChar char="•"/>
            </a:pPr>
            <a:r>
              <a:rPr lang="en-GB" sz="2600" dirty="0" smtClean="0"/>
              <a:t>Infrastructure </a:t>
            </a:r>
            <a:r>
              <a:rPr lang="en-GB" sz="2600" dirty="0"/>
              <a:t>requirements</a:t>
            </a:r>
          </a:p>
          <a:p>
            <a:pPr lvl="1">
              <a:buFont typeface="Arial" panose="020B0604020202020204" pitchFamily="34" charset="0"/>
              <a:buChar char="•"/>
            </a:pPr>
            <a:r>
              <a:rPr lang="en-GB" sz="2600" dirty="0" smtClean="0"/>
              <a:t>Installation </a:t>
            </a:r>
            <a:r>
              <a:rPr lang="en-GB" sz="2600" dirty="0"/>
              <a:t>and operational costs </a:t>
            </a:r>
          </a:p>
          <a:p>
            <a:pPr lvl="1">
              <a:buFont typeface="Arial" panose="020B0604020202020204" pitchFamily="34" charset="0"/>
              <a:buChar char="•"/>
            </a:pPr>
            <a:r>
              <a:rPr lang="en-GB" sz="2600" dirty="0" smtClean="0"/>
              <a:t>Special </a:t>
            </a:r>
            <a:r>
              <a:rPr lang="en-GB" sz="2600" dirty="0"/>
              <a:t>requirements for extreme climate conditions</a:t>
            </a:r>
          </a:p>
          <a:p>
            <a:pPr lvl="1">
              <a:buFont typeface="Arial" panose="020B0604020202020204" pitchFamily="34" charset="0"/>
              <a:buChar char="•"/>
            </a:pPr>
            <a:r>
              <a:rPr lang="en-GB" sz="2600" dirty="0" smtClean="0"/>
              <a:t>Long-term </a:t>
            </a:r>
            <a:r>
              <a:rPr lang="en-GB" sz="2600" dirty="0"/>
              <a:t>sustainability</a:t>
            </a:r>
          </a:p>
          <a:p>
            <a:pPr lvl="1">
              <a:buFont typeface="Arial" panose="020B0604020202020204" pitchFamily="34" charset="0"/>
              <a:buChar char="•"/>
            </a:pPr>
            <a:r>
              <a:rPr lang="en-GB" sz="2600" dirty="0" smtClean="0"/>
              <a:t>Expected </a:t>
            </a:r>
            <a:r>
              <a:rPr lang="en-GB" sz="2600" dirty="0"/>
              <a:t>changes of AWS environment</a:t>
            </a:r>
          </a:p>
          <a:p>
            <a:pPr lvl="1">
              <a:buFont typeface="Arial" panose="020B0604020202020204" pitchFamily="34" charset="0"/>
              <a:buChar char="•"/>
            </a:pPr>
            <a:r>
              <a:rPr lang="en-GB" sz="2600" dirty="0" smtClean="0"/>
              <a:t>Life-cycle </a:t>
            </a:r>
            <a:r>
              <a:rPr lang="en-GB" sz="2600" dirty="0"/>
              <a:t>requirements</a:t>
            </a:r>
          </a:p>
          <a:p>
            <a:pPr lvl="1">
              <a:buFont typeface="Arial" panose="020B0604020202020204" pitchFamily="34" charset="0"/>
              <a:buChar char="•"/>
            </a:pPr>
            <a:r>
              <a:rPr lang="en-GB" sz="2600" dirty="0" smtClean="0"/>
              <a:t>Installation </a:t>
            </a:r>
            <a:r>
              <a:rPr lang="en-GB" sz="2600" dirty="0"/>
              <a:t>procedures and practices</a:t>
            </a:r>
          </a:p>
          <a:p>
            <a:pPr lvl="1">
              <a:buFont typeface="Arial" panose="020B0604020202020204" pitchFamily="34" charset="0"/>
              <a:buChar char="•"/>
            </a:pPr>
            <a:r>
              <a:rPr lang="en-GB" sz="2600" dirty="0" smtClean="0"/>
              <a:t>Sensors </a:t>
            </a:r>
            <a:r>
              <a:rPr lang="en-GB" sz="2600" dirty="0"/>
              <a:t>shelters; </a:t>
            </a:r>
          </a:p>
          <a:p>
            <a:pPr lvl="1">
              <a:buFont typeface="Arial" panose="020B0604020202020204" pitchFamily="34" charset="0"/>
              <a:buChar char="•"/>
            </a:pPr>
            <a:r>
              <a:rPr lang="en-GB" sz="2600" dirty="0" smtClean="0"/>
              <a:t>Sensors </a:t>
            </a:r>
            <a:r>
              <a:rPr lang="en-GB" sz="2600" dirty="0"/>
              <a:t>protection, </a:t>
            </a:r>
            <a:endParaRPr lang="en-GB" sz="2600" dirty="0" smtClean="0"/>
          </a:p>
          <a:p>
            <a:pPr lvl="1">
              <a:buFont typeface="Arial" panose="020B0604020202020204" pitchFamily="34" charset="0"/>
              <a:buChar char="•"/>
            </a:pPr>
            <a:r>
              <a:rPr lang="en-GB" sz="2600" dirty="0" smtClean="0"/>
              <a:t>etc. … </a:t>
            </a:r>
            <a:endParaRPr lang="en-US" sz="2600" dirty="0"/>
          </a:p>
        </p:txBody>
      </p:sp>
    </p:spTree>
    <p:extLst>
      <p:ext uri="{BB962C8B-B14F-4D97-AF65-F5344CB8AC3E}">
        <p14:creationId xmlns:p14="http://schemas.microsoft.com/office/powerpoint/2010/main" val="303580849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07950" y="115888"/>
            <a:ext cx="9072563" cy="792162"/>
          </a:xfrm>
        </p:spPr>
        <p:txBody>
          <a:bodyPr/>
          <a:lstStyle/>
          <a:p>
            <a:pPr eaLnBrk="1" hangingPunct="1"/>
            <a:r>
              <a:rPr lang="en-GB" altLang="en-US" sz="3200" b="1" i="1" dirty="0" smtClean="0">
                <a:solidFill>
                  <a:srgbClr val="FF0000"/>
                </a:solidFill>
                <a:latin typeface="Arial" pitchFamily="34" charset="0"/>
              </a:rPr>
              <a:t>Trusted &amp; reliable</a:t>
            </a:r>
            <a:r>
              <a:rPr lang="en-GB" altLang="en-US" sz="3200" dirty="0" smtClean="0">
                <a:latin typeface="Arial" pitchFamily="34" charset="0"/>
              </a:rPr>
              <a:t> </a:t>
            </a:r>
            <a:r>
              <a:rPr lang="en-AU" altLang="en-US" sz="3200" b="1" dirty="0" smtClean="0">
                <a:solidFill>
                  <a:srgbClr val="0000CC"/>
                </a:solidFill>
                <a:latin typeface="Arial" pitchFamily="34" charset="0"/>
              </a:rPr>
              <a:t>Observations</a:t>
            </a:r>
            <a:endParaRPr lang="en-AU" altLang="en-US" b="1" dirty="0" smtClean="0">
              <a:solidFill>
                <a:srgbClr val="0000CC"/>
              </a:solidFill>
              <a:latin typeface="Arial" pitchFamily="34" charset="0"/>
            </a:endParaRPr>
          </a:p>
        </p:txBody>
      </p:sp>
      <p:sp>
        <p:nvSpPr>
          <p:cNvPr id="57346" name="Content Placeholder 2"/>
          <p:cNvSpPr>
            <a:spLocks noGrp="1"/>
          </p:cNvSpPr>
          <p:nvPr>
            <p:ph idx="4294967295"/>
          </p:nvPr>
        </p:nvSpPr>
        <p:spPr>
          <a:xfrm>
            <a:off x="250825" y="1052513"/>
            <a:ext cx="8713788" cy="2592511"/>
          </a:xfrm>
        </p:spPr>
        <p:txBody>
          <a:bodyPr/>
          <a:lstStyle/>
          <a:p>
            <a:pPr eaLnBrk="1" hangingPunct="1"/>
            <a:r>
              <a:rPr lang="en-GB" altLang="en-US" dirty="0" smtClean="0">
                <a:latin typeface="Arial" pitchFamily="34" charset="0"/>
              </a:rPr>
              <a:t>Quality assured, </a:t>
            </a:r>
          </a:p>
          <a:p>
            <a:pPr eaLnBrk="1" hangingPunct="1"/>
            <a:r>
              <a:rPr lang="en-GB" altLang="en-US" dirty="0" smtClean="0">
                <a:latin typeface="Arial" pitchFamily="34" charset="0"/>
              </a:rPr>
              <a:t>Quality controlled, </a:t>
            </a:r>
          </a:p>
          <a:p>
            <a:pPr eaLnBrk="1" hangingPunct="1"/>
            <a:r>
              <a:rPr lang="en-GB" altLang="en-US" dirty="0" smtClean="0">
                <a:latin typeface="Arial" pitchFamily="34" charset="0"/>
              </a:rPr>
              <a:t>Well documented </a:t>
            </a:r>
            <a:r>
              <a:rPr lang="en-GB" altLang="en-US" sz="2600" dirty="0" smtClean="0">
                <a:latin typeface="Arial" pitchFamily="34" charset="0"/>
              </a:rPr>
              <a:t>(i.e. </a:t>
            </a:r>
            <a:r>
              <a:rPr lang="en-GB" altLang="en-US" sz="2600" dirty="0" smtClean="0">
                <a:latin typeface="Arial" pitchFamily="34" charset="0"/>
              </a:rPr>
              <a:t>WIGOS Metadata </a:t>
            </a:r>
            <a:r>
              <a:rPr lang="en-GB" altLang="en-US" sz="2600" dirty="0" smtClean="0">
                <a:latin typeface="Arial" pitchFamily="34" charset="0"/>
              </a:rPr>
              <a:t>available)</a:t>
            </a:r>
            <a:r>
              <a:rPr lang="en-GB" altLang="en-US" dirty="0" smtClean="0">
                <a:latin typeface="Arial" pitchFamily="34" charset="0"/>
              </a:rPr>
              <a:t>,</a:t>
            </a:r>
          </a:p>
          <a:p>
            <a:pPr eaLnBrk="1" hangingPunct="1"/>
            <a:r>
              <a:rPr lang="en-GB" altLang="en-US" dirty="0" smtClean="0">
                <a:latin typeface="Arial" pitchFamily="34" charset="0"/>
              </a:rPr>
              <a:t>Compatible,</a:t>
            </a:r>
          </a:p>
          <a:p>
            <a:pPr eaLnBrk="1" hangingPunct="1"/>
            <a:r>
              <a:rPr lang="en-GB" altLang="en-US" dirty="0" smtClean="0">
                <a:latin typeface="Arial" pitchFamily="34" charset="0"/>
              </a:rPr>
              <a:t>Discoverable, accessible and usable,</a:t>
            </a:r>
          </a:p>
          <a:p>
            <a:pPr eaLnBrk="1" hangingPunct="1">
              <a:buFont typeface="Wingdings" pitchFamily="2" charset="2"/>
              <a:buNone/>
            </a:pPr>
            <a:endParaRPr lang="en-GB" altLang="en-US" dirty="0" smtClean="0">
              <a:latin typeface="Arial" pitchFamily="34" charset="0"/>
            </a:endParaRPr>
          </a:p>
        </p:txBody>
      </p:sp>
      <p:pic>
        <p:nvPicPr>
          <p:cNvPr id="11268" name="Picture 2">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861048"/>
            <a:ext cx="34925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251446" y="4148658"/>
            <a:ext cx="5328618" cy="2664718"/>
          </a:xfrm>
          <a:prstGeom prst="rect">
            <a:avLst/>
          </a:prstGeom>
          <a:noFill/>
          <a:ln>
            <a:noFill/>
          </a:ln>
          <a:extLst/>
        </p:spPr>
        <p:txBody>
          <a:bodyPr/>
          <a:lstStyle>
            <a:lvl1pPr marL="533400" indent="-533400"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eaLnBrk="0" fontAlgn="base" hangingPunct="0">
              <a:spcBef>
                <a:spcPct val="0"/>
              </a:spcBef>
              <a:spcAft>
                <a:spcPct val="0"/>
              </a:spcAft>
              <a:defRPr sz="1600" b="1">
                <a:solidFill>
                  <a:srgbClr val="FFFFFF"/>
                </a:solidFill>
                <a:latin typeface="Arial Narrow" pitchFamily="34" charset="0"/>
                <a:cs typeface="Arial" pitchFamily="34" charset="0"/>
              </a:defRPr>
            </a:lvl9pPr>
          </a:lstStyle>
          <a:p>
            <a:pPr eaLnBrk="1" hangingPunct="1">
              <a:spcBef>
                <a:spcPct val="20000"/>
              </a:spcBef>
              <a:buClr>
                <a:srgbClr val="FF9900"/>
              </a:buClr>
              <a:buFont typeface="Wingdings" pitchFamily="2" charset="2"/>
              <a:buChar char="§"/>
            </a:pPr>
            <a:r>
              <a:rPr lang="en-GB" altLang="en-US" sz="2800" b="0" dirty="0">
                <a:solidFill>
                  <a:schemeClr val="tx1"/>
                </a:solidFill>
                <a:latin typeface="Arial" pitchFamily="34" charset="0"/>
              </a:rPr>
              <a:t>Delivering value, i.e. meeting the needs of government, the community, industry and stakeholders </a:t>
            </a:r>
          </a:p>
          <a:p>
            <a:pPr eaLnBrk="1" hangingPunct="1">
              <a:spcBef>
                <a:spcPct val="20000"/>
              </a:spcBef>
              <a:buClr>
                <a:srgbClr val="FF9900"/>
              </a:buClr>
              <a:buFont typeface="Wingdings" pitchFamily="2" charset="2"/>
              <a:buNone/>
            </a:pPr>
            <a:endParaRPr lang="en-GB" altLang="en-US" sz="2800" b="0" dirty="0">
              <a:solidFill>
                <a:schemeClr val="tx1"/>
              </a:solidFill>
              <a:latin typeface="Arial" pitchFamily="34" charset="0"/>
            </a:endParaRPr>
          </a:p>
        </p:txBody>
      </p:sp>
    </p:spTree>
    <p:extLst>
      <p:ext uri="{BB962C8B-B14F-4D97-AF65-F5344CB8AC3E}">
        <p14:creationId xmlns:p14="http://schemas.microsoft.com/office/powerpoint/2010/main" val="341531666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AWS Guidance – References  </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marL="0" indent="0">
              <a:buNone/>
            </a:pPr>
            <a:r>
              <a:rPr lang="en-GB" dirty="0"/>
              <a:t>[1] </a:t>
            </a:r>
            <a:r>
              <a:rPr lang="en-GB" u="sng" dirty="0">
                <a:hlinkClick r:id="rId3"/>
              </a:rPr>
              <a:t>WMO-No. 49; Volume II</a:t>
            </a:r>
            <a:endParaRPr lang="en-GB" dirty="0"/>
          </a:p>
          <a:p>
            <a:pPr marL="0" indent="0">
              <a:buNone/>
            </a:pPr>
            <a:r>
              <a:rPr lang="en-GB" dirty="0"/>
              <a:t>[2] </a:t>
            </a:r>
            <a:r>
              <a:rPr lang="en-GB" u="sng" dirty="0">
                <a:hlinkClick r:id="rId4"/>
              </a:rPr>
              <a:t>WMO-No. 8</a:t>
            </a:r>
            <a:endParaRPr lang="en-GB" dirty="0"/>
          </a:p>
          <a:p>
            <a:pPr marL="0" indent="0">
              <a:buNone/>
            </a:pPr>
            <a:r>
              <a:rPr lang="en-GB" dirty="0"/>
              <a:t>[3] </a:t>
            </a:r>
            <a:r>
              <a:rPr lang="en-GB" u="sng" dirty="0">
                <a:hlinkClick r:id="rId5"/>
              </a:rPr>
              <a:t>WMO-No. 488</a:t>
            </a:r>
            <a:endParaRPr lang="en-GB" dirty="0"/>
          </a:p>
          <a:p>
            <a:pPr marL="0" indent="0">
              <a:buNone/>
            </a:pPr>
            <a:r>
              <a:rPr lang="en-GB" dirty="0"/>
              <a:t>[4] </a:t>
            </a:r>
            <a:r>
              <a:rPr lang="en-GB" u="sng" dirty="0">
                <a:hlinkClick r:id="rId6"/>
              </a:rPr>
              <a:t>WMO-No. 100</a:t>
            </a:r>
            <a:endParaRPr lang="en-GB" dirty="0"/>
          </a:p>
          <a:p>
            <a:pPr marL="0" indent="0">
              <a:buNone/>
            </a:pPr>
            <a:r>
              <a:rPr lang="en-GB" dirty="0"/>
              <a:t>[5] </a:t>
            </a:r>
            <a:r>
              <a:rPr lang="en-GB" u="sng" dirty="0">
                <a:hlinkClick r:id="rId7"/>
              </a:rPr>
              <a:t>WMO-No. 134</a:t>
            </a:r>
            <a:endParaRPr lang="en-GB" dirty="0"/>
          </a:p>
          <a:p>
            <a:pPr marL="0" indent="0">
              <a:buNone/>
            </a:pPr>
            <a:r>
              <a:rPr lang="en-GB" dirty="0"/>
              <a:t>[6] </a:t>
            </a:r>
            <a:r>
              <a:rPr lang="en-GB" u="sng" dirty="0">
                <a:hlinkClick r:id="rId8"/>
              </a:rPr>
              <a:t>WMO-No. 168, Volume I</a:t>
            </a:r>
            <a:endParaRPr lang="en-GB" dirty="0"/>
          </a:p>
          <a:p>
            <a:pPr marL="0" indent="0">
              <a:buNone/>
            </a:pPr>
            <a:r>
              <a:rPr lang="en-GB" dirty="0"/>
              <a:t>[7] </a:t>
            </a:r>
            <a:r>
              <a:rPr lang="en-GB" u="sng" dirty="0">
                <a:hlinkClick r:id="rId9"/>
              </a:rPr>
              <a:t>WMO-No. 188</a:t>
            </a:r>
            <a:endParaRPr lang="en-GB" dirty="0"/>
          </a:p>
          <a:p>
            <a:pPr marL="0" indent="0">
              <a:buNone/>
            </a:pPr>
            <a:r>
              <a:rPr lang="en-GB" dirty="0"/>
              <a:t>[8] </a:t>
            </a:r>
            <a:r>
              <a:rPr lang="en-GB" u="sng" dirty="0">
                <a:hlinkClick r:id="rId10"/>
              </a:rPr>
              <a:t>WMO-No. 305</a:t>
            </a:r>
            <a:endParaRPr lang="en-GB" dirty="0"/>
          </a:p>
          <a:p>
            <a:pPr marL="0" indent="0">
              <a:buNone/>
            </a:pPr>
            <a:r>
              <a:rPr lang="en-GB" dirty="0"/>
              <a:t>[9] </a:t>
            </a:r>
            <a:r>
              <a:rPr lang="en-GB" u="sng" dirty="0">
                <a:hlinkClick r:id="rId11"/>
              </a:rPr>
              <a:t>WMO-No. 544</a:t>
            </a:r>
            <a:endParaRPr lang="en-GB" dirty="0"/>
          </a:p>
          <a:p>
            <a:pPr marL="0" indent="0">
              <a:buNone/>
            </a:pPr>
            <a:r>
              <a:rPr lang="en-GB" dirty="0"/>
              <a:t>[9a] </a:t>
            </a:r>
            <a:r>
              <a:rPr lang="en-GB" u="sng" dirty="0">
                <a:hlinkClick r:id="rId12"/>
              </a:rPr>
              <a:t>WMO-No. </a:t>
            </a:r>
            <a:r>
              <a:rPr lang="en-GB" u="sng" dirty="0" smtClean="0">
                <a:hlinkClick r:id="rId12"/>
              </a:rPr>
              <a:t>731</a:t>
            </a:r>
            <a:endParaRPr lang="en-GB" dirty="0"/>
          </a:p>
        </p:txBody>
      </p:sp>
    </p:spTree>
    <p:extLst>
      <p:ext uri="{BB962C8B-B14F-4D97-AF65-F5344CB8AC3E}">
        <p14:creationId xmlns:p14="http://schemas.microsoft.com/office/powerpoint/2010/main" val="203989083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AWS Guidance – References  </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764704"/>
            <a:ext cx="8785225" cy="5544616"/>
          </a:xfrm>
        </p:spPr>
        <p:txBody>
          <a:bodyPr/>
          <a:lstStyle/>
          <a:p>
            <a:pPr marL="0" indent="0">
              <a:buNone/>
            </a:pPr>
            <a:r>
              <a:rPr lang="en-GB" dirty="0"/>
              <a:t>[10] </a:t>
            </a:r>
            <a:r>
              <a:rPr lang="en-GB" u="sng" dirty="0">
                <a:hlinkClick r:id="rId3"/>
              </a:rPr>
              <a:t>WMO/TD-No. 862</a:t>
            </a:r>
            <a:endParaRPr lang="en-GB" dirty="0"/>
          </a:p>
          <a:p>
            <a:pPr marL="0" indent="0">
              <a:buNone/>
            </a:pPr>
            <a:r>
              <a:rPr lang="en-GB" dirty="0" smtClean="0"/>
              <a:t>[</a:t>
            </a:r>
            <a:r>
              <a:rPr lang="en-GB" dirty="0"/>
              <a:t>11] </a:t>
            </a:r>
            <a:r>
              <a:rPr lang="en-GB" u="sng" dirty="0">
                <a:hlinkClick r:id="rId4"/>
              </a:rPr>
              <a:t>WMO/TD-No. 872</a:t>
            </a:r>
            <a:r>
              <a:rPr lang="en-GB" dirty="0"/>
              <a:t> </a:t>
            </a:r>
          </a:p>
          <a:p>
            <a:pPr marL="0" indent="0">
              <a:buNone/>
            </a:pPr>
            <a:r>
              <a:rPr lang="en-GB" dirty="0"/>
              <a:t>[12] </a:t>
            </a:r>
            <a:r>
              <a:rPr lang="en-GB" u="sng" dirty="0">
                <a:hlinkClick r:id="rId5"/>
              </a:rPr>
              <a:t>WMO/TD-No. 1074</a:t>
            </a:r>
            <a:endParaRPr lang="en-GB" dirty="0"/>
          </a:p>
          <a:p>
            <a:pPr marL="0" indent="0">
              <a:buNone/>
            </a:pPr>
            <a:r>
              <a:rPr lang="en-GB" dirty="0"/>
              <a:t>[13] </a:t>
            </a:r>
            <a:r>
              <a:rPr lang="en-GB" u="sng" dirty="0">
                <a:hlinkClick r:id="rId6"/>
              </a:rPr>
              <a:t>WMO/TD-No. 1185</a:t>
            </a:r>
            <a:endParaRPr lang="en-GB" dirty="0"/>
          </a:p>
          <a:p>
            <a:pPr marL="0" indent="0">
              <a:buNone/>
            </a:pPr>
            <a:r>
              <a:rPr lang="en-GB" dirty="0"/>
              <a:t>[14] </a:t>
            </a:r>
            <a:r>
              <a:rPr lang="en-GB" u="sng" dirty="0">
                <a:hlinkClick r:id="rId7"/>
              </a:rPr>
              <a:t>WMO/TD-No. 1307</a:t>
            </a:r>
            <a:endParaRPr lang="en-GB" dirty="0"/>
          </a:p>
          <a:p>
            <a:pPr marL="0" indent="0">
              <a:buNone/>
            </a:pPr>
            <a:r>
              <a:rPr lang="en-GB" dirty="0"/>
              <a:t>[15] </a:t>
            </a:r>
            <a:r>
              <a:rPr lang="en-GB" u="sng" dirty="0">
                <a:hlinkClick r:id="rId8"/>
              </a:rPr>
              <a:t>WMO/TD-No. 1504</a:t>
            </a:r>
            <a:endParaRPr lang="en-GB" dirty="0"/>
          </a:p>
          <a:p>
            <a:pPr marL="0" indent="0">
              <a:buNone/>
            </a:pPr>
            <a:r>
              <a:rPr lang="en-GB" dirty="0"/>
              <a:t>[16] </a:t>
            </a:r>
            <a:r>
              <a:rPr lang="en-GB" u="sng" dirty="0">
                <a:hlinkClick r:id="rId9"/>
              </a:rPr>
              <a:t>WMO/TD-No. </a:t>
            </a:r>
            <a:r>
              <a:rPr lang="en-GB" u="sng" dirty="0" smtClean="0">
                <a:hlinkClick r:id="rId9"/>
              </a:rPr>
              <a:t>1544</a:t>
            </a:r>
            <a:endParaRPr lang="en-GB" dirty="0"/>
          </a:p>
        </p:txBody>
      </p:sp>
    </p:spTree>
    <p:extLst>
      <p:ext uri="{BB962C8B-B14F-4D97-AF65-F5344CB8AC3E}">
        <p14:creationId xmlns:p14="http://schemas.microsoft.com/office/powerpoint/2010/main" val="323167139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AWS Guidance – References  </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764704"/>
            <a:ext cx="8785225" cy="5544616"/>
          </a:xfrm>
        </p:spPr>
        <p:txBody>
          <a:bodyPr/>
          <a:lstStyle/>
          <a:p>
            <a:pPr marL="0" indent="0">
              <a:buNone/>
            </a:pPr>
            <a:r>
              <a:rPr lang="en-GB" sz="2600" dirty="0" smtClean="0"/>
              <a:t>[</a:t>
            </a:r>
            <a:r>
              <a:rPr lang="en-GB" sz="2600" dirty="0"/>
              <a:t>17] </a:t>
            </a:r>
            <a:r>
              <a:rPr lang="en-GB" sz="2600" u="sng" dirty="0">
                <a:hlinkClick r:id="rId3"/>
              </a:rPr>
              <a:t>BoM Observation Specification No. 2013.1.</a:t>
            </a:r>
            <a:r>
              <a:rPr lang="en-GB" sz="2600" dirty="0"/>
              <a:t> </a:t>
            </a:r>
          </a:p>
          <a:p>
            <a:pPr marL="0" indent="0">
              <a:buNone/>
            </a:pPr>
            <a:r>
              <a:rPr lang="en-GB" sz="2600" dirty="0"/>
              <a:t>[18] </a:t>
            </a:r>
            <a:r>
              <a:rPr lang="en-GB" sz="2600" u="sng" dirty="0" err="1">
                <a:hlinkClick r:id="rId4"/>
              </a:rPr>
              <a:t>ASOS</a:t>
            </a:r>
            <a:r>
              <a:rPr lang="en-GB" sz="2600" u="sng" dirty="0">
                <a:hlinkClick r:id="rId4"/>
              </a:rPr>
              <a:t> User’s Guide (aum-toc.pdf)</a:t>
            </a:r>
            <a:endParaRPr lang="en-GB" sz="2600" dirty="0"/>
          </a:p>
          <a:p>
            <a:pPr marL="0" indent="0">
              <a:buNone/>
            </a:pPr>
            <a:r>
              <a:rPr lang="en-GB" sz="2600" dirty="0"/>
              <a:t>[19] </a:t>
            </a:r>
            <a:r>
              <a:rPr lang="en-GB" sz="2600" u="sng" dirty="0">
                <a:hlinkClick r:id="rId5"/>
              </a:rPr>
              <a:t>A Guide to the Siting, Exposure and Calibration of </a:t>
            </a:r>
            <a:r>
              <a:rPr lang="en-GB" sz="2600" u="sng" dirty="0" smtClean="0">
                <a:hlinkClick r:id="rId5"/>
              </a:rPr>
              <a:t>Automatic </a:t>
            </a:r>
            <a:r>
              <a:rPr lang="en-GB" sz="2600" u="sng" dirty="0">
                <a:hlinkClick r:id="rId5"/>
              </a:rPr>
              <a:t>Weather Stations for Synoptic and </a:t>
            </a:r>
            <a:r>
              <a:rPr lang="en-GB" sz="2600" u="sng" dirty="0" smtClean="0">
                <a:hlinkClick r:id="rId5"/>
              </a:rPr>
              <a:t>Climatological </a:t>
            </a:r>
            <a:r>
              <a:rPr lang="en-GB" sz="2600" u="sng" dirty="0">
                <a:hlinkClick r:id="rId5"/>
              </a:rPr>
              <a:t>Observations</a:t>
            </a:r>
            <a:endParaRPr lang="en-GB" sz="2600" dirty="0"/>
          </a:p>
          <a:p>
            <a:pPr marL="0" indent="0">
              <a:buNone/>
            </a:pPr>
            <a:r>
              <a:rPr lang="en-GB" sz="2600" dirty="0"/>
              <a:t>[20] </a:t>
            </a:r>
            <a:r>
              <a:rPr lang="en-GB" sz="2600" u="sng" dirty="0">
                <a:hlinkClick r:id="rId6"/>
              </a:rPr>
              <a:t>Handbook for the Meteorological </a:t>
            </a:r>
            <a:r>
              <a:rPr lang="en-GB" sz="2600" u="sng" dirty="0" smtClean="0">
                <a:hlinkClick r:id="rId6"/>
              </a:rPr>
              <a:t>Observation</a:t>
            </a:r>
            <a:endParaRPr lang="en-GB" sz="2600" u="sng" dirty="0" smtClean="0"/>
          </a:p>
          <a:p>
            <a:pPr marL="0" indent="0">
              <a:buNone/>
            </a:pPr>
            <a:r>
              <a:rPr lang="en-GB" sz="2600" dirty="0"/>
              <a:t>[21] </a:t>
            </a:r>
            <a:r>
              <a:rPr lang="en-GB" sz="2600" u="sng" dirty="0">
                <a:hlinkClick r:id="rId7"/>
              </a:rPr>
              <a:t>Manual on Automatic Meteorological Observing Systems at Aerodromes (</a:t>
            </a:r>
            <a:r>
              <a:rPr lang="en-GB" sz="2600" u="sng" dirty="0" err="1">
                <a:hlinkClick r:id="rId7"/>
              </a:rPr>
              <a:t>ICAO</a:t>
            </a:r>
            <a:r>
              <a:rPr lang="en-GB" sz="2600" u="sng" dirty="0">
                <a:hlinkClick r:id="rId7"/>
              </a:rPr>
              <a:t>, Doc. 9837)</a:t>
            </a:r>
            <a:endParaRPr lang="en-GB" sz="2600" dirty="0"/>
          </a:p>
          <a:p>
            <a:pPr marL="0" indent="0">
              <a:buNone/>
            </a:pPr>
            <a:r>
              <a:rPr lang="en-GB" sz="2600" dirty="0"/>
              <a:t>[22] </a:t>
            </a:r>
            <a:r>
              <a:rPr lang="en-GB" sz="2600" u="sng" dirty="0">
                <a:hlinkClick r:id="rId8"/>
              </a:rPr>
              <a:t>Quality Assurance Procedures in the Oklahoma </a:t>
            </a:r>
            <a:r>
              <a:rPr lang="en-GB" sz="2600" u="sng" dirty="0" err="1">
                <a:hlinkClick r:id="rId8"/>
              </a:rPr>
              <a:t>Mesonetwork</a:t>
            </a:r>
            <a:r>
              <a:rPr lang="en-GB" sz="2600" u="sng" dirty="0">
                <a:hlinkClick r:id="rId8"/>
              </a:rPr>
              <a:t> (Journal of Atmospheric and Oceanic Technology, Volume 17, Issue 4 (April 2000</a:t>
            </a:r>
            <a:r>
              <a:rPr lang="en-GB" sz="2600" u="sng" dirty="0" smtClean="0">
                <a:hlinkClick r:id="rId8"/>
              </a:rPr>
              <a:t>))</a:t>
            </a:r>
            <a:endParaRPr lang="en-GB" sz="2600" dirty="0"/>
          </a:p>
        </p:txBody>
      </p:sp>
    </p:spTree>
    <p:extLst>
      <p:ext uri="{BB962C8B-B14F-4D97-AF65-F5344CB8AC3E}">
        <p14:creationId xmlns:p14="http://schemas.microsoft.com/office/powerpoint/2010/main" val="337530668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AWS Guidance – References  </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764704"/>
            <a:ext cx="8785225" cy="5544616"/>
          </a:xfrm>
        </p:spPr>
        <p:txBody>
          <a:bodyPr/>
          <a:lstStyle/>
          <a:p>
            <a:pPr marL="0" indent="0">
              <a:buNone/>
            </a:pPr>
            <a:r>
              <a:rPr lang="en-GB" sz="2600" dirty="0"/>
              <a:t>[23] </a:t>
            </a:r>
            <a:r>
              <a:rPr lang="en-GB" sz="2600" u="sng" dirty="0">
                <a:hlinkClick r:id="rId3"/>
              </a:rPr>
              <a:t>Quality Assurance Procedures for </a:t>
            </a:r>
            <a:r>
              <a:rPr lang="en-GB" sz="2600" u="sng" dirty="0" err="1">
                <a:hlinkClick r:id="rId3"/>
              </a:rPr>
              <a:t>Mesoscale</a:t>
            </a:r>
            <a:r>
              <a:rPr lang="en-GB" sz="2600" u="sng" dirty="0">
                <a:hlinkClick r:id="rId3"/>
              </a:rPr>
              <a:t> Meteorological Data (Journal of Atmospheric and Oceanic Technology, Volume 27 (April 2010))</a:t>
            </a:r>
            <a:endParaRPr lang="en-GB" sz="2600" dirty="0"/>
          </a:p>
          <a:p>
            <a:pPr marL="0" indent="0">
              <a:buNone/>
            </a:pPr>
            <a:r>
              <a:rPr lang="en-GB" sz="2600" dirty="0" smtClean="0"/>
              <a:t>[</a:t>
            </a:r>
            <a:r>
              <a:rPr lang="en-GB" sz="2600" dirty="0"/>
              <a:t>24] </a:t>
            </a:r>
            <a:r>
              <a:rPr lang="en-GB" sz="2600" u="sng" dirty="0">
                <a:hlinkClick r:id="rId4"/>
              </a:rPr>
              <a:t>Automatic Weather Stations for Agricultural and Other Applications</a:t>
            </a:r>
            <a:r>
              <a:rPr lang="en-GB" sz="2600" dirty="0"/>
              <a:t> </a:t>
            </a:r>
          </a:p>
          <a:p>
            <a:pPr marL="0" indent="0">
              <a:buNone/>
            </a:pPr>
            <a:r>
              <a:rPr lang="en-GB" sz="2600" dirty="0"/>
              <a:t>[25] </a:t>
            </a:r>
            <a:r>
              <a:rPr lang="en-GB" sz="2600" u="sng" dirty="0">
                <a:hlinkClick r:id="rId5"/>
              </a:rPr>
              <a:t>Lecture Notes on WMO Training Workshop for Instrument Specialist of RA II (Japan, 1998)</a:t>
            </a:r>
            <a:r>
              <a:rPr lang="en-GB" sz="2600" dirty="0"/>
              <a:t> </a:t>
            </a:r>
          </a:p>
        </p:txBody>
      </p:sp>
    </p:spTree>
    <p:extLst>
      <p:ext uri="{BB962C8B-B14F-4D97-AF65-F5344CB8AC3E}">
        <p14:creationId xmlns:p14="http://schemas.microsoft.com/office/powerpoint/2010/main" val="220251895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r>
              <a:rPr lang="en-AU" altLang="en-US" sz="3200" b="1" dirty="0" smtClean="0">
                <a:solidFill>
                  <a:srgbClr val="0000CC"/>
                </a:solidFill>
                <a:latin typeface="Arial" pitchFamily="34" charset="0"/>
              </a:rPr>
              <a:t>AWS Guidance – References  </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marL="0" indent="0">
              <a:buNone/>
            </a:pPr>
            <a:r>
              <a:rPr lang="en-GB" dirty="0" smtClean="0"/>
              <a:t>[</a:t>
            </a:r>
            <a:r>
              <a:rPr lang="en-GB" dirty="0"/>
              <a:t>26] </a:t>
            </a:r>
            <a:r>
              <a:rPr lang="en-GB" u="sng" dirty="0">
                <a:hlinkClick r:id="rId3"/>
              </a:rPr>
              <a:t>Expert Team on Requirements of Data from Automatic Weather Stations, Fifth Session, Geneva, 2008</a:t>
            </a:r>
            <a:endParaRPr lang="en-GB" dirty="0"/>
          </a:p>
          <a:p>
            <a:pPr marL="0" indent="0">
              <a:buNone/>
            </a:pPr>
            <a:r>
              <a:rPr lang="en-GB" dirty="0"/>
              <a:t>[27] </a:t>
            </a:r>
            <a:r>
              <a:rPr lang="en-GB" u="sng" dirty="0">
                <a:hlinkClick r:id="rId4"/>
              </a:rPr>
              <a:t>Expert Team on Requirements and Implementation AWS Platforms, Sixth Session, Geneva, 2010</a:t>
            </a:r>
            <a:endParaRPr lang="en-GB" dirty="0"/>
          </a:p>
          <a:p>
            <a:pPr marL="0" indent="0">
              <a:buNone/>
            </a:pPr>
            <a:r>
              <a:rPr lang="en-GB" dirty="0"/>
              <a:t>[28] </a:t>
            </a:r>
            <a:r>
              <a:rPr lang="en-GB" u="sng" dirty="0">
                <a:hlinkClick r:id="rId5"/>
              </a:rPr>
              <a:t>Expert Team on Requirements and Implementation AWS Platforms (ET-AWS), Seventh Session, Geneva, </a:t>
            </a:r>
            <a:r>
              <a:rPr lang="en-GB" u="sng" dirty="0" smtClean="0">
                <a:hlinkClick r:id="rId5"/>
              </a:rPr>
              <a:t>2012</a:t>
            </a:r>
            <a:endParaRPr lang="en-GB" dirty="0"/>
          </a:p>
        </p:txBody>
      </p:sp>
    </p:spTree>
    <p:extLst>
      <p:ext uri="{BB962C8B-B14F-4D97-AF65-F5344CB8AC3E}">
        <p14:creationId xmlns:p14="http://schemas.microsoft.com/office/powerpoint/2010/main" val="95230976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3"/>
            <a:ext cx="8713788" cy="648072"/>
          </a:xfrm>
        </p:spPr>
        <p:txBody>
          <a:bodyPr/>
          <a:lstStyle/>
          <a:p>
            <a:pPr eaLnBrk="1" hangingPunct="1"/>
            <a:r>
              <a:rPr lang="en-AU" altLang="en-US" sz="3200" b="1" dirty="0" smtClean="0">
                <a:solidFill>
                  <a:srgbClr val="0000CC"/>
                </a:solidFill>
                <a:latin typeface="Arial" pitchFamily="34" charset="0"/>
              </a:rPr>
              <a:t>AWS Guidance – References  </a:t>
            </a:r>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251520" y="692696"/>
            <a:ext cx="8785225" cy="5616624"/>
          </a:xfrm>
        </p:spPr>
        <p:txBody>
          <a:bodyPr/>
          <a:lstStyle/>
          <a:p>
            <a:pPr marL="0" indent="0">
              <a:buNone/>
            </a:pPr>
            <a:r>
              <a:rPr lang="en-GB" sz="2500" dirty="0" smtClean="0"/>
              <a:t>[</a:t>
            </a:r>
            <a:r>
              <a:rPr lang="en-GB" sz="2500" dirty="0"/>
              <a:t>29] </a:t>
            </a:r>
            <a:r>
              <a:rPr lang="en-GB" sz="2500" u="sng" dirty="0" err="1">
                <a:hlinkClick r:id="rId3"/>
              </a:rPr>
              <a:t>ASOS</a:t>
            </a:r>
            <a:r>
              <a:rPr lang="en-GB" sz="2500" u="sng" dirty="0">
                <a:hlinkClick r:id="rId3"/>
              </a:rPr>
              <a:t> and Human Observation Comparisons</a:t>
            </a:r>
            <a:endParaRPr lang="en-GB" sz="2500" dirty="0"/>
          </a:p>
          <a:p>
            <a:pPr marL="0" indent="0">
              <a:buNone/>
            </a:pPr>
            <a:r>
              <a:rPr lang="en-GB" sz="2500" dirty="0"/>
              <a:t>[30] </a:t>
            </a:r>
            <a:r>
              <a:rPr lang="en-GB" sz="2500" u="sng" dirty="0" err="1">
                <a:hlinkClick r:id="rId4"/>
              </a:rPr>
              <a:t>ASOS</a:t>
            </a:r>
            <a:r>
              <a:rPr lang="en-GB" sz="2500" u="sng" dirty="0">
                <a:hlinkClick r:id="rId4"/>
              </a:rPr>
              <a:t> Algorithms</a:t>
            </a:r>
            <a:endParaRPr lang="en-GB" sz="2500" dirty="0"/>
          </a:p>
          <a:p>
            <a:pPr marL="0" indent="0">
              <a:buNone/>
            </a:pPr>
            <a:r>
              <a:rPr lang="en-GB" sz="2500" dirty="0"/>
              <a:t>[31] </a:t>
            </a:r>
            <a:r>
              <a:rPr lang="en-GB" sz="2500" u="sng" dirty="0" err="1">
                <a:hlinkClick r:id="rId5"/>
              </a:rPr>
              <a:t>ASOS</a:t>
            </a:r>
            <a:r>
              <a:rPr lang="en-GB" sz="2500" u="sng" dirty="0">
                <a:hlinkClick r:id="rId5"/>
              </a:rPr>
              <a:t> Trainer's Tool Box</a:t>
            </a:r>
            <a:endParaRPr lang="en-GB" sz="2500" dirty="0"/>
          </a:p>
          <a:p>
            <a:pPr marL="0" indent="0">
              <a:buNone/>
            </a:pPr>
            <a:r>
              <a:rPr lang="en-GB" sz="2500" dirty="0"/>
              <a:t>[32] </a:t>
            </a:r>
            <a:r>
              <a:rPr lang="en-GB" sz="2500" u="sng" dirty="0">
                <a:hlinkClick r:id="rId6"/>
              </a:rPr>
              <a:t>UNDP Procurement</a:t>
            </a:r>
            <a:r>
              <a:rPr lang="en-GB" sz="2500" dirty="0"/>
              <a:t> </a:t>
            </a:r>
          </a:p>
          <a:p>
            <a:pPr marL="0" indent="0">
              <a:buNone/>
            </a:pPr>
            <a:r>
              <a:rPr lang="en-GB" sz="2500" dirty="0"/>
              <a:t>[33] </a:t>
            </a:r>
            <a:r>
              <a:rPr lang="en-GB" sz="2500" u="sng" dirty="0">
                <a:hlinkClick r:id="rId7"/>
              </a:rPr>
              <a:t>Request for Proposal (RFP) Document for Procurement of 484 GSM/</a:t>
            </a:r>
            <a:r>
              <a:rPr lang="en-GB" sz="2500" u="sng" dirty="0" err="1">
                <a:hlinkClick r:id="rId7"/>
              </a:rPr>
              <a:t>GPRS</a:t>
            </a:r>
            <a:r>
              <a:rPr lang="en-GB" sz="2500" u="sng" dirty="0">
                <a:hlinkClick r:id="rId7"/>
              </a:rPr>
              <a:t> based Automatic Weather Stations (AWS)</a:t>
            </a:r>
            <a:endParaRPr lang="en-GB" sz="2500" dirty="0"/>
          </a:p>
          <a:p>
            <a:pPr marL="0" indent="0">
              <a:buNone/>
            </a:pPr>
            <a:r>
              <a:rPr lang="en-GB" sz="2500" dirty="0"/>
              <a:t>[34] </a:t>
            </a:r>
            <a:r>
              <a:rPr lang="en-GB" sz="2500" u="sng" dirty="0">
                <a:hlinkClick r:id="rId8"/>
              </a:rPr>
              <a:t>Integrated Hydrometeorological Monitoring Solutions and Network Management</a:t>
            </a:r>
            <a:endParaRPr lang="en-GB" sz="2500" dirty="0"/>
          </a:p>
          <a:p>
            <a:pPr marL="0" indent="0">
              <a:buNone/>
            </a:pPr>
            <a:r>
              <a:rPr lang="en-GB" sz="2500" dirty="0"/>
              <a:t>[35] </a:t>
            </a:r>
            <a:r>
              <a:rPr lang="en-GB" sz="2500" u="sng" dirty="0">
                <a:hlinkClick r:id="rId9"/>
              </a:rPr>
              <a:t>Quality Control of Meteorological Observations; Automatic Methods Used in the Nordic Countries</a:t>
            </a:r>
            <a:endParaRPr lang="en-GB" sz="2500" dirty="0"/>
          </a:p>
          <a:p>
            <a:pPr marL="0" indent="0">
              <a:buNone/>
            </a:pPr>
            <a:r>
              <a:rPr lang="en-GB" sz="2500" dirty="0"/>
              <a:t>[36] </a:t>
            </a:r>
            <a:r>
              <a:rPr lang="en-GB" sz="2500" u="sng" dirty="0" err="1">
                <a:hlinkClick r:id="rId10"/>
              </a:rPr>
              <a:t>MeteoSwiss</a:t>
            </a:r>
            <a:r>
              <a:rPr lang="en-GB" sz="2500" u="sng" dirty="0">
                <a:hlinkClick r:id="rId10"/>
              </a:rPr>
              <a:t> acceptance procedure for automatic weather </a:t>
            </a:r>
            <a:r>
              <a:rPr lang="en-GB" sz="2500" u="sng" dirty="0" smtClean="0">
                <a:hlinkClick r:id="rId10"/>
              </a:rPr>
              <a:t>stations</a:t>
            </a:r>
            <a:endParaRPr lang="en-GB" sz="2500" dirty="0"/>
          </a:p>
        </p:txBody>
      </p:sp>
    </p:spTree>
    <p:extLst>
      <p:ext uri="{BB962C8B-B14F-4D97-AF65-F5344CB8AC3E}">
        <p14:creationId xmlns:p14="http://schemas.microsoft.com/office/powerpoint/2010/main" val="116888098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11"/>
          </p:nvPr>
        </p:nvSpPr>
        <p:spPr>
          <a:noFill/>
        </p:spPr>
        <p:txBody>
          <a:bodyPr/>
          <a:lstStyle/>
          <a:p>
            <a:endParaRPr lang="en-US" smtClean="0"/>
          </a:p>
        </p:txBody>
      </p:sp>
      <p:sp>
        <p:nvSpPr>
          <p:cNvPr id="59394" name="Rectangle 2"/>
          <p:cNvSpPr>
            <a:spLocks noGrp="1" noChangeArrowheads="1"/>
          </p:cNvSpPr>
          <p:nvPr>
            <p:ph type="title"/>
          </p:nvPr>
        </p:nvSpPr>
        <p:spPr>
          <a:xfrm>
            <a:off x="250825" y="3429000"/>
            <a:ext cx="8713788" cy="1224136"/>
          </a:xfrm>
        </p:spPr>
        <p:txBody>
          <a:bodyPr/>
          <a:lstStyle/>
          <a:p>
            <a:r>
              <a:rPr lang="en-GB" dirty="0" smtClean="0">
                <a:latin typeface="Arial" charset="0"/>
              </a:rPr>
              <a:t>Thank you for your attention</a:t>
            </a:r>
            <a:endParaRPr lang="en-US" sz="3600" i="1" dirty="0" smtClean="0">
              <a:solidFill>
                <a:srgbClr val="3333FF"/>
              </a:solidFill>
              <a:latin typeface="Arial" charset="0"/>
            </a:endParaRPr>
          </a:p>
        </p:txBody>
      </p:sp>
      <p:sp>
        <p:nvSpPr>
          <p:cNvPr id="59395" name="Rectangle 3"/>
          <p:cNvSpPr>
            <a:spLocks noGrp="1" noChangeArrowheads="1"/>
          </p:cNvSpPr>
          <p:nvPr>
            <p:ph type="body" idx="1"/>
          </p:nvPr>
        </p:nvSpPr>
        <p:spPr bwMode="auto">
          <a:xfrm>
            <a:off x="179388" y="4725988"/>
            <a:ext cx="8785225" cy="172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fr-CH" sz="3600" dirty="0" smtClean="0">
                <a:hlinkClick r:id="rId2"/>
              </a:rPr>
              <a:t>www.wmo.int/wigos</a:t>
            </a:r>
            <a:endParaRPr lang="fr-CH" sz="3600" dirty="0" smtClean="0"/>
          </a:p>
          <a:p>
            <a:pPr>
              <a:buFontTx/>
              <a:buNone/>
            </a:pPr>
            <a:r>
              <a:rPr lang="fr-CH" sz="3600" dirty="0" smtClean="0">
                <a:hlinkClick r:id="rId3"/>
              </a:rPr>
              <a:t>izahumensky@wmo.int</a:t>
            </a:r>
            <a:r>
              <a:rPr lang="fr-CH" sz="3600" dirty="0" smtClean="0"/>
              <a:t> </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07950" y="188640"/>
            <a:ext cx="9072563" cy="792162"/>
          </a:xfrm>
        </p:spPr>
        <p:txBody>
          <a:bodyPr/>
          <a:lstStyle/>
          <a:p>
            <a:pPr eaLnBrk="1" hangingPunct="1"/>
            <a:r>
              <a:rPr lang="en-AU" altLang="en-US" b="1" i="1" dirty="0" smtClean="0">
                <a:solidFill>
                  <a:srgbClr val="0000CC"/>
                </a:solidFill>
                <a:latin typeface="Arial" pitchFamily="34" charset="0"/>
              </a:rPr>
              <a:t>Observations</a:t>
            </a:r>
            <a:endParaRPr lang="en-AU" altLang="en-US" b="1" i="1" dirty="0" smtClean="0">
              <a:solidFill>
                <a:srgbClr val="0000CC"/>
              </a:solidFill>
              <a:latin typeface="Arial" pitchFamily="34" charset="0"/>
            </a:endParaRPr>
          </a:p>
        </p:txBody>
      </p:sp>
      <p:sp>
        <p:nvSpPr>
          <p:cNvPr id="57346" name="Content Placeholder 2"/>
          <p:cNvSpPr>
            <a:spLocks noGrp="1"/>
          </p:cNvSpPr>
          <p:nvPr>
            <p:ph idx="4294967295"/>
          </p:nvPr>
        </p:nvSpPr>
        <p:spPr>
          <a:xfrm>
            <a:off x="250825" y="1123876"/>
            <a:ext cx="8713788" cy="3097212"/>
          </a:xfrm>
        </p:spPr>
        <p:txBody>
          <a:bodyPr/>
          <a:lstStyle/>
          <a:p>
            <a:pPr eaLnBrk="1" hangingPunct="1"/>
            <a:r>
              <a:rPr lang="en-GB" altLang="en-US" sz="3600" b="1" i="1" dirty="0" smtClean="0">
                <a:solidFill>
                  <a:srgbClr val="C00000"/>
                </a:solidFill>
                <a:latin typeface="Arial" pitchFamily="34" charset="0"/>
              </a:rPr>
              <a:t>Compliant</a:t>
            </a:r>
            <a:r>
              <a:rPr lang="en-GB" altLang="en-US" sz="3600" dirty="0" smtClean="0">
                <a:latin typeface="Arial" pitchFamily="34" charset="0"/>
              </a:rPr>
              <a:t> </a:t>
            </a:r>
            <a:r>
              <a:rPr lang="en-GB" altLang="en-US" sz="3600" dirty="0" smtClean="0">
                <a:latin typeface="Arial" pitchFamily="34" charset="0"/>
              </a:rPr>
              <a:t>with WMO Regulations</a:t>
            </a:r>
          </a:p>
          <a:p>
            <a:pPr marL="0" indent="0" algn="ctr" eaLnBrk="1" hangingPunct="1">
              <a:buNone/>
            </a:pPr>
            <a:r>
              <a:rPr lang="en-US" sz="3600" dirty="0" smtClean="0">
                <a:solidFill>
                  <a:srgbClr val="C00000"/>
                </a:solidFill>
              </a:rPr>
              <a:t>(Basic </a:t>
            </a:r>
            <a:r>
              <a:rPr lang="en-US" sz="3600" dirty="0">
                <a:solidFill>
                  <a:srgbClr val="C00000"/>
                </a:solidFill>
              </a:rPr>
              <a:t>Documents No. 2, </a:t>
            </a:r>
            <a:r>
              <a:rPr lang="en-GB" sz="3600" dirty="0">
                <a:solidFill>
                  <a:srgbClr val="C00000"/>
                </a:solidFill>
              </a:rPr>
              <a:t>WMO-No. </a:t>
            </a:r>
            <a:r>
              <a:rPr lang="en-GB" sz="3600" dirty="0" smtClean="0">
                <a:solidFill>
                  <a:srgbClr val="C00000"/>
                </a:solidFill>
              </a:rPr>
              <a:t>49)</a:t>
            </a:r>
            <a:endParaRPr lang="en-GB" altLang="en-US" sz="3600" dirty="0" smtClean="0">
              <a:solidFill>
                <a:srgbClr val="C00000"/>
              </a:solidFill>
              <a:latin typeface="Arial" pitchFamily="34" charset="0"/>
            </a:endParaRPr>
          </a:p>
          <a:p>
            <a:pPr eaLnBrk="1" hangingPunct="1">
              <a:buFont typeface="Wingdings" pitchFamily="2" charset="2"/>
              <a:buNone/>
            </a:pPr>
            <a:endParaRPr lang="en-GB" altLang="en-US" dirty="0" smtClean="0">
              <a:latin typeface="Arial" pitchFamily="34" charset="0"/>
            </a:endParaRPr>
          </a:p>
        </p:txBody>
      </p:sp>
      <p:pic>
        <p:nvPicPr>
          <p:cNvPr id="4" name="Picture 6">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3240" y="2628004"/>
            <a:ext cx="2476872" cy="35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8426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idx="4294967295"/>
          </p:nvPr>
        </p:nvSpPr>
        <p:spPr>
          <a:xfrm>
            <a:off x="250825" y="116632"/>
            <a:ext cx="8713788" cy="792163"/>
          </a:xfrm>
        </p:spPr>
        <p:txBody>
          <a:bodyPr/>
          <a:lstStyle/>
          <a:p>
            <a:pPr eaLnBrk="1" hangingPunct="1"/>
            <a:endParaRPr lang="en-AU" altLang="en-US" b="1" dirty="0" smtClean="0">
              <a:solidFill>
                <a:srgbClr val="0000CC"/>
              </a:solidFill>
              <a:latin typeface="Arial" pitchFamily="34" charset="0"/>
            </a:endParaRPr>
          </a:p>
        </p:txBody>
      </p:sp>
      <p:sp>
        <p:nvSpPr>
          <p:cNvPr id="10243" name="Content Placeholder 5"/>
          <p:cNvSpPr>
            <a:spLocks noGrp="1"/>
          </p:cNvSpPr>
          <p:nvPr>
            <p:ph idx="4294967295"/>
          </p:nvPr>
        </p:nvSpPr>
        <p:spPr>
          <a:xfrm>
            <a:off x="179388" y="836712"/>
            <a:ext cx="8785225" cy="5544616"/>
          </a:xfrm>
        </p:spPr>
        <p:txBody>
          <a:bodyPr/>
          <a:lstStyle/>
          <a:p>
            <a:pPr eaLnBrk="1" hangingPunct="1">
              <a:lnSpc>
                <a:spcPct val="90000"/>
              </a:lnSpc>
            </a:pPr>
            <a:endParaRPr lang="en-AU" altLang="en-US" b="1" dirty="0" smtClean="0">
              <a:solidFill>
                <a:srgbClr val="0000CC"/>
              </a:solidFill>
              <a:latin typeface="Arial" pitchFamily="34" charset="0"/>
            </a:endParaRPr>
          </a:p>
          <a:p>
            <a:pPr eaLnBrk="1" hangingPunct="1">
              <a:lnSpc>
                <a:spcPct val="90000"/>
              </a:lnSpc>
            </a:pPr>
            <a:endParaRPr lang="en-AU" altLang="en-US" b="1" dirty="0">
              <a:solidFill>
                <a:srgbClr val="0000CC"/>
              </a:solidFill>
              <a:latin typeface="Arial" pitchFamily="34" charset="0"/>
            </a:endParaRPr>
          </a:p>
          <a:p>
            <a:pPr eaLnBrk="1" hangingPunct="1">
              <a:lnSpc>
                <a:spcPct val="90000"/>
              </a:lnSpc>
            </a:pPr>
            <a:endParaRPr lang="en-AU" altLang="en-US" b="1" dirty="0" smtClean="0">
              <a:solidFill>
                <a:srgbClr val="0000CC"/>
              </a:solidFill>
              <a:latin typeface="Arial" pitchFamily="34" charset="0"/>
            </a:endParaRPr>
          </a:p>
          <a:p>
            <a:pPr marL="0" indent="0" algn="ctr" eaLnBrk="1" hangingPunct="1">
              <a:lnSpc>
                <a:spcPct val="90000"/>
              </a:lnSpc>
              <a:buNone/>
            </a:pPr>
            <a:r>
              <a:rPr lang="en-US" altLang="en-US" sz="3600" b="1" dirty="0">
                <a:solidFill>
                  <a:srgbClr val="C00000"/>
                </a:solidFill>
                <a:latin typeface="Arial" pitchFamily="34" charset="0"/>
                <a:cs typeface="Arial" pitchFamily="34" charset="0"/>
              </a:rPr>
              <a:t>WMO Technical Regulations </a:t>
            </a:r>
            <a:endParaRPr lang="en-US" altLang="en-US" sz="3600" b="1" dirty="0" smtClean="0">
              <a:solidFill>
                <a:srgbClr val="C00000"/>
              </a:solidFill>
              <a:latin typeface="Arial" pitchFamily="34" charset="0"/>
              <a:cs typeface="Arial" pitchFamily="34" charset="0"/>
            </a:endParaRPr>
          </a:p>
          <a:p>
            <a:pPr marL="0" indent="0" algn="ctr" eaLnBrk="1" hangingPunct="1">
              <a:lnSpc>
                <a:spcPct val="90000"/>
              </a:lnSpc>
              <a:buNone/>
            </a:pPr>
            <a:r>
              <a:rPr lang="en-US" altLang="en-US" sz="3600" b="1" dirty="0" smtClean="0">
                <a:solidFill>
                  <a:srgbClr val="C00000"/>
                </a:solidFill>
                <a:latin typeface="Arial" pitchFamily="34" charset="0"/>
                <a:cs typeface="Arial" pitchFamily="34" charset="0"/>
              </a:rPr>
              <a:t>(</a:t>
            </a:r>
            <a:r>
              <a:rPr lang="en-US" altLang="en-US" sz="3600" b="1" dirty="0">
                <a:solidFill>
                  <a:srgbClr val="C00000"/>
                </a:solidFill>
                <a:latin typeface="Arial" pitchFamily="34" charset="0"/>
                <a:cs typeface="Arial" pitchFamily="34" charset="0"/>
              </a:rPr>
              <a:t>WMO-No. 49)</a:t>
            </a:r>
            <a:endParaRPr lang="en-US" sz="3600" dirty="0"/>
          </a:p>
        </p:txBody>
      </p:sp>
    </p:spTree>
    <p:extLst>
      <p:ext uri="{BB962C8B-B14F-4D97-AF65-F5344CB8AC3E}">
        <p14:creationId xmlns:p14="http://schemas.microsoft.com/office/powerpoint/2010/main" val="313939156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15984135"/>
              </p:ext>
            </p:extLst>
          </p:nvPr>
        </p:nvGraphicFramePr>
        <p:xfrm>
          <a:off x="1048865" y="908794"/>
          <a:ext cx="5467351" cy="5328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7504" y="1058788"/>
            <a:ext cx="615553" cy="3162300"/>
          </a:xfrm>
          <a:prstGeom prst="rect">
            <a:avLst/>
          </a:prstGeom>
          <a:noFill/>
        </p:spPr>
        <p:txBody>
          <a:bodyPr vert="vert270">
            <a:spAutoFit/>
          </a:bodyPr>
          <a:lstStyle/>
          <a:p>
            <a:pPr algn="ctr" defTabSz="457200">
              <a:defRPr/>
            </a:pPr>
            <a:r>
              <a:rPr lang="en-US" sz="2800" b="1" spc="300" dirty="0">
                <a:solidFill>
                  <a:srgbClr val="FF0000"/>
                </a:solidFill>
                <a:latin typeface="Arial Black" pitchFamily="34" charset="0"/>
                <a:ea typeface="ＭＳ Ｐゴシック" pitchFamily="34" charset="-128"/>
                <a:cs typeface="Arial" pitchFamily="34" charset="0"/>
              </a:rPr>
              <a:t>Regulations</a:t>
            </a:r>
            <a:endParaRPr lang="fr-FR" b="1" spc="300" dirty="0">
              <a:solidFill>
                <a:srgbClr val="FF0000"/>
              </a:solidFill>
              <a:latin typeface="Arial Black" pitchFamily="34" charset="0"/>
              <a:ea typeface="ＭＳ Ｐゴシック" pitchFamily="34" charset="-128"/>
              <a:cs typeface="Arial" pitchFamily="34" charset="0"/>
            </a:endParaRPr>
          </a:p>
        </p:txBody>
      </p:sp>
      <p:sp>
        <p:nvSpPr>
          <p:cNvPr id="9" name="TextBox 8"/>
          <p:cNvSpPr txBox="1"/>
          <p:nvPr/>
        </p:nvSpPr>
        <p:spPr>
          <a:xfrm>
            <a:off x="-55096" y="4509120"/>
            <a:ext cx="738664" cy="1666453"/>
          </a:xfrm>
          <a:prstGeom prst="rect">
            <a:avLst/>
          </a:prstGeom>
          <a:noFill/>
        </p:spPr>
        <p:txBody>
          <a:bodyPr vert="vert270" wrap="square">
            <a:spAutoFit/>
          </a:bodyPr>
          <a:lstStyle/>
          <a:p>
            <a:pPr algn="ctr" defTabSz="457200">
              <a:defRPr/>
            </a:pPr>
            <a:r>
              <a:rPr lang="en-US" sz="1800" b="1" dirty="0">
                <a:solidFill>
                  <a:srgbClr val="006600"/>
                </a:solidFill>
                <a:latin typeface="Arial Black" pitchFamily="34" charset="0"/>
                <a:ea typeface="ＭＳ Ｐゴシック" pitchFamily="34" charset="-128"/>
                <a:cs typeface="Arial" pitchFamily="34" charset="0"/>
              </a:rPr>
              <a:t>Non-Regulations</a:t>
            </a:r>
            <a:endParaRPr lang="fr-FR" sz="1800" b="1" dirty="0">
              <a:solidFill>
                <a:srgbClr val="006600"/>
              </a:solidFill>
              <a:latin typeface="Arial Black" pitchFamily="34" charset="0"/>
              <a:ea typeface="ＭＳ Ｐゴシック" pitchFamily="34" charset="-128"/>
              <a:cs typeface="Arial" pitchFamily="34" charset="0"/>
            </a:endParaRPr>
          </a:p>
        </p:txBody>
      </p:sp>
      <p:sp>
        <p:nvSpPr>
          <p:cNvPr id="34826" name="TextBox 18"/>
          <p:cNvSpPr txBox="1">
            <a:spLocks noChangeArrowheads="1"/>
          </p:cNvSpPr>
          <p:nvPr/>
        </p:nvSpPr>
        <p:spPr bwMode="auto">
          <a:xfrm>
            <a:off x="5004048" y="1220559"/>
            <a:ext cx="40923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defTabSz="457200">
              <a:spcBef>
                <a:spcPct val="0"/>
              </a:spcBef>
              <a:defRPr sz="2400">
                <a:solidFill>
                  <a:schemeClr val="tx1"/>
                </a:solidFill>
                <a:latin typeface="Times" pitchFamily="18" charset="0"/>
              </a:defRPr>
            </a:lvl1pPr>
            <a:lvl2pPr marL="742950" indent="-285750" defTabSz="457200">
              <a:spcBef>
                <a:spcPct val="0"/>
              </a:spcBef>
              <a:defRPr sz="2400">
                <a:solidFill>
                  <a:schemeClr val="tx1"/>
                </a:solidFill>
                <a:latin typeface="Times" pitchFamily="18" charset="0"/>
              </a:defRPr>
            </a:lvl2pPr>
            <a:lvl3pPr marL="1143000" indent="-228600" defTabSz="457200">
              <a:spcBef>
                <a:spcPct val="0"/>
              </a:spcBef>
              <a:defRPr sz="2400">
                <a:solidFill>
                  <a:schemeClr val="tx1"/>
                </a:solidFill>
                <a:latin typeface="Times" pitchFamily="18" charset="0"/>
              </a:defRPr>
            </a:lvl3pPr>
            <a:lvl4pPr marL="1600200" indent="-228600" defTabSz="457200">
              <a:spcBef>
                <a:spcPct val="0"/>
              </a:spcBef>
              <a:defRPr sz="2400">
                <a:solidFill>
                  <a:schemeClr val="tx1"/>
                </a:solidFill>
                <a:latin typeface="Times" pitchFamily="18" charset="0"/>
              </a:defRPr>
            </a:lvl4pPr>
            <a:lvl5pPr marL="2057400" indent="-228600" defTabSz="457200">
              <a:spcBef>
                <a:spcPct val="0"/>
              </a:spcBef>
              <a:defRPr sz="2400">
                <a:solidFill>
                  <a:schemeClr val="tx1"/>
                </a:solidFill>
                <a:latin typeface="Times" pitchFamily="18" charset="0"/>
              </a:defRPr>
            </a:lvl5pPr>
            <a:lvl6pPr marL="2514600" indent="-228600" defTabSz="457200" eaLnBrk="0" fontAlgn="base" hangingPunct="0">
              <a:spcBef>
                <a:spcPct val="0"/>
              </a:spcBef>
              <a:spcAft>
                <a:spcPct val="0"/>
              </a:spcAft>
              <a:defRPr sz="2400">
                <a:solidFill>
                  <a:schemeClr val="tx1"/>
                </a:solidFill>
                <a:latin typeface="Times" pitchFamily="18" charset="0"/>
              </a:defRPr>
            </a:lvl6pPr>
            <a:lvl7pPr marL="2971800" indent="-228600" defTabSz="457200" eaLnBrk="0" fontAlgn="base" hangingPunct="0">
              <a:spcBef>
                <a:spcPct val="0"/>
              </a:spcBef>
              <a:spcAft>
                <a:spcPct val="0"/>
              </a:spcAft>
              <a:defRPr sz="2400">
                <a:solidFill>
                  <a:schemeClr val="tx1"/>
                </a:solidFill>
                <a:latin typeface="Times" pitchFamily="18" charset="0"/>
              </a:defRPr>
            </a:lvl7pPr>
            <a:lvl8pPr marL="3429000" indent="-228600" defTabSz="457200" eaLnBrk="0" fontAlgn="base" hangingPunct="0">
              <a:spcBef>
                <a:spcPct val="0"/>
              </a:spcBef>
              <a:spcAft>
                <a:spcPct val="0"/>
              </a:spcAft>
              <a:defRPr sz="2400">
                <a:solidFill>
                  <a:schemeClr val="tx1"/>
                </a:solidFill>
                <a:latin typeface="Times" pitchFamily="18" charset="0"/>
              </a:defRPr>
            </a:lvl8pPr>
            <a:lvl9pPr marL="3886200" indent="-228600" defTabSz="457200" eaLnBrk="0" fontAlgn="base" hangingPunct="0">
              <a:spcBef>
                <a:spcPct val="0"/>
              </a:spcBef>
              <a:spcAft>
                <a:spcPct val="0"/>
              </a:spcAft>
              <a:defRPr sz="2400">
                <a:solidFill>
                  <a:schemeClr val="tx1"/>
                </a:solidFill>
                <a:latin typeface="Times" pitchFamily="18" charset="0"/>
              </a:defRPr>
            </a:lvl9pPr>
          </a:lstStyle>
          <a:p>
            <a:pPr algn="ctr">
              <a:buFont typeface="Arial" pitchFamily="34" charset="0"/>
              <a:buChar char="•"/>
            </a:pPr>
            <a:r>
              <a:rPr lang="en-US" altLang="en-US" b="1" dirty="0">
                <a:solidFill>
                  <a:srgbClr val="C00000"/>
                </a:solidFill>
                <a:latin typeface="Arial Narrow" pitchFamily="34" charset="0"/>
                <a:ea typeface="ＭＳ Ｐゴシック" pitchFamily="34" charset="-128"/>
                <a:cs typeface="Arial" pitchFamily="34" charset="0"/>
              </a:rPr>
              <a:t>Basic </a:t>
            </a:r>
            <a:r>
              <a:rPr lang="en-US" altLang="en-US" b="1" dirty="0" smtClean="0">
                <a:solidFill>
                  <a:srgbClr val="C00000"/>
                </a:solidFill>
                <a:latin typeface="Arial Narrow" pitchFamily="34" charset="0"/>
                <a:ea typeface="ＭＳ Ｐゴシック" pitchFamily="34" charset="-128"/>
                <a:cs typeface="Arial" pitchFamily="34" charset="0"/>
              </a:rPr>
              <a:t>Provisions</a:t>
            </a:r>
            <a:endParaRPr lang="en-US" altLang="en-US" b="1" dirty="0">
              <a:solidFill>
                <a:srgbClr val="C00000"/>
              </a:solidFill>
              <a:latin typeface="Arial Narrow" pitchFamily="34" charset="0"/>
              <a:ea typeface="ＭＳ Ｐゴシック" pitchFamily="34" charset="-128"/>
              <a:cs typeface="Arial" pitchFamily="34" charset="0"/>
            </a:endParaRPr>
          </a:p>
          <a:p>
            <a:pPr algn="ctr">
              <a:buFont typeface="Arial" pitchFamily="34" charset="0"/>
              <a:buChar char="•"/>
            </a:pPr>
            <a:r>
              <a:rPr lang="en-US" altLang="en-US" b="1" dirty="0">
                <a:solidFill>
                  <a:srgbClr val="C00000"/>
                </a:solidFill>
                <a:latin typeface="Arial Narrow" pitchFamily="34" charset="0"/>
                <a:ea typeface="ＭＳ Ｐゴシック" pitchFamily="34" charset="-128"/>
                <a:cs typeface="Arial" pitchFamily="34" charset="0"/>
              </a:rPr>
              <a:t>Mostly </a:t>
            </a:r>
            <a:r>
              <a:rPr lang="en-US" altLang="en-US" b="1" dirty="0" smtClean="0">
                <a:solidFill>
                  <a:srgbClr val="C00000"/>
                </a:solidFill>
                <a:latin typeface="Arial Narrow" pitchFamily="34" charset="0"/>
                <a:ea typeface="ＭＳ Ｐゴシック" pitchFamily="34" charset="-128"/>
                <a:cs typeface="Arial" pitchFamily="34" charset="0"/>
              </a:rPr>
              <a:t>requirements-driven</a:t>
            </a:r>
            <a:endParaRPr lang="en-US" altLang="en-US" b="1" dirty="0">
              <a:solidFill>
                <a:srgbClr val="C00000"/>
              </a:solidFill>
              <a:latin typeface="Arial Narrow" pitchFamily="34" charset="0"/>
              <a:ea typeface="ＭＳ Ｐゴシック" pitchFamily="34" charset="-128"/>
              <a:cs typeface="Arial" pitchFamily="34" charset="0"/>
            </a:endParaRPr>
          </a:p>
          <a:p>
            <a:pPr algn="ctr">
              <a:buFont typeface="Arial" pitchFamily="34" charset="0"/>
              <a:buChar char="•"/>
            </a:pPr>
            <a:r>
              <a:rPr lang="en-US" altLang="en-US" b="1" dirty="0" smtClean="0">
                <a:solidFill>
                  <a:srgbClr val="C00000"/>
                </a:solidFill>
                <a:latin typeface="Arial Narrow" pitchFamily="34" charset="0"/>
                <a:ea typeface="ＭＳ Ｐゴシック" pitchFamily="34" charset="-128"/>
                <a:cs typeface="Arial" pitchFamily="34" charset="0"/>
              </a:rPr>
              <a:t>Relatively </a:t>
            </a:r>
            <a:r>
              <a:rPr lang="en-US" altLang="en-US" b="1" dirty="0">
                <a:solidFill>
                  <a:srgbClr val="C00000"/>
                </a:solidFill>
                <a:latin typeface="Arial Narrow" pitchFamily="34" charset="0"/>
                <a:ea typeface="ＭＳ Ｐゴシック" pitchFamily="34" charset="-128"/>
                <a:cs typeface="Arial" pitchFamily="34" charset="0"/>
              </a:rPr>
              <a:t>Conservative </a:t>
            </a:r>
            <a:endParaRPr lang="fr-FR" altLang="en-US" b="1" dirty="0">
              <a:solidFill>
                <a:srgbClr val="C00000"/>
              </a:solidFill>
              <a:latin typeface="Arial Narrow" pitchFamily="34" charset="0"/>
              <a:ea typeface="ＭＳ Ｐゴシック" pitchFamily="34" charset="-128"/>
              <a:cs typeface="Arial" pitchFamily="34" charset="0"/>
            </a:endParaRPr>
          </a:p>
        </p:txBody>
      </p:sp>
      <p:sp>
        <p:nvSpPr>
          <p:cNvPr id="34827" name="TextBox 19"/>
          <p:cNvSpPr txBox="1">
            <a:spLocks noChangeArrowheads="1"/>
          </p:cNvSpPr>
          <p:nvPr/>
        </p:nvSpPr>
        <p:spPr bwMode="auto">
          <a:xfrm>
            <a:off x="5486400" y="2804735"/>
            <a:ext cx="3648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defTabSz="457200">
              <a:spcBef>
                <a:spcPct val="0"/>
              </a:spcBef>
              <a:defRPr sz="2400">
                <a:solidFill>
                  <a:schemeClr val="tx1"/>
                </a:solidFill>
                <a:latin typeface="Times" pitchFamily="18" charset="0"/>
              </a:defRPr>
            </a:lvl1pPr>
            <a:lvl2pPr marL="742950" indent="-285750" defTabSz="457200">
              <a:spcBef>
                <a:spcPct val="0"/>
              </a:spcBef>
              <a:defRPr sz="2400">
                <a:solidFill>
                  <a:schemeClr val="tx1"/>
                </a:solidFill>
                <a:latin typeface="Times" pitchFamily="18" charset="0"/>
              </a:defRPr>
            </a:lvl2pPr>
            <a:lvl3pPr marL="1143000" indent="-228600" defTabSz="457200">
              <a:spcBef>
                <a:spcPct val="0"/>
              </a:spcBef>
              <a:defRPr sz="2400">
                <a:solidFill>
                  <a:schemeClr val="tx1"/>
                </a:solidFill>
                <a:latin typeface="Times" pitchFamily="18" charset="0"/>
              </a:defRPr>
            </a:lvl3pPr>
            <a:lvl4pPr marL="1600200" indent="-228600" defTabSz="457200">
              <a:spcBef>
                <a:spcPct val="0"/>
              </a:spcBef>
              <a:defRPr sz="2400">
                <a:solidFill>
                  <a:schemeClr val="tx1"/>
                </a:solidFill>
                <a:latin typeface="Times" pitchFamily="18" charset="0"/>
              </a:defRPr>
            </a:lvl4pPr>
            <a:lvl5pPr marL="2057400" indent="-228600" defTabSz="457200">
              <a:spcBef>
                <a:spcPct val="0"/>
              </a:spcBef>
              <a:defRPr sz="2400">
                <a:solidFill>
                  <a:schemeClr val="tx1"/>
                </a:solidFill>
                <a:latin typeface="Times" pitchFamily="18" charset="0"/>
              </a:defRPr>
            </a:lvl5pPr>
            <a:lvl6pPr marL="2514600" indent="-228600" defTabSz="457200" eaLnBrk="0" fontAlgn="base" hangingPunct="0">
              <a:spcBef>
                <a:spcPct val="0"/>
              </a:spcBef>
              <a:spcAft>
                <a:spcPct val="0"/>
              </a:spcAft>
              <a:defRPr sz="2400">
                <a:solidFill>
                  <a:schemeClr val="tx1"/>
                </a:solidFill>
                <a:latin typeface="Times" pitchFamily="18" charset="0"/>
              </a:defRPr>
            </a:lvl6pPr>
            <a:lvl7pPr marL="2971800" indent="-228600" defTabSz="457200" eaLnBrk="0" fontAlgn="base" hangingPunct="0">
              <a:spcBef>
                <a:spcPct val="0"/>
              </a:spcBef>
              <a:spcAft>
                <a:spcPct val="0"/>
              </a:spcAft>
              <a:defRPr sz="2400">
                <a:solidFill>
                  <a:schemeClr val="tx1"/>
                </a:solidFill>
                <a:latin typeface="Times" pitchFamily="18" charset="0"/>
              </a:defRPr>
            </a:lvl7pPr>
            <a:lvl8pPr marL="3429000" indent="-228600" defTabSz="457200" eaLnBrk="0" fontAlgn="base" hangingPunct="0">
              <a:spcBef>
                <a:spcPct val="0"/>
              </a:spcBef>
              <a:spcAft>
                <a:spcPct val="0"/>
              </a:spcAft>
              <a:defRPr sz="2400">
                <a:solidFill>
                  <a:schemeClr val="tx1"/>
                </a:solidFill>
                <a:latin typeface="Times" pitchFamily="18" charset="0"/>
              </a:defRPr>
            </a:lvl8pPr>
            <a:lvl9pPr marL="3886200" indent="-228600" defTabSz="457200" eaLnBrk="0" fontAlgn="base" hangingPunct="0">
              <a:spcBef>
                <a:spcPct val="0"/>
              </a:spcBef>
              <a:spcAft>
                <a:spcPct val="0"/>
              </a:spcAft>
              <a:defRPr sz="2400">
                <a:solidFill>
                  <a:schemeClr val="tx1"/>
                </a:solidFill>
                <a:latin typeface="Times" pitchFamily="18" charset="0"/>
              </a:defRPr>
            </a:lvl9pPr>
          </a:lstStyle>
          <a:p>
            <a:pPr algn="ctr">
              <a:buFont typeface="Arial" pitchFamily="34" charset="0"/>
              <a:buChar char="•"/>
            </a:pPr>
            <a:r>
              <a:rPr lang="en-US" altLang="en-US" b="1" dirty="0">
                <a:solidFill>
                  <a:srgbClr val="FF0000"/>
                </a:solidFill>
                <a:latin typeface="Arial Narrow" pitchFamily="34" charset="0"/>
                <a:ea typeface="ＭＳ Ｐゴシック" pitchFamily="34" charset="-128"/>
                <a:cs typeface="Arial" pitchFamily="34" charset="0"/>
              </a:rPr>
              <a:t>More detailed Provisions</a:t>
            </a:r>
          </a:p>
          <a:p>
            <a:pPr algn="ctr">
              <a:buFont typeface="Arial" pitchFamily="34" charset="0"/>
              <a:buChar char="•"/>
            </a:pPr>
            <a:r>
              <a:rPr lang="en-US" altLang="en-US" b="1" dirty="0">
                <a:solidFill>
                  <a:srgbClr val="FF0000"/>
                </a:solidFill>
                <a:latin typeface="Arial Narrow" pitchFamily="34" charset="0"/>
                <a:ea typeface="ＭＳ Ｐゴシック" pitchFamily="34" charset="-128"/>
                <a:cs typeface="Arial" pitchFamily="34" charset="0"/>
              </a:rPr>
              <a:t>Mostly technology-driven</a:t>
            </a:r>
          </a:p>
          <a:p>
            <a:pPr algn="ctr">
              <a:buFont typeface="Arial" pitchFamily="34" charset="0"/>
              <a:buChar char="•"/>
            </a:pPr>
            <a:r>
              <a:rPr lang="en-US" altLang="en-US" b="1" dirty="0" smtClean="0">
                <a:solidFill>
                  <a:srgbClr val="FF0000"/>
                </a:solidFill>
                <a:latin typeface="Arial Narrow" pitchFamily="34" charset="0"/>
                <a:ea typeface="ＭＳ Ｐゴシック" pitchFamily="34" charset="-128"/>
                <a:cs typeface="Arial" pitchFamily="34" charset="0"/>
              </a:rPr>
              <a:t>Relatively </a:t>
            </a:r>
            <a:r>
              <a:rPr lang="en-US" altLang="en-US" b="1" dirty="0">
                <a:solidFill>
                  <a:srgbClr val="FF0000"/>
                </a:solidFill>
                <a:latin typeface="Arial Narrow" pitchFamily="34" charset="0"/>
                <a:ea typeface="ＭＳ Ｐゴシック" pitchFamily="34" charset="-128"/>
                <a:cs typeface="Arial" pitchFamily="34" charset="0"/>
              </a:rPr>
              <a:t>Dynamic</a:t>
            </a:r>
            <a:endParaRPr lang="fr-FR" altLang="en-US" b="1" dirty="0">
              <a:solidFill>
                <a:srgbClr val="FF0000"/>
              </a:solidFill>
              <a:latin typeface="Arial Narrow" pitchFamily="34" charset="0"/>
              <a:ea typeface="ＭＳ Ｐゴシック" pitchFamily="34" charset="-128"/>
              <a:cs typeface="Arial" pitchFamily="34" charset="0"/>
            </a:endParaRPr>
          </a:p>
        </p:txBody>
      </p:sp>
      <p:sp>
        <p:nvSpPr>
          <p:cNvPr id="34828" name="TextBox 20"/>
          <p:cNvSpPr txBox="1">
            <a:spLocks noChangeArrowheads="1"/>
          </p:cNvSpPr>
          <p:nvPr/>
        </p:nvSpPr>
        <p:spPr bwMode="auto">
          <a:xfrm>
            <a:off x="6156176" y="4293096"/>
            <a:ext cx="31413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defTabSz="457200">
              <a:spcBef>
                <a:spcPct val="0"/>
              </a:spcBef>
              <a:defRPr sz="2400">
                <a:solidFill>
                  <a:schemeClr val="tx1"/>
                </a:solidFill>
                <a:latin typeface="Times" pitchFamily="18" charset="0"/>
              </a:defRPr>
            </a:lvl1pPr>
            <a:lvl2pPr marL="742950" indent="-285750" defTabSz="457200">
              <a:spcBef>
                <a:spcPct val="0"/>
              </a:spcBef>
              <a:defRPr sz="2400">
                <a:solidFill>
                  <a:schemeClr val="tx1"/>
                </a:solidFill>
                <a:latin typeface="Times" pitchFamily="18" charset="0"/>
              </a:defRPr>
            </a:lvl2pPr>
            <a:lvl3pPr marL="1143000" indent="-228600" defTabSz="457200">
              <a:spcBef>
                <a:spcPct val="0"/>
              </a:spcBef>
              <a:defRPr sz="2400">
                <a:solidFill>
                  <a:schemeClr val="tx1"/>
                </a:solidFill>
                <a:latin typeface="Times" pitchFamily="18" charset="0"/>
              </a:defRPr>
            </a:lvl3pPr>
            <a:lvl4pPr marL="1600200" indent="-228600" defTabSz="457200">
              <a:spcBef>
                <a:spcPct val="0"/>
              </a:spcBef>
              <a:defRPr sz="2400">
                <a:solidFill>
                  <a:schemeClr val="tx1"/>
                </a:solidFill>
                <a:latin typeface="Times" pitchFamily="18" charset="0"/>
              </a:defRPr>
            </a:lvl4pPr>
            <a:lvl5pPr marL="2057400" indent="-228600" defTabSz="457200">
              <a:spcBef>
                <a:spcPct val="0"/>
              </a:spcBef>
              <a:defRPr sz="2400">
                <a:solidFill>
                  <a:schemeClr val="tx1"/>
                </a:solidFill>
                <a:latin typeface="Times" pitchFamily="18" charset="0"/>
              </a:defRPr>
            </a:lvl5pPr>
            <a:lvl6pPr marL="2514600" indent="-228600" defTabSz="457200" eaLnBrk="0" fontAlgn="base" hangingPunct="0">
              <a:spcBef>
                <a:spcPct val="0"/>
              </a:spcBef>
              <a:spcAft>
                <a:spcPct val="0"/>
              </a:spcAft>
              <a:defRPr sz="2400">
                <a:solidFill>
                  <a:schemeClr val="tx1"/>
                </a:solidFill>
                <a:latin typeface="Times" pitchFamily="18" charset="0"/>
              </a:defRPr>
            </a:lvl6pPr>
            <a:lvl7pPr marL="2971800" indent="-228600" defTabSz="457200" eaLnBrk="0" fontAlgn="base" hangingPunct="0">
              <a:spcBef>
                <a:spcPct val="0"/>
              </a:spcBef>
              <a:spcAft>
                <a:spcPct val="0"/>
              </a:spcAft>
              <a:defRPr sz="2400">
                <a:solidFill>
                  <a:schemeClr val="tx1"/>
                </a:solidFill>
                <a:latin typeface="Times" pitchFamily="18" charset="0"/>
              </a:defRPr>
            </a:lvl7pPr>
            <a:lvl8pPr marL="3429000" indent="-228600" defTabSz="457200" eaLnBrk="0" fontAlgn="base" hangingPunct="0">
              <a:spcBef>
                <a:spcPct val="0"/>
              </a:spcBef>
              <a:spcAft>
                <a:spcPct val="0"/>
              </a:spcAft>
              <a:defRPr sz="2400">
                <a:solidFill>
                  <a:schemeClr val="tx1"/>
                </a:solidFill>
                <a:latin typeface="Times" pitchFamily="18" charset="0"/>
              </a:defRPr>
            </a:lvl8pPr>
            <a:lvl9pPr marL="3886200" indent="-228600" defTabSz="457200" eaLnBrk="0" fontAlgn="base" hangingPunct="0">
              <a:spcBef>
                <a:spcPct val="0"/>
              </a:spcBef>
              <a:spcAft>
                <a:spcPct val="0"/>
              </a:spcAft>
              <a:defRPr sz="2400">
                <a:solidFill>
                  <a:schemeClr val="tx1"/>
                </a:solidFill>
                <a:latin typeface="Times" pitchFamily="18" charset="0"/>
              </a:defRPr>
            </a:lvl9pPr>
          </a:lstStyle>
          <a:p>
            <a:pPr algn="ctr">
              <a:buFont typeface="Arial" pitchFamily="34" charset="0"/>
              <a:buChar char="•"/>
            </a:pPr>
            <a:r>
              <a:rPr lang="en-US" altLang="en-US" sz="2000" b="1" dirty="0" smtClean="0">
                <a:solidFill>
                  <a:srgbClr val="006600"/>
                </a:solidFill>
                <a:latin typeface="Arial Narrow" pitchFamily="34" charset="0"/>
                <a:ea typeface="ＭＳ Ｐゴシック" pitchFamily="34" charset="-128"/>
                <a:cs typeface="Arial" pitchFamily="34" charset="0"/>
              </a:rPr>
              <a:t>Best procedures </a:t>
            </a:r>
            <a:r>
              <a:rPr lang="en-US" altLang="en-US" sz="2000" b="1" dirty="0">
                <a:solidFill>
                  <a:srgbClr val="006600"/>
                </a:solidFill>
                <a:latin typeface="Arial Narrow" pitchFamily="34" charset="0"/>
                <a:ea typeface="ＭＳ Ｐゴシック" pitchFamily="34" charset="-128"/>
                <a:cs typeface="Arial" pitchFamily="34" charset="0"/>
              </a:rPr>
              <a:t>and </a:t>
            </a:r>
            <a:r>
              <a:rPr lang="en-US" altLang="en-US" sz="2000" b="1" dirty="0" smtClean="0">
                <a:solidFill>
                  <a:srgbClr val="006600"/>
                </a:solidFill>
                <a:latin typeface="Arial Narrow" pitchFamily="34" charset="0"/>
                <a:ea typeface="ＭＳ Ｐゴシック" pitchFamily="34" charset="-128"/>
                <a:cs typeface="Arial" pitchFamily="34" charset="0"/>
              </a:rPr>
              <a:t>practices, implementation guidance, explanations, examples on</a:t>
            </a:r>
          </a:p>
          <a:p>
            <a:pPr marL="0" indent="0" algn="ctr"/>
            <a:r>
              <a:rPr lang="en-US" altLang="en-US" sz="2000" b="1" dirty="0" smtClean="0">
                <a:solidFill>
                  <a:srgbClr val="006600"/>
                </a:solidFill>
                <a:latin typeface="Arial Narrow" pitchFamily="34" charset="0"/>
                <a:ea typeface="ＭＳ Ｐゴシック" pitchFamily="34" charset="-128"/>
                <a:cs typeface="Arial" pitchFamily="34" charset="0"/>
              </a:rPr>
              <a:t>   how to implement and operate observing systems</a:t>
            </a:r>
            <a:endParaRPr lang="en-US" altLang="en-US" sz="2000" b="1" dirty="0">
              <a:solidFill>
                <a:srgbClr val="006600"/>
              </a:solidFill>
              <a:latin typeface="Arial Narrow" pitchFamily="34" charset="0"/>
              <a:ea typeface="ＭＳ Ｐゴシック" pitchFamily="34" charset="-128"/>
              <a:cs typeface="Arial" pitchFamily="34" charset="0"/>
            </a:endParaRPr>
          </a:p>
        </p:txBody>
      </p:sp>
      <p:sp>
        <p:nvSpPr>
          <p:cNvPr id="34829" name="Text Box 13"/>
          <p:cNvSpPr txBox="1">
            <a:spLocks noChangeArrowheads="1"/>
          </p:cNvSpPr>
          <p:nvPr/>
        </p:nvSpPr>
        <p:spPr bwMode="auto">
          <a:xfrm>
            <a:off x="816070" y="1700808"/>
            <a:ext cx="18117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0"/>
              </a:spcBef>
              <a:defRPr sz="2400">
                <a:solidFill>
                  <a:schemeClr val="tx1"/>
                </a:solidFill>
                <a:latin typeface="Times" pitchFamily="18" charset="0"/>
              </a:defRPr>
            </a:lvl1pPr>
            <a:lvl2pPr marL="742950" indent="-285750" defTabSz="457200">
              <a:spcBef>
                <a:spcPct val="0"/>
              </a:spcBef>
              <a:defRPr sz="2400">
                <a:solidFill>
                  <a:schemeClr val="tx1"/>
                </a:solidFill>
                <a:latin typeface="Times" pitchFamily="18" charset="0"/>
              </a:defRPr>
            </a:lvl2pPr>
            <a:lvl3pPr marL="1143000" indent="-228600" defTabSz="457200">
              <a:spcBef>
                <a:spcPct val="0"/>
              </a:spcBef>
              <a:defRPr sz="2400">
                <a:solidFill>
                  <a:schemeClr val="tx1"/>
                </a:solidFill>
                <a:latin typeface="Times" pitchFamily="18" charset="0"/>
              </a:defRPr>
            </a:lvl3pPr>
            <a:lvl4pPr marL="1600200" indent="-228600" defTabSz="457200">
              <a:spcBef>
                <a:spcPct val="0"/>
              </a:spcBef>
              <a:defRPr sz="2400">
                <a:solidFill>
                  <a:schemeClr val="tx1"/>
                </a:solidFill>
                <a:latin typeface="Times" pitchFamily="18" charset="0"/>
              </a:defRPr>
            </a:lvl4pPr>
            <a:lvl5pPr marL="2057400" indent="-228600" defTabSz="457200">
              <a:spcBef>
                <a:spcPct val="0"/>
              </a:spcBef>
              <a:defRPr sz="2400">
                <a:solidFill>
                  <a:schemeClr val="tx1"/>
                </a:solidFill>
                <a:latin typeface="Times" pitchFamily="18" charset="0"/>
              </a:defRPr>
            </a:lvl5pPr>
            <a:lvl6pPr marL="2514600" indent="-228600" defTabSz="457200" eaLnBrk="0" fontAlgn="base" hangingPunct="0">
              <a:spcBef>
                <a:spcPct val="0"/>
              </a:spcBef>
              <a:spcAft>
                <a:spcPct val="0"/>
              </a:spcAft>
              <a:defRPr sz="2400">
                <a:solidFill>
                  <a:schemeClr val="tx1"/>
                </a:solidFill>
                <a:latin typeface="Times" pitchFamily="18" charset="0"/>
              </a:defRPr>
            </a:lvl6pPr>
            <a:lvl7pPr marL="2971800" indent="-228600" defTabSz="457200" eaLnBrk="0" fontAlgn="base" hangingPunct="0">
              <a:spcBef>
                <a:spcPct val="0"/>
              </a:spcBef>
              <a:spcAft>
                <a:spcPct val="0"/>
              </a:spcAft>
              <a:defRPr sz="2400">
                <a:solidFill>
                  <a:schemeClr val="tx1"/>
                </a:solidFill>
                <a:latin typeface="Times" pitchFamily="18" charset="0"/>
              </a:defRPr>
            </a:lvl7pPr>
            <a:lvl8pPr marL="3429000" indent="-228600" defTabSz="457200" eaLnBrk="0" fontAlgn="base" hangingPunct="0">
              <a:spcBef>
                <a:spcPct val="0"/>
              </a:spcBef>
              <a:spcAft>
                <a:spcPct val="0"/>
              </a:spcAft>
              <a:defRPr sz="2400">
                <a:solidFill>
                  <a:schemeClr val="tx1"/>
                </a:solidFill>
                <a:latin typeface="Times" pitchFamily="18" charset="0"/>
              </a:defRPr>
            </a:lvl8pPr>
            <a:lvl9pPr marL="3886200" indent="-228600" defTabSz="457200" eaLnBrk="0" fontAlgn="base" hangingPunct="0">
              <a:spcBef>
                <a:spcPct val="0"/>
              </a:spcBef>
              <a:spcAft>
                <a:spcPct val="0"/>
              </a:spcAft>
              <a:defRPr sz="2400">
                <a:solidFill>
                  <a:schemeClr val="tx1"/>
                </a:solidFill>
                <a:latin typeface="Times" pitchFamily="18" charset="0"/>
              </a:defRPr>
            </a:lvl9pPr>
          </a:lstStyle>
          <a:p>
            <a:pPr algn="ctr"/>
            <a:r>
              <a:rPr lang="en-US" altLang="en-US" b="1" i="1" dirty="0">
                <a:solidFill>
                  <a:srgbClr val="CC0000"/>
                </a:solidFill>
                <a:latin typeface="Arial Narrow" pitchFamily="34" charset="0"/>
                <a:ea typeface="ＭＳ Ｐゴシック" pitchFamily="34" charset="-128"/>
                <a:cs typeface="Arial" pitchFamily="34" charset="0"/>
              </a:rPr>
              <a:t>“Shall”</a:t>
            </a:r>
          </a:p>
          <a:p>
            <a:pPr algn="ctr"/>
            <a:r>
              <a:rPr lang="en-US" altLang="en-US" b="1" i="1" dirty="0">
                <a:solidFill>
                  <a:srgbClr val="CC0000"/>
                </a:solidFill>
                <a:latin typeface="Arial Narrow" pitchFamily="34" charset="0"/>
                <a:ea typeface="ＭＳ Ｐゴシック" pitchFamily="34" charset="-128"/>
                <a:cs typeface="Arial" pitchFamily="34" charset="0"/>
              </a:rPr>
              <a:t>and “Should”</a:t>
            </a:r>
          </a:p>
          <a:p>
            <a:pPr algn="ctr"/>
            <a:r>
              <a:rPr lang="en-US" altLang="en-US" b="1" i="1" dirty="0">
                <a:solidFill>
                  <a:srgbClr val="CC0000"/>
                </a:solidFill>
                <a:latin typeface="Arial Narrow" pitchFamily="34" charset="0"/>
                <a:ea typeface="ＭＳ Ｐゴシック" pitchFamily="34" charset="-128"/>
                <a:cs typeface="Arial" pitchFamily="34" charset="0"/>
              </a:rPr>
              <a:t>have specific</a:t>
            </a:r>
          </a:p>
          <a:p>
            <a:pPr algn="ctr"/>
            <a:r>
              <a:rPr lang="en-US" altLang="en-US" b="1" i="1" dirty="0">
                <a:solidFill>
                  <a:srgbClr val="CC0000"/>
                </a:solidFill>
                <a:latin typeface="Arial Narrow" pitchFamily="34" charset="0"/>
                <a:ea typeface="ＭＳ Ｐゴシック" pitchFamily="34" charset="-128"/>
                <a:cs typeface="Arial" pitchFamily="34" charset="0"/>
              </a:rPr>
              <a:t>meaning</a:t>
            </a:r>
          </a:p>
        </p:txBody>
      </p:sp>
      <p:sp>
        <p:nvSpPr>
          <p:cNvPr id="34830" name="Text Box 14"/>
          <p:cNvSpPr txBox="1">
            <a:spLocks noChangeArrowheads="1"/>
          </p:cNvSpPr>
          <p:nvPr/>
        </p:nvSpPr>
        <p:spPr bwMode="auto">
          <a:xfrm>
            <a:off x="539552" y="4581128"/>
            <a:ext cx="10081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0"/>
              </a:spcBef>
              <a:defRPr sz="2400">
                <a:solidFill>
                  <a:schemeClr val="tx1"/>
                </a:solidFill>
                <a:latin typeface="Times" pitchFamily="18" charset="0"/>
              </a:defRPr>
            </a:lvl1pPr>
            <a:lvl2pPr marL="742950" indent="-285750" defTabSz="457200">
              <a:spcBef>
                <a:spcPct val="0"/>
              </a:spcBef>
              <a:defRPr sz="2400">
                <a:solidFill>
                  <a:schemeClr val="tx1"/>
                </a:solidFill>
                <a:latin typeface="Times" pitchFamily="18" charset="0"/>
              </a:defRPr>
            </a:lvl2pPr>
            <a:lvl3pPr marL="1143000" indent="-228600" defTabSz="457200">
              <a:spcBef>
                <a:spcPct val="0"/>
              </a:spcBef>
              <a:defRPr sz="2400">
                <a:solidFill>
                  <a:schemeClr val="tx1"/>
                </a:solidFill>
                <a:latin typeface="Times" pitchFamily="18" charset="0"/>
              </a:defRPr>
            </a:lvl3pPr>
            <a:lvl4pPr marL="1600200" indent="-228600" defTabSz="457200">
              <a:spcBef>
                <a:spcPct val="0"/>
              </a:spcBef>
              <a:defRPr sz="2400">
                <a:solidFill>
                  <a:schemeClr val="tx1"/>
                </a:solidFill>
                <a:latin typeface="Times" pitchFamily="18" charset="0"/>
              </a:defRPr>
            </a:lvl4pPr>
            <a:lvl5pPr marL="2057400" indent="-228600" defTabSz="457200">
              <a:spcBef>
                <a:spcPct val="0"/>
              </a:spcBef>
              <a:defRPr sz="2400">
                <a:solidFill>
                  <a:schemeClr val="tx1"/>
                </a:solidFill>
                <a:latin typeface="Times" pitchFamily="18" charset="0"/>
              </a:defRPr>
            </a:lvl5pPr>
            <a:lvl6pPr marL="2514600" indent="-228600" defTabSz="457200" eaLnBrk="0" fontAlgn="base" hangingPunct="0">
              <a:spcBef>
                <a:spcPct val="0"/>
              </a:spcBef>
              <a:spcAft>
                <a:spcPct val="0"/>
              </a:spcAft>
              <a:defRPr sz="2400">
                <a:solidFill>
                  <a:schemeClr val="tx1"/>
                </a:solidFill>
                <a:latin typeface="Times" pitchFamily="18" charset="0"/>
              </a:defRPr>
            </a:lvl6pPr>
            <a:lvl7pPr marL="2971800" indent="-228600" defTabSz="457200" eaLnBrk="0" fontAlgn="base" hangingPunct="0">
              <a:spcBef>
                <a:spcPct val="0"/>
              </a:spcBef>
              <a:spcAft>
                <a:spcPct val="0"/>
              </a:spcAft>
              <a:defRPr sz="2400">
                <a:solidFill>
                  <a:schemeClr val="tx1"/>
                </a:solidFill>
                <a:latin typeface="Times" pitchFamily="18" charset="0"/>
              </a:defRPr>
            </a:lvl7pPr>
            <a:lvl8pPr marL="3429000" indent="-228600" defTabSz="457200" eaLnBrk="0" fontAlgn="base" hangingPunct="0">
              <a:spcBef>
                <a:spcPct val="0"/>
              </a:spcBef>
              <a:spcAft>
                <a:spcPct val="0"/>
              </a:spcAft>
              <a:defRPr sz="2400">
                <a:solidFill>
                  <a:schemeClr val="tx1"/>
                </a:solidFill>
                <a:latin typeface="Times" pitchFamily="18" charset="0"/>
              </a:defRPr>
            </a:lvl8pPr>
            <a:lvl9pPr marL="3886200" indent="-228600" defTabSz="457200" eaLnBrk="0" fontAlgn="base" hangingPunct="0">
              <a:spcBef>
                <a:spcPct val="0"/>
              </a:spcBef>
              <a:spcAft>
                <a:spcPct val="0"/>
              </a:spcAft>
              <a:defRPr sz="2400">
                <a:solidFill>
                  <a:schemeClr val="tx1"/>
                </a:solidFill>
                <a:latin typeface="Times" pitchFamily="18" charset="0"/>
              </a:defRPr>
            </a:lvl9pPr>
          </a:lstStyle>
          <a:p>
            <a:pPr algn="ctr"/>
            <a:r>
              <a:rPr lang="en-US" altLang="en-US" sz="1600" b="1" i="1" dirty="0" smtClean="0">
                <a:solidFill>
                  <a:srgbClr val="000000"/>
                </a:solidFill>
                <a:latin typeface="Arial Narrow" pitchFamily="34" charset="0"/>
                <a:ea typeface="ＭＳ Ｐゴシック" pitchFamily="34" charset="-128"/>
                <a:cs typeface="Arial" pitchFamily="34" charset="0"/>
              </a:rPr>
              <a:t>“</a:t>
            </a:r>
            <a:r>
              <a:rPr lang="en-US" altLang="en-US" sz="1600" b="1" i="1" dirty="0">
                <a:solidFill>
                  <a:srgbClr val="000000"/>
                </a:solidFill>
                <a:latin typeface="Arial Narrow" pitchFamily="34" charset="0"/>
                <a:ea typeface="ＭＳ Ｐゴシック" pitchFamily="34" charset="-128"/>
                <a:cs typeface="Arial" pitchFamily="34" charset="0"/>
              </a:rPr>
              <a:t>Should”</a:t>
            </a:r>
          </a:p>
          <a:p>
            <a:pPr algn="ctr"/>
            <a:r>
              <a:rPr lang="en-US" altLang="en-US" sz="1600" b="1" i="1" dirty="0" smtClean="0">
                <a:solidFill>
                  <a:srgbClr val="000000"/>
                </a:solidFill>
                <a:latin typeface="Arial Narrow" pitchFamily="34" charset="0"/>
                <a:ea typeface="ＭＳ Ｐゴシック" pitchFamily="34" charset="-128"/>
                <a:cs typeface="Arial" pitchFamily="34" charset="0"/>
              </a:rPr>
              <a:t>has </a:t>
            </a:r>
            <a:r>
              <a:rPr lang="en-US" altLang="en-US" sz="1600" b="1" i="1" dirty="0">
                <a:solidFill>
                  <a:srgbClr val="000000"/>
                </a:solidFill>
                <a:latin typeface="Arial Narrow" pitchFamily="34" charset="0"/>
                <a:ea typeface="ＭＳ Ｐゴシック" pitchFamily="34" charset="-128"/>
                <a:cs typeface="Arial" pitchFamily="34" charset="0"/>
              </a:rPr>
              <a:t>ordinary</a:t>
            </a:r>
          </a:p>
          <a:p>
            <a:pPr algn="ctr"/>
            <a:r>
              <a:rPr lang="en-US" altLang="en-US" sz="1600" b="1" i="1" dirty="0">
                <a:solidFill>
                  <a:srgbClr val="000000"/>
                </a:solidFill>
                <a:latin typeface="Arial Narrow" pitchFamily="34" charset="0"/>
                <a:ea typeface="ＭＳ Ｐゴシック" pitchFamily="34" charset="-128"/>
                <a:cs typeface="Arial" pitchFamily="34" charset="0"/>
              </a:rPr>
              <a:t>meaning</a:t>
            </a:r>
          </a:p>
        </p:txBody>
      </p:sp>
      <p:sp>
        <p:nvSpPr>
          <p:cNvPr id="163854" name="Rectangle 15"/>
          <p:cNvSpPr>
            <a:spLocks noChangeArrowheads="1"/>
          </p:cNvSpPr>
          <p:nvPr/>
        </p:nvSpPr>
        <p:spPr bwMode="auto">
          <a:xfrm>
            <a:off x="250825" y="116632"/>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en-US" sz="3000" b="1" dirty="0">
                <a:solidFill>
                  <a:srgbClr val="C00000"/>
                </a:solidFill>
                <a:latin typeface="Arial" pitchFamily="34" charset="0"/>
                <a:cs typeface="Arial" pitchFamily="34" charset="0"/>
              </a:rPr>
              <a:t>WMO Technical Regulations (WMO-No. 49) </a:t>
            </a:r>
            <a:endParaRPr lang="en-US" altLang="en-US" sz="3000" b="1" dirty="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140145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altLang="en-US" sz="3200" b="1" dirty="0" smtClean="0">
                <a:solidFill>
                  <a:srgbClr val="C00000"/>
                </a:solidFill>
                <a:latin typeface="Arial" pitchFamily="34" charset="0"/>
              </a:rPr>
              <a:t>WMO-No</a:t>
            </a:r>
            <a:r>
              <a:rPr lang="en-US" altLang="en-US" sz="3200" b="1" dirty="0">
                <a:solidFill>
                  <a:srgbClr val="C00000"/>
                </a:solidFill>
                <a:latin typeface="Arial" pitchFamily="34" charset="0"/>
              </a:rPr>
              <a:t>. </a:t>
            </a:r>
            <a:r>
              <a:rPr lang="en-US" altLang="en-US" sz="3200" b="1" dirty="0" smtClean="0">
                <a:solidFill>
                  <a:srgbClr val="C00000"/>
                </a:solidFill>
                <a:latin typeface="Arial" pitchFamily="34" charset="0"/>
              </a:rPr>
              <a:t>49 </a:t>
            </a:r>
            <a:r>
              <a:rPr lang="en-US" altLang="en-US" sz="3200" b="1" dirty="0" smtClean="0">
                <a:solidFill>
                  <a:srgbClr val="C00000"/>
                </a:solidFill>
                <a:latin typeface="Arial" pitchFamily="34" charset="0"/>
              </a:rPr>
              <a:t>Provisions </a:t>
            </a:r>
            <a:r>
              <a:rPr lang="en-GB" sz="2400" dirty="0" smtClean="0">
                <a:solidFill>
                  <a:srgbClr val="000000"/>
                </a:solidFill>
              </a:rPr>
              <a:t>(practices </a:t>
            </a:r>
            <a:r>
              <a:rPr lang="en-GB" sz="2400" dirty="0">
                <a:solidFill>
                  <a:srgbClr val="000000"/>
                </a:solidFill>
              </a:rPr>
              <a:t>and </a:t>
            </a:r>
            <a:r>
              <a:rPr lang="en-GB" sz="2400" dirty="0" smtClean="0">
                <a:solidFill>
                  <a:srgbClr val="000000"/>
                </a:solidFill>
              </a:rPr>
              <a:t>procedures)</a:t>
            </a:r>
            <a:endParaRPr lang="en-US" altLang="en-US" sz="3200" b="1" i="1" dirty="0" smtClean="0">
              <a:solidFill>
                <a:srgbClr val="CC0000"/>
              </a:solidFill>
              <a:latin typeface="Arial" pitchFamily="34" charset="0"/>
            </a:endParaRPr>
          </a:p>
        </p:txBody>
      </p:sp>
      <p:sp>
        <p:nvSpPr>
          <p:cNvPr id="115715" name="Rectangle 3"/>
          <p:cNvSpPr>
            <a:spLocks noChangeArrowheads="1"/>
          </p:cNvSpPr>
          <p:nvPr/>
        </p:nvSpPr>
        <p:spPr bwMode="auto">
          <a:xfrm>
            <a:off x="323528" y="994792"/>
            <a:ext cx="8820472" cy="53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cs typeface="Arial" pitchFamily="34" charset="0"/>
              </a:defRPr>
            </a:lvl1pPr>
            <a:lvl2pPr marL="687388" indent="-290513" eaLnBrk="0" hangingPunct="0">
              <a:defRPr sz="2400">
                <a:solidFill>
                  <a:schemeClr val="tx1"/>
                </a:solidFill>
                <a:latin typeface="Arial" pitchFamily="34" charset="0"/>
                <a:cs typeface="Arial" pitchFamily="34" charset="0"/>
              </a:defRPr>
            </a:lvl2pPr>
            <a:lvl3pPr marL="1084263" indent="-227013"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457200" indent="-457200">
              <a:buFont typeface="Wingdings" panose="05000000000000000000" pitchFamily="2" charset="2"/>
              <a:buChar char="Ø"/>
            </a:pPr>
            <a:endParaRPr lang="en-GB" sz="3000" b="1" i="1" dirty="0" smtClean="0">
              <a:solidFill>
                <a:srgbClr val="CC0000"/>
              </a:solidFill>
            </a:endParaRPr>
          </a:p>
          <a:p>
            <a:pPr marL="457200" indent="-457200">
              <a:buFont typeface="Wingdings" panose="05000000000000000000" pitchFamily="2" charset="2"/>
              <a:buChar char="Ø"/>
            </a:pPr>
            <a:r>
              <a:rPr lang="en-GB" sz="3000" b="1" i="1" dirty="0" smtClean="0">
                <a:solidFill>
                  <a:srgbClr val="CC0000"/>
                </a:solidFill>
              </a:rPr>
              <a:t>Standard</a:t>
            </a:r>
            <a:r>
              <a:rPr lang="en-GB" sz="3000" dirty="0" smtClean="0">
                <a:solidFill>
                  <a:srgbClr val="CC0000"/>
                </a:solidFill>
              </a:rPr>
              <a:t> </a:t>
            </a:r>
            <a:r>
              <a:rPr lang="en-GB" sz="3000" dirty="0" smtClean="0">
                <a:solidFill>
                  <a:srgbClr val="000000"/>
                </a:solidFill>
              </a:rPr>
              <a:t>practices and procedures</a:t>
            </a:r>
          </a:p>
          <a:p>
            <a:pPr marL="0" indent="0"/>
            <a:endParaRPr lang="en-GB" sz="3000" dirty="0" smtClean="0">
              <a:solidFill>
                <a:srgbClr val="000000"/>
              </a:solidFill>
            </a:endParaRPr>
          </a:p>
          <a:p>
            <a:pPr marL="457200" indent="-457200">
              <a:buFont typeface="Wingdings" panose="05000000000000000000" pitchFamily="2" charset="2"/>
              <a:buChar char="Ø"/>
            </a:pPr>
            <a:r>
              <a:rPr lang="en-GB" sz="3000" b="1" i="1" dirty="0" smtClean="0">
                <a:solidFill>
                  <a:srgbClr val="0000CC"/>
                </a:solidFill>
              </a:rPr>
              <a:t>Recommended</a:t>
            </a:r>
            <a:r>
              <a:rPr lang="en-GB" sz="3000" dirty="0" smtClean="0">
                <a:solidFill>
                  <a:srgbClr val="0000CC"/>
                </a:solidFill>
              </a:rPr>
              <a:t> </a:t>
            </a:r>
            <a:r>
              <a:rPr lang="en-GB" sz="3000" dirty="0">
                <a:solidFill>
                  <a:srgbClr val="000000"/>
                </a:solidFill>
              </a:rPr>
              <a:t>practices and </a:t>
            </a:r>
            <a:r>
              <a:rPr lang="en-GB" sz="3000" dirty="0" smtClean="0">
                <a:solidFill>
                  <a:srgbClr val="000000"/>
                </a:solidFill>
              </a:rPr>
              <a:t>procedures</a:t>
            </a:r>
          </a:p>
          <a:p>
            <a:r>
              <a:rPr lang="en-US" sz="3000" dirty="0" smtClean="0">
                <a:solidFill>
                  <a:srgbClr val="000000"/>
                </a:solidFill>
              </a:rPr>
              <a:t> </a:t>
            </a:r>
            <a:endParaRPr lang="en-GB" sz="3000" dirty="0" smtClean="0">
              <a:solidFill>
                <a:srgbClr val="000000"/>
              </a:solidFill>
            </a:endParaRPr>
          </a:p>
        </p:txBody>
      </p:sp>
    </p:spTree>
    <p:extLst>
      <p:ext uri="{BB962C8B-B14F-4D97-AF65-F5344CB8AC3E}">
        <p14:creationId xmlns:p14="http://schemas.microsoft.com/office/powerpoint/2010/main" val="247385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altLang="en-US" sz="3200" b="1" dirty="0" smtClean="0">
                <a:solidFill>
                  <a:srgbClr val="C00000"/>
                </a:solidFill>
                <a:latin typeface="Arial" pitchFamily="34" charset="0"/>
              </a:rPr>
              <a:t>WMO-No</a:t>
            </a:r>
            <a:r>
              <a:rPr lang="en-US" altLang="en-US" sz="3200" b="1" dirty="0">
                <a:solidFill>
                  <a:srgbClr val="C00000"/>
                </a:solidFill>
                <a:latin typeface="Arial" pitchFamily="34" charset="0"/>
              </a:rPr>
              <a:t>. </a:t>
            </a:r>
            <a:r>
              <a:rPr lang="en-US" altLang="en-US" sz="3200" b="1" dirty="0" smtClean="0">
                <a:solidFill>
                  <a:srgbClr val="C00000"/>
                </a:solidFill>
                <a:latin typeface="Arial" pitchFamily="34" charset="0"/>
              </a:rPr>
              <a:t>49 - </a:t>
            </a:r>
            <a:r>
              <a:rPr lang="en-US" altLang="en-US" sz="3200" b="1" i="1" dirty="0" smtClean="0">
                <a:solidFill>
                  <a:srgbClr val="C00000"/>
                </a:solidFill>
                <a:latin typeface="Arial" pitchFamily="34" charset="0"/>
              </a:rPr>
              <a:t>S</a:t>
            </a:r>
            <a:r>
              <a:rPr lang="en-US" altLang="en-US" sz="3200" b="1" i="1" dirty="0" smtClean="0">
                <a:solidFill>
                  <a:srgbClr val="CC0000"/>
                </a:solidFill>
                <a:latin typeface="Arial" pitchFamily="34" charset="0"/>
              </a:rPr>
              <a:t>tandards</a:t>
            </a:r>
          </a:p>
        </p:txBody>
      </p:sp>
      <p:sp>
        <p:nvSpPr>
          <p:cNvPr id="115715" name="Rectangle 3"/>
          <p:cNvSpPr>
            <a:spLocks noChangeArrowheads="1"/>
          </p:cNvSpPr>
          <p:nvPr/>
        </p:nvSpPr>
        <p:spPr bwMode="auto">
          <a:xfrm>
            <a:off x="323528" y="994792"/>
            <a:ext cx="8820472" cy="53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cs typeface="Arial" pitchFamily="34" charset="0"/>
              </a:defRPr>
            </a:lvl1pPr>
            <a:lvl2pPr marL="687388" indent="-290513" eaLnBrk="0" hangingPunct="0">
              <a:defRPr sz="2400">
                <a:solidFill>
                  <a:schemeClr val="tx1"/>
                </a:solidFill>
                <a:latin typeface="Arial" pitchFamily="34" charset="0"/>
                <a:cs typeface="Arial" pitchFamily="34" charset="0"/>
              </a:defRPr>
            </a:lvl2pPr>
            <a:lvl3pPr marL="1084263" indent="-227013"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GB" sz="3000" dirty="0" smtClean="0">
                <a:solidFill>
                  <a:srgbClr val="000000"/>
                </a:solidFill>
              </a:rPr>
              <a:t>The </a:t>
            </a:r>
            <a:r>
              <a:rPr lang="en-GB" sz="3000" b="1" i="1" dirty="0" smtClean="0">
                <a:solidFill>
                  <a:srgbClr val="CC0000"/>
                </a:solidFill>
              </a:rPr>
              <a:t>standard</a:t>
            </a:r>
            <a:r>
              <a:rPr lang="en-GB" sz="3000" dirty="0" smtClean="0">
                <a:solidFill>
                  <a:srgbClr val="CC0000"/>
                </a:solidFill>
              </a:rPr>
              <a:t> </a:t>
            </a:r>
            <a:r>
              <a:rPr lang="en-GB" sz="3000" dirty="0" smtClean="0">
                <a:solidFill>
                  <a:srgbClr val="000000"/>
                </a:solidFill>
              </a:rPr>
              <a:t>practices and procedures:</a:t>
            </a:r>
          </a:p>
          <a:p>
            <a:r>
              <a:rPr lang="en-US" sz="3000" dirty="0" smtClean="0">
                <a:solidFill>
                  <a:srgbClr val="000000"/>
                </a:solidFill>
              </a:rPr>
              <a:t> </a:t>
            </a:r>
            <a:endParaRPr lang="en-GB" sz="3000" dirty="0" smtClean="0">
              <a:solidFill>
                <a:srgbClr val="000000"/>
              </a:solidFill>
            </a:endParaRPr>
          </a:p>
          <a:p>
            <a:pPr marL="457200" indent="-457200">
              <a:buFont typeface="Wingdings" panose="05000000000000000000" pitchFamily="2" charset="2"/>
              <a:buChar char="Ø"/>
            </a:pPr>
            <a:r>
              <a:rPr lang="en-US" sz="3000" dirty="0" smtClean="0">
                <a:solidFill>
                  <a:srgbClr val="000000"/>
                </a:solidFill>
              </a:rPr>
              <a:t>Are those practices and procedures which it is </a:t>
            </a:r>
            <a:r>
              <a:rPr lang="en-US" sz="3000" b="1" i="1" dirty="0" smtClean="0">
                <a:solidFill>
                  <a:srgbClr val="FF0000"/>
                </a:solidFill>
              </a:rPr>
              <a:t>necessary</a:t>
            </a:r>
            <a:r>
              <a:rPr lang="en-US" sz="3000" dirty="0" smtClean="0">
                <a:solidFill>
                  <a:srgbClr val="FF0000"/>
                </a:solidFill>
              </a:rPr>
              <a:t> </a:t>
            </a:r>
            <a:r>
              <a:rPr lang="en-US" sz="3000" dirty="0" smtClean="0">
                <a:solidFill>
                  <a:srgbClr val="000000"/>
                </a:solidFill>
              </a:rPr>
              <a:t>that Members follow or implement;</a:t>
            </a:r>
          </a:p>
          <a:p>
            <a:pPr marL="0" indent="0"/>
            <a:endParaRPr lang="en-US" sz="3000" dirty="0" smtClean="0">
              <a:solidFill>
                <a:srgbClr val="000000"/>
              </a:solidFill>
            </a:endParaRPr>
          </a:p>
          <a:p>
            <a:pPr marL="457200" indent="-457200">
              <a:buFont typeface="Wingdings" panose="05000000000000000000" pitchFamily="2" charset="2"/>
              <a:buChar char="Ø"/>
            </a:pPr>
            <a:r>
              <a:rPr lang="en-US" sz="3000" dirty="0" smtClean="0">
                <a:solidFill>
                  <a:srgbClr val="000000"/>
                </a:solidFill>
              </a:rPr>
              <a:t>Are distinguished by the use of the term </a:t>
            </a:r>
            <a:r>
              <a:rPr lang="en-US" sz="3000" b="1" i="1" dirty="0" smtClean="0">
                <a:solidFill>
                  <a:srgbClr val="FF0000"/>
                </a:solidFill>
              </a:rPr>
              <a:t>shall</a:t>
            </a:r>
            <a:r>
              <a:rPr lang="en-US" sz="3000" dirty="0" smtClean="0">
                <a:solidFill>
                  <a:srgbClr val="000000"/>
                </a:solidFill>
              </a:rPr>
              <a:t> in the English text and by suitable equivalent terms in the French, Russian and Spanish texts.</a:t>
            </a:r>
            <a:endParaRPr lang="en-GB" sz="3000" dirty="0" smtClean="0">
              <a:solidFill>
                <a:srgbClr val="000000"/>
              </a:solidFill>
            </a:endParaRPr>
          </a:p>
        </p:txBody>
      </p:sp>
    </p:spTree>
    <p:extLst>
      <p:ext uri="{BB962C8B-B14F-4D97-AF65-F5344CB8AC3E}">
        <p14:creationId xmlns:p14="http://schemas.microsoft.com/office/powerpoint/2010/main" val="1375550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dy slide">
  <a:themeElements>
    <a:clrScheme name="1_Body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ody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ody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dy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dy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dy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dy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dy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dy sli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dy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dy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dy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dy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dy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3315</TotalTime>
  <Words>2529</Words>
  <Application>Microsoft Office PowerPoint</Application>
  <PresentationFormat>On-screen Show (4:3)</PresentationFormat>
  <Paragraphs>398</Paragraphs>
  <Slides>46</Slides>
  <Notes>45</Notes>
  <HiddenSlides>9</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Body slide</vt:lpstr>
      <vt:lpstr>Closing slide</vt:lpstr>
      <vt:lpstr>1_Body slide</vt:lpstr>
      <vt:lpstr>2_Body slide</vt:lpstr>
      <vt:lpstr>4_Body slide</vt:lpstr>
      <vt:lpstr>AWS relevant regulatory and non-regulatory material</vt:lpstr>
      <vt:lpstr>PowerPoint Presentation</vt:lpstr>
      <vt:lpstr>WIGOS Framework</vt:lpstr>
      <vt:lpstr>Trusted &amp; reliable Observations</vt:lpstr>
      <vt:lpstr>Observations</vt:lpstr>
      <vt:lpstr>PowerPoint Presentation</vt:lpstr>
      <vt:lpstr>PowerPoint Presentation</vt:lpstr>
      <vt:lpstr>WMO-No. 49 Provisions (practices and procedures)</vt:lpstr>
      <vt:lpstr>WMO-No. 49 - Standards</vt:lpstr>
      <vt:lpstr>WMO-No. 49 - Recommendations</vt:lpstr>
      <vt:lpstr>PowerPoint Presentation</vt:lpstr>
      <vt:lpstr>(WMO-No. 49) Volume I – General Standards and Recommended Practices (2015 edition)</vt:lpstr>
      <vt:lpstr>Vol. I, Part I – WIGOS &amp; Manual on WIGOS</vt:lpstr>
      <vt:lpstr>Vol. I, Part I – WIGOS &amp; Manual on WIGOS</vt:lpstr>
      <vt:lpstr>Manual on WIGOS</vt:lpstr>
      <vt:lpstr>WIGOS Metadata Standard – Content</vt:lpstr>
      <vt:lpstr>WIGOS Metadata Standard - Categories</vt:lpstr>
      <vt:lpstr>Purpose and Scope of  WIGOS Tech. Regs</vt:lpstr>
      <vt:lpstr>Purpose and Scope of WIGOS Tech. Regs. </vt:lpstr>
      <vt:lpstr>Purpose and Scope of WIGOS Tech. Regs. </vt:lpstr>
      <vt:lpstr>PowerPoint Presentation</vt:lpstr>
      <vt:lpstr>PowerPoint Presentation</vt:lpstr>
      <vt:lpstr>Examples </vt:lpstr>
      <vt:lpstr>Manual on WIGOS </vt:lpstr>
      <vt:lpstr>Two groups of provisions</vt:lpstr>
      <vt:lpstr>New WIGOS TR and WIGOS Guidance Material</vt:lpstr>
      <vt:lpstr>PowerPoint Presentation</vt:lpstr>
      <vt:lpstr>Guidance for transition to AWS/AWOS</vt:lpstr>
      <vt:lpstr>AWS Guidance</vt:lpstr>
      <vt:lpstr>High-level planning</vt:lpstr>
      <vt:lpstr>Detailed planning</vt:lpstr>
      <vt:lpstr>Detailed planning</vt:lpstr>
      <vt:lpstr>AWS Web Portal</vt:lpstr>
      <vt:lpstr>http://www.nws.noaa.gov/asos/index.html </vt:lpstr>
      <vt:lpstr>http://www.nws.noaa.gov/asos/toolkt.htm </vt:lpstr>
      <vt:lpstr>http://www.nwstc.noaa.gov/DATAACQ/d.ASOShuman/ASOSHome.htm </vt:lpstr>
      <vt:lpstr>http://www.nwstc.noaa.gov/DATAACQ/d.ALGOR/d.BASIC/BASICalgoMenu.html </vt:lpstr>
      <vt:lpstr>AWS Guidance – Initial Steps  </vt:lpstr>
      <vt:lpstr>AWS Guidance – Draft Table of Content </vt:lpstr>
      <vt:lpstr>AWS Guidance – References  </vt:lpstr>
      <vt:lpstr>AWS Guidance – References  </vt:lpstr>
      <vt:lpstr>AWS Guidance – References  </vt:lpstr>
      <vt:lpstr>AWS Guidance – References  </vt:lpstr>
      <vt:lpstr>AWS Guidance – References  </vt:lpstr>
      <vt:lpstr>AWS Guidance – References  </vt:lpstr>
      <vt:lpstr>Thank you for your attention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IZahumensky</dc:creator>
  <cp:lastModifiedBy>IZahumensky</cp:lastModifiedBy>
  <cp:revision>142</cp:revision>
  <dcterms:created xsi:type="dcterms:W3CDTF">2013-01-10T13:51:34Z</dcterms:created>
  <dcterms:modified xsi:type="dcterms:W3CDTF">2015-12-02T15:30:49Z</dcterms:modified>
</cp:coreProperties>
</file>