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</p:sldMasterIdLst>
  <p:notesMasterIdLst>
    <p:notesMasterId r:id="rId21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9"/>
  </p:normalViewPr>
  <p:slideViewPr>
    <p:cSldViewPr snapToGrid="0" snapToObjects="1">
      <p:cViewPr varScale="1">
        <p:scale>
          <a:sx n="138" d="100"/>
          <a:sy n="138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10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0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0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0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E4136D0-C650-42A5-A2FA-2A5A72A74771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999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  <p:sp>
        <p:nvSpPr>
          <p:cNvPr id="430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8F264041-626D-47F3-A47C-DF00425B339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262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  <p:sp>
        <p:nvSpPr>
          <p:cNvPr id="432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6D226688-3BE6-4FA7-8AEE-068D919A818C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343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r>
              <a:rPr lang="en-US" sz="2000">
                <a:latin typeface="Arial"/>
              </a:rPr>
              <a:t>Vertical wind profile needs – particularly over the ocean</a:t>
            </a:r>
            <a:endParaRPr/>
          </a:p>
        </p:txBody>
      </p:sp>
      <p:sp>
        <p:nvSpPr>
          <p:cNvPr id="434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DDB8C03B-628C-4070-8D87-110F8EDE727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41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  <p:sp>
        <p:nvSpPr>
          <p:cNvPr id="436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7326C56C-424B-4A9E-82A8-CB7B064724DB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816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r>
              <a:rPr lang="en-US" sz="2000">
                <a:latin typeface="Arial"/>
              </a:rPr>
              <a:t>Information on silent stations is a snapshot of 2 weeks in October 2014. ftp://www.wmo.int/GTS_monitoring/AGM/From_WMO/200610/ANALYSIS/regional-analysis/ra4/Section-D-Part-IA.pdf</a:t>
            </a:r>
            <a:endParaRPr/>
          </a:p>
          <a:p>
            <a:endParaRPr/>
          </a:p>
        </p:txBody>
      </p:sp>
      <p:sp>
        <p:nvSpPr>
          <p:cNvPr id="438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4C073E9A-605B-45B4-991B-43A935F470C9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5975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  <p:sp>
        <p:nvSpPr>
          <p:cNvPr id="440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E3F487AF-1A7D-4F26-83ED-D18719BF0CC4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18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2.png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png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.png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8" name="Picture 35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359" name="Picture 35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98" name="Picture 39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399" name="Picture 39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159" name="Picture 15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98" name="Picture 19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199" name="Picture 19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38" name="Picture 23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239" name="Picture 23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78" name="Picture 27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279" name="Picture 27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8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2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4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18" name="Picture 317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  <p:pic>
        <p:nvPicPr>
          <p:cNvPr id="319" name="Picture 31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2240" y="1980720"/>
            <a:ext cx="51584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7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0.xml"/><Relationship Id="rId13" Type="http://schemas.openxmlformats.org/officeDocument/2006/relationships/theme" Target="../theme/theme10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5.xml"/><Relationship Id="rId8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2.xml"/><Relationship Id="rId13" Type="http://schemas.openxmlformats.org/officeDocument/2006/relationships/theme" Target="../theme/theme6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2.xml"/><Relationship Id="rId3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5.xml"/><Relationship Id="rId6" Type="http://schemas.openxmlformats.org/officeDocument/2006/relationships/slideLayout" Target="../slideLayouts/slideLayout66.xml"/><Relationship Id="rId7" Type="http://schemas.openxmlformats.org/officeDocument/2006/relationships/slideLayout" Target="../slideLayouts/slideLayout67.xml"/><Relationship Id="rId8" Type="http://schemas.openxmlformats.org/officeDocument/2006/relationships/slideLayout" Target="../slideLayouts/slideLayout68.xml"/><Relationship Id="rId9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4.xml"/><Relationship Id="rId13" Type="http://schemas.openxmlformats.org/officeDocument/2006/relationships/theme" Target="../theme/theme7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4.xml"/><Relationship Id="rId3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7.xml"/><Relationship Id="rId6" Type="http://schemas.openxmlformats.org/officeDocument/2006/relationships/slideLayout" Target="../slideLayouts/slideLayout78.xml"/><Relationship Id="rId7" Type="http://schemas.openxmlformats.org/officeDocument/2006/relationships/slideLayout" Target="../slideLayouts/slideLayout79.xml"/><Relationship Id="rId8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1.xml"/><Relationship Id="rId8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08.xml"/><Relationship Id="rId13" Type="http://schemas.openxmlformats.org/officeDocument/2006/relationships/theme" Target="../theme/theme9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9.xml"/><Relationship Id="rId4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3.xml"/><Relationship Id="rId8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FC33F70E-782D-4F6F-AF5A-F7AA6177AB37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Times New Roman"/>
              </a:rPr>
              <a:t>Click to edit the title text format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Times New Roman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Times New Roman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36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36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B88DAF4E-B76F-4C8C-A3FA-F8A96E0847E1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763A69C-F470-4029-85F1-E4C487EDDFFF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254B197F-0DC5-44FC-8AC6-B700308AE217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E420FEE8-5ED1-4FEE-83A6-4F174CF5644C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203283F7-DD9E-46B6-856C-64BBDAA368AC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20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8FA5B36-320C-493C-BBF5-1861B1F444FF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24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24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E0780D4E-634B-461F-B706-F707FDE21BE0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28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28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E3C2F02-88B6-4264-BC85-72AFECB1D463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5080" cy="6859080"/>
          </a:xfrm>
          <a:prstGeom prst="rect">
            <a:avLst/>
          </a:prstGeom>
          <a:ln>
            <a:noFill/>
          </a:ln>
        </p:spPr>
      </p:pic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formatModifiez le style du titre</a:t>
            </a:r>
            <a:endParaRPr/>
          </a:p>
        </p:txBody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Cinquième niveau</a:t>
            </a:r>
            <a:endParaRPr/>
          </a:p>
        </p:txBody>
      </p:sp>
      <p:sp>
        <p:nvSpPr>
          <p:cNvPr id="32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11/25/15</a:t>
            </a:r>
            <a:endParaRPr/>
          </a:p>
        </p:txBody>
      </p:sp>
      <p:sp>
        <p:nvSpPr>
          <p:cNvPr id="32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5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BA3A9002-5557-4AE6-AD5B-58A3805395FA}" type="slidenum">
              <a:rPr lang="en-US" sz="1400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extShape 1"/>
          <p:cNvSpPr txBox="1"/>
          <p:nvPr/>
        </p:nvSpPr>
        <p:spPr>
          <a:xfrm>
            <a:off x="1116000" y="4149720"/>
            <a:ext cx="7200720" cy="20872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Times New Roman"/>
              </a:rPr>
              <a:t>Robert Grumbine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Times New Roman"/>
              </a:rPr>
              <a:t>National Weather Service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Times New Roman"/>
              </a:rPr>
              <a:t>Robert.Grumbine@noaa.gov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406" name="CustomShape 2"/>
          <p:cNvSpPr/>
          <p:nvPr/>
        </p:nvSpPr>
        <p:spPr>
          <a:xfrm>
            <a:off x="1332000" y="190440"/>
            <a:ext cx="7703640" cy="101952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ts val="1058"/>
              </a:lnSpc>
            </a:pPr>
            <a:endParaRPr lang="en-US" sz="3200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058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RA-IV 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WIGOS Implementation Workshop </a:t>
            </a:r>
            <a:endParaRPr lang="en-US" sz="3200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058"/>
              </a:lnSpc>
            </a:pPr>
            <a:endParaRPr lang="en-US" sz="3200" b="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058"/>
              </a:lnSpc>
            </a:pPr>
            <a:endParaRPr lang="en-US" sz="3200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058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English), </a:t>
            </a:r>
            <a:endParaRPr dirty="0"/>
          </a:p>
          <a:p>
            <a:pPr algn="ctr">
              <a:lnSpc>
                <a:spcPts val="1058"/>
              </a:lnSpc>
            </a:pPr>
            <a:endParaRPr lang="en-US" sz="3200" b="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058"/>
              </a:lnSpc>
            </a:pPr>
            <a:endParaRPr lang="en-US" sz="3200" b="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058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1 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- 3 December, Willemstad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</a:rPr>
              <a:t>Curaçao</a:t>
            </a:r>
            <a:endParaRPr dirty="0"/>
          </a:p>
        </p:txBody>
      </p:sp>
      <p:sp>
        <p:nvSpPr>
          <p:cNvPr id="407" name="CustomShape 3"/>
          <p:cNvSpPr/>
          <p:nvPr/>
        </p:nvSpPr>
        <p:spPr>
          <a:xfrm>
            <a:off x="826920" y="1852560"/>
            <a:ext cx="7429320" cy="143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Times New Roman"/>
              </a:rPr>
              <a:t>United States of America  Presentation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1192320" y="1890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Summary</a:t>
            </a:r>
            <a:endParaRPr/>
          </a:p>
        </p:txBody>
      </p:sp>
      <p:sp>
        <p:nvSpPr>
          <p:cNvPr id="428" name="TextShape 2"/>
          <p:cNvSpPr txBox="1"/>
          <p:nvPr/>
        </p:nvSpPr>
        <p:spPr>
          <a:xfrm>
            <a:off x="395280" y="1413000"/>
            <a:ext cx="8353080" cy="4682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U. S. NWS Headquarters reorganization is improving observing operations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All observations activities, including monitoring and planning are now in one office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WIGOS implementation progressing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U. S. participating in quality monitoring pilot with WIGOS Project Office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Updating national implementation plan in 2016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extShape 1"/>
          <p:cNvSpPr txBox="1"/>
          <p:nvPr/>
        </p:nvSpPr>
        <p:spPr>
          <a:xfrm>
            <a:off x="1236882" y="1890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Times New Roman"/>
              </a:rPr>
              <a:t>Outline of the Presentation</a:t>
            </a:r>
            <a:endParaRPr/>
          </a:p>
        </p:txBody>
      </p:sp>
      <p:sp>
        <p:nvSpPr>
          <p:cNvPr id="409" name="TextShape 2"/>
          <p:cNvSpPr txBox="1"/>
          <p:nvPr/>
        </p:nvSpPr>
        <p:spPr>
          <a:xfrm>
            <a:off x="250920" y="1628640"/>
            <a:ext cx="8640360" cy="4322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Mission of the NMHS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National Observing Issues or Needs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Plans for the Observing Networks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WIGOS Implementation Status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Summary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extShape 1"/>
          <p:cNvSpPr txBox="1"/>
          <p:nvPr/>
        </p:nvSpPr>
        <p:spPr>
          <a:xfrm>
            <a:off x="1263600" y="2602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Times New Roman"/>
              </a:rPr>
              <a:t>Mission of the NMHS</a:t>
            </a:r>
            <a:endParaRPr/>
          </a:p>
        </p:txBody>
      </p:sp>
      <p:sp>
        <p:nvSpPr>
          <p:cNvPr id="411" name="TextShape 2"/>
          <p:cNvSpPr txBox="1"/>
          <p:nvPr/>
        </p:nvSpPr>
        <p:spPr>
          <a:xfrm>
            <a:off x="365760" y="1628640"/>
            <a:ext cx="8412120" cy="47527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Provide weather, water, and climate data, forecasts and warnings for the protection of life and property and enhancement of the national economy.</a:t>
            </a:r>
            <a:endParaRPr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  <p:graphicFrame>
        <p:nvGraphicFramePr>
          <p:cNvPr id="412" name="Table 3"/>
          <p:cNvGraphicFramePr/>
          <p:nvPr/>
        </p:nvGraphicFramePr>
        <p:xfrm>
          <a:off x="365760" y="2895480"/>
          <a:ext cx="8412120" cy="2073600"/>
        </p:xfrm>
        <a:graphic>
          <a:graphicData uri="http://schemas.openxmlformats.org/drawingml/2006/table">
            <a:tbl>
              <a:tblPr/>
              <a:tblGrid>
                <a:gridCol w="2453400"/>
                <a:gridCol w="685800"/>
                <a:gridCol w="2438280"/>
                <a:gridCol w="1152000"/>
                <a:gridCol w="1682640"/>
              </a:tblGrid>
              <a:tr h="68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Times New Roman"/>
                        </a:rPr>
                        <a:t>Event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Times New Roman"/>
                        </a:rPr>
                        <a:t>Date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Times New Roman"/>
                        </a:rPr>
                        <a:t>Area Affected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Times New Roman"/>
                        </a:rPr>
                        <a:t>Fatalities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Times New Roman"/>
                        </a:rPr>
                        <a:t>Economic Losses</a:t>
                      </a:r>
                      <a:endParaRPr/>
                    </a:p>
                  </a:txBody>
                  <a:tcPr/>
                </a:tc>
              </a:tr>
              <a:tr h="36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Hurricane Katrina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2005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U. S. Gulf Coast states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2,000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$80 billion</a:t>
                      </a:r>
                      <a:endParaRPr/>
                    </a:p>
                  </a:txBody>
                  <a:tcPr/>
                </a:tc>
              </a:tr>
              <a:tr h="36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Tornado outbreak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Six southern U. S. states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346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$11 million</a:t>
                      </a:r>
                      <a:endParaRPr/>
                    </a:p>
                  </a:txBody>
                  <a:tcPr/>
                </a:tc>
              </a:tr>
              <a:tr h="6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Mississippi River Flood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Mississippi River Valley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</a:rPr>
                        <a:t>$2-$4 billion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3" name="CustomShape 4"/>
          <p:cNvSpPr/>
          <p:nvPr/>
        </p:nvSpPr>
        <p:spPr>
          <a:xfrm>
            <a:off x="365760" y="4969080"/>
            <a:ext cx="8412120" cy="128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NWS Office of Observations</a:t>
            </a:r>
            <a:endParaRPr dirty="0"/>
          </a:p>
          <a:p>
            <a:pPr lvl="1">
              <a:lnSpc>
                <a:spcPct val="90000"/>
              </a:lnSpc>
              <a:buFont typeface="Times"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 Component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of the reorganized NWS Headquarters</a:t>
            </a:r>
            <a:endParaRPr dirty="0"/>
          </a:p>
          <a:p>
            <a:pPr lvl="1">
              <a:lnSpc>
                <a:spcPct val="90000"/>
              </a:lnSpc>
              <a:buFont typeface="Times"/>
              <a:buChar char="-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Aligns programs for optimal management of resources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Shape 1"/>
          <p:cNvSpPr txBox="1"/>
          <p:nvPr/>
        </p:nvSpPr>
        <p:spPr>
          <a:xfrm>
            <a:off x="1152360" y="189000"/>
            <a:ext cx="8027640" cy="1213920"/>
          </a:xfrm>
          <a:prstGeom prst="rect">
            <a:avLst/>
          </a:prstGeom>
        </p:spPr>
        <p:txBody>
          <a:bodyPr anchor="ctr"/>
          <a:lstStyle/>
          <a:p>
            <a:r>
              <a:rPr lang="en-US" sz="2800" b="1">
                <a:solidFill>
                  <a:srgbClr val="000000"/>
                </a:solidFill>
                <a:latin typeface="Times New Roman"/>
              </a:rPr>
              <a:t>Major needs and gaps in observing capabilities and access</a:t>
            </a:r>
            <a:endParaRPr sz="1400"/>
          </a:p>
        </p:txBody>
      </p:sp>
      <p:sp>
        <p:nvSpPr>
          <p:cNvPr id="415" name="TextShape 2"/>
          <p:cNvSpPr txBox="1"/>
          <p:nvPr/>
        </p:nvSpPr>
        <p:spPr>
          <a:xfrm>
            <a:off x="324000" y="1484280"/>
            <a:ext cx="8496000" cy="4608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No major gaps, but collaboration opportunities to meet needs: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Ocean surface vector winds, Arctic observations,  vertical wind profiles and aircraft observations (Gulf of Mexico and Caribbean Sea)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Methods under development to assess needs and gaps within NOAA and other agencies in the U. S. government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Shape 1"/>
          <p:cNvSpPr txBox="1"/>
          <p:nvPr/>
        </p:nvSpPr>
        <p:spPr>
          <a:xfrm>
            <a:off x="1192320" y="1890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Times New Roman"/>
              </a:rPr>
              <a:t>Plans for the National Observing Networks</a:t>
            </a:r>
            <a:endParaRPr/>
          </a:p>
        </p:txBody>
      </p:sp>
      <p:sp>
        <p:nvSpPr>
          <p:cNvPr id="417" name="TextShape 2"/>
          <p:cNvSpPr txBox="1"/>
          <p:nvPr/>
        </p:nvSpPr>
        <p:spPr>
          <a:xfrm>
            <a:off x="228600" y="1484280"/>
            <a:ext cx="8686440" cy="46112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Develop real-time monitoring and reporting capability to support operations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NWS Headquarters reorganization, April 2015 leading to new procedures and approach to managing observations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Regional Instrument Centers (RICs)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Sterling Field Support Center is being analyzed as a potential RIC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Mt. Washington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National Data Buoy Center (Regional Marine Instrument Center)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Maintain observing capabilities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NEXRAD Service Life Extension Program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ASOS Service Life Extension Program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Frequency migration for radiosondes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Mesonet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1258920" y="11592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Times New Roman"/>
              </a:rPr>
              <a:t>WIGOS Implementation Status</a:t>
            </a:r>
            <a:endParaRPr/>
          </a:p>
        </p:txBody>
      </p:sp>
      <p:sp>
        <p:nvSpPr>
          <p:cNvPr id="419" name="TextShape 2"/>
          <p:cNvSpPr txBox="1"/>
          <p:nvPr/>
        </p:nvSpPr>
        <p:spPr>
          <a:xfrm>
            <a:off x="228600" y="1413000"/>
            <a:ext cx="8686440" cy="4682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WMO monitoring indicates 8 silent stations: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6 RBSN surface/1 silent RBSN upper air/1 silent RCBN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NWS investigating to resolve this discrepancy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Several U. S. databases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NWS Office of Observations analyzing combining databases (MADIS, by interacting with OSCAR, may do this)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Data access via Global Telecommunication System (GTS) and WMO Publication No. 9, Volume A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Data and metadata access via National Centers for Environmental Information NCEI (archived) and Global Information System Centers (GISC)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TextShape 1"/>
          <p:cNvSpPr txBox="1"/>
          <p:nvPr/>
        </p:nvSpPr>
        <p:spPr>
          <a:xfrm>
            <a:off x="1258920" y="11592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Times New Roman"/>
              </a:rPr>
              <a:t>WIGOS Implementation Status</a:t>
            </a:r>
            <a:endParaRPr/>
          </a:p>
        </p:txBody>
      </p:sp>
      <p:sp>
        <p:nvSpPr>
          <p:cNvPr id="421" name="TextShape 2"/>
          <p:cNvSpPr txBox="1"/>
          <p:nvPr/>
        </p:nvSpPr>
        <p:spPr>
          <a:xfrm>
            <a:off x="324000" y="1413000"/>
            <a:ext cx="8424360" cy="4682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Completion of updated National WIGOS Implementation Plan anticipated by early 2016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WIGOS Quality Management Pilot Project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Aircraft observation over Gulf of Mexico and Caribbean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Caribbean radar data for Numerical Weather Prediction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Training is needed to take full advantage of </a:t>
            </a:r>
            <a:r>
              <a:rPr lang="en-US" sz="2400" u="sng">
                <a:solidFill>
                  <a:srgbClr val="000000"/>
                </a:solidFill>
                <a:latin typeface="Times New Roman"/>
              </a:rPr>
              <a:t>O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bserving </a:t>
            </a:r>
            <a:r>
              <a:rPr lang="en-US" sz="2400" u="sng">
                <a:solidFill>
                  <a:srgbClr val="000000"/>
                </a:solidFill>
                <a:latin typeface="Times New Roman"/>
              </a:rPr>
              <a:t>S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ystems </a:t>
            </a:r>
            <a:r>
              <a:rPr lang="en-US" sz="2400" u="sng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apability </a:t>
            </a:r>
            <a:r>
              <a:rPr lang="en-US" sz="2400" u="sng">
                <a:solidFill>
                  <a:srgbClr val="000000"/>
                </a:solidFill>
                <a:latin typeface="Times New Roman"/>
              </a:rPr>
              <a:t>A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nalysis and </a:t>
            </a:r>
            <a:r>
              <a:rPr lang="en-US" sz="2400" u="sng">
                <a:solidFill>
                  <a:srgbClr val="000000"/>
                </a:solidFill>
                <a:latin typeface="Times New Roman"/>
              </a:rPr>
              <a:t>R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eview tool (OSCAR)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TextShape 1"/>
          <p:cNvSpPr txBox="1"/>
          <p:nvPr/>
        </p:nvSpPr>
        <p:spPr>
          <a:xfrm>
            <a:off x="1258920" y="11592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Times New Roman"/>
              </a:rPr>
              <a:t>WIGOS Implementation Status</a:t>
            </a:r>
            <a:endParaRPr/>
          </a:p>
        </p:txBody>
      </p:sp>
      <p:sp>
        <p:nvSpPr>
          <p:cNvPr id="423" name="TextShape 2"/>
          <p:cNvSpPr txBox="1"/>
          <p:nvPr/>
        </p:nvSpPr>
        <p:spPr>
          <a:xfrm>
            <a:off x="395280" y="1484280"/>
            <a:ext cx="8424360" cy="4682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Formal agreements with partners including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>
              <a:lnSpc>
                <a:spcPct val="100000"/>
              </a:lnSpc>
              <a:buFont typeface="StarSymbol"/>
              <a:buChar char=""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buFont typeface="StarSymbol"/>
              <a:buChar char=""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Partners access our data via: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Web interface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FTP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WIS/GISC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NOMADS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significant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barriers or constraints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Barrier to locating/accessing information</a:t>
            </a:r>
            <a:endParaRPr dirty="0"/>
          </a:p>
        </p:txBody>
      </p:sp>
      <p:graphicFrame>
        <p:nvGraphicFramePr>
          <p:cNvPr id="424" name="Table 3"/>
          <p:cNvGraphicFramePr/>
          <p:nvPr/>
        </p:nvGraphicFramePr>
        <p:xfrm>
          <a:off x="1066680" y="1981080"/>
          <a:ext cx="6095520" cy="1598400"/>
        </p:xfrm>
        <a:graphic>
          <a:graphicData uri="http://schemas.openxmlformats.org/drawingml/2006/table">
            <a:tbl>
              <a:tblPr/>
              <a:tblGrid>
                <a:gridCol w="3047760"/>
                <a:gridCol w="3047760"/>
              </a:tblGrid>
              <a:tr h="39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</a:rPr>
                        <a:t>USGS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</a:rPr>
                        <a:t>USACE</a:t>
                      </a:r>
                      <a:endParaRPr/>
                    </a:p>
                  </a:txBody>
                  <a:tcPr/>
                </a:tc>
              </a:tr>
              <a:tr h="39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</a:rPr>
                        <a:t>IOOS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</a:rPr>
                        <a:t>NASA</a:t>
                      </a:r>
                      <a:endParaRPr dirty="0"/>
                    </a:p>
                  </a:txBody>
                  <a:tcPr/>
                </a:tc>
              </a:tr>
              <a:tr h="39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DoD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</a:rPr>
                        <a:t>DOT</a:t>
                      </a:r>
                      <a:endParaRPr/>
                    </a:p>
                  </a:txBody>
                  <a:tcPr/>
                </a:tc>
              </a:tr>
              <a:tr h="39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</a:rPr>
                        <a:t>US Navy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</a:rPr>
                        <a:t>US Air Force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extShape 1"/>
          <p:cNvSpPr txBox="1"/>
          <p:nvPr/>
        </p:nvSpPr>
        <p:spPr>
          <a:xfrm>
            <a:off x="1258920" y="11592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Times New Roman"/>
              </a:rPr>
              <a:t>WIGOS Implementation Status</a:t>
            </a:r>
            <a:endParaRPr/>
          </a:p>
        </p:txBody>
      </p:sp>
      <p:sp>
        <p:nvSpPr>
          <p:cNvPr id="426" name="TextShape 2"/>
          <p:cNvSpPr txBox="1"/>
          <p:nvPr/>
        </p:nvSpPr>
        <p:spPr>
          <a:xfrm>
            <a:off x="324000" y="1413000"/>
            <a:ext cx="8424360" cy="4682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WIGOS Pilot Project – assisting development of Quality Management processes and procedures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U. S. is exploring quality management options through MADIS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NWS process includes policy, directives and instructions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Implementation is monitored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Macintosh PowerPoint</Application>
  <PresentationFormat>On-screen Show (4:3)</PresentationFormat>
  <Paragraphs>116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DejaVu Sans</vt:lpstr>
      <vt:lpstr>StarSymbol</vt:lpstr>
      <vt:lpstr>Times</vt:lpstr>
      <vt:lpstr>Times New Roman</vt:lpstr>
      <vt:lpstr>Arial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Shanna Pitter</cp:lastModifiedBy>
  <cp:revision>1</cp:revision>
  <dcterms:modified xsi:type="dcterms:W3CDTF">2015-11-25T18:00:04Z</dcterms:modified>
</cp:coreProperties>
</file>