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56" r:id="rId2"/>
    <p:sldId id="278" r:id="rId3"/>
    <p:sldId id="389" r:id="rId4"/>
    <p:sldId id="284" r:id="rId5"/>
    <p:sldId id="390" r:id="rId6"/>
    <p:sldId id="382" r:id="rId7"/>
    <p:sldId id="387" r:id="rId8"/>
    <p:sldId id="388" r:id="rId9"/>
    <p:sldId id="381" r:id="rId10"/>
    <p:sldId id="385" r:id="rId11"/>
    <p:sldId id="384" r:id="rId12"/>
  </p:sldIdLst>
  <p:sldSz cx="9144000" cy="6858000" type="screen4x3"/>
  <p:notesSz cx="6797675" cy="9926638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3" autoAdjust="0"/>
    <p:restoredTop sz="96747" autoAdjust="0"/>
  </p:normalViewPr>
  <p:slideViewPr>
    <p:cSldViewPr>
      <p:cViewPr>
        <p:scale>
          <a:sx n="155" d="100"/>
          <a:sy n="155" d="100"/>
        </p:scale>
        <p:origin x="2226" y="20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132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endParaRPr lang="fr-CH" alt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fld id="{4D01408F-B829-43FB-85AF-E9DCE84743CA}" type="datetimeFigureOut">
              <a:rPr lang="fr-CH" altLang="en-US"/>
              <a:pPr/>
              <a:t>25.11.2015</a:t>
            </a:fld>
            <a:endParaRPr lang="fr-CH" alt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H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Modifiez les styles du texte du masque</a:t>
            </a:r>
          </a:p>
          <a:p>
            <a:pPr lvl="1"/>
            <a:r>
              <a:rPr lang="fr-FR" altLang="en-US" smtClean="0"/>
              <a:t>Deuxième niveau</a:t>
            </a:r>
          </a:p>
          <a:p>
            <a:pPr lvl="2"/>
            <a:r>
              <a:rPr lang="fr-FR" altLang="en-US" smtClean="0"/>
              <a:t>Troisième niveau</a:t>
            </a:r>
          </a:p>
          <a:p>
            <a:pPr lvl="3"/>
            <a:r>
              <a:rPr lang="fr-FR" altLang="en-US" smtClean="0"/>
              <a:t>Quatrième niveau</a:t>
            </a:r>
          </a:p>
          <a:p>
            <a:pPr lvl="4"/>
            <a:r>
              <a:rPr lang="fr-FR" altLang="en-US" smtClean="0"/>
              <a:t>Cinquième niveau</a:t>
            </a:r>
            <a:endParaRPr lang="fr-CH" altLang="en-US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endParaRPr lang="fr-CH" alt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fld id="{0B26083E-1CF3-4E7F-AA9D-F5C7D45C7B63}" type="slidenum">
              <a:rPr lang="fr-CH" altLang="en-US"/>
              <a:pPr/>
              <a:t>‹#›</a:t>
            </a:fld>
            <a:endParaRPr lang="fr-CH" altLang="en-US"/>
          </a:p>
        </p:txBody>
      </p:sp>
    </p:spTree>
    <p:extLst>
      <p:ext uri="{BB962C8B-B14F-4D97-AF65-F5344CB8AC3E}">
        <p14:creationId xmlns:p14="http://schemas.microsoft.com/office/powerpoint/2010/main" val="1050230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765F2F-C299-4F46-BD5E-F5E76A139228}" type="datetimeFigureOut">
              <a:rPr lang="fr-CH" altLang="en-US"/>
              <a:pPr/>
              <a:t>25.11.2015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F1CA33-3E06-462F-9ABA-8236F9E349B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460AC4-4D71-4606-A99C-D6C49471FA5F}" type="datetimeFigureOut">
              <a:rPr lang="fr-CH" altLang="en-US"/>
              <a:pPr/>
              <a:t>25.11.2015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E91DB8-32FF-4F8F-8DE0-69B3A85780C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BA7814-E884-48D3-B587-3A02BF770438}" type="datetimeFigureOut">
              <a:rPr lang="fr-CH" altLang="en-US"/>
              <a:pPr/>
              <a:t>25.11.2015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CDFA9E-68EF-48FE-B0EC-B9EE3E45DFE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5F99F7-A683-4766-B3DE-2FE26AC3B414}" type="datetimeFigureOut">
              <a:rPr lang="fr-CH" altLang="en-US"/>
              <a:pPr/>
              <a:t>25.11.2015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FFD2BA-D370-41B5-9B7C-DB70053171D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54DC32-AE68-4D88-AC93-B82BEF62E323}" type="datetimeFigureOut">
              <a:rPr lang="fr-CH" altLang="en-US"/>
              <a:pPr/>
              <a:t>25.11.2015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724705-2F53-4BA1-B64F-20D780A2787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E18C98-FF1D-44A7-93F4-9D38635879DB}" type="datetimeFigureOut">
              <a:rPr lang="fr-CH" altLang="en-US"/>
              <a:pPr/>
              <a:t>25.11.2015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01E01C-802A-4662-9157-D6C16B72C71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0024FF-415F-48BD-B736-6F881928E192}" type="datetimeFigureOut">
              <a:rPr lang="fr-CH" altLang="en-US"/>
              <a:pPr/>
              <a:t>25.11.2015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4F56A1-7778-4320-A673-58FCE717F6C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6D5B0A-B3B3-414D-8E2E-70FEB7EE299D}" type="datetimeFigureOut">
              <a:rPr lang="fr-CH" altLang="en-US"/>
              <a:pPr/>
              <a:t>25.11.2015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C06A67-E335-477D-B930-F1E9DB8EB64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81CEA6-9A4B-4F71-99A5-98AA2AFC68CE}" type="datetimeFigureOut">
              <a:rPr lang="fr-CH" altLang="en-US"/>
              <a:pPr/>
              <a:t>25.11.2015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1BA36A-75B1-4ACD-9815-2D5BAE3B463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1190BB-05E0-4417-BF5B-EB0DCD5F3B9D}" type="datetimeFigureOut">
              <a:rPr lang="fr-CH" altLang="en-US"/>
              <a:pPr/>
              <a:t>25.11.2015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9D5516-7E86-49F2-8F93-6A909A69026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797FDB-3EC9-4DA2-9E0B-FD1B36EB0781}" type="datetimeFigureOut">
              <a:rPr lang="fr-CH" altLang="en-US"/>
              <a:pPr/>
              <a:t>25.11.2015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408926-4A0C-4368-830F-24A783E5C9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text styles</a:t>
            </a:r>
          </a:p>
          <a:p>
            <a:pPr lvl="1"/>
            <a:r>
              <a:rPr lang="en-US" altLang="fr-FR"/>
              <a:t>Second level</a:t>
            </a:r>
          </a:p>
          <a:p>
            <a:pPr lvl="2"/>
            <a:r>
              <a:rPr lang="en-US" altLang="fr-FR"/>
              <a:t>Third level</a:t>
            </a:r>
          </a:p>
          <a:p>
            <a:pPr lvl="3"/>
            <a:r>
              <a:rPr lang="en-US" altLang="fr-FR"/>
              <a:t>Fourth level</a:t>
            </a:r>
          </a:p>
          <a:p>
            <a:pPr lvl="4"/>
            <a:r>
              <a:rPr lang="en-US" altLang="fr-FR"/>
              <a:t>Fifth level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CD585F2-2EBA-4E9C-B3B8-950E19D44EAB}" type="datetimeFigureOut">
              <a:rPr lang="fr-CH" altLang="en-US"/>
              <a:pPr/>
              <a:t>25.11.2015</a:t>
            </a:fld>
            <a:endParaRPr lang="en-US" alt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F8CDD07-01EF-4A57-8A54-56B0FC7FFE42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ous-titre 2"/>
          <p:cNvSpPr>
            <a:spLocks noGrp="1"/>
          </p:cNvSpPr>
          <p:nvPr>
            <p:ph type="subTitle" idx="4294967295"/>
          </p:nvPr>
        </p:nvSpPr>
        <p:spPr>
          <a:xfrm>
            <a:off x="1116013" y="4149725"/>
            <a:ext cx="7200900" cy="2087563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</a:pPr>
            <a:endParaRPr lang="fr-CH" altLang="fr-FR" sz="2400" b="1" dirty="0" smtClean="0"/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fr-CH" altLang="fr-FR" sz="2400" b="1" dirty="0" smtClean="0"/>
              <a:t>Jeffrey Simmons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fr-CH" altLang="fr-FR" sz="2400" b="1" dirty="0" smtClean="0"/>
              <a:t>Senior </a:t>
            </a:r>
            <a:r>
              <a:rPr lang="fr-CH" altLang="fr-FR" sz="2400" b="1" dirty="0" err="1" smtClean="0"/>
              <a:t>Deputy</a:t>
            </a:r>
            <a:r>
              <a:rPr lang="fr-CH" altLang="fr-FR" sz="2400" b="1" dirty="0" smtClean="0"/>
              <a:t> </a:t>
            </a:r>
            <a:r>
              <a:rPr lang="fr-CH" altLang="fr-FR" sz="2400" b="1" dirty="0" err="1" smtClean="0"/>
              <a:t>Director</a:t>
            </a:r>
            <a:endParaRPr lang="fr-CH" altLang="fr-FR" sz="2400" b="1" dirty="0" smtClean="0"/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fr-CH" altLang="fr-FR" sz="2400" b="1" dirty="0" smtClean="0"/>
              <a:t>The Bahamas </a:t>
            </a:r>
            <a:r>
              <a:rPr lang="fr-CH" altLang="fr-FR" sz="2400" b="1" dirty="0" err="1" smtClean="0"/>
              <a:t>Department</a:t>
            </a:r>
            <a:r>
              <a:rPr lang="fr-CH" altLang="fr-FR" sz="2400" b="1" dirty="0" smtClean="0"/>
              <a:t> of </a:t>
            </a:r>
            <a:r>
              <a:rPr lang="fr-CH" altLang="fr-FR" sz="2400" b="1" dirty="0" err="1" smtClean="0"/>
              <a:t>Meteorology</a:t>
            </a:r>
            <a:endParaRPr lang="fr-CH" altLang="fr-FR" sz="2400" b="1" dirty="0" smtClean="0"/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fr-CH" altLang="fr-FR" sz="2400" b="1" dirty="0" smtClean="0"/>
              <a:t>jeffreywsimmons@gmail.com</a:t>
            </a:r>
          </a:p>
        </p:txBody>
      </p:sp>
      <p:sp>
        <p:nvSpPr>
          <p:cNvPr id="14338" name="ZoneTexte 8"/>
          <p:cNvSpPr txBox="1">
            <a:spLocks noChangeArrowheads="1"/>
          </p:cNvSpPr>
          <p:nvPr/>
        </p:nvSpPr>
        <p:spPr bwMode="auto">
          <a:xfrm>
            <a:off x="1331913" y="190500"/>
            <a:ext cx="7704137" cy="124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ts val="3000"/>
              </a:lnSpc>
            </a:pPr>
            <a:r>
              <a:rPr lang="en-US" altLang="en-US" sz="3200" b="1" dirty="0">
                <a:cs typeface="Times" pitchFamily="18" charset="0"/>
              </a:rPr>
              <a:t>RA-IV WIGOS Implementation Workshop (English), </a:t>
            </a:r>
          </a:p>
          <a:p>
            <a:pPr algn="ctr" eaLnBrk="1" hangingPunct="1">
              <a:lnSpc>
                <a:spcPts val="3000"/>
              </a:lnSpc>
            </a:pPr>
            <a:r>
              <a:rPr lang="en-US" altLang="en-US" sz="3200" b="1" dirty="0">
                <a:cs typeface="Times" pitchFamily="18" charset="0"/>
              </a:rPr>
              <a:t>1 - 3 December, Willemstad </a:t>
            </a:r>
            <a:r>
              <a:rPr lang="en-US" altLang="en-US" sz="3200" b="1" dirty="0" err="1">
                <a:cs typeface="Times" pitchFamily="18" charset="0"/>
              </a:rPr>
              <a:t>Curaçao</a:t>
            </a:r>
            <a:endParaRPr lang="fr-FR" altLang="en-US" sz="3200" b="1" dirty="0">
              <a:cs typeface="Times" pitchFamily="18" charset="0"/>
            </a:endParaRPr>
          </a:p>
        </p:txBody>
      </p:sp>
      <p:sp>
        <p:nvSpPr>
          <p:cNvPr id="2052" name="ZoneTexte 1"/>
          <p:cNvSpPr txBox="1">
            <a:spLocks noChangeArrowheads="1"/>
          </p:cNvSpPr>
          <p:nvPr/>
        </p:nvSpPr>
        <p:spPr bwMode="auto">
          <a:xfrm>
            <a:off x="827088" y="1852613"/>
            <a:ext cx="74295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en-US" sz="4400" b="1" dirty="0" smtClean="0">
                <a:latin typeface="+mn-lt"/>
                <a:cs typeface="Arial" charset="0"/>
              </a:rPr>
              <a:t>The Bahamas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en-US" sz="4400" b="1" dirty="0" smtClean="0">
                <a:latin typeface="+mn-lt"/>
                <a:cs typeface="Arial" charset="0"/>
              </a:rPr>
              <a:t>  </a:t>
            </a:r>
            <a:r>
              <a:rPr lang="fr-FR" altLang="en-US" sz="4400" b="1" dirty="0" err="1" smtClean="0">
                <a:latin typeface="+mn-lt"/>
                <a:cs typeface="Arial" charset="0"/>
              </a:rPr>
              <a:t>Presentation</a:t>
            </a:r>
            <a:endParaRPr lang="fr-FR" altLang="en-US" sz="4400" b="1" dirty="0" smtClean="0">
              <a:latin typeface="+mn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888" y="11588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WIGOS Implementation Status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484313"/>
            <a:ext cx="8424862" cy="4683125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Currently The Bahamas Department of Meteorology have no agreements in place for the implementation of WIGOS.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888" y="11588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WIGOS Implementation Status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412875"/>
            <a:ext cx="8424863" cy="4683125"/>
          </a:xfrm>
        </p:spPr>
        <p:txBody>
          <a:bodyPr/>
          <a:lstStyle/>
          <a:p>
            <a:r>
              <a:rPr lang="en-US" sz="2800" dirty="0" smtClean="0"/>
              <a:t>The department has an </a:t>
            </a:r>
            <a:r>
              <a:rPr lang="en-US" sz="2800" dirty="0" smtClean="0"/>
              <a:t>operational Quality Management </a:t>
            </a:r>
            <a:r>
              <a:rPr lang="en-US" sz="2800" dirty="0" smtClean="0"/>
              <a:t>System.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Operational and </a:t>
            </a:r>
            <a:r>
              <a:rPr lang="en-US" sz="2800" dirty="0" smtClean="0"/>
              <a:t>maintenance processes for observing systems </a:t>
            </a:r>
            <a:r>
              <a:rPr lang="en-US" sz="2800" dirty="0" smtClean="0"/>
              <a:t>are documented and </a:t>
            </a:r>
            <a:r>
              <a:rPr lang="en-US" sz="2800" dirty="0" smtClean="0"/>
              <a:t>their implementation </a:t>
            </a:r>
            <a:r>
              <a:rPr lang="en-US" sz="2800" dirty="0" smtClean="0"/>
              <a:t>are </a:t>
            </a:r>
            <a:r>
              <a:rPr lang="en-US" sz="2800" dirty="0" smtClean="0"/>
              <a:t>monitored under </a:t>
            </a:r>
            <a:r>
              <a:rPr lang="en-US" sz="2800" dirty="0"/>
              <a:t>the QMS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1042988" y="188913"/>
            <a:ext cx="7772400" cy="1143000"/>
          </a:xfrm>
        </p:spPr>
        <p:txBody>
          <a:bodyPr/>
          <a:lstStyle/>
          <a:p>
            <a:r>
              <a:rPr lang="en-US" altLang="fr-FR" sz="4000" b="1" smtClean="0"/>
              <a:t>Outline of the presentation</a:t>
            </a:r>
            <a:endParaRPr lang="fr-CH" altLang="fr-FR" sz="4000" b="1" smtClean="0"/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50825" y="1628775"/>
            <a:ext cx="8640763" cy="4322763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fr-FR" altLang="fr-FR" sz="2400" smtClean="0">
                <a:cs typeface="Arial" charset="0"/>
              </a:rPr>
              <a:t>Mission of the NMHS</a:t>
            </a:r>
          </a:p>
          <a:p>
            <a:pPr marL="609600" indent="-609600">
              <a:buFontTx/>
              <a:buAutoNum type="arabicPeriod"/>
            </a:pPr>
            <a:r>
              <a:rPr lang="en-US" altLang="fr-FR" sz="2400" smtClean="0">
                <a:cs typeface="Arial" charset="0"/>
              </a:rPr>
              <a:t>National Observing Issues or Needs </a:t>
            </a:r>
            <a:endParaRPr lang="fr-FR" altLang="fr-FR" sz="2400" smtClean="0">
              <a:cs typeface="Arial" charset="0"/>
            </a:endParaRPr>
          </a:p>
          <a:p>
            <a:pPr marL="609600" indent="-609600">
              <a:buFontTx/>
              <a:buAutoNum type="arabicPeriod"/>
            </a:pPr>
            <a:r>
              <a:rPr lang="en-US" altLang="fr-FR" sz="2400" smtClean="0">
                <a:cs typeface="Arial" charset="0"/>
              </a:rPr>
              <a:t>Plans for the observing networks</a:t>
            </a:r>
          </a:p>
          <a:p>
            <a:pPr marL="609600" indent="-609600">
              <a:buFontTx/>
              <a:buAutoNum type="arabicPeriod"/>
            </a:pPr>
            <a:r>
              <a:rPr lang="fr-FR" altLang="fr-FR" sz="2400" smtClean="0">
                <a:cs typeface="Arial" charset="0"/>
              </a:rPr>
              <a:t>WIGOS Implementation Status</a:t>
            </a:r>
          </a:p>
          <a:p>
            <a:pPr marL="609600" indent="-609600">
              <a:buFontTx/>
              <a:buAutoNum type="arabicPeriod"/>
            </a:pPr>
            <a:r>
              <a:rPr lang="en-US" altLang="fr-FR" sz="2400" smtClean="0">
                <a:cs typeface="Arial" charset="0"/>
              </a:rPr>
              <a:t>Summary</a:t>
            </a:r>
            <a:endParaRPr lang="fr-FR" altLang="fr-FR" sz="240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772400" cy="1143000"/>
          </a:xfrm>
        </p:spPr>
        <p:txBody>
          <a:bodyPr/>
          <a:lstStyle/>
          <a:p>
            <a:r>
              <a:rPr lang="en-029" b="1" dirty="0" smtClean="0"/>
              <a:t>Mission Statement</a:t>
            </a:r>
            <a:endParaRPr lang="en-029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029" sz="3600" dirty="0" smtClean="0"/>
              <a:t>To provide high quality Meteorological and </a:t>
            </a:r>
            <a:r>
              <a:rPr lang="en-029" sz="3600" dirty="0" err="1" smtClean="0"/>
              <a:t>Climatological</a:t>
            </a:r>
            <a:r>
              <a:rPr lang="en-029" sz="3600" dirty="0" smtClean="0"/>
              <a:t> information on a timely basis to be used by special interest agencies and the public at large for </a:t>
            </a:r>
            <a:r>
              <a:rPr lang="en-029" sz="3600" dirty="0" err="1" smtClean="0"/>
              <a:t>reseach</a:t>
            </a:r>
            <a:r>
              <a:rPr lang="en-029" sz="3600" dirty="0" smtClean="0"/>
              <a:t>, education and protection of lives and property.</a:t>
            </a:r>
            <a:endParaRPr lang="en-029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63650" y="260350"/>
            <a:ext cx="7772400" cy="1143000"/>
          </a:xfrm>
        </p:spPr>
        <p:txBody>
          <a:bodyPr/>
          <a:lstStyle/>
          <a:p>
            <a:r>
              <a:rPr lang="fr-CH" altLang="en-US" sz="4000" b="1" dirty="0" smtClean="0"/>
              <a:t>Mission of the BDM</a:t>
            </a:r>
            <a:endParaRPr lang="en-US" altLang="en-US" sz="40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772400" cy="47529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fr-CH" altLang="en-US" sz="2800" dirty="0" smtClean="0"/>
              <a:t>The BDM </a:t>
            </a:r>
            <a:r>
              <a:rPr lang="fr-CH" altLang="en-US" sz="2800" dirty="0" err="1" smtClean="0"/>
              <a:t>is</a:t>
            </a:r>
            <a:r>
              <a:rPr lang="fr-CH" altLang="en-US" sz="2800" dirty="0" smtClean="0"/>
              <a:t> </a:t>
            </a:r>
            <a:r>
              <a:rPr lang="fr-CH" altLang="en-US" sz="2800" dirty="0" err="1" smtClean="0"/>
              <a:t>responsible</a:t>
            </a:r>
            <a:r>
              <a:rPr lang="fr-CH" altLang="en-US" sz="2800" dirty="0" smtClean="0"/>
              <a:t> for </a:t>
            </a:r>
            <a:r>
              <a:rPr lang="fr-CH" altLang="en-US" sz="2800" dirty="0" err="1" smtClean="0"/>
              <a:t>providing</a:t>
            </a:r>
            <a:r>
              <a:rPr lang="fr-CH" altLang="en-US" sz="2800" dirty="0" smtClean="0"/>
              <a:t> the </a:t>
            </a:r>
            <a:r>
              <a:rPr lang="fr-CH" altLang="en-US" sz="2800" dirty="0" err="1" smtClean="0"/>
              <a:t>following</a:t>
            </a:r>
            <a:r>
              <a:rPr lang="fr-CH" altLang="en-US" sz="2800" dirty="0" smtClean="0"/>
              <a:t>:</a:t>
            </a:r>
          </a:p>
          <a:p>
            <a:pPr lvl="1">
              <a:lnSpc>
                <a:spcPct val="90000"/>
              </a:lnSpc>
              <a:defRPr/>
            </a:pPr>
            <a:r>
              <a:rPr lang="fr-CH" altLang="en-US" sz="2400" dirty="0" smtClean="0"/>
              <a:t>Public </a:t>
            </a:r>
            <a:r>
              <a:rPr lang="fr-CH" altLang="en-US" sz="2400" dirty="0" err="1" smtClean="0"/>
              <a:t>Forecast</a:t>
            </a:r>
            <a:endParaRPr lang="fr-CH" altLang="en-US" sz="2400" dirty="0" smtClean="0"/>
          </a:p>
          <a:p>
            <a:pPr lvl="1">
              <a:lnSpc>
                <a:spcPct val="90000"/>
              </a:lnSpc>
              <a:defRPr/>
            </a:pPr>
            <a:r>
              <a:rPr lang="fr-CH" altLang="en-US" sz="2400" dirty="0" smtClean="0"/>
              <a:t>Aviation </a:t>
            </a:r>
            <a:r>
              <a:rPr lang="fr-CH" altLang="en-US" sz="2400" dirty="0" err="1" smtClean="0"/>
              <a:t>Forecast</a:t>
            </a:r>
            <a:r>
              <a:rPr lang="fr-CH" altLang="en-US" sz="2400" dirty="0" smtClean="0"/>
              <a:t> and Observations</a:t>
            </a:r>
          </a:p>
          <a:p>
            <a:pPr lvl="1">
              <a:lnSpc>
                <a:spcPct val="90000"/>
              </a:lnSpc>
              <a:defRPr/>
            </a:pPr>
            <a:r>
              <a:rPr lang="fr-CH" altLang="en-US" sz="2400" dirty="0" smtClean="0"/>
              <a:t>Marine </a:t>
            </a:r>
            <a:r>
              <a:rPr lang="fr-CH" altLang="en-US" sz="2400" dirty="0" err="1" smtClean="0"/>
              <a:t>Forecast</a:t>
            </a:r>
            <a:endParaRPr lang="fr-CH" altLang="en-US" sz="2400" dirty="0" smtClean="0"/>
          </a:p>
          <a:p>
            <a:pPr lvl="1">
              <a:lnSpc>
                <a:spcPct val="90000"/>
              </a:lnSpc>
              <a:defRPr/>
            </a:pPr>
            <a:r>
              <a:rPr lang="fr-CH" altLang="en-US" sz="2400" dirty="0" smtClean="0"/>
              <a:t>Hurricane </a:t>
            </a:r>
            <a:r>
              <a:rPr lang="fr-CH" altLang="en-US" sz="2400" dirty="0" err="1" smtClean="0"/>
              <a:t>Forecast</a:t>
            </a:r>
            <a:r>
              <a:rPr lang="fr-CH" altLang="en-US" sz="2400" dirty="0" smtClean="0"/>
              <a:t> for The Bahamas and the Turks and </a:t>
            </a:r>
            <a:r>
              <a:rPr lang="fr-CH" altLang="en-US" sz="2400" dirty="0" err="1" smtClean="0"/>
              <a:t>Caicos</a:t>
            </a:r>
            <a:r>
              <a:rPr lang="fr-CH" altLang="en-US" sz="2400" dirty="0" smtClean="0"/>
              <a:t> </a:t>
            </a:r>
            <a:r>
              <a:rPr lang="fr-CH" altLang="en-US" sz="2400" dirty="0" err="1" smtClean="0"/>
              <a:t>Islands</a:t>
            </a:r>
            <a:endParaRPr lang="fr-CH" altLang="en-US" sz="2400" dirty="0" smtClean="0"/>
          </a:p>
          <a:p>
            <a:pPr lvl="1">
              <a:lnSpc>
                <a:spcPct val="90000"/>
              </a:lnSpc>
              <a:defRPr/>
            </a:pPr>
            <a:r>
              <a:rPr lang="fr-CH" altLang="en-US" sz="2400" dirty="0" err="1" smtClean="0"/>
              <a:t>Climatology</a:t>
            </a:r>
            <a:r>
              <a:rPr lang="fr-CH" altLang="en-US" sz="2400" dirty="0" smtClean="0"/>
              <a:t> Services</a:t>
            </a:r>
          </a:p>
          <a:p>
            <a:pPr>
              <a:lnSpc>
                <a:spcPct val="80000"/>
              </a:lnSpc>
              <a:defRPr/>
            </a:pPr>
            <a:r>
              <a:rPr lang="fr-CH" altLang="en-US" sz="2800" dirty="0" smtClean="0"/>
              <a:t>Major </a:t>
            </a:r>
            <a:r>
              <a:rPr lang="fr-CH" altLang="en-US" sz="2800" dirty="0" err="1" smtClean="0"/>
              <a:t>historical</a:t>
            </a:r>
            <a:r>
              <a:rPr lang="fr-CH" altLang="en-US" sz="2800" dirty="0" smtClean="0"/>
              <a:t> </a:t>
            </a:r>
            <a:r>
              <a:rPr lang="fr-CH" altLang="en-US" sz="2800" dirty="0" err="1" smtClean="0"/>
              <a:t>meteorological</a:t>
            </a:r>
            <a:r>
              <a:rPr lang="fr-CH" altLang="en-US" sz="2800" dirty="0" smtClean="0"/>
              <a:t> </a:t>
            </a:r>
            <a:r>
              <a:rPr lang="fr-CH" altLang="en-US" sz="2800" dirty="0" err="1" smtClean="0"/>
              <a:t>disaster</a:t>
            </a:r>
            <a:r>
              <a:rPr lang="fr-CH" altLang="en-US" sz="2800" dirty="0" smtClean="0"/>
              <a:t> </a:t>
            </a:r>
            <a:r>
              <a:rPr lang="fr-CH" altLang="en-US" sz="2800" dirty="0" err="1" smtClean="0"/>
              <a:t>events</a:t>
            </a:r>
            <a:endParaRPr lang="fr-CH" altLang="en-US" sz="2800" dirty="0"/>
          </a:p>
          <a:p>
            <a:pPr lvl="1">
              <a:lnSpc>
                <a:spcPct val="80000"/>
              </a:lnSpc>
              <a:defRPr/>
            </a:pPr>
            <a:r>
              <a:rPr lang="fr-CH" altLang="en-US" sz="2400" dirty="0" smtClean="0"/>
              <a:t>Hurricanes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772400" cy="1143000"/>
          </a:xfrm>
        </p:spPr>
        <p:txBody>
          <a:bodyPr/>
          <a:lstStyle/>
          <a:p>
            <a:r>
              <a:rPr lang="fr-CH" altLang="en-US" b="1" dirty="0" smtClean="0"/>
              <a:t>Mission of the BDM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altLang="en-US" dirty="0" err="1" smtClean="0"/>
              <a:t>Technical</a:t>
            </a:r>
            <a:r>
              <a:rPr lang="fr-CH" altLang="en-US" dirty="0" smtClean="0"/>
              <a:t> Staff Structure:</a:t>
            </a:r>
          </a:p>
          <a:p>
            <a:pPr lvl="1"/>
            <a:r>
              <a:rPr lang="fr-CH" altLang="en-US" dirty="0" err="1" smtClean="0"/>
              <a:t>Observers</a:t>
            </a:r>
            <a:endParaRPr lang="fr-CH" altLang="en-US" dirty="0" smtClean="0"/>
          </a:p>
          <a:p>
            <a:pPr lvl="1"/>
            <a:r>
              <a:rPr lang="fr-CH" altLang="en-US" dirty="0" err="1" smtClean="0"/>
              <a:t>Forecasters</a:t>
            </a:r>
            <a:endParaRPr lang="fr-CH" altLang="en-US" dirty="0" smtClean="0"/>
          </a:p>
          <a:p>
            <a:pPr lvl="1"/>
            <a:r>
              <a:rPr lang="fr-CH" altLang="en-US" dirty="0" err="1" smtClean="0"/>
              <a:t>Meteorologists</a:t>
            </a:r>
            <a:endParaRPr lang="fr-CH" altLang="en-US" dirty="0" smtClean="0"/>
          </a:p>
          <a:p>
            <a:pPr algn="just"/>
            <a:r>
              <a:rPr lang="fr-CH" altLang="en-US" sz="2800" dirty="0" smtClean="0"/>
              <a:t>Data collection and </a:t>
            </a:r>
            <a:r>
              <a:rPr lang="fr-CH" altLang="en-US" sz="2800" dirty="0" err="1" smtClean="0"/>
              <a:t>processing</a:t>
            </a:r>
            <a:r>
              <a:rPr lang="fr-CH" altLang="en-US" sz="2800" dirty="0" smtClean="0"/>
              <a:t> are </a:t>
            </a:r>
            <a:r>
              <a:rPr lang="fr-CH" altLang="en-US" sz="2800" dirty="0" err="1" smtClean="0"/>
              <a:t>done</a:t>
            </a:r>
            <a:r>
              <a:rPr lang="fr-CH" altLang="en-US" sz="2800" dirty="0" smtClean="0"/>
              <a:t> by </a:t>
            </a:r>
            <a:r>
              <a:rPr lang="fr-CH" altLang="en-US" sz="2800" dirty="0" err="1" smtClean="0"/>
              <a:t>observers</a:t>
            </a:r>
            <a:r>
              <a:rPr lang="fr-CH" altLang="en-US" sz="2800" dirty="0" smtClean="0"/>
              <a:t> and </a:t>
            </a:r>
            <a:r>
              <a:rPr lang="fr-CH" altLang="en-US" sz="2800" dirty="0" err="1" smtClean="0"/>
              <a:t>Forecasters</a:t>
            </a:r>
            <a:r>
              <a:rPr lang="fr-CH" altLang="en-US" sz="2800" dirty="0" smtClean="0"/>
              <a:t> in the </a:t>
            </a:r>
            <a:r>
              <a:rPr lang="fr-CH" altLang="en-US" sz="2800" dirty="0" err="1" smtClean="0"/>
              <a:t>Forecast</a:t>
            </a:r>
            <a:r>
              <a:rPr lang="fr-CH" altLang="en-US" sz="2800" dirty="0" smtClean="0"/>
              <a:t> Office and </a:t>
            </a:r>
            <a:r>
              <a:rPr lang="fr-CH" altLang="en-US" sz="2800" dirty="0" err="1" smtClean="0"/>
              <a:t>Climatology</a:t>
            </a:r>
            <a:r>
              <a:rPr lang="fr-CH" altLang="en-US" sz="2800" dirty="0" smtClean="0"/>
              <a:t>.  </a:t>
            </a:r>
          </a:p>
          <a:p>
            <a:pPr algn="just"/>
            <a:r>
              <a:rPr lang="fr-CH" altLang="en-US" sz="2800" dirty="0" smtClean="0"/>
              <a:t>All the </a:t>
            </a:r>
            <a:r>
              <a:rPr lang="fr-CH" altLang="en-US" sz="2800" dirty="0" err="1" smtClean="0"/>
              <a:t>Officers</a:t>
            </a:r>
            <a:r>
              <a:rPr lang="fr-CH" altLang="en-US" sz="2800" dirty="0" smtClean="0"/>
              <a:t> </a:t>
            </a:r>
            <a:r>
              <a:rPr lang="fr-CH" altLang="en-US" sz="2800" dirty="0" err="1" smtClean="0"/>
              <a:t>involved</a:t>
            </a:r>
            <a:r>
              <a:rPr lang="fr-CH" altLang="en-US" sz="2800" dirty="0" smtClean="0"/>
              <a:t> in </a:t>
            </a:r>
            <a:r>
              <a:rPr lang="fr-CH" altLang="en-US" sz="2800" dirty="0" err="1" smtClean="0"/>
              <a:t>this</a:t>
            </a:r>
            <a:r>
              <a:rPr lang="fr-CH" altLang="en-US" sz="2800" dirty="0" smtClean="0"/>
              <a:t> </a:t>
            </a:r>
            <a:r>
              <a:rPr lang="fr-CH" altLang="en-US" sz="2800" dirty="0" err="1" smtClean="0"/>
              <a:t>process</a:t>
            </a:r>
            <a:r>
              <a:rPr lang="fr-CH" altLang="en-US" sz="2800" dirty="0" smtClean="0"/>
              <a:t> are </a:t>
            </a:r>
            <a:r>
              <a:rPr lang="fr-CH" altLang="en-US" sz="2800" dirty="0" err="1" smtClean="0"/>
              <a:t>certified</a:t>
            </a:r>
            <a:r>
              <a:rPr lang="fr-CH" altLang="en-US" sz="2800" dirty="0" smtClean="0"/>
              <a:t> to WMO standards.</a:t>
            </a:r>
            <a:endParaRPr lang="en-029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888" y="11588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WIGOS Implementation Status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412875"/>
            <a:ext cx="8424863" cy="4683125"/>
          </a:xfrm>
        </p:spPr>
        <p:txBody>
          <a:bodyPr/>
          <a:lstStyle/>
          <a:p>
            <a:r>
              <a:rPr lang="en-US" sz="2800" dirty="0" smtClean="0"/>
              <a:t>In The Bahamas there are 2 manned observations and 22 AWOSs under the control of the Department of Meteorology.  </a:t>
            </a:r>
          </a:p>
          <a:p>
            <a:pPr lvl="1"/>
            <a:r>
              <a:rPr lang="en-US" sz="2400" dirty="0" smtClean="0"/>
              <a:t>There are major challenges in keeping all the AWOSs functioning due to the archipelagic nature of the country. </a:t>
            </a:r>
          </a:p>
          <a:p>
            <a:pPr lvl="1"/>
            <a:r>
              <a:rPr lang="en-US" sz="2400" dirty="0" smtClean="0"/>
              <a:t>There are several other privately owned observing stations throughout the islands.</a:t>
            </a:r>
          </a:p>
          <a:p>
            <a:r>
              <a:rPr lang="en-US" sz="2800" dirty="0" smtClean="0"/>
              <a:t>The Climatology Section of the department maintains a database of all observations.</a:t>
            </a:r>
          </a:p>
          <a:p>
            <a:r>
              <a:rPr lang="en-US" sz="2800" dirty="0" smtClean="0"/>
              <a:t>Metadata for </a:t>
            </a:r>
            <a:r>
              <a:rPr lang="en-US" sz="2800" dirty="0" err="1" smtClean="0"/>
              <a:t>mynn</a:t>
            </a:r>
            <a:r>
              <a:rPr lang="en-US" sz="2800" dirty="0" smtClean="0"/>
              <a:t> is accessible through GTS.  Needs to be upgraded.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2525" y="188913"/>
            <a:ext cx="8027988" cy="1214437"/>
          </a:xfrm>
        </p:spPr>
        <p:txBody>
          <a:bodyPr/>
          <a:lstStyle/>
          <a:p>
            <a:pPr>
              <a:lnSpc>
                <a:spcPts val="3400"/>
              </a:lnSpc>
              <a:defRPr/>
            </a:pPr>
            <a:r>
              <a:rPr lang="en-US" altLang="en-US" sz="3600" b="1" dirty="0" smtClean="0"/>
              <a:t>Major needs and gaps in observing capabilities and access</a:t>
            </a:r>
            <a:endParaRPr lang="en-US" altLang="en-US" sz="3600" b="1" dirty="0"/>
          </a:p>
        </p:txBody>
      </p:sp>
      <p:sp>
        <p:nvSpPr>
          <p:cNvPr id="10243" name="Content Placeholder 1"/>
          <p:cNvSpPr>
            <a:spLocks noGrp="1"/>
          </p:cNvSpPr>
          <p:nvPr>
            <p:ph idx="1"/>
          </p:nvPr>
        </p:nvSpPr>
        <p:spPr>
          <a:xfrm>
            <a:off x="323850" y="1484313"/>
            <a:ext cx="8496300" cy="4608512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Observations from remote stations are not received in real-time by Forecasters.  This creates a problem when briefing pilots and producing </a:t>
            </a:r>
            <a:r>
              <a:rPr lang="en-US" altLang="en-US" dirty="0"/>
              <a:t>weather forecasts and </a:t>
            </a:r>
            <a:r>
              <a:rPr lang="en-US" altLang="en-US" dirty="0" smtClean="0"/>
              <a:t>warnings</a:t>
            </a:r>
          </a:p>
          <a:p>
            <a:pPr lvl="1">
              <a:defRPr/>
            </a:pPr>
            <a:r>
              <a:rPr lang="en-US" altLang="en-US" dirty="0" smtClean="0"/>
              <a:t>These stations need to be included in the existing observation network.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92213" y="188913"/>
            <a:ext cx="7772400" cy="1143000"/>
          </a:xfrm>
        </p:spPr>
        <p:txBody>
          <a:bodyPr/>
          <a:lstStyle/>
          <a:p>
            <a:r>
              <a:rPr lang="fr-CH" altLang="en-US" sz="4000" b="1" smtClean="0"/>
              <a:t>Plans for the National Observing Networks</a:t>
            </a:r>
            <a:endParaRPr lang="en-US" altLang="en-US" sz="4000" b="1" smtClean="0"/>
          </a:p>
        </p:txBody>
      </p:sp>
      <p:sp>
        <p:nvSpPr>
          <p:cNvPr id="11267" name="Content Placeholder 1"/>
          <p:cNvSpPr>
            <a:spLocks noGrp="1"/>
          </p:cNvSpPr>
          <p:nvPr>
            <p:ph idx="1"/>
          </p:nvPr>
        </p:nvSpPr>
        <p:spPr>
          <a:xfrm>
            <a:off x="395288" y="1484313"/>
            <a:ext cx="8062912" cy="4611687"/>
          </a:xfrm>
        </p:spPr>
        <p:txBody>
          <a:bodyPr/>
          <a:lstStyle/>
          <a:p>
            <a:r>
              <a:rPr lang="fr-CH" altLang="en-US" dirty="0" smtClean="0"/>
              <a:t>A National Plan </a:t>
            </a:r>
            <a:r>
              <a:rPr lang="fr-CH" altLang="en-US" dirty="0" err="1" smtClean="0"/>
              <a:t>is</a:t>
            </a:r>
            <a:r>
              <a:rPr lang="fr-CH" altLang="en-US" dirty="0" smtClean="0"/>
              <a:t> in place for the upgrade of </a:t>
            </a:r>
            <a:r>
              <a:rPr lang="fr-CH" altLang="en-US" dirty="0" err="1" smtClean="0"/>
              <a:t>airports</a:t>
            </a:r>
            <a:r>
              <a:rPr lang="fr-CH" altLang="en-US" dirty="0" smtClean="0"/>
              <a:t> </a:t>
            </a:r>
            <a:r>
              <a:rPr lang="fr-CH" altLang="en-US" dirty="0" err="1" smtClean="0"/>
              <a:t>throughout</a:t>
            </a:r>
            <a:r>
              <a:rPr lang="fr-CH" altLang="en-US" dirty="0" smtClean="0"/>
              <a:t> the </a:t>
            </a:r>
            <a:r>
              <a:rPr lang="fr-CH" altLang="en-US" dirty="0" err="1" smtClean="0"/>
              <a:t>islands</a:t>
            </a:r>
            <a:r>
              <a:rPr lang="fr-CH" altLang="en-US" dirty="0" smtClean="0"/>
              <a:t>.  </a:t>
            </a:r>
            <a:r>
              <a:rPr lang="fr-CH" altLang="en-US" dirty="0" err="1" smtClean="0"/>
              <a:t>Upgrading</a:t>
            </a:r>
            <a:r>
              <a:rPr lang="fr-CH" altLang="en-US" dirty="0" smtClean="0"/>
              <a:t> of the National </a:t>
            </a:r>
            <a:r>
              <a:rPr lang="fr-CH" altLang="en-US" dirty="0" err="1" smtClean="0"/>
              <a:t>Observing</a:t>
            </a:r>
            <a:r>
              <a:rPr lang="fr-CH" altLang="en-US" dirty="0" smtClean="0"/>
              <a:t> Networks </a:t>
            </a:r>
            <a:r>
              <a:rPr lang="fr-CH" altLang="en-US" dirty="0" err="1" smtClean="0"/>
              <a:t>is</a:t>
            </a:r>
            <a:r>
              <a:rPr lang="fr-CH" altLang="en-US" dirty="0" smtClean="0"/>
              <a:t> </a:t>
            </a:r>
            <a:r>
              <a:rPr lang="fr-CH" altLang="en-US" dirty="0" err="1" smtClean="0"/>
              <a:t>tied</a:t>
            </a:r>
            <a:r>
              <a:rPr lang="fr-CH" altLang="en-US" dirty="0" smtClean="0"/>
              <a:t> to </a:t>
            </a:r>
            <a:r>
              <a:rPr lang="fr-CH" altLang="en-US" dirty="0" err="1" smtClean="0"/>
              <a:t>this</a:t>
            </a:r>
            <a:endParaRPr lang="fr-CH" altLang="en-US" dirty="0" smtClean="0"/>
          </a:p>
          <a:p>
            <a:pPr lvl="1"/>
            <a:r>
              <a:rPr lang="fr-CH" altLang="en-US" dirty="0" smtClean="0"/>
              <a:t>This </a:t>
            </a:r>
            <a:r>
              <a:rPr lang="fr-CH" altLang="en-US" dirty="0" err="1" smtClean="0"/>
              <a:t>would</a:t>
            </a:r>
            <a:r>
              <a:rPr lang="fr-CH" altLang="en-US" dirty="0" smtClean="0"/>
              <a:t> </a:t>
            </a:r>
            <a:r>
              <a:rPr lang="fr-CH" altLang="en-US" dirty="0" err="1" smtClean="0"/>
              <a:t>involve</a:t>
            </a:r>
            <a:r>
              <a:rPr lang="fr-CH" altLang="en-US" dirty="0" smtClean="0"/>
              <a:t> an </a:t>
            </a:r>
            <a:r>
              <a:rPr lang="fr-CH" altLang="en-US" dirty="0" err="1" smtClean="0"/>
              <a:t>increase</a:t>
            </a:r>
            <a:r>
              <a:rPr lang="fr-CH" altLang="en-US" dirty="0" smtClean="0"/>
              <a:t> of </a:t>
            </a:r>
            <a:r>
              <a:rPr lang="fr-CH" altLang="en-US" dirty="0" err="1" smtClean="0"/>
              <a:t>manned</a:t>
            </a:r>
            <a:r>
              <a:rPr lang="fr-CH" altLang="en-US" dirty="0" smtClean="0"/>
              <a:t> stations and </a:t>
            </a:r>
            <a:r>
              <a:rPr lang="fr-CH" altLang="en-US" dirty="0" err="1" smtClean="0"/>
              <a:t>upgrading</a:t>
            </a:r>
            <a:r>
              <a:rPr lang="fr-CH" altLang="en-US" dirty="0" smtClean="0"/>
              <a:t> of </a:t>
            </a:r>
            <a:r>
              <a:rPr lang="fr-CH" altLang="en-US" dirty="0" err="1" smtClean="0"/>
              <a:t>current</a:t>
            </a:r>
            <a:r>
              <a:rPr lang="fr-CH" altLang="en-US" dirty="0" smtClean="0"/>
              <a:t> </a:t>
            </a:r>
            <a:r>
              <a:rPr lang="fr-CH" altLang="en-US" dirty="0" err="1" smtClean="0"/>
              <a:t>AWOSs</a:t>
            </a:r>
            <a:r>
              <a:rPr lang="fr-CH" altLang="en-US" dirty="0" smtClean="0"/>
              <a:t>.  </a:t>
            </a:r>
          </a:p>
          <a:p>
            <a:pPr>
              <a:buFontTx/>
              <a:buNone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888" y="11588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WIGOS Implementation Status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412875"/>
            <a:ext cx="8424863" cy="4683125"/>
          </a:xfrm>
        </p:spPr>
        <p:txBody>
          <a:bodyPr/>
          <a:lstStyle/>
          <a:p>
            <a:r>
              <a:rPr lang="en-US" sz="2800" dirty="0" smtClean="0"/>
              <a:t>Currently there is no National WIGOS Implementation plan/strategy</a:t>
            </a:r>
          </a:p>
          <a:p>
            <a:pPr lvl="1"/>
            <a:r>
              <a:rPr lang="en-US" sz="2400" dirty="0" smtClean="0"/>
              <a:t>The Bahamas plan to create and execute such a strategy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  <a:cs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WMO_Powerpoint_template_fr</Template>
  <TotalTime>297</TotalTime>
  <Words>410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 Presentation</vt:lpstr>
      <vt:lpstr>PowerPoint Presentation</vt:lpstr>
      <vt:lpstr>Outline of the presentation</vt:lpstr>
      <vt:lpstr>Mission Statement</vt:lpstr>
      <vt:lpstr>Mission of the BDM</vt:lpstr>
      <vt:lpstr>Mission of the BDM</vt:lpstr>
      <vt:lpstr>WIGOS Implementation Status</vt:lpstr>
      <vt:lpstr>Major needs and gaps in observing capabilities and access</vt:lpstr>
      <vt:lpstr>Plans for the National Observing Networks</vt:lpstr>
      <vt:lpstr>WIGOS Implementation Status</vt:lpstr>
      <vt:lpstr>WIGOS Implementation Status</vt:lpstr>
      <vt:lpstr>WIGOS Implementation Status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Shanna Pitter</dc:creator>
  <cp:lastModifiedBy>Jeffrey Simmons</cp:lastModifiedBy>
  <cp:revision>21</cp:revision>
  <cp:lastPrinted>2014-08-26T11:27:55Z</cp:lastPrinted>
  <dcterms:created xsi:type="dcterms:W3CDTF">2015-10-29T15:59:29Z</dcterms:created>
  <dcterms:modified xsi:type="dcterms:W3CDTF">2015-11-25T10:09:35Z</dcterms:modified>
</cp:coreProperties>
</file>