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8E6AD-B9F9-47C0-AB83-8AF6264CE001}" type="datetimeFigureOut">
              <a:rPr lang="fr-CH" altLang="en-US">
                <a:solidFill>
                  <a:srgbClr val="000000"/>
                </a:solidFill>
              </a:rPr>
              <a:pPr/>
              <a:t>29.11.2015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0E3319-E861-4A72-A5FE-5F5F3D29EE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43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EB6ED0-BA5E-4FF4-86E7-7C33BBE29BDC}" type="datetimeFigureOut">
              <a:rPr lang="fr-CH" altLang="en-US">
                <a:solidFill>
                  <a:srgbClr val="000000"/>
                </a:solidFill>
              </a:rPr>
              <a:pPr/>
              <a:t>29.11.2015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C3FE8C-EDCF-4D2C-B9ED-D50C228A8C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578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6D085B-3105-4615-8E81-2AAB440233F2}" type="datetimeFigureOut">
              <a:rPr lang="fr-CH" altLang="en-US">
                <a:solidFill>
                  <a:srgbClr val="000000"/>
                </a:solidFill>
              </a:rPr>
              <a:pPr/>
              <a:t>29.11.2015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E0A57-D7CA-4F49-B1C9-3F50D1808AB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244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EEF0-4D13-426D-83C5-030B64F83A97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7913-560F-455F-AEAC-F346EDF2C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EEF0-4D13-426D-83C5-030B64F83A97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7913-560F-455F-AEAC-F346EDF2CA6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EEF0-4D13-426D-83C5-030B64F83A97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7913-560F-455F-AEAC-F346EDF2C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EEF0-4D13-426D-83C5-030B64F83A97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7913-560F-455F-AEAC-F346EDF2CA6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EEF0-4D13-426D-83C5-030B64F83A97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7913-560F-455F-AEAC-F346EDF2C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EEF0-4D13-426D-83C5-030B64F83A97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7913-560F-455F-AEAC-F346EDF2C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EEF0-4D13-426D-83C5-030B64F83A97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7913-560F-455F-AEAC-F346EDF2C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EEF0-4D13-426D-83C5-030B64F83A97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7913-560F-455F-AEAC-F346EDF2CA6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D7B049-32AE-4740-A6EF-4E9DF05DAF85}" type="datetimeFigureOut">
              <a:rPr lang="fr-CH" altLang="en-US">
                <a:solidFill>
                  <a:srgbClr val="000000"/>
                </a:solidFill>
              </a:rPr>
              <a:pPr/>
              <a:t>29.11.2015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C8D44-936D-4EB7-A762-6D6599D8D5A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0922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EEF0-4D13-426D-83C5-030B64F83A97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7913-560F-455F-AEAC-F346EDF2CA6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EEF0-4D13-426D-83C5-030B64F83A97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7913-560F-455F-AEAC-F346EDF2C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1EEF0-4D13-426D-83C5-030B64F83A97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67913-560F-455F-AEAC-F346EDF2CA69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5A7600-3CB2-43D2-B6CB-11B12C2F4108}" type="datetimeFigureOut">
              <a:rPr lang="fr-CH" altLang="en-US">
                <a:solidFill>
                  <a:srgbClr val="000000"/>
                </a:solidFill>
              </a:rPr>
              <a:pPr/>
              <a:t>29.11.2015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28FFB0-1980-4000-A53E-A8CD6822861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27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2158D-0DB3-4D54-99AF-942F0E07D223}" type="datetimeFigureOut">
              <a:rPr lang="fr-CH" altLang="en-US">
                <a:solidFill>
                  <a:srgbClr val="000000"/>
                </a:solidFill>
              </a:rPr>
              <a:pPr/>
              <a:t>29.11.2015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0443BF-322A-4CB9-BCC4-D74A29B04E5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386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FD7308-51B1-4AAE-A2FD-FEEE53780F66}" type="datetimeFigureOut">
              <a:rPr lang="fr-CH" altLang="en-US">
                <a:solidFill>
                  <a:srgbClr val="000000"/>
                </a:solidFill>
              </a:rPr>
              <a:pPr/>
              <a:t>29.11.2015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39C353-413F-4345-95A9-F8FEB7EA51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067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C93C5B-A7D0-4573-9A38-07C0F2143C3F}" type="datetimeFigureOut">
              <a:rPr lang="fr-CH" altLang="en-US">
                <a:solidFill>
                  <a:srgbClr val="000000"/>
                </a:solidFill>
              </a:rPr>
              <a:pPr/>
              <a:t>29.11.2015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A97CA9-B5C9-47C6-B2BF-A4ECC9B60F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54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ED175-BE7F-4227-8A8C-F5DAB80FAD45}" type="datetimeFigureOut">
              <a:rPr lang="fr-CH" altLang="en-US">
                <a:solidFill>
                  <a:srgbClr val="000000"/>
                </a:solidFill>
              </a:rPr>
              <a:pPr/>
              <a:t>29.11.2015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F51C36-4DC3-49AB-ADF5-971FB5EBFCD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47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CDC69D-6AD2-486B-92EA-0654C6F13D3A}" type="datetimeFigureOut">
              <a:rPr lang="fr-CH" altLang="en-US">
                <a:solidFill>
                  <a:srgbClr val="000000"/>
                </a:solidFill>
              </a:rPr>
              <a:pPr/>
              <a:t>29.11.2015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51F584-6A22-4E26-BE48-A2B74BECBEB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3293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B0808E-9D66-42BC-A769-AE45C3814C11}" type="datetimeFigureOut">
              <a:rPr lang="fr-CH" altLang="en-US">
                <a:solidFill>
                  <a:srgbClr val="000000"/>
                </a:solidFill>
              </a:rPr>
              <a:pPr/>
              <a:t>29.11.2015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A8CD0E-1703-46E7-8C32-2DEEE52147A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07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C8DC7C0-1710-41CB-B565-F4773658C00D}" type="datetimeFigureOut">
              <a:rPr lang="fr-CH" altLang="en-US">
                <a:solidFill>
                  <a:srgbClr val="000000"/>
                </a:solidFill>
                <a:cs typeface="Times New Roman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29.11.2015</a:t>
            </a:fld>
            <a:endParaRPr lang="en-US" altLang="en-US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31613675-B284-45D1-9F9E-FF89624162ED}" type="slidenum">
              <a:rPr lang="en-US" altLang="en-US">
                <a:solidFill>
                  <a:srgbClr val="000000"/>
                </a:solidFill>
                <a:cs typeface="Times New Roman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  <a:cs typeface="Times New Roman" pitchFamily="18" charset="0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352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611EEF0-4D13-426D-83C5-030B64F83A97}" type="datetimeFigureOut">
              <a:rPr lang="en-US" smtClean="0"/>
              <a:t>11/29/2015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5267913-560F-455F-AEAC-F346EDF2CA6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ous-titre 2"/>
          <p:cNvSpPr>
            <a:spLocks noGrp="1"/>
          </p:cNvSpPr>
          <p:nvPr>
            <p:ph type="subTitle" idx="4294967295"/>
          </p:nvPr>
        </p:nvSpPr>
        <p:spPr>
          <a:xfrm>
            <a:off x="1048314" y="3017837"/>
            <a:ext cx="7200900" cy="2087563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fr-CH" altLang="fr-FR" sz="2400" b="1" dirty="0" smtClean="0"/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fr-CH" altLang="fr-FR" sz="2400" b="1" dirty="0" smtClean="0"/>
              <a:t>Kerry Powery, Chief </a:t>
            </a:r>
            <a:r>
              <a:rPr lang="fr-CH" altLang="fr-FR" sz="2400" b="1" dirty="0" err="1" smtClean="0"/>
              <a:t>Meteorologist</a:t>
            </a:r>
            <a:r>
              <a:rPr lang="fr-CH" altLang="fr-FR" sz="2400" b="1" dirty="0" smtClean="0"/>
              <a:t>,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fr-CH" altLang="fr-FR" sz="2400" b="1" dirty="0" smtClean="0"/>
              <a:t>Cayman </a:t>
            </a:r>
            <a:r>
              <a:rPr lang="fr-CH" altLang="fr-FR" sz="2400" b="1" dirty="0" err="1" smtClean="0"/>
              <a:t>Islands</a:t>
            </a:r>
            <a:r>
              <a:rPr lang="fr-CH" altLang="fr-FR" sz="2400" b="1" dirty="0" smtClean="0"/>
              <a:t> National </a:t>
            </a:r>
            <a:r>
              <a:rPr lang="fr-CH" altLang="fr-FR" sz="2400" b="1" dirty="0" err="1" smtClean="0"/>
              <a:t>Weather</a:t>
            </a:r>
            <a:r>
              <a:rPr lang="fr-CH" altLang="fr-FR" sz="2400" b="1" dirty="0" smtClean="0"/>
              <a:t> Service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fr-CH" altLang="fr-FR" sz="2400" b="1" dirty="0" smtClean="0"/>
              <a:t>Kerry.powery@gov.ky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</a:pPr>
            <a:endParaRPr lang="fr-CH" altLang="fr-FR" sz="2400" b="1" dirty="0" smtClean="0"/>
          </a:p>
        </p:txBody>
      </p:sp>
      <p:sp>
        <p:nvSpPr>
          <p:cNvPr id="14338" name="ZoneTexte 8"/>
          <p:cNvSpPr txBox="1">
            <a:spLocks noChangeArrowheads="1"/>
          </p:cNvSpPr>
          <p:nvPr/>
        </p:nvSpPr>
        <p:spPr bwMode="auto">
          <a:xfrm>
            <a:off x="1331913" y="190500"/>
            <a:ext cx="7704137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0000"/>
                </a:solidFill>
                <a:ea typeface="Times" pitchFamily="18" charset="0"/>
                <a:cs typeface="Times" pitchFamily="18" charset="0"/>
              </a:rPr>
              <a:t>RA-IV WIGOS Implementation Workshop (English), </a:t>
            </a:r>
          </a:p>
          <a:p>
            <a:pPr algn="ctr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>
                <a:solidFill>
                  <a:srgbClr val="000000"/>
                </a:solidFill>
                <a:ea typeface="Times" pitchFamily="18" charset="0"/>
                <a:cs typeface="Times" pitchFamily="18" charset="0"/>
              </a:rPr>
              <a:t>1 - 3 December, Willemstad Curaçao</a:t>
            </a:r>
            <a:endParaRPr lang="fr-FR" altLang="en-US" b="1">
              <a:solidFill>
                <a:srgbClr val="000000"/>
              </a:solidFill>
              <a:ea typeface="Times" pitchFamily="18" charset="0"/>
              <a:cs typeface="Times" pitchFamily="18" charset="0"/>
            </a:endParaRPr>
          </a:p>
        </p:txBody>
      </p:sp>
      <p:sp>
        <p:nvSpPr>
          <p:cNvPr id="2052" name="ZoneTexte 1"/>
          <p:cNvSpPr txBox="1">
            <a:spLocks noChangeArrowheads="1"/>
          </p:cNvSpPr>
          <p:nvPr/>
        </p:nvSpPr>
        <p:spPr bwMode="auto">
          <a:xfrm>
            <a:off x="827088" y="1852613"/>
            <a:ext cx="74295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fr-FR" altLang="en-US" sz="4400" b="1" dirty="0" smtClean="0">
                <a:solidFill>
                  <a:srgbClr val="000000"/>
                </a:solidFill>
                <a:latin typeface="Times"/>
                <a:cs typeface="Arial" charset="0"/>
              </a:rPr>
              <a:t>Cayman </a:t>
            </a:r>
            <a:r>
              <a:rPr lang="fr-FR" altLang="en-US" sz="4400" b="1" dirty="0" err="1" smtClean="0">
                <a:solidFill>
                  <a:srgbClr val="000000"/>
                </a:solidFill>
                <a:latin typeface="Times"/>
                <a:cs typeface="Arial" charset="0"/>
              </a:rPr>
              <a:t>Islands</a:t>
            </a:r>
            <a:endParaRPr lang="fr-FR" altLang="en-US" sz="4400" b="1" dirty="0" smtClean="0">
              <a:solidFill>
                <a:srgbClr val="000000"/>
              </a:solidFill>
              <a:latin typeface="Times"/>
              <a:cs typeface="Arial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105400"/>
            <a:ext cx="2981325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22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408333" cy="5029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There is a formal agreement with the Airports Authority and their data from the MWCB station is transmitted  by CINWS with our hourly observations.</a:t>
            </a:r>
          </a:p>
          <a:p>
            <a:pPr marL="0" indent="0">
              <a:buNone/>
              <a:defRPr/>
            </a:pPr>
            <a:endParaRPr lang="en-US" sz="22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There are no informal collaborative arrangements </a:t>
            </a:r>
            <a:r>
              <a:rPr lang="en-US" sz="2200" dirty="0" smtClean="0">
                <a:solidFill>
                  <a:schemeClr val="tx1"/>
                </a:solidFill>
              </a:rPr>
              <a:t>between the CINWS and other local agencies such as the Water Authority and Hazzard Management Cayman Islands.</a:t>
            </a:r>
          </a:p>
          <a:p>
            <a:pPr>
              <a:defRPr/>
            </a:pPr>
            <a:endParaRPr lang="en-US" sz="22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2200" dirty="0" smtClean="0">
                <a:solidFill>
                  <a:schemeClr val="tx1"/>
                </a:solidFill>
              </a:rPr>
              <a:t>Some of the issues preventing these other agencies from contributing via GTS are: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</a:rPr>
              <a:t>Improper siting of instrumentations. 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</a:rPr>
              <a:t>Many are manual instruments that are not read daily.</a:t>
            </a:r>
          </a:p>
          <a:p>
            <a:pPr lvl="1">
              <a:defRPr/>
            </a:pPr>
            <a:r>
              <a:rPr lang="en-US" dirty="0" smtClean="0">
                <a:solidFill>
                  <a:schemeClr val="tx1"/>
                </a:solidFill>
              </a:rPr>
              <a:t>Cost to convert to automatic reading instruments with data transmission capability.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u="sng" dirty="0" smtClean="0">
                <a:solidFill>
                  <a:schemeClr val="tx1"/>
                </a:solidFill>
              </a:rPr>
              <a:t>WIGOS Implementation Statu</a:t>
            </a:r>
            <a:r>
              <a:rPr lang="en-GB" dirty="0" smtClean="0">
                <a:solidFill>
                  <a:schemeClr val="tx1"/>
                </a:solidFill>
              </a:rPr>
              <a:t>s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392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800" dirty="0" smtClean="0">
                <a:solidFill>
                  <a:schemeClr val="tx1"/>
                </a:solidFill>
              </a:rPr>
              <a:t>There i</a:t>
            </a:r>
            <a:r>
              <a:rPr lang="en-US" altLang="en-US" sz="2800" dirty="0" smtClean="0">
                <a:solidFill>
                  <a:schemeClr val="tx1"/>
                </a:solidFill>
              </a:rPr>
              <a:t>s an </a:t>
            </a:r>
            <a:r>
              <a:rPr lang="en-US" altLang="en-US" sz="2800" dirty="0">
                <a:solidFill>
                  <a:schemeClr val="tx1"/>
                </a:solidFill>
              </a:rPr>
              <a:t>operational Quality Management System for the </a:t>
            </a:r>
            <a:r>
              <a:rPr lang="en-US" altLang="en-US" sz="2800" dirty="0" smtClean="0">
                <a:solidFill>
                  <a:schemeClr val="tx1"/>
                </a:solidFill>
              </a:rPr>
              <a:t>CINWS which covers: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Observational procedures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Instrument </a:t>
            </a:r>
            <a:r>
              <a:rPr lang="en-US" altLang="en-US" sz="2400" dirty="0" smtClean="0">
                <a:solidFill>
                  <a:schemeClr val="tx1"/>
                </a:solidFill>
              </a:rPr>
              <a:t>Calibration </a:t>
            </a: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Instrument maintenance – Airports Authority responsibility</a:t>
            </a:r>
            <a:endParaRPr lang="en-US" altLang="en-US" sz="2400" dirty="0">
              <a:solidFill>
                <a:schemeClr val="tx1"/>
              </a:solidFill>
            </a:endParaRPr>
          </a:p>
          <a:p>
            <a:endParaRPr lang="en-US" altLang="en-US" sz="2800" dirty="0">
              <a:solidFill>
                <a:schemeClr val="tx1"/>
              </a:solidFill>
            </a:endParaRPr>
          </a:p>
          <a:p>
            <a:r>
              <a:rPr lang="en-US" altLang="en-US" sz="2800" dirty="0" smtClean="0">
                <a:solidFill>
                  <a:schemeClr val="tx1"/>
                </a:solidFill>
              </a:rPr>
              <a:t>These process are documented and are monitored</a:t>
            </a:r>
            <a:endParaRPr lang="en-US" altLang="en-US" sz="28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b="1" u="sng" dirty="0" smtClean="0">
                <a:solidFill>
                  <a:schemeClr val="tx1"/>
                </a:solidFill>
              </a:rPr>
              <a:t>WIGOS Implementation Stat</a:t>
            </a:r>
            <a:r>
              <a:rPr lang="en-GB" dirty="0" smtClean="0">
                <a:solidFill>
                  <a:schemeClr val="tx1"/>
                </a:solidFill>
              </a:rPr>
              <a:t>us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82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>
                <a:solidFill>
                  <a:schemeClr val="tx1"/>
                </a:solidFill>
              </a:rPr>
              <a:t>The CINWS has some work to do in regards the WIGOS implementations.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Political/Inter-agency decisions need to be made/finalized in regards to instrument ownership and MWCB station staff.</a:t>
            </a:r>
          </a:p>
          <a:p>
            <a:r>
              <a:rPr lang="en-GB" sz="2400" dirty="0" smtClean="0">
                <a:solidFill>
                  <a:schemeClr val="tx1"/>
                </a:solidFill>
              </a:rPr>
              <a:t>Staffing constraints will hamper any progress in the WIGOS implementation as well as other aspects of Quality Management System</a:t>
            </a:r>
            <a:r>
              <a:rPr lang="en-GB" sz="2400" dirty="0" smtClean="0"/>
              <a:t>.</a:t>
            </a:r>
          </a:p>
          <a:p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u="sng" dirty="0" smtClean="0">
                <a:solidFill>
                  <a:schemeClr val="tx1"/>
                </a:solidFill>
              </a:rPr>
              <a:t>Summary</a:t>
            </a:r>
            <a:endParaRPr lang="en-GB" sz="40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80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371600"/>
            <a:ext cx="677589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GB" sz="2400" dirty="0" smtClean="0"/>
              <a:t>Mission of the Cayman Islands National Weather 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Service (CINWS)</a:t>
            </a:r>
          </a:p>
          <a:p>
            <a:r>
              <a:rPr lang="en-GB" sz="2400" dirty="0" smtClean="0"/>
              <a:t>2.   National Observing Issues or Needs</a:t>
            </a:r>
          </a:p>
          <a:p>
            <a:r>
              <a:rPr lang="en-GB" sz="2400" dirty="0" smtClean="0"/>
              <a:t>3.   Plans for the Observing Networks</a:t>
            </a:r>
          </a:p>
          <a:p>
            <a:r>
              <a:rPr lang="en-GB" sz="2400" dirty="0" smtClean="0"/>
              <a:t>4.   WIGOS Implementation Status</a:t>
            </a:r>
          </a:p>
          <a:p>
            <a:r>
              <a:rPr lang="en-GB" sz="2400" dirty="0" smtClean="0"/>
              <a:t>5.   Summary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93267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762001"/>
            <a:ext cx="7086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Mission Statement</a:t>
            </a:r>
          </a:p>
          <a:p>
            <a:endParaRPr lang="en-US" sz="2400" dirty="0" smtClean="0"/>
          </a:p>
          <a:p>
            <a:r>
              <a:rPr lang="en-US" sz="2400" dirty="0" smtClean="0"/>
              <a:t>The Cayman Islands National Weather Service (CINWS) is involved in a four-fold mission: monitoring; research; service provision and international cooperation.</a:t>
            </a:r>
          </a:p>
          <a:p>
            <a:endParaRPr lang="en-US" sz="2400" dirty="0" smtClean="0"/>
          </a:p>
          <a:p>
            <a:r>
              <a:rPr lang="en-US" sz="2400" b="1" dirty="0" smtClean="0"/>
              <a:t>We are Obligated </a:t>
            </a:r>
            <a:r>
              <a:rPr lang="en-US" sz="2400" b="1" dirty="0" smtClean="0"/>
              <a:t>to:</a:t>
            </a:r>
            <a:endParaRPr lang="en-US" sz="2400" b="1" dirty="0" smtClean="0"/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Observe</a:t>
            </a:r>
            <a:r>
              <a:rPr lang="en-US" sz="2400" dirty="0" smtClean="0"/>
              <a:t>, understand and predict the weather and climate of the Cayman Islands.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Provide </a:t>
            </a:r>
            <a:r>
              <a:rPr lang="en-US" sz="2400" dirty="0" smtClean="0"/>
              <a:t>Meteorological and related services in support of national and international obligations.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9431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02688"/>
            <a:ext cx="86868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/>
              <a:t>November 1932 Hurricane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109 </a:t>
            </a:r>
            <a:r>
              <a:rPr lang="en-US" sz="2200" dirty="0" smtClean="0"/>
              <a:t>reported deaths.</a:t>
            </a:r>
          </a:p>
          <a:p>
            <a:r>
              <a:rPr lang="en-US" sz="2200" dirty="0" smtClean="0"/>
              <a:t> </a:t>
            </a:r>
          </a:p>
          <a:p>
            <a:pPr algn="ctr"/>
            <a:r>
              <a:rPr lang="en-US" sz="2200" b="1" dirty="0" smtClean="0"/>
              <a:t>11</a:t>
            </a:r>
            <a:r>
              <a:rPr lang="en-US" sz="2200" b="1" baseline="30000" dirty="0" smtClean="0"/>
              <a:t>th </a:t>
            </a:r>
            <a:r>
              <a:rPr lang="en-US" sz="2200" b="1" dirty="0" smtClean="0"/>
              <a:t>September 2004 Hurricane Ivan Cat IV Hurricane </a:t>
            </a:r>
            <a:r>
              <a:rPr lang="en-US" sz="2200" b="1" dirty="0" smtClean="0"/>
              <a:t>:</a:t>
            </a:r>
            <a:endParaRPr lang="en-US" sz="2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The </a:t>
            </a:r>
            <a:r>
              <a:rPr lang="en-US" sz="2200" dirty="0"/>
              <a:t>damage estimate for Ivan in </a:t>
            </a:r>
            <a:r>
              <a:rPr lang="en-US" sz="2200" dirty="0" smtClean="0"/>
              <a:t>Grand Cayman was </a:t>
            </a:r>
            <a:r>
              <a:rPr lang="en-US" sz="2200" dirty="0"/>
              <a:t>~US$3.5 billion, equating to almost 200% of </a:t>
            </a:r>
            <a:r>
              <a:rPr lang="en-US" sz="2200" dirty="0" smtClean="0"/>
              <a:t>GDP.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Only </a:t>
            </a:r>
            <a:r>
              <a:rPr lang="en-US" sz="2200" dirty="0"/>
              <a:t>2 deaths officially attributed to Ivan</a:t>
            </a:r>
            <a:r>
              <a:rPr lang="en-US" sz="2200" dirty="0" smtClean="0"/>
              <a:t>. (ECLAC report, 10 December 2004). </a:t>
            </a:r>
          </a:p>
          <a:p>
            <a:endParaRPr lang="en-US" sz="2200" dirty="0" smtClean="0"/>
          </a:p>
          <a:p>
            <a:pPr algn="ctr"/>
            <a:r>
              <a:rPr lang="en-US" sz="2200" b="1" dirty="0" smtClean="0"/>
              <a:t>8 </a:t>
            </a:r>
            <a:r>
              <a:rPr lang="en-US" sz="2200" b="1" dirty="0"/>
              <a:t>November </a:t>
            </a:r>
            <a:r>
              <a:rPr lang="en-US" sz="2200" b="1" dirty="0" smtClean="0"/>
              <a:t>2008 Hurricane Paloma Cat IV Hurricane </a:t>
            </a:r>
            <a:r>
              <a:rPr lang="en-US" sz="2200" b="1" dirty="0" smtClean="0"/>
              <a:t>:</a:t>
            </a:r>
            <a:endParaRPr lang="en-US" sz="22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The </a:t>
            </a:r>
            <a:r>
              <a:rPr lang="en-US" sz="2200" dirty="0"/>
              <a:t>total impact of Hurricane Paloma on the Cayman Islands amounted to $154.4 million</a:t>
            </a:r>
            <a:r>
              <a:rPr lang="en-US" sz="2200" dirty="0" smtClean="0"/>
              <a:t>,  the </a:t>
            </a:r>
            <a:r>
              <a:rPr lang="en-US" sz="2200" dirty="0"/>
              <a:t>equivalent of 7.4% of GDP.</a:t>
            </a:r>
            <a:endParaRPr lang="en-US" sz="2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 Some </a:t>
            </a:r>
            <a:r>
              <a:rPr lang="en-US" sz="2200" dirty="0"/>
              <a:t>90% of </a:t>
            </a:r>
            <a:r>
              <a:rPr lang="en-US" sz="2200" dirty="0" smtClean="0"/>
              <a:t>Cayman </a:t>
            </a:r>
            <a:r>
              <a:rPr lang="en-US" sz="2200" dirty="0" err="1" smtClean="0"/>
              <a:t>Brac’s</a:t>
            </a:r>
            <a:r>
              <a:rPr lang="en-US" sz="2200" dirty="0" smtClean="0"/>
              <a:t> </a:t>
            </a:r>
            <a:r>
              <a:rPr lang="en-US" sz="2200" dirty="0"/>
              <a:t>housing suffering some degree of damage with </a:t>
            </a:r>
            <a:r>
              <a:rPr lang="en-US" sz="2200" dirty="0" smtClean="0"/>
              <a:t>Little </a:t>
            </a:r>
            <a:r>
              <a:rPr lang="en-US" sz="2200" dirty="0"/>
              <a:t>Cayman </a:t>
            </a:r>
            <a:r>
              <a:rPr lang="en-US" sz="2200" dirty="0" smtClean="0"/>
              <a:t>having </a:t>
            </a:r>
            <a:r>
              <a:rPr lang="en-US" sz="2200" dirty="0"/>
              <a:t>a full 100% of houses </a:t>
            </a:r>
            <a:r>
              <a:rPr lang="en-US" sz="2200" dirty="0" smtClean="0"/>
              <a:t>damaged.(</a:t>
            </a:r>
            <a:r>
              <a:rPr lang="en-US" sz="2200" dirty="0" smtClean="0"/>
              <a:t>ECLAC report, 2 April 2009)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876300" y="15240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/>
              <a:t>Major Historical Meteorological Disasters</a:t>
            </a:r>
            <a:endParaRPr lang="en-US" sz="4000" b="1" u="sng" dirty="0"/>
          </a:p>
        </p:txBody>
      </p:sp>
    </p:spTree>
    <p:extLst>
      <p:ext uri="{BB962C8B-B14F-4D97-AF65-F5344CB8AC3E}">
        <p14:creationId xmlns:p14="http://schemas.microsoft.com/office/powerpoint/2010/main" val="1424365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408333" cy="4068763"/>
          </a:xfrm>
        </p:spPr>
        <p:txBody>
          <a:bodyPr>
            <a:noAutofit/>
          </a:bodyPr>
          <a:lstStyle/>
          <a:p>
            <a:r>
              <a:rPr lang="en-US" sz="2200" b="1" dirty="0" smtClean="0">
                <a:solidFill>
                  <a:schemeClr val="tx1"/>
                </a:solidFill>
              </a:rPr>
              <a:t>2</a:t>
            </a:r>
            <a:r>
              <a:rPr lang="en-US" sz="2200" dirty="0" smtClean="0">
                <a:solidFill>
                  <a:schemeClr val="tx1"/>
                </a:solidFill>
              </a:rPr>
              <a:t> Administrative Staff (Director General, and Admin. Manager)</a:t>
            </a:r>
          </a:p>
          <a:p>
            <a:r>
              <a:rPr lang="en-US" sz="2200" b="1" dirty="0" smtClean="0">
                <a:solidFill>
                  <a:schemeClr val="tx1"/>
                </a:solidFill>
              </a:rPr>
              <a:t>4</a:t>
            </a:r>
            <a:r>
              <a:rPr lang="en-US" sz="2200" dirty="0" smtClean="0">
                <a:solidFill>
                  <a:schemeClr val="tx1"/>
                </a:solidFill>
              </a:rPr>
              <a:t> Operational Forecasters ( Chief Meteorologist included.  An additional Forecaster is in the process of being hired)</a:t>
            </a:r>
          </a:p>
          <a:p>
            <a:r>
              <a:rPr lang="en-US" sz="2200" b="1" dirty="0" smtClean="0">
                <a:solidFill>
                  <a:schemeClr val="tx1"/>
                </a:solidFill>
              </a:rPr>
              <a:t>4</a:t>
            </a:r>
            <a:r>
              <a:rPr lang="en-US" sz="2200" dirty="0" smtClean="0">
                <a:solidFill>
                  <a:schemeClr val="tx1"/>
                </a:solidFill>
              </a:rPr>
              <a:t> Meteorological Observers (2 Senior Observers. 1 person currently completing the Entry-Level Technician Course)</a:t>
            </a:r>
          </a:p>
          <a:p>
            <a:r>
              <a:rPr lang="en-US" sz="2200" b="1" dirty="0" smtClean="0">
                <a:solidFill>
                  <a:schemeClr val="tx1"/>
                </a:solidFill>
              </a:rPr>
              <a:t>1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dirty="0" smtClean="0">
                <a:solidFill>
                  <a:schemeClr val="tx1"/>
                </a:solidFill>
              </a:rPr>
              <a:t>Radar/Electronics Technician </a:t>
            </a:r>
            <a:endParaRPr lang="en-US" sz="2200" dirty="0" smtClean="0">
              <a:solidFill>
                <a:schemeClr val="tx1"/>
              </a:solidFill>
            </a:endParaRPr>
          </a:p>
          <a:p>
            <a:endParaRPr lang="en-US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All the operational staff is qualified (or will be in the case of the observer in training) and have deemed competent following our Competency Assessment </a:t>
            </a:r>
            <a:r>
              <a:rPr lang="en-US" sz="2200" dirty="0" smtClean="0">
                <a:solidFill>
                  <a:schemeClr val="tx1"/>
                </a:solidFill>
              </a:rPr>
              <a:t>Plan for AMO and AMF</a:t>
            </a:r>
            <a:r>
              <a:rPr lang="en-US" sz="2200" dirty="0" smtClean="0"/>
              <a:t>.</a:t>
            </a:r>
            <a:endParaRPr lang="en-US" sz="2200" dirty="0"/>
          </a:p>
          <a:p>
            <a:pPr marL="0" indent="0">
              <a:buNone/>
            </a:pPr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tx1"/>
                </a:solidFill>
              </a:rPr>
              <a:t>CINWS Staffing Compliment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386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u="sng" dirty="0" smtClean="0">
                <a:solidFill>
                  <a:schemeClr val="tx1"/>
                </a:solidFill>
              </a:rPr>
              <a:t>WIGOS Implementation Status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3384" y="1447800"/>
            <a:ext cx="737381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There two manual observing stations which CINWS are responsible </a:t>
            </a:r>
            <a:r>
              <a:rPr lang="en-US" sz="2200" dirty="0" smtClean="0"/>
              <a:t>for the transmission of data for :</a:t>
            </a:r>
            <a:endParaRPr lang="en-US" sz="2200" dirty="0" smtClean="0"/>
          </a:p>
          <a:p>
            <a:r>
              <a:rPr lang="en-US" sz="2200" dirty="0" smtClean="0"/>
              <a:t>MWCR </a:t>
            </a:r>
            <a:r>
              <a:rPr lang="en-US" sz="2200" dirty="0" smtClean="0"/>
              <a:t>(CINWS operated) and </a:t>
            </a:r>
            <a:r>
              <a:rPr lang="en-US" sz="2200" dirty="0" smtClean="0"/>
              <a:t>MWCB (operated via agreement by Qualified Meteorological Staff  of the Airports Authority. Both of these station also have AWOS which are partially utilized but the data is not shared.</a:t>
            </a:r>
          </a:p>
          <a:p>
            <a:endParaRPr lang="en-US" sz="2200" dirty="0"/>
          </a:p>
          <a:p>
            <a:r>
              <a:rPr lang="en-US" sz="2200" dirty="0" smtClean="0"/>
              <a:t>It was recently highlighted that  there are some issues with some our headers in the GTS.  Remedial action is being </a:t>
            </a:r>
            <a:r>
              <a:rPr lang="en-US" sz="2200" dirty="0" smtClean="0"/>
              <a:t>undertaken </a:t>
            </a:r>
            <a:r>
              <a:rPr lang="en-US" sz="2200" dirty="0" smtClean="0"/>
              <a:t>by the Director.</a:t>
            </a:r>
          </a:p>
          <a:p>
            <a:endParaRPr lang="en-US" sz="2200" dirty="0"/>
          </a:p>
          <a:p>
            <a:r>
              <a:rPr lang="en-US" sz="2200" dirty="0" smtClean="0"/>
              <a:t>Both Observing Stations maintain a (local)database  and monthly totals are stored in a different database. MWCB relays the monthly totals to MWCR.  </a:t>
            </a:r>
          </a:p>
          <a:p>
            <a:endParaRPr lang="en-US" sz="2200" dirty="0" smtClean="0"/>
          </a:p>
          <a:p>
            <a:r>
              <a:rPr lang="en-US" sz="2200" dirty="0" smtClean="0"/>
              <a:t>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65898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en-US" sz="2600" dirty="0" smtClean="0">
                <a:solidFill>
                  <a:schemeClr val="tx1"/>
                </a:solidFill>
              </a:rPr>
              <a:t>Need to increase s</a:t>
            </a:r>
            <a:r>
              <a:rPr lang="en-US" altLang="en-US" sz="2600" dirty="0" smtClean="0">
                <a:solidFill>
                  <a:schemeClr val="tx1"/>
                </a:solidFill>
              </a:rPr>
              <a:t>taffing compliment</a:t>
            </a:r>
          </a:p>
          <a:p>
            <a:pPr lvl="1">
              <a:defRPr/>
            </a:pPr>
            <a:r>
              <a:rPr lang="en-US" altLang="en-US" sz="2600" dirty="0" smtClean="0">
                <a:solidFill>
                  <a:schemeClr val="tx1"/>
                </a:solidFill>
              </a:rPr>
              <a:t>This would allow us to extend our operating hours closing the current 8 hour gap in observations, </a:t>
            </a:r>
            <a:r>
              <a:rPr lang="en-US" altLang="en-US" sz="2600" dirty="0" smtClean="0">
                <a:solidFill>
                  <a:schemeClr val="tx1"/>
                </a:solidFill>
              </a:rPr>
              <a:t>giving us a better representation of climatic values.</a:t>
            </a:r>
          </a:p>
          <a:p>
            <a:pPr lvl="1">
              <a:defRPr/>
            </a:pPr>
            <a:r>
              <a:rPr lang="en-US" altLang="en-US" sz="2600" dirty="0" smtClean="0">
                <a:solidFill>
                  <a:schemeClr val="tx1"/>
                </a:solidFill>
              </a:rPr>
              <a:t>Improve our quality control procedures </a:t>
            </a:r>
          </a:p>
          <a:p>
            <a:pPr lvl="1">
              <a:defRPr/>
            </a:pPr>
            <a:r>
              <a:rPr lang="en-US" altLang="en-US" sz="2600" dirty="0" smtClean="0">
                <a:solidFill>
                  <a:schemeClr val="tx1"/>
                </a:solidFill>
              </a:rPr>
              <a:t>Allow staff to focus on specific tasks and duties.</a:t>
            </a:r>
          </a:p>
          <a:p>
            <a:pPr marL="457200" lvl="1" indent="0">
              <a:buNone/>
              <a:defRPr/>
            </a:pPr>
            <a:endParaRPr lang="en-US" altLang="en-US" sz="2600" dirty="0" smtClean="0">
              <a:solidFill>
                <a:schemeClr val="tx1"/>
              </a:solidFill>
            </a:endParaRPr>
          </a:p>
          <a:p>
            <a:pPr marL="457200" lvl="1" indent="-457200">
              <a:buFont typeface="Arial" panose="020B0604020202020204" pitchFamily="34" charset="0"/>
              <a:buChar char="•"/>
              <a:defRPr/>
            </a:pPr>
            <a:r>
              <a:rPr lang="en-US" altLang="en-US" sz="2600" dirty="0" smtClean="0">
                <a:solidFill>
                  <a:schemeClr val="tx1"/>
                </a:solidFill>
              </a:rPr>
              <a:t>Need to </a:t>
            </a:r>
            <a:r>
              <a:rPr lang="en-US" altLang="en-US" sz="2600" dirty="0" smtClean="0">
                <a:solidFill>
                  <a:schemeClr val="tx1"/>
                </a:solidFill>
              </a:rPr>
              <a:t>take over ownership of all Instrumentations utilized by the CINWS.(CINWS was formerly a department under the Airports Authority</a:t>
            </a:r>
            <a:r>
              <a:rPr lang="en-US" altLang="en-US" sz="2600" dirty="0" smtClean="0"/>
              <a:t>)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u="sng" dirty="0" smtClean="0">
                <a:solidFill>
                  <a:schemeClr val="tx1"/>
                </a:solidFill>
              </a:rPr>
              <a:t>Major Needs and Gaps in Observing Capabilities and Access</a:t>
            </a:r>
            <a:endParaRPr lang="en-GB" sz="40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641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H" altLang="en-US" sz="2400" dirty="0" err="1" smtClean="0">
                <a:solidFill>
                  <a:schemeClr val="tx1"/>
                </a:solidFill>
              </a:rPr>
              <a:t>We</a:t>
            </a:r>
            <a:r>
              <a:rPr lang="fr-CH" altLang="en-US" sz="2400" dirty="0" smtClean="0">
                <a:solidFill>
                  <a:schemeClr val="tx1"/>
                </a:solidFill>
              </a:rPr>
              <a:t> have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started</a:t>
            </a:r>
            <a:r>
              <a:rPr lang="fr-CH" altLang="en-US" sz="2400" dirty="0" smtClean="0">
                <a:solidFill>
                  <a:schemeClr val="tx1"/>
                </a:solidFill>
              </a:rPr>
              <a:t> to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investigate</a:t>
            </a:r>
            <a:r>
              <a:rPr lang="fr-CH" altLang="en-US" sz="2400" dirty="0" smtClean="0">
                <a:solidFill>
                  <a:schemeClr val="tx1"/>
                </a:solidFill>
              </a:rPr>
              <a:t> </a:t>
            </a:r>
            <a:r>
              <a:rPr lang="en-US" altLang="en-US" sz="2400" dirty="0" smtClean="0">
                <a:solidFill>
                  <a:schemeClr val="tx1"/>
                </a:solidFill>
              </a:rPr>
              <a:t>other</a:t>
            </a:r>
            <a:r>
              <a:rPr lang="fr-CH" altLang="en-US" sz="2400" dirty="0" smtClean="0">
                <a:solidFill>
                  <a:schemeClr val="tx1"/>
                </a:solidFill>
              </a:rPr>
              <a:t> local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agencies</a:t>
            </a:r>
            <a:r>
              <a:rPr lang="fr-CH" altLang="en-US" sz="2400" dirty="0" smtClean="0">
                <a:solidFill>
                  <a:schemeClr val="tx1"/>
                </a:solidFill>
              </a:rPr>
              <a:t>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rainfall</a:t>
            </a:r>
            <a:r>
              <a:rPr lang="fr-CH" altLang="en-US" sz="2400" dirty="0" smtClean="0">
                <a:solidFill>
                  <a:schemeClr val="tx1"/>
                </a:solidFill>
              </a:rPr>
              <a:t>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measuring</a:t>
            </a:r>
            <a:r>
              <a:rPr lang="fr-CH" altLang="en-US" sz="2400" dirty="0" smtClean="0">
                <a:solidFill>
                  <a:schemeClr val="tx1"/>
                </a:solidFill>
              </a:rPr>
              <a:t>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equipment</a:t>
            </a:r>
            <a:r>
              <a:rPr lang="fr-CH" altLang="en-US" sz="2400" dirty="0" smtClean="0">
                <a:solidFill>
                  <a:schemeClr val="tx1"/>
                </a:solidFill>
              </a:rPr>
              <a:t>. This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would</a:t>
            </a:r>
            <a:r>
              <a:rPr lang="fr-CH" altLang="en-US" sz="2400" dirty="0" smtClean="0">
                <a:solidFill>
                  <a:schemeClr val="tx1"/>
                </a:solidFill>
              </a:rPr>
              <a:t>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be</a:t>
            </a:r>
            <a:r>
              <a:rPr lang="fr-CH" altLang="en-US" sz="2400" dirty="0" smtClean="0">
                <a:solidFill>
                  <a:schemeClr val="tx1"/>
                </a:solidFill>
              </a:rPr>
              <a:t>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used</a:t>
            </a:r>
            <a:r>
              <a:rPr lang="fr-CH" altLang="en-US" sz="2400" dirty="0" smtClean="0">
                <a:solidFill>
                  <a:schemeClr val="tx1"/>
                </a:solidFill>
              </a:rPr>
              <a:t> to help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calculate</a:t>
            </a:r>
            <a:r>
              <a:rPr lang="fr-CH" altLang="en-US" sz="2400" dirty="0" smtClean="0">
                <a:solidFill>
                  <a:schemeClr val="tx1"/>
                </a:solidFill>
              </a:rPr>
              <a:t> the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appropriate</a:t>
            </a:r>
            <a:r>
              <a:rPr lang="fr-CH" altLang="en-US" sz="2400" dirty="0" smtClean="0">
                <a:solidFill>
                  <a:schemeClr val="tx1"/>
                </a:solidFill>
              </a:rPr>
              <a:t> Z-R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relationship</a:t>
            </a:r>
            <a:r>
              <a:rPr lang="fr-CH" altLang="en-US" sz="2400" dirty="0" smtClean="0">
                <a:solidFill>
                  <a:schemeClr val="tx1"/>
                </a:solidFill>
              </a:rPr>
              <a:t> to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apply</a:t>
            </a:r>
            <a:r>
              <a:rPr lang="fr-CH" altLang="en-US" sz="2400" dirty="0" smtClean="0">
                <a:solidFill>
                  <a:schemeClr val="tx1"/>
                </a:solidFill>
              </a:rPr>
              <a:t> to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our</a:t>
            </a:r>
            <a:r>
              <a:rPr lang="fr-CH" altLang="en-US" sz="2400" dirty="0" smtClean="0">
                <a:solidFill>
                  <a:schemeClr val="tx1"/>
                </a:solidFill>
              </a:rPr>
              <a:t> radar.</a:t>
            </a:r>
          </a:p>
          <a:p>
            <a:r>
              <a:rPr lang="fr-CH" altLang="en-US" sz="2400" dirty="0" smtClean="0">
                <a:solidFill>
                  <a:schemeClr val="tx1"/>
                </a:solidFill>
              </a:rPr>
              <a:t>As part of </a:t>
            </a:r>
            <a:r>
              <a:rPr lang="fr-CH" altLang="en-US" sz="2400" dirty="0" smtClean="0">
                <a:solidFill>
                  <a:schemeClr val="tx1"/>
                </a:solidFill>
              </a:rPr>
              <a:t>this</a:t>
            </a:r>
            <a:r>
              <a:rPr lang="fr-CH" altLang="en-US" sz="2400" dirty="0" smtClean="0">
                <a:solidFill>
                  <a:schemeClr val="tx1"/>
                </a:solidFill>
              </a:rPr>
              <a:t> plan, a </a:t>
            </a:r>
            <a:r>
              <a:rPr lang="fr-CH" altLang="en-US" sz="2400" dirty="0" smtClean="0">
                <a:solidFill>
                  <a:schemeClr val="tx1"/>
                </a:solidFill>
              </a:rPr>
              <a:t>project</a:t>
            </a:r>
            <a:r>
              <a:rPr lang="fr-CH" altLang="en-US" sz="2400" dirty="0" smtClean="0">
                <a:solidFill>
                  <a:schemeClr val="tx1"/>
                </a:solidFill>
              </a:rPr>
              <a:t> to </a:t>
            </a:r>
            <a:r>
              <a:rPr lang="en-US" altLang="en-US" sz="2400" dirty="0" smtClean="0">
                <a:solidFill>
                  <a:schemeClr val="tx1"/>
                </a:solidFill>
              </a:rPr>
              <a:t>calibrate</a:t>
            </a:r>
            <a:r>
              <a:rPr lang="fr-CH" altLang="en-US" sz="2400" dirty="0" smtClean="0">
                <a:solidFill>
                  <a:schemeClr val="tx1"/>
                </a:solidFill>
              </a:rPr>
              <a:t> all of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Hazzard</a:t>
            </a:r>
            <a:r>
              <a:rPr lang="fr-CH" altLang="en-US" sz="2400" dirty="0" smtClean="0">
                <a:solidFill>
                  <a:schemeClr val="tx1"/>
                </a:solidFill>
              </a:rPr>
              <a:t>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Management’s</a:t>
            </a:r>
            <a:r>
              <a:rPr lang="fr-CH" altLang="en-US" sz="2400" dirty="0" smtClean="0">
                <a:solidFill>
                  <a:schemeClr val="tx1"/>
                </a:solidFill>
              </a:rPr>
              <a:t> (HMCI) AWOS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will</a:t>
            </a:r>
            <a:r>
              <a:rPr lang="fr-CH" altLang="en-US" sz="2400" dirty="0" smtClean="0">
                <a:solidFill>
                  <a:schemeClr val="tx1"/>
                </a:solidFill>
              </a:rPr>
              <a:t>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be</a:t>
            </a:r>
            <a:r>
              <a:rPr lang="fr-CH" altLang="en-US" sz="2400" dirty="0" smtClean="0">
                <a:solidFill>
                  <a:schemeClr val="tx1"/>
                </a:solidFill>
              </a:rPr>
              <a:t>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undertaken</a:t>
            </a:r>
            <a:r>
              <a:rPr lang="fr-CH" altLang="en-US" sz="2400" dirty="0" smtClean="0">
                <a:solidFill>
                  <a:schemeClr val="tx1"/>
                </a:solidFill>
              </a:rPr>
              <a:t>. The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possibility</a:t>
            </a:r>
            <a:r>
              <a:rPr lang="fr-CH" altLang="en-US" sz="2400" dirty="0" smtClean="0">
                <a:solidFill>
                  <a:schemeClr val="tx1"/>
                </a:solidFill>
              </a:rPr>
              <a:t> of the CINWS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taking</a:t>
            </a:r>
            <a:r>
              <a:rPr lang="fr-CH" altLang="en-US" sz="2400" dirty="0" smtClean="0">
                <a:solidFill>
                  <a:schemeClr val="tx1"/>
                </a:solidFill>
              </a:rPr>
              <a:t>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ownership</a:t>
            </a:r>
            <a:r>
              <a:rPr lang="fr-CH" altLang="en-US" sz="2400" dirty="0" smtClean="0">
                <a:solidFill>
                  <a:schemeClr val="tx1"/>
                </a:solidFill>
              </a:rPr>
              <a:t> of the AWOS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was</a:t>
            </a:r>
            <a:r>
              <a:rPr lang="fr-CH" altLang="en-US" sz="2400" dirty="0" smtClean="0">
                <a:solidFill>
                  <a:schemeClr val="tx1"/>
                </a:solidFill>
              </a:rPr>
              <a:t>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briefly</a:t>
            </a:r>
            <a:r>
              <a:rPr lang="fr-CH" altLang="en-US" sz="2400" dirty="0" smtClean="0">
                <a:solidFill>
                  <a:schemeClr val="tx1"/>
                </a:solidFill>
              </a:rPr>
              <a:t>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discussed</a:t>
            </a:r>
            <a:r>
              <a:rPr lang="fr-CH" altLang="en-US" sz="2400" dirty="0" smtClean="0">
                <a:solidFill>
                  <a:schemeClr val="tx1"/>
                </a:solidFill>
              </a:rPr>
              <a:t> and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is</a:t>
            </a:r>
            <a:r>
              <a:rPr lang="fr-CH" altLang="en-US" sz="2400" dirty="0" smtClean="0">
                <a:solidFill>
                  <a:schemeClr val="tx1"/>
                </a:solidFill>
              </a:rPr>
              <a:t>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expected</a:t>
            </a:r>
            <a:r>
              <a:rPr lang="fr-CH" altLang="en-US" sz="2400" dirty="0" smtClean="0">
                <a:solidFill>
                  <a:schemeClr val="tx1"/>
                </a:solidFill>
              </a:rPr>
              <a:t> to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be</a:t>
            </a:r>
            <a:r>
              <a:rPr lang="fr-CH" altLang="en-US" sz="2400" dirty="0" smtClean="0">
                <a:solidFill>
                  <a:schemeClr val="tx1"/>
                </a:solidFill>
              </a:rPr>
              <a:t>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discussed</a:t>
            </a:r>
            <a:r>
              <a:rPr lang="fr-CH" altLang="en-US" sz="2400" dirty="0" smtClean="0">
                <a:solidFill>
                  <a:schemeClr val="tx1"/>
                </a:solidFill>
              </a:rPr>
              <a:t> </a:t>
            </a:r>
            <a:r>
              <a:rPr lang="fr-CH" altLang="en-US" sz="2400" dirty="0" err="1" smtClean="0">
                <a:solidFill>
                  <a:schemeClr val="tx1"/>
                </a:solidFill>
              </a:rPr>
              <a:t>further</a:t>
            </a:r>
            <a:r>
              <a:rPr lang="fr-CH" altLang="en-US" sz="2400" dirty="0" smtClean="0">
                <a:solidFill>
                  <a:schemeClr val="tx1"/>
                </a:solidFill>
              </a:rPr>
              <a:t>.</a:t>
            </a:r>
            <a:endParaRPr lang="fr-CH" alt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b="1" u="sng" dirty="0" smtClean="0">
                <a:solidFill>
                  <a:schemeClr val="tx1"/>
                </a:solidFill>
              </a:rPr>
              <a:t>Plans for the National Observing Networks</a:t>
            </a:r>
            <a:endParaRPr lang="en-GB" sz="40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019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600" dirty="0" smtClean="0">
                <a:solidFill>
                  <a:schemeClr val="tx1"/>
                </a:solidFill>
              </a:rPr>
              <a:t>There is currently no National WIGOS Implementation Plan.</a:t>
            </a:r>
          </a:p>
          <a:p>
            <a:pPr lvl="1"/>
            <a:r>
              <a:rPr lang="en-US" altLang="en-US" sz="2600" dirty="0" smtClean="0">
                <a:solidFill>
                  <a:schemeClr val="tx1"/>
                </a:solidFill>
              </a:rPr>
              <a:t>There are separate Equipment Calibration and maintenance plans but not an all inclusive plan that also looks at Observational Systems replacement.</a:t>
            </a:r>
          </a:p>
          <a:p>
            <a:pPr lvl="1"/>
            <a:r>
              <a:rPr lang="en-US" altLang="en-US" sz="2600" dirty="0" smtClean="0">
                <a:solidFill>
                  <a:schemeClr val="tx1"/>
                </a:solidFill>
              </a:rPr>
              <a:t>As Focal point I will make propose such a plan</a:t>
            </a:r>
            <a:endParaRPr lang="en-US" altLang="en-US" sz="2600" dirty="0">
              <a:solidFill>
                <a:schemeClr val="tx1"/>
              </a:solidFill>
            </a:endParaRPr>
          </a:p>
          <a:p>
            <a:endParaRPr lang="en-US" altLang="en-US" sz="2600" dirty="0">
              <a:solidFill>
                <a:schemeClr val="tx1"/>
              </a:solidFill>
            </a:endParaRPr>
          </a:p>
          <a:p>
            <a:r>
              <a:rPr lang="en-US" altLang="en-US" sz="2600" dirty="0" smtClean="0">
                <a:solidFill>
                  <a:schemeClr val="tx1"/>
                </a:solidFill>
              </a:rPr>
              <a:t>In terms of training, we envision problems with systems integration, database management.</a:t>
            </a:r>
            <a:endParaRPr lang="en-US" altLang="en-US" sz="2600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u="sng" dirty="0" smtClean="0">
                <a:solidFill>
                  <a:schemeClr val="tx1"/>
                </a:solidFill>
              </a:rPr>
              <a:t>WIGOS Implementation Status</a:t>
            </a:r>
            <a:endParaRPr lang="en-GB" sz="4000" b="1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610142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  <a:cs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</TotalTime>
  <Words>806</Words>
  <Application>Microsoft Office PowerPoint</Application>
  <PresentationFormat>On-screen Show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Blank Presentation</vt:lpstr>
      <vt:lpstr>Waveform</vt:lpstr>
      <vt:lpstr>PowerPoint Presentation</vt:lpstr>
      <vt:lpstr>PowerPoint Presentation</vt:lpstr>
      <vt:lpstr>PowerPoint Presentation</vt:lpstr>
      <vt:lpstr>PowerPoint Presentation</vt:lpstr>
      <vt:lpstr>CINWS Staffing Compliment</vt:lpstr>
      <vt:lpstr>WIGOS Implementation Status</vt:lpstr>
      <vt:lpstr>Major Needs and Gaps in Observing Capabilities and Access</vt:lpstr>
      <vt:lpstr>Plans for the National Observing Networks</vt:lpstr>
      <vt:lpstr>WIGOS Implementation Status</vt:lpstr>
      <vt:lpstr>WIGOS Implementation Status</vt:lpstr>
      <vt:lpstr>WIGOS Implementation Status</vt:lpstr>
      <vt:lpstr>Summary</vt:lpstr>
    </vt:vector>
  </TitlesOfParts>
  <Company>CI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kerry_ca</dc:creator>
  <cp:lastModifiedBy>KPMet</cp:lastModifiedBy>
  <cp:revision>27</cp:revision>
  <dcterms:created xsi:type="dcterms:W3CDTF">2015-11-27T14:31:23Z</dcterms:created>
  <dcterms:modified xsi:type="dcterms:W3CDTF">2015-11-30T05:38:36Z</dcterms:modified>
</cp:coreProperties>
</file>