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326" r:id="rId4"/>
    <p:sldId id="297" r:id="rId5"/>
    <p:sldId id="270" r:id="rId6"/>
    <p:sldId id="328" r:id="rId7"/>
    <p:sldId id="279" r:id="rId8"/>
    <p:sldId id="277" r:id="rId9"/>
    <p:sldId id="327" r:id="rId10"/>
    <p:sldId id="289" r:id="rId11"/>
    <p:sldId id="290" r:id="rId12"/>
    <p:sldId id="308" r:id="rId13"/>
    <p:sldId id="296" r:id="rId14"/>
    <p:sldId id="301" r:id="rId15"/>
    <p:sldId id="312" r:id="rId16"/>
    <p:sldId id="314" r:id="rId17"/>
    <p:sldId id="329" r:id="rId18"/>
    <p:sldId id="287" r:id="rId19"/>
    <p:sldId id="302" r:id="rId20"/>
    <p:sldId id="305" r:id="rId21"/>
    <p:sldId id="306" r:id="rId22"/>
    <p:sldId id="330" r:id="rId23"/>
    <p:sldId id="310" r:id="rId24"/>
    <p:sldId id="311" r:id="rId25"/>
    <p:sldId id="316" r:id="rId26"/>
    <p:sldId id="322" r:id="rId27"/>
    <p:sldId id="331" r:id="rId28"/>
    <p:sldId id="317" r:id="rId29"/>
    <p:sldId id="332" r:id="rId30"/>
    <p:sldId id="325" r:id="rId31"/>
    <p:sldId id="324" r:id="rId32"/>
    <p:sldId id="258" r:id="rId3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9" autoAdjust="0"/>
    <p:restoredTop sz="98335" autoAdjust="0"/>
  </p:normalViewPr>
  <p:slideViewPr>
    <p:cSldViewPr snapToGrid="0" snapToObjects="1">
      <p:cViewPr varScale="1">
        <p:scale>
          <a:sx n="75" d="100"/>
          <a:sy n="75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scar.wmo.int/surfa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bing.com/images/search?q=JCOMMOPS&amp;view=detailv2&amp;&amp;id=417E1FC8019D0FA64EE16E1295F6F83D6F5E100A&amp;selectedIndex=0&amp;ccid=qKiiXQVr&amp;simid=608021925386455454&amp;thid=OIP.Ma8a8a25d056bb8222d614b4b66fd24e6o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www/OSY/GOS-RRR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wmo.int/opac/doc_num.php?explnum_id=365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h/url?sa=i&amp;rct=j&amp;q=&amp;esrc=s&amp;frm=1&amp;source=images&amp;cd=&amp;cad=rja&amp;uact=8&amp;ved=0CAcQjRw&amp;url=http://www.spreadshirt.de/strichm%C3%A4nnchen%2Bt-shirts&amp;ei=l-FiVfupHIOv7AaxxYLIBQ&amp;bvm=bv.93990622,d.bGg&amp;psig=AFQjCNG_s4g1BBr6X2dAMxrvNdCut2n9NA&amp;ust=14326299094512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lfnunes@wmo.int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mo.int/wigo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7398" y="5907993"/>
            <a:ext cx="337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90"/>
                </a:solidFill>
              </a:rPr>
              <a:t>Luis </a:t>
            </a:r>
            <a:r>
              <a:rPr lang="es-ES_tradnl" sz="2000" b="1" dirty="0" err="1" smtClean="0">
                <a:solidFill>
                  <a:srgbClr val="000090"/>
                </a:solidFill>
              </a:rPr>
              <a:t>Nunes</a:t>
            </a:r>
            <a:endParaRPr lang="es-ES_tradnl" sz="2000" b="1" dirty="0" smtClean="0">
              <a:solidFill>
                <a:srgbClr val="000090"/>
              </a:solidFill>
            </a:endParaRPr>
          </a:p>
          <a:p>
            <a:pPr algn="ctr"/>
            <a:r>
              <a:rPr lang="es-ES_tradnl" sz="2000" dirty="0" smtClean="0">
                <a:solidFill>
                  <a:srgbClr val="000090"/>
                </a:solidFill>
              </a:rPr>
              <a:t>Oficina de WIGOS</a:t>
            </a:r>
            <a:endParaRPr lang="es-ES_tradnl" sz="2000" dirty="0">
              <a:solidFill>
                <a:srgbClr val="000090"/>
              </a:solidFill>
            </a:endParaRPr>
          </a:p>
        </p:txBody>
      </p:sp>
      <p:sp>
        <p:nvSpPr>
          <p:cNvPr id="7" name="Shape 231"/>
          <p:cNvSpPr txBox="1">
            <a:spLocks/>
          </p:cNvSpPr>
          <p:nvPr/>
        </p:nvSpPr>
        <p:spPr>
          <a:xfrm>
            <a:off x="526211" y="508959"/>
            <a:ext cx="8459884" cy="106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 sz="3900" b="1">
                <a:solidFill>
                  <a:srgbClr val="FBFFF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_tradnl" sz="4000" b="1" dirty="0" smtClean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Introducción a OSCAR/Surface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05" y="2090014"/>
            <a:ext cx="82979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200" dirty="0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Herramienta de Análisis y Revisión de Capacidades de Sistemas</a:t>
            </a:r>
          </a:p>
          <a:p>
            <a:pPr algn="ctr"/>
            <a:r>
              <a:rPr lang="es-ES_tradnl" sz="2200" dirty="0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de Observación para las observaciones de superficie</a:t>
            </a:r>
          </a:p>
          <a:p>
            <a:pPr algn="ctr"/>
            <a:r>
              <a:rPr lang="es-ES_tradnl" sz="2200" i="1" dirty="0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s-ES_tradnl" sz="2200" i="1" dirty="0" err="1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_tradnl" sz="2200" i="1" dirty="0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_tradnl" sz="2200" i="1" dirty="0" err="1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Observing</a:t>
            </a:r>
            <a:r>
              <a:rPr lang="es-ES_tradnl" sz="2200" i="1" dirty="0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_tradnl" sz="2200" i="1" dirty="0" err="1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r>
              <a:rPr lang="es-ES_tradnl" sz="2200" i="1" dirty="0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_tradnl" sz="2200" i="1" dirty="0" err="1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Capability</a:t>
            </a:r>
            <a:r>
              <a:rPr lang="es-ES_tradnl" sz="2200" i="1" dirty="0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_tradnl" sz="2200" i="1" dirty="0" err="1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lang="es-ES_tradnl" sz="2200" i="1" dirty="0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ES_tradnl" sz="2200" i="1" dirty="0" err="1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lang="es-ES_tradnl" sz="2200" i="1" dirty="0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_tradnl" sz="2200" i="1" dirty="0" err="1" smtClean="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tool</a:t>
            </a:r>
            <a:endParaRPr lang="es-ES_tradnl" sz="2200" i="1" dirty="0" smtClean="0">
              <a:solidFill>
                <a:srgbClr val="011993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s-ES_tradnl" sz="2200" i="1" dirty="0" err="1" smtClean="0">
                <a:solidFill>
                  <a:srgbClr val="011993"/>
                </a:solidFill>
                <a:latin typeface="Arial"/>
                <a:cs typeface="Arial"/>
                <a:sym typeface="Arial"/>
              </a:rPr>
              <a:t>for</a:t>
            </a:r>
            <a:r>
              <a:rPr lang="es-ES_tradnl" sz="2200" i="1" dirty="0" smtClean="0">
                <a:solidFill>
                  <a:srgbClr val="011993"/>
                </a:solidFill>
                <a:latin typeface="Arial"/>
                <a:cs typeface="Arial"/>
                <a:sym typeface="Arial"/>
              </a:rPr>
              <a:t> Surface-</a:t>
            </a:r>
            <a:r>
              <a:rPr lang="es-ES_tradnl" sz="2200" i="1" dirty="0" err="1" smtClean="0">
                <a:solidFill>
                  <a:srgbClr val="011993"/>
                </a:solidFill>
                <a:latin typeface="Arial"/>
                <a:cs typeface="Arial"/>
                <a:sym typeface="Arial"/>
              </a:rPr>
              <a:t>based</a:t>
            </a:r>
            <a:r>
              <a:rPr lang="es-ES_tradnl" sz="2200" i="1" dirty="0" smtClean="0">
                <a:solidFill>
                  <a:srgbClr val="011993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_tradnl" sz="2200" i="1" dirty="0" err="1" smtClean="0">
                <a:solidFill>
                  <a:srgbClr val="011993"/>
                </a:solidFill>
                <a:latin typeface="Arial"/>
                <a:cs typeface="Arial"/>
                <a:sym typeface="Arial"/>
              </a:rPr>
              <a:t>observations</a:t>
            </a:r>
            <a:r>
              <a:rPr lang="es-ES_tradnl" sz="2200" i="1" dirty="0" smtClean="0">
                <a:solidFill>
                  <a:srgbClr val="011993"/>
                </a:solidFill>
                <a:latin typeface="Arial"/>
                <a:cs typeface="Arial"/>
                <a:sym typeface="Arial"/>
              </a:rPr>
              <a:t>)</a:t>
            </a:r>
            <a:endParaRPr lang="es-ES_tradnl" sz="2200" i="1" dirty="0"/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OSCAR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56600" cy="4708525"/>
          </a:xfrm>
        </p:spPr>
        <p:txBody>
          <a:bodyPr>
            <a:normAutofit fontScale="77500" lnSpcReduction="20000"/>
          </a:bodyPr>
          <a:lstStyle/>
          <a:p>
            <a:pPr marL="3175" lvl="1" indent="0">
              <a:buNone/>
            </a:pPr>
            <a:r>
              <a:rPr lang="es-ES" sz="2600" dirty="0"/>
              <a:t>WIGOS y el RRR son apoyados por 3 bases de datos de OSCAR</a:t>
            </a:r>
            <a:r>
              <a:rPr lang="es-ES" sz="2600" dirty="0" smtClean="0"/>
              <a:t>:</a:t>
            </a:r>
            <a:endParaRPr lang="en-US" sz="2600" dirty="0" smtClean="0"/>
          </a:p>
          <a:p>
            <a:pPr marL="3175" lvl="1" indent="0">
              <a:buNone/>
            </a:pPr>
            <a:endParaRPr lang="en-US" sz="1900" dirty="0"/>
          </a:p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n-US" sz="2600" b="1" dirty="0" smtClean="0"/>
              <a:t>OSCAR/Requirements</a:t>
            </a:r>
            <a:r>
              <a:rPr lang="en-US" sz="2600" dirty="0" smtClean="0"/>
              <a:t>,</a:t>
            </a:r>
          </a:p>
          <a:p>
            <a:pPr marL="746125" lvl="2" indent="-342900">
              <a:buFont typeface="Arial" panose="020B0604020202020204" pitchFamily="34" charset="0"/>
              <a:buChar char="•"/>
            </a:pPr>
            <a:r>
              <a:rPr lang="es-ES" sz="2200" dirty="0"/>
              <a:t>Requisitos para las observaciones (cada AA) independiente de la tecnología,</a:t>
            </a:r>
          </a:p>
          <a:p>
            <a:pPr marL="746125" lvl="2" indent="-342900">
              <a:buFont typeface="Arial" panose="020B0604020202020204" pitchFamily="34" charset="0"/>
              <a:buChar char="•"/>
            </a:pPr>
            <a:r>
              <a:rPr lang="es-ES" sz="2200" dirty="0"/>
              <a:t>Expresado en unidades de variables geofísicas (260 en total actualmente</a:t>
            </a:r>
            <a:r>
              <a:rPr lang="es-ES" sz="2200" dirty="0" smtClean="0"/>
              <a:t>);</a:t>
            </a:r>
          </a:p>
          <a:p>
            <a:pPr marL="746125" lvl="2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746125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n-US" sz="2600" b="1" dirty="0" smtClean="0"/>
              <a:t>OSCAR/Space</a:t>
            </a:r>
            <a:endParaRPr lang="en-US" sz="2600" dirty="0" smtClean="0"/>
          </a:p>
          <a:p>
            <a:pPr marL="746125" lvl="2" indent="-342900">
              <a:buFont typeface="Arial" panose="020B0604020202020204" pitchFamily="34" charset="0"/>
              <a:buChar char="•"/>
            </a:pPr>
            <a:r>
              <a:rPr lang="es-ES" sz="2200" dirty="0"/>
              <a:t>Capacidades de todos los sensores satelitales, ya sean históricos, operacionales o planificados</a:t>
            </a:r>
          </a:p>
          <a:p>
            <a:pPr marL="746125" lvl="2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n-US" sz="2600" b="1" dirty="0" smtClean="0"/>
              <a:t>OSCAR/Surface</a:t>
            </a:r>
          </a:p>
          <a:p>
            <a:pPr marL="746125" lvl="2" indent="-342900">
              <a:buFont typeface="Arial" panose="020B0604020202020204" pitchFamily="34" charset="0"/>
              <a:buChar char="•"/>
            </a:pPr>
            <a:r>
              <a:rPr lang="es-ES" sz="2200" dirty="0"/>
              <a:t>Capacidades basadas en la superficie; Desarrollado por </a:t>
            </a:r>
            <a:r>
              <a:rPr lang="es-ES" sz="2200" dirty="0" err="1"/>
              <a:t>MeteoSwiss</a:t>
            </a:r>
            <a:r>
              <a:rPr lang="es-ES" sz="2200" dirty="0"/>
              <a:t> para la </a:t>
            </a:r>
            <a:r>
              <a:rPr lang="es-ES" sz="2200" dirty="0" smtClean="0"/>
              <a:t>OMM</a:t>
            </a:r>
            <a:endParaRPr lang="en-US" sz="2200" dirty="0"/>
          </a:p>
          <a:p>
            <a:pPr marL="346075" lvl="1" indent="-34290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346075" lvl="1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175" lvl="1" indent="0">
              <a:buNone/>
            </a:pPr>
            <a:r>
              <a:rPr lang="en-US" sz="2600" dirty="0" smtClean="0"/>
              <a:t> 	</a:t>
            </a:r>
            <a:r>
              <a:rPr lang="en-US" sz="2600" u="sng" dirty="0" smtClean="0">
                <a:hlinkClick r:id="rId2"/>
              </a:rPr>
              <a:t>oscar.wmo.int/surface</a:t>
            </a:r>
            <a:endParaRPr lang="en-US" sz="2600" u="sng" dirty="0"/>
          </a:p>
        </p:txBody>
      </p:sp>
      <p:sp>
        <p:nvSpPr>
          <p:cNvPr id="11" name="Shape 262"/>
          <p:cNvSpPr/>
          <p:nvPr/>
        </p:nvSpPr>
        <p:spPr>
          <a:xfrm>
            <a:off x="79323" y="2784760"/>
            <a:ext cx="8865172" cy="2493822"/>
          </a:xfrm>
          <a:prstGeom prst="ellipse">
            <a:avLst/>
          </a:prstGeom>
          <a:noFill/>
          <a:ln w="34925">
            <a:solidFill>
              <a:srgbClr val="9411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12" name="Shape 263"/>
          <p:cNvSpPr/>
          <p:nvPr/>
        </p:nvSpPr>
        <p:spPr>
          <a:xfrm flipH="1" flipV="1">
            <a:off x="7332135" y="4924310"/>
            <a:ext cx="575732" cy="472624"/>
          </a:xfrm>
          <a:prstGeom prst="line">
            <a:avLst/>
          </a:prstGeom>
          <a:ln w="34925">
            <a:solidFill>
              <a:srgbClr val="9411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Shape 264"/>
          <p:cNvSpPr/>
          <p:nvPr/>
        </p:nvSpPr>
        <p:spPr>
          <a:xfrm>
            <a:off x="6450452" y="5425609"/>
            <a:ext cx="211756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solidFill>
              <a:srgbClr val="9411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"¿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es WIGOS"</a:t>
            </a:r>
            <a:endParaRPr sz="2000" dirty="0">
              <a:latin typeface="Arial" panose="020B0604020202020204" pitchFamily="34" charset="0"/>
              <a:ea typeface="Avenir Black"/>
              <a:cs typeface="Arial" panose="020B0604020202020204" pitchFamily="34" charset="0"/>
              <a:sym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025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1" grpId="0" animBg="1" advAuto="0"/>
      <p:bldP spid="12" grpId="0" animBg="1" advAuto="0"/>
      <p:bldP spid="1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OSCAR/Requirements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1354138"/>
            <a:ext cx="8678487" cy="4708525"/>
          </a:xfrm>
        </p:spPr>
        <p:txBody>
          <a:bodyPr>
            <a:noAutofit/>
          </a:bodyPr>
          <a:lstStyle/>
          <a:p>
            <a:pPr marL="3460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 smtClean="0"/>
              <a:t>Para </a:t>
            </a:r>
            <a:r>
              <a:rPr lang="es-ES" sz="2400" dirty="0"/>
              <a:t>cada AA, se incluyen los siguientes requisitos:</a:t>
            </a:r>
          </a:p>
          <a:p>
            <a:pPr marL="746125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Resolución espacial (horizontal y vertical)</a:t>
            </a:r>
          </a:p>
          <a:p>
            <a:pPr marL="746125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Resolución temporal (ciclo de observación)</a:t>
            </a:r>
          </a:p>
          <a:p>
            <a:pPr marL="746125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Incertidumbre,</a:t>
            </a:r>
          </a:p>
          <a:p>
            <a:pPr marL="746125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La </a:t>
            </a:r>
            <a:r>
              <a:rPr lang="es-ES" sz="2000" dirty="0" smtClean="0"/>
              <a:t>latencia (</a:t>
            </a:r>
            <a:r>
              <a:rPr lang="es-ES" sz="2000" i="1" dirty="0" err="1" smtClean="0"/>
              <a:t>latency</a:t>
            </a:r>
            <a:r>
              <a:rPr lang="es-ES" sz="2000" dirty="0" smtClean="0"/>
              <a:t>) </a:t>
            </a:r>
            <a:r>
              <a:rPr lang="es-ES" sz="2000" dirty="0"/>
              <a:t>de los datos,</a:t>
            </a:r>
          </a:p>
          <a:p>
            <a:pPr marL="3460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3460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Cada requisito se expresa en términos de 3 valores separados:</a:t>
            </a:r>
          </a:p>
          <a:p>
            <a:pPr marL="623888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 dirty="0"/>
              <a:t>Threshold</a:t>
            </a:r>
            <a:r>
              <a:rPr lang="en-US" sz="2000" b="1" dirty="0"/>
              <a:t> </a:t>
            </a:r>
            <a:r>
              <a:rPr lang="es-ES" sz="2000" dirty="0" smtClean="0"/>
              <a:t>(Umbral) - las </a:t>
            </a:r>
            <a:r>
              <a:rPr lang="es-ES" sz="2000" dirty="0"/>
              <a:t>observaciones no son útiles a menos que se </a:t>
            </a:r>
            <a:r>
              <a:rPr lang="es-ES" sz="2000" dirty="0" smtClean="0"/>
              <a:t>cumpla</a:t>
            </a:r>
            <a:endParaRPr lang="es-ES" sz="2000" dirty="0"/>
          </a:p>
          <a:p>
            <a:pPr marL="623888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i="1" dirty="0"/>
              <a:t>Break-</a:t>
            </a:r>
            <a:r>
              <a:rPr lang="es-ES" sz="2000" i="1" dirty="0" err="1"/>
              <a:t>through</a:t>
            </a:r>
            <a:r>
              <a:rPr lang="es-ES" sz="2000" dirty="0"/>
              <a:t> </a:t>
            </a:r>
            <a:r>
              <a:rPr lang="es-ES" sz="2000" dirty="0" smtClean="0"/>
              <a:t>(Progreso) - óptima </a:t>
            </a:r>
            <a:r>
              <a:rPr lang="es-ES" sz="2000" dirty="0"/>
              <a:t>relación </a:t>
            </a:r>
            <a:r>
              <a:rPr lang="es-ES" sz="2000" dirty="0" smtClean="0"/>
              <a:t>coste-beneficio</a:t>
            </a:r>
            <a:endParaRPr lang="es-ES" sz="2000" dirty="0"/>
          </a:p>
          <a:p>
            <a:pPr marL="623888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i="1" dirty="0" err="1" smtClean="0"/>
              <a:t>Goal</a:t>
            </a:r>
            <a:r>
              <a:rPr lang="es-ES" sz="2000" dirty="0" smtClean="0"/>
              <a:t> (Meta) - exceder </a:t>
            </a:r>
            <a:r>
              <a:rPr lang="es-ES" sz="2000" dirty="0"/>
              <a:t>esto no proporciona ningún beneficio </a:t>
            </a:r>
            <a:r>
              <a:rPr lang="es-ES" sz="2000" dirty="0" smtClean="0"/>
              <a:t>adicional</a:t>
            </a:r>
            <a:endParaRPr lang="es-ES" sz="2000" dirty="0"/>
          </a:p>
          <a:p>
            <a:pPr marL="3460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3460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Establecido por </a:t>
            </a:r>
            <a:r>
              <a:rPr lang="es-ES" sz="2400" dirty="0" smtClean="0"/>
              <a:t>CSB </a:t>
            </a:r>
            <a:r>
              <a:rPr lang="es-ES" sz="2400" dirty="0"/>
              <a:t>y otros equipos de expertos </a:t>
            </a:r>
            <a:r>
              <a:rPr lang="es-ES" sz="2400" dirty="0" smtClean="0"/>
              <a:t>de </a:t>
            </a:r>
            <a:r>
              <a:rPr lang="es-ES" sz="2400" dirty="0"/>
              <a:t>la OMM con contribuciones de </a:t>
            </a:r>
            <a:r>
              <a:rPr lang="es-ES" sz="2400" dirty="0" smtClean="0"/>
              <a:t>la comunidad científica</a:t>
            </a:r>
            <a:endParaRPr lang="en-US" sz="2400" dirty="0" smtClean="0"/>
          </a:p>
          <a:p>
            <a:pPr marL="3175" lvl="1" indent="0">
              <a:spcBef>
                <a:spcPts val="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00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7" y="263253"/>
            <a:ext cx="8434333" cy="65442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46" y="44960"/>
            <a:ext cx="8229600" cy="817183"/>
          </a:xfrm>
        </p:spPr>
        <p:txBody>
          <a:bodyPr>
            <a:norm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Ejemplo de Variable: viento horizontal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19500" y="5321300"/>
            <a:ext cx="990600" cy="6477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27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OSCAR/Surface</a:t>
            </a:r>
            <a:r>
              <a:rPr lang="en-US" sz="3600" dirty="0" smtClean="0">
                <a:solidFill>
                  <a:srgbClr val="000090"/>
                </a:solidFill>
              </a:rPr>
              <a:t>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6" y="1384386"/>
            <a:ext cx="8611985" cy="4708525"/>
          </a:xfrm>
        </p:spPr>
        <p:txBody>
          <a:bodyPr>
            <a:noAutofit/>
          </a:bodyPr>
          <a:lstStyle/>
          <a:p>
            <a:pPr marL="3460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Repositorio de metadatos para todas </a:t>
            </a:r>
            <a:r>
              <a:rPr lang="es-ES" sz="2400" dirty="0" smtClean="0"/>
              <a:t>observaciones </a:t>
            </a:r>
            <a:r>
              <a:rPr lang="es-ES" sz="2400" dirty="0"/>
              <a:t>de superficie</a:t>
            </a:r>
          </a:p>
          <a:p>
            <a:pPr marL="3460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Muy heterogéneo con múltiples propietarios y operadores</a:t>
            </a:r>
          </a:p>
          <a:p>
            <a:pPr marL="3460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Para estaciones de </a:t>
            </a:r>
            <a:r>
              <a:rPr lang="es-ES" sz="2400" dirty="0" smtClean="0"/>
              <a:t>terrestres, </a:t>
            </a:r>
            <a:r>
              <a:rPr lang="es-ES" sz="2400" dirty="0"/>
              <a:t>aeronaves, barcos, boyas, radares</a:t>
            </a:r>
          </a:p>
          <a:p>
            <a:pPr marL="3460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Implementación práctica de la Norma de Metadatos del WIGOS</a:t>
            </a:r>
          </a:p>
          <a:p>
            <a:pPr marL="3460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3460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¿Qué debe entrar en OSCAR / Surface?</a:t>
            </a:r>
          </a:p>
          <a:p>
            <a:pPr marL="623888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Todas las estaciones </a:t>
            </a:r>
            <a:r>
              <a:rPr lang="es-ES" sz="2000" dirty="0" smtClean="0"/>
              <a:t>WIGOS</a:t>
            </a:r>
          </a:p>
          <a:p>
            <a:pPr marL="623888" lvl="2" indent="-220663">
              <a:spcBef>
                <a:spcPts val="0"/>
              </a:spcBef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</a:t>
            </a:r>
            <a:r>
              <a:rPr lang="es-ES" sz="2000" dirty="0"/>
              <a:t>- </a:t>
            </a:r>
            <a:r>
              <a:rPr lang="es-ES" sz="2000" b="1" dirty="0" smtClean="0"/>
              <a:t>obligatorio </a:t>
            </a:r>
            <a:r>
              <a:rPr lang="es-ES" sz="2000" b="1" dirty="0"/>
              <a:t>para </a:t>
            </a:r>
            <a:r>
              <a:rPr lang="es-ES" sz="2000" b="1" dirty="0" smtClean="0"/>
              <a:t>aquellas </a:t>
            </a:r>
            <a:r>
              <a:rPr lang="es-ES" sz="2000" b="1" dirty="0"/>
              <a:t>que intercambian datos a nivel internacional</a:t>
            </a:r>
          </a:p>
          <a:p>
            <a:pPr marL="623888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Utilice OSCAR incluso cuando no se compartan datos</a:t>
            </a:r>
          </a:p>
          <a:p>
            <a:pPr marL="623888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OSCAR se puede utilizar como </a:t>
            </a:r>
            <a:r>
              <a:rPr lang="es-ES" sz="2000" dirty="0" smtClean="0"/>
              <a:t>base de metadatos de estaciones nacionales</a:t>
            </a:r>
            <a:endParaRPr lang="es-ES" sz="2000" dirty="0"/>
          </a:p>
          <a:p>
            <a:pPr marL="623888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Utilícelo para la planificación de la red y </a:t>
            </a:r>
            <a:r>
              <a:rPr lang="es-ES" sz="2000" dirty="0" smtClean="0"/>
              <a:t>para documentar </a:t>
            </a:r>
            <a:r>
              <a:rPr lang="es-ES" sz="2000" dirty="0"/>
              <a:t>la evolución de los sistemas de </a:t>
            </a:r>
            <a:r>
              <a:rPr lang="es-ES" sz="2000" dirty="0" smtClean="0"/>
              <a:t>observación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551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OSCAR/Surface</a:t>
            </a:r>
            <a:r>
              <a:rPr lang="en-US" sz="3600" dirty="0" smtClean="0">
                <a:solidFill>
                  <a:srgbClr val="000090"/>
                </a:solidFill>
              </a:rPr>
              <a:t>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18500" cy="4708525"/>
          </a:xfrm>
        </p:spPr>
        <p:txBody>
          <a:bodyPr>
            <a:normAutofit fontScale="92500" lnSpcReduction="10000"/>
          </a:bodyPr>
          <a:lstStyle/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OSCAR / Surface está </a:t>
            </a:r>
            <a:r>
              <a:rPr lang="es-ES" sz="2400" b="1" dirty="0"/>
              <a:t>reemplazando el volumen A de WMO </a:t>
            </a:r>
            <a:r>
              <a:rPr lang="es-ES" sz="2400" b="1" dirty="0" smtClean="0"/>
              <a:t>Pub. 9</a:t>
            </a:r>
            <a:r>
              <a:rPr lang="es-ES" sz="2400" dirty="0" smtClean="0"/>
              <a:t>,</a:t>
            </a:r>
          </a:p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También </a:t>
            </a:r>
            <a:r>
              <a:rPr lang="es-ES" sz="2400" dirty="0"/>
              <a:t>incluirá información de </a:t>
            </a:r>
            <a:r>
              <a:rPr lang="es-ES" sz="2400" dirty="0" smtClean="0"/>
              <a:t>componentes </a:t>
            </a:r>
            <a:r>
              <a:rPr lang="es-ES" sz="2400" dirty="0"/>
              <a:t>que no son </a:t>
            </a:r>
            <a:r>
              <a:rPr lang="es-ES" sz="2400" dirty="0" smtClean="0"/>
              <a:t>del Sistema Global de Observación</a:t>
            </a:r>
            <a:endParaRPr lang="es-ES" sz="2400" dirty="0"/>
          </a:p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Desarrollado conjuntamente por la OMM y </a:t>
            </a:r>
            <a:r>
              <a:rPr lang="es-ES" sz="2400" dirty="0" err="1"/>
              <a:t>MeteoSwiss</a:t>
            </a:r>
            <a:endParaRPr lang="es-ES" sz="2400" dirty="0"/>
          </a:p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Modo operativo iniciado el 2 de mayo de 2016</a:t>
            </a:r>
          </a:p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El período de transición durará 2 años:</a:t>
            </a:r>
          </a:p>
          <a:p>
            <a:pPr marL="746125" lvl="2" indent="-342900">
              <a:buFont typeface="Arial" panose="020B0604020202020204" pitchFamily="34" charset="0"/>
              <a:buChar char="•"/>
            </a:pPr>
            <a:r>
              <a:rPr lang="es-ES" sz="2000" dirty="0"/>
              <a:t>Los miembros deben proporcionar sus metadatos WIGOS directamente en </a:t>
            </a:r>
            <a:r>
              <a:rPr lang="es-ES" sz="2000" dirty="0" smtClean="0"/>
              <a:t>OSCAR/Surface o</a:t>
            </a:r>
            <a:endParaRPr lang="es-ES" sz="2000" dirty="0"/>
          </a:p>
          <a:p>
            <a:pPr marL="746125" lvl="2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… seguir </a:t>
            </a:r>
            <a:r>
              <a:rPr lang="es-ES" sz="2000" dirty="0"/>
              <a:t>utilizando los procedimientos existentes de la OMM para el </a:t>
            </a:r>
            <a:r>
              <a:rPr lang="es-ES" sz="2000" dirty="0" err="1"/>
              <a:t>Vol.A</a:t>
            </a:r>
            <a:endParaRPr lang="es-ES" sz="2000" dirty="0"/>
          </a:p>
          <a:p>
            <a:pPr marL="346075" lvl="1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Principales prioridades para 2016-19:</a:t>
            </a:r>
          </a:p>
          <a:p>
            <a:pPr marL="746125" lvl="2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Formación/Capacitación </a:t>
            </a:r>
            <a:r>
              <a:rPr lang="es-ES" sz="2000" dirty="0"/>
              <a:t>a los </a:t>
            </a:r>
            <a:r>
              <a:rPr lang="es-ES" sz="2000" dirty="0" smtClean="0"/>
              <a:t>Miembros </a:t>
            </a:r>
            <a:r>
              <a:rPr lang="es-ES" sz="2000" dirty="0"/>
              <a:t>para </a:t>
            </a:r>
            <a:r>
              <a:rPr lang="es-ES" sz="2000" dirty="0" smtClean="0"/>
              <a:t>insertar, </a:t>
            </a:r>
            <a:r>
              <a:rPr lang="es-ES" sz="2000" dirty="0"/>
              <a:t>editar y usar </a:t>
            </a:r>
            <a:r>
              <a:rPr lang="es-ES" sz="2000" dirty="0" smtClean="0"/>
              <a:t>a OSCAR </a:t>
            </a:r>
            <a:r>
              <a:rPr lang="es-ES" sz="2000" dirty="0"/>
              <a:t>/ </a:t>
            </a:r>
            <a:r>
              <a:rPr lang="es-ES" sz="2000" dirty="0" smtClean="0"/>
              <a:t>Surface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638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36" y="274638"/>
            <a:ext cx="8385391" cy="988897"/>
          </a:xfrm>
        </p:spPr>
        <p:txBody>
          <a:bodyPr>
            <a:noAutofit/>
          </a:bodyPr>
          <a:lstStyle/>
          <a:p>
            <a:r>
              <a:rPr lang="es-ES" sz="3400" b="1" dirty="0">
                <a:solidFill>
                  <a:srgbClr val="000090"/>
                </a:solidFill>
              </a:rPr>
              <a:t>Integración inicial de datos en </a:t>
            </a:r>
            <a:r>
              <a:rPr lang="es-ES" sz="3400" b="1" dirty="0" smtClean="0">
                <a:solidFill>
                  <a:srgbClr val="000090"/>
                </a:solidFill>
              </a:rPr>
              <a:t>OSCAR/Surface</a:t>
            </a:r>
            <a:endParaRPr lang="en-US" sz="3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74390" y="1745106"/>
            <a:ext cx="6310461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 smtClean="0"/>
              <a:t>GAWSIS</a:t>
            </a:r>
            <a:endParaRPr lang="en-US" sz="2400" dirty="0" smtClean="0"/>
          </a:p>
          <a:p>
            <a:pPr lvl="1"/>
            <a:r>
              <a:rPr lang="de-CH" sz="2000" dirty="0" err="1" smtClean="0">
                <a:sym typeface="Wingdings" panose="05000000000000000000" pitchFamily="2" charset="2"/>
              </a:rPr>
              <a:t>Estaciones</a:t>
            </a:r>
            <a:r>
              <a:rPr lang="de-CH" sz="2000" dirty="0" smtClean="0">
                <a:sym typeface="Wingdings" panose="05000000000000000000" pitchFamily="2" charset="2"/>
              </a:rPr>
              <a:t> de Global Atmosphere Watch       = 1.053</a:t>
            </a:r>
          </a:p>
          <a:p>
            <a:r>
              <a:rPr lang="de-CH" sz="2400" dirty="0" smtClean="0">
                <a:sym typeface="Wingdings" panose="05000000000000000000" pitchFamily="2" charset="2"/>
              </a:rPr>
              <a:t>WMO Pub 9 Vol A</a:t>
            </a:r>
          </a:p>
          <a:p>
            <a:pPr lvl="1"/>
            <a:r>
              <a:rPr lang="de-CH" sz="2000" dirty="0" err="1">
                <a:sym typeface="Wingdings" panose="05000000000000000000" pitchFamily="2" charset="2"/>
              </a:rPr>
              <a:t>Catálogo</a:t>
            </a:r>
            <a:r>
              <a:rPr lang="de-CH" sz="2000" dirty="0">
                <a:sym typeface="Wingdings" panose="05000000000000000000" pitchFamily="2" charset="2"/>
              </a:rPr>
              <a:t> de </a:t>
            </a:r>
            <a:r>
              <a:rPr lang="de-CH" sz="2000" dirty="0" err="1">
                <a:sym typeface="Wingdings" panose="05000000000000000000" pitchFamily="2" charset="2"/>
              </a:rPr>
              <a:t>estaciones</a:t>
            </a:r>
            <a:r>
              <a:rPr lang="de-CH" sz="2000" dirty="0">
                <a:sym typeface="Wingdings" panose="05000000000000000000" pitchFamily="2" charset="2"/>
              </a:rPr>
              <a:t> </a:t>
            </a:r>
            <a:r>
              <a:rPr lang="de-CH" sz="2000" dirty="0" smtClean="0">
                <a:sym typeface="Wingdings" panose="05000000000000000000" pitchFamily="2" charset="2"/>
              </a:rPr>
              <a:t>GOS                             &gt;13.026</a:t>
            </a:r>
          </a:p>
          <a:p>
            <a:r>
              <a:rPr lang="de-CH" sz="2400" dirty="0" smtClean="0">
                <a:sym typeface="Wingdings" panose="05000000000000000000" pitchFamily="2" charset="2"/>
              </a:rPr>
              <a:t>JCOMMOPS</a:t>
            </a:r>
          </a:p>
          <a:p>
            <a:pPr lvl="1"/>
            <a:r>
              <a:rPr lang="de-CH" sz="2000" dirty="0" err="1">
                <a:sym typeface="Wingdings" panose="05000000000000000000" pitchFamily="2" charset="2"/>
              </a:rPr>
              <a:t>Elemento</a:t>
            </a:r>
            <a:r>
              <a:rPr lang="de-CH" sz="2000" dirty="0">
                <a:sym typeface="Wingdings" panose="05000000000000000000" pitchFamily="2" charset="2"/>
              </a:rPr>
              <a:t> </a:t>
            </a:r>
            <a:r>
              <a:rPr lang="de-CH" sz="2000" dirty="0" err="1">
                <a:sym typeface="Wingdings" panose="05000000000000000000" pitchFamily="2" charset="2"/>
              </a:rPr>
              <a:t>marino</a:t>
            </a:r>
            <a:r>
              <a:rPr lang="de-CH" sz="2000" dirty="0">
                <a:sym typeface="Wingdings" panose="05000000000000000000" pitchFamily="2" charset="2"/>
              </a:rPr>
              <a:t> del </a:t>
            </a:r>
            <a:r>
              <a:rPr lang="de-CH" sz="2000" dirty="0" smtClean="0">
                <a:sym typeface="Wingdings" panose="05000000000000000000" pitchFamily="2" charset="2"/>
              </a:rPr>
              <a:t>GOS/GOOS                    &gt;11.387</a:t>
            </a:r>
          </a:p>
          <a:p>
            <a:r>
              <a:rPr lang="de-CH" sz="2400" dirty="0" smtClean="0">
                <a:sym typeface="Wingdings" panose="05000000000000000000" pitchFamily="2" charset="2"/>
              </a:rPr>
              <a:t>WMO Radar DB</a:t>
            </a:r>
          </a:p>
          <a:p>
            <a:pPr lvl="1"/>
            <a:r>
              <a:rPr lang="de-CH" sz="2000" dirty="0" err="1">
                <a:sym typeface="Wingdings" panose="05000000000000000000" pitchFamily="2" charset="2"/>
              </a:rPr>
              <a:t>Radares</a:t>
            </a:r>
            <a:r>
              <a:rPr lang="de-CH" sz="2000" dirty="0">
                <a:sym typeface="Wingdings" panose="05000000000000000000" pitchFamily="2" charset="2"/>
              </a:rPr>
              <a:t> </a:t>
            </a:r>
            <a:r>
              <a:rPr lang="de-CH" sz="2000" dirty="0" err="1">
                <a:sym typeface="Wingdings" panose="05000000000000000000" pitchFamily="2" charset="2"/>
              </a:rPr>
              <a:t>meteorológicos</a:t>
            </a:r>
            <a:r>
              <a:rPr lang="de-CH" sz="2000" dirty="0">
                <a:sym typeface="Wingdings" panose="05000000000000000000" pitchFamily="2" charset="2"/>
              </a:rPr>
              <a:t> </a:t>
            </a:r>
            <a:r>
              <a:rPr lang="de-CH" sz="2000" dirty="0" smtClean="0">
                <a:sym typeface="Wingdings" panose="05000000000000000000" pitchFamily="2" charset="2"/>
              </a:rPr>
              <a:t>de </a:t>
            </a:r>
            <a:r>
              <a:rPr lang="de-CH" sz="2000" dirty="0" err="1" smtClean="0">
                <a:sym typeface="Wingdings" panose="05000000000000000000" pitchFamily="2" charset="2"/>
              </a:rPr>
              <a:t>todo</a:t>
            </a:r>
            <a:r>
              <a:rPr lang="de-CH" sz="2000" dirty="0" smtClean="0">
                <a:sym typeface="Wingdings" panose="05000000000000000000" pitchFamily="2" charset="2"/>
              </a:rPr>
              <a:t> </a:t>
            </a:r>
            <a:r>
              <a:rPr lang="de-CH" sz="2000" dirty="0" err="1" smtClean="0">
                <a:sym typeface="Wingdings" panose="05000000000000000000" pitchFamily="2" charset="2"/>
              </a:rPr>
              <a:t>el</a:t>
            </a:r>
            <a:r>
              <a:rPr lang="de-CH" sz="2000" dirty="0" smtClean="0">
                <a:sym typeface="Wingdings" panose="05000000000000000000" pitchFamily="2" charset="2"/>
              </a:rPr>
              <a:t> </a:t>
            </a:r>
            <a:r>
              <a:rPr lang="de-CH" sz="2000" dirty="0" err="1" smtClean="0">
                <a:sym typeface="Wingdings" panose="05000000000000000000" pitchFamily="2" charset="2"/>
              </a:rPr>
              <a:t>mundo</a:t>
            </a:r>
            <a:r>
              <a:rPr lang="de-CH" sz="2000" dirty="0" smtClean="0">
                <a:sym typeface="Wingdings" panose="05000000000000000000" pitchFamily="2" charset="2"/>
              </a:rPr>
              <a:t>        &gt;762</a:t>
            </a:r>
          </a:p>
          <a:p>
            <a:r>
              <a:rPr lang="de-CH" sz="240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AMDAR</a:t>
            </a:r>
          </a:p>
          <a:p>
            <a:pPr lvl="1"/>
            <a:r>
              <a:rPr lang="de-CH" sz="2000" dirty="0" err="1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Próximamente</a:t>
            </a:r>
            <a:r>
              <a:rPr lang="de-CH" sz="20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200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…</a:t>
            </a:r>
            <a:endParaRPr lang="de-CH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162800" y="1400803"/>
            <a:ext cx="1682229" cy="460851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18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CH" sz="2400" kern="0" dirty="0" smtClean="0">
                <a:solidFill>
                  <a:schemeClr val="accent1"/>
                </a:solidFill>
              </a:rPr>
              <a:t># stations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4" y="1523996"/>
            <a:ext cx="2198605" cy="63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6066" y="2238121"/>
            <a:ext cx="976612" cy="10419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tse1.mm.bing.net/th?&amp;id=OIP.Ma8a8a25d056bb8222d614b4b66fd24e6o0&amp;w=272&amp;h=85&amp;c=0&amp;pid=1.9&amp;rs=0&amp;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" y="3275078"/>
            <a:ext cx="2307370" cy="70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" y="4028943"/>
            <a:ext cx="2307371" cy="61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9" y="4645195"/>
            <a:ext cx="1212363" cy="116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8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6" y="1074951"/>
            <a:ext cx="8990224" cy="577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8" y="274639"/>
            <a:ext cx="8545770" cy="872518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90"/>
                </a:solidFill>
              </a:rPr>
              <a:t>Distribución</a:t>
            </a:r>
            <a:r>
              <a:rPr lang="en-US" sz="3200" b="1" dirty="0">
                <a:solidFill>
                  <a:srgbClr val="000090"/>
                </a:solidFill>
              </a:rPr>
              <a:t> </a:t>
            </a:r>
            <a:r>
              <a:rPr lang="en-US" sz="3200" b="1" dirty="0" err="1">
                <a:solidFill>
                  <a:srgbClr val="000090"/>
                </a:solidFill>
              </a:rPr>
              <a:t>mundial</a:t>
            </a:r>
            <a:r>
              <a:rPr lang="en-US" sz="3200" b="1" dirty="0">
                <a:solidFill>
                  <a:srgbClr val="000090"/>
                </a:solidFill>
              </a:rPr>
              <a:t> del </a:t>
            </a:r>
            <a:r>
              <a:rPr lang="en-US" sz="3200" b="1" dirty="0" err="1" smtClean="0">
                <a:solidFill>
                  <a:srgbClr val="000090"/>
                </a:solidFill>
              </a:rPr>
              <a:t>acceso</a:t>
            </a:r>
            <a:r>
              <a:rPr lang="en-US" sz="3200" b="1" dirty="0" smtClean="0">
                <a:solidFill>
                  <a:srgbClr val="000090"/>
                </a:solidFill>
              </a:rPr>
              <a:t> a OSCAR/Surface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58" y="6377855"/>
            <a:ext cx="300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" y="97051"/>
            <a:ext cx="8990224" cy="577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rgbClr val="000090"/>
                </a:solidFill>
              </a:rPr>
              <a:t>Índice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s-ES" sz="2800" dirty="0" smtClean="0"/>
              <a:t>OSCAR </a:t>
            </a:r>
            <a:r>
              <a:rPr lang="es-ES" sz="2800" dirty="0"/>
              <a:t>y el RRR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Las tres bases de datos de OSCAR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Estándar de Metadatos del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WIGOS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sitio web de OSCAR / Surface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 API de </a:t>
            </a:r>
            <a:r>
              <a:rPr lang="es-ES" sz="2800" dirty="0" smtClean="0"/>
              <a:t>“máquina </a:t>
            </a:r>
            <a:r>
              <a:rPr lang="es-ES" sz="2800" dirty="0"/>
              <a:t>a </a:t>
            </a:r>
            <a:r>
              <a:rPr lang="es-ES" sz="2800" dirty="0" smtClean="0"/>
              <a:t>máquina” </a:t>
            </a:r>
            <a:r>
              <a:rPr lang="es-ES" sz="2800" dirty="0"/>
              <a:t>y otros desarrollos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Esfuerzos de formación</a:t>
            </a:r>
          </a:p>
        </p:txBody>
      </p:sp>
    </p:spTree>
    <p:extLst>
      <p:ext uri="{BB962C8B-B14F-4D97-AF65-F5344CB8AC3E}">
        <p14:creationId xmlns:p14="http://schemas.microsoft.com/office/powerpoint/2010/main" val="8460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90"/>
                </a:solidFill>
              </a:rPr>
              <a:t>El Estándar de Metadatos del WIGOS</a:t>
            </a:r>
            <a:br>
              <a:rPr lang="es-ES" sz="3200" b="1" dirty="0">
                <a:solidFill>
                  <a:srgbClr val="000090"/>
                </a:solidFill>
              </a:rPr>
            </a:br>
            <a:r>
              <a:rPr lang="en-US" sz="3200" i="1" dirty="0" smtClean="0">
                <a:solidFill>
                  <a:srgbClr val="000090"/>
                </a:solidFill>
              </a:rPr>
              <a:t>WIGOS </a:t>
            </a:r>
            <a:r>
              <a:rPr lang="en-US" sz="3200" i="1" dirty="0">
                <a:solidFill>
                  <a:srgbClr val="000090"/>
                </a:solidFill>
              </a:rPr>
              <a:t>Metadata Standard</a:t>
            </a:r>
            <a:r>
              <a:rPr lang="en-US" sz="3200" dirty="0">
                <a:solidFill>
                  <a:srgbClr val="000090"/>
                </a:solidFill>
              </a:rPr>
              <a:t> (WMDS</a:t>
            </a:r>
            <a:r>
              <a:rPr lang="en-US" sz="3200" dirty="0" smtClean="0">
                <a:solidFill>
                  <a:srgbClr val="000090"/>
                </a:solidFill>
              </a:rPr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496290"/>
            <a:ext cx="8568265" cy="4629873"/>
          </a:xfrm>
        </p:spPr>
        <p:txBody>
          <a:bodyPr>
            <a:noAutofit/>
          </a:bodyPr>
          <a:lstStyle/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/>
              <a:t>Metadatos</a:t>
            </a:r>
            <a:r>
              <a:rPr lang="en-US" sz="2400" dirty="0" smtClean="0"/>
              <a:t> WIGOS = </a:t>
            </a:r>
            <a:r>
              <a:rPr lang="en-US" sz="2400" b="1" dirty="0" err="1" smtClean="0"/>
              <a:t>metadatos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observación</a:t>
            </a:r>
            <a:r>
              <a:rPr lang="en-US" sz="2400" dirty="0" smtClean="0"/>
              <a:t>:</a:t>
            </a:r>
          </a:p>
          <a:p>
            <a:pPr marL="741363" lvl="2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Permite interpretar los valores de datos;</a:t>
            </a:r>
          </a:p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No se trata de metadatos </a:t>
            </a:r>
            <a:r>
              <a:rPr lang="es-ES" sz="2400" dirty="0" smtClean="0"/>
              <a:t>para búsqueda, </a:t>
            </a:r>
            <a:r>
              <a:rPr lang="es-ES" sz="2400" dirty="0"/>
              <a:t>relacionados con el acceso y recuperación de </a:t>
            </a:r>
            <a:r>
              <a:rPr lang="es-ES" sz="2400" dirty="0" smtClean="0"/>
              <a:t>datos</a:t>
            </a:r>
          </a:p>
          <a:p>
            <a:pPr marL="741363" lvl="2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 smtClean="0"/>
              <a:t>Eso es </a:t>
            </a:r>
            <a:r>
              <a:rPr lang="es-ES" sz="2000" dirty="0"/>
              <a:t>parte del Sistema de Información WIS </a:t>
            </a:r>
            <a:r>
              <a:rPr lang="es-ES" sz="2000" dirty="0" smtClean="0"/>
              <a:t>de la </a:t>
            </a:r>
            <a:r>
              <a:rPr lang="es-ES" sz="2000" dirty="0"/>
              <a:t>OMM</a:t>
            </a:r>
          </a:p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WMDS es un estándar semántico</a:t>
            </a:r>
            <a:r>
              <a:rPr lang="es-ES" sz="2400" dirty="0" smtClean="0"/>
              <a:t>:</a:t>
            </a:r>
          </a:p>
          <a:p>
            <a:pPr marL="741363" lvl="2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 smtClean="0"/>
              <a:t>Describe </a:t>
            </a:r>
            <a:r>
              <a:rPr lang="es-ES" sz="2000" dirty="0"/>
              <a:t>los elementos a ser reportados</a:t>
            </a:r>
          </a:p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Aplicable a todos los sistemas de observación: in situ, </a:t>
            </a:r>
            <a:r>
              <a:rPr lang="es-ES" sz="2400" dirty="0" smtClean="0"/>
              <a:t>remotos, fijos, móviles, terrestres, marítimos, </a:t>
            </a:r>
            <a:r>
              <a:rPr lang="es-ES" sz="2400" dirty="0"/>
              <a:t>sobre hielo, sobre ríos, etc.</a:t>
            </a:r>
          </a:p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Destinado a ser utilizado por las 14 Áreas de </a:t>
            </a:r>
            <a:r>
              <a:rPr lang="es-ES" sz="2400" dirty="0" smtClean="0"/>
              <a:t>Aplicación (</a:t>
            </a:r>
            <a:r>
              <a:rPr lang="es-ES" sz="2400" dirty="0" err="1" smtClean="0"/>
              <a:t>AAs</a:t>
            </a:r>
            <a:r>
              <a:rPr lang="es-ES" sz="2400" dirty="0" smtClean="0"/>
              <a:t>):</a:t>
            </a:r>
            <a:endParaRPr lang="en-US" sz="2400" dirty="0" smtClean="0"/>
          </a:p>
          <a:p>
            <a:pPr marL="461963" lvl="3" indent="0"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www.wmo.int/pages/prog/www/OSY/GOS-RRR.html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59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90"/>
                </a:solidFill>
              </a:rPr>
              <a:t>El Estándar de Metadatos del WIGOS</a:t>
            </a:r>
            <a:br>
              <a:rPr lang="es-ES" sz="3200" b="1" dirty="0">
                <a:solidFill>
                  <a:srgbClr val="000090"/>
                </a:solidFill>
              </a:rPr>
            </a:br>
            <a:r>
              <a:rPr lang="en-US" sz="3200" i="1" dirty="0">
                <a:solidFill>
                  <a:srgbClr val="000090"/>
                </a:solidFill>
              </a:rPr>
              <a:t>WIGOS Metadata Standard</a:t>
            </a:r>
            <a:r>
              <a:rPr lang="en-US" sz="3200" dirty="0">
                <a:solidFill>
                  <a:srgbClr val="000090"/>
                </a:solidFill>
              </a:rPr>
              <a:t> (WMDS)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417638"/>
            <a:ext cx="8497249" cy="4708525"/>
          </a:xfrm>
        </p:spPr>
        <p:txBody>
          <a:bodyPr>
            <a:noAutofit/>
          </a:bodyPr>
          <a:lstStyle/>
          <a:p>
            <a:pPr marL="341313" lvl="2" indent="-3365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Desarrollado por el Equipo de Trabajo sobre WIGOS </a:t>
            </a:r>
            <a:r>
              <a:rPr lang="es-ES" dirty="0" smtClean="0"/>
              <a:t>Metadatos</a:t>
            </a:r>
            <a:endParaRPr lang="es-ES" dirty="0"/>
          </a:p>
          <a:p>
            <a:pPr marL="341313" lvl="2" indent="-3365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Primera versión aprobada por Cg </a:t>
            </a:r>
            <a:r>
              <a:rPr lang="es-ES" dirty="0" smtClean="0"/>
              <a:t>parte </a:t>
            </a:r>
            <a:r>
              <a:rPr lang="es-ES" dirty="0"/>
              <a:t>del Manual sobre </a:t>
            </a:r>
            <a:r>
              <a:rPr lang="es-ES" dirty="0" smtClean="0"/>
              <a:t>WIGOS</a:t>
            </a:r>
            <a:endParaRPr lang="es-ES" dirty="0"/>
          </a:p>
          <a:p>
            <a:pPr marL="341313" lvl="2" indent="-3365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Ha </a:t>
            </a:r>
            <a:r>
              <a:rPr lang="es-ES" b="1" dirty="0"/>
              <a:t>entrado en vigor</a:t>
            </a:r>
            <a:r>
              <a:rPr lang="es-ES" dirty="0"/>
              <a:t> para los Miembros </a:t>
            </a:r>
            <a:r>
              <a:rPr lang="es-ES" dirty="0" smtClean="0"/>
              <a:t>OMM en </a:t>
            </a:r>
            <a:r>
              <a:rPr lang="es-ES" b="1" dirty="0"/>
              <a:t>julio </a:t>
            </a:r>
            <a:r>
              <a:rPr lang="es-ES" b="1" dirty="0" smtClean="0"/>
              <a:t>de 2016</a:t>
            </a:r>
            <a:endParaRPr lang="es-ES" b="1" dirty="0"/>
          </a:p>
          <a:p>
            <a:pPr marL="341313" lvl="2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/>
              <a:t>Una versión actualizada aprobada por EC-69 está disponible como un documento independiente:  </a:t>
            </a:r>
            <a:r>
              <a:rPr lang="es-ES" sz="2000" dirty="0">
                <a:hlinkClick r:id="rId2"/>
              </a:rPr>
              <a:t>https://library.wmo.int/opac/doc_num.php?explnum_id=3653</a:t>
            </a:r>
            <a:r>
              <a:rPr lang="es-ES" sz="2000" dirty="0"/>
              <a:t> </a:t>
            </a:r>
            <a:endParaRPr lang="es-ES" dirty="0"/>
          </a:p>
          <a:p>
            <a:pPr marL="341313" lvl="2" indent="-3365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b="1" dirty="0" smtClean="0"/>
              <a:t>Lo </a:t>
            </a:r>
            <a:r>
              <a:rPr lang="es-ES" b="1" dirty="0"/>
              <a:t>que los Miembros tendrán que hacer</a:t>
            </a:r>
            <a:r>
              <a:rPr lang="es-ES" dirty="0"/>
              <a:t> para cumplir con </a:t>
            </a:r>
            <a:r>
              <a:rPr lang="es-ES" dirty="0" smtClean="0"/>
              <a:t>los </a:t>
            </a:r>
            <a:r>
              <a:rPr lang="es-ES" dirty="0" err="1" smtClean="0"/>
              <a:t>Regul.Téc</a:t>
            </a:r>
            <a:r>
              <a:rPr lang="es-ES" dirty="0" smtClean="0"/>
              <a:t>. (WMO-No.49</a:t>
            </a:r>
            <a:r>
              <a:rPr lang="es-ES" dirty="0"/>
              <a:t>, Vol. I, Parte </a:t>
            </a:r>
            <a:r>
              <a:rPr lang="es-ES" dirty="0" smtClean="0"/>
              <a:t>I, </a:t>
            </a:r>
            <a:r>
              <a:rPr lang="es-ES" dirty="0"/>
              <a:t>y Manual </a:t>
            </a:r>
            <a:r>
              <a:rPr lang="es-ES" dirty="0" smtClean="0"/>
              <a:t>del </a:t>
            </a:r>
            <a:r>
              <a:rPr lang="es-ES" dirty="0"/>
              <a:t>WIGOS):</a:t>
            </a:r>
          </a:p>
          <a:p>
            <a:pPr marL="798513" lvl="3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/>
              <a:t>Recopilar y mantener registros de metadatos WIGOS</a:t>
            </a:r>
          </a:p>
          <a:p>
            <a:pPr marL="798513" lvl="3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/>
              <a:t>Proporcionar metadatos </a:t>
            </a:r>
            <a:r>
              <a:rPr lang="es-ES" dirty="0" smtClean="0"/>
              <a:t>para </a:t>
            </a:r>
            <a:r>
              <a:rPr lang="es-ES" dirty="0"/>
              <a:t>observaciones intercambiadas </a:t>
            </a:r>
            <a:r>
              <a:rPr lang="es-ES" dirty="0" err="1" smtClean="0"/>
              <a:t>internacion</a:t>
            </a:r>
            <a:r>
              <a:rPr lang="es-ES" dirty="0" smtClean="0"/>
              <a:t>.</a:t>
            </a:r>
            <a:endParaRPr lang="es-ES" dirty="0"/>
          </a:p>
          <a:p>
            <a:pPr marL="798513" lvl="3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Revisar </a:t>
            </a:r>
            <a:r>
              <a:rPr lang="es-ES" dirty="0"/>
              <a:t>las entradas actuales en OSCAR / Surface y </a:t>
            </a:r>
            <a:r>
              <a:rPr lang="es-ES" dirty="0" smtClean="0"/>
              <a:t>mantenerlos al </a:t>
            </a:r>
            <a:r>
              <a:rPr lang="es-ES" dirty="0"/>
              <a:t>día</a:t>
            </a:r>
          </a:p>
          <a:p>
            <a:pPr marL="341313" lvl="2" indent="-3365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pc="-110" dirty="0" smtClean="0"/>
              <a:t>El Guía </a:t>
            </a:r>
            <a:r>
              <a:rPr lang="es-ES" spc="-110" dirty="0"/>
              <a:t>de WIGOS </a:t>
            </a:r>
            <a:r>
              <a:rPr lang="es-ES" spc="-110" dirty="0" smtClean="0"/>
              <a:t>(</a:t>
            </a:r>
            <a:r>
              <a:rPr lang="es-ES" spc="-110" dirty="0"/>
              <a:t>primera </a:t>
            </a:r>
            <a:r>
              <a:rPr lang="es-ES" spc="-110" dirty="0" smtClean="0"/>
              <a:t>edición) incluye </a:t>
            </a:r>
            <a:r>
              <a:rPr lang="es-ES" spc="-110" dirty="0"/>
              <a:t>orientación sobre </a:t>
            </a:r>
            <a:r>
              <a:rPr lang="es-ES" spc="-110" dirty="0" smtClean="0"/>
              <a:t>WMDS</a:t>
            </a:r>
            <a:endParaRPr lang="es-ES" spc="-110" dirty="0"/>
          </a:p>
          <a:p>
            <a:pPr marL="798513" lvl="3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/>
              <a:t>Disponible en línea desde </a:t>
            </a:r>
            <a:r>
              <a:rPr lang="es-ES" dirty="0" smtClean="0"/>
              <a:t>junio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50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rgbClr val="000090"/>
                </a:solidFill>
              </a:rPr>
              <a:t>Índice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s-ES" sz="2800" dirty="0" smtClean="0"/>
              <a:t>OSCAR </a:t>
            </a:r>
            <a:r>
              <a:rPr lang="es-ES" sz="2800" dirty="0"/>
              <a:t>y el RRR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Las tres bases de datos de OSCAR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Estándar de Metadatos del </a:t>
            </a:r>
            <a:r>
              <a:rPr lang="es-ES" sz="2800" dirty="0" smtClean="0"/>
              <a:t>WIGOS</a:t>
            </a:r>
            <a:endParaRPr lang="es-ES" sz="2800" dirty="0"/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sitio web de OSCAR / Surface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 API de </a:t>
            </a:r>
            <a:r>
              <a:rPr lang="es-ES" sz="2800" dirty="0" smtClean="0"/>
              <a:t>“máquina </a:t>
            </a:r>
            <a:r>
              <a:rPr lang="es-ES" sz="2800" dirty="0"/>
              <a:t>a </a:t>
            </a:r>
            <a:r>
              <a:rPr lang="es-ES" sz="2800" dirty="0" smtClean="0"/>
              <a:t>máquina” </a:t>
            </a:r>
            <a:r>
              <a:rPr lang="es-ES" sz="2800" dirty="0"/>
              <a:t>y otros desarrollos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Esfuerzos de formación</a:t>
            </a:r>
          </a:p>
        </p:txBody>
      </p:sp>
    </p:spTree>
    <p:extLst>
      <p:ext uri="{BB962C8B-B14F-4D97-AF65-F5344CB8AC3E}">
        <p14:creationId xmlns:p14="http://schemas.microsoft.com/office/powerpoint/2010/main" val="16243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90"/>
                </a:solidFill>
              </a:rPr>
              <a:t>El Estándar de Metadatos del WIGOS</a:t>
            </a:r>
            <a:br>
              <a:rPr lang="es-ES" sz="3200" b="1" dirty="0">
                <a:solidFill>
                  <a:srgbClr val="000090"/>
                </a:solidFill>
              </a:rPr>
            </a:br>
            <a:r>
              <a:rPr lang="en-US" sz="3200" i="1" dirty="0">
                <a:solidFill>
                  <a:srgbClr val="000090"/>
                </a:solidFill>
              </a:rPr>
              <a:t>WIGOS Metadata Standard</a:t>
            </a:r>
            <a:r>
              <a:rPr lang="en-US" sz="3200" dirty="0">
                <a:solidFill>
                  <a:srgbClr val="000090"/>
                </a:solidFill>
              </a:rPr>
              <a:t> (WMDS)</a:t>
            </a:r>
            <a:endParaRPr lang="en-US" sz="36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01452" y="1364296"/>
            <a:ext cx="8299649" cy="196079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2400" dirty="0"/>
              <a:t>Obligaciones de información sobre metadatos: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 smtClean="0"/>
              <a:t>	</a:t>
            </a:r>
            <a:r>
              <a:rPr lang="es-ES" sz="2400" b="1" dirty="0" smtClean="0"/>
              <a:t>Obligatorio</a:t>
            </a:r>
            <a:r>
              <a:rPr lang="es-ES" sz="2400" dirty="0" smtClean="0"/>
              <a:t> – Se requiere </a:t>
            </a:r>
            <a:r>
              <a:rPr lang="es-ES" sz="2400" dirty="0"/>
              <a:t>para todas </a:t>
            </a:r>
            <a:r>
              <a:rPr lang="es-ES" sz="2400" dirty="0" smtClean="0"/>
              <a:t>estaciones/plataformas</a:t>
            </a:r>
            <a:endParaRPr lang="es-ES" sz="24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 smtClean="0"/>
              <a:t>	</a:t>
            </a:r>
            <a:r>
              <a:rPr lang="es-ES" sz="2400" b="1" dirty="0" smtClean="0"/>
              <a:t>Condicional</a:t>
            </a:r>
            <a:r>
              <a:rPr lang="es-ES" sz="2400" dirty="0" smtClean="0"/>
              <a:t> – Obligatorio si </a:t>
            </a:r>
            <a:r>
              <a:rPr lang="es-ES" sz="2400" dirty="0"/>
              <a:t>corresponde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000" dirty="0" smtClean="0"/>
              <a:t>(</a:t>
            </a:r>
            <a:r>
              <a:rPr lang="es-ES" sz="2000" dirty="0"/>
              <a:t>Por </a:t>
            </a:r>
            <a:r>
              <a:rPr lang="es-ES" sz="2000" dirty="0" smtClean="0"/>
              <a:t>ej., </a:t>
            </a:r>
            <a:r>
              <a:rPr lang="es-ES" sz="2000" dirty="0"/>
              <a:t>la calibración del instrumento no es aplicable a </a:t>
            </a:r>
            <a:r>
              <a:rPr lang="es-ES" sz="2000" dirty="0" smtClean="0"/>
              <a:t>observador </a:t>
            </a:r>
            <a:r>
              <a:rPr lang="es-ES" sz="2000" dirty="0"/>
              <a:t>humano)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 smtClean="0"/>
              <a:t>	</a:t>
            </a:r>
            <a:r>
              <a:rPr lang="es-ES" sz="2400" b="1" dirty="0" smtClean="0"/>
              <a:t>Opcional</a:t>
            </a:r>
            <a:r>
              <a:rPr lang="es-ES" sz="2400" dirty="0" smtClean="0"/>
              <a:t> </a:t>
            </a:r>
            <a:r>
              <a:rPr lang="es-ES" sz="2400" dirty="0"/>
              <a:t>- Deseable / útil, pero no </a:t>
            </a:r>
            <a:r>
              <a:rPr lang="es-ES" sz="2400" dirty="0" smtClean="0"/>
              <a:t>obligatorio</a:t>
            </a:r>
            <a:endParaRPr lang="en-US" sz="2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65" y="3987800"/>
            <a:ext cx="4818035" cy="22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88752" y="3396296"/>
            <a:ext cx="8299649" cy="2153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2400" dirty="0"/>
              <a:t>Fases de implementación de </a:t>
            </a:r>
            <a:r>
              <a:rPr lang="es-ES" sz="2400" dirty="0" smtClean="0"/>
              <a:t>WMDS</a:t>
            </a:r>
            <a:r>
              <a:rPr lang="en-US" sz="24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7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13" y="1662545"/>
            <a:ext cx="7095091" cy="5150832"/>
          </a:xfrm>
          <a:prstGeom prst="rect">
            <a:avLst/>
          </a:prstGeom>
          <a:solidFill>
            <a:schemeClr val="bg1">
              <a:alpha val="21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1047794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0090"/>
                </a:solidFill>
              </a:rPr>
              <a:t>El Estándar de Metadatos del WIGOS</a:t>
            </a:r>
            <a:br>
              <a:rPr lang="es-ES" sz="3200" b="1" dirty="0">
                <a:solidFill>
                  <a:srgbClr val="000090"/>
                </a:solidFill>
              </a:rPr>
            </a:br>
            <a:r>
              <a:rPr lang="en-US" sz="3200" i="1" dirty="0">
                <a:solidFill>
                  <a:srgbClr val="000090"/>
                </a:solidFill>
              </a:rPr>
              <a:t>WIGOS Metadata Standard</a:t>
            </a:r>
            <a:r>
              <a:rPr lang="en-US" sz="3200" dirty="0">
                <a:solidFill>
                  <a:srgbClr val="000090"/>
                </a:solidFill>
              </a:rPr>
              <a:t> (WMDS)</a:t>
            </a:r>
            <a:endParaRPr lang="en-US" sz="36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164833" y="1850258"/>
            <a:ext cx="1819292" cy="167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906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s-ES" sz="1800" i="1" kern="0" dirty="0"/>
              <a:t>Extracto de los elementos WMDS por Fases de Implementación</a:t>
            </a:r>
            <a:endParaRPr lang="en-US" sz="1800" i="1" kern="0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427984" y="1363286"/>
            <a:ext cx="3419479" cy="2915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906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 err="1"/>
              <a:t>Fases</a:t>
            </a:r>
            <a:r>
              <a:rPr lang="en-US" sz="2000" kern="0" dirty="0"/>
              <a:t> de </a:t>
            </a:r>
            <a:r>
              <a:rPr lang="en-US" sz="2000" kern="0" dirty="0" err="1"/>
              <a:t>implementación</a:t>
            </a:r>
            <a:r>
              <a:rPr lang="en-US" sz="2000" kern="0" dirty="0"/>
              <a:t> 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9348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rgbClr val="000090"/>
                </a:solidFill>
              </a:rPr>
              <a:t>Índice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s-ES" sz="2800" dirty="0" smtClean="0"/>
              <a:t>OSCAR </a:t>
            </a:r>
            <a:r>
              <a:rPr lang="es-ES" sz="2800" dirty="0"/>
              <a:t>y el RRR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Las tres bases de datos de OSCAR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Estándar de Metadatos del </a:t>
            </a:r>
            <a:r>
              <a:rPr lang="es-ES" sz="2800" dirty="0" smtClean="0"/>
              <a:t>WIGOS</a:t>
            </a:r>
            <a:endParaRPr lang="es-ES" sz="2800" dirty="0"/>
          </a:p>
          <a:p>
            <a:pPr marL="682625" indent="-682625">
              <a:buFont typeface="+mj-lt"/>
              <a:buAutoNum type="romanUcPeriod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sitio web de OSCAR / Surface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 API de </a:t>
            </a:r>
            <a:r>
              <a:rPr lang="es-ES" sz="2800" dirty="0" smtClean="0"/>
              <a:t>“máquina </a:t>
            </a:r>
            <a:r>
              <a:rPr lang="es-ES" sz="2800" dirty="0"/>
              <a:t>a </a:t>
            </a:r>
            <a:r>
              <a:rPr lang="es-ES" sz="2800" dirty="0" smtClean="0"/>
              <a:t>máquina” </a:t>
            </a:r>
            <a:r>
              <a:rPr lang="es-ES" sz="2800" dirty="0"/>
              <a:t>y otros desarrollos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Esfuerzos de formación</a:t>
            </a:r>
          </a:p>
        </p:txBody>
      </p:sp>
    </p:spTree>
    <p:extLst>
      <p:ext uri="{BB962C8B-B14F-4D97-AF65-F5344CB8AC3E}">
        <p14:creationId xmlns:p14="http://schemas.microsoft.com/office/powerpoint/2010/main" val="38091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4" y="179103"/>
            <a:ext cx="8409709" cy="693734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000090"/>
                </a:solidFill>
              </a:rPr>
              <a:t>Sitio</a:t>
            </a:r>
            <a:r>
              <a:rPr lang="en-US" sz="3600" b="1" dirty="0" smtClean="0">
                <a:solidFill>
                  <a:srgbClr val="000090"/>
                </a:solidFill>
              </a:rPr>
              <a:t> Web de OSCAR/Surface: </a:t>
            </a:r>
            <a:r>
              <a:rPr lang="en-US" sz="3100" u="sng" dirty="0" smtClean="0">
                <a:solidFill>
                  <a:srgbClr val="000090"/>
                </a:solidFill>
              </a:rPr>
              <a:t>oscar.wmo.int/surface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05"/>
            <a:ext cx="9144000" cy="58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74319" y="879341"/>
            <a:ext cx="2452255" cy="2212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800" b="1" dirty="0" smtClean="0">
                <a:solidFill>
                  <a:srgbClr val="000090"/>
                </a:solidFill>
              </a:rPr>
              <a:t>OSCAR/Surface Website</a:t>
            </a:r>
            <a:endParaRPr lang="en-US" sz="2800" dirty="0">
              <a:solidFill>
                <a:srgbClr val="000090"/>
              </a:solidFill>
            </a:endParaRPr>
          </a:p>
          <a:p>
            <a:pPr>
              <a:lnSpc>
                <a:spcPts val="3400"/>
              </a:lnSpc>
            </a:pPr>
            <a:endParaRPr lang="en-US" sz="2800" dirty="0" smtClean="0">
              <a:solidFill>
                <a:srgbClr val="000090"/>
              </a:solidFill>
            </a:endParaRPr>
          </a:p>
          <a:p>
            <a:pPr>
              <a:lnSpc>
                <a:spcPts val="3400"/>
              </a:lnSpc>
            </a:pPr>
            <a:r>
              <a:rPr lang="en-US" sz="2800" dirty="0" err="1" smtClean="0">
                <a:solidFill>
                  <a:srgbClr val="000090"/>
                </a:solidFill>
              </a:rPr>
              <a:t>Imágenes</a:t>
            </a:r>
            <a:endParaRPr lang="en-US" sz="2800" dirty="0" smtClean="0">
              <a:solidFill>
                <a:srgbClr val="000090"/>
              </a:solidFill>
            </a:endParaRPr>
          </a:p>
          <a:p>
            <a:pPr>
              <a:lnSpc>
                <a:spcPts val="3400"/>
              </a:lnSpc>
            </a:pPr>
            <a:r>
              <a:rPr lang="en-US" sz="2800" dirty="0" smtClean="0">
                <a:solidFill>
                  <a:srgbClr val="000090"/>
                </a:solidFill>
              </a:rPr>
              <a:t>de la AR IV</a:t>
            </a:r>
            <a:endParaRPr lang="en-US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92" y="0"/>
            <a:ext cx="564544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14" y="-1808"/>
            <a:ext cx="5848786" cy="4358237"/>
          </a:xfrm>
          <a:prstGeom prst="rect">
            <a:avLst/>
          </a:prstGeom>
        </p:spPr>
      </p:pic>
      <p:sp>
        <p:nvSpPr>
          <p:cNvPr id="12" name="Shape 287"/>
          <p:cNvSpPr/>
          <p:nvPr/>
        </p:nvSpPr>
        <p:spPr>
          <a:xfrm>
            <a:off x="6652831" y="1563585"/>
            <a:ext cx="320759" cy="348342"/>
          </a:xfrm>
          <a:prstGeom prst="ellipse">
            <a:avLst/>
          </a:prstGeom>
          <a:ln w="50800">
            <a:solidFill>
              <a:srgbClr val="01199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402973" y="80893"/>
            <a:ext cx="1437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i="1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Zoom in</a:t>
            </a:r>
            <a:r>
              <a:rPr lang="fr-CH" sz="240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…</a:t>
            </a:r>
            <a:endParaRPr lang="en-US" sz="2400" dirty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37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24" y="802370"/>
            <a:ext cx="7592485" cy="5934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12" y="149629"/>
            <a:ext cx="7395654" cy="652741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000090"/>
                </a:solidFill>
              </a:rPr>
              <a:t>Ejemplo de los detalles de una estación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3626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1041544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0090"/>
                </a:solidFill>
              </a:rPr>
              <a:t>Seguridad y gestión de usuarios</a:t>
            </a:r>
            <a:endParaRPr lang="en-US" sz="40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23528" y="1196753"/>
            <a:ext cx="8568952" cy="12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/>
              <a:t>El proceso de autorización</a:t>
            </a:r>
            <a:r>
              <a:rPr lang="es-ES" sz="2400" dirty="0"/>
              <a:t> se basa en «relaciones de confianza» y </a:t>
            </a:r>
            <a:r>
              <a:rPr lang="es-ES" sz="2400" dirty="0" smtClean="0"/>
              <a:t>diversas funciones </a:t>
            </a:r>
            <a:r>
              <a:rPr lang="es-ES" sz="2400" dirty="0"/>
              <a:t>de </a:t>
            </a:r>
            <a:r>
              <a:rPr lang="es-ES" sz="2400" dirty="0" smtClean="0"/>
              <a:t>usuario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43326" y="2361061"/>
            <a:ext cx="8589804" cy="3990109"/>
            <a:chOff x="1339299" y="2889040"/>
            <a:chExt cx="7424123" cy="3132248"/>
          </a:xfrm>
        </p:grpSpPr>
        <p:sp>
          <p:nvSpPr>
            <p:cNvPr id="6" name="TextBox 5"/>
            <p:cNvSpPr txBox="1"/>
            <p:nvPr/>
          </p:nvSpPr>
          <p:spPr>
            <a:xfrm>
              <a:off x="3422171" y="3321088"/>
              <a:ext cx="3102836" cy="507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0000"/>
                  </a:solidFill>
                </a:rPr>
                <a:t>Editar todas las estaciones en el país</a:t>
              </a:r>
            </a:p>
            <a:p>
              <a:r>
                <a:rPr lang="es-ES" dirty="0">
                  <a:solidFill>
                    <a:srgbClr val="FF0000"/>
                  </a:solidFill>
                </a:rPr>
                <a:t>También: registrar nuevo contacto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7" name="Picture 2" descr="http://image4.spreadshirtmedia.net/image-server/v1/compositions/21197447/views/1,width=235,height=235,appearanceId=1/tanzendes-Maennchen-T-Shirts.jp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0" r="19707"/>
            <a:stretch/>
          </p:blipFill>
          <p:spPr bwMode="auto">
            <a:xfrm>
              <a:off x="2898794" y="3137397"/>
              <a:ext cx="548575" cy="90000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2861655" y="4060438"/>
              <a:ext cx="745659" cy="362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b="1" dirty="0" smtClean="0">
                  <a:solidFill>
                    <a:srgbClr val="FF0000"/>
                  </a:solidFill>
                  <a:latin typeface="Segoe Script" panose="020B0504020000000003" pitchFamily="34" charset="0"/>
                </a:rPr>
                <a:t>NFP</a:t>
              </a:r>
              <a:endParaRPr lang="en-US" sz="2400" b="1" dirty="0">
                <a:solidFill>
                  <a:srgbClr val="FF0000"/>
                </a:solidFill>
                <a:latin typeface="Segoe Script" panose="020B0504020000000003" pitchFamily="34" charset="0"/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438" y="2889040"/>
              <a:ext cx="2296983" cy="139671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>
              <a:stCxn id="7" idx="3"/>
              <a:endCxn id="9" idx="1"/>
            </p:cNvCxnSpPr>
            <p:nvPr/>
          </p:nvCxnSpPr>
          <p:spPr bwMode="auto">
            <a:xfrm>
              <a:off x="3447368" y="3587397"/>
              <a:ext cx="3019070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" name="Picture 2" descr="http://image4.spreadshirtmedia.net/image-server/v1/compositions/21197447/views/1,width=235,height=235,appearanceId=1/tanzendes-Maennchen-T-Shirts.jp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0" r="19707"/>
            <a:stretch/>
          </p:blipFill>
          <p:spPr bwMode="auto">
            <a:xfrm>
              <a:off x="4450248" y="4247459"/>
              <a:ext cx="548575" cy="900000"/>
            </a:xfrm>
            <a:prstGeom prst="rect">
              <a:avLst/>
            </a:prstGeom>
            <a:solidFill>
              <a:srgbClr val="00B0F0"/>
            </a:solidFill>
          </p:spPr>
        </p:pic>
        <p:sp>
          <p:nvSpPr>
            <p:cNvPr id="12" name="TextBox 11"/>
            <p:cNvSpPr txBox="1"/>
            <p:nvPr/>
          </p:nvSpPr>
          <p:spPr>
            <a:xfrm>
              <a:off x="3399660" y="5150316"/>
              <a:ext cx="3465330" cy="362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b="1" dirty="0" err="1">
                  <a:solidFill>
                    <a:srgbClr val="00B0F0"/>
                  </a:solidFill>
                  <a:latin typeface="Segoe Script" panose="020B0504020000000003" pitchFamily="34" charset="0"/>
                </a:rPr>
                <a:t>Contacto</a:t>
              </a:r>
              <a:r>
                <a:rPr lang="de-CH" sz="2400" b="1" dirty="0">
                  <a:solidFill>
                    <a:srgbClr val="00B0F0"/>
                  </a:solidFill>
                  <a:latin typeface="Segoe Script" panose="020B0504020000000003" pitchFamily="34" charset="0"/>
                </a:rPr>
                <a:t> de la </a:t>
              </a:r>
              <a:r>
                <a:rPr lang="de-CH" sz="2400" b="1" dirty="0" err="1">
                  <a:solidFill>
                    <a:srgbClr val="00B0F0"/>
                  </a:solidFill>
                  <a:latin typeface="Segoe Script" panose="020B0504020000000003" pitchFamily="34" charset="0"/>
                </a:rPr>
                <a:t>estación</a:t>
              </a:r>
              <a:endParaRPr lang="en-US" sz="2400" b="1" dirty="0">
                <a:solidFill>
                  <a:srgbClr val="00B0F0"/>
                </a:solidFill>
                <a:latin typeface="Segoe Script" panose="020B0504020000000003" pitchFamily="34" charset="0"/>
              </a:endParaRPr>
            </a:p>
          </p:txBody>
        </p:sp>
        <p:cxnSp>
          <p:nvCxnSpPr>
            <p:cNvPr id="13" name="Elbow Connector 12"/>
            <p:cNvCxnSpPr>
              <a:stCxn id="11" idx="3"/>
              <a:endCxn id="9" idx="2"/>
            </p:cNvCxnSpPr>
            <p:nvPr/>
          </p:nvCxnSpPr>
          <p:spPr bwMode="auto">
            <a:xfrm flipV="1">
              <a:off x="4998823" y="4285755"/>
              <a:ext cx="2616107" cy="411704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Elbow Connector 13"/>
            <p:cNvCxnSpPr>
              <a:stCxn id="8" idx="2"/>
              <a:endCxn id="11" idx="1"/>
            </p:cNvCxnSpPr>
            <p:nvPr/>
          </p:nvCxnSpPr>
          <p:spPr bwMode="auto">
            <a:xfrm rot="16200000" flipH="1">
              <a:off x="3705059" y="3952270"/>
              <a:ext cx="274613" cy="1215763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" name="Picture 2" descr="http://image4.spreadshirtmedia.net/image-server/v1/compositions/21197447/views/1,width=235,height=235,appearanceId=1/tanzendes-Maennchen-T-Shirts.jp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0" r="19707"/>
            <a:stretch/>
          </p:blipFill>
          <p:spPr bwMode="auto">
            <a:xfrm>
              <a:off x="1562502" y="3137397"/>
              <a:ext cx="548575" cy="900000"/>
            </a:xfrm>
            <a:prstGeom prst="rect">
              <a:avLst/>
            </a:prstGeom>
            <a:solidFill>
              <a:srgbClr val="00B050"/>
            </a:solidFill>
          </p:spPr>
        </p:pic>
        <p:sp>
          <p:nvSpPr>
            <p:cNvPr id="16" name="TextBox 15"/>
            <p:cNvSpPr txBox="1"/>
            <p:nvPr/>
          </p:nvSpPr>
          <p:spPr>
            <a:xfrm>
              <a:off x="1339299" y="4060438"/>
              <a:ext cx="1166841" cy="362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b="1" dirty="0" smtClean="0">
                  <a:solidFill>
                    <a:srgbClr val="00B050"/>
                  </a:solidFill>
                  <a:latin typeface="Segoe Script" panose="020B0504020000000003" pitchFamily="34" charset="0"/>
                </a:rPr>
                <a:t>Admin</a:t>
              </a:r>
              <a:endParaRPr lang="en-US" sz="2400" b="1" dirty="0">
                <a:solidFill>
                  <a:srgbClr val="00B050"/>
                </a:solidFill>
                <a:latin typeface="Segoe Script" panose="020B0504020000000003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15" idx="3"/>
              <a:endCxn id="7" idx="1"/>
            </p:cNvCxnSpPr>
            <p:nvPr/>
          </p:nvCxnSpPr>
          <p:spPr bwMode="auto">
            <a:xfrm>
              <a:off x="2111077" y="3587397"/>
              <a:ext cx="78771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2060440" y="3321088"/>
              <a:ext cx="812604" cy="507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err="1">
                  <a:solidFill>
                    <a:srgbClr val="00B050"/>
                  </a:solidFill>
                </a:rPr>
                <a:t>Registro</a:t>
              </a:r>
              <a:endParaRPr lang="de-CH" dirty="0" smtClean="0">
                <a:solidFill>
                  <a:srgbClr val="00B050"/>
                </a:solidFill>
              </a:endParaRPr>
            </a:p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83836" y="4444751"/>
              <a:ext cx="2929986" cy="507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00B0F0"/>
                  </a:solidFill>
                </a:rPr>
                <a:t>Editar estaciones asignadas</a:t>
              </a:r>
            </a:p>
            <a:p>
              <a:r>
                <a:rPr lang="es-ES" dirty="0">
                  <a:solidFill>
                    <a:srgbClr val="00B0F0"/>
                  </a:solidFill>
                </a:rPr>
                <a:t>También: registrar nuevo contacto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pic>
          <p:nvPicPr>
            <p:cNvPr id="20" name="Picture 2" descr="http://image4.spreadshirtmedia.net/image-server/v1/compositions/21197447/views/1,width=235,height=235,appearanceId=1/tanzendes-Maennchen-T-Shirts.jp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0" r="19707"/>
            <a:stretch/>
          </p:blipFill>
          <p:spPr bwMode="auto">
            <a:xfrm>
              <a:off x="7576124" y="5121288"/>
              <a:ext cx="548575" cy="900000"/>
            </a:xfrm>
            <a:prstGeom prst="rect">
              <a:avLst/>
            </a:prstGeom>
            <a:solidFill>
              <a:srgbClr val="C0C0C0"/>
            </a:solidFill>
          </p:spPr>
        </p:pic>
        <p:cxnSp>
          <p:nvCxnSpPr>
            <p:cNvPr id="21" name="Elbow Connector 20"/>
            <p:cNvCxnSpPr>
              <a:stCxn id="12" idx="2"/>
              <a:endCxn id="20" idx="1"/>
            </p:cNvCxnSpPr>
            <p:nvPr/>
          </p:nvCxnSpPr>
          <p:spPr bwMode="auto">
            <a:xfrm rot="16200000" flipH="1">
              <a:off x="6324942" y="4320107"/>
              <a:ext cx="58564" cy="2443798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B2B2B2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Elbow Connector 21"/>
            <p:cNvCxnSpPr>
              <a:stCxn id="20" idx="3"/>
              <a:endCxn id="9" idx="3"/>
            </p:cNvCxnSpPr>
            <p:nvPr/>
          </p:nvCxnSpPr>
          <p:spPr bwMode="auto">
            <a:xfrm flipV="1">
              <a:off x="8124699" y="3587398"/>
              <a:ext cx="638723" cy="1983890"/>
            </a:xfrm>
            <a:prstGeom prst="bentConnector3">
              <a:avLst>
                <a:gd name="adj1" fmla="val 130933"/>
              </a:avLst>
            </a:prstGeom>
            <a:solidFill>
              <a:schemeClr val="accent1"/>
            </a:solidFill>
            <a:ln w="12700" cap="flat" cmpd="sng" algn="ctr">
              <a:solidFill>
                <a:srgbClr val="DDDDDD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Elbow Connector 22"/>
            <p:cNvCxnSpPr>
              <a:stCxn id="15" idx="0"/>
              <a:endCxn id="9" idx="0"/>
            </p:cNvCxnSpPr>
            <p:nvPr/>
          </p:nvCxnSpPr>
          <p:spPr bwMode="auto">
            <a:xfrm rot="5400000" flipH="1" flipV="1">
              <a:off x="4601681" y="124149"/>
              <a:ext cx="248357" cy="5778140"/>
            </a:xfrm>
            <a:prstGeom prst="bentConnector3">
              <a:avLst>
                <a:gd name="adj1" fmla="val 172256"/>
              </a:avLst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219425" y="2493852"/>
            <a:ext cx="2995010" cy="3552333"/>
            <a:chOff x="784709" y="2493852"/>
            <a:chExt cx="2995010" cy="3552333"/>
          </a:xfrm>
        </p:grpSpPr>
        <p:sp>
          <p:nvSpPr>
            <p:cNvPr id="3" name="Rectangle 2"/>
            <p:cNvSpPr/>
            <p:nvPr/>
          </p:nvSpPr>
          <p:spPr>
            <a:xfrm>
              <a:off x="784709" y="4722746"/>
              <a:ext cx="2433280" cy="1323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" sz="2000" i="1" dirty="0"/>
                <a:t>Cada Miembro debe contar con un Punto Focal Nacional activo para </a:t>
              </a:r>
              <a:r>
                <a:rPr lang="es-ES" sz="2000" i="1" dirty="0" smtClean="0"/>
                <a:t>OSCAR/Surface</a:t>
              </a:r>
              <a:endParaRPr lang="en-US" sz="2000" dirty="0"/>
            </a:p>
          </p:txBody>
        </p:sp>
        <p:sp>
          <p:nvSpPr>
            <p:cNvPr id="4" name="Right Arrow 3"/>
            <p:cNvSpPr/>
            <p:nvPr/>
          </p:nvSpPr>
          <p:spPr>
            <a:xfrm rot="18892478">
              <a:off x="2164168" y="4240930"/>
              <a:ext cx="783594" cy="316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83653" y="2493852"/>
              <a:ext cx="1296066" cy="1795693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5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rgbClr val="000090"/>
                </a:solidFill>
              </a:rPr>
              <a:t>Índice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70916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s-ES" sz="2800" dirty="0" smtClean="0"/>
              <a:t>OSCAR </a:t>
            </a:r>
            <a:r>
              <a:rPr lang="es-ES" sz="2800" dirty="0"/>
              <a:t>y el RRR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Las tres bases de datos de OSCAR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Estándar de Metadatos del </a:t>
            </a:r>
            <a:r>
              <a:rPr lang="es-ES" sz="2800" dirty="0" smtClean="0"/>
              <a:t>WIGOS</a:t>
            </a:r>
            <a:endParaRPr lang="es-ES" sz="2800" dirty="0"/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sitio web de OSCAR / Surface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API de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“máquina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máquina”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otros desarrollos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Esfuerzos de formación</a:t>
            </a:r>
          </a:p>
        </p:txBody>
      </p:sp>
    </p:spTree>
    <p:extLst>
      <p:ext uri="{BB962C8B-B14F-4D97-AF65-F5344CB8AC3E}">
        <p14:creationId xmlns:p14="http://schemas.microsoft.com/office/powerpoint/2010/main" val="42060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La </a:t>
            </a:r>
            <a:r>
              <a:rPr lang="en-US" sz="3600" b="1" dirty="0" err="1">
                <a:solidFill>
                  <a:srgbClr val="000090"/>
                </a:solidFill>
              </a:rPr>
              <a:t>interfaz</a:t>
            </a:r>
            <a:r>
              <a:rPr lang="en-US" sz="3600" b="1" dirty="0">
                <a:solidFill>
                  <a:srgbClr val="000090"/>
                </a:solidFill>
              </a:rPr>
              <a:t> de </a:t>
            </a:r>
            <a:r>
              <a:rPr lang="en-US" sz="3600" b="1" dirty="0" err="1">
                <a:solidFill>
                  <a:srgbClr val="000090"/>
                </a:solidFill>
              </a:rPr>
              <a:t>máquina</a:t>
            </a:r>
            <a:r>
              <a:rPr lang="en-US" sz="3600" b="1" dirty="0">
                <a:solidFill>
                  <a:srgbClr val="000090"/>
                </a:solidFill>
              </a:rPr>
              <a:t> a </a:t>
            </a:r>
            <a:r>
              <a:rPr lang="en-US" sz="3600" b="1" dirty="0" err="1">
                <a:solidFill>
                  <a:srgbClr val="000090"/>
                </a:solidFill>
              </a:rPr>
              <a:t>máquina</a:t>
            </a:r>
            <a:r>
              <a:rPr lang="en-US" sz="3600" b="1" dirty="0">
                <a:solidFill>
                  <a:srgbClr val="000090"/>
                </a:solidFill>
              </a:rPr>
              <a:t> (M-2-M)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49" y="1296538"/>
            <a:ext cx="8635695" cy="4829626"/>
          </a:xfrm>
        </p:spPr>
        <p:txBody>
          <a:bodyPr>
            <a:noAutofit/>
          </a:bodyPr>
          <a:lstStyle/>
          <a:p>
            <a:pPr marL="266700" lvl="1" indent="-2619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Para uso de los Miembros:</a:t>
            </a:r>
          </a:p>
          <a:p>
            <a:pPr marL="266700" lvl="1" indent="-2619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 smtClean="0"/>
              <a:t>Se </a:t>
            </a:r>
            <a:r>
              <a:rPr lang="es-ES" sz="2400" dirty="0"/>
              <a:t>está revisando el formato de intercambio de metadatos </a:t>
            </a:r>
            <a:r>
              <a:rPr lang="es-ES" sz="2400" dirty="0" smtClean="0"/>
              <a:t>WIGOS</a:t>
            </a:r>
            <a:endParaRPr lang="es-ES" sz="2400" dirty="0"/>
          </a:p>
          <a:p>
            <a:pPr marL="666750" lvl="2" indent="-2619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/>
              <a:t>Basado en las normas OGC </a:t>
            </a:r>
            <a:r>
              <a:rPr lang="es-ES" sz="2000" b="1" dirty="0" smtClean="0"/>
              <a:t>O&amp;M </a:t>
            </a:r>
            <a:r>
              <a:rPr lang="es-ES" sz="2000" b="1" dirty="0"/>
              <a:t>/ ISO19156</a:t>
            </a:r>
          </a:p>
          <a:p>
            <a:pPr marL="666750" lvl="2" indent="-2619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/>
              <a:t>Soporta XML</a:t>
            </a:r>
            <a:r>
              <a:rPr lang="es-ES" sz="2000" dirty="0"/>
              <a:t>, posiblemente JSON</a:t>
            </a:r>
          </a:p>
          <a:p>
            <a:pPr marL="666750" lvl="2" indent="-2619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Posiblemente </a:t>
            </a:r>
            <a:r>
              <a:rPr lang="es-ES" sz="2000" dirty="0" smtClean="0"/>
              <a:t>proporciona plantillas </a:t>
            </a:r>
            <a:r>
              <a:rPr lang="es-ES" sz="2000" dirty="0"/>
              <a:t>CSV </a:t>
            </a:r>
            <a:r>
              <a:rPr lang="es-ES" sz="2000" dirty="0" smtClean="0"/>
              <a:t>para</a:t>
            </a:r>
          </a:p>
          <a:p>
            <a:pPr marL="3175" lvl="2" indent="0">
              <a:spcBef>
                <a:spcPts val="0"/>
              </a:spcBef>
              <a:buNone/>
            </a:pPr>
            <a:r>
              <a:rPr lang="es-ES" sz="2000" dirty="0" smtClean="0"/>
              <a:t>estaciones</a:t>
            </a:r>
            <a:r>
              <a:rPr lang="es-ES" sz="2000" dirty="0"/>
              <a:t>, observaciones, instrumentos, contactos, etc.</a:t>
            </a:r>
          </a:p>
          <a:p>
            <a:pPr marL="266700" lvl="1" indent="-2619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66700" lvl="1" indent="-2619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Especificación de API está en curso</a:t>
            </a:r>
          </a:p>
          <a:p>
            <a:pPr marL="666750" lvl="2" indent="-2619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Transacciones de registros completos</a:t>
            </a:r>
          </a:p>
          <a:p>
            <a:pPr marL="666750" lvl="2" indent="-2619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Transacciones de registros parciales («deltas»)</a:t>
            </a:r>
          </a:p>
          <a:p>
            <a:pPr marL="266700" lvl="1" indent="-2619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66700" lvl="1" indent="-2619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 smtClean="0"/>
              <a:t>Versión preliminar aprobada por CBS-16 (noviembre 2016) y por EC-69 (mayo 2017)</a:t>
            </a:r>
            <a:endParaRPr lang="fr-CH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3"/>
          <a:stretch/>
        </p:blipFill>
        <p:spPr bwMode="auto">
          <a:xfrm>
            <a:off x="5597236" y="2101148"/>
            <a:ext cx="3539439" cy="18030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4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rgbClr val="000090"/>
                </a:solidFill>
              </a:rPr>
              <a:t>Índice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70916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s-ES" sz="2800" dirty="0" smtClean="0"/>
              <a:t>OSCAR </a:t>
            </a:r>
            <a:r>
              <a:rPr lang="es-ES" sz="2800" dirty="0"/>
              <a:t>y el RRR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Las tres bases de datos de OSCAR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Estándar de Metadatos del </a:t>
            </a:r>
            <a:r>
              <a:rPr lang="es-ES" sz="2800" dirty="0" smtClean="0"/>
              <a:t>WIGOS</a:t>
            </a:r>
            <a:endParaRPr lang="es-ES" sz="2800" dirty="0"/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sitio web de OSCAR / Surface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 API de </a:t>
            </a:r>
            <a:r>
              <a:rPr lang="es-ES" sz="2800" dirty="0" smtClean="0"/>
              <a:t>“máquina </a:t>
            </a:r>
            <a:r>
              <a:rPr lang="es-ES" sz="2800" dirty="0"/>
              <a:t>a </a:t>
            </a:r>
            <a:r>
              <a:rPr lang="es-ES" sz="2800" dirty="0" smtClean="0"/>
              <a:t>máquina” </a:t>
            </a:r>
            <a:r>
              <a:rPr lang="es-ES" sz="2800" dirty="0"/>
              <a:t>y otros desarrollos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Esfuerzos de formación</a:t>
            </a:r>
          </a:p>
        </p:txBody>
      </p:sp>
    </p:spTree>
    <p:extLst>
      <p:ext uri="{BB962C8B-B14F-4D97-AF65-F5344CB8AC3E}">
        <p14:creationId xmlns:p14="http://schemas.microsoft.com/office/powerpoint/2010/main" val="28864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rgbClr val="000090"/>
                </a:solidFill>
              </a:rPr>
              <a:t>Índice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OSCAR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el RRR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Las tres bases de datos de OSCAR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Estándar de Metadatos del </a:t>
            </a:r>
            <a:r>
              <a:rPr lang="es-ES" sz="2800" dirty="0" smtClean="0"/>
              <a:t>WIGOS</a:t>
            </a:r>
            <a:endParaRPr lang="es-ES" sz="2800" dirty="0"/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sitio web de OSCAR / Surface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 API de </a:t>
            </a:r>
            <a:r>
              <a:rPr lang="es-ES" sz="2800" dirty="0" smtClean="0"/>
              <a:t>“máquina </a:t>
            </a:r>
            <a:r>
              <a:rPr lang="es-ES" sz="2800" dirty="0"/>
              <a:t>a </a:t>
            </a:r>
            <a:r>
              <a:rPr lang="es-ES" sz="2800" dirty="0" smtClean="0"/>
              <a:t>máquina” </a:t>
            </a:r>
            <a:r>
              <a:rPr lang="es-ES" sz="2800" dirty="0"/>
              <a:t>y otros desarrollos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Esfuerzos de formación</a:t>
            </a:r>
          </a:p>
        </p:txBody>
      </p:sp>
    </p:spTree>
    <p:extLst>
      <p:ext uri="{BB962C8B-B14F-4D97-AF65-F5344CB8AC3E}">
        <p14:creationId xmlns:p14="http://schemas.microsoft.com/office/powerpoint/2010/main" val="14892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855662"/>
          </a:xfrm>
        </p:spPr>
        <p:txBody>
          <a:bodyPr>
            <a:normAutofit/>
          </a:bodyPr>
          <a:lstStyle/>
          <a:p>
            <a:r>
              <a:rPr lang="fr-CH" sz="3600" b="1" dirty="0" err="1">
                <a:solidFill>
                  <a:srgbClr val="000090"/>
                </a:solidFill>
              </a:rPr>
              <a:t>Esfuerzos</a:t>
            </a:r>
            <a:r>
              <a:rPr lang="fr-CH" sz="3600" b="1" dirty="0">
                <a:solidFill>
                  <a:srgbClr val="000090"/>
                </a:solidFill>
              </a:rPr>
              <a:t> de </a:t>
            </a:r>
            <a:r>
              <a:rPr lang="fr-CH" sz="3600" b="1" dirty="0" err="1">
                <a:solidFill>
                  <a:srgbClr val="000090"/>
                </a:solidFill>
              </a:rPr>
              <a:t>formación</a:t>
            </a:r>
            <a:endParaRPr lang="fr-CH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50" y="1014153"/>
            <a:ext cx="8466666" cy="1094047"/>
          </a:xfrm>
        </p:spPr>
        <p:txBody>
          <a:bodyPr>
            <a:noAutofit/>
          </a:bodyPr>
          <a:lstStyle/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En </a:t>
            </a:r>
            <a:r>
              <a:rPr lang="es-ES" sz="2400" dirty="0" smtClean="0"/>
              <a:t>2015/16 </a:t>
            </a:r>
            <a:r>
              <a:rPr lang="es-ES" sz="2400" dirty="0"/>
              <a:t>se realizaron varios </a:t>
            </a:r>
            <a:r>
              <a:rPr lang="es-ES" sz="2400" dirty="0" smtClean="0"/>
              <a:t>talleres/eventos </a:t>
            </a:r>
            <a:r>
              <a:rPr lang="es-ES" sz="2400" dirty="0"/>
              <a:t>de </a:t>
            </a:r>
            <a:r>
              <a:rPr lang="es-ES" sz="2400" dirty="0" smtClean="0"/>
              <a:t>formación</a:t>
            </a:r>
            <a:endParaRPr lang="es-ES" sz="2400" dirty="0"/>
          </a:p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400" dirty="0" smtClean="0"/>
              <a:t>Hay necesidad </a:t>
            </a:r>
            <a:r>
              <a:rPr lang="es-ES" sz="2400" dirty="0"/>
              <a:t>de capacitación práctica para los </a:t>
            </a:r>
            <a:r>
              <a:rPr lang="es-ES" sz="2400" b="1" dirty="0"/>
              <a:t>Puntos Focales Nacionales de OSCAR / </a:t>
            </a:r>
            <a:r>
              <a:rPr lang="es-ES" sz="2400" b="1" dirty="0" smtClean="0"/>
              <a:t>Surface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36608"/>
              </p:ext>
            </p:extLst>
          </p:nvPr>
        </p:nvGraphicFramePr>
        <p:xfrm>
          <a:off x="221673" y="2189021"/>
          <a:ext cx="8783781" cy="4114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604"/>
                <a:gridCol w="1674757"/>
                <a:gridCol w="1774583"/>
                <a:gridCol w="1363692"/>
                <a:gridCol w="1024997"/>
                <a:gridCol w="1245148"/>
              </a:tblGrid>
              <a:tr h="3326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spc="-30" dirty="0">
                          <a:effectLst/>
                        </a:rPr>
                        <a:t>Type of training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Content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Audience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spc="-20" dirty="0" smtClean="0">
                          <a:effectLst/>
                        </a:rPr>
                        <a:t>Region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spc="-100" dirty="0">
                          <a:effectLst/>
                        </a:rPr>
                        <a:t>Language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Date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54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Classroom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Web interface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NFPs O/S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RA I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French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r>
                        <a:rPr lang="en-GB" sz="1800" baseline="30000">
                          <a:effectLst/>
                        </a:rPr>
                        <a:t>th</a:t>
                      </a:r>
                      <a:r>
                        <a:rPr lang="en-GB" sz="1800">
                          <a:effectLst/>
                        </a:rPr>
                        <a:t> Q 2016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54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Classroom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Web interface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NFPs O/S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RA I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English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r>
                        <a:rPr lang="en-GB" sz="1800" baseline="30000">
                          <a:effectLst/>
                        </a:rPr>
                        <a:t>st</a:t>
                      </a:r>
                      <a:r>
                        <a:rPr lang="en-GB" sz="1800">
                          <a:effectLst/>
                        </a:rPr>
                        <a:t> Q 2017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54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Classroom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Web interface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NFPs O/S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RA III/IV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Spanish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r>
                        <a:rPr lang="en-GB" sz="1800" baseline="30000">
                          <a:effectLst/>
                        </a:rPr>
                        <a:t>st</a:t>
                      </a:r>
                      <a:r>
                        <a:rPr lang="en-GB" sz="1800">
                          <a:effectLst/>
                        </a:rPr>
                        <a:t> Q 2017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54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Classroom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Web interface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NFPs O/S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RA VI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English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r>
                        <a:rPr lang="en-GB" sz="1800" baseline="30000">
                          <a:effectLst/>
                        </a:rPr>
                        <a:t>nd</a:t>
                      </a:r>
                      <a:r>
                        <a:rPr lang="en-GB" sz="1800">
                          <a:effectLst/>
                        </a:rPr>
                        <a:t> Q 2017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54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Classroom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Web interface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NFPs O/S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RA II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English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r>
                        <a:rPr lang="en-GB" sz="1800" baseline="30000">
                          <a:effectLst/>
                        </a:rPr>
                        <a:t>nd</a:t>
                      </a:r>
                      <a:r>
                        <a:rPr lang="en-GB" sz="1800">
                          <a:effectLst/>
                        </a:rPr>
                        <a:t> Q 2017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54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Classroom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Web interface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NFPs O/S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RA V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English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r>
                        <a:rPr lang="en-GB" sz="1800" baseline="30000">
                          <a:effectLst/>
                        </a:rPr>
                        <a:t>rd</a:t>
                      </a:r>
                      <a:r>
                        <a:rPr lang="en-GB" sz="1800">
                          <a:effectLst/>
                        </a:rPr>
                        <a:t> Q 2017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24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Webinar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M-2-M interface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Members IT staff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RA IV/VI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English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r>
                        <a:rPr lang="en-GB" sz="1800" baseline="30000">
                          <a:effectLst/>
                        </a:rPr>
                        <a:t>rd</a:t>
                      </a:r>
                      <a:r>
                        <a:rPr lang="en-GB" sz="1800">
                          <a:effectLst/>
                        </a:rPr>
                        <a:t> Q 2017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21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Webinar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M-2-M interface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Members IT staff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RA III/VI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Spanish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r>
                        <a:rPr lang="en-GB" sz="1800" baseline="30000">
                          <a:effectLst/>
                        </a:rPr>
                        <a:t>rd</a:t>
                      </a:r>
                      <a:r>
                        <a:rPr lang="en-GB" sz="1800">
                          <a:effectLst/>
                        </a:rPr>
                        <a:t> Q 2017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636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Webinar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M-2-M interface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Members IT staff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RA II/V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English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r>
                        <a:rPr lang="en-GB" sz="1800" baseline="30000">
                          <a:effectLst/>
                        </a:rPr>
                        <a:t>th</a:t>
                      </a:r>
                      <a:r>
                        <a:rPr lang="en-GB" sz="1800">
                          <a:effectLst/>
                        </a:rPr>
                        <a:t> Q 2017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9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Webinar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M-2-M interface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Members IT staff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RA I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English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r>
                        <a:rPr lang="en-GB" sz="1800" baseline="30000">
                          <a:effectLst/>
                        </a:rPr>
                        <a:t>th</a:t>
                      </a:r>
                      <a:r>
                        <a:rPr lang="en-GB" sz="1800">
                          <a:effectLst/>
                        </a:rPr>
                        <a:t> Q 2017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906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Webinar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M-2-M interface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Members IT staff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RA I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</a:rPr>
                        <a:t>French</a:t>
                      </a:r>
                      <a:endParaRPr lang="en-US" sz="180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>
                          <a:effectLst/>
                        </a:rPr>
                        <a:t>4</a:t>
                      </a:r>
                      <a:r>
                        <a:rPr lang="en-GB" sz="1800" baseline="30000" dirty="0">
                          <a:effectLst/>
                        </a:rPr>
                        <a:t>th</a:t>
                      </a:r>
                      <a:r>
                        <a:rPr lang="en-GB" sz="1800" dirty="0">
                          <a:effectLst/>
                        </a:rPr>
                        <a:t> Q 2017</a:t>
                      </a:r>
                      <a:endParaRPr lang="en-US" sz="1800" dirty="0">
                        <a:effectLst/>
                        <a:latin typeface="Verdana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0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947333"/>
          </a:xfrm>
        </p:spPr>
        <p:txBody>
          <a:bodyPr>
            <a:normAutofit/>
          </a:bodyPr>
          <a:lstStyle/>
          <a:p>
            <a:r>
              <a:rPr lang="fr-CH" sz="3600" b="1" dirty="0" err="1" smtClean="0">
                <a:solidFill>
                  <a:srgbClr val="000090"/>
                </a:solidFill>
              </a:rPr>
              <a:t>Créditos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50" y="1296538"/>
            <a:ext cx="8466666" cy="4829626"/>
          </a:xfrm>
        </p:spPr>
        <p:txBody>
          <a:bodyPr>
            <a:noAutofit/>
          </a:bodyPr>
          <a:lstStyle/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2400" dirty="0" smtClean="0"/>
              <a:t>Project </a:t>
            </a:r>
            <a:r>
              <a:rPr lang="fr-CH" sz="2400" dirty="0"/>
              <a:t>Team at </a:t>
            </a:r>
            <a:r>
              <a:rPr lang="fr-CH" sz="2400" dirty="0" err="1" smtClean="0"/>
              <a:t>MeteoSwiss</a:t>
            </a:r>
            <a:r>
              <a:rPr lang="fr-CH" sz="2400" dirty="0" smtClean="0"/>
              <a:t> (</a:t>
            </a:r>
            <a:r>
              <a:rPr lang="fr-CH" sz="2400" dirty="0" err="1" smtClean="0"/>
              <a:t>current</a:t>
            </a:r>
            <a:r>
              <a:rPr lang="fr-CH" sz="2400" dirty="0" smtClean="0"/>
              <a:t>)</a:t>
            </a:r>
            <a:endParaRPr lang="fr-CH" sz="2400" dirty="0"/>
          </a:p>
          <a:p>
            <a:pPr marL="627063" lvl="2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J </a:t>
            </a:r>
            <a:r>
              <a:rPr lang="fr-CH" sz="2000" dirty="0" err="1"/>
              <a:t>Klausen</a:t>
            </a:r>
            <a:r>
              <a:rPr lang="fr-CH" sz="2000" dirty="0"/>
              <a:t>, L </a:t>
            </a:r>
            <a:r>
              <a:rPr lang="fr-CH" sz="2000" dirty="0" err="1"/>
              <a:t>Cappelletti</a:t>
            </a:r>
            <a:r>
              <a:rPr lang="fr-CH" sz="2000" dirty="0"/>
              <a:t>, B </a:t>
            </a:r>
            <a:r>
              <a:rPr lang="fr-CH" sz="2000" dirty="0" err="1"/>
              <a:t>Calpini</a:t>
            </a:r>
            <a:r>
              <a:rPr lang="fr-CH" sz="2000" dirty="0"/>
              <a:t>, M Musa, M </a:t>
            </a:r>
            <a:r>
              <a:rPr lang="fr-CH" sz="2000" dirty="0" err="1"/>
              <a:t>Brändli</a:t>
            </a:r>
            <a:r>
              <a:rPr lang="fr-CH" sz="2000" dirty="0"/>
              <a:t>, L </a:t>
            </a:r>
            <a:r>
              <a:rPr lang="fr-CH" sz="2000" dirty="0" err="1"/>
              <a:t>Koppa</a:t>
            </a:r>
            <a:r>
              <a:rPr lang="fr-CH" sz="2000" dirty="0"/>
              <a:t>, C </a:t>
            </a:r>
            <a:r>
              <a:rPr lang="fr-CH" sz="2000" dirty="0" err="1"/>
              <a:t>Walder</a:t>
            </a:r>
            <a:r>
              <a:rPr lang="fr-CH" sz="2000" dirty="0"/>
              <a:t>, E </a:t>
            </a:r>
            <a:r>
              <a:rPr lang="fr-CH" sz="2000" dirty="0" err="1"/>
              <a:t>Grüter</a:t>
            </a:r>
            <a:r>
              <a:rPr lang="fr-CH" sz="2000" dirty="0"/>
              <a:t>, S </a:t>
            </a:r>
            <a:r>
              <a:rPr lang="fr-CH" sz="2000" dirty="0" err="1"/>
              <a:t>Sandmeier</a:t>
            </a:r>
            <a:r>
              <a:rPr lang="fr-CH" sz="2000" dirty="0"/>
              <a:t>, M Schäfer, A </a:t>
            </a:r>
            <a:r>
              <a:rPr lang="fr-CH" sz="2000" dirty="0" err="1"/>
              <a:t>Rubli</a:t>
            </a:r>
            <a:r>
              <a:rPr lang="fr-CH" sz="2000" dirty="0"/>
              <a:t>, </a:t>
            </a:r>
            <a:r>
              <a:rPr lang="fr-CH" sz="2000" dirty="0" smtClean="0"/>
              <a:t>T </a:t>
            </a:r>
            <a:r>
              <a:rPr lang="fr-CH" sz="2000" dirty="0"/>
              <a:t>Hager, Attila Loos; (</a:t>
            </a:r>
            <a:r>
              <a:rPr lang="fr-CH" sz="2000" dirty="0" err="1"/>
              <a:t>past</a:t>
            </a:r>
            <a:r>
              <a:rPr lang="fr-CH" sz="2000" dirty="0"/>
              <a:t>) J </a:t>
            </a:r>
            <a:r>
              <a:rPr lang="fr-CH" sz="2000" dirty="0" smtClean="0"/>
              <a:t>Mannes, </a:t>
            </a:r>
            <a:r>
              <a:rPr lang="fr-CH" sz="2000" dirty="0"/>
              <a:t>S </a:t>
            </a:r>
            <a:r>
              <a:rPr lang="fr-CH" sz="2000" dirty="0" err="1"/>
              <a:t>Spreitzer</a:t>
            </a:r>
            <a:r>
              <a:rPr lang="fr-CH" sz="2000" dirty="0"/>
              <a:t>, M </a:t>
            </a:r>
            <a:r>
              <a:rPr lang="fr-CH" sz="2000" dirty="0" err="1"/>
              <a:t>Leutenegger</a:t>
            </a:r>
            <a:r>
              <a:rPr lang="fr-CH" sz="2000" dirty="0"/>
              <a:t>, C Sigg, M </a:t>
            </a:r>
            <a:r>
              <a:rPr lang="fr-CH" sz="2000" dirty="0" err="1"/>
              <a:t>Abbt</a:t>
            </a:r>
            <a:r>
              <a:rPr lang="fr-CH" sz="2000" dirty="0"/>
              <a:t>, W </a:t>
            </a:r>
            <a:r>
              <a:rPr lang="fr-CH" sz="2000" dirty="0" err="1"/>
              <a:t>Brunelli</a:t>
            </a:r>
            <a:r>
              <a:rPr lang="fr-CH" sz="2000" dirty="0"/>
              <a:t>, J </a:t>
            </a:r>
            <a:r>
              <a:rPr lang="fr-CH" sz="2000" dirty="0" err="1"/>
              <a:t>Mettler</a:t>
            </a:r>
            <a:r>
              <a:rPr lang="fr-CH" sz="2000" dirty="0"/>
              <a:t> </a:t>
            </a:r>
          </a:p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Project Team at WMO</a:t>
            </a:r>
          </a:p>
          <a:p>
            <a:pPr marL="741363" lvl="2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W Zhang, LP </a:t>
            </a:r>
            <a:r>
              <a:rPr lang="fr-CH" sz="2000" dirty="0" err="1"/>
              <a:t>Riishojgaard</a:t>
            </a:r>
            <a:r>
              <a:rPr lang="fr-CH" sz="2000" dirty="0"/>
              <a:t>, E Charpentier, J </a:t>
            </a:r>
            <a:r>
              <a:rPr lang="fr-CH" sz="2000" dirty="0" err="1"/>
              <a:t>Lafeuille</a:t>
            </a:r>
            <a:r>
              <a:rPr lang="fr-CH" sz="2000" dirty="0"/>
              <a:t>, T </a:t>
            </a:r>
            <a:r>
              <a:rPr lang="fr-CH" sz="2000" dirty="0" err="1"/>
              <a:t>Pröscholdt</a:t>
            </a:r>
            <a:endParaRPr lang="fr-CH" sz="2000" dirty="0"/>
          </a:p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Project Team at </a:t>
            </a:r>
            <a:r>
              <a:rPr lang="fr-CH" sz="2400" dirty="0" err="1"/>
              <a:t>European</a:t>
            </a:r>
            <a:r>
              <a:rPr lang="fr-CH" sz="2400" dirty="0"/>
              <a:t> Dynamics</a:t>
            </a:r>
          </a:p>
          <a:p>
            <a:pPr marL="741363" lvl="2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N </a:t>
            </a:r>
            <a:r>
              <a:rPr lang="fr-CH" sz="2000" dirty="0" err="1"/>
              <a:t>Michas</a:t>
            </a:r>
            <a:r>
              <a:rPr lang="fr-CH" sz="2000" dirty="0"/>
              <a:t>, T </a:t>
            </a:r>
            <a:r>
              <a:rPr lang="fr-CH" sz="2000" dirty="0" err="1"/>
              <a:t>Galousis</a:t>
            </a:r>
            <a:r>
              <a:rPr lang="fr-CH" sz="2000" dirty="0"/>
              <a:t>, C </a:t>
            </a:r>
            <a:r>
              <a:rPr lang="fr-CH" sz="2000" dirty="0" err="1"/>
              <a:t>Kaskoura</a:t>
            </a:r>
            <a:r>
              <a:rPr lang="fr-CH" sz="2000" dirty="0"/>
              <a:t>, M </a:t>
            </a:r>
            <a:r>
              <a:rPr lang="fr-CH" sz="2000" dirty="0" err="1"/>
              <a:t>Ulmann</a:t>
            </a:r>
            <a:r>
              <a:rPr lang="fr-CH" sz="2000" dirty="0"/>
              <a:t>, L </a:t>
            </a:r>
            <a:r>
              <a:rPr lang="fr-CH" sz="2000" dirty="0" err="1"/>
              <a:t>Christou</a:t>
            </a:r>
            <a:r>
              <a:rPr lang="fr-CH" sz="2000" dirty="0"/>
              <a:t>, N </a:t>
            </a:r>
            <a:r>
              <a:rPr lang="fr-CH" sz="2000" dirty="0" err="1"/>
              <a:t>Pappa</a:t>
            </a:r>
            <a:r>
              <a:rPr lang="fr-CH" sz="2000" dirty="0"/>
              <a:t>, …</a:t>
            </a:r>
          </a:p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ICG-WIGOS, TT-WMD, </a:t>
            </a:r>
            <a:r>
              <a:rPr lang="fr-CH" sz="2400" dirty="0" smtClean="0"/>
              <a:t>IPET-MDRD (</a:t>
            </a:r>
            <a:r>
              <a:rPr lang="fr-CH" sz="2400" dirty="0" err="1" smtClean="0"/>
              <a:t>current</a:t>
            </a:r>
            <a:r>
              <a:rPr lang="fr-CH" sz="2400" dirty="0" smtClean="0"/>
              <a:t>)</a:t>
            </a:r>
            <a:endParaRPr lang="fr-CH" sz="2400" dirty="0"/>
          </a:p>
          <a:p>
            <a:pPr marL="741363" lvl="2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S </a:t>
            </a:r>
            <a:r>
              <a:rPr lang="fr-CH" sz="2000" dirty="0" err="1"/>
              <a:t>Barrell</a:t>
            </a:r>
            <a:r>
              <a:rPr lang="fr-CH" sz="2000" dirty="0"/>
              <a:t>, B </a:t>
            </a:r>
            <a:r>
              <a:rPr lang="fr-CH" sz="2000" dirty="0" err="1"/>
              <a:t>Calpini</a:t>
            </a:r>
            <a:r>
              <a:rPr lang="fr-CH" sz="2000" dirty="0"/>
              <a:t>, …</a:t>
            </a:r>
          </a:p>
          <a:p>
            <a:pPr marL="741363" lvl="2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K </a:t>
            </a:r>
            <a:r>
              <a:rPr lang="fr-CH" sz="2000" dirty="0" err="1"/>
              <a:t>Monnik</a:t>
            </a:r>
            <a:r>
              <a:rPr lang="fr-CH" sz="2000" dirty="0"/>
              <a:t>, J </a:t>
            </a:r>
            <a:r>
              <a:rPr lang="fr-CH" sz="2000" dirty="0" err="1"/>
              <a:t>Klausen</a:t>
            </a:r>
            <a:r>
              <a:rPr lang="fr-CH" sz="2000" dirty="0"/>
              <a:t>, J </a:t>
            </a:r>
            <a:r>
              <a:rPr lang="fr-CH" sz="2000" dirty="0" err="1"/>
              <a:t>Swaykos</a:t>
            </a:r>
            <a:r>
              <a:rPr lang="fr-CH" sz="2000" dirty="0"/>
              <a:t>, T Boston, U Looser, E </a:t>
            </a:r>
            <a:r>
              <a:rPr lang="fr-CH" sz="2000" dirty="0" err="1"/>
              <a:t>Büyükbas</a:t>
            </a:r>
            <a:r>
              <a:rPr lang="fr-CH" sz="2000" dirty="0"/>
              <a:t>, </a:t>
            </a:r>
            <a:r>
              <a:rPr lang="fr-CH" sz="2000" dirty="0" smtClean="0"/>
              <a:t>L Zhao, </a:t>
            </a:r>
            <a:r>
              <a:rPr lang="fr-CH" sz="2000" dirty="0"/>
              <a:t>A Mestre, T </a:t>
            </a:r>
            <a:r>
              <a:rPr lang="fr-CH" sz="2000" dirty="0" err="1"/>
              <a:t>Oakley</a:t>
            </a:r>
            <a:r>
              <a:rPr lang="fr-CH" sz="2000" dirty="0"/>
              <a:t>, S </a:t>
            </a:r>
            <a:r>
              <a:rPr lang="fr-CH" sz="2000" dirty="0" err="1"/>
              <a:t>Foreman</a:t>
            </a:r>
            <a:r>
              <a:rPr lang="fr-CH" sz="2000" dirty="0"/>
              <a:t>, D </a:t>
            </a:r>
            <a:r>
              <a:rPr lang="fr-CH" sz="2000" dirty="0" err="1"/>
              <a:t>Lockett</a:t>
            </a:r>
            <a:r>
              <a:rPr lang="fr-CH" sz="2000" dirty="0"/>
              <a:t>, L Nunes; (</a:t>
            </a:r>
            <a:r>
              <a:rPr lang="fr-CH" sz="2000" dirty="0" err="1"/>
              <a:t>past</a:t>
            </a:r>
            <a:r>
              <a:rPr lang="fr-CH" sz="2000" dirty="0"/>
              <a:t>) R Atkinson</a:t>
            </a:r>
          </a:p>
          <a:p>
            <a:pPr marL="741363" lvl="2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D Lowe, J Tandy, …</a:t>
            </a:r>
          </a:p>
          <a:p>
            <a:pPr marL="341313" lvl="1"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JCOMMOPS, GAW </a:t>
            </a:r>
            <a:r>
              <a:rPr lang="fr-CH" sz="2400" dirty="0" err="1"/>
              <a:t>WDCs</a:t>
            </a:r>
            <a:r>
              <a:rPr lang="fr-CH" sz="2400" dirty="0"/>
              <a:t>, NDACC, ET-WDC, </a:t>
            </a:r>
            <a:r>
              <a:rPr lang="fr-CH" sz="2400" dirty="0" smtClean="0"/>
              <a:t>…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8342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smtClean="0">
                <a:solidFill>
                  <a:srgbClr val="000090"/>
                </a:solidFill>
              </a:rPr>
              <a:t>Gracias!</a:t>
            </a:r>
            <a:endParaRPr lang="en-US" sz="6400" dirty="0" smtClean="0">
              <a:solidFill>
                <a:srgbClr val="000090"/>
              </a:solidFill>
            </a:endParaRPr>
          </a:p>
          <a:p>
            <a:endParaRPr lang="en-US" sz="4800" dirty="0" smtClean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  <a:hlinkClick r:id="rId3"/>
              </a:rPr>
              <a:t>lfnunes@wmo.int</a:t>
            </a:r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  <a:p>
            <a:endParaRPr lang="en-US" sz="3100" dirty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  <a:hlinkClick r:id="rId4"/>
              </a:rPr>
              <a:t>www.wmo.int/wigos</a:t>
            </a:r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06" y="274638"/>
            <a:ext cx="8627028" cy="11430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00090"/>
                </a:solidFill>
              </a:rPr>
              <a:t>Herramienta de Análisis y Revisión de Capacidades de </a:t>
            </a:r>
            <a:r>
              <a:rPr lang="es-ES" sz="3200" b="1" dirty="0" smtClean="0">
                <a:solidFill>
                  <a:srgbClr val="000090"/>
                </a:solidFill>
              </a:rPr>
              <a:t>Sistemas de </a:t>
            </a:r>
            <a:r>
              <a:rPr lang="es-ES" sz="3200" b="1" dirty="0">
                <a:solidFill>
                  <a:srgbClr val="000090"/>
                </a:solidFill>
              </a:rPr>
              <a:t>Observación </a:t>
            </a:r>
            <a:r>
              <a:rPr lang="es-ES" sz="3200" b="1" dirty="0" smtClean="0">
                <a:solidFill>
                  <a:srgbClr val="000090"/>
                </a:solidFill>
              </a:rPr>
              <a:t>- OSCAR</a:t>
            </a:r>
            <a:endParaRPr lang="en-US" sz="3200" dirty="0"/>
          </a:p>
        </p:txBody>
      </p:sp>
      <p:sp>
        <p:nvSpPr>
          <p:cNvPr id="4" name="TextBox 7"/>
          <p:cNvSpPr txBox="1">
            <a:spLocks/>
          </p:cNvSpPr>
          <p:nvPr/>
        </p:nvSpPr>
        <p:spPr>
          <a:xfrm>
            <a:off x="206421" y="2229136"/>
            <a:ext cx="4276679" cy="275460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spAutoFit/>
          </a:bodyPr>
          <a:lstStyle>
            <a:defPPr>
              <a:defRPr lang="de-CH"/>
            </a:defPPr>
            <a:lvl1pPr marL="342900" indent="-3429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indent="-2857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–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–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Plataforma</a:t>
            </a:r>
            <a:r>
              <a:rPr lang="de-CH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web </a:t>
            </a:r>
            <a:r>
              <a:rPr lang="de-CH" sz="24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para</a:t>
            </a:r>
            <a:r>
              <a:rPr lang="de-CH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sz="2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WIGOS:</a:t>
            </a:r>
            <a:endParaRPr lang="de-CH" sz="2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800" dirty="0" smtClean="0">
                <a:latin typeface="+mn-lt"/>
                <a:cs typeface="Arial" panose="020B0604020202020204" pitchFamily="34" charset="0"/>
              </a:rPr>
              <a:t>Observaciones </a:t>
            </a:r>
            <a:r>
              <a:rPr lang="es-ES" sz="1800" dirty="0">
                <a:latin typeface="+mn-lt"/>
                <a:cs typeface="Arial" panose="020B0604020202020204" pitchFamily="34" charset="0"/>
              </a:rPr>
              <a:t>terrestres, aéreas, oceánicas y espaciales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800" dirty="0">
                <a:latin typeface="+mn-lt"/>
                <a:cs typeface="Arial" panose="020B0604020202020204" pitchFamily="34" charset="0"/>
              </a:rPr>
              <a:t>Metadatos actuales e históricos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800" dirty="0">
                <a:latin typeface="+mn-lt"/>
                <a:cs typeface="Arial" panose="020B0604020202020204" pitchFamily="34" charset="0"/>
              </a:rPr>
              <a:t>Requisitos vs capacidades (RRR)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800" dirty="0">
                <a:latin typeface="+mn-lt"/>
                <a:cs typeface="Arial" panose="020B0604020202020204" pitchFamily="34" charset="0"/>
              </a:rPr>
              <a:t>Facilitar la planificación de la red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800" dirty="0">
                <a:latin typeface="+mn-lt"/>
                <a:cs typeface="Arial" panose="020B0604020202020204" pitchFamily="34" charset="0"/>
              </a:rPr>
              <a:t>Para todas las Áreas de Aplicación de la OMM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800" dirty="0">
                <a:latin typeface="+mn-lt"/>
                <a:cs typeface="Arial" panose="020B0604020202020204" pitchFamily="34" charset="0"/>
              </a:rPr>
              <a:t>Apoyando su servicio a la sociedad</a:t>
            </a:r>
            <a:r>
              <a:rPr lang="es-ES" sz="1800" dirty="0" smtClean="0">
                <a:latin typeface="+mn-lt"/>
                <a:cs typeface="Arial" panose="020B0604020202020204" pitchFamily="34" charset="0"/>
              </a:rPr>
              <a:t>.</a:t>
            </a:r>
            <a:endParaRPr lang="de-CH" sz="1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209800"/>
            <a:ext cx="4591050" cy="35052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979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000090"/>
                </a:solidFill>
              </a:rPr>
              <a:t>La revisión continua de los </a:t>
            </a:r>
            <a:r>
              <a:rPr lang="es-ES" sz="3600" b="1" dirty="0" smtClean="0">
                <a:solidFill>
                  <a:srgbClr val="000090"/>
                </a:solidFill>
              </a:rPr>
              <a:t>requisitos</a:t>
            </a:r>
            <a:br>
              <a:rPr lang="es-ES" sz="3600" b="1" dirty="0" smtClean="0">
                <a:solidFill>
                  <a:srgbClr val="000090"/>
                </a:solidFill>
              </a:rPr>
            </a:br>
            <a:r>
              <a:rPr lang="en-US" sz="3600" dirty="0" smtClean="0">
                <a:solidFill>
                  <a:srgbClr val="000090"/>
                </a:solidFill>
              </a:rPr>
              <a:t>(</a:t>
            </a:r>
            <a:r>
              <a:rPr lang="en-US" sz="3600" i="1" dirty="0" smtClean="0">
                <a:solidFill>
                  <a:srgbClr val="000090"/>
                </a:solidFill>
              </a:rPr>
              <a:t>The Rolling Review of Requirements - RRR</a:t>
            </a:r>
            <a:r>
              <a:rPr lang="en-US" sz="3600" dirty="0" smtClean="0">
                <a:solidFill>
                  <a:srgbClr val="000090"/>
                </a:solidFill>
              </a:rPr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4" y="1561380"/>
            <a:ext cx="8395060" cy="456478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200" dirty="0" smtClean="0"/>
              <a:t>Resolución </a:t>
            </a:r>
            <a:r>
              <a:rPr lang="es-ES" sz="2200" dirty="0"/>
              <a:t>del Congreso: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s-ES" sz="1800" dirty="0"/>
              <a:t>Todos los sistemas de observación copatrocinados por la OMM y la OMM utilizarán el RRR para diseñar redes, planificar la evolución y evaluar el desempeño</a:t>
            </a:r>
            <a:r>
              <a:rPr lang="es-ES" sz="1800" dirty="0" smtClean="0"/>
              <a:t>.</a:t>
            </a:r>
          </a:p>
          <a:p>
            <a:pPr marL="400050" lvl="2" indent="0">
              <a:spcBef>
                <a:spcPts val="0"/>
              </a:spcBef>
              <a:buNone/>
            </a:pPr>
            <a:endParaRPr lang="es-ES" sz="1800" dirty="0"/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2200" b="1" dirty="0" smtClean="0"/>
              <a:t>RRR </a:t>
            </a:r>
            <a:r>
              <a:rPr lang="es-ES" sz="2200" b="1" dirty="0"/>
              <a:t>es el proceso de la OMM para </a:t>
            </a:r>
            <a:r>
              <a:rPr lang="es-ES" sz="2200" b="1" dirty="0" smtClean="0"/>
              <a:t>compilar, </a:t>
            </a:r>
            <a:r>
              <a:rPr lang="es-ES" sz="2200" b="1" dirty="0"/>
              <a:t>verificar y registrar los requisitos de los usuarios para todas las áreas de aplicación de la OMM y </a:t>
            </a:r>
            <a:r>
              <a:rPr lang="es-ES" sz="2200" b="1" dirty="0" smtClean="0"/>
              <a:t>compararlas con </a:t>
            </a:r>
            <a:r>
              <a:rPr lang="es-ES" sz="2200" b="1" dirty="0"/>
              <a:t>las capacidades de observación</a:t>
            </a:r>
            <a:r>
              <a:rPr lang="es-ES" sz="2200" dirty="0"/>
              <a:t>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ES" sz="2200" dirty="0" smtClean="0"/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200" dirty="0" smtClean="0"/>
              <a:t>Las </a:t>
            </a:r>
            <a:r>
              <a:rPr lang="es-ES" sz="2200" dirty="0"/>
              <a:t>declaraciones de </a:t>
            </a:r>
            <a:r>
              <a:rPr lang="es-ES" sz="2200" dirty="0" smtClean="0"/>
              <a:t>orientación (</a:t>
            </a:r>
            <a:r>
              <a:rPr lang="en-US" sz="2000" i="1" dirty="0"/>
              <a:t>Statements of </a:t>
            </a:r>
            <a:r>
              <a:rPr lang="en-US" sz="2000" i="1" dirty="0" smtClean="0"/>
              <a:t>Guidance)</a:t>
            </a:r>
            <a:r>
              <a:rPr lang="es-ES" sz="2200" dirty="0" smtClean="0"/>
              <a:t> </a:t>
            </a:r>
            <a:r>
              <a:rPr lang="es-ES" sz="2200" dirty="0"/>
              <a:t>son el resultado del análisis </a:t>
            </a:r>
            <a:r>
              <a:rPr lang="es-ES" sz="2200" dirty="0" smtClean="0"/>
              <a:t>de </a:t>
            </a:r>
            <a:r>
              <a:rPr lang="es-ES" sz="2200" dirty="0" err="1" smtClean="0"/>
              <a:t>lacunas</a:t>
            </a:r>
            <a:r>
              <a:rPr lang="es-ES" sz="2200" dirty="0" smtClean="0"/>
              <a:t> </a:t>
            </a:r>
            <a:r>
              <a:rPr lang="es-ES" sz="2200" dirty="0" smtClean="0"/>
              <a:t>(</a:t>
            </a:r>
            <a:r>
              <a:rPr lang="en-US" sz="2000" i="1" dirty="0"/>
              <a:t>gap </a:t>
            </a:r>
            <a:r>
              <a:rPr lang="en-US" sz="2000" i="1" dirty="0" smtClean="0"/>
              <a:t>analysis</a:t>
            </a:r>
            <a:r>
              <a:rPr lang="es-ES" sz="2200" dirty="0" smtClean="0"/>
              <a:t>):</a:t>
            </a:r>
            <a:endParaRPr lang="es-ES" sz="2200" dirty="0"/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Nos muestran cómo cada área de aplicación es apoyada por WIGOS</a:t>
            </a:r>
            <a:r>
              <a:rPr lang="es-ES" sz="1800" dirty="0" smtClean="0"/>
              <a:t>;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011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979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000090"/>
                </a:solidFill>
              </a:rPr>
              <a:t>La revisión continua de los </a:t>
            </a:r>
            <a:r>
              <a:rPr lang="es-ES" sz="3600" b="1" dirty="0" smtClean="0">
                <a:solidFill>
                  <a:srgbClr val="000090"/>
                </a:solidFill>
              </a:rPr>
              <a:t>requisitos</a:t>
            </a:r>
            <a:br>
              <a:rPr lang="es-ES" sz="3600" b="1" dirty="0" smtClean="0">
                <a:solidFill>
                  <a:srgbClr val="000090"/>
                </a:solidFill>
              </a:rPr>
            </a:br>
            <a:r>
              <a:rPr lang="en-US" sz="3600" dirty="0" smtClean="0">
                <a:solidFill>
                  <a:srgbClr val="000090"/>
                </a:solidFill>
              </a:rPr>
              <a:t>(</a:t>
            </a:r>
            <a:r>
              <a:rPr lang="en-US" sz="3600" i="1" dirty="0" smtClean="0">
                <a:solidFill>
                  <a:srgbClr val="000090"/>
                </a:solidFill>
              </a:rPr>
              <a:t>The Rolling Review of Requirements - RRR</a:t>
            </a:r>
            <a:r>
              <a:rPr lang="en-US" sz="3600" dirty="0" smtClean="0">
                <a:solidFill>
                  <a:srgbClr val="000090"/>
                </a:solidFill>
              </a:rPr>
              <a:t>)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53" y="1604354"/>
            <a:ext cx="5929744" cy="456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37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012"/>
            <a:ext cx="8229600" cy="961979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000090"/>
                </a:solidFill>
              </a:rPr>
              <a:t>Las Áreas de Aplicación de la </a:t>
            </a:r>
            <a:r>
              <a:rPr lang="es-ES" sz="3600" b="1" dirty="0" smtClean="0">
                <a:solidFill>
                  <a:srgbClr val="000090"/>
                </a:solidFill>
              </a:rPr>
              <a:t>OMM</a:t>
            </a:r>
            <a:br>
              <a:rPr lang="es-ES" sz="3600" b="1" dirty="0" smtClean="0">
                <a:solidFill>
                  <a:srgbClr val="000090"/>
                </a:solidFill>
              </a:rPr>
            </a:br>
            <a:r>
              <a:rPr lang="es-ES" sz="3600" dirty="0">
                <a:solidFill>
                  <a:srgbClr val="000090"/>
                </a:solidFill>
              </a:rPr>
              <a:t>(</a:t>
            </a:r>
            <a:r>
              <a:rPr lang="en-US" sz="3600" i="1" dirty="0" smtClean="0">
                <a:solidFill>
                  <a:srgbClr val="000090"/>
                </a:solidFill>
              </a:rPr>
              <a:t>The WMO Application Areas</a:t>
            </a:r>
            <a:r>
              <a:rPr lang="en-US" sz="3600" dirty="0" smtClean="0">
                <a:solidFill>
                  <a:srgbClr val="000090"/>
                </a:solidFill>
              </a:rPr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32" y="1457866"/>
            <a:ext cx="7827503" cy="4795465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Predicción numérica global del tiempo</a:t>
            </a:r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Predicción numérica de alta </a:t>
            </a:r>
            <a:r>
              <a:rPr lang="es-ES" sz="2200" dirty="0" smtClean="0"/>
              <a:t>resolución</a:t>
            </a:r>
            <a:endParaRPr lang="es-ES" sz="2200" dirty="0"/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 smtClean="0"/>
              <a:t>Pronóstico </a:t>
            </a:r>
            <a:r>
              <a:rPr lang="es-ES" sz="2200" dirty="0" smtClean="0"/>
              <a:t>inmediato </a:t>
            </a:r>
            <a:r>
              <a:rPr lang="es-ES" sz="2200" dirty="0"/>
              <a:t>y pronóstico a muy corto plazo</a:t>
            </a:r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Pronóstico estacional e interanual</a:t>
            </a:r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Meteorología aeronáutica</a:t>
            </a:r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Pronosticar la composición atmosférica</a:t>
            </a:r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Control de la composición atmosférica</a:t>
            </a:r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Composición atmosférica para aplicaciones urbanas</a:t>
            </a:r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Aplicaciones oceánicas</a:t>
            </a:r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 </a:t>
            </a:r>
            <a:r>
              <a:rPr lang="es-ES" sz="2200" dirty="0" smtClean="0"/>
              <a:t>Meteorología </a:t>
            </a:r>
            <a:r>
              <a:rPr lang="es-ES" sz="2200" dirty="0"/>
              <a:t>agrícola</a:t>
            </a:r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 </a:t>
            </a:r>
            <a:r>
              <a:rPr lang="es-ES" sz="2200" dirty="0" smtClean="0"/>
              <a:t>Hidrología</a:t>
            </a:r>
            <a:endParaRPr lang="es-ES" sz="2200" dirty="0"/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 </a:t>
            </a:r>
            <a:r>
              <a:rPr lang="es-ES" sz="2200" dirty="0" smtClean="0"/>
              <a:t>El </a:t>
            </a:r>
            <a:r>
              <a:rPr lang="es-ES" sz="2200" dirty="0"/>
              <a:t>monitoreo climático (realizado por medio del </a:t>
            </a:r>
            <a:r>
              <a:rPr lang="es-ES" sz="2200" dirty="0" smtClean="0"/>
              <a:t>GCOS)</a:t>
            </a:r>
            <a:endParaRPr lang="es-ES" sz="2200" dirty="0"/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 </a:t>
            </a:r>
            <a:r>
              <a:rPr lang="es-ES" sz="2200" dirty="0" smtClean="0"/>
              <a:t>Aplicaciones </a:t>
            </a:r>
            <a:r>
              <a:rPr lang="es-ES" sz="2200" dirty="0"/>
              <a:t>climáticas</a:t>
            </a:r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</a:pPr>
            <a:r>
              <a:rPr lang="es-ES" sz="2200" dirty="0"/>
              <a:t> </a:t>
            </a:r>
            <a:r>
              <a:rPr lang="es-ES" sz="2200" i="1" dirty="0" err="1" smtClean="0"/>
              <a:t>Space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Weather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00737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52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000090"/>
                </a:solidFill>
              </a:rPr>
              <a:t>La Fase Pre-Operacional del WIGOS (2016-2019</a:t>
            </a:r>
            <a:r>
              <a:rPr lang="es-ES" sz="3600" b="1" dirty="0" smtClean="0">
                <a:solidFill>
                  <a:srgbClr val="000090"/>
                </a:solidFill>
              </a:rPr>
              <a:t>)</a:t>
            </a:r>
            <a:br>
              <a:rPr lang="es-ES" sz="3600" b="1" dirty="0" smtClean="0">
                <a:solidFill>
                  <a:srgbClr val="000090"/>
                </a:solidFill>
              </a:rPr>
            </a:br>
            <a:r>
              <a:rPr lang="en-US" sz="3600" dirty="0" smtClean="0">
                <a:solidFill>
                  <a:srgbClr val="000090"/>
                </a:solidFill>
              </a:rPr>
              <a:t>(</a:t>
            </a:r>
            <a:r>
              <a:rPr lang="en-US" sz="3600" i="1" dirty="0" smtClean="0">
                <a:solidFill>
                  <a:srgbClr val="000090"/>
                </a:solidFill>
              </a:rPr>
              <a:t>The </a:t>
            </a:r>
            <a:r>
              <a:rPr lang="en-US" sz="3600" i="1" dirty="0">
                <a:solidFill>
                  <a:srgbClr val="000090"/>
                </a:solidFill>
              </a:rPr>
              <a:t>WIGOS Pre-Operational </a:t>
            </a:r>
            <a:r>
              <a:rPr lang="en-US" sz="3600" i="1" dirty="0" smtClean="0">
                <a:solidFill>
                  <a:srgbClr val="000090"/>
                </a:solidFill>
              </a:rPr>
              <a:t>Phase</a:t>
            </a:r>
            <a:r>
              <a:rPr lang="en-US" sz="3600" dirty="0" smtClean="0">
                <a:solidFill>
                  <a:srgbClr val="000090"/>
                </a:solidFill>
              </a:rPr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898"/>
            <a:ext cx="8229600" cy="4528997"/>
          </a:xfrm>
        </p:spPr>
        <p:txBody>
          <a:bodyPr>
            <a:normAutofit/>
          </a:bodyPr>
          <a:lstStyle/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Cinco </a:t>
            </a:r>
            <a:r>
              <a:rPr lang="es-ES" sz="2400" dirty="0"/>
              <a:t>áreas prioritarias principales:</a:t>
            </a:r>
          </a:p>
          <a:p>
            <a:pPr marL="917575" lvl="2" indent="-514350">
              <a:buFont typeface="+mj-lt"/>
              <a:buAutoNum type="romanUcPeriod"/>
            </a:pPr>
            <a:r>
              <a:rPr lang="es-ES" sz="2000" b="1" dirty="0" smtClean="0"/>
              <a:t>Mecanismos </a:t>
            </a:r>
            <a:r>
              <a:rPr lang="es-ES" sz="2000" b="1" dirty="0"/>
              <a:t>nacionales de aplicación</a:t>
            </a:r>
            <a:r>
              <a:rPr lang="es-ES" sz="2000" dirty="0"/>
              <a:t>, coordinación y </a:t>
            </a:r>
            <a:r>
              <a:rPr lang="es-ES" sz="2000" dirty="0" smtClean="0"/>
              <a:t>gobernación </a:t>
            </a:r>
            <a:r>
              <a:rPr lang="es-ES" sz="2000" dirty="0"/>
              <a:t>del WIGOS</a:t>
            </a:r>
          </a:p>
          <a:p>
            <a:pPr marL="917575" lvl="2" indent="-514350">
              <a:buFont typeface="+mj-lt"/>
              <a:buAutoNum type="romanUcPeriod"/>
            </a:pPr>
            <a:r>
              <a:rPr lang="es-ES" sz="2000" b="1" dirty="0" smtClean="0"/>
              <a:t>Material </a:t>
            </a:r>
            <a:r>
              <a:rPr lang="es-ES" sz="2000" b="1" dirty="0"/>
              <a:t>normativo</a:t>
            </a:r>
            <a:r>
              <a:rPr lang="es-ES" sz="2000" dirty="0"/>
              <a:t> del WIGOS, complementado con el material de orientación necesario</a:t>
            </a:r>
          </a:p>
          <a:p>
            <a:pPr marL="917575" lvl="2" indent="-514350">
              <a:buFont typeface="+mj-lt"/>
              <a:buAutoNum type="romanUcPeriod"/>
            </a:pPr>
            <a:r>
              <a:rPr lang="es-ES" sz="2000" dirty="0" smtClean="0"/>
              <a:t>Recurso </a:t>
            </a:r>
            <a:r>
              <a:rPr lang="es-ES" sz="2000" dirty="0"/>
              <a:t>de Información del WIGOS, incluyendo OSCAR, especialmente </a:t>
            </a:r>
            <a:r>
              <a:rPr lang="es-ES" sz="2000" b="1" dirty="0"/>
              <a:t>OSCAR / Surface</a:t>
            </a:r>
          </a:p>
          <a:p>
            <a:pPr marL="917575" lvl="2" indent="-514350">
              <a:buFont typeface="+mj-lt"/>
              <a:buAutoNum type="romanUcPeriod"/>
            </a:pPr>
            <a:r>
              <a:rPr lang="es-ES" sz="2000" b="1" dirty="0" smtClean="0"/>
              <a:t>Sistema </a:t>
            </a:r>
            <a:r>
              <a:rPr lang="es-ES" sz="2000" b="1" dirty="0"/>
              <a:t>de monitoreo de calidad</a:t>
            </a:r>
            <a:r>
              <a:rPr lang="es-ES" sz="2000" dirty="0"/>
              <a:t> de datos WIGOS (WDQMS)</a:t>
            </a:r>
          </a:p>
          <a:p>
            <a:pPr marL="917575" lvl="2" indent="-514350">
              <a:buFont typeface="+mj-lt"/>
              <a:buAutoNum type="romanUcPeriod"/>
            </a:pPr>
            <a:r>
              <a:rPr lang="es-ES" sz="2000" dirty="0" smtClean="0"/>
              <a:t>Estructura </a:t>
            </a:r>
            <a:r>
              <a:rPr lang="es-ES" sz="2000" dirty="0"/>
              <a:t>regional; </a:t>
            </a:r>
            <a:r>
              <a:rPr lang="es-ES" sz="2000" b="1" dirty="0"/>
              <a:t>Centros Regionales de </a:t>
            </a:r>
            <a:r>
              <a:rPr lang="es-ES" sz="2000" b="1" dirty="0" smtClean="0"/>
              <a:t>WIGOS</a:t>
            </a:r>
            <a:endParaRPr lang="es-ES" sz="2000" b="1" dirty="0"/>
          </a:p>
        </p:txBody>
      </p:sp>
      <p:sp>
        <p:nvSpPr>
          <p:cNvPr id="8" name="Shape 259"/>
          <p:cNvSpPr/>
          <p:nvPr/>
        </p:nvSpPr>
        <p:spPr>
          <a:xfrm>
            <a:off x="4562654" y="2689644"/>
            <a:ext cx="458134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2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áreas prioritarias III y IV nos permitirán:</a:t>
            </a:r>
          </a:p>
          <a:p>
            <a:pPr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-describir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lo que es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WIGOS y medir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lo bien que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funciona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260"/>
          <p:cNvSpPr/>
          <p:nvPr/>
        </p:nvSpPr>
        <p:spPr>
          <a:xfrm>
            <a:off x="16052" y="3380965"/>
            <a:ext cx="9093204" cy="1179690"/>
          </a:xfrm>
          <a:prstGeom prst="ellipse">
            <a:avLst/>
          </a:prstGeom>
          <a:ln w="22225">
            <a:solidFill>
              <a:schemeClr val="accent2">
                <a:lumMod val="75000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10" name="Shape 261"/>
          <p:cNvSpPr/>
          <p:nvPr/>
        </p:nvSpPr>
        <p:spPr>
          <a:xfrm flipH="1">
            <a:off x="7332955" y="3151308"/>
            <a:ext cx="1127460" cy="355371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Shape 262"/>
          <p:cNvSpPr/>
          <p:nvPr/>
        </p:nvSpPr>
        <p:spPr>
          <a:xfrm>
            <a:off x="215708" y="4498389"/>
            <a:ext cx="8394892" cy="507997"/>
          </a:xfrm>
          <a:prstGeom prst="ellipse">
            <a:avLst/>
          </a:prstGeom>
          <a:ln w="22225">
            <a:solidFill>
              <a:schemeClr val="accent2">
                <a:lumMod val="75000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12" name="Shape 263"/>
          <p:cNvSpPr/>
          <p:nvPr/>
        </p:nvSpPr>
        <p:spPr>
          <a:xfrm flipV="1">
            <a:off x="381000" y="4935983"/>
            <a:ext cx="995039" cy="334515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Shape 264"/>
          <p:cNvSpPr/>
          <p:nvPr/>
        </p:nvSpPr>
        <p:spPr>
          <a:xfrm>
            <a:off x="182606" y="5270500"/>
            <a:ext cx="4442194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2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Función inicial de este área prioritaria (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RWCs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         Proporcionar apoyo para las áreas III y IV</a:t>
            </a:r>
            <a:endParaRPr sz="1600" dirty="0">
              <a:latin typeface="Arial" panose="020B0604020202020204" pitchFamily="34" charset="0"/>
              <a:ea typeface="Avenir Black"/>
              <a:cs typeface="Arial" panose="020B0604020202020204" pitchFamily="34" charset="0"/>
              <a:sym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8010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 advAuto="0"/>
      <p:bldP spid="8" grpId="1" animBg="1" advAuto="0"/>
      <p:bldP spid="9" grpId="0" animBg="1" advAuto="0"/>
      <p:bldP spid="9" grpId="1" animBg="1" advAuto="0"/>
      <p:bldP spid="10" grpId="0" animBg="1" advAuto="0"/>
      <p:bldP spid="10" grpId="1" animBg="1" advAuto="0"/>
      <p:bldP spid="11" grpId="0" animBg="1" advAuto="0"/>
      <p:bldP spid="12" grpId="0" animBg="1" advAuto="0"/>
      <p:bldP spid="1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rgbClr val="000090"/>
                </a:solidFill>
              </a:rPr>
              <a:t>Índice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s-ES" sz="2800" dirty="0" smtClean="0"/>
              <a:t>OSCAR </a:t>
            </a:r>
            <a:r>
              <a:rPr lang="es-ES" sz="2800" dirty="0"/>
              <a:t>y el RRR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tres bases de datos de OSCAR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Estándar de Metadatos del </a:t>
            </a:r>
            <a:r>
              <a:rPr lang="es-ES" sz="2800" dirty="0" smtClean="0"/>
              <a:t>WIGOS</a:t>
            </a:r>
            <a:endParaRPr lang="es-ES" sz="2800" dirty="0"/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El sitio web de OSCAR / Surface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La API de </a:t>
            </a:r>
            <a:r>
              <a:rPr lang="es-ES" sz="2800" dirty="0" smtClean="0"/>
              <a:t>“máquina </a:t>
            </a:r>
            <a:r>
              <a:rPr lang="es-ES" sz="2800" dirty="0"/>
              <a:t>a </a:t>
            </a:r>
            <a:r>
              <a:rPr lang="es-ES" sz="2800" dirty="0" smtClean="0"/>
              <a:t>máquina” </a:t>
            </a:r>
            <a:r>
              <a:rPr lang="es-ES" sz="2800" dirty="0"/>
              <a:t>y otros desarrollos</a:t>
            </a:r>
          </a:p>
          <a:p>
            <a:pPr marL="682625" indent="-682625">
              <a:buFont typeface="+mj-lt"/>
              <a:buAutoNum type="romanUcPeriod"/>
            </a:pPr>
            <a:r>
              <a:rPr lang="es-ES" sz="2800" dirty="0"/>
              <a:t>Esfuerzos de formación</a:t>
            </a:r>
          </a:p>
        </p:txBody>
      </p:sp>
    </p:spTree>
    <p:extLst>
      <p:ext uri="{BB962C8B-B14F-4D97-AF65-F5344CB8AC3E}">
        <p14:creationId xmlns:p14="http://schemas.microsoft.com/office/powerpoint/2010/main" val="35144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2719</TotalTime>
  <Words>1836</Words>
  <Application>Microsoft Office PowerPoint</Application>
  <PresentationFormat>On-screen Show (4:3)</PresentationFormat>
  <Paragraphs>320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WMO_WHITE_Powerpoint_en_fr</vt:lpstr>
      <vt:lpstr>PowerPoint Presentation</vt:lpstr>
      <vt:lpstr>Índice</vt:lpstr>
      <vt:lpstr>Índice</vt:lpstr>
      <vt:lpstr>Herramienta de Análisis y Revisión de Capacidades de Sistemas de Observación - OSCAR</vt:lpstr>
      <vt:lpstr>La revisión continua de los requisitos (The Rolling Review of Requirements - RRR)</vt:lpstr>
      <vt:lpstr>La revisión continua de los requisitos (The Rolling Review of Requirements - RRR)</vt:lpstr>
      <vt:lpstr>Las Áreas de Aplicación de la OMM (The WMO Application Areas)</vt:lpstr>
      <vt:lpstr>La Fase Pre-Operacional del WIGOS (2016-2019) (The WIGOS Pre-Operational Phase)</vt:lpstr>
      <vt:lpstr>Índice</vt:lpstr>
      <vt:lpstr>OSCAR</vt:lpstr>
      <vt:lpstr>OSCAR/Requirements</vt:lpstr>
      <vt:lpstr>Ejemplo de Variable: viento horizontal</vt:lpstr>
      <vt:lpstr>OSCAR/Surface (1)</vt:lpstr>
      <vt:lpstr>OSCAR/Surface (2)</vt:lpstr>
      <vt:lpstr>Integración inicial de datos en OSCAR/Surface</vt:lpstr>
      <vt:lpstr>Distribución mundial del acceso a OSCAR/Surface</vt:lpstr>
      <vt:lpstr>Índice</vt:lpstr>
      <vt:lpstr>El Estándar de Metadatos del WIGOS WIGOS Metadata Standard (WMDS)</vt:lpstr>
      <vt:lpstr>El Estándar de Metadatos del WIGOS WIGOS Metadata Standard (WMDS)</vt:lpstr>
      <vt:lpstr>El Estándar de Metadatos del WIGOS WIGOS Metadata Standard (WMDS)</vt:lpstr>
      <vt:lpstr>El Estándar de Metadatos del WIGOS WIGOS Metadata Standard (WMDS)</vt:lpstr>
      <vt:lpstr>Índice</vt:lpstr>
      <vt:lpstr>Sitio Web de OSCAR/Surface: oscar.wmo.int/surface</vt:lpstr>
      <vt:lpstr>PowerPoint Presentation</vt:lpstr>
      <vt:lpstr>Ejemplo de los detalles de una estación</vt:lpstr>
      <vt:lpstr>Seguridad y gestión de usuarios</vt:lpstr>
      <vt:lpstr>Índice</vt:lpstr>
      <vt:lpstr>La interfaz de máquina a máquina (M-2-M)</vt:lpstr>
      <vt:lpstr>Índice</vt:lpstr>
      <vt:lpstr>Esfuerzos de formación</vt:lpstr>
      <vt:lpstr>Créditos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Ondras</dc:creator>
  <cp:lastModifiedBy>Luis Filipe NUNES</cp:lastModifiedBy>
  <cp:revision>340</cp:revision>
  <cp:lastPrinted>2016-09-05T15:58:23Z</cp:lastPrinted>
  <dcterms:created xsi:type="dcterms:W3CDTF">2016-05-27T11:05:50Z</dcterms:created>
  <dcterms:modified xsi:type="dcterms:W3CDTF">2017-08-21T18:14:50Z</dcterms:modified>
</cp:coreProperties>
</file>