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524" r:id="rId1"/>
  </p:sldMasterIdLst>
  <p:notesMasterIdLst>
    <p:notesMasterId r:id="rId37"/>
  </p:notesMasterIdLst>
  <p:handoutMasterIdLst>
    <p:handoutMasterId r:id="rId38"/>
  </p:handoutMasterIdLst>
  <p:sldIdLst>
    <p:sldId id="539" r:id="rId2"/>
    <p:sldId id="570" r:id="rId3"/>
    <p:sldId id="520" r:id="rId4"/>
    <p:sldId id="536" r:id="rId5"/>
    <p:sldId id="555" r:id="rId6"/>
    <p:sldId id="533" r:id="rId7"/>
    <p:sldId id="528" r:id="rId8"/>
    <p:sldId id="571" r:id="rId9"/>
    <p:sldId id="573" r:id="rId10"/>
    <p:sldId id="537" r:id="rId11"/>
    <p:sldId id="572" r:id="rId12"/>
    <p:sldId id="556" r:id="rId13"/>
    <p:sldId id="558" r:id="rId14"/>
    <p:sldId id="559" r:id="rId15"/>
    <p:sldId id="560" r:id="rId16"/>
    <p:sldId id="561" r:id="rId17"/>
    <p:sldId id="551" r:id="rId18"/>
    <p:sldId id="552" r:id="rId19"/>
    <p:sldId id="553" r:id="rId20"/>
    <p:sldId id="445" r:id="rId21"/>
    <p:sldId id="518" r:id="rId22"/>
    <p:sldId id="517" r:id="rId23"/>
    <p:sldId id="519" r:id="rId24"/>
    <p:sldId id="534" r:id="rId25"/>
    <p:sldId id="535" r:id="rId26"/>
    <p:sldId id="532" r:id="rId27"/>
    <p:sldId id="563" r:id="rId28"/>
    <p:sldId id="564" r:id="rId29"/>
    <p:sldId id="565" r:id="rId30"/>
    <p:sldId id="566" r:id="rId31"/>
    <p:sldId id="567" r:id="rId32"/>
    <p:sldId id="568" r:id="rId33"/>
    <p:sldId id="569" r:id="rId34"/>
    <p:sldId id="562" r:id="rId35"/>
    <p:sldId id="524" r:id="rId36"/>
  </p:sldIdLst>
  <p:sldSz cx="9144000" cy="6858000" type="screen4x3"/>
  <p:notesSz cx="6858000" cy="9144000"/>
  <p:defaultTextStyle>
    <a:defPPr>
      <a:defRPr lang="es-S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0033CC"/>
    <a:srgbClr val="FF9966"/>
    <a:srgbClr val="FFCC66"/>
    <a:srgbClr val="0000FF"/>
    <a:srgbClr val="99CCFF"/>
    <a:srgbClr val="CCCC33"/>
    <a:srgbClr val="464B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71" autoAdjust="0"/>
  </p:normalViewPr>
  <p:slideViewPr>
    <p:cSldViewPr>
      <p:cViewPr varScale="1">
        <p:scale>
          <a:sx n="66" d="100"/>
          <a:sy n="66" d="100"/>
        </p:scale>
        <p:origin x="1284" y="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7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LUIS%20GARCIA%20DIR%20SM\2011\ARE%20cpm\MAPAS%20PRONOSTICO%20BOLETINES\OCTUBRE\BAJA%20TEMPORAL%20OCT%2011%20a%2016\DATOS%20LLUVIA\Cuadro%20y%20Graf%20Lluvia%20Max%20Temporales%201961%202010%20Comunicaciones%20Oct%2020%20A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ES" sz="2400"/>
            </a:pPr>
            <a:r>
              <a:rPr lang="es-ES" sz="2400"/>
              <a:t>Lluvia de Temporales o Eventos Severos que han afectado El Salvador de 1960 a 2011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'Eventos severos'!$D$6</c:f>
              <c:strCache>
                <c:ptCount val="1"/>
                <c:pt idx="0">
                  <c:v>Max Acumulado en mm</c:v>
                </c:pt>
              </c:strCache>
            </c:strRef>
          </c:tx>
          <c:spPr>
            <a:solidFill>
              <a:srgbClr val="00B050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'Eventos severos'!$C$7:$C$22</c:f>
              <c:strCache>
                <c:ptCount val="16"/>
                <c:pt idx="0">
                  <c:v>Francelia (1969)</c:v>
                </c:pt>
                <c:pt idx="1">
                  <c:v>Fifi (1974)</c:v>
                </c:pt>
                <c:pt idx="2">
                  <c:v>Paul (1982)</c:v>
                </c:pt>
                <c:pt idx="3">
                  <c:v>Joan (1988)</c:v>
                </c:pt>
                <c:pt idx="4">
                  <c:v>Gert (1993)</c:v>
                </c:pt>
                <c:pt idx="5">
                  <c:v>Cesar (1996)</c:v>
                </c:pt>
                <c:pt idx="6">
                  <c:v>Andrés (1997)</c:v>
                </c:pt>
                <c:pt idx="7">
                  <c:v>Mitch (1998)</c:v>
                </c:pt>
                <c:pt idx="8">
                  <c:v>Isidore (2002)</c:v>
                </c:pt>
                <c:pt idx="9">
                  <c:v>Adrian (2005)</c:v>
                </c:pt>
                <c:pt idx="10">
                  <c:v>Stan (2005)</c:v>
                </c:pt>
                <c:pt idx="11">
                  <c:v>BAJA asociadad a Ida (2009)</c:v>
                </c:pt>
                <c:pt idx="12">
                  <c:v>Agatha (2010)</c:v>
                </c:pt>
                <c:pt idx="13">
                  <c:v>Alex (2010)</c:v>
                </c:pt>
                <c:pt idx="14">
                  <c:v>Mattew (2010)</c:v>
                </c:pt>
                <c:pt idx="15">
                  <c:v>DT12E bajas (2011) **</c:v>
                </c:pt>
              </c:strCache>
            </c:strRef>
          </c:cat>
          <c:val>
            <c:numRef>
              <c:f>'Eventos severos'!$D$7:$D$22</c:f>
              <c:numCache>
                <c:formatCode>0</c:formatCode>
                <c:ptCount val="16"/>
                <c:pt idx="0">
                  <c:v>364</c:v>
                </c:pt>
                <c:pt idx="1">
                  <c:v>461</c:v>
                </c:pt>
                <c:pt idx="2">
                  <c:v>676</c:v>
                </c:pt>
                <c:pt idx="3">
                  <c:v>320</c:v>
                </c:pt>
                <c:pt idx="4">
                  <c:v>390</c:v>
                </c:pt>
                <c:pt idx="5">
                  <c:v>365</c:v>
                </c:pt>
                <c:pt idx="6">
                  <c:v>539</c:v>
                </c:pt>
                <c:pt idx="7">
                  <c:v>861</c:v>
                </c:pt>
                <c:pt idx="8">
                  <c:v>285</c:v>
                </c:pt>
                <c:pt idx="9">
                  <c:v>418</c:v>
                </c:pt>
                <c:pt idx="10">
                  <c:v>766</c:v>
                </c:pt>
                <c:pt idx="11">
                  <c:v>483</c:v>
                </c:pt>
                <c:pt idx="12">
                  <c:v>672</c:v>
                </c:pt>
                <c:pt idx="13">
                  <c:v>375</c:v>
                </c:pt>
                <c:pt idx="14">
                  <c:v>603</c:v>
                </c:pt>
                <c:pt idx="15">
                  <c:v>1513</c:v>
                </c:pt>
              </c:numCache>
            </c:numRef>
          </c:val>
        </c:ser>
        <c:ser>
          <c:idx val="1"/>
          <c:order val="1"/>
          <c:tx>
            <c:strRef>
              <c:f>'Eventos severos'!$E$6</c:f>
              <c:strCache>
                <c:ptCount val="1"/>
                <c:pt idx="0">
                  <c:v>Max en 24 horas en mm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'Eventos severos'!$C$7:$C$22</c:f>
              <c:strCache>
                <c:ptCount val="16"/>
                <c:pt idx="0">
                  <c:v>Francelia (1969)</c:v>
                </c:pt>
                <c:pt idx="1">
                  <c:v>Fifi (1974)</c:v>
                </c:pt>
                <c:pt idx="2">
                  <c:v>Paul (1982)</c:v>
                </c:pt>
                <c:pt idx="3">
                  <c:v>Joan (1988)</c:v>
                </c:pt>
                <c:pt idx="4">
                  <c:v>Gert (1993)</c:v>
                </c:pt>
                <c:pt idx="5">
                  <c:v>Cesar (1996)</c:v>
                </c:pt>
                <c:pt idx="6">
                  <c:v>Andrés (1997)</c:v>
                </c:pt>
                <c:pt idx="7">
                  <c:v>Mitch (1998)</c:v>
                </c:pt>
                <c:pt idx="8">
                  <c:v>Isidore (2002)</c:v>
                </c:pt>
                <c:pt idx="9">
                  <c:v>Adrian (2005)</c:v>
                </c:pt>
                <c:pt idx="10">
                  <c:v>Stan (2005)</c:v>
                </c:pt>
                <c:pt idx="11">
                  <c:v>BAJA asociadad a Ida (2009)</c:v>
                </c:pt>
                <c:pt idx="12">
                  <c:v>Agatha (2010)</c:v>
                </c:pt>
                <c:pt idx="13">
                  <c:v>Alex (2010)</c:v>
                </c:pt>
                <c:pt idx="14">
                  <c:v>Mattew (2010)</c:v>
                </c:pt>
                <c:pt idx="15">
                  <c:v>DT12E bajas (2011) **</c:v>
                </c:pt>
              </c:strCache>
            </c:strRef>
          </c:cat>
          <c:val>
            <c:numRef>
              <c:f>'Eventos severos'!$E$7:$E$22</c:f>
              <c:numCache>
                <c:formatCode>0</c:formatCode>
                <c:ptCount val="16"/>
                <c:pt idx="0">
                  <c:v>180</c:v>
                </c:pt>
                <c:pt idx="1">
                  <c:v>299</c:v>
                </c:pt>
                <c:pt idx="2">
                  <c:v>342</c:v>
                </c:pt>
                <c:pt idx="3">
                  <c:v>218</c:v>
                </c:pt>
                <c:pt idx="4">
                  <c:v>243</c:v>
                </c:pt>
                <c:pt idx="5">
                  <c:v>236</c:v>
                </c:pt>
                <c:pt idx="7">
                  <c:v>375</c:v>
                </c:pt>
                <c:pt idx="8">
                  <c:v>137</c:v>
                </c:pt>
                <c:pt idx="9">
                  <c:v>234</c:v>
                </c:pt>
                <c:pt idx="10">
                  <c:v>320</c:v>
                </c:pt>
                <c:pt idx="11">
                  <c:v>355</c:v>
                </c:pt>
                <c:pt idx="12">
                  <c:v>483</c:v>
                </c:pt>
                <c:pt idx="13">
                  <c:v>254</c:v>
                </c:pt>
                <c:pt idx="14">
                  <c:v>222</c:v>
                </c:pt>
                <c:pt idx="15">
                  <c:v>433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39763368"/>
        <c:axId val="439764936"/>
      </c:barChart>
      <c:catAx>
        <c:axId val="439763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S" sz="1000"/>
            </a:pPr>
            <a:endParaRPr lang="es-ES"/>
          </a:p>
        </c:txPr>
        <c:crossAx val="439764936"/>
        <c:crosses val="autoZero"/>
        <c:auto val="1"/>
        <c:lblAlgn val="ctr"/>
        <c:lblOffset val="100"/>
        <c:noMultiLvlLbl val="0"/>
      </c:catAx>
      <c:valAx>
        <c:axId val="439764936"/>
        <c:scaling>
          <c:orientation val="minMax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1"/>
        <c:majorTickMark val="none"/>
        <c:minorTickMark val="none"/>
        <c:tickLblPos val="nextTo"/>
        <c:spPr>
          <a:ln w="9525">
            <a:solidFill>
              <a:schemeClr val="accent1"/>
            </a:solidFill>
            <a:prstDash val="sysDash"/>
          </a:ln>
        </c:spPr>
        <c:txPr>
          <a:bodyPr/>
          <a:lstStyle/>
          <a:p>
            <a:pPr>
              <a:defRPr lang="es-ES" sz="1000"/>
            </a:pPr>
            <a:endParaRPr lang="es-ES"/>
          </a:p>
        </c:txPr>
        <c:crossAx val="43976336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lang="es-ES"/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900"/>
      </a:pPr>
      <a:endParaRPr lang="es-E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F734B7-AFA3-4290-92C6-035F4170A307}" type="datetimeFigureOut">
              <a:rPr lang="es-SV"/>
              <a:pPr>
                <a:defRPr/>
              </a:pPr>
              <a:t>22/8/2017</a:t>
            </a:fld>
            <a:endParaRPr lang="es-SV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70AC5D2-7A68-4B2E-A8E3-51F49619C1F9}" type="slidenum">
              <a:rPr lang="es-SV"/>
              <a:pPr>
                <a:defRPr/>
              </a:pPr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4936572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6115D7F-B27B-4B23-BF3D-7746FA7BCA4A}" type="datetimeFigureOut">
              <a:rPr lang="es-SV"/>
              <a:pPr>
                <a:defRPr/>
              </a:pPr>
              <a:t>22/8/2017</a:t>
            </a:fld>
            <a:endParaRPr lang="es-SV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SV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SV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2E08D5E-C699-4F3D-A237-5563E38DA958}" type="slidenum">
              <a:rPr lang="es-SV"/>
              <a:pPr>
                <a:defRPr/>
              </a:pPr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85209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CD975-B760-4D6F-ACB3-069DD8FDB026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3705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7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ECF50C-F7E7-44B1-B60D-CADD676BA848}" type="slidenum">
              <a:rPr lang="es-ES"/>
              <a:pPr/>
              <a:t>18</a:t>
            </a:fld>
            <a:endParaRPr lang="es-E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572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MX" altLang="es-ES" smtClean="0"/>
              <a:t>Diagrama que muestra el flujo de información desde que sale de la estación meteorológica hasta que se le da valor agregado en el MAG y se divulga a todos los usuarios. La plataforma de recolección y almacenamiento de datos en el MARN requiere no menos de 3 meses de trabajo en el MARN, luego el informático debe trabajar en el MAG no menos de 4 meses para programar los modelos de alerta por plagas o alerta por sequia o las alertas que determine el MAG.</a:t>
            </a:r>
          </a:p>
          <a:p>
            <a:r>
              <a:rPr lang="es-MX" altLang="es-ES" smtClean="0"/>
              <a:t>Ejemplos de páginas típicas para SAT: http://www.snet.gob.sv/googlemaps/arcgis/google/estaciones.php</a:t>
            </a:r>
          </a:p>
          <a:p>
            <a:r>
              <a:rPr lang="es-ES" altLang="es-ES" smtClean="0"/>
              <a:t>http://www.snet.gob.sv/googlemaps/arcgis/google/mapa3.php </a:t>
            </a:r>
          </a:p>
          <a:p>
            <a:endParaRPr lang="es-ES" alt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3664CE-7EE7-4F31-B5C2-8C8A14909261}" type="slidenum">
              <a:rPr lang="es-ES" altLang="es-ES">
                <a:latin typeface="Calibri" panose="020F0502020204030204" pitchFamily="34" charset="0"/>
              </a:rPr>
              <a:pPr eaLnBrk="1" hangingPunct="1"/>
              <a:t>30</a:t>
            </a:fld>
            <a:endParaRPr lang="es-ES" altLang="es-E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28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SV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18FFA2-4324-4A68-B7FD-9AC8F9060C2D}" type="slidenum">
              <a:rPr lang="es-SV" altLang="es-ES">
                <a:latin typeface="Calibri" panose="020F0502020204030204" pitchFamily="34" charset="0"/>
              </a:rPr>
              <a:pPr eaLnBrk="1" hangingPunct="1"/>
              <a:t>33</a:t>
            </a:fld>
            <a:endParaRPr lang="es-SV" altLang="es-E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29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3286125" y="142875"/>
            <a:ext cx="3143250" cy="9382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200"/>
              </a:lnSpc>
              <a:defRPr/>
            </a:pPr>
            <a:r>
              <a:rPr lang="es-SV" sz="2000" b="1" smtClean="0">
                <a:solidFill>
                  <a:srgbClr val="595959"/>
                </a:solidFill>
                <a:latin typeface="Gill Sans MT" pitchFamily="34" charset="0"/>
              </a:rPr>
              <a:t>Ministerio de </a:t>
            </a:r>
            <a:br>
              <a:rPr lang="es-SV" sz="2000" b="1" smtClean="0">
                <a:solidFill>
                  <a:srgbClr val="595959"/>
                </a:solidFill>
                <a:latin typeface="Gill Sans MT" pitchFamily="34" charset="0"/>
              </a:rPr>
            </a:br>
            <a:r>
              <a:rPr lang="es-SV" sz="2000" b="1" smtClean="0">
                <a:solidFill>
                  <a:srgbClr val="595959"/>
                </a:solidFill>
                <a:latin typeface="Gill Sans MT" pitchFamily="34" charset="0"/>
              </a:rPr>
              <a:t>Medio Ambiente y Recursos Naturales</a:t>
            </a:r>
          </a:p>
        </p:txBody>
      </p:sp>
      <p:sp>
        <p:nvSpPr>
          <p:cNvPr id="5" name="10 CuadroTexto"/>
          <p:cNvSpPr txBox="1">
            <a:spLocks noChangeArrowheads="1"/>
          </p:cNvSpPr>
          <p:nvPr/>
        </p:nvSpPr>
        <p:spPr bwMode="auto">
          <a:xfrm>
            <a:off x="0" y="-142875"/>
            <a:ext cx="3429000" cy="1477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SV" sz="9000" smtClean="0">
                <a:solidFill>
                  <a:srgbClr val="7C5E22"/>
                </a:solidFill>
                <a:latin typeface="Gill Sans MT" pitchFamily="34" charset="0"/>
              </a:rPr>
              <a:t>MARN</a:t>
            </a:r>
            <a:endParaRPr lang="es-SV" sz="9000" i="1" smtClean="0">
              <a:solidFill>
                <a:srgbClr val="7C5E22"/>
              </a:solidFill>
              <a:latin typeface="Gill Sans MT" pitchFamily="34" charset="0"/>
            </a:endParaRPr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42875" y="6546850"/>
            <a:ext cx="8786813" cy="323850"/>
          </a:xfrm>
          <a:prstGeom prst="rect">
            <a:avLst/>
          </a:prstGeom>
          <a:noFill/>
          <a:ln>
            <a:noFill/>
          </a:ln>
          <a:extLst/>
        </p:spPr>
        <p:txBody>
          <a:bodyPr tIns="72000"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ts val="1500"/>
              </a:lnSpc>
              <a:defRPr/>
            </a:pPr>
            <a:r>
              <a:rPr lang="es-SV" sz="2000" smtClean="0">
                <a:solidFill>
                  <a:srgbClr val="7C5E22"/>
                </a:solidFill>
                <a:latin typeface="Gill Sans MT" pitchFamily="34" charset="0"/>
              </a:rPr>
              <a:t>Una gestión </a:t>
            </a:r>
            <a:r>
              <a:rPr lang="es-SV" sz="2000" smtClean="0">
                <a:solidFill>
                  <a:srgbClr val="002060"/>
                </a:solidFill>
                <a:latin typeface="Gill Sans MT" pitchFamily="34" charset="0"/>
                <a:cs typeface="Arial" pitchFamily="34" charset="0"/>
              </a:rPr>
              <a:t>enérgica, articulada, inclusiva, responsable y transparente </a:t>
            </a:r>
          </a:p>
        </p:txBody>
      </p:sp>
      <p:pic>
        <p:nvPicPr>
          <p:cNvPr id="7" name="Picture 2" descr="C:\Users\hh\Downloads\Escudo El Salvador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142875"/>
            <a:ext cx="9286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6143625"/>
            <a:ext cx="5143500" cy="2857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285992"/>
            <a:ext cx="7772400" cy="1470025"/>
          </a:xfrm>
        </p:spPr>
        <p:txBody>
          <a:bodyPr/>
          <a:lstStyle>
            <a:lvl1pPr>
              <a:defRPr sz="4400" baseline="0"/>
            </a:lvl1pPr>
          </a:lstStyle>
          <a:p>
            <a:endParaRPr lang="es-SV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42976" y="4576786"/>
            <a:ext cx="7072362" cy="1566858"/>
          </a:xfrm>
        </p:spPr>
        <p:txBody>
          <a:bodyPr/>
          <a:lstStyle>
            <a:lvl1pPr marL="0" indent="0" algn="ctr">
              <a:buNone/>
              <a:defRPr sz="2600" b="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97298075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SV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DC7DC-4C12-442F-97D7-3188F8174D0E}" type="datetime1">
              <a:rPr lang="es-SV" smtClean="0"/>
              <a:pPr>
                <a:defRPr/>
              </a:pPr>
              <a:t>22/8/2017</a:t>
            </a:fld>
            <a:endParaRPr lang="es-SV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97E52-06F1-4B6B-93B4-7540CCD1A966}" type="slidenum">
              <a:rPr lang="es-SV" smtClean="0"/>
              <a:pPr>
                <a:defRPr/>
              </a:pPr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28818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2923-DFA7-4F7B-9EA3-256C04B8FF24}" type="datetime1">
              <a:rPr lang="es-SV" smtClean="0"/>
              <a:pPr>
                <a:defRPr/>
              </a:pPr>
              <a:t>22/8/2017</a:t>
            </a:fld>
            <a:endParaRPr lang="es-SV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AA850-5EC5-4511-9A5B-483B7644A305}" type="slidenum">
              <a:rPr lang="es-SV" smtClean="0"/>
              <a:pPr>
                <a:defRPr/>
              </a:pPr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64326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AB70A-867A-48D3-8223-5E7F85D41FA4}" type="datetime1">
              <a:rPr lang="es-SV" smtClean="0"/>
              <a:pPr>
                <a:defRPr/>
              </a:pPr>
              <a:t>22/8/2017</a:t>
            </a:fld>
            <a:endParaRPr lang="es-SV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55804-772D-48FB-BBAB-AC701D1FF28B}" type="slidenum">
              <a:rPr lang="es-SV" smtClean="0"/>
              <a:pPr>
                <a:defRPr/>
              </a:pPr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76590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C:\Documents and Settings\jberganza\Mis documentos\Mis imágenes\LOGO MARN V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15888"/>
            <a:ext cx="464343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hh\Downloads\Escudo El Salvador.bmp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42875"/>
            <a:ext cx="15160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27 Marcador de fecha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F7EB6C4D-7470-4394-BEA0-CAF6F655C4F4}" type="datetime1">
              <a:rPr lang="es-SV"/>
              <a:pPr>
                <a:defRPr/>
              </a:pPr>
              <a:t>22/8/2017</a:t>
            </a:fld>
            <a:endParaRPr lang="es-SV" dirty="0"/>
          </a:p>
        </p:txBody>
      </p:sp>
      <p:sp>
        <p:nvSpPr>
          <p:cNvPr id="5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1BE70-267B-4C66-BE99-43D4FE9066B2}" type="slidenum">
              <a:rPr lang="es-SV"/>
              <a:pPr>
                <a:defRPr/>
              </a:pPr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745388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C:\Documents and Settings\jberganza\Mis documentos\Mis imágenes\LOGO MARN V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15888"/>
            <a:ext cx="464343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hh\Downloads\Escudo El Salvador.bmp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42875"/>
            <a:ext cx="15160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27 Marcador de fecha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F7EB6C4D-7470-4394-BEA0-CAF6F655C4F4}" type="datetime1">
              <a:rPr lang="es-SV"/>
              <a:pPr>
                <a:defRPr/>
              </a:pPr>
              <a:t>22/8/2017</a:t>
            </a:fld>
            <a:endParaRPr lang="es-SV" dirty="0"/>
          </a:p>
        </p:txBody>
      </p:sp>
      <p:sp>
        <p:nvSpPr>
          <p:cNvPr id="5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1BE70-267B-4C66-BE99-43D4FE9066B2}" type="slidenum">
              <a:rPr lang="es-SV"/>
              <a:pPr>
                <a:defRPr/>
              </a:pPr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745388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2768-680C-424D-8925-4C49CBC42E14}" type="slidenum">
              <a:rPr lang="es-SV" smtClean="0">
                <a:solidFill>
                  <a:prstClr val="white"/>
                </a:solidFill>
              </a:rPr>
              <a:pPr/>
              <a:t>‹Nº›</a:t>
            </a:fld>
            <a:endParaRPr lang="es-SV">
              <a:solidFill>
                <a:prstClr val="white"/>
              </a:solidFill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596425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44982"/>
            <a:ext cx="8229600" cy="4293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595959"/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358684991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>
            <a:spLocks noChangeArrowheads="1"/>
          </p:cNvSpPr>
          <p:nvPr userDrawn="1"/>
        </p:nvSpPr>
        <p:spPr bwMode="auto">
          <a:xfrm>
            <a:off x="1500188" y="6357938"/>
            <a:ext cx="2286000" cy="4778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1000"/>
              </a:lnSpc>
              <a:defRPr/>
            </a:pPr>
            <a:r>
              <a:rPr lang="es-SV" sz="1000" dirty="0" smtClean="0">
                <a:solidFill>
                  <a:srgbClr val="595959"/>
                </a:solidFill>
                <a:latin typeface="Gill Sans MT" pitchFamily="34" charset="0"/>
              </a:rPr>
              <a:t>Ministerio de Medio </a:t>
            </a:r>
            <a:br>
              <a:rPr lang="es-SV" sz="1000" dirty="0" smtClean="0">
                <a:solidFill>
                  <a:srgbClr val="595959"/>
                </a:solidFill>
                <a:latin typeface="Gill Sans MT" pitchFamily="34" charset="0"/>
              </a:rPr>
            </a:br>
            <a:r>
              <a:rPr lang="es-SV" sz="1000" dirty="0" smtClean="0">
                <a:solidFill>
                  <a:srgbClr val="595959"/>
                </a:solidFill>
                <a:latin typeface="Gill Sans MT" pitchFamily="34" charset="0"/>
              </a:rPr>
              <a:t>Ambiente y Recursos </a:t>
            </a:r>
            <a:br>
              <a:rPr lang="es-SV" sz="1000" dirty="0" smtClean="0">
                <a:solidFill>
                  <a:srgbClr val="595959"/>
                </a:solidFill>
                <a:latin typeface="Gill Sans MT" pitchFamily="34" charset="0"/>
              </a:rPr>
            </a:br>
            <a:r>
              <a:rPr lang="es-SV" sz="1000" dirty="0" smtClean="0">
                <a:solidFill>
                  <a:srgbClr val="595959"/>
                </a:solidFill>
                <a:latin typeface="Gill Sans MT" pitchFamily="34" charset="0"/>
              </a:rPr>
              <a:t>Naturales</a:t>
            </a:r>
          </a:p>
        </p:txBody>
      </p:sp>
      <p:sp>
        <p:nvSpPr>
          <p:cNvPr id="5" name="10 CuadroTexto"/>
          <p:cNvSpPr txBox="1">
            <a:spLocks noChangeArrowheads="1"/>
          </p:cNvSpPr>
          <p:nvPr userDrawn="1"/>
        </p:nvSpPr>
        <p:spPr bwMode="auto">
          <a:xfrm>
            <a:off x="-7787" y="6180209"/>
            <a:ext cx="206375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SV" sz="4000" dirty="0" smtClean="0">
                <a:solidFill>
                  <a:srgbClr val="7C5E22"/>
                </a:solidFill>
                <a:latin typeface="Gill Sans MT" pitchFamily="34" charset="0"/>
              </a:rPr>
              <a:t>MARN</a:t>
            </a:r>
            <a:endParaRPr lang="es-SV" sz="4000" i="1" dirty="0" smtClean="0">
              <a:solidFill>
                <a:srgbClr val="7C5E22"/>
              </a:solidFill>
              <a:latin typeface="Gill Sans MT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 flipV="1">
            <a:off x="73025" y="6286500"/>
            <a:ext cx="8999538" cy="3651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/>
          </a:p>
        </p:txBody>
      </p:sp>
      <p:sp>
        <p:nvSpPr>
          <p:cNvPr id="7" name="6 CuadroTexto"/>
          <p:cNvSpPr txBox="1"/>
          <p:nvPr/>
        </p:nvSpPr>
        <p:spPr>
          <a:xfrm>
            <a:off x="6643688" y="6286500"/>
            <a:ext cx="2428875" cy="541338"/>
          </a:xfrm>
          <a:prstGeom prst="rect">
            <a:avLst/>
          </a:prstGeom>
          <a:noFill/>
        </p:spPr>
        <p:txBody>
          <a:bodyPr tIns="72000" rIns="54000">
            <a:spAutoFit/>
          </a:bodyPr>
          <a:lstStyle/>
          <a:p>
            <a:pPr algn="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SV" sz="950" b="1" dirty="0">
                <a:solidFill>
                  <a:srgbClr val="7C5E22"/>
                </a:solidFill>
              </a:rPr>
              <a:t>Una gestión </a:t>
            </a:r>
            <a:r>
              <a:rPr lang="es-SV" sz="9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SV" sz="9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s-SV" sz="9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enérgica, articulada, inclusiva, responsable y transparente </a:t>
            </a:r>
          </a:p>
        </p:txBody>
      </p:sp>
      <p:pic>
        <p:nvPicPr>
          <p:cNvPr id="8" name="Picture 2" descr="C:\Users\hh\Downloads\Escudo El Salvador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6357938"/>
            <a:ext cx="4905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01122" cy="785818"/>
          </a:xfrm>
        </p:spPr>
        <p:txBody>
          <a:bodyPr/>
          <a:lstStyle>
            <a:lvl1pPr algn="l" rtl="0" fontAlgn="base">
              <a:lnSpc>
                <a:spcPts val="4100"/>
              </a:lnSpc>
              <a:spcBef>
                <a:spcPct val="0"/>
              </a:spcBef>
              <a:spcAft>
                <a:spcPct val="0"/>
              </a:spcAft>
              <a:defRPr lang="es-SV" sz="4000" b="1" kern="1200" dirty="0">
                <a:solidFill>
                  <a:srgbClr val="7C5E2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 el estilo</a:t>
            </a:r>
            <a:endParaRPr lang="es-SV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500174"/>
            <a:ext cx="8358246" cy="4214842"/>
          </a:xfrm>
        </p:spPr>
        <p:txBody>
          <a:bodyPr/>
          <a:lstStyle>
            <a:lvl1pPr>
              <a:defRPr lang="es-ES" sz="3600" kern="1200" baseline="0" dirty="0" smtClean="0">
                <a:solidFill>
                  <a:srgbClr val="002060"/>
                </a:solidFill>
                <a:latin typeface="Gill Sans MT" pitchFamily="34" charset="0"/>
                <a:ea typeface="+mn-ea"/>
                <a:cs typeface="+mn-cs"/>
              </a:defRPr>
            </a:lvl1pPr>
            <a:lvl2pPr>
              <a:defRPr lang="es-ES" sz="3200" kern="1200" baseline="0" dirty="0" smtClean="0">
                <a:solidFill>
                  <a:srgbClr val="002060"/>
                </a:solidFill>
                <a:latin typeface="Gill Sans MT" pitchFamily="34" charset="0"/>
                <a:ea typeface="+mn-ea"/>
                <a:cs typeface="+mn-cs"/>
              </a:defRPr>
            </a:lvl2pPr>
            <a:lvl3pPr>
              <a:defRPr lang="es-ES" sz="2800" kern="1200" baseline="0" dirty="0" smtClean="0">
                <a:solidFill>
                  <a:srgbClr val="002060"/>
                </a:solidFill>
                <a:latin typeface="Gill Sans MT" pitchFamily="34" charset="0"/>
                <a:ea typeface="+mn-ea"/>
                <a:cs typeface="+mn-cs"/>
              </a:defRPr>
            </a:lvl3pPr>
            <a:lvl4pPr>
              <a:defRPr lang="es-ES" sz="2400" kern="1200" baseline="0" dirty="0" smtClean="0">
                <a:solidFill>
                  <a:srgbClr val="002060"/>
                </a:solidFill>
                <a:latin typeface="Gill Sans MT" pitchFamily="34" charset="0"/>
                <a:ea typeface="+mn-ea"/>
                <a:cs typeface="+mn-cs"/>
              </a:defRPr>
            </a:lvl4pPr>
            <a:lvl5pPr>
              <a:defRPr lang="es-SV" sz="2000" kern="1200" baseline="0" dirty="0">
                <a:solidFill>
                  <a:srgbClr val="002060"/>
                </a:solidFill>
                <a:latin typeface="Gill Sans MT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589559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41605" r="11011" b="7565"/>
          <a:stretch>
            <a:fillRect/>
          </a:stretch>
        </p:blipFill>
        <p:spPr bwMode="auto">
          <a:xfrm>
            <a:off x="3214688" y="6143625"/>
            <a:ext cx="282416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1500188" y="6143625"/>
            <a:ext cx="2286000" cy="477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1000"/>
              </a:lnSpc>
              <a:defRPr/>
            </a:pPr>
            <a:r>
              <a:rPr lang="es-SV" sz="1000" smtClean="0">
                <a:solidFill>
                  <a:srgbClr val="595959"/>
                </a:solidFill>
                <a:latin typeface="Gill Sans MT" pitchFamily="34" charset="0"/>
              </a:rPr>
              <a:t>Ministerio de Medio </a:t>
            </a:r>
            <a:br>
              <a:rPr lang="es-SV" sz="1000" smtClean="0">
                <a:solidFill>
                  <a:srgbClr val="595959"/>
                </a:solidFill>
                <a:latin typeface="Gill Sans MT" pitchFamily="34" charset="0"/>
              </a:rPr>
            </a:br>
            <a:r>
              <a:rPr lang="es-SV" sz="1000" smtClean="0">
                <a:solidFill>
                  <a:srgbClr val="595959"/>
                </a:solidFill>
                <a:latin typeface="Gill Sans MT" pitchFamily="34" charset="0"/>
              </a:rPr>
              <a:t>Ambiente y Recursos </a:t>
            </a:r>
            <a:br>
              <a:rPr lang="es-SV" sz="1000" smtClean="0">
                <a:solidFill>
                  <a:srgbClr val="595959"/>
                </a:solidFill>
                <a:latin typeface="Gill Sans MT" pitchFamily="34" charset="0"/>
              </a:rPr>
            </a:br>
            <a:r>
              <a:rPr lang="es-SV" sz="1000" smtClean="0">
                <a:solidFill>
                  <a:srgbClr val="595959"/>
                </a:solidFill>
                <a:latin typeface="Gill Sans MT" pitchFamily="34" charset="0"/>
              </a:rPr>
              <a:t>Naturales</a:t>
            </a:r>
          </a:p>
        </p:txBody>
      </p:sp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0" y="6000750"/>
            <a:ext cx="206375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SV" sz="4000" smtClean="0">
                <a:solidFill>
                  <a:srgbClr val="7C5E22"/>
                </a:solidFill>
                <a:latin typeface="Gill Sans MT" pitchFamily="34" charset="0"/>
              </a:rPr>
              <a:t>MARN</a:t>
            </a:r>
            <a:endParaRPr lang="es-SV" sz="4000" i="1" smtClean="0">
              <a:solidFill>
                <a:srgbClr val="7C5E22"/>
              </a:solidFill>
              <a:latin typeface="Gill Sans MT" pitchFamily="34" charset="0"/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31750" y="6565900"/>
            <a:ext cx="2754313" cy="292100"/>
          </a:xfrm>
          <a:prstGeom prst="rect">
            <a:avLst/>
          </a:prstGeom>
          <a:noFill/>
          <a:ln>
            <a:noFill/>
          </a:ln>
          <a:extLst/>
        </p:spPr>
        <p:txBody>
          <a:bodyPr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SV" sz="1300" b="1" smtClean="0">
                <a:solidFill>
                  <a:srgbClr val="002060"/>
                </a:solidFill>
                <a:cs typeface="Arial" pitchFamily="34" charset="0"/>
              </a:rPr>
              <a:t>Rendición de Cuentas 2011-2012</a:t>
            </a:r>
          </a:p>
        </p:txBody>
      </p:sp>
      <p:sp>
        <p:nvSpPr>
          <p:cNvPr id="8" name="7 Rectángulo"/>
          <p:cNvSpPr/>
          <p:nvPr/>
        </p:nvSpPr>
        <p:spPr>
          <a:xfrm flipV="1">
            <a:off x="73025" y="6000750"/>
            <a:ext cx="8999538" cy="3651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/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6357938" y="6072188"/>
            <a:ext cx="2714625" cy="765175"/>
          </a:xfrm>
          <a:prstGeom prst="rect">
            <a:avLst/>
          </a:prstGeom>
          <a:noFill/>
          <a:ln>
            <a:noFill/>
          </a:ln>
          <a:extLst/>
        </p:spPr>
        <p:txBody>
          <a:bodyPr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ts val="1800"/>
              </a:lnSpc>
              <a:defRPr/>
            </a:pPr>
            <a:r>
              <a:rPr lang="es-SV" sz="1300" b="1" smtClean="0">
                <a:solidFill>
                  <a:srgbClr val="7C5E22"/>
                </a:solidFill>
              </a:rPr>
              <a:t>Una gestión </a:t>
            </a:r>
            <a:r>
              <a:rPr lang="es-SV" sz="1300" b="1" smtClean="0">
                <a:solidFill>
                  <a:srgbClr val="376092"/>
                </a:solidFill>
                <a:cs typeface="Arial" pitchFamily="34" charset="0"/>
              </a:rPr>
              <a:t/>
            </a:r>
            <a:br>
              <a:rPr lang="es-SV" sz="1300" b="1" smtClean="0">
                <a:solidFill>
                  <a:srgbClr val="376092"/>
                </a:solidFill>
                <a:cs typeface="Arial" pitchFamily="34" charset="0"/>
              </a:rPr>
            </a:br>
            <a:r>
              <a:rPr lang="es-SV" sz="1300" b="1" smtClean="0">
                <a:solidFill>
                  <a:srgbClr val="002060"/>
                </a:solidFill>
                <a:cs typeface="Arial" pitchFamily="34" charset="0"/>
              </a:rPr>
              <a:t>enérgica, articulada, inclusiva, responsable y transparente </a:t>
            </a:r>
          </a:p>
        </p:txBody>
      </p:sp>
      <p:sp>
        <p:nvSpPr>
          <p:cNvPr id="10" name="9 Rectángulo"/>
          <p:cNvSpPr/>
          <p:nvPr/>
        </p:nvSpPr>
        <p:spPr>
          <a:xfrm flipV="1">
            <a:off x="71438" y="1749425"/>
            <a:ext cx="8999537" cy="730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285884"/>
          </a:xfrm>
        </p:spPr>
        <p:txBody>
          <a:bodyPr/>
          <a:lstStyle>
            <a:lvl1pPr algn="l" rtl="0" fontAlgn="base">
              <a:lnSpc>
                <a:spcPts val="4100"/>
              </a:lnSpc>
              <a:spcBef>
                <a:spcPct val="0"/>
              </a:spcBef>
              <a:spcAft>
                <a:spcPct val="0"/>
              </a:spcAft>
              <a:defRPr lang="es-SV" sz="4000" b="1" kern="1200" dirty="0">
                <a:solidFill>
                  <a:srgbClr val="7C5E2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SV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2071678"/>
            <a:ext cx="8358246" cy="3714776"/>
          </a:xfrm>
        </p:spPr>
        <p:txBody>
          <a:bodyPr/>
          <a:lstStyle>
            <a:lvl1pPr>
              <a:defRPr lang="es-ES" sz="3600" kern="1200" baseline="0" dirty="0" smtClean="0">
                <a:solidFill>
                  <a:srgbClr val="002060"/>
                </a:solidFill>
                <a:latin typeface="Gill Sans MT" pitchFamily="34" charset="0"/>
                <a:ea typeface="+mn-ea"/>
                <a:cs typeface="+mn-cs"/>
              </a:defRPr>
            </a:lvl1pPr>
            <a:lvl2pPr>
              <a:defRPr lang="es-ES" sz="3200" kern="1200" baseline="0" dirty="0" smtClean="0">
                <a:solidFill>
                  <a:srgbClr val="002060"/>
                </a:solidFill>
                <a:latin typeface="Gill Sans MT" pitchFamily="34" charset="0"/>
                <a:ea typeface="+mn-ea"/>
                <a:cs typeface="+mn-cs"/>
              </a:defRPr>
            </a:lvl2pPr>
            <a:lvl3pPr>
              <a:defRPr lang="es-ES" sz="2800" kern="1200" baseline="0" dirty="0" smtClean="0">
                <a:solidFill>
                  <a:srgbClr val="002060"/>
                </a:solidFill>
                <a:latin typeface="Gill Sans MT" pitchFamily="34" charset="0"/>
                <a:ea typeface="+mn-ea"/>
                <a:cs typeface="+mn-cs"/>
              </a:defRPr>
            </a:lvl3pPr>
            <a:lvl4pPr>
              <a:defRPr lang="es-ES" sz="2400" kern="1200" baseline="0" dirty="0" smtClean="0">
                <a:solidFill>
                  <a:srgbClr val="002060"/>
                </a:solidFill>
                <a:latin typeface="Gill Sans MT" pitchFamily="34" charset="0"/>
                <a:ea typeface="+mn-ea"/>
                <a:cs typeface="+mn-cs"/>
              </a:defRPr>
            </a:lvl4pPr>
            <a:lvl5pPr>
              <a:defRPr lang="es-SV" sz="2000" kern="1200" baseline="0" dirty="0">
                <a:solidFill>
                  <a:srgbClr val="002060"/>
                </a:solidFill>
                <a:latin typeface="Gill Sans MT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59708887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7A6B-1116-4E31-A664-05EF8CB5B93C}" type="datetime1">
              <a:rPr lang="es-SV" smtClean="0"/>
              <a:pPr>
                <a:defRPr/>
              </a:pPr>
              <a:t>22/8/2017</a:t>
            </a:fld>
            <a:endParaRPr lang="es-SV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73FA6-BDCE-49EB-92B5-81EBD351F35A}" type="slidenum">
              <a:rPr lang="es-SV" smtClean="0"/>
              <a:pPr>
                <a:defRPr/>
              </a:pPr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13489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24D3-9685-4A07-814A-9C824BD17343}" type="datetime1">
              <a:rPr lang="es-SV" smtClean="0"/>
              <a:pPr>
                <a:defRPr/>
              </a:pPr>
              <a:t>22/8/2017</a:t>
            </a:fld>
            <a:endParaRPr lang="es-SV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CD124-1561-4871-B472-B698596F8444}" type="slidenum">
              <a:rPr lang="es-SV" smtClean="0"/>
              <a:pPr>
                <a:defRPr/>
              </a:pPr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63904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BBB3D-D665-4BD5-82CA-942FC8A2BEBC}" type="datetime1">
              <a:rPr lang="es-SV" smtClean="0"/>
              <a:pPr>
                <a:defRPr/>
              </a:pPr>
              <a:t>22/8/2017</a:t>
            </a:fld>
            <a:endParaRPr lang="es-SV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917E8-313E-4F58-8F70-AF887DECE26E}" type="slidenum">
              <a:rPr lang="es-SV" smtClean="0"/>
              <a:pPr>
                <a:defRPr/>
              </a:pPr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65932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3902E-5E7F-4099-A79E-3343E2C3422D}" type="datetimeFigureOut">
              <a:rPr lang="es-SV"/>
              <a:pPr>
                <a:defRPr/>
              </a:pPr>
              <a:t>22/8/2017</a:t>
            </a:fld>
            <a:endParaRPr lang="es-SV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DC742-B6FB-4940-8CE3-36B4D0797B83}" type="slidenum">
              <a:rPr lang="es-SV" smtClean="0"/>
              <a:pPr>
                <a:defRPr/>
              </a:pPr>
              <a:t>‹Nº›</a:t>
            </a:fld>
            <a:endParaRPr lang="es-SV" dirty="0"/>
          </a:p>
        </p:txBody>
      </p:sp>
      <p:sp>
        <p:nvSpPr>
          <p:cNvPr id="6" name="5 Triángulo isósceles"/>
          <p:cNvSpPr>
            <a:spLocks noChangeAspect="1"/>
          </p:cNvSpPr>
          <p:nvPr userDrawn="1"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62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3EFE0-1545-43DE-8331-53DAE33184A3}" type="datetime1">
              <a:rPr lang="es-SV" smtClean="0"/>
              <a:pPr>
                <a:defRPr/>
              </a:pPr>
              <a:t>22/8/2017</a:t>
            </a:fld>
            <a:endParaRPr lang="es-SV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51FEC-3835-4502-9CA4-00972FE5E12C}" type="slidenum">
              <a:rPr lang="es-SV" smtClean="0"/>
              <a:pPr>
                <a:defRPr/>
              </a:pPr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62643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A143D-C3C8-4E92-9B26-71ECD948003B}" type="datetime1">
              <a:rPr lang="es-SV" smtClean="0"/>
              <a:pPr>
                <a:defRPr/>
              </a:pPr>
              <a:t>22/8/2017</a:t>
            </a:fld>
            <a:endParaRPr lang="es-SV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D2D4E-3CFC-4B8A-9F50-5F1F325E33D6}" type="slidenum">
              <a:rPr lang="es-SV" smtClean="0"/>
              <a:pPr>
                <a:defRPr/>
              </a:pPr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5093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SV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DE26C5-DB38-435F-BE92-FF11CECC2A44}" type="datetime1">
              <a:rPr lang="es-SV" smtClean="0"/>
              <a:pPr>
                <a:defRPr/>
              </a:pPr>
              <a:t>22/8/2017</a:t>
            </a:fld>
            <a:endParaRPr lang="es-SV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64C955-F2DE-47A6-B237-6B89203FBD06}" type="slidenum">
              <a:rPr lang="es-SV" smtClean="0"/>
              <a:pPr>
                <a:defRPr/>
              </a:pPr>
              <a:t>‹Nº›</a:t>
            </a:fld>
            <a:endParaRPr lang="es-SV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  <p:sldLayoutId id="2147484536" r:id="rId12"/>
    <p:sldLayoutId id="2147484537" r:id="rId13"/>
    <p:sldLayoutId id="2147484540" r:id="rId14"/>
    <p:sldLayoutId id="2147484541" r:id="rId15"/>
    <p:sldLayoutId id="2147484542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5" Type="http://schemas.openxmlformats.org/officeDocument/2006/relationships/image" Target="../media/image20.jpg"/><Relationship Id="rId10" Type="http://schemas.openxmlformats.org/officeDocument/2006/relationships/image" Target="../media/image23.jpeg"/><Relationship Id="rId4" Type="http://schemas.openxmlformats.org/officeDocument/2006/relationships/image" Target="../media/image19.jpe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://www.snet.gob.sv/UserFiles/SNET/Image/comunicaciones/noticias/2010/nt20100629a.jpg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6.jpeg"/><Relationship Id="rId7" Type="http://schemas.openxmlformats.org/officeDocument/2006/relationships/image" Target="../media/image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hyperlink" Target="http://www.cpc.ncep.noaa.gov/products/analysis_monitoring/enso_update/sstanim.shtml" TargetMode="External"/><Relationship Id="rId18" Type="http://schemas.openxmlformats.org/officeDocument/2006/relationships/image" Target="../media/image69.png"/><Relationship Id="rId3" Type="http://schemas.openxmlformats.org/officeDocument/2006/relationships/hyperlink" Target="http://www.marn.gob.sv/index.php?option=com_content&amp;view=article&amp;id=2433" TargetMode="External"/><Relationship Id="rId21" Type="http://schemas.openxmlformats.org/officeDocument/2006/relationships/hyperlink" Target="http://mapas.snet.gob.sv/meteorologia/decadico.pdf" TargetMode="External"/><Relationship Id="rId7" Type="http://schemas.openxmlformats.org/officeDocument/2006/relationships/hyperlink" Target="http://www.snet.gob.sv/ver/meteorologia/monitoreo/lluvia+registrada/" TargetMode="External"/><Relationship Id="rId12" Type="http://schemas.openxmlformats.org/officeDocument/2006/relationships/image" Target="../media/image66.png"/><Relationship Id="rId17" Type="http://schemas.openxmlformats.org/officeDocument/2006/relationships/hyperlink" Target="http://mapas.snet.gob.sv/meteorologia/perspectivasSV.pdf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hyperlink" Target="http://www.cpc.ncep.noaa.gov/products/african_desk/cpc_intl/camerica/week1_total_precip.html" TargetMode="External"/><Relationship Id="rId5" Type="http://schemas.openxmlformats.org/officeDocument/2006/relationships/hyperlink" Target="http://www.snet.gob.sv/googlemaps/humedad/map2.php" TargetMode="External"/><Relationship Id="rId15" Type="http://schemas.openxmlformats.org/officeDocument/2006/relationships/hyperlink" Target="http://www.marn.gob.sv/index.php?option=com_content&amp;view=article&amp;id=2675&amp;Itemid=448" TargetMode="External"/><Relationship Id="rId10" Type="http://schemas.openxmlformats.org/officeDocument/2006/relationships/image" Target="../media/image65.png"/><Relationship Id="rId19" Type="http://schemas.openxmlformats.org/officeDocument/2006/relationships/hyperlink" Target="http://mapas.snet.gob.sv/meteorologia/perspectivasCA.pdf" TargetMode="External"/><Relationship Id="rId4" Type="http://schemas.openxmlformats.org/officeDocument/2006/relationships/image" Target="../media/image62.png"/><Relationship Id="rId9" Type="http://schemas.openxmlformats.org/officeDocument/2006/relationships/hyperlink" Target="http://www.marn.gob.sv/index.php?option=com_content&amp;view=article&amp;id=2416" TargetMode="External"/><Relationship Id="rId14" Type="http://schemas.openxmlformats.org/officeDocument/2006/relationships/image" Target="../media/image67.png"/><Relationship Id="rId22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n.gob.sv/index.php?option=com_content&amp;view=article&amp;id=3306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net.gob.sv/ver/meteorologia/monitoreo/ramsdis/4km+infrarojo/" TargetMode="External"/><Relationship Id="rId3" Type="http://schemas.openxmlformats.org/officeDocument/2006/relationships/hyperlink" Target="http://www.snet.gob.sv/ver/meteorologia/pronostico/24+horas/" TargetMode="External"/><Relationship Id="rId7" Type="http://schemas.openxmlformats.org/officeDocument/2006/relationships/hyperlink" Target="http://www.snet.gob.sv/ver/meteorologia/monitoreo/ramsdis/1km+visible/" TargetMode="External"/><Relationship Id="rId2" Type="http://schemas.openxmlformats.org/officeDocument/2006/relationships/hyperlink" Target="http://srt.marn.gob.sv/g16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net.gob.sv/ver/meteorologia/informes+especiales/?evento=194" TargetMode="External"/><Relationship Id="rId11" Type="http://schemas.openxmlformats.org/officeDocument/2006/relationships/hyperlink" Target="http://www.snet.gob.sv/googlemaps/radares/radaresSV.php" TargetMode="External"/><Relationship Id="rId5" Type="http://schemas.openxmlformats.org/officeDocument/2006/relationships/hyperlink" Target="http://www.snet.gob.sv/ver/meteorologia/pronostico/maritimo/" TargetMode="External"/><Relationship Id="rId10" Type="http://schemas.openxmlformats.org/officeDocument/2006/relationships/hyperlink" Target="http://www.snet.gob.sv/ver/meteorologia/monitoreo/tiempo+actual/" TargetMode="External"/><Relationship Id="rId4" Type="http://schemas.openxmlformats.org/officeDocument/2006/relationships/hyperlink" Target="http://www.snet.gob.sv/ver/meteorologia/pronostico/48+horas/" TargetMode="External"/><Relationship Id="rId9" Type="http://schemas.openxmlformats.org/officeDocument/2006/relationships/hyperlink" Target="http://www.snet.gob.sv/ver/meteorologia/monitoreo/ramsdis/12km+infrarojo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1219200" y="1752600"/>
            <a:ext cx="6786578" cy="2786082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MX" sz="4800" b="1" dirty="0" smtClean="0"/>
              <a:t>Monitoreo WIGOS </a:t>
            </a:r>
            <a:br>
              <a:rPr lang="es-MX" sz="4800" b="1" dirty="0" smtClean="0"/>
            </a:br>
            <a:r>
              <a:rPr lang="es-MX" sz="4800" b="1" dirty="0" smtClean="0"/>
              <a:t>en </a:t>
            </a:r>
            <a:r>
              <a:rPr lang="es-MX" sz="4800" b="1" dirty="0" smtClean="0"/>
              <a:t>El Salvador</a:t>
            </a:r>
            <a:endParaRPr lang="es-ES" sz="48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Pronóstico de 24 h, 48 h, marítimo</a:t>
            </a:r>
          </a:p>
          <a:p>
            <a:r>
              <a:rPr lang="es-MX" dirty="0" smtClean="0"/>
              <a:t>Pronostico corto plazo por medio de radar</a:t>
            </a:r>
          </a:p>
          <a:p>
            <a:r>
              <a:rPr lang="es-MX" dirty="0" smtClean="0"/>
              <a:t>Pronóstico oleaje-mareas y extraordinarias.</a:t>
            </a:r>
          </a:p>
          <a:p>
            <a:r>
              <a:rPr lang="es-MX" dirty="0" smtClean="0"/>
              <a:t>Boletines especiales por eventos </a:t>
            </a:r>
            <a:r>
              <a:rPr lang="es-MX" dirty="0" smtClean="0"/>
              <a:t>extremos (SAT).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7444"/>
            <a:ext cx="8229600" cy="598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234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5179" y="2438400"/>
            <a:ext cx="8501122" cy="785818"/>
          </a:xfrm>
        </p:spPr>
        <p:txBody>
          <a:bodyPr/>
          <a:lstStyle/>
          <a:p>
            <a:pPr algn="ctr"/>
            <a:r>
              <a:rPr lang="es-ES" sz="4800" b="0" dirty="0">
                <a:solidFill>
                  <a:srgbClr val="002060"/>
                </a:solidFill>
                <a:latin typeface="Calibri"/>
                <a:ea typeface="+mj-ea"/>
                <a:cs typeface="+mj-cs"/>
              </a:rPr>
              <a:t>RECEPCION Y </a:t>
            </a:r>
            <a:r>
              <a:rPr lang="es-ES" sz="4800" b="0" dirty="0" smtClean="0">
                <a:solidFill>
                  <a:srgbClr val="002060"/>
                </a:solidFill>
                <a:latin typeface="Calibri"/>
                <a:ea typeface="+mj-ea"/>
                <a:cs typeface="+mj-cs"/>
              </a:rPr>
              <a:t>TRANSMISION</a:t>
            </a:r>
            <a:br>
              <a:rPr lang="es-ES" sz="4800" b="0" dirty="0" smtClean="0">
                <a:solidFill>
                  <a:srgbClr val="002060"/>
                </a:solidFill>
                <a:latin typeface="Calibri"/>
                <a:ea typeface="+mj-ea"/>
                <a:cs typeface="+mj-cs"/>
              </a:rPr>
            </a:br>
            <a:r>
              <a:rPr lang="es-ES" sz="4800" b="0" dirty="0" smtClean="0">
                <a:solidFill>
                  <a:srgbClr val="002060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s-ES" sz="4800" b="0" dirty="0">
                <a:solidFill>
                  <a:srgbClr val="002060"/>
                </a:solidFill>
                <a:latin typeface="Calibri"/>
                <a:ea typeface="+mj-ea"/>
                <a:cs typeface="+mj-cs"/>
              </a:rPr>
              <a:t>DE INFORMACION MARN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2081249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Imagen 008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259" y="0"/>
            <a:ext cx="2025225" cy="2700300"/>
          </a:xfrm>
          <a:prstGeom prst="rect">
            <a:avLst/>
          </a:prstGeom>
        </p:spPr>
      </p:pic>
      <p:pic>
        <p:nvPicPr>
          <p:cNvPr id="2024" name="Picture 6" descr="El Salvador025 Estacionar en OSIC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201422"/>
            <a:ext cx="2587788" cy="176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89" y="0"/>
            <a:ext cx="3436937" cy="2291291"/>
          </a:xfrm>
          <a:prstGeom prst="rect">
            <a:avLst/>
          </a:prstGeom>
        </p:spPr>
      </p:pic>
      <p:pic>
        <p:nvPicPr>
          <p:cNvPr id="2027" name="2026 Imagen" descr="C:\Users\dlopez\AppData\Local\Microsoft\Windows\Temporary Internet Files\Content.IE5\6QI0S5KL\61890_10200164135292122_1762559800_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280831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076" y="4718050"/>
            <a:ext cx="21399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0" y="2700300"/>
            <a:ext cx="20424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100" b="1" dirty="0" smtClean="0"/>
              <a:t>ESTACION SISMICA DE BANDA ANCHA</a:t>
            </a:r>
            <a:endParaRPr lang="es-SV" sz="1100" b="1" dirty="0"/>
          </a:p>
        </p:txBody>
      </p:sp>
      <p:sp>
        <p:nvSpPr>
          <p:cNvPr id="2030" name="2029 CuadroTexto"/>
          <p:cNvSpPr txBox="1"/>
          <p:nvPr/>
        </p:nvSpPr>
        <p:spPr>
          <a:xfrm>
            <a:off x="2740368" y="1878419"/>
            <a:ext cx="204248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SV" sz="1100" b="1" dirty="0" smtClean="0"/>
              <a:t>RADAR DE AREA LOCAL</a:t>
            </a:r>
            <a:endParaRPr lang="es-SV" sz="1100" b="1" dirty="0"/>
          </a:p>
        </p:txBody>
      </p:sp>
      <p:sp>
        <p:nvSpPr>
          <p:cNvPr id="2031" name="2030 CuadroTexto"/>
          <p:cNvSpPr txBox="1"/>
          <p:nvPr/>
        </p:nvSpPr>
        <p:spPr>
          <a:xfrm>
            <a:off x="6516216" y="2385213"/>
            <a:ext cx="20424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100" b="1" dirty="0" smtClean="0"/>
              <a:t>BOYA MEDIDORA DE CORRIENTES Y OLEAJE</a:t>
            </a:r>
            <a:endParaRPr lang="es-SV" sz="1100" b="1" dirty="0"/>
          </a:p>
        </p:txBody>
      </p:sp>
      <p:sp>
        <p:nvSpPr>
          <p:cNvPr id="2032" name="2031 CuadroTexto"/>
          <p:cNvSpPr txBox="1"/>
          <p:nvPr/>
        </p:nvSpPr>
        <p:spPr>
          <a:xfrm>
            <a:off x="30647" y="5098395"/>
            <a:ext cx="2042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100" b="1" dirty="0" smtClean="0"/>
              <a:t>ESTACIONES DE GPS</a:t>
            </a:r>
            <a:endParaRPr lang="es-SV" sz="1100" b="1" dirty="0"/>
          </a:p>
        </p:txBody>
      </p:sp>
      <p:sp>
        <p:nvSpPr>
          <p:cNvPr id="7168" name="7167 CuadroTexto"/>
          <p:cNvSpPr txBox="1"/>
          <p:nvPr/>
        </p:nvSpPr>
        <p:spPr>
          <a:xfrm>
            <a:off x="7030420" y="6337369"/>
            <a:ext cx="202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200" b="1" dirty="0" smtClean="0">
                <a:solidFill>
                  <a:schemeClr val="bg1"/>
                </a:solidFill>
              </a:rPr>
              <a:t>INTERNET, SATELITE O RADIO</a:t>
            </a:r>
            <a:endParaRPr lang="es-SV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7169" name="7168 Objeto"/>
          <p:cNvGraphicFramePr>
            <a:graphicFrameLocks noChangeAspect="1"/>
          </p:cNvGraphicFramePr>
          <p:nvPr>
            <p:extLst/>
          </p:nvPr>
        </p:nvGraphicFramePr>
        <p:xfrm>
          <a:off x="3249619" y="2187955"/>
          <a:ext cx="2870281" cy="2152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6" name="Fotografía de Photo Editor" r:id="rId8" imgW="6095238" imgH="4571429" progId="MSPhotoEd.3">
                  <p:embed/>
                </p:oleObj>
              </mc:Choice>
              <mc:Fallback>
                <p:oleObj name="Fotografía de Photo Editor" r:id="rId8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619" y="2187955"/>
                        <a:ext cx="2870281" cy="21527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5" name="2034 CuadroTexto"/>
          <p:cNvSpPr txBox="1"/>
          <p:nvPr/>
        </p:nvSpPr>
        <p:spPr>
          <a:xfrm>
            <a:off x="3459961" y="2254408"/>
            <a:ext cx="22541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SV" sz="1100" b="1" dirty="0" smtClean="0"/>
              <a:t>ESTACION METEOROLOGICA</a:t>
            </a:r>
            <a:endParaRPr lang="es-SV" sz="1100" b="1" dirty="0"/>
          </a:p>
        </p:txBody>
      </p:sp>
      <p:sp>
        <p:nvSpPr>
          <p:cNvPr id="7173" name="7172 Flecha abajo"/>
          <p:cNvSpPr/>
          <p:nvPr/>
        </p:nvSpPr>
        <p:spPr>
          <a:xfrm rot="20220759">
            <a:off x="7539773" y="372609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2039" name="Picture 8" descr="IMG_00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/>
          <a:stretch>
            <a:fillRect/>
          </a:stretch>
        </p:blipFill>
        <p:spPr bwMode="auto">
          <a:xfrm>
            <a:off x="1691680" y="4356087"/>
            <a:ext cx="15684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0" name="2039 CuadroTexto"/>
          <p:cNvSpPr txBox="1"/>
          <p:nvPr/>
        </p:nvSpPr>
        <p:spPr>
          <a:xfrm>
            <a:off x="2148203" y="6596390"/>
            <a:ext cx="141830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SV" sz="1100" b="1" dirty="0" smtClean="0"/>
              <a:t>MAREOGRAFO</a:t>
            </a:r>
            <a:endParaRPr lang="es-SV" sz="1100" b="1" dirty="0"/>
          </a:p>
        </p:txBody>
      </p:sp>
      <p:pic>
        <p:nvPicPr>
          <p:cNvPr id="2060" name="Picture 12" descr="C:\Users\dlopez\AppData\Local\Microsoft\Windows\Temporary Internet Files\Content.Outlook\UWJD5H8K\hidrometrica sn gregorio (2)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92" y="4356087"/>
            <a:ext cx="3272063" cy="245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2" name="2041 CuadroTexto"/>
          <p:cNvSpPr txBox="1"/>
          <p:nvPr/>
        </p:nvSpPr>
        <p:spPr>
          <a:xfrm>
            <a:off x="3655431" y="6596390"/>
            <a:ext cx="205865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SV" sz="1100" b="1" dirty="0" smtClean="0"/>
              <a:t>ESTACION HIDROMETRICA </a:t>
            </a:r>
            <a:endParaRPr lang="es-SV" sz="1100" b="1" dirty="0"/>
          </a:p>
        </p:txBody>
      </p:sp>
    </p:spTree>
    <p:extLst>
      <p:ext uri="{BB962C8B-B14F-4D97-AF65-F5344CB8AC3E}">
        <p14:creationId xmlns:p14="http://schemas.microsoft.com/office/powerpoint/2010/main" val="345984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sz="3200" dirty="0" smtClean="0"/>
              <a:t>RECEPCION DE INFORMACION EN EL MARN</a:t>
            </a:r>
            <a:endParaRPr lang="es-SV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02" y="4548187"/>
            <a:ext cx="3455987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512" y="4149080"/>
            <a:ext cx="2880319" cy="216024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42" y="1277794"/>
            <a:ext cx="2448272" cy="183620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9"/>
          <a:stretch/>
        </p:blipFill>
        <p:spPr>
          <a:xfrm>
            <a:off x="2465327" y="3264694"/>
            <a:ext cx="3126660" cy="1785024"/>
          </a:xfrm>
          <a:prstGeom prst="rect">
            <a:avLst/>
          </a:prstGeom>
        </p:spPr>
      </p:pic>
      <p:pic>
        <p:nvPicPr>
          <p:cNvPr id="8" name="Picture 2051" descr="D:\Roberto\Varios3\Fotos\DSC022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24744"/>
            <a:ext cx="3051448" cy="2289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" y="1124744"/>
            <a:ext cx="21399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Flecha abajo"/>
          <p:cNvSpPr/>
          <p:nvPr/>
        </p:nvSpPr>
        <p:spPr>
          <a:xfrm rot="18424410">
            <a:off x="1778497" y="2935586"/>
            <a:ext cx="522497" cy="6582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10 Flecha abajo"/>
          <p:cNvSpPr/>
          <p:nvPr/>
        </p:nvSpPr>
        <p:spPr>
          <a:xfrm rot="18424410">
            <a:off x="4502483" y="5306930"/>
            <a:ext cx="522497" cy="6582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0" name="9 Flecha abajo"/>
          <p:cNvSpPr/>
          <p:nvPr/>
        </p:nvSpPr>
        <p:spPr>
          <a:xfrm>
            <a:off x="7105836" y="3671535"/>
            <a:ext cx="490500" cy="485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1400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30" y="101890"/>
            <a:ext cx="8991582" cy="785818"/>
          </a:xfrm>
        </p:spPr>
        <p:txBody>
          <a:bodyPr/>
          <a:lstStyle/>
          <a:p>
            <a:r>
              <a:rPr lang="es-SV" sz="2400" dirty="0" smtClean="0"/>
              <a:t>TRANSMISION DE </a:t>
            </a:r>
            <a:r>
              <a:rPr lang="es-SV" sz="2400" dirty="0" smtClean="0"/>
              <a:t>INFORMACION ZONAS DE RIESGO</a:t>
            </a:r>
            <a:endParaRPr lang="es-SV" sz="2400" dirty="0"/>
          </a:p>
        </p:txBody>
      </p:sp>
      <p:pic>
        <p:nvPicPr>
          <p:cNvPr id="2021" name="2020 Imagen" descr="C:\Users\dlopez\Downloads\546923_475447605809863_232091141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3666212" cy="2482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2" name="2 Imagen" descr="antiguo2.JPG"/>
          <p:cNvPicPr/>
          <p:nvPr/>
        </p:nvPicPr>
        <p:blipFill>
          <a:blip r:embed="rId3"/>
          <a:srcRect l="7712" r="17060" b="12444"/>
          <a:stretch>
            <a:fillRect/>
          </a:stretch>
        </p:blipFill>
        <p:spPr>
          <a:xfrm>
            <a:off x="5410200" y="3886201"/>
            <a:ext cx="3028950" cy="2531488"/>
          </a:xfrm>
          <a:prstGeom prst="rect">
            <a:avLst/>
          </a:prstGeom>
        </p:spPr>
      </p:pic>
      <p:pic>
        <p:nvPicPr>
          <p:cNvPr id="2023" name="5 Imagen" descr="cojute1.JPG"/>
          <p:cNvPicPr/>
          <p:nvPr/>
        </p:nvPicPr>
        <p:blipFill>
          <a:blip r:embed="rId4"/>
          <a:srcRect l="17045" t="12500" b="11511"/>
          <a:stretch>
            <a:fillRect/>
          </a:stretch>
        </p:blipFill>
        <p:spPr>
          <a:xfrm>
            <a:off x="-12540" y="3886201"/>
            <a:ext cx="3670140" cy="2699506"/>
          </a:xfrm>
          <a:prstGeom prst="rect">
            <a:avLst/>
          </a:prstGeom>
        </p:spPr>
      </p:pic>
      <p:pic>
        <p:nvPicPr>
          <p:cNvPr id="2025" name="202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1198315"/>
            <a:ext cx="3419872" cy="2526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26" name="2025 CuadroTexto"/>
          <p:cNvSpPr txBox="1"/>
          <p:nvPr/>
        </p:nvSpPr>
        <p:spPr>
          <a:xfrm>
            <a:off x="5181600" y="3541473"/>
            <a:ext cx="3818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200" b="1" dirty="0" smtClean="0"/>
              <a:t>EQUIPO EN PROTECCION CIVIL SAN SALVADOR</a:t>
            </a:r>
            <a:endParaRPr lang="es-SV" sz="1200" b="1" dirty="0"/>
          </a:p>
        </p:txBody>
      </p:sp>
      <p:sp>
        <p:nvSpPr>
          <p:cNvPr id="2027" name="2026 CuadroTexto"/>
          <p:cNvSpPr txBox="1"/>
          <p:nvPr/>
        </p:nvSpPr>
        <p:spPr>
          <a:xfrm>
            <a:off x="5181600" y="6534902"/>
            <a:ext cx="3962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sz="1200" b="1" dirty="0" smtClean="0"/>
              <a:t>ALCALDIA DE ANTIGUO CUSCATLAN</a:t>
            </a:r>
            <a:endParaRPr lang="es-SV" sz="1200" b="1" dirty="0"/>
          </a:p>
        </p:txBody>
      </p:sp>
      <p:sp>
        <p:nvSpPr>
          <p:cNvPr id="2029" name="2028 CuadroTexto"/>
          <p:cNvSpPr txBox="1"/>
          <p:nvPr/>
        </p:nvSpPr>
        <p:spPr>
          <a:xfrm>
            <a:off x="-12540" y="6554263"/>
            <a:ext cx="27241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sz="1200" b="1" dirty="0" smtClean="0"/>
              <a:t>ALCALDIA DE CUSCATLAN</a:t>
            </a:r>
            <a:endParaRPr lang="es-SV" sz="1200" b="1" dirty="0"/>
          </a:p>
        </p:txBody>
      </p:sp>
      <p:sp>
        <p:nvSpPr>
          <p:cNvPr id="2030" name="2029 Flecha abajo"/>
          <p:cNvSpPr/>
          <p:nvPr/>
        </p:nvSpPr>
        <p:spPr>
          <a:xfrm rot="17597688">
            <a:off x="3948434" y="2807637"/>
            <a:ext cx="648072" cy="12634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87467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323528" y="50894"/>
            <a:ext cx="8501122" cy="785818"/>
          </a:xfrm>
        </p:spPr>
        <p:txBody>
          <a:bodyPr/>
          <a:lstStyle/>
          <a:p>
            <a:r>
              <a:rPr lang="es-SV" sz="2800" dirty="0" smtClean="0"/>
              <a:t>TRANSMISION DE INFORMACION AL PUBLICO</a:t>
            </a:r>
            <a:endParaRPr lang="es-SV" sz="2800" dirty="0"/>
          </a:p>
        </p:txBody>
      </p:sp>
      <p:pic>
        <p:nvPicPr>
          <p:cNvPr id="3075" name="Picture 3" descr="C:\Users\dlopez\AppData\Local\Microsoft\Windows\Temporary Internet Files\Content.Outlook\UWJD5H8K\IMG-20130508-01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280" y="957757"/>
            <a:ext cx="3325617" cy="249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snet.gob.sv/UserFiles/SNET/Image/comunicaciones/noticias/2010/nt20100629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9609" y="4267200"/>
            <a:ext cx="3201125" cy="251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19318" r="14983" b="4860"/>
          <a:stretch/>
        </p:blipFill>
        <p:spPr bwMode="auto">
          <a:xfrm>
            <a:off x="0" y="685800"/>
            <a:ext cx="336239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C:\Users\dlopez\AppData\Local\Microsoft\Windows\Temporary Internet Files\Content.Outlook\UWJD5H8K\IMG-20121128-003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694" y="1453121"/>
            <a:ext cx="3497868" cy="262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62239" y="3573016"/>
            <a:ext cx="2507682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dlopez\AppData\Local\Microsoft\Windows\Temporary Internet Files\Content.Outlook\UWJD5H8K\IMG-20130508-013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77" y="4191000"/>
            <a:ext cx="3014536" cy="226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511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68340291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D5696493-18F8-4D23-BA1D-BD2ADC429F51}" type="slidenum">
              <a:rPr lang="es-ES"/>
              <a:pPr/>
              <a:t>18</a:t>
            </a:fld>
            <a:endParaRPr lang="es-ES"/>
          </a:p>
        </p:txBody>
      </p:sp>
      <p:pic>
        <p:nvPicPr>
          <p:cNvPr id="144397" name="Picture 13" descr="A:\foto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676400"/>
            <a:ext cx="2971800" cy="2971800"/>
          </a:xfrm>
          <a:prstGeom prst="rect">
            <a:avLst/>
          </a:prstGeom>
          <a:noFill/>
        </p:spPr>
      </p:pic>
      <p:pic>
        <p:nvPicPr>
          <p:cNvPr id="144398" name="Picture 14" descr="http://www.univision.com/contentuvn/alminuto/terremotoes/images/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962400"/>
            <a:ext cx="2895600" cy="2522538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76200"/>
            <a:ext cx="7211888" cy="12192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s-MX" sz="4000" b="1" dirty="0">
                <a:solidFill>
                  <a:srgbClr val="FF0000"/>
                </a:solidFill>
              </a:rPr>
              <a:t>Desastres en Centroamérica 1960-1999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44400" name="Text Box 16"/>
          <p:cNvSpPr txBox="1">
            <a:spLocks noChangeArrowheads="1"/>
          </p:cNvSpPr>
          <p:nvPr/>
        </p:nvSpPr>
        <p:spPr bwMode="auto">
          <a:xfrm>
            <a:off x="6629400" y="1124744"/>
            <a:ext cx="2514600" cy="5191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57 mil </a:t>
            </a:r>
            <a:r>
              <a:rPr lang="en-US" sz="28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muertos</a:t>
            </a:r>
            <a:endParaRPr lang="en-US" b="1" dirty="0">
              <a:solidFill>
                <a:srgbClr val="FFFFCC"/>
              </a:solidFill>
              <a:latin typeface="Arial Narrow" pitchFamily="34" charset="0"/>
            </a:endParaRPr>
          </a:p>
        </p:txBody>
      </p:sp>
      <p:pic>
        <p:nvPicPr>
          <p:cNvPr id="14439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96752"/>
            <a:ext cx="6400800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4401" name="Text Box 17"/>
          <p:cNvSpPr txBox="1">
            <a:spLocks noChangeArrowheads="1"/>
          </p:cNvSpPr>
          <p:nvPr/>
        </p:nvSpPr>
        <p:spPr bwMode="auto">
          <a:xfrm>
            <a:off x="6477000" y="3810000"/>
            <a:ext cx="2514600" cy="774700"/>
          </a:xfrm>
          <a:prstGeom prst="rect">
            <a:avLst/>
          </a:prstGeom>
          <a:solidFill>
            <a:srgbClr val="FFFF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1O </a:t>
            </a:r>
            <a:r>
              <a:rPr lang="en-US" sz="28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millones</a:t>
            </a: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de </a:t>
            </a:r>
            <a:r>
              <a:rPr lang="en-US" sz="28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damnificados</a:t>
            </a:r>
            <a:endParaRPr lang="en-US" b="1" dirty="0">
              <a:solidFill>
                <a:srgbClr val="000066"/>
              </a:solidFill>
              <a:latin typeface="Arial Narrow" pitchFamily="34" charset="0"/>
            </a:endParaRPr>
          </a:p>
        </p:txBody>
      </p:sp>
      <p:sp>
        <p:nvSpPr>
          <p:cNvPr id="144402" name="Text Box 18"/>
          <p:cNvSpPr txBox="1">
            <a:spLocks noChangeArrowheads="1"/>
          </p:cNvSpPr>
          <p:nvPr/>
        </p:nvSpPr>
        <p:spPr bwMode="auto">
          <a:xfrm>
            <a:off x="6444208" y="5661248"/>
            <a:ext cx="2438400" cy="9461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15,000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millones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de US$</a:t>
            </a:r>
            <a:endParaRPr lang="en-US" b="1" dirty="0">
              <a:solidFill>
                <a:srgbClr val="006600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SEQUIA2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244408" cy="52957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368162"/>
              </p:ext>
            </p:extLst>
          </p:nvPr>
        </p:nvGraphicFramePr>
        <p:xfrm>
          <a:off x="609601" y="228601"/>
          <a:ext cx="7239000" cy="5791198"/>
        </p:xfrm>
        <a:graphic>
          <a:graphicData uri="http://schemas.openxmlformats.org/drawingml/2006/table">
            <a:tbl>
              <a:tblPr/>
              <a:tblGrid>
                <a:gridCol w="3661751"/>
                <a:gridCol w="1126693"/>
                <a:gridCol w="2450556"/>
              </a:tblGrid>
              <a:tr h="31520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RED NACIONAL DE MONITOREO DE AMENAZAS NATURALES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1520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TIPO ESTACION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0535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METEOROLOGICAS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35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AGROMETEOROLOGICAS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35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PLUVIOMETRICAS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35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HIDROMETRICAS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35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SISMICAS DE BANDA ANCHA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0645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SISMICAS DE PERIODO CORTO (ANALOGAS)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35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ACELEROGRAFICAS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35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OLEAJE Y CORRIENTES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35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MAREOGRAFICAS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0645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POZOS DE OBSERVACION DE AGUAS SUBTERRANEAS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35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CALIDAD DE AIRE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35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RADARES LAWR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35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GPS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35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CAMARAS WEB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5208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248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039095"/>
            <a:ext cx="7772400" cy="1470025"/>
          </a:xfrm>
        </p:spPr>
        <p:txBody>
          <a:bodyPr/>
          <a:lstStyle/>
          <a:p>
            <a:r>
              <a:rPr lang="es-SV" dirty="0" smtClean="0"/>
              <a:t>SAT y PROTOCOLOS </a:t>
            </a:r>
            <a:br>
              <a:rPr lang="es-SV" dirty="0" smtClean="0"/>
            </a:br>
            <a:endParaRPr lang="es-SV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63688" y="5157192"/>
            <a:ext cx="7072362" cy="720080"/>
          </a:xfrm>
        </p:spPr>
        <p:txBody>
          <a:bodyPr/>
          <a:lstStyle/>
          <a:p>
            <a:pPr algn="r" eaLnBrk="1" hangingPunct="1"/>
            <a:r>
              <a:rPr lang="es-SV" sz="2800" dirty="0"/>
              <a:t>San Salvador, </a:t>
            </a:r>
            <a:r>
              <a:rPr lang="es-SV" sz="2800" dirty="0" smtClean="0"/>
              <a:t>2014</a:t>
            </a:r>
            <a:endParaRPr lang="es-SV" sz="2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90600" y="1066800"/>
            <a:ext cx="7632700" cy="4884738"/>
            <a:chOff x="1521" y="9004"/>
            <a:chExt cx="9540" cy="55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521" y="9004"/>
              <a:ext cx="9540" cy="5400"/>
              <a:chOff x="1521" y="8824"/>
              <a:chExt cx="9540" cy="5400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1521" y="9004"/>
                <a:ext cx="5940" cy="4140"/>
                <a:chOff x="1521" y="8824"/>
                <a:chExt cx="5940" cy="4140"/>
              </a:xfrm>
            </p:grpSpPr>
            <p:sp>
              <p:nvSpPr>
                <p:cNvPr id="9238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701" y="9004"/>
                  <a:ext cx="1800" cy="2160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s-ES" sz="1400" b="1">
                      <a:solidFill>
                        <a:srgbClr val="FF0000"/>
                      </a:solidFill>
                    </a:rPr>
                    <a:t>PASOS</a:t>
                  </a:r>
                </a:p>
                <a:p>
                  <a:pPr eaLnBrk="0" hangingPunct="0"/>
                  <a:r>
                    <a:rPr lang="es-ES" sz="1400" b="1">
                      <a:solidFill>
                        <a:srgbClr val="FF0000"/>
                      </a:solidFill>
                    </a:rPr>
                    <a:t>1. Vigilancia</a:t>
                  </a:r>
                </a:p>
                <a:p>
                  <a:pPr eaLnBrk="0" hangingPunct="0"/>
                  <a:r>
                    <a:rPr lang="es-ES" sz="1400" b="1">
                      <a:solidFill>
                        <a:srgbClr val="FF0000"/>
                      </a:solidFill>
                    </a:rPr>
                    <a:t>2. Preaviso</a:t>
                  </a:r>
                </a:p>
                <a:p>
                  <a:pPr eaLnBrk="0" hangingPunct="0"/>
                  <a:r>
                    <a:rPr lang="es-ES" sz="1400" b="1">
                      <a:solidFill>
                        <a:srgbClr val="FF0000"/>
                      </a:solidFill>
                    </a:rPr>
                    <a:t>3. Aviso</a:t>
                  </a:r>
                </a:p>
                <a:p>
                  <a:pPr eaLnBrk="0" hangingPunct="0"/>
                  <a:r>
                    <a:rPr lang="es-ES" sz="1400" b="1">
                      <a:solidFill>
                        <a:srgbClr val="FF0000"/>
                      </a:solidFill>
                    </a:rPr>
                    <a:t>4. Alerta</a:t>
                  </a:r>
                </a:p>
                <a:p>
                  <a:pPr eaLnBrk="0" hangingPunct="0"/>
                  <a:r>
                    <a:rPr lang="es-ES" sz="1400" b="1">
                      <a:solidFill>
                        <a:srgbClr val="FF0000"/>
                      </a:solidFill>
                    </a:rPr>
                    <a:t>5. Emergencia</a:t>
                  </a:r>
                </a:p>
                <a:p>
                  <a:pPr eaLnBrk="0" hangingPunct="0"/>
                  <a:r>
                    <a:rPr lang="es-ES" sz="1400" b="1">
                      <a:solidFill>
                        <a:srgbClr val="FF0000"/>
                      </a:solidFill>
                    </a:rPr>
                    <a:t>6. Evaluación</a:t>
                  </a:r>
                </a:p>
              </p:txBody>
            </p:sp>
            <p:sp>
              <p:nvSpPr>
                <p:cNvPr id="9239" name="Rectangle 6"/>
                <p:cNvSpPr>
                  <a:spLocks noChangeArrowheads="1"/>
                </p:cNvSpPr>
                <p:nvPr/>
              </p:nvSpPr>
              <p:spPr bwMode="auto">
                <a:xfrm>
                  <a:off x="1521" y="8824"/>
                  <a:ext cx="5940" cy="342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3321" y="9004"/>
                  <a:ext cx="4140" cy="3960"/>
                  <a:chOff x="3501" y="9364"/>
                  <a:chExt cx="4140" cy="3960"/>
                </a:xfrm>
              </p:grpSpPr>
              <p:pic>
                <p:nvPicPr>
                  <p:cNvPr id="9241" name="Picture 8" descr="..\imagenes\SAT.bmp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26509" t="10167" r="26588" b="15271"/>
                  <a:stretch>
                    <a:fillRect/>
                  </a:stretch>
                </p:blipFill>
                <p:spPr bwMode="auto">
                  <a:xfrm>
                    <a:off x="3501" y="9364"/>
                    <a:ext cx="4140" cy="39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924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13" y="11486"/>
                    <a:ext cx="1800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s-ES" sz="140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sp>
            <p:nvSpPr>
              <p:cNvPr id="9228" name="Text Box 10"/>
              <p:cNvSpPr txBox="1">
                <a:spLocks noChangeArrowheads="1"/>
              </p:cNvSpPr>
              <p:nvPr/>
            </p:nvSpPr>
            <p:spPr bwMode="auto">
              <a:xfrm>
                <a:off x="6741" y="8824"/>
                <a:ext cx="288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s-ES" sz="1400">
                    <a:solidFill>
                      <a:srgbClr val="FF0000"/>
                    </a:solidFill>
                  </a:rPr>
                  <a:t>El sistema es concéntrico en el paso 1 de vigilancia</a:t>
                </a:r>
              </a:p>
            </p:txBody>
          </p:sp>
          <p:sp>
            <p:nvSpPr>
              <p:cNvPr id="9229" name="Text Box 11"/>
              <p:cNvSpPr txBox="1">
                <a:spLocks noChangeArrowheads="1"/>
              </p:cNvSpPr>
              <p:nvPr/>
            </p:nvSpPr>
            <p:spPr bwMode="auto">
              <a:xfrm>
                <a:off x="7821" y="9667"/>
                <a:ext cx="3240" cy="18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s-ES" sz="1400">
                    <a:solidFill>
                      <a:srgbClr val="FF0000"/>
                    </a:solidFill>
                  </a:rPr>
                  <a:t>Antes de cambiar de paso se debe de juzgar la pertinencia del cambio de acuerdo al pronóstico y la realidad reportada por los sectores que eventualmente se afectan</a:t>
                </a:r>
              </a:p>
            </p:txBody>
          </p:sp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6732" y="10521"/>
                <a:ext cx="1089" cy="180"/>
                <a:chOff x="6732" y="10521"/>
                <a:chExt cx="1089" cy="180"/>
              </a:xfrm>
            </p:grpSpPr>
            <p:sp>
              <p:nvSpPr>
                <p:cNvPr id="9236" name="Oval 13"/>
                <p:cNvSpPr>
                  <a:spLocks noChangeArrowheads="1"/>
                </p:cNvSpPr>
                <p:nvPr/>
              </p:nvSpPr>
              <p:spPr bwMode="auto">
                <a:xfrm>
                  <a:off x="6732" y="10521"/>
                  <a:ext cx="180" cy="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237" name="Line 14"/>
                <p:cNvSpPr>
                  <a:spLocks noChangeShapeType="1"/>
                </p:cNvSpPr>
                <p:nvPr/>
              </p:nvSpPr>
              <p:spPr bwMode="auto">
                <a:xfrm>
                  <a:off x="6921" y="10624"/>
                  <a:ext cx="9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9231" name="Text Box 15"/>
              <p:cNvSpPr txBox="1">
                <a:spLocks noChangeArrowheads="1"/>
              </p:cNvSpPr>
              <p:nvPr/>
            </p:nvSpPr>
            <p:spPr bwMode="auto">
              <a:xfrm>
                <a:off x="6921" y="12547"/>
                <a:ext cx="3240" cy="167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s-ES" sz="1400">
                    <a:solidFill>
                      <a:srgbClr val="FF0000"/>
                    </a:solidFill>
                  </a:rPr>
                  <a:t>Si el pronóstico indica que el fenómeno no se desarrollará como se previó en un principio, se aborta el nivel y se devuelve el sistema a la fase de vigilancia</a:t>
                </a:r>
              </a:p>
            </p:txBody>
          </p: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4562" y="11884"/>
                <a:ext cx="2245" cy="1620"/>
                <a:chOff x="4562" y="11884"/>
                <a:chExt cx="2245" cy="1620"/>
              </a:xfrm>
            </p:grpSpPr>
            <p:sp>
              <p:nvSpPr>
                <p:cNvPr id="9233" name="Oval 17"/>
                <p:cNvSpPr>
                  <a:spLocks noChangeArrowheads="1"/>
                </p:cNvSpPr>
                <p:nvPr/>
              </p:nvSpPr>
              <p:spPr bwMode="auto">
                <a:xfrm>
                  <a:off x="4562" y="11884"/>
                  <a:ext cx="180" cy="18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234" name="Line 18"/>
                <p:cNvSpPr>
                  <a:spLocks noChangeShapeType="1"/>
                </p:cNvSpPr>
                <p:nvPr/>
              </p:nvSpPr>
              <p:spPr bwMode="auto">
                <a:xfrm>
                  <a:off x="4647" y="12064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235" name="Line 19"/>
                <p:cNvSpPr>
                  <a:spLocks noChangeShapeType="1"/>
                </p:cNvSpPr>
                <p:nvPr/>
              </p:nvSpPr>
              <p:spPr bwMode="auto">
                <a:xfrm>
                  <a:off x="4647" y="13504"/>
                  <a:ext cx="21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sp>
          <p:nvSpPr>
            <p:cNvPr id="9221" name="Text Box 20"/>
            <p:cNvSpPr txBox="1">
              <a:spLocks noChangeArrowheads="1"/>
            </p:cNvSpPr>
            <p:nvPr/>
          </p:nvSpPr>
          <p:spPr bwMode="auto">
            <a:xfrm>
              <a:off x="1521" y="13324"/>
              <a:ext cx="2880" cy="12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s-ES" sz="1400">
                  <a:solidFill>
                    <a:srgbClr val="FF0000"/>
                  </a:solidFill>
                </a:rPr>
                <a:t>La evaluación se produce cuando se acaba la emergencia y los resultados se incorporan como  insumos </a:t>
              </a:r>
            </a:p>
          </p:txBody>
        </p: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3321" y="12168"/>
              <a:ext cx="843" cy="976"/>
              <a:chOff x="3321" y="12168"/>
              <a:chExt cx="843" cy="976"/>
            </a:xfrm>
          </p:grpSpPr>
          <p:grpSp>
            <p:nvGrpSpPr>
              <p:cNvPr id="9" name="Group 22"/>
              <p:cNvGrpSpPr>
                <a:grpSpLocks/>
              </p:cNvGrpSpPr>
              <p:nvPr/>
            </p:nvGrpSpPr>
            <p:grpSpPr bwMode="auto">
              <a:xfrm>
                <a:off x="3321" y="12244"/>
                <a:ext cx="720" cy="900"/>
                <a:chOff x="3321" y="12244"/>
                <a:chExt cx="720" cy="900"/>
              </a:xfrm>
            </p:grpSpPr>
            <p:sp>
              <p:nvSpPr>
                <p:cNvPr id="9225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321" y="12244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226" name="Line 24"/>
                <p:cNvSpPr>
                  <a:spLocks noChangeShapeType="1"/>
                </p:cNvSpPr>
                <p:nvPr/>
              </p:nvSpPr>
              <p:spPr bwMode="auto">
                <a:xfrm>
                  <a:off x="3321" y="12244"/>
                  <a:ext cx="0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9224" name="Oval 25"/>
              <p:cNvSpPr>
                <a:spLocks noChangeArrowheads="1"/>
              </p:cNvSpPr>
              <p:nvPr/>
            </p:nvSpPr>
            <p:spPr bwMode="auto">
              <a:xfrm>
                <a:off x="3984" y="12168"/>
                <a:ext cx="180" cy="18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9219" name="Text Box 26"/>
          <p:cNvSpPr txBox="1">
            <a:spLocks noChangeArrowheads="1"/>
          </p:cNvSpPr>
          <p:nvPr/>
        </p:nvSpPr>
        <p:spPr bwMode="auto">
          <a:xfrm>
            <a:off x="3276600" y="3810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rgbClr val="FF0000"/>
                </a:solidFill>
              </a:rPr>
              <a:t>PASOS DEL SAT</a:t>
            </a:r>
          </a:p>
        </p:txBody>
      </p:sp>
    </p:spTree>
  </p:cSld>
  <p:clrMapOvr>
    <a:masterClrMapping/>
  </p:clrMapOvr>
  <p:transition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3"/>
          <p:cNvSpPr>
            <a:spLocks noChangeArrowheads="1"/>
          </p:cNvSpPr>
          <p:nvPr/>
        </p:nvSpPr>
        <p:spPr bwMode="auto">
          <a:xfrm>
            <a:off x="395288" y="549275"/>
            <a:ext cx="1524000" cy="573088"/>
          </a:xfrm>
          <a:prstGeom prst="flowChartAlternateProcess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PROCEDIMIENTOS POR LLUVIAS EXTREMAS</a:t>
            </a:r>
          </a:p>
        </p:txBody>
      </p:sp>
      <p:sp>
        <p:nvSpPr>
          <p:cNvPr id="8195" name="AutoShape 55"/>
          <p:cNvSpPr>
            <a:spLocks noChangeArrowheads="1"/>
          </p:cNvSpPr>
          <p:nvPr/>
        </p:nvSpPr>
        <p:spPr bwMode="auto">
          <a:xfrm>
            <a:off x="250825" y="1196975"/>
            <a:ext cx="1714500" cy="1285875"/>
          </a:xfrm>
          <a:prstGeom prst="flowChartDecision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 dirty="0" smtClean="0"/>
              <a:t>Flujo del este transporta ondas, vaguadas. Lluvia &lt; 70 mm</a:t>
            </a:r>
            <a:endParaRPr lang="es-ES" sz="800" dirty="0"/>
          </a:p>
        </p:txBody>
      </p:sp>
      <p:sp>
        <p:nvSpPr>
          <p:cNvPr id="8196" name="AutoShape 61"/>
          <p:cNvSpPr>
            <a:spLocks noChangeArrowheads="1"/>
          </p:cNvSpPr>
          <p:nvPr/>
        </p:nvSpPr>
        <p:spPr bwMode="auto">
          <a:xfrm>
            <a:off x="179388" y="2565400"/>
            <a:ext cx="1828800" cy="1371600"/>
          </a:xfrm>
          <a:prstGeom prst="flowChartDecision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 dirty="0" smtClean="0"/>
              <a:t>Ondas, vaguadas</a:t>
            </a:r>
            <a:r>
              <a:rPr lang="es-ES" sz="800" dirty="0"/>
              <a:t>, </a:t>
            </a:r>
            <a:r>
              <a:rPr lang="es-ES" sz="800" dirty="0" smtClean="0"/>
              <a:t> convección local e intensa menor a 6 hrs, lluvia &lt; 80 mm </a:t>
            </a:r>
            <a:endParaRPr lang="es-ES" sz="800" dirty="0"/>
          </a:p>
        </p:txBody>
      </p:sp>
      <p:sp>
        <p:nvSpPr>
          <p:cNvPr id="8197" name="AutoShape 66"/>
          <p:cNvSpPr>
            <a:spLocks noChangeArrowheads="1"/>
          </p:cNvSpPr>
          <p:nvPr/>
        </p:nvSpPr>
        <p:spPr bwMode="auto">
          <a:xfrm>
            <a:off x="179388" y="3933825"/>
            <a:ext cx="1866900" cy="1258888"/>
          </a:xfrm>
          <a:prstGeom prst="flowChartDecision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 dirty="0" smtClean="0"/>
              <a:t>ZCIT</a:t>
            </a:r>
            <a:r>
              <a:rPr lang="es-ES" sz="800" dirty="0"/>
              <a:t>, Bajas </a:t>
            </a:r>
            <a:r>
              <a:rPr lang="es-ES" sz="800" dirty="0" smtClean="0"/>
              <a:t>ciclones</a:t>
            </a:r>
            <a:r>
              <a:rPr lang="es-ES" sz="800" dirty="0"/>
              <a:t>, células </a:t>
            </a:r>
            <a:r>
              <a:rPr lang="es-ES" sz="800" dirty="0" smtClean="0"/>
              <a:t>convectivas locales intensas, lluvia &gt; 100 mm  </a:t>
            </a:r>
            <a:endParaRPr lang="es-ES" sz="800" dirty="0"/>
          </a:p>
        </p:txBody>
      </p:sp>
      <p:sp>
        <p:nvSpPr>
          <p:cNvPr id="8198" name="AutoShape 67"/>
          <p:cNvSpPr>
            <a:spLocks noChangeArrowheads="1"/>
          </p:cNvSpPr>
          <p:nvPr/>
        </p:nvSpPr>
        <p:spPr bwMode="auto">
          <a:xfrm>
            <a:off x="266700" y="5218113"/>
            <a:ext cx="1662113" cy="1354137"/>
          </a:xfrm>
          <a:prstGeom prst="flowChartDecision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tabLst>
                <a:tab pos="628650" algn="l"/>
              </a:tabLst>
            </a:pPr>
            <a:r>
              <a:rPr lang="es-ES" sz="800" dirty="0" smtClean="0"/>
              <a:t>ZCIT, Bajas ciclones, células convectivas locales intensas, lluvia &gt; 100 mm  </a:t>
            </a:r>
            <a:endParaRPr lang="es-ES" sz="800" dirty="0"/>
          </a:p>
        </p:txBody>
      </p:sp>
      <p:sp>
        <p:nvSpPr>
          <p:cNvPr id="8199" name="AutoShape 62"/>
          <p:cNvSpPr>
            <a:spLocks noChangeArrowheads="1"/>
          </p:cNvSpPr>
          <p:nvPr/>
        </p:nvSpPr>
        <p:spPr bwMode="auto">
          <a:xfrm>
            <a:off x="2268538" y="1628775"/>
            <a:ext cx="1600200" cy="457200"/>
          </a:xfrm>
          <a:prstGeom prst="flowChartTerminator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/>
              <a:t>ETAPA DE VIGILANCIA</a:t>
            </a:r>
          </a:p>
          <a:p>
            <a:pPr eaLnBrk="0" hangingPunct="0"/>
            <a:r>
              <a:rPr lang="es-ES" sz="800"/>
              <a:t> Y MONITOREO </a:t>
            </a:r>
          </a:p>
        </p:txBody>
      </p:sp>
      <p:sp>
        <p:nvSpPr>
          <p:cNvPr id="8200" name="AutoShape 79"/>
          <p:cNvSpPr>
            <a:spLocks noChangeArrowheads="1"/>
          </p:cNvSpPr>
          <p:nvPr/>
        </p:nvSpPr>
        <p:spPr bwMode="auto">
          <a:xfrm>
            <a:off x="2362200" y="2971800"/>
            <a:ext cx="1600200" cy="342900"/>
          </a:xfrm>
          <a:prstGeom prst="flowChartTerminator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 dirty="0"/>
              <a:t>ETAPA DE PREAVISO</a:t>
            </a:r>
          </a:p>
        </p:txBody>
      </p:sp>
      <p:sp>
        <p:nvSpPr>
          <p:cNvPr id="8201" name="AutoShape 80"/>
          <p:cNvSpPr>
            <a:spLocks noChangeArrowheads="1"/>
          </p:cNvSpPr>
          <p:nvPr/>
        </p:nvSpPr>
        <p:spPr bwMode="auto">
          <a:xfrm>
            <a:off x="2514600" y="4114800"/>
            <a:ext cx="1365250" cy="228600"/>
          </a:xfrm>
          <a:prstGeom prst="flowChartTerminator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 dirty="0"/>
              <a:t>ETAPA DE AVISO </a:t>
            </a:r>
          </a:p>
        </p:txBody>
      </p:sp>
      <p:sp>
        <p:nvSpPr>
          <p:cNvPr id="8202" name="AutoShape 105"/>
          <p:cNvSpPr>
            <a:spLocks noChangeArrowheads="1"/>
          </p:cNvSpPr>
          <p:nvPr/>
        </p:nvSpPr>
        <p:spPr bwMode="auto">
          <a:xfrm>
            <a:off x="2514600" y="4343400"/>
            <a:ext cx="1365250" cy="228600"/>
          </a:xfrm>
          <a:prstGeom prst="flowChartTerminator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/>
              <a:t>ETAPA ALERTA</a:t>
            </a:r>
          </a:p>
        </p:txBody>
      </p:sp>
      <p:sp>
        <p:nvSpPr>
          <p:cNvPr id="8203" name="AutoShape 81"/>
          <p:cNvSpPr>
            <a:spLocks noChangeArrowheads="1"/>
          </p:cNvSpPr>
          <p:nvPr/>
        </p:nvSpPr>
        <p:spPr bwMode="auto">
          <a:xfrm>
            <a:off x="2195513" y="5732463"/>
            <a:ext cx="1828800" cy="342900"/>
          </a:xfrm>
          <a:prstGeom prst="flowChartTerminator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/>
              <a:t>ETAPA DE EMERGENCIA</a:t>
            </a:r>
          </a:p>
        </p:txBody>
      </p:sp>
      <p:sp>
        <p:nvSpPr>
          <p:cNvPr id="8204" name="AutoShape 57"/>
          <p:cNvSpPr>
            <a:spLocks noChangeArrowheads="1"/>
          </p:cNvSpPr>
          <p:nvPr/>
        </p:nvSpPr>
        <p:spPr bwMode="auto">
          <a:xfrm>
            <a:off x="4356100" y="1196975"/>
            <a:ext cx="1752600" cy="1144588"/>
          </a:xfrm>
          <a:prstGeom prst="flowChartProcess">
            <a:avLst/>
          </a:prstGeom>
          <a:solidFill>
            <a:srgbClr val="CCECFF"/>
          </a:solidFill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>
                <a:solidFill>
                  <a:srgbClr val="000066"/>
                </a:solidFill>
              </a:rPr>
              <a:t>PROCEDIMIENTO</a:t>
            </a:r>
          </a:p>
          <a:p>
            <a:pPr eaLnBrk="0" hangingPunct="0"/>
            <a:r>
              <a:rPr lang="es-ES" sz="800">
                <a:solidFill>
                  <a:srgbClr val="000066"/>
                </a:solidFill>
              </a:rPr>
              <a:t>Revisión Bitácora Técnica y Administrativa, evaluación de sistemas atmosféricos.</a:t>
            </a:r>
          </a:p>
          <a:p>
            <a:pPr eaLnBrk="0" hangingPunct="0"/>
            <a:r>
              <a:rPr lang="es-ES" sz="800">
                <a:solidFill>
                  <a:srgbClr val="000066"/>
                </a:solidFill>
              </a:rPr>
              <a:t>Ramsdis, MET-LAB, Internet, Pcgridds, Briefing, análisis de mapas  y al menos11 variables, clínica técnica para 72 horas. </a:t>
            </a:r>
          </a:p>
        </p:txBody>
      </p:sp>
      <p:sp>
        <p:nvSpPr>
          <p:cNvPr id="8205" name="AutoShape 63"/>
          <p:cNvSpPr>
            <a:spLocks noChangeArrowheads="1"/>
          </p:cNvSpPr>
          <p:nvPr/>
        </p:nvSpPr>
        <p:spPr bwMode="auto">
          <a:xfrm>
            <a:off x="4356100" y="2636838"/>
            <a:ext cx="1752600" cy="990600"/>
          </a:xfrm>
          <a:prstGeom prst="flowChartProcess">
            <a:avLst/>
          </a:prstGeom>
          <a:solidFill>
            <a:srgbClr val="CCECFF"/>
          </a:solidFill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>
                <a:solidFill>
                  <a:srgbClr val="000066"/>
                </a:solidFill>
              </a:rPr>
              <a:t>PROCEDIMIENTO</a:t>
            </a:r>
          </a:p>
          <a:p>
            <a:pPr eaLnBrk="0" hangingPunct="0"/>
            <a:r>
              <a:rPr lang="es-ES" sz="800">
                <a:solidFill>
                  <a:srgbClr val="000066"/>
                </a:solidFill>
              </a:rPr>
              <a:t>Sistemas caja marrón ubicados entre los  5 a los 35 N y los 65 a 100 W,  tendencia atmosférica en próximas 72 horas  de incremento de  lluvias, CPM. </a:t>
            </a:r>
          </a:p>
        </p:txBody>
      </p:sp>
      <p:sp>
        <p:nvSpPr>
          <p:cNvPr id="8206" name="AutoShape 72"/>
          <p:cNvSpPr>
            <a:spLocks noChangeArrowheads="1"/>
          </p:cNvSpPr>
          <p:nvPr/>
        </p:nvSpPr>
        <p:spPr bwMode="auto">
          <a:xfrm>
            <a:off x="4427538" y="3933825"/>
            <a:ext cx="1638300" cy="1030288"/>
          </a:xfrm>
          <a:prstGeom prst="flowChartProcess">
            <a:avLst/>
          </a:prstGeom>
          <a:solidFill>
            <a:srgbClr val="CCECFF"/>
          </a:solidFill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>
                <a:solidFill>
                  <a:srgbClr val="000066"/>
                </a:solidFill>
              </a:rPr>
              <a:t>PROCEDIMIENTO</a:t>
            </a:r>
          </a:p>
          <a:p>
            <a:pPr eaLnBrk="0" hangingPunct="0"/>
            <a:r>
              <a:rPr lang="es-ES" sz="800">
                <a:solidFill>
                  <a:srgbClr val="000066"/>
                </a:solidFill>
              </a:rPr>
              <a:t>Sistema entra a caja verde o amarilla (10 y 24 N , 80 y 100 W o 13 y 16 N y 85 y 95 W),  tendencia atmosférica en próximas 72 horas  de incremento de  lluvias, CPM.  </a:t>
            </a:r>
          </a:p>
        </p:txBody>
      </p:sp>
      <p:sp>
        <p:nvSpPr>
          <p:cNvPr id="8207" name="AutoShape 76"/>
          <p:cNvSpPr>
            <a:spLocks noChangeArrowheads="1"/>
          </p:cNvSpPr>
          <p:nvPr/>
        </p:nvSpPr>
        <p:spPr bwMode="auto">
          <a:xfrm>
            <a:off x="4397375" y="5332413"/>
            <a:ext cx="1676400" cy="1028700"/>
          </a:xfrm>
          <a:prstGeom prst="flowChartProcess">
            <a:avLst/>
          </a:prstGeom>
          <a:solidFill>
            <a:srgbClr val="CCECFF"/>
          </a:solidFill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>
                <a:solidFill>
                  <a:srgbClr val="000066"/>
                </a:solidFill>
              </a:rPr>
              <a:t>PROCEDIMIENTO</a:t>
            </a:r>
          </a:p>
          <a:p>
            <a:pPr eaLnBrk="0" hangingPunct="0"/>
            <a:r>
              <a:rPr lang="es-ES" sz="800">
                <a:solidFill>
                  <a:srgbClr val="000066"/>
                </a:solidFill>
              </a:rPr>
              <a:t>Sistema entra a roja (13 a 15 N y 85 y 91 W), tendencia atmosférica en próximas 72 horas  a mantenerse o incremento de  lluvias, CPM.  </a:t>
            </a:r>
          </a:p>
          <a:p>
            <a:pPr eaLnBrk="0" hangingPunct="0"/>
            <a:endParaRPr lang="es-ES" sz="800">
              <a:solidFill>
                <a:srgbClr val="000066"/>
              </a:solidFill>
            </a:endParaRPr>
          </a:p>
        </p:txBody>
      </p:sp>
      <p:sp>
        <p:nvSpPr>
          <p:cNvPr id="8208" name="AutoShape 93"/>
          <p:cNvSpPr>
            <a:spLocks noChangeArrowheads="1"/>
          </p:cNvSpPr>
          <p:nvPr/>
        </p:nvSpPr>
        <p:spPr bwMode="auto">
          <a:xfrm>
            <a:off x="6300788" y="1268413"/>
            <a:ext cx="2055812" cy="1030287"/>
          </a:xfrm>
          <a:prstGeom prst="flowChartProcess">
            <a:avLst/>
          </a:prstGeom>
          <a:solidFill>
            <a:srgbClr val="CCECFF"/>
          </a:solidFill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 dirty="0">
                <a:solidFill>
                  <a:srgbClr val="000066"/>
                </a:solidFill>
              </a:rPr>
              <a:t>En la Web pronósticos cada 24 hrs. </a:t>
            </a:r>
          </a:p>
          <a:p>
            <a:pPr eaLnBrk="0" hangingPunct="0"/>
            <a:r>
              <a:rPr lang="es-ES" sz="800" dirty="0">
                <a:solidFill>
                  <a:srgbClr val="000066"/>
                </a:solidFill>
              </a:rPr>
              <a:t>Enviar por correo a medios televisivos y prensa escrita.</a:t>
            </a:r>
          </a:p>
          <a:p>
            <a:pPr eaLnBrk="0" hangingPunct="0"/>
            <a:r>
              <a:rPr lang="es-ES" sz="800" dirty="0">
                <a:solidFill>
                  <a:srgbClr val="000066"/>
                </a:solidFill>
              </a:rPr>
              <a:t>Clínica pública a otras áreas del </a:t>
            </a:r>
            <a:r>
              <a:rPr lang="es-ES" sz="800" dirty="0" smtClean="0">
                <a:solidFill>
                  <a:srgbClr val="000066"/>
                </a:solidFill>
              </a:rPr>
              <a:t>DOA  y MARN</a:t>
            </a:r>
            <a:endParaRPr lang="es-ES" sz="800" dirty="0">
              <a:solidFill>
                <a:srgbClr val="000066"/>
              </a:solidFill>
            </a:endParaRPr>
          </a:p>
          <a:p>
            <a:pPr eaLnBrk="0" hangingPunct="0"/>
            <a:r>
              <a:rPr lang="es-ES" sz="800" dirty="0">
                <a:solidFill>
                  <a:srgbClr val="000066"/>
                </a:solidFill>
              </a:rPr>
              <a:t>pronósticos de 24 y 48 horas, marítimo, </a:t>
            </a:r>
            <a:r>
              <a:rPr lang="es-ES" sz="800" dirty="0" smtClean="0">
                <a:solidFill>
                  <a:srgbClr val="000066"/>
                </a:solidFill>
              </a:rPr>
              <a:t>CPH.</a:t>
            </a:r>
            <a:endParaRPr lang="es-ES" sz="800" dirty="0">
              <a:solidFill>
                <a:srgbClr val="000066"/>
              </a:solidFill>
            </a:endParaRPr>
          </a:p>
        </p:txBody>
      </p:sp>
      <p:sp>
        <p:nvSpPr>
          <p:cNvPr id="8209" name="AutoShape 98"/>
          <p:cNvSpPr>
            <a:spLocks noChangeArrowheads="1"/>
          </p:cNvSpPr>
          <p:nvPr/>
        </p:nvSpPr>
        <p:spPr bwMode="auto">
          <a:xfrm>
            <a:off x="6300788" y="2565400"/>
            <a:ext cx="2057400" cy="1128713"/>
          </a:xfrm>
          <a:prstGeom prst="flowChartProcess">
            <a:avLst/>
          </a:prstGeom>
          <a:solidFill>
            <a:srgbClr val="CCECFF"/>
          </a:solidFill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s-ES" sz="800" dirty="0" smtClean="0">
              <a:solidFill>
                <a:srgbClr val="000066"/>
              </a:solidFill>
            </a:endParaRPr>
          </a:p>
          <a:p>
            <a:pPr eaLnBrk="0" hangingPunct="0"/>
            <a:r>
              <a:rPr lang="es-ES" sz="800" dirty="0" smtClean="0">
                <a:solidFill>
                  <a:srgbClr val="000066"/>
                </a:solidFill>
              </a:rPr>
              <a:t>Extra:</a:t>
            </a:r>
          </a:p>
          <a:p>
            <a:pPr eaLnBrk="0" hangingPunct="0"/>
            <a:r>
              <a:rPr lang="es-ES" sz="800" dirty="0" smtClean="0">
                <a:solidFill>
                  <a:srgbClr val="000066"/>
                </a:solidFill>
              </a:rPr>
              <a:t>Informe </a:t>
            </a:r>
            <a:r>
              <a:rPr lang="es-ES" sz="800" dirty="0">
                <a:solidFill>
                  <a:srgbClr val="000066"/>
                </a:solidFill>
              </a:rPr>
              <a:t>se enviará vía  </a:t>
            </a:r>
          </a:p>
          <a:p>
            <a:pPr eaLnBrk="0" hangingPunct="0"/>
            <a:r>
              <a:rPr lang="es-ES" sz="800" dirty="0">
                <a:solidFill>
                  <a:srgbClr val="000066"/>
                </a:solidFill>
              </a:rPr>
              <a:t>correo electrónico con título de preaviso interno al personal del </a:t>
            </a:r>
            <a:r>
              <a:rPr lang="es-ES" sz="800" dirty="0" smtClean="0">
                <a:solidFill>
                  <a:srgbClr val="000066"/>
                </a:solidFill>
              </a:rPr>
              <a:t> MARN  </a:t>
            </a:r>
            <a:r>
              <a:rPr lang="es-ES" sz="800" dirty="0">
                <a:solidFill>
                  <a:srgbClr val="000066"/>
                </a:solidFill>
              </a:rPr>
              <a:t>y despacho </a:t>
            </a:r>
            <a:r>
              <a:rPr lang="es-ES" sz="800" dirty="0" smtClean="0">
                <a:solidFill>
                  <a:srgbClr val="000066"/>
                </a:solidFill>
              </a:rPr>
              <a:t>. Medios </a:t>
            </a:r>
            <a:r>
              <a:rPr lang="es-ES" sz="800" dirty="0">
                <a:solidFill>
                  <a:srgbClr val="000066"/>
                </a:solidFill>
              </a:rPr>
              <a:t>televisivos y otros. </a:t>
            </a:r>
          </a:p>
          <a:p>
            <a:pPr eaLnBrk="0" hangingPunct="0"/>
            <a:endParaRPr lang="es-ES" sz="800" dirty="0">
              <a:solidFill>
                <a:srgbClr val="000066"/>
              </a:solidFill>
            </a:endParaRPr>
          </a:p>
        </p:txBody>
      </p:sp>
      <p:sp>
        <p:nvSpPr>
          <p:cNvPr id="8210" name="AutoShape 102"/>
          <p:cNvSpPr>
            <a:spLocks noChangeArrowheads="1"/>
          </p:cNvSpPr>
          <p:nvPr/>
        </p:nvSpPr>
        <p:spPr bwMode="auto">
          <a:xfrm>
            <a:off x="6300788" y="3860800"/>
            <a:ext cx="2133600" cy="1182688"/>
          </a:xfrm>
          <a:prstGeom prst="flowChartProcess">
            <a:avLst/>
          </a:prstGeom>
          <a:solidFill>
            <a:srgbClr val="CCECFF"/>
          </a:solidFill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 dirty="0" smtClean="0">
                <a:solidFill>
                  <a:srgbClr val="000066"/>
                </a:solidFill>
              </a:rPr>
              <a:t>Extra: </a:t>
            </a:r>
            <a:endParaRPr lang="es-ES" sz="800" dirty="0">
              <a:solidFill>
                <a:srgbClr val="000066"/>
              </a:solidFill>
            </a:endParaRPr>
          </a:p>
          <a:p>
            <a:pPr eaLnBrk="0" hangingPunct="0"/>
            <a:r>
              <a:rPr lang="es-ES" sz="800" dirty="0">
                <a:solidFill>
                  <a:srgbClr val="000066"/>
                </a:solidFill>
              </a:rPr>
              <a:t>Informes Especiales se suben a la Web, emisión automática de correo a toda la base de datos </a:t>
            </a:r>
            <a:r>
              <a:rPr lang="es-ES" sz="800" dirty="0" smtClean="0">
                <a:solidFill>
                  <a:srgbClr val="000066"/>
                </a:solidFill>
              </a:rPr>
              <a:t> </a:t>
            </a:r>
            <a:r>
              <a:rPr lang="es-ES" sz="800" dirty="0">
                <a:solidFill>
                  <a:srgbClr val="000066"/>
                </a:solidFill>
              </a:rPr>
              <a:t>MARN, GOB, ONG. </a:t>
            </a:r>
          </a:p>
          <a:p>
            <a:pPr eaLnBrk="0" hangingPunct="0"/>
            <a:r>
              <a:rPr lang="es-ES" sz="800" dirty="0">
                <a:solidFill>
                  <a:srgbClr val="000066"/>
                </a:solidFill>
              </a:rPr>
              <a:t>I</a:t>
            </a:r>
          </a:p>
          <a:p>
            <a:pPr eaLnBrk="0" hangingPunct="0"/>
            <a:r>
              <a:rPr lang="es-ES" sz="800" dirty="0">
                <a:solidFill>
                  <a:srgbClr val="000066"/>
                </a:solidFill>
              </a:rPr>
              <a:t>Informe Especial de AVISO C/24 HRS. ALERTA C/12 HRS.  </a:t>
            </a:r>
          </a:p>
          <a:p>
            <a:pPr eaLnBrk="0" hangingPunct="0"/>
            <a:endParaRPr lang="es-ES" sz="800" dirty="0">
              <a:solidFill>
                <a:srgbClr val="000066"/>
              </a:solidFill>
            </a:endParaRPr>
          </a:p>
          <a:p>
            <a:pPr eaLnBrk="0" hangingPunct="0"/>
            <a:endParaRPr lang="es-ES" sz="800" dirty="0">
              <a:solidFill>
                <a:srgbClr val="000066"/>
              </a:solidFill>
            </a:endParaRPr>
          </a:p>
          <a:p>
            <a:pPr eaLnBrk="0" hangingPunct="0"/>
            <a:endParaRPr lang="es-ES" sz="800" dirty="0">
              <a:solidFill>
                <a:srgbClr val="000066"/>
              </a:solidFill>
            </a:endParaRPr>
          </a:p>
        </p:txBody>
      </p:sp>
      <p:sp>
        <p:nvSpPr>
          <p:cNvPr id="8211" name="AutoShape 102"/>
          <p:cNvSpPr>
            <a:spLocks noChangeArrowheads="1"/>
          </p:cNvSpPr>
          <p:nvPr/>
        </p:nvSpPr>
        <p:spPr bwMode="auto">
          <a:xfrm>
            <a:off x="6324600" y="5257800"/>
            <a:ext cx="2133600" cy="1182688"/>
          </a:xfrm>
          <a:prstGeom prst="flowChartProcess">
            <a:avLst/>
          </a:prstGeom>
          <a:solidFill>
            <a:srgbClr val="CCECFF"/>
          </a:solidFill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>
                <a:solidFill>
                  <a:srgbClr val="000066"/>
                </a:solidFill>
              </a:rPr>
              <a:t>Clínica T con .DGOA,</a:t>
            </a:r>
          </a:p>
          <a:p>
            <a:pPr eaLnBrk="0" hangingPunct="0"/>
            <a:r>
              <a:rPr lang="es-ES" sz="800">
                <a:solidFill>
                  <a:srgbClr val="000066"/>
                </a:solidFill>
              </a:rPr>
              <a:t>Informes Especiales se suben a la Web, emisión automática de correo a toda la base de datos SNET, MARN, GOB, ONG. </a:t>
            </a:r>
          </a:p>
          <a:p>
            <a:pPr eaLnBrk="0" hangingPunct="0"/>
            <a:r>
              <a:rPr lang="es-ES" sz="800">
                <a:solidFill>
                  <a:srgbClr val="000066"/>
                </a:solidFill>
              </a:rPr>
              <a:t>I</a:t>
            </a:r>
          </a:p>
          <a:p>
            <a:pPr eaLnBrk="0" hangingPunct="0"/>
            <a:r>
              <a:rPr lang="es-ES" sz="800">
                <a:solidFill>
                  <a:srgbClr val="000066"/>
                </a:solidFill>
              </a:rPr>
              <a:t>Informe Especial de AVISO C/24 HRS. ALERTA C/12 HRS.  pronósticos de 24 y 48 horas, marítimo y Medios televisivos y otros.</a:t>
            </a:r>
          </a:p>
          <a:p>
            <a:pPr eaLnBrk="0" hangingPunct="0"/>
            <a:endParaRPr lang="es-ES" sz="800">
              <a:solidFill>
                <a:srgbClr val="000066"/>
              </a:solidFill>
            </a:endParaRPr>
          </a:p>
          <a:p>
            <a:pPr eaLnBrk="0" hangingPunct="0"/>
            <a:endParaRPr lang="es-ES" sz="800">
              <a:solidFill>
                <a:srgbClr val="000066"/>
              </a:solidFill>
            </a:endParaRPr>
          </a:p>
          <a:p>
            <a:pPr eaLnBrk="0" hangingPunct="0"/>
            <a:endParaRPr lang="es-ES" sz="800">
              <a:solidFill>
                <a:srgbClr val="000066"/>
              </a:solidFill>
            </a:endParaRPr>
          </a:p>
        </p:txBody>
      </p:sp>
      <p:sp>
        <p:nvSpPr>
          <p:cNvPr id="8212" name="Line 56"/>
          <p:cNvSpPr>
            <a:spLocks noChangeShapeType="1"/>
          </p:cNvSpPr>
          <p:nvPr/>
        </p:nvSpPr>
        <p:spPr bwMode="auto">
          <a:xfrm>
            <a:off x="1979613" y="1844675"/>
            <a:ext cx="2301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213" name="Text Box 84"/>
          <p:cNvSpPr txBox="1">
            <a:spLocks noChangeArrowheads="1"/>
          </p:cNvSpPr>
          <p:nvPr/>
        </p:nvSpPr>
        <p:spPr bwMode="auto">
          <a:xfrm>
            <a:off x="1908175" y="1628775"/>
            <a:ext cx="342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/>
              <a:t>SI</a:t>
            </a:r>
          </a:p>
        </p:txBody>
      </p:sp>
      <p:sp>
        <p:nvSpPr>
          <p:cNvPr id="8214" name="Line 56"/>
          <p:cNvSpPr>
            <a:spLocks noChangeShapeType="1"/>
          </p:cNvSpPr>
          <p:nvPr/>
        </p:nvSpPr>
        <p:spPr bwMode="auto">
          <a:xfrm>
            <a:off x="2051050" y="3141663"/>
            <a:ext cx="2301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215" name="Line 56"/>
          <p:cNvSpPr>
            <a:spLocks noChangeShapeType="1"/>
          </p:cNvSpPr>
          <p:nvPr/>
        </p:nvSpPr>
        <p:spPr bwMode="auto">
          <a:xfrm>
            <a:off x="2124075" y="4365625"/>
            <a:ext cx="23018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216" name="Line 56"/>
          <p:cNvSpPr>
            <a:spLocks noChangeShapeType="1"/>
          </p:cNvSpPr>
          <p:nvPr/>
        </p:nvSpPr>
        <p:spPr bwMode="auto">
          <a:xfrm>
            <a:off x="1979613" y="5876925"/>
            <a:ext cx="2301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217" name="Text Box 84"/>
          <p:cNvSpPr txBox="1">
            <a:spLocks noChangeArrowheads="1"/>
          </p:cNvSpPr>
          <p:nvPr/>
        </p:nvSpPr>
        <p:spPr bwMode="auto">
          <a:xfrm>
            <a:off x="1908175" y="2852738"/>
            <a:ext cx="342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/>
              <a:t>SI</a:t>
            </a:r>
          </a:p>
        </p:txBody>
      </p:sp>
      <p:sp>
        <p:nvSpPr>
          <p:cNvPr id="8218" name="Text Box 84"/>
          <p:cNvSpPr txBox="1">
            <a:spLocks noChangeArrowheads="1"/>
          </p:cNvSpPr>
          <p:nvPr/>
        </p:nvSpPr>
        <p:spPr bwMode="auto">
          <a:xfrm>
            <a:off x="1979613" y="4076700"/>
            <a:ext cx="342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/>
              <a:t>SI</a:t>
            </a:r>
          </a:p>
        </p:txBody>
      </p:sp>
      <p:sp>
        <p:nvSpPr>
          <p:cNvPr id="8219" name="Text Box 84"/>
          <p:cNvSpPr txBox="1">
            <a:spLocks noChangeArrowheads="1"/>
          </p:cNvSpPr>
          <p:nvPr/>
        </p:nvSpPr>
        <p:spPr bwMode="auto">
          <a:xfrm>
            <a:off x="1908175" y="5589588"/>
            <a:ext cx="342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/>
              <a:t>SI</a:t>
            </a:r>
          </a:p>
        </p:txBody>
      </p:sp>
      <p:sp>
        <p:nvSpPr>
          <p:cNvPr id="8220" name="Line 60"/>
          <p:cNvSpPr>
            <a:spLocks noChangeShapeType="1"/>
          </p:cNvSpPr>
          <p:nvPr/>
        </p:nvSpPr>
        <p:spPr bwMode="auto">
          <a:xfrm>
            <a:off x="1042988" y="3860800"/>
            <a:ext cx="0" cy="227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221" name="Line 60"/>
          <p:cNvSpPr>
            <a:spLocks noChangeShapeType="1"/>
          </p:cNvSpPr>
          <p:nvPr/>
        </p:nvSpPr>
        <p:spPr bwMode="auto">
          <a:xfrm>
            <a:off x="1042988" y="2420938"/>
            <a:ext cx="0" cy="2270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222" name="Line 60"/>
          <p:cNvSpPr>
            <a:spLocks noChangeShapeType="1"/>
          </p:cNvSpPr>
          <p:nvPr/>
        </p:nvSpPr>
        <p:spPr bwMode="auto">
          <a:xfrm>
            <a:off x="971550" y="5084763"/>
            <a:ext cx="0" cy="2270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223" name="Text Box 88"/>
          <p:cNvSpPr txBox="1">
            <a:spLocks noChangeArrowheads="1"/>
          </p:cNvSpPr>
          <p:nvPr/>
        </p:nvSpPr>
        <p:spPr bwMode="auto">
          <a:xfrm>
            <a:off x="611188" y="2420938"/>
            <a:ext cx="3429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/>
              <a:t>NO</a:t>
            </a:r>
          </a:p>
        </p:txBody>
      </p:sp>
      <p:sp>
        <p:nvSpPr>
          <p:cNvPr id="8224" name="Text Box 88"/>
          <p:cNvSpPr txBox="1">
            <a:spLocks noChangeArrowheads="1"/>
          </p:cNvSpPr>
          <p:nvPr/>
        </p:nvSpPr>
        <p:spPr bwMode="auto">
          <a:xfrm>
            <a:off x="684213" y="3860800"/>
            <a:ext cx="3429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/>
              <a:t>NO</a:t>
            </a:r>
          </a:p>
        </p:txBody>
      </p:sp>
      <p:sp>
        <p:nvSpPr>
          <p:cNvPr id="8225" name="Text Box 88"/>
          <p:cNvSpPr txBox="1">
            <a:spLocks noChangeArrowheads="1"/>
          </p:cNvSpPr>
          <p:nvPr/>
        </p:nvSpPr>
        <p:spPr bwMode="auto">
          <a:xfrm>
            <a:off x="611188" y="5157788"/>
            <a:ext cx="3429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800"/>
              <a:t>NO</a:t>
            </a:r>
          </a:p>
        </p:txBody>
      </p:sp>
      <p:grpSp>
        <p:nvGrpSpPr>
          <p:cNvPr id="3" name="7 Grupo"/>
          <p:cNvGrpSpPr>
            <a:grpSpLocks/>
          </p:cNvGrpSpPr>
          <p:nvPr/>
        </p:nvGrpSpPr>
        <p:grpSpPr bwMode="auto">
          <a:xfrm>
            <a:off x="6858000" y="115888"/>
            <a:ext cx="2166938" cy="598487"/>
            <a:chOff x="6858016" y="116644"/>
            <a:chExt cx="2166957" cy="597712"/>
          </a:xfrm>
        </p:grpSpPr>
        <p:pic>
          <p:nvPicPr>
            <p:cNvPr id="8228" name="Picture 18" descr="cumulonimbu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20128" y="116835"/>
              <a:ext cx="604845" cy="597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9" name="2 Imagen" descr="050829_ap_katrina_q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43834" y="116644"/>
              <a:ext cx="650058" cy="597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30" name="Picture 3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16" y="116661"/>
              <a:ext cx="626500" cy="59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27" name="TextBox 37"/>
          <p:cNvSpPr txBox="1">
            <a:spLocks noChangeArrowheads="1"/>
          </p:cNvSpPr>
          <p:nvPr/>
        </p:nvSpPr>
        <p:spPr bwMode="auto">
          <a:xfrm>
            <a:off x="2268538" y="0"/>
            <a:ext cx="4464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Protocolos y Procedimientos Locales 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 redondeado"/>
          <p:cNvSpPr/>
          <p:nvPr/>
        </p:nvSpPr>
        <p:spPr>
          <a:xfrm>
            <a:off x="0" y="476250"/>
            <a:ext cx="2357438" cy="50006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200" dirty="0">
                <a:solidFill>
                  <a:sysClr val="windowText" lastClr="000000"/>
                </a:solidFill>
              </a:rPr>
              <a:t>ETAPA DE  AVISO, ALERTA Y EMERGENCIA 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" name="8 Rectángulo redondeado"/>
          <p:cNvSpPr/>
          <p:nvPr/>
        </p:nvSpPr>
        <p:spPr>
          <a:xfrm>
            <a:off x="0" y="1295400"/>
            <a:ext cx="2500313" cy="185737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200" dirty="0">
                <a:solidFill>
                  <a:sysClr val="windowText" lastClr="000000"/>
                </a:solidFill>
              </a:rPr>
              <a:t>El Auxiliar de Pronosticador mantiene comunicación vía telefonía a la Red Sinóptica y Aeronáutica del DGOA, además, hace el envío de mensajes cortos a celulares a todo el personal de SNET, ante tormentas eléctricas </a:t>
            </a:r>
            <a:r>
              <a:rPr lang="es-SV" sz="1200" dirty="0" err="1">
                <a:solidFill>
                  <a:sysClr val="windowText" lastClr="000000"/>
                </a:solidFill>
              </a:rPr>
              <a:t>rafagosas</a:t>
            </a:r>
            <a:r>
              <a:rPr lang="es-SV" sz="1200" dirty="0">
                <a:solidFill>
                  <a:sysClr val="windowText" lastClr="000000"/>
                </a:solidFill>
              </a:rPr>
              <a:t> y sistemas atmosféricos peligrosos que puedan afectar al país.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" name="16 Rectángulo redondeado"/>
          <p:cNvSpPr/>
          <p:nvPr/>
        </p:nvSpPr>
        <p:spPr>
          <a:xfrm>
            <a:off x="0" y="3429000"/>
            <a:ext cx="2500313" cy="164306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200" dirty="0">
                <a:solidFill>
                  <a:sysClr val="windowText" lastClr="000000"/>
                </a:solidFill>
              </a:rPr>
              <a:t>El Meteorólogo de turno y/o Coordinador del CPM mantiene comunicación constante y directa vía teléfono con Autoridades de DGOA, personal técnico del DGOA destacado en P.C. y personal de Protección Civil, así como personal de otras áreas del DGOA.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5" name="11 Rectángulo redondeado"/>
          <p:cNvSpPr/>
          <p:nvPr/>
        </p:nvSpPr>
        <p:spPr>
          <a:xfrm>
            <a:off x="0" y="5286375"/>
            <a:ext cx="2500313" cy="15716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200" dirty="0">
                <a:solidFill>
                  <a:sysClr val="windowText" lastClr="000000"/>
                </a:solidFill>
              </a:rPr>
              <a:t>El Meteorólogo de turno  y/o Coordinador CPM previo a las Conferencias de Prensa mantiene comunicación permanente vía teléfono con  Director DGOA y Gerente del SM para que cuenten con información actualizada.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pic>
        <p:nvPicPr>
          <p:cNvPr id="14342" name="Picture 3" descr="C:\LORENA S\MUSIC\AÑO 2008\TECNICO\FOTOGRAFIAS\IMG_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066800"/>
            <a:ext cx="33575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590800"/>
            <a:ext cx="33575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4" descr="C:\LORENA S\MUSIC\AÑO 2008\TECNICO\FOTOGRAFIAS\IMG_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3068638"/>
            <a:ext cx="3059112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56 Conector recto de flecha"/>
          <p:cNvCxnSpPr/>
          <p:nvPr/>
        </p:nvCxnSpPr>
        <p:spPr>
          <a:xfrm rot="5400000">
            <a:off x="1068388" y="1098550"/>
            <a:ext cx="382588" cy="158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56 Conector recto de flecha"/>
          <p:cNvCxnSpPr/>
          <p:nvPr/>
        </p:nvCxnSpPr>
        <p:spPr>
          <a:xfrm rot="5400000">
            <a:off x="1068388" y="3332163"/>
            <a:ext cx="382587" cy="158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56 Conector recto de flecha"/>
          <p:cNvCxnSpPr/>
          <p:nvPr/>
        </p:nvCxnSpPr>
        <p:spPr>
          <a:xfrm rot="5400000">
            <a:off x="996950" y="5275263"/>
            <a:ext cx="382587" cy="15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7 Grupo"/>
          <p:cNvGrpSpPr>
            <a:grpSpLocks/>
          </p:cNvGrpSpPr>
          <p:nvPr/>
        </p:nvGrpSpPr>
        <p:grpSpPr bwMode="auto">
          <a:xfrm>
            <a:off x="6858000" y="115888"/>
            <a:ext cx="2166938" cy="598487"/>
            <a:chOff x="6858016" y="116644"/>
            <a:chExt cx="2166957" cy="597712"/>
          </a:xfrm>
        </p:grpSpPr>
        <p:pic>
          <p:nvPicPr>
            <p:cNvPr id="14351" name="Picture 18" descr="cumulonimbu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20128" y="116835"/>
              <a:ext cx="604845" cy="597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2" name="2 Imagen" descr="050829_ap_katrina_q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43834" y="116644"/>
              <a:ext cx="650058" cy="597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3" name="Picture 3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58016" y="116661"/>
              <a:ext cx="626500" cy="59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49" name="TextBox 17"/>
          <p:cNvSpPr txBox="1">
            <a:spLocks noChangeArrowheads="1"/>
          </p:cNvSpPr>
          <p:nvPr/>
        </p:nvSpPr>
        <p:spPr bwMode="auto">
          <a:xfrm>
            <a:off x="2268538" y="0"/>
            <a:ext cx="4464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Protocolos y Procedimientos Locales </a:t>
            </a:r>
          </a:p>
        </p:txBody>
      </p:sp>
      <p:pic>
        <p:nvPicPr>
          <p:cNvPr id="14350" name="Picture 19" descr="http://www.elsalvador.com/hablemos/2005/161005/fotos/HABLORENA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313" y="5378450"/>
            <a:ext cx="295275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CCC33"/>
          </a:solidFill>
        </p:spPr>
        <p:txBody>
          <a:bodyPr/>
          <a:lstStyle/>
          <a:p>
            <a:r>
              <a:rPr lang="es-SV" dirty="0" smtClean="0"/>
              <a:t>Monitoreo 24/7</a:t>
            </a:r>
            <a:endParaRPr lang="es-SV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Picture 2" descr="C:\Users\AJ\Dropbox\RADAR\flujogram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08720"/>
            <a:ext cx="848635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30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CCC33"/>
          </a:solidFill>
        </p:spPr>
        <p:txBody>
          <a:bodyPr/>
          <a:lstStyle/>
          <a:p>
            <a:r>
              <a:rPr lang="es-MX" dirty="0" smtClean="0"/>
              <a:t>Radares </a:t>
            </a:r>
            <a:endParaRPr lang="es-SV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8" name="Picture 2" descr="C:\Documents and Settings\nej\Desktop\mapaPCBAS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4679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73488"/>
            <a:ext cx="26638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783013"/>
            <a:ext cx="2671763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789363"/>
            <a:ext cx="26654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9" descr="grafico.ph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25538"/>
            <a:ext cx="53705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rot="10800000" flipV="1">
            <a:off x="1979613" y="2888456"/>
            <a:ext cx="4608512" cy="230505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4643438" y="2636837"/>
            <a:ext cx="2736850" cy="244792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6120606" y="3537744"/>
            <a:ext cx="3095625" cy="287338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16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0"/>
            <a:ext cx="8501122" cy="785818"/>
          </a:xfrm>
        </p:spPr>
        <p:txBody>
          <a:bodyPr/>
          <a:lstStyle/>
          <a:p>
            <a:pPr algn="ctr"/>
            <a:r>
              <a:rPr lang="es-MX" dirty="0" smtClean="0"/>
              <a:t>Redes Sociales</a:t>
            </a:r>
            <a:endParaRPr lang="es-ES" dirty="0"/>
          </a:p>
        </p:txBody>
      </p:sp>
      <p:pic>
        <p:nvPicPr>
          <p:cNvPr id="3074" name="Picture 2" descr="http://upload.wikimedia.org/wikipedia/commons/thumb/a/af/Encabezado_de_Twitter.jpg/220px-Encabezado_de_Twit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3839111" cy="2286016"/>
          </a:xfrm>
          <a:prstGeom prst="rect">
            <a:avLst/>
          </a:prstGeom>
          <a:noFill/>
        </p:spPr>
      </p:pic>
      <p:pic>
        <p:nvPicPr>
          <p:cNvPr id="3076" name="Picture 4" descr="File:Facebook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571480"/>
            <a:ext cx="2533650" cy="952500"/>
          </a:xfrm>
          <a:prstGeom prst="rect">
            <a:avLst/>
          </a:prstGeom>
          <a:noFill/>
        </p:spPr>
      </p:pic>
      <p:pic>
        <p:nvPicPr>
          <p:cNvPr id="3078" name="Picture 6" descr="http://upload.wikimedia.org/wikipedia/commons/thumb/1/1b/Facebook_icon.svg/220px-Facebook_icon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428736"/>
            <a:ext cx="2095500" cy="2095501"/>
          </a:xfrm>
          <a:prstGeom prst="rect">
            <a:avLst/>
          </a:prstGeom>
          <a:noFill/>
        </p:spPr>
      </p:pic>
      <p:pic>
        <p:nvPicPr>
          <p:cNvPr id="3080" name="Picture 8" descr="http://www.nuevoiphoneblackberry.com/wp-content/uploads/redes-sociales-en-dispositivos-moviles-redes-sociales-en-smartphone-blackberry-iphone-facebook-twitter-google-mas-tuenti-actualizaciones-desde-telefonos-inteligentes-283x3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928934"/>
            <a:ext cx="3436882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6429419" cy="657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7715272" y="214290"/>
            <a:ext cx="1428728" cy="61555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b="1" dirty="0" smtClean="0"/>
          </a:p>
          <a:p>
            <a:endParaRPr lang="es-MX" b="1" dirty="0" smtClean="0"/>
          </a:p>
          <a:p>
            <a:r>
              <a:rPr lang="es-MX" sz="1600" b="1" dirty="0" smtClean="0"/>
              <a:t>Pronóstico</a:t>
            </a:r>
          </a:p>
          <a:p>
            <a:endParaRPr lang="es-MX" b="1" dirty="0" smtClean="0"/>
          </a:p>
          <a:p>
            <a:endParaRPr lang="es-MX" b="1" dirty="0" smtClean="0"/>
          </a:p>
          <a:p>
            <a:r>
              <a:rPr lang="es-MX" b="1" dirty="0" smtClean="0"/>
              <a:t>Lluvias</a:t>
            </a:r>
          </a:p>
          <a:p>
            <a:endParaRPr lang="es-MX" b="1" dirty="0" smtClean="0"/>
          </a:p>
          <a:p>
            <a:endParaRPr lang="es-MX" b="1" dirty="0" smtClean="0"/>
          </a:p>
          <a:p>
            <a:endParaRPr lang="es-MX" b="1" dirty="0" smtClean="0"/>
          </a:p>
          <a:p>
            <a:r>
              <a:rPr lang="es-MX" b="1" dirty="0" smtClean="0"/>
              <a:t>Lluvias</a:t>
            </a:r>
          </a:p>
          <a:p>
            <a:endParaRPr lang="es-MX" b="1" dirty="0" smtClean="0"/>
          </a:p>
          <a:p>
            <a:endParaRPr lang="es-MX" b="1" dirty="0" smtClean="0"/>
          </a:p>
          <a:p>
            <a:endParaRPr lang="es-MX" b="1" dirty="0" smtClean="0"/>
          </a:p>
          <a:p>
            <a:r>
              <a:rPr lang="es-MX" b="1" dirty="0" smtClean="0"/>
              <a:t>Lluvias</a:t>
            </a:r>
          </a:p>
          <a:p>
            <a:endParaRPr lang="es-MX" b="1" dirty="0" smtClean="0"/>
          </a:p>
          <a:p>
            <a:endParaRPr lang="es-MX" b="1" dirty="0" smtClean="0"/>
          </a:p>
          <a:p>
            <a:r>
              <a:rPr lang="es-MX" b="1" dirty="0" smtClean="0"/>
              <a:t>Tsunami</a:t>
            </a:r>
          </a:p>
          <a:p>
            <a:endParaRPr lang="es-MX" b="1" dirty="0" smtClean="0"/>
          </a:p>
          <a:p>
            <a:endParaRPr lang="es-MX" b="1" dirty="0" smtClean="0"/>
          </a:p>
          <a:p>
            <a:endParaRPr lang="es-MX" b="1" dirty="0" smtClean="0"/>
          </a:p>
          <a:p>
            <a:r>
              <a:rPr lang="es-MX" b="1" dirty="0" smtClean="0"/>
              <a:t>Tsunami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37933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500858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7715272" y="214290"/>
            <a:ext cx="1143008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b="1" dirty="0" smtClean="0"/>
          </a:p>
          <a:p>
            <a:endParaRPr lang="es-MX" b="1" dirty="0" smtClean="0"/>
          </a:p>
          <a:p>
            <a:r>
              <a:rPr lang="es-MX" b="1" dirty="0" smtClean="0"/>
              <a:t>Sismos</a:t>
            </a:r>
          </a:p>
          <a:p>
            <a:endParaRPr lang="es-MX" b="1" dirty="0" smtClean="0"/>
          </a:p>
          <a:p>
            <a:endParaRPr lang="es-MX" b="1" dirty="0" smtClean="0"/>
          </a:p>
          <a:p>
            <a:endParaRPr lang="es-MX" b="1" dirty="0" smtClean="0"/>
          </a:p>
          <a:p>
            <a:endParaRPr lang="es-MX" b="1" dirty="0" smtClean="0"/>
          </a:p>
          <a:p>
            <a:endParaRPr lang="es-MX" b="1" dirty="0" smtClean="0"/>
          </a:p>
          <a:p>
            <a:r>
              <a:rPr lang="es-MX" b="1" dirty="0" smtClean="0"/>
              <a:t>Vientos</a:t>
            </a:r>
          </a:p>
          <a:p>
            <a:endParaRPr lang="es-MX" b="1" dirty="0" smtClean="0"/>
          </a:p>
          <a:p>
            <a:endParaRPr lang="es-MX" b="1" dirty="0" smtClean="0"/>
          </a:p>
          <a:p>
            <a:endParaRPr lang="es-MX" b="1" dirty="0" smtClean="0"/>
          </a:p>
          <a:p>
            <a:endParaRPr lang="es-MX" b="1" dirty="0" smtClean="0"/>
          </a:p>
          <a:p>
            <a:r>
              <a:rPr lang="es-MX" b="1" dirty="0" smtClean="0"/>
              <a:t>Lluvias</a:t>
            </a:r>
          </a:p>
          <a:p>
            <a:endParaRPr lang="es-MX" b="1" dirty="0" smtClean="0"/>
          </a:p>
          <a:p>
            <a:endParaRPr lang="es-MX" b="1" dirty="0" smtClean="0"/>
          </a:p>
          <a:p>
            <a:endParaRPr lang="es-MX" b="1" dirty="0" smtClean="0"/>
          </a:p>
          <a:p>
            <a:endParaRPr lang="es-MX" b="1" dirty="0" smtClean="0"/>
          </a:p>
          <a:p>
            <a:endParaRPr lang="es-MX" b="1" dirty="0" smtClean="0"/>
          </a:p>
          <a:p>
            <a:r>
              <a:rPr lang="es-MX" b="1" dirty="0" smtClean="0"/>
              <a:t>Nortes</a:t>
            </a:r>
          </a:p>
          <a:p>
            <a:endParaRPr lang="es-MX" b="1" dirty="0" smtClean="0"/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66734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8575" y="5595938"/>
            <a:ext cx="9144000" cy="124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SV"/>
          </a:p>
        </p:txBody>
      </p:sp>
      <p:sp>
        <p:nvSpPr>
          <p:cNvPr id="58372" name="2 Marcador de contenido"/>
          <p:cNvSpPr>
            <a:spLocks noGrp="1"/>
          </p:cNvSpPr>
          <p:nvPr>
            <p:ph sz="half" idx="2"/>
          </p:nvPr>
        </p:nvSpPr>
        <p:spPr bwMode="auto">
          <a:xfrm>
            <a:off x="457200" y="1644650"/>
            <a:ext cx="8229600" cy="429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altLang="es-SV" smtClean="0"/>
          </a:p>
        </p:txBody>
      </p:sp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t="7901" r="18797" b="6870"/>
          <a:stretch>
            <a:fillRect/>
          </a:stretch>
        </p:blipFill>
        <p:spPr bwMode="auto">
          <a:xfrm>
            <a:off x="28575" y="-7938"/>
            <a:ext cx="9144000" cy="69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32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7 Grupo"/>
          <p:cNvGrpSpPr>
            <a:grpSpLocks/>
          </p:cNvGrpSpPr>
          <p:nvPr/>
        </p:nvGrpSpPr>
        <p:grpSpPr bwMode="auto">
          <a:xfrm>
            <a:off x="6858000" y="115888"/>
            <a:ext cx="2166938" cy="598487"/>
            <a:chOff x="6858016" y="116644"/>
            <a:chExt cx="2166957" cy="597712"/>
          </a:xfrm>
        </p:grpSpPr>
        <p:pic>
          <p:nvPicPr>
            <p:cNvPr id="15365" name="Picture 18" descr="cumulonimbu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20128" y="116835"/>
              <a:ext cx="604845" cy="597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6" name="2 Imagen" descr="050829_ap_katrina_q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43834" y="116644"/>
              <a:ext cx="650058" cy="597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7" name="Picture 3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16" y="116661"/>
              <a:ext cx="626500" cy="59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2268538" y="0"/>
            <a:ext cx="4464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Protocolos y Procedimientos Locales </a:t>
            </a:r>
          </a:p>
        </p:txBody>
      </p:sp>
      <p:pic>
        <p:nvPicPr>
          <p:cNvPr id="8" name="7 Imagen" descr="Estaciones meteorologicas Principales A-B (201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955104" cy="68580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828800" y="6248400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26</a:t>
            </a:r>
            <a:endParaRPr lang="es-ES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9" descr="ÍNDICE DE HUMEDAD DEL SUEL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714375"/>
            <a:ext cx="2381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10" descr="Disponibilidad de humedad en el suel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714375"/>
            <a:ext cx="2381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1" descr="Lluvia diaria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714375"/>
            <a:ext cx="2381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2" descr="Pronóstico de lluvia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214563"/>
            <a:ext cx="2381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3" descr="Pronóstico de lluvia semanal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214563"/>
            <a:ext cx="2381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4" descr="Regiones de monitoreo Fenómeno El Niño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214563"/>
            <a:ext cx="2381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15" descr="http://www.marn.gob.sv/images/remote/http--www.marn.sv-images-especiales-sequia-botones-sequiameteorologica18072014.pn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786188"/>
            <a:ext cx="23717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6" descr="http://www.marn.gob.sv/images/remote/http--www.marn.sv-images-especiales-sequia-botones-perspectivanacional18072014.pn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86188"/>
            <a:ext cx="23717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7" descr="http://www.marn.gob.sv/images/remote/http--www.marn.sv-images-especiales-sequia-botones-perspectivaregional18072014.pn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5214938"/>
            <a:ext cx="23717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18" descr="http://www.marn.gob.sv/images/remote/http--www.marn.sv-images-especiales-sequia-botones-boletinagrometeorologico18072014.pn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214938"/>
            <a:ext cx="23717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250825" y="0"/>
            <a:ext cx="7959725" cy="785813"/>
          </a:xfrm>
        </p:spPr>
        <p:txBody>
          <a:bodyPr/>
          <a:lstStyle/>
          <a:p>
            <a:pPr>
              <a:defRPr/>
            </a:pPr>
            <a:r>
              <a:rPr lang="es-MX" sz="2400" smtClean="0"/>
              <a:t>MONITOREO POR SEQUIA www.marn.gob.sv</a:t>
            </a:r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39812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012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5611813"/>
            <a:ext cx="9144000" cy="124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SV"/>
          </a:p>
        </p:txBody>
      </p:sp>
      <p:sp>
        <p:nvSpPr>
          <p:cNvPr id="61444" name="2 Marcador de contenido"/>
          <p:cNvSpPr>
            <a:spLocks noGrp="1"/>
          </p:cNvSpPr>
          <p:nvPr>
            <p:ph sz="half" idx="2"/>
          </p:nvPr>
        </p:nvSpPr>
        <p:spPr bwMode="auto">
          <a:xfrm>
            <a:off x="457200" y="1644650"/>
            <a:ext cx="8229600" cy="429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altLang="es-SV" smtClean="0"/>
          </a:p>
        </p:txBody>
      </p:sp>
      <p:pic>
        <p:nvPicPr>
          <p:cNvPr id="6144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t="14867" r="18979" b="8667"/>
          <a:stretch>
            <a:fillRect/>
          </a:stretch>
        </p:blipFill>
        <p:spPr bwMode="auto">
          <a:xfrm>
            <a:off x="52388" y="44450"/>
            <a:ext cx="9091612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3 Rectángulo"/>
          <p:cNvSpPr>
            <a:spLocks noChangeArrowheads="1"/>
          </p:cNvSpPr>
          <p:nvPr/>
        </p:nvSpPr>
        <p:spPr bwMode="auto">
          <a:xfrm>
            <a:off x="179388" y="6234113"/>
            <a:ext cx="8820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SV" altLang="es-SV" b="1">
                <a:hlinkClick r:id="rId3"/>
              </a:rPr>
              <a:t>http://www.marn.gob.sv/index.php?option=com_content&amp;view=article&amp;id=3306</a:t>
            </a:r>
            <a:endParaRPr lang="es-SV" altLang="es-SV" b="1"/>
          </a:p>
          <a:p>
            <a:pPr eaLnBrk="1" hangingPunct="1"/>
            <a:endParaRPr lang="es-SV" altLang="es-SV" b="1"/>
          </a:p>
        </p:txBody>
      </p:sp>
    </p:spTree>
    <p:extLst>
      <p:ext uri="{BB962C8B-B14F-4D97-AF65-F5344CB8AC3E}">
        <p14:creationId xmlns:p14="http://schemas.microsoft.com/office/powerpoint/2010/main" val="10378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5611813"/>
            <a:ext cx="9144000" cy="124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" y="115888"/>
            <a:ext cx="8991600" cy="1371600"/>
          </a:xfrm>
        </p:spPr>
        <p:txBody>
          <a:bodyPr/>
          <a:lstStyle/>
          <a:p>
            <a:pPr>
              <a:defRPr/>
            </a:pPr>
            <a:r>
              <a:rPr lang="es-SV" sz="2400" dirty="0" smtClean="0"/>
              <a:t>Aplicación científica para móviles (Android</a:t>
            </a:r>
            <a:r>
              <a:rPr lang="es-SV" sz="2400" dirty="0" smtClean="0"/>
              <a:t>) en Google </a:t>
            </a:r>
            <a:r>
              <a:rPr lang="es-SV" sz="2400" dirty="0" smtClean="0"/>
              <a:t>Play</a:t>
            </a:r>
            <a:r>
              <a:rPr lang="es-SV" sz="2400" dirty="0" smtClean="0"/>
              <a:t>:</a:t>
            </a:r>
            <a:br>
              <a:rPr lang="es-SV" sz="2400" dirty="0" smtClean="0"/>
            </a:br>
            <a:r>
              <a:rPr lang="es-SV" sz="2400" dirty="0" smtClean="0"/>
              <a:t> </a:t>
            </a:r>
            <a:r>
              <a:rPr lang="es-SV" sz="2400" dirty="0" smtClean="0"/>
              <a:t>MARN Agrometeorología, Weather </a:t>
            </a:r>
            <a:r>
              <a:rPr lang="es-SV" sz="2400" dirty="0" err="1" smtClean="0"/>
              <a:t>Hazard</a:t>
            </a:r>
            <a:r>
              <a:rPr lang="es-SV" sz="2400" dirty="0" smtClean="0"/>
              <a:t>, Alertas @MARN.SV</a:t>
            </a:r>
            <a:endParaRPr lang="es-SV" sz="2400" dirty="0"/>
          </a:p>
        </p:txBody>
      </p:sp>
      <p:pic>
        <p:nvPicPr>
          <p:cNvPr id="2050" name="Picture 2" descr="C:\Users\ckattan\AppData\Local\Microsoft\Windows\Temporary Internet Files\Content.Outlook\890KEZQ6\Screenshot_2014-08-20-20-45-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225" y="1544638"/>
            <a:ext cx="2754313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2" descr="C:\Users\ckattan\AppData\Local\Microsoft\Windows\Temporary Internet Files\Content.Outlook\890KEZQ6\Screenshot_2014-08-20-20-10-2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9775" y="1544638"/>
            <a:ext cx="2754313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3" name="Picture 5" descr="C:\Users\ckattan\AppData\Local\Microsoft\Windows\Temporary Internet Files\Content.Outlook\890KEZQ6\Screenshot_2014-08-20-21-05-1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1544638"/>
            <a:ext cx="2754313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90694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6 Título"/>
          <p:cNvSpPr>
            <a:spLocks noGrp="1"/>
          </p:cNvSpPr>
          <p:nvPr>
            <p:ph type="title"/>
          </p:nvPr>
        </p:nvSpPr>
        <p:spPr>
          <a:xfrm>
            <a:off x="214282" y="116632"/>
            <a:ext cx="8715436" cy="461665"/>
          </a:xfrm>
          <a:solidFill>
            <a:srgbClr val="CCCC33"/>
          </a:solidFill>
        </p:spPr>
        <p:txBody>
          <a:bodyPr/>
          <a:lstStyle/>
          <a:p>
            <a:pPr algn="ctr"/>
            <a:r>
              <a:rPr lang="es-ES" sz="2400" dirty="0" smtClean="0">
                <a:latin typeface="Arial" pitchFamily="34" charset="0"/>
                <a:cs typeface="Arial" pitchFamily="34" charset="0"/>
              </a:rPr>
              <a:t>Vínculos 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6 Rectángulo"/>
          <p:cNvSpPr>
            <a:spLocks noChangeArrowheads="1"/>
          </p:cNvSpPr>
          <p:nvPr/>
        </p:nvSpPr>
        <p:spPr bwMode="auto">
          <a:xfrm>
            <a:off x="152400" y="685800"/>
            <a:ext cx="866454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http://</a:t>
            </a:r>
            <a:r>
              <a:rPr lang="es-ES" dirty="0" smtClean="0">
                <a:hlinkClick r:id="rId2"/>
              </a:rPr>
              <a:t>srt.marn.gob.sv/g16.html</a:t>
            </a:r>
            <a:endParaRPr lang="es-ES" dirty="0" smtClean="0"/>
          </a:p>
          <a:p>
            <a:endParaRPr lang="es-ES" dirty="0"/>
          </a:p>
          <a:p>
            <a:r>
              <a:rPr lang="es-ES" dirty="0">
                <a:solidFill>
                  <a:srgbClr val="FF0000"/>
                </a:solidFill>
                <a:hlinkClick r:id="rId3"/>
              </a:rPr>
              <a:t>http://www.snet.gob.sv/ver/meteorologia/pronostico/24+horas/</a:t>
            </a:r>
            <a:endParaRPr lang="es-ES" dirty="0">
              <a:solidFill>
                <a:srgbClr val="FF0000"/>
              </a:solidFill>
            </a:endParaRPr>
          </a:p>
          <a:p>
            <a:endParaRPr lang="es-ES" dirty="0"/>
          </a:p>
          <a:p>
            <a:r>
              <a:rPr lang="es-ES" dirty="0">
                <a:hlinkClick r:id="rId4"/>
              </a:rPr>
              <a:t>http://www.snet.gob.sv/ver/meteorologia/pronostico/48+horas/</a:t>
            </a:r>
            <a:endParaRPr lang="es-ES" dirty="0"/>
          </a:p>
          <a:p>
            <a:endParaRPr lang="es-ES" dirty="0"/>
          </a:p>
          <a:p>
            <a:r>
              <a:rPr lang="es-ES" dirty="0">
                <a:hlinkClick r:id="rId5"/>
              </a:rPr>
              <a:t>http://www.snet.gob.sv/ver/meteorologia/pronostico/maritimo/</a:t>
            </a:r>
            <a:endParaRPr lang="es-ES" dirty="0"/>
          </a:p>
          <a:p>
            <a:endParaRPr lang="es-ES" dirty="0"/>
          </a:p>
          <a:p>
            <a:r>
              <a:rPr lang="es-ES" dirty="0">
                <a:hlinkClick r:id="rId6"/>
              </a:rPr>
              <a:t>http://www.snet.gob.sv/ver/meteorologia/informes+especiales/?evento=194</a:t>
            </a:r>
            <a:endParaRPr lang="es-ES" dirty="0"/>
          </a:p>
          <a:p>
            <a:endParaRPr lang="es-ES" dirty="0"/>
          </a:p>
          <a:p>
            <a:r>
              <a:rPr lang="es-ES" dirty="0">
                <a:hlinkClick r:id="rId7"/>
              </a:rPr>
              <a:t>http://www.snet.gob.sv/ver/meteorologia/monitoreo/ramsdis/1km+visible/</a:t>
            </a:r>
            <a:endParaRPr lang="es-ES" dirty="0"/>
          </a:p>
          <a:p>
            <a:endParaRPr lang="es-ES" dirty="0"/>
          </a:p>
          <a:p>
            <a:r>
              <a:rPr lang="es-ES" dirty="0">
                <a:hlinkClick r:id="rId8"/>
              </a:rPr>
              <a:t>http://www.snet.gob.sv/ver/meteorologia/monitoreo/ramsdis/4km+infrarojo/</a:t>
            </a:r>
            <a:endParaRPr lang="es-ES" dirty="0"/>
          </a:p>
          <a:p>
            <a:endParaRPr lang="es-ES" dirty="0"/>
          </a:p>
          <a:p>
            <a:r>
              <a:rPr lang="es-ES" dirty="0">
                <a:hlinkClick r:id="rId9"/>
              </a:rPr>
              <a:t>http://www.snet.gob.sv/ver/meteorologia/monitoreo/ramsdis/12km+infrarojo/</a:t>
            </a:r>
            <a:endParaRPr lang="es-ES" dirty="0"/>
          </a:p>
          <a:p>
            <a:endParaRPr lang="es-ES" dirty="0"/>
          </a:p>
          <a:p>
            <a:r>
              <a:rPr lang="es-ES" dirty="0">
                <a:hlinkClick r:id="rId10"/>
              </a:rPr>
              <a:t>http://www.snet.gob.sv/ver/meteorologia/monitoreo/tiempo+actual/</a:t>
            </a:r>
            <a:endParaRPr lang="es-ES" dirty="0"/>
          </a:p>
          <a:p>
            <a:endParaRPr lang="es-ES" dirty="0"/>
          </a:p>
          <a:p>
            <a:r>
              <a:rPr lang="es-ES" dirty="0">
                <a:hlinkClick r:id="rId11"/>
              </a:rPr>
              <a:t>http://www.snet.gob.sv/googlemaps/radares/radaresSV.php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2347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2 CuadroTexto"/>
          <p:cNvSpPr txBox="1">
            <a:spLocks noChangeArrowheads="1"/>
          </p:cNvSpPr>
          <p:nvPr/>
        </p:nvSpPr>
        <p:spPr bwMode="auto">
          <a:xfrm>
            <a:off x="1511300" y="2492375"/>
            <a:ext cx="6121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4400" b="1" dirty="0">
                <a:solidFill>
                  <a:schemeClr val="tx2"/>
                </a:solidFill>
                <a:latin typeface="HelveticaNeue" pitchFamily="2" charset="0"/>
              </a:rPr>
              <a:t>¡Muchas gracias!</a:t>
            </a:r>
            <a:endParaRPr lang="es-MX" sz="4400" b="1" i="1" dirty="0">
              <a:solidFill>
                <a:schemeClr val="tx2"/>
              </a:solidFill>
              <a:latin typeface="HelveticaNeue" pitchFamily="2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51FEC-3835-4502-9CA4-00972FE5E12C}" type="slidenum">
              <a:rPr lang="es-SV" smtClean="0"/>
              <a:pPr>
                <a:defRPr/>
              </a:pPr>
              <a:t>4</a:t>
            </a:fld>
            <a:endParaRPr lang="es-SV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8947244" cy="640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2362200" y="594360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SV" sz="2000" dirty="0" smtClean="0"/>
              <a:t>30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51FEC-3835-4502-9CA4-00972FE5E12C}" type="slidenum">
              <a:rPr lang="es-SV" smtClean="0"/>
              <a:pPr>
                <a:defRPr/>
              </a:pPr>
              <a:t>5</a:t>
            </a:fld>
            <a:endParaRPr lang="es-SV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2057400" y="601980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38</a:t>
            </a:r>
            <a:endParaRPr lang="es-E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Red Radares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9144000" cy="5424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RedesMonitoreo Jun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8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3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srt.marn.gob.sv/miscelaneos/CRRH/banda13/2017-08-09-14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800"/>
            <a:ext cx="9144000" cy="571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5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6416"/>
            <a:ext cx="6248400" cy="61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878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6039</TotalTime>
  <Words>1029</Words>
  <Application>Microsoft Office PowerPoint</Application>
  <PresentationFormat>Presentación en pantalla (4:3)</PresentationFormat>
  <Paragraphs>221</Paragraphs>
  <Slides>35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2" baseType="lpstr">
      <vt:lpstr>Arial</vt:lpstr>
      <vt:lpstr>Arial Narrow</vt:lpstr>
      <vt:lpstr>Calibri</vt:lpstr>
      <vt:lpstr>Gill Sans MT</vt:lpstr>
      <vt:lpstr>HelveticaNeue</vt:lpstr>
      <vt:lpstr>Tema de Office</vt:lpstr>
      <vt:lpstr>Fotografía de Photo Editor</vt:lpstr>
      <vt:lpstr>Monitoreo WIGOS  en El Salvador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RECEPCION Y TRANSMISION  DE INFORMACION MARN</vt:lpstr>
      <vt:lpstr>Presentación de PowerPoint</vt:lpstr>
      <vt:lpstr>RECEPCION DE INFORMACION EN EL MARN</vt:lpstr>
      <vt:lpstr>TRANSMISION DE INFORMACION ZONAS DE RIESGO</vt:lpstr>
      <vt:lpstr>TRANSMISION DE INFORMACION AL PUBLICO</vt:lpstr>
      <vt:lpstr>Presentación de PowerPoint</vt:lpstr>
      <vt:lpstr>Desastres en Centroamérica 1960-1999</vt:lpstr>
      <vt:lpstr>Presentación de PowerPoint</vt:lpstr>
      <vt:lpstr>SAT y PROTOCOLOS  </vt:lpstr>
      <vt:lpstr>Presentación de PowerPoint</vt:lpstr>
      <vt:lpstr>Presentación de PowerPoint</vt:lpstr>
      <vt:lpstr>Presentación de PowerPoint</vt:lpstr>
      <vt:lpstr>Monitoreo 24/7</vt:lpstr>
      <vt:lpstr>Radares </vt:lpstr>
      <vt:lpstr>Redes Sociales</vt:lpstr>
      <vt:lpstr>Presentación de PowerPoint</vt:lpstr>
      <vt:lpstr>Presentación de PowerPoint</vt:lpstr>
      <vt:lpstr>Presentación de PowerPoint</vt:lpstr>
      <vt:lpstr>MONITOREO POR SEQUIA www.marn.gob.sv</vt:lpstr>
      <vt:lpstr>Presentación de PowerPoint</vt:lpstr>
      <vt:lpstr>Presentación de PowerPoint</vt:lpstr>
      <vt:lpstr>Aplicación científica para móviles (Android) en Google Play:  MARN Agrometeorología, Weather Hazard, Alertas @MARN.SV</vt:lpstr>
      <vt:lpstr>Vínculos 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de Política Institucional del MARN</dc:title>
  <dc:subject>Plan Quinquenal de Desarrollo 2009 - 2014</dc:subject>
  <dc:creator>Jenny Berganza</dc:creator>
  <cp:lastModifiedBy>Luis Garcia</cp:lastModifiedBy>
  <cp:revision>572</cp:revision>
  <dcterms:created xsi:type="dcterms:W3CDTF">2009-10-08T14:49:44Z</dcterms:created>
  <dcterms:modified xsi:type="dcterms:W3CDTF">2017-08-22T18:54:35Z</dcterms:modified>
</cp:coreProperties>
</file>