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</p:sldMasterIdLst>
  <p:notesMasterIdLst>
    <p:notesMasterId r:id="rId24"/>
  </p:notesMasterIdLst>
  <p:sldIdLst>
    <p:sldId id="256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81" r:id="rId21"/>
    <p:sldId id="280" r:id="rId22"/>
    <p:sldId id="258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AC"/>
    <a:srgbClr val="1655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1340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D51A1-FC2E-4790-8D64-672393B69B05}" type="datetimeFigureOut">
              <a:rPr lang="en-US" smtClean="0"/>
              <a:t>8/23/2017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2D0081-2F58-45B9-BBAD-037114E8DF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583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2D0081-2F58-45B9-BBAD-037114E8DFE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605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73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711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4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491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57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8741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9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09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93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901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3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454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727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0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9AF2F-52C6-9B46-B8B2-0579234AE6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843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617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9AF2F-52C6-9B46-B8B2-0579234AE6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wmo2016_powerpoint_standard_v2-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51694"/>
            <a:ext cx="198882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605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tu.int/ITU-R/index.asp?category=conferences&amp;rlink=wrc-12-atu&amp;lang=en" TargetMode="External"/><Relationship Id="rId13" Type="http://schemas.openxmlformats.org/officeDocument/2006/relationships/image" Target="../media/image19.jpeg"/><Relationship Id="rId3" Type="http://schemas.openxmlformats.org/officeDocument/2006/relationships/image" Target="../media/image15.wmf"/><Relationship Id="rId7" Type="http://schemas.openxmlformats.org/officeDocument/2006/relationships/hyperlink" Target="http://www.itu.int/ITU-R/index.asp?category=conferences&amp;rlink=wrc-12-cept&amp;lang=en" TargetMode="External"/><Relationship Id="rId12" Type="http://schemas.openxmlformats.org/officeDocument/2006/relationships/hyperlink" Target="http://www.itu.int/ITU-R/go/wrc-12-asmg/en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png"/><Relationship Id="rId11" Type="http://schemas.openxmlformats.org/officeDocument/2006/relationships/hyperlink" Target="http://www.itu.int/ITU-R/index.asp?category=conferences&amp;rlink=wrc-12-asmg&amp;lang=en" TargetMode="External"/><Relationship Id="rId5" Type="http://schemas.openxmlformats.org/officeDocument/2006/relationships/image" Target="../media/image17.png"/><Relationship Id="rId15" Type="http://schemas.openxmlformats.org/officeDocument/2006/relationships/image" Target="../media/image21.jpeg"/><Relationship Id="rId10" Type="http://schemas.openxmlformats.org/officeDocument/2006/relationships/hyperlink" Target="http://www.itu.int/ITU-R/index.asp?category=conferences&amp;rlink=wrc-12-apt&amp;lang=en" TargetMode="External"/><Relationship Id="rId4" Type="http://schemas.openxmlformats.org/officeDocument/2006/relationships/image" Target="../media/image16.jpeg"/><Relationship Id="rId9" Type="http://schemas.openxmlformats.org/officeDocument/2006/relationships/hyperlink" Target="http://www.itu.int/ITU-R/index.asp?category=conferences&amp;rlink=wrc-12-rcc&amp;lang=en" TargetMode="External"/><Relationship Id="rId1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mo2016_powerpoint_standard_v2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6000" cy="6912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0BE109D-5A04-4A74-93A4-C249150C2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38" y="710891"/>
            <a:ext cx="8358340" cy="50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04BB639-4C2B-4048-9244-7822F6131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4066" y="2224335"/>
            <a:ext cx="5376815" cy="34835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58B222-E863-4BA0-8630-9AA9C6651EB2}"/>
              </a:ext>
            </a:extLst>
          </p:cNvPr>
          <p:cNvSpPr txBox="1"/>
          <p:nvPr/>
        </p:nvSpPr>
        <p:spPr>
          <a:xfrm>
            <a:off x="2158195" y="621531"/>
            <a:ext cx="48926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3600" b="1" dirty="0">
                <a:solidFill>
                  <a:srgbClr val="141FAC"/>
                </a:solidFill>
                <a:latin typeface="Calibri" panose="020F0502020204030204" pitchFamily="34" charset="0"/>
              </a:rPr>
              <a:t>LAS REGIONES DE LA UIT</a:t>
            </a:r>
          </a:p>
        </p:txBody>
      </p:sp>
    </p:spTree>
    <p:extLst>
      <p:ext uri="{BB962C8B-B14F-4D97-AF65-F5344CB8AC3E}">
        <p14:creationId xmlns:p14="http://schemas.microsoft.com/office/powerpoint/2010/main" val="3789402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>
            <a:extLst>
              <a:ext uri="{FF2B5EF4-FFF2-40B4-BE49-F238E27FC236}">
                <a16:creationId xmlns:a16="http://schemas.microsoft.com/office/drawing/2014/main" id="{9D8BD014-C370-4C07-AB7C-C35AE8A00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859" y="1809854"/>
            <a:ext cx="8101013" cy="4056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 defTabSz="685800">
              <a:spcBef>
                <a:spcPct val="50000"/>
              </a:spcBef>
              <a:defRPr/>
            </a:pPr>
            <a:endParaRPr lang="es-ES_tradnl" sz="2800" dirty="0">
              <a:solidFill>
                <a:srgbClr val="4F81BD">
                  <a:lumMod val="75000"/>
                </a:srgbClr>
              </a:solidFill>
              <a:latin typeface="Calibri"/>
              <a:cs typeface="Arial" panose="020B0604020202020204" pitchFamily="34" charset="0"/>
            </a:endParaRPr>
          </a:p>
          <a:p>
            <a:pPr marL="428625" indent="-428625" defTabSz="685800">
              <a:spcBef>
                <a:spcPct val="2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Actualizan el Reglamento de Radiocomunicaciones</a:t>
            </a:r>
            <a:b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</a:b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 </a:t>
            </a:r>
            <a:r>
              <a:rPr lang="es-ES_tradnl" sz="2800" i="1" dirty="0">
                <a:solidFill>
                  <a:srgbClr val="FF0000"/>
                </a:solidFill>
                <a:latin typeface="Calibri"/>
                <a:cs typeface="Arial" panose="020B0604020202020204" pitchFamily="34" charset="0"/>
              </a:rPr>
              <a:t>(tratado internacional)</a:t>
            </a:r>
          </a:p>
          <a:p>
            <a:pPr marL="685800" lvl="2" defTabSz="685800">
              <a:spcBef>
                <a:spcPct val="2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Atribución de espectro</a:t>
            </a:r>
          </a:p>
          <a:p>
            <a:pPr marL="685800" lvl="2" defTabSz="685800">
              <a:spcBef>
                <a:spcPct val="2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Procedimientos de coordinación y notificación</a:t>
            </a:r>
          </a:p>
          <a:p>
            <a:pPr marL="685800" lvl="2" defTabSz="685800">
              <a:spcBef>
                <a:spcPct val="20000"/>
              </a:spcBef>
              <a:buFontTx/>
              <a:buChar char="•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 Procedimientos administrativos y operativos</a:t>
            </a:r>
          </a:p>
          <a:p>
            <a:pPr marL="428625" indent="-428625" defTabSz="685800">
              <a:spcBef>
                <a:spcPct val="2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Adopta resoluciones</a:t>
            </a:r>
          </a:p>
          <a:p>
            <a:pPr marL="428625" indent="-428625" defTabSz="685800">
              <a:spcBef>
                <a:spcPct val="20000"/>
              </a:spcBef>
              <a:buClr>
                <a:srgbClr val="1F497D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s-ES_tradnl" sz="2800" b="1" dirty="0">
                <a:solidFill>
                  <a:srgbClr val="4F81BD">
                    <a:lumMod val="75000"/>
                  </a:srgbClr>
                </a:solidFill>
                <a:latin typeface="Calibri"/>
                <a:cs typeface="Arial" panose="020B0604020202020204" pitchFamily="34" charset="0"/>
              </a:rPr>
              <a:t>Se realiza a cada 3-4 años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F1AA169-4933-4BE1-B4E5-7B004D0D4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844" y="628650"/>
            <a:ext cx="8647044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ES_tradnl" sz="2800" b="1" kern="0" dirty="0">
                <a:solidFill>
                  <a:srgbClr val="141FAC"/>
                </a:solidFill>
                <a:latin typeface="Calibri"/>
              </a:rPr>
              <a:t>CONFERENCIAS MUNDIALES DE RADIOCOMUNICACIONES (CMR)</a:t>
            </a:r>
          </a:p>
        </p:txBody>
      </p:sp>
    </p:spTree>
    <p:extLst>
      <p:ext uri="{BB962C8B-B14F-4D97-AF65-F5344CB8AC3E}">
        <p14:creationId xmlns:p14="http://schemas.microsoft.com/office/powerpoint/2010/main" val="2277914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17B72A-20F6-4491-81A3-802898A306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769" y="2107406"/>
            <a:ext cx="2507456" cy="3343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D36E9CD-3F3E-4B25-9533-F51BC738E9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479" y="2898862"/>
            <a:ext cx="1353429" cy="164606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760604-2F6A-4391-9D12-AEA941BC0ED3}"/>
              </a:ext>
            </a:extLst>
          </p:cNvPr>
          <p:cNvSpPr txBox="1"/>
          <p:nvPr/>
        </p:nvSpPr>
        <p:spPr>
          <a:xfrm>
            <a:off x="1994978" y="512200"/>
            <a:ext cx="52813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3600" b="1" dirty="0">
                <a:solidFill>
                  <a:srgbClr val="141FAC"/>
                </a:solidFill>
                <a:latin typeface="Calibri"/>
              </a:rPr>
              <a:t>TRATADO INTERNACIONAL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125991-4DF0-4774-9C80-A954177D8AEA}"/>
              </a:ext>
            </a:extLst>
          </p:cNvPr>
          <p:cNvSpPr txBox="1"/>
          <p:nvPr/>
        </p:nvSpPr>
        <p:spPr>
          <a:xfrm>
            <a:off x="5757466" y="2107407"/>
            <a:ext cx="2495235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GESTION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DEL ESPECTRO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ELETROMAGNETICO,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INCLUYE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MECANISMOS DE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COORDINACION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Y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LAS TABLAS,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DE ALOCACION</a:t>
            </a:r>
          </a:p>
          <a:p>
            <a:pPr algn="ctr" defTabSz="685800"/>
            <a:r>
              <a:rPr lang="es-ES_tradnl" sz="2100" b="1" dirty="0">
                <a:solidFill>
                  <a:srgbClr val="1F497D"/>
                </a:solidFill>
                <a:latin typeface="Calibri"/>
              </a:rPr>
              <a:t>DE FRECUENCIAS</a:t>
            </a:r>
          </a:p>
        </p:txBody>
      </p:sp>
    </p:spTree>
    <p:extLst>
      <p:ext uri="{BB962C8B-B14F-4D97-AF65-F5344CB8AC3E}">
        <p14:creationId xmlns:p14="http://schemas.microsoft.com/office/powerpoint/2010/main" val="2654737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6C06B2B-4967-4944-AF64-BEE58E4858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37" y="1542023"/>
            <a:ext cx="3471863" cy="46291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5734D8C-424D-4614-AB42-7359527BEA8D}"/>
              </a:ext>
            </a:extLst>
          </p:cNvPr>
          <p:cNvSpPr txBox="1"/>
          <p:nvPr/>
        </p:nvSpPr>
        <p:spPr>
          <a:xfrm>
            <a:off x="502699" y="642299"/>
            <a:ext cx="809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2800" b="1" dirty="0">
                <a:solidFill>
                  <a:srgbClr val="141FAC"/>
                </a:solidFill>
                <a:latin typeface="Calibri"/>
              </a:rPr>
              <a:t>EJEMPLO DE TABLA DE ATRIBUCION DE FRECUENCIAS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8006076-ED03-4AD6-9774-FBD86EDDA7F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12044" y="2347317"/>
          <a:ext cx="2819400" cy="1828800"/>
        </p:xfrm>
        <a:graphic>
          <a:graphicData uri="http://schemas.openxmlformats.org/drawingml/2006/table">
            <a:tbl>
              <a:tblPr/>
              <a:tblGrid>
                <a:gridCol w="1350169">
                  <a:extLst>
                    <a:ext uri="{9D8B030D-6E8A-4147-A177-3AD203B41FA5}">
                      <a16:colId xmlns:a16="http://schemas.microsoft.com/office/drawing/2014/main" val="3346368849"/>
                    </a:ext>
                  </a:extLst>
                </a:gridCol>
                <a:gridCol w="1469231">
                  <a:extLst>
                    <a:ext uri="{9D8B030D-6E8A-4147-A177-3AD203B41FA5}">
                      <a16:colId xmlns:a16="http://schemas.microsoft.com/office/drawing/2014/main" val="1170350398"/>
                    </a:ext>
                  </a:extLst>
                </a:gridCol>
              </a:tblGrid>
              <a:tr h="1143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Frequency band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Usage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18082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400.15-401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9532642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401-402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0793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402-403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6225921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403-406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9811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668.4-1</a:t>
                      </a:r>
                      <a:r>
                        <a:rPr lang="en-US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670 MHz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b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MetSat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16967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670-1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675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b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MetSat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749376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675-1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690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b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MetSat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959144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690-1</a:t>
                      </a:r>
                      <a:r>
                        <a:rPr lang="en-US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 MHz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b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MetSat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203337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36004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35.2-36 GHz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0555" marR="0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90170" algn="l"/>
                          <a:tab pos="180340" algn="l"/>
                          <a:tab pos="360045" algn="l"/>
                          <a:tab pos="540385" algn="l"/>
                          <a:tab pos="630555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MetAids</a:t>
                      </a:r>
                      <a:b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US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EESS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2843368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75629BD-B3C8-4BC3-A15D-DB0F5718ADB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91542" y="4599980"/>
          <a:ext cx="3510916" cy="782320"/>
        </p:xfrm>
        <a:graphic>
          <a:graphicData uri="http://schemas.openxmlformats.org/drawingml/2006/table">
            <a:tbl>
              <a:tblPr/>
              <a:tblGrid>
                <a:gridCol w="1755458">
                  <a:extLst>
                    <a:ext uri="{9D8B030D-6E8A-4147-A177-3AD203B41FA5}">
                      <a16:colId xmlns:a16="http://schemas.microsoft.com/office/drawing/2014/main" val="3526150756"/>
                    </a:ext>
                  </a:extLst>
                </a:gridCol>
                <a:gridCol w="1755458">
                  <a:extLst>
                    <a:ext uri="{9D8B030D-6E8A-4147-A177-3AD203B41FA5}">
                      <a16:colId xmlns:a16="http://schemas.microsoft.com/office/drawing/2014/main" val="2435341915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Frequency band</a:t>
                      </a:r>
                      <a:br>
                        <a:rPr lang="en-GB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</a:b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(MHz)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400"/>
                        </a:spcBef>
                        <a:spcAft>
                          <a:spcPts val="4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Band name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41748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GB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700-2</a:t>
                      </a:r>
                      <a:r>
                        <a:rPr lang="en-GB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S-Band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166687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</a:t>
                      </a:r>
                      <a:r>
                        <a:rPr lang="en-GB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250-5</a:t>
                      </a:r>
                      <a:r>
                        <a:rPr lang="en-GB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725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(mainly 5</a:t>
                      </a:r>
                      <a:r>
                        <a:rPr lang="en-GB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600-5</a:t>
                      </a:r>
                      <a:r>
                        <a:rPr lang="en-GB" sz="500" dirty="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650 MHz)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C-Band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5075377"/>
                  </a:ext>
                </a:extLst>
              </a:tr>
              <a:tr h="114300"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9</a:t>
                      </a:r>
                      <a:r>
                        <a:rPr lang="en-GB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300-9</a:t>
                      </a:r>
                      <a:r>
                        <a:rPr lang="en-GB" sz="500">
                          <a:effectLst/>
                          <a:latin typeface="Tms Rmn"/>
                          <a:ea typeface="Times New Roman" panose="02020603050405020304" pitchFamily="18" charset="0"/>
                        </a:rPr>
                        <a:t> </a:t>
                      </a:r>
                      <a:r>
                        <a:rPr lang="en-GB" sz="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500</a:t>
                      </a:r>
                      <a:endParaRPr lang="en-US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hangingPunct="0">
                        <a:spcBef>
                          <a:spcPts val="200"/>
                        </a:spcBef>
                        <a:spcAft>
                          <a:spcPts val="200"/>
                        </a:spcAft>
                        <a:tabLst>
                          <a:tab pos="720090" algn="l"/>
                          <a:tab pos="1188085" algn="l"/>
                          <a:tab pos="1440180" algn="l"/>
                          <a:tab pos="180340" algn="l"/>
                          <a:tab pos="360045" algn="l"/>
                          <a:tab pos="540385" algn="l"/>
                          <a:tab pos="720090" algn="l"/>
                          <a:tab pos="900430" algn="l"/>
                          <a:tab pos="1080135" algn="l"/>
                          <a:tab pos="1260475" algn="l"/>
                          <a:tab pos="1440180" algn="l"/>
                          <a:tab pos="1620520" algn="l"/>
                          <a:tab pos="1800225" algn="l"/>
                          <a:tab pos="1980565" algn="l"/>
                          <a:tab pos="2160270" algn="l"/>
                          <a:tab pos="2340610" algn="l"/>
                          <a:tab pos="2520315" algn="l"/>
                        </a:tabLst>
                      </a:pPr>
                      <a:r>
                        <a:rPr lang="en-GB" sz="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X-Band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0479" marR="2047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076185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720EA20-CFEF-402C-A7BC-D6083CA56C62}"/>
              </a:ext>
            </a:extLst>
          </p:cNvPr>
          <p:cNvSpPr txBox="1"/>
          <p:nvPr/>
        </p:nvSpPr>
        <p:spPr>
          <a:xfrm>
            <a:off x="1531797" y="4322980"/>
            <a:ext cx="187929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1350" dirty="0">
                <a:solidFill>
                  <a:prstClr val="black"/>
                </a:solidFill>
                <a:latin typeface="Calibri"/>
              </a:rPr>
              <a:t>Radares meteorológicos</a:t>
            </a:r>
          </a:p>
        </p:txBody>
      </p:sp>
    </p:spTree>
    <p:extLst>
      <p:ext uri="{BB962C8B-B14F-4D97-AF65-F5344CB8AC3E}">
        <p14:creationId xmlns:p14="http://schemas.microsoft.com/office/powerpoint/2010/main" val="2744789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7">
            <a:extLst>
              <a:ext uri="{FF2B5EF4-FFF2-40B4-BE49-F238E27FC236}">
                <a16:creationId xmlns:a16="http://schemas.microsoft.com/office/drawing/2014/main" id="{83A42E79-293E-4DC0-BEF5-5BFBB5536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0881" y="250690"/>
            <a:ext cx="640079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s-ES_tradnl" altLang="en-US" sz="3600" b="1" dirty="0">
                <a:solidFill>
                  <a:srgbClr val="141FAC"/>
                </a:solidFill>
              </a:rPr>
              <a:t>GRUPOS REGIONALES DE LA UIT</a:t>
            </a:r>
          </a:p>
        </p:txBody>
      </p:sp>
      <p:sp>
        <p:nvSpPr>
          <p:cNvPr id="15" name="Text Box 18">
            <a:extLst>
              <a:ext uri="{FF2B5EF4-FFF2-40B4-BE49-F238E27FC236}">
                <a16:creationId xmlns:a16="http://schemas.microsoft.com/office/drawing/2014/main" id="{2C20D093-64B0-4A52-98F6-719202468B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7126" y="883188"/>
            <a:ext cx="61125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685800" eaLnBrk="1" fontAlgn="base" hangingPunct="1">
              <a:spcBef>
                <a:spcPct val="0"/>
              </a:spcBef>
              <a:spcAft>
                <a:spcPct val="0"/>
              </a:spcAft>
              <a:buClr>
                <a:srgbClr val="FF0066"/>
              </a:buClr>
            </a:pPr>
            <a:r>
              <a:rPr lang="es-ES_tradnl" altLang="en-US" sz="2400" b="1" dirty="0">
                <a:solidFill>
                  <a:srgbClr val="FF0000"/>
                </a:solidFill>
              </a:rPr>
              <a:t>Preparación de propuestas conjuntas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51C9AC-997E-4105-965D-B1426C216090}"/>
              </a:ext>
            </a:extLst>
          </p:cNvPr>
          <p:cNvGrpSpPr/>
          <p:nvPr/>
        </p:nvGrpSpPr>
        <p:grpSpPr>
          <a:xfrm>
            <a:off x="1490881" y="2243705"/>
            <a:ext cx="6483287" cy="3560547"/>
            <a:chOff x="2681288" y="1525469"/>
            <a:chExt cx="8644382" cy="4747396"/>
          </a:xfrm>
        </p:grpSpPr>
        <p:pic>
          <p:nvPicPr>
            <p:cNvPr id="4" name="Picture 4" descr="atu_logo">
              <a:extLst>
                <a:ext uri="{FF2B5EF4-FFF2-40B4-BE49-F238E27FC236}">
                  <a16:creationId xmlns:a16="http://schemas.microsoft.com/office/drawing/2014/main" id="{E282188E-1C55-45F9-820B-0B3B02EB55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8288" y="4941603"/>
              <a:ext cx="951504" cy="9267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5" descr="BD06662_">
              <a:extLst>
                <a:ext uri="{FF2B5EF4-FFF2-40B4-BE49-F238E27FC236}">
                  <a16:creationId xmlns:a16="http://schemas.microsoft.com/office/drawing/2014/main" id="{26E8C242-ECCE-4D21-BF6B-2AF9D9ED41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82575" y="2944315"/>
              <a:ext cx="1756862" cy="15142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6" descr="logo_ITUptt">
              <a:extLst>
                <a:ext uri="{FF2B5EF4-FFF2-40B4-BE49-F238E27FC236}">
                  <a16:creationId xmlns:a16="http://schemas.microsoft.com/office/drawing/2014/main" id="{B577A470-296C-4CDC-B7E2-53FA2B67EE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2494" y="3051826"/>
              <a:ext cx="533278" cy="581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AutoShape 8">
              <a:extLst>
                <a:ext uri="{FF2B5EF4-FFF2-40B4-BE49-F238E27FC236}">
                  <a16:creationId xmlns:a16="http://schemas.microsoft.com/office/drawing/2014/main" id="{17F1C012-5D2B-449D-9CD6-864114EB8F1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9385828">
              <a:off x="7631596" y="2771693"/>
              <a:ext cx="1430365" cy="358875"/>
            </a:xfrm>
            <a:prstGeom prst="leftArrow">
              <a:avLst>
                <a:gd name="adj1" fmla="val 50000"/>
                <a:gd name="adj2" fmla="val 113814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8" name="AutoShape 9">
              <a:extLst>
                <a:ext uri="{FF2B5EF4-FFF2-40B4-BE49-F238E27FC236}">
                  <a16:creationId xmlns:a16="http://schemas.microsoft.com/office/drawing/2014/main" id="{D2E40DA7-1AA9-4ABE-9B1C-2CB9543296E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3228289">
              <a:off x="5644632" y="2674780"/>
              <a:ext cx="970161" cy="405817"/>
            </a:xfrm>
            <a:prstGeom prst="leftArrow">
              <a:avLst>
                <a:gd name="adj1" fmla="val 50000"/>
                <a:gd name="adj2" fmla="val 58209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9" name="AutoShape 10">
              <a:extLst>
                <a:ext uri="{FF2B5EF4-FFF2-40B4-BE49-F238E27FC236}">
                  <a16:creationId xmlns:a16="http://schemas.microsoft.com/office/drawing/2014/main" id="{8A8B5B07-64E5-4A5F-9095-E868BC612BB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94948">
              <a:off x="6875500" y="4720963"/>
              <a:ext cx="1649011" cy="373139"/>
            </a:xfrm>
            <a:prstGeom prst="leftArrow">
              <a:avLst>
                <a:gd name="adj1" fmla="val 50000"/>
                <a:gd name="adj2" fmla="val 113437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  <p:pic>
          <p:nvPicPr>
            <p:cNvPr id="10" name="Picture 11" descr="logo_mini_en3">
              <a:extLst>
                <a:ext uri="{FF2B5EF4-FFF2-40B4-BE49-F238E27FC236}">
                  <a16:creationId xmlns:a16="http://schemas.microsoft.com/office/drawing/2014/main" id="{CF0792AE-70A3-4EDC-9C96-E4DDD48D0C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6698" y="1525469"/>
              <a:ext cx="746278" cy="1070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AutoShape 12">
              <a:extLst>
                <a:ext uri="{FF2B5EF4-FFF2-40B4-BE49-F238E27FC236}">
                  <a16:creationId xmlns:a16="http://schemas.microsoft.com/office/drawing/2014/main" id="{130122C7-A4FD-4068-BE96-D61919A9585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8244736">
              <a:off x="5277712" y="4429788"/>
              <a:ext cx="1461460" cy="363419"/>
            </a:xfrm>
            <a:prstGeom prst="leftArrow">
              <a:avLst>
                <a:gd name="adj1" fmla="val 50000"/>
                <a:gd name="adj2" fmla="val 97917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  <p:sp>
          <p:nvSpPr>
            <p:cNvPr id="12" name="AutoShape 14">
              <a:extLst>
                <a:ext uri="{FF2B5EF4-FFF2-40B4-BE49-F238E27FC236}">
                  <a16:creationId xmlns:a16="http://schemas.microsoft.com/office/drawing/2014/main" id="{4D15095C-53E0-4D14-8D87-2FBE1AF1A16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792773">
              <a:off x="4985420" y="3556070"/>
              <a:ext cx="1329306" cy="363419"/>
            </a:xfrm>
            <a:prstGeom prst="leftArrow">
              <a:avLst>
                <a:gd name="adj1" fmla="val 50000"/>
                <a:gd name="adj2" fmla="val 89062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  <p:pic>
          <p:nvPicPr>
            <p:cNvPr id="13" name="Picture 16" descr="cept_logo">
              <a:extLst>
                <a:ext uri="{FF2B5EF4-FFF2-40B4-BE49-F238E27FC236}">
                  <a16:creationId xmlns:a16="http://schemas.microsoft.com/office/drawing/2014/main" id="{42E507E6-1A31-4BED-A74F-9FEEE7E4D1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2171" y="1666294"/>
              <a:ext cx="932847" cy="908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5F32929-DEAA-4C7E-AA8B-E7923162F6B1}"/>
                </a:ext>
              </a:extLst>
            </p:cNvPr>
            <p:cNvSpPr txBox="1"/>
            <p:nvPr/>
          </p:nvSpPr>
          <p:spPr>
            <a:xfrm>
              <a:off x="2807223" y="1670837"/>
              <a:ext cx="2089577" cy="10464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7"/>
                </a:rPr>
                <a:t>European Conference of Postal and Telecommunication Administrations (CEPT)</a:t>
              </a:r>
              <a:endParaRPr lang="en-GB" sz="12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4DC700-7742-4304-A254-720A75DB2CB6}"/>
                </a:ext>
              </a:extLst>
            </p:cNvPr>
            <p:cNvSpPr txBox="1"/>
            <p:nvPr/>
          </p:nvSpPr>
          <p:spPr>
            <a:xfrm>
              <a:off x="2732595" y="2979144"/>
              <a:ext cx="2985110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</a:rPr>
                <a:t>Inter-American </a:t>
              </a:r>
            </a:p>
            <a:p>
              <a:pPr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</a:rPr>
                <a:t>Telecommunication Commission (CITEL)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16BEABB-F5DD-46EF-93CF-AE6C6D647FED}"/>
                </a:ext>
              </a:extLst>
            </p:cNvPr>
            <p:cNvSpPr txBox="1"/>
            <p:nvPr/>
          </p:nvSpPr>
          <p:spPr>
            <a:xfrm>
              <a:off x="2681288" y="5064257"/>
              <a:ext cx="2089577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8"/>
                </a:rPr>
                <a:t>African Telecommunication Union (ATU)</a:t>
              </a:r>
              <a:endParaRPr lang="en-GB" sz="12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CA9C2A1-70B5-4F9D-A60E-046A3B0F0F42}"/>
                </a:ext>
              </a:extLst>
            </p:cNvPr>
            <p:cNvSpPr txBox="1"/>
            <p:nvPr/>
          </p:nvSpPr>
          <p:spPr>
            <a:xfrm>
              <a:off x="9609231" y="1564840"/>
              <a:ext cx="1716439" cy="10464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9"/>
                </a:rPr>
                <a:t>Regional Commonwealth in the Field of Communications (RCC)</a:t>
              </a:r>
              <a:endParaRPr lang="en-GB" sz="12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48F9F9D-57AE-458D-BD67-EBDE0904D15D}"/>
                </a:ext>
              </a:extLst>
            </p:cNvPr>
            <p:cNvSpPr txBox="1"/>
            <p:nvPr/>
          </p:nvSpPr>
          <p:spPr>
            <a:xfrm>
              <a:off x="9374465" y="3924031"/>
              <a:ext cx="1929439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10"/>
                </a:rPr>
                <a:t>Asia-Pacific  </a:t>
              </a:r>
              <a:r>
                <a:rPr lang="en-GB" sz="1200" b="1" dirty="0" err="1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10"/>
                </a:rPr>
                <a:t>Telecommunity</a:t>
              </a: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10"/>
                </a:rPr>
                <a:t> (APT)</a:t>
              </a:r>
              <a:endParaRPr lang="en-GB" sz="12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4EEA971-0242-4F8F-8AAF-48C601B79779}"/>
                </a:ext>
              </a:extLst>
            </p:cNvPr>
            <p:cNvSpPr txBox="1"/>
            <p:nvPr/>
          </p:nvSpPr>
          <p:spPr>
            <a:xfrm>
              <a:off x="9001326" y="5595757"/>
              <a:ext cx="1865695" cy="67710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685800">
                <a:lnSpc>
                  <a:spcPct val="75000"/>
                </a:lnSpc>
                <a:defRPr/>
              </a:pPr>
              <a:r>
                <a:rPr lang="en-GB" sz="1200" b="1" dirty="0">
                  <a:solidFill>
                    <a:srgbClr val="C0504D">
                      <a:lumMod val="50000"/>
                    </a:srgbClr>
                  </a:solidFill>
                  <a:latin typeface="Calibri"/>
                  <a:cs typeface="Arial" panose="020B0604020202020204" pitchFamily="34" charset="0"/>
                  <a:hlinkClick r:id="rId11"/>
                </a:rPr>
                <a:t>Arab Spectrum Management Group (ASMG)</a:t>
              </a:r>
              <a:endParaRPr lang="en-GB" sz="1200" b="1" dirty="0">
                <a:solidFill>
                  <a:srgbClr val="C0504D">
                    <a:lumMod val="50000"/>
                  </a:srgbClr>
                </a:solidFill>
                <a:latin typeface="Calibri"/>
                <a:cs typeface="Arial" panose="020B0604020202020204" pitchFamily="34" charset="0"/>
              </a:endParaRPr>
            </a:p>
          </p:txBody>
        </p:sp>
        <p:pic>
          <p:nvPicPr>
            <p:cNvPr id="22" name="Picture 22" descr="http://www.itu.int/ITU-R/conferences/images/asmg.jpg">
              <a:hlinkClick r:id="rId12"/>
              <a:extLst>
                <a:ext uri="{FF2B5EF4-FFF2-40B4-BE49-F238E27FC236}">
                  <a16:creationId xmlns:a16="http://schemas.microsoft.com/office/drawing/2014/main" id="{09F6D845-C983-4433-9B6D-DE26F5DABA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026" y="5668441"/>
              <a:ext cx="1268672" cy="5617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26" descr="CITEL">
              <a:extLst>
                <a:ext uri="{FF2B5EF4-FFF2-40B4-BE49-F238E27FC236}">
                  <a16:creationId xmlns:a16="http://schemas.microsoft.com/office/drawing/2014/main" id="{D947AB82-A01F-4763-B3A8-E2EC5CCC66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28127" y="3415246"/>
              <a:ext cx="932847" cy="838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28" descr="APT">
              <a:extLst>
                <a:ext uri="{FF2B5EF4-FFF2-40B4-BE49-F238E27FC236}">
                  <a16:creationId xmlns:a16="http://schemas.microsoft.com/office/drawing/2014/main" id="{FA309449-40AD-4A3D-8280-C66DC6756A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3720" y="4505501"/>
              <a:ext cx="1343300" cy="7722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AutoShape 7">
              <a:extLst>
                <a:ext uri="{FF2B5EF4-FFF2-40B4-BE49-F238E27FC236}">
                  <a16:creationId xmlns:a16="http://schemas.microsoft.com/office/drawing/2014/main" id="{1CCE9C8E-5C50-4EFC-AD77-50B900A971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8868">
              <a:off x="7581844" y="4070913"/>
              <a:ext cx="2120672" cy="363419"/>
            </a:xfrm>
            <a:prstGeom prst="leftArrow">
              <a:avLst>
                <a:gd name="adj1" fmla="val 50000"/>
                <a:gd name="adj2" fmla="val 139110"/>
              </a:avLst>
            </a:pr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defTabSz="685800"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27540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2D3E29F4-583D-40AC-97D8-AE4BB4C7D2C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71513" y="1807369"/>
          <a:ext cx="3793332" cy="2924918"/>
        </p:xfrm>
        <a:graphic>
          <a:graphicData uri="http://schemas.openxmlformats.org/drawingml/2006/table">
            <a:tbl>
              <a:tblPr firstRow="1" firstCol="1" bandRow="1"/>
              <a:tblGrid>
                <a:gridCol w="7241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1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38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9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Agenda Item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Responsible group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Concerned group(s)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5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600">
                          <a:effectLst/>
                        </a:rPr>
                        <a:t>1.1</a:t>
                      </a: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5A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5B, 5C, 6A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3K and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5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1.2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7B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4C, 5A, 7C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5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1.3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WP 7B</a:t>
                      </a:r>
                      <a:endParaRPr lang="fr-FR" sz="600" dirty="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5A, 5D, 6A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977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1.4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4A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3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1.5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WP 4A</a:t>
                      </a:r>
                      <a:endParaRPr lang="fr-FR" sz="600" dirty="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4B, 4C, 5A, 5C, 7B, 7C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3M and 5D)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335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1.6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4A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5A, 5B, 5C, 5D, 6A, 7B, 7C, 7D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3M et 4B)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8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1.7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7B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4A, 4C, 5A, 5B, 5C, 6A, 7C, 7D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1A, 3M, 4B)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1.8</a:t>
                      </a:r>
                      <a:endParaRPr lang="fr-FR" sz="600" dirty="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4C </a:t>
                      </a:r>
                      <a:r>
                        <a:rPr lang="fr-FR" sz="600">
                          <a:effectLst/>
                        </a:rPr>
                        <a:t>(in charge of developing studies and draft CPM text on resolves 2 and sending that to WP 5B)</a:t>
                      </a: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7D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1A, 3M, 5A)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5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1.9.1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4C, 5A, 5C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1B and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55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1.9.2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4C, 5A, 5C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1A and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244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1.10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5B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4A, 4B, 4C, 5A, 5C, 5D, 6A, 7C, 7B, 7D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 3M)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8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1.11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5A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WPs 4A, 4B, 4C, 5B, 5C, 5D, 7C, 7B, 7D</a:t>
                      </a:r>
                      <a:endParaRPr lang="fr-FR" sz="6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(WPs 3K and 6A)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889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1.12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600">
                          <a:effectLst/>
                        </a:rPr>
                        <a:t>WP 5A</a:t>
                      </a:r>
                      <a:endParaRPr lang="fr-FR" sz="60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WPs 4A, 4B, 4C, 5B, 5C, 5D, 7C, 7B, 7D</a:t>
                      </a:r>
                      <a:endParaRPr lang="fr-FR" sz="600" dirty="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600" dirty="0">
                          <a:effectLst/>
                        </a:rPr>
                        <a:t>(WPs 3K and 6A)</a:t>
                      </a:r>
                      <a:endParaRPr lang="fr-FR" sz="600" dirty="0">
                        <a:effectLst/>
                      </a:endParaRPr>
                    </a:p>
                  </a:txBody>
                  <a:tcPr marL="22936" marR="22936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E42FC315-1656-46CF-BD92-CD4E95EC173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86301" y="1807369"/>
          <a:ext cx="4129087" cy="2914521"/>
        </p:xfrm>
        <a:graphic>
          <a:graphicData uri="http://schemas.openxmlformats.org/drawingml/2006/table">
            <a:tbl>
              <a:tblPr firstRow="1" firstCol="1" bandRow="1"/>
              <a:tblGrid>
                <a:gridCol w="1243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3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Agenda Item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Responsible group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Concerned group(s)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1.13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TG 5/1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3J, 3K, 3M, 4A, 4B, 4C, 5A, 5B, 5C, 5D, 6A, 7C, 7B, 7C, 7D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1.14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WP 5C</a:t>
                      </a:r>
                      <a:endParaRPr lang="fr-FR" sz="800" dirty="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4A, 4C, 5A, 5D, 7B, 7C</a:t>
                      </a:r>
                      <a:endParaRPr lang="fr-FR" sz="8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(WPs 3M and 7D)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1.15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1A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3J, 3K, 3M, 5A, 5C, 7C, 7D</a:t>
                      </a:r>
                      <a:endParaRPr lang="fr-FR" sz="8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(WPs 4A, 5D, 6A)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1.16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5A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4A, 4C, 5B, 5C, 7C</a:t>
                      </a:r>
                      <a:endParaRPr lang="fr-FR" sz="8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(WPs 1B, 3J, 3K, 3M, 5D)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2, 4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CPM19‑2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7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4A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9.1.1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4C and WP 5D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–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9.1.2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WP4A and WP 5D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 6A)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600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9.1.3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4A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5A, 5C</a:t>
                      </a:r>
                      <a:endParaRPr lang="fr-FR" sz="8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 3M)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9.1.4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5B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4A, 4C, 7B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9.1.5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5A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5B</a:t>
                      </a:r>
                      <a:endParaRPr lang="fr-FR" sz="80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(WP 3M)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9.1.6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1B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1A, 5B, 6A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8003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9.1.7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1B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1C, 4A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573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9.1.8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5D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WPs 1B, 5A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146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9.1.9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WP 4A</a:t>
                      </a:r>
                      <a:endParaRPr lang="fr-FR" sz="80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WP 4B, 5A, 5C, 5D, 7C, 7D</a:t>
                      </a:r>
                      <a:endParaRPr lang="fr-FR" sz="800" dirty="0">
                        <a:effectLst/>
                      </a:endParaRPr>
                    </a:p>
                    <a:p>
                      <a:pPr marL="191135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(WP 3M)</a:t>
                      </a:r>
                      <a:endParaRPr lang="fr-FR" sz="800" dirty="0">
                        <a:effectLst/>
                      </a:endParaRPr>
                    </a:p>
                  </a:txBody>
                  <a:tcPr marL="30304" marR="3030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2963DD0-67A2-4672-BC44-1D56D9DB90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4704" y="278296"/>
            <a:ext cx="7553739" cy="979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141FAC"/>
                </a:solidFill>
                <a:latin typeface="Calibri"/>
              </a:rPr>
              <a:t>TRABAJO PREPARATORIO DEL ITU-R PARA LA CMR-19</a:t>
            </a:r>
          </a:p>
        </p:txBody>
      </p:sp>
    </p:spTree>
    <p:extLst>
      <p:ext uri="{BB962C8B-B14F-4D97-AF65-F5344CB8AC3E}">
        <p14:creationId xmlns:p14="http://schemas.microsoft.com/office/powerpoint/2010/main" val="1480055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s://www.itu.int/en/ITU-R/PublishingImages/slider/slider-rrs-17-americas-en.png">
            <a:extLst>
              <a:ext uri="{FF2B5EF4-FFF2-40B4-BE49-F238E27FC236}">
                <a16:creationId xmlns:a16="http://schemas.microsoft.com/office/drawing/2014/main" id="{507B59A6-7F09-4B6C-A785-843CA46756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29" y="2829616"/>
            <a:ext cx="3319701" cy="21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19F740-6271-4472-89AF-6909562D44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045" y="3236118"/>
            <a:ext cx="5114925" cy="13287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8F003C5-2982-47FA-AF82-34CEAFD13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129" y="636104"/>
            <a:ext cx="8552840" cy="1185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 i="0" kern="1200" baseline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defTabSz="685800" eaLnBrk="1" fontAlgn="auto" hangingPunct="1">
              <a:spcAft>
                <a:spcPts val="0"/>
              </a:spcAft>
              <a:defRPr/>
            </a:pPr>
            <a:r>
              <a:rPr lang="es-ES_tradnl" sz="2800" dirty="0">
                <a:solidFill>
                  <a:srgbClr val="141FAC"/>
                </a:solidFill>
                <a:latin typeface="Calibri"/>
              </a:rPr>
              <a:t>EJEMPLOS DE TRABAJO PREPARATORIO DEL ITU-R/OMM </a:t>
            </a:r>
          </a:p>
        </p:txBody>
      </p:sp>
    </p:spTree>
    <p:extLst>
      <p:ext uri="{BB962C8B-B14F-4D97-AF65-F5344CB8AC3E}">
        <p14:creationId xmlns:p14="http://schemas.microsoft.com/office/powerpoint/2010/main" val="1104584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01913-D600-41BF-A146-4A76A29FCE32}"/>
              </a:ext>
            </a:extLst>
          </p:cNvPr>
          <p:cNvSpPr txBox="1"/>
          <p:nvPr/>
        </p:nvSpPr>
        <p:spPr>
          <a:xfrm>
            <a:off x="510724" y="2008884"/>
            <a:ext cx="84299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INTRODUCION A LAS RADIOFRECUENCIAS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LA UIT Y SUS CICLOS DE ESTUDIOS Y TRABAJOS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R</a:t>
            </a:r>
            <a:r>
              <a:rPr lang="en-US" sz="3200" b="1" dirty="0">
                <a:solidFill>
                  <a:srgbClr val="1F497D"/>
                </a:solidFill>
                <a:latin typeface="Calibri" panose="020F0502020204030204" pitchFamily="34" charset="0"/>
              </a:rPr>
              <a:t>ESPUESTA DE LA OMM</a:t>
            </a:r>
            <a:endParaRPr lang="fr-CH" sz="3200" b="1" dirty="0">
              <a:solidFill>
                <a:srgbClr val="1F497D"/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ROL DE LAS AR Y SMHN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557213" lvl="1" indent="-214313" defTabSz="6858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6012D-A6BB-4C2C-9516-8ABC160579E6}"/>
              </a:ext>
            </a:extLst>
          </p:cNvPr>
          <p:cNvSpPr/>
          <p:nvPr/>
        </p:nvSpPr>
        <p:spPr>
          <a:xfrm>
            <a:off x="1430560" y="664773"/>
            <a:ext cx="639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600" b="1" kern="0" dirty="0">
                <a:solidFill>
                  <a:srgbClr val="141FAC"/>
                </a:solidFill>
                <a:latin typeface="Calibri"/>
              </a:rPr>
              <a:t>RESUMEN DE LA PRESENTACION</a:t>
            </a:r>
            <a:endParaRPr lang="en-US" sz="3600" b="1" kern="0" dirty="0">
              <a:solidFill>
                <a:srgbClr val="141F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30413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5B6807E-3CFD-48A3-8E97-341F10FB352D}"/>
              </a:ext>
            </a:extLst>
          </p:cNvPr>
          <p:cNvSpPr txBox="1"/>
          <p:nvPr/>
        </p:nvSpPr>
        <p:spPr>
          <a:xfrm>
            <a:off x="735806" y="1405623"/>
            <a:ext cx="541496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Mantener el tema en la Agenda principal de la organización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WMO “</a:t>
            </a:r>
            <a:r>
              <a:rPr lang="en-US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Position Paper</a:t>
            </a: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” sobre las Agendas de las CMRs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Apoyo al SG-RFC para participar en todo el ciclo de estudios de la UIT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Difundir la estrategia sobre RF de la Organización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Guía sobre participación en Actividades de coordinación de radiofrecuencias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Manual sobre el uso del espectro electromagnético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790777-43FE-4EA6-84D2-CB0142FFA472}"/>
              </a:ext>
            </a:extLst>
          </p:cNvPr>
          <p:cNvSpPr/>
          <p:nvPr/>
        </p:nvSpPr>
        <p:spPr>
          <a:xfrm>
            <a:off x="1743210" y="218955"/>
            <a:ext cx="4761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600" b="1" dirty="0">
                <a:solidFill>
                  <a:srgbClr val="141FAC"/>
                </a:solidFill>
                <a:latin typeface="Calibri" panose="020F0502020204030204" pitchFamily="34" charset="0"/>
              </a:rPr>
              <a:t>R</a:t>
            </a:r>
            <a:r>
              <a:rPr lang="en-US" sz="3600" b="1" dirty="0">
                <a:solidFill>
                  <a:srgbClr val="141FAC"/>
                </a:solidFill>
                <a:latin typeface="Calibri" panose="020F0502020204030204" pitchFamily="34" charset="0"/>
              </a:rPr>
              <a:t>ESPUESTA DE LA OMM</a:t>
            </a:r>
            <a:endParaRPr lang="fr-CH" sz="3600" b="1" dirty="0">
              <a:solidFill>
                <a:srgbClr val="141FAC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63E2C4-213E-4963-A60C-1CF370F5A9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85" y="1090226"/>
            <a:ext cx="1675209" cy="22336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164BCCA-1888-4A0E-98FF-9F69642EEF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385" y="3323838"/>
            <a:ext cx="1675209" cy="223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81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01913-D600-41BF-A146-4A76A29FCE32}"/>
              </a:ext>
            </a:extLst>
          </p:cNvPr>
          <p:cNvSpPr txBox="1"/>
          <p:nvPr/>
        </p:nvSpPr>
        <p:spPr>
          <a:xfrm>
            <a:off x="510724" y="2008884"/>
            <a:ext cx="82359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INTRODUCION A LAS RADIOFRECUENCIAS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LA UIT Y SUS CICLO DE ESTUDIOS Y TRABAJOS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R</a:t>
            </a:r>
            <a:r>
              <a:rPr lang="en-US" sz="32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 panose="020F0502020204030204" pitchFamily="34" charset="0"/>
              </a:rPr>
              <a:t>ESPUESTA DE LA OMM</a:t>
            </a:r>
            <a:endParaRPr lang="fr-CH" sz="3200" b="1" dirty="0">
              <a:solidFill>
                <a:schemeClr val="accent1">
                  <a:lumMod val="60000"/>
                  <a:lumOff val="40000"/>
                </a:scheme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ROL DE LAS AR Y SMHN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557213" lvl="1" indent="-214313" defTabSz="6858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6012D-A6BB-4C2C-9516-8ABC160579E6}"/>
              </a:ext>
            </a:extLst>
          </p:cNvPr>
          <p:cNvSpPr/>
          <p:nvPr/>
        </p:nvSpPr>
        <p:spPr>
          <a:xfrm>
            <a:off x="1430560" y="664773"/>
            <a:ext cx="639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600" b="1" kern="0" dirty="0">
                <a:solidFill>
                  <a:srgbClr val="141FAC"/>
                </a:solidFill>
                <a:latin typeface="Calibri"/>
              </a:rPr>
              <a:t>RESUMEN DE LA PRESENTACION</a:t>
            </a:r>
            <a:endParaRPr lang="en-US" sz="3600" b="1" kern="0" dirty="0">
              <a:solidFill>
                <a:srgbClr val="141F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98191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01913-D600-41BF-A146-4A76A29FCE32}"/>
              </a:ext>
            </a:extLst>
          </p:cNvPr>
          <p:cNvSpPr txBox="1"/>
          <p:nvPr/>
        </p:nvSpPr>
        <p:spPr>
          <a:xfrm>
            <a:off x="594905" y="1811842"/>
            <a:ext cx="84299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INTRODUCION A LAS RADIOFRECUENCIAS</a:t>
            </a:r>
            <a:endParaRPr lang="en-US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 </a:t>
            </a:r>
            <a:r>
              <a:rPr lang="en-US" sz="3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LA UIT Y SUS CICLOS DE ESTUDIOS Y TRABAJOS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4F81BD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R</a:t>
            </a:r>
            <a:r>
              <a:rPr lang="en-US" sz="3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ESPUESTA DE LA OMM</a:t>
            </a:r>
            <a:endParaRPr lang="fr-CH" sz="3200" b="1" dirty="0">
              <a:solidFill>
                <a:srgbClr val="4F81BD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4F81BD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4F81BD">
                    <a:lumMod val="60000"/>
                    <a:lumOff val="40000"/>
                  </a:srgbClr>
                </a:solidFill>
                <a:latin typeface="Calibri" panose="020F0502020204030204" pitchFamily="34" charset="0"/>
              </a:rPr>
              <a:t>ROL DE LAS AR Y SMHN</a:t>
            </a:r>
            <a:endParaRPr lang="en-US" sz="3200" b="1" dirty="0">
              <a:solidFill>
                <a:srgbClr val="4F81BD">
                  <a:lumMod val="60000"/>
                  <a:lumOff val="40000"/>
                </a:srgbClr>
              </a:solidFill>
              <a:latin typeface="Calibri" panose="020F0502020204030204" pitchFamily="34" charset="0"/>
            </a:endParaRPr>
          </a:p>
          <a:p>
            <a:pPr marL="557213" lvl="1" indent="-214313" defTabSz="6858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6012D-A6BB-4C2C-9516-8ABC160579E6}"/>
              </a:ext>
            </a:extLst>
          </p:cNvPr>
          <p:cNvSpPr/>
          <p:nvPr/>
        </p:nvSpPr>
        <p:spPr>
          <a:xfrm>
            <a:off x="1774405" y="585215"/>
            <a:ext cx="57086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200" b="1" kern="0" dirty="0">
                <a:solidFill>
                  <a:srgbClr val="141FAC"/>
                </a:solidFill>
                <a:latin typeface="Calibri"/>
              </a:rPr>
              <a:t>RESUMEN DE LA PRESENTACION</a:t>
            </a:r>
            <a:endParaRPr lang="en-US" sz="3200" b="1" kern="0" dirty="0">
              <a:solidFill>
                <a:srgbClr val="141F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529453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F3A1F5-A6F8-4051-8C40-BB32C650EAAE}"/>
              </a:ext>
            </a:extLst>
          </p:cNvPr>
          <p:cNvSpPr txBox="1"/>
          <p:nvPr/>
        </p:nvSpPr>
        <p:spPr>
          <a:xfrm>
            <a:off x="657118" y="1822898"/>
            <a:ext cx="7763985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Mantener sus frecuencias debidamente registradas</a:t>
            </a:r>
          </a:p>
          <a:p>
            <a:pPr defTabSz="685800"/>
            <a:endParaRPr lang="es-ES_tradnl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Crear puntos focales o formalizar función sobre RF en sus estructuras</a:t>
            </a:r>
          </a:p>
          <a:p>
            <a:pPr defTabSz="685800"/>
            <a:endParaRPr lang="es-ES_tradnl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Contacto permanente con las autoridades nacionales responsable</a:t>
            </a:r>
          </a:p>
          <a:p>
            <a:pPr defTabSz="685800"/>
            <a:endParaRPr lang="es-ES_tradnl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Participar en las reuniones regionales (CITEL)</a:t>
            </a:r>
          </a:p>
          <a:p>
            <a:pPr defTabSz="685800"/>
            <a:endParaRPr lang="es-ES_tradnl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Designar expertos para reuniones de OMM y UIT sobre el tema</a:t>
            </a: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endParaRPr lang="es-ES_tradnl" sz="2000" b="1" dirty="0">
              <a:solidFill>
                <a:srgbClr val="4F81BD">
                  <a:lumMod val="75000"/>
                </a:srgbClr>
              </a:solidFill>
              <a:latin typeface="Calibri"/>
            </a:endParaRPr>
          </a:p>
          <a:p>
            <a:pPr marL="257175" indent="-257175" defTabSz="685800">
              <a:buFont typeface="Arial" panose="020B0604020202020204" pitchFamily="34" charset="0"/>
              <a:buChar char="•"/>
            </a:pPr>
            <a:r>
              <a:rPr lang="es-ES_tradnl" sz="20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Poner el tema en destaque en las reuniones de las AR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77F294-5091-447F-8D35-66DF2141ACB2}"/>
              </a:ext>
            </a:extLst>
          </p:cNvPr>
          <p:cNvSpPr/>
          <p:nvPr/>
        </p:nvSpPr>
        <p:spPr>
          <a:xfrm>
            <a:off x="2053880" y="415969"/>
            <a:ext cx="538923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600" b="1" dirty="0">
                <a:solidFill>
                  <a:srgbClr val="141FAC"/>
                </a:solidFill>
                <a:latin typeface="Calibri" panose="020F0502020204030204" pitchFamily="34" charset="0"/>
              </a:rPr>
              <a:t>TAREAS DE LOS SMHN Y AR</a:t>
            </a:r>
            <a:endParaRPr lang="en-US" sz="3600" b="1" dirty="0">
              <a:solidFill>
                <a:srgbClr val="141FA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5043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mo2016_powerpoint_standard_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2002370"/>
            <a:ext cx="8229600" cy="18408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000090"/>
                </a:solidFill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80228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965404-92DB-45BF-99E6-3759EC958F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24" y="1956849"/>
            <a:ext cx="4156771" cy="35302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4B5A1D-FB07-4B43-92B5-7CC2FA360116}"/>
              </a:ext>
            </a:extLst>
          </p:cNvPr>
          <p:cNvSpPr txBox="1"/>
          <p:nvPr/>
        </p:nvSpPr>
        <p:spPr>
          <a:xfrm>
            <a:off x="908033" y="423914"/>
            <a:ext cx="7264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3600" b="1" dirty="0">
                <a:solidFill>
                  <a:srgbClr val="141FAC"/>
                </a:solidFill>
                <a:latin typeface="Calibri"/>
              </a:rPr>
              <a:t>RECURSOS LIMITADOS A COMPARTIR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45E551-4310-4D94-91E9-15BB36106460}"/>
              </a:ext>
            </a:extLst>
          </p:cNvPr>
          <p:cNvSpPr/>
          <p:nvPr/>
        </p:nvSpPr>
        <p:spPr>
          <a:xfrm>
            <a:off x="5319811" y="2417787"/>
            <a:ext cx="3353290" cy="26314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s-ES_tradnl" sz="3300" b="1" dirty="0">
                <a:solidFill>
                  <a:srgbClr val="1F497D"/>
                </a:solidFill>
                <a:latin typeface="Calibri"/>
              </a:rPr>
              <a:t>Sin </a:t>
            </a:r>
          </a:p>
          <a:p>
            <a:pPr algn="ctr" defTabSz="685800"/>
            <a:r>
              <a:rPr lang="es-ES_tradnl" sz="3300" b="1" dirty="0">
                <a:solidFill>
                  <a:srgbClr val="1F497D"/>
                </a:solidFill>
                <a:latin typeface="Calibri"/>
              </a:rPr>
              <a:t>Espectro</a:t>
            </a:r>
          </a:p>
          <a:p>
            <a:pPr algn="ctr" defTabSz="685800"/>
            <a:r>
              <a:rPr lang="es-ES_tradnl" sz="3300" b="1" dirty="0">
                <a:solidFill>
                  <a:srgbClr val="1F497D"/>
                </a:solidFill>
                <a:latin typeface="Calibri"/>
              </a:rPr>
              <a:t> electromagnético</a:t>
            </a:r>
          </a:p>
          <a:p>
            <a:pPr algn="ctr" defTabSz="685800"/>
            <a:r>
              <a:rPr lang="es-ES_tradnl" sz="3300" b="1" dirty="0">
                <a:solidFill>
                  <a:srgbClr val="1F497D"/>
                </a:solidFill>
                <a:latin typeface="Calibri"/>
              </a:rPr>
              <a:t> no hay </a:t>
            </a:r>
          </a:p>
          <a:p>
            <a:pPr algn="ctr" defTabSz="685800"/>
            <a:r>
              <a:rPr lang="es-ES_tradnl" sz="3300" b="1" dirty="0">
                <a:solidFill>
                  <a:srgbClr val="1F497D"/>
                </a:solidFill>
                <a:latin typeface="Calibri"/>
              </a:rPr>
              <a:t>observaciones </a:t>
            </a:r>
          </a:p>
        </p:txBody>
      </p:sp>
    </p:spTree>
    <p:extLst>
      <p:ext uri="{BB962C8B-B14F-4D97-AF65-F5344CB8AC3E}">
        <p14:creationId xmlns:p14="http://schemas.microsoft.com/office/powerpoint/2010/main" val="2446854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Interference_effect">
            <a:extLst>
              <a:ext uri="{FF2B5EF4-FFF2-40B4-BE49-F238E27FC236}">
                <a16:creationId xmlns:a16="http://schemas.microsoft.com/office/drawing/2014/main" id="{B0B54E8D-AA59-416C-94DE-1E517942C8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17" y="2321352"/>
            <a:ext cx="4907756" cy="28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DC9F193-7BA5-4101-A422-FE5FB3E5692A}"/>
              </a:ext>
            </a:extLst>
          </p:cNvPr>
          <p:cNvSpPr txBox="1"/>
          <p:nvPr/>
        </p:nvSpPr>
        <p:spPr>
          <a:xfrm>
            <a:off x="1477750" y="493195"/>
            <a:ext cx="61477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3600" b="1" dirty="0">
                <a:solidFill>
                  <a:srgbClr val="141FAC"/>
                </a:solidFill>
                <a:latin typeface="Calibri"/>
              </a:rPr>
              <a:t>LA NECESIDAD DE PROTECCION</a:t>
            </a:r>
          </a:p>
          <a:p>
            <a:pPr algn="ctr" defTabSz="685800"/>
            <a:r>
              <a:rPr lang="es-ES_tradnl" b="1" dirty="0">
                <a:solidFill>
                  <a:srgbClr val="FF0000"/>
                </a:solidFill>
                <a:latin typeface="Calibri"/>
              </a:rPr>
              <a:t>Ejemplo: radares meteorológicos en Banda C</a:t>
            </a:r>
            <a:endParaRPr lang="es-ES_tradnl" sz="15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653EF2-802B-41EE-9043-6EFFE3A31267}"/>
              </a:ext>
            </a:extLst>
          </p:cNvPr>
          <p:cNvSpPr txBox="1"/>
          <p:nvPr/>
        </p:nvSpPr>
        <p:spPr>
          <a:xfrm>
            <a:off x="5868798" y="2678517"/>
            <a:ext cx="2696764" cy="21698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2700" b="1" dirty="0">
                <a:solidFill>
                  <a:srgbClr val="FF0000"/>
                </a:solidFill>
                <a:latin typeface="Calibri"/>
              </a:rPr>
              <a:t>Las interferencias</a:t>
            </a:r>
          </a:p>
          <a:p>
            <a:pPr algn="ctr" defTabSz="685800"/>
            <a:r>
              <a:rPr lang="es-ES_tradnl" sz="2700" b="1" dirty="0">
                <a:solidFill>
                  <a:srgbClr val="FF0000"/>
                </a:solidFill>
                <a:latin typeface="Calibri"/>
              </a:rPr>
              <a:t> afectan </a:t>
            </a:r>
          </a:p>
          <a:p>
            <a:pPr algn="ctr" defTabSz="685800"/>
            <a:r>
              <a:rPr lang="es-ES_tradnl" sz="2700" b="1" dirty="0">
                <a:solidFill>
                  <a:srgbClr val="FF0000"/>
                </a:solidFill>
                <a:latin typeface="Calibri"/>
              </a:rPr>
              <a:t>dramáticamente</a:t>
            </a:r>
          </a:p>
          <a:p>
            <a:pPr algn="ctr" defTabSz="685800"/>
            <a:r>
              <a:rPr lang="es-ES_tradnl" sz="2700" b="1" dirty="0">
                <a:solidFill>
                  <a:srgbClr val="FF0000"/>
                </a:solidFill>
                <a:latin typeface="Calibri"/>
              </a:rPr>
              <a:t>las</a:t>
            </a:r>
          </a:p>
          <a:p>
            <a:pPr algn="ctr" defTabSz="685800"/>
            <a:r>
              <a:rPr lang="es-ES_tradnl" sz="2700" b="1" dirty="0">
                <a:solidFill>
                  <a:srgbClr val="FF0000"/>
                </a:solidFill>
                <a:latin typeface="Calibri"/>
              </a:rPr>
              <a:t> observaciones </a:t>
            </a:r>
          </a:p>
        </p:txBody>
      </p:sp>
    </p:spTree>
    <p:extLst>
      <p:ext uri="{BB962C8B-B14F-4D97-AF65-F5344CB8AC3E}">
        <p14:creationId xmlns:p14="http://schemas.microsoft.com/office/powerpoint/2010/main" val="1888429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6445F59-F44E-4A7B-B28C-762336DBEC76}"/>
              </a:ext>
            </a:extLst>
          </p:cNvPr>
          <p:cNvSpPr/>
          <p:nvPr/>
        </p:nvSpPr>
        <p:spPr>
          <a:xfrm>
            <a:off x="1490869" y="2280999"/>
            <a:ext cx="6539948" cy="3311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panose="020F0502020204030204" pitchFamily="34" charset="0"/>
              </a:rPr>
              <a:t>AYUDA A LA METEOROLOGIA</a:t>
            </a:r>
          </a:p>
          <a:p>
            <a:pPr marL="214313" indent="-214313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panose="020F0502020204030204" pitchFamily="34" charset="0"/>
              </a:rPr>
              <a:t>SATELITES METEOROLOGICOS</a:t>
            </a:r>
          </a:p>
          <a:p>
            <a:pPr marL="214313" indent="-214313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panose="020F0502020204030204" pitchFamily="34" charset="0"/>
              </a:rPr>
              <a:t>RADARES METEOROLOGICOS</a:t>
            </a:r>
          </a:p>
          <a:p>
            <a:pPr marL="214313" indent="-214313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panose="020F0502020204030204" pitchFamily="34" charset="0"/>
              </a:rPr>
              <a:t>SENSORES ACTIVOS Y PASIVOS</a:t>
            </a:r>
          </a:p>
          <a:p>
            <a:pPr marL="214313" indent="-214313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sz="3600" b="1" dirty="0">
                <a:solidFill>
                  <a:srgbClr val="4F81BD">
                    <a:lumMod val="75000"/>
                  </a:srgbClr>
                </a:solidFill>
                <a:latin typeface="Calibri"/>
                <a:ea typeface="Calibri" panose="020F0502020204030204" pitchFamily="34" charset="0"/>
              </a:rPr>
              <a:t>COMUNICACIONES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E10F05-4BDF-4E56-AFEB-18BA6477915D}"/>
              </a:ext>
            </a:extLst>
          </p:cNvPr>
          <p:cNvSpPr txBox="1"/>
          <p:nvPr/>
        </p:nvSpPr>
        <p:spPr>
          <a:xfrm>
            <a:off x="304710" y="657121"/>
            <a:ext cx="8668143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2800" b="1" dirty="0">
                <a:solidFill>
                  <a:srgbClr val="141FAC"/>
                </a:solidFill>
                <a:latin typeface="Calibri"/>
              </a:rPr>
              <a:t>AREAS DE INTERES DE LA COMUNIDAD METEOROLOGICA</a:t>
            </a:r>
          </a:p>
          <a:p>
            <a:pPr algn="ctr" defTabSz="685800"/>
            <a:r>
              <a:rPr lang="en-US" sz="1500" b="1" dirty="0">
                <a:solidFill>
                  <a:srgbClr val="C0504D"/>
                </a:solidFill>
                <a:latin typeface="Calibri"/>
                <a:ea typeface="Calibri" panose="020F0502020204030204" pitchFamily="34" charset="0"/>
              </a:rPr>
              <a:t>USO ACTUAL, AMENAZAS Y DESARROLLO FUTURO</a:t>
            </a:r>
          </a:p>
          <a:p>
            <a:pPr algn="ctr" defTabSz="685800"/>
            <a:r>
              <a:rPr lang="es-ES_tradnl" sz="1500" b="1" dirty="0">
                <a:solidFill>
                  <a:srgbClr val="4BACC6">
                    <a:lumMod val="75000"/>
                  </a:srgbClr>
                </a:solidFill>
                <a:latin typeface="Calibri"/>
              </a:rPr>
              <a:t>Varios servicios: MetAids, MetSat, EESS, etc.</a:t>
            </a:r>
          </a:p>
        </p:txBody>
      </p:sp>
    </p:spTree>
    <p:extLst>
      <p:ext uri="{BB962C8B-B14F-4D97-AF65-F5344CB8AC3E}">
        <p14:creationId xmlns:p14="http://schemas.microsoft.com/office/powerpoint/2010/main" val="536676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9">
            <a:extLst>
              <a:ext uri="{FF2B5EF4-FFF2-40B4-BE49-F238E27FC236}">
                <a16:creationId xmlns:a16="http://schemas.microsoft.com/office/drawing/2014/main" id="{CB0C55ED-F324-4FD3-B5F7-8F75EF66EC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17" y="2275285"/>
            <a:ext cx="4479131" cy="3250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6046E58-990E-41E4-B4F6-A57229945E49}"/>
              </a:ext>
            </a:extLst>
          </p:cNvPr>
          <p:cNvSpPr txBox="1"/>
          <p:nvPr/>
        </p:nvSpPr>
        <p:spPr>
          <a:xfrm>
            <a:off x="1567202" y="582647"/>
            <a:ext cx="614770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3600" b="1" dirty="0">
                <a:solidFill>
                  <a:srgbClr val="141FAC"/>
                </a:solidFill>
                <a:latin typeface="Calibri"/>
              </a:rPr>
              <a:t>LA NECESIDAD DE PROTECCION</a:t>
            </a:r>
          </a:p>
          <a:p>
            <a:pPr algn="ctr" defTabSz="685800"/>
            <a:r>
              <a:rPr lang="es-ES_tradnl" sz="2800" b="1" dirty="0">
                <a:solidFill>
                  <a:srgbClr val="FF0000"/>
                </a:solidFill>
                <a:latin typeface="Calibri"/>
              </a:rPr>
              <a:t>Servicio MetSat</a:t>
            </a:r>
            <a:endParaRPr lang="es-ES_tradnl" sz="2000" b="1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4" name="Image 8" descr="Description : Figure 1-4">
            <a:extLst>
              <a:ext uri="{FF2B5EF4-FFF2-40B4-BE49-F238E27FC236}">
                <a16:creationId xmlns:a16="http://schemas.microsoft.com/office/drawing/2014/main" id="{C8CF893A-E08D-403E-8464-5E1A40F2A6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048" y="2614613"/>
            <a:ext cx="377582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064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Image 4">
            <a:extLst>
              <a:ext uri="{FF2B5EF4-FFF2-40B4-BE49-F238E27FC236}">
                <a16:creationId xmlns:a16="http://schemas.microsoft.com/office/drawing/2014/main" id="{F104729F-1527-451D-9388-299A40214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052" y="2611041"/>
            <a:ext cx="4593431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0147958-8D05-4B20-9AC8-088A2D45A6F0}"/>
              </a:ext>
            </a:extLst>
          </p:cNvPr>
          <p:cNvSpPr txBox="1"/>
          <p:nvPr/>
        </p:nvSpPr>
        <p:spPr>
          <a:xfrm>
            <a:off x="949831" y="692793"/>
            <a:ext cx="735387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s-ES_tradnl" sz="3600" b="1" dirty="0">
                <a:solidFill>
                  <a:srgbClr val="141FAC"/>
                </a:solidFill>
                <a:latin typeface="Calibri"/>
              </a:rPr>
              <a:t>LA NECESIDAD DE PROTECCION</a:t>
            </a:r>
          </a:p>
          <a:p>
            <a:pPr algn="ctr" defTabSz="685800"/>
            <a:r>
              <a:rPr lang="es-ES_tradnl" sz="2800" b="1" dirty="0">
                <a:solidFill>
                  <a:srgbClr val="FF0000"/>
                </a:solidFill>
                <a:latin typeface="Calibri"/>
              </a:rPr>
              <a:t>Sistemas de telecomunicaciones meteorológicas</a:t>
            </a:r>
            <a:endParaRPr lang="es-ES_tradnl" sz="2000" b="1" dirty="0">
              <a:solidFill>
                <a:srgbClr val="FF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39722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5401913-D600-41BF-A146-4A76A29FCE32}"/>
              </a:ext>
            </a:extLst>
          </p:cNvPr>
          <p:cNvSpPr txBox="1"/>
          <p:nvPr/>
        </p:nvSpPr>
        <p:spPr>
          <a:xfrm>
            <a:off x="614908" y="2039879"/>
            <a:ext cx="8429936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INTRODUCION A LAS RADIOFRECUENCIAS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en-US" sz="3200" b="1" dirty="0">
                <a:solidFill>
                  <a:srgbClr val="333399">
                    <a:lumMod val="75000"/>
                  </a:srgbClr>
                </a:solidFill>
                <a:latin typeface="Calibri" panose="020F0502020204030204" pitchFamily="34" charset="0"/>
              </a:rPr>
              <a:t> LA UIT Y SUS CICLOS DE ESTUDIOS Y TRABAJOS</a:t>
            </a: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R</a:t>
            </a:r>
            <a:r>
              <a:rPr lang="en-US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ESPUESTA DE LA OMM</a:t>
            </a:r>
            <a:endParaRPr lang="fr-CH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endParaRPr lang="fr-CH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214313" indent="-214313" defTabSz="685800">
              <a:buFont typeface="Arial" panose="020B0604020202020204" pitchFamily="34" charset="0"/>
              <a:buChar char="•"/>
              <a:defRPr/>
            </a:pPr>
            <a:r>
              <a:rPr lang="fr-CH" sz="3200" b="1" dirty="0">
                <a:solidFill>
                  <a:srgbClr val="1F497D">
                    <a:lumMod val="40000"/>
                    <a:lumOff val="60000"/>
                  </a:srgbClr>
                </a:solidFill>
                <a:latin typeface="Calibri" panose="020F0502020204030204" pitchFamily="34" charset="0"/>
              </a:rPr>
              <a:t>ROL DE LAS AR Y SMHN</a:t>
            </a:r>
            <a:endParaRPr lang="en-US" sz="3200" b="1" dirty="0">
              <a:solidFill>
                <a:srgbClr val="1F497D">
                  <a:lumMod val="40000"/>
                  <a:lumOff val="60000"/>
                </a:srgbClr>
              </a:solidFill>
              <a:latin typeface="Calibri" panose="020F0502020204030204" pitchFamily="34" charset="0"/>
            </a:endParaRPr>
          </a:p>
          <a:p>
            <a:pPr marL="557213" lvl="1" indent="-214313" defTabSz="685800">
              <a:buFont typeface="Arial" panose="020B0604020202020204" pitchFamily="34" charset="0"/>
              <a:buChar char="•"/>
              <a:defRPr/>
            </a:pPr>
            <a:endParaRPr lang="en-US" sz="3200" b="1" dirty="0">
              <a:solidFill>
                <a:srgbClr val="333399">
                  <a:lumMod val="75000"/>
                </a:srgb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86012D-A6BB-4C2C-9516-8ABC160579E6}"/>
              </a:ext>
            </a:extLst>
          </p:cNvPr>
          <p:cNvSpPr/>
          <p:nvPr/>
        </p:nvSpPr>
        <p:spPr>
          <a:xfrm>
            <a:off x="1462609" y="521374"/>
            <a:ext cx="65405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685800">
              <a:defRPr/>
            </a:pPr>
            <a:r>
              <a:rPr lang="fr-CH" sz="3600" b="1" kern="0" dirty="0">
                <a:solidFill>
                  <a:srgbClr val="141FAC"/>
                </a:solidFill>
                <a:latin typeface="Calibri"/>
              </a:rPr>
              <a:t>RESUMEN DE LA PRESENTACION</a:t>
            </a:r>
            <a:endParaRPr lang="en-US" sz="3600" b="1" kern="0" dirty="0">
              <a:solidFill>
                <a:srgbClr val="141FAC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224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032611D-C8E6-46F2-9EC3-99843C6AEEC5}"/>
              </a:ext>
            </a:extLst>
          </p:cNvPr>
          <p:cNvSpPr txBox="1"/>
          <p:nvPr/>
        </p:nvSpPr>
        <p:spPr>
          <a:xfrm>
            <a:off x="526155" y="544905"/>
            <a:ext cx="78236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s-ES_tradnl" sz="2400" b="1" dirty="0">
                <a:solidFill>
                  <a:srgbClr val="141FAC"/>
                </a:solidFill>
                <a:latin typeface="Calibri" panose="020F0502020204030204" pitchFamily="34" charset="0"/>
              </a:rPr>
              <a:t>LA UNION INTERNACIONAL DE TELECOMUNICACIONES (UIT)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D70131-B1FD-4BE7-8E9D-ABE1EEBAC44D}"/>
              </a:ext>
            </a:extLst>
          </p:cNvPr>
          <p:cNvSpPr/>
          <p:nvPr/>
        </p:nvSpPr>
        <p:spPr>
          <a:xfrm>
            <a:off x="4437995" y="2229341"/>
            <a:ext cx="4377393" cy="253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>
              <a:lnSpc>
                <a:spcPct val="106000"/>
              </a:lnSpc>
              <a:spcAft>
                <a:spcPts val="600"/>
              </a:spcAft>
            </a:pPr>
            <a:r>
              <a:rPr lang="es-ES_tradnl" b="1" dirty="0">
                <a:solidFill>
                  <a:srgbClr val="4F81BD"/>
                </a:solidFill>
                <a:latin typeface="Calibri"/>
                <a:ea typeface="Calibri" panose="020F0502020204030204" pitchFamily="34" charset="0"/>
              </a:rPr>
              <a:t>Gestión del espectro electromagnético</a:t>
            </a:r>
          </a:p>
          <a:p>
            <a:pPr marL="600075" lvl="1" indent="-257175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Conferencia Mundial de Radiocomunicaciones </a:t>
            </a:r>
          </a:p>
          <a:p>
            <a:pPr marL="600075" lvl="1" indent="-257175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Actividades de ITU-R </a:t>
            </a:r>
          </a:p>
          <a:p>
            <a:pPr marL="600075" lvl="1" indent="-257175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Reglamento de Radio </a:t>
            </a:r>
          </a:p>
          <a:p>
            <a:pPr marL="600075" lvl="1" indent="-257175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Grupos de estudios de ITU-R</a:t>
            </a:r>
          </a:p>
          <a:p>
            <a:pPr marL="600075" lvl="1" indent="-257175" defTabSz="685800">
              <a:lnSpc>
                <a:spcPct val="106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Actividades de </a:t>
            </a:r>
            <a:r>
              <a:rPr lang="es-ES_tradnl" b="1" dirty="0">
                <a:solidFill>
                  <a:srgbClr val="1F497D"/>
                </a:solidFill>
                <a:latin typeface="Calibri"/>
                <a:ea typeface="Calibri" panose="020F0502020204030204" pitchFamily="34" charset="0"/>
              </a:rPr>
              <a:t>ITU-R SG 7</a:t>
            </a:r>
            <a:endParaRPr lang="es-ES_tradnl" b="1" dirty="0">
              <a:solidFill>
                <a:srgbClr val="1F497D"/>
              </a:solidFill>
              <a:latin typeface="Calibri"/>
              <a:ea typeface="Times New Roman" panose="02020603050405020304" pitchFamily="18" charset="0"/>
            </a:endParaRPr>
          </a:p>
        </p:txBody>
      </p:sp>
      <p:pic>
        <p:nvPicPr>
          <p:cNvPr id="1026" name="Picture 2" descr="Image result for itu structure">
            <a:extLst>
              <a:ext uri="{FF2B5EF4-FFF2-40B4-BE49-F238E27FC236}">
                <a16:creationId xmlns:a16="http://schemas.microsoft.com/office/drawing/2014/main" id="{CFEF4B67-5E7C-4A6D-83CA-660554983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229341"/>
            <a:ext cx="3666470" cy="27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036918"/>
      </p:ext>
    </p:extLst>
  </p:cSld>
  <p:clrMapOvr>
    <a:masterClrMapping/>
  </p:clrMapOvr>
</p:sld>
</file>

<file path=ppt/theme/theme1.xml><?xml version="1.0" encoding="utf-8"?>
<a:theme xmlns:a="http://schemas.openxmlformats.org/drawingml/2006/main" name="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WMO_WHITE_Powerpoint_en_f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WMO_WHITE_Powerpoint_en_fr</Template>
  <TotalTime>0</TotalTime>
  <Words>977</Words>
  <Application>Microsoft Office PowerPoint</Application>
  <PresentationFormat>On-screen Show (4:3)</PresentationFormat>
  <Paragraphs>261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Tms Rmn</vt:lpstr>
      <vt:lpstr>Wingdings</vt:lpstr>
      <vt:lpstr>WMO_WHITE_Powerpoint_en_fr</vt:lpstr>
      <vt:lpstr>1_WMO_WHITE_Powerpoint_en_fr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World Meteorological Organization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Thomas</dc:creator>
  <cp:lastModifiedBy>Jose Arimatea de Sousa Brito</cp:lastModifiedBy>
  <cp:revision>11</cp:revision>
  <dcterms:created xsi:type="dcterms:W3CDTF">2016-08-30T12:19:07Z</dcterms:created>
  <dcterms:modified xsi:type="dcterms:W3CDTF">2017-08-23T14:27:15Z</dcterms:modified>
</cp:coreProperties>
</file>