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8" r:id="rId3"/>
    <p:sldId id="267" r:id="rId4"/>
    <p:sldId id="269" r:id="rId5"/>
    <p:sldId id="278" r:id="rId6"/>
    <p:sldId id="287" r:id="rId7"/>
    <p:sldId id="288" r:id="rId8"/>
    <p:sldId id="289" r:id="rId9"/>
    <p:sldId id="277" r:id="rId10"/>
    <p:sldId id="285" r:id="rId11"/>
    <p:sldId id="279" r:id="rId12"/>
    <p:sldId id="270" r:id="rId13"/>
    <p:sldId id="280" r:id="rId14"/>
    <p:sldId id="281" r:id="rId15"/>
    <p:sldId id="286" r:id="rId16"/>
    <p:sldId id="272" r:id="rId17"/>
    <p:sldId id="273" r:id="rId18"/>
    <p:sldId id="274" r:id="rId19"/>
    <p:sldId id="275" r:id="rId20"/>
    <p:sldId id="266"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97" autoAdjust="0"/>
  </p:normalViewPr>
  <p:slideViewPr>
    <p:cSldViewPr>
      <p:cViewPr varScale="1">
        <p:scale>
          <a:sx n="62" d="100"/>
          <a:sy n="62" d="100"/>
        </p:scale>
        <p:origin x="1404" y="72"/>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2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06556-AF39-467F-8FE9-C51EA7CDE043}" type="doc">
      <dgm:prSet loTypeId="urn:microsoft.com/office/officeart/2005/8/layout/chevron2" loCatId="process" qsTypeId="urn:microsoft.com/office/officeart/2005/8/quickstyle/simple5" qsCatId="simple" csTypeId="urn:microsoft.com/office/officeart/2005/8/colors/accent3_2" csCatId="accent3" phldr="1"/>
      <dgm:spPr/>
      <dgm:t>
        <a:bodyPr/>
        <a:lstStyle/>
        <a:p>
          <a:endParaRPr kumimoji="1" lang="ja-JP" altLang="en-US"/>
        </a:p>
      </dgm:t>
    </dgm:pt>
    <dgm:pt modelId="{071C2C1F-D880-4978-B8BF-4DAF268CCA71}">
      <dgm:prSet phldrT="[テキスト]"/>
      <dgm:spPr/>
      <dgm:t>
        <a:bodyPr/>
        <a:lstStyle/>
        <a:p>
          <a:r>
            <a:rPr kumimoji="1" lang="en-US" altLang="ja-JP" dirty="0" smtClean="0"/>
            <a:t>Survey</a:t>
          </a:r>
          <a:endParaRPr kumimoji="1" lang="ja-JP" altLang="en-US" dirty="0"/>
        </a:p>
      </dgm:t>
    </dgm:pt>
    <dgm:pt modelId="{B3942924-F398-4DCF-BA24-8D95EC4F8ECF}" type="parTrans" cxnId="{27DB2BC8-71C6-4C28-96F3-19A20479E404}">
      <dgm:prSet/>
      <dgm:spPr/>
      <dgm:t>
        <a:bodyPr/>
        <a:lstStyle/>
        <a:p>
          <a:endParaRPr kumimoji="1" lang="ja-JP" altLang="en-US"/>
        </a:p>
      </dgm:t>
    </dgm:pt>
    <dgm:pt modelId="{A74E52D4-97B5-45AA-9E36-13CD6FC03993}" type="sibTrans" cxnId="{27DB2BC8-71C6-4C28-96F3-19A20479E404}">
      <dgm:prSet/>
      <dgm:spPr/>
      <dgm:t>
        <a:bodyPr/>
        <a:lstStyle/>
        <a:p>
          <a:endParaRPr kumimoji="1" lang="ja-JP" altLang="en-US"/>
        </a:p>
      </dgm:t>
    </dgm:pt>
    <dgm:pt modelId="{38E0D6E9-B521-47B2-9FBD-82038C5D873A}">
      <dgm:prSet phldrT="[テキスト]"/>
      <dgm:spPr/>
      <dgm:t>
        <a:bodyPr/>
        <a:lstStyle/>
        <a:p>
          <a:r>
            <a:rPr kumimoji="1" lang="en-US" altLang="ja-JP" dirty="0" smtClean="0"/>
            <a:t>Provision</a:t>
          </a:r>
          <a:endParaRPr kumimoji="1" lang="ja-JP" altLang="en-US" dirty="0"/>
        </a:p>
      </dgm:t>
    </dgm:pt>
    <dgm:pt modelId="{C655EECF-E864-48E4-B157-024ACED665EA}" type="parTrans" cxnId="{A85D81F6-F058-40C7-9DA1-14D4501D0201}">
      <dgm:prSet/>
      <dgm:spPr/>
      <dgm:t>
        <a:bodyPr/>
        <a:lstStyle/>
        <a:p>
          <a:endParaRPr kumimoji="1" lang="ja-JP" altLang="en-US"/>
        </a:p>
      </dgm:t>
    </dgm:pt>
    <dgm:pt modelId="{72918C6C-F049-4DD7-92BC-6AEBE58B5788}" type="sibTrans" cxnId="{A85D81F6-F058-40C7-9DA1-14D4501D0201}">
      <dgm:prSet/>
      <dgm:spPr/>
      <dgm:t>
        <a:bodyPr/>
        <a:lstStyle/>
        <a:p>
          <a:endParaRPr kumimoji="1" lang="ja-JP" altLang="en-US"/>
        </a:p>
      </dgm:t>
    </dgm:pt>
    <dgm:pt modelId="{7F58723D-23ED-4DB6-814C-AA4A77A44E48}">
      <dgm:prSet/>
      <dgm:spPr/>
      <dgm:t>
        <a:bodyPr/>
        <a:lstStyle/>
        <a:p>
          <a:r>
            <a:rPr kumimoji="1" lang="en-US" altLang="ja-JP" dirty="0" smtClean="0"/>
            <a:t>Training</a:t>
          </a:r>
          <a:endParaRPr kumimoji="1" lang="ja-JP" altLang="en-US" dirty="0"/>
        </a:p>
      </dgm:t>
    </dgm:pt>
    <dgm:pt modelId="{FFF819E2-D29D-4C3D-987C-A9DC716F9588}" type="parTrans" cxnId="{EC89E1C8-737E-4D4C-8DEC-C0CDD18A217D}">
      <dgm:prSet/>
      <dgm:spPr/>
      <dgm:t>
        <a:bodyPr/>
        <a:lstStyle/>
        <a:p>
          <a:endParaRPr kumimoji="1" lang="ja-JP" altLang="en-US"/>
        </a:p>
      </dgm:t>
    </dgm:pt>
    <dgm:pt modelId="{65B6515F-F019-40FE-A995-5C71C24651C7}" type="sibTrans" cxnId="{EC89E1C8-737E-4D4C-8DEC-C0CDD18A217D}">
      <dgm:prSet/>
      <dgm:spPr/>
      <dgm:t>
        <a:bodyPr/>
        <a:lstStyle/>
        <a:p>
          <a:endParaRPr kumimoji="1" lang="ja-JP" altLang="en-US"/>
        </a:p>
      </dgm:t>
    </dgm:pt>
    <dgm:pt modelId="{78C31011-8EE4-4B5A-AEA1-09F341928456}">
      <dgm:prSet/>
      <dgm:spPr/>
      <dgm:t>
        <a:bodyPr/>
        <a:lstStyle/>
        <a:p>
          <a:r>
            <a:rPr kumimoji="1" lang="en-US" altLang="ja-JP" dirty="0" smtClean="0"/>
            <a:t>Follow-up</a:t>
          </a:r>
          <a:endParaRPr kumimoji="1" lang="ja-JP" altLang="en-US" dirty="0"/>
        </a:p>
      </dgm:t>
    </dgm:pt>
    <dgm:pt modelId="{6621EAA2-C5D1-4A7A-9820-2A3C94CABD95}" type="parTrans" cxnId="{6B5258A8-B8CD-4366-955A-8183CA614987}">
      <dgm:prSet/>
      <dgm:spPr/>
      <dgm:t>
        <a:bodyPr/>
        <a:lstStyle/>
        <a:p>
          <a:endParaRPr kumimoji="1" lang="ja-JP" altLang="en-US"/>
        </a:p>
      </dgm:t>
    </dgm:pt>
    <dgm:pt modelId="{7B56230A-E012-47AA-95A8-FAB15F4FC96F}" type="sibTrans" cxnId="{6B5258A8-B8CD-4366-955A-8183CA614987}">
      <dgm:prSet/>
      <dgm:spPr/>
      <dgm:t>
        <a:bodyPr/>
        <a:lstStyle/>
        <a:p>
          <a:endParaRPr kumimoji="1" lang="ja-JP" altLang="en-US"/>
        </a:p>
      </dgm:t>
    </dgm:pt>
    <dgm:pt modelId="{F6694D47-C429-46B2-A1DA-60518ECDD955}">
      <dgm:prSet/>
      <dgm:spPr/>
      <dgm:t>
        <a:bodyPr/>
        <a:lstStyle/>
        <a:p>
          <a:r>
            <a:rPr kumimoji="1" lang="en-US" altLang="ja-JP" dirty="0" smtClean="0"/>
            <a:t>Preliminary survey of calibration capacity</a:t>
          </a:r>
          <a:endParaRPr kumimoji="1" lang="ja-JP" altLang="en-US" dirty="0"/>
        </a:p>
      </dgm:t>
    </dgm:pt>
    <dgm:pt modelId="{066883C4-327B-459D-95DE-C7537A2F77BC}" type="parTrans" cxnId="{19917138-964F-4E4C-B0DB-889D4C5C431E}">
      <dgm:prSet/>
      <dgm:spPr/>
      <dgm:t>
        <a:bodyPr/>
        <a:lstStyle/>
        <a:p>
          <a:endParaRPr kumimoji="1" lang="ja-JP" altLang="en-US"/>
        </a:p>
      </dgm:t>
    </dgm:pt>
    <dgm:pt modelId="{ED571775-8FF5-4732-8F3E-C5879BF0390B}" type="sibTrans" cxnId="{19917138-964F-4E4C-B0DB-889D4C5C431E}">
      <dgm:prSet/>
      <dgm:spPr/>
      <dgm:t>
        <a:bodyPr/>
        <a:lstStyle/>
        <a:p>
          <a:endParaRPr kumimoji="1" lang="ja-JP" altLang="en-US"/>
        </a:p>
      </dgm:t>
    </dgm:pt>
    <dgm:pt modelId="{39C01FEA-57C4-4ED6-8918-F0F974002C8F}">
      <dgm:prSet/>
      <dgm:spPr/>
      <dgm:t>
        <a:bodyPr/>
        <a:lstStyle/>
        <a:p>
          <a:r>
            <a:rPr kumimoji="1" lang="en-US" altLang="ja-JP" dirty="0" smtClean="0"/>
            <a:t>Provision of standard instruments and/or inspection equipment</a:t>
          </a:r>
          <a:endParaRPr kumimoji="1" lang="ja-JP" altLang="en-US" dirty="0"/>
        </a:p>
      </dgm:t>
    </dgm:pt>
    <dgm:pt modelId="{3580288F-A678-40B2-8D5E-4B4E61088BF3}" type="parTrans" cxnId="{242F1DA4-E185-4F12-B9E0-26FE1C7441CA}">
      <dgm:prSet/>
      <dgm:spPr/>
      <dgm:t>
        <a:bodyPr/>
        <a:lstStyle/>
        <a:p>
          <a:endParaRPr kumimoji="1" lang="ja-JP" altLang="en-US"/>
        </a:p>
      </dgm:t>
    </dgm:pt>
    <dgm:pt modelId="{B4915547-80EB-4386-BADB-D3E1B3BA7F86}" type="sibTrans" cxnId="{242F1DA4-E185-4F12-B9E0-26FE1C7441CA}">
      <dgm:prSet/>
      <dgm:spPr/>
      <dgm:t>
        <a:bodyPr/>
        <a:lstStyle/>
        <a:p>
          <a:endParaRPr kumimoji="1" lang="ja-JP" altLang="en-US"/>
        </a:p>
      </dgm:t>
    </dgm:pt>
    <dgm:pt modelId="{115B0349-D829-4618-9781-4ECC1129D611}">
      <dgm:prSet/>
      <dgm:spPr/>
      <dgm:t>
        <a:bodyPr/>
        <a:lstStyle/>
        <a:p>
          <a:r>
            <a:rPr kumimoji="1" lang="en-US" altLang="ja-JP" dirty="0" smtClean="0"/>
            <a:t>Training sessions</a:t>
          </a:r>
          <a:endParaRPr kumimoji="1" lang="ja-JP" altLang="en-US" dirty="0"/>
        </a:p>
      </dgm:t>
    </dgm:pt>
    <dgm:pt modelId="{755B23A0-BCEB-434E-A3E9-D908BAF0AAD8}" type="parTrans" cxnId="{6C6734DE-26CB-43AF-B6A0-753A30B43144}">
      <dgm:prSet/>
      <dgm:spPr/>
      <dgm:t>
        <a:bodyPr/>
        <a:lstStyle/>
        <a:p>
          <a:endParaRPr kumimoji="1" lang="ja-JP" altLang="en-US"/>
        </a:p>
      </dgm:t>
    </dgm:pt>
    <dgm:pt modelId="{80E29A87-3F62-4701-82AD-F0BCE4A50AC5}" type="sibTrans" cxnId="{6C6734DE-26CB-43AF-B6A0-753A30B43144}">
      <dgm:prSet/>
      <dgm:spPr/>
      <dgm:t>
        <a:bodyPr/>
        <a:lstStyle/>
        <a:p>
          <a:endParaRPr kumimoji="1" lang="ja-JP" altLang="en-US"/>
        </a:p>
      </dgm:t>
    </dgm:pt>
    <dgm:pt modelId="{E06576F0-1C4F-4615-956F-F8E529700637}">
      <dgm:prSet/>
      <dgm:spPr/>
      <dgm:t>
        <a:bodyPr/>
        <a:lstStyle/>
        <a:p>
          <a:r>
            <a:rPr kumimoji="1" lang="en-US" altLang="ja-JP" dirty="0" smtClean="0"/>
            <a:t>Follow up activities</a:t>
          </a:r>
          <a:endParaRPr kumimoji="1" lang="ja-JP" altLang="en-US" dirty="0"/>
        </a:p>
      </dgm:t>
    </dgm:pt>
    <dgm:pt modelId="{450C6120-1645-41FF-B103-D0172CCCAF6F}" type="parTrans" cxnId="{79D9E171-32EA-4595-A650-7D275EE01CE7}">
      <dgm:prSet/>
      <dgm:spPr/>
      <dgm:t>
        <a:bodyPr/>
        <a:lstStyle/>
        <a:p>
          <a:endParaRPr kumimoji="1" lang="ja-JP" altLang="en-US"/>
        </a:p>
      </dgm:t>
    </dgm:pt>
    <dgm:pt modelId="{E65D3A4B-C8E4-4004-82F9-F19754536C3E}" type="sibTrans" cxnId="{79D9E171-32EA-4595-A650-7D275EE01CE7}">
      <dgm:prSet/>
      <dgm:spPr/>
      <dgm:t>
        <a:bodyPr/>
        <a:lstStyle/>
        <a:p>
          <a:endParaRPr kumimoji="1" lang="ja-JP" altLang="en-US"/>
        </a:p>
      </dgm:t>
    </dgm:pt>
    <dgm:pt modelId="{10B459A6-A45D-4424-9DD0-DF4FB17C2DAB}" type="pres">
      <dgm:prSet presAssocID="{9AE06556-AF39-467F-8FE9-C51EA7CDE043}" presName="linearFlow" presStyleCnt="0">
        <dgm:presLayoutVars>
          <dgm:dir/>
          <dgm:animLvl val="lvl"/>
          <dgm:resizeHandles val="exact"/>
        </dgm:presLayoutVars>
      </dgm:prSet>
      <dgm:spPr/>
      <dgm:t>
        <a:bodyPr/>
        <a:lstStyle/>
        <a:p>
          <a:endParaRPr kumimoji="1" lang="ja-JP" altLang="en-US"/>
        </a:p>
      </dgm:t>
    </dgm:pt>
    <dgm:pt modelId="{E18214C4-E6BB-4B66-9404-500B7BBCF7B6}" type="pres">
      <dgm:prSet presAssocID="{071C2C1F-D880-4978-B8BF-4DAF268CCA71}" presName="composite" presStyleCnt="0"/>
      <dgm:spPr/>
    </dgm:pt>
    <dgm:pt modelId="{5BE19147-14A4-4934-A1EF-CBC836894BA6}" type="pres">
      <dgm:prSet presAssocID="{071C2C1F-D880-4978-B8BF-4DAF268CCA71}" presName="parentText" presStyleLbl="alignNode1" presStyleIdx="0" presStyleCnt="4">
        <dgm:presLayoutVars>
          <dgm:chMax val="1"/>
          <dgm:bulletEnabled val="1"/>
        </dgm:presLayoutVars>
      </dgm:prSet>
      <dgm:spPr/>
      <dgm:t>
        <a:bodyPr/>
        <a:lstStyle/>
        <a:p>
          <a:endParaRPr kumimoji="1" lang="ja-JP" altLang="en-US"/>
        </a:p>
      </dgm:t>
    </dgm:pt>
    <dgm:pt modelId="{4D645EE3-88E3-41F2-9D5B-A8C6CA5D1793}" type="pres">
      <dgm:prSet presAssocID="{071C2C1F-D880-4978-B8BF-4DAF268CCA71}" presName="descendantText" presStyleLbl="alignAcc1" presStyleIdx="0" presStyleCnt="4" custScaleX="98707" custLinFactNeighborX="-446" custLinFactNeighborY="1887">
        <dgm:presLayoutVars>
          <dgm:bulletEnabled val="1"/>
        </dgm:presLayoutVars>
      </dgm:prSet>
      <dgm:spPr/>
      <dgm:t>
        <a:bodyPr/>
        <a:lstStyle/>
        <a:p>
          <a:endParaRPr kumimoji="1" lang="ja-JP" altLang="en-US"/>
        </a:p>
      </dgm:t>
    </dgm:pt>
    <dgm:pt modelId="{097701D2-B95F-454E-9711-9B81CCDCACED}" type="pres">
      <dgm:prSet presAssocID="{A74E52D4-97B5-45AA-9E36-13CD6FC03993}" presName="sp" presStyleCnt="0"/>
      <dgm:spPr/>
    </dgm:pt>
    <dgm:pt modelId="{9638FA8D-F146-465B-BAC2-C515443EFA8B}" type="pres">
      <dgm:prSet presAssocID="{38E0D6E9-B521-47B2-9FBD-82038C5D873A}" presName="composite" presStyleCnt="0"/>
      <dgm:spPr/>
    </dgm:pt>
    <dgm:pt modelId="{D7C551FE-1FA9-49D5-B49E-6B56EE3AFC1B}" type="pres">
      <dgm:prSet presAssocID="{38E0D6E9-B521-47B2-9FBD-82038C5D873A}" presName="parentText" presStyleLbl="alignNode1" presStyleIdx="1" presStyleCnt="4">
        <dgm:presLayoutVars>
          <dgm:chMax val="1"/>
          <dgm:bulletEnabled val="1"/>
        </dgm:presLayoutVars>
      </dgm:prSet>
      <dgm:spPr/>
      <dgm:t>
        <a:bodyPr/>
        <a:lstStyle/>
        <a:p>
          <a:endParaRPr kumimoji="1" lang="ja-JP" altLang="en-US"/>
        </a:p>
      </dgm:t>
    </dgm:pt>
    <dgm:pt modelId="{32CDB734-E547-46BE-80F2-4E33D0156711}" type="pres">
      <dgm:prSet presAssocID="{38E0D6E9-B521-47B2-9FBD-82038C5D873A}" presName="descendantText" presStyleLbl="alignAcc1" presStyleIdx="1" presStyleCnt="4">
        <dgm:presLayoutVars>
          <dgm:bulletEnabled val="1"/>
        </dgm:presLayoutVars>
      </dgm:prSet>
      <dgm:spPr/>
      <dgm:t>
        <a:bodyPr/>
        <a:lstStyle/>
        <a:p>
          <a:endParaRPr kumimoji="1" lang="ja-JP" altLang="en-US"/>
        </a:p>
      </dgm:t>
    </dgm:pt>
    <dgm:pt modelId="{79F11EA5-8297-4831-ACCF-7B6F258AA1D9}" type="pres">
      <dgm:prSet presAssocID="{72918C6C-F049-4DD7-92BC-6AEBE58B5788}" presName="sp" presStyleCnt="0"/>
      <dgm:spPr/>
    </dgm:pt>
    <dgm:pt modelId="{CF6C9255-683D-4116-834B-9225D57888F7}" type="pres">
      <dgm:prSet presAssocID="{7F58723D-23ED-4DB6-814C-AA4A77A44E48}" presName="composite" presStyleCnt="0"/>
      <dgm:spPr/>
    </dgm:pt>
    <dgm:pt modelId="{BCBCA6C8-8F0C-4CED-A846-ED3B8725B2F9}" type="pres">
      <dgm:prSet presAssocID="{7F58723D-23ED-4DB6-814C-AA4A77A44E48}" presName="parentText" presStyleLbl="alignNode1" presStyleIdx="2" presStyleCnt="4">
        <dgm:presLayoutVars>
          <dgm:chMax val="1"/>
          <dgm:bulletEnabled val="1"/>
        </dgm:presLayoutVars>
      </dgm:prSet>
      <dgm:spPr/>
      <dgm:t>
        <a:bodyPr/>
        <a:lstStyle/>
        <a:p>
          <a:endParaRPr kumimoji="1" lang="ja-JP" altLang="en-US"/>
        </a:p>
      </dgm:t>
    </dgm:pt>
    <dgm:pt modelId="{71FCF361-3105-43E5-8558-26A53E09C8E2}" type="pres">
      <dgm:prSet presAssocID="{7F58723D-23ED-4DB6-814C-AA4A77A44E48}" presName="descendantText" presStyleLbl="alignAcc1" presStyleIdx="2" presStyleCnt="4">
        <dgm:presLayoutVars>
          <dgm:bulletEnabled val="1"/>
        </dgm:presLayoutVars>
      </dgm:prSet>
      <dgm:spPr/>
      <dgm:t>
        <a:bodyPr/>
        <a:lstStyle/>
        <a:p>
          <a:endParaRPr kumimoji="1" lang="ja-JP" altLang="en-US"/>
        </a:p>
      </dgm:t>
    </dgm:pt>
    <dgm:pt modelId="{2E298CF5-B9CD-44C6-9609-C90FCD036CBC}" type="pres">
      <dgm:prSet presAssocID="{65B6515F-F019-40FE-A995-5C71C24651C7}" presName="sp" presStyleCnt="0"/>
      <dgm:spPr/>
    </dgm:pt>
    <dgm:pt modelId="{7F2FD48F-8175-42A4-BA95-CF6349B76234}" type="pres">
      <dgm:prSet presAssocID="{78C31011-8EE4-4B5A-AEA1-09F341928456}" presName="composite" presStyleCnt="0"/>
      <dgm:spPr/>
    </dgm:pt>
    <dgm:pt modelId="{63F56940-D3D2-4E83-9AA2-3D470D319CF7}" type="pres">
      <dgm:prSet presAssocID="{78C31011-8EE4-4B5A-AEA1-09F341928456}" presName="parentText" presStyleLbl="alignNode1" presStyleIdx="3" presStyleCnt="4">
        <dgm:presLayoutVars>
          <dgm:chMax val="1"/>
          <dgm:bulletEnabled val="1"/>
        </dgm:presLayoutVars>
      </dgm:prSet>
      <dgm:spPr/>
      <dgm:t>
        <a:bodyPr/>
        <a:lstStyle/>
        <a:p>
          <a:endParaRPr kumimoji="1" lang="ja-JP" altLang="en-US"/>
        </a:p>
      </dgm:t>
    </dgm:pt>
    <dgm:pt modelId="{DB7C8679-C4FE-4390-8F64-7ABC661E2F58}" type="pres">
      <dgm:prSet presAssocID="{78C31011-8EE4-4B5A-AEA1-09F341928456}" presName="descendantText" presStyleLbl="alignAcc1" presStyleIdx="3" presStyleCnt="4">
        <dgm:presLayoutVars>
          <dgm:bulletEnabled val="1"/>
        </dgm:presLayoutVars>
      </dgm:prSet>
      <dgm:spPr/>
      <dgm:t>
        <a:bodyPr/>
        <a:lstStyle/>
        <a:p>
          <a:endParaRPr kumimoji="1" lang="ja-JP" altLang="en-US"/>
        </a:p>
      </dgm:t>
    </dgm:pt>
  </dgm:ptLst>
  <dgm:cxnLst>
    <dgm:cxn modelId="{A85D81F6-F058-40C7-9DA1-14D4501D0201}" srcId="{9AE06556-AF39-467F-8FE9-C51EA7CDE043}" destId="{38E0D6E9-B521-47B2-9FBD-82038C5D873A}" srcOrd="1" destOrd="0" parTransId="{C655EECF-E864-48E4-B157-024ACED665EA}" sibTransId="{72918C6C-F049-4DD7-92BC-6AEBE58B5788}"/>
    <dgm:cxn modelId="{51F218BE-FDD4-46AB-A58A-C82A8F78C4AE}" type="presOf" srcId="{9AE06556-AF39-467F-8FE9-C51EA7CDE043}" destId="{10B459A6-A45D-4424-9DD0-DF4FB17C2DAB}" srcOrd="0" destOrd="0" presId="urn:microsoft.com/office/officeart/2005/8/layout/chevron2"/>
    <dgm:cxn modelId="{07AF4FEE-F0BE-4CD3-821F-28472F804D1D}" type="presOf" srcId="{F6694D47-C429-46B2-A1DA-60518ECDD955}" destId="{4D645EE3-88E3-41F2-9D5B-A8C6CA5D1793}" srcOrd="0" destOrd="0" presId="urn:microsoft.com/office/officeart/2005/8/layout/chevron2"/>
    <dgm:cxn modelId="{79D9E171-32EA-4595-A650-7D275EE01CE7}" srcId="{78C31011-8EE4-4B5A-AEA1-09F341928456}" destId="{E06576F0-1C4F-4615-956F-F8E529700637}" srcOrd="0" destOrd="0" parTransId="{450C6120-1645-41FF-B103-D0172CCCAF6F}" sibTransId="{E65D3A4B-C8E4-4004-82F9-F19754536C3E}"/>
    <dgm:cxn modelId="{B6C2FEE2-FD83-46E2-8FFC-35C8CD38DA6B}" type="presOf" srcId="{39C01FEA-57C4-4ED6-8918-F0F974002C8F}" destId="{32CDB734-E547-46BE-80F2-4E33D0156711}" srcOrd="0" destOrd="0" presId="urn:microsoft.com/office/officeart/2005/8/layout/chevron2"/>
    <dgm:cxn modelId="{6C6734DE-26CB-43AF-B6A0-753A30B43144}" srcId="{7F58723D-23ED-4DB6-814C-AA4A77A44E48}" destId="{115B0349-D829-4618-9781-4ECC1129D611}" srcOrd="0" destOrd="0" parTransId="{755B23A0-BCEB-434E-A3E9-D908BAF0AAD8}" sibTransId="{80E29A87-3F62-4701-82AD-F0BCE4A50AC5}"/>
    <dgm:cxn modelId="{C1297EC9-3816-4530-8853-81CD789054BE}" type="presOf" srcId="{115B0349-D829-4618-9781-4ECC1129D611}" destId="{71FCF361-3105-43E5-8558-26A53E09C8E2}" srcOrd="0" destOrd="0" presId="urn:microsoft.com/office/officeart/2005/8/layout/chevron2"/>
    <dgm:cxn modelId="{19917138-964F-4E4C-B0DB-889D4C5C431E}" srcId="{071C2C1F-D880-4978-B8BF-4DAF268CCA71}" destId="{F6694D47-C429-46B2-A1DA-60518ECDD955}" srcOrd="0" destOrd="0" parTransId="{066883C4-327B-459D-95DE-C7537A2F77BC}" sibTransId="{ED571775-8FF5-4732-8F3E-C5879BF0390B}"/>
    <dgm:cxn modelId="{4879F4B9-F732-4070-8A2A-F1F5BC057112}" type="presOf" srcId="{071C2C1F-D880-4978-B8BF-4DAF268CCA71}" destId="{5BE19147-14A4-4934-A1EF-CBC836894BA6}" srcOrd="0" destOrd="0" presId="urn:microsoft.com/office/officeart/2005/8/layout/chevron2"/>
    <dgm:cxn modelId="{69340F00-281F-4051-9507-61C5618434EE}" type="presOf" srcId="{E06576F0-1C4F-4615-956F-F8E529700637}" destId="{DB7C8679-C4FE-4390-8F64-7ABC661E2F58}" srcOrd="0" destOrd="0" presId="urn:microsoft.com/office/officeart/2005/8/layout/chevron2"/>
    <dgm:cxn modelId="{3B900358-2A8C-4AF4-9338-D413F87656D5}" type="presOf" srcId="{78C31011-8EE4-4B5A-AEA1-09F341928456}" destId="{63F56940-D3D2-4E83-9AA2-3D470D319CF7}" srcOrd="0" destOrd="0" presId="urn:microsoft.com/office/officeart/2005/8/layout/chevron2"/>
    <dgm:cxn modelId="{27DB2BC8-71C6-4C28-96F3-19A20479E404}" srcId="{9AE06556-AF39-467F-8FE9-C51EA7CDE043}" destId="{071C2C1F-D880-4978-B8BF-4DAF268CCA71}" srcOrd="0" destOrd="0" parTransId="{B3942924-F398-4DCF-BA24-8D95EC4F8ECF}" sibTransId="{A74E52D4-97B5-45AA-9E36-13CD6FC03993}"/>
    <dgm:cxn modelId="{6B5258A8-B8CD-4366-955A-8183CA614987}" srcId="{9AE06556-AF39-467F-8FE9-C51EA7CDE043}" destId="{78C31011-8EE4-4B5A-AEA1-09F341928456}" srcOrd="3" destOrd="0" parTransId="{6621EAA2-C5D1-4A7A-9820-2A3C94CABD95}" sibTransId="{7B56230A-E012-47AA-95A8-FAB15F4FC96F}"/>
    <dgm:cxn modelId="{242F1DA4-E185-4F12-B9E0-26FE1C7441CA}" srcId="{38E0D6E9-B521-47B2-9FBD-82038C5D873A}" destId="{39C01FEA-57C4-4ED6-8918-F0F974002C8F}" srcOrd="0" destOrd="0" parTransId="{3580288F-A678-40B2-8D5E-4B4E61088BF3}" sibTransId="{B4915547-80EB-4386-BADB-D3E1B3BA7F86}"/>
    <dgm:cxn modelId="{EC89E1C8-737E-4D4C-8DEC-C0CDD18A217D}" srcId="{9AE06556-AF39-467F-8FE9-C51EA7CDE043}" destId="{7F58723D-23ED-4DB6-814C-AA4A77A44E48}" srcOrd="2" destOrd="0" parTransId="{FFF819E2-D29D-4C3D-987C-A9DC716F9588}" sibTransId="{65B6515F-F019-40FE-A995-5C71C24651C7}"/>
    <dgm:cxn modelId="{8C770B89-CA1C-40B0-9582-B117623358FD}" type="presOf" srcId="{38E0D6E9-B521-47B2-9FBD-82038C5D873A}" destId="{D7C551FE-1FA9-49D5-B49E-6B56EE3AFC1B}" srcOrd="0" destOrd="0" presId="urn:microsoft.com/office/officeart/2005/8/layout/chevron2"/>
    <dgm:cxn modelId="{DC35D961-78E4-412C-ADAF-D70F1BBEB6AE}" type="presOf" srcId="{7F58723D-23ED-4DB6-814C-AA4A77A44E48}" destId="{BCBCA6C8-8F0C-4CED-A846-ED3B8725B2F9}" srcOrd="0" destOrd="0" presId="urn:microsoft.com/office/officeart/2005/8/layout/chevron2"/>
    <dgm:cxn modelId="{70F37594-4BE3-43F0-A1A5-5935E9883F76}" type="presParOf" srcId="{10B459A6-A45D-4424-9DD0-DF4FB17C2DAB}" destId="{E18214C4-E6BB-4B66-9404-500B7BBCF7B6}" srcOrd="0" destOrd="0" presId="urn:microsoft.com/office/officeart/2005/8/layout/chevron2"/>
    <dgm:cxn modelId="{D8042C8A-B214-4BAB-B1BC-C2A5641933F8}" type="presParOf" srcId="{E18214C4-E6BB-4B66-9404-500B7BBCF7B6}" destId="{5BE19147-14A4-4934-A1EF-CBC836894BA6}" srcOrd="0" destOrd="0" presId="urn:microsoft.com/office/officeart/2005/8/layout/chevron2"/>
    <dgm:cxn modelId="{1098EE71-E97D-4ED5-AE93-0A8D87A5C9E7}" type="presParOf" srcId="{E18214C4-E6BB-4B66-9404-500B7BBCF7B6}" destId="{4D645EE3-88E3-41F2-9D5B-A8C6CA5D1793}" srcOrd="1" destOrd="0" presId="urn:microsoft.com/office/officeart/2005/8/layout/chevron2"/>
    <dgm:cxn modelId="{27F69D49-3210-4D56-B45B-BB70CC57F79A}" type="presParOf" srcId="{10B459A6-A45D-4424-9DD0-DF4FB17C2DAB}" destId="{097701D2-B95F-454E-9711-9B81CCDCACED}" srcOrd="1" destOrd="0" presId="urn:microsoft.com/office/officeart/2005/8/layout/chevron2"/>
    <dgm:cxn modelId="{E58CD542-E445-45A1-8BFD-5F7FE34C5BA6}" type="presParOf" srcId="{10B459A6-A45D-4424-9DD0-DF4FB17C2DAB}" destId="{9638FA8D-F146-465B-BAC2-C515443EFA8B}" srcOrd="2" destOrd="0" presId="urn:microsoft.com/office/officeart/2005/8/layout/chevron2"/>
    <dgm:cxn modelId="{1FC00636-A4EE-449E-9D4B-CC07EB9C4E87}" type="presParOf" srcId="{9638FA8D-F146-465B-BAC2-C515443EFA8B}" destId="{D7C551FE-1FA9-49D5-B49E-6B56EE3AFC1B}" srcOrd="0" destOrd="0" presId="urn:microsoft.com/office/officeart/2005/8/layout/chevron2"/>
    <dgm:cxn modelId="{7E6D0A4F-6E72-4FE9-8151-E2F950A109D3}" type="presParOf" srcId="{9638FA8D-F146-465B-BAC2-C515443EFA8B}" destId="{32CDB734-E547-46BE-80F2-4E33D0156711}" srcOrd="1" destOrd="0" presId="urn:microsoft.com/office/officeart/2005/8/layout/chevron2"/>
    <dgm:cxn modelId="{B92732B9-BCB0-4F45-902F-5F0BAA25A6BA}" type="presParOf" srcId="{10B459A6-A45D-4424-9DD0-DF4FB17C2DAB}" destId="{79F11EA5-8297-4831-ACCF-7B6F258AA1D9}" srcOrd="3" destOrd="0" presId="urn:microsoft.com/office/officeart/2005/8/layout/chevron2"/>
    <dgm:cxn modelId="{10F04DBC-760C-476E-B996-2AED31F8B1C5}" type="presParOf" srcId="{10B459A6-A45D-4424-9DD0-DF4FB17C2DAB}" destId="{CF6C9255-683D-4116-834B-9225D57888F7}" srcOrd="4" destOrd="0" presId="urn:microsoft.com/office/officeart/2005/8/layout/chevron2"/>
    <dgm:cxn modelId="{035AE30F-4A6C-41AD-88C3-2523B33DB69E}" type="presParOf" srcId="{CF6C9255-683D-4116-834B-9225D57888F7}" destId="{BCBCA6C8-8F0C-4CED-A846-ED3B8725B2F9}" srcOrd="0" destOrd="0" presId="urn:microsoft.com/office/officeart/2005/8/layout/chevron2"/>
    <dgm:cxn modelId="{B4F7F779-96E2-49D7-9F35-6E7E03D79A31}" type="presParOf" srcId="{CF6C9255-683D-4116-834B-9225D57888F7}" destId="{71FCF361-3105-43E5-8558-26A53E09C8E2}" srcOrd="1" destOrd="0" presId="urn:microsoft.com/office/officeart/2005/8/layout/chevron2"/>
    <dgm:cxn modelId="{4FD8F458-B63A-43DE-914A-A4990AD63BDF}" type="presParOf" srcId="{10B459A6-A45D-4424-9DD0-DF4FB17C2DAB}" destId="{2E298CF5-B9CD-44C6-9609-C90FCD036CBC}" srcOrd="5" destOrd="0" presId="urn:microsoft.com/office/officeart/2005/8/layout/chevron2"/>
    <dgm:cxn modelId="{0A8C1717-6AEB-49FB-AC2B-D42D8840E8BD}" type="presParOf" srcId="{10B459A6-A45D-4424-9DD0-DF4FB17C2DAB}" destId="{7F2FD48F-8175-42A4-BA95-CF6349B76234}" srcOrd="6" destOrd="0" presId="urn:microsoft.com/office/officeart/2005/8/layout/chevron2"/>
    <dgm:cxn modelId="{A5CF27AB-6B1A-4F47-BB96-9D3DB7DA7093}" type="presParOf" srcId="{7F2FD48F-8175-42A4-BA95-CF6349B76234}" destId="{63F56940-D3D2-4E83-9AA2-3D470D319CF7}" srcOrd="0" destOrd="0" presId="urn:microsoft.com/office/officeart/2005/8/layout/chevron2"/>
    <dgm:cxn modelId="{E64DAB7B-AE89-457A-ACF6-64FA55D68BA5}" type="presParOf" srcId="{7F2FD48F-8175-42A4-BA95-CF6349B76234}" destId="{DB7C8679-C4FE-4390-8F64-7ABC661E2F58}"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554A9E-9936-48F5-BAB8-F76BF7E50EFA}"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kumimoji="1" lang="ja-JP" altLang="en-US"/>
        </a:p>
      </dgm:t>
    </dgm:pt>
    <dgm:pt modelId="{D858E5B8-D653-4FDB-A49F-C33A0586437D}">
      <dgm:prSet phldrT="[テキスト]"/>
      <dgm:spPr/>
      <dgm:t>
        <a:bodyPr/>
        <a:lstStyle/>
        <a:p>
          <a:r>
            <a:rPr kumimoji="1" lang="en-US" altLang="ja-JP" dirty="0" smtClean="0"/>
            <a:t>Improvement of technical capacity of NMHS</a:t>
          </a:r>
          <a:endParaRPr kumimoji="1" lang="ja-JP" altLang="en-US" dirty="0"/>
        </a:p>
      </dgm:t>
    </dgm:pt>
    <dgm:pt modelId="{B933171E-5D71-41BD-A70A-0A344F8D25EB}" type="parTrans" cxnId="{552E7014-04FD-406E-A727-FB7A26FC9ABC}">
      <dgm:prSet/>
      <dgm:spPr/>
      <dgm:t>
        <a:bodyPr/>
        <a:lstStyle/>
        <a:p>
          <a:endParaRPr kumimoji="1" lang="ja-JP" altLang="en-US"/>
        </a:p>
      </dgm:t>
    </dgm:pt>
    <dgm:pt modelId="{10EEE5F0-220E-4F4C-A587-785F3DF8B0EE}" type="sibTrans" cxnId="{552E7014-04FD-406E-A727-FB7A26FC9ABC}">
      <dgm:prSet/>
      <dgm:spPr/>
      <dgm:t>
        <a:bodyPr/>
        <a:lstStyle/>
        <a:p>
          <a:endParaRPr kumimoji="1" lang="ja-JP" altLang="en-US"/>
        </a:p>
      </dgm:t>
    </dgm:pt>
    <dgm:pt modelId="{7F3A36BF-0769-4EFC-B4FC-AF7933186E06}">
      <dgm:prSet phldrT="[テキスト]"/>
      <dgm:spPr/>
      <dgm:t>
        <a:bodyPr/>
        <a:lstStyle/>
        <a:p>
          <a:r>
            <a:rPr kumimoji="1" lang="en-US" altLang="ja-JP" dirty="0" smtClean="0">
              <a:solidFill>
                <a:schemeClr val="accent1">
                  <a:lumMod val="75000"/>
                </a:schemeClr>
              </a:solidFill>
            </a:rPr>
            <a:t>To ensure traceability of meteorological instruments. </a:t>
          </a:r>
          <a:endParaRPr kumimoji="1" lang="ja-JP" altLang="en-US" dirty="0">
            <a:solidFill>
              <a:schemeClr val="accent1">
                <a:lumMod val="75000"/>
              </a:schemeClr>
            </a:solidFill>
          </a:endParaRPr>
        </a:p>
      </dgm:t>
    </dgm:pt>
    <dgm:pt modelId="{8101B759-F071-4884-8D93-4A753E34BA1D}" type="parTrans" cxnId="{67F48FDE-CDF6-477E-9133-E2DB943A614D}">
      <dgm:prSet/>
      <dgm:spPr/>
      <dgm:t>
        <a:bodyPr/>
        <a:lstStyle/>
        <a:p>
          <a:endParaRPr kumimoji="1" lang="ja-JP" altLang="en-US"/>
        </a:p>
      </dgm:t>
    </dgm:pt>
    <dgm:pt modelId="{FBCE0515-03D3-4BA0-B324-3990318B702F}" type="sibTrans" cxnId="{67F48FDE-CDF6-477E-9133-E2DB943A614D}">
      <dgm:prSet/>
      <dgm:spPr/>
      <dgm:t>
        <a:bodyPr/>
        <a:lstStyle/>
        <a:p>
          <a:endParaRPr kumimoji="1" lang="ja-JP" altLang="en-US"/>
        </a:p>
      </dgm:t>
    </dgm:pt>
    <dgm:pt modelId="{781B9A88-EA72-430A-9FF3-BED8FE8E66ED}">
      <dgm:prSet phldrT="[テキスト]"/>
      <dgm:spPr/>
      <dgm:t>
        <a:bodyPr/>
        <a:lstStyle/>
        <a:p>
          <a:r>
            <a:rPr kumimoji="1" lang="en-US" altLang="ja-JP" dirty="0" smtClean="0">
              <a:solidFill>
                <a:schemeClr val="accent1">
                  <a:lumMod val="75000"/>
                </a:schemeClr>
              </a:solidFill>
            </a:rPr>
            <a:t>To improve quality of surface observation.</a:t>
          </a:r>
          <a:endParaRPr kumimoji="1" lang="ja-JP" altLang="en-US" dirty="0">
            <a:solidFill>
              <a:schemeClr val="accent1">
                <a:lumMod val="75000"/>
              </a:schemeClr>
            </a:solidFill>
          </a:endParaRPr>
        </a:p>
      </dgm:t>
    </dgm:pt>
    <dgm:pt modelId="{1E8771D4-B316-4DEB-AE84-356F6EB78863}" type="parTrans" cxnId="{45BD135A-D795-4DDC-BC37-0C0AAEA1C96E}">
      <dgm:prSet/>
      <dgm:spPr/>
      <dgm:t>
        <a:bodyPr/>
        <a:lstStyle/>
        <a:p>
          <a:endParaRPr kumimoji="1" lang="ja-JP" altLang="en-US"/>
        </a:p>
      </dgm:t>
    </dgm:pt>
    <dgm:pt modelId="{335CD398-952D-4D76-B46D-3871D4412F5F}" type="sibTrans" cxnId="{45BD135A-D795-4DDC-BC37-0C0AAEA1C96E}">
      <dgm:prSet/>
      <dgm:spPr/>
      <dgm:t>
        <a:bodyPr/>
        <a:lstStyle/>
        <a:p>
          <a:endParaRPr kumimoji="1" lang="ja-JP" altLang="en-US"/>
        </a:p>
      </dgm:t>
    </dgm:pt>
    <dgm:pt modelId="{BE96F069-21E5-4908-9AEF-EFA42185459E}" type="pres">
      <dgm:prSet presAssocID="{6A554A9E-9936-48F5-BAB8-F76BF7E50EFA}" presName="Name0" presStyleCnt="0">
        <dgm:presLayoutVars>
          <dgm:dir/>
          <dgm:animLvl val="lvl"/>
          <dgm:resizeHandles val="exact"/>
        </dgm:presLayoutVars>
      </dgm:prSet>
      <dgm:spPr/>
      <dgm:t>
        <a:bodyPr/>
        <a:lstStyle/>
        <a:p>
          <a:endParaRPr kumimoji="1" lang="ja-JP" altLang="en-US"/>
        </a:p>
      </dgm:t>
    </dgm:pt>
    <dgm:pt modelId="{18667583-B247-4C5E-AE68-6E684374181A}" type="pres">
      <dgm:prSet presAssocID="{D858E5B8-D653-4FDB-A49F-C33A0586437D}" presName="linNode" presStyleCnt="0"/>
      <dgm:spPr/>
    </dgm:pt>
    <dgm:pt modelId="{1BE8C8D6-5ABB-474E-BAB8-910E99D52D40}" type="pres">
      <dgm:prSet presAssocID="{D858E5B8-D653-4FDB-A49F-C33A0586437D}" presName="parentText" presStyleLbl="node1" presStyleIdx="0" presStyleCnt="1" custScaleX="117606" custLinFactNeighborX="-10976">
        <dgm:presLayoutVars>
          <dgm:chMax val="1"/>
          <dgm:bulletEnabled val="1"/>
        </dgm:presLayoutVars>
      </dgm:prSet>
      <dgm:spPr/>
      <dgm:t>
        <a:bodyPr/>
        <a:lstStyle/>
        <a:p>
          <a:endParaRPr kumimoji="1" lang="ja-JP" altLang="en-US"/>
        </a:p>
      </dgm:t>
    </dgm:pt>
    <dgm:pt modelId="{38584473-9892-4D99-81F3-85658D24F465}" type="pres">
      <dgm:prSet presAssocID="{D858E5B8-D653-4FDB-A49F-C33A0586437D}" presName="descendantText" presStyleLbl="alignAccFollowNode1" presStyleIdx="0" presStyleCnt="1" custScaleX="144581" custLinFactNeighborX="6073" custLinFactNeighborY="1460">
        <dgm:presLayoutVars>
          <dgm:bulletEnabled val="1"/>
        </dgm:presLayoutVars>
      </dgm:prSet>
      <dgm:spPr/>
      <dgm:t>
        <a:bodyPr/>
        <a:lstStyle/>
        <a:p>
          <a:endParaRPr kumimoji="1" lang="ja-JP" altLang="en-US"/>
        </a:p>
      </dgm:t>
    </dgm:pt>
  </dgm:ptLst>
  <dgm:cxnLst>
    <dgm:cxn modelId="{1F37F974-E6BA-4A07-A595-080130B179C0}" type="presOf" srcId="{D858E5B8-D653-4FDB-A49F-C33A0586437D}" destId="{1BE8C8D6-5ABB-474E-BAB8-910E99D52D40}" srcOrd="0" destOrd="0" presId="urn:microsoft.com/office/officeart/2005/8/layout/vList5"/>
    <dgm:cxn modelId="{552E7014-04FD-406E-A727-FB7A26FC9ABC}" srcId="{6A554A9E-9936-48F5-BAB8-F76BF7E50EFA}" destId="{D858E5B8-D653-4FDB-A49F-C33A0586437D}" srcOrd="0" destOrd="0" parTransId="{B933171E-5D71-41BD-A70A-0A344F8D25EB}" sibTransId="{10EEE5F0-220E-4F4C-A587-785F3DF8B0EE}"/>
    <dgm:cxn modelId="{4D4C22D9-8F40-46B3-A00E-53EF0D008A4C}" type="presOf" srcId="{781B9A88-EA72-430A-9FF3-BED8FE8E66ED}" destId="{38584473-9892-4D99-81F3-85658D24F465}" srcOrd="0" destOrd="1" presId="urn:microsoft.com/office/officeart/2005/8/layout/vList5"/>
    <dgm:cxn modelId="{45BD135A-D795-4DDC-BC37-0C0AAEA1C96E}" srcId="{D858E5B8-D653-4FDB-A49F-C33A0586437D}" destId="{781B9A88-EA72-430A-9FF3-BED8FE8E66ED}" srcOrd="1" destOrd="0" parTransId="{1E8771D4-B316-4DEB-AE84-356F6EB78863}" sibTransId="{335CD398-952D-4D76-B46D-3871D4412F5F}"/>
    <dgm:cxn modelId="{26D8DA69-4B18-42DD-A8E0-37D06836B462}" type="presOf" srcId="{7F3A36BF-0769-4EFC-B4FC-AF7933186E06}" destId="{38584473-9892-4D99-81F3-85658D24F465}" srcOrd="0" destOrd="0" presId="urn:microsoft.com/office/officeart/2005/8/layout/vList5"/>
    <dgm:cxn modelId="{085A8A69-EA46-4556-9766-2E04C5B13EB4}" type="presOf" srcId="{6A554A9E-9936-48F5-BAB8-F76BF7E50EFA}" destId="{BE96F069-21E5-4908-9AEF-EFA42185459E}" srcOrd="0" destOrd="0" presId="urn:microsoft.com/office/officeart/2005/8/layout/vList5"/>
    <dgm:cxn modelId="{67F48FDE-CDF6-477E-9133-E2DB943A614D}" srcId="{D858E5B8-D653-4FDB-A49F-C33A0586437D}" destId="{7F3A36BF-0769-4EFC-B4FC-AF7933186E06}" srcOrd="0" destOrd="0" parTransId="{8101B759-F071-4884-8D93-4A753E34BA1D}" sibTransId="{FBCE0515-03D3-4BA0-B324-3990318B702F}"/>
    <dgm:cxn modelId="{FCA348C0-D5AE-49F7-8594-A2C91D2A32DC}" type="presParOf" srcId="{BE96F069-21E5-4908-9AEF-EFA42185459E}" destId="{18667583-B247-4C5E-AE68-6E684374181A}" srcOrd="0" destOrd="0" presId="urn:microsoft.com/office/officeart/2005/8/layout/vList5"/>
    <dgm:cxn modelId="{117DC2AB-FC94-4AD8-8F3F-CB77BFF1513F}" type="presParOf" srcId="{18667583-B247-4C5E-AE68-6E684374181A}" destId="{1BE8C8D6-5ABB-474E-BAB8-910E99D52D40}" srcOrd="0" destOrd="0" presId="urn:microsoft.com/office/officeart/2005/8/layout/vList5"/>
    <dgm:cxn modelId="{72C9B755-67C1-43BE-9C98-90FC4A6B97D4}" type="presParOf" srcId="{18667583-B247-4C5E-AE68-6E684374181A}" destId="{38584473-9892-4D99-81F3-85658D24F465}" srcOrd="1" destOrd="0" presId="urn:microsoft.com/office/officeart/2005/8/layout/vList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B4BF66-B97A-4D04-BEFD-F53F5B7B9F87}"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kumimoji="1" lang="ja-JP" altLang="en-US"/>
        </a:p>
      </dgm:t>
    </dgm:pt>
    <dgm:pt modelId="{E14A82EF-05BE-45FE-8AB8-B6C42BEEBC0D}">
      <dgm:prSet phldrT="[テキスト]" custT="1"/>
      <dgm:spPr>
        <a:solidFill>
          <a:schemeClr val="accent3">
            <a:lumMod val="75000"/>
            <a:alpha val="90000"/>
          </a:schemeClr>
        </a:solidFill>
      </dgm:spPr>
      <dgm:t>
        <a:bodyPr/>
        <a:lstStyle/>
        <a:p>
          <a:pPr algn="ctr"/>
          <a:r>
            <a:rPr kumimoji="1" lang="en-US" altLang="ja-JP" sz="2000" dirty="0" smtClean="0">
              <a:effectLst/>
              <a:latin typeface="Microsoft Sans Serif" panose="020B0604020202020204" pitchFamily="34" charset="0"/>
              <a:ea typeface="ＭＳ 明朝"/>
              <a:cs typeface="Microsoft Sans Serif" panose="020B0604020202020204" pitchFamily="34" charset="0"/>
            </a:rPr>
            <a:t>RIC Tsukuba Package Improves Quality of Surface Observation</a:t>
          </a:r>
          <a:endParaRPr kumimoji="1" lang="ja-JP" altLang="ja-JP" sz="2000" dirty="0" smtClean="0">
            <a:effectLst/>
            <a:latin typeface="Microsoft Sans Serif" panose="020B0604020202020204" pitchFamily="34" charset="0"/>
            <a:ea typeface="ＭＳ 明朝"/>
            <a:cs typeface="Microsoft Sans Serif" panose="020B0604020202020204" pitchFamily="34" charset="0"/>
          </a:endParaRPr>
        </a:p>
      </dgm:t>
    </dgm:pt>
    <dgm:pt modelId="{97326363-5563-434C-8CE9-B7A816844893}" type="parTrans" cxnId="{C21D49D2-E452-4014-AA48-803C139DF5B4}">
      <dgm:prSet/>
      <dgm:spPr/>
      <dgm:t>
        <a:bodyPr/>
        <a:lstStyle/>
        <a:p>
          <a:endParaRPr kumimoji="1" lang="ja-JP" altLang="en-US"/>
        </a:p>
      </dgm:t>
    </dgm:pt>
    <dgm:pt modelId="{1F0150D6-89FC-4233-B1A7-41EBF6DAAB00}" type="sibTrans" cxnId="{C21D49D2-E452-4014-AA48-803C139DF5B4}">
      <dgm:prSet/>
      <dgm:spPr/>
      <dgm:t>
        <a:bodyPr/>
        <a:lstStyle/>
        <a:p>
          <a:endParaRPr kumimoji="1" lang="ja-JP" altLang="en-US"/>
        </a:p>
      </dgm:t>
    </dgm:pt>
    <dgm:pt modelId="{78156CEF-A893-4008-9B6A-B2D1697D6DAE}" type="pres">
      <dgm:prSet presAssocID="{ACB4BF66-B97A-4D04-BEFD-F53F5B7B9F87}" presName="linear" presStyleCnt="0">
        <dgm:presLayoutVars>
          <dgm:animLvl val="lvl"/>
          <dgm:resizeHandles val="exact"/>
        </dgm:presLayoutVars>
      </dgm:prSet>
      <dgm:spPr/>
      <dgm:t>
        <a:bodyPr/>
        <a:lstStyle/>
        <a:p>
          <a:endParaRPr kumimoji="1" lang="ja-JP" altLang="en-US"/>
        </a:p>
      </dgm:t>
    </dgm:pt>
    <dgm:pt modelId="{D6358C48-9AF0-47E1-BC38-26D2510F3651}" type="pres">
      <dgm:prSet presAssocID="{E14A82EF-05BE-45FE-8AB8-B6C42BEEBC0D}" presName="parentText" presStyleLbl="node1" presStyleIdx="0" presStyleCnt="1" custScaleY="209149" custLinFactX="15575" custLinFactY="37002" custLinFactNeighborX="100000" custLinFactNeighborY="100000">
        <dgm:presLayoutVars>
          <dgm:chMax val="0"/>
          <dgm:bulletEnabled val="1"/>
        </dgm:presLayoutVars>
      </dgm:prSet>
      <dgm:spPr/>
      <dgm:t>
        <a:bodyPr/>
        <a:lstStyle/>
        <a:p>
          <a:endParaRPr kumimoji="1" lang="ja-JP" altLang="en-US"/>
        </a:p>
      </dgm:t>
    </dgm:pt>
  </dgm:ptLst>
  <dgm:cxnLst>
    <dgm:cxn modelId="{49FC94E0-DE42-4C9E-BB4B-6B86D818D2C9}" type="presOf" srcId="{E14A82EF-05BE-45FE-8AB8-B6C42BEEBC0D}" destId="{D6358C48-9AF0-47E1-BC38-26D2510F3651}" srcOrd="0" destOrd="0" presId="urn:microsoft.com/office/officeart/2005/8/layout/vList2"/>
    <dgm:cxn modelId="{B698DF04-5B98-44EF-BB30-ABFD181D53F7}" type="presOf" srcId="{ACB4BF66-B97A-4D04-BEFD-F53F5B7B9F87}" destId="{78156CEF-A893-4008-9B6A-B2D1697D6DAE}" srcOrd="0" destOrd="0" presId="urn:microsoft.com/office/officeart/2005/8/layout/vList2"/>
    <dgm:cxn modelId="{C21D49D2-E452-4014-AA48-803C139DF5B4}" srcId="{ACB4BF66-B97A-4D04-BEFD-F53F5B7B9F87}" destId="{E14A82EF-05BE-45FE-8AB8-B6C42BEEBC0D}" srcOrd="0" destOrd="0" parTransId="{97326363-5563-434C-8CE9-B7A816844893}" sibTransId="{1F0150D6-89FC-4233-B1A7-41EBF6DAAB00}"/>
    <dgm:cxn modelId="{9844544E-CE0B-454C-992F-BEA60884A221}" type="presParOf" srcId="{78156CEF-A893-4008-9B6A-B2D1697D6DAE}" destId="{D6358C48-9AF0-47E1-BC38-26D2510F3651}"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9452A7-620A-4BDE-9452-3175736987CC}" type="doc">
      <dgm:prSet loTypeId="urn:microsoft.com/office/officeart/2005/8/layout/cycle1" loCatId="cycle" qsTypeId="urn:microsoft.com/office/officeart/2005/8/quickstyle/simple1" qsCatId="simple" csTypeId="urn:microsoft.com/office/officeart/2005/8/colors/accent0_2" csCatId="mainScheme" phldr="0"/>
      <dgm:spPr/>
      <dgm:t>
        <a:bodyPr/>
        <a:lstStyle/>
        <a:p>
          <a:endParaRPr kumimoji="1" lang="ja-JP" altLang="en-US"/>
        </a:p>
      </dgm:t>
    </dgm:pt>
    <dgm:pt modelId="{23F0075F-FB4A-44FA-A3E4-B2B077DFB2BF}">
      <dgm:prSet phldrT="[テキスト]" phldr="1"/>
      <dgm:spPr/>
      <dgm:t>
        <a:bodyPr/>
        <a:lstStyle/>
        <a:p>
          <a:endParaRPr kumimoji="1" lang="ja-JP" altLang="en-US" dirty="0"/>
        </a:p>
      </dgm:t>
    </dgm:pt>
    <dgm:pt modelId="{51156EA7-62F4-4F5B-B509-E2B744AE1C00}" type="parTrans" cxnId="{A9927032-7711-4645-9EF4-8EF25CC751D5}">
      <dgm:prSet/>
      <dgm:spPr/>
      <dgm:t>
        <a:bodyPr/>
        <a:lstStyle/>
        <a:p>
          <a:endParaRPr kumimoji="1" lang="ja-JP" altLang="en-US"/>
        </a:p>
      </dgm:t>
    </dgm:pt>
    <dgm:pt modelId="{73F68BA7-3C82-4227-9BBC-E0C6E641922D}" type="sibTrans" cxnId="{A9927032-7711-4645-9EF4-8EF25CC751D5}">
      <dgm:prSet/>
      <dgm:spPr/>
      <dgm:t>
        <a:bodyPr/>
        <a:lstStyle/>
        <a:p>
          <a:endParaRPr kumimoji="1" lang="ja-JP" altLang="en-US"/>
        </a:p>
      </dgm:t>
    </dgm:pt>
    <dgm:pt modelId="{5F039320-E4A5-4261-A621-9306FDBC0260}">
      <dgm:prSet phldrT="[テキスト]" phldr="1"/>
      <dgm:spPr/>
      <dgm:t>
        <a:bodyPr/>
        <a:lstStyle/>
        <a:p>
          <a:endParaRPr kumimoji="1" lang="ja-JP" altLang="en-US" dirty="0"/>
        </a:p>
      </dgm:t>
    </dgm:pt>
    <dgm:pt modelId="{D4C20962-08B0-4EBE-8A32-5CF992337855}" type="parTrans" cxnId="{8E5D919C-A13C-4979-A264-0624F419E1D4}">
      <dgm:prSet/>
      <dgm:spPr/>
      <dgm:t>
        <a:bodyPr/>
        <a:lstStyle/>
        <a:p>
          <a:endParaRPr kumimoji="1" lang="ja-JP" altLang="en-US"/>
        </a:p>
      </dgm:t>
    </dgm:pt>
    <dgm:pt modelId="{14B5584E-E0A9-4DA5-8220-C587F7E8DBD4}" type="sibTrans" cxnId="{8E5D919C-A13C-4979-A264-0624F419E1D4}">
      <dgm:prSet/>
      <dgm:spPr/>
      <dgm:t>
        <a:bodyPr/>
        <a:lstStyle/>
        <a:p>
          <a:endParaRPr kumimoji="1" lang="ja-JP" altLang="en-US"/>
        </a:p>
      </dgm:t>
    </dgm:pt>
    <dgm:pt modelId="{ECBC8609-9CF6-481C-8C8D-7A1B72E07A9D}" type="pres">
      <dgm:prSet presAssocID="{7C9452A7-620A-4BDE-9452-3175736987CC}" presName="cycle" presStyleCnt="0">
        <dgm:presLayoutVars>
          <dgm:dir/>
          <dgm:resizeHandles val="exact"/>
        </dgm:presLayoutVars>
      </dgm:prSet>
      <dgm:spPr/>
      <dgm:t>
        <a:bodyPr/>
        <a:lstStyle/>
        <a:p>
          <a:endParaRPr kumimoji="1" lang="ja-JP" altLang="en-US"/>
        </a:p>
      </dgm:t>
    </dgm:pt>
    <dgm:pt modelId="{902E1A10-B493-4540-A119-DD3597C8A93E}" type="pres">
      <dgm:prSet presAssocID="{23F0075F-FB4A-44FA-A3E4-B2B077DFB2BF}" presName="dummy" presStyleCnt="0"/>
      <dgm:spPr/>
    </dgm:pt>
    <dgm:pt modelId="{FFF36AA9-B601-4EE3-AAF5-559F6B1AFA65}" type="pres">
      <dgm:prSet presAssocID="{23F0075F-FB4A-44FA-A3E4-B2B077DFB2BF}" presName="node" presStyleLbl="revTx" presStyleIdx="0" presStyleCnt="2">
        <dgm:presLayoutVars>
          <dgm:bulletEnabled val="1"/>
        </dgm:presLayoutVars>
      </dgm:prSet>
      <dgm:spPr/>
      <dgm:t>
        <a:bodyPr/>
        <a:lstStyle/>
        <a:p>
          <a:endParaRPr kumimoji="1" lang="ja-JP" altLang="en-US"/>
        </a:p>
      </dgm:t>
    </dgm:pt>
    <dgm:pt modelId="{3EF95D0A-EC05-40E9-8885-B3C155B83198}" type="pres">
      <dgm:prSet presAssocID="{73F68BA7-3C82-4227-9BBC-E0C6E641922D}" presName="sibTrans" presStyleLbl="node1" presStyleIdx="0" presStyleCnt="2"/>
      <dgm:spPr/>
      <dgm:t>
        <a:bodyPr/>
        <a:lstStyle/>
        <a:p>
          <a:endParaRPr kumimoji="1" lang="ja-JP" altLang="en-US"/>
        </a:p>
      </dgm:t>
    </dgm:pt>
    <dgm:pt modelId="{8FCEBC63-29E0-454C-B280-8F8B6A3359F1}" type="pres">
      <dgm:prSet presAssocID="{5F039320-E4A5-4261-A621-9306FDBC0260}" presName="dummy" presStyleCnt="0"/>
      <dgm:spPr/>
    </dgm:pt>
    <dgm:pt modelId="{D35DE5C9-085B-4BFC-9D8E-9C00B32F26B6}" type="pres">
      <dgm:prSet presAssocID="{5F039320-E4A5-4261-A621-9306FDBC0260}" presName="node" presStyleLbl="revTx" presStyleIdx="1" presStyleCnt="2">
        <dgm:presLayoutVars>
          <dgm:bulletEnabled val="1"/>
        </dgm:presLayoutVars>
      </dgm:prSet>
      <dgm:spPr/>
      <dgm:t>
        <a:bodyPr/>
        <a:lstStyle/>
        <a:p>
          <a:endParaRPr kumimoji="1" lang="ja-JP" altLang="en-US"/>
        </a:p>
      </dgm:t>
    </dgm:pt>
    <dgm:pt modelId="{9DC1AF1D-5087-480D-A672-4A4BF6CC803C}" type="pres">
      <dgm:prSet presAssocID="{14B5584E-E0A9-4DA5-8220-C587F7E8DBD4}" presName="sibTrans" presStyleLbl="node1" presStyleIdx="1" presStyleCnt="2"/>
      <dgm:spPr/>
      <dgm:t>
        <a:bodyPr/>
        <a:lstStyle/>
        <a:p>
          <a:endParaRPr kumimoji="1" lang="ja-JP" altLang="en-US"/>
        </a:p>
      </dgm:t>
    </dgm:pt>
  </dgm:ptLst>
  <dgm:cxnLst>
    <dgm:cxn modelId="{79B7C0B0-5D56-4A4A-A0E6-B5C0F132B043}" type="presOf" srcId="{23F0075F-FB4A-44FA-A3E4-B2B077DFB2BF}" destId="{FFF36AA9-B601-4EE3-AAF5-559F6B1AFA65}" srcOrd="0" destOrd="0" presId="urn:microsoft.com/office/officeart/2005/8/layout/cycle1"/>
    <dgm:cxn modelId="{98C29431-3BA6-4B24-88FD-2E3B2729AB1B}" type="presOf" srcId="{14B5584E-E0A9-4DA5-8220-C587F7E8DBD4}" destId="{9DC1AF1D-5087-480D-A672-4A4BF6CC803C}" srcOrd="0" destOrd="0" presId="urn:microsoft.com/office/officeart/2005/8/layout/cycle1"/>
    <dgm:cxn modelId="{8E5D919C-A13C-4979-A264-0624F419E1D4}" srcId="{7C9452A7-620A-4BDE-9452-3175736987CC}" destId="{5F039320-E4A5-4261-A621-9306FDBC0260}" srcOrd="1" destOrd="0" parTransId="{D4C20962-08B0-4EBE-8A32-5CF992337855}" sibTransId="{14B5584E-E0A9-4DA5-8220-C587F7E8DBD4}"/>
    <dgm:cxn modelId="{00E91130-12C7-471C-9623-F2E11F6AF0E9}" type="presOf" srcId="{73F68BA7-3C82-4227-9BBC-E0C6E641922D}" destId="{3EF95D0A-EC05-40E9-8885-B3C155B83198}" srcOrd="0" destOrd="0" presId="urn:microsoft.com/office/officeart/2005/8/layout/cycle1"/>
    <dgm:cxn modelId="{41941D5D-135D-4D69-A0BE-002ECC81FB3A}" type="presOf" srcId="{7C9452A7-620A-4BDE-9452-3175736987CC}" destId="{ECBC8609-9CF6-481C-8C8D-7A1B72E07A9D}" srcOrd="0" destOrd="0" presId="urn:microsoft.com/office/officeart/2005/8/layout/cycle1"/>
    <dgm:cxn modelId="{7297E8AD-3DED-46E6-8C09-1BE16D0C89EE}" type="presOf" srcId="{5F039320-E4A5-4261-A621-9306FDBC0260}" destId="{D35DE5C9-085B-4BFC-9D8E-9C00B32F26B6}" srcOrd="0" destOrd="0" presId="urn:microsoft.com/office/officeart/2005/8/layout/cycle1"/>
    <dgm:cxn modelId="{A9927032-7711-4645-9EF4-8EF25CC751D5}" srcId="{7C9452A7-620A-4BDE-9452-3175736987CC}" destId="{23F0075F-FB4A-44FA-A3E4-B2B077DFB2BF}" srcOrd="0" destOrd="0" parTransId="{51156EA7-62F4-4F5B-B509-E2B744AE1C00}" sibTransId="{73F68BA7-3C82-4227-9BBC-E0C6E641922D}"/>
    <dgm:cxn modelId="{5C40256B-3F9C-4A7B-9735-0ACC01850C09}" type="presParOf" srcId="{ECBC8609-9CF6-481C-8C8D-7A1B72E07A9D}" destId="{902E1A10-B493-4540-A119-DD3597C8A93E}" srcOrd="0" destOrd="0" presId="urn:microsoft.com/office/officeart/2005/8/layout/cycle1"/>
    <dgm:cxn modelId="{98D80159-61B5-49DC-8C9E-85BEC16052D5}" type="presParOf" srcId="{ECBC8609-9CF6-481C-8C8D-7A1B72E07A9D}" destId="{FFF36AA9-B601-4EE3-AAF5-559F6B1AFA65}" srcOrd="1" destOrd="0" presId="urn:microsoft.com/office/officeart/2005/8/layout/cycle1"/>
    <dgm:cxn modelId="{AC4BC575-F2E2-40EE-A264-3608C30D2D8D}" type="presParOf" srcId="{ECBC8609-9CF6-481C-8C8D-7A1B72E07A9D}" destId="{3EF95D0A-EC05-40E9-8885-B3C155B83198}" srcOrd="2" destOrd="0" presId="urn:microsoft.com/office/officeart/2005/8/layout/cycle1"/>
    <dgm:cxn modelId="{D4832031-A53E-409B-8C83-425189D0B18F}" type="presParOf" srcId="{ECBC8609-9CF6-481C-8C8D-7A1B72E07A9D}" destId="{8FCEBC63-29E0-454C-B280-8F8B6A3359F1}" srcOrd="3" destOrd="0" presId="urn:microsoft.com/office/officeart/2005/8/layout/cycle1"/>
    <dgm:cxn modelId="{21E8D3AE-7FF5-46E9-8543-AF25F6447432}" type="presParOf" srcId="{ECBC8609-9CF6-481C-8C8D-7A1B72E07A9D}" destId="{D35DE5C9-085B-4BFC-9D8E-9C00B32F26B6}" srcOrd="4" destOrd="0" presId="urn:microsoft.com/office/officeart/2005/8/layout/cycle1"/>
    <dgm:cxn modelId="{9B7E2F6C-A7D3-4D8E-8D84-AFF5DE93DCEB}" type="presParOf" srcId="{ECBC8609-9CF6-481C-8C8D-7A1B72E07A9D}" destId="{9DC1AF1D-5087-480D-A672-4A4BF6CC803C}" srcOrd="5" destOrd="0" presId="urn:microsoft.com/office/officeart/2005/8/layout/cycle1"/>
  </dgm:cxnLst>
  <dgm:bg>
    <a:noFill/>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D16F9-D82D-4F0E-90A3-60CAD01276EE}" type="datetimeFigureOut">
              <a:rPr kumimoji="1" lang="ja-JP" altLang="en-US" smtClean="0"/>
              <a:t>2016/10/31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1FDF1-5540-4ABE-9897-5B6488DF6F71}" type="slidenum">
              <a:rPr kumimoji="1" lang="ja-JP" altLang="en-US" smtClean="0"/>
              <a:t>‹#›</a:t>
            </a:fld>
            <a:endParaRPr kumimoji="1" lang="ja-JP" altLang="en-US"/>
          </a:p>
        </p:txBody>
      </p:sp>
    </p:spTree>
    <p:extLst>
      <p:ext uri="{BB962C8B-B14F-4D97-AF65-F5344CB8AC3E}">
        <p14:creationId xmlns:p14="http://schemas.microsoft.com/office/powerpoint/2010/main" val="2628678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Hello</a:t>
            </a:r>
            <a:r>
              <a:rPr kumimoji="1" lang="en-US" altLang="ja-JP" baseline="0" dirty="0" smtClean="0"/>
              <a:t> everyone.</a:t>
            </a:r>
          </a:p>
          <a:p>
            <a:r>
              <a:rPr kumimoji="1" lang="en-US" altLang="ja-JP" baseline="0" dirty="0" smtClean="0"/>
              <a:t>My name is Nobuyuki TANAKA from Japan Meteorological Agency.</a:t>
            </a:r>
          </a:p>
          <a:p>
            <a:r>
              <a:rPr kumimoji="1" lang="en-US" altLang="ja-JP" baseline="0" dirty="0" smtClean="0"/>
              <a:t>Thank you for providing me with an opportunity to make a presentation in this meeting.</a:t>
            </a:r>
          </a:p>
          <a:p>
            <a:r>
              <a:rPr kumimoji="1" lang="en-US" altLang="ja-JP" baseline="0" dirty="0" smtClean="0"/>
              <a:t>I would like to provide the project assessment as a theme leader of project No. 4.</a:t>
            </a:r>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1</a:t>
            </a:fld>
            <a:endParaRPr kumimoji="1" lang="ja-JP" altLang="en-US"/>
          </a:p>
        </p:txBody>
      </p:sp>
    </p:spTree>
    <p:extLst>
      <p:ext uri="{BB962C8B-B14F-4D97-AF65-F5344CB8AC3E}">
        <p14:creationId xmlns:p14="http://schemas.microsoft.com/office/powerpoint/2010/main" val="4134755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Through the Survey</a:t>
            </a:r>
            <a:r>
              <a:rPr kumimoji="1" lang="en-US" altLang="ja-JP" baseline="0" dirty="0" smtClean="0"/>
              <a:t> and Discussions in Workshop, these major conclusion are revealed at that time.</a:t>
            </a:r>
          </a:p>
          <a:p>
            <a:pPr marL="171450" indent="-171450">
              <a:buFont typeface="Wingdings" panose="05000000000000000000" pitchFamily="2" charset="2"/>
              <a:buChar char="l"/>
            </a:pPr>
            <a:r>
              <a:rPr kumimoji="1" lang="en-US" altLang="ja-JP" baseline="0" dirty="0" smtClean="0"/>
              <a:t>Problems due to the lack of calibrated instruments and maintenance support</a:t>
            </a:r>
          </a:p>
          <a:p>
            <a:pPr marL="171450" indent="-171450">
              <a:buFont typeface="Wingdings" panose="05000000000000000000" pitchFamily="2" charset="2"/>
              <a:buChar char="l"/>
            </a:pPr>
            <a:r>
              <a:rPr kumimoji="1" lang="en-US" altLang="ja-JP" baseline="0" dirty="0" smtClean="0"/>
              <a:t>Problems due to the insufficient data quality and missing and irregular reports</a:t>
            </a:r>
          </a:p>
          <a:p>
            <a:pPr marL="171450" indent="-171450">
              <a:buFont typeface="Wingdings" panose="05000000000000000000" pitchFamily="2" charset="2"/>
              <a:buChar char="l"/>
            </a:pPr>
            <a:r>
              <a:rPr kumimoji="1" lang="en-US" altLang="ja-JP" baseline="0" dirty="0" smtClean="0"/>
              <a:t>Improvement of Quality Control method are needed</a:t>
            </a:r>
          </a:p>
          <a:p>
            <a:pPr marL="171450" indent="-171450">
              <a:buFont typeface="Wingdings" panose="05000000000000000000" pitchFamily="2" charset="2"/>
              <a:buChar char="l"/>
            </a:pPr>
            <a:r>
              <a:rPr kumimoji="1" lang="en-US" altLang="ja-JP" dirty="0" smtClean="0"/>
              <a:t>Several NMHS don’t have operational QC system</a:t>
            </a:r>
          </a:p>
          <a:p>
            <a:pPr marL="171450" indent="-171450">
              <a:buFont typeface="Wingdings" panose="05000000000000000000" pitchFamily="2" charset="2"/>
              <a:buChar char="l"/>
            </a:pPr>
            <a:r>
              <a:rPr kumimoji="1" lang="en-US" altLang="ja-JP" dirty="0" smtClean="0"/>
              <a:t>And, Metadata</a:t>
            </a:r>
            <a:r>
              <a:rPr kumimoji="1" lang="en-US" altLang="ja-JP" baseline="0" dirty="0" smtClean="0"/>
              <a:t> are not updated</a:t>
            </a:r>
            <a:endParaRPr kumimoji="1" lang="ja-JP" altLang="en-US" dirty="0"/>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10</a:t>
            </a:fld>
            <a:endParaRPr kumimoji="1" lang="ja-JP" altLang="en-US"/>
          </a:p>
        </p:txBody>
      </p:sp>
    </p:spTree>
    <p:extLst>
      <p:ext uri="{BB962C8B-B14F-4D97-AF65-F5344CB8AC3E}">
        <p14:creationId xmlns:p14="http://schemas.microsoft.com/office/powerpoint/2010/main" val="361729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Round</a:t>
            </a:r>
            <a:r>
              <a:rPr kumimoji="1" lang="en-US" altLang="ja-JP" baseline="0" dirty="0" smtClean="0"/>
              <a:t> two focused Calibration of Meteorological Instruments.</a:t>
            </a:r>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11</a:t>
            </a:fld>
            <a:endParaRPr kumimoji="1" lang="ja-JP" altLang="en-US"/>
          </a:p>
        </p:txBody>
      </p:sp>
    </p:spTree>
    <p:extLst>
      <p:ext uri="{BB962C8B-B14F-4D97-AF65-F5344CB8AC3E}">
        <p14:creationId xmlns:p14="http://schemas.microsoft.com/office/powerpoint/2010/main" val="3636409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As well as round one, these problems are revealed by the round two activities.</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r>
              <a:rPr kumimoji="1" lang="en-US" altLang="ja-JP" dirty="0" smtClean="0"/>
              <a:t>Survey indicated</a:t>
            </a:r>
            <a:r>
              <a:rPr kumimoji="1" lang="en-US" altLang="ja-JP" baseline="0" dirty="0" smtClean="0"/>
              <a:t> that n</a:t>
            </a:r>
            <a:r>
              <a:rPr kumimoji="1" lang="en-US" altLang="ja-JP" dirty="0" smtClean="0"/>
              <a:t>ot</a:t>
            </a:r>
            <a:r>
              <a:rPr kumimoji="1" lang="en-US" altLang="ja-JP" baseline="0" dirty="0" smtClean="0"/>
              <a:t> a few Members has:</a:t>
            </a:r>
            <a:endParaRPr kumimoji="1" lang="en-US" altLang="ja-JP" dirty="0" smtClean="0"/>
          </a:p>
          <a:p>
            <a:pPr marL="228760" indent="-228760">
              <a:buAutoNum type="arabicParenR"/>
            </a:pPr>
            <a:r>
              <a:rPr kumimoji="1" lang="en-NZ" altLang="ja-JP" baseline="0" dirty="0" smtClean="0"/>
              <a:t>lack for international traceability of instruments,</a:t>
            </a:r>
          </a:p>
          <a:p>
            <a:pPr marL="228760" indent="-228760">
              <a:buAutoNum type="arabicParenR"/>
            </a:pPr>
            <a:r>
              <a:rPr kumimoji="1" lang="en-NZ" altLang="ja-JP" baseline="0" dirty="0" smtClean="0"/>
              <a:t>do not perform regular inspection, and</a:t>
            </a:r>
          </a:p>
          <a:p>
            <a:pPr marL="228760" indent="-228760">
              <a:buAutoNum type="arabicParenR"/>
            </a:pPr>
            <a:r>
              <a:rPr kumimoji="1" lang="en-US" altLang="ja-JP" baseline="0" dirty="0" smtClean="0"/>
              <a:t>are s</a:t>
            </a:r>
            <a:r>
              <a:rPr kumimoji="1" lang="en-NZ" altLang="ja-JP" baseline="0" dirty="0" smtClean="0"/>
              <a:t>till using mercury instruments.</a:t>
            </a:r>
          </a:p>
          <a:p>
            <a:pPr marL="0" indent="0">
              <a:buNone/>
            </a:pPr>
            <a:endParaRPr kumimoji="1" lang="en-NZ" altLang="ja-JP" baseline="0" dirty="0" smtClean="0"/>
          </a:p>
          <a:p>
            <a:pPr marL="0" indent="0">
              <a:buNone/>
            </a:pPr>
            <a:r>
              <a:rPr kumimoji="1" lang="en-NZ" altLang="ja-JP" baseline="0" dirty="0" smtClean="0"/>
              <a:t>The workshop identified that there are Members who have:</a:t>
            </a:r>
          </a:p>
          <a:p>
            <a:pPr marL="228760" indent="-228760">
              <a:buAutoNum type="arabicParenR"/>
            </a:pPr>
            <a:r>
              <a:rPr kumimoji="1" lang="en-NZ" altLang="ja-JP" baseline="0" dirty="0" smtClean="0"/>
              <a:t>No calibration equipment</a:t>
            </a:r>
          </a:p>
          <a:p>
            <a:pPr marL="228760" indent="-228760">
              <a:buAutoNum type="arabicParenR"/>
            </a:pPr>
            <a:r>
              <a:rPr kumimoji="1" lang="en-NZ" altLang="ja-JP" baseline="0" dirty="0" smtClean="0"/>
              <a:t>No manuals of calibration</a:t>
            </a:r>
          </a:p>
          <a:p>
            <a:pPr marL="228760" indent="-228760">
              <a:buAutoNum type="arabicParenR"/>
            </a:pPr>
            <a:r>
              <a:rPr kumimoji="1" lang="en-US" altLang="ja-JP" baseline="0" dirty="0" smtClean="0"/>
              <a:t>No experience of calibration</a:t>
            </a:r>
          </a:p>
          <a:p>
            <a:pPr marL="0" indent="0">
              <a:buNone/>
            </a:pPr>
            <a:endParaRPr kumimoji="1" lang="en-US" altLang="ja-JP" baseline="0" dirty="0" smtClean="0"/>
          </a:p>
          <a:p>
            <a:pPr marL="0" indent="0">
              <a:buNone/>
            </a:pPr>
            <a:r>
              <a:rPr kumimoji="1" lang="en-US" altLang="ja-JP" baseline="0" dirty="0" smtClean="0"/>
              <a:t>Through this project, we realized that there is urgent need to establish the international traceability in some Member countries.</a:t>
            </a:r>
            <a:endParaRPr kumimoji="1" lang="en-NZ" altLang="ja-JP" baseline="0" dirty="0" smtClean="0"/>
          </a:p>
          <a:p>
            <a:pPr marL="0" indent="0">
              <a:buFont typeface="+mj-lt"/>
              <a:buNone/>
            </a:pPr>
            <a:endParaRPr kumimoji="1" lang="en-NZ" altLang="ja-JP" baseline="0" dirty="0" smtClean="0"/>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12</a:t>
            </a:fld>
            <a:endParaRPr kumimoji="1" lang="ja-JP" altLang="en-US"/>
          </a:p>
        </p:txBody>
      </p:sp>
    </p:spTree>
    <p:extLst>
      <p:ext uri="{BB962C8B-B14F-4D97-AF65-F5344CB8AC3E}">
        <p14:creationId xmlns:p14="http://schemas.microsoft.com/office/powerpoint/2010/main" val="261929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Round</a:t>
            </a:r>
            <a:r>
              <a:rPr kumimoji="1" lang="en-US" altLang="ja-JP" baseline="0" dirty="0" smtClean="0"/>
              <a:t> three focuses Quality Management on Surface Observation in detail, and now on going.</a:t>
            </a:r>
          </a:p>
          <a:p>
            <a:endParaRPr kumimoji="1" lang="ja-JP" altLang="en-US" dirty="0"/>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13</a:t>
            </a:fld>
            <a:endParaRPr kumimoji="1" lang="ja-JP" altLang="en-US"/>
          </a:p>
        </p:txBody>
      </p:sp>
    </p:spTree>
    <p:extLst>
      <p:ext uri="{BB962C8B-B14F-4D97-AF65-F5344CB8AC3E}">
        <p14:creationId xmlns:p14="http://schemas.microsoft.com/office/powerpoint/2010/main" val="58110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There are some</a:t>
            </a:r>
            <a:r>
              <a:rPr kumimoji="1" lang="en-US" altLang="ja-JP" baseline="0" dirty="0" smtClean="0"/>
              <a:t> activities achieved, except Round one to Round three.</a:t>
            </a:r>
          </a:p>
          <a:p>
            <a:pPr marL="171450" indent="-171450">
              <a:buFont typeface="Wingdings" panose="05000000000000000000" pitchFamily="2" charset="2"/>
              <a:buChar char="l"/>
            </a:pPr>
            <a:r>
              <a:rPr kumimoji="1" lang="en-US" altLang="ja-JP" baseline="0" dirty="0" smtClean="0"/>
              <a:t>6-monthly monitoring report on land surface observation and report the results through the website.</a:t>
            </a:r>
          </a:p>
          <a:p>
            <a:pPr marL="171450" indent="-171450">
              <a:buFont typeface="Wingdings" panose="05000000000000000000" pitchFamily="2" charset="2"/>
              <a:buChar char="l"/>
            </a:pPr>
            <a:r>
              <a:rPr kumimoji="1" lang="en-US" altLang="ja-JP" baseline="0" dirty="0" smtClean="0"/>
              <a:t>Obtaining the International Standard ISO 17025</a:t>
            </a:r>
          </a:p>
          <a:p>
            <a:pPr marL="171450" indent="-171450">
              <a:buFont typeface="Wingdings" panose="05000000000000000000" pitchFamily="2" charset="2"/>
              <a:buChar char="l"/>
            </a:pPr>
            <a:r>
              <a:rPr kumimoji="1" lang="en-US" altLang="ja-JP" baseline="0" dirty="0" smtClean="0"/>
              <a:t>Development of RIC Homepage</a:t>
            </a:r>
          </a:p>
          <a:p>
            <a:pPr marL="0" indent="0">
              <a:buFont typeface="Wingdings" panose="05000000000000000000" pitchFamily="2" charset="2"/>
              <a:buNone/>
            </a:pPr>
            <a:endParaRPr kumimoji="1" lang="en-US" altLang="ja-JP" baseline="0" dirty="0" smtClean="0"/>
          </a:p>
          <a:p>
            <a:pPr marL="0" indent="0">
              <a:buFont typeface="Wingdings" panose="05000000000000000000" pitchFamily="2" charset="2"/>
              <a:buNone/>
            </a:pPr>
            <a:r>
              <a:rPr kumimoji="1" lang="en-US" altLang="ja-JP" baseline="0" dirty="0" smtClean="0"/>
              <a:t>As for the </a:t>
            </a:r>
            <a:r>
              <a:rPr kumimoji="1" lang="en-US" altLang="ja-JP" baseline="0" dirty="0" err="1" smtClean="0"/>
              <a:t>Intercomparison</a:t>
            </a:r>
            <a:r>
              <a:rPr kumimoji="1" lang="en-US" altLang="ja-JP" baseline="0" dirty="0" smtClean="0"/>
              <a:t> between two RICs, experimental comparison were conducted RIC-Tsukuba and RA V’s RIC Manila, in March 2016</a:t>
            </a:r>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14</a:t>
            </a:fld>
            <a:endParaRPr kumimoji="1" lang="ja-JP" altLang="en-US"/>
          </a:p>
        </p:txBody>
      </p:sp>
    </p:spTree>
    <p:extLst>
      <p:ext uri="{BB962C8B-B14F-4D97-AF65-F5344CB8AC3E}">
        <p14:creationId xmlns:p14="http://schemas.microsoft.com/office/powerpoint/2010/main" val="603420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NZ" altLang="ja-JP" baseline="0" dirty="0" smtClean="0"/>
              <a:t>As I previously mentioned, through the activities of Round two found the urgent need to establish the international traceability of meteorological instruments.</a:t>
            </a:r>
          </a:p>
          <a:p>
            <a:endParaRPr kumimoji="1" lang="en-NZ" altLang="ja-JP" baseline="0" dirty="0" smtClean="0"/>
          </a:p>
          <a:p>
            <a:r>
              <a:rPr kumimoji="1" lang="en-NZ" altLang="ja-JP" baseline="0" dirty="0" smtClean="0"/>
              <a:t>In order to correspond this problem,  RIC-Tsukuba has formulated effective cooperation scheme.</a:t>
            </a:r>
          </a:p>
          <a:p>
            <a:r>
              <a:rPr kumimoji="1" lang="en-NZ" altLang="ja-JP" baseline="0" dirty="0" smtClean="0"/>
              <a:t>This scheme called “RIC-Tsukuba package”, and I would like to introduce this RIC-Tsukuba package and their effort.</a:t>
            </a:r>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15</a:t>
            </a:fld>
            <a:endParaRPr kumimoji="1" lang="ja-JP" altLang="en-US"/>
          </a:p>
        </p:txBody>
      </p:sp>
    </p:spTree>
    <p:extLst>
      <p:ext uri="{BB962C8B-B14F-4D97-AF65-F5344CB8AC3E}">
        <p14:creationId xmlns:p14="http://schemas.microsoft.com/office/powerpoint/2010/main" val="2619297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885">
              <a:defRPr/>
            </a:pPr>
            <a:r>
              <a:rPr kumimoji="1" lang="en-US" altLang="ja-JP" dirty="0" smtClean="0"/>
              <a:t>RIC</a:t>
            </a:r>
            <a:r>
              <a:rPr kumimoji="1" lang="en-US" altLang="ja-JP" baseline="0" dirty="0" smtClean="0"/>
              <a:t> Tsukuba Package is a synergy of the expertise of RIC Tsukuba and the international assistance mechanism of Japan International Cooperation Agency (JICA), which is Japanese donner agency.</a:t>
            </a:r>
          </a:p>
          <a:p>
            <a:pPr defTabSz="914885">
              <a:defRPr/>
            </a:pPr>
            <a:endParaRPr kumimoji="1" lang="en-US" altLang="ja-JP" baseline="0" dirty="0" smtClean="0"/>
          </a:p>
          <a:p>
            <a:pPr defTabSz="914885">
              <a:defRPr/>
            </a:pPr>
            <a:r>
              <a:rPr kumimoji="1" lang="en-US" altLang="ja-JP" baseline="0" dirty="0" smtClean="0"/>
              <a:t>The Package is comprehensive technical cooperation scheme, and it takes 4-step approach.</a:t>
            </a:r>
          </a:p>
          <a:p>
            <a:pPr defTabSz="914885">
              <a:defRPr/>
            </a:pPr>
            <a:r>
              <a:rPr kumimoji="1" lang="en-US" altLang="ja-JP" baseline="0" dirty="0" smtClean="0"/>
              <a:t>It starts with a field survey as the 1</a:t>
            </a:r>
            <a:r>
              <a:rPr kumimoji="1" lang="en-US" altLang="ja-JP" baseline="30000" dirty="0" smtClean="0"/>
              <a:t>st</a:t>
            </a:r>
            <a:r>
              <a:rPr kumimoji="1" lang="en-US" altLang="ja-JP" baseline="0" dirty="0" smtClean="0"/>
              <a:t> step to examine the Member’s capacity in calibration.</a:t>
            </a:r>
          </a:p>
          <a:p>
            <a:pPr defTabSz="914885">
              <a:defRPr/>
            </a:pPr>
            <a:r>
              <a:rPr kumimoji="1" lang="en-US" altLang="ja-JP" baseline="0" dirty="0" smtClean="0"/>
              <a:t>Secondly, necessary standards and calibration equipment are provided as the hard component of cooperation.</a:t>
            </a:r>
          </a:p>
          <a:p>
            <a:pPr defTabSz="914885">
              <a:defRPr/>
            </a:pPr>
            <a:r>
              <a:rPr kumimoji="1" lang="en-US" altLang="ja-JP" baseline="0" dirty="0" smtClean="0"/>
              <a:t>Thirdly, trainings are carried out for the Member’s staff in charge, including the training in Japan and the in-country training to make the staff fully skilled in the use of calibration equipment.</a:t>
            </a:r>
          </a:p>
          <a:p>
            <a:pPr defTabSz="914885">
              <a:defRPr/>
            </a:pPr>
            <a:r>
              <a:rPr kumimoji="1" lang="en-US" altLang="ja-JP" baseline="0" dirty="0" smtClean="0"/>
              <a:t>The final step is to do follow-up activities, and this is the most important part of the Package in order to ensure the self-sustainability.</a:t>
            </a:r>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16</a:t>
            </a:fld>
            <a:endParaRPr kumimoji="1" lang="ja-JP" altLang="en-US"/>
          </a:p>
        </p:txBody>
      </p:sp>
    </p:spTree>
    <p:extLst>
      <p:ext uri="{BB962C8B-B14F-4D97-AF65-F5344CB8AC3E}">
        <p14:creationId xmlns:p14="http://schemas.microsoft.com/office/powerpoint/2010/main" val="1723039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 me show you an examples</a:t>
            </a:r>
            <a:r>
              <a:rPr kumimoji="1" lang="en-US" altLang="ja-JP" baseline="0" dirty="0" smtClean="0"/>
              <a:t> of the RIC Tsukuba Package performance. </a:t>
            </a:r>
          </a:p>
          <a:p>
            <a:r>
              <a:rPr kumimoji="1" lang="en-US" altLang="ja-JP" dirty="0" smtClean="0"/>
              <a:t>Bangladesh is</a:t>
            </a:r>
            <a:r>
              <a:rPr kumimoji="1" lang="en-US" altLang="ja-JP" baseline="0" dirty="0" smtClean="0"/>
              <a:t> the country where the RIC Tsukuba Package was first applied.</a:t>
            </a:r>
          </a:p>
          <a:p>
            <a:r>
              <a:rPr kumimoji="1" lang="en-US" altLang="ja-JP" baseline="0" dirty="0" smtClean="0"/>
              <a:t>The field survey was carried out in August 2013 at Bangladesh Meteorological Department (BMD). </a:t>
            </a:r>
          </a:p>
          <a:p>
            <a:r>
              <a:rPr kumimoji="1" lang="en-US" altLang="ja-JP" dirty="0" smtClean="0"/>
              <a:t>According to the</a:t>
            </a:r>
            <a:r>
              <a:rPr kumimoji="1" lang="en-US" altLang="ja-JP" baseline="0" dirty="0" smtClean="0"/>
              <a:t> recommendation of the survey, JICA provided meteorological standards and calibration equipment to Bangladesh in October 2013. </a:t>
            </a:r>
          </a:p>
          <a:p>
            <a:r>
              <a:rPr kumimoji="1" lang="en-US" altLang="ja-JP" baseline="0" dirty="0" smtClean="0"/>
              <a:t>In November 2013, three staff members of BMD were invited to RIC Tsukuba, and on-the-job-training was carried out for the overall skills of calibration and the operation of equipment. </a:t>
            </a:r>
          </a:p>
          <a:p>
            <a:r>
              <a:rPr kumimoji="1" lang="en-US" altLang="ja-JP" baseline="0" dirty="0" smtClean="0"/>
              <a:t>The training of BMD staff in Japan was followed up by the advisory and Q&amp;A program in distant communication between BMD and the RIC Tsukuba.  </a:t>
            </a:r>
          </a:p>
          <a:p>
            <a:r>
              <a:rPr kumimoji="1" lang="en-US" altLang="ja-JP" baseline="0" dirty="0" smtClean="0"/>
              <a:t>The follow-up program was conducted mainly on an email basis and is still maintained even now. </a:t>
            </a:r>
          </a:p>
          <a:p>
            <a:endParaRPr kumimoji="1" lang="en-US" altLang="ja-JP" baseline="0" dirty="0" smtClean="0"/>
          </a:p>
          <a:p>
            <a:r>
              <a:rPr kumimoji="1" lang="en-US" altLang="ja-JP" baseline="0" dirty="0" smtClean="0"/>
              <a:t>Now, the operational calibration of meteorological instruments in Bangladesh are implemented by BMD, and I hope it contributes the improvement of the quality of surface observation.</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17</a:t>
            </a:fld>
            <a:endParaRPr kumimoji="1" lang="ja-JP" altLang="en-US"/>
          </a:p>
        </p:txBody>
      </p:sp>
    </p:spTree>
    <p:extLst>
      <p:ext uri="{BB962C8B-B14F-4D97-AF65-F5344CB8AC3E}">
        <p14:creationId xmlns:p14="http://schemas.microsoft.com/office/powerpoint/2010/main" val="2639596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This slide shows the achievements of RIC Tsukuba Package during the years from 2013 to 2016. </a:t>
            </a:r>
          </a:p>
          <a:p>
            <a:r>
              <a:rPr kumimoji="1" lang="en-US" altLang="ja-JP" baseline="0" dirty="0" smtClean="0"/>
              <a:t>For the four years, a total of five countries have got the standards with ISO17025 which are shown in red. </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18</a:t>
            </a:fld>
            <a:endParaRPr kumimoji="1" lang="ja-JP" altLang="en-US"/>
          </a:p>
        </p:txBody>
      </p:sp>
    </p:spTree>
    <p:extLst>
      <p:ext uri="{BB962C8B-B14F-4D97-AF65-F5344CB8AC3E}">
        <p14:creationId xmlns:p14="http://schemas.microsoft.com/office/powerpoint/2010/main" val="3632973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same slide</a:t>
            </a:r>
            <a:r>
              <a:rPr kumimoji="1" lang="en-US" altLang="ja-JP" baseline="0" dirty="0" smtClean="0"/>
              <a:t> at the top of my presentation.</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19</a:t>
            </a:fld>
            <a:endParaRPr kumimoji="1" lang="ja-JP" altLang="en-US"/>
          </a:p>
        </p:txBody>
      </p:sp>
    </p:spTree>
    <p:extLst>
      <p:ext uri="{BB962C8B-B14F-4D97-AF65-F5344CB8AC3E}">
        <p14:creationId xmlns:p14="http://schemas.microsoft.com/office/powerpoint/2010/main" val="426894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is the summary of my presentation.</a:t>
            </a:r>
          </a:p>
          <a:p>
            <a:endParaRPr kumimoji="1" lang="en-US" altLang="ja-JP" baseline="0" dirty="0" smtClean="0"/>
          </a:p>
          <a:p>
            <a:pPr marL="171450" indent="-171450">
              <a:buFont typeface="Calibri" panose="020F0502020204030204" pitchFamily="34" charset="0"/>
              <a:buChar char="−"/>
            </a:pPr>
            <a:r>
              <a:rPr kumimoji="1" lang="en-US" altLang="ja-JP" baseline="0" dirty="0" smtClean="0"/>
              <a:t>Eight activities are implemented or on going according to the plan</a:t>
            </a:r>
          </a:p>
          <a:p>
            <a:pPr marL="171450" indent="-171450">
              <a:buFont typeface="Calibri" panose="020F0502020204030204" pitchFamily="34" charset="0"/>
              <a:buChar char="−"/>
            </a:pPr>
            <a:r>
              <a:rPr kumimoji="1" lang="en-US" altLang="ja-JP" baseline="0" dirty="0" smtClean="0"/>
              <a:t>Survey and Workshop revealed current status and problems on meteorological observation and instruments</a:t>
            </a:r>
          </a:p>
          <a:p>
            <a:pPr marL="171450" indent="-171450">
              <a:buFont typeface="Calibri" panose="020F0502020204030204" pitchFamily="34" charset="0"/>
              <a:buChar char="−"/>
            </a:pPr>
            <a:r>
              <a:rPr kumimoji="1" lang="en-US" altLang="ja-JP" baseline="0" dirty="0" smtClean="0"/>
              <a:t>Comprehensive technical cooperation was formulated by RIC-Tsukuba and it is so effective that some NMHS are now introduced</a:t>
            </a:r>
          </a:p>
          <a:p>
            <a:pPr marL="171450" indent="-171450">
              <a:buFont typeface="Calibri" panose="020F0502020204030204" pitchFamily="34" charset="0"/>
              <a:buChar char="−"/>
            </a:pPr>
            <a:r>
              <a:rPr kumimoji="1" lang="en-US" altLang="ja-JP" baseline="0" dirty="0" smtClean="0"/>
              <a:t>This project makes a steady progress and should be continued in next period</a:t>
            </a:r>
          </a:p>
          <a:p>
            <a:endParaRPr kumimoji="1" lang="ja-JP" altLang="en-US" dirty="0"/>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2</a:t>
            </a:fld>
            <a:endParaRPr kumimoji="1" lang="ja-JP" altLang="en-US"/>
          </a:p>
        </p:txBody>
      </p:sp>
    </p:spTree>
    <p:extLst>
      <p:ext uri="{BB962C8B-B14F-4D97-AF65-F5344CB8AC3E}">
        <p14:creationId xmlns:p14="http://schemas.microsoft.com/office/powerpoint/2010/main" val="3793118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a:t>
            </a:r>
            <a:r>
              <a:rPr kumimoji="1" lang="en-US" altLang="ja-JP" baseline="0" dirty="0" smtClean="0"/>
              <a:t> end of my presentation.</a:t>
            </a:r>
          </a:p>
          <a:p>
            <a:r>
              <a:rPr kumimoji="1" lang="en-US" altLang="ja-JP" dirty="0" smtClean="0"/>
              <a:t>Thank</a:t>
            </a:r>
            <a:r>
              <a:rPr kumimoji="1" lang="en-US" altLang="ja-JP" baseline="0" dirty="0" smtClean="0"/>
              <a:t> you for your attention.</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DFE2F23-68BB-4494-9986-F1152B5BADEB}" type="slidenum">
              <a:rPr lang="en-US" altLang="ja-JP" smtClean="0"/>
              <a:pPr>
                <a:defRPr/>
              </a:pPr>
              <a:t>20</a:t>
            </a:fld>
            <a:endParaRPr lang="en-US" altLang="ja-JP" dirty="0"/>
          </a:p>
        </p:txBody>
      </p:sp>
    </p:spTree>
    <p:extLst>
      <p:ext uri="{BB962C8B-B14F-4D97-AF65-F5344CB8AC3E}">
        <p14:creationId xmlns:p14="http://schemas.microsoft.com/office/powerpoint/2010/main" val="86316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You know</a:t>
            </a:r>
            <a:r>
              <a:rPr kumimoji="1" lang="en-US" altLang="ja-JP" baseline="0" dirty="0" smtClean="0"/>
              <a:t> the RA II WIGOS implementation project has seven projects</a:t>
            </a:r>
          </a:p>
          <a:p>
            <a:r>
              <a:rPr kumimoji="1" lang="en-US" altLang="ja-JP" baseline="0" dirty="0" smtClean="0"/>
              <a:t>I am theme leader of Project No. IV, and I am going review this project.</a:t>
            </a:r>
            <a:endParaRPr kumimoji="1" lang="ja-JP" altLang="en-US" dirty="0"/>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3</a:t>
            </a:fld>
            <a:endParaRPr kumimoji="1" lang="ja-JP" altLang="en-US"/>
          </a:p>
        </p:txBody>
      </p:sp>
    </p:spTree>
    <p:extLst>
      <p:ext uri="{BB962C8B-B14F-4D97-AF65-F5344CB8AC3E}">
        <p14:creationId xmlns:p14="http://schemas.microsoft.com/office/powerpoint/2010/main" val="399122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a:t>
            </a:r>
            <a:r>
              <a:rPr kumimoji="1" lang="en-US" altLang="ja-JP" baseline="0" dirty="0" smtClean="0"/>
              <a:t>activities of this project written in the Regional WIGOS Implementation Plan (R-WIP) .</a:t>
            </a:r>
          </a:p>
          <a:p>
            <a:r>
              <a:rPr kumimoji="1" lang="en-US" altLang="ja-JP" baseline="0" dirty="0" smtClean="0"/>
              <a:t>In this project, activities are divided into two parts, one is on Assurance and Management of Data Quality, and the other is on Calibration of Instruments.</a:t>
            </a:r>
            <a:endParaRPr kumimoji="1" lang="ja-JP" altLang="en-US" dirty="0"/>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4</a:t>
            </a:fld>
            <a:endParaRPr kumimoji="1" lang="ja-JP" altLang="en-US"/>
          </a:p>
        </p:txBody>
      </p:sp>
    </p:spTree>
    <p:extLst>
      <p:ext uri="{BB962C8B-B14F-4D97-AF65-F5344CB8AC3E}">
        <p14:creationId xmlns:p14="http://schemas.microsoft.com/office/powerpoint/2010/main" val="137537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 implement fore mentioned</a:t>
            </a:r>
            <a:r>
              <a:rPr kumimoji="1" lang="en-US" altLang="ja-JP" baseline="0" dirty="0" smtClean="0"/>
              <a:t> activities, coordinating group has taken the three pronged approach, to put in </a:t>
            </a:r>
            <a:r>
              <a:rPr kumimoji="1" lang="en-US" altLang="ja-JP" baseline="0" smtClean="0"/>
              <a:t>another way, </a:t>
            </a:r>
            <a:r>
              <a:rPr kumimoji="1" lang="en-US" altLang="ja-JP" baseline="0" dirty="0" smtClean="0"/>
              <a:t>comprehensive activities which are composed from Survey, Workshop, and Documentation by Report.</a:t>
            </a:r>
          </a:p>
          <a:p>
            <a:r>
              <a:rPr kumimoji="1" lang="en-US" altLang="ja-JP" baseline="0" dirty="0" smtClean="0"/>
              <a:t>And we also divided into three stages, Round 1 to Round 3.</a:t>
            </a:r>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5</a:t>
            </a:fld>
            <a:endParaRPr kumimoji="1" lang="ja-JP" altLang="en-US"/>
          </a:p>
        </p:txBody>
      </p:sp>
    </p:spTree>
    <p:extLst>
      <p:ext uri="{BB962C8B-B14F-4D97-AF65-F5344CB8AC3E}">
        <p14:creationId xmlns:p14="http://schemas.microsoft.com/office/powerpoint/2010/main" val="2700991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I will explain each steps in details.</a:t>
            </a:r>
          </a:p>
          <a:p>
            <a:endParaRPr kumimoji="1" lang="en-US" altLang="ja-JP" baseline="0" dirty="0" smtClean="0"/>
          </a:p>
          <a:p>
            <a:r>
              <a:rPr kumimoji="1" lang="en-US" altLang="ja-JP" baseline="0" dirty="0" smtClean="0"/>
              <a:t>At each stages, firstly, Survey was conducted by the coordinator through the questionnaire to figure out following issues:</a:t>
            </a:r>
          </a:p>
          <a:p>
            <a:pPr marL="171450" indent="-171450">
              <a:buFont typeface="Wingdings" panose="05000000000000000000" pitchFamily="2" charset="2"/>
              <a:buChar char="l"/>
            </a:pPr>
            <a:r>
              <a:rPr kumimoji="1" lang="en-US" altLang="ja-JP" baseline="0" dirty="0" smtClean="0"/>
              <a:t>Current status of operation and capability of Members in RA II;</a:t>
            </a:r>
          </a:p>
          <a:p>
            <a:pPr marL="171450" indent="-171450">
              <a:buFont typeface="Wingdings" panose="05000000000000000000" pitchFamily="2" charset="2"/>
              <a:buChar char="l"/>
            </a:pPr>
            <a:r>
              <a:rPr kumimoji="1" lang="en-US" altLang="ja-JP" baseline="0" dirty="0" smtClean="0"/>
              <a:t>Requirements of NMHSs;</a:t>
            </a:r>
          </a:p>
          <a:p>
            <a:pPr marL="171450" indent="-171450">
              <a:buFont typeface="Wingdings" panose="05000000000000000000" pitchFamily="2" charset="2"/>
              <a:buChar char="l"/>
            </a:pPr>
            <a:r>
              <a:rPr kumimoji="1" lang="en-US" altLang="ja-JP" baseline="0" dirty="0" smtClean="0"/>
              <a:t>Gap analysis between requirements and current status;</a:t>
            </a:r>
          </a:p>
          <a:p>
            <a:pPr marL="171450" indent="-171450">
              <a:buFont typeface="Wingdings" panose="05000000000000000000" pitchFamily="2" charset="2"/>
              <a:buChar char="l"/>
            </a:pPr>
            <a:r>
              <a:rPr kumimoji="1" lang="en-US" altLang="ja-JP" baseline="0" dirty="0" smtClean="0"/>
              <a:t>Measurements to solve the problems.</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6</a:t>
            </a:fld>
            <a:endParaRPr kumimoji="1" lang="ja-JP" altLang="en-US"/>
          </a:p>
        </p:txBody>
      </p:sp>
    </p:spTree>
    <p:extLst>
      <p:ext uri="{BB962C8B-B14F-4D97-AF65-F5344CB8AC3E}">
        <p14:creationId xmlns:p14="http://schemas.microsoft.com/office/powerpoint/2010/main" val="2700991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the next step,</a:t>
            </a:r>
            <a:r>
              <a:rPr kumimoji="1" lang="en-US" altLang="ja-JP" baseline="0" dirty="0" smtClean="0"/>
              <a:t> the coordinator organized technical workshop for </a:t>
            </a:r>
          </a:p>
          <a:p>
            <a:pPr marL="171450" indent="-171450">
              <a:buFont typeface="Wingdings" panose="05000000000000000000" pitchFamily="2" charset="2"/>
              <a:buChar char="l"/>
            </a:pPr>
            <a:r>
              <a:rPr kumimoji="1" lang="en-US" altLang="ja-JP" baseline="0" dirty="0" smtClean="0"/>
              <a:t>Recognizing the challenges;</a:t>
            </a:r>
          </a:p>
          <a:p>
            <a:pPr marL="171450" indent="-171450">
              <a:buFont typeface="Wingdings" panose="05000000000000000000" pitchFamily="2" charset="2"/>
              <a:buChar char="l"/>
            </a:pPr>
            <a:r>
              <a:rPr kumimoji="1" lang="en-US" altLang="ja-JP" baseline="0" dirty="0" smtClean="0"/>
              <a:t>Discussion in order to solve the problems.</a:t>
            </a:r>
          </a:p>
          <a:p>
            <a:pPr marL="0" indent="0">
              <a:buFont typeface="Wingdings" panose="05000000000000000000" pitchFamily="2" charset="2"/>
              <a:buNone/>
            </a:pPr>
            <a:endParaRPr kumimoji="1" lang="en-US" altLang="ja-JP" baseline="0" dirty="0" smtClean="0"/>
          </a:p>
          <a:p>
            <a:pPr marL="0" indent="0">
              <a:buFont typeface="Wingdings" panose="05000000000000000000" pitchFamily="2" charset="2"/>
              <a:buNone/>
            </a:pPr>
            <a:r>
              <a:rPr kumimoji="1" lang="en-US" altLang="ja-JP" baseline="0" dirty="0" smtClean="0"/>
              <a:t>Training events were also held in the workshop as necessary.</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7</a:t>
            </a:fld>
            <a:endParaRPr kumimoji="1" lang="ja-JP" altLang="en-US"/>
          </a:p>
        </p:txBody>
      </p:sp>
    </p:spTree>
    <p:extLst>
      <p:ext uri="{BB962C8B-B14F-4D97-AF65-F5344CB8AC3E}">
        <p14:creationId xmlns:p14="http://schemas.microsoft.com/office/powerpoint/2010/main" val="270099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The</a:t>
            </a:r>
            <a:r>
              <a:rPr kumimoji="1" lang="en-US" altLang="ja-JP" baseline="0" dirty="0" smtClean="0"/>
              <a:t> results of survey and workshop were compiled WMO/IOM reports and published on the internet through WMO website.</a:t>
            </a:r>
            <a:endParaRPr kumimoji="1" lang="ja-JP" altLang="en-US"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8</a:t>
            </a:fld>
            <a:endParaRPr kumimoji="1" lang="ja-JP" altLang="en-US"/>
          </a:p>
        </p:txBody>
      </p:sp>
    </p:spTree>
    <p:extLst>
      <p:ext uri="{BB962C8B-B14F-4D97-AF65-F5344CB8AC3E}">
        <p14:creationId xmlns:p14="http://schemas.microsoft.com/office/powerpoint/2010/main" val="270099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 will explain the each stages.</a:t>
            </a:r>
          </a:p>
          <a:p>
            <a:endParaRPr kumimoji="1" lang="en-US" altLang="ja-JP" dirty="0" smtClean="0"/>
          </a:p>
          <a:p>
            <a:r>
              <a:rPr kumimoji="1" lang="en-US" altLang="ja-JP" dirty="0" smtClean="0"/>
              <a:t>Round</a:t>
            </a:r>
            <a:r>
              <a:rPr kumimoji="1" lang="en-US" altLang="ja-JP" baseline="0" dirty="0" smtClean="0"/>
              <a:t> one is about Investigation on current status and Identifying the common challenges on Surface, Climate, and Upper-air Observation and Quality Management in RAII.</a:t>
            </a:r>
            <a:endParaRPr kumimoji="1" lang="ja-JP" altLang="en-US" dirty="0"/>
          </a:p>
        </p:txBody>
      </p:sp>
      <p:sp>
        <p:nvSpPr>
          <p:cNvPr id="4" name="スライド番号プレースホルダー 3"/>
          <p:cNvSpPr>
            <a:spLocks noGrp="1"/>
          </p:cNvSpPr>
          <p:nvPr>
            <p:ph type="sldNum" sz="quarter" idx="10"/>
          </p:nvPr>
        </p:nvSpPr>
        <p:spPr/>
        <p:txBody>
          <a:bodyPr/>
          <a:lstStyle/>
          <a:p>
            <a:fld id="{7A91FDF1-5540-4ABE-9897-5B6488DF6F71}" type="slidenum">
              <a:rPr kumimoji="1" lang="ja-JP" altLang="en-US" smtClean="0"/>
              <a:t>9</a:t>
            </a:fld>
            <a:endParaRPr kumimoji="1" lang="ja-JP" altLang="en-US"/>
          </a:p>
        </p:txBody>
      </p:sp>
    </p:spTree>
    <p:extLst>
      <p:ext uri="{BB962C8B-B14F-4D97-AF65-F5344CB8AC3E}">
        <p14:creationId xmlns:p14="http://schemas.microsoft.com/office/powerpoint/2010/main" val="387467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ja-JP" altLang="en-US" smtClean="0"/>
              <a:t>マスター タイトルの書式設定</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fr-FR"/>
          </a:p>
        </p:txBody>
      </p:sp>
      <p:sp>
        <p:nvSpPr>
          <p:cNvPr id="4" name="Espace réservé de la date 3"/>
          <p:cNvSpPr>
            <a:spLocks noGrp="1"/>
          </p:cNvSpPr>
          <p:nvPr>
            <p:ph type="dt" sz="half" idx="10"/>
          </p:nvPr>
        </p:nvSpPr>
        <p:spPr/>
        <p:txBody>
          <a:bodyPr/>
          <a:lstStyle>
            <a:lvl1pPr>
              <a:defRPr/>
            </a:lvl1pPr>
          </a:lstStyle>
          <a:p>
            <a:fld id="{C3380EF9-3974-4DA6-8DD9-18AFF4E77AFA}" type="datetimeFigureOut">
              <a:rPr lang="fr-FR" altLang="ja-JP"/>
              <a:pPr/>
              <a:t>31/10/2016</a:t>
            </a:fld>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ja-JP" altLang="ja-JP"/>
          </a:p>
        </p:txBody>
      </p:sp>
      <p:sp>
        <p:nvSpPr>
          <p:cNvPr id="6" name="Espace réservé du numéro de diapositive 5"/>
          <p:cNvSpPr>
            <a:spLocks noGrp="1"/>
          </p:cNvSpPr>
          <p:nvPr>
            <p:ph type="sldNum" sz="quarter" idx="12"/>
          </p:nvPr>
        </p:nvSpPr>
        <p:spPr/>
        <p:txBody>
          <a:bodyPr/>
          <a:lstStyle>
            <a:lvl1pPr>
              <a:defRPr/>
            </a:lvl1pPr>
          </a:lstStyle>
          <a:p>
            <a:fld id="{E246F6AC-2AC8-406B-AD8F-CD959F4DD9A4}" type="slidenum">
              <a:rPr lang="fr-FR" altLang="ja-JP"/>
              <a:pPr/>
              <a:t>‹#›</a:t>
            </a:fld>
            <a:endParaRPr lang="fr-FR" altLang="ja-JP"/>
          </a:p>
        </p:txBody>
      </p:sp>
    </p:spTree>
    <p:extLst>
      <p:ext uri="{BB962C8B-B14F-4D97-AF65-F5344CB8AC3E}">
        <p14:creationId xmlns:p14="http://schemas.microsoft.com/office/powerpoint/2010/main" val="2592822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fr-FR"/>
          </a:p>
        </p:txBody>
      </p:sp>
      <p:sp>
        <p:nvSpPr>
          <p:cNvPr id="3" name="Espace réservé du texte vertical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fr-FR"/>
          </a:p>
        </p:txBody>
      </p:sp>
      <p:sp>
        <p:nvSpPr>
          <p:cNvPr id="4" name="Espace réservé de la date 3"/>
          <p:cNvSpPr>
            <a:spLocks noGrp="1"/>
          </p:cNvSpPr>
          <p:nvPr>
            <p:ph type="dt" sz="half" idx="10"/>
          </p:nvPr>
        </p:nvSpPr>
        <p:spPr/>
        <p:txBody>
          <a:bodyPr/>
          <a:lstStyle>
            <a:lvl1pPr>
              <a:defRPr/>
            </a:lvl1pPr>
          </a:lstStyle>
          <a:p>
            <a:fld id="{05787C17-1565-4EFE-A836-715CA12BA899}" type="datetimeFigureOut">
              <a:rPr lang="fr-FR" altLang="ja-JP"/>
              <a:pPr/>
              <a:t>31/10/2016</a:t>
            </a:fld>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ja-JP" altLang="ja-JP"/>
          </a:p>
        </p:txBody>
      </p:sp>
      <p:sp>
        <p:nvSpPr>
          <p:cNvPr id="6" name="Espace réservé du numéro de diapositive 5"/>
          <p:cNvSpPr>
            <a:spLocks noGrp="1"/>
          </p:cNvSpPr>
          <p:nvPr>
            <p:ph type="sldNum" sz="quarter" idx="12"/>
          </p:nvPr>
        </p:nvSpPr>
        <p:spPr/>
        <p:txBody>
          <a:bodyPr/>
          <a:lstStyle>
            <a:lvl1pPr>
              <a:defRPr/>
            </a:lvl1pPr>
          </a:lstStyle>
          <a:p>
            <a:fld id="{09315194-DC19-44F8-9AD7-B3D69E9015BB}" type="slidenum">
              <a:rPr lang="fr-FR" altLang="ja-JP"/>
              <a:pPr/>
              <a:t>‹#›</a:t>
            </a:fld>
            <a:endParaRPr lang="fr-FR" altLang="ja-JP"/>
          </a:p>
        </p:txBody>
      </p:sp>
    </p:spTree>
    <p:extLst>
      <p:ext uri="{BB962C8B-B14F-4D97-AF65-F5344CB8AC3E}">
        <p14:creationId xmlns:p14="http://schemas.microsoft.com/office/powerpoint/2010/main" val="2726680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ja-JP" altLang="en-US" smtClean="0"/>
              <a:t>マスター タイトルの書式設定</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fr-FR"/>
          </a:p>
        </p:txBody>
      </p:sp>
      <p:sp>
        <p:nvSpPr>
          <p:cNvPr id="4" name="Espace réservé de la date 3"/>
          <p:cNvSpPr>
            <a:spLocks noGrp="1"/>
          </p:cNvSpPr>
          <p:nvPr>
            <p:ph type="dt" sz="half" idx="10"/>
          </p:nvPr>
        </p:nvSpPr>
        <p:spPr/>
        <p:txBody>
          <a:bodyPr/>
          <a:lstStyle>
            <a:lvl1pPr>
              <a:defRPr/>
            </a:lvl1pPr>
          </a:lstStyle>
          <a:p>
            <a:fld id="{3D7E14F6-0BEC-441D-9D8B-4B69858DD121}" type="datetimeFigureOut">
              <a:rPr lang="fr-FR" altLang="ja-JP"/>
              <a:pPr/>
              <a:t>31/10/2016</a:t>
            </a:fld>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ja-JP" altLang="ja-JP"/>
          </a:p>
        </p:txBody>
      </p:sp>
      <p:sp>
        <p:nvSpPr>
          <p:cNvPr id="6" name="Espace réservé du numéro de diapositive 5"/>
          <p:cNvSpPr>
            <a:spLocks noGrp="1"/>
          </p:cNvSpPr>
          <p:nvPr>
            <p:ph type="sldNum" sz="quarter" idx="12"/>
          </p:nvPr>
        </p:nvSpPr>
        <p:spPr/>
        <p:txBody>
          <a:bodyPr/>
          <a:lstStyle>
            <a:lvl1pPr>
              <a:defRPr/>
            </a:lvl1pPr>
          </a:lstStyle>
          <a:p>
            <a:fld id="{B94B0790-ADB4-4F5D-905E-197F02DBD593}" type="slidenum">
              <a:rPr lang="fr-FR" altLang="ja-JP"/>
              <a:pPr/>
              <a:t>‹#›</a:t>
            </a:fld>
            <a:endParaRPr lang="fr-FR" altLang="ja-JP"/>
          </a:p>
        </p:txBody>
      </p:sp>
    </p:spTree>
    <p:extLst>
      <p:ext uri="{BB962C8B-B14F-4D97-AF65-F5344CB8AC3E}">
        <p14:creationId xmlns:p14="http://schemas.microsoft.com/office/powerpoint/2010/main" val="412098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fr-FR"/>
          </a:p>
        </p:txBody>
      </p:sp>
      <p:sp>
        <p:nvSpPr>
          <p:cNvPr id="4" name="Espace réservé de la date 3"/>
          <p:cNvSpPr>
            <a:spLocks noGrp="1"/>
          </p:cNvSpPr>
          <p:nvPr>
            <p:ph type="dt" sz="half" idx="10"/>
          </p:nvPr>
        </p:nvSpPr>
        <p:spPr/>
        <p:txBody>
          <a:bodyPr/>
          <a:lstStyle>
            <a:lvl1pPr>
              <a:defRPr/>
            </a:lvl1pPr>
          </a:lstStyle>
          <a:p>
            <a:fld id="{1D488D7F-963A-491B-B1BF-FDCEC3C2415E}" type="datetimeFigureOut">
              <a:rPr lang="fr-FR" altLang="ja-JP"/>
              <a:pPr/>
              <a:t>31/10/2016</a:t>
            </a:fld>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ja-JP" altLang="ja-JP"/>
          </a:p>
        </p:txBody>
      </p:sp>
      <p:sp>
        <p:nvSpPr>
          <p:cNvPr id="6" name="Espace réservé du numéro de diapositive 5"/>
          <p:cNvSpPr>
            <a:spLocks noGrp="1"/>
          </p:cNvSpPr>
          <p:nvPr>
            <p:ph type="sldNum" sz="quarter" idx="12"/>
          </p:nvPr>
        </p:nvSpPr>
        <p:spPr/>
        <p:txBody>
          <a:bodyPr/>
          <a:lstStyle>
            <a:lvl1pPr>
              <a:defRPr/>
            </a:lvl1pPr>
          </a:lstStyle>
          <a:p>
            <a:fld id="{4FE845EE-620C-464D-9D46-4863ECD457CA}" type="slidenum">
              <a:rPr lang="fr-FR" altLang="ja-JP"/>
              <a:pPr/>
              <a:t>‹#›</a:t>
            </a:fld>
            <a:endParaRPr lang="fr-FR" altLang="ja-JP"/>
          </a:p>
        </p:txBody>
      </p:sp>
    </p:spTree>
    <p:extLst>
      <p:ext uri="{BB962C8B-B14F-4D97-AF65-F5344CB8AC3E}">
        <p14:creationId xmlns:p14="http://schemas.microsoft.com/office/powerpoint/2010/main" val="32608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マスター タイトルの書式設定</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Espace réservé de la date 3"/>
          <p:cNvSpPr>
            <a:spLocks noGrp="1"/>
          </p:cNvSpPr>
          <p:nvPr>
            <p:ph type="dt" sz="half" idx="10"/>
          </p:nvPr>
        </p:nvSpPr>
        <p:spPr/>
        <p:txBody>
          <a:bodyPr/>
          <a:lstStyle>
            <a:lvl1pPr>
              <a:defRPr/>
            </a:lvl1pPr>
          </a:lstStyle>
          <a:p>
            <a:fld id="{65266C50-9B6D-428B-A90B-84C34C00ECA6}" type="datetimeFigureOut">
              <a:rPr lang="fr-FR" altLang="ja-JP"/>
              <a:pPr/>
              <a:t>31/10/2016</a:t>
            </a:fld>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ja-JP" altLang="ja-JP"/>
          </a:p>
        </p:txBody>
      </p:sp>
      <p:sp>
        <p:nvSpPr>
          <p:cNvPr id="6" name="Espace réservé du numéro de diapositive 5"/>
          <p:cNvSpPr>
            <a:spLocks noGrp="1"/>
          </p:cNvSpPr>
          <p:nvPr>
            <p:ph type="sldNum" sz="quarter" idx="12"/>
          </p:nvPr>
        </p:nvSpPr>
        <p:spPr/>
        <p:txBody>
          <a:bodyPr/>
          <a:lstStyle>
            <a:lvl1pPr>
              <a:defRPr/>
            </a:lvl1pPr>
          </a:lstStyle>
          <a:p>
            <a:fld id="{EE34F13D-C2AA-43D0-A59C-ED4E130774D5}" type="slidenum">
              <a:rPr lang="fr-FR" altLang="ja-JP"/>
              <a:pPr/>
              <a:t>‹#›</a:t>
            </a:fld>
            <a:endParaRPr lang="fr-FR" altLang="ja-JP"/>
          </a:p>
        </p:txBody>
      </p:sp>
    </p:spTree>
    <p:extLst>
      <p:ext uri="{BB962C8B-B14F-4D97-AF65-F5344CB8AC3E}">
        <p14:creationId xmlns:p14="http://schemas.microsoft.com/office/powerpoint/2010/main" val="366297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fr-FR"/>
          </a:p>
        </p:txBody>
      </p:sp>
      <p:sp>
        <p:nvSpPr>
          <p:cNvPr id="5" name="Espace réservé de la date 3"/>
          <p:cNvSpPr>
            <a:spLocks noGrp="1"/>
          </p:cNvSpPr>
          <p:nvPr>
            <p:ph type="dt" sz="half" idx="10"/>
          </p:nvPr>
        </p:nvSpPr>
        <p:spPr/>
        <p:txBody>
          <a:bodyPr/>
          <a:lstStyle>
            <a:lvl1pPr>
              <a:defRPr/>
            </a:lvl1pPr>
          </a:lstStyle>
          <a:p>
            <a:fld id="{0588DC34-20BF-4D95-AFC7-8E79336E0709}" type="datetimeFigureOut">
              <a:rPr lang="fr-FR" altLang="ja-JP"/>
              <a:pPr/>
              <a:t>31/10/2016</a:t>
            </a:fld>
            <a:endParaRPr lang="fr-FR" altLang="ja-JP"/>
          </a:p>
        </p:txBody>
      </p:sp>
      <p:sp>
        <p:nvSpPr>
          <p:cNvPr id="6" name="Espace réservé du pied de page 4"/>
          <p:cNvSpPr>
            <a:spLocks noGrp="1"/>
          </p:cNvSpPr>
          <p:nvPr>
            <p:ph type="ftr" sz="quarter" idx="11"/>
          </p:nvPr>
        </p:nvSpPr>
        <p:spPr/>
        <p:txBody>
          <a:bodyPr/>
          <a:lstStyle>
            <a:lvl1pPr>
              <a:defRPr/>
            </a:lvl1pPr>
          </a:lstStyle>
          <a:p>
            <a:endParaRPr lang="ja-JP" altLang="ja-JP"/>
          </a:p>
        </p:txBody>
      </p:sp>
      <p:sp>
        <p:nvSpPr>
          <p:cNvPr id="7" name="Espace réservé du numéro de diapositive 5"/>
          <p:cNvSpPr>
            <a:spLocks noGrp="1"/>
          </p:cNvSpPr>
          <p:nvPr>
            <p:ph type="sldNum" sz="quarter" idx="12"/>
          </p:nvPr>
        </p:nvSpPr>
        <p:spPr/>
        <p:txBody>
          <a:bodyPr/>
          <a:lstStyle>
            <a:lvl1pPr>
              <a:defRPr/>
            </a:lvl1pPr>
          </a:lstStyle>
          <a:p>
            <a:fld id="{596A9948-0E46-4E4D-AC71-72ED7D35231B}" type="slidenum">
              <a:rPr lang="fr-FR" altLang="ja-JP"/>
              <a:pPr/>
              <a:t>‹#›</a:t>
            </a:fld>
            <a:endParaRPr lang="fr-FR" altLang="ja-JP"/>
          </a:p>
        </p:txBody>
      </p:sp>
    </p:spTree>
    <p:extLst>
      <p:ext uri="{BB962C8B-B14F-4D97-AF65-F5344CB8AC3E}">
        <p14:creationId xmlns:p14="http://schemas.microsoft.com/office/powerpoint/2010/main" val="376631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マスター タイトルの書式設定</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fr-FR"/>
          </a:p>
        </p:txBody>
      </p:sp>
      <p:sp>
        <p:nvSpPr>
          <p:cNvPr id="7" name="Espace réservé de la date 3"/>
          <p:cNvSpPr>
            <a:spLocks noGrp="1"/>
          </p:cNvSpPr>
          <p:nvPr>
            <p:ph type="dt" sz="half" idx="10"/>
          </p:nvPr>
        </p:nvSpPr>
        <p:spPr/>
        <p:txBody>
          <a:bodyPr/>
          <a:lstStyle>
            <a:lvl1pPr>
              <a:defRPr/>
            </a:lvl1pPr>
          </a:lstStyle>
          <a:p>
            <a:fld id="{BAA9F91A-4E1A-4CE6-AC47-4B42AC412219}" type="datetimeFigureOut">
              <a:rPr lang="fr-FR" altLang="ja-JP"/>
              <a:pPr/>
              <a:t>31/10/2016</a:t>
            </a:fld>
            <a:endParaRPr lang="fr-FR" altLang="ja-JP"/>
          </a:p>
        </p:txBody>
      </p:sp>
      <p:sp>
        <p:nvSpPr>
          <p:cNvPr id="8" name="Espace réservé du pied de page 4"/>
          <p:cNvSpPr>
            <a:spLocks noGrp="1"/>
          </p:cNvSpPr>
          <p:nvPr>
            <p:ph type="ftr" sz="quarter" idx="11"/>
          </p:nvPr>
        </p:nvSpPr>
        <p:spPr/>
        <p:txBody>
          <a:bodyPr/>
          <a:lstStyle>
            <a:lvl1pPr>
              <a:defRPr/>
            </a:lvl1pPr>
          </a:lstStyle>
          <a:p>
            <a:endParaRPr lang="ja-JP" altLang="ja-JP"/>
          </a:p>
        </p:txBody>
      </p:sp>
      <p:sp>
        <p:nvSpPr>
          <p:cNvPr id="9" name="Espace réservé du numéro de diapositive 5"/>
          <p:cNvSpPr>
            <a:spLocks noGrp="1"/>
          </p:cNvSpPr>
          <p:nvPr>
            <p:ph type="sldNum" sz="quarter" idx="12"/>
          </p:nvPr>
        </p:nvSpPr>
        <p:spPr/>
        <p:txBody>
          <a:bodyPr/>
          <a:lstStyle>
            <a:lvl1pPr>
              <a:defRPr/>
            </a:lvl1pPr>
          </a:lstStyle>
          <a:p>
            <a:fld id="{EADECA3E-E78B-4023-89B8-0D4EF72B2A5E}" type="slidenum">
              <a:rPr lang="fr-FR" altLang="ja-JP"/>
              <a:pPr/>
              <a:t>‹#›</a:t>
            </a:fld>
            <a:endParaRPr lang="fr-FR" altLang="ja-JP"/>
          </a:p>
        </p:txBody>
      </p:sp>
    </p:spTree>
    <p:extLst>
      <p:ext uri="{BB962C8B-B14F-4D97-AF65-F5344CB8AC3E}">
        <p14:creationId xmlns:p14="http://schemas.microsoft.com/office/powerpoint/2010/main" val="11811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fr-FR"/>
          </a:p>
        </p:txBody>
      </p:sp>
      <p:sp>
        <p:nvSpPr>
          <p:cNvPr id="3" name="Espace réservé de la date 3"/>
          <p:cNvSpPr>
            <a:spLocks noGrp="1"/>
          </p:cNvSpPr>
          <p:nvPr>
            <p:ph type="dt" sz="half" idx="10"/>
          </p:nvPr>
        </p:nvSpPr>
        <p:spPr/>
        <p:txBody>
          <a:bodyPr/>
          <a:lstStyle>
            <a:lvl1pPr>
              <a:defRPr/>
            </a:lvl1pPr>
          </a:lstStyle>
          <a:p>
            <a:fld id="{B258818A-28F9-4CFA-B433-A5F69B20790D}" type="datetimeFigureOut">
              <a:rPr lang="fr-FR" altLang="ja-JP"/>
              <a:pPr/>
              <a:t>31/10/2016</a:t>
            </a:fld>
            <a:endParaRPr lang="fr-FR" altLang="ja-JP"/>
          </a:p>
        </p:txBody>
      </p:sp>
      <p:sp>
        <p:nvSpPr>
          <p:cNvPr id="4" name="Espace réservé du pied de page 4"/>
          <p:cNvSpPr>
            <a:spLocks noGrp="1"/>
          </p:cNvSpPr>
          <p:nvPr>
            <p:ph type="ftr" sz="quarter" idx="11"/>
          </p:nvPr>
        </p:nvSpPr>
        <p:spPr/>
        <p:txBody>
          <a:bodyPr/>
          <a:lstStyle>
            <a:lvl1pPr>
              <a:defRPr/>
            </a:lvl1pPr>
          </a:lstStyle>
          <a:p>
            <a:endParaRPr lang="ja-JP" altLang="ja-JP"/>
          </a:p>
        </p:txBody>
      </p:sp>
      <p:sp>
        <p:nvSpPr>
          <p:cNvPr id="5" name="Espace réservé du numéro de diapositive 5"/>
          <p:cNvSpPr>
            <a:spLocks noGrp="1"/>
          </p:cNvSpPr>
          <p:nvPr>
            <p:ph type="sldNum" sz="quarter" idx="12"/>
          </p:nvPr>
        </p:nvSpPr>
        <p:spPr/>
        <p:txBody>
          <a:bodyPr/>
          <a:lstStyle>
            <a:lvl1pPr>
              <a:defRPr/>
            </a:lvl1pPr>
          </a:lstStyle>
          <a:p>
            <a:fld id="{8283D1AB-D3E2-4501-9E5B-AFC7572D6B1B}" type="slidenum">
              <a:rPr lang="fr-FR" altLang="ja-JP"/>
              <a:pPr/>
              <a:t>‹#›</a:t>
            </a:fld>
            <a:endParaRPr lang="fr-FR" altLang="ja-JP"/>
          </a:p>
        </p:txBody>
      </p:sp>
    </p:spTree>
    <p:extLst>
      <p:ext uri="{BB962C8B-B14F-4D97-AF65-F5344CB8AC3E}">
        <p14:creationId xmlns:p14="http://schemas.microsoft.com/office/powerpoint/2010/main" val="2970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8EA8F26A-573B-4FBA-918F-AF7750F999ED}" type="datetimeFigureOut">
              <a:rPr lang="fr-FR" altLang="ja-JP"/>
              <a:pPr/>
              <a:t>31/10/2016</a:t>
            </a:fld>
            <a:endParaRPr lang="fr-FR" altLang="ja-JP"/>
          </a:p>
        </p:txBody>
      </p:sp>
      <p:sp>
        <p:nvSpPr>
          <p:cNvPr id="3" name="Espace réservé du pied de page 4"/>
          <p:cNvSpPr>
            <a:spLocks noGrp="1"/>
          </p:cNvSpPr>
          <p:nvPr>
            <p:ph type="ftr" sz="quarter" idx="11"/>
          </p:nvPr>
        </p:nvSpPr>
        <p:spPr/>
        <p:txBody>
          <a:bodyPr/>
          <a:lstStyle>
            <a:lvl1pPr>
              <a:defRPr/>
            </a:lvl1pPr>
          </a:lstStyle>
          <a:p>
            <a:endParaRPr lang="ja-JP" altLang="ja-JP"/>
          </a:p>
        </p:txBody>
      </p:sp>
      <p:sp>
        <p:nvSpPr>
          <p:cNvPr id="4" name="Espace réservé du numéro de diapositive 5"/>
          <p:cNvSpPr>
            <a:spLocks noGrp="1"/>
          </p:cNvSpPr>
          <p:nvPr>
            <p:ph type="sldNum" sz="quarter" idx="12"/>
          </p:nvPr>
        </p:nvSpPr>
        <p:spPr/>
        <p:txBody>
          <a:bodyPr/>
          <a:lstStyle>
            <a:lvl1pPr>
              <a:defRPr/>
            </a:lvl1pPr>
          </a:lstStyle>
          <a:p>
            <a:fld id="{BF514174-7C5F-4606-851B-2489FCC5F157}" type="slidenum">
              <a:rPr lang="fr-FR" altLang="ja-JP"/>
              <a:pPr/>
              <a:t>‹#›</a:t>
            </a:fld>
            <a:endParaRPr lang="fr-FR" altLang="ja-JP"/>
          </a:p>
        </p:txBody>
      </p:sp>
    </p:spTree>
    <p:extLst>
      <p:ext uri="{BB962C8B-B14F-4D97-AF65-F5344CB8AC3E}">
        <p14:creationId xmlns:p14="http://schemas.microsoft.com/office/powerpoint/2010/main" val="257484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マスター タイトルの書式設定</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Espace réservé de la date 3"/>
          <p:cNvSpPr>
            <a:spLocks noGrp="1"/>
          </p:cNvSpPr>
          <p:nvPr>
            <p:ph type="dt" sz="half" idx="10"/>
          </p:nvPr>
        </p:nvSpPr>
        <p:spPr/>
        <p:txBody>
          <a:bodyPr/>
          <a:lstStyle>
            <a:lvl1pPr>
              <a:defRPr/>
            </a:lvl1pPr>
          </a:lstStyle>
          <a:p>
            <a:fld id="{141A9863-EFA3-46E2-8ED3-1CA567B9F3B7}" type="datetimeFigureOut">
              <a:rPr lang="fr-FR" altLang="ja-JP"/>
              <a:pPr/>
              <a:t>31/10/2016</a:t>
            </a:fld>
            <a:endParaRPr lang="fr-FR" altLang="ja-JP"/>
          </a:p>
        </p:txBody>
      </p:sp>
      <p:sp>
        <p:nvSpPr>
          <p:cNvPr id="6" name="Espace réservé du pied de page 4"/>
          <p:cNvSpPr>
            <a:spLocks noGrp="1"/>
          </p:cNvSpPr>
          <p:nvPr>
            <p:ph type="ftr" sz="quarter" idx="11"/>
          </p:nvPr>
        </p:nvSpPr>
        <p:spPr/>
        <p:txBody>
          <a:bodyPr/>
          <a:lstStyle>
            <a:lvl1pPr>
              <a:defRPr/>
            </a:lvl1pPr>
          </a:lstStyle>
          <a:p>
            <a:endParaRPr lang="ja-JP" altLang="ja-JP"/>
          </a:p>
        </p:txBody>
      </p:sp>
      <p:sp>
        <p:nvSpPr>
          <p:cNvPr id="7" name="Espace réservé du numéro de diapositive 5"/>
          <p:cNvSpPr>
            <a:spLocks noGrp="1"/>
          </p:cNvSpPr>
          <p:nvPr>
            <p:ph type="sldNum" sz="quarter" idx="12"/>
          </p:nvPr>
        </p:nvSpPr>
        <p:spPr/>
        <p:txBody>
          <a:bodyPr/>
          <a:lstStyle>
            <a:lvl1pPr>
              <a:defRPr/>
            </a:lvl1pPr>
          </a:lstStyle>
          <a:p>
            <a:fld id="{B16BBF3E-080B-4858-8BC5-2DC5CD448BAA}" type="slidenum">
              <a:rPr lang="fr-FR" altLang="ja-JP"/>
              <a:pPr/>
              <a:t>‹#›</a:t>
            </a:fld>
            <a:endParaRPr lang="fr-FR" altLang="ja-JP"/>
          </a:p>
        </p:txBody>
      </p:sp>
    </p:spTree>
    <p:extLst>
      <p:ext uri="{BB962C8B-B14F-4D97-AF65-F5344CB8AC3E}">
        <p14:creationId xmlns:p14="http://schemas.microsoft.com/office/powerpoint/2010/main" val="80512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マスター タイトルの書式設定</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Espace réservé de la date 3"/>
          <p:cNvSpPr>
            <a:spLocks noGrp="1"/>
          </p:cNvSpPr>
          <p:nvPr>
            <p:ph type="dt" sz="half" idx="10"/>
          </p:nvPr>
        </p:nvSpPr>
        <p:spPr/>
        <p:txBody>
          <a:bodyPr/>
          <a:lstStyle>
            <a:lvl1pPr>
              <a:defRPr/>
            </a:lvl1pPr>
          </a:lstStyle>
          <a:p>
            <a:fld id="{D43DB2B4-F1E1-4C1D-86B8-AA72C72F48BF}" type="datetimeFigureOut">
              <a:rPr lang="fr-FR" altLang="ja-JP"/>
              <a:pPr/>
              <a:t>31/10/2016</a:t>
            </a:fld>
            <a:endParaRPr lang="fr-FR" altLang="ja-JP"/>
          </a:p>
        </p:txBody>
      </p:sp>
      <p:sp>
        <p:nvSpPr>
          <p:cNvPr id="6" name="Espace réservé du pied de page 4"/>
          <p:cNvSpPr>
            <a:spLocks noGrp="1"/>
          </p:cNvSpPr>
          <p:nvPr>
            <p:ph type="ftr" sz="quarter" idx="11"/>
          </p:nvPr>
        </p:nvSpPr>
        <p:spPr/>
        <p:txBody>
          <a:bodyPr/>
          <a:lstStyle>
            <a:lvl1pPr>
              <a:defRPr/>
            </a:lvl1pPr>
          </a:lstStyle>
          <a:p>
            <a:endParaRPr lang="ja-JP" altLang="ja-JP"/>
          </a:p>
        </p:txBody>
      </p:sp>
      <p:sp>
        <p:nvSpPr>
          <p:cNvPr id="7" name="Espace réservé du numéro de diapositive 5"/>
          <p:cNvSpPr>
            <a:spLocks noGrp="1"/>
          </p:cNvSpPr>
          <p:nvPr>
            <p:ph type="sldNum" sz="quarter" idx="12"/>
          </p:nvPr>
        </p:nvSpPr>
        <p:spPr/>
        <p:txBody>
          <a:bodyPr/>
          <a:lstStyle>
            <a:lvl1pPr>
              <a:defRPr/>
            </a:lvl1pPr>
          </a:lstStyle>
          <a:p>
            <a:fld id="{2C5BCCA8-3440-4D7B-811C-53F58134DD6D}" type="slidenum">
              <a:rPr lang="fr-FR" altLang="ja-JP"/>
              <a:pPr/>
              <a:t>‹#›</a:t>
            </a:fld>
            <a:endParaRPr lang="fr-FR" altLang="ja-JP"/>
          </a:p>
        </p:txBody>
      </p:sp>
    </p:spTree>
    <p:extLst>
      <p:ext uri="{BB962C8B-B14F-4D97-AF65-F5344CB8AC3E}">
        <p14:creationId xmlns:p14="http://schemas.microsoft.com/office/powerpoint/2010/main" val="240021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8A9F5861-7CA6-4AC4-94E3-E20DFF3946E2}" type="datetimeFigureOut">
              <a:rPr lang="fr-FR" altLang="ja-JP"/>
              <a:pPr/>
              <a:t>31/10/2016</a:t>
            </a:fld>
            <a:endParaRPr lang="fr-FR" altLang="ja-JP"/>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ja-JP" altLang="ja-JP"/>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DF3A0F0F-9229-409E-B551-BCD0EFECF874}" type="slidenum">
              <a:rPr lang="fr-FR" altLang="ja-JP"/>
              <a:pPr/>
              <a:t>‹#›</a:t>
            </a:fld>
            <a:endParaRPr lang="fr-FR" altLang="ja-JP"/>
          </a:p>
        </p:txBody>
      </p:sp>
      <p:sp>
        <p:nvSpPr>
          <p:cNvPr id="7" name="Rectangle 14"/>
          <p:cNvSpPr>
            <a:spLocks noChangeArrowheads="1"/>
          </p:cNvSpPr>
          <p:nvPr userDrawn="1"/>
        </p:nvSpPr>
        <p:spPr bwMode="auto">
          <a:xfrm>
            <a:off x="0" y="6649377"/>
            <a:ext cx="5796136" cy="208625"/>
          </a:xfrm>
          <a:prstGeom prst="rect">
            <a:avLst/>
          </a:prstGeom>
          <a:solidFill>
            <a:srgbClr val="6699FF"/>
          </a:solidFill>
          <a:ln w="9525">
            <a:noFill/>
            <a:miter lim="800000"/>
            <a:headEnd/>
            <a:tailEnd/>
          </a:ln>
          <a:effectLst/>
        </p:spPr>
        <p:txBody>
          <a:bodyPr wrap="none" anchor="ctr"/>
          <a:lstStyle/>
          <a:p>
            <a:endParaRPr lang="ja-JP" altLang="en-US"/>
          </a:p>
        </p:txBody>
      </p:sp>
      <p:sp>
        <p:nvSpPr>
          <p:cNvPr id="8" name="Rectangle 15"/>
          <p:cNvSpPr>
            <a:spLocks noChangeArrowheads="1"/>
          </p:cNvSpPr>
          <p:nvPr userDrawn="1"/>
        </p:nvSpPr>
        <p:spPr bwMode="auto">
          <a:xfrm>
            <a:off x="5796136" y="6649377"/>
            <a:ext cx="3347864" cy="208625"/>
          </a:xfrm>
          <a:prstGeom prst="rect">
            <a:avLst/>
          </a:prstGeom>
          <a:solidFill>
            <a:srgbClr val="000066"/>
          </a:solidFill>
          <a:ln w="9525">
            <a:noFill/>
            <a:miter lim="800000"/>
            <a:headEnd/>
            <a:tailEnd/>
          </a:ln>
          <a:effectLst/>
        </p:spPr>
        <p:txBody>
          <a:bodyPr wrap="none" anchor="ctr"/>
          <a:lstStyle/>
          <a:p>
            <a:endParaRPr lang="ja-JP" altLang="en-US"/>
          </a:p>
        </p:txBody>
      </p:sp>
      <p:sp>
        <p:nvSpPr>
          <p:cNvPr id="9" name="Text Box 16"/>
          <p:cNvSpPr txBox="1">
            <a:spLocks noChangeArrowheads="1"/>
          </p:cNvSpPr>
          <p:nvPr userDrawn="1"/>
        </p:nvSpPr>
        <p:spPr bwMode="auto">
          <a:xfrm>
            <a:off x="7082890" y="6609578"/>
            <a:ext cx="2125903" cy="276999"/>
          </a:xfrm>
          <a:prstGeom prst="rect">
            <a:avLst/>
          </a:prstGeom>
          <a:noFill/>
          <a:ln w="9525">
            <a:noFill/>
            <a:miter lim="800000"/>
            <a:headEnd/>
            <a:tailEnd/>
          </a:ln>
          <a:effectLst/>
        </p:spPr>
        <p:txBody>
          <a:bodyPr wrap="none">
            <a:spAutoFit/>
          </a:bodyPr>
          <a:lstStyle/>
          <a:p>
            <a:r>
              <a:rPr lang="en-US" altLang="ja-JP" sz="1200" b="1" i="1" dirty="0" smtClean="0">
                <a:solidFill>
                  <a:schemeClr val="bg1"/>
                </a:solidFill>
                <a:latin typeface="Times New Roman" panose="02020603050405020304" pitchFamily="18" charset="0"/>
                <a:cs typeface="Times New Roman" panose="02020603050405020304" pitchFamily="18" charset="0"/>
              </a:rPr>
              <a:t>Japan Meteorological Agency</a:t>
            </a:r>
            <a:endParaRPr lang="en-US" altLang="ja-JP" sz="1200" b="1" i="1" dirty="0">
              <a:solidFill>
                <a:schemeClr val="bg1"/>
              </a:solidFill>
              <a:latin typeface="Times New Roman" panose="02020603050405020304" pitchFamily="18" charset="0"/>
              <a:cs typeface="Times New Roman" panose="02020603050405020304" pitchFamily="18" charset="0"/>
            </a:endParaRPr>
          </a:p>
        </p:txBody>
      </p:sp>
      <p:sp>
        <p:nvSpPr>
          <p:cNvPr id="10" name="Rectangle 14"/>
          <p:cNvSpPr>
            <a:spLocks noChangeArrowheads="1"/>
          </p:cNvSpPr>
          <p:nvPr userDrawn="1"/>
        </p:nvSpPr>
        <p:spPr bwMode="auto">
          <a:xfrm>
            <a:off x="3341579" y="789912"/>
            <a:ext cx="5183296" cy="45719"/>
          </a:xfrm>
          <a:prstGeom prst="rect">
            <a:avLst/>
          </a:prstGeom>
          <a:solidFill>
            <a:schemeClr val="bg1">
              <a:lumMod val="65000"/>
            </a:schemeClr>
          </a:solidFill>
          <a:ln w="9525">
            <a:solidFill>
              <a:schemeClr val="bg1">
                <a:lumMod val="75000"/>
              </a:schemeClr>
            </a:solidFill>
            <a:miter lim="800000"/>
            <a:headEnd/>
            <a:tailEnd/>
          </a:ln>
          <a:effectLst/>
        </p:spPr>
        <p:txBody>
          <a:bodyPr wrap="none" anchor="ctr"/>
          <a:lstStyle/>
          <a:p>
            <a:endParaRPr lang="ja-JP" altLang="en-US"/>
          </a:p>
        </p:txBody>
      </p:sp>
      <p:sp>
        <p:nvSpPr>
          <p:cNvPr id="11" name="Rectangle 15"/>
          <p:cNvSpPr>
            <a:spLocks noChangeArrowheads="1"/>
          </p:cNvSpPr>
          <p:nvPr userDrawn="1"/>
        </p:nvSpPr>
        <p:spPr bwMode="auto">
          <a:xfrm>
            <a:off x="590550" y="789912"/>
            <a:ext cx="2757314" cy="46800"/>
          </a:xfrm>
          <a:prstGeom prst="rect">
            <a:avLst/>
          </a:prstGeom>
          <a:solidFill>
            <a:schemeClr val="bg1"/>
          </a:solidFill>
          <a:ln w="9525">
            <a:solidFill>
              <a:schemeClr val="bg1"/>
            </a:solidFill>
            <a:miter lim="800000"/>
            <a:headEnd/>
            <a:tailEnd/>
          </a:ln>
          <a:effectLst/>
        </p:spPr>
        <p:txBody>
          <a:bodyPr wrap="none" anchor="ctr"/>
          <a:lstStyle/>
          <a:p>
            <a:endParaRPr lang="ja-JP" altLang="en-US"/>
          </a:p>
        </p:txBody>
      </p:sp>
      <p:sp>
        <p:nvSpPr>
          <p:cNvPr id="12" name="Text Box 16"/>
          <p:cNvSpPr txBox="1">
            <a:spLocks noChangeArrowheads="1"/>
          </p:cNvSpPr>
          <p:nvPr userDrawn="1"/>
        </p:nvSpPr>
        <p:spPr bwMode="auto">
          <a:xfrm>
            <a:off x="-38100" y="6609572"/>
            <a:ext cx="5260313" cy="276999"/>
          </a:xfrm>
          <a:prstGeom prst="rect">
            <a:avLst/>
          </a:prstGeom>
          <a:noFill/>
          <a:ln w="9525">
            <a:noFill/>
            <a:miter lim="800000"/>
            <a:headEnd/>
            <a:tailEnd/>
          </a:ln>
          <a:effectLst/>
        </p:spPr>
        <p:txBody>
          <a:bodyPr wrap="square">
            <a:spAutoFit/>
          </a:bodyPr>
          <a:lstStyle/>
          <a:p>
            <a:r>
              <a:rPr lang="en-US" altLang="ja-JP" sz="1200" b="1" i="1" dirty="0" smtClean="0">
                <a:solidFill>
                  <a:schemeClr val="bg1"/>
                </a:solidFill>
                <a:latin typeface="Times New Roman" panose="02020603050405020304" pitchFamily="18" charset="0"/>
                <a:cs typeface="Times New Roman" panose="02020603050405020304" pitchFamily="18" charset="0"/>
              </a:rPr>
              <a:t>WMO</a:t>
            </a:r>
            <a:r>
              <a:rPr lang="en-US" altLang="ja-JP" sz="1200" b="1" i="1" baseline="0" dirty="0" smtClean="0">
                <a:solidFill>
                  <a:schemeClr val="bg1"/>
                </a:solidFill>
                <a:latin typeface="Times New Roman" panose="02020603050405020304" pitchFamily="18" charset="0"/>
                <a:cs typeface="Times New Roman" panose="02020603050405020304" pitchFamily="18" charset="0"/>
              </a:rPr>
              <a:t> RA II Expert Group on WIGOS (Abu Dhabi, UAE, Oct-Nov 2016)</a:t>
            </a:r>
            <a:endParaRPr lang="en-US" altLang="ja-JP" sz="1200" b="1" i="1" dirty="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emf"/><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6.emf"/><Relationship Id="rId7"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23.png"/><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25.pn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24.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26.jpeg"/><Relationship Id="rId21" Type="http://schemas.openxmlformats.org/officeDocument/2006/relationships/image" Target="../media/image34.png"/><Relationship Id="rId7" Type="http://schemas.openxmlformats.org/officeDocument/2006/relationships/image" Target="../media/image30.jpeg"/><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17.xml"/><Relationship Id="rId16" Type="http://schemas.openxmlformats.org/officeDocument/2006/relationships/diagramQuickStyle" Target="../diagrams/quickStyle4.xml"/><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diagramQuickStyle" Target="../diagrams/quickStyle3.xml"/><Relationship Id="rId5" Type="http://schemas.openxmlformats.org/officeDocument/2006/relationships/image" Target="../media/image28.jpeg"/><Relationship Id="rId15" Type="http://schemas.openxmlformats.org/officeDocument/2006/relationships/diagramLayout" Target="../diagrams/layout4.xml"/><Relationship Id="rId10" Type="http://schemas.openxmlformats.org/officeDocument/2006/relationships/diagramLayout" Target="../diagrams/layout3.xml"/><Relationship Id="rId19" Type="http://schemas.openxmlformats.org/officeDocument/2006/relationships/image" Target="../media/image32.png"/><Relationship Id="rId4" Type="http://schemas.openxmlformats.org/officeDocument/2006/relationships/image" Target="../media/image27.jpeg"/><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gif"/><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hyperlink" Target="mailto:ntanaka@met.kishou.go.j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116632"/>
            <a:ext cx="5832648" cy="461665"/>
          </a:xfrm>
          <a:prstGeom prst="rect">
            <a:avLst/>
          </a:prstGeom>
          <a:noFill/>
        </p:spPr>
        <p:txBody>
          <a:bodyPr wrap="square" rtlCol="0">
            <a:spAutoFit/>
          </a:bodyPr>
          <a:lstStyle/>
          <a:p>
            <a:r>
              <a:rPr kumimoji="1" lang="en-US" altLang="ja-JP" sz="2400" dirty="0" smtClean="0">
                <a:solidFill>
                  <a:schemeClr val="bg1"/>
                </a:solidFill>
              </a:rPr>
              <a:t>Review of RA-II WIGOS Projects Status</a:t>
            </a:r>
            <a:endParaRPr kumimoji="1" lang="ja-JP" altLang="en-US" sz="2400" dirty="0">
              <a:solidFill>
                <a:schemeClr val="bg1"/>
              </a:solidFill>
            </a:endParaRPr>
          </a:p>
        </p:txBody>
      </p:sp>
      <p:sp>
        <p:nvSpPr>
          <p:cNvPr id="7" name="テキスト ボックス 6"/>
          <p:cNvSpPr txBox="1"/>
          <p:nvPr/>
        </p:nvSpPr>
        <p:spPr>
          <a:xfrm>
            <a:off x="179512" y="1124744"/>
            <a:ext cx="8568952" cy="2308324"/>
          </a:xfrm>
          <a:prstGeom prst="rect">
            <a:avLst/>
          </a:prstGeom>
          <a:noFill/>
        </p:spPr>
        <p:txBody>
          <a:bodyPr wrap="square" rtlCol="0">
            <a:spAutoFit/>
          </a:bodyPr>
          <a:lstStyle/>
          <a:p>
            <a:r>
              <a:rPr kumimoji="1" lang="en-US" altLang="ja-JP" sz="3600" dirty="0" smtClean="0">
                <a:solidFill>
                  <a:schemeClr val="bg1"/>
                </a:solidFill>
              </a:rPr>
              <a:t>IV. Enhance the Availability and Quality Management Support for NMHSs in Surface, Climate and Upper-air Observations</a:t>
            </a:r>
            <a:endParaRPr kumimoji="1" lang="ja-JP" altLang="en-US" sz="3600" dirty="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3645024"/>
            <a:ext cx="3916306"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サブタイトル 4"/>
          <p:cNvSpPr txBox="1">
            <a:spLocks/>
          </p:cNvSpPr>
          <p:nvPr/>
        </p:nvSpPr>
        <p:spPr bwMode="auto">
          <a:xfrm>
            <a:off x="4424690" y="3267507"/>
            <a:ext cx="4433352" cy="33501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r" rtl="0" eaLnBrk="1" fontAlgn="base" hangingPunct="1">
              <a:spcBef>
                <a:spcPct val="20000"/>
              </a:spcBef>
              <a:spcAft>
                <a:spcPct val="0"/>
              </a:spcAft>
              <a:buClr>
                <a:srgbClr val="6699FF"/>
              </a:buClr>
              <a:buSzPct val="80000"/>
              <a:buFont typeface="Wingdings" pitchFamily="2" charset="2"/>
              <a:buNone/>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6699FF"/>
              </a:buClr>
              <a:buSzPct val="80000"/>
              <a:buFont typeface="Wingdings" pitchFamily="2" charset="2"/>
              <a:buChar char="l"/>
              <a:defRPr kumimoji="1" sz="2800">
                <a:solidFill>
                  <a:schemeClr val="tx1"/>
                </a:solidFill>
                <a:latin typeface="+mn-lt"/>
                <a:ea typeface="+mn-ea"/>
              </a:defRPr>
            </a:lvl2pPr>
            <a:lvl3pPr marL="1143000" indent="-228600" algn="l" rtl="0" eaLnBrk="1" fontAlgn="base" hangingPunct="1">
              <a:spcBef>
                <a:spcPct val="20000"/>
              </a:spcBef>
              <a:spcAft>
                <a:spcPct val="0"/>
              </a:spcAft>
              <a:buClr>
                <a:srgbClr val="6699FF"/>
              </a:buClr>
              <a:buSzPct val="80000"/>
              <a:buFont typeface="Wingdings" pitchFamily="2" charset="2"/>
              <a:buChar char="l"/>
              <a:defRPr kumimoji="1" sz="2400">
                <a:solidFill>
                  <a:schemeClr val="tx1"/>
                </a:solidFill>
                <a:latin typeface="+mn-lt"/>
                <a:ea typeface="+mn-ea"/>
              </a:defRPr>
            </a:lvl3pPr>
            <a:lvl4pPr marL="1600200" indent="-228600" algn="l" rtl="0" eaLnBrk="1" fontAlgn="base" hangingPunct="1">
              <a:spcBef>
                <a:spcPct val="20000"/>
              </a:spcBef>
              <a:spcAft>
                <a:spcPct val="0"/>
              </a:spcAft>
              <a:buClr>
                <a:srgbClr val="6699FF"/>
              </a:buClr>
              <a:buSzPct val="80000"/>
              <a:buFont typeface="Wingdings" pitchFamily="2" charset="2"/>
              <a:buChar char="l"/>
              <a:defRPr kumimoji="1" sz="2000">
                <a:solidFill>
                  <a:schemeClr val="tx1"/>
                </a:solidFill>
                <a:latin typeface="+mn-lt"/>
                <a:ea typeface="+mn-ea"/>
              </a:defRPr>
            </a:lvl4pPr>
            <a:lvl5pPr marL="2057400" indent="-228600" algn="l" rtl="0" eaLnBrk="1" fontAlgn="base" hangingPunct="1">
              <a:spcBef>
                <a:spcPct val="20000"/>
              </a:spcBef>
              <a:spcAft>
                <a:spcPct val="0"/>
              </a:spcAft>
              <a:buClr>
                <a:srgbClr val="6699FF"/>
              </a:buClr>
              <a:buSzPct val="80000"/>
              <a:buFont typeface="Wingdings" pitchFamily="2" charset="2"/>
              <a:buChar char="l"/>
              <a:defRPr kumimoji="1" sz="2000">
                <a:solidFill>
                  <a:schemeClr val="tx1"/>
                </a:solidFill>
                <a:latin typeface="+mn-lt"/>
                <a:ea typeface="+mn-ea"/>
              </a:defRPr>
            </a:lvl5pPr>
            <a:lvl6pPr marL="2514600" indent="-228600" algn="l" rtl="0" eaLnBrk="1" fontAlgn="base" hangingPunct="1">
              <a:spcBef>
                <a:spcPct val="20000"/>
              </a:spcBef>
              <a:spcAft>
                <a:spcPct val="0"/>
              </a:spcAft>
              <a:buClr>
                <a:srgbClr val="6699FF"/>
              </a:buClr>
              <a:buSzPct val="80000"/>
              <a:buFont typeface="Wingdings" pitchFamily="2" charset="2"/>
              <a:buChar char="l"/>
              <a:defRPr kumimoji="1" sz="2000">
                <a:solidFill>
                  <a:schemeClr val="tx1"/>
                </a:solidFill>
                <a:latin typeface="+mn-lt"/>
                <a:ea typeface="+mn-ea"/>
              </a:defRPr>
            </a:lvl6pPr>
            <a:lvl7pPr marL="2971800" indent="-228600" algn="l" rtl="0" eaLnBrk="1" fontAlgn="base" hangingPunct="1">
              <a:spcBef>
                <a:spcPct val="20000"/>
              </a:spcBef>
              <a:spcAft>
                <a:spcPct val="0"/>
              </a:spcAft>
              <a:buClr>
                <a:srgbClr val="6699FF"/>
              </a:buClr>
              <a:buSzPct val="80000"/>
              <a:buFont typeface="Wingdings" pitchFamily="2" charset="2"/>
              <a:buChar char="l"/>
              <a:defRPr kumimoji="1" sz="2000">
                <a:solidFill>
                  <a:schemeClr val="tx1"/>
                </a:solidFill>
                <a:latin typeface="+mn-lt"/>
                <a:ea typeface="+mn-ea"/>
              </a:defRPr>
            </a:lvl7pPr>
            <a:lvl8pPr marL="3429000" indent="-228600" algn="l" rtl="0" eaLnBrk="1" fontAlgn="base" hangingPunct="1">
              <a:spcBef>
                <a:spcPct val="20000"/>
              </a:spcBef>
              <a:spcAft>
                <a:spcPct val="0"/>
              </a:spcAft>
              <a:buClr>
                <a:srgbClr val="6699FF"/>
              </a:buClr>
              <a:buSzPct val="80000"/>
              <a:buFont typeface="Wingdings" pitchFamily="2" charset="2"/>
              <a:buChar char="l"/>
              <a:defRPr kumimoji="1" sz="2000">
                <a:solidFill>
                  <a:schemeClr val="tx1"/>
                </a:solidFill>
                <a:latin typeface="+mn-lt"/>
                <a:ea typeface="+mn-ea"/>
              </a:defRPr>
            </a:lvl8pPr>
            <a:lvl9pPr marL="3886200" indent="-228600" algn="l" rtl="0" eaLnBrk="1" fontAlgn="base" hangingPunct="1">
              <a:spcBef>
                <a:spcPct val="20000"/>
              </a:spcBef>
              <a:spcAft>
                <a:spcPct val="0"/>
              </a:spcAft>
              <a:buClr>
                <a:srgbClr val="6699FF"/>
              </a:buClr>
              <a:buSzPct val="80000"/>
              <a:buFont typeface="Wingdings" pitchFamily="2" charset="2"/>
              <a:buChar char="l"/>
              <a:defRPr kumimoji="1" sz="2000">
                <a:solidFill>
                  <a:schemeClr val="tx1"/>
                </a:solidFill>
                <a:latin typeface="+mn-lt"/>
                <a:ea typeface="+mn-ea"/>
              </a:defRPr>
            </a:lvl9pPr>
          </a:lstStyle>
          <a:p>
            <a:pPr algn="ctr">
              <a:spcBef>
                <a:spcPts val="0"/>
              </a:spcBef>
              <a:spcAft>
                <a:spcPts val="0"/>
              </a:spcAft>
            </a:pPr>
            <a:r>
              <a:rPr lang="en-US" altLang="ja-JP" sz="2400" kern="0" dirty="0" smtClean="0">
                <a:solidFill>
                  <a:schemeClr val="tx2">
                    <a:lumMod val="75000"/>
                  </a:schemeClr>
                </a:solidFill>
                <a:latin typeface="Arial" panose="020B0604020202020204" pitchFamily="34" charset="0"/>
                <a:ea typeface="+mj-ea"/>
                <a:cs typeface="Arial" panose="020B0604020202020204" pitchFamily="34" charset="0"/>
              </a:rPr>
              <a:t>Nobuyuki TANAKA</a:t>
            </a:r>
          </a:p>
          <a:p>
            <a:pPr algn="ctr">
              <a:spcBef>
                <a:spcPts val="0"/>
              </a:spcBef>
              <a:spcAft>
                <a:spcPts val="0"/>
              </a:spcAft>
            </a:pPr>
            <a:endParaRPr lang="en-US" altLang="ja-JP" sz="2000" kern="0" dirty="0" smtClean="0">
              <a:solidFill>
                <a:schemeClr val="tx2">
                  <a:lumMod val="75000"/>
                </a:schemeClr>
              </a:solidFill>
              <a:latin typeface="Arial" panose="020B0604020202020204" pitchFamily="34" charset="0"/>
              <a:ea typeface="+mj-ea"/>
              <a:cs typeface="Arial" panose="020B0604020202020204" pitchFamily="34" charset="0"/>
            </a:endParaRPr>
          </a:p>
          <a:p>
            <a:pPr algn="ctr">
              <a:lnSpc>
                <a:spcPts val="1800"/>
              </a:lnSpc>
              <a:spcBef>
                <a:spcPts val="0"/>
              </a:spcBef>
              <a:spcAft>
                <a:spcPts val="0"/>
              </a:spcAft>
            </a:pPr>
            <a:endParaRPr lang="en-US" altLang="ja-JP" sz="1600" kern="0" dirty="0" smtClean="0">
              <a:solidFill>
                <a:schemeClr val="tx2">
                  <a:lumMod val="75000"/>
                </a:schemeClr>
              </a:solidFill>
              <a:latin typeface="Arial" panose="020B0604020202020204" pitchFamily="34" charset="0"/>
              <a:cs typeface="Arial" panose="020B0604020202020204" pitchFamily="34" charset="0"/>
            </a:endParaRPr>
          </a:p>
          <a:p>
            <a:pPr algn="ctr">
              <a:lnSpc>
                <a:spcPts val="1800"/>
              </a:lnSpc>
              <a:spcBef>
                <a:spcPts val="0"/>
              </a:spcBef>
              <a:spcAft>
                <a:spcPts val="0"/>
              </a:spcAft>
            </a:pPr>
            <a:r>
              <a:rPr lang="en-US" altLang="ja-JP" sz="1600" kern="0" dirty="0" smtClean="0">
                <a:solidFill>
                  <a:schemeClr val="tx2">
                    <a:lumMod val="75000"/>
                  </a:schemeClr>
                </a:solidFill>
                <a:latin typeface="Arial" panose="020B0604020202020204" pitchFamily="34" charset="0"/>
                <a:cs typeface="Arial" panose="020B0604020202020204" pitchFamily="34" charset="0"/>
              </a:rPr>
              <a:t>Observation Department</a:t>
            </a:r>
            <a:endParaRPr lang="en-US" altLang="ja-JP" sz="2400" kern="0" dirty="0" smtClean="0">
              <a:solidFill>
                <a:schemeClr val="tx2">
                  <a:lumMod val="75000"/>
                </a:schemeClr>
              </a:solidFill>
              <a:latin typeface="Arial" panose="020B0604020202020204" pitchFamily="34" charset="0"/>
              <a:ea typeface="+mj-ea"/>
              <a:cs typeface="Arial" panose="020B0604020202020204" pitchFamily="34" charset="0"/>
            </a:endParaRPr>
          </a:p>
          <a:p>
            <a:pPr algn="ctr">
              <a:spcBef>
                <a:spcPts val="0"/>
              </a:spcBef>
              <a:spcAft>
                <a:spcPts val="0"/>
              </a:spcAft>
            </a:pPr>
            <a:r>
              <a:rPr lang="en-US" altLang="ja-JP" sz="2000" kern="0" dirty="0" smtClean="0">
                <a:solidFill>
                  <a:schemeClr val="tx2">
                    <a:lumMod val="75000"/>
                  </a:schemeClr>
                </a:solidFill>
                <a:latin typeface="Arial" panose="020B0604020202020204" pitchFamily="34" charset="0"/>
                <a:ea typeface="+mj-ea"/>
                <a:cs typeface="Arial" panose="020B0604020202020204" pitchFamily="34" charset="0"/>
              </a:rPr>
              <a:t>Japan Meteorological Agency (JMA)</a:t>
            </a:r>
          </a:p>
          <a:p>
            <a:pPr algn="ctr">
              <a:spcBef>
                <a:spcPts val="0"/>
              </a:spcBef>
              <a:spcAft>
                <a:spcPts val="0"/>
              </a:spcAft>
            </a:pPr>
            <a:r>
              <a:rPr lang="en-US" altLang="ja-JP" sz="1400" dirty="0" smtClean="0">
                <a:solidFill>
                  <a:schemeClr val="accent1">
                    <a:lumMod val="75000"/>
                  </a:schemeClr>
                </a:solidFill>
                <a:latin typeface="Arial" panose="020B0604020202020204" pitchFamily="34" charset="0"/>
                <a:cs typeface="Arial" panose="020B0604020202020204" pitchFamily="34" charset="0"/>
              </a:rPr>
              <a:t>Email</a:t>
            </a:r>
            <a:r>
              <a:rPr lang="en-US" altLang="ja-JP" sz="1400" dirty="0">
                <a:solidFill>
                  <a:schemeClr val="accent1">
                    <a:lumMod val="75000"/>
                  </a:schemeClr>
                </a:solidFill>
                <a:latin typeface="Arial" panose="020B0604020202020204" pitchFamily="34" charset="0"/>
                <a:cs typeface="Arial" panose="020B0604020202020204" pitchFamily="34" charset="0"/>
              </a:rPr>
              <a:t>: n</a:t>
            </a:r>
            <a:r>
              <a:rPr lang="en-US" altLang="ja-JP" sz="1400" dirty="0" smtClean="0">
                <a:solidFill>
                  <a:schemeClr val="accent1">
                    <a:lumMod val="75000"/>
                  </a:schemeClr>
                </a:solidFill>
                <a:latin typeface="Arial" panose="020B0604020202020204" pitchFamily="34" charset="0"/>
                <a:cs typeface="Arial" panose="020B0604020202020204" pitchFamily="34" charset="0"/>
              </a:rPr>
              <a:t>tanaka@met.kishou.go.jp</a:t>
            </a:r>
          </a:p>
          <a:p>
            <a:pPr algn="ctr">
              <a:spcBef>
                <a:spcPts val="0"/>
              </a:spcBef>
              <a:spcAft>
                <a:spcPts val="0"/>
              </a:spcAft>
            </a:pPr>
            <a:endParaRPr lang="en-US" altLang="ja-JP" sz="1400" dirty="0" smtClean="0">
              <a:latin typeface="Arial" panose="020B0604020202020204" pitchFamily="34" charset="0"/>
              <a:cs typeface="Arial" panose="020B0604020202020204" pitchFamily="34" charset="0"/>
            </a:endParaRPr>
          </a:p>
          <a:p>
            <a:pPr algn="ctr">
              <a:spcBef>
                <a:spcPts val="0"/>
              </a:spcBef>
              <a:spcAft>
                <a:spcPts val="0"/>
              </a:spcAft>
            </a:pPr>
            <a:r>
              <a:rPr lang="en-US" altLang="ja-JP" sz="1200" b="1" i="1" spc="100" dirty="0">
                <a:latin typeface="Times New Roman" panose="02020603050405020304" pitchFamily="18" charset="0"/>
                <a:cs typeface="Times New Roman" panose="02020603050405020304" pitchFamily="18" charset="0"/>
              </a:rPr>
              <a:t>WMO RAII Expert Group on </a:t>
            </a:r>
            <a:r>
              <a:rPr lang="en-US" altLang="ja-JP" sz="1200" b="1" i="1" spc="100" dirty="0" smtClean="0">
                <a:latin typeface="Times New Roman" panose="02020603050405020304" pitchFamily="18" charset="0"/>
                <a:cs typeface="Times New Roman" panose="02020603050405020304" pitchFamily="18" charset="0"/>
              </a:rPr>
              <a:t>WIGOS</a:t>
            </a:r>
          </a:p>
          <a:p>
            <a:pPr algn="ctr">
              <a:spcBef>
                <a:spcPts val="0"/>
              </a:spcBef>
              <a:spcAft>
                <a:spcPts val="0"/>
              </a:spcAft>
            </a:pPr>
            <a:r>
              <a:rPr lang="en-US" altLang="ja-JP" sz="1200" b="1" i="1" spc="100" dirty="0" smtClean="0">
                <a:latin typeface="Times New Roman" panose="02020603050405020304" pitchFamily="18" charset="0"/>
                <a:cs typeface="Times New Roman" panose="02020603050405020304" pitchFamily="18" charset="0"/>
              </a:rPr>
              <a:t>(</a:t>
            </a:r>
            <a:r>
              <a:rPr lang="en-US" altLang="ja-JP" sz="1200" b="1" i="1" spc="100" dirty="0">
                <a:latin typeface="Times New Roman" panose="02020603050405020304" pitchFamily="18" charset="0"/>
                <a:cs typeface="Times New Roman" panose="02020603050405020304" pitchFamily="18" charset="0"/>
              </a:rPr>
              <a:t>Abu Dhabi, UAE, Oct-Nov 2016)</a:t>
            </a:r>
            <a:endParaRPr lang="en-US" altLang="ja-JP" sz="1200" i="1" kern="0" dirty="0" smtClean="0">
              <a:latin typeface="Times New Roman" panose="02020603050405020304" pitchFamily="18" charset="0"/>
              <a:ea typeface="+mj-ea"/>
              <a:cs typeface="Times New Roman" panose="02020603050405020304" pitchFamily="18" charset="0"/>
            </a:endParaRPr>
          </a:p>
        </p:txBody>
      </p:sp>
      <p:pic>
        <p:nvPicPr>
          <p:cNvPr id="2" name="Picture 2" descr="http://www.jma.go.jp/jma/jma-eng/jma-center/ric/figure/liquid_ba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645024"/>
            <a:ext cx="1656184" cy="19484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jma.go.jp/jma/jma-eng/jma-center/ric/figure/air_piston_gau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5301207"/>
            <a:ext cx="1656184" cy="1104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79512" y="44624"/>
            <a:ext cx="8712968" cy="504056"/>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800" dirty="0" smtClean="0">
                <a:solidFill>
                  <a:schemeClr val="bg1"/>
                </a:solidFill>
                <a:latin typeface="Arial" panose="020B0604020202020204" pitchFamily="34" charset="0"/>
                <a:cs typeface="Arial" panose="020B0604020202020204" pitchFamily="34" charset="0"/>
              </a:rPr>
              <a:t>Results of Survey and WS (Round one)</a:t>
            </a:r>
            <a:endParaRPr lang="ja-JP" altLang="en-US" sz="2800" dirty="0">
              <a:solidFill>
                <a:schemeClr val="bg1"/>
              </a:solidFill>
              <a:latin typeface="Arial" panose="020B0604020202020204" pitchFamily="34" charset="0"/>
              <a:cs typeface="Arial" panose="020B0604020202020204" pitchFamily="34" charset="0"/>
            </a:endParaRPr>
          </a:p>
        </p:txBody>
      </p:sp>
      <p:sp>
        <p:nvSpPr>
          <p:cNvPr id="4" name="正方形/長方形 3"/>
          <p:cNvSpPr/>
          <p:nvPr/>
        </p:nvSpPr>
        <p:spPr>
          <a:xfrm>
            <a:off x="611560" y="1268760"/>
            <a:ext cx="8075364" cy="4144724"/>
          </a:xfrm>
          <a:prstGeom prst="rect">
            <a:avLst/>
          </a:prstGeom>
        </p:spPr>
        <p:txBody>
          <a:bodyPr wrap="square">
            <a:spAutoFit/>
          </a:bodyPr>
          <a:lstStyle/>
          <a:p>
            <a:pPr>
              <a:lnSpc>
                <a:spcPts val="2200"/>
              </a:lnSpc>
              <a:spcAft>
                <a:spcPts val="600"/>
              </a:spcAft>
            </a:pPr>
            <a:r>
              <a:rPr lang="en-US" altLang="ja-JP" sz="2000" dirty="0">
                <a:solidFill>
                  <a:schemeClr val="bg1"/>
                </a:solidFill>
                <a:latin typeface="Microsoft Sans Serif" panose="020B0604020202020204" pitchFamily="34" charset="0"/>
                <a:cs typeface="Microsoft Sans Serif" panose="020B0604020202020204" pitchFamily="34" charset="0"/>
              </a:rPr>
              <a:t>T</a:t>
            </a:r>
            <a:r>
              <a:rPr lang="en-US" altLang="ja-JP" sz="2000" dirty="0" smtClean="0">
                <a:solidFill>
                  <a:schemeClr val="bg1"/>
                </a:solidFill>
                <a:latin typeface="Microsoft Sans Serif" panose="020B0604020202020204" pitchFamily="34" charset="0"/>
                <a:cs typeface="Microsoft Sans Serif" panose="020B0604020202020204" pitchFamily="34" charset="0"/>
              </a:rPr>
              <a:t>he major conclusions drawn by the survey and workshop are:</a:t>
            </a:r>
          </a:p>
          <a:p>
            <a:pPr marL="285750" indent="-285750">
              <a:lnSpc>
                <a:spcPts val="2400"/>
              </a:lnSpc>
              <a:spcBef>
                <a:spcPts val="2400"/>
              </a:spcBef>
              <a:buFont typeface="Wingdings" panose="05000000000000000000" pitchFamily="2" charset="2"/>
              <a:buChar char="l"/>
            </a:pPr>
            <a:r>
              <a:rPr lang="en-US" altLang="ja-JP" sz="2000" dirty="0" smtClean="0">
                <a:solidFill>
                  <a:schemeClr val="tx2">
                    <a:lumMod val="60000"/>
                    <a:lumOff val="40000"/>
                  </a:schemeClr>
                </a:solidFill>
                <a:latin typeface="Microsoft Sans Serif" panose="020B0604020202020204" pitchFamily="34" charset="0"/>
                <a:cs typeface="Microsoft Sans Serif" panose="020B0604020202020204" pitchFamily="34" charset="0"/>
              </a:rPr>
              <a:t>Problems with surface observations are due to the lack of appropriately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calibrated instruments </a:t>
            </a:r>
            <a:r>
              <a:rPr lang="en-US" altLang="ja-JP" sz="2000" dirty="0" smtClean="0">
                <a:solidFill>
                  <a:schemeClr val="tx2">
                    <a:lumMod val="60000"/>
                    <a:lumOff val="40000"/>
                  </a:schemeClr>
                </a:solidFill>
                <a:latin typeface="Microsoft Sans Serif" panose="020B0604020202020204" pitchFamily="34" charset="0"/>
                <a:cs typeface="Microsoft Sans Serif" panose="020B0604020202020204" pitchFamily="34" charset="0"/>
              </a:rPr>
              <a:t>and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maintenance support</a:t>
            </a:r>
          </a:p>
          <a:p>
            <a:pPr marL="285750" indent="-285750">
              <a:lnSpc>
                <a:spcPts val="2400"/>
              </a:lnSpc>
              <a:spcBef>
                <a:spcPts val="1800"/>
              </a:spcBef>
              <a:buFont typeface="Wingdings" panose="05000000000000000000" pitchFamily="2" charset="2"/>
              <a:buChar char="l"/>
            </a:pPr>
            <a:r>
              <a:rPr lang="en-US" altLang="ja-JP" sz="2000" dirty="0" smtClean="0">
                <a:solidFill>
                  <a:schemeClr val="tx2">
                    <a:lumMod val="60000"/>
                    <a:lumOff val="40000"/>
                  </a:schemeClr>
                </a:solidFill>
                <a:latin typeface="Microsoft Sans Serif" panose="020B0604020202020204" pitchFamily="34" charset="0"/>
                <a:cs typeface="Microsoft Sans Serif" panose="020B0604020202020204" pitchFamily="34" charset="0"/>
              </a:rPr>
              <a:t>Problems with observational reports are due to the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insufficient data quality </a:t>
            </a:r>
            <a:r>
              <a:rPr lang="en-US" altLang="ja-JP" sz="2000" dirty="0" smtClean="0">
                <a:solidFill>
                  <a:schemeClr val="tx2">
                    <a:lumMod val="60000"/>
                    <a:lumOff val="40000"/>
                  </a:schemeClr>
                </a:solidFill>
                <a:latin typeface="Microsoft Sans Serif" panose="020B0604020202020204" pitchFamily="34" charset="0"/>
                <a:cs typeface="Microsoft Sans Serif" panose="020B0604020202020204" pitchFamily="34" charset="0"/>
              </a:rPr>
              <a:t>and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missing and irregular reports</a:t>
            </a:r>
          </a:p>
          <a:p>
            <a:pPr marL="285750" indent="-285750">
              <a:lnSpc>
                <a:spcPts val="2400"/>
              </a:lnSpc>
              <a:spcBef>
                <a:spcPts val="1800"/>
              </a:spcBef>
              <a:buFont typeface="Wingdings" panose="05000000000000000000" pitchFamily="2" charset="2"/>
              <a:buChar char="l"/>
            </a:pPr>
            <a:r>
              <a:rPr lang="en-US" altLang="ja-JP" sz="2000" dirty="0" smtClean="0">
                <a:solidFill>
                  <a:schemeClr val="tx2">
                    <a:lumMod val="60000"/>
                    <a:lumOff val="40000"/>
                  </a:schemeClr>
                </a:solidFill>
                <a:latin typeface="Microsoft Sans Serif" panose="020B0604020202020204" pitchFamily="34" charset="0"/>
                <a:cs typeface="Microsoft Sans Serif" panose="020B0604020202020204" pitchFamily="34" charset="0"/>
              </a:rPr>
              <a:t>Improvement of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QC methods are needed </a:t>
            </a:r>
            <a:r>
              <a:rPr lang="en-US" altLang="ja-JP" sz="2000" dirty="0" smtClean="0">
                <a:solidFill>
                  <a:schemeClr val="tx2">
                    <a:lumMod val="60000"/>
                    <a:lumOff val="40000"/>
                  </a:schemeClr>
                </a:solidFill>
                <a:latin typeface="Microsoft Sans Serif" panose="020B0604020202020204" pitchFamily="34" charset="0"/>
                <a:cs typeface="Microsoft Sans Serif" panose="020B0604020202020204" pitchFamily="34" charset="0"/>
              </a:rPr>
              <a:t>at different levels from maintenance and calibration of instrument to data availability</a:t>
            </a:r>
          </a:p>
          <a:p>
            <a:pPr marL="285750" indent="-285750">
              <a:lnSpc>
                <a:spcPts val="2400"/>
              </a:lnSpc>
              <a:spcBef>
                <a:spcPts val="1800"/>
              </a:spcBef>
              <a:buFont typeface="Wingdings" panose="05000000000000000000" pitchFamily="2" charset="2"/>
              <a:buChar char="l"/>
            </a:pPr>
            <a:r>
              <a:rPr lang="en-US" altLang="ja-JP" sz="2000" dirty="0" smtClean="0">
                <a:solidFill>
                  <a:schemeClr val="tx2">
                    <a:lumMod val="60000"/>
                    <a:lumOff val="40000"/>
                  </a:schemeClr>
                </a:solidFill>
                <a:latin typeface="Microsoft Sans Serif" panose="020B0604020202020204" pitchFamily="34" charset="0"/>
                <a:cs typeface="Microsoft Sans Serif" panose="020B0604020202020204" pitchFamily="34" charset="0"/>
              </a:rPr>
              <a:t>Several NMHSs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don’t have</a:t>
            </a:r>
            <a:r>
              <a:rPr lang="en-US" altLang="ja-JP" sz="2000" dirty="0" smtClean="0">
                <a:solidFill>
                  <a:schemeClr val="tx2">
                    <a:lumMod val="60000"/>
                    <a:lumOff val="40000"/>
                  </a:schemeClr>
                </a:solidFill>
                <a:latin typeface="Microsoft Sans Serif" panose="020B0604020202020204" pitchFamily="34" charset="0"/>
                <a:cs typeface="Microsoft Sans Serif" panose="020B0604020202020204" pitchFamily="34" charset="0"/>
              </a:rPr>
              <a:t> any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operational</a:t>
            </a:r>
            <a:r>
              <a:rPr lang="en-US" altLang="ja-JP" sz="2000" dirty="0" smtClean="0">
                <a:solidFill>
                  <a:schemeClr val="tx2">
                    <a:lumMod val="60000"/>
                    <a:lumOff val="40000"/>
                  </a:schemeClr>
                </a:solidFill>
                <a:latin typeface="Microsoft Sans Serif" panose="020B0604020202020204" pitchFamily="34" charset="0"/>
                <a:cs typeface="Microsoft Sans Serif" panose="020B0604020202020204" pitchFamily="34" charset="0"/>
              </a:rPr>
              <a:t> systems for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QC</a:t>
            </a:r>
          </a:p>
          <a:p>
            <a:pPr marL="285750" indent="-285750">
              <a:lnSpc>
                <a:spcPts val="2400"/>
              </a:lnSpc>
              <a:spcBef>
                <a:spcPts val="1800"/>
              </a:spcBef>
              <a:buFont typeface="Wingdings" panose="05000000000000000000" pitchFamily="2" charset="2"/>
              <a:buChar char="l"/>
            </a:pPr>
            <a:r>
              <a:rPr lang="en-US" altLang="ja-JP" sz="2000" dirty="0" smtClean="0">
                <a:solidFill>
                  <a:schemeClr val="accent1"/>
                </a:solidFill>
                <a:latin typeface="Microsoft Sans Serif" panose="020B0604020202020204" pitchFamily="34" charset="0"/>
                <a:cs typeface="Microsoft Sans Serif" panose="020B0604020202020204" pitchFamily="34" charset="0"/>
              </a:rPr>
              <a:t>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Metadata</a:t>
            </a:r>
            <a:r>
              <a:rPr lang="en-US" altLang="ja-JP" sz="2000" dirty="0" smtClean="0">
                <a:solidFill>
                  <a:schemeClr val="tx2">
                    <a:lumMod val="60000"/>
                    <a:lumOff val="40000"/>
                  </a:schemeClr>
                </a:solidFill>
                <a:latin typeface="Microsoft Sans Serif" panose="020B0604020202020204" pitchFamily="34" charset="0"/>
                <a:cs typeface="Microsoft Sans Serif" panose="020B0604020202020204" pitchFamily="34" charset="0"/>
              </a:rPr>
              <a:t> are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not updated </a:t>
            </a:r>
            <a:r>
              <a:rPr lang="en-US" altLang="ja-JP" sz="2000" dirty="0" smtClean="0">
                <a:solidFill>
                  <a:schemeClr val="tx2">
                    <a:lumMod val="60000"/>
                    <a:lumOff val="40000"/>
                  </a:schemeClr>
                </a:solidFill>
                <a:latin typeface="Microsoft Sans Serif" panose="020B0604020202020204" pitchFamily="34" charset="0"/>
                <a:cs typeface="Microsoft Sans Serif" panose="020B0604020202020204" pitchFamily="34" charset="0"/>
              </a:rPr>
              <a:t>with enough frequency</a:t>
            </a:r>
            <a:endParaRPr lang="ja-JP" altLang="en-US" sz="2000" dirty="0">
              <a:solidFill>
                <a:schemeClr val="tx2">
                  <a:lumMod val="60000"/>
                  <a:lumOff val="40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92516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48" y="2420887"/>
            <a:ext cx="4888590" cy="403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グループ化 3"/>
          <p:cNvGrpSpPr/>
          <p:nvPr/>
        </p:nvGrpSpPr>
        <p:grpSpPr>
          <a:xfrm>
            <a:off x="107504" y="2348880"/>
            <a:ext cx="7416824" cy="1773778"/>
            <a:chOff x="107504" y="2348880"/>
            <a:chExt cx="7416824" cy="1773778"/>
          </a:xfrm>
        </p:grpSpPr>
        <p:sp>
          <p:nvSpPr>
            <p:cNvPr id="19" name="角丸四角形 18"/>
            <p:cNvSpPr/>
            <p:nvPr/>
          </p:nvSpPr>
          <p:spPr>
            <a:xfrm>
              <a:off x="107504" y="3140968"/>
              <a:ext cx="4680520" cy="288032"/>
            </a:xfrm>
            <a:prstGeom prst="roundRect">
              <a:avLst>
                <a:gd name="adj" fmla="val 10408"/>
              </a:avLst>
            </a:prstGeom>
            <a:solidFill>
              <a:schemeClr val="accent3">
                <a:lumMod val="75000"/>
                <a:alpha val="2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348880"/>
              <a:ext cx="1512168" cy="17318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テキスト ボックス 24"/>
            <p:cNvSpPr txBox="1"/>
            <p:nvPr/>
          </p:nvSpPr>
          <p:spPr>
            <a:xfrm>
              <a:off x="6372200" y="3861048"/>
              <a:ext cx="1152128" cy="261610"/>
            </a:xfrm>
            <a:prstGeom prst="rect">
              <a:avLst/>
            </a:prstGeom>
            <a:noFill/>
          </p:spPr>
          <p:txBody>
            <a:bodyPr wrap="square" rtlCol="0">
              <a:spAutoFit/>
            </a:bodyPr>
            <a:lstStyle/>
            <a:p>
              <a:r>
                <a:rPr kumimoji="1" lang="en-US" altLang="ja-JP" sz="1100" dirty="0" smtClean="0"/>
                <a:t>Questionnaire</a:t>
              </a:r>
              <a:endParaRPr kumimoji="1" lang="ja-JP" altLang="en-US" sz="1100" dirty="0"/>
            </a:p>
          </p:txBody>
        </p:sp>
      </p:grpSp>
      <p:grpSp>
        <p:nvGrpSpPr>
          <p:cNvPr id="6" name="グループ化 5"/>
          <p:cNvGrpSpPr/>
          <p:nvPr/>
        </p:nvGrpSpPr>
        <p:grpSpPr>
          <a:xfrm>
            <a:off x="107504" y="4869160"/>
            <a:ext cx="8928992" cy="1765781"/>
            <a:chOff x="107504" y="4869160"/>
            <a:chExt cx="8928992" cy="1765781"/>
          </a:xfrm>
        </p:grpSpPr>
        <p:sp>
          <p:nvSpPr>
            <p:cNvPr id="15" name="角丸四角形 14"/>
            <p:cNvSpPr/>
            <p:nvPr/>
          </p:nvSpPr>
          <p:spPr>
            <a:xfrm>
              <a:off x="107504" y="4869160"/>
              <a:ext cx="4680520" cy="360040"/>
            </a:xfrm>
            <a:prstGeom prst="roundRect">
              <a:avLst>
                <a:gd name="adj" fmla="val 10408"/>
              </a:avLst>
            </a:prstGeom>
            <a:solidFill>
              <a:schemeClr val="accent3">
                <a:lumMod val="75000"/>
                <a:alpha val="2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7" name="Picture 5" descr="http://www.jma.go.jp/jma/en/Activities/RIC_Workshop_2013/Photo/Group_Photo_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5517232"/>
              <a:ext cx="2808312" cy="1117709"/>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www.jma.go.jp/jma/en/Activities/RIC_Workshop_2013/Photo/photo8_smal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5661248"/>
              <a:ext cx="1440160" cy="960108"/>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5220072" y="5373216"/>
              <a:ext cx="864096" cy="261610"/>
            </a:xfrm>
            <a:prstGeom prst="rect">
              <a:avLst/>
            </a:prstGeom>
            <a:noFill/>
          </p:spPr>
          <p:txBody>
            <a:bodyPr wrap="square" rtlCol="0">
              <a:spAutoFit/>
            </a:bodyPr>
            <a:lstStyle/>
            <a:p>
              <a:r>
                <a:rPr kumimoji="1" lang="en-US" altLang="ja-JP" sz="1100" dirty="0" smtClean="0"/>
                <a:t>Workshop</a:t>
              </a:r>
              <a:endParaRPr kumimoji="1" lang="ja-JP" altLang="en-US" sz="1100" dirty="0"/>
            </a:p>
          </p:txBody>
        </p:sp>
      </p:grpSp>
      <p:grpSp>
        <p:nvGrpSpPr>
          <p:cNvPr id="3" name="グループ化 2"/>
          <p:cNvGrpSpPr/>
          <p:nvPr/>
        </p:nvGrpSpPr>
        <p:grpSpPr>
          <a:xfrm>
            <a:off x="107504" y="3212976"/>
            <a:ext cx="6238020" cy="2376264"/>
            <a:chOff x="107504" y="3212976"/>
            <a:chExt cx="6238020" cy="2376264"/>
          </a:xfrm>
        </p:grpSpPr>
        <p:sp>
          <p:nvSpPr>
            <p:cNvPr id="16" name="角丸四角形 15"/>
            <p:cNvSpPr/>
            <p:nvPr/>
          </p:nvSpPr>
          <p:spPr>
            <a:xfrm>
              <a:off x="107504" y="5229200"/>
              <a:ext cx="4680520" cy="360040"/>
            </a:xfrm>
            <a:prstGeom prst="roundRect">
              <a:avLst>
                <a:gd name="adj" fmla="val 10408"/>
              </a:avLst>
            </a:prstGeom>
            <a:solidFill>
              <a:schemeClr val="accent3">
                <a:lumMod val="75000"/>
                <a:alpha val="2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8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048" y="3212976"/>
              <a:ext cx="1341476" cy="19242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7" name="テキスト ボックス 26"/>
            <p:cNvSpPr txBox="1"/>
            <p:nvPr/>
          </p:nvSpPr>
          <p:spPr>
            <a:xfrm>
              <a:off x="5004048" y="4869160"/>
              <a:ext cx="1296144" cy="261610"/>
            </a:xfrm>
            <a:prstGeom prst="rect">
              <a:avLst/>
            </a:prstGeom>
            <a:noFill/>
          </p:spPr>
          <p:txBody>
            <a:bodyPr wrap="square" rtlCol="0">
              <a:spAutoFit/>
            </a:bodyPr>
            <a:lstStyle/>
            <a:p>
              <a:r>
                <a:rPr kumimoji="1" lang="en-US" altLang="ja-JP" sz="1100" dirty="0" smtClean="0"/>
                <a:t>Training Materials</a:t>
              </a:r>
              <a:endParaRPr kumimoji="1" lang="ja-JP" altLang="en-US" sz="1100" dirty="0"/>
            </a:p>
          </p:txBody>
        </p:sp>
      </p:grpSp>
      <p:grpSp>
        <p:nvGrpSpPr>
          <p:cNvPr id="2" name="グループ化 1"/>
          <p:cNvGrpSpPr/>
          <p:nvPr/>
        </p:nvGrpSpPr>
        <p:grpSpPr>
          <a:xfrm>
            <a:off x="107504" y="3023374"/>
            <a:ext cx="8928992" cy="3357954"/>
            <a:chOff x="107504" y="3023374"/>
            <a:chExt cx="8928992" cy="3357954"/>
          </a:xfrm>
        </p:grpSpPr>
        <p:grpSp>
          <p:nvGrpSpPr>
            <p:cNvPr id="5" name="グループ化 4"/>
            <p:cNvGrpSpPr/>
            <p:nvPr/>
          </p:nvGrpSpPr>
          <p:grpSpPr>
            <a:xfrm>
              <a:off x="107504" y="3023374"/>
              <a:ext cx="8928992" cy="3357954"/>
              <a:chOff x="107504" y="3023374"/>
              <a:chExt cx="8928992" cy="3357954"/>
            </a:xfrm>
          </p:grpSpPr>
          <p:sp>
            <p:nvSpPr>
              <p:cNvPr id="17" name="角丸四角形 16"/>
              <p:cNvSpPr/>
              <p:nvPr/>
            </p:nvSpPr>
            <p:spPr>
              <a:xfrm>
                <a:off x="107504" y="6165304"/>
                <a:ext cx="4680520" cy="216024"/>
              </a:xfrm>
              <a:prstGeom prst="roundRect">
                <a:avLst>
                  <a:gd name="adj" fmla="val 10408"/>
                </a:avLst>
              </a:prstGeom>
              <a:solidFill>
                <a:schemeClr val="accent3">
                  <a:lumMod val="75000"/>
                  <a:alpha val="2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6619" y="3023374"/>
                <a:ext cx="1379877"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7944651" y="4751566"/>
                <a:ext cx="1080120" cy="261610"/>
              </a:xfrm>
              <a:prstGeom prst="rect">
                <a:avLst/>
              </a:prstGeom>
              <a:noFill/>
            </p:spPr>
            <p:txBody>
              <a:bodyPr wrap="square" rtlCol="0">
                <a:spAutoFit/>
              </a:bodyPr>
              <a:lstStyle/>
              <a:p>
                <a:r>
                  <a:rPr kumimoji="1" lang="en-US" altLang="ja-JP" sz="1100" dirty="0" smtClean="0"/>
                  <a:t>IOM No. </a:t>
                </a:r>
                <a:r>
                  <a:rPr kumimoji="1" lang="en-US" altLang="ja-JP" sz="1100" dirty="0" smtClean="0"/>
                  <a:t>122</a:t>
                </a:r>
                <a:endParaRPr kumimoji="1" lang="ja-JP" altLang="en-US" sz="1100" dirty="0"/>
              </a:p>
            </p:txBody>
          </p:sp>
        </p:grpSp>
        <p:sp>
          <p:nvSpPr>
            <p:cNvPr id="7" name="テキスト ボックス 6"/>
            <p:cNvSpPr txBox="1"/>
            <p:nvPr/>
          </p:nvSpPr>
          <p:spPr>
            <a:xfrm>
              <a:off x="6660232" y="4941168"/>
              <a:ext cx="2376264" cy="369332"/>
            </a:xfrm>
            <a:prstGeom prst="rect">
              <a:avLst/>
            </a:prstGeom>
            <a:noFill/>
          </p:spPr>
          <p:txBody>
            <a:bodyPr wrap="square" rtlCol="0">
              <a:spAutoFit/>
            </a:bodyPr>
            <a:lstStyle/>
            <a:p>
              <a:r>
                <a:rPr lang="en-US" altLang="ja-JP" sz="900" kern="100" dirty="0">
                  <a:latin typeface="Microsoft Sans Serif" panose="020B0604020202020204" pitchFamily="34" charset="0"/>
                  <a:ea typeface="ＭＳ 明朝"/>
                  <a:cs typeface="Microsoft Sans Serif" panose="020B0604020202020204" pitchFamily="34" charset="0"/>
                </a:rPr>
                <a:t>http://</a:t>
              </a:r>
              <a:r>
                <a:rPr lang="en-US" altLang="ja-JP" sz="900" kern="100" dirty="0" smtClean="0">
                  <a:latin typeface="Microsoft Sans Serif" panose="020B0604020202020204" pitchFamily="34" charset="0"/>
                  <a:ea typeface="ＭＳ 明朝"/>
                  <a:cs typeface="Microsoft Sans Serif" panose="020B0604020202020204" pitchFamily="34" charset="0"/>
                </a:rPr>
                <a:t>www.wmo.int/pages/prog/www/IMOP/publications-IOM-series.html</a:t>
              </a:r>
              <a:endParaRPr lang="ja-JP" altLang="ja-JP" sz="800" kern="100" dirty="0">
                <a:latin typeface="Microsoft Sans Serif" panose="020B0604020202020204" pitchFamily="34" charset="0"/>
                <a:ea typeface="ＭＳ 明朝"/>
                <a:cs typeface="Microsoft Sans Serif" panose="020B0604020202020204" pitchFamily="34" charset="0"/>
              </a:endParaRPr>
            </a:p>
          </p:txBody>
        </p:sp>
      </p:grpSp>
      <p:sp>
        <p:nvSpPr>
          <p:cNvPr id="28" name="タイトル 1"/>
          <p:cNvSpPr txBox="1">
            <a:spLocks/>
          </p:cNvSpPr>
          <p:nvPr/>
        </p:nvSpPr>
        <p:spPr>
          <a:xfrm>
            <a:off x="179512" y="44624"/>
            <a:ext cx="8712968" cy="504056"/>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800" dirty="0" smtClean="0">
                <a:solidFill>
                  <a:schemeClr val="bg1"/>
                </a:solidFill>
                <a:latin typeface="Arial" panose="020B0604020202020204" pitchFamily="34" charset="0"/>
                <a:cs typeface="Arial" panose="020B0604020202020204" pitchFamily="34" charset="0"/>
              </a:rPr>
              <a:t>Round two (Instrument Calibration)</a:t>
            </a:r>
            <a:endParaRPr lang="ja-JP" altLang="en-US" sz="2800" dirty="0">
              <a:solidFill>
                <a:schemeClr val="bg1"/>
              </a:solidFill>
              <a:latin typeface="Arial" panose="020B0604020202020204" pitchFamily="34" charset="0"/>
              <a:cs typeface="Arial" panose="020B0604020202020204" pitchFamily="34" charset="0"/>
            </a:endParaRPr>
          </a:p>
        </p:txBody>
      </p:sp>
      <p:sp>
        <p:nvSpPr>
          <p:cNvPr id="29" name="テキスト ボックス 28"/>
          <p:cNvSpPr txBox="1"/>
          <p:nvPr/>
        </p:nvSpPr>
        <p:spPr>
          <a:xfrm>
            <a:off x="251520" y="908720"/>
            <a:ext cx="1656184" cy="400110"/>
          </a:xfrm>
          <a:prstGeom prst="rect">
            <a:avLst/>
          </a:prstGeom>
          <a:noFill/>
        </p:spPr>
        <p:txBody>
          <a:bodyPr wrap="square" rtlCol="0">
            <a:spAutoFit/>
          </a:bodyPr>
          <a:lstStyle/>
          <a:p>
            <a:r>
              <a:rPr kumimoji="1" lang="en-US" altLang="ja-JP" sz="2000" dirty="0" smtClean="0">
                <a:solidFill>
                  <a:schemeClr val="accent3">
                    <a:lumMod val="40000"/>
                    <a:lumOff val="60000"/>
                  </a:schemeClr>
                </a:solidFill>
              </a:rPr>
              <a:t>&lt;Round 2&gt;</a:t>
            </a:r>
            <a:endParaRPr kumimoji="1" lang="ja-JP" altLang="en-US" sz="2000" dirty="0">
              <a:solidFill>
                <a:schemeClr val="accent3">
                  <a:lumMod val="40000"/>
                  <a:lumOff val="60000"/>
                </a:schemeClr>
              </a:solidFill>
            </a:endParaRPr>
          </a:p>
        </p:txBody>
      </p:sp>
      <p:sp>
        <p:nvSpPr>
          <p:cNvPr id="30" name="テキスト ボックス 29"/>
          <p:cNvSpPr txBox="1"/>
          <p:nvPr/>
        </p:nvSpPr>
        <p:spPr>
          <a:xfrm>
            <a:off x="323528" y="1196752"/>
            <a:ext cx="8640960" cy="1077218"/>
          </a:xfrm>
          <a:prstGeom prst="rect">
            <a:avLst/>
          </a:prstGeom>
          <a:noFill/>
          <a:ln w="19050">
            <a:noFill/>
          </a:ln>
        </p:spPr>
        <p:txBody>
          <a:bodyPr wrap="square" rtlCol="0">
            <a:spAutoFit/>
          </a:bodyPr>
          <a:lstStyle/>
          <a:p>
            <a:pPr marL="285750" indent="-285750">
              <a:buFont typeface="Wingdings" panose="05000000000000000000" pitchFamily="2" charset="2"/>
              <a:buChar char="ü"/>
            </a:pPr>
            <a:r>
              <a:rPr kumimoji="1" lang="en-US" altLang="ja-JP" sz="1600" dirty="0" smtClean="0">
                <a:solidFill>
                  <a:schemeClr val="accent3">
                    <a:lumMod val="40000"/>
                    <a:lumOff val="60000"/>
                  </a:schemeClr>
                </a:solidFill>
              </a:rPr>
              <a:t>Survey on Meteorological Instruments, Calibration and Training (RA II) </a:t>
            </a:r>
            <a:r>
              <a:rPr kumimoji="1" lang="en-US" altLang="ja-JP" sz="1600" dirty="0" smtClean="0"/>
              <a:t>(2011-2012)</a:t>
            </a:r>
          </a:p>
          <a:p>
            <a:pPr marL="285750" indent="-285750">
              <a:buFont typeface="Wingdings" panose="05000000000000000000" pitchFamily="2" charset="2"/>
              <a:buChar char="ü"/>
            </a:pPr>
            <a:r>
              <a:rPr kumimoji="1" lang="en-US" altLang="ja-JP" sz="1600" dirty="0" smtClean="0">
                <a:solidFill>
                  <a:schemeClr val="accent3">
                    <a:lumMod val="40000"/>
                    <a:lumOff val="60000"/>
                  </a:schemeClr>
                </a:solidFill>
              </a:rPr>
              <a:t>JMA/WMO Training Workshop on Calibration and Maintenance of Meteorological Instruments in RA II </a:t>
            </a:r>
            <a:r>
              <a:rPr kumimoji="1" lang="en-US" altLang="ja-JP" sz="1600" dirty="0" smtClean="0"/>
              <a:t>(</a:t>
            </a:r>
            <a:r>
              <a:rPr kumimoji="1" lang="en-US" altLang="ja-JP" sz="1600" dirty="0" err="1" smtClean="0"/>
              <a:t>Tokyo&amp;Tsukuba</a:t>
            </a:r>
            <a:r>
              <a:rPr kumimoji="1" lang="en-US" altLang="ja-JP" sz="1600" dirty="0" smtClean="0"/>
              <a:t>, Japan, 19-22 February 2013)</a:t>
            </a:r>
          </a:p>
          <a:p>
            <a:pPr marL="285750" indent="-285750">
              <a:buFont typeface="Wingdings" panose="05000000000000000000" pitchFamily="2" charset="2"/>
              <a:buChar char="ü"/>
            </a:pPr>
            <a:r>
              <a:rPr kumimoji="1" lang="en-US" altLang="ja-JP" sz="1600" dirty="0">
                <a:solidFill>
                  <a:schemeClr val="accent3">
                    <a:lumMod val="40000"/>
                    <a:lumOff val="60000"/>
                  </a:schemeClr>
                </a:solidFill>
              </a:rPr>
              <a:t>WMO/IOM Report No. 122 </a:t>
            </a:r>
            <a:r>
              <a:rPr kumimoji="1" lang="en-US" altLang="ja-JP" sz="1600" dirty="0"/>
              <a:t>(June 2015</a:t>
            </a:r>
            <a:r>
              <a:rPr kumimoji="1" lang="en-US" altLang="ja-JP" sz="1600" dirty="0" smtClean="0"/>
              <a:t>)</a:t>
            </a:r>
            <a:endParaRPr kumimoji="1" lang="en-US" altLang="ja-JP" sz="1600" dirty="0"/>
          </a:p>
        </p:txBody>
      </p:sp>
    </p:spTree>
    <p:extLst>
      <p:ext uri="{BB962C8B-B14F-4D97-AF65-F5344CB8AC3E}">
        <p14:creationId xmlns:p14="http://schemas.microsoft.com/office/powerpoint/2010/main" val="202464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23528" y="980728"/>
            <a:ext cx="8604448" cy="2144177"/>
          </a:xfrm>
          <a:prstGeom prst="rect">
            <a:avLst/>
          </a:prstGeom>
        </p:spPr>
        <p:txBody>
          <a:bodyPr wrap="square">
            <a:spAutoFit/>
          </a:bodyPr>
          <a:lstStyle/>
          <a:p>
            <a:pPr>
              <a:lnSpc>
                <a:spcPts val="2200"/>
              </a:lnSpc>
              <a:spcAft>
                <a:spcPts val="600"/>
              </a:spcAft>
            </a:pPr>
            <a:r>
              <a:rPr lang="en-US" altLang="ja-JP" sz="2000" dirty="0">
                <a:solidFill>
                  <a:schemeClr val="accent1">
                    <a:lumMod val="75000"/>
                  </a:schemeClr>
                </a:solidFill>
                <a:latin typeface="Microsoft Sans Serif" panose="020B0604020202020204" pitchFamily="34" charset="0"/>
                <a:cs typeface="Microsoft Sans Serif" panose="020B0604020202020204" pitchFamily="34" charset="0"/>
              </a:rPr>
              <a:t>T</a:t>
            </a: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he Survey revealed that not a few Members of RA II;</a:t>
            </a:r>
            <a:endParaRPr lang="en-US" altLang="ja-JP" sz="2000" dirty="0">
              <a:solidFill>
                <a:schemeClr val="accent1">
                  <a:lumMod val="75000"/>
                </a:schemeClr>
              </a:solidFill>
              <a:latin typeface="Microsoft Sans Serif" panose="020B0604020202020204" pitchFamily="34" charset="0"/>
              <a:cs typeface="Microsoft Sans Serif" panose="020B0604020202020204" pitchFamily="34" charset="0"/>
            </a:endParaRPr>
          </a:p>
          <a:p>
            <a:pPr marL="285750" indent="-285750">
              <a:lnSpc>
                <a:spcPts val="2400"/>
              </a:lnSpc>
              <a:spcBef>
                <a:spcPts val="2400"/>
              </a:spcBef>
              <a:buFont typeface="Wingdings" panose="05000000000000000000" pitchFamily="2" charset="2"/>
              <a:buChar char="l"/>
            </a:pP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obviously lack for </a:t>
            </a:r>
            <a:r>
              <a:rPr lang="en-US" altLang="ja-JP" sz="2000" dirty="0">
                <a:solidFill>
                  <a:schemeClr val="accent2"/>
                </a:solidFill>
                <a:latin typeface="Microsoft Sans Serif" panose="020B0604020202020204" pitchFamily="34" charset="0"/>
                <a:cs typeface="Microsoft Sans Serif" panose="020B0604020202020204" pitchFamily="34" charset="0"/>
              </a:rPr>
              <a:t>international traceability</a:t>
            </a:r>
            <a:r>
              <a:rPr lang="en-US" altLang="ja-JP" sz="2000" dirty="0">
                <a:solidFill>
                  <a:schemeClr val="accent1">
                    <a:lumMod val="75000"/>
                  </a:schemeClr>
                </a:solidFill>
                <a:latin typeface="Microsoft Sans Serif" panose="020B0604020202020204" pitchFamily="34" charset="0"/>
                <a:cs typeface="Microsoft Sans Serif" panose="020B0604020202020204" pitchFamily="34" charset="0"/>
              </a:rPr>
              <a:t> </a:t>
            </a: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of meteorological instruments.</a:t>
            </a:r>
          </a:p>
          <a:p>
            <a:pPr marL="285750" indent="-285750">
              <a:lnSpc>
                <a:spcPts val="2400"/>
              </a:lnSpc>
              <a:spcBef>
                <a:spcPts val="1800"/>
              </a:spcBef>
              <a:buFont typeface="Wingdings" panose="05000000000000000000" pitchFamily="2" charset="2"/>
              <a:buChar char="l"/>
            </a:pP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do not perform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regular </a:t>
            </a:r>
            <a:r>
              <a:rPr lang="en-US" altLang="ja-JP" sz="2000" dirty="0">
                <a:solidFill>
                  <a:schemeClr val="accent2"/>
                </a:solidFill>
                <a:latin typeface="Microsoft Sans Serif" panose="020B0604020202020204" pitchFamily="34" charset="0"/>
                <a:cs typeface="Microsoft Sans Serif" panose="020B0604020202020204" pitchFamily="34" charset="0"/>
              </a:rPr>
              <a:t>inspection </a:t>
            </a:r>
            <a:r>
              <a:rPr lang="en-US" altLang="ja-JP" sz="2000" dirty="0">
                <a:solidFill>
                  <a:schemeClr val="accent1">
                    <a:lumMod val="75000"/>
                  </a:schemeClr>
                </a:solidFill>
                <a:latin typeface="Microsoft Sans Serif" panose="020B0604020202020204" pitchFamily="34" charset="0"/>
                <a:cs typeface="Microsoft Sans Serif" panose="020B0604020202020204" pitchFamily="34" charset="0"/>
              </a:rPr>
              <a:t>of </a:t>
            </a: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meteorological instruments.</a:t>
            </a:r>
          </a:p>
          <a:p>
            <a:pPr marL="285750" indent="-285750">
              <a:lnSpc>
                <a:spcPts val="2400"/>
              </a:lnSpc>
              <a:spcBef>
                <a:spcPts val="1800"/>
              </a:spcBef>
              <a:buFont typeface="Wingdings" panose="05000000000000000000" pitchFamily="2" charset="2"/>
              <a:buChar char="l"/>
            </a:pP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are still using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mercury instruments</a:t>
            </a: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a:t>
            </a:r>
            <a:endParaRPr lang="ja-JP" altLang="en-US" sz="2000" dirty="0">
              <a:solidFill>
                <a:schemeClr val="accent1">
                  <a:lumMod val="75000"/>
                </a:schemeClr>
              </a:solidFill>
              <a:latin typeface="Microsoft Sans Serif" panose="020B0604020202020204" pitchFamily="34" charset="0"/>
              <a:cs typeface="Microsoft Sans Serif" panose="020B0604020202020204" pitchFamily="34" charset="0"/>
            </a:endParaRPr>
          </a:p>
        </p:txBody>
      </p:sp>
      <p:sp>
        <p:nvSpPr>
          <p:cNvPr id="6" name="タイトル 1"/>
          <p:cNvSpPr txBox="1">
            <a:spLocks/>
          </p:cNvSpPr>
          <p:nvPr/>
        </p:nvSpPr>
        <p:spPr>
          <a:xfrm>
            <a:off x="179512" y="44624"/>
            <a:ext cx="8712968" cy="504056"/>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800" dirty="0" smtClean="0">
                <a:solidFill>
                  <a:schemeClr val="bg1"/>
                </a:solidFill>
                <a:latin typeface="Arial" panose="020B0604020202020204" pitchFamily="34" charset="0"/>
                <a:cs typeface="Arial" panose="020B0604020202020204" pitchFamily="34" charset="0"/>
              </a:rPr>
              <a:t>Results of Survey and WS (Round two)</a:t>
            </a:r>
            <a:endParaRPr lang="ja-JP" altLang="en-US" sz="2800" dirty="0">
              <a:solidFill>
                <a:schemeClr val="bg1"/>
              </a:solidFill>
              <a:latin typeface="Arial" panose="020B0604020202020204" pitchFamily="34" charset="0"/>
              <a:cs typeface="Arial" panose="020B0604020202020204" pitchFamily="34" charset="0"/>
            </a:endParaRPr>
          </a:p>
        </p:txBody>
      </p:sp>
      <p:sp>
        <p:nvSpPr>
          <p:cNvPr id="8" name="正方形/長方形 7"/>
          <p:cNvSpPr/>
          <p:nvPr/>
        </p:nvSpPr>
        <p:spPr>
          <a:xfrm>
            <a:off x="395536" y="3356992"/>
            <a:ext cx="8251633" cy="2575064"/>
          </a:xfrm>
          <a:prstGeom prst="rect">
            <a:avLst/>
          </a:prstGeom>
        </p:spPr>
        <p:txBody>
          <a:bodyPr wrap="square">
            <a:spAutoFit/>
          </a:bodyPr>
          <a:lstStyle/>
          <a:p>
            <a:pPr>
              <a:lnSpc>
                <a:spcPts val="2600"/>
              </a:lnSpc>
              <a:spcBef>
                <a:spcPts val="1200"/>
              </a:spcBef>
            </a:pP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JMA/WMO workshops and international activities of RIC Tsukuba also identified some </a:t>
            </a:r>
            <a:r>
              <a:rPr lang="en-US" altLang="ja-JP" sz="2000" dirty="0">
                <a:solidFill>
                  <a:schemeClr val="accent1">
                    <a:lumMod val="75000"/>
                  </a:schemeClr>
                </a:solidFill>
                <a:latin typeface="Microsoft Sans Serif" panose="020B0604020202020204" pitchFamily="34" charset="0"/>
                <a:cs typeface="Microsoft Sans Serif" panose="020B0604020202020204" pitchFamily="34" charset="0"/>
              </a:rPr>
              <a:t>countries</a:t>
            </a:r>
            <a:r>
              <a:rPr lang="ja-JP" altLang="en-US" sz="2000" dirty="0">
                <a:solidFill>
                  <a:schemeClr val="accent1">
                    <a:lumMod val="75000"/>
                  </a:schemeClr>
                </a:solidFill>
                <a:latin typeface="Microsoft Sans Serif" panose="020B0604020202020204" pitchFamily="34" charset="0"/>
                <a:cs typeface="Microsoft Sans Serif" panose="020B0604020202020204" pitchFamily="34" charset="0"/>
              </a:rPr>
              <a:t> </a:t>
            </a: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who have:</a:t>
            </a:r>
          </a:p>
          <a:p>
            <a:pPr marL="285750" indent="-285750">
              <a:lnSpc>
                <a:spcPct val="150000"/>
              </a:lnSpc>
              <a:spcBef>
                <a:spcPts val="1200"/>
              </a:spcBef>
              <a:buFont typeface="Wingdings" panose="05000000000000000000" pitchFamily="2" charset="2"/>
              <a:buChar char="l"/>
            </a:pPr>
            <a:r>
              <a:rPr lang="en-US" altLang="ja-JP" sz="2000" dirty="0" smtClean="0">
                <a:solidFill>
                  <a:schemeClr val="accent1">
                    <a:lumMod val="50000"/>
                  </a:schemeClr>
                </a:solidFill>
                <a:latin typeface="Microsoft Sans Serif" panose="020B0604020202020204" pitchFamily="34" charset="0"/>
                <a:cs typeface="Microsoft Sans Serif" panose="020B0604020202020204" pitchFamily="34" charset="0"/>
              </a:rPr>
              <a:t>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No calibration equipment</a:t>
            </a:r>
            <a:endParaRPr lang="en-US" altLang="ja-JP" sz="2000" dirty="0">
              <a:solidFill>
                <a:schemeClr val="accent2"/>
              </a:solidFill>
              <a:latin typeface="Microsoft Sans Serif" panose="020B0604020202020204" pitchFamily="34" charset="0"/>
              <a:cs typeface="Microsoft Sans Serif" panose="020B0604020202020204" pitchFamily="34" charset="0"/>
            </a:endParaRPr>
          </a:p>
          <a:p>
            <a:pPr marL="285750" indent="-285750">
              <a:lnSpc>
                <a:spcPct val="150000"/>
              </a:lnSpc>
              <a:buFont typeface="Wingdings" panose="05000000000000000000" pitchFamily="2" charset="2"/>
              <a:buChar char="l"/>
            </a:pPr>
            <a:r>
              <a:rPr lang="en-US" altLang="ja-JP" sz="2000" dirty="0" smtClean="0">
                <a:solidFill>
                  <a:schemeClr val="accent1">
                    <a:lumMod val="50000"/>
                  </a:schemeClr>
                </a:solidFill>
                <a:latin typeface="Microsoft Sans Serif" panose="020B0604020202020204" pitchFamily="34" charset="0"/>
                <a:cs typeface="Microsoft Sans Serif" panose="020B0604020202020204" pitchFamily="34" charset="0"/>
              </a:rPr>
              <a:t>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No manual of calibration </a:t>
            </a:r>
            <a:endParaRPr lang="en-US" altLang="ja-JP" sz="2000" dirty="0">
              <a:solidFill>
                <a:schemeClr val="accent2"/>
              </a:solidFill>
              <a:latin typeface="Microsoft Sans Serif" panose="020B0604020202020204" pitchFamily="34" charset="0"/>
              <a:cs typeface="Microsoft Sans Serif" panose="020B0604020202020204" pitchFamily="34" charset="0"/>
            </a:endParaRPr>
          </a:p>
          <a:p>
            <a:pPr marL="285750" indent="-285750">
              <a:lnSpc>
                <a:spcPct val="150000"/>
              </a:lnSpc>
              <a:buFont typeface="Wingdings" panose="05000000000000000000" pitchFamily="2" charset="2"/>
              <a:buChar char="l"/>
            </a:pPr>
            <a:r>
              <a:rPr lang="en-US" altLang="ja-JP" sz="2000" dirty="0" smtClean="0">
                <a:solidFill>
                  <a:schemeClr val="accent1">
                    <a:lumMod val="50000"/>
                  </a:schemeClr>
                </a:solidFill>
                <a:latin typeface="Microsoft Sans Serif" panose="020B0604020202020204" pitchFamily="34" charset="0"/>
                <a:cs typeface="Microsoft Sans Serif" panose="020B0604020202020204" pitchFamily="34" charset="0"/>
              </a:rPr>
              <a:t>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No experience of calibration</a:t>
            </a:r>
          </a:p>
          <a:p>
            <a:endParaRPr lang="en-US" altLang="ja-JP" sz="1600" dirty="0">
              <a:latin typeface="Microsoft Sans Serif" panose="020B0604020202020204" pitchFamily="34" charset="0"/>
              <a:cs typeface="Microsoft Sans Serif" panose="020B0604020202020204" pitchFamily="34" charset="0"/>
            </a:endParaRPr>
          </a:p>
        </p:txBody>
      </p:sp>
      <p:grpSp>
        <p:nvGrpSpPr>
          <p:cNvPr id="3" name="グループ化 2"/>
          <p:cNvGrpSpPr/>
          <p:nvPr/>
        </p:nvGrpSpPr>
        <p:grpSpPr>
          <a:xfrm>
            <a:off x="179512" y="5733256"/>
            <a:ext cx="8854840" cy="810478"/>
            <a:chOff x="179512" y="5733256"/>
            <a:chExt cx="8854840" cy="810478"/>
          </a:xfrm>
        </p:grpSpPr>
        <p:sp>
          <p:nvSpPr>
            <p:cNvPr id="9" name="Rectangle 4"/>
            <p:cNvSpPr>
              <a:spLocks noChangeArrowheads="1"/>
            </p:cNvSpPr>
            <p:nvPr/>
          </p:nvSpPr>
          <p:spPr bwMode="auto">
            <a:xfrm>
              <a:off x="683568" y="5733256"/>
              <a:ext cx="8350784" cy="81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ts val="2800"/>
                </a:lnSpc>
              </a:pPr>
              <a:r>
                <a:rPr kumimoji="1" lang="en-US" altLang="ja-JP" sz="2600" b="0" i="0" u="none" strike="noStrike" cap="none" normalizeH="0" baseline="0" dirty="0" smtClean="0">
                  <a:ln>
                    <a:noFill/>
                  </a:ln>
                  <a:solidFill>
                    <a:schemeClr val="accent3">
                      <a:lumMod val="75000"/>
                    </a:schemeClr>
                  </a:solidFill>
                  <a:effectLst/>
                  <a:latin typeface="Microsoft Sans Serif" panose="020B0604020202020204" pitchFamily="34" charset="0"/>
                  <a:cs typeface="Microsoft Sans Serif" panose="020B0604020202020204" pitchFamily="34" charset="0"/>
                </a:rPr>
                <a:t>Urgent n</a:t>
              </a:r>
              <a:r>
                <a:rPr kumimoji="1" lang="ja-JP" altLang="ja-JP" sz="2600" b="0" i="0" u="none" strike="noStrike" cap="none" normalizeH="0" baseline="0" dirty="0" smtClean="0">
                  <a:ln>
                    <a:noFill/>
                  </a:ln>
                  <a:solidFill>
                    <a:schemeClr val="accent3">
                      <a:lumMod val="75000"/>
                    </a:schemeClr>
                  </a:solidFill>
                  <a:effectLst/>
                  <a:latin typeface="Microsoft Sans Serif" panose="020B0604020202020204" pitchFamily="34" charset="0"/>
                  <a:cs typeface="Microsoft Sans Serif" panose="020B0604020202020204" pitchFamily="34" charset="0"/>
                </a:rPr>
                <a:t>eed </a:t>
              </a:r>
              <a:r>
                <a:rPr kumimoji="1" lang="en-US" altLang="ja-JP" sz="2600" b="0" i="0" u="none" strike="noStrike" cap="none" normalizeH="0" baseline="0" dirty="0" smtClean="0">
                  <a:ln>
                    <a:noFill/>
                  </a:ln>
                  <a:solidFill>
                    <a:schemeClr val="accent3">
                      <a:lumMod val="75000"/>
                    </a:schemeClr>
                  </a:solidFill>
                  <a:effectLst/>
                  <a:latin typeface="Microsoft Sans Serif" panose="020B0604020202020204" pitchFamily="34" charset="0"/>
                  <a:cs typeface="Microsoft Sans Serif" panose="020B0604020202020204" pitchFamily="34" charset="0"/>
                </a:rPr>
                <a:t>to establish the </a:t>
              </a:r>
              <a:r>
                <a:rPr lang="en-US" altLang="ja-JP" sz="2600" kern="0" dirty="0" smtClean="0">
                  <a:solidFill>
                    <a:schemeClr val="accent3">
                      <a:lumMod val="75000"/>
                    </a:schemeClr>
                  </a:solidFill>
                  <a:latin typeface="Microsoft Sans Serif" panose="020B0604020202020204" pitchFamily="34" charset="0"/>
                  <a:cs typeface="Microsoft Sans Serif" panose="020B0604020202020204" pitchFamily="34" charset="0"/>
                </a:rPr>
                <a:t>international traceability</a:t>
              </a:r>
              <a:r>
                <a:rPr lang="ja-JP" altLang="en-US" sz="2600" kern="0" dirty="0">
                  <a:solidFill>
                    <a:schemeClr val="accent3">
                      <a:lumMod val="75000"/>
                    </a:schemeClr>
                  </a:solidFill>
                  <a:latin typeface="Microsoft Sans Serif" panose="020B0604020202020204" pitchFamily="34" charset="0"/>
                  <a:cs typeface="Microsoft Sans Serif" panose="020B0604020202020204" pitchFamily="34" charset="0"/>
                </a:rPr>
                <a:t> </a:t>
              </a:r>
              <a:r>
                <a:rPr lang="en-US" altLang="ja-JP" sz="2600" kern="0" dirty="0" smtClean="0">
                  <a:solidFill>
                    <a:schemeClr val="accent3">
                      <a:lumMod val="75000"/>
                    </a:schemeClr>
                  </a:solidFill>
                  <a:latin typeface="Microsoft Sans Serif" panose="020B0604020202020204" pitchFamily="34" charset="0"/>
                  <a:cs typeface="Microsoft Sans Serif" panose="020B0604020202020204" pitchFamily="34" charset="0"/>
                </a:rPr>
                <a:t>of meteorological instruments was emphasized.</a:t>
              </a:r>
              <a:endParaRPr lang="ja-JP" altLang="en-US" sz="2600" kern="0" dirty="0">
                <a:solidFill>
                  <a:schemeClr val="accent3">
                    <a:lumMod val="75000"/>
                  </a:schemeClr>
                </a:solidFill>
                <a:latin typeface="Microsoft Sans Serif" panose="020B0604020202020204" pitchFamily="34" charset="0"/>
                <a:cs typeface="Microsoft Sans Serif" panose="020B0604020202020204" pitchFamily="34" charset="0"/>
              </a:endParaRPr>
            </a:p>
          </p:txBody>
        </p:sp>
        <p:sp>
          <p:nvSpPr>
            <p:cNvPr id="2" name="右矢印 1"/>
            <p:cNvSpPr/>
            <p:nvPr/>
          </p:nvSpPr>
          <p:spPr>
            <a:xfrm>
              <a:off x="179512" y="5877272"/>
              <a:ext cx="539552" cy="576064"/>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7417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48" y="2420887"/>
            <a:ext cx="4888590" cy="403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p:cNvSpPr txBox="1"/>
          <p:nvPr/>
        </p:nvSpPr>
        <p:spPr>
          <a:xfrm>
            <a:off x="107504" y="908720"/>
            <a:ext cx="1656184" cy="400110"/>
          </a:xfrm>
          <a:prstGeom prst="rect">
            <a:avLst/>
          </a:prstGeom>
          <a:noFill/>
        </p:spPr>
        <p:txBody>
          <a:bodyPr wrap="square" rtlCol="0">
            <a:spAutoFit/>
          </a:bodyPr>
          <a:lstStyle/>
          <a:p>
            <a:r>
              <a:rPr kumimoji="1" lang="en-US" altLang="ja-JP" sz="2000" dirty="0" smtClean="0">
                <a:solidFill>
                  <a:schemeClr val="accent6">
                    <a:lumMod val="60000"/>
                    <a:lumOff val="40000"/>
                  </a:schemeClr>
                </a:solidFill>
              </a:rPr>
              <a:t>&lt;Round 3&gt;</a:t>
            </a:r>
            <a:endParaRPr kumimoji="1" lang="ja-JP" altLang="en-US" sz="2000" dirty="0">
              <a:solidFill>
                <a:schemeClr val="accent6">
                  <a:lumMod val="60000"/>
                  <a:lumOff val="40000"/>
                </a:schemeClr>
              </a:solidFill>
            </a:endParaRPr>
          </a:p>
        </p:txBody>
      </p:sp>
      <p:grpSp>
        <p:nvGrpSpPr>
          <p:cNvPr id="2" name="グループ化 1"/>
          <p:cNvGrpSpPr/>
          <p:nvPr/>
        </p:nvGrpSpPr>
        <p:grpSpPr>
          <a:xfrm>
            <a:off x="94425" y="2366275"/>
            <a:ext cx="7037121" cy="2332447"/>
            <a:chOff x="94425" y="2366275"/>
            <a:chExt cx="7037121" cy="2332447"/>
          </a:xfrm>
        </p:grpSpPr>
        <p:sp>
          <p:nvSpPr>
            <p:cNvPr id="19" name="角丸四角形 18"/>
            <p:cNvSpPr/>
            <p:nvPr/>
          </p:nvSpPr>
          <p:spPr>
            <a:xfrm>
              <a:off x="94425" y="3501008"/>
              <a:ext cx="4765607" cy="288032"/>
            </a:xfrm>
            <a:prstGeom prst="roundRect">
              <a:avLst>
                <a:gd name="adj" fmla="val 10408"/>
              </a:avLst>
            </a:prstGeom>
            <a:solidFill>
              <a:schemeClr val="accent6">
                <a:lumMod val="75000"/>
                <a:alpha val="2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366275"/>
              <a:ext cx="1551434" cy="21397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テキスト ボックス 21"/>
            <p:cNvSpPr txBox="1"/>
            <p:nvPr/>
          </p:nvSpPr>
          <p:spPr>
            <a:xfrm>
              <a:off x="5796136" y="4437112"/>
              <a:ext cx="1152128" cy="261610"/>
            </a:xfrm>
            <a:prstGeom prst="rect">
              <a:avLst/>
            </a:prstGeom>
            <a:noFill/>
          </p:spPr>
          <p:txBody>
            <a:bodyPr wrap="square" rtlCol="0">
              <a:spAutoFit/>
            </a:bodyPr>
            <a:lstStyle/>
            <a:p>
              <a:r>
                <a:rPr kumimoji="1" lang="en-US" altLang="ja-JP" sz="1100" dirty="0" smtClean="0"/>
                <a:t>Questionnaire</a:t>
              </a:r>
              <a:endParaRPr kumimoji="1" lang="ja-JP" altLang="en-US" sz="1100" dirty="0"/>
            </a:p>
          </p:txBody>
        </p:sp>
      </p:grpSp>
      <p:sp>
        <p:nvSpPr>
          <p:cNvPr id="10" name="タイトル 1"/>
          <p:cNvSpPr txBox="1">
            <a:spLocks/>
          </p:cNvSpPr>
          <p:nvPr/>
        </p:nvSpPr>
        <p:spPr>
          <a:xfrm>
            <a:off x="179512" y="44624"/>
            <a:ext cx="8712968" cy="504056"/>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800" dirty="0" smtClean="0">
                <a:solidFill>
                  <a:schemeClr val="bg1"/>
                </a:solidFill>
                <a:latin typeface="Arial" panose="020B0604020202020204" pitchFamily="34" charset="0"/>
                <a:cs typeface="Arial" panose="020B0604020202020204" pitchFamily="34" charset="0"/>
              </a:rPr>
              <a:t>Round three (QM on surface observation)</a:t>
            </a:r>
            <a:endParaRPr lang="ja-JP" altLang="en-US" sz="2800" dirty="0">
              <a:solidFill>
                <a:schemeClr val="bg1"/>
              </a:solidFill>
              <a:latin typeface="Arial" panose="020B0604020202020204" pitchFamily="34" charset="0"/>
              <a:cs typeface="Arial" panose="020B0604020202020204" pitchFamily="34" charset="0"/>
            </a:endParaRPr>
          </a:p>
        </p:txBody>
      </p:sp>
      <p:sp>
        <p:nvSpPr>
          <p:cNvPr id="11" name="テキスト ボックス 10"/>
          <p:cNvSpPr txBox="1"/>
          <p:nvPr/>
        </p:nvSpPr>
        <p:spPr>
          <a:xfrm>
            <a:off x="107504" y="1268760"/>
            <a:ext cx="8712968" cy="830997"/>
          </a:xfrm>
          <a:prstGeom prst="rect">
            <a:avLst/>
          </a:prstGeom>
          <a:noFill/>
          <a:ln w="19050">
            <a:noFill/>
          </a:ln>
        </p:spPr>
        <p:txBody>
          <a:bodyPr wrap="square" rtlCol="0">
            <a:spAutoFit/>
          </a:bodyPr>
          <a:lstStyle/>
          <a:p>
            <a:pPr marL="285750" indent="-285750">
              <a:buFont typeface="Wingdings" panose="05000000000000000000" pitchFamily="2" charset="2"/>
              <a:buChar char="ü"/>
            </a:pPr>
            <a:r>
              <a:rPr kumimoji="1" lang="en-US" altLang="ja-JP" sz="1600" dirty="0" smtClean="0">
                <a:solidFill>
                  <a:schemeClr val="accent6">
                    <a:lumMod val="60000"/>
                    <a:lumOff val="40000"/>
                  </a:schemeClr>
                </a:solidFill>
              </a:rPr>
              <a:t>RA II Survey on Quality Management for Surface Meteorological Observations </a:t>
            </a:r>
            <a:r>
              <a:rPr kumimoji="1" lang="en-US" altLang="ja-JP" sz="1600" dirty="0" smtClean="0"/>
              <a:t>(2016~)</a:t>
            </a:r>
          </a:p>
          <a:p>
            <a:pPr marL="285750" indent="-285750">
              <a:buFont typeface="Wingdings" panose="05000000000000000000" pitchFamily="2" charset="2"/>
              <a:buChar char="ü"/>
            </a:pPr>
            <a:r>
              <a:rPr kumimoji="1" lang="en-US" altLang="ja-JP" sz="1600" dirty="0" smtClean="0">
                <a:solidFill>
                  <a:schemeClr val="accent6">
                    <a:lumMod val="60000"/>
                    <a:lumOff val="40000"/>
                  </a:schemeClr>
                </a:solidFill>
              </a:rPr>
              <a:t>Workshop (TBD)</a:t>
            </a:r>
          </a:p>
          <a:p>
            <a:pPr marL="285750" indent="-285750">
              <a:buFont typeface="Wingdings" panose="05000000000000000000" pitchFamily="2" charset="2"/>
              <a:buChar char="ü"/>
            </a:pPr>
            <a:r>
              <a:rPr kumimoji="1" lang="en-US" altLang="ja-JP" sz="1600" dirty="0">
                <a:solidFill>
                  <a:schemeClr val="accent6">
                    <a:lumMod val="60000"/>
                    <a:lumOff val="40000"/>
                  </a:schemeClr>
                </a:solidFill>
              </a:rPr>
              <a:t>WMO/IOM Report (TBD</a:t>
            </a:r>
            <a:r>
              <a:rPr kumimoji="1" lang="en-US" altLang="ja-JP" sz="1600" dirty="0" smtClean="0">
                <a:solidFill>
                  <a:schemeClr val="accent6">
                    <a:lumMod val="60000"/>
                    <a:lumOff val="40000"/>
                  </a:schemeClr>
                </a:solidFill>
              </a:rPr>
              <a:t>)</a:t>
            </a:r>
            <a:endParaRPr kumimoji="1" lang="en-US" altLang="ja-JP" sz="1600" dirty="0">
              <a:solidFill>
                <a:schemeClr val="accent6">
                  <a:lumMod val="60000"/>
                  <a:lumOff val="40000"/>
                </a:schemeClr>
              </a:solidFill>
            </a:endParaRPr>
          </a:p>
        </p:txBody>
      </p:sp>
    </p:spTree>
    <p:extLst>
      <p:ext uri="{BB962C8B-B14F-4D97-AF65-F5344CB8AC3E}">
        <p14:creationId xmlns:p14="http://schemas.microsoft.com/office/powerpoint/2010/main" val="151956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179512" y="44624"/>
            <a:ext cx="8712968" cy="504056"/>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800" dirty="0" smtClean="0">
                <a:solidFill>
                  <a:schemeClr val="bg1"/>
                </a:solidFill>
                <a:latin typeface="Arial" panose="020B0604020202020204" pitchFamily="34" charset="0"/>
                <a:cs typeface="Arial" panose="020B0604020202020204" pitchFamily="34" charset="0"/>
              </a:rPr>
              <a:t>Other activities</a:t>
            </a:r>
            <a:endParaRPr lang="ja-JP" altLang="en-US" sz="2800" dirty="0">
              <a:solidFill>
                <a:schemeClr val="bg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48" y="1196752"/>
            <a:ext cx="4888590" cy="403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p:cNvSpPr txBox="1"/>
          <p:nvPr/>
        </p:nvSpPr>
        <p:spPr>
          <a:xfrm>
            <a:off x="0" y="836712"/>
            <a:ext cx="1656184" cy="400110"/>
          </a:xfrm>
          <a:prstGeom prst="rect">
            <a:avLst/>
          </a:prstGeom>
          <a:noFill/>
        </p:spPr>
        <p:txBody>
          <a:bodyPr wrap="square" rtlCol="0">
            <a:spAutoFit/>
          </a:bodyPr>
          <a:lstStyle/>
          <a:p>
            <a:r>
              <a:rPr kumimoji="1" lang="en-US" altLang="ja-JP" sz="2000" dirty="0" smtClean="0">
                <a:solidFill>
                  <a:schemeClr val="accent4">
                    <a:lumMod val="75000"/>
                  </a:schemeClr>
                </a:solidFill>
              </a:rPr>
              <a:t>&lt; Others &gt;</a:t>
            </a:r>
            <a:endParaRPr kumimoji="1" lang="ja-JP" altLang="en-US" sz="2000" dirty="0">
              <a:solidFill>
                <a:schemeClr val="accent4">
                  <a:lumMod val="75000"/>
                </a:schemeClr>
              </a:solidFill>
            </a:endParaRPr>
          </a:p>
        </p:txBody>
      </p:sp>
      <p:grpSp>
        <p:nvGrpSpPr>
          <p:cNvPr id="2048" name="グループ化 2047"/>
          <p:cNvGrpSpPr/>
          <p:nvPr/>
        </p:nvGrpSpPr>
        <p:grpSpPr>
          <a:xfrm>
            <a:off x="107504" y="3284984"/>
            <a:ext cx="8784976" cy="1800200"/>
            <a:chOff x="107504" y="3284984"/>
            <a:chExt cx="8784976" cy="1800200"/>
          </a:xfrm>
        </p:grpSpPr>
        <p:sp>
          <p:nvSpPr>
            <p:cNvPr id="2" name="テキスト ボックス 1"/>
            <p:cNvSpPr txBox="1"/>
            <p:nvPr/>
          </p:nvSpPr>
          <p:spPr>
            <a:xfrm>
              <a:off x="5076056" y="4685074"/>
              <a:ext cx="3816424" cy="400110"/>
            </a:xfrm>
            <a:prstGeom prst="rect">
              <a:avLst/>
            </a:prstGeom>
            <a:noFill/>
          </p:spPr>
          <p:txBody>
            <a:bodyPr wrap="square" rtlCol="0">
              <a:spAutoFit/>
            </a:bodyPr>
            <a:lstStyle/>
            <a:p>
              <a:r>
                <a:rPr kumimoji="1" lang="en-US" altLang="ja-JP" sz="1000" dirty="0" smtClean="0"/>
                <a:t>RIC Tsukuba Website ( now under renewal!)</a:t>
              </a:r>
            </a:p>
            <a:p>
              <a:r>
                <a:rPr kumimoji="1" lang="en-US" altLang="ja-JP" sz="1000" dirty="0" smtClean="0"/>
                <a:t>http</a:t>
              </a:r>
              <a:r>
                <a:rPr kumimoji="1" lang="en-US" altLang="ja-JP" sz="1000" dirty="0"/>
                <a:t>://www.jma.go.jp/jma/jma-eng/jma-center/ric/RIC_HP.html</a:t>
              </a:r>
              <a:endParaRPr kumimoji="1" lang="ja-JP" altLang="en-US" sz="1000" dirty="0"/>
            </a:p>
          </p:txBody>
        </p:sp>
        <p:sp>
          <p:nvSpPr>
            <p:cNvPr id="10" name="角丸四角形 9"/>
            <p:cNvSpPr/>
            <p:nvPr/>
          </p:nvSpPr>
          <p:spPr>
            <a:xfrm>
              <a:off x="107504" y="4653137"/>
              <a:ext cx="4765607" cy="144016"/>
            </a:xfrm>
            <a:prstGeom prst="roundRect">
              <a:avLst>
                <a:gd name="adj" fmla="val 10408"/>
              </a:avLst>
            </a:prstGeom>
            <a:solidFill>
              <a:schemeClr val="accent1">
                <a:lumMod val="50000"/>
                <a:alpha val="2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284984"/>
              <a:ext cx="1610025" cy="1440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3" name="直線コネクタ 22"/>
            <p:cNvCxnSpPr>
              <a:stCxn id="10" idx="3"/>
              <a:endCxn id="5123" idx="1"/>
            </p:cNvCxnSpPr>
            <p:nvPr/>
          </p:nvCxnSpPr>
          <p:spPr>
            <a:xfrm flipV="1">
              <a:off x="4873111" y="4005064"/>
              <a:ext cx="779009" cy="72008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94425" y="908720"/>
            <a:ext cx="8510023" cy="1368153"/>
            <a:chOff x="94425" y="908720"/>
            <a:chExt cx="8510023" cy="1368153"/>
          </a:xfrm>
        </p:grpSpPr>
        <p:sp>
          <p:nvSpPr>
            <p:cNvPr id="19" name="角丸四角形 18"/>
            <p:cNvSpPr/>
            <p:nvPr/>
          </p:nvSpPr>
          <p:spPr>
            <a:xfrm>
              <a:off x="94425" y="2132857"/>
              <a:ext cx="4765607" cy="144016"/>
            </a:xfrm>
            <a:prstGeom prst="roundRect">
              <a:avLst>
                <a:gd name="adj" fmla="val 10408"/>
              </a:avLst>
            </a:prstGeom>
            <a:solidFill>
              <a:schemeClr val="accent1">
                <a:lumMod val="50000"/>
                <a:alpha val="2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7" y="908720"/>
              <a:ext cx="1872208" cy="1245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直線コネクタ 4"/>
            <p:cNvCxnSpPr>
              <a:stCxn id="19" idx="3"/>
            </p:cNvCxnSpPr>
            <p:nvPr/>
          </p:nvCxnSpPr>
          <p:spPr>
            <a:xfrm flipV="1">
              <a:off x="4860032" y="1484785"/>
              <a:ext cx="648072" cy="7200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6660232" y="1628800"/>
              <a:ext cx="1944216" cy="430887"/>
            </a:xfrm>
            <a:prstGeom prst="rect">
              <a:avLst/>
            </a:prstGeom>
            <a:noFill/>
          </p:spPr>
          <p:txBody>
            <a:bodyPr wrap="square" rtlCol="0">
              <a:spAutoFit/>
            </a:bodyPr>
            <a:lstStyle/>
            <a:p>
              <a:r>
                <a:rPr kumimoji="1" lang="en-US" altLang="ja-JP" sz="1100" dirty="0" smtClean="0"/>
                <a:t>6-monthly monitoring report</a:t>
              </a:r>
            </a:p>
            <a:p>
              <a:r>
                <a:rPr kumimoji="1" lang="en-US" altLang="ja-JP" sz="1100" dirty="0" smtClean="0"/>
                <a:t>http://qc.kishou.go.jp/</a:t>
              </a:r>
              <a:endParaRPr kumimoji="1" lang="ja-JP" altLang="en-US" sz="1100" dirty="0"/>
            </a:p>
          </p:txBody>
        </p:sp>
      </p:grpSp>
      <p:grpSp>
        <p:nvGrpSpPr>
          <p:cNvPr id="28" name="グループ化 27"/>
          <p:cNvGrpSpPr/>
          <p:nvPr/>
        </p:nvGrpSpPr>
        <p:grpSpPr>
          <a:xfrm>
            <a:off x="107504" y="2276872"/>
            <a:ext cx="8640960" cy="2376265"/>
            <a:chOff x="107504" y="2276872"/>
            <a:chExt cx="8640960" cy="2376265"/>
          </a:xfrm>
        </p:grpSpPr>
        <p:sp>
          <p:nvSpPr>
            <p:cNvPr id="12" name="角丸四角形 11"/>
            <p:cNvSpPr/>
            <p:nvPr/>
          </p:nvSpPr>
          <p:spPr>
            <a:xfrm>
              <a:off x="107504" y="4365105"/>
              <a:ext cx="4765607" cy="288032"/>
            </a:xfrm>
            <a:prstGeom prst="roundRect">
              <a:avLst>
                <a:gd name="adj" fmla="val 10408"/>
              </a:avLst>
            </a:prstGeom>
            <a:solidFill>
              <a:schemeClr val="accent1">
                <a:lumMod val="50000"/>
                <a:alpha val="2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5112" r="6038" b="30522"/>
            <a:stretch/>
          </p:blipFill>
          <p:spPr bwMode="auto">
            <a:xfrm>
              <a:off x="5364088" y="2276872"/>
              <a:ext cx="2736304" cy="8952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6" name="直線コネクタ 25"/>
            <p:cNvCxnSpPr/>
            <p:nvPr/>
          </p:nvCxnSpPr>
          <p:spPr>
            <a:xfrm flipV="1">
              <a:off x="4788024" y="3140968"/>
              <a:ext cx="720080" cy="122413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7020272" y="2924944"/>
              <a:ext cx="1728192" cy="261610"/>
            </a:xfrm>
            <a:prstGeom prst="rect">
              <a:avLst/>
            </a:prstGeom>
            <a:noFill/>
          </p:spPr>
          <p:txBody>
            <a:bodyPr wrap="square" rtlCol="0">
              <a:spAutoFit/>
            </a:bodyPr>
            <a:lstStyle/>
            <a:p>
              <a:r>
                <a:rPr kumimoji="1" lang="en-US" altLang="ja-JP" sz="1100" dirty="0" smtClean="0"/>
                <a:t>ISO 17025 Certification</a:t>
              </a:r>
              <a:endParaRPr kumimoji="1" lang="ja-JP" altLang="en-US" sz="1100" dirty="0"/>
            </a:p>
          </p:txBody>
        </p:sp>
      </p:grpSp>
      <p:grpSp>
        <p:nvGrpSpPr>
          <p:cNvPr id="31" name="グループ化 30"/>
          <p:cNvGrpSpPr/>
          <p:nvPr/>
        </p:nvGrpSpPr>
        <p:grpSpPr>
          <a:xfrm>
            <a:off x="107504" y="4797153"/>
            <a:ext cx="9217024" cy="1830396"/>
            <a:chOff x="107504" y="4797153"/>
            <a:chExt cx="9217024" cy="1830396"/>
          </a:xfrm>
        </p:grpSpPr>
        <p:sp>
          <p:nvSpPr>
            <p:cNvPr id="11" name="角丸四角形 10"/>
            <p:cNvSpPr/>
            <p:nvPr/>
          </p:nvSpPr>
          <p:spPr>
            <a:xfrm>
              <a:off x="107504" y="4797153"/>
              <a:ext cx="4765607" cy="144016"/>
            </a:xfrm>
            <a:prstGeom prst="roundRect">
              <a:avLst>
                <a:gd name="adj" fmla="val 10408"/>
              </a:avLst>
            </a:prstGeom>
            <a:solidFill>
              <a:schemeClr val="accent1">
                <a:lumMod val="50000"/>
                <a:alpha val="20000"/>
              </a:schemeClr>
            </a:solidFill>
            <a:ln w="952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4" name="Picture 2" descr="D:\外付HD\中島(20160305)\観測課\2015年度\2016年3月\フィリピン\報告書\0315_報告書(確定版)\写真\リサイズ\P106079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048" y="5157192"/>
              <a:ext cx="1608162" cy="121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IMG_02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240" y="5157192"/>
              <a:ext cx="1605483" cy="1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直線コネクタ 29"/>
            <p:cNvCxnSpPr/>
            <p:nvPr/>
          </p:nvCxnSpPr>
          <p:spPr>
            <a:xfrm flipH="1" flipV="1">
              <a:off x="4774945" y="4941169"/>
              <a:ext cx="229103" cy="504055"/>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4139952" y="6381328"/>
              <a:ext cx="5184576" cy="246221"/>
            </a:xfrm>
            <a:prstGeom prst="rect">
              <a:avLst/>
            </a:prstGeom>
            <a:noFill/>
          </p:spPr>
          <p:txBody>
            <a:bodyPr wrap="square" rtlCol="0">
              <a:spAutoFit/>
            </a:bodyPr>
            <a:lstStyle/>
            <a:p>
              <a:r>
                <a:rPr kumimoji="1" lang="en-US" altLang="ja-JP" sz="1000" dirty="0" err="1" smtClean="0"/>
                <a:t>Intercomparison</a:t>
              </a:r>
              <a:r>
                <a:rPr kumimoji="1" lang="en-US" altLang="ja-JP" sz="1000" dirty="0" smtClean="0"/>
                <a:t> between RIC Tsukuba (RA II) and RIC Manila (RA V)  (March 2017)</a:t>
              </a:r>
            </a:p>
          </p:txBody>
        </p:sp>
      </p:grpSp>
    </p:spTree>
    <p:extLst>
      <p:ext uri="{BB962C8B-B14F-4D97-AF65-F5344CB8AC3E}">
        <p14:creationId xmlns:p14="http://schemas.microsoft.com/office/powerpoint/2010/main" val="56837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48"/>
                                        </p:tgtEl>
                                        <p:attrNameLst>
                                          <p:attrName>style.visibility</p:attrName>
                                        </p:attrNameLst>
                                      </p:cBhvr>
                                      <p:to>
                                        <p:strVal val="visible"/>
                                      </p:to>
                                    </p:set>
                                    <p:animEffect transition="in" filter="randombar(horizontal)">
                                      <p:cBhvr>
                                        <p:cTn id="17" dur="500"/>
                                        <p:tgtEl>
                                          <p:spTgt spid="204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23528" y="980728"/>
            <a:ext cx="8604448" cy="2144177"/>
          </a:xfrm>
          <a:prstGeom prst="rect">
            <a:avLst/>
          </a:prstGeom>
        </p:spPr>
        <p:txBody>
          <a:bodyPr wrap="square">
            <a:spAutoFit/>
          </a:bodyPr>
          <a:lstStyle/>
          <a:p>
            <a:pPr>
              <a:lnSpc>
                <a:spcPts val="2200"/>
              </a:lnSpc>
              <a:spcAft>
                <a:spcPts val="600"/>
              </a:spcAft>
            </a:pPr>
            <a:r>
              <a:rPr lang="en-US" altLang="ja-JP" sz="2000" dirty="0">
                <a:solidFill>
                  <a:schemeClr val="accent1">
                    <a:lumMod val="75000"/>
                  </a:schemeClr>
                </a:solidFill>
                <a:latin typeface="Microsoft Sans Serif" panose="020B0604020202020204" pitchFamily="34" charset="0"/>
                <a:cs typeface="Microsoft Sans Serif" panose="020B0604020202020204" pitchFamily="34" charset="0"/>
              </a:rPr>
              <a:t>T</a:t>
            </a: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he Survey revealed that not a few Members of RA II;</a:t>
            </a:r>
            <a:endParaRPr lang="en-US" altLang="ja-JP" sz="2000" dirty="0">
              <a:solidFill>
                <a:schemeClr val="accent1">
                  <a:lumMod val="75000"/>
                </a:schemeClr>
              </a:solidFill>
              <a:latin typeface="Microsoft Sans Serif" panose="020B0604020202020204" pitchFamily="34" charset="0"/>
              <a:cs typeface="Microsoft Sans Serif" panose="020B0604020202020204" pitchFamily="34" charset="0"/>
            </a:endParaRPr>
          </a:p>
          <a:p>
            <a:pPr marL="285750" indent="-285750">
              <a:lnSpc>
                <a:spcPts val="2400"/>
              </a:lnSpc>
              <a:spcBef>
                <a:spcPts val="2400"/>
              </a:spcBef>
              <a:buFont typeface="Wingdings" panose="05000000000000000000" pitchFamily="2" charset="2"/>
              <a:buChar char="l"/>
            </a:pP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obviously lack for </a:t>
            </a:r>
            <a:r>
              <a:rPr lang="en-US" altLang="ja-JP" sz="2000" dirty="0">
                <a:solidFill>
                  <a:schemeClr val="accent2"/>
                </a:solidFill>
                <a:latin typeface="Microsoft Sans Serif" panose="020B0604020202020204" pitchFamily="34" charset="0"/>
                <a:cs typeface="Microsoft Sans Serif" panose="020B0604020202020204" pitchFamily="34" charset="0"/>
              </a:rPr>
              <a:t>international traceability</a:t>
            </a:r>
            <a:r>
              <a:rPr lang="en-US" altLang="ja-JP" sz="2000" dirty="0">
                <a:solidFill>
                  <a:schemeClr val="accent1">
                    <a:lumMod val="75000"/>
                  </a:schemeClr>
                </a:solidFill>
                <a:latin typeface="Microsoft Sans Serif" panose="020B0604020202020204" pitchFamily="34" charset="0"/>
                <a:cs typeface="Microsoft Sans Serif" panose="020B0604020202020204" pitchFamily="34" charset="0"/>
              </a:rPr>
              <a:t> </a:t>
            </a: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of meteorological instruments.</a:t>
            </a:r>
          </a:p>
          <a:p>
            <a:pPr marL="285750" indent="-285750">
              <a:lnSpc>
                <a:spcPts val="2400"/>
              </a:lnSpc>
              <a:spcBef>
                <a:spcPts val="1800"/>
              </a:spcBef>
              <a:buFont typeface="Wingdings" panose="05000000000000000000" pitchFamily="2" charset="2"/>
              <a:buChar char="l"/>
            </a:pP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do not perform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regular </a:t>
            </a:r>
            <a:r>
              <a:rPr lang="en-US" altLang="ja-JP" sz="2000" dirty="0">
                <a:solidFill>
                  <a:schemeClr val="accent2"/>
                </a:solidFill>
                <a:latin typeface="Microsoft Sans Serif" panose="020B0604020202020204" pitchFamily="34" charset="0"/>
                <a:cs typeface="Microsoft Sans Serif" panose="020B0604020202020204" pitchFamily="34" charset="0"/>
              </a:rPr>
              <a:t>inspection </a:t>
            </a:r>
            <a:r>
              <a:rPr lang="en-US" altLang="ja-JP" sz="2000" dirty="0">
                <a:solidFill>
                  <a:schemeClr val="accent1">
                    <a:lumMod val="75000"/>
                  </a:schemeClr>
                </a:solidFill>
                <a:latin typeface="Microsoft Sans Serif" panose="020B0604020202020204" pitchFamily="34" charset="0"/>
                <a:cs typeface="Microsoft Sans Serif" panose="020B0604020202020204" pitchFamily="34" charset="0"/>
              </a:rPr>
              <a:t>of </a:t>
            </a: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meteorological instruments.</a:t>
            </a:r>
          </a:p>
          <a:p>
            <a:pPr marL="285750" indent="-285750">
              <a:lnSpc>
                <a:spcPts val="2400"/>
              </a:lnSpc>
              <a:spcBef>
                <a:spcPts val="1800"/>
              </a:spcBef>
              <a:buFont typeface="Wingdings" panose="05000000000000000000" pitchFamily="2" charset="2"/>
              <a:buChar char="l"/>
            </a:pP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are still using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mercury instruments</a:t>
            </a: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a:t>
            </a:r>
            <a:endParaRPr lang="ja-JP" altLang="en-US" sz="2000" dirty="0">
              <a:solidFill>
                <a:schemeClr val="accent1">
                  <a:lumMod val="75000"/>
                </a:schemeClr>
              </a:solidFill>
              <a:latin typeface="Microsoft Sans Serif" panose="020B0604020202020204" pitchFamily="34" charset="0"/>
              <a:cs typeface="Microsoft Sans Serif" panose="020B0604020202020204" pitchFamily="34" charset="0"/>
            </a:endParaRPr>
          </a:p>
        </p:txBody>
      </p:sp>
      <p:sp>
        <p:nvSpPr>
          <p:cNvPr id="6" name="タイトル 1"/>
          <p:cNvSpPr txBox="1">
            <a:spLocks/>
          </p:cNvSpPr>
          <p:nvPr/>
        </p:nvSpPr>
        <p:spPr>
          <a:xfrm>
            <a:off x="179512" y="44624"/>
            <a:ext cx="8712968" cy="504056"/>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800" dirty="0" smtClean="0">
                <a:solidFill>
                  <a:schemeClr val="bg1"/>
                </a:solidFill>
                <a:latin typeface="Arial" panose="020B0604020202020204" pitchFamily="34" charset="0"/>
                <a:cs typeface="Arial" panose="020B0604020202020204" pitchFamily="34" charset="0"/>
              </a:rPr>
              <a:t>Results of Survey and WS (Round two)</a:t>
            </a:r>
            <a:endParaRPr lang="ja-JP" altLang="en-US" sz="2800" dirty="0">
              <a:solidFill>
                <a:schemeClr val="bg1"/>
              </a:solidFill>
              <a:latin typeface="Arial" panose="020B0604020202020204" pitchFamily="34" charset="0"/>
              <a:cs typeface="Arial" panose="020B0604020202020204" pitchFamily="34" charset="0"/>
            </a:endParaRPr>
          </a:p>
        </p:txBody>
      </p:sp>
      <p:sp>
        <p:nvSpPr>
          <p:cNvPr id="8" name="正方形/長方形 7"/>
          <p:cNvSpPr/>
          <p:nvPr/>
        </p:nvSpPr>
        <p:spPr>
          <a:xfrm>
            <a:off x="395536" y="3356992"/>
            <a:ext cx="8251633" cy="2575064"/>
          </a:xfrm>
          <a:prstGeom prst="rect">
            <a:avLst/>
          </a:prstGeom>
        </p:spPr>
        <p:txBody>
          <a:bodyPr wrap="square">
            <a:spAutoFit/>
          </a:bodyPr>
          <a:lstStyle/>
          <a:p>
            <a:pPr>
              <a:lnSpc>
                <a:spcPts val="2600"/>
              </a:lnSpc>
              <a:spcBef>
                <a:spcPts val="1200"/>
              </a:spcBef>
            </a:pP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JMA/WMO workshops and international activities of RIC Tsukuba also identified some </a:t>
            </a:r>
            <a:r>
              <a:rPr lang="en-US" altLang="ja-JP" sz="2000" dirty="0">
                <a:solidFill>
                  <a:schemeClr val="accent1">
                    <a:lumMod val="75000"/>
                  </a:schemeClr>
                </a:solidFill>
                <a:latin typeface="Microsoft Sans Serif" panose="020B0604020202020204" pitchFamily="34" charset="0"/>
                <a:cs typeface="Microsoft Sans Serif" panose="020B0604020202020204" pitchFamily="34" charset="0"/>
              </a:rPr>
              <a:t>countries</a:t>
            </a:r>
            <a:r>
              <a:rPr lang="ja-JP" altLang="en-US" sz="2000" dirty="0">
                <a:solidFill>
                  <a:schemeClr val="accent1">
                    <a:lumMod val="75000"/>
                  </a:schemeClr>
                </a:solidFill>
                <a:latin typeface="Microsoft Sans Serif" panose="020B0604020202020204" pitchFamily="34" charset="0"/>
                <a:cs typeface="Microsoft Sans Serif" panose="020B0604020202020204" pitchFamily="34" charset="0"/>
              </a:rPr>
              <a:t> </a:t>
            </a:r>
            <a:r>
              <a:rPr lang="en-US" altLang="ja-JP" sz="2000" dirty="0" smtClean="0">
                <a:solidFill>
                  <a:schemeClr val="accent1">
                    <a:lumMod val="75000"/>
                  </a:schemeClr>
                </a:solidFill>
                <a:latin typeface="Microsoft Sans Serif" panose="020B0604020202020204" pitchFamily="34" charset="0"/>
                <a:cs typeface="Microsoft Sans Serif" panose="020B0604020202020204" pitchFamily="34" charset="0"/>
              </a:rPr>
              <a:t>who have:</a:t>
            </a:r>
          </a:p>
          <a:p>
            <a:pPr marL="285750" indent="-285750">
              <a:lnSpc>
                <a:spcPct val="150000"/>
              </a:lnSpc>
              <a:spcBef>
                <a:spcPts val="1200"/>
              </a:spcBef>
              <a:buFont typeface="Wingdings" panose="05000000000000000000" pitchFamily="2" charset="2"/>
              <a:buChar char="l"/>
            </a:pPr>
            <a:r>
              <a:rPr lang="en-US" altLang="ja-JP" sz="2000" dirty="0" smtClean="0">
                <a:solidFill>
                  <a:schemeClr val="accent1">
                    <a:lumMod val="50000"/>
                  </a:schemeClr>
                </a:solidFill>
                <a:latin typeface="Microsoft Sans Serif" panose="020B0604020202020204" pitchFamily="34" charset="0"/>
                <a:cs typeface="Microsoft Sans Serif" panose="020B0604020202020204" pitchFamily="34" charset="0"/>
              </a:rPr>
              <a:t>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No calibration equipment</a:t>
            </a:r>
            <a:endParaRPr lang="en-US" altLang="ja-JP" sz="2000" dirty="0">
              <a:solidFill>
                <a:schemeClr val="accent2"/>
              </a:solidFill>
              <a:latin typeface="Microsoft Sans Serif" panose="020B0604020202020204" pitchFamily="34" charset="0"/>
              <a:cs typeface="Microsoft Sans Serif" panose="020B0604020202020204" pitchFamily="34" charset="0"/>
            </a:endParaRPr>
          </a:p>
          <a:p>
            <a:pPr marL="285750" indent="-285750">
              <a:lnSpc>
                <a:spcPct val="150000"/>
              </a:lnSpc>
              <a:buFont typeface="Wingdings" panose="05000000000000000000" pitchFamily="2" charset="2"/>
              <a:buChar char="l"/>
            </a:pPr>
            <a:r>
              <a:rPr lang="en-US" altLang="ja-JP" sz="2000" dirty="0" smtClean="0">
                <a:solidFill>
                  <a:schemeClr val="accent1">
                    <a:lumMod val="50000"/>
                  </a:schemeClr>
                </a:solidFill>
                <a:latin typeface="Microsoft Sans Serif" panose="020B0604020202020204" pitchFamily="34" charset="0"/>
                <a:cs typeface="Microsoft Sans Serif" panose="020B0604020202020204" pitchFamily="34" charset="0"/>
              </a:rPr>
              <a:t>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No manual of calibration </a:t>
            </a:r>
            <a:endParaRPr lang="en-US" altLang="ja-JP" sz="2000" dirty="0">
              <a:solidFill>
                <a:schemeClr val="accent2"/>
              </a:solidFill>
              <a:latin typeface="Microsoft Sans Serif" panose="020B0604020202020204" pitchFamily="34" charset="0"/>
              <a:cs typeface="Microsoft Sans Serif" panose="020B0604020202020204" pitchFamily="34" charset="0"/>
            </a:endParaRPr>
          </a:p>
          <a:p>
            <a:pPr marL="285750" indent="-285750">
              <a:lnSpc>
                <a:spcPct val="150000"/>
              </a:lnSpc>
              <a:buFont typeface="Wingdings" panose="05000000000000000000" pitchFamily="2" charset="2"/>
              <a:buChar char="l"/>
            </a:pPr>
            <a:r>
              <a:rPr lang="en-US" altLang="ja-JP" sz="2000" dirty="0" smtClean="0">
                <a:solidFill>
                  <a:schemeClr val="accent1">
                    <a:lumMod val="50000"/>
                  </a:schemeClr>
                </a:solidFill>
                <a:latin typeface="Microsoft Sans Serif" panose="020B0604020202020204" pitchFamily="34" charset="0"/>
                <a:cs typeface="Microsoft Sans Serif" panose="020B0604020202020204" pitchFamily="34" charset="0"/>
              </a:rPr>
              <a:t> </a:t>
            </a:r>
            <a:r>
              <a:rPr lang="en-US" altLang="ja-JP" sz="2000" dirty="0" smtClean="0">
                <a:solidFill>
                  <a:schemeClr val="accent2"/>
                </a:solidFill>
                <a:latin typeface="Microsoft Sans Serif" panose="020B0604020202020204" pitchFamily="34" charset="0"/>
                <a:cs typeface="Microsoft Sans Serif" panose="020B0604020202020204" pitchFamily="34" charset="0"/>
              </a:rPr>
              <a:t>No experience of calibration</a:t>
            </a:r>
          </a:p>
          <a:p>
            <a:endParaRPr lang="en-US" altLang="ja-JP" sz="1600" dirty="0">
              <a:latin typeface="Microsoft Sans Serif" panose="020B0604020202020204" pitchFamily="34" charset="0"/>
              <a:cs typeface="Microsoft Sans Serif" panose="020B0604020202020204" pitchFamily="34" charset="0"/>
            </a:endParaRPr>
          </a:p>
        </p:txBody>
      </p:sp>
      <p:sp>
        <p:nvSpPr>
          <p:cNvPr id="9" name="Rectangle 4"/>
          <p:cNvSpPr>
            <a:spLocks noChangeArrowheads="1"/>
          </p:cNvSpPr>
          <p:nvPr/>
        </p:nvSpPr>
        <p:spPr bwMode="auto">
          <a:xfrm>
            <a:off x="683568" y="5733256"/>
            <a:ext cx="8350784" cy="81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ts val="2800"/>
              </a:lnSpc>
            </a:pPr>
            <a:r>
              <a:rPr kumimoji="1" lang="en-US" altLang="ja-JP" sz="2600" b="0" i="0" u="none" strike="noStrike" cap="none" normalizeH="0" baseline="0" dirty="0" smtClean="0">
                <a:ln>
                  <a:noFill/>
                </a:ln>
                <a:solidFill>
                  <a:schemeClr val="accent3">
                    <a:lumMod val="75000"/>
                  </a:schemeClr>
                </a:solidFill>
                <a:effectLst/>
                <a:latin typeface="Microsoft Sans Serif" panose="020B0604020202020204" pitchFamily="34" charset="0"/>
                <a:cs typeface="Microsoft Sans Serif" panose="020B0604020202020204" pitchFamily="34" charset="0"/>
              </a:rPr>
              <a:t>Urgent n</a:t>
            </a:r>
            <a:r>
              <a:rPr kumimoji="1" lang="ja-JP" altLang="ja-JP" sz="2600" b="0" i="0" u="none" strike="noStrike" cap="none" normalizeH="0" baseline="0" dirty="0" smtClean="0">
                <a:ln>
                  <a:noFill/>
                </a:ln>
                <a:solidFill>
                  <a:schemeClr val="accent3">
                    <a:lumMod val="75000"/>
                  </a:schemeClr>
                </a:solidFill>
                <a:effectLst/>
                <a:latin typeface="Microsoft Sans Serif" panose="020B0604020202020204" pitchFamily="34" charset="0"/>
                <a:cs typeface="Microsoft Sans Serif" panose="020B0604020202020204" pitchFamily="34" charset="0"/>
              </a:rPr>
              <a:t>eed </a:t>
            </a:r>
            <a:r>
              <a:rPr kumimoji="1" lang="en-US" altLang="ja-JP" sz="2600" b="0" i="0" u="none" strike="noStrike" cap="none" normalizeH="0" baseline="0" dirty="0" smtClean="0">
                <a:ln>
                  <a:noFill/>
                </a:ln>
                <a:solidFill>
                  <a:schemeClr val="accent3">
                    <a:lumMod val="75000"/>
                  </a:schemeClr>
                </a:solidFill>
                <a:effectLst/>
                <a:latin typeface="Microsoft Sans Serif" panose="020B0604020202020204" pitchFamily="34" charset="0"/>
                <a:cs typeface="Microsoft Sans Serif" panose="020B0604020202020204" pitchFamily="34" charset="0"/>
              </a:rPr>
              <a:t>to establish the </a:t>
            </a:r>
            <a:r>
              <a:rPr lang="en-US" altLang="ja-JP" sz="2600" kern="0" dirty="0" smtClean="0">
                <a:solidFill>
                  <a:schemeClr val="accent3">
                    <a:lumMod val="75000"/>
                  </a:schemeClr>
                </a:solidFill>
                <a:latin typeface="Microsoft Sans Serif" panose="020B0604020202020204" pitchFamily="34" charset="0"/>
                <a:cs typeface="Microsoft Sans Serif" panose="020B0604020202020204" pitchFamily="34" charset="0"/>
              </a:rPr>
              <a:t>international traceability</a:t>
            </a:r>
            <a:r>
              <a:rPr lang="ja-JP" altLang="en-US" sz="2600" kern="0" dirty="0">
                <a:solidFill>
                  <a:schemeClr val="accent3">
                    <a:lumMod val="75000"/>
                  </a:schemeClr>
                </a:solidFill>
                <a:latin typeface="Microsoft Sans Serif" panose="020B0604020202020204" pitchFamily="34" charset="0"/>
                <a:cs typeface="Microsoft Sans Serif" panose="020B0604020202020204" pitchFamily="34" charset="0"/>
              </a:rPr>
              <a:t> </a:t>
            </a:r>
            <a:r>
              <a:rPr lang="en-US" altLang="ja-JP" sz="2600" kern="0" dirty="0" smtClean="0">
                <a:solidFill>
                  <a:schemeClr val="accent3">
                    <a:lumMod val="75000"/>
                  </a:schemeClr>
                </a:solidFill>
                <a:latin typeface="Microsoft Sans Serif" panose="020B0604020202020204" pitchFamily="34" charset="0"/>
                <a:cs typeface="Microsoft Sans Serif" panose="020B0604020202020204" pitchFamily="34" charset="0"/>
              </a:rPr>
              <a:t>of meteorological instruments was emphasized.</a:t>
            </a:r>
            <a:endParaRPr lang="ja-JP" altLang="en-US" sz="2600" kern="0" dirty="0">
              <a:solidFill>
                <a:schemeClr val="accent3">
                  <a:lumMod val="75000"/>
                </a:schemeClr>
              </a:solidFill>
              <a:latin typeface="Microsoft Sans Serif" panose="020B0604020202020204" pitchFamily="34" charset="0"/>
              <a:cs typeface="Microsoft Sans Serif" panose="020B0604020202020204" pitchFamily="34" charset="0"/>
            </a:endParaRPr>
          </a:p>
        </p:txBody>
      </p:sp>
      <p:sp>
        <p:nvSpPr>
          <p:cNvPr id="2" name="右矢印 1"/>
          <p:cNvSpPr/>
          <p:nvPr/>
        </p:nvSpPr>
        <p:spPr>
          <a:xfrm>
            <a:off x="179512" y="5877272"/>
            <a:ext cx="539552" cy="576064"/>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2881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573" y="2003710"/>
            <a:ext cx="2951163" cy="27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1"/>
          <p:cNvSpPr txBox="1">
            <a:spLocks/>
          </p:cNvSpPr>
          <p:nvPr/>
        </p:nvSpPr>
        <p:spPr>
          <a:xfrm>
            <a:off x="685800" y="85006"/>
            <a:ext cx="7772400" cy="875184"/>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800" dirty="0" smtClean="0">
                <a:solidFill>
                  <a:schemeClr val="bg1"/>
                </a:solidFill>
                <a:latin typeface="Microsoft Sans Serif" panose="020B0604020202020204" pitchFamily="34" charset="0"/>
                <a:cs typeface="Microsoft Sans Serif" panose="020B0604020202020204" pitchFamily="34" charset="0"/>
              </a:rPr>
              <a:t>RIC Tsukuba Package</a:t>
            </a:r>
            <a:endParaRPr lang="ja-JP" altLang="en-US" sz="2800" dirty="0">
              <a:solidFill>
                <a:schemeClr val="bg1"/>
              </a:solidFill>
              <a:latin typeface="Microsoft Sans Serif" panose="020B0604020202020204" pitchFamily="34" charset="0"/>
              <a:cs typeface="Microsoft Sans Serif" panose="020B0604020202020204" pitchFamily="34" charset="0"/>
            </a:endParaRPr>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37685" y="2987123"/>
            <a:ext cx="446568" cy="42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54496" y="2968413"/>
            <a:ext cx="474035" cy="426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2047208" y="1562006"/>
            <a:ext cx="1428596" cy="707886"/>
          </a:xfrm>
          <a:prstGeom prst="rect">
            <a:avLst/>
          </a:prstGeom>
          <a:noFill/>
        </p:spPr>
        <p:txBody>
          <a:bodyPr wrap="none" lIns="91440" tIns="45720" rIns="91440" bIns="45720">
            <a:spAutoFit/>
          </a:bodyPr>
          <a:lstStyle/>
          <a:p>
            <a:pPr algn="ctr"/>
            <a:r>
              <a:rPr lang="en-US" altLang="ja-JP"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icrosoft Sans Serif" panose="020B0604020202020204" pitchFamily="34" charset="0"/>
                <a:cs typeface="Microsoft Sans Serif" panose="020B0604020202020204" pitchFamily="34" charset="0"/>
              </a:rPr>
              <a:t>Bilateral </a:t>
            </a:r>
          </a:p>
          <a:p>
            <a:pPr algn="ctr"/>
            <a:r>
              <a:rPr lang="en-US" altLang="ja-JP"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icrosoft Sans Serif" panose="020B0604020202020204" pitchFamily="34" charset="0"/>
                <a:cs typeface="Microsoft Sans Serif" panose="020B0604020202020204" pitchFamily="34" charset="0"/>
              </a:rPr>
              <a:t>Assistance</a:t>
            </a:r>
            <a:endParaRPr lang="ja-JP" altLang="en-U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icrosoft Sans Serif" panose="020B0604020202020204" pitchFamily="34" charset="0"/>
              <a:cs typeface="Microsoft Sans Serif" panose="020B0604020202020204" pitchFamily="34" charset="0"/>
            </a:endParaRPr>
          </a:p>
        </p:txBody>
      </p:sp>
      <p:sp>
        <p:nvSpPr>
          <p:cNvPr id="8" name="正方形/長方形 7"/>
          <p:cNvSpPr/>
          <p:nvPr/>
        </p:nvSpPr>
        <p:spPr>
          <a:xfrm>
            <a:off x="218174" y="1564042"/>
            <a:ext cx="1513556" cy="707886"/>
          </a:xfrm>
          <a:prstGeom prst="rect">
            <a:avLst/>
          </a:prstGeom>
          <a:noFill/>
        </p:spPr>
        <p:txBody>
          <a:bodyPr wrap="none" lIns="91440" tIns="45720" rIns="91440" bIns="45720">
            <a:spAutoFit/>
          </a:bodyPr>
          <a:lstStyle/>
          <a:p>
            <a:pPr algn="ctr"/>
            <a:r>
              <a:rPr lang="en-US" altLang="ja-JP"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icrosoft Sans Serif" panose="020B0604020202020204" pitchFamily="34" charset="0"/>
                <a:cs typeface="Microsoft Sans Serif" panose="020B0604020202020204" pitchFamily="34" charset="0"/>
              </a:rPr>
              <a:t>Calibration</a:t>
            </a:r>
          </a:p>
          <a:p>
            <a:pPr algn="ctr"/>
            <a:r>
              <a:rPr lang="en-US" altLang="ja-JP"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icrosoft Sans Serif" panose="020B0604020202020204" pitchFamily="34" charset="0"/>
                <a:cs typeface="Microsoft Sans Serif" panose="020B0604020202020204" pitchFamily="34" charset="0"/>
              </a:rPr>
              <a:t>Technology</a:t>
            </a:r>
            <a:endParaRPr lang="ja-JP" altLang="en-U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icrosoft Sans Serif" panose="020B0604020202020204" pitchFamily="34" charset="0"/>
              <a:cs typeface="Microsoft Sans Serif" panose="020B0604020202020204" pitchFamily="34" charset="0"/>
            </a:endParaRPr>
          </a:p>
        </p:txBody>
      </p:sp>
      <p:graphicFrame>
        <p:nvGraphicFramePr>
          <p:cNvPr id="9" name="図表 8"/>
          <p:cNvGraphicFramePr/>
          <p:nvPr>
            <p:extLst/>
          </p:nvPr>
        </p:nvGraphicFramePr>
        <p:xfrm>
          <a:off x="3466217" y="1413504"/>
          <a:ext cx="5178055" cy="31472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図表 9"/>
          <p:cNvGraphicFramePr/>
          <p:nvPr>
            <p:extLst>
              <p:ext uri="{D42A27DB-BD31-4B8C-83A1-F6EECF244321}">
                <p14:modId xmlns:p14="http://schemas.microsoft.com/office/powerpoint/2010/main" val="996952897"/>
              </p:ext>
            </p:extLst>
          </p:nvPr>
        </p:nvGraphicFramePr>
        <p:xfrm>
          <a:off x="227573" y="4777072"/>
          <a:ext cx="8598435" cy="125542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 name="正方形/長方形 10"/>
          <p:cNvSpPr/>
          <p:nvPr/>
        </p:nvSpPr>
        <p:spPr>
          <a:xfrm>
            <a:off x="714638" y="1210348"/>
            <a:ext cx="646331" cy="369332"/>
          </a:xfrm>
          <a:prstGeom prst="rect">
            <a:avLst/>
          </a:prstGeom>
          <a:solidFill>
            <a:srgbClr val="002060"/>
          </a:solidFill>
        </p:spPr>
        <p:txBody>
          <a:bodyPr wrap="none">
            <a:spAutoFit/>
          </a:bodyPr>
          <a:lstStyle/>
          <a:p>
            <a:r>
              <a:rPr lang="en-US" altLang="ja-JP" kern="0" dirty="0" smtClean="0">
                <a:solidFill>
                  <a:schemeClr val="bg1"/>
                </a:solidFill>
                <a:latin typeface="Microsoft Sans Serif" panose="020B0604020202020204" pitchFamily="34" charset="0"/>
                <a:cs typeface="Microsoft Sans Serif" panose="020B0604020202020204" pitchFamily="34" charset="0"/>
              </a:rPr>
              <a:t>JMA</a:t>
            </a:r>
            <a:endParaRPr lang="ja-JP" altLang="en-US" kern="0" dirty="0">
              <a:solidFill>
                <a:schemeClr val="bg1"/>
              </a:solidFill>
              <a:latin typeface="Microsoft Sans Serif" panose="020B0604020202020204" pitchFamily="34" charset="0"/>
              <a:cs typeface="Microsoft Sans Serif" panose="020B0604020202020204" pitchFamily="34" charset="0"/>
            </a:endParaRPr>
          </a:p>
        </p:txBody>
      </p:sp>
      <p:sp>
        <p:nvSpPr>
          <p:cNvPr id="12" name="正方形/長方形 11"/>
          <p:cNvSpPr/>
          <p:nvPr/>
        </p:nvSpPr>
        <p:spPr>
          <a:xfrm>
            <a:off x="2419104" y="1210348"/>
            <a:ext cx="684803" cy="369332"/>
          </a:xfrm>
          <a:prstGeom prst="rect">
            <a:avLst/>
          </a:prstGeom>
          <a:solidFill>
            <a:srgbClr val="C00000"/>
          </a:solidFill>
        </p:spPr>
        <p:txBody>
          <a:bodyPr wrap="none">
            <a:spAutoFit/>
          </a:bodyPr>
          <a:lstStyle/>
          <a:p>
            <a:r>
              <a:rPr lang="en-US" altLang="ja-JP" kern="0" dirty="0">
                <a:solidFill>
                  <a:schemeClr val="bg1"/>
                </a:solidFill>
                <a:latin typeface="Microsoft Sans Serif" panose="020B0604020202020204" pitchFamily="34" charset="0"/>
                <a:cs typeface="Microsoft Sans Serif" panose="020B0604020202020204" pitchFamily="34" charset="0"/>
              </a:rPr>
              <a:t>JICA</a:t>
            </a:r>
            <a:endParaRPr lang="ja-JP" altLang="en-US" kern="0" dirty="0">
              <a:solidFill>
                <a:schemeClr val="bg1"/>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033242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a:xfrm>
            <a:off x="6911388" y="3405980"/>
            <a:ext cx="0" cy="705304"/>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4852548" y="4429953"/>
            <a:ext cx="3829101" cy="1466602"/>
            <a:chOff x="611382" y="4067360"/>
            <a:chExt cx="3829101" cy="1466602"/>
          </a:xfrm>
        </p:grpSpPr>
        <p:pic>
          <p:nvPicPr>
            <p:cNvPr id="5" name="Picture 3" descr="E:\バングラ\写真\中島\1117\IMG_0735.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30511" y="4067539"/>
              <a:ext cx="1909972" cy="1466423"/>
            </a:xfrm>
            <a:prstGeom prst="rect">
              <a:avLst/>
            </a:prstGeom>
          </p:spPr>
          <p:style>
            <a:lnRef idx="2">
              <a:schemeClr val="accent1"/>
            </a:lnRef>
            <a:fillRef idx="1">
              <a:schemeClr val="lt1"/>
            </a:fillRef>
            <a:effectRef idx="0">
              <a:schemeClr val="accent1"/>
            </a:effectRef>
            <a:fontRef idx="minor">
              <a:schemeClr val="dk1"/>
            </a:fontRef>
          </p:style>
        </p:pic>
        <p:pic>
          <p:nvPicPr>
            <p:cNvPr id="6" name="Picture 2" descr="E:\バングラ\本邦研修\写真\1105バングラ本邦研修5日目\IMG_0208.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1382" y="4067360"/>
              <a:ext cx="1885390" cy="1447550"/>
            </a:xfrm>
            <a:prstGeom prst="rect">
              <a:avLst/>
            </a:prstGeom>
          </p:spPr>
          <p:style>
            <a:lnRef idx="2">
              <a:schemeClr val="accent1"/>
            </a:lnRef>
            <a:fillRef idx="1">
              <a:schemeClr val="lt1"/>
            </a:fillRef>
            <a:effectRef idx="0">
              <a:schemeClr val="accent1"/>
            </a:effectRef>
            <a:fontRef idx="minor">
              <a:schemeClr val="dk1"/>
            </a:fontRef>
          </p:style>
        </p:pic>
      </p:grpSp>
      <p:grpSp>
        <p:nvGrpSpPr>
          <p:cNvPr id="7" name="グループ化 6"/>
          <p:cNvGrpSpPr/>
          <p:nvPr/>
        </p:nvGrpSpPr>
        <p:grpSpPr>
          <a:xfrm>
            <a:off x="5318893" y="1928651"/>
            <a:ext cx="3184991" cy="1477329"/>
            <a:chOff x="5261041" y="1585612"/>
            <a:chExt cx="2690916" cy="1248157"/>
          </a:xfrm>
        </p:grpSpPr>
        <p:pic>
          <p:nvPicPr>
            <p:cNvPr id="8" name="図 7" descr="IMG_9921.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925249" y="1585613"/>
              <a:ext cx="1026708" cy="1248156"/>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9" name="図 8" descr="IMG_0682.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61041" y="1585612"/>
              <a:ext cx="1664208" cy="1248156"/>
            </a:xfrm>
            <a:prstGeom prst="rect">
              <a:avLst/>
            </a:prstGeom>
          </p:spPr>
          <p:style>
            <a:lnRef idx="2">
              <a:schemeClr val="accent1">
                <a:shade val="50000"/>
              </a:schemeClr>
            </a:lnRef>
            <a:fillRef idx="1">
              <a:schemeClr val="accent1"/>
            </a:fillRef>
            <a:effectRef idx="0">
              <a:schemeClr val="accent1"/>
            </a:effectRef>
            <a:fontRef idx="minor">
              <a:schemeClr val="lt1"/>
            </a:fontRef>
          </p:style>
        </p:pic>
      </p:grpSp>
      <p:grpSp>
        <p:nvGrpSpPr>
          <p:cNvPr id="10" name="グループ化 9"/>
          <p:cNvGrpSpPr/>
          <p:nvPr/>
        </p:nvGrpSpPr>
        <p:grpSpPr>
          <a:xfrm>
            <a:off x="499437" y="1928540"/>
            <a:ext cx="3910461" cy="1466423"/>
            <a:chOff x="433091" y="1260348"/>
            <a:chExt cx="3401362" cy="1275511"/>
          </a:xfrm>
        </p:grpSpPr>
        <p:pic>
          <p:nvPicPr>
            <p:cNvPr id="11" name="Picture 2" descr="X:\2013_H25年度\50_地区校正係\JICA技プロ(バングラデシュ)\20130823-0901バングラ出張(事前調査)\写真\0825\IMG_7147.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133772" y="1260348"/>
              <a:ext cx="1700681" cy="1275511"/>
            </a:xfrm>
            <a:prstGeom prst="rect">
              <a:avLst/>
            </a:prstGeom>
          </p:spPr>
          <p:style>
            <a:lnRef idx="2">
              <a:schemeClr val="accent1"/>
            </a:lnRef>
            <a:fillRef idx="1">
              <a:schemeClr val="lt1"/>
            </a:fillRef>
            <a:effectRef idx="0">
              <a:schemeClr val="accent1"/>
            </a:effectRef>
            <a:fontRef idx="minor">
              <a:schemeClr val="dk1"/>
            </a:fontRef>
          </p:style>
        </p:pic>
        <p:pic>
          <p:nvPicPr>
            <p:cNvPr id="12" name="Picture 3" descr="X:\2013_H25年度\50_地区校正係\JICA技プロ(バングラデシュ)\20130823-0901バングラ出張(事前調査)\写真\0825\IMG_7191.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33091" y="1260349"/>
              <a:ext cx="1700681" cy="1275510"/>
            </a:xfrm>
            <a:prstGeom prst="rect">
              <a:avLst/>
            </a:prstGeom>
          </p:spPr>
          <p:style>
            <a:lnRef idx="2">
              <a:schemeClr val="accent1"/>
            </a:lnRef>
            <a:fillRef idx="1">
              <a:schemeClr val="lt1"/>
            </a:fillRef>
            <a:effectRef idx="0">
              <a:schemeClr val="accent1"/>
            </a:effectRef>
            <a:fontRef idx="minor">
              <a:schemeClr val="dk1"/>
            </a:fontRef>
          </p:style>
        </p:pic>
      </p:grpSp>
      <p:sp>
        <p:nvSpPr>
          <p:cNvPr id="13" name="テキスト ボックス 12"/>
          <p:cNvSpPr txBox="1"/>
          <p:nvPr/>
        </p:nvSpPr>
        <p:spPr>
          <a:xfrm>
            <a:off x="1843173" y="1531912"/>
            <a:ext cx="1101052" cy="400110"/>
          </a:xfrm>
          <a:prstGeom prst="rect">
            <a:avLst/>
          </a:prstGeom>
          <a:noFill/>
        </p:spPr>
        <p:txBody>
          <a:bodyPr wrap="square" rtlCol="0">
            <a:spAutoFit/>
          </a:bodyPr>
          <a:lstStyle/>
          <a:p>
            <a:r>
              <a:rPr kumimoji="1" lang="en-US" altLang="ja-JP" sz="2000" b="1" dirty="0" smtClean="0"/>
              <a:t>Survey</a:t>
            </a:r>
            <a:endParaRPr kumimoji="1" lang="ja-JP" altLang="en-US" sz="2000" b="1" dirty="0"/>
          </a:p>
        </p:txBody>
      </p:sp>
      <p:sp>
        <p:nvSpPr>
          <p:cNvPr id="14" name="テキスト ボックス 13"/>
          <p:cNvSpPr txBox="1"/>
          <p:nvPr/>
        </p:nvSpPr>
        <p:spPr>
          <a:xfrm>
            <a:off x="6220691" y="1571039"/>
            <a:ext cx="1505972" cy="400110"/>
          </a:xfrm>
          <a:prstGeom prst="rect">
            <a:avLst/>
          </a:prstGeom>
          <a:noFill/>
        </p:spPr>
        <p:txBody>
          <a:bodyPr wrap="square" rtlCol="0">
            <a:spAutoFit/>
          </a:bodyPr>
          <a:lstStyle/>
          <a:p>
            <a:r>
              <a:rPr lang="en-US" altLang="ja-JP" sz="2000" b="1" dirty="0" smtClean="0"/>
              <a:t>Provision</a:t>
            </a:r>
            <a:endParaRPr kumimoji="1" lang="ja-JP" altLang="en-US" sz="2000" b="1" dirty="0"/>
          </a:p>
        </p:txBody>
      </p:sp>
      <p:sp>
        <p:nvSpPr>
          <p:cNvPr id="15" name="テキスト ボックス 14"/>
          <p:cNvSpPr txBox="1"/>
          <p:nvPr/>
        </p:nvSpPr>
        <p:spPr>
          <a:xfrm>
            <a:off x="4968063" y="5980174"/>
            <a:ext cx="3886651" cy="369332"/>
          </a:xfrm>
          <a:prstGeom prst="rect">
            <a:avLst/>
          </a:prstGeom>
          <a:noFill/>
        </p:spPr>
        <p:txBody>
          <a:bodyPr wrap="square" rtlCol="0">
            <a:spAutoFit/>
          </a:bodyPr>
          <a:lstStyle/>
          <a:p>
            <a:pPr algn="ctr"/>
            <a:r>
              <a:rPr lang="en-US" altLang="ja-JP" dirty="0" smtClean="0"/>
              <a:t>(in Japan and Bangladesh)</a:t>
            </a:r>
            <a:endParaRPr kumimoji="1" lang="ja-JP" altLang="en-US" dirty="0"/>
          </a:p>
        </p:txBody>
      </p:sp>
      <p:sp>
        <p:nvSpPr>
          <p:cNvPr id="16" name="テキスト ボックス 15"/>
          <p:cNvSpPr txBox="1"/>
          <p:nvPr/>
        </p:nvSpPr>
        <p:spPr>
          <a:xfrm>
            <a:off x="1461927" y="3844174"/>
            <a:ext cx="1447234" cy="400110"/>
          </a:xfrm>
          <a:prstGeom prst="rect">
            <a:avLst/>
          </a:prstGeom>
          <a:noFill/>
        </p:spPr>
        <p:txBody>
          <a:bodyPr wrap="square" rtlCol="0">
            <a:spAutoFit/>
          </a:bodyPr>
          <a:lstStyle/>
          <a:p>
            <a:r>
              <a:rPr lang="en-US" altLang="ja-JP" sz="2000" b="1" dirty="0" smtClean="0"/>
              <a:t>Follow-up</a:t>
            </a:r>
            <a:endParaRPr kumimoji="1" lang="ja-JP" altLang="en-US" sz="2000" b="1" dirty="0"/>
          </a:p>
        </p:txBody>
      </p:sp>
      <p:cxnSp>
        <p:nvCxnSpPr>
          <p:cNvPr id="17" name="直線矢印コネクタ 16"/>
          <p:cNvCxnSpPr>
            <a:stCxn id="11" idx="3"/>
            <a:endCxn id="9" idx="1"/>
          </p:cNvCxnSpPr>
          <p:nvPr/>
        </p:nvCxnSpPr>
        <p:spPr>
          <a:xfrm>
            <a:off x="4409898" y="2661752"/>
            <a:ext cx="908995" cy="556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3778785" y="5149697"/>
            <a:ext cx="1013551"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9" name="図表 18"/>
          <p:cNvGraphicFramePr/>
          <p:nvPr>
            <p:extLst>
              <p:ext uri="{D42A27DB-BD31-4B8C-83A1-F6EECF244321}">
                <p14:modId xmlns:p14="http://schemas.microsoft.com/office/powerpoint/2010/main" val="1316916296"/>
              </p:ext>
            </p:extLst>
          </p:nvPr>
        </p:nvGraphicFramePr>
        <p:xfrm>
          <a:off x="594253" y="1016718"/>
          <a:ext cx="7909631" cy="51337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図表 19"/>
          <p:cNvGraphicFramePr/>
          <p:nvPr>
            <p:extLst>
              <p:ext uri="{D42A27DB-BD31-4B8C-83A1-F6EECF244321}">
                <p14:modId xmlns:p14="http://schemas.microsoft.com/office/powerpoint/2010/main" val="3496370943"/>
              </p:ext>
            </p:extLst>
          </p:nvPr>
        </p:nvGraphicFramePr>
        <p:xfrm>
          <a:off x="571568" y="4250331"/>
          <a:ext cx="3207217" cy="224206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21"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94253" y="4988398"/>
            <a:ext cx="1178160" cy="7854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73556" y="5007475"/>
            <a:ext cx="1105360" cy="74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94447" y="4240976"/>
            <a:ext cx="682255" cy="489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843172" y="5982367"/>
            <a:ext cx="684745" cy="490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テキスト ボックス 24"/>
          <p:cNvSpPr txBox="1"/>
          <p:nvPr/>
        </p:nvSpPr>
        <p:spPr>
          <a:xfrm>
            <a:off x="4922476" y="4043311"/>
            <a:ext cx="3886651" cy="400110"/>
          </a:xfrm>
          <a:prstGeom prst="rect">
            <a:avLst/>
          </a:prstGeom>
          <a:noFill/>
        </p:spPr>
        <p:txBody>
          <a:bodyPr wrap="square" rtlCol="0">
            <a:spAutoFit/>
          </a:bodyPr>
          <a:lstStyle/>
          <a:p>
            <a:pPr algn="ctr"/>
            <a:r>
              <a:rPr lang="en-US" altLang="ja-JP" sz="2000" b="1" dirty="0" smtClean="0"/>
              <a:t>Training </a:t>
            </a:r>
            <a:endParaRPr kumimoji="1" lang="ja-JP" altLang="en-US" sz="2000" dirty="0"/>
          </a:p>
        </p:txBody>
      </p:sp>
      <p:sp>
        <p:nvSpPr>
          <p:cNvPr id="26" name="タイトル 1"/>
          <p:cNvSpPr txBox="1">
            <a:spLocks/>
          </p:cNvSpPr>
          <p:nvPr/>
        </p:nvSpPr>
        <p:spPr>
          <a:xfrm>
            <a:off x="0" y="116904"/>
            <a:ext cx="9144000" cy="875184"/>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800" dirty="0" smtClean="0">
                <a:solidFill>
                  <a:schemeClr val="bg1"/>
                </a:solidFill>
                <a:latin typeface="Microsoft Sans Serif" panose="020B0604020202020204" pitchFamily="34" charset="0"/>
                <a:cs typeface="Microsoft Sans Serif" panose="020B0604020202020204" pitchFamily="34" charset="0"/>
              </a:rPr>
              <a:t>RIC Tsukuba Package for Bangladesh in 2013</a:t>
            </a:r>
            <a:endParaRPr lang="ja-JP" altLang="en-US" sz="2800" dirty="0">
              <a:solidFill>
                <a:schemeClr val="bg1"/>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246554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85800" y="85006"/>
            <a:ext cx="7772400" cy="875184"/>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3200" dirty="0" smtClean="0">
                <a:solidFill>
                  <a:schemeClr val="bg1"/>
                </a:solidFill>
                <a:latin typeface="Microsoft Sans Serif" panose="020B0604020202020204" pitchFamily="34" charset="0"/>
                <a:cs typeface="Microsoft Sans Serif" panose="020B0604020202020204" pitchFamily="34" charset="0"/>
              </a:rPr>
              <a:t>Achievements of RIC Tsukuba Package</a:t>
            </a:r>
            <a:endParaRPr lang="ja-JP" altLang="en-US" sz="3200" dirty="0">
              <a:solidFill>
                <a:schemeClr val="bg1"/>
              </a:solidFill>
              <a:latin typeface="Microsoft Sans Serif" panose="020B0604020202020204" pitchFamily="34" charset="0"/>
              <a:cs typeface="Microsoft Sans Serif"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2264028987"/>
              </p:ext>
            </p:extLst>
          </p:nvPr>
        </p:nvGraphicFramePr>
        <p:xfrm>
          <a:off x="627321" y="1161129"/>
          <a:ext cx="7899989" cy="4439571"/>
        </p:xfrm>
        <a:graphic>
          <a:graphicData uri="http://schemas.openxmlformats.org/drawingml/2006/table">
            <a:tbl>
              <a:tblPr firstRow="1" firstCol="1" bandRow="1"/>
              <a:tblGrid>
                <a:gridCol w="1201479">
                  <a:extLst>
                    <a:ext uri="{9D8B030D-6E8A-4147-A177-3AD203B41FA5}">
                      <a16:colId xmlns="" xmlns:a16="http://schemas.microsoft.com/office/drawing/2014/main" val="20000"/>
                    </a:ext>
                  </a:extLst>
                </a:gridCol>
                <a:gridCol w="754912">
                  <a:extLst>
                    <a:ext uri="{9D8B030D-6E8A-4147-A177-3AD203B41FA5}">
                      <a16:colId xmlns="" xmlns:a16="http://schemas.microsoft.com/office/drawing/2014/main" val="20001"/>
                    </a:ext>
                  </a:extLst>
                </a:gridCol>
                <a:gridCol w="1648046">
                  <a:extLst>
                    <a:ext uri="{9D8B030D-6E8A-4147-A177-3AD203B41FA5}">
                      <a16:colId xmlns="" xmlns:a16="http://schemas.microsoft.com/office/drawing/2014/main" val="20002"/>
                    </a:ext>
                  </a:extLst>
                </a:gridCol>
                <a:gridCol w="2169042">
                  <a:extLst>
                    <a:ext uri="{9D8B030D-6E8A-4147-A177-3AD203B41FA5}">
                      <a16:colId xmlns="" xmlns:a16="http://schemas.microsoft.com/office/drawing/2014/main" val="20003"/>
                    </a:ext>
                  </a:extLst>
                </a:gridCol>
                <a:gridCol w="2126510">
                  <a:extLst>
                    <a:ext uri="{9D8B030D-6E8A-4147-A177-3AD203B41FA5}">
                      <a16:colId xmlns="" xmlns:a16="http://schemas.microsoft.com/office/drawing/2014/main" val="20004"/>
                    </a:ext>
                  </a:extLst>
                </a:gridCol>
              </a:tblGrid>
              <a:tr h="982645">
                <a:tc>
                  <a:txBody>
                    <a:bodyPr/>
                    <a:lstStyle/>
                    <a:p>
                      <a:pPr algn="just">
                        <a:spcAft>
                          <a:spcPts val="0"/>
                        </a:spcAft>
                      </a:pPr>
                      <a:r>
                        <a:rPr lang="en-US" sz="1600" b="1" kern="100" dirty="0">
                          <a:solidFill>
                            <a:schemeClr val="bg1"/>
                          </a:solidFill>
                          <a:effectLst/>
                          <a:latin typeface="Microsoft Sans Serif" panose="020B0604020202020204" pitchFamily="34" charset="0"/>
                          <a:ea typeface="ＭＳ Ｐゴシック"/>
                          <a:cs typeface="Microsoft Sans Serif" panose="020B0604020202020204" pitchFamily="34" charset="0"/>
                        </a:rPr>
                        <a:t>Month/year</a:t>
                      </a:r>
                      <a:endParaRPr lang="ja-JP" sz="1400" b="1" kern="100" dirty="0">
                        <a:solidFill>
                          <a:schemeClr val="bg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gridSpan="2">
                  <a:txBody>
                    <a:bodyPr/>
                    <a:lstStyle/>
                    <a:p>
                      <a:pPr algn="just">
                        <a:spcAft>
                          <a:spcPts val="0"/>
                        </a:spcAft>
                      </a:pPr>
                      <a:r>
                        <a:rPr lang="en-US" sz="1600" b="1" kern="100" dirty="0">
                          <a:solidFill>
                            <a:schemeClr val="bg1"/>
                          </a:solidFill>
                          <a:effectLst/>
                          <a:latin typeface="Microsoft Sans Serif" panose="020B0604020202020204" pitchFamily="34" charset="0"/>
                          <a:ea typeface="ＭＳ Ｐゴシック"/>
                          <a:cs typeface="Microsoft Sans Serif" panose="020B0604020202020204" pitchFamily="34" charset="0"/>
                        </a:rPr>
                        <a:t>Country/region</a:t>
                      </a:r>
                      <a:endParaRPr lang="ja-JP" sz="1400" b="1" kern="100" dirty="0">
                        <a:solidFill>
                          <a:schemeClr val="bg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pPr algn="just">
                        <a:spcAft>
                          <a:spcPts val="0"/>
                        </a:spcAft>
                      </a:pPr>
                      <a:endParaRPr lang="ja-JP" sz="1050" kern="100" dirty="0">
                        <a:effectLst/>
                        <a:latin typeface="Century"/>
                        <a:ea typeface="ＭＳ 明朝"/>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just">
                        <a:spcAft>
                          <a:spcPts val="0"/>
                        </a:spcAft>
                      </a:pPr>
                      <a:r>
                        <a:rPr lang="en-US" sz="1600" b="1" kern="100" dirty="0">
                          <a:solidFill>
                            <a:schemeClr val="bg1"/>
                          </a:solidFill>
                          <a:effectLst/>
                          <a:latin typeface="Microsoft Sans Serif" panose="020B0604020202020204" pitchFamily="34" charset="0"/>
                          <a:ea typeface="ＭＳ Ｐゴシック"/>
                          <a:cs typeface="Microsoft Sans Serif" panose="020B0604020202020204" pitchFamily="34" charset="0"/>
                        </a:rPr>
                        <a:t>Standard instruments calibrated</a:t>
                      </a:r>
                      <a:endParaRPr lang="ja-JP" sz="1400" b="1" kern="100" dirty="0">
                        <a:solidFill>
                          <a:schemeClr val="bg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just">
                        <a:spcAft>
                          <a:spcPts val="0"/>
                        </a:spcAft>
                      </a:pPr>
                      <a:r>
                        <a:rPr lang="en-US" altLang="ja-JP" sz="1600" b="1" kern="100" dirty="0" smtClean="0">
                          <a:solidFill>
                            <a:schemeClr val="bg1"/>
                          </a:solidFill>
                          <a:effectLst/>
                          <a:latin typeface="Microsoft Sans Serif" panose="020B0604020202020204" pitchFamily="34" charset="0"/>
                          <a:ea typeface="ＭＳ 明朝"/>
                          <a:cs typeface="Microsoft Sans Serif" panose="020B0604020202020204" pitchFamily="34" charset="0"/>
                        </a:rPr>
                        <a:t>Training</a:t>
                      </a:r>
                      <a:endParaRPr lang="ja-JP" sz="1600" b="1" kern="100" dirty="0">
                        <a:solidFill>
                          <a:schemeClr val="bg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687851">
                <a:tc>
                  <a:txBody>
                    <a:bodyPr/>
                    <a:lstStyle/>
                    <a:p>
                      <a:pPr algn="just">
                        <a:spcAft>
                          <a:spcPts val="0"/>
                        </a:spcAft>
                      </a:pPr>
                      <a:r>
                        <a:rPr lang="en-US" sz="1400" b="1" kern="100" dirty="0">
                          <a:solidFill>
                            <a:schemeClr val="bg1"/>
                          </a:solidFill>
                          <a:effectLst/>
                          <a:latin typeface="Microsoft Sans Serif" panose="020B0604020202020204" pitchFamily="34" charset="0"/>
                          <a:ea typeface="ＭＳ Ｐゴシック"/>
                          <a:cs typeface="Microsoft Sans Serif" panose="020B0604020202020204" pitchFamily="34" charset="0"/>
                        </a:rPr>
                        <a:t>Oct 2013</a:t>
                      </a:r>
                      <a:endParaRPr lang="ja-JP" sz="1200" b="1" kern="100" dirty="0">
                        <a:solidFill>
                          <a:schemeClr val="bg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spcAft>
                          <a:spcPts val="0"/>
                        </a:spcAft>
                      </a:pPr>
                      <a:endParaRPr lang="ja-JP" sz="180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US" sz="1400" b="0" kern="100" dirty="0">
                          <a:solidFill>
                            <a:schemeClr val="tx1"/>
                          </a:solidFill>
                          <a:effectLst/>
                          <a:latin typeface="Microsoft Sans Serif" panose="020B0604020202020204" pitchFamily="34" charset="0"/>
                          <a:ea typeface="ＭＳ Ｐゴシック"/>
                          <a:cs typeface="Microsoft Sans Serif" panose="020B0604020202020204" pitchFamily="34" charset="0"/>
                        </a:rPr>
                        <a:t>Bangladesh</a:t>
                      </a:r>
                      <a:endParaRPr lang="ja-JP" sz="1200" b="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US" sz="1400" b="0" kern="100" dirty="0">
                          <a:solidFill>
                            <a:srgbClr val="FF0000"/>
                          </a:solidFill>
                          <a:effectLst/>
                          <a:latin typeface="Microsoft Sans Serif" panose="020B0604020202020204" pitchFamily="34" charset="0"/>
                          <a:ea typeface="ＭＳ Ｐゴシック"/>
                          <a:cs typeface="Microsoft Sans Serif" panose="020B0604020202020204" pitchFamily="34" charset="0"/>
                        </a:rPr>
                        <a:t>Barometer</a:t>
                      </a:r>
                      <a:r>
                        <a:rPr lang="en-US" sz="1400" b="0" kern="100" dirty="0">
                          <a:solidFill>
                            <a:schemeClr val="tx1"/>
                          </a:solidFill>
                          <a:effectLst/>
                          <a:latin typeface="Microsoft Sans Serif" panose="020B0604020202020204" pitchFamily="34" charset="0"/>
                          <a:ea typeface="ＭＳ Ｐゴシック"/>
                          <a:cs typeface="Microsoft Sans Serif" panose="020B0604020202020204" pitchFamily="34" charset="0"/>
                        </a:rPr>
                        <a:t>, thermometer, hygrometer</a:t>
                      </a:r>
                      <a:endParaRPr lang="ja-JP" sz="1200" b="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US" sz="1400" b="0" kern="100" dirty="0">
                          <a:solidFill>
                            <a:schemeClr val="tx1"/>
                          </a:solidFill>
                          <a:effectLst/>
                          <a:latin typeface="Microsoft Sans Serif" panose="020B0604020202020204" pitchFamily="34" charset="0"/>
                          <a:ea typeface="ＭＳ Ｐゴシック"/>
                          <a:cs typeface="Microsoft Sans Serif" panose="020B0604020202020204" pitchFamily="34" charset="0"/>
                        </a:rPr>
                        <a:t>Barometer, thermometer, hygrometer</a:t>
                      </a:r>
                      <a:endParaRPr lang="ja-JP" sz="1200" b="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 xmlns:a16="http://schemas.microsoft.com/office/drawing/2014/main" val="10001"/>
                  </a:ext>
                </a:extLst>
              </a:tr>
              <a:tr h="553815">
                <a:tc>
                  <a:txBody>
                    <a:bodyPr/>
                    <a:lstStyle/>
                    <a:p>
                      <a:pPr algn="just">
                        <a:spcAft>
                          <a:spcPts val="0"/>
                        </a:spcAft>
                      </a:pPr>
                      <a:r>
                        <a:rPr lang="en-US" sz="1400" b="1" kern="100" dirty="0">
                          <a:solidFill>
                            <a:schemeClr val="bg1"/>
                          </a:solidFill>
                          <a:effectLst/>
                          <a:latin typeface="Microsoft Sans Serif" panose="020B0604020202020204" pitchFamily="34" charset="0"/>
                          <a:ea typeface="ＭＳ Ｐゴシック"/>
                          <a:cs typeface="Microsoft Sans Serif" panose="020B0604020202020204" pitchFamily="34" charset="0"/>
                        </a:rPr>
                        <a:t>Jun 2015</a:t>
                      </a:r>
                      <a:endParaRPr lang="ja-JP" sz="1200" b="1" kern="100" dirty="0">
                        <a:solidFill>
                          <a:schemeClr val="bg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spcAft>
                          <a:spcPts val="0"/>
                        </a:spcAft>
                      </a:pPr>
                      <a:endParaRPr lang="ja-JP" sz="180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US" sz="1400" b="0" kern="100" dirty="0">
                          <a:solidFill>
                            <a:schemeClr val="tx1"/>
                          </a:solidFill>
                          <a:effectLst/>
                          <a:latin typeface="Microsoft Sans Serif" panose="020B0604020202020204" pitchFamily="34" charset="0"/>
                          <a:ea typeface="ＭＳ Ｐゴシック"/>
                          <a:cs typeface="Microsoft Sans Serif" panose="020B0604020202020204" pitchFamily="34" charset="0"/>
                        </a:rPr>
                        <a:t>Fiji</a:t>
                      </a:r>
                      <a:endParaRPr lang="ja-JP" sz="1200" b="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US" sz="1400" b="0" kern="100" dirty="0">
                          <a:solidFill>
                            <a:srgbClr val="FF0000"/>
                          </a:solidFill>
                          <a:effectLst/>
                          <a:latin typeface="Microsoft Sans Serif" panose="020B0604020202020204" pitchFamily="34" charset="0"/>
                          <a:ea typeface="ＭＳ Ｐゴシック"/>
                          <a:cs typeface="Microsoft Sans Serif" panose="020B0604020202020204" pitchFamily="34" charset="0"/>
                        </a:rPr>
                        <a:t>Barometer, thermometer, hygrometer</a:t>
                      </a:r>
                      <a:endParaRPr lang="ja-JP" sz="1200" b="0" kern="100" dirty="0">
                        <a:solidFill>
                          <a:srgbClr val="FF0000"/>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US" sz="1400" b="0" kern="100">
                          <a:solidFill>
                            <a:schemeClr val="tx1"/>
                          </a:solidFill>
                          <a:effectLst/>
                          <a:latin typeface="Microsoft Sans Serif" panose="020B0604020202020204" pitchFamily="34" charset="0"/>
                          <a:ea typeface="ＭＳ Ｐゴシック"/>
                          <a:cs typeface="Microsoft Sans Serif" panose="020B0604020202020204" pitchFamily="34" charset="0"/>
                        </a:rPr>
                        <a:t>Barometer, thermometer,</a:t>
                      </a:r>
                      <a:endParaRPr lang="ja-JP" sz="1200" b="0" kern="10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 xmlns:a16="http://schemas.microsoft.com/office/drawing/2014/main" val="10002"/>
                  </a:ext>
                </a:extLst>
              </a:tr>
              <a:tr h="553815">
                <a:tc>
                  <a:txBody>
                    <a:bodyPr/>
                    <a:lstStyle/>
                    <a:p>
                      <a:pPr algn="just">
                        <a:spcAft>
                          <a:spcPts val="0"/>
                        </a:spcAft>
                      </a:pPr>
                      <a:r>
                        <a:rPr lang="en-US" sz="1400" b="1" kern="100" dirty="0">
                          <a:solidFill>
                            <a:schemeClr val="bg1"/>
                          </a:solidFill>
                          <a:effectLst/>
                          <a:latin typeface="Microsoft Sans Serif" panose="020B0604020202020204" pitchFamily="34" charset="0"/>
                          <a:ea typeface="ＭＳ Ｐゴシック"/>
                          <a:cs typeface="Microsoft Sans Serif" panose="020B0604020202020204" pitchFamily="34" charset="0"/>
                        </a:rPr>
                        <a:t>Dec 2015</a:t>
                      </a:r>
                      <a:endParaRPr lang="ja-JP" sz="1200" b="1" kern="100" dirty="0">
                        <a:solidFill>
                          <a:schemeClr val="bg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spcAft>
                          <a:spcPts val="0"/>
                        </a:spcAft>
                      </a:pPr>
                      <a:endParaRPr lang="ja-JP" sz="180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US" sz="1400" b="0" kern="100" dirty="0">
                          <a:solidFill>
                            <a:schemeClr val="tx1"/>
                          </a:solidFill>
                          <a:effectLst/>
                          <a:latin typeface="Microsoft Sans Serif" panose="020B0604020202020204" pitchFamily="34" charset="0"/>
                          <a:ea typeface="ＭＳ Ｐゴシック"/>
                          <a:cs typeface="Microsoft Sans Serif" panose="020B0604020202020204" pitchFamily="34" charset="0"/>
                        </a:rPr>
                        <a:t>Philippines</a:t>
                      </a:r>
                      <a:endParaRPr lang="ja-JP" sz="1200" b="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US" sz="1400" b="0" kern="100" dirty="0">
                          <a:solidFill>
                            <a:srgbClr val="FF0000"/>
                          </a:solidFill>
                          <a:effectLst/>
                          <a:latin typeface="Microsoft Sans Serif" panose="020B0604020202020204" pitchFamily="34" charset="0"/>
                          <a:ea typeface="ＭＳ Ｐゴシック"/>
                          <a:cs typeface="Microsoft Sans Serif" panose="020B0604020202020204" pitchFamily="34" charset="0"/>
                        </a:rPr>
                        <a:t>Barometer</a:t>
                      </a:r>
                      <a:endParaRPr lang="ja-JP" sz="1200" b="0" kern="100" dirty="0">
                        <a:solidFill>
                          <a:srgbClr val="FF0000"/>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US" sz="1400" b="0" kern="100" dirty="0">
                          <a:solidFill>
                            <a:schemeClr val="tx1"/>
                          </a:solidFill>
                          <a:effectLst/>
                          <a:latin typeface="Microsoft Sans Serif" panose="020B0604020202020204" pitchFamily="34" charset="0"/>
                          <a:ea typeface="ＭＳ Ｐゴシック"/>
                          <a:cs typeface="Microsoft Sans Serif" panose="020B0604020202020204" pitchFamily="34" charset="0"/>
                        </a:rPr>
                        <a:t>Barometer</a:t>
                      </a:r>
                      <a:endParaRPr lang="ja-JP" sz="1200" b="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 xmlns:a16="http://schemas.microsoft.com/office/drawing/2014/main" val="10003"/>
                  </a:ext>
                </a:extLst>
              </a:tr>
              <a:tr h="553815">
                <a:tc>
                  <a:txBody>
                    <a:bodyPr/>
                    <a:lstStyle/>
                    <a:p>
                      <a:pPr algn="just">
                        <a:spcAft>
                          <a:spcPts val="0"/>
                        </a:spcAft>
                      </a:pPr>
                      <a:r>
                        <a:rPr lang="en-US" sz="1400" b="1" kern="100" dirty="0">
                          <a:solidFill>
                            <a:schemeClr val="bg1"/>
                          </a:solidFill>
                          <a:effectLst/>
                          <a:latin typeface="Microsoft Sans Serif" panose="020B0604020202020204" pitchFamily="34" charset="0"/>
                          <a:ea typeface="ＭＳ Ｐゴシック"/>
                          <a:cs typeface="Microsoft Sans Serif" panose="020B0604020202020204" pitchFamily="34" charset="0"/>
                        </a:rPr>
                        <a:t>Feb 2016</a:t>
                      </a:r>
                      <a:endParaRPr lang="ja-JP" sz="1200" b="1" kern="100" dirty="0">
                        <a:solidFill>
                          <a:schemeClr val="bg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spcAft>
                          <a:spcPts val="0"/>
                        </a:spcAft>
                      </a:pPr>
                      <a:endParaRPr lang="ja-JP" sz="180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US" sz="1400" b="0" kern="100" dirty="0">
                          <a:solidFill>
                            <a:schemeClr val="tx1"/>
                          </a:solidFill>
                          <a:effectLst/>
                          <a:latin typeface="Microsoft Sans Serif" panose="020B0604020202020204" pitchFamily="34" charset="0"/>
                          <a:ea typeface="ＭＳ Ｐゴシック"/>
                          <a:cs typeface="Microsoft Sans Serif" panose="020B0604020202020204" pitchFamily="34" charset="0"/>
                        </a:rPr>
                        <a:t>Mozambique</a:t>
                      </a:r>
                      <a:endParaRPr lang="ja-JP" sz="1200" b="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US" sz="1400" b="0" kern="100" dirty="0">
                          <a:solidFill>
                            <a:srgbClr val="FF0000"/>
                          </a:solidFill>
                          <a:effectLst/>
                          <a:latin typeface="Microsoft Sans Serif" panose="020B0604020202020204" pitchFamily="34" charset="0"/>
                          <a:ea typeface="ＭＳ Ｐゴシック"/>
                          <a:cs typeface="Microsoft Sans Serif" panose="020B0604020202020204" pitchFamily="34" charset="0"/>
                        </a:rPr>
                        <a:t>Barometer, thermometer</a:t>
                      </a:r>
                      <a:endParaRPr lang="ja-JP" sz="1200" b="0" kern="100" dirty="0">
                        <a:solidFill>
                          <a:srgbClr val="FF0000"/>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US" sz="1400" b="0" kern="100" dirty="0">
                          <a:solidFill>
                            <a:schemeClr val="tx1"/>
                          </a:solidFill>
                          <a:effectLst/>
                          <a:latin typeface="Microsoft Sans Serif" panose="020B0604020202020204" pitchFamily="34" charset="0"/>
                          <a:ea typeface="ＭＳ Ｐゴシック"/>
                          <a:cs typeface="Microsoft Sans Serif" panose="020B0604020202020204" pitchFamily="34" charset="0"/>
                        </a:rPr>
                        <a:t>Barometer, thermometer</a:t>
                      </a:r>
                      <a:endParaRPr lang="ja-JP" sz="1200" b="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 xmlns:a16="http://schemas.microsoft.com/office/drawing/2014/main" val="10004"/>
                  </a:ext>
                </a:extLst>
              </a:tr>
              <a:tr h="553815">
                <a:tc>
                  <a:txBody>
                    <a:bodyPr/>
                    <a:lstStyle/>
                    <a:p>
                      <a:pPr algn="just">
                        <a:spcAft>
                          <a:spcPts val="0"/>
                        </a:spcAft>
                      </a:pPr>
                      <a:r>
                        <a:rPr lang="en-US" sz="1400" b="1" kern="100" dirty="0">
                          <a:solidFill>
                            <a:schemeClr val="bg1"/>
                          </a:solidFill>
                          <a:effectLst/>
                          <a:latin typeface="Microsoft Sans Serif" panose="020B0604020202020204" pitchFamily="34" charset="0"/>
                          <a:ea typeface="ＭＳ Ｐゴシック"/>
                          <a:cs typeface="Microsoft Sans Serif" panose="020B0604020202020204" pitchFamily="34" charset="0"/>
                        </a:rPr>
                        <a:t>Feb 2016</a:t>
                      </a:r>
                      <a:endParaRPr lang="ja-JP" sz="1200" b="1" kern="100" dirty="0">
                        <a:solidFill>
                          <a:schemeClr val="bg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spcAft>
                          <a:spcPts val="0"/>
                        </a:spcAft>
                      </a:pPr>
                      <a:endParaRPr lang="ja-JP" sz="180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US" sz="1400" b="0" kern="100" dirty="0">
                          <a:solidFill>
                            <a:schemeClr val="tx1"/>
                          </a:solidFill>
                          <a:effectLst/>
                          <a:latin typeface="Microsoft Sans Serif" panose="020B0604020202020204" pitchFamily="34" charset="0"/>
                          <a:ea typeface="ＭＳ Ｐゴシック"/>
                          <a:cs typeface="Microsoft Sans Serif" panose="020B0604020202020204" pitchFamily="34" charset="0"/>
                        </a:rPr>
                        <a:t>Sri Lanka</a:t>
                      </a:r>
                      <a:endParaRPr lang="ja-JP" sz="1200" b="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US" sz="1400" b="0" kern="100" dirty="0">
                          <a:solidFill>
                            <a:srgbClr val="FF0000"/>
                          </a:solidFill>
                          <a:effectLst/>
                          <a:latin typeface="Microsoft Sans Serif" panose="020B0604020202020204" pitchFamily="34" charset="0"/>
                          <a:ea typeface="ＭＳ Ｐゴシック"/>
                          <a:cs typeface="Microsoft Sans Serif" panose="020B0604020202020204" pitchFamily="34" charset="0"/>
                        </a:rPr>
                        <a:t>Barometer</a:t>
                      </a:r>
                      <a:endParaRPr lang="ja-JP" sz="1200" b="0" kern="100" dirty="0">
                        <a:solidFill>
                          <a:srgbClr val="FF0000"/>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US" sz="1400" b="0" kern="100" dirty="0">
                          <a:solidFill>
                            <a:schemeClr val="tx1"/>
                          </a:solidFill>
                          <a:effectLst/>
                          <a:latin typeface="Microsoft Sans Serif" panose="020B0604020202020204" pitchFamily="34" charset="0"/>
                          <a:ea typeface="ＭＳ Ｐゴシック"/>
                          <a:cs typeface="Microsoft Sans Serif" panose="020B0604020202020204" pitchFamily="34" charset="0"/>
                        </a:rPr>
                        <a:t>Barometer, thermometer</a:t>
                      </a:r>
                      <a:endParaRPr lang="ja-JP" sz="1200" b="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 xmlns:a16="http://schemas.microsoft.com/office/drawing/2014/main" val="10005"/>
                  </a:ext>
                </a:extLst>
              </a:tr>
              <a:tr h="553815">
                <a:tc>
                  <a:txBody>
                    <a:bodyPr/>
                    <a:lstStyle/>
                    <a:p>
                      <a:pPr algn="just">
                        <a:spcAft>
                          <a:spcPts val="0"/>
                        </a:spcAft>
                      </a:pPr>
                      <a:r>
                        <a:rPr lang="en-US" sz="1400" b="1" kern="100" dirty="0">
                          <a:solidFill>
                            <a:schemeClr val="bg1"/>
                          </a:solidFill>
                          <a:effectLst/>
                          <a:latin typeface="Microsoft Sans Serif" panose="020B0604020202020204" pitchFamily="34" charset="0"/>
                          <a:ea typeface="ＭＳ Ｐゴシック"/>
                          <a:cs typeface="Microsoft Sans Serif" panose="020B0604020202020204" pitchFamily="34" charset="0"/>
                        </a:rPr>
                        <a:t>Jul 2016</a:t>
                      </a:r>
                      <a:endParaRPr lang="ja-JP" sz="1200" b="1" kern="100" dirty="0">
                        <a:solidFill>
                          <a:schemeClr val="bg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spcAft>
                          <a:spcPts val="0"/>
                        </a:spcAft>
                      </a:pPr>
                      <a:endParaRPr lang="ja-JP" sz="180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US" sz="1400" b="0" kern="100" dirty="0">
                          <a:solidFill>
                            <a:schemeClr val="tx1"/>
                          </a:solidFill>
                          <a:effectLst/>
                          <a:latin typeface="Microsoft Sans Serif" panose="020B0604020202020204" pitchFamily="34" charset="0"/>
                          <a:ea typeface="ＭＳ Ｐゴシック"/>
                          <a:cs typeface="Microsoft Sans Serif" panose="020B0604020202020204" pitchFamily="34" charset="0"/>
                        </a:rPr>
                        <a:t>Fiji</a:t>
                      </a:r>
                      <a:endParaRPr lang="ja-JP" sz="1200" b="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US" sz="1400" b="0" kern="100" dirty="0">
                          <a:solidFill>
                            <a:srgbClr val="FF0000"/>
                          </a:solidFill>
                          <a:effectLst/>
                          <a:latin typeface="Microsoft Sans Serif" panose="020B0604020202020204" pitchFamily="34" charset="0"/>
                          <a:ea typeface="ＭＳ Ｐゴシック"/>
                          <a:cs typeface="Microsoft Sans Serif" panose="020B0604020202020204" pitchFamily="34" charset="0"/>
                        </a:rPr>
                        <a:t>Barometer, thermometer, hygrometer</a:t>
                      </a:r>
                      <a:endParaRPr lang="ja-JP" sz="1200" b="0" kern="100" dirty="0">
                        <a:solidFill>
                          <a:srgbClr val="FF0000"/>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US" sz="1400" b="0" kern="100" dirty="0">
                          <a:solidFill>
                            <a:schemeClr val="tx1"/>
                          </a:solidFill>
                          <a:effectLst/>
                          <a:latin typeface="Microsoft Sans Serif" panose="020B0604020202020204" pitchFamily="34" charset="0"/>
                          <a:ea typeface="ＭＳ Ｐゴシック"/>
                          <a:cs typeface="Microsoft Sans Serif" panose="020B0604020202020204" pitchFamily="34" charset="0"/>
                        </a:rPr>
                        <a:t>Rain gauge, hygrometer</a:t>
                      </a:r>
                      <a:endParaRPr lang="ja-JP" sz="1200" b="0" kern="100" dirty="0">
                        <a:solidFill>
                          <a:schemeClr val="tx1"/>
                        </a:solidFill>
                        <a:effectLst/>
                        <a:latin typeface="Microsoft Sans Serif" panose="020B0604020202020204" pitchFamily="34" charset="0"/>
                        <a:ea typeface="ＭＳ 明朝"/>
                        <a:cs typeface="Microsoft Sans Serif"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 xmlns:a16="http://schemas.microsoft.com/office/drawing/2014/main" val="10006"/>
                  </a:ext>
                </a:extLst>
              </a:tr>
            </a:tbl>
          </a:graphicData>
        </a:graphic>
      </p:graphicFrame>
      <p:pic>
        <p:nvPicPr>
          <p:cNvPr id="5" name="Picture 5" descr="フィリピン共和国国旗"/>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44356" y="3516627"/>
            <a:ext cx="540000" cy="3616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931656" y="2313655"/>
            <a:ext cx="540000" cy="36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38682" y="4590916"/>
            <a:ext cx="540000" cy="36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44356" y="2964725"/>
            <a:ext cx="540000" cy="36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37910" y="5133007"/>
            <a:ext cx="540000" cy="36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944356" y="4057220"/>
            <a:ext cx="540000" cy="36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610856" y="5752618"/>
            <a:ext cx="7796544" cy="584775"/>
          </a:xfrm>
          <a:prstGeom prst="rect">
            <a:avLst/>
          </a:prstGeom>
          <a:noFill/>
        </p:spPr>
        <p:txBody>
          <a:bodyPr wrap="square" rtlCol="0">
            <a:spAutoFit/>
          </a:bodyPr>
          <a:lstStyle/>
          <a:p>
            <a:r>
              <a:rPr lang="en-US" altLang="ja-JP" sz="1600" dirty="0">
                <a:latin typeface="Microsoft Sans Serif" panose="020B0604020202020204" pitchFamily="34" charset="0"/>
                <a:cs typeface="Microsoft Sans Serif" panose="020B0604020202020204" pitchFamily="34" charset="0"/>
              </a:rPr>
              <a:t>Note</a:t>
            </a:r>
            <a:r>
              <a:rPr lang="en-US" altLang="ja-JP" sz="1600" dirty="0" smtClean="0">
                <a:latin typeface="Microsoft Sans Serif" panose="020B0604020202020204" pitchFamily="34" charset="0"/>
                <a:cs typeface="Microsoft Sans Serif" panose="020B0604020202020204" pitchFamily="34" charset="0"/>
              </a:rPr>
              <a:t>: </a:t>
            </a:r>
            <a:r>
              <a:rPr lang="en-US" altLang="ja-JP" sz="1600" dirty="0" smtClean="0">
                <a:solidFill>
                  <a:srgbClr val="FF0000"/>
                </a:solidFill>
                <a:latin typeface="Microsoft Sans Serif" panose="020B0604020202020204" pitchFamily="34" charset="0"/>
                <a:cs typeface="Microsoft Sans Serif" panose="020B0604020202020204" pitchFamily="34" charset="0"/>
              </a:rPr>
              <a:t>Red characters </a:t>
            </a:r>
            <a:r>
              <a:rPr lang="en-US" altLang="ja-JP" sz="1600" dirty="0" smtClean="0">
                <a:latin typeface="Microsoft Sans Serif" panose="020B0604020202020204" pitchFamily="34" charset="0"/>
                <a:cs typeface="Microsoft Sans Serif" panose="020B0604020202020204" pitchFamily="34" charset="0"/>
              </a:rPr>
              <a:t>show the ISO17025 (</a:t>
            </a:r>
            <a:r>
              <a:rPr lang="en-US" altLang="ja-JP" sz="1600" dirty="0"/>
              <a:t>General requirements for the competence of testing and calibration laboratories</a:t>
            </a:r>
            <a:r>
              <a:rPr lang="en-US" altLang="ja-JP" sz="1600" dirty="0" smtClean="0">
                <a:latin typeface="Microsoft Sans Serif" panose="020B0604020202020204" pitchFamily="34" charset="0"/>
                <a:cs typeface="Microsoft Sans Serif" panose="020B0604020202020204" pitchFamily="34" charset="0"/>
              </a:rPr>
              <a:t>) calibration</a:t>
            </a:r>
            <a:endParaRPr kumimoji="1" lang="ja-JP" altLang="en-US" sz="1600"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15095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85800" y="85007"/>
            <a:ext cx="7772400" cy="875184"/>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4000" dirty="0" smtClean="0">
                <a:solidFill>
                  <a:schemeClr val="bg1"/>
                </a:solidFill>
                <a:latin typeface="Arial" panose="020B0604020202020204" pitchFamily="34" charset="0"/>
                <a:cs typeface="Arial" panose="020B0604020202020204" pitchFamily="34" charset="0"/>
              </a:rPr>
              <a:t>Summary</a:t>
            </a:r>
            <a:endParaRPr lang="ja-JP" altLang="en-US" sz="4000" dirty="0">
              <a:solidFill>
                <a:schemeClr val="bg1"/>
              </a:solidFill>
              <a:latin typeface="Arial" panose="020B0604020202020204" pitchFamily="34" charset="0"/>
              <a:cs typeface="Arial" panose="020B0604020202020204" pitchFamily="34"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l="50301" t="32001" r="35413" b="45398"/>
          <a:stretch>
            <a:fillRect/>
          </a:stretch>
        </p:blipFill>
        <p:spPr bwMode="auto">
          <a:xfrm>
            <a:off x="7796531" y="5517232"/>
            <a:ext cx="1112906" cy="97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7" name="コンテンツ プレースホルダー 1"/>
          <p:cNvSpPr>
            <a:spLocks noGrp="1"/>
          </p:cNvSpPr>
          <p:nvPr>
            <p:ph idx="1"/>
          </p:nvPr>
        </p:nvSpPr>
        <p:spPr>
          <a:xfrm>
            <a:off x="683568" y="930925"/>
            <a:ext cx="7772400" cy="5378395"/>
          </a:xfrm>
        </p:spPr>
        <p:txBody>
          <a:bodyPr>
            <a:spAutoFit/>
          </a:bodyPr>
          <a:lstStyle/>
          <a:p>
            <a:pPr marL="514350" indent="-514350">
              <a:lnSpc>
                <a:spcPct val="150000"/>
              </a:lnSpc>
              <a:spcBef>
                <a:spcPts val="300"/>
              </a:spcBef>
              <a:buClrTx/>
              <a:buSzPct val="100000"/>
              <a:buFont typeface="+mj-lt"/>
              <a:buAutoNum type="arabicPeriod"/>
            </a:pPr>
            <a:r>
              <a:rPr lang="en-US" altLang="zh-CN" sz="2800" dirty="0" smtClean="0">
                <a:solidFill>
                  <a:schemeClr val="tx2"/>
                </a:solidFill>
                <a:latin typeface="Arial" panose="020B0604020202020204" pitchFamily="34" charset="0"/>
                <a:cs typeface="Arial" panose="020B0604020202020204" pitchFamily="34" charset="0"/>
                <a:sym typeface="Arial" charset="0"/>
              </a:rPr>
              <a:t>Eight activities out of ten are implemented or on going according to the plan</a:t>
            </a:r>
            <a:endParaRPr lang="zh-CN" altLang="en-US" sz="2800" dirty="0">
              <a:solidFill>
                <a:schemeClr val="tx2"/>
              </a:solidFill>
              <a:latin typeface="Arial" panose="020B0604020202020204" pitchFamily="34" charset="0"/>
              <a:cs typeface="Arial" panose="020B0604020202020204" pitchFamily="34" charset="0"/>
              <a:sym typeface="Arial" charset="0"/>
            </a:endParaRPr>
          </a:p>
          <a:p>
            <a:pPr marL="514350" indent="-514350">
              <a:lnSpc>
                <a:spcPct val="150000"/>
              </a:lnSpc>
              <a:spcBef>
                <a:spcPts val="300"/>
              </a:spcBef>
              <a:buClrTx/>
              <a:buSzPct val="100000"/>
              <a:buFont typeface="+mj-lt"/>
              <a:buAutoNum type="arabicPeriod"/>
            </a:pPr>
            <a:r>
              <a:rPr lang="en-US" altLang="zh-CN" sz="2800" dirty="0" smtClean="0">
                <a:solidFill>
                  <a:schemeClr val="tx2"/>
                </a:solidFill>
                <a:latin typeface="Arial" panose="020B0604020202020204" pitchFamily="34" charset="0"/>
                <a:cs typeface="Arial" panose="020B0604020202020204" pitchFamily="34" charset="0"/>
                <a:sym typeface="Arial" charset="0"/>
              </a:rPr>
              <a:t>Revealed current status and problems through the survey and workshop </a:t>
            </a:r>
          </a:p>
          <a:p>
            <a:pPr marL="514350" indent="-514350">
              <a:lnSpc>
                <a:spcPct val="150000"/>
              </a:lnSpc>
              <a:spcBef>
                <a:spcPts val="300"/>
              </a:spcBef>
              <a:buClrTx/>
              <a:buSzPct val="100000"/>
              <a:buFont typeface="+mj-lt"/>
              <a:buAutoNum type="arabicPeriod"/>
            </a:pPr>
            <a:r>
              <a:rPr lang="en-US" altLang="zh-CN" sz="2800" dirty="0" smtClean="0">
                <a:solidFill>
                  <a:schemeClr val="tx2"/>
                </a:solidFill>
                <a:latin typeface="Arial" panose="020B0604020202020204" pitchFamily="34" charset="0"/>
                <a:cs typeface="Arial" panose="020B0604020202020204" pitchFamily="34" charset="0"/>
                <a:sym typeface="Arial" charset="0"/>
              </a:rPr>
              <a:t>Effectiveness of package-type cooperation on instrument calibration</a:t>
            </a:r>
          </a:p>
          <a:p>
            <a:pPr marL="514350" indent="-514350">
              <a:lnSpc>
                <a:spcPct val="150000"/>
              </a:lnSpc>
              <a:spcBef>
                <a:spcPts val="300"/>
              </a:spcBef>
              <a:buClrTx/>
              <a:buSzPct val="100000"/>
              <a:buFont typeface="+mj-lt"/>
              <a:buAutoNum type="arabicPeriod"/>
            </a:pPr>
            <a:r>
              <a:rPr lang="en-US" altLang="zh-CN" sz="2800" dirty="0" smtClean="0">
                <a:solidFill>
                  <a:schemeClr val="tx2"/>
                </a:solidFill>
                <a:latin typeface="Arial" panose="020B0604020202020204" pitchFamily="34" charset="0"/>
                <a:cs typeface="Arial" panose="020B0604020202020204" pitchFamily="34" charset="0"/>
                <a:sym typeface="Arial" charset="0"/>
              </a:rPr>
              <a:t>This project makes a steady progress and should be continued in next period</a:t>
            </a:r>
            <a:endParaRPr lang="en-US" altLang="zh-CN" sz="2800" dirty="0">
              <a:solidFill>
                <a:schemeClr val="tx2"/>
              </a:solidFill>
              <a:latin typeface="Arial" panose="020B0604020202020204" pitchFamily="34" charset="0"/>
              <a:cs typeface="Arial" panose="020B0604020202020204" pitchFamily="34" charset="0"/>
              <a:sym typeface="Arial" charset="0"/>
            </a:endParaRPr>
          </a:p>
        </p:txBody>
      </p:sp>
    </p:spTree>
    <p:extLst>
      <p:ext uri="{BB962C8B-B14F-4D97-AF65-F5344CB8AC3E}">
        <p14:creationId xmlns:p14="http://schemas.microsoft.com/office/powerpoint/2010/main" val="1447851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l="50301" t="32001" r="35413" b="45398"/>
          <a:stretch>
            <a:fillRect/>
          </a:stretch>
        </p:blipFill>
        <p:spPr bwMode="auto">
          <a:xfrm>
            <a:off x="7796531" y="5517232"/>
            <a:ext cx="1112906" cy="97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4" name="タイトル 1"/>
          <p:cNvSpPr txBox="1">
            <a:spLocks/>
          </p:cNvSpPr>
          <p:nvPr/>
        </p:nvSpPr>
        <p:spPr>
          <a:xfrm>
            <a:off x="685800" y="85007"/>
            <a:ext cx="7772400" cy="875184"/>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4000" dirty="0" smtClean="0">
                <a:solidFill>
                  <a:schemeClr val="bg1"/>
                </a:solidFill>
                <a:latin typeface="Arial" panose="020B0604020202020204" pitchFamily="34" charset="0"/>
                <a:cs typeface="Arial" panose="020B0604020202020204" pitchFamily="34" charset="0"/>
              </a:rPr>
              <a:t>Summary</a:t>
            </a:r>
            <a:endParaRPr lang="ja-JP" altLang="en-US" sz="4000" dirty="0">
              <a:solidFill>
                <a:schemeClr val="bg1"/>
              </a:solidFill>
              <a:latin typeface="Arial" panose="020B0604020202020204" pitchFamily="34" charset="0"/>
              <a:cs typeface="Arial" panose="020B0604020202020204" pitchFamily="34" charset="0"/>
            </a:endParaRPr>
          </a:p>
        </p:txBody>
      </p:sp>
      <p:sp>
        <p:nvSpPr>
          <p:cNvPr id="5" name="コンテンツ プレースホルダー 1"/>
          <p:cNvSpPr>
            <a:spLocks noGrp="1"/>
          </p:cNvSpPr>
          <p:nvPr>
            <p:ph idx="1"/>
          </p:nvPr>
        </p:nvSpPr>
        <p:spPr>
          <a:xfrm>
            <a:off x="683568" y="930925"/>
            <a:ext cx="7772400" cy="5378395"/>
          </a:xfrm>
        </p:spPr>
        <p:txBody>
          <a:bodyPr>
            <a:spAutoFit/>
          </a:bodyPr>
          <a:lstStyle/>
          <a:p>
            <a:pPr marL="514350" indent="-514350">
              <a:lnSpc>
                <a:spcPct val="150000"/>
              </a:lnSpc>
              <a:spcBef>
                <a:spcPts val="300"/>
              </a:spcBef>
              <a:buClrTx/>
              <a:buSzPct val="100000"/>
              <a:buFont typeface="+mj-lt"/>
              <a:buAutoNum type="arabicPeriod"/>
            </a:pPr>
            <a:r>
              <a:rPr lang="en-US" altLang="zh-CN" sz="2800" dirty="0" smtClean="0">
                <a:solidFill>
                  <a:schemeClr val="tx2"/>
                </a:solidFill>
                <a:latin typeface="Arial" panose="020B0604020202020204" pitchFamily="34" charset="0"/>
                <a:cs typeface="Arial" panose="020B0604020202020204" pitchFamily="34" charset="0"/>
                <a:sym typeface="Arial" charset="0"/>
              </a:rPr>
              <a:t>Eight activities out of ten are implemented or on going according to the plan</a:t>
            </a:r>
            <a:endParaRPr lang="zh-CN" altLang="en-US" sz="2800" dirty="0">
              <a:solidFill>
                <a:schemeClr val="tx2"/>
              </a:solidFill>
              <a:latin typeface="Arial" panose="020B0604020202020204" pitchFamily="34" charset="0"/>
              <a:cs typeface="Arial" panose="020B0604020202020204" pitchFamily="34" charset="0"/>
              <a:sym typeface="Arial" charset="0"/>
            </a:endParaRPr>
          </a:p>
          <a:p>
            <a:pPr marL="514350" indent="-514350">
              <a:lnSpc>
                <a:spcPct val="150000"/>
              </a:lnSpc>
              <a:spcBef>
                <a:spcPts val="300"/>
              </a:spcBef>
              <a:buClrTx/>
              <a:buSzPct val="100000"/>
              <a:buFont typeface="+mj-lt"/>
              <a:buAutoNum type="arabicPeriod"/>
            </a:pPr>
            <a:r>
              <a:rPr lang="en-US" altLang="zh-CN" sz="2800" dirty="0" smtClean="0">
                <a:solidFill>
                  <a:schemeClr val="tx2"/>
                </a:solidFill>
                <a:latin typeface="Arial" panose="020B0604020202020204" pitchFamily="34" charset="0"/>
                <a:cs typeface="Arial" panose="020B0604020202020204" pitchFamily="34" charset="0"/>
                <a:sym typeface="Arial" charset="0"/>
              </a:rPr>
              <a:t>Revealed current status and problems through the survey and workshop </a:t>
            </a:r>
          </a:p>
          <a:p>
            <a:pPr marL="514350" indent="-514350">
              <a:lnSpc>
                <a:spcPct val="150000"/>
              </a:lnSpc>
              <a:spcBef>
                <a:spcPts val="300"/>
              </a:spcBef>
              <a:buClrTx/>
              <a:buSzPct val="100000"/>
              <a:buFont typeface="+mj-lt"/>
              <a:buAutoNum type="arabicPeriod"/>
            </a:pPr>
            <a:r>
              <a:rPr lang="en-US" altLang="zh-CN" sz="2800" dirty="0" smtClean="0">
                <a:solidFill>
                  <a:schemeClr val="tx2"/>
                </a:solidFill>
                <a:latin typeface="Arial" panose="020B0604020202020204" pitchFamily="34" charset="0"/>
                <a:cs typeface="Arial" panose="020B0604020202020204" pitchFamily="34" charset="0"/>
                <a:sym typeface="Arial" charset="0"/>
              </a:rPr>
              <a:t>Effectiveness of package-type cooperation on instrument calibration</a:t>
            </a:r>
          </a:p>
          <a:p>
            <a:pPr marL="514350" indent="-514350">
              <a:lnSpc>
                <a:spcPct val="150000"/>
              </a:lnSpc>
              <a:spcBef>
                <a:spcPts val="300"/>
              </a:spcBef>
              <a:buClrTx/>
              <a:buSzPct val="100000"/>
              <a:buFont typeface="+mj-lt"/>
              <a:buAutoNum type="arabicPeriod"/>
            </a:pPr>
            <a:r>
              <a:rPr lang="en-US" altLang="zh-CN" sz="2800" dirty="0" smtClean="0">
                <a:solidFill>
                  <a:schemeClr val="tx2"/>
                </a:solidFill>
                <a:latin typeface="Arial" panose="020B0604020202020204" pitchFamily="34" charset="0"/>
                <a:cs typeface="Arial" panose="020B0604020202020204" pitchFamily="34" charset="0"/>
                <a:sym typeface="Arial" charset="0"/>
              </a:rPr>
              <a:t>This project makes a steady progress and should be continued in next period</a:t>
            </a:r>
            <a:endParaRPr lang="en-US" altLang="zh-CN" sz="2800" dirty="0">
              <a:solidFill>
                <a:schemeClr val="tx2"/>
              </a:solidFill>
              <a:latin typeface="Arial" panose="020B0604020202020204" pitchFamily="34" charset="0"/>
              <a:cs typeface="Arial" panose="020B0604020202020204" pitchFamily="34" charset="0"/>
              <a:sym typeface="Arial" charset="0"/>
            </a:endParaRPr>
          </a:p>
        </p:txBody>
      </p:sp>
    </p:spTree>
    <p:extLst>
      <p:ext uri="{BB962C8B-B14F-4D97-AF65-F5344CB8AC3E}">
        <p14:creationId xmlns:p14="http://schemas.microsoft.com/office/powerpoint/2010/main" val="2744947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気象庁マスコットキャラクター"/>
          <p:cNvPicPr>
            <a:picLocks noChangeAspect="1" noChangeArrowheads="1"/>
          </p:cNvPicPr>
          <p:nvPr/>
        </p:nvPicPr>
        <p:blipFill>
          <a:blip r:embed="rId3" cstate="print"/>
          <a:srcRect/>
          <a:stretch>
            <a:fillRect/>
          </a:stretch>
        </p:blipFill>
        <p:spPr bwMode="auto">
          <a:xfrm>
            <a:off x="0" y="4394579"/>
            <a:ext cx="1678777" cy="1626316"/>
          </a:xfrm>
          <a:prstGeom prst="rect">
            <a:avLst/>
          </a:prstGeom>
          <a:noFill/>
        </p:spPr>
      </p:pic>
      <p:sp>
        <p:nvSpPr>
          <p:cNvPr id="4" name="テキスト ボックス 3"/>
          <p:cNvSpPr txBox="1"/>
          <p:nvPr/>
        </p:nvSpPr>
        <p:spPr>
          <a:xfrm>
            <a:off x="0" y="5886632"/>
            <a:ext cx="2102755" cy="338554"/>
          </a:xfrm>
          <a:prstGeom prst="rect">
            <a:avLst/>
          </a:prstGeom>
          <a:noFill/>
        </p:spPr>
        <p:txBody>
          <a:bodyPr wrap="none" rtlCol="0">
            <a:spAutoFit/>
          </a:bodyPr>
          <a:lstStyle/>
          <a:p>
            <a:r>
              <a:rPr kumimoji="1" lang="en-US" altLang="ja-JP" sz="1600" dirty="0" smtClean="0"/>
              <a:t>JMA’s Mascot: </a:t>
            </a:r>
            <a:r>
              <a:rPr kumimoji="1" lang="en-US" altLang="ja-JP" sz="1600" dirty="0" err="1" smtClean="0"/>
              <a:t>Harerun</a:t>
            </a:r>
            <a:endParaRPr kumimoji="1" lang="en-US" altLang="ja-JP" sz="1600" dirty="0" smtClean="0"/>
          </a:p>
        </p:txBody>
      </p:sp>
      <p:sp>
        <p:nvSpPr>
          <p:cNvPr id="5" name="サブタイトル 2"/>
          <p:cNvSpPr txBox="1">
            <a:spLocks/>
          </p:cNvSpPr>
          <p:nvPr/>
        </p:nvSpPr>
        <p:spPr bwMode="auto">
          <a:xfrm>
            <a:off x="1017990" y="4437112"/>
            <a:ext cx="7730474" cy="1722056"/>
          </a:xfrm>
          <a:prstGeom prst="rect">
            <a:avLst/>
          </a:prstGeom>
          <a:noFill/>
          <a:ln w="9525">
            <a:noFill/>
            <a:miter lim="800000"/>
            <a:headEnd/>
            <a:tailEnd/>
          </a:ln>
        </p:spPr>
        <p:txBody>
          <a:bodyPr>
            <a:normAutofit lnSpcReduction="10000"/>
          </a:bodyPr>
          <a:lstStyle/>
          <a:p>
            <a:pPr marL="566737" indent="-457200" algn="r">
              <a:lnSpc>
                <a:spcPct val="80000"/>
              </a:lnSpc>
              <a:spcBef>
                <a:spcPts val="400"/>
              </a:spcBef>
              <a:buClr>
                <a:schemeClr val="accent1"/>
              </a:buClr>
              <a:buSzPct val="68000"/>
              <a:defRPr/>
            </a:pPr>
            <a:r>
              <a:rPr lang="en-US" altLang="ja-JP" sz="2500" dirty="0">
                <a:solidFill>
                  <a:schemeClr val="tx1"/>
                </a:solidFill>
                <a:latin typeface="+mn-lt"/>
                <a:ea typeface="+mn-ea"/>
              </a:rPr>
              <a:t>Nobuyuki TANAKA</a:t>
            </a:r>
          </a:p>
          <a:p>
            <a:pPr marL="365125" indent="-255588" algn="r">
              <a:lnSpc>
                <a:spcPct val="80000"/>
              </a:lnSpc>
              <a:spcBef>
                <a:spcPts val="400"/>
              </a:spcBef>
              <a:buClr>
                <a:schemeClr val="accent1"/>
              </a:buClr>
              <a:buSzPct val="68000"/>
              <a:defRPr/>
            </a:pPr>
            <a:r>
              <a:rPr lang="en-US" altLang="ja-JP" sz="2500" dirty="0" smtClean="0">
                <a:solidFill>
                  <a:schemeClr val="tx1"/>
                </a:solidFill>
                <a:latin typeface="+mn-lt"/>
                <a:ea typeface="+mn-ea"/>
              </a:rPr>
              <a:t>Observation Department</a:t>
            </a:r>
            <a:endParaRPr lang="en-US" altLang="ja-JP" sz="2500" dirty="0">
              <a:solidFill>
                <a:schemeClr val="tx1"/>
              </a:solidFill>
              <a:latin typeface="+mn-lt"/>
              <a:ea typeface="+mn-ea"/>
            </a:endParaRPr>
          </a:p>
          <a:p>
            <a:pPr marL="365125" indent="-255588" algn="r">
              <a:lnSpc>
                <a:spcPct val="80000"/>
              </a:lnSpc>
              <a:spcBef>
                <a:spcPts val="400"/>
              </a:spcBef>
              <a:buClr>
                <a:schemeClr val="accent1"/>
              </a:buClr>
              <a:buSzPct val="68000"/>
              <a:defRPr/>
            </a:pPr>
            <a:r>
              <a:rPr lang="en-US" altLang="ja-JP" sz="2500" dirty="0">
                <a:solidFill>
                  <a:schemeClr val="tx1"/>
                </a:solidFill>
                <a:latin typeface="+mn-lt"/>
                <a:ea typeface="+mn-ea"/>
              </a:rPr>
              <a:t>Japan Meteorological Agency</a:t>
            </a:r>
          </a:p>
          <a:p>
            <a:pPr marL="365125" indent="-255588" algn="r">
              <a:lnSpc>
                <a:spcPct val="80000"/>
              </a:lnSpc>
              <a:spcBef>
                <a:spcPts val="400"/>
              </a:spcBef>
              <a:buClr>
                <a:schemeClr val="accent1"/>
              </a:buClr>
              <a:buSzPct val="68000"/>
              <a:defRPr/>
            </a:pPr>
            <a:endParaRPr lang="en-US" altLang="ja-JP" sz="2500" dirty="0">
              <a:solidFill>
                <a:schemeClr val="tx1"/>
              </a:solidFill>
              <a:latin typeface="+mn-lt"/>
              <a:ea typeface="+mn-ea"/>
            </a:endParaRPr>
          </a:p>
          <a:p>
            <a:pPr marL="365125" indent="-255588" algn="r">
              <a:lnSpc>
                <a:spcPct val="80000"/>
              </a:lnSpc>
              <a:spcBef>
                <a:spcPts val="400"/>
              </a:spcBef>
              <a:buClr>
                <a:schemeClr val="accent1"/>
              </a:buClr>
              <a:buSzPct val="68000"/>
              <a:defRPr/>
            </a:pPr>
            <a:r>
              <a:rPr lang="en-US" altLang="ja-JP" sz="2500" dirty="0">
                <a:solidFill>
                  <a:schemeClr val="tx1"/>
                </a:solidFill>
                <a:latin typeface="+mn-lt"/>
                <a:ea typeface="+mn-ea"/>
                <a:hlinkClick r:id="rId4"/>
              </a:rPr>
              <a:t>ntanaka@met.kishou.go.jp</a:t>
            </a:r>
            <a:r>
              <a:rPr lang="en-US" altLang="ja-JP" sz="2500" dirty="0">
                <a:solidFill>
                  <a:schemeClr val="tx1"/>
                </a:solidFill>
                <a:latin typeface="+mn-lt"/>
                <a:ea typeface="+mn-ea"/>
              </a:rPr>
              <a:t> (Tanaka</a:t>
            </a:r>
            <a:r>
              <a:rPr lang="en-US" altLang="ja-JP" sz="2500" dirty="0" smtClean="0">
                <a:solidFill>
                  <a:schemeClr val="tx1"/>
                </a:solidFill>
                <a:latin typeface="+mn-lt"/>
                <a:ea typeface="+mn-ea"/>
              </a:rPr>
              <a:t>)</a:t>
            </a:r>
            <a:r>
              <a:rPr lang="en-US" altLang="ja-JP" sz="2500" dirty="0" smtClean="0">
                <a:latin typeface="+mn-lt"/>
              </a:rPr>
              <a:t> </a:t>
            </a:r>
            <a:endParaRPr lang="ja-JP" altLang="en-US" sz="2500" dirty="0">
              <a:solidFill>
                <a:schemeClr val="tx1"/>
              </a:solidFill>
              <a:latin typeface="+mn-lt"/>
              <a:ea typeface="+mn-ea"/>
            </a:endParaRPr>
          </a:p>
        </p:txBody>
      </p:sp>
      <p:sp>
        <p:nvSpPr>
          <p:cNvPr id="6" name="Rectangle 4" descr="DSCF7838"/>
          <p:cNvSpPr>
            <a:spLocks noChangeArrowheads="1"/>
          </p:cNvSpPr>
          <p:nvPr/>
        </p:nvSpPr>
        <p:spPr bwMode="auto">
          <a:xfrm>
            <a:off x="3392441" y="1659670"/>
            <a:ext cx="1504950" cy="1501775"/>
          </a:xfrm>
          <a:prstGeom prst="rect">
            <a:avLst/>
          </a:prstGeom>
          <a:blipFill dpi="0" rotWithShape="1">
            <a:blip r:embed="rId5" cstate="print"/>
            <a:srcRect/>
            <a:stretch>
              <a:fillRect/>
            </a:stretch>
          </a:blipFill>
          <a:ln w="9525" algn="ctr">
            <a:noFill/>
            <a:miter lim="800000"/>
            <a:headEnd/>
            <a:tailEnd/>
          </a:ln>
        </p:spPr>
        <p:txBody>
          <a:bodyPr lIns="74295" tIns="8890" rIns="74295" bIns="8890"/>
          <a:lstStyle/>
          <a:p>
            <a:endParaRPr lang="ja-JP" altLang="en-US"/>
          </a:p>
        </p:txBody>
      </p:sp>
      <p:sp>
        <p:nvSpPr>
          <p:cNvPr id="7" name="Text Box 4"/>
          <p:cNvSpPr txBox="1">
            <a:spLocks noChangeArrowheads="1"/>
          </p:cNvSpPr>
          <p:nvPr/>
        </p:nvSpPr>
        <p:spPr bwMode="auto">
          <a:xfrm>
            <a:off x="388770" y="3405038"/>
            <a:ext cx="8280400" cy="811212"/>
          </a:xfrm>
          <a:prstGeom prst="rect">
            <a:avLst/>
          </a:prstGeom>
          <a:noFill/>
          <a:ln w="38100" cap="rnd">
            <a:noFill/>
            <a:prstDash val="sysDot"/>
            <a:miter lim="800000"/>
            <a:headEnd/>
            <a:tailEnd/>
          </a:ln>
        </p:spPr>
        <p:txBody>
          <a:bodyPr lIns="72000" tIns="36000" rIns="72000" bIns="36000">
            <a:spAutoFit/>
          </a:bodyPr>
          <a:lstStyle/>
          <a:p>
            <a:pPr algn="ctr"/>
            <a:r>
              <a:rPr lang="en-US" altLang="ja-JP" sz="2400" dirty="0">
                <a:latin typeface="Comic Sans MS" pitchFamily="66" charset="0"/>
              </a:rPr>
              <a:t>Thank you for your listening. For further information …</a:t>
            </a:r>
          </a:p>
          <a:p>
            <a:pPr algn="ctr"/>
            <a:r>
              <a:rPr lang="en-US" altLang="ja-JP" sz="2400" u="sng" dirty="0">
                <a:solidFill>
                  <a:srgbClr val="3333FF"/>
                </a:solidFill>
                <a:latin typeface="Comic Sans MS" pitchFamily="66" charset="0"/>
              </a:rPr>
              <a:t>http://www.jma.go.jp/jma/indexe.html</a:t>
            </a:r>
          </a:p>
        </p:txBody>
      </p:sp>
      <p:sp>
        <p:nvSpPr>
          <p:cNvPr id="8" name="テキスト ボックス 7"/>
          <p:cNvSpPr txBox="1"/>
          <p:nvPr/>
        </p:nvSpPr>
        <p:spPr>
          <a:xfrm>
            <a:off x="251520" y="44624"/>
            <a:ext cx="8496944" cy="707886"/>
          </a:xfrm>
          <a:prstGeom prst="rect">
            <a:avLst/>
          </a:prstGeom>
          <a:noFill/>
        </p:spPr>
        <p:txBody>
          <a:bodyPr wrap="square" rtlCol="0">
            <a:spAutoFit/>
          </a:bodyPr>
          <a:lstStyle/>
          <a:p>
            <a:pPr algn="ctr"/>
            <a:r>
              <a:rPr kumimoji="1" lang="en-US" altLang="ja-JP" sz="4000" dirty="0" smtClean="0">
                <a:solidFill>
                  <a:schemeClr val="bg1"/>
                </a:solidFill>
                <a:latin typeface="Comic Sans MS" panose="030F0702030302020204" pitchFamily="66" charset="0"/>
              </a:rPr>
              <a:t>Thank you for your attention.</a:t>
            </a:r>
            <a:endParaRPr kumimoji="1" lang="ja-JP" altLang="en-US" sz="4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180126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a:spLocks noGrp="1"/>
          </p:cNvSpPr>
          <p:nvPr>
            <p:ph idx="1"/>
          </p:nvPr>
        </p:nvSpPr>
        <p:spPr>
          <a:xfrm>
            <a:off x="323528" y="864096"/>
            <a:ext cx="8712968" cy="5949280"/>
          </a:xfrm>
        </p:spPr>
        <p:txBody>
          <a:bodyPr>
            <a:noAutofit/>
          </a:bodyPr>
          <a:lstStyle/>
          <a:p>
            <a:pPr>
              <a:spcBef>
                <a:spcPts val="0"/>
              </a:spcBef>
              <a:spcAft>
                <a:spcPts val="1200"/>
              </a:spcAft>
              <a:buSzPct val="100000"/>
              <a:buFont typeface="Wingdings" panose="05000000000000000000" pitchFamily="2" charset="2"/>
              <a:buChar char="Ø"/>
            </a:pPr>
            <a:r>
              <a:rPr lang="en-US" altLang="ja-JP" sz="1900" b="1" dirty="0" smtClean="0">
                <a:solidFill>
                  <a:schemeClr val="accent1">
                    <a:lumMod val="75000"/>
                  </a:schemeClr>
                </a:solidFill>
                <a:latin typeface="Arial" panose="020B0604020202020204" pitchFamily="34" charset="0"/>
                <a:cs typeface="Arial" panose="020B0604020202020204" pitchFamily="34" charset="0"/>
              </a:rPr>
              <a:t>No. I</a:t>
            </a:r>
            <a:br>
              <a:rPr lang="en-US" altLang="ja-JP" sz="1900" b="1" dirty="0" smtClean="0">
                <a:solidFill>
                  <a:schemeClr val="accent1">
                    <a:lumMod val="75000"/>
                  </a:schemeClr>
                </a:solidFill>
                <a:latin typeface="Arial" panose="020B0604020202020204" pitchFamily="34" charset="0"/>
                <a:cs typeface="Arial" panose="020B0604020202020204" pitchFamily="34" charset="0"/>
              </a:rPr>
            </a:br>
            <a:r>
              <a:rPr lang="en-GB" altLang="ja-JP" sz="1900" dirty="0">
                <a:solidFill>
                  <a:schemeClr val="accent1">
                    <a:lumMod val="75000"/>
                  </a:schemeClr>
                </a:solidFill>
                <a:latin typeface="Arial" panose="020B0604020202020204" pitchFamily="34" charset="0"/>
                <a:cs typeface="Arial" panose="020B0604020202020204" pitchFamily="34" charset="0"/>
              </a:rPr>
              <a:t>Monitor and review the Implementation of EGOS- IP in RA </a:t>
            </a:r>
            <a:r>
              <a:rPr lang="en-GB" altLang="ja-JP" sz="1900" dirty="0" smtClean="0">
                <a:solidFill>
                  <a:schemeClr val="accent1">
                    <a:lumMod val="75000"/>
                  </a:schemeClr>
                </a:solidFill>
                <a:latin typeface="Arial" panose="020B0604020202020204" pitchFamily="34" charset="0"/>
                <a:cs typeface="Arial" panose="020B0604020202020204" pitchFamily="34" charset="0"/>
              </a:rPr>
              <a:t>II</a:t>
            </a:r>
          </a:p>
          <a:p>
            <a:pPr>
              <a:spcBef>
                <a:spcPts val="0"/>
              </a:spcBef>
              <a:spcAft>
                <a:spcPts val="1200"/>
              </a:spcAft>
              <a:buSzPct val="100000"/>
              <a:buFont typeface="Wingdings" panose="05000000000000000000" pitchFamily="2" charset="2"/>
              <a:buChar char="Ø"/>
            </a:pPr>
            <a:r>
              <a:rPr lang="en-GB" altLang="ja-JP" sz="1900" b="1" dirty="0" smtClean="0">
                <a:solidFill>
                  <a:schemeClr val="accent1">
                    <a:lumMod val="75000"/>
                  </a:schemeClr>
                </a:solidFill>
                <a:latin typeface="Arial" panose="020B0604020202020204" pitchFamily="34" charset="0"/>
                <a:ea typeface="Arial"/>
                <a:cs typeface="Arial" panose="020B0604020202020204" pitchFamily="34" charset="0"/>
              </a:rPr>
              <a:t>No. II</a:t>
            </a:r>
            <a:r>
              <a:rPr lang="en-GB" altLang="ja-JP" sz="1900" dirty="0" smtClean="0">
                <a:solidFill>
                  <a:schemeClr val="accent1">
                    <a:lumMod val="75000"/>
                  </a:schemeClr>
                </a:solidFill>
                <a:latin typeface="Arial" panose="020B0604020202020204" pitchFamily="34" charset="0"/>
                <a:ea typeface="Arial"/>
                <a:cs typeface="Arial" panose="020B0604020202020204" pitchFamily="34" charset="0"/>
              </a:rPr>
              <a:t/>
            </a:r>
            <a:br>
              <a:rPr lang="en-GB" altLang="ja-JP" sz="1900" dirty="0" smtClean="0">
                <a:solidFill>
                  <a:schemeClr val="accent1">
                    <a:lumMod val="75000"/>
                  </a:schemeClr>
                </a:solidFill>
                <a:latin typeface="Arial" panose="020B0604020202020204" pitchFamily="34" charset="0"/>
                <a:ea typeface="Arial"/>
                <a:cs typeface="Arial" panose="020B0604020202020204" pitchFamily="34" charset="0"/>
              </a:rPr>
            </a:br>
            <a:r>
              <a:rPr lang="en-GB" altLang="ja-JP" sz="1900" dirty="0">
                <a:solidFill>
                  <a:schemeClr val="accent1">
                    <a:lumMod val="75000"/>
                  </a:schemeClr>
                </a:solidFill>
                <a:latin typeface="Arial" panose="020B0604020202020204" pitchFamily="34" charset="0"/>
                <a:cs typeface="Arial" panose="020B0604020202020204" pitchFamily="34" charset="0"/>
              </a:rPr>
              <a:t>Standard and best practise </a:t>
            </a:r>
            <a:r>
              <a:rPr lang="en-GB" altLang="ja-JP" sz="1900" dirty="0" smtClean="0">
                <a:solidFill>
                  <a:schemeClr val="accent1">
                    <a:lumMod val="75000"/>
                  </a:schemeClr>
                </a:solidFill>
                <a:latin typeface="Arial" panose="020B0604020202020204" pitchFamily="34" charset="0"/>
                <a:cs typeface="Arial" panose="020B0604020202020204" pitchFamily="34" charset="0"/>
              </a:rPr>
              <a:t>Portal</a:t>
            </a:r>
            <a:endParaRPr lang="ja-JP" altLang="ja-JP" sz="1900" dirty="0">
              <a:solidFill>
                <a:schemeClr val="accent1">
                  <a:lumMod val="75000"/>
                </a:schemeClr>
              </a:solidFill>
              <a:latin typeface="Arial" panose="020B0604020202020204" pitchFamily="34" charset="0"/>
              <a:ea typeface="Arial"/>
              <a:cs typeface="Arial" panose="020B0604020202020204" pitchFamily="34" charset="0"/>
            </a:endParaRPr>
          </a:p>
          <a:p>
            <a:pPr>
              <a:spcBef>
                <a:spcPts val="0"/>
              </a:spcBef>
              <a:spcAft>
                <a:spcPts val="1200"/>
              </a:spcAft>
              <a:buSzPct val="100000"/>
              <a:buFont typeface="Wingdings" panose="05000000000000000000" pitchFamily="2" charset="2"/>
              <a:buChar char="Ø"/>
            </a:pPr>
            <a:r>
              <a:rPr lang="en-US" altLang="ja-JP" sz="1900" b="1" dirty="0" smtClean="0">
                <a:solidFill>
                  <a:schemeClr val="accent1">
                    <a:lumMod val="75000"/>
                  </a:schemeClr>
                </a:solidFill>
                <a:latin typeface="Arial" panose="020B0604020202020204" pitchFamily="34" charset="0"/>
                <a:cs typeface="Arial" panose="020B0604020202020204" pitchFamily="34" charset="0"/>
              </a:rPr>
              <a:t>No</a:t>
            </a:r>
            <a:r>
              <a:rPr lang="en-US" altLang="ja-JP" sz="1900" b="1" dirty="0">
                <a:solidFill>
                  <a:schemeClr val="accent1">
                    <a:lumMod val="75000"/>
                  </a:schemeClr>
                </a:solidFill>
                <a:latin typeface="Arial" panose="020B0604020202020204" pitchFamily="34" charset="0"/>
                <a:cs typeface="Arial" panose="020B0604020202020204" pitchFamily="34" charset="0"/>
              </a:rPr>
              <a:t>. </a:t>
            </a:r>
            <a:r>
              <a:rPr lang="en-US" altLang="ja-JP" sz="1900" b="1" dirty="0" smtClean="0">
                <a:solidFill>
                  <a:schemeClr val="accent1">
                    <a:lumMod val="75000"/>
                  </a:schemeClr>
                </a:solidFill>
                <a:latin typeface="Arial" panose="020B0604020202020204" pitchFamily="34" charset="0"/>
                <a:cs typeface="Arial" panose="020B0604020202020204" pitchFamily="34" charset="0"/>
              </a:rPr>
              <a:t>III-1</a:t>
            </a:r>
            <a:r>
              <a:rPr lang="en-US" altLang="ja-JP" sz="1900" dirty="0" smtClean="0">
                <a:solidFill>
                  <a:schemeClr val="accent1">
                    <a:lumMod val="75000"/>
                  </a:schemeClr>
                </a:solidFill>
                <a:latin typeface="Arial" panose="020B0604020202020204" pitchFamily="34" charset="0"/>
                <a:cs typeface="Arial" panose="020B0604020202020204" pitchFamily="34" charset="0"/>
              </a:rPr>
              <a:t/>
            </a:r>
            <a:br>
              <a:rPr lang="en-US" altLang="ja-JP" sz="1900" dirty="0" smtClean="0">
                <a:solidFill>
                  <a:schemeClr val="accent1">
                    <a:lumMod val="75000"/>
                  </a:schemeClr>
                </a:solidFill>
                <a:latin typeface="Arial" panose="020B0604020202020204" pitchFamily="34" charset="0"/>
                <a:cs typeface="Arial" panose="020B0604020202020204" pitchFamily="34" charset="0"/>
              </a:rPr>
            </a:br>
            <a:r>
              <a:rPr lang="en-US" altLang="ja-JP" sz="1900" dirty="0" smtClean="0">
                <a:solidFill>
                  <a:schemeClr val="accent1">
                    <a:lumMod val="75000"/>
                  </a:schemeClr>
                </a:solidFill>
                <a:latin typeface="Arial" panose="020B0604020202020204" pitchFamily="34" charset="0"/>
                <a:cs typeface="Arial" panose="020B0604020202020204" pitchFamily="34" charset="0"/>
              </a:rPr>
              <a:t>Integration </a:t>
            </a:r>
            <a:r>
              <a:rPr lang="en-US" altLang="ja-JP" sz="1900" dirty="0">
                <a:solidFill>
                  <a:schemeClr val="accent1">
                    <a:lumMod val="75000"/>
                  </a:schemeClr>
                </a:solidFill>
                <a:latin typeface="Arial" panose="020B0604020202020204" pitchFamily="34" charset="0"/>
                <a:cs typeface="Arial" panose="020B0604020202020204" pitchFamily="34" charset="0"/>
              </a:rPr>
              <a:t>of Surface-based Remote Sensing Data in the East Asia </a:t>
            </a:r>
          </a:p>
          <a:p>
            <a:pPr>
              <a:spcBef>
                <a:spcPts val="0"/>
              </a:spcBef>
              <a:spcAft>
                <a:spcPts val="1200"/>
              </a:spcAft>
              <a:buSzPct val="100000"/>
              <a:buFont typeface="Wingdings" panose="05000000000000000000" pitchFamily="2" charset="2"/>
              <a:buChar char="Ø"/>
            </a:pPr>
            <a:r>
              <a:rPr lang="en-US" altLang="ja-JP" sz="1900" b="1" dirty="0" smtClean="0">
                <a:solidFill>
                  <a:schemeClr val="accent1">
                    <a:lumMod val="75000"/>
                  </a:schemeClr>
                </a:solidFill>
                <a:latin typeface="Arial" panose="020B0604020202020204" pitchFamily="34" charset="0"/>
                <a:cs typeface="Arial" panose="020B0604020202020204" pitchFamily="34" charset="0"/>
              </a:rPr>
              <a:t>No</a:t>
            </a:r>
            <a:r>
              <a:rPr lang="en-US" altLang="ja-JP" sz="1900" b="1" dirty="0">
                <a:solidFill>
                  <a:schemeClr val="accent1">
                    <a:lumMod val="75000"/>
                  </a:schemeClr>
                </a:solidFill>
                <a:latin typeface="Arial" panose="020B0604020202020204" pitchFamily="34" charset="0"/>
                <a:cs typeface="Arial" panose="020B0604020202020204" pitchFamily="34" charset="0"/>
              </a:rPr>
              <a:t>. </a:t>
            </a:r>
            <a:r>
              <a:rPr lang="en-US" altLang="ja-JP" sz="1900" b="1" dirty="0" smtClean="0">
                <a:solidFill>
                  <a:schemeClr val="accent1">
                    <a:lumMod val="75000"/>
                  </a:schemeClr>
                </a:solidFill>
                <a:latin typeface="Arial" panose="020B0604020202020204" pitchFamily="34" charset="0"/>
                <a:cs typeface="Arial" panose="020B0604020202020204" pitchFamily="34" charset="0"/>
              </a:rPr>
              <a:t>III-2</a:t>
            </a:r>
            <a:r>
              <a:rPr lang="en-US" altLang="ja-JP" sz="1900" dirty="0" smtClean="0">
                <a:solidFill>
                  <a:schemeClr val="accent1">
                    <a:lumMod val="75000"/>
                  </a:schemeClr>
                </a:solidFill>
                <a:latin typeface="Arial" panose="020B0604020202020204" pitchFamily="34" charset="0"/>
                <a:cs typeface="Arial" panose="020B0604020202020204" pitchFamily="34" charset="0"/>
              </a:rPr>
              <a:t/>
            </a:r>
            <a:br>
              <a:rPr lang="en-US" altLang="ja-JP" sz="1900" dirty="0" smtClean="0">
                <a:solidFill>
                  <a:schemeClr val="accent1">
                    <a:lumMod val="75000"/>
                  </a:schemeClr>
                </a:solidFill>
                <a:latin typeface="Arial" panose="020B0604020202020204" pitchFamily="34" charset="0"/>
                <a:cs typeface="Arial" panose="020B0604020202020204" pitchFamily="34" charset="0"/>
              </a:rPr>
            </a:br>
            <a:r>
              <a:rPr lang="en-US" altLang="ja-JP" sz="1900" dirty="0" smtClean="0">
                <a:solidFill>
                  <a:schemeClr val="accent1">
                    <a:lumMod val="75000"/>
                  </a:schemeClr>
                </a:solidFill>
                <a:latin typeface="Arial" panose="020B0604020202020204" pitchFamily="34" charset="0"/>
                <a:cs typeface="Arial" panose="020B0604020202020204" pitchFamily="34" charset="0"/>
              </a:rPr>
              <a:t>Capacity </a:t>
            </a:r>
            <a:r>
              <a:rPr lang="en-US" altLang="ja-JP" sz="1900" dirty="0">
                <a:solidFill>
                  <a:schemeClr val="accent1">
                    <a:lumMod val="75000"/>
                  </a:schemeClr>
                </a:solidFill>
                <a:latin typeface="Arial" panose="020B0604020202020204" pitchFamily="34" charset="0"/>
                <a:cs typeface="Arial" panose="020B0604020202020204" pitchFamily="34" charset="0"/>
              </a:rPr>
              <a:t>Building in Radar Techniques in the Southeast Asia</a:t>
            </a:r>
          </a:p>
          <a:p>
            <a:pPr>
              <a:spcBef>
                <a:spcPts val="0"/>
              </a:spcBef>
              <a:spcAft>
                <a:spcPts val="1200"/>
              </a:spcAft>
              <a:buSzPct val="100000"/>
              <a:buFont typeface="Wingdings" panose="05000000000000000000" pitchFamily="2" charset="2"/>
              <a:buChar char="Ø"/>
            </a:pPr>
            <a:r>
              <a:rPr lang="en-US" altLang="ja-JP" sz="1900" b="1" dirty="0" smtClean="0">
                <a:solidFill>
                  <a:schemeClr val="accent2"/>
                </a:solidFill>
                <a:latin typeface="Arial" panose="020B0604020202020204" pitchFamily="34" charset="0"/>
                <a:cs typeface="Arial" panose="020B0604020202020204" pitchFamily="34" charset="0"/>
              </a:rPr>
              <a:t>No</a:t>
            </a:r>
            <a:r>
              <a:rPr lang="en-US" altLang="ja-JP" sz="1900" b="1" dirty="0">
                <a:solidFill>
                  <a:schemeClr val="accent2"/>
                </a:solidFill>
                <a:latin typeface="Arial" panose="020B0604020202020204" pitchFamily="34" charset="0"/>
                <a:cs typeface="Arial" panose="020B0604020202020204" pitchFamily="34" charset="0"/>
              </a:rPr>
              <a:t>. </a:t>
            </a:r>
            <a:r>
              <a:rPr lang="en-US" altLang="ja-JP" sz="1900" b="1" dirty="0" smtClean="0">
                <a:solidFill>
                  <a:schemeClr val="accent2"/>
                </a:solidFill>
                <a:latin typeface="Arial" panose="020B0604020202020204" pitchFamily="34" charset="0"/>
                <a:cs typeface="Arial" panose="020B0604020202020204" pitchFamily="34" charset="0"/>
              </a:rPr>
              <a:t>IV</a:t>
            </a:r>
            <a:r>
              <a:rPr lang="en-US" altLang="ja-JP" sz="1900" dirty="0" smtClean="0">
                <a:solidFill>
                  <a:schemeClr val="accent2"/>
                </a:solidFill>
                <a:latin typeface="Arial" panose="020B0604020202020204" pitchFamily="34" charset="0"/>
                <a:cs typeface="Arial" panose="020B0604020202020204" pitchFamily="34" charset="0"/>
              </a:rPr>
              <a:t/>
            </a:r>
            <a:br>
              <a:rPr lang="en-US" altLang="ja-JP" sz="1900" dirty="0" smtClean="0">
                <a:solidFill>
                  <a:schemeClr val="accent2"/>
                </a:solidFill>
                <a:latin typeface="Arial" panose="020B0604020202020204" pitchFamily="34" charset="0"/>
                <a:cs typeface="Arial" panose="020B0604020202020204" pitchFamily="34" charset="0"/>
              </a:rPr>
            </a:br>
            <a:r>
              <a:rPr lang="en-US" altLang="ja-JP" sz="1900" dirty="0" smtClean="0">
                <a:solidFill>
                  <a:schemeClr val="accent2"/>
                </a:solidFill>
                <a:latin typeface="Arial" panose="020B0604020202020204" pitchFamily="34" charset="0"/>
                <a:cs typeface="Arial" panose="020B0604020202020204" pitchFamily="34" charset="0"/>
              </a:rPr>
              <a:t>Enhance </a:t>
            </a:r>
            <a:r>
              <a:rPr lang="en-US" altLang="ja-JP" sz="1900" dirty="0">
                <a:solidFill>
                  <a:schemeClr val="accent2"/>
                </a:solidFill>
                <a:latin typeface="Arial" panose="020B0604020202020204" pitchFamily="34" charset="0"/>
                <a:cs typeface="Arial" panose="020B0604020202020204" pitchFamily="34" charset="0"/>
              </a:rPr>
              <a:t>the Availability and Quality Management Support for NMHSs in Surface, Climate and Upper-air Observations</a:t>
            </a:r>
          </a:p>
          <a:p>
            <a:pPr>
              <a:spcBef>
                <a:spcPts val="0"/>
              </a:spcBef>
              <a:spcAft>
                <a:spcPts val="1200"/>
              </a:spcAft>
              <a:buSzPct val="100000"/>
              <a:buFont typeface="Wingdings" panose="05000000000000000000" pitchFamily="2" charset="2"/>
              <a:buChar char="Ø"/>
            </a:pPr>
            <a:r>
              <a:rPr lang="en-US" altLang="ja-JP" sz="1900" b="1" dirty="0" smtClean="0">
                <a:solidFill>
                  <a:schemeClr val="accent1">
                    <a:lumMod val="75000"/>
                  </a:schemeClr>
                </a:solidFill>
                <a:latin typeface="Arial" panose="020B0604020202020204" pitchFamily="34" charset="0"/>
                <a:cs typeface="Arial" panose="020B0604020202020204" pitchFamily="34" charset="0"/>
              </a:rPr>
              <a:t>No</a:t>
            </a:r>
            <a:r>
              <a:rPr lang="en-US" altLang="ja-JP" sz="1900" b="1" dirty="0">
                <a:solidFill>
                  <a:schemeClr val="accent1">
                    <a:lumMod val="75000"/>
                  </a:schemeClr>
                </a:solidFill>
                <a:latin typeface="Arial" panose="020B0604020202020204" pitchFamily="34" charset="0"/>
                <a:cs typeface="Arial" panose="020B0604020202020204" pitchFamily="34" charset="0"/>
              </a:rPr>
              <a:t>. </a:t>
            </a:r>
            <a:r>
              <a:rPr lang="en-US" altLang="ja-JP" sz="1900" b="1" dirty="0" smtClean="0">
                <a:solidFill>
                  <a:schemeClr val="accent1">
                    <a:lumMod val="75000"/>
                  </a:schemeClr>
                </a:solidFill>
                <a:latin typeface="Arial" panose="020B0604020202020204" pitchFamily="34" charset="0"/>
                <a:cs typeface="Arial" panose="020B0604020202020204" pitchFamily="34" charset="0"/>
              </a:rPr>
              <a:t>V</a:t>
            </a:r>
            <a:r>
              <a:rPr lang="en-US" altLang="ja-JP" sz="1900" dirty="0" smtClean="0">
                <a:solidFill>
                  <a:schemeClr val="accent1">
                    <a:lumMod val="75000"/>
                  </a:schemeClr>
                </a:solidFill>
                <a:latin typeface="Arial" panose="020B0604020202020204" pitchFamily="34" charset="0"/>
                <a:cs typeface="Arial" panose="020B0604020202020204" pitchFamily="34" charset="0"/>
              </a:rPr>
              <a:t/>
            </a:r>
            <a:br>
              <a:rPr lang="en-US" altLang="ja-JP" sz="1900" dirty="0" smtClean="0">
                <a:solidFill>
                  <a:schemeClr val="accent1">
                    <a:lumMod val="75000"/>
                  </a:schemeClr>
                </a:solidFill>
                <a:latin typeface="Arial" panose="020B0604020202020204" pitchFamily="34" charset="0"/>
                <a:cs typeface="Arial" panose="020B0604020202020204" pitchFamily="34" charset="0"/>
              </a:rPr>
            </a:br>
            <a:r>
              <a:rPr lang="en-US" altLang="ja-JP" sz="1900" dirty="0" smtClean="0">
                <a:solidFill>
                  <a:schemeClr val="accent1">
                    <a:lumMod val="75000"/>
                  </a:schemeClr>
                </a:solidFill>
                <a:latin typeface="Arial" panose="020B0604020202020204" pitchFamily="34" charset="0"/>
                <a:cs typeface="Arial" panose="020B0604020202020204" pitchFamily="34" charset="0"/>
              </a:rPr>
              <a:t>Develop </a:t>
            </a:r>
            <a:r>
              <a:rPr lang="en-US" altLang="ja-JP" sz="1900" dirty="0">
                <a:solidFill>
                  <a:schemeClr val="accent1">
                    <a:lumMod val="75000"/>
                  </a:schemeClr>
                </a:solidFill>
                <a:latin typeface="Arial" panose="020B0604020202020204" pitchFamily="34" charset="0"/>
                <a:cs typeface="Arial" panose="020B0604020202020204" pitchFamily="34" charset="0"/>
              </a:rPr>
              <a:t>a Sand and Dust Storm Warning Advisory and Assessment System (SDS-WAS) in Asia Node</a:t>
            </a:r>
          </a:p>
          <a:p>
            <a:pPr>
              <a:spcBef>
                <a:spcPts val="0"/>
              </a:spcBef>
              <a:spcAft>
                <a:spcPts val="1200"/>
              </a:spcAft>
              <a:buSzPct val="100000"/>
              <a:buFont typeface="Wingdings" panose="05000000000000000000" pitchFamily="2" charset="2"/>
              <a:buChar char="Ø"/>
            </a:pPr>
            <a:r>
              <a:rPr lang="en-US" altLang="ja-JP" sz="1900" b="1" dirty="0" smtClean="0">
                <a:solidFill>
                  <a:schemeClr val="accent1">
                    <a:lumMod val="75000"/>
                  </a:schemeClr>
                </a:solidFill>
                <a:latin typeface="Arial" panose="020B0604020202020204" pitchFamily="34" charset="0"/>
                <a:cs typeface="Arial" panose="020B0604020202020204" pitchFamily="34" charset="0"/>
              </a:rPr>
              <a:t>No</a:t>
            </a:r>
            <a:r>
              <a:rPr lang="en-US" altLang="ja-JP" sz="1900" b="1" dirty="0">
                <a:solidFill>
                  <a:schemeClr val="accent1">
                    <a:lumMod val="75000"/>
                  </a:schemeClr>
                </a:solidFill>
                <a:latin typeface="Arial" panose="020B0604020202020204" pitchFamily="34" charset="0"/>
                <a:cs typeface="Arial" panose="020B0604020202020204" pitchFamily="34" charset="0"/>
              </a:rPr>
              <a:t>. </a:t>
            </a:r>
            <a:r>
              <a:rPr lang="en-US" altLang="ja-JP" sz="1900" b="1" dirty="0" smtClean="0">
                <a:solidFill>
                  <a:schemeClr val="accent1">
                    <a:lumMod val="75000"/>
                  </a:schemeClr>
                </a:solidFill>
                <a:latin typeface="Arial" panose="020B0604020202020204" pitchFamily="34" charset="0"/>
                <a:cs typeface="Arial" panose="020B0604020202020204" pitchFamily="34" charset="0"/>
              </a:rPr>
              <a:t>VI</a:t>
            </a:r>
            <a:r>
              <a:rPr lang="en-US" altLang="ja-JP" sz="1900" dirty="0" smtClean="0">
                <a:solidFill>
                  <a:schemeClr val="accent1">
                    <a:lumMod val="75000"/>
                  </a:schemeClr>
                </a:solidFill>
                <a:latin typeface="Arial" panose="020B0604020202020204" pitchFamily="34" charset="0"/>
                <a:cs typeface="Arial" panose="020B0604020202020204" pitchFamily="34" charset="0"/>
              </a:rPr>
              <a:t/>
            </a:r>
            <a:br>
              <a:rPr lang="en-US" altLang="ja-JP" sz="1900" dirty="0" smtClean="0">
                <a:solidFill>
                  <a:schemeClr val="accent1">
                    <a:lumMod val="75000"/>
                  </a:schemeClr>
                </a:solidFill>
                <a:latin typeface="Arial" panose="020B0604020202020204" pitchFamily="34" charset="0"/>
                <a:cs typeface="Arial" panose="020B0604020202020204" pitchFamily="34" charset="0"/>
              </a:rPr>
            </a:br>
            <a:r>
              <a:rPr lang="en-US" altLang="ja-JP" sz="1900" dirty="0" smtClean="0">
                <a:solidFill>
                  <a:schemeClr val="accent1">
                    <a:lumMod val="75000"/>
                  </a:schemeClr>
                </a:solidFill>
                <a:latin typeface="Arial" panose="020B0604020202020204" pitchFamily="34" charset="0"/>
                <a:cs typeface="Arial" panose="020B0604020202020204" pitchFamily="34" charset="0"/>
              </a:rPr>
              <a:t>Develop </a:t>
            </a:r>
            <a:r>
              <a:rPr lang="en-US" altLang="ja-JP" sz="1900" dirty="0">
                <a:solidFill>
                  <a:schemeClr val="accent1">
                    <a:lumMod val="75000"/>
                  </a:schemeClr>
                </a:solidFill>
                <a:latin typeface="Arial" panose="020B0604020202020204" pitchFamily="34" charset="0"/>
                <a:cs typeface="Arial" panose="020B0604020202020204" pitchFamily="34" charset="0"/>
              </a:rPr>
              <a:t>Support for NMHSs in Satellite Data, Products and </a:t>
            </a:r>
            <a:r>
              <a:rPr lang="en-US" altLang="ja-JP" sz="1900" dirty="0" smtClean="0">
                <a:solidFill>
                  <a:schemeClr val="accent1">
                    <a:lumMod val="75000"/>
                  </a:schemeClr>
                </a:solidFill>
                <a:latin typeface="Arial" panose="020B0604020202020204" pitchFamily="34" charset="0"/>
                <a:cs typeface="Arial" panose="020B0604020202020204" pitchFamily="34" charset="0"/>
              </a:rPr>
              <a:t>Training</a:t>
            </a:r>
            <a:endParaRPr kumimoji="1" lang="ja-JP" altLang="en-US" sz="1900" dirty="0">
              <a:solidFill>
                <a:schemeClr val="accent1">
                  <a:lumMod val="75000"/>
                </a:schemeClr>
              </a:solidFill>
              <a:latin typeface="Arial" panose="020B0604020202020204" pitchFamily="34" charset="0"/>
              <a:cs typeface="Arial" panose="020B0604020202020204" pitchFamily="34" charset="0"/>
            </a:endParaRPr>
          </a:p>
        </p:txBody>
      </p:sp>
      <p:sp>
        <p:nvSpPr>
          <p:cNvPr id="3" name="タイトル 1"/>
          <p:cNvSpPr txBox="1">
            <a:spLocks/>
          </p:cNvSpPr>
          <p:nvPr/>
        </p:nvSpPr>
        <p:spPr>
          <a:xfrm>
            <a:off x="179512" y="177552"/>
            <a:ext cx="8568952" cy="875184"/>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800" dirty="0" smtClean="0">
                <a:solidFill>
                  <a:schemeClr val="bg1"/>
                </a:solidFill>
                <a:latin typeface="Arial" panose="020B0604020202020204" pitchFamily="34" charset="0"/>
                <a:cs typeface="Arial" panose="020B0604020202020204" pitchFamily="34" charset="0"/>
              </a:rPr>
              <a:t>WMO RA II WIGOS Implementation Projects</a:t>
            </a:r>
            <a:endParaRPr lang="ja-JP" alt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999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381966200"/>
              </p:ext>
            </p:extLst>
          </p:nvPr>
        </p:nvGraphicFramePr>
        <p:xfrm>
          <a:off x="515707" y="404664"/>
          <a:ext cx="7596336" cy="6217920"/>
        </p:xfrm>
        <a:graphic>
          <a:graphicData uri="http://schemas.openxmlformats.org/drawingml/2006/table">
            <a:tbl>
              <a:tblPr firstRow="1" bandRow="1">
                <a:tableStyleId>{5C22544A-7EE6-4342-B048-85BDC9FD1C3A}</a:tableStyleId>
              </a:tblPr>
              <a:tblGrid>
                <a:gridCol w="7596336"/>
              </a:tblGrid>
              <a:tr h="370840">
                <a:tc>
                  <a:txBody>
                    <a:bodyPr/>
                    <a:lstStyle/>
                    <a:p>
                      <a:r>
                        <a:rPr kumimoji="1" lang="en-US" altLang="ja-JP" sz="1200" b="0" dirty="0" smtClean="0">
                          <a:solidFill>
                            <a:schemeClr val="tx1"/>
                          </a:solidFill>
                          <a:latin typeface="Times New Roman" panose="02020603050405020304" pitchFamily="18" charset="0"/>
                          <a:cs typeface="Times New Roman" panose="02020603050405020304" pitchFamily="18" charset="0"/>
                        </a:rPr>
                        <a:t>1. Improvements of data quality at RBCN/RBSN stations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(a) Monitoring Data Quality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The  Coordinator  checks  data  quality  of  RA  II  stations  and  identifies  and requests  RA  II  Members  to  identify  technical  issues,  based  on  the  following results: </a:t>
                      </a:r>
                    </a:p>
                    <a:p>
                      <a:pPr marL="171450" indent="-171450">
                        <a:buFont typeface="Arial" panose="020B0604020202020204" pitchFamily="34" charset="0"/>
                        <a:buChar char="•"/>
                      </a:pPr>
                      <a:r>
                        <a:rPr kumimoji="1" lang="en-US" altLang="ja-JP" sz="1200" b="0" dirty="0" smtClean="0">
                          <a:solidFill>
                            <a:schemeClr val="tx1"/>
                          </a:solidFill>
                          <a:latin typeface="Times New Roman" panose="02020603050405020304" pitchFamily="18" charset="0"/>
                          <a:cs typeface="Times New Roman" panose="02020603050405020304" pitchFamily="18" charset="0"/>
                        </a:rPr>
                        <a:t>Questionnaire  on  the  Surface,  Climate,  and  Upper-air  Observations  and Quality  Management in Regional  Association II (Asia) (conducted  in July 2010),  </a:t>
                      </a:r>
                    </a:p>
                    <a:p>
                      <a:pPr marL="171450" indent="-171450">
                        <a:buFont typeface="Arial" panose="020B0604020202020204" pitchFamily="34" charset="0"/>
                        <a:buChar char="•"/>
                      </a:pPr>
                      <a:r>
                        <a:rPr kumimoji="1" lang="en-US" altLang="ja-JP" sz="1200" b="0" dirty="0" smtClean="0">
                          <a:solidFill>
                            <a:schemeClr val="tx1"/>
                          </a:solidFill>
                          <a:latin typeface="Times New Roman" panose="02020603050405020304" pitchFamily="18" charset="0"/>
                          <a:cs typeface="Times New Roman" panose="02020603050405020304" pitchFamily="18" charset="0"/>
                        </a:rPr>
                        <a:t>Questionnaire  on  meteorological  instruments,  calibration  and  training  in Regional Association II (Asia) (conducted in January 2012), </a:t>
                      </a:r>
                    </a:p>
                    <a:p>
                      <a:pPr marL="171450" indent="-171450">
                        <a:buFont typeface="Arial" panose="020B0604020202020204" pitchFamily="34" charset="0"/>
                        <a:buChar char="•"/>
                      </a:pPr>
                      <a:r>
                        <a:rPr kumimoji="1" lang="en-US" altLang="ja-JP" sz="1200" b="0" dirty="0" smtClean="0">
                          <a:solidFill>
                            <a:schemeClr val="tx1"/>
                          </a:solidFill>
                          <a:latin typeface="Times New Roman" panose="02020603050405020304" pitchFamily="18" charset="0"/>
                          <a:cs typeface="Times New Roman" panose="02020603050405020304" pitchFamily="18" charset="0"/>
                        </a:rPr>
                        <a:t>6-monthly monitoring reports by the Lead Centre for monitoring the quality of land surface observations in Region II.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(b)  Survey  on  status  on  QA/QC  procedures  and  site  managements  for  the network of RBCN/RBSN stations, and report the results.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Based  on  requests  from  the  Coordinator,  the  following  Members  will  consider the  possibility  of  technical  support  if  funds  are  available,  and  share  the summary of the technical missions with RA II Members: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  CMA, HKO, JMA, and KMA for Southeast Asia,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  IMD for South Asia,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  </a:t>
                      </a:r>
                      <a:r>
                        <a:rPr kumimoji="1" lang="en-US" altLang="ja-JP" sz="1200" b="0" dirty="0" err="1" smtClean="0">
                          <a:solidFill>
                            <a:schemeClr val="tx1"/>
                          </a:solidFill>
                          <a:latin typeface="Times New Roman" panose="02020603050405020304" pitchFamily="18" charset="0"/>
                          <a:cs typeface="Times New Roman" panose="02020603050405020304" pitchFamily="18" charset="0"/>
                        </a:rPr>
                        <a:t>Roshydromet</a:t>
                      </a:r>
                      <a:r>
                        <a:rPr kumimoji="1" lang="en-US" altLang="ja-JP" sz="1200" b="0" dirty="0" smtClean="0">
                          <a:solidFill>
                            <a:schemeClr val="tx1"/>
                          </a:solidFill>
                          <a:latin typeface="Times New Roman" panose="02020603050405020304" pitchFamily="18" charset="0"/>
                          <a:cs typeface="Times New Roman" panose="02020603050405020304" pitchFamily="18" charset="0"/>
                        </a:rPr>
                        <a:t> for Central Asia,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  Kuwait for Middle East. </a:t>
                      </a:r>
                      <a:endParaRPr kumimoji="1" lang="ja-JP" altLang="en-US" sz="1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70840">
                <a:tc>
                  <a:txBody>
                    <a:bodyPr/>
                    <a:lstStyle/>
                    <a:p>
                      <a:r>
                        <a:rPr kumimoji="1" lang="en-US" altLang="ja-JP" sz="1200" b="0" dirty="0" smtClean="0">
                          <a:solidFill>
                            <a:schemeClr val="tx1"/>
                          </a:solidFill>
                          <a:latin typeface="Times New Roman" panose="02020603050405020304" pitchFamily="18" charset="0"/>
                          <a:cs typeface="Times New Roman" panose="02020603050405020304" pitchFamily="18" charset="0"/>
                        </a:rPr>
                        <a:t>2. Enhancement of RIC’s Services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RICs  plan  to  implement  the  following  action  items  for  further  enhancement  of their services in capacity building and calibration during the project: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(a)  Organization of a training workshop to improve understanding of calibration and maintenance of meteorological instruments according to needs of RA II Members  to  be  identified  by  the  “Questionnaire  on  Meteorological Instruments, Calibration and Training in Regional Association II (Asia)”,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(b)  Development  of  training  materials  on  calibration  and  maintenance  of instruments (to be prepared for publication as an Instruments and Methods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of Observation </a:t>
                      </a:r>
                      <a:r>
                        <a:rPr kumimoji="1" lang="en-US" altLang="ja-JP" sz="1200" b="0" dirty="0" err="1" smtClean="0">
                          <a:solidFill>
                            <a:schemeClr val="tx1"/>
                          </a:solidFill>
                          <a:latin typeface="Times New Roman" panose="02020603050405020304" pitchFamily="18" charset="0"/>
                          <a:cs typeface="Times New Roman" panose="02020603050405020304" pitchFamily="18" charset="0"/>
                        </a:rPr>
                        <a:t>Programme</a:t>
                      </a:r>
                      <a:r>
                        <a:rPr kumimoji="1" lang="en-US" altLang="ja-JP" sz="1200" b="0" dirty="0" smtClean="0">
                          <a:solidFill>
                            <a:schemeClr val="tx1"/>
                          </a:solidFill>
                          <a:latin typeface="Times New Roman" panose="02020603050405020304" pitchFamily="18" charset="0"/>
                          <a:cs typeface="Times New Roman" panose="02020603050405020304" pitchFamily="18" charset="0"/>
                        </a:rPr>
                        <a:t> (IMOP) technical document),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(c)  Obtaining  the  International  Standard  ISO/IEC  17025  –  General requirements  for  the  competence  of  testing  and  calibration  laboratories  –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certification for air pressure, temperature, and humidity,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(d)  Development of RIC’s Websites,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(e)  </a:t>
                      </a:r>
                      <a:r>
                        <a:rPr kumimoji="1" lang="en-US" altLang="ja-JP" sz="1200" b="0" dirty="0" err="1" smtClean="0">
                          <a:solidFill>
                            <a:schemeClr val="tx1"/>
                          </a:solidFill>
                          <a:latin typeface="Times New Roman" panose="02020603050405020304" pitchFamily="18" charset="0"/>
                          <a:cs typeface="Times New Roman" panose="02020603050405020304" pitchFamily="18" charset="0"/>
                        </a:rPr>
                        <a:t>Intercomparison</a:t>
                      </a:r>
                      <a:r>
                        <a:rPr kumimoji="1" lang="en-US" altLang="ja-JP" sz="1200" b="0" dirty="0" smtClean="0">
                          <a:solidFill>
                            <a:schemeClr val="tx1"/>
                          </a:solidFill>
                          <a:latin typeface="Times New Roman" panose="02020603050405020304" pitchFamily="18" charset="0"/>
                          <a:cs typeface="Times New Roman" panose="02020603050405020304" pitchFamily="18" charset="0"/>
                        </a:rPr>
                        <a:t> between RIC-Tsukuba and RIC-Beijing, </a:t>
                      </a:r>
                    </a:p>
                    <a:p>
                      <a:r>
                        <a:rPr kumimoji="1" lang="en-US" altLang="ja-JP" sz="1200" b="0" dirty="0" smtClean="0">
                          <a:solidFill>
                            <a:schemeClr val="tx1"/>
                          </a:solidFill>
                          <a:latin typeface="Times New Roman" panose="02020603050405020304" pitchFamily="18" charset="0"/>
                          <a:cs typeface="Times New Roman" panose="02020603050405020304" pitchFamily="18" charset="0"/>
                        </a:rPr>
                        <a:t>(f)  Reports  on  status  on  calibration  instruments  for  surface-based observations in RA II (to be prepared for publication as an Instruments and Methods of Observation </a:t>
                      </a:r>
                      <a:r>
                        <a:rPr kumimoji="1" lang="en-US" altLang="ja-JP" sz="1200" b="0" dirty="0" err="1" smtClean="0">
                          <a:solidFill>
                            <a:schemeClr val="tx1"/>
                          </a:solidFill>
                          <a:latin typeface="Times New Roman" panose="02020603050405020304" pitchFamily="18" charset="0"/>
                          <a:cs typeface="Times New Roman" panose="02020603050405020304" pitchFamily="18" charset="0"/>
                        </a:rPr>
                        <a:t>Programme</a:t>
                      </a:r>
                      <a:r>
                        <a:rPr kumimoji="1" lang="en-US" altLang="ja-JP" sz="1200" b="0" dirty="0" smtClean="0">
                          <a:solidFill>
                            <a:schemeClr val="tx1"/>
                          </a:solidFill>
                          <a:latin typeface="Times New Roman" panose="02020603050405020304" pitchFamily="18" charset="0"/>
                          <a:cs typeface="Times New Roman" panose="02020603050405020304" pitchFamily="18" charset="0"/>
                        </a:rPr>
                        <a:t> (IMOP) technical document). </a:t>
                      </a:r>
                      <a:endParaRPr kumimoji="1" lang="ja-JP" altLang="en-US" sz="1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グループ化 6"/>
          <p:cNvGrpSpPr/>
          <p:nvPr/>
        </p:nvGrpSpPr>
        <p:grpSpPr>
          <a:xfrm>
            <a:off x="504056" y="404664"/>
            <a:ext cx="8604448" cy="3168352"/>
            <a:chOff x="0" y="404664"/>
            <a:chExt cx="8604448" cy="3168352"/>
          </a:xfrm>
        </p:grpSpPr>
        <p:sp>
          <p:nvSpPr>
            <p:cNvPr id="5" name="角丸四角形 4"/>
            <p:cNvSpPr/>
            <p:nvPr/>
          </p:nvSpPr>
          <p:spPr>
            <a:xfrm>
              <a:off x="0" y="404664"/>
              <a:ext cx="7596336" cy="3168352"/>
            </a:xfrm>
            <a:prstGeom prst="roundRect">
              <a:avLst>
                <a:gd name="adj" fmla="val 10408"/>
              </a:avLst>
            </a:prstGeom>
            <a:solidFill>
              <a:schemeClr val="accent2">
                <a:alpha val="2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851920" y="2996952"/>
              <a:ext cx="4752528" cy="369332"/>
            </a:xfrm>
            <a:prstGeom prst="rect">
              <a:avLst/>
            </a:prstGeom>
            <a:solidFill>
              <a:schemeClr val="accent2">
                <a:lumMod val="20000"/>
                <a:lumOff val="80000"/>
              </a:schemeClr>
            </a:solidFill>
            <a:ln w="28575">
              <a:solidFill>
                <a:schemeClr val="accent2"/>
              </a:solidFill>
            </a:ln>
          </p:spPr>
          <p:txBody>
            <a:bodyPr wrap="square" rtlCol="0">
              <a:spAutoFit/>
            </a:bodyPr>
            <a:lstStyle/>
            <a:p>
              <a:r>
                <a:rPr kumimoji="1" lang="en-US" altLang="ja-JP" dirty="0" smtClean="0">
                  <a:solidFill>
                    <a:schemeClr val="accent2"/>
                  </a:solidFill>
                </a:rPr>
                <a:t>Assurance and Management of Data Quality</a:t>
              </a:r>
              <a:endParaRPr kumimoji="1" lang="ja-JP" altLang="en-US" dirty="0">
                <a:solidFill>
                  <a:schemeClr val="accent2"/>
                </a:solidFill>
              </a:endParaRPr>
            </a:p>
          </p:txBody>
        </p:sp>
      </p:grpSp>
      <p:grpSp>
        <p:nvGrpSpPr>
          <p:cNvPr id="8" name="グループ化 7"/>
          <p:cNvGrpSpPr/>
          <p:nvPr/>
        </p:nvGrpSpPr>
        <p:grpSpPr>
          <a:xfrm>
            <a:off x="515707" y="3645024"/>
            <a:ext cx="8543869" cy="2952328"/>
            <a:chOff x="-11429" y="3645024"/>
            <a:chExt cx="8543869" cy="2952328"/>
          </a:xfrm>
        </p:grpSpPr>
        <p:sp>
          <p:nvSpPr>
            <p:cNvPr id="6" name="角丸四角形 5"/>
            <p:cNvSpPr/>
            <p:nvPr/>
          </p:nvSpPr>
          <p:spPr>
            <a:xfrm>
              <a:off x="-11429" y="3645024"/>
              <a:ext cx="7596336" cy="2952328"/>
            </a:xfrm>
            <a:prstGeom prst="roundRect">
              <a:avLst>
                <a:gd name="adj" fmla="val 10408"/>
              </a:avLst>
            </a:prstGeom>
            <a:solidFill>
              <a:schemeClr val="tx2">
                <a:alpha val="2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580112" y="5651956"/>
              <a:ext cx="2952328" cy="369332"/>
            </a:xfrm>
            <a:prstGeom prst="rect">
              <a:avLst/>
            </a:prstGeom>
            <a:solidFill>
              <a:schemeClr val="tx2">
                <a:lumMod val="20000"/>
                <a:lumOff val="80000"/>
              </a:schemeClr>
            </a:solidFill>
            <a:ln>
              <a:solidFill>
                <a:schemeClr val="tx2"/>
              </a:solidFill>
            </a:ln>
          </p:spPr>
          <p:txBody>
            <a:bodyPr wrap="square" rtlCol="0">
              <a:spAutoFit/>
            </a:bodyPr>
            <a:lstStyle/>
            <a:p>
              <a:r>
                <a:rPr kumimoji="1" lang="en-US" altLang="ja-JP" dirty="0" smtClean="0">
                  <a:solidFill>
                    <a:schemeClr val="tx2">
                      <a:lumMod val="75000"/>
                    </a:schemeClr>
                  </a:solidFill>
                </a:rPr>
                <a:t>Calibration of Instruments</a:t>
              </a:r>
              <a:endParaRPr kumimoji="1" lang="ja-JP" altLang="en-US" dirty="0">
                <a:solidFill>
                  <a:schemeClr val="tx2">
                    <a:lumMod val="75000"/>
                  </a:schemeClr>
                </a:solidFill>
              </a:endParaRPr>
            </a:p>
          </p:txBody>
        </p:sp>
      </p:grpSp>
      <p:sp>
        <p:nvSpPr>
          <p:cNvPr id="9" name="タイトル 1"/>
          <p:cNvSpPr txBox="1">
            <a:spLocks/>
          </p:cNvSpPr>
          <p:nvPr/>
        </p:nvSpPr>
        <p:spPr>
          <a:xfrm>
            <a:off x="179512" y="-27384"/>
            <a:ext cx="8712968" cy="504056"/>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800" dirty="0" smtClean="0">
                <a:solidFill>
                  <a:schemeClr val="bg1"/>
                </a:solidFill>
                <a:latin typeface="Arial" panose="020B0604020202020204" pitchFamily="34" charset="0"/>
                <a:cs typeface="Arial" panose="020B0604020202020204" pitchFamily="34" charset="0"/>
              </a:rPr>
              <a:t>Overview of project No. IV</a:t>
            </a:r>
            <a:endParaRPr lang="ja-JP" alt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46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2276872"/>
            <a:ext cx="8640960" cy="424847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51520" y="1268760"/>
            <a:ext cx="8640960" cy="923330"/>
          </a:xfrm>
          <a:prstGeom prst="rect">
            <a:avLst/>
          </a:prstGeom>
          <a:noFill/>
          <a:ln w="19050">
            <a:solidFill>
              <a:schemeClr val="bg1">
                <a:lumMod val="85000"/>
              </a:schemeClr>
            </a:solidFill>
          </a:ln>
        </p:spPr>
        <p:txBody>
          <a:bodyPr wrap="square" rtlCol="0">
            <a:spAutoFit/>
          </a:bodyPr>
          <a:lstStyle/>
          <a:p>
            <a:pPr marL="285750" indent="-285750">
              <a:buFont typeface="Wingdings" panose="05000000000000000000" pitchFamily="2" charset="2"/>
              <a:buChar char="ü"/>
            </a:pPr>
            <a:r>
              <a:rPr kumimoji="1" lang="en-US" altLang="ja-JP" dirty="0" smtClean="0">
                <a:solidFill>
                  <a:schemeClr val="bg1"/>
                </a:solidFill>
              </a:rPr>
              <a:t>Identifying current </a:t>
            </a:r>
            <a:r>
              <a:rPr kumimoji="1" lang="en-US" altLang="ja-JP" dirty="0">
                <a:solidFill>
                  <a:schemeClr val="bg1"/>
                </a:solidFill>
              </a:rPr>
              <a:t>s</a:t>
            </a:r>
            <a:r>
              <a:rPr kumimoji="1" lang="en-US" altLang="ja-JP" dirty="0" smtClean="0">
                <a:solidFill>
                  <a:schemeClr val="bg1"/>
                </a:solidFill>
              </a:rPr>
              <a:t>tatus and gap </a:t>
            </a:r>
            <a:r>
              <a:rPr kumimoji="1" lang="en-US" altLang="ja-JP" dirty="0">
                <a:solidFill>
                  <a:schemeClr val="bg1"/>
                </a:solidFill>
              </a:rPr>
              <a:t>a</a:t>
            </a:r>
            <a:r>
              <a:rPr kumimoji="1" lang="en-US" altLang="ja-JP" dirty="0" smtClean="0">
                <a:solidFill>
                  <a:schemeClr val="bg1"/>
                </a:solidFill>
              </a:rPr>
              <a:t>nalysis by </a:t>
            </a:r>
            <a:r>
              <a:rPr kumimoji="1" lang="en-US" altLang="ja-JP" dirty="0" smtClean="0">
                <a:solidFill>
                  <a:srgbClr val="FFFF00"/>
                </a:solidFill>
              </a:rPr>
              <a:t>Survey</a:t>
            </a:r>
          </a:p>
          <a:p>
            <a:pPr marL="285750" indent="-285750">
              <a:buFont typeface="Wingdings" panose="05000000000000000000" pitchFamily="2" charset="2"/>
              <a:buChar char="ü"/>
            </a:pPr>
            <a:r>
              <a:rPr kumimoji="1" lang="en-US" altLang="ja-JP" dirty="0" smtClean="0">
                <a:solidFill>
                  <a:schemeClr val="bg1"/>
                </a:solidFill>
              </a:rPr>
              <a:t>Discussions and training by </a:t>
            </a:r>
            <a:r>
              <a:rPr kumimoji="1" lang="en-US" altLang="ja-JP" dirty="0" smtClean="0">
                <a:solidFill>
                  <a:srgbClr val="FFFF00"/>
                </a:solidFill>
              </a:rPr>
              <a:t>Workshop</a:t>
            </a:r>
          </a:p>
          <a:p>
            <a:pPr marL="285750" indent="-285750">
              <a:buFont typeface="Wingdings" panose="05000000000000000000" pitchFamily="2" charset="2"/>
              <a:buChar char="ü"/>
            </a:pPr>
            <a:r>
              <a:rPr kumimoji="1" lang="en-US" altLang="ja-JP" dirty="0" smtClean="0">
                <a:solidFill>
                  <a:schemeClr val="bg1"/>
                </a:solidFill>
              </a:rPr>
              <a:t>Sharing the results of survey and workshop through WMO/IOM </a:t>
            </a:r>
            <a:r>
              <a:rPr kumimoji="1" lang="en-US" altLang="ja-JP" dirty="0" smtClean="0">
                <a:solidFill>
                  <a:srgbClr val="FFFF00"/>
                </a:solidFill>
              </a:rPr>
              <a:t>Report</a:t>
            </a:r>
          </a:p>
        </p:txBody>
      </p:sp>
      <p:sp>
        <p:nvSpPr>
          <p:cNvPr id="5" name="テキスト ボックス 4"/>
          <p:cNvSpPr txBox="1"/>
          <p:nvPr/>
        </p:nvSpPr>
        <p:spPr>
          <a:xfrm>
            <a:off x="251520" y="836712"/>
            <a:ext cx="4752528" cy="461665"/>
          </a:xfrm>
          <a:prstGeom prst="rect">
            <a:avLst/>
          </a:prstGeom>
          <a:noFill/>
        </p:spPr>
        <p:txBody>
          <a:bodyPr wrap="square" rtlCol="0">
            <a:spAutoFit/>
          </a:bodyPr>
          <a:lstStyle/>
          <a:p>
            <a:r>
              <a:rPr kumimoji="1" lang="en-US" altLang="ja-JP" sz="2400" dirty="0" smtClean="0">
                <a:solidFill>
                  <a:schemeClr val="bg1"/>
                </a:solidFill>
              </a:rPr>
              <a:t>Three pronged approach</a:t>
            </a:r>
            <a:endParaRPr kumimoji="1" lang="ja-JP" altLang="en-US" sz="2400" dirty="0">
              <a:solidFill>
                <a:schemeClr val="bg1"/>
              </a:solidFill>
            </a:endParaRPr>
          </a:p>
        </p:txBody>
      </p:sp>
      <p:sp>
        <p:nvSpPr>
          <p:cNvPr id="6" name="テキスト ボックス 5"/>
          <p:cNvSpPr txBox="1"/>
          <p:nvPr/>
        </p:nvSpPr>
        <p:spPr>
          <a:xfrm>
            <a:off x="251520" y="2348880"/>
            <a:ext cx="1656184" cy="400110"/>
          </a:xfrm>
          <a:prstGeom prst="rect">
            <a:avLst/>
          </a:prstGeom>
          <a:noFill/>
        </p:spPr>
        <p:txBody>
          <a:bodyPr wrap="square" rtlCol="0">
            <a:spAutoFit/>
          </a:bodyPr>
          <a:lstStyle/>
          <a:p>
            <a:r>
              <a:rPr kumimoji="1" lang="en-US" altLang="ja-JP" sz="2000" dirty="0" smtClean="0">
                <a:solidFill>
                  <a:schemeClr val="accent2"/>
                </a:solidFill>
              </a:rPr>
              <a:t>&lt;Round 1&gt;</a:t>
            </a:r>
            <a:endParaRPr kumimoji="1" lang="ja-JP" altLang="en-US" sz="2000" dirty="0">
              <a:solidFill>
                <a:schemeClr val="accent2"/>
              </a:solidFill>
            </a:endParaRPr>
          </a:p>
        </p:txBody>
      </p:sp>
      <p:sp>
        <p:nvSpPr>
          <p:cNvPr id="7" name="テキスト ボックス 6"/>
          <p:cNvSpPr txBox="1"/>
          <p:nvPr/>
        </p:nvSpPr>
        <p:spPr>
          <a:xfrm>
            <a:off x="323528" y="2636912"/>
            <a:ext cx="8352928" cy="1077218"/>
          </a:xfrm>
          <a:prstGeom prst="rect">
            <a:avLst/>
          </a:prstGeom>
          <a:noFill/>
          <a:ln w="19050">
            <a:noFill/>
          </a:ln>
        </p:spPr>
        <p:txBody>
          <a:bodyPr wrap="square" rtlCol="0">
            <a:spAutoFit/>
          </a:bodyPr>
          <a:lstStyle/>
          <a:p>
            <a:pPr marL="285750" indent="-285750">
              <a:buFont typeface="Wingdings" panose="05000000000000000000" pitchFamily="2" charset="2"/>
              <a:buChar char="ü"/>
            </a:pPr>
            <a:r>
              <a:rPr kumimoji="1" lang="en-US" altLang="ja-JP" sz="1600" dirty="0" smtClean="0">
                <a:solidFill>
                  <a:schemeClr val="accent2"/>
                </a:solidFill>
              </a:rPr>
              <a:t>RA II Survey on Surface, Climate and Upper-air Observations and QM </a:t>
            </a:r>
            <a:r>
              <a:rPr kumimoji="1" lang="en-US" altLang="ja-JP" sz="1600" dirty="0" smtClean="0"/>
              <a:t>(2010)</a:t>
            </a:r>
          </a:p>
          <a:p>
            <a:pPr marL="285750" indent="-285750">
              <a:buFont typeface="Wingdings" panose="05000000000000000000" pitchFamily="2" charset="2"/>
              <a:buChar char="ü"/>
            </a:pPr>
            <a:r>
              <a:rPr kumimoji="1" lang="en-US" altLang="ja-JP" sz="1600" dirty="0" smtClean="0">
                <a:solidFill>
                  <a:schemeClr val="accent2"/>
                </a:solidFill>
              </a:rPr>
              <a:t>JMA/WMO Workshop on Quality Management in Surface, Climate and Upper-air Observations in RA II </a:t>
            </a:r>
            <a:r>
              <a:rPr kumimoji="1" lang="en-US" altLang="ja-JP" sz="1600" dirty="0" smtClean="0"/>
              <a:t>(Tokyo, Japan, 27-30 July 2010)</a:t>
            </a:r>
          </a:p>
          <a:p>
            <a:pPr marL="285750" indent="-285750">
              <a:buFont typeface="Wingdings" panose="05000000000000000000" pitchFamily="2" charset="2"/>
              <a:buChar char="ü"/>
            </a:pPr>
            <a:r>
              <a:rPr kumimoji="1" lang="en-US" altLang="ja-JP" sz="1600" dirty="0">
                <a:solidFill>
                  <a:schemeClr val="accent2"/>
                </a:solidFill>
              </a:rPr>
              <a:t>WMO/IOM Report No. 111 </a:t>
            </a:r>
            <a:r>
              <a:rPr kumimoji="1" lang="en-US" altLang="ja-JP" sz="1600" dirty="0"/>
              <a:t>(June 2011</a:t>
            </a:r>
            <a:r>
              <a:rPr kumimoji="1" lang="en-US" altLang="ja-JP" sz="1600" dirty="0" smtClean="0"/>
              <a:t>)</a:t>
            </a:r>
            <a:endParaRPr kumimoji="1" lang="en-US" altLang="ja-JP" sz="1600" dirty="0"/>
          </a:p>
        </p:txBody>
      </p:sp>
      <p:sp>
        <p:nvSpPr>
          <p:cNvPr id="8" name="テキスト ボックス 7"/>
          <p:cNvSpPr txBox="1"/>
          <p:nvPr/>
        </p:nvSpPr>
        <p:spPr>
          <a:xfrm>
            <a:off x="251520" y="3822139"/>
            <a:ext cx="1656184" cy="400110"/>
          </a:xfrm>
          <a:prstGeom prst="rect">
            <a:avLst/>
          </a:prstGeom>
          <a:noFill/>
        </p:spPr>
        <p:txBody>
          <a:bodyPr wrap="square" rtlCol="0">
            <a:spAutoFit/>
          </a:bodyPr>
          <a:lstStyle/>
          <a:p>
            <a:r>
              <a:rPr kumimoji="1" lang="en-US" altLang="ja-JP" sz="2000" dirty="0" smtClean="0">
                <a:solidFill>
                  <a:schemeClr val="accent3">
                    <a:lumMod val="75000"/>
                  </a:schemeClr>
                </a:solidFill>
              </a:rPr>
              <a:t>&lt;Round 2&gt;</a:t>
            </a:r>
            <a:endParaRPr kumimoji="1" lang="ja-JP" altLang="en-US" sz="2000" dirty="0">
              <a:solidFill>
                <a:schemeClr val="accent3">
                  <a:lumMod val="75000"/>
                </a:schemeClr>
              </a:solidFill>
            </a:endParaRPr>
          </a:p>
        </p:txBody>
      </p:sp>
      <p:sp>
        <p:nvSpPr>
          <p:cNvPr id="9" name="テキスト ボックス 8"/>
          <p:cNvSpPr txBox="1"/>
          <p:nvPr/>
        </p:nvSpPr>
        <p:spPr>
          <a:xfrm>
            <a:off x="323528" y="4110171"/>
            <a:ext cx="8640960" cy="1077218"/>
          </a:xfrm>
          <a:prstGeom prst="rect">
            <a:avLst/>
          </a:prstGeom>
          <a:noFill/>
          <a:ln w="19050">
            <a:noFill/>
          </a:ln>
        </p:spPr>
        <p:txBody>
          <a:bodyPr wrap="square" rtlCol="0">
            <a:spAutoFit/>
          </a:bodyPr>
          <a:lstStyle/>
          <a:p>
            <a:pPr marL="285750" indent="-285750">
              <a:buFont typeface="Wingdings" panose="05000000000000000000" pitchFamily="2" charset="2"/>
              <a:buChar char="ü"/>
            </a:pPr>
            <a:r>
              <a:rPr kumimoji="1" lang="en-US" altLang="ja-JP" sz="1600" dirty="0" smtClean="0">
                <a:solidFill>
                  <a:schemeClr val="accent3">
                    <a:lumMod val="75000"/>
                  </a:schemeClr>
                </a:solidFill>
              </a:rPr>
              <a:t>Survey on Meteorological Instruments, Calibration and Training (RA II) </a:t>
            </a:r>
            <a:r>
              <a:rPr kumimoji="1" lang="en-US" altLang="ja-JP" sz="1600" dirty="0" smtClean="0"/>
              <a:t>(2011-2012)</a:t>
            </a:r>
          </a:p>
          <a:p>
            <a:pPr marL="285750" indent="-285750">
              <a:buFont typeface="Wingdings" panose="05000000000000000000" pitchFamily="2" charset="2"/>
              <a:buChar char="ü"/>
            </a:pPr>
            <a:r>
              <a:rPr kumimoji="1" lang="en-US" altLang="ja-JP" sz="1600" dirty="0" smtClean="0">
                <a:solidFill>
                  <a:schemeClr val="accent3">
                    <a:lumMod val="75000"/>
                  </a:schemeClr>
                </a:solidFill>
              </a:rPr>
              <a:t>JMA/WMO Training Workshop on Calibration and Maintenance of Meteorological Instruments in RA II </a:t>
            </a:r>
            <a:r>
              <a:rPr kumimoji="1" lang="en-US" altLang="ja-JP" sz="1600" dirty="0" smtClean="0"/>
              <a:t>(</a:t>
            </a:r>
            <a:r>
              <a:rPr kumimoji="1" lang="en-US" altLang="ja-JP" sz="1600" dirty="0" err="1" smtClean="0"/>
              <a:t>Tokyo&amp;Tsukuba</a:t>
            </a:r>
            <a:r>
              <a:rPr kumimoji="1" lang="en-US" altLang="ja-JP" sz="1600" dirty="0" smtClean="0"/>
              <a:t>, Japan, 19-22 February 2013)</a:t>
            </a:r>
          </a:p>
          <a:p>
            <a:pPr marL="285750" indent="-285750">
              <a:buFont typeface="Wingdings" panose="05000000000000000000" pitchFamily="2" charset="2"/>
              <a:buChar char="ü"/>
            </a:pPr>
            <a:r>
              <a:rPr kumimoji="1" lang="en-US" altLang="ja-JP" sz="1600" dirty="0">
                <a:solidFill>
                  <a:schemeClr val="accent3">
                    <a:lumMod val="75000"/>
                  </a:schemeClr>
                </a:solidFill>
              </a:rPr>
              <a:t>WMO/IOM Report No. 122 </a:t>
            </a:r>
            <a:r>
              <a:rPr kumimoji="1" lang="en-US" altLang="ja-JP" sz="1600" dirty="0"/>
              <a:t>(June 2015</a:t>
            </a:r>
            <a:r>
              <a:rPr kumimoji="1" lang="en-US" altLang="ja-JP" sz="1600" dirty="0" smtClean="0"/>
              <a:t>)</a:t>
            </a:r>
            <a:endParaRPr kumimoji="1" lang="en-US" altLang="ja-JP" sz="1600" dirty="0"/>
          </a:p>
        </p:txBody>
      </p:sp>
      <p:sp>
        <p:nvSpPr>
          <p:cNvPr id="10" name="テキスト ボックス 9"/>
          <p:cNvSpPr txBox="1"/>
          <p:nvPr/>
        </p:nvSpPr>
        <p:spPr>
          <a:xfrm>
            <a:off x="251520" y="5406315"/>
            <a:ext cx="1656184" cy="400110"/>
          </a:xfrm>
          <a:prstGeom prst="rect">
            <a:avLst/>
          </a:prstGeom>
          <a:noFill/>
        </p:spPr>
        <p:txBody>
          <a:bodyPr wrap="square" rtlCol="0">
            <a:spAutoFit/>
          </a:bodyPr>
          <a:lstStyle/>
          <a:p>
            <a:r>
              <a:rPr kumimoji="1" lang="en-US" altLang="ja-JP" sz="2000" dirty="0" smtClean="0">
                <a:solidFill>
                  <a:schemeClr val="accent6">
                    <a:lumMod val="75000"/>
                  </a:schemeClr>
                </a:solidFill>
              </a:rPr>
              <a:t>&lt;Round 3&gt;</a:t>
            </a:r>
            <a:endParaRPr kumimoji="1" lang="ja-JP" altLang="en-US" sz="2000" dirty="0">
              <a:solidFill>
                <a:schemeClr val="accent6">
                  <a:lumMod val="75000"/>
                </a:schemeClr>
              </a:solidFill>
            </a:endParaRPr>
          </a:p>
        </p:txBody>
      </p:sp>
      <p:sp>
        <p:nvSpPr>
          <p:cNvPr id="11" name="テキスト ボックス 10"/>
          <p:cNvSpPr txBox="1"/>
          <p:nvPr/>
        </p:nvSpPr>
        <p:spPr>
          <a:xfrm>
            <a:off x="323528" y="5694347"/>
            <a:ext cx="8712968" cy="830997"/>
          </a:xfrm>
          <a:prstGeom prst="rect">
            <a:avLst/>
          </a:prstGeom>
          <a:noFill/>
          <a:ln w="19050">
            <a:noFill/>
          </a:ln>
        </p:spPr>
        <p:txBody>
          <a:bodyPr wrap="square" rtlCol="0">
            <a:spAutoFit/>
          </a:bodyPr>
          <a:lstStyle/>
          <a:p>
            <a:pPr marL="285750" indent="-285750">
              <a:buFont typeface="Wingdings" panose="05000000000000000000" pitchFamily="2" charset="2"/>
              <a:buChar char="ü"/>
            </a:pPr>
            <a:r>
              <a:rPr kumimoji="1" lang="en-US" altLang="ja-JP" sz="1600" dirty="0" smtClean="0">
                <a:solidFill>
                  <a:schemeClr val="accent6">
                    <a:lumMod val="75000"/>
                  </a:schemeClr>
                </a:solidFill>
              </a:rPr>
              <a:t>RA II Survey on Quality Management for Surface Meteorological Observations </a:t>
            </a:r>
            <a:r>
              <a:rPr kumimoji="1" lang="en-US" altLang="ja-JP" sz="1600" dirty="0" smtClean="0"/>
              <a:t>(2016~)</a:t>
            </a:r>
          </a:p>
          <a:p>
            <a:pPr marL="285750" indent="-285750">
              <a:buFont typeface="Wingdings" panose="05000000000000000000" pitchFamily="2" charset="2"/>
              <a:buChar char="ü"/>
            </a:pPr>
            <a:r>
              <a:rPr kumimoji="1" lang="en-US" altLang="ja-JP" sz="1600" dirty="0" smtClean="0">
                <a:solidFill>
                  <a:schemeClr val="accent6">
                    <a:lumMod val="75000"/>
                  </a:schemeClr>
                </a:solidFill>
              </a:rPr>
              <a:t>Workshop (TBD)</a:t>
            </a:r>
          </a:p>
          <a:p>
            <a:pPr marL="285750" indent="-285750">
              <a:buFont typeface="Wingdings" panose="05000000000000000000" pitchFamily="2" charset="2"/>
              <a:buChar char="ü"/>
            </a:pPr>
            <a:r>
              <a:rPr kumimoji="1" lang="en-US" altLang="ja-JP" sz="1600" dirty="0">
                <a:solidFill>
                  <a:schemeClr val="accent6">
                    <a:lumMod val="75000"/>
                  </a:schemeClr>
                </a:solidFill>
              </a:rPr>
              <a:t>WMO/IOM Report (TBD</a:t>
            </a:r>
            <a:r>
              <a:rPr kumimoji="1" lang="en-US" altLang="ja-JP" sz="1600" dirty="0" smtClean="0">
                <a:solidFill>
                  <a:schemeClr val="accent6">
                    <a:lumMod val="75000"/>
                  </a:schemeClr>
                </a:solidFill>
              </a:rPr>
              <a:t>)</a:t>
            </a:r>
            <a:endParaRPr kumimoji="1" lang="en-US" altLang="ja-JP" sz="1600" dirty="0">
              <a:solidFill>
                <a:schemeClr val="accent6">
                  <a:lumMod val="75000"/>
                </a:schemeClr>
              </a:solidFill>
            </a:endParaRPr>
          </a:p>
        </p:txBody>
      </p:sp>
      <p:sp>
        <p:nvSpPr>
          <p:cNvPr id="12" name="タイトル 1"/>
          <p:cNvSpPr txBox="1">
            <a:spLocks/>
          </p:cNvSpPr>
          <p:nvPr/>
        </p:nvSpPr>
        <p:spPr>
          <a:xfrm>
            <a:off x="179512" y="177552"/>
            <a:ext cx="8568952" cy="875184"/>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800" dirty="0">
                <a:solidFill>
                  <a:schemeClr val="bg1"/>
                </a:solidFill>
                <a:latin typeface="Arial" panose="020B0604020202020204" pitchFamily="34" charset="0"/>
                <a:cs typeface="Arial" panose="020B0604020202020204" pitchFamily="34" charset="0"/>
              </a:rPr>
              <a:t>I</a:t>
            </a:r>
            <a:r>
              <a:rPr lang="en-US" altLang="ja-JP" sz="2800" dirty="0" smtClean="0">
                <a:solidFill>
                  <a:schemeClr val="bg1"/>
                </a:solidFill>
                <a:latin typeface="Arial" panose="020B0604020202020204" pitchFamily="34" charset="0"/>
                <a:cs typeface="Arial" panose="020B0604020202020204" pitchFamily="34" charset="0"/>
              </a:rPr>
              <a:t>mplementation of activities</a:t>
            </a:r>
            <a:endParaRPr lang="ja-JP" alt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8788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2276872"/>
            <a:ext cx="8640960" cy="424847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51520" y="1268760"/>
            <a:ext cx="8640960" cy="923330"/>
          </a:xfrm>
          <a:prstGeom prst="rect">
            <a:avLst/>
          </a:prstGeom>
          <a:noFill/>
          <a:ln w="19050">
            <a:solidFill>
              <a:schemeClr val="bg1">
                <a:lumMod val="85000"/>
              </a:schemeClr>
            </a:solidFill>
          </a:ln>
        </p:spPr>
        <p:txBody>
          <a:bodyPr wrap="square" rtlCol="0">
            <a:spAutoFit/>
          </a:bodyPr>
          <a:lstStyle/>
          <a:p>
            <a:pPr marL="285750" indent="-285750">
              <a:buFont typeface="Wingdings" panose="05000000000000000000" pitchFamily="2" charset="2"/>
              <a:buChar char="ü"/>
            </a:pPr>
            <a:r>
              <a:rPr kumimoji="1" lang="en-US" altLang="ja-JP" dirty="0" smtClean="0">
                <a:solidFill>
                  <a:schemeClr val="bg1"/>
                </a:solidFill>
              </a:rPr>
              <a:t>Identifying current </a:t>
            </a:r>
            <a:r>
              <a:rPr kumimoji="1" lang="en-US" altLang="ja-JP" dirty="0">
                <a:solidFill>
                  <a:schemeClr val="bg1"/>
                </a:solidFill>
              </a:rPr>
              <a:t>s</a:t>
            </a:r>
            <a:r>
              <a:rPr kumimoji="1" lang="en-US" altLang="ja-JP" dirty="0" smtClean="0">
                <a:solidFill>
                  <a:schemeClr val="bg1"/>
                </a:solidFill>
              </a:rPr>
              <a:t>tatus and gap </a:t>
            </a:r>
            <a:r>
              <a:rPr kumimoji="1" lang="en-US" altLang="ja-JP" dirty="0">
                <a:solidFill>
                  <a:schemeClr val="bg1"/>
                </a:solidFill>
              </a:rPr>
              <a:t>a</a:t>
            </a:r>
            <a:r>
              <a:rPr kumimoji="1" lang="en-US" altLang="ja-JP" dirty="0" smtClean="0">
                <a:solidFill>
                  <a:schemeClr val="bg1"/>
                </a:solidFill>
              </a:rPr>
              <a:t>nalysis by </a:t>
            </a:r>
            <a:r>
              <a:rPr kumimoji="1" lang="en-US" altLang="ja-JP" dirty="0" smtClean="0">
                <a:solidFill>
                  <a:srgbClr val="FFFF00"/>
                </a:solidFill>
              </a:rPr>
              <a:t>Survey</a:t>
            </a:r>
          </a:p>
          <a:p>
            <a:pPr marL="285750" indent="-285750">
              <a:buFont typeface="Wingdings" panose="05000000000000000000" pitchFamily="2" charset="2"/>
              <a:buChar char="ü"/>
            </a:pPr>
            <a:r>
              <a:rPr kumimoji="1" lang="en-US" altLang="ja-JP" dirty="0" smtClean="0">
                <a:solidFill>
                  <a:schemeClr val="accent5">
                    <a:lumMod val="60000"/>
                    <a:lumOff val="40000"/>
                  </a:schemeClr>
                </a:solidFill>
              </a:rPr>
              <a:t>Discussions and training by Workshop</a:t>
            </a:r>
          </a:p>
          <a:p>
            <a:pPr marL="285750" indent="-285750">
              <a:buFont typeface="Wingdings" panose="05000000000000000000" pitchFamily="2" charset="2"/>
              <a:buChar char="ü"/>
            </a:pPr>
            <a:r>
              <a:rPr kumimoji="1" lang="en-US" altLang="ja-JP" dirty="0" smtClean="0">
                <a:solidFill>
                  <a:schemeClr val="accent5">
                    <a:lumMod val="60000"/>
                    <a:lumOff val="40000"/>
                  </a:schemeClr>
                </a:solidFill>
              </a:rPr>
              <a:t>Sharing the results of survey and workshop through WMO/IOM Report</a:t>
            </a:r>
          </a:p>
        </p:txBody>
      </p:sp>
      <p:sp>
        <p:nvSpPr>
          <p:cNvPr id="6" name="テキスト ボックス 5"/>
          <p:cNvSpPr txBox="1"/>
          <p:nvPr/>
        </p:nvSpPr>
        <p:spPr>
          <a:xfrm>
            <a:off x="251520" y="2348880"/>
            <a:ext cx="1656184" cy="400110"/>
          </a:xfrm>
          <a:prstGeom prst="rect">
            <a:avLst/>
          </a:prstGeom>
          <a:noFill/>
        </p:spPr>
        <p:txBody>
          <a:bodyPr wrap="square" rtlCol="0">
            <a:spAutoFit/>
          </a:bodyPr>
          <a:lstStyle/>
          <a:p>
            <a:r>
              <a:rPr kumimoji="1" lang="en-US" altLang="ja-JP" sz="2000" dirty="0" smtClean="0">
                <a:solidFill>
                  <a:schemeClr val="accent2"/>
                </a:solidFill>
              </a:rPr>
              <a:t>&lt;Round 1&gt;</a:t>
            </a:r>
            <a:endParaRPr kumimoji="1" lang="ja-JP" altLang="en-US" sz="2000" dirty="0">
              <a:solidFill>
                <a:schemeClr val="accent2"/>
              </a:solidFill>
            </a:endParaRPr>
          </a:p>
        </p:txBody>
      </p:sp>
      <p:sp>
        <p:nvSpPr>
          <p:cNvPr id="7" name="テキスト ボックス 6"/>
          <p:cNvSpPr txBox="1"/>
          <p:nvPr/>
        </p:nvSpPr>
        <p:spPr>
          <a:xfrm>
            <a:off x="323528" y="2636912"/>
            <a:ext cx="8352928" cy="1077218"/>
          </a:xfrm>
          <a:prstGeom prst="rect">
            <a:avLst/>
          </a:prstGeom>
          <a:noFill/>
          <a:ln w="19050">
            <a:noFill/>
          </a:ln>
        </p:spPr>
        <p:txBody>
          <a:bodyPr wrap="square" rtlCol="0">
            <a:spAutoFit/>
          </a:bodyPr>
          <a:lstStyle/>
          <a:p>
            <a:pPr marL="285750" indent="-285750">
              <a:buFont typeface="Wingdings" panose="05000000000000000000" pitchFamily="2" charset="2"/>
              <a:buChar char="ü"/>
            </a:pPr>
            <a:r>
              <a:rPr kumimoji="1" lang="en-US" altLang="ja-JP" sz="1600" dirty="0" smtClean="0">
                <a:solidFill>
                  <a:schemeClr val="accent2"/>
                </a:solidFill>
              </a:rPr>
              <a:t>RA II Survey on Surface, Climate and Upper-air Observations and QM </a:t>
            </a:r>
            <a:r>
              <a:rPr kumimoji="1" lang="en-US" altLang="ja-JP" sz="1600" dirty="0" smtClean="0"/>
              <a:t>(2010)</a:t>
            </a:r>
          </a:p>
          <a:p>
            <a:pPr marL="285750" indent="-285750">
              <a:buFont typeface="Wingdings" panose="05000000000000000000" pitchFamily="2" charset="2"/>
              <a:buChar char="ü"/>
            </a:pPr>
            <a:r>
              <a:rPr kumimoji="1" lang="en-US" altLang="ja-JP" sz="1600" dirty="0" smtClean="0">
                <a:solidFill>
                  <a:schemeClr val="bg1">
                    <a:lumMod val="85000"/>
                  </a:schemeClr>
                </a:solidFill>
              </a:rPr>
              <a:t>JMA/WMO Workshop on Quality Management in Surface, Climate and Upper-air Observations in RA II (Tokyo, Japan, 27-30 July 2010)</a:t>
            </a:r>
          </a:p>
          <a:p>
            <a:pPr marL="285750" indent="-285750">
              <a:buFont typeface="Wingdings" panose="05000000000000000000" pitchFamily="2" charset="2"/>
              <a:buChar char="ü"/>
            </a:pPr>
            <a:r>
              <a:rPr kumimoji="1" lang="en-US" altLang="ja-JP" sz="1600" dirty="0">
                <a:solidFill>
                  <a:schemeClr val="bg1">
                    <a:lumMod val="85000"/>
                  </a:schemeClr>
                </a:solidFill>
              </a:rPr>
              <a:t>WMO/IOM Report No. 111 (June 2011</a:t>
            </a:r>
            <a:r>
              <a:rPr kumimoji="1" lang="en-US" altLang="ja-JP" sz="1600" dirty="0" smtClean="0">
                <a:solidFill>
                  <a:schemeClr val="bg1">
                    <a:lumMod val="85000"/>
                  </a:schemeClr>
                </a:solidFill>
              </a:rPr>
              <a:t>)</a:t>
            </a:r>
            <a:endParaRPr kumimoji="1" lang="en-US" altLang="ja-JP" sz="1600" dirty="0">
              <a:solidFill>
                <a:schemeClr val="bg1">
                  <a:lumMod val="85000"/>
                </a:schemeClr>
              </a:solidFill>
            </a:endParaRPr>
          </a:p>
        </p:txBody>
      </p:sp>
      <p:sp>
        <p:nvSpPr>
          <p:cNvPr id="8" name="テキスト ボックス 7"/>
          <p:cNvSpPr txBox="1"/>
          <p:nvPr/>
        </p:nvSpPr>
        <p:spPr>
          <a:xfrm>
            <a:off x="251520" y="3822139"/>
            <a:ext cx="1656184" cy="400110"/>
          </a:xfrm>
          <a:prstGeom prst="rect">
            <a:avLst/>
          </a:prstGeom>
          <a:noFill/>
        </p:spPr>
        <p:txBody>
          <a:bodyPr wrap="square" rtlCol="0">
            <a:spAutoFit/>
          </a:bodyPr>
          <a:lstStyle/>
          <a:p>
            <a:r>
              <a:rPr kumimoji="1" lang="en-US" altLang="ja-JP" sz="2000" dirty="0" smtClean="0">
                <a:solidFill>
                  <a:schemeClr val="accent3">
                    <a:lumMod val="75000"/>
                  </a:schemeClr>
                </a:solidFill>
              </a:rPr>
              <a:t>&lt;Round 2&gt;</a:t>
            </a:r>
            <a:endParaRPr kumimoji="1" lang="ja-JP" altLang="en-US" sz="2000" dirty="0">
              <a:solidFill>
                <a:schemeClr val="accent3">
                  <a:lumMod val="75000"/>
                </a:schemeClr>
              </a:solidFill>
            </a:endParaRPr>
          </a:p>
        </p:txBody>
      </p:sp>
      <p:sp>
        <p:nvSpPr>
          <p:cNvPr id="9" name="テキスト ボックス 8"/>
          <p:cNvSpPr txBox="1"/>
          <p:nvPr/>
        </p:nvSpPr>
        <p:spPr>
          <a:xfrm>
            <a:off x="323528" y="4110171"/>
            <a:ext cx="8640960" cy="1077218"/>
          </a:xfrm>
          <a:prstGeom prst="rect">
            <a:avLst/>
          </a:prstGeom>
          <a:noFill/>
          <a:ln w="19050">
            <a:noFill/>
          </a:ln>
        </p:spPr>
        <p:txBody>
          <a:bodyPr wrap="square" rtlCol="0">
            <a:spAutoFit/>
          </a:bodyPr>
          <a:lstStyle/>
          <a:p>
            <a:pPr marL="285750" indent="-285750">
              <a:buFont typeface="Wingdings" panose="05000000000000000000" pitchFamily="2" charset="2"/>
              <a:buChar char="ü"/>
            </a:pPr>
            <a:r>
              <a:rPr kumimoji="1" lang="en-US" altLang="ja-JP" sz="1600" dirty="0" smtClean="0">
                <a:solidFill>
                  <a:schemeClr val="accent3">
                    <a:lumMod val="75000"/>
                  </a:schemeClr>
                </a:solidFill>
              </a:rPr>
              <a:t>Survey on Meteorological Instruments, Calibration and Training (RA II) </a:t>
            </a:r>
            <a:r>
              <a:rPr kumimoji="1" lang="en-US" altLang="ja-JP" sz="1600" dirty="0" smtClean="0"/>
              <a:t>(2011-2012)</a:t>
            </a:r>
          </a:p>
          <a:p>
            <a:pPr marL="285750" indent="-285750">
              <a:buFont typeface="Wingdings" panose="05000000000000000000" pitchFamily="2" charset="2"/>
              <a:buChar char="ü"/>
            </a:pPr>
            <a:r>
              <a:rPr kumimoji="1" lang="en-US" altLang="ja-JP" sz="1600" dirty="0" smtClean="0">
                <a:solidFill>
                  <a:schemeClr val="bg1">
                    <a:lumMod val="85000"/>
                  </a:schemeClr>
                </a:solidFill>
              </a:rPr>
              <a:t>JMA/WMO Training Workshop on Calibration and Maintenance of Meteorological Instruments in RA II (</a:t>
            </a:r>
            <a:r>
              <a:rPr kumimoji="1" lang="en-US" altLang="ja-JP" sz="1600" dirty="0" err="1" smtClean="0">
                <a:solidFill>
                  <a:schemeClr val="bg1">
                    <a:lumMod val="85000"/>
                  </a:schemeClr>
                </a:solidFill>
              </a:rPr>
              <a:t>Tokyo&amp;Tsukuba</a:t>
            </a:r>
            <a:r>
              <a:rPr kumimoji="1" lang="en-US" altLang="ja-JP" sz="1600" dirty="0" smtClean="0">
                <a:solidFill>
                  <a:schemeClr val="bg1">
                    <a:lumMod val="85000"/>
                  </a:schemeClr>
                </a:solidFill>
              </a:rPr>
              <a:t>, Japan, 19-22 February 2013)</a:t>
            </a:r>
          </a:p>
          <a:p>
            <a:pPr marL="285750" indent="-285750">
              <a:buFont typeface="Wingdings" panose="05000000000000000000" pitchFamily="2" charset="2"/>
              <a:buChar char="ü"/>
            </a:pPr>
            <a:r>
              <a:rPr kumimoji="1" lang="en-US" altLang="ja-JP" sz="1600" dirty="0">
                <a:solidFill>
                  <a:schemeClr val="bg1">
                    <a:lumMod val="85000"/>
                  </a:schemeClr>
                </a:solidFill>
              </a:rPr>
              <a:t>WMO/IOM Report No. 122 (June 2015</a:t>
            </a:r>
            <a:r>
              <a:rPr kumimoji="1" lang="en-US" altLang="ja-JP" sz="1600" dirty="0" smtClean="0">
                <a:solidFill>
                  <a:schemeClr val="bg1">
                    <a:lumMod val="85000"/>
                  </a:schemeClr>
                </a:solidFill>
              </a:rPr>
              <a:t>)</a:t>
            </a:r>
            <a:endParaRPr kumimoji="1" lang="en-US" altLang="ja-JP" sz="1600" dirty="0">
              <a:solidFill>
                <a:schemeClr val="bg1">
                  <a:lumMod val="85000"/>
                </a:schemeClr>
              </a:solidFill>
            </a:endParaRPr>
          </a:p>
        </p:txBody>
      </p:sp>
      <p:sp>
        <p:nvSpPr>
          <p:cNvPr id="10" name="テキスト ボックス 9"/>
          <p:cNvSpPr txBox="1"/>
          <p:nvPr/>
        </p:nvSpPr>
        <p:spPr>
          <a:xfrm>
            <a:off x="251520" y="5406315"/>
            <a:ext cx="1656184" cy="400110"/>
          </a:xfrm>
          <a:prstGeom prst="rect">
            <a:avLst/>
          </a:prstGeom>
          <a:noFill/>
        </p:spPr>
        <p:txBody>
          <a:bodyPr wrap="square" rtlCol="0">
            <a:spAutoFit/>
          </a:bodyPr>
          <a:lstStyle/>
          <a:p>
            <a:r>
              <a:rPr kumimoji="1" lang="en-US" altLang="ja-JP" sz="2000" dirty="0" smtClean="0">
                <a:solidFill>
                  <a:schemeClr val="accent6">
                    <a:lumMod val="75000"/>
                  </a:schemeClr>
                </a:solidFill>
              </a:rPr>
              <a:t>&lt;Round 3&gt;</a:t>
            </a:r>
            <a:endParaRPr kumimoji="1" lang="ja-JP" altLang="en-US" sz="2000" dirty="0">
              <a:solidFill>
                <a:schemeClr val="accent6">
                  <a:lumMod val="75000"/>
                </a:schemeClr>
              </a:solidFill>
            </a:endParaRPr>
          </a:p>
        </p:txBody>
      </p:sp>
      <p:sp>
        <p:nvSpPr>
          <p:cNvPr id="11" name="テキスト ボックス 10"/>
          <p:cNvSpPr txBox="1"/>
          <p:nvPr/>
        </p:nvSpPr>
        <p:spPr>
          <a:xfrm>
            <a:off x="323528" y="5694347"/>
            <a:ext cx="8712968" cy="830997"/>
          </a:xfrm>
          <a:prstGeom prst="rect">
            <a:avLst/>
          </a:prstGeom>
          <a:noFill/>
          <a:ln w="19050">
            <a:noFill/>
          </a:ln>
        </p:spPr>
        <p:txBody>
          <a:bodyPr wrap="square" rtlCol="0">
            <a:spAutoFit/>
          </a:bodyPr>
          <a:lstStyle/>
          <a:p>
            <a:pPr marL="285750" indent="-285750">
              <a:buFont typeface="Wingdings" panose="05000000000000000000" pitchFamily="2" charset="2"/>
              <a:buChar char="ü"/>
            </a:pPr>
            <a:r>
              <a:rPr kumimoji="1" lang="en-US" altLang="ja-JP" sz="1600" dirty="0" smtClean="0">
                <a:solidFill>
                  <a:schemeClr val="accent6">
                    <a:lumMod val="75000"/>
                  </a:schemeClr>
                </a:solidFill>
              </a:rPr>
              <a:t>RA II Survey on Quality Management for Surface Meteorological Observations </a:t>
            </a:r>
            <a:r>
              <a:rPr kumimoji="1" lang="en-US" altLang="ja-JP" sz="1600" dirty="0" smtClean="0"/>
              <a:t>(2016~)</a:t>
            </a:r>
          </a:p>
          <a:p>
            <a:pPr marL="285750" indent="-285750">
              <a:buFont typeface="Wingdings" panose="05000000000000000000" pitchFamily="2" charset="2"/>
              <a:buChar char="ü"/>
            </a:pPr>
            <a:r>
              <a:rPr kumimoji="1" lang="en-US" altLang="ja-JP" sz="1600" dirty="0" smtClean="0">
                <a:solidFill>
                  <a:schemeClr val="bg1">
                    <a:lumMod val="85000"/>
                  </a:schemeClr>
                </a:solidFill>
              </a:rPr>
              <a:t>Workshop (TBD)</a:t>
            </a:r>
          </a:p>
          <a:p>
            <a:pPr marL="285750" indent="-285750">
              <a:buFont typeface="Wingdings" panose="05000000000000000000" pitchFamily="2" charset="2"/>
              <a:buChar char="ü"/>
            </a:pPr>
            <a:r>
              <a:rPr kumimoji="1" lang="en-US" altLang="ja-JP" sz="1600" dirty="0">
                <a:solidFill>
                  <a:schemeClr val="bg1">
                    <a:lumMod val="85000"/>
                  </a:schemeClr>
                </a:solidFill>
              </a:rPr>
              <a:t>WMO/IOM Report (TBD</a:t>
            </a:r>
            <a:r>
              <a:rPr kumimoji="1" lang="en-US" altLang="ja-JP" sz="1600" dirty="0" smtClean="0">
                <a:solidFill>
                  <a:schemeClr val="bg1">
                    <a:lumMod val="85000"/>
                  </a:schemeClr>
                </a:solidFill>
              </a:rPr>
              <a:t>)</a:t>
            </a:r>
            <a:endParaRPr kumimoji="1" lang="en-US" altLang="ja-JP" sz="1600" dirty="0">
              <a:solidFill>
                <a:schemeClr val="bg1">
                  <a:lumMod val="85000"/>
                </a:schemeClr>
              </a:solidFill>
            </a:endParaRPr>
          </a:p>
        </p:txBody>
      </p:sp>
      <p:sp>
        <p:nvSpPr>
          <p:cNvPr id="12" name="角丸四角形 11"/>
          <p:cNvSpPr/>
          <p:nvPr/>
        </p:nvSpPr>
        <p:spPr>
          <a:xfrm>
            <a:off x="827584" y="2924944"/>
            <a:ext cx="7560840" cy="2880320"/>
          </a:xfrm>
          <a:prstGeom prst="roundRect">
            <a:avLst>
              <a:gd name="adj" fmla="val 1254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smtClean="0">
                <a:solidFill>
                  <a:schemeClr val="tx1"/>
                </a:solidFill>
              </a:rPr>
              <a:t>Survey on:</a:t>
            </a:r>
          </a:p>
          <a:p>
            <a:pPr marL="285750" indent="-285750">
              <a:buFont typeface="Wingdings" panose="05000000000000000000" pitchFamily="2" charset="2"/>
              <a:buChar char="l"/>
            </a:pPr>
            <a:r>
              <a:rPr kumimoji="1" lang="en-US" altLang="ja-JP" sz="2400" dirty="0" smtClean="0">
                <a:solidFill>
                  <a:schemeClr val="tx1"/>
                </a:solidFill>
              </a:rPr>
              <a:t>Current Status of operation and capability of Members in RA II;</a:t>
            </a:r>
          </a:p>
          <a:p>
            <a:pPr marL="285750" indent="-285750">
              <a:buFont typeface="Wingdings" panose="05000000000000000000" pitchFamily="2" charset="2"/>
              <a:buChar char="l"/>
            </a:pPr>
            <a:r>
              <a:rPr kumimoji="1" lang="en-US" altLang="ja-JP" sz="2400" dirty="0" smtClean="0">
                <a:solidFill>
                  <a:schemeClr val="tx1"/>
                </a:solidFill>
              </a:rPr>
              <a:t>Requirements of MNHSs;</a:t>
            </a:r>
          </a:p>
          <a:p>
            <a:pPr marL="285750" indent="-285750">
              <a:buFont typeface="Wingdings" panose="05000000000000000000" pitchFamily="2" charset="2"/>
              <a:buChar char="l"/>
            </a:pPr>
            <a:r>
              <a:rPr kumimoji="1" lang="en-US" altLang="ja-JP" sz="2400" dirty="0" smtClean="0">
                <a:solidFill>
                  <a:schemeClr val="tx1"/>
                </a:solidFill>
              </a:rPr>
              <a:t>Gap Analysis between requirements and current status;</a:t>
            </a:r>
          </a:p>
          <a:p>
            <a:pPr marL="285750" indent="-285750">
              <a:buFont typeface="Wingdings" panose="05000000000000000000" pitchFamily="2" charset="2"/>
              <a:buChar char="l"/>
            </a:pPr>
            <a:r>
              <a:rPr kumimoji="1" lang="en-US" altLang="ja-JP" sz="2400" dirty="0" smtClean="0">
                <a:solidFill>
                  <a:schemeClr val="tx1"/>
                </a:solidFill>
              </a:rPr>
              <a:t>Measurements to solve the problems.</a:t>
            </a:r>
            <a:endParaRPr kumimoji="1" lang="ja-JP" altLang="en-US" sz="2400" dirty="0">
              <a:solidFill>
                <a:schemeClr val="tx1"/>
              </a:solidFill>
            </a:endParaRPr>
          </a:p>
        </p:txBody>
      </p:sp>
      <p:sp>
        <p:nvSpPr>
          <p:cNvPr id="13" name="テキスト ボックス 12"/>
          <p:cNvSpPr txBox="1"/>
          <p:nvPr/>
        </p:nvSpPr>
        <p:spPr>
          <a:xfrm>
            <a:off x="251520" y="836712"/>
            <a:ext cx="4752528" cy="461665"/>
          </a:xfrm>
          <a:prstGeom prst="rect">
            <a:avLst/>
          </a:prstGeom>
          <a:noFill/>
        </p:spPr>
        <p:txBody>
          <a:bodyPr wrap="square" rtlCol="0">
            <a:spAutoFit/>
          </a:bodyPr>
          <a:lstStyle/>
          <a:p>
            <a:r>
              <a:rPr kumimoji="1" lang="en-US" altLang="ja-JP" sz="2400" dirty="0" smtClean="0">
                <a:solidFill>
                  <a:schemeClr val="bg1"/>
                </a:solidFill>
              </a:rPr>
              <a:t>Three pronged approach</a:t>
            </a:r>
            <a:endParaRPr kumimoji="1" lang="ja-JP" altLang="en-US" sz="2400" dirty="0">
              <a:solidFill>
                <a:schemeClr val="bg1"/>
              </a:solidFill>
            </a:endParaRPr>
          </a:p>
        </p:txBody>
      </p:sp>
      <p:sp>
        <p:nvSpPr>
          <p:cNvPr id="14" name="タイトル 1"/>
          <p:cNvSpPr txBox="1">
            <a:spLocks/>
          </p:cNvSpPr>
          <p:nvPr/>
        </p:nvSpPr>
        <p:spPr>
          <a:xfrm>
            <a:off x="179512" y="177552"/>
            <a:ext cx="8568952" cy="875184"/>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800" dirty="0">
                <a:solidFill>
                  <a:schemeClr val="bg1"/>
                </a:solidFill>
                <a:latin typeface="Arial" panose="020B0604020202020204" pitchFamily="34" charset="0"/>
                <a:cs typeface="Arial" panose="020B0604020202020204" pitchFamily="34" charset="0"/>
              </a:rPr>
              <a:t>I</a:t>
            </a:r>
            <a:r>
              <a:rPr lang="en-US" altLang="ja-JP" sz="2800" dirty="0" smtClean="0">
                <a:solidFill>
                  <a:schemeClr val="bg1"/>
                </a:solidFill>
                <a:latin typeface="Arial" panose="020B0604020202020204" pitchFamily="34" charset="0"/>
                <a:cs typeface="Arial" panose="020B0604020202020204" pitchFamily="34" charset="0"/>
              </a:rPr>
              <a:t>mplementation of activities (1)</a:t>
            </a:r>
            <a:endParaRPr lang="ja-JP" alt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9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2276872"/>
            <a:ext cx="8640960" cy="424847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51520" y="1268760"/>
            <a:ext cx="8640960" cy="923330"/>
          </a:xfrm>
          <a:prstGeom prst="rect">
            <a:avLst/>
          </a:prstGeom>
          <a:noFill/>
          <a:ln w="19050">
            <a:solidFill>
              <a:schemeClr val="bg1">
                <a:lumMod val="85000"/>
              </a:schemeClr>
            </a:solidFill>
          </a:ln>
        </p:spPr>
        <p:txBody>
          <a:bodyPr wrap="square" rtlCol="0">
            <a:spAutoFit/>
          </a:bodyPr>
          <a:lstStyle/>
          <a:p>
            <a:pPr marL="285750" indent="-285750">
              <a:buFont typeface="Wingdings" panose="05000000000000000000" pitchFamily="2" charset="2"/>
              <a:buChar char="ü"/>
            </a:pPr>
            <a:r>
              <a:rPr kumimoji="1" lang="en-US" altLang="ja-JP" dirty="0" smtClean="0">
                <a:solidFill>
                  <a:schemeClr val="accent5">
                    <a:lumMod val="60000"/>
                    <a:lumOff val="40000"/>
                  </a:schemeClr>
                </a:solidFill>
              </a:rPr>
              <a:t>Identifying current </a:t>
            </a:r>
            <a:r>
              <a:rPr kumimoji="1" lang="en-US" altLang="ja-JP" dirty="0">
                <a:solidFill>
                  <a:schemeClr val="accent5">
                    <a:lumMod val="60000"/>
                    <a:lumOff val="40000"/>
                  </a:schemeClr>
                </a:solidFill>
              </a:rPr>
              <a:t>s</a:t>
            </a:r>
            <a:r>
              <a:rPr kumimoji="1" lang="en-US" altLang="ja-JP" dirty="0" smtClean="0">
                <a:solidFill>
                  <a:schemeClr val="accent5">
                    <a:lumMod val="60000"/>
                    <a:lumOff val="40000"/>
                  </a:schemeClr>
                </a:solidFill>
              </a:rPr>
              <a:t>tatus and gap </a:t>
            </a:r>
            <a:r>
              <a:rPr kumimoji="1" lang="en-US" altLang="ja-JP" dirty="0">
                <a:solidFill>
                  <a:schemeClr val="accent5">
                    <a:lumMod val="60000"/>
                    <a:lumOff val="40000"/>
                  </a:schemeClr>
                </a:solidFill>
              </a:rPr>
              <a:t>a</a:t>
            </a:r>
            <a:r>
              <a:rPr kumimoji="1" lang="en-US" altLang="ja-JP" dirty="0" smtClean="0">
                <a:solidFill>
                  <a:schemeClr val="accent5">
                    <a:lumMod val="60000"/>
                    <a:lumOff val="40000"/>
                  </a:schemeClr>
                </a:solidFill>
              </a:rPr>
              <a:t>nalysis by Survey</a:t>
            </a:r>
          </a:p>
          <a:p>
            <a:pPr marL="285750" indent="-285750">
              <a:buFont typeface="Wingdings" panose="05000000000000000000" pitchFamily="2" charset="2"/>
              <a:buChar char="ü"/>
            </a:pPr>
            <a:r>
              <a:rPr kumimoji="1" lang="en-US" altLang="ja-JP" dirty="0" smtClean="0">
                <a:solidFill>
                  <a:schemeClr val="bg1"/>
                </a:solidFill>
              </a:rPr>
              <a:t>Discussions and training by </a:t>
            </a:r>
            <a:r>
              <a:rPr kumimoji="1" lang="en-US" altLang="ja-JP" dirty="0" smtClean="0">
                <a:solidFill>
                  <a:srgbClr val="FFFF00"/>
                </a:solidFill>
              </a:rPr>
              <a:t>Workshop</a:t>
            </a:r>
          </a:p>
          <a:p>
            <a:pPr marL="285750" indent="-285750">
              <a:buFont typeface="Wingdings" panose="05000000000000000000" pitchFamily="2" charset="2"/>
              <a:buChar char="ü"/>
            </a:pPr>
            <a:r>
              <a:rPr kumimoji="1" lang="en-US" altLang="ja-JP" dirty="0" smtClean="0">
                <a:solidFill>
                  <a:schemeClr val="accent5">
                    <a:lumMod val="60000"/>
                    <a:lumOff val="40000"/>
                  </a:schemeClr>
                </a:solidFill>
              </a:rPr>
              <a:t>Sharing the results of survey and workshop through WMO/IOM Report</a:t>
            </a:r>
          </a:p>
        </p:txBody>
      </p:sp>
      <p:sp>
        <p:nvSpPr>
          <p:cNvPr id="6" name="テキスト ボックス 5"/>
          <p:cNvSpPr txBox="1"/>
          <p:nvPr/>
        </p:nvSpPr>
        <p:spPr>
          <a:xfrm>
            <a:off x="251520" y="2348880"/>
            <a:ext cx="1656184" cy="400110"/>
          </a:xfrm>
          <a:prstGeom prst="rect">
            <a:avLst/>
          </a:prstGeom>
          <a:noFill/>
        </p:spPr>
        <p:txBody>
          <a:bodyPr wrap="square" rtlCol="0">
            <a:spAutoFit/>
          </a:bodyPr>
          <a:lstStyle/>
          <a:p>
            <a:r>
              <a:rPr kumimoji="1" lang="en-US" altLang="ja-JP" sz="2000" dirty="0" smtClean="0">
                <a:solidFill>
                  <a:schemeClr val="accent2"/>
                </a:solidFill>
              </a:rPr>
              <a:t>&lt;Round 1&gt;</a:t>
            </a:r>
            <a:endParaRPr kumimoji="1" lang="ja-JP" altLang="en-US" sz="2000" dirty="0">
              <a:solidFill>
                <a:schemeClr val="accent2"/>
              </a:solidFill>
            </a:endParaRPr>
          </a:p>
        </p:txBody>
      </p:sp>
      <p:sp>
        <p:nvSpPr>
          <p:cNvPr id="7" name="テキスト ボックス 6"/>
          <p:cNvSpPr txBox="1"/>
          <p:nvPr/>
        </p:nvSpPr>
        <p:spPr>
          <a:xfrm>
            <a:off x="323528" y="2636912"/>
            <a:ext cx="8352928" cy="1077218"/>
          </a:xfrm>
          <a:prstGeom prst="rect">
            <a:avLst/>
          </a:prstGeom>
          <a:noFill/>
          <a:ln w="19050">
            <a:noFill/>
          </a:ln>
        </p:spPr>
        <p:txBody>
          <a:bodyPr wrap="square" rtlCol="0">
            <a:spAutoFit/>
          </a:bodyPr>
          <a:lstStyle/>
          <a:p>
            <a:pPr marL="285750" indent="-285750">
              <a:buFont typeface="Wingdings" panose="05000000000000000000" pitchFamily="2" charset="2"/>
              <a:buChar char="ü"/>
            </a:pPr>
            <a:r>
              <a:rPr kumimoji="1" lang="en-US" altLang="ja-JP" sz="1600" dirty="0" smtClean="0">
                <a:solidFill>
                  <a:schemeClr val="bg1">
                    <a:lumMod val="85000"/>
                  </a:schemeClr>
                </a:solidFill>
              </a:rPr>
              <a:t>RA II Survey on Surface, Climate and Upper-air Observations and QM (2010)</a:t>
            </a:r>
          </a:p>
          <a:p>
            <a:pPr marL="285750" indent="-285750">
              <a:buFont typeface="Wingdings" panose="05000000000000000000" pitchFamily="2" charset="2"/>
              <a:buChar char="ü"/>
            </a:pPr>
            <a:r>
              <a:rPr kumimoji="1" lang="en-US" altLang="ja-JP" sz="1600" dirty="0" smtClean="0">
                <a:solidFill>
                  <a:schemeClr val="accent2"/>
                </a:solidFill>
              </a:rPr>
              <a:t>JMA/WMO Workshop on Quality Management in Surface, Climate and Upper-air Observations in RA II </a:t>
            </a:r>
            <a:r>
              <a:rPr kumimoji="1" lang="en-US" altLang="ja-JP" sz="1600" dirty="0" smtClean="0"/>
              <a:t>(Tokyo, Japan, 27-30 July 2010)</a:t>
            </a:r>
          </a:p>
          <a:p>
            <a:pPr marL="285750" indent="-285750">
              <a:buFont typeface="Wingdings" panose="05000000000000000000" pitchFamily="2" charset="2"/>
              <a:buChar char="ü"/>
            </a:pPr>
            <a:r>
              <a:rPr kumimoji="1" lang="en-US" altLang="ja-JP" sz="1600" dirty="0">
                <a:solidFill>
                  <a:schemeClr val="bg1">
                    <a:lumMod val="85000"/>
                  </a:schemeClr>
                </a:solidFill>
              </a:rPr>
              <a:t>WMO/IOM Report No. 111 (June 2011</a:t>
            </a:r>
            <a:r>
              <a:rPr kumimoji="1" lang="en-US" altLang="ja-JP" sz="1600" dirty="0" smtClean="0">
                <a:solidFill>
                  <a:schemeClr val="bg1">
                    <a:lumMod val="85000"/>
                  </a:schemeClr>
                </a:solidFill>
              </a:rPr>
              <a:t>)</a:t>
            </a:r>
            <a:endParaRPr kumimoji="1" lang="en-US" altLang="ja-JP" sz="1600" dirty="0">
              <a:solidFill>
                <a:schemeClr val="bg1">
                  <a:lumMod val="85000"/>
                </a:schemeClr>
              </a:solidFill>
            </a:endParaRPr>
          </a:p>
        </p:txBody>
      </p:sp>
      <p:sp>
        <p:nvSpPr>
          <p:cNvPr id="8" name="テキスト ボックス 7"/>
          <p:cNvSpPr txBox="1"/>
          <p:nvPr/>
        </p:nvSpPr>
        <p:spPr>
          <a:xfrm>
            <a:off x="251520" y="3822139"/>
            <a:ext cx="1656184" cy="400110"/>
          </a:xfrm>
          <a:prstGeom prst="rect">
            <a:avLst/>
          </a:prstGeom>
          <a:noFill/>
        </p:spPr>
        <p:txBody>
          <a:bodyPr wrap="square" rtlCol="0">
            <a:spAutoFit/>
          </a:bodyPr>
          <a:lstStyle/>
          <a:p>
            <a:r>
              <a:rPr kumimoji="1" lang="en-US" altLang="ja-JP" sz="2000" dirty="0" smtClean="0">
                <a:solidFill>
                  <a:schemeClr val="accent3">
                    <a:lumMod val="75000"/>
                  </a:schemeClr>
                </a:solidFill>
              </a:rPr>
              <a:t>&lt;Round 2&gt;</a:t>
            </a:r>
            <a:endParaRPr kumimoji="1" lang="ja-JP" altLang="en-US" sz="2000" dirty="0">
              <a:solidFill>
                <a:schemeClr val="accent3">
                  <a:lumMod val="75000"/>
                </a:schemeClr>
              </a:solidFill>
            </a:endParaRPr>
          </a:p>
        </p:txBody>
      </p:sp>
      <p:sp>
        <p:nvSpPr>
          <p:cNvPr id="9" name="テキスト ボックス 8"/>
          <p:cNvSpPr txBox="1"/>
          <p:nvPr/>
        </p:nvSpPr>
        <p:spPr>
          <a:xfrm>
            <a:off x="323528" y="4110171"/>
            <a:ext cx="8640960" cy="1077218"/>
          </a:xfrm>
          <a:prstGeom prst="rect">
            <a:avLst/>
          </a:prstGeom>
          <a:noFill/>
          <a:ln w="19050">
            <a:noFill/>
          </a:ln>
        </p:spPr>
        <p:txBody>
          <a:bodyPr wrap="square" rtlCol="0">
            <a:spAutoFit/>
          </a:bodyPr>
          <a:lstStyle/>
          <a:p>
            <a:pPr marL="285750" indent="-285750">
              <a:buFont typeface="Wingdings" panose="05000000000000000000" pitchFamily="2" charset="2"/>
              <a:buChar char="ü"/>
            </a:pPr>
            <a:r>
              <a:rPr kumimoji="1" lang="en-US" altLang="ja-JP" sz="1600" dirty="0" smtClean="0">
                <a:solidFill>
                  <a:schemeClr val="bg1">
                    <a:lumMod val="85000"/>
                  </a:schemeClr>
                </a:solidFill>
              </a:rPr>
              <a:t>Survey on Meteorological Instruments, Calibration and Training (RA II) (2011-2012)</a:t>
            </a:r>
          </a:p>
          <a:p>
            <a:pPr marL="285750" indent="-285750">
              <a:buFont typeface="Wingdings" panose="05000000000000000000" pitchFamily="2" charset="2"/>
              <a:buChar char="ü"/>
            </a:pPr>
            <a:r>
              <a:rPr kumimoji="1" lang="en-US" altLang="ja-JP" sz="1600" dirty="0" smtClean="0">
                <a:solidFill>
                  <a:schemeClr val="accent3">
                    <a:lumMod val="75000"/>
                  </a:schemeClr>
                </a:solidFill>
              </a:rPr>
              <a:t>JMA/WMO Training Workshop on Calibration and Maintenance of Meteorological Instruments in RA II </a:t>
            </a:r>
            <a:r>
              <a:rPr kumimoji="1" lang="en-US" altLang="ja-JP" sz="1600" dirty="0" smtClean="0"/>
              <a:t>(</a:t>
            </a:r>
            <a:r>
              <a:rPr kumimoji="1" lang="en-US" altLang="ja-JP" sz="1600" dirty="0" err="1" smtClean="0"/>
              <a:t>Tokyo&amp;Tsukuba</a:t>
            </a:r>
            <a:r>
              <a:rPr kumimoji="1" lang="en-US" altLang="ja-JP" sz="1600" dirty="0" smtClean="0"/>
              <a:t>, Japan, 19-22 February 2013)</a:t>
            </a:r>
          </a:p>
          <a:p>
            <a:pPr marL="285750" indent="-285750">
              <a:buFont typeface="Wingdings" panose="05000000000000000000" pitchFamily="2" charset="2"/>
              <a:buChar char="ü"/>
            </a:pPr>
            <a:r>
              <a:rPr kumimoji="1" lang="en-US" altLang="ja-JP" sz="1600" dirty="0">
                <a:solidFill>
                  <a:schemeClr val="bg1">
                    <a:lumMod val="85000"/>
                  </a:schemeClr>
                </a:solidFill>
              </a:rPr>
              <a:t>WMO/IOM Report No. 122 (June 2015</a:t>
            </a:r>
            <a:r>
              <a:rPr kumimoji="1" lang="en-US" altLang="ja-JP" sz="1600" dirty="0" smtClean="0">
                <a:solidFill>
                  <a:schemeClr val="bg1">
                    <a:lumMod val="85000"/>
                  </a:schemeClr>
                </a:solidFill>
              </a:rPr>
              <a:t>)</a:t>
            </a:r>
            <a:endParaRPr kumimoji="1" lang="en-US" altLang="ja-JP" sz="1600" dirty="0">
              <a:solidFill>
                <a:schemeClr val="bg1">
                  <a:lumMod val="85000"/>
                </a:schemeClr>
              </a:solidFill>
            </a:endParaRPr>
          </a:p>
        </p:txBody>
      </p:sp>
      <p:sp>
        <p:nvSpPr>
          <p:cNvPr id="10" name="テキスト ボックス 9"/>
          <p:cNvSpPr txBox="1"/>
          <p:nvPr/>
        </p:nvSpPr>
        <p:spPr>
          <a:xfrm>
            <a:off x="251520" y="5406315"/>
            <a:ext cx="1656184" cy="400110"/>
          </a:xfrm>
          <a:prstGeom prst="rect">
            <a:avLst/>
          </a:prstGeom>
          <a:noFill/>
        </p:spPr>
        <p:txBody>
          <a:bodyPr wrap="square" rtlCol="0">
            <a:spAutoFit/>
          </a:bodyPr>
          <a:lstStyle/>
          <a:p>
            <a:r>
              <a:rPr kumimoji="1" lang="en-US" altLang="ja-JP" sz="2000" dirty="0" smtClean="0">
                <a:solidFill>
                  <a:schemeClr val="accent6">
                    <a:lumMod val="75000"/>
                  </a:schemeClr>
                </a:solidFill>
              </a:rPr>
              <a:t>&lt;Round 3&gt;</a:t>
            </a:r>
            <a:endParaRPr kumimoji="1" lang="ja-JP" altLang="en-US" sz="2000" dirty="0">
              <a:solidFill>
                <a:schemeClr val="accent6">
                  <a:lumMod val="75000"/>
                </a:schemeClr>
              </a:solidFill>
            </a:endParaRPr>
          </a:p>
        </p:txBody>
      </p:sp>
      <p:sp>
        <p:nvSpPr>
          <p:cNvPr id="11" name="テキスト ボックス 10"/>
          <p:cNvSpPr txBox="1"/>
          <p:nvPr/>
        </p:nvSpPr>
        <p:spPr>
          <a:xfrm>
            <a:off x="323528" y="5694347"/>
            <a:ext cx="8712968" cy="830997"/>
          </a:xfrm>
          <a:prstGeom prst="rect">
            <a:avLst/>
          </a:prstGeom>
          <a:noFill/>
          <a:ln w="19050">
            <a:noFill/>
          </a:ln>
        </p:spPr>
        <p:txBody>
          <a:bodyPr wrap="square" rtlCol="0">
            <a:spAutoFit/>
          </a:bodyPr>
          <a:lstStyle/>
          <a:p>
            <a:pPr marL="285750" indent="-285750">
              <a:buFont typeface="Wingdings" panose="05000000000000000000" pitchFamily="2" charset="2"/>
              <a:buChar char="ü"/>
            </a:pPr>
            <a:r>
              <a:rPr kumimoji="1" lang="en-US" altLang="ja-JP" sz="1600" dirty="0" smtClean="0">
                <a:solidFill>
                  <a:schemeClr val="bg1">
                    <a:lumMod val="85000"/>
                  </a:schemeClr>
                </a:solidFill>
              </a:rPr>
              <a:t>RA II Survey on Quality Management for Surface Meteorological Observations (2016~)</a:t>
            </a:r>
          </a:p>
          <a:p>
            <a:pPr marL="285750" indent="-285750">
              <a:buFont typeface="Wingdings" panose="05000000000000000000" pitchFamily="2" charset="2"/>
              <a:buChar char="ü"/>
            </a:pPr>
            <a:r>
              <a:rPr kumimoji="1" lang="en-US" altLang="ja-JP" sz="1600" dirty="0" smtClean="0">
                <a:solidFill>
                  <a:schemeClr val="accent6">
                    <a:lumMod val="75000"/>
                  </a:schemeClr>
                </a:solidFill>
              </a:rPr>
              <a:t>Workshop (TBD)</a:t>
            </a:r>
          </a:p>
          <a:p>
            <a:pPr marL="285750" indent="-285750">
              <a:buFont typeface="Wingdings" panose="05000000000000000000" pitchFamily="2" charset="2"/>
              <a:buChar char="ü"/>
            </a:pPr>
            <a:r>
              <a:rPr kumimoji="1" lang="en-US" altLang="ja-JP" sz="1600" dirty="0">
                <a:solidFill>
                  <a:schemeClr val="bg1">
                    <a:lumMod val="85000"/>
                  </a:schemeClr>
                </a:solidFill>
              </a:rPr>
              <a:t>WMO/IOM Report (TBD</a:t>
            </a:r>
            <a:r>
              <a:rPr kumimoji="1" lang="en-US" altLang="ja-JP" sz="1600" dirty="0" smtClean="0">
                <a:solidFill>
                  <a:schemeClr val="bg1">
                    <a:lumMod val="85000"/>
                  </a:schemeClr>
                </a:solidFill>
              </a:rPr>
              <a:t>)</a:t>
            </a:r>
            <a:endParaRPr kumimoji="1" lang="en-US" altLang="ja-JP" sz="1600" dirty="0">
              <a:solidFill>
                <a:schemeClr val="bg1">
                  <a:lumMod val="85000"/>
                </a:schemeClr>
              </a:solidFill>
            </a:endParaRPr>
          </a:p>
        </p:txBody>
      </p:sp>
      <p:sp>
        <p:nvSpPr>
          <p:cNvPr id="12" name="角丸四角形 11"/>
          <p:cNvSpPr/>
          <p:nvPr/>
        </p:nvSpPr>
        <p:spPr>
          <a:xfrm>
            <a:off x="827584" y="2924944"/>
            <a:ext cx="7560840" cy="2880320"/>
          </a:xfrm>
          <a:prstGeom prst="roundRect">
            <a:avLst>
              <a:gd name="adj" fmla="val 1254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smtClean="0">
                <a:solidFill>
                  <a:schemeClr val="tx1"/>
                </a:solidFill>
              </a:rPr>
              <a:t>Workshops are organized for:</a:t>
            </a:r>
          </a:p>
          <a:p>
            <a:pPr marL="285750" indent="-285750">
              <a:buFont typeface="Wingdings" panose="05000000000000000000" pitchFamily="2" charset="2"/>
              <a:buChar char="l"/>
            </a:pPr>
            <a:r>
              <a:rPr kumimoji="1" lang="en-US" altLang="ja-JP" sz="2400" dirty="0" smtClean="0">
                <a:solidFill>
                  <a:schemeClr val="tx1"/>
                </a:solidFill>
              </a:rPr>
              <a:t>Recognizing the challenges;</a:t>
            </a:r>
          </a:p>
          <a:p>
            <a:pPr marL="285750" indent="-285750">
              <a:buFont typeface="Wingdings" panose="05000000000000000000" pitchFamily="2" charset="2"/>
              <a:buChar char="l"/>
            </a:pPr>
            <a:r>
              <a:rPr kumimoji="1" lang="en-US" altLang="ja-JP" sz="2400" dirty="0" smtClean="0">
                <a:solidFill>
                  <a:schemeClr val="tx1"/>
                </a:solidFill>
              </a:rPr>
              <a:t>Discussion in order to solve the problems.</a:t>
            </a:r>
          </a:p>
        </p:txBody>
      </p:sp>
      <p:sp>
        <p:nvSpPr>
          <p:cNvPr id="13" name="テキスト ボックス 12"/>
          <p:cNvSpPr txBox="1"/>
          <p:nvPr/>
        </p:nvSpPr>
        <p:spPr>
          <a:xfrm>
            <a:off x="251520" y="836712"/>
            <a:ext cx="4752528" cy="461665"/>
          </a:xfrm>
          <a:prstGeom prst="rect">
            <a:avLst/>
          </a:prstGeom>
          <a:noFill/>
        </p:spPr>
        <p:txBody>
          <a:bodyPr wrap="square" rtlCol="0">
            <a:spAutoFit/>
          </a:bodyPr>
          <a:lstStyle/>
          <a:p>
            <a:r>
              <a:rPr kumimoji="1" lang="en-US" altLang="ja-JP" sz="2400" dirty="0" smtClean="0">
                <a:solidFill>
                  <a:schemeClr val="bg1"/>
                </a:solidFill>
              </a:rPr>
              <a:t>Three pronged approach</a:t>
            </a:r>
            <a:endParaRPr kumimoji="1" lang="ja-JP" altLang="en-US" sz="2400" dirty="0">
              <a:solidFill>
                <a:schemeClr val="bg1"/>
              </a:solidFill>
            </a:endParaRPr>
          </a:p>
        </p:txBody>
      </p:sp>
      <p:sp>
        <p:nvSpPr>
          <p:cNvPr id="14" name="タイトル 1"/>
          <p:cNvSpPr txBox="1">
            <a:spLocks/>
          </p:cNvSpPr>
          <p:nvPr/>
        </p:nvSpPr>
        <p:spPr>
          <a:xfrm>
            <a:off x="179512" y="177552"/>
            <a:ext cx="8568952" cy="875184"/>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800" dirty="0">
                <a:solidFill>
                  <a:schemeClr val="bg1"/>
                </a:solidFill>
                <a:latin typeface="Arial" panose="020B0604020202020204" pitchFamily="34" charset="0"/>
                <a:cs typeface="Arial" panose="020B0604020202020204" pitchFamily="34" charset="0"/>
              </a:rPr>
              <a:t>I</a:t>
            </a:r>
            <a:r>
              <a:rPr lang="en-US" altLang="ja-JP" sz="2800" dirty="0" smtClean="0">
                <a:solidFill>
                  <a:schemeClr val="bg1"/>
                </a:solidFill>
                <a:latin typeface="Arial" panose="020B0604020202020204" pitchFamily="34" charset="0"/>
                <a:cs typeface="Arial" panose="020B0604020202020204" pitchFamily="34" charset="0"/>
              </a:rPr>
              <a:t>mplementation of activities (2)</a:t>
            </a:r>
            <a:endParaRPr lang="ja-JP" alt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0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2276872"/>
            <a:ext cx="8640960" cy="424847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51520" y="1268760"/>
            <a:ext cx="8640960" cy="923330"/>
          </a:xfrm>
          <a:prstGeom prst="rect">
            <a:avLst/>
          </a:prstGeom>
          <a:noFill/>
          <a:ln w="19050">
            <a:solidFill>
              <a:schemeClr val="bg1">
                <a:lumMod val="85000"/>
              </a:schemeClr>
            </a:solidFill>
          </a:ln>
        </p:spPr>
        <p:txBody>
          <a:bodyPr wrap="square" rtlCol="0">
            <a:spAutoFit/>
          </a:bodyPr>
          <a:lstStyle/>
          <a:p>
            <a:pPr marL="285750" indent="-285750">
              <a:buFont typeface="Wingdings" panose="05000000000000000000" pitchFamily="2" charset="2"/>
              <a:buChar char="ü"/>
            </a:pPr>
            <a:r>
              <a:rPr kumimoji="1" lang="en-US" altLang="ja-JP" dirty="0" smtClean="0">
                <a:solidFill>
                  <a:schemeClr val="accent5">
                    <a:lumMod val="60000"/>
                    <a:lumOff val="40000"/>
                  </a:schemeClr>
                </a:solidFill>
              </a:rPr>
              <a:t>Identifying current </a:t>
            </a:r>
            <a:r>
              <a:rPr kumimoji="1" lang="en-US" altLang="ja-JP" dirty="0">
                <a:solidFill>
                  <a:schemeClr val="accent5">
                    <a:lumMod val="60000"/>
                    <a:lumOff val="40000"/>
                  </a:schemeClr>
                </a:solidFill>
              </a:rPr>
              <a:t>s</a:t>
            </a:r>
            <a:r>
              <a:rPr kumimoji="1" lang="en-US" altLang="ja-JP" dirty="0" smtClean="0">
                <a:solidFill>
                  <a:schemeClr val="accent5">
                    <a:lumMod val="60000"/>
                    <a:lumOff val="40000"/>
                  </a:schemeClr>
                </a:solidFill>
              </a:rPr>
              <a:t>tatus and gap </a:t>
            </a:r>
            <a:r>
              <a:rPr kumimoji="1" lang="en-US" altLang="ja-JP" dirty="0">
                <a:solidFill>
                  <a:schemeClr val="accent5">
                    <a:lumMod val="60000"/>
                    <a:lumOff val="40000"/>
                  </a:schemeClr>
                </a:solidFill>
              </a:rPr>
              <a:t>a</a:t>
            </a:r>
            <a:r>
              <a:rPr kumimoji="1" lang="en-US" altLang="ja-JP" dirty="0" smtClean="0">
                <a:solidFill>
                  <a:schemeClr val="accent5">
                    <a:lumMod val="60000"/>
                    <a:lumOff val="40000"/>
                  </a:schemeClr>
                </a:solidFill>
              </a:rPr>
              <a:t>nalysis by Survey</a:t>
            </a:r>
          </a:p>
          <a:p>
            <a:pPr marL="285750" indent="-285750">
              <a:buFont typeface="Wingdings" panose="05000000000000000000" pitchFamily="2" charset="2"/>
              <a:buChar char="ü"/>
            </a:pPr>
            <a:r>
              <a:rPr kumimoji="1" lang="en-US" altLang="ja-JP" dirty="0" smtClean="0">
                <a:solidFill>
                  <a:schemeClr val="accent5">
                    <a:lumMod val="60000"/>
                    <a:lumOff val="40000"/>
                  </a:schemeClr>
                </a:solidFill>
              </a:rPr>
              <a:t>Discussions and training by Workshop</a:t>
            </a:r>
          </a:p>
          <a:p>
            <a:pPr marL="285750" indent="-285750">
              <a:buFont typeface="Wingdings" panose="05000000000000000000" pitchFamily="2" charset="2"/>
              <a:buChar char="ü"/>
            </a:pPr>
            <a:r>
              <a:rPr kumimoji="1" lang="en-US" altLang="ja-JP" dirty="0" smtClean="0">
                <a:solidFill>
                  <a:schemeClr val="bg1"/>
                </a:solidFill>
              </a:rPr>
              <a:t>Sharing the results of survey and workshop through WMO/IOM </a:t>
            </a:r>
            <a:r>
              <a:rPr kumimoji="1" lang="en-US" altLang="ja-JP" dirty="0" smtClean="0">
                <a:solidFill>
                  <a:srgbClr val="FFFF00"/>
                </a:solidFill>
              </a:rPr>
              <a:t>Report</a:t>
            </a:r>
          </a:p>
        </p:txBody>
      </p:sp>
      <p:sp>
        <p:nvSpPr>
          <p:cNvPr id="6" name="テキスト ボックス 5"/>
          <p:cNvSpPr txBox="1"/>
          <p:nvPr/>
        </p:nvSpPr>
        <p:spPr>
          <a:xfrm>
            <a:off x="251520" y="2348880"/>
            <a:ext cx="1656184" cy="400110"/>
          </a:xfrm>
          <a:prstGeom prst="rect">
            <a:avLst/>
          </a:prstGeom>
          <a:noFill/>
        </p:spPr>
        <p:txBody>
          <a:bodyPr wrap="square" rtlCol="0">
            <a:spAutoFit/>
          </a:bodyPr>
          <a:lstStyle/>
          <a:p>
            <a:r>
              <a:rPr kumimoji="1" lang="en-US" altLang="ja-JP" sz="2000" dirty="0" smtClean="0">
                <a:solidFill>
                  <a:schemeClr val="accent2"/>
                </a:solidFill>
              </a:rPr>
              <a:t>&lt;Round 1&gt;</a:t>
            </a:r>
            <a:endParaRPr kumimoji="1" lang="ja-JP" altLang="en-US" sz="2000" dirty="0">
              <a:solidFill>
                <a:schemeClr val="accent2"/>
              </a:solidFill>
            </a:endParaRPr>
          </a:p>
        </p:txBody>
      </p:sp>
      <p:sp>
        <p:nvSpPr>
          <p:cNvPr id="7" name="テキスト ボックス 6"/>
          <p:cNvSpPr txBox="1"/>
          <p:nvPr/>
        </p:nvSpPr>
        <p:spPr>
          <a:xfrm>
            <a:off x="323528" y="2636912"/>
            <a:ext cx="8352928" cy="1077218"/>
          </a:xfrm>
          <a:prstGeom prst="rect">
            <a:avLst/>
          </a:prstGeom>
          <a:noFill/>
          <a:ln w="19050">
            <a:noFill/>
          </a:ln>
        </p:spPr>
        <p:txBody>
          <a:bodyPr wrap="square" rtlCol="0">
            <a:spAutoFit/>
          </a:bodyPr>
          <a:lstStyle/>
          <a:p>
            <a:pPr marL="285750" indent="-285750">
              <a:buFont typeface="Wingdings" panose="05000000000000000000" pitchFamily="2" charset="2"/>
              <a:buChar char="ü"/>
            </a:pPr>
            <a:r>
              <a:rPr kumimoji="1" lang="en-US" altLang="ja-JP" sz="1600" dirty="0" smtClean="0">
                <a:solidFill>
                  <a:schemeClr val="bg1">
                    <a:lumMod val="85000"/>
                  </a:schemeClr>
                </a:solidFill>
              </a:rPr>
              <a:t>RA II Survey on Surface, Climate and Upper-air Observations and QM (2010)</a:t>
            </a:r>
          </a:p>
          <a:p>
            <a:pPr marL="285750" indent="-285750">
              <a:buFont typeface="Wingdings" panose="05000000000000000000" pitchFamily="2" charset="2"/>
              <a:buChar char="ü"/>
            </a:pPr>
            <a:r>
              <a:rPr kumimoji="1" lang="en-US" altLang="ja-JP" sz="1600" dirty="0" smtClean="0">
                <a:solidFill>
                  <a:schemeClr val="bg1">
                    <a:lumMod val="85000"/>
                  </a:schemeClr>
                </a:solidFill>
              </a:rPr>
              <a:t>JMA/WMO Workshop on Quality Management in Surface, Climate and Upper-air Observations in RA II (Tokyo, Japan, 27-30 July 2010)</a:t>
            </a:r>
          </a:p>
          <a:p>
            <a:pPr marL="285750" indent="-285750">
              <a:buFont typeface="Wingdings" panose="05000000000000000000" pitchFamily="2" charset="2"/>
              <a:buChar char="ü"/>
            </a:pPr>
            <a:r>
              <a:rPr kumimoji="1" lang="en-US" altLang="ja-JP" sz="1600" dirty="0">
                <a:solidFill>
                  <a:schemeClr val="accent2"/>
                </a:solidFill>
              </a:rPr>
              <a:t>WMO/IOM Report No. 111 </a:t>
            </a:r>
            <a:r>
              <a:rPr kumimoji="1" lang="en-US" altLang="ja-JP" sz="1600" dirty="0"/>
              <a:t>(June 2011</a:t>
            </a:r>
            <a:r>
              <a:rPr kumimoji="1" lang="en-US" altLang="ja-JP" sz="1600" dirty="0" smtClean="0"/>
              <a:t>)</a:t>
            </a:r>
            <a:endParaRPr kumimoji="1" lang="en-US" altLang="ja-JP" sz="1600" dirty="0"/>
          </a:p>
        </p:txBody>
      </p:sp>
      <p:sp>
        <p:nvSpPr>
          <p:cNvPr id="8" name="テキスト ボックス 7"/>
          <p:cNvSpPr txBox="1"/>
          <p:nvPr/>
        </p:nvSpPr>
        <p:spPr>
          <a:xfrm>
            <a:off x="251520" y="3822139"/>
            <a:ext cx="1656184" cy="400110"/>
          </a:xfrm>
          <a:prstGeom prst="rect">
            <a:avLst/>
          </a:prstGeom>
          <a:noFill/>
        </p:spPr>
        <p:txBody>
          <a:bodyPr wrap="square" rtlCol="0">
            <a:spAutoFit/>
          </a:bodyPr>
          <a:lstStyle/>
          <a:p>
            <a:r>
              <a:rPr kumimoji="1" lang="en-US" altLang="ja-JP" sz="2000" dirty="0" smtClean="0">
                <a:solidFill>
                  <a:schemeClr val="accent3">
                    <a:lumMod val="75000"/>
                  </a:schemeClr>
                </a:solidFill>
              </a:rPr>
              <a:t>&lt;Round 2&gt;</a:t>
            </a:r>
            <a:endParaRPr kumimoji="1" lang="ja-JP" altLang="en-US" sz="2000" dirty="0">
              <a:solidFill>
                <a:schemeClr val="accent3">
                  <a:lumMod val="75000"/>
                </a:schemeClr>
              </a:solidFill>
            </a:endParaRPr>
          </a:p>
        </p:txBody>
      </p:sp>
      <p:sp>
        <p:nvSpPr>
          <p:cNvPr id="9" name="テキスト ボックス 8"/>
          <p:cNvSpPr txBox="1"/>
          <p:nvPr/>
        </p:nvSpPr>
        <p:spPr>
          <a:xfrm>
            <a:off x="323528" y="4110171"/>
            <a:ext cx="8640960" cy="1077218"/>
          </a:xfrm>
          <a:prstGeom prst="rect">
            <a:avLst/>
          </a:prstGeom>
          <a:noFill/>
          <a:ln w="19050">
            <a:noFill/>
          </a:ln>
        </p:spPr>
        <p:txBody>
          <a:bodyPr wrap="square" rtlCol="0">
            <a:spAutoFit/>
          </a:bodyPr>
          <a:lstStyle/>
          <a:p>
            <a:pPr marL="285750" indent="-285750">
              <a:buFont typeface="Wingdings" panose="05000000000000000000" pitchFamily="2" charset="2"/>
              <a:buChar char="ü"/>
            </a:pPr>
            <a:r>
              <a:rPr kumimoji="1" lang="en-US" altLang="ja-JP" sz="1600" dirty="0" smtClean="0">
                <a:solidFill>
                  <a:schemeClr val="bg1">
                    <a:lumMod val="85000"/>
                  </a:schemeClr>
                </a:solidFill>
              </a:rPr>
              <a:t>Survey on Meteorological Instruments, Calibration and Training (RA II) (2011-2012)</a:t>
            </a:r>
          </a:p>
          <a:p>
            <a:pPr marL="285750" indent="-285750">
              <a:buFont typeface="Wingdings" panose="05000000000000000000" pitchFamily="2" charset="2"/>
              <a:buChar char="ü"/>
            </a:pPr>
            <a:r>
              <a:rPr kumimoji="1" lang="en-US" altLang="ja-JP" sz="1600" dirty="0" smtClean="0">
                <a:solidFill>
                  <a:schemeClr val="bg1">
                    <a:lumMod val="85000"/>
                  </a:schemeClr>
                </a:solidFill>
              </a:rPr>
              <a:t>JMA/WMO Training Workshop on Calibration and Maintenance of Meteorological Instruments in RA II (</a:t>
            </a:r>
            <a:r>
              <a:rPr kumimoji="1" lang="en-US" altLang="ja-JP" sz="1600" dirty="0" err="1" smtClean="0">
                <a:solidFill>
                  <a:schemeClr val="bg1">
                    <a:lumMod val="85000"/>
                  </a:schemeClr>
                </a:solidFill>
              </a:rPr>
              <a:t>Tokyo&amp;Tsukuba</a:t>
            </a:r>
            <a:r>
              <a:rPr kumimoji="1" lang="en-US" altLang="ja-JP" sz="1600" dirty="0" smtClean="0">
                <a:solidFill>
                  <a:schemeClr val="bg1">
                    <a:lumMod val="85000"/>
                  </a:schemeClr>
                </a:solidFill>
              </a:rPr>
              <a:t>, Japan, 19-22 February 2013)</a:t>
            </a:r>
          </a:p>
          <a:p>
            <a:pPr marL="285750" indent="-285750">
              <a:buFont typeface="Wingdings" panose="05000000000000000000" pitchFamily="2" charset="2"/>
              <a:buChar char="ü"/>
            </a:pPr>
            <a:r>
              <a:rPr kumimoji="1" lang="en-US" altLang="ja-JP" sz="1600" dirty="0">
                <a:solidFill>
                  <a:schemeClr val="accent3">
                    <a:lumMod val="75000"/>
                  </a:schemeClr>
                </a:solidFill>
              </a:rPr>
              <a:t>WMO/IOM Report No. 122 </a:t>
            </a:r>
            <a:r>
              <a:rPr kumimoji="1" lang="en-US" altLang="ja-JP" sz="1600" dirty="0"/>
              <a:t>(June 2015</a:t>
            </a:r>
            <a:r>
              <a:rPr kumimoji="1" lang="en-US" altLang="ja-JP" sz="1600" dirty="0" smtClean="0"/>
              <a:t>)</a:t>
            </a:r>
            <a:endParaRPr kumimoji="1" lang="en-US" altLang="ja-JP" sz="1600" dirty="0"/>
          </a:p>
        </p:txBody>
      </p:sp>
      <p:sp>
        <p:nvSpPr>
          <p:cNvPr id="10" name="テキスト ボックス 9"/>
          <p:cNvSpPr txBox="1"/>
          <p:nvPr/>
        </p:nvSpPr>
        <p:spPr>
          <a:xfrm>
            <a:off x="251520" y="5406315"/>
            <a:ext cx="1656184" cy="400110"/>
          </a:xfrm>
          <a:prstGeom prst="rect">
            <a:avLst/>
          </a:prstGeom>
          <a:noFill/>
        </p:spPr>
        <p:txBody>
          <a:bodyPr wrap="square" rtlCol="0">
            <a:spAutoFit/>
          </a:bodyPr>
          <a:lstStyle/>
          <a:p>
            <a:r>
              <a:rPr kumimoji="1" lang="en-US" altLang="ja-JP" sz="2000" dirty="0" smtClean="0">
                <a:solidFill>
                  <a:schemeClr val="accent6">
                    <a:lumMod val="75000"/>
                  </a:schemeClr>
                </a:solidFill>
              </a:rPr>
              <a:t>&lt;Round 3&gt;</a:t>
            </a:r>
            <a:endParaRPr kumimoji="1" lang="ja-JP" altLang="en-US" sz="2000" dirty="0">
              <a:solidFill>
                <a:schemeClr val="accent6">
                  <a:lumMod val="75000"/>
                </a:schemeClr>
              </a:solidFill>
            </a:endParaRPr>
          </a:p>
        </p:txBody>
      </p:sp>
      <p:sp>
        <p:nvSpPr>
          <p:cNvPr id="11" name="テキスト ボックス 10"/>
          <p:cNvSpPr txBox="1"/>
          <p:nvPr/>
        </p:nvSpPr>
        <p:spPr>
          <a:xfrm>
            <a:off x="323528" y="5694347"/>
            <a:ext cx="8712968" cy="830997"/>
          </a:xfrm>
          <a:prstGeom prst="rect">
            <a:avLst/>
          </a:prstGeom>
          <a:noFill/>
          <a:ln w="19050">
            <a:noFill/>
          </a:ln>
        </p:spPr>
        <p:txBody>
          <a:bodyPr wrap="square" rtlCol="0">
            <a:spAutoFit/>
          </a:bodyPr>
          <a:lstStyle/>
          <a:p>
            <a:pPr marL="285750" indent="-285750">
              <a:buFont typeface="Wingdings" panose="05000000000000000000" pitchFamily="2" charset="2"/>
              <a:buChar char="ü"/>
            </a:pPr>
            <a:r>
              <a:rPr kumimoji="1" lang="en-US" altLang="ja-JP" sz="1600" dirty="0" smtClean="0">
                <a:solidFill>
                  <a:schemeClr val="bg1">
                    <a:lumMod val="85000"/>
                  </a:schemeClr>
                </a:solidFill>
              </a:rPr>
              <a:t>RA II Survey on Quality Management for Surface Meteorological Observations (2016~)</a:t>
            </a:r>
          </a:p>
          <a:p>
            <a:pPr marL="285750" indent="-285750">
              <a:buFont typeface="Wingdings" panose="05000000000000000000" pitchFamily="2" charset="2"/>
              <a:buChar char="ü"/>
            </a:pPr>
            <a:r>
              <a:rPr kumimoji="1" lang="en-US" altLang="ja-JP" sz="1600" dirty="0" smtClean="0">
                <a:solidFill>
                  <a:schemeClr val="bg1">
                    <a:lumMod val="85000"/>
                  </a:schemeClr>
                </a:solidFill>
              </a:rPr>
              <a:t>Workshop (TBD)</a:t>
            </a:r>
          </a:p>
          <a:p>
            <a:pPr marL="285750" indent="-285750">
              <a:buFont typeface="Wingdings" panose="05000000000000000000" pitchFamily="2" charset="2"/>
              <a:buChar char="ü"/>
            </a:pPr>
            <a:r>
              <a:rPr kumimoji="1" lang="en-US" altLang="ja-JP" sz="1600" dirty="0">
                <a:solidFill>
                  <a:schemeClr val="accent6">
                    <a:lumMod val="75000"/>
                  </a:schemeClr>
                </a:solidFill>
              </a:rPr>
              <a:t>WMO/IOM Report (TBD</a:t>
            </a:r>
            <a:r>
              <a:rPr kumimoji="1" lang="en-US" altLang="ja-JP" sz="1600" dirty="0" smtClean="0">
                <a:solidFill>
                  <a:schemeClr val="accent6">
                    <a:lumMod val="75000"/>
                  </a:schemeClr>
                </a:solidFill>
              </a:rPr>
              <a:t>)</a:t>
            </a:r>
            <a:endParaRPr kumimoji="1" lang="en-US" altLang="ja-JP" sz="1600" dirty="0">
              <a:solidFill>
                <a:schemeClr val="accent6">
                  <a:lumMod val="75000"/>
                </a:schemeClr>
              </a:solidFill>
            </a:endParaRPr>
          </a:p>
        </p:txBody>
      </p:sp>
      <p:sp>
        <p:nvSpPr>
          <p:cNvPr id="12" name="テキスト ボックス 11"/>
          <p:cNvSpPr txBox="1"/>
          <p:nvPr/>
        </p:nvSpPr>
        <p:spPr>
          <a:xfrm>
            <a:off x="251520" y="836712"/>
            <a:ext cx="4752528" cy="461665"/>
          </a:xfrm>
          <a:prstGeom prst="rect">
            <a:avLst/>
          </a:prstGeom>
          <a:noFill/>
        </p:spPr>
        <p:txBody>
          <a:bodyPr wrap="square" rtlCol="0">
            <a:spAutoFit/>
          </a:bodyPr>
          <a:lstStyle/>
          <a:p>
            <a:r>
              <a:rPr kumimoji="1" lang="en-US" altLang="ja-JP" sz="2400" dirty="0" smtClean="0">
                <a:solidFill>
                  <a:schemeClr val="bg1"/>
                </a:solidFill>
              </a:rPr>
              <a:t>Three pronged approach</a:t>
            </a:r>
            <a:endParaRPr kumimoji="1" lang="ja-JP" altLang="en-US" sz="2400" dirty="0">
              <a:solidFill>
                <a:schemeClr val="bg1"/>
              </a:solidFill>
            </a:endParaRPr>
          </a:p>
        </p:txBody>
      </p:sp>
      <p:sp>
        <p:nvSpPr>
          <p:cNvPr id="13" name="タイトル 1"/>
          <p:cNvSpPr txBox="1">
            <a:spLocks/>
          </p:cNvSpPr>
          <p:nvPr/>
        </p:nvSpPr>
        <p:spPr>
          <a:xfrm>
            <a:off x="179512" y="177552"/>
            <a:ext cx="8568952" cy="875184"/>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800" dirty="0">
                <a:solidFill>
                  <a:schemeClr val="bg1"/>
                </a:solidFill>
                <a:latin typeface="Arial" panose="020B0604020202020204" pitchFamily="34" charset="0"/>
                <a:cs typeface="Arial" panose="020B0604020202020204" pitchFamily="34" charset="0"/>
              </a:rPr>
              <a:t>I</a:t>
            </a:r>
            <a:r>
              <a:rPr lang="en-US" altLang="ja-JP" sz="2800" dirty="0" smtClean="0">
                <a:solidFill>
                  <a:schemeClr val="bg1"/>
                </a:solidFill>
                <a:latin typeface="Arial" panose="020B0604020202020204" pitchFamily="34" charset="0"/>
                <a:cs typeface="Arial" panose="020B0604020202020204" pitchFamily="34" charset="0"/>
              </a:rPr>
              <a:t>mplementation of activities (3)</a:t>
            </a:r>
            <a:endParaRPr lang="ja-JP" alt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811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179512" y="44624"/>
            <a:ext cx="8712968" cy="504056"/>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800" dirty="0" smtClean="0">
                <a:solidFill>
                  <a:schemeClr val="bg1"/>
                </a:solidFill>
                <a:latin typeface="Arial" panose="020B0604020202020204" pitchFamily="34" charset="0"/>
                <a:cs typeface="Arial" panose="020B0604020202020204" pitchFamily="34" charset="0"/>
              </a:rPr>
              <a:t>Round one (Observations and QM)</a:t>
            </a:r>
            <a:endParaRPr lang="ja-JP" altLang="en-US" sz="2800" dirty="0">
              <a:solidFill>
                <a:schemeClr val="bg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48" y="2420887"/>
            <a:ext cx="4888590" cy="403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グループ化 16"/>
          <p:cNvGrpSpPr/>
          <p:nvPr/>
        </p:nvGrpSpPr>
        <p:grpSpPr>
          <a:xfrm>
            <a:off x="107504" y="2276872"/>
            <a:ext cx="6765248" cy="1872208"/>
            <a:chOff x="107504" y="2276872"/>
            <a:chExt cx="6765248" cy="1872208"/>
          </a:xfrm>
        </p:grpSpPr>
        <p:sp>
          <p:nvSpPr>
            <p:cNvPr id="19" name="角丸四角形 18"/>
            <p:cNvSpPr/>
            <p:nvPr/>
          </p:nvSpPr>
          <p:spPr>
            <a:xfrm>
              <a:off x="107504" y="2924944"/>
              <a:ext cx="4680520" cy="216024"/>
            </a:xfrm>
            <a:prstGeom prst="roundRect">
              <a:avLst>
                <a:gd name="adj" fmla="val 10408"/>
              </a:avLst>
            </a:prstGeom>
            <a:solidFill>
              <a:schemeClr val="accent2">
                <a:alpha val="2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5292080" y="2276872"/>
              <a:ext cx="1580672" cy="1872208"/>
              <a:chOff x="5292080" y="2276872"/>
              <a:chExt cx="1580672" cy="1872208"/>
            </a:xfrm>
          </p:grpSpPr>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276872"/>
                <a:ext cx="1580672" cy="18722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テキスト ボックス 24"/>
              <p:cNvSpPr txBox="1"/>
              <p:nvPr/>
            </p:nvSpPr>
            <p:spPr>
              <a:xfrm>
                <a:off x="5508104" y="3861048"/>
                <a:ext cx="1152128" cy="261610"/>
              </a:xfrm>
              <a:prstGeom prst="rect">
                <a:avLst/>
              </a:prstGeom>
              <a:noFill/>
            </p:spPr>
            <p:txBody>
              <a:bodyPr wrap="square" rtlCol="0">
                <a:spAutoFit/>
              </a:bodyPr>
              <a:lstStyle/>
              <a:p>
                <a:r>
                  <a:rPr kumimoji="1" lang="en-US" altLang="ja-JP" sz="1100" dirty="0" smtClean="0"/>
                  <a:t>Questionnaire</a:t>
                </a:r>
                <a:endParaRPr kumimoji="1" lang="ja-JP" altLang="en-US" sz="1100" dirty="0"/>
              </a:p>
            </p:txBody>
          </p:sp>
        </p:grpSp>
      </p:grpSp>
      <p:grpSp>
        <p:nvGrpSpPr>
          <p:cNvPr id="15" name="グループ化 14"/>
          <p:cNvGrpSpPr/>
          <p:nvPr/>
        </p:nvGrpSpPr>
        <p:grpSpPr>
          <a:xfrm>
            <a:off x="4932040" y="4764022"/>
            <a:ext cx="3683295" cy="1791913"/>
            <a:chOff x="4932040" y="4764022"/>
            <a:chExt cx="3683295" cy="1791913"/>
          </a:xfrm>
        </p:grpSpPr>
        <p:pic>
          <p:nvPicPr>
            <p:cNvPr id="2053" name="Picture 5" descr="http://www.jma.go.jp/jma/en/Activities/qmws_2010/Photo/qmws_photo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4764022"/>
              <a:ext cx="2304256" cy="153617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www.jma.go.jp/jma/en/Activities/qmws_2010/Photo/qmws_photo0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8394"/>
            <a:stretch/>
          </p:blipFill>
          <p:spPr bwMode="auto">
            <a:xfrm>
              <a:off x="4932040" y="5733256"/>
              <a:ext cx="1512167" cy="82267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www.jma.go.jp/jma/en/Activities/qmws_2010/Photo/qmws_photo0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966" t="12790" b="10443"/>
            <a:stretch/>
          </p:blipFill>
          <p:spPr bwMode="auto">
            <a:xfrm>
              <a:off x="7020272" y="5445224"/>
              <a:ext cx="1595063" cy="877455"/>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7308304" y="5157192"/>
              <a:ext cx="864096" cy="261610"/>
            </a:xfrm>
            <a:prstGeom prst="rect">
              <a:avLst/>
            </a:prstGeom>
            <a:noFill/>
          </p:spPr>
          <p:txBody>
            <a:bodyPr wrap="square" rtlCol="0">
              <a:spAutoFit/>
            </a:bodyPr>
            <a:lstStyle/>
            <a:p>
              <a:r>
                <a:rPr kumimoji="1" lang="en-US" altLang="ja-JP" sz="1100" dirty="0" smtClean="0"/>
                <a:t>Workshop</a:t>
              </a:r>
              <a:endParaRPr kumimoji="1" lang="ja-JP" altLang="en-US" sz="1100" dirty="0"/>
            </a:p>
          </p:txBody>
        </p:sp>
      </p:grpSp>
      <p:grpSp>
        <p:nvGrpSpPr>
          <p:cNvPr id="2" name="グループ化 1"/>
          <p:cNvGrpSpPr/>
          <p:nvPr/>
        </p:nvGrpSpPr>
        <p:grpSpPr>
          <a:xfrm>
            <a:off x="6804248" y="2492896"/>
            <a:ext cx="2376264" cy="2313548"/>
            <a:chOff x="6804248" y="2492896"/>
            <a:chExt cx="2376264" cy="2313548"/>
          </a:xfrm>
        </p:grpSpPr>
        <p:grpSp>
          <p:nvGrpSpPr>
            <p:cNvPr id="14" name="グループ化 13"/>
            <p:cNvGrpSpPr/>
            <p:nvPr/>
          </p:nvGrpSpPr>
          <p:grpSpPr>
            <a:xfrm>
              <a:off x="7596336" y="2492896"/>
              <a:ext cx="1368152" cy="1937931"/>
              <a:chOff x="7380312" y="2852936"/>
              <a:chExt cx="1368152" cy="1937931"/>
            </a:xfrm>
          </p:grpSpPr>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312" y="2852936"/>
                <a:ext cx="1368152" cy="1937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7524328" y="4509120"/>
                <a:ext cx="1080120" cy="261610"/>
              </a:xfrm>
              <a:prstGeom prst="rect">
                <a:avLst/>
              </a:prstGeom>
              <a:noFill/>
            </p:spPr>
            <p:txBody>
              <a:bodyPr wrap="square" rtlCol="0">
                <a:spAutoFit/>
              </a:bodyPr>
              <a:lstStyle/>
              <a:p>
                <a:r>
                  <a:rPr kumimoji="1" lang="en-US" altLang="ja-JP" sz="1100" dirty="0" smtClean="0"/>
                  <a:t>IOM No. 111</a:t>
                </a:r>
                <a:endParaRPr kumimoji="1" lang="ja-JP" altLang="en-US" sz="1100" dirty="0"/>
              </a:p>
            </p:txBody>
          </p:sp>
        </p:grpSp>
        <p:sp>
          <p:nvSpPr>
            <p:cNvPr id="32" name="テキスト ボックス 31"/>
            <p:cNvSpPr txBox="1"/>
            <p:nvPr/>
          </p:nvSpPr>
          <p:spPr>
            <a:xfrm>
              <a:off x="6804248" y="4437112"/>
              <a:ext cx="2376264" cy="369332"/>
            </a:xfrm>
            <a:prstGeom prst="rect">
              <a:avLst/>
            </a:prstGeom>
            <a:noFill/>
          </p:spPr>
          <p:txBody>
            <a:bodyPr wrap="square" rtlCol="0">
              <a:spAutoFit/>
            </a:bodyPr>
            <a:lstStyle/>
            <a:p>
              <a:r>
                <a:rPr lang="en-US" altLang="ja-JP" sz="900" kern="100" dirty="0">
                  <a:latin typeface="Microsoft Sans Serif" panose="020B0604020202020204" pitchFamily="34" charset="0"/>
                  <a:ea typeface="ＭＳ 明朝"/>
                  <a:cs typeface="Microsoft Sans Serif" panose="020B0604020202020204" pitchFamily="34" charset="0"/>
                </a:rPr>
                <a:t>http://</a:t>
              </a:r>
              <a:r>
                <a:rPr lang="en-US" altLang="ja-JP" sz="900" kern="100" dirty="0" smtClean="0">
                  <a:latin typeface="Microsoft Sans Serif" panose="020B0604020202020204" pitchFamily="34" charset="0"/>
                  <a:ea typeface="ＭＳ 明朝"/>
                  <a:cs typeface="Microsoft Sans Serif" panose="020B0604020202020204" pitchFamily="34" charset="0"/>
                </a:rPr>
                <a:t>www.wmo.int/pages/prog/www/IMOP/publications-IOM-series.html</a:t>
              </a:r>
              <a:endParaRPr lang="ja-JP" altLang="ja-JP" sz="800" kern="100" dirty="0">
                <a:latin typeface="Microsoft Sans Serif" panose="020B0604020202020204" pitchFamily="34" charset="0"/>
                <a:ea typeface="ＭＳ 明朝"/>
                <a:cs typeface="Microsoft Sans Serif" panose="020B0604020202020204" pitchFamily="34" charset="0"/>
              </a:endParaRPr>
            </a:p>
          </p:txBody>
        </p:sp>
      </p:grpSp>
      <p:sp>
        <p:nvSpPr>
          <p:cNvPr id="21" name="テキスト ボックス 20"/>
          <p:cNvSpPr txBox="1"/>
          <p:nvPr/>
        </p:nvSpPr>
        <p:spPr>
          <a:xfrm>
            <a:off x="251520" y="908720"/>
            <a:ext cx="1656184" cy="400110"/>
          </a:xfrm>
          <a:prstGeom prst="rect">
            <a:avLst/>
          </a:prstGeom>
          <a:noFill/>
        </p:spPr>
        <p:txBody>
          <a:bodyPr wrap="square" rtlCol="0">
            <a:spAutoFit/>
          </a:bodyPr>
          <a:lstStyle/>
          <a:p>
            <a:r>
              <a:rPr kumimoji="1" lang="en-US" altLang="ja-JP" sz="2000" dirty="0" smtClean="0">
                <a:solidFill>
                  <a:schemeClr val="accent2"/>
                </a:solidFill>
              </a:rPr>
              <a:t>&lt;Round 1&gt;</a:t>
            </a:r>
            <a:endParaRPr kumimoji="1" lang="ja-JP" altLang="en-US" sz="2000" dirty="0">
              <a:solidFill>
                <a:schemeClr val="accent2"/>
              </a:solidFill>
            </a:endParaRPr>
          </a:p>
        </p:txBody>
      </p:sp>
      <p:sp>
        <p:nvSpPr>
          <p:cNvPr id="22" name="テキスト ボックス 21"/>
          <p:cNvSpPr txBox="1"/>
          <p:nvPr/>
        </p:nvSpPr>
        <p:spPr>
          <a:xfrm>
            <a:off x="323528" y="1196752"/>
            <a:ext cx="8352928" cy="1077218"/>
          </a:xfrm>
          <a:prstGeom prst="rect">
            <a:avLst/>
          </a:prstGeom>
          <a:noFill/>
          <a:ln w="19050">
            <a:noFill/>
          </a:ln>
        </p:spPr>
        <p:txBody>
          <a:bodyPr wrap="square" rtlCol="0">
            <a:spAutoFit/>
          </a:bodyPr>
          <a:lstStyle/>
          <a:p>
            <a:pPr marL="285750" indent="-285750">
              <a:buFont typeface="Wingdings" panose="05000000000000000000" pitchFamily="2" charset="2"/>
              <a:buChar char="ü"/>
            </a:pPr>
            <a:r>
              <a:rPr kumimoji="1" lang="en-US" altLang="ja-JP" sz="1600" dirty="0" smtClean="0">
                <a:solidFill>
                  <a:schemeClr val="accent2"/>
                </a:solidFill>
              </a:rPr>
              <a:t>RA II Survey on Surface, Climate and Upper-air Observations and QM </a:t>
            </a:r>
            <a:r>
              <a:rPr kumimoji="1" lang="en-US" altLang="ja-JP" sz="1600" dirty="0" smtClean="0"/>
              <a:t>(2010)</a:t>
            </a:r>
          </a:p>
          <a:p>
            <a:pPr marL="285750" indent="-285750">
              <a:buFont typeface="Wingdings" panose="05000000000000000000" pitchFamily="2" charset="2"/>
              <a:buChar char="ü"/>
            </a:pPr>
            <a:r>
              <a:rPr kumimoji="1" lang="en-US" altLang="ja-JP" sz="1600" dirty="0" smtClean="0">
                <a:solidFill>
                  <a:schemeClr val="accent2"/>
                </a:solidFill>
              </a:rPr>
              <a:t>JMA/WMO Workshop on Quality Management in Surface, Climate and Upper-air Observations in RA II </a:t>
            </a:r>
            <a:r>
              <a:rPr kumimoji="1" lang="en-US" altLang="ja-JP" sz="1600" dirty="0" smtClean="0"/>
              <a:t>(Tokyo, Japan, 27-30 July 2010)</a:t>
            </a:r>
          </a:p>
          <a:p>
            <a:pPr marL="285750" indent="-285750">
              <a:buFont typeface="Wingdings" panose="05000000000000000000" pitchFamily="2" charset="2"/>
              <a:buChar char="ü"/>
            </a:pPr>
            <a:r>
              <a:rPr kumimoji="1" lang="en-US" altLang="ja-JP" sz="1600" dirty="0">
                <a:solidFill>
                  <a:schemeClr val="accent2"/>
                </a:solidFill>
              </a:rPr>
              <a:t>WMO/IOM Report No. 111 </a:t>
            </a:r>
            <a:r>
              <a:rPr kumimoji="1" lang="en-US" altLang="ja-JP" sz="1600" dirty="0"/>
              <a:t>(June 2011</a:t>
            </a:r>
            <a:r>
              <a:rPr kumimoji="1" lang="en-US" altLang="ja-JP" sz="1600" dirty="0" smtClean="0"/>
              <a:t>)</a:t>
            </a:r>
            <a:endParaRPr kumimoji="1" lang="en-US" altLang="ja-JP" sz="1600" dirty="0"/>
          </a:p>
        </p:txBody>
      </p:sp>
    </p:spTree>
    <p:extLst>
      <p:ext uri="{BB962C8B-B14F-4D97-AF65-F5344CB8AC3E}">
        <p14:creationId xmlns:p14="http://schemas.microsoft.com/office/powerpoint/2010/main" val="320879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119</Template>
  <TotalTime>1186</TotalTime>
  <Words>2984</Words>
  <Application>Microsoft Office PowerPoint</Application>
  <PresentationFormat>画面に合わせる (4:3)</PresentationFormat>
  <Paragraphs>358</Paragraphs>
  <Slides>20</Slides>
  <Notes>20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ＭＳ Ｐゴシック</vt:lpstr>
      <vt:lpstr>ＭＳ 明朝</vt:lpstr>
      <vt:lpstr>宋体</vt:lpstr>
      <vt:lpstr>Arial</vt:lpstr>
      <vt:lpstr>Calibri</vt:lpstr>
      <vt:lpstr>Comic Sans MS</vt:lpstr>
      <vt:lpstr>Microsoft Sans Serif</vt:lpstr>
      <vt:lpstr>Times New Roman</vt:lpstr>
      <vt:lpstr>Wingdings</vt:lpstr>
      <vt:lpstr>119</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気象庁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Forecast Operation Room</dc:title>
  <dc:creator>気象庁</dc:creator>
  <cp:lastModifiedBy>田中信行</cp:lastModifiedBy>
  <cp:revision>108</cp:revision>
  <dcterms:created xsi:type="dcterms:W3CDTF">2014-06-03T02:40:39Z</dcterms:created>
  <dcterms:modified xsi:type="dcterms:W3CDTF">2016-10-31T04:40:17Z</dcterms:modified>
</cp:coreProperties>
</file>