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</p:sldMasterIdLst>
  <p:notesMasterIdLst>
    <p:notesMasterId r:id="rId26"/>
  </p:notesMasterIdLst>
  <p:sldIdLst>
    <p:sldId id="414" r:id="rId4"/>
    <p:sldId id="385" r:id="rId5"/>
    <p:sldId id="435" r:id="rId6"/>
    <p:sldId id="439" r:id="rId7"/>
    <p:sldId id="440" r:id="rId8"/>
    <p:sldId id="442" r:id="rId9"/>
    <p:sldId id="457" r:id="rId10"/>
    <p:sldId id="441" r:id="rId11"/>
    <p:sldId id="446" r:id="rId12"/>
    <p:sldId id="445" r:id="rId13"/>
    <p:sldId id="443" r:id="rId14"/>
    <p:sldId id="447" r:id="rId15"/>
    <p:sldId id="448" r:id="rId16"/>
    <p:sldId id="436" r:id="rId17"/>
    <p:sldId id="451" r:id="rId18"/>
    <p:sldId id="450" r:id="rId19"/>
    <p:sldId id="452" r:id="rId20"/>
    <p:sldId id="456" r:id="rId21"/>
    <p:sldId id="437" r:id="rId22"/>
    <p:sldId id="454" r:id="rId23"/>
    <p:sldId id="455" r:id="rId24"/>
    <p:sldId id="287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00FF"/>
    <a:srgbClr val="FF0066"/>
    <a:srgbClr val="0162AB"/>
    <a:srgbClr val="F78B09"/>
    <a:srgbClr val="9966FF"/>
    <a:srgbClr val="FF9900"/>
    <a:srgbClr val="FF5050"/>
    <a:srgbClr val="CC00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269D01E-BC32-4049-B463-5C60D7B0CCD2}" styleName="主题样式 2 - 强调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2229" autoAdjust="0"/>
  </p:normalViewPr>
  <p:slideViewPr>
    <p:cSldViewPr snapToGrid="0">
      <p:cViewPr varScale="1">
        <p:scale>
          <a:sx n="105" d="100"/>
          <a:sy n="105" d="100"/>
        </p:scale>
        <p:origin x="56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725B1C-95DF-4B77-B608-47439E6B83A6}" type="doc">
      <dgm:prSet loTypeId="urn:microsoft.com/office/officeart/2005/8/layout/cycle1" loCatId="cycl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zh-CN" altLang="en-US"/>
        </a:p>
      </dgm:t>
    </dgm:pt>
    <dgm:pt modelId="{EBFE6845-E332-4663-8203-A07BF83BF219}">
      <dgm:prSet phldrT="[文本]"/>
      <dgm:spPr/>
      <dgm:t>
        <a:bodyPr/>
        <a:lstStyle/>
        <a:p>
          <a:r>
            <a:rPr lang="en-US" altLang="zh-CN" dirty="0">
              <a:solidFill>
                <a:srgbClr val="FF0066"/>
              </a:solidFill>
            </a:rPr>
            <a:t>I</a:t>
          </a:r>
          <a:endParaRPr lang="zh-CN" altLang="en-US" dirty="0">
            <a:solidFill>
              <a:srgbClr val="FF0066"/>
            </a:solidFill>
          </a:endParaRPr>
        </a:p>
      </dgm:t>
    </dgm:pt>
    <dgm:pt modelId="{93CFBE5E-3202-4301-BAC2-8C7819CE1483}" type="parTrans" cxnId="{6465EEC3-2D15-4596-8BCA-2730201C8BB2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2CCD4BF3-344F-4BA8-A2C9-A8CDF5EA3663}" type="sibTrans" cxnId="{6465EEC3-2D15-4596-8BCA-2730201C8BB2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B46C931C-1EA3-4429-B072-C416A733138C}">
      <dgm:prSet phldrT="[文本]"/>
      <dgm:spPr/>
      <dgm:t>
        <a:bodyPr/>
        <a:lstStyle/>
        <a:p>
          <a:r>
            <a:rPr lang="en-US" altLang="zh-CN" dirty="0">
              <a:solidFill>
                <a:srgbClr val="FF0066"/>
              </a:solidFill>
            </a:rPr>
            <a:t>II</a:t>
          </a:r>
          <a:endParaRPr lang="zh-CN" altLang="en-US" dirty="0">
            <a:solidFill>
              <a:srgbClr val="FF0066"/>
            </a:solidFill>
          </a:endParaRPr>
        </a:p>
      </dgm:t>
    </dgm:pt>
    <dgm:pt modelId="{5DDC1A80-0D8B-4101-8B53-4118962F2F1D}" type="parTrans" cxnId="{2486EEAC-5117-4994-AF2B-781097987CF4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6B7524F3-5599-4211-8CC3-BC1868DACC39}" type="sibTrans" cxnId="{2486EEAC-5117-4994-AF2B-781097987CF4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2E40B8EF-A310-4595-A18C-54974CA334F6}">
      <dgm:prSet phldrT="[文本]"/>
      <dgm:spPr/>
      <dgm:t>
        <a:bodyPr/>
        <a:lstStyle/>
        <a:p>
          <a:r>
            <a:rPr lang="en-US" altLang="zh-CN" dirty="0">
              <a:solidFill>
                <a:srgbClr val="FF0066"/>
              </a:solidFill>
            </a:rPr>
            <a:t>III</a:t>
          </a:r>
          <a:endParaRPr lang="zh-CN" altLang="en-US" dirty="0">
            <a:solidFill>
              <a:srgbClr val="FF0066"/>
            </a:solidFill>
          </a:endParaRPr>
        </a:p>
      </dgm:t>
    </dgm:pt>
    <dgm:pt modelId="{B9424586-755F-4CE8-A939-C5D887289B1A}" type="parTrans" cxnId="{CFBD56B1-1C66-4AF3-A349-B81D8047F51A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41F07631-002D-47B3-A5A2-1A9B6D660947}" type="sibTrans" cxnId="{CFBD56B1-1C66-4AF3-A349-B81D8047F51A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6BB6686C-F9E1-4510-BE6D-44C22BD81E4E}">
      <dgm:prSet phldrT="[文本]"/>
      <dgm:spPr/>
      <dgm:t>
        <a:bodyPr/>
        <a:lstStyle/>
        <a:p>
          <a:r>
            <a:rPr lang="en-US" altLang="zh-CN" dirty="0">
              <a:solidFill>
                <a:srgbClr val="FF0066"/>
              </a:solidFill>
            </a:rPr>
            <a:t>IV</a:t>
          </a:r>
          <a:endParaRPr lang="zh-CN" altLang="en-US" dirty="0">
            <a:solidFill>
              <a:srgbClr val="FF0066"/>
            </a:solidFill>
          </a:endParaRPr>
        </a:p>
      </dgm:t>
    </dgm:pt>
    <dgm:pt modelId="{0625B455-CEF2-4EA0-AAF1-BF400B509FA1}" type="parTrans" cxnId="{71D194DA-A10B-478B-B04F-18651F213719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20F5CA6D-BD48-466D-AB80-622960E3D074}" type="sibTrans" cxnId="{71D194DA-A10B-478B-B04F-18651F213719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898DC8F5-45B9-4B77-BBFE-570AB11DB1B8}">
      <dgm:prSet phldrT="[文本]"/>
      <dgm:spPr/>
      <dgm:t>
        <a:bodyPr/>
        <a:lstStyle/>
        <a:p>
          <a:r>
            <a:rPr lang="en-US" altLang="zh-CN" dirty="0">
              <a:solidFill>
                <a:srgbClr val="FF0066"/>
              </a:solidFill>
            </a:rPr>
            <a:t>V</a:t>
          </a:r>
          <a:endParaRPr lang="zh-CN" altLang="en-US" dirty="0">
            <a:solidFill>
              <a:srgbClr val="FF0066"/>
            </a:solidFill>
          </a:endParaRPr>
        </a:p>
      </dgm:t>
    </dgm:pt>
    <dgm:pt modelId="{4FE80401-2F79-4923-93C1-EB5AFA54DDF4}" type="parTrans" cxnId="{C79A8F94-2C0F-48CC-9DF1-09568C0C2D6F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9BC7D9D2-1700-4C9C-86AF-82EAFF4BE673}" type="sibTrans" cxnId="{C79A8F94-2C0F-48CC-9DF1-09568C0C2D6F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D5035B43-91CF-4724-A5A9-DF260665A648}">
      <dgm:prSet phldrT="[文本]"/>
      <dgm:spPr/>
      <dgm:t>
        <a:bodyPr/>
        <a:lstStyle/>
        <a:p>
          <a:r>
            <a:rPr lang="en-US" altLang="zh-CN" dirty="0">
              <a:solidFill>
                <a:srgbClr val="FF0066"/>
              </a:solidFill>
            </a:rPr>
            <a:t>XII</a:t>
          </a:r>
          <a:endParaRPr lang="zh-CN" altLang="en-US" dirty="0">
            <a:solidFill>
              <a:srgbClr val="FF0066"/>
            </a:solidFill>
          </a:endParaRPr>
        </a:p>
      </dgm:t>
    </dgm:pt>
    <dgm:pt modelId="{B0097366-7A5D-4D34-B43D-D6A16898C305}" type="parTrans" cxnId="{711A5A41-91B3-4CB4-AAB0-C8354E530483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67CEA56E-1C60-421B-AEBE-BE3DAAA5C1FB}" type="sibTrans" cxnId="{711A5A41-91B3-4CB4-AAB0-C8354E530483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4B700470-2D60-4DD2-A12E-859BC2730587}">
      <dgm:prSet phldrT="[文本]"/>
      <dgm:spPr/>
      <dgm:t>
        <a:bodyPr/>
        <a:lstStyle/>
        <a:p>
          <a:r>
            <a:rPr lang="en-US" altLang="zh-CN" dirty="0">
              <a:solidFill>
                <a:srgbClr val="FF0066"/>
              </a:solidFill>
            </a:rPr>
            <a:t>VI</a:t>
          </a:r>
          <a:endParaRPr lang="zh-CN" altLang="en-US" dirty="0">
            <a:solidFill>
              <a:srgbClr val="FF0066"/>
            </a:solidFill>
          </a:endParaRPr>
        </a:p>
      </dgm:t>
    </dgm:pt>
    <dgm:pt modelId="{8674F125-D23B-46BF-9685-2A84BD15C5FF}" type="parTrans" cxnId="{EE77A204-A5F6-4DFC-8F89-098C8DAA0073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4BA5B29C-6911-4E42-88C7-DEF4CE369D48}" type="sibTrans" cxnId="{EE77A204-A5F6-4DFC-8F89-098C8DAA0073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75B97938-79B1-4683-AECC-4595AB6CE335}">
      <dgm:prSet phldrT="[文本]"/>
      <dgm:spPr/>
      <dgm:t>
        <a:bodyPr/>
        <a:lstStyle/>
        <a:p>
          <a:r>
            <a:rPr lang="en-US" altLang="zh-CN" dirty="0">
              <a:solidFill>
                <a:srgbClr val="FF0066"/>
              </a:solidFill>
            </a:rPr>
            <a:t>VII</a:t>
          </a:r>
          <a:endParaRPr lang="zh-CN" altLang="en-US" dirty="0">
            <a:solidFill>
              <a:srgbClr val="FF0066"/>
            </a:solidFill>
          </a:endParaRPr>
        </a:p>
      </dgm:t>
    </dgm:pt>
    <dgm:pt modelId="{DF9FA496-F9AE-47FC-9AF9-ED4FF0BC86FD}" type="parTrans" cxnId="{45FA69CF-6701-4576-B288-9EC0CA2FBB1B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65F80AF4-A50A-4500-A4F6-FFE429B55907}" type="sibTrans" cxnId="{45FA69CF-6701-4576-B288-9EC0CA2FBB1B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8471594D-1A5D-43F4-BF91-AD628E58FD10}">
      <dgm:prSet phldrT="[文本]"/>
      <dgm:spPr/>
      <dgm:t>
        <a:bodyPr/>
        <a:lstStyle/>
        <a:p>
          <a:r>
            <a:rPr lang="en-US" altLang="zh-CN" dirty="0">
              <a:solidFill>
                <a:srgbClr val="FF0066"/>
              </a:solidFill>
            </a:rPr>
            <a:t>VIII</a:t>
          </a:r>
          <a:endParaRPr lang="zh-CN" altLang="en-US" dirty="0">
            <a:solidFill>
              <a:srgbClr val="FF0066"/>
            </a:solidFill>
          </a:endParaRPr>
        </a:p>
      </dgm:t>
    </dgm:pt>
    <dgm:pt modelId="{ACC589F3-FE82-4499-9C47-5CE9AB2BEE45}" type="parTrans" cxnId="{AAC238C0-E189-47B4-B10F-FE22EC999D4E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CA66D181-5F0A-47A1-B95D-629D0BB1DF3B}" type="sibTrans" cxnId="{AAC238C0-E189-47B4-B10F-FE22EC999D4E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04469F7F-90E0-4DE3-9E19-1E3BE27175BE}">
      <dgm:prSet phldrT="[文本]"/>
      <dgm:spPr/>
      <dgm:t>
        <a:bodyPr/>
        <a:lstStyle/>
        <a:p>
          <a:r>
            <a:rPr lang="en-US" altLang="zh-CN" dirty="0">
              <a:solidFill>
                <a:srgbClr val="FF0066"/>
              </a:solidFill>
            </a:rPr>
            <a:t>IX</a:t>
          </a:r>
          <a:endParaRPr lang="zh-CN" altLang="en-US" dirty="0">
            <a:solidFill>
              <a:srgbClr val="FF0066"/>
            </a:solidFill>
          </a:endParaRPr>
        </a:p>
      </dgm:t>
    </dgm:pt>
    <dgm:pt modelId="{A5A71AF9-232C-4407-A427-886923E3E18C}" type="parTrans" cxnId="{43478E22-2C91-4012-9C71-B118D57EB3FF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2F302F77-75EF-4A5A-869A-79E4E78BFA13}" type="sibTrans" cxnId="{43478E22-2C91-4012-9C71-B118D57EB3FF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014C7CF6-1932-446C-9074-947441D59873}">
      <dgm:prSet phldrT="[文本]"/>
      <dgm:spPr/>
      <dgm:t>
        <a:bodyPr/>
        <a:lstStyle/>
        <a:p>
          <a:r>
            <a:rPr lang="en-US" altLang="zh-CN" dirty="0">
              <a:solidFill>
                <a:srgbClr val="FF0066"/>
              </a:solidFill>
            </a:rPr>
            <a:t>X</a:t>
          </a:r>
          <a:endParaRPr lang="zh-CN" altLang="en-US" dirty="0">
            <a:solidFill>
              <a:srgbClr val="FF0066"/>
            </a:solidFill>
          </a:endParaRPr>
        </a:p>
      </dgm:t>
    </dgm:pt>
    <dgm:pt modelId="{062041FF-C491-4074-86E5-4347473C4AF5}" type="parTrans" cxnId="{3DDCC046-825C-41D8-BDA8-3184CCCF57A3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6BB8A91F-A503-4340-B863-302E9F6D60B9}" type="sibTrans" cxnId="{3DDCC046-825C-41D8-BDA8-3184CCCF57A3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5A761263-76A4-4749-A7F3-0DBCA38DAA82}">
      <dgm:prSet phldrT="[文本]"/>
      <dgm:spPr/>
      <dgm:t>
        <a:bodyPr/>
        <a:lstStyle/>
        <a:p>
          <a:r>
            <a:rPr lang="en-US" altLang="zh-CN" dirty="0">
              <a:solidFill>
                <a:srgbClr val="FF0066"/>
              </a:solidFill>
            </a:rPr>
            <a:t>XI</a:t>
          </a:r>
          <a:endParaRPr lang="zh-CN" altLang="en-US" dirty="0">
            <a:solidFill>
              <a:srgbClr val="FF0066"/>
            </a:solidFill>
          </a:endParaRPr>
        </a:p>
      </dgm:t>
    </dgm:pt>
    <dgm:pt modelId="{C7F43CEB-B130-48A3-81EA-D5575C3B2AAA}" type="parTrans" cxnId="{4758B683-860B-49EA-B5C5-005B92ECD9D8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EDA41309-76D5-4974-BE2D-7083EC39E4CB}" type="sibTrans" cxnId="{4758B683-860B-49EA-B5C5-005B92ECD9D8}">
      <dgm:prSet/>
      <dgm:spPr/>
      <dgm:t>
        <a:bodyPr/>
        <a:lstStyle/>
        <a:p>
          <a:endParaRPr lang="zh-CN" altLang="en-US">
            <a:solidFill>
              <a:srgbClr val="FF0066"/>
            </a:solidFill>
          </a:endParaRPr>
        </a:p>
      </dgm:t>
    </dgm:pt>
    <dgm:pt modelId="{46E9ECDC-7FDB-42C3-8DCB-B54C84E3470D}" type="pres">
      <dgm:prSet presAssocID="{CC725B1C-95DF-4B77-B608-47439E6B83A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F8240CD-69F5-424B-AB8C-86DFF733B60A}" type="pres">
      <dgm:prSet presAssocID="{EBFE6845-E332-4663-8203-A07BF83BF219}" presName="dummy" presStyleCnt="0"/>
      <dgm:spPr/>
    </dgm:pt>
    <dgm:pt modelId="{22E935FE-7A92-4550-8FFB-AEB61E13A74B}" type="pres">
      <dgm:prSet presAssocID="{EBFE6845-E332-4663-8203-A07BF83BF219}" presName="node" presStyleLbl="revTx" presStyleIdx="0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51DF2EF-BCEA-488F-88D4-CE00B563A790}" type="pres">
      <dgm:prSet presAssocID="{2CCD4BF3-344F-4BA8-A2C9-A8CDF5EA3663}" presName="sibTrans" presStyleLbl="node1" presStyleIdx="0" presStyleCnt="12"/>
      <dgm:spPr/>
      <dgm:t>
        <a:bodyPr/>
        <a:lstStyle/>
        <a:p>
          <a:endParaRPr lang="zh-CN" altLang="en-US"/>
        </a:p>
      </dgm:t>
    </dgm:pt>
    <dgm:pt modelId="{44C6C9C6-F904-4BD9-9F0B-68E1E01773AE}" type="pres">
      <dgm:prSet presAssocID="{B46C931C-1EA3-4429-B072-C416A733138C}" presName="dummy" presStyleCnt="0"/>
      <dgm:spPr/>
    </dgm:pt>
    <dgm:pt modelId="{55B67B20-E003-4869-9E1F-A4C8E9E18464}" type="pres">
      <dgm:prSet presAssocID="{B46C931C-1EA3-4429-B072-C416A733138C}" presName="node" presStyleLbl="revTx" presStyleIdx="1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7D368AF-7AF9-4CC9-89FA-8C0962EE9BF8}" type="pres">
      <dgm:prSet presAssocID="{6B7524F3-5599-4211-8CC3-BC1868DACC39}" presName="sibTrans" presStyleLbl="node1" presStyleIdx="1" presStyleCnt="12"/>
      <dgm:spPr/>
      <dgm:t>
        <a:bodyPr/>
        <a:lstStyle/>
        <a:p>
          <a:endParaRPr lang="zh-CN" altLang="en-US"/>
        </a:p>
      </dgm:t>
    </dgm:pt>
    <dgm:pt modelId="{0CEE3448-8F8C-4373-86E5-2877B0290376}" type="pres">
      <dgm:prSet presAssocID="{2E40B8EF-A310-4595-A18C-54974CA334F6}" presName="dummy" presStyleCnt="0"/>
      <dgm:spPr/>
    </dgm:pt>
    <dgm:pt modelId="{52D54521-C8A3-43A5-9722-EC4B3187E27D}" type="pres">
      <dgm:prSet presAssocID="{2E40B8EF-A310-4595-A18C-54974CA334F6}" presName="node" presStyleLbl="revTx" presStyleIdx="2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95E79E-E64E-4271-972D-CD8814D2BA6E}" type="pres">
      <dgm:prSet presAssocID="{41F07631-002D-47B3-A5A2-1A9B6D660947}" presName="sibTrans" presStyleLbl="node1" presStyleIdx="2" presStyleCnt="12"/>
      <dgm:spPr/>
      <dgm:t>
        <a:bodyPr/>
        <a:lstStyle/>
        <a:p>
          <a:endParaRPr lang="zh-CN" altLang="en-US"/>
        </a:p>
      </dgm:t>
    </dgm:pt>
    <dgm:pt modelId="{3C644517-6C4D-42DD-A2E6-82A94090A0C2}" type="pres">
      <dgm:prSet presAssocID="{6BB6686C-F9E1-4510-BE6D-44C22BD81E4E}" presName="dummy" presStyleCnt="0"/>
      <dgm:spPr/>
    </dgm:pt>
    <dgm:pt modelId="{75BB9598-B3AB-4BB8-A5E3-B24321EE5B15}" type="pres">
      <dgm:prSet presAssocID="{6BB6686C-F9E1-4510-BE6D-44C22BD81E4E}" presName="node" presStyleLbl="revTx" presStyleIdx="3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135EC42-4400-4AED-A983-19CB7FB29BB2}" type="pres">
      <dgm:prSet presAssocID="{20F5CA6D-BD48-466D-AB80-622960E3D074}" presName="sibTrans" presStyleLbl="node1" presStyleIdx="3" presStyleCnt="12"/>
      <dgm:spPr/>
      <dgm:t>
        <a:bodyPr/>
        <a:lstStyle/>
        <a:p>
          <a:endParaRPr lang="zh-CN" altLang="en-US"/>
        </a:p>
      </dgm:t>
    </dgm:pt>
    <dgm:pt modelId="{A5F357EC-5656-460E-8151-323658F0A15E}" type="pres">
      <dgm:prSet presAssocID="{898DC8F5-45B9-4B77-BBFE-570AB11DB1B8}" presName="dummy" presStyleCnt="0"/>
      <dgm:spPr/>
    </dgm:pt>
    <dgm:pt modelId="{F0F5A596-2C20-4DE0-A2D5-98FBC228C685}" type="pres">
      <dgm:prSet presAssocID="{898DC8F5-45B9-4B77-BBFE-570AB11DB1B8}" presName="node" presStyleLbl="revTx" presStyleIdx="4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E3F21A-5F30-48C7-A699-F360E977745F}" type="pres">
      <dgm:prSet presAssocID="{9BC7D9D2-1700-4C9C-86AF-82EAFF4BE673}" presName="sibTrans" presStyleLbl="node1" presStyleIdx="4" presStyleCnt="12"/>
      <dgm:spPr/>
      <dgm:t>
        <a:bodyPr/>
        <a:lstStyle/>
        <a:p>
          <a:endParaRPr lang="zh-CN" altLang="en-US"/>
        </a:p>
      </dgm:t>
    </dgm:pt>
    <dgm:pt modelId="{1C18E721-8A74-4318-9BF7-DE1905C879B1}" type="pres">
      <dgm:prSet presAssocID="{4B700470-2D60-4DD2-A12E-859BC2730587}" presName="dummy" presStyleCnt="0"/>
      <dgm:spPr/>
    </dgm:pt>
    <dgm:pt modelId="{FA1064E4-F6E0-4C04-955C-BADB30F9AC87}" type="pres">
      <dgm:prSet presAssocID="{4B700470-2D60-4DD2-A12E-859BC2730587}" presName="node" presStyleLbl="revTx" presStyleIdx="5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DEE9513-2A0C-45B7-8037-F05D6658A596}" type="pres">
      <dgm:prSet presAssocID="{4BA5B29C-6911-4E42-88C7-DEF4CE369D48}" presName="sibTrans" presStyleLbl="node1" presStyleIdx="5" presStyleCnt="12"/>
      <dgm:spPr/>
      <dgm:t>
        <a:bodyPr/>
        <a:lstStyle/>
        <a:p>
          <a:endParaRPr lang="zh-CN" altLang="en-US"/>
        </a:p>
      </dgm:t>
    </dgm:pt>
    <dgm:pt modelId="{7EFC61CE-FEB1-4B4D-8BAE-1F6D2E1D8509}" type="pres">
      <dgm:prSet presAssocID="{75B97938-79B1-4683-AECC-4595AB6CE335}" presName="dummy" presStyleCnt="0"/>
      <dgm:spPr/>
    </dgm:pt>
    <dgm:pt modelId="{9E1C42F2-FEFF-46AF-9FF6-F2297FC958D8}" type="pres">
      <dgm:prSet presAssocID="{75B97938-79B1-4683-AECC-4595AB6CE335}" presName="node" presStyleLbl="revTx" presStyleIdx="6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5D1FD5B-0739-4B33-B6D9-F1A12762B86C}" type="pres">
      <dgm:prSet presAssocID="{65F80AF4-A50A-4500-A4F6-FFE429B55907}" presName="sibTrans" presStyleLbl="node1" presStyleIdx="6" presStyleCnt="12"/>
      <dgm:spPr/>
      <dgm:t>
        <a:bodyPr/>
        <a:lstStyle/>
        <a:p>
          <a:endParaRPr lang="zh-CN" altLang="en-US"/>
        </a:p>
      </dgm:t>
    </dgm:pt>
    <dgm:pt modelId="{7A4F67E6-42B5-4622-8417-7C6509E10F64}" type="pres">
      <dgm:prSet presAssocID="{8471594D-1A5D-43F4-BF91-AD628E58FD10}" presName="dummy" presStyleCnt="0"/>
      <dgm:spPr/>
    </dgm:pt>
    <dgm:pt modelId="{E3F504FB-64DC-4189-8B73-6B4A0EADD118}" type="pres">
      <dgm:prSet presAssocID="{8471594D-1A5D-43F4-BF91-AD628E58FD10}" presName="node" presStyleLbl="revTx" presStyleIdx="7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581BB5C-2964-4E19-BA15-4488F5869B47}" type="pres">
      <dgm:prSet presAssocID="{CA66D181-5F0A-47A1-B95D-629D0BB1DF3B}" presName="sibTrans" presStyleLbl="node1" presStyleIdx="7" presStyleCnt="12"/>
      <dgm:spPr/>
      <dgm:t>
        <a:bodyPr/>
        <a:lstStyle/>
        <a:p>
          <a:endParaRPr lang="zh-CN" altLang="en-US"/>
        </a:p>
      </dgm:t>
    </dgm:pt>
    <dgm:pt modelId="{C156EEA6-7CD1-4498-A97F-42F0574073BF}" type="pres">
      <dgm:prSet presAssocID="{04469F7F-90E0-4DE3-9E19-1E3BE27175BE}" presName="dummy" presStyleCnt="0"/>
      <dgm:spPr/>
    </dgm:pt>
    <dgm:pt modelId="{C6DA8485-D718-4E4B-85DC-0AB5FDD67576}" type="pres">
      <dgm:prSet presAssocID="{04469F7F-90E0-4DE3-9E19-1E3BE27175BE}" presName="node" presStyleLbl="revTx" presStyleIdx="8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BCBA92C-E2F8-4261-8639-959148CFB991}" type="pres">
      <dgm:prSet presAssocID="{2F302F77-75EF-4A5A-869A-79E4E78BFA13}" presName="sibTrans" presStyleLbl="node1" presStyleIdx="8" presStyleCnt="12"/>
      <dgm:spPr/>
      <dgm:t>
        <a:bodyPr/>
        <a:lstStyle/>
        <a:p>
          <a:endParaRPr lang="zh-CN" altLang="en-US"/>
        </a:p>
      </dgm:t>
    </dgm:pt>
    <dgm:pt modelId="{B9214179-1103-43DA-B5E8-8EF65DB2E4D0}" type="pres">
      <dgm:prSet presAssocID="{014C7CF6-1932-446C-9074-947441D59873}" presName="dummy" presStyleCnt="0"/>
      <dgm:spPr/>
    </dgm:pt>
    <dgm:pt modelId="{954DA6AC-7DDF-433F-9ACC-C4E8951C7B78}" type="pres">
      <dgm:prSet presAssocID="{014C7CF6-1932-446C-9074-947441D59873}" presName="node" presStyleLbl="revTx" presStyleIdx="9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FB623F8-9F3C-408B-9E7E-38357C21959F}" type="pres">
      <dgm:prSet presAssocID="{6BB8A91F-A503-4340-B863-302E9F6D60B9}" presName="sibTrans" presStyleLbl="node1" presStyleIdx="9" presStyleCnt="12"/>
      <dgm:spPr/>
      <dgm:t>
        <a:bodyPr/>
        <a:lstStyle/>
        <a:p>
          <a:endParaRPr lang="zh-CN" altLang="en-US"/>
        </a:p>
      </dgm:t>
    </dgm:pt>
    <dgm:pt modelId="{7B22DB5A-F3EA-4021-8D48-0D9601951337}" type="pres">
      <dgm:prSet presAssocID="{5A761263-76A4-4749-A7F3-0DBCA38DAA82}" presName="dummy" presStyleCnt="0"/>
      <dgm:spPr/>
    </dgm:pt>
    <dgm:pt modelId="{7A254AE9-0789-44B9-A0B5-3082FBFF95B7}" type="pres">
      <dgm:prSet presAssocID="{5A761263-76A4-4749-A7F3-0DBCA38DAA82}" presName="node" presStyleLbl="revTx" presStyleIdx="10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0CF3E4B-EC00-4C02-8709-DEB83D8A6A14}" type="pres">
      <dgm:prSet presAssocID="{EDA41309-76D5-4974-BE2D-7083EC39E4CB}" presName="sibTrans" presStyleLbl="node1" presStyleIdx="10" presStyleCnt="12"/>
      <dgm:spPr/>
      <dgm:t>
        <a:bodyPr/>
        <a:lstStyle/>
        <a:p>
          <a:endParaRPr lang="zh-CN" altLang="en-US"/>
        </a:p>
      </dgm:t>
    </dgm:pt>
    <dgm:pt modelId="{DBEAC883-E5B6-4443-BB0F-A2AFF29D3A92}" type="pres">
      <dgm:prSet presAssocID="{D5035B43-91CF-4724-A5A9-DF260665A648}" presName="dummy" presStyleCnt="0"/>
      <dgm:spPr/>
    </dgm:pt>
    <dgm:pt modelId="{9B452F92-347C-4367-8364-13DC5BF8CB6C}" type="pres">
      <dgm:prSet presAssocID="{D5035B43-91CF-4724-A5A9-DF260665A648}" presName="node" presStyleLbl="revTx" presStyleIdx="11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E756D75-AACA-42BB-B618-7FA0C5E8250A}" type="pres">
      <dgm:prSet presAssocID="{67CEA56E-1C60-421B-AEBE-BE3DAAA5C1FB}" presName="sibTrans" presStyleLbl="node1" presStyleIdx="11" presStyleCnt="12"/>
      <dgm:spPr/>
      <dgm:t>
        <a:bodyPr/>
        <a:lstStyle/>
        <a:p>
          <a:endParaRPr lang="zh-CN" altLang="en-US"/>
        </a:p>
      </dgm:t>
    </dgm:pt>
  </dgm:ptLst>
  <dgm:cxnLst>
    <dgm:cxn modelId="{3DDCC046-825C-41D8-BDA8-3184CCCF57A3}" srcId="{CC725B1C-95DF-4B77-B608-47439E6B83A6}" destId="{014C7CF6-1932-446C-9074-947441D59873}" srcOrd="9" destOrd="0" parTransId="{062041FF-C491-4074-86E5-4347473C4AF5}" sibTransId="{6BB8A91F-A503-4340-B863-302E9F6D60B9}"/>
    <dgm:cxn modelId="{45FA69CF-6701-4576-B288-9EC0CA2FBB1B}" srcId="{CC725B1C-95DF-4B77-B608-47439E6B83A6}" destId="{75B97938-79B1-4683-AECC-4595AB6CE335}" srcOrd="6" destOrd="0" parTransId="{DF9FA496-F9AE-47FC-9AF9-ED4FF0BC86FD}" sibTransId="{65F80AF4-A50A-4500-A4F6-FFE429B55907}"/>
    <dgm:cxn modelId="{711A5A41-91B3-4CB4-AAB0-C8354E530483}" srcId="{CC725B1C-95DF-4B77-B608-47439E6B83A6}" destId="{D5035B43-91CF-4724-A5A9-DF260665A648}" srcOrd="11" destOrd="0" parTransId="{B0097366-7A5D-4D34-B43D-D6A16898C305}" sibTransId="{67CEA56E-1C60-421B-AEBE-BE3DAAA5C1FB}"/>
    <dgm:cxn modelId="{43478E22-2C91-4012-9C71-B118D57EB3FF}" srcId="{CC725B1C-95DF-4B77-B608-47439E6B83A6}" destId="{04469F7F-90E0-4DE3-9E19-1E3BE27175BE}" srcOrd="8" destOrd="0" parTransId="{A5A71AF9-232C-4407-A427-886923E3E18C}" sibTransId="{2F302F77-75EF-4A5A-869A-79E4E78BFA13}"/>
    <dgm:cxn modelId="{BA16B0C9-19B4-4F07-A66C-43CA17748456}" type="presOf" srcId="{2CCD4BF3-344F-4BA8-A2C9-A8CDF5EA3663}" destId="{D51DF2EF-BCEA-488F-88D4-CE00B563A790}" srcOrd="0" destOrd="0" presId="urn:microsoft.com/office/officeart/2005/8/layout/cycle1"/>
    <dgm:cxn modelId="{3F302454-3480-4FDB-AA5E-FBEE3012A637}" type="presOf" srcId="{75B97938-79B1-4683-AECC-4595AB6CE335}" destId="{9E1C42F2-FEFF-46AF-9FF6-F2297FC958D8}" srcOrd="0" destOrd="0" presId="urn:microsoft.com/office/officeart/2005/8/layout/cycle1"/>
    <dgm:cxn modelId="{71D194DA-A10B-478B-B04F-18651F213719}" srcId="{CC725B1C-95DF-4B77-B608-47439E6B83A6}" destId="{6BB6686C-F9E1-4510-BE6D-44C22BD81E4E}" srcOrd="3" destOrd="0" parTransId="{0625B455-CEF2-4EA0-AAF1-BF400B509FA1}" sibTransId="{20F5CA6D-BD48-466D-AB80-622960E3D074}"/>
    <dgm:cxn modelId="{34488CC6-D50B-4383-B040-1544B39C8C37}" type="presOf" srcId="{EBFE6845-E332-4663-8203-A07BF83BF219}" destId="{22E935FE-7A92-4550-8FFB-AEB61E13A74B}" srcOrd="0" destOrd="0" presId="urn:microsoft.com/office/officeart/2005/8/layout/cycle1"/>
    <dgm:cxn modelId="{C79A8F94-2C0F-48CC-9DF1-09568C0C2D6F}" srcId="{CC725B1C-95DF-4B77-B608-47439E6B83A6}" destId="{898DC8F5-45B9-4B77-BBFE-570AB11DB1B8}" srcOrd="4" destOrd="0" parTransId="{4FE80401-2F79-4923-93C1-EB5AFA54DDF4}" sibTransId="{9BC7D9D2-1700-4C9C-86AF-82EAFF4BE673}"/>
    <dgm:cxn modelId="{5523B3D7-CD86-45AC-8B43-FAD04406F0C1}" type="presOf" srcId="{5A761263-76A4-4749-A7F3-0DBCA38DAA82}" destId="{7A254AE9-0789-44B9-A0B5-3082FBFF95B7}" srcOrd="0" destOrd="0" presId="urn:microsoft.com/office/officeart/2005/8/layout/cycle1"/>
    <dgm:cxn modelId="{BB8EAD98-C63B-49D2-BDE5-4F04DCAA6328}" type="presOf" srcId="{04469F7F-90E0-4DE3-9E19-1E3BE27175BE}" destId="{C6DA8485-D718-4E4B-85DC-0AB5FDD67576}" srcOrd="0" destOrd="0" presId="urn:microsoft.com/office/officeart/2005/8/layout/cycle1"/>
    <dgm:cxn modelId="{49DE2128-3BF9-4C94-8919-A586E098B7DE}" type="presOf" srcId="{9BC7D9D2-1700-4C9C-86AF-82EAFF4BE673}" destId="{02E3F21A-5F30-48C7-A699-F360E977745F}" srcOrd="0" destOrd="0" presId="urn:microsoft.com/office/officeart/2005/8/layout/cycle1"/>
    <dgm:cxn modelId="{12D92C78-F8A8-4595-A985-F8B46F9220DF}" type="presOf" srcId="{B46C931C-1EA3-4429-B072-C416A733138C}" destId="{55B67B20-E003-4869-9E1F-A4C8E9E18464}" srcOrd="0" destOrd="0" presId="urn:microsoft.com/office/officeart/2005/8/layout/cycle1"/>
    <dgm:cxn modelId="{EE77A204-A5F6-4DFC-8F89-098C8DAA0073}" srcId="{CC725B1C-95DF-4B77-B608-47439E6B83A6}" destId="{4B700470-2D60-4DD2-A12E-859BC2730587}" srcOrd="5" destOrd="0" parTransId="{8674F125-D23B-46BF-9685-2A84BD15C5FF}" sibTransId="{4BA5B29C-6911-4E42-88C7-DEF4CE369D48}"/>
    <dgm:cxn modelId="{B007AAC4-F23F-4C2E-990B-7C23750896FB}" type="presOf" srcId="{6BB8A91F-A503-4340-B863-302E9F6D60B9}" destId="{7FB623F8-9F3C-408B-9E7E-38357C21959F}" srcOrd="0" destOrd="0" presId="urn:microsoft.com/office/officeart/2005/8/layout/cycle1"/>
    <dgm:cxn modelId="{BB261D40-5E74-4A27-857C-9B901BE098F6}" type="presOf" srcId="{2E40B8EF-A310-4595-A18C-54974CA334F6}" destId="{52D54521-C8A3-43A5-9722-EC4B3187E27D}" srcOrd="0" destOrd="0" presId="urn:microsoft.com/office/officeart/2005/8/layout/cycle1"/>
    <dgm:cxn modelId="{AFA12D9F-4559-4D92-99DE-116F303CD038}" type="presOf" srcId="{2F302F77-75EF-4A5A-869A-79E4E78BFA13}" destId="{5BCBA92C-E2F8-4261-8639-959148CFB991}" srcOrd="0" destOrd="0" presId="urn:microsoft.com/office/officeart/2005/8/layout/cycle1"/>
    <dgm:cxn modelId="{CFBD56B1-1C66-4AF3-A349-B81D8047F51A}" srcId="{CC725B1C-95DF-4B77-B608-47439E6B83A6}" destId="{2E40B8EF-A310-4595-A18C-54974CA334F6}" srcOrd="2" destOrd="0" parTransId="{B9424586-755F-4CE8-A939-C5D887289B1A}" sibTransId="{41F07631-002D-47B3-A5A2-1A9B6D660947}"/>
    <dgm:cxn modelId="{EC5B834D-1BBE-4CF9-B9B6-57B72C1C2BDC}" type="presOf" srcId="{67CEA56E-1C60-421B-AEBE-BE3DAAA5C1FB}" destId="{FE756D75-AACA-42BB-B618-7FA0C5E8250A}" srcOrd="0" destOrd="0" presId="urn:microsoft.com/office/officeart/2005/8/layout/cycle1"/>
    <dgm:cxn modelId="{0ABD18D9-6151-43EE-A96B-54746B54CF85}" type="presOf" srcId="{8471594D-1A5D-43F4-BF91-AD628E58FD10}" destId="{E3F504FB-64DC-4189-8B73-6B4A0EADD118}" srcOrd="0" destOrd="0" presId="urn:microsoft.com/office/officeart/2005/8/layout/cycle1"/>
    <dgm:cxn modelId="{6465EEC3-2D15-4596-8BCA-2730201C8BB2}" srcId="{CC725B1C-95DF-4B77-B608-47439E6B83A6}" destId="{EBFE6845-E332-4663-8203-A07BF83BF219}" srcOrd="0" destOrd="0" parTransId="{93CFBE5E-3202-4301-BAC2-8C7819CE1483}" sibTransId="{2CCD4BF3-344F-4BA8-A2C9-A8CDF5EA3663}"/>
    <dgm:cxn modelId="{54E51CAF-A71A-4703-ACF4-5EFF1902DA00}" type="presOf" srcId="{20F5CA6D-BD48-466D-AB80-622960E3D074}" destId="{2135EC42-4400-4AED-A983-19CB7FB29BB2}" srcOrd="0" destOrd="0" presId="urn:microsoft.com/office/officeart/2005/8/layout/cycle1"/>
    <dgm:cxn modelId="{9DD5D76A-A1CA-45DF-9D09-53B5CB8E20C3}" type="presOf" srcId="{CC725B1C-95DF-4B77-B608-47439E6B83A6}" destId="{46E9ECDC-7FDB-42C3-8DCB-B54C84E3470D}" srcOrd="0" destOrd="0" presId="urn:microsoft.com/office/officeart/2005/8/layout/cycle1"/>
    <dgm:cxn modelId="{7F5E3123-0661-46AE-BE0E-1A136EC44631}" type="presOf" srcId="{6B7524F3-5599-4211-8CC3-BC1868DACC39}" destId="{07D368AF-7AF9-4CC9-89FA-8C0962EE9BF8}" srcOrd="0" destOrd="0" presId="urn:microsoft.com/office/officeart/2005/8/layout/cycle1"/>
    <dgm:cxn modelId="{FA04A2EC-7900-4B63-970B-9E4A3B7A7435}" type="presOf" srcId="{D5035B43-91CF-4724-A5A9-DF260665A648}" destId="{9B452F92-347C-4367-8364-13DC5BF8CB6C}" srcOrd="0" destOrd="0" presId="urn:microsoft.com/office/officeart/2005/8/layout/cycle1"/>
    <dgm:cxn modelId="{B1E53FBF-938C-4A23-9D8B-31F025902582}" type="presOf" srcId="{4BA5B29C-6911-4E42-88C7-DEF4CE369D48}" destId="{4DEE9513-2A0C-45B7-8037-F05D6658A596}" srcOrd="0" destOrd="0" presId="urn:microsoft.com/office/officeart/2005/8/layout/cycle1"/>
    <dgm:cxn modelId="{C2202121-EEA5-49DA-89D8-C3E4BA02583E}" type="presOf" srcId="{4B700470-2D60-4DD2-A12E-859BC2730587}" destId="{FA1064E4-F6E0-4C04-955C-BADB30F9AC87}" srcOrd="0" destOrd="0" presId="urn:microsoft.com/office/officeart/2005/8/layout/cycle1"/>
    <dgm:cxn modelId="{4758B683-860B-49EA-B5C5-005B92ECD9D8}" srcId="{CC725B1C-95DF-4B77-B608-47439E6B83A6}" destId="{5A761263-76A4-4749-A7F3-0DBCA38DAA82}" srcOrd="10" destOrd="0" parTransId="{C7F43CEB-B130-48A3-81EA-D5575C3B2AAA}" sibTransId="{EDA41309-76D5-4974-BE2D-7083EC39E4CB}"/>
    <dgm:cxn modelId="{0F20931E-B31E-461A-858F-421856B1DBFC}" type="presOf" srcId="{898DC8F5-45B9-4B77-BBFE-570AB11DB1B8}" destId="{F0F5A596-2C20-4DE0-A2D5-98FBC228C685}" srcOrd="0" destOrd="0" presId="urn:microsoft.com/office/officeart/2005/8/layout/cycle1"/>
    <dgm:cxn modelId="{8BF5CD6D-20BC-45B7-B777-EC922A4AE9D0}" type="presOf" srcId="{014C7CF6-1932-446C-9074-947441D59873}" destId="{954DA6AC-7DDF-433F-9ACC-C4E8951C7B78}" srcOrd="0" destOrd="0" presId="urn:microsoft.com/office/officeart/2005/8/layout/cycle1"/>
    <dgm:cxn modelId="{C9BC9730-6E73-4927-A4F0-D864242A5567}" type="presOf" srcId="{6BB6686C-F9E1-4510-BE6D-44C22BD81E4E}" destId="{75BB9598-B3AB-4BB8-A5E3-B24321EE5B15}" srcOrd="0" destOrd="0" presId="urn:microsoft.com/office/officeart/2005/8/layout/cycle1"/>
    <dgm:cxn modelId="{A74EF499-D26A-4F98-881C-C04A75607DF0}" type="presOf" srcId="{41F07631-002D-47B3-A5A2-1A9B6D660947}" destId="{0295E79E-E64E-4271-972D-CD8814D2BA6E}" srcOrd="0" destOrd="0" presId="urn:microsoft.com/office/officeart/2005/8/layout/cycle1"/>
    <dgm:cxn modelId="{8ABDD183-CE90-4944-B61C-0C1BA75AC300}" type="presOf" srcId="{65F80AF4-A50A-4500-A4F6-FFE429B55907}" destId="{55D1FD5B-0739-4B33-B6D9-F1A12762B86C}" srcOrd="0" destOrd="0" presId="urn:microsoft.com/office/officeart/2005/8/layout/cycle1"/>
    <dgm:cxn modelId="{2486EEAC-5117-4994-AF2B-781097987CF4}" srcId="{CC725B1C-95DF-4B77-B608-47439E6B83A6}" destId="{B46C931C-1EA3-4429-B072-C416A733138C}" srcOrd="1" destOrd="0" parTransId="{5DDC1A80-0D8B-4101-8B53-4118962F2F1D}" sibTransId="{6B7524F3-5599-4211-8CC3-BC1868DACC39}"/>
    <dgm:cxn modelId="{66757D75-9976-4881-82B6-6B640FCD038E}" type="presOf" srcId="{EDA41309-76D5-4974-BE2D-7083EC39E4CB}" destId="{70CF3E4B-EC00-4C02-8709-DEB83D8A6A14}" srcOrd="0" destOrd="0" presId="urn:microsoft.com/office/officeart/2005/8/layout/cycle1"/>
    <dgm:cxn modelId="{AAC238C0-E189-47B4-B10F-FE22EC999D4E}" srcId="{CC725B1C-95DF-4B77-B608-47439E6B83A6}" destId="{8471594D-1A5D-43F4-BF91-AD628E58FD10}" srcOrd="7" destOrd="0" parTransId="{ACC589F3-FE82-4499-9C47-5CE9AB2BEE45}" sibTransId="{CA66D181-5F0A-47A1-B95D-629D0BB1DF3B}"/>
    <dgm:cxn modelId="{145BFF99-4BC0-4F0C-BED7-EFF941C29771}" type="presOf" srcId="{CA66D181-5F0A-47A1-B95D-629D0BB1DF3B}" destId="{C581BB5C-2964-4E19-BA15-4488F5869B47}" srcOrd="0" destOrd="0" presId="urn:microsoft.com/office/officeart/2005/8/layout/cycle1"/>
    <dgm:cxn modelId="{CE755502-7F33-4CBB-9F5E-D83A8DE6E136}" type="presParOf" srcId="{46E9ECDC-7FDB-42C3-8DCB-B54C84E3470D}" destId="{FF8240CD-69F5-424B-AB8C-86DFF733B60A}" srcOrd="0" destOrd="0" presId="urn:microsoft.com/office/officeart/2005/8/layout/cycle1"/>
    <dgm:cxn modelId="{B8136412-179D-461A-A2DF-28CFD2C9C104}" type="presParOf" srcId="{46E9ECDC-7FDB-42C3-8DCB-B54C84E3470D}" destId="{22E935FE-7A92-4550-8FFB-AEB61E13A74B}" srcOrd="1" destOrd="0" presId="urn:microsoft.com/office/officeart/2005/8/layout/cycle1"/>
    <dgm:cxn modelId="{CF6D58E5-BCEB-46CE-AFCC-AA71A575C7B2}" type="presParOf" srcId="{46E9ECDC-7FDB-42C3-8DCB-B54C84E3470D}" destId="{D51DF2EF-BCEA-488F-88D4-CE00B563A790}" srcOrd="2" destOrd="0" presId="urn:microsoft.com/office/officeart/2005/8/layout/cycle1"/>
    <dgm:cxn modelId="{B0562AB2-6A2C-46F6-990A-3E9A7BA120EB}" type="presParOf" srcId="{46E9ECDC-7FDB-42C3-8DCB-B54C84E3470D}" destId="{44C6C9C6-F904-4BD9-9F0B-68E1E01773AE}" srcOrd="3" destOrd="0" presId="urn:microsoft.com/office/officeart/2005/8/layout/cycle1"/>
    <dgm:cxn modelId="{F5EFA286-EF0F-4AC4-9454-54CCD9B0C2A0}" type="presParOf" srcId="{46E9ECDC-7FDB-42C3-8DCB-B54C84E3470D}" destId="{55B67B20-E003-4869-9E1F-A4C8E9E18464}" srcOrd="4" destOrd="0" presId="urn:microsoft.com/office/officeart/2005/8/layout/cycle1"/>
    <dgm:cxn modelId="{3DF9917D-31A5-4DAD-91C4-1492094BE43D}" type="presParOf" srcId="{46E9ECDC-7FDB-42C3-8DCB-B54C84E3470D}" destId="{07D368AF-7AF9-4CC9-89FA-8C0962EE9BF8}" srcOrd="5" destOrd="0" presId="urn:microsoft.com/office/officeart/2005/8/layout/cycle1"/>
    <dgm:cxn modelId="{89F83E5F-C324-4F93-8117-AB7930FEACC8}" type="presParOf" srcId="{46E9ECDC-7FDB-42C3-8DCB-B54C84E3470D}" destId="{0CEE3448-8F8C-4373-86E5-2877B0290376}" srcOrd="6" destOrd="0" presId="urn:microsoft.com/office/officeart/2005/8/layout/cycle1"/>
    <dgm:cxn modelId="{EAFE196A-FE70-4FC9-A1C1-F2E1C789CFE2}" type="presParOf" srcId="{46E9ECDC-7FDB-42C3-8DCB-B54C84E3470D}" destId="{52D54521-C8A3-43A5-9722-EC4B3187E27D}" srcOrd="7" destOrd="0" presId="urn:microsoft.com/office/officeart/2005/8/layout/cycle1"/>
    <dgm:cxn modelId="{34BB12A0-55DB-49D0-8938-9BCE66A07148}" type="presParOf" srcId="{46E9ECDC-7FDB-42C3-8DCB-B54C84E3470D}" destId="{0295E79E-E64E-4271-972D-CD8814D2BA6E}" srcOrd="8" destOrd="0" presId="urn:microsoft.com/office/officeart/2005/8/layout/cycle1"/>
    <dgm:cxn modelId="{9BC14DE7-224B-4ED8-A4AE-5A45A99F1298}" type="presParOf" srcId="{46E9ECDC-7FDB-42C3-8DCB-B54C84E3470D}" destId="{3C644517-6C4D-42DD-A2E6-82A94090A0C2}" srcOrd="9" destOrd="0" presId="urn:microsoft.com/office/officeart/2005/8/layout/cycle1"/>
    <dgm:cxn modelId="{6BC4C7DB-D05E-4C0F-B14A-A37CE6D758F6}" type="presParOf" srcId="{46E9ECDC-7FDB-42C3-8DCB-B54C84E3470D}" destId="{75BB9598-B3AB-4BB8-A5E3-B24321EE5B15}" srcOrd="10" destOrd="0" presId="urn:microsoft.com/office/officeart/2005/8/layout/cycle1"/>
    <dgm:cxn modelId="{D98F0C5C-5522-4C10-9479-D3E775B21FC9}" type="presParOf" srcId="{46E9ECDC-7FDB-42C3-8DCB-B54C84E3470D}" destId="{2135EC42-4400-4AED-A983-19CB7FB29BB2}" srcOrd="11" destOrd="0" presId="urn:microsoft.com/office/officeart/2005/8/layout/cycle1"/>
    <dgm:cxn modelId="{1B84E3BD-24A6-4914-BC7C-735137DB9057}" type="presParOf" srcId="{46E9ECDC-7FDB-42C3-8DCB-B54C84E3470D}" destId="{A5F357EC-5656-460E-8151-323658F0A15E}" srcOrd="12" destOrd="0" presId="urn:microsoft.com/office/officeart/2005/8/layout/cycle1"/>
    <dgm:cxn modelId="{27C230D4-C41D-4DDB-8016-B4F2FEAE50D3}" type="presParOf" srcId="{46E9ECDC-7FDB-42C3-8DCB-B54C84E3470D}" destId="{F0F5A596-2C20-4DE0-A2D5-98FBC228C685}" srcOrd="13" destOrd="0" presId="urn:microsoft.com/office/officeart/2005/8/layout/cycle1"/>
    <dgm:cxn modelId="{CDB6E1DE-F1F9-44F0-8EC8-DE0AFC14AC99}" type="presParOf" srcId="{46E9ECDC-7FDB-42C3-8DCB-B54C84E3470D}" destId="{02E3F21A-5F30-48C7-A699-F360E977745F}" srcOrd="14" destOrd="0" presId="urn:microsoft.com/office/officeart/2005/8/layout/cycle1"/>
    <dgm:cxn modelId="{33F3F855-B98A-43AD-9E4F-87412BD16BA3}" type="presParOf" srcId="{46E9ECDC-7FDB-42C3-8DCB-B54C84E3470D}" destId="{1C18E721-8A74-4318-9BF7-DE1905C879B1}" srcOrd="15" destOrd="0" presId="urn:microsoft.com/office/officeart/2005/8/layout/cycle1"/>
    <dgm:cxn modelId="{E7163FFB-AD50-4FEC-9310-E8063290F6F4}" type="presParOf" srcId="{46E9ECDC-7FDB-42C3-8DCB-B54C84E3470D}" destId="{FA1064E4-F6E0-4C04-955C-BADB30F9AC87}" srcOrd="16" destOrd="0" presId="urn:microsoft.com/office/officeart/2005/8/layout/cycle1"/>
    <dgm:cxn modelId="{5493D5F3-C6AA-4B74-B8EA-C252FE79F67B}" type="presParOf" srcId="{46E9ECDC-7FDB-42C3-8DCB-B54C84E3470D}" destId="{4DEE9513-2A0C-45B7-8037-F05D6658A596}" srcOrd="17" destOrd="0" presId="urn:microsoft.com/office/officeart/2005/8/layout/cycle1"/>
    <dgm:cxn modelId="{872DD66B-000B-4265-B7E8-6D66752DBB50}" type="presParOf" srcId="{46E9ECDC-7FDB-42C3-8DCB-B54C84E3470D}" destId="{7EFC61CE-FEB1-4B4D-8BAE-1F6D2E1D8509}" srcOrd="18" destOrd="0" presId="urn:microsoft.com/office/officeart/2005/8/layout/cycle1"/>
    <dgm:cxn modelId="{270EB7B0-16D7-4295-B5D7-E92AF016E1D8}" type="presParOf" srcId="{46E9ECDC-7FDB-42C3-8DCB-B54C84E3470D}" destId="{9E1C42F2-FEFF-46AF-9FF6-F2297FC958D8}" srcOrd="19" destOrd="0" presId="urn:microsoft.com/office/officeart/2005/8/layout/cycle1"/>
    <dgm:cxn modelId="{E67580F9-3F61-4E7A-9A58-B6A87950F5B7}" type="presParOf" srcId="{46E9ECDC-7FDB-42C3-8DCB-B54C84E3470D}" destId="{55D1FD5B-0739-4B33-B6D9-F1A12762B86C}" srcOrd="20" destOrd="0" presId="urn:microsoft.com/office/officeart/2005/8/layout/cycle1"/>
    <dgm:cxn modelId="{CCAFEE76-E5D8-4705-B27A-F9F88C0B27B3}" type="presParOf" srcId="{46E9ECDC-7FDB-42C3-8DCB-B54C84E3470D}" destId="{7A4F67E6-42B5-4622-8417-7C6509E10F64}" srcOrd="21" destOrd="0" presId="urn:microsoft.com/office/officeart/2005/8/layout/cycle1"/>
    <dgm:cxn modelId="{E5E1CAEE-438F-4972-95A4-B2794938A430}" type="presParOf" srcId="{46E9ECDC-7FDB-42C3-8DCB-B54C84E3470D}" destId="{E3F504FB-64DC-4189-8B73-6B4A0EADD118}" srcOrd="22" destOrd="0" presId="urn:microsoft.com/office/officeart/2005/8/layout/cycle1"/>
    <dgm:cxn modelId="{5B8D0C96-F657-4589-A457-3B5394A01614}" type="presParOf" srcId="{46E9ECDC-7FDB-42C3-8DCB-B54C84E3470D}" destId="{C581BB5C-2964-4E19-BA15-4488F5869B47}" srcOrd="23" destOrd="0" presId="urn:microsoft.com/office/officeart/2005/8/layout/cycle1"/>
    <dgm:cxn modelId="{9AD063E9-407B-4C7C-880E-859232942F08}" type="presParOf" srcId="{46E9ECDC-7FDB-42C3-8DCB-B54C84E3470D}" destId="{C156EEA6-7CD1-4498-A97F-42F0574073BF}" srcOrd="24" destOrd="0" presId="urn:microsoft.com/office/officeart/2005/8/layout/cycle1"/>
    <dgm:cxn modelId="{C4EED595-5A94-49D3-ADC9-C560D82F29E3}" type="presParOf" srcId="{46E9ECDC-7FDB-42C3-8DCB-B54C84E3470D}" destId="{C6DA8485-D718-4E4B-85DC-0AB5FDD67576}" srcOrd="25" destOrd="0" presId="urn:microsoft.com/office/officeart/2005/8/layout/cycle1"/>
    <dgm:cxn modelId="{EFCAA8BC-D84A-4620-9C80-5033C7383192}" type="presParOf" srcId="{46E9ECDC-7FDB-42C3-8DCB-B54C84E3470D}" destId="{5BCBA92C-E2F8-4261-8639-959148CFB991}" srcOrd="26" destOrd="0" presId="urn:microsoft.com/office/officeart/2005/8/layout/cycle1"/>
    <dgm:cxn modelId="{6FD15A69-D7A0-4565-9D89-F41AC991D90D}" type="presParOf" srcId="{46E9ECDC-7FDB-42C3-8DCB-B54C84E3470D}" destId="{B9214179-1103-43DA-B5E8-8EF65DB2E4D0}" srcOrd="27" destOrd="0" presId="urn:microsoft.com/office/officeart/2005/8/layout/cycle1"/>
    <dgm:cxn modelId="{911E5D34-F24A-466A-9407-149C5A525D2C}" type="presParOf" srcId="{46E9ECDC-7FDB-42C3-8DCB-B54C84E3470D}" destId="{954DA6AC-7DDF-433F-9ACC-C4E8951C7B78}" srcOrd="28" destOrd="0" presId="urn:microsoft.com/office/officeart/2005/8/layout/cycle1"/>
    <dgm:cxn modelId="{BBCB2F25-4646-47C3-B329-042E8BFB3118}" type="presParOf" srcId="{46E9ECDC-7FDB-42C3-8DCB-B54C84E3470D}" destId="{7FB623F8-9F3C-408B-9E7E-38357C21959F}" srcOrd="29" destOrd="0" presId="urn:microsoft.com/office/officeart/2005/8/layout/cycle1"/>
    <dgm:cxn modelId="{4CC82F26-B0DC-4FB6-B567-6A5180B303DB}" type="presParOf" srcId="{46E9ECDC-7FDB-42C3-8DCB-B54C84E3470D}" destId="{7B22DB5A-F3EA-4021-8D48-0D9601951337}" srcOrd="30" destOrd="0" presId="urn:microsoft.com/office/officeart/2005/8/layout/cycle1"/>
    <dgm:cxn modelId="{A8A7EDF2-4D99-466B-8552-08F9F1A2017A}" type="presParOf" srcId="{46E9ECDC-7FDB-42C3-8DCB-B54C84E3470D}" destId="{7A254AE9-0789-44B9-A0B5-3082FBFF95B7}" srcOrd="31" destOrd="0" presId="urn:microsoft.com/office/officeart/2005/8/layout/cycle1"/>
    <dgm:cxn modelId="{CED4E14F-8AEB-45AE-962B-D9D73E7AF606}" type="presParOf" srcId="{46E9ECDC-7FDB-42C3-8DCB-B54C84E3470D}" destId="{70CF3E4B-EC00-4C02-8709-DEB83D8A6A14}" srcOrd="32" destOrd="0" presId="urn:microsoft.com/office/officeart/2005/8/layout/cycle1"/>
    <dgm:cxn modelId="{CC37110B-EA9F-4D47-8248-F8E8777260C9}" type="presParOf" srcId="{46E9ECDC-7FDB-42C3-8DCB-B54C84E3470D}" destId="{DBEAC883-E5B6-4443-BB0F-A2AFF29D3A92}" srcOrd="33" destOrd="0" presId="urn:microsoft.com/office/officeart/2005/8/layout/cycle1"/>
    <dgm:cxn modelId="{C35FAA60-0693-49C9-9B70-95373C417F33}" type="presParOf" srcId="{46E9ECDC-7FDB-42C3-8DCB-B54C84E3470D}" destId="{9B452F92-347C-4367-8364-13DC5BF8CB6C}" srcOrd="34" destOrd="0" presId="urn:microsoft.com/office/officeart/2005/8/layout/cycle1"/>
    <dgm:cxn modelId="{7233BE9C-E603-41FF-8F56-7C44CA91BACF}" type="presParOf" srcId="{46E9ECDC-7FDB-42C3-8DCB-B54C84E3470D}" destId="{FE756D75-AACA-42BB-B618-7FA0C5E8250A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D9F328-AD09-401A-B695-A7745715F593}" type="doc">
      <dgm:prSet loTypeId="urn:microsoft.com/office/officeart/2005/8/layout/cycle3" loCatId="cycl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zh-CN" altLang="en-US"/>
        </a:p>
      </dgm:t>
    </dgm:pt>
    <dgm:pt modelId="{E9AD1C4E-F476-42B5-A6A3-2102176D2ECE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variables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9C751C-8B0A-4D33-A7E7-81C800340155}" type="parTrans" cxnId="{16D75F24-403F-4BC9-AEA5-041EA3035456}">
      <dgm:prSet/>
      <dgm:spPr/>
      <dgm:t>
        <a:bodyPr/>
        <a:lstStyle/>
        <a:p>
          <a:endParaRPr lang="zh-CN" alt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78A07-9408-4BAE-BDC4-3B75F2C354F8}" type="sibTrans" cxnId="{16D75F24-403F-4BC9-AEA5-041EA3035456}">
      <dgm:prSet custT="1"/>
      <dgm:spPr>
        <a:solidFill>
          <a:srgbClr val="00B0F0"/>
        </a:solidFill>
      </dgm:spPr>
      <dgm:t>
        <a:bodyPr/>
        <a:lstStyle/>
        <a:p>
          <a:endParaRPr lang="zh-CN" altLang="en-US" sz="20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6E6531-AEA2-4A3A-86C3-370D4AD94B18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accuracy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9E401F-ABBF-42F7-8C58-4DE3BE21FACD}" type="parTrans" cxnId="{6412887D-D9AC-43A8-8130-2EC3E9145771}">
      <dgm:prSet/>
      <dgm:spPr/>
      <dgm:t>
        <a:bodyPr/>
        <a:lstStyle/>
        <a:p>
          <a:endParaRPr lang="zh-CN" alt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B4C072-D756-427D-8D11-60997921A1E4}" type="sibTrans" cxnId="{6412887D-D9AC-43A8-8130-2EC3E9145771}">
      <dgm:prSet custT="1"/>
      <dgm:spPr/>
      <dgm:t>
        <a:bodyPr/>
        <a:lstStyle/>
        <a:p>
          <a:endParaRPr lang="zh-CN" alt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F61C06-5177-4450-8A44-65CC0DD34440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height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267955-57F1-4C6C-9ABC-2FCA7618B281}" type="parTrans" cxnId="{FDD63A36-5F42-458F-947D-D9FE8D612EF8}">
      <dgm:prSet/>
      <dgm:spPr/>
      <dgm:t>
        <a:bodyPr/>
        <a:lstStyle/>
        <a:p>
          <a:endParaRPr lang="zh-CN" alt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8E55E4-6443-4DC1-B66C-217E9C703B46}" type="sibTrans" cxnId="{FDD63A36-5F42-458F-947D-D9FE8D612EF8}">
      <dgm:prSet custT="1"/>
      <dgm:spPr/>
      <dgm:t>
        <a:bodyPr/>
        <a:lstStyle/>
        <a:p>
          <a:endParaRPr lang="zh-CN" alt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6D3FE7-7953-44FB-AD89-8DD803A2E284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resolution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55EBC4-A883-467C-893B-652A233A9704}" type="parTrans" cxnId="{78494ED8-50A7-4C31-BE5F-56099FA4CEC9}">
      <dgm:prSet/>
      <dgm:spPr/>
      <dgm:t>
        <a:bodyPr/>
        <a:lstStyle/>
        <a:p>
          <a:endParaRPr lang="zh-CN" alt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BD960D-B0B8-4953-925F-C7AE9B774741}" type="sibTrans" cxnId="{78494ED8-50A7-4C31-BE5F-56099FA4CEC9}">
      <dgm:prSet custT="1"/>
      <dgm:spPr/>
      <dgm:t>
        <a:bodyPr/>
        <a:lstStyle/>
        <a:p>
          <a:endParaRPr lang="zh-CN" alt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BE05CA-4C17-42D2-B203-D53F4EA78706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frequency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A254F3-9553-4689-BBD6-12C9EAC652A5}" type="parTrans" cxnId="{2998CC1E-0808-4095-82FA-D7368EF9A31B}">
      <dgm:prSet/>
      <dgm:spPr/>
      <dgm:t>
        <a:bodyPr/>
        <a:lstStyle/>
        <a:p>
          <a:endParaRPr lang="zh-CN" alt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EAF4B5-59F1-497C-A0AB-51623592195A}" type="sibTrans" cxnId="{2998CC1E-0808-4095-82FA-D7368EF9A31B}">
      <dgm:prSet custT="1"/>
      <dgm:spPr/>
      <dgm:t>
        <a:bodyPr/>
        <a:lstStyle/>
        <a:p>
          <a:endParaRPr lang="zh-CN" alt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FEEB0B-432F-422F-8EDA-A9814004966D}" type="pres">
      <dgm:prSet presAssocID="{D0D9F328-AD09-401A-B695-A7745715F59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190F9C3-4707-4C34-8216-5D045483F8CA}" type="pres">
      <dgm:prSet presAssocID="{D0D9F328-AD09-401A-B695-A7745715F593}" presName="cycle" presStyleCnt="0"/>
      <dgm:spPr/>
    </dgm:pt>
    <dgm:pt modelId="{FF76E57E-D640-4FF7-84F6-3D5A71C90C20}" type="pres">
      <dgm:prSet presAssocID="{E9AD1C4E-F476-42B5-A6A3-2102176D2ECE}" presName="nodeFirstNode" presStyleLbl="node1" presStyleIdx="0" presStyleCnt="5" custScaleX="12384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4FB2222-FEF7-4D1A-B02E-472487A273D2}" type="pres">
      <dgm:prSet presAssocID="{7BF78A07-9408-4BAE-BDC4-3B75F2C354F8}" presName="sibTransFirstNode" presStyleLbl="bgShp" presStyleIdx="0" presStyleCnt="1" custLinFactNeighborX="-237" custLinFactNeighborY="39"/>
      <dgm:spPr/>
      <dgm:t>
        <a:bodyPr/>
        <a:lstStyle/>
        <a:p>
          <a:endParaRPr lang="zh-CN" altLang="en-US"/>
        </a:p>
      </dgm:t>
    </dgm:pt>
    <dgm:pt modelId="{8F843330-00CE-4AA0-991F-F4CBCC5E3449}" type="pres">
      <dgm:prSet presAssocID="{4B6E6531-AEA2-4A3A-86C3-370D4AD94B18}" presName="nodeFollowingNodes" presStyleLbl="node1" presStyleIdx="1" presStyleCnt="5" custScaleX="1244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D4E1E92-487B-46D1-90CE-9BBF5EB98F63}" type="pres">
      <dgm:prSet presAssocID="{79F61C06-5177-4450-8A44-65CC0DD34440}" presName="nodeFollowingNodes" presStyleLbl="node1" presStyleIdx="2" presStyleCnt="5" custRadScaleRad="121732" custRadScaleInc="-1959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070806C-BB7A-4CB4-9BAD-E3F73544B7D3}" type="pres">
      <dgm:prSet presAssocID="{236D3FE7-7953-44FB-AD89-8DD803A2E284}" presName="nodeFollowingNodes" presStyleLbl="node1" presStyleIdx="3" presStyleCnt="5" custScaleX="148254" custRadScaleRad="97259" custRadScaleInc="-549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8A631C5-1445-46FB-A8ED-358B3A3524CC}" type="pres">
      <dgm:prSet presAssocID="{41BE05CA-4C17-42D2-B203-D53F4EA78706}" presName="nodeFollowingNodes" presStyleLbl="node1" presStyleIdx="4" presStyleCnt="5" custScaleX="13915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6C53B9F-868B-4C77-83DB-ADFE252F10C9}" type="presOf" srcId="{4B6E6531-AEA2-4A3A-86C3-370D4AD94B18}" destId="{8F843330-00CE-4AA0-991F-F4CBCC5E3449}" srcOrd="0" destOrd="0" presId="urn:microsoft.com/office/officeart/2005/8/layout/cycle3"/>
    <dgm:cxn modelId="{16D75F24-403F-4BC9-AEA5-041EA3035456}" srcId="{D0D9F328-AD09-401A-B695-A7745715F593}" destId="{E9AD1C4E-F476-42B5-A6A3-2102176D2ECE}" srcOrd="0" destOrd="0" parTransId="{599C751C-8B0A-4D33-A7E7-81C800340155}" sibTransId="{7BF78A07-9408-4BAE-BDC4-3B75F2C354F8}"/>
    <dgm:cxn modelId="{FDD63A36-5F42-458F-947D-D9FE8D612EF8}" srcId="{D0D9F328-AD09-401A-B695-A7745715F593}" destId="{79F61C06-5177-4450-8A44-65CC0DD34440}" srcOrd="2" destOrd="0" parTransId="{F1267955-57F1-4C6C-9ABC-2FCA7618B281}" sibTransId="{CB8E55E4-6443-4DC1-B66C-217E9C703B46}"/>
    <dgm:cxn modelId="{A02EDF37-8185-47BA-9C66-6440791FA93A}" type="presOf" srcId="{79F61C06-5177-4450-8A44-65CC0DD34440}" destId="{FD4E1E92-487B-46D1-90CE-9BBF5EB98F63}" srcOrd="0" destOrd="0" presId="urn:microsoft.com/office/officeart/2005/8/layout/cycle3"/>
    <dgm:cxn modelId="{F2184A4D-5B93-4A9C-A781-31FF5A541624}" type="presOf" srcId="{E9AD1C4E-F476-42B5-A6A3-2102176D2ECE}" destId="{FF76E57E-D640-4FF7-84F6-3D5A71C90C20}" srcOrd="0" destOrd="0" presId="urn:microsoft.com/office/officeart/2005/8/layout/cycle3"/>
    <dgm:cxn modelId="{EF085436-5576-4278-8689-6052255AE9F0}" type="presOf" srcId="{41BE05CA-4C17-42D2-B203-D53F4EA78706}" destId="{88A631C5-1445-46FB-A8ED-358B3A3524CC}" srcOrd="0" destOrd="0" presId="urn:microsoft.com/office/officeart/2005/8/layout/cycle3"/>
    <dgm:cxn modelId="{6412887D-D9AC-43A8-8130-2EC3E9145771}" srcId="{D0D9F328-AD09-401A-B695-A7745715F593}" destId="{4B6E6531-AEA2-4A3A-86C3-370D4AD94B18}" srcOrd="1" destOrd="0" parTransId="{5C9E401F-ABBF-42F7-8C58-4DE3BE21FACD}" sibTransId="{7CB4C072-D756-427D-8D11-60997921A1E4}"/>
    <dgm:cxn modelId="{2998CC1E-0808-4095-82FA-D7368EF9A31B}" srcId="{D0D9F328-AD09-401A-B695-A7745715F593}" destId="{41BE05CA-4C17-42D2-B203-D53F4EA78706}" srcOrd="4" destOrd="0" parTransId="{CAA254F3-9553-4689-BBD6-12C9EAC652A5}" sibTransId="{13EAF4B5-59F1-497C-A0AB-51623592195A}"/>
    <dgm:cxn modelId="{E2C58674-A346-4E09-9BCF-78D0FE40F82B}" type="presOf" srcId="{D0D9F328-AD09-401A-B695-A7745715F593}" destId="{C9FEEB0B-432F-422F-8EDA-A9814004966D}" srcOrd="0" destOrd="0" presId="urn:microsoft.com/office/officeart/2005/8/layout/cycle3"/>
    <dgm:cxn modelId="{94E83C40-398E-4401-8C45-CB86A13B0B15}" type="presOf" srcId="{236D3FE7-7953-44FB-AD89-8DD803A2E284}" destId="{B070806C-BB7A-4CB4-9BAD-E3F73544B7D3}" srcOrd="0" destOrd="0" presId="urn:microsoft.com/office/officeart/2005/8/layout/cycle3"/>
    <dgm:cxn modelId="{78494ED8-50A7-4C31-BE5F-56099FA4CEC9}" srcId="{D0D9F328-AD09-401A-B695-A7745715F593}" destId="{236D3FE7-7953-44FB-AD89-8DD803A2E284}" srcOrd="3" destOrd="0" parTransId="{3A55EBC4-A883-467C-893B-652A233A9704}" sibTransId="{00BD960D-B0B8-4953-925F-C7AE9B774741}"/>
    <dgm:cxn modelId="{9D80B316-0D44-4B81-97E3-E9BB11B12507}" type="presOf" srcId="{7BF78A07-9408-4BAE-BDC4-3B75F2C354F8}" destId="{94FB2222-FEF7-4D1A-B02E-472487A273D2}" srcOrd="0" destOrd="0" presId="urn:microsoft.com/office/officeart/2005/8/layout/cycle3"/>
    <dgm:cxn modelId="{3E71D3A9-AEA6-48B4-A32F-2E40BE63BEC6}" type="presParOf" srcId="{C9FEEB0B-432F-422F-8EDA-A9814004966D}" destId="{C190F9C3-4707-4C34-8216-5D045483F8CA}" srcOrd="0" destOrd="0" presId="urn:microsoft.com/office/officeart/2005/8/layout/cycle3"/>
    <dgm:cxn modelId="{442CC86D-6ED4-4AF3-8EDD-54FDA626436E}" type="presParOf" srcId="{C190F9C3-4707-4C34-8216-5D045483F8CA}" destId="{FF76E57E-D640-4FF7-84F6-3D5A71C90C20}" srcOrd="0" destOrd="0" presId="urn:microsoft.com/office/officeart/2005/8/layout/cycle3"/>
    <dgm:cxn modelId="{0873A3E5-3BC8-4F0E-B619-81684CF60FCF}" type="presParOf" srcId="{C190F9C3-4707-4C34-8216-5D045483F8CA}" destId="{94FB2222-FEF7-4D1A-B02E-472487A273D2}" srcOrd="1" destOrd="0" presId="urn:microsoft.com/office/officeart/2005/8/layout/cycle3"/>
    <dgm:cxn modelId="{C9CC4B4F-06B9-4A5E-9309-16CE3FE6D701}" type="presParOf" srcId="{C190F9C3-4707-4C34-8216-5D045483F8CA}" destId="{8F843330-00CE-4AA0-991F-F4CBCC5E3449}" srcOrd="2" destOrd="0" presId="urn:microsoft.com/office/officeart/2005/8/layout/cycle3"/>
    <dgm:cxn modelId="{D3162BBD-EB10-492B-965D-20BCA1A3A779}" type="presParOf" srcId="{C190F9C3-4707-4C34-8216-5D045483F8CA}" destId="{FD4E1E92-487B-46D1-90CE-9BBF5EB98F63}" srcOrd="3" destOrd="0" presId="urn:microsoft.com/office/officeart/2005/8/layout/cycle3"/>
    <dgm:cxn modelId="{BC0113EF-FB7D-42ED-B572-5EA6E452BC9B}" type="presParOf" srcId="{C190F9C3-4707-4C34-8216-5D045483F8CA}" destId="{B070806C-BB7A-4CB4-9BAD-E3F73544B7D3}" srcOrd="4" destOrd="0" presId="urn:microsoft.com/office/officeart/2005/8/layout/cycle3"/>
    <dgm:cxn modelId="{466B7E68-6F59-408B-A7A9-20477A76DCDD}" type="presParOf" srcId="{C190F9C3-4707-4C34-8216-5D045483F8CA}" destId="{88A631C5-1445-46FB-A8ED-358B3A3524CC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E935FE-7A92-4550-8FFB-AEB61E13A74B}">
      <dsp:nvSpPr>
        <dsp:cNvPr id="0" name=""/>
        <dsp:cNvSpPr/>
      </dsp:nvSpPr>
      <dsp:spPr>
        <a:xfrm>
          <a:off x="2846803" y="3005"/>
          <a:ext cx="462533" cy="46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rgbClr val="FF0066"/>
              </a:solidFill>
            </a:rPr>
            <a:t>I</a:t>
          </a:r>
          <a:endParaRPr lang="zh-CN" altLang="en-US" sz="1600" kern="1200" dirty="0">
            <a:solidFill>
              <a:srgbClr val="FF0066"/>
            </a:solidFill>
          </a:endParaRPr>
        </a:p>
      </dsp:txBody>
      <dsp:txXfrm>
        <a:off x="2846803" y="3005"/>
        <a:ext cx="462533" cy="462533"/>
      </dsp:txXfrm>
    </dsp:sp>
    <dsp:sp modelId="{D51DF2EF-BCEA-488F-88D4-CE00B563A790}">
      <dsp:nvSpPr>
        <dsp:cNvPr id="0" name=""/>
        <dsp:cNvSpPr/>
      </dsp:nvSpPr>
      <dsp:spPr>
        <a:xfrm>
          <a:off x="649422" y="73467"/>
          <a:ext cx="3898792" cy="3898792"/>
        </a:xfrm>
        <a:prstGeom prst="circularArrow">
          <a:avLst>
            <a:gd name="adj1" fmla="val 2313"/>
            <a:gd name="adj2" fmla="val 139551"/>
            <a:gd name="adj3" fmla="val 18196823"/>
            <a:gd name="adj4" fmla="val 17553837"/>
            <a:gd name="adj5" fmla="val 2699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B67B20-E003-4869-9E1F-A4C8E9E18464}">
      <dsp:nvSpPr>
        <dsp:cNvPr id="0" name=""/>
        <dsp:cNvSpPr/>
      </dsp:nvSpPr>
      <dsp:spPr>
        <a:xfrm>
          <a:off x="3676891" y="482257"/>
          <a:ext cx="462533" cy="46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rgbClr val="FF0066"/>
              </a:solidFill>
            </a:rPr>
            <a:t>II</a:t>
          </a:r>
          <a:endParaRPr lang="zh-CN" altLang="en-US" sz="1600" kern="1200" dirty="0">
            <a:solidFill>
              <a:srgbClr val="FF0066"/>
            </a:solidFill>
          </a:endParaRPr>
        </a:p>
      </dsp:txBody>
      <dsp:txXfrm>
        <a:off x="3676891" y="482257"/>
        <a:ext cx="462533" cy="462533"/>
      </dsp:txXfrm>
    </dsp:sp>
    <dsp:sp modelId="{07D368AF-7AF9-4CC9-89FA-8C0962EE9BF8}">
      <dsp:nvSpPr>
        <dsp:cNvPr id="0" name=""/>
        <dsp:cNvSpPr/>
      </dsp:nvSpPr>
      <dsp:spPr>
        <a:xfrm>
          <a:off x="649422" y="73467"/>
          <a:ext cx="3898792" cy="3898792"/>
        </a:xfrm>
        <a:prstGeom prst="circularArrow">
          <a:avLst>
            <a:gd name="adj1" fmla="val 2313"/>
            <a:gd name="adj2" fmla="val 139551"/>
            <a:gd name="adj3" fmla="val 20106612"/>
            <a:gd name="adj4" fmla="val 19463626"/>
            <a:gd name="adj5" fmla="val 2699"/>
          </a:avLst>
        </a:prstGeom>
        <a:solidFill>
          <a:schemeClr val="accent2">
            <a:shade val="50000"/>
            <a:hueOff val="145493"/>
            <a:satOff val="-10029"/>
            <a:lumOff val="93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D54521-C8A3-43A5-9722-EC4B3187E27D}">
      <dsp:nvSpPr>
        <dsp:cNvPr id="0" name=""/>
        <dsp:cNvSpPr/>
      </dsp:nvSpPr>
      <dsp:spPr>
        <a:xfrm>
          <a:off x="4156143" y="1312345"/>
          <a:ext cx="462533" cy="46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rgbClr val="FF0066"/>
              </a:solidFill>
            </a:rPr>
            <a:t>III</a:t>
          </a:r>
          <a:endParaRPr lang="zh-CN" altLang="en-US" sz="1600" kern="1200" dirty="0">
            <a:solidFill>
              <a:srgbClr val="FF0066"/>
            </a:solidFill>
          </a:endParaRPr>
        </a:p>
      </dsp:txBody>
      <dsp:txXfrm>
        <a:off x="4156143" y="1312345"/>
        <a:ext cx="462533" cy="462533"/>
      </dsp:txXfrm>
    </dsp:sp>
    <dsp:sp modelId="{0295E79E-E64E-4271-972D-CD8814D2BA6E}">
      <dsp:nvSpPr>
        <dsp:cNvPr id="0" name=""/>
        <dsp:cNvSpPr/>
      </dsp:nvSpPr>
      <dsp:spPr>
        <a:xfrm>
          <a:off x="649422" y="73467"/>
          <a:ext cx="3898792" cy="3898792"/>
        </a:xfrm>
        <a:prstGeom prst="circularArrow">
          <a:avLst>
            <a:gd name="adj1" fmla="val 2313"/>
            <a:gd name="adj2" fmla="val 139551"/>
            <a:gd name="adj3" fmla="val 322232"/>
            <a:gd name="adj4" fmla="val 21138217"/>
            <a:gd name="adj5" fmla="val 2699"/>
          </a:avLst>
        </a:prstGeom>
        <a:solidFill>
          <a:schemeClr val="accent2">
            <a:shade val="50000"/>
            <a:hueOff val="290987"/>
            <a:satOff val="-20058"/>
            <a:lumOff val="186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B9598-B3AB-4BB8-A5E3-B24321EE5B15}">
      <dsp:nvSpPr>
        <dsp:cNvPr id="0" name=""/>
        <dsp:cNvSpPr/>
      </dsp:nvSpPr>
      <dsp:spPr>
        <a:xfrm>
          <a:off x="4156143" y="2270848"/>
          <a:ext cx="462533" cy="46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rgbClr val="FF0066"/>
              </a:solidFill>
            </a:rPr>
            <a:t>IV</a:t>
          </a:r>
          <a:endParaRPr lang="zh-CN" altLang="en-US" sz="1600" kern="1200" dirty="0">
            <a:solidFill>
              <a:srgbClr val="FF0066"/>
            </a:solidFill>
          </a:endParaRPr>
        </a:p>
      </dsp:txBody>
      <dsp:txXfrm>
        <a:off x="4156143" y="2270848"/>
        <a:ext cx="462533" cy="462533"/>
      </dsp:txXfrm>
    </dsp:sp>
    <dsp:sp modelId="{2135EC42-4400-4AED-A983-19CB7FB29BB2}">
      <dsp:nvSpPr>
        <dsp:cNvPr id="0" name=""/>
        <dsp:cNvSpPr/>
      </dsp:nvSpPr>
      <dsp:spPr>
        <a:xfrm>
          <a:off x="649422" y="73467"/>
          <a:ext cx="3898792" cy="3898792"/>
        </a:xfrm>
        <a:prstGeom prst="circularArrow">
          <a:avLst>
            <a:gd name="adj1" fmla="val 2313"/>
            <a:gd name="adj2" fmla="val 139551"/>
            <a:gd name="adj3" fmla="val 1996823"/>
            <a:gd name="adj4" fmla="val 1353837"/>
            <a:gd name="adj5" fmla="val 2699"/>
          </a:avLst>
        </a:prstGeom>
        <a:solidFill>
          <a:schemeClr val="accent2">
            <a:shade val="50000"/>
            <a:hueOff val="436480"/>
            <a:satOff val="-30086"/>
            <a:lumOff val="279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F5A596-2C20-4DE0-A2D5-98FBC228C685}">
      <dsp:nvSpPr>
        <dsp:cNvPr id="0" name=""/>
        <dsp:cNvSpPr/>
      </dsp:nvSpPr>
      <dsp:spPr>
        <a:xfrm>
          <a:off x="3676891" y="3100936"/>
          <a:ext cx="462533" cy="46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rgbClr val="FF0066"/>
              </a:solidFill>
            </a:rPr>
            <a:t>V</a:t>
          </a:r>
          <a:endParaRPr lang="zh-CN" altLang="en-US" sz="1600" kern="1200" dirty="0">
            <a:solidFill>
              <a:srgbClr val="FF0066"/>
            </a:solidFill>
          </a:endParaRPr>
        </a:p>
      </dsp:txBody>
      <dsp:txXfrm>
        <a:off x="3676891" y="3100936"/>
        <a:ext cx="462533" cy="462533"/>
      </dsp:txXfrm>
    </dsp:sp>
    <dsp:sp modelId="{02E3F21A-5F30-48C7-A699-F360E977745F}">
      <dsp:nvSpPr>
        <dsp:cNvPr id="0" name=""/>
        <dsp:cNvSpPr/>
      </dsp:nvSpPr>
      <dsp:spPr>
        <a:xfrm>
          <a:off x="649422" y="73467"/>
          <a:ext cx="3898792" cy="3898792"/>
        </a:xfrm>
        <a:prstGeom prst="circularArrow">
          <a:avLst>
            <a:gd name="adj1" fmla="val 2313"/>
            <a:gd name="adj2" fmla="val 139551"/>
            <a:gd name="adj3" fmla="val 3906612"/>
            <a:gd name="adj4" fmla="val 3263626"/>
            <a:gd name="adj5" fmla="val 2699"/>
          </a:avLst>
        </a:prstGeom>
        <a:solidFill>
          <a:schemeClr val="accent2">
            <a:shade val="50000"/>
            <a:hueOff val="581974"/>
            <a:satOff val="-40115"/>
            <a:lumOff val="37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064E4-F6E0-4C04-955C-BADB30F9AC87}">
      <dsp:nvSpPr>
        <dsp:cNvPr id="0" name=""/>
        <dsp:cNvSpPr/>
      </dsp:nvSpPr>
      <dsp:spPr>
        <a:xfrm>
          <a:off x="2846803" y="3580188"/>
          <a:ext cx="462533" cy="46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rgbClr val="FF0066"/>
              </a:solidFill>
            </a:rPr>
            <a:t>VI</a:t>
          </a:r>
          <a:endParaRPr lang="zh-CN" altLang="en-US" sz="1600" kern="1200" dirty="0">
            <a:solidFill>
              <a:srgbClr val="FF0066"/>
            </a:solidFill>
          </a:endParaRPr>
        </a:p>
      </dsp:txBody>
      <dsp:txXfrm>
        <a:off x="2846803" y="3580188"/>
        <a:ext cx="462533" cy="462533"/>
      </dsp:txXfrm>
    </dsp:sp>
    <dsp:sp modelId="{4DEE9513-2A0C-45B7-8037-F05D6658A596}">
      <dsp:nvSpPr>
        <dsp:cNvPr id="0" name=""/>
        <dsp:cNvSpPr/>
      </dsp:nvSpPr>
      <dsp:spPr>
        <a:xfrm>
          <a:off x="649422" y="73467"/>
          <a:ext cx="3898792" cy="3898792"/>
        </a:xfrm>
        <a:prstGeom prst="circularArrow">
          <a:avLst>
            <a:gd name="adj1" fmla="val 2313"/>
            <a:gd name="adj2" fmla="val 139551"/>
            <a:gd name="adj3" fmla="val 5722232"/>
            <a:gd name="adj4" fmla="val 4938217"/>
            <a:gd name="adj5" fmla="val 2699"/>
          </a:avLst>
        </a:prstGeom>
        <a:solidFill>
          <a:schemeClr val="accent2">
            <a:shade val="50000"/>
            <a:hueOff val="727467"/>
            <a:satOff val="-50144"/>
            <a:lumOff val="465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1C42F2-FEFF-46AF-9FF6-F2297FC958D8}">
      <dsp:nvSpPr>
        <dsp:cNvPr id="0" name=""/>
        <dsp:cNvSpPr/>
      </dsp:nvSpPr>
      <dsp:spPr>
        <a:xfrm>
          <a:off x="1888300" y="3580188"/>
          <a:ext cx="462533" cy="46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rgbClr val="FF0066"/>
              </a:solidFill>
            </a:rPr>
            <a:t>VII</a:t>
          </a:r>
          <a:endParaRPr lang="zh-CN" altLang="en-US" sz="1600" kern="1200" dirty="0">
            <a:solidFill>
              <a:srgbClr val="FF0066"/>
            </a:solidFill>
          </a:endParaRPr>
        </a:p>
      </dsp:txBody>
      <dsp:txXfrm>
        <a:off x="1888300" y="3580188"/>
        <a:ext cx="462533" cy="462533"/>
      </dsp:txXfrm>
    </dsp:sp>
    <dsp:sp modelId="{55D1FD5B-0739-4B33-B6D9-F1A12762B86C}">
      <dsp:nvSpPr>
        <dsp:cNvPr id="0" name=""/>
        <dsp:cNvSpPr/>
      </dsp:nvSpPr>
      <dsp:spPr>
        <a:xfrm>
          <a:off x="649422" y="73467"/>
          <a:ext cx="3898792" cy="3898792"/>
        </a:xfrm>
        <a:prstGeom prst="circularArrow">
          <a:avLst>
            <a:gd name="adj1" fmla="val 2313"/>
            <a:gd name="adj2" fmla="val 139551"/>
            <a:gd name="adj3" fmla="val 7396823"/>
            <a:gd name="adj4" fmla="val 6753837"/>
            <a:gd name="adj5" fmla="val 2699"/>
          </a:avLst>
        </a:prstGeom>
        <a:solidFill>
          <a:schemeClr val="accent2">
            <a:shade val="50000"/>
            <a:hueOff val="872961"/>
            <a:satOff val="-60173"/>
            <a:lumOff val="558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504FB-64DC-4189-8B73-6B4A0EADD118}">
      <dsp:nvSpPr>
        <dsp:cNvPr id="0" name=""/>
        <dsp:cNvSpPr/>
      </dsp:nvSpPr>
      <dsp:spPr>
        <a:xfrm>
          <a:off x="1058212" y="3100936"/>
          <a:ext cx="462533" cy="46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rgbClr val="FF0066"/>
              </a:solidFill>
            </a:rPr>
            <a:t>VIII</a:t>
          </a:r>
          <a:endParaRPr lang="zh-CN" altLang="en-US" sz="1600" kern="1200" dirty="0">
            <a:solidFill>
              <a:srgbClr val="FF0066"/>
            </a:solidFill>
          </a:endParaRPr>
        </a:p>
      </dsp:txBody>
      <dsp:txXfrm>
        <a:off x="1058212" y="3100936"/>
        <a:ext cx="462533" cy="462533"/>
      </dsp:txXfrm>
    </dsp:sp>
    <dsp:sp modelId="{C581BB5C-2964-4E19-BA15-4488F5869B47}">
      <dsp:nvSpPr>
        <dsp:cNvPr id="0" name=""/>
        <dsp:cNvSpPr/>
      </dsp:nvSpPr>
      <dsp:spPr>
        <a:xfrm>
          <a:off x="649422" y="73467"/>
          <a:ext cx="3898792" cy="3898792"/>
        </a:xfrm>
        <a:prstGeom prst="circularArrow">
          <a:avLst>
            <a:gd name="adj1" fmla="val 2313"/>
            <a:gd name="adj2" fmla="val 139551"/>
            <a:gd name="adj3" fmla="val 9306612"/>
            <a:gd name="adj4" fmla="val 8663626"/>
            <a:gd name="adj5" fmla="val 2699"/>
          </a:avLst>
        </a:prstGeom>
        <a:solidFill>
          <a:schemeClr val="accent2">
            <a:shade val="50000"/>
            <a:hueOff val="727467"/>
            <a:satOff val="-50144"/>
            <a:lumOff val="465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A8485-D718-4E4B-85DC-0AB5FDD67576}">
      <dsp:nvSpPr>
        <dsp:cNvPr id="0" name=""/>
        <dsp:cNvSpPr/>
      </dsp:nvSpPr>
      <dsp:spPr>
        <a:xfrm>
          <a:off x="578960" y="2270848"/>
          <a:ext cx="462533" cy="46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rgbClr val="FF0066"/>
              </a:solidFill>
            </a:rPr>
            <a:t>IX</a:t>
          </a:r>
          <a:endParaRPr lang="zh-CN" altLang="en-US" sz="1600" kern="1200" dirty="0">
            <a:solidFill>
              <a:srgbClr val="FF0066"/>
            </a:solidFill>
          </a:endParaRPr>
        </a:p>
      </dsp:txBody>
      <dsp:txXfrm>
        <a:off x="578960" y="2270848"/>
        <a:ext cx="462533" cy="462533"/>
      </dsp:txXfrm>
    </dsp:sp>
    <dsp:sp modelId="{5BCBA92C-E2F8-4261-8639-959148CFB991}">
      <dsp:nvSpPr>
        <dsp:cNvPr id="0" name=""/>
        <dsp:cNvSpPr/>
      </dsp:nvSpPr>
      <dsp:spPr>
        <a:xfrm>
          <a:off x="649422" y="73467"/>
          <a:ext cx="3898792" cy="3898792"/>
        </a:xfrm>
        <a:prstGeom prst="circularArrow">
          <a:avLst>
            <a:gd name="adj1" fmla="val 2313"/>
            <a:gd name="adj2" fmla="val 139551"/>
            <a:gd name="adj3" fmla="val 11122232"/>
            <a:gd name="adj4" fmla="val 10338217"/>
            <a:gd name="adj5" fmla="val 2699"/>
          </a:avLst>
        </a:prstGeom>
        <a:solidFill>
          <a:schemeClr val="accent2">
            <a:shade val="50000"/>
            <a:hueOff val="581974"/>
            <a:satOff val="-40115"/>
            <a:lumOff val="37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4DA6AC-7DDF-433F-9ACC-C4E8951C7B78}">
      <dsp:nvSpPr>
        <dsp:cNvPr id="0" name=""/>
        <dsp:cNvSpPr/>
      </dsp:nvSpPr>
      <dsp:spPr>
        <a:xfrm>
          <a:off x="578960" y="1312345"/>
          <a:ext cx="462533" cy="46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rgbClr val="FF0066"/>
              </a:solidFill>
            </a:rPr>
            <a:t>X</a:t>
          </a:r>
          <a:endParaRPr lang="zh-CN" altLang="en-US" sz="1600" kern="1200" dirty="0">
            <a:solidFill>
              <a:srgbClr val="FF0066"/>
            </a:solidFill>
          </a:endParaRPr>
        </a:p>
      </dsp:txBody>
      <dsp:txXfrm>
        <a:off x="578960" y="1312345"/>
        <a:ext cx="462533" cy="462533"/>
      </dsp:txXfrm>
    </dsp:sp>
    <dsp:sp modelId="{7FB623F8-9F3C-408B-9E7E-38357C21959F}">
      <dsp:nvSpPr>
        <dsp:cNvPr id="0" name=""/>
        <dsp:cNvSpPr/>
      </dsp:nvSpPr>
      <dsp:spPr>
        <a:xfrm>
          <a:off x="649422" y="73467"/>
          <a:ext cx="3898792" cy="3898792"/>
        </a:xfrm>
        <a:prstGeom prst="circularArrow">
          <a:avLst>
            <a:gd name="adj1" fmla="val 2313"/>
            <a:gd name="adj2" fmla="val 139551"/>
            <a:gd name="adj3" fmla="val 12796823"/>
            <a:gd name="adj4" fmla="val 12153837"/>
            <a:gd name="adj5" fmla="val 2699"/>
          </a:avLst>
        </a:prstGeom>
        <a:solidFill>
          <a:schemeClr val="accent2">
            <a:shade val="50000"/>
            <a:hueOff val="436480"/>
            <a:satOff val="-30086"/>
            <a:lumOff val="279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254AE9-0789-44B9-A0B5-3082FBFF95B7}">
      <dsp:nvSpPr>
        <dsp:cNvPr id="0" name=""/>
        <dsp:cNvSpPr/>
      </dsp:nvSpPr>
      <dsp:spPr>
        <a:xfrm>
          <a:off x="1058212" y="482257"/>
          <a:ext cx="462533" cy="46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rgbClr val="FF0066"/>
              </a:solidFill>
            </a:rPr>
            <a:t>XI</a:t>
          </a:r>
          <a:endParaRPr lang="zh-CN" altLang="en-US" sz="1600" kern="1200" dirty="0">
            <a:solidFill>
              <a:srgbClr val="FF0066"/>
            </a:solidFill>
          </a:endParaRPr>
        </a:p>
      </dsp:txBody>
      <dsp:txXfrm>
        <a:off x="1058212" y="482257"/>
        <a:ext cx="462533" cy="462533"/>
      </dsp:txXfrm>
    </dsp:sp>
    <dsp:sp modelId="{70CF3E4B-EC00-4C02-8709-DEB83D8A6A14}">
      <dsp:nvSpPr>
        <dsp:cNvPr id="0" name=""/>
        <dsp:cNvSpPr/>
      </dsp:nvSpPr>
      <dsp:spPr>
        <a:xfrm>
          <a:off x="649422" y="73467"/>
          <a:ext cx="3898792" cy="3898792"/>
        </a:xfrm>
        <a:prstGeom prst="circularArrow">
          <a:avLst>
            <a:gd name="adj1" fmla="val 2313"/>
            <a:gd name="adj2" fmla="val 139551"/>
            <a:gd name="adj3" fmla="val 14706612"/>
            <a:gd name="adj4" fmla="val 14063626"/>
            <a:gd name="adj5" fmla="val 2699"/>
          </a:avLst>
        </a:prstGeom>
        <a:solidFill>
          <a:schemeClr val="accent2">
            <a:shade val="50000"/>
            <a:hueOff val="290987"/>
            <a:satOff val="-20058"/>
            <a:lumOff val="186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452F92-347C-4367-8364-13DC5BF8CB6C}">
      <dsp:nvSpPr>
        <dsp:cNvPr id="0" name=""/>
        <dsp:cNvSpPr/>
      </dsp:nvSpPr>
      <dsp:spPr>
        <a:xfrm>
          <a:off x="1888300" y="3005"/>
          <a:ext cx="462533" cy="46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rgbClr val="FF0066"/>
              </a:solidFill>
            </a:rPr>
            <a:t>XII</a:t>
          </a:r>
          <a:endParaRPr lang="zh-CN" altLang="en-US" sz="1600" kern="1200" dirty="0">
            <a:solidFill>
              <a:srgbClr val="FF0066"/>
            </a:solidFill>
          </a:endParaRPr>
        </a:p>
      </dsp:txBody>
      <dsp:txXfrm>
        <a:off x="1888300" y="3005"/>
        <a:ext cx="462533" cy="462533"/>
      </dsp:txXfrm>
    </dsp:sp>
    <dsp:sp modelId="{FE756D75-AACA-42BB-B618-7FA0C5E8250A}">
      <dsp:nvSpPr>
        <dsp:cNvPr id="0" name=""/>
        <dsp:cNvSpPr/>
      </dsp:nvSpPr>
      <dsp:spPr>
        <a:xfrm>
          <a:off x="649422" y="73467"/>
          <a:ext cx="3898792" cy="3898792"/>
        </a:xfrm>
        <a:prstGeom prst="circularArrow">
          <a:avLst>
            <a:gd name="adj1" fmla="val 2313"/>
            <a:gd name="adj2" fmla="val 139551"/>
            <a:gd name="adj3" fmla="val 16522232"/>
            <a:gd name="adj4" fmla="val 15738217"/>
            <a:gd name="adj5" fmla="val 2699"/>
          </a:avLst>
        </a:prstGeom>
        <a:solidFill>
          <a:schemeClr val="accent2">
            <a:shade val="50000"/>
            <a:hueOff val="145493"/>
            <a:satOff val="-10029"/>
            <a:lumOff val="93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B2222-FEF7-4D1A-B02E-472487A273D2}">
      <dsp:nvSpPr>
        <dsp:cNvPr id="0" name=""/>
        <dsp:cNvSpPr/>
      </dsp:nvSpPr>
      <dsp:spPr>
        <a:xfrm>
          <a:off x="834520" y="-91913"/>
          <a:ext cx="2335116" cy="2335116"/>
        </a:xfrm>
        <a:prstGeom prst="circularArrow">
          <a:avLst>
            <a:gd name="adj1" fmla="val 5544"/>
            <a:gd name="adj2" fmla="val 330680"/>
            <a:gd name="adj3" fmla="val 13379206"/>
            <a:gd name="adj4" fmla="val 17632430"/>
            <a:gd name="adj5" fmla="val 575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6E57E-D640-4FF7-84F6-3D5A71C90C20}">
      <dsp:nvSpPr>
        <dsp:cNvPr id="0" name=""/>
        <dsp:cNvSpPr/>
      </dsp:nvSpPr>
      <dsp:spPr>
        <a:xfrm>
          <a:off x="1370362" y="1119"/>
          <a:ext cx="1274503" cy="51454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variables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95480" y="26237"/>
        <a:ext cx="1224267" cy="464311"/>
      </dsp:txXfrm>
    </dsp:sp>
    <dsp:sp modelId="{8F843330-00CE-4AA0-991F-F4CBCC5E3449}">
      <dsp:nvSpPr>
        <dsp:cNvPr id="0" name=""/>
        <dsp:cNvSpPr/>
      </dsp:nvSpPr>
      <dsp:spPr>
        <a:xfrm>
          <a:off x="2314462" y="689190"/>
          <a:ext cx="1280399" cy="51454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accuracy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39580" y="714308"/>
        <a:ext cx="1230163" cy="464311"/>
      </dsp:txXfrm>
    </dsp:sp>
    <dsp:sp modelId="{FD4E1E92-487B-46D1-90CE-9BBF5EB98F63}">
      <dsp:nvSpPr>
        <dsp:cNvPr id="0" name=""/>
        <dsp:cNvSpPr/>
      </dsp:nvSpPr>
      <dsp:spPr>
        <a:xfrm>
          <a:off x="2390433" y="1803632"/>
          <a:ext cx="1029094" cy="51454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height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5551" y="1828750"/>
        <a:ext cx="978858" cy="464311"/>
      </dsp:txXfrm>
    </dsp:sp>
    <dsp:sp modelId="{B070806C-BB7A-4CB4-9BAD-E3F73544B7D3}">
      <dsp:nvSpPr>
        <dsp:cNvPr id="0" name=""/>
        <dsp:cNvSpPr/>
      </dsp:nvSpPr>
      <dsp:spPr>
        <a:xfrm>
          <a:off x="721481" y="1803632"/>
          <a:ext cx="1525674" cy="51454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resolution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6599" y="1828750"/>
        <a:ext cx="1475438" cy="464311"/>
      </dsp:txXfrm>
    </dsp:sp>
    <dsp:sp modelId="{88A631C5-1445-46FB-A8ED-358B3A3524CC}">
      <dsp:nvSpPr>
        <dsp:cNvPr id="0" name=""/>
        <dsp:cNvSpPr/>
      </dsp:nvSpPr>
      <dsp:spPr>
        <a:xfrm>
          <a:off x="344552" y="689190"/>
          <a:ext cx="1432026" cy="51454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frequency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9670" y="714308"/>
        <a:ext cx="1381790" cy="464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2C98F-2894-4BD5-8A97-30AC35A43686}" type="datetimeFigureOut">
              <a:rPr lang="zh-CN" altLang="en-US" smtClean="0"/>
              <a:pPr/>
              <a:t>2018/11/6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D85AF-73E8-48CE-A99C-B2633271C5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053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17808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56608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43676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86166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56608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72517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78162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06826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86166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56608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56608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56608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5660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5660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56608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56608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5660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5660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66095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85AF-73E8-48CE-A99C-B2633271C55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2269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/>
              <a:pPr/>
              <a:t>2018/11/6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60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/>
              <a:pPr/>
              <a:t>2018/11/6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/>
              <a:pPr/>
              <a:t>2018/11/6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45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7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6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64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/>
              <a:pPr/>
              <a:t>2018/11/6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4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4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7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4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9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/>
              <a:pPr/>
              <a:t>2018/11/6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5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0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2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/>
              <a:pPr/>
              <a:t>2018/11/6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61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/>
              <a:pPr/>
              <a:t>2018/11/6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93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/>
              <a:pPr/>
              <a:t>2018/11/6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2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/>
              <a:pPr/>
              <a:t>2018/11/6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5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/>
              <a:pPr/>
              <a:t>2018/11/6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92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827-C9D3-4864-B075-4B74464DAEE8}" type="datetimeFigureOut">
              <a:rPr lang="zh-CN" altLang="en-US" smtClean="0"/>
              <a:pPr/>
              <a:t>2018/11/6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6C4F-22B7-4265-B305-B21F3EDC9A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5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B4827-C9D3-4864-B075-4B74464DAEE8}" type="datetimeFigureOut">
              <a:rPr lang="zh-CN" altLang="en-US" smtClean="0"/>
              <a:pPr/>
              <a:t>2018/11/6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B6C4F-22B7-4265-B305-B21F3EDC9A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44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0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B4827-C9D3-4864-B075-4B74464DAEE8}" type="datetimeFigureOut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2018/11/6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B6C4F-22B7-4265-B305-B21F3EDC9AD9}" type="slidenum">
              <a:rPr lang="zh-CN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2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6720">
        <p14:prism/>
      </p:transition>
    </mc:Choice>
    <mc:Fallback xmlns="">
      <p:transition spd="slow" advTm="672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5.tiff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9.jpeg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tiff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0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6.png"/><Relationship Id="rId20" Type="http://schemas.openxmlformats.org/officeDocument/2006/relationships/image" Target="../media/image19.jpe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jpeg"/><Relationship Id="rId11" Type="http://schemas.openxmlformats.org/officeDocument/2006/relationships/image" Target="../media/image11.tiff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jpe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5.tif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jpe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11" Type="http://schemas.openxmlformats.org/officeDocument/2006/relationships/image" Target="../media/image23.tiff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21.jpeg"/><Relationship Id="rId9" Type="http://schemas.openxmlformats.org/officeDocument/2006/relationships/image" Target="../media/image8.jpe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30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jpeg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3.pn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jpeg"/><Relationship Id="rId11" Type="http://schemas.openxmlformats.org/officeDocument/2006/relationships/image" Target="../media/image28.jpeg"/><Relationship Id="rId5" Type="http://schemas.openxmlformats.org/officeDocument/2006/relationships/image" Target="../media/image5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18" Type="http://schemas.openxmlformats.org/officeDocument/2006/relationships/image" Target="../media/image8.jpeg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jpeg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10" Type="http://schemas.openxmlformats.org/officeDocument/2006/relationships/image" Target="../media/image5.png"/><Relationship Id="rId19" Type="http://schemas.openxmlformats.org/officeDocument/2006/relationships/image" Target="../media/image9.jpeg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Relationship Id="rId14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1"/>
          <p:cNvSpPr txBox="1"/>
          <p:nvPr/>
        </p:nvSpPr>
        <p:spPr>
          <a:xfrm>
            <a:off x="2743199" y="2838016"/>
            <a:ext cx="8781143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gradFill>
                  <a:gsLst>
                    <a:gs pos="72000">
                      <a:srgbClr val="FFFFAE"/>
                    </a:gs>
                    <a:gs pos="0">
                      <a:srgbClr val="F78B09"/>
                    </a:gs>
                    <a:gs pos="46000">
                      <a:srgbClr val="FFFF00"/>
                    </a:gs>
                    <a:gs pos="99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微软雅黑" panose="020B0503020204020204" pitchFamily="34" charset="-122"/>
                <a:cs typeface="+mn-ea"/>
                <a:sym typeface="+mn-lt"/>
              </a:rPr>
              <a:t>Integrated Observing System </a:t>
            </a:r>
            <a:r>
              <a:rPr lang="en-US" altLang="zh-CN" sz="4000" b="1" dirty="0">
                <a:gradFill>
                  <a:gsLst>
                    <a:gs pos="72000">
                      <a:srgbClr val="FFFFAE"/>
                    </a:gs>
                    <a:gs pos="0">
                      <a:srgbClr val="F78B09"/>
                    </a:gs>
                    <a:gs pos="46000">
                      <a:srgbClr val="FFFF00"/>
                    </a:gs>
                    <a:gs pos="99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微软雅黑" panose="020B0503020204020204" pitchFamily="34" charset="-122"/>
                <a:cs typeface="+mn-ea"/>
                <a:sym typeface="+mn-lt"/>
              </a:rPr>
              <a:t>&amp; WIGOS-IP in CMA</a:t>
            </a:r>
            <a:endParaRPr lang="zh-CN" altLang="en-US" sz="8000" dirty="0">
              <a:gradFill>
                <a:gsLst>
                  <a:gs pos="72000">
                    <a:srgbClr val="FFFFAE"/>
                  </a:gs>
                  <a:gs pos="0">
                    <a:srgbClr val="F78B09"/>
                  </a:gs>
                  <a:gs pos="46000">
                    <a:srgbClr val="FFFF00"/>
                  </a:gs>
                  <a:gs pos="99000">
                    <a:schemeClr val="bg1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arwig Factory" pitchFamily="2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52575" y="4140951"/>
            <a:ext cx="9809969" cy="0"/>
          </a:xfrm>
          <a:prstGeom prst="line">
            <a:avLst/>
          </a:prstGeom>
          <a:ln w="19050">
            <a:gradFill>
              <a:gsLst>
                <a:gs pos="60000">
                  <a:srgbClr val="FF2E2E"/>
                </a:gs>
                <a:gs pos="16000">
                  <a:schemeClr val="bg1">
                    <a:alpha val="0"/>
                  </a:schemeClr>
                </a:gs>
                <a:gs pos="26000">
                  <a:schemeClr val="bg1">
                    <a:alpha val="79000"/>
                  </a:schemeClr>
                </a:gs>
                <a:gs pos="100000">
                  <a:schemeClr val="bg1"/>
                </a:gs>
              </a:gsLst>
              <a:lin ang="0" scaled="0"/>
            </a:gradFill>
            <a:headEnd type="none" w="sm" len="sm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5"/>
          <p:cNvSpPr txBox="1"/>
          <p:nvPr/>
        </p:nvSpPr>
        <p:spPr>
          <a:xfrm>
            <a:off x="2383436" y="4270051"/>
            <a:ext cx="980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  <a:ea typeface="微软雅黑" pitchFamily="34" charset="-122"/>
                <a:cs typeface="+mn-ea"/>
                <a:sym typeface="+mn-lt"/>
              </a:rPr>
              <a:t>WANG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Comic Sans MS" pitchFamily="66" charset="0"/>
                <a:ea typeface="微软雅黑" pitchFamily="34" charset="-122"/>
                <a:cs typeface="+mn-ea"/>
                <a:sym typeface="+mn-lt"/>
              </a:rPr>
              <a:t>Jiankai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itchFamily="66" charset="0"/>
                <a:ea typeface="微软雅黑" pitchFamily="34" charset="-122"/>
                <a:cs typeface="+mn-ea"/>
                <a:sym typeface="+mn-lt"/>
              </a:rPr>
              <a:t> /</a:t>
            </a:r>
            <a:r>
              <a:rPr lang="zh-CN" altLang="en-US" sz="2400" b="1" dirty="0" smtClean="0">
                <a:solidFill>
                  <a:schemeClr val="bg1"/>
                </a:solidFill>
                <a:latin typeface="Comic Sans MS" pitchFamily="66" charset="0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itchFamily="66" charset="0"/>
                <a:ea typeface="微软雅黑" pitchFamily="34" charset="-122"/>
                <a:cs typeface="+mn-ea"/>
                <a:sym typeface="+mn-lt"/>
              </a:rPr>
              <a:t>Department </a:t>
            </a:r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  <a:ea typeface="微软雅黑" pitchFamily="34" charset="-122"/>
                <a:cs typeface="+mn-ea"/>
                <a:sym typeface="+mn-lt"/>
              </a:rPr>
              <a:t>of integrated observation 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itchFamily="66" charset="0"/>
                <a:ea typeface="微软雅黑" pitchFamily="34" charset="-122"/>
                <a:cs typeface="+mn-ea"/>
                <a:sym typeface="+mn-lt"/>
              </a:rPr>
              <a:t>/ CMA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7" b="15717"/>
          <a:stretch/>
        </p:blipFill>
        <p:spPr>
          <a:xfrm>
            <a:off x="0" y="0"/>
            <a:ext cx="4343400" cy="67935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0748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8686" y="256111"/>
            <a:ext cx="6923314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9" y="197131"/>
            <a:ext cx="374827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Status summary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7" name="Text Box 58">
            <a:extLst>
              <a:ext uri="{FF2B5EF4-FFF2-40B4-BE49-F238E27FC236}">
                <a16:creationId xmlns:a16="http://schemas.microsoft.com/office/drawing/2014/main" id="{A04FC9AE-24CC-425D-AE31-055D9465E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</a:t>
            </a:r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E1AA8721-0490-45E7-8933-839ED57F3FBE}"/>
              </a:ext>
            </a:extLst>
          </p:cNvPr>
          <p:cNvSpPr txBox="1">
            <a:spLocks/>
          </p:cNvSpPr>
          <p:nvPr/>
        </p:nvSpPr>
        <p:spPr>
          <a:xfrm>
            <a:off x="5486399" y="182580"/>
            <a:ext cx="670559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Capabilities</a:t>
            </a:r>
            <a:r>
              <a:rPr lang="en-US" altLang="zh-CN" sz="2800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Requirements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Gaps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TextBox 43">
            <a:extLst>
              <a:ext uri="{FF2B5EF4-FFF2-40B4-BE49-F238E27FC236}">
                <a16:creationId xmlns:a16="http://schemas.microsoft.com/office/drawing/2014/main" id="{E40A05CE-B813-4DAD-8ECC-A36259BAF3E4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  <p:pic>
        <p:nvPicPr>
          <p:cNvPr id="14" name="Picture 2" descr="E:\wang\doc_cma\地面处工作\2017\计划总结\总结\布局业务框架 - English.tif">
            <a:extLst>
              <a:ext uri="{FF2B5EF4-FFF2-40B4-BE49-F238E27FC236}">
                <a16:creationId xmlns:a16="http://schemas.microsoft.com/office/drawing/2014/main" id="{890B2F69-019E-49C6-823C-D9343A71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0" y="765322"/>
            <a:ext cx="7147910" cy="509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圆角矩形 47">
            <a:extLst>
              <a:ext uri="{FF2B5EF4-FFF2-40B4-BE49-F238E27FC236}">
                <a16:creationId xmlns:a16="http://schemas.microsoft.com/office/drawing/2014/main" id="{3287616B-F571-447C-8E0A-FE4008E4EEBB}"/>
              </a:ext>
            </a:extLst>
          </p:cNvPr>
          <p:cNvSpPr/>
          <p:nvPr/>
        </p:nvSpPr>
        <p:spPr>
          <a:xfrm>
            <a:off x="8192752" y="1797550"/>
            <a:ext cx="3954278" cy="3466386"/>
          </a:xfrm>
          <a:prstGeom prst="roundRect">
            <a:avLst/>
          </a:prstGeom>
          <a:noFill/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spc="50" dirty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Design networks</a:t>
            </a:r>
            <a:endParaRPr kumimoji="0" lang="en-US" altLang="zh-CN" sz="28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DA1F28">
                      <a:satMod val="155000"/>
                    </a:srgbClr>
                  </a:gs>
                  <a:gs pos="100000">
                    <a:srgbClr val="DA1F28">
                      <a:shade val="45000"/>
                      <a:satMod val="165000"/>
                    </a:srgbClr>
                  </a:gs>
                </a:gsLst>
                <a:lin ang="5400000"/>
              </a:gradFill>
              <a:effectLst/>
              <a:uLnTx/>
              <a:uFillTx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ucida Sans Unicode"/>
              <a:ea typeface="黑体"/>
              <a:cs typeface="+mn-cs"/>
            </a:endParaRP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2012-2017 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>
              <a:buSzPct val="80000"/>
              <a:defRPr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Climate </a:t>
            </a: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observatories</a:t>
            </a:r>
          </a:p>
          <a:p>
            <a:pPr lvl="0">
              <a:buSzPct val="80000"/>
              <a:defRPr/>
            </a:pP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2014-2016 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>
              <a:buSzPct val="80000"/>
              <a:defRPr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National surface Obs.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/>
            </a:pP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2018-2019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IOS in Tibet</a:t>
            </a:r>
          </a:p>
        </p:txBody>
      </p:sp>
      <p:sp>
        <p:nvSpPr>
          <p:cNvPr id="12" name="文本框 2"/>
          <p:cNvSpPr txBox="1"/>
          <p:nvPr/>
        </p:nvSpPr>
        <p:spPr>
          <a:xfrm>
            <a:off x="567161" y="5177710"/>
            <a:ext cx="10984118" cy="1529448"/>
          </a:xfrm>
          <a:prstGeom prst="rect">
            <a:avLst/>
          </a:prstGeom>
          <a:noFill/>
          <a:ln w="22225">
            <a:noFill/>
          </a:ln>
        </p:spPr>
        <p:txBody>
          <a:bodyPr wrap="none" rtlCol="0" anchor="ctr">
            <a:normAutofit/>
          </a:bodyPr>
          <a:lstStyle/>
          <a:p>
            <a:r>
              <a:rPr lang="en-US" altLang="zh-CN" sz="2400" b="1" dirty="0" smtClean="0">
                <a:solidFill>
                  <a:srgbClr val="0070C0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Useful !</a:t>
            </a:r>
          </a:p>
          <a:p>
            <a:r>
              <a:rPr lang="en-US" altLang="zh-CN" sz="2400" b="1" dirty="0">
                <a:solidFill>
                  <a:srgbClr val="0070C0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Design network / select Obs. projects 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50386" y="5704759"/>
            <a:ext cx="317006" cy="446016"/>
            <a:chOff x="3135036" y="5757219"/>
            <a:chExt cx="317006" cy="163951"/>
          </a:xfrm>
        </p:grpSpPr>
        <p:pic>
          <p:nvPicPr>
            <p:cNvPr id="16" name="图片 4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t="27824" r="83598" b="2820"/>
            <a:stretch>
              <a:fillRect/>
            </a:stretch>
          </p:blipFill>
          <p:spPr bwMode="auto">
            <a:xfrm>
              <a:off x="3135036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5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8" t="9657" r="54089"/>
            <a:stretch>
              <a:fillRect/>
            </a:stretch>
          </p:blipFill>
          <p:spPr bwMode="auto">
            <a:xfrm>
              <a:off x="3310246" y="5757219"/>
              <a:ext cx="52871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6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9" t="7581" r="27278" b="-574"/>
            <a:stretch>
              <a:fillRect/>
            </a:stretch>
          </p:blipFill>
          <p:spPr bwMode="auto">
            <a:xfrm>
              <a:off x="3221319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图片 7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66" t="14842" r="4536"/>
            <a:stretch>
              <a:fillRect/>
            </a:stretch>
          </p:blipFill>
          <p:spPr bwMode="auto">
            <a:xfrm>
              <a:off x="3393884" y="5757219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4777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8686" y="256111"/>
            <a:ext cx="6923314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9" y="197131"/>
            <a:ext cx="374827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Status summary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088071"/>
            <a:ext cx="917575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8">
            <a:extLst>
              <a:ext uri="{FF2B5EF4-FFF2-40B4-BE49-F238E27FC236}">
                <a16:creationId xmlns:a16="http://schemas.microsoft.com/office/drawing/2014/main" id="{E8530B72-F0B0-4CA4-BF93-A12066116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</a:t>
            </a:r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3022946B-4944-4CBB-B1AF-A984427E58CB}"/>
              </a:ext>
            </a:extLst>
          </p:cNvPr>
          <p:cNvSpPr txBox="1">
            <a:spLocks/>
          </p:cNvSpPr>
          <p:nvPr/>
        </p:nvSpPr>
        <p:spPr>
          <a:xfrm>
            <a:off x="5486399" y="182580"/>
            <a:ext cx="670559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Capabilities</a:t>
            </a:r>
            <a:r>
              <a:rPr lang="en-US" altLang="zh-CN" sz="2800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Requirements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Gaps</a:t>
            </a:r>
            <a:endParaRPr lang="zh-CN" altLang="en-US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F5765DD0-4EEE-461F-B57D-FB4E4A8EBF45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15F72E5-0301-4B52-84CC-E5FAE02A8027}"/>
              </a:ext>
            </a:extLst>
          </p:cNvPr>
          <p:cNvGrpSpPr/>
          <p:nvPr/>
        </p:nvGrpSpPr>
        <p:grpSpPr>
          <a:xfrm>
            <a:off x="523814" y="4288089"/>
            <a:ext cx="317006" cy="446016"/>
            <a:chOff x="3135036" y="5757219"/>
            <a:chExt cx="317006" cy="163951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C6A1D5A3-A7F8-4ECC-8F74-F42B4D7E7E8A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t="27824" r="83598" b="2820"/>
            <a:stretch>
              <a:fillRect/>
            </a:stretch>
          </p:blipFill>
          <p:spPr bwMode="auto">
            <a:xfrm>
              <a:off x="3135036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5">
              <a:extLst>
                <a:ext uri="{FF2B5EF4-FFF2-40B4-BE49-F238E27FC236}">
                  <a16:creationId xmlns:a16="http://schemas.microsoft.com/office/drawing/2014/main" id="{0804D2F9-55B8-4820-92C6-FE6BDE5D43ED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8" t="9657" r="54089"/>
            <a:stretch>
              <a:fillRect/>
            </a:stretch>
          </p:blipFill>
          <p:spPr bwMode="auto">
            <a:xfrm>
              <a:off x="3310246" y="5757219"/>
              <a:ext cx="52871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图片 6">
              <a:extLst>
                <a:ext uri="{FF2B5EF4-FFF2-40B4-BE49-F238E27FC236}">
                  <a16:creationId xmlns:a16="http://schemas.microsoft.com/office/drawing/2014/main" id="{E82C961F-4874-4D98-9E6E-BC58CDE1328B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9" t="7581" r="27278" b="-574"/>
            <a:stretch>
              <a:fillRect/>
            </a:stretch>
          </p:blipFill>
          <p:spPr bwMode="auto">
            <a:xfrm>
              <a:off x="3221319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130F48F6-D33F-490A-899A-B5959D010D1D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66" t="14842" r="4536"/>
            <a:stretch>
              <a:fillRect/>
            </a:stretch>
          </p:blipFill>
          <p:spPr bwMode="auto">
            <a:xfrm>
              <a:off x="3393884" y="5757219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C69B836-076F-4A18-9087-9D0B0A1E6C20}"/>
              </a:ext>
            </a:extLst>
          </p:cNvPr>
          <p:cNvSpPr txBox="1"/>
          <p:nvPr/>
        </p:nvSpPr>
        <p:spPr>
          <a:xfrm>
            <a:off x="919789" y="4155196"/>
            <a:ext cx="11272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Gaps = Requirements – Capability</a:t>
            </a:r>
          </a:p>
          <a:p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Capability = Obs. + products (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data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/ 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assimilation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) + 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applying method</a:t>
            </a:r>
            <a:endParaRPr lang="en-US" altLang="zh-CN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It will be more and more difficult to maintain the big Obs. Networks.</a:t>
            </a:r>
          </a:p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We have to look for other solutions.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42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8686" y="256111"/>
            <a:ext cx="6923314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9" y="197131"/>
            <a:ext cx="374827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Status summary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12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Text Box 58">
            <a:extLst>
              <a:ext uri="{FF2B5EF4-FFF2-40B4-BE49-F238E27FC236}">
                <a16:creationId xmlns:a16="http://schemas.microsoft.com/office/drawing/2014/main" id="{E8530B72-F0B0-4CA4-BF93-A12066116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</a:t>
            </a:r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3022946B-4944-4CBB-B1AF-A984427E58CB}"/>
              </a:ext>
            </a:extLst>
          </p:cNvPr>
          <p:cNvSpPr txBox="1">
            <a:spLocks/>
          </p:cNvSpPr>
          <p:nvPr/>
        </p:nvSpPr>
        <p:spPr>
          <a:xfrm>
            <a:off x="5486399" y="182580"/>
            <a:ext cx="670559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Capabilities</a:t>
            </a:r>
            <a:r>
              <a:rPr lang="en-US" altLang="zh-CN" sz="2800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Requirements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Gaps</a:t>
            </a:r>
            <a:endParaRPr lang="zh-CN" altLang="en-US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F5765DD0-4EEE-461F-B57D-FB4E4A8EBF45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  <p:sp>
        <p:nvSpPr>
          <p:cNvPr id="22" name="圆角矩形 47">
            <a:extLst>
              <a:ext uri="{FF2B5EF4-FFF2-40B4-BE49-F238E27FC236}">
                <a16:creationId xmlns:a16="http://schemas.microsoft.com/office/drawing/2014/main" id="{4C73D400-3801-4F9A-8B3B-F3AAAB5ACB46}"/>
              </a:ext>
            </a:extLst>
          </p:cNvPr>
          <p:cNvSpPr/>
          <p:nvPr/>
        </p:nvSpPr>
        <p:spPr>
          <a:xfrm>
            <a:off x="567162" y="888251"/>
            <a:ext cx="10070956" cy="2533991"/>
          </a:xfrm>
          <a:prstGeom prst="roundRect">
            <a:avLst/>
          </a:prstGeom>
          <a:noFill/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spc="50" dirty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Critical </a:t>
            </a:r>
            <a:r>
              <a:rPr lang="en-US" altLang="zh-CN" sz="2800" b="1" kern="0" spc="50" dirty="0" smtClean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gaps in China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SzPct val="80000"/>
              <a:buFont typeface="Wingdings" pitchFamily="2" charset="2"/>
              <a:buChar char="l"/>
              <a:defRPr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Derivate disasters : landslide /  mud-rock flow</a:t>
            </a: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Smart city services : traffic / heavy wind /  pollution transmission &amp; alleviation …...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C579C1A-EF0E-43B7-8CC9-ABC993DE205E}"/>
              </a:ext>
            </a:extLst>
          </p:cNvPr>
          <p:cNvGrpSpPr/>
          <p:nvPr/>
        </p:nvGrpSpPr>
        <p:grpSpPr>
          <a:xfrm>
            <a:off x="913554" y="3568569"/>
            <a:ext cx="317006" cy="446016"/>
            <a:chOff x="3135036" y="5757219"/>
            <a:chExt cx="317006" cy="163951"/>
          </a:xfrm>
        </p:grpSpPr>
        <p:pic>
          <p:nvPicPr>
            <p:cNvPr id="27" name="图片 4">
              <a:extLst>
                <a:ext uri="{FF2B5EF4-FFF2-40B4-BE49-F238E27FC236}">
                  <a16:creationId xmlns:a16="http://schemas.microsoft.com/office/drawing/2014/main" id="{5ED871D6-41E0-478F-958B-626ECDC2004C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t="27824" r="83598" b="2820"/>
            <a:stretch>
              <a:fillRect/>
            </a:stretch>
          </p:blipFill>
          <p:spPr bwMode="auto">
            <a:xfrm>
              <a:off x="3135036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6FEF84B4-37AB-458B-A1F4-E6216471F49B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8" t="9657" r="54089"/>
            <a:stretch>
              <a:fillRect/>
            </a:stretch>
          </p:blipFill>
          <p:spPr bwMode="auto">
            <a:xfrm>
              <a:off x="3310246" y="5757219"/>
              <a:ext cx="52871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图片 6">
              <a:extLst>
                <a:ext uri="{FF2B5EF4-FFF2-40B4-BE49-F238E27FC236}">
                  <a16:creationId xmlns:a16="http://schemas.microsoft.com/office/drawing/2014/main" id="{78DBA481-EB30-487A-8E0A-AA17B2356587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9" t="7581" r="27278" b="-574"/>
            <a:stretch>
              <a:fillRect/>
            </a:stretch>
          </p:blipFill>
          <p:spPr bwMode="auto">
            <a:xfrm>
              <a:off x="3221319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图片 7">
              <a:extLst>
                <a:ext uri="{FF2B5EF4-FFF2-40B4-BE49-F238E27FC236}">
                  <a16:creationId xmlns:a16="http://schemas.microsoft.com/office/drawing/2014/main" id="{2B192A16-49DA-4A47-8C8E-22D76AB12317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66" t="14842" r="4536"/>
            <a:stretch>
              <a:fillRect/>
            </a:stretch>
          </p:blipFill>
          <p:spPr bwMode="auto">
            <a:xfrm>
              <a:off x="3393884" y="5757219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7DCFB27C-8FE0-4D3E-9D4E-4B462CF92C42}"/>
              </a:ext>
            </a:extLst>
          </p:cNvPr>
          <p:cNvSpPr txBox="1"/>
          <p:nvPr/>
        </p:nvSpPr>
        <p:spPr>
          <a:xfrm>
            <a:off x="1369490" y="3405696"/>
            <a:ext cx="107125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How to get enough information to meet the requirements?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Efficient ways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Enlarge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the Obs. Networks /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develop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the new technology to apply the existing data /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improve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data assimilation methods</a:t>
            </a:r>
          </a:p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 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e.g.  big data / sensors in mobile phone / small smart AWS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...</a:t>
            </a:r>
          </a:p>
          <a:p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The right order: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To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improve the technology to assimilate new products using IOS</a:t>
            </a:r>
          </a:p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The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last way is to build new stations 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It’s a real challenge !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1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6875" y="2097279"/>
            <a:ext cx="4416901" cy="2788956"/>
            <a:chOff x="3474331" y="761991"/>
            <a:chExt cx="4416901" cy="278895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74331" y="761991"/>
              <a:ext cx="2326741" cy="2788956"/>
            </a:xfrm>
            <a:prstGeom prst="rect">
              <a:avLst/>
            </a:prstGeom>
          </p:spPr>
        </p:pic>
        <p:sp>
          <p:nvSpPr>
            <p:cNvPr id="52" name="文本框 24"/>
            <p:cNvSpPr txBox="1"/>
            <p:nvPr/>
          </p:nvSpPr>
          <p:spPr>
            <a:xfrm>
              <a:off x="4243974" y="1919613"/>
              <a:ext cx="3647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微软雅黑" panose="020B0503020204020204" pitchFamily="34" charset="-122"/>
                  <a:cs typeface="+mn-ea"/>
                  <a:sym typeface="+mn-lt"/>
                </a:rPr>
                <a:t>CONTENTS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49334" y="2139308"/>
            <a:ext cx="7383122" cy="769441"/>
            <a:chOff x="3749334" y="1048319"/>
            <a:chExt cx="7383122" cy="769441"/>
          </a:xfrm>
        </p:grpSpPr>
        <p:sp>
          <p:nvSpPr>
            <p:cNvPr id="26" name="文本框 22"/>
            <p:cNvSpPr txBox="1"/>
            <p:nvPr/>
          </p:nvSpPr>
          <p:spPr>
            <a:xfrm>
              <a:off x="4952621" y="1164571"/>
              <a:ext cx="6179835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FFFF"/>
                  </a:solidFill>
                  <a:latin typeface="Comic Sans MS" pitchFamily="66" charset="0"/>
                  <a:ea typeface="微软雅黑" pitchFamily="34" charset="-122"/>
                  <a:cs typeface="+mn-ea"/>
                  <a:sym typeface="+mn-lt"/>
                </a:rPr>
                <a:t>Status summary</a:t>
              </a:r>
              <a:endParaRPr lang="zh-CN" altLang="en-US" sz="3200" b="1" dirty="0">
                <a:solidFill>
                  <a:srgbClr val="FFFFFF"/>
                </a:solidFill>
                <a:latin typeface="Comic Sans MS" pitchFamily="66" charset="0"/>
                <a:ea typeface="微软雅黑" pitchFamily="34" charset="-122"/>
                <a:cs typeface="+mn-ea"/>
                <a:sym typeface="+mn-lt"/>
              </a:endParaRPr>
            </a:p>
          </p:txBody>
        </p:sp>
        <p:grpSp>
          <p:nvGrpSpPr>
            <p:cNvPr id="59" name="组合 4"/>
            <p:cNvGrpSpPr/>
            <p:nvPr/>
          </p:nvGrpSpPr>
          <p:grpSpPr>
            <a:xfrm>
              <a:off x="3749334" y="1048319"/>
              <a:ext cx="1230702" cy="769441"/>
              <a:chOff x="654070" y="2834344"/>
              <a:chExt cx="1815355" cy="1126189"/>
            </a:xfrm>
          </p:grpSpPr>
          <p:sp>
            <p:nvSpPr>
              <p:cNvPr id="60" name="Oval 53"/>
              <p:cNvSpPr>
                <a:spLocks noChangeArrowheads="1"/>
              </p:cNvSpPr>
              <p:nvPr/>
            </p:nvSpPr>
            <p:spPr bwMode="auto">
              <a:xfrm>
                <a:off x="1041891" y="2887277"/>
                <a:ext cx="1036261" cy="1036518"/>
              </a:xfrm>
              <a:prstGeom prst="ellipse">
                <a:avLst/>
              </a:prstGeom>
              <a:solidFill>
                <a:srgbClr val="4B7AB6"/>
              </a:solidFill>
              <a:ln w="889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D9D9DA"/>
                    </a:gs>
                  </a:gsLst>
                  <a:lin ang="2700000" scaled="0"/>
                  <a:tileRect/>
                </a:gradFill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>
                  <a:defRPr/>
                </a:pPr>
                <a:endParaRPr lang="zh-CN" altLang="en-US" sz="2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Text Box 58"/>
              <p:cNvSpPr txBox="1">
                <a:spLocks noChangeArrowheads="1"/>
              </p:cNvSpPr>
              <p:nvPr/>
            </p:nvSpPr>
            <p:spPr bwMode="auto">
              <a:xfrm>
                <a:off x="654070" y="2834344"/>
                <a:ext cx="1815355" cy="1126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4400" b="1" kern="300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+mn-lt"/>
                  </a:rPr>
                  <a:t>I</a:t>
                </a:r>
                <a:r>
                  <a:rPr lang="en-US" altLang="zh-CN" sz="4400" b="1" kern="300" dirty="0">
                    <a:gradFill>
                      <a:gsLst>
                        <a:gs pos="100000">
                          <a:srgbClr val="FFFFAE"/>
                        </a:gs>
                        <a:gs pos="0">
                          <a:srgbClr val="F78B09"/>
                        </a:gs>
                        <a:gs pos="70000">
                          <a:srgbClr val="FFFF00"/>
                        </a:gs>
                        <a:gs pos="99000">
                          <a:schemeClr val="bg1"/>
                        </a:gs>
                      </a:gsLst>
                      <a:lin ang="5400000" scaled="0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+mn-lt"/>
                  </a:rPr>
                  <a:t>I</a:t>
                </a:r>
                <a:r>
                  <a:rPr lang="en-US" altLang="zh-CN" sz="4400" b="1" kern="300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+mn-lt"/>
                  </a:rPr>
                  <a:t>I</a:t>
                </a:r>
                <a:endParaRPr lang="en-US" altLang="zh-CN" sz="3600" b="1" kern="300" dirty="0">
                  <a:solidFill>
                    <a:schemeClr val="bg1">
                      <a:lumMod val="5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4006164" y="3144048"/>
            <a:ext cx="7126299" cy="708178"/>
            <a:chOff x="4012254" y="1084494"/>
            <a:chExt cx="7126299" cy="708178"/>
          </a:xfrm>
        </p:grpSpPr>
        <p:sp>
          <p:nvSpPr>
            <p:cNvPr id="58" name="文本框 22"/>
            <p:cNvSpPr txBox="1"/>
            <p:nvPr/>
          </p:nvSpPr>
          <p:spPr>
            <a:xfrm>
              <a:off x="4952623" y="1164571"/>
              <a:ext cx="6185930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zh-CN" sz="3200" b="1" dirty="0">
                  <a:gradFill>
                    <a:gsLst>
                      <a:gs pos="100000">
                        <a:srgbClr val="FFFFAE"/>
                      </a:gs>
                      <a:gs pos="0">
                        <a:srgbClr val="F78B09"/>
                      </a:gs>
                      <a:gs pos="70000">
                        <a:srgbClr val="FFFF00"/>
                      </a:gs>
                      <a:gs pos="99000">
                        <a:srgbClr val="FFFFFF"/>
                      </a:gs>
                    </a:gsLst>
                    <a:lin ang="5400000" scaled="0"/>
                  </a:gradFill>
                  <a:latin typeface="Comic Sans MS" pitchFamily="66" charset="0"/>
                  <a:ea typeface="微软雅黑" pitchFamily="34" charset="-122"/>
                  <a:sym typeface="+mn-lt"/>
                </a:rPr>
                <a:t>China WIGOS-IP</a:t>
              </a:r>
              <a:endParaRPr lang="zh-CN" altLang="en-US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latin typeface="Comic Sans MS" pitchFamily="66" charset="0"/>
                <a:ea typeface="微软雅黑" pitchFamily="34" charset="-122"/>
                <a:sym typeface="+mn-lt"/>
              </a:endParaRPr>
            </a:p>
          </p:txBody>
        </p:sp>
        <p:sp>
          <p:nvSpPr>
            <p:cNvPr id="63" name="Oval 53"/>
            <p:cNvSpPr>
              <a:spLocks noChangeArrowheads="1"/>
            </p:cNvSpPr>
            <p:nvPr/>
          </p:nvSpPr>
          <p:spPr bwMode="auto">
            <a:xfrm>
              <a:off x="4012254" y="1084494"/>
              <a:ext cx="702523" cy="708178"/>
            </a:xfrm>
            <a:prstGeom prst="ellipse">
              <a:avLst/>
            </a:prstGeom>
            <a:solidFill>
              <a:srgbClr val="4B7AB6"/>
            </a:solidFill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>
                <a:defRPr/>
              </a:pPr>
              <a:endPara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4013424" y="4158649"/>
            <a:ext cx="7126299" cy="708177"/>
            <a:chOff x="4012254" y="1084491"/>
            <a:chExt cx="7126299" cy="708177"/>
          </a:xfrm>
        </p:grpSpPr>
        <p:sp>
          <p:nvSpPr>
            <p:cNvPr id="66" name="文本框 22"/>
            <p:cNvSpPr txBox="1"/>
            <p:nvPr/>
          </p:nvSpPr>
          <p:spPr>
            <a:xfrm>
              <a:off x="4952623" y="1164571"/>
              <a:ext cx="6185930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FFFF"/>
                  </a:solidFill>
                  <a:latin typeface="Comic Sans MS" pitchFamily="66" charset="0"/>
                  <a:ea typeface="微软雅黑" pitchFamily="34" charset="-122"/>
                  <a:cs typeface="+mn-ea"/>
                  <a:sym typeface="+mn-lt"/>
                </a:rPr>
                <a:t>Emphases </a:t>
              </a:r>
              <a:r>
                <a:rPr lang="en-US" altLang="zh-CN" sz="3200" b="1" dirty="0" smtClean="0">
                  <a:solidFill>
                    <a:srgbClr val="FFFFFF"/>
                  </a:solidFill>
                  <a:latin typeface="Comic Sans MS" pitchFamily="66" charset="0"/>
                  <a:ea typeface="微软雅黑" pitchFamily="34" charset="-122"/>
                  <a:cs typeface="+mn-ea"/>
                  <a:sym typeface="+mn-lt"/>
                </a:rPr>
                <a:t>2018-2020</a:t>
              </a:r>
              <a:endParaRPr lang="zh-CN" altLang="en-US" sz="3200" b="1" dirty="0">
                <a:solidFill>
                  <a:srgbClr val="FFFFFF"/>
                </a:solidFill>
                <a:latin typeface="Comic Sans MS" pitchFamily="66" charset="0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68" name="Oval 53"/>
            <p:cNvSpPr>
              <a:spLocks noChangeArrowheads="1"/>
            </p:cNvSpPr>
            <p:nvPr/>
          </p:nvSpPr>
          <p:spPr bwMode="auto">
            <a:xfrm>
              <a:off x="4012254" y="1084491"/>
              <a:ext cx="702523" cy="708177"/>
            </a:xfrm>
            <a:prstGeom prst="ellipse">
              <a:avLst/>
            </a:prstGeom>
            <a:solidFill>
              <a:srgbClr val="4B7AB6"/>
            </a:solidFill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>
                <a:defRPr/>
              </a:pPr>
              <a:endPara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627718" y="6319777"/>
            <a:ext cx="4317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- WIGOS in RA2</a:t>
            </a:r>
            <a:endParaRPr lang="zh-CN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1" name="Text Box 58"/>
          <p:cNvSpPr txBox="1">
            <a:spLocks noChangeArrowheads="1"/>
          </p:cNvSpPr>
          <p:nvPr/>
        </p:nvSpPr>
        <p:spPr bwMode="auto">
          <a:xfrm>
            <a:off x="4006164" y="3131791"/>
            <a:ext cx="70252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4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r>
              <a:rPr lang="en-US" altLang="zh-CN" sz="4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r>
              <a:rPr lang="en-US" altLang="zh-CN" sz="44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endParaRPr lang="en-US" altLang="zh-CN" b="1" dirty="0">
              <a:solidFill>
                <a:schemeClr val="bg1">
                  <a:lumMod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2" name="Text Box 58"/>
          <p:cNvSpPr txBox="1">
            <a:spLocks noChangeArrowheads="1"/>
          </p:cNvSpPr>
          <p:nvPr/>
        </p:nvSpPr>
        <p:spPr bwMode="auto">
          <a:xfrm>
            <a:off x="4013425" y="4136531"/>
            <a:ext cx="70252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4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III</a:t>
            </a:r>
            <a:endParaRPr lang="en-US" altLang="zh-CN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chemeClr val="bg1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81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8690" y="256111"/>
            <a:ext cx="6783310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9" y="197131"/>
            <a:ext cx="374827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China WIGOS-IP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14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1" name="TextBox 43">
            <a:extLst>
              <a:ext uri="{FF2B5EF4-FFF2-40B4-BE49-F238E27FC236}">
                <a16:creationId xmlns:a16="http://schemas.microsoft.com/office/drawing/2014/main" id="{5F4A9920-3BBD-474E-892F-CE2164CF1645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B336667-86D9-4D15-8974-84522FEAEF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3" r="24106"/>
          <a:stretch/>
        </p:blipFill>
        <p:spPr>
          <a:xfrm>
            <a:off x="1914002" y="1154898"/>
            <a:ext cx="2666508" cy="348498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91BDC1-A387-47E0-9B56-362CB44706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690" y="1156899"/>
            <a:ext cx="5214466" cy="348498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885B4695-1905-472A-B4F1-E4ECD69A0AE1}"/>
              </a:ext>
            </a:extLst>
          </p:cNvPr>
          <p:cNvGrpSpPr/>
          <p:nvPr/>
        </p:nvGrpSpPr>
        <p:grpSpPr>
          <a:xfrm>
            <a:off x="1082712" y="5268481"/>
            <a:ext cx="317006" cy="446016"/>
            <a:chOff x="3135036" y="5757219"/>
            <a:chExt cx="317006" cy="163951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9F4FF2EF-3C82-41AD-83FA-7ECD2A498590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t="27824" r="83598" b="2820"/>
            <a:stretch>
              <a:fillRect/>
            </a:stretch>
          </p:blipFill>
          <p:spPr bwMode="auto">
            <a:xfrm>
              <a:off x="3135036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5">
              <a:extLst>
                <a:ext uri="{FF2B5EF4-FFF2-40B4-BE49-F238E27FC236}">
                  <a16:creationId xmlns:a16="http://schemas.microsoft.com/office/drawing/2014/main" id="{D4A1F4E8-F482-4226-8F8A-E47A43E88C9D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8" t="9657" r="54089"/>
            <a:stretch>
              <a:fillRect/>
            </a:stretch>
          </p:blipFill>
          <p:spPr bwMode="auto">
            <a:xfrm>
              <a:off x="3310246" y="5757219"/>
              <a:ext cx="52871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图片 6">
              <a:extLst>
                <a:ext uri="{FF2B5EF4-FFF2-40B4-BE49-F238E27FC236}">
                  <a16:creationId xmlns:a16="http://schemas.microsoft.com/office/drawing/2014/main" id="{4C996870-0E42-4147-B4B1-E225DABC391F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9" t="7581" r="27278" b="-574"/>
            <a:stretch>
              <a:fillRect/>
            </a:stretch>
          </p:blipFill>
          <p:spPr bwMode="auto">
            <a:xfrm>
              <a:off x="3221319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65E5CBE6-FFF9-4AE6-84A2-13A5C4FA199B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66" t="14842" r="4536"/>
            <a:stretch>
              <a:fillRect/>
            </a:stretch>
          </p:blipFill>
          <p:spPr bwMode="auto">
            <a:xfrm>
              <a:off x="3393884" y="5757219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DA27ACE1-85F3-4AD9-BF24-493D5282D583}"/>
              </a:ext>
            </a:extLst>
          </p:cNvPr>
          <p:cNvSpPr txBox="1"/>
          <p:nvPr/>
        </p:nvSpPr>
        <p:spPr>
          <a:xfrm>
            <a:off x="1524000" y="5074431"/>
            <a:ext cx="1055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>
                    <a:lumMod val="75000"/>
                  </a:srgb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Jan.  2017 </a:t>
            </a:r>
            <a:endParaRPr lang="en-US" altLang="zh-CN" sz="2400" b="1" dirty="0" smtClean="0">
              <a:solidFill>
                <a:srgbClr val="0070C0">
                  <a:lumMod val="75000"/>
                </a:srgb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2400" b="1" dirty="0" smtClean="0">
                <a:solidFill>
                  <a:srgbClr val="0070C0">
                    <a:lumMod val="75000"/>
                  </a:srgb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CMA </a:t>
            </a:r>
            <a:r>
              <a:rPr lang="en-US" altLang="zh-CN" sz="2400" b="1" dirty="0">
                <a:solidFill>
                  <a:srgbClr val="0070C0">
                    <a:lumMod val="75000"/>
                  </a:srgb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published the </a:t>
            </a:r>
            <a:r>
              <a:rPr lang="en-US" altLang="zh-CN" sz="2400" b="1" i="1" dirty="0">
                <a:solidFill>
                  <a:srgbClr val="0070C0">
                    <a:lumMod val="75000"/>
                  </a:srgb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IMPLEMENTATION PLAN FOR INTEGRATED METEOROLOGICAL OBSERVING SYSTEM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FFF8131E-CB17-457B-BE8B-45D15A98E460}"/>
              </a:ext>
            </a:extLst>
          </p:cNvPr>
          <p:cNvSpPr txBox="1">
            <a:spLocks/>
          </p:cNvSpPr>
          <p:nvPr/>
        </p:nvSpPr>
        <p:spPr>
          <a:xfrm>
            <a:off x="5486400" y="182580"/>
            <a:ext cx="6866965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Introduction</a:t>
            </a:r>
            <a:r>
              <a:rPr lang="en-US" altLang="zh-CN" sz="2800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Tasks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spc="-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Particular actions</a:t>
            </a:r>
            <a:endParaRPr lang="zh-CN" altLang="en-US" sz="2800" b="1" spc="-3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249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8690" y="256111"/>
            <a:ext cx="6783310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9" y="197131"/>
            <a:ext cx="374827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China WIGOS-IP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15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1" name="TextBox 43">
            <a:extLst>
              <a:ext uri="{FF2B5EF4-FFF2-40B4-BE49-F238E27FC236}">
                <a16:creationId xmlns:a16="http://schemas.microsoft.com/office/drawing/2014/main" id="{5F4A9920-3BBD-474E-892F-CE2164CF1645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85B4695-1905-472A-B4F1-E4ECD69A0AE1}"/>
              </a:ext>
            </a:extLst>
          </p:cNvPr>
          <p:cNvGrpSpPr/>
          <p:nvPr/>
        </p:nvGrpSpPr>
        <p:grpSpPr>
          <a:xfrm>
            <a:off x="250155" y="4637795"/>
            <a:ext cx="317006" cy="446016"/>
            <a:chOff x="3135036" y="5757219"/>
            <a:chExt cx="317006" cy="163951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9F4FF2EF-3C82-41AD-83FA-7ECD2A498590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t="27824" r="83598" b="2820"/>
            <a:stretch>
              <a:fillRect/>
            </a:stretch>
          </p:blipFill>
          <p:spPr bwMode="auto">
            <a:xfrm>
              <a:off x="3135036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5">
              <a:extLst>
                <a:ext uri="{FF2B5EF4-FFF2-40B4-BE49-F238E27FC236}">
                  <a16:creationId xmlns:a16="http://schemas.microsoft.com/office/drawing/2014/main" id="{D4A1F4E8-F482-4226-8F8A-E47A43E88C9D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8" t="9657" r="54089"/>
            <a:stretch>
              <a:fillRect/>
            </a:stretch>
          </p:blipFill>
          <p:spPr bwMode="auto">
            <a:xfrm>
              <a:off x="3310246" y="5757219"/>
              <a:ext cx="52871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图片 6">
              <a:extLst>
                <a:ext uri="{FF2B5EF4-FFF2-40B4-BE49-F238E27FC236}">
                  <a16:creationId xmlns:a16="http://schemas.microsoft.com/office/drawing/2014/main" id="{4C996870-0E42-4147-B4B1-E225DABC391F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9" t="7581" r="27278" b="-574"/>
            <a:stretch>
              <a:fillRect/>
            </a:stretch>
          </p:blipFill>
          <p:spPr bwMode="auto">
            <a:xfrm>
              <a:off x="3221319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65E5CBE6-FFF9-4AE6-84A2-13A5C4FA199B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66" t="14842" r="4536"/>
            <a:stretch>
              <a:fillRect/>
            </a:stretch>
          </p:blipFill>
          <p:spPr bwMode="auto">
            <a:xfrm>
              <a:off x="3393884" y="5757219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DA27ACE1-85F3-4AD9-BF24-493D5282D583}"/>
              </a:ext>
            </a:extLst>
          </p:cNvPr>
          <p:cNvSpPr txBox="1"/>
          <p:nvPr/>
        </p:nvSpPr>
        <p:spPr>
          <a:xfrm>
            <a:off x="778810" y="4450138"/>
            <a:ext cx="10554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>
                    <a:lumMod val="75000"/>
                  </a:srgb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According to the 3 doc.</a:t>
            </a:r>
          </a:p>
          <a:p>
            <a:r>
              <a:rPr lang="en-US" altLang="zh-CN" sz="2400" b="1" dirty="0" smtClean="0">
                <a:solidFill>
                  <a:srgbClr val="0070C0">
                    <a:lumMod val="75000"/>
                  </a:srgb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 </a:t>
            </a:r>
            <a:r>
              <a:rPr lang="en-US" altLang="zh-CN" sz="2400" b="1" dirty="0">
                <a:solidFill>
                  <a:srgbClr val="0070C0">
                    <a:lumMod val="75000"/>
                  </a:srgb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guidance document as well as general outlines for the nationwide meteorological observation </a:t>
            </a:r>
            <a:r>
              <a:rPr lang="en-US" altLang="zh-CN" sz="2400" b="1" dirty="0" smtClean="0">
                <a:solidFill>
                  <a:srgbClr val="0070C0">
                    <a:lumMod val="75000"/>
                  </a:srgb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development   </a:t>
            </a:r>
            <a:r>
              <a:rPr lang="en-US" altLang="zh-CN" sz="2400" b="1" dirty="0">
                <a:solidFill>
                  <a:srgbClr val="0070C0">
                    <a:lumMod val="75000"/>
                  </a:srgb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during the 13th Five-Year-Plan period (</a:t>
            </a:r>
            <a:r>
              <a:rPr lang="en-US" altLang="zh-CN" sz="2400" b="1" dirty="0" smtClean="0">
                <a:solidFill>
                  <a:srgbClr val="0070C0">
                    <a:lumMod val="75000"/>
                  </a:srgb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2016-2020)</a:t>
            </a:r>
            <a:endParaRPr lang="en-US" altLang="zh-CN" sz="2400" b="1" dirty="0">
              <a:solidFill>
                <a:srgbClr val="0070C0">
                  <a:lumMod val="75000"/>
                </a:srgbClr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6 main tasks and 4 particular actions</a:t>
            </a:r>
          </a:p>
        </p:txBody>
      </p:sp>
      <p:sp>
        <p:nvSpPr>
          <p:cNvPr id="27" name="圆角矩形 47">
            <a:extLst>
              <a:ext uri="{FF2B5EF4-FFF2-40B4-BE49-F238E27FC236}">
                <a16:creationId xmlns:a16="http://schemas.microsoft.com/office/drawing/2014/main" id="{C72524B8-7BAB-4416-820B-E3631094393F}"/>
              </a:ext>
            </a:extLst>
          </p:cNvPr>
          <p:cNvSpPr/>
          <p:nvPr/>
        </p:nvSpPr>
        <p:spPr>
          <a:xfrm>
            <a:off x="567161" y="1221345"/>
            <a:ext cx="11153261" cy="2845468"/>
          </a:xfrm>
          <a:prstGeom prst="roundRect">
            <a:avLst/>
          </a:prstGeom>
          <a:noFill/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spc="50" dirty="0" smtClean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 Main </a:t>
            </a:r>
            <a:r>
              <a:rPr lang="en-US" altLang="zh-CN" sz="2800" b="1" kern="0" spc="50" dirty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 documents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SzPct val="80000"/>
              <a:buFont typeface="Wingdings" pitchFamily="2" charset="2"/>
              <a:buChar char="l"/>
              <a:defRPr/>
            </a:pPr>
            <a:r>
              <a:rPr lang="en-US" altLang="zh-CN" sz="2400" b="1" i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13th Five-Year Plan for National Meteorological Development, </a:t>
            </a:r>
          </a:p>
          <a:p>
            <a:pPr marL="342900" indent="-342900">
              <a:buSzPct val="80000"/>
              <a:buFont typeface="Wingdings" pitchFamily="2" charset="2"/>
              <a:buChar char="l"/>
              <a:defRPr/>
            </a:pPr>
            <a:r>
              <a:rPr lang="en-US" altLang="zh-CN" sz="2400" b="1" i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National Meteorological Modernization Development Outlines for 2015-2030</a:t>
            </a:r>
          </a:p>
          <a:p>
            <a:pPr marL="342900" indent="-342900">
              <a:buSzPct val="80000"/>
              <a:buFont typeface="Wingdings" pitchFamily="2" charset="2"/>
              <a:buChar char="l"/>
              <a:defRPr/>
            </a:pPr>
            <a:r>
              <a:rPr lang="en-US" altLang="zh-CN" sz="2400" b="1" i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</a:t>
            </a:r>
            <a:r>
              <a:rPr lang="en-US" altLang="zh-CN" sz="2400" b="1" i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Integrated Meteorological Observing System Implementation Plan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2014-2020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FFF8131E-CB17-457B-BE8B-45D15A98E460}"/>
              </a:ext>
            </a:extLst>
          </p:cNvPr>
          <p:cNvSpPr txBox="1">
            <a:spLocks/>
          </p:cNvSpPr>
          <p:nvPr/>
        </p:nvSpPr>
        <p:spPr>
          <a:xfrm>
            <a:off x="5486400" y="182580"/>
            <a:ext cx="6866965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Introduction</a:t>
            </a:r>
            <a:r>
              <a:rPr lang="en-US" altLang="zh-CN" sz="2800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Tasks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spc="-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Particular actions</a:t>
            </a:r>
            <a:endParaRPr lang="zh-CN" altLang="en-US" sz="2800" b="1" spc="-3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126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2F183C10-628B-416D-AA10-BB46BDA28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953490"/>
              </p:ext>
            </p:extLst>
          </p:nvPr>
        </p:nvGraphicFramePr>
        <p:xfrm>
          <a:off x="251263" y="800653"/>
          <a:ext cx="11642801" cy="5704924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112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0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400" b="1" dirty="0"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6 Tasks</a:t>
                      </a:r>
                      <a:endParaRPr lang="zh-CN" altLang="en-US" sz="2400" b="1" dirty="0"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400" b="1" dirty="0"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specification</a:t>
                      </a:r>
                      <a:endParaRPr lang="zh-CN" altLang="en-US" sz="2400" b="1" dirty="0"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algn="l"/>
                      <a:r>
                        <a:rPr lang="en-US" altLang="zh-CN" sz="2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Reform the structure of Obs. operation system</a:t>
                      </a:r>
                      <a:endParaRPr lang="zh-CN" altLang="en-US" sz="2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685800" indent="-342900" algn="l" ea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buSzPct val="60000"/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b="0" dirty="0" smtClean="0"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Optimize four components: technology &amp; equipment / observation / data processing /  maintenance</a:t>
                      </a:r>
                      <a:endParaRPr lang="en-US" altLang="zh-CN" sz="2000" b="0" dirty="0"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algn="l"/>
                      <a:r>
                        <a:rPr lang="en-US" altLang="zh-CN" sz="20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Design the coordinated Obs. networks</a:t>
                      </a:r>
                      <a:endParaRPr lang="zh-CN" altLang="en-US" sz="2000" b="1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685800" indent="-342900" algn="l" defTabSz="914400" rtl="0" eaLnBrk="0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buSzPct val="60000"/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Design the networks with RRR method</a:t>
                      </a:r>
                    </a:p>
                    <a:p>
                      <a:pPr marL="685800" indent="-342900" algn="l" defTabSz="914400" rtl="0" eaLnBrk="0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buSzPct val="60000"/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Including surface / up-air / space Obs. networks</a:t>
                      </a:r>
                    </a:p>
                    <a:p>
                      <a:pPr marL="685800" indent="-342900" algn="l" defTabSz="914400" rtl="0" eaLnBrk="0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buSzPct val="60000"/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Data sharing</a:t>
                      </a:r>
                      <a:endParaRPr lang="en-US" altLang="zh-CN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854">
                <a:tc>
                  <a:txBody>
                    <a:bodyPr/>
                    <a:lstStyle/>
                    <a:p>
                      <a:pPr marL="180000" algn="l"/>
                      <a:r>
                        <a:rPr lang="en-US" altLang="zh-CN" sz="20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Create the </a:t>
                      </a:r>
                      <a:r>
                        <a:rPr lang="en-US" altLang="zh-CN" sz="2000" b="1" kern="1200" dirty="0" err="1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standized</a:t>
                      </a:r>
                      <a:r>
                        <a:rPr lang="en-US" altLang="zh-CN" sz="2000" b="1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0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Obs. quality system</a:t>
                      </a:r>
                      <a:endParaRPr lang="zh-CN" altLang="en-US" sz="2000" b="1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685800" indent="-342900" algn="l" defTabSz="914400" rtl="0" eaLnBrk="0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buSzPct val="60000"/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 Enhance Obs. quality management / </a:t>
                      </a:r>
                      <a:r>
                        <a:rPr lang="en-US" altLang="zh-CN" sz="2000" b="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Standize</a:t>
                      </a:r>
                      <a:r>
                        <a:rPr lang="en-US" altLang="zh-CN" sz="20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 the process of the Obs. / enhance the supervision and management</a:t>
                      </a:r>
                      <a:endParaRPr lang="en-US" altLang="zh-CN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73458604"/>
                  </a:ext>
                </a:extLst>
              </a:tr>
              <a:tr h="443236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Improve </a:t>
                      </a:r>
                      <a:r>
                        <a:rPr lang="en-US" altLang="zh-CN" sz="2000" b="1" kern="12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capability of </a:t>
                      </a:r>
                      <a:r>
                        <a:rPr lang="en-US" altLang="zh-CN" sz="2000" b="1" kern="120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smart Met. </a:t>
                      </a:r>
                      <a:r>
                        <a:rPr lang="en-US" altLang="zh-CN" sz="2000" b="1" kern="12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Obs.</a:t>
                      </a:r>
                      <a:endParaRPr lang="en-US" altLang="zh-CN" sz="2000" kern="12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685800" marR="0" lvl="0" indent="-34290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Pct val="60000"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Upgrade equipment automation / break through smart observation technology / create smart Obs. modes</a:t>
                      </a:r>
                      <a:endParaRPr lang="en-US" altLang="zh-CN" sz="2000" b="1" kern="12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21403153"/>
                  </a:ext>
                </a:extLst>
              </a:tr>
              <a:tr h="221618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Enhance the stability of Obs. operations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685800" marR="0" lvl="0" indent="-34290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Pct val="60000"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en-US" altLang="zh-CN" sz="20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 Realize Obs. operation </a:t>
                      </a:r>
                      <a:r>
                        <a:rPr lang="en-US" altLang="zh-CN" sz="2000" b="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informatization</a:t>
                      </a:r>
                      <a:r>
                        <a:rPr lang="en-US" altLang="zh-CN" sz="20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 and integration / improve the capability of maintenance / upgrade the Met. verification system</a:t>
                      </a:r>
                      <a:endParaRPr lang="en-US" altLang="zh-CN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86456564"/>
                  </a:ext>
                </a:extLst>
              </a:tr>
              <a:tr h="426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Improve the technology in Obs. processing and application</a:t>
                      </a: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685800" marR="0" lvl="0" indent="-34290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Pct val="60000"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en-US" altLang="zh-CN" sz="20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Establish the completed Obs. quality control /  improve the Integration of Obs. products / create Obs. quality and benefit assessment system</a:t>
                      </a:r>
                      <a:endParaRPr lang="zh-CN" altLang="en-US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8690" y="256111"/>
            <a:ext cx="6783310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9" y="197131"/>
            <a:ext cx="374827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China WIGOS-IP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16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1" name="TextBox 43">
            <a:extLst>
              <a:ext uri="{FF2B5EF4-FFF2-40B4-BE49-F238E27FC236}">
                <a16:creationId xmlns:a16="http://schemas.microsoft.com/office/drawing/2014/main" id="{5F4A9920-3BBD-474E-892F-CE2164CF1645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FFF8131E-CB17-457B-BE8B-45D15A98E460}"/>
              </a:ext>
            </a:extLst>
          </p:cNvPr>
          <p:cNvSpPr txBox="1">
            <a:spLocks/>
          </p:cNvSpPr>
          <p:nvPr/>
        </p:nvSpPr>
        <p:spPr>
          <a:xfrm>
            <a:off x="5486400" y="182580"/>
            <a:ext cx="6866965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Introduction</a:t>
            </a:r>
            <a:r>
              <a:rPr lang="en-US" altLang="zh-CN" sz="2800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Tasks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spc="-1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Particular </a:t>
            </a:r>
            <a:r>
              <a:rPr lang="en-US" altLang="zh-CN" sz="2800" b="1" spc="-15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actions</a:t>
            </a:r>
            <a:endParaRPr lang="zh-CN" altLang="en-US" sz="2800" b="1" spc="-15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808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2F183C10-628B-416D-AA10-BB46BDA28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611512"/>
              </p:ext>
            </p:extLst>
          </p:nvPr>
        </p:nvGraphicFramePr>
        <p:xfrm>
          <a:off x="251263" y="800653"/>
          <a:ext cx="11642801" cy="55855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680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400" b="1" dirty="0"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4 Particular Actions</a:t>
                      </a:r>
                      <a:endParaRPr lang="zh-CN" altLang="en-US" sz="2400" b="1" dirty="0"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400" b="1" dirty="0"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specification</a:t>
                      </a:r>
                      <a:endParaRPr lang="zh-CN" altLang="en-US" sz="2400" b="1" dirty="0"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algn="l" defTabSz="914400" rtl="0" eaLnBrk="1" latinLnBrk="0" hangingPunct="1"/>
                      <a:r>
                        <a:rPr lang="en-US" altLang="zh-CN" sz="20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2000" b="1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stablish </a:t>
                      </a:r>
                      <a:r>
                        <a:rPr lang="en-US" altLang="zh-CN" sz="20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Integrated </a:t>
                      </a:r>
                      <a:r>
                        <a:rPr lang="en-US" altLang="zh-CN" sz="2000" b="1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Obs. </a:t>
                      </a:r>
                      <a:r>
                        <a:rPr lang="en-US" altLang="zh-CN" sz="20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Quality Management System</a:t>
                      </a: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685800" indent="-342900" algn="l" ea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buSzPct val="60000"/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dirty="0"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in line with the basic requirements of the International Organization for Standardization (IOS) and the World Meteorological Organization (WMO) </a:t>
                      </a:r>
                      <a:endParaRPr lang="en-US" altLang="zh-CN" sz="2000" dirty="0" smtClean="0"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  <a:p>
                      <a:pPr marL="685800" indent="-342900" algn="l" ea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buSzPct val="60000"/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dirty="0" smtClean="0"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Implement </a:t>
                      </a:r>
                      <a:r>
                        <a:rPr lang="en-US" altLang="zh-CN" sz="2000" i="1" dirty="0" smtClean="0"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The Integrated Observation Standardization Work Plan for 2015-2017</a:t>
                      </a:r>
                      <a:endParaRPr lang="en-US" altLang="zh-CN" sz="2000" dirty="0"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algn="l" defTabSz="914400" rtl="0" eaLnBrk="1" latinLnBrk="0" hangingPunct="1"/>
                      <a:r>
                        <a:rPr lang="en-US" altLang="zh-CN" sz="2000" b="1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Develop </a:t>
                      </a:r>
                      <a:r>
                        <a:rPr lang="en-US" altLang="zh-CN" sz="20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Smart </a:t>
                      </a:r>
                      <a:r>
                        <a:rPr lang="en-US" altLang="zh-CN" sz="2000" b="1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Obs. </a:t>
                      </a:r>
                      <a:r>
                        <a:rPr lang="en-US" altLang="zh-CN" sz="20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685800" indent="-342900" algn="l" defTabSz="914400" rtl="0" eaLnBrk="0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buSzPct val="60000"/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Establish open and collaborative mechanisms for technology innovation</a:t>
                      </a:r>
                    </a:p>
                    <a:p>
                      <a:pPr marL="685800" indent="-342900" algn="l" defTabSz="914400" rtl="0" eaLnBrk="0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buSzPct val="60000"/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Advance the research and development of smart observing technologies/techniques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854">
                <a:tc>
                  <a:txBody>
                    <a:bodyPr/>
                    <a:lstStyle/>
                    <a:p>
                      <a:pPr marL="180000" algn="l" defTabSz="914400" rtl="0" eaLnBrk="1" latinLnBrk="0" hangingPunct="1"/>
                      <a:r>
                        <a:rPr lang="en-US" altLang="zh-CN" sz="2000" b="1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Create </a:t>
                      </a:r>
                      <a:r>
                        <a:rPr lang="en-US" altLang="zh-CN" sz="20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Integrated Satellite Remote Sensing Application System</a:t>
                      </a: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685800" indent="-342900" algn="l" defTabSz="914400" rtl="0" eaLnBrk="0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buSzPct val="60000"/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Establish</a:t>
                      </a:r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0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an integrated remote sensing application service system, a data sharing platform and a standardized products system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73458604"/>
                  </a:ext>
                </a:extLst>
              </a:tr>
              <a:tr h="443236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Implement </a:t>
                      </a:r>
                      <a:r>
                        <a:rPr lang="en-US" altLang="zh-CN" sz="2000" b="1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Social and </a:t>
                      </a:r>
                      <a:r>
                        <a:rPr lang="en-US" altLang="zh-CN" sz="2000" b="1" kern="12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volunteer Met. Obs.</a:t>
                      </a:r>
                      <a:endParaRPr lang="en-US" altLang="zh-CN" sz="2000" b="1" kern="12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685800" marR="0" lvl="0" indent="-34290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Pct val="60000"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en-US" altLang="zh-CN" sz="2000" b="0" kern="12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Encourage the public</a:t>
                      </a:r>
                      <a:r>
                        <a:rPr lang="en-US" altLang="zh-CN" sz="2000" b="0" kern="1200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, companies and organizations to be volunteers to take part in the Obs.</a:t>
                      </a:r>
                    </a:p>
                    <a:p>
                      <a:pPr marL="685800" marR="0" lvl="0" indent="-34290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Pct val="60000"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en-US" altLang="zh-CN" sz="2000" b="1" kern="1200" spc="-15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Use </a:t>
                      </a:r>
                      <a:r>
                        <a:rPr lang="en-US" altLang="zh-CN" sz="2000" b="1" kern="1200" spc="-15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mobile phone</a:t>
                      </a:r>
                      <a:r>
                        <a:rPr lang="en-US" altLang="zh-CN" sz="2000" b="1" kern="1200" spc="-150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, offshore platform, ship, tower</a:t>
                      </a:r>
                      <a:endParaRPr lang="en-US" altLang="zh-CN" sz="2000" b="1" kern="1200" spc="-15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21403153"/>
                  </a:ext>
                </a:extLst>
              </a:tr>
            </a:tbl>
          </a:graphicData>
        </a:graphic>
      </p:graphicFrame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8690" y="256111"/>
            <a:ext cx="6783310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9" y="197131"/>
            <a:ext cx="374827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China WIGOS-IP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17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1" name="TextBox 43">
            <a:extLst>
              <a:ext uri="{FF2B5EF4-FFF2-40B4-BE49-F238E27FC236}">
                <a16:creationId xmlns:a16="http://schemas.microsoft.com/office/drawing/2014/main" id="{5F4A9920-3BBD-474E-892F-CE2164CF1645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FFF8131E-CB17-457B-BE8B-45D15A98E460}"/>
              </a:ext>
            </a:extLst>
          </p:cNvPr>
          <p:cNvSpPr txBox="1">
            <a:spLocks/>
          </p:cNvSpPr>
          <p:nvPr/>
        </p:nvSpPr>
        <p:spPr>
          <a:xfrm>
            <a:off x="5486400" y="182580"/>
            <a:ext cx="721026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Introduction</a:t>
            </a:r>
            <a:r>
              <a:rPr lang="en-US" altLang="zh-CN" sz="2800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Tasks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200" b="1" spc="-300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Particular actions</a:t>
            </a:r>
            <a:endParaRPr lang="zh-CN" altLang="en-US" sz="3200" b="1" spc="-300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49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6875" y="2097279"/>
            <a:ext cx="4416901" cy="2788956"/>
            <a:chOff x="3474331" y="761991"/>
            <a:chExt cx="4416901" cy="278895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74331" y="761991"/>
              <a:ext cx="2326741" cy="2788956"/>
            </a:xfrm>
            <a:prstGeom prst="rect">
              <a:avLst/>
            </a:prstGeom>
          </p:spPr>
        </p:pic>
        <p:sp>
          <p:nvSpPr>
            <p:cNvPr id="52" name="文本框 24"/>
            <p:cNvSpPr txBox="1"/>
            <p:nvPr/>
          </p:nvSpPr>
          <p:spPr>
            <a:xfrm>
              <a:off x="4243974" y="1919613"/>
              <a:ext cx="3647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微软雅黑" panose="020B0503020204020204" pitchFamily="34" charset="-122"/>
                  <a:cs typeface="+mn-ea"/>
                  <a:sym typeface="+mn-lt"/>
                </a:rPr>
                <a:t>CONTENTS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49334" y="2139308"/>
            <a:ext cx="7383122" cy="769441"/>
            <a:chOff x="3749334" y="1048319"/>
            <a:chExt cx="7383122" cy="769441"/>
          </a:xfrm>
        </p:grpSpPr>
        <p:sp>
          <p:nvSpPr>
            <p:cNvPr id="26" name="文本框 22"/>
            <p:cNvSpPr txBox="1"/>
            <p:nvPr/>
          </p:nvSpPr>
          <p:spPr>
            <a:xfrm>
              <a:off x="4952621" y="1164571"/>
              <a:ext cx="6179835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FFFF"/>
                  </a:solidFill>
                  <a:latin typeface="Comic Sans MS" pitchFamily="66" charset="0"/>
                  <a:ea typeface="微软雅黑" pitchFamily="34" charset="-122"/>
                  <a:cs typeface="+mn-ea"/>
                  <a:sym typeface="+mn-lt"/>
                </a:rPr>
                <a:t>Status summary</a:t>
              </a:r>
              <a:endParaRPr lang="zh-CN" altLang="en-US" sz="3200" b="1" dirty="0">
                <a:solidFill>
                  <a:srgbClr val="FFFFFF"/>
                </a:solidFill>
                <a:latin typeface="Comic Sans MS" pitchFamily="66" charset="0"/>
                <a:ea typeface="微软雅黑" pitchFamily="34" charset="-122"/>
                <a:cs typeface="+mn-ea"/>
                <a:sym typeface="+mn-lt"/>
              </a:endParaRPr>
            </a:p>
          </p:txBody>
        </p:sp>
        <p:grpSp>
          <p:nvGrpSpPr>
            <p:cNvPr id="59" name="组合 4"/>
            <p:cNvGrpSpPr/>
            <p:nvPr/>
          </p:nvGrpSpPr>
          <p:grpSpPr>
            <a:xfrm>
              <a:off x="3749334" y="1048319"/>
              <a:ext cx="1230702" cy="769441"/>
              <a:chOff x="654070" y="2834344"/>
              <a:chExt cx="1815355" cy="1126189"/>
            </a:xfrm>
          </p:grpSpPr>
          <p:sp>
            <p:nvSpPr>
              <p:cNvPr id="60" name="Oval 53"/>
              <p:cNvSpPr>
                <a:spLocks noChangeArrowheads="1"/>
              </p:cNvSpPr>
              <p:nvPr/>
            </p:nvSpPr>
            <p:spPr bwMode="auto">
              <a:xfrm>
                <a:off x="1041891" y="2887277"/>
                <a:ext cx="1036261" cy="1036518"/>
              </a:xfrm>
              <a:prstGeom prst="ellipse">
                <a:avLst/>
              </a:prstGeom>
              <a:solidFill>
                <a:srgbClr val="4B7AB6"/>
              </a:solidFill>
              <a:ln w="889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D9D9DA"/>
                    </a:gs>
                  </a:gsLst>
                  <a:lin ang="2700000" scaled="0"/>
                  <a:tileRect/>
                </a:gradFill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>
                  <a:defRPr/>
                </a:pPr>
                <a:endParaRPr lang="zh-CN" altLang="en-US" sz="2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Text Box 58"/>
              <p:cNvSpPr txBox="1">
                <a:spLocks noChangeArrowheads="1"/>
              </p:cNvSpPr>
              <p:nvPr/>
            </p:nvSpPr>
            <p:spPr bwMode="auto">
              <a:xfrm>
                <a:off x="654070" y="2834344"/>
                <a:ext cx="1815355" cy="1126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4400" b="1" kern="300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+mn-lt"/>
                  </a:rPr>
                  <a:t>I</a:t>
                </a:r>
                <a:r>
                  <a:rPr lang="en-US" altLang="zh-CN" sz="4400" b="1" kern="300" dirty="0">
                    <a:gradFill>
                      <a:gsLst>
                        <a:gs pos="100000">
                          <a:srgbClr val="FFFFAE"/>
                        </a:gs>
                        <a:gs pos="0">
                          <a:srgbClr val="F78B09"/>
                        </a:gs>
                        <a:gs pos="70000">
                          <a:srgbClr val="FFFF00"/>
                        </a:gs>
                        <a:gs pos="99000">
                          <a:schemeClr val="bg1"/>
                        </a:gs>
                      </a:gsLst>
                      <a:lin ang="5400000" scaled="0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+mn-lt"/>
                  </a:rPr>
                  <a:t>I</a:t>
                </a:r>
                <a:r>
                  <a:rPr lang="en-US" altLang="zh-CN" sz="4400" b="1" kern="300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+mn-lt"/>
                  </a:rPr>
                  <a:t>I</a:t>
                </a:r>
                <a:endParaRPr lang="en-US" altLang="zh-CN" sz="3600" b="1" kern="300" dirty="0">
                  <a:solidFill>
                    <a:schemeClr val="bg1">
                      <a:lumMod val="5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4006164" y="3144048"/>
            <a:ext cx="7126299" cy="708178"/>
            <a:chOff x="4012254" y="1084494"/>
            <a:chExt cx="7126299" cy="708178"/>
          </a:xfrm>
        </p:grpSpPr>
        <p:sp>
          <p:nvSpPr>
            <p:cNvPr id="58" name="文本框 22"/>
            <p:cNvSpPr txBox="1"/>
            <p:nvPr/>
          </p:nvSpPr>
          <p:spPr>
            <a:xfrm>
              <a:off x="4952623" y="1164571"/>
              <a:ext cx="6185930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FFFF"/>
                  </a:solidFill>
                  <a:latin typeface="Comic Sans MS" pitchFamily="66" charset="0"/>
                  <a:ea typeface="微软雅黑" pitchFamily="34" charset="-122"/>
                  <a:cs typeface="+mn-ea"/>
                  <a:sym typeface="+mn-lt"/>
                </a:rPr>
                <a:t>China WIGOS-IP</a:t>
              </a:r>
              <a:endParaRPr lang="zh-CN" altLang="en-US" sz="3200" b="1" dirty="0">
                <a:solidFill>
                  <a:srgbClr val="FFFFFF"/>
                </a:solidFill>
                <a:latin typeface="Comic Sans MS" pitchFamily="66" charset="0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63" name="Oval 53"/>
            <p:cNvSpPr>
              <a:spLocks noChangeArrowheads="1"/>
            </p:cNvSpPr>
            <p:nvPr/>
          </p:nvSpPr>
          <p:spPr bwMode="auto">
            <a:xfrm>
              <a:off x="4012254" y="1084494"/>
              <a:ext cx="702523" cy="708178"/>
            </a:xfrm>
            <a:prstGeom prst="ellipse">
              <a:avLst/>
            </a:prstGeom>
            <a:solidFill>
              <a:srgbClr val="4B7AB6"/>
            </a:solidFill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>
                <a:defRPr/>
              </a:pPr>
              <a:endPara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4013424" y="4158649"/>
            <a:ext cx="7126299" cy="708177"/>
            <a:chOff x="4012254" y="1084491"/>
            <a:chExt cx="7126299" cy="708177"/>
          </a:xfrm>
        </p:grpSpPr>
        <p:sp>
          <p:nvSpPr>
            <p:cNvPr id="66" name="文本框 22"/>
            <p:cNvSpPr txBox="1"/>
            <p:nvPr/>
          </p:nvSpPr>
          <p:spPr>
            <a:xfrm>
              <a:off x="4952623" y="1164571"/>
              <a:ext cx="6185930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zh-CN" sz="3200" b="1" dirty="0">
                  <a:gradFill>
                    <a:gsLst>
                      <a:gs pos="100000">
                        <a:srgbClr val="FFFFAE"/>
                      </a:gs>
                      <a:gs pos="0">
                        <a:srgbClr val="F78B09"/>
                      </a:gs>
                      <a:gs pos="70000">
                        <a:srgbClr val="FFFF00"/>
                      </a:gs>
                      <a:gs pos="99000">
                        <a:srgbClr val="FFFFFF"/>
                      </a:gs>
                    </a:gsLst>
                    <a:lin ang="5400000" scaled="0"/>
                  </a:gradFill>
                  <a:latin typeface="Comic Sans MS" pitchFamily="66" charset="0"/>
                  <a:ea typeface="微软雅黑" pitchFamily="34" charset="-122"/>
                  <a:sym typeface="+mn-lt"/>
                </a:rPr>
                <a:t>Emphases 2018-2020</a:t>
              </a:r>
              <a:endParaRPr lang="zh-CN" altLang="en-US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latin typeface="Comic Sans MS" pitchFamily="66" charset="0"/>
                <a:ea typeface="微软雅黑" pitchFamily="34" charset="-122"/>
                <a:sym typeface="+mn-lt"/>
              </a:endParaRPr>
            </a:p>
          </p:txBody>
        </p:sp>
        <p:sp>
          <p:nvSpPr>
            <p:cNvPr id="68" name="Oval 53"/>
            <p:cNvSpPr>
              <a:spLocks noChangeArrowheads="1"/>
            </p:cNvSpPr>
            <p:nvPr/>
          </p:nvSpPr>
          <p:spPr bwMode="auto">
            <a:xfrm>
              <a:off x="4012254" y="1084491"/>
              <a:ext cx="702523" cy="708177"/>
            </a:xfrm>
            <a:prstGeom prst="ellipse">
              <a:avLst/>
            </a:prstGeom>
            <a:solidFill>
              <a:srgbClr val="4B7AB6"/>
            </a:solidFill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>
                <a:defRPr/>
              </a:pPr>
              <a:endPara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627718" y="6319777"/>
            <a:ext cx="4317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</a:t>
            </a:r>
            <a:r>
              <a:rPr lang="en-US" altLang="zh-CN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Beijing </a:t>
            </a:r>
            <a:r>
              <a:rPr lang="zh-CN" alt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 WIGOS in RA2</a:t>
            </a:r>
            <a:endParaRPr lang="zh-CN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1" name="Text Box 58"/>
          <p:cNvSpPr txBox="1">
            <a:spLocks noChangeArrowheads="1"/>
          </p:cNvSpPr>
          <p:nvPr/>
        </p:nvSpPr>
        <p:spPr bwMode="auto">
          <a:xfrm>
            <a:off x="4006164" y="3131791"/>
            <a:ext cx="70252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4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r>
              <a:rPr lang="en-US" altLang="zh-CN" sz="4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r>
              <a:rPr lang="en-US" altLang="zh-CN" sz="44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endParaRPr lang="en-US" altLang="zh-CN" b="1" dirty="0">
              <a:solidFill>
                <a:schemeClr val="bg1">
                  <a:lumMod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2" name="Text Box 58"/>
          <p:cNvSpPr txBox="1">
            <a:spLocks noChangeArrowheads="1"/>
          </p:cNvSpPr>
          <p:nvPr/>
        </p:nvSpPr>
        <p:spPr bwMode="auto">
          <a:xfrm>
            <a:off x="4013425" y="4136531"/>
            <a:ext cx="70252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4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III</a:t>
            </a:r>
            <a:endParaRPr lang="en-US" altLang="zh-CN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chemeClr val="bg1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36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5908" y="256111"/>
            <a:ext cx="5956091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8" y="197131"/>
            <a:ext cx="5524155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Emphases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2018-2020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19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1" name="TextBox 43">
            <a:extLst>
              <a:ext uri="{FF2B5EF4-FFF2-40B4-BE49-F238E27FC236}">
                <a16:creationId xmlns:a16="http://schemas.microsoft.com/office/drawing/2014/main" id="{1F481CCC-5618-466B-96B4-C5420491F1F8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FFF8131E-CB17-457B-BE8B-45D15A98E460}"/>
              </a:ext>
            </a:extLst>
          </p:cNvPr>
          <p:cNvSpPr txBox="1">
            <a:spLocks/>
          </p:cNvSpPr>
          <p:nvPr/>
        </p:nvSpPr>
        <p:spPr>
          <a:xfrm>
            <a:off x="6235908" y="182580"/>
            <a:ext cx="626589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Implement: IP </a:t>
            </a:r>
            <a:r>
              <a:rPr lang="en-US" altLang="zh-CN" sz="2800" b="1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3200" b="1" dirty="0" smtClean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RWC</a:t>
            </a:r>
            <a:r>
              <a:rPr lang="en-US" altLang="zh-CN" sz="2800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EGOS-IP</a:t>
            </a:r>
            <a:endParaRPr lang="zh-CN" altLang="en-US" sz="2800" b="1" spc="-3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47">
            <a:extLst>
              <a:ext uri="{FF2B5EF4-FFF2-40B4-BE49-F238E27FC236}">
                <a16:creationId xmlns:a16="http://schemas.microsoft.com/office/drawing/2014/main" id="{4C73D400-3801-4F9A-8B3B-F3AAAB5ACB46}"/>
              </a:ext>
            </a:extLst>
          </p:cNvPr>
          <p:cNvSpPr/>
          <p:nvPr/>
        </p:nvSpPr>
        <p:spPr>
          <a:xfrm>
            <a:off x="567161" y="903241"/>
            <a:ext cx="11080195" cy="4493218"/>
          </a:xfrm>
          <a:prstGeom prst="roundRect">
            <a:avLst/>
          </a:prstGeom>
          <a:noFill/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spc="50" dirty="0" smtClean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Implement the national Obs. plan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indent="-342900">
              <a:lnSpc>
                <a:spcPct val="150000"/>
              </a:lnSpc>
              <a:buSzPct val="80000"/>
              <a:buFont typeface="Wingdings" pitchFamily="2" charset="2"/>
              <a:buChar char="l"/>
              <a:defRPr/>
            </a:pPr>
            <a:r>
              <a:rPr lang="en-US" altLang="zh-CN" sz="2400" b="1" i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Implementation Plan For Integrated Meteorological Observing System (2016-2020) </a:t>
            </a:r>
          </a:p>
          <a:p>
            <a:pPr marL="342900" indent="-342900">
              <a:lnSpc>
                <a:spcPct val="150000"/>
              </a:lnSpc>
              <a:buSzPct val="80000"/>
              <a:buFont typeface="Wingdings" pitchFamily="2" charset="2"/>
              <a:buChar char="l"/>
              <a:defRPr/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tasks and particular actions in this plan contains most of the  China’s tasks in  WIGOS-IP</a:t>
            </a:r>
          </a:p>
          <a:p>
            <a:pPr>
              <a:lnSpc>
                <a:spcPct val="150000"/>
              </a:lnSpc>
              <a:buSzPct val="80000"/>
              <a:defRPr/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       e.g. the metadata / RWC /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GCW / upgrade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upper-air sounding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system / RRR &amp; Oscar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4283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6875" y="2097279"/>
            <a:ext cx="4416901" cy="2788956"/>
            <a:chOff x="3474331" y="761991"/>
            <a:chExt cx="4416901" cy="278895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74331" y="761991"/>
              <a:ext cx="2326741" cy="2788956"/>
            </a:xfrm>
            <a:prstGeom prst="rect">
              <a:avLst/>
            </a:prstGeom>
          </p:spPr>
        </p:pic>
        <p:sp>
          <p:nvSpPr>
            <p:cNvPr id="52" name="文本框 24"/>
            <p:cNvSpPr txBox="1"/>
            <p:nvPr/>
          </p:nvSpPr>
          <p:spPr>
            <a:xfrm>
              <a:off x="4243974" y="1919613"/>
              <a:ext cx="3647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微软雅黑" panose="020B0503020204020204" pitchFamily="34" charset="-122"/>
                  <a:cs typeface="+mn-ea"/>
                  <a:sym typeface="+mn-lt"/>
                </a:rPr>
                <a:t>CONTENTS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49334" y="2139308"/>
            <a:ext cx="7383122" cy="769441"/>
            <a:chOff x="3749334" y="1048319"/>
            <a:chExt cx="7383122" cy="769441"/>
          </a:xfrm>
        </p:grpSpPr>
        <p:sp>
          <p:nvSpPr>
            <p:cNvPr id="26" name="文本框 22"/>
            <p:cNvSpPr txBox="1"/>
            <p:nvPr/>
          </p:nvSpPr>
          <p:spPr>
            <a:xfrm>
              <a:off x="4952621" y="1164571"/>
              <a:ext cx="6179835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zh-CN" sz="3200" b="1" dirty="0">
                  <a:gradFill>
                    <a:gsLst>
                      <a:gs pos="100000">
                        <a:srgbClr val="FFFFAE"/>
                      </a:gs>
                      <a:gs pos="0">
                        <a:srgbClr val="F78B09"/>
                      </a:gs>
                      <a:gs pos="70000">
                        <a:srgbClr val="FFFF00"/>
                      </a:gs>
                      <a:gs pos="99000">
                        <a:srgbClr val="FFFFFF"/>
                      </a:gs>
                    </a:gsLst>
                    <a:lin ang="5400000" scaled="0"/>
                  </a:gradFill>
                  <a:latin typeface="Comic Sans MS" pitchFamily="66" charset="0"/>
                  <a:ea typeface="微软雅黑" pitchFamily="34" charset="-122"/>
                  <a:cs typeface="Arial Unicode MS" pitchFamily="34" charset="-122"/>
                  <a:sym typeface="+mn-lt"/>
                </a:rPr>
                <a:t>Status summary</a:t>
              </a:r>
              <a:endParaRPr lang="zh-CN" altLang="en-US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latin typeface="Comic Sans MS" pitchFamily="66" charset="0"/>
                <a:ea typeface="微软雅黑" pitchFamily="34" charset="-122"/>
                <a:cs typeface="Arial Unicode MS" pitchFamily="34" charset="-122"/>
                <a:sym typeface="+mn-lt"/>
              </a:endParaRPr>
            </a:p>
          </p:txBody>
        </p:sp>
        <p:grpSp>
          <p:nvGrpSpPr>
            <p:cNvPr id="59" name="组合 4"/>
            <p:cNvGrpSpPr/>
            <p:nvPr/>
          </p:nvGrpSpPr>
          <p:grpSpPr>
            <a:xfrm>
              <a:off x="3749334" y="1048319"/>
              <a:ext cx="1230702" cy="769441"/>
              <a:chOff x="654070" y="2834344"/>
              <a:chExt cx="1815355" cy="1126189"/>
            </a:xfrm>
          </p:grpSpPr>
          <p:sp>
            <p:nvSpPr>
              <p:cNvPr id="60" name="Oval 53"/>
              <p:cNvSpPr>
                <a:spLocks noChangeArrowheads="1"/>
              </p:cNvSpPr>
              <p:nvPr/>
            </p:nvSpPr>
            <p:spPr bwMode="auto">
              <a:xfrm>
                <a:off x="1041891" y="2887277"/>
                <a:ext cx="1036261" cy="1036518"/>
              </a:xfrm>
              <a:prstGeom prst="ellipse">
                <a:avLst/>
              </a:prstGeom>
              <a:solidFill>
                <a:srgbClr val="4B7AB6"/>
              </a:solidFill>
              <a:ln w="889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D9D9DA"/>
                    </a:gs>
                  </a:gsLst>
                  <a:lin ang="2700000" scaled="0"/>
                  <a:tileRect/>
                </a:gradFill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>
                  <a:defRPr/>
                </a:pPr>
                <a:endParaRPr lang="zh-CN" altLang="en-US" sz="2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Text Box 58"/>
              <p:cNvSpPr txBox="1">
                <a:spLocks noChangeArrowheads="1"/>
              </p:cNvSpPr>
              <p:nvPr/>
            </p:nvSpPr>
            <p:spPr bwMode="auto">
              <a:xfrm>
                <a:off x="654070" y="2834344"/>
                <a:ext cx="1815355" cy="1126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4400" b="1" kern="300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+mn-lt"/>
                  </a:rPr>
                  <a:t>I</a:t>
                </a:r>
                <a:r>
                  <a:rPr lang="en-US" altLang="zh-CN" sz="4400" b="1" kern="300" dirty="0">
                    <a:gradFill>
                      <a:gsLst>
                        <a:gs pos="100000">
                          <a:srgbClr val="FFFFAE"/>
                        </a:gs>
                        <a:gs pos="0">
                          <a:srgbClr val="F78B09"/>
                        </a:gs>
                        <a:gs pos="70000">
                          <a:srgbClr val="FFFF00"/>
                        </a:gs>
                        <a:gs pos="99000">
                          <a:schemeClr val="bg1"/>
                        </a:gs>
                      </a:gsLst>
                      <a:lin ang="5400000" scaled="0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+mn-lt"/>
                  </a:rPr>
                  <a:t>I</a:t>
                </a:r>
                <a:r>
                  <a:rPr lang="en-US" altLang="zh-CN" sz="4400" b="1" kern="300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+mn-lt"/>
                  </a:rPr>
                  <a:t>I</a:t>
                </a:r>
                <a:endParaRPr lang="en-US" altLang="zh-CN" sz="3600" b="1" kern="300" dirty="0">
                  <a:solidFill>
                    <a:schemeClr val="bg1">
                      <a:lumMod val="5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4006164" y="3144048"/>
            <a:ext cx="7126299" cy="708178"/>
            <a:chOff x="4012254" y="1084494"/>
            <a:chExt cx="7126299" cy="708178"/>
          </a:xfrm>
        </p:grpSpPr>
        <p:sp>
          <p:nvSpPr>
            <p:cNvPr id="58" name="文本框 22"/>
            <p:cNvSpPr txBox="1"/>
            <p:nvPr/>
          </p:nvSpPr>
          <p:spPr>
            <a:xfrm>
              <a:off x="4952623" y="1164571"/>
              <a:ext cx="6185930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FFFF"/>
                  </a:solidFill>
                  <a:latin typeface="Comic Sans MS" pitchFamily="66" charset="0"/>
                  <a:ea typeface="微软雅黑" pitchFamily="34" charset="-122"/>
                  <a:cs typeface="+mn-ea"/>
                  <a:sym typeface="+mn-lt"/>
                </a:rPr>
                <a:t>China WIGOS-IP</a:t>
              </a:r>
              <a:endParaRPr lang="zh-CN" altLang="en-US" sz="3200" b="1" dirty="0">
                <a:solidFill>
                  <a:srgbClr val="FFFFFF"/>
                </a:solidFill>
                <a:latin typeface="Comic Sans MS" pitchFamily="66" charset="0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63" name="Oval 53"/>
            <p:cNvSpPr>
              <a:spLocks noChangeArrowheads="1"/>
            </p:cNvSpPr>
            <p:nvPr/>
          </p:nvSpPr>
          <p:spPr bwMode="auto">
            <a:xfrm>
              <a:off x="4012254" y="1084494"/>
              <a:ext cx="702523" cy="708178"/>
            </a:xfrm>
            <a:prstGeom prst="ellipse">
              <a:avLst/>
            </a:prstGeom>
            <a:solidFill>
              <a:srgbClr val="4B7AB6"/>
            </a:solidFill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>
                <a:defRPr/>
              </a:pPr>
              <a:endPara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4013424" y="4158649"/>
            <a:ext cx="7126299" cy="708177"/>
            <a:chOff x="4012254" y="1084491"/>
            <a:chExt cx="7126299" cy="708177"/>
          </a:xfrm>
        </p:grpSpPr>
        <p:sp>
          <p:nvSpPr>
            <p:cNvPr id="66" name="文本框 22"/>
            <p:cNvSpPr txBox="1"/>
            <p:nvPr/>
          </p:nvSpPr>
          <p:spPr>
            <a:xfrm>
              <a:off x="4952623" y="1164571"/>
              <a:ext cx="6185930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FFFF"/>
                  </a:solidFill>
                  <a:latin typeface="Comic Sans MS" pitchFamily="66" charset="0"/>
                  <a:ea typeface="微软雅黑" pitchFamily="34" charset="-122"/>
                  <a:cs typeface="+mn-ea"/>
                  <a:sym typeface="+mn-lt"/>
                </a:rPr>
                <a:t>Emphases </a:t>
              </a:r>
              <a:r>
                <a:rPr lang="en-US" altLang="zh-CN" sz="3200" b="1" dirty="0" smtClean="0">
                  <a:solidFill>
                    <a:srgbClr val="FFFFFF"/>
                  </a:solidFill>
                  <a:latin typeface="Comic Sans MS" pitchFamily="66" charset="0"/>
                  <a:ea typeface="微软雅黑" pitchFamily="34" charset="-122"/>
                  <a:cs typeface="+mn-ea"/>
                  <a:sym typeface="+mn-lt"/>
                </a:rPr>
                <a:t>2018-2020</a:t>
              </a:r>
              <a:endParaRPr lang="zh-CN" altLang="en-US" sz="3200" b="1" dirty="0">
                <a:solidFill>
                  <a:srgbClr val="FFFFFF"/>
                </a:solidFill>
                <a:latin typeface="Comic Sans MS" pitchFamily="66" charset="0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68" name="Oval 53"/>
            <p:cNvSpPr>
              <a:spLocks noChangeArrowheads="1"/>
            </p:cNvSpPr>
            <p:nvPr/>
          </p:nvSpPr>
          <p:spPr bwMode="auto">
            <a:xfrm>
              <a:off x="4012254" y="1084491"/>
              <a:ext cx="702523" cy="708177"/>
            </a:xfrm>
            <a:prstGeom prst="ellipse">
              <a:avLst/>
            </a:prstGeom>
            <a:solidFill>
              <a:srgbClr val="4B7AB6"/>
            </a:solidFill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>
                <a:defRPr/>
              </a:pPr>
              <a:endPara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627718" y="6319777"/>
            <a:ext cx="4317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en-US" altLang="zh-CN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 </a:t>
            </a: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WIGOS in RA2</a:t>
            </a:r>
            <a:endParaRPr lang="zh-CN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1" name="Text Box 58"/>
          <p:cNvSpPr txBox="1">
            <a:spLocks noChangeArrowheads="1"/>
          </p:cNvSpPr>
          <p:nvPr/>
        </p:nvSpPr>
        <p:spPr bwMode="auto">
          <a:xfrm>
            <a:off x="4006164" y="3131791"/>
            <a:ext cx="70252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4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r>
              <a:rPr lang="en-US" altLang="zh-CN" sz="4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r>
              <a:rPr lang="en-US" altLang="zh-CN" sz="44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endParaRPr lang="en-US" altLang="zh-CN" b="1" dirty="0">
              <a:solidFill>
                <a:schemeClr val="bg1">
                  <a:lumMod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2" name="Text Box 58"/>
          <p:cNvSpPr txBox="1">
            <a:spLocks noChangeArrowheads="1"/>
          </p:cNvSpPr>
          <p:nvPr/>
        </p:nvSpPr>
        <p:spPr bwMode="auto">
          <a:xfrm>
            <a:off x="4013425" y="4136531"/>
            <a:ext cx="70252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4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III</a:t>
            </a:r>
            <a:endParaRPr lang="en-US" altLang="zh-CN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chemeClr val="bg1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02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5908" y="256111"/>
            <a:ext cx="5956091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8" y="197131"/>
            <a:ext cx="5524155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Emphases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2018-2020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20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1" name="TextBox 43">
            <a:extLst>
              <a:ext uri="{FF2B5EF4-FFF2-40B4-BE49-F238E27FC236}">
                <a16:creationId xmlns:a16="http://schemas.microsoft.com/office/drawing/2014/main" id="{1F481CCC-5618-466B-96B4-C5420491F1F8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FFF8131E-CB17-457B-BE8B-45D15A98E460}"/>
              </a:ext>
            </a:extLst>
          </p:cNvPr>
          <p:cNvSpPr txBox="1">
            <a:spLocks/>
          </p:cNvSpPr>
          <p:nvPr/>
        </p:nvSpPr>
        <p:spPr>
          <a:xfrm>
            <a:off x="6235908" y="182580"/>
            <a:ext cx="626589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Implement: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IP</a:t>
            </a:r>
            <a:r>
              <a:rPr lang="en-US" altLang="zh-CN" sz="3200" b="1" dirty="0" smtClean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/</a:t>
            </a:r>
            <a:r>
              <a:rPr lang="en-US" altLang="zh-CN" sz="3200" b="1" dirty="0" smtClean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RWC</a:t>
            </a:r>
            <a:r>
              <a:rPr lang="en-US" altLang="zh-CN" sz="2800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EGOS-IP</a:t>
            </a:r>
            <a:endParaRPr lang="zh-CN" altLang="en-US" sz="2800" b="1" spc="-3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47">
            <a:extLst>
              <a:ext uri="{FF2B5EF4-FFF2-40B4-BE49-F238E27FC236}">
                <a16:creationId xmlns:a16="http://schemas.microsoft.com/office/drawing/2014/main" id="{4C73D400-3801-4F9A-8B3B-F3AAAB5ACB46}"/>
              </a:ext>
            </a:extLst>
          </p:cNvPr>
          <p:cNvSpPr/>
          <p:nvPr/>
        </p:nvSpPr>
        <p:spPr>
          <a:xfrm>
            <a:off x="567161" y="1098111"/>
            <a:ext cx="11080195" cy="4493218"/>
          </a:xfrm>
          <a:prstGeom prst="roundRect">
            <a:avLst/>
          </a:prstGeom>
          <a:noFill/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spc="50" dirty="0" smtClean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Implement the regional WIGOS center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indent="-342900">
              <a:lnSpc>
                <a:spcPct val="150000"/>
              </a:lnSpc>
              <a:buSzPct val="80000"/>
              <a:buFont typeface="Wingdings" pitchFamily="2" charset="2"/>
              <a:buChar char="l"/>
              <a:defRPr/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Establish Co-operation mechanism in CMA</a:t>
            </a:r>
          </a:p>
          <a:p>
            <a:pPr>
              <a:lnSpc>
                <a:spcPct val="150000"/>
              </a:lnSpc>
              <a:buSzPct val="80000"/>
              <a:defRPr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    plan : create multi-center workgroup / establish the mechanism to work together efficiently / improve the methods and the technologies of QC </a:t>
            </a:r>
          </a:p>
          <a:p>
            <a:pPr marL="342900" indent="-342900">
              <a:lnSpc>
                <a:spcPct val="150000"/>
              </a:lnSpc>
              <a:buSzPct val="80000"/>
              <a:buFont typeface="Wingdings" pitchFamily="2" charset="2"/>
              <a:buChar char="l"/>
              <a:defRPr/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Update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system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the website of CMA 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RWC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established in 2018 by Met. Obs. Center  ( the project was approved in EC-70</a:t>
            </a: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and RA2-13</a:t>
            </a: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rd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in 2018 )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0734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5908" y="256111"/>
            <a:ext cx="5956091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8" y="197131"/>
            <a:ext cx="5524155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Emphases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2018-2020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21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1" name="TextBox 43">
            <a:extLst>
              <a:ext uri="{FF2B5EF4-FFF2-40B4-BE49-F238E27FC236}">
                <a16:creationId xmlns:a16="http://schemas.microsoft.com/office/drawing/2014/main" id="{1F481CCC-5618-466B-96B4-C5420491F1F8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FFF8131E-CB17-457B-BE8B-45D15A98E460}"/>
              </a:ext>
            </a:extLst>
          </p:cNvPr>
          <p:cNvSpPr txBox="1">
            <a:spLocks/>
          </p:cNvSpPr>
          <p:nvPr/>
        </p:nvSpPr>
        <p:spPr>
          <a:xfrm>
            <a:off x="6235908" y="182580"/>
            <a:ext cx="626589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Implement: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IP</a:t>
            </a:r>
            <a:r>
              <a:rPr lang="en-US" altLang="zh-CN" sz="3200" b="1" dirty="0" smtClean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/</a:t>
            </a:r>
            <a:r>
              <a:rPr lang="en-US" altLang="zh-CN" sz="3200" b="1" dirty="0" smtClean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RWC</a:t>
            </a:r>
            <a:r>
              <a:rPr lang="en-US" altLang="zh-CN" sz="2800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EGOS-IP</a:t>
            </a:r>
            <a:endParaRPr lang="zh-CN" altLang="en-US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47">
            <a:extLst>
              <a:ext uri="{FF2B5EF4-FFF2-40B4-BE49-F238E27FC236}">
                <a16:creationId xmlns:a16="http://schemas.microsoft.com/office/drawing/2014/main" id="{4C73D400-3801-4F9A-8B3B-F3AAAB5ACB46}"/>
              </a:ext>
            </a:extLst>
          </p:cNvPr>
          <p:cNvSpPr/>
          <p:nvPr/>
        </p:nvSpPr>
        <p:spPr>
          <a:xfrm>
            <a:off x="567161" y="1292982"/>
            <a:ext cx="11080195" cy="805637"/>
          </a:xfrm>
          <a:prstGeom prst="roundRect">
            <a:avLst/>
          </a:prstGeom>
          <a:noFill/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spc="50" dirty="0" smtClean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Fulfill the EGOS-IP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0"/>
          <a:stretch/>
        </p:blipFill>
        <p:spPr bwMode="auto">
          <a:xfrm>
            <a:off x="6385810" y="4311389"/>
            <a:ext cx="5471408" cy="211811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2F183C10-628B-416D-AA10-BB46BDA28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308502"/>
              </p:ext>
            </p:extLst>
          </p:nvPr>
        </p:nvGraphicFramePr>
        <p:xfrm>
          <a:off x="285857" y="2083629"/>
          <a:ext cx="11642801" cy="1777655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680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400" b="1" dirty="0" smtClean="0"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organizations</a:t>
                      </a:r>
                      <a:endParaRPr lang="zh-CN" altLang="en-US" sz="2400" b="1" dirty="0"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400" b="1" dirty="0" smtClean="0"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Key action</a:t>
                      </a:r>
                      <a:r>
                        <a:rPr lang="en-US" altLang="zh-CN" sz="2400" b="1" baseline="0" dirty="0" smtClean="0"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 No.</a:t>
                      </a:r>
                      <a:endParaRPr lang="zh-CN" altLang="en-US" sz="2400" b="1" dirty="0"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algn="l" defTabSz="914400" rtl="0" eaLnBrk="1" latinLnBrk="0" hangingPunct="1"/>
                      <a:r>
                        <a:rPr lang="en-US" altLang="zh-CN" sz="2000" b="1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National Met.</a:t>
                      </a:r>
                      <a:r>
                        <a:rPr lang="en-US" altLang="zh-CN" sz="2000" b="1" kern="12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 Information center</a:t>
                      </a:r>
                      <a:endParaRPr lang="en-US" altLang="zh-CN" sz="2000" b="1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685800" indent="-342900" algn="l" defTabSz="914400" rtl="0" eaLnBrk="0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SzPct val="60000"/>
                        <a:buFont typeface="Wingdings" panose="05000000000000000000" pitchFamily="2" charset="2"/>
                        <a:buChar char="l"/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C3,C7,C8,G2,G7,G17,G18,G40</a:t>
                      </a:r>
                      <a:endParaRPr lang="zh-CN" sz="200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algn="l" defTabSz="914400" rtl="0" eaLnBrk="1" latinLnBrk="0" hangingPunct="1"/>
                      <a:r>
                        <a:rPr lang="en-US" altLang="zh-CN" sz="2000" b="1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Met. Obs. Center </a:t>
                      </a:r>
                      <a:endParaRPr lang="en-US" altLang="zh-CN" sz="2000" b="1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685800" indent="-342900" algn="l" defTabSz="914400" rtl="0" eaLnBrk="0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SzPct val="60000"/>
                        <a:buFont typeface="Wingdings" panose="05000000000000000000" pitchFamily="2" charset="2"/>
                        <a:buChar char="l"/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C4,C7,C12, G4,G7,G13,G14,G40,G45,G47</a:t>
                      </a:r>
                      <a:endParaRPr lang="zh-CN" sz="200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418">
                <a:tc>
                  <a:txBody>
                    <a:bodyPr/>
                    <a:lstStyle/>
                    <a:p>
                      <a:pPr marL="180000" algn="l" defTabSz="914400" rtl="0" eaLnBrk="1" latinLnBrk="0" hangingPunct="1"/>
                      <a:r>
                        <a:rPr lang="en-US" altLang="zh-CN" sz="2000" b="1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National satellite</a:t>
                      </a:r>
                      <a:r>
                        <a:rPr lang="en-US" altLang="zh-CN" sz="2000" b="1" kern="12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 Met. center</a:t>
                      </a:r>
                      <a:endParaRPr lang="en-US" altLang="zh-CN" sz="2000" b="1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91439" marR="91439" marT="45726" marB="4572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685800" indent="-342900" algn="l" defTabSz="914400" rtl="0" eaLnBrk="0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SzPct val="60000"/>
                        <a:buFont typeface="Wingdings" panose="05000000000000000000" pitchFamily="2" charset="2"/>
                        <a:buChar char="l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itchFamily="2" charset="-122"/>
                          <a:cs typeface="Arial" panose="020B0604020202020204" pitchFamily="34" charset="0"/>
                        </a:rPr>
                        <a:t>C12</a:t>
                      </a:r>
                      <a:endParaRPr lang="zh-CN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73458604"/>
                  </a:ext>
                </a:extLst>
              </a:tr>
            </a:tbl>
          </a:graphicData>
        </a:graphic>
      </p:graphicFrame>
      <p:grpSp>
        <p:nvGrpSpPr>
          <p:cNvPr id="16" name="组合 15">
            <a:extLst>
              <a:ext uri="{FF2B5EF4-FFF2-40B4-BE49-F238E27FC236}">
                <a16:creationId xmlns:a16="http://schemas.microsoft.com/office/drawing/2014/main" id="{885B4695-1905-472A-B4F1-E4ECD69A0AE1}"/>
              </a:ext>
            </a:extLst>
          </p:cNvPr>
          <p:cNvGrpSpPr/>
          <p:nvPr/>
        </p:nvGrpSpPr>
        <p:grpSpPr>
          <a:xfrm>
            <a:off x="828378" y="4509094"/>
            <a:ext cx="317006" cy="446016"/>
            <a:chOff x="3135036" y="5757219"/>
            <a:chExt cx="317006" cy="163951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9F4FF2EF-3C82-41AD-83FA-7ECD2A498590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t="27824" r="83598" b="2820"/>
            <a:stretch>
              <a:fillRect/>
            </a:stretch>
          </p:blipFill>
          <p:spPr bwMode="auto">
            <a:xfrm>
              <a:off x="3135036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5">
              <a:extLst>
                <a:ext uri="{FF2B5EF4-FFF2-40B4-BE49-F238E27FC236}">
                  <a16:creationId xmlns:a16="http://schemas.microsoft.com/office/drawing/2014/main" id="{D4A1F4E8-F482-4226-8F8A-E47A43E88C9D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8" t="9657" r="54089"/>
            <a:stretch>
              <a:fillRect/>
            </a:stretch>
          </p:blipFill>
          <p:spPr bwMode="auto">
            <a:xfrm>
              <a:off x="3310246" y="5757219"/>
              <a:ext cx="52871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图片 6">
              <a:extLst>
                <a:ext uri="{FF2B5EF4-FFF2-40B4-BE49-F238E27FC236}">
                  <a16:creationId xmlns:a16="http://schemas.microsoft.com/office/drawing/2014/main" id="{4C996870-0E42-4147-B4B1-E225DABC391F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9" t="7581" r="27278" b="-574"/>
            <a:stretch>
              <a:fillRect/>
            </a:stretch>
          </p:blipFill>
          <p:spPr bwMode="auto">
            <a:xfrm>
              <a:off x="3221319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65E5CBE6-FFF9-4AE6-84A2-13A5C4FA199B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66" t="14842" r="4536"/>
            <a:stretch>
              <a:fillRect/>
            </a:stretch>
          </p:blipFill>
          <p:spPr bwMode="auto">
            <a:xfrm>
              <a:off x="3393884" y="5757219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DA27ACE1-85F3-4AD9-BF24-493D5282D583}"/>
              </a:ext>
            </a:extLst>
          </p:cNvPr>
          <p:cNvSpPr txBox="1"/>
          <p:nvPr/>
        </p:nvSpPr>
        <p:spPr>
          <a:xfrm>
            <a:off x="1252241" y="4483979"/>
            <a:ext cx="5028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>
                    <a:lumMod val="75000"/>
                  </a:srgb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The tasks have been started last year</a:t>
            </a:r>
          </a:p>
        </p:txBody>
      </p:sp>
    </p:spTree>
    <p:extLst>
      <p:ext uri="{BB962C8B-B14F-4D97-AF65-F5344CB8AC3E}">
        <p14:creationId xmlns:p14="http://schemas.microsoft.com/office/powerpoint/2010/main" val="2197443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368446" y="4424026"/>
            <a:ext cx="8394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spc="6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Thanks for your attention!</a:t>
            </a:r>
            <a:endParaRPr lang="zh-CN" altLang="en-US" sz="4000" spc="6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29" y="224893"/>
            <a:ext cx="5132029" cy="4999183"/>
          </a:xfrm>
          <a:prstGeom prst="rect">
            <a:avLst/>
          </a:prstGeom>
        </p:spPr>
      </p:pic>
      <p:sp>
        <p:nvSpPr>
          <p:cNvPr id="4" name="TextBox 43">
            <a:extLst>
              <a:ext uri="{FF2B5EF4-FFF2-40B4-BE49-F238E27FC236}">
                <a16:creationId xmlns:a16="http://schemas.microsoft.com/office/drawing/2014/main" id="{3099A6BC-38E5-47C9-B45A-8ED0DD3AF09F}"/>
              </a:ext>
            </a:extLst>
          </p:cNvPr>
          <p:cNvSpPr txBox="1"/>
          <p:nvPr/>
        </p:nvSpPr>
        <p:spPr>
          <a:xfrm>
            <a:off x="6056028" y="5131912"/>
            <a:ext cx="3537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i="1" spc="600" dirty="0" smtClean="0">
                <a:solidFill>
                  <a:schemeClr val="accent1">
                    <a:lumMod val="8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wjkaoc@cma.gov.cn</a:t>
            </a:r>
            <a:endParaRPr lang="en-US" altLang="zh-CN" sz="1600" b="1" i="1" spc="600" dirty="0">
              <a:solidFill>
                <a:schemeClr val="accent1">
                  <a:lumMod val="8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3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8686" y="256111"/>
            <a:ext cx="6923314" cy="376159"/>
          </a:xfrm>
          <a:prstGeom prst="rect">
            <a:avLst/>
          </a:prstGeom>
          <a:noFill/>
        </p:spPr>
      </p:pic>
      <p:sp>
        <p:nvSpPr>
          <p:cNvPr id="27" name="Text Box 58"/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</a:t>
            </a:r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8" name="标题 1"/>
          <p:cNvSpPr txBox="1">
            <a:spLocks/>
          </p:cNvSpPr>
          <p:nvPr/>
        </p:nvSpPr>
        <p:spPr>
          <a:xfrm>
            <a:off x="1805559" y="197131"/>
            <a:ext cx="374827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Status summary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3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5486400" y="182580"/>
            <a:ext cx="6366096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Capabilities</a:t>
            </a:r>
            <a:r>
              <a:rPr lang="en-US" altLang="zh-CN" sz="2800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Requirements</a:t>
            </a:r>
            <a:r>
              <a:rPr lang="en-US" altLang="zh-CN" sz="2800" b="1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Gaps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文本框 2"/>
          <p:cNvSpPr txBox="1"/>
          <p:nvPr/>
        </p:nvSpPr>
        <p:spPr>
          <a:xfrm>
            <a:off x="567161" y="4616709"/>
            <a:ext cx="10984118" cy="1529448"/>
          </a:xfrm>
          <a:prstGeom prst="rect">
            <a:avLst/>
          </a:prstGeom>
          <a:noFill/>
          <a:ln w="22225">
            <a:noFill/>
          </a:ln>
        </p:spPr>
        <p:txBody>
          <a:bodyPr wrap="none" rtlCol="0" anchor="ctr">
            <a:normAutofit/>
          </a:bodyPr>
          <a:lstStyle/>
          <a:p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As the most important operational system, </a:t>
            </a:r>
          </a:p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IOS,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integration of surface-, air- and space-based measurements, </a:t>
            </a:r>
          </a:p>
          <a:p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plays </a:t>
            </a: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key roles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 weather / climate / disaster prevention &amp; mitigation.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150386" y="5143758"/>
            <a:ext cx="317006" cy="446016"/>
            <a:chOff x="3135036" y="5757219"/>
            <a:chExt cx="317006" cy="163951"/>
          </a:xfrm>
        </p:grpSpPr>
        <p:pic>
          <p:nvPicPr>
            <p:cNvPr id="38" name="图片 4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t="27824" r="83598" b="2820"/>
            <a:stretch>
              <a:fillRect/>
            </a:stretch>
          </p:blipFill>
          <p:spPr bwMode="auto">
            <a:xfrm>
              <a:off x="3135036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图片 5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8" t="9657" r="54089"/>
            <a:stretch>
              <a:fillRect/>
            </a:stretch>
          </p:blipFill>
          <p:spPr bwMode="auto">
            <a:xfrm>
              <a:off x="3310246" y="5757219"/>
              <a:ext cx="52871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图片 6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9" t="7581" r="27278" b="-574"/>
            <a:stretch>
              <a:fillRect/>
            </a:stretch>
          </p:blipFill>
          <p:spPr bwMode="auto">
            <a:xfrm>
              <a:off x="3221319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图片 7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66" t="14842" r="4536"/>
            <a:stretch>
              <a:fillRect/>
            </a:stretch>
          </p:blipFill>
          <p:spPr bwMode="auto">
            <a:xfrm>
              <a:off x="3393884" y="5757219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1714182" y="1066428"/>
            <a:ext cx="8799805" cy="3115995"/>
            <a:chOff x="1174139" y="1009659"/>
            <a:chExt cx="8799805" cy="3115995"/>
          </a:xfrm>
        </p:grpSpPr>
        <p:pic>
          <p:nvPicPr>
            <p:cNvPr id="21" name="Picture 4" descr="C:\Users\dell004\Pictures\W020130318372704372266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139" y="1011564"/>
              <a:ext cx="1060185" cy="100800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5" descr="C:\Users\dell004\Pictures\无标题.t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2312" y="2053035"/>
              <a:ext cx="1059725" cy="100800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C:\Users\dell004\Pictures\4135176_201612010855020778NXOBWG9M1616T3GZWF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1961" y="1010161"/>
              <a:ext cx="950765" cy="1009404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3" descr="C:\Users\dell004\Desktop\temp\百年站图\百年站\pic\3.tif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139" y="2053035"/>
              <a:ext cx="1060186" cy="100800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dell004\Desktop\temp\百年站图\百年站\pic\12.t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664" y="1010161"/>
              <a:ext cx="1170713" cy="2050873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C:\Users\dell004\Pictures\timgG8X5E31D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1961" y="2053036"/>
              <a:ext cx="950765" cy="100800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组合 31"/>
            <p:cNvGrpSpPr/>
            <p:nvPr/>
          </p:nvGrpSpPr>
          <p:grpSpPr>
            <a:xfrm>
              <a:off x="3371962" y="3117654"/>
              <a:ext cx="2164416" cy="1008000"/>
              <a:chOff x="4499993" y="2964305"/>
              <a:chExt cx="4130929" cy="1388255"/>
            </a:xfrm>
          </p:grpSpPr>
          <p:pic>
            <p:nvPicPr>
              <p:cNvPr id="34" name="Picture 2" descr="20th century collage copy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99993" y="3702795"/>
                <a:ext cx="4130929" cy="649765"/>
              </a:xfrm>
              <a:prstGeom prst="rect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20th century collage copy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04" t="75097" r="1"/>
              <a:stretch/>
            </p:blipFill>
            <p:spPr bwMode="auto">
              <a:xfrm>
                <a:off x="4499993" y="2964305"/>
                <a:ext cx="4130929" cy="738490"/>
              </a:xfrm>
              <a:prstGeom prst="rect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6" name="Picture 2" descr="F:\doc_cma\地面处工作\2018\微信图片_20180927201930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968" y="1009659"/>
              <a:ext cx="4402976" cy="3115995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E:\wang\doc_cma\地面处工作\2017\百年站\pic\wKgBs1bzR8qAfzhEAAGIWXEXsCQ82.jp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68" b="8637"/>
            <a:stretch/>
          </p:blipFill>
          <p:spPr bwMode="auto">
            <a:xfrm>
              <a:off x="1174140" y="3117654"/>
              <a:ext cx="2160173" cy="1007999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C:\Users\dell004\Desktop\temp\百年站图\百年站\pic\总部气象站.JPG"/>
            <p:cNvPicPr>
              <a:picLocks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3" t="58848" r="52507" b="21314"/>
            <a:stretch/>
          </p:blipFill>
          <p:spPr bwMode="auto">
            <a:xfrm>
              <a:off x="2272313" y="1010161"/>
              <a:ext cx="1062000" cy="100800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9241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8686" y="256111"/>
            <a:ext cx="6923314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9" y="197131"/>
            <a:ext cx="374827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Status summary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4" name="文本框 2"/>
          <p:cNvSpPr txBox="1"/>
          <p:nvPr/>
        </p:nvSpPr>
        <p:spPr>
          <a:xfrm>
            <a:off x="567161" y="4616709"/>
            <a:ext cx="10984118" cy="1529448"/>
          </a:xfrm>
          <a:prstGeom prst="rect">
            <a:avLst/>
          </a:prstGeom>
          <a:noFill/>
          <a:ln w="22225">
            <a:noFill/>
          </a:ln>
        </p:spPr>
        <p:txBody>
          <a:bodyPr wrap="none" rtlCol="0" anchor="ctr">
            <a:norm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Main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features </a:t>
            </a: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</a:p>
          <a:p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 levels = Developed + Developing + Underdeveloped level </a:t>
            </a:r>
          </a:p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Determined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by Landforms / economic conditions / population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density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50386" y="5143758"/>
            <a:ext cx="317006" cy="446016"/>
            <a:chOff x="3135036" y="5757219"/>
            <a:chExt cx="317006" cy="163951"/>
          </a:xfrm>
        </p:grpSpPr>
        <p:pic>
          <p:nvPicPr>
            <p:cNvPr id="38" name="图片 4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t="27824" r="83598" b="2820"/>
            <a:stretch>
              <a:fillRect/>
            </a:stretch>
          </p:blipFill>
          <p:spPr bwMode="auto">
            <a:xfrm>
              <a:off x="3135036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图片 5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8" t="9657" r="54089"/>
            <a:stretch>
              <a:fillRect/>
            </a:stretch>
          </p:blipFill>
          <p:spPr bwMode="auto">
            <a:xfrm>
              <a:off x="3310246" y="5757219"/>
              <a:ext cx="52871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图片 6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9" t="7581" r="27278" b="-574"/>
            <a:stretch>
              <a:fillRect/>
            </a:stretch>
          </p:blipFill>
          <p:spPr bwMode="auto">
            <a:xfrm>
              <a:off x="3221319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图片 7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66" t="14842" r="4536"/>
            <a:stretch>
              <a:fillRect/>
            </a:stretch>
          </p:blipFill>
          <p:spPr bwMode="auto">
            <a:xfrm>
              <a:off x="3393884" y="5757219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组合 1"/>
          <p:cNvGrpSpPr/>
          <p:nvPr/>
        </p:nvGrpSpPr>
        <p:grpSpPr>
          <a:xfrm>
            <a:off x="1015342" y="1055700"/>
            <a:ext cx="10309430" cy="3117600"/>
            <a:chOff x="1304708" y="1056015"/>
            <a:chExt cx="10309430" cy="3117600"/>
          </a:xfrm>
        </p:grpSpPr>
        <p:pic>
          <p:nvPicPr>
            <p:cNvPr id="33" name="图片 32" descr="综合气象观测201609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4708" y="1056015"/>
              <a:ext cx="4406149" cy="311760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</p:pic>
        <p:pic>
          <p:nvPicPr>
            <p:cNvPr id="1026" name="Picture 2" descr="E:\wang\doc_cma\地面处工作\2018\站网布局\雷达\1km-地形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7991" y="1056015"/>
              <a:ext cx="5836147" cy="311760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 Box 58">
            <a:extLst>
              <a:ext uri="{FF2B5EF4-FFF2-40B4-BE49-F238E27FC236}">
                <a16:creationId xmlns:a16="http://schemas.microsoft.com/office/drawing/2014/main" id="{54663CC6-B10E-4454-B1B9-CF2622352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</a:t>
            </a:r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A32A3471-329A-464B-A57A-3F93F22AA24A}"/>
              </a:ext>
            </a:extLst>
          </p:cNvPr>
          <p:cNvSpPr txBox="1">
            <a:spLocks/>
          </p:cNvSpPr>
          <p:nvPr/>
        </p:nvSpPr>
        <p:spPr>
          <a:xfrm>
            <a:off x="5486400" y="182580"/>
            <a:ext cx="6366096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Capabilities</a:t>
            </a:r>
            <a:r>
              <a:rPr lang="en-US" altLang="zh-CN" sz="2800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Requirements</a:t>
            </a:r>
            <a:r>
              <a:rPr lang="en-US" altLang="zh-CN" sz="2800" b="1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Gaps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1" name="TextBox 43">
            <a:extLst>
              <a:ext uri="{FF2B5EF4-FFF2-40B4-BE49-F238E27FC236}">
                <a16:creationId xmlns:a16="http://schemas.microsoft.com/office/drawing/2014/main" id="{EE3A552C-38F5-4EFA-8C26-9CE90166933E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</p:spTree>
    <p:extLst>
      <p:ext uri="{BB962C8B-B14F-4D97-AF65-F5344CB8AC3E}">
        <p14:creationId xmlns:p14="http://schemas.microsoft.com/office/powerpoint/2010/main" val="972282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综合气象观测20160930"/>
          <p:cNvPicPr>
            <a:picLocks noChangeAspect="1"/>
          </p:cNvPicPr>
          <p:nvPr/>
        </p:nvPicPr>
        <p:blipFill>
          <a:blip r:embed="rId4">
            <a:lum bright="66000"/>
          </a:blip>
          <a:stretch>
            <a:fillRect/>
          </a:stretch>
        </p:blipFill>
        <p:spPr>
          <a:xfrm>
            <a:off x="2062664" y="807596"/>
            <a:ext cx="7630160" cy="4863999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5767254" y="1509906"/>
            <a:ext cx="4520565" cy="3213100"/>
          </a:xfrm>
          <a:prstGeom prst="rect">
            <a:avLst/>
          </a:prstGeom>
          <a:gradFill>
            <a:gsLst>
              <a:gs pos="65000">
                <a:srgbClr val="FFAFAF"/>
              </a:gs>
              <a:gs pos="44000">
                <a:srgbClr val="FFFF00"/>
              </a:gs>
              <a:gs pos="29000">
                <a:srgbClr val="A3D9FF"/>
              </a:gs>
              <a:gs pos="94000">
                <a:srgbClr val="79FFB5"/>
              </a:gs>
            </a:gsLst>
            <a:path path="circle">
              <a:fillToRect t="100000" r="100000"/>
            </a:path>
            <a:tileRect l="-100000" b="-100000"/>
          </a:gradFill>
          <a:ln w="19050" cap="flat" cmpd="sng" algn="ctr">
            <a:solidFill>
              <a:srgbClr val="1F497D"/>
            </a:solidFill>
            <a:prstDash val="dash"/>
          </a:ln>
          <a:effectLst/>
          <a:scene3d>
            <a:camera prst="perspectiveLeft" fov="4500000">
              <a:rot lat="0" lon="24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constructing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）</a:t>
            </a:r>
          </a:p>
        </p:txBody>
      </p:sp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68686" y="256111"/>
            <a:ext cx="6923314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9" y="197131"/>
            <a:ext cx="374827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Status summary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5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4" name="文本框 2"/>
          <p:cNvSpPr txBox="1"/>
          <p:nvPr/>
        </p:nvSpPr>
        <p:spPr>
          <a:xfrm>
            <a:off x="567161" y="5177710"/>
            <a:ext cx="10984118" cy="1529448"/>
          </a:xfrm>
          <a:prstGeom prst="rect">
            <a:avLst/>
          </a:prstGeom>
          <a:noFill/>
          <a:ln w="22225">
            <a:noFill/>
          </a:ln>
        </p:spPr>
        <p:txBody>
          <a:bodyPr wrap="none" rtlCol="0" anchor="ctr">
            <a:normAutofit/>
          </a:bodyPr>
          <a:lstStyle/>
          <a:p>
            <a:r>
              <a:rPr lang="en-US" altLang="zh-CN" sz="2400" b="1" dirty="0">
                <a:solidFill>
                  <a:srgbClr val="0070C0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 types </a:t>
            </a:r>
            <a:r>
              <a:rPr lang="en-US" altLang="zh-CN" sz="2400" b="1" dirty="0" smtClean="0">
                <a:solidFill>
                  <a:srgbClr val="0070C0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sub-networks</a:t>
            </a:r>
            <a:endParaRPr lang="en-US" altLang="zh-CN" sz="2400" b="1" dirty="0">
              <a:solidFill>
                <a:srgbClr val="0070C0">
                  <a:lumMod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400" b="1" dirty="0">
                <a:solidFill>
                  <a:srgbClr val="0070C0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classified </a:t>
            </a: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according to the main usages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150386" y="5704759"/>
            <a:ext cx="317006" cy="446016"/>
            <a:chOff x="3135036" y="5757219"/>
            <a:chExt cx="317006" cy="163951"/>
          </a:xfrm>
        </p:grpSpPr>
        <p:pic>
          <p:nvPicPr>
            <p:cNvPr id="38" name="图片 4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t="27824" r="83598" b="2820"/>
            <a:stretch>
              <a:fillRect/>
            </a:stretch>
          </p:blipFill>
          <p:spPr bwMode="auto">
            <a:xfrm>
              <a:off x="3135036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图片 5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8" t="9657" r="54089"/>
            <a:stretch>
              <a:fillRect/>
            </a:stretch>
          </p:blipFill>
          <p:spPr bwMode="auto">
            <a:xfrm>
              <a:off x="3310246" y="5757219"/>
              <a:ext cx="52871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图片 6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9" t="7581" r="27278" b="-574"/>
            <a:stretch>
              <a:fillRect/>
            </a:stretch>
          </p:blipFill>
          <p:spPr bwMode="auto">
            <a:xfrm>
              <a:off x="3221319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图片 7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66" t="14842" r="4536"/>
            <a:stretch>
              <a:fillRect/>
            </a:stretch>
          </p:blipFill>
          <p:spPr bwMode="auto">
            <a:xfrm>
              <a:off x="3393884" y="5757219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图片 33" descr="站点信息表农气成分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8714" y="1524511"/>
            <a:ext cx="4471035" cy="3220720"/>
          </a:xfrm>
          <a:prstGeom prst="rect">
            <a:avLst/>
          </a:prstGeom>
          <a:ln w="19050">
            <a:solidFill>
              <a:srgbClr val="00B050"/>
            </a:solidFill>
          </a:ln>
          <a:scene3d>
            <a:camera prst="perspectiveLeft" fov="4500000">
              <a:rot lat="0" lon="2400000" rev="0"/>
            </a:camera>
            <a:lightRig rig="threePt" dir="t"/>
          </a:scene3d>
        </p:spPr>
      </p:pic>
      <p:pic>
        <p:nvPicPr>
          <p:cNvPr id="35" name="图片 34" descr="区域天气观测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7929" y="1509906"/>
            <a:ext cx="4540250" cy="3213735"/>
          </a:xfrm>
          <a:prstGeom prst="rect">
            <a:avLst/>
          </a:prstGeom>
          <a:ln w="19050">
            <a:solidFill>
              <a:srgbClr val="FF0000"/>
            </a:solidFill>
          </a:ln>
          <a:scene3d>
            <a:camera prst="perspectiveLeft" fov="4500000">
              <a:rot lat="0" lon="2400000" rev="0"/>
            </a:camera>
            <a:lightRig rig="threePt" dir="t"/>
          </a:scene3d>
        </p:spPr>
      </p:pic>
      <p:pic>
        <p:nvPicPr>
          <p:cNvPr id="36" name="图片 35" descr="天气站网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7004" y="1509906"/>
            <a:ext cx="4462145" cy="3213735"/>
          </a:xfrm>
          <a:prstGeom prst="rect">
            <a:avLst/>
          </a:prstGeom>
          <a:ln w="28575">
            <a:solidFill>
              <a:srgbClr val="FFFF00"/>
            </a:solidFill>
          </a:ln>
          <a:scene3d>
            <a:camera prst="perspectiveLeft" fov="4500000">
              <a:rot lat="0" lon="2400000" rev="0"/>
            </a:camera>
            <a:lightRig rig="threePt" dir="t"/>
          </a:scene3d>
        </p:spPr>
      </p:pic>
      <p:pic>
        <p:nvPicPr>
          <p:cNvPr id="42" name="图片 41" descr="气候网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7959" y="1509906"/>
            <a:ext cx="4540885" cy="3213735"/>
          </a:xfrm>
          <a:prstGeom prst="rect">
            <a:avLst/>
          </a:prstGeom>
          <a:ln w="19050">
            <a:solidFill>
              <a:srgbClr val="1F497D"/>
            </a:solidFill>
          </a:ln>
          <a:scene3d>
            <a:camera prst="perspectiveLeft" fov="4500000">
              <a:rot lat="0" lon="2400000" rev="0"/>
            </a:camera>
            <a:lightRig rig="threePt" dir="t"/>
          </a:scene3d>
        </p:spPr>
      </p:pic>
      <p:graphicFrame>
        <p:nvGraphicFramePr>
          <p:cNvPr id="43" name="表格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978442"/>
              </p:ext>
            </p:extLst>
          </p:nvPr>
        </p:nvGraphicFramePr>
        <p:xfrm>
          <a:off x="4367040" y="5321176"/>
          <a:ext cx="5903206" cy="615315"/>
        </p:xfrm>
        <a:graphic>
          <a:graphicData uri="http://schemas.openxmlformats.org/drawingml/2006/table">
            <a:tbl>
              <a:tblPr firstRow="1" firstCol="1" bandRow="1"/>
              <a:tblGrid>
                <a:gridCol w="130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9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4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7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53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Climate</a:t>
                      </a:r>
                    </a:p>
                  </a:txBody>
                  <a:tcPr marL="41284" marR="41284" marT="0" marB="0" anchor="ctr">
                    <a:lnL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Weather</a:t>
                      </a:r>
                      <a:endParaRPr lang="zh-CN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Disaster</a:t>
                      </a:r>
                      <a:endParaRPr lang="zh-CN" sz="2000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Ecology</a:t>
                      </a:r>
                      <a:endParaRPr lang="zh-CN" sz="2000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Volunteer</a:t>
                      </a:r>
                      <a:endParaRPr lang="zh-CN" altLang="en-US" sz="1800" kern="100" dirty="0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3000">
                          <a:srgbClr val="FF0000"/>
                        </a:gs>
                        <a:gs pos="74000">
                          <a:srgbClr val="FFFF00"/>
                        </a:gs>
                        <a:gs pos="65000">
                          <a:srgbClr val="0070C0"/>
                        </a:gs>
                        <a:gs pos="94000">
                          <a:srgbClr val="00B050"/>
                        </a:gs>
                      </a:gsLst>
                      <a:lin ang="5400000"/>
                      <a:tileRect t="-100000" r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 Box 58">
            <a:extLst>
              <a:ext uri="{FF2B5EF4-FFF2-40B4-BE49-F238E27FC236}">
                <a16:creationId xmlns:a16="http://schemas.microsoft.com/office/drawing/2014/main" id="{05ED1C10-BEC5-485E-8C59-3CF8724C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</a:t>
            </a:r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36784F5B-EAD4-42EF-9CEE-A11A59672161}"/>
              </a:ext>
            </a:extLst>
          </p:cNvPr>
          <p:cNvSpPr txBox="1">
            <a:spLocks/>
          </p:cNvSpPr>
          <p:nvPr/>
        </p:nvSpPr>
        <p:spPr>
          <a:xfrm>
            <a:off x="5486400" y="182580"/>
            <a:ext cx="6366096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Capabilities</a:t>
            </a:r>
            <a:r>
              <a:rPr lang="en-US" altLang="zh-CN" sz="2800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Requirements</a:t>
            </a:r>
            <a:r>
              <a:rPr lang="en-US" altLang="zh-CN" sz="2800" b="1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Gaps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0" name="TextBox 43">
            <a:extLst>
              <a:ext uri="{FF2B5EF4-FFF2-40B4-BE49-F238E27FC236}">
                <a16:creationId xmlns:a16="http://schemas.microsoft.com/office/drawing/2014/main" id="{3A5BF8DE-65BB-406C-A5C0-FC475C11D79C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</p:spTree>
    <p:extLst>
      <p:ext uri="{BB962C8B-B14F-4D97-AF65-F5344CB8AC3E}">
        <p14:creationId xmlns:p14="http://schemas.microsoft.com/office/powerpoint/2010/main" val="2100787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8686" y="256111"/>
            <a:ext cx="6923314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9" y="197131"/>
            <a:ext cx="374827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Status summary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6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graphicFrame>
        <p:nvGraphicFramePr>
          <p:cNvPr id="29" name="表格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881638"/>
              </p:ext>
            </p:extLst>
          </p:nvPr>
        </p:nvGraphicFramePr>
        <p:xfrm>
          <a:off x="227385" y="1258642"/>
          <a:ext cx="11763686" cy="4572000"/>
        </p:xfrm>
        <a:graphic>
          <a:graphicData uri="http://schemas.openxmlformats.org/drawingml/2006/table">
            <a:tbl>
              <a:tblPr firstRow="1" firstCol="1" bandRow="1"/>
              <a:tblGrid>
                <a:gridCol w="4849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4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74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2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30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1" kern="0" baseline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main </a:t>
                      </a:r>
                      <a:r>
                        <a:rPr lang="en-US" altLang="zh-CN" sz="2000" b="1" kern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types of </a:t>
                      </a:r>
                      <a:r>
                        <a:rPr lang="en-US" altLang="zh-CN" sz="2000" b="1" kern="0" dirty="0" smtClean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stations</a:t>
                      </a:r>
                      <a:endParaRPr lang="zh-CN" sz="2000" b="1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Num.</a:t>
                      </a:r>
                      <a:endParaRPr lang="zh-CN" sz="2000" b="1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Climate</a:t>
                      </a:r>
                      <a:endParaRPr lang="zh-CN" sz="2000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Weather</a:t>
                      </a:r>
                      <a:endParaRPr lang="zh-CN" sz="200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Disaster</a:t>
                      </a:r>
                      <a:endParaRPr lang="zh-CN" sz="2000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Ecology</a:t>
                      </a:r>
                      <a:endParaRPr lang="zh-CN" sz="2000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Volunteer</a:t>
                      </a:r>
                      <a:endParaRPr lang="zh-CN" altLang="en-US" sz="200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3000">
                          <a:srgbClr val="FF0000"/>
                        </a:gs>
                        <a:gs pos="74000">
                          <a:srgbClr val="FFFF00"/>
                        </a:gs>
                        <a:gs pos="65000">
                          <a:srgbClr val="0070C0"/>
                        </a:gs>
                        <a:gs pos="94000">
                          <a:srgbClr val="00B050"/>
                        </a:gs>
                      </a:gsLst>
                      <a:lin ang="5400000"/>
                      <a:tileRect t="-100000" r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Atmospheric background station 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7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solidFill>
                          <a:srgbClr val="0070C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solidFill>
                          <a:srgbClr val="00B0F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7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National climate observatory 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5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National Reference Climatological Station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212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FF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solidFill>
                          <a:srgbClr val="00B05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National Basic Met. Station 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633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FF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solidFill>
                          <a:srgbClr val="00B05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National Met. Station</a:t>
                      </a:r>
                      <a:endParaRPr lang="zh-CN" alt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00" dirty="0">
                          <a:solidFill>
                            <a:srgbClr val="FF000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Weather Station (AWS)</a:t>
                      </a:r>
                      <a:r>
                        <a:rPr lang="en-US" altLang="zh-CN" sz="2000" b="0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endParaRPr lang="zh-CN" alt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kern="100" dirty="0" smtClean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1580</a:t>
                      </a:r>
                      <a:endParaRPr lang="en-US" alt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kern="100" dirty="0">
                          <a:solidFill>
                            <a:srgbClr val="FF000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60332</a:t>
                      </a:r>
                      <a:endParaRPr lang="zh-CN" altLang="zh-CN" sz="2000" b="0" kern="100" dirty="0">
                        <a:solidFill>
                          <a:srgbClr val="FF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BF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solidFill>
                          <a:srgbClr val="00B0F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FF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65000">
                          <a:srgbClr val="FFAFAF"/>
                        </a:gs>
                        <a:gs pos="44000">
                          <a:srgbClr val="FFFF00"/>
                        </a:gs>
                        <a:gs pos="29000">
                          <a:srgbClr val="A3D9FF"/>
                        </a:gs>
                        <a:gs pos="94000">
                          <a:srgbClr val="79FFB5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Applied Met. Obs.</a:t>
                      </a:r>
                      <a:r>
                        <a:rPr lang="en-US" altLang="zh-CN" sz="2000" b="0" kern="0" baseline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2000" b="0" kern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Station 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&gt;1000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BF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65000">
                          <a:srgbClr val="FFAFAF"/>
                        </a:gs>
                        <a:gs pos="44000">
                          <a:srgbClr val="FFFF00"/>
                        </a:gs>
                        <a:gs pos="29000">
                          <a:srgbClr val="A3D9FF"/>
                        </a:gs>
                        <a:gs pos="94000">
                          <a:srgbClr val="79FFB5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Volunteers’ Obs. Station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kern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(forming)</a:t>
                      </a:r>
                      <a:endParaRPr lang="zh-CN" alt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BF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FF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b="1" kern="100" dirty="0"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65000">
                          <a:srgbClr val="FF0000"/>
                        </a:gs>
                        <a:gs pos="44000">
                          <a:srgbClr val="FFFF00"/>
                        </a:gs>
                        <a:gs pos="29000">
                          <a:srgbClr val="0070C0"/>
                        </a:gs>
                        <a:gs pos="94000">
                          <a:srgbClr val="00B050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National test base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BF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b="1" kern="100" dirty="0"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65000">
                          <a:srgbClr val="FF0000"/>
                        </a:gs>
                        <a:gs pos="44000">
                          <a:srgbClr val="FFFF00"/>
                        </a:gs>
                        <a:gs pos="29000">
                          <a:srgbClr val="0070C0"/>
                        </a:gs>
                        <a:gs pos="94000">
                          <a:srgbClr val="00B050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upper-air sounding station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120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FF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new-generation weather radar 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204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BF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FF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FY serial meteorological satellite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2p+4s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space weather station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0" dirty="0">
                          <a:solidFill>
                            <a:srgbClr val="00206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&gt;90</a:t>
                      </a:r>
                      <a:endParaRPr lang="zh-CN" sz="2000" b="0" kern="100" dirty="0">
                        <a:solidFill>
                          <a:srgbClr val="00206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1284" marR="4128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BF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FF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1284" marR="4128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Text Box 58">
            <a:extLst>
              <a:ext uri="{FF2B5EF4-FFF2-40B4-BE49-F238E27FC236}">
                <a16:creationId xmlns:a16="http://schemas.microsoft.com/office/drawing/2014/main" id="{44C93920-DC65-4209-8409-BEAD472BA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</a:t>
            </a:r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F4A1346-A290-4774-ACF3-11C557472496}"/>
              </a:ext>
            </a:extLst>
          </p:cNvPr>
          <p:cNvSpPr txBox="1">
            <a:spLocks/>
          </p:cNvSpPr>
          <p:nvPr/>
        </p:nvSpPr>
        <p:spPr>
          <a:xfrm>
            <a:off x="5486400" y="182580"/>
            <a:ext cx="6366096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Capabilities</a:t>
            </a:r>
            <a:r>
              <a:rPr lang="en-US" altLang="zh-CN" sz="2800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Requirements</a:t>
            </a:r>
            <a:r>
              <a:rPr lang="en-US" altLang="zh-CN" sz="2800" b="1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Gaps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822D4ACF-F7F5-4E14-8546-5C89D2298DD2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</p:spTree>
    <p:extLst>
      <p:ext uri="{BB962C8B-B14F-4D97-AF65-F5344CB8AC3E}">
        <p14:creationId xmlns:p14="http://schemas.microsoft.com/office/powerpoint/2010/main" val="576625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8686" y="256111"/>
            <a:ext cx="6923314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9" y="197131"/>
            <a:ext cx="374827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Status summary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7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Text Box 58">
            <a:extLst>
              <a:ext uri="{FF2B5EF4-FFF2-40B4-BE49-F238E27FC236}">
                <a16:creationId xmlns:a16="http://schemas.microsoft.com/office/drawing/2014/main" id="{44C93920-DC65-4209-8409-BEAD472BA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</a:t>
            </a:r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F4A1346-A290-4774-ACF3-11C557472496}"/>
              </a:ext>
            </a:extLst>
          </p:cNvPr>
          <p:cNvSpPr txBox="1">
            <a:spLocks/>
          </p:cNvSpPr>
          <p:nvPr/>
        </p:nvSpPr>
        <p:spPr>
          <a:xfrm>
            <a:off x="5486400" y="182580"/>
            <a:ext cx="6366096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Capabilities</a:t>
            </a:r>
            <a:r>
              <a:rPr lang="en-US" altLang="zh-CN" sz="2800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Requirements</a:t>
            </a:r>
            <a:r>
              <a:rPr lang="en-US" altLang="zh-CN" sz="2800" b="1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Gaps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822D4ACF-F7F5-4E14-8546-5C89D2298DD2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179511" y="1301610"/>
            <a:ext cx="6641535" cy="3443905"/>
          </a:xfrm>
          <a:prstGeom prst="roundRect">
            <a:avLst/>
          </a:prstGeom>
          <a:noFill/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spc="50" noProof="0" dirty="0" smtClean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More integrated Obs. system</a:t>
            </a:r>
            <a:endParaRPr kumimoji="0" lang="en-US" altLang="zh-CN" sz="28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DA1F28">
                      <a:satMod val="155000"/>
                    </a:srgbClr>
                  </a:gs>
                  <a:gs pos="100000">
                    <a:srgbClr val="DA1F28">
                      <a:shade val="45000"/>
                      <a:satMod val="165000"/>
                    </a:srgbClr>
                  </a:gs>
                </a:gsLst>
                <a:lin ang="5400000"/>
              </a:gradFill>
              <a:effectLst/>
              <a:uLnTx/>
              <a:uFillTx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ucida Sans Unicode"/>
              <a:ea typeface="黑体"/>
              <a:cs typeface="+mn-cs"/>
            </a:endParaRP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Enlarge the Obs. areas</a:t>
            </a:r>
          </a:p>
          <a:p>
            <a:pPr lvl="0">
              <a:buSzPct val="80000"/>
              <a:defRPr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ecology / offshore / </a:t>
            </a:r>
            <a:r>
              <a:rPr lang="en-US" altLang="zh-CN" sz="2400" b="1" dirty="0" err="1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cryosphere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/ air quality /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space</a:t>
            </a:r>
          </a:p>
          <a:p>
            <a:pPr lvl="0">
              <a:buSzPct val="80000"/>
              <a:defRPr/>
            </a:pP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ealize GOS in China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SzPct val="80000"/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RBON </a:t>
            </a: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 GAW /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GCW / Marian etc.</a:t>
            </a:r>
          </a:p>
        </p:txBody>
      </p:sp>
      <p:sp>
        <p:nvSpPr>
          <p:cNvPr id="27" name="文本框 2"/>
          <p:cNvSpPr txBox="1"/>
          <p:nvPr/>
        </p:nvSpPr>
        <p:spPr>
          <a:xfrm>
            <a:off x="567161" y="4889612"/>
            <a:ext cx="10984118" cy="1529448"/>
          </a:xfrm>
          <a:prstGeom prst="rect">
            <a:avLst/>
          </a:prstGeom>
          <a:noFill/>
          <a:ln w="22225">
            <a:noFill/>
          </a:ln>
        </p:spPr>
        <p:txBody>
          <a:bodyPr wrap="none" rtlCol="0" anchor="ctr">
            <a:normAutofit lnSpcReduction="10000"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Multi-sphere Obs. into one big network</a:t>
            </a:r>
            <a:endParaRPr lang="en-US" altLang="zh-CN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400" b="1" dirty="0" smtClean="0">
                <a:solidFill>
                  <a:srgbClr val="0070C0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One station with more functions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Apply for the TPRCC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 regional </a:t>
            </a: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GCW </a:t>
            </a:r>
            <a:endParaRPr lang="en-US" altLang="zh-CN" sz="2400" b="1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Center )</a:t>
            </a:r>
            <a:endParaRPr lang="en-US" altLang="zh-CN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50386" y="5045470"/>
            <a:ext cx="317006" cy="446016"/>
            <a:chOff x="3135036" y="5757219"/>
            <a:chExt cx="317006" cy="163951"/>
          </a:xfrm>
        </p:grpSpPr>
        <p:pic>
          <p:nvPicPr>
            <p:cNvPr id="31" name="图片 4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t="27824" r="83598" b="2820"/>
            <a:stretch>
              <a:fillRect/>
            </a:stretch>
          </p:blipFill>
          <p:spPr bwMode="auto">
            <a:xfrm>
              <a:off x="3135036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图片 5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8" t="9657" r="54089"/>
            <a:stretch>
              <a:fillRect/>
            </a:stretch>
          </p:blipFill>
          <p:spPr bwMode="auto">
            <a:xfrm>
              <a:off x="3310246" y="5757219"/>
              <a:ext cx="52871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图片 6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9" t="7581" r="27278" b="-574"/>
            <a:stretch>
              <a:fillRect/>
            </a:stretch>
          </p:blipFill>
          <p:spPr bwMode="auto">
            <a:xfrm>
              <a:off x="3221319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图片 7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66" t="14842" r="4536"/>
            <a:stretch>
              <a:fillRect/>
            </a:stretch>
          </p:blipFill>
          <p:spPr bwMode="auto">
            <a:xfrm>
              <a:off x="3393884" y="5757219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6923174" y="982404"/>
            <a:ext cx="5064117" cy="5507245"/>
            <a:chOff x="6923174" y="982404"/>
            <a:chExt cx="5064117" cy="5507245"/>
          </a:xfrm>
        </p:grpSpPr>
        <p:pic>
          <p:nvPicPr>
            <p:cNvPr id="22" name="Picture 2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4509" y="4493324"/>
              <a:ext cx="2752782" cy="1996325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D:\MyDoc\CMA-2013\中美交流用站点信息表\wanglig7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6" t="26147" r="14797" b="16650"/>
            <a:stretch/>
          </p:blipFill>
          <p:spPr bwMode="auto">
            <a:xfrm>
              <a:off x="6927933" y="2673199"/>
              <a:ext cx="2714380" cy="1727334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23" y="2673199"/>
              <a:ext cx="2254567" cy="173986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4975" y="982404"/>
              <a:ext cx="1612677" cy="1590904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174" y="1007455"/>
              <a:ext cx="3247960" cy="1590905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448" y="4493324"/>
              <a:ext cx="2140302" cy="1996325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6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4509" y="5681601"/>
              <a:ext cx="1440160" cy="739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Picture 2" descr="C:\Documents and Settings\Chopin\My Documents\My Pictures\gaw_logo_acronym_vertical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8355" y="2733100"/>
              <a:ext cx="714565" cy="937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1756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示 6">
            <a:extLst>
              <a:ext uri="{FF2B5EF4-FFF2-40B4-BE49-F238E27FC236}">
                <a16:creationId xmlns:a16="http://schemas.microsoft.com/office/drawing/2014/main" id="{EAE56908-7F45-477A-BEA1-6E8A7DACE0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7223203"/>
              </p:ext>
            </p:extLst>
          </p:nvPr>
        </p:nvGraphicFramePr>
        <p:xfrm>
          <a:off x="7120847" y="940869"/>
          <a:ext cx="5197638" cy="4045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68686" y="256111"/>
            <a:ext cx="6923314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9" y="197131"/>
            <a:ext cx="374827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Status summary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8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179511" y="1205768"/>
            <a:ext cx="6641535" cy="3126389"/>
          </a:xfrm>
          <a:prstGeom prst="roundRect">
            <a:avLst/>
          </a:prstGeom>
          <a:noFill/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spc="50" dirty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Requirements Review</a:t>
            </a:r>
            <a:endParaRPr kumimoji="0" lang="en-US" altLang="zh-CN" sz="28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DA1F28">
                      <a:satMod val="155000"/>
                    </a:srgbClr>
                  </a:gs>
                  <a:gs pos="100000">
                    <a:srgbClr val="DA1F28">
                      <a:shade val="45000"/>
                      <a:satMod val="165000"/>
                    </a:srgbClr>
                  </a:gs>
                </a:gsLst>
                <a:lin ang="5400000"/>
              </a:gradFill>
              <a:effectLst/>
              <a:uLnTx/>
              <a:uFillTx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ucida Sans Unicode"/>
              <a:ea typeface="黑体"/>
              <a:cs typeface="+mn-cs"/>
            </a:endParaRP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RRR from WMO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Analysis :</a:t>
            </a:r>
          </a:p>
          <a:p>
            <a:pPr lvl="0">
              <a:buSzPct val="80000"/>
              <a:defRPr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</a:t>
            </a: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 Application areas 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</a:t>
            </a: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5D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variables</a:t>
            </a: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\ Obs. height</a:t>
            </a: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\ space resolution \ frequency \ accuracy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Text Box 58">
            <a:extLst>
              <a:ext uri="{FF2B5EF4-FFF2-40B4-BE49-F238E27FC236}">
                <a16:creationId xmlns:a16="http://schemas.microsoft.com/office/drawing/2014/main" id="{A04FC9AE-24CC-425D-AE31-055D9465E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</a:t>
            </a:r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E1AA8721-0490-45E7-8933-839ED57F3FBE}"/>
              </a:ext>
            </a:extLst>
          </p:cNvPr>
          <p:cNvSpPr txBox="1">
            <a:spLocks/>
          </p:cNvSpPr>
          <p:nvPr/>
        </p:nvSpPr>
        <p:spPr>
          <a:xfrm>
            <a:off x="5486399" y="182580"/>
            <a:ext cx="670559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Capabilities</a:t>
            </a:r>
            <a:r>
              <a:rPr lang="en-US" altLang="zh-CN" sz="2800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Requirements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Gaps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TextBox 43">
            <a:extLst>
              <a:ext uri="{FF2B5EF4-FFF2-40B4-BE49-F238E27FC236}">
                <a16:creationId xmlns:a16="http://schemas.microsoft.com/office/drawing/2014/main" id="{E40A05CE-B813-4DAD-8ECC-A36259BAF3E4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1C36701F-974F-40C5-B171-90121508C7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442485"/>
              </p:ext>
            </p:extLst>
          </p:nvPr>
        </p:nvGraphicFramePr>
        <p:xfrm>
          <a:off x="7728058" y="1876361"/>
          <a:ext cx="3939414" cy="2318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9" name="文本框 2">
            <a:extLst>
              <a:ext uri="{FF2B5EF4-FFF2-40B4-BE49-F238E27FC236}">
                <a16:creationId xmlns:a16="http://schemas.microsoft.com/office/drawing/2014/main" id="{80DF3C47-1F15-432D-B4F3-F605929461CE}"/>
              </a:ext>
            </a:extLst>
          </p:cNvPr>
          <p:cNvSpPr txBox="1"/>
          <p:nvPr/>
        </p:nvSpPr>
        <p:spPr>
          <a:xfrm>
            <a:off x="734082" y="4680070"/>
            <a:ext cx="10984118" cy="1668544"/>
          </a:xfrm>
          <a:prstGeom prst="rect">
            <a:avLst/>
          </a:prstGeom>
          <a:noFill/>
          <a:ln w="22225">
            <a:noFill/>
          </a:ln>
        </p:spPr>
        <p:txBody>
          <a:bodyPr wrap="none" rtlCol="0" anchor="ctr">
            <a:normAutofit/>
          </a:bodyPr>
          <a:lstStyle/>
          <a:p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CMA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focus on </a:t>
            </a: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 areas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15 areas in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OSCAR (web)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Nowcasting – VSRF – SSLP / Climate Monitoring (GCOS) /  High Res NWP /</a:t>
            </a:r>
          </a:p>
          <a:p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Agricultural Met. /  Space Weather / Aeronautical Met. / Atmospheric Composition / Climate Science /</a:t>
            </a:r>
          </a:p>
          <a:p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Forecasting Atmospheric Composition / Climate applications / Hydrology / Ocean Applications 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A7BD18A-0BB5-4953-B97A-C7805BA97D19}"/>
              </a:ext>
            </a:extLst>
          </p:cNvPr>
          <p:cNvGrpSpPr/>
          <p:nvPr/>
        </p:nvGrpSpPr>
        <p:grpSpPr>
          <a:xfrm>
            <a:off x="311893" y="5291334"/>
            <a:ext cx="317006" cy="446016"/>
            <a:chOff x="3135036" y="5757219"/>
            <a:chExt cx="317006" cy="163951"/>
          </a:xfrm>
        </p:grpSpPr>
        <p:pic>
          <p:nvPicPr>
            <p:cNvPr id="31" name="图片 4">
              <a:extLst>
                <a:ext uri="{FF2B5EF4-FFF2-40B4-BE49-F238E27FC236}">
                  <a16:creationId xmlns:a16="http://schemas.microsoft.com/office/drawing/2014/main" id="{0B27E8AE-782F-47EA-92FC-94C57F6F681B}"/>
                </a:ext>
              </a:extLst>
            </p:cNvPr>
            <p:cNvPicPr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t="27824" r="83598" b="2820"/>
            <a:stretch>
              <a:fillRect/>
            </a:stretch>
          </p:blipFill>
          <p:spPr bwMode="auto">
            <a:xfrm>
              <a:off x="3135036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图片 5">
              <a:extLst>
                <a:ext uri="{FF2B5EF4-FFF2-40B4-BE49-F238E27FC236}">
                  <a16:creationId xmlns:a16="http://schemas.microsoft.com/office/drawing/2014/main" id="{6540632D-9D31-447C-9676-05C99F9E932A}"/>
                </a:ext>
              </a:extLst>
            </p:cNvPr>
            <p:cNvPicPr>
              <a:picLocks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8" t="9657" r="54089"/>
            <a:stretch>
              <a:fillRect/>
            </a:stretch>
          </p:blipFill>
          <p:spPr bwMode="auto">
            <a:xfrm>
              <a:off x="3310246" y="5757219"/>
              <a:ext cx="52871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图片 6">
              <a:extLst>
                <a:ext uri="{FF2B5EF4-FFF2-40B4-BE49-F238E27FC236}">
                  <a16:creationId xmlns:a16="http://schemas.microsoft.com/office/drawing/2014/main" id="{6F50803A-4786-4EC4-B2BB-9F31B1CA6566}"/>
                </a:ext>
              </a:extLst>
            </p:cNvPr>
            <p:cNvPicPr>
              <a:picLocks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9" t="7581" r="27278" b="-574"/>
            <a:stretch>
              <a:fillRect/>
            </a:stretch>
          </p:blipFill>
          <p:spPr bwMode="auto">
            <a:xfrm>
              <a:off x="3221319" y="5757346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图片 7">
              <a:extLst>
                <a:ext uri="{FF2B5EF4-FFF2-40B4-BE49-F238E27FC236}">
                  <a16:creationId xmlns:a16="http://schemas.microsoft.com/office/drawing/2014/main" id="{614186F7-A7A7-42C0-AB0C-3C154ADF64B9}"/>
                </a:ext>
              </a:extLst>
            </p:cNvPr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66" t="14842" r="4536"/>
            <a:stretch>
              <a:fillRect/>
            </a:stretch>
          </p:blipFill>
          <p:spPr bwMode="auto">
            <a:xfrm>
              <a:off x="3393884" y="5757219"/>
              <a:ext cx="58158" cy="16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5433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dell\Desktop\图片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65081"/>
            <a:ext cx="1737498" cy="376159"/>
          </a:xfrm>
          <a:prstGeom prst="rect">
            <a:avLst/>
          </a:prstGeom>
          <a:noFill/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239311" y="197131"/>
            <a:ext cx="24376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dell\Desktop\图片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8686" y="256111"/>
            <a:ext cx="6923314" cy="376159"/>
          </a:xfrm>
          <a:prstGeom prst="rect">
            <a:avLst/>
          </a:prstGeom>
          <a:noFill/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1805559" y="197131"/>
            <a:ext cx="374827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微软雅黑" panose="020B0503020204020204" pitchFamily="34" charset="-122"/>
              </a:rPr>
              <a:t>Status summary</a:t>
            </a:r>
            <a:endParaRPr lang="zh-CN" altLang="en-US" sz="3200" b="1" dirty="0">
              <a:solidFill>
                <a:srgbClr val="FF0000"/>
              </a:solidFill>
              <a:latin typeface="Comic Sans MS" pitchFamily="66" charset="0"/>
              <a:ea typeface="微软雅黑" panose="020B0503020204020204" pitchFamily="34" charset="-122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058399" y="650616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7EF4B-976B-465E-BFEF-4528AA1BAFA3}" type="slidenum">
              <a:rPr lang="zh-CN" altLang="en-US" sz="1800" kern="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</a:t>
            </a:fld>
            <a:endParaRPr lang="zh-CN" altLang="en-US" sz="1800" kern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7" name="Text Box 58">
            <a:extLst>
              <a:ext uri="{FF2B5EF4-FFF2-40B4-BE49-F238E27FC236}">
                <a16:creationId xmlns:a16="http://schemas.microsoft.com/office/drawing/2014/main" id="{A04FC9AE-24CC-425D-AE31-055D9465E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61" y="-219744"/>
            <a:ext cx="14056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II</a:t>
            </a:r>
            <a:r>
              <a:rPr lang="en-US" altLang="zh-CN" sz="66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+mn-lt"/>
              </a:rPr>
              <a:t>I</a:t>
            </a:r>
            <a:endParaRPr lang="en-US" altLang="zh-CN" sz="3200" b="1" dirty="0">
              <a:gradFill>
                <a:gsLst>
                  <a:gs pos="100000">
                    <a:srgbClr val="FFFFAE"/>
                  </a:gs>
                  <a:gs pos="0">
                    <a:srgbClr val="F78B09"/>
                  </a:gs>
                  <a:gs pos="70000">
                    <a:srgbClr val="FFFF00"/>
                  </a:gs>
                  <a:gs pos="99000">
                    <a:srgbClr val="FFFFFF"/>
                  </a:gs>
                </a:gsLst>
                <a:lin ang="5400000" scaled="0"/>
              </a:gra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E1AA8721-0490-45E7-8933-839ED57F3FBE}"/>
              </a:ext>
            </a:extLst>
          </p:cNvPr>
          <p:cNvSpPr txBox="1">
            <a:spLocks/>
          </p:cNvSpPr>
          <p:nvPr/>
        </p:nvSpPr>
        <p:spPr>
          <a:xfrm>
            <a:off x="5486399" y="182580"/>
            <a:ext cx="670559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Capabilities</a:t>
            </a:r>
            <a:r>
              <a:rPr lang="en-US" altLang="zh-CN" sz="2800" dirty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Requirements</a:t>
            </a:r>
            <a:r>
              <a:rPr lang="en-US" altLang="zh-CN" sz="3200" b="1" dirty="0">
                <a:gradFill>
                  <a:gsLst>
                    <a:gs pos="100000">
                      <a:srgbClr val="FFFFAE"/>
                    </a:gs>
                    <a:gs pos="0">
                      <a:srgbClr val="F78B09"/>
                    </a:gs>
                    <a:gs pos="70000">
                      <a:srgbClr val="FFFF00"/>
                    </a:gs>
                    <a:gs pos="99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800" b="1" dirty="0" smtClean="0">
                <a:solidFill>
                  <a:srgbClr val="0070C0">
                    <a:lumMod val="75000"/>
                  </a:srgb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Gaps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TextBox 43">
            <a:extLst>
              <a:ext uri="{FF2B5EF4-FFF2-40B4-BE49-F238E27FC236}">
                <a16:creationId xmlns:a16="http://schemas.microsoft.com/office/drawing/2014/main" id="{E40A05CE-B813-4DAD-8ECC-A36259BAF3E4}"/>
              </a:ext>
            </a:extLst>
          </p:cNvPr>
          <p:cNvSpPr txBox="1"/>
          <p:nvPr/>
        </p:nvSpPr>
        <p:spPr>
          <a:xfrm>
            <a:off x="0" y="6519446"/>
            <a:ext cx="366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2018 Beijing </a:t>
            </a:r>
            <a:r>
              <a:rPr lang="zh-CN" altLang="en-US" sz="14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</a:t>
            </a:r>
            <a:r>
              <a:rPr lang="en-US" altLang="zh-CN" sz="1600" b="1" i="1" dirty="0">
                <a:solidFill>
                  <a:srgbClr val="0162AB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- WIGOS in RA2</a:t>
            </a:r>
          </a:p>
        </p:txBody>
      </p:sp>
      <p:sp>
        <p:nvSpPr>
          <p:cNvPr id="15" name="圆角矩形 47">
            <a:extLst>
              <a:ext uri="{FF2B5EF4-FFF2-40B4-BE49-F238E27FC236}">
                <a16:creationId xmlns:a16="http://schemas.microsoft.com/office/drawing/2014/main" id="{3287616B-F571-447C-8E0A-FE4008E4EEBB}"/>
              </a:ext>
            </a:extLst>
          </p:cNvPr>
          <p:cNvSpPr/>
          <p:nvPr/>
        </p:nvSpPr>
        <p:spPr>
          <a:xfrm>
            <a:off x="567162" y="1221345"/>
            <a:ext cx="5857544" cy="2845468"/>
          </a:xfrm>
          <a:prstGeom prst="roundRect">
            <a:avLst/>
          </a:prstGeom>
          <a:noFill/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spc="50" dirty="0" smtClean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Basic </a:t>
            </a:r>
            <a:r>
              <a:rPr lang="en-US" altLang="zh-CN" sz="2800" b="1" kern="0" spc="50" dirty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Obs. </a:t>
            </a:r>
            <a:r>
              <a:rPr lang="en-US" altLang="zh-CN" sz="2800" b="1" kern="0" spc="50" dirty="0" smtClean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</a:t>
            </a:r>
            <a:r>
              <a:rPr kumimoji="0" lang="en-US" altLang="zh-CN" sz="2800" b="1" i="0" u="none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equirements</a:t>
            </a:r>
            <a:endParaRPr kumimoji="0" lang="en-US" altLang="zh-CN" sz="28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DA1F28">
                      <a:satMod val="155000"/>
                    </a:srgbClr>
                  </a:gs>
                  <a:gs pos="100000">
                    <a:srgbClr val="DA1F28">
                      <a:shade val="45000"/>
                      <a:satMod val="165000"/>
                    </a:srgbClr>
                  </a:gs>
                </a:gsLst>
                <a:lin ang="5400000"/>
              </a:gradFill>
              <a:effectLst/>
              <a:uLnTx/>
              <a:uFillTx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 application areas)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 very huge </a:t>
            </a:r>
            <a:r>
              <a:rPr lang="en-US" altLang="zh-CN" sz="2000" b="1" dirty="0" err="1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martrix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over 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almost everything (physics and chemistry) </a:t>
            </a: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including 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atmosphere and sea and the skin of the Earth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92B94B2-754C-4528-806F-E80C42807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316472"/>
              </p:ext>
            </p:extLst>
          </p:nvPr>
        </p:nvGraphicFramePr>
        <p:xfrm>
          <a:off x="7091924" y="1598445"/>
          <a:ext cx="4813205" cy="4893629"/>
        </p:xfrm>
        <a:graphic>
          <a:graphicData uri="http://schemas.openxmlformats.org/drawingml/2006/table">
            <a:tbl>
              <a:tblPr/>
              <a:tblGrid>
                <a:gridCol w="1010023">
                  <a:extLst>
                    <a:ext uri="{9D8B030D-6E8A-4147-A177-3AD203B41FA5}">
                      <a16:colId xmlns:a16="http://schemas.microsoft.com/office/drawing/2014/main" val="1672966164"/>
                    </a:ext>
                  </a:extLst>
                </a:gridCol>
                <a:gridCol w="1039906">
                  <a:extLst>
                    <a:ext uri="{9D8B030D-6E8A-4147-A177-3AD203B41FA5}">
                      <a16:colId xmlns:a16="http://schemas.microsoft.com/office/drawing/2014/main" val="3414382722"/>
                    </a:ext>
                  </a:extLst>
                </a:gridCol>
                <a:gridCol w="2763276">
                  <a:extLst>
                    <a:ext uri="{9D8B030D-6E8A-4147-A177-3AD203B41FA5}">
                      <a16:colId xmlns:a16="http://schemas.microsoft.com/office/drawing/2014/main" val="49264162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Domain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Essential Climate Variables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413918"/>
                  </a:ext>
                </a:extLst>
              </a:tr>
              <a:tr h="522161"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Atmospheric </a:t>
                      </a: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(over land, sea and ice)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Surface:</a:t>
                      </a: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Air temperature, Wind speed and direction, Water vapor, Pressure, Precipitation, Surface radiation budget</a:t>
                      </a: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912408"/>
                  </a:ext>
                </a:extLst>
              </a:tr>
              <a:tr h="6381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Upper-air: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Temperature, Wind speed and direction, Water vapor, Cloud properties, Earth radiation budget (including solar irradiance)</a:t>
                      </a: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960295"/>
                  </a:ext>
                </a:extLst>
              </a:tr>
              <a:tr h="52216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Composition: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Carbon dioxide, Methane and other long-lived greenhouse gases, Ozone and Aerosol supported by their precursors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828169"/>
                  </a:ext>
                </a:extLst>
              </a:tr>
              <a:tr h="754232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Oceanic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Surface:</a:t>
                      </a: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Sea-surface temperature, Sea-surface salinity, Sea level, Sea state, Sea ice, Surface current, Ocean color, Carbon dioxide partial pressure, Ocean acidity, Phytoplankton</a:t>
                      </a: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643201"/>
                  </a:ext>
                </a:extLst>
              </a:tr>
              <a:tr h="52216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Sub-surface: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Temperature, Salinity, Current, Nutrients, Carbon dioxide partial pressure, Ocean acidity, Oxygen, Tracers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837493"/>
                  </a:ext>
                </a:extLst>
              </a:tr>
              <a:tr h="406125"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Terrestrial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Hydrological: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River discharge, Water use, Ground water, Lakes, Soil moisture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4093734"/>
                  </a:ext>
                </a:extLst>
              </a:tr>
              <a:tr h="29008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Cryospheric: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Snow cover, Glaciers and ice caps, Ice sheets, Permafrost 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297906"/>
                  </a:ext>
                </a:extLst>
              </a:tr>
              <a:tr h="52216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Biological Ecological Other:</a:t>
                      </a:r>
                      <a:endParaRPr lang="en-US" sz="105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仿宋_GB2312"/>
                        </a:rPr>
                        <a:t>Land cover, FAPAR, Leaf area index, Soil carbon, Albedo, Above ground biomass, Fire disturbance</a:t>
                      </a: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43513" marR="43513" marT="29009" marB="2900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261445"/>
                  </a:ext>
                </a:extLst>
              </a:tr>
            </a:tbl>
          </a:graphicData>
        </a:graphic>
      </p:graphicFrame>
      <p:sp>
        <p:nvSpPr>
          <p:cNvPr id="16" name="标题 1">
            <a:extLst>
              <a:ext uri="{FF2B5EF4-FFF2-40B4-BE49-F238E27FC236}">
                <a16:creationId xmlns:a16="http://schemas.microsoft.com/office/drawing/2014/main" id="{EE5D4741-A694-47D4-80F1-36DC43322BD0}"/>
              </a:ext>
            </a:extLst>
          </p:cNvPr>
          <p:cNvSpPr txBox="1">
            <a:spLocks/>
          </p:cNvSpPr>
          <p:nvPr/>
        </p:nvSpPr>
        <p:spPr>
          <a:xfrm>
            <a:off x="7046272" y="1091451"/>
            <a:ext cx="4900688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ECVs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（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GCOS-138 WMO 2010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）</a:t>
            </a:r>
            <a:endParaRPr lang="zh-CN" altLang="en-US" sz="2800" b="1" dirty="0">
              <a:solidFill>
                <a:srgbClr val="0070C0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圆角矩形 47">
            <a:extLst>
              <a:ext uri="{FF2B5EF4-FFF2-40B4-BE49-F238E27FC236}">
                <a16:creationId xmlns:a16="http://schemas.microsoft.com/office/drawing/2014/main" id="{374A3B5E-0C3B-422C-84FA-2331A8250223}"/>
              </a:ext>
            </a:extLst>
          </p:cNvPr>
          <p:cNvSpPr/>
          <p:nvPr/>
        </p:nvSpPr>
        <p:spPr>
          <a:xfrm>
            <a:off x="567161" y="4249265"/>
            <a:ext cx="5857544" cy="2121647"/>
          </a:xfrm>
          <a:prstGeom prst="roundRect">
            <a:avLst/>
          </a:prstGeom>
          <a:noFill/>
          <a:ln w="25400" cap="flat" cmpd="sng" algn="ctr">
            <a:solidFill>
              <a:srgbClr val="39639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spc="50" dirty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Special Service R</a:t>
            </a:r>
            <a:r>
              <a:rPr kumimoji="0" lang="en-US" altLang="zh-CN" sz="2800" b="1" i="0" u="none" strike="noStrike" kern="0" cap="none" spc="50" normalizeH="0" baseline="0" noProof="0" dirty="0" err="1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equirements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Super 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high resolution Obs.  (e.g. </a:t>
            </a: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&lt;1km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Special place</a:t>
            </a:r>
          </a:p>
          <a:p>
            <a:pPr marL="342900" lvl="0" indent="-342900">
              <a:buSzPct val="80000"/>
              <a:buFont typeface="Wingdings" pitchFamily="2" charset="2"/>
              <a:buChar char="l"/>
              <a:defRPr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 changing all the time</a:t>
            </a:r>
          </a:p>
        </p:txBody>
      </p:sp>
    </p:spTree>
    <p:extLst>
      <p:ext uri="{BB962C8B-B14F-4D97-AF65-F5344CB8AC3E}">
        <p14:creationId xmlns:p14="http://schemas.microsoft.com/office/powerpoint/2010/main" val="4016531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58"/>
  <p:tag name="MH_SECTIONID" val="259,260,"/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自定义 52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0070C0"/>
      </a:accent2>
      <a:accent3>
        <a:srgbClr val="FFFFFF"/>
      </a:accent3>
      <a:accent4>
        <a:srgbClr val="0070C0"/>
      </a:accent4>
      <a:accent5>
        <a:srgbClr val="FFFFFF"/>
      </a:accent5>
      <a:accent6>
        <a:srgbClr val="0070C0"/>
      </a:accent6>
      <a:hlink>
        <a:srgbClr val="FFFFFF"/>
      </a:hlink>
      <a:folHlink>
        <a:srgbClr val="FFFFF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自定义 52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0070C0"/>
      </a:accent2>
      <a:accent3>
        <a:srgbClr val="FFFFFF"/>
      </a:accent3>
      <a:accent4>
        <a:srgbClr val="0070C0"/>
      </a:accent4>
      <a:accent5>
        <a:srgbClr val="FFFFFF"/>
      </a:accent5>
      <a:accent6>
        <a:srgbClr val="0070C0"/>
      </a:accent6>
      <a:hlink>
        <a:srgbClr val="FFFFFF"/>
      </a:hlink>
      <a:folHlink>
        <a:srgbClr val="FFFFF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52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0070C0"/>
      </a:accent2>
      <a:accent3>
        <a:srgbClr val="FFFFFF"/>
      </a:accent3>
      <a:accent4>
        <a:srgbClr val="0070C0"/>
      </a:accent4>
      <a:accent5>
        <a:srgbClr val="FFFFFF"/>
      </a:accent5>
      <a:accent6>
        <a:srgbClr val="0070C0"/>
      </a:accent6>
      <a:hlink>
        <a:srgbClr val="FFFFFF"/>
      </a:hlink>
      <a:folHlink>
        <a:srgbClr val="FFFFF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52">
    <a:dk1>
      <a:srgbClr val="FFFFFF"/>
    </a:dk1>
    <a:lt1>
      <a:srgbClr val="FFFFFF"/>
    </a:lt1>
    <a:dk2>
      <a:srgbClr val="FFFFFF"/>
    </a:dk2>
    <a:lt2>
      <a:srgbClr val="FFFFFF"/>
    </a:lt2>
    <a:accent1>
      <a:srgbClr val="FFFFFF"/>
    </a:accent1>
    <a:accent2>
      <a:srgbClr val="0070C0"/>
    </a:accent2>
    <a:accent3>
      <a:srgbClr val="FFFFFF"/>
    </a:accent3>
    <a:accent4>
      <a:srgbClr val="0070C0"/>
    </a:accent4>
    <a:accent5>
      <a:srgbClr val="FFFFFF"/>
    </a:accent5>
    <a:accent6>
      <a:srgbClr val="0070C0"/>
    </a:accent6>
    <a:hlink>
      <a:srgbClr val="FFFFFF"/>
    </a:hlink>
    <a:folHlink>
      <a:srgbClr val="FFFFFF"/>
    </a:folHlink>
  </a:clrScheme>
</a:themeOverride>
</file>

<file path=ppt/theme/themeOverride10.xml><?xml version="1.0" encoding="utf-8"?>
<a:themeOverride xmlns:a="http://schemas.openxmlformats.org/drawingml/2006/main">
  <a:clrScheme name="自定义 52">
    <a:dk1>
      <a:srgbClr val="FFFFFF"/>
    </a:dk1>
    <a:lt1>
      <a:srgbClr val="FFFFFF"/>
    </a:lt1>
    <a:dk2>
      <a:srgbClr val="FFFFFF"/>
    </a:dk2>
    <a:lt2>
      <a:srgbClr val="FFFFFF"/>
    </a:lt2>
    <a:accent1>
      <a:srgbClr val="FFFFFF"/>
    </a:accent1>
    <a:accent2>
      <a:srgbClr val="0070C0"/>
    </a:accent2>
    <a:accent3>
      <a:srgbClr val="FFFFFF"/>
    </a:accent3>
    <a:accent4>
      <a:srgbClr val="0070C0"/>
    </a:accent4>
    <a:accent5>
      <a:srgbClr val="FFFFFF"/>
    </a:accent5>
    <a:accent6>
      <a:srgbClr val="0070C0"/>
    </a:accent6>
    <a:hlink>
      <a:srgbClr val="FFFFFF"/>
    </a:hlink>
    <a:folHlink>
      <a:srgbClr val="FFFFFF"/>
    </a:folHlink>
  </a:clrScheme>
</a:themeOverride>
</file>

<file path=ppt/theme/themeOverride2.xml><?xml version="1.0" encoding="utf-8"?>
<a:themeOverride xmlns:a="http://schemas.openxmlformats.org/drawingml/2006/main">
  <a:clrScheme name="自定义 52">
    <a:dk1>
      <a:srgbClr val="FFFFFF"/>
    </a:dk1>
    <a:lt1>
      <a:srgbClr val="FFFFFF"/>
    </a:lt1>
    <a:dk2>
      <a:srgbClr val="FFFFFF"/>
    </a:dk2>
    <a:lt2>
      <a:srgbClr val="FFFFFF"/>
    </a:lt2>
    <a:accent1>
      <a:srgbClr val="FFFFFF"/>
    </a:accent1>
    <a:accent2>
      <a:srgbClr val="0070C0"/>
    </a:accent2>
    <a:accent3>
      <a:srgbClr val="FFFFFF"/>
    </a:accent3>
    <a:accent4>
      <a:srgbClr val="0070C0"/>
    </a:accent4>
    <a:accent5>
      <a:srgbClr val="FFFFFF"/>
    </a:accent5>
    <a:accent6>
      <a:srgbClr val="0070C0"/>
    </a:accent6>
    <a:hlink>
      <a:srgbClr val="FFFFFF"/>
    </a:hlink>
    <a:folHlink>
      <a:srgbClr val="FFFFFF"/>
    </a:folHlink>
  </a:clrScheme>
</a:themeOverride>
</file>

<file path=ppt/theme/themeOverride3.xml><?xml version="1.0" encoding="utf-8"?>
<a:themeOverride xmlns:a="http://schemas.openxmlformats.org/drawingml/2006/main">
  <a:clrScheme name="自定义 52">
    <a:dk1>
      <a:srgbClr val="FFFFFF"/>
    </a:dk1>
    <a:lt1>
      <a:srgbClr val="FFFFFF"/>
    </a:lt1>
    <a:dk2>
      <a:srgbClr val="FFFFFF"/>
    </a:dk2>
    <a:lt2>
      <a:srgbClr val="FFFFFF"/>
    </a:lt2>
    <a:accent1>
      <a:srgbClr val="FFFFFF"/>
    </a:accent1>
    <a:accent2>
      <a:srgbClr val="0070C0"/>
    </a:accent2>
    <a:accent3>
      <a:srgbClr val="FFFFFF"/>
    </a:accent3>
    <a:accent4>
      <a:srgbClr val="0070C0"/>
    </a:accent4>
    <a:accent5>
      <a:srgbClr val="FFFFFF"/>
    </a:accent5>
    <a:accent6>
      <a:srgbClr val="0070C0"/>
    </a:accent6>
    <a:hlink>
      <a:srgbClr val="FFFFFF"/>
    </a:hlink>
    <a:folHlink>
      <a:srgbClr val="FFFFFF"/>
    </a:folHlink>
  </a:clrScheme>
</a:themeOverride>
</file>

<file path=ppt/theme/themeOverride4.xml><?xml version="1.0" encoding="utf-8"?>
<a:themeOverride xmlns:a="http://schemas.openxmlformats.org/drawingml/2006/main">
  <a:clrScheme name="自定义 52">
    <a:dk1>
      <a:srgbClr val="FFFFFF"/>
    </a:dk1>
    <a:lt1>
      <a:srgbClr val="FFFFFF"/>
    </a:lt1>
    <a:dk2>
      <a:srgbClr val="FFFFFF"/>
    </a:dk2>
    <a:lt2>
      <a:srgbClr val="FFFFFF"/>
    </a:lt2>
    <a:accent1>
      <a:srgbClr val="FFFFFF"/>
    </a:accent1>
    <a:accent2>
      <a:srgbClr val="0070C0"/>
    </a:accent2>
    <a:accent3>
      <a:srgbClr val="FFFFFF"/>
    </a:accent3>
    <a:accent4>
      <a:srgbClr val="0070C0"/>
    </a:accent4>
    <a:accent5>
      <a:srgbClr val="FFFFFF"/>
    </a:accent5>
    <a:accent6>
      <a:srgbClr val="0070C0"/>
    </a:accent6>
    <a:hlink>
      <a:srgbClr val="FFFFFF"/>
    </a:hlink>
    <a:folHlink>
      <a:srgbClr val="FFFFFF"/>
    </a:folHlink>
  </a:clrScheme>
</a:themeOverride>
</file>

<file path=ppt/theme/themeOverride5.xml><?xml version="1.0" encoding="utf-8"?>
<a:themeOverride xmlns:a="http://schemas.openxmlformats.org/drawingml/2006/main">
  <a:clrScheme name="自定义 52">
    <a:dk1>
      <a:srgbClr val="FFFFFF"/>
    </a:dk1>
    <a:lt1>
      <a:srgbClr val="FFFFFF"/>
    </a:lt1>
    <a:dk2>
      <a:srgbClr val="FFFFFF"/>
    </a:dk2>
    <a:lt2>
      <a:srgbClr val="FFFFFF"/>
    </a:lt2>
    <a:accent1>
      <a:srgbClr val="FFFFFF"/>
    </a:accent1>
    <a:accent2>
      <a:srgbClr val="0070C0"/>
    </a:accent2>
    <a:accent3>
      <a:srgbClr val="FFFFFF"/>
    </a:accent3>
    <a:accent4>
      <a:srgbClr val="0070C0"/>
    </a:accent4>
    <a:accent5>
      <a:srgbClr val="FFFFFF"/>
    </a:accent5>
    <a:accent6>
      <a:srgbClr val="0070C0"/>
    </a:accent6>
    <a:hlink>
      <a:srgbClr val="FFFFFF"/>
    </a:hlink>
    <a:folHlink>
      <a:srgbClr val="FFFFFF"/>
    </a:folHlink>
  </a:clrScheme>
</a:themeOverride>
</file>

<file path=ppt/theme/themeOverride6.xml><?xml version="1.0" encoding="utf-8"?>
<a:themeOverride xmlns:a="http://schemas.openxmlformats.org/drawingml/2006/main">
  <a:clrScheme name="自定义 52">
    <a:dk1>
      <a:srgbClr val="FFFFFF"/>
    </a:dk1>
    <a:lt1>
      <a:srgbClr val="FFFFFF"/>
    </a:lt1>
    <a:dk2>
      <a:srgbClr val="FFFFFF"/>
    </a:dk2>
    <a:lt2>
      <a:srgbClr val="FFFFFF"/>
    </a:lt2>
    <a:accent1>
      <a:srgbClr val="FFFFFF"/>
    </a:accent1>
    <a:accent2>
      <a:srgbClr val="0070C0"/>
    </a:accent2>
    <a:accent3>
      <a:srgbClr val="FFFFFF"/>
    </a:accent3>
    <a:accent4>
      <a:srgbClr val="0070C0"/>
    </a:accent4>
    <a:accent5>
      <a:srgbClr val="FFFFFF"/>
    </a:accent5>
    <a:accent6>
      <a:srgbClr val="0070C0"/>
    </a:accent6>
    <a:hlink>
      <a:srgbClr val="FFFFFF"/>
    </a:hlink>
    <a:folHlink>
      <a:srgbClr val="FFFFFF"/>
    </a:folHlink>
  </a:clrScheme>
</a:themeOverride>
</file>

<file path=ppt/theme/themeOverride7.xml><?xml version="1.0" encoding="utf-8"?>
<a:themeOverride xmlns:a="http://schemas.openxmlformats.org/drawingml/2006/main">
  <a:clrScheme name="自定义 52">
    <a:dk1>
      <a:srgbClr val="FFFFFF"/>
    </a:dk1>
    <a:lt1>
      <a:srgbClr val="FFFFFF"/>
    </a:lt1>
    <a:dk2>
      <a:srgbClr val="FFFFFF"/>
    </a:dk2>
    <a:lt2>
      <a:srgbClr val="FFFFFF"/>
    </a:lt2>
    <a:accent1>
      <a:srgbClr val="FFFFFF"/>
    </a:accent1>
    <a:accent2>
      <a:srgbClr val="0070C0"/>
    </a:accent2>
    <a:accent3>
      <a:srgbClr val="FFFFFF"/>
    </a:accent3>
    <a:accent4>
      <a:srgbClr val="0070C0"/>
    </a:accent4>
    <a:accent5>
      <a:srgbClr val="FFFFFF"/>
    </a:accent5>
    <a:accent6>
      <a:srgbClr val="0070C0"/>
    </a:accent6>
    <a:hlink>
      <a:srgbClr val="FFFFFF"/>
    </a:hlink>
    <a:folHlink>
      <a:srgbClr val="FFFFFF"/>
    </a:folHlink>
  </a:clrScheme>
</a:themeOverride>
</file>

<file path=ppt/theme/themeOverride8.xml><?xml version="1.0" encoding="utf-8"?>
<a:themeOverride xmlns:a="http://schemas.openxmlformats.org/drawingml/2006/main">
  <a:clrScheme name="自定义 52">
    <a:dk1>
      <a:srgbClr val="FFFFFF"/>
    </a:dk1>
    <a:lt1>
      <a:srgbClr val="FFFFFF"/>
    </a:lt1>
    <a:dk2>
      <a:srgbClr val="FFFFFF"/>
    </a:dk2>
    <a:lt2>
      <a:srgbClr val="FFFFFF"/>
    </a:lt2>
    <a:accent1>
      <a:srgbClr val="FFFFFF"/>
    </a:accent1>
    <a:accent2>
      <a:srgbClr val="0070C0"/>
    </a:accent2>
    <a:accent3>
      <a:srgbClr val="FFFFFF"/>
    </a:accent3>
    <a:accent4>
      <a:srgbClr val="0070C0"/>
    </a:accent4>
    <a:accent5>
      <a:srgbClr val="FFFFFF"/>
    </a:accent5>
    <a:accent6>
      <a:srgbClr val="0070C0"/>
    </a:accent6>
    <a:hlink>
      <a:srgbClr val="FFFFFF"/>
    </a:hlink>
    <a:folHlink>
      <a:srgbClr val="FFFFFF"/>
    </a:folHlink>
  </a:clrScheme>
</a:themeOverride>
</file>

<file path=ppt/theme/themeOverride9.xml><?xml version="1.0" encoding="utf-8"?>
<a:themeOverride xmlns:a="http://schemas.openxmlformats.org/drawingml/2006/main">
  <a:clrScheme name="自定义 52">
    <a:dk1>
      <a:srgbClr val="FFFFFF"/>
    </a:dk1>
    <a:lt1>
      <a:srgbClr val="FFFFFF"/>
    </a:lt1>
    <a:dk2>
      <a:srgbClr val="FFFFFF"/>
    </a:dk2>
    <a:lt2>
      <a:srgbClr val="FFFFFF"/>
    </a:lt2>
    <a:accent1>
      <a:srgbClr val="FFFFFF"/>
    </a:accent1>
    <a:accent2>
      <a:srgbClr val="0070C0"/>
    </a:accent2>
    <a:accent3>
      <a:srgbClr val="FFFFFF"/>
    </a:accent3>
    <a:accent4>
      <a:srgbClr val="0070C0"/>
    </a:accent4>
    <a:accent5>
      <a:srgbClr val="FFFFFF"/>
    </a:accent5>
    <a:accent6>
      <a:srgbClr val="0070C0"/>
    </a:accent6>
    <a:hlink>
      <a:srgbClr val="FFFFFF"/>
    </a:hlink>
    <a:folHlink>
      <a:srgbClr val="FF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12778</TotalTime>
  <Words>1607</Words>
  <Application>Microsoft Office PowerPoint</Application>
  <PresentationFormat>宽屏</PresentationFormat>
  <Paragraphs>345</Paragraphs>
  <Slides>22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 Unicode MS</vt:lpstr>
      <vt:lpstr>Earwig Factory</vt:lpstr>
      <vt:lpstr>等线</vt:lpstr>
      <vt:lpstr>等线 Light</vt:lpstr>
      <vt:lpstr>仿宋_GB2312</vt:lpstr>
      <vt:lpstr>黑体</vt:lpstr>
      <vt:lpstr>宋体</vt:lpstr>
      <vt:lpstr>Microsoft YaHei</vt:lpstr>
      <vt:lpstr>Microsoft YaHei</vt:lpstr>
      <vt:lpstr>Arial</vt:lpstr>
      <vt:lpstr>Calibri</vt:lpstr>
      <vt:lpstr>Comic Sans MS</vt:lpstr>
      <vt:lpstr>Lucida Sans Unicode</vt:lpstr>
      <vt:lpstr>Wingdings</vt:lpstr>
      <vt:lpstr>第一PPT，www.1ppt.com</vt:lpstr>
      <vt:lpstr>1_第一PPT，www.1ppt.com</vt:lpstr>
      <vt:lpstr>2_第一PPT，www.1ppt.com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dell</dc:creator>
  <cp:lastModifiedBy>ZHILIANGSHI</cp:lastModifiedBy>
  <cp:revision>676</cp:revision>
  <dcterms:created xsi:type="dcterms:W3CDTF">2017-02-19T05:52:48Z</dcterms:created>
  <dcterms:modified xsi:type="dcterms:W3CDTF">2018-11-06T04:37:08Z</dcterms:modified>
</cp:coreProperties>
</file>