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69" r:id="rId3"/>
    <p:sldId id="276" r:id="rId4"/>
    <p:sldId id="277" r:id="rId5"/>
    <p:sldId id="287" r:id="rId6"/>
    <p:sldId id="278" r:id="rId7"/>
    <p:sldId id="290" r:id="rId8"/>
    <p:sldId id="272" r:id="rId9"/>
    <p:sldId id="280" r:id="rId10"/>
    <p:sldId id="281" r:id="rId11"/>
    <p:sldId id="279" r:id="rId12"/>
    <p:sldId id="273" r:id="rId13"/>
    <p:sldId id="283" r:id="rId14"/>
    <p:sldId id="284" r:id="rId15"/>
    <p:sldId id="275" r:id="rId16"/>
    <p:sldId id="288" r:id="rId17"/>
    <p:sldId id="289" r:id="rId18"/>
    <p:sldId id="258" r:id="rId19"/>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a:srgbClr val="FFCC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50" autoAdjust="0"/>
    <p:restoredTop sz="98335" autoAdjust="0"/>
  </p:normalViewPr>
  <p:slideViewPr>
    <p:cSldViewPr snapToGrid="0" snapToObjects="1">
      <p:cViewPr varScale="1">
        <p:scale>
          <a:sx n="74" d="100"/>
          <a:sy n="74" d="100"/>
        </p:scale>
        <p:origin x="1122"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27DD0B6A-6A6E-4288-8D6B-A39B4F9F3559}" type="datetimeFigureOut">
              <a:rPr lang="en-US" smtClean="0"/>
              <a:pPr/>
              <a:t>06-Nov-18</a:t>
            </a:fld>
            <a:endParaRPr lang="en-US"/>
          </a:p>
        </p:txBody>
      </p:sp>
      <p:sp>
        <p:nvSpPr>
          <p:cNvPr id="4" name="Footer Placeholder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D716388A-DFE9-41E3-A6D8-B6BEB7D8C5EE}" type="slidenum">
              <a:rPr lang="en-US" smtClean="0"/>
              <a:pPr/>
              <a:t>‹#›</a:t>
            </a:fld>
            <a:endParaRPr lang="en-US"/>
          </a:p>
        </p:txBody>
      </p:sp>
    </p:spTree>
    <p:extLst>
      <p:ext uri="{BB962C8B-B14F-4D97-AF65-F5344CB8AC3E}">
        <p14:creationId xmlns:p14="http://schemas.microsoft.com/office/powerpoint/2010/main" val="976437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3316"/>
          </a:xfrm>
          <a:prstGeom prst="rect">
            <a:avLst/>
          </a:prstGeom>
        </p:spPr>
        <p:txBody>
          <a:bodyPr vert="horz" lIns="90763" tIns="45382" rIns="90763" bIns="45382" rtlCol="0"/>
          <a:lstStyle>
            <a:lvl1pPr algn="l">
              <a:defRPr sz="1200"/>
            </a:lvl1pPr>
          </a:lstStyle>
          <a:p>
            <a:endParaRPr lang="en-US"/>
          </a:p>
        </p:txBody>
      </p:sp>
      <p:sp>
        <p:nvSpPr>
          <p:cNvPr id="3" name="Date Placeholder 2"/>
          <p:cNvSpPr>
            <a:spLocks noGrp="1"/>
          </p:cNvSpPr>
          <p:nvPr>
            <p:ph type="dt" idx="1"/>
          </p:nvPr>
        </p:nvSpPr>
        <p:spPr>
          <a:xfrm>
            <a:off x="3815377" y="0"/>
            <a:ext cx="2918830" cy="493316"/>
          </a:xfrm>
          <a:prstGeom prst="rect">
            <a:avLst/>
          </a:prstGeom>
        </p:spPr>
        <p:txBody>
          <a:bodyPr vert="horz" lIns="90763" tIns="45382" rIns="90763" bIns="45382" rtlCol="0"/>
          <a:lstStyle>
            <a:lvl1pPr algn="r">
              <a:defRPr sz="1200"/>
            </a:lvl1pPr>
          </a:lstStyle>
          <a:p>
            <a:fld id="{B52C619D-49A1-43D3-A02C-742DF4F73657}" type="datetimeFigureOut">
              <a:rPr lang="en-US" smtClean="0"/>
              <a:pPr/>
              <a:t>06-Nov-18</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0763" tIns="45382" rIns="90763" bIns="45382"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0763" tIns="45382" rIns="90763" bIns="453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371285"/>
            <a:ext cx="2918830" cy="493316"/>
          </a:xfrm>
          <a:prstGeom prst="rect">
            <a:avLst/>
          </a:prstGeom>
        </p:spPr>
        <p:txBody>
          <a:bodyPr vert="horz" lIns="90763" tIns="45382" rIns="90763" bIns="45382" rtlCol="0" anchor="b"/>
          <a:lstStyle>
            <a:lvl1pPr algn="l">
              <a:defRPr sz="1200"/>
            </a:lvl1pPr>
          </a:lstStyle>
          <a:p>
            <a:endParaRPr lang="en-US"/>
          </a:p>
        </p:txBody>
      </p:sp>
      <p:sp>
        <p:nvSpPr>
          <p:cNvPr id="7" name="Slide Number Placeholder 6"/>
          <p:cNvSpPr>
            <a:spLocks noGrp="1"/>
          </p:cNvSpPr>
          <p:nvPr>
            <p:ph type="sldNum" sz="quarter" idx="5"/>
          </p:nvPr>
        </p:nvSpPr>
        <p:spPr>
          <a:xfrm>
            <a:off x="3815377" y="9371285"/>
            <a:ext cx="2918830" cy="493316"/>
          </a:xfrm>
          <a:prstGeom prst="rect">
            <a:avLst/>
          </a:prstGeom>
        </p:spPr>
        <p:txBody>
          <a:bodyPr vert="horz" lIns="90763" tIns="45382" rIns="90763" bIns="45382" rtlCol="0" anchor="b"/>
          <a:lstStyle>
            <a:lvl1pPr algn="r">
              <a:defRPr sz="1200"/>
            </a:lvl1pPr>
          </a:lstStyle>
          <a:p>
            <a:fld id="{4CC6C61D-21BD-45CA-B920-B80C9B6DF6D2}" type="slidenum">
              <a:rPr lang="en-US" smtClean="0"/>
              <a:pPr/>
              <a:t>‹#›</a:t>
            </a:fld>
            <a:endParaRPr lang="en-US"/>
          </a:p>
        </p:txBody>
      </p:sp>
    </p:spTree>
    <p:extLst>
      <p:ext uri="{BB962C8B-B14F-4D97-AF65-F5344CB8AC3E}">
        <p14:creationId xmlns:p14="http://schemas.microsoft.com/office/powerpoint/2010/main" val="187531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pPr/>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pPr/>
              <a:t>‹#›</a:t>
            </a:fld>
            <a:endParaRPr lang="en-US" dirty="0"/>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pPr/>
              <a:t>‹#›</a:t>
            </a:fld>
            <a:endParaRPr lang="en-US"/>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565"/>
            <a:ext cx="9216000" cy="6912000"/>
          </a:xfrm>
          <a:prstGeom prst="rect">
            <a:avLst/>
          </a:prstGeom>
        </p:spPr>
      </p:pic>
      <p:sp>
        <p:nvSpPr>
          <p:cNvPr id="6" name="TextBox 5"/>
          <p:cNvSpPr txBox="1"/>
          <p:nvPr/>
        </p:nvSpPr>
        <p:spPr>
          <a:xfrm>
            <a:off x="4971238" y="5898887"/>
            <a:ext cx="4172989" cy="707886"/>
          </a:xfrm>
          <a:prstGeom prst="rect">
            <a:avLst/>
          </a:prstGeom>
          <a:noFill/>
        </p:spPr>
        <p:txBody>
          <a:bodyPr wrap="square" rtlCol="0">
            <a:spAutoFit/>
          </a:bodyPr>
          <a:lstStyle/>
          <a:p>
            <a:pPr algn="ctr"/>
            <a:r>
              <a:rPr lang="de-DE" sz="2000" dirty="0" smtClean="0">
                <a:solidFill>
                  <a:srgbClr val="000090"/>
                </a:solidFill>
              </a:rPr>
              <a:t>RA II WIGOS Workshop</a:t>
            </a:r>
          </a:p>
          <a:p>
            <a:pPr algn="ctr"/>
            <a:r>
              <a:rPr lang="de-DE" sz="2000" dirty="0" smtClean="0">
                <a:solidFill>
                  <a:srgbClr val="000090"/>
                </a:solidFill>
              </a:rPr>
              <a:t>6-8 November 2018, Beijing, China</a:t>
            </a:r>
            <a:endParaRPr lang="de-DE" sz="2000" dirty="0">
              <a:solidFill>
                <a:srgbClr val="000090"/>
              </a:solidFill>
            </a:endParaRPr>
          </a:p>
        </p:txBody>
      </p:sp>
      <p:sp>
        <p:nvSpPr>
          <p:cNvPr id="7" name="Shape 231"/>
          <p:cNvSpPr txBox="1">
            <a:spLocks/>
          </p:cNvSpPr>
          <p:nvPr/>
        </p:nvSpPr>
        <p:spPr>
          <a:xfrm>
            <a:off x="120649" y="448311"/>
            <a:ext cx="8865446" cy="1108743"/>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sz="6200" b="1" dirty="0" smtClean="0">
                <a:solidFill>
                  <a:srgbClr val="000090"/>
                </a:solidFill>
              </a:rPr>
              <a:t>BANGLADESH</a:t>
            </a:r>
            <a:endParaRPr lang="en-US" sz="6200" b="1" dirty="0">
              <a:solidFill>
                <a:srgbClr val="000090"/>
              </a:solidFill>
            </a:endParaRPr>
          </a:p>
          <a:p>
            <a:pPr>
              <a:lnSpc>
                <a:spcPct val="120000"/>
              </a:lnSpc>
            </a:pPr>
            <a:r>
              <a:rPr lang="en-US" sz="4000" b="1" dirty="0" smtClean="0">
                <a:solidFill>
                  <a:srgbClr val="000090"/>
                </a:solidFill>
              </a:rPr>
              <a:t> </a:t>
            </a:r>
            <a:endParaRPr lang="en-US" sz="4000" b="1" dirty="0">
              <a:solidFill>
                <a:srgbClr val="000090"/>
              </a:solidFill>
            </a:endParaRPr>
          </a:p>
        </p:txBody>
      </p:sp>
      <p:sp>
        <p:nvSpPr>
          <p:cNvPr id="3" name="TextBox 2"/>
          <p:cNvSpPr txBox="1"/>
          <p:nvPr/>
        </p:nvSpPr>
        <p:spPr>
          <a:xfrm>
            <a:off x="1295907" y="2175174"/>
            <a:ext cx="7156692" cy="1938992"/>
          </a:xfrm>
          <a:prstGeom prst="rect">
            <a:avLst/>
          </a:prstGeom>
          <a:noFill/>
        </p:spPr>
        <p:txBody>
          <a:bodyPr wrap="square" rtlCol="0">
            <a:spAutoFit/>
          </a:bodyPr>
          <a:lstStyle/>
          <a:p>
            <a:pPr algn="ctr"/>
            <a:r>
              <a:rPr lang="en-US" sz="3200" i="1" dirty="0" smtClean="0">
                <a:solidFill>
                  <a:srgbClr val="011993"/>
                </a:solidFill>
                <a:latin typeface="+mj-lt"/>
                <a:ea typeface="Arial"/>
                <a:cs typeface="Arial"/>
                <a:sym typeface="Arial"/>
              </a:rPr>
              <a:t>Submitted by</a:t>
            </a:r>
          </a:p>
          <a:p>
            <a:pPr algn="ctr"/>
            <a:r>
              <a:rPr lang="en-US" sz="3200" b="1" i="1" dirty="0" err="1" smtClean="0">
                <a:solidFill>
                  <a:srgbClr val="011993"/>
                </a:solidFill>
                <a:latin typeface="+mj-lt"/>
                <a:cs typeface="Arial"/>
                <a:sym typeface="Arial"/>
              </a:rPr>
              <a:t>Afruza</a:t>
            </a:r>
            <a:r>
              <a:rPr lang="en-US" sz="3200" b="1" i="1" dirty="0" smtClean="0">
                <a:solidFill>
                  <a:srgbClr val="011993"/>
                </a:solidFill>
                <a:latin typeface="+mj-lt"/>
                <a:cs typeface="Arial"/>
                <a:sym typeface="Arial"/>
              </a:rPr>
              <a:t> Sultana</a:t>
            </a:r>
          </a:p>
          <a:p>
            <a:pPr algn="ctr"/>
            <a:r>
              <a:rPr lang="en-US" sz="2800" i="1" dirty="0" smtClean="0">
                <a:solidFill>
                  <a:srgbClr val="011993"/>
                </a:solidFill>
                <a:latin typeface="+mj-lt"/>
                <a:cs typeface="Arial"/>
                <a:sym typeface="Arial"/>
              </a:rPr>
              <a:t>Assistant Meteorologist </a:t>
            </a:r>
          </a:p>
          <a:p>
            <a:pPr algn="ctr"/>
            <a:r>
              <a:rPr lang="en-US" sz="2800" i="1" dirty="0" smtClean="0">
                <a:solidFill>
                  <a:srgbClr val="011993"/>
                </a:solidFill>
                <a:latin typeface="+mj-lt"/>
                <a:cs typeface="Arial"/>
                <a:sym typeface="Arial"/>
              </a:rPr>
              <a:t>Bangladesh Meteorological Department (</a:t>
            </a:r>
            <a:r>
              <a:rPr lang="en-US" sz="2800" i="1" dirty="0" err="1" smtClean="0">
                <a:solidFill>
                  <a:srgbClr val="011993"/>
                </a:solidFill>
                <a:latin typeface="+mj-lt"/>
                <a:cs typeface="Arial"/>
                <a:sym typeface="Arial"/>
              </a:rPr>
              <a:t>BMD</a:t>
            </a:r>
            <a:r>
              <a:rPr lang="en-US" sz="2800" i="1" dirty="0" smtClean="0">
                <a:solidFill>
                  <a:srgbClr val="011993"/>
                </a:solidFill>
                <a:latin typeface="+mj-lt"/>
                <a:cs typeface="Arial"/>
                <a:sym typeface="Arial"/>
              </a:rPr>
              <a:t>) </a:t>
            </a:r>
            <a:endParaRPr lang="en-US" sz="2800" i="1" dirty="0">
              <a:latin typeface="+mj-lt"/>
            </a:endParaRPr>
          </a:p>
        </p:txBody>
      </p:sp>
    </p:spTree>
    <p:extLst>
      <p:ext uri="{BB962C8B-B14F-4D97-AF65-F5344CB8AC3E}">
        <p14:creationId xmlns:p14="http://schemas.microsoft.com/office/powerpoint/2010/main" val="238926067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647700" y="1091094"/>
            <a:ext cx="7848600" cy="4185761"/>
          </a:xfrm>
          <a:prstGeom prst="rect">
            <a:avLst/>
          </a:prstGeom>
          <a:noFill/>
          <a:ln w="12700" cap="sq">
            <a:noFill/>
            <a:miter lim="800000"/>
            <a:headEnd type="none" w="sm" len="sm"/>
            <a:tailEnd type="none" w="sm" len="sm"/>
          </a:ln>
        </p:spPr>
        <p:txBody>
          <a:bodyPr>
            <a:spAutoFit/>
          </a:bodyPr>
          <a:lstStyle/>
          <a:p>
            <a:pPr marL="457200" indent="-457200" algn="just">
              <a:buAutoNum type="arabicPeriod"/>
            </a:pPr>
            <a:endParaRPr lang="en-US" altLang="ko-KR" sz="2200" b="1" dirty="0" smtClean="0">
              <a:ea typeface="Gulim" pitchFamily="34" charset="-127"/>
            </a:endParaRPr>
          </a:p>
          <a:p>
            <a:pPr marL="457200" indent="-457200" algn="just">
              <a:buAutoNum type="arabicPeriod"/>
            </a:pPr>
            <a:endParaRPr lang="en-US" altLang="ko-KR" sz="2200" b="1" dirty="0">
              <a:ea typeface="Gulim" pitchFamily="34" charset="-127"/>
            </a:endParaRPr>
          </a:p>
          <a:p>
            <a:pPr marL="457200" indent="-457200" algn="just">
              <a:buAutoNum type="arabicPeriod"/>
            </a:pPr>
            <a:r>
              <a:rPr lang="en-US" altLang="ko-KR" sz="2200" dirty="0" smtClean="0">
                <a:ea typeface="Gulim" pitchFamily="34" charset="-127"/>
              </a:rPr>
              <a:t>Temperature</a:t>
            </a:r>
          </a:p>
          <a:p>
            <a:pPr marL="457200" indent="-457200" algn="just">
              <a:buAutoNum type="arabicPeriod"/>
            </a:pPr>
            <a:r>
              <a:rPr lang="en-US" altLang="ko-KR" sz="2200" dirty="0" smtClean="0">
                <a:ea typeface="Gulim" pitchFamily="34" charset="-127"/>
              </a:rPr>
              <a:t>Wind</a:t>
            </a:r>
          </a:p>
          <a:p>
            <a:pPr marL="457200" indent="-457200" algn="just">
              <a:buAutoNum type="arabicPeriod"/>
            </a:pPr>
            <a:r>
              <a:rPr lang="en-US" altLang="ko-KR" sz="2200" dirty="0" smtClean="0">
                <a:ea typeface="Gulim" pitchFamily="34" charset="-127"/>
              </a:rPr>
              <a:t>Pressure</a:t>
            </a:r>
          </a:p>
          <a:p>
            <a:pPr marL="457200" indent="-457200" algn="just">
              <a:buAutoNum type="arabicPeriod"/>
            </a:pPr>
            <a:r>
              <a:rPr lang="en-US" altLang="ko-KR" sz="2200" dirty="0" smtClean="0">
                <a:ea typeface="Gulim" pitchFamily="34" charset="-127"/>
              </a:rPr>
              <a:t>Humidity</a:t>
            </a:r>
          </a:p>
          <a:p>
            <a:pPr marL="457200" indent="-457200" algn="just">
              <a:buAutoNum type="arabicPeriod"/>
            </a:pPr>
            <a:r>
              <a:rPr lang="en-US" altLang="ko-KR" sz="2200" dirty="0" smtClean="0">
                <a:ea typeface="Gulim" pitchFamily="34" charset="-127"/>
              </a:rPr>
              <a:t>Precipitation</a:t>
            </a:r>
          </a:p>
          <a:p>
            <a:pPr marL="457200" indent="-457200" algn="just">
              <a:buAutoNum type="arabicPeriod"/>
            </a:pPr>
            <a:r>
              <a:rPr lang="en-US" altLang="ko-KR" sz="2200" dirty="0" smtClean="0">
                <a:ea typeface="Gulim" pitchFamily="34" charset="-127"/>
              </a:rPr>
              <a:t>Radiation</a:t>
            </a:r>
          </a:p>
          <a:p>
            <a:pPr marL="457200" indent="-457200" algn="just">
              <a:buAutoNum type="arabicPeriod"/>
            </a:pPr>
            <a:r>
              <a:rPr lang="en-US" altLang="ko-KR" sz="2200" dirty="0" smtClean="0">
                <a:ea typeface="Gulim" pitchFamily="34" charset="-127"/>
              </a:rPr>
              <a:t>Cloud</a:t>
            </a:r>
          </a:p>
          <a:p>
            <a:pPr algn="just"/>
            <a:endParaRPr lang="en-US" altLang="ko-KR" sz="2200" dirty="0" smtClean="0">
              <a:ea typeface="Gulim" pitchFamily="34" charset="-127"/>
            </a:endParaRPr>
          </a:p>
          <a:p>
            <a:pPr>
              <a:buBlip>
                <a:blip r:embed="rId2"/>
              </a:buBlip>
            </a:pPr>
            <a:endParaRPr lang="en-US" sz="2200" dirty="0" smtClean="0"/>
          </a:p>
          <a:p>
            <a:endParaRPr lang="en-US" altLang="ko-KR" sz="2400" dirty="0">
              <a:ea typeface="Gulim" pitchFamily="34" charset="-127"/>
            </a:endParaRPr>
          </a:p>
        </p:txBody>
      </p:sp>
      <p:sp>
        <p:nvSpPr>
          <p:cNvPr id="5" name="Rectangle 3"/>
          <p:cNvSpPr>
            <a:spLocks noChangeArrowheads="1"/>
          </p:cNvSpPr>
          <p:nvPr/>
        </p:nvSpPr>
        <p:spPr bwMode="auto">
          <a:xfrm>
            <a:off x="457200" y="274638"/>
            <a:ext cx="8229600" cy="687667"/>
          </a:xfrm>
          <a:prstGeom prst="rect">
            <a:avLst/>
          </a:prstGeom>
          <a:noFill/>
          <a:ln w="12700" cap="sq">
            <a:noFill/>
            <a:miter lim="800000"/>
            <a:headEnd type="none" w="sm" len="sm"/>
            <a:tailEnd type="none" w="sm" len="sm"/>
          </a:ln>
        </p:spPr>
        <p:txBody>
          <a:bodyPr/>
          <a:lstStyle/>
          <a:p>
            <a:pPr defTabSz="912813" eaLnBrk="0" hangingPunct="0"/>
            <a:endParaRPr lang="en-US" altLang="ko-KR" sz="2800" b="1" dirty="0" smtClean="0">
              <a:solidFill>
                <a:srgbClr val="003399"/>
              </a:solidFill>
              <a:ea typeface="Gulim" pitchFamily="34" charset="-127"/>
            </a:endParaRPr>
          </a:p>
          <a:p>
            <a:pPr defTabSz="912813" eaLnBrk="0" hangingPunct="0"/>
            <a:endParaRPr lang="en-US" altLang="ko-KR" sz="2800" b="1" dirty="0">
              <a:solidFill>
                <a:srgbClr val="003399"/>
              </a:solidFill>
              <a:ea typeface="Gulim" pitchFamily="34" charset="-127"/>
            </a:endParaRPr>
          </a:p>
          <a:p>
            <a:pPr defTabSz="912813" eaLnBrk="0" hangingPunct="0"/>
            <a:r>
              <a:rPr lang="en-US" altLang="ko-KR" sz="2400" b="1" dirty="0" smtClean="0">
                <a:ea typeface="Gulim" pitchFamily="34" charset="-127"/>
              </a:rPr>
              <a:t>2. Most relevant measurements:</a:t>
            </a:r>
            <a:endParaRPr lang="en-US" altLang="ko-KR" sz="2400" b="1" dirty="0">
              <a:ea typeface="Gulim" pitchFamily="34"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1000"/>
                                        <p:tgtEl>
                                          <p:spTgt spid="4"/>
                                        </p:tgtEl>
                                      </p:cBhvr>
                                    </p:animEffect>
                                    <p:set>
                                      <p:cBhvr>
                                        <p:cTn id="12" dur="1" fill="hold">
                                          <p:stCondLst>
                                            <p:cond delay="999"/>
                                          </p:stCondLst>
                                        </p:cTn>
                                        <p:tgtEl>
                                          <p:spTgt spid="4"/>
                                        </p:tgtEl>
                                        <p:attrNameLst>
                                          <p:attrName>style.visibility</p:attrName>
                                        </p:attrNameLst>
                                      </p:cBhvr>
                                      <p:to>
                                        <p:strVal val="hidden"/>
                                      </p:to>
                                    </p:set>
                                  </p:childTnLst>
                                </p:cTn>
                              </p:par>
                              <p:par>
                                <p:cTn id="13" presetID="8" presetClass="exit" presetSubtype="16" fill="hold" grpId="0" nodeType="withEffect">
                                  <p:stCondLst>
                                    <p:cond delay="0"/>
                                  </p:stCondLst>
                                  <p:childTnLst>
                                    <p:animEffect transition="out" filter="diamond(in)">
                                      <p:cBhvr>
                                        <p:cTn id="14" dur="1000"/>
                                        <p:tgtEl>
                                          <p:spTgt spid="5"/>
                                        </p:tgtEl>
                                      </p:cBhvr>
                                    </p:animEffect>
                                    <p:set>
                                      <p:cBhvr>
                                        <p:cTn id="15"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02277" y="-21464"/>
            <a:ext cx="8397024" cy="691166"/>
          </a:xfrm>
        </p:spPr>
        <p:txBody>
          <a:bodyPr>
            <a:normAutofit fontScale="90000"/>
          </a:bodyPr>
          <a:lstStyle/>
          <a:p>
            <a:r>
              <a:rPr lang="en-US" altLang="en-US" sz="3100" dirty="0" smtClean="0">
                <a:solidFill>
                  <a:srgbClr val="003399"/>
                </a:solidFill>
                <a:latin typeface="+mn-lt"/>
                <a:cs typeface="Times New Roman" panose="02020603050405020304" pitchFamily="18" charset="0"/>
              </a:rPr>
              <a:t>Observing capabilities of Bangladesh Meteorological Department (BMD</a:t>
            </a:r>
            <a:r>
              <a:rPr lang="en-US" altLang="en-US" sz="3100" dirty="0" smtClean="0">
                <a:solidFill>
                  <a:srgbClr val="003399"/>
                </a:solidFill>
              </a:rPr>
              <a:t>)</a:t>
            </a:r>
          </a:p>
        </p:txBody>
      </p:sp>
      <p:sp>
        <p:nvSpPr>
          <p:cNvPr id="5" name="Content Placeholder 2"/>
          <p:cNvSpPr>
            <a:spLocks noGrp="1"/>
          </p:cNvSpPr>
          <p:nvPr>
            <p:ph idx="1"/>
          </p:nvPr>
        </p:nvSpPr>
        <p:spPr>
          <a:xfrm>
            <a:off x="76200" y="609600"/>
            <a:ext cx="5715000" cy="6248400"/>
          </a:xfrm>
        </p:spPr>
        <p:txBody>
          <a:bodyPr>
            <a:normAutofit fontScale="92500" lnSpcReduction="20000"/>
          </a:bodyPr>
          <a:lstStyle/>
          <a:p>
            <a:pPr marL="0" indent="0">
              <a:buFont typeface="Arial" pitchFamily="34" charset="0"/>
              <a:buNone/>
            </a:pPr>
            <a:r>
              <a:rPr lang="en-US" altLang="en-US" sz="1800" dirty="0" smtClean="0"/>
              <a:t>Bangladesh Meteorological Department is the authorized government organization for all meteorological activities in the country. It maintains a network of-</a:t>
            </a:r>
          </a:p>
          <a:p>
            <a:pPr marL="0" indent="0">
              <a:buFont typeface="Arial" pitchFamily="34" charset="0"/>
              <a:buNone/>
            </a:pPr>
            <a:r>
              <a:rPr lang="en-US" altLang="en-US" sz="2400" dirty="0" smtClean="0"/>
              <a:t> </a:t>
            </a:r>
            <a:r>
              <a:rPr lang="en-US" altLang="en-US" sz="1800" dirty="0" smtClean="0"/>
              <a:t>-Surface and upper air observatories</a:t>
            </a:r>
          </a:p>
          <a:p>
            <a:pPr marL="0" indent="0">
              <a:buFont typeface="Arial" pitchFamily="34" charset="0"/>
              <a:buNone/>
            </a:pPr>
            <a:r>
              <a:rPr lang="en-US" altLang="en-US" sz="1800" dirty="0" smtClean="0"/>
              <a:t> -Radar and satellite receiving stations</a:t>
            </a:r>
          </a:p>
          <a:p>
            <a:pPr marL="0" indent="0">
              <a:buFont typeface="Arial" pitchFamily="34" charset="0"/>
              <a:buNone/>
            </a:pPr>
            <a:r>
              <a:rPr lang="en-US" altLang="en-US" sz="1800" dirty="0" smtClean="0"/>
              <a:t> -Agro-meteorological observatories</a:t>
            </a:r>
          </a:p>
          <a:p>
            <a:pPr marL="0" indent="0">
              <a:buFont typeface="Arial" pitchFamily="34" charset="0"/>
              <a:buNone/>
            </a:pPr>
            <a:r>
              <a:rPr lang="en-US" altLang="en-US" sz="1800" dirty="0" smtClean="0"/>
              <a:t> -Seismological Observatories</a:t>
            </a:r>
          </a:p>
          <a:p>
            <a:pPr marL="0" indent="0">
              <a:buFont typeface="Arial" pitchFamily="34" charset="0"/>
              <a:buNone/>
            </a:pPr>
            <a:r>
              <a:rPr lang="en-US" altLang="en-US" sz="1800" dirty="0" smtClean="0"/>
              <a:t> -Meteorological Telecommunication System</a:t>
            </a:r>
          </a:p>
          <a:p>
            <a:pPr marL="0" indent="0">
              <a:buFont typeface="Arial" pitchFamily="34" charset="0"/>
              <a:buNone/>
            </a:pPr>
            <a:r>
              <a:rPr lang="en-US" altLang="en-US" sz="1800" dirty="0" smtClean="0"/>
              <a:t>	Total Observatories: 		         60 ( 43 Operation)</a:t>
            </a:r>
          </a:p>
          <a:p>
            <a:pPr marL="0" indent="0">
              <a:buFont typeface="Arial" pitchFamily="34" charset="0"/>
              <a:buNone/>
            </a:pPr>
            <a:r>
              <a:rPr lang="en-US" altLang="en-US" sz="1800" dirty="0" smtClean="0"/>
              <a:t>	Pilot Balloon Observatories:	10</a:t>
            </a:r>
          </a:p>
          <a:p>
            <a:pPr marL="0" indent="0">
              <a:buFont typeface="Arial" pitchFamily="34" charset="0"/>
              <a:buNone/>
            </a:pPr>
            <a:r>
              <a:rPr lang="en-US" altLang="en-US" sz="1800" dirty="0" smtClean="0"/>
              <a:t>	</a:t>
            </a:r>
            <a:r>
              <a:rPr lang="en-US" altLang="en-US" sz="1800" dirty="0" err="1" smtClean="0"/>
              <a:t>Rawinsonde</a:t>
            </a:r>
            <a:r>
              <a:rPr lang="en-US" altLang="en-US" sz="1800" dirty="0" smtClean="0"/>
              <a:t> Observatories:	  4</a:t>
            </a:r>
          </a:p>
          <a:p>
            <a:pPr marL="0" indent="0">
              <a:buFont typeface="Arial" pitchFamily="34" charset="0"/>
              <a:buNone/>
            </a:pPr>
            <a:r>
              <a:rPr lang="en-US" altLang="en-US" sz="1800" dirty="0"/>
              <a:t> </a:t>
            </a:r>
            <a:r>
              <a:rPr lang="en-US" altLang="en-US" sz="1800" dirty="0" smtClean="0"/>
              <a:t>       </a:t>
            </a:r>
            <a:r>
              <a:rPr lang="en-US" altLang="en-US" sz="1800" dirty="0" err="1" smtClean="0"/>
              <a:t>Agromet</a:t>
            </a:r>
            <a:r>
              <a:rPr lang="en-US" altLang="en-US" sz="1800" dirty="0" smtClean="0"/>
              <a:t> </a:t>
            </a:r>
            <a:r>
              <a:rPr lang="en-US" altLang="en-US" sz="1800" dirty="0"/>
              <a:t>Observatories </a:t>
            </a:r>
            <a:r>
              <a:rPr lang="en-US" altLang="en-US" sz="1800" dirty="0" smtClean="0"/>
              <a:t>:	          20</a:t>
            </a:r>
          </a:p>
          <a:p>
            <a:pPr marL="0" indent="0">
              <a:buFont typeface="Arial" pitchFamily="34" charset="0"/>
              <a:buNone/>
            </a:pPr>
            <a:r>
              <a:rPr lang="en-US" altLang="en-US" sz="1800" dirty="0" smtClean="0"/>
              <a:t>	Radar Station:		                    5</a:t>
            </a:r>
          </a:p>
          <a:p>
            <a:pPr marL="0" indent="0">
              <a:buFont typeface="Arial" pitchFamily="34" charset="0"/>
              <a:buNone/>
            </a:pPr>
            <a:r>
              <a:rPr lang="en-US" altLang="en-US" sz="1800" dirty="0" smtClean="0"/>
              <a:t>	Automatic Weather Station:	25		                           </a:t>
            </a:r>
          </a:p>
          <a:p>
            <a:pPr marL="0" indent="0">
              <a:buFont typeface="Arial" pitchFamily="34" charset="0"/>
              <a:buNone/>
            </a:pPr>
            <a:r>
              <a:rPr lang="en-US" altLang="en-US" sz="1800" dirty="0" smtClean="0"/>
              <a:t>	Seismic Observatories:	         10</a:t>
            </a:r>
          </a:p>
          <a:p>
            <a:pPr marL="0" indent="0">
              <a:buFont typeface="Arial" pitchFamily="34" charset="0"/>
              <a:buNone/>
            </a:pPr>
            <a:r>
              <a:rPr lang="en-US" altLang="en-US" sz="1800" dirty="0" smtClean="0"/>
              <a:t>	Hydrogen Plant:		           1</a:t>
            </a:r>
          </a:p>
          <a:p>
            <a:pPr marL="0" indent="0">
              <a:buFont typeface="Arial" pitchFamily="34" charset="0"/>
              <a:buNone/>
            </a:pPr>
            <a:r>
              <a:rPr lang="en-US" altLang="en-US" sz="1800" dirty="0" smtClean="0"/>
              <a:t>        Thunderstorm &amp; Lightening </a:t>
            </a:r>
          </a:p>
          <a:p>
            <a:pPr marL="0" indent="0">
              <a:buFont typeface="Arial" pitchFamily="34" charset="0"/>
              <a:buNone/>
            </a:pPr>
            <a:r>
              <a:rPr lang="en-US" altLang="en-US" sz="1800" dirty="0" smtClean="0"/>
              <a:t>         Detection  system :                        8</a:t>
            </a:r>
          </a:p>
          <a:p>
            <a:pPr marL="0" indent="0">
              <a:buFont typeface="Arial" pitchFamily="34" charset="0"/>
              <a:buNone/>
            </a:pPr>
            <a:r>
              <a:rPr lang="en-US" altLang="en-US" sz="1800" dirty="0" smtClean="0"/>
              <a:t>	Workshop and Laboratory :	  1</a:t>
            </a:r>
          </a:p>
          <a:p>
            <a:pPr marL="0" indent="0">
              <a:buFont typeface="Arial" pitchFamily="34" charset="0"/>
              <a:buNone/>
            </a:pPr>
            <a:r>
              <a:rPr lang="en-US" altLang="en-US" sz="1800" dirty="0" smtClean="0"/>
              <a:t>	Instrumentation Lab:	           1</a:t>
            </a:r>
          </a:p>
          <a:p>
            <a:pPr marL="0" indent="0">
              <a:buFont typeface="Arial" pitchFamily="34" charset="0"/>
              <a:buNone/>
            </a:pPr>
            <a:r>
              <a:rPr lang="en-US" altLang="en-US" sz="1800" dirty="0" smtClean="0"/>
              <a:t>	Aviation forecast facilities:</a:t>
            </a:r>
            <a:r>
              <a:rPr lang="en-US" altLang="en-US" sz="1800" dirty="0"/>
              <a:t> </a:t>
            </a:r>
            <a:r>
              <a:rPr lang="en-US" altLang="en-US" sz="1800" dirty="0" smtClean="0"/>
              <a:t>         7</a:t>
            </a:r>
          </a:p>
          <a:p>
            <a:pPr marL="0" indent="0">
              <a:buFont typeface="Arial" pitchFamily="34" charset="0"/>
              <a:buNone/>
            </a:pPr>
            <a:r>
              <a:rPr lang="en-US" altLang="en-US" sz="1800" dirty="0" smtClean="0"/>
              <a:t>          </a:t>
            </a:r>
          </a:p>
          <a:p>
            <a:pPr marL="0" indent="0">
              <a:buFont typeface="Arial" pitchFamily="34" charset="0"/>
              <a:buNone/>
            </a:pPr>
            <a:endParaRPr lang="en-US" altLang="en-US" sz="1800" dirty="0" smtClean="0"/>
          </a:p>
          <a:p>
            <a:pPr marL="0" indent="0">
              <a:buFont typeface="Arial" pitchFamily="34" charset="0"/>
              <a:buNone/>
            </a:pPr>
            <a:r>
              <a:rPr lang="en-US" altLang="en-US" sz="1800" dirty="0" smtClean="0"/>
              <a:t>	</a:t>
            </a:r>
          </a:p>
        </p:txBody>
      </p:sp>
      <p:pic>
        <p:nvPicPr>
          <p:cNvPr id="6" name="Picture 2" descr="C:\Users\BMD\Desktop\17November15_01.jpg"/>
          <p:cNvPicPr>
            <a:picLocks noChangeAspect="1" noChangeArrowheads="1"/>
          </p:cNvPicPr>
          <p:nvPr/>
        </p:nvPicPr>
        <p:blipFill>
          <a:blip r:embed="rId2"/>
          <a:srcRect/>
          <a:stretch>
            <a:fillRect/>
          </a:stretch>
        </p:blipFill>
        <p:spPr bwMode="auto">
          <a:xfrm>
            <a:off x="5791200" y="838200"/>
            <a:ext cx="3124200" cy="3200400"/>
          </a:xfrm>
          <a:prstGeom prst="rect">
            <a:avLst/>
          </a:prstGeom>
          <a:noFill/>
          <a:ln w="9525">
            <a:noFill/>
            <a:miter lim="800000"/>
            <a:headEnd/>
            <a:tailEnd/>
          </a:ln>
        </p:spPr>
      </p:pic>
      <p:pic>
        <p:nvPicPr>
          <p:cNvPr id="7" name="Picture 3"/>
          <p:cNvPicPr>
            <a:picLocks noChangeAspect="1" noChangeArrowheads="1"/>
          </p:cNvPicPr>
          <p:nvPr/>
        </p:nvPicPr>
        <p:blipFill>
          <a:blip r:embed="rId3"/>
          <a:srcRect/>
          <a:stretch>
            <a:fillRect/>
          </a:stretch>
        </p:blipFill>
        <p:spPr bwMode="auto">
          <a:xfrm>
            <a:off x="5767388" y="4495800"/>
            <a:ext cx="31242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485" y="261759"/>
            <a:ext cx="8326315" cy="612053"/>
          </a:xfrm>
        </p:spPr>
        <p:txBody>
          <a:bodyPr>
            <a:normAutofit fontScale="90000"/>
          </a:bodyPr>
          <a:lstStyle/>
          <a:p>
            <a:r>
              <a:rPr lang="en-US" sz="3200" b="1" dirty="0" smtClean="0">
                <a:solidFill>
                  <a:srgbClr val="003399"/>
                </a:solidFill>
                <a:latin typeface="+mn-lt"/>
              </a:rPr>
              <a:t>Map of Bangladesh Meteorological stations</a:t>
            </a:r>
            <a:r>
              <a:rPr lang="en-US" sz="3200" b="1" dirty="0" smtClean="0">
                <a:solidFill>
                  <a:srgbClr val="000090"/>
                </a:solidFill>
              </a:rPr>
              <a:t/>
            </a:r>
            <a:br>
              <a:rPr lang="en-US" sz="3200" b="1" dirty="0" smtClean="0">
                <a:solidFill>
                  <a:srgbClr val="000090"/>
                </a:solidFill>
              </a:rPr>
            </a:br>
            <a:endParaRPr lang="en-US" sz="2800" b="1" dirty="0">
              <a:solidFill>
                <a:srgbClr val="000090"/>
              </a:solidFill>
            </a:endParaRPr>
          </a:p>
        </p:txBody>
      </p:sp>
      <p:pic>
        <p:nvPicPr>
          <p:cNvPr id="5" name="Picture 4" descr="G:\BMD_Stations_Final.jpg"/>
          <p:cNvPicPr/>
          <p:nvPr/>
        </p:nvPicPr>
        <p:blipFill>
          <a:blip r:embed="rId2" cstate="print"/>
          <a:srcRect/>
          <a:stretch>
            <a:fillRect/>
          </a:stretch>
        </p:blipFill>
        <p:spPr bwMode="auto">
          <a:xfrm>
            <a:off x="1845576" y="886691"/>
            <a:ext cx="4783824" cy="5171208"/>
          </a:xfrm>
          <a:prstGeom prst="rect">
            <a:avLst/>
          </a:prstGeom>
          <a:noFill/>
          <a:ln w="9525">
            <a:noFill/>
            <a:miter lim="800000"/>
            <a:headEnd/>
            <a:tailEnd/>
          </a:ln>
        </p:spPr>
      </p:pic>
    </p:spTree>
    <p:extLst>
      <p:ext uri="{BB962C8B-B14F-4D97-AF65-F5344CB8AC3E}">
        <p14:creationId xmlns:p14="http://schemas.microsoft.com/office/powerpoint/2010/main" val="994888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24725" cy="430212"/>
          </a:xfrm>
        </p:spPr>
        <p:txBody>
          <a:bodyPr>
            <a:noAutofit/>
          </a:bodyPr>
          <a:lstStyle/>
          <a:p>
            <a:r>
              <a:rPr lang="en-US" sz="2800" b="1" dirty="0" smtClean="0">
                <a:solidFill>
                  <a:srgbClr val="003399"/>
                </a:solidFill>
                <a:latin typeface="+mn-lt"/>
              </a:rPr>
              <a:t>Radar Networks in </a:t>
            </a:r>
            <a:r>
              <a:rPr lang="en-US" sz="2800" b="1" dirty="0" err="1" smtClean="0">
                <a:solidFill>
                  <a:srgbClr val="003399"/>
                </a:solidFill>
                <a:latin typeface="+mn-lt"/>
              </a:rPr>
              <a:t>BMD</a:t>
            </a:r>
            <a:endParaRPr lang="en-US" sz="2800" b="1" dirty="0">
              <a:solidFill>
                <a:srgbClr val="003399"/>
              </a:solidFill>
              <a:latin typeface="+mn-lt"/>
            </a:endParaRPr>
          </a:p>
        </p:txBody>
      </p:sp>
      <p:sp>
        <p:nvSpPr>
          <p:cNvPr id="4" name="Content Placeholder 2"/>
          <p:cNvSpPr>
            <a:spLocks noGrp="1"/>
          </p:cNvSpPr>
          <p:nvPr>
            <p:ph idx="1"/>
          </p:nvPr>
        </p:nvSpPr>
        <p:spPr>
          <a:xfrm>
            <a:off x="457200" y="1068631"/>
            <a:ext cx="8229600" cy="5257800"/>
          </a:xfrm>
        </p:spPr>
        <p:txBody>
          <a:bodyPr/>
          <a:lstStyle/>
          <a:p>
            <a:pPr marL="0" indent="0">
              <a:buFont typeface="Arial" pitchFamily="34" charset="0"/>
              <a:buNone/>
            </a:pPr>
            <a:r>
              <a:rPr lang="en-US" altLang="en-US" dirty="0" smtClean="0"/>
              <a:t>At this moment </a:t>
            </a:r>
            <a:r>
              <a:rPr lang="en-US" altLang="en-US" dirty="0" err="1" smtClean="0"/>
              <a:t>BMD</a:t>
            </a:r>
            <a:r>
              <a:rPr lang="en-US" altLang="en-US" dirty="0" smtClean="0"/>
              <a:t> has Five Radar Station. These are-</a:t>
            </a:r>
          </a:p>
          <a:p>
            <a:pPr marL="914400" lvl="1" indent="-514350">
              <a:buFont typeface="Calibri" pitchFamily="34" charset="0"/>
              <a:buAutoNum type="arabicPeriod"/>
            </a:pPr>
            <a:r>
              <a:rPr lang="en-US" altLang="en-US" sz="3200" dirty="0" smtClean="0"/>
              <a:t>Dhaka</a:t>
            </a:r>
          </a:p>
          <a:p>
            <a:pPr marL="914400" lvl="1" indent="-514350">
              <a:buFont typeface="Calibri" pitchFamily="34" charset="0"/>
              <a:buAutoNum type="arabicPeriod"/>
            </a:pPr>
            <a:r>
              <a:rPr lang="en-US" altLang="en-US" sz="3200" dirty="0" err="1" smtClean="0"/>
              <a:t>Rangpur</a:t>
            </a:r>
            <a:endParaRPr lang="en-US" altLang="en-US" sz="3200" dirty="0" smtClean="0"/>
          </a:p>
          <a:p>
            <a:pPr marL="914400" lvl="1" indent="-514350">
              <a:buFont typeface="Calibri" pitchFamily="34" charset="0"/>
              <a:buAutoNum type="arabicPeriod"/>
            </a:pPr>
            <a:r>
              <a:rPr lang="en-US" altLang="en-US" sz="3200" dirty="0" err="1" smtClean="0"/>
              <a:t>Moulvibazar</a:t>
            </a:r>
            <a:r>
              <a:rPr lang="en-US" altLang="en-US" sz="3200" dirty="0" smtClean="0"/>
              <a:t> </a:t>
            </a:r>
            <a:r>
              <a:rPr lang="en-US" altLang="en-US" sz="2000" dirty="0" smtClean="0"/>
              <a:t>(Doppler)</a:t>
            </a:r>
          </a:p>
          <a:p>
            <a:pPr marL="914400" lvl="1" indent="-514350">
              <a:buFont typeface="Calibri" pitchFamily="34" charset="0"/>
              <a:buAutoNum type="arabicPeriod"/>
            </a:pPr>
            <a:r>
              <a:rPr lang="en-US" altLang="en-US" sz="3200" dirty="0" err="1" smtClean="0"/>
              <a:t>Cox’sbazaar</a:t>
            </a:r>
            <a:r>
              <a:rPr lang="en-US" altLang="en-US" sz="2000" dirty="0" smtClean="0"/>
              <a:t>(Doppler) </a:t>
            </a:r>
            <a:endParaRPr lang="en-US" altLang="en-US" sz="3200" dirty="0" smtClean="0"/>
          </a:p>
          <a:p>
            <a:pPr marL="914400" lvl="1" indent="-514350">
              <a:buFont typeface="Calibri" pitchFamily="34" charset="0"/>
              <a:buAutoNum type="arabicPeriod"/>
            </a:pPr>
            <a:r>
              <a:rPr lang="en-US" altLang="en-US" sz="3200" dirty="0" err="1" smtClean="0"/>
              <a:t>Khepupara</a:t>
            </a:r>
            <a:r>
              <a:rPr lang="en-US" altLang="en-US" sz="3200" dirty="0" smtClean="0"/>
              <a:t> </a:t>
            </a:r>
            <a:r>
              <a:rPr lang="en-US" altLang="en-US" sz="2000" dirty="0" smtClean="0"/>
              <a:t>(Doppler)</a:t>
            </a:r>
            <a:r>
              <a:rPr lang="en-US" altLang="en-US" dirty="0" smtClean="0"/>
              <a:t>			</a:t>
            </a:r>
          </a:p>
        </p:txBody>
      </p:sp>
      <p:sp>
        <p:nvSpPr>
          <p:cNvPr id="59" name="Freeform 16"/>
          <p:cNvSpPr>
            <a:spLocks/>
          </p:cNvSpPr>
          <p:nvPr/>
        </p:nvSpPr>
        <p:spPr bwMode="auto">
          <a:xfrm>
            <a:off x="4606266" y="2356048"/>
            <a:ext cx="3208343" cy="3895718"/>
          </a:xfrm>
          <a:custGeom>
            <a:avLst/>
            <a:gdLst>
              <a:gd name="T0" fmla="*/ 2147483647 w 2722"/>
              <a:gd name="T1" fmla="*/ 2147483647 h 3724"/>
              <a:gd name="T2" fmla="*/ 2147483647 w 2722"/>
              <a:gd name="T3" fmla="*/ 2147483647 h 3724"/>
              <a:gd name="T4" fmla="*/ 2147483647 w 2722"/>
              <a:gd name="T5" fmla="*/ 2147483647 h 3724"/>
              <a:gd name="T6" fmla="*/ 2147483647 w 2722"/>
              <a:gd name="T7" fmla="*/ 2147483647 h 3724"/>
              <a:gd name="T8" fmla="*/ 2147483647 w 2722"/>
              <a:gd name="T9" fmla="*/ 2147483647 h 3724"/>
              <a:gd name="T10" fmla="*/ 2147483647 w 2722"/>
              <a:gd name="T11" fmla="*/ 2147483647 h 3724"/>
              <a:gd name="T12" fmla="*/ 2147483647 w 2722"/>
              <a:gd name="T13" fmla="*/ 2147483647 h 3724"/>
              <a:gd name="T14" fmla="*/ 2147483647 w 2722"/>
              <a:gd name="T15" fmla="*/ 2147483647 h 3724"/>
              <a:gd name="T16" fmla="*/ 2147483647 w 2722"/>
              <a:gd name="T17" fmla="*/ 2147483647 h 3724"/>
              <a:gd name="T18" fmla="*/ 2147483647 w 2722"/>
              <a:gd name="T19" fmla="*/ 2147483647 h 3724"/>
              <a:gd name="T20" fmla="*/ 2147483647 w 2722"/>
              <a:gd name="T21" fmla="*/ 2147483647 h 3724"/>
              <a:gd name="T22" fmla="*/ 2147483647 w 2722"/>
              <a:gd name="T23" fmla="*/ 2147483647 h 3724"/>
              <a:gd name="T24" fmla="*/ 2147483647 w 2722"/>
              <a:gd name="T25" fmla="*/ 2147483647 h 3724"/>
              <a:gd name="T26" fmla="*/ 2147483647 w 2722"/>
              <a:gd name="T27" fmla="*/ 2147483647 h 3724"/>
              <a:gd name="T28" fmla="*/ 2147483647 w 2722"/>
              <a:gd name="T29" fmla="*/ 2147483647 h 3724"/>
              <a:gd name="T30" fmla="*/ 2147483647 w 2722"/>
              <a:gd name="T31" fmla="*/ 2147483647 h 3724"/>
              <a:gd name="T32" fmla="*/ 2147483647 w 2722"/>
              <a:gd name="T33" fmla="*/ 2147483647 h 3724"/>
              <a:gd name="T34" fmla="*/ 2147483647 w 2722"/>
              <a:gd name="T35" fmla="*/ 2147483647 h 3724"/>
              <a:gd name="T36" fmla="*/ 2147483647 w 2722"/>
              <a:gd name="T37" fmla="*/ 2147483647 h 3724"/>
              <a:gd name="T38" fmla="*/ 2147483647 w 2722"/>
              <a:gd name="T39" fmla="*/ 2147483647 h 3724"/>
              <a:gd name="T40" fmla="*/ 2147483647 w 2722"/>
              <a:gd name="T41" fmla="*/ 2147483647 h 3724"/>
              <a:gd name="T42" fmla="*/ 2147483647 w 2722"/>
              <a:gd name="T43" fmla="*/ 2147483647 h 3724"/>
              <a:gd name="T44" fmla="*/ 2147483647 w 2722"/>
              <a:gd name="T45" fmla="*/ 2147483647 h 3724"/>
              <a:gd name="T46" fmla="*/ 2147483647 w 2722"/>
              <a:gd name="T47" fmla="*/ 2147483647 h 3724"/>
              <a:gd name="T48" fmla="*/ 2147483647 w 2722"/>
              <a:gd name="T49" fmla="*/ 2147483647 h 3724"/>
              <a:gd name="T50" fmla="*/ 2147483647 w 2722"/>
              <a:gd name="T51" fmla="*/ 2147483647 h 3724"/>
              <a:gd name="T52" fmla="*/ 2147483647 w 2722"/>
              <a:gd name="T53" fmla="*/ 2147483647 h 3724"/>
              <a:gd name="T54" fmla="*/ 2147483647 w 2722"/>
              <a:gd name="T55" fmla="*/ 2147483647 h 3724"/>
              <a:gd name="T56" fmla="*/ 2147483647 w 2722"/>
              <a:gd name="T57" fmla="*/ 2147483647 h 3724"/>
              <a:gd name="T58" fmla="*/ 2147483647 w 2722"/>
              <a:gd name="T59" fmla="*/ 2147483647 h 3724"/>
              <a:gd name="T60" fmla="*/ 2147483647 w 2722"/>
              <a:gd name="T61" fmla="*/ 2147483647 h 3724"/>
              <a:gd name="T62" fmla="*/ 2147483647 w 2722"/>
              <a:gd name="T63" fmla="*/ 2147483647 h 3724"/>
              <a:gd name="T64" fmla="*/ 2147483647 w 2722"/>
              <a:gd name="T65" fmla="*/ 2147483647 h 3724"/>
              <a:gd name="T66" fmla="*/ 2147483647 w 2722"/>
              <a:gd name="T67" fmla="*/ 2147483647 h 3724"/>
              <a:gd name="T68" fmla="*/ 2147483647 w 2722"/>
              <a:gd name="T69" fmla="*/ 2147483647 h 3724"/>
              <a:gd name="T70" fmla="*/ 2147483647 w 2722"/>
              <a:gd name="T71" fmla="*/ 2147483647 h 3724"/>
              <a:gd name="T72" fmla="*/ 2147483647 w 2722"/>
              <a:gd name="T73" fmla="*/ 2147483647 h 3724"/>
              <a:gd name="T74" fmla="*/ 2147483647 w 2722"/>
              <a:gd name="T75" fmla="*/ 2147483647 h 3724"/>
              <a:gd name="T76" fmla="*/ 2147483647 w 2722"/>
              <a:gd name="T77" fmla="*/ 2147483647 h 3724"/>
              <a:gd name="T78" fmla="*/ 2147483647 w 2722"/>
              <a:gd name="T79" fmla="*/ 2147483647 h 3724"/>
              <a:gd name="T80" fmla="*/ 2147483647 w 2722"/>
              <a:gd name="T81" fmla="*/ 2147483647 h 3724"/>
              <a:gd name="T82" fmla="*/ 2147483647 w 2722"/>
              <a:gd name="T83" fmla="*/ 2147483647 h 3724"/>
              <a:gd name="T84" fmla="*/ 2147483647 w 2722"/>
              <a:gd name="T85" fmla="*/ 2147483647 h 3724"/>
              <a:gd name="T86" fmla="*/ 2147483647 w 2722"/>
              <a:gd name="T87" fmla="*/ 2147483647 h 3724"/>
              <a:gd name="T88" fmla="*/ 2147483647 w 2722"/>
              <a:gd name="T89" fmla="*/ 2147483647 h 3724"/>
              <a:gd name="T90" fmla="*/ 2147483647 w 2722"/>
              <a:gd name="T91" fmla="*/ 2147483647 h 3724"/>
              <a:gd name="T92" fmla="*/ 2147483647 w 2722"/>
              <a:gd name="T93" fmla="*/ 2147483647 h 3724"/>
              <a:gd name="T94" fmla="*/ 2147483647 w 2722"/>
              <a:gd name="T95" fmla="*/ 2147483647 h 3724"/>
              <a:gd name="T96" fmla="*/ 2147483647 w 2722"/>
              <a:gd name="T97" fmla="*/ 2147483647 h 3724"/>
              <a:gd name="T98" fmla="*/ 2147483647 w 2722"/>
              <a:gd name="T99" fmla="*/ 2147483647 h 3724"/>
              <a:gd name="T100" fmla="*/ 2147483647 w 2722"/>
              <a:gd name="T101" fmla="*/ 2147483647 h 3724"/>
              <a:gd name="T102" fmla="*/ 2147483647 w 2722"/>
              <a:gd name="T103" fmla="*/ 2147483647 h 3724"/>
              <a:gd name="T104" fmla="*/ 2147483647 w 2722"/>
              <a:gd name="T105" fmla="*/ 2147483647 h 3724"/>
              <a:gd name="T106" fmla="*/ 2147483647 w 2722"/>
              <a:gd name="T107" fmla="*/ 2147483647 h 37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22"/>
              <a:gd name="T163" fmla="*/ 0 h 3724"/>
              <a:gd name="T164" fmla="*/ 2722 w 2722"/>
              <a:gd name="T165" fmla="*/ 3724 h 372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22" h="3724">
                <a:moveTo>
                  <a:pt x="570" y="3064"/>
                </a:moveTo>
                <a:lnTo>
                  <a:pt x="622" y="3116"/>
                </a:lnTo>
                <a:lnTo>
                  <a:pt x="642" y="3092"/>
                </a:lnTo>
                <a:lnTo>
                  <a:pt x="614" y="3052"/>
                </a:lnTo>
                <a:lnTo>
                  <a:pt x="666" y="3048"/>
                </a:lnTo>
                <a:lnTo>
                  <a:pt x="666" y="3148"/>
                </a:lnTo>
                <a:lnTo>
                  <a:pt x="718" y="3128"/>
                </a:lnTo>
                <a:lnTo>
                  <a:pt x="726" y="3032"/>
                </a:lnTo>
                <a:lnTo>
                  <a:pt x="774" y="3116"/>
                </a:lnTo>
                <a:lnTo>
                  <a:pt x="834" y="3052"/>
                </a:lnTo>
                <a:lnTo>
                  <a:pt x="806" y="3012"/>
                </a:lnTo>
                <a:lnTo>
                  <a:pt x="866" y="2968"/>
                </a:lnTo>
                <a:lnTo>
                  <a:pt x="866" y="3076"/>
                </a:lnTo>
                <a:lnTo>
                  <a:pt x="882" y="3112"/>
                </a:lnTo>
                <a:lnTo>
                  <a:pt x="906" y="3100"/>
                </a:lnTo>
                <a:lnTo>
                  <a:pt x="910" y="3072"/>
                </a:lnTo>
                <a:lnTo>
                  <a:pt x="954" y="3084"/>
                </a:lnTo>
                <a:lnTo>
                  <a:pt x="966" y="3060"/>
                </a:lnTo>
                <a:lnTo>
                  <a:pt x="930" y="3004"/>
                </a:lnTo>
                <a:lnTo>
                  <a:pt x="962" y="3044"/>
                </a:lnTo>
                <a:lnTo>
                  <a:pt x="978" y="3004"/>
                </a:lnTo>
                <a:lnTo>
                  <a:pt x="1014" y="3040"/>
                </a:lnTo>
                <a:lnTo>
                  <a:pt x="1074" y="2988"/>
                </a:lnTo>
                <a:lnTo>
                  <a:pt x="1054" y="2876"/>
                </a:lnTo>
                <a:lnTo>
                  <a:pt x="1078" y="2856"/>
                </a:lnTo>
                <a:lnTo>
                  <a:pt x="1106" y="2960"/>
                </a:lnTo>
                <a:lnTo>
                  <a:pt x="1142" y="2956"/>
                </a:lnTo>
                <a:lnTo>
                  <a:pt x="1126" y="2912"/>
                </a:lnTo>
                <a:lnTo>
                  <a:pt x="1158" y="2936"/>
                </a:lnTo>
                <a:lnTo>
                  <a:pt x="1190" y="2908"/>
                </a:lnTo>
                <a:lnTo>
                  <a:pt x="1186" y="2944"/>
                </a:lnTo>
                <a:lnTo>
                  <a:pt x="1150" y="2980"/>
                </a:lnTo>
                <a:lnTo>
                  <a:pt x="1158" y="3008"/>
                </a:lnTo>
                <a:lnTo>
                  <a:pt x="1238" y="3060"/>
                </a:lnTo>
                <a:lnTo>
                  <a:pt x="1274" y="3048"/>
                </a:lnTo>
                <a:lnTo>
                  <a:pt x="1314" y="2940"/>
                </a:lnTo>
                <a:lnTo>
                  <a:pt x="1394" y="2876"/>
                </a:lnTo>
                <a:lnTo>
                  <a:pt x="1430" y="2896"/>
                </a:lnTo>
                <a:lnTo>
                  <a:pt x="1366" y="2924"/>
                </a:lnTo>
                <a:lnTo>
                  <a:pt x="1326" y="3000"/>
                </a:lnTo>
                <a:lnTo>
                  <a:pt x="1330" y="3028"/>
                </a:lnTo>
                <a:lnTo>
                  <a:pt x="1410" y="2980"/>
                </a:lnTo>
                <a:lnTo>
                  <a:pt x="1474" y="2904"/>
                </a:lnTo>
                <a:lnTo>
                  <a:pt x="1430" y="2996"/>
                </a:lnTo>
                <a:lnTo>
                  <a:pt x="1482" y="3000"/>
                </a:lnTo>
                <a:lnTo>
                  <a:pt x="1522" y="2984"/>
                </a:lnTo>
                <a:lnTo>
                  <a:pt x="1582" y="2900"/>
                </a:lnTo>
                <a:lnTo>
                  <a:pt x="1634" y="2792"/>
                </a:lnTo>
                <a:lnTo>
                  <a:pt x="1642" y="2628"/>
                </a:lnTo>
                <a:lnTo>
                  <a:pt x="1586" y="2564"/>
                </a:lnTo>
                <a:lnTo>
                  <a:pt x="1570" y="2528"/>
                </a:lnTo>
                <a:lnTo>
                  <a:pt x="1614" y="2480"/>
                </a:lnTo>
                <a:lnTo>
                  <a:pt x="1730" y="2576"/>
                </a:lnTo>
                <a:lnTo>
                  <a:pt x="1774" y="2608"/>
                </a:lnTo>
                <a:lnTo>
                  <a:pt x="1886" y="2552"/>
                </a:lnTo>
                <a:lnTo>
                  <a:pt x="1886" y="2508"/>
                </a:lnTo>
                <a:lnTo>
                  <a:pt x="1838" y="2468"/>
                </a:lnTo>
                <a:lnTo>
                  <a:pt x="1878" y="2468"/>
                </a:lnTo>
                <a:lnTo>
                  <a:pt x="1962" y="2436"/>
                </a:lnTo>
                <a:lnTo>
                  <a:pt x="2050" y="2496"/>
                </a:lnTo>
                <a:lnTo>
                  <a:pt x="2142" y="2624"/>
                </a:lnTo>
                <a:lnTo>
                  <a:pt x="2178" y="2744"/>
                </a:lnTo>
                <a:lnTo>
                  <a:pt x="2198" y="2792"/>
                </a:lnTo>
                <a:lnTo>
                  <a:pt x="2238" y="2916"/>
                </a:lnTo>
                <a:lnTo>
                  <a:pt x="2270" y="2992"/>
                </a:lnTo>
                <a:lnTo>
                  <a:pt x="2234" y="3128"/>
                </a:lnTo>
                <a:lnTo>
                  <a:pt x="2254" y="3152"/>
                </a:lnTo>
                <a:lnTo>
                  <a:pt x="2238" y="3192"/>
                </a:lnTo>
                <a:lnTo>
                  <a:pt x="2222" y="3224"/>
                </a:lnTo>
                <a:lnTo>
                  <a:pt x="2290" y="3280"/>
                </a:lnTo>
                <a:lnTo>
                  <a:pt x="2350" y="3360"/>
                </a:lnTo>
                <a:lnTo>
                  <a:pt x="2346" y="3440"/>
                </a:lnTo>
                <a:lnTo>
                  <a:pt x="2438" y="3536"/>
                </a:lnTo>
                <a:lnTo>
                  <a:pt x="2438" y="3568"/>
                </a:lnTo>
                <a:lnTo>
                  <a:pt x="2494" y="3668"/>
                </a:lnTo>
                <a:lnTo>
                  <a:pt x="2526" y="3724"/>
                </a:lnTo>
                <a:lnTo>
                  <a:pt x="2550" y="3724"/>
                </a:lnTo>
                <a:lnTo>
                  <a:pt x="2510" y="3608"/>
                </a:lnTo>
                <a:lnTo>
                  <a:pt x="2486" y="3580"/>
                </a:lnTo>
                <a:lnTo>
                  <a:pt x="2474" y="3500"/>
                </a:lnTo>
                <a:lnTo>
                  <a:pt x="2422" y="3432"/>
                </a:lnTo>
                <a:lnTo>
                  <a:pt x="2442" y="3416"/>
                </a:lnTo>
                <a:lnTo>
                  <a:pt x="2450" y="3372"/>
                </a:lnTo>
                <a:lnTo>
                  <a:pt x="2422" y="3332"/>
                </a:lnTo>
                <a:lnTo>
                  <a:pt x="2466" y="3332"/>
                </a:lnTo>
                <a:lnTo>
                  <a:pt x="2470" y="3284"/>
                </a:lnTo>
                <a:lnTo>
                  <a:pt x="2510" y="3280"/>
                </a:lnTo>
                <a:lnTo>
                  <a:pt x="2534" y="3244"/>
                </a:lnTo>
                <a:lnTo>
                  <a:pt x="2570" y="3252"/>
                </a:lnTo>
                <a:lnTo>
                  <a:pt x="2590" y="3324"/>
                </a:lnTo>
                <a:lnTo>
                  <a:pt x="2646" y="3316"/>
                </a:lnTo>
                <a:lnTo>
                  <a:pt x="2674" y="3396"/>
                </a:lnTo>
                <a:lnTo>
                  <a:pt x="2722" y="3356"/>
                </a:lnTo>
                <a:lnTo>
                  <a:pt x="2690" y="3252"/>
                </a:lnTo>
                <a:lnTo>
                  <a:pt x="2662" y="3080"/>
                </a:lnTo>
                <a:lnTo>
                  <a:pt x="2690" y="2988"/>
                </a:lnTo>
                <a:lnTo>
                  <a:pt x="2638" y="2816"/>
                </a:lnTo>
                <a:lnTo>
                  <a:pt x="2674" y="2840"/>
                </a:lnTo>
                <a:lnTo>
                  <a:pt x="2638" y="2664"/>
                </a:lnTo>
                <a:lnTo>
                  <a:pt x="2614" y="2460"/>
                </a:lnTo>
                <a:lnTo>
                  <a:pt x="2594" y="2436"/>
                </a:lnTo>
                <a:lnTo>
                  <a:pt x="2582" y="2348"/>
                </a:lnTo>
                <a:lnTo>
                  <a:pt x="2526" y="2312"/>
                </a:lnTo>
                <a:lnTo>
                  <a:pt x="2534" y="2236"/>
                </a:lnTo>
                <a:lnTo>
                  <a:pt x="2506" y="2212"/>
                </a:lnTo>
                <a:lnTo>
                  <a:pt x="2530" y="2172"/>
                </a:lnTo>
                <a:lnTo>
                  <a:pt x="2502" y="2132"/>
                </a:lnTo>
                <a:lnTo>
                  <a:pt x="2542" y="2124"/>
                </a:lnTo>
                <a:lnTo>
                  <a:pt x="2526" y="2044"/>
                </a:lnTo>
                <a:lnTo>
                  <a:pt x="2470" y="1940"/>
                </a:lnTo>
                <a:lnTo>
                  <a:pt x="2466" y="1884"/>
                </a:lnTo>
                <a:lnTo>
                  <a:pt x="2474" y="1840"/>
                </a:lnTo>
                <a:lnTo>
                  <a:pt x="2454" y="1820"/>
                </a:lnTo>
                <a:lnTo>
                  <a:pt x="2442" y="1868"/>
                </a:lnTo>
                <a:lnTo>
                  <a:pt x="2426" y="1844"/>
                </a:lnTo>
                <a:lnTo>
                  <a:pt x="2402" y="1820"/>
                </a:lnTo>
                <a:lnTo>
                  <a:pt x="2346" y="1856"/>
                </a:lnTo>
                <a:lnTo>
                  <a:pt x="2306" y="1860"/>
                </a:lnTo>
                <a:lnTo>
                  <a:pt x="2282" y="1820"/>
                </a:lnTo>
                <a:lnTo>
                  <a:pt x="2258" y="1852"/>
                </a:lnTo>
                <a:lnTo>
                  <a:pt x="2274" y="1992"/>
                </a:lnTo>
                <a:lnTo>
                  <a:pt x="2226" y="2024"/>
                </a:lnTo>
                <a:lnTo>
                  <a:pt x="2178" y="2040"/>
                </a:lnTo>
                <a:lnTo>
                  <a:pt x="2150" y="2088"/>
                </a:lnTo>
                <a:lnTo>
                  <a:pt x="2182" y="2172"/>
                </a:lnTo>
                <a:lnTo>
                  <a:pt x="2226" y="2228"/>
                </a:lnTo>
                <a:lnTo>
                  <a:pt x="2174" y="2248"/>
                </a:lnTo>
                <a:lnTo>
                  <a:pt x="2130" y="2316"/>
                </a:lnTo>
                <a:lnTo>
                  <a:pt x="2098" y="2300"/>
                </a:lnTo>
                <a:lnTo>
                  <a:pt x="2098" y="2328"/>
                </a:lnTo>
                <a:lnTo>
                  <a:pt x="2034" y="2284"/>
                </a:lnTo>
                <a:lnTo>
                  <a:pt x="2054" y="2260"/>
                </a:lnTo>
                <a:lnTo>
                  <a:pt x="1998" y="2148"/>
                </a:lnTo>
                <a:lnTo>
                  <a:pt x="1966" y="2112"/>
                </a:lnTo>
                <a:lnTo>
                  <a:pt x="1954" y="2164"/>
                </a:lnTo>
                <a:lnTo>
                  <a:pt x="1978" y="2256"/>
                </a:lnTo>
                <a:lnTo>
                  <a:pt x="1942" y="2240"/>
                </a:lnTo>
                <a:lnTo>
                  <a:pt x="1898" y="2092"/>
                </a:lnTo>
                <a:lnTo>
                  <a:pt x="1882" y="2032"/>
                </a:lnTo>
                <a:lnTo>
                  <a:pt x="1834" y="1948"/>
                </a:lnTo>
                <a:lnTo>
                  <a:pt x="1810" y="1888"/>
                </a:lnTo>
                <a:lnTo>
                  <a:pt x="1818" y="1812"/>
                </a:lnTo>
                <a:lnTo>
                  <a:pt x="1854" y="1828"/>
                </a:lnTo>
                <a:lnTo>
                  <a:pt x="1870" y="1760"/>
                </a:lnTo>
                <a:lnTo>
                  <a:pt x="1858" y="1712"/>
                </a:lnTo>
                <a:lnTo>
                  <a:pt x="1910" y="1664"/>
                </a:lnTo>
                <a:lnTo>
                  <a:pt x="1942" y="1668"/>
                </a:lnTo>
                <a:lnTo>
                  <a:pt x="1946" y="1640"/>
                </a:lnTo>
                <a:lnTo>
                  <a:pt x="1942" y="1592"/>
                </a:lnTo>
                <a:lnTo>
                  <a:pt x="2046" y="1616"/>
                </a:lnTo>
                <a:lnTo>
                  <a:pt x="2074" y="1600"/>
                </a:lnTo>
                <a:lnTo>
                  <a:pt x="2102" y="1556"/>
                </a:lnTo>
                <a:lnTo>
                  <a:pt x="2158" y="1564"/>
                </a:lnTo>
                <a:lnTo>
                  <a:pt x="2154" y="1515"/>
                </a:lnTo>
                <a:lnTo>
                  <a:pt x="2245" y="1568"/>
                </a:lnTo>
                <a:lnTo>
                  <a:pt x="2266" y="1488"/>
                </a:lnTo>
                <a:lnTo>
                  <a:pt x="2252" y="1442"/>
                </a:lnTo>
                <a:lnTo>
                  <a:pt x="2375" y="1410"/>
                </a:lnTo>
                <a:lnTo>
                  <a:pt x="2399" y="1323"/>
                </a:lnTo>
                <a:lnTo>
                  <a:pt x="2428" y="1338"/>
                </a:lnTo>
                <a:lnTo>
                  <a:pt x="2447" y="1246"/>
                </a:lnTo>
                <a:lnTo>
                  <a:pt x="2464" y="1192"/>
                </a:lnTo>
                <a:lnTo>
                  <a:pt x="2452" y="1128"/>
                </a:lnTo>
                <a:lnTo>
                  <a:pt x="2438" y="1106"/>
                </a:lnTo>
                <a:lnTo>
                  <a:pt x="2448" y="1078"/>
                </a:lnTo>
                <a:lnTo>
                  <a:pt x="2520" y="1110"/>
                </a:lnTo>
                <a:lnTo>
                  <a:pt x="2564" y="1104"/>
                </a:lnTo>
                <a:lnTo>
                  <a:pt x="2591" y="1069"/>
                </a:lnTo>
                <a:lnTo>
                  <a:pt x="2542" y="1038"/>
                </a:lnTo>
                <a:lnTo>
                  <a:pt x="2530" y="1002"/>
                </a:lnTo>
                <a:lnTo>
                  <a:pt x="2330" y="900"/>
                </a:lnTo>
                <a:lnTo>
                  <a:pt x="2076" y="942"/>
                </a:lnTo>
                <a:lnTo>
                  <a:pt x="2066" y="916"/>
                </a:lnTo>
                <a:lnTo>
                  <a:pt x="1980" y="936"/>
                </a:lnTo>
                <a:lnTo>
                  <a:pt x="1864" y="896"/>
                </a:lnTo>
                <a:lnTo>
                  <a:pt x="1618" y="936"/>
                </a:lnTo>
                <a:lnTo>
                  <a:pt x="1554" y="926"/>
                </a:lnTo>
                <a:lnTo>
                  <a:pt x="1526" y="906"/>
                </a:lnTo>
                <a:lnTo>
                  <a:pt x="1386" y="938"/>
                </a:lnTo>
                <a:lnTo>
                  <a:pt x="1324" y="908"/>
                </a:lnTo>
                <a:lnTo>
                  <a:pt x="1218" y="888"/>
                </a:lnTo>
                <a:lnTo>
                  <a:pt x="1124" y="848"/>
                </a:lnTo>
                <a:lnTo>
                  <a:pt x="1086" y="834"/>
                </a:lnTo>
                <a:lnTo>
                  <a:pt x="1068" y="856"/>
                </a:lnTo>
                <a:lnTo>
                  <a:pt x="1032" y="798"/>
                </a:lnTo>
                <a:lnTo>
                  <a:pt x="1076" y="644"/>
                </a:lnTo>
                <a:lnTo>
                  <a:pt x="1038" y="558"/>
                </a:lnTo>
                <a:lnTo>
                  <a:pt x="1040" y="490"/>
                </a:lnTo>
                <a:lnTo>
                  <a:pt x="1076" y="432"/>
                </a:lnTo>
                <a:lnTo>
                  <a:pt x="1010" y="372"/>
                </a:lnTo>
                <a:lnTo>
                  <a:pt x="966" y="264"/>
                </a:lnTo>
                <a:lnTo>
                  <a:pt x="932" y="252"/>
                </a:lnTo>
                <a:lnTo>
                  <a:pt x="908" y="324"/>
                </a:lnTo>
                <a:lnTo>
                  <a:pt x="940" y="366"/>
                </a:lnTo>
                <a:lnTo>
                  <a:pt x="908" y="364"/>
                </a:lnTo>
                <a:lnTo>
                  <a:pt x="896" y="424"/>
                </a:lnTo>
                <a:lnTo>
                  <a:pt x="842" y="406"/>
                </a:lnTo>
                <a:lnTo>
                  <a:pt x="812" y="372"/>
                </a:lnTo>
                <a:lnTo>
                  <a:pt x="768" y="396"/>
                </a:lnTo>
                <a:lnTo>
                  <a:pt x="718" y="340"/>
                </a:lnTo>
                <a:lnTo>
                  <a:pt x="654" y="296"/>
                </a:lnTo>
                <a:lnTo>
                  <a:pt x="620" y="150"/>
                </a:lnTo>
                <a:lnTo>
                  <a:pt x="548" y="110"/>
                </a:lnTo>
                <a:lnTo>
                  <a:pt x="520" y="162"/>
                </a:lnTo>
                <a:lnTo>
                  <a:pt x="604" y="232"/>
                </a:lnTo>
                <a:lnTo>
                  <a:pt x="556" y="256"/>
                </a:lnTo>
                <a:lnTo>
                  <a:pt x="516" y="218"/>
                </a:lnTo>
                <a:lnTo>
                  <a:pt x="490" y="222"/>
                </a:lnTo>
                <a:lnTo>
                  <a:pt x="498" y="250"/>
                </a:lnTo>
                <a:lnTo>
                  <a:pt x="462" y="238"/>
                </a:lnTo>
                <a:lnTo>
                  <a:pt x="356" y="102"/>
                </a:lnTo>
                <a:lnTo>
                  <a:pt x="256" y="52"/>
                </a:lnTo>
                <a:lnTo>
                  <a:pt x="234" y="0"/>
                </a:lnTo>
                <a:lnTo>
                  <a:pt x="200" y="98"/>
                </a:lnTo>
                <a:lnTo>
                  <a:pt x="276" y="108"/>
                </a:lnTo>
                <a:lnTo>
                  <a:pt x="298" y="168"/>
                </a:lnTo>
                <a:lnTo>
                  <a:pt x="254" y="164"/>
                </a:lnTo>
                <a:lnTo>
                  <a:pt x="198" y="218"/>
                </a:lnTo>
                <a:lnTo>
                  <a:pt x="202" y="254"/>
                </a:lnTo>
                <a:lnTo>
                  <a:pt x="108" y="288"/>
                </a:lnTo>
                <a:lnTo>
                  <a:pt x="84" y="344"/>
                </a:lnTo>
                <a:lnTo>
                  <a:pt x="108" y="354"/>
                </a:lnTo>
                <a:lnTo>
                  <a:pt x="46" y="454"/>
                </a:lnTo>
                <a:lnTo>
                  <a:pt x="68" y="546"/>
                </a:lnTo>
                <a:lnTo>
                  <a:pt x="150" y="534"/>
                </a:lnTo>
                <a:lnTo>
                  <a:pt x="254" y="610"/>
                </a:lnTo>
                <a:lnTo>
                  <a:pt x="258" y="678"/>
                </a:lnTo>
                <a:lnTo>
                  <a:pt x="410" y="748"/>
                </a:lnTo>
                <a:lnTo>
                  <a:pt x="454" y="708"/>
                </a:lnTo>
                <a:lnTo>
                  <a:pt x="478" y="734"/>
                </a:lnTo>
                <a:lnTo>
                  <a:pt x="454" y="778"/>
                </a:lnTo>
                <a:lnTo>
                  <a:pt x="522" y="850"/>
                </a:lnTo>
                <a:lnTo>
                  <a:pt x="574" y="852"/>
                </a:lnTo>
                <a:lnTo>
                  <a:pt x="534" y="918"/>
                </a:lnTo>
                <a:lnTo>
                  <a:pt x="246" y="902"/>
                </a:lnTo>
                <a:lnTo>
                  <a:pt x="246" y="1012"/>
                </a:lnTo>
                <a:lnTo>
                  <a:pt x="178" y="1080"/>
                </a:lnTo>
                <a:lnTo>
                  <a:pt x="188" y="1112"/>
                </a:lnTo>
                <a:lnTo>
                  <a:pt x="144" y="1102"/>
                </a:lnTo>
                <a:lnTo>
                  <a:pt x="108" y="1058"/>
                </a:lnTo>
                <a:lnTo>
                  <a:pt x="72" y="1080"/>
                </a:lnTo>
                <a:lnTo>
                  <a:pt x="82" y="1124"/>
                </a:lnTo>
                <a:lnTo>
                  <a:pt x="0" y="1256"/>
                </a:lnTo>
                <a:lnTo>
                  <a:pt x="96" y="1376"/>
                </a:lnTo>
                <a:lnTo>
                  <a:pt x="204" y="1440"/>
                </a:lnTo>
                <a:lnTo>
                  <a:pt x="244" y="1426"/>
                </a:lnTo>
                <a:lnTo>
                  <a:pt x="300" y="1478"/>
                </a:lnTo>
                <a:lnTo>
                  <a:pt x="406" y="1480"/>
                </a:lnTo>
                <a:lnTo>
                  <a:pt x="390" y="1578"/>
                </a:lnTo>
                <a:lnTo>
                  <a:pt x="408" y="1718"/>
                </a:lnTo>
                <a:lnTo>
                  <a:pt x="324" y="1748"/>
                </a:lnTo>
                <a:lnTo>
                  <a:pt x="320" y="1912"/>
                </a:lnTo>
                <a:lnTo>
                  <a:pt x="440" y="1992"/>
                </a:lnTo>
                <a:lnTo>
                  <a:pt x="390" y="2112"/>
                </a:lnTo>
                <a:lnTo>
                  <a:pt x="422" y="2158"/>
                </a:lnTo>
                <a:lnTo>
                  <a:pt x="552" y="2170"/>
                </a:lnTo>
                <a:lnTo>
                  <a:pt x="490" y="2238"/>
                </a:lnTo>
                <a:lnTo>
                  <a:pt x="484" y="2326"/>
                </a:lnTo>
                <a:lnTo>
                  <a:pt x="510" y="2374"/>
                </a:lnTo>
                <a:lnTo>
                  <a:pt x="536" y="2390"/>
                </a:lnTo>
                <a:lnTo>
                  <a:pt x="510" y="2446"/>
                </a:lnTo>
                <a:lnTo>
                  <a:pt x="552" y="2658"/>
                </a:lnTo>
                <a:lnTo>
                  <a:pt x="546" y="2686"/>
                </a:lnTo>
                <a:lnTo>
                  <a:pt x="554" y="2752"/>
                </a:lnTo>
                <a:lnTo>
                  <a:pt x="606" y="2836"/>
                </a:lnTo>
                <a:lnTo>
                  <a:pt x="586" y="2878"/>
                </a:lnTo>
                <a:lnTo>
                  <a:pt x="612" y="2962"/>
                </a:lnTo>
                <a:lnTo>
                  <a:pt x="568" y="2986"/>
                </a:lnTo>
                <a:lnTo>
                  <a:pt x="588" y="3020"/>
                </a:lnTo>
                <a:lnTo>
                  <a:pt x="570" y="3064"/>
                </a:lnTo>
                <a:close/>
              </a:path>
            </a:pathLst>
          </a:custGeom>
          <a:solidFill>
            <a:srgbClr val="00FF00"/>
          </a:solidFill>
          <a:ln w="19050">
            <a:solidFill>
              <a:schemeClr val="tx1"/>
            </a:solidFill>
            <a:round/>
            <a:headEnd/>
            <a:tailEnd/>
          </a:ln>
        </p:spPr>
        <p:txBody>
          <a:bodyPr/>
          <a:lstStyle/>
          <a:p>
            <a:endParaRPr lang="en-US"/>
          </a:p>
        </p:txBody>
      </p:sp>
      <p:grpSp>
        <p:nvGrpSpPr>
          <p:cNvPr id="60" name="Group 59"/>
          <p:cNvGrpSpPr/>
          <p:nvPr/>
        </p:nvGrpSpPr>
        <p:grpSpPr>
          <a:xfrm>
            <a:off x="4864281" y="2887804"/>
            <a:ext cx="2384244" cy="2807741"/>
            <a:chOff x="4733925" y="2895600"/>
            <a:chExt cx="2359025" cy="3390900"/>
          </a:xfrm>
        </p:grpSpPr>
        <p:grpSp>
          <p:nvGrpSpPr>
            <p:cNvPr id="61" name="Group 21"/>
            <p:cNvGrpSpPr>
              <a:grpSpLocks/>
            </p:cNvGrpSpPr>
            <p:nvPr/>
          </p:nvGrpSpPr>
          <p:grpSpPr bwMode="auto">
            <a:xfrm>
              <a:off x="5181605" y="2895603"/>
              <a:ext cx="1911351" cy="3394081"/>
              <a:chOff x="2414" y="1203"/>
              <a:chExt cx="1204" cy="2138"/>
            </a:xfrm>
          </p:grpSpPr>
          <p:grpSp>
            <p:nvGrpSpPr>
              <p:cNvPr id="63" name="Group 22"/>
              <p:cNvGrpSpPr>
                <a:grpSpLocks/>
              </p:cNvGrpSpPr>
              <p:nvPr/>
            </p:nvGrpSpPr>
            <p:grpSpPr bwMode="auto">
              <a:xfrm>
                <a:off x="3403" y="1725"/>
                <a:ext cx="148" cy="369"/>
                <a:chOff x="3403" y="1725"/>
                <a:chExt cx="148" cy="369"/>
              </a:xfrm>
            </p:grpSpPr>
            <p:sp>
              <p:nvSpPr>
                <p:cNvPr id="104" name="Oval 23"/>
                <p:cNvSpPr>
                  <a:spLocks noChangeArrowheads="1"/>
                </p:cNvSpPr>
                <p:nvPr/>
              </p:nvSpPr>
              <p:spPr bwMode="auto">
                <a:xfrm>
                  <a:off x="3424" y="1725"/>
                  <a:ext cx="106" cy="107"/>
                </a:xfrm>
                <a:prstGeom prst="ellipse">
                  <a:avLst/>
                </a:prstGeom>
                <a:solidFill>
                  <a:schemeClr val="bg1"/>
                </a:solidFill>
                <a:ln w="19050" algn="ctr">
                  <a:solidFill>
                    <a:schemeClr val="tx1"/>
                  </a:solidFill>
                  <a:round/>
                  <a:headEnd/>
                  <a:tailEnd/>
                </a:ln>
              </p:spPr>
              <p:txBody>
                <a:bodyPr wrap="none" anchor="ctr"/>
                <a:lstStyle/>
                <a:p>
                  <a:endParaRPr lang="en-US" altLang="en-US"/>
                </a:p>
              </p:txBody>
            </p:sp>
            <p:grpSp>
              <p:nvGrpSpPr>
                <p:cNvPr id="105" name="Group 24"/>
                <p:cNvGrpSpPr>
                  <a:grpSpLocks/>
                </p:cNvGrpSpPr>
                <p:nvPr/>
              </p:nvGrpSpPr>
              <p:grpSpPr bwMode="auto">
                <a:xfrm>
                  <a:off x="3403" y="1819"/>
                  <a:ext cx="148" cy="275"/>
                  <a:chOff x="3844" y="2189"/>
                  <a:chExt cx="1837" cy="3408"/>
                </a:xfrm>
              </p:grpSpPr>
              <p:sp>
                <p:nvSpPr>
                  <p:cNvPr id="106" name="Rectangle 25"/>
                  <p:cNvSpPr>
                    <a:spLocks noChangeArrowheads="1"/>
                  </p:cNvSpPr>
                  <p:nvPr/>
                </p:nvSpPr>
                <p:spPr bwMode="auto">
                  <a:xfrm>
                    <a:off x="4541" y="2415"/>
                    <a:ext cx="443" cy="2683"/>
                  </a:xfrm>
                  <a:prstGeom prst="rect">
                    <a:avLst/>
                  </a:prstGeom>
                  <a:solidFill>
                    <a:srgbClr val="6699FF"/>
                  </a:solidFill>
                  <a:ln w="19050" algn="ctr">
                    <a:solidFill>
                      <a:schemeClr val="tx1"/>
                    </a:solidFill>
                    <a:miter lim="800000"/>
                    <a:headEnd/>
                    <a:tailEnd/>
                  </a:ln>
                </p:spPr>
                <p:txBody>
                  <a:bodyPr wrap="none" anchor="ctr"/>
                  <a:lstStyle/>
                  <a:p>
                    <a:endParaRPr lang="en-US" altLang="en-US"/>
                  </a:p>
                </p:txBody>
              </p:sp>
              <p:sp>
                <p:nvSpPr>
                  <p:cNvPr id="107" name="Rectangle 26"/>
                  <p:cNvSpPr>
                    <a:spLocks noChangeArrowheads="1"/>
                  </p:cNvSpPr>
                  <p:nvPr/>
                </p:nvSpPr>
                <p:spPr bwMode="auto">
                  <a:xfrm>
                    <a:off x="4287" y="2869"/>
                    <a:ext cx="952" cy="499"/>
                  </a:xfrm>
                  <a:prstGeom prst="rect">
                    <a:avLst/>
                  </a:prstGeom>
                  <a:solidFill>
                    <a:srgbClr val="6699FF"/>
                  </a:solidFill>
                  <a:ln w="19050" algn="ctr">
                    <a:solidFill>
                      <a:schemeClr val="tx1"/>
                    </a:solidFill>
                    <a:miter lim="800000"/>
                    <a:headEnd/>
                    <a:tailEnd/>
                  </a:ln>
                </p:spPr>
                <p:txBody>
                  <a:bodyPr wrap="none" anchor="ctr"/>
                  <a:lstStyle/>
                  <a:p>
                    <a:endParaRPr lang="en-US" altLang="en-US"/>
                  </a:p>
                </p:txBody>
              </p:sp>
              <p:sp>
                <p:nvSpPr>
                  <p:cNvPr id="108" name="AutoShape 27"/>
                  <p:cNvSpPr>
                    <a:spLocks noChangeArrowheads="1"/>
                  </p:cNvSpPr>
                  <p:nvPr/>
                </p:nvSpPr>
                <p:spPr bwMode="auto">
                  <a:xfrm rot="5400000">
                    <a:off x="4097" y="3451"/>
                    <a:ext cx="2450" cy="288"/>
                  </a:xfrm>
                  <a:prstGeom prst="flowChartManualInput">
                    <a:avLst/>
                  </a:prstGeom>
                  <a:solidFill>
                    <a:srgbClr val="6699FF"/>
                  </a:solidFill>
                  <a:ln w="19050" algn="ctr">
                    <a:solidFill>
                      <a:schemeClr val="tx1"/>
                    </a:solidFill>
                    <a:miter lim="800000"/>
                    <a:headEnd/>
                    <a:tailEnd/>
                  </a:ln>
                </p:spPr>
                <p:txBody>
                  <a:bodyPr wrap="none" anchor="ctr"/>
                  <a:lstStyle/>
                  <a:p>
                    <a:endParaRPr lang="en-US" altLang="en-US"/>
                  </a:p>
                </p:txBody>
              </p:sp>
              <p:sp>
                <p:nvSpPr>
                  <p:cNvPr id="109" name="AutoShape 28"/>
                  <p:cNvSpPr>
                    <a:spLocks noChangeArrowheads="1"/>
                  </p:cNvSpPr>
                  <p:nvPr/>
                </p:nvSpPr>
                <p:spPr bwMode="auto">
                  <a:xfrm rot="16200000" flipH="1">
                    <a:off x="2979" y="3451"/>
                    <a:ext cx="2450" cy="288"/>
                  </a:xfrm>
                  <a:prstGeom prst="flowChartManualInput">
                    <a:avLst/>
                  </a:prstGeom>
                  <a:solidFill>
                    <a:srgbClr val="6699FF"/>
                  </a:solidFill>
                  <a:ln w="19050" algn="ctr">
                    <a:solidFill>
                      <a:schemeClr val="tx1"/>
                    </a:solidFill>
                    <a:miter lim="800000"/>
                    <a:headEnd/>
                    <a:tailEnd/>
                  </a:ln>
                </p:spPr>
                <p:txBody>
                  <a:bodyPr wrap="none" anchor="ctr"/>
                  <a:lstStyle/>
                  <a:p>
                    <a:endParaRPr lang="en-US" altLang="en-US"/>
                  </a:p>
                </p:txBody>
              </p:sp>
              <p:sp>
                <p:nvSpPr>
                  <p:cNvPr id="110" name="Rectangle 29"/>
                  <p:cNvSpPr>
                    <a:spLocks noChangeArrowheads="1"/>
                  </p:cNvSpPr>
                  <p:nvPr/>
                </p:nvSpPr>
                <p:spPr bwMode="auto">
                  <a:xfrm>
                    <a:off x="4037" y="2642"/>
                    <a:ext cx="1452" cy="272"/>
                  </a:xfrm>
                  <a:prstGeom prst="rect">
                    <a:avLst/>
                  </a:prstGeom>
                  <a:solidFill>
                    <a:srgbClr val="6699FF"/>
                  </a:solidFill>
                  <a:ln w="19050" algn="ctr">
                    <a:solidFill>
                      <a:schemeClr val="tx1"/>
                    </a:solidFill>
                    <a:miter lim="800000"/>
                    <a:headEnd/>
                    <a:tailEnd/>
                  </a:ln>
                </p:spPr>
                <p:txBody>
                  <a:bodyPr wrap="none" anchor="ctr"/>
                  <a:lstStyle/>
                  <a:p>
                    <a:endParaRPr lang="en-US" altLang="en-US"/>
                  </a:p>
                </p:txBody>
              </p:sp>
              <p:sp>
                <p:nvSpPr>
                  <p:cNvPr id="111" name="Rectangle 30"/>
                  <p:cNvSpPr>
                    <a:spLocks noChangeArrowheads="1"/>
                  </p:cNvSpPr>
                  <p:nvPr/>
                </p:nvSpPr>
                <p:spPr bwMode="auto">
                  <a:xfrm>
                    <a:off x="3844" y="4683"/>
                    <a:ext cx="1837" cy="914"/>
                  </a:xfrm>
                  <a:prstGeom prst="rect">
                    <a:avLst/>
                  </a:prstGeom>
                  <a:solidFill>
                    <a:srgbClr val="6699FF"/>
                  </a:solidFill>
                  <a:ln w="19050" algn="ctr">
                    <a:solidFill>
                      <a:schemeClr val="tx1"/>
                    </a:solidFill>
                    <a:miter lim="800000"/>
                    <a:headEnd/>
                    <a:tailEnd/>
                  </a:ln>
                </p:spPr>
                <p:txBody>
                  <a:bodyPr wrap="none" anchor="ctr"/>
                  <a:lstStyle/>
                  <a:p>
                    <a:endParaRPr lang="en-US" altLang="en-US"/>
                  </a:p>
                </p:txBody>
              </p:sp>
              <p:sp>
                <p:nvSpPr>
                  <p:cNvPr id="112" name="Rectangle 31"/>
                  <p:cNvSpPr>
                    <a:spLocks noChangeArrowheads="1"/>
                  </p:cNvSpPr>
                  <p:nvPr/>
                </p:nvSpPr>
                <p:spPr bwMode="auto">
                  <a:xfrm>
                    <a:off x="4037" y="2189"/>
                    <a:ext cx="1452" cy="272"/>
                  </a:xfrm>
                  <a:prstGeom prst="rect">
                    <a:avLst/>
                  </a:prstGeom>
                  <a:solidFill>
                    <a:srgbClr val="6699FF"/>
                  </a:solidFill>
                  <a:ln w="19050" algn="ctr">
                    <a:solidFill>
                      <a:schemeClr val="tx1"/>
                    </a:solidFill>
                    <a:miter lim="800000"/>
                    <a:headEnd/>
                    <a:tailEnd/>
                  </a:ln>
                </p:spPr>
                <p:txBody>
                  <a:bodyPr wrap="none" anchor="ctr"/>
                  <a:lstStyle/>
                  <a:p>
                    <a:endParaRPr lang="en-US" altLang="en-US"/>
                  </a:p>
                </p:txBody>
              </p:sp>
            </p:grpSp>
          </p:grpSp>
          <p:grpSp>
            <p:nvGrpSpPr>
              <p:cNvPr id="64" name="Group 32"/>
              <p:cNvGrpSpPr>
                <a:grpSpLocks/>
              </p:cNvGrpSpPr>
              <p:nvPr/>
            </p:nvGrpSpPr>
            <p:grpSpPr bwMode="auto">
              <a:xfrm>
                <a:off x="2414" y="1203"/>
                <a:ext cx="148" cy="369"/>
                <a:chOff x="3403" y="1725"/>
                <a:chExt cx="148" cy="369"/>
              </a:xfrm>
            </p:grpSpPr>
            <p:sp>
              <p:nvSpPr>
                <p:cNvPr id="95" name="Oval 33"/>
                <p:cNvSpPr>
                  <a:spLocks noChangeArrowheads="1"/>
                </p:cNvSpPr>
                <p:nvPr/>
              </p:nvSpPr>
              <p:spPr bwMode="auto">
                <a:xfrm>
                  <a:off x="3424" y="1725"/>
                  <a:ext cx="106" cy="107"/>
                </a:xfrm>
                <a:prstGeom prst="ellipse">
                  <a:avLst/>
                </a:prstGeom>
                <a:solidFill>
                  <a:schemeClr val="bg1"/>
                </a:solidFill>
                <a:ln w="19050" algn="ctr">
                  <a:solidFill>
                    <a:schemeClr val="tx1"/>
                  </a:solidFill>
                  <a:round/>
                  <a:headEnd/>
                  <a:tailEnd/>
                </a:ln>
              </p:spPr>
              <p:txBody>
                <a:bodyPr wrap="none" anchor="ctr"/>
                <a:lstStyle/>
                <a:p>
                  <a:endParaRPr lang="en-US" altLang="en-US"/>
                </a:p>
              </p:txBody>
            </p:sp>
            <p:grpSp>
              <p:nvGrpSpPr>
                <p:cNvPr id="96" name="Group 34"/>
                <p:cNvGrpSpPr>
                  <a:grpSpLocks/>
                </p:cNvGrpSpPr>
                <p:nvPr/>
              </p:nvGrpSpPr>
              <p:grpSpPr bwMode="auto">
                <a:xfrm>
                  <a:off x="3403" y="1819"/>
                  <a:ext cx="148" cy="275"/>
                  <a:chOff x="3844" y="2189"/>
                  <a:chExt cx="1837" cy="3408"/>
                </a:xfrm>
              </p:grpSpPr>
              <p:sp>
                <p:nvSpPr>
                  <p:cNvPr id="97" name="Rectangle 35"/>
                  <p:cNvSpPr>
                    <a:spLocks noChangeArrowheads="1"/>
                  </p:cNvSpPr>
                  <p:nvPr/>
                </p:nvSpPr>
                <p:spPr bwMode="auto">
                  <a:xfrm>
                    <a:off x="4541" y="2415"/>
                    <a:ext cx="443" cy="2683"/>
                  </a:xfrm>
                  <a:prstGeom prst="rect">
                    <a:avLst/>
                  </a:prstGeom>
                  <a:solidFill>
                    <a:srgbClr val="6699FF"/>
                  </a:solidFill>
                  <a:ln w="19050" algn="ctr">
                    <a:solidFill>
                      <a:schemeClr val="tx1"/>
                    </a:solidFill>
                    <a:miter lim="800000"/>
                    <a:headEnd/>
                    <a:tailEnd/>
                  </a:ln>
                </p:spPr>
                <p:txBody>
                  <a:bodyPr wrap="none" anchor="ctr"/>
                  <a:lstStyle/>
                  <a:p>
                    <a:endParaRPr lang="en-US" altLang="en-US"/>
                  </a:p>
                </p:txBody>
              </p:sp>
              <p:sp>
                <p:nvSpPr>
                  <p:cNvPr id="98" name="Rectangle 36"/>
                  <p:cNvSpPr>
                    <a:spLocks noChangeArrowheads="1"/>
                  </p:cNvSpPr>
                  <p:nvPr/>
                </p:nvSpPr>
                <p:spPr bwMode="auto">
                  <a:xfrm>
                    <a:off x="4287" y="2869"/>
                    <a:ext cx="952" cy="499"/>
                  </a:xfrm>
                  <a:prstGeom prst="rect">
                    <a:avLst/>
                  </a:prstGeom>
                  <a:solidFill>
                    <a:srgbClr val="6699FF"/>
                  </a:solidFill>
                  <a:ln w="19050" algn="ctr">
                    <a:solidFill>
                      <a:schemeClr val="tx1"/>
                    </a:solidFill>
                    <a:miter lim="800000"/>
                    <a:headEnd/>
                    <a:tailEnd/>
                  </a:ln>
                </p:spPr>
                <p:txBody>
                  <a:bodyPr wrap="none" anchor="ctr"/>
                  <a:lstStyle/>
                  <a:p>
                    <a:endParaRPr lang="en-US" altLang="en-US"/>
                  </a:p>
                </p:txBody>
              </p:sp>
              <p:sp>
                <p:nvSpPr>
                  <p:cNvPr id="99" name="AutoShape 37"/>
                  <p:cNvSpPr>
                    <a:spLocks noChangeArrowheads="1"/>
                  </p:cNvSpPr>
                  <p:nvPr/>
                </p:nvSpPr>
                <p:spPr bwMode="auto">
                  <a:xfrm rot="5400000">
                    <a:off x="4097" y="3451"/>
                    <a:ext cx="2450" cy="288"/>
                  </a:xfrm>
                  <a:prstGeom prst="flowChartManualInput">
                    <a:avLst/>
                  </a:prstGeom>
                  <a:solidFill>
                    <a:srgbClr val="6699FF"/>
                  </a:solidFill>
                  <a:ln w="19050" algn="ctr">
                    <a:solidFill>
                      <a:schemeClr val="tx1"/>
                    </a:solidFill>
                    <a:miter lim="800000"/>
                    <a:headEnd/>
                    <a:tailEnd/>
                  </a:ln>
                </p:spPr>
                <p:txBody>
                  <a:bodyPr wrap="none" anchor="ctr"/>
                  <a:lstStyle/>
                  <a:p>
                    <a:endParaRPr lang="en-US" altLang="en-US"/>
                  </a:p>
                </p:txBody>
              </p:sp>
              <p:sp>
                <p:nvSpPr>
                  <p:cNvPr id="100" name="AutoShape 38"/>
                  <p:cNvSpPr>
                    <a:spLocks noChangeArrowheads="1"/>
                  </p:cNvSpPr>
                  <p:nvPr/>
                </p:nvSpPr>
                <p:spPr bwMode="auto">
                  <a:xfrm rot="16200000" flipH="1">
                    <a:off x="2979" y="3451"/>
                    <a:ext cx="2450" cy="288"/>
                  </a:xfrm>
                  <a:prstGeom prst="flowChartManualInput">
                    <a:avLst/>
                  </a:prstGeom>
                  <a:solidFill>
                    <a:srgbClr val="6699FF"/>
                  </a:solidFill>
                  <a:ln w="19050" algn="ctr">
                    <a:solidFill>
                      <a:schemeClr val="tx1"/>
                    </a:solidFill>
                    <a:miter lim="800000"/>
                    <a:headEnd/>
                    <a:tailEnd/>
                  </a:ln>
                </p:spPr>
                <p:txBody>
                  <a:bodyPr wrap="none" anchor="ctr"/>
                  <a:lstStyle/>
                  <a:p>
                    <a:endParaRPr lang="en-US" altLang="en-US"/>
                  </a:p>
                </p:txBody>
              </p:sp>
              <p:sp>
                <p:nvSpPr>
                  <p:cNvPr id="101" name="Rectangle 39"/>
                  <p:cNvSpPr>
                    <a:spLocks noChangeArrowheads="1"/>
                  </p:cNvSpPr>
                  <p:nvPr/>
                </p:nvSpPr>
                <p:spPr bwMode="auto">
                  <a:xfrm>
                    <a:off x="4037" y="2642"/>
                    <a:ext cx="1452" cy="272"/>
                  </a:xfrm>
                  <a:prstGeom prst="rect">
                    <a:avLst/>
                  </a:prstGeom>
                  <a:solidFill>
                    <a:srgbClr val="6699FF"/>
                  </a:solidFill>
                  <a:ln w="19050" algn="ctr">
                    <a:solidFill>
                      <a:schemeClr val="tx1"/>
                    </a:solidFill>
                    <a:miter lim="800000"/>
                    <a:headEnd/>
                    <a:tailEnd/>
                  </a:ln>
                </p:spPr>
                <p:txBody>
                  <a:bodyPr wrap="none" anchor="ctr"/>
                  <a:lstStyle/>
                  <a:p>
                    <a:endParaRPr lang="en-US" altLang="en-US"/>
                  </a:p>
                </p:txBody>
              </p:sp>
              <p:sp>
                <p:nvSpPr>
                  <p:cNvPr id="102" name="Rectangle 40"/>
                  <p:cNvSpPr>
                    <a:spLocks noChangeArrowheads="1"/>
                  </p:cNvSpPr>
                  <p:nvPr/>
                </p:nvSpPr>
                <p:spPr bwMode="auto">
                  <a:xfrm>
                    <a:off x="3844" y="4683"/>
                    <a:ext cx="1837" cy="914"/>
                  </a:xfrm>
                  <a:prstGeom prst="rect">
                    <a:avLst/>
                  </a:prstGeom>
                  <a:solidFill>
                    <a:srgbClr val="6699FF"/>
                  </a:solidFill>
                  <a:ln w="19050" algn="ctr">
                    <a:solidFill>
                      <a:schemeClr val="tx1"/>
                    </a:solidFill>
                    <a:miter lim="800000"/>
                    <a:headEnd/>
                    <a:tailEnd/>
                  </a:ln>
                </p:spPr>
                <p:txBody>
                  <a:bodyPr wrap="none" anchor="ctr"/>
                  <a:lstStyle/>
                  <a:p>
                    <a:endParaRPr lang="en-US" altLang="en-US"/>
                  </a:p>
                </p:txBody>
              </p:sp>
              <p:sp>
                <p:nvSpPr>
                  <p:cNvPr id="103" name="Rectangle 41"/>
                  <p:cNvSpPr>
                    <a:spLocks noChangeArrowheads="1"/>
                  </p:cNvSpPr>
                  <p:nvPr/>
                </p:nvSpPr>
                <p:spPr bwMode="auto">
                  <a:xfrm>
                    <a:off x="4037" y="2189"/>
                    <a:ext cx="1452" cy="272"/>
                  </a:xfrm>
                  <a:prstGeom prst="rect">
                    <a:avLst/>
                  </a:prstGeom>
                  <a:solidFill>
                    <a:srgbClr val="6699FF"/>
                  </a:solidFill>
                  <a:ln w="19050" algn="ctr">
                    <a:solidFill>
                      <a:schemeClr val="tx1"/>
                    </a:solidFill>
                    <a:miter lim="800000"/>
                    <a:headEnd/>
                    <a:tailEnd/>
                  </a:ln>
                </p:spPr>
                <p:txBody>
                  <a:bodyPr wrap="none" anchor="ctr"/>
                  <a:lstStyle/>
                  <a:p>
                    <a:endParaRPr lang="en-US" altLang="en-US"/>
                  </a:p>
                </p:txBody>
              </p:sp>
            </p:grpSp>
          </p:grpSp>
          <p:grpSp>
            <p:nvGrpSpPr>
              <p:cNvPr id="65" name="Group 42"/>
              <p:cNvGrpSpPr>
                <a:grpSpLocks/>
              </p:cNvGrpSpPr>
              <p:nvPr/>
            </p:nvGrpSpPr>
            <p:grpSpPr bwMode="auto">
              <a:xfrm>
                <a:off x="2823" y="1974"/>
                <a:ext cx="148" cy="369"/>
                <a:chOff x="3403" y="1725"/>
                <a:chExt cx="148" cy="369"/>
              </a:xfrm>
            </p:grpSpPr>
            <p:sp>
              <p:nvSpPr>
                <p:cNvPr id="86" name="Oval 43"/>
                <p:cNvSpPr>
                  <a:spLocks noChangeArrowheads="1"/>
                </p:cNvSpPr>
                <p:nvPr/>
              </p:nvSpPr>
              <p:spPr bwMode="auto">
                <a:xfrm>
                  <a:off x="3424" y="1725"/>
                  <a:ext cx="106" cy="107"/>
                </a:xfrm>
                <a:prstGeom prst="ellipse">
                  <a:avLst/>
                </a:prstGeom>
                <a:solidFill>
                  <a:schemeClr val="bg1"/>
                </a:solidFill>
                <a:ln w="19050" algn="ctr">
                  <a:solidFill>
                    <a:schemeClr val="tx1"/>
                  </a:solidFill>
                  <a:round/>
                  <a:headEnd/>
                  <a:tailEnd/>
                </a:ln>
              </p:spPr>
              <p:txBody>
                <a:bodyPr wrap="none" anchor="ctr"/>
                <a:lstStyle/>
                <a:p>
                  <a:endParaRPr lang="en-US" altLang="en-US"/>
                </a:p>
              </p:txBody>
            </p:sp>
            <p:grpSp>
              <p:nvGrpSpPr>
                <p:cNvPr id="87" name="Group 44"/>
                <p:cNvGrpSpPr>
                  <a:grpSpLocks/>
                </p:cNvGrpSpPr>
                <p:nvPr/>
              </p:nvGrpSpPr>
              <p:grpSpPr bwMode="auto">
                <a:xfrm>
                  <a:off x="3403" y="1819"/>
                  <a:ext cx="148" cy="275"/>
                  <a:chOff x="3844" y="2189"/>
                  <a:chExt cx="1837" cy="3408"/>
                </a:xfrm>
              </p:grpSpPr>
              <p:sp>
                <p:nvSpPr>
                  <p:cNvPr id="88" name="Rectangle 45"/>
                  <p:cNvSpPr>
                    <a:spLocks noChangeArrowheads="1"/>
                  </p:cNvSpPr>
                  <p:nvPr/>
                </p:nvSpPr>
                <p:spPr bwMode="auto">
                  <a:xfrm>
                    <a:off x="4541" y="2415"/>
                    <a:ext cx="443" cy="2683"/>
                  </a:xfrm>
                  <a:prstGeom prst="rect">
                    <a:avLst/>
                  </a:prstGeom>
                  <a:solidFill>
                    <a:srgbClr val="6699FF"/>
                  </a:solidFill>
                  <a:ln w="19050" algn="ctr">
                    <a:solidFill>
                      <a:schemeClr val="tx1"/>
                    </a:solidFill>
                    <a:miter lim="800000"/>
                    <a:headEnd/>
                    <a:tailEnd/>
                  </a:ln>
                </p:spPr>
                <p:txBody>
                  <a:bodyPr wrap="none" anchor="ctr"/>
                  <a:lstStyle/>
                  <a:p>
                    <a:endParaRPr lang="en-US" altLang="en-US"/>
                  </a:p>
                </p:txBody>
              </p:sp>
              <p:sp>
                <p:nvSpPr>
                  <p:cNvPr id="89" name="Rectangle 46"/>
                  <p:cNvSpPr>
                    <a:spLocks noChangeArrowheads="1"/>
                  </p:cNvSpPr>
                  <p:nvPr/>
                </p:nvSpPr>
                <p:spPr bwMode="auto">
                  <a:xfrm>
                    <a:off x="4287" y="2869"/>
                    <a:ext cx="952" cy="499"/>
                  </a:xfrm>
                  <a:prstGeom prst="rect">
                    <a:avLst/>
                  </a:prstGeom>
                  <a:solidFill>
                    <a:srgbClr val="6699FF"/>
                  </a:solidFill>
                  <a:ln w="19050" algn="ctr">
                    <a:solidFill>
                      <a:schemeClr val="tx1"/>
                    </a:solidFill>
                    <a:miter lim="800000"/>
                    <a:headEnd/>
                    <a:tailEnd/>
                  </a:ln>
                </p:spPr>
                <p:txBody>
                  <a:bodyPr wrap="none" anchor="ctr"/>
                  <a:lstStyle/>
                  <a:p>
                    <a:endParaRPr lang="en-US" altLang="en-US"/>
                  </a:p>
                </p:txBody>
              </p:sp>
              <p:sp>
                <p:nvSpPr>
                  <p:cNvPr id="90" name="AutoShape 47"/>
                  <p:cNvSpPr>
                    <a:spLocks noChangeArrowheads="1"/>
                  </p:cNvSpPr>
                  <p:nvPr/>
                </p:nvSpPr>
                <p:spPr bwMode="auto">
                  <a:xfrm rot="5400000">
                    <a:off x="4097" y="3451"/>
                    <a:ext cx="2450" cy="288"/>
                  </a:xfrm>
                  <a:prstGeom prst="flowChartManualInput">
                    <a:avLst/>
                  </a:prstGeom>
                  <a:solidFill>
                    <a:srgbClr val="6699FF"/>
                  </a:solidFill>
                  <a:ln w="19050" algn="ctr">
                    <a:solidFill>
                      <a:schemeClr val="tx1"/>
                    </a:solidFill>
                    <a:miter lim="800000"/>
                    <a:headEnd/>
                    <a:tailEnd/>
                  </a:ln>
                </p:spPr>
                <p:txBody>
                  <a:bodyPr wrap="none" anchor="ctr"/>
                  <a:lstStyle/>
                  <a:p>
                    <a:endParaRPr lang="en-US" altLang="en-US"/>
                  </a:p>
                </p:txBody>
              </p:sp>
              <p:sp>
                <p:nvSpPr>
                  <p:cNvPr id="91" name="AutoShape 48"/>
                  <p:cNvSpPr>
                    <a:spLocks noChangeArrowheads="1"/>
                  </p:cNvSpPr>
                  <p:nvPr/>
                </p:nvSpPr>
                <p:spPr bwMode="auto">
                  <a:xfrm rot="16200000" flipH="1">
                    <a:off x="2979" y="3451"/>
                    <a:ext cx="2450" cy="288"/>
                  </a:xfrm>
                  <a:prstGeom prst="flowChartManualInput">
                    <a:avLst/>
                  </a:prstGeom>
                  <a:solidFill>
                    <a:srgbClr val="6699FF"/>
                  </a:solidFill>
                  <a:ln w="19050" algn="ctr">
                    <a:solidFill>
                      <a:schemeClr val="tx1"/>
                    </a:solidFill>
                    <a:miter lim="800000"/>
                    <a:headEnd/>
                    <a:tailEnd/>
                  </a:ln>
                </p:spPr>
                <p:txBody>
                  <a:bodyPr wrap="none" anchor="ctr"/>
                  <a:lstStyle/>
                  <a:p>
                    <a:endParaRPr lang="en-US" altLang="en-US"/>
                  </a:p>
                </p:txBody>
              </p:sp>
              <p:sp>
                <p:nvSpPr>
                  <p:cNvPr id="92" name="Rectangle 49"/>
                  <p:cNvSpPr>
                    <a:spLocks noChangeArrowheads="1"/>
                  </p:cNvSpPr>
                  <p:nvPr/>
                </p:nvSpPr>
                <p:spPr bwMode="auto">
                  <a:xfrm>
                    <a:off x="4037" y="2642"/>
                    <a:ext cx="1452" cy="272"/>
                  </a:xfrm>
                  <a:prstGeom prst="rect">
                    <a:avLst/>
                  </a:prstGeom>
                  <a:solidFill>
                    <a:srgbClr val="6699FF"/>
                  </a:solidFill>
                  <a:ln w="19050" algn="ctr">
                    <a:solidFill>
                      <a:schemeClr val="tx1"/>
                    </a:solidFill>
                    <a:miter lim="800000"/>
                    <a:headEnd/>
                    <a:tailEnd/>
                  </a:ln>
                </p:spPr>
                <p:txBody>
                  <a:bodyPr wrap="none" anchor="ctr"/>
                  <a:lstStyle/>
                  <a:p>
                    <a:endParaRPr lang="en-US" altLang="en-US"/>
                  </a:p>
                </p:txBody>
              </p:sp>
              <p:sp>
                <p:nvSpPr>
                  <p:cNvPr id="93" name="Rectangle 50"/>
                  <p:cNvSpPr>
                    <a:spLocks noChangeArrowheads="1"/>
                  </p:cNvSpPr>
                  <p:nvPr/>
                </p:nvSpPr>
                <p:spPr bwMode="auto">
                  <a:xfrm>
                    <a:off x="3844" y="4683"/>
                    <a:ext cx="1837" cy="914"/>
                  </a:xfrm>
                  <a:prstGeom prst="rect">
                    <a:avLst/>
                  </a:prstGeom>
                  <a:solidFill>
                    <a:srgbClr val="6699FF"/>
                  </a:solidFill>
                  <a:ln w="19050" algn="ctr">
                    <a:solidFill>
                      <a:schemeClr val="tx1"/>
                    </a:solidFill>
                    <a:miter lim="800000"/>
                    <a:headEnd/>
                    <a:tailEnd/>
                  </a:ln>
                </p:spPr>
                <p:txBody>
                  <a:bodyPr wrap="none" anchor="ctr"/>
                  <a:lstStyle/>
                  <a:p>
                    <a:endParaRPr lang="en-US" altLang="en-US"/>
                  </a:p>
                </p:txBody>
              </p:sp>
              <p:sp>
                <p:nvSpPr>
                  <p:cNvPr id="94" name="Rectangle 51"/>
                  <p:cNvSpPr>
                    <a:spLocks noChangeArrowheads="1"/>
                  </p:cNvSpPr>
                  <p:nvPr/>
                </p:nvSpPr>
                <p:spPr bwMode="auto">
                  <a:xfrm>
                    <a:off x="4037" y="2189"/>
                    <a:ext cx="1452" cy="272"/>
                  </a:xfrm>
                  <a:prstGeom prst="rect">
                    <a:avLst/>
                  </a:prstGeom>
                  <a:solidFill>
                    <a:srgbClr val="6699FF"/>
                  </a:solidFill>
                  <a:ln w="19050" algn="ctr">
                    <a:solidFill>
                      <a:schemeClr val="tx1"/>
                    </a:solidFill>
                    <a:miter lim="800000"/>
                    <a:headEnd/>
                    <a:tailEnd/>
                  </a:ln>
                </p:spPr>
                <p:txBody>
                  <a:bodyPr wrap="none" anchor="ctr"/>
                  <a:lstStyle/>
                  <a:p>
                    <a:endParaRPr lang="en-US" altLang="en-US"/>
                  </a:p>
                </p:txBody>
              </p:sp>
            </p:grpSp>
          </p:grpSp>
          <p:grpSp>
            <p:nvGrpSpPr>
              <p:cNvPr id="66" name="Group 52"/>
              <p:cNvGrpSpPr>
                <a:grpSpLocks/>
              </p:cNvGrpSpPr>
              <p:nvPr/>
            </p:nvGrpSpPr>
            <p:grpSpPr bwMode="auto">
              <a:xfrm>
                <a:off x="2744" y="2750"/>
                <a:ext cx="148" cy="369"/>
                <a:chOff x="3403" y="1725"/>
                <a:chExt cx="148" cy="369"/>
              </a:xfrm>
            </p:grpSpPr>
            <p:sp>
              <p:nvSpPr>
                <p:cNvPr id="77" name="Oval 53"/>
                <p:cNvSpPr>
                  <a:spLocks noChangeArrowheads="1"/>
                </p:cNvSpPr>
                <p:nvPr/>
              </p:nvSpPr>
              <p:spPr bwMode="auto">
                <a:xfrm>
                  <a:off x="3424" y="1725"/>
                  <a:ext cx="106" cy="107"/>
                </a:xfrm>
                <a:prstGeom prst="ellipse">
                  <a:avLst/>
                </a:prstGeom>
                <a:solidFill>
                  <a:schemeClr val="bg1"/>
                </a:solidFill>
                <a:ln w="19050" algn="ctr">
                  <a:solidFill>
                    <a:schemeClr val="tx1"/>
                  </a:solidFill>
                  <a:round/>
                  <a:headEnd/>
                  <a:tailEnd/>
                </a:ln>
              </p:spPr>
              <p:txBody>
                <a:bodyPr wrap="none" anchor="ctr"/>
                <a:lstStyle/>
                <a:p>
                  <a:endParaRPr lang="en-US" altLang="en-US"/>
                </a:p>
              </p:txBody>
            </p:sp>
            <p:grpSp>
              <p:nvGrpSpPr>
                <p:cNvPr id="78" name="Group 54"/>
                <p:cNvGrpSpPr>
                  <a:grpSpLocks/>
                </p:cNvGrpSpPr>
                <p:nvPr/>
              </p:nvGrpSpPr>
              <p:grpSpPr bwMode="auto">
                <a:xfrm>
                  <a:off x="3403" y="1819"/>
                  <a:ext cx="148" cy="275"/>
                  <a:chOff x="3844" y="2189"/>
                  <a:chExt cx="1837" cy="3408"/>
                </a:xfrm>
              </p:grpSpPr>
              <p:sp>
                <p:nvSpPr>
                  <p:cNvPr id="79" name="Rectangle 55"/>
                  <p:cNvSpPr>
                    <a:spLocks noChangeArrowheads="1"/>
                  </p:cNvSpPr>
                  <p:nvPr/>
                </p:nvSpPr>
                <p:spPr bwMode="auto">
                  <a:xfrm>
                    <a:off x="4541" y="2415"/>
                    <a:ext cx="443" cy="2683"/>
                  </a:xfrm>
                  <a:prstGeom prst="rect">
                    <a:avLst/>
                  </a:prstGeom>
                  <a:solidFill>
                    <a:srgbClr val="6699FF"/>
                  </a:solidFill>
                  <a:ln w="19050" algn="ctr">
                    <a:solidFill>
                      <a:schemeClr val="tx1"/>
                    </a:solidFill>
                    <a:miter lim="800000"/>
                    <a:headEnd/>
                    <a:tailEnd/>
                  </a:ln>
                </p:spPr>
                <p:txBody>
                  <a:bodyPr wrap="none" anchor="ctr"/>
                  <a:lstStyle/>
                  <a:p>
                    <a:endParaRPr lang="en-US" altLang="en-US"/>
                  </a:p>
                </p:txBody>
              </p:sp>
              <p:sp>
                <p:nvSpPr>
                  <p:cNvPr id="80" name="Rectangle 56"/>
                  <p:cNvSpPr>
                    <a:spLocks noChangeArrowheads="1"/>
                  </p:cNvSpPr>
                  <p:nvPr/>
                </p:nvSpPr>
                <p:spPr bwMode="auto">
                  <a:xfrm>
                    <a:off x="4287" y="2869"/>
                    <a:ext cx="952" cy="499"/>
                  </a:xfrm>
                  <a:prstGeom prst="rect">
                    <a:avLst/>
                  </a:prstGeom>
                  <a:solidFill>
                    <a:srgbClr val="6699FF"/>
                  </a:solidFill>
                  <a:ln w="19050" algn="ctr">
                    <a:solidFill>
                      <a:schemeClr val="tx1"/>
                    </a:solidFill>
                    <a:miter lim="800000"/>
                    <a:headEnd/>
                    <a:tailEnd/>
                  </a:ln>
                </p:spPr>
                <p:txBody>
                  <a:bodyPr wrap="none" anchor="ctr"/>
                  <a:lstStyle/>
                  <a:p>
                    <a:endParaRPr lang="en-US" altLang="en-US"/>
                  </a:p>
                </p:txBody>
              </p:sp>
              <p:sp>
                <p:nvSpPr>
                  <p:cNvPr id="81" name="AutoShape 57"/>
                  <p:cNvSpPr>
                    <a:spLocks noChangeArrowheads="1"/>
                  </p:cNvSpPr>
                  <p:nvPr/>
                </p:nvSpPr>
                <p:spPr bwMode="auto">
                  <a:xfrm rot="5400000">
                    <a:off x="4312" y="3631"/>
                    <a:ext cx="2450" cy="288"/>
                  </a:xfrm>
                  <a:prstGeom prst="flowChartManualInput">
                    <a:avLst/>
                  </a:prstGeom>
                  <a:solidFill>
                    <a:srgbClr val="6699FF"/>
                  </a:solidFill>
                  <a:ln w="19050" algn="ctr">
                    <a:solidFill>
                      <a:schemeClr val="tx1"/>
                    </a:solidFill>
                    <a:miter lim="800000"/>
                    <a:headEnd/>
                    <a:tailEnd/>
                  </a:ln>
                </p:spPr>
                <p:txBody>
                  <a:bodyPr wrap="none" anchor="ctr"/>
                  <a:lstStyle/>
                  <a:p>
                    <a:endParaRPr lang="en-US" altLang="en-US"/>
                  </a:p>
                </p:txBody>
              </p:sp>
              <p:sp>
                <p:nvSpPr>
                  <p:cNvPr id="82" name="AutoShape 58"/>
                  <p:cNvSpPr>
                    <a:spLocks noChangeArrowheads="1"/>
                  </p:cNvSpPr>
                  <p:nvPr/>
                </p:nvSpPr>
                <p:spPr bwMode="auto">
                  <a:xfrm rot="16200000" flipH="1">
                    <a:off x="2978" y="3452"/>
                    <a:ext cx="2452" cy="288"/>
                  </a:xfrm>
                  <a:prstGeom prst="flowChartManualInput">
                    <a:avLst/>
                  </a:prstGeom>
                  <a:solidFill>
                    <a:srgbClr val="6699FF"/>
                  </a:solidFill>
                  <a:ln w="19050" algn="ctr">
                    <a:solidFill>
                      <a:schemeClr val="tx1"/>
                    </a:solidFill>
                    <a:miter lim="800000"/>
                    <a:headEnd/>
                    <a:tailEnd/>
                  </a:ln>
                </p:spPr>
                <p:txBody>
                  <a:bodyPr wrap="none" anchor="ctr"/>
                  <a:lstStyle/>
                  <a:p>
                    <a:endParaRPr lang="en-US" altLang="en-US"/>
                  </a:p>
                </p:txBody>
              </p:sp>
              <p:sp>
                <p:nvSpPr>
                  <p:cNvPr id="83" name="Rectangle 59"/>
                  <p:cNvSpPr>
                    <a:spLocks noChangeArrowheads="1"/>
                  </p:cNvSpPr>
                  <p:nvPr/>
                </p:nvSpPr>
                <p:spPr bwMode="auto">
                  <a:xfrm>
                    <a:off x="4037" y="2642"/>
                    <a:ext cx="1452" cy="272"/>
                  </a:xfrm>
                  <a:prstGeom prst="rect">
                    <a:avLst/>
                  </a:prstGeom>
                  <a:solidFill>
                    <a:srgbClr val="6699FF"/>
                  </a:solidFill>
                  <a:ln w="19050" algn="ctr">
                    <a:solidFill>
                      <a:schemeClr val="tx1"/>
                    </a:solidFill>
                    <a:miter lim="800000"/>
                    <a:headEnd/>
                    <a:tailEnd/>
                  </a:ln>
                </p:spPr>
                <p:txBody>
                  <a:bodyPr wrap="none" anchor="ctr"/>
                  <a:lstStyle/>
                  <a:p>
                    <a:endParaRPr lang="en-US" altLang="en-US"/>
                  </a:p>
                </p:txBody>
              </p:sp>
              <p:sp>
                <p:nvSpPr>
                  <p:cNvPr id="84" name="Rectangle 60"/>
                  <p:cNvSpPr>
                    <a:spLocks noChangeArrowheads="1"/>
                  </p:cNvSpPr>
                  <p:nvPr/>
                </p:nvSpPr>
                <p:spPr bwMode="auto">
                  <a:xfrm>
                    <a:off x="3844" y="4683"/>
                    <a:ext cx="1837" cy="914"/>
                  </a:xfrm>
                  <a:prstGeom prst="rect">
                    <a:avLst/>
                  </a:prstGeom>
                  <a:solidFill>
                    <a:srgbClr val="6699FF"/>
                  </a:solidFill>
                  <a:ln w="19050" algn="ctr">
                    <a:solidFill>
                      <a:schemeClr val="tx1"/>
                    </a:solidFill>
                    <a:miter lim="800000"/>
                    <a:headEnd/>
                    <a:tailEnd/>
                  </a:ln>
                </p:spPr>
                <p:txBody>
                  <a:bodyPr wrap="none" anchor="ctr"/>
                  <a:lstStyle/>
                  <a:p>
                    <a:endParaRPr lang="en-US" altLang="en-US"/>
                  </a:p>
                </p:txBody>
              </p:sp>
              <p:sp>
                <p:nvSpPr>
                  <p:cNvPr id="85" name="Rectangle 61"/>
                  <p:cNvSpPr>
                    <a:spLocks noChangeArrowheads="1"/>
                  </p:cNvSpPr>
                  <p:nvPr/>
                </p:nvSpPr>
                <p:spPr bwMode="auto">
                  <a:xfrm>
                    <a:off x="4037" y="2189"/>
                    <a:ext cx="1452" cy="272"/>
                  </a:xfrm>
                  <a:prstGeom prst="rect">
                    <a:avLst/>
                  </a:prstGeom>
                  <a:solidFill>
                    <a:srgbClr val="6699FF"/>
                  </a:solidFill>
                  <a:ln w="19050" algn="ctr">
                    <a:solidFill>
                      <a:schemeClr val="tx1"/>
                    </a:solidFill>
                    <a:miter lim="800000"/>
                    <a:headEnd/>
                    <a:tailEnd/>
                  </a:ln>
                </p:spPr>
                <p:txBody>
                  <a:bodyPr wrap="none" anchor="ctr"/>
                  <a:lstStyle/>
                  <a:p>
                    <a:endParaRPr lang="en-US" altLang="en-US"/>
                  </a:p>
                </p:txBody>
              </p:sp>
            </p:grpSp>
          </p:grpSp>
          <p:grpSp>
            <p:nvGrpSpPr>
              <p:cNvPr id="67" name="Group 62"/>
              <p:cNvGrpSpPr>
                <a:grpSpLocks/>
              </p:cNvGrpSpPr>
              <p:nvPr/>
            </p:nvGrpSpPr>
            <p:grpSpPr bwMode="auto">
              <a:xfrm>
                <a:off x="3470" y="2972"/>
                <a:ext cx="148" cy="369"/>
                <a:chOff x="3403" y="1725"/>
                <a:chExt cx="148" cy="369"/>
              </a:xfrm>
            </p:grpSpPr>
            <p:sp>
              <p:nvSpPr>
                <p:cNvPr id="68" name="Oval 63"/>
                <p:cNvSpPr>
                  <a:spLocks noChangeArrowheads="1"/>
                </p:cNvSpPr>
                <p:nvPr/>
              </p:nvSpPr>
              <p:spPr bwMode="auto">
                <a:xfrm>
                  <a:off x="3424" y="1725"/>
                  <a:ext cx="106" cy="107"/>
                </a:xfrm>
                <a:prstGeom prst="ellipse">
                  <a:avLst/>
                </a:prstGeom>
                <a:solidFill>
                  <a:schemeClr val="bg1"/>
                </a:solidFill>
                <a:ln w="19050" algn="ctr">
                  <a:solidFill>
                    <a:schemeClr val="tx1"/>
                  </a:solidFill>
                  <a:round/>
                  <a:headEnd/>
                  <a:tailEnd/>
                </a:ln>
              </p:spPr>
              <p:txBody>
                <a:bodyPr wrap="none" anchor="ctr"/>
                <a:lstStyle/>
                <a:p>
                  <a:endParaRPr lang="en-US" altLang="en-US"/>
                </a:p>
              </p:txBody>
            </p:sp>
            <p:grpSp>
              <p:nvGrpSpPr>
                <p:cNvPr id="69" name="Group 64"/>
                <p:cNvGrpSpPr>
                  <a:grpSpLocks/>
                </p:cNvGrpSpPr>
                <p:nvPr/>
              </p:nvGrpSpPr>
              <p:grpSpPr bwMode="auto">
                <a:xfrm>
                  <a:off x="3403" y="1819"/>
                  <a:ext cx="148" cy="275"/>
                  <a:chOff x="3844" y="2189"/>
                  <a:chExt cx="1837" cy="3408"/>
                </a:xfrm>
              </p:grpSpPr>
              <p:sp>
                <p:nvSpPr>
                  <p:cNvPr id="70" name="Rectangle 65"/>
                  <p:cNvSpPr>
                    <a:spLocks noChangeArrowheads="1"/>
                  </p:cNvSpPr>
                  <p:nvPr/>
                </p:nvSpPr>
                <p:spPr bwMode="auto">
                  <a:xfrm>
                    <a:off x="4541" y="2415"/>
                    <a:ext cx="443" cy="2683"/>
                  </a:xfrm>
                  <a:prstGeom prst="rect">
                    <a:avLst/>
                  </a:prstGeom>
                  <a:solidFill>
                    <a:srgbClr val="6699FF"/>
                  </a:solidFill>
                  <a:ln w="19050" algn="ctr">
                    <a:solidFill>
                      <a:schemeClr val="tx1"/>
                    </a:solidFill>
                    <a:miter lim="800000"/>
                    <a:headEnd/>
                    <a:tailEnd/>
                  </a:ln>
                </p:spPr>
                <p:txBody>
                  <a:bodyPr wrap="none" anchor="ctr"/>
                  <a:lstStyle/>
                  <a:p>
                    <a:endParaRPr lang="en-US" altLang="en-US"/>
                  </a:p>
                </p:txBody>
              </p:sp>
              <p:sp>
                <p:nvSpPr>
                  <p:cNvPr id="71" name="Rectangle 66"/>
                  <p:cNvSpPr>
                    <a:spLocks noChangeArrowheads="1"/>
                  </p:cNvSpPr>
                  <p:nvPr/>
                </p:nvSpPr>
                <p:spPr bwMode="auto">
                  <a:xfrm>
                    <a:off x="4287" y="2869"/>
                    <a:ext cx="952" cy="499"/>
                  </a:xfrm>
                  <a:prstGeom prst="rect">
                    <a:avLst/>
                  </a:prstGeom>
                  <a:solidFill>
                    <a:srgbClr val="6699FF"/>
                  </a:solidFill>
                  <a:ln w="19050" algn="ctr">
                    <a:solidFill>
                      <a:schemeClr val="tx1"/>
                    </a:solidFill>
                    <a:miter lim="800000"/>
                    <a:headEnd/>
                    <a:tailEnd/>
                  </a:ln>
                </p:spPr>
                <p:txBody>
                  <a:bodyPr wrap="none" anchor="ctr"/>
                  <a:lstStyle/>
                  <a:p>
                    <a:endParaRPr lang="en-US" altLang="en-US"/>
                  </a:p>
                </p:txBody>
              </p:sp>
              <p:sp>
                <p:nvSpPr>
                  <p:cNvPr id="72" name="AutoShape 67"/>
                  <p:cNvSpPr>
                    <a:spLocks noChangeArrowheads="1"/>
                  </p:cNvSpPr>
                  <p:nvPr/>
                </p:nvSpPr>
                <p:spPr bwMode="auto">
                  <a:xfrm rot="5400000">
                    <a:off x="4097" y="3451"/>
                    <a:ext cx="2450" cy="288"/>
                  </a:xfrm>
                  <a:prstGeom prst="flowChartManualInput">
                    <a:avLst/>
                  </a:prstGeom>
                  <a:solidFill>
                    <a:srgbClr val="6699FF"/>
                  </a:solidFill>
                  <a:ln w="19050" algn="ctr">
                    <a:solidFill>
                      <a:schemeClr val="tx1"/>
                    </a:solidFill>
                    <a:miter lim="800000"/>
                    <a:headEnd/>
                    <a:tailEnd/>
                  </a:ln>
                </p:spPr>
                <p:txBody>
                  <a:bodyPr wrap="none" anchor="ctr"/>
                  <a:lstStyle/>
                  <a:p>
                    <a:endParaRPr lang="en-US" altLang="en-US"/>
                  </a:p>
                </p:txBody>
              </p:sp>
              <p:sp>
                <p:nvSpPr>
                  <p:cNvPr id="73" name="AutoShape 68"/>
                  <p:cNvSpPr>
                    <a:spLocks noChangeArrowheads="1"/>
                  </p:cNvSpPr>
                  <p:nvPr/>
                </p:nvSpPr>
                <p:spPr bwMode="auto">
                  <a:xfrm rot="16200000" flipH="1">
                    <a:off x="2979" y="3451"/>
                    <a:ext cx="2450" cy="288"/>
                  </a:xfrm>
                  <a:prstGeom prst="flowChartManualInput">
                    <a:avLst/>
                  </a:prstGeom>
                  <a:solidFill>
                    <a:srgbClr val="6699FF"/>
                  </a:solidFill>
                  <a:ln w="19050" algn="ctr">
                    <a:solidFill>
                      <a:schemeClr val="tx1"/>
                    </a:solidFill>
                    <a:miter lim="800000"/>
                    <a:headEnd/>
                    <a:tailEnd/>
                  </a:ln>
                </p:spPr>
                <p:txBody>
                  <a:bodyPr wrap="none" anchor="ctr"/>
                  <a:lstStyle/>
                  <a:p>
                    <a:endParaRPr lang="en-US" altLang="en-US"/>
                  </a:p>
                </p:txBody>
              </p:sp>
              <p:sp>
                <p:nvSpPr>
                  <p:cNvPr id="74" name="Rectangle 69"/>
                  <p:cNvSpPr>
                    <a:spLocks noChangeArrowheads="1"/>
                  </p:cNvSpPr>
                  <p:nvPr/>
                </p:nvSpPr>
                <p:spPr bwMode="auto">
                  <a:xfrm>
                    <a:off x="4037" y="2642"/>
                    <a:ext cx="1452" cy="272"/>
                  </a:xfrm>
                  <a:prstGeom prst="rect">
                    <a:avLst/>
                  </a:prstGeom>
                  <a:solidFill>
                    <a:srgbClr val="6699FF"/>
                  </a:solidFill>
                  <a:ln w="19050" algn="ctr">
                    <a:solidFill>
                      <a:schemeClr val="tx1"/>
                    </a:solidFill>
                    <a:miter lim="800000"/>
                    <a:headEnd/>
                    <a:tailEnd/>
                  </a:ln>
                </p:spPr>
                <p:txBody>
                  <a:bodyPr wrap="none" anchor="ctr"/>
                  <a:lstStyle/>
                  <a:p>
                    <a:endParaRPr lang="en-US" altLang="en-US"/>
                  </a:p>
                </p:txBody>
              </p:sp>
              <p:sp>
                <p:nvSpPr>
                  <p:cNvPr id="75" name="Rectangle 70"/>
                  <p:cNvSpPr>
                    <a:spLocks noChangeArrowheads="1"/>
                  </p:cNvSpPr>
                  <p:nvPr/>
                </p:nvSpPr>
                <p:spPr bwMode="auto">
                  <a:xfrm>
                    <a:off x="3844" y="4683"/>
                    <a:ext cx="1837" cy="914"/>
                  </a:xfrm>
                  <a:prstGeom prst="rect">
                    <a:avLst/>
                  </a:prstGeom>
                  <a:solidFill>
                    <a:srgbClr val="6699FF"/>
                  </a:solidFill>
                  <a:ln w="19050" algn="ctr">
                    <a:solidFill>
                      <a:schemeClr val="tx1"/>
                    </a:solidFill>
                    <a:miter lim="800000"/>
                    <a:headEnd/>
                    <a:tailEnd/>
                  </a:ln>
                </p:spPr>
                <p:txBody>
                  <a:bodyPr wrap="none" anchor="ctr"/>
                  <a:lstStyle/>
                  <a:p>
                    <a:endParaRPr lang="en-US" altLang="en-US"/>
                  </a:p>
                </p:txBody>
              </p:sp>
              <p:sp>
                <p:nvSpPr>
                  <p:cNvPr id="76" name="Rectangle 71"/>
                  <p:cNvSpPr>
                    <a:spLocks noChangeArrowheads="1"/>
                  </p:cNvSpPr>
                  <p:nvPr/>
                </p:nvSpPr>
                <p:spPr bwMode="auto">
                  <a:xfrm>
                    <a:off x="4037" y="2189"/>
                    <a:ext cx="1452" cy="272"/>
                  </a:xfrm>
                  <a:prstGeom prst="rect">
                    <a:avLst/>
                  </a:prstGeom>
                  <a:solidFill>
                    <a:srgbClr val="6699FF"/>
                  </a:solidFill>
                  <a:ln w="19050" algn="ctr">
                    <a:solidFill>
                      <a:schemeClr val="tx1"/>
                    </a:solidFill>
                    <a:miter lim="800000"/>
                    <a:headEnd/>
                    <a:tailEnd/>
                  </a:ln>
                </p:spPr>
                <p:txBody>
                  <a:bodyPr wrap="none" anchor="ctr"/>
                  <a:lstStyle/>
                  <a:p>
                    <a:endParaRPr lang="en-US" altLang="en-US"/>
                  </a:p>
                </p:txBody>
              </p:sp>
            </p:grpSp>
          </p:grpSp>
        </p:grpSp>
        <p:sp>
          <p:nvSpPr>
            <p:cNvPr id="62" name="TextBox 94"/>
            <p:cNvSpPr txBox="1">
              <a:spLocks noChangeArrowheads="1"/>
            </p:cNvSpPr>
            <p:nvPr/>
          </p:nvSpPr>
          <p:spPr bwMode="auto">
            <a:xfrm>
              <a:off x="4733925" y="3363913"/>
              <a:ext cx="1133475" cy="369887"/>
            </a:xfrm>
            <a:prstGeom prst="rect">
              <a:avLst/>
            </a:prstGeom>
            <a:noFill/>
            <a:ln w="9525">
              <a:noFill/>
              <a:miter lim="800000"/>
              <a:headEnd/>
              <a:tailEnd/>
            </a:ln>
          </p:spPr>
          <p:txBody>
            <a:bodyPr wrap="none">
              <a:spAutoFit/>
            </a:bodyPr>
            <a:lstStyle/>
            <a:p>
              <a:pPr algn="r"/>
              <a:r>
                <a:rPr lang="en-US" altLang="en-US" b="1" dirty="0" err="1"/>
                <a:t>Rangpur</a:t>
              </a:r>
              <a:endParaRPr lang="en-US" altLang="en-US" b="1" dirty="0"/>
            </a:p>
          </p:txBody>
        </p:sp>
      </p:grpSp>
      <p:sp>
        <p:nvSpPr>
          <p:cNvPr id="113" name="TextBox 112"/>
          <p:cNvSpPr txBox="1"/>
          <p:nvPr/>
        </p:nvSpPr>
        <p:spPr>
          <a:xfrm>
            <a:off x="5737560" y="4386323"/>
            <a:ext cx="793356" cy="369332"/>
          </a:xfrm>
          <a:prstGeom prst="rect">
            <a:avLst/>
          </a:prstGeom>
          <a:noFill/>
        </p:spPr>
        <p:txBody>
          <a:bodyPr wrap="square" rtlCol="0">
            <a:spAutoFit/>
          </a:bodyPr>
          <a:lstStyle/>
          <a:p>
            <a:r>
              <a:rPr lang="en-US" b="1" dirty="0" smtClean="0"/>
              <a:t>Dhaka</a:t>
            </a:r>
            <a:endParaRPr lang="en-US" b="1" dirty="0"/>
          </a:p>
        </p:txBody>
      </p:sp>
      <p:sp>
        <p:nvSpPr>
          <p:cNvPr id="114" name="TextBox 113"/>
          <p:cNvSpPr txBox="1"/>
          <p:nvPr/>
        </p:nvSpPr>
        <p:spPr>
          <a:xfrm>
            <a:off x="7183509" y="3864144"/>
            <a:ext cx="1379465" cy="369332"/>
          </a:xfrm>
          <a:prstGeom prst="rect">
            <a:avLst/>
          </a:prstGeom>
          <a:noFill/>
        </p:spPr>
        <p:txBody>
          <a:bodyPr wrap="square" rtlCol="0">
            <a:spAutoFit/>
          </a:bodyPr>
          <a:lstStyle/>
          <a:p>
            <a:r>
              <a:rPr lang="en-US" b="1" dirty="0" err="1" smtClean="0"/>
              <a:t>Moulvibazar</a:t>
            </a:r>
            <a:endParaRPr lang="en-US" b="1" dirty="0"/>
          </a:p>
        </p:txBody>
      </p:sp>
      <p:sp>
        <p:nvSpPr>
          <p:cNvPr id="115" name="TextBox 114"/>
          <p:cNvSpPr txBox="1"/>
          <p:nvPr/>
        </p:nvSpPr>
        <p:spPr>
          <a:xfrm>
            <a:off x="5356722" y="5513515"/>
            <a:ext cx="1379465" cy="369332"/>
          </a:xfrm>
          <a:prstGeom prst="rect">
            <a:avLst/>
          </a:prstGeom>
          <a:noFill/>
        </p:spPr>
        <p:txBody>
          <a:bodyPr wrap="square" rtlCol="0">
            <a:spAutoFit/>
          </a:bodyPr>
          <a:lstStyle/>
          <a:p>
            <a:r>
              <a:rPr lang="en-US" b="1" dirty="0" err="1" smtClean="0"/>
              <a:t>Khepupara</a:t>
            </a:r>
            <a:endParaRPr lang="en-US" b="1" dirty="0"/>
          </a:p>
        </p:txBody>
      </p:sp>
      <p:sp>
        <p:nvSpPr>
          <p:cNvPr id="116" name="TextBox 115"/>
          <p:cNvSpPr txBox="1"/>
          <p:nvPr/>
        </p:nvSpPr>
        <p:spPr>
          <a:xfrm>
            <a:off x="6937264" y="5698181"/>
            <a:ext cx="1379465" cy="369332"/>
          </a:xfrm>
          <a:prstGeom prst="rect">
            <a:avLst/>
          </a:prstGeom>
          <a:noFill/>
        </p:spPr>
        <p:txBody>
          <a:bodyPr wrap="square" rtlCol="0">
            <a:spAutoFit/>
          </a:bodyPr>
          <a:lstStyle/>
          <a:p>
            <a:r>
              <a:rPr lang="en-US" b="1" dirty="0" err="1" smtClean="0"/>
              <a:t>Coxsbazar</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0"/>
            <a:ext cx="3374386" cy="754112"/>
          </a:xfrm>
        </p:spPr>
        <p:txBody>
          <a:bodyPr/>
          <a:lstStyle/>
          <a:p>
            <a:r>
              <a:rPr lang="en-US" altLang="ko-KR" sz="2800" b="1" dirty="0" smtClean="0">
                <a:solidFill>
                  <a:srgbClr val="003399"/>
                </a:solidFill>
                <a:latin typeface="+mn-lt"/>
                <a:ea typeface="Gulim" pitchFamily="34" charset="-127"/>
              </a:rPr>
              <a:t>RADAR Networks</a:t>
            </a:r>
          </a:p>
        </p:txBody>
      </p:sp>
      <p:grpSp>
        <p:nvGrpSpPr>
          <p:cNvPr id="6" name="Group 36"/>
          <p:cNvGrpSpPr>
            <a:grpSpLocks/>
          </p:cNvGrpSpPr>
          <p:nvPr/>
        </p:nvGrpSpPr>
        <p:grpSpPr bwMode="auto">
          <a:xfrm>
            <a:off x="609600" y="2057400"/>
            <a:ext cx="1219200" cy="838200"/>
            <a:chOff x="768" y="1200"/>
            <a:chExt cx="768" cy="528"/>
          </a:xfrm>
        </p:grpSpPr>
        <p:grpSp>
          <p:nvGrpSpPr>
            <p:cNvPr id="7" name="Group 10"/>
            <p:cNvGrpSpPr>
              <a:grpSpLocks/>
            </p:cNvGrpSpPr>
            <p:nvPr/>
          </p:nvGrpSpPr>
          <p:grpSpPr bwMode="auto">
            <a:xfrm>
              <a:off x="1008" y="1200"/>
              <a:ext cx="189" cy="325"/>
              <a:chOff x="3921" y="1547"/>
              <a:chExt cx="189" cy="325"/>
            </a:xfrm>
          </p:grpSpPr>
          <p:sp>
            <p:nvSpPr>
              <p:cNvPr id="9" name="AutoShape 11"/>
              <p:cNvSpPr>
                <a:spLocks noChangeArrowheads="1"/>
              </p:cNvSpPr>
              <p:nvPr/>
            </p:nvSpPr>
            <p:spPr bwMode="auto">
              <a:xfrm rot="-2005423">
                <a:off x="3960" y="1547"/>
                <a:ext cx="72" cy="243"/>
              </a:xfrm>
              <a:prstGeom prst="moon">
                <a:avLst>
                  <a:gd name="adj" fmla="val 72917"/>
                </a:avLst>
              </a:prstGeom>
              <a:solidFill>
                <a:srgbClr val="FF0000"/>
              </a:solidFill>
              <a:ln w="9525">
                <a:noFill/>
                <a:miter lim="800000"/>
                <a:headEnd/>
                <a:tailEnd/>
              </a:ln>
            </p:spPr>
            <p:txBody>
              <a:bodyPr wrap="none" anchor="ctr"/>
              <a:lstStyle/>
              <a:p>
                <a:endParaRPr lang="ko-KR" altLang="en-US">
                  <a:solidFill>
                    <a:srgbClr val="000000"/>
                  </a:solidFill>
                  <a:ea typeface="Gulim" pitchFamily="34" charset="-127"/>
                </a:endParaRPr>
              </a:p>
            </p:txBody>
          </p:sp>
          <p:sp>
            <p:nvSpPr>
              <p:cNvPr id="10" name="Line 12"/>
              <p:cNvSpPr>
                <a:spLocks noChangeShapeType="1"/>
              </p:cNvSpPr>
              <p:nvPr/>
            </p:nvSpPr>
            <p:spPr bwMode="auto">
              <a:xfrm flipV="1">
                <a:off x="4014" y="1566"/>
                <a:ext cx="96" cy="96"/>
              </a:xfrm>
              <a:prstGeom prst="line">
                <a:avLst/>
              </a:prstGeom>
              <a:noFill/>
              <a:ln w="19050">
                <a:solidFill>
                  <a:srgbClr val="0000FF"/>
                </a:solidFill>
                <a:round/>
                <a:headEnd/>
                <a:tailEnd/>
              </a:ln>
            </p:spPr>
            <p:txBody>
              <a:bodyPr/>
              <a:lstStyle/>
              <a:p>
                <a:endParaRPr lang="en-US"/>
              </a:p>
            </p:txBody>
          </p:sp>
          <p:sp>
            <p:nvSpPr>
              <p:cNvPr id="11" name="AutoShape 13"/>
              <p:cNvSpPr>
                <a:spLocks noChangeArrowheads="1"/>
              </p:cNvSpPr>
              <p:nvPr/>
            </p:nvSpPr>
            <p:spPr bwMode="auto">
              <a:xfrm>
                <a:off x="3921" y="1680"/>
                <a:ext cx="96" cy="192"/>
              </a:xfrm>
              <a:prstGeom prst="triangle">
                <a:avLst>
                  <a:gd name="adj" fmla="val 50000"/>
                </a:avLst>
              </a:prstGeom>
              <a:solidFill>
                <a:srgbClr val="FF0000"/>
              </a:solidFill>
              <a:ln w="9525">
                <a:noFill/>
                <a:miter lim="800000"/>
                <a:headEnd/>
                <a:tailEnd/>
              </a:ln>
            </p:spPr>
            <p:txBody>
              <a:bodyPr wrap="none" anchor="ctr"/>
              <a:lstStyle/>
              <a:p>
                <a:endParaRPr lang="ko-KR" altLang="en-US">
                  <a:solidFill>
                    <a:srgbClr val="000000"/>
                  </a:solidFill>
                  <a:ea typeface="Gulim" pitchFamily="34" charset="-127"/>
                </a:endParaRPr>
              </a:p>
            </p:txBody>
          </p:sp>
        </p:grpSp>
        <p:sp>
          <p:nvSpPr>
            <p:cNvPr id="8" name="Text Box 26"/>
            <p:cNvSpPr txBox="1">
              <a:spLocks noChangeArrowheads="1"/>
            </p:cNvSpPr>
            <p:nvPr/>
          </p:nvSpPr>
          <p:spPr bwMode="auto">
            <a:xfrm>
              <a:off x="768" y="1516"/>
              <a:ext cx="768" cy="212"/>
            </a:xfrm>
            <a:prstGeom prst="rect">
              <a:avLst/>
            </a:prstGeom>
            <a:noFill/>
            <a:ln w="9525">
              <a:noFill/>
              <a:miter lim="800000"/>
              <a:headEnd/>
              <a:tailEnd/>
            </a:ln>
          </p:spPr>
          <p:txBody>
            <a:bodyPr>
              <a:spAutoFit/>
            </a:bodyPr>
            <a:lstStyle/>
            <a:p>
              <a:pPr>
                <a:spcBef>
                  <a:spcPct val="50000"/>
                </a:spcBef>
              </a:pPr>
              <a:r>
                <a:rPr lang="en-US" altLang="ko-KR" sz="1600" b="1">
                  <a:solidFill>
                    <a:srgbClr val="000000"/>
                  </a:solidFill>
                  <a:ea typeface="Gulim" pitchFamily="34" charset="-127"/>
                </a:rPr>
                <a:t>Rangpur</a:t>
              </a:r>
            </a:p>
          </p:txBody>
        </p:sp>
      </p:grpSp>
      <p:grpSp>
        <p:nvGrpSpPr>
          <p:cNvPr id="12" name="Group 43"/>
          <p:cNvGrpSpPr>
            <a:grpSpLocks/>
          </p:cNvGrpSpPr>
          <p:nvPr/>
        </p:nvGrpSpPr>
        <p:grpSpPr bwMode="auto">
          <a:xfrm>
            <a:off x="1447800" y="5334000"/>
            <a:ext cx="1219200" cy="900113"/>
            <a:chOff x="1920" y="1824"/>
            <a:chExt cx="768" cy="567"/>
          </a:xfrm>
        </p:grpSpPr>
        <p:grpSp>
          <p:nvGrpSpPr>
            <p:cNvPr id="13" name="Group 14"/>
            <p:cNvGrpSpPr>
              <a:grpSpLocks/>
            </p:cNvGrpSpPr>
            <p:nvPr/>
          </p:nvGrpSpPr>
          <p:grpSpPr bwMode="auto">
            <a:xfrm>
              <a:off x="2112" y="1824"/>
              <a:ext cx="189" cy="325"/>
              <a:chOff x="3921" y="1547"/>
              <a:chExt cx="189" cy="325"/>
            </a:xfrm>
          </p:grpSpPr>
          <p:sp>
            <p:nvSpPr>
              <p:cNvPr id="15" name="AutoShape 15"/>
              <p:cNvSpPr>
                <a:spLocks noChangeArrowheads="1"/>
              </p:cNvSpPr>
              <p:nvPr/>
            </p:nvSpPr>
            <p:spPr bwMode="auto">
              <a:xfrm rot="-2005423">
                <a:off x="3960" y="1547"/>
                <a:ext cx="72" cy="243"/>
              </a:xfrm>
              <a:prstGeom prst="moon">
                <a:avLst>
                  <a:gd name="adj" fmla="val 72917"/>
                </a:avLst>
              </a:prstGeom>
              <a:solidFill>
                <a:srgbClr val="FF0000"/>
              </a:solidFill>
              <a:ln w="9525">
                <a:noFill/>
                <a:miter lim="800000"/>
                <a:headEnd/>
                <a:tailEnd/>
              </a:ln>
            </p:spPr>
            <p:txBody>
              <a:bodyPr wrap="none" anchor="ctr"/>
              <a:lstStyle/>
              <a:p>
                <a:endParaRPr lang="ko-KR" altLang="en-US">
                  <a:solidFill>
                    <a:srgbClr val="000000"/>
                  </a:solidFill>
                  <a:ea typeface="Gulim" pitchFamily="34" charset="-127"/>
                </a:endParaRPr>
              </a:p>
            </p:txBody>
          </p:sp>
          <p:sp>
            <p:nvSpPr>
              <p:cNvPr id="16" name="Line 16"/>
              <p:cNvSpPr>
                <a:spLocks noChangeShapeType="1"/>
              </p:cNvSpPr>
              <p:nvPr/>
            </p:nvSpPr>
            <p:spPr bwMode="auto">
              <a:xfrm flipV="1">
                <a:off x="4014" y="1566"/>
                <a:ext cx="96" cy="96"/>
              </a:xfrm>
              <a:prstGeom prst="line">
                <a:avLst/>
              </a:prstGeom>
              <a:noFill/>
              <a:ln w="19050">
                <a:solidFill>
                  <a:srgbClr val="0000FF"/>
                </a:solidFill>
                <a:round/>
                <a:headEnd/>
                <a:tailEnd/>
              </a:ln>
            </p:spPr>
            <p:txBody>
              <a:bodyPr/>
              <a:lstStyle/>
              <a:p>
                <a:endParaRPr lang="en-US"/>
              </a:p>
            </p:txBody>
          </p:sp>
          <p:sp>
            <p:nvSpPr>
              <p:cNvPr id="17" name="AutoShape 17"/>
              <p:cNvSpPr>
                <a:spLocks noChangeArrowheads="1"/>
              </p:cNvSpPr>
              <p:nvPr/>
            </p:nvSpPr>
            <p:spPr bwMode="auto">
              <a:xfrm>
                <a:off x="3921" y="1680"/>
                <a:ext cx="96" cy="192"/>
              </a:xfrm>
              <a:prstGeom prst="triangle">
                <a:avLst>
                  <a:gd name="adj" fmla="val 50000"/>
                </a:avLst>
              </a:prstGeom>
              <a:solidFill>
                <a:srgbClr val="FF0000"/>
              </a:solidFill>
              <a:ln w="9525">
                <a:noFill/>
                <a:miter lim="800000"/>
                <a:headEnd/>
                <a:tailEnd/>
              </a:ln>
            </p:spPr>
            <p:txBody>
              <a:bodyPr wrap="none" anchor="ctr"/>
              <a:lstStyle/>
              <a:p>
                <a:endParaRPr lang="ko-KR" altLang="en-US">
                  <a:solidFill>
                    <a:srgbClr val="000000"/>
                  </a:solidFill>
                  <a:ea typeface="Gulim" pitchFamily="34" charset="-127"/>
                </a:endParaRPr>
              </a:p>
            </p:txBody>
          </p:sp>
        </p:grpSp>
        <p:sp>
          <p:nvSpPr>
            <p:cNvPr id="14" name="Text Box 27"/>
            <p:cNvSpPr txBox="1">
              <a:spLocks noChangeArrowheads="1"/>
            </p:cNvSpPr>
            <p:nvPr/>
          </p:nvSpPr>
          <p:spPr bwMode="auto">
            <a:xfrm>
              <a:off x="1920" y="2179"/>
              <a:ext cx="768" cy="212"/>
            </a:xfrm>
            <a:prstGeom prst="rect">
              <a:avLst/>
            </a:prstGeom>
            <a:noFill/>
            <a:ln w="9525">
              <a:noFill/>
              <a:miter lim="800000"/>
              <a:headEnd/>
              <a:tailEnd/>
            </a:ln>
          </p:spPr>
          <p:txBody>
            <a:bodyPr>
              <a:spAutoFit/>
            </a:bodyPr>
            <a:lstStyle/>
            <a:p>
              <a:pPr>
                <a:spcBef>
                  <a:spcPct val="50000"/>
                </a:spcBef>
              </a:pPr>
              <a:r>
                <a:rPr lang="en-US" altLang="ko-KR" sz="1600" b="1">
                  <a:solidFill>
                    <a:srgbClr val="000000"/>
                  </a:solidFill>
                  <a:ea typeface="Gulim" pitchFamily="34" charset="-127"/>
                </a:rPr>
                <a:t>Dhaka</a:t>
              </a:r>
            </a:p>
          </p:txBody>
        </p:sp>
      </p:grpSp>
      <p:grpSp>
        <p:nvGrpSpPr>
          <p:cNvPr id="18" name="Group 39"/>
          <p:cNvGrpSpPr>
            <a:grpSpLocks/>
          </p:cNvGrpSpPr>
          <p:nvPr/>
        </p:nvGrpSpPr>
        <p:grpSpPr bwMode="auto">
          <a:xfrm>
            <a:off x="1828800" y="3505200"/>
            <a:ext cx="1295400" cy="898525"/>
            <a:chOff x="1296" y="2592"/>
            <a:chExt cx="816" cy="566"/>
          </a:xfrm>
        </p:grpSpPr>
        <p:grpSp>
          <p:nvGrpSpPr>
            <p:cNvPr id="19" name="Group 18"/>
            <p:cNvGrpSpPr>
              <a:grpSpLocks/>
            </p:cNvGrpSpPr>
            <p:nvPr/>
          </p:nvGrpSpPr>
          <p:grpSpPr bwMode="auto">
            <a:xfrm>
              <a:off x="1680" y="2592"/>
              <a:ext cx="189" cy="325"/>
              <a:chOff x="3921" y="1547"/>
              <a:chExt cx="189" cy="325"/>
            </a:xfrm>
          </p:grpSpPr>
          <p:sp>
            <p:nvSpPr>
              <p:cNvPr id="21" name="AutoShape 19"/>
              <p:cNvSpPr>
                <a:spLocks noChangeArrowheads="1"/>
              </p:cNvSpPr>
              <p:nvPr/>
            </p:nvSpPr>
            <p:spPr bwMode="auto">
              <a:xfrm rot="-2005423">
                <a:off x="3960" y="1547"/>
                <a:ext cx="72" cy="243"/>
              </a:xfrm>
              <a:prstGeom prst="moon">
                <a:avLst>
                  <a:gd name="adj" fmla="val 72917"/>
                </a:avLst>
              </a:prstGeom>
              <a:solidFill>
                <a:srgbClr val="FF0000"/>
              </a:solidFill>
              <a:ln w="9525">
                <a:noFill/>
                <a:miter lim="800000"/>
                <a:headEnd/>
                <a:tailEnd/>
              </a:ln>
            </p:spPr>
            <p:txBody>
              <a:bodyPr wrap="none" anchor="ctr"/>
              <a:lstStyle/>
              <a:p>
                <a:endParaRPr lang="ko-KR" altLang="en-US">
                  <a:solidFill>
                    <a:srgbClr val="000000"/>
                  </a:solidFill>
                  <a:ea typeface="Gulim" pitchFamily="34" charset="-127"/>
                </a:endParaRPr>
              </a:p>
            </p:txBody>
          </p:sp>
          <p:sp>
            <p:nvSpPr>
              <p:cNvPr id="22" name="Line 20"/>
              <p:cNvSpPr>
                <a:spLocks noChangeShapeType="1"/>
              </p:cNvSpPr>
              <p:nvPr/>
            </p:nvSpPr>
            <p:spPr bwMode="auto">
              <a:xfrm flipV="1">
                <a:off x="4014" y="1566"/>
                <a:ext cx="96" cy="96"/>
              </a:xfrm>
              <a:prstGeom prst="line">
                <a:avLst/>
              </a:prstGeom>
              <a:noFill/>
              <a:ln w="19050">
                <a:solidFill>
                  <a:srgbClr val="0000FF"/>
                </a:solidFill>
                <a:round/>
                <a:headEnd/>
                <a:tailEnd/>
              </a:ln>
            </p:spPr>
            <p:txBody>
              <a:bodyPr/>
              <a:lstStyle/>
              <a:p>
                <a:endParaRPr lang="en-US"/>
              </a:p>
            </p:txBody>
          </p:sp>
          <p:sp>
            <p:nvSpPr>
              <p:cNvPr id="23" name="AutoShape 21"/>
              <p:cNvSpPr>
                <a:spLocks noChangeArrowheads="1"/>
              </p:cNvSpPr>
              <p:nvPr/>
            </p:nvSpPr>
            <p:spPr bwMode="auto">
              <a:xfrm>
                <a:off x="3921" y="1680"/>
                <a:ext cx="96" cy="192"/>
              </a:xfrm>
              <a:prstGeom prst="triangle">
                <a:avLst>
                  <a:gd name="adj" fmla="val 50000"/>
                </a:avLst>
              </a:prstGeom>
              <a:solidFill>
                <a:srgbClr val="FF0000"/>
              </a:solidFill>
              <a:ln w="9525">
                <a:noFill/>
                <a:miter lim="800000"/>
                <a:headEnd/>
                <a:tailEnd/>
              </a:ln>
            </p:spPr>
            <p:txBody>
              <a:bodyPr wrap="none" anchor="ctr"/>
              <a:lstStyle/>
              <a:p>
                <a:endParaRPr lang="ko-KR" altLang="en-US">
                  <a:solidFill>
                    <a:srgbClr val="000000"/>
                  </a:solidFill>
                  <a:ea typeface="Gulim" pitchFamily="34" charset="-127"/>
                </a:endParaRPr>
              </a:p>
            </p:txBody>
          </p:sp>
        </p:grpSp>
        <p:sp>
          <p:nvSpPr>
            <p:cNvPr id="20" name="Text Box 28"/>
            <p:cNvSpPr txBox="1">
              <a:spLocks noChangeArrowheads="1"/>
            </p:cNvSpPr>
            <p:nvPr/>
          </p:nvSpPr>
          <p:spPr bwMode="auto">
            <a:xfrm>
              <a:off x="1296" y="2946"/>
              <a:ext cx="816" cy="212"/>
            </a:xfrm>
            <a:prstGeom prst="rect">
              <a:avLst/>
            </a:prstGeom>
            <a:noFill/>
            <a:ln w="9525">
              <a:noFill/>
              <a:miter lim="800000"/>
              <a:headEnd/>
              <a:tailEnd/>
            </a:ln>
          </p:spPr>
          <p:txBody>
            <a:bodyPr>
              <a:spAutoFit/>
            </a:bodyPr>
            <a:lstStyle/>
            <a:p>
              <a:pPr>
                <a:spcBef>
                  <a:spcPct val="50000"/>
                </a:spcBef>
              </a:pPr>
              <a:r>
                <a:rPr lang="en-US" altLang="ko-KR" sz="1600" b="1">
                  <a:solidFill>
                    <a:srgbClr val="000000"/>
                  </a:solidFill>
                  <a:ea typeface="Gulim" pitchFamily="34" charset="-127"/>
                </a:rPr>
                <a:t>Khepupara</a:t>
              </a:r>
            </a:p>
          </p:txBody>
        </p:sp>
      </p:grpSp>
      <p:grpSp>
        <p:nvGrpSpPr>
          <p:cNvPr id="24" name="Group 42"/>
          <p:cNvGrpSpPr>
            <a:grpSpLocks/>
          </p:cNvGrpSpPr>
          <p:nvPr/>
        </p:nvGrpSpPr>
        <p:grpSpPr bwMode="auto">
          <a:xfrm>
            <a:off x="-76200" y="1339850"/>
            <a:ext cx="1498600" cy="869950"/>
            <a:chOff x="2880" y="3456"/>
            <a:chExt cx="944" cy="548"/>
          </a:xfrm>
        </p:grpSpPr>
        <p:grpSp>
          <p:nvGrpSpPr>
            <p:cNvPr id="25" name="Group 22"/>
            <p:cNvGrpSpPr>
              <a:grpSpLocks/>
            </p:cNvGrpSpPr>
            <p:nvPr/>
          </p:nvGrpSpPr>
          <p:grpSpPr bwMode="auto">
            <a:xfrm>
              <a:off x="3264" y="3456"/>
              <a:ext cx="189" cy="325"/>
              <a:chOff x="3921" y="1547"/>
              <a:chExt cx="189" cy="325"/>
            </a:xfrm>
          </p:grpSpPr>
          <p:sp>
            <p:nvSpPr>
              <p:cNvPr id="27" name="AutoShape 23"/>
              <p:cNvSpPr>
                <a:spLocks noChangeArrowheads="1"/>
              </p:cNvSpPr>
              <p:nvPr/>
            </p:nvSpPr>
            <p:spPr bwMode="auto">
              <a:xfrm rot="-2005423">
                <a:off x="3960" y="1547"/>
                <a:ext cx="72" cy="243"/>
              </a:xfrm>
              <a:prstGeom prst="moon">
                <a:avLst>
                  <a:gd name="adj" fmla="val 72917"/>
                </a:avLst>
              </a:prstGeom>
              <a:solidFill>
                <a:srgbClr val="FF0000"/>
              </a:solidFill>
              <a:ln w="9525">
                <a:noFill/>
                <a:miter lim="800000"/>
                <a:headEnd/>
                <a:tailEnd/>
              </a:ln>
            </p:spPr>
            <p:txBody>
              <a:bodyPr wrap="none" anchor="ctr"/>
              <a:lstStyle/>
              <a:p>
                <a:endParaRPr lang="ko-KR" altLang="en-US">
                  <a:solidFill>
                    <a:srgbClr val="000000"/>
                  </a:solidFill>
                  <a:ea typeface="Gulim" pitchFamily="34" charset="-127"/>
                </a:endParaRPr>
              </a:p>
            </p:txBody>
          </p:sp>
          <p:sp>
            <p:nvSpPr>
              <p:cNvPr id="28" name="Line 24"/>
              <p:cNvSpPr>
                <a:spLocks noChangeShapeType="1"/>
              </p:cNvSpPr>
              <p:nvPr/>
            </p:nvSpPr>
            <p:spPr bwMode="auto">
              <a:xfrm flipV="1">
                <a:off x="4014" y="1566"/>
                <a:ext cx="96" cy="96"/>
              </a:xfrm>
              <a:prstGeom prst="line">
                <a:avLst/>
              </a:prstGeom>
              <a:noFill/>
              <a:ln w="19050">
                <a:solidFill>
                  <a:srgbClr val="0000FF"/>
                </a:solidFill>
                <a:round/>
                <a:headEnd/>
                <a:tailEnd/>
              </a:ln>
            </p:spPr>
            <p:txBody>
              <a:bodyPr/>
              <a:lstStyle/>
              <a:p>
                <a:endParaRPr lang="en-US"/>
              </a:p>
            </p:txBody>
          </p:sp>
          <p:sp>
            <p:nvSpPr>
              <p:cNvPr id="29" name="AutoShape 25"/>
              <p:cNvSpPr>
                <a:spLocks noChangeArrowheads="1"/>
              </p:cNvSpPr>
              <p:nvPr/>
            </p:nvSpPr>
            <p:spPr bwMode="auto">
              <a:xfrm>
                <a:off x="3921" y="1680"/>
                <a:ext cx="96" cy="192"/>
              </a:xfrm>
              <a:prstGeom prst="triangle">
                <a:avLst>
                  <a:gd name="adj" fmla="val 50000"/>
                </a:avLst>
              </a:prstGeom>
              <a:solidFill>
                <a:srgbClr val="FF0000"/>
              </a:solidFill>
              <a:ln w="9525">
                <a:noFill/>
                <a:miter lim="800000"/>
                <a:headEnd/>
                <a:tailEnd/>
              </a:ln>
            </p:spPr>
            <p:txBody>
              <a:bodyPr wrap="none" anchor="ctr"/>
              <a:lstStyle/>
              <a:p>
                <a:endParaRPr lang="ko-KR" altLang="en-US">
                  <a:solidFill>
                    <a:srgbClr val="000000"/>
                  </a:solidFill>
                  <a:ea typeface="Gulim" pitchFamily="34" charset="-127"/>
                </a:endParaRPr>
              </a:p>
            </p:txBody>
          </p:sp>
        </p:grpSp>
        <p:sp>
          <p:nvSpPr>
            <p:cNvPr id="26" name="Text Box 29"/>
            <p:cNvSpPr txBox="1">
              <a:spLocks noChangeArrowheads="1"/>
            </p:cNvSpPr>
            <p:nvPr/>
          </p:nvSpPr>
          <p:spPr bwMode="auto">
            <a:xfrm>
              <a:off x="2880" y="3792"/>
              <a:ext cx="944" cy="212"/>
            </a:xfrm>
            <a:prstGeom prst="rect">
              <a:avLst/>
            </a:prstGeom>
            <a:noFill/>
            <a:ln w="9525">
              <a:noFill/>
              <a:miter lim="800000"/>
              <a:headEnd/>
              <a:tailEnd/>
            </a:ln>
          </p:spPr>
          <p:txBody>
            <a:bodyPr>
              <a:spAutoFit/>
            </a:bodyPr>
            <a:lstStyle/>
            <a:p>
              <a:pPr>
                <a:spcBef>
                  <a:spcPct val="50000"/>
                </a:spcBef>
              </a:pPr>
              <a:r>
                <a:rPr lang="en-US" altLang="ko-KR" sz="1600" b="1">
                  <a:solidFill>
                    <a:srgbClr val="000000"/>
                  </a:solidFill>
                  <a:ea typeface="Gulim" pitchFamily="34" charset="-127"/>
                </a:rPr>
                <a:t>Cox’s Bazar</a:t>
              </a:r>
            </a:p>
          </p:txBody>
        </p:sp>
      </p:grpSp>
      <p:grpSp>
        <p:nvGrpSpPr>
          <p:cNvPr id="30" name="Group 40"/>
          <p:cNvGrpSpPr>
            <a:grpSpLocks/>
          </p:cNvGrpSpPr>
          <p:nvPr/>
        </p:nvGrpSpPr>
        <p:grpSpPr bwMode="auto">
          <a:xfrm>
            <a:off x="723900" y="3124200"/>
            <a:ext cx="1562100" cy="869950"/>
            <a:chOff x="480" y="1968"/>
            <a:chExt cx="984" cy="548"/>
          </a:xfrm>
        </p:grpSpPr>
        <p:grpSp>
          <p:nvGrpSpPr>
            <p:cNvPr id="31" name="Group 6"/>
            <p:cNvGrpSpPr>
              <a:grpSpLocks/>
            </p:cNvGrpSpPr>
            <p:nvPr/>
          </p:nvGrpSpPr>
          <p:grpSpPr bwMode="auto">
            <a:xfrm>
              <a:off x="888" y="1968"/>
              <a:ext cx="189" cy="325"/>
              <a:chOff x="3921" y="1547"/>
              <a:chExt cx="189" cy="325"/>
            </a:xfrm>
          </p:grpSpPr>
          <p:sp>
            <p:nvSpPr>
              <p:cNvPr id="33" name="AutoShape 7"/>
              <p:cNvSpPr>
                <a:spLocks noChangeArrowheads="1"/>
              </p:cNvSpPr>
              <p:nvPr/>
            </p:nvSpPr>
            <p:spPr bwMode="auto">
              <a:xfrm rot="-2005423">
                <a:off x="3960" y="1547"/>
                <a:ext cx="72" cy="243"/>
              </a:xfrm>
              <a:prstGeom prst="moon">
                <a:avLst>
                  <a:gd name="adj" fmla="val 72917"/>
                </a:avLst>
              </a:prstGeom>
              <a:solidFill>
                <a:srgbClr val="FF0000"/>
              </a:solidFill>
              <a:ln w="9525">
                <a:noFill/>
                <a:miter lim="800000"/>
                <a:headEnd/>
                <a:tailEnd/>
              </a:ln>
            </p:spPr>
            <p:txBody>
              <a:bodyPr wrap="none" anchor="ctr"/>
              <a:lstStyle/>
              <a:p>
                <a:endParaRPr lang="ko-KR" altLang="en-US">
                  <a:solidFill>
                    <a:srgbClr val="000000"/>
                  </a:solidFill>
                  <a:ea typeface="Gulim" pitchFamily="34" charset="-127"/>
                </a:endParaRPr>
              </a:p>
            </p:txBody>
          </p:sp>
          <p:sp>
            <p:nvSpPr>
              <p:cNvPr id="34" name="Line 8"/>
              <p:cNvSpPr>
                <a:spLocks noChangeShapeType="1"/>
              </p:cNvSpPr>
              <p:nvPr/>
            </p:nvSpPr>
            <p:spPr bwMode="auto">
              <a:xfrm flipV="1">
                <a:off x="4014" y="1566"/>
                <a:ext cx="96" cy="96"/>
              </a:xfrm>
              <a:prstGeom prst="line">
                <a:avLst/>
              </a:prstGeom>
              <a:noFill/>
              <a:ln w="19050">
                <a:solidFill>
                  <a:srgbClr val="0000FF"/>
                </a:solidFill>
                <a:round/>
                <a:headEnd/>
                <a:tailEnd/>
              </a:ln>
            </p:spPr>
            <p:txBody>
              <a:bodyPr/>
              <a:lstStyle/>
              <a:p>
                <a:endParaRPr lang="en-US"/>
              </a:p>
            </p:txBody>
          </p:sp>
          <p:sp>
            <p:nvSpPr>
              <p:cNvPr id="35" name="AutoShape 9"/>
              <p:cNvSpPr>
                <a:spLocks noChangeArrowheads="1"/>
              </p:cNvSpPr>
              <p:nvPr/>
            </p:nvSpPr>
            <p:spPr bwMode="auto">
              <a:xfrm>
                <a:off x="3921" y="1680"/>
                <a:ext cx="96" cy="192"/>
              </a:xfrm>
              <a:prstGeom prst="triangle">
                <a:avLst>
                  <a:gd name="adj" fmla="val 50000"/>
                </a:avLst>
              </a:prstGeom>
              <a:solidFill>
                <a:srgbClr val="FF0000"/>
              </a:solidFill>
              <a:ln w="9525">
                <a:noFill/>
                <a:miter lim="800000"/>
                <a:headEnd/>
                <a:tailEnd/>
              </a:ln>
            </p:spPr>
            <p:txBody>
              <a:bodyPr wrap="none" anchor="ctr"/>
              <a:lstStyle/>
              <a:p>
                <a:endParaRPr lang="ko-KR" altLang="en-US">
                  <a:solidFill>
                    <a:srgbClr val="000000"/>
                  </a:solidFill>
                  <a:ea typeface="Gulim" pitchFamily="34" charset="-127"/>
                </a:endParaRPr>
              </a:p>
            </p:txBody>
          </p:sp>
        </p:grpSp>
        <p:sp>
          <p:nvSpPr>
            <p:cNvPr id="32" name="Text Box 30"/>
            <p:cNvSpPr txBox="1">
              <a:spLocks noChangeArrowheads="1"/>
            </p:cNvSpPr>
            <p:nvPr/>
          </p:nvSpPr>
          <p:spPr bwMode="auto">
            <a:xfrm>
              <a:off x="480" y="2304"/>
              <a:ext cx="984" cy="212"/>
            </a:xfrm>
            <a:prstGeom prst="rect">
              <a:avLst/>
            </a:prstGeom>
            <a:noFill/>
            <a:ln w="9525">
              <a:noFill/>
              <a:miter lim="800000"/>
              <a:headEnd/>
              <a:tailEnd/>
            </a:ln>
          </p:spPr>
          <p:txBody>
            <a:bodyPr>
              <a:spAutoFit/>
            </a:bodyPr>
            <a:lstStyle/>
            <a:p>
              <a:pPr>
                <a:spcBef>
                  <a:spcPct val="50000"/>
                </a:spcBef>
              </a:pPr>
              <a:r>
                <a:rPr lang="en-US" altLang="ko-KR" sz="1600" b="1">
                  <a:solidFill>
                    <a:srgbClr val="000000"/>
                  </a:solidFill>
                  <a:ea typeface="Gulim" pitchFamily="34" charset="-127"/>
                </a:rPr>
                <a:t>Moulvibazar</a:t>
              </a:r>
            </a:p>
          </p:txBody>
        </p:sp>
      </p:grpSp>
      <p:grpSp>
        <p:nvGrpSpPr>
          <p:cNvPr id="36" name="Group 52"/>
          <p:cNvGrpSpPr>
            <a:grpSpLocks/>
          </p:cNvGrpSpPr>
          <p:nvPr/>
        </p:nvGrpSpPr>
        <p:grpSpPr bwMode="auto">
          <a:xfrm rot="-1404282">
            <a:off x="2895600" y="838200"/>
            <a:ext cx="2743200" cy="228600"/>
            <a:chOff x="1440" y="690"/>
            <a:chExt cx="1728" cy="144"/>
          </a:xfrm>
        </p:grpSpPr>
        <p:sp>
          <p:nvSpPr>
            <p:cNvPr id="37" name="AutoShape 51"/>
            <p:cNvSpPr>
              <a:spLocks noChangeArrowheads="1"/>
            </p:cNvSpPr>
            <p:nvPr/>
          </p:nvSpPr>
          <p:spPr bwMode="auto">
            <a:xfrm>
              <a:off x="1440" y="720"/>
              <a:ext cx="960" cy="96"/>
            </a:xfrm>
            <a:prstGeom prst="parallelogram">
              <a:avLst>
                <a:gd name="adj" fmla="val 250000"/>
              </a:avLst>
            </a:prstGeom>
            <a:solidFill>
              <a:srgbClr val="800000"/>
            </a:solidFill>
            <a:ln w="9525">
              <a:solidFill>
                <a:schemeClr val="tx1"/>
              </a:solidFill>
              <a:miter lim="800000"/>
              <a:headEnd/>
              <a:tailEnd/>
            </a:ln>
          </p:spPr>
          <p:txBody>
            <a:bodyPr wrap="none" anchor="ctr"/>
            <a:lstStyle/>
            <a:p>
              <a:endParaRPr lang="ko-KR" altLang="en-US">
                <a:solidFill>
                  <a:srgbClr val="000000"/>
                </a:solidFill>
                <a:ea typeface="Gulim" pitchFamily="34" charset="-127"/>
              </a:endParaRPr>
            </a:p>
          </p:txBody>
        </p:sp>
        <p:sp>
          <p:nvSpPr>
            <p:cNvPr id="38" name="AutoShape 46"/>
            <p:cNvSpPr>
              <a:spLocks noChangeArrowheads="1"/>
            </p:cNvSpPr>
            <p:nvPr/>
          </p:nvSpPr>
          <p:spPr bwMode="auto">
            <a:xfrm rot="-6914608">
              <a:off x="2222" y="450"/>
              <a:ext cx="144" cy="624"/>
            </a:xfrm>
            <a:prstGeom prst="can">
              <a:avLst>
                <a:gd name="adj" fmla="val 108333"/>
              </a:avLst>
            </a:prstGeom>
            <a:solidFill>
              <a:srgbClr val="FFFF00"/>
            </a:solidFill>
            <a:ln w="9525">
              <a:solidFill>
                <a:schemeClr val="tx1"/>
              </a:solidFill>
              <a:round/>
              <a:headEnd/>
              <a:tailEnd/>
            </a:ln>
          </p:spPr>
          <p:txBody>
            <a:bodyPr wrap="none" anchor="ctr"/>
            <a:lstStyle/>
            <a:p>
              <a:endParaRPr lang="ko-KR" altLang="en-US">
                <a:solidFill>
                  <a:srgbClr val="000000"/>
                </a:solidFill>
                <a:ea typeface="Gulim" pitchFamily="34" charset="-127"/>
              </a:endParaRPr>
            </a:p>
          </p:txBody>
        </p:sp>
        <p:sp>
          <p:nvSpPr>
            <p:cNvPr id="39" name="AutoShape 48"/>
            <p:cNvSpPr>
              <a:spLocks noChangeArrowheads="1"/>
            </p:cNvSpPr>
            <p:nvPr/>
          </p:nvSpPr>
          <p:spPr bwMode="auto">
            <a:xfrm>
              <a:off x="2208" y="720"/>
              <a:ext cx="960" cy="96"/>
            </a:xfrm>
            <a:prstGeom prst="parallelogram">
              <a:avLst>
                <a:gd name="adj" fmla="val 250000"/>
              </a:avLst>
            </a:prstGeom>
            <a:solidFill>
              <a:srgbClr val="800000"/>
            </a:solidFill>
            <a:ln w="9525">
              <a:solidFill>
                <a:schemeClr val="tx1"/>
              </a:solidFill>
              <a:miter lim="800000"/>
              <a:headEnd/>
              <a:tailEnd/>
            </a:ln>
          </p:spPr>
          <p:txBody>
            <a:bodyPr wrap="none" anchor="ctr"/>
            <a:lstStyle/>
            <a:p>
              <a:endParaRPr lang="ko-KR" altLang="en-US">
                <a:solidFill>
                  <a:srgbClr val="000000"/>
                </a:solidFill>
                <a:ea typeface="Gulim" pitchFamily="34" charset="-127"/>
              </a:endParaRPr>
            </a:p>
          </p:txBody>
        </p:sp>
      </p:grpSp>
      <p:sp>
        <p:nvSpPr>
          <p:cNvPr id="40" name="Text Box 54"/>
          <p:cNvSpPr txBox="1">
            <a:spLocks noChangeArrowheads="1"/>
          </p:cNvSpPr>
          <p:nvPr/>
        </p:nvSpPr>
        <p:spPr bwMode="auto">
          <a:xfrm>
            <a:off x="4419600" y="1066800"/>
            <a:ext cx="1600200" cy="730250"/>
          </a:xfrm>
          <a:prstGeom prst="rect">
            <a:avLst/>
          </a:prstGeom>
          <a:noFill/>
          <a:ln w="9525">
            <a:noFill/>
            <a:miter lim="800000"/>
            <a:headEnd/>
            <a:tailEnd/>
          </a:ln>
        </p:spPr>
        <p:txBody>
          <a:bodyPr>
            <a:spAutoFit/>
          </a:bodyPr>
          <a:lstStyle/>
          <a:p>
            <a:pPr>
              <a:spcBef>
                <a:spcPct val="50000"/>
              </a:spcBef>
            </a:pPr>
            <a:r>
              <a:rPr lang="en-US" altLang="ko-KR" sz="1400" b="1" dirty="0" err="1">
                <a:solidFill>
                  <a:srgbClr val="000000"/>
                </a:solidFill>
                <a:ea typeface="Gulim" pitchFamily="34" charset="-127"/>
              </a:rPr>
              <a:t>APSTAR</a:t>
            </a:r>
            <a:r>
              <a:rPr lang="en-US" altLang="ko-KR" sz="1400" b="1" dirty="0">
                <a:solidFill>
                  <a:srgbClr val="000000"/>
                </a:solidFill>
                <a:ea typeface="Gulim" pitchFamily="34" charset="-127"/>
              </a:rPr>
              <a:t>-V Communication Satellite</a:t>
            </a:r>
          </a:p>
        </p:txBody>
      </p:sp>
      <p:grpSp>
        <p:nvGrpSpPr>
          <p:cNvPr id="41" name="Group 58"/>
          <p:cNvGrpSpPr>
            <a:grpSpLocks/>
          </p:cNvGrpSpPr>
          <p:nvPr/>
        </p:nvGrpSpPr>
        <p:grpSpPr bwMode="auto">
          <a:xfrm rot="1312545">
            <a:off x="1524000" y="1600200"/>
            <a:ext cx="1125538" cy="979488"/>
            <a:chOff x="768" y="823"/>
            <a:chExt cx="709" cy="617"/>
          </a:xfrm>
        </p:grpSpPr>
        <p:sp>
          <p:nvSpPr>
            <p:cNvPr id="42" name="Arc 55"/>
            <p:cNvSpPr>
              <a:spLocks/>
            </p:cNvSpPr>
            <p:nvPr/>
          </p:nvSpPr>
          <p:spPr bwMode="auto">
            <a:xfrm>
              <a:off x="768" y="1056"/>
              <a:ext cx="384" cy="38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76200">
              <a:solidFill>
                <a:srgbClr val="FF0000">
                  <a:alpha val="34117"/>
                </a:srgbClr>
              </a:solidFill>
              <a:round/>
              <a:headEnd/>
              <a:tailEnd/>
            </a:ln>
          </p:spPr>
          <p:txBody>
            <a:bodyPr wrap="none" anchor="ctr"/>
            <a:lstStyle/>
            <a:p>
              <a:endParaRPr lang="en-US"/>
            </a:p>
          </p:txBody>
        </p:sp>
        <p:sp>
          <p:nvSpPr>
            <p:cNvPr id="43" name="Arc 56"/>
            <p:cNvSpPr>
              <a:spLocks/>
            </p:cNvSpPr>
            <p:nvPr/>
          </p:nvSpPr>
          <p:spPr bwMode="auto">
            <a:xfrm rot="-688353">
              <a:off x="912" y="912"/>
              <a:ext cx="384" cy="339"/>
            </a:xfrm>
            <a:custGeom>
              <a:avLst/>
              <a:gdLst>
                <a:gd name="T0" fmla="*/ 0 w 21600"/>
                <a:gd name="T1" fmla="*/ 0 h 19094"/>
                <a:gd name="T2" fmla="*/ 0 w 21600"/>
                <a:gd name="T3" fmla="*/ 0 h 19094"/>
                <a:gd name="T4" fmla="*/ 0 w 21600"/>
                <a:gd name="T5" fmla="*/ 0 h 19094"/>
                <a:gd name="T6" fmla="*/ 0 60000 65536"/>
                <a:gd name="T7" fmla="*/ 0 60000 65536"/>
                <a:gd name="T8" fmla="*/ 0 60000 65536"/>
                <a:gd name="T9" fmla="*/ 0 w 21600"/>
                <a:gd name="T10" fmla="*/ 0 h 19094"/>
                <a:gd name="T11" fmla="*/ 21600 w 21600"/>
                <a:gd name="T12" fmla="*/ 19094 h 19094"/>
              </a:gdLst>
              <a:ahLst/>
              <a:cxnLst>
                <a:cxn ang="T6">
                  <a:pos x="T0" y="T1"/>
                </a:cxn>
                <a:cxn ang="T7">
                  <a:pos x="T2" y="T3"/>
                </a:cxn>
                <a:cxn ang="T8">
                  <a:pos x="T4" y="T5"/>
                </a:cxn>
              </a:cxnLst>
              <a:rect l="T9" t="T10" r="T11" b="T12"/>
              <a:pathLst>
                <a:path w="21600" h="19094" fill="none" extrusionOk="0">
                  <a:moveTo>
                    <a:pt x="10098" y="0"/>
                  </a:moveTo>
                  <a:cubicBezTo>
                    <a:pt x="17174" y="3742"/>
                    <a:pt x="21600" y="11090"/>
                    <a:pt x="21600" y="19094"/>
                  </a:cubicBezTo>
                </a:path>
                <a:path w="21600" h="19094" stroke="0" extrusionOk="0">
                  <a:moveTo>
                    <a:pt x="10098" y="0"/>
                  </a:moveTo>
                  <a:cubicBezTo>
                    <a:pt x="17174" y="3742"/>
                    <a:pt x="21600" y="11090"/>
                    <a:pt x="21600" y="19094"/>
                  </a:cubicBezTo>
                  <a:lnTo>
                    <a:pt x="0" y="19094"/>
                  </a:lnTo>
                  <a:lnTo>
                    <a:pt x="10098" y="0"/>
                  </a:lnTo>
                  <a:close/>
                </a:path>
              </a:pathLst>
            </a:custGeom>
            <a:noFill/>
            <a:ln w="76200">
              <a:solidFill>
                <a:srgbClr val="FF0000">
                  <a:alpha val="34117"/>
                </a:srgbClr>
              </a:solidFill>
              <a:round/>
              <a:headEnd/>
              <a:tailEnd/>
            </a:ln>
          </p:spPr>
          <p:txBody>
            <a:bodyPr wrap="none" anchor="ctr"/>
            <a:lstStyle/>
            <a:p>
              <a:endParaRPr lang="en-US"/>
            </a:p>
          </p:txBody>
        </p:sp>
        <p:sp>
          <p:nvSpPr>
            <p:cNvPr id="44" name="Arc 57"/>
            <p:cNvSpPr>
              <a:spLocks/>
            </p:cNvSpPr>
            <p:nvPr/>
          </p:nvSpPr>
          <p:spPr bwMode="auto">
            <a:xfrm rot="-318944">
              <a:off x="1106" y="823"/>
              <a:ext cx="371" cy="285"/>
            </a:xfrm>
            <a:custGeom>
              <a:avLst/>
              <a:gdLst>
                <a:gd name="T0" fmla="*/ 0 w 20871"/>
                <a:gd name="T1" fmla="*/ 0 h 16080"/>
                <a:gd name="T2" fmla="*/ 0 w 20871"/>
                <a:gd name="T3" fmla="*/ 0 h 16080"/>
                <a:gd name="T4" fmla="*/ 0 w 20871"/>
                <a:gd name="T5" fmla="*/ 0 h 16080"/>
                <a:gd name="T6" fmla="*/ 0 60000 65536"/>
                <a:gd name="T7" fmla="*/ 0 60000 65536"/>
                <a:gd name="T8" fmla="*/ 0 60000 65536"/>
                <a:gd name="T9" fmla="*/ 0 w 20871"/>
                <a:gd name="T10" fmla="*/ 0 h 16080"/>
                <a:gd name="T11" fmla="*/ 20871 w 20871"/>
                <a:gd name="T12" fmla="*/ 16080 h 16080"/>
              </a:gdLst>
              <a:ahLst/>
              <a:cxnLst>
                <a:cxn ang="T6">
                  <a:pos x="T0" y="T1"/>
                </a:cxn>
                <a:cxn ang="T7">
                  <a:pos x="T2" y="T3"/>
                </a:cxn>
                <a:cxn ang="T8">
                  <a:pos x="T4" y="T5"/>
                </a:cxn>
              </a:cxnLst>
              <a:rect l="T9" t="T10" r="T11" b="T12"/>
              <a:pathLst>
                <a:path w="20871" h="16080" fill="none" extrusionOk="0">
                  <a:moveTo>
                    <a:pt x="14421" y="0"/>
                  </a:moveTo>
                  <a:cubicBezTo>
                    <a:pt x="17548" y="2803"/>
                    <a:pt x="19789" y="6458"/>
                    <a:pt x="20871" y="10515"/>
                  </a:cubicBezTo>
                </a:path>
                <a:path w="20871" h="16080" stroke="0" extrusionOk="0">
                  <a:moveTo>
                    <a:pt x="14421" y="0"/>
                  </a:moveTo>
                  <a:cubicBezTo>
                    <a:pt x="17548" y="2803"/>
                    <a:pt x="19789" y="6458"/>
                    <a:pt x="20871" y="10515"/>
                  </a:cubicBezTo>
                  <a:lnTo>
                    <a:pt x="0" y="16080"/>
                  </a:lnTo>
                  <a:lnTo>
                    <a:pt x="14421" y="0"/>
                  </a:lnTo>
                  <a:close/>
                </a:path>
              </a:pathLst>
            </a:custGeom>
            <a:noFill/>
            <a:ln w="76200">
              <a:solidFill>
                <a:srgbClr val="FF0000">
                  <a:alpha val="34117"/>
                </a:srgbClr>
              </a:solidFill>
              <a:round/>
              <a:headEnd/>
              <a:tailEnd/>
            </a:ln>
          </p:spPr>
          <p:txBody>
            <a:bodyPr wrap="none" anchor="ctr"/>
            <a:lstStyle/>
            <a:p>
              <a:endParaRPr lang="en-US"/>
            </a:p>
          </p:txBody>
        </p:sp>
      </p:grpSp>
      <p:grpSp>
        <p:nvGrpSpPr>
          <p:cNvPr id="45" name="Group 59"/>
          <p:cNvGrpSpPr>
            <a:grpSpLocks/>
          </p:cNvGrpSpPr>
          <p:nvPr/>
        </p:nvGrpSpPr>
        <p:grpSpPr bwMode="auto">
          <a:xfrm rot="546021">
            <a:off x="1676400" y="2438400"/>
            <a:ext cx="1125538" cy="979488"/>
            <a:chOff x="768" y="823"/>
            <a:chExt cx="709" cy="617"/>
          </a:xfrm>
        </p:grpSpPr>
        <p:sp>
          <p:nvSpPr>
            <p:cNvPr id="46" name="Arc 60"/>
            <p:cNvSpPr>
              <a:spLocks/>
            </p:cNvSpPr>
            <p:nvPr/>
          </p:nvSpPr>
          <p:spPr bwMode="auto">
            <a:xfrm>
              <a:off x="768" y="1056"/>
              <a:ext cx="384" cy="38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76200">
              <a:solidFill>
                <a:srgbClr val="FF0000">
                  <a:alpha val="34117"/>
                </a:srgbClr>
              </a:solidFill>
              <a:round/>
              <a:headEnd/>
              <a:tailEnd/>
            </a:ln>
          </p:spPr>
          <p:txBody>
            <a:bodyPr wrap="none" anchor="ctr"/>
            <a:lstStyle/>
            <a:p>
              <a:endParaRPr lang="en-US"/>
            </a:p>
          </p:txBody>
        </p:sp>
        <p:sp>
          <p:nvSpPr>
            <p:cNvPr id="47" name="Arc 61"/>
            <p:cNvSpPr>
              <a:spLocks/>
            </p:cNvSpPr>
            <p:nvPr/>
          </p:nvSpPr>
          <p:spPr bwMode="auto">
            <a:xfrm rot="-688353">
              <a:off x="912" y="912"/>
              <a:ext cx="384" cy="339"/>
            </a:xfrm>
            <a:custGeom>
              <a:avLst/>
              <a:gdLst>
                <a:gd name="T0" fmla="*/ 0 w 21600"/>
                <a:gd name="T1" fmla="*/ 0 h 19094"/>
                <a:gd name="T2" fmla="*/ 0 w 21600"/>
                <a:gd name="T3" fmla="*/ 0 h 19094"/>
                <a:gd name="T4" fmla="*/ 0 w 21600"/>
                <a:gd name="T5" fmla="*/ 0 h 19094"/>
                <a:gd name="T6" fmla="*/ 0 60000 65536"/>
                <a:gd name="T7" fmla="*/ 0 60000 65536"/>
                <a:gd name="T8" fmla="*/ 0 60000 65536"/>
                <a:gd name="T9" fmla="*/ 0 w 21600"/>
                <a:gd name="T10" fmla="*/ 0 h 19094"/>
                <a:gd name="T11" fmla="*/ 21600 w 21600"/>
                <a:gd name="T12" fmla="*/ 19094 h 19094"/>
              </a:gdLst>
              <a:ahLst/>
              <a:cxnLst>
                <a:cxn ang="T6">
                  <a:pos x="T0" y="T1"/>
                </a:cxn>
                <a:cxn ang="T7">
                  <a:pos x="T2" y="T3"/>
                </a:cxn>
                <a:cxn ang="T8">
                  <a:pos x="T4" y="T5"/>
                </a:cxn>
              </a:cxnLst>
              <a:rect l="T9" t="T10" r="T11" b="T12"/>
              <a:pathLst>
                <a:path w="21600" h="19094" fill="none" extrusionOk="0">
                  <a:moveTo>
                    <a:pt x="10098" y="0"/>
                  </a:moveTo>
                  <a:cubicBezTo>
                    <a:pt x="17174" y="3742"/>
                    <a:pt x="21600" y="11090"/>
                    <a:pt x="21600" y="19094"/>
                  </a:cubicBezTo>
                </a:path>
                <a:path w="21600" h="19094" stroke="0" extrusionOk="0">
                  <a:moveTo>
                    <a:pt x="10098" y="0"/>
                  </a:moveTo>
                  <a:cubicBezTo>
                    <a:pt x="17174" y="3742"/>
                    <a:pt x="21600" y="11090"/>
                    <a:pt x="21600" y="19094"/>
                  </a:cubicBezTo>
                  <a:lnTo>
                    <a:pt x="0" y="19094"/>
                  </a:lnTo>
                  <a:lnTo>
                    <a:pt x="10098" y="0"/>
                  </a:lnTo>
                  <a:close/>
                </a:path>
              </a:pathLst>
            </a:custGeom>
            <a:noFill/>
            <a:ln w="76200">
              <a:solidFill>
                <a:srgbClr val="FF0000">
                  <a:alpha val="34117"/>
                </a:srgbClr>
              </a:solidFill>
              <a:round/>
              <a:headEnd/>
              <a:tailEnd/>
            </a:ln>
          </p:spPr>
          <p:txBody>
            <a:bodyPr wrap="none" anchor="ctr"/>
            <a:lstStyle/>
            <a:p>
              <a:endParaRPr lang="en-US"/>
            </a:p>
          </p:txBody>
        </p:sp>
        <p:sp>
          <p:nvSpPr>
            <p:cNvPr id="48" name="Arc 62"/>
            <p:cNvSpPr>
              <a:spLocks/>
            </p:cNvSpPr>
            <p:nvPr/>
          </p:nvSpPr>
          <p:spPr bwMode="auto">
            <a:xfrm rot="-318944">
              <a:off x="1106" y="823"/>
              <a:ext cx="371" cy="285"/>
            </a:xfrm>
            <a:custGeom>
              <a:avLst/>
              <a:gdLst>
                <a:gd name="T0" fmla="*/ 0 w 20871"/>
                <a:gd name="T1" fmla="*/ 0 h 16080"/>
                <a:gd name="T2" fmla="*/ 0 w 20871"/>
                <a:gd name="T3" fmla="*/ 0 h 16080"/>
                <a:gd name="T4" fmla="*/ 0 w 20871"/>
                <a:gd name="T5" fmla="*/ 0 h 16080"/>
                <a:gd name="T6" fmla="*/ 0 60000 65536"/>
                <a:gd name="T7" fmla="*/ 0 60000 65536"/>
                <a:gd name="T8" fmla="*/ 0 60000 65536"/>
                <a:gd name="T9" fmla="*/ 0 w 20871"/>
                <a:gd name="T10" fmla="*/ 0 h 16080"/>
                <a:gd name="T11" fmla="*/ 20871 w 20871"/>
                <a:gd name="T12" fmla="*/ 16080 h 16080"/>
              </a:gdLst>
              <a:ahLst/>
              <a:cxnLst>
                <a:cxn ang="T6">
                  <a:pos x="T0" y="T1"/>
                </a:cxn>
                <a:cxn ang="T7">
                  <a:pos x="T2" y="T3"/>
                </a:cxn>
                <a:cxn ang="T8">
                  <a:pos x="T4" y="T5"/>
                </a:cxn>
              </a:cxnLst>
              <a:rect l="T9" t="T10" r="T11" b="T12"/>
              <a:pathLst>
                <a:path w="20871" h="16080" fill="none" extrusionOk="0">
                  <a:moveTo>
                    <a:pt x="14421" y="0"/>
                  </a:moveTo>
                  <a:cubicBezTo>
                    <a:pt x="17548" y="2803"/>
                    <a:pt x="19789" y="6458"/>
                    <a:pt x="20871" y="10515"/>
                  </a:cubicBezTo>
                </a:path>
                <a:path w="20871" h="16080" stroke="0" extrusionOk="0">
                  <a:moveTo>
                    <a:pt x="14421" y="0"/>
                  </a:moveTo>
                  <a:cubicBezTo>
                    <a:pt x="17548" y="2803"/>
                    <a:pt x="19789" y="6458"/>
                    <a:pt x="20871" y="10515"/>
                  </a:cubicBezTo>
                  <a:lnTo>
                    <a:pt x="0" y="16080"/>
                  </a:lnTo>
                  <a:lnTo>
                    <a:pt x="14421" y="0"/>
                  </a:lnTo>
                  <a:close/>
                </a:path>
              </a:pathLst>
            </a:custGeom>
            <a:noFill/>
            <a:ln w="76200">
              <a:solidFill>
                <a:srgbClr val="FF0000">
                  <a:alpha val="34117"/>
                </a:srgbClr>
              </a:solidFill>
              <a:round/>
              <a:headEnd/>
              <a:tailEnd/>
            </a:ln>
          </p:spPr>
          <p:txBody>
            <a:bodyPr wrap="none" anchor="ctr"/>
            <a:lstStyle/>
            <a:p>
              <a:endParaRPr lang="en-US"/>
            </a:p>
          </p:txBody>
        </p:sp>
      </p:grpSp>
      <p:grpSp>
        <p:nvGrpSpPr>
          <p:cNvPr id="49" name="Group 67"/>
          <p:cNvGrpSpPr>
            <a:grpSpLocks/>
          </p:cNvGrpSpPr>
          <p:nvPr/>
        </p:nvGrpSpPr>
        <p:grpSpPr bwMode="auto">
          <a:xfrm rot="2529482">
            <a:off x="990600" y="849313"/>
            <a:ext cx="1125538" cy="979487"/>
            <a:chOff x="768" y="823"/>
            <a:chExt cx="709" cy="617"/>
          </a:xfrm>
        </p:grpSpPr>
        <p:sp>
          <p:nvSpPr>
            <p:cNvPr id="50" name="Arc 68"/>
            <p:cNvSpPr>
              <a:spLocks/>
            </p:cNvSpPr>
            <p:nvPr/>
          </p:nvSpPr>
          <p:spPr bwMode="auto">
            <a:xfrm>
              <a:off x="768" y="1056"/>
              <a:ext cx="384" cy="38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76200">
              <a:solidFill>
                <a:srgbClr val="FF0000">
                  <a:alpha val="34117"/>
                </a:srgbClr>
              </a:solidFill>
              <a:round/>
              <a:headEnd/>
              <a:tailEnd/>
            </a:ln>
          </p:spPr>
          <p:txBody>
            <a:bodyPr wrap="none" anchor="ctr"/>
            <a:lstStyle/>
            <a:p>
              <a:endParaRPr lang="en-US"/>
            </a:p>
          </p:txBody>
        </p:sp>
        <p:sp>
          <p:nvSpPr>
            <p:cNvPr id="51" name="Arc 69"/>
            <p:cNvSpPr>
              <a:spLocks/>
            </p:cNvSpPr>
            <p:nvPr/>
          </p:nvSpPr>
          <p:spPr bwMode="auto">
            <a:xfrm rot="-688353">
              <a:off x="912" y="912"/>
              <a:ext cx="384" cy="339"/>
            </a:xfrm>
            <a:custGeom>
              <a:avLst/>
              <a:gdLst>
                <a:gd name="T0" fmla="*/ 0 w 21600"/>
                <a:gd name="T1" fmla="*/ 0 h 19094"/>
                <a:gd name="T2" fmla="*/ 0 w 21600"/>
                <a:gd name="T3" fmla="*/ 0 h 19094"/>
                <a:gd name="T4" fmla="*/ 0 w 21600"/>
                <a:gd name="T5" fmla="*/ 0 h 19094"/>
                <a:gd name="T6" fmla="*/ 0 60000 65536"/>
                <a:gd name="T7" fmla="*/ 0 60000 65536"/>
                <a:gd name="T8" fmla="*/ 0 60000 65536"/>
                <a:gd name="T9" fmla="*/ 0 w 21600"/>
                <a:gd name="T10" fmla="*/ 0 h 19094"/>
                <a:gd name="T11" fmla="*/ 21600 w 21600"/>
                <a:gd name="T12" fmla="*/ 19094 h 19094"/>
              </a:gdLst>
              <a:ahLst/>
              <a:cxnLst>
                <a:cxn ang="T6">
                  <a:pos x="T0" y="T1"/>
                </a:cxn>
                <a:cxn ang="T7">
                  <a:pos x="T2" y="T3"/>
                </a:cxn>
                <a:cxn ang="T8">
                  <a:pos x="T4" y="T5"/>
                </a:cxn>
              </a:cxnLst>
              <a:rect l="T9" t="T10" r="T11" b="T12"/>
              <a:pathLst>
                <a:path w="21600" h="19094" fill="none" extrusionOk="0">
                  <a:moveTo>
                    <a:pt x="10098" y="0"/>
                  </a:moveTo>
                  <a:cubicBezTo>
                    <a:pt x="17174" y="3742"/>
                    <a:pt x="21600" y="11090"/>
                    <a:pt x="21600" y="19094"/>
                  </a:cubicBezTo>
                </a:path>
                <a:path w="21600" h="19094" stroke="0" extrusionOk="0">
                  <a:moveTo>
                    <a:pt x="10098" y="0"/>
                  </a:moveTo>
                  <a:cubicBezTo>
                    <a:pt x="17174" y="3742"/>
                    <a:pt x="21600" y="11090"/>
                    <a:pt x="21600" y="19094"/>
                  </a:cubicBezTo>
                  <a:lnTo>
                    <a:pt x="0" y="19094"/>
                  </a:lnTo>
                  <a:lnTo>
                    <a:pt x="10098" y="0"/>
                  </a:lnTo>
                  <a:close/>
                </a:path>
              </a:pathLst>
            </a:custGeom>
            <a:noFill/>
            <a:ln w="76200">
              <a:solidFill>
                <a:srgbClr val="FF0000">
                  <a:alpha val="34117"/>
                </a:srgbClr>
              </a:solidFill>
              <a:round/>
              <a:headEnd/>
              <a:tailEnd/>
            </a:ln>
          </p:spPr>
          <p:txBody>
            <a:bodyPr wrap="none" anchor="ctr"/>
            <a:lstStyle/>
            <a:p>
              <a:endParaRPr lang="en-US"/>
            </a:p>
          </p:txBody>
        </p:sp>
        <p:sp>
          <p:nvSpPr>
            <p:cNvPr id="52" name="Arc 70"/>
            <p:cNvSpPr>
              <a:spLocks/>
            </p:cNvSpPr>
            <p:nvPr/>
          </p:nvSpPr>
          <p:spPr bwMode="auto">
            <a:xfrm rot="-318944">
              <a:off x="1106" y="823"/>
              <a:ext cx="371" cy="285"/>
            </a:xfrm>
            <a:custGeom>
              <a:avLst/>
              <a:gdLst>
                <a:gd name="T0" fmla="*/ 0 w 20871"/>
                <a:gd name="T1" fmla="*/ 0 h 16080"/>
                <a:gd name="T2" fmla="*/ 0 w 20871"/>
                <a:gd name="T3" fmla="*/ 0 h 16080"/>
                <a:gd name="T4" fmla="*/ 0 w 20871"/>
                <a:gd name="T5" fmla="*/ 0 h 16080"/>
                <a:gd name="T6" fmla="*/ 0 60000 65536"/>
                <a:gd name="T7" fmla="*/ 0 60000 65536"/>
                <a:gd name="T8" fmla="*/ 0 60000 65536"/>
                <a:gd name="T9" fmla="*/ 0 w 20871"/>
                <a:gd name="T10" fmla="*/ 0 h 16080"/>
                <a:gd name="T11" fmla="*/ 20871 w 20871"/>
                <a:gd name="T12" fmla="*/ 16080 h 16080"/>
              </a:gdLst>
              <a:ahLst/>
              <a:cxnLst>
                <a:cxn ang="T6">
                  <a:pos x="T0" y="T1"/>
                </a:cxn>
                <a:cxn ang="T7">
                  <a:pos x="T2" y="T3"/>
                </a:cxn>
                <a:cxn ang="T8">
                  <a:pos x="T4" y="T5"/>
                </a:cxn>
              </a:cxnLst>
              <a:rect l="T9" t="T10" r="T11" b="T12"/>
              <a:pathLst>
                <a:path w="20871" h="16080" fill="none" extrusionOk="0">
                  <a:moveTo>
                    <a:pt x="14421" y="0"/>
                  </a:moveTo>
                  <a:cubicBezTo>
                    <a:pt x="17548" y="2803"/>
                    <a:pt x="19789" y="6458"/>
                    <a:pt x="20871" y="10515"/>
                  </a:cubicBezTo>
                </a:path>
                <a:path w="20871" h="16080" stroke="0" extrusionOk="0">
                  <a:moveTo>
                    <a:pt x="14421" y="0"/>
                  </a:moveTo>
                  <a:cubicBezTo>
                    <a:pt x="17548" y="2803"/>
                    <a:pt x="19789" y="6458"/>
                    <a:pt x="20871" y="10515"/>
                  </a:cubicBezTo>
                  <a:lnTo>
                    <a:pt x="0" y="16080"/>
                  </a:lnTo>
                  <a:lnTo>
                    <a:pt x="14421" y="0"/>
                  </a:lnTo>
                  <a:close/>
                </a:path>
              </a:pathLst>
            </a:custGeom>
            <a:noFill/>
            <a:ln w="76200">
              <a:solidFill>
                <a:srgbClr val="FF0000">
                  <a:alpha val="34117"/>
                </a:srgbClr>
              </a:solidFill>
              <a:round/>
              <a:headEnd/>
              <a:tailEnd/>
            </a:ln>
          </p:spPr>
          <p:txBody>
            <a:bodyPr wrap="none" anchor="ctr"/>
            <a:lstStyle/>
            <a:p>
              <a:endParaRPr lang="en-US"/>
            </a:p>
          </p:txBody>
        </p:sp>
      </p:grpSp>
      <p:grpSp>
        <p:nvGrpSpPr>
          <p:cNvPr id="53" name="Group 71"/>
          <p:cNvGrpSpPr>
            <a:grpSpLocks/>
          </p:cNvGrpSpPr>
          <p:nvPr/>
        </p:nvGrpSpPr>
        <p:grpSpPr bwMode="auto">
          <a:xfrm rot="-965210">
            <a:off x="2362200" y="2819400"/>
            <a:ext cx="1125538" cy="979488"/>
            <a:chOff x="768" y="823"/>
            <a:chExt cx="709" cy="617"/>
          </a:xfrm>
        </p:grpSpPr>
        <p:sp>
          <p:nvSpPr>
            <p:cNvPr id="54" name="Arc 72"/>
            <p:cNvSpPr>
              <a:spLocks/>
            </p:cNvSpPr>
            <p:nvPr/>
          </p:nvSpPr>
          <p:spPr bwMode="auto">
            <a:xfrm>
              <a:off x="768" y="1056"/>
              <a:ext cx="384" cy="38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76200">
              <a:solidFill>
                <a:srgbClr val="FF0000">
                  <a:alpha val="34117"/>
                </a:srgbClr>
              </a:solidFill>
              <a:round/>
              <a:headEnd/>
              <a:tailEnd/>
            </a:ln>
          </p:spPr>
          <p:txBody>
            <a:bodyPr wrap="none" anchor="ctr"/>
            <a:lstStyle/>
            <a:p>
              <a:endParaRPr lang="en-US"/>
            </a:p>
          </p:txBody>
        </p:sp>
        <p:sp>
          <p:nvSpPr>
            <p:cNvPr id="55" name="Arc 73"/>
            <p:cNvSpPr>
              <a:spLocks/>
            </p:cNvSpPr>
            <p:nvPr/>
          </p:nvSpPr>
          <p:spPr bwMode="auto">
            <a:xfrm rot="-688353">
              <a:off x="912" y="912"/>
              <a:ext cx="384" cy="339"/>
            </a:xfrm>
            <a:custGeom>
              <a:avLst/>
              <a:gdLst>
                <a:gd name="T0" fmla="*/ 0 w 21600"/>
                <a:gd name="T1" fmla="*/ 0 h 19094"/>
                <a:gd name="T2" fmla="*/ 0 w 21600"/>
                <a:gd name="T3" fmla="*/ 0 h 19094"/>
                <a:gd name="T4" fmla="*/ 0 w 21600"/>
                <a:gd name="T5" fmla="*/ 0 h 19094"/>
                <a:gd name="T6" fmla="*/ 0 60000 65536"/>
                <a:gd name="T7" fmla="*/ 0 60000 65536"/>
                <a:gd name="T8" fmla="*/ 0 60000 65536"/>
                <a:gd name="T9" fmla="*/ 0 w 21600"/>
                <a:gd name="T10" fmla="*/ 0 h 19094"/>
                <a:gd name="T11" fmla="*/ 21600 w 21600"/>
                <a:gd name="T12" fmla="*/ 19094 h 19094"/>
              </a:gdLst>
              <a:ahLst/>
              <a:cxnLst>
                <a:cxn ang="T6">
                  <a:pos x="T0" y="T1"/>
                </a:cxn>
                <a:cxn ang="T7">
                  <a:pos x="T2" y="T3"/>
                </a:cxn>
                <a:cxn ang="T8">
                  <a:pos x="T4" y="T5"/>
                </a:cxn>
              </a:cxnLst>
              <a:rect l="T9" t="T10" r="T11" b="T12"/>
              <a:pathLst>
                <a:path w="21600" h="19094" fill="none" extrusionOk="0">
                  <a:moveTo>
                    <a:pt x="10098" y="0"/>
                  </a:moveTo>
                  <a:cubicBezTo>
                    <a:pt x="17174" y="3742"/>
                    <a:pt x="21600" y="11090"/>
                    <a:pt x="21600" y="19094"/>
                  </a:cubicBezTo>
                </a:path>
                <a:path w="21600" h="19094" stroke="0" extrusionOk="0">
                  <a:moveTo>
                    <a:pt x="10098" y="0"/>
                  </a:moveTo>
                  <a:cubicBezTo>
                    <a:pt x="17174" y="3742"/>
                    <a:pt x="21600" y="11090"/>
                    <a:pt x="21600" y="19094"/>
                  </a:cubicBezTo>
                  <a:lnTo>
                    <a:pt x="0" y="19094"/>
                  </a:lnTo>
                  <a:lnTo>
                    <a:pt x="10098" y="0"/>
                  </a:lnTo>
                  <a:close/>
                </a:path>
              </a:pathLst>
            </a:custGeom>
            <a:noFill/>
            <a:ln w="76200">
              <a:solidFill>
                <a:srgbClr val="FF0000">
                  <a:alpha val="34117"/>
                </a:srgbClr>
              </a:solidFill>
              <a:round/>
              <a:headEnd/>
              <a:tailEnd/>
            </a:ln>
          </p:spPr>
          <p:txBody>
            <a:bodyPr wrap="none" anchor="ctr"/>
            <a:lstStyle/>
            <a:p>
              <a:endParaRPr lang="en-US"/>
            </a:p>
          </p:txBody>
        </p:sp>
        <p:sp>
          <p:nvSpPr>
            <p:cNvPr id="56" name="Arc 74"/>
            <p:cNvSpPr>
              <a:spLocks/>
            </p:cNvSpPr>
            <p:nvPr/>
          </p:nvSpPr>
          <p:spPr bwMode="auto">
            <a:xfrm rot="-318944">
              <a:off x="1106" y="823"/>
              <a:ext cx="371" cy="285"/>
            </a:xfrm>
            <a:custGeom>
              <a:avLst/>
              <a:gdLst>
                <a:gd name="T0" fmla="*/ 0 w 20871"/>
                <a:gd name="T1" fmla="*/ 0 h 16080"/>
                <a:gd name="T2" fmla="*/ 0 w 20871"/>
                <a:gd name="T3" fmla="*/ 0 h 16080"/>
                <a:gd name="T4" fmla="*/ 0 w 20871"/>
                <a:gd name="T5" fmla="*/ 0 h 16080"/>
                <a:gd name="T6" fmla="*/ 0 60000 65536"/>
                <a:gd name="T7" fmla="*/ 0 60000 65536"/>
                <a:gd name="T8" fmla="*/ 0 60000 65536"/>
                <a:gd name="T9" fmla="*/ 0 w 20871"/>
                <a:gd name="T10" fmla="*/ 0 h 16080"/>
                <a:gd name="T11" fmla="*/ 20871 w 20871"/>
                <a:gd name="T12" fmla="*/ 16080 h 16080"/>
              </a:gdLst>
              <a:ahLst/>
              <a:cxnLst>
                <a:cxn ang="T6">
                  <a:pos x="T0" y="T1"/>
                </a:cxn>
                <a:cxn ang="T7">
                  <a:pos x="T2" y="T3"/>
                </a:cxn>
                <a:cxn ang="T8">
                  <a:pos x="T4" y="T5"/>
                </a:cxn>
              </a:cxnLst>
              <a:rect l="T9" t="T10" r="T11" b="T12"/>
              <a:pathLst>
                <a:path w="20871" h="16080" fill="none" extrusionOk="0">
                  <a:moveTo>
                    <a:pt x="14421" y="0"/>
                  </a:moveTo>
                  <a:cubicBezTo>
                    <a:pt x="17548" y="2803"/>
                    <a:pt x="19789" y="6458"/>
                    <a:pt x="20871" y="10515"/>
                  </a:cubicBezTo>
                </a:path>
                <a:path w="20871" h="16080" stroke="0" extrusionOk="0">
                  <a:moveTo>
                    <a:pt x="14421" y="0"/>
                  </a:moveTo>
                  <a:cubicBezTo>
                    <a:pt x="17548" y="2803"/>
                    <a:pt x="19789" y="6458"/>
                    <a:pt x="20871" y="10515"/>
                  </a:cubicBezTo>
                  <a:lnTo>
                    <a:pt x="0" y="16080"/>
                  </a:lnTo>
                  <a:lnTo>
                    <a:pt x="14421" y="0"/>
                  </a:lnTo>
                  <a:close/>
                </a:path>
              </a:pathLst>
            </a:custGeom>
            <a:noFill/>
            <a:ln w="76200">
              <a:solidFill>
                <a:srgbClr val="FF0000">
                  <a:alpha val="34117"/>
                </a:srgbClr>
              </a:solidFill>
              <a:round/>
              <a:headEnd/>
              <a:tailEnd/>
            </a:ln>
          </p:spPr>
          <p:txBody>
            <a:bodyPr wrap="none" anchor="ctr"/>
            <a:lstStyle/>
            <a:p>
              <a:endParaRPr lang="en-US"/>
            </a:p>
          </p:txBody>
        </p:sp>
      </p:grpSp>
      <p:sp>
        <p:nvSpPr>
          <p:cNvPr id="57" name="Text Box 75"/>
          <p:cNvSpPr txBox="1">
            <a:spLocks noChangeArrowheads="1"/>
          </p:cNvSpPr>
          <p:nvPr/>
        </p:nvSpPr>
        <p:spPr bwMode="auto">
          <a:xfrm>
            <a:off x="3124200" y="2133600"/>
            <a:ext cx="2286000" cy="641350"/>
          </a:xfrm>
          <a:prstGeom prst="rect">
            <a:avLst/>
          </a:prstGeom>
          <a:noFill/>
          <a:ln w="9525">
            <a:noFill/>
            <a:miter lim="800000"/>
            <a:headEnd/>
            <a:tailEnd/>
          </a:ln>
        </p:spPr>
        <p:txBody>
          <a:bodyPr>
            <a:spAutoFit/>
          </a:bodyPr>
          <a:lstStyle/>
          <a:p>
            <a:pPr>
              <a:spcBef>
                <a:spcPct val="50000"/>
              </a:spcBef>
            </a:pPr>
            <a:r>
              <a:rPr lang="en-US" altLang="ko-KR" b="1" dirty="0" err="1">
                <a:solidFill>
                  <a:srgbClr val="FF0066"/>
                </a:solidFill>
                <a:ea typeface="Gulim" pitchFamily="34" charset="-127"/>
              </a:rPr>
              <a:t>VSAT</a:t>
            </a:r>
            <a:r>
              <a:rPr lang="en-US" altLang="ko-KR" b="1" dirty="0">
                <a:solidFill>
                  <a:srgbClr val="FF0066"/>
                </a:solidFill>
                <a:ea typeface="Gulim" pitchFamily="34" charset="-127"/>
              </a:rPr>
              <a:t> Communication</a:t>
            </a:r>
          </a:p>
        </p:txBody>
      </p:sp>
      <p:grpSp>
        <p:nvGrpSpPr>
          <p:cNvPr id="58" name="Group 77"/>
          <p:cNvGrpSpPr>
            <a:grpSpLocks/>
          </p:cNvGrpSpPr>
          <p:nvPr/>
        </p:nvGrpSpPr>
        <p:grpSpPr bwMode="auto">
          <a:xfrm rot="6082973">
            <a:off x="4075113" y="1597025"/>
            <a:ext cx="1125538" cy="979487"/>
            <a:chOff x="768" y="823"/>
            <a:chExt cx="709" cy="617"/>
          </a:xfrm>
        </p:grpSpPr>
        <p:sp>
          <p:nvSpPr>
            <p:cNvPr id="59" name="Arc 78"/>
            <p:cNvSpPr>
              <a:spLocks/>
            </p:cNvSpPr>
            <p:nvPr/>
          </p:nvSpPr>
          <p:spPr bwMode="auto">
            <a:xfrm>
              <a:off x="768" y="1056"/>
              <a:ext cx="384" cy="38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76200">
              <a:solidFill>
                <a:srgbClr val="008000">
                  <a:alpha val="38823"/>
                </a:srgbClr>
              </a:solidFill>
              <a:round/>
              <a:headEnd/>
              <a:tailEnd/>
            </a:ln>
          </p:spPr>
          <p:txBody>
            <a:bodyPr wrap="none" anchor="ctr"/>
            <a:lstStyle/>
            <a:p>
              <a:endParaRPr lang="en-US"/>
            </a:p>
          </p:txBody>
        </p:sp>
        <p:sp>
          <p:nvSpPr>
            <p:cNvPr id="60" name="Arc 79"/>
            <p:cNvSpPr>
              <a:spLocks/>
            </p:cNvSpPr>
            <p:nvPr/>
          </p:nvSpPr>
          <p:spPr bwMode="auto">
            <a:xfrm rot="-688353">
              <a:off x="912" y="912"/>
              <a:ext cx="384" cy="339"/>
            </a:xfrm>
            <a:custGeom>
              <a:avLst/>
              <a:gdLst>
                <a:gd name="T0" fmla="*/ 0 w 21600"/>
                <a:gd name="T1" fmla="*/ 0 h 19094"/>
                <a:gd name="T2" fmla="*/ 0 w 21600"/>
                <a:gd name="T3" fmla="*/ 0 h 19094"/>
                <a:gd name="T4" fmla="*/ 0 w 21600"/>
                <a:gd name="T5" fmla="*/ 0 h 19094"/>
                <a:gd name="T6" fmla="*/ 0 60000 65536"/>
                <a:gd name="T7" fmla="*/ 0 60000 65536"/>
                <a:gd name="T8" fmla="*/ 0 60000 65536"/>
                <a:gd name="T9" fmla="*/ 0 w 21600"/>
                <a:gd name="T10" fmla="*/ 0 h 19094"/>
                <a:gd name="T11" fmla="*/ 21600 w 21600"/>
                <a:gd name="T12" fmla="*/ 19094 h 19094"/>
              </a:gdLst>
              <a:ahLst/>
              <a:cxnLst>
                <a:cxn ang="T6">
                  <a:pos x="T0" y="T1"/>
                </a:cxn>
                <a:cxn ang="T7">
                  <a:pos x="T2" y="T3"/>
                </a:cxn>
                <a:cxn ang="T8">
                  <a:pos x="T4" y="T5"/>
                </a:cxn>
              </a:cxnLst>
              <a:rect l="T9" t="T10" r="T11" b="T12"/>
              <a:pathLst>
                <a:path w="21600" h="19094" fill="none" extrusionOk="0">
                  <a:moveTo>
                    <a:pt x="10098" y="0"/>
                  </a:moveTo>
                  <a:cubicBezTo>
                    <a:pt x="17174" y="3742"/>
                    <a:pt x="21600" y="11090"/>
                    <a:pt x="21600" y="19094"/>
                  </a:cubicBezTo>
                </a:path>
                <a:path w="21600" h="19094" stroke="0" extrusionOk="0">
                  <a:moveTo>
                    <a:pt x="10098" y="0"/>
                  </a:moveTo>
                  <a:cubicBezTo>
                    <a:pt x="17174" y="3742"/>
                    <a:pt x="21600" y="11090"/>
                    <a:pt x="21600" y="19094"/>
                  </a:cubicBezTo>
                  <a:lnTo>
                    <a:pt x="0" y="19094"/>
                  </a:lnTo>
                  <a:lnTo>
                    <a:pt x="10098" y="0"/>
                  </a:lnTo>
                  <a:close/>
                </a:path>
              </a:pathLst>
            </a:custGeom>
            <a:noFill/>
            <a:ln w="76200">
              <a:solidFill>
                <a:srgbClr val="008000">
                  <a:alpha val="38823"/>
                </a:srgbClr>
              </a:solidFill>
              <a:round/>
              <a:headEnd/>
              <a:tailEnd/>
            </a:ln>
          </p:spPr>
          <p:txBody>
            <a:bodyPr wrap="none" anchor="ctr"/>
            <a:lstStyle/>
            <a:p>
              <a:endParaRPr lang="en-US"/>
            </a:p>
          </p:txBody>
        </p:sp>
        <p:sp>
          <p:nvSpPr>
            <p:cNvPr id="61" name="Arc 80"/>
            <p:cNvSpPr>
              <a:spLocks/>
            </p:cNvSpPr>
            <p:nvPr/>
          </p:nvSpPr>
          <p:spPr bwMode="auto">
            <a:xfrm rot="-318944">
              <a:off x="1106" y="823"/>
              <a:ext cx="371" cy="285"/>
            </a:xfrm>
            <a:custGeom>
              <a:avLst/>
              <a:gdLst>
                <a:gd name="T0" fmla="*/ 0 w 20871"/>
                <a:gd name="T1" fmla="*/ 0 h 16080"/>
                <a:gd name="T2" fmla="*/ 0 w 20871"/>
                <a:gd name="T3" fmla="*/ 0 h 16080"/>
                <a:gd name="T4" fmla="*/ 0 w 20871"/>
                <a:gd name="T5" fmla="*/ 0 h 16080"/>
                <a:gd name="T6" fmla="*/ 0 60000 65536"/>
                <a:gd name="T7" fmla="*/ 0 60000 65536"/>
                <a:gd name="T8" fmla="*/ 0 60000 65536"/>
                <a:gd name="T9" fmla="*/ 0 w 20871"/>
                <a:gd name="T10" fmla="*/ 0 h 16080"/>
                <a:gd name="T11" fmla="*/ 20871 w 20871"/>
                <a:gd name="T12" fmla="*/ 16080 h 16080"/>
              </a:gdLst>
              <a:ahLst/>
              <a:cxnLst>
                <a:cxn ang="T6">
                  <a:pos x="T0" y="T1"/>
                </a:cxn>
                <a:cxn ang="T7">
                  <a:pos x="T2" y="T3"/>
                </a:cxn>
                <a:cxn ang="T8">
                  <a:pos x="T4" y="T5"/>
                </a:cxn>
              </a:cxnLst>
              <a:rect l="T9" t="T10" r="T11" b="T12"/>
              <a:pathLst>
                <a:path w="20871" h="16080" fill="none" extrusionOk="0">
                  <a:moveTo>
                    <a:pt x="14421" y="0"/>
                  </a:moveTo>
                  <a:cubicBezTo>
                    <a:pt x="17548" y="2803"/>
                    <a:pt x="19789" y="6458"/>
                    <a:pt x="20871" y="10515"/>
                  </a:cubicBezTo>
                </a:path>
                <a:path w="20871" h="16080" stroke="0" extrusionOk="0">
                  <a:moveTo>
                    <a:pt x="14421" y="0"/>
                  </a:moveTo>
                  <a:cubicBezTo>
                    <a:pt x="17548" y="2803"/>
                    <a:pt x="19789" y="6458"/>
                    <a:pt x="20871" y="10515"/>
                  </a:cubicBezTo>
                  <a:lnTo>
                    <a:pt x="0" y="16080"/>
                  </a:lnTo>
                  <a:lnTo>
                    <a:pt x="14421" y="0"/>
                  </a:lnTo>
                  <a:close/>
                </a:path>
              </a:pathLst>
            </a:custGeom>
            <a:noFill/>
            <a:ln w="76200">
              <a:solidFill>
                <a:srgbClr val="008000">
                  <a:alpha val="38823"/>
                </a:srgbClr>
              </a:solidFill>
              <a:round/>
              <a:headEnd/>
              <a:tailEnd/>
            </a:ln>
          </p:spPr>
          <p:txBody>
            <a:bodyPr wrap="none" anchor="ctr"/>
            <a:lstStyle/>
            <a:p>
              <a:endParaRPr lang="en-US"/>
            </a:p>
          </p:txBody>
        </p:sp>
      </p:grpSp>
      <p:sp>
        <p:nvSpPr>
          <p:cNvPr id="62" name="Text Box 81"/>
          <p:cNvSpPr txBox="1">
            <a:spLocks noChangeArrowheads="1"/>
          </p:cNvSpPr>
          <p:nvPr/>
        </p:nvSpPr>
        <p:spPr bwMode="auto">
          <a:xfrm>
            <a:off x="2362200" y="5410200"/>
            <a:ext cx="2819400" cy="366713"/>
          </a:xfrm>
          <a:prstGeom prst="rect">
            <a:avLst/>
          </a:prstGeom>
          <a:noFill/>
          <a:ln w="9525">
            <a:noFill/>
            <a:miter lim="800000"/>
            <a:headEnd/>
            <a:tailEnd/>
          </a:ln>
        </p:spPr>
        <p:txBody>
          <a:bodyPr>
            <a:spAutoFit/>
          </a:bodyPr>
          <a:lstStyle/>
          <a:p>
            <a:pPr>
              <a:spcBef>
                <a:spcPct val="50000"/>
              </a:spcBef>
            </a:pPr>
            <a:r>
              <a:rPr lang="en-US" altLang="ko-KR" b="1" dirty="0">
                <a:solidFill>
                  <a:srgbClr val="0000FF"/>
                </a:solidFill>
                <a:ea typeface="Gulim" pitchFamily="34" charset="-127"/>
              </a:rPr>
              <a:t>Microwave Link</a:t>
            </a:r>
          </a:p>
        </p:txBody>
      </p:sp>
      <p:sp>
        <p:nvSpPr>
          <p:cNvPr id="63" name="Text Box 82"/>
          <p:cNvSpPr txBox="1">
            <a:spLocks noChangeArrowheads="1"/>
          </p:cNvSpPr>
          <p:nvPr/>
        </p:nvSpPr>
        <p:spPr bwMode="auto">
          <a:xfrm>
            <a:off x="6324600" y="1219200"/>
            <a:ext cx="2438400" cy="366713"/>
          </a:xfrm>
          <a:prstGeom prst="rect">
            <a:avLst/>
          </a:prstGeom>
          <a:noFill/>
          <a:ln w="50800">
            <a:noFill/>
            <a:miter lim="800000"/>
            <a:headEnd/>
            <a:tailEnd/>
          </a:ln>
        </p:spPr>
        <p:txBody>
          <a:bodyPr>
            <a:spAutoFit/>
          </a:bodyPr>
          <a:lstStyle/>
          <a:p>
            <a:pPr>
              <a:spcBef>
                <a:spcPct val="50000"/>
              </a:spcBef>
            </a:pPr>
            <a:endParaRPr lang="ko-KR" altLang="en-US">
              <a:solidFill>
                <a:srgbClr val="000000"/>
              </a:solidFill>
              <a:ea typeface="Gulim" pitchFamily="34" charset="-127"/>
            </a:endParaRPr>
          </a:p>
        </p:txBody>
      </p:sp>
      <p:sp>
        <p:nvSpPr>
          <p:cNvPr id="64" name="Text Box 83"/>
          <p:cNvSpPr txBox="1">
            <a:spLocks noChangeArrowheads="1"/>
          </p:cNvSpPr>
          <p:nvPr/>
        </p:nvSpPr>
        <p:spPr bwMode="auto">
          <a:xfrm>
            <a:off x="5715000" y="228600"/>
            <a:ext cx="3200400" cy="366713"/>
          </a:xfrm>
          <a:prstGeom prst="rect">
            <a:avLst/>
          </a:prstGeom>
          <a:noFill/>
          <a:ln w="50800">
            <a:noFill/>
            <a:miter lim="800000"/>
            <a:headEnd/>
            <a:tailEnd/>
          </a:ln>
        </p:spPr>
        <p:txBody>
          <a:bodyPr>
            <a:spAutoFit/>
          </a:bodyPr>
          <a:lstStyle/>
          <a:p>
            <a:pPr>
              <a:spcBef>
                <a:spcPct val="50000"/>
              </a:spcBef>
            </a:pPr>
            <a:endParaRPr lang="ko-KR" altLang="en-US">
              <a:solidFill>
                <a:srgbClr val="000000"/>
              </a:solidFill>
              <a:ea typeface="Gulim" pitchFamily="34" charset="-127"/>
            </a:endParaRPr>
          </a:p>
        </p:txBody>
      </p:sp>
      <p:sp>
        <p:nvSpPr>
          <p:cNvPr id="65" name="Text Box 84"/>
          <p:cNvSpPr txBox="1">
            <a:spLocks noChangeArrowheads="1"/>
          </p:cNvSpPr>
          <p:nvPr/>
        </p:nvSpPr>
        <p:spPr bwMode="auto">
          <a:xfrm>
            <a:off x="6096000" y="923925"/>
            <a:ext cx="2819400" cy="366713"/>
          </a:xfrm>
          <a:prstGeom prst="rect">
            <a:avLst/>
          </a:prstGeom>
          <a:noFill/>
          <a:ln w="50800">
            <a:noFill/>
            <a:miter lim="800000"/>
            <a:headEnd/>
            <a:tailEnd/>
          </a:ln>
        </p:spPr>
        <p:txBody>
          <a:bodyPr>
            <a:spAutoFit/>
          </a:bodyPr>
          <a:lstStyle/>
          <a:p>
            <a:pPr>
              <a:spcBef>
                <a:spcPct val="50000"/>
              </a:spcBef>
            </a:pPr>
            <a:r>
              <a:rPr lang="en-US" altLang="ko-KR" b="1">
                <a:solidFill>
                  <a:srgbClr val="0000FF"/>
                </a:solidFill>
                <a:ea typeface="Gulim" pitchFamily="34" charset="-127"/>
              </a:rPr>
              <a:t>Data Reception at SWC</a:t>
            </a:r>
          </a:p>
        </p:txBody>
      </p:sp>
      <p:grpSp>
        <p:nvGrpSpPr>
          <p:cNvPr id="66" name="Group 91"/>
          <p:cNvGrpSpPr>
            <a:grpSpLocks/>
          </p:cNvGrpSpPr>
          <p:nvPr/>
        </p:nvGrpSpPr>
        <p:grpSpPr bwMode="auto">
          <a:xfrm>
            <a:off x="3429000" y="3078163"/>
            <a:ext cx="2243138" cy="2027237"/>
            <a:chOff x="2448" y="1939"/>
            <a:chExt cx="1413" cy="1277"/>
          </a:xfrm>
        </p:grpSpPr>
        <p:sp>
          <p:nvSpPr>
            <p:cNvPr id="67" name="AutoShape 33"/>
            <p:cNvSpPr>
              <a:spLocks noChangeArrowheads="1"/>
            </p:cNvSpPr>
            <p:nvPr/>
          </p:nvSpPr>
          <p:spPr bwMode="auto">
            <a:xfrm rot="-7222594">
              <a:off x="3453" y="1776"/>
              <a:ext cx="246" cy="571"/>
            </a:xfrm>
            <a:prstGeom prst="moon">
              <a:avLst>
                <a:gd name="adj" fmla="val 49116"/>
              </a:avLst>
            </a:prstGeom>
            <a:solidFill>
              <a:srgbClr val="FF0000"/>
            </a:solidFill>
            <a:ln w="9525">
              <a:noFill/>
              <a:miter lim="800000"/>
              <a:headEnd/>
              <a:tailEnd/>
            </a:ln>
          </p:spPr>
          <p:txBody>
            <a:bodyPr wrap="none" anchor="ctr"/>
            <a:lstStyle/>
            <a:p>
              <a:endParaRPr lang="ko-KR" altLang="en-US">
                <a:solidFill>
                  <a:srgbClr val="000000"/>
                </a:solidFill>
                <a:ea typeface="Gulim" pitchFamily="34" charset="-127"/>
              </a:endParaRPr>
            </a:p>
          </p:txBody>
        </p:sp>
        <p:sp>
          <p:nvSpPr>
            <p:cNvPr id="68" name="AutoShape 35"/>
            <p:cNvSpPr>
              <a:spLocks noChangeArrowheads="1"/>
            </p:cNvSpPr>
            <p:nvPr/>
          </p:nvSpPr>
          <p:spPr bwMode="auto">
            <a:xfrm>
              <a:off x="3501" y="2064"/>
              <a:ext cx="291" cy="403"/>
            </a:xfrm>
            <a:prstGeom prst="triangle">
              <a:avLst>
                <a:gd name="adj" fmla="val 50000"/>
              </a:avLst>
            </a:prstGeom>
            <a:solidFill>
              <a:srgbClr val="FF0000"/>
            </a:solidFill>
            <a:ln w="9525">
              <a:noFill/>
              <a:miter lim="800000"/>
              <a:headEnd/>
              <a:tailEnd/>
            </a:ln>
          </p:spPr>
          <p:txBody>
            <a:bodyPr wrap="none" anchor="ctr"/>
            <a:lstStyle/>
            <a:p>
              <a:endParaRPr lang="ko-KR" altLang="en-US">
                <a:solidFill>
                  <a:srgbClr val="000000"/>
                </a:solidFill>
                <a:ea typeface="Gulim" pitchFamily="34" charset="-127"/>
              </a:endParaRPr>
            </a:p>
          </p:txBody>
        </p:sp>
        <p:sp>
          <p:nvSpPr>
            <p:cNvPr id="69" name="Rectangle 44"/>
            <p:cNvSpPr>
              <a:spLocks noChangeArrowheads="1"/>
            </p:cNvSpPr>
            <p:nvPr/>
          </p:nvSpPr>
          <p:spPr bwMode="auto">
            <a:xfrm>
              <a:off x="2448" y="2544"/>
              <a:ext cx="1344" cy="672"/>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a:r>
                <a:rPr lang="ko-KR" altLang="en-US" b="1">
                  <a:solidFill>
                    <a:srgbClr val="FFFFFF"/>
                  </a:solidFill>
                  <a:ea typeface="Gulim" pitchFamily="34" charset="-127"/>
                </a:rPr>
                <a:t>      </a:t>
              </a:r>
              <a:r>
                <a:rPr lang="en-US" altLang="ko-KR" b="1">
                  <a:solidFill>
                    <a:srgbClr val="FFFFFF"/>
                  </a:solidFill>
                  <a:ea typeface="Gulim" pitchFamily="34" charset="-127"/>
                </a:rPr>
                <a:t>Storm Warning </a:t>
              </a:r>
            </a:p>
            <a:p>
              <a:pPr algn="ctr"/>
              <a:r>
                <a:rPr lang="en-US" altLang="ko-KR" b="1">
                  <a:solidFill>
                    <a:srgbClr val="FFFFFF"/>
                  </a:solidFill>
                  <a:ea typeface="Gulim" pitchFamily="34" charset="-127"/>
                </a:rPr>
                <a:t>                  Center (SWC)               </a:t>
              </a:r>
            </a:p>
            <a:p>
              <a:pPr algn="ctr"/>
              <a:r>
                <a:rPr lang="en-US" altLang="ko-KR" b="1">
                  <a:solidFill>
                    <a:srgbClr val="FFFFFF"/>
                  </a:solidFill>
                  <a:ea typeface="Gulim" pitchFamily="34" charset="-127"/>
                </a:rPr>
                <a:t>BMD, Dhaka</a:t>
              </a:r>
            </a:p>
          </p:txBody>
        </p:sp>
        <p:grpSp>
          <p:nvGrpSpPr>
            <p:cNvPr id="70" name="Group 90"/>
            <p:cNvGrpSpPr>
              <a:grpSpLocks/>
            </p:cNvGrpSpPr>
            <p:nvPr/>
          </p:nvGrpSpPr>
          <p:grpSpPr bwMode="auto">
            <a:xfrm>
              <a:off x="2631" y="2106"/>
              <a:ext cx="288" cy="384"/>
              <a:chOff x="2640" y="2160"/>
              <a:chExt cx="288" cy="384"/>
            </a:xfrm>
          </p:grpSpPr>
          <p:sp>
            <p:nvSpPr>
              <p:cNvPr id="71" name="Line 86"/>
              <p:cNvSpPr>
                <a:spLocks noChangeShapeType="1"/>
              </p:cNvSpPr>
              <p:nvPr/>
            </p:nvSpPr>
            <p:spPr bwMode="auto">
              <a:xfrm flipV="1">
                <a:off x="2640" y="2160"/>
                <a:ext cx="144" cy="384"/>
              </a:xfrm>
              <a:prstGeom prst="line">
                <a:avLst/>
              </a:prstGeom>
              <a:noFill/>
              <a:ln w="34925">
                <a:solidFill>
                  <a:srgbClr val="000000"/>
                </a:solidFill>
                <a:round/>
                <a:headEnd/>
                <a:tailEnd/>
              </a:ln>
            </p:spPr>
            <p:txBody>
              <a:bodyPr/>
              <a:lstStyle/>
              <a:p>
                <a:endParaRPr lang="en-US"/>
              </a:p>
            </p:txBody>
          </p:sp>
          <p:sp>
            <p:nvSpPr>
              <p:cNvPr id="72" name="Line 87"/>
              <p:cNvSpPr>
                <a:spLocks noChangeShapeType="1"/>
              </p:cNvSpPr>
              <p:nvPr/>
            </p:nvSpPr>
            <p:spPr bwMode="auto">
              <a:xfrm>
                <a:off x="2784" y="2160"/>
                <a:ext cx="144" cy="384"/>
              </a:xfrm>
              <a:prstGeom prst="line">
                <a:avLst/>
              </a:prstGeom>
              <a:noFill/>
              <a:ln w="25400">
                <a:solidFill>
                  <a:schemeClr val="tx1"/>
                </a:solidFill>
                <a:round/>
                <a:headEnd/>
                <a:tailEnd/>
              </a:ln>
            </p:spPr>
            <p:txBody>
              <a:bodyPr/>
              <a:lstStyle/>
              <a:p>
                <a:endParaRPr lang="en-US"/>
              </a:p>
            </p:txBody>
          </p:sp>
          <p:sp>
            <p:nvSpPr>
              <p:cNvPr id="73" name="Line 88"/>
              <p:cNvSpPr>
                <a:spLocks noChangeShapeType="1"/>
              </p:cNvSpPr>
              <p:nvPr/>
            </p:nvSpPr>
            <p:spPr bwMode="auto">
              <a:xfrm>
                <a:off x="2709" y="2352"/>
                <a:ext cx="144" cy="0"/>
              </a:xfrm>
              <a:prstGeom prst="line">
                <a:avLst/>
              </a:prstGeom>
              <a:noFill/>
              <a:ln w="25400">
                <a:solidFill>
                  <a:schemeClr val="tx1"/>
                </a:solidFill>
                <a:round/>
                <a:headEnd/>
                <a:tailEnd/>
              </a:ln>
            </p:spPr>
            <p:txBody>
              <a:bodyPr/>
              <a:lstStyle/>
              <a:p>
                <a:endParaRPr lang="en-US"/>
              </a:p>
            </p:txBody>
          </p:sp>
          <p:sp>
            <p:nvSpPr>
              <p:cNvPr id="74" name="Line 89"/>
              <p:cNvSpPr>
                <a:spLocks noChangeShapeType="1"/>
              </p:cNvSpPr>
              <p:nvPr/>
            </p:nvSpPr>
            <p:spPr bwMode="auto">
              <a:xfrm>
                <a:off x="2658" y="2448"/>
                <a:ext cx="240" cy="0"/>
              </a:xfrm>
              <a:prstGeom prst="line">
                <a:avLst/>
              </a:prstGeom>
              <a:noFill/>
              <a:ln w="25400">
                <a:solidFill>
                  <a:schemeClr val="tx1"/>
                </a:solidFill>
                <a:round/>
                <a:headEnd/>
                <a:tailEnd/>
              </a:ln>
            </p:spPr>
            <p:txBody>
              <a:bodyPr/>
              <a:lstStyle/>
              <a:p>
                <a:endParaRPr lang="en-US"/>
              </a:p>
            </p:txBody>
          </p:sp>
        </p:grpSp>
      </p:grpSp>
      <p:sp>
        <p:nvSpPr>
          <p:cNvPr id="75" name="Text Box 92"/>
          <p:cNvSpPr txBox="1">
            <a:spLocks noChangeArrowheads="1"/>
          </p:cNvSpPr>
          <p:nvPr/>
        </p:nvSpPr>
        <p:spPr bwMode="auto">
          <a:xfrm>
            <a:off x="5943600" y="1326781"/>
            <a:ext cx="3048000" cy="641350"/>
          </a:xfrm>
          <a:prstGeom prst="rect">
            <a:avLst/>
          </a:prstGeom>
          <a:noFill/>
          <a:ln w="50800">
            <a:noFill/>
            <a:miter lim="800000"/>
            <a:headEnd/>
            <a:tailEnd/>
          </a:ln>
        </p:spPr>
        <p:txBody>
          <a:bodyPr>
            <a:spAutoFit/>
          </a:bodyPr>
          <a:lstStyle/>
          <a:p>
            <a:pPr>
              <a:spcBef>
                <a:spcPct val="50000"/>
              </a:spcBef>
            </a:pPr>
            <a:r>
              <a:rPr lang="en-US" altLang="ko-KR" b="1" dirty="0">
                <a:solidFill>
                  <a:srgbClr val="000000"/>
                </a:solidFill>
                <a:ea typeface="Gulim" pitchFamily="34" charset="-127"/>
              </a:rPr>
              <a:t>Data Dissemination by </a:t>
            </a:r>
            <a:r>
              <a:rPr lang="en-US" altLang="ko-KR" b="1" dirty="0" err="1">
                <a:solidFill>
                  <a:srgbClr val="000000"/>
                </a:solidFill>
                <a:ea typeface="Gulim" pitchFamily="34" charset="-127"/>
              </a:rPr>
              <a:t>SWC</a:t>
            </a:r>
            <a:endParaRPr lang="en-US" altLang="ko-KR" b="1" dirty="0">
              <a:solidFill>
                <a:srgbClr val="000000"/>
              </a:solidFill>
              <a:ea typeface="Gulim" pitchFamily="34" charset="-127"/>
            </a:endParaRPr>
          </a:p>
        </p:txBody>
      </p:sp>
      <p:grpSp>
        <p:nvGrpSpPr>
          <p:cNvPr id="76" name="Group 97"/>
          <p:cNvGrpSpPr>
            <a:grpSpLocks/>
          </p:cNvGrpSpPr>
          <p:nvPr/>
        </p:nvGrpSpPr>
        <p:grpSpPr bwMode="auto">
          <a:xfrm rot="-4913109">
            <a:off x="4346575" y="2206625"/>
            <a:ext cx="1125538" cy="979488"/>
            <a:chOff x="768" y="823"/>
            <a:chExt cx="709" cy="617"/>
          </a:xfrm>
        </p:grpSpPr>
        <p:sp>
          <p:nvSpPr>
            <p:cNvPr id="77" name="Arc 98"/>
            <p:cNvSpPr>
              <a:spLocks/>
            </p:cNvSpPr>
            <p:nvPr/>
          </p:nvSpPr>
          <p:spPr bwMode="auto">
            <a:xfrm>
              <a:off x="768" y="1056"/>
              <a:ext cx="384" cy="38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76200">
              <a:solidFill>
                <a:srgbClr val="FF00FF">
                  <a:alpha val="74901"/>
                </a:srgbClr>
              </a:solidFill>
              <a:round/>
              <a:headEnd/>
              <a:tailEnd/>
            </a:ln>
          </p:spPr>
          <p:txBody>
            <a:bodyPr wrap="none" anchor="ctr"/>
            <a:lstStyle/>
            <a:p>
              <a:endParaRPr lang="en-US"/>
            </a:p>
          </p:txBody>
        </p:sp>
        <p:sp>
          <p:nvSpPr>
            <p:cNvPr id="78" name="Arc 99"/>
            <p:cNvSpPr>
              <a:spLocks/>
            </p:cNvSpPr>
            <p:nvPr/>
          </p:nvSpPr>
          <p:spPr bwMode="auto">
            <a:xfrm rot="-688353">
              <a:off x="912" y="912"/>
              <a:ext cx="384" cy="339"/>
            </a:xfrm>
            <a:custGeom>
              <a:avLst/>
              <a:gdLst>
                <a:gd name="T0" fmla="*/ 0 w 21600"/>
                <a:gd name="T1" fmla="*/ 0 h 19094"/>
                <a:gd name="T2" fmla="*/ 0 w 21600"/>
                <a:gd name="T3" fmla="*/ 0 h 19094"/>
                <a:gd name="T4" fmla="*/ 0 w 21600"/>
                <a:gd name="T5" fmla="*/ 0 h 19094"/>
                <a:gd name="T6" fmla="*/ 0 60000 65536"/>
                <a:gd name="T7" fmla="*/ 0 60000 65536"/>
                <a:gd name="T8" fmla="*/ 0 60000 65536"/>
                <a:gd name="T9" fmla="*/ 0 w 21600"/>
                <a:gd name="T10" fmla="*/ 0 h 19094"/>
                <a:gd name="T11" fmla="*/ 21600 w 21600"/>
                <a:gd name="T12" fmla="*/ 19094 h 19094"/>
              </a:gdLst>
              <a:ahLst/>
              <a:cxnLst>
                <a:cxn ang="T6">
                  <a:pos x="T0" y="T1"/>
                </a:cxn>
                <a:cxn ang="T7">
                  <a:pos x="T2" y="T3"/>
                </a:cxn>
                <a:cxn ang="T8">
                  <a:pos x="T4" y="T5"/>
                </a:cxn>
              </a:cxnLst>
              <a:rect l="T9" t="T10" r="T11" b="T12"/>
              <a:pathLst>
                <a:path w="21600" h="19094" fill="none" extrusionOk="0">
                  <a:moveTo>
                    <a:pt x="10098" y="0"/>
                  </a:moveTo>
                  <a:cubicBezTo>
                    <a:pt x="17174" y="3742"/>
                    <a:pt x="21600" y="11090"/>
                    <a:pt x="21600" y="19094"/>
                  </a:cubicBezTo>
                </a:path>
                <a:path w="21600" h="19094" stroke="0" extrusionOk="0">
                  <a:moveTo>
                    <a:pt x="10098" y="0"/>
                  </a:moveTo>
                  <a:cubicBezTo>
                    <a:pt x="17174" y="3742"/>
                    <a:pt x="21600" y="11090"/>
                    <a:pt x="21600" y="19094"/>
                  </a:cubicBezTo>
                  <a:lnTo>
                    <a:pt x="0" y="19094"/>
                  </a:lnTo>
                  <a:lnTo>
                    <a:pt x="10098" y="0"/>
                  </a:lnTo>
                  <a:close/>
                </a:path>
              </a:pathLst>
            </a:custGeom>
            <a:noFill/>
            <a:ln w="76200">
              <a:solidFill>
                <a:srgbClr val="FF00FF">
                  <a:alpha val="52156"/>
                </a:srgbClr>
              </a:solidFill>
              <a:round/>
              <a:headEnd/>
              <a:tailEnd/>
            </a:ln>
          </p:spPr>
          <p:txBody>
            <a:bodyPr wrap="none" anchor="ctr"/>
            <a:lstStyle/>
            <a:p>
              <a:endParaRPr lang="en-US"/>
            </a:p>
          </p:txBody>
        </p:sp>
        <p:sp>
          <p:nvSpPr>
            <p:cNvPr id="79" name="Arc 100"/>
            <p:cNvSpPr>
              <a:spLocks/>
            </p:cNvSpPr>
            <p:nvPr/>
          </p:nvSpPr>
          <p:spPr bwMode="auto">
            <a:xfrm rot="-318944">
              <a:off x="1106" y="823"/>
              <a:ext cx="371" cy="285"/>
            </a:xfrm>
            <a:custGeom>
              <a:avLst/>
              <a:gdLst>
                <a:gd name="T0" fmla="*/ 0 w 20871"/>
                <a:gd name="T1" fmla="*/ 0 h 16080"/>
                <a:gd name="T2" fmla="*/ 0 w 20871"/>
                <a:gd name="T3" fmla="*/ 0 h 16080"/>
                <a:gd name="T4" fmla="*/ 0 w 20871"/>
                <a:gd name="T5" fmla="*/ 0 h 16080"/>
                <a:gd name="T6" fmla="*/ 0 60000 65536"/>
                <a:gd name="T7" fmla="*/ 0 60000 65536"/>
                <a:gd name="T8" fmla="*/ 0 60000 65536"/>
                <a:gd name="T9" fmla="*/ 0 w 20871"/>
                <a:gd name="T10" fmla="*/ 0 h 16080"/>
                <a:gd name="T11" fmla="*/ 20871 w 20871"/>
                <a:gd name="T12" fmla="*/ 16080 h 16080"/>
              </a:gdLst>
              <a:ahLst/>
              <a:cxnLst>
                <a:cxn ang="T6">
                  <a:pos x="T0" y="T1"/>
                </a:cxn>
                <a:cxn ang="T7">
                  <a:pos x="T2" y="T3"/>
                </a:cxn>
                <a:cxn ang="T8">
                  <a:pos x="T4" y="T5"/>
                </a:cxn>
              </a:cxnLst>
              <a:rect l="T9" t="T10" r="T11" b="T12"/>
              <a:pathLst>
                <a:path w="20871" h="16080" fill="none" extrusionOk="0">
                  <a:moveTo>
                    <a:pt x="14421" y="0"/>
                  </a:moveTo>
                  <a:cubicBezTo>
                    <a:pt x="17548" y="2803"/>
                    <a:pt x="19789" y="6458"/>
                    <a:pt x="20871" y="10515"/>
                  </a:cubicBezTo>
                </a:path>
                <a:path w="20871" h="16080" stroke="0" extrusionOk="0">
                  <a:moveTo>
                    <a:pt x="14421" y="0"/>
                  </a:moveTo>
                  <a:cubicBezTo>
                    <a:pt x="17548" y="2803"/>
                    <a:pt x="19789" y="6458"/>
                    <a:pt x="20871" y="10515"/>
                  </a:cubicBezTo>
                  <a:lnTo>
                    <a:pt x="0" y="16080"/>
                  </a:lnTo>
                  <a:lnTo>
                    <a:pt x="14421" y="0"/>
                  </a:lnTo>
                  <a:close/>
                </a:path>
              </a:pathLst>
            </a:custGeom>
            <a:noFill/>
            <a:ln w="76200">
              <a:solidFill>
                <a:srgbClr val="FF00FF">
                  <a:alpha val="52156"/>
                </a:srgbClr>
              </a:solidFill>
              <a:round/>
              <a:headEnd/>
              <a:tailEnd/>
            </a:ln>
          </p:spPr>
          <p:txBody>
            <a:bodyPr wrap="none" anchor="ctr"/>
            <a:lstStyle/>
            <a:p>
              <a:endParaRPr lang="en-US"/>
            </a:p>
          </p:txBody>
        </p:sp>
      </p:grpSp>
      <p:grpSp>
        <p:nvGrpSpPr>
          <p:cNvPr id="80" name="Group 101"/>
          <p:cNvGrpSpPr>
            <a:grpSpLocks/>
          </p:cNvGrpSpPr>
          <p:nvPr/>
        </p:nvGrpSpPr>
        <p:grpSpPr bwMode="auto">
          <a:xfrm rot="10308955">
            <a:off x="1238250" y="1047750"/>
            <a:ext cx="4267200" cy="1981200"/>
            <a:chOff x="768" y="823"/>
            <a:chExt cx="709" cy="617"/>
          </a:xfrm>
        </p:grpSpPr>
        <p:sp>
          <p:nvSpPr>
            <p:cNvPr id="81" name="Arc 102"/>
            <p:cNvSpPr>
              <a:spLocks/>
            </p:cNvSpPr>
            <p:nvPr/>
          </p:nvSpPr>
          <p:spPr bwMode="auto">
            <a:xfrm>
              <a:off x="768" y="1056"/>
              <a:ext cx="384" cy="38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88900">
              <a:solidFill>
                <a:srgbClr val="808000">
                  <a:alpha val="49019"/>
                </a:srgbClr>
              </a:solidFill>
              <a:round/>
              <a:headEnd/>
              <a:tailEnd/>
            </a:ln>
          </p:spPr>
          <p:txBody>
            <a:bodyPr wrap="none" anchor="ctr"/>
            <a:lstStyle/>
            <a:p>
              <a:endParaRPr lang="en-US"/>
            </a:p>
          </p:txBody>
        </p:sp>
        <p:sp>
          <p:nvSpPr>
            <p:cNvPr id="82" name="Arc 103"/>
            <p:cNvSpPr>
              <a:spLocks/>
            </p:cNvSpPr>
            <p:nvPr/>
          </p:nvSpPr>
          <p:spPr bwMode="auto">
            <a:xfrm rot="-688353">
              <a:off x="912" y="912"/>
              <a:ext cx="384" cy="339"/>
            </a:xfrm>
            <a:custGeom>
              <a:avLst/>
              <a:gdLst>
                <a:gd name="T0" fmla="*/ 0 w 21600"/>
                <a:gd name="T1" fmla="*/ 0 h 19094"/>
                <a:gd name="T2" fmla="*/ 0 w 21600"/>
                <a:gd name="T3" fmla="*/ 0 h 19094"/>
                <a:gd name="T4" fmla="*/ 0 w 21600"/>
                <a:gd name="T5" fmla="*/ 0 h 19094"/>
                <a:gd name="T6" fmla="*/ 0 60000 65536"/>
                <a:gd name="T7" fmla="*/ 0 60000 65536"/>
                <a:gd name="T8" fmla="*/ 0 60000 65536"/>
                <a:gd name="T9" fmla="*/ 0 w 21600"/>
                <a:gd name="T10" fmla="*/ 0 h 19094"/>
                <a:gd name="T11" fmla="*/ 21600 w 21600"/>
                <a:gd name="T12" fmla="*/ 19094 h 19094"/>
              </a:gdLst>
              <a:ahLst/>
              <a:cxnLst>
                <a:cxn ang="T6">
                  <a:pos x="T0" y="T1"/>
                </a:cxn>
                <a:cxn ang="T7">
                  <a:pos x="T2" y="T3"/>
                </a:cxn>
                <a:cxn ang="T8">
                  <a:pos x="T4" y="T5"/>
                </a:cxn>
              </a:cxnLst>
              <a:rect l="T9" t="T10" r="T11" b="T12"/>
              <a:pathLst>
                <a:path w="21600" h="19094" fill="none" extrusionOk="0">
                  <a:moveTo>
                    <a:pt x="10098" y="0"/>
                  </a:moveTo>
                  <a:cubicBezTo>
                    <a:pt x="17174" y="3742"/>
                    <a:pt x="21600" y="11090"/>
                    <a:pt x="21600" y="19094"/>
                  </a:cubicBezTo>
                </a:path>
                <a:path w="21600" h="19094" stroke="0" extrusionOk="0">
                  <a:moveTo>
                    <a:pt x="10098" y="0"/>
                  </a:moveTo>
                  <a:cubicBezTo>
                    <a:pt x="17174" y="3742"/>
                    <a:pt x="21600" y="11090"/>
                    <a:pt x="21600" y="19094"/>
                  </a:cubicBezTo>
                  <a:lnTo>
                    <a:pt x="0" y="19094"/>
                  </a:lnTo>
                  <a:lnTo>
                    <a:pt x="10098" y="0"/>
                  </a:lnTo>
                  <a:close/>
                </a:path>
              </a:pathLst>
            </a:custGeom>
            <a:noFill/>
            <a:ln w="88900">
              <a:solidFill>
                <a:srgbClr val="808000">
                  <a:alpha val="49019"/>
                </a:srgbClr>
              </a:solidFill>
              <a:round/>
              <a:headEnd/>
              <a:tailEnd/>
            </a:ln>
          </p:spPr>
          <p:txBody>
            <a:bodyPr wrap="none" anchor="ctr"/>
            <a:lstStyle/>
            <a:p>
              <a:endParaRPr lang="en-US"/>
            </a:p>
          </p:txBody>
        </p:sp>
        <p:sp>
          <p:nvSpPr>
            <p:cNvPr id="83" name="Arc 104"/>
            <p:cNvSpPr>
              <a:spLocks/>
            </p:cNvSpPr>
            <p:nvPr/>
          </p:nvSpPr>
          <p:spPr bwMode="auto">
            <a:xfrm rot="-318944">
              <a:off x="1106" y="823"/>
              <a:ext cx="371" cy="285"/>
            </a:xfrm>
            <a:custGeom>
              <a:avLst/>
              <a:gdLst>
                <a:gd name="T0" fmla="*/ 0 w 20871"/>
                <a:gd name="T1" fmla="*/ 0 h 16080"/>
                <a:gd name="T2" fmla="*/ 0 w 20871"/>
                <a:gd name="T3" fmla="*/ 0 h 16080"/>
                <a:gd name="T4" fmla="*/ 0 w 20871"/>
                <a:gd name="T5" fmla="*/ 0 h 16080"/>
                <a:gd name="T6" fmla="*/ 0 60000 65536"/>
                <a:gd name="T7" fmla="*/ 0 60000 65536"/>
                <a:gd name="T8" fmla="*/ 0 60000 65536"/>
                <a:gd name="T9" fmla="*/ 0 w 20871"/>
                <a:gd name="T10" fmla="*/ 0 h 16080"/>
                <a:gd name="T11" fmla="*/ 20871 w 20871"/>
                <a:gd name="T12" fmla="*/ 16080 h 16080"/>
              </a:gdLst>
              <a:ahLst/>
              <a:cxnLst>
                <a:cxn ang="T6">
                  <a:pos x="T0" y="T1"/>
                </a:cxn>
                <a:cxn ang="T7">
                  <a:pos x="T2" y="T3"/>
                </a:cxn>
                <a:cxn ang="T8">
                  <a:pos x="T4" y="T5"/>
                </a:cxn>
              </a:cxnLst>
              <a:rect l="T9" t="T10" r="T11" b="T12"/>
              <a:pathLst>
                <a:path w="20871" h="16080" fill="none" extrusionOk="0">
                  <a:moveTo>
                    <a:pt x="14421" y="0"/>
                  </a:moveTo>
                  <a:cubicBezTo>
                    <a:pt x="17548" y="2803"/>
                    <a:pt x="19789" y="6458"/>
                    <a:pt x="20871" y="10515"/>
                  </a:cubicBezTo>
                </a:path>
                <a:path w="20871" h="16080" stroke="0" extrusionOk="0">
                  <a:moveTo>
                    <a:pt x="14421" y="0"/>
                  </a:moveTo>
                  <a:cubicBezTo>
                    <a:pt x="17548" y="2803"/>
                    <a:pt x="19789" y="6458"/>
                    <a:pt x="20871" y="10515"/>
                  </a:cubicBezTo>
                  <a:lnTo>
                    <a:pt x="0" y="16080"/>
                  </a:lnTo>
                  <a:lnTo>
                    <a:pt x="14421" y="0"/>
                  </a:lnTo>
                  <a:close/>
                </a:path>
              </a:pathLst>
            </a:custGeom>
            <a:noFill/>
            <a:ln w="88900">
              <a:solidFill>
                <a:srgbClr val="808000">
                  <a:alpha val="49019"/>
                </a:srgbClr>
              </a:solidFill>
              <a:round/>
              <a:headEnd/>
              <a:tailEnd/>
            </a:ln>
          </p:spPr>
          <p:txBody>
            <a:bodyPr wrap="none" anchor="ctr"/>
            <a:lstStyle/>
            <a:p>
              <a:endParaRPr lang="en-US"/>
            </a:p>
          </p:txBody>
        </p:sp>
      </p:grpSp>
      <p:grpSp>
        <p:nvGrpSpPr>
          <p:cNvPr id="84" name="Group 112"/>
          <p:cNvGrpSpPr>
            <a:grpSpLocks/>
          </p:cNvGrpSpPr>
          <p:nvPr/>
        </p:nvGrpSpPr>
        <p:grpSpPr bwMode="auto">
          <a:xfrm>
            <a:off x="457200" y="4191000"/>
            <a:ext cx="1219200" cy="1128713"/>
            <a:chOff x="336" y="2832"/>
            <a:chExt cx="768" cy="711"/>
          </a:xfrm>
        </p:grpSpPr>
        <p:grpSp>
          <p:nvGrpSpPr>
            <p:cNvPr id="85" name="Group 111"/>
            <p:cNvGrpSpPr>
              <a:grpSpLocks/>
            </p:cNvGrpSpPr>
            <p:nvPr/>
          </p:nvGrpSpPr>
          <p:grpSpPr bwMode="auto">
            <a:xfrm>
              <a:off x="533" y="2832"/>
              <a:ext cx="193" cy="421"/>
              <a:chOff x="528" y="2976"/>
              <a:chExt cx="111" cy="325"/>
            </a:xfrm>
          </p:grpSpPr>
          <p:sp>
            <p:nvSpPr>
              <p:cNvPr id="87" name="AutoShape 107"/>
              <p:cNvSpPr>
                <a:spLocks noChangeArrowheads="1"/>
              </p:cNvSpPr>
              <p:nvPr/>
            </p:nvSpPr>
            <p:spPr bwMode="auto">
              <a:xfrm rot="-2005423">
                <a:off x="567" y="2976"/>
                <a:ext cx="72" cy="243"/>
              </a:xfrm>
              <a:prstGeom prst="moon">
                <a:avLst>
                  <a:gd name="adj" fmla="val 72917"/>
                </a:avLst>
              </a:prstGeom>
              <a:solidFill>
                <a:srgbClr val="333333"/>
              </a:solidFill>
              <a:ln w="9525">
                <a:noFill/>
                <a:miter lim="800000"/>
                <a:headEnd/>
                <a:tailEnd/>
              </a:ln>
            </p:spPr>
            <p:txBody>
              <a:bodyPr wrap="none" anchor="ctr"/>
              <a:lstStyle/>
              <a:p>
                <a:endParaRPr lang="ko-KR" altLang="en-US">
                  <a:solidFill>
                    <a:srgbClr val="000000"/>
                  </a:solidFill>
                  <a:ea typeface="Gulim" pitchFamily="34" charset="-127"/>
                </a:endParaRPr>
              </a:p>
            </p:txBody>
          </p:sp>
          <p:sp>
            <p:nvSpPr>
              <p:cNvPr id="88" name="AutoShape 109"/>
              <p:cNvSpPr>
                <a:spLocks noChangeArrowheads="1"/>
              </p:cNvSpPr>
              <p:nvPr/>
            </p:nvSpPr>
            <p:spPr bwMode="auto">
              <a:xfrm>
                <a:off x="528" y="3109"/>
                <a:ext cx="96" cy="192"/>
              </a:xfrm>
              <a:prstGeom prst="triangle">
                <a:avLst>
                  <a:gd name="adj" fmla="val 50000"/>
                </a:avLst>
              </a:prstGeom>
              <a:solidFill>
                <a:srgbClr val="333333"/>
              </a:solidFill>
              <a:ln w="9525">
                <a:noFill/>
                <a:miter lim="800000"/>
                <a:headEnd/>
                <a:tailEnd/>
              </a:ln>
            </p:spPr>
            <p:txBody>
              <a:bodyPr wrap="none" anchor="ctr"/>
              <a:lstStyle/>
              <a:p>
                <a:endParaRPr lang="ko-KR" altLang="en-US">
                  <a:solidFill>
                    <a:srgbClr val="000000"/>
                  </a:solidFill>
                  <a:ea typeface="Gulim" pitchFamily="34" charset="-127"/>
                </a:endParaRPr>
              </a:p>
            </p:txBody>
          </p:sp>
        </p:grpSp>
        <p:sp>
          <p:nvSpPr>
            <p:cNvPr id="86" name="Text Box 110"/>
            <p:cNvSpPr txBox="1">
              <a:spLocks noChangeArrowheads="1"/>
            </p:cNvSpPr>
            <p:nvPr/>
          </p:nvSpPr>
          <p:spPr bwMode="auto">
            <a:xfrm>
              <a:off x="336" y="3331"/>
              <a:ext cx="768" cy="212"/>
            </a:xfrm>
            <a:prstGeom prst="rect">
              <a:avLst/>
            </a:prstGeom>
            <a:noFill/>
            <a:ln w="9525">
              <a:noFill/>
              <a:miter lim="800000"/>
              <a:headEnd/>
              <a:tailEnd/>
            </a:ln>
          </p:spPr>
          <p:txBody>
            <a:bodyPr>
              <a:spAutoFit/>
            </a:bodyPr>
            <a:lstStyle/>
            <a:p>
              <a:pPr>
                <a:spcBef>
                  <a:spcPct val="50000"/>
                </a:spcBef>
              </a:pPr>
              <a:r>
                <a:rPr lang="en-US" altLang="ko-KR" sz="1600" b="1">
                  <a:solidFill>
                    <a:srgbClr val="000000"/>
                  </a:solidFill>
                  <a:ea typeface="Gulim" pitchFamily="34" charset="-127"/>
                </a:rPr>
                <a:t>FFWC</a:t>
              </a:r>
            </a:p>
          </p:txBody>
        </p:sp>
      </p:grpSp>
      <p:grpSp>
        <p:nvGrpSpPr>
          <p:cNvPr id="89" name="Group 113"/>
          <p:cNvGrpSpPr>
            <a:grpSpLocks/>
          </p:cNvGrpSpPr>
          <p:nvPr/>
        </p:nvGrpSpPr>
        <p:grpSpPr bwMode="auto">
          <a:xfrm rot="-10542545">
            <a:off x="3124200" y="3505200"/>
            <a:ext cx="1125538" cy="979488"/>
            <a:chOff x="766" y="819"/>
            <a:chExt cx="709" cy="617"/>
          </a:xfrm>
        </p:grpSpPr>
        <p:sp>
          <p:nvSpPr>
            <p:cNvPr id="90" name="Arc 114"/>
            <p:cNvSpPr>
              <a:spLocks/>
            </p:cNvSpPr>
            <p:nvPr/>
          </p:nvSpPr>
          <p:spPr bwMode="auto">
            <a:xfrm>
              <a:off x="766" y="1052"/>
              <a:ext cx="384" cy="38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63500">
              <a:solidFill>
                <a:srgbClr val="008080">
                  <a:alpha val="74901"/>
                </a:srgbClr>
              </a:solidFill>
              <a:round/>
              <a:headEnd/>
              <a:tailEnd/>
            </a:ln>
          </p:spPr>
          <p:txBody>
            <a:bodyPr wrap="none" anchor="ctr"/>
            <a:lstStyle/>
            <a:p>
              <a:endParaRPr lang="en-US"/>
            </a:p>
          </p:txBody>
        </p:sp>
        <p:sp>
          <p:nvSpPr>
            <p:cNvPr id="91" name="Arc 115"/>
            <p:cNvSpPr>
              <a:spLocks/>
            </p:cNvSpPr>
            <p:nvPr/>
          </p:nvSpPr>
          <p:spPr bwMode="auto">
            <a:xfrm rot="-688353">
              <a:off x="910" y="909"/>
              <a:ext cx="384" cy="339"/>
            </a:xfrm>
            <a:custGeom>
              <a:avLst/>
              <a:gdLst>
                <a:gd name="T0" fmla="*/ 0 w 21600"/>
                <a:gd name="T1" fmla="*/ 0 h 19094"/>
                <a:gd name="T2" fmla="*/ 0 w 21600"/>
                <a:gd name="T3" fmla="*/ 0 h 19094"/>
                <a:gd name="T4" fmla="*/ 0 w 21600"/>
                <a:gd name="T5" fmla="*/ 0 h 19094"/>
                <a:gd name="T6" fmla="*/ 0 60000 65536"/>
                <a:gd name="T7" fmla="*/ 0 60000 65536"/>
                <a:gd name="T8" fmla="*/ 0 60000 65536"/>
                <a:gd name="T9" fmla="*/ 0 w 21600"/>
                <a:gd name="T10" fmla="*/ 0 h 19094"/>
                <a:gd name="T11" fmla="*/ 21600 w 21600"/>
                <a:gd name="T12" fmla="*/ 19094 h 19094"/>
              </a:gdLst>
              <a:ahLst/>
              <a:cxnLst>
                <a:cxn ang="T6">
                  <a:pos x="T0" y="T1"/>
                </a:cxn>
                <a:cxn ang="T7">
                  <a:pos x="T2" y="T3"/>
                </a:cxn>
                <a:cxn ang="T8">
                  <a:pos x="T4" y="T5"/>
                </a:cxn>
              </a:cxnLst>
              <a:rect l="T9" t="T10" r="T11" b="T12"/>
              <a:pathLst>
                <a:path w="21600" h="19094" fill="none" extrusionOk="0">
                  <a:moveTo>
                    <a:pt x="10098" y="0"/>
                  </a:moveTo>
                  <a:cubicBezTo>
                    <a:pt x="17174" y="3742"/>
                    <a:pt x="21600" y="11090"/>
                    <a:pt x="21600" y="19094"/>
                  </a:cubicBezTo>
                </a:path>
                <a:path w="21600" h="19094" stroke="0" extrusionOk="0">
                  <a:moveTo>
                    <a:pt x="10098" y="0"/>
                  </a:moveTo>
                  <a:cubicBezTo>
                    <a:pt x="17174" y="3742"/>
                    <a:pt x="21600" y="11090"/>
                    <a:pt x="21600" y="19094"/>
                  </a:cubicBezTo>
                  <a:lnTo>
                    <a:pt x="0" y="19094"/>
                  </a:lnTo>
                  <a:lnTo>
                    <a:pt x="10098" y="0"/>
                  </a:lnTo>
                  <a:close/>
                </a:path>
              </a:pathLst>
            </a:custGeom>
            <a:noFill/>
            <a:ln w="63500">
              <a:solidFill>
                <a:srgbClr val="008080">
                  <a:alpha val="74901"/>
                </a:srgbClr>
              </a:solidFill>
              <a:round/>
              <a:headEnd/>
              <a:tailEnd/>
            </a:ln>
          </p:spPr>
          <p:txBody>
            <a:bodyPr wrap="none" anchor="ctr"/>
            <a:lstStyle/>
            <a:p>
              <a:endParaRPr lang="en-US"/>
            </a:p>
          </p:txBody>
        </p:sp>
        <p:sp>
          <p:nvSpPr>
            <p:cNvPr id="92" name="Arc 116"/>
            <p:cNvSpPr>
              <a:spLocks/>
            </p:cNvSpPr>
            <p:nvPr/>
          </p:nvSpPr>
          <p:spPr bwMode="auto">
            <a:xfrm rot="-318944">
              <a:off x="1104" y="819"/>
              <a:ext cx="371" cy="285"/>
            </a:xfrm>
            <a:custGeom>
              <a:avLst/>
              <a:gdLst>
                <a:gd name="T0" fmla="*/ 0 w 20871"/>
                <a:gd name="T1" fmla="*/ 0 h 16080"/>
                <a:gd name="T2" fmla="*/ 0 w 20871"/>
                <a:gd name="T3" fmla="*/ 0 h 16080"/>
                <a:gd name="T4" fmla="*/ 0 w 20871"/>
                <a:gd name="T5" fmla="*/ 0 h 16080"/>
                <a:gd name="T6" fmla="*/ 0 60000 65536"/>
                <a:gd name="T7" fmla="*/ 0 60000 65536"/>
                <a:gd name="T8" fmla="*/ 0 60000 65536"/>
                <a:gd name="T9" fmla="*/ 0 w 20871"/>
                <a:gd name="T10" fmla="*/ 0 h 16080"/>
                <a:gd name="T11" fmla="*/ 20871 w 20871"/>
                <a:gd name="T12" fmla="*/ 16080 h 16080"/>
              </a:gdLst>
              <a:ahLst/>
              <a:cxnLst>
                <a:cxn ang="T6">
                  <a:pos x="T0" y="T1"/>
                </a:cxn>
                <a:cxn ang="T7">
                  <a:pos x="T2" y="T3"/>
                </a:cxn>
                <a:cxn ang="T8">
                  <a:pos x="T4" y="T5"/>
                </a:cxn>
              </a:cxnLst>
              <a:rect l="T9" t="T10" r="T11" b="T12"/>
              <a:pathLst>
                <a:path w="20871" h="16080" fill="none" extrusionOk="0">
                  <a:moveTo>
                    <a:pt x="14421" y="0"/>
                  </a:moveTo>
                  <a:cubicBezTo>
                    <a:pt x="17548" y="2803"/>
                    <a:pt x="19789" y="6458"/>
                    <a:pt x="20871" y="10515"/>
                  </a:cubicBezTo>
                </a:path>
                <a:path w="20871" h="16080" stroke="0" extrusionOk="0">
                  <a:moveTo>
                    <a:pt x="14421" y="0"/>
                  </a:moveTo>
                  <a:cubicBezTo>
                    <a:pt x="17548" y="2803"/>
                    <a:pt x="19789" y="6458"/>
                    <a:pt x="20871" y="10515"/>
                  </a:cubicBezTo>
                  <a:lnTo>
                    <a:pt x="0" y="16080"/>
                  </a:lnTo>
                  <a:lnTo>
                    <a:pt x="14421" y="0"/>
                  </a:lnTo>
                  <a:close/>
                </a:path>
              </a:pathLst>
            </a:custGeom>
            <a:noFill/>
            <a:ln w="63500">
              <a:solidFill>
                <a:srgbClr val="008080">
                  <a:alpha val="74901"/>
                </a:srgbClr>
              </a:solidFill>
              <a:round/>
              <a:headEnd/>
              <a:tailEnd/>
            </a:ln>
          </p:spPr>
          <p:txBody>
            <a:bodyPr wrap="none" anchor="ctr"/>
            <a:lstStyle/>
            <a:p>
              <a:endParaRPr lang="en-US"/>
            </a:p>
          </p:txBody>
        </p:sp>
      </p:grpSp>
      <p:sp>
        <p:nvSpPr>
          <p:cNvPr id="93" name="Line 123"/>
          <p:cNvSpPr>
            <a:spLocks noChangeShapeType="1"/>
          </p:cNvSpPr>
          <p:nvPr/>
        </p:nvSpPr>
        <p:spPr bwMode="auto">
          <a:xfrm>
            <a:off x="6248400" y="5943600"/>
            <a:ext cx="0" cy="0"/>
          </a:xfrm>
          <a:prstGeom prst="line">
            <a:avLst/>
          </a:prstGeom>
          <a:noFill/>
          <a:ln w="50800">
            <a:solidFill>
              <a:srgbClr val="0000FF"/>
            </a:solidFill>
            <a:round/>
            <a:headEnd/>
            <a:tailEnd/>
          </a:ln>
        </p:spPr>
        <p:txBody>
          <a:bodyPr/>
          <a:lstStyle/>
          <a:p>
            <a:endParaRPr lang="en-US"/>
          </a:p>
        </p:txBody>
      </p:sp>
      <p:grpSp>
        <p:nvGrpSpPr>
          <p:cNvPr id="94" name="Group 128"/>
          <p:cNvGrpSpPr>
            <a:grpSpLocks/>
          </p:cNvGrpSpPr>
          <p:nvPr/>
        </p:nvGrpSpPr>
        <p:grpSpPr bwMode="auto">
          <a:xfrm>
            <a:off x="5715000" y="3048000"/>
            <a:ext cx="2743200" cy="2241550"/>
            <a:chOff x="3600" y="1920"/>
            <a:chExt cx="1728" cy="1412"/>
          </a:xfrm>
        </p:grpSpPr>
        <p:grpSp>
          <p:nvGrpSpPr>
            <p:cNvPr id="95" name="Group 125"/>
            <p:cNvGrpSpPr>
              <a:grpSpLocks/>
            </p:cNvGrpSpPr>
            <p:nvPr/>
          </p:nvGrpSpPr>
          <p:grpSpPr bwMode="auto">
            <a:xfrm>
              <a:off x="3600" y="1920"/>
              <a:ext cx="1728" cy="1404"/>
              <a:chOff x="3600" y="1920"/>
              <a:chExt cx="1728" cy="1404"/>
            </a:xfrm>
          </p:grpSpPr>
          <p:sp>
            <p:nvSpPr>
              <p:cNvPr id="97" name="Line 121"/>
              <p:cNvSpPr>
                <a:spLocks noChangeShapeType="1"/>
              </p:cNvSpPr>
              <p:nvPr/>
            </p:nvSpPr>
            <p:spPr bwMode="auto">
              <a:xfrm flipV="1">
                <a:off x="3600" y="2544"/>
                <a:ext cx="1248" cy="240"/>
              </a:xfrm>
              <a:prstGeom prst="line">
                <a:avLst/>
              </a:prstGeom>
              <a:noFill/>
              <a:ln w="38100">
                <a:solidFill>
                  <a:schemeClr val="tx1"/>
                </a:solidFill>
                <a:round/>
                <a:headEnd/>
                <a:tailEnd/>
              </a:ln>
            </p:spPr>
            <p:txBody>
              <a:bodyPr/>
              <a:lstStyle/>
              <a:p>
                <a:endParaRPr lang="en-US"/>
              </a:p>
            </p:txBody>
          </p:sp>
          <p:sp>
            <p:nvSpPr>
              <p:cNvPr id="98" name="Text Box 117"/>
              <p:cNvSpPr txBox="1">
                <a:spLocks noChangeArrowheads="1"/>
              </p:cNvSpPr>
              <p:nvPr/>
            </p:nvSpPr>
            <p:spPr bwMode="auto">
              <a:xfrm>
                <a:off x="4800" y="1920"/>
                <a:ext cx="432" cy="244"/>
              </a:xfrm>
              <a:prstGeom prst="rect">
                <a:avLst/>
              </a:prstGeom>
              <a:solidFill>
                <a:srgbClr val="FFFF00"/>
              </a:solidFill>
              <a:ln w="50800">
                <a:solidFill>
                  <a:srgbClr val="000000"/>
                </a:solidFill>
                <a:miter lim="800000"/>
                <a:headEnd/>
                <a:tailEnd/>
              </a:ln>
            </p:spPr>
            <p:txBody>
              <a:bodyPr>
                <a:spAutoFit/>
              </a:bodyPr>
              <a:lstStyle/>
              <a:p>
                <a:pPr>
                  <a:spcBef>
                    <a:spcPct val="50000"/>
                  </a:spcBef>
                </a:pPr>
                <a:r>
                  <a:rPr lang="en-US" altLang="ko-KR" sz="1600" b="1">
                    <a:solidFill>
                      <a:srgbClr val="000000"/>
                    </a:solidFill>
                    <a:ea typeface="Gulim" pitchFamily="34" charset="-127"/>
                  </a:rPr>
                  <a:t>BTV</a:t>
                </a:r>
              </a:p>
            </p:txBody>
          </p:sp>
          <p:sp>
            <p:nvSpPr>
              <p:cNvPr id="99" name="Text Box 118"/>
              <p:cNvSpPr txBox="1">
                <a:spLocks noChangeArrowheads="1"/>
              </p:cNvSpPr>
              <p:nvPr/>
            </p:nvSpPr>
            <p:spPr bwMode="auto">
              <a:xfrm>
                <a:off x="4800" y="2396"/>
                <a:ext cx="528" cy="244"/>
              </a:xfrm>
              <a:prstGeom prst="rect">
                <a:avLst/>
              </a:prstGeom>
              <a:solidFill>
                <a:srgbClr val="FF0000"/>
              </a:solidFill>
              <a:ln w="50800">
                <a:solidFill>
                  <a:srgbClr val="000000"/>
                </a:solidFill>
                <a:miter lim="800000"/>
                <a:headEnd/>
                <a:tailEnd/>
              </a:ln>
            </p:spPr>
            <p:txBody>
              <a:bodyPr>
                <a:spAutoFit/>
              </a:bodyPr>
              <a:lstStyle/>
              <a:p>
                <a:pPr>
                  <a:spcBef>
                    <a:spcPct val="50000"/>
                  </a:spcBef>
                </a:pPr>
                <a:r>
                  <a:rPr lang="en-US" altLang="ko-KR" sz="1600" b="1">
                    <a:solidFill>
                      <a:srgbClr val="FFFFFF"/>
                    </a:solidFill>
                    <a:ea typeface="Gulim" pitchFamily="34" charset="-127"/>
                  </a:rPr>
                  <a:t>PMO</a:t>
                </a:r>
              </a:p>
            </p:txBody>
          </p:sp>
          <p:sp>
            <p:nvSpPr>
              <p:cNvPr id="100" name="Text Box 119"/>
              <p:cNvSpPr txBox="1">
                <a:spLocks noChangeArrowheads="1"/>
              </p:cNvSpPr>
              <p:nvPr/>
            </p:nvSpPr>
            <p:spPr bwMode="auto">
              <a:xfrm>
                <a:off x="4800" y="2946"/>
                <a:ext cx="432" cy="378"/>
              </a:xfrm>
              <a:prstGeom prst="rect">
                <a:avLst/>
              </a:prstGeom>
              <a:solidFill>
                <a:srgbClr val="3366FF"/>
              </a:solidFill>
              <a:ln w="50800">
                <a:solidFill>
                  <a:srgbClr val="000000"/>
                </a:solidFill>
                <a:miter lim="800000"/>
                <a:headEnd/>
                <a:tailEnd/>
              </a:ln>
            </p:spPr>
            <p:txBody>
              <a:bodyPr>
                <a:spAutoFit/>
              </a:bodyPr>
              <a:lstStyle/>
              <a:p>
                <a:pPr>
                  <a:spcBef>
                    <a:spcPct val="50000"/>
                  </a:spcBef>
                </a:pPr>
                <a:r>
                  <a:rPr lang="en-US" altLang="ko-KR" sz="1200" b="1">
                    <a:solidFill>
                      <a:srgbClr val="FFFFFF"/>
                    </a:solidFill>
                    <a:ea typeface="Gulim" pitchFamily="34" charset="-127"/>
                  </a:rPr>
                  <a:t>AIR</a:t>
                </a:r>
              </a:p>
              <a:p>
                <a:pPr>
                  <a:spcBef>
                    <a:spcPct val="50000"/>
                  </a:spcBef>
                </a:pPr>
                <a:r>
                  <a:rPr lang="en-US" altLang="ko-KR" sz="1200" b="1">
                    <a:solidFill>
                      <a:srgbClr val="FFFFFF"/>
                    </a:solidFill>
                    <a:ea typeface="Gulim" pitchFamily="34" charset="-127"/>
                  </a:rPr>
                  <a:t>PORT</a:t>
                </a:r>
              </a:p>
            </p:txBody>
          </p:sp>
          <p:sp>
            <p:nvSpPr>
              <p:cNvPr id="101" name="Line 120"/>
              <p:cNvSpPr>
                <a:spLocks noChangeShapeType="1"/>
              </p:cNvSpPr>
              <p:nvPr/>
            </p:nvSpPr>
            <p:spPr bwMode="auto">
              <a:xfrm flipV="1">
                <a:off x="3600" y="2064"/>
                <a:ext cx="1200" cy="720"/>
              </a:xfrm>
              <a:prstGeom prst="line">
                <a:avLst/>
              </a:prstGeom>
              <a:noFill/>
              <a:ln w="38100">
                <a:solidFill>
                  <a:schemeClr val="tx1"/>
                </a:solidFill>
                <a:round/>
                <a:headEnd/>
                <a:tailEnd/>
              </a:ln>
            </p:spPr>
            <p:txBody>
              <a:bodyPr/>
              <a:lstStyle/>
              <a:p>
                <a:endParaRPr lang="en-US"/>
              </a:p>
            </p:txBody>
          </p:sp>
          <p:sp>
            <p:nvSpPr>
              <p:cNvPr id="102" name="Line 122"/>
              <p:cNvSpPr>
                <a:spLocks noChangeShapeType="1"/>
              </p:cNvSpPr>
              <p:nvPr/>
            </p:nvSpPr>
            <p:spPr bwMode="auto">
              <a:xfrm>
                <a:off x="3600" y="2784"/>
                <a:ext cx="1200" cy="288"/>
              </a:xfrm>
              <a:prstGeom prst="line">
                <a:avLst/>
              </a:prstGeom>
              <a:noFill/>
              <a:ln w="38100">
                <a:solidFill>
                  <a:schemeClr val="tx1"/>
                </a:solidFill>
                <a:round/>
                <a:headEnd/>
                <a:tailEnd/>
              </a:ln>
            </p:spPr>
            <p:txBody>
              <a:bodyPr/>
              <a:lstStyle/>
              <a:p>
                <a:endParaRPr lang="en-US"/>
              </a:p>
            </p:txBody>
          </p:sp>
        </p:grpSp>
        <p:sp>
          <p:nvSpPr>
            <p:cNvPr id="96" name="Text Box 126"/>
            <p:cNvSpPr txBox="1">
              <a:spLocks noChangeArrowheads="1"/>
            </p:cNvSpPr>
            <p:nvPr/>
          </p:nvSpPr>
          <p:spPr bwMode="auto">
            <a:xfrm>
              <a:off x="3888" y="3120"/>
              <a:ext cx="720" cy="212"/>
            </a:xfrm>
            <a:prstGeom prst="rect">
              <a:avLst/>
            </a:prstGeom>
            <a:noFill/>
            <a:ln w="50800">
              <a:noFill/>
              <a:miter lim="800000"/>
              <a:headEnd/>
              <a:tailEnd/>
            </a:ln>
          </p:spPr>
          <p:txBody>
            <a:bodyPr>
              <a:spAutoFit/>
            </a:bodyPr>
            <a:lstStyle/>
            <a:p>
              <a:pPr>
                <a:spcBef>
                  <a:spcPct val="50000"/>
                </a:spcBef>
              </a:pPr>
              <a:r>
                <a:rPr lang="en-US" altLang="ko-KR" sz="1600" b="1">
                  <a:solidFill>
                    <a:srgbClr val="000000"/>
                  </a:solidFill>
                  <a:ea typeface="Gulim" pitchFamily="34" charset="-127"/>
                </a:rPr>
                <a:t>DDN Link</a:t>
              </a:r>
            </a:p>
          </p:txBody>
        </p:sp>
      </p:grpSp>
      <p:sp>
        <p:nvSpPr>
          <p:cNvPr id="103" name="Line 127"/>
          <p:cNvSpPr>
            <a:spLocks noChangeShapeType="1"/>
          </p:cNvSpPr>
          <p:nvPr/>
        </p:nvSpPr>
        <p:spPr bwMode="auto">
          <a:xfrm flipV="1">
            <a:off x="5867400" y="4191000"/>
            <a:ext cx="304800" cy="152400"/>
          </a:xfrm>
          <a:prstGeom prst="line">
            <a:avLst/>
          </a:prstGeom>
          <a:noFill/>
          <a:ln w="101600">
            <a:solidFill>
              <a:srgbClr val="000000">
                <a:alpha val="45097"/>
              </a:srgbClr>
            </a:solidFill>
            <a:round/>
            <a:headEnd/>
            <a:tailEnd type="arrow" w="med" len="med"/>
          </a:ln>
        </p:spPr>
        <p:txBody>
          <a:bodyPr/>
          <a:lstStyle/>
          <a:p>
            <a:endParaRPr lang="en-US"/>
          </a:p>
        </p:txBody>
      </p:sp>
      <p:sp>
        <p:nvSpPr>
          <p:cNvPr id="104" name="Line 129"/>
          <p:cNvSpPr>
            <a:spLocks noChangeShapeType="1"/>
          </p:cNvSpPr>
          <p:nvPr/>
        </p:nvSpPr>
        <p:spPr bwMode="auto">
          <a:xfrm flipV="1">
            <a:off x="5943600" y="4371975"/>
            <a:ext cx="304800" cy="14288"/>
          </a:xfrm>
          <a:prstGeom prst="line">
            <a:avLst/>
          </a:prstGeom>
          <a:noFill/>
          <a:ln w="101600">
            <a:solidFill>
              <a:srgbClr val="000000">
                <a:alpha val="45097"/>
              </a:srgbClr>
            </a:solidFill>
            <a:round/>
            <a:headEnd/>
            <a:tailEnd type="arrow" w="med" len="med"/>
          </a:ln>
        </p:spPr>
        <p:txBody>
          <a:bodyPr/>
          <a:lstStyle/>
          <a:p>
            <a:endParaRPr lang="en-US"/>
          </a:p>
        </p:txBody>
      </p:sp>
      <p:sp>
        <p:nvSpPr>
          <p:cNvPr id="105" name="Line 130"/>
          <p:cNvSpPr>
            <a:spLocks noChangeShapeType="1"/>
          </p:cNvSpPr>
          <p:nvPr/>
        </p:nvSpPr>
        <p:spPr bwMode="auto">
          <a:xfrm>
            <a:off x="5867400" y="4491038"/>
            <a:ext cx="381000" cy="76200"/>
          </a:xfrm>
          <a:prstGeom prst="line">
            <a:avLst/>
          </a:prstGeom>
          <a:noFill/>
          <a:ln w="101600">
            <a:solidFill>
              <a:srgbClr val="000000">
                <a:alpha val="45097"/>
              </a:srgbClr>
            </a:solidFill>
            <a:round/>
            <a:headEnd/>
            <a:tailEnd type="arrow" w="med" len="med"/>
          </a:ln>
        </p:spPr>
        <p:txBody>
          <a:bodyPr/>
          <a:lstStyle/>
          <a:p>
            <a:endParaRPr lang="en-US"/>
          </a:p>
        </p:txBody>
      </p:sp>
      <p:grpSp>
        <p:nvGrpSpPr>
          <p:cNvPr id="106" name="Group 63"/>
          <p:cNvGrpSpPr>
            <a:grpSpLocks/>
          </p:cNvGrpSpPr>
          <p:nvPr/>
        </p:nvGrpSpPr>
        <p:grpSpPr bwMode="auto">
          <a:xfrm>
            <a:off x="1981200" y="4419600"/>
            <a:ext cx="1125538" cy="979488"/>
            <a:chOff x="766" y="819"/>
            <a:chExt cx="709" cy="617"/>
          </a:xfrm>
        </p:grpSpPr>
        <p:sp>
          <p:nvSpPr>
            <p:cNvPr id="107" name="Arc 64"/>
            <p:cNvSpPr>
              <a:spLocks/>
            </p:cNvSpPr>
            <p:nvPr/>
          </p:nvSpPr>
          <p:spPr bwMode="auto">
            <a:xfrm>
              <a:off x="766" y="1052"/>
              <a:ext cx="384" cy="38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76200">
              <a:solidFill>
                <a:srgbClr val="0000FF">
                  <a:alpha val="34901"/>
                </a:srgbClr>
              </a:solidFill>
              <a:round/>
              <a:headEnd/>
              <a:tailEnd/>
            </a:ln>
          </p:spPr>
          <p:txBody>
            <a:bodyPr wrap="none" anchor="ctr"/>
            <a:lstStyle/>
            <a:p>
              <a:endParaRPr lang="en-US"/>
            </a:p>
          </p:txBody>
        </p:sp>
        <p:sp>
          <p:nvSpPr>
            <p:cNvPr id="108" name="Arc 65"/>
            <p:cNvSpPr>
              <a:spLocks/>
            </p:cNvSpPr>
            <p:nvPr/>
          </p:nvSpPr>
          <p:spPr bwMode="auto">
            <a:xfrm rot="-688353">
              <a:off x="910" y="909"/>
              <a:ext cx="384" cy="339"/>
            </a:xfrm>
            <a:custGeom>
              <a:avLst/>
              <a:gdLst>
                <a:gd name="T0" fmla="*/ 0 w 21600"/>
                <a:gd name="T1" fmla="*/ 0 h 19094"/>
                <a:gd name="T2" fmla="*/ 0 w 21600"/>
                <a:gd name="T3" fmla="*/ 0 h 19094"/>
                <a:gd name="T4" fmla="*/ 0 w 21600"/>
                <a:gd name="T5" fmla="*/ 0 h 19094"/>
                <a:gd name="T6" fmla="*/ 0 60000 65536"/>
                <a:gd name="T7" fmla="*/ 0 60000 65536"/>
                <a:gd name="T8" fmla="*/ 0 60000 65536"/>
                <a:gd name="T9" fmla="*/ 0 w 21600"/>
                <a:gd name="T10" fmla="*/ 0 h 19094"/>
                <a:gd name="T11" fmla="*/ 21600 w 21600"/>
                <a:gd name="T12" fmla="*/ 19094 h 19094"/>
              </a:gdLst>
              <a:ahLst/>
              <a:cxnLst>
                <a:cxn ang="T6">
                  <a:pos x="T0" y="T1"/>
                </a:cxn>
                <a:cxn ang="T7">
                  <a:pos x="T2" y="T3"/>
                </a:cxn>
                <a:cxn ang="T8">
                  <a:pos x="T4" y="T5"/>
                </a:cxn>
              </a:cxnLst>
              <a:rect l="T9" t="T10" r="T11" b="T12"/>
              <a:pathLst>
                <a:path w="21600" h="19094" fill="none" extrusionOk="0">
                  <a:moveTo>
                    <a:pt x="10098" y="0"/>
                  </a:moveTo>
                  <a:cubicBezTo>
                    <a:pt x="17174" y="3742"/>
                    <a:pt x="21600" y="11090"/>
                    <a:pt x="21600" y="19094"/>
                  </a:cubicBezTo>
                </a:path>
                <a:path w="21600" h="19094" stroke="0" extrusionOk="0">
                  <a:moveTo>
                    <a:pt x="10098" y="0"/>
                  </a:moveTo>
                  <a:cubicBezTo>
                    <a:pt x="17174" y="3742"/>
                    <a:pt x="21600" y="11090"/>
                    <a:pt x="21600" y="19094"/>
                  </a:cubicBezTo>
                  <a:lnTo>
                    <a:pt x="0" y="19094"/>
                  </a:lnTo>
                  <a:lnTo>
                    <a:pt x="10098" y="0"/>
                  </a:lnTo>
                  <a:close/>
                </a:path>
              </a:pathLst>
            </a:custGeom>
            <a:noFill/>
            <a:ln w="76200">
              <a:solidFill>
                <a:srgbClr val="0000FF">
                  <a:alpha val="34901"/>
                </a:srgbClr>
              </a:solidFill>
              <a:round/>
              <a:headEnd/>
              <a:tailEnd/>
            </a:ln>
          </p:spPr>
          <p:txBody>
            <a:bodyPr wrap="none" anchor="ctr"/>
            <a:lstStyle/>
            <a:p>
              <a:endParaRPr lang="en-US"/>
            </a:p>
          </p:txBody>
        </p:sp>
        <p:sp>
          <p:nvSpPr>
            <p:cNvPr id="109" name="Arc 66"/>
            <p:cNvSpPr>
              <a:spLocks/>
            </p:cNvSpPr>
            <p:nvPr/>
          </p:nvSpPr>
          <p:spPr bwMode="auto">
            <a:xfrm rot="-318944">
              <a:off x="1104" y="819"/>
              <a:ext cx="371" cy="285"/>
            </a:xfrm>
            <a:custGeom>
              <a:avLst/>
              <a:gdLst>
                <a:gd name="T0" fmla="*/ 0 w 20871"/>
                <a:gd name="T1" fmla="*/ 0 h 16080"/>
                <a:gd name="T2" fmla="*/ 0 w 20871"/>
                <a:gd name="T3" fmla="*/ 0 h 16080"/>
                <a:gd name="T4" fmla="*/ 0 w 20871"/>
                <a:gd name="T5" fmla="*/ 0 h 16080"/>
                <a:gd name="T6" fmla="*/ 0 60000 65536"/>
                <a:gd name="T7" fmla="*/ 0 60000 65536"/>
                <a:gd name="T8" fmla="*/ 0 60000 65536"/>
                <a:gd name="T9" fmla="*/ 0 w 20871"/>
                <a:gd name="T10" fmla="*/ 0 h 16080"/>
                <a:gd name="T11" fmla="*/ 20871 w 20871"/>
                <a:gd name="T12" fmla="*/ 16080 h 16080"/>
              </a:gdLst>
              <a:ahLst/>
              <a:cxnLst>
                <a:cxn ang="T6">
                  <a:pos x="T0" y="T1"/>
                </a:cxn>
                <a:cxn ang="T7">
                  <a:pos x="T2" y="T3"/>
                </a:cxn>
                <a:cxn ang="T8">
                  <a:pos x="T4" y="T5"/>
                </a:cxn>
              </a:cxnLst>
              <a:rect l="T9" t="T10" r="T11" b="T12"/>
              <a:pathLst>
                <a:path w="20871" h="16080" fill="none" extrusionOk="0">
                  <a:moveTo>
                    <a:pt x="14421" y="0"/>
                  </a:moveTo>
                  <a:cubicBezTo>
                    <a:pt x="17548" y="2803"/>
                    <a:pt x="19789" y="6458"/>
                    <a:pt x="20871" y="10515"/>
                  </a:cubicBezTo>
                </a:path>
                <a:path w="20871" h="16080" stroke="0" extrusionOk="0">
                  <a:moveTo>
                    <a:pt x="14421" y="0"/>
                  </a:moveTo>
                  <a:cubicBezTo>
                    <a:pt x="17548" y="2803"/>
                    <a:pt x="19789" y="6458"/>
                    <a:pt x="20871" y="10515"/>
                  </a:cubicBezTo>
                  <a:lnTo>
                    <a:pt x="0" y="16080"/>
                  </a:lnTo>
                  <a:lnTo>
                    <a:pt x="14421" y="0"/>
                  </a:lnTo>
                  <a:close/>
                </a:path>
              </a:pathLst>
            </a:custGeom>
            <a:noFill/>
            <a:ln w="76200">
              <a:solidFill>
                <a:srgbClr val="0000FF">
                  <a:alpha val="34901"/>
                </a:srgbClr>
              </a:solidFill>
              <a:round/>
              <a:headEnd/>
              <a:tailEnd/>
            </a:ln>
          </p:spPr>
          <p:txBody>
            <a:bodyPr wrap="none" anchor="ctr"/>
            <a:lstStyle/>
            <a:p>
              <a:endParaRPr lang="en-US"/>
            </a:p>
          </p:txBody>
        </p:sp>
      </p:grpSp>
      <p:grpSp>
        <p:nvGrpSpPr>
          <p:cNvPr id="110" name="Group 134"/>
          <p:cNvGrpSpPr>
            <a:grpSpLocks/>
          </p:cNvGrpSpPr>
          <p:nvPr/>
        </p:nvGrpSpPr>
        <p:grpSpPr bwMode="auto">
          <a:xfrm>
            <a:off x="6210300" y="3390900"/>
            <a:ext cx="1485900" cy="1333500"/>
            <a:chOff x="3912" y="2136"/>
            <a:chExt cx="936" cy="840"/>
          </a:xfrm>
        </p:grpSpPr>
        <p:sp>
          <p:nvSpPr>
            <p:cNvPr id="111" name="Text Box 131"/>
            <p:cNvSpPr txBox="1">
              <a:spLocks noChangeArrowheads="1"/>
            </p:cNvSpPr>
            <p:nvPr/>
          </p:nvSpPr>
          <p:spPr bwMode="auto">
            <a:xfrm rot="-1898387">
              <a:off x="3912" y="2136"/>
              <a:ext cx="816" cy="231"/>
            </a:xfrm>
            <a:prstGeom prst="rect">
              <a:avLst/>
            </a:prstGeom>
            <a:noFill/>
            <a:ln w="50800">
              <a:noFill/>
              <a:miter lim="800000"/>
              <a:headEnd/>
              <a:tailEnd/>
            </a:ln>
          </p:spPr>
          <p:txBody>
            <a:bodyPr>
              <a:spAutoFit/>
            </a:bodyPr>
            <a:lstStyle/>
            <a:p>
              <a:pPr>
                <a:spcBef>
                  <a:spcPct val="50000"/>
                </a:spcBef>
              </a:pPr>
              <a:r>
                <a:rPr lang="en-US" altLang="ko-KR" b="1">
                  <a:solidFill>
                    <a:srgbClr val="000000"/>
                  </a:solidFill>
                  <a:ea typeface="Gulim" pitchFamily="34" charset="-127"/>
                </a:rPr>
                <a:t>128 Kbps</a:t>
              </a:r>
            </a:p>
          </p:txBody>
        </p:sp>
        <p:sp>
          <p:nvSpPr>
            <p:cNvPr id="112" name="Text Box 132"/>
            <p:cNvSpPr txBox="1">
              <a:spLocks noChangeArrowheads="1"/>
            </p:cNvSpPr>
            <p:nvPr/>
          </p:nvSpPr>
          <p:spPr bwMode="auto">
            <a:xfrm rot="801613">
              <a:off x="3936" y="2745"/>
              <a:ext cx="816" cy="231"/>
            </a:xfrm>
            <a:prstGeom prst="rect">
              <a:avLst/>
            </a:prstGeom>
            <a:noFill/>
            <a:ln w="50800">
              <a:noFill/>
              <a:miter lim="800000"/>
              <a:headEnd/>
              <a:tailEnd/>
            </a:ln>
          </p:spPr>
          <p:txBody>
            <a:bodyPr>
              <a:spAutoFit/>
            </a:bodyPr>
            <a:lstStyle/>
            <a:p>
              <a:pPr>
                <a:spcBef>
                  <a:spcPct val="50000"/>
                </a:spcBef>
              </a:pPr>
              <a:r>
                <a:rPr lang="en-US" altLang="ko-KR" b="1">
                  <a:solidFill>
                    <a:srgbClr val="000000"/>
                  </a:solidFill>
                  <a:ea typeface="Gulim" pitchFamily="34" charset="-127"/>
                </a:rPr>
                <a:t>128 Kbps</a:t>
              </a:r>
            </a:p>
          </p:txBody>
        </p:sp>
        <p:sp>
          <p:nvSpPr>
            <p:cNvPr id="113" name="Text Box 133"/>
            <p:cNvSpPr txBox="1">
              <a:spLocks noChangeArrowheads="1"/>
            </p:cNvSpPr>
            <p:nvPr/>
          </p:nvSpPr>
          <p:spPr bwMode="auto">
            <a:xfrm rot="-848336">
              <a:off x="4032" y="2400"/>
              <a:ext cx="816" cy="231"/>
            </a:xfrm>
            <a:prstGeom prst="rect">
              <a:avLst/>
            </a:prstGeom>
            <a:noFill/>
            <a:ln w="50800">
              <a:noFill/>
              <a:miter lim="800000"/>
              <a:headEnd/>
              <a:tailEnd/>
            </a:ln>
          </p:spPr>
          <p:txBody>
            <a:bodyPr>
              <a:spAutoFit/>
            </a:bodyPr>
            <a:lstStyle/>
            <a:p>
              <a:pPr>
                <a:spcBef>
                  <a:spcPct val="50000"/>
                </a:spcBef>
              </a:pPr>
              <a:r>
                <a:rPr lang="en-US" altLang="ko-KR" b="1">
                  <a:solidFill>
                    <a:srgbClr val="000000"/>
                  </a:solidFill>
                  <a:ea typeface="Gulim" pitchFamily="34" charset="-127"/>
                </a:rPr>
                <a:t>64 Kbps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linds(horizontal)">
                                      <p:cBhvr>
                                        <p:cTn id="7" dur="500"/>
                                        <p:tgtEl>
                                          <p:spTgt spid="49"/>
                                        </p:tgtEl>
                                      </p:cBhvr>
                                    </p:animEffect>
                                  </p:childTnLst>
                                </p:cTn>
                              </p:par>
                              <p:par>
                                <p:cTn id="8" presetID="3" presetClass="entr" presetSubtype="1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linds(horizontal)">
                                      <p:cBhvr>
                                        <p:cTn id="10" dur="500"/>
                                        <p:tgtEl>
                                          <p:spTgt spid="41"/>
                                        </p:tgtEl>
                                      </p:cBhvr>
                                    </p:animEffect>
                                  </p:childTnLst>
                                </p:cTn>
                              </p:par>
                              <p:par>
                                <p:cTn id="11" presetID="3" presetClass="entr" presetSubtype="1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blinds(horizontal)">
                                      <p:cBhvr>
                                        <p:cTn id="13" dur="500"/>
                                        <p:tgtEl>
                                          <p:spTgt spid="45"/>
                                        </p:tgtEl>
                                      </p:cBhvr>
                                    </p:animEffect>
                                  </p:childTnLst>
                                </p:cTn>
                              </p:par>
                              <p:par>
                                <p:cTn id="14" presetID="3" presetClass="entr" presetSubtype="10"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blinds(horizontal)">
                                      <p:cBhvr>
                                        <p:cTn id="16" dur="500"/>
                                        <p:tgtEl>
                                          <p:spTgt spid="53"/>
                                        </p:tgtEl>
                                      </p:cBhvr>
                                    </p:animEffect>
                                  </p:childTnLst>
                                </p:cTn>
                              </p:par>
                              <p:par>
                                <p:cTn id="17" presetID="3" presetClass="entr" presetSubtype="10" fill="hold" nodeType="withEffect">
                                  <p:stCondLst>
                                    <p:cond delay="0"/>
                                  </p:stCondLst>
                                  <p:childTnLst>
                                    <p:set>
                                      <p:cBhvr>
                                        <p:cTn id="18" dur="1" fill="hold">
                                          <p:stCondLst>
                                            <p:cond delay="0"/>
                                          </p:stCondLst>
                                        </p:cTn>
                                        <p:tgtEl>
                                          <p:spTgt spid="106"/>
                                        </p:tgtEl>
                                        <p:attrNameLst>
                                          <p:attrName>style.visibility</p:attrName>
                                        </p:attrNameLst>
                                      </p:cBhvr>
                                      <p:to>
                                        <p:strVal val="visible"/>
                                      </p:to>
                                    </p:set>
                                    <p:animEffect transition="in" filter="blinds(horizontal)">
                                      <p:cBhvr>
                                        <p:cTn id="19" dur="500"/>
                                        <p:tgtEl>
                                          <p:spTgt spid="106"/>
                                        </p:tgtEl>
                                      </p:cBhvr>
                                    </p:animEffect>
                                  </p:childTnLst>
                                </p:cTn>
                              </p:par>
                              <p:par>
                                <p:cTn id="20" presetID="3" presetClass="entr" presetSubtype="10" fill="hold"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blinds(horizontal)">
                                      <p:cBhvr>
                                        <p:cTn id="22" dur="500"/>
                                        <p:tgtEl>
                                          <p:spTgt spid="58"/>
                                        </p:tgtEl>
                                      </p:cBhvr>
                                    </p:animEffect>
                                  </p:childTnLst>
                                </p:cTn>
                              </p:par>
                              <p:par>
                                <p:cTn id="23" presetID="0" presetClass="path" presetSubtype="0" repeatCount="indefinite" accel="50000" decel="50000" fill="hold" nodeType="withEffect">
                                  <p:stCondLst>
                                    <p:cond delay="0"/>
                                  </p:stCondLst>
                                  <p:endCondLst>
                                    <p:cond evt="onNext" delay="0">
                                      <p:tgtEl>
                                        <p:sldTgt/>
                                      </p:tgtEl>
                                    </p:cond>
                                  </p:endCondLst>
                                  <p:childTnLst>
                                    <p:animMotion origin="layout" path="M 1.66667E-6 3.23699E-6 L 0.19687 0.01595 " pathEditMode="relative" rAng="0" ptsTypes="AA">
                                      <p:cBhvr>
                                        <p:cTn id="24" dur="2000" fill="hold"/>
                                        <p:tgtEl>
                                          <p:spTgt spid="49"/>
                                        </p:tgtEl>
                                        <p:attrNameLst>
                                          <p:attrName>ppt_x</p:attrName>
                                          <p:attrName>ppt_y</p:attrName>
                                        </p:attrNameLst>
                                      </p:cBhvr>
                                      <p:rCtr x="9800" y="800"/>
                                    </p:animMotion>
                                  </p:childTnLst>
                                </p:cTn>
                              </p:par>
                              <p:par>
                                <p:cTn id="25" presetID="0" presetClass="path" presetSubtype="0" repeatCount="indefinite" accel="50000" decel="50000" fill="hold" nodeType="withEffect">
                                  <p:stCondLst>
                                    <p:cond delay="0"/>
                                  </p:stCondLst>
                                  <p:endCondLst>
                                    <p:cond evt="onNext" delay="0">
                                      <p:tgtEl>
                                        <p:sldTgt/>
                                      </p:tgtEl>
                                    </p:cond>
                                  </p:endCondLst>
                                  <p:childTnLst>
                                    <p:animMotion origin="layout" path="M 5E-6 2.54335E-6 L 0.18855 -0.10451 " pathEditMode="relative" rAng="0" ptsTypes="AA">
                                      <p:cBhvr>
                                        <p:cTn id="26" dur="2000" fill="hold"/>
                                        <p:tgtEl>
                                          <p:spTgt spid="41"/>
                                        </p:tgtEl>
                                        <p:attrNameLst>
                                          <p:attrName>ppt_x</p:attrName>
                                          <p:attrName>ppt_y</p:attrName>
                                        </p:attrNameLst>
                                      </p:cBhvr>
                                      <p:rCtr x="9400" y="-5200"/>
                                    </p:animMotion>
                                  </p:childTnLst>
                                </p:cTn>
                              </p:par>
                              <p:par>
                                <p:cTn id="27" presetID="0" presetClass="path" presetSubtype="0" repeatCount="indefinite" accel="50000" decel="50000" fill="hold" nodeType="withEffect">
                                  <p:stCondLst>
                                    <p:cond delay="0"/>
                                  </p:stCondLst>
                                  <p:endCondLst>
                                    <p:cond evt="onNext" delay="0">
                                      <p:tgtEl>
                                        <p:sldTgt/>
                                      </p:tgtEl>
                                    </p:cond>
                                  </p:endCondLst>
                                  <p:childTnLst>
                                    <p:animMotion origin="layout" path="M -1.66667E-6 1.6185E-6 L 0.17188 -0.21549 " pathEditMode="relative" rAng="0" ptsTypes="AA">
                                      <p:cBhvr>
                                        <p:cTn id="28" dur="2000" fill="hold"/>
                                        <p:tgtEl>
                                          <p:spTgt spid="45"/>
                                        </p:tgtEl>
                                        <p:attrNameLst>
                                          <p:attrName>ppt_x</p:attrName>
                                          <p:attrName>ppt_y</p:attrName>
                                        </p:attrNameLst>
                                      </p:cBhvr>
                                      <p:rCtr x="8600" y="-10800"/>
                                    </p:animMotion>
                                  </p:childTnLst>
                                </p:cTn>
                              </p:par>
                              <p:par>
                                <p:cTn id="29" presetID="0" presetClass="path" presetSubtype="0" repeatCount="indefinite" accel="50000" decel="50000" fill="hold" nodeType="withEffect">
                                  <p:stCondLst>
                                    <p:cond delay="0"/>
                                  </p:stCondLst>
                                  <p:endCondLst>
                                    <p:cond evt="onNext" delay="0">
                                      <p:tgtEl>
                                        <p:sldTgt/>
                                      </p:tgtEl>
                                    </p:cond>
                                  </p:endCondLst>
                                  <p:childTnLst>
                                    <p:animMotion origin="layout" path="M -3.33333E-6 -3.69942E-6 L 0.1 -0.29965 " pathEditMode="relative" rAng="0" ptsTypes="AA">
                                      <p:cBhvr>
                                        <p:cTn id="30" dur="2000" fill="hold"/>
                                        <p:tgtEl>
                                          <p:spTgt spid="53"/>
                                        </p:tgtEl>
                                        <p:attrNameLst>
                                          <p:attrName>ppt_x</p:attrName>
                                          <p:attrName>ppt_y</p:attrName>
                                        </p:attrNameLst>
                                      </p:cBhvr>
                                      <p:rCtr x="5000" y="-15000"/>
                                    </p:animMotion>
                                  </p:childTnLst>
                                </p:cTn>
                              </p:par>
                              <p:par>
                                <p:cTn id="31" presetID="0" presetClass="path" presetSubtype="0" repeatCount="indefinite" accel="50000" decel="50000" fill="hold" nodeType="withEffect">
                                  <p:stCondLst>
                                    <p:cond delay="0"/>
                                  </p:stCondLst>
                                  <p:endCondLst>
                                    <p:cond evt="onNext" delay="0">
                                      <p:tgtEl>
                                        <p:sldTgt/>
                                      </p:tgtEl>
                                    </p:cond>
                                  </p:endCondLst>
                                  <p:childTnLst>
                                    <p:animMotion origin="layout" path="M -0.00208 0.01551 L 0.14583 -0.1801 " pathEditMode="relative" rAng="0" ptsTypes="AA">
                                      <p:cBhvr>
                                        <p:cTn id="32" dur="2000" fill="hold"/>
                                        <p:tgtEl>
                                          <p:spTgt spid="106"/>
                                        </p:tgtEl>
                                        <p:attrNameLst>
                                          <p:attrName>ppt_x</p:attrName>
                                          <p:attrName>ppt_y</p:attrName>
                                        </p:attrNameLst>
                                      </p:cBhvr>
                                      <p:rCtr x="7400" y="-9800"/>
                                    </p:animMotion>
                                  </p:childTnLst>
                                </p:cTn>
                              </p:par>
                              <p:par>
                                <p:cTn id="33" presetID="0" presetClass="path" presetSubtype="0" repeatCount="indefinite" accel="50000" decel="50000" fill="hold" nodeType="withEffect">
                                  <p:stCondLst>
                                    <p:cond delay="0"/>
                                  </p:stCondLst>
                                  <p:endCondLst>
                                    <p:cond evt="onNext" delay="0">
                                      <p:tgtEl>
                                        <p:sldTgt/>
                                      </p:tgtEl>
                                    </p:cond>
                                  </p:endCondLst>
                                  <p:childTnLst>
                                    <p:animMotion origin="layout" path="M -0.04393 -0.06366 L 0.03455 0.14027 " pathEditMode="relative" rAng="0" ptsTypes="AA">
                                      <p:cBhvr>
                                        <p:cTn id="34" dur="2000" fill="hold"/>
                                        <p:tgtEl>
                                          <p:spTgt spid="58"/>
                                        </p:tgtEl>
                                        <p:attrNameLst>
                                          <p:attrName>ppt_x</p:attrName>
                                          <p:attrName>ppt_y</p:attrName>
                                        </p:attrNameLst>
                                      </p:cBhvr>
                                      <p:rCtr x="3900" y="10200"/>
                                    </p:animMotion>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nodeType="clickEffect">
                                  <p:stCondLst>
                                    <p:cond delay="0"/>
                                  </p:stCondLst>
                                  <p:childTnLst>
                                    <p:animEffect transition="out" filter="blinds(horizontal)">
                                      <p:cBhvr>
                                        <p:cTn id="38" dur="500"/>
                                        <p:tgtEl>
                                          <p:spTgt spid="49"/>
                                        </p:tgtEl>
                                      </p:cBhvr>
                                    </p:animEffect>
                                    <p:set>
                                      <p:cBhvr>
                                        <p:cTn id="39" dur="1" fill="hold">
                                          <p:stCondLst>
                                            <p:cond delay="499"/>
                                          </p:stCondLst>
                                        </p:cTn>
                                        <p:tgtEl>
                                          <p:spTgt spid="49"/>
                                        </p:tgtEl>
                                        <p:attrNameLst>
                                          <p:attrName>style.visibility</p:attrName>
                                        </p:attrNameLst>
                                      </p:cBhvr>
                                      <p:to>
                                        <p:strVal val="hidden"/>
                                      </p:to>
                                    </p:set>
                                  </p:childTnLst>
                                </p:cTn>
                              </p:par>
                              <p:par>
                                <p:cTn id="40" presetID="3" presetClass="exit" presetSubtype="10" fill="hold" nodeType="withEffect">
                                  <p:stCondLst>
                                    <p:cond delay="0"/>
                                  </p:stCondLst>
                                  <p:childTnLst>
                                    <p:animEffect transition="out" filter="blinds(horizontal)">
                                      <p:cBhvr>
                                        <p:cTn id="41" dur="500"/>
                                        <p:tgtEl>
                                          <p:spTgt spid="41"/>
                                        </p:tgtEl>
                                      </p:cBhvr>
                                    </p:animEffect>
                                    <p:set>
                                      <p:cBhvr>
                                        <p:cTn id="42" dur="1" fill="hold">
                                          <p:stCondLst>
                                            <p:cond delay="499"/>
                                          </p:stCondLst>
                                        </p:cTn>
                                        <p:tgtEl>
                                          <p:spTgt spid="41"/>
                                        </p:tgtEl>
                                        <p:attrNameLst>
                                          <p:attrName>style.visibility</p:attrName>
                                        </p:attrNameLst>
                                      </p:cBhvr>
                                      <p:to>
                                        <p:strVal val="hidden"/>
                                      </p:to>
                                    </p:set>
                                  </p:childTnLst>
                                </p:cTn>
                              </p:par>
                              <p:par>
                                <p:cTn id="43" presetID="3" presetClass="exit" presetSubtype="10" fill="hold" nodeType="withEffect">
                                  <p:stCondLst>
                                    <p:cond delay="0"/>
                                  </p:stCondLst>
                                  <p:childTnLst>
                                    <p:animEffect transition="out" filter="blinds(horizontal)">
                                      <p:cBhvr>
                                        <p:cTn id="44" dur="500"/>
                                        <p:tgtEl>
                                          <p:spTgt spid="45"/>
                                        </p:tgtEl>
                                      </p:cBhvr>
                                    </p:animEffect>
                                    <p:set>
                                      <p:cBhvr>
                                        <p:cTn id="45" dur="1" fill="hold">
                                          <p:stCondLst>
                                            <p:cond delay="499"/>
                                          </p:stCondLst>
                                        </p:cTn>
                                        <p:tgtEl>
                                          <p:spTgt spid="45"/>
                                        </p:tgtEl>
                                        <p:attrNameLst>
                                          <p:attrName>style.visibility</p:attrName>
                                        </p:attrNameLst>
                                      </p:cBhvr>
                                      <p:to>
                                        <p:strVal val="hidden"/>
                                      </p:to>
                                    </p:set>
                                  </p:childTnLst>
                                </p:cTn>
                              </p:par>
                              <p:par>
                                <p:cTn id="46" presetID="3" presetClass="exit" presetSubtype="10" fill="hold" nodeType="withEffect">
                                  <p:stCondLst>
                                    <p:cond delay="0"/>
                                  </p:stCondLst>
                                  <p:childTnLst>
                                    <p:animEffect transition="out" filter="blinds(horizontal)">
                                      <p:cBhvr>
                                        <p:cTn id="47" dur="500"/>
                                        <p:tgtEl>
                                          <p:spTgt spid="53"/>
                                        </p:tgtEl>
                                      </p:cBhvr>
                                    </p:animEffect>
                                    <p:set>
                                      <p:cBhvr>
                                        <p:cTn id="48" dur="1" fill="hold">
                                          <p:stCondLst>
                                            <p:cond delay="499"/>
                                          </p:stCondLst>
                                        </p:cTn>
                                        <p:tgtEl>
                                          <p:spTgt spid="53"/>
                                        </p:tgtEl>
                                        <p:attrNameLst>
                                          <p:attrName>style.visibility</p:attrName>
                                        </p:attrNameLst>
                                      </p:cBhvr>
                                      <p:to>
                                        <p:strVal val="hidden"/>
                                      </p:to>
                                    </p:set>
                                  </p:childTnLst>
                                </p:cTn>
                              </p:par>
                              <p:par>
                                <p:cTn id="49" presetID="3" presetClass="exit" presetSubtype="10" fill="hold" nodeType="withEffect">
                                  <p:stCondLst>
                                    <p:cond delay="0"/>
                                  </p:stCondLst>
                                  <p:childTnLst>
                                    <p:animEffect transition="out" filter="blinds(horizontal)">
                                      <p:cBhvr>
                                        <p:cTn id="50" dur="500"/>
                                        <p:tgtEl>
                                          <p:spTgt spid="106"/>
                                        </p:tgtEl>
                                      </p:cBhvr>
                                    </p:animEffect>
                                    <p:set>
                                      <p:cBhvr>
                                        <p:cTn id="51" dur="1" fill="hold">
                                          <p:stCondLst>
                                            <p:cond delay="499"/>
                                          </p:stCondLst>
                                        </p:cTn>
                                        <p:tgtEl>
                                          <p:spTgt spid="106"/>
                                        </p:tgtEl>
                                        <p:attrNameLst>
                                          <p:attrName>style.visibility</p:attrName>
                                        </p:attrNameLst>
                                      </p:cBhvr>
                                      <p:to>
                                        <p:strVal val="hidden"/>
                                      </p:to>
                                    </p:set>
                                  </p:childTnLst>
                                </p:cTn>
                              </p:par>
                              <p:par>
                                <p:cTn id="52" presetID="3" presetClass="exit" presetSubtype="10" fill="hold" nodeType="withEffect">
                                  <p:stCondLst>
                                    <p:cond delay="0"/>
                                  </p:stCondLst>
                                  <p:childTnLst>
                                    <p:animEffect transition="out" filter="blinds(horizontal)">
                                      <p:cBhvr>
                                        <p:cTn id="53" dur="500"/>
                                        <p:tgtEl>
                                          <p:spTgt spid="58"/>
                                        </p:tgtEl>
                                      </p:cBhvr>
                                    </p:animEffect>
                                    <p:set>
                                      <p:cBhvr>
                                        <p:cTn id="54" dur="1" fill="hold">
                                          <p:stCondLst>
                                            <p:cond delay="499"/>
                                          </p:stCondLst>
                                        </p:cTn>
                                        <p:tgtEl>
                                          <p:spTgt spid="58"/>
                                        </p:tgtEl>
                                        <p:attrNameLst>
                                          <p:attrName>style.visibility</p:attrName>
                                        </p:attrNameLst>
                                      </p:cBhvr>
                                      <p:to>
                                        <p:strVal val="hidden"/>
                                      </p:to>
                                    </p:set>
                                  </p:childTnLst>
                                </p:cTn>
                              </p:par>
                            </p:childTnLst>
                          </p:cTn>
                        </p:par>
                        <p:par>
                          <p:cTn id="55" fill="hold">
                            <p:stCondLst>
                              <p:cond delay="500"/>
                            </p:stCondLst>
                            <p:childTnLst>
                              <p:par>
                                <p:cTn id="56" presetID="4" presetClass="exit" presetSubtype="16" fill="hold" grpId="0" nodeType="afterEffect">
                                  <p:stCondLst>
                                    <p:cond delay="0"/>
                                  </p:stCondLst>
                                  <p:childTnLst>
                                    <p:animEffect transition="out" filter="box(in)">
                                      <p:cBhvr>
                                        <p:cTn id="57" dur="500"/>
                                        <p:tgtEl>
                                          <p:spTgt spid="65"/>
                                        </p:tgtEl>
                                      </p:cBhvr>
                                    </p:animEffect>
                                    <p:set>
                                      <p:cBhvr>
                                        <p:cTn id="58" dur="1" fill="hold">
                                          <p:stCondLst>
                                            <p:cond delay="499"/>
                                          </p:stCondLst>
                                        </p:cTn>
                                        <p:tgtEl>
                                          <p:spTgt spid="65"/>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75">
                                            <p:txEl>
                                              <p:pRg st="0" end="0"/>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4"/>
                                        </p:tgtEl>
                                        <p:attrNameLst>
                                          <p:attrName>style.visibility</p:attrName>
                                        </p:attrNameLst>
                                      </p:cBhvr>
                                      <p:to>
                                        <p:strVal val="visible"/>
                                      </p:to>
                                    </p:set>
                                  </p:childTnLst>
                                </p:cTn>
                              </p:par>
                              <p:par>
                                <p:cTn id="63" presetID="3" presetClass="entr" presetSubtype="10" fill="hold" nodeType="withEffect">
                                  <p:stCondLst>
                                    <p:cond delay="0"/>
                                  </p:stCondLst>
                                  <p:childTnLst>
                                    <p:set>
                                      <p:cBhvr>
                                        <p:cTn id="64" dur="1" fill="hold">
                                          <p:stCondLst>
                                            <p:cond delay="0"/>
                                          </p:stCondLst>
                                        </p:cTn>
                                        <p:tgtEl>
                                          <p:spTgt spid="110"/>
                                        </p:tgtEl>
                                        <p:attrNameLst>
                                          <p:attrName>style.visibility</p:attrName>
                                        </p:attrNameLst>
                                      </p:cBhvr>
                                      <p:to>
                                        <p:strVal val="visible"/>
                                      </p:to>
                                    </p:set>
                                    <p:animEffect transition="in" filter="blinds(horizontal)">
                                      <p:cBhvr>
                                        <p:cTn id="65" dur="500"/>
                                        <p:tgtEl>
                                          <p:spTgt spid="110"/>
                                        </p:tgtEl>
                                      </p:cBhvr>
                                    </p:animEffect>
                                  </p:childTnLst>
                                </p:cTn>
                              </p:par>
                              <p:par>
                                <p:cTn id="66" presetID="1" presetClass="entr" presetSubtype="0" fill="hold" nodeType="withEffect">
                                  <p:stCondLst>
                                    <p:cond delay="0"/>
                                  </p:stCondLst>
                                  <p:childTnLst>
                                    <p:set>
                                      <p:cBhvr>
                                        <p:cTn id="67" dur="1" fill="hold">
                                          <p:stCondLst>
                                            <p:cond delay="0"/>
                                          </p:stCondLst>
                                        </p:cTn>
                                        <p:tgtEl>
                                          <p:spTgt spid="84"/>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76"/>
                                        </p:tgtEl>
                                        <p:attrNameLst>
                                          <p:attrName>style.visibility</p:attrName>
                                        </p:attrNameLst>
                                      </p:cBhvr>
                                      <p:to>
                                        <p:strVal val="visible"/>
                                      </p:to>
                                    </p:set>
                                  </p:childTnLst>
                                </p:cTn>
                              </p:par>
                              <p:par>
                                <p:cTn id="70" presetID="0" presetClass="path" presetSubtype="0" repeatCount="indefinite" accel="50000" decel="50000" fill="hold" nodeType="withEffect">
                                  <p:stCondLst>
                                    <p:cond delay="0"/>
                                  </p:stCondLst>
                                  <p:endCondLst>
                                    <p:cond evt="onNext" delay="0">
                                      <p:tgtEl>
                                        <p:sldTgt/>
                                      </p:tgtEl>
                                    </p:cond>
                                  </p:endCondLst>
                                  <p:childTnLst>
                                    <p:animMotion origin="layout" path="M -0.0118 0.02913 L -0.07361 -0.1526 " pathEditMode="relative" rAng="0" ptsTypes="AA">
                                      <p:cBhvr>
                                        <p:cTn id="71" dur="2000" fill="hold"/>
                                        <p:tgtEl>
                                          <p:spTgt spid="76"/>
                                        </p:tgtEl>
                                        <p:attrNameLst>
                                          <p:attrName>ppt_x</p:attrName>
                                          <p:attrName>ppt_y</p:attrName>
                                        </p:attrNameLst>
                                      </p:cBhvr>
                                      <p:rCtr x="-3100" y="-9100"/>
                                    </p:animMotion>
                                  </p:childTnLst>
                                </p:cTn>
                              </p:par>
                            </p:childTnLst>
                          </p:cTn>
                        </p:par>
                        <p:par>
                          <p:cTn id="72" fill="hold">
                            <p:stCondLst>
                              <p:cond delay="2500"/>
                            </p:stCondLst>
                            <p:childTnLst>
                              <p:par>
                                <p:cTn id="73" presetID="3" presetClass="entr" presetSubtype="10" fill="hold" nodeType="afterEffect">
                                  <p:stCondLst>
                                    <p:cond delay="0"/>
                                  </p:stCondLst>
                                  <p:childTnLst>
                                    <p:set>
                                      <p:cBhvr>
                                        <p:cTn id="74" dur="1" fill="hold">
                                          <p:stCondLst>
                                            <p:cond delay="0"/>
                                          </p:stCondLst>
                                        </p:cTn>
                                        <p:tgtEl>
                                          <p:spTgt spid="80"/>
                                        </p:tgtEl>
                                        <p:attrNameLst>
                                          <p:attrName>style.visibility</p:attrName>
                                        </p:attrNameLst>
                                      </p:cBhvr>
                                      <p:to>
                                        <p:strVal val="visible"/>
                                      </p:to>
                                    </p:set>
                                    <p:animEffect transition="in" filter="blinds(horizontal)">
                                      <p:cBhvr>
                                        <p:cTn id="75" dur="500"/>
                                        <p:tgtEl>
                                          <p:spTgt spid="80"/>
                                        </p:tgtEl>
                                      </p:cBhvr>
                                    </p:animEffect>
                                  </p:childTnLst>
                                </p:cTn>
                              </p:par>
                            </p:childTnLst>
                          </p:cTn>
                        </p:par>
                        <p:par>
                          <p:cTn id="76" fill="hold">
                            <p:stCondLst>
                              <p:cond delay="3000"/>
                            </p:stCondLst>
                            <p:childTnLst>
                              <p:par>
                                <p:cTn id="77" presetID="3" presetClass="entr" presetSubtype="10" fill="hold" nodeType="afterEffect">
                                  <p:stCondLst>
                                    <p:cond delay="0"/>
                                  </p:stCondLst>
                                  <p:childTnLst>
                                    <p:set>
                                      <p:cBhvr>
                                        <p:cTn id="78" dur="1" fill="hold">
                                          <p:stCondLst>
                                            <p:cond delay="0"/>
                                          </p:stCondLst>
                                        </p:cTn>
                                        <p:tgtEl>
                                          <p:spTgt spid="89"/>
                                        </p:tgtEl>
                                        <p:attrNameLst>
                                          <p:attrName>style.visibility</p:attrName>
                                        </p:attrNameLst>
                                      </p:cBhvr>
                                      <p:to>
                                        <p:strVal val="visible"/>
                                      </p:to>
                                    </p:set>
                                    <p:animEffect transition="in" filter="blinds(horizontal)">
                                      <p:cBhvr>
                                        <p:cTn id="79" dur="500"/>
                                        <p:tgtEl>
                                          <p:spTgt spid="89"/>
                                        </p:tgtEl>
                                      </p:cBhvr>
                                    </p:animEffect>
                                  </p:childTnLst>
                                </p:cTn>
                              </p:par>
                              <p:par>
                                <p:cTn id="80" presetID="0" presetClass="path" presetSubtype="0" repeatCount="indefinite" accel="50000" decel="50000" fill="hold" nodeType="withEffect">
                                  <p:stCondLst>
                                    <p:cond delay="300"/>
                                  </p:stCondLst>
                                  <p:endCondLst>
                                    <p:cond evt="onNext" delay="0">
                                      <p:tgtEl>
                                        <p:sldTgt/>
                                      </p:tgtEl>
                                    </p:cond>
                                  </p:endCondLst>
                                  <p:childTnLst>
                                    <p:animMotion origin="layout" path="M 0.00625 -0.05272 L -0.25208 0.32462 " pathEditMode="relative" rAng="0" ptsTypes="AA">
                                      <p:cBhvr>
                                        <p:cTn id="81" dur="2000" fill="hold"/>
                                        <p:tgtEl>
                                          <p:spTgt spid="80"/>
                                        </p:tgtEl>
                                        <p:attrNameLst>
                                          <p:attrName>ppt_x</p:attrName>
                                          <p:attrName>ppt_y</p:attrName>
                                        </p:attrNameLst>
                                      </p:cBhvr>
                                      <p:rCtr x="-12900" y="18900"/>
                                    </p:animMotion>
                                  </p:childTnLst>
                                </p:cTn>
                              </p:par>
                              <p:par>
                                <p:cTn id="82" presetID="0" presetClass="path" presetSubtype="0" repeatCount="indefinite" accel="50000" decel="50000" fill="hold" nodeType="withEffect">
                                  <p:stCondLst>
                                    <p:cond delay="0"/>
                                  </p:stCondLst>
                                  <p:endCondLst>
                                    <p:cond evt="onNext" delay="0">
                                      <p:tgtEl>
                                        <p:sldTgt/>
                                      </p:tgtEl>
                                    </p:cond>
                                  </p:endCondLst>
                                  <p:childTnLst>
                                    <p:animMotion origin="layout" path="M 5E-6 -7.40741E-7 L -0.1698 0.21204 " pathEditMode="relative" rAng="0" ptsTypes="AA">
                                      <p:cBhvr>
                                        <p:cTn id="83" dur="2000" fill="hold"/>
                                        <p:tgtEl>
                                          <p:spTgt spid="89"/>
                                        </p:tgtEl>
                                        <p:attrNameLst>
                                          <p:attrName>ppt_x</p:attrName>
                                          <p:attrName>ppt_y</p:attrName>
                                        </p:attrNameLst>
                                      </p:cBhvr>
                                      <p:rCtr x="-8500" y="10600"/>
                                    </p:animMotion>
                                  </p:childTnLst>
                                </p:cTn>
                              </p:par>
                              <p:par>
                                <p:cTn id="84" presetID="3" presetClass="entr" presetSubtype="10" fill="hold" grpId="0" nodeType="withEffect">
                                  <p:stCondLst>
                                    <p:cond delay="0"/>
                                  </p:stCondLst>
                                  <p:childTnLst>
                                    <p:set>
                                      <p:cBhvr>
                                        <p:cTn id="85" dur="1" fill="hold">
                                          <p:stCondLst>
                                            <p:cond delay="0"/>
                                          </p:stCondLst>
                                        </p:cTn>
                                        <p:tgtEl>
                                          <p:spTgt spid="103"/>
                                        </p:tgtEl>
                                        <p:attrNameLst>
                                          <p:attrName>style.visibility</p:attrName>
                                        </p:attrNameLst>
                                      </p:cBhvr>
                                      <p:to>
                                        <p:strVal val="visible"/>
                                      </p:to>
                                    </p:set>
                                    <p:animEffect transition="in" filter="blinds(horizontal)">
                                      <p:cBhvr>
                                        <p:cTn id="86" dur="500"/>
                                        <p:tgtEl>
                                          <p:spTgt spid="103"/>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104"/>
                                        </p:tgtEl>
                                        <p:attrNameLst>
                                          <p:attrName>style.visibility</p:attrName>
                                        </p:attrNameLst>
                                      </p:cBhvr>
                                      <p:to>
                                        <p:strVal val="visible"/>
                                      </p:to>
                                    </p:set>
                                    <p:animEffect transition="in" filter="blinds(horizontal)">
                                      <p:cBhvr>
                                        <p:cTn id="89" dur="500"/>
                                        <p:tgtEl>
                                          <p:spTgt spid="104"/>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105"/>
                                        </p:tgtEl>
                                        <p:attrNameLst>
                                          <p:attrName>style.visibility</p:attrName>
                                        </p:attrNameLst>
                                      </p:cBhvr>
                                      <p:to>
                                        <p:strVal val="visible"/>
                                      </p:to>
                                    </p:set>
                                    <p:animEffect transition="in" filter="blinds(horizontal)">
                                      <p:cBhvr>
                                        <p:cTn id="92" dur="500"/>
                                        <p:tgtEl>
                                          <p:spTgt spid="105"/>
                                        </p:tgtEl>
                                      </p:cBhvr>
                                    </p:animEffect>
                                  </p:childTnLst>
                                </p:cTn>
                              </p:par>
                            </p:childTnLst>
                          </p:cTn>
                        </p:par>
                        <p:par>
                          <p:cTn id="93" fill="hold">
                            <p:stCondLst>
                              <p:cond delay="5300"/>
                            </p:stCondLst>
                            <p:childTnLst>
                              <p:par>
                                <p:cTn id="94" presetID="0" presetClass="path" presetSubtype="0" repeatCount="indefinite" accel="50000" decel="50000" fill="hold" grpId="1" nodeType="afterEffect">
                                  <p:stCondLst>
                                    <p:cond delay="0"/>
                                  </p:stCondLst>
                                  <p:endCondLst>
                                    <p:cond evt="onNext" delay="0">
                                      <p:tgtEl>
                                        <p:sldTgt/>
                                      </p:tgtEl>
                                    </p:cond>
                                  </p:endCondLst>
                                  <p:childTnLst>
                                    <p:animMotion origin="layout" path="M -3.33333E-6 -1.04046E-6 L 0.15834 -0.12902 " pathEditMode="relative" rAng="0" ptsTypes="AA">
                                      <p:cBhvr>
                                        <p:cTn id="95" dur="2000" fill="hold"/>
                                        <p:tgtEl>
                                          <p:spTgt spid="103"/>
                                        </p:tgtEl>
                                        <p:attrNameLst>
                                          <p:attrName>ppt_x</p:attrName>
                                          <p:attrName>ppt_y</p:attrName>
                                        </p:attrNameLst>
                                      </p:cBhvr>
                                      <p:rCtr x="7900" y="-6500"/>
                                    </p:animMotion>
                                  </p:childTnLst>
                                </p:cTn>
                              </p:par>
                              <p:par>
                                <p:cTn id="96" presetID="0" presetClass="path" presetSubtype="0" repeatCount="indefinite" accel="50000" decel="50000" fill="hold" grpId="1" nodeType="withEffect">
                                  <p:stCondLst>
                                    <p:cond delay="0"/>
                                  </p:stCondLst>
                                  <p:endCondLst>
                                    <p:cond evt="onNext" delay="0">
                                      <p:tgtEl>
                                        <p:sldTgt/>
                                      </p:tgtEl>
                                    </p:cond>
                                  </p:endCondLst>
                                  <p:childTnLst>
                                    <p:animMotion origin="layout" path="M 3.33333E-6 3.98844E-6 L 0.16666 -0.04532 " pathEditMode="relative" rAng="0" ptsTypes="AA">
                                      <p:cBhvr>
                                        <p:cTn id="97" dur="2000" fill="hold"/>
                                        <p:tgtEl>
                                          <p:spTgt spid="104"/>
                                        </p:tgtEl>
                                        <p:attrNameLst>
                                          <p:attrName>ppt_x</p:attrName>
                                          <p:attrName>ppt_y</p:attrName>
                                        </p:attrNameLst>
                                      </p:cBhvr>
                                      <p:rCtr x="8300" y="-2300"/>
                                    </p:animMotion>
                                  </p:childTnLst>
                                </p:cTn>
                              </p:par>
                              <p:par>
                                <p:cTn id="98" presetID="0" presetClass="path" presetSubtype="0" repeatCount="indefinite" accel="50000" decel="50000" fill="hold" grpId="1" nodeType="withEffect">
                                  <p:stCondLst>
                                    <p:cond delay="0"/>
                                  </p:stCondLst>
                                  <p:endCondLst>
                                    <p:cond evt="onNext" delay="0">
                                      <p:tgtEl>
                                        <p:sldTgt/>
                                      </p:tgtEl>
                                    </p:cond>
                                  </p:endCondLst>
                                  <p:childTnLst>
                                    <p:animMotion origin="layout" path="M 1.11022E-16 -1.32948E-6 L 0.15417 0.0548 " pathEditMode="relative" rAng="0" ptsTypes="AA">
                                      <p:cBhvr>
                                        <p:cTn id="99" dur="2000" fill="hold"/>
                                        <p:tgtEl>
                                          <p:spTgt spid="105"/>
                                        </p:tgtEl>
                                        <p:attrNameLst>
                                          <p:attrName>ppt_x</p:attrName>
                                          <p:attrName>ppt_y</p:attrName>
                                        </p:attrNameLst>
                                      </p:cBhvr>
                                      <p:rCtr x="7700" y="2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103" grpId="0" animBg="1"/>
      <p:bldP spid="103" grpId="1" animBg="1"/>
      <p:bldP spid="104" grpId="0" animBg="1"/>
      <p:bldP spid="104" grpId="1" animBg="1"/>
      <p:bldP spid="105" grpId="0" animBg="1"/>
      <p:bldP spid="10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6912"/>
          </a:xfrm>
        </p:spPr>
        <p:txBody>
          <a:bodyPr>
            <a:normAutofit fontScale="90000"/>
          </a:bodyPr>
          <a:lstStyle/>
          <a:p>
            <a:r>
              <a:rPr lang="en-US" sz="3100" b="1" dirty="0" smtClean="0">
                <a:solidFill>
                  <a:srgbClr val="003399"/>
                </a:solidFill>
                <a:latin typeface="+mn-lt"/>
              </a:rPr>
              <a:t>Status of National implementation of WIGOS</a:t>
            </a:r>
            <a:r>
              <a:rPr lang="en-US" sz="3600" b="1" dirty="0" smtClean="0">
                <a:solidFill>
                  <a:srgbClr val="000090"/>
                </a:solidFill>
              </a:rPr>
              <a:t/>
            </a:r>
            <a:br>
              <a:rPr lang="en-US" sz="3600" b="1" dirty="0" smtClean="0">
                <a:solidFill>
                  <a:srgbClr val="000090"/>
                </a:solidFill>
              </a:rPr>
            </a:br>
            <a:endParaRPr lang="en-US" sz="3600" b="1" dirty="0">
              <a:solidFill>
                <a:srgbClr val="000090"/>
              </a:solidFill>
            </a:endParaRPr>
          </a:p>
        </p:txBody>
      </p:sp>
      <p:sp>
        <p:nvSpPr>
          <p:cNvPr id="3" name="Content Placeholder 2"/>
          <p:cNvSpPr>
            <a:spLocks noGrp="1"/>
          </p:cNvSpPr>
          <p:nvPr>
            <p:ph idx="1"/>
          </p:nvPr>
        </p:nvSpPr>
        <p:spPr>
          <a:xfrm>
            <a:off x="457200" y="819150"/>
            <a:ext cx="8229600" cy="5290705"/>
          </a:xfrm>
        </p:spPr>
        <p:txBody>
          <a:bodyPr>
            <a:noAutofit/>
          </a:bodyPr>
          <a:lstStyle/>
          <a:p>
            <a:pPr marL="452438" indent="-452438">
              <a:buFont typeface="+mj-lt"/>
              <a:buAutoNum type="romanUcPeriod"/>
            </a:pPr>
            <a:r>
              <a:rPr lang="en-US" sz="2000" dirty="0" smtClean="0"/>
              <a:t>National </a:t>
            </a:r>
            <a:r>
              <a:rPr lang="en-US" sz="2000" dirty="0"/>
              <a:t>Observing Strategy </a:t>
            </a:r>
            <a:r>
              <a:rPr lang="en-US" sz="2000" dirty="0" smtClean="0"/>
              <a:t>: 03 Hourly observations are taken from 47 Observatories, 12 hourly observations are taken from 11 Observatories and also under process to take observations every three hourly.     </a:t>
            </a:r>
            <a:endParaRPr lang="en-US" sz="2000" dirty="0"/>
          </a:p>
          <a:p>
            <a:pPr marL="452438" indent="-452438">
              <a:buFont typeface="+mj-lt"/>
              <a:buAutoNum type="romanUcPeriod"/>
            </a:pPr>
            <a:r>
              <a:rPr lang="en-US" sz="2000" dirty="0" smtClean="0"/>
              <a:t>National </a:t>
            </a:r>
            <a:r>
              <a:rPr lang="en-US" sz="2000" dirty="0"/>
              <a:t>WIGOS Implementation </a:t>
            </a:r>
            <a:r>
              <a:rPr lang="en-US" sz="2000" dirty="0" smtClean="0"/>
              <a:t>Plan: Quality Control of rainfall data already started by double mass  analysis. </a:t>
            </a:r>
            <a:endParaRPr lang="en-US" sz="2000" dirty="0"/>
          </a:p>
          <a:p>
            <a:pPr marL="452438" indent="-452438">
              <a:buFont typeface="+mj-lt"/>
              <a:buAutoNum type="romanUcPeriod"/>
            </a:pPr>
            <a:r>
              <a:rPr lang="en-US" sz="2000" dirty="0" smtClean="0"/>
              <a:t>National </a:t>
            </a:r>
            <a:r>
              <a:rPr lang="en-US" sz="2000" dirty="0"/>
              <a:t>WIGOS governance mechanism: </a:t>
            </a:r>
            <a:r>
              <a:rPr lang="en-US" sz="2000" dirty="0" smtClean="0"/>
              <a:t>National Meteorological Communication Centre (</a:t>
            </a:r>
            <a:r>
              <a:rPr lang="en-US" sz="2000" dirty="0" err="1" smtClean="0"/>
              <a:t>NMCC</a:t>
            </a:r>
            <a:r>
              <a:rPr lang="en-US" sz="2000" dirty="0" smtClean="0"/>
              <a:t>), Dhaka</a:t>
            </a:r>
            <a:endParaRPr lang="en-US" sz="2000" dirty="0"/>
          </a:p>
          <a:p>
            <a:pPr marL="452438" indent="-452438">
              <a:buFont typeface="+mj-lt"/>
              <a:buAutoNum type="romanUcPeriod"/>
            </a:pPr>
            <a:r>
              <a:rPr lang="en-US" sz="2000" dirty="0" smtClean="0"/>
              <a:t>National </a:t>
            </a:r>
            <a:r>
              <a:rPr lang="en-US" sz="2000" dirty="0"/>
              <a:t>WIGOS partnership agreements for integration and open-sharing of observations from NMHSs and non-</a:t>
            </a:r>
            <a:r>
              <a:rPr lang="en-US" sz="2000" dirty="0" err="1"/>
              <a:t>NMHSs</a:t>
            </a:r>
            <a:r>
              <a:rPr lang="en-US" sz="2000" dirty="0"/>
              <a:t> </a:t>
            </a:r>
            <a:r>
              <a:rPr lang="en-US" sz="2000" dirty="0" err="1" smtClean="0"/>
              <a:t>sources:National</a:t>
            </a:r>
            <a:r>
              <a:rPr lang="en-US" sz="2000" dirty="0" smtClean="0"/>
              <a:t> Meteorological Communication Centre (</a:t>
            </a:r>
            <a:r>
              <a:rPr lang="en-US" sz="2000" dirty="0" err="1" smtClean="0"/>
              <a:t>NMCC</a:t>
            </a:r>
            <a:r>
              <a:rPr lang="en-US" sz="2000" dirty="0" smtClean="0"/>
              <a:t>), Dhaka</a:t>
            </a:r>
            <a:endParaRPr lang="en-US" sz="2000" dirty="0"/>
          </a:p>
          <a:p>
            <a:pPr marL="452438" indent="-452438">
              <a:buFont typeface="+mj-lt"/>
              <a:buAutoNum type="romanUcPeriod"/>
            </a:pPr>
            <a:r>
              <a:rPr lang="en-US" sz="2000" dirty="0" err="1" smtClean="0"/>
              <a:t>WIGOS</a:t>
            </a:r>
            <a:r>
              <a:rPr lang="en-US" sz="2000" dirty="0" smtClean="0"/>
              <a:t> </a:t>
            </a:r>
            <a:r>
              <a:rPr lang="en-US" sz="2000" dirty="0"/>
              <a:t>Station Identifiers: </a:t>
            </a:r>
            <a:r>
              <a:rPr lang="en-US" sz="2000" dirty="0" smtClean="0"/>
              <a:t>under process </a:t>
            </a:r>
          </a:p>
          <a:p>
            <a:pPr marL="452438" indent="-452438">
              <a:buFont typeface="+mj-lt"/>
              <a:buAutoNum type="romanUcPeriod"/>
            </a:pPr>
            <a:r>
              <a:rPr lang="en-US" sz="2000" dirty="0" smtClean="0"/>
              <a:t>WIGOS </a:t>
            </a:r>
            <a:r>
              <a:rPr lang="en-US" sz="2000" dirty="0"/>
              <a:t>Data Quality Monitoring System (WDQMS): </a:t>
            </a:r>
            <a:r>
              <a:rPr lang="en-US" sz="2000" dirty="0" smtClean="0"/>
              <a:t>NMCC, Dhaka </a:t>
            </a:r>
            <a:endParaRPr lang="en-US" sz="2000" dirty="0"/>
          </a:p>
          <a:p>
            <a:pPr marL="452438" indent="-452438">
              <a:buFont typeface="+mj-lt"/>
              <a:buAutoNum type="romanUcPeriod"/>
            </a:pPr>
            <a:r>
              <a:rPr lang="en-US" sz="2000" dirty="0" smtClean="0"/>
              <a:t>National </a:t>
            </a:r>
            <a:r>
              <a:rPr lang="en-US" sz="2000" dirty="0"/>
              <a:t>focal points nominated (</a:t>
            </a:r>
            <a:r>
              <a:rPr lang="en-US" sz="2000" dirty="0" err="1"/>
              <a:t>WIGOS</a:t>
            </a:r>
            <a:r>
              <a:rPr lang="en-US" sz="2000" dirty="0"/>
              <a:t> </a:t>
            </a:r>
            <a:r>
              <a:rPr lang="en-US" sz="2000" dirty="0" err="1" smtClean="0"/>
              <a:t>NFP</a:t>
            </a:r>
            <a:r>
              <a:rPr lang="en-US" sz="2000" dirty="0" smtClean="0"/>
              <a:t> = Mr. Md. </a:t>
            </a:r>
            <a:r>
              <a:rPr lang="en-US" sz="2000" dirty="0" err="1" smtClean="0"/>
              <a:t>Mizanur</a:t>
            </a:r>
            <a:r>
              <a:rPr lang="en-US" sz="2000" dirty="0" smtClean="0"/>
              <a:t>  </a:t>
            </a:r>
            <a:r>
              <a:rPr lang="en-US" sz="2000" dirty="0" err="1" smtClean="0"/>
              <a:t>Rahman</a:t>
            </a:r>
            <a:r>
              <a:rPr lang="en-US" sz="2000" dirty="0" smtClean="0"/>
              <a:t> Khan </a:t>
            </a:r>
            <a:r>
              <a:rPr lang="en-US" sz="2000" dirty="0" err="1" smtClean="0"/>
              <a:t>Chowdhory</a:t>
            </a:r>
            <a:r>
              <a:rPr lang="en-US" sz="2000" dirty="0" smtClean="0"/>
              <a:t>, Meteorologist, </a:t>
            </a:r>
            <a:r>
              <a:rPr lang="en-US" sz="2000" dirty="0" err="1" smtClean="0"/>
              <a:t>BMD</a:t>
            </a:r>
            <a:r>
              <a:rPr lang="en-US" sz="2000" dirty="0" smtClean="0"/>
              <a:t> </a:t>
            </a:r>
            <a:r>
              <a:rPr lang="en-US" sz="2000" dirty="0"/>
              <a:t>and </a:t>
            </a:r>
            <a:r>
              <a:rPr lang="en-US" sz="2000" dirty="0" smtClean="0"/>
              <a:t>OSCAR </a:t>
            </a:r>
            <a:r>
              <a:rPr lang="en-US" sz="2000" dirty="0" err="1" smtClean="0"/>
              <a:t>NFP</a:t>
            </a:r>
            <a:r>
              <a:rPr lang="en-US" sz="2000" dirty="0" smtClean="0"/>
              <a:t>= Mr. Md. Abdul </a:t>
            </a:r>
            <a:r>
              <a:rPr lang="en-US" sz="2000" dirty="0" err="1" smtClean="0"/>
              <a:t>Matin</a:t>
            </a:r>
            <a:r>
              <a:rPr lang="en-US" sz="2000" dirty="0" smtClean="0"/>
              <a:t>, Senior Communication Engineer, </a:t>
            </a:r>
            <a:r>
              <a:rPr lang="en-US" sz="2000" dirty="0" err="1" smtClean="0"/>
              <a:t>BMD</a:t>
            </a:r>
            <a:r>
              <a:rPr lang="en-US" sz="2000" dirty="0" smtClean="0"/>
              <a:t>)</a:t>
            </a:r>
            <a:endParaRPr lang="en-US" sz="2000" dirty="0"/>
          </a:p>
        </p:txBody>
      </p:sp>
    </p:spTree>
    <p:extLst>
      <p:ext uri="{BB962C8B-B14F-4D97-AF65-F5344CB8AC3E}">
        <p14:creationId xmlns:p14="http://schemas.microsoft.com/office/powerpoint/2010/main" val="397726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28"/>
            <a:ext cx="7991341" cy="768551"/>
          </a:xfrm>
        </p:spPr>
        <p:txBody>
          <a:bodyPr>
            <a:normAutofit/>
          </a:bodyPr>
          <a:lstStyle/>
          <a:p>
            <a:r>
              <a:rPr lang="en-US" altLang="ko-KR" sz="2800" dirty="0" smtClean="0">
                <a:solidFill>
                  <a:srgbClr val="003399"/>
                </a:solidFill>
                <a:latin typeface="+mn-lt"/>
                <a:ea typeface="Gulim" pitchFamily="34" charset="-127"/>
                <a:cs typeface="Times New Roman" panose="02020603050405020304" pitchFamily="18" charset="0"/>
              </a:rPr>
              <a:t>Recommendation</a:t>
            </a:r>
            <a:r>
              <a:rPr lang="en-US" altLang="ko-KR" sz="2800" dirty="0">
                <a:solidFill>
                  <a:srgbClr val="003399"/>
                </a:solidFill>
                <a:latin typeface="+mn-lt"/>
                <a:ea typeface="Gulim" pitchFamily="34" charset="-127"/>
                <a:cs typeface="Times New Roman" panose="02020603050405020304" pitchFamily="18" charset="0"/>
              </a:rPr>
              <a:t> for Future Development</a:t>
            </a:r>
            <a:endParaRPr lang="en-US" sz="2800" dirty="0">
              <a:solidFill>
                <a:srgbClr val="003399"/>
              </a:solidFill>
              <a:latin typeface="+mn-lt"/>
              <a:cs typeface="Times New Roman" panose="02020603050405020304" pitchFamily="18" charset="0"/>
            </a:endParaRPr>
          </a:p>
        </p:txBody>
      </p:sp>
      <p:sp>
        <p:nvSpPr>
          <p:cNvPr id="3" name="Content Placeholder 2"/>
          <p:cNvSpPr>
            <a:spLocks noGrp="1"/>
          </p:cNvSpPr>
          <p:nvPr>
            <p:ph idx="1"/>
          </p:nvPr>
        </p:nvSpPr>
        <p:spPr>
          <a:xfrm>
            <a:off x="560231" y="1399616"/>
            <a:ext cx="8229600" cy="4799639"/>
          </a:xfrm>
        </p:spPr>
        <p:txBody>
          <a:bodyPr>
            <a:normAutofit fontScale="47500" lnSpcReduction="20000"/>
          </a:bodyPr>
          <a:lstStyle/>
          <a:p>
            <a:pPr marL="0" indent="0">
              <a:buNone/>
            </a:pPr>
            <a:endParaRPr lang="en-US" altLang="ko-KR" sz="4200" dirty="0" smtClean="0">
              <a:ea typeface="Gulim" pitchFamily="34" charset="-127"/>
            </a:endParaRPr>
          </a:p>
          <a:p>
            <a:r>
              <a:rPr lang="en-US" altLang="ko-KR" sz="4200" dirty="0">
                <a:ea typeface="Gulim" pitchFamily="34" charset="-127"/>
              </a:rPr>
              <a:t>Establishment of Buoy based Automatic Weather Station to collect sea and river data in Bangladesh</a:t>
            </a:r>
            <a:r>
              <a:rPr lang="en-US" altLang="ko-KR" sz="4200" dirty="0" smtClean="0">
                <a:ea typeface="Gulim" pitchFamily="34" charset="-127"/>
              </a:rPr>
              <a:t>.</a:t>
            </a:r>
          </a:p>
          <a:p>
            <a:r>
              <a:rPr lang="en-US" altLang="ko-KR" sz="4200" dirty="0">
                <a:ea typeface="Gulim" pitchFamily="34" charset="-127"/>
              </a:rPr>
              <a:t>Human Resources Development to meet the future requirements </a:t>
            </a:r>
            <a:r>
              <a:rPr lang="en-US" altLang="ko-KR" sz="4200" dirty="0" smtClean="0">
                <a:ea typeface="Gulim" pitchFamily="34" charset="-127"/>
              </a:rPr>
              <a:t>of</a:t>
            </a:r>
          </a:p>
          <a:p>
            <a:pPr marL="0" indent="0">
              <a:buNone/>
            </a:pPr>
            <a:endParaRPr lang="en-US" altLang="ko-KR" sz="4200" dirty="0" smtClean="0">
              <a:ea typeface="Gulim" pitchFamily="34" charset="-127"/>
            </a:endParaRPr>
          </a:p>
          <a:p>
            <a:pPr marL="0" indent="0">
              <a:buNone/>
            </a:pPr>
            <a:r>
              <a:rPr lang="en-US" altLang="ko-KR" sz="4200" dirty="0">
                <a:ea typeface="Gulim" pitchFamily="34" charset="-127"/>
              </a:rPr>
              <a:t> </a:t>
            </a:r>
            <a:r>
              <a:rPr lang="en-US" altLang="ko-KR" sz="4200" dirty="0" smtClean="0">
                <a:ea typeface="Gulim" pitchFamily="34" charset="-127"/>
              </a:rPr>
              <a:t>              -Establishment of WMO Information System (WIS) and WMO    Integrated Global Observing System (WIGOS)</a:t>
            </a:r>
          </a:p>
          <a:p>
            <a:pPr marL="0" indent="0">
              <a:buNone/>
            </a:pPr>
            <a:r>
              <a:rPr lang="en-US" altLang="en-US" sz="4200" dirty="0" smtClean="0"/>
              <a:t>               - Establishment of Thunderstorm </a:t>
            </a:r>
            <a:r>
              <a:rPr lang="en-US" altLang="en-US" sz="4200" dirty="0"/>
              <a:t>&amp; Lightening </a:t>
            </a:r>
            <a:r>
              <a:rPr lang="en-US" altLang="en-US" sz="4200" dirty="0" smtClean="0"/>
              <a:t>Detection system over Bangladesh.</a:t>
            </a:r>
          </a:p>
          <a:p>
            <a:pPr marL="0" indent="0">
              <a:buNone/>
            </a:pPr>
            <a:r>
              <a:rPr lang="en-US" altLang="ko-KR" sz="4200" dirty="0" smtClean="0">
                <a:ea typeface="Gulim" pitchFamily="34" charset="-127"/>
              </a:rPr>
              <a:t>               -Establishment </a:t>
            </a:r>
            <a:r>
              <a:rPr lang="en-US" altLang="ko-KR" sz="4200" dirty="0">
                <a:ea typeface="Gulim" pitchFamily="34" charset="-127"/>
              </a:rPr>
              <a:t>of </a:t>
            </a:r>
            <a:r>
              <a:rPr lang="en-US" altLang="ko-KR" sz="4200" dirty="0" smtClean="0">
                <a:ea typeface="Gulim" pitchFamily="34" charset="-127"/>
              </a:rPr>
              <a:t> </a:t>
            </a:r>
            <a:r>
              <a:rPr lang="en-US" altLang="ko-KR" sz="4200" dirty="0">
                <a:ea typeface="Gulim" pitchFamily="34" charset="-127"/>
              </a:rPr>
              <a:t>Numerical Weather prediction </a:t>
            </a:r>
            <a:r>
              <a:rPr lang="en-US" altLang="ko-KR" sz="4200" dirty="0" smtClean="0">
                <a:ea typeface="Gulim" pitchFamily="34" charset="-127"/>
              </a:rPr>
              <a:t>(NWP</a:t>
            </a:r>
            <a:r>
              <a:rPr lang="en-US" altLang="ko-KR" sz="4200" dirty="0" smtClean="0">
                <a:ea typeface="Gulim" pitchFamily="34" charset="-127"/>
              </a:rPr>
              <a:t>)</a:t>
            </a:r>
          </a:p>
          <a:p>
            <a:pPr marL="0" indent="0">
              <a:buNone/>
            </a:pPr>
            <a:r>
              <a:rPr lang="en-US" altLang="ko-KR" sz="4200" dirty="0" smtClean="0">
                <a:ea typeface="Gulim" pitchFamily="34" charset="-127"/>
              </a:rPr>
              <a:t>               -Establishment </a:t>
            </a:r>
            <a:r>
              <a:rPr lang="en-US" altLang="ko-KR" sz="4200" dirty="0">
                <a:ea typeface="Gulim" pitchFamily="34" charset="-127"/>
              </a:rPr>
              <a:t>of Weather </a:t>
            </a:r>
            <a:r>
              <a:rPr lang="en-US" altLang="ko-KR" sz="4200" dirty="0" smtClean="0">
                <a:ea typeface="Gulim" pitchFamily="34" charset="-127"/>
              </a:rPr>
              <a:t>Studio.</a:t>
            </a:r>
          </a:p>
          <a:p>
            <a:pPr marL="0" indent="0">
              <a:buNone/>
            </a:pPr>
            <a:r>
              <a:rPr lang="en-US" altLang="ko-KR" sz="4200" dirty="0" smtClean="0">
                <a:ea typeface="Gulim" pitchFamily="34" charset="-127"/>
              </a:rPr>
              <a:t>               -Establishment </a:t>
            </a:r>
            <a:r>
              <a:rPr lang="en-US" altLang="ko-KR" sz="4200" dirty="0">
                <a:ea typeface="Gulim" pitchFamily="34" charset="-127"/>
              </a:rPr>
              <a:t>of Direct to Home (DTH) </a:t>
            </a:r>
            <a:r>
              <a:rPr lang="en-US" altLang="ko-KR" sz="4200" dirty="0" smtClean="0">
                <a:ea typeface="Gulim" pitchFamily="34" charset="-127"/>
              </a:rPr>
              <a:t>System.</a:t>
            </a:r>
          </a:p>
          <a:p>
            <a:pPr marL="1201738" lvl="1" indent="-742950">
              <a:lnSpc>
                <a:spcPct val="80000"/>
              </a:lnSpc>
              <a:buFont typeface="+mj-lt"/>
              <a:buAutoNum type="alphaLcPeriod"/>
            </a:pPr>
            <a:endParaRPr lang="en-US" altLang="ko-KR" sz="4200" dirty="0" smtClean="0">
              <a:ea typeface="Gulim" pitchFamily="34" charset="-127"/>
            </a:endParaRPr>
          </a:p>
          <a:p>
            <a:pPr marL="458788" lvl="1" indent="0">
              <a:lnSpc>
                <a:spcPct val="80000"/>
              </a:lnSpc>
              <a:buNone/>
            </a:pPr>
            <a:r>
              <a:rPr lang="en-US" altLang="ko-KR" sz="4200" dirty="0" smtClean="0">
                <a:ea typeface="Gulim" pitchFamily="34" charset="-127"/>
              </a:rPr>
              <a:t>For more information please visit website of BMD </a:t>
            </a:r>
          </a:p>
          <a:p>
            <a:pPr marL="458788" lvl="1" indent="0">
              <a:lnSpc>
                <a:spcPct val="80000"/>
              </a:lnSpc>
              <a:buNone/>
            </a:pPr>
            <a:r>
              <a:rPr lang="en-US" altLang="ko-KR" sz="4200" dirty="0">
                <a:ea typeface="Gulim" pitchFamily="34" charset="-127"/>
              </a:rPr>
              <a:t> </a:t>
            </a:r>
            <a:r>
              <a:rPr lang="en-US" altLang="ko-KR" sz="4200" dirty="0" smtClean="0">
                <a:ea typeface="Gulim" pitchFamily="34" charset="-127"/>
              </a:rPr>
              <a:t>                        </a:t>
            </a:r>
            <a:r>
              <a:rPr lang="en-US" altLang="ko-KR" sz="3600" b="1" dirty="0" smtClean="0">
                <a:ea typeface="Gulim" pitchFamily="34" charset="-127"/>
              </a:rPr>
              <a:t>http://www.bmd.gov.bd</a:t>
            </a:r>
            <a:endParaRPr lang="en-US" sz="3600" b="1" dirty="0" smtClean="0"/>
          </a:p>
          <a:p>
            <a:endParaRPr lang="en-US" dirty="0"/>
          </a:p>
        </p:txBody>
      </p:sp>
    </p:spTree>
    <p:extLst>
      <p:ext uri="{BB962C8B-B14F-4D97-AF65-F5344CB8AC3E}">
        <p14:creationId xmlns:p14="http://schemas.microsoft.com/office/powerpoint/2010/main" val="3166996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431" y="218941"/>
            <a:ext cx="7205729" cy="991671"/>
          </a:xfrm>
        </p:spPr>
        <p:txBody>
          <a:bodyPr>
            <a:noAutofit/>
          </a:bodyPr>
          <a:lstStyle/>
          <a:p>
            <a:pPr algn="l"/>
            <a:r>
              <a:rPr lang="en-US" sz="2800" dirty="0" smtClean="0">
                <a:solidFill>
                  <a:srgbClr val="003399"/>
                </a:solidFill>
                <a:latin typeface="+mn-lt"/>
              </a:rPr>
              <a:t>                 Expectation from this workshop</a:t>
            </a:r>
            <a:endParaRPr lang="en-US" sz="2800" dirty="0">
              <a:solidFill>
                <a:srgbClr val="003399"/>
              </a:solidFill>
              <a:latin typeface="+mn-lt"/>
            </a:endParaRPr>
          </a:p>
        </p:txBody>
      </p:sp>
      <p:sp>
        <p:nvSpPr>
          <p:cNvPr id="3" name="Content Placeholder 2"/>
          <p:cNvSpPr>
            <a:spLocks noGrp="1"/>
          </p:cNvSpPr>
          <p:nvPr>
            <p:ph idx="1"/>
          </p:nvPr>
        </p:nvSpPr>
        <p:spPr>
          <a:xfrm>
            <a:off x="173865" y="1107583"/>
            <a:ext cx="8229600" cy="4915549"/>
          </a:xfrm>
        </p:spPr>
        <p:txBody>
          <a:bodyPr>
            <a:normAutofit/>
          </a:bodyPr>
          <a:lstStyle/>
          <a:p>
            <a:pPr marL="0" indent="0">
              <a:buNone/>
            </a:pPr>
            <a:endParaRPr lang="en-US" sz="2000" dirty="0"/>
          </a:p>
          <a:p>
            <a:r>
              <a:rPr lang="en-US" sz="2000" dirty="0" smtClean="0"/>
              <a:t>BMD is on the way of WIGOS implementation and in the coming days we hope with the kind assistant and direction of WMO. </a:t>
            </a:r>
          </a:p>
          <a:p>
            <a:r>
              <a:rPr lang="en-US" sz="2000" dirty="0" smtClean="0"/>
              <a:t>Hopefully we will be able to gather knowledge from this workshop that will be helpful for implementation  of all WIGOS plan.</a:t>
            </a:r>
          </a:p>
          <a:p>
            <a:r>
              <a:rPr lang="en-US" sz="2000" dirty="0" smtClean="0"/>
              <a:t>WMO will provide logistic support to BMD and also arrange some training program for BMD officers and staffs for capacity building on OSCAR/Surface with WIGOS.</a:t>
            </a:r>
          </a:p>
          <a:p>
            <a:pPr marL="0" indent="0">
              <a:buNone/>
            </a:pPr>
            <a:endParaRPr lang="en-US" sz="2000" dirty="0" smtClean="0"/>
          </a:p>
          <a:p>
            <a:endParaRPr lang="en-US" sz="2000" dirty="0"/>
          </a:p>
        </p:txBody>
      </p:sp>
    </p:spTree>
    <p:extLst>
      <p:ext uri="{BB962C8B-B14F-4D97-AF65-F5344CB8AC3E}">
        <p14:creationId xmlns:p14="http://schemas.microsoft.com/office/powerpoint/2010/main" val="39978965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9144000" cy="6858000"/>
          </a:xfrm>
          <a:prstGeom prst="rect">
            <a:avLst/>
          </a:prstGeom>
        </p:spPr>
      </p:pic>
      <p:sp>
        <p:nvSpPr>
          <p:cNvPr id="7" name="Title 1"/>
          <p:cNvSpPr txBox="1">
            <a:spLocks/>
          </p:cNvSpPr>
          <p:nvPr/>
        </p:nvSpPr>
        <p:spPr>
          <a:xfrm>
            <a:off x="457200" y="2002370"/>
            <a:ext cx="8229600" cy="2098575"/>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400" dirty="0" smtClean="0">
                <a:solidFill>
                  <a:srgbClr val="000090"/>
                </a:solidFill>
              </a:rPr>
              <a:t>Thank you</a:t>
            </a:r>
          </a:p>
          <a:p>
            <a:endParaRPr lang="en-US" sz="4800" dirty="0" smtClean="0">
              <a:solidFill>
                <a:srgbClr val="000090"/>
              </a:solidFill>
            </a:endParaRPr>
          </a:p>
          <a:p>
            <a:r>
              <a:rPr lang="en-US" sz="3100" dirty="0" err="1" smtClean="0">
                <a:solidFill>
                  <a:srgbClr val="000090"/>
                </a:solidFill>
              </a:rPr>
              <a:t>afruza.sultana.ju@gmail.com</a:t>
            </a:r>
            <a:r>
              <a:rPr lang="en-US" sz="3100" dirty="0" smtClean="0">
                <a:solidFill>
                  <a:srgbClr val="000090"/>
                </a:solidFill>
              </a:rPr>
              <a:t> </a:t>
            </a:r>
          </a:p>
          <a:p>
            <a:r>
              <a:rPr lang="en-US" sz="3100" dirty="0" smtClean="0">
                <a:solidFill>
                  <a:srgbClr val="000090"/>
                </a:solidFill>
              </a:rPr>
              <a:t> </a:t>
            </a:r>
          </a:p>
        </p:txBody>
      </p:sp>
    </p:spTree>
    <p:extLst>
      <p:ext uri="{BB962C8B-B14F-4D97-AF65-F5344CB8AC3E}">
        <p14:creationId xmlns:p14="http://schemas.microsoft.com/office/powerpoint/2010/main" val="380228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smtClean="0">
                <a:solidFill>
                  <a:srgbClr val="003399"/>
                </a:solidFill>
              </a:rPr>
              <a:t>Outline</a:t>
            </a:r>
            <a:endParaRPr lang="en-US" sz="3600" u="sng" dirty="0">
              <a:solidFill>
                <a:srgbClr val="003399"/>
              </a:solidFill>
            </a:endParaRPr>
          </a:p>
        </p:txBody>
      </p:sp>
      <p:sp>
        <p:nvSpPr>
          <p:cNvPr id="3" name="Content Placeholder 2"/>
          <p:cNvSpPr>
            <a:spLocks noGrp="1"/>
          </p:cNvSpPr>
          <p:nvPr>
            <p:ph idx="1"/>
          </p:nvPr>
        </p:nvSpPr>
        <p:spPr>
          <a:xfrm>
            <a:off x="457200" y="1417638"/>
            <a:ext cx="8229600" cy="4708525"/>
          </a:xfrm>
        </p:spPr>
        <p:txBody>
          <a:bodyPr>
            <a:normAutofit/>
          </a:bodyPr>
          <a:lstStyle/>
          <a:p>
            <a:pPr marL="682625" indent="-682625">
              <a:lnSpc>
                <a:spcPct val="200000"/>
              </a:lnSpc>
              <a:buFont typeface="+mj-lt"/>
              <a:buAutoNum type="romanUcPeriod"/>
            </a:pPr>
            <a:r>
              <a:rPr lang="en-US" sz="2400" dirty="0" smtClean="0"/>
              <a:t>Introduction to the country and the NMHS</a:t>
            </a:r>
            <a:endParaRPr lang="en-US" sz="2400" dirty="0"/>
          </a:p>
          <a:p>
            <a:pPr marL="682625" indent="-682625">
              <a:lnSpc>
                <a:spcPct val="200000"/>
              </a:lnSpc>
              <a:buFont typeface="+mj-lt"/>
              <a:buAutoNum type="romanUcPeriod"/>
            </a:pPr>
            <a:r>
              <a:rPr lang="en-US" sz="2400" dirty="0" smtClean="0"/>
              <a:t>Physical context of the country</a:t>
            </a:r>
            <a:endParaRPr lang="en-US" sz="2400" dirty="0"/>
          </a:p>
          <a:p>
            <a:pPr marL="682625" indent="-682625">
              <a:lnSpc>
                <a:spcPct val="200000"/>
              </a:lnSpc>
              <a:buFont typeface="+mj-lt"/>
              <a:buAutoNum type="romanUcPeriod"/>
            </a:pPr>
            <a:r>
              <a:rPr lang="en-US" sz="2400" dirty="0" smtClean="0"/>
              <a:t>National requirements for observations</a:t>
            </a:r>
            <a:endParaRPr lang="en-US" sz="2400" dirty="0"/>
          </a:p>
          <a:p>
            <a:pPr marL="682625" indent="-682625">
              <a:lnSpc>
                <a:spcPct val="200000"/>
              </a:lnSpc>
              <a:buFont typeface="+mj-lt"/>
              <a:buAutoNum type="romanUcPeriod"/>
            </a:pPr>
            <a:r>
              <a:rPr lang="en-US" sz="2400" dirty="0" smtClean="0"/>
              <a:t>Summary of national observing capabilities</a:t>
            </a:r>
          </a:p>
          <a:p>
            <a:pPr marL="682625" indent="-682625">
              <a:lnSpc>
                <a:spcPct val="200000"/>
              </a:lnSpc>
              <a:buFont typeface="+mj-lt"/>
              <a:buAutoNum type="romanUcPeriod"/>
            </a:pPr>
            <a:r>
              <a:rPr lang="en-US" sz="2400" dirty="0"/>
              <a:t>Status of National implementation of </a:t>
            </a:r>
            <a:r>
              <a:rPr lang="en-US" sz="2400" dirty="0" err="1" smtClean="0"/>
              <a:t>WIGOS</a:t>
            </a:r>
            <a:endParaRPr lang="en-US" sz="2400" dirty="0"/>
          </a:p>
        </p:txBody>
      </p:sp>
    </p:spTree>
    <p:extLst>
      <p:ext uri="{BB962C8B-B14F-4D97-AF65-F5344CB8AC3E}">
        <p14:creationId xmlns:p14="http://schemas.microsoft.com/office/powerpoint/2010/main" val="162439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35599" y="719106"/>
            <a:ext cx="8417455" cy="5723257"/>
            <a:chOff x="435600" y="719107"/>
            <a:chExt cx="8251200" cy="5508768"/>
          </a:xfrm>
        </p:grpSpPr>
        <p:grpSp>
          <p:nvGrpSpPr>
            <p:cNvPr id="9" name="Group 8"/>
            <p:cNvGrpSpPr/>
            <p:nvPr/>
          </p:nvGrpSpPr>
          <p:grpSpPr>
            <a:xfrm>
              <a:off x="435600" y="719107"/>
              <a:ext cx="1895339" cy="1001429"/>
              <a:chOff x="76200" y="0"/>
              <a:chExt cx="1895339" cy="1001429"/>
            </a:xfrm>
          </p:grpSpPr>
          <p:sp>
            <p:nvSpPr>
              <p:cNvPr id="5" name="Rectangle 5"/>
              <p:cNvSpPr>
                <a:spLocks noChangeArrowheads="1"/>
              </p:cNvSpPr>
              <p:nvPr/>
            </p:nvSpPr>
            <p:spPr bwMode="auto">
              <a:xfrm>
                <a:off x="76200" y="0"/>
                <a:ext cx="1895339" cy="1001429"/>
              </a:xfrm>
              <a:prstGeom prst="rect">
                <a:avLst/>
              </a:prstGeom>
              <a:solidFill>
                <a:srgbClr val="339966"/>
              </a:solidFill>
              <a:ln w="9525">
                <a:noFill/>
                <a:miter lim="800000"/>
                <a:headEnd/>
                <a:tailEnd/>
              </a:ln>
            </p:spPr>
            <p:txBody>
              <a:bodyPr wrap="none" anchor="ctr"/>
              <a:lstStyle/>
              <a:p>
                <a:endParaRPr lang="ko-KR" altLang="en-US">
                  <a:ea typeface="Gulim" pitchFamily="34" charset="-127"/>
                </a:endParaRPr>
              </a:p>
            </p:txBody>
          </p:sp>
          <p:sp>
            <p:nvSpPr>
              <p:cNvPr id="6" name="Oval 6"/>
              <p:cNvSpPr>
                <a:spLocks noChangeArrowheads="1"/>
              </p:cNvSpPr>
              <p:nvPr/>
            </p:nvSpPr>
            <p:spPr bwMode="auto">
              <a:xfrm>
                <a:off x="681885" y="245609"/>
                <a:ext cx="556281" cy="528982"/>
              </a:xfrm>
              <a:prstGeom prst="ellipse">
                <a:avLst/>
              </a:prstGeom>
              <a:solidFill>
                <a:srgbClr val="FF0000"/>
              </a:solidFill>
              <a:ln w="9525">
                <a:noFill/>
                <a:round/>
                <a:headEnd/>
                <a:tailEnd/>
              </a:ln>
            </p:spPr>
            <p:txBody>
              <a:bodyPr wrap="none" anchor="ctr"/>
              <a:lstStyle/>
              <a:p>
                <a:endParaRPr lang="ko-KR" altLang="en-US">
                  <a:ea typeface="Gulim" pitchFamily="34" charset="-127"/>
                </a:endParaRPr>
              </a:p>
            </p:txBody>
          </p:sp>
        </p:grpSp>
        <p:pic>
          <p:nvPicPr>
            <p:cNvPr id="7" name="Picture 4" descr="C:\Users\BMD\Desktop\presentation-on-bangladesh-5-638.jpg"/>
            <p:cNvPicPr>
              <a:picLocks noChangeAspect="1" noChangeArrowheads="1"/>
            </p:cNvPicPr>
            <p:nvPr/>
          </p:nvPicPr>
          <p:blipFill>
            <a:blip r:embed="rId2"/>
            <a:srcRect/>
            <a:stretch>
              <a:fillRect/>
            </a:stretch>
          </p:blipFill>
          <p:spPr bwMode="auto">
            <a:xfrm>
              <a:off x="5770418" y="4150452"/>
              <a:ext cx="2916382" cy="2077423"/>
            </a:xfrm>
            <a:prstGeom prst="rect">
              <a:avLst/>
            </a:prstGeom>
            <a:noFill/>
            <a:ln w="9525">
              <a:noFill/>
              <a:miter lim="800000"/>
              <a:headEnd/>
              <a:tailEnd/>
            </a:ln>
          </p:spPr>
        </p:pic>
        <p:pic>
          <p:nvPicPr>
            <p:cNvPr id="8" name="Picture 5" descr="C:\Users\BMD\Desktop\BangladeshMap.gif"/>
            <p:cNvPicPr>
              <a:picLocks noChangeAspect="1" noChangeArrowheads="1"/>
            </p:cNvPicPr>
            <p:nvPr/>
          </p:nvPicPr>
          <p:blipFill>
            <a:blip r:embed="rId3"/>
            <a:srcRect/>
            <a:stretch>
              <a:fillRect/>
            </a:stretch>
          </p:blipFill>
          <p:spPr bwMode="auto">
            <a:xfrm>
              <a:off x="5753100" y="719107"/>
              <a:ext cx="2933700" cy="3201656"/>
            </a:xfrm>
            <a:prstGeom prst="rect">
              <a:avLst/>
            </a:prstGeom>
            <a:noFill/>
            <a:ln w="9525">
              <a:noFill/>
              <a:miter lim="800000"/>
              <a:headEnd/>
              <a:tailEnd/>
            </a:ln>
          </p:spPr>
        </p:pic>
      </p:grpSp>
      <p:sp>
        <p:nvSpPr>
          <p:cNvPr id="10" name="Title 1"/>
          <p:cNvSpPr>
            <a:spLocks noGrp="1"/>
          </p:cNvSpPr>
          <p:nvPr>
            <p:ph type="title"/>
          </p:nvPr>
        </p:nvSpPr>
        <p:spPr>
          <a:xfrm>
            <a:off x="457200" y="-251852"/>
            <a:ext cx="8229600" cy="1143000"/>
          </a:xfrm>
        </p:spPr>
        <p:txBody>
          <a:bodyPr>
            <a:normAutofit fontScale="90000"/>
          </a:bodyPr>
          <a:lstStyle/>
          <a:p>
            <a:r>
              <a:rPr lang="en-US" sz="3600" b="1" dirty="0" smtClean="0">
                <a:solidFill>
                  <a:srgbClr val="003399"/>
                </a:solidFill>
                <a:latin typeface="+mn-lt"/>
              </a:rPr>
              <a:t>Introduction to the Country and the NMHS</a:t>
            </a:r>
            <a:endParaRPr lang="en-US" sz="3600" dirty="0">
              <a:solidFill>
                <a:srgbClr val="003399"/>
              </a:solidFill>
              <a:latin typeface="+mn-lt"/>
            </a:endParaRPr>
          </a:p>
        </p:txBody>
      </p:sp>
      <p:sp>
        <p:nvSpPr>
          <p:cNvPr id="11" name="Content Placeholder 2"/>
          <p:cNvSpPr>
            <a:spLocks noGrp="1"/>
          </p:cNvSpPr>
          <p:nvPr>
            <p:ph idx="1"/>
          </p:nvPr>
        </p:nvSpPr>
        <p:spPr>
          <a:xfrm>
            <a:off x="435599" y="1939636"/>
            <a:ext cx="5181601" cy="3803073"/>
          </a:xfrm>
        </p:spPr>
        <p:txBody>
          <a:bodyPr>
            <a:normAutofit fontScale="92500" lnSpcReduction="10000"/>
          </a:bodyPr>
          <a:lstStyle/>
          <a:p>
            <a:pPr marL="0" indent="0">
              <a:buFont typeface="Arial" pitchFamily="34" charset="0"/>
              <a:buNone/>
            </a:pPr>
            <a:r>
              <a:rPr lang="en-US" altLang="en-US" sz="2400" b="1" dirty="0" smtClean="0"/>
              <a:t>Government Name</a:t>
            </a:r>
            <a:r>
              <a:rPr lang="en-US" altLang="en-US" sz="2400" dirty="0" smtClean="0"/>
              <a:t>: People's Republic of Bangladesh</a:t>
            </a:r>
          </a:p>
          <a:p>
            <a:pPr marL="0" indent="0">
              <a:buFont typeface="Arial" pitchFamily="34" charset="0"/>
              <a:buNone/>
            </a:pPr>
            <a:r>
              <a:rPr lang="en-US" sz="2400" dirty="0" smtClean="0"/>
              <a:t>Location of Bangladesh: 20.57ºN to 26.63ºN and 88.02ºE to 92.68E</a:t>
            </a:r>
            <a:endParaRPr lang="en-US" altLang="en-US" sz="2400" dirty="0" smtClean="0"/>
          </a:p>
          <a:p>
            <a:pPr marL="0" indent="0">
              <a:buFont typeface="Arial" pitchFamily="34" charset="0"/>
              <a:buNone/>
            </a:pPr>
            <a:r>
              <a:rPr lang="en-US" altLang="en-US" sz="2400" b="1" dirty="0" smtClean="0"/>
              <a:t>Capital: </a:t>
            </a:r>
            <a:r>
              <a:rPr lang="en-US" altLang="en-US" sz="2400" dirty="0" smtClean="0"/>
              <a:t>Dhaka</a:t>
            </a:r>
          </a:p>
          <a:p>
            <a:pPr marL="0" indent="0">
              <a:buFont typeface="Arial" pitchFamily="34" charset="0"/>
              <a:buNone/>
            </a:pPr>
            <a:r>
              <a:rPr lang="en-US" altLang="en-US" sz="2400" b="1" dirty="0" smtClean="0"/>
              <a:t>Total Area: </a:t>
            </a:r>
            <a:r>
              <a:rPr lang="en-US" altLang="en-US" sz="2400" dirty="0" smtClean="0"/>
              <a:t>1,47,570 Sq-Km (92</a:t>
            </a:r>
            <a:r>
              <a:rPr lang="en-US" altLang="en-US" sz="2400" baseline="30000" dirty="0" smtClean="0"/>
              <a:t>nd</a:t>
            </a:r>
            <a:r>
              <a:rPr lang="en-US" altLang="en-US" sz="2400" dirty="0" smtClean="0"/>
              <a:t>)</a:t>
            </a:r>
          </a:p>
          <a:p>
            <a:pPr marL="0" indent="0">
              <a:buFont typeface="Arial" pitchFamily="34" charset="0"/>
              <a:buNone/>
            </a:pPr>
            <a:r>
              <a:rPr lang="en-US" altLang="en-US" sz="2400" dirty="0" smtClean="0"/>
              <a:t>Population: 16,29,51,560 (8</a:t>
            </a:r>
            <a:r>
              <a:rPr lang="en-US" altLang="en-US" sz="2400" baseline="30000" dirty="0" smtClean="0"/>
              <a:t>th</a:t>
            </a:r>
            <a:r>
              <a:rPr lang="en-US" altLang="en-US" sz="2400" dirty="0" smtClean="0"/>
              <a:t>)</a:t>
            </a:r>
          </a:p>
          <a:p>
            <a:pPr marL="0" indent="0">
              <a:buFont typeface="Arial" pitchFamily="34" charset="0"/>
              <a:buNone/>
            </a:pPr>
            <a:r>
              <a:rPr lang="en-US" altLang="en-US" sz="2400" dirty="0" smtClean="0"/>
              <a:t>Population Density: 1106/Sq-km</a:t>
            </a:r>
          </a:p>
          <a:p>
            <a:pPr marL="0" indent="0">
              <a:buFont typeface="Arial" pitchFamily="34" charset="0"/>
              <a:buNone/>
            </a:pPr>
            <a:r>
              <a:rPr lang="en-US" altLang="en-US" sz="2400" dirty="0" smtClean="0"/>
              <a:t>National Income: $1660 (Per Capita)</a:t>
            </a:r>
          </a:p>
          <a:p>
            <a:pPr marL="0" indent="0">
              <a:buFont typeface="Arial" pitchFamily="34" charset="0"/>
              <a:buNone/>
            </a:pPr>
            <a:r>
              <a:rPr lang="en-US" altLang="en-US" sz="2400" dirty="0" smtClean="0"/>
              <a:t>Population Growth Rate: 1.20</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1" y="231820"/>
            <a:ext cx="6472818" cy="6024000"/>
          </a:xfrm>
          <a:prstGeom prst="rect">
            <a:avLst/>
          </a:prstGeom>
          <a:noFill/>
          <a:ln w="9525">
            <a:noFill/>
            <a:round/>
            <a:headEnd/>
            <a:tailEnd/>
          </a:ln>
        </p:spPr>
        <p:txBody>
          <a:bodyPr/>
          <a:lstStyle/>
          <a:p>
            <a:pPr algn="just" eaLnBrk="1" hangingPunct="1">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dirty="0" smtClean="0">
                <a:solidFill>
                  <a:srgbClr val="0070C0"/>
                </a:solidFill>
              </a:rPr>
              <a:t> </a:t>
            </a:r>
            <a:r>
              <a:rPr lang="en-US" altLang="en-US" sz="2800" dirty="0" smtClean="0">
                <a:solidFill>
                  <a:srgbClr val="003399"/>
                </a:solidFill>
              </a:rPr>
              <a:t>Bangladesh Meteorological Department                 </a:t>
            </a:r>
          </a:p>
          <a:p>
            <a:pPr algn="just" eaLnBrk="1" hangingPunct="1">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dirty="0" smtClean="0">
                <a:solidFill>
                  <a:srgbClr val="003399"/>
                </a:solidFill>
              </a:rPr>
              <a:t>                               (BMD)</a:t>
            </a:r>
            <a:endParaRPr lang="en-US" altLang="en-US" sz="2800" dirty="0">
              <a:solidFill>
                <a:srgbClr val="003399"/>
              </a:solidFill>
            </a:endParaRPr>
          </a:p>
          <a:p>
            <a:pPr marL="341313" indent="-341313" algn="just" eaLnBrk="1" hangingPunct="1">
              <a:lnSpc>
                <a:spcPct val="80000"/>
              </a:lnSpc>
              <a:spcBef>
                <a:spcPts val="500"/>
              </a:spcBef>
              <a:buFont typeface="Trebuchet MS"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smtClean="0"/>
              <a:t>The meteorological activities started in this country in 1877 through the establishment of one observatory in </a:t>
            </a:r>
            <a:r>
              <a:rPr lang="en-US" altLang="en-US" sz="2400" dirty="0" err="1" smtClean="0"/>
              <a:t>Satkhira</a:t>
            </a:r>
            <a:r>
              <a:rPr lang="en-US" altLang="en-US" sz="2400" dirty="0" smtClean="0"/>
              <a:t> during the British rule. In 1947, the service was renamed as Pakistan Meteorological Services. After the independence in 1971, it became Bangladesh Meteorological Department (BMD).</a:t>
            </a:r>
          </a:p>
          <a:p>
            <a:pPr marL="341313" indent="-341313" algn="just" eaLnBrk="1" hangingPunct="1">
              <a:lnSpc>
                <a:spcPct val="80000"/>
              </a:lnSpc>
              <a:spcBef>
                <a:spcPts val="500"/>
              </a:spcBef>
              <a:buClr>
                <a:srgbClr val="006600"/>
              </a:buClr>
              <a:buFont typeface="Trebuchet MS"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smtClean="0"/>
              <a:t>Bangladesh </a:t>
            </a:r>
            <a:r>
              <a:rPr lang="en-US" altLang="en-US" sz="2400" dirty="0"/>
              <a:t>Meteorological Department is a government organization under the administrative control of the Ministry of </a:t>
            </a:r>
            <a:r>
              <a:rPr lang="en-US" altLang="en-US" sz="2400" dirty="0" err="1"/>
              <a:t>Defence</a:t>
            </a:r>
            <a:r>
              <a:rPr lang="en-US" altLang="en-US" sz="2400" dirty="0"/>
              <a:t>. BMD is mainly responsible </a:t>
            </a:r>
            <a:r>
              <a:rPr lang="en-US" altLang="en-US" sz="2400" dirty="0" smtClean="0"/>
              <a:t>for recording the </a:t>
            </a:r>
            <a:r>
              <a:rPr lang="en-US" altLang="en-US" sz="2400" dirty="0"/>
              <a:t>meteorological observations and providing forecast and warnings for disaster management and all social economic activities</a:t>
            </a:r>
            <a:r>
              <a:rPr lang="en-US" altLang="en-US" sz="2400" dirty="0">
                <a:latin typeface="Trebuchet MS" pitchFamily="34" charset="0"/>
              </a:rPr>
              <a:t>. </a:t>
            </a:r>
            <a:endParaRPr lang="en-US" altLang="en-US" sz="2400" dirty="0" smtClean="0">
              <a:latin typeface="Trebuchet MS" pitchFamily="34" charset="0"/>
            </a:endParaRPr>
          </a:p>
          <a:p>
            <a:pPr marL="0" lvl="1" algn="just">
              <a:lnSpc>
                <a:spcPct val="80000"/>
              </a:lnSpc>
              <a:spcBef>
                <a:spcPts val="500"/>
              </a:spcBef>
              <a:buClr>
                <a:srgbClr val="006600"/>
              </a:buClr>
              <a:tabLst>
                <a:tab pos="1825625" algn="l"/>
                <a:tab pos="2740025" algn="l"/>
                <a:tab pos="3654425" algn="l"/>
                <a:tab pos="4568825" algn="l"/>
                <a:tab pos="5483225" algn="l"/>
                <a:tab pos="6397625" algn="l"/>
                <a:tab pos="7312025" algn="l"/>
                <a:tab pos="8226425" algn="l"/>
                <a:tab pos="9140825" algn="l"/>
                <a:tab pos="10055225" algn="l"/>
              </a:tabLst>
            </a:pPr>
            <a:endParaRPr lang="en-US" altLang="en-US" sz="2200" dirty="0" smtClean="0"/>
          </a:p>
          <a:p>
            <a:pPr marL="341313" indent="-341313" algn="just" eaLnBrk="1" hangingPunct="1">
              <a:lnSpc>
                <a:spcPct val="80000"/>
              </a:lnSpc>
              <a:spcBef>
                <a:spcPts val="500"/>
              </a:spcBef>
              <a:buClr>
                <a:srgbClr val="006600"/>
              </a:buClr>
              <a:buFont typeface="Trebuchet MS"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2000" b="1" dirty="0">
              <a:solidFill>
                <a:srgbClr val="006600"/>
              </a:solidFill>
              <a:latin typeface="Trebuchet MS" pitchFamily="34" charset="0"/>
            </a:endParaRPr>
          </a:p>
        </p:txBody>
      </p:sp>
      <p:pic>
        <p:nvPicPr>
          <p:cNvPr id="3" name="Picture 2" descr="C:\Users\BMD\Desktop\17November15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9041" y="785610"/>
            <a:ext cx="2349391" cy="240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494" y="3711078"/>
            <a:ext cx="2426484" cy="1657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93186" y="283335"/>
            <a:ext cx="8075051" cy="6465195"/>
          </a:xfrm>
          <a:prstGeom prst="rect">
            <a:avLst/>
          </a:prstGeom>
        </p:spPr>
        <p:txBody>
          <a:bodyPr vert="horz" lIns="91440" tIns="45720" rIns="91440" bIns="45720" rtlCol="0">
            <a:normAutofit lnSpcReduction="10000"/>
          </a:bodyPr>
          <a:lstStyle/>
          <a:p>
            <a:pPr marL="639763" marR="0" lvl="0" indent="-639763" algn="ctr" defTabSz="457200" rtl="0" eaLnBrk="1" fontAlgn="auto" latinLnBrk="0" hangingPunct="1">
              <a:lnSpc>
                <a:spcPct val="80000"/>
              </a:lnSpc>
              <a:spcBef>
                <a:spcPct val="20000"/>
              </a:spcBef>
              <a:spcAft>
                <a:spcPts val="0"/>
              </a:spcAft>
              <a:buClrTx/>
              <a:buSzTx/>
              <a:buFontTx/>
              <a:buNone/>
              <a:tabLst/>
              <a:defRPr/>
            </a:pPr>
            <a:r>
              <a:rPr kumimoji="0" lang="en-US" sz="2800" b="1" i="0" u="none" strike="noStrike" kern="1200" cap="none" spc="0" normalizeH="0" baseline="0" noProof="0" dirty="0" smtClean="0">
                <a:ln>
                  <a:noFill/>
                </a:ln>
                <a:solidFill>
                  <a:srgbClr val="003399"/>
                </a:solidFill>
                <a:effectLst/>
                <a:uLnTx/>
                <a:uFillTx/>
                <a:cs typeface="Times New Roman" panose="02020603050405020304" pitchFamily="18" charset="0"/>
              </a:rPr>
              <a:t>Organizational structure of BMD</a:t>
            </a:r>
          </a:p>
          <a:p>
            <a:pPr marL="639763" marR="0" lvl="0" indent="-639763" algn="just" defTabSz="457200" rtl="0" eaLnBrk="1" fontAlgn="auto" latinLnBrk="0" hangingPunct="1">
              <a:lnSpc>
                <a:spcPct val="80000"/>
              </a:lnSpc>
              <a:spcBef>
                <a:spcPct val="20000"/>
              </a:spcBef>
              <a:spcAft>
                <a:spcPts val="0"/>
              </a:spcAft>
              <a:buClrTx/>
              <a:buSzTx/>
              <a:buFontTx/>
              <a:buNone/>
              <a:tabLst/>
              <a:defRPr/>
            </a:pPr>
            <a:r>
              <a:rPr kumimoji="0" lang="en-US" sz="220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BMD Head Quarters has the following divisions:</a:t>
            </a:r>
          </a:p>
          <a:p>
            <a:pPr marL="639763" marR="0" lvl="0" indent="-639763" algn="l" defTabSz="457200" rtl="0" eaLnBrk="1" fontAlgn="auto" latinLnBrk="0" hangingPunct="1">
              <a:lnSpc>
                <a:spcPct val="80000"/>
              </a:lnSpc>
              <a:spcBef>
                <a:spcPct val="20000"/>
              </a:spcBef>
              <a:spcAft>
                <a:spcPts val="0"/>
              </a:spcAft>
              <a:buClrTx/>
              <a:buSzTx/>
              <a:buFontTx/>
              <a:buNone/>
              <a:tabLst/>
              <a:defRPr/>
            </a:pPr>
            <a:r>
              <a:rPr kumimoji="0" lang="en-US" sz="2200" i="0" u="none" strike="noStrike" kern="1200" cap="none" spc="0" normalizeH="0" baseline="0" noProof="0" dirty="0" err="1" smtClean="0">
                <a:ln>
                  <a:noFill/>
                </a:ln>
                <a:effectLst/>
                <a:uLnTx/>
                <a:uFillTx/>
                <a:latin typeface="Times New Roman" panose="02020603050405020304" pitchFamily="18" charset="0"/>
                <a:cs typeface="Times New Roman" panose="02020603050405020304" pitchFamily="18" charset="0"/>
              </a:rPr>
              <a:t>i</a:t>
            </a:r>
            <a:r>
              <a:rPr kumimoji="0" lang="en-US" sz="220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Director’s Office</a:t>
            </a:r>
          </a:p>
          <a:p>
            <a:pPr marL="639763" marR="0" lvl="0" indent="-639763" algn="l" defTabSz="457200" rtl="0" eaLnBrk="1" fontAlgn="auto" latinLnBrk="0" hangingPunct="1">
              <a:lnSpc>
                <a:spcPct val="80000"/>
              </a:lnSpc>
              <a:spcBef>
                <a:spcPct val="20000"/>
              </a:spcBef>
              <a:spcAft>
                <a:spcPts val="0"/>
              </a:spcAft>
              <a:buClrTx/>
              <a:buSzTx/>
              <a:buFontTx/>
              <a:buNone/>
              <a:tabLst/>
              <a:defRPr/>
            </a:pPr>
            <a:r>
              <a:rPr kumimoji="0" lang="en-US" sz="220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ii.	National Weather Forecasting Centre (Storm Warning Centre)</a:t>
            </a:r>
          </a:p>
          <a:p>
            <a:pPr marL="639763" marR="0" lvl="0" indent="-639763" algn="l" defTabSz="457200" rtl="0" eaLnBrk="1" fontAlgn="auto" latinLnBrk="0" hangingPunct="1">
              <a:lnSpc>
                <a:spcPct val="80000"/>
              </a:lnSpc>
              <a:spcBef>
                <a:spcPct val="20000"/>
              </a:spcBef>
              <a:spcAft>
                <a:spcPts val="0"/>
              </a:spcAft>
              <a:buClrTx/>
              <a:buSzTx/>
              <a:buFontTx/>
              <a:buNone/>
              <a:tabLst/>
              <a:defRPr/>
            </a:pPr>
            <a:r>
              <a:rPr kumimoji="0" lang="en-US" sz="220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iii.	Meteorological &amp; Geo-physical Centre (</a:t>
            </a:r>
            <a:r>
              <a:rPr kumimoji="0" lang="en-US" sz="2200" i="0" u="none" strike="noStrike" kern="1200" cap="none" spc="0" normalizeH="0" baseline="0" noProof="0" dirty="0" err="1" smtClean="0">
                <a:ln>
                  <a:noFill/>
                </a:ln>
                <a:effectLst/>
                <a:uLnTx/>
                <a:uFillTx/>
                <a:latin typeface="Times New Roman" panose="02020603050405020304" pitchFamily="18" charset="0"/>
                <a:cs typeface="Times New Roman" panose="02020603050405020304" pitchFamily="18" charset="0"/>
              </a:rPr>
              <a:t>M&amp;GC</a:t>
            </a:r>
            <a:r>
              <a:rPr kumimoji="0" lang="en-US" sz="220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Chittagong</a:t>
            </a:r>
          </a:p>
          <a:p>
            <a:pPr marL="639763" marR="0" lvl="0" indent="-639763" algn="l" defTabSz="457200" rtl="0" eaLnBrk="1" fontAlgn="auto" latinLnBrk="0" hangingPunct="1">
              <a:lnSpc>
                <a:spcPct val="80000"/>
              </a:lnSpc>
              <a:spcBef>
                <a:spcPct val="20000"/>
              </a:spcBef>
              <a:spcAft>
                <a:spcPts val="0"/>
              </a:spcAft>
              <a:buClrTx/>
              <a:buSzTx/>
              <a:buFontTx/>
              <a:buNone/>
              <a:tabLst/>
              <a:defRPr/>
            </a:pPr>
            <a:r>
              <a:rPr kumimoji="0" lang="en-US" sz="220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iv.	Meteorological Training Institute</a:t>
            </a:r>
          </a:p>
          <a:p>
            <a:pPr marL="639763" marR="0" lvl="0" indent="-639763" algn="l" defTabSz="457200" rtl="0" eaLnBrk="1" fontAlgn="auto" latinLnBrk="0" hangingPunct="1">
              <a:lnSpc>
                <a:spcPct val="80000"/>
              </a:lnSpc>
              <a:spcBef>
                <a:spcPct val="20000"/>
              </a:spcBef>
              <a:spcAft>
                <a:spcPts val="0"/>
              </a:spcAft>
              <a:buClrTx/>
              <a:buSzTx/>
              <a:buFontTx/>
              <a:buNone/>
              <a:tabLst/>
              <a:defRPr/>
            </a:pPr>
            <a:r>
              <a:rPr kumimoji="0" lang="en-US" sz="220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v.	Climate Division</a:t>
            </a:r>
          </a:p>
          <a:p>
            <a:pPr marL="639763" marR="0" lvl="0" indent="-639763" algn="l" defTabSz="457200" rtl="0" eaLnBrk="1" fontAlgn="auto" latinLnBrk="0" hangingPunct="1">
              <a:lnSpc>
                <a:spcPct val="80000"/>
              </a:lnSpc>
              <a:spcBef>
                <a:spcPct val="20000"/>
              </a:spcBef>
              <a:spcAft>
                <a:spcPts val="0"/>
              </a:spcAft>
              <a:buClrTx/>
              <a:buSzTx/>
              <a:buFontTx/>
              <a:buNone/>
              <a:tabLst/>
              <a:defRPr/>
            </a:pPr>
            <a:r>
              <a:rPr kumimoji="0" lang="en-US" sz="220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vi.	</a:t>
            </a:r>
            <a:r>
              <a:rPr kumimoji="0" lang="en-US" sz="2200" i="0" u="none" strike="noStrike" kern="1200" cap="none" spc="0" normalizeH="0" baseline="0" noProof="0" dirty="0" err="1" smtClean="0">
                <a:ln>
                  <a:noFill/>
                </a:ln>
                <a:effectLst/>
                <a:uLnTx/>
                <a:uFillTx/>
                <a:latin typeface="Times New Roman" panose="02020603050405020304" pitchFamily="18" charset="0"/>
                <a:cs typeface="Times New Roman" panose="02020603050405020304" pitchFamily="18" charset="0"/>
              </a:rPr>
              <a:t>Agromet</a:t>
            </a:r>
            <a:r>
              <a:rPr kumimoji="0" lang="en-US" sz="220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Division</a:t>
            </a:r>
          </a:p>
          <a:p>
            <a:pPr marL="639763" marR="0" lvl="0" indent="-639763" algn="l" defTabSz="457200" rtl="0" eaLnBrk="1" fontAlgn="auto" latinLnBrk="0" hangingPunct="1">
              <a:lnSpc>
                <a:spcPct val="80000"/>
              </a:lnSpc>
              <a:spcBef>
                <a:spcPct val="20000"/>
              </a:spcBef>
              <a:spcAft>
                <a:spcPts val="0"/>
              </a:spcAft>
              <a:buClrTx/>
              <a:buSzTx/>
              <a:buFontTx/>
              <a:buNone/>
              <a:tabLst/>
              <a:defRPr/>
            </a:pPr>
            <a:r>
              <a:rPr kumimoji="0" lang="en-US" sz="220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vii.	Forecasting Division</a:t>
            </a:r>
          </a:p>
          <a:p>
            <a:pPr marL="639763" marR="0" lvl="0" indent="-639763" algn="l" defTabSz="457200" rtl="0" eaLnBrk="1" fontAlgn="auto" latinLnBrk="0" hangingPunct="1">
              <a:lnSpc>
                <a:spcPct val="80000"/>
              </a:lnSpc>
              <a:spcBef>
                <a:spcPct val="20000"/>
              </a:spcBef>
              <a:spcAft>
                <a:spcPts val="0"/>
              </a:spcAft>
              <a:buClrTx/>
              <a:buSzTx/>
              <a:buFontTx/>
              <a:buNone/>
              <a:tabLst/>
              <a:defRPr/>
            </a:pPr>
            <a:r>
              <a:rPr kumimoji="0" lang="en-US" sz="220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viii.	Synoptic Division</a:t>
            </a:r>
          </a:p>
          <a:p>
            <a:pPr marL="639763" marR="0" lvl="0" indent="-639763" algn="l" defTabSz="457200" rtl="0" eaLnBrk="1" fontAlgn="auto" latinLnBrk="0" hangingPunct="1">
              <a:lnSpc>
                <a:spcPct val="80000"/>
              </a:lnSpc>
              <a:spcBef>
                <a:spcPct val="20000"/>
              </a:spcBef>
              <a:spcAft>
                <a:spcPts val="0"/>
              </a:spcAft>
              <a:buClrTx/>
              <a:buSzTx/>
              <a:buFontTx/>
              <a:buNone/>
              <a:tabLst/>
              <a:defRPr/>
            </a:pPr>
            <a:r>
              <a:rPr kumimoji="0" lang="en-US" sz="220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ix.	Planning Division</a:t>
            </a:r>
          </a:p>
          <a:p>
            <a:pPr marL="639763" marR="0" lvl="0" indent="-639763" algn="l" defTabSz="457200" rtl="0" eaLnBrk="1" fontAlgn="auto" latinLnBrk="0" hangingPunct="1">
              <a:lnSpc>
                <a:spcPct val="80000"/>
              </a:lnSpc>
              <a:spcBef>
                <a:spcPct val="20000"/>
              </a:spcBef>
              <a:spcAft>
                <a:spcPts val="0"/>
              </a:spcAft>
              <a:buClrTx/>
              <a:buSzTx/>
              <a:buFontTx/>
              <a:buNone/>
              <a:tabLst/>
              <a:defRPr/>
            </a:pPr>
            <a:r>
              <a:rPr kumimoji="0" lang="en-US" sz="220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x.	International Meteorological Division</a:t>
            </a:r>
          </a:p>
          <a:p>
            <a:pPr marL="639763" marR="0" lvl="0" indent="-639763" algn="l" defTabSz="457200" rtl="0" eaLnBrk="1" fontAlgn="auto" latinLnBrk="0" hangingPunct="1">
              <a:lnSpc>
                <a:spcPct val="80000"/>
              </a:lnSpc>
              <a:spcBef>
                <a:spcPct val="20000"/>
              </a:spcBef>
              <a:spcAft>
                <a:spcPts val="0"/>
              </a:spcAft>
              <a:buClrTx/>
              <a:buSzTx/>
              <a:buFontTx/>
              <a:buNone/>
              <a:tabLst/>
              <a:defRPr/>
            </a:pPr>
            <a:r>
              <a:rPr kumimoji="0" lang="en-US" sz="220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xi.	Communication Division</a:t>
            </a:r>
          </a:p>
          <a:p>
            <a:pPr marL="639763" marR="0" lvl="0" indent="-639763" algn="l" defTabSz="457200" rtl="0" eaLnBrk="1" fontAlgn="auto" latinLnBrk="0" hangingPunct="1">
              <a:lnSpc>
                <a:spcPct val="80000"/>
              </a:lnSpc>
              <a:spcBef>
                <a:spcPct val="20000"/>
              </a:spcBef>
              <a:spcAft>
                <a:spcPts val="0"/>
              </a:spcAft>
              <a:buClrTx/>
              <a:buSzTx/>
              <a:buFontTx/>
              <a:buNone/>
              <a:tabLst/>
              <a:defRPr/>
            </a:pPr>
            <a:r>
              <a:rPr kumimoji="0" lang="en-US" sz="220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xii.	Electronic and Instruments Division</a:t>
            </a:r>
          </a:p>
          <a:p>
            <a:pPr marL="639763" marR="0" lvl="0" indent="-639763" algn="l" defTabSz="457200" rtl="0" eaLnBrk="1" fontAlgn="auto" latinLnBrk="0" hangingPunct="1">
              <a:lnSpc>
                <a:spcPct val="80000"/>
              </a:lnSpc>
              <a:spcBef>
                <a:spcPct val="20000"/>
              </a:spcBef>
              <a:spcAft>
                <a:spcPts val="0"/>
              </a:spcAft>
              <a:buClrTx/>
              <a:buSzTx/>
              <a:buFontTx/>
              <a:buAutoNum type="romanLcPeriod" startAt="13"/>
              <a:tabLst/>
              <a:defRPr/>
            </a:pPr>
            <a:r>
              <a:rPr kumimoji="0" lang="en-US" sz="220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Workshop and Laboratory</a:t>
            </a:r>
          </a:p>
          <a:p>
            <a:pPr marL="639763" marR="0" lvl="0" indent="-639763" algn="l" defTabSz="457200" rtl="0" eaLnBrk="1" fontAlgn="auto" latinLnBrk="0" hangingPunct="1">
              <a:lnSpc>
                <a:spcPct val="80000"/>
              </a:lnSpc>
              <a:spcBef>
                <a:spcPct val="20000"/>
              </a:spcBef>
              <a:spcAft>
                <a:spcPts val="0"/>
              </a:spcAft>
              <a:buClrTx/>
              <a:buSzTx/>
              <a:buFontTx/>
              <a:buAutoNum type="romanLcPeriod" startAt="13"/>
              <a:tabLst/>
              <a:defRPr/>
            </a:pPr>
            <a:endParaRPr lang="en-US" altLang="en-US" sz="2200" dirty="0">
              <a:latin typeface="Times New Roman" panose="02020603050405020304" pitchFamily="18" charset="0"/>
              <a:cs typeface="Times New Roman" panose="02020603050405020304" pitchFamily="18" charset="0"/>
            </a:endParaRPr>
          </a:p>
          <a:p>
            <a:pPr lvl="0">
              <a:lnSpc>
                <a:spcPct val="80000"/>
              </a:lnSpc>
              <a:spcBef>
                <a:spcPct val="20000"/>
              </a:spcBef>
            </a:pPr>
            <a:r>
              <a:rPr lang="en-US" altLang="en-US" sz="2200" dirty="0" smtClean="0">
                <a:latin typeface="Times New Roman" panose="02020603050405020304" pitchFamily="18" charset="0"/>
                <a:cs typeface="Times New Roman" panose="02020603050405020304" pitchFamily="18" charset="0"/>
              </a:rPr>
              <a:t>Staff:</a:t>
            </a:r>
          </a:p>
          <a:p>
            <a:pPr lvl="0" algn="just">
              <a:lnSpc>
                <a:spcPct val="80000"/>
              </a:lnSpc>
              <a:spcBef>
                <a:spcPct val="20000"/>
              </a:spcBef>
            </a:pPr>
            <a:r>
              <a:rPr lang="en-US" altLang="en-US" sz="2200" dirty="0" smtClean="0">
                <a:latin typeface="Times New Roman" panose="02020603050405020304" pitchFamily="18" charset="0"/>
                <a:cs typeface="Times New Roman" panose="02020603050405020304" pitchFamily="18" charset="0"/>
              </a:rPr>
              <a:t>  Administrative, Operational, Planning and Other         </a:t>
            </a:r>
            <a:r>
              <a:rPr lang="en-US" altLang="en-US" sz="2200" dirty="0" err="1" smtClean="0">
                <a:latin typeface="Times New Roman" panose="02020603050405020304" pitchFamily="18" charset="0"/>
                <a:cs typeface="Times New Roman" panose="02020603050405020304" pitchFamily="18" charset="0"/>
              </a:rPr>
              <a:t>Meteorologicial</a:t>
            </a:r>
            <a:r>
              <a:rPr lang="en-US" altLang="en-US" sz="2200" dirty="0" smtClean="0">
                <a:latin typeface="Times New Roman" panose="02020603050405020304" pitchFamily="18" charset="0"/>
                <a:cs typeface="Times New Roman" panose="02020603050405020304" pitchFamily="18" charset="0"/>
              </a:rPr>
              <a:t> activities of BMD is completed by more than 1200 personnel.</a:t>
            </a:r>
            <a:endParaRPr lang="en-US" sz="2200" dirty="0" smtClean="0">
              <a:latin typeface="Times New Roman" panose="02020603050405020304" pitchFamily="18" charset="0"/>
              <a:cs typeface="Times New Roman" panose="02020603050405020304" pitchFamily="18" charset="0"/>
            </a:endParaRPr>
          </a:p>
          <a:p>
            <a:pPr marL="639763" marR="0" lvl="0" indent="-639763" algn="l" defTabSz="457200" rtl="0" eaLnBrk="1" fontAlgn="auto" latinLnBrk="0" hangingPunct="1">
              <a:lnSpc>
                <a:spcPct val="80000"/>
              </a:lnSpc>
              <a:spcBef>
                <a:spcPct val="20000"/>
              </a:spcBef>
              <a:spcAft>
                <a:spcPts val="0"/>
              </a:spcAft>
              <a:buClrTx/>
              <a:buSzTx/>
              <a:buFontTx/>
              <a:buNone/>
              <a:tabLst/>
              <a:defRPr/>
            </a:pPr>
            <a:endParaRPr kumimoji="0" lang="en-US" sz="2200" b="0" i="0" u="none" strike="noStrike" kern="1200" cap="none" spc="0" normalizeH="0" baseline="0" noProof="0" dirty="0" smtClean="0">
              <a:ln>
                <a:noFill/>
              </a:ln>
              <a:solidFill>
                <a:srgbClr val="0000FF"/>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bangladesh-river-map.gif"/>
          <p:cNvPicPr>
            <a:picLocks noChangeAspect="1" noChangeArrowheads="1"/>
          </p:cNvPicPr>
          <p:nvPr/>
        </p:nvPicPr>
        <p:blipFill>
          <a:blip r:embed="rId2"/>
          <a:srcRect/>
          <a:stretch>
            <a:fillRect/>
          </a:stretch>
        </p:blipFill>
        <p:spPr bwMode="auto">
          <a:xfrm>
            <a:off x="6688282" y="612053"/>
            <a:ext cx="1998518" cy="2078459"/>
          </a:xfrm>
          <a:prstGeom prst="rect">
            <a:avLst/>
          </a:prstGeom>
          <a:noFill/>
        </p:spPr>
      </p:pic>
      <p:sp>
        <p:nvSpPr>
          <p:cNvPr id="5" name="Title 1"/>
          <p:cNvSpPr>
            <a:spLocks noGrp="1"/>
          </p:cNvSpPr>
          <p:nvPr>
            <p:ph type="title"/>
          </p:nvPr>
        </p:nvSpPr>
        <p:spPr>
          <a:xfrm>
            <a:off x="457200" y="1"/>
            <a:ext cx="8068614" cy="566702"/>
          </a:xfrm>
        </p:spPr>
        <p:txBody>
          <a:bodyPr>
            <a:normAutofit fontScale="90000"/>
          </a:bodyPr>
          <a:lstStyle/>
          <a:p>
            <a:r>
              <a:rPr lang="en-US" sz="3600" b="1" dirty="0">
                <a:solidFill>
                  <a:srgbClr val="003399"/>
                </a:solidFill>
              </a:rPr>
              <a:t>Physical </a:t>
            </a:r>
            <a:r>
              <a:rPr lang="en-US" sz="3600" b="1" dirty="0" smtClean="0">
                <a:solidFill>
                  <a:srgbClr val="003399"/>
                </a:solidFill>
              </a:rPr>
              <a:t>context of Bangladesh</a:t>
            </a:r>
            <a:endParaRPr lang="en-US" sz="3100" dirty="0">
              <a:solidFill>
                <a:srgbClr val="003399"/>
              </a:solidFill>
            </a:endParaRPr>
          </a:p>
        </p:txBody>
      </p:sp>
      <p:sp>
        <p:nvSpPr>
          <p:cNvPr id="6" name="TextBox 5"/>
          <p:cNvSpPr txBox="1"/>
          <p:nvPr/>
        </p:nvSpPr>
        <p:spPr>
          <a:xfrm>
            <a:off x="180109" y="566702"/>
            <a:ext cx="5734804" cy="5909310"/>
          </a:xfrm>
          <a:prstGeom prst="rect">
            <a:avLst/>
          </a:prstGeom>
          <a:noFill/>
        </p:spPr>
        <p:txBody>
          <a:bodyPr wrap="square" rtlCol="0">
            <a:spAutoFit/>
          </a:bodyPr>
          <a:lstStyle/>
          <a:p>
            <a:pPr marL="400050" indent="-400050" algn="just">
              <a:buAutoNum type="romanLcPeriod"/>
            </a:pPr>
            <a:r>
              <a:rPr lang="en-US" dirty="0" smtClean="0"/>
              <a:t>Surface Area of Bangladesh: 1,47,570 </a:t>
            </a:r>
            <a:r>
              <a:rPr lang="en-US" dirty="0" err="1" smtClean="0"/>
              <a:t>sqkm</a:t>
            </a:r>
            <a:endParaRPr lang="en-US" dirty="0" smtClean="0"/>
          </a:p>
          <a:p>
            <a:pPr marL="400050" indent="-400050" algn="just">
              <a:buAutoNum type="romanLcPeriod"/>
            </a:pPr>
            <a:r>
              <a:rPr lang="en-US" dirty="0" smtClean="0"/>
              <a:t>Mountains: Less or more 75 such mountains have been identified and mapped in the Hill Tracts of Bangladesh</a:t>
            </a:r>
          </a:p>
          <a:p>
            <a:pPr marL="400050" indent="-400050" algn="just">
              <a:buAutoNum type="romanLcPeriod"/>
            </a:pPr>
            <a:r>
              <a:rPr lang="en-US" dirty="0" smtClean="0"/>
              <a:t>River: There are 230 rivers in Bangladesh out of which 57 originate from outside country. </a:t>
            </a:r>
          </a:p>
          <a:p>
            <a:pPr marL="400050" indent="-400050" algn="just">
              <a:buAutoNum type="romanLcPeriod"/>
            </a:pPr>
            <a:r>
              <a:rPr lang="en-US" dirty="0" smtClean="0"/>
              <a:t>Coast: The coastline of Bangladesh is about 720 km long along the continental  shelf which has shallow bathymetry . </a:t>
            </a:r>
          </a:p>
          <a:p>
            <a:pPr marL="400050" indent="-400050" algn="just">
              <a:buAutoNum type="romanLcPeriod"/>
            </a:pPr>
            <a:r>
              <a:rPr lang="en-US" dirty="0" smtClean="0"/>
              <a:t>The total area of forest land is 2.53 million hectares representing about 17.5% of the country's area. Bangladesh Forest Department manages 1.53 million hectares of forest land. </a:t>
            </a:r>
          </a:p>
          <a:p>
            <a:pPr marL="400050" indent="-400050" algn="just">
              <a:buAutoNum type="romanLcPeriod"/>
            </a:pPr>
            <a:r>
              <a:rPr lang="en-US" dirty="0" smtClean="0"/>
              <a:t>Cultivable land: Agricultural land (% of land area) in Bangladesh was reported at 70.63 % in 2015, according to the World Bank collection of development indicators, compiled from officially recognized sources. Agricultural land refers to the share of land area that is arable, under permanent crops, and under permanent pastures.</a:t>
            </a:r>
          </a:p>
          <a:p>
            <a:pPr algn="just"/>
            <a:endParaRPr lang="en-US" dirty="0" smtClean="0"/>
          </a:p>
          <a:p>
            <a:pPr algn="just"/>
            <a:endParaRPr lang="en-US" dirty="0"/>
          </a:p>
        </p:txBody>
      </p:sp>
      <p:pic>
        <p:nvPicPr>
          <p:cNvPr id="1027" name="Picture 3" descr="C:\Users\User\Desktop\800px-Maithaijama_Haphong.JPG"/>
          <p:cNvPicPr>
            <a:picLocks noChangeAspect="1" noChangeArrowheads="1"/>
          </p:cNvPicPr>
          <p:nvPr/>
        </p:nvPicPr>
        <p:blipFill>
          <a:blip r:embed="rId3"/>
          <a:srcRect/>
          <a:stretch>
            <a:fillRect/>
          </a:stretch>
        </p:blipFill>
        <p:spPr bwMode="auto">
          <a:xfrm>
            <a:off x="6473713" y="2981458"/>
            <a:ext cx="2434760" cy="182607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ko-KR" b="1" dirty="0">
                <a:solidFill>
                  <a:srgbClr val="003399"/>
                </a:solidFill>
                <a:ea typeface="Gulim" pitchFamily="34" charset="-127"/>
              </a:rPr>
              <a:t>Weather and Climate of Bangladesh</a:t>
            </a:r>
            <a:br>
              <a:rPr lang="en-US" altLang="ko-KR" b="1" dirty="0">
                <a:solidFill>
                  <a:srgbClr val="003399"/>
                </a:solidFill>
                <a:ea typeface="Gulim" pitchFamily="34" charset="-127"/>
              </a:rPr>
            </a:br>
            <a:endParaRPr lang="en-US" dirty="0"/>
          </a:p>
        </p:txBody>
      </p:sp>
      <p:sp>
        <p:nvSpPr>
          <p:cNvPr id="3" name="Content Placeholder 2"/>
          <p:cNvSpPr>
            <a:spLocks noGrp="1"/>
          </p:cNvSpPr>
          <p:nvPr>
            <p:ph idx="1"/>
          </p:nvPr>
        </p:nvSpPr>
        <p:spPr/>
        <p:txBody>
          <a:bodyPr>
            <a:normAutofit fontScale="70000" lnSpcReduction="20000"/>
          </a:bodyPr>
          <a:lstStyle/>
          <a:p>
            <a:pPr algn="just"/>
            <a:r>
              <a:rPr lang="en-US" altLang="ko-KR" b="1" dirty="0">
                <a:ea typeface="Gulim" pitchFamily="34" charset="-127"/>
              </a:rPr>
              <a:t>Winter or North-East Monsoon </a:t>
            </a:r>
            <a:r>
              <a:rPr lang="en-US" altLang="ko-KR" dirty="0">
                <a:ea typeface="Gulim" pitchFamily="34" charset="-127"/>
              </a:rPr>
              <a:t>: </a:t>
            </a:r>
            <a:r>
              <a:rPr lang="en-US" altLang="ko-KR" dirty="0" smtClean="0">
                <a:ea typeface="Gulim" pitchFamily="34" charset="-127"/>
              </a:rPr>
              <a:t>Average</a:t>
            </a:r>
            <a:r>
              <a:rPr lang="en-US" dirty="0"/>
              <a:t> </a:t>
            </a:r>
            <a:r>
              <a:rPr lang="en-US" altLang="ko-KR" dirty="0" smtClean="0">
                <a:ea typeface="Gulim" pitchFamily="34" charset="-127"/>
              </a:rPr>
              <a:t> </a:t>
            </a:r>
            <a:r>
              <a:rPr lang="en-US" altLang="ko-KR" dirty="0">
                <a:ea typeface="Gulim" pitchFamily="34" charset="-127"/>
              </a:rPr>
              <a:t>rainfall is about 2</a:t>
            </a:r>
            <a:r>
              <a:rPr lang="en-US" altLang="ko-KR" dirty="0" smtClean="0">
                <a:ea typeface="Gulim" pitchFamily="34" charset="-127"/>
              </a:rPr>
              <a:t>% </a:t>
            </a:r>
            <a:r>
              <a:rPr lang="en-US" altLang="ko-KR" dirty="0">
                <a:ea typeface="Gulim" pitchFamily="34" charset="-127"/>
              </a:rPr>
              <a:t>of the total annual rainfall. Mean temperature is </a:t>
            </a:r>
            <a:r>
              <a:rPr lang="en-US" dirty="0" smtClean="0"/>
              <a:t>18-21 </a:t>
            </a:r>
            <a:r>
              <a:rPr lang="en-US" dirty="0">
                <a:cs typeface="Calibri"/>
              </a:rPr>
              <a:t>ͦ</a:t>
            </a:r>
            <a:r>
              <a:rPr lang="en-US" dirty="0"/>
              <a:t>C </a:t>
            </a:r>
            <a:r>
              <a:rPr lang="en-US" dirty="0">
                <a:ea typeface="Gulim" pitchFamily="34" charset="-127"/>
              </a:rPr>
              <a:t>.</a:t>
            </a:r>
            <a:endParaRPr lang="en-US" altLang="ko-KR" dirty="0">
              <a:ea typeface="Gulim" pitchFamily="34" charset="-127"/>
            </a:endParaRPr>
          </a:p>
          <a:p>
            <a:pPr marL="0" indent="0" algn="just">
              <a:buNone/>
            </a:pPr>
            <a:r>
              <a:rPr lang="en-US" dirty="0" smtClean="0"/>
              <a:t>      Average </a:t>
            </a:r>
            <a:r>
              <a:rPr lang="en-US" dirty="0"/>
              <a:t>Temperature in Winter Monsoon: 18-22 </a:t>
            </a:r>
            <a:r>
              <a:rPr lang="en-US" dirty="0">
                <a:cs typeface="Calibri"/>
              </a:rPr>
              <a:t>ͦ</a:t>
            </a:r>
            <a:r>
              <a:rPr lang="en-US" dirty="0"/>
              <a:t>C .</a:t>
            </a:r>
          </a:p>
          <a:p>
            <a:pPr marL="0" indent="0" algn="just">
              <a:buNone/>
            </a:pPr>
            <a:r>
              <a:rPr lang="en-US" dirty="0" smtClean="0"/>
              <a:t>       Average </a:t>
            </a:r>
            <a:r>
              <a:rPr lang="en-US" dirty="0"/>
              <a:t>Minimum Temperature: 8-10 </a:t>
            </a:r>
            <a:r>
              <a:rPr lang="en-US" dirty="0">
                <a:cs typeface="Calibri"/>
              </a:rPr>
              <a:t>ͦ</a:t>
            </a:r>
            <a:r>
              <a:rPr lang="en-US" dirty="0"/>
              <a:t>C .</a:t>
            </a:r>
          </a:p>
          <a:p>
            <a:pPr algn="just"/>
            <a:endParaRPr lang="en-US" sz="1000" dirty="0"/>
          </a:p>
          <a:p>
            <a:pPr algn="just"/>
            <a:r>
              <a:rPr lang="en-US" altLang="ko-KR" dirty="0">
                <a:ea typeface="Gulim" pitchFamily="34" charset="-127"/>
              </a:rPr>
              <a:t> </a:t>
            </a:r>
            <a:r>
              <a:rPr lang="en-US" altLang="ko-KR" b="1" dirty="0">
                <a:ea typeface="Gulim" pitchFamily="34" charset="-127"/>
              </a:rPr>
              <a:t>Summer or Pre-Monsoon : </a:t>
            </a:r>
            <a:r>
              <a:rPr lang="en-US" altLang="ko-KR" dirty="0">
                <a:ea typeface="Gulim" pitchFamily="34" charset="-127"/>
              </a:rPr>
              <a:t>Mean temp. is </a:t>
            </a:r>
            <a:r>
              <a:rPr lang="en-US" altLang="ko-KR" dirty="0" smtClean="0"/>
              <a:t>23</a:t>
            </a:r>
            <a:r>
              <a:rPr lang="en-US" dirty="0" smtClean="0"/>
              <a:t>-30 </a:t>
            </a:r>
            <a:r>
              <a:rPr lang="en-US" dirty="0">
                <a:cs typeface="Calibri"/>
              </a:rPr>
              <a:t>ͦ</a:t>
            </a:r>
            <a:r>
              <a:rPr lang="en-US" dirty="0"/>
              <a:t>C </a:t>
            </a:r>
            <a:r>
              <a:rPr lang="en-US" altLang="ko-KR" dirty="0" smtClean="0">
                <a:ea typeface="Gulim" pitchFamily="34" charset="-127"/>
              </a:rPr>
              <a:t>  </a:t>
            </a:r>
            <a:r>
              <a:rPr lang="en-US" altLang="ko-KR" dirty="0">
                <a:ea typeface="Gulim" pitchFamily="34" charset="-127"/>
              </a:rPr>
              <a:t>and average  rain fall is </a:t>
            </a:r>
            <a:r>
              <a:rPr lang="en-US" altLang="ko-KR" dirty="0" smtClean="0">
                <a:ea typeface="Gulim" pitchFamily="34" charset="-127"/>
              </a:rPr>
              <a:t>19%.</a:t>
            </a:r>
            <a:endParaRPr lang="en-US" altLang="ko-KR" dirty="0">
              <a:ea typeface="Gulim" pitchFamily="34" charset="-127"/>
            </a:endParaRPr>
          </a:p>
          <a:p>
            <a:pPr marL="0" indent="0" algn="just">
              <a:buNone/>
            </a:pPr>
            <a:r>
              <a:rPr lang="en-US" dirty="0" smtClean="0"/>
              <a:t>     </a:t>
            </a:r>
            <a:r>
              <a:rPr lang="en-US" dirty="0"/>
              <a:t>Average Maximum Temperature: 36-40 </a:t>
            </a:r>
            <a:r>
              <a:rPr lang="en-US" dirty="0">
                <a:cs typeface="Calibri"/>
              </a:rPr>
              <a:t>ͦ</a:t>
            </a:r>
            <a:r>
              <a:rPr lang="en-US" dirty="0"/>
              <a:t>C .</a:t>
            </a:r>
          </a:p>
          <a:p>
            <a:pPr algn="just"/>
            <a:endParaRPr lang="en-US" sz="1000" dirty="0"/>
          </a:p>
          <a:p>
            <a:pPr algn="just"/>
            <a:r>
              <a:rPr lang="en-US" altLang="ko-KR" dirty="0">
                <a:ea typeface="Gulim" pitchFamily="34" charset="-127"/>
              </a:rPr>
              <a:t> </a:t>
            </a:r>
            <a:r>
              <a:rPr lang="en-US" altLang="ko-KR" b="1" dirty="0">
                <a:ea typeface="Gulim" pitchFamily="34" charset="-127"/>
              </a:rPr>
              <a:t>South-West Monsoon or Monsoon :</a:t>
            </a:r>
            <a:r>
              <a:rPr lang="en-US" altLang="ko-KR" b="1" dirty="0">
                <a:solidFill>
                  <a:schemeClr val="accent3">
                    <a:lumMod val="50000"/>
                  </a:schemeClr>
                </a:solidFill>
                <a:ea typeface="Gulim" pitchFamily="34" charset="-127"/>
              </a:rPr>
              <a:t> </a:t>
            </a:r>
            <a:r>
              <a:rPr lang="en-US" altLang="ko-KR" dirty="0">
                <a:ea typeface="Gulim" pitchFamily="34" charset="-127"/>
              </a:rPr>
              <a:t>Average rainfall of this season is </a:t>
            </a:r>
            <a:r>
              <a:rPr lang="en-US" altLang="ko-KR">
                <a:ea typeface="Gulim" pitchFamily="34" charset="-127"/>
              </a:rPr>
              <a:t>about </a:t>
            </a:r>
            <a:r>
              <a:rPr lang="en-US" altLang="ko-KR" smtClean="0">
                <a:ea typeface="Gulim" pitchFamily="34" charset="-127"/>
              </a:rPr>
              <a:t>71% </a:t>
            </a:r>
            <a:r>
              <a:rPr lang="en-US" altLang="ko-KR" dirty="0">
                <a:ea typeface="Gulim" pitchFamily="34" charset="-127"/>
              </a:rPr>
              <a:t>of the total annual rainfall. </a:t>
            </a:r>
          </a:p>
          <a:p>
            <a:pPr algn="just"/>
            <a:endParaRPr lang="en-US" altLang="ko-KR" sz="1000" dirty="0">
              <a:ea typeface="Gulim" pitchFamily="34" charset="-127"/>
            </a:endParaRPr>
          </a:p>
          <a:p>
            <a:pPr algn="just"/>
            <a:r>
              <a:rPr lang="en-US" altLang="ko-KR" dirty="0">
                <a:ea typeface="Gulim" pitchFamily="34" charset="-127"/>
              </a:rPr>
              <a:t>  </a:t>
            </a:r>
            <a:r>
              <a:rPr lang="en-US" altLang="ko-KR" b="1" dirty="0">
                <a:ea typeface="Gulim" pitchFamily="34" charset="-127"/>
              </a:rPr>
              <a:t>Autumn or Post-Monsoon </a:t>
            </a:r>
            <a:r>
              <a:rPr lang="en-US" altLang="ko-KR" dirty="0">
                <a:ea typeface="Gulim" pitchFamily="34" charset="-127"/>
              </a:rPr>
              <a:t>: Average  rainfall receives in this season is about 8%. The lowest temperature remain above 1</a:t>
            </a:r>
            <a:r>
              <a:rPr lang="en-US" dirty="0"/>
              <a:t>0 </a:t>
            </a:r>
            <a:r>
              <a:rPr lang="en-US" dirty="0">
                <a:cs typeface="Calibri"/>
              </a:rPr>
              <a:t>ͦ</a:t>
            </a:r>
            <a:r>
              <a:rPr lang="en-US" dirty="0"/>
              <a:t>C.</a:t>
            </a:r>
            <a:endParaRPr lang="en-US" altLang="ko-KR" dirty="0">
              <a:ea typeface="Gulim" pitchFamily="34" charset="-127"/>
            </a:endParaRPr>
          </a:p>
        </p:txBody>
      </p:sp>
    </p:spTree>
    <p:extLst>
      <p:ext uri="{BB962C8B-B14F-4D97-AF65-F5344CB8AC3E}">
        <p14:creationId xmlns:p14="http://schemas.microsoft.com/office/powerpoint/2010/main" val="3830112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813"/>
            <a:ext cx="8229600" cy="667471"/>
          </a:xfrm>
        </p:spPr>
        <p:txBody>
          <a:bodyPr>
            <a:normAutofit fontScale="90000"/>
          </a:bodyPr>
          <a:lstStyle/>
          <a:p>
            <a:pPr algn="just"/>
            <a:r>
              <a:rPr lang="en-US" sz="3600" b="1" dirty="0" smtClean="0">
                <a:solidFill>
                  <a:srgbClr val="000090"/>
                </a:solidFill>
              </a:rPr>
              <a:t/>
            </a:r>
            <a:br>
              <a:rPr lang="en-US" sz="3600" b="1" dirty="0" smtClean="0">
                <a:solidFill>
                  <a:srgbClr val="000090"/>
                </a:solidFill>
              </a:rPr>
            </a:br>
            <a:r>
              <a:rPr lang="en-US" sz="3100" b="1" dirty="0" smtClean="0">
                <a:solidFill>
                  <a:srgbClr val="000090"/>
                </a:solidFill>
                <a:latin typeface="+mn-lt"/>
              </a:rPr>
              <a:t>National Requirements for Observations</a:t>
            </a:r>
            <a:r>
              <a:rPr lang="en-US" sz="3600" b="1" dirty="0" smtClean="0">
                <a:solidFill>
                  <a:srgbClr val="000090"/>
                </a:solidFill>
              </a:rPr>
              <a:t/>
            </a:r>
            <a:br>
              <a:rPr lang="en-US" sz="3600" b="1" dirty="0" smtClean="0">
                <a:solidFill>
                  <a:srgbClr val="000090"/>
                </a:solidFill>
              </a:rPr>
            </a:br>
            <a:endParaRPr lang="en-US" sz="3600" b="1" dirty="0">
              <a:solidFill>
                <a:srgbClr val="000090"/>
              </a:solidFill>
            </a:endParaRPr>
          </a:p>
        </p:txBody>
      </p:sp>
      <p:sp>
        <p:nvSpPr>
          <p:cNvPr id="3" name="Content Placeholder 2"/>
          <p:cNvSpPr>
            <a:spLocks noGrp="1"/>
          </p:cNvSpPr>
          <p:nvPr>
            <p:ph idx="1"/>
          </p:nvPr>
        </p:nvSpPr>
        <p:spPr>
          <a:xfrm>
            <a:off x="457199" y="1753014"/>
            <a:ext cx="8403465" cy="4708525"/>
          </a:xfrm>
        </p:spPr>
        <p:txBody>
          <a:bodyPr>
            <a:normAutofit fontScale="62500" lnSpcReduction="20000"/>
          </a:bodyPr>
          <a:lstStyle/>
          <a:p>
            <a:pPr marL="682625" indent="-682625" algn="just">
              <a:buNone/>
            </a:pPr>
            <a:r>
              <a:rPr lang="en-US" sz="3600" dirty="0" smtClean="0"/>
              <a:t>1.  National priority application areas:</a:t>
            </a:r>
          </a:p>
          <a:p>
            <a:pPr marL="682625" indent="-682625" algn="just">
              <a:lnSpc>
                <a:spcPct val="120000"/>
              </a:lnSpc>
              <a:buFont typeface="+mj-lt"/>
              <a:buAutoNum type="romanUcPeriod"/>
            </a:pPr>
            <a:endParaRPr lang="en-US" sz="1500" dirty="0" smtClean="0"/>
          </a:p>
          <a:p>
            <a:pPr marL="55563" lvl="1" indent="-55563" algn="just">
              <a:buNone/>
            </a:pPr>
            <a:r>
              <a:rPr lang="fr-CH" sz="3200" b="1" dirty="0" smtClean="0"/>
              <a:t>Agriculture:</a:t>
            </a:r>
            <a:r>
              <a:rPr lang="fr-CH" sz="3200" dirty="0" smtClean="0"/>
              <a:t> </a:t>
            </a:r>
            <a:r>
              <a:rPr lang="fr-CH" sz="3200" dirty="0" smtClean="0">
                <a:cs typeface="Times New Roman" panose="02020603050405020304" pitchFamily="18" charset="0"/>
              </a:rPr>
              <a:t>BMD </a:t>
            </a:r>
            <a:r>
              <a:rPr lang="fr-CH" sz="3200" dirty="0" err="1" smtClean="0">
                <a:cs typeface="Times New Roman" panose="02020603050405020304" pitchFamily="18" charset="0"/>
              </a:rPr>
              <a:t>provides</a:t>
            </a:r>
            <a:r>
              <a:rPr lang="fr-CH" sz="3200" dirty="0" smtClean="0">
                <a:cs typeface="Times New Roman" panose="02020603050405020304" pitchFamily="18" charset="0"/>
              </a:rPr>
              <a:t> Agro - </a:t>
            </a:r>
            <a:r>
              <a:rPr lang="fr-CH" sz="3200" dirty="0" err="1" smtClean="0">
                <a:cs typeface="Times New Roman" panose="02020603050405020304" pitchFamily="18" charset="0"/>
              </a:rPr>
              <a:t>meteorological</a:t>
            </a:r>
            <a:r>
              <a:rPr lang="fr-CH" sz="3200" dirty="0" smtClean="0">
                <a:cs typeface="Times New Roman" panose="02020603050405020304" pitchFamily="18" charset="0"/>
              </a:rPr>
              <a:t> </a:t>
            </a:r>
            <a:r>
              <a:rPr lang="fr-CH" sz="3200" dirty="0" err="1" smtClean="0">
                <a:cs typeface="Times New Roman" panose="02020603050405020304" pitchFamily="18" charset="0"/>
              </a:rPr>
              <a:t>forecasts</a:t>
            </a:r>
            <a:r>
              <a:rPr lang="fr-CH" sz="3200" dirty="0" smtClean="0">
                <a:cs typeface="Times New Roman" panose="02020603050405020304" pitchFamily="18" charset="0"/>
              </a:rPr>
              <a:t> for the </a:t>
            </a:r>
            <a:r>
              <a:rPr lang="fr-CH" sz="3200" dirty="0" err="1" smtClean="0">
                <a:cs typeface="Times New Roman" panose="02020603050405020304" pitchFamily="18" charset="0"/>
              </a:rPr>
              <a:t>development</a:t>
            </a:r>
            <a:r>
              <a:rPr lang="fr-CH" sz="3200" dirty="0" smtClean="0">
                <a:cs typeface="Times New Roman" panose="02020603050405020304" pitchFamily="18" charset="0"/>
              </a:rPr>
              <a:t> of  agriculture </a:t>
            </a:r>
            <a:r>
              <a:rPr lang="fr-CH" sz="3200" dirty="0" err="1" smtClean="0">
                <a:cs typeface="Times New Roman" panose="02020603050405020304" pitchFamily="18" charset="0"/>
              </a:rPr>
              <a:t>sector</a:t>
            </a:r>
            <a:r>
              <a:rPr lang="fr-CH" sz="3200" dirty="0" smtClean="0">
                <a:cs typeface="Times New Roman" panose="02020603050405020304" pitchFamily="18" charset="0"/>
              </a:rPr>
              <a:t> </a:t>
            </a:r>
            <a:r>
              <a:rPr lang="fr-CH" sz="3200" dirty="0" err="1" smtClean="0">
                <a:cs typeface="Times New Roman" panose="02020603050405020304" pitchFamily="18" charset="0"/>
              </a:rPr>
              <a:t>which</a:t>
            </a:r>
            <a:r>
              <a:rPr lang="fr-CH" sz="3200" dirty="0" smtClean="0">
                <a:cs typeface="Times New Roman" panose="02020603050405020304" pitchFamily="18" charset="0"/>
              </a:rPr>
              <a:t> </a:t>
            </a:r>
            <a:r>
              <a:rPr lang="fr-CH" sz="3200" dirty="0" err="1" smtClean="0">
                <a:cs typeface="Times New Roman" panose="02020603050405020304" pitchFamily="18" charset="0"/>
              </a:rPr>
              <a:t>contributes</a:t>
            </a:r>
            <a:r>
              <a:rPr lang="fr-CH" sz="3200" dirty="0">
                <a:cs typeface="Times New Roman" panose="02020603050405020304" pitchFamily="18" charset="0"/>
              </a:rPr>
              <a:t> </a:t>
            </a:r>
            <a:r>
              <a:rPr lang="fr-CH" sz="3200" dirty="0" err="1" smtClean="0">
                <a:cs typeface="Times New Roman" panose="02020603050405020304" pitchFamily="18" charset="0"/>
              </a:rPr>
              <a:t>widely</a:t>
            </a:r>
            <a:r>
              <a:rPr lang="fr-CH" sz="3200" dirty="0" smtClean="0">
                <a:cs typeface="Times New Roman" panose="02020603050405020304" pitchFamily="18" charset="0"/>
              </a:rPr>
              <a:t> in the socio </a:t>
            </a:r>
            <a:r>
              <a:rPr lang="fr-CH" sz="3200" dirty="0" err="1" smtClean="0">
                <a:cs typeface="Times New Roman" panose="02020603050405020304" pitchFamily="18" charset="0"/>
              </a:rPr>
              <a:t>economic</a:t>
            </a:r>
            <a:r>
              <a:rPr lang="fr-CH" sz="3200" dirty="0" smtClean="0">
                <a:cs typeface="Times New Roman" panose="02020603050405020304" pitchFamily="18" charset="0"/>
              </a:rPr>
              <a:t> </a:t>
            </a:r>
            <a:r>
              <a:rPr lang="fr-CH" sz="3200" dirty="0" err="1" smtClean="0">
                <a:cs typeface="Times New Roman" panose="02020603050405020304" pitchFamily="18" charset="0"/>
              </a:rPr>
              <a:t>development</a:t>
            </a:r>
            <a:r>
              <a:rPr lang="fr-CH" sz="3200" dirty="0" smtClean="0">
                <a:cs typeface="Times New Roman" panose="02020603050405020304" pitchFamily="18" charset="0"/>
              </a:rPr>
              <a:t> of Bangladesh. </a:t>
            </a:r>
            <a:r>
              <a:rPr lang="fr-CH" sz="3200" dirty="0" err="1" smtClean="0">
                <a:cs typeface="Times New Roman" panose="02020603050405020304" pitchFamily="18" charset="0"/>
              </a:rPr>
              <a:t>Overall</a:t>
            </a:r>
            <a:r>
              <a:rPr lang="fr-CH" sz="3200" dirty="0" smtClean="0">
                <a:cs typeface="Times New Roman" panose="02020603050405020304" pitchFamily="18" charset="0"/>
              </a:rPr>
              <a:t> all </a:t>
            </a:r>
            <a:r>
              <a:rPr lang="fr-CH" sz="3200" dirty="0" err="1" smtClean="0">
                <a:cs typeface="Times New Roman" panose="02020603050405020304" pitchFamily="18" charset="0"/>
              </a:rPr>
              <a:t>sector</a:t>
            </a:r>
            <a:r>
              <a:rPr lang="fr-CH" sz="3200" dirty="0" smtClean="0">
                <a:cs typeface="Times New Roman" panose="02020603050405020304" pitchFamily="18" charset="0"/>
              </a:rPr>
              <a:t> of agriculture </a:t>
            </a:r>
            <a:r>
              <a:rPr lang="fr-CH" sz="3200" dirty="0" err="1" smtClean="0">
                <a:cs typeface="Times New Roman" panose="02020603050405020304" pitchFamily="18" charset="0"/>
              </a:rPr>
              <a:t>research</a:t>
            </a:r>
            <a:r>
              <a:rPr lang="fr-CH" sz="3200" dirty="0" smtClean="0">
                <a:cs typeface="Times New Roman" panose="02020603050405020304" pitchFamily="18" charset="0"/>
              </a:rPr>
              <a:t> and the </a:t>
            </a:r>
            <a:r>
              <a:rPr lang="fr-CH" sz="3200" dirty="0" err="1" smtClean="0">
                <a:cs typeface="Times New Roman" panose="02020603050405020304" pitchFamily="18" charset="0"/>
              </a:rPr>
              <a:t>farmers</a:t>
            </a:r>
            <a:r>
              <a:rPr lang="fr-CH" sz="3200" dirty="0" smtClean="0">
                <a:cs typeface="Times New Roman" panose="02020603050405020304" pitchFamily="18" charset="0"/>
              </a:rPr>
              <a:t> are </a:t>
            </a:r>
            <a:r>
              <a:rPr lang="fr-CH" sz="3200" dirty="0" err="1" smtClean="0">
                <a:cs typeface="Times New Roman" panose="02020603050405020304" pitchFamily="18" charset="0"/>
              </a:rPr>
              <a:t>now</a:t>
            </a:r>
            <a:r>
              <a:rPr lang="fr-CH" sz="3200" dirty="0" smtClean="0">
                <a:cs typeface="Times New Roman" panose="02020603050405020304" pitchFamily="18" charset="0"/>
              </a:rPr>
              <a:t>-a-</a:t>
            </a:r>
            <a:r>
              <a:rPr lang="fr-CH" sz="3200" dirty="0" err="1" smtClean="0">
                <a:cs typeface="Times New Roman" panose="02020603050405020304" pitchFamily="18" charset="0"/>
              </a:rPr>
              <a:t>days</a:t>
            </a:r>
            <a:r>
              <a:rPr lang="fr-CH" sz="3200" dirty="0" smtClean="0">
                <a:cs typeface="Times New Roman" panose="02020603050405020304" pitchFamily="18" charset="0"/>
              </a:rPr>
              <a:t> </a:t>
            </a:r>
            <a:r>
              <a:rPr lang="fr-CH" sz="3200" dirty="0" err="1" smtClean="0">
                <a:cs typeface="Times New Roman" panose="02020603050405020304" pitchFamily="18" charset="0"/>
              </a:rPr>
              <a:t>using</a:t>
            </a:r>
            <a:r>
              <a:rPr lang="fr-CH" sz="3200" dirty="0" smtClean="0">
                <a:cs typeface="Times New Roman" panose="02020603050405020304" pitchFamily="18" charset="0"/>
              </a:rPr>
              <a:t> </a:t>
            </a:r>
            <a:r>
              <a:rPr lang="fr-CH" sz="3200" dirty="0" err="1" smtClean="0">
                <a:cs typeface="Times New Roman" panose="02020603050405020304" pitchFamily="18" charset="0"/>
              </a:rPr>
              <a:t>this</a:t>
            </a:r>
            <a:r>
              <a:rPr lang="fr-CH" sz="3200" dirty="0" smtClean="0">
                <a:cs typeface="Times New Roman" panose="02020603050405020304" pitchFamily="18" charset="0"/>
              </a:rPr>
              <a:t> </a:t>
            </a:r>
            <a:r>
              <a:rPr lang="fr-CH" sz="3200" dirty="0" err="1" smtClean="0">
                <a:cs typeface="Times New Roman" panose="02020603050405020304" pitchFamily="18" charset="0"/>
              </a:rPr>
              <a:t>forecasts</a:t>
            </a:r>
            <a:r>
              <a:rPr lang="fr-CH" sz="3200" dirty="0" smtClean="0">
                <a:cs typeface="Times New Roman" panose="02020603050405020304" pitchFamily="18" charset="0"/>
              </a:rPr>
              <a:t> are  </a:t>
            </a:r>
            <a:r>
              <a:rPr lang="fr-CH" sz="3200" dirty="0" err="1" smtClean="0">
                <a:cs typeface="Times New Roman" panose="02020603050405020304" pitchFamily="18" charset="0"/>
              </a:rPr>
              <a:t>being</a:t>
            </a:r>
            <a:r>
              <a:rPr lang="fr-CH" sz="3200" dirty="0" smtClean="0">
                <a:cs typeface="Times New Roman" panose="02020603050405020304" pitchFamily="18" charset="0"/>
              </a:rPr>
              <a:t> </a:t>
            </a:r>
            <a:r>
              <a:rPr lang="fr-CH" sz="3200" dirty="0" err="1" smtClean="0">
                <a:cs typeface="Times New Roman" panose="02020603050405020304" pitchFamily="18" charset="0"/>
              </a:rPr>
              <a:t>used</a:t>
            </a:r>
            <a:r>
              <a:rPr lang="fr-CH" sz="3200" dirty="0" smtClean="0">
                <a:cs typeface="Times New Roman" panose="02020603050405020304" pitchFamily="18" charset="0"/>
              </a:rPr>
              <a:t> </a:t>
            </a:r>
            <a:r>
              <a:rPr lang="fr-CH" sz="3200" dirty="0" err="1" smtClean="0">
                <a:cs typeface="Times New Roman" panose="02020603050405020304" pitchFamily="18" charset="0"/>
              </a:rPr>
              <a:t>at</a:t>
            </a:r>
            <a:r>
              <a:rPr lang="fr-CH" sz="3200" dirty="0" smtClean="0">
                <a:cs typeface="Times New Roman" panose="02020603050405020304" pitchFamily="18" charset="0"/>
              </a:rPr>
              <a:t> the end to end </a:t>
            </a:r>
            <a:r>
              <a:rPr lang="fr-CH" sz="3200" dirty="0" err="1" smtClean="0">
                <a:cs typeface="Times New Roman" panose="02020603050405020304" pitchFamily="18" charset="0"/>
              </a:rPr>
              <a:t>level</a:t>
            </a:r>
            <a:r>
              <a:rPr lang="fr-CH" sz="3200" dirty="0" smtClean="0">
                <a:cs typeface="Times New Roman" panose="02020603050405020304" pitchFamily="18" charset="0"/>
              </a:rPr>
              <a:t> to </a:t>
            </a:r>
            <a:r>
              <a:rPr lang="fr-CH" sz="3200" dirty="0" err="1" smtClean="0">
                <a:cs typeface="Times New Roman" panose="02020603050405020304" pitchFamily="18" charset="0"/>
              </a:rPr>
              <a:t>facilitate</a:t>
            </a:r>
            <a:r>
              <a:rPr lang="fr-CH" sz="3200" dirty="0" smtClean="0">
                <a:cs typeface="Times New Roman" panose="02020603050405020304" pitchFamily="18" charset="0"/>
              </a:rPr>
              <a:t> the agriculture production and </a:t>
            </a:r>
            <a:r>
              <a:rPr lang="fr-CH" sz="3200" dirty="0" err="1" smtClean="0">
                <a:cs typeface="Times New Roman" panose="02020603050405020304" pitchFamily="18" charset="0"/>
              </a:rPr>
              <a:t>processing</a:t>
            </a:r>
            <a:r>
              <a:rPr lang="fr-CH" sz="3200" dirty="0" smtClean="0">
                <a:cs typeface="Times New Roman" panose="02020603050405020304" pitchFamily="18" charset="0"/>
              </a:rPr>
              <a:t> </a:t>
            </a:r>
            <a:r>
              <a:rPr lang="fr-CH" sz="3200" dirty="0" err="1" smtClean="0">
                <a:cs typeface="Times New Roman" panose="02020603050405020304" pitchFamily="18" charset="0"/>
              </a:rPr>
              <a:t>activities</a:t>
            </a:r>
            <a:r>
              <a:rPr lang="fr-CH" sz="3200" dirty="0" smtClean="0">
                <a:cs typeface="Times New Roman" panose="02020603050405020304" pitchFamily="18" charset="0"/>
              </a:rPr>
              <a:t>. </a:t>
            </a:r>
          </a:p>
          <a:p>
            <a:pPr marL="55563" lvl="1" indent="-55563" algn="just">
              <a:buNone/>
            </a:pPr>
            <a:r>
              <a:rPr lang="fr-CH" sz="3200" b="1" dirty="0" smtClean="0">
                <a:cs typeface="Times New Roman" panose="02020603050405020304" pitchFamily="18" charset="0"/>
              </a:rPr>
              <a:t>Aviation: </a:t>
            </a:r>
            <a:r>
              <a:rPr lang="fr-CH" sz="3200" dirty="0" smtClean="0">
                <a:cs typeface="Times New Roman" panose="02020603050405020304" pitchFamily="18" charset="0"/>
              </a:rPr>
              <a:t>Aviation </a:t>
            </a:r>
            <a:r>
              <a:rPr lang="fr-CH" sz="3200" dirty="0" err="1" smtClean="0">
                <a:cs typeface="Times New Roman" panose="02020603050405020304" pitchFamily="18" charset="0"/>
              </a:rPr>
              <a:t>forecasts</a:t>
            </a:r>
            <a:r>
              <a:rPr lang="fr-CH" sz="3200" dirty="0" smtClean="0">
                <a:cs typeface="Times New Roman" panose="02020603050405020304" pitchFamily="18" charset="0"/>
              </a:rPr>
              <a:t> of BMD </a:t>
            </a:r>
            <a:r>
              <a:rPr lang="fr-CH" sz="3200" dirty="0" err="1" smtClean="0">
                <a:cs typeface="Times New Roman" panose="02020603050405020304" pitchFamily="18" charset="0"/>
              </a:rPr>
              <a:t>is</a:t>
            </a:r>
            <a:r>
              <a:rPr lang="fr-CH" sz="3200" dirty="0" smtClean="0">
                <a:cs typeface="Times New Roman" panose="02020603050405020304" pitchFamily="18" charset="0"/>
              </a:rPr>
              <a:t> </a:t>
            </a:r>
            <a:r>
              <a:rPr lang="fr-CH" sz="3200" dirty="0" err="1" smtClean="0">
                <a:cs typeface="Times New Roman" panose="02020603050405020304" pitchFamily="18" charset="0"/>
              </a:rPr>
              <a:t>used</a:t>
            </a:r>
            <a:r>
              <a:rPr lang="fr-CH" sz="3200" dirty="0" smtClean="0">
                <a:cs typeface="Times New Roman" panose="02020603050405020304" pitchFamily="18" charset="0"/>
              </a:rPr>
              <a:t> by the pilots for </a:t>
            </a:r>
            <a:r>
              <a:rPr lang="fr-CH" sz="3200" dirty="0" err="1" smtClean="0">
                <a:cs typeface="Times New Roman" panose="02020603050405020304" pitchFamily="18" charset="0"/>
              </a:rPr>
              <a:t>safely</a:t>
            </a:r>
            <a:r>
              <a:rPr lang="fr-CH" sz="3200" dirty="0" smtClean="0">
                <a:cs typeface="Times New Roman" panose="02020603050405020304" pitchFamily="18" charset="0"/>
              </a:rPr>
              <a:t> transportation. It </a:t>
            </a:r>
            <a:r>
              <a:rPr lang="fr-CH" sz="3200" dirty="0" err="1" smtClean="0">
                <a:cs typeface="Times New Roman" panose="02020603050405020304" pitchFamily="18" charset="0"/>
              </a:rPr>
              <a:t>is</a:t>
            </a:r>
            <a:r>
              <a:rPr lang="fr-CH" sz="3200" dirty="0" smtClean="0">
                <a:cs typeface="Times New Roman" panose="02020603050405020304" pitchFamily="18" charset="0"/>
              </a:rPr>
              <a:t> </a:t>
            </a:r>
            <a:r>
              <a:rPr lang="fr-CH" sz="3200" dirty="0" err="1" smtClean="0">
                <a:cs typeface="Times New Roman" panose="02020603050405020304" pitchFamily="18" charset="0"/>
              </a:rPr>
              <a:t>provided</a:t>
            </a:r>
            <a:r>
              <a:rPr lang="fr-CH" sz="3200" dirty="0" smtClean="0">
                <a:cs typeface="Times New Roman" panose="02020603050405020304" pitchFamily="18" charset="0"/>
              </a:rPr>
              <a:t> </a:t>
            </a:r>
            <a:r>
              <a:rPr lang="fr-CH" sz="3200" dirty="0" err="1" smtClean="0">
                <a:cs typeface="Times New Roman" panose="02020603050405020304" pitchFamily="18" charset="0"/>
              </a:rPr>
              <a:t>according</a:t>
            </a:r>
            <a:r>
              <a:rPr lang="fr-CH" sz="3200" dirty="0" smtClean="0">
                <a:cs typeface="Times New Roman" panose="02020603050405020304" pitchFamily="18" charset="0"/>
              </a:rPr>
              <a:t> to the International Civil Aviation </a:t>
            </a:r>
            <a:r>
              <a:rPr lang="fr-CH" sz="3200" dirty="0" err="1" smtClean="0">
                <a:cs typeface="Times New Roman" panose="02020603050405020304" pitchFamily="18" charset="0"/>
              </a:rPr>
              <a:t>Organization</a:t>
            </a:r>
            <a:r>
              <a:rPr lang="fr-CH" sz="3200" dirty="0" smtClean="0">
                <a:cs typeface="Times New Roman" panose="02020603050405020304" pitchFamily="18" charset="0"/>
              </a:rPr>
              <a:t> (ICAO).    </a:t>
            </a:r>
            <a:r>
              <a:rPr lang="fr-CH" sz="3200" b="1" dirty="0" smtClean="0">
                <a:cs typeface="Times New Roman" panose="02020603050405020304" pitchFamily="18" charset="0"/>
              </a:rPr>
              <a:t> </a:t>
            </a:r>
          </a:p>
          <a:p>
            <a:pPr marL="55563" lvl="1" indent="-55563" algn="just">
              <a:buNone/>
            </a:pPr>
            <a:r>
              <a:rPr lang="fr-CH" sz="3200" b="1" dirty="0" smtClean="0">
                <a:cs typeface="Times New Roman" panose="02020603050405020304" pitchFamily="18" charset="0"/>
              </a:rPr>
              <a:t>River and </a:t>
            </a:r>
            <a:r>
              <a:rPr lang="fr-CH" sz="3200" b="1" dirty="0" err="1" smtClean="0">
                <a:cs typeface="Times New Roman" panose="02020603050405020304" pitchFamily="18" charset="0"/>
              </a:rPr>
              <a:t>Sea</a:t>
            </a:r>
            <a:r>
              <a:rPr lang="fr-CH" sz="3200" b="1" dirty="0" smtClean="0">
                <a:cs typeface="Times New Roman" panose="02020603050405020304" pitchFamily="18" charset="0"/>
              </a:rPr>
              <a:t> Transports: </a:t>
            </a:r>
            <a:r>
              <a:rPr lang="fr-CH" sz="3200" dirty="0" smtClean="0">
                <a:cs typeface="Times New Roman" panose="02020603050405020304" pitchFamily="18" charset="0"/>
              </a:rPr>
              <a:t>To </a:t>
            </a:r>
            <a:r>
              <a:rPr lang="fr-CH" sz="3200" dirty="0" err="1" smtClean="0">
                <a:cs typeface="Times New Roman" panose="02020603050405020304" pitchFamily="18" charset="0"/>
              </a:rPr>
              <a:t>save</a:t>
            </a:r>
            <a:r>
              <a:rPr lang="fr-CH" sz="3200" dirty="0" smtClean="0">
                <a:cs typeface="Times New Roman" panose="02020603050405020304" pitchFamily="18" charset="0"/>
              </a:rPr>
              <a:t> the </a:t>
            </a:r>
            <a:r>
              <a:rPr lang="fr-CH" sz="3200" dirty="0" err="1" smtClean="0">
                <a:cs typeface="Times New Roman" panose="02020603050405020304" pitchFamily="18" charset="0"/>
              </a:rPr>
              <a:t>lives</a:t>
            </a:r>
            <a:r>
              <a:rPr lang="fr-CH" sz="3200" dirty="0" smtClean="0">
                <a:cs typeface="Times New Roman" panose="02020603050405020304" pitchFamily="18" charset="0"/>
              </a:rPr>
              <a:t> and </a:t>
            </a:r>
            <a:r>
              <a:rPr lang="fr-CH" sz="3200" dirty="0" err="1" smtClean="0">
                <a:cs typeface="Times New Roman" panose="02020603050405020304" pitchFamily="18" charset="0"/>
              </a:rPr>
              <a:t>properties</a:t>
            </a:r>
            <a:r>
              <a:rPr lang="fr-CH" sz="3200" dirty="0" smtClean="0">
                <a:cs typeface="Times New Roman" panose="02020603050405020304" pitchFamily="18" charset="0"/>
              </a:rPr>
              <a:t> </a:t>
            </a:r>
            <a:r>
              <a:rPr lang="fr-CH" sz="3200" dirty="0" err="1" smtClean="0">
                <a:cs typeface="Times New Roman" panose="02020603050405020304" pitchFamily="18" charset="0"/>
              </a:rPr>
              <a:t>from</a:t>
            </a:r>
            <a:r>
              <a:rPr lang="fr-CH" sz="3200" dirty="0" smtClean="0">
                <a:cs typeface="Times New Roman" panose="02020603050405020304" pitchFamily="18" charset="0"/>
              </a:rPr>
              <a:t> </a:t>
            </a:r>
            <a:r>
              <a:rPr lang="fr-CH" sz="3200" dirty="0" err="1" smtClean="0">
                <a:cs typeface="Times New Roman" panose="02020603050405020304" pitchFamily="18" charset="0"/>
              </a:rPr>
              <a:t>unexpected</a:t>
            </a:r>
            <a:r>
              <a:rPr lang="fr-CH" sz="3200" dirty="0" smtClean="0">
                <a:cs typeface="Times New Roman" panose="02020603050405020304" pitchFamily="18" charset="0"/>
              </a:rPr>
              <a:t> </a:t>
            </a:r>
            <a:r>
              <a:rPr lang="fr-CH" sz="3200" dirty="0" err="1" smtClean="0">
                <a:cs typeface="Times New Roman" panose="02020603050405020304" pitchFamily="18" charset="0"/>
              </a:rPr>
              <a:t>casualities</a:t>
            </a:r>
            <a:r>
              <a:rPr lang="fr-CH" sz="3200" dirty="0" smtClean="0">
                <a:cs typeface="Times New Roman" panose="02020603050405020304" pitchFamily="18" charset="0"/>
              </a:rPr>
              <a:t> and </a:t>
            </a:r>
            <a:r>
              <a:rPr lang="fr-CH" sz="3200" dirty="0" err="1" smtClean="0">
                <a:cs typeface="Times New Roman" panose="02020603050405020304" pitchFamily="18" charset="0"/>
              </a:rPr>
              <a:t>safe</a:t>
            </a:r>
            <a:r>
              <a:rPr lang="fr-CH" sz="3200" dirty="0" smtClean="0">
                <a:cs typeface="Times New Roman" panose="02020603050405020304" pitchFamily="18" charset="0"/>
              </a:rPr>
              <a:t> transportation </a:t>
            </a:r>
            <a:r>
              <a:rPr lang="fr-CH" sz="3200" dirty="0" err="1" smtClean="0">
                <a:cs typeface="Times New Roman" panose="02020603050405020304" pitchFamily="18" charset="0"/>
              </a:rPr>
              <a:t>through</a:t>
            </a:r>
            <a:r>
              <a:rPr lang="fr-CH" sz="3200" dirty="0" smtClean="0">
                <a:cs typeface="Times New Roman" panose="02020603050405020304" pitchFamily="18" charset="0"/>
              </a:rPr>
              <a:t> river and </a:t>
            </a:r>
            <a:r>
              <a:rPr lang="fr-CH" sz="3200" dirty="0" err="1" smtClean="0">
                <a:cs typeface="Times New Roman" panose="02020603050405020304" pitchFamily="18" charset="0"/>
              </a:rPr>
              <a:t>sea</a:t>
            </a:r>
            <a:r>
              <a:rPr lang="fr-CH" sz="3200" dirty="0" smtClean="0">
                <a:cs typeface="Times New Roman" panose="02020603050405020304" pitchFamily="18" charset="0"/>
              </a:rPr>
              <a:t> BMD issues </a:t>
            </a:r>
            <a:r>
              <a:rPr lang="fr-CH" sz="3200" dirty="0" err="1" smtClean="0">
                <a:cs typeface="Times New Roman" panose="02020603050405020304" pitchFamily="18" charset="0"/>
              </a:rPr>
              <a:t>Inland</a:t>
            </a:r>
            <a:r>
              <a:rPr lang="fr-CH" sz="3200" dirty="0" smtClean="0">
                <a:cs typeface="Times New Roman" panose="02020603050405020304" pitchFamily="18" charset="0"/>
              </a:rPr>
              <a:t> warnings and Marine </a:t>
            </a:r>
            <a:r>
              <a:rPr lang="fr-CH" sz="3200" dirty="0" err="1" smtClean="0">
                <a:cs typeface="Times New Roman" panose="02020603050405020304" pitchFamily="18" charset="0"/>
              </a:rPr>
              <a:t>forecasts</a:t>
            </a:r>
            <a:r>
              <a:rPr lang="fr-CH" sz="3200" dirty="0" smtClean="0">
                <a:cs typeface="Times New Roman" panose="02020603050405020304" pitchFamily="18" charset="0"/>
              </a:rPr>
              <a:t>. </a:t>
            </a:r>
            <a:r>
              <a:rPr lang="fr-CH" sz="3200" dirty="0" err="1" smtClean="0">
                <a:cs typeface="Times New Roman" panose="02020603050405020304" pitchFamily="18" charset="0"/>
              </a:rPr>
              <a:t>Besides</a:t>
            </a:r>
            <a:r>
              <a:rPr lang="fr-CH" sz="3200" dirty="0" smtClean="0">
                <a:cs typeface="Times New Roman" panose="02020603050405020304" pitchFamily="18" charset="0"/>
              </a:rPr>
              <a:t>, </a:t>
            </a:r>
            <a:r>
              <a:rPr lang="fr-CH" sz="3200" dirty="0" err="1" smtClean="0">
                <a:cs typeface="Times New Roman" panose="02020603050405020304" pitchFamily="18" charset="0"/>
              </a:rPr>
              <a:t>during</a:t>
            </a:r>
            <a:r>
              <a:rPr lang="fr-CH" sz="3200" dirty="0" smtClean="0">
                <a:cs typeface="Times New Roman" panose="02020603050405020304" pitchFamily="18" charset="0"/>
              </a:rPr>
              <a:t> the </a:t>
            </a:r>
            <a:r>
              <a:rPr lang="fr-CH" sz="3200" dirty="0" err="1" smtClean="0">
                <a:cs typeface="Times New Roman" panose="02020603050405020304" pitchFamily="18" charset="0"/>
              </a:rPr>
              <a:t>severe</a:t>
            </a:r>
            <a:r>
              <a:rPr lang="fr-CH" sz="3200" dirty="0" smtClean="0">
                <a:cs typeface="Times New Roman" panose="02020603050405020304" pitchFamily="18" charset="0"/>
              </a:rPr>
              <a:t> </a:t>
            </a:r>
            <a:r>
              <a:rPr lang="fr-CH" sz="3200" dirty="0" err="1" smtClean="0">
                <a:cs typeface="Times New Roman" panose="02020603050405020304" pitchFamily="18" charset="0"/>
              </a:rPr>
              <a:t>weather</a:t>
            </a:r>
            <a:r>
              <a:rPr lang="fr-CH" sz="3200" dirty="0" smtClean="0">
                <a:cs typeface="Times New Roman" panose="02020603050405020304" pitchFamily="18" charset="0"/>
              </a:rPr>
              <a:t> </a:t>
            </a:r>
            <a:r>
              <a:rPr lang="fr-CH" sz="3200" dirty="0" err="1" smtClean="0">
                <a:cs typeface="Times New Roman" panose="02020603050405020304" pitchFamily="18" charset="0"/>
              </a:rPr>
              <a:t>disasters</a:t>
            </a:r>
            <a:r>
              <a:rPr lang="fr-CH" sz="3200" dirty="0" smtClean="0">
                <a:cs typeface="Times New Roman" panose="02020603050405020304" pitchFamily="18" charset="0"/>
              </a:rPr>
              <a:t> </a:t>
            </a:r>
            <a:r>
              <a:rPr lang="fr-CH" sz="3200" dirty="0" err="1" smtClean="0">
                <a:cs typeface="Times New Roman" panose="02020603050405020304" pitchFamily="18" charset="0"/>
              </a:rPr>
              <a:t>such</a:t>
            </a:r>
            <a:r>
              <a:rPr lang="fr-CH" sz="3200" dirty="0" smtClean="0">
                <a:cs typeface="Times New Roman" panose="02020603050405020304" pitchFamily="18" charset="0"/>
              </a:rPr>
              <a:t> as cyclones </a:t>
            </a:r>
            <a:r>
              <a:rPr lang="fr-CH" sz="3200" dirty="0" err="1" smtClean="0">
                <a:cs typeface="Times New Roman" panose="02020603050405020304" pitchFamily="18" charset="0"/>
              </a:rPr>
              <a:t>havoc</a:t>
            </a:r>
            <a:r>
              <a:rPr lang="fr-CH" sz="3200" dirty="0" smtClean="0">
                <a:cs typeface="Times New Roman" panose="02020603050405020304" pitchFamily="18" charset="0"/>
              </a:rPr>
              <a:t>, </a:t>
            </a:r>
            <a:r>
              <a:rPr lang="fr-CH" sz="3200" dirty="0" err="1" smtClean="0">
                <a:cs typeface="Times New Roman" panose="02020603050405020304" pitchFamily="18" charset="0"/>
              </a:rPr>
              <a:t>tornado</a:t>
            </a:r>
            <a:r>
              <a:rPr lang="fr-CH" sz="3200" dirty="0" smtClean="0">
                <a:cs typeface="Times New Roman" panose="02020603050405020304" pitchFamily="18" charset="0"/>
              </a:rPr>
              <a:t>, tsunami BMD </a:t>
            </a:r>
            <a:r>
              <a:rPr lang="fr-CH" sz="3200" dirty="0" err="1" smtClean="0">
                <a:cs typeface="Times New Roman" panose="02020603050405020304" pitchFamily="18" charset="0"/>
              </a:rPr>
              <a:t>provides</a:t>
            </a:r>
            <a:r>
              <a:rPr lang="fr-CH" sz="3200" dirty="0" smtClean="0">
                <a:cs typeface="Times New Roman" panose="02020603050405020304" pitchFamily="18" charset="0"/>
              </a:rPr>
              <a:t> </a:t>
            </a:r>
            <a:r>
              <a:rPr lang="fr-CH" sz="3200" dirty="0" err="1" smtClean="0">
                <a:cs typeface="Times New Roman" panose="02020603050405020304" pitchFamily="18" charset="0"/>
              </a:rPr>
              <a:t>special</a:t>
            </a:r>
            <a:r>
              <a:rPr lang="fr-CH" sz="3200" dirty="0" smtClean="0">
                <a:cs typeface="Times New Roman" panose="02020603050405020304" pitchFamily="18" charset="0"/>
              </a:rPr>
              <a:t> </a:t>
            </a:r>
            <a:r>
              <a:rPr lang="fr-CH" sz="3200" dirty="0" err="1" smtClean="0">
                <a:cs typeface="Times New Roman" panose="02020603050405020304" pitchFamily="18" charset="0"/>
              </a:rPr>
              <a:t>weather</a:t>
            </a:r>
            <a:r>
              <a:rPr lang="fr-CH" sz="3200" dirty="0" smtClean="0">
                <a:cs typeface="Times New Roman" panose="02020603050405020304" pitchFamily="18" charset="0"/>
              </a:rPr>
              <a:t> bulletin. In </a:t>
            </a:r>
            <a:r>
              <a:rPr lang="fr-CH" sz="3200" dirty="0" err="1" smtClean="0">
                <a:cs typeface="Times New Roman" panose="02020603050405020304" pitchFamily="18" charset="0"/>
              </a:rPr>
              <a:t>some</a:t>
            </a:r>
            <a:r>
              <a:rPr lang="fr-CH" sz="3200" dirty="0" smtClean="0">
                <a:cs typeface="Times New Roman" panose="02020603050405020304" pitchFamily="18" charset="0"/>
              </a:rPr>
              <a:t> cases </a:t>
            </a:r>
            <a:r>
              <a:rPr lang="fr-CH" sz="3200" dirty="0" err="1" smtClean="0">
                <a:cs typeface="Times New Roman" panose="02020603050405020304" pitchFamily="18" charset="0"/>
              </a:rPr>
              <a:t>hourly</a:t>
            </a:r>
            <a:r>
              <a:rPr lang="fr-CH" sz="3200" dirty="0" smtClean="0">
                <a:cs typeface="Times New Roman" panose="02020603050405020304" pitchFamily="18" charset="0"/>
              </a:rPr>
              <a:t> </a:t>
            </a:r>
            <a:r>
              <a:rPr lang="fr-CH" sz="3200" dirty="0" err="1" smtClean="0">
                <a:cs typeface="Times New Roman" panose="02020603050405020304" pitchFamily="18" charset="0"/>
              </a:rPr>
              <a:t>forecasts</a:t>
            </a:r>
            <a:r>
              <a:rPr lang="fr-CH" sz="3200" dirty="0" smtClean="0">
                <a:cs typeface="Times New Roman" panose="02020603050405020304" pitchFamily="18" charset="0"/>
              </a:rPr>
              <a:t> </a:t>
            </a:r>
            <a:r>
              <a:rPr lang="fr-CH" sz="3200" dirty="0" err="1" smtClean="0">
                <a:cs typeface="Times New Roman" panose="02020603050405020304" pitchFamily="18" charset="0"/>
              </a:rPr>
              <a:t>also</a:t>
            </a:r>
            <a:r>
              <a:rPr lang="fr-CH" sz="3200" dirty="0" smtClean="0">
                <a:cs typeface="Times New Roman" panose="02020603050405020304" pitchFamily="18" charset="0"/>
              </a:rPr>
              <a:t> </a:t>
            </a:r>
            <a:r>
              <a:rPr lang="fr-CH" sz="3200" dirty="0" err="1" smtClean="0">
                <a:cs typeface="Times New Roman" panose="02020603050405020304" pitchFamily="18" charset="0"/>
              </a:rPr>
              <a:t>disbursed</a:t>
            </a:r>
            <a:r>
              <a:rPr lang="fr-CH" sz="3200" dirty="0" smtClean="0">
                <a:cs typeface="Times New Roman" panose="02020603050405020304" pitchFamily="18" charset="0"/>
              </a:rPr>
              <a:t> </a:t>
            </a:r>
            <a:r>
              <a:rPr lang="fr-CH" sz="3200" dirty="0" err="1" smtClean="0">
                <a:cs typeface="Times New Roman" panose="02020603050405020304" pitchFamily="18" charset="0"/>
              </a:rPr>
              <a:t>through</a:t>
            </a:r>
            <a:r>
              <a:rPr lang="fr-CH" sz="3200" dirty="0" smtClean="0">
                <a:cs typeface="Times New Roman" panose="02020603050405020304" pitchFamily="18" charset="0"/>
              </a:rPr>
              <a:t> </a:t>
            </a:r>
            <a:r>
              <a:rPr lang="fr-CH" sz="3200" dirty="0" err="1" smtClean="0">
                <a:cs typeface="Times New Roman" panose="02020603050405020304" pitchFamily="18" charset="0"/>
              </a:rPr>
              <a:t>electronics</a:t>
            </a:r>
            <a:r>
              <a:rPr lang="fr-CH" sz="3200" dirty="0" smtClean="0">
                <a:cs typeface="Times New Roman" panose="02020603050405020304" pitchFamily="18" charset="0"/>
              </a:rPr>
              <a:t> and </a:t>
            </a:r>
            <a:r>
              <a:rPr lang="fr-CH" sz="3200" dirty="0" err="1" smtClean="0">
                <a:cs typeface="Times New Roman" panose="02020603050405020304" pitchFamily="18" charset="0"/>
              </a:rPr>
              <a:t>other</a:t>
            </a:r>
            <a:r>
              <a:rPr lang="fr-CH" sz="3200" dirty="0" smtClean="0">
                <a:cs typeface="Times New Roman" panose="02020603050405020304" pitchFamily="18" charset="0"/>
              </a:rPr>
              <a:t> media. </a:t>
            </a:r>
          </a:p>
          <a:p>
            <a:pPr marL="692150" lvl="1" indent="-292100" algn="just">
              <a:buFont typeface="Arial" panose="020B0604020202020204" pitchFamily="34" charset="0"/>
              <a:buChar char="•"/>
            </a:pPr>
            <a:endParaRPr lang="fr-CH" sz="3200" dirty="0" smtClean="0"/>
          </a:p>
        </p:txBody>
      </p:sp>
      <p:sp>
        <p:nvSpPr>
          <p:cNvPr id="4" name="TextBox 3"/>
          <p:cNvSpPr txBox="1"/>
          <p:nvPr/>
        </p:nvSpPr>
        <p:spPr>
          <a:xfrm>
            <a:off x="457201" y="678864"/>
            <a:ext cx="8229600" cy="1046440"/>
          </a:xfrm>
          <a:prstGeom prst="rect">
            <a:avLst/>
          </a:prstGeom>
          <a:noFill/>
        </p:spPr>
        <p:txBody>
          <a:bodyPr wrap="square" rtlCol="0">
            <a:spAutoFit/>
          </a:bodyPr>
          <a:lstStyle/>
          <a:p>
            <a:pPr algn="just"/>
            <a:r>
              <a:rPr lang="en-US" sz="2000" dirty="0" smtClean="0"/>
              <a:t>Bangladesh Meteorological Department (BMD) is the only Government Authorized Organization that provides the Meteorological &amp; Climatological aspects to the other relevant organization as per their need. </a:t>
            </a:r>
          </a:p>
        </p:txBody>
      </p:sp>
    </p:spTree>
    <p:extLst>
      <p:ext uri="{BB962C8B-B14F-4D97-AF65-F5344CB8AC3E}">
        <p14:creationId xmlns:p14="http://schemas.microsoft.com/office/powerpoint/2010/main" val="179696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3346" y="324884"/>
            <a:ext cx="8478981" cy="4185761"/>
          </a:xfrm>
          <a:prstGeom prst="rect">
            <a:avLst/>
          </a:prstGeom>
          <a:noFill/>
        </p:spPr>
        <p:txBody>
          <a:bodyPr wrap="square" rtlCol="0">
            <a:spAutoFit/>
          </a:bodyPr>
          <a:lstStyle/>
          <a:p>
            <a:pPr algn="just"/>
            <a:endParaRPr lang="en-US" sz="2000" b="1" dirty="0" smtClean="0"/>
          </a:p>
          <a:p>
            <a:pPr algn="just"/>
            <a:r>
              <a:rPr lang="en-US" sz="2000" b="1" dirty="0" smtClean="0"/>
              <a:t>Hydrology:</a:t>
            </a:r>
            <a:r>
              <a:rPr lang="en-US" sz="2000" dirty="0" smtClean="0"/>
              <a:t> Flood Forecasting  Warning Centre (FFWC)  of Bangladesh Water Development Board (BWDB) issues flood warning. </a:t>
            </a:r>
            <a:r>
              <a:rPr lang="en-US" sz="2000" dirty="0" err="1" smtClean="0"/>
              <a:t>BMD</a:t>
            </a:r>
            <a:r>
              <a:rPr lang="en-US" sz="2000" dirty="0" smtClean="0"/>
              <a:t> only provides the meteorological data as per their need to prepare flood warning. </a:t>
            </a:r>
          </a:p>
          <a:p>
            <a:pPr algn="just"/>
            <a:endParaRPr lang="en-US" sz="2000" dirty="0" smtClean="0"/>
          </a:p>
          <a:p>
            <a:pPr algn="just"/>
            <a:r>
              <a:rPr lang="en-US" sz="2000" b="1" dirty="0" smtClean="0"/>
              <a:t>Health: </a:t>
            </a:r>
            <a:r>
              <a:rPr lang="en-US" sz="2000" dirty="0" smtClean="0"/>
              <a:t>Due to varied seasons difference kinds of diseases sometimes appears with regards to temperature, humidity and coldness and heat wave. Meteorological parameters temperature and humidity &amp; other relevant regards to disease is observed by the health sector i.e. is provided from BMD . </a:t>
            </a:r>
          </a:p>
          <a:p>
            <a:pPr algn="just"/>
            <a:r>
              <a:rPr lang="en-US" sz="2000" dirty="0" smtClean="0"/>
              <a:t> </a:t>
            </a:r>
          </a:p>
          <a:p>
            <a:pPr algn="just"/>
            <a:endParaRPr lang="en-US" sz="2200" dirty="0" smtClean="0"/>
          </a:p>
          <a:p>
            <a:pPr algn="just"/>
            <a:endParaRPr lang="en-US" sz="2200" dirty="0" smtClean="0"/>
          </a:p>
          <a:p>
            <a:pPr algn="just"/>
            <a:endParaRPr lang="en-US" sz="2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WMO_WHITE_Powerpoint_en_fr</Template>
  <TotalTime>5536</TotalTime>
  <Words>1163</Words>
  <Application>Microsoft Office PowerPoint</Application>
  <PresentationFormat>On-screen Show (4:3)</PresentationFormat>
  <Paragraphs>178</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맑은 고딕</vt:lpstr>
      <vt:lpstr>Arial</vt:lpstr>
      <vt:lpstr>Calibri</vt:lpstr>
      <vt:lpstr>Gulim</vt:lpstr>
      <vt:lpstr>Times New Roman</vt:lpstr>
      <vt:lpstr>Trebuchet MS</vt:lpstr>
      <vt:lpstr>WMO_WHITE_Powerpoint_en_fr</vt:lpstr>
      <vt:lpstr>PowerPoint Presentation</vt:lpstr>
      <vt:lpstr>Outline</vt:lpstr>
      <vt:lpstr>Introduction to the Country and the NMHS</vt:lpstr>
      <vt:lpstr>PowerPoint Presentation</vt:lpstr>
      <vt:lpstr>PowerPoint Presentation</vt:lpstr>
      <vt:lpstr>Physical context of Bangladesh</vt:lpstr>
      <vt:lpstr>Weather and Climate of Bangladesh </vt:lpstr>
      <vt:lpstr> National Requirements for Observations </vt:lpstr>
      <vt:lpstr>PowerPoint Presentation</vt:lpstr>
      <vt:lpstr>PowerPoint Presentation</vt:lpstr>
      <vt:lpstr>Observing capabilities of Bangladesh Meteorological Department (BMD)</vt:lpstr>
      <vt:lpstr>Map of Bangladesh Meteorological stations </vt:lpstr>
      <vt:lpstr>Radar Networks in BMD</vt:lpstr>
      <vt:lpstr>RADAR Networks</vt:lpstr>
      <vt:lpstr>Status of National implementation of WIGOS </vt:lpstr>
      <vt:lpstr>Recommendation for Future Development</vt:lpstr>
      <vt:lpstr>                 Expectation from this workshop</vt:lpstr>
      <vt:lpstr>PowerPoint Presentation</vt:lpstr>
    </vt:vector>
  </TitlesOfParts>
  <Company>World Meteorological Organization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LFNunes</dc:creator>
  <cp:lastModifiedBy>Md. Tufazzul Hosen Arif</cp:lastModifiedBy>
  <cp:revision>744</cp:revision>
  <cp:lastPrinted>2017-09-29T07:54:09Z</cp:lastPrinted>
  <dcterms:created xsi:type="dcterms:W3CDTF">2016-05-27T11:05:50Z</dcterms:created>
  <dcterms:modified xsi:type="dcterms:W3CDTF">2018-11-06T04:04:30Z</dcterms:modified>
</cp:coreProperties>
</file>