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9" r:id="rId3"/>
    <p:sldId id="277" r:id="rId4"/>
    <p:sldId id="278" r:id="rId5"/>
    <p:sldId id="288" r:id="rId6"/>
    <p:sldId id="287" r:id="rId7"/>
    <p:sldId id="290" r:id="rId8"/>
    <p:sldId id="279" r:id="rId9"/>
    <p:sldId id="284" r:id="rId10"/>
    <p:sldId id="282" r:id="rId11"/>
    <p:sldId id="280" r:id="rId12"/>
    <p:sldId id="286" r:id="rId13"/>
    <p:sldId id="271" r:id="rId14"/>
    <p:sldId id="272" r:id="rId15"/>
    <p:sldId id="292" r:id="rId16"/>
    <p:sldId id="294" r:id="rId17"/>
    <p:sldId id="295" r:id="rId18"/>
    <p:sldId id="274" r:id="rId19"/>
    <p:sldId id="296" r:id="rId20"/>
    <p:sldId id="258"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7" autoAdjust="0"/>
    <p:restoredTop sz="98335" autoAdjust="0"/>
  </p:normalViewPr>
  <p:slideViewPr>
    <p:cSldViewPr snapToGrid="0" snapToObjects="1">
      <p:cViewPr varScale="1">
        <p:scale>
          <a:sx n="78" d="100"/>
          <a:sy n="78" d="100"/>
        </p:scale>
        <p:origin x="1038"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52C619D-49A1-43D3-A02C-742DF4F73657}" type="datetimeFigureOut">
              <a:rPr lang="en-US" smtClean="0"/>
              <a:t>06-Nov-18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4CC6C61D-21BD-45CA-B920-B80C9B6DF6D2}" type="slidenum">
              <a:rPr lang="en-US" smtClean="0"/>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rcap.unep.org/issues/glo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Glacial Lake Outburst Flood (GLOF)</a:t>
            </a:r>
            <a:r>
              <a:rPr lang="en-US" sz="1200" kern="1200" dirty="0" smtClean="0">
                <a:solidFill>
                  <a:schemeClr val="tx1"/>
                </a:solidFill>
                <a:effectLst/>
                <a:latin typeface="+mn-lt"/>
                <a:ea typeface="+mn-ea"/>
                <a:cs typeface="+mn-cs"/>
              </a:rPr>
              <a:t>: Glacial lakes have formed in many places in the area left at the foot of retreating valley glaciers. A major proportion of Bhutan's population is settled in fertile valleys along a number of river systems. GLOF that took place in Bhutan in 1994 along the </a:t>
            </a:r>
            <a:r>
              <a:rPr lang="en-US" sz="1200" kern="1200" dirty="0" err="1" smtClean="0">
                <a:solidFill>
                  <a:schemeClr val="tx1"/>
                </a:solidFill>
                <a:effectLst/>
                <a:latin typeface="+mn-lt"/>
                <a:ea typeface="+mn-ea"/>
                <a:cs typeface="+mn-cs"/>
              </a:rPr>
              <a:t>Puna</a:t>
            </a:r>
            <a:r>
              <a:rPr lang="en-US" sz="1200" kern="1200" dirty="0" smtClean="0">
                <a:solidFill>
                  <a:schemeClr val="tx1"/>
                </a:solidFill>
                <a:effectLst/>
                <a:latin typeface="+mn-lt"/>
                <a:ea typeface="+mn-ea"/>
                <a:cs typeface="+mn-cs"/>
              </a:rPr>
              <a:t> Tsang Chu valley. Lives and property were endangered but also important infrastructure such as hydroelectric dams that are situated along these rivers. </a:t>
            </a:r>
          </a:p>
          <a:p>
            <a:r>
              <a:rPr lang="en-US" sz="1200" kern="1200" dirty="0" smtClean="0">
                <a:solidFill>
                  <a:schemeClr val="tx1"/>
                </a:solidFill>
                <a:effectLst/>
                <a:latin typeface="+mn-lt"/>
                <a:ea typeface="+mn-ea"/>
                <a:cs typeface="+mn-cs"/>
              </a:rPr>
              <a:t>Flash floods and landslides: Bhutan is prone to flash floods, especially in the eastern and southern foothill regions, due to the steep terrain and fragile geology. These flash floods have become more frequent and intensified in the last decade due to increasing intensity of rainfall, and untimely start and end of monsoons. Landslides are a recurrent phenomenon in Bhutan and closely linked with flooding events. </a:t>
            </a:r>
          </a:p>
          <a:p>
            <a:r>
              <a:rPr lang="en-US" sz="1200" kern="1200" dirty="0" smtClean="0">
                <a:solidFill>
                  <a:schemeClr val="tx1"/>
                </a:solidFill>
                <a:effectLst/>
                <a:latin typeface="+mn-lt"/>
                <a:ea typeface="+mn-ea"/>
                <a:cs typeface="+mn-cs"/>
              </a:rPr>
              <a:t>In May 2009, cyclone </a:t>
            </a:r>
            <a:r>
              <a:rPr lang="en-US" sz="1200" kern="1200" dirty="0" err="1" smtClean="0">
                <a:solidFill>
                  <a:schemeClr val="tx1"/>
                </a:solidFill>
                <a:effectLst/>
                <a:latin typeface="+mn-lt"/>
                <a:ea typeface="+mn-ea"/>
                <a:cs typeface="+mn-cs"/>
              </a:rPr>
              <a:t>Aila</a:t>
            </a:r>
            <a:r>
              <a:rPr lang="en-US" sz="1200" kern="1200" dirty="0" smtClean="0">
                <a:solidFill>
                  <a:schemeClr val="tx1"/>
                </a:solidFill>
                <a:effectLst/>
                <a:latin typeface="+mn-lt"/>
                <a:ea typeface="+mn-ea"/>
                <a:cs typeface="+mn-cs"/>
              </a:rPr>
              <a:t>, originating in the Bay of Bengal, resulted in incessant rainfall causing one of the worst disasters in Bhutan. Record breaking rainfall, measuring up to 76mm over a 24 hour period, was recorded as one of the highest in the last five years. Subsequently, the rainfall also led to swelling of rivers and streams to dangerous flood levels. These rivers and streams were never recorded to have such volumes of water in the past forty years; in fact, river-gauging stations in the </a:t>
            </a:r>
            <a:r>
              <a:rPr lang="en-US" sz="1200" kern="1200" dirty="0" err="1" smtClean="0">
                <a:solidFill>
                  <a:schemeClr val="tx1"/>
                </a:solidFill>
                <a:effectLst/>
                <a:latin typeface="+mn-lt"/>
                <a:ea typeface="+mn-ea"/>
                <a:cs typeface="+mn-cs"/>
              </a:rPr>
              <a:t>Punatsangchhu</a:t>
            </a:r>
            <a:r>
              <a:rPr lang="en-US" sz="1200" kern="1200" dirty="0" smtClean="0">
                <a:solidFill>
                  <a:schemeClr val="tx1"/>
                </a:solidFill>
                <a:effectLst/>
                <a:latin typeface="+mn-lt"/>
                <a:ea typeface="+mn-ea"/>
                <a:cs typeface="+mn-cs"/>
              </a:rPr>
              <a:t> show that the water flow in the river during cyclone </a:t>
            </a:r>
            <a:r>
              <a:rPr lang="en-US" sz="1200" kern="1200" dirty="0" err="1" smtClean="0">
                <a:solidFill>
                  <a:schemeClr val="tx1"/>
                </a:solidFill>
                <a:effectLst/>
                <a:latin typeface="+mn-lt"/>
                <a:ea typeface="+mn-ea"/>
                <a:cs typeface="+mn-cs"/>
              </a:rPr>
              <a:t>Aila</a:t>
            </a:r>
            <a:r>
              <a:rPr lang="en-US" sz="1200" kern="1200" dirty="0" smtClean="0">
                <a:solidFill>
                  <a:schemeClr val="tx1"/>
                </a:solidFill>
                <a:effectLst/>
                <a:latin typeface="+mn-lt"/>
                <a:ea typeface="+mn-ea"/>
                <a:cs typeface="+mn-cs"/>
              </a:rPr>
              <a:t> exceeded the water flows during the 1994 GLOF.</a:t>
            </a:r>
          </a:p>
          <a:p>
            <a:r>
              <a:rPr lang="en-US" sz="1200" kern="1200" dirty="0" smtClean="0">
                <a:solidFill>
                  <a:schemeClr val="tx1"/>
                </a:solidFill>
                <a:effectLst/>
                <a:latin typeface="+mn-lt"/>
                <a:ea typeface="+mn-ea"/>
                <a:cs typeface="+mn-cs"/>
              </a:rPr>
              <a:t>In 2010, landslides and flash floods damaged more than 2000 acres of agricultural land, affecting some 4165 households over 20 dzongkhags, and damaged farm roads and irrigation channels affecting 529 households.</a:t>
            </a:r>
          </a:p>
          <a:p>
            <a:r>
              <a:rPr lang="en-US" sz="1200" kern="1200" dirty="0" smtClean="0">
                <a:solidFill>
                  <a:schemeClr val="tx1"/>
                </a:solidFill>
                <a:effectLst/>
                <a:latin typeface="+mn-lt"/>
                <a:ea typeface="+mn-ea"/>
                <a:cs typeface="+mn-cs"/>
              </a:rPr>
              <a:t>Windstorms have been recorded every year. However, the severity and frequency of windstorms in Bhutan have increased over the past few years, especially in the pre-monsoon season. Example: In April 2008, windstorms damaged 249 rural houses in lower Trashigang. Eight school buildings, four </a:t>
            </a:r>
            <a:r>
              <a:rPr lang="en-US" sz="1200" kern="1200" dirty="0" err="1" smtClean="0">
                <a:solidFill>
                  <a:schemeClr val="tx1"/>
                </a:solidFill>
                <a:effectLst/>
                <a:latin typeface="+mn-lt"/>
                <a:ea typeface="+mn-ea"/>
                <a:cs typeface="+mn-cs"/>
              </a:rPr>
              <a:t>lhakhangs</a:t>
            </a:r>
            <a:r>
              <a:rPr lang="en-US" sz="1200" kern="1200" dirty="0" smtClean="0">
                <a:solidFill>
                  <a:schemeClr val="tx1"/>
                </a:solidFill>
                <a:effectLst/>
                <a:latin typeface="+mn-lt"/>
                <a:ea typeface="+mn-ea"/>
                <a:cs typeface="+mn-cs"/>
              </a:rPr>
              <a:t> and one forest office were also damaged by the windstorm.</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Farmers have had to deal with increasing frequency of hail and windstorms. Eg: In 2010 alone, more than 5000 acres of agriculture crops were affected by hail and windstorms, damaging a wide range of staple crops, such as maize, rice, potato, chili, buckwheat and others.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F5E0BB-CF0F-4E8E-B6CA-B82719ADAEF1}" type="slidenum">
              <a:rPr lang="en-AU" smtClean="0"/>
              <a:t>5</a:t>
            </a:fld>
            <a:endParaRPr lang="en-AU"/>
          </a:p>
        </p:txBody>
      </p:sp>
    </p:spTree>
    <p:extLst>
      <p:ext uri="{BB962C8B-B14F-4D97-AF65-F5344CB8AC3E}">
        <p14:creationId xmlns:p14="http://schemas.microsoft.com/office/powerpoint/2010/main" val="3621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Windstorms have been recorded every year. However, the severity and frequency of windstorms in Bhutan have increased over the past few years, especially in the pre-monsoon season. Example: In April 2008, windstorms damaged 249 rural houses in lower Trashigang. Eight school buildings, four </a:t>
            </a:r>
            <a:r>
              <a:rPr lang="en-US" sz="1200" kern="1200" dirty="0" err="1" smtClean="0">
                <a:solidFill>
                  <a:schemeClr val="tx1"/>
                </a:solidFill>
                <a:effectLst/>
                <a:latin typeface="+mn-lt"/>
                <a:ea typeface="+mn-ea"/>
                <a:cs typeface="+mn-cs"/>
              </a:rPr>
              <a:t>lhakhangs</a:t>
            </a:r>
            <a:r>
              <a:rPr lang="en-US" sz="1200" kern="1200" dirty="0" smtClean="0">
                <a:solidFill>
                  <a:schemeClr val="tx1"/>
                </a:solidFill>
                <a:effectLst/>
                <a:latin typeface="+mn-lt"/>
                <a:ea typeface="+mn-ea"/>
                <a:cs typeface="+mn-cs"/>
              </a:rPr>
              <a:t> and one forest office were also damaged by the windstorm.</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Farmers have had to deal with increasing frequency of hail and windstorms. Eg: In 2010 alone, more than 5000 acres of agriculture crops were affected by hail and windstorms, damaging a wide range of staple crops, such as maize, rice, potato, chili, buckwheat and others.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6F5E0BB-CF0F-4E8E-B6CA-B82719ADAEF1}" type="slidenum">
              <a:rPr lang="en-AU" smtClean="0"/>
              <a:t>7</a:t>
            </a:fld>
            <a:endParaRPr lang="en-AU"/>
          </a:p>
        </p:txBody>
      </p:sp>
    </p:spTree>
    <p:extLst>
      <p:ext uri="{BB962C8B-B14F-4D97-AF65-F5344CB8AC3E}">
        <p14:creationId xmlns:p14="http://schemas.microsoft.com/office/powerpoint/2010/main" val="130385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namgyal@nchm.gov.bt"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6" name="TextBox 5"/>
          <p:cNvSpPr txBox="1"/>
          <p:nvPr/>
        </p:nvSpPr>
        <p:spPr>
          <a:xfrm>
            <a:off x="4971238" y="5898887"/>
            <a:ext cx="4172989" cy="707886"/>
          </a:xfrm>
          <a:prstGeom prst="rect">
            <a:avLst/>
          </a:prstGeom>
          <a:noFill/>
        </p:spPr>
        <p:txBody>
          <a:bodyPr wrap="square" rtlCol="0">
            <a:spAutoFit/>
          </a:bodyPr>
          <a:lstStyle/>
          <a:p>
            <a:pPr algn="ctr"/>
            <a:r>
              <a:rPr lang="de-DE" sz="2000" dirty="0" smtClean="0">
                <a:solidFill>
                  <a:srgbClr val="000090"/>
                </a:solidFill>
              </a:rPr>
              <a:t>RA II WIGOS Workshop</a:t>
            </a:r>
          </a:p>
          <a:p>
            <a:pPr algn="ctr"/>
            <a:r>
              <a:rPr lang="de-DE" sz="2000" dirty="0" smtClean="0">
                <a:solidFill>
                  <a:srgbClr val="000090"/>
                </a:solidFill>
              </a:rPr>
              <a:t>6-8 November 2018, Beijing, China</a:t>
            </a:r>
            <a:endParaRPr lang="de-DE" sz="2000" dirty="0">
              <a:solidFill>
                <a:srgbClr val="000090"/>
              </a:solidFill>
            </a:endParaRPr>
          </a:p>
        </p:txBody>
      </p:sp>
      <p:sp>
        <p:nvSpPr>
          <p:cNvPr id="7" name="Shape 231"/>
          <p:cNvSpPr txBox="1">
            <a:spLocks/>
          </p:cNvSpPr>
          <p:nvPr/>
        </p:nvSpPr>
        <p:spPr>
          <a:xfrm>
            <a:off x="120649" y="1002683"/>
            <a:ext cx="8865446" cy="11087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3600" b="1" dirty="0" smtClean="0">
                <a:solidFill>
                  <a:srgbClr val="000090"/>
                </a:solidFill>
              </a:rPr>
              <a:t>National Center for Hydrology &amp; Meteorology(NCHM)</a:t>
            </a:r>
          </a:p>
          <a:p>
            <a:pPr>
              <a:lnSpc>
                <a:spcPct val="120000"/>
              </a:lnSpc>
            </a:pPr>
            <a:r>
              <a:rPr lang="en-US" sz="3600" b="1" dirty="0" smtClean="0">
                <a:solidFill>
                  <a:srgbClr val="000090"/>
                </a:solidFill>
              </a:rPr>
              <a:t>Bhutan</a:t>
            </a:r>
            <a:endParaRPr lang="en-US" sz="3600" b="1" dirty="0">
              <a:solidFill>
                <a:srgbClr val="000090"/>
              </a:solidFill>
            </a:endParaRPr>
          </a:p>
          <a:p>
            <a:pPr>
              <a:lnSpc>
                <a:spcPct val="120000"/>
              </a:lnSpc>
            </a:pPr>
            <a:r>
              <a:rPr lang="en-US" sz="3600" b="1" dirty="0" smtClean="0">
                <a:solidFill>
                  <a:srgbClr val="000090"/>
                </a:solidFill>
              </a:rPr>
              <a:t> </a:t>
            </a:r>
            <a:endParaRPr lang="en-US" sz="3600" b="1" dirty="0">
              <a:solidFill>
                <a:srgbClr val="000090"/>
              </a:solidFill>
            </a:endParaRPr>
          </a:p>
        </p:txBody>
      </p:sp>
      <p:sp>
        <p:nvSpPr>
          <p:cNvPr id="3" name="TextBox 2"/>
          <p:cNvSpPr txBox="1"/>
          <p:nvPr/>
        </p:nvSpPr>
        <p:spPr>
          <a:xfrm>
            <a:off x="1952367" y="3295331"/>
            <a:ext cx="6227806" cy="1508105"/>
          </a:xfrm>
          <a:prstGeom prst="rect">
            <a:avLst/>
          </a:prstGeom>
          <a:noFill/>
        </p:spPr>
        <p:txBody>
          <a:bodyPr wrap="square" rtlCol="0">
            <a:spAutoFit/>
          </a:bodyPr>
          <a:lstStyle/>
          <a:p>
            <a:pPr algn="ctr"/>
            <a:r>
              <a:rPr lang="en-US" sz="2400" i="1" dirty="0" err="1" smtClean="0">
                <a:solidFill>
                  <a:srgbClr val="011993"/>
                </a:solidFill>
                <a:latin typeface="+mj-lt"/>
                <a:cs typeface="Arial"/>
                <a:sym typeface="Arial"/>
              </a:rPr>
              <a:t>Trashi</a:t>
            </a:r>
            <a:r>
              <a:rPr lang="en-US" sz="2400" i="1" dirty="0" smtClean="0">
                <a:solidFill>
                  <a:srgbClr val="011993"/>
                </a:solidFill>
                <a:latin typeface="+mj-lt"/>
                <a:cs typeface="Arial"/>
                <a:sym typeface="Arial"/>
              </a:rPr>
              <a:t> </a:t>
            </a:r>
            <a:r>
              <a:rPr lang="en-US" sz="2400" i="1" dirty="0" err="1" smtClean="0">
                <a:solidFill>
                  <a:srgbClr val="011993"/>
                </a:solidFill>
                <a:latin typeface="+mj-lt"/>
                <a:cs typeface="Arial"/>
                <a:sym typeface="Arial"/>
              </a:rPr>
              <a:t>Namgyal</a:t>
            </a:r>
            <a:endParaRPr lang="en-US" sz="2400" i="1" dirty="0" smtClean="0">
              <a:solidFill>
                <a:srgbClr val="011993"/>
              </a:solidFill>
              <a:latin typeface="+mj-lt"/>
              <a:cs typeface="Arial"/>
              <a:sym typeface="Arial"/>
            </a:endParaRPr>
          </a:p>
          <a:p>
            <a:pPr algn="ctr"/>
            <a:r>
              <a:rPr lang="en-US" sz="2400" i="1" dirty="0" smtClean="0">
                <a:solidFill>
                  <a:srgbClr val="011993"/>
                </a:solidFill>
                <a:latin typeface="+mj-lt"/>
                <a:cs typeface="Arial"/>
                <a:sym typeface="Arial"/>
              </a:rPr>
              <a:t>Dy. Exe. Engineer</a:t>
            </a:r>
          </a:p>
          <a:p>
            <a:pPr algn="ctr"/>
            <a:r>
              <a:rPr lang="en-US" sz="2000" b="1" i="1" dirty="0" smtClean="0">
                <a:solidFill>
                  <a:srgbClr val="00B0F0"/>
                </a:solidFill>
                <a:latin typeface="+mj-lt"/>
                <a:cs typeface="Arial"/>
                <a:sym typeface="Arial"/>
              </a:rPr>
              <a:t>Hydro-met Operations &amp; Infrastructures Division</a:t>
            </a:r>
          </a:p>
          <a:p>
            <a:pPr algn="ctr"/>
            <a:r>
              <a:rPr lang="en-US" dirty="0" smtClean="0">
                <a:solidFill>
                  <a:srgbClr val="FF0000"/>
                </a:solidFill>
                <a:latin typeface="Times New Roman" panose="02020603050405020304" pitchFamily="18" charset="0"/>
                <a:cs typeface="Times New Roman" panose="02020603050405020304" pitchFamily="18" charset="0"/>
                <a:hlinkClick r:id="rId3"/>
              </a:rPr>
              <a:t>tnamgyal@nchm.gov.bt</a:t>
            </a:r>
            <a:r>
              <a:rPr lang="en-US" sz="2400" dirty="0" smtClean="0">
                <a:solidFill>
                  <a:srgbClr val="000090"/>
                </a:solidFill>
              </a:rPr>
              <a:t> </a:t>
            </a:r>
            <a:endParaRPr lang="en-US" sz="2400" i="1" dirty="0">
              <a:latin typeface="+mj-lt"/>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003" name="Rectangle 5">
            <a:extLst>
              <a:ext uri="{FF2B5EF4-FFF2-40B4-BE49-F238E27FC236}">
                <a16:creationId xmlns:a16="http://schemas.microsoft.com/office/drawing/2014/main" id="{87208B36-563F-4D75-82DB-89592E612565}"/>
              </a:ext>
            </a:extLst>
          </p:cNvPr>
          <p:cNvSpPr txBox="1">
            <a:spLocks noChangeArrowheads="1"/>
          </p:cNvSpPr>
          <p:nvPr/>
        </p:nvSpPr>
        <p:spPr bwMode="gray">
          <a:xfrm>
            <a:off x="205433" y="1199351"/>
            <a:ext cx="6422760"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5000"/>
              </a:lnSpc>
            </a:pPr>
            <a:r>
              <a:rPr lang="en-US" altLang="en-US" sz="2250" b="1" dirty="0">
                <a:solidFill>
                  <a:srgbClr val="171717"/>
                </a:solidFill>
                <a:latin typeface="Times New Roman" panose="02020603050405020304" pitchFamily="18" charset="0"/>
                <a:ea typeface="ＭＳ Ｐゴシック" panose="020B0600070205080204" pitchFamily="34" charset="-128"/>
                <a:cs typeface="Times New Roman" panose="02020603050405020304" pitchFamily="18" charset="0"/>
              </a:rPr>
              <a:t>NCHM Staffs by Profession</a:t>
            </a:r>
          </a:p>
        </p:txBody>
      </p:sp>
      <p:sp>
        <p:nvSpPr>
          <p:cNvPr id="73" name="Tekstboks 57">
            <a:extLst>
              <a:ext uri="{FF2B5EF4-FFF2-40B4-BE49-F238E27FC236}">
                <a16:creationId xmlns:a16="http://schemas.microsoft.com/office/drawing/2014/main" id="{C8DC9CDD-9DD9-4B08-85E9-82BCF115035D}"/>
              </a:ext>
            </a:extLst>
          </p:cNvPr>
          <p:cNvSpPr txBox="1">
            <a:spLocks noChangeArrowheads="1"/>
          </p:cNvSpPr>
          <p:nvPr/>
        </p:nvSpPr>
        <p:spPr bwMode="auto">
          <a:xfrm>
            <a:off x="2553413" y="3893142"/>
            <a:ext cx="496256" cy="503965"/>
          </a:xfrm>
          <a:prstGeom prst="rect">
            <a:avLst/>
          </a:prstGeom>
          <a:noFill/>
          <a:ln w="9525">
            <a:noFill/>
            <a:miter lim="800000"/>
            <a:headEnd/>
            <a:tailEnd/>
          </a:ln>
          <a:effectLst>
            <a:outerShdw blurRad="63500" dist="23000" dir="5400000" rotWithShape="0">
              <a:srgbClr val="000000">
                <a:alpha val="34998"/>
              </a:srgbClr>
            </a:outerShdw>
          </a:effectLst>
        </p:spPr>
        <p:txBody>
          <a:bodyPr anchor="ctr"/>
          <a:lstStyle>
            <a:lvl1pPr indent="-342900">
              <a:defRPr>
                <a:solidFill>
                  <a:schemeClr val="tx1"/>
                </a:solidFill>
                <a:latin typeface="Calibri" pitchFamily="-65" charset="0"/>
                <a:ea typeface="ＭＳ Ｐゴシック" pitchFamily="-65" charset="-128"/>
              </a:defRPr>
            </a:lvl1pPr>
            <a:lvl2pPr marL="37931725" indent="-37474525">
              <a:defRPr>
                <a:solidFill>
                  <a:schemeClr val="tx1"/>
                </a:solidFill>
                <a:latin typeface="Calibri" pitchFamily="-65" charset="0"/>
                <a:ea typeface="ＭＳ Ｐゴシック" pitchFamily="-65" charset="-128"/>
              </a:defRPr>
            </a:lvl2pPr>
            <a:lvl3pPr>
              <a:defRPr>
                <a:solidFill>
                  <a:schemeClr val="tx1"/>
                </a:solidFill>
                <a:latin typeface="Calibri" pitchFamily="-65" charset="0"/>
                <a:ea typeface="ＭＳ Ｐゴシック" pitchFamily="-65" charset="-128"/>
              </a:defRPr>
            </a:lvl3pPr>
            <a:lvl4pPr>
              <a:defRPr>
                <a:solidFill>
                  <a:schemeClr val="tx1"/>
                </a:solidFill>
                <a:latin typeface="Calibri" pitchFamily="-65" charset="0"/>
                <a:ea typeface="ＭＳ Ｐゴシック" pitchFamily="-65" charset="-128"/>
              </a:defRPr>
            </a:lvl4pPr>
            <a:lvl5pPr>
              <a:defRPr>
                <a:solidFill>
                  <a:schemeClr val="tx1"/>
                </a:solidFill>
                <a:latin typeface="Calibri" pitchFamily="-65" charset="0"/>
                <a:ea typeface="ＭＳ Ｐゴシック" pitchFamily="-65" charset="-128"/>
              </a:defRPr>
            </a:lvl5pPr>
            <a:lvl6pPr marL="457200" fontAlgn="base">
              <a:spcBef>
                <a:spcPct val="0"/>
              </a:spcBef>
              <a:spcAft>
                <a:spcPct val="0"/>
              </a:spcAft>
              <a:defRPr>
                <a:solidFill>
                  <a:schemeClr val="tx1"/>
                </a:solidFill>
                <a:latin typeface="Calibri" pitchFamily="-65" charset="0"/>
                <a:ea typeface="ＭＳ Ｐゴシック" pitchFamily="-65" charset="-128"/>
              </a:defRPr>
            </a:lvl6pPr>
            <a:lvl7pPr marL="914400" fontAlgn="base">
              <a:spcBef>
                <a:spcPct val="0"/>
              </a:spcBef>
              <a:spcAft>
                <a:spcPct val="0"/>
              </a:spcAft>
              <a:defRPr>
                <a:solidFill>
                  <a:schemeClr val="tx1"/>
                </a:solidFill>
                <a:latin typeface="Calibri" pitchFamily="-65" charset="0"/>
                <a:ea typeface="ＭＳ Ｐゴシック" pitchFamily="-65" charset="-128"/>
              </a:defRPr>
            </a:lvl7pPr>
            <a:lvl8pPr marL="1371600" fontAlgn="base">
              <a:spcBef>
                <a:spcPct val="0"/>
              </a:spcBef>
              <a:spcAft>
                <a:spcPct val="0"/>
              </a:spcAft>
              <a:defRPr>
                <a:solidFill>
                  <a:schemeClr val="tx1"/>
                </a:solidFill>
                <a:latin typeface="Calibri" pitchFamily="-65" charset="0"/>
                <a:ea typeface="ＭＳ Ｐゴシック" pitchFamily="-65" charset="-128"/>
              </a:defRPr>
            </a:lvl8pPr>
            <a:lvl9pPr marL="1828800" fontAlgn="base">
              <a:spcBef>
                <a:spcPct val="0"/>
              </a:spcBef>
              <a:spcAft>
                <a:spcPct val="0"/>
              </a:spcAft>
              <a:defRPr>
                <a:solidFill>
                  <a:schemeClr val="tx1"/>
                </a:solidFill>
                <a:latin typeface="Calibri" pitchFamily="-65" charset="0"/>
                <a:ea typeface="ＭＳ Ｐゴシック" pitchFamily="-65" charset="-128"/>
              </a:defRPr>
            </a:lvl9pPr>
          </a:lstStyle>
          <a:p>
            <a:pPr algn="ctr" defTabSz="342900">
              <a:defRPr/>
            </a:pPr>
            <a:r>
              <a:rPr lang="en-AU" sz="900" noProof="1">
                <a:solidFill>
                  <a:srgbClr val="FFFFFF"/>
                </a:solidFill>
                <a:latin typeface="Arial Narrow" pitchFamily="-65" charset="0"/>
              </a:rPr>
              <a:t>3</a:t>
            </a:r>
          </a:p>
        </p:txBody>
      </p:sp>
      <p:sp>
        <p:nvSpPr>
          <p:cNvPr id="67" name="Tekstboks 55">
            <a:extLst>
              <a:ext uri="{FF2B5EF4-FFF2-40B4-BE49-F238E27FC236}">
                <a16:creationId xmlns:a16="http://schemas.microsoft.com/office/drawing/2014/main" id="{BB72EDE9-987E-49D7-824C-71D7A656C942}"/>
              </a:ext>
            </a:extLst>
          </p:cNvPr>
          <p:cNvSpPr txBox="1">
            <a:spLocks noChangeArrowheads="1"/>
          </p:cNvSpPr>
          <p:nvPr/>
        </p:nvSpPr>
        <p:spPr bwMode="auto">
          <a:xfrm>
            <a:off x="1346140" y="2880177"/>
            <a:ext cx="241697" cy="205978"/>
          </a:xfrm>
          <a:prstGeom prst="rect">
            <a:avLst/>
          </a:prstGeom>
          <a:noFill/>
          <a:ln w="9525">
            <a:noFill/>
            <a:miter lim="800000"/>
            <a:headEnd/>
            <a:tailEnd/>
          </a:ln>
          <a:effectLst>
            <a:outerShdw blurRad="63500" dist="23000" dir="5400000" rotWithShape="0">
              <a:srgbClr val="000000">
                <a:alpha val="34998"/>
              </a:srgbClr>
            </a:outerShdw>
          </a:effectLst>
        </p:spPr>
        <p:txBody>
          <a:bodyPr anchor="ctr"/>
          <a:lstStyle>
            <a:lvl1pPr indent="-342900">
              <a:defRPr>
                <a:solidFill>
                  <a:schemeClr val="tx1"/>
                </a:solidFill>
                <a:latin typeface="Calibri" pitchFamily="-65" charset="0"/>
                <a:ea typeface="ＭＳ Ｐゴシック" pitchFamily="-65" charset="-128"/>
              </a:defRPr>
            </a:lvl1pPr>
            <a:lvl2pPr marL="37931725" indent="-37474525">
              <a:defRPr>
                <a:solidFill>
                  <a:schemeClr val="tx1"/>
                </a:solidFill>
                <a:latin typeface="Calibri" pitchFamily="-65" charset="0"/>
                <a:ea typeface="ＭＳ Ｐゴシック" pitchFamily="-65" charset="-128"/>
              </a:defRPr>
            </a:lvl2pPr>
            <a:lvl3pPr>
              <a:defRPr>
                <a:solidFill>
                  <a:schemeClr val="tx1"/>
                </a:solidFill>
                <a:latin typeface="Calibri" pitchFamily="-65" charset="0"/>
                <a:ea typeface="ＭＳ Ｐゴシック" pitchFamily="-65" charset="-128"/>
              </a:defRPr>
            </a:lvl3pPr>
            <a:lvl4pPr>
              <a:defRPr>
                <a:solidFill>
                  <a:schemeClr val="tx1"/>
                </a:solidFill>
                <a:latin typeface="Calibri" pitchFamily="-65" charset="0"/>
                <a:ea typeface="ＭＳ Ｐゴシック" pitchFamily="-65" charset="-128"/>
              </a:defRPr>
            </a:lvl4pPr>
            <a:lvl5pPr>
              <a:defRPr>
                <a:solidFill>
                  <a:schemeClr val="tx1"/>
                </a:solidFill>
                <a:latin typeface="Calibri" pitchFamily="-65" charset="0"/>
                <a:ea typeface="ＭＳ Ｐゴシック" pitchFamily="-65" charset="-128"/>
              </a:defRPr>
            </a:lvl5pPr>
            <a:lvl6pPr marL="457200" fontAlgn="base">
              <a:spcBef>
                <a:spcPct val="0"/>
              </a:spcBef>
              <a:spcAft>
                <a:spcPct val="0"/>
              </a:spcAft>
              <a:defRPr>
                <a:solidFill>
                  <a:schemeClr val="tx1"/>
                </a:solidFill>
                <a:latin typeface="Calibri" pitchFamily="-65" charset="0"/>
                <a:ea typeface="ＭＳ Ｐゴシック" pitchFamily="-65" charset="-128"/>
              </a:defRPr>
            </a:lvl6pPr>
            <a:lvl7pPr marL="914400" fontAlgn="base">
              <a:spcBef>
                <a:spcPct val="0"/>
              </a:spcBef>
              <a:spcAft>
                <a:spcPct val="0"/>
              </a:spcAft>
              <a:defRPr>
                <a:solidFill>
                  <a:schemeClr val="tx1"/>
                </a:solidFill>
                <a:latin typeface="Calibri" pitchFamily="-65" charset="0"/>
                <a:ea typeface="ＭＳ Ｐゴシック" pitchFamily="-65" charset="-128"/>
              </a:defRPr>
            </a:lvl7pPr>
            <a:lvl8pPr marL="1371600" fontAlgn="base">
              <a:spcBef>
                <a:spcPct val="0"/>
              </a:spcBef>
              <a:spcAft>
                <a:spcPct val="0"/>
              </a:spcAft>
              <a:defRPr>
                <a:solidFill>
                  <a:schemeClr val="tx1"/>
                </a:solidFill>
                <a:latin typeface="Calibri" pitchFamily="-65" charset="0"/>
                <a:ea typeface="ＭＳ Ｐゴシック" pitchFamily="-65" charset="-128"/>
              </a:defRPr>
            </a:lvl8pPr>
            <a:lvl9pPr marL="1828800" fontAlgn="base">
              <a:spcBef>
                <a:spcPct val="0"/>
              </a:spcBef>
              <a:spcAft>
                <a:spcPct val="0"/>
              </a:spcAft>
              <a:defRPr>
                <a:solidFill>
                  <a:schemeClr val="tx1"/>
                </a:solidFill>
                <a:latin typeface="Calibri" pitchFamily="-65" charset="0"/>
                <a:ea typeface="ＭＳ Ｐゴシック" pitchFamily="-65" charset="-128"/>
              </a:defRPr>
            </a:lvl9pPr>
          </a:lstStyle>
          <a:p>
            <a:pPr algn="ctr" defTabSz="342900">
              <a:defRPr/>
            </a:pPr>
            <a:endParaRPr lang="en-AU" sz="2100" b="1" noProof="1">
              <a:solidFill>
                <a:srgbClr val="FFFFFF"/>
              </a:solidFill>
              <a:latin typeface="Arial Narrow" pitchFamily="-65" charset="0"/>
            </a:endParaRPr>
          </a:p>
        </p:txBody>
      </p:sp>
      <p:grpSp>
        <p:nvGrpSpPr>
          <p:cNvPr id="26" name="Group 31">
            <a:extLst>
              <a:ext uri="{FF2B5EF4-FFF2-40B4-BE49-F238E27FC236}">
                <a16:creationId xmlns:a16="http://schemas.microsoft.com/office/drawing/2014/main" id="{78DB11A7-2225-4683-9F24-5579FA470A85}"/>
              </a:ext>
            </a:extLst>
          </p:cNvPr>
          <p:cNvGrpSpPr>
            <a:grpSpLocks/>
          </p:cNvGrpSpPr>
          <p:nvPr/>
        </p:nvGrpSpPr>
        <p:grpSpPr bwMode="auto">
          <a:xfrm>
            <a:off x="4868377" y="3293302"/>
            <a:ext cx="4036776" cy="346567"/>
            <a:chOff x="203859" y="677822"/>
            <a:chExt cx="3840926" cy="462089"/>
          </a:xfrm>
        </p:grpSpPr>
        <p:sp>
          <p:nvSpPr>
            <p:cNvPr id="27" name="Rounded Rectangle 27">
              <a:extLst>
                <a:ext uri="{FF2B5EF4-FFF2-40B4-BE49-F238E27FC236}">
                  <a16:creationId xmlns:a16="http://schemas.microsoft.com/office/drawing/2014/main" id="{F38F1C3E-4B5C-4035-8842-07082FA17C7A}"/>
                </a:ext>
              </a:extLst>
            </p:cNvPr>
            <p:cNvSpPr>
              <a:spLocks noChangeArrowheads="1"/>
            </p:cNvSpPr>
            <p:nvPr/>
          </p:nvSpPr>
          <p:spPr bwMode="auto">
            <a:xfrm>
              <a:off x="203859" y="677822"/>
              <a:ext cx="3810000" cy="394317"/>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a:solidFill>
                  <a:prstClr val="white"/>
                </a:solidFill>
                <a:latin typeface="Calibri"/>
                <a:ea typeface="ＭＳ Ｐゴシック" charset="0"/>
                <a:cs typeface="ＭＳ Ｐゴシック" charset="0"/>
              </a:endParaRPr>
            </a:p>
          </p:txBody>
        </p:sp>
        <p:sp>
          <p:nvSpPr>
            <p:cNvPr id="28" name="Rektangel 54">
              <a:extLst>
                <a:ext uri="{FF2B5EF4-FFF2-40B4-BE49-F238E27FC236}">
                  <a16:creationId xmlns:a16="http://schemas.microsoft.com/office/drawing/2014/main" id="{F2C44D2D-A158-440C-A212-FA7BE11D8290}"/>
                </a:ext>
              </a:extLst>
            </p:cNvPr>
            <p:cNvSpPr>
              <a:spLocks noChangeArrowheads="1"/>
            </p:cNvSpPr>
            <p:nvPr/>
          </p:nvSpPr>
          <p:spPr bwMode="auto">
            <a:xfrm>
              <a:off x="949163" y="709025"/>
              <a:ext cx="3095622"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sz="1500" noProof="1">
                  <a:solidFill>
                    <a:srgbClr val="080808"/>
                  </a:solidFill>
                  <a:latin typeface="Times New Roman" panose="02020603050405020304" pitchFamily="18" charset="0"/>
                  <a:cs typeface="Times New Roman" panose="02020603050405020304" pitchFamily="18" charset="0"/>
                </a:rPr>
                <a:t>Civil Engineer (15)</a:t>
              </a:r>
            </a:p>
          </p:txBody>
        </p:sp>
        <p:sp>
          <p:nvSpPr>
            <p:cNvPr id="29" name="Rectangle 29">
              <a:extLst>
                <a:ext uri="{FF2B5EF4-FFF2-40B4-BE49-F238E27FC236}">
                  <a16:creationId xmlns:a16="http://schemas.microsoft.com/office/drawing/2014/main" id="{4280C9A5-2127-4B8E-AC2A-034044DB3B49}"/>
                </a:ext>
              </a:extLst>
            </p:cNvPr>
            <p:cNvSpPr>
              <a:spLocks noChangeArrowheads="1"/>
            </p:cNvSpPr>
            <p:nvPr/>
          </p:nvSpPr>
          <p:spPr bwMode="auto">
            <a:xfrm>
              <a:off x="278748" y="764981"/>
              <a:ext cx="518861" cy="29183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grpSp>
      <p:grpSp>
        <p:nvGrpSpPr>
          <p:cNvPr id="30" name="Group 31">
            <a:extLst>
              <a:ext uri="{FF2B5EF4-FFF2-40B4-BE49-F238E27FC236}">
                <a16:creationId xmlns:a16="http://schemas.microsoft.com/office/drawing/2014/main" id="{616126DB-F815-448E-828E-35D2C2992DF6}"/>
              </a:ext>
            </a:extLst>
          </p:cNvPr>
          <p:cNvGrpSpPr>
            <a:grpSpLocks/>
          </p:cNvGrpSpPr>
          <p:nvPr/>
        </p:nvGrpSpPr>
        <p:grpSpPr bwMode="auto">
          <a:xfrm>
            <a:off x="267754" y="3299594"/>
            <a:ext cx="4458581" cy="390940"/>
            <a:chOff x="228600" y="685800"/>
            <a:chExt cx="3810000" cy="907048"/>
          </a:xfrm>
        </p:grpSpPr>
        <p:sp>
          <p:nvSpPr>
            <p:cNvPr id="38" name="Rounded Rectangle 27">
              <a:extLst>
                <a:ext uri="{FF2B5EF4-FFF2-40B4-BE49-F238E27FC236}">
                  <a16:creationId xmlns:a16="http://schemas.microsoft.com/office/drawing/2014/main" id="{84B72755-6D53-484F-B761-37A352D36AB2}"/>
                </a:ext>
              </a:extLst>
            </p:cNvPr>
            <p:cNvSpPr>
              <a:spLocks noChangeArrowheads="1"/>
            </p:cNvSpPr>
            <p:nvPr/>
          </p:nvSpPr>
          <p:spPr bwMode="auto">
            <a:xfrm>
              <a:off x="228600" y="685800"/>
              <a:ext cx="3810000" cy="762000"/>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a:solidFill>
                  <a:prstClr val="white"/>
                </a:solidFill>
                <a:latin typeface="Calibri"/>
                <a:ea typeface="ＭＳ Ｐゴシック" charset="0"/>
                <a:cs typeface="ＭＳ Ｐゴシック" charset="0"/>
              </a:endParaRPr>
            </a:p>
          </p:txBody>
        </p:sp>
        <p:sp>
          <p:nvSpPr>
            <p:cNvPr id="39" name="Rektangel 54">
              <a:extLst>
                <a:ext uri="{FF2B5EF4-FFF2-40B4-BE49-F238E27FC236}">
                  <a16:creationId xmlns:a16="http://schemas.microsoft.com/office/drawing/2014/main" id="{BFEC7AA6-6929-42C5-9956-60C95F0F5556}"/>
                </a:ext>
              </a:extLst>
            </p:cNvPr>
            <p:cNvSpPr>
              <a:spLocks noChangeArrowheads="1"/>
            </p:cNvSpPr>
            <p:nvPr/>
          </p:nvSpPr>
          <p:spPr bwMode="auto">
            <a:xfrm>
              <a:off x="933073" y="735934"/>
              <a:ext cx="2954858" cy="85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noProof="1">
                  <a:solidFill>
                    <a:srgbClr val="080808"/>
                  </a:solidFill>
                  <a:latin typeface="Times New Roman" panose="02020603050405020304" pitchFamily="18" charset="0"/>
                  <a:cs typeface="Times New Roman" panose="02020603050405020304" pitchFamily="18" charset="0"/>
                </a:rPr>
                <a:t>   Electrical engineer (7)</a:t>
              </a:r>
            </a:p>
          </p:txBody>
        </p:sp>
        <p:sp>
          <p:nvSpPr>
            <p:cNvPr id="40" name="Rectangle 29">
              <a:extLst>
                <a:ext uri="{FF2B5EF4-FFF2-40B4-BE49-F238E27FC236}">
                  <a16:creationId xmlns:a16="http://schemas.microsoft.com/office/drawing/2014/main" id="{1A9719B2-C0C0-4228-8836-83E70E8BEFD3}"/>
                </a:ext>
              </a:extLst>
            </p:cNvPr>
            <p:cNvSpPr>
              <a:spLocks noChangeArrowheads="1"/>
            </p:cNvSpPr>
            <p:nvPr/>
          </p:nvSpPr>
          <p:spPr bwMode="auto">
            <a:xfrm>
              <a:off x="292833" y="801848"/>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grpSp>
      <p:grpSp>
        <p:nvGrpSpPr>
          <p:cNvPr id="47" name="Group 31">
            <a:extLst>
              <a:ext uri="{FF2B5EF4-FFF2-40B4-BE49-F238E27FC236}">
                <a16:creationId xmlns:a16="http://schemas.microsoft.com/office/drawing/2014/main" id="{11FEF617-0012-4DD9-8FA9-7F07C0FCD2E4}"/>
              </a:ext>
            </a:extLst>
          </p:cNvPr>
          <p:cNvGrpSpPr>
            <a:grpSpLocks/>
          </p:cNvGrpSpPr>
          <p:nvPr/>
        </p:nvGrpSpPr>
        <p:grpSpPr bwMode="auto">
          <a:xfrm>
            <a:off x="4710225" y="1876279"/>
            <a:ext cx="4445560" cy="323165"/>
            <a:chOff x="216656" y="666003"/>
            <a:chExt cx="3820127" cy="904698"/>
          </a:xfrm>
        </p:grpSpPr>
        <p:sp>
          <p:nvSpPr>
            <p:cNvPr id="48" name="Rounded Rectangle 27">
              <a:extLst>
                <a:ext uri="{FF2B5EF4-FFF2-40B4-BE49-F238E27FC236}">
                  <a16:creationId xmlns:a16="http://schemas.microsoft.com/office/drawing/2014/main" id="{F9FD493B-36CC-4F57-8518-AA7151FAE6AC}"/>
                </a:ext>
              </a:extLst>
            </p:cNvPr>
            <p:cNvSpPr>
              <a:spLocks noChangeArrowheads="1"/>
            </p:cNvSpPr>
            <p:nvPr/>
          </p:nvSpPr>
          <p:spPr bwMode="auto">
            <a:xfrm>
              <a:off x="216656" y="680758"/>
              <a:ext cx="3810000" cy="762001"/>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a:solidFill>
                  <a:prstClr val="white"/>
                </a:solidFill>
                <a:latin typeface="Calibri"/>
                <a:ea typeface="ＭＳ Ｐゴシック" charset="0"/>
                <a:cs typeface="ＭＳ Ｐゴシック" charset="0"/>
              </a:endParaRPr>
            </a:p>
          </p:txBody>
        </p:sp>
        <p:sp>
          <p:nvSpPr>
            <p:cNvPr id="49" name="Rektangel 54">
              <a:extLst>
                <a:ext uri="{FF2B5EF4-FFF2-40B4-BE49-F238E27FC236}">
                  <a16:creationId xmlns:a16="http://schemas.microsoft.com/office/drawing/2014/main" id="{3B1C08E1-189A-4D4A-AAD3-09C77D8490E7}"/>
                </a:ext>
              </a:extLst>
            </p:cNvPr>
            <p:cNvSpPr>
              <a:spLocks noChangeArrowheads="1"/>
            </p:cNvSpPr>
            <p:nvPr/>
          </p:nvSpPr>
          <p:spPr bwMode="auto">
            <a:xfrm>
              <a:off x="984231" y="666003"/>
              <a:ext cx="3052552" cy="904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sz="1500" noProof="1">
                  <a:solidFill>
                    <a:srgbClr val="080808"/>
                  </a:solidFill>
                </a:rPr>
                <a:t>Communication/Electroniucs Engineer (2) </a:t>
              </a:r>
            </a:p>
          </p:txBody>
        </p:sp>
        <p:sp>
          <p:nvSpPr>
            <p:cNvPr id="50" name="Rectangle 29">
              <a:extLst>
                <a:ext uri="{FF2B5EF4-FFF2-40B4-BE49-F238E27FC236}">
                  <a16:creationId xmlns:a16="http://schemas.microsoft.com/office/drawing/2014/main" id="{3FC072B1-1A3B-49E7-9B3C-411A0EF3FDE2}"/>
                </a:ext>
              </a:extLst>
            </p:cNvPr>
            <p:cNvSpPr>
              <a:spLocks noChangeArrowheads="1"/>
            </p:cNvSpPr>
            <p:nvPr/>
          </p:nvSpPr>
          <p:spPr bwMode="auto">
            <a:xfrm>
              <a:off x="292833" y="801848"/>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grpSp>
      <p:grpSp>
        <p:nvGrpSpPr>
          <p:cNvPr id="51" name="Group 31">
            <a:extLst>
              <a:ext uri="{FF2B5EF4-FFF2-40B4-BE49-F238E27FC236}">
                <a16:creationId xmlns:a16="http://schemas.microsoft.com/office/drawing/2014/main" id="{C6050564-C338-4B21-9A0C-5507750BCE2C}"/>
              </a:ext>
            </a:extLst>
          </p:cNvPr>
          <p:cNvGrpSpPr>
            <a:grpSpLocks/>
          </p:cNvGrpSpPr>
          <p:nvPr/>
        </p:nvGrpSpPr>
        <p:grpSpPr bwMode="auto">
          <a:xfrm>
            <a:off x="4868377" y="2270273"/>
            <a:ext cx="4192571" cy="369332"/>
            <a:chOff x="228600" y="595124"/>
            <a:chExt cx="4020031" cy="1004852"/>
          </a:xfrm>
        </p:grpSpPr>
        <p:sp>
          <p:nvSpPr>
            <p:cNvPr id="52" name="Rounded Rectangle 27">
              <a:extLst>
                <a:ext uri="{FF2B5EF4-FFF2-40B4-BE49-F238E27FC236}">
                  <a16:creationId xmlns:a16="http://schemas.microsoft.com/office/drawing/2014/main" id="{7614716D-7AAF-40C3-A2AF-74090198B366}"/>
                </a:ext>
              </a:extLst>
            </p:cNvPr>
            <p:cNvSpPr>
              <a:spLocks noChangeArrowheads="1"/>
            </p:cNvSpPr>
            <p:nvPr/>
          </p:nvSpPr>
          <p:spPr bwMode="auto">
            <a:xfrm>
              <a:off x="228600" y="685800"/>
              <a:ext cx="3810000" cy="762000"/>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dirty="0">
                <a:solidFill>
                  <a:prstClr val="white"/>
                </a:solidFill>
                <a:latin typeface="Times New Roman" panose="02020603050405020304" pitchFamily="18" charset="0"/>
                <a:ea typeface="ＭＳ Ｐゴシック" charset="0"/>
                <a:cs typeface="Times New Roman" panose="02020603050405020304" pitchFamily="18" charset="0"/>
              </a:endParaRPr>
            </a:p>
          </p:txBody>
        </p:sp>
        <p:sp>
          <p:nvSpPr>
            <p:cNvPr id="56" name="Rektangel 54">
              <a:extLst>
                <a:ext uri="{FF2B5EF4-FFF2-40B4-BE49-F238E27FC236}">
                  <a16:creationId xmlns:a16="http://schemas.microsoft.com/office/drawing/2014/main" id="{E12013D2-A227-44FB-B4B6-89C86C16BCA9}"/>
                </a:ext>
              </a:extLst>
            </p:cNvPr>
            <p:cNvSpPr>
              <a:spLocks noChangeArrowheads="1"/>
            </p:cNvSpPr>
            <p:nvPr/>
          </p:nvSpPr>
          <p:spPr bwMode="auto">
            <a:xfrm>
              <a:off x="1005287" y="595124"/>
              <a:ext cx="3243344" cy="1004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noProof="1">
                  <a:solidFill>
                    <a:srgbClr val="080808"/>
                  </a:solidFill>
                  <a:latin typeface="Times New Roman" panose="02020603050405020304" pitchFamily="18" charset="0"/>
                  <a:cs typeface="Times New Roman" panose="02020603050405020304" pitchFamily="18" charset="0"/>
                </a:rPr>
                <a:t>ICT Personel (1)</a:t>
              </a:r>
            </a:p>
          </p:txBody>
        </p:sp>
        <p:sp>
          <p:nvSpPr>
            <p:cNvPr id="57" name="Rectangle 29">
              <a:extLst>
                <a:ext uri="{FF2B5EF4-FFF2-40B4-BE49-F238E27FC236}">
                  <a16:creationId xmlns:a16="http://schemas.microsoft.com/office/drawing/2014/main" id="{194DE91D-67B8-43E3-ACB5-A69853CFB7EB}"/>
                </a:ext>
              </a:extLst>
            </p:cNvPr>
            <p:cNvSpPr>
              <a:spLocks noChangeArrowheads="1"/>
            </p:cNvSpPr>
            <p:nvPr/>
          </p:nvSpPr>
          <p:spPr bwMode="auto">
            <a:xfrm>
              <a:off x="292833" y="801848"/>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grpSp>
      <p:grpSp>
        <p:nvGrpSpPr>
          <p:cNvPr id="58" name="Group 31">
            <a:extLst>
              <a:ext uri="{FF2B5EF4-FFF2-40B4-BE49-F238E27FC236}">
                <a16:creationId xmlns:a16="http://schemas.microsoft.com/office/drawing/2014/main" id="{6589BD51-CB2F-4C5D-B7C8-DC34EA274284}"/>
              </a:ext>
            </a:extLst>
          </p:cNvPr>
          <p:cNvGrpSpPr>
            <a:grpSpLocks/>
          </p:cNvGrpSpPr>
          <p:nvPr/>
        </p:nvGrpSpPr>
        <p:grpSpPr bwMode="auto">
          <a:xfrm>
            <a:off x="205434" y="1839445"/>
            <a:ext cx="4530163" cy="338659"/>
            <a:chOff x="228600" y="685800"/>
            <a:chExt cx="3874233" cy="839208"/>
          </a:xfrm>
        </p:grpSpPr>
        <p:sp>
          <p:nvSpPr>
            <p:cNvPr id="59" name="Rounded Rectangle 27">
              <a:extLst>
                <a:ext uri="{FF2B5EF4-FFF2-40B4-BE49-F238E27FC236}">
                  <a16:creationId xmlns:a16="http://schemas.microsoft.com/office/drawing/2014/main" id="{8AA9D078-5DC5-473A-84C0-F8FA5F81DEFB}"/>
                </a:ext>
              </a:extLst>
            </p:cNvPr>
            <p:cNvSpPr>
              <a:spLocks noChangeArrowheads="1"/>
            </p:cNvSpPr>
            <p:nvPr/>
          </p:nvSpPr>
          <p:spPr bwMode="auto">
            <a:xfrm>
              <a:off x="228600" y="685800"/>
              <a:ext cx="3810000" cy="762000"/>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a:solidFill>
                  <a:prstClr val="white"/>
                </a:solidFill>
                <a:latin typeface="Times New Roman" panose="02020603050405020304" pitchFamily="18" charset="0"/>
                <a:ea typeface="ＭＳ Ｐゴシック" charset="0"/>
                <a:cs typeface="Times New Roman" panose="02020603050405020304" pitchFamily="18" charset="0"/>
              </a:endParaRPr>
            </a:p>
          </p:txBody>
        </p:sp>
        <p:sp>
          <p:nvSpPr>
            <p:cNvPr id="60" name="Rektangel 54">
              <a:extLst>
                <a:ext uri="{FF2B5EF4-FFF2-40B4-BE49-F238E27FC236}">
                  <a16:creationId xmlns:a16="http://schemas.microsoft.com/office/drawing/2014/main" id="{15819A0C-D22E-4532-8567-7119C50BCA33}"/>
                </a:ext>
              </a:extLst>
            </p:cNvPr>
            <p:cNvSpPr>
              <a:spLocks noChangeArrowheads="1"/>
            </p:cNvSpPr>
            <p:nvPr/>
          </p:nvSpPr>
          <p:spPr bwMode="auto">
            <a:xfrm>
              <a:off x="957724" y="724195"/>
              <a:ext cx="3145109" cy="80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endParaRPr lang="en-GB" altLang="en-US" sz="1500" noProof="1">
                <a:solidFill>
                  <a:srgbClr val="080808"/>
                </a:solidFill>
                <a:latin typeface="Times New Roman" panose="02020603050405020304" pitchFamily="18" charset="0"/>
                <a:cs typeface="Times New Roman" panose="02020603050405020304" pitchFamily="18" charset="0"/>
              </a:endParaRPr>
            </a:p>
          </p:txBody>
        </p:sp>
        <p:sp>
          <p:nvSpPr>
            <p:cNvPr id="61" name="Rectangle 29">
              <a:extLst>
                <a:ext uri="{FF2B5EF4-FFF2-40B4-BE49-F238E27FC236}">
                  <a16:creationId xmlns:a16="http://schemas.microsoft.com/office/drawing/2014/main" id="{1A083807-913B-4B21-B783-B278CC5B3C72}"/>
                </a:ext>
              </a:extLst>
            </p:cNvPr>
            <p:cNvSpPr>
              <a:spLocks noChangeArrowheads="1"/>
            </p:cNvSpPr>
            <p:nvPr/>
          </p:nvSpPr>
          <p:spPr bwMode="auto">
            <a:xfrm>
              <a:off x="292833" y="801848"/>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latin typeface="Times New Roman" panose="02020603050405020304" pitchFamily="18" charset="0"/>
                <a:cs typeface="Times New Roman" panose="02020603050405020304" pitchFamily="18" charset="0"/>
              </a:endParaRPr>
            </a:p>
          </p:txBody>
        </p:sp>
      </p:grpSp>
      <p:grpSp>
        <p:nvGrpSpPr>
          <p:cNvPr id="32" name="Group 31">
            <a:extLst>
              <a:ext uri="{FF2B5EF4-FFF2-40B4-BE49-F238E27FC236}">
                <a16:creationId xmlns:a16="http://schemas.microsoft.com/office/drawing/2014/main" id="{0CABC681-0316-4E31-832E-21D58862EB64}"/>
              </a:ext>
            </a:extLst>
          </p:cNvPr>
          <p:cNvGrpSpPr>
            <a:grpSpLocks/>
          </p:cNvGrpSpPr>
          <p:nvPr/>
        </p:nvGrpSpPr>
        <p:grpSpPr bwMode="auto">
          <a:xfrm>
            <a:off x="217728" y="2306490"/>
            <a:ext cx="4434717" cy="334606"/>
            <a:chOff x="228600" y="685800"/>
            <a:chExt cx="3817057" cy="795955"/>
          </a:xfrm>
        </p:grpSpPr>
        <p:sp>
          <p:nvSpPr>
            <p:cNvPr id="33" name="Rounded Rectangle 27">
              <a:extLst>
                <a:ext uri="{FF2B5EF4-FFF2-40B4-BE49-F238E27FC236}">
                  <a16:creationId xmlns:a16="http://schemas.microsoft.com/office/drawing/2014/main" id="{F8212374-0AEA-485A-BEEF-67A174A47ED8}"/>
                </a:ext>
              </a:extLst>
            </p:cNvPr>
            <p:cNvSpPr>
              <a:spLocks noChangeArrowheads="1"/>
            </p:cNvSpPr>
            <p:nvPr/>
          </p:nvSpPr>
          <p:spPr bwMode="auto">
            <a:xfrm>
              <a:off x="228600" y="685800"/>
              <a:ext cx="3810000" cy="762000"/>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a:solidFill>
                  <a:prstClr val="white"/>
                </a:solidFill>
                <a:latin typeface="Calibri"/>
                <a:ea typeface="ＭＳ Ｐゴシック" charset="0"/>
                <a:cs typeface="ＭＳ Ｐゴシック" charset="0"/>
              </a:endParaRPr>
            </a:p>
          </p:txBody>
        </p:sp>
        <p:sp>
          <p:nvSpPr>
            <p:cNvPr id="34" name="Rektangel 54">
              <a:extLst>
                <a:ext uri="{FF2B5EF4-FFF2-40B4-BE49-F238E27FC236}">
                  <a16:creationId xmlns:a16="http://schemas.microsoft.com/office/drawing/2014/main" id="{E6A672A3-B18B-4781-A1DF-625D5F9F94E5}"/>
                </a:ext>
              </a:extLst>
            </p:cNvPr>
            <p:cNvSpPr>
              <a:spLocks noChangeArrowheads="1"/>
            </p:cNvSpPr>
            <p:nvPr/>
          </p:nvSpPr>
          <p:spPr bwMode="auto">
            <a:xfrm>
              <a:off x="944275" y="713016"/>
              <a:ext cx="3101382" cy="76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sz="1500" noProof="1">
                  <a:solidFill>
                    <a:srgbClr val="080808"/>
                  </a:solidFill>
                </a:rPr>
                <a:t> </a:t>
              </a:r>
            </a:p>
          </p:txBody>
        </p:sp>
        <p:sp>
          <p:nvSpPr>
            <p:cNvPr id="35" name="Rectangle 29">
              <a:extLst>
                <a:ext uri="{FF2B5EF4-FFF2-40B4-BE49-F238E27FC236}">
                  <a16:creationId xmlns:a16="http://schemas.microsoft.com/office/drawing/2014/main" id="{4579F432-6023-4019-BAEE-576F9D5FB1F5}"/>
                </a:ext>
              </a:extLst>
            </p:cNvPr>
            <p:cNvSpPr>
              <a:spLocks noChangeArrowheads="1"/>
            </p:cNvSpPr>
            <p:nvPr/>
          </p:nvSpPr>
          <p:spPr bwMode="auto">
            <a:xfrm>
              <a:off x="292833" y="801848"/>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grpSp>
      <p:sp>
        <p:nvSpPr>
          <p:cNvPr id="37" name="Rektangel 54">
            <a:extLst>
              <a:ext uri="{FF2B5EF4-FFF2-40B4-BE49-F238E27FC236}">
                <a16:creationId xmlns:a16="http://schemas.microsoft.com/office/drawing/2014/main" id="{75AF59C7-3EFD-45B1-AEF0-795A7A3B4147}"/>
              </a:ext>
            </a:extLst>
          </p:cNvPr>
          <p:cNvSpPr>
            <a:spLocks noChangeArrowheads="1"/>
          </p:cNvSpPr>
          <p:nvPr/>
        </p:nvSpPr>
        <p:spPr bwMode="auto">
          <a:xfrm>
            <a:off x="1105867" y="1808951"/>
            <a:ext cx="34976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sz="1500" noProof="1">
                <a:solidFill>
                  <a:srgbClr val="080808"/>
                </a:solidFill>
              </a:rPr>
              <a:t> </a:t>
            </a:r>
            <a:r>
              <a:rPr lang="en-GB" altLang="en-US" noProof="1">
                <a:solidFill>
                  <a:srgbClr val="080808"/>
                </a:solidFill>
                <a:latin typeface="Times New Roman" panose="02020603050405020304" pitchFamily="18" charset="0"/>
                <a:cs typeface="Times New Roman" panose="02020603050405020304" pitchFamily="18" charset="0"/>
              </a:rPr>
              <a:t>Meteorologist</a:t>
            </a:r>
            <a:r>
              <a:rPr lang="en-GB" altLang="en-US" sz="1500" noProof="1">
                <a:solidFill>
                  <a:srgbClr val="080808"/>
                </a:solidFill>
              </a:rPr>
              <a:t> (1)</a:t>
            </a:r>
          </a:p>
        </p:txBody>
      </p:sp>
      <p:sp>
        <p:nvSpPr>
          <p:cNvPr id="43" name="Rektangel 54">
            <a:extLst>
              <a:ext uri="{FF2B5EF4-FFF2-40B4-BE49-F238E27FC236}">
                <a16:creationId xmlns:a16="http://schemas.microsoft.com/office/drawing/2014/main" id="{87DEDD2C-5DD4-45AE-843E-0A0C5ABAFDC0}"/>
              </a:ext>
            </a:extLst>
          </p:cNvPr>
          <p:cNvSpPr>
            <a:spLocks noChangeArrowheads="1"/>
          </p:cNvSpPr>
          <p:nvPr/>
        </p:nvSpPr>
        <p:spPr bwMode="auto">
          <a:xfrm>
            <a:off x="1136120" y="2307526"/>
            <a:ext cx="34976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noProof="1">
                <a:solidFill>
                  <a:srgbClr val="080808"/>
                </a:solidFill>
                <a:latin typeface="Times New Roman" panose="02020603050405020304" pitchFamily="18" charset="0"/>
                <a:cs typeface="Times New Roman" panose="02020603050405020304" pitchFamily="18" charset="0"/>
              </a:rPr>
              <a:t> Hydrologist (1)</a:t>
            </a:r>
          </a:p>
        </p:txBody>
      </p:sp>
      <p:grpSp>
        <p:nvGrpSpPr>
          <p:cNvPr id="44" name="Group 43">
            <a:extLst>
              <a:ext uri="{FF2B5EF4-FFF2-40B4-BE49-F238E27FC236}">
                <a16:creationId xmlns:a16="http://schemas.microsoft.com/office/drawing/2014/main" id="{B2707F9D-4608-4163-AC4D-9DEE0A2D521F}"/>
              </a:ext>
            </a:extLst>
          </p:cNvPr>
          <p:cNvGrpSpPr>
            <a:grpSpLocks/>
          </p:cNvGrpSpPr>
          <p:nvPr/>
        </p:nvGrpSpPr>
        <p:grpSpPr bwMode="auto">
          <a:xfrm>
            <a:off x="247912" y="2782241"/>
            <a:ext cx="4441308" cy="334606"/>
            <a:chOff x="228600" y="685800"/>
            <a:chExt cx="3817057" cy="795955"/>
          </a:xfrm>
        </p:grpSpPr>
        <p:sp>
          <p:nvSpPr>
            <p:cNvPr id="54" name="Rounded Rectangle 27">
              <a:extLst>
                <a:ext uri="{FF2B5EF4-FFF2-40B4-BE49-F238E27FC236}">
                  <a16:creationId xmlns:a16="http://schemas.microsoft.com/office/drawing/2014/main" id="{19AB9ED6-8EC4-4DB3-A451-2C02C028FEDC}"/>
                </a:ext>
              </a:extLst>
            </p:cNvPr>
            <p:cNvSpPr>
              <a:spLocks noChangeArrowheads="1"/>
            </p:cNvSpPr>
            <p:nvPr/>
          </p:nvSpPr>
          <p:spPr bwMode="auto">
            <a:xfrm>
              <a:off x="228600" y="685800"/>
              <a:ext cx="3810000" cy="762000"/>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a:solidFill>
                  <a:prstClr val="white"/>
                </a:solidFill>
                <a:latin typeface="Calibri"/>
                <a:ea typeface="ＭＳ Ｐゴシック" charset="0"/>
                <a:cs typeface="ＭＳ Ｐゴシック" charset="0"/>
              </a:endParaRPr>
            </a:p>
          </p:txBody>
        </p:sp>
        <p:sp>
          <p:nvSpPr>
            <p:cNvPr id="55" name="Rektangel 54">
              <a:extLst>
                <a:ext uri="{FF2B5EF4-FFF2-40B4-BE49-F238E27FC236}">
                  <a16:creationId xmlns:a16="http://schemas.microsoft.com/office/drawing/2014/main" id="{C4F7D725-63B9-4E34-90B5-49409EAEA6B8}"/>
                </a:ext>
              </a:extLst>
            </p:cNvPr>
            <p:cNvSpPr>
              <a:spLocks noChangeArrowheads="1"/>
            </p:cNvSpPr>
            <p:nvPr/>
          </p:nvSpPr>
          <p:spPr bwMode="auto">
            <a:xfrm>
              <a:off x="944275" y="713016"/>
              <a:ext cx="3101382" cy="76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sz="1500" noProof="1">
                  <a:solidFill>
                    <a:srgbClr val="080808"/>
                  </a:solidFill>
                </a:rPr>
                <a:t> </a:t>
              </a:r>
            </a:p>
          </p:txBody>
        </p:sp>
        <p:sp>
          <p:nvSpPr>
            <p:cNvPr id="62" name="Rectangle 29">
              <a:extLst>
                <a:ext uri="{FF2B5EF4-FFF2-40B4-BE49-F238E27FC236}">
                  <a16:creationId xmlns:a16="http://schemas.microsoft.com/office/drawing/2014/main" id="{F3809D00-DBBD-4E04-812A-1CBC1E6CB991}"/>
                </a:ext>
              </a:extLst>
            </p:cNvPr>
            <p:cNvSpPr>
              <a:spLocks noChangeArrowheads="1"/>
            </p:cNvSpPr>
            <p:nvPr/>
          </p:nvSpPr>
          <p:spPr bwMode="auto">
            <a:xfrm>
              <a:off x="292833" y="801848"/>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grpSp>
      <p:sp>
        <p:nvSpPr>
          <p:cNvPr id="63" name="Rektangel 54">
            <a:extLst>
              <a:ext uri="{FF2B5EF4-FFF2-40B4-BE49-F238E27FC236}">
                <a16:creationId xmlns:a16="http://schemas.microsoft.com/office/drawing/2014/main" id="{4CA3F237-B025-4BC3-B751-B12C4DEF5EFB}"/>
              </a:ext>
            </a:extLst>
          </p:cNvPr>
          <p:cNvSpPr>
            <a:spLocks noChangeArrowheads="1"/>
          </p:cNvSpPr>
          <p:nvPr/>
        </p:nvSpPr>
        <p:spPr bwMode="auto">
          <a:xfrm>
            <a:off x="1162879" y="2784196"/>
            <a:ext cx="34976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noProof="1">
                <a:solidFill>
                  <a:srgbClr val="080808"/>
                </a:solidFill>
                <a:latin typeface="Times New Roman" panose="02020603050405020304" pitchFamily="18" charset="0"/>
                <a:cs typeface="Times New Roman" panose="02020603050405020304" pitchFamily="18" charset="0"/>
              </a:rPr>
              <a:t> Glaciologist (2)</a:t>
            </a:r>
          </a:p>
        </p:txBody>
      </p:sp>
      <p:grpSp>
        <p:nvGrpSpPr>
          <p:cNvPr id="64" name="Group 31">
            <a:extLst>
              <a:ext uri="{FF2B5EF4-FFF2-40B4-BE49-F238E27FC236}">
                <a16:creationId xmlns:a16="http://schemas.microsoft.com/office/drawing/2014/main" id="{0EEB6BAD-90C8-4A69-9030-F698CE968BCE}"/>
              </a:ext>
            </a:extLst>
          </p:cNvPr>
          <p:cNvGrpSpPr>
            <a:grpSpLocks/>
          </p:cNvGrpSpPr>
          <p:nvPr/>
        </p:nvGrpSpPr>
        <p:grpSpPr bwMode="auto">
          <a:xfrm>
            <a:off x="4896111" y="2831025"/>
            <a:ext cx="4249132" cy="369332"/>
            <a:chOff x="216890" y="745253"/>
            <a:chExt cx="4052758" cy="1004850"/>
          </a:xfrm>
        </p:grpSpPr>
        <p:sp>
          <p:nvSpPr>
            <p:cNvPr id="65" name="Rounded Rectangle 27">
              <a:extLst>
                <a:ext uri="{FF2B5EF4-FFF2-40B4-BE49-F238E27FC236}">
                  <a16:creationId xmlns:a16="http://schemas.microsoft.com/office/drawing/2014/main" id="{06B43A92-383C-4E17-ACA8-0FB336430D20}"/>
                </a:ext>
              </a:extLst>
            </p:cNvPr>
            <p:cNvSpPr>
              <a:spLocks noChangeArrowheads="1"/>
            </p:cNvSpPr>
            <p:nvPr/>
          </p:nvSpPr>
          <p:spPr bwMode="auto">
            <a:xfrm>
              <a:off x="216890" y="745253"/>
              <a:ext cx="3810000" cy="762001"/>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a:solidFill>
                  <a:prstClr val="white"/>
                </a:solidFill>
                <a:latin typeface="Calibri"/>
                <a:ea typeface="ＭＳ Ｐゴシック" charset="0"/>
                <a:cs typeface="ＭＳ Ｐゴシック" charset="0"/>
              </a:endParaRPr>
            </a:p>
          </p:txBody>
        </p:sp>
        <p:sp>
          <p:nvSpPr>
            <p:cNvPr id="66" name="Rektangel 54">
              <a:extLst>
                <a:ext uri="{FF2B5EF4-FFF2-40B4-BE49-F238E27FC236}">
                  <a16:creationId xmlns:a16="http://schemas.microsoft.com/office/drawing/2014/main" id="{4D307E9B-CEFB-4D7C-A2B0-E61BEA28A6C7}"/>
                </a:ext>
              </a:extLst>
            </p:cNvPr>
            <p:cNvSpPr>
              <a:spLocks noChangeArrowheads="1"/>
            </p:cNvSpPr>
            <p:nvPr/>
          </p:nvSpPr>
          <p:spPr bwMode="auto">
            <a:xfrm>
              <a:off x="1026304" y="745253"/>
              <a:ext cx="3243344" cy="10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noProof="1">
                  <a:solidFill>
                    <a:srgbClr val="080808"/>
                  </a:solidFill>
                  <a:latin typeface="Times New Roman" panose="02020603050405020304" pitchFamily="18" charset="0"/>
                  <a:cs typeface="Times New Roman" panose="02020603050405020304" pitchFamily="18" charset="0"/>
                </a:rPr>
                <a:t>Statistician (2)</a:t>
              </a:r>
            </a:p>
          </p:txBody>
        </p:sp>
        <p:sp>
          <p:nvSpPr>
            <p:cNvPr id="68" name="Rectangle 29">
              <a:extLst>
                <a:ext uri="{FF2B5EF4-FFF2-40B4-BE49-F238E27FC236}">
                  <a16:creationId xmlns:a16="http://schemas.microsoft.com/office/drawing/2014/main" id="{56D8CFAE-B52D-4755-9AE2-594E5E877669}"/>
                </a:ext>
              </a:extLst>
            </p:cNvPr>
            <p:cNvSpPr>
              <a:spLocks noChangeArrowheads="1"/>
            </p:cNvSpPr>
            <p:nvPr/>
          </p:nvSpPr>
          <p:spPr bwMode="auto">
            <a:xfrm>
              <a:off x="292833" y="801848"/>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grpSp>
      <p:grpSp>
        <p:nvGrpSpPr>
          <p:cNvPr id="69" name="Group 31">
            <a:extLst>
              <a:ext uri="{FF2B5EF4-FFF2-40B4-BE49-F238E27FC236}">
                <a16:creationId xmlns:a16="http://schemas.microsoft.com/office/drawing/2014/main" id="{5E5A9382-2078-4889-8A93-FE9720221DC6}"/>
              </a:ext>
            </a:extLst>
          </p:cNvPr>
          <p:cNvGrpSpPr>
            <a:grpSpLocks/>
          </p:cNvGrpSpPr>
          <p:nvPr/>
        </p:nvGrpSpPr>
        <p:grpSpPr bwMode="auto">
          <a:xfrm>
            <a:off x="4906653" y="3815599"/>
            <a:ext cx="4249132" cy="369332"/>
            <a:chOff x="216890" y="745253"/>
            <a:chExt cx="4052758" cy="1004850"/>
          </a:xfrm>
        </p:grpSpPr>
        <p:sp>
          <p:nvSpPr>
            <p:cNvPr id="70" name="Rounded Rectangle 27">
              <a:extLst>
                <a:ext uri="{FF2B5EF4-FFF2-40B4-BE49-F238E27FC236}">
                  <a16:creationId xmlns:a16="http://schemas.microsoft.com/office/drawing/2014/main" id="{B7F72100-3E76-4AE2-B93B-FD50CBCE61DD}"/>
                </a:ext>
              </a:extLst>
            </p:cNvPr>
            <p:cNvSpPr>
              <a:spLocks noChangeArrowheads="1"/>
            </p:cNvSpPr>
            <p:nvPr/>
          </p:nvSpPr>
          <p:spPr bwMode="auto">
            <a:xfrm>
              <a:off x="216890" y="745253"/>
              <a:ext cx="3810000" cy="762001"/>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dirty="0">
                <a:solidFill>
                  <a:prstClr val="white"/>
                </a:solidFill>
                <a:latin typeface="Calibri"/>
                <a:ea typeface="ＭＳ Ｐゴシック" charset="0"/>
                <a:cs typeface="ＭＳ Ｐゴシック" charset="0"/>
              </a:endParaRPr>
            </a:p>
          </p:txBody>
        </p:sp>
        <p:sp>
          <p:nvSpPr>
            <p:cNvPr id="71" name="Rektangel 54">
              <a:extLst>
                <a:ext uri="{FF2B5EF4-FFF2-40B4-BE49-F238E27FC236}">
                  <a16:creationId xmlns:a16="http://schemas.microsoft.com/office/drawing/2014/main" id="{92CC93B3-BC72-4621-9358-FE4481F806C6}"/>
                </a:ext>
              </a:extLst>
            </p:cNvPr>
            <p:cNvSpPr>
              <a:spLocks noChangeArrowheads="1"/>
            </p:cNvSpPr>
            <p:nvPr/>
          </p:nvSpPr>
          <p:spPr bwMode="auto">
            <a:xfrm>
              <a:off x="1026304" y="745253"/>
              <a:ext cx="3243344" cy="10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noProof="1">
                  <a:solidFill>
                    <a:srgbClr val="080808"/>
                  </a:solidFill>
                  <a:latin typeface="Times New Roman" panose="02020603050405020304" pitchFamily="18" charset="0"/>
                  <a:cs typeface="Times New Roman" panose="02020603050405020304" pitchFamily="18" charset="0"/>
                </a:rPr>
                <a:t>Technicians (149)</a:t>
              </a:r>
            </a:p>
          </p:txBody>
        </p:sp>
        <p:sp>
          <p:nvSpPr>
            <p:cNvPr id="72" name="Rectangle 29">
              <a:extLst>
                <a:ext uri="{FF2B5EF4-FFF2-40B4-BE49-F238E27FC236}">
                  <a16:creationId xmlns:a16="http://schemas.microsoft.com/office/drawing/2014/main" id="{46BB7648-6572-49F4-AFE8-365DB3602CAC}"/>
                </a:ext>
              </a:extLst>
            </p:cNvPr>
            <p:cNvSpPr>
              <a:spLocks noChangeArrowheads="1"/>
            </p:cNvSpPr>
            <p:nvPr/>
          </p:nvSpPr>
          <p:spPr bwMode="auto">
            <a:xfrm>
              <a:off x="292833" y="801848"/>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solidFill>
                  <a:srgbClr val="FFFFFF"/>
                </a:solidFill>
              </a:endParaRPr>
            </a:p>
          </p:txBody>
        </p:sp>
      </p:grpSp>
      <p:grpSp>
        <p:nvGrpSpPr>
          <p:cNvPr id="74" name="Group 31">
            <a:extLst>
              <a:ext uri="{FF2B5EF4-FFF2-40B4-BE49-F238E27FC236}">
                <a16:creationId xmlns:a16="http://schemas.microsoft.com/office/drawing/2014/main" id="{E7171D8A-9F8A-49CD-91F9-2607364A87B9}"/>
              </a:ext>
            </a:extLst>
          </p:cNvPr>
          <p:cNvGrpSpPr>
            <a:grpSpLocks/>
          </p:cNvGrpSpPr>
          <p:nvPr/>
        </p:nvGrpSpPr>
        <p:grpSpPr bwMode="auto">
          <a:xfrm>
            <a:off x="1604157" y="4267543"/>
            <a:ext cx="4566003" cy="476893"/>
            <a:chOff x="331320" y="-44499"/>
            <a:chExt cx="3875003" cy="870874"/>
          </a:xfrm>
        </p:grpSpPr>
        <p:sp>
          <p:nvSpPr>
            <p:cNvPr id="75" name="Rounded Rectangle 27">
              <a:extLst>
                <a:ext uri="{FF2B5EF4-FFF2-40B4-BE49-F238E27FC236}">
                  <a16:creationId xmlns:a16="http://schemas.microsoft.com/office/drawing/2014/main" id="{24F6A964-3235-44DA-8273-FB0E684C8CD3}"/>
                </a:ext>
              </a:extLst>
            </p:cNvPr>
            <p:cNvSpPr>
              <a:spLocks noChangeArrowheads="1"/>
            </p:cNvSpPr>
            <p:nvPr/>
          </p:nvSpPr>
          <p:spPr bwMode="auto">
            <a:xfrm>
              <a:off x="331320" y="64374"/>
              <a:ext cx="3810000" cy="762001"/>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a:solidFill>
                  <a:prstClr val="white"/>
                </a:solidFill>
                <a:latin typeface="Calibri"/>
                <a:ea typeface="ＭＳ Ｐゴシック" charset="0"/>
                <a:cs typeface="ＭＳ Ｐゴシック" charset="0"/>
              </a:endParaRPr>
            </a:p>
          </p:txBody>
        </p:sp>
        <p:sp>
          <p:nvSpPr>
            <p:cNvPr id="76" name="Rektangel 54">
              <a:extLst>
                <a:ext uri="{FF2B5EF4-FFF2-40B4-BE49-F238E27FC236}">
                  <a16:creationId xmlns:a16="http://schemas.microsoft.com/office/drawing/2014/main" id="{CEDCEEA9-21CB-456E-90AF-32E3D137184B}"/>
                </a:ext>
              </a:extLst>
            </p:cNvPr>
            <p:cNvSpPr>
              <a:spLocks noChangeArrowheads="1"/>
            </p:cNvSpPr>
            <p:nvPr/>
          </p:nvSpPr>
          <p:spPr bwMode="auto">
            <a:xfrm>
              <a:off x="962979" y="-44499"/>
              <a:ext cx="3243344" cy="6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noProof="1">
                  <a:solidFill>
                    <a:srgbClr val="080808"/>
                  </a:solidFill>
                  <a:latin typeface="Times New Roman" panose="02020603050405020304" pitchFamily="18" charset="0"/>
                  <a:cs typeface="Times New Roman" panose="02020603050405020304" pitchFamily="18" charset="0"/>
                </a:rPr>
                <a:t>Administration and Finance (8) </a:t>
              </a:r>
            </a:p>
          </p:txBody>
        </p:sp>
        <p:sp>
          <p:nvSpPr>
            <p:cNvPr id="77" name="Rectangle 29">
              <a:extLst>
                <a:ext uri="{FF2B5EF4-FFF2-40B4-BE49-F238E27FC236}">
                  <a16:creationId xmlns:a16="http://schemas.microsoft.com/office/drawing/2014/main" id="{14CEB89D-0525-422C-B334-BACA6A1BCF32}"/>
                </a:ext>
              </a:extLst>
            </p:cNvPr>
            <p:cNvSpPr>
              <a:spLocks noChangeArrowheads="1"/>
            </p:cNvSpPr>
            <p:nvPr/>
          </p:nvSpPr>
          <p:spPr bwMode="auto">
            <a:xfrm>
              <a:off x="474689" y="156233"/>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dirty="0">
                <a:solidFill>
                  <a:srgbClr val="FFFFFF"/>
                </a:solidFill>
              </a:endParaRPr>
            </a:p>
          </p:txBody>
        </p:sp>
      </p:grpSp>
      <p:grpSp>
        <p:nvGrpSpPr>
          <p:cNvPr id="78" name="Group 31">
            <a:extLst>
              <a:ext uri="{FF2B5EF4-FFF2-40B4-BE49-F238E27FC236}">
                <a16:creationId xmlns:a16="http://schemas.microsoft.com/office/drawing/2014/main" id="{4B424E9F-CA8F-460C-B867-6BA3A9DD6F33}"/>
              </a:ext>
            </a:extLst>
          </p:cNvPr>
          <p:cNvGrpSpPr>
            <a:grpSpLocks/>
          </p:cNvGrpSpPr>
          <p:nvPr/>
        </p:nvGrpSpPr>
        <p:grpSpPr bwMode="auto">
          <a:xfrm>
            <a:off x="267754" y="3809553"/>
            <a:ext cx="4458581" cy="334606"/>
            <a:chOff x="228600" y="685800"/>
            <a:chExt cx="3817057" cy="795955"/>
          </a:xfrm>
        </p:grpSpPr>
        <p:sp>
          <p:nvSpPr>
            <p:cNvPr id="79" name="Rounded Rectangle 27">
              <a:extLst>
                <a:ext uri="{FF2B5EF4-FFF2-40B4-BE49-F238E27FC236}">
                  <a16:creationId xmlns:a16="http://schemas.microsoft.com/office/drawing/2014/main" id="{555415C7-0752-4B00-89E6-87B04A1E8790}"/>
                </a:ext>
              </a:extLst>
            </p:cNvPr>
            <p:cNvSpPr>
              <a:spLocks noChangeArrowheads="1"/>
            </p:cNvSpPr>
            <p:nvPr/>
          </p:nvSpPr>
          <p:spPr bwMode="auto">
            <a:xfrm>
              <a:off x="228600" y="685800"/>
              <a:ext cx="3810000" cy="762000"/>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dirty="0">
                <a:latin typeface="Calibri"/>
                <a:ea typeface="ＭＳ Ｐゴシック" charset="0"/>
                <a:cs typeface="ＭＳ Ｐゴシック" charset="0"/>
              </a:endParaRPr>
            </a:p>
          </p:txBody>
        </p:sp>
        <p:sp>
          <p:nvSpPr>
            <p:cNvPr id="80" name="Rektangel 54">
              <a:extLst>
                <a:ext uri="{FF2B5EF4-FFF2-40B4-BE49-F238E27FC236}">
                  <a16:creationId xmlns:a16="http://schemas.microsoft.com/office/drawing/2014/main" id="{93A9A26F-0CC1-4DE8-9598-847D86597437}"/>
                </a:ext>
              </a:extLst>
            </p:cNvPr>
            <p:cNvSpPr>
              <a:spLocks noChangeArrowheads="1"/>
            </p:cNvSpPr>
            <p:nvPr/>
          </p:nvSpPr>
          <p:spPr bwMode="auto">
            <a:xfrm>
              <a:off x="944275" y="713016"/>
              <a:ext cx="3101382" cy="768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sz="1500" noProof="1"/>
                <a:t> </a:t>
              </a:r>
            </a:p>
          </p:txBody>
        </p:sp>
        <p:sp>
          <p:nvSpPr>
            <p:cNvPr id="81" name="Rectangle 29">
              <a:extLst>
                <a:ext uri="{FF2B5EF4-FFF2-40B4-BE49-F238E27FC236}">
                  <a16:creationId xmlns:a16="http://schemas.microsoft.com/office/drawing/2014/main" id="{15C1076D-031D-4B0C-A50D-E47254C93F67}"/>
                </a:ext>
              </a:extLst>
            </p:cNvPr>
            <p:cNvSpPr>
              <a:spLocks noChangeArrowheads="1"/>
            </p:cNvSpPr>
            <p:nvPr/>
          </p:nvSpPr>
          <p:spPr bwMode="auto">
            <a:xfrm>
              <a:off x="292833" y="801848"/>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a:p>
          </p:txBody>
        </p:sp>
      </p:grpSp>
      <p:sp>
        <p:nvSpPr>
          <p:cNvPr id="82" name="Rektangel 54">
            <a:extLst>
              <a:ext uri="{FF2B5EF4-FFF2-40B4-BE49-F238E27FC236}">
                <a16:creationId xmlns:a16="http://schemas.microsoft.com/office/drawing/2014/main" id="{535299F5-8271-41DE-841B-C79D1E353F27}"/>
              </a:ext>
            </a:extLst>
          </p:cNvPr>
          <p:cNvSpPr>
            <a:spLocks noChangeArrowheads="1"/>
          </p:cNvSpPr>
          <p:nvPr/>
        </p:nvSpPr>
        <p:spPr bwMode="auto">
          <a:xfrm>
            <a:off x="1148027" y="3815083"/>
            <a:ext cx="34976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noProof="1">
                <a:solidFill>
                  <a:srgbClr val="080808"/>
                </a:solidFill>
                <a:latin typeface="Times New Roman" panose="02020603050405020304" pitchFamily="18" charset="0"/>
                <a:cs typeface="Times New Roman" panose="02020603050405020304" pitchFamily="18" charset="0"/>
              </a:rPr>
              <a:t> Geologist (1)</a:t>
            </a:r>
          </a:p>
        </p:txBody>
      </p:sp>
      <p:sp>
        <p:nvSpPr>
          <p:cNvPr id="2" name="Rectangle 1"/>
          <p:cNvSpPr/>
          <p:nvPr/>
        </p:nvSpPr>
        <p:spPr>
          <a:xfrm>
            <a:off x="429601" y="413544"/>
            <a:ext cx="6987041" cy="523220"/>
          </a:xfrm>
          <a:prstGeom prst="rect">
            <a:avLst/>
          </a:prstGeom>
        </p:spPr>
        <p:txBody>
          <a:bodyPr wrap="none">
            <a:spAutoFit/>
          </a:bodyPr>
          <a:lstStyle/>
          <a:p>
            <a:r>
              <a:rPr lang="en-US" sz="2800" b="1" dirty="0">
                <a:solidFill>
                  <a:srgbClr val="000090"/>
                </a:solidFill>
              </a:rPr>
              <a:t>National Center for Hydrology &amp; </a:t>
            </a:r>
            <a:r>
              <a:rPr lang="en-US" sz="2800" b="1" dirty="0" smtClean="0">
                <a:solidFill>
                  <a:srgbClr val="000090"/>
                </a:solidFill>
              </a:rPr>
              <a:t>Meteorology</a:t>
            </a:r>
            <a:endParaRPr lang="en-US" sz="2800" dirty="0"/>
          </a:p>
        </p:txBody>
      </p:sp>
      <p:grpSp>
        <p:nvGrpSpPr>
          <p:cNvPr id="83" name="Group 31">
            <a:extLst>
              <a:ext uri="{FF2B5EF4-FFF2-40B4-BE49-F238E27FC236}">
                <a16:creationId xmlns:a16="http://schemas.microsoft.com/office/drawing/2014/main" id="{E7171D8A-9F8A-49CD-91F9-2607364A87B9}"/>
              </a:ext>
            </a:extLst>
          </p:cNvPr>
          <p:cNvGrpSpPr>
            <a:grpSpLocks/>
          </p:cNvGrpSpPr>
          <p:nvPr/>
        </p:nvGrpSpPr>
        <p:grpSpPr bwMode="auto">
          <a:xfrm>
            <a:off x="1751169" y="5195576"/>
            <a:ext cx="4342397" cy="417274"/>
            <a:chOff x="331320" y="64374"/>
            <a:chExt cx="3875003" cy="762001"/>
          </a:xfrm>
        </p:grpSpPr>
        <p:sp>
          <p:nvSpPr>
            <p:cNvPr id="84" name="Rounded Rectangle 27">
              <a:extLst>
                <a:ext uri="{FF2B5EF4-FFF2-40B4-BE49-F238E27FC236}">
                  <a16:creationId xmlns:a16="http://schemas.microsoft.com/office/drawing/2014/main" id="{24F6A964-3235-44DA-8273-FB0E684C8CD3}"/>
                </a:ext>
              </a:extLst>
            </p:cNvPr>
            <p:cNvSpPr>
              <a:spLocks noChangeArrowheads="1"/>
            </p:cNvSpPr>
            <p:nvPr/>
          </p:nvSpPr>
          <p:spPr bwMode="auto">
            <a:xfrm>
              <a:off x="331320" y="64374"/>
              <a:ext cx="3810000" cy="762001"/>
            </a:xfrm>
            <a:prstGeom prst="roundRect">
              <a:avLst>
                <a:gd name="adj" fmla="val 11444"/>
              </a:avLst>
            </a:prstGeom>
            <a:gradFill rotWithShape="1">
              <a:gsLst>
                <a:gs pos="0">
                  <a:srgbClr val="D9D9D9"/>
                </a:gs>
                <a:gs pos="39999">
                  <a:srgbClr val="F2F2F2"/>
                </a:gs>
                <a:gs pos="100000">
                  <a:srgbClr val="F2F2F2"/>
                </a:gs>
              </a:gsLst>
              <a:lin ang="16200000"/>
            </a:gradFill>
            <a:ln w="9525">
              <a:solidFill>
                <a:srgbClr val="7F7F7F"/>
              </a:solidFill>
              <a:round/>
              <a:headEnd/>
              <a:tailEnd/>
            </a:ln>
            <a:effectLst>
              <a:outerShdw blurRad="63500" dist="23000" dir="5400000" rotWithShape="0">
                <a:srgbClr val="000000">
                  <a:alpha val="34998"/>
                </a:srgbClr>
              </a:outerShdw>
            </a:effectLst>
          </p:spPr>
          <p:txBody>
            <a:bodyPr anchor="ctr"/>
            <a:lstStyle/>
            <a:p>
              <a:pPr algn="ctr">
                <a:defRPr/>
              </a:pPr>
              <a:endParaRPr lang="en-US" sz="1500" b="1">
                <a:solidFill>
                  <a:srgbClr val="FF0000"/>
                </a:solidFill>
                <a:latin typeface="Calibri"/>
                <a:ea typeface="ＭＳ Ｐゴシック" charset="0"/>
                <a:cs typeface="ＭＳ Ｐゴシック" charset="0"/>
              </a:endParaRPr>
            </a:p>
          </p:txBody>
        </p:sp>
        <p:sp>
          <p:nvSpPr>
            <p:cNvPr id="85" name="Rektangel 54">
              <a:extLst>
                <a:ext uri="{FF2B5EF4-FFF2-40B4-BE49-F238E27FC236}">
                  <a16:creationId xmlns:a16="http://schemas.microsoft.com/office/drawing/2014/main" id="{CEDCEEA9-21CB-456E-90AF-32E3D137184B}"/>
                </a:ext>
              </a:extLst>
            </p:cNvPr>
            <p:cNvSpPr>
              <a:spLocks noChangeArrowheads="1"/>
            </p:cNvSpPr>
            <p:nvPr/>
          </p:nvSpPr>
          <p:spPr bwMode="auto">
            <a:xfrm>
              <a:off x="962979" y="64374"/>
              <a:ext cx="3243344" cy="674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01688" eaLnBrk="0" hangingPunct="0">
                <a:defRPr>
                  <a:solidFill>
                    <a:schemeClr val="tx1"/>
                  </a:solidFill>
                  <a:latin typeface="Calibri" panose="020F0502020204030204" pitchFamily="34" charset="0"/>
                  <a:cs typeface="Arial" panose="020B0604020202020204" pitchFamily="34" charset="0"/>
                </a:defRPr>
              </a:lvl1pPr>
              <a:lvl2pPr marL="742950" indent="-285750" defTabSz="801688" eaLnBrk="0" hangingPunct="0">
                <a:defRPr>
                  <a:solidFill>
                    <a:schemeClr val="tx1"/>
                  </a:solidFill>
                  <a:latin typeface="Calibri" panose="020F0502020204030204" pitchFamily="34" charset="0"/>
                  <a:cs typeface="Arial" panose="020B0604020202020204" pitchFamily="34" charset="0"/>
                </a:defRPr>
              </a:lvl2pPr>
              <a:lvl3pPr marL="1143000" indent="-228600" defTabSz="801688" eaLnBrk="0" hangingPunct="0">
                <a:defRPr>
                  <a:solidFill>
                    <a:schemeClr val="tx1"/>
                  </a:solidFill>
                  <a:latin typeface="Calibri" panose="020F0502020204030204" pitchFamily="34" charset="0"/>
                  <a:cs typeface="Arial" panose="020B0604020202020204" pitchFamily="34" charset="0"/>
                </a:defRPr>
              </a:lvl3pPr>
              <a:lvl4pPr marL="1600200" indent="-228600" defTabSz="801688" eaLnBrk="0" hangingPunct="0">
                <a:defRPr>
                  <a:solidFill>
                    <a:schemeClr val="tx1"/>
                  </a:solidFill>
                  <a:latin typeface="Calibri" panose="020F0502020204030204" pitchFamily="34" charset="0"/>
                  <a:cs typeface="Arial" panose="020B0604020202020204" pitchFamily="34" charset="0"/>
                </a:defRPr>
              </a:lvl4pPr>
              <a:lvl5pPr marL="2057400" indent="-228600" defTabSz="801688" eaLnBrk="0" hangingPunct="0">
                <a:defRPr>
                  <a:solidFill>
                    <a:schemeClr val="tx1"/>
                  </a:solidFill>
                  <a:latin typeface="Calibri" panose="020F050202020403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spcBef>
                  <a:spcPct val="20000"/>
                </a:spcBef>
              </a:pPr>
              <a:r>
                <a:rPr lang="en-GB" altLang="en-US" b="1" noProof="1" smtClean="0">
                  <a:solidFill>
                    <a:srgbClr val="FF0000"/>
                  </a:solidFill>
                  <a:latin typeface="Times New Roman" panose="02020603050405020304" pitchFamily="18" charset="0"/>
                  <a:cs typeface="Times New Roman" panose="02020603050405020304" pitchFamily="18" charset="0"/>
                </a:rPr>
                <a:t>Total Strenght  (189)</a:t>
              </a:r>
              <a:endParaRPr lang="en-GB" altLang="en-US" b="1" noProof="1">
                <a:solidFill>
                  <a:srgbClr val="FF0000"/>
                </a:solidFill>
                <a:latin typeface="Times New Roman" panose="02020603050405020304" pitchFamily="18" charset="0"/>
                <a:cs typeface="Times New Roman" panose="02020603050405020304" pitchFamily="18" charset="0"/>
              </a:endParaRPr>
            </a:p>
          </p:txBody>
        </p:sp>
        <p:sp>
          <p:nvSpPr>
            <p:cNvPr id="86" name="Rectangle 29">
              <a:extLst>
                <a:ext uri="{FF2B5EF4-FFF2-40B4-BE49-F238E27FC236}">
                  <a16:creationId xmlns:a16="http://schemas.microsoft.com/office/drawing/2014/main" id="{14CEB89D-0525-422C-B334-BACA6A1BCF32}"/>
                </a:ext>
              </a:extLst>
            </p:cNvPr>
            <p:cNvSpPr>
              <a:spLocks noChangeArrowheads="1"/>
            </p:cNvSpPr>
            <p:nvPr/>
          </p:nvSpPr>
          <p:spPr bwMode="auto">
            <a:xfrm>
              <a:off x="474689" y="156233"/>
              <a:ext cx="518861" cy="536575"/>
            </a:xfrm>
            <a:prstGeom prst="rect">
              <a:avLst/>
            </a:prstGeom>
            <a:gradFill rotWithShape="1">
              <a:gsLst>
                <a:gs pos="0">
                  <a:srgbClr val="497F13"/>
                </a:gs>
                <a:gs pos="50000">
                  <a:srgbClr val="80DB25"/>
                </a:gs>
                <a:gs pos="100000">
                  <a:srgbClr val="26420A"/>
                </a:gs>
              </a:gsLst>
              <a:lin ang="5400000"/>
            </a:gra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n-US" altLang="en-US" sz="1350" b="1" dirty="0">
                <a:solidFill>
                  <a:srgbClr val="FF0000"/>
                </a:solidFill>
              </a:endParaRPr>
            </a:p>
          </p:txBody>
        </p:sp>
      </p:grpSp>
    </p:spTree>
    <p:extLst>
      <p:ext uri="{BB962C8B-B14F-4D97-AF65-F5344CB8AC3E}">
        <p14:creationId xmlns:p14="http://schemas.microsoft.com/office/powerpoint/2010/main" val="4072142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147488" y="3560202"/>
            <a:ext cx="2871738" cy="3063020"/>
          </a:xfrm>
          <a:prstGeom prst="rect">
            <a:avLst/>
          </a:prstGeom>
        </p:spPr>
      </p:pic>
      <p:pic>
        <p:nvPicPr>
          <p:cNvPr id="11" name="Picture 10"/>
          <p:cNvPicPr>
            <a:picLocks noChangeAspect="1"/>
          </p:cNvPicPr>
          <p:nvPr/>
        </p:nvPicPr>
        <p:blipFill>
          <a:blip r:embed="rId3"/>
          <a:stretch>
            <a:fillRect/>
          </a:stretch>
        </p:blipFill>
        <p:spPr>
          <a:xfrm>
            <a:off x="2948292" y="4312409"/>
            <a:ext cx="3267158" cy="2545591"/>
          </a:xfrm>
          <a:prstGeom prst="rect">
            <a:avLst/>
          </a:prstGeom>
        </p:spPr>
      </p:pic>
      <p:pic>
        <p:nvPicPr>
          <p:cNvPr id="9" name="Picture 8"/>
          <p:cNvPicPr/>
          <p:nvPr/>
        </p:nvPicPr>
        <p:blipFill>
          <a:blip r:embed="rId4"/>
          <a:stretch>
            <a:fillRect/>
          </a:stretch>
        </p:blipFill>
        <p:spPr>
          <a:xfrm>
            <a:off x="2948294" y="2276555"/>
            <a:ext cx="3323969" cy="2097737"/>
          </a:xfrm>
          <a:prstGeom prst="rect">
            <a:avLst/>
          </a:prstGeom>
        </p:spPr>
      </p:pic>
      <p:sp>
        <p:nvSpPr>
          <p:cNvPr id="2" name="Title 1"/>
          <p:cNvSpPr>
            <a:spLocks noGrp="1"/>
          </p:cNvSpPr>
          <p:nvPr>
            <p:ph type="title"/>
          </p:nvPr>
        </p:nvSpPr>
        <p:spPr>
          <a:xfrm>
            <a:off x="574589" y="121961"/>
            <a:ext cx="8229600" cy="577978"/>
          </a:xfrm>
        </p:spPr>
        <p:txBody>
          <a:bodyPr>
            <a:normAutofit fontScale="90000"/>
          </a:bodyPr>
          <a:lstStyle/>
          <a:p>
            <a:r>
              <a:rPr lang="en-US" sz="3600" b="1" dirty="0" smtClean="0">
                <a:solidFill>
                  <a:srgbClr val="000090"/>
                </a:solidFill>
              </a:rPr>
              <a:t>National Center for Hydrology &amp; Meteorology</a:t>
            </a:r>
            <a:endParaRPr lang="en-US" sz="3600" dirty="0"/>
          </a:p>
        </p:txBody>
      </p:sp>
      <p:sp>
        <p:nvSpPr>
          <p:cNvPr id="8" name="Rectangle 3"/>
          <p:cNvSpPr>
            <a:spLocks noGrp="1" noChangeArrowheads="1"/>
          </p:cNvSpPr>
          <p:nvPr>
            <p:ph idx="1"/>
          </p:nvPr>
        </p:nvSpPr>
        <p:spPr>
          <a:xfrm>
            <a:off x="278140" y="2206258"/>
            <a:ext cx="8526049" cy="5022304"/>
          </a:xfrm>
        </p:spPr>
        <p:txBody>
          <a:bodyPr vert="horz">
            <a:noAutofit/>
          </a:bodyPr>
          <a:lstStyle/>
          <a:p>
            <a:pPr marL="534988" indent="-534988">
              <a:buClr>
                <a:srgbClr val="000000"/>
              </a:buClr>
              <a:buFont typeface="+mj-lt"/>
              <a:buAutoNum type="romanUcPeriod"/>
              <a:defRPr/>
            </a:pPr>
            <a:r>
              <a:rPr lang="fr-CH" altLang="en-US" sz="2000" dirty="0">
                <a:solidFill>
                  <a:schemeClr val="bg2">
                    <a:lumMod val="25000"/>
                  </a:schemeClr>
                </a:solidFill>
                <a:latin typeface="Times New Roman" panose="02020603050405020304" pitchFamily="18" charset="0"/>
                <a:ea typeface="Cambria Math" pitchFamily="18" charset="0"/>
                <a:cs typeface="Times New Roman" panose="02020603050405020304" pitchFamily="18" charset="0"/>
              </a:rPr>
              <a:t>Surface </a:t>
            </a:r>
            <a:r>
              <a:rPr lang="fr-CH" altLang="en-US" sz="2000" dirty="0" smtClean="0">
                <a:solidFill>
                  <a:schemeClr val="bg2">
                    <a:lumMod val="25000"/>
                  </a:schemeClr>
                </a:solidFill>
                <a:latin typeface="Times New Roman" panose="02020603050405020304" pitchFamily="18" charset="0"/>
                <a:ea typeface="Cambria Math" pitchFamily="18" charset="0"/>
                <a:cs typeface="Times New Roman" panose="02020603050405020304" pitchFamily="18" charset="0"/>
              </a:rPr>
              <a:t>observations</a:t>
            </a:r>
          </a:p>
          <a:p>
            <a:pPr marL="0" indent="0">
              <a:buNone/>
            </a:pPr>
            <a:r>
              <a:rPr lang="en-US" sz="2000" dirty="0">
                <a:latin typeface="Times New Roman" panose="02020603050405020304" pitchFamily="18" charset="0"/>
                <a:cs typeface="Times New Roman" panose="02020603050405020304" pitchFamily="18" charset="0"/>
              </a:rPr>
              <a:t>Meteorological Stations: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80 </a:t>
            </a:r>
            <a:r>
              <a:rPr lang="en-US" sz="2000" dirty="0">
                <a:latin typeface="Times New Roman" panose="02020603050405020304" pitchFamily="18" charset="0"/>
                <a:cs typeface="Times New Roman" panose="02020603050405020304" pitchFamily="18" charset="0"/>
              </a:rPr>
              <a:t>AWS</a:t>
            </a:r>
          </a:p>
          <a:p>
            <a:pPr marL="0" indent="0">
              <a:buNone/>
            </a:pPr>
            <a:r>
              <a:rPr lang="en-US" sz="2000" dirty="0" smtClean="0">
                <a:latin typeface="Times New Roman" panose="02020603050405020304" pitchFamily="18" charset="0"/>
                <a:cs typeface="Times New Roman" panose="02020603050405020304" pitchFamily="18" charset="0"/>
              </a:rPr>
              <a:t>20 </a:t>
            </a:r>
            <a:r>
              <a:rPr lang="en-US" sz="2000" dirty="0">
                <a:latin typeface="Times New Roman" panose="02020603050405020304" pitchFamily="18" charset="0"/>
                <a:cs typeface="Times New Roman" panose="02020603050405020304" pitchFamily="18" charset="0"/>
              </a:rPr>
              <a:t>Class </a:t>
            </a:r>
            <a:r>
              <a:rPr lang="en-US" sz="2000" dirty="0" smtClean="0">
                <a:latin typeface="Times New Roman" panose="02020603050405020304" pitchFamily="18" charset="0"/>
                <a:cs typeface="Times New Roman" panose="02020603050405020304" pitchFamily="18" charset="0"/>
              </a:rPr>
              <a:t>A</a:t>
            </a:r>
          </a:p>
          <a:p>
            <a:pPr marL="0" indent="0">
              <a:buNone/>
            </a:pPr>
            <a:r>
              <a:rPr lang="en-US" sz="2000" dirty="0" smtClean="0">
                <a:latin typeface="Times New Roman" panose="02020603050405020304" pitchFamily="18" charset="0"/>
                <a:cs typeface="Times New Roman" panose="02020603050405020304" pitchFamily="18" charset="0"/>
              </a:rPr>
              <a:t>60 Class C</a:t>
            </a:r>
          </a:p>
          <a:p>
            <a:pPr marL="0" indent="0">
              <a:buNone/>
            </a:pPr>
            <a:endParaRPr lang="en-US" altLang="en-US" sz="2000" dirty="0" smtClean="0">
              <a:solidFill>
                <a:schemeClr val="bg2">
                  <a:lumMod val="25000"/>
                </a:schemeClr>
              </a:solidFill>
              <a:latin typeface="Times New Roman" panose="02020603050405020304" pitchFamily="18" charset="0"/>
              <a:ea typeface="Cambria Math" pitchFamily="18" charset="0"/>
              <a:cs typeface="Times New Roman" panose="02020603050405020304" pitchFamily="18" charset="0"/>
            </a:endParaRPr>
          </a:p>
          <a:p>
            <a:pPr marL="0" indent="0">
              <a:buNone/>
            </a:pPr>
            <a:r>
              <a:rPr lang="en-US" altLang="en-US" sz="2000" dirty="0" smtClean="0">
                <a:solidFill>
                  <a:schemeClr val="bg2">
                    <a:lumMod val="25000"/>
                  </a:schemeClr>
                </a:solidFill>
                <a:latin typeface="Times New Roman" panose="02020603050405020304" pitchFamily="18" charset="0"/>
                <a:ea typeface="Cambria Math" pitchFamily="18" charset="0"/>
                <a:cs typeface="Times New Roman" panose="02020603050405020304" pitchFamily="18" charset="0"/>
              </a:rPr>
              <a:t>Hydrological Stations:</a:t>
            </a:r>
          </a:p>
          <a:p>
            <a:pPr marL="0" indent="0">
              <a:buNone/>
            </a:pPr>
            <a:r>
              <a:rPr lang="en-US" sz="2000" dirty="0" smtClean="0">
                <a:latin typeface="Times New Roman" panose="02020603050405020304" pitchFamily="18" charset="0"/>
                <a:cs typeface="Times New Roman" panose="02020603050405020304" pitchFamily="18" charset="0"/>
              </a:rPr>
              <a:t>17 Principal </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10 Secondary</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10 Sediments</a:t>
            </a:r>
          </a:p>
          <a:p>
            <a:pPr marL="0" indent="0">
              <a:buNone/>
            </a:pPr>
            <a:r>
              <a:rPr lang="en-US" altLang="en-US" sz="2000" dirty="0" smtClean="0">
                <a:solidFill>
                  <a:schemeClr val="bg2">
                    <a:lumMod val="25000"/>
                  </a:schemeClr>
                </a:solidFill>
                <a:latin typeface="Times New Roman" panose="02020603050405020304" pitchFamily="18" charset="0"/>
                <a:ea typeface="Cambria Math" pitchFamily="18" charset="0"/>
                <a:cs typeface="Times New Roman" panose="02020603050405020304" pitchFamily="18" charset="0"/>
              </a:rPr>
              <a:t>46 AWLS</a:t>
            </a:r>
          </a:p>
          <a:p>
            <a:endParaRPr lang="en-US" altLang="en-US" sz="2000" dirty="0">
              <a:solidFill>
                <a:schemeClr val="bg2">
                  <a:lumMod val="25000"/>
                </a:schemeClr>
              </a:solidFill>
              <a:latin typeface="Times New Roman" panose="02020603050405020304" pitchFamily="18" charset="0"/>
              <a:ea typeface="Cambria Math" pitchFamily="18" charset="0"/>
              <a:cs typeface="Times New Roman" panose="02020603050405020304" pitchFamily="18" charset="0"/>
            </a:endParaRPr>
          </a:p>
        </p:txBody>
      </p:sp>
      <p:sp>
        <p:nvSpPr>
          <p:cNvPr id="10" name="TextBox 9"/>
          <p:cNvSpPr txBox="1"/>
          <p:nvPr/>
        </p:nvSpPr>
        <p:spPr>
          <a:xfrm>
            <a:off x="6272263" y="2391608"/>
            <a:ext cx="2746962" cy="132343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Cryosphere stations: </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18 </a:t>
            </a:r>
            <a:r>
              <a:rPr lang="en-US" sz="2000" dirty="0">
                <a:latin typeface="Times New Roman" panose="02020603050405020304" pitchFamily="18" charset="0"/>
                <a:cs typeface="Times New Roman" panose="02020603050405020304" pitchFamily="18" charset="0"/>
              </a:rPr>
              <a:t>Manual Stations</a:t>
            </a:r>
          </a:p>
          <a:p>
            <a:r>
              <a:rPr lang="en-US" sz="2000" dirty="0" smtClean="0">
                <a:latin typeface="Times New Roman" panose="02020603050405020304" pitchFamily="18" charset="0"/>
                <a:cs typeface="Times New Roman" panose="02020603050405020304" pitchFamily="18" charset="0"/>
              </a:rPr>
              <a:t>2 ASS</a:t>
            </a:r>
          </a:p>
          <a:p>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160751" y="683610"/>
            <a:ext cx="8858474" cy="1846659"/>
          </a:xfrm>
          <a:prstGeom prst="rect">
            <a:avLst/>
          </a:prstGeom>
        </p:spPr>
        <p:txBody>
          <a:bodyPr wrap="square">
            <a:spAutoFit/>
          </a:bodyPr>
          <a:lstStyle/>
          <a:p>
            <a:r>
              <a:rPr lang="en-US" sz="2400" b="1" i="1" u="sng" dirty="0">
                <a:latin typeface="Times New Roman" panose="02020603050405020304" pitchFamily="18" charset="0"/>
                <a:cs typeface="Times New Roman" panose="02020603050405020304" pitchFamily="18" charset="0"/>
              </a:rPr>
              <a:t>Mandate: </a:t>
            </a:r>
          </a:p>
          <a:p>
            <a:pPr marL="285750" indent="-28575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To establish &amp; operates the </a:t>
            </a:r>
            <a:r>
              <a:rPr lang="en-US" sz="2400" b="1" dirty="0">
                <a:solidFill>
                  <a:srgbClr val="FF0000"/>
                </a:solidFill>
                <a:latin typeface="Times New Roman" panose="02020603050405020304" pitchFamily="18" charset="0"/>
                <a:cs typeface="Times New Roman" panose="02020603050405020304" pitchFamily="18" charset="0"/>
              </a:rPr>
              <a:t>national hydro-met observational network</a:t>
            </a:r>
            <a:r>
              <a:rPr lang="en-US" sz="2400" b="1" dirty="0">
                <a:solidFill>
                  <a:srgbClr val="00B050"/>
                </a:solidFill>
                <a:latin typeface="Times New Roman" panose="02020603050405020304" pitchFamily="18" charset="0"/>
                <a:cs typeface="Times New Roman" panose="02020603050405020304" pitchFamily="18" charset="0"/>
              </a:rPr>
              <a:t> and associated facilities required for monitoring &amp; data collection to understand </a:t>
            </a:r>
            <a:r>
              <a:rPr lang="en-US" sz="2400" b="1" dirty="0">
                <a:solidFill>
                  <a:srgbClr val="C00000"/>
                </a:solidFill>
                <a:latin typeface="Times New Roman" panose="02020603050405020304" pitchFamily="18" charset="0"/>
                <a:cs typeface="Times New Roman" panose="02020603050405020304" pitchFamily="18" charset="0"/>
              </a:rPr>
              <a:t>weather, climate &amp; water resources.</a:t>
            </a:r>
          </a:p>
          <a:p>
            <a:endParaRPr lang="en-US" dirty="0"/>
          </a:p>
        </p:txBody>
      </p:sp>
    </p:spTree>
    <p:extLst>
      <p:ext uri="{BB962C8B-B14F-4D97-AF65-F5344CB8AC3E}">
        <p14:creationId xmlns:p14="http://schemas.microsoft.com/office/powerpoint/2010/main" val="589385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843" y="1981042"/>
            <a:ext cx="1557431" cy="5143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500" dirty="0"/>
              <a:t>Weather station</a:t>
            </a:r>
          </a:p>
        </p:txBody>
      </p:sp>
      <p:cxnSp>
        <p:nvCxnSpPr>
          <p:cNvPr id="5" name="Straight Connector 4"/>
          <p:cNvCxnSpPr>
            <a:stCxn id="3" idx="3"/>
          </p:cNvCxnSpPr>
          <p:nvPr/>
        </p:nvCxnSpPr>
        <p:spPr>
          <a:xfrm>
            <a:off x="1895274" y="2238217"/>
            <a:ext cx="1876626" cy="1331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95274" y="2977085"/>
            <a:ext cx="1876626" cy="642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771650" y="3684814"/>
            <a:ext cx="1885950" cy="1551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900330" y="3684814"/>
            <a:ext cx="1871570" cy="1114426"/>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rot="16200000">
            <a:off x="2459279" y="3222464"/>
            <a:ext cx="2684690" cy="4688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Data Reception</a:t>
            </a:r>
          </a:p>
        </p:txBody>
      </p:sp>
      <p:sp>
        <p:nvSpPr>
          <p:cNvPr id="26" name="Rectangle 25"/>
          <p:cNvSpPr/>
          <p:nvPr/>
        </p:nvSpPr>
        <p:spPr>
          <a:xfrm>
            <a:off x="5308508" y="3109397"/>
            <a:ext cx="1435192" cy="1089767"/>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214313" indent="-214313">
              <a:buFontTx/>
              <a:buChar char="-"/>
            </a:pPr>
            <a:r>
              <a:rPr lang="en-US" sz="1500" b="1" dirty="0">
                <a:solidFill>
                  <a:schemeClr val="tx1"/>
                </a:solidFill>
                <a:latin typeface="Times New Roman" panose="02020603050405020304" pitchFamily="18" charset="0"/>
                <a:cs typeface="Times New Roman" panose="02020603050405020304" pitchFamily="18" charset="0"/>
              </a:rPr>
              <a:t>Modelling</a:t>
            </a:r>
          </a:p>
          <a:p>
            <a:pPr marL="214313" indent="-214313">
              <a:buFontTx/>
              <a:buChar char="-"/>
            </a:pPr>
            <a:r>
              <a:rPr lang="en-US" sz="1500" b="1" dirty="0">
                <a:solidFill>
                  <a:schemeClr val="tx1"/>
                </a:solidFill>
                <a:latin typeface="Times New Roman" panose="02020603050405020304" pitchFamily="18" charset="0"/>
                <a:cs typeface="Times New Roman" panose="02020603050405020304" pitchFamily="18" charset="0"/>
              </a:rPr>
              <a:t> Analysis</a:t>
            </a:r>
          </a:p>
          <a:p>
            <a:pPr marL="214313" indent="-214313">
              <a:buFontTx/>
              <a:buChar char="-"/>
            </a:pPr>
            <a:r>
              <a:rPr lang="en-US" sz="1500" b="1" dirty="0">
                <a:solidFill>
                  <a:schemeClr val="tx1"/>
                </a:solidFill>
                <a:latin typeface="Times New Roman" panose="02020603050405020304" pitchFamily="18" charset="0"/>
                <a:cs typeface="Times New Roman" panose="02020603050405020304" pitchFamily="18" charset="0"/>
              </a:rPr>
              <a:t>Monitoring</a:t>
            </a:r>
          </a:p>
          <a:p>
            <a:pPr marL="214313" indent="-214313">
              <a:buFontTx/>
              <a:buChar char="-"/>
            </a:pPr>
            <a:r>
              <a:rPr lang="en-US" sz="1500" b="1" dirty="0">
                <a:solidFill>
                  <a:schemeClr val="tx1"/>
                </a:solidFill>
                <a:latin typeface="Times New Roman" panose="02020603050405020304" pitchFamily="18" charset="0"/>
                <a:cs typeface="Times New Roman" panose="02020603050405020304" pitchFamily="18" charset="0"/>
              </a:rPr>
              <a:t> Research</a:t>
            </a:r>
          </a:p>
        </p:txBody>
      </p:sp>
      <p:sp>
        <p:nvSpPr>
          <p:cNvPr id="28" name="Rectangle 27"/>
          <p:cNvSpPr/>
          <p:nvPr/>
        </p:nvSpPr>
        <p:spPr>
          <a:xfrm>
            <a:off x="7349101" y="2992549"/>
            <a:ext cx="1465724" cy="22860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350" dirty="0"/>
              <a:t>Forecast</a:t>
            </a:r>
          </a:p>
        </p:txBody>
      </p:sp>
      <p:sp>
        <p:nvSpPr>
          <p:cNvPr id="29" name="Rectangle 28"/>
          <p:cNvSpPr/>
          <p:nvPr/>
        </p:nvSpPr>
        <p:spPr>
          <a:xfrm>
            <a:off x="7379577" y="3382939"/>
            <a:ext cx="1454837" cy="2058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350" dirty="0"/>
              <a:t>Advisories</a:t>
            </a:r>
          </a:p>
        </p:txBody>
      </p:sp>
      <p:sp>
        <p:nvSpPr>
          <p:cNvPr id="30" name="Rectangle 29"/>
          <p:cNvSpPr/>
          <p:nvPr/>
        </p:nvSpPr>
        <p:spPr>
          <a:xfrm>
            <a:off x="7361572" y="3783735"/>
            <a:ext cx="1442897" cy="18152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350" dirty="0"/>
              <a:t>Hazard Maps</a:t>
            </a:r>
          </a:p>
        </p:txBody>
      </p:sp>
      <p:sp>
        <p:nvSpPr>
          <p:cNvPr id="31" name="Rectangle 30"/>
          <p:cNvSpPr/>
          <p:nvPr/>
        </p:nvSpPr>
        <p:spPr>
          <a:xfrm>
            <a:off x="7371928" y="4165193"/>
            <a:ext cx="1432541" cy="2340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350" dirty="0"/>
              <a:t>Climate Services</a:t>
            </a:r>
          </a:p>
        </p:txBody>
      </p:sp>
      <p:sp>
        <p:nvSpPr>
          <p:cNvPr id="32" name="Rectangle 31"/>
          <p:cNvSpPr/>
          <p:nvPr/>
        </p:nvSpPr>
        <p:spPr>
          <a:xfrm>
            <a:off x="7355074" y="4538048"/>
            <a:ext cx="1440705" cy="23397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350" dirty="0"/>
              <a:t>Water resource</a:t>
            </a:r>
          </a:p>
        </p:txBody>
      </p:sp>
      <p:sp>
        <p:nvSpPr>
          <p:cNvPr id="33" name="Rectangle 32"/>
          <p:cNvSpPr/>
          <p:nvPr/>
        </p:nvSpPr>
        <p:spPr>
          <a:xfrm>
            <a:off x="7355074" y="2567532"/>
            <a:ext cx="1465724" cy="2204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350" dirty="0"/>
              <a:t>Warnings</a:t>
            </a:r>
          </a:p>
        </p:txBody>
      </p:sp>
      <p:sp>
        <p:nvSpPr>
          <p:cNvPr id="34" name="Rectangle 33"/>
          <p:cNvSpPr/>
          <p:nvPr/>
        </p:nvSpPr>
        <p:spPr>
          <a:xfrm>
            <a:off x="7338746" y="2243007"/>
            <a:ext cx="1465723" cy="1673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1350" dirty="0"/>
              <a:t>Data</a:t>
            </a:r>
          </a:p>
        </p:txBody>
      </p:sp>
      <p:sp>
        <p:nvSpPr>
          <p:cNvPr id="35" name="Rectangle 34"/>
          <p:cNvSpPr/>
          <p:nvPr/>
        </p:nvSpPr>
        <p:spPr>
          <a:xfrm rot="16200000">
            <a:off x="1051035" y="3208857"/>
            <a:ext cx="2657475" cy="4688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100" b="1" dirty="0"/>
              <a:t>Data Collection</a:t>
            </a:r>
          </a:p>
        </p:txBody>
      </p:sp>
      <p:sp>
        <p:nvSpPr>
          <p:cNvPr id="36" name="Rectangle 35"/>
          <p:cNvSpPr/>
          <p:nvPr/>
        </p:nvSpPr>
        <p:spPr>
          <a:xfrm rot="16200000">
            <a:off x="3067448" y="3208855"/>
            <a:ext cx="2657477" cy="4688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t>Data Processing</a:t>
            </a:r>
          </a:p>
        </p:txBody>
      </p:sp>
      <p:sp>
        <p:nvSpPr>
          <p:cNvPr id="37" name="Rectangle 36"/>
          <p:cNvSpPr/>
          <p:nvPr/>
        </p:nvSpPr>
        <p:spPr>
          <a:xfrm rot="16200000">
            <a:off x="3589702" y="3222463"/>
            <a:ext cx="2684692" cy="4688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rPr>
              <a:t>Data Quality</a:t>
            </a:r>
          </a:p>
        </p:txBody>
      </p:sp>
      <p:sp>
        <p:nvSpPr>
          <p:cNvPr id="38" name="Rectangle 37"/>
          <p:cNvSpPr/>
          <p:nvPr/>
        </p:nvSpPr>
        <p:spPr>
          <a:xfrm>
            <a:off x="329284" y="4051001"/>
            <a:ext cx="1557431" cy="5143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500" dirty="0"/>
              <a:t>GLOF/Flood stations</a:t>
            </a:r>
          </a:p>
        </p:txBody>
      </p:sp>
      <p:sp>
        <p:nvSpPr>
          <p:cNvPr id="39" name="Rectangle 38"/>
          <p:cNvSpPr/>
          <p:nvPr/>
        </p:nvSpPr>
        <p:spPr>
          <a:xfrm>
            <a:off x="337843" y="3372905"/>
            <a:ext cx="1557431" cy="5143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500" dirty="0"/>
              <a:t>Snow Station</a:t>
            </a:r>
          </a:p>
        </p:txBody>
      </p:sp>
      <p:sp>
        <p:nvSpPr>
          <p:cNvPr id="40" name="Rectangle 39"/>
          <p:cNvSpPr/>
          <p:nvPr/>
        </p:nvSpPr>
        <p:spPr>
          <a:xfrm>
            <a:off x="342900" y="2731191"/>
            <a:ext cx="1557431" cy="5143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500" dirty="0"/>
              <a:t>Hydrology station</a:t>
            </a:r>
          </a:p>
        </p:txBody>
      </p:sp>
      <p:sp>
        <p:nvSpPr>
          <p:cNvPr id="41" name="Rectangle 40"/>
          <p:cNvSpPr/>
          <p:nvPr/>
        </p:nvSpPr>
        <p:spPr>
          <a:xfrm rot="16200000">
            <a:off x="5675719" y="3334877"/>
            <a:ext cx="2833070" cy="4688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tx1"/>
                </a:solidFill>
              </a:rPr>
              <a:t>Dissemination</a:t>
            </a:r>
          </a:p>
        </p:txBody>
      </p:sp>
      <p:sp>
        <p:nvSpPr>
          <p:cNvPr id="42" name="Rectangle 41"/>
          <p:cNvSpPr/>
          <p:nvPr/>
        </p:nvSpPr>
        <p:spPr>
          <a:xfrm>
            <a:off x="4036054" y="3543703"/>
            <a:ext cx="125702"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a:off x="5194384" y="3552163"/>
            <a:ext cx="125702"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p:cNvSpPr/>
          <p:nvPr/>
        </p:nvSpPr>
        <p:spPr>
          <a:xfrm>
            <a:off x="6748085" y="3626866"/>
            <a:ext cx="125702"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p:cNvSpPr/>
          <p:nvPr/>
        </p:nvSpPr>
        <p:spPr>
          <a:xfrm>
            <a:off x="4622886" y="3543703"/>
            <a:ext cx="125702" cy="34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p:cNvSpPr/>
          <p:nvPr/>
        </p:nvSpPr>
        <p:spPr>
          <a:xfrm>
            <a:off x="336932" y="4729098"/>
            <a:ext cx="1557431" cy="51435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500" dirty="0"/>
              <a:t>Satellite/GTS</a:t>
            </a:r>
          </a:p>
        </p:txBody>
      </p:sp>
      <p:sp>
        <p:nvSpPr>
          <p:cNvPr id="49" name="TextBox 48"/>
          <p:cNvSpPr txBox="1"/>
          <p:nvPr/>
        </p:nvSpPr>
        <p:spPr>
          <a:xfrm>
            <a:off x="398786" y="5442864"/>
            <a:ext cx="824072" cy="369332"/>
          </a:xfrm>
          <a:prstGeom prst="rect">
            <a:avLst/>
          </a:prstGeom>
          <a:noFill/>
        </p:spPr>
        <p:txBody>
          <a:bodyPr wrap="none" rtlCol="0">
            <a:spAutoFit/>
          </a:bodyPr>
          <a:lstStyle/>
          <a:p>
            <a:r>
              <a:rPr lang="en-US" dirty="0">
                <a:solidFill>
                  <a:srgbClr val="FF0000"/>
                </a:solidFill>
              </a:rPr>
              <a:t>Source</a:t>
            </a:r>
          </a:p>
        </p:txBody>
      </p:sp>
      <p:sp>
        <p:nvSpPr>
          <p:cNvPr id="50" name="TextBox 49"/>
          <p:cNvSpPr txBox="1"/>
          <p:nvPr/>
        </p:nvSpPr>
        <p:spPr>
          <a:xfrm>
            <a:off x="2860802" y="5504858"/>
            <a:ext cx="3257550" cy="369332"/>
          </a:xfrm>
          <a:prstGeom prst="rect">
            <a:avLst/>
          </a:prstGeom>
          <a:solidFill>
            <a:schemeClr val="accent6">
              <a:lumMod val="60000"/>
              <a:lumOff val="40000"/>
            </a:schemeClr>
          </a:solidFill>
        </p:spPr>
        <p:txBody>
          <a:bodyPr wrap="square" rtlCol="0">
            <a:spAutoFit/>
          </a:bodyPr>
          <a:lstStyle/>
          <a:p>
            <a:pPr algn="ctr"/>
            <a:r>
              <a:rPr lang="en-US" dirty="0"/>
              <a:t>Development</a:t>
            </a:r>
          </a:p>
        </p:txBody>
      </p:sp>
      <p:sp>
        <p:nvSpPr>
          <p:cNvPr id="51" name="TextBox 50"/>
          <p:cNvSpPr txBox="1"/>
          <p:nvPr/>
        </p:nvSpPr>
        <p:spPr>
          <a:xfrm>
            <a:off x="7543800" y="5513530"/>
            <a:ext cx="797141" cy="323165"/>
          </a:xfrm>
          <a:prstGeom prst="rect">
            <a:avLst/>
          </a:prstGeom>
          <a:noFill/>
        </p:spPr>
        <p:txBody>
          <a:bodyPr wrap="none" rtlCol="0">
            <a:spAutoFit/>
          </a:bodyPr>
          <a:lstStyle/>
          <a:p>
            <a:r>
              <a:rPr lang="en-US" sz="1500" dirty="0">
                <a:solidFill>
                  <a:srgbClr val="FF0000"/>
                </a:solidFill>
              </a:rPr>
              <a:t>Product</a:t>
            </a:r>
          </a:p>
        </p:txBody>
      </p:sp>
      <p:sp>
        <p:nvSpPr>
          <p:cNvPr id="43" name="Rectangle 5">
            <a:extLst>
              <a:ext uri="{FF2B5EF4-FFF2-40B4-BE49-F238E27FC236}">
                <a16:creationId xmlns:a16="http://schemas.microsoft.com/office/drawing/2014/main" id="{6B89EE25-AEB5-494F-A612-903BAAD4F173}"/>
              </a:ext>
            </a:extLst>
          </p:cNvPr>
          <p:cNvSpPr txBox="1">
            <a:spLocks noChangeArrowheads="1"/>
          </p:cNvSpPr>
          <p:nvPr/>
        </p:nvSpPr>
        <p:spPr bwMode="gray">
          <a:xfrm>
            <a:off x="329284" y="1206250"/>
            <a:ext cx="4990802"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5000"/>
              </a:lnSpc>
            </a:pPr>
            <a:r>
              <a:rPr lang="en-US" altLang="en-US" sz="2250" b="1" dirty="0" smtClean="0">
                <a:solidFill>
                  <a:srgbClr val="171717"/>
                </a:solidFill>
                <a:latin typeface="Times New Roman" panose="02020603050405020304" pitchFamily="18" charset="0"/>
                <a:ea typeface="ＭＳ Ｐゴシック" panose="020B0600070205080204" pitchFamily="34" charset="-128"/>
                <a:cs typeface="Times New Roman" panose="02020603050405020304" pitchFamily="18" charset="0"/>
              </a:rPr>
              <a:t>Process of data collection &amp; Products </a:t>
            </a:r>
            <a:endParaRPr lang="en-US" altLang="en-US" sz="2250" b="1" dirty="0">
              <a:solidFill>
                <a:srgbClr val="171717"/>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6" name="Rectangle 45"/>
          <p:cNvSpPr/>
          <p:nvPr/>
        </p:nvSpPr>
        <p:spPr>
          <a:xfrm>
            <a:off x="429601" y="413544"/>
            <a:ext cx="6987041" cy="523220"/>
          </a:xfrm>
          <a:prstGeom prst="rect">
            <a:avLst/>
          </a:prstGeom>
        </p:spPr>
        <p:txBody>
          <a:bodyPr wrap="none">
            <a:spAutoFit/>
          </a:bodyPr>
          <a:lstStyle/>
          <a:p>
            <a:r>
              <a:rPr lang="en-US" sz="2800" b="1" dirty="0">
                <a:solidFill>
                  <a:srgbClr val="000090"/>
                </a:solidFill>
              </a:rPr>
              <a:t>National Center for Hydrology &amp; </a:t>
            </a:r>
            <a:r>
              <a:rPr lang="en-US" sz="2800" b="1" dirty="0" smtClean="0">
                <a:solidFill>
                  <a:srgbClr val="000090"/>
                </a:solidFill>
              </a:rPr>
              <a:t>Meteorology</a:t>
            </a:r>
            <a:endParaRPr lang="en-US" sz="2800" dirty="0"/>
          </a:p>
        </p:txBody>
      </p:sp>
    </p:spTree>
    <p:extLst>
      <p:ext uri="{BB962C8B-B14F-4D97-AF65-F5344CB8AC3E}">
        <p14:creationId xmlns:p14="http://schemas.microsoft.com/office/powerpoint/2010/main" val="22366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animBg="1"/>
      <p:bldP spid="42" grpId="0" animBg="1"/>
      <p:bldP spid="44" grpId="0" animBg="1"/>
      <p:bldP spid="45" grpId="0" animBg="1"/>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390"/>
            <a:ext cx="8229600" cy="512805"/>
          </a:xfrm>
        </p:spPr>
        <p:txBody>
          <a:bodyPr>
            <a:normAutofit fontScale="90000"/>
          </a:bodyPr>
          <a:lstStyle/>
          <a:p>
            <a:pPr algn="l"/>
            <a:r>
              <a:rPr lang="en-US" sz="3600" b="1" dirty="0">
                <a:solidFill>
                  <a:srgbClr val="000090"/>
                </a:solidFill>
              </a:rPr>
              <a:t>Physical </a:t>
            </a:r>
            <a:r>
              <a:rPr lang="en-US" sz="3600" b="1" dirty="0" smtClean="0">
                <a:solidFill>
                  <a:srgbClr val="000090"/>
                </a:solidFill>
              </a:rPr>
              <a:t>context of the Bhutan</a:t>
            </a:r>
            <a:endParaRPr lang="en-US" sz="3100" dirty="0">
              <a:solidFill>
                <a:srgbClr val="000090"/>
              </a:solidFill>
            </a:endParaRPr>
          </a:p>
        </p:txBody>
      </p:sp>
      <p:sp>
        <p:nvSpPr>
          <p:cNvPr id="3" name="Content Placeholder 2"/>
          <p:cNvSpPr>
            <a:spLocks noGrp="1"/>
          </p:cNvSpPr>
          <p:nvPr>
            <p:ph idx="1"/>
          </p:nvPr>
        </p:nvSpPr>
        <p:spPr>
          <a:xfrm>
            <a:off x="86497" y="803189"/>
            <a:ext cx="5189838" cy="5820033"/>
          </a:xfrm>
        </p:spPr>
        <p:txBody>
          <a:bodyPr>
            <a:noAutofit/>
          </a:bodyPr>
          <a:lstStyle/>
          <a:p>
            <a:pPr marL="457200" lvl="2" indent="-457200" algn="just">
              <a:buFont typeface="Wingdings" panose="05000000000000000000" pitchFamily="2" charset="2"/>
              <a:buChar char="v"/>
            </a:pPr>
            <a:r>
              <a:rPr lang="en-US" sz="3200" dirty="0" smtClean="0"/>
              <a:t>Surface area: </a:t>
            </a:r>
            <a:r>
              <a:rPr lang="en-US" b="1" dirty="0">
                <a:latin typeface="Times New Roman" panose="02020603050405020304" pitchFamily="18" charset="0"/>
                <a:cs typeface="Times New Roman" panose="02020603050405020304" pitchFamily="18" charset="0"/>
              </a:rPr>
              <a:t>38,394 </a:t>
            </a:r>
            <a:r>
              <a:rPr lang="en-US" b="1" dirty="0" smtClean="0">
                <a:latin typeface="Times New Roman" panose="02020603050405020304" pitchFamily="18" charset="0"/>
                <a:cs typeface="Times New Roman" panose="02020603050405020304" pitchFamily="18" charset="0"/>
              </a:rPr>
              <a:t>km</a:t>
            </a:r>
            <a:r>
              <a:rPr lang="en-US" b="1" baseline="30000" dirty="0" smtClean="0">
                <a:latin typeface="Times New Roman" panose="02020603050405020304" pitchFamily="18" charset="0"/>
                <a:cs typeface="Times New Roman" panose="02020603050405020304" pitchFamily="18" charset="0"/>
              </a:rPr>
              <a:t>2</a:t>
            </a:r>
          </a:p>
          <a:p>
            <a:pPr marL="457200" lvl="2" indent="-457200" algn="just">
              <a:buFont typeface="Wingdings" panose="05000000000000000000" pitchFamily="2" charset="2"/>
              <a:buChar char="v"/>
            </a:pPr>
            <a:r>
              <a:rPr lang="en-US" sz="2800" dirty="0">
                <a:latin typeface="Times New Roman" panose="02020603050405020304" pitchFamily="18" charset="0"/>
                <a:cs typeface="Times New Roman" panose="02020603050405020304" pitchFamily="18" charset="0"/>
              </a:rPr>
              <a:t>Rugged land of </a:t>
            </a:r>
            <a:r>
              <a:rPr lang="en-US" sz="2800" dirty="0" smtClean="0">
                <a:latin typeface="Times New Roman" panose="02020603050405020304" pitchFamily="18" charset="0"/>
                <a:cs typeface="Times New Roman" panose="02020603050405020304" pitchFamily="18" charset="0"/>
              </a:rPr>
              <a:t>steep </a:t>
            </a:r>
            <a:r>
              <a:rPr lang="en-US" sz="2800" dirty="0">
                <a:latin typeface="Times New Roman" panose="02020603050405020304" pitchFamily="18" charset="0"/>
                <a:cs typeface="Times New Roman" panose="02020603050405020304" pitchFamily="18" charset="0"/>
              </a:rPr>
              <a:t>mountains crisscrossed by a network of swift rivers, which </a:t>
            </a:r>
            <a:r>
              <a:rPr lang="en-US" sz="2800" dirty="0" smtClean="0">
                <a:latin typeface="Times New Roman" panose="02020603050405020304" pitchFamily="18" charset="0"/>
                <a:cs typeface="Times New Roman" panose="02020603050405020304" pitchFamily="18" charset="0"/>
              </a:rPr>
              <a:t>form </a:t>
            </a:r>
            <a:r>
              <a:rPr lang="en-US" sz="2800" dirty="0">
                <a:latin typeface="Times New Roman" panose="02020603050405020304" pitchFamily="18" charset="0"/>
                <a:cs typeface="Times New Roman" panose="02020603050405020304" pitchFamily="18" charset="0"/>
              </a:rPr>
              <a:t>deep </a:t>
            </a:r>
            <a:r>
              <a:rPr lang="en-US" sz="2800" dirty="0" smtClean="0">
                <a:latin typeface="Times New Roman" panose="02020603050405020304" pitchFamily="18" charset="0"/>
                <a:cs typeface="Times New Roman" panose="02020603050405020304" pitchFamily="18" charset="0"/>
              </a:rPr>
              <a:t>valleys.</a:t>
            </a:r>
          </a:p>
          <a:p>
            <a:pPr marL="457200" lvl="2" indent="-457200" algn="just">
              <a:buFont typeface="Wingdings" panose="05000000000000000000" pitchFamily="2" charset="2"/>
              <a:buChar char="v"/>
            </a:pPr>
            <a:r>
              <a:rPr lang="en-US" sz="2800" dirty="0"/>
              <a:t>71 %</a:t>
            </a:r>
            <a:r>
              <a:rPr lang="en-US" sz="2800" dirty="0" smtClean="0"/>
              <a:t> </a:t>
            </a:r>
            <a:r>
              <a:rPr lang="en-US" sz="2800" dirty="0"/>
              <a:t>of the country </a:t>
            </a:r>
            <a:r>
              <a:rPr lang="en-US" sz="2800" dirty="0" smtClean="0"/>
              <a:t> is under </a:t>
            </a:r>
            <a:r>
              <a:rPr lang="en-US" sz="2800" dirty="0"/>
              <a:t>forest cover. </a:t>
            </a:r>
            <a:r>
              <a:rPr lang="en-US" sz="2800" dirty="0" smtClean="0">
                <a:solidFill>
                  <a:srgbClr val="FF0000"/>
                </a:solidFill>
              </a:rPr>
              <a:t>(</a:t>
            </a:r>
            <a:r>
              <a:rPr lang="en-US" dirty="0" smtClean="0">
                <a:solidFill>
                  <a:srgbClr val="FF0000"/>
                </a:solidFill>
                <a:latin typeface="Times New Roman" panose="02020603050405020304" pitchFamily="18" charset="0"/>
                <a:cs typeface="Times New Roman" panose="02020603050405020304" pitchFamily="18" charset="0"/>
              </a:rPr>
              <a:t>Constitution </a:t>
            </a:r>
            <a:r>
              <a:rPr lang="en-US" dirty="0">
                <a:solidFill>
                  <a:srgbClr val="FF0000"/>
                </a:solidFill>
                <a:latin typeface="Times New Roman" panose="02020603050405020304" pitchFamily="18" charset="0"/>
                <a:cs typeface="Times New Roman" panose="02020603050405020304" pitchFamily="18" charset="0"/>
              </a:rPr>
              <a:t>mandates </a:t>
            </a:r>
            <a:r>
              <a:rPr lang="en-US" dirty="0" smtClean="0">
                <a:solidFill>
                  <a:srgbClr val="FF0000"/>
                </a:solidFill>
                <a:latin typeface="Times New Roman" panose="02020603050405020304" pitchFamily="18" charset="0"/>
                <a:cs typeface="Times New Roman" panose="02020603050405020304" pitchFamily="18" charset="0"/>
              </a:rPr>
              <a:t>keep </a:t>
            </a:r>
            <a:r>
              <a:rPr lang="en-US" dirty="0">
                <a:solidFill>
                  <a:srgbClr val="FF0000"/>
                </a:solidFill>
                <a:latin typeface="Times New Roman" panose="02020603050405020304" pitchFamily="18" charset="0"/>
                <a:cs typeface="Times New Roman" panose="02020603050405020304" pitchFamily="18" charset="0"/>
              </a:rPr>
              <a:t>a minimum of </a:t>
            </a:r>
            <a:r>
              <a:rPr lang="en-US" dirty="0" smtClean="0">
                <a:solidFill>
                  <a:srgbClr val="FF0000"/>
                </a:solidFill>
                <a:latin typeface="Times New Roman" panose="02020603050405020304" pitchFamily="18" charset="0"/>
                <a:cs typeface="Times New Roman" panose="02020603050405020304" pitchFamily="18" charset="0"/>
              </a:rPr>
              <a:t>60% </a:t>
            </a:r>
            <a:r>
              <a:rPr lang="en-US" dirty="0">
                <a:solidFill>
                  <a:srgbClr val="FF0000"/>
                </a:solidFill>
                <a:latin typeface="Times New Roman" panose="02020603050405020304" pitchFamily="18" charset="0"/>
                <a:cs typeface="Times New Roman" panose="02020603050405020304" pitchFamily="18" charset="0"/>
              </a:rPr>
              <a:t>of country’s land area under forest cover for all times to come</a:t>
            </a:r>
            <a:r>
              <a:rPr lang="en-US" dirty="0" smtClean="0">
                <a:solidFill>
                  <a:srgbClr val="FF0000"/>
                </a:solidFill>
                <a:latin typeface="Times New Roman" panose="02020603050405020304" pitchFamily="18" charset="0"/>
                <a:cs typeface="Times New Roman" panose="02020603050405020304" pitchFamily="18" charset="0"/>
              </a:rPr>
              <a:t>.)</a:t>
            </a:r>
          </a:p>
          <a:p>
            <a:pPr marL="457200" lvl="2" indent="-457200" algn="just">
              <a:buFont typeface="Wingdings" panose="05000000000000000000" pitchFamily="2" charset="2"/>
              <a:buChar char="v"/>
            </a:pPr>
            <a:r>
              <a:rPr lang="en-US" sz="2800" dirty="0" smtClean="0"/>
              <a:t>Glacier Lakes &amp; Snow capped Mountains</a:t>
            </a:r>
            <a:endParaRPr lang="en-US" sz="2800" dirty="0"/>
          </a:p>
        </p:txBody>
      </p:sp>
      <p:pic>
        <p:nvPicPr>
          <p:cNvPr id="2050" name="Picture 2" descr="http://www.bbs.bt/news/wp-content/uploads/2017/02/fore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6334" y="951470"/>
            <a:ext cx="3768812" cy="27802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may contain: mountain, sky, cloud, outdoor, nature and wa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335" y="3731741"/>
            <a:ext cx="3768812" cy="256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8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4476"/>
          </a:xfrm>
        </p:spPr>
        <p:txBody>
          <a:bodyPr>
            <a:normAutofit/>
          </a:bodyPr>
          <a:lstStyle/>
          <a:p>
            <a:r>
              <a:rPr lang="en-US" sz="3600" b="1" dirty="0">
                <a:solidFill>
                  <a:srgbClr val="000090"/>
                </a:solidFill>
              </a:rPr>
              <a:t>National requirements for </a:t>
            </a:r>
            <a:r>
              <a:rPr lang="en-US" sz="3600" b="1" dirty="0" smtClean="0">
                <a:solidFill>
                  <a:srgbClr val="000090"/>
                </a:solidFill>
              </a:rPr>
              <a:t>observations</a:t>
            </a:r>
            <a:endParaRPr lang="en-US" sz="3600" b="1" dirty="0">
              <a:solidFill>
                <a:srgbClr val="000090"/>
              </a:solidFill>
            </a:endParaRPr>
          </a:p>
        </p:txBody>
      </p:sp>
      <p:sp>
        <p:nvSpPr>
          <p:cNvPr id="3" name="Content Placeholder 2"/>
          <p:cNvSpPr>
            <a:spLocks noGrp="1"/>
          </p:cNvSpPr>
          <p:nvPr>
            <p:ph idx="1"/>
          </p:nvPr>
        </p:nvSpPr>
        <p:spPr>
          <a:xfrm>
            <a:off x="457200" y="1112109"/>
            <a:ext cx="8365524" cy="4979772"/>
          </a:xfrm>
        </p:spPr>
        <p:txBody>
          <a:bodyPr>
            <a:noAutofit/>
          </a:bodyPr>
          <a:lstStyle/>
          <a:p>
            <a:pPr marL="682625" indent="-682625">
              <a:buFont typeface="+mj-lt"/>
              <a:buAutoNum type="romanUcPeriod"/>
            </a:pPr>
            <a:r>
              <a:rPr lang="en-US" sz="2800" b="1" dirty="0" smtClean="0"/>
              <a:t>National priority application areas</a:t>
            </a:r>
          </a:p>
          <a:p>
            <a:pPr lvl="1" indent="-342900">
              <a:buFont typeface="Wingdings" panose="05000000000000000000" pitchFamily="2" charset="2"/>
              <a:buChar char="§"/>
            </a:pPr>
            <a:r>
              <a:rPr lang="fr-CH" dirty="0" smtClean="0"/>
              <a:t>Hydro power </a:t>
            </a:r>
            <a:r>
              <a:rPr lang="fr-CH" dirty="0" err="1" smtClean="0"/>
              <a:t>generation</a:t>
            </a:r>
            <a:r>
              <a:rPr lang="fr-CH" dirty="0" smtClean="0"/>
              <a:t> Plants,  </a:t>
            </a:r>
          </a:p>
          <a:p>
            <a:pPr lvl="1" indent="-342900">
              <a:buFont typeface="Wingdings" panose="05000000000000000000" pitchFamily="2" charset="2"/>
              <a:buChar char="§"/>
            </a:pPr>
            <a:r>
              <a:rPr lang="fr-CH" dirty="0" smtClean="0"/>
              <a:t>Agriculture</a:t>
            </a:r>
          </a:p>
          <a:p>
            <a:pPr lvl="1" indent="-342900">
              <a:buFont typeface="Wingdings" panose="05000000000000000000" pitchFamily="2" charset="2"/>
              <a:buChar char="§"/>
            </a:pPr>
            <a:r>
              <a:rPr lang="fr-CH" dirty="0" smtClean="0"/>
              <a:t> </a:t>
            </a:r>
            <a:r>
              <a:rPr lang="fr-CH" dirty="0" err="1" smtClean="0"/>
              <a:t>Tourism</a:t>
            </a:r>
            <a:r>
              <a:rPr lang="fr-CH" dirty="0" smtClean="0"/>
              <a:t> &amp;Transports</a:t>
            </a:r>
          </a:p>
          <a:p>
            <a:pPr lvl="1" indent="-342900">
              <a:buFont typeface="Wingdings" panose="05000000000000000000" pitchFamily="2" charset="2"/>
              <a:buChar char="§"/>
            </a:pPr>
            <a:r>
              <a:rPr lang="fr-CH" dirty="0" err="1" smtClean="0"/>
              <a:t>Disaster</a:t>
            </a:r>
            <a:r>
              <a:rPr lang="fr-CH" dirty="0" smtClean="0"/>
              <a:t> </a:t>
            </a:r>
          </a:p>
          <a:p>
            <a:pPr lvl="1" indent="-342900">
              <a:buFont typeface="Wingdings" panose="05000000000000000000" pitchFamily="2" charset="2"/>
              <a:buChar char="§"/>
            </a:pPr>
            <a:r>
              <a:rPr lang="fr-CH" dirty="0" smtClean="0"/>
              <a:t>Aviation Industries</a:t>
            </a:r>
            <a:endParaRPr lang="fr-CH" dirty="0"/>
          </a:p>
          <a:p>
            <a:pPr marL="682625" indent="-682625">
              <a:buFont typeface="+mj-lt"/>
              <a:buAutoNum type="romanUcPeriod"/>
            </a:pPr>
            <a:r>
              <a:rPr lang="fr-CH" sz="2800" b="1" dirty="0" smtClean="0"/>
              <a:t>Most relevant </a:t>
            </a:r>
            <a:r>
              <a:rPr lang="fr-CH" sz="2800" b="1" dirty="0" err="1" smtClean="0"/>
              <a:t>measurements</a:t>
            </a:r>
            <a:r>
              <a:rPr lang="fr-CH" sz="2800" b="1" dirty="0" smtClean="0"/>
              <a:t>:</a:t>
            </a:r>
          </a:p>
          <a:p>
            <a:pPr marL="1082675" lvl="1" indent="-682625">
              <a:buFont typeface="Arial" panose="020B0604020202020204" pitchFamily="34" charset="0"/>
              <a:buChar char="•"/>
            </a:pPr>
            <a:r>
              <a:rPr lang="fr-CH" dirty="0" err="1"/>
              <a:t>Temperature</a:t>
            </a:r>
            <a:r>
              <a:rPr lang="fr-CH" dirty="0"/>
              <a:t>, </a:t>
            </a:r>
            <a:r>
              <a:rPr lang="fr-CH" dirty="0" err="1"/>
              <a:t>humidity</a:t>
            </a:r>
            <a:r>
              <a:rPr lang="fr-CH" dirty="0"/>
              <a:t>, </a:t>
            </a:r>
            <a:r>
              <a:rPr lang="fr-CH" dirty="0" err="1"/>
              <a:t>precipitation</a:t>
            </a:r>
            <a:r>
              <a:rPr lang="fr-CH" dirty="0"/>
              <a:t>, </a:t>
            </a:r>
            <a:r>
              <a:rPr lang="fr-CH" dirty="0" err="1"/>
              <a:t>wind</a:t>
            </a:r>
            <a:endParaRPr lang="fr-CH" dirty="0"/>
          </a:p>
          <a:p>
            <a:pPr marL="1082675" lvl="1" indent="-682625">
              <a:buFont typeface="Arial" panose="020B0604020202020204" pitchFamily="34" charset="0"/>
              <a:buChar char="•"/>
            </a:pPr>
            <a:r>
              <a:rPr lang="fr-CH" dirty="0"/>
              <a:t>Pressure, </a:t>
            </a:r>
            <a:r>
              <a:rPr lang="fr-CH" dirty="0" smtClean="0"/>
              <a:t>radiation</a:t>
            </a:r>
            <a:endParaRPr lang="fr-CH" dirty="0"/>
          </a:p>
          <a:p>
            <a:pPr marL="1082675" lvl="1" indent="-682625">
              <a:buFont typeface="Arial" panose="020B0604020202020204" pitchFamily="34" charset="0"/>
              <a:buChar char="•"/>
            </a:pPr>
            <a:endParaRPr lang="fr-CH" dirty="0"/>
          </a:p>
        </p:txBody>
      </p:sp>
    </p:spTree>
    <p:extLst>
      <p:ext uri="{BB962C8B-B14F-4D97-AF65-F5344CB8AC3E}">
        <p14:creationId xmlns:p14="http://schemas.microsoft.com/office/powerpoint/2010/main" val="17969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4" y="1181265"/>
            <a:ext cx="5102073" cy="649876"/>
          </a:xfrm>
        </p:spPr>
        <p:txBody>
          <a:bodyPr>
            <a:noAutofit/>
          </a:bodyPr>
          <a:lstStyle/>
          <a:p>
            <a:pPr algn="l"/>
            <a:r>
              <a:rPr lang="en-US" sz="2400" b="1" i="1" dirty="0" smtClean="0">
                <a:solidFill>
                  <a:srgbClr val="0070C0"/>
                </a:solidFill>
                <a:latin typeface="Times New Roman" panose="02020603050405020304" pitchFamily="18" charset="0"/>
                <a:cs typeface="Times New Roman" panose="02020603050405020304" pitchFamily="18" charset="0"/>
              </a:rPr>
              <a:t>1. Meteorological Observing Stations..</a:t>
            </a:r>
            <a:endParaRPr lang="en-IN" sz="2400" b="1" i="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48876" y="1999209"/>
            <a:ext cx="2600046" cy="3132348"/>
          </a:xfrm>
        </p:spPr>
        <p:txBody>
          <a:bodyPr>
            <a:normAutofit fontScale="70000" lnSpcReduction="20000"/>
          </a:bodyPr>
          <a:lstStyle/>
          <a:p>
            <a:r>
              <a:rPr lang="en-US" b="1" dirty="0">
                <a:solidFill>
                  <a:srgbClr val="6600CC"/>
                </a:solidFill>
                <a:latin typeface="Times New Roman" pitchFamily="18" charset="0"/>
              </a:rPr>
              <a:t>Rainfall</a:t>
            </a:r>
          </a:p>
          <a:p>
            <a:r>
              <a:rPr lang="en-US" b="1" dirty="0">
                <a:solidFill>
                  <a:srgbClr val="6600CC"/>
                </a:solidFill>
                <a:latin typeface="Times New Roman" pitchFamily="18" charset="0"/>
              </a:rPr>
              <a:t>Temperature</a:t>
            </a:r>
          </a:p>
          <a:p>
            <a:r>
              <a:rPr lang="en-US" b="1" dirty="0">
                <a:solidFill>
                  <a:srgbClr val="6600CC"/>
                </a:solidFill>
                <a:latin typeface="Times New Roman" pitchFamily="18" charset="0"/>
              </a:rPr>
              <a:t>Humidity</a:t>
            </a:r>
          </a:p>
          <a:p>
            <a:r>
              <a:rPr lang="en-US" b="1" dirty="0">
                <a:solidFill>
                  <a:srgbClr val="6600CC"/>
                </a:solidFill>
                <a:latin typeface="Times New Roman" pitchFamily="18" charset="0"/>
              </a:rPr>
              <a:t>Pressure</a:t>
            </a:r>
          </a:p>
          <a:p>
            <a:r>
              <a:rPr lang="en-US" b="1" dirty="0" smtClean="0">
                <a:solidFill>
                  <a:srgbClr val="6600CC"/>
                </a:solidFill>
                <a:latin typeface="Times New Roman" pitchFamily="18" charset="0"/>
              </a:rPr>
              <a:t>Sunshine Hour </a:t>
            </a:r>
            <a:endParaRPr lang="en-US" b="1" dirty="0">
              <a:solidFill>
                <a:srgbClr val="6600CC"/>
              </a:solidFill>
              <a:latin typeface="Times New Roman" pitchFamily="18" charset="0"/>
            </a:endParaRPr>
          </a:p>
          <a:p>
            <a:r>
              <a:rPr lang="en-US" b="1" dirty="0">
                <a:solidFill>
                  <a:srgbClr val="6600CC"/>
                </a:solidFill>
                <a:latin typeface="Times New Roman" pitchFamily="18" charset="0"/>
              </a:rPr>
              <a:t>Evaporation</a:t>
            </a:r>
          </a:p>
          <a:p>
            <a:r>
              <a:rPr lang="en-US" b="1" dirty="0" smtClean="0">
                <a:solidFill>
                  <a:srgbClr val="6600CC"/>
                </a:solidFill>
                <a:latin typeface="Times New Roman" pitchFamily="18" charset="0"/>
              </a:rPr>
              <a:t>Wind speed and direction</a:t>
            </a:r>
            <a:endParaRPr lang="en-US" b="1" dirty="0">
              <a:solidFill>
                <a:srgbClr val="6600CC"/>
              </a:solidFill>
              <a:latin typeface="Times New Roman" pitchFamily="18" charset="0"/>
            </a:endParaRPr>
          </a:p>
          <a:p>
            <a:r>
              <a:rPr lang="en-US" b="1" dirty="0">
                <a:solidFill>
                  <a:srgbClr val="6600CC"/>
                </a:solidFill>
                <a:latin typeface="Times New Roman" pitchFamily="18" charset="0"/>
              </a:rPr>
              <a:t>Snow</a:t>
            </a:r>
          </a:p>
          <a:p>
            <a:endParaRPr lang="en-IN" dirty="0"/>
          </a:p>
        </p:txBody>
      </p:sp>
      <p:sp>
        <p:nvSpPr>
          <p:cNvPr id="5" name="Right Brace 4"/>
          <p:cNvSpPr/>
          <p:nvPr/>
        </p:nvSpPr>
        <p:spPr>
          <a:xfrm>
            <a:off x="6391449" y="1982681"/>
            <a:ext cx="432048" cy="1026114"/>
          </a:xfrm>
          <a:prstGeom prst="rightBrace">
            <a:avLst/>
          </a:pr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IN" sz="1350"/>
          </a:p>
        </p:txBody>
      </p:sp>
      <p:sp>
        <p:nvSpPr>
          <p:cNvPr id="6" name="Right Brace 5"/>
          <p:cNvSpPr/>
          <p:nvPr/>
        </p:nvSpPr>
        <p:spPr>
          <a:xfrm>
            <a:off x="7556950" y="1838466"/>
            <a:ext cx="540060" cy="3024336"/>
          </a:xfrm>
          <a:prstGeom prst="rightBrace">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IN" sz="1350" dirty="0">
              <a:solidFill>
                <a:srgbClr val="FF0000"/>
              </a:solidFill>
            </a:endParaRPr>
          </a:p>
        </p:txBody>
      </p:sp>
      <p:sp>
        <p:nvSpPr>
          <p:cNvPr id="7" name="TextBox 6"/>
          <p:cNvSpPr txBox="1"/>
          <p:nvPr/>
        </p:nvSpPr>
        <p:spPr>
          <a:xfrm>
            <a:off x="6823497" y="2299531"/>
            <a:ext cx="880369" cy="392415"/>
          </a:xfrm>
          <a:prstGeom prst="rect">
            <a:avLst/>
          </a:prstGeom>
          <a:noFill/>
        </p:spPr>
        <p:txBody>
          <a:bodyPr wrap="none" rtlCol="0">
            <a:spAutoFit/>
          </a:bodyPr>
          <a:lstStyle/>
          <a:p>
            <a:r>
              <a:rPr lang="en-US" sz="1950" dirty="0"/>
              <a:t>Class C</a:t>
            </a:r>
            <a:endParaRPr lang="en-IN" sz="1950" dirty="0"/>
          </a:p>
        </p:txBody>
      </p:sp>
      <p:sp>
        <p:nvSpPr>
          <p:cNvPr id="8" name="TextBox 7"/>
          <p:cNvSpPr txBox="1"/>
          <p:nvPr/>
        </p:nvSpPr>
        <p:spPr>
          <a:xfrm>
            <a:off x="8225261" y="3165968"/>
            <a:ext cx="891591" cy="392415"/>
          </a:xfrm>
          <a:prstGeom prst="rect">
            <a:avLst/>
          </a:prstGeom>
          <a:noFill/>
        </p:spPr>
        <p:txBody>
          <a:bodyPr wrap="none" rtlCol="0">
            <a:spAutoFit/>
          </a:bodyPr>
          <a:lstStyle/>
          <a:p>
            <a:r>
              <a:rPr lang="en-US" sz="1950" dirty="0">
                <a:solidFill>
                  <a:srgbClr val="FF0000"/>
                </a:solidFill>
              </a:rPr>
              <a:t>Class A</a:t>
            </a:r>
            <a:endParaRPr lang="en-IN" sz="1950" dirty="0">
              <a:solidFill>
                <a:srgbClr val="FF0000"/>
              </a:solidFill>
            </a:endParaRPr>
          </a:p>
        </p:txBody>
      </p:sp>
      <p:sp>
        <p:nvSpPr>
          <p:cNvPr id="9" name="TextBox 8"/>
          <p:cNvSpPr txBox="1"/>
          <p:nvPr/>
        </p:nvSpPr>
        <p:spPr>
          <a:xfrm>
            <a:off x="4572000" y="5143952"/>
            <a:ext cx="2125005" cy="715581"/>
          </a:xfrm>
          <a:prstGeom prst="rect">
            <a:avLst/>
          </a:prstGeom>
          <a:noFill/>
        </p:spPr>
        <p:txBody>
          <a:bodyPr wrap="none" rtlCol="0">
            <a:spAutoFit/>
          </a:bodyPr>
          <a:lstStyle/>
          <a:p>
            <a:r>
              <a:rPr lang="en-US" sz="1350" dirty="0"/>
              <a:t>Weather Forecasting</a:t>
            </a:r>
          </a:p>
          <a:p>
            <a:r>
              <a:rPr lang="en-US" sz="1350" dirty="0"/>
              <a:t>Weather/Climate trend</a:t>
            </a:r>
          </a:p>
          <a:p>
            <a:r>
              <a:rPr lang="en-US" sz="1350" dirty="0"/>
              <a:t>Planning and Development </a:t>
            </a:r>
            <a:endParaRPr lang="en-IN" sz="1350" dirty="0"/>
          </a:p>
        </p:txBody>
      </p:sp>
      <p:pic>
        <p:nvPicPr>
          <p:cNvPr id="15" name="Picture 2" descr="D:\Pictures 2012\2012_8_collection_lunana\DSC01026.JPG"/>
          <p:cNvPicPr>
            <a:picLocks noChangeAspect="1" noChangeArrowheads="1"/>
          </p:cNvPicPr>
          <p:nvPr/>
        </p:nvPicPr>
        <p:blipFill>
          <a:blip r:embed="rId2" cstate="print"/>
          <a:srcRect l="3636" t="8624" r="1818" b="6831"/>
          <a:stretch>
            <a:fillRect/>
          </a:stretch>
        </p:blipFill>
        <p:spPr bwMode="auto">
          <a:xfrm>
            <a:off x="1290893" y="1999209"/>
            <a:ext cx="2936864" cy="3501647"/>
          </a:xfrm>
          <a:prstGeom prst="rect">
            <a:avLst/>
          </a:prstGeom>
          <a:noFill/>
        </p:spPr>
      </p:pic>
      <p:sp>
        <p:nvSpPr>
          <p:cNvPr id="13" name="TextBox 12"/>
          <p:cNvSpPr txBox="1"/>
          <p:nvPr/>
        </p:nvSpPr>
        <p:spPr>
          <a:xfrm>
            <a:off x="8577198" y="5554510"/>
            <a:ext cx="243885" cy="300082"/>
          </a:xfrm>
          <a:prstGeom prst="rect">
            <a:avLst/>
          </a:prstGeom>
          <a:noFill/>
        </p:spPr>
        <p:txBody>
          <a:bodyPr wrap="square" rtlCol="0">
            <a:spAutoFit/>
          </a:bodyPr>
          <a:lstStyle/>
          <a:p>
            <a:r>
              <a:rPr lang="en-US" sz="1350" dirty="0"/>
              <a:t>5</a:t>
            </a:r>
          </a:p>
        </p:txBody>
      </p:sp>
      <p:sp>
        <p:nvSpPr>
          <p:cNvPr id="4" name="Rectangle 3"/>
          <p:cNvSpPr/>
          <p:nvPr/>
        </p:nvSpPr>
        <p:spPr>
          <a:xfrm>
            <a:off x="435657" y="337516"/>
            <a:ext cx="8141541" cy="523220"/>
          </a:xfrm>
          <a:prstGeom prst="rect">
            <a:avLst/>
          </a:prstGeom>
        </p:spPr>
        <p:txBody>
          <a:bodyPr wrap="square">
            <a:spAutoFit/>
          </a:bodyPr>
          <a:lstStyle/>
          <a:p>
            <a:r>
              <a:rPr lang="en-US" sz="2800" b="1" dirty="0">
                <a:solidFill>
                  <a:srgbClr val="000090"/>
                </a:solidFill>
              </a:rPr>
              <a:t>Summary of national observing capabilities &amp; Status</a:t>
            </a:r>
            <a:endParaRPr lang="en-US" sz="2800" dirty="0"/>
          </a:p>
        </p:txBody>
      </p:sp>
    </p:spTree>
    <p:extLst>
      <p:ext uri="{BB962C8B-B14F-4D97-AF65-F5344CB8AC3E}">
        <p14:creationId xmlns:p14="http://schemas.microsoft.com/office/powerpoint/2010/main" val="137707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 calcmode="lin" valueType="num">
                                      <p:cBhvr additive="base">
                                        <p:cTn id="2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 calcmode="lin" valueType="num">
                                      <p:cBhvr additive="base">
                                        <p:cTn id="3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 calcmode="lin" valueType="num">
                                      <p:cBhvr additive="base">
                                        <p:cTn id="3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345989" y="1032941"/>
            <a:ext cx="5090984" cy="651272"/>
          </a:xfrm>
        </p:spPr>
        <p:txBody>
          <a:bodyPr>
            <a:normAutofit/>
          </a:bodyPr>
          <a:lstStyle/>
          <a:p>
            <a:pPr algn="l" eaLnBrk="1" hangingPunct="1"/>
            <a:r>
              <a:rPr lang="en-US" sz="3200" b="1" dirty="0" smtClean="0"/>
              <a:t>Meteorological Stations</a:t>
            </a:r>
          </a:p>
        </p:txBody>
      </p:sp>
      <p:pic>
        <p:nvPicPr>
          <p:cNvPr id="33796" name="Picture 4" descr="Bhutan 063"/>
          <p:cNvPicPr>
            <a:picLocks noChangeAspect="1" noChangeArrowheads="1"/>
          </p:cNvPicPr>
          <p:nvPr/>
        </p:nvPicPr>
        <p:blipFill>
          <a:blip r:embed="rId2" cstate="print"/>
          <a:srcRect/>
          <a:stretch>
            <a:fillRect/>
          </a:stretch>
        </p:blipFill>
        <p:spPr bwMode="auto">
          <a:xfrm>
            <a:off x="345989" y="1596819"/>
            <a:ext cx="3823997" cy="2301502"/>
          </a:xfrm>
          <a:prstGeom prst="rect">
            <a:avLst/>
          </a:prstGeom>
          <a:ln>
            <a:noFill/>
          </a:ln>
          <a:effectLst>
            <a:softEdge rad="112500"/>
          </a:effectLst>
        </p:spPr>
      </p:pic>
      <p:pic>
        <p:nvPicPr>
          <p:cNvPr id="34820" name="Picture 7" descr="DSC00313"/>
          <p:cNvPicPr>
            <a:picLocks noChangeAspect="1" noChangeArrowheads="1"/>
          </p:cNvPicPr>
          <p:nvPr/>
        </p:nvPicPr>
        <p:blipFill>
          <a:blip r:embed="rId3" cstate="print">
            <a:lum bright="-18000"/>
          </a:blip>
          <a:srcRect/>
          <a:stretch>
            <a:fillRect/>
          </a:stretch>
        </p:blipFill>
        <p:spPr bwMode="auto">
          <a:xfrm>
            <a:off x="345989" y="3652323"/>
            <a:ext cx="4392392" cy="2052228"/>
          </a:xfrm>
          <a:prstGeom prst="rect">
            <a:avLst/>
          </a:prstGeom>
          <a:ln>
            <a:noFill/>
          </a:ln>
          <a:effectLst>
            <a:softEdge rad="112500"/>
          </a:effectLst>
        </p:spPr>
      </p:pic>
      <p:sp>
        <p:nvSpPr>
          <p:cNvPr id="34822" name="Rectangle 7"/>
          <p:cNvSpPr>
            <a:spLocks noChangeArrowheads="1"/>
          </p:cNvSpPr>
          <p:nvPr/>
        </p:nvSpPr>
        <p:spPr bwMode="auto">
          <a:xfrm>
            <a:off x="2373601" y="4021803"/>
            <a:ext cx="671979" cy="300082"/>
          </a:xfrm>
          <a:prstGeom prst="rect">
            <a:avLst/>
          </a:prstGeom>
          <a:noFill/>
          <a:ln w="9525">
            <a:noFill/>
            <a:miter lim="800000"/>
            <a:headEnd/>
            <a:tailEnd/>
          </a:ln>
        </p:spPr>
        <p:txBody>
          <a:bodyPr wrap="none">
            <a:spAutoFit/>
          </a:bodyPr>
          <a:lstStyle/>
          <a:p>
            <a:r>
              <a:rPr lang="en-US" sz="1350" b="1" dirty="0">
                <a:solidFill>
                  <a:srgbClr val="FF0000"/>
                </a:solidFill>
              </a:rPr>
              <a:t>Class C</a:t>
            </a:r>
          </a:p>
        </p:txBody>
      </p:sp>
      <p:sp>
        <p:nvSpPr>
          <p:cNvPr id="34823" name="Rectangle 8"/>
          <p:cNvSpPr>
            <a:spLocks noChangeArrowheads="1"/>
          </p:cNvSpPr>
          <p:nvPr/>
        </p:nvSpPr>
        <p:spPr bwMode="auto">
          <a:xfrm>
            <a:off x="2281453" y="2108074"/>
            <a:ext cx="684803" cy="300082"/>
          </a:xfrm>
          <a:prstGeom prst="rect">
            <a:avLst/>
          </a:prstGeom>
          <a:noFill/>
          <a:ln w="9525">
            <a:noFill/>
            <a:miter lim="800000"/>
            <a:headEnd/>
            <a:tailEnd/>
          </a:ln>
        </p:spPr>
        <p:txBody>
          <a:bodyPr wrap="none">
            <a:spAutoFit/>
          </a:bodyPr>
          <a:lstStyle/>
          <a:p>
            <a:r>
              <a:rPr lang="en-US" sz="1350" b="1" dirty="0">
                <a:solidFill>
                  <a:srgbClr val="FF0000"/>
                </a:solidFill>
              </a:rPr>
              <a:t>Class A</a:t>
            </a:r>
          </a:p>
        </p:txBody>
      </p:sp>
      <p:pic>
        <p:nvPicPr>
          <p:cNvPr id="10" name="Picture 9" descr="G:\all files\,\50meter Wind Mast\DSC00819.JPG"/>
          <p:cNvPicPr/>
          <p:nvPr/>
        </p:nvPicPr>
        <p:blipFill>
          <a:blip r:embed="rId4" cstate="print">
            <a:lum bright="-4000" contrast="17000"/>
          </a:blip>
          <a:srcRect l="30161" t="2300" r="27464"/>
          <a:stretch>
            <a:fillRect/>
          </a:stretch>
        </p:blipFill>
        <p:spPr bwMode="auto">
          <a:xfrm>
            <a:off x="4169986" y="1706810"/>
            <a:ext cx="4396577" cy="2178987"/>
          </a:xfrm>
          <a:prstGeom prst="rect">
            <a:avLst/>
          </a:prstGeom>
          <a:ln>
            <a:noFill/>
          </a:ln>
          <a:effectLst>
            <a:softEdge rad="112500"/>
          </a:effectLst>
        </p:spPr>
      </p:pic>
      <p:sp>
        <p:nvSpPr>
          <p:cNvPr id="34825" name="Rectangle 10"/>
          <p:cNvSpPr>
            <a:spLocks noChangeArrowheads="1"/>
          </p:cNvSpPr>
          <p:nvPr/>
        </p:nvSpPr>
        <p:spPr bwMode="auto">
          <a:xfrm>
            <a:off x="4923801" y="1556769"/>
            <a:ext cx="3074367" cy="300082"/>
          </a:xfrm>
          <a:prstGeom prst="rect">
            <a:avLst/>
          </a:prstGeom>
          <a:noFill/>
          <a:ln w="9525">
            <a:noFill/>
            <a:miter lim="800000"/>
            <a:headEnd/>
            <a:tailEnd/>
          </a:ln>
        </p:spPr>
        <p:txBody>
          <a:bodyPr wrap="square">
            <a:spAutoFit/>
          </a:bodyPr>
          <a:lstStyle/>
          <a:p>
            <a:r>
              <a:rPr lang="en-GB" sz="1350" b="1" dirty="0">
                <a:solidFill>
                  <a:srgbClr val="FF0000"/>
                </a:solidFill>
              </a:rPr>
              <a:t>Automatic Weather Station(21 stations)</a:t>
            </a:r>
            <a:endParaRPr lang="en-US" sz="1350" b="1" dirty="0">
              <a:solidFill>
                <a:srgbClr val="FF0000"/>
              </a:solidFill>
            </a:endParaRPr>
          </a:p>
        </p:txBody>
      </p:sp>
      <p:sp>
        <p:nvSpPr>
          <p:cNvPr id="13" name="TextBox 12"/>
          <p:cNvSpPr txBox="1"/>
          <p:nvPr/>
        </p:nvSpPr>
        <p:spPr>
          <a:xfrm>
            <a:off x="8577198" y="5554510"/>
            <a:ext cx="243885" cy="300082"/>
          </a:xfrm>
          <a:prstGeom prst="rect">
            <a:avLst/>
          </a:prstGeom>
          <a:noFill/>
        </p:spPr>
        <p:txBody>
          <a:bodyPr wrap="square" rtlCol="0">
            <a:spAutoFit/>
          </a:bodyPr>
          <a:lstStyle/>
          <a:p>
            <a:r>
              <a:rPr lang="en-US" sz="1350" dirty="0"/>
              <a:t>6</a:t>
            </a:r>
          </a:p>
        </p:txBody>
      </p:sp>
      <p:sp>
        <p:nvSpPr>
          <p:cNvPr id="2" name="TextBox 1"/>
          <p:cNvSpPr txBox="1"/>
          <p:nvPr/>
        </p:nvSpPr>
        <p:spPr>
          <a:xfrm>
            <a:off x="5333571" y="4227961"/>
            <a:ext cx="2525325" cy="1338828"/>
          </a:xfrm>
          <a:prstGeom prst="rect">
            <a:avLst/>
          </a:prstGeom>
          <a:noFill/>
        </p:spPr>
        <p:txBody>
          <a:bodyPr wrap="square" rtlCol="0">
            <a:spAutoFit/>
          </a:bodyPr>
          <a:lstStyle/>
          <a:p>
            <a:r>
              <a:rPr lang="en-US" sz="1350" dirty="0"/>
              <a:t> </a:t>
            </a:r>
            <a:r>
              <a:rPr lang="en-US" sz="2700" b="1" dirty="0">
                <a:solidFill>
                  <a:srgbClr val="FF0000"/>
                </a:solidFill>
              </a:rPr>
              <a:t>AWS=80</a:t>
            </a:r>
          </a:p>
          <a:p>
            <a:r>
              <a:rPr lang="en-US" sz="2700" b="1" dirty="0">
                <a:solidFill>
                  <a:srgbClr val="FF0000"/>
                </a:solidFill>
              </a:rPr>
              <a:t>Class-A=20</a:t>
            </a:r>
          </a:p>
          <a:p>
            <a:r>
              <a:rPr lang="en-US" sz="2700" b="1" dirty="0">
                <a:solidFill>
                  <a:srgbClr val="FF0000"/>
                </a:solidFill>
              </a:rPr>
              <a:t>Class-C=60</a:t>
            </a:r>
            <a:endParaRPr lang="en-US" sz="1350" b="1" dirty="0">
              <a:solidFill>
                <a:srgbClr val="FF0000"/>
              </a:solidFill>
            </a:endParaRPr>
          </a:p>
        </p:txBody>
      </p:sp>
      <p:sp>
        <p:nvSpPr>
          <p:cNvPr id="3" name="Rectangle 2"/>
          <p:cNvSpPr/>
          <p:nvPr/>
        </p:nvSpPr>
        <p:spPr>
          <a:xfrm>
            <a:off x="345989" y="497424"/>
            <a:ext cx="8031892" cy="523220"/>
          </a:xfrm>
          <a:prstGeom prst="rect">
            <a:avLst/>
          </a:prstGeom>
        </p:spPr>
        <p:txBody>
          <a:bodyPr wrap="square">
            <a:spAutoFit/>
          </a:bodyPr>
          <a:lstStyle/>
          <a:p>
            <a:r>
              <a:rPr lang="en-US" sz="2800" b="1" dirty="0">
                <a:solidFill>
                  <a:srgbClr val="000090"/>
                </a:solidFill>
              </a:rPr>
              <a:t>Summary of national observing capabilities &amp; Status</a:t>
            </a:r>
            <a:endParaRPr lang="en-US" sz="2800" dirty="0"/>
          </a:p>
        </p:txBody>
      </p:sp>
    </p:spTree>
    <p:extLst>
      <p:ext uri="{BB962C8B-B14F-4D97-AF65-F5344CB8AC3E}">
        <p14:creationId xmlns:p14="http://schemas.microsoft.com/office/powerpoint/2010/main" val="2085022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8577198" y="5554510"/>
            <a:ext cx="243885" cy="300082"/>
          </a:xfrm>
          <a:prstGeom prst="rect">
            <a:avLst/>
          </a:prstGeom>
          <a:noFill/>
        </p:spPr>
        <p:txBody>
          <a:bodyPr wrap="square" rtlCol="0">
            <a:spAutoFit/>
          </a:bodyPr>
          <a:lstStyle/>
          <a:p>
            <a:r>
              <a:rPr lang="en-US" sz="1350" dirty="0"/>
              <a:t>6</a:t>
            </a:r>
          </a:p>
        </p:txBody>
      </p:sp>
      <p:sp>
        <p:nvSpPr>
          <p:cNvPr id="3" name="Rectangle 2"/>
          <p:cNvSpPr/>
          <p:nvPr/>
        </p:nvSpPr>
        <p:spPr>
          <a:xfrm>
            <a:off x="345989" y="52924"/>
            <a:ext cx="8031892" cy="523220"/>
          </a:xfrm>
          <a:prstGeom prst="rect">
            <a:avLst/>
          </a:prstGeom>
        </p:spPr>
        <p:txBody>
          <a:bodyPr wrap="square">
            <a:spAutoFit/>
          </a:bodyPr>
          <a:lstStyle/>
          <a:p>
            <a:r>
              <a:rPr lang="en-US" sz="2800" b="1" dirty="0">
                <a:solidFill>
                  <a:srgbClr val="000090"/>
                </a:solidFill>
              </a:rPr>
              <a:t>Summary of national observing capabilities &amp; Status</a:t>
            </a:r>
            <a:endParaRPr lang="en-US" sz="2800" dirty="0"/>
          </a:p>
        </p:txBody>
      </p:sp>
      <p:pic>
        <p:nvPicPr>
          <p:cNvPr id="5" name="Picture 4"/>
          <p:cNvPicPr>
            <a:picLocks noChangeAspect="1"/>
          </p:cNvPicPr>
          <p:nvPr/>
        </p:nvPicPr>
        <p:blipFill>
          <a:blip r:embed="rId2"/>
          <a:stretch>
            <a:fillRect/>
          </a:stretch>
        </p:blipFill>
        <p:spPr>
          <a:xfrm>
            <a:off x="544148" y="798566"/>
            <a:ext cx="4607011" cy="2920817"/>
          </a:xfrm>
          <a:prstGeom prst="rect">
            <a:avLst/>
          </a:prstGeom>
        </p:spPr>
      </p:pic>
      <p:pic>
        <p:nvPicPr>
          <p:cNvPr id="15" name="Picture 14"/>
          <p:cNvPicPr>
            <a:picLocks noChangeAspect="1"/>
          </p:cNvPicPr>
          <p:nvPr/>
        </p:nvPicPr>
        <p:blipFill>
          <a:blip r:embed="rId3"/>
          <a:stretch>
            <a:fillRect/>
          </a:stretch>
        </p:blipFill>
        <p:spPr>
          <a:xfrm>
            <a:off x="5004486" y="841381"/>
            <a:ext cx="4139513" cy="2742078"/>
          </a:xfrm>
          <a:prstGeom prst="rect">
            <a:avLst/>
          </a:prstGeom>
        </p:spPr>
      </p:pic>
      <p:pic>
        <p:nvPicPr>
          <p:cNvPr id="16" name="Picture 16"/>
          <p:cNvPicPr>
            <a:picLocks noChangeAspect="1" noChangeArrowheads="1"/>
          </p:cNvPicPr>
          <p:nvPr/>
        </p:nvPicPr>
        <p:blipFill>
          <a:blip r:embed="rId4" cstate="print"/>
          <a:srcRect l="17789" t="11459" r="15934" b="6250"/>
          <a:stretch>
            <a:fillRect/>
          </a:stretch>
        </p:blipFill>
        <p:spPr bwMode="auto">
          <a:xfrm>
            <a:off x="1470453" y="3719383"/>
            <a:ext cx="4275438" cy="2611379"/>
          </a:xfrm>
          <a:prstGeom prst="rect">
            <a:avLst/>
          </a:prstGeom>
          <a:ln>
            <a:noFill/>
          </a:ln>
          <a:effectLst>
            <a:softEdge rad="112500"/>
          </a:effectLst>
        </p:spPr>
      </p:pic>
      <p:sp>
        <p:nvSpPr>
          <p:cNvPr id="17" name="TextBox 16"/>
          <p:cNvSpPr txBox="1"/>
          <p:nvPr/>
        </p:nvSpPr>
        <p:spPr>
          <a:xfrm>
            <a:off x="5898882" y="3913877"/>
            <a:ext cx="2525325" cy="1338828"/>
          </a:xfrm>
          <a:prstGeom prst="rect">
            <a:avLst/>
          </a:prstGeom>
          <a:noFill/>
        </p:spPr>
        <p:txBody>
          <a:bodyPr wrap="square" rtlCol="0">
            <a:spAutoFit/>
          </a:bodyPr>
          <a:lstStyle/>
          <a:p>
            <a:r>
              <a:rPr lang="en-US" sz="1350" dirty="0"/>
              <a:t> </a:t>
            </a:r>
            <a:r>
              <a:rPr lang="en-US" sz="2700" b="1" dirty="0">
                <a:solidFill>
                  <a:srgbClr val="FF0000"/>
                </a:solidFill>
              </a:rPr>
              <a:t>AWS=80</a:t>
            </a:r>
          </a:p>
          <a:p>
            <a:r>
              <a:rPr lang="en-US" sz="2700" b="1" dirty="0">
                <a:solidFill>
                  <a:srgbClr val="FF0000"/>
                </a:solidFill>
              </a:rPr>
              <a:t>Class-A=20</a:t>
            </a:r>
          </a:p>
          <a:p>
            <a:r>
              <a:rPr lang="en-US" sz="2700" b="1" dirty="0">
                <a:solidFill>
                  <a:srgbClr val="FF0000"/>
                </a:solidFill>
              </a:rPr>
              <a:t>Class-C=60</a:t>
            </a:r>
            <a:endParaRPr lang="en-US" sz="1350" b="1" dirty="0">
              <a:solidFill>
                <a:srgbClr val="FF0000"/>
              </a:solidFill>
            </a:endParaRPr>
          </a:p>
        </p:txBody>
      </p:sp>
    </p:spTree>
    <p:extLst>
      <p:ext uri="{BB962C8B-B14F-4D97-AF65-F5344CB8AC3E}">
        <p14:creationId xmlns:p14="http://schemas.microsoft.com/office/powerpoint/2010/main" val="2692481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135924"/>
            <a:ext cx="7933038" cy="556054"/>
          </a:xfrm>
        </p:spPr>
        <p:txBody>
          <a:bodyPr>
            <a:normAutofit fontScale="90000"/>
          </a:bodyPr>
          <a:lstStyle/>
          <a:p>
            <a:pPr algn="l"/>
            <a:r>
              <a:rPr lang="en-US" sz="3600" b="1" dirty="0">
                <a:solidFill>
                  <a:srgbClr val="000090"/>
                </a:solidFill>
              </a:rPr>
              <a:t>Status of National implementation of </a:t>
            </a:r>
            <a:r>
              <a:rPr lang="en-US" sz="3600" b="1" dirty="0" smtClean="0">
                <a:solidFill>
                  <a:srgbClr val="000090"/>
                </a:solidFill>
              </a:rPr>
              <a:t>WIGOS</a:t>
            </a:r>
            <a:endParaRPr lang="en-US" sz="3600" b="1" dirty="0">
              <a:solidFill>
                <a:srgbClr val="000090"/>
              </a:solidFill>
            </a:endParaRPr>
          </a:p>
        </p:txBody>
      </p:sp>
      <p:sp>
        <p:nvSpPr>
          <p:cNvPr id="3" name="Content Placeholder 2"/>
          <p:cNvSpPr>
            <a:spLocks noGrp="1"/>
          </p:cNvSpPr>
          <p:nvPr>
            <p:ph idx="1"/>
          </p:nvPr>
        </p:nvSpPr>
        <p:spPr>
          <a:xfrm>
            <a:off x="457200" y="873941"/>
            <a:ext cx="8686800" cy="5341508"/>
          </a:xfrm>
        </p:spPr>
        <p:txBody>
          <a:bodyPr>
            <a:normAutofit fontScale="55000" lnSpcReduction="20000"/>
          </a:bodyPr>
          <a:lstStyle/>
          <a:p>
            <a:pPr algn="just"/>
            <a:r>
              <a:rPr lang="en-US" altLang="ko-KR" sz="3800" dirty="0" smtClean="0">
                <a:latin typeface="Times New Roman" panose="02020603050405020304" pitchFamily="18" charset="0"/>
                <a:cs typeface="Times New Roman" panose="02020603050405020304" pitchFamily="18" charset="0"/>
              </a:rPr>
              <a:t>The NCHM f</a:t>
            </a:r>
            <a:r>
              <a:rPr lang="en-US" sz="3800" dirty="0" smtClean="0">
                <a:latin typeface="Times New Roman" panose="02020603050405020304" pitchFamily="18" charset="0"/>
                <a:cs typeface="Times New Roman" panose="02020603050405020304" pitchFamily="18" charset="0"/>
              </a:rPr>
              <a:t>irst </a:t>
            </a:r>
            <a:r>
              <a:rPr lang="en-US" sz="3800" dirty="0">
                <a:latin typeface="Times New Roman" panose="02020603050405020304" pitchFamily="18" charset="0"/>
                <a:cs typeface="Times New Roman" panose="02020603050405020304" pitchFamily="18" charset="0"/>
              </a:rPr>
              <a:t>installed the display software visualizing Satellite Animation and Interactive Diagnosis, SATAID </a:t>
            </a:r>
            <a:r>
              <a:rPr lang="en-US" sz="3800" dirty="0" smtClean="0">
                <a:latin typeface="Times New Roman" panose="02020603050405020304" pitchFamily="18" charset="0"/>
                <a:cs typeface="Times New Roman" panose="02020603050405020304" pitchFamily="18" charset="0"/>
              </a:rPr>
              <a:t>where data was </a:t>
            </a:r>
            <a:r>
              <a:rPr lang="en-US" sz="3800" dirty="0">
                <a:latin typeface="Times New Roman" panose="02020603050405020304" pitchFamily="18" charset="0"/>
                <a:cs typeface="Times New Roman" panose="02020603050405020304" pitchFamily="18" charset="0"/>
              </a:rPr>
              <a:t>downloaded from the </a:t>
            </a:r>
            <a:r>
              <a:rPr lang="en-US" sz="3800" dirty="0" smtClean="0">
                <a:latin typeface="Times New Roman" panose="02020603050405020304" pitchFamily="18" charset="0"/>
                <a:cs typeface="Times New Roman" panose="02020603050405020304" pitchFamily="18" charset="0"/>
              </a:rPr>
              <a:t>HimawariCloud </a:t>
            </a:r>
            <a:r>
              <a:rPr lang="en-US" sz="3800" dirty="0">
                <a:latin typeface="Times New Roman" panose="02020603050405020304" pitchFamily="18" charset="0"/>
                <a:cs typeface="Times New Roman" panose="02020603050405020304" pitchFamily="18" charset="0"/>
              </a:rPr>
              <a:t>in August, 2015. </a:t>
            </a:r>
            <a:r>
              <a:rPr lang="en-US" sz="3800" dirty="0" smtClean="0">
                <a:latin typeface="Times New Roman" panose="02020603050405020304" pitchFamily="18" charset="0"/>
                <a:cs typeface="Times New Roman" panose="02020603050405020304" pitchFamily="18" charset="0"/>
              </a:rPr>
              <a:t>However </a:t>
            </a:r>
            <a:r>
              <a:rPr lang="en-US" sz="3800" dirty="0">
                <a:latin typeface="Times New Roman" panose="02020603050405020304" pitchFamily="18" charset="0"/>
                <a:cs typeface="Times New Roman" panose="02020603050405020304" pitchFamily="18" charset="0"/>
              </a:rPr>
              <a:t>later in March 2016, an independent reception  antenna was installed which now enables the Center to download the images directly from the satellite. </a:t>
            </a:r>
            <a:endParaRPr lang="en-US" sz="3800" dirty="0" smtClean="0">
              <a:latin typeface="Times New Roman" panose="02020603050405020304" pitchFamily="18" charset="0"/>
              <a:cs typeface="Times New Roman" panose="02020603050405020304" pitchFamily="18" charset="0"/>
            </a:endParaRPr>
          </a:p>
          <a:p>
            <a:pPr algn="just"/>
            <a:endParaRPr lang="en-US" sz="3800" dirty="0">
              <a:latin typeface="Times New Roman" panose="02020603050405020304" pitchFamily="18" charset="0"/>
              <a:cs typeface="Times New Roman" panose="02020603050405020304" pitchFamily="18" charset="0"/>
            </a:endParaRPr>
          </a:p>
          <a:p>
            <a:pPr algn="just"/>
            <a:r>
              <a:rPr lang="en-US" sz="3800" dirty="0" smtClean="0">
                <a:latin typeface="Times New Roman" panose="02020603050405020304" pitchFamily="18" charset="0"/>
                <a:cs typeface="Times New Roman" panose="02020603050405020304" pitchFamily="18" charset="0"/>
              </a:rPr>
              <a:t>2015: GTS was installed in </a:t>
            </a:r>
            <a:r>
              <a:rPr lang="en-US" sz="3800" dirty="0" smtClean="0">
                <a:latin typeface="Times New Roman" panose="02020603050405020304" pitchFamily="18" charset="0"/>
                <a:cs typeface="Times New Roman" panose="02020603050405020304" pitchFamily="18" charset="0"/>
              </a:rPr>
              <a:t>Center (DHMS)</a:t>
            </a:r>
            <a:endParaRPr lang="en-US" sz="3800" dirty="0" smtClean="0">
              <a:latin typeface="Times New Roman" panose="02020603050405020304" pitchFamily="18" charset="0"/>
              <a:cs typeface="Times New Roman" panose="02020603050405020304" pitchFamily="18" charset="0"/>
            </a:endParaRPr>
          </a:p>
          <a:p>
            <a:pPr algn="just"/>
            <a:endParaRPr lang="en-US" sz="3800" dirty="0">
              <a:latin typeface="Times New Roman" panose="02020603050405020304" pitchFamily="18" charset="0"/>
              <a:cs typeface="Times New Roman" panose="02020603050405020304" pitchFamily="18" charset="0"/>
            </a:endParaRPr>
          </a:p>
          <a:p>
            <a:pPr algn="just"/>
            <a:r>
              <a:rPr lang="en-AU" sz="3800" dirty="0">
                <a:latin typeface="Times New Roman" panose="02020603050405020304" pitchFamily="18" charset="0"/>
                <a:cs typeface="Times New Roman" panose="02020603050405020304" pitchFamily="18" charset="0"/>
              </a:rPr>
              <a:t>Project for Capacity Development of GLOF and Rainstorm Flood Forecasting and Early Warning in the Kingdom of </a:t>
            </a:r>
            <a:r>
              <a:rPr lang="en-AU" sz="3800" dirty="0" smtClean="0">
                <a:latin typeface="Times New Roman" panose="02020603050405020304" pitchFamily="18" charset="0"/>
                <a:cs typeface="Times New Roman" panose="02020603050405020304" pitchFamily="18" charset="0"/>
              </a:rPr>
              <a:t>Bhutan, 2013-2016: 1 AWS (WMO station ID: 44517, and 4 AWLS ( Station ID: 44516,44513, 44512, 44511 )were registered. However with the GTS, only one station 44517 is </a:t>
            </a:r>
            <a:r>
              <a:rPr lang="en-AU" sz="3800" dirty="0" err="1" smtClean="0">
                <a:latin typeface="Times New Roman" panose="02020603050405020304" pitchFamily="18" charset="0"/>
                <a:cs typeface="Times New Roman" panose="02020603050405020304" pitchFamily="18" charset="0"/>
              </a:rPr>
              <a:t>transmiited</a:t>
            </a:r>
            <a:r>
              <a:rPr lang="en-AU" sz="3800" dirty="0" smtClean="0">
                <a:latin typeface="Times New Roman" panose="02020603050405020304" pitchFamily="18" charset="0"/>
                <a:cs typeface="Times New Roman" panose="02020603050405020304" pitchFamily="18" charset="0"/>
              </a:rPr>
              <a:t> to data. </a:t>
            </a:r>
          </a:p>
          <a:p>
            <a:pPr algn="just"/>
            <a:endParaRPr lang="en-AU" sz="3800" dirty="0">
              <a:latin typeface="Times New Roman" panose="02020603050405020304" pitchFamily="18" charset="0"/>
              <a:cs typeface="Times New Roman" panose="02020603050405020304" pitchFamily="18" charset="0"/>
            </a:endParaRPr>
          </a:p>
          <a:p>
            <a:pPr algn="just"/>
            <a:r>
              <a:rPr lang="en-AU" sz="3800" dirty="0" smtClean="0">
                <a:latin typeface="Times New Roman" panose="02020603050405020304" pitchFamily="18" charset="0"/>
                <a:cs typeface="Times New Roman" panose="02020603050405020304" pitchFamily="18" charset="0"/>
              </a:rPr>
              <a:t>One METAR data ( </a:t>
            </a:r>
            <a:r>
              <a:rPr lang="en-AU" sz="3800" dirty="0" smtClean="0">
                <a:latin typeface="Times New Roman" panose="02020603050405020304" pitchFamily="18" charset="0"/>
                <a:cs typeface="Times New Roman" panose="02020603050405020304" pitchFamily="18" charset="0"/>
              </a:rPr>
              <a:t>Paro </a:t>
            </a:r>
            <a:r>
              <a:rPr lang="en-AU" sz="3800" dirty="0" smtClean="0">
                <a:latin typeface="Times New Roman" panose="02020603050405020304" pitchFamily="18" charset="0"/>
                <a:cs typeface="Times New Roman" panose="02020603050405020304" pitchFamily="18" charset="0"/>
              </a:rPr>
              <a:t>International Airport ) is shared to the WIS. </a:t>
            </a:r>
          </a:p>
          <a:p>
            <a:pPr marL="0" indent="0" algn="just">
              <a:buNone/>
            </a:pPr>
            <a:endParaRPr lang="en-AU" sz="1400" dirty="0"/>
          </a:p>
        </p:txBody>
      </p:sp>
    </p:spTree>
    <p:extLst>
      <p:ext uri="{BB962C8B-B14F-4D97-AF65-F5344CB8AC3E}">
        <p14:creationId xmlns:p14="http://schemas.microsoft.com/office/powerpoint/2010/main" val="223517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135924"/>
            <a:ext cx="7933038" cy="556054"/>
          </a:xfrm>
        </p:spPr>
        <p:txBody>
          <a:bodyPr>
            <a:normAutofit fontScale="90000"/>
          </a:bodyPr>
          <a:lstStyle/>
          <a:p>
            <a:pPr algn="l"/>
            <a:r>
              <a:rPr lang="en-US" sz="3600" b="1" dirty="0" err="1" smtClean="0">
                <a:solidFill>
                  <a:srgbClr val="000090"/>
                </a:solidFill>
              </a:rPr>
              <a:t>Challeges</a:t>
            </a:r>
            <a:r>
              <a:rPr lang="en-US" sz="3600" b="1" dirty="0" smtClean="0">
                <a:solidFill>
                  <a:srgbClr val="000090"/>
                </a:solidFill>
              </a:rPr>
              <a:t>, Gaps &amp; Plan</a:t>
            </a:r>
            <a:endParaRPr lang="en-US" sz="3600" b="1" dirty="0">
              <a:solidFill>
                <a:srgbClr val="000090"/>
              </a:solidFill>
            </a:endParaRPr>
          </a:p>
        </p:txBody>
      </p:sp>
      <p:sp>
        <p:nvSpPr>
          <p:cNvPr id="3" name="Content Placeholder 2"/>
          <p:cNvSpPr>
            <a:spLocks noGrp="1"/>
          </p:cNvSpPr>
          <p:nvPr>
            <p:ph idx="1"/>
          </p:nvPr>
        </p:nvSpPr>
        <p:spPr>
          <a:xfrm>
            <a:off x="457200" y="873941"/>
            <a:ext cx="8686800" cy="5341508"/>
          </a:xfrm>
        </p:spPr>
        <p:txBody>
          <a:bodyPr>
            <a:normAutofit/>
          </a:bodyPr>
          <a:lstStyle/>
          <a:p>
            <a:pPr algn="just"/>
            <a:r>
              <a:rPr lang="en-AU" sz="3800" dirty="0" err="1" smtClean="0">
                <a:latin typeface="Times New Roman" panose="02020603050405020304" pitchFamily="18" charset="0"/>
                <a:cs typeface="Times New Roman" panose="02020603050405020304" pitchFamily="18" charset="0"/>
              </a:rPr>
              <a:t>Limitted</a:t>
            </a:r>
            <a:r>
              <a:rPr lang="en-AU" sz="3800" dirty="0" smtClean="0">
                <a:latin typeface="Times New Roman" panose="02020603050405020304" pitchFamily="18" charset="0"/>
                <a:cs typeface="Times New Roman" panose="02020603050405020304" pitchFamily="18" charset="0"/>
              </a:rPr>
              <a:t> </a:t>
            </a:r>
            <a:r>
              <a:rPr lang="en-AU" sz="3800" dirty="0" err="1" smtClean="0">
                <a:latin typeface="Times New Roman" panose="02020603050405020304" pitchFamily="18" charset="0"/>
                <a:cs typeface="Times New Roman" panose="02020603050405020304" pitchFamily="18" charset="0"/>
              </a:rPr>
              <a:t>Techical</a:t>
            </a:r>
            <a:r>
              <a:rPr lang="en-AU" sz="3800" dirty="0" smtClean="0">
                <a:latin typeface="Times New Roman" panose="02020603050405020304" pitchFamily="18" charset="0"/>
                <a:cs typeface="Times New Roman" panose="02020603050405020304" pitchFamily="18" charset="0"/>
              </a:rPr>
              <a:t> HR Capacity</a:t>
            </a:r>
          </a:p>
          <a:p>
            <a:pPr algn="just"/>
            <a:r>
              <a:rPr lang="en-AU" sz="3800" dirty="0" err="1" smtClean="0">
                <a:latin typeface="Times New Roman" panose="02020603050405020304" pitchFamily="18" charset="0"/>
                <a:cs typeface="Times New Roman" panose="02020603050405020304" pitchFamily="18" charset="0"/>
              </a:rPr>
              <a:t>Integregation</a:t>
            </a:r>
            <a:r>
              <a:rPr lang="en-AU" sz="3800" dirty="0" smtClean="0">
                <a:latin typeface="Times New Roman" panose="02020603050405020304" pitchFamily="18" charset="0"/>
                <a:cs typeface="Times New Roman" panose="02020603050405020304" pitchFamily="18" charset="0"/>
              </a:rPr>
              <a:t> of different observation systems</a:t>
            </a:r>
          </a:p>
          <a:p>
            <a:pPr algn="just"/>
            <a:r>
              <a:rPr lang="en-AU" sz="3800" dirty="0" smtClean="0">
                <a:latin typeface="Times New Roman" panose="02020603050405020304" pitchFamily="18" charset="0"/>
                <a:cs typeface="Times New Roman" panose="02020603050405020304" pitchFamily="18" charset="0"/>
              </a:rPr>
              <a:t>Complex Geography </a:t>
            </a:r>
            <a:r>
              <a:rPr lang="en-AU" sz="3800" dirty="0" smtClean="0">
                <a:latin typeface="Times New Roman" panose="02020603050405020304" pitchFamily="18" charset="0"/>
                <a:cs typeface="Times New Roman" panose="02020603050405020304" pitchFamily="18" charset="0"/>
              </a:rPr>
              <a:t>of country </a:t>
            </a:r>
            <a:r>
              <a:rPr lang="en-AU" sz="3800" dirty="0" smtClean="0">
                <a:latin typeface="Times New Roman" panose="02020603050405020304" pitchFamily="18" charset="0"/>
                <a:cs typeface="Times New Roman" panose="02020603050405020304" pitchFamily="18" charset="0"/>
              </a:rPr>
              <a:t> </a:t>
            </a:r>
            <a:endParaRPr lang="en-AU" sz="3800" dirty="0" smtClean="0">
              <a:latin typeface="Times New Roman" panose="02020603050405020304" pitchFamily="18" charset="0"/>
              <a:cs typeface="Times New Roman" panose="02020603050405020304" pitchFamily="18" charset="0"/>
            </a:endParaRPr>
          </a:p>
          <a:p>
            <a:pPr algn="just"/>
            <a:r>
              <a:rPr lang="en-AU" sz="3800" dirty="0" smtClean="0">
                <a:latin typeface="Times New Roman" panose="02020603050405020304" pitchFamily="18" charset="0"/>
                <a:cs typeface="Times New Roman" panose="02020603050405020304" pitchFamily="18" charset="0"/>
              </a:rPr>
              <a:t>Weather Radar</a:t>
            </a:r>
          </a:p>
          <a:p>
            <a:pPr marL="0" indent="0" algn="just">
              <a:buNone/>
            </a:pPr>
            <a:endParaRPr lang="en-AU" sz="1400" dirty="0"/>
          </a:p>
        </p:txBody>
      </p:sp>
    </p:spTree>
    <p:extLst>
      <p:ext uri="{BB962C8B-B14F-4D97-AF65-F5344CB8AC3E}">
        <p14:creationId xmlns:p14="http://schemas.microsoft.com/office/powerpoint/2010/main" val="254466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i="1" dirty="0" smtClean="0">
                <a:solidFill>
                  <a:srgbClr val="000090"/>
                </a:solidFill>
              </a:rPr>
              <a:t>Outline…….</a:t>
            </a:r>
            <a:endParaRPr lang="en-US" sz="3600" i="1"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800" dirty="0" smtClean="0">
                <a:latin typeface="Times New Roman" panose="02020603050405020304" pitchFamily="18" charset="0"/>
                <a:cs typeface="Times New Roman" panose="02020603050405020304" pitchFamily="18" charset="0"/>
              </a:rPr>
              <a:t>Introduction to </a:t>
            </a:r>
            <a:r>
              <a:rPr lang="en-US" sz="2800" dirty="0" smtClean="0">
                <a:solidFill>
                  <a:srgbClr val="FF0000"/>
                </a:solidFill>
                <a:latin typeface="Times New Roman" panose="02020603050405020304" pitchFamily="18" charset="0"/>
                <a:cs typeface="Times New Roman" panose="02020603050405020304" pitchFamily="18" charset="0"/>
              </a:rPr>
              <a:t>Kingdom of Bhutan </a:t>
            </a:r>
            <a:r>
              <a:rPr lang="en-US" sz="2800" dirty="0" smtClean="0">
                <a:latin typeface="Times New Roman" panose="02020603050405020304" pitchFamily="18" charset="0"/>
                <a:cs typeface="Times New Roman" panose="02020603050405020304" pitchFamily="18" charset="0"/>
              </a:rPr>
              <a:t>and the </a:t>
            </a:r>
            <a:r>
              <a:rPr lang="en-US" sz="2800" dirty="0" smtClean="0">
                <a:solidFill>
                  <a:srgbClr val="FF0000"/>
                </a:solidFill>
                <a:latin typeface="Times New Roman" panose="02020603050405020304" pitchFamily="18" charset="0"/>
                <a:cs typeface="Times New Roman" panose="02020603050405020304" pitchFamily="18" charset="0"/>
              </a:rPr>
              <a:t>NCHM</a:t>
            </a:r>
            <a:endParaRPr lang="en-US" sz="2800" dirty="0">
              <a:solidFill>
                <a:srgbClr val="FF0000"/>
              </a:solidFill>
              <a:latin typeface="Times New Roman" panose="02020603050405020304" pitchFamily="18" charset="0"/>
              <a:cs typeface="Times New Roman" panose="02020603050405020304" pitchFamily="18" charset="0"/>
            </a:endParaRPr>
          </a:p>
          <a:p>
            <a:pPr marL="682625" indent="-682625">
              <a:buFont typeface="+mj-lt"/>
              <a:buAutoNum type="romanUcPeriod"/>
            </a:pPr>
            <a:r>
              <a:rPr lang="en-US" sz="2800" dirty="0" smtClean="0">
                <a:latin typeface="Times New Roman" panose="02020603050405020304" pitchFamily="18" charset="0"/>
                <a:cs typeface="Times New Roman" panose="02020603050405020304" pitchFamily="18" charset="0"/>
              </a:rPr>
              <a:t>Physical context of </a:t>
            </a:r>
            <a:r>
              <a:rPr lang="en-US" sz="2800" dirty="0" smtClean="0">
                <a:solidFill>
                  <a:srgbClr val="FF0000"/>
                </a:solidFill>
                <a:latin typeface="Times New Roman" panose="02020603050405020304" pitchFamily="18" charset="0"/>
                <a:cs typeface="Times New Roman" panose="02020603050405020304" pitchFamily="18" charset="0"/>
              </a:rPr>
              <a:t>Bhutan</a:t>
            </a:r>
            <a:endParaRPr lang="en-US" sz="2800" dirty="0">
              <a:solidFill>
                <a:srgbClr val="FF0000"/>
              </a:solidFill>
              <a:latin typeface="Times New Roman" panose="02020603050405020304" pitchFamily="18" charset="0"/>
              <a:cs typeface="Times New Roman" panose="02020603050405020304" pitchFamily="18" charset="0"/>
            </a:endParaRPr>
          </a:p>
          <a:p>
            <a:pPr marL="682625" indent="-682625">
              <a:buFont typeface="+mj-lt"/>
              <a:buAutoNum type="romanUcPeriod"/>
            </a:pPr>
            <a:r>
              <a:rPr lang="en-US" sz="2800" dirty="0" smtClean="0">
                <a:latin typeface="Times New Roman" panose="02020603050405020304" pitchFamily="18" charset="0"/>
                <a:cs typeface="Times New Roman" panose="02020603050405020304" pitchFamily="18" charset="0"/>
              </a:rPr>
              <a:t>National requirements for observations</a:t>
            </a:r>
            <a:endParaRPr lang="en-US" sz="2800" dirty="0">
              <a:latin typeface="Times New Roman" panose="02020603050405020304" pitchFamily="18" charset="0"/>
              <a:cs typeface="Times New Roman" panose="02020603050405020304" pitchFamily="18" charset="0"/>
            </a:endParaRPr>
          </a:p>
          <a:p>
            <a:pPr marL="682625" indent="-682625">
              <a:buFont typeface="+mj-lt"/>
              <a:buAutoNum type="romanUcPeriod"/>
            </a:pPr>
            <a:r>
              <a:rPr lang="en-US" sz="2800" dirty="0" smtClean="0">
                <a:latin typeface="Times New Roman" panose="02020603050405020304" pitchFamily="18" charset="0"/>
                <a:cs typeface="Times New Roman" panose="02020603050405020304" pitchFamily="18" charset="0"/>
              </a:rPr>
              <a:t>Summary of national observing capabilities</a:t>
            </a:r>
          </a:p>
          <a:p>
            <a:pPr marL="682625" indent="-682625">
              <a:buFont typeface="+mj-lt"/>
              <a:buAutoNum type="romanUcPeriod"/>
            </a:pPr>
            <a:r>
              <a:rPr lang="en-US" sz="2800" dirty="0">
                <a:latin typeface="Times New Roman" panose="02020603050405020304" pitchFamily="18" charset="0"/>
                <a:cs typeface="Times New Roman" panose="02020603050405020304" pitchFamily="18" charset="0"/>
              </a:rPr>
              <a:t>Status of National implementation of WIGOS</a:t>
            </a:r>
          </a:p>
          <a:p>
            <a:pPr marL="682625" indent="-682625">
              <a:buFont typeface="+mj-lt"/>
              <a:buAutoNum type="romanUcPeriod"/>
            </a:pPr>
            <a:r>
              <a:rPr lang="en-US" sz="2800" dirty="0" smtClean="0">
                <a:latin typeface="Times New Roman" panose="02020603050405020304" pitchFamily="18" charset="0"/>
                <a:cs typeface="Times New Roman" panose="02020603050405020304" pitchFamily="18" charset="0"/>
              </a:rPr>
              <a:t>Other remarks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3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dirty="0" smtClean="0">
              <a:solidFill>
                <a:srgbClr val="000090"/>
              </a:solidFill>
            </a:endParaRPr>
          </a:p>
          <a:p>
            <a:r>
              <a:rPr lang="en-US" sz="3100" dirty="0" smtClean="0">
                <a:solidFill>
                  <a:srgbClr val="00009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16" y="148281"/>
            <a:ext cx="7068065" cy="4052506"/>
          </a:xfrm>
          <a:prstGeom prst="rect">
            <a:avLst/>
          </a:prstGeom>
        </p:spPr>
      </p:pic>
      <p:sp>
        <p:nvSpPr>
          <p:cNvPr id="2" name="Rectangle 1"/>
          <p:cNvSpPr/>
          <p:nvPr/>
        </p:nvSpPr>
        <p:spPr>
          <a:xfrm>
            <a:off x="2125363" y="4381155"/>
            <a:ext cx="5424615" cy="646331"/>
          </a:xfrm>
          <a:prstGeom prst="rect">
            <a:avLst/>
          </a:prstGeom>
        </p:spPr>
        <p:txBody>
          <a:bodyPr wrap="square">
            <a:spAutoFit/>
          </a:bodyPr>
          <a:lstStyle/>
          <a:p>
            <a:r>
              <a:rPr lang="en-US" sz="3600" b="1" i="1" dirty="0">
                <a:solidFill>
                  <a:srgbClr val="002060"/>
                </a:solidFill>
                <a:latin typeface="Times New Roman" panose="02020603050405020304" pitchFamily="18" charset="0"/>
                <a:cs typeface="Times New Roman" panose="02020603050405020304" pitchFamily="18" charset="0"/>
              </a:rPr>
              <a:t>Thank You &amp; </a:t>
            </a:r>
            <a:r>
              <a:rPr lang="en-US" sz="3600" b="1" i="1" dirty="0" err="1">
                <a:solidFill>
                  <a:srgbClr val="002060"/>
                </a:solidFill>
                <a:latin typeface="Times New Roman" panose="02020603050405020304" pitchFamily="18" charset="0"/>
                <a:cs typeface="Times New Roman" panose="02020603050405020304" pitchFamily="18" charset="0"/>
              </a:rPr>
              <a:t>Tashi</a:t>
            </a:r>
            <a:r>
              <a:rPr lang="en-US" sz="3600" b="1" i="1" dirty="0">
                <a:solidFill>
                  <a:srgbClr val="002060"/>
                </a:solidFill>
                <a:latin typeface="Times New Roman" panose="02020603050405020304" pitchFamily="18" charset="0"/>
                <a:cs typeface="Times New Roman" panose="02020603050405020304" pitchFamily="18" charset="0"/>
              </a:rPr>
              <a:t> </a:t>
            </a:r>
            <a:r>
              <a:rPr lang="en-US" sz="3600" b="1" i="1" dirty="0" err="1">
                <a:solidFill>
                  <a:srgbClr val="002060"/>
                </a:solidFill>
                <a:latin typeface="Times New Roman" panose="02020603050405020304" pitchFamily="18" charset="0"/>
                <a:cs typeface="Times New Roman" panose="02020603050405020304" pitchFamily="18" charset="0"/>
              </a:rPr>
              <a:t>Delek</a:t>
            </a:r>
            <a:r>
              <a:rPr lang="en-US" sz="3600" b="1" dirty="0">
                <a:solidFill>
                  <a:srgbClr val="002060"/>
                </a:solidFill>
              </a:rPr>
              <a:t>!</a:t>
            </a:r>
          </a:p>
        </p:txBody>
      </p:sp>
      <p:sp>
        <p:nvSpPr>
          <p:cNvPr id="6" name="TextBox 5"/>
          <p:cNvSpPr txBox="1"/>
          <p:nvPr/>
        </p:nvSpPr>
        <p:spPr>
          <a:xfrm>
            <a:off x="4287795" y="1046077"/>
            <a:ext cx="4621428" cy="3154710"/>
          </a:xfrm>
          <a:prstGeom prst="rect">
            <a:avLst/>
          </a:prstGeom>
          <a:noFill/>
        </p:spPr>
        <p:txBody>
          <a:bodyPr wrap="square" rtlCol="0">
            <a:spAutoFit/>
          </a:bodyPr>
          <a:lstStyle/>
          <a:p>
            <a:r>
              <a:rPr lang="en-US" sz="13800" b="1" dirty="0" smtClean="0">
                <a:solidFill>
                  <a:srgbClr val="00B0F0"/>
                </a:solidFill>
                <a:latin typeface="Times New Roman" panose="02020603050405020304" pitchFamily="18" charset="0"/>
                <a:cs typeface="Times New Roman" panose="02020603050405020304" pitchFamily="18" charset="0"/>
              </a:rPr>
              <a:t>?</a:t>
            </a:r>
            <a:r>
              <a:rPr lang="en-US" sz="19900" b="1" dirty="0" smtClean="0">
                <a:solidFill>
                  <a:srgbClr val="00B0F0"/>
                </a:solidFill>
                <a:latin typeface="Times New Roman" panose="02020603050405020304" pitchFamily="18" charset="0"/>
                <a:cs typeface="Times New Roman" panose="02020603050405020304" pitchFamily="18" charset="0"/>
              </a:rPr>
              <a:t>?</a:t>
            </a:r>
            <a:r>
              <a:rPr lang="en-US" sz="13800" b="1" dirty="0" smtClean="0">
                <a:solidFill>
                  <a:srgbClr val="00B0F0"/>
                </a:solidFill>
                <a:latin typeface="Times New Roman" panose="02020603050405020304" pitchFamily="18" charset="0"/>
                <a:cs typeface="Times New Roman" panose="02020603050405020304" pitchFamily="18" charset="0"/>
              </a:rPr>
              <a:t>?.</a:t>
            </a:r>
            <a:endParaRPr lang="en-US" sz="13800" b="1"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357"/>
            <a:ext cx="8229600" cy="577978"/>
          </a:xfrm>
        </p:spPr>
        <p:txBody>
          <a:bodyPr>
            <a:normAutofit fontScale="90000"/>
          </a:bodyPr>
          <a:lstStyle/>
          <a:p>
            <a:r>
              <a:rPr lang="en-US" sz="3600" b="1" dirty="0">
                <a:solidFill>
                  <a:srgbClr val="000090"/>
                </a:solidFill>
              </a:rPr>
              <a:t>Introduction </a:t>
            </a:r>
            <a:r>
              <a:rPr lang="en-US" sz="3600" b="1" dirty="0" smtClean="0">
                <a:solidFill>
                  <a:srgbClr val="000090"/>
                </a:solidFill>
              </a:rPr>
              <a:t>to the </a:t>
            </a:r>
            <a:r>
              <a:rPr lang="en-US" sz="3600" b="1" i="1" dirty="0" smtClean="0">
                <a:solidFill>
                  <a:srgbClr val="FF0000"/>
                </a:solidFill>
              </a:rPr>
              <a:t>Kingdom Of Bhutan</a:t>
            </a:r>
            <a:endParaRPr lang="en-US" sz="3600" b="1" i="1" dirty="0">
              <a:solidFill>
                <a:srgbClr val="FF0000"/>
              </a:solidFill>
            </a:endParaRPr>
          </a:p>
        </p:txBody>
      </p:sp>
      <p:pic>
        <p:nvPicPr>
          <p:cNvPr id="4" name="Content Placeholder 3"/>
          <p:cNvPicPr>
            <a:picLocks noGrp="1"/>
          </p:cNvPicPr>
          <p:nvPr>
            <p:ph idx="1"/>
          </p:nvPr>
        </p:nvPicPr>
        <p:blipFill>
          <a:blip r:embed="rId2"/>
          <a:stretch>
            <a:fillRect/>
          </a:stretch>
        </p:blipFill>
        <p:spPr>
          <a:xfrm>
            <a:off x="246876" y="3189377"/>
            <a:ext cx="4745512" cy="3026072"/>
          </a:xfrm>
          <a:prstGeom prst="rect">
            <a:avLst/>
          </a:prstGeom>
        </p:spPr>
      </p:pic>
      <p:sp>
        <p:nvSpPr>
          <p:cNvPr id="5" name="Rectangle 4"/>
          <p:cNvSpPr/>
          <p:nvPr/>
        </p:nvSpPr>
        <p:spPr>
          <a:xfrm>
            <a:off x="246876" y="669583"/>
            <a:ext cx="8353426" cy="2616101"/>
          </a:xfrm>
          <a:prstGeom prst="rect">
            <a:avLst/>
          </a:prstGeom>
        </p:spPr>
        <p:txBody>
          <a:bodyPr wrap="square">
            <a:spAutoFit/>
          </a:bodyPr>
          <a:lstStyle/>
          <a:p>
            <a:pPr algn="just">
              <a:buClr>
                <a:srgbClr val="000000"/>
              </a:buClr>
            </a:pPr>
            <a:r>
              <a:rPr lang="en-US" sz="2000" b="1" dirty="0" smtClean="0">
                <a:latin typeface="Times New Roman" panose="02020603050405020304" pitchFamily="18" charset="0"/>
                <a:cs typeface="Times New Roman" panose="02020603050405020304" pitchFamily="18" charset="0"/>
              </a:rPr>
              <a:t>Overview of the Country/ Land of Thunder Dragon</a:t>
            </a:r>
          </a:p>
          <a:p>
            <a:pPr algn="just">
              <a:buClr>
                <a:srgbClr val="000000"/>
              </a:buClr>
            </a:pPr>
            <a:r>
              <a:rPr lang="en-US" sz="2400" dirty="0" smtClean="0">
                <a:latin typeface="Times New Roman" panose="02020603050405020304" pitchFamily="18" charset="0"/>
                <a:cs typeface="Times New Roman" panose="02020603050405020304" pitchFamily="18" charset="0"/>
              </a:rPr>
              <a:t>landlocked </a:t>
            </a:r>
            <a:r>
              <a:rPr lang="en-US" sz="2400" dirty="0">
                <a:latin typeface="Times New Roman" panose="02020603050405020304" pitchFamily="18" charset="0"/>
                <a:cs typeface="Times New Roman" panose="02020603050405020304" pitchFamily="18" charset="0"/>
              </a:rPr>
              <a:t>country in South Asia. </a:t>
            </a:r>
            <a:endParaRPr lang="en-US" sz="2400" dirty="0" smtClean="0">
              <a:latin typeface="Times New Roman" panose="02020603050405020304" pitchFamily="18" charset="0"/>
              <a:cs typeface="Times New Roman" panose="02020603050405020304" pitchFamily="18" charset="0"/>
            </a:endParaRPr>
          </a:p>
          <a:p>
            <a:pPr marL="968375" lvl="2" indent="-342900" algn="just">
              <a:buClr>
                <a:srgbClr val="000000"/>
              </a:buClr>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Located </a:t>
            </a:r>
            <a:r>
              <a:rPr lang="en-US" sz="2400" dirty="0">
                <a:latin typeface="Times New Roman" panose="02020603050405020304" pitchFamily="18" charset="0"/>
                <a:cs typeface="Times New Roman" panose="02020603050405020304" pitchFamily="18" charset="0"/>
              </a:rPr>
              <a:t>in the Eastern </a:t>
            </a:r>
            <a:r>
              <a:rPr lang="en-US" sz="2400" dirty="0" smtClean="0">
                <a:latin typeface="Times New Roman" panose="02020603050405020304" pitchFamily="18" charset="0"/>
                <a:cs typeface="Times New Roman" panose="02020603050405020304" pitchFamily="18" charset="0"/>
              </a:rPr>
              <a:t>Himalayas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bordered with</a:t>
            </a:r>
            <a:r>
              <a:rPr lang="en-US" sz="2400" dirty="0">
                <a:latin typeface="Times New Roman" panose="02020603050405020304" pitchFamily="18" charset="0"/>
                <a:cs typeface="Times New Roman" panose="02020603050405020304" pitchFamily="18" charset="0"/>
              </a:rPr>
              <a:t> China in the north, India in the west, south and </a:t>
            </a:r>
            <a:r>
              <a:rPr lang="en-US" sz="2400" dirty="0" smtClean="0">
                <a:latin typeface="Times New Roman" panose="02020603050405020304" pitchFamily="18" charset="0"/>
                <a:cs typeface="Times New Roman" panose="02020603050405020304" pitchFamily="18" charset="0"/>
              </a:rPr>
              <a:t>east.</a:t>
            </a:r>
          </a:p>
          <a:p>
            <a:pPr marL="968375" lvl="2" indent="-342900" algn="just">
              <a:buClr>
                <a:srgbClr val="000000"/>
              </a:buClr>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Rugged land of steep  mountains and deep valleys </a:t>
            </a:r>
          </a:p>
          <a:p>
            <a:pPr marL="968375" lvl="2" indent="-342900" algn="just">
              <a:buClr>
                <a:srgbClr val="000000"/>
              </a:buClr>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Elevation: 200 m (660 </a:t>
            </a:r>
            <a:r>
              <a:rPr lang="en-US" sz="2400" dirty="0" err="1" smtClean="0">
                <a:latin typeface="Times New Roman" panose="02020603050405020304" pitchFamily="18" charset="0"/>
                <a:cs typeface="Times New Roman" panose="02020603050405020304" pitchFamily="18" charset="0"/>
              </a:rPr>
              <a:t>ft</a:t>
            </a:r>
            <a:r>
              <a:rPr lang="en-US" sz="2400" dirty="0" smtClean="0">
                <a:latin typeface="Times New Roman" panose="02020603050405020304" pitchFamily="18" charset="0"/>
                <a:cs typeface="Times New Roman" panose="02020603050405020304" pitchFamily="18" charset="0"/>
              </a:rPr>
              <a:t>) in the southern foothills to more than 7,000 m (23,000 </a:t>
            </a:r>
            <a:r>
              <a:rPr lang="en-US" sz="2400" dirty="0" err="1" smtClean="0">
                <a:latin typeface="Times New Roman" panose="02020603050405020304" pitchFamily="18" charset="0"/>
                <a:cs typeface="Times New Roman" panose="02020603050405020304" pitchFamily="18" charset="0"/>
              </a:rPr>
              <a:t>ft</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4992387" y="3384785"/>
            <a:ext cx="4151613" cy="2677656"/>
          </a:xfrm>
          <a:prstGeom prst="rect">
            <a:avLst/>
          </a:prstGeom>
        </p:spPr>
        <p:txBody>
          <a:bodyPr wrap="square">
            <a:spAutoFit/>
          </a:bodyPr>
          <a:lstStyle/>
          <a:p>
            <a:pPr marL="285750" lvl="2" indent="-285750" algn="just">
              <a:buFont typeface="Wingdings" panose="05000000000000000000" pitchFamily="2" charset="2"/>
              <a:buChar char="ü"/>
            </a:pPr>
            <a:r>
              <a:rPr lang="en-US" altLang="en-US" sz="2400" dirty="0" smtClean="0">
                <a:solidFill>
                  <a:schemeClr val="bg2">
                    <a:lumMod val="25000"/>
                  </a:schemeClr>
                </a:solidFill>
                <a:latin typeface="Times New Roman" panose="02020603050405020304" pitchFamily="18" charset="0"/>
                <a:ea typeface="Cambria Math" pitchFamily="18" charset="0"/>
                <a:cs typeface="Times New Roman" panose="02020603050405020304" pitchFamily="18" charset="0"/>
              </a:rPr>
              <a:t>Total </a:t>
            </a:r>
            <a:r>
              <a:rPr lang="en-US" altLang="en-US" sz="2400" dirty="0">
                <a:solidFill>
                  <a:schemeClr val="bg2">
                    <a:lumMod val="25000"/>
                  </a:schemeClr>
                </a:solidFill>
                <a:latin typeface="Times New Roman" panose="02020603050405020304" pitchFamily="18" charset="0"/>
                <a:ea typeface="Cambria Math" pitchFamily="18" charset="0"/>
                <a:cs typeface="Times New Roman" panose="02020603050405020304" pitchFamily="18" charset="0"/>
              </a:rPr>
              <a:t>land Area: </a:t>
            </a:r>
            <a:r>
              <a:rPr lang="en-US" sz="2400" b="1" dirty="0">
                <a:latin typeface="Times New Roman" panose="02020603050405020304" pitchFamily="18" charset="0"/>
                <a:cs typeface="Times New Roman" panose="02020603050405020304" pitchFamily="18" charset="0"/>
              </a:rPr>
              <a:t>38,394 </a:t>
            </a:r>
            <a:r>
              <a:rPr lang="en-US" sz="2400" b="1" dirty="0" smtClean="0">
                <a:latin typeface="Times New Roman" panose="02020603050405020304" pitchFamily="18" charset="0"/>
                <a:cs typeface="Times New Roman" panose="02020603050405020304" pitchFamily="18" charset="0"/>
              </a:rPr>
              <a:t>km</a:t>
            </a:r>
            <a:r>
              <a:rPr lang="en-US" sz="2400" b="1" baseline="30000" dirty="0" smtClean="0">
                <a:latin typeface="Times New Roman" panose="02020603050405020304" pitchFamily="18" charset="0"/>
                <a:cs typeface="Times New Roman" panose="02020603050405020304" pitchFamily="18" charset="0"/>
              </a:rPr>
              <a:t>2</a:t>
            </a:r>
            <a:endParaRPr lang="en-US" sz="2400" b="1" dirty="0" smtClean="0">
              <a:latin typeface="Times New Roman" panose="02020603050405020304" pitchFamily="18" charset="0"/>
              <a:cs typeface="Times New Roman" panose="02020603050405020304" pitchFamily="18" charset="0"/>
            </a:endParaRPr>
          </a:p>
          <a:p>
            <a:pPr marL="285750" lvl="2" indent="-285750"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Total Population:</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735,553 </a:t>
            </a:r>
          </a:p>
          <a:p>
            <a:pPr marL="285750" lvl="2" indent="-285750"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Government: </a:t>
            </a:r>
            <a:r>
              <a:rPr lang="en-US" sz="2400" b="1" dirty="0" smtClean="0">
                <a:latin typeface="Times New Roman" panose="02020603050405020304" pitchFamily="18" charset="0"/>
                <a:cs typeface="Times New Roman" panose="02020603050405020304" pitchFamily="18" charset="0"/>
              </a:rPr>
              <a:t>Constitutional Monarchy</a:t>
            </a:r>
          </a:p>
          <a:p>
            <a:pPr marL="285750" lvl="2" indent="-285750"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Capital city: </a:t>
            </a:r>
            <a:r>
              <a:rPr lang="en-US" sz="2400" b="1" dirty="0" err="1" smtClean="0">
                <a:latin typeface="Times New Roman" panose="02020603050405020304" pitchFamily="18" charset="0"/>
                <a:cs typeface="Times New Roman" panose="02020603050405020304" pitchFamily="18" charset="0"/>
              </a:rPr>
              <a:t>Thimphu</a:t>
            </a:r>
            <a:endParaRPr lang="en-US" sz="2400" b="1" dirty="0" smtClean="0">
              <a:latin typeface="Times New Roman" panose="02020603050405020304" pitchFamily="18" charset="0"/>
              <a:cs typeface="Times New Roman" panose="02020603050405020304" pitchFamily="18" charset="0"/>
            </a:endParaRPr>
          </a:p>
          <a:p>
            <a:pPr marL="285750" lvl="2" indent="-285750" algn="just">
              <a:buFont typeface="Wingdings" panose="05000000000000000000" pitchFamily="2" charset="2"/>
              <a:buChar char="ü"/>
            </a:pPr>
            <a:r>
              <a:rPr lang="en-US" sz="2400" dirty="0" smtClean="0">
                <a:latin typeface="Times New Roman" panose="02020603050405020304" pitchFamily="18" charset="0"/>
                <a:cs typeface="Times New Roman" panose="02020603050405020304" pitchFamily="18" charset="0"/>
              </a:rPr>
              <a:t>National Dress: </a:t>
            </a:r>
            <a:r>
              <a:rPr lang="en-US" sz="2400" b="1" dirty="0" err="1" smtClean="0">
                <a:latin typeface="Times New Roman" panose="02020603050405020304" pitchFamily="18" charset="0"/>
                <a:cs typeface="Times New Roman" panose="02020603050405020304" pitchFamily="18" charset="0"/>
              </a:rPr>
              <a:t>Gho</a:t>
            </a:r>
            <a:r>
              <a:rPr lang="en-US" sz="2400" b="1" dirty="0" smtClean="0">
                <a:latin typeface="Times New Roman" panose="02020603050405020304" pitchFamily="18" charset="0"/>
                <a:cs typeface="Times New Roman" panose="02020603050405020304" pitchFamily="18" charset="0"/>
              </a:rPr>
              <a:t> &amp; Kira</a:t>
            </a:r>
          </a:p>
          <a:p>
            <a:pPr marL="285750" lvl="2" indent="-285750" algn="just">
              <a:buFont typeface="Wingdings" panose="05000000000000000000" pitchFamily="2" charset="2"/>
              <a:buChar char="ü"/>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074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357"/>
            <a:ext cx="8229600" cy="577978"/>
          </a:xfrm>
        </p:spPr>
        <p:txBody>
          <a:bodyPr>
            <a:normAutofit fontScale="90000"/>
          </a:bodyPr>
          <a:lstStyle/>
          <a:p>
            <a:pPr algn="just">
              <a:buClr>
                <a:srgbClr val="000000"/>
              </a:buClr>
            </a:pPr>
            <a:r>
              <a:rPr lang="en-US" sz="3600" b="1" dirty="0">
                <a:latin typeface="Times New Roman" panose="02020603050405020304" pitchFamily="18" charset="0"/>
                <a:cs typeface="Times New Roman" panose="02020603050405020304" pitchFamily="18" charset="0"/>
              </a:rPr>
              <a:t>Climate &amp; extreme weather events in Bhutan</a:t>
            </a:r>
          </a:p>
        </p:txBody>
      </p:sp>
      <p:sp>
        <p:nvSpPr>
          <p:cNvPr id="5" name="Rectangle 4"/>
          <p:cNvSpPr/>
          <p:nvPr/>
        </p:nvSpPr>
        <p:spPr>
          <a:xfrm>
            <a:off x="246876" y="707129"/>
            <a:ext cx="8353426" cy="5570756"/>
          </a:xfrm>
          <a:prstGeom prst="rect">
            <a:avLst/>
          </a:prstGeom>
        </p:spPr>
        <p:txBody>
          <a:bodyPr wrap="square">
            <a:spAutoFit/>
          </a:bodyPr>
          <a:lstStyle/>
          <a:p>
            <a:pPr algn="just">
              <a:buClr>
                <a:srgbClr val="000000"/>
              </a:buClr>
            </a:pPr>
            <a:endParaRPr lang="en-US" sz="24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dirty="0" smtClean="0">
                <a:solidFill>
                  <a:srgbClr val="00B050"/>
                </a:solidFill>
                <a:latin typeface="Times New Roman" panose="02020603050405020304" pitchFamily="18" charset="0"/>
                <a:cs typeface="Times New Roman" panose="02020603050405020304" pitchFamily="18" charset="0"/>
              </a:rPr>
              <a:t>Bhutan </a:t>
            </a:r>
            <a:r>
              <a:rPr lang="en-US" sz="2400" dirty="0">
                <a:solidFill>
                  <a:srgbClr val="00B050"/>
                </a:solidFill>
                <a:latin typeface="Times New Roman" panose="02020603050405020304" pitchFamily="18" charset="0"/>
                <a:cs typeface="Times New Roman" panose="02020603050405020304" pitchFamily="18" charset="0"/>
              </a:rPr>
              <a:t>has a wide range of altitudinal zones and </a:t>
            </a:r>
            <a:r>
              <a:rPr lang="en-US" sz="2400" dirty="0" smtClean="0">
                <a:solidFill>
                  <a:srgbClr val="00B050"/>
                </a:solidFill>
                <a:latin typeface="Times New Roman" panose="02020603050405020304" pitchFamily="18" charset="0"/>
                <a:cs typeface="Times New Roman" panose="02020603050405020304" pitchFamily="18" charset="0"/>
              </a:rPr>
              <a:t>micro-climatic conditions </a:t>
            </a:r>
            <a:r>
              <a:rPr lang="en-US" sz="2400" dirty="0">
                <a:solidFill>
                  <a:srgbClr val="00B050"/>
                </a:solidFill>
                <a:latin typeface="Times New Roman" panose="02020603050405020304" pitchFamily="18" charset="0"/>
                <a:cs typeface="Times New Roman" panose="02020603050405020304" pitchFamily="18" charset="0"/>
              </a:rPr>
              <a:t>which have created highly diverse ecosystems and a complex pattern of climatic </a:t>
            </a:r>
            <a:r>
              <a:rPr lang="en-US" sz="2400" dirty="0" smtClean="0">
                <a:solidFill>
                  <a:srgbClr val="00B050"/>
                </a:solidFill>
                <a:latin typeface="Times New Roman" panose="02020603050405020304" pitchFamily="18" charset="0"/>
                <a:cs typeface="Times New Roman" panose="02020603050405020304" pitchFamily="18" charset="0"/>
              </a:rPr>
              <a:t>conditions.</a:t>
            </a:r>
          </a:p>
          <a:p>
            <a:pPr algn="just"/>
            <a:endParaRPr lang="en-US" sz="2400" dirty="0" smtClean="0">
              <a:solidFill>
                <a:srgbClr val="00B05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en-US" sz="2400" b="1" dirty="0">
                <a:solidFill>
                  <a:srgbClr val="FF0000"/>
                </a:solidFill>
                <a:latin typeface="Times New Roman" panose="02020603050405020304" pitchFamily="18" charset="0"/>
                <a:cs typeface="Times New Roman" panose="02020603050405020304" pitchFamily="18" charset="0"/>
              </a:rPr>
              <a:t>T</a:t>
            </a:r>
            <a:r>
              <a:rPr lang="en-US" sz="2400" b="1" dirty="0" smtClean="0">
                <a:solidFill>
                  <a:srgbClr val="FF0000"/>
                </a:solidFill>
                <a:latin typeface="Times New Roman" panose="02020603050405020304" pitchFamily="18" charset="0"/>
                <a:cs typeface="Times New Roman" panose="02020603050405020304" pitchFamily="18" charset="0"/>
              </a:rPr>
              <a:t>hree </a:t>
            </a:r>
            <a:r>
              <a:rPr lang="en-US" sz="2400" b="1" dirty="0">
                <a:solidFill>
                  <a:srgbClr val="FF0000"/>
                </a:solidFill>
                <a:latin typeface="Times New Roman" panose="02020603050405020304" pitchFamily="18" charset="0"/>
                <a:cs typeface="Times New Roman" panose="02020603050405020304" pitchFamily="18" charset="0"/>
              </a:rPr>
              <a:t>main </a:t>
            </a:r>
            <a:r>
              <a:rPr lang="en-US" sz="2400" b="1" dirty="0" smtClean="0">
                <a:solidFill>
                  <a:srgbClr val="FF0000"/>
                </a:solidFill>
                <a:latin typeface="Times New Roman" panose="02020603050405020304" pitchFamily="18" charset="0"/>
                <a:cs typeface="Times New Roman" panose="02020603050405020304" pitchFamily="18" charset="0"/>
              </a:rPr>
              <a:t>Climatic zones: </a:t>
            </a:r>
            <a:endParaRPr lang="en-US" sz="2400" b="1" dirty="0">
              <a:solidFill>
                <a:srgbClr val="FF0000"/>
              </a:solidFill>
              <a:latin typeface="Times New Roman" panose="02020603050405020304" pitchFamily="18" charset="0"/>
              <a:cs typeface="Times New Roman" panose="02020603050405020304" pitchFamily="18" charset="0"/>
            </a:endParaRPr>
          </a:p>
          <a:p>
            <a:pPr marL="457200" indent="-457200" algn="just">
              <a:buAutoNum type="arabicPeriod"/>
            </a:pPr>
            <a:r>
              <a:rPr lang="en-US" sz="2400" dirty="0">
                <a:solidFill>
                  <a:schemeClr val="accent2">
                    <a:lumMod val="75000"/>
                  </a:schemeClr>
                </a:solidFill>
                <a:latin typeface="Times New Roman" panose="02020603050405020304" pitchFamily="18" charset="0"/>
                <a:cs typeface="Times New Roman" panose="02020603050405020304" pitchFamily="18" charset="0"/>
              </a:rPr>
              <a:t>S</a:t>
            </a:r>
            <a:r>
              <a:rPr lang="en-US" sz="2400" dirty="0" smtClean="0">
                <a:solidFill>
                  <a:schemeClr val="accent2">
                    <a:lumMod val="75000"/>
                  </a:schemeClr>
                </a:solidFill>
                <a:latin typeface="Times New Roman" panose="02020603050405020304" pitchFamily="18" charset="0"/>
                <a:cs typeface="Times New Roman" panose="02020603050405020304" pitchFamily="18" charset="0"/>
              </a:rPr>
              <a:t>outhern </a:t>
            </a:r>
            <a:r>
              <a:rPr lang="en-US" sz="2400" dirty="0">
                <a:solidFill>
                  <a:schemeClr val="accent2">
                    <a:lumMod val="75000"/>
                  </a:schemeClr>
                </a:solidFill>
                <a:latin typeface="Times New Roman" panose="02020603050405020304" pitchFamily="18" charset="0"/>
                <a:cs typeface="Times New Roman" panose="02020603050405020304" pitchFamily="18" charset="0"/>
              </a:rPr>
              <a:t>belt </a:t>
            </a:r>
            <a:r>
              <a:rPr lang="en-US" sz="2400" dirty="0">
                <a:latin typeface="Times New Roman" panose="02020603050405020304" pitchFamily="18" charset="0"/>
                <a:cs typeface="Times New Roman" panose="02020603050405020304" pitchFamily="18" charset="0"/>
              </a:rPr>
              <a:t>has a hot, humid climate, with temperatures remaining fairly even throughout the year—between 15°C and 30°C - and rainfall ranging between 2,500 and 5,000 millimeters (mm). </a:t>
            </a:r>
          </a:p>
          <a:p>
            <a:pPr marL="457200" indent="-457200" algn="just">
              <a:buAutoNum type="arabicPeriod"/>
            </a:pPr>
            <a:r>
              <a:rPr lang="en-US" sz="2400" dirty="0">
                <a:solidFill>
                  <a:srgbClr val="0070C0"/>
                </a:solidFill>
                <a:latin typeface="Times New Roman" panose="02020603050405020304" pitchFamily="18" charset="0"/>
                <a:cs typeface="Times New Roman" panose="02020603050405020304" pitchFamily="18" charset="0"/>
              </a:rPr>
              <a:t>C</a:t>
            </a:r>
            <a:r>
              <a:rPr lang="en-US" sz="2400" dirty="0" smtClean="0">
                <a:solidFill>
                  <a:srgbClr val="0070C0"/>
                </a:solidFill>
                <a:latin typeface="Times New Roman" panose="02020603050405020304" pitchFamily="18" charset="0"/>
                <a:cs typeface="Times New Roman" panose="02020603050405020304" pitchFamily="18" charset="0"/>
              </a:rPr>
              <a:t>entral </a:t>
            </a:r>
            <a:r>
              <a:rPr lang="en-US" sz="2400" dirty="0">
                <a:solidFill>
                  <a:srgbClr val="0070C0"/>
                </a:solidFill>
                <a:latin typeface="Times New Roman" panose="02020603050405020304" pitchFamily="18" charset="0"/>
                <a:cs typeface="Times New Roman" panose="02020603050405020304" pitchFamily="18" charset="0"/>
              </a:rPr>
              <a:t>inner Himalayas </a:t>
            </a:r>
            <a:r>
              <a:rPr lang="en-US" sz="2400" dirty="0">
                <a:latin typeface="Times New Roman" panose="02020603050405020304" pitchFamily="18" charset="0"/>
                <a:cs typeface="Times New Roman" panose="02020603050405020304" pitchFamily="18" charset="0"/>
              </a:rPr>
              <a:t>have a cool, temperate climate, with annual average rainfall of about 1,000mm. </a:t>
            </a:r>
          </a:p>
          <a:p>
            <a:pPr marL="457200" indent="-457200" algn="just">
              <a:buAutoNum type="arabicPeriod"/>
            </a:pPr>
            <a:r>
              <a:rPr lang="en-US" sz="2400" dirty="0">
                <a:solidFill>
                  <a:srgbClr val="00B0F0"/>
                </a:solidFill>
                <a:latin typeface="Times New Roman" panose="02020603050405020304" pitchFamily="18" charset="0"/>
                <a:cs typeface="Times New Roman" panose="02020603050405020304" pitchFamily="18" charset="0"/>
              </a:rPr>
              <a:t>The higher and more northern region </a:t>
            </a:r>
            <a:r>
              <a:rPr lang="en-US" sz="2400" dirty="0">
                <a:latin typeface="Times New Roman" panose="02020603050405020304" pitchFamily="18" charset="0"/>
                <a:cs typeface="Times New Roman" panose="02020603050405020304" pitchFamily="18" charset="0"/>
              </a:rPr>
              <a:t>has an alpine climate, with annual rainfall of around 400mm</a:t>
            </a:r>
            <a:endParaRPr lang="fr-CH" altLang="en-US" sz="2400" dirty="0">
              <a:solidFill>
                <a:schemeClr val="bg2">
                  <a:lumMod val="25000"/>
                </a:schemeClr>
              </a:solidFill>
              <a:latin typeface="Times New Roman" panose="02020603050405020304" pitchFamily="18" charset="0"/>
              <a:ea typeface="Cambria Math" pitchFamily="18" charset="0"/>
              <a:cs typeface="Times New Roman" panose="02020603050405020304" pitchFamily="18" charset="0"/>
            </a:endParaRPr>
          </a:p>
          <a:p>
            <a:pPr marL="342900" indent="-342900" algn="just">
              <a:buClr>
                <a:srgbClr val="000000"/>
              </a:buClr>
              <a:buFont typeface="Wingdings" panose="05000000000000000000" pitchFamily="2" charset="2"/>
              <a:buChar char="ü"/>
            </a:pPr>
            <a:endParaRPr lang="en-US"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101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5202195" y="1260389"/>
            <a:ext cx="3851156" cy="3163329"/>
          </a:xfrm>
          <a:prstGeom prst="rect">
            <a:avLst/>
          </a:prstGeom>
        </p:spPr>
      </p:pic>
      <p:sp>
        <p:nvSpPr>
          <p:cNvPr id="9219" name="Rectangle 3"/>
          <p:cNvSpPr>
            <a:spLocks noGrp="1" noChangeArrowheads="1"/>
          </p:cNvSpPr>
          <p:nvPr>
            <p:ph idx="1"/>
          </p:nvPr>
        </p:nvSpPr>
        <p:spPr>
          <a:xfrm>
            <a:off x="192517" y="1090183"/>
            <a:ext cx="5009678" cy="3688491"/>
          </a:xfrm>
        </p:spPr>
        <p:txBody>
          <a:bodyPr vert="horz" lIns="137160" tIns="68580" rIns="68580" bIns="34290" rtlCol="0" anchor="t">
            <a:normAutofit fontScale="62500" lnSpcReduction="20000"/>
          </a:bodyPr>
          <a:lstStyle/>
          <a:p>
            <a:pPr marL="0" indent="0" algn="just">
              <a:buClr>
                <a:srgbClr val="000000"/>
              </a:buClr>
              <a:buNone/>
            </a:pPr>
            <a:r>
              <a:rPr lang="en-US" sz="4400" b="1" dirty="0" smtClean="0">
                <a:latin typeface="Times New Roman" panose="02020603050405020304" pitchFamily="18" charset="0"/>
                <a:cs typeface="Times New Roman" panose="02020603050405020304" pitchFamily="18" charset="0"/>
              </a:rPr>
              <a:t>Glacial </a:t>
            </a:r>
            <a:r>
              <a:rPr lang="en-US" sz="4400" b="1" dirty="0">
                <a:latin typeface="Times New Roman" panose="02020603050405020304" pitchFamily="18" charset="0"/>
                <a:cs typeface="Times New Roman" panose="02020603050405020304" pitchFamily="18" charset="0"/>
              </a:rPr>
              <a:t>Lake Outburst Flood (GLOF):</a:t>
            </a:r>
          </a:p>
          <a:p>
            <a:r>
              <a:rPr lang="en-US" sz="4400" dirty="0">
                <a:latin typeface="Times New Roman" panose="02020603050405020304" pitchFamily="18" charset="0"/>
                <a:cs typeface="Times New Roman" panose="02020603050405020304" pitchFamily="18" charset="0"/>
              </a:rPr>
              <a:t>Glacial lakes have formed in many places in the area left at the foot of retreating valley glaciers. </a:t>
            </a:r>
          </a:p>
          <a:p>
            <a:r>
              <a:rPr lang="en-US" sz="4400" dirty="0">
                <a:latin typeface="Times New Roman" panose="02020603050405020304" pitchFamily="18" charset="0"/>
                <a:cs typeface="Times New Roman" panose="02020603050405020304" pitchFamily="18" charset="0"/>
              </a:rPr>
              <a:t>A major proportion of Bhutan's population is settled in fertile valleys along a number of river systems. </a:t>
            </a:r>
            <a:endParaRPr lang="fr-CH" altLang="en-US" sz="3300" dirty="0">
              <a:solidFill>
                <a:schemeClr val="bg2">
                  <a:lumMod val="25000"/>
                </a:schemeClr>
              </a:solidFill>
              <a:latin typeface="Cambria Math" pitchFamily="18" charset="0"/>
              <a:ea typeface="Cambria Math" pitchFamily="18" charset="0"/>
              <a:cs typeface="+mj-cs"/>
            </a:endParaRPr>
          </a:p>
          <a:p>
            <a:pPr marL="457200" indent="-457200">
              <a:buClr>
                <a:srgbClr val="000000"/>
              </a:buClr>
              <a:buFont typeface="+mj-lt"/>
              <a:buAutoNum type="romanUcPeriod"/>
            </a:pPr>
            <a:endParaRPr lang="en-US" altLang="en-US" sz="1650" dirty="0">
              <a:solidFill>
                <a:schemeClr val="bg2">
                  <a:lumMod val="25000"/>
                </a:schemeClr>
              </a:solidFill>
              <a:latin typeface="Cambria Math" pitchFamily="18" charset="0"/>
              <a:ea typeface="Cambria Math" pitchFamily="18" charset="0"/>
              <a:cs typeface="+mj-cs"/>
            </a:endParaRPr>
          </a:p>
        </p:txBody>
      </p:sp>
      <p:sp>
        <p:nvSpPr>
          <p:cNvPr id="7" name="Rectangle 3"/>
          <p:cNvSpPr txBox="1">
            <a:spLocks noChangeArrowheads="1"/>
          </p:cNvSpPr>
          <p:nvPr/>
        </p:nvSpPr>
        <p:spPr>
          <a:xfrm>
            <a:off x="583680" y="4778674"/>
            <a:ext cx="8103120" cy="1151621"/>
          </a:xfrm>
          <a:prstGeom prst="rect">
            <a:avLst/>
          </a:prstGeom>
        </p:spPr>
        <p:txBody>
          <a:bodyPr vert="horz" lIns="137160" tIns="68580" rIns="68580" bIns="3429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000000"/>
              </a:buClr>
              <a:buNone/>
            </a:pPr>
            <a:r>
              <a:rPr lang="en-US" sz="2000" dirty="0">
                <a:solidFill>
                  <a:srgbClr val="FF0000"/>
                </a:solidFill>
                <a:latin typeface="Times New Roman" panose="02020603050405020304" pitchFamily="18" charset="0"/>
                <a:cs typeface="Times New Roman" panose="02020603050405020304" pitchFamily="18" charset="0"/>
              </a:rPr>
              <a:t>GLOF that took place in Bhutan in 1994 along the </a:t>
            </a:r>
            <a:r>
              <a:rPr lang="en-US" sz="2000" dirty="0" err="1">
                <a:solidFill>
                  <a:srgbClr val="FF0000"/>
                </a:solidFill>
                <a:latin typeface="Times New Roman" panose="02020603050405020304" pitchFamily="18" charset="0"/>
                <a:cs typeface="Times New Roman" panose="02020603050405020304" pitchFamily="18" charset="0"/>
              </a:rPr>
              <a:t>Puna</a:t>
            </a:r>
            <a:r>
              <a:rPr lang="en-US" sz="2000" dirty="0">
                <a:solidFill>
                  <a:srgbClr val="FF0000"/>
                </a:solidFill>
                <a:latin typeface="Times New Roman" panose="02020603050405020304" pitchFamily="18" charset="0"/>
                <a:cs typeface="Times New Roman" panose="02020603050405020304" pitchFamily="18" charset="0"/>
              </a:rPr>
              <a:t> Tsang Chu valley. Lives and property were </a:t>
            </a:r>
            <a:r>
              <a:rPr lang="en-US" sz="2000" dirty="0" smtClean="0">
                <a:solidFill>
                  <a:srgbClr val="FF0000"/>
                </a:solidFill>
                <a:latin typeface="Times New Roman" panose="02020603050405020304" pitchFamily="18" charset="0"/>
                <a:cs typeface="Times New Roman" panose="02020603050405020304" pitchFamily="18" charset="0"/>
              </a:rPr>
              <a:t>damaged</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but also important infrastructure such as hydroelectric dams that are situated along these rivers. </a:t>
            </a:r>
          </a:p>
          <a:p>
            <a:pPr marL="0" indent="0">
              <a:buClr>
                <a:srgbClr val="000000"/>
              </a:buClr>
              <a:buNone/>
            </a:pPr>
            <a:endParaRPr lang="fr-CH" altLang="en-US" sz="1650" dirty="0">
              <a:solidFill>
                <a:schemeClr val="bg2">
                  <a:lumMod val="25000"/>
                </a:schemeClr>
              </a:solidFill>
              <a:latin typeface="Times New Roman" panose="02020603050405020304" pitchFamily="18" charset="0"/>
              <a:ea typeface="Cambria Math" pitchFamily="18" charset="0"/>
              <a:cs typeface="Times New Roman" panose="02020603050405020304" pitchFamily="18" charset="0"/>
            </a:endParaRPr>
          </a:p>
          <a:p>
            <a:pPr marL="457200" indent="-457200">
              <a:buClr>
                <a:srgbClr val="000000"/>
              </a:buClr>
              <a:buFont typeface="+mj-lt"/>
              <a:buAutoNum type="romanUcPeriod"/>
            </a:pPr>
            <a:endParaRPr lang="fr-CH" altLang="en-US" sz="1650" dirty="0">
              <a:solidFill>
                <a:schemeClr val="bg2">
                  <a:lumMod val="25000"/>
                </a:schemeClr>
              </a:solidFill>
              <a:latin typeface="Cambria Math" pitchFamily="18" charset="0"/>
              <a:ea typeface="Cambria Math" pitchFamily="18" charset="0"/>
              <a:cs typeface="+mj-cs"/>
            </a:endParaRPr>
          </a:p>
          <a:p>
            <a:pPr marL="457200" indent="-457200">
              <a:buClr>
                <a:srgbClr val="000000"/>
              </a:buClr>
              <a:buFont typeface="+mj-lt"/>
              <a:buAutoNum type="romanUcPeriod"/>
            </a:pPr>
            <a:endParaRPr lang="en-US" altLang="en-US" sz="1650" dirty="0">
              <a:solidFill>
                <a:schemeClr val="bg2">
                  <a:lumMod val="25000"/>
                </a:schemeClr>
              </a:solidFill>
              <a:latin typeface="Cambria Math" pitchFamily="18" charset="0"/>
              <a:ea typeface="Cambria Math" pitchFamily="18" charset="0"/>
              <a:cs typeface="+mj-cs"/>
            </a:endParaRPr>
          </a:p>
        </p:txBody>
      </p:sp>
      <p:sp>
        <p:nvSpPr>
          <p:cNvPr id="2" name="Title 1"/>
          <p:cNvSpPr>
            <a:spLocks noGrp="1"/>
          </p:cNvSpPr>
          <p:nvPr>
            <p:ph type="title"/>
          </p:nvPr>
        </p:nvSpPr>
        <p:spPr>
          <a:xfrm>
            <a:off x="457200" y="274638"/>
            <a:ext cx="8229600" cy="788043"/>
          </a:xfrm>
        </p:spPr>
        <p:txBody>
          <a:bodyPr>
            <a:noAutofit/>
          </a:bodyPr>
          <a:lstStyle/>
          <a:p>
            <a:r>
              <a:rPr lang="en-US" sz="3200" b="1" dirty="0">
                <a:solidFill>
                  <a:srgbClr val="0070C0"/>
                </a:solidFill>
                <a:latin typeface="Times New Roman" panose="02020603050405020304" pitchFamily="18" charset="0"/>
                <a:cs typeface="Times New Roman" panose="02020603050405020304" pitchFamily="18" charset="0"/>
              </a:rPr>
              <a:t>Climate &amp; extreme weather events in Bhutan</a:t>
            </a:r>
            <a:endParaRPr lang="en-US" sz="3200" dirty="0">
              <a:solidFill>
                <a:srgbClr val="0070C0"/>
              </a:solidFill>
            </a:endParaRPr>
          </a:p>
        </p:txBody>
      </p:sp>
    </p:spTree>
    <p:extLst>
      <p:ext uri="{BB962C8B-B14F-4D97-AF65-F5344CB8AC3E}">
        <p14:creationId xmlns:p14="http://schemas.microsoft.com/office/powerpoint/2010/main" val="3900710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may contain: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45" y="3648626"/>
            <a:ext cx="3534032" cy="27555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577978"/>
          </a:xfrm>
        </p:spPr>
        <p:txBody>
          <a:bodyPr>
            <a:normAutofit fontScale="90000"/>
          </a:bodyPr>
          <a:lstStyle/>
          <a:p>
            <a:pPr algn="just">
              <a:buClr>
                <a:srgbClr val="000000"/>
              </a:buClr>
            </a:pPr>
            <a:r>
              <a:rPr lang="en-US" sz="3600" b="1" dirty="0">
                <a:solidFill>
                  <a:srgbClr val="0070C0"/>
                </a:solidFill>
                <a:latin typeface="Times New Roman" panose="02020603050405020304" pitchFamily="18" charset="0"/>
                <a:cs typeface="Times New Roman" panose="02020603050405020304" pitchFamily="18" charset="0"/>
              </a:rPr>
              <a:t>Climate &amp; extreme weather events in Bhutan</a:t>
            </a:r>
            <a:endParaRPr lang="en-US" sz="36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72996" y="534133"/>
            <a:ext cx="8748582" cy="3170099"/>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Flash </a:t>
            </a:r>
            <a:r>
              <a:rPr lang="en-US" sz="2000" b="1" dirty="0">
                <a:latin typeface="Times New Roman" panose="02020603050405020304" pitchFamily="18" charset="0"/>
                <a:cs typeface="Times New Roman" panose="02020603050405020304" pitchFamily="18" charset="0"/>
              </a:rPr>
              <a:t>floods and landslides: </a:t>
            </a: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Bhutan is prone to flash </a:t>
            </a:r>
            <a:r>
              <a:rPr lang="en-US" sz="2000" dirty="0" smtClean="0">
                <a:latin typeface="Times New Roman" panose="02020603050405020304" pitchFamily="18" charset="0"/>
                <a:cs typeface="Times New Roman" panose="02020603050405020304" pitchFamily="18" charset="0"/>
              </a:rPr>
              <a:t>floods &amp; Land slides due </a:t>
            </a:r>
            <a:r>
              <a:rPr lang="en-US" sz="2000" dirty="0">
                <a:latin typeface="Times New Roman" panose="02020603050405020304" pitchFamily="18" charset="0"/>
                <a:cs typeface="Times New Roman" panose="02020603050405020304" pitchFamily="18" charset="0"/>
              </a:rPr>
              <a:t>to the steep </a:t>
            </a:r>
            <a:r>
              <a:rPr lang="en-US" sz="2000" dirty="0" smtClean="0">
                <a:latin typeface="Times New Roman" panose="02020603050405020304" pitchFamily="18" charset="0"/>
                <a:cs typeface="Times New Roman" panose="02020603050405020304" pitchFamily="18" charset="0"/>
              </a:rPr>
              <a:t>terrains.</a:t>
            </a:r>
            <a:endParaRPr lang="en-US" sz="20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flash floods have become more </a:t>
            </a:r>
            <a:r>
              <a:rPr lang="en-US" sz="2000" dirty="0" smtClean="0">
                <a:latin typeface="Times New Roman" panose="02020603050405020304" pitchFamily="18" charset="0"/>
                <a:cs typeface="Times New Roman" panose="02020603050405020304" pitchFamily="18" charset="0"/>
              </a:rPr>
              <a:t>frequent over </a:t>
            </a:r>
            <a:r>
              <a:rPr lang="en-US" sz="2000" dirty="0" smtClean="0">
                <a:latin typeface="Times New Roman" panose="02020603050405020304" pitchFamily="18" charset="0"/>
                <a:cs typeface="Times New Roman" panose="02020603050405020304" pitchFamily="18" charset="0"/>
              </a:rPr>
              <a:t>the last </a:t>
            </a:r>
            <a:r>
              <a:rPr lang="en-US" sz="2000" dirty="0">
                <a:latin typeface="Times New Roman" panose="02020603050405020304" pitchFamily="18" charset="0"/>
                <a:cs typeface="Times New Roman" panose="02020603050405020304" pitchFamily="18" charset="0"/>
              </a:rPr>
              <a:t>decade due to increasing intensity of </a:t>
            </a:r>
            <a:r>
              <a:rPr lang="en-US" sz="2000" dirty="0" smtClean="0">
                <a:latin typeface="Times New Roman" panose="02020603050405020304" pitchFamily="18" charset="0"/>
                <a:cs typeface="Times New Roman" panose="02020603050405020304" pitchFamily="18" charset="0"/>
              </a:rPr>
              <a:t>rainfall</a:t>
            </a:r>
          </a:p>
          <a:p>
            <a:pPr marL="285750" indent="-28575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May </a:t>
            </a:r>
            <a:r>
              <a:rPr lang="en-US" sz="2000" dirty="0" smtClean="0">
                <a:latin typeface="Times New Roman" panose="02020603050405020304" pitchFamily="18" charset="0"/>
                <a:cs typeface="Times New Roman" panose="02020603050405020304" pitchFamily="18" charset="0"/>
              </a:rPr>
              <a:t>2009 cyclone </a:t>
            </a:r>
            <a:r>
              <a:rPr lang="en-US" sz="2000" dirty="0" err="1" smtClean="0">
                <a:latin typeface="Times New Roman" panose="02020603050405020304" pitchFamily="18" charset="0"/>
                <a:cs typeface="Times New Roman" panose="02020603050405020304" pitchFamily="18" charset="0"/>
              </a:rPr>
              <a:t>Aila</a:t>
            </a:r>
            <a:r>
              <a:rPr lang="en-US" sz="2000" dirty="0" smtClean="0">
                <a:latin typeface="Times New Roman" panose="02020603050405020304" pitchFamily="18" charset="0"/>
                <a:cs typeface="Times New Roman" panose="02020603050405020304" pitchFamily="18" charset="0"/>
              </a:rPr>
              <a:t> caused </a:t>
            </a:r>
            <a:r>
              <a:rPr lang="en-US" sz="2000" dirty="0">
                <a:latin typeface="Times New Roman" panose="02020603050405020304" pitchFamily="18" charset="0"/>
                <a:cs typeface="Times New Roman" panose="02020603050405020304" pitchFamily="18" charset="0"/>
              </a:rPr>
              <a:t>worst disasters in </a:t>
            </a:r>
            <a:r>
              <a:rPr lang="en-US" sz="2000" dirty="0" smtClean="0">
                <a:latin typeface="Times New Roman" panose="02020603050405020304" pitchFamily="18" charset="0"/>
                <a:cs typeface="Times New Roman" panose="02020603050405020304" pitchFamily="18" charset="0"/>
              </a:rPr>
              <a:t>Bhutan</a:t>
            </a:r>
          </a:p>
          <a:p>
            <a:pPr marL="285750" indent="-285750" algn="just">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2010 flash </a:t>
            </a:r>
            <a:r>
              <a:rPr lang="en-US" sz="2000" dirty="0">
                <a:latin typeface="Times New Roman" panose="02020603050405020304" pitchFamily="18" charset="0"/>
                <a:cs typeface="Times New Roman" panose="02020603050405020304" pitchFamily="18" charset="0"/>
              </a:rPr>
              <a:t>floods damaged more than 2000 acres of agricultural land, affecting some 4165 households </a:t>
            </a:r>
            <a:r>
              <a:rPr lang="en-US" sz="2000" dirty="0" smtClean="0">
                <a:latin typeface="Times New Roman" panose="02020603050405020304" pitchFamily="18" charset="0"/>
                <a:cs typeface="Times New Roman" panose="02020603050405020304" pitchFamily="18" charset="0"/>
              </a:rPr>
              <a:t>damaged </a:t>
            </a:r>
            <a:r>
              <a:rPr lang="en-US" sz="2000" dirty="0">
                <a:latin typeface="Times New Roman" panose="02020603050405020304" pitchFamily="18" charset="0"/>
                <a:cs typeface="Times New Roman" panose="02020603050405020304" pitchFamily="18" charset="0"/>
              </a:rPr>
              <a:t>farm roads and irrigation channels affecting 529 </a:t>
            </a:r>
            <a:r>
              <a:rPr lang="en-US" sz="2000" dirty="0" smtClean="0">
                <a:latin typeface="Times New Roman" panose="02020603050405020304" pitchFamily="18" charset="0"/>
                <a:cs typeface="Times New Roman" panose="02020603050405020304" pitchFamily="18" charset="0"/>
              </a:rPr>
              <a:t>households</a:t>
            </a:r>
          </a:p>
          <a:p>
            <a:pPr marL="285750" indent="-285750"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Recent flash flood occurred in 23</a:t>
            </a:r>
            <a:r>
              <a:rPr lang="en-US" sz="2000" baseline="30000" dirty="0" smtClean="0">
                <a:latin typeface="Times New Roman" panose="02020603050405020304" pitchFamily="18" charset="0"/>
                <a:cs typeface="Times New Roman" panose="02020603050405020304" pitchFamily="18" charset="0"/>
              </a:rPr>
              <a:t>rd</a:t>
            </a:r>
            <a:r>
              <a:rPr lang="en-US" sz="2000" dirty="0" smtClean="0">
                <a:latin typeface="Times New Roman" panose="02020603050405020304" pitchFamily="18" charset="0"/>
                <a:cs typeface="Times New Roman" panose="02020603050405020304" pitchFamily="18" charset="0"/>
              </a:rPr>
              <a:t> July 2018. </a:t>
            </a:r>
            <a:r>
              <a:rPr lang="en-US" sz="2000" dirty="0">
                <a:latin typeface="Times New Roman" panose="02020603050405020304" pitchFamily="18" charset="0"/>
                <a:cs typeface="Times New Roman" panose="02020603050405020304" pitchFamily="18" charset="0"/>
              </a:rPr>
              <a:t>H</a:t>
            </a:r>
            <a:r>
              <a:rPr lang="en-US" sz="2000" dirty="0" smtClean="0">
                <a:latin typeface="Times New Roman" panose="02020603050405020304" pitchFamily="18" charset="0"/>
                <a:cs typeface="Times New Roman" panose="02020603050405020304" pitchFamily="18" charset="0"/>
              </a:rPr>
              <a:t>appened </a:t>
            </a:r>
            <a:r>
              <a:rPr lang="en-US" sz="2000" dirty="0">
                <a:latin typeface="Times New Roman" panose="02020603050405020304" pitchFamily="18" charset="0"/>
                <a:cs typeface="Times New Roman" panose="02020603050405020304" pitchFamily="18" charset="0"/>
              </a:rPr>
              <a:t>all of a sudden and it was </a:t>
            </a:r>
            <a:r>
              <a:rPr lang="en-US" sz="2000" dirty="0" smtClean="0">
                <a:latin typeface="Times New Roman" panose="02020603050405020304" pitchFamily="18" charset="0"/>
                <a:cs typeface="Times New Roman" panose="02020603050405020304" pitchFamily="18" charset="0"/>
              </a:rPr>
              <a:t>massive</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and no </a:t>
            </a:r>
            <a:r>
              <a:rPr lang="en-US" sz="2000" dirty="0">
                <a:latin typeface="Times New Roman" panose="02020603050405020304" pitchFamily="18" charset="0"/>
                <a:cs typeface="Times New Roman" panose="02020603050405020304" pitchFamily="18" charset="0"/>
              </a:rPr>
              <a:t>loss of </a:t>
            </a:r>
            <a:r>
              <a:rPr lang="en-US" sz="2000" dirty="0" smtClean="0">
                <a:latin typeface="Times New Roman" panose="02020603050405020304" pitchFamily="18" charset="0"/>
                <a:cs typeface="Times New Roman" panose="02020603050405020304" pitchFamily="18" charset="0"/>
              </a:rPr>
              <a:t>life/significant </a:t>
            </a:r>
            <a:r>
              <a:rPr lang="en-US" sz="2000" dirty="0">
                <a:latin typeface="Times New Roman" panose="02020603050405020304" pitchFamily="18" charset="0"/>
                <a:cs typeface="Times New Roman" panose="02020603050405020304" pitchFamily="18" charset="0"/>
              </a:rPr>
              <a:t>damage to properties.</a:t>
            </a:r>
          </a:p>
        </p:txBody>
      </p:sp>
      <p:pic>
        <p:nvPicPr>
          <p:cNvPr id="1028" name="Picture 4" descr="Image may contain: house, sky, outdoor and n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04232"/>
            <a:ext cx="3126259" cy="264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229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76109" y="257150"/>
            <a:ext cx="6264696" cy="450123"/>
          </a:xfrm>
        </p:spPr>
        <p:txBody>
          <a:bodyPr vert="horz" anchor="b">
            <a:noAutofit/>
          </a:bodyPr>
          <a:lstStyle/>
          <a:p>
            <a:pPr fontAlgn="base">
              <a:spcAft>
                <a:spcPct val="0"/>
              </a:spcAft>
              <a:defRPr/>
            </a:pPr>
            <a:r>
              <a:rPr lang="en-US" sz="2400" b="1" dirty="0">
                <a:solidFill>
                  <a:srgbClr val="0070C0"/>
                </a:solidFill>
                <a:latin typeface="Times New Roman" panose="02020603050405020304" pitchFamily="18" charset="0"/>
                <a:cs typeface="Times New Roman" panose="02020603050405020304" pitchFamily="18" charset="0"/>
              </a:rPr>
              <a:t>Climate &amp; extreme weather events in Bhutan</a:t>
            </a:r>
            <a:endParaRPr lang="en-US" altLang="en-US" sz="2100" b="1" dirty="0">
              <a:latin typeface="Times New Roman" panose="02020603050405020304" pitchFamily="18" charset="0"/>
              <a:cs typeface="Times New Roman" panose="02020603050405020304" pitchFamily="18" charset="0"/>
            </a:endParaRPr>
          </a:p>
        </p:txBody>
      </p:sp>
      <p:sp>
        <p:nvSpPr>
          <p:cNvPr id="9219" name="Rectangle 3"/>
          <p:cNvSpPr>
            <a:spLocks noGrp="1" noChangeArrowheads="1"/>
          </p:cNvSpPr>
          <p:nvPr>
            <p:ph idx="1"/>
          </p:nvPr>
        </p:nvSpPr>
        <p:spPr>
          <a:xfrm>
            <a:off x="75468" y="952110"/>
            <a:ext cx="5151440" cy="3718744"/>
          </a:xfrm>
        </p:spPr>
        <p:txBody>
          <a:bodyPr vert="horz" lIns="137160" tIns="68580" rIns="68580" bIns="34290" rtlCol="0" anchor="t">
            <a:noAutofit/>
          </a:bodyPr>
          <a:lstStyle/>
          <a:p>
            <a:pPr marL="0" indent="0" algn="just">
              <a:buClr>
                <a:srgbClr val="000000"/>
              </a:buClr>
              <a:buNone/>
            </a:pPr>
            <a:r>
              <a:rPr lang="en-US" sz="2000" b="1" dirty="0" smtClean="0">
                <a:latin typeface="Times New Roman" panose="02020603050405020304" pitchFamily="18" charset="0"/>
                <a:cs typeface="Times New Roman" panose="02020603050405020304" pitchFamily="18" charset="0"/>
              </a:rPr>
              <a:t>Windstorm</a:t>
            </a:r>
            <a:r>
              <a:rPr lang="en-US" sz="2000" b="1"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Windstorms have been recorded every year.</a:t>
            </a:r>
          </a:p>
          <a:p>
            <a:pPr algn="just"/>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severity and frequency of windstorms in Bhutan have increased over the past few years, especially in the pre-monsoon season. </a:t>
            </a:r>
          </a:p>
          <a:p>
            <a:pPr algn="just"/>
            <a:r>
              <a:rPr lang="en-US" sz="2000" dirty="0">
                <a:latin typeface="Times New Roman" panose="02020603050405020304" pitchFamily="18" charset="0"/>
                <a:cs typeface="Times New Roman" panose="02020603050405020304" pitchFamily="18" charset="0"/>
              </a:rPr>
              <a:t>In April 2008, windstorms damaged 249 rural houses in lower Trashigang. Eight school buildings, four </a:t>
            </a:r>
            <a:r>
              <a:rPr lang="en-US" sz="2000" dirty="0" err="1">
                <a:latin typeface="Times New Roman" panose="02020603050405020304" pitchFamily="18" charset="0"/>
                <a:cs typeface="Times New Roman" panose="02020603050405020304" pitchFamily="18" charset="0"/>
              </a:rPr>
              <a:t>lhakhangs</a:t>
            </a:r>
            <a:r>
              <a:rPr lang="en-US" sz="2000" dirty="0">
                <a:latin typeface="Times New Roman" panose="02020603050405020304" pitchFamily="18" charset="0"/>
                <a:cs typeface="Times New Roman" panose="02020603050405020304" pitchFamily="18" charset="0"/>
              </a:rPr>
              <a:t> and one forest office were also damaged by the windstorm</a:t>
            </a:r>
            <a:r>
              <a:rPr lang="en-US" sz="1800" dirty="0">
                <a:latin typeface="Times New Roman" panose="02020603050405020304" pitchFamily="18" charset="0"/>
                <a:cs typeface="Times New Roman" panose="02020603050405020304" pitchFamily="18" charset="0"/>
              </a:rPr>
              <a:t>.</a:t>
            </a:r>
          </a:p>
          <a:p>
            <a:pPr marL="0" indent="0" algn="just">
              <a:buNone/>
            </a:pPr>
            <a:endParaRPr lang="en-US" sz="1800" dirty="0">
              <a:latin typeface="Times New Roman" panose="02020603050405020304" pitchFamily="18" charset="0"/>
              <a:cs typeface="Times New Roman" panose="02020603050405020304" pitchFamily="18" charset="0"/>
            </a:endParaRPr>
          </a:p>
          <a:p>
            <a:pPr marL="0" indent="0" algn="just" defTabSz="685800">
              <a:spcBef>
                <a:spcPts val="0"/>
              </a:spcBef>
              <a:buNone/>
              <a:defRPr/>
            </a:pPr>
            <a:endParaRPr lang="en-US" sz="1800" dirty="0">
              <a:latin typeface="Times New Roman" panose="02020603050405020304" pitchFamily="18" charset="0"/>
              <a:cs typeface="Times New Roman" panose="02020603050405020304" pitchFamily="18" charset="0"/>
            </a:endParaRPr>
          </a:p>
          <a:p>
            <a:pPr marL="0" indent="0" algn="just">
              <a:buClr>
                <a:srgbClr val="000000"/>
              </a:buClr>
              <a:buNone/>
            </a:pPr>
            <a:endParaRPr lang="fr-CH" altLang="en-US" sz="1800" dirty="0">
              <a:solidFill>
                <a:schemeClr val="bg2">
                  <a:lumMod val="25000"/>
                </a:schemeClr>
              </a:solidFill>
              <a:latin typeface="Times New Roman" panose="02020603050405020304" pitchFamily="18" charset="0"/>
              <a:ea typeface="Cambria Math" pitchFamily="18" charset="0"/>
              <a:cs typeface="Times New Roman" panose="02020603050405020304" pitchFamily="18" charset="0"/>
            </a:endParaRPr>
          </a:p>
          <a:p>
            <a:pPr marL="457200" indent="-457200">
              <a:buClr>
                <a:srgbClr val="000000"/>
              </a:buClr>
              <a:buFont typeface="+mj-lt"/>
              <a:buAutoNum type="romanUcPeriod"/>
            </a:pPr>
            <a:endParaRPr lang="fr-CH" altLang="en-US" sz="1800" dirty="0">
              <a:solidFill>
                <a:schemeClr val="bg2">
                  <a:lumMod val="25000"/>
                </a:schemeClr>
              </a:solidFill>
              <a:latin typeface="Cambria Math" pitchFamily="18" charset="0"/>
              <a:ea typeface="Cambria Math" pitchFamily="18" charset="0"/>
              <a:cs typeface="+mj-cs"/>
            </a:endParaRPr>
          </a:p>
        </p:txBody>
      </p:sp>
      <p:pic>
        <p:nvPicPr>
          <p:cNvPr id="6" name="Picture 5"/>
          <p:cNvPicPr/>
          <p:nvPr/>
        </p:nvPicPr>
        <p:blipFill>
          <a:blip r:embed="rId3"/>
          <a:stretch>
            <a:fillRect/>
          </a:stretch>
        </p:blipFill>
        <p:spPr>
          <a:xfrm>
            <a:off x="5226908" y="1065764"/>
            <a:ext cx="3719384" cy="3061393"/>
          </a:xfrm>
          <a:prstGeom prst="rect">
            <a:avLst/>
          </a:prstGeom>
        </p:spPr>
      </p:pic>
      <p:sp>
        <p:nvSpPr>
          <p:cNvPr id="8" name="Rectangle 3"/>
          <p:cNvSpPr txBox="1">
            <a:spLocks noChangeArrowheads="1"/>
          </p:cNvSpPr>
          <p:nvPr/>
        </p:nvSpPr>
        <p:spPr>
          <a:xfrm>
            <a:off x="272633" y="5125480"/>
            <a:ext cx="8103120" cy="3502194"/>
          </a:xfrm>
          <a:prstGeom prst="rect">
            <a:avLst/>
          </a:prstGeom>
        </p:spPr>
        <p:txBody>
          <a:bodyPr vert="horz" lIns="137160" tIns="68580" rIns="68580" bIns="3429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000000"/>
              </a:buClr>
              <a:buNone/>
            </a:pPr>
            <a:r>
              <a:rPr lang="en-US" dirty="0">
                <a:solidFill>
                  <a:schemeClr val="tx1"/>
                </a:solidFill>
                <a:latin typeface="Times New Roman" panose="02020603050405020304" pitchFamily="18" charset="0"/>
                <a:cs typeface="Times New Roman" panose="02020603050405020304" pitchFamily="18" charset="0"/>
              </a:rPr>
              <a:t> </a:t>
            </a:r>
          </a:p>
          <a:p>
            <a:pPr marL="0" indent="0">
              <a:buClr>
                <a:srgbClr val="000000"/>
              </a:buClr>
              <a:buNone/>
            </a:pPr>
            <a:endParaRPr lang="fr-CH" altLang="en-US" sz="1650" dirty="0">
              <a:solidFill>
                <a:schemeClr val="bg2">
                  <a:lumMod val="25000"/>
                </a:schemeClr>
              </a:solidFill>
              <a:latin typeface="Times New Roman" panose="02020603050405020304" pitchFamily="18" charset="0"/>
              <a:ea typeface="Cambria Math" pitchFamily="18" charset="0"/>
              <a:cs typeface="Times New Roman" panose="02020603050405020304" pitchFamily="18" charset="0"/>
            </a:endParaRPr>
          </a:p>
          <a:p>
            <a:pPr marL="457200" indent="-457200">
              <a:buClr>
                <a:srgbClr val="000000"/>
              </a:buClr>
              <a:buFont typeface="+mj-lt"/>
              <a:buAutoNum type="romanUcPeriod"/>
            </a:pPr>
            <a:endParaRPr lang="fr-CH" altLang="en-US" sz="1650" dirty="0">
              <a:solidFill>
                <a:schemeClr val="bg2">
                  <a:lumMod val="25000"/>
                </a:schemeClr>
              </a:solidFill>
              <a:latin typeface="Cambria Math" pitchFamily="18" charset="0"/>
              <a:ea typeface="Cambria Math" pitchFamily="18" charset="0"/>
              <a:cs typeface="+mj-cs"/>
            </a:endParaRPr>
          </a:p>
          <a:p>
            <a:pPr marL="457200" indent="-457200">
              <a:buClr>
                <a:srgbClr val="000000"/>
              </a:buClr>
              <a:buFont typeface="+mj-lt"/>
              <a:buAutoNum type="romanUcPeriod"/>
            </a:pPr>
            <a:endParaRPr lang="en-US" altLang="en-US" sz="1650" dirty="0">
              <a:solidFill>
                <a:schemeClr val="bg2">
                  <a:lumMod val="25000"/>
                </a:schemeClr>
              </a:solidFill>
              <a:latin typeface="Cambria Math" pitchFamily="18" charset="0"/>
              <a:ea typeface="Cambria Math" pitchFamily="18" charset="0"/>
              <a:cs typeface="+mj-cs"/>
            </a:endParaRPr>
          </a:p>
        </p:txBody>
      </p:sp>
      <p:sp>
        <p:nvSpPr>
          <p:cNvPr id="2" name="TextBox 1"/>
          <p:cNvSpPr txBox="1"/>
          <p:nvPr/>
        </p:nvSpPr>
        <p:spPr>
          <a:xfrm>
            <a:off x="505453" y="4670854"/>
            <a:ext cx="8440839" cy="1200329"/>
          </a:xfrm>
          <a:prstGeom prst="rect">
            <a:avLst/>
          </a:prstGeom>
          <a:noFill/>
        </p:spPr>
        <p:txBody>
          <a:bodyPr wrap="square" rtlCol="0">
            <a:spAutoFit/>
          </a:bodyPr>
          <a:lstStyle/>
          <a:p>
            <a:pPr>
              <a:buClr>
                <a:srgbClr val="000000"/>
              </a:buClr>
            </a:pPr>
            <a:r>
              <a:rPr lang="en-US" dirty="0">
                <a:solidFill>
                  <a:srgbClr val="FF0000"/>
                </a:solidFill>
                <a:latin typeface="Times New Roman" panose="02020603050405020304" pitchFamily="18" charset="0"/>
                <a:cs typeface="Times New Roman" panose="02020603050405020304" pitchFamily="18" charset="0"/>
              </a:rPr>
              <a:t>Farmers have had to deal with increasing frequency of hail and windstorms. In 2010, more than 5000 acres of agriculture crops were affected by hail and windstorms, damaging a wide range of staple crops, such as maize, rice, potato, chili, buckwheat and others</a:t>
            </a:r>
            <a:endParaRPr lang="en-US" altLang="en-US" dirty="0">
              <a:solidFill>
                <a:srgbClr val="FF0000"/>
              </a:solidFill>
              <a:latin typeface="Cambria Math" pitchFamily="18" charset="0"/>
              <a:ea typeface="Cambria Math" pitchFamily="18" charset="0"/>
            </a:endParaRPr>
          </a:p>
        </p:txBody>
      </p:sp>
    </p:spTree>
    <p:extLst>
      <p:ext uri="{BB962C8B-B14F-4D97-AF65-F5344CB8AC3E}">
        <p14:creationId xmlns:p14="http://schemas.microsoft.com/office/powerpoint/2010/main" val="1326874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97" y="126357"/>
            <a:ext cx="8909222" cy="577978"/>
          </a:xfrm>
        </p:spPr>
        <p:txBody>
          <a:bodyPr>
            <a:normAutofit/>
          </a:bodyPr>
          <a:lstStyle/>
          <a:p>
            <a:r>
              <a:rPr lang="en-US" sz="2800" b="1" dirty="0" smtClean="0">
                <a:solidFill>
                  <a:srgbClr val="000090"/>
                </a:solidFill>
              </a:rPr>
              <a:t>National Center for Hydrology &amp; Meteorology(NCHM)</a:t>
            </a:r>
            <a:endParaRPr lang="en-US" sz="2800" dirty="0"/>
          </a:p>
        </p:txBody>
      </p:sp>
      <p:pic>
        <p:nvPicPr>
          <p:cNvPr id="1026" name="Content Placeholder 22"/>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18" y="855791"/>
            <a:ext cx="8223379" cy="470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528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5AAC06D-04F4-406B-BEC6-9167142FBC83}" type="slidenum">
              <a:rPr lang="en-US" smtClean="0"/>
              <a:pPr/>
              <a:t>9</a:t>
            </a:fld>
            <a:endParaRPr lang="en-US"/>
          </a:p>
        </p:txBody>
      </p:sp>
      <p:sp>
        <p:nvSpPr>
          <p:cNvPr id="6" name="TextBox 5"/>
          <p:cNvSpPr txBox="1"/>
          <p:nvPr/>
        </p:nvSpPr>
        <p:spPr>
          <a:xfrm>
            <a:off x="685801" y="1428750"/>
            <a:ext cx="184731" cy="369332"/>
          </a:xfrm>
          <a:prstGeom prst="rect">
            <a:avLst/>
          </a:prstGeom>
          <a:noFill/>
        </p:spPr>
        <p:txBody>
          <a:bodyPr wrap="none" rtlCol="0">
            <a:spAutoFit/>
          </a:bodyPr>
          <a:lstStyle/>
          <a:p>
            <a:endParaRPr lang="en-US" b="1" dirty="0">
              <a:solidFill>
                <a:srgbClr val="FF0000"/>
              </a:solidFill>
            </a:endParaRPr>
          </a:p>
        </p:txBody>
      </p:sp>
      <p:pic>
        <p:nvPicPr>
          <p:cNvPr id="8" name="Picture 7"/>
          <p:cNvPicPr>
            <a:picLocks noChangeAspect="1"/>
          </p:cNvPicPr>
          <p:nvPr/>
        </p:nvPicPr>
        <p:blipFill>
          <a:blip r:embed="rId2"/>
          <a:stretch>
            <a:fillRect/>
          </a:stretch>
        </p:blipFill>
        <p:spPr>
          <a:xfrm>
            <a:off x="1235238" y="1428750"/>
            <a:ext cx="6893234" cy="4666391"/>
          </a:xfrm>
          <a:prstGeom prst="rect">
            <a:avLst/>
          </a:prstGeom>
        </p:spPr>
      </p:pic>
      <p:sp>
        <p:nvSpPr>
          <p:cNvPr id="7" name="Rectangle 5">
            <a:extLst>
              <a:ext uri="{FF2B5EF4-FFF2-40B4-BE49-F238E27FC236}">
                <a16:creationId xmlns:a16="http://schemas.microsoft.com/office/drawing/2014/main" id="{CD165193-46B0-4B11-830A-D65DFDBF2670}"/>
              </a:ext>
            </a:extLst>
          </p:cNvPr>
          <p:cNvSpPr txBox="1">
            <a:spLocks noChangeArrowheads="1"/>
          </p:cNvSpPr>
          <p:nvPr/>
        </p:nvSpPr>
        <p:spPr bwMode="gray">
          <a:xfrm>
            <a:off x="230207" y="1029364"/>
            <a:ext cx="4344150" cy="45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5000"/>
              </a:lnSpc>
            </a:pPr>
            <a:r>
              <a:rPr lang="en-US" altLang="en-US" sz="2250" b="1" dirty="0">
                <a:solidFill>
                  <a:srgbClr val="171717"/>
                </a:solidFill>
                <a:latin typeface="Times New Roman" panose="02020603050405020304" pitchFamily="18" charset="0"/>
                <a:ea typeface="ＭＳ Ｐゴシック" panose="020B0600070205080204" pitchFamily="34" charset="-128"/>
                <a:cs typeface="Times New Roman" panose="02020603050405020304" pitchFamily="18" charset="0"/>
              </a:rPr>
              <a:t>NCHM by Functions</a:t>
            </a:r>
          </a:p>
        </p:txBody>
      </p:sp>
      <p:sp>
        <p:nvSpPr>
          <p:cNvPr id="2" name="Rectangle 1">
            <a:extLst>
              <a:ext uri="{FF2B5EF4-FFF2-40B4-BE49-F238E27FC236}">
                <a16:creationId xmlns:a16="http://schemas.microsoft.com/office/drawing/2014/main" id="{5156AFE2-B48E-4191-82EE-80D8F8DC9F6E}"/>
              </a:ext>
            </a:extLst>
          </p:cNvPr>
          <p:cNvSpPr/>
          <p:nvPr/>
        </p:nvSpPr>
        <p:spPr>
          <a:xfrm>
            <a:off x="6002519" y="3897394"/>
            <a:ext cx="1604913" cy="176753"/>
          </a:xfrm>
          <a:prstGeom prst="rect">
            <a:avLst/>
          </a:prstGeom>
          <a:solidFill>
            <a:schemeClr val="accent5">
              <a:lumMod val="60000"/>
              <a:lumOff val="40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smtClean="0">
                <a:latin typeface="Times New Roman" panose="02020603050405020304" pitchFamily="18" charset="0"/>
                <a:cs typeface="Times New Roman" panose="02020603050405020304" pitchFamily="18" charset="0"/>
              </a:rPr>
              <a:t>Agro-Met </a:t>
            </a:r>
            <a:r>
              <a:rPr lang="en-GB" sz="1200" dirty="0">
                <a:latin typeface="Times New Roman" panose="02020603050405020304" pitchFamily="18" charset="0"/>
                <a:cs typeface="Times New Roman" panose="02020603050405020304" pitchFamily="18" charset="0"/>
              </a:rPr>
              <a:t>Services</a:t>
            </a:r>
          </a:p>
        </p:txBody>
      </p:sp>
      <p:sp>
        <p:nvSpPr>
          <p:cNvPr id="3" name="Rectangle 2"/>
          <p:cNvSpPr/>
          <p:nvPr/>
        </p:nvSpPr>
        <p:spPr>
          <a:xfrm>
            <a:off x="123568" y="281732"/>
            <a:ext cx="8736227" cy="523220"/>
          </a:xfrm>
          <a:prstGeom prst="rect">
            <a:avLst/>
          </a:prstGeom>
        </p:spPr>
        <p:txBody>
          <a:bodyPr wrap="square">
            <a:spAutoFit/>
          </a:bodyPr>
          <a:lstStyle/>
          <a:p>
            <a:r>
              <a:rPr lang="en-US" sz="2800" b="1" dirty="0">
                <a:solidFill>
                  <a:srgbClr val="000090"/>
                </a:solidFill>
              </a:rPr>
              <a:t>National Center for Hydrology &amp; Meteorology(NCHM)</a:t>
            </a:r>
            <a:endParaRPr lang="en-US" sz="2800" dirty="0"/>
          </a:p>
        </p:txBody>
      </p:sp>
    </p:spTree>
    <p:extLst>
      <p:ext uri="{BB962C8B-B14F-4D97-AF65-F5344CB8AC3E}">
        <p14:creationId xmlns:p14="http://schemas.microsoft.com/office/powerpoint/2010/main" val="1523711580"/>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5092</TotalTime>
  <Words>1213</Words>
  <Application>Microsoft Office PowerPoint</Application>
  <PresentationFormat>On-screen Show (4:3)</PresentationFormat>
  <Paragraphs>198</Paragraphs>
  <Slides>20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맑은 고딕</vt:lpstr>
      <vt:lpstr>ＭＳ Ｐゴシック</vt:lpstr>
      <vt:lpstr>Arial</vt:lpstr>
      <vt:lpstr>Arial Narrow</vt:lpstr>
      <vt:lpstr>Calibri</vt:lpstr>
      <vt:lpstr>Cambria Math</vt:lpstr>
      <vt:lpstr>Times New Roman</vt:lpstr>
      <vt:lpstr>Wingdings</vt:lpstr>
      <vt:lpstr>Wingdings 3</vt:lpstr>
      <vt:lpstr>WMO_WHITE_Powerpoint_en_fr</vt:lpstr>
      <vt:lpstr>PowerPoint Presentation</vt:lpstr>
      <vt:lpstr>Outline…….</vt:lpstr>
      <vt:lpstr>Introduction to the Kingdom Of Bhutan</vt:lpstr>
      <vt:lpstr>Climate &amp; extreme weather events in Bhutan</vt:lpstr>
      <vt:lpstr>Climate &amp; extreme weather events in Bhutan</vt:lpstr>
      <vt:lpstr>Climate &amp; extreme weather events in Bhutan</vt:lpstr>
      <vt:lpstr>Climate &amp; extreme weather events in Bhutan</vt:lpstr>
      <vt:lpstr>National Center for Hydrology &amp; Meteorology(NCHM)</vt:lpstr>
      <vt:lpstr>PowerPoint Presentation</vt:lpstr>
      <vt:lpstr>PowerPoint Presentation</vt:lpstr>
      <vt:lpstr>National Center for Hydrology &amp; Meteorology</vt:lpstr>
      <vt:lpstr>PowerPoint Presentation</vt:lpstr>
      <vt:lpstr>Physical context of the Bhutan</vt:lpstr>
      <vt:lpstr>National requirements for observations</vt:lpstr>
      <vt:lpstr>1. Meteorological Observing Stations..</vt:lpstr>
      <vt:lpstr>Meteorological Stations</vt:lpstr>
      <vt:lpstr>PowerPoint Presentation</vt:lpstr>
      <vt:lpstr>Status of National implementation of WIGOS</vt:lpstr>
      <vt:lpstr>Challeges, Gaps &amp; Plan</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LFNunes</dc:creator>
  <cp:lastModifiedBy>trashi-HOID</cp:lastModifiedBy>
  <cp:revision>587</cp:revision>
  <cp:lastPrinted>2018-11-02T06:13:08Z</cp:lastPrinted>
  <dcterms:created xsi:type="dcterms:W3CDTF">2016-05-27T11:05:50Z</dcterms:created>
  <dcterms:modified xsi:type="dcterms:W3CDTF">2018-11-06T03:03:19Z</dcterms:modified>
</cp:coreProperties>
</file>