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0"/>
  </p:notesMasterIdLst>
  <p:sldIdLst>
    <p:sldId id="256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8" r:id="rId18"/>
    <p:sldId id="271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0" autoAdjust="0"/>
    <p:restoredTop sz="98335" autoAdjust="0"/>
  </p:normalViewPr>
  <p:slideViewPr>
    <p:cSldViewPr snapToGrid="0" snapToObjects="1">
      <p:cViewPr varScale="1">
        <p:scale>
          <a:sx n="109" d="100"/>
          <a:sy n="109" d="100"/>
        </p:scale>
        <p:origin x="-780" y="-90"/>
      </p:cViewPr>
      <p:guideLst>
        <p:guide orient="horz" pos="3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06556-AF39-467F-8FE9-C51EA7CDE043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071C2C1F-D880-4978-B8BF-4DAF268CCA71}">
      <dgm:prSet phldrT="[テキスト]"/>
      <dgm:spPr/>
      <dgm:t>
        <a:bodyPr/>
        <a:lstStyle/>
        <a:p>
          <a:r>
            <a:rPr kumimoji="1" lang="en-US" altLang="ja-JP" dirty="0" smtClean="0"/>
            <a:t>Survey</a:t>
          </a:r>
          <a:endParaRPr kumimoji="1" lang="ja-JP" altLang="en-US" dirty="0"/>
        </a:p>
      </dgm:t>
    </dgm:pt>
    <dgm:pt modelId="{B3942924-F398-4DCF-BA24-8D95EC4F8ECF}" type="parTrans" cxnId="{27DB2BC8-71C6-4C28-96F3-19A20479E404}">
      <dgm:prSet/>
      <dgm:spPr/>
      <dgm:t>
        <a:bodyPr/>
        <a:lstStyle/>
        <a:p>
          <a:endParaRPr kumimoji="1" lang="ja-JP" altLang="en-US"/>
        </a:p>
      </dgm:t>
    </dgm:pt>
    <dgm:pt modelId="{A74E52D4-97B5-45AA-9E36-13CD6FC03993}" type="sibTrans" cxnId="{27DB2BC8-71C6-4C28-96F3-19A20479E404}">
      <dgm:prSet/>
      <dgm:spPr/>
      <dgm:t>
        <a:bodyPr/>
        <a:lstStyle/>
        <a:p>
          <a:endParaRPr kumimoji="1" lang="ja-JP" altLang="en-US"/>
        </a:p>
      </dgm:t>
    </dgm:pt>
    <dgm:pt modelId="{38E0D6E9-B521-47B2-9FBD-82038C5D873A}">
      <dgm:prSet phldrT="[テキスト]"/>
      <dgm:spPr/>
      <dgm:t>
        <a:bodyPr/>
        <a:lstStyle/>
        <a:p>
          <a:r>
            <a:rPr kumimoji="1" lang="en-US" altLang="ja-JP" dirty="0" smtClean="0"/>
            <a:t>Provision</a:t>
          </a:r>
          <a:endParaRPr kumimoji="1" lang="ja-JP" altLang="en-US" dirty="0"/>
        </a:p>
      </dgm:t>
    </dgm:pt>
    <dgm:pt modelId="{C655EECF-E864-48E4-B157-024ACED665EA}" type="parTrans" cxnId="{A85D81F6-F058-40C7-9DA1-14D4501D0201}">
      <dgm:prSet/>
      <dgm:spPr/>
      <dgm:t>
        <a:bodyPr/>
        <a:lstStyle/>
        <a:p>
          <a:endParaRPr kumimoji="1" lang="ja-JP" altLang="en-US"/>
        </a:p>
      </dgm:t>
    </dgm:pt>
    <dgm:pt modelId="{72918C6C-F049-4DD7-92BC-6AEBE58B5788}" type="sibTrans" cxnId="{A85D81F6-F058-40C7-9DA1-14D4501D0201}">
      <dgm:prSet/>
      <dgm:spPr/>
      <dgm:t>
        <a:bodyPr/>
        <a:lstStyle/>
        <a:p>
          <a:endParaRPr kumimoji="1" lang="ja-JP" altLang="en-US"/>
        </a:p>
      </dgm:t>
    </dgm:pt>
    <dgm:pt modelId="{7F58723D-23ED-4DB6-814C-AA4A77A44E48}">
      <dgm:prSet/>
      <dgm:spPr/>
      <dgm:t>
        <a:bodyPr/>
        <a:lstStyle/>
        <a:p>
          <a:r>
            <a:rPr kumimoji="1" lang="en-US" altLang="ja-JP" dirty="0" smtClean="0"/>
            <a:t>Training</a:t>
          </a:r>
          <a:endParaRPr kumimoji="1" lang="ja-JP" altLang="en-US" dirty="0"/>
        </a:p>
      </dgm:t>
    </dgm:pt>
    <dgm:pt modelId="{FFF819E2-D29D-4C3D-987C-A9DC716F9588}" type="parTrans" cxnId="{EC89E1C8-737E-4D4C-8DEC-C0CDD18A217D}">
      <dgm:prSet/>
      <dgm:spPr/>
      <dgm:t>
        <a:bodyPr/>
        <a:lstStyle/>
        <a:p>
          <a:endParaRPr kumimoji="1" lang="ja-JP" altLang="en-US"/>
        </a:p>
      </dgm:t>
    </dgm:pt>
    <dgm:pt modelId="{65B6515F-F019-40FE-A995-5C71C24651C7}" type="sibTrans" cxnId="{EC89E1C8-737E-4D4C-8DEC-C0CDD18A217D}">
      <dgm:prSet/>
      <dgm:spPr/>
      <dgm:t>
        <a:bodyPr/>
        <a:lstStyle/>
        <a:p>
          <a:endParaRPr kumimoji="1" lang="ja-JP" altLang="en-US"/>
        </a:p>
      </dgm:t>
    </dgm:pt>
    <dgm:pt modelId="{78C31011-8EE4-4B5A-AEA1-09F341928456}">
      <dgm:prSet/>
      <dgm:spPr/>
      <dgm:t>
        <a:bodyPr/>
        <a:lstStyle/>
        <a:p>
          <a:r>
            <a:rPr kumimoji="1" lang="en-US" altLang="ja-JP" dirty="0" smtClean="0"/>
            <a:t>Follow-up</a:t>
          </a:r>
          <a:endParaRPr kumimoji="1" lang="ja-JP" altLang="en-US" dirty="0"/>
        </a:p>
      </dgm:t>
    </dgm:pt>
    <dgm:pt modelId="{6621EAA2-C5D1-4A7A-9820-2A3C94CABD95}" type="parTrans" cxnId="{6B5258A8-B8CD-4366-955A-8183CA614987}">
      <dgm:prSet/>
      <dgm:spPr/>
      <dgm:t>
        <a:bodyPr/>
        <a:lstStyle/>
        <a:p>
          <a:endParaRPr kumimoji="1" lang="ja-JP" altLang="en-US"/>
        </a:p>
      </dgm:t>
    </dgm:pt>
    <dgm:pt modelId="{7B56230A-E012-47AA-95A8-FAB15F4FC96F}" type="sibTrans" cxnId="{6B5258A8-B8CD-4366-955A-8183CA614987}">
      <dgm:prSet/>
      <dgm:spPr/>
      <dgm:t>
        <a:bodyPr/>
        <a:lstStyle/>
        <a:p>
          <a:endParaRPr kumimoji="1" lang="ja-JP" altLang="en-US"/>
        </a:p>
      </dgm:t>
    </dgm:pt>
    <dgm:pt modelId="{F6694D47-C429-46B2-A1DA-60518ECDD955}">
      <dgm:prSet/>
      <dgm:spPr/>
      <dgm:t>
        <a:bodyPr/>
        <a:lstStyle/>
        <a:p>
          <a:r>
            <a:rPr kumimoji="1" lang="en-US" altLang="ja-JP" dirty="0" smtClean="0"/>
            <a:t>Preliminary survey of calibration capacity</a:t>
          </a:r>
          <a:endParaRPr kumimoji="1" lang="ja-JP" altLang="en-US" dirty="0"/>
        </a:p>
      </dgm:t>
    </dgm:pt>
    <dgm:pt modelId="{066883C4-327B-459D-95DE-C7537A2F77BC}" type="parTrans" cxnId="{19917138-964F-4E4C-B0DB-889D4C5C431E}">
      <dgm:prSet/>
      <dgm:spPr/>
      <dgm:t>
        <a:bodyPr/>
        <a:lstStyle/>
        <a:p>
          <a:endParaRPr kumimoji="1" lang="ja-JP" altLang="en-US"/>
        </a:p>
      </dgm:t>
    </dgm:pt>
    <dgm:pt modelId="{ED571775-8FF5-4732-8F3E-C5879BF0390B}" type="sibTrans" cxnId="{19917138-964F-4E4C-B0DB-889D4C5C431E}">
      <dgm:prSet/>
      <dgm:spPr/>
      <dgm:t>
        <a:bodyPr/>
        <a:lstStyle/>
        <a:p>
          <a:endParaRPr kumimoji="1" lang="ja-JP" altLang="en-US"/>
        </a:p>
      </dgm:t>
    </dgm:pt>
    <dgm:pt modelId="{39C01FEA-57C4-4ED6-8918-F0F974002C8F}">
      <dgm:prSet/>
      <dgm:spPr/>
      <dgm:t>
        <a:bodyPr/>
        <a:lstStyle/>
        <a:p>
          <a:r>
            <a:rPr kumimoji="1" lang="en-US" altLang="ja-JP" dirty="0" smtClean="0"/>
            <a:t>Provision of standard instruments and/or inspection equipment</a:t>
          </a:r>
          <a:endParaRPr kumimoji="1" lang="ja-JP" altLang="en-US" dirty="0"/>
        </a:p>
      </dgm:t>
    </dgm:pt>
    <dgm:pt modelId="{3580288F-A678-40B2-8D5E-4B4E61088BF3}" type="parTrans" cxnId="{242F1DA4-E185-4F12-B9E0-26FE1C7441CA}">
      <dgm:prSet/>
      <dgm:spPr/>
      <dgm:t>
        <a:bodyPr/>
        <a:lstStyle/>
        <a:p>
          <a:endParaRPr kumimoji="1" lang="ja-JP" altLang="en-US"/>
        </a:p>
      </dgm:t>
    </dgm:pt>
    <dgm:pt modelId="{B4915547-80EB-4386-BADB-D3E1B3BA7F86}" type="sibTrans" cxnId="{242F1DA4-E185-4F12-B9E0-26FE1C7441CA}">
      <dgm:prSet/>
      <dgm:spPr/>
      <dgm:t>
        <a:bodyPr/>
        <a:lstStyle/>
        <a:p>
          <a:endParaRPr kumimoji="1" lang="ja-JP" altLang="en-US"/>
        </a:p>
      </dgm:t>
    </dgm:pt>
    <dgm:pt modelId="{115B0349-D829-4618-9781-4ECC1129D611}">
      <dgm:prSet/>
      <dgm:spPr/>
      <dgm:t>
        <a:bodyPr/>
        <a:lstStyle/>
        <a:p>
          <a:r>
            <a:rPr kumimoji="1" lang="en-US" altLang="ja-JP" dirty="0" smtClean="0"/>
            <a:t>Training sessions</a:t>
          </a:r>
          <a:endParaRPr kumimoji="1" lang="ja-JP" altLang="en-US" dirty="0"/>
        </a:p>
      </dgm:t>
    </dgm:pt>
    <dgm:pt modelId="{755B23A0-BCEB-434E-A3E9-D908BAF0AAD8}" type="parTrans" cxnId="{6C6734DE-26CB-43AF-B6A0-753A30B43144}">
      <dgm:prSet/>
      <dgm:spPr/>
      <dgm:t>
        <a:bodyPr/>
        <a:lstStyle/>
        <a:p>
          <a:endParaRPr kumimoji="1" lang="ja-JP" altLang="en-US"/>
        </a:p>
      </dgm:t>
    </dgm:pt>
    <dgm:pt modelId="{80E29A87-3F62-4701-82AD-F0BCE4A50AC5}" type="sibTrans" cxnId="{6C6734DE-26CB-43AF-B6A0-753A30B43144}">
      <dgm:prSet/>
      <dgm:spPr/>
      <dgm:t>
        <a:bodyPr/>
        <a:lstStyle/>
        <a:p>
          <a:endParaRPr kumimoji="1" lang="ja-JP" altLang="en-US"/>
        </a:p>
      </dgm:t>
    </dgm:pt>
    <dgm:pt modelId="{E06576F0-1C4F-4615-956F-F8E529700637}">
      <dgm:prSet/>
      <dgm:spPr/>
      <dgm:t>
        <a:bodyPr/>
        <a:lstStyle/>
        <a:p>
          <a:r>
            <a:rPr kumimoji="1" lang="en-US" altLang="ja-JP" dirty="0" smtClean="0"/>
            <a:t>Follow up activities</a:t>
          </a:r>
          <a:endParaRPr kumimoji="1" lang="ja-JP" altLang="en-US" dirty="0"/>
        </a:p>
      </dgm:t>
    </dgm:pt>
    <dgm:pt modelId="{450C6120-1645-41FF-B103-D0172CCCAF6F}" type="parTrans" cxnId="{79D9E171-32EA-4595-A650-7D275EE01CE7}">
      <dgm:prSet/>
      <dgm:spPr/>
      <dgm:t>
        <a:bodyPr/>
        <a:lstStyle/>
        <a:p>
          <a:endParaRPr kumimoji="1" lang="ja-JP" altLang="en-US"/>
        </a:p>
      </dgm:t>
    </dgm:pt>
    <dgm:pt modelId="{E65D3A4B-C8E4-4004-82F9-F19754536C3E}" type="sibTrans" cxnId="{79D9E171-32EA-4595-A650-7D275EE01CE7}">
      <dgm:prSet/>
      <dgm:spPr/>
      <dgm:t>
        <a:bodyPr/>
        <a:lstStyle/>
        <a:p>
          <a:endParaRPr kumimoji="1" lang="ja-JP" altLang="en-US"/>
        </a:p>
      </dgm:t>
    </dgm:pt>
    <dgm:pt modelId="{10B459A6-A45D-4424-9DD0-DF4FB17C2DAB}" type="pres">
      <dgm:prSet presAssocID="{9AE06556-AF39-467F-8FE9-C51EA7CDE0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18214C4-E6BB-4B66-9404-500B7BBCF7B6}" type="pres">
      <dgm:prSet presAssocID="{071C2C1F-D880-4978-B8BF-4DAF268CCA71}" presName="composite" presStyleCnt="0"/>
      <dgm:spPr/>
      <dgm:t>
        <a:bodyPr/>
        <a:lstStyle/>
        <a:p>
          <a:endParaRPr kumimoji="1" lang="ja-JP" altLang="en-US"/>
        </a:p>
      </dgm:t>
    </dgm:pt>
    <dgm:pt modelId="{5BE19147-14A4-4934-A1EF-CBC836894BA6}" type="pres">
      <dgm:prSet presAssocID="{071C2C1F-D880-4978-B8BF-4DAF268CCA7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645EE3-88E3-41F2-9D5B-A8C6CA5D1793}" type="pres">
      <dgm:prSet presAssocID="{071C2C1F-D880-4978-B8BF-4DAF268CCA71}" presName="descendantText" presStyleLbl="alignAcc1" presStyleIdx="0" presStyleCnt="4" custScaleX="98707" custLinFactNeighborX="-446" custLinFactNeighborY="188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7701D2-B95F-454E-9711-9B81CCDCACED}" type="pres">
      <dgm:prSet presAssocID="{A74E52D4-97B5-45AA-9E36-13CD6FC03993}" presName="sp" presStyleCnt="0"/>
      <dgm:spPr/>
      <dgm:t>
        <a:bodyPr/>
        <a:lstStyle/>
        <a:p>
          <a:endParaRPr kumimoji="1" lang="ja-JP" altLang="en-US"/>
        </a:p>
      </dgm:t>
    </dgm:pt>
    <dgm:pt modelId="{9638FA8D-F146-465B-BAC2-C515443EFA8B}" type="pres">
      <dgm:prSet presAssocID="{38E0D6E9-B521-47B2-9FBD-82038C5D873A}" presName="composite" presStyleCnt="0"/>
      <dgm:spPr/>
      <dgm:t>
        <a:bodyPr/>
        <a:lstStyle/>
        <a:p>
          <a:endParaRPr kumimoji="1" lang="ja-JP" altLang="en-US"/>
        </a:p>
      </dgm:t>
    </dgm:pt>
    <dgm:pt modelId="{D7C551FE-1FA9-49D5-B49E-6B56EE3AFC1B}" type="pres">
      <dgm:prSet presAssocID="{38E0D6E9-B521-47B2-9FBD-82038C5D873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2CDB734-E547-46BE-80F2-4E33D0156711}" type="pres">
      <dgm:prSet presAssocID="{38E0D6E9-B521-47B2-9FBD-82038C5D873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F11EA5-8297-4831-ACCF-7B6F258AA1D9}" type="pres">
      <dgm:prSet presAssocID="{72918C6C-F049-4DD7-92BC-6AEBE58B5788}" presName="sp" presStyleCnt="0"/>
      <dgm:spPr/>
      <dgm:t>
        <a:bodyPr/>
        <a:lstStyle/>
        <a:p>
          <a:endParaRPr kumimoji="1" lang="ja-JP" altLang="en-US"/>
        </a:p>
      </dgm:t>
    </dgm:pt>
    <dgm:pt modelId="{CF6C9255-683D-4116-834B-9225D57888F7}" type="pres">
      <dgm:prSet presAssocID="{7F58723D-23ED-4DB6-814C-AA4A77A44E48}" presName="composite" presStyleCnt="0"/>
      <dgm:spPr/>
      <dgm:t>
        <a:bodyPr/>
        <a:lstStyle/>
        <a:p>
          <a:endParaRPr kumimoji="1" lang="ja-JP" altLang="en-US"/>
        </a:p>
      </dgm:t>
    </dgm:pt>
    <dgm:pt modelId="{BCBCA6C8-8F0C-4CED-A846-ED3B8725B2F9}" type="pres">
      <dgm:prSet presAssocID="{7F58723D-23ED-4DB6-814C-AA4A77A44E4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1FCF361-3105-43E5-8558-26A53E09C8E2}" type="pres">
      <dgm:prSet presAssocID="{7F58723D-23ED-4DB6-814C-AA4A77A44E4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298CF5-B9CD-44C6-9609-C90FCD036CBC}" type="pres">
      <dgm:prSet presAssocID="{65B6515F-F019-40FE-A995-5C71C24651C7}" presName="sp" presStyleCnt="0"/>
      <dgm:spPr/>
      <dgm:t>
        <a:bodyPr/>
        <a:lstStyle/>
        <a:p>
          <a:endParaRPr kumimoji="1" lang="ja-JP" altLang="en-US"/>
        </a:p>
      </dgm:t>
    </dgm:pt>
    <dgm:pt modelId="{7F2FD48F-8175-42A4-BA95-CF6349B76234}" type="pres">
      <dgm:prSet presAssocID="{78C31011-8EE4-4B5A-AEA1-09F341928456}" presName="composite" presStyleCnt="0"/>
      <dgm:spPr/>
      <dgm:t>
        <a:bodyPr/>
        <a:lstStyle/>
        <a:p>
          <a:endParaRPr kumimoji="1" lang="ja-JP" altLang="en-US"/>
        </a:p>
      </dgm:t>
    </dgm:pt>
    <dgm:pt modelId="{63F56940-D3D2-4E83-9AA2-3D470D319CF7}" type="pres">
      <dgm:prSet presAssocID="{78C31011-8EE4-4B5A-AEA1-09F34192845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B7C8679-C4FE-4390-8F64-7ABC661E2F58}" type="pres">
      <dgm:prSet presAssocID="{78C31011-8EE4-4B5A-AEA1-09F34192845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C89E1C8-737E-4D4C-8DEC-C0CDD18A217D}" srcId="{9AE06556-AF39-467F-8FE9-C51EA7CDE043}" destId="{7F58723D-23ED-4DB6-814C-AA4A77A44E48}" srcOrd="2" destOrd="0" parTransId="{FFF819E2-D29D-4C3D-987C-A9DC716F9588}" sibTransId="{65B6515F-F019-40FE-A995-5C71C24651C7}"/>
    <dgm:cxn modelId="{A85D81F6-F058-40C7-9DA1-14D4501D0201}" srcId="{9AE06556-AF39-467F-8FE9-C51EA7CDE043}" destId="{38E0D6E9-B521-47B2-9FBD-82038C5D873A}" srcOrd="1" destOrd="0" parTransId="{C655EECF-E864-48E4-B157-024ACED665EA}" sibTransId="{72918C6C-F049-4DD7-92BC-6AEBE58B5788}"/>
    <dgm:cxn modelId="{5874C24A-CE2E-41B2-A349-899EC0154CFF}" type="presOf" srcId="{7F58723D-23ED-4DB6-814C-AA4A77A44E48}" destId="{BCBCA6C8-8F0C-4CED-A846-ED3B8725B2F9}" srcOrd="0" destOrd="0" presId="urn:microsoft.com/office/officeart/2005/8/layout/chevron2"/>
    <dgm:cxn modelId="{242F1DA4-E185-4F12-B9E0-26FE1C7441CA}" srcId="{38E0D6E9-B521-47B2-9FBD-82038C5D873A}" destId="{39C01FEA-57C4-4ED6-8918-F0F974002C8F}" srcOrd="0" destOrd="0" parTransId="{3580288F-A678-40B2-8D5E-4B4E61088BF3}" sibTransId="{B4915547-80EB-4386-BADB-D3E1B3BA7F86}"/>
    <dgm:cxn modelId="{D7CDFBFB-8186-46C1-81EC-3D9963A4CEED}" type="presOf" srcId="{F6694D47-C429-46B2-A1DA-60518ECDD955}" destId="{4D645EE3-88E3-41F2-9D5B-A8C6CA5D1793}" srcOrd="0" destOrd="0" presId="urn:microsoft.com/office/officeart/2005/8/layout/chevron2"/>
    <dgm:cxn modelId="{6C6734DE-26CB-43AF-B6A0-753A30B43144}" srcId="{7F58723D-23ED-4DB6-814C-AA4A77A44E48}" destId="{115B0349-D829-4618-9781-4ECC1129D611}" srcOrd="0" destOrd="0" parTransId="{755B23A0-BCEB-434E-A3E9-D908BAF0AAD8}" sibTransId="{80E29A87-3F62-4701-82AD-F0BCE4A50AC5}"/>
    <dgm:cxn modelId="{5D9552ED-77C8-4CCB-8C58-7BEC2DF1AFDD}" type="presOf" srcId="{38E0D6E9-B521-47B2-9FBD-82038C5D873A}" destId="{D7C551FE-1FA9-49D5-B49E-6B56EE3AFC1B}" srcOrd="0" destOrd="0" presId="urn:microsoft.com/office/officeart/2005/8/layout/chevron2"/>
    <dgm:cxn modelId="{06B160F2-8642-4824-8287-5ED2944AD81D}" type="presOf" srcId="{071C2C1F-D880-4978-B8BF-4DAF268CCA71}" destId="{5BE19147-14A4-4934-A1EF-CBC836894BA6}" srcOrd="0" destOrd="0" presId="urn:microsoft.com/office/officeart/2005/8/layout/chevron2"/>
    <dgm:cxn modelId="{6B5258A8-B8CD-4366-955A-8183CA614987}" srcId="{9AE06556-AF39-467F-8FE9-C51EA7CDE043}" destId="{78C31011-8EE4-4B5A-AEA1-09F341928456}" srcOrd="3" destOrd="0" parTransId="{6621EAA2-C5D1-4A7A-9820-2A3C94CABD95}" sibTransId="{7B56230A-E012-47AA-95A8-FAB15F4FC96F}"/>
    <dgm:cxn modelId="{6E41880D-A551-4116-87AB-46D90229CAFA}" type="presOf" srcId="{115B0349-D829-4618-9781-4ECC1129D611}" destId="{71FCF361-3105-43E5-8558-26A53E09C8E2}" srcOrd="0" destOrd="0" presId="urn:microsoft.com/office/officeart/2005/8/layout/chevron2"/>
    <dgm:cxn modelId="{10873D54-AE98-4686-BAF6-46B7113530BD}" type="presOf" srcId="{E06576F0-1C4F-4615-956F-F8E529700637}" destId="{DB7C8679-C4FE-4390-8F64-7ABC661E2F58}" srcOrd="0" destOrd="0" presId="urn:microsoft.com/office/officeart/2005/8/layout/chevron2"/>
    <dgm:cxn modelId="{27DB2BC8-71C6-4C28-96F3-19A20479E404}" srcId="{9AE06556-AF39-467F-8FE9-C51EA7CDE043}" destId="{071C2C1F-D880-4978-B8BF-4DAF268CCA71}" srcOrd="0" destOrd="0" parTransId="{B3942924-F398-4DCF-BA24-8D95EC4F8ECF}" sibTransId="{A74E52D4-97B5-45AA-9E36-13CD6FC03993}"/>
    <dgm:cxn modelId="{976E6666-15C4-4BDA-8DC4-A94288247253}" type="presOf" srcId="{9AE06556-AF39-467F-8FE9-C51EA7CDE043}" destId="{10B459A6-A45D-4424-9DD0-DF4FB17C2DAB}" srcOrd="0" destOrd="0" presId="urn:microsoft.com/office/officeart/2005/8/layout/chevron2"/>
    <dgm:cxn modelId="{79D9E171-32EA-4595-A650-7D275EE01CE7}" srcId="{78C31011-8EE4-4B5A-AEA1-09F341928456}" destId="{E06576F0-1C4F-4615-956F-F8E529700637}" srcOrd="0" destOrd="0" parTransId="{450C6120-1645-41FF-B103-D0172CCCAF6F}" sibTransId="{E65D3A4B-C8E4-4004-82F9-F19754536C3E}"/>
    <dgm:cxn modelId="{19917138-964F-4E4C-B0DB-889D4C5C431E}" srcId="{071C2C1F-D880-4978-B8BF-4DAF268CCA71}" destId="{F6694D47-C429-46B2-A1DA-60518ECDD955}" srcOrd="0" destOrd="0" parTransId="{066883C4-327B-459D-95DE-C7537A2F77BC}" sibTransId="{ED571775-8FF5-4732-8F3E-C5879BF0390B}"/>
    <dgm:cxn modelId="{7CE302D4-7F1A-4DBC-B675-EBA7195AF643}" type="presOf" srcId="{78C31011-8EE4-4B5A-AEA1-09F341928456}" destId="{63F56940-D3D2-4E83-9AA2-3D470D319CF7}" srcOrd="0" destOrd="0" presId="urn:microsoft.com/office/officeart/2005/8/layout/chevron2"/>
    <dgm:cxn modelId="{3FC0C95D-4DF0-4E76-9B1C-FBFD52760807}" type="presOf" srcId="{39C01FEA-57C4-4ED6-8918-F0F974002C8F}" destId="{32CDB734-E547-46BE-80F2-4E33D0156711}" srcOrd="0" destOrd="0" presId="urn:microsoft.com/office/officeart/2005/8/layout/chevron2"/>
    <dgm:cxn modelId="{4A3680C7-FC7C-4FAC-9648-05BD1B61B7B9}" type="presParOf" srcId="{10B459A6-A45D-4424-9DD0-DF4FB17C2DAB}" destId="{E18214C4-E6BB-4B66-9404-500B7BBCF7B6}" srcOrd="0" destOrd="0" presId="urn:microsoft.com/office/officeart/2005/8/layout/chevron2"/>
    <dgm:cxn modelId="{BF7845A4-D644-4DC0-8BD7-07F88CD09FB5}" type="presParOf" srcId="{E18214C4-E6BB-4B66-9404-500B7BBCF7B6}" destId="{5BE19147-14A4-4934-A1EF-CBC836894BA6}" srcOrd="0" destOrd="0" presId="urn:microsoft.com/office/officeart/2005/8/layout/chevron2"/>
    <dgm:cxn modelId="{E0744A64-C5BC-472B-BB72-F6765DE4BDBC}" type="presParOf" srcId="{E18214C4-E6BB-4B66-9404-500B7BBCF7B6}" destId="{4D645EE3-88E3-41F2-9D5B-A8C6CA5D1793}" srcOrd="1" destOrd="0" presId="urn:microsoft.com/office/officeart/2005/8/layout/chevron2"/>
    <dgm:cxn modelId="{F1F82C13-404B-4451-9CDA-B01BC67B8822}" type="presParOf" srcId="{10B459A6-A45D-4424-9DD0-DF4FB17C2DAB}" destId="{097701D2-B95F-454E-9711-9B81CCDCACED}" srcOrd="1" destOrd="0" presId="urn:microsoft.com/office/officeart/2005/8/layout/chevron2"/>
    <dgm:cxn modelId="{57C70FF7-8C95-411F-AA84-0A3AC3F9B3D1}" type="presParOf" srcId="{10B459A6-A45D-4424-9DD0-DF4FB17C2DAB}" destId="{9638FA8D-F146-465B-BAC2-C515443EFA8B}" srcOrd="2" destOrd="0" presId="urn:microsoft.com/office/officeart/2005/8/layout/chevron2"/>
    <dgm:cxn modelId="{2B4106DE-0540-45D0-80C9-2B3D50CEB921}" type="presParOf" srcId="{9638FA8D-F146-465B-BAC2-C515443EFA8B}" destId="{D7C551FE-1FA9-49D5-B49E-6B56EE3AFC1B}" srcOrd="0" destOrd="0" presId="urn:microsoft.com/office/officeart/2005/8/layout/chevron2"/>
    <dgm:cxn modelId="{9DEAAB69-FFC1-4BBF-B853-9583A783B049}" type="presParOf" srcId="{9638FA8D-F146-465B-BAC2-C515443EFA8B}" destId="{32CDB734-E547-46BE-80F2-4E33D0156711}" srcOrd="1" destOrd="0" presId="urn:microsoft.com/office/officeart/2005/8/layout/chevron2"/>
    <dgm:cxn modelId="{F6CDE51D-94F2-42C2-AA26-E1C198381914}" type="presParOf" srcId="{10B459A6-A45D-4424-9DD0-DF4FB17C2DAB}" destId="{79F11EA5-8297-4831-ACCF-7B6F258AA1D9}" srcOrd="3" destOrd="0" presId="urn:microsoft.com/office/officeart/2005/8/layout/chevron2"/>
    <dgm:cxn modelId="{CF77B6E7-9FEA-4678-902E-AA167BBF74D6}" type="presParOf" srcId="{10B459A6-A45D-4424-9DD0-DF4FB17C2DAB}" destId="{CF6C9255-683D-4116-834B-9225D57888F7}" srcOrd="4" destOrd="0" presId="urn:microsoft.com/office/officeart/2005/8/layout/chevron2"/>
    <dgm:cxn modelId="{714A19C9-CCA4-4A72-8801-1484992CA532}" type="presParOf" srcId="{CF6C9255-683D-4116-834B-9225D57888F7}" destId="{BCBCA6C8-8F0C-4CED-A846-ED3B8725B2F9}" srcOrd="0" destOrd="0" presId="urn:microsoft.com/office/officeart/2005/8/layout/chevron2"/>
    <dgm:cxn modelId="{930E4BBE-8CEA-4907-9A41-5D15EF756D0D}" type="presParOf" srcId="{CF6C9255-683D-4116-834B-9225D57888F7}" destId="{71FCF361-3105-43E5-8558-26A53E09C8E2}" srcOrd="1" destOrd="0" presId="urn:microsoft.com/office/officeart/2005/8/layout/chevron2"/>
    <dgm:cxn modelId="{F73DC0F1-F264-4AA2-B1BE-C9D0DB405132}" type="presParOf" srcId="{10B459A6-A45D-4424-9DD0-DF4FB17C2DAB}" destId="{2E298CF5-B9CD-44C6-9609-C90FCD036CBC}" srcOrd="5" destOrd="0" presId="urn:microsoft.com/office/officeart/2005/8/layout/chevron2"/>
    <dgm:cxn modelId="{B5783768-3D7C-4C32-8910-57964082DCCB}" type="presParOf" srcId="{10B459A6-A45D-4424-9DD0-DF4FB17C2DAB}" destId="{7F2FD48F-8175-42A4-BA95-CF6349B76234}" srcOrd="6" destOrd="0" presId="urn:microsoft.com/office/officeart/2005/8/layout/chevron2"/>
    <dgm:cxn modelId="{33E22497-512D-4611-BCCA-8A1F93B6CA58}" type="presParOf" srcId="{7F2FD48F-8175-42A4-BA95-CF6349B76234}" destId="{63F56940-D3D2-4E83-9AA2-3D470D319CF7}" srcOrd="0" destOrd="0" presId="urn:microsoft.com/office/officeart/2005/8/layout/chevron2"/>
    <dgm:cxn modelId="{C8EA6432-7DE3-427D-8EA7-D23B3D55AE73}" type="presParOf" srcId="{7F2FD48F-8175-42A4-BA95-CF6349B76234}" destId="{DB7C8679-C4FE-4390-8F64-7ABC661E2F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19147-14A4-4934-A1EF-CBC836894BA6}">
      <dsp:nvSpPr>
        <dsp:cNvPr id="0" name=""/>
        <dsp:cNvSpPr/>
      </dsp:nvSpPr>
      <dsp:spPr>
        <a:xfrm rot="5400000">
          <a:off x="-146781" y="147884"/>
          <a:ext cx="978543" cy="68498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Survey</a:t>
          </a:r>
          <a:endParaRPr kumimoji="1" lang="ja-JP" altLang="en-US" sz="1300" kern="1200" dirty="0"/>
        </a:p>
      </dsp:txBody>
      <dsp:txXfrm rot="-5400000">
        <a:off x="1" y="343592"/>
        <a:ext cx="684980" cy="293563"/>
      </dsp:txXfrm>
    </dsp:sp>
    <dsp:sp modelId="{4D645EE3-88E3-41F2-9D5B-A8C6CA5D1793}">
      <dsp:nvSpPr>
        <dsp:cNvPr id="0" name=""/>
        <dsp:cNvSpPr/>
      </dsp:nvSpPr>
      <dsp:spPr>
        <a:xfrm rot="5400000">
          <a:off x="1370984" y="-668837"/>
          <a:ext cx="636052" cy="199993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Preliminary survey of calibration capacity</a:t>
          </a:r>
          <a:endParaRPr kumimoji="1" lang="ja-JP" altLang="en-US" sz="1300" kern="1200" dirty="0"/>
        </a:p>
      </dsp:txBody>
      <dsp:txXfrm rot="-5400000">
        <a:off x="689043" y="44153"/>
        <a:ext cx="1968887" cy="573954"/>
      </dsp:txXfrm>
    </dsp:sp>
    <dsp:sp modelId="{D7C551FE-1FA9-49D5-B49E-6B56EE3AFC1B}">
      <dsp:nvSpPr>
        <dsp:cNvPr id="0" name=""/>
        <dsp:cNvSpPr/>
      </dsp:nvSpPr>
      <dsp:spPr>
        <a:xfrm rot="5400000">
          <a:off x="-146781" y="965304"/>
          <a:ext cx="978543" cy="68498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Provision</a:t>
          </a:r>
          <a:endParaRPr kumimoji="1" lang="ja-JP" altLang="en-US" sz="1300" kern="1200" dirty="0"/>
        </a:p>
      </dsp:txBody>
      <dsp:txXfrm rot="-5400000">
        <a:off x="1" y="1161012"/>
        <a:ext cx="684980" cy="293563"/>
      </dsp:txXfrm>
    </dsp:sp>
    <dsp:sp modelId="{32CDB734-E547-46BE-80F2-4E33D0156711}">
      <dsp:nvSpPr>
        <dsp:cNvPr id="0" name=""/>
        <dsp:cNvSpPr/>
      </dsp:nvSpPr>
      <dsp:spPr>
        <a:xfrm rot="5400000">
          <a:off x="1380021" y="123482"/>
          <a:ext cx="636052" cy="20261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Provision of standard instruments and/or inspection equipment</a:t>
          </a:r>
          <a:endParaRPr kumimoji="1" lang="ja-JP" altLang="en-US" sz="1300" kern="1200" dirty="0"/>
        </a:p>
      </dsp:txBody>
      <dsp:txXfrm rot="-5400000">
        <a:off x="684981" y="849572"/>
        <a:ext cx="1995085" cy="573954"/>
      </dsp:txXfrm>
    </dsp:sp>
    <dsp:sp modelId="{BCBCA6C8-8F0C-4CED-A846-ED3B8725B2F9}">
      <dsp:nvSpPr>
        <dsp:cNvPr id="0" name=""/>
        <dsp:cNvSpPr/>
      </dsp:nvSpPr>
      <dsp:spPr>
        <a:xfrm rot="5400000">
          <a:off x="-146781" y="1782725"/>
          <a:ext cx="978543" cy="68498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Training</a:t>
          </a:r>
          <a:endParaRPr kumimoji="1" lang="ja-JP" altLang="en-US" sz="1300" kern="1200" dirty="0"/>
        </a:p>
      </dsp:txBody>
      <dsp:txXfrm rot="-5400000">
        <a:off x="1" y="1978433"/>
        <a:ext cx="684980" cy="293563"/>
      </dsp:txXfrm>
    </dsp:sp>
    <dsp:sp modelId="{71FCF361-3105-43E5-8558-26A53E09C8E2}">
      <dsp:nvSpPr>
        <dsp:cNvPr id="0" name=""/>
        <dsp:cNvSpPr/>
      </dsp:nvSpPr>
      <dsp:spPr>
        <a:xfrm rot="5400000">
          <a:off x="1380021" y="940902"/>
          <a:ext cx="636052" cy="20261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Training sessions</a:t>
          </a:r>
          <a:endParaRPr kumimoji="1" lang="ja-JP" altLang="en-US" sz="1300" kern="1200" dirty="0"/>
        </a:p>
      </dsp:txBody>
      <dsp:txXfrm rot="-5400000">
        <a:off x="684981" y="1666992"/>
        <a:ext cx="1995085" cy="573954"/>
      </dsp:txXfrm>
    </dsp:sp>
    <dsp:sp modelId="{63F56940-D3D2-4E83-9AA2-3D470D319CF7}">
      <dsp:nvSpPr>
        <dsp:cNvPr id="0" name=""/>
        <dsp:cNvSpPr/>
      </dsp:nvSpPr>
      <dsp:spPr>
        <a:xfrm rot="5400000">
          <a:off x="-146781" y="2600145"/>
          <a:ext cx="978543" cy="68498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Follow-up</a:t>
          </a:r>
          <a:endParaRPr kumimoji="1" lang="ja-JP" altLang="en-US" sz="1300" kern="1200" dirty="0"/>
        </a:p>
      </dsp:txBody>
      <dsp:txXfrm rot="-5400000">
        <a:off x="1" y="2795853"/>
        <a:ext cx="684980" cy="293563"/>
      </dsp:txXfrm>
    </dsp:sp>
    <dsp:sp modelId="{DB7C8679-C4FE-4390-8F64-7ABC661E2F58}">
      <dsp:nvSpPr>
        <dsp:cNvPr id="0" name=""/>
        <dsp:cNvSpPr/>
      </dsp:nvSpPr>
      <dsp:spPr>
        <a:xfrm rot="5400000">
          <a:off x="1380021" y="1758323"/>
          <a:ext cx="636052" cy="20261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300" kern="1200" dirty="0" smtClean="0"/>
            <a:t>Follow up activities</a:t>
          </a:r>
          <a:endParaRPr kumimoji="1" lang="ja-JP" altLang="en-US" sz="1300" kern="1200" dirty="0"/>
        </a:p>
      </dsp:txBody>
      <dsp:txXfrm rot="-5400000">
        <a:off x="684981" y="2484413"/>
        <a:ext cx="1995085" cy="573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64EC-F2BF-4F40-8310-401D91F0350D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057B-40C2-41FE-A547-B892F53F45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97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B7FD-DA06-476E-BF92-58D8BEFB8BAD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A170-387E-4546-A35B-8F75F959E1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30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1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3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DD4F-0046-4876-9734-9D3A7291302E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B823-B53D-40CC-AEC3-0307C25D1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15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5E7D-E7CC-4B02-8B40-7711C54EA0CE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B2EE-E8C7-44A2-BC2C-7983AF2DB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823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2B82-CE99-49B6-B551-154A20D83277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1204-D1D1-4465-8293-F9B0197539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638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2444-619E-4035-A1DE-18C60A09CE9E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DB29-3A50-4F70-8A45-2DC427FF32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970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D6C4-0500-4C29-88E6-2ADD13504312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BCDA-36AA-489B-B7FA-258263CE88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7905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ED9A-6086-47EA-8A61-0E429F77B1DA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13C-0DE8-45F7-93FD-3B3B60D981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325604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4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5"/>
            <a:ext cx="3818468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12F-A7D4-49DA-8CCA-7A05FD1AB08D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3B7F-2246-45CD-BCE2-1F2B8224CA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4815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B51C-B914-4FFC-9E11-F50F6899BAB7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3C14-0D36-4878-BEDC-E61E57070F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84710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6CC3-AFED-4961-8DD0-C26D1747CD10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E87A-31C7-41C1-968B-06FF4F0F21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2132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EF4B99-612A-47B8-A85D-5315B194BE74}" type="datetime1">
              <a:rPr lang="ja-JP" altLang="en-US"/>
              <a:pPr>
                <a:defRPr/>
              </a:pPr>
              <a:t>2018/11/2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6FEDC0-AD89-46BC-A831-1BC148D4DF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21696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y-tahara@met.kishou.go.j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dwd.de/EN/ourservices/gsnmc/gsnmc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qc.kishou.go.jp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1238" y="5898887"/>
            <a:ext cx="41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RA II WIGOS Workshop</a:t>
            </a:r>
          </a:p>
          <a:p>
            <a:pPr algn="ctr"/>
            <a:r>
              <a:rPr lang="de-DE" sz="2000" dirty="0" smtClean="0">
                <a:solidFill>
                  <a:srgbClr val="000090"/>
                </a:solidFill>
              </a:rPr>
              <a:t>6-8 November 2018, Beijing, China</a:t>
            </a:r>
            <a:endParaRPr lang="de-DE" sz="2000" dirty="0">
              <a:solidFill>
                <a:srgbClr val="000090"/>
              </a:solidFill>
            </a:endParaRP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90"/>
                </a:solidFill>
              </a:rPr>
              <a:t>Regional WIGOS Centre </a:t>
            </a:r>
            <a:r>
              <a:rPr lang="en-US" sz="4000" b="1" dirty="0" smtClean="0">
                <a:solidFill>
                  <a:srgbClr val="000090"/>
                </a:solidFill>
              </a:rPr>
              <a:t>Tokyo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130" y="2101743"/>
            <a:ext cx="3175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Submitted by</a:t>
            </a:r>
          </a:p>
          <a:p>
            <a:pPr algn="ctr"/>
            <a:r>
              <a:rPr lang="en-US" sz="3200" i="1" dirty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Yoshihiko TAHARA</a:t>
            </a:r>
            <a:endParaRPr lang="en-US" sz="3200" i="1" dirty="0" smtClean="0">
              <a:solidFill>
                <a:srgbClr val="011993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5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RWC </a:t>
            </a:r>
            <a:r>
              <a:rPr lang="en-US" sz="3600" b="1" dirty="0" smtClean="0">
                <a:solidFill>
                  <a:srgbClr val="000090"/>
                </a:solidFill>
              </a:rPr>
              <a:t>Tokyo’s </a:t>
            </a:r>
            <a:r>
              <a:rPr lang="en-US" sz="3600" b="1" dirty="0">
                <a:solidFill>
                  <a:srgbClr val="000090"/>
                </a:solidFill>
              </a:rPr>
              <a:t>activity plan</a:t>
            </a:r>
            <a:endParaRPr lang="en-US" sz="360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029" y="1044082"/>
            <a:ext cx="8654143" cy="3410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b="1" dirty="0" smtClean="0"/>
              <a:t>1. Regional </a:t>
            </a:r>
            <a:r>
              <a:rPr lang="en-US" altLang="ja-JP" sz="2800" b="1" dirty="0"/>
              <a:t>WIGOS metadata </a:t>
            </a:r>
            <a:r>
              <a:rPr lang="en-US" altLang="ja-JP" sz="2800" b="1" dirty="0" smtClean="0"/>
              <a:t>management</a:t>
            </a:r>
          </a:p>
          <a:p>
            <a:pPr marL="688975" lvl="1" indent="-419100">
              <a:buFont typeface="+mj-lt"/>
              <a:buAutoNum type="romanLcPeriod"/>
            </a:pPr>
            <a:r>
              <a:rPr lang="en-US" altLang="ja-JP" sz="2400" dirty="0"/>
              <a:t>Provide support for introducing OSCAR/Surface in each country through activities such as workshops.</a:t>
            </a:r>
          </a:p>
          <a:p>
            <a:pPr marL="688975" lvl="1" indent="-419100">
              <a:buFont typeface="+mj-lt"/>
              <a:buAutoNum type="romanLcPeriod"/>
            </a:pPr>
            <a:r>
              <a:rPr lang="en-US" altLang="ja-JP" sz="2400" dirty="0" smtClean="0"/>
              <a:t>Review </a:t>
            </a:r>
            <a:r>
              <a:rPr lang="en-US" altLang="ja-JP" sz="2400" dirty="0"/>
              <a:t>the registration status of WIGOS metadata in OSCAR/Surface of each </a:t>
            </a:r>
            <a:r>
              <a:rPr lang="en-US" altLang="ja-JP" sz="2400" dirty="0" smtClean="0"/>
              <a:t>Member.</a:t>
            </a:r>
          </a:p>
          <a:p>
            <a:pPr marL="688975" lvl="1" indent="-419100">
              <a:buFont typeface="+mj-lt"/>
              <a:buAutoNum type="romanLcPeriod"/>
            </a:pPr>
            <a:r>
              <a:rPr lang="en-US" altLang="ja-JP" sz="2400" dirty="0" smtClean="0"/>
              <a:t>Notify </a:t>
            </a:r>
            <a:r>
              <a:rPr lang="en-US" altLang="ja-JP" sz="2400" dirty="0"/>
              <a:t>the National Focal Points of the relevant</a:t>
            </a:r>
            <a:r>
              <a:rPr lang="en-US" altLang="ja-JP" sz="2400" dirty="0" smtClean="0"/>
              <a:t> Members </a:t>
            </a:r>
            <a:r>
              <a:rPr lang="en-US" altLang="ja-JP" sz="2400" dirty="0"/>
              <a:t>when there are unregistered stations or doubts about the registered data to encourage improvement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3663770" y="4367334"/>
            <a:ext cx="1810747" cy="1218953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OSCAR/Surface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2673120" y="473232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73120" y="5216956"/>
            <a:ext cx="9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R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egister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左矢印 9"/>
          <p:cNvSpPr/>
          <p:nvPr/>
        </p:nvSpPr>
        <p:spPr>
          <a:xfrm>
            <a:off x="5489265" y="472953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7633" y="5196220"/>
            <a:ext cx="8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Review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4" name="左矢印 13"/>
          <p:cNvSpPr/>
          <p:nvPr/>
        </p:nvSpPr>
        <p:spPr>
          <a:xfrm>
            <a:off x="2673119" y="5580300"/>
            <a:ext cx="3794553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84296" y="5986426"/>
            <a:ext cx="17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Notify &amp; Support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42023" y="4543590"/>
            <a:ext cx="1625609" cy="18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accent1"/>
                </a:solidFill>
              </a:rPr>
              <a:t>Each Member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474021" y="4543590"/>
            <a:ext cx="1625609" cy="18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accent1"/>
                </a:solidFill>
              </a:rPr>
              <a:t>RWC Tokyo</a:t>
            </a:r>
          </a:p>
        </p:txBody>
      </p:sp>
    </p:spTree>
    <p:extLst>
      <p:ext uri="{BB962C8B-B14F-4D97-AF65-F5344CB8AC3E}">
        <p14:creationId xmlns:p14="http://schemas.microsoft.com/office/powerpoint/2010/main" val="17099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5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RWC </a:t>
            </a:r>
            <a:r>
              <a:rPr lang="en-US" sz="3600" b="1" dirty="0" smtClean="0">
                <a:solidFill>
                  <a:srgbClr val="000090"/>
                </a:solidFill>
              </a:rPr>
              <a:t>Tokyo’s </a:t>
            </a:r>
            <a:r>
              <a:rPr lang="en-US" sz="3600" b="1" dirty="0">
                <a:solidFill>
                  <a:srgbClr val="000090"/>
                </a:solidFill>
              </a:rPr>
              <a:t>activity plan</a:t>
            </a:r>
            <a:endParaRPr lang="en-US" sz="360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029" y="1157299"/>
            <a:ext cx="8654143" cy="1118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b="1" dirty="0" smtClean="0"/>
              <a:t>2. Regional WIGOS performance monitoring and incident management (WDQMS)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229782" y="2495269"/>
            <a:ext cx="161156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Quality monitoring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222759" y="3499417"/>
            <a:ext cx="1625609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Evaluation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22759" y="4507529"/>
            <a:ext cx="1625609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accent1"/>
                </a:solidFill>
              </a:rPr>
              <a:t>Incident management</a:t>
            </a:r>
            <a:endParaRPr kumimoji="1" lang="ja-JP" alt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22759" y="5515642"/>
            <a:ext cx="1625609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accent1"/>
                </a:solidFill>
              </a:rPr>
              <a:t>Follow-up</a:t>
            </a:r>
            <a:endParaRPr kumimoji="1" lang="ja-JP" altLang="en-US" sz="2000" dirty="0" smtClean="0">
              <a:solidFill>
                <a:schemeClr val="accent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6035563" y="3287357"/>
            <a:ext cx="1" cy="2120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035563" y="4291505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116136" y="5299617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>
            <a:off x="5972120" y="5299617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177707" y="2157178"/>
            <a:ext cx="5008530" cy="390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1" indent="-365125">
              <a:buClr>
                <a:schemeClr val="tx1"/>
              </a:buClr>
              <a:buFont typeface="+mj-lt"/>
              <a:buAutoNum type="romanLcPeriod"/>
            </a:pPr>
            <a:r>
              <a:rPr lang="en-US" altLang="ja-JP" sz="2400" dirty="0">
                <a:solidFill>
                  <a:srgbClr val="FF0000"/>
                </a:solidFill>
              </a:rPr>
              <a:t>Quality </a:t>
            </a:r>
            <a:r>
              <a:rPr lang="en-US" altLang="ja-JP" sz="2400" dirty="0" smtClean="0">
                <a:solidFill>
                  <a:srgbClr val="FF0000"/>
                </a:solidFill>
              </a:rPr>
              <a:t>monitoring: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To monitor availability, immediacy </a:t>
            </a:r>
            <a:r>
              <a:rPr lang="en-US" altLang="ja-JP" sz="2400" dirty="0"/>
              <a:t>and quality of observation </a:t>
            </a:r>
            <a:r>
              <a:rPr lang="en-US" altLang="ja-JP" sz="2400" dirty="0" smtClean="0"/>
              <a:t>data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i="1" dirty="0" smtClean="0"/>
              <a:t>(idea: </a:t>
            </a:r>
            <a:r>
              <a:rPr lang="en-US" altLang="ja-JP" sz="2400" i="1" dirty="0" smtClean="0"/>
              <a:t>by JMA and/or other NWPs)</a:t>
            </a:r>
            <a:endParaRPr lang="en-US" altLang="ja-JP" sz="2400" i="1" dirty="0" smtClean="0"/>
          </a:p>
          <a:p>
            <a:pPr marL="539750" lvl="1" indent="-365125">
              <a:buClr>
                <a:schemeClr val="tx1"/>
              </a:buClr>
              <a:buFont typeface="+mj-lt"/>
              <a:buAutoNum type="romanLcPeriod"/>
            </a:pPr>
            <a:endParaRPr lang="en-US" altLang="ja-JP" sz="800" i="1" dirty="0" smtClean="0"/>
          </a:p>
          <a:p>
            <a:pPr marL="539750" lvl="1" indent="-365125">
              <a:buClr>
                <a:schemeClr val="tx1"/>
              </a:buClr>
              <a:buFont typeface="+mj-ea"/>
              <a:buAutoNum type="romanLcPeriod"/>
            </a:pPr>
            <a:r>
              <a:rPr lang="en-US" altLang="ja-JP" sz="2400" dirty="0" smtClean="0">
                <a:solidFill>
                  <a:srgbClr val="FF0000"/>
                </a:solidFill>
              </a:rPr>
              <a:t>Evaluation: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To evaluate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monitor results and specify problematic stations</a:t>
            </a:r>
            <a:endParaRPr lang="en-US" altLang="ja-JP" sz="2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7672901" y="5343896"/>
            <a:ext cx="1363595" cy="1290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Existing Regional </a:t>
            </a:r>
            <a:r>
              <a:rPr kumimoji="1" lang="en-US" altLang="ja-JP" sz="1400" dirty="0" err="1" smtClean="0">
                <a:solidFill>
                  <a:schemeClr val="accent6">
                    <a:lumMod val="75000"/>
                  </a:schemeClr>
                </a:solidFill>
              </a:rPr>
              <a:t>Centres</a:t>
            </a:r>
            <a:r>
              <a:rPr kumimoji="1"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GB" sz="1400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GB" altLang="ja-JP" sz="1400" dirty="0">
                <a:solidFill>
                  <a:schemeClr val="accent6">
                    <a:lumMod val="75000"/>
                  </a:schemeClr>
                </a:solidFill>
              </a:rPr>
              <a:t>RIC, RCC, RRC, WCC, QA/SAC</a:t>
            </a:r>
            <a:r>
              <a:rPr lang="ja-JP" altLang="en-GB" sz="1400" dirty="0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kumimoji="1" lang="ja-JP" altLang="en-US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左右矢印 40"/>
          <p:cNvSpPr/>
          <p:nvPr/>
        </p:nvSpPr>
        <p:spPr>
          <a:xfrm>
            <a:off x="6860113" y="5818205"/>
            <a:ext cx="812788" cy="18696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40367" y="5969802"/>
            <a:ext cx="1049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accent1">
                    <a:lumMod val="75000"/>
                  </a:schemeClr>
                </a:solidFill>
              </a:rPr>
              <a:t>Collaboration</a:t>
            </a:r>
            <a:endParaRPr kumimoji="1" lang="ja-JP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17965" y="2002844"/>
            <a:ext cx="1509872" cy="664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CBS Lead Centre</a:t>
            </a:r>
            <a:endParaRPr kumimoji="1" lang="ja-JP" altLang="en-US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 rot="20346166">
            <a:off x="5186449" y="2154268"/>
            <a:ext cx="3352628" cy="898118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48352" y="2891313"/>
            <a:ext cx="1049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accent1">
                    <a:lumMod val="75000"/>
                  </a:schemeClr>
                </a:solidFill>
              </a:rPr>
              <a:t>Linked work</a:t>
            </a:r>
            <a:endParaRPr kumimoji="1" lang="ja-JP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RWC </a:t>
            </a:r>
            <a:r>
              <a:rPr lang="en-US" sz="3600" b="1" dirty="0" smtClean="0">
                <a:solidFill>
                  <a:srgbClr val="000090"/>
                </a:solidFill>
              </a:rPr>
              <a:t>Tokyo’s </a:t>
            </a:r>
            <a:r>
              <a:rPr lang="en-US" sz="3600" b="1" dirty="0">
                <a:solidFill>
                  <a:srgbClr val="000090"/>
                </a:solidFill>
              </a:rPr>
              <a:t>activity plan</a:t>
            </a:r>
            <a:endParaRPr lang="en-US" sz="360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8193" y="1139881"/>
            <a:ext cx="8654143" cy="1118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b="1" dirty="0" smtClean="0"/>
              <a:t>2. Regional WIGOS performance monitoring and incident management (</a:t>
            </a:r>
            <a:r>
              <a:rPr lang="en-US" altLang="ja-JP" sz="2800" b="1" dirty="0"/>
              <a:t>WDQMS</a:t>
            </a:r>
            <a:r>
              <a:rPr lang="en-US" altLang="ja-JP" sz="2800" b="1" dirty="0" smtClean="0"/>
              <a:t>)</a:t>
            </a:r>
            <a:endParaRPr lang="en-US" altLang="ja-JP" sz="2800" b="1" dirty="0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188117" y="2113633"/>
            <a:ext cx="5031921" cy="440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8975" lvl="1" indent="-514350">
              <a:buClr>
                <a:schemeClr val="tx1"/>
              </a:buClr>
              <a:buFont typeface="+mj-lt"/>
              <a:buAutoNum type="romanLcPeriod" startAt="3"/>
            </a:pPr>
            <a:r>
              <a:rPr lang="en-US" altLang="ja-JP" sz="2400" dirty="0" smtClean="0">
                <a:solidFill>
                  <a:srgbClr val="FF0000"/>
                </a:solidFill>
              </a:rPr>
              <a:t>Incident </a:t>
            </a:r>
            <a:r>
              <a:rPr lang="en-US" altLang="ja-JP" sz="2400" dirty="0">
                <a:solidFill>
                  <a:srgbClr val="FF0000"/>
                </a:solidFill>
              </a:rPr>
              <a:t>management</a:t>
            </a:r>
            <a:r>
              <a:rPr lang="en-US" altLang="ja-JP" sz="2400" dirty="0" smtClean="0">
                <a:solidFill>
                  <a:srgbClr val="FF0000"/>
                </a:solidFill>
              </a:rPr>
              <a:t>: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To notify the problem to Members and keep track of recovering progress</a:t>
            </a:r>
          </a:p>
          <a:p>
            <a:pPr marL="688975" lvl="1" indent="-514350">
              <a:buClr>
                <a:schemeClr val="tx1"/>
              </a:buClr>
              <a:buFont typeface="+mj-lt"/>
              <a:buAutoNum type="romanLcPeriod" startAt="3"/>
            </a:pPr>
            <a:endParaRPr lang="en-US" altLang="ja-JP" sz="800" dirty="0" smtClean="0"/>
          </a:p>
          <a:p>
            <a:pPr marL="688975" lvl="1" indent="-514350">
              <a:buClr>
                <a:schemeClr val="tx1"/>
              </a:buClr>
              <a:buFont typeface="+mj-ea"/>
              <a:buAutoNum type="romanLcPeriod" startAt="3"/>
            </a:pPr>
            <a:r>
              <a:rPr lang="en-US" altLang="ja-JP" sz="2400" dirty="0" smtClean="0">
                <a:solidFill>
                  <a:srgbClr val="FF0000"/>
                </a:solidFill>
              </a:rPr>
              <a:t>Follow-up: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To assist Members in solving problems in collaboration with relevant Regional </a:t>
            </a:r>
            <a:r>
              <a:rPr lang="en-US" altLang="ja-JP" sz="2400" dirty="0" smtClean="0"/>
              <a:t>Centres,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i="1" dirty="0" smtClean="0"/>
              <a:t>e.g</a:t>
            </a:r>
            <a:r>
              <a:rPr lang="en-US" altLang="ja-JP" sz="2400" i="1" dirty="0" smtClean="0"/>
              <a:t>. </a:t>
            </a:r>
            <a:r>
              <a:rPr lang="en-US" altLang="ja-JP" sz="2400" i="1" dirty="0" smtClean="0"/>
              <a:t>RIC Tsukuba, </a:t>
            </a:r>
            <a:r>
              <a:rPr lang="en-US" altLang="ja-JP" sz="2400" i="1" dirty="0"/>
              <a:t>GISC </a:t>
            </a:r>
            <a:r>
              <a:rPr lang="en-US" altLang="ja-JP" sz="2400" i="1" dirty="0" smtClean="0"/>
              <a:t>Tokyo, </a:t>
            </a:r>
            <a:r>
              <a:rPr lang="en-US" altLang="ja-JP" sz="2400" i="1" dirty="0" smtClean="0"/>
              <a:t>Tokyo </a:t>
            </a:r>
            <a:r>
              <a:rPr lang="en-US" altLang="ja-JP" sz="2400" i="1" dirty="0" smtClean="0"/>
              <a:t>Climate </a:t>
            </a:r>
            <a:r>
              <a:rPr lang="en-US" altLang="ja-JP" sz="2400" i="1" dirty="0" smtClean="0"/>
              <a:t>Center (TCC)</a:t>
            </a:r>
            <a:endParaRPr lang="en-US" altLang="ja-JP" sz="2400" i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5229782" y="2495269"/>
            <a:ext cx="161156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Quality monitoring</a:t>
            </a:r>
            <a:endParaRPr kumimoji="1" lang="ja-JP" alt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222759" y="3499417"/>
            <a:ext cx="1625609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Evaluation</a:t>
            </a:r>
            <a:endParaRPr kumimoji="1" lang="ja-JP" alt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222759" y="4507529"/>
            <a:ext cx="1625609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Incident management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222759" y="5515642"/>
            <a:ext cx="1625609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Follow-up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035563" y="3287357"/>
            <a:ext cx="1" cy="2120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6035563" y="4291505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6116136" y="5299617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0800000">
            <a:off x="5972120" y="5299617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7672901" y="5343896"/>
            <a:ext cx="1363595" cy="1290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Existing Regional </a:t>
            </a:r>
            <a:r>
              <a:rPr kumimoji="1" lang="en-US" altLang="ja-JP" sz="1400" dirty="0" err="1" smtClean="0">
                <a:solidFill>
                  <a:schemeClr val="accent6">
                    <a:lumMod val="75000"/>
                  </a:schemeClr>
                </a:solidFill>
              </a:rPr>
              <a:t>Centres</a:t>
            </a:r>
            <a:r>
              <a:rPr kumimoji="1"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GB" sz="1400" dirty="0" smtClean="0">
                <a:solidFill>
                  <a:schemeClr val="accent6">
                    <a:lumMod val="75000"/>
                  </a:schemeClr>
                </a:solidFill>
              </a:rPr>
              <a:t>（</a:t>
            </a:r>
            <a:r>
              <a:rPr lang="en-GB" altLang="ja-JP" sz="1400" dirty="0">
                <a:solidFill>
                  <a:schemeClr val="accent6">
                    <a:lumMod val="75000"/>
                  </a:schemeClr>
                </a:solidFill>
              </a:rPr>
              <a:t>RIC, RCC, RRC, WCC, QA/SAC</a:t>
            </a:r>
            <a:r>
              <a:rPr lang="ja-JP" altLang="en-GB" sz="1400" dirty="0">
                <a:solidFill>
                  <a:schemeClr val="accent6">
                    <a:lumMod val="75000"/>
                  </a:schemeClr>
                </a:solidFill>
              </a:rPr>
              <a:t>）</a:t>
            </a:r>
            <a:endParaRPr kumimoji="1" lang="ja-JP" altLang="en-US" sz="1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左右矢印 52"/>
          <p:cNvSpPr/>
          <p:nvPr/>
        </p:nvSpPr>
        <p:spPr>
          <a:xfrm>
            <a:off x="6860113" y="5818205"/>
            <a:ext cx="812788" cy="18696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740367" y="5969802"/>
            <a:ext cx="1049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chemeClr val="accent1">
                    <a:lumMod val="75000"/>
                  </a:schemeClr>
                </a:solidFill>
              </a:rPr>
              <a:t>Collaboration</a:t>
            </a:r>
            <a:endParaRPr kumimoji="1" lang="ja-JP" alt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RWC </a:t>
            </a:r>
            <a:r>
              <a:rPr lang="en-US" sz="3600" b="1" dirty="0" smtClean="0">
                <a:solidFill>
                  <a:srgbClr val="000090"/>
                </a:solidFill>
              </a:rPr>
              <a:t>Tokyo’s </a:t>
            </a:r>
            <a:r>
              <a:rPr lang="en-US" sz="3600" b="1" dirty="0">
                <a:solidFill>
                  <a:srgbClr val="000090"/>
                </a:solidFill>
              </a:rPr>
              <a:t>activity plan</a:t>
            </a:r>
            <a:endParaRPr lang="en-US" sz="3600" dirty="0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283029" y="1066791"/>
            <a:ext cx="8403771" cy="4352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JMA </a:t>
            </a:r>
            <a:r>
              <a:rPr lang="en-US" altLang="ja-JP" sz="2400" b="1" dirty="0">
                <a:solidFill>
                  <a:srgbClr val="FF0000"/>
                </a:solidFill>
              </a:rPr>
              <a:t>will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continue the regional activities as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“RWC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Tokyo’s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Optional Functions”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collaboration </a:t>
            </a:r>
            <a:r>
              <a:rPr lang="en-US" altLang="ja-JP" sz="2400" b="1" dirty="0">
                <a:solidFill>
                  <a:srgbClr val="FF0000"/>
                </a:solidFill>
              </a:rPr>
              <a:t>with existing WMO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Centres.</a:t>
            </a:r>
            <a:endParaRPr lang="en-US" altLang="ja-JP" sz="2400" b="1" dirty="0" smtClean="0"/>
          </a:p>
          <a:p>
            <a:pPr marL="514350" indent="-427038" algn="just">
              <a:buFont typeface="+mj-lt"/>
              <a:buAutoNum type="alphaLcPeriod"/>
            </a:pPr>
            <a:r>
              <a:rPr lang="en-US" altLang="ja-JP" sz="2000" b="1" dirty="0" smtClean="0"/>
              <a:t>Assistance </a:t>
            </a:r>
            <a:r>
              <a:rPr lang="en-US" altLang="ja-JP" sz="2000" b="1" dirty="0"/>
              <a:t>with the coordination of regional/sub-regional and national WIGOS projects</a:t>
            </a:r>
            <a:endParaRPr lang="ja-JP" altLang="ja-JP" sz="2000" b="1" dirty="0"/>
          </a:p>
          <a:p>
            <a:pPr marL="971550" lvl="1" indent="-342900" algn="just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Coordinating </a:t>
            </a:r>
            <a:r>
              <a:rPr lang="en-US" altLang="ja-JP" sz="2000" dirty="0"/>
              <a:t>the RA II WIGOS Implementation Projects as the Project </a:t>
            </a:r>
            <a:r>
              <a:rPr lang="en-US" altLang="ja-JP" sz="2000" dirty="0" smtClean="0"/>
              <a:t>Leaders/Coordinators, </a:t>
            </a:r>
            <a:r>
              <a:rPr lang="en-US" altLang="ja-JP" sz="2000" dirty="0"/>
              <a:t>and </a:t>
            </a:r>
            <a:r>
              <a:rPr lang="en-US" altLang="ja-JP" sz="2000" dirty="0" smtClean="0"/>
              <a:t>advising </a:t>
            </a:r>
            <a:r>
              <a:rPr lang="en-US" altLang="ja-JP" sz="2000" dirty="0"/>
              <a:t>national WIGOS projects in each Member.</a:t>
            </a:r>
          </a:p>
          <a:p>
            <a:pPr marL="514350" indent="-427038" algn="just">
              <a:buFont typeface="+mj-lt"/>
              <a:buAutoNum type="alphaLcPeriod"/>
            </a:pPr>
            <a:r>
              <a:rPr lang="en-US" altLang="ja-JP" sz="2000" b="1" dirty="0"/>
              <a:t>Assistance </a:t>
            </a:r>
            <a:r>
              <a:rPr lang="en-US" altLang="ja-JP" sz="2000" b="1" dirty="0" smtClean="0"/>
              <a:t>with </a:t>
            </a:r>
            <a:r>
              <a:rPr lang="en-US" altLang="ja-JP" sz="2000" b="1" dirty="0"/>
              <a:t>regional and national observing network management</a:t>
            </a:r>
            <a:endParaRPr lang="ja-JP" altLang="ja-JP" sz="2000" b="1" dirty="0"/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Providing advices </a:t>
            </a:r>
            <a:r>
              <a:rPr lang="en-US" altLang="ja-JP" sz="2000" dirty="0"/>
              <a:t>on </a:t>
            </a:r>
            <a:r>
              <a:rPr lang="en-US" altLang="ja-JP" sz="2000" dirty="0" smtClean="0"/>
              <a:t>management of regional </a:t>
            </a:r>
            <a:r>
              <a:rPr lang="en-US" altLang="ja-JP" sz="2000" dirty="0"/>
              <a:t>and national observing </a:t>
            </a:r>
            <a:r>
              <a:rPr lang="en-US" altLang="ja-JP" sz="2000" dirty="0" smtClean="0"/>
              <a:t>networks in </a:t>
            </a:r>
            <a:r>
              <a:rPr lang="en-US" altLang="ja-JP" sz="2000" dirty="0" smtClean="0"/>
              <a:t>collaboration with </a:t>
            </a:r>
            <a:r>
              <a:rPr lang="en-US" altLang="ja-JP" sz="2000" dirty="0"/>
              <a:t>existing WMO Centres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(</a:t>
            </a:r>
            <a:r>
              <a:rPr lang="en-US" altLang="ja-JP" sz="2000" dirty="0"/>
              <a:t>RIC, RCC, RRC, WCC and QA/SAC).</a:t>
            </a:r>
          </a:p>
          <a:p>
            <a:pPr marL="514350" indent="-427038" algn="just">
              <a:buFont typeface="+mj-lt"/>
              <a:buAutoNum type="alphaLcPeriod"/>
            </a:pPr>
            <a:r>
              <a:rPr lang="en-US" altLang="ja-JP" sz="2000" b="1" dirty="0"/>
              <a:t>Support for regional capacity development activities</a:t>
            </a:r>
            <a:endParaRPr lang="ja-JP" altLang="ja-JP" sz="2000" b="1" dirty="0"/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/>
              <a:t>Supporting </a:t>
            </a:r>
            <a:r>
              <a:rPr lang="en-US" altLang="ja-JP" sz="2000" dirty="0"/>
              <a:t>regional capacity development activities through technical </a:t>
            </a:r>
            <a:r>
              <a:rPr lang="en-US" altLang="ja-JP" sz="2000" dirty="0" smtClean="0"/>
              <a:t>cooperation in </a:t>
            </a:r>
            <a:r>
              <a:rPr lang="en-US" altLang="ja-JP" sz="2000" dirty="0"/>
              <a:t>collaboration with existing WMO Centres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(</a:t>
            </a:r>
            <a:r>
              <a:rPr lang="en-US" altLang="ja-JP" sz="2000" dirty="0"/>
              <a:t>RIC and RCC).</a:t>
            </a:r>
          </a:p>
        </p:txBody>
      </p:sp>
    </p:spTree>
    <p:extLst>
      <p:ext uri="{BB962C8B-B14F-4D97-AF65-F5344CB8AC3E}">
        <p14:creationId xmlns:p14="http://schemas.microsoft.com/office/powerpoint/2010/main" val="1156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0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RWC </a:t>
            </a:r>
            <a:r>
              <a:rPr lang="en-US" sz="3600" b="1" dirty="0" smtClean="0">
                <a:solidFill>
                  <a:srgbClr val="000090"/>
                </a:solidFill>
              </a:rPr>
              <a:t>Tokyo’s </a:t>
            </a:r>
            <a:r>
              <a:rPr lang="en-US" sz="3600" b="1" dirty="0">
                <a:solidFill>
                  <a:srgbClr val="000090"/>
                </a:solidFill>
              </a:rPr>
              <a:t>Milestones</a:t>
            </a:r>
            <a:endParaRPr lang="en-US" sz="36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509297" y="1088565"/>
            <a:ext cx="7729828" cy="30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6563" indent="-1706563" algn="just">
              <a:buClrTx/>
              <a:buNone/>
              <a:tabLst>
                <a:tab pos="1881188" algn="l"/>
              </a:tabLst>
            </a:pPr>
            <a:r>
              <a:rPr lang="en-US" altLang="ja-JP" b="1" dirty="0" smtClean="0">
                <a:solidFill>
                  <a:schemeClr val="tx1"/>
                </a:solidFill>
              </a:rPr>
              <a:t>June 2018: </a:t>
            </a:r>
            <a:r>
              <a:rPr lang="en-US" altLang="ja-JP" dirty="0" smtClean="0">
                <a:solidFill>
                  <a:schemeClr val="tx1"/>
                </a:solidFill>
              </a:rPr>
              <a:t>	Designated </a:t>
            </a:r>
            <a:r>
              <a:rPr lang="en-US" altLang="ja-JP" dirty="0" smtClean="0">
                <a:solidFill>
                  <a:schemeClr val="tx1"/>
                </a:solidFill>
              </a:rPr>
              <a:t>as a RWC in pilot mode</a:t>
            </a:r>
          </a:p>
          <a:p>
            <a:pPr marL="1706563" indent="-1706563" algn="just">
              <a:buClrTx/>
              <a:buNone/>
              <a:tabLst>
                <a:tab pos="1881188" algn="l"/>
              </a:tabLst>
            </a:pPr>
            <a:r>
              <a:rPr lang="en-US" altLang="ja-JP" b="1" dirty="0" smtClean="0">
                <a:solidFill>
                  <a:schemeClr val="tx1"/>
                </a:solidFill>
              </a:rPr>
              <a:t>Early 2019: </a:t>
            </a:r>
            <a:r>
              <a:rPr lang="en-US" altLang="ja-JP" dirty="0" smtClean="0">
                <a:solidFill>
                  <a:schemeClr val="tx1"/>
                </a:solidFill>
              </a:rPr>
              <a:t>	Develop </a:t>
            </a:r>
            <a:r>
              <a:rPr lang="en-US" altLang="ja-JP" dirty="0" smtClean="0">
                <a:solidFill>
                  <a:schemeClr val="tx1"/>
                </a:solidFill>
              </a:rPr>
              <a:t>tools for regional </a:t>
            </a:r>
            <a:r>
              <a:rPr lang="en-US" altLang="ja-JP" dirty="0">
                <a:solidFill>
                  <a:schemeClr val="tx1"/>
                </a:solidFill>
              </a:rPr>
              <a:t>WIGOS metadata management and the </a:t>
            </a:r>
            <a:r>
              <a:rPr lang="en-US" altLang="ja-JP" dirty="0" smtClean="0">
                <a:solidFill>
                  <a:schemeClr val="tx1"/>
                </a:solidFill>
              </a:rPr>
              <a:t>WDQMS</a:t>
            </a:r>
            <a:endParaRPr lang="en-US" altLang="ja-JP" dirty="0">
              <a:solidFill>
                <a:schemeClr val="tx1"/>
              </a:solidFill>
            </a:endParaRPr>
          </a:p>
          <a:p>
            <a:pPr marL="1706563" lvl="1" indent="-1706563" algn="just">
              <a:buClrTx/>
              <a:buNone/>
              <a:tabLst>
                <a:tab pos="1881188" algn="l"/>
              </a:tabLst>
            </a:pPr>
            <a:r>
              <a:rPr lang="en-US" altLang="ja-JP" sz="2400" b="1" dirty="0">
                <a:solidFill>
                  <a:schemeClr val="tx1"/>
                </a:solidFill>
              </a:rPr>
              <a:t>March</a:t>
            </a:r>
            <a:r>
              <a:rPr lang="en-US" altLang="ja-JP" sz="2400" b="1" dirty="0">
                <a:solidFill>
                  <a:schemeClr val="tx1"/>
                </a:solidFill>
              </a:rPr>
              <a:t> 2019: </a:t>
            </a:r>
            <a:r>
              <a:rPr lang="en-US" altLang="ja-JP" sz="2400" dirty="0" smtClean="0">
                <a:solidFill>
                  <a:schemeClr val="tx1"/>
                </a:solidFill>
              </a:rPr>
              <a:t>	WIGOS </a:t>
            </a:r>
            <a:r>
              <a:rPr lang="en-US" altLang="ja-JP" sz="2400" dirty="0">
                <a:solidFill>
                  <a:schemeClr val="tx1"/>
                </a:solidFill>
              </a:rPr>
              <a:t>Workshop in Tokyo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896938" indent="-896938" algn="just">
              <a:buClrTx/>
              <a:buNone/>
              <a:tabLst>
                <a:tab pos="1881188" algn="l"/>
              </a:tabLst>
            </a:pPr>
            <a:r>
              <a:rPr lang="en-US" altLang="ja-JP" b="1" dirty="0" smtClean="0">
                <a:solidFill>
                  <a:schemeClr val="tx1"/>
                </a:solidFill>
              </a:rPr>
              <a:t>2019: </a:t>
            </a:r>
            <a:r>
              <a:rPr lang="en-US" altLang="ja-JP" dirty="0" smtClean="0">
                <a:solidFill>
                  <a:schemeClr val="tx1"/>
                </a:solidFill>
              </a:rPr>
              <a:t>	Begin </a:t>
            </a:r>
            <a:r>
              <a:rPr lang="en-US" altLang="ja-JP" dirty="0">
                <a:solidFill>
                  <a:schemeClr val="tx1"/>
                </a:solidFill>
              </a:rPr>
              <a:t>pilot RWC </a:t>
            </a:r>
            <a:r>
              <a:rPr lang="en-US" altLang="ja-JP" dirty="0" smtClean="0">
                <a:solidFill>
                  <a:schemeClr val="tx1"/>
                </a:solidFill>
              </a:rPr>
              <a:t>activities</a:t>
            </a:r>
            <a:endParaRPr lang="en-US" altLang="ja-JP" dirty="0">
              <a:solidFill>
                <a:schemeClr val="tx1"/>
              </a:solidFill>
            </a:endParaRPr>
          </a:p>
          <a:p>
            <a:pPr marL="896938" indent="-896938" algn="just">
              <a:buClrTx/>
              <a:buNone/>
              <a:tabLst>
                <a:tab pos="1881188" algn="l"/>
              </a:tabLst>
            </a:pPr>
            <a:r>
              <a:rPr lang="en-US" altLang="ja-JP" b="1" dirty="0" smtClean="0">
                <a:solidFill>
                  <a:schemeClr val="tx1"/>
                </a:solidFill>
              </a:rPr>
              <a:t>2020: </a:t>
            </a:r>
            <a:r>
              <a:rPr lang="en-US" altLang="ja-JP" dirty="0" smtClean="0">
                <a:solidFill>
                  <a:schemeClr val="tx1"/>
                </a:solidFill>
              </a:rPr>
              <a:t>	Begin </a:t>
            </a:r>
            <a:r>
              <a:rPr lang="en-US" altLang="ja-JP" dirty="0">
                <a:solidFill>
                  <a:schemeClr val="tx1"/>
                </a:solidFill>
              </a:rPr>
              <a:t>operational RWC </a:t>
            </a:r>
            <a:r>
              <a:rPr lang="en-US" altLang="ja-JP" dirty="0" smtClean="0">
                <a:solidFill>
                  <a:schemeClr val="tx1"/>
                </a:solidFill>
              </a:rPr>
              <a:t>activities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5" name="Picture 7" descr="\\jp250622\共有フォルダ２\国際気象観測戦略推進官\WIGOS\地区WIGOSセンター\Website\0820_国際室提出\img\mileston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70604"/>
            <a:ext cx="8330456" cy="196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RA II WIGOS Workshop in Tokyo</a:t>
            </a:r>
            <a:endParaRPr 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 rot="19393124">
            <a:off x="2266950" y="2362200"/>
            <a:ext cx="43412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0" dirty="0" smtClean="0">
                <a:solidFill>
                  <a:schemeClr val="bg1">
                    <a:lumMod val="65000"/>
                  </a:schemeClr>
                </a:solidFill>
              </a:rPr>
              <a:t>PLAN</a:t>
            </a:r>
            <a:endParaRPr kumimoji="1" lang="ja-JP" altLang="en-US" sz="1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 bwMode="auto">
          <a:xfrm>
            <a:off x="352425" y="1200149"/>
            <a:ext cx="8524875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ClrTx/>
              <a:buFont typeface="Wingdings" panose="05000000000000000000" pitchFamily="2" charset="2"/>
              <a:buChar char="Ø"/>
            </a:pPr>
            <a:r>
              <a:rPr lang="en-US" altLang="ja-JP" sz="2800" dirty="0">
                <a:solidFill>
                  <a:srgbClr val="0070C0"/>
                </a:solidFill>
              </a:rPr>
              <a:t>Date: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6 </a:t>
            </a:r>
            <a:r>
              <a:rPr lang="en-US" altLang="ja-JP" sz="2800" dirty="0">
                <a:solidFill>
                  <a:schemeClr val="tx1"/>
                </a:solidFill>
              </a:rPr>
              <a:t>- 9 March 2019</a:t>
            </a:r>
          </a:p>
          <a:p>
            <a:pPr marL="357188" indent="-357188">
              <a:buClrTx/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solidFill>
                  <a:srgbClr val="0070C0"/>
                </a:solidFill>
              </a:rPr>
              <a:t>Venue: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JMA HQ </a:t>
            </a:r>
            <a:r>
              <a:rPr lang="en-US" altLang="ja-JP" sz="2800" dirty="0" smtClean="0">
                <a:solidFill>
                  <a:schemeClr val="tx1"/>
                </a:solidFill>
              </a:rPr>
              <a:t>in Tokyo, Japan</a:t>
            </a:r>
          </a:p>
          <a:p>
            <a:pPr marL="357188" indent="-357188">
              <a:buClrTx/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solidFill>
                  <a:srgbClr val="0070C0"/>
                </a:solidFill>
              </a:rPr>
              <a:t>Participants: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 Technical </a:t>
            </a:r>
            <a:r>
              <a:rPr lang="en-US" altLang="ja-JP" sz="2800" dirty="0" smtClean="0">
                <a:solidFill>
                  <a:schemeClr val="tx1"/>
                </a:solidFill>
              </a:rPr>
              <a:t>officers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in surface observation implementation</a:t>
            </a:r>
          </a:p>
          <a:p>
            <a:pPr marL="357188" indent="-357188">
              <a:buClrTx/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solidFill>
                  <a:srgbClr val="0070C0"/>
                </a:solidFill>
              </a:rPr>
              <a:t>Purpose:</a:t>
            </a:r>
          </a:p>
          <a:p>
            <a:pPr marL="881063" lvl="1" indent="-342900">
              <a:buClrTx/>
              <a:buFont typeface="Wingdings" panose="05000000000000000000" pitchFamily="2" charset="2"/>
              <a:buChar char="ü"/>
            </a:pPr>
            <a:r>
              <a:rPr lang="en-US" altLang="ja-JP" dirty="0" smtClean="0">
                <a:solidFill>
                  <a:schemeClr val="tx1"/>
                </a:solidFill>
              </a:rPr>
              <a:t>To </a:t>
            </a:r>
            <a:r>
              <a:rPr lang="en-US" altLang="ja-JP" sz="2400" dirty="0" smtClean="0">
                <a:solidFill>
                  <a:schemeClr val="tx1"/>
                </a:solidFill>
              </a:rPr>
              <a:t>understand keys of WIGOS</a:t>
            </a:r>
            <a:br>
              <a:rPr lang="en-US" altLang="ja-JP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</a:rPr>
              <a:t> (incl. OSCAR/Surface and WDQMS)</a:t>
            </a:r>
          </a:p>
          <a:p>
            <a:pPr marL="881063" lvl="1" indent="-342900">
              <a:buClrTx/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chemeClr val="tx1"/>
                </a:solidFill>
              </a:rPr>
              <a:t>To make practical discussion about collaboration between RWC and Members to improve observation using WDQMS</a:t>
            </a:r>
          </a:p>
          <a:p>
            <a:pPr marL="881063" lvl="1" indent="-342900">
              <a:buClrTx/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chemeClr val="tx1"/>
                </a:solidFill>
              </a:rPr>
              <a:t>To share RWC Tokyo’s services with Members</a:t>
            </a:r>
          </a:p>
        </p:txBody>
      </p:sp>
    </p:spTree>
    <p:extLst>
      <p:ext uri="{BB962C8B-B14F-4D97-AF65-F5344CB8AC3E}">
        <p14:creationId xmlns:p14="http://schemas.microsoft.com/office/powerpoint/2010/main" val="20801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altLang="ja-JP" sz="2800" dirty="0">
                <a:hlinkClick r:id="rId3"/>
              </a:rPr>
              <a:t>y-tahara@met.kishou.go.jp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3130"/>
            <a:ext cx="7957458" cy="15868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Tokyo Climate Center (TCC)</a:t>
            </a:r>
          </a:p>
          <a:p>
            <a:pPr lvl="1" indent="-342900">
              <a:buFont typeface="Wingdings" panose="05000000000000000000" pitchFamily="2" charset="2"/>
              <a:buChar char="l"/>
            </a:pPr>
            <a:r>
              <a:rPr lang="en-US" sz="2000" dirty="0"/>
              <a:t>TCC serves as a WMO Regional Climate Center in the RA II.</a:t>
            </a:r>
          </a:p>
          <a:p>
            <a:pPr lvl="1" indent="-342900">
              <a:buFont typeface="Wingdings" panose="05000000000000000000" pitchFamily="2" charset="2"/>
              <a:buChar char="l"/>
            </a:pPr>
            <a:r>
              <a:rPr lang="en-US" sz="2000" dirty="0" smtClean="0"/>
              <a:t>TCC </a:t>
            </a:r>
            <a:r>
              <a:rPr lang="en-US" sz="2000" dirty="0"/>
              <a:t>supports NMHSs through </a:t>
            </a:r>
            <a:r>
              <a:rPr lang="en-US" sz="2000" dirty="0" smtClean="0"/>
              <a:t>data/information provision and </a:t>
            </a:r>
            <a:r>
              <a:rPr lang="en-US" sz="2000" dirty="0" smtClean="0">
                <a:solidFill>
                  <a:srgbClr val="FF0000"/>
                </a:solidFill>
              </a:rPr>
              <a:t>capacity </a:t>
            </a:r>
            <a:r>
              <a:rPr lang="en-US" sz="2000" dirty="0">
                <a:solidFill>
                  <a:srgbClr val="FF0000"/>
                </a:solidFill>
              </a:rPr>
              <a:t>development</a:t>
            </a:r>
            <a:r>
              <a:rPr lang="en-US" sz="2000" dirty="0"/>
              <a:t> </a:t>
            </a:r>
            <a:r>
              <a:rPr lang="en-US" sz="2000" dirty="0" smtClean="0"/>
              <a:t>activities.</a:t>
            </a:r>
            <a:endParaRPr lang="en-US" sz="20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2769247"/>
            <a:ext cx="4885508" cy="39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865914" y="3461657"/>
            <a:ext cx="1926771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246" y="1635363"/>
            <a:ext cx="7319554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altLang="ja-JP" dirty="0"/>
              <a:t>JMA’s current activities</a:t>
            </a:r>
            <a:br>
              <a:rPr lang="en-US" altLang="ja-JP" dirty="0"/>
            </a:br>
            <a:r>
              <a:rPr lang="en-US" altLang="ja-JP" dirty="0"/>
              <a:t> - RWC Tokyo’s backbone –</a:t>
            </a:r>
          </a:p>
          <a:p>
            <a:pPr marL="1939925" lvl="3" indent="-682625">
              <a:buFont typeface="+mj-lt"/>
              <a:buAutoNum type="romanUcPeriod"/>
            </a:pPr>
            <a:endParaRPr lang="en-US" dirty="0"/>
          </a:p>
          <a:p>
            <a:pPr marL="682625" indent="-682625">
              <a:buFont typeface="+mj-lt"/>
              <a:buAutoNum type="romanUcPeriod"/>
            </a:pPr>
            <a:r>
              <a:rPr lang="en-US" altLang="ja-JP" dirty="0"/>
              <a:t>RWC </a:t>
            </a:r>
            <a:r>
              <a:rPr lang="en-US" altLang="ja-JP" dirty="0"/>
              <a:t>Tokyo’s</a:t>
            </a:r>
            <a:r>
              <a:rPr lang="ja-JP" altLang="en-US" dirty="0"/>
              <a:t> </a:t>
            </a:r>
            <a:r>
              <a:rPr lang="en-US" altLang="ja-JP" dirty="0"/>
              <a:t>activity plan</a:t>
            </a:r>
          </a:p>
          <a:p>
            <a:pPr marL="1939925" lvl="3" indent="-682625">
              <a:buFont typeface="+mj-lt"/>
              <a:buAutoNum type="romanUcPeriod"/>
            </a:pPr>
            <a:endParaRPr lang="en-US" dirty="0"/>
          </a:p>
          <a:p>
            <a:pPr marL="682625" indent="-682625">
              <a:buFont typeface="+mj-lt"/>
              <a:buAutoNum type="romanUcPeriod"/>
            </a:pPr>
            <a:r>
              <a:rPr lang="en-US" altLang="ja-JP" dirty="0"/>
              <a:t>RWC </a:t>
            </a:r>
            <a:r>
              <a:rPr lang="en-US" altLang="ja-JP" dirty="0"/>
              <a:t>Tokyo’s</a:t>
            </a:r>
            <a:r>
              <a:rPr lang="ja-JP" altLang="en-US" dirty="0"/>
              <a:t> </a:t>
            </a:r>
            <a:r>
              <a:rPr lang="en-US" dirty="0"/>
              <a:t>Milestones</a:t>
            </a:r>
            <a:endParaRPr lang="en-US" dirty="0"/>
          </a:p>
        </p:txBody>
      </p:sp>
      <p:pic>
        <p:nvPicPr>
          <p:cNvPr id="4" name="Picture 2" descr="\\jp250622\共有フォルダ２\国際気象観測戦略推進官\WIGOS\地区WIGOSセンター\Website\0820_国際室提出\img\wigos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80" y="4509192"/>
            <a:ext cx="226853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31913"/>
            <a:ext cx="6819900" cy="5164137"/>
          </a:xfrm>
        </p:spPr>
        <p:txBody>
          <a:bodyPr>
            <a:normAutofit/>
          </a:bodyPr>
          <a:lstStyle/>
          <a:p>
            <a:pPr marL="361950" indent="-361950">
              <a:spcBef>
                <a:spcPts val="1200"/>
              </a:spcBef>
              <a:buFont typeface="+mj-lt"/>
              <a:buAutoNum type="arabicPeriod"/>
            </a:pPr>
            <a:r>
              <a:rPr lang="en-US" sz="2800" b="1" u="sng" dirty="0" smtClean="0"/>
              <a:t>Regional Instrument Centre (RIC) </a:t>
            </a:r>
            <a:r>
              <a:rPr lang="en-US" sz="2800" b="1" u="sng" dirty="0"/>
              <a:t>Tsukuba</a:t>
            </a:r>
            <a:endParaRPr lang="en-US" sz="2800" b="1" u="sng" dirty="0" smtClean="0"/>
          </a:p>
          <a:p>
            <a:pPr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Conducts </a:t>
            </a:r>
            <a:r>
              <a:rPr lang="en-US" sz="2400" dirty="0"/>
              <a:t>technical cooperation with Members </a:t>
            </a:r>
            <a:r>
              <a:rPr lang="en-US" sz="2400" dirty="0" smtClean="0"/>
              <a:t>to </a:t>
            </a:r>
            <a:r>
              <a:rPr lang="en-US" sz="2400" dirty="0"/>
              <a:t>support regional </a:t>
            </a:r>
            <a:r>
              <a:rPr lang="en-US" sz="2400" dirty="0">
                <a:solidFill>
                  <a:srgbClr val="FF0000"/>
                </a:solidFill>
              </a:rPr>
              <a:t>capacity development</a:t>
            </a:r>
            <a:r>
              <a:rPr lang="en-US" sz="2400" dirty="0"/>
              <a:t> activities</a:t>
            </a:r>
            <a:r>
              <a:rPr lang="en-US" sz="2400" dirty="0" smtClean="0"/>
              <a:t>.</a:t>
            </a:r>
          </a:p>
          <a:p>
            <a:pPr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Runs </a:t>
            </a:r>
            <a:r>
              <a:rPr lang="en-US" sz="2400" dirty="0"/>
              <a:t>the </a:t>
            </a:r>
            <a:r>
              <a:rPr lang="en-US" sz="2400" b="1" dirty="0" smtClean="0"/>
              <a:t>“RIC </a:t>
            </a:r>
            <a:r>
              <a:rPr lang="en-US" sz="2400" b="1" dirty="0"/>
              <a:t>Tsukuba </a:t>
            </a:r>
            <a:r>
              <a:rPr lang="en-US" sz="2400" b="1" dirty="0" smtClean="0"/>
              <a:t>Package”</a:t>
            </a:r>
            <a:r>
              <a:rPr lang="en-US" sz="2400" dirty="0" smtClean="0"/>
              <a:t> </a:t>
            </a:r>
            <a:r>
              <a:rPr lang="en-US" sz="2400" dirty="0"/>
              <a:t>as a </a:t>
            </a:r>
            <a:r>
              <a:rPr lang="en-US" sz="2400" dirty="0">
                <a:solidFill>
                  <a:srgbClr val="FF0000"/>
                </a:solidFill>
              </a:rPr>
              <a:t>comprehensive support approach</a:t>
            </a:r>
            <a:r>
              <a:rPr lang="en-US" sz="2400" dirty="0"/>
              <a:t> </a:t>
            </a:r>
            <a:r>
              <a:rPr lang="en-US" sz="2400" dirty="0" smtClean="0"/>
              <a:t>encompassing the following activities.</a:t>
            </a:r>
          </a:p>
          <a:p>
            <a:pPr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Calibration </a:t>
            </a:r>
            <a:r>
              <a:rPr lang="en-US" sz="2000" dirty="0"/>
              <a:t>of national standard </a:t>
            </a:r>
            <a:r>
              <a:rPr lang="en-US" sz="2000" dirty="0" smtClean="0"/>
              <a:t>instruments</a:t>
            </a:r>
          </a:p>
          <a:p>
            <a:pPr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Transfer </a:t>
            </a:r>
            <a:r>
              <a:rPr lang="en-US" sz="2000" dirty="0"/>
              <a:t>of calibration </a:t>
            </a:r>
            <a:r>
              <a:rPr lang="en-US" sz="2000" dirty="0" smtClean="0"/>
              <a:t>technology</a:t>
            </a:r>
          </a:p>
          <a:p>
            <a:pPr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Preparation </a:t>
            </a:r>
            <a:r>
              <a:rPr lang="en-US" sz="2000" dirty="0"/>
              <a:t>of instruments for national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standards </a:t>
            </a:r>
            <a:r>
              <a:rPr lang="en-US" sz="2000" dirty="0"/>
              <a:t>where </a:t>
            </a:r>
            <a:r>
              <a:rPr lang="en-US" sz="2000" dirty="0" smtClean="0"/>
              <a:t>necessary</a:t>
            </a:r>
            <a:endParaRPr lang="en-US" sz="2000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454541137"/>
              </p:ext>
            </p:extLst>
          </p:nvPr>
        </p:nvGraphicFramePr>
        <p:xfrm>
          <a:off x="6306552" y="3064043"/>
          <a:ext cx="2711115" cy="343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6162174" y="2669035"/>
            <a:ext cx="2855494" cy="43759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</a:rPr>
              <a:t>RIC Tsukuba Package</a:t>
            </a:r>
            <a:endParaRPr lang="ja-JP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04420"/>
            <a:ext cx="8671346" cy="26019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ja-JP" sz="2400" b="1" u="sng" dirty="0" smtClean="0"/>
              <a:t>JMA</a:t>
            </a:r>
            <a:r>
              <a:rPr lang="en-US" altLang="ja-JP" sz="2400" b="1" u="sng" dirty="0" smtClean="0"/>
              <a:t> Numerical Weather Prediction (NWP) </a:t>
            </a:r>
            <a:r>
              <a:rPr lang="en-US" altLang="ja-JP" sz="2400" dirty="0" smtClean="0"/>
              <a:t>enables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monitoring </a:t>
            </a:r>
            <a:r>
              <a:rPr lang="en-US" altLang="ja-JP" sz="2400" dirty="0" smtClean="0">
                <a:solidFill>
                  <a:srgbClr val="FF0000"/>
                </a:solidFill>
              </a:rPr>
              <a:t>land/sea </a:t>
            </a:r>
            <a:r>
              <a:rPr lang="en-US" altLang="ja-JP" sz="2400" dirty="0" smtClean="0">
                <a:solidFill>
                  <a:srgbClr val="FF0000"/>
                </a:solidFill>
              </a:rPr>
              <a:t>surface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solidFill>
                  <a:srgbClr val="FF0000"/>
                </a:solidFill>
              </a:rPr>
              <a:t>upper-air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observations in the World</a:t>
            </a:r>
            <a:endParaRPr lang="en-US" altLang="ja-JP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400" b="1" dirty="0"/>
              <a:t>GSN Monitoring Center </a:t>
            </a:r>
            <a:r>
              <a:rPr lang="en-US" altLang="ja-JP" sz="2400" dirty="0"/>
              <a:t>for </a:t>
            </a:r>
            <a:r>
              <a:rPr lang="en-US" altLang="ja-JP" sz="2400" dirty="0">
                <a:solidFill>
                  <a:srgbClr val="FF0000"/>
                </a:solidFill>
              </a:rPr>
              <a:t>climate </a:t>
            </a:r>
            <a:r>
              <a:rPr lang="en-US" altLang="ja-JP" sz="2400" dirty="0" smtClean="0">
                <a:solidFill>
                  <a:srgbClr val="FF0000"/>
                </a:solidFill>
              </a:rPr>
              <a:t>data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/>
              <a:t>CBS </a:t>
            </a:r>
            <a:r>
              <a:rPr lang="en-US" sz="2400" b="1" dirty="0"/>
              <a:t>Lead Centre </a:t>
            </a:r>
            <a:r>
              <a:rPr lang="en-US" sz="2400" dirty="0" smtClean="0"/>
              <a:t>monitoring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land surface </a:t>
            </a:r>
            <a:r>
              <a:rPr lang="en-US" sz="2400" dirty="0" smtClean="0">
                <a:solidFill>
                  <a:srgbClr val="FF0000"/>
                </a:solidFill>
              </a:rPr>
              <a:t>observations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295" y="3188145"/>
            <a:ext cx="3783601" cy="305460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905" y="4662060"/>
            <a:ext cx="1851298" cy="175345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955417" y="6415514"/>
            <a:ext cx="1605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hlinkClick r:id="rId5"/>
              </a:rPr>
              <a:t>http://qc.kishou.go.jp/</a:t>
            </a:r>
            <a:endParaRPr lang="ja-JP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5" y="3153308"/>
            <a:ext cx="4243595" cy="28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72108" y="5985673"/>
            <a:ext cx="3706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hlinkClick r:id="rId7"/>
              </a:rPr>
              <a:t>https://</a:t>
            </a:r>
            <a:r>
              <a:rPr lang="en-US" altLang="ja-JP" sz="1200" dirty="0" smtClean="0">
                <a:hlinkClick r:id="rId7"/>
              </a:rPr>
              <a:t>www.dwd.de/EN/ourservices/gsnmc/gsnmc.html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6497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104900"/>
            <a:ext cx="8496298" cy="1390649"/>
          </a:xfrm>
        </p:spPr>
        <p:txBody>
          <a:bodyPr wrap="square"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600" b="1" u="sng" dirty="0" smtClean="0"/>
              <a:t>TT-WDQMS (</a:t>
            </a:r>
            <a:r>
              <a:rPr lang="en-US" sz="2600" b="1" u="sng" dirty="0" smtClean="0"/>
              <a:t>WIGOS </a:t>
            </a:r>
            <a:r>
              <a:rPr lang="en-US" sz="2600" b="1" u="sng" dirty="0"/>
              <a:t>Data Quality Monitoring </a:t>
            </a:r>
            <a:r>
              <a:rPr lang="en-US" sz="2600" b="1" u="sng" dirty="0" smtClean="0"/>
              <a:t>System)</a:t>
            </a:r>
            <a:endParaRPr lang="en-US" sz="2600" b="1" u="sng" dirty="0" smtClean="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JMA Participates </a:t>
            </a:r>
            <a:r>
              <a:rPr lang="en-US" sz="2400" dirty="0"/>
              <a:t>in the NWP Quality Monitoring Pilot Project on </a:t>
            </a:r>
            <a:r>
              <a:rPr lang="en-US" sz="2400" dirty="0" smtClean="0"/>
              <a:t>WDQMS </a:t>
            </a:r>
            <a:r>
              <a:rPr lang="en-US" sz="2400" dirty="0"/>
              <a:t>with ECMWF, NCEP and </a:t>
            </a:r>
            <a:r>
              <a:rPr lang="en-US" sz="2400" dirty="0" smtClean="0"/>
              <a:t>DWD</a:t>
            </a:r>
            <a:r>
              <a:rPr lang="en-US" sz="2400" dirty="0" smtClean="0"/>
              <a:t>, and</a:t>
            </a:r>
            <a:endParaRPr lang="en-US" sz="2400" dirty="0" smtClean="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The Project collects (shows)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availability and quality information </a:t>
            </a:r>
            <a:r>
              <a:rPr lang="en-US" sz="2400" dirty="0" smtClean="0"/>
              <a:t>on surface observations in the World</a:t>
            </a:r>
            <a:endParaRPr lang="en-US" sz="2400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829733" y="6066444"/>
            <a:ext cx="7484534" cy="4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 smtClean="0"/>
              <a:t>Surface pressure observation availability map developed by WIGOS Project Office</a:t>
            </a:r>
            <a:endParaRPr lang="ja-JP" altLang="en-U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0" y="3248294"/>
            <a:ext cx="6375835" cy="28468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19" y="1305467"/>
            <a:ext cx="8432192" cy="8655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tx2"/>
                </a:solidFill>
              </a:rPr>
              <a:t>RA II WIGOS Implementation Project No. </a:t>
            </a:r>
            <a:r>
              <a:rPr lang="en-US" sz="2400" b="1" dirty="0" smtClean="0">
                <a:solidFill>
                  <a:schemeClr val="tx2"/>
                </a:solidFill>
              </a:rPr>
              <a:t>III</a:t>
            </a:r>
            <a:br>
              <a:rPr lang="en-US" sz="2400" b="1" dirty="0" smtClean="0">
                <a:solidFill>
                  <a:schemeClr val="tx2"/>
                </a:solidFill>
              </a:rPr>
            </a:br>
            <a:r>
              <a:rPr lang="en-US" sz="2400" b="1" dirty="0" smtClean="0"/>
              <a:t>Capacity </a:t>
            </a:r>
            <a:r>
              <a:rPr lang="en-US" sz="2400" b="1" dirty="0"/>
              <a:t>Building in Radar Techniques in the Southeast </a:t>
            </a:r>
            <a:r>
              <a:rPr lang="en-US" sz="2400" b="1" dirty="0" smtClean="0"/>
              <a:t>Asia</a:t>
            </a:r>
            <a:endParaRPr lang="en-US" altLang="ja-JP" sz="18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5872428" y="4152864"/>
            <a:ext cx="3076910" cy="2639821"/>
            <a:chOff x="4644008" y="2395488"/>
            <a:chExt cx="4297520" cy="3687038"/>
          </a:xfrm>
        </p:grpSpPr>
        <p:pic>
          <p:nvPicPr>
            <p:cNvPr id="7" name="Picture 2" descr="G:\regionalcomp_2018\test（+TMD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15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4008" y="2395488"/>
              <a:ext cx="4297520" cy="36870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077" y="3901405"/>
              <a:ext cx="381000" cy="204787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9" name="Picture 4" descr="Training presentations and exerci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12" y="2104555"/>
            <a:ext cx="2984189" cy="19876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03057" y="2166096"/>
            <a:ext cx="5305424" cy="4071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2" indent="-271463">
              <a:buFont typeface="Wingdings" panose="05000000000000000000" pitchFamily="2" charset="2"/>
              <a:buChar char="l"/>
            </a:pPr>
            <a:r>
              <a:rPr lang="en-US" altLang="ja-JP" sz="1800" dirty="0" smtClean="0"/>
              <a:t>ASEAN Regional Training Workshop on Weather Radar Basis and Routine Maintenance and Real-Time Radar Rainfall Estimation and Forecasting (Bangkok, Thailand, 24 February - 7 March 2014)</a:t>
            </a:r>
          </a:p>
          <a:p>
            <a:pPr marL="271463" lvl="2" indent="-271463">
              <a:buFont typeface="Wingdings" panose="05000000000000000000" pitchFamily="2" charset="2"/>
              <a:buChar char="l"/>
            </a:pPr>
            <a:endParaRPr lang="en-US" altLang="ja-JP" sz="800" dirty="0" smtClean="0"/>
          </a:p>
          <a:p>
            <a:pPr marL="271463" lvl="2" indent="-271463">
              <a:buFont typeface="Wingdings" panose="05000000000000000000" pitchFamily="2" charset="2"/>
              <a:buChar char="l"/>
            </a:pPr>
            <a:r>
              <a:rPr lang="en-US" altLang="ja-JP" sz="1800" dirty="0" smtClean="0"/>
              <a:t>WMO/ASEAN Training Workshop on Weather Radar Quality and Standardization (Bangkok, Thailand, 5 - 13 February 2018)</a:t>
            </a:r>
          </a:p>
          <a:p>
            <a:pPr marL="271463" lvl="2" indent="-271463">
              <a:buFont typeface="Wingdings" panose="05000000000000000000" pitchFamily="2" charset="2"/>
              <a:buChar char="l"/>
            </a:pPr>
            <a:endParaRPr lang="en-US" altLang="ja-JP" sz="800" dirty="0" smtClean="0"/>
          </a:p>
          <a:p>
            <a:pPr marL="271463" lvl="2" indent="-271463">
              <a:buFont typeface="Wingdings" panose="05000000000000000000" pitchFamily="2" charset="2"/>
              <a:buChar char="l"/>
            </a:pPr>
            <a:r>
              <a:rPr lang="en-US" altLang="ja-JP" sz="1800" dirty="0" smtClean="0"/>
              <a:t>Technical cooperation for Lao PDR, Malaysia, Thailand and Vietnam on development of regional radar network in Southeast Asia under the ESCAP/WMO Typhoon Committee</a:t>
            </a:r>
          </a:p>
          <a:p>
            <a:pPr marL="271463" lvl="2" indent="-271463">
              <a:buFont typeface="Wingdings" panose="05000000000000000000" pitchFamily="2" charset="2"/>
              <a:buChar char="l"/>
            </a:pPr>
            <a:endParaRPr lang="en-US" altLang="ja-JP" sz="800" dirty="0" smtClean="0"/>
          </a:p>
          <a:p>
            <a:pPr marL="271463" lvl="2" indent="-271463">
              <a:buFont typeface="Wingdings" panose="05000000000000000000" pitchFamily="2" charset="2"/>
              <a:buChar char="l"/>
            </a:pPr>
            <a:r>
              <a:rPr lang="en-US" altLang="ja-JP" sz="1800" dirty="0" smtClean="0"/>
              <a:t>Bilateral cooperation with Indonesia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6632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6" y="1267367"/>
            <a:ext cx="8946672" cy="1418683"/>
          </a:xfrm>
        </p:spPr>
        <p:txBody>
          <a:bodyPr rIns="0">
            <a:normAutofit/>
          </a:bodyPr>
          <a:lstStyle/>
          <a:p>
            <a:pPr marL="357188" indent="-357188">
              <a:buFont typeface="+mj-lt"/>
              <a:buAutoNum type="arabicPeriod" startAt="5"/>
            </a:pPr>
            <a:r>
              <a:rPr lang="en-US" sz="2400" b="1" dirty="0">
                <a:solidFill>
                  <a:schemeClr val="tx2"/>
                </a:solidFill>
              </a:rPr>
              <a:t>RA II WIGOS Implementation Project No. </a:t>
            </a:r>
            <a:r>
              <a:rPr lang="en-US" sz="2400" b="1" dirty="0" smtClean="0">
                <a:solidFill>
                  <a:schemeClr val="tx2"/>
                </a:solidFill>
              </a:rPr>
              <a:t>IV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Enhance </a:t>
            </a:r>
            <a:r>
              <a:rPr lang="en-US" sz="2400" b="1" dirty="0"/>
              <a:t>the Availability and Quality Management Support for NMHSs in Surface, Climate and Upper-air Observations and </a:t>
            </a:r>
            <a:r>
              <a:rPr lang="en-US" sz="2400" b="1" dirty="0" smtClean="0"/>
              <a:t>Project</a:t>
            </a:r>
            <a:endParaRPr lang="en-US" altLang="ja-JP" sz="18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282" y="3120419"/>
            <a:ext cx="2390510" cy="12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28651" y="3025037"/>
            <a:ext cx="561539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Round 1</a:t>
            </a:r>
          </a:p>
          <a:p>
            <a:pPr lvl="1"/>
            <a:r>
              <a:rPr lang="en-US" altLang="ja-JP" dirty="0" smtClean="0"/>
              <a:t>Gap-analysis between user requirements and current status in NMHSs in RA II</a:t>
            </a:r>
          </a:p>
          <a:p>
            <a:pPr lvl="1"/>
            <a:r>
              <a:rPr lang="en-US" altLang="ja-JP" dirty="0"/>
              <a:t>(27-30 July 2010, Tokyo, Japan</a:t>
            </a:r>
            <a:r>
              <a:rPr lang="en-US" altLang="ja-JP" dirty="0" smtClean="0"/>
              <a:t>)</a:t>
            </a:r>
          </a:p>
          <a:p>
            <a:r>
              <a:rPr kumimoji="1" lang="en-US" altLang="ja-JP" b="1" dirty="0" smtClean="0"/>
              <a:t>Round 2</a:t>
            </a:r>
          </a:p>
          <a:p>
            <a:pPr lvl="1"/>
            <a:r>
              <a:rPr lang="en-US" altLang="ja-JP" dirty="0" smtClean="0"/>
              <a:t>Improvement of understanding </a:t>
            </a:r>
            <a:r>
              <a:rPr lang="en-US" altLang="ja-JP" dirty="0"/>
              <a:t>of and skills in traceability of </a:t>
            </a:r>
            <a:r>
              <a:rPr lang="en-US" altLang="ja-JP" dirty="0" smtClean="0"/>
              <a:t>measurements in NMHSs in RA II</a:t>
            </a:r>
          </a:p>
          <a:p>
            <a:pPr lvl="1"/>
            <a:r>
              <a:rPr lang="en-US" altLang="ja-JP" dirty="0"/>
              <a:t>(19-22 February 2013, Tsukuba, Japan</a:t>
            </a:r>
            <a:r>
              <a:rPr lang="en-US" altLang="ja-JP" dirty="0" smtClean="0"/>
              <a:t>)</a:t>
            </a:r>
            <a:endParaRPr kumimoji="1" lang="en-US" altLang="ja-JP" sz="1600" dirty="0" smtClean="0"/>
          </a:p>
          <a:p>
            <a:r>
              <a:rPr lang="en-US" altLang="ja-JP" b="1" dirty="0" smtClean="0"/>
              <a:t>Round 3</a:t>
            </a:r>
          </a:p>
          <a:p>
            <a:pPr lvl="1"/>
            <a:r>
              <a:rPr lang="en-US" altLang="ja-JP" dirty="0" smtClean="0"/>
              <a:t>Capacity building on Quality Management techniques in rainfall observation in NMHSs in RA II</a:t>
            </a:r>
          </a:p>
          <a:p>
            <a:pPr lvl="1"/>
            <a:r>
              <a:rPr lang="en-US" altLang="ja-JP" dirty="0" smtClean="0"/>
              <a:t>(19-23 March 2018, Tokyo, Japan)</a:t>
            </a:r>
            <a:endParaRPr kumimoji="1" lang="ja-JP" altLang="en-US" sz="1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82" y="4431825"/>
            <a:ext cx="2390511" cy="94987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11313" y="2505100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Survey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11513" y="2505100"/>
            <a:ext cx="179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Workshop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68739" y="25051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Report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338011" y="2622694"/>
            <a:ext cx="35262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4683721" y="2622694"/>
            <a:ext cx="35262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6338737" y="2622694"/>
            <a:ext cx="35262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43961" y="2505100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Actions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pic>
        <p:nvPicPr>
          <p:cNvPr id="20" name="Picture 2" descr="gropu 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1"/>
          <a:stretch/>
        </p:blipFill>
        <p:spPr bwMode="auto">
          <a:xfrm>
            <a:off x="6391461" y="5501037"/>
            <a:ext cx="2380608" cy="11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JMA’s </a:t>
            </a:r>
            <a:r>
              <a:rPr lang="en-US" sz="3600" b="1" dirty="0">
                <a:solidFill>
                  <a:srgbClr val="000090"/>
                </a:solidFill>
              </a:rPr>
              <a:t>current </a:t>
            </a:r>
            <a:r>
              <a:rPr lang="en-US" sz="3600" b="1" dirty="0" smtClean="0">
                <a:solidFill>
                  <a:srgbClr val="000090"/>
                </a:solidFill>
              </a:rPr>
              <a:t>activities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- RWC Tokyo’s backbone -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187355"/>
            <a:ext cx="8963025" cy="1033600"/>
          </a:xfrm>
        </p:spPr>
        <p:txBody>
          <a:bodyPr rIns="0">
            <a:noAutofit/>
          </a:bodyPr>
          <a:lstStyle/>
          <a:p>
            <a:pPr marL="357188" indent="-357188">
              <a:buFont typeface="+mj-lt"/>
              <a:buAutoNum type="arabicPeriod" startAt="6"/>
            </a:pPr>
            <a:r>
              <a:rPr lang="en-US" sz="2400" b="1" dirty="0">
                <a:solidFill>
                  <a:schemeClr val="tx2"/>
                </a:solidFill>
              </a:rPr>
              <a:t>RA II WIGOS Implementation Project No. </a:t>
            </a:r>
            <a:r>
              <a:rPr lang="en-US" sz="2400" b="1" dirty="0" smtClean="0">
                <a:solidFill>
                  <a:schemeClr val="tx2"/>
                </a:solidFill>
              </a:rPr>
              <a:t>VI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Develop </a:t>
            </a:r>
            <a:r>
              <a:rPr lang="en-US" sz="2400" b="1" dirty="0"/>
              <a:t>Support for NMHSs in Satellite Data, Products and Training</a:t>
            </a:r>
            <a:endParaRPr lang="en-US" altLang="ja-JP" sz="1800" b="1" dirty="0"/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>
          <a:xfrm>
            <a:off x="227600" y="1984732"/>
            <a:ext cx="6138366" cy="3890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423" indent="-409423">
              <a:buFont typeface="Arial"/>
              <a:buAutoNum type="arabicParenBoth"/>
            </a:pPr>
            <a:r>
              <a:rPr lang="en-US" altLang="ja-JP" sz="1800" dirty="0" smtClean="0"/>
              <a:t>Support for the preparation of satellite data users in relation to the new generation of geostationary meteorological satellites</a:t>
            </a:r>
          </a:p>
          <a:p>
            <a:pPr marL="409423" indent="-409423">
              <a:buFont typeface="Arial"/>
              <a:buAutoNum type="arabicParenBoth"/>
            </a:pPr>
            <a:r>
              <a:rPr lang="en-US" altLang="ja-JP" sz="1800" dirty="0" smtClean="0"/>
              <a:t>Establishment of close coordination between the RA II WIGOS Project and the RA-V Task Team on Satellite Utilization</a:t>
            </a:r>
          </a:p>
          <a:p>
            <a:pPr marL="409423" indent="-409423">
              <a:buFont typeface="Arial"/>
              <a:buAutoNum type="arabicParenBoth"/>
            </a:pPr>
            <a:r>
              <a:rPr lang="en-US" altLang="ja-JP" sz="1800" dirty="0" smtClean="0"/>
              <a:t>Establishment of the new webpage of the RA II WIGOS Project (hosted by JMA)</a:t>
            </a:r>
          </a:p>
          <a:p>
            <a:pPr marL="409423" indent="-409423">
              <a:buFont typeface="Arial"/>
              <a:buAutoNum type="arabicParenBoth"/>
            </a:pPr>
            <a:r>
              <a:rPr lang="en-US" altLang="ja-JP" sz="1800" dirty="0" smtClean="0"/>
              <a:t>Convening the series of Asia/Oceania Meteorological Satellite Users’ Conference (AOMSUC)</a:t>
            </a:r>
          </a:p>
          <a:p>
            <a:pPr marL="409423" indent="-409423">
              <a:buFont typeface="Arial"/>
              <a:buAutoNum type="arabicParenBoth"/>
            </a:pPr>
            <a:r>
              <a:rPr lang="en-US" altLang="ja-JP" sz="1800" dirty="0" smtClean="0"/>
              <a:t>Conducting the trainings and questionnaires on the utilization of new generation of geostationary meteorological satellites through the AOMSUCs</a:t>
            </a:r>
          </a:p>
          <a:p>
            <a:pPr marL="409423" indent="-409423">
              <a:buFont typeface="Arial"/>
              <a:buAutoNum type="arabicParenBoth"/>
            </a:pPr>
            <a:r>
              <a:rPr lang="en-US" altLang="ja-JP" sz="1800" dirty="0" smtClean="0"/>
              <a:t>Quarterly newsletters for RA II Members</a:t>
            </a:r>
            <a:endParaRPr lang="en-US" altLang="ja-JP" sz="18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t="13519" r="36045" b="5166"/>
          <a:stretch/>
        </p:blipFill>
        <p:spPr bwMode="auto">
          <a:xfrm>
            <a:off x="5972317" y="2159997"/>
            <a:ext cx="3023637" cy="432101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2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RWC </a:t>
            </a:r>
            <a:r>
              <a:rPr lang="en-US" sz="3600" b="1" dirty="0" smtClean="0">
                <a:solidFill>
                  <a:srgbClr val="000090"/>
                </a:solidFill>
              </a:rPr>
              <a:t>Tokyo’s </a:t>
            </a:r>
            <a:r>
              <a:rPr lang="en-US" sz="3600" b="1" dirty="0">
                <a:solidFill>
                  <a:srgbClr val="000090"/>
                </a:solidFill>
              </a:rPr>
              <a:t>activity plan</a:t>
            </a:r>
            <a:endParaRPr lang="en-US" sz="360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143" y="1078917"/>
            <a:ext cx="8654143" cy="5500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RWC Tokyo will cover both mandatory and optional functions.</a:t>
            </a:r>
          </a:p>
          <a:p>
            <a:pPr marL="0" indent="0">
              <a:buNone/>
            </a:pPr>
            <a:r>
              <a:rPr lang="en-US" altLang="ja-JP" sz="2400" b="1" dirty="0" smtClean="0"/>
              <a:t>Mandatory Functions:</a:t>
            </a:r>
            <a:endParaRPr lang="ja-JP" altLang="ja-JP" sz="2400" b="1" dirty="0" smtClean="0"/>
          </a:p>
          <a:p>
            <a:pPr marL="446088" lvl="1" indent="-271463">
              <a:buFont typeface="+mj-lt"/>
              <a:buAutoNum type="arabicPeriod"/>
            </a:pPr>
            <a:r>
              <a:rPr lang="en-US" altLang="ja-JP" sz="2000" dirty="0" smtClean="0"/>
              <a:t>Regional WIGOS metadata management (work with data providers to facilitate collecting, updating and providing quality control of WIGOS metadata in OSCAR/Surface); </a:t>
            </a:r>
            <a:endParaRPr lang="ja-JP" altLang="ja-JP" sz="2000" dirty="0" smtClean="0"/>
          </a:p>
          <a:p>
            <a:pPr marL="446088" lvl="1" indent="-271463">
              <a:buFont typeface="+mj-lt"/>
              <a:buAutoNum type="arabicPeriod"/>
            </a:pPr>
            <a:r>
              <a:rPr lang="en-US" altLang="ja-JP" sz="2000" dirty="0" smtClean="0"/>
              <a:t>Regional WIGOS performance monitoring and incident management (WIGOS Data Quality Monitoring System) and follow-up with data providers in case of data availability or data quality issues. 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400" b="1" dirty="0"/>
              <a:t>Optional functions:</a:t>
            </a:r>
            <a:endParaRPr lang="ja-JP" altLang="ja-JP" sz="2400" b="1" dirty="0"/>
          </a:p>
          <a:p>
            <a:pPr marL="446088" lvl="1" indent="-271463">
              <a:buFont typeface="+mj-lt"/>
              <a:buAutoNum type="alphaLcPeriod"/>
            </a:pPr>
            <a:r>
              <a:rPr lang="en-US" altLang="ja-JP" sz="2000" dirty="0"/>
              <a:t>assistance with the coordination of regional/sub-regional and national WIGOS projects;</a:t>
            </a:r>
            <a:endParaRPr lang="ja-JP" altLang="ja-JP" sz="2000" dirty="0"/>
          </a:p>
          <a:p>
            <a:pPr marL="446088" lvl="1" indent="-271463">
              <a:buFont typeface="+mj-lt"/>
              <a:buAutoNum type="alphaLcPeriod"/>
            </a:pPr>
            <a:r>
              <a:rPr lang="en-US" altLang="ja-JP" sz="2000" dirty="0"/>
              <a:t>assistance with regional and national observing network management;</a:t>
            </a:r>
            <a:endParaRPr lang="ja-JP" altLang="ja-JP" sz="2000" dirty="0"/>
          </a:p>
          <a:p>
            <a:pPr marL="446088" lvl="1" indent="-271463">
              <a:buFont typeface="+mj-lt"/>
              <a:buAutoNum type="alphaLcPeriod"/>
            </a:pPr>
            <a:r>
              <a:rPr lang="en-US" altLang="ja-JP" sz="2000" dirty="0"/>
              <a:t>support for regional capacity development activities.</a:t>
            </a:r>
            <a:endParaRPr kumimoji="1" lang="ja-JP" altLang="en-US" sz="2000" dirty="0"/>
          </a:p>
          <a:p>
            <a:pPr marL="174625" lvl="1" indent="0">
              <a:buNone/>
            </a:pP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727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5920</TotalTime>
  <Words>891</Words>
  <Application>Microsoft Office PowerPoint</Application>
  <PresentationFormat>画面に合わせる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WMO_WHITE_Powerpoint_en_fr</vt:lpstr>
      <vt:lpstr>ウェーブ</vt:lpstr>
      <vt:lpstr>PowerPoint プレゼンテーション</vt:lpstr>
      <vt:lpstr>Outline</vt:lpstr>
      <vt:lpstr>JMA’s current activities - RWC Tokyo’s backbone -</vt:lpstr>
      <vt:lpstr>JMA’s current activities - RWC Tokyo’s backbone -</vt:lpstr>
      <vt:lpstr>JMA’s current activities - RWC Tokyo’s backbone -</vt:lpstr>
      <vt:lpstr>JMA’s current activities - RWC Tokyo’s backbone -</vt:lpstr>
      <vt:lpstr>JMA’s current activities - RWC Tokyo’s backbone -</vt:lpstr>
      <vt:lpstr>JMA’s current activities - RWC Tokyo’s backbone -</vt:lpstr>
      <vt:lpstr>RWC Tokyo’s activity plan</vt:lpstr>
      <vt:lpstr>RWC Tokyo’s activity plan</vt:lpstr>
      <vt:lpstr>RWC Tokyo’s activity plan</vt:lpstr>
      <vt:lpstr>RWC Tokyo’s activity plan</vt:lpstr>
      <vt:lpstr>RWC Tokyo’s activity plan</vt:lpstr>
      <vt:lpstr>RWC Tokyo’s Milestones</vt:lpstr>
      <vt:lpstr>RA II WIGOS Workshop in Tokyo</vt:lpstr>
      <vt:lpstr>PowerPoint プレゼンテーション</vt:lpstr>
      <vt:lpstr>JMA’s current activities - RWC Tokyo’s backbone -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YT</cp:lastModifiedBy>
  <cp:revision>639</cp:revision>
  <cp:lastPrinted>2017-09-29T07:54:09Z</cp:lastPrinted>
  <dcterms:created xsi:type="dcterms:W3CDTF">2016-05-27T11:05:50Z</dcterms:created>
  <dcterms:modified xsi:type="dcterms:W3CDTF">2018-11-02T10:50:30Z</dcterms:modified>
</cp:coreProperties>
</file>