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69" r:id="rId3"/>
    <p:sldId id="283" r:id="rId4"/>
    <p:sldId id="284" r:id="rId5"/>
    <p:sldId id="286" r:id="rId6"/>
    <p:sldId id="288" r:id="rId7"/>
    <p:sldId id="289" r:id="rId8"/>
    <p:sldId id="292" r:id="rId9"/>
    <p:sldId id="290" r:id="rId10"/>
    <p:sldId id="293" r:id="rId11"/>
    <p:sldId id="294" r:id="rId12"/>
    <p:sldId id="295" r:id="rId13"/>
    <p:sldId id="296" r:id="rId14"/>
    <p:sldId id="297" r:id="rId15"/>
    <p:sldId id="298" r:id="rId16"/>
    <p:sldId id="299" r:id="rId17"/>
    <p:sldId id="300" r:id="rId18"/>
    <p:sldId id="301" r:id="rId19"/>
    <p:sldId id="302" r:id="rId20"/>
    <p:sldId id="303" r:id="rId21"/>
    <p:sldId id="316" r:id="rId22"/>
    <p:sldId id="317" r:id="rId23"/>
    <p:sldId id="318" r:id="rId24"/>
    <p:sldId id="319" r:id="rId25"/>
    <p:sldId id="320" r:id="rId26"/>
    <p:sldId id="305" r:id="rId27"/>
    <p:sldId id="306" r:id="rId28"/>
    <p:sldId id="278" r:id="rId29"/>
    <p:sldId id="280" r:id="rId30"/>
    <p:sldId id="282" r:id="rId31"/>
    <p:sldId id="281" r:id="rId32"/>
    <p:sldId id="314" r:id="rId33"/>
    <p:sldId id="315" r:id="rId34"/>
    <p:sldId id="258" r:id="rId35"/>
  </p:sldIdLst>
  <p:sldSz cx="12190413" cy="6859588"/>
  <p:notesSz cx="6797675" cy="9926638"/>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0"/>
    <a:srgbClr val="003399"/>
    <a:srgbClr val="000099"/>
    <a:srgbClr val="FFCC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50" autoAdjust="0"/>
    <p:restoredTop sz="58527" autoAdjust="0"/>
  </p:normalViewPr>
  <p:slideViewPr>
    <p:cSldViewPr snapToGrid="0" snapToObjects="1">
      <p:cViewPr varScale="1">
        <p:scale>
          <a:sx n="50" d="100"/>
          <a:sy n="50" d="100"/>
        </p:scale>
        <p:origin x="1275" y="27"/>
      </p:cViewPr>
      <p:guideLst>
        <p:guide orient="horz" pos="2161"/>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25F64D-9848-4B49-9EA5-4E28962C511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B54F3D7D-3911-4593-89B0-9B37AEA86A0A}" type="pres">
      <dgm:prSet presAssocID="{F825F64D-9848-4B49-9EA5-4E28962C5118}" presName="linear" presStyleCnt="0">
        <dgm:presLayoutVars>
          <dgm:dir/>
          <dgm:animLvl val="lvl"/>
          <dgm:resizeHandles val="exact"/>
        </dgm:presLayoutVars>
      </dgm:prSet>
      <dgm:spPr/>
      <dgm:t>
        <a:bodyPr/>
        <a:lstStyle/>
        <a:p>
          <a:endParaRPr lang="zh-CN" altLang="en-US"/>
        </a:p>
      </dgm:t>
    </dgm:pt>
  </dgm:ptLst>
  <dgm:cxnLst>
    <dgm:cxn modelId="{E3DE9423-6AF4-4C17-BD20-E1BA2A371D60}" type="presOf" srcId="{F825F64D-9848-4B49-9EA5-4E28962C5118}" destId="{B54F3D7D-3911-4593-89B0-9B37AEA86A0A}"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5" y="0"/>
            <a:ext cx="2945659" cy="496332"/>
          </a:xfrm>
          <a:prstGeom prst="rect">
            <a:avLst/>
          </a:prstGeom>
        </p:spPr>
        <p:txBody>
          <a:bodyPr vert="horz" lIns="91440" tIns="45720" rIns="91440" bIns="45720" rtlCol="0"/>
          <a:lstStyle>
            <a:lvl1pPr algn="r">
              <a:defRPr sz="1200"/>
            </a:lvl1pPr>
          </a:lstStyle>
          <a:p>
            <a:fld id="{B52C619D-49A1-43D3-A02C-742DF4F73657}" type="datetimeFigureOut">
              <a:rPr lang="en-US" smtClean="0"/>
              <a:t>11/6/2018</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5" y="9428583"/>
            <a:ext cx="2945659" cy="496332"/>
          </a:xfrm>
          <a:prstGeom prst="rect">
            <a:avLst/>
          </a:prstGeom>
        </p:spPr>
        <p:txBody>
          <a:bodyPr vert="horz" lIns="91440" tIns="45720" rIns="91440" bIns="45720" rtlCol="0" anchor="b"/>
          <a:lstStyle>
            <a:lvl1pPr algn="r">
              <a:defRPr sz="1200"/>
            </a:lvl1pPr>
          </a:lstStyle>
          <a:p>
            <a:fld id="{4CC6C61D-21BD-45CA-B920-B80C9B6DF6D2}" type="slidenum">
              <a:rPr lang="en-US" smtClean="0"/>
              <a:t>‹#›</a:t>
            </a:fld>
            <a:endParaRPr lang="en-US"/>
          </a:p>
        </p:txBody>
      </p:sp>
    </p:spTree>
    <p:extLst>
      <p:ext uri="{BB962C8B-B14F-4D97-AF65-F5344CB8AC3E}">
        <p14:creationId xmlns:p14="http://schemas.microsoft.com/office/powerpoint/2010/main" val="1875310691"/>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Good morning, delegates, my</a:t>
            </a:r>
            <a:r>
              <a:rPr lang="en-US" altLang="zh-CN" baseline="0" dirty="0" smtClean="0"/>
              <a:t> name is WU Lei. </a:t>
            </a:r>
            <a:r>
              <a:rPr lang="en-US" altLang="zh-CN" dirty="0" smtClean="0"/>
              <a:t>I am very glad to introduce  CMA proposal</a:t>
            </a:r>
            <a:r>
              <a:rPr lang="en-US" altLang="zh-CN" baseline="0" dirty="0" smtClean="0"/>
              <a:t> and capabilities of Regional WIGOS Center in RA-II here.</a:t>
            </a:r>
            <a:endParaRPr lang="zh-CN" altLang="en-US" dirty="0"/>
          </a:p>
        </p:txBody>
      </p:sp>
      <p:sp>
        <p:nvSpPr>
          <p:cNvPr id="4" name="灯片编号占位符 3"/>
          <p:cNvSpPr>
            <a:spLocks noGrp="1"/>
          </p:cNvSpPr>
          <p:nvPr>
            <p:ph type="sldNum" sz="quarter" idx="10"/>
          </p:nvPr>
        </p:nvSpPr>
        <p:spPr/>
        <p:txBody>
          <a:bodyPr/>
          <a:lstStyle/>
          <a:p>
            <a:fld id="{4CC6C61D-21BD-45CA-B920-B80C9B6DF6D2}" type="slidenum">
              <a:rPr lang="en-US" smtClean="0"/>
              <a:t>1</a:t>
            </a:fld>
            <a:endParaRPr lang="en-US"/>
          </a:p>
        </p:txBody>
      </p:sp>
    </p:spTree>
    <p:extLst>
      <p:ext uri="{BB962C8B-B14F-4D97-AF65-F5344CB8AC3E}">
        <p14:creationId xmlns:p14="http://schemas.microsoft.com/office/powerpoint/2010/main" val="4194128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The tasks including 4 aspects. First, manage the metadata of the International Exchange Station of RA II, promote the collection, update and quality control of metadata on the OSCAR/surface website with data providers. </a:t>
            </a:r>
          </a:p>
          <a:p>
            <a:r>
              <a:rPr lang="en-US" altLang="zh-CN" sz="1200" kern="1200" dirty="0" smtClean="0">
                <a:solidFill>
                  <a:schemeClr val="tx1"/>
                </a:solidFill>
                <a:effectLst/>
                <a:latin typeface="+mn-lt"/>
                <a:ea typeface="+mn-ea"/>
                <a:cs typeface="+mn-cs"/>
              </a:rPr>
              <a:t>Second, using WDQMS to do real-time monitoring and</a:t>
            </a:r>
            <a:r>
              <a:rPr lang="en-US" altLang="zh-CN"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data management in RA </a:t>
            </a:r>
            <a:r>
              <a:rPr lang="en-US" altLang="zh-CN" sz="1200" kern="1200" dirty="0" smtClean="0">
                <a:solidFill>
                  <a:schemeClr val="tx1"/>
                </a:solidFill>
                <a:effectLst/>
                <a:latin typeface="+mn-lt"/>
                <a:ea typeface="+mn-ea"/>
                <a:cs typeface="+mn-cs"/>
              </a:rPr>
              <a:t>II.</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 Third, using the data quality monitoring system based on GRAPES mode to do real-time monitoring </a:t>
            </a:r>
            <a:r>
              <a:rPr lang="en-US" altLang="zh-CN" sz="1200" kern="1200" dirty="0" smtClean="0">
                <a:solidFill>
                  <a:schemeClr val="tx1"/>
                </a:solidFill>
                <a:effectLst/>
                <a:latin typeface="+mn-lt"/>
                <a:ea typeface="+mn-ea"/>
                <a:cs typeface="+mn-cs"/>
              </a:rPr>
              <a:t>in </a:t>
            </a:r>
            <a:r>
              <a:rPr lang="en-US" altLang="zh-CN" sz="1200" kern="1200" dirty="0" smtClean="0">
                <a:solidFill>
                  <a:schemeClr val="tx1"/>
                </a:solidFill>
                <a:effectLst/>
                <a:latin typeface="+mn-lt"/>
                <a:ea typeface="+mn-ea"/>
                <a:cs typeface="+mn-cs"/>
              </a:rPr>
              <a:t>RA II. </a:t>
            </a:r>
          </a:p>
          <a:p>
            <a:r>
              <a:rPr lang="en-US" altLang="zh-CN" sz="1200" kern="1200" dirty="0" smtClean="0">
                <a:solidFill>
                  <a:schemeClr val="tx1"/>
                </a:solidFill>
                <a:effectLst/>
                <a:latin typeface="+mn-lt"/>
                <a:ea typeface="+mn-ea"/>
                <a:cs typeface="+mn-cs"/>
              </a:rPr>
              <a:t>Forth, using the monitoring results of the above two methods for comprehensive analysis, and manage </a:t>
            </a:r>
            <a:r>
              <a:rPr lang="en-US" altLang="zh-CN" sz="1200" kern="1200" dirty="0" smtClean="0">
                <a:solidFill>
                  <a:schemeClr val="tx1"/>
                </a:solidFill>
                <a:effectLst/>
                <a:latin typeface="+mn-lt"/>
                <a:ea typeface="+mn-ea"/>
                <a:cs typeface="+mn-cs"/>
              </a:rPr>
              <a:t>suspicious data </a:t>
            </a:r>
            <a:r>
              <a:rPr lang="en-US" altLang="zh-CN" sz="1200" kern="1200" dirty="0" smtClean="0">
                <a:solidFill>
                  <a:schemeClr val="tx1"/>
                </a:solidFill>
                <a:effectLst/>
                <a:latin typeface="+mn-lt"/>
                <a:ea typeface="+mn-ea"/>
                <a:cs typeface="+mn-cs"/>
              </a:rPr>
              <a:t>(metadata, observation data) to form and release the relevant evaluation reports regularly</a:t>
            </a:r>
            <a:r>
              <a:rPr lang="en-US" altLang="zh-CN" sz="1200" kern="1200" dirty="0" smtClean="0">
                <a:solidFill>
                  <a:schemeClr val="tx1"/>
                </a:solidFill>
                <a:effectLst/>
                <a:latin typeface="+mn-lt"/>
                <a:ea typeface="+mn-ea"/>
                <a:cs typeface="+mn-cs"/>
              </a:rPr>
              <a:t>. , and communicate with data providers for data availability and data quality issues.</a:t>
            </a:r>
            <a:endParaRPr lang="zh-CN"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Regarding the plan, in 2018, the development of the land surface observation data quality monitoring system will be completed, and the RA II evaluation-feedback-improvement mechanism will be initially established. In the following 2-3 years, the development of observation data quality monitoring systems for sounding, weather radar, wind profile radar, aircraft and ocean will be completed step by step, and the evaluation-feedback-improvement mechanism will be improved.</a:t>
            </a:r>
            <a:endParaRPr lang="zh-CN" altLang="zh-CN" sz="1200" kern="1200" dirty="0" smtClean="0">
              <a:solidFill>
                <a:schemeClr val="tx1"/>
              </a:solidFill>
              <a:effectLst/>
              <a:latin typeface="+mn-lt"/>
              <a:ea typeface="+mn-ea"/>
              <a:cs typeface="+mn-cs"/>
            </a:endParaRPr>
          </a:p>
          <a:p>
            <a:pPr marL="0" indent="0" algn="just">
              <a:spcBef>
                <a:spcPts val="600"/>
              </a:spcBef>
              <a:spcAft>
                <a:spcPts val="600"/>
              </a:spcAft>
              <a:buFont typeface="Arial" panose="020B0604020202020204" pitchFamily="34" charset="0"/>
              <a:buNone/>
            </a:pPr>
            <a:endParaRPr lang="zh-CN" altLang="zh-CN" dirty="0" smtClean="0">
              <a:solidFill>
                <a:srgbClr val="0000FF"/>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181A7B96-DD93-4C35-87E5-DE3A38AE89F6}" type="slidenum">
              <a:rPr lang="zh-CN" altLang="en-US" smtClean="0"/>
              <a:t>10</a:t>
            </a:fld>
            <a:endParaRPr lang="zh-CN" altLang="en-US"/>
          </a:p>
        </p:txBody>
      </p:sp>
    </p:spTree>
    <p:extLst>
      <p:ext uri="{BB962C8B-B14F-4D97-AF65-F5344CB8AC3E}">
        <p14:creationId xmlns:p14="http://schemas.microsoft.com/office/powerpoint/2010/main" val="4120126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The content include three</a:t>
            </a:r>
            <a:r>
              <a:rPr lang="en-US" altLang="zh-CN" sz="1200" kern="1200" baseline="0" dirty="0" smtClean="0">
                <a:solidFill>
                  <a:schemeClr val="tx1"/>
                </a:solidFill>
                <a:effectLst/>
                <a:latin typeface="+mn-lt"/>
                <a:ea typeface="+mn-ea"/>
                <a:cs typeface="+mn-cs"/>
              </a:rPr>
              <a:t> </a:t>
            </a:r>
            <a:r>
              <a:rPr lang="en-US" altLang="zh-CN" sz="1200" kern="1200" baseline="0" dirty="0" err="1" smtClean="0">
                <a:solidFill>
                  <a:schemeClr val="tx1"/>
                </a:solidFill>
                <a:effectLst/>
                <a:latin typeface="+mn-lt"/>
                <a:ea typeface="+mn-ea"/>
                <a:cs typeface="+mn-cs"/>
              </a:rPr>
              <a:t>parts:</a:t>
            </a:r>
            <a:r>
              <a:rPr lang="en-US" altLang="zh-CN" sz="1200" kern="1200" dirty="0" err="1" smtClean="0">
                <a:solidFill>
                  <a:schemeClr val="tx1"/>
                </a:solidFill>
                <a:effectLst/>
                <a:latin typeface="+mn-lt"/>
                <a:ea typeface="+mn-ea"/>
                <a:cs typeface="+mn-cs"/>
              </a:rPr>
              <a:t>First</a:t>
            </a:r>
            <a:r>
              <a:rPr lang="en-US" altLang="zh-CN"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is the development of the RWC observation data quality monitoring system. This system is mainly to improve the monitoring technology, timely discover and solve data quality problem as soon as possible, improve the basic operation based on data quality control, and provide more reliable data for applications.</a:t>
            </a:r>
            <a:endParaRPr lang="zh-CN"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Secondly, it triggers the </a:t>
            </a:r>
            <a:r>
              <a:rPr lang="en-US" altLang="zh-CN" sz="1200" kern="1200" dirty="0" smtClean="0">
                <a:solidFill>
                  <a:schemeClr val="tx1"/>
                </a:solidFill>
                <a:effectLst/>
                <a:latin typeface="+mn-lt"/>
                <a:ea typeface="+mn-ea"/>
                <a:cs typeface="+mn-cs"/>
              </a:rPr>
              <a:t>corresponding </a:t>
            </a:r>
            <a:r>
              <a:rPr lang="en-US" altLang="zh-CN" sz="1200" kern="1200" dirty="0" smtClean="0">
                <a:solidFill>
                  <a:schemeClr val="tx1"/>
                </a:solidFill>
                <a:effectLst/>
                <a:latin typeface="+mn-lt"/>
                <a:ea typeface="+mn-ea"/>
                <a:cs typeface="+mn-cs"/>
              </a:rPr>
              <a:t>data management activities for the suspicious data, and release</a:t>
            </a:r>
            <a:r>
              <a:rPr lang="en-US" altLang="zh-CN" sz="1200" kern="1200" baseline="0" dirty="0" smtClean="0">
                <a:solidFill>
                  <a:schemeClr val="tx1"/>
                </a:solidFill>
                <a:effectLst/>
                <a:latin typeface="+mn-lt"/>
                <a:ea typeface="+mn-ea"/>
                <a:cs typeface="+mn-cs"/>
              </a:rPr>
              <a:t> the </a:t>
            </a:r>
            <a:r>
              <a:rPr lang="en-US" altLang="zh-CN" sz="1200" kern="1200" dirty="0" smtClean="0">
                <a:solidFill>
                  <a:schemeClr val="tx1"/>
                </a:solidFill>
                <a:effectLst/>
                <a:latin typeface="+mn-lt"/>
                <a:ea typeface="+mn-ea"/>
                <a:cs typeface="+mn-cs"/>
              </a:rPr>
              <a:t>reports for relevant </a:t>
            </a:r>
            <a:r>
              <a:rPr lang="en-US" altLang="zh-CN" sz="1200" kern="1200" dirty="0" smtClean="0">
                <a:solidFill>
                  <a:schemeClr val="tx1"/>
                </a:solidFill>
                <a:effectLst/>
                <a:latin typeface="+mn-lt"/>
                <a:ea typeface="+mn-ea"/>
                <a:cs typeface="+mn-cs"/>
              </a:rPr>
              <a:t>data providers and help them to improve data quality, </a:t>
            </a:r>
            <a:r>
              <a:rPr lang="en-US" altLang="zh-CN" sz="1200" kern="1200" dirty="0" smtClean="0">
                <a:solidFill>
                  <a:schemeClr val="tx1"/>
                </a:solidFill>
                <a:effectLst/>
                <a:latin typeface="+mn-lt"/>
                <a:ea typeface="+mn-ea"/>
                <a:cs typeface="+mn-cs"/>
              </a:rPr>
              <a:t>effectively fulfills responsibilities</a:t>
            </a:r>
            <a:r>
              <a:rPr lang="en-US" altLang="zh-CN" sz="1200" kern="1200" baseline="0" dirty="0" smtClean="0">
                <a:solidFill>
                  <a:schemeClr val="tx1"/>
                </a:solidFill>
                <a:effectLst/>
                <a:latin typeface="+mn-lt"/>
                <a:ea typeface="+mn-ea"/>
                <a:cs typeface="+mn-cs"/>
              </a:rPr>
              <a:t> of </a:t>
            </a:r>
            <a:r>
              <a:rPr lang="en-US" altLang="zh-CN" sz="1200" kern="1200" baseline="0" dirty="0" smtClean="0">
                <a:solidFill>
                  <a:schemeClr val="tx1"/>
                </a:solidFill>
                <a:effectLst/>
                <a:latin typeface="+mn-lt"/>
                <a:ea typeface="+mn-ea"/>
                <a:cs typeface="+mn-cs"/>
              </a:rPr>
              <a:t>data </a:t>
            </a:r>
            <a:r>
              <a:rPr lang="en-US" altLang="zh-CN" sz="1200" kern="1200" baseline="0" dirty="0" smtClean="0">
                <a:solidFill>
                  <a:schemeClr val="tx1"/>
                </a:solidFill>
                <a:effectLst/>
                <a:latin typeface="+mn-lt"/>
                <a:ea typeface="+mn-ea"/>
                <a:cs typeface="+mn-cs"/>
              </a:rPr>
              <a:t>management.</a:t>
            </a:r>
            <a:endParaRPr lang="zh-CN"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Finally, the mechanism for the regular release of the RA II regional observation data quality </a:t>
            </a:r>
            <a:r>
              <a:rPr lang="en-US" altLang="zh-CN" sz="1200" kern="1200" dirty="0" smtClean="0">
                <a:solidFill>
                  <a:schemeClr val="tx1"/>
                </a:solidFill>
                <a:effectLst/>
                <a:latin typeface="+mn-lt"/>
                <a:ea typeface="+mn-ea"/>
                <a:cs typeface="+mn-cs"/>
              </a:rPr>
              <a:t>report </a:t>
            </a:r>
            <a:r>
              <a:rPr lang="en-US" altLang="zh-CN" sz="1200" kern="1200" dirty="0" smtClean="0">
                <a:solidFill>
                  <a:schemeClr val="tx1"/>
                </a:solidFill>
                <a:effectLst/>
                <a:latin typeface="+mn-lt"/>
                <a:ea typeface="+mn-ea"/>
                <a:cs typeface="+mn-cs"/>
              </a:rPr>
              <a:t>will be established. </a:t>
            </a:r>
            <a:endParaRPr lang="zh-CN" altLang="en-US" sz="1200" b="0" dirty="0" smtClean="0">
              <a:solidFill>
                <a:srgbClr val="0000FF"/>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181A7B96-DD93-4C35-87E5-DE3A38AE89F6}" type="slidenum">
              <a:rPr lang="zh-CN" altLang="en-US" smtClean="0"/>
              <a:t>11</a:t>
            </a:fld>
            <a:endParaRPr lang="zh-CN" altLang="en-US"/>
          </a:p>
        </p:txBody>
      </p:sp>
    </p:spTree>
    <p:extLst>
      <p:ext uri="{BB962C8B-B14F-4D97-AF65-F5344CB8AC3E}">
        <p14:creationId xmlns:p14="http://schemas.microsoft.com/office/powerpoint/2010/main" val="286010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solidFill>
                  <a:srgbClr val="0000FF"/>
                </a:solidFill>
                <a:latin typeface="微软雅黑" panose="020B0503020204020204" pitchFamily="34" charset="-122"/>
                <a:ea typeface="微软雅黑" panose="020B0503020204020204" pitchFamily="34" charset="-122"/>
              </a:rPr>
              <a:t>CMA established a joint working group and established a multi-department joint working mechanism. </a:t>
            </a:r>
            <a:r>
              <a:rPr lang="en-US" altLang="zh-CN" sz="1600" b="1" dirty="0" smtClean="0">
                <a:solidFill>
                  <a:schemeClr val="tx1">
                    <a:lumMod val="95000"/>
                    <a:lumOff val="5000"/>
                  </a:schemeClr>
                </a:solidFill>
                <a:ea typeface="微软雅黑" panose="020B0503020204020204" pitchFamily="34" charset="-122"/>
              </a:rPr>
              <a:t>Meteorological Observation Center (MOC) </a:t>
            </a:r>
            <a:r>
              <a:rPr lang="en-US" altLang="zh-CN" sz="1600" dirty="0" smtClean="0">
                <a:solidFill>
                  <a:schemeClr val="tx1">
                    <a:lumMod val="95000"/>
                    <a:lumOff val="5000"/>
                  </a:schemeClr>
                </a:solidFill>
                <a:ea typeface="微软雅黑" panose="020B0503020204020204" pitchFamily="34" charset="-122"/>
              </a:rPr>
              <a:t>is responsible for leading the RWC pilot project, which mainly includes the research and development on data quality monitoring and evaluation technology and operational systems, releasing reports, and incident management.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solidFill>
                  <a:srgbClr val="0000FF"/>
                </a:solidFill>
                <a:latin typeface="微软雅黑" panose="020B0503020204020204" pitchFamily="34" charset="-122"/>
                <a:ea typeface="微软雅黑" panose="020B0503020204020204" pitchFamily="34" charset="-122"/>
              </a:rPr>
              <a:t> </a:t>
            </a:r>
            <a:r>
              <a:rPr lang="en-US" altLang="zh-CN" dirty="0" smtClean="0">
                <a:solidFill>
                  <a:srgbClr val="0000FF"/>
                </a:solidFill>
                <a:latin typeface="微软雅黑" panose="020B0503020204020204" pitchFamily="34" charset="-122"/>
                <a:ea typeface="微软雅黑" panose="020B0503020204020204" pitchFamily="34" charset="-122"/>
              </a:rPr>
              <a:t>National Meteorological Information Center (NMIC) is responsible for </a:t>
            </a:r>
            <a:r>
              <a:rPr lang="en-US" altLang="zh-CN" dirty="0" smtClean="0">
                <a:solidFill>
                  <a:srgbClr val="0000FF"/>
                </a:solidFill>
                <a:latin typeface="微软雅黑" panose="020B0503020204020204" pitchFamily="34" charset="-122"/>
                <a:ea typeface="微软雅黑" panose="020B0503020204020204" pitchFamily="34" charset="-122"/>
              </a:rPr>
              <a:t>the data transmission </a:t>
            </a:r>
            <a:r>
              <a:rPr lang="en-US" altLang="zh-CN" dirty="0" smtClean="0">
                <a:solidFill>
                  <a:srgbClr val="0000FF"/>
                </a:solidFill>
                <a:latin typeface="微软雅黑" panose="020B0503020204020204" pitchFamily="34" charset="-122"/>
                <a:ea typeface="微软雅黑" panose="020B0503020204020204" pitchFamily="34" charset="-122"/>
              </a:rPr>
              <a:t>and provides a unified data environment and hardware platform support.</a:t>
            </a:r>
            <a:r>
              <a:rPr lang="en-US" altLang="zh-CN" baseline="0" dirty="0" smtClean="0">
                <a:solidFill>
                  <a:srgbClr val="0000FF"/>
                </a:solidFill>
                <a:latin typeface="微软雅黑" panose="020B0503020204020204" pitchFamily="34" charset="-122"/>
                <a:ea typeface="微软雅黑" panose="020B0503020204020204" pitchFamily="34" charset="-122"/>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solidFill>
                  <a:srgbClr val="0000FF"/>
                </a:solidFill>
                <a:latin typeface="微软雅黑" panose="020B0503020204020204" pitchFamily="34" charset="-122"/>
                <a:ea typeface="微软雅黑" panose="020B0503020204020204" pitchFamily="34" charset="-122"/>
              </a:rPr>
              <a:t>National Meteorological Center (NMC) is responsible for technical support of </a:t>
            </a:r>
            <a:r>
              <a:rPr lang="en-US" altLang="zh-CN" dirty="0" smtClean="0">
                <a:solidFill>
                  <a:srgbClr val="0000FF"/>
                </a:solidFill>
                <a:latin typeface="微软雅黑" panose="020B0503020204020204" pitchFamily="34" charset="-122"/>
                <a:ea typeface="微软雅黑" panose="020B0503020204020204" pitchFamily="34" charset="-122"/>
              </a:rPr>
              <a:t>NWPs.</a:t>
            </a:r>
            <a:endParaRPr lang="en-US" altLang="zh-CN" dirty="0" smtClean="0">
              <a:solidFill>
                <a:srgbClr val="0000FF"/>
              </a:solidFill>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solidFill>
                <a:srgbClr val="0000FF"/>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181A7B96-DD93-4C35-87E5-DE3A38AE89F6}" type="slidenum">
              <a:rPr lang="zh-CN" altLang="en-US" smtClean="0"/>
              <a:t>12</a:t>
            </a:fld>
            <a:endParaRPr lang="zh-CN" altLang="en-US"/>
          </a:p>
        </p:txBody>
      </p:sp>
    </p:spTree>
    <p:extLst>
      <p:ext uri="{BB962C8B-B14F-4D97-AF65-F5344CB8AC3E}">
        <p14:creationId xmlns:p14="http://schemas.microsoft.com/office/powerpoint/2010/main" val="2487965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dirty="0" smtClean="0"/>
              <a:t>Now I would</a:t>
            </a:r>
            <a:r>
              <a:rPr lang="en-US" altLang="zh-CN" baseline="0" dirty="0" smtClean="0"/>
              <a:t> like to</a:t>
            </a:r>
            <a:r>
              <a:rPr lang="en-US" altLang="zh-CN" dirty="0" smtClean="0"/>
              <a:t> introduce the land surface and sounding data quality evaluation</a:t>
            </a:r>
            <a:r>
              <a:rPr lang="en-US" altLang="zh-CN" baseline="0" dirty="0" smtClean="0"/>
              <a:t> </a:t>
            </a:r>
            <a:r>
              <a:rPr lang="en-US" altLang="zh-CN" dirty="0" smtClean="0"/>
              <a:t>techniques. </a:t>
            </a:r>
            <a:r>
              <a:rPr lang="en-US" altLang="zh-CN" sz="1600" kern="1200" dirty="0" smtClean="0">
                <a:solidFill>
                  <a:schemeClr val="tx1"/>
                </a:solidFill>
                <a:effectLst/>
                <a:latin typeface="+mn-lt"/>
                <a:ea typeface="+mn-ea"/>
                <a:cs typeface="+mn-cs"/>
              </a:rPr>
              <a:t>First, we carried out the monitoring and evaluation of the</a:t>
            </a:r>
            <a:r>
              <a:rPr lang="en-US" altLang="zh-CN" sz="1600" kern="1200" baseline="0" dirty="0" smtClean="0">
                <a:solidFill>
                  <a:schemeClr val="tx1"/>
                </a:solidFill>
                <a:effectLst/>
                <a:latin typeface="+mn-lt"/>
                <a:ea typeface="+mn-ea"/>
                <a:cs typeface="+mn-cs"/>
              </a:rPr>
              <a:t> land surface </a:t>
            </a:r>
            <a:r>
              <a:rPr lang="en-US" altLang="zh-CN" sz="1600" kern="1200" dirty="0" smtClean="0">
                <a:solidFill>
                  <a:schemeClr val="tx1"/>
                </a:solidFill>
                <a:effectLst/>
                <a:latin typeface="+mn-lt"/>
                <a:ea typeface="+mn-ea"/>
                <a:cs typeface="+mn-cs"/>
              </a:rPr>
              <a:t>observation data quality in China. The goal is to identify low-quality land surface observation site and its problematic data, analyze and verify them ,then trigger</a:t>
            </a:r>
            <a:r>
              <a:rPr lang="en-US" altLang="zh-CN" sz="1600" kern="1200" baseline="0" dirty="0" smtClean="0">
                <a:solidFill>
                  <a:schemeClr val="tx1"/>
                </a:solidFill>
                <a:effectLst/>
                <a:latin typeface="+mn-lt"/>
                <a:ea typeface="+mn-ea"/>
                <a:cs typeface="+mn-cs"/>
              </a:rPr>
              <a:t> </a:t>
            </a:r>
            <a:r>
              <a:rPr lang="en-US" altLang="zh-CN" sz="1600" kern="1200" dirty="0" smtClean="0">
                <a:solidFill>
                  <a:schemeClr val="tx1"/>
                </a:solidFill>
                <a:effectLst/>
                <a:latin typeface="+mn-lt"/>
                <a:ea typeface="+mn-ea"/>
                <a:cs typeface="+mn-cs"/>
              </a:rPr>
              <a:t>the relevant quality improvement activities, and establish a closed-loop operational</a:t>
            </a:r>
            <a:r>
              <a:rPr lang="en-US" altLang="zh-CN" sz="1600" kern="1200" baseline="0" dirty="0" smtClean="0">
                <a:solidFill>
                  <a:schemeClr val="tx1"/>
                </a:solidFill>
                <a:effectLst/>
                <a:latin typeface="+mn-lt"/>
                <a:ea typeface="+mn-ea"/>
                <a:cs typeface="+mn-cs"/>
              </a:rPr>
              <a:t> </a:t>
            </a:r>
            <a:r>
              <a:rPr lang="en-US" altLang="zh-CN" sz="1600" kern="1200" dirty="0" smtClean="0">
                <a:solidFill>
                  <a:schemeClr val="tx1"/>
                </a:solidFill>
                <a:effectLst/>
                <a:latin typeface="+mn-lt"/>
                <a:ea typeface="+mn-ea"/>
                <a:cs typeface="+mn-cs"/>
              </a:rPr>
              <a:t>process. We refer to the WIGOS data quality management evaluation technology, combined with the domestic operational system, select the GRAPES product as the benchmark, and quantitatively monitor and evaluate the quality of the AWS data. In China, the elements we evaluated are air pressure and temperature. The threshold of O minus B is P less than or equal to 4 </a:t>
            </a:r>
            <a:r>
              <a:rPr lang="en-US" altLang="zh-CN" sz="1600" kern="1200" dirty="0" err="1" smtClean="0">
                <a:solidFill>
                  <a:schemeClr val="tx1"/>
                </a:solidFill>
                <a:effectLst/>
                <a:latin typeface="+mn-lt"/>
                <a:ea typeface="+mn-ea"/>
                <a:cs typeface="+mn-cs"/>
              </a:rPr>
              <a:t>hPa</a:t>
            </a:r>
            <a:r>
              <a:rPr lang="en-US" altLang="zh-CN" sz="1600" kern="1200" dirty="0" smtClean="0">
                <a:solidFill>
                  <a:schemeClr val="tx1"/>
                </a:solidFill>
                <a:effectLst/>
                <a:latin typeface="+mn-lt"/>
                <a:ea typeface="+mn-ea"/>
                <a:cs typeface="+mn-cs"/>
              </a:rPr>
              <a:t> and T less than or equal to 6 degrees.</a:t>
            </a:r>
            <a:endParaRPr lang="zh-CN" altLang="zh-CN" sz="1600" kern="1200" dirty="0" smtClean="0">
              <a:solidFill>
                <a:schemeClr val="tx1"/>
              </a:solidFill>
              <a:effectLst/>
              <a:latin typeface="+mn-lt"/>
              <a:ea typeface="+mn-ea"/>
              <a:cs typeface="+mn-cs"/>
            </a:endParaRPr>
          </a:p>
          <a:p>
            <a:endParaRPr lang="en-US" altLang="zh-CN" dirty="0" smtClean="0"/>
          </a:p>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b="0" u="none" dirty="0" smtClean="0">
                <a:solidFill>
                  <a:srgbClr val="0000FF"/>
                </a:solidFill>
                <a:latin typeface="微软雅黑" panose="020B0503020204020204" pitchFamily="34" charset="-122"/>
                <a:ea typeface="微软雅黑" panose="020B0503020204020204" pitchFamily="34" charset="-122"/>
              </a:rPr>
              <a:t> </a:t>
            </a:r>
          </a:p>
          <a:p>
            <a:endParaRPr lang="zh-CN" altLang="en-US" dirty="0"/>
          </a:p>
        </p:txBody>
      </p:sp>
      <p:sp>
        <p:nvSpPr>
          <p:cNvPr id="4" name="灯片编号占位符 3"/>
          <p:cNvSpPr>
            <a:spLocks noGrp="1"/>
          </p:cNvSpPr>
          <p:nvPr>
            <p:ph type="sldNum" sz="quarter" idx="10"/>
          </p:nvPr>
        </p:nvSpPr>
        <p:spPr/>
        <p:txBody>
          <a:bodyPr/>
          <a:lstStyle/>
          <a:p>
            <a:fld id="{181A7B96-DD93-4C35-87E5-DE3A38AE89F6}" type="slidenum">
              <a:rPr lang="zh-CN" altLang="en-US" smtClean="0"/>
              <a:t>13</a:t>
            </a:fld>
            <a:endParaRPr lang="zh-CN" altLang="en-US"/>
          </a:p>
        </p:txBody>
      </p:sp>
    </p:spTree>
    <p:extLst>
      <p:ext uri="{BB962C8B-B14F-4D97-AF65-F5344CB8AC3E}">
        <p14:creationId xmlns:p14="http://schemas.microsoft.com/office/powerpoint/2010/main" val="960849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bwMode="auto">
          <a:xfrm>
            <a:off x="382588" y="685800"/>
            <a:ext cx="60928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CN" altLang="en-US" dirty="0" smtClean="0"/>
              <a:t>通过对中国地面观测数据质量的评估我们发现并改进的数据质量问题主要有</a:t>
            </a:r>
            <a:r>
              <a:rPr lang="en-US" altLang="zh-CN" dirty="0" smtClean="0"/>
              <a:t>4</a:t>
            </a:r>
            <a:r>
              <a:rPr lang="zh-CN" altLang="en-US" dirty="0" smtClean="0"/>
              <a:t>类：经纬度错误、气压短期异常（设备受外界生物干扰）、气压设备异常、气温设备维修。</a:t>
            </a:r>
            <a:endParaRPr lang="en-US" altLang="zh-CN" dirty="0" smtClean="0"/>
          </a:p>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dirty="0" smtClean="0"/>
              <a:t>Through the evaluation of the quality of Chinese</a:t>
            </a:r>
            <a:r>
              <a:rPr lang="en-US" altLang="zh-CN" baseline="0" dirty="0" smtClean="0"/>
              <a:t> AWS </a:t>
            </a:r>
            <a:r>
              <a:rPr lang="en-US" altLang="zh-CN" dirty="0" smtClean="0"/>
              <a:t>data, we found that there are four main types of data quality problems: latitude and longitude errors, short-term abnormal air pressure (devices are subject to external biological interference), abnormal air pressure sensor, and temperature equipment maintenance.</a:t>
            </a:r>
            <a:endParaRPr lang="zh-CN" altLang="en-US" dirty="0" smtClean="0"/>
          </a:p>
          <a:p>
            <a:endParaRPr lang="zh-CN" altLang="en-US" dirty="0" smtClean="0"/>
          </a:p>
        </p:txBody>
      </p:sp>
      <p:sp>
        <p:nvSpPr>
          <p:cNvPr id="71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B1F322E-AD85-4ECB-AE70-E16252E53CD7}" type="slidenum">
              <a:rPr lang="zh-CN" altLang="en-US"/>
              <a:pPr/>
              <a:t>14</a:t>
            </a:fld>
            <a:endParaRPr lang="zh-CN" altLang="en-US"/>
          </a:p>
        </p:txBody>
      </p:sp>
    </p:spTree>
    <p:extLst>
      <p:ext uri="{BB962C8B-B14F-4D97-AF65-F5344CB8AC3E}">
        <p14:creationId xmlns:p14="http://schemas.microsoft.com/office/powerpoint/2010/main" val="359624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dirty="0" smtClean="0"/>
              <a:t>We completed the evaluation report of the land surface observation data of RA II in the first half of 2018. Some suspicious</a:t>
            </a:r>
            <a:r>
              <a:rPr lang="en-US" altLang="zh-CN" baseline="0" dirty="0" smtClean="0"/>
              <a:t> </a:t>
            </a:r>
            <a:r>
              <a:rPr lang="en-US" altLang="zh-CN" dirty="0" smtClean="0"/>
              <a:t>data was found.</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4CC6C61D-21BD-45CA-B920-B80C9B6DF6D2}" type="slidenum">
              <a:rPr lang="en-US" smtClean="0"/>
              <a:t>15</a:t>
            </a:fld>
            <a:endParaRPr lang="en-US"/>
          </a:p>
        </p:txBody>
      </p:sp>
    </p:spTree>
    <p:extLst>
      <p:ext uri="{BB962C8B-B14F-4D97-AF65-F5344CB8AC3E}">
        <p14:creationId xmlns:p14="http://schemas.microsoft.com/office/powerpoint/2010/main" val="2651169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evaluated the data of 937 land surface stations received from January to June 2018. This is a distribution map.</a:t>
            </a:r>
            <a:endParaRPr lang="zh-CN" altLang="en-US" dirty="0"/>
          </a:p>
        </p:txBody>
      </p:sp>
      <p:sp>
        <p:nvSpPr>
          <p:cNvPr id="4" name="灯片编号占位符 3"/>
          <p:cNvSpPr>
            <a:spLocks noGrp="1"/>
          </p:cNvSpPr>
          <p:nvPr>
            <p:ph type="sldNum" sz="quarter" idx="10"/>
          </p:nvPr>
        </p:nvSpPr>
        <p:spPr/>
        <p:txBody>
          <a:bodyPr/>
          <a:lstStyle/>
          <a:p>
            <a:fld id="{4CC6C61D-21BD-45CA-B920-B80C9B6DF6D2}" type="slidenum">
              <a:rPr lang="en-US" smtClean="0"/>
              <a:t>16</a:t>
            </a:fld>
            <a:endParaRPr lang="en-US"/>
          </a:p>
        </p:txBody>
      </p:sp>
    </p:spTree>
    <p:extLst>
      <p:ext uri="{BB962C8B-B14F-4D97-AF65-F5344CB8AC3E}">
        <p14:creationId xmlns:p14="http://schemas.microsoft.com/office/powerpoint/2010/main" val="2210010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Through evaluation, we found that there are 12 stations,</a:t>
            </a:r>
            <a:r>
              <a:rPr lang="en-US" altLang="zh-CN" baseline="0" dirty="0" smtClean="0"/>
              <a:t> which </a:t>
            </a:r>
            <a:r>
              <a:rPr lang="en-US" altLang="zh-CN" baseline="0" dirty="0" smtClean="0"/>
              <a:t>have data quality problems</a:t>
            </a:r>
            <a:r>
              <a:rPr lang="en-US" altLang="zh-CN" baseline="0" dirty="0" smtClean="0"/>
              <a:t>.</a:t>
            </a:r>
            <a:endParaRPr lang="zh-CN" altLang="en-US" dirty="0"/>
          </a:p>
        </p:txBody>
      </p:sp>
      <p:sp>
        <p:nvSpPr>
          <p:cNvPr id="4" name="灯片编号占位符 3"/>
          <p:cNvSpPr>
            <a:spLocks noGrp="1"/>
          </p:cNvSpPr>
          <p:nvPr>
            <p:ph type="sldNum" sz="quarter" idx="10"/>
          </p:nvPr>
        </p:nvSpPr>
        <p:spPr/>
        <p:txBody>
          <a:bodyPr/>
          <a:lstStyle/>
          <a:p>
            <a:fld id="{4CC6C61D-21BD-45CA-B920-B80C9B6DF6D2}" type="slidenum">
              <a:rPr lang="en-US" smtClean="0"/>
              <a:t>17</a:t>
            </a:fld>
            <a:endParaRPr lang="en-US"/>
          </a:p>
        </p:txBody>
      </p:sp>
    </p:spTree>
    <p:extLst>
      <p:ext uri="{BB962C8B-B14F-4D97-AF65-F5344CB8AC3E}">
        <p14:creationId xmlns:p14="http://schemas.microsoft.com/office/powerpoint/2010/main" val="1305715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CN" altLang="en-US" dirty="0" smtClean="0"/>
              <a:t>比如乌兹别克斯坦某站的气压异常偏差，观测比背景场高</a:t>
            </a:r>
            <a:r>
              <a:rPr lang="en-US" altLang="zh-CN" dirty="0" smtClean="0"/>
              <a:t>4hPa</a:t>
            </a:r>
            <a:r>
              <a:rPr lang="zh-CN" altLang="en-US" dirty="0" smtClean="0"/>
              <a:t>以上。阿曼某站的一段时间的气压传感器异常</a:t>
            </a:r>
          </a:p>
          <a:p>
            <a:r>
              <a:rPr lang="en-US" altLang="zh-CN" dirty="0" smtClean="0"/>
              <a:t>For example, the abnormal pressure deviation of a station in Uzbekistan is </a:t>
            </a:r>
            <a:r>
              <a:rPr lang="en-US" altLang="zh-CN" dirty="0" smtClean="0"/>
              <a:t>4hPa higher </a:t>
            </a:r>
            <a:r>
              <a:rPr lang="en-US" altLang="zh-CN" dirty="0" smtClean="0"/>
              <a:t>than the background field. Anomalous pressure sensor at a station in Oman continued for a period of time.</a:t>
            </a:r>
          </a:p>
        </p:txBody>
      </p:sp>
      <p:sp>
        <p:nvSpPr>
          <p:cNvPr id="4" name="灯片编号占位符 3"/>
          <p:cNvSpPr>
            <a:spLocks noGrp="1"/>
          </p:cNvSpPr>
          <p:nvPr>
            <p:ph type="sldNum" sz="quarter" idx="10"/>
          </p:nvPr>
        </p:nvSpPr>
        <p:spPr/>
        <p:txBody>
          <a:bodyPr/>
          <a:lstStyle/>
          <a:p>
            <a:fld id="{4CC6C61D-21BD-45CA-B920-B80C9B6DF6D2}" type="slidenum">
              <a:rPr lang="en-US" smtClean="0"/>
              <a:t>18</a:t>
            </a:fld>
            <a:endParaRPr lang="en-US"/>
          </a:p>
        </p:txBody>
      </p:sp>
    </p:spTree>
    <p:extLst>
      <p:ext uri="{BB962C8B-B14F-4D97-AF65-F5344CB8AC3E}">
        <p14:creationId xmlns:p14="http://schemas.microsoft.com/office/powerpoint/2010/main" val="3299263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dirty="0" err="1" smtClean="0"/>
              <a:t>Turkmennistan</a:t>
            </a:r>
            <a:r>
              <a:rPr lang="zh-CN" altLang="en-US" dirty="0" smtClean="0"/>
              <a:t>的某站的气压异常偏差，观测比背景场偏高</a:t>
            </a:r>
            <a:r>
              <a:rPr lang="en-US" altLang="zh-CN" dirty="0" smtClean="0"/>
              <a:t>10hPa</a:t>
            </a:r>
            <a:r>
              <a:rPr lang="zh-CN" altLang="en-US" dirty="0" smtClean="0"/>
              <a:t>以上。</a:t>
            </a:r>
            <a:r>
              <a:rPr lang="en-US" altLang="zh-CN" dirty="0" smtClean="0"/>
              <a:t>Afghanistan</a:t>
            </a:r>
            <a:r>
              <a:rPr lang="zh-CN" altLang="en-US" dirty="0" smtClean="0"/>
              <a:t>某站的气压异常偏差，观测比背景场偏低</a:t>
            </a:r>
            <a:r>
              <a:rPr lang="en-US" altLang="zh-CN" dirty="0" smtClean="0"/>
              <a:t>6hPa</a:t>
            </a:r>
            <a:r>
              <a:rPr lang="zh-CN" altLang="en-US" dirty="0" smtClean="0"/>
              <a:t>以上。</a:t>
            </a:r>
          </a:p>
          <a:p>
            <a:r>
              <a:rPr lang="en-US" altLang="zh-CN" dirty="0" smtClean="0"/>
              <a:t>The abnormal pressure deviation of a station in </a:t>
            </a:r>
            <a:r>
              <a:rPr lang="en-US" altLang="zh-CN" dirty="0" err="1" smtClean="0"/>
              <a:t>Turkmennistan</a:t>
            </a:r>
            <a:r>
              <a:rPr lang="en-US" altLang="zh-CN" dirty="0" smtClean="0"/>
              <a:t> is </a:t>
            </a:r>
            <a:r>
              <a:rPr lang="en-US" altLang="zh-CN" dirty="0" smtClean="0"/>
              <a:t>10hPa </a:t>
            </a:r>
            <a:r>
              <a:rPr lang="en-US" altLang="zh-CN" dirty="0" smtClean="0"/>
              <a:t>higher than the background field. The abnormal pressure deviation of a station in Afghanistan is </a:t>
            </a:r>
            <a:r>
              <a:rPr lang="en-US" altLang="zh-CN" dirty="0" smtClean="0"/>
              <a:t>6hPa </a:t>
            </a:r>
            <a:r>
              <a:rPr lang="en-US" altLang="zh-CN" dirty="0" smtClean="0"/>
              <a:t>lower than the background field.</a:t>
            </a:r>
            <a:endParaRPr lang="zh-CN" altLang="en-US" dirty="0"/>
          </a:p>
        </p:txBody>
      </p:sp>
      <p:sp>
        <p:nvSpPr>
          <p:cNvPr id="4" name="灯片编号占位符 3"/>
          <p:cNvSpPr>
            <a:spLocks noGrp="1"/>
          </p:cNvSpPr>
          <p:nvPr>
            <p:ph type="sldNum" sz="quarter" idx="10"/>
          </p:nvPr>
        </p:nvSpPr>
        <p:spPr/>
        <p:txBody>
          <a:bodyPr/>
          <a:lstStyle/>
          <a:p>
            <a:fld id="{4CC6C61D-21BD-45CA-B920-B80C9B6DF6D2}" type="slidenum">
              <a:rPr lang="en-US" smtClean="0"/>
              <a:t>19</a:t>
            </a:fld>
            <a:endParaRPr lang="en-US"/>
          </a:p>
        </p:txBody>
      </p:sp>
    </p:spTree>
    <p:extLst>
      <p:ext uri="{BB962C8B-B14F-4D97-AF65-F5344CB8AC3E}">
        <p14:creationId xmlns:p14="http://schemas.microsoft.com/office/powerpoint/2010/main" val="3537969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content of the report consists of three parts, firstly the background introduction, and then I</a:t>
            </a:r>
            <a:r>
              <a:rPr lang="en-US" altLang="zh-CN" baseline="0" dirty="0" smtClean="0"/>
              <a:t> will </a:t>
            </a:r>
            <a:r>
              <a:rPr lang="en-US" altLang="zh-CN" dirty="0" smtClean="0"/>
              <a:t>introduce the progress on the RWC Pilot Project of CMA , including the process, technology and system. Finally,  I’ll</a:t>
            </a:r>
            <a:r>
              <a:rPr lang="en-US" altLang="zh-CN" baseline="0" dirty="0" smtClean="0"/>
              <a:t> </a:t>
            </a:r>
            <a:r>
              <a:rPr lang="en-US" altLang="zh-CN" dirty="0" smtClean="0"/>
              <a:t>talk about CMA's arrangement for future work.</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4CC6C61D-21BD-45CA-B920-B80C9B6DF6D2}" type="slidenum">
              <a:rPr lang="en-US" smtClean="0"/>
              <a:t>2</a:t>
            </a:fld>
            <a:endParaRPr lang="en-US"/>
          </a:p>
        </p:txBody>
      </p:sp>
    </p:spTree>
    <p:extLst>
      <p:ext uri="{BB962C8B-B14F-4D97-AF65-F5344CB8AC3E}">
        <p14:creationId xmlns:p14="http://schemas.microsoft.com/office/powerpoint/2010/main" val="3538083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CN" altLang="en-US" dirty="0" smtClean="0"/>
              <a:t>我们在中国国内还开展了跟踪改进业务，通过与台站沟通，维修气压传感器和检查气压传感器周边探测环境。通过与数据传输部门沟通，检查数据传输业务软件。通过这些工作，达到实时数据监控并快速解决问题的目的。</a:t>
            </a:r>
            <a:endParaRPr lang="en-US" altLang="zh-CN" dirty="0" smtClean="0"/>
          </a:p>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dirty="0" smtClean="0"/>
              <a:t>We have carried out tracking and improvement in </a:t>
            </a:r>
            <a:r>
              <a:rPr lang="en-US" altLang="zh-CN" dirty="0" smtClean="0"/>
              <a:t>China.</a:t>
            </a:r>
            <a:r>
              <a:rPr lang="en-US" altLang="zh-CN" baseline="0" dirty="0" smtClean="0"/>
              <a:t> In my understanding, it is incident management. T</a:t>
            </a:r>
            <a:r>
              <a:rPr lang="en-US" altLang="zh-CN" dirty="0" smtClean="0"/>
              <a:t>hrough </a:t>
            </a:r>
            <a:r>
              <a:rPr lang="en-US" altLang="zh-CN" dirty="0" smtClean="0"/>
              <a:t>communicating with the station, we repair the air pressure sensor and checking the surrounding. Check the data transmission operation software by communicating with the data transmission department. Through these tasks, real-time data monitoring is achieved and the problem is solved quickly.</a:t>
            </a:r>
            <a:endParaRPr lang="zh-CN" altLang="en-US" dirty="0" smtClean="0"/>
          </a:p>
          <a:p>
            <a:pPr marL="0" marR="0" lvl="0" indent="0" algn="l" defTabSz="1219170" rtl="0" eaLnBrk="1" fontAlgn="auto" latinLnBrk="0" hangingPunct="1">
              <a:lnSpc>
                <a:spcPct val="100000"/>
              </a:lnSpc>
              <a:spcBef>
                <a:spcPts val="0"/>
              </a:spcBef>
              <a:spcAft>
                <a:spcPts val="0"/>
              </a:spcAft>
              <a:buClrTx/>
              <a:buSzTx/>
              <a:buFontTx/>
              <a:buNone/>
              <a:tabLst/>
              <a:defRPr/>
            </a:pP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4CC6C61D-21BD-45CA-B920-B80C9B6DF6D2}" type="slidenum">
              <a:rPr lang="en-US" smtClean="0"/>
              <a:t>20</a:t>
            </a:fld>
            <a:endParaRPr lang="en-US"/>
          </a:p>
        </p:txBody>
      </p:sp>
    </p:spTree>
    <p:extLst>
      <p:ext uri="{BB962C8B-B14F-4D97-AF65-F5344CB8AC3E}">
        <p14:creationId xmlns:p14="http://schemas.microsoft.com/office/powerpoint/2010/main" val="2002123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2075" y="744538"/>
            <a:ext cx="6613525" cy="3722687"/>
          </a:xfrm>
        </p:spPr>
      </p:sp>
      <p:sp>
        <p:nvSpPr>
          <p:cNvPr id="3" name="备注占位符 2"/>
          <p:cNvSpPr>
            <a:spLocks noGrp="1"/>
          </p:cNvSpPr>
          <p:nvPr>
            <p:ph type="body" idx="1"/>
          </p:nvPr>
        </p:nvSpPr>
        <p:spPr/>
        <p:txBody>
          <a:bodyPr>
            <a:normAutofit/>
          </a:bodyPr>
          <a:lstStyle/>
          <a:p>
            <a:r>
              <a:rPr lang="en-US" altLang="zh-CN" dirty="0" smtClean="0"/>
              <a:t>We have</a:t>
            </a:r>
            <a:r>
              <a:rPr lang="en-US" altLang="zh-CN" baseline="0" dirty="0" smtClean="0"/>
              <a:t> also</a:t>
            </a:r>
            <a:r>
              <a:rPr lang="en-US" altLang="zh-CN" dirty="0" smtClean="0"/>
              <a:t> researched</a:t>
            </a:r>
            <a:r>
              <a:rPr lang="en-US" altLang="zh-CN" baseline="0" dirty="0" smtClean="0"/>
              <a:t> and developed </a:t>
            </a:r>
            <a:r>
              <a:rPr lang="en-US" altLang="zh-CN" baseline="0" dirty="0" err="1" smtClean="0"/>
              <a:t>radiosonde</a:t>
            </a:r>
            <a:r>
              <a:rPr lang="en-US" altLang="zh-CN" baseline="0" dirty="0" smtClean="0"/>
              <a:t> data quality evaluation method. </a:t>
            </a:r>
            <a:r>
              <a:rPr lang="en-US" altLang="zh-CN" baseline="0" dirty="0" err="1" smtClean="0"/>
              <a:t>HereWe</a:t>
            </a:r>
            <a:r>
              <a:rPr lang="en-US" altLang="zh-CN" baseline="0" dirty="0" smtClean="0"/>
              <a:t> give the flow chart of the quality evaluation method.</a:t>
            </a:r>
            <a:endParaRPr lang="zh-CN" altLang="en-US" dirty="0"/>
          </a:p>
        </p:txBody>
      </p:sp>
      <p:sp>
        <p:nvSpPr>
          <p:cNvPr id="4" name="灯片编号占位符 3"/>
          <p:cNvSpPr>
            <a:spLocks noGrp="1"/>
          </p:cNvSpPr>
          <p:nvPr>
            <p:ph type="sldNum" sz="quarter" idx="10"/>
          </p:nvPr>
        </p:nvSpPr>
        <p:spPr/>
        <p:txBody>
          <a:bodyPr/>
          <a:lstStyle/>
          <a:p>
            <a:fld id="{9F360419-C853-462D-826E-D1FE4008AA1C}" type="slidenum">
              <a:rPr lang="zh-CN" altLang="en-US" smtClean="0"/>
              <a:pPr/>
              <a:t>21</a:t>
            </a:fld>
            <a:endParaRPr lang="zh-CN" altLang="en-US"/>
          </a:p>
        </p:txBody>
      </p:sp>
    </p:spTree>
    <p:extLst>
      <p:ext uri="{BB962C8B-B14F-4D97-AF65-F5344CB8AC3E}">
        <p14:creationId xmlns:p14="http://schemas.microsoft.com/office/powerpoint/2010/main" val="1138920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2075" y="744538"/>
            <a:ext cx="6613525" cy="3722687"/>
          </a:xfrm>
        </p:spPr>
      </p:sp>
      <p:sp>
        <p:nvSpPr>
          <p:cNvPr id="3" name="备注占位符 2"/>
          <p:cNvSpPr>
            <a:spLocks noGrp="1"/>
          </p:cNvSpPr>
          <p:nvPr>
            <p:ph type="body" idx="1"/>
          </p:nvPr>
        </p:nvSpPr>
        <p:spPr/>
        <p:txBody>
          <a:bodyPr/>
          <a:lstStyle/>
          <a:p>
            <a:r>
              <a:rPr lang="zh-CN" altLang="en-US" dirty="0" smtClean="0"/>
              <a:t>红框代表我们评估到的，黄框代表二区协的站点，</a:t>
            </a:r>
            <a:r>
              <a:rPr lang="en-US" altLang="zh-CN" dirty="0" smtClean="0"/>
              <a:t>JMA</a:t>
            </a:r>
            <a:r>
              <a:rPr lang="zh-CN" altLang="en-US" dirty="0" smtClean="0"/>
              <a:t>和</a:t>
            </a:r>
            <a:r>
              <a:rPr lang="en-US" altLang="zh-CN" dirty="0" smtClean="0"/>
              <a:t>EC</a:t>
            </a:r>
            <a:r>
              <a:rPr lang="zh-CN" altLang="en-US" dirty="0" smtClean="0"/>
              <a:t>的结果是全球站点的</a:t>
            </a:r>
            <a:endParaRPr lang="en-US" altLang="zh-CN" dirty="0" smtClean="0"/>
          </a:p>
          <a:p>
            <a:r>
              <a:rPr lang="en-US" altLang="zh-CN" dirty="0" smtClean="0"/>
              <a:t>This</a:t>
            </a:r>
            <a:r>
              <a:rPr lang="en-US" altLang="zh-CN" baseline="0" dirty="0" smtClean="0"/>
              <a:t> is the evaluation result of height. We compared the results between the NWPs from China, EC and JMA. We found more problems than EC and JMA</a:t>
            </a:r>
            <a:r>
              <a:rPr lang="en-US" altLang="zh-CN" baseline="0" dirty="0" smtClean="0"/>
              <a:t>. In the future we will do deep research on these suspicious data.</a:t>
            </a:r>
            <a:endParaRPr lang="zh-CN" altLang="en-US" dirty="0"/>
          </a:p>
        </p:txBody>
      </p:sp>
      <p:sp>
        <p:nvSpPr>
          <p:cNvPr id="4" name="灯片编号占位符 3"/>
          <p:cNvSpPr>
            <a:spLocks noGrp="1"/>
          </p:cNvSpPr>
          <p:nvPr>
            <p:ph type="sldNum" sz="quarter" idx="5"/>
          </p:nvPr>
        </p:nvSpPr>
        <p:spPr/>
        <p:txBody>
          <a:bodyPr/>
          <a:lstStyle/>
          <a:p>
            <a:fld id="{9F360419-C853-462D-826E-D1FE4008AA1C}" type="slidenum">
              <a:rPr lang="zh-CN" altLang="en-US" smtClean="0"/>
              <a:pPr/>
              <a:t>22</a:t>
            </a:fld>
            <a:endParaRPr lang="zh-CN" altLang="en-US"/>
          </a:p>
        </p:txBody>
      </p:sp>
    </p:spTree>
    <p:extLst>
      <p:ext uri="{BB962C8B-B14F-4D97-AF65-F5344CB8AC3E}">
        <p14:creationId xmlns:p14="http://schemas.microsoft.com/office/powerpoint/2010/main" val="636855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2075" y="744538"/>
            <a:ext cx="6613525" cy="3722687"/>
          </a:xfrm>
        </p:spPr>
      </p:sp>
      <p:sp>
        <p:nvSpPr>
          <p:cNvPr id="3" name="备注占位符 2"/>
          <p:cNvSpPr>
            <a:spLocks noGrp="1"/>
          </p:cNvSpPr>
          <p:nvPr>
            <p:ph type="body" idx="1"/>
          </p:nvPr>
        </p:nvSpPr>
        <p:spPr/>
        <p:txBody>
          <a:bodyPr/>
          <a:lstStyle/>
          <a:p>
            <a:r>
              <a:rPr lang="zh-CN" altLang="en-US" dirty="0" smtClean="0"/>
              <a:t>红框代表我们评估到的，黄框代表二区协的站点，</a:t>
            </a:r>
            <a:r>
              <a:rPr lang="en-US" altLang="zh-CN" dirty="0" smtClean="0"/>
              <a:t>JMA</a:t>
            </a:r>
            <a:r>
              <a:rPr lang="zh-CN" altLang="en-US" dirty="0" smtClean="0"/>
              <a:t>和</a:t>
            </a:r>
            <a:r>
              <a:rPr lang="en-US" altLang="zh-CN" dirty="0" smtClean="0"/>
              <a:t>EC</a:t>
            </a:r>
            <a:r>
              <a:rPr lang="zh-CN" altLang="en-US" dirty="0" smtClean="0"/>
              <a:t>的结果是全球站点的</a:t>
            </a:r>
            <a:endParaRPr lang="en-US" altLang="zh-CN" dirty="0" smtClean="0"/>
          </a:p>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dirty="0" smtClean="0"/>
              <a:t>This</a:t>
            </a:r>
            <a:r>
              <a:rPr lang="en-US" altLang="zh-CN" baseline="0" dirty="0" smtClean="0"/>
              <a:t> is the evaluation result of wind speed. Same as above, we found more problems than EC and JMA.</a:t>
            </a:r>
            <a:endParaRPr lang="zh-CN" altLang="en-US" dirty="0" smtClean="0"/>
          </a:p>
          <a:p>
            <a:endParaRPr lang="zh-CN" altLang="en-US" dirty="0"/>
          </a:p>
        </p:txBody>
      </p:sp>
      <p:sp>
        <p:nvSpPr>
          <p:cNvPr id="4" name="灯片编号占位符 3"/>
          <p:cNvSpPr>
            <a:spLocks noGrp="1"/>
          </p:cNvSpPr>
          <p:nvPr>
            <p:ph type="sldNum" sz="quarter" idx="5"/>
          </p:nvPr>
        </p:nvSpPr>
        <p:spPr/>
        <p:txBody>
          <a:bodyPr/>
          <a:lstStyle/>
          <a:p>
            <a:fld id="{9F360419-C853-462D-826E-D1FE4008AA1C}" type="slidenum">
              <a:rPr lang="zh-CN" altLang="en-US" smtClean="0"/>
              <a:pPr/>
              <a:t>23</a:t>
            </a:fld>
            <a:endParaRPr lang="zh-CN" altLang="en-US"/>
          </a:p>
        </p:txBody>
      </p:sp>
    </p:spTree>
    <p:extLst>
      <p:ext uri="{BB962C8B-B14F-4D97-AF65-F5344CB8AC3E}">
        <p14:creationId xmlns:p14="http://schemas.microsoft.com/office/powerpoint/2010/main" val="3757320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2075" y="744538"/>
            <a:ext cx="6613525" cy="3722687"/>
          </a:xfrm>
        </p:spPr>
      </p:sp>
      <p:sp>
        <p:nvSpPr>
          <p:cNvPr id="3" name="备注占位符 2"/>
          <p:cNvSpPr>
            <a:spLocks noGrp="1"/>
          </p:cNvSpPr>
          <p:nvPr>
            <p:ph type="body" idx="1"/>
          </p:nvPr>
        </p:nvSpPr>
        <p:spPr/>
        <p:txBody>
          <a:bodyPr/>
          <a:lstStyle/>
          <a:p>
            <a:r>
              <a:rPr lang="zh-CN" altLang="en-US" dirty="0" smtClean="0"/>
              <a:t>红框代表我们评估到的，黄框代表二区协的站点，</a:t>
            </a:r>
            <a:r>
              <a:rPr lang="en-US" altLang="zh-CN" dirty="0" smtClean="0"/>
              <a:t>JMA</a:t>
            </a:r>
            <a:r>
              <a:rPr lang="zh-CN" altLang="en-US" dirty="0" smtClean="0"/>
              <a:t>和</a:t>
            </a:r>
            <a:r>
              <a:rPr lang="en-US" altLang="zh-CN" dirty="0" smtClean="0"/>
              <a:t>EC</a:t>
            </a:r>
            <a:r>
              <a:rPr lang="zh-CN" altLang="en-US" dirty="0" smtClean="0"/>
              <a:t>的结果是全球站点的</a:t>
            </a:r>
            <a:endParaRPr lang="en-US" altLang="zh-CN" dirty="0" smtClean="0"/>
          </a:p>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dirty="0" smtClean="0"/>
              <a:t>This</a:t>
            </a:r>
            <a:r>
              <a:rPr lang="en-US" altLang="zh-CN" baseline="0" dirty="0" smtClean="0"/>
              <a:t> is the evaluation result of wind direction. </a:t>
            </a:r>
            <a:endParaRPr lang="zh-CN" altLang="en-US" dirty="0"/>
          </a:p>
        </p:txBody>
      </p:sp>
      <p:sp>
        <p:nvSpPr>
          <p:cNvPr id="4" name="灯片编号占位符 3"/>
          <p:cNvSpPr>
            <a:spLocks noGrp="1"/>
          </p:cNvSpPr>
          <p:nvPr>
            <p:ph type="sldNum" sz="quarter" idx="5"/>
          </p:nvPr>
        </p:nvSpPr>
        <p:spPr/>
        <p:txBody>
          <a:bodyPr/>
          <a:lstStyle/>
          <a:p>
            <a:fld id="{9F360419-C853-462D-826E-D1FE4008AA1C}" type="slidenum">
              <a:rPr lang="zh-CN" altLang="en-US" smtClean="0"/>
              <a:pPr/>
              <a:t>24</a:t>
            </a:fld>
            <a:endParaRPr lang="zh-CN" altLang="en-US"/>
          </a:p>
        </p:txBody>
      </p:sp>
    </p:spTree>
    <p:extLst>
      <p:ext uri="{BB962C8B-B14F-4D97-AF65-F5344CB8AC3E}">
        <p14:creationId xmlns:p14="http://schemas.microsoft.com/office/powerpoint/2010/main" val="3564045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2075" y="744538"/>
            <a:ext cx="6613525" cy="3722687"/>
          </a:xfrm>
        </p:spPr>
      </p:sp>
      <p:sp>
        <p:nvSpPr>
          <p:cNvPr id="3" name="备注占位符 2"/>
          <p:cNvSpPr>
            <a:spLocks noGrp="1"/>
          </p:cNvSpPr>
          <p:nvPr>
            <p:ph type="body" idx="1"/>
          </p:nvPr>
        </p:nvSpPr>
        <p:spPr/>
        <p:txBody>
          <a:bodyPr/>
          <a:lstStyle/>
          <a:p>
            <a:r>
              <a:rPr lang="en-US" altLang="zh-CN" dirty="0" smtClean="0"/>
              <a:t>We have also carried out tracking and improvement for</a:t>
            </a:r>
            <a:r>
              <a:rPr lang="en-US" altLang="zh-CN" baseline="0" dirty="0" smtClean="0"/>
              <a:t> </a:t>
            </a:r>
            <a:r>
              <a:rPr lang="en-US" altLang="zh-CN" baseline="0" dirty="0" err="1" smtClean="0"/>
              <a:t>radiosonde</a:t>
            </a:r>
            <a:r>
              <a:rPr lang="en-US" altLang="zh-CN" baseline="0" dirty="0" smtClean="0"/>
              <a:t> data in China. </a:t>
            </a:r>
            <a:r>
              <a:rPr lang="en-US" altLang="zh-CN" baseline="0" dirty="0" smtClean="0"/>
              <a:t>the station id of the suspicious </a:t>
            </a:r>
            <a:r>
              <a:rPr lang="en-US" altLang="zh-CN" baseline="0" dirty="0" smtClean="0"/>
              <a:t>wind </a:t>
            </a:r>
            <a:r>
              <a:rPr lang="en-US" altLang="zh-CN" baseline="0" dirty="0" smtClean="0"/>
              <a:t>direction is </a:t>
            </a:r>
            <a:r>
              <a:rPr lang="en-US" altLang="zh-CN" baseline="0" dirty="0" smtClean="0"/>
              <a:t>57972</a:t>
            </a:r>
            <a:r>
              <a:rPr lang="en-US" altLang="zh-CN" baseline="0" dirty="0" smtClean="0"/>
              <a:t>.</a:t>
            </a:r>
          </a:p>
          <a:p>
            <a:pPr marL="0" marR="0" lvl="0" indent="0" algn="l" defTabSz="1219170" rtl="0" eaLnBrk="1" fontAlgn="auto" latinLnBrk="0" hangingPunct="1">
              <a:lnSpc>
                <a:spcPct val="150000"/>
              </a:lnSpc>
              <a:spcBef>
                <a:spcPts val="0"/>
              </a:spcBef>
              <a:spcAft>
                <a:spcPts val="0"/>
              </a:spcAft>
              <a:buClrTx/>
              <a:buSzTx/>
              <a:buFont typeface="Wingdings" pitchFamily="2" charset="2"/>
              <a:buNone/>
              <a:tabLst/>
              <a:defRPr/>
            </a:pPr>
            <a:r>
              <a:rPr lang="en-US" altLang="zh-CN" sz="1600" dirty="0" smtClean="0">
                <a:solidFill>
                  <a:srgbClr val="0066FF"/>
                </a:solidFill>
                <a:latin typeface="Times New Roman" panose="02020603050405020304" pitchFamily="18" charset="0"/>
                <a:ea typeface="微软雅黑" panose="020B0503020204020204" pitchFamily="34" charset="-122"/>
                <a:cs typeface="Times New Roman" panose="02020603050405020304" pitchFamily="18" charset="0"/>
              </a:rPr>
              <a:t>Suspicious wind direction data appeared at 500-150hpa .</a:t>
            </a:r>
            <a:r>
              <a:rPr lang="en-US" altLang="zh-CN" sz="1600" baseline="0" dirty="0" smtClean="0">
                <a:solidFill>
                  <a:srgbClr val="0066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smtClean="0">
                <a:solidFill>
                  <a:schemeClr val="tx1">
                    <a:lumMod val="95000"/>
                    <a:lumOff val="5000"/>
                  </a:schemeClr>
                </a:solidFill>
                <a:ea typeface="微软雅黑" panose="020B0503020204020204" pitchFamily="34" charset="-122"/>
                <a:cs typeface="Times New Roman" panose="02020603050405020304" pitchFamily="18" charset="0"/>
              </a:rPr>
              <a:t>We communicated with the technical staff of the station and confirmed that the l-band radar maintenance and calibration have been carried out, and the equipment operated normally.</a:t>
            </a:r>
          </a:p>
          <a:p>
            <a:pPr marL="0" indent="0">
              <a:lnSpc>
                <a:spcPct val="150000"/>
              </a:lnSpc>
              <a:buFont typeface="Wingdings" pitchFamily="2" charset="2"/>
              <a:buNone/>
            </a:pPr>
            <a:r>
              <a:rPr lang="en-US" altLang="zh-CN" sz="1600" dirty="0" smtClean="0">
                <a:solidFill>
                  <a:srgbClr val="0066FF"/>
                </a:solidFill>
                <a:latin typeface="Times New Roman" panose="02020603050405020304" pitchFamily="18" charset="0"/>
                <a:ea typeface="微软雅黑" panose="020B0503020204020204" pitchFamily="34" charset="-122"/>
                <a:cs typeface="Times New Roman" panose="02020603050405020304" pitchFamily="18" charset="0"/>
              </a:rPr>
              <a:t>This situation gradually reduced after May ,so we analyzed</a:t>
            </a:r>
            <a:r>
              <a:rPr lang="en-US" altLang="zh-CN" sz="1600" baseline="0" dirty="0" smtClean="0">
                <a:solidFill>
                  <a:srgbClr val="0066FF"/>
                </a:solidFill>
                <a:latin typeface="Times New Roman" panose="02020603050405020304" pitchFamily="18" charset="0"/>
                <a:ea typeface="微软雅黑" panose="020B0503020204020204" pitchFamily="34" charset="-122"/>
                <a:cs typeface="Times New Roman" panose="02020603050405020304" pitchFamily="18" charset="0"/>
              </a:rPr>
              <a:t> that </a:t>
            </a:r>
            <a:r>
              <a:rPr lang="en-US" altLang="zh-CN" sz="1600" dirty="0" smtClean="0">
                <a:solidFill>
                  <a:srgbClr val="0066FF"/>
                </a:solidFill>
                <a:latin typeface="Times New Roman" panose="02020603050405020304" pitchFamily="18" charset="0"/>
                <a:ea typeface="微软雅黑" panose="020B0503020204020204" pitchFamily="34" charset="-122"/>
                <a:cs typeface="Times New Roman" panose="02020603050405020304" pitchFamily="18" charset="0"/>
              </a:rPr>
              <a:t>it was due to the reversal of wind direction at high altitudes.</a:t>
            </a:r>
          </a:p>
          <a:p>
            <a:endParaRPr lang="zh-CN" altLang="en-US" dirty="0"/>
          </a:p>
        </p:txBody>
      </p:sp>
      <p:sp>
        <p:nvSpPr>
          <p:cNvPr id="4" name="灯片编号占位符 3"/>
          <p:cNvSpPr>
            <a:spLocks noGrp="1"/>
          </p:cNvSpPr>
          <p:nvPr>
            <p:ph type="sldNum" sz="quarter" idx="5"/>
          </p:nvPr>
        </p:nvSpPr>
        <p:spPr/>
        <p:txBody>
          <a:bodyPr/>
          <a:lstStyle/>
          <a:p>
            <a:fld id="{9F360419-C853-462D-826E-D1FE4008AA1C}" type="slidenum">
              <a:rPr lang="zh-CN" altLang="en-US" smtClean="0"/>
              <a:pPr/>
              <a:t>25</a:t>
            </a:fld>
            <a:endParaRPr lang="zh-CN" altLang="en-US"/>
          </a:p>
        </p:txBody>
      </p:sp>
    </p:spTree>
    <p:extLst>
      <p:ext uri="{BB962C8B-B14F-4D97-AF65-F5344CB8AC3E}">
        <p14:creationId xmlns:p14="http://schemas.microsoft.com/office/powerpoint/2010/main" val="3854798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为了实现区域中心对于观测数据的监视、评估和质量管理功能，我们设计开发了观测数据监视分析系统，基本功能是展示监视评估结果和发布评估报告，核心是业务功能，包括任务调度、质量监视评估和数据管理。</a:t>
            </a:r>
            <a:endParaRPr lang="en-US" altLang="zh-CN" dirty="0" smtClean="0"/>
          </a:p>
          <a:p>
            <a:r>
              <a:rPr lang="en-US" altLang="zh-CN" dirty="0" smtClean="0"/>
              <a:t>In order to realize the monitoring, evaluation and quality management functions of the observation data in the regional center, we designed and developed the RA II Observation Monitoring &amp; Analysis System. The basic function is to display the monitoring evaluation results and release the evaluation report. The core is the operational function, including task scheduling, quality monitoring evaluation and data management.</a:t>
            </a:r>
            <a:endParaRPr lang="zh-CN" altLang="en-US" dirty="0"/>
          </a:p>
        </p:txBody>
      </p:sp>
      <p:sp>
        <p:nvSpPr>
          <p:cNvPr id="4" name="灯片编号占位符 3"/>
          <p:cNvSpPr>
            <a:spLocks noGrp="1"/>
          </p:cNvSpPr>
          <p:nvPr>
            <p:ph type="sldNum" sz="quarter" idx="10"/>
          </p:nvPr>
        </p:nvSpPr>
        <p:spPr/>
        <p:txBody>
          <a:bodyPr/>
          <a:lstStyle/>
          <a:p>
            <a:fld id="{4CC6C61D-21BD-45CA-B920-B80C9B6DF6D2}" type="slidenum">
              <a:rPr lang="en-US" smtClean="0"/>
              <a:t>26</a:t>
            </a:fld>
            <a:endParaRPr lang="en-US"/>
          </a:p>
        </p:txBody>
      </p:sp>
    </p:spTree>
    <p:extLst>
      <p:ext uri="{BB962C8B-B14F-4D97-AF65-F5344CB8AC3E}">
        <p14:creationId xmlns:p14="http://schemas.microsoft.com/office/powerpoint/2010/main" val="3634645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is the system interface. Consistent</a:t>
            </a:r>
            <a:r>
              <a:rPr lang="en-US" altLang="zh-CN" baseline="0" dirty="0" smtClean="0"/>
              <a:t> with </a:t>
            </a:r>
            <a:r>
              <a:rPr lang="en-US" altLang="zh-CN" dirty="0" smtClean="0"/>
              <a:t>the domestic observation data quality </a:t>
            </a:r>
            <a:r>
              <a:rPr lang="en-US" altLang="zh-CN" dirty="0" smtClean="0"/>
              <a:t>management system</a:t>
            </a:r>
            <a:r>
              <a:rPr lang="en-US" altLang="zh-CN" dirty="0" smtClean="0"/>
              <a:t>, we divide the regional center operation into four parts: data acquisition, quality control, data examination, and diagnostic &amp; analysis. Both the data</a:t>
            </a:r>
            <a:r>
              <a:rPr lang="en-US" altLang="zh-CN" baseline="0" dirty="0" smtClean="0"/>
              <a:t> of  land surface </a:t>
            </a:r>
            <a:r>
              <a:rPr lang="en-US" altLang="zh-CN" dirty="0" smtClean="0"/>
              <a:t>observation and </a:t>
            </a:r>
            <a:r>
              <a:rPr lang="en-US" altLang="zh-CN" dirty="0" err="1" smtClean="0"/>
              <a:t>radiosounde</a:t>
            </a:r>
            <a:r>
              <a:rPr lang="en-US" altLang="zh-CN" baseline="0" dirty="0" smtClean="0"/>
              <a:t> </a:t>
            </a:r>
            <a:r>
              <a:rPr lang="en-US" altLang="zh-CN" dirty="0" smtClean="0"/>
              <a:t>have</a:t>
            </a:r>
            <a:r>
              <a:rPr lang="en-US" altLang="zh-CN" baseline="0" dirty="0" smtClean="0"/>
              <a:t> been monitored</a:t>
            </a:r>
            <a:r>
              <a:rPr lang="en-US" altLang="zh-CN" dirty="0" smtClean="0"/>
              <a:t>. The situation of each observation </a:t>
            </a:r>
            <a:r>
              <a:rPr lang="en-US" altLang="zh-CN" dirty="0" smtClean="0"/>
              <a:t>and each operational </a:t>
            </a:r>
            <a:r>
              <a:rPr lang="en-US" altLang="zh-CN" dirty="0" smtClean="0"/>
              <a:t>chain can be seen at a glance at this interface.</a:t>
            </a:r>
            <a:endParaRPr lang="zh-CN" altLang="en-US" dirty="0"/>
          </a:p>
        </p:txBody>
      </p:sp>
      <p:sp>
        <p:nvSpPr>
          <p:cNvPr id="4" name="灯片编号占位符 3"/>
          <p:cNvSpPr>
            <a:spLocks noGrp="1"/>
          </p:cNvSpPr>
          <p:nvPr>
            <p:ph type="sldNum" sz="quarter" idx="10"/>
          </p:nvPr>
        </p:nvSpPr>
        <p:spPr/>
        <p:txBody>
          <a:bodyPr/>
          <a:lstStyle/>
          <a:p>
            <a:fld id="{4CC6C61D-21BD-45CA-B920-B80C9B6DF6D2}" type="slidenum">
              <a:rPr lang="en-US" smtClean="0"/>
              <a:t>27</a:t>
            </a:fld>
            <a:endParaRPr lang="en-US"/>
          </a:p>
        </p:txBody>
      </p:sp>
    </p:spTree>
    <p:extLst>
      <p:ext uri="{BB962C8B-B14F-4D97-AF65-F5344CB8AC3E}">
        <p14:creationId xmlns:p14="http://schemas.microsoft.com/office/powerpoint/2010/main" val="2800154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600" dirty="0" smtClean="0">
                <a:solidFill>
                  <a:srgbClr val="0070C0"/>
                </a:solidFill>
                <a:latin typeface="微软雅黑" panose="020B0503020204020204" pitchFamily="34" charset="-122"/>
                <a:ea typeface="微软雅黑" panose="020B0503020204020204" pitchFamily="34" charset="-122"/>
                <a:cs typeface="+mn-cs"/>
              </a:rPr>
              <a:t>This </a:t>
            </a:r>
            <a:r>
              <a:rPr lang="en-US" altLang="zh-CN" sz="1600" dirty="0" smtClean="0">
                <a:solidFill>
                  <a:srgbClr val="0070C0"/>
                </a:solidFill>
                <a:latin typeface="微软雅黑" panose="020B0503020204020204" pitchFamily="34" charset="-122"/>
                <a:ea typeface="微软雅黑" panose="020B0503020204020204" pitchFamily="34" charset="-122"/>
                <a:cs typeface="+mn-cs"/>
              </a:rPr>
              <a:t>is the display of data acquisition.</a:t>
            </a:r>
            <a:r>
              <a:rPr lang="en-US" altLang="zh-CN" sz="1600" baseline="0" dirty="0" smtClean="0">
                <a:solidFill>
                  <a:srgbClr val="0070C0"/>
                </a:solidFill>
                <a:latin typeface="微软雅黑" panose="020B0503020204020204" pitchFamily="34" charset="-122"/>
                <a:ea typeface="微软雅黑" panose="020B0503020204020204" pitchFamily="34" charset="-122"/>
                <a:cs typeface="+mn-cs"/>
              </a:rPr>
              <a:t> From these pages, we can know:</a:t>
            </a:r>
            <a:endParaRPr lang="en-US" altLang="zh-CN" sz="1600" dirty="0" smtClean="0">
              <a:solidFill>
                <a:srgbClr val="0070C0"/>
              </a:solidFill>
              <a:latin typeface="微软雅黑" panose="020B0503020204020204" pitchFamily="34" charset="-122"/>
              <a:ea typeface="微软雅黑" panose="020B0503020204020204" pitchFamily="34" charset="-122"/>
              <a:cs typeface="+mn-cs"/>
            </a:endParaRPr>
          </a:p>
          <a:p>
            <a:r>
              <a:rPr lang="en-US" altLang="zh-CN" sz="1600" b="1" dirty="0" smtClean="0">
                <a:solidFill>
                  <a:srgbClr val="0070C0"/>
                </a:solidFill>
                <a:latin typeface="微软雅黑" panose="020B0503020204020204" pitchFamily="34" charset="-122"/>
                <a:ea typeface="微软雅黑" panose="020B0503020204020204" pitchFamily="34" charset="-122"/>
                <a:cs typeface="+mn-cs"/>
              </a:rPr>
              <a:t>Have</a:t>
            </a:r>
            <a:r>
              <a:rPr lang="en-US" altLang="zh-CN" sz="1600" b="1" baseline="0" dirty="0" smtClean="0">
                <a:solidFill>
                  <a:srgbClr val="0070C0"/>
                </a:solidFill>
                <a:latin typeface="微软雅黑" panose="020B0503020204020204" pitchFamily="34" charset="-122"/>
                <a:ea typeface="微软雅黑" panose="020B0503020204020204" pitchFamily="34" charset="-122"/>
                <a:cs typeface="+mn-cs"/>
              </a:rPr>
              <a:t> we got the data yet? And if not, when?</a:t>
            </a:r>
            <a:endParaRPr lang="en-US" altLang="zh-CN" sz="1600" b="1" dirty="0" smtClean="0">
              <a:solidFill>
                <a:srgbClr val="0070C0"/>
              </a:solidFill>
              <a:latin typeface="微软雅黑" panose="020B0503020204020204" pitchFamily="34" charset="-122"/>
              <a:ea typeface="微软雅黑" panose="020B0503020204020204" pitchFamily="34" charset="-122"/>
              <a:cs typeface="+mn-cs"/>
            </a:endParaRPr>
          </a:p>
          <a:p>
            <a:r>
              <a:rPr lang="en-US" altLang="zh-CN" sz="1600" dirty="0" smtClean="0">
                <a:solidFill>
                  <a:srgbClr val="0070C0"/>
                </a:solidFill>
                <a:latin typeface="微软雅黑" panose="020B0503020204020204" pitchFamily="34" charset="-122"/>
                <a:ea typeface="微软雅黑" panose="020B0503020204020204" pitchFamily="34" charset="-122"/>
                <a:cs typeface="+mn-cs"/>
              </a:rPr>
              <a:t>Through</a:t>
            </a:r>
            <a:r>
              <a:rPr lang="en-US" altLang="zh-CN" sz="1600" baseline="0" dirty="0" smtClean="0">
                <a:solidFill>
                  <a:srgbClr val="0070C0"/>
                </a:solidFill>
                <a:latin typeface="微软雅黑" panose="020B0503020204020204" pitchFamily="34" charset="-122"/>
                <a:ea typeface="微软雅黑" panose="020B0503020204020204" pitchFamily="34" charset="-122"/>
                <a:cs typeface="+mn-cs"/>
              </a:rPr>
              <a:t> </a:t>
            </a:r>
            <a:r>
              <a:rPr lang="en-US" altLang="zh-CN" sz="1600" dirty="0" smtClean="0">
                <a:solidFill>
                  <a:srgbClr val="0070C0"/>
                </a:solidFill>
                <a:latin typeface="微软雅黑" panose="020B0503020204020204" pitchFamily="34" charset="-122"/>
                <a:ea typeface="微软雅黑" panose="020B0503020204020204" pitchFamily="34" charset="-122"/>
                <a:cs typeface="+mn-cs"/>
              </a:rPr>
              <a:t>analyzing </a:t>
            </a:r>
            <a:r>
              <a:rPr lang="en-US" altLang="zh-CN" sz="1600" dirty="0" smtClean="0">
                <a:solidFill>
                  <a:srgbClr val="0070C0"/>
                </a:solidFill>
                <a:latin typeface="微软雅黑" panose="020B0503020204020204" pitchFamily="34" charset="-122"/>
                <a:ea typeface="微软雅黑" panose="020B0503020204020204" pitchFamily="34" charset="-122"/>
                <a:cs typeface="+mn-cs"/>
              </a:rPr>
              <a:t>the acquisition rate and punctuality </a:t>
            </a:r>
            <a:r>
              <a:rPr lang="en-US" altLang="zh-CN" sz="1600" dirty="0" smtClean="0">
                <a:solidFill>
                  <a:srgbClr val="0070C0"/>
                </a:solidFill>
                <a:latin typeface="微软雅黑" panose="020B0503020204020204" pitchFamily="34" charset="-122"/>
                <a:ea typeface="微软雅黑" panose="020B0503020204020204" pitchFamily="34" charset="-122"/>
                <a:cs typeface="+mn-cs"/>
              </a:rPr>
              <a:t>rate</a:t>
            </a:r>
            <a:r>
              <a:rPr lang="en-US" altLang="zh-CN" sz="1600" baseline="0" dirty="0" smtClean="0">
                <a:solidFill>
                  <a:srgbClr val="0070C0"/>
                </a:solidFill>
                <a:latin typeface="微软雅黑" panose="020B0503020204020204" pitchFamily="34" charset="-122"/>
                <a:ea typeface="微软雅黑" panose="020B0503020204020204" pitchFamily="34" charset="-122"/>
                <a:cs typeface="+mn-cs"/>
              </a:rPr>
              <a:t> </a:t>
            </a:r>
            <a:r>
              <a:rPr lang="en-US" altLang="zh-CN" sz="1600" dirty="0" smtClean="0">
                <a:solidFill>
                  <a:srgbClr val="0070C0"/>
                </a:solidFill>
                <a:latin typeface="微软雅黑" panose="020B0503020204020204" pitchFamily="34" charset="-122"/>
                <a:ea typeface="微软雅黑" panose="020B0503020204020204" pitchFamily="34" charset="-122"/>
                <a:cs typeface="+mn-cs"/>
              </a:rPr>
              <a:t>from </a:t>
            </a:r>
            <a:r>
              <a:rPr lang="en-US" altLang="zh-CN" sz="1600" dirty="0" smtClean="0">
                <a:solidFill>
                  <a:srgbClr val="0070C0"/>
                </a:solidFill>
                <a:latin typeface="微软雅黑" panose="020B0503020204020204" pitchFamily="34" charset="-122"/>
                <a:ea typeface="微软雅黑" panose="020B0503020204020204" pitchFamily="34" charset="-122"/>
                <a:cs typeface="+mn-cs"/>
              </a:rPr>
              <a:t>multiple dimensions such as type, region and time, we can monitor the data acquisition situation, and release the abnormal alarm.</a:t>
            </a:r>
          </a:p>
          <a:p>
            <a:endParaRPr lang="zh-CN" altLang="zh-CN" sz="1600" dirty="0" smtClean="0">
              <a:solidFill>
                <a:srgbClr val="0070C0"/>
              </a:solidFill>
              <a:latin typeface="微软雅黑" panose="020B0503020204020204" pitchFamily="34" charset="-122"/>
              <a:ea typeface="微软雅黑" panose="020B0503020204020204" pitchFamily="34" charset="-122"/>
              <a:cs typeface="+mn-cs"/>
            </a:endParaRPr>
          </a:p>
          <a:p>
            <a:endParaRPr lang="zh-CN" altLang="en-US" dirty="0"/>
          </a:p>
        </p:txBody>
      </p:sp>
      <p:sp>
        <p:nvSpPr>
          <p:cNvPr id="4" name="灯片编号占位符 3"/>
          <p:cNvSpPr>
            <a:spLocks noGrp="1"/>
          </p:cNvSpPr>
          <p:nvPr>
            <p:ph type="sldNum" sz="quarter" idx="10"/>
          </p:nvPr>
        </p:nvSpPr>
        <p:spPr/>
        <p:txBody>
          <a:bodyPr/>
          <a:lstStyle/>
          <a:p>
            <a:fld id="{4CC6C61D-21BD-45CA-B920-B80C9B6DF6D2}" type="slidenum">
              <a:rPr lang="en-US" smtClean="0"/>
              <a:t>28</a:t>
            </a:fld>
            <a:endParaRPr lang="en-US"/>
          </a:p>
        </p:txBody>
      </p:sp>
    </p:spTree>
    <p:extLst>
      <p:ext uri="{BB962C8B-B14F-4D97-AF65-F5344CB8AC3E}">
        <p14:creationId xmlns:p14="http://schemas.microsoft.com/office/powerpoint/2010/main" val="3656886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400" b="1" dirty="0" smtClean="0">
                <a:solidFill>
                  <a:srgbClr val="0070C0"/>
                </a:solidFill>
                <a:latin typeface="微软雅黑" panose="020B0503020204020204" pitchFamily="34" charset="-122"/>
                <a:ea typeface="微软雅黑" panose="020B0503020204020204" pitchFamily="34" charset="-122"/>
                <a:cs typeface="+mn-cs"/>
              </a:rPr>
              <a:t>This </a:t>
            </a:r>
            <a:r>
              <a:rPr lang="en-US" altLang="zh-CN" sz="1400" b="1" dirty="0" smtClean="0">
                <a:solidFill>
                  <a:srgbClr val="0070C0"/>
                </a:solidFill>
                <a:latin typeface="微软雅黑" panose="020B0503020204020204" pitchFamily="34" charset="-122"/>
                <a:ea typeface="微软雅黑" panose="020B0503020204020204" pitchFamily="34" charset="-122"/>
                <a:cs typeface="+mn-cs"/>
              </a:rPr>
              <a:t>is the display</a:t>
            </a:r>
            <a:r>
              <a:rPr lang="en-US" altLang="zh-CN" sz="1400" b="1" baseline="0" dirty="0" smtClean="0">
                <a:solidFill>
                  <a:srgbClr val="0070C0"/>
                </a:solidFill>
                <a:latin typeface="微软雅黑" panose="020B0503020204020204" pitchFamily="34" charset="-122"/>
                <a:ea typeface="微软雅黑" panose="020B0503020204020204" pitchFamily="34" charset="-122"/>
                <a:cs typeface="+mn-cs"/>
              </a:rPr>
              <a:t> of the </a:t>
            </a:r>
            <a:r>
              <a:rPr lang="en-US" altLang="zh-CN" sz="1400" b="1" baseline="0" dirty="0" smtClean="0">
                <a:solidFill>
                  <a:srgbClr val="0070C0"/>
                </a:solidFill>
                <a:latin typeface="微软雅黑" panose="020B0503020204020204" pitchFamily="34" charset="-122"/>
                <a:ea typeface="微软雅黑" panose="020B0503020204020204" pitchFamily="34" charset="-122"/>
                <a:cs typeface="+mn-cs"/>
              </a:rPr>
              <a:t>results </a:t>
            </a:r>
            <a:r>
              <a:rPr lang="en-US" altLang="zh-CN" sz="1400" b="1" baseline="0" dirty="0" smtClean="0">
                <a:solidFill>
                  <a:srgbClr val="0070C0"/>
                </a:solidFill>
                <a:latin typeface="微软雅黑" panose="020B0503020204020204" pitchFamily="34" charset="-122"/>
                <a:ea typeface="微软雅黑" panose="020B0503020204020204" pitchFamily="34" charset="-122"/>
                <a:cs typeface="+mn-cs"/>
              </a:rPr>
              <a:t>of quality control. From these pages we can know:</a:t>
            </a:r>
            <a:endParaRPr lang="en-US" altLang="zh-CN" sz="1400" b="1" dirty="0" smtClean="0">
              <a:solidFill>
                <a:srgbClr val="0070C0"/>
              </a:solidFill>
              <a:latin typeface="微软雅黑" panose="020B0503020204020204" pitchFamily="34" charset="-122"/>
              <a:ea typeface="微软雅黑" panose="020B0503020204020204" pitchFamily="34" charset="-122"/>
              <a:cs typeface="+mn-cs"/>
            </a:endParaRPr>
          </a:p>
          <a:p>
            <a:r>
              <a:rPr lang="zh-CN" altLang="zh-CN" sz="1400" b="1" dirty="0" smtClean="0">
                <a:solidFill>
                  <a:srgbClr val="0070C0"/>
                </a:solidFill>
                <a:latin typeface="微软雅黑" panose="020B0503020204020204" pitchFamily="34" charset="-122"/>
                <a:ea typeface="微软雅黑" panose="020B0503020204020204" pitchFamily="34" charset="-122"/>
                <a:cs typeface="+mn-cs"/>
              </a:rPr>
              <a:t>“</a:t>
            </a:r>
            <a:r>
              <a:rPr lang="en-US" altLang="zh-CN" sz="1400" b="1" dirty="0" smtClean="0">
                <a:solidFill>
                  <a:srgbClr val="0070C0"/>
                </a:solidFill>
                <a:latin typeface="微软雅黑" panose="020B0503020204020204" pitchFamily="34" charset="-122"/>
                <a:ea typeface="微软雅黑" panose="020B0503020204020204" pitchFamily="34" charset="-122"/>
                <a:cs typeface="+mn-cs"/>
              </a:rPr>
              <a:t>Right or Wrong</a:t>
            </a:r>
            <a:r>
              <a:rPr lang="zh-CN" altLang="en-US" sz="1400" b="1" dirty="0" smtClean="0">
                <a:solidFill>
                  <a:srgbClr val="0070C0"/>
                </a:solidFill>
                <a:latin typeface="微软雅黑" panose="020B0503020204020204" pitchFamily="34" charset="-122"/>
                <a:ea typeface="微软雅黑" panose="020B0503020204020204" pitchFamily="34" charset="-122"/>
                <a:cs typeface="+mn-cs"/>
              </a:rPr>
              <a:t>？</a:t>
            </a:r>
            <a:r>
              <a:rPr lang="zh-CN" altLang="zh-CN" sz="1400" b="1" dirty="0" smtClean="0">
                <a:solidFill>
                  <a:srgbClr val="0070C0"/>
                </a:solidFill>
                <a:latin typeface="微软雅黑" panose="020B0503020204020204" pitchFamily="34" charset="-122"/>
                <a:ea typeface="微软雅黑" panose="020B0503020204020204" pitchFamily="34" charset="-122"/>
                <a:cs typeface="+mn-cs"/>
              </a:rPr>
              <a:t>”、“</a:t>
            </a:r>
            <a:r>
              <a:rPr lang="en-US" altLang="zh-CN" sz="1400" b="1" dirty="0" smtClean="0">
                <a:solidFill>
                  <a:srgbClr val="0070C0"/>
                </a:solidFill>
                <a:latin typeface="微软雅黑" panose="020B0503020204020204" pitchFamily="34" charset="-122"/>
                <a:ea typeface="微软雅黑" panose="020B0503020204020204" pitchFamily="34" charset="-122"/>
                <a:cs typeface="+mn-cs"/>
              </a:rPr>
              <a:t>Good or Bad</a:t>
            </a:r>
            <a:r>
              <a:rPr lang="zh-CN" altLang="en-US" sz="1400" b="1" dirty="0" smtClean="0">
                <a:solidFill>
                  <a:srgbClr val="0070C0"/>
                </a:solidFill>
                <a:latin typeface="微软雅黑" panose="020B0503020204020204" pitchFamily="34" charset="-122"/>
                <a:ea typeface="微软雅黑" panose="020B0503020204020204" pitchFamily="34" charset="-122"/>
                <a:cs typeface="+mn-cs"/>
              </a:rPr>
              <a:t>？</a:t>
            </a:r>
            <a:r>
              <a:rPr lang="zh-CN" altLang="zh-CN" sz="1400" b="1" dirty="0" smtClean="0">
                <a:solidFill>
                  <a:srgbClr val="0070C0"/>
                </a:solidFill>
                <a:latin typeface="微软雅黑" panose="020B0503020204020204" pitchFamily="34" charset="-122"/>
                <a:ea typeface="微软雅黑" panose="020B0503020204020204" pitchFamily="34" charset="-122"/>
                <a:cs typeface="+mn-cs"/>
              </a:rPr>
              <a:t>”</a:t>
            </a:r>
            <a:endParaRPr lang="en-US" altLang="zh-CN" sz="1400" dirty="0" smtClean="0">
              <a:solidFill>
                <a:srgbClr val="0070C0"/>
              </a:solidFill>
              <a:latin typeface="微软雅黑" panose="020B0503020204020204" pitchFamily="34" charset="-122"/>
              <a:ea typeface="微软雅黑" panose="020B0503020204020204" pitchFamily="34" charset="-122"/>
              <a:cs typeface="+mn-cs"/>
            </a:endParaRPr>
          </a:p>
          <a:p>
            <a:r>
              <a:rPr lang="en-US" altLang="zh-CN" sz="1400" dirty="0" smtClean="0">
                <a:solidFill>
                  <a:srgbClr val="0070C0"/>
                </a:solidFill>
                <a:latin typeface="微软雅黑" panose="020B0503020204020204" pitchFamily="34" charset="-122"/>
                <a:ea typeface="微软雅黑" panose="020B0503020204020204" pitchFamily="34" charset="-122"/>
                <a:cs typeface="+mn-cs"/>
              </a:rPr>
              <a:t>Based on mature quality control algorithm, comprehensively analyze the </a:t>
            </a:r>
            <a:r>
              <a:rPr lang="en-US" altLang="zh-CN" sz="1400" dirty="0" smtClean="0">
                <a:solidFill>
                  <a:srgbClr val="0070C0"/>
                </a:solidFill>
                <a:latin typeface="微软雅黑" panose="020B0503020204020204" pitchFamily="34" charset="-122"/>
                <a:ea typeface="微软雅黑" panose="020B0503020204020204" pitchFamily="34" charset="-122"/>
                <a:cs typeface="+mn-cs"/>
              </a:rPr>
              <a:t>data availability </a:t>
            </a:r>
            <a:r>
              <a:rPr lang="en-US" altLang="zh-CN" sz="1400" dirty="0" smtClean="0">
                <a:solidFill>
                  <a:srgbClr val="0070C0"/>
                </a:solidFill>
                <a:latin typeface="微软雅黑" panose="020B0503020204020204" pitchFamily="34" charset="-122"/>
                <a:ea typeface="微软雅黑" panose="020B0503020204020204" pitchFamily="34" charset="-122"/>
                <a:cs typeface="+mn-cs"/>
              </a:rPr>
              <a:t>rate from types, regions, time, etc., so we can monitor data </a:t>
            </a:r>
            <a:r>
              <a:rPr lang="en-US" altLang="zh-CN" sz="1400" dirty="0" smtClean="0">
                <a:solidFill>
                  <a:srgbClr val="0070C0"/>
                </a:solidFill>
                <a:latin typeface="微软雅黑" panose="020B0503020204020204" pitchFamily="34" charset="-122"/>
                <a:ea typeface="微软雅黑" panose="020B0503020204020204" pitchFamily="34" charset="-122"/>
                <a:cs typeface="+mn-cs"/>
              </a:rPr>
              <a:t>and </a:t>
            </a:r>
            <a:r>
              <a:rPr lang="en-US" altLang="zh-CN" sz="1400" dirty="0" smtClean="0">
                <a:solidFill>
                  <a:srgbClr val="0070C0"/>
                </a:solidFill>
                <a:latin typeface="微软雅黑" panose="020B0503020204020204" pitchFamily="34" charset="-122"/>
                <a:ea typeface="微软雅黑" panose="020B0503020204020204" pitchFamily="34" charset="-122"/>
                <a:cs typeface="+mn-cs"/>
              </a:rPr>
              <a:t>improve observation data availability .</a:t>
            </a:r>
            <a:endParaRPr lang="zh-CN" altLang="zh-CN" sz="1400" dirty="0">
              <a:solidFill>
                <a:srgbClr val="0070C0"/>
              </a:solidFill>
              <a:latin typeface="微软雅黑" panose="020B0503020204020204" pitchFamily="34" charset="-122"/>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B48958DD-1673-4B86-9C72-76B2D53656BF}" type="slidenum">
              <a:rPr lang="zh-CN" altLang="en-US" smtClean="0"/>
              <a:t>29</a:t>
            </a:fld>
            <a:endParaRPr lang="zh-CN" altLang="en-US"/>
          </a:p>
        </p:txBody>
      </p:sp>
    </p:spTree>
    <p:extLst>
      <p:ext uri="{BB962C8B-B14F-4D97-AF65-F5344CB8AC3E}">
        <p14:creationId xmlns:p14="http://schemas.microsoft.com/office/powerpoint/2010/main" val="2144973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First,</a:t>
            </a:r>
            <a:r>
              <a:rPr lang="en-US" altLang="zh-CN" baseline="0" dirty="0" smtClean="0"/>
              <a:t> the background introduction.</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4CC6C61D-21BD-45CA-B920-B80C9B6DF6D2}" type="slidenum">
              <a:rPr lang="en-US" smtClean="0"/>
              <a:t>3</a:t>
            </a:fld>
            <a:endParaRPr lang="en-US"/>
          </a:p>
        </p:txBody>
      </p:sp>
    </p:spTree>
    <p:extLst>
      <p:ext uri="{BB962C8B-B14F-4D97-AF65-F5344CB8AC3E}">
        <p14:creationId xmlns:p14="http://schemas.microsoft.com/office/powerpoint/2010/main" val="4006230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100" b="1" dirty="0" smtClean="0">
                <a:solidFill>
                  <a:srgbClr val="0070C0"/>
                </a:solidFill>
                <a:latin typeface="微软雅黑" panose="020B0503020204020204" pitchFamily="34" charset="-122"/>
                <a:ea typeface="微软雅黑" panose="020B0503020204020204" pitchFamily="34" charset="-122"/>
                <a:cs typeface="+mn-cs"/>
              </a:rPr>
              <a:t>Through</a:t>
            </a:r>
            <a:r>
              <a:rPr lang="en-US" altLang="zh-CN" sz="1100" b="1" baseline="0" dirty="0" smtClean="0">
                <a:solidFill>
                  <a:srgbClr val="0070C0"/>
                </a:solidFill>
                <a:latin typeface="微软雅黑" panose="020B0503020204020204" pitchFamily="34" charset="-122"/>
                <a:ea typeface="微软雅黑" panose="020B0503020204020204" pitchFamily="34" charset="-122"/>
                <a:cs typeface="+mn-cs"/>
              </a:rPr>
              <a:t> the pages of data examination, we can</a:t>
            </a:r>
            <a:r>
              <a:rPr lang="zh-CN" altLang="zh-CN" sz="1100" b="1" dirty="0" smtClean="0">
                <a:solidFill>
                  <a:srgbClr val="0070C0"/>
                </a:solidFill>
                <a:latin typeface="微软雅黑" panose="020B0503020204020204" pitchFamily="34" charset="-122"/>
                <a:ea typeface="微软雅黑" panose="020B0503020204020204" pitchFamily="34" charset="-122"/>
                <a:cs typeface="+mn-cs"/>
              </a:rPr>
              <a:t>“</a:t>
            </a:r>
            <a:r>
              <a:rPr lang="en-US" altLang="zh-CN" sz="1100" b="1" dirty="0" smtClean="0">
                <a:solidFill>
                  <a:srgbClr val="0070C0"/>
                </a:solidFill>
                <a:latin typeface="微软雅黑" panose="020B0503020204020204" pitchFamily="34" charset="-122"/>
                <a:ea typeface="微软雅黑" panose="020B0503020204020204" pitchFamily="34" charset="-122"/>
                <a:cs typeface="+mn-cs"/>
              </a:rPr>
              <a:t>Check the data quality </a:t>
            </a:r>
            <a:r>
              <a:rPr lang="en-US" altLang="zh-CN" sz="1100" b="1" dirty="0" smtClean="0">
                <a:solidFill>
                  <a:srgbClr val="0070C0"/>
                </a:solidFill>
                <a:latin typeface="微软雅黑" panose="020B0503020204020204" pitchFamily="34" charset="-122"/>
                <a:ea typeface="微软雅黑" panose="020B0503020204020204" pitchFamily="34" charset="-122"/>
              </a:rPr>
              <a:t>in one map</a:t>
            </a:r>
            <a:r>
              <a:rPr lang="zh-CN" altLang="en-US" sz="1100" b="1" dirty="0" smtClean="0">
                <a:solidFill>
                  <a:srgbClr val="0070C0"/>
                </a:solidFill>
                <a:latin typeface="微软雅黑" panose="020B0503020204020204" pitchFamily="34" charset="-122"/>
                <a:ea typeface="微软雅黑" panose="020B0503020204020204" pitchFamily="34" charset="-122"/>
                <a:cs typeface="+mn-cs"/>
              </a:rPr>
              <a:t>”</a:t>
            </a:r>
            <a:r>
              <a:rPr lang="zh-CN" altLang="en-US" sz="1100" b="1" baseline="0" dirty="0" smtClean="0">
                <a:solidFill>
                  <a:srgbClr val="0070C0"/>
                </a:solidFill>
                <a:latin typeface="微软雅黑" panose="020B0503020204020204" pitchFamily="34" charset="-122"/>
                <a:ea typeface="微软雅黑" panose="020B0503020204020204" pitchFamily="34" charset="-122"/>
                <a:cs typeface="+mn-cs"/>
              </a:rPr>
              <a:t> </a:t>
            </a:r>
            <a:r>
              <a:rPr lang="en-US" altLang="zh-CN" sz="1400" dirty="0" smtClean="0"/>
              <a:t>. We</a:t>
            </a:r>
            <a:r>
              <a:rPr lang="en-US" altLang="zh-CN" sz="1400" baseline="0" dirty="0" smtClean="0"/>
              <a:t> give the deviation distribution between observation and background on the map.</a:t>
            </a:r>
            <a:endParaRPr lang="en-US" altLang="zh-CN" sz="1400" dirty="0" smtClean="0"/>
          </a:p>
          <a:p>
            <a:endParaRPr lang="zh-CN" altLang="en-US" sz="1400" dirty="0"/>
          </a:p>
        </p:txBody>
      </p:sp>
      <p:sp>
        <p:nvSpPr>
          <p:cNvPr id="4" name="灯片编号占位符 3"/>
          <p:cNvSpPr>
            <a:spLocks noGrp="1"/>
          </p:cNvSpPr>
          <p:nvPr>
            <p:ph type="sldNum" sz="quarter" idx="10"/>
          </p:nvPr>
        </p:nvSpPr>
        <p:spPr/>
        <p:txBody>
          <a:bodyPr/>
          <a:lstStyle/>
          <a:p>
            <a:fld id="{B48958DD-1673-4B86-9C72-76B2D53656BF}" type="slidenum">
              <a:rPr lang="zh-CN" altLang="en-US" smtClean="0"/>
              <a:t>30</a:t>
            </a:fld>
            <a:endParaRPr lang="zh-CN" altLang="en-US"/>
          </a:p>
        </p:txBody>
      </p:sp>
    </p:spTree>
    <p:extLst>
      <p:ext uri="{BB962C8B-B14F-4D97-AF65-F5344CB8AC3E}">
        <p14:creationId xmlns:p14="http://schemas.microsoft.com/office/powerpoint/2010/main" val="2510216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dirty="0" smtClean="0">
                <a:solidFill>
                  <a:srgbClr val="0070C0"/>
                </a:solidFill>
                <a:latin typeface="微软雅黑" panose="020B0503020204020204" pitchFamily="34" charset="-122"/>
                <a:ea typeface="微软雅黑" panose="020B0503020204020204" pitchFamily="34" charset="-122"/>
                <a:cs typeface="+mn-cs"/>
              </a:rPr>
              <a:t>These</a:t>
            </a:r>
            <a:r>
              <a:rPr lang="en-US" altLang="zh-CN" sz="1200" b="1" baseline="0" dirty="0" smtClean="0">
                <a:solidFill>
                  <a:srgbClr val="0070C0"/>
                </a:solidFill>
                <a:latin typeface="微软雅黑" panose="020B0503020204020204" pitchFamily="34" charset="-122"/>
                <a:ea typeface="微软雅黑" panose="020B0503020204020204" pitchFamily="34" charset="-122"/>
                <a:cs typeface="+mn-cs"/>
              </a:rPr>
              <a:t> are pages of diagnosis an analysis. </a:t>
            </a:r>
            <a:r>
              <a:rPr lang="en-US" altLang="zh-CN" sz="1200" b="1" dirty="0" smtClean="0">
                <a:solidFill>
                  <a:srgbClr val="0070C0"/>
                </a:solidFill>
                <a:latin typeface="微软雅黑" panose="020B0503020204020204" pitchFamily="34" charset="-122"/>
                <a:ea typeface="微软雅黑" panose="020B0503020204020204" pitchFamily="34" charset="-122"/>
                <a:cs typeface="+mn-cs"/>
              </a:rPr>
              <a:t>Through</a:t>
            </a:r>
            <a:r>
              <a:rPr lang="en-US" altLang="zh-CN" sz="1200" b="1" baseline="0" dirty="0" smtClean="0">
                <a:solidFill>
                  <a:srgbClr val="0070C0"/>
                </a:solidFill>
                <a:latin typeface="微软雅黑" panose="020B0503020204020204" pitchFamily="34" charset="-122"/>
                <a:ea typeface="微软雅黑" panose="020B0503020204020204" pitchFamily="34" charset="-122"/>
                <a:cs typeface="+mn-cs"/>
              </a:rPr>
              <a:t> these pages we can </a:t>
            </a:r>
            <a:r>
              <a:rPr lang="en-US" altLang="zh-CN" sz="1200" b="1" dirty="0" smtClean="0">
                <a:solidFill>
                  <a:srgbClr val="0070C0"/>
                </a:solidFill>
                <a:latin typeface="微软雅黑" panose="020B0503020204020204" pitchFamily="34" charset="-122"/>
                <a:ea typeface="微软雅黑" panose="020B0503020204020204" pitchFamily="34" charset="-122"/>
                <a:cs typeface="+mn-cs"/>
              </a:rPr>
              <a:t>Discover and Solve </a:t>
            </a:r>
            <a:r>
              <a:rPr lang="en-US" altLang="zh-CN" sz="1200" b="1" dirty="0" smtClean="0">
                <a:solidFill>
                  <a:srgbClr val="0070C0"/>
                </a:solidFill>
                <a:latin typeface="微软雅黑" panose="020B0503020204020204" pitchFamily="34" charset="-122"/>
                <a:ea typeface="微软雅黑" panose="020B0503020204020204" pitchFamily="34" charset="-122"/>
                <a:cs typeface="+mn-cs"/>
              </a:rPr>
              <a:t>Problems</a:t>
            </a:r>
            <a:r>
              <a:rPr lang="zh-CN" altLang="zh-CN" sz="1200" b="1" dirty="0" smtClean="0">
                <a:solidFill>
                  <a:srgbClr val="0070C0"/>
                </a:solidFill>
                <a:latin typeface="微软雅黑" panose="020B0503020204020204" pitchFamily="34" charset="-122"/>
                <a:ea typeface="微软雅黑" panose="020B0503020204020204" pitchFamily="34" charset="-122"/>
                <a:cs typeface="+mn-cs"/>
              </a:rPr>
              <a:t>”</a:t>
            </a:r>
            <a:r>
              <a:rPr lang="en-US" altLang="zh-CN" sz="1200" b="1" dirty="0" smtClean="0">
                <a:solidFill>
                  <a:srgbClr val="0070C0"/>
                </a:solidFill>
                <a:latin typeface="微软雅黑" panose="020B0503020204020204" pitchFamily="34" charset="-122"/>
                <a:ea typeface="微软雅黑" panose="020B0503020204020204" pitchFamily="34" charset="-122"/>
                <a:cs typeface="+mn-cs"/>
              </a:rPr>
              <a:t>: </a:t>
            </a:r>
            <a:r>
              <a:rPr lang="en-US" altLang="zh-CN" sz="1200" b="0" dirty="0" smtClean="0">
                <a:solidFill>
                  <a:schemeClr val="tx1"/>
                </a:solidFill>
                <a:latin typeface="+mn-lt"/>
                <a:ea typeface="+mn-ea"/>
                <a:cs typeface="+mn-cs"/>
              </a:rPr>
              <a:t>B</a:t>
            </a:r>
            <a:r>
              <a:rPr lang="en-US" altLang="zh-CN" sz="1400" dirty="0" smtClean="0"/>
              <a:t>ased on quality control results and observation</a:t>
            </a:r>
            <a:r>
              <a:rPr lang="en-US" altLang="zh-CN" sz="1400" baseline="0" dirty="0" smtClean="0"/>
              <a:t> data timing</a:t>
            </a:r>
            <a:r>
              <a:rPr lang="en-US" altLang="zh-CN" sz="1400" dirty="0" smtClean="0"/>
              <a:t>, using human-computer </a:t>
            </a:r>
            <a:r>
              <a:rPr lang="en-US" altLang="zh-CN" sz="1400" dirty="0" smtClean="0"/>
              <a:t>interaction</a:t>
            </a:r>
            <a:r>
              <a:rPr lang="en-US" altLang="zh-CN" sz="1400" baseline="0" dirty="0" smtClean="0"/>
              <a:t> we can</a:t>
            </a:r>
            <a:r>
              <a:rPr lang="en-US" altLang="zh-CN" sz="1400" dirty="0" smtClean="0"/>
              <a:t> analyze </a:t>
            </a:r>
            <a:r>
              <a:rPr lang="en-US" altLang="zh-CN" sz="1400" dirty="0" smtClean="0"/>
              <a:t>and diagnosis </a:t>
            </a:r>
            <a:r>
              <a:rPr lang="en-US" altLang="zh-CN" sz="1400" dirty="0" smtClean="0"/>
              <a:t>the </a:t>
            </a:r>
            <a:r>
              <a:rPr lang="en-US" altLang="zh-CN" sz="1400" dirty="0" smtClean="0"/>
              <a:t>suspicious</a:t>
            </a:r>
            <a:r>
              <a:rPr lang="en-US" altLang="zh-CN" sz="1400" baseline="0" dirty="0" smtClean="0"/>
              <a:t> </a:t>
            </a:r>
            <a:r>
              <a:rPr lang="en-US" altLang="zh-CN" sz="1400" baseline="0" dirty="0" smtClean="0"/>
              <a:t>data</a:t>
            </a:r>
            <a:r>
              <a:rPr lang="en-US" altLang="zh-CN" sz="1400" dirty="0" smtClean="0"/>
              <a:t>. In the future maybe we can</a:t>
            </a:r>
            <a:r>
              <a:rPr lang="en-US" altLang="zh-CN" sz="1400" baseline="0" dirty="0" smtClean="0"/>
              <a:t> realize manual correction.</a:t>
            </a:r>
            <a:endParaRPr lang="zh-CN" altLang="en-US" sz="1400" dirty="0"/>
          </a:p>
        </p:txBody>
      </p:sp>
      <p:sp>
        <p:nvSpPr>
          <p:cNvPr id="4" name="灯片编号占位符 3"/>
          <p:cNvSpPr>
            <a:spLocks noGrp="1"/>
          </p:cNvSpPr>
          <p:nvPr>
            <p:ph type="sldNum" sz="quarter" idx="10"/>
          </p:nvPr>
        </p:nvSpPr>
        <p:spPr/>
        <p:txBody>
          <a:bodyPr/>
          <a:lstStyle/>
          <a:p>
            <a:fld id="{B48958DD-1673-4B86-9C72-76B2D53656BF}" type="slidenum">
              <a:rPr lang="zh-CN" altLang="en-US" smtClean="0"/>
              <a:t>31</a:t>
            </a:fld>
            <a:endParaRPr lang="zh-CN" altLang="en-US"/>
          </a:p>
        </p:txBody>
      </p:sp>
    </p:spTree>
    <p:extLst>
      <p:ext uri="{BB962C8B-B14F-4D97-AF65-F5344CB8AC3E}">
        <p14:creationId xmlns:p14="http://schemas.microsoft.com/office/powerpoint/2010/main" val="2249673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首先背景介绍。</a:t>
            </a:r>
            <a:endParaRPr lang="en-US" altLang="zh-CN" dirty="0" smtClean="0"/>
          </a:p>
          <a:p>
            <a:r>
              <a:rPr lang="en-US" altLang="zh-CN" baseline="0" dirty="0" smtClean="0"/>
              <a:t>Finally, the future work arrangement of CMA.</a:t>
            </a:r>
            <a:endParaRPr lang="zh-CN" altLang="en-US" dirty="0"/>
          </a:p>
        </p:txBody>
      </p:sp>
      <p:sp>
        <p:nvSpPr>
          <p:cNvPr id="4" name="灯片编号占位符 3"/>
          <p:cNvSpPr>
            <a:spLocks noGrp="1"/>
          </p:cNvSpPr>
          <p:nvPr>
            <p:ph type="sldNum" sz="quarter" idx="10"/>
          </p:nvPr>
        </p:nvSpPr>
        <p:spPr/>
        <p:txBody>
          <a:bodyPr/>
          <a:lstStyle/>
          <a:p>
            <a:fld id="{4CC6C61D-21BD-45CA-B920-B80C9B6DF6D2}" type="slidenum">
              <a:rPr lang="en-US" smtClean="0"/>
              <a:t>32</a:t>
            </a:fld>
            <a:endParaRPr lang="en-US"/>
          </a:p>
        </p:txBody>
      </p:sp>
    </p:spTree>
    <p:extLst>
      <p:ext uri="{BB962C8B-B14F-4D97-AF65-F5344CB8AC3E}">
        <p14:creationId xmlns:p14="http://schemas.microsoft.com/office/powerpoint/2010/main" val="1384583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600" b="1" dirty="0" smtClean="0">
                <a:solidFill>
                  <a:schemeClr val="tx1">
                    <a:lumMod val="95000"/>
                    <a:lumOff val="5000"/>
                  </a:schemeClr>
                </a:solidFill>
                <a:latin typeface="微软雅黑" panose="020B0503020204020204" pitchFamily="34" charset="-122"/>
                <a:ea typeface="微软雅黑" panose="020B0503020204020204" pitchFamily="34" charset="-122"/>
              </a:rPr>
              <a:t>CMA will continue to invest in supporting the RWC pilot project </a:t>
            </a:r>
            <a:r>
              <a:rPr lang="en-US" altLang="zh-CN" sz="1600" b="1" baseline="0" dirty="0" smtClean="0">
                <a:solidFill>
                  <a:schemeClr val="tx1">
                    <a:lumMod val="95000"/>
                    <a:lumOff val="5000"/>
                  </a:schemeClr>
                </a:solidFill>
                <a:latin typeface="微软雅黑" panose="020B0503020204020204" pitchFamily="34" charset="-122"/>
                <a:ea typeface="微软雅黑" panose="020B0503020204020204" pitchFamily="34" charset="-122"/>
              </a:rPr>
              <a:t>and improve the work of data management including releasing reports, improving operational system and building the mechanism of incident management in RAII.</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1600" b="1" dirty="0" smtClean="0">
                <a:solidFill>
                  <a:schemeClr val="tx1">
                    <a:lumMod val="95000"/>
                    <a:lumOff val="5000"/>
                  </a:schemeClr>
                </a:solidFill>
                <a:latin typeface="微软雅黑" panose="020B0503020204020204" pitchFamily="34" charset="-122"/>
                <a:ea typeface="微软雅黑" panose="020B0503020204020204" pitchFamily="34" charset="-122"/>
              </a:rPr>
              <a:t>We hope to work together with all member states to promote the improvement of the quality of the integrated observation data in RA II and to maximize the benefits of WIGOS.</a:t>
            </a:r>
            <a:endPar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4CC6C61D-21BD-45CA-B920-B80C9B6DF6D2}" type="slidenum">
              <a:rPr lang="en-US" smtClean="0"/>
              <a:t>33</a:t>
            </a:fld>
            <a:endParaRPr lang="en-US"/>
          </a:p>
        </p:txBody>
      </p:sp>
    </p:spTree>
    <p:extLst>
      <p:ext uri="{BB962C8B-B14F-4D97-AF65-F5344CB8AC3E}">
        <p14:creationId xmlns:p14="http://schemas.microsoft.com/office/powerpoint/2010/main" val="2494448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600" dirty="0" smtClean="0">
                <a:solidFill>
                  <a:srgbClr val="0000FF"/>
                </a:solidFill>
                <a:latin typeface="微软雅黑" panose="020B0503020204020204" pitchFamily="34" charset="-122"/>
                <a:ea typeface="微软雅黑" panose="020B0503020204020204" pitchFamily="34" charset="-122"/>
              </a:rPr>
              <a:t>As we know,</a:t>
            </a:r>
            <a:r>
              <a:rPr lang="en-US" altLang="zh-CN" sz="1600" baseline="0" dirty="0" smtClean="0">
                <a:solidFill>
                  <a:srgbClr val="0000FF"/>
                </a:solidFill>
                <a:latin typeface="微软雅黑" panose="020B0503020204020204" pitchFamily="34" charset="-122"/>
                <a:ea typeface="微软雅黑" panose="020B0503020204020204" pitchFamily="34" charset="-122"/>
              </a:rPr>
              <a:t> </a:t>
            </a:r>
            <a:r>
              <a:rPr lang="en-US" altLang="zh-CN" sz="1600" dirty="0" smtClean="0">
                <a:solidFill>
                  <a:srgbClr val="0000FF"/>
                </a:solidFill>
                <a:latin typeface="微软雅黑" panose="020B0503020204020204" pitchFamily="34" charset="-122"/>
                <a:ea typeface="微软雅黑" panose="020B0503020204020204" pitchFamily="34" charset="-122"/>
              </a:rPr>
              <a:t>WMO agreed to develop and establish RWC to undertake regional WIGOS metadata maintenance and data quality management responsibilities.</a:t>
            </a:r>
          </a:p>
          <a:p>
            <a:r>
              <a:rPr lang="en-US" altLang="zh-CN" sz="1600" dirty="0" smtClean="0">
                <a:solidFill>
                  <a:srgbClr val="0000FF"/>
                </a:solidFill>
                <a:latin typeface="微软雅黑" panose="020B0503020204020204" pitchFamily="34" charset="-122"/>
                <a:ea typeface="微软雅黑" panose="020B0503020204020204" pitchFamily="34" charset="-122"/>
              </a:rPr>
              <a:t> In January 2017, CMA applied to establish the RWC.</a:t>
            </a:r>
            <a:r>
              <a:rPr lang="en-US" altLang="zh-CN" sz="1600" baseline="0" dirty="0" smtClean="0">
                <a:solidFill>
                  <a:srgbClr val="0000FF"/>
                </a:solidFill>
                <a:latin typeface="微软雅黑" panose="020B0503020204020204" pitchFamily="34" charset="-122"/>
                <a:ea typeface="微软雅黑" panose="020B0503020204020204" pitchFamily="34" charset="-122"/>
              </a:rPr>
              <a:t> </a:t>
            </a:r>
          </a:p>
          <a:p>
            <a:r>
              <a:rPr lang="en-US" altLang="zh-CN" sz="1600" baseline="0" dirty="0" smtClean="0">
                <a:solidFill>
                  <a:srgbClr val="0000FF"/>
                </a:solidFill>
                <a:latin typeface="微软雅黑" panose="020B0503020204020204" pitchFamily="34" charset="-122"/>
                <a:ea typeface="微软雅黑" panose="020B0503020204020204" pitchFamily="34" charset="-122"/>
              </a:rPr>
              <a:t>Then </a:t>
            </a:r>
            <a:r>
              <a:rPr lang="en-US" altLang="zh-CN" sz="1600" dirty="0" smtClean="0">
                <a:solidFill>
                  <a:srgbClr val="0000FF"/>
                </a:solidFill>
                <a:latin typeface="微软雅黑" panose="020B0503020204020204" pitchFamily="34" charset="-122"/>
                <a:ea typeface="微软雅黑" panose="020B0503020204020204" pitchFamily="34" charset="-122"/>
              </a:rPr>
              <a:t>CMA deployed relevant work to promote the pilot of the RWC. </a:t>
            </a:r>
          </a:p>
          <a:p>
            <a:r>
              <a:rPr lang="en-US" altLang="zh-CN" sz="1600" dirty="0" smtClean="0">
                <a:solidFill>
                  <a:schemeClr val="tx1">
                    <a:lumMod val="95000"/>
                    <a:lumOff val="5000"/>
                  </a:schemeClr>
                </a:solidFill>
                <a:ea typeface="微软雅黑" panose="020B0503020204020204" pitchFamily="34" charset="-122"/>
              </a:rPr>
              <a:t>In 2018, CMA invested about $500,000  to support the RWC </a:t>
            </a:r>
            <a:r>
              <a:rPr lang="en-US" altLang="zh-CN" sz="1600" dirty="0" smtClean="0">
                <a:solidFill>
                  <a:schemeClr val="tx1">
                    <a:lumMod val="95000"/>
                    <a:lumOff val="5000"/>
                  </a:schemeClr>
                </a:solidFill>
                <a:ea typeface="微软雅黑" panose="020B0503020204020204" pitchFamily="34" charset="-122"/>
              </a:rPr>
              <a:t>pilot project;</a:t>
            </a:r>
            <a:endParaRPr lang="en-US" altLang="zh-CN" sz="1600" dirty="0" smtClean="0">
              <a:solidFill>
                <a:schemeClr val="tx1">
                  <a:lumMod val="95000"/>
                  <a:lumOff val="5000"/>
                </a:schemeClr>
              </a:solidFill>
              <a:ea typeface="微软雅黑" panose="020B0503020204020204" pitchFamily="34" charset="-122"/>
            </a:endParaRPr>
          </a:p>
          <a:p>
            <a:r>
              <a:rPr lang="en-US" altLang="zh-CN" sz="1600" dirty="0" smtClean="0">
                <a:solidFill>
                  <a:schemeClr val="tx1">
                    <a:lumMod val="95000"/>
                    <a:lumOff val="5000"/>
                  </a:schemeClr>
                </a:solidFill>
                <a:ea typeface="微软雅黑" panose="020B0503020204020204" pitchFamily="34" charset="-122"/>
              </a:rPr>
              <a:t>In 2019, CMA will continue to improve</a:t>
            </a:r>
            <a:r>
              <a:rPr lang="en-US" altLang="zh-CN" sz="1600" baseline="0" dirty="0" smtClean="0">
                <a:solidFill>
                  <a:schemeClr val="tx1">
                    <a:lumMod val="95000"/>
                    <a:lumOff val="5000"/>
                  </a:schemeClr>
                </a:solidFill>
                <a:ea typeface="微软雅黑" panose="020B0503020204020204" pitchFamily="34" charset="-122"/>
              </a:rPr>
              <a:t> the work.</a:t>
            </a:r>
            <a:endParaRPr lang="zh-CN" altLang="en-US" sz="1600" dirty="0">
              <a:solidFill>
                <a:schemeClr val="tx1">
                  <a:lumMod val="95000"/>
                  <a:lumOff val="5000"/>
                </a:schemeClr>
              </a:solidFill>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4CC6C61D-21BD-45CA-B920-B80C9B6DF6D2}" type="slidenum">
              <a:rPr lang="en-US" smtClean="0"/>
              <a:t>4</a:t>
            </a:fld>
            <a:endParaRPr lang="en-US"/>
          </a:p>
        </p:txBody>
      </p:sp>
    </p:spTree>
    <p:extLst>
      <p:ext uri="{BB962C8B-B14F-4D97-AF65-F5344CB8AC3E}">
        <p14:creationId xmlns:p14="http://schemas.microsoft.com/office/powerpoint/2010/main" val="1643631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smtClean="0"/>
              <a:t>Secondly, I will introduce the progress on the RWC Pilot Project of CMA .</a:t>
            </a:r>
            <a:endParaRPr lang="zh-CN" altLang="en-US" b="0" dirty="0" smtClean="0"/>
          </a:p>
          <a:p>
            <a:endParaRPr lang="zh-CN" altLang="en-US" dirty="0"/>
          </a:p>
        </p:txBody>
      </p:sp>
      <p:sp>
        <p:nvSpPr>
          <p:cNvPr id="4" name="灯片编号占位符 3"/>
          <p:cNvSpPr>
            <a:spLocks noGrp="1"/>
          </p:cNvSpPr>
          <p:nvPr>
            <p:ph type="sldNum" sz="quarter" idx="10"/>
          </p:nvPr>
        </p:nvSpPr>
        <p:spPr/>
        <p:txBody>
          <a:bodyPr/>
          <a:lstStyle/>
          <a:p>
            <a:fld id="{4CC6C61D-21BD-45CA-B920-B80C9B6DF6D2}" type="slidenum">
              <a:rPr lang="en-US" smtClean="0"/>
              <a:t>5</a:t>
            </a:fld>
            <a:endParaRPr lang="en-US"/>
          </a:p>
        </p:txBody>
      </p:sp>
    </p:spTree>
    <p:extLst>
      <p:ext uri="{BB962C8B-B14F-4D97-AF65-F5344CB8AC3E}">
        <p14:creationId xmlns:p14="http://schemas.microsoft.com/office/powerpoint/2010/main" val="1888162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dirty="0" smtClean="0">
                <a:solidFill>
                  <a:srgbClr val="0000FF"/>
                </a:solidFill>
                <a:latin typeface="微软雅黑" pitchFamily="34" charset="-122"/>
                <a:ea typeface="微软雅黑" pitchFamily="34" charset="-122"/>
              </a:rPr>
              <a:t>Our goal</a:t>
            </a:r>
            <a:r>
              <a:rPr lang="en-US" altLang="zh-CN" sz="1600" b="0" baseline="0" dirty="0" smtClean="0">
                <a:solidFill>
                  <a:srgbClr val="0000FF"/>
                </a:solidFill>
                <a:latin typeface="微软雅黑" pitchFamily="34" charset="-122"/>
                <a:ea typeface="微软雅黑" pitchFamily="34" charset="-122"/>
              </a:rPr>
              <a:t> is to establish a mature operational RA II observation data quality monitoring center</a:t>
            </a:r>
            <a:r>
              <a:rPr lang="en-US" altLang="zh-CN" sz="1600" b="0" baseline="0" dirty="0" smtClean="0">
                <a:solidFill>
                  <a:srgbClr val="0000FF"/>
                </a:solidFill>
                <a:latin typeface="微软雅黑" pitchFamily="34" charset="-122"/>
                <a:ea typeface="微软雅黑" pitchFamily="34" charset="-122"/>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baseline="0" dirty="0" smtClean="0">
                <a:solidFill>
                  <a:srgbClr val="0000FF"/>
                </a:solidFill>
                <a:latin typeface="微软雅黑" pitchFamily="34" charset="-122"/>
                <a:ea typeface="微软雅黑" pitchFamily="34" charset="-122"/>
              </a:rPr>
              <a:t>Our </a:t>
            </a:r>
            <a:r>
              <a:rPr lang="en-US" altLang="zh-CN" sz="1600" b="0" baseline="0" dirty="0" smtClean="0">
                <a:solidFill>
                  <a:srgbClr val="0000FF"/>
                </a:solidFill>
                <a:latin typeface="微软雅黑" pitchFamily="34" charset="-122"/>
                <a:ea typeface="微软雅黑" pitchFamily="34" charset="-122"/>
              </a:rPr>
              <a:t>technical </a:t>
            </a:r>
            <a:r>
              <a:rPr lang="en-US" altLang="zh-CN" sz="1600" b="0" baseline="0" dirty="0" smtClean="0">
                <a:solidFill>
                  <a:srgbClr val="0000FF"/>
                </a:solidFill>
                <a:latin typeface="微软雅黑" pitchFamily="34" charset="-122"/>
                <a:ea typeface="微软雅黑" pitchFamily="34" charset="-122"/>
              </a:rPr>
              <a:t>routes as follows: </a:t>
            </a:r>
            <a:r>
              <a:rPr lang="en-US" altLang="zh-CN" sz="1600" b="0" baseline="0" dirty="0" smtClean="0">
                <a:solidFill>
                  <a:srgbClr val="0000FF"/>
                </a:solidFill>
                <a:latin typeface="微软雅黑" pitchFamily="34" charset="-122"/>
                <a:ea typeface="微软雅黑" pitchFamily="34" charset="-122"/>
              </a:rPr>
              <a:t>the comparison is  based on the Forecast Products of Chinese GRAPES mode, monitoring and evaluation algorithms and </a:t>
            </a:r>
            <a:r>
              <a:rPr lang="en-US" altLang="zh-CN" sz="1600" b="0" baseline="0" dirty="0" smtClean="0">
                <a:solidFill>
                  <a:srgbClr val="0000FF"/>
                </a:solidFill>
                <a:latin typeface="微软雅黑" pitchFamily="34" charset="-122"/>
                <a:ea typeface="微软雅黑" pitchFamily="34" charset="-122"/>
              </a:rPr>
              <a:t>operational systems </a:t>
            </a:r>
            <a:r>
              <a:rPr lang="en-US" altLang="zh-CN" sz="1600" b="0" baseline="0" dirty="0" smtClean="0">
                <a:solidFill>
                  <a:srgbClr val="0000FF"/>
                </a:solidFill>
                <a:latin typeface="微软雅黑" pitchFamily="34" charset="-122"/>
                <a:ea typeface="微软雅黑" pitchFamily="34" charset="-122"/>
              </a:rPr>
              <a:t>are consistent with WMO requirements, and using various means (such as WDQMS, OSCAR, etc.) to comprehensively diagnose and analyze the observation data quality.</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baseline="0" dirty="0" smtClean="0">
                <a:solidFill>
                  <a:srgbClr val="0000FF"/>
                </a:solidFill>
                <a:latin typeface="微软雅黑" pitchFamily="34" charset="-122"/>
                <a:ea typeface="微软雅黑" pitchFamily="34" charset="-122"/>
              </a:rPr>
              <a:t>Now </a:t>
            </a:r>
            <a:r>
              <a:rPr lang="en-US" altLang="zh-CN" sz="1600" b="0" baseline="0" dirty="0" smtClean="0">
                <a:solidFill>
                  <a:srgbClr val="0000FF"/>
                </a:solidFill>
                <a:latin typeface="微软雅黑" pitchFamily="34" charset="-122"/>
                <a:ea typeface="微软雅黑" pitchFamily="34" charset="-122"/>
              </a:rPr>
              <a:t>we have Completed the land surface observation and </a:t>
            </a:r>
            <a:r>
              <a:rPr lang="en-US" altLang="zh-CN" sz="1600" b="0" baseline="0" dirty="0" err="1" smtClean="0">
                <a:solidFill>
                  <a:srgbClr val="0000FF"/>
                </a:solidFill>
                <a:latin typeface="微软雅黑" pitchFamily="34" charset="-122"/>
                <a:ea typeface="微软雅黑" pitchFamily="34" charset="-122"/>
              </a:rPr>
              <a:t>radiosounde</a:t>
            </a:r>
            <a:r>
              <a:rPr lang="en-US" altLang="zh-CN" sz="1600" b="0" baseline="0" dirty="0" smtClean="0">
                <a:solidFill>
                  <a:srgbClr val="0000FF"/>
                </a:solidFill>
                <a:latin typeface="微软雅黑" pitchFamily="34" charset="-122"/>
                <a:ea typeface="微软雅黑" pitchFamily="34" charset="-122"/>
              </a:rPr>
              <a:t> evaluation </a:t>
            </a:r>
            <a:r>
              <a:rPr lang="en-US" altLang="zh-CN" sz="1600" b="0" baseline="0" dirty="0" err="1" smtClean="0">
                <a:solidFill>
                  <a:srgbClr val="0000FF"/>
                </a:solidFill>
                <a:latin typeface="微软雅黑" pitchFamily="34" charset="-122"/>
                <a:ea typeface="微软雅黑" pitchFamily="34" charset="-122"/>
              </a:rPr>
              <a:t>algorithms,the</a:t>
            </a:r>
            <a:r>
              <a:rPr lang="en-US" altLang="zh-CN" sz="1600" b="0" baseline="0" dirty="0" smtClean="0">
                <a:solidFill>
                  <a:srgbClr val="0000FF"/>
                </a:solidFill>
                <a:latin typeface="微软雅黑" pitchFamily="34" charset="-122"/>
                <a:ea typeface="微软雅黑" pitchFamily="34" charset="-122"/>
              </a:rPr>
              <a:t> </a:t>
            </a:r>
            <a:r>
              <a:rPr lang="en-US" altLang="zh-CN" sz="1600" b="0" baseline="0" dirty="0" smtClean="0">
                <a:solidFill>
                  <a:srgbClr val="0000FF"/>
                </a:solidFill>
                <a:latin typeface="微软雅黑" pitchFamily="34" charset="-122"/>
                <a:ea typeface="微软雅黑" pitchFamily="34" charset="-122"/>
              </a:rPr>
              <a:t>RWC Quality Monitoring System and the evaluation report of land surface observation in the first half of 2018 which has been sent to everyone as </a:t>
            </a:r>
            <a:r>
              <a:rPr lang="en-US" altLang="zh-CN" sz="1600" b="0" baseline="0" dirty="0" smtClean="0">
                <a:solidFill>
                  <a:srgbClr val="0000FF"/>
                </a:solidFill>
                <a:latin typeface="微软雅黑" pitchFamily="34" charset="-122"/>
                <a:ea typeface="微软雅黑" pitchFamily="34" charset="-122"/>
              </a:rPr>
              <a:t>the meeting </a:t>
            </a:r>
            <a:r>
              <a:rPr lang="en-US" altLang="zh-CN" sz="1600" b="0" baseline="0" dirty="0" smtClean="0">
                <a:solidFill>
                  <a:srgbClr val="0000FF"/>
                </a:solidFill>
                <a:latin typeface="微软雅黑" pitchFamily="34" charset="-122"/>
                <a:ea typeface="微软雅黑" pitchFamily="34" charset="-122"/>
              </a:rPr>
              <a:t>material.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600" b="0" baseline="0" dirty="0" smtClean="0">
              <a:solidFill>
                <a:srgbClr val="0000FF"/>
              </a:solidFill>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600" b="0" dirty="0" smtClean="0">
              <a:solidFill>
                <a:srgbClr val="0000FF"/>
              </a:solidFill>
              <a:latin typeface="微软雅黑" pitchFamily="34" charset="-122"/>
              <a:ea typeface="微软雅黑" pitchFamily="34" charset="-122"/>
            </a:endParaRPr>
          </a:p>
          <a:p>
            <a:endParaRPr lang="zh-CN" altLang="en-US" dirty="0"/>
          </a:p>
        </p:txBody>
      </p:sp>
      <p:sp>
        <p:nvSpPr>
          <p:cNvPr id="4" name="灯片编号占位符 3"/>
          <p:cNvSpPr>
            <a:spLocks noGrp="1"/>
          </p:cNvSpPr>
          <p:nvPr>
            <p:ph type="sldNum" sz="quarter" idx="10"/>
          </p:nvPr>
        </p:nvSpPr>
        <p:spPr/>
        <p:txBody>
          <a:bodyPr/>
          <a:lstStyle/>
          <a:p>
            <a:fld id="{4CC6C61D-21BD-45CA-B920-B80C9B6DF6D2}" type="slidenum">
              <a:rPr lang="en-US" smtClean="0"/>
              <a:t>6</a:t>
            </a:fld>
            <a:endParaRPr lang="en-US"/>
          </a:p>
        </p:txBody>
      </p:sp>
    </p:spTree>
    <p:extLst>
      <p:ext uri="{BB962C8B-B14F-4D97-AF65-F5344CB8AC3E}">
        <p14:creationId xmlns:p14="http://schemas.microsoft.com/office/powerpoint/2010/main" val="4094727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600" kern="1200" dirty="0" smtClean="0">
                <a:solidFill>
                  <a:schemeClr val="tx1"/>
                </a:solidFill>
                <a:effectLst/>
                <a:latin typeface="+mn-lt"/>
                <a:ea typeface="+mn-ea"/>
                <a:cs typeface="+mn-cs"/>
              </a:rPr>
              <a:t>In order to carry</a:t>
            </a:r>
            <a:r>
              <a:rPr lang="en-US" altLang="zh-CN" sz="1600" kern="1200" baseline="0" dirty="0" smtClean="0">
                <a:solidFill>
                  <a:schemeClr val="tx1"/>
                </a:solidFill>
                <a:effectLst/>
                <a:latin typeface="+mn-lt"/>
                <a:ea typeface="+mn-ea"/>
                <a:cs typeface="+mn-cs"/>
              </a:rPr>
              <a:t> out the RWC pilot project</a:t>
            </a:r>
            <a:r>
              <a:rPr lang="en-US" altLang="zh-CN" sz="1600" kern="1200" dirty="0" smtClean="0">
                <a:solidFill>
                  <a:schemeClr val="tx1"/>
                </a:solidFill>
                <a:effectLst/>
                <a:latin typeface="+mn-lt"/>
                <a:ea typeface="+mn-ea"/>
                <a:cs typeface="+mn-cs"/>
              </a:rPr>
              <a:t> of RA II, and to exercise the RWC duties, we have</a:t>
            </a:r>
            <a:r>
              <a:rPr lang="en-US" altLang="zh-CN" sz="1600" kern="1200" baseline="0" dirty="0" smtClean="0">
                <a:solidFill>
                  <a:schemeClr val="tx1"/>
                </a:solidFill>
                <a:effectLst/>
                <a:latin typeface="+mn-lt"/>
                <a:ea typeface="+mn-ea"/>
                <a:cs typeface="+mn-cs"/>
              </a:rPr>
              <a:t> done </a:t>
            </a:r>
            <a:r>
              <a:rPr lang="en-US" altLang="zh-CN" sz="1600" kern="1200" dirty="0" smtClean="0">
                <a:solidFill>
                  <a:schemeClr val="tx1"/>
                </a:solidFill>
                <a:effectLst/>
                <a:latin typeface="+mn-lt"/>
                <a:ea typeface="+mn-ea"/>
                <a:cs typeface="+mn-cs"/>
              </a:rPr>
              <a:t>in-depth research on relevant foreign situations. In terms of </a:t>
            </a:r>
            <a:r>
              <a:rPr lang="en-US" altLang="zh-CN" sz="1600" kern="1200" dirty="0" smtClean="0">
                <a:solidFill>
                  <a:schemeClr val="tx1"/>
                </a:solidFill>
                <a:effectLst/>
                <a:latin typeface="+mn-lt"/>
                <a:ea typeface="+mn-ea"/>
                <a:cs typeface="+mn-cs"/>
              </a:rPr>
              <a:t>operational</a:t>
            </a:r>
            <a:r>
              <a:rPr lang="en-US" altLang="zh-CN" sz="1600" kern="1200" baseline="0" dirty="0" smtClean="0">
                <a:solidFill>
                  <a:schemeClr val="tx1"/>
                </a:solidFill>
                <a:effectLst/>
                <a:latin typeface="+mn-lt"/>
                <a:ea typeface="+mn-ea"/>
                <a:cs typeface="+mn-cs"/>
              </a:rPr>
              <a:t> </a:t>
            </a:r>
            <a:r>
              <a:rPr lang="en-US" altLang="zh-CN" sz="1600" kern="1200" dirty="0" smtClean="0">
                <a:solidFill>
                  <a:schemeClr val="tx1"/>
                </a:solidFill>
                <a:effectLst/>
                <a:latin typeface="+mn-lt"/>
                <a:ea typeface="+mn-ea"/>
                <a:cs typeface="+mn-cs"/>
              </a:rPr>
              <a:t>system, </a:t>
            </a:r>
            <a:r>
              <a:rPr lang="en-US" altLang="zh-CN" sz="1600" kern="1200" dirty="0" smtClean="0">
                <a:solidFill>
                  <a:schemeClr val="tx1"/>
                </a:solidFill>
                <a:effectLst/>
                <a:latin typeface="+mn-lt"/>
                <a:ea typeface="+mn-ea"/>
                <a:cs typeface="+mn-cs"/>
              </a:rPr>
              <a:t>WMO organized to develop WIGOS Data Quality Monitoring System (WDQMS), which integrates the evaluation results of four NWPs of ECMWF, JMA, DWD and NCEP, and has three functions: data quality monitoring, data quality evaluation and incident management. The first two functions are easily understood, and about the incident</a:t>
            </a:r>
            <a:r>
              <a:rPr lang="en-US" altLang="zh-CN" sz="1600" kern="1200" baseline="0" dirty="0" smtClean="0">
                <a:solidFill>
                  <a:schemeClr val="tx1"/>
                </a:solidFill>
                <a:effectLst/>
                <a:latin typeface="+mn-lt"/>
                <a:ea typeface="+mn-ea"/>
                <a:cs typeface="+mn-cs"/>
              </a:rPr>
              <a:t> </a:t>
            </a:r>
            <a:r>
              <a:rPr lang="en-US" altLang="zh-CN" sz="1600" kern="1200" dirty="0" smtClean="0">
                <a:solidFill>
                  <a:schemeClr val="tx1"/>
                </a:solidFill>
                <a:effectLst/>
                <a:latin typeface="+mn-lt"/>
                <a:ea typeface="+mn-ea"/>
                <a:cs typeface="+mn-cs"/>
              </a:rPr>
              <a:t>management function, my understanding is to track and help improve data quality issues. </a:t>
            </a:r>
          </a:p>
          <a:p>
            <a:r>
              <a:rPr lang="en-US" altLang="zh-CN" sz="1600" kern="1200" dirty="0" smtClean="0">
                <a:solidFill>
                  <a:schemeClr val="tx1"/>
                </a:solidFill>
                <a:effectLst/>
                <a:latin typeface="+mn-lt"/>
                <a:ea typeface="+mn-ea"/>
                <a:cs typeface="+mn-cs"/>
              </a:rPr>
              <a:t>The system monitoring results are output in real time and output every 6 hours. In fact, when I took over this work, I just wondered why using the forecast field for comparison. Through in-depth research, I understand that it is for data monitoring, improving timeliness, quickly finding problems, and solving problems as early as possible, instead of letting the problem exist for one month or even six months then found through evaluation. Of course, the evaluation is also useful. </a:t>
            </a:r>
            <a:endParaRPr lang="zh-CN" altLang="zh-CN" sz="16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4CC6C61D-21BD-45CA-B920-B80C9B6DF6D2}" type="slidenum">
              <a:rPr lang="en-US" smtClean="0"/>
              <a:t>7</a:t>
            </a:fld>
            <a:endParaRPr lang="en-US"/>
          </a:p>
        </p:txBody>
      </p:sp>
    </p:spTree>
    <p:extLst>
      <p:ext uri="{BB962C8B-B14F-4D97-AF65-F5344CB8AC3E}">
        <p14:creationId xmlns:p14="http://schemas.microsoft.com/office/powerpoint/2010/main" val="515468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survey also includes </a:t>
            </a:r>
            <a:r>
              <a:rPr lang="en-US" altLang="zh-CN" dirty="0" err="1" smtClean="0"/>
              <a:t>evalutation</a:t>
            </a:r>
            <a:r>
              <a:rPr lang="en-US" altLang="zh-CN" dirty="0" smtClean="0"/>
              <a:t> reports.</a:t>
            </a:r>
            <a:endParaRPr lang="zh-CN" altLang="en-US" dirty="0"/>
          </a:p>
        </p:txBody>
      </p:sp>
      <p:sp>
        <p:nvSpPr>
          <p:cNvPr id="4" name="灯片编号占位符 3"/>
          <p:cNvSpPr>
            <a:spLocks noGrp="1"/>
          </p:cNvSpPr>
          <p:nvPr>
            <p:ph type="sldNum" sz="quarter" idx="10"/>
          </p:nvPr>
        </p:nvSpPr>
        <p:spPr/>
        <p:txBody>
          <a:bodyPr/>
          <a:lstStyle/>
          <a:p>
            <a:fld id="{181A7B96-DD93-4C35-87E5-DE3A38AE89F6}" type="slidenum">
              <a:rPr lang="zh-CN" altLang="en-US" smtClean="0"/>
              <a:t>8</a:t>
            </a:fld>
            <a:endParaRPr lang="zh-CN" altLang="en-US"/>
          </a:p>
        </p:txBody>
      </p:sp>
    </p:spTree>
    <p:extLst>
      <p:ext uri="{BB962C8B-B14F-4D97-AF65-F5344CB8AC3E}">
        <p14:creationId xmlns:p14="http://schemas.microsoft.com/office/powerpoint/2010/main" val="3427442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Now I will give a brief introduction of </a:t>
            </a:r>
            <a:r>
              <a:rPr lang="en-US" altLang="zh-CN" dirty="0" smtClean="0"/>
              <a:t>the implementation </a:t>
            </a:r>
            <a:r>
              <a:rPr lang="en-US" altLang="zh-CN" dirty="0" smtClean="0"/>
              <a:t>plan for RWC Pilot</a:t>
            </a:r>
            <a:r>
              <a:rPr lang="en-US" altLang="zh-CN" baseline="0" dirty="0" smtClean="0"/>
              <a:t> project of CMA</a:t>
            </a:r>
            <a:r>
              <a:rPr lang="en-US" altLang="zh-CN" dirty="0" smtClean="0"/>
              <a:t>.</a:t>
            </a:r>
            <a:r>
              <a:rPr lang="en-US" altLang="zh-CN" baseline="0" dirty="0" smtClean="0"/>
              <a:t> </a:t>
            </a:r>
            <a:endParaRPr lang="en-US" altLang="zh-CN"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The overall objectives is as follows: I</a:t>
            </a:r>
            <a:r>
              <a:rPr lang="en-US" altLang="zh-CN" sz="1600" dirty="0" smtClean="0">
                <a:solidFill>
                  <a:srgbClr val="0000FF"/>
                </a:solidFill>
                <a:latin typeface="微软雅黑" panose="020B0503020204020204" pitchFamily="34" charset="-122"/>
                <a:ea typeface="微软雅黑" panose="020B0503020204020204" pitchFamily="34" charset="-122"/>
              </a:rPr>
              <a:t>n </a:t>
            </a:r>
            <a:r>
              <a:rPr lang="en-US" altLang="zh-CN" sz="1600" dirty="0" smtClean="0">
                <a:solidFill>
                  <a:srgbClr val="0000FF"/>
                </a:solidFill>
                <a:latin typeface="微软雅黑" panose="020B0503020204020204" pitchFamily="34" charset="-122"/>
                <a:ea typeface="微软雅黑" panose="020B0503020204020204" pitchFamily="34" charset="-122"/>
              </a:rPr>
              <a:t>accordance with the relevant WMO resolutions and operational requirements, the </a:t>
            </a:r>
            <a:r>
              <a:rPr lang="en-US" altLang="zh-CN" sz="1600" dirty="0" smtClean="0">
                <a:solidFill>
                  <a:srgbClr val="0000FF"/>
                </a:solidFill>
                <a:latin typeface="微软雅黑" panose="020B0503020204020204" pitchFamily="34" charset="-122"/>
                <a:ea typeface="微软雅黑" panose="020B0503020204020204" pitchFamily="34" charset="-122"/>
              </a:rPr>
              <a:t>detail functional design of RWC operation </a:t>
            </a:r>
            <a:r>
              <a:rPr lang="en-US" altLang="zh-CN" sz="1600" dirty="0" smtClean="0">
                <a:solidFill>
                  <a:srgbClr val="0000FF"/>
                </a:solidFill>
                <a:latin typeface="微软雅黑" panose="020B0503020204020204" pitchFamily="34" charset="-122"/>
                <a:ea typeface="微软雅黑" panose="020B0503020204020204" pitchFamily="34" charset="-122"/>
              </a:rPr>
              <a:t>in RAII will be proposed, the technical methods for monitoring observation data </a:t>
            </a:r>
            <a:r>
              <a:rPr lang="en-US" altLang="zh-CN" sz="1600" dirty="0" smtClean="0">
                <a:solidFill>
                  <a:srgbClr val="0000FF"/>
                </a:solidFill>
                <a:latin typeface="微软雅黑" panose="020B0503020204020204" pitchFamily="34" charset="-122"/>
                <a:ea typeface="微软雅黑" panose="020B0503020204020204" pitchFamily="34" charset="-122"/>
              </a:rPr>
              <a:t>will </a:t>
            </a:r>
            <a:r>
              <a:rPr lang="en-US" altLang="zh-CN" sz="1600" dirty="0" smtClean="0">
                <a:solidFill>
                  <a:srgbClr val="0000FF"/>
                </a:solidFill>
                <a:latin typeface="微软雅黑" panose="020B0503020204020204" pitchFamily="34" charset="-122"/>
                <a:ea typeface="微软雅黑" panose="020B0503020204020204" pitchFamily="34" charset="-122"/>
              </a:rPr>
              <a:t>be standardized, and the research and development of the quality monitoring system for the observation data </a:t>
            </a:r>
            <a:r>
              <a:rPr lang="en-US" altLang="zh-CN" sz="1600" dirty="0" smtClean="0">
                <a:solidFill>
                  <a:srgbClr val="0000FF"/>
                </a:solidFill>
                <a:latin typeface="微软雅黑" panose="020B0503020204020204" pitchFamily="34" charset="-122"/>
                <a:ea typeface="微软雅黑" panose="020B0503020204020204" pitchFamily="34" charset="-122"/>
              </a:rPr>
              <a:t>will </a:t>
            </a:r>
            <a:r>
              <a:rPr lang="en-US" altLang="zh-CN" sz="1600" dirty="0" smtClean="0">
                <a:solidFill>
                  <a:srgbClr val="0000FF"/>
                </a:solidFill>
                <a:latin typeface="微软雅黑" panose="020B0503020204020204" pitchFamily="34" charset="-122"/>
                <a:ea typeface="微软雅黑" panose="020B0503020204020204" pitchFamily="34" charset="-122"/>
              </a:rPr>
              <a:t>be completed to provide the RWC</a:t>
            </a:r>
            <a:r>
              <a:rPr lang="en-US" altLang="zh-CN" sz="1600" baseline="0" dirty="0" smtClean="0">
                <a:solidFill>
                  <a:srgbClr val="0000FF"/>
                </a:solidFill>
                <a:latin typeface="微软雅黑" panose="020B0503020204020204" pitchFamily="34" charset="-122"/>
                <a:ea typeface="微软雅黑" panose="020B0503020204020204" pitchFamily="34" charset="-122"/>
              </a:rPr>
              <a:t> </a:t>
            </a:r>
            <a:r>
              <a:rPr lang="en-US" altLang="zh-CN" sz="1600" dirty="0" smtClean="0">
                <a:solidFill>
                  <a:srgbClr val="0000FF"/>
                </a:solidFill>
                <a:latin typeface="微软雅黑" panose="020B0503020204020204" pitchFamily="34" charset="-122"/>
                <a:ea typeface="微软雅黑" panose="020B0503020204020204" pitchFamily="34" charset="-122"/>
              </a:rPr>
              <a:t>the ability to manage observation data quality in RAII.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solidFill>
                  <a:srgbClr val="0000FF"/>
                </a:solidFill>
                <a:latin typeface="微软雅黑" panose="020B0503020204020204" pitchFamily="34" charset="-122"/>
                <a:ea typeface="微软雅黑" panose="020B0503020204020204" pitchFamily="34" charset="-122"/>
              </a:rPr>
              <a:t> In</a:t>
            </a:r>
            <a:r>
              <a:rPr lang="en-US" altLang="zh-CN" sz="1600" baseline="0" dirty="0" smtClean="0">
                <a:solidFill>
                  <a:srgbClr val="0000FF"/>
                </a:solidFill>
                <a:latin typeface="微软雅黑" panose="020B0503020204020204" pitchFamily="34" charset="-122"/>
                <a:ea typeface="微软雅黑" panose="020B0503020204020204" pitchFamily="34" charset="-122"/>
              </a:rPr>
              <a:t> </a:t>
            </a:r>
            <a:r>
              <a:rPr lang="en-US" altLang="zh-CN" sz="1600" dirty="0" smtClean="0">
                <a:solidFill>
                  <a:srgbClr val="FF0000"/>
                </a:solidFill>
                <a:latin typeface="微软雅黑" panose="020B0503020204020204" pitchFamily="34" charset="-122"/>
                <a:ea typeface="微软雅黑" panose="020B0503020204020204" pitchFamily="34" charset="-122"/>
              </a:rPr>
              <a:t>2018,</a:t>
            </a:r>
            <a:r>
              <a:rPr lang="en-US" altLang="zh-CN" sz="1600" baseline="0" dirty="0" smtClean="0">
                <a:solidFill>
                  <a:srgbClr val="FF0000"/>
                </a:solidFill>
                <a:latin typeface="微软雅黑" panose="020B0503020204020204" pitchFamily="34" charset="-122"/>
                <a:ea typeface="微软雅黑" panose="020B0503020204020204" pitchFamily="34" charset="-122"/>
              </a:rPr>
              <a:t> we will work on </a:t>
            </a:r>
            <a:r>
              <a:rPr lang="en-US" altLang="zh-CN" sz="1600" dirty="0" smtClean="0">
                <a:solidFill>
                  <a:srgbClr val="0000FF"/>
                </a:solidFill>
                <a:latin typeface="微软雅黑" panose="020B0503020204020204" pitchFamily="34" charset="-122"/>
                <a:ea typeface="微软雅黑" panose="020B0503020204020204" pitchFamily="34" charset="-122"/>
              </a:rPr>
              <a:t>the quality monitoring technology of land surface observation data, completing the R&amp;D of the quality monitoring system for land surface</a:t>
            </a:r>
            <a:r>
              <a:rPr lang="en-US" altLang="zh-CN" sz="1600" baseline="0" dirty="0" smtClean="0">
                <a:solidFill>
                  <a:srgbClr val="0000FF"/>
                </a:solidFill>
                <a:latin typeface="微软雅黑" panose="020B0503020204020204" pitchFamily="34" charset="-122"/>
                <a:ea typeface="微软雅黑" panose="020B0503020204020204" pitchFamily="34" charset="-122"/>
              </a:rPr>
              <a:t> </a:t>
            </a:r>
            <a:r>
              <a:rPr lang="en-US" altLang="zh-CN" sz="1600" dirty="0" smtClean="0">
                <a:solidFill>
                  <a:srgbClr val="0000FF"/>
                </a:solidFill>
                <a:latin typeface="微软雅黑" panose="020B0503020204020204" pitchFamily="34" charset="-122"/>
                <a:ea typeface="微软雅黑" panose="020B0503020204020204" pitchFamily="34" charset="-122"/>
              </a:rPr>
              <a:t>observation data in RAII </a:t>
            </a:r>
            <a:r>
              <a:rPr lang="en-US" altLang="zh-CN" sz="1600" baseline="0" dirty="0" smtClean="0">
                <a:solidFill>
                  <a:srgbClr val="0000FF"/>
                </a:solidFill>
                <a:latin typeface="微软雅黑" panose="020B0503020204020204" pitchFamily="34" charset="-122"/>
                <a:ea typeface="微软雅黑" panose="020B0503020204020204" pitchFamily="34" charset="-122"/>
              </a:rPr>
              <a:t>and to </a:t>
            </a:r>
            <a:r>
              <a:rPr lang="en-US" altLang="zh-CN" sz="1600" dirty="0" smtClean="0">
                <a:solidFill>
                  <a:srgbClr val="0000FF"/>
                </a:solidFill>
                <a:latin typeface="微软雅黑" panose="020B0503020204020204" pitchFamily="34" charset="-122"/>
                <a:ea typeface="微软雅黑" panose="020B0503020204020204" pitchFamily="34" charset="-122"/>
              </a:rPr>
              <a:t>develop the technical methods for quality monitoring of </a:t>
            </a:r>
            <a:r>
              <a:rPr lang="en-US" altLang="zh-CN" sz="1600" dirty="0" err="1" smtClean="0">
                <a:solidFill>
                  <a:srgbClr val="0000FF"/>
                </a:solidFill>
                <a:latin typeface="微软雅黑" panose="020B0503020204020204" pitchFamily="34" charset="-122"/>
                <a:ea typeface="微软雅黑" panose="020B0503020204020204" pitchFamily="34" charset="-122"/>
              </a:rPr>
              <a:t>radiosound</a:t>
            </a:r>
            <a:r>
              <a:rPr lang="en-US" altLang="zh-CN" sz="1600" baseline="0" dirty="0" smtClean="0">
                <a:solidFill>
                  <a:srgbClr val="0000FF"/>
                </a:solidFill>
                <a:latin typeface="微软雅黑" panose="020B0503020204020204" pitchFamily="34" charset="-122"/>
                <a:ea typeface="微软雅黑" panose="020B0503020204020204" pitchFamily="34" charset="-122"/>
              </a:rPr>
              <a:t> </a:t>
            </a:r>
            <a:r>
              <a:rPr lang="en-US" altLang="zh-CN" sz="1600" dirty="0" smtClean="0">
                <a:solidFill>
                  <a:srgbClr val="0000FF"/>
                </a:solidFill>
                <a:latin typeface="微软雅黑" panose="020B0503020204020204" pitchFamily="34" charset="-122"/>
                <a:ea typeface="微软雅黑" panose="020B0503020204020204" pitchFamily="34" charset="-122"/>
              </a:rPr>
              <a:t>data.</a:t>
            </a:r>
            <a:endParaRPr lang="zh-CN" altLang="zh-CN" dirty="0" smtClean="0">
              <a:solidFill>
                <a:srgbClr val="0000FF"/>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600" dirty="0" smtClean="0">
              <a:solidFill>
                <a:srgbClr val="0000FF"/>
              </a:solidFill>
              <a:latin typeface="微软雅黑" panose="020B0503020204020204" pitchFamily="34" charset="-122"/>
              <a:ea typeface="微软雅黑" panose="020B0503020204020204" pitchFamily="34" charset="-122"/>
            </a:endParaRPr>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4CC6C61D-21BD-45CA-B920-B80C9B6DF6D2}" type="slidenum">
              <a:rPr lang="en-US" smtClean="0"/>
              <a:t>9</a:t>
            </a:fld>
            <a:endParaRPr lang="en-US"/>
          </a:p>
        </p:txBody>
      </p:sp>
    </p:spTree>
    <p:extLst>
      <p:ext uri="{BB962C8B-B14F-4D97-AF65-F5344CB8AC3E}">
        <p14:creationId xmlns:p14="http://schemas.microsoft.com/office/powerpoint/2010/main" val="292195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922"/>
            <a:ext cx="10361851" cy="1470366"/>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9064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pic>
        <p:nvPicPr>
          <p:cNvPr id="7" name="Picture 6" descr="wmo2016_powerpoint_standard_v2-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52888"/>
            <a:ext cx="2651415" cy="1714897"/>
          </a:xfrm>
          <a:prstGeom prst="rect">
            <a:avLst/>
          </a:prstGeom>
        </p:spPr>
      </p:pic>
    </p:spTree>
    <p:extLst>
      <p:ext uri="{BB962C8B-B14F-4D97-AF65-F5344CB8AC3E}">
        <p14:creationId xmlns:p14="http://schemas.microsoft.com/office/powerpoint/2010/main" val="50093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2"/>
            <a:ext cx="10361851" cy="1362390"/>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959" y="2907386"/>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833901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1" y="1600572"/>
            <a:ext cx="5384099" cy="4527011"/>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6793" y="1600572"/>
            <a:ext cx="5384099" cy="4527011"/>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87663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521" y="2175378"/>
            <a:ext cx="5386216" cy="3952203"/>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8"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2568" y="2175378"/>
            <a:ext cx="5388332" cy="3952203"/>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03645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723727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418312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8" y="273112"/>
            <a:ext cx="4010562" cy="1162320"/>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113" y="273117"/>
            <a:ext cx="6814779" cy="5854469"/>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8" y="1435437"/>
            <a:ext cx="4010562" cy="4692149"/>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305509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3"/>
            <a:ext cx="7314248" cy="566870"/>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916"/>
            <a:ext cx="7314248" cy="4115753"/>
          </a:xfrm>
        </p:spPr>
        <p:txBody>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283484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2"/>
            <a:ext cx="10971372" cy="1143265"/>
          </a:xfrm>
          <a:prstGeom prst="rect">
            <a:avLst/>
          </a:prstGeom>
        </p:spPr>
        <p:txBody>
          <a:bodyPr vert="horz" lIns="121917" tIns="60958" rIns="121917" bIns="6095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521" y="1600572"/>
            <a:ext cx="10971372" cy="4527011"/>
          </a:xfrm>
          <a:prstGeom prst="rect">
            <a:avLst/>
          </a:prstGeom>
        </p:spPr>
        <p:txBody>
          <a:bodyPr vert="horz" lIns="121917" tIns="60958" rIns="121917" bIns="6095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8736463" y="6357824"/>
            <a:ext cx="2844430" cy="365210"/>
          </a:xfrm>
          <a:prstGeom prst="rect">
            <a:avLst/>
          </a:prstGeom>
        </p:spPr>
        <p:txBody>
          <a:bodyPr vert="horz" lIns="121917" tIns="60958" rIns="121917" bIns="60958" rtlCol="0" anchor="ctr"/>
          <a:lstStyle>
            <a:lvl1pPr algn="r">
              <a:defRPr sz="1600">
                <a:solidFill>
                  <a:schemeClr val="tx1">
                    <a:tint val="75000"/>
                  </a:schemeClr>
                </a:solidFill>
              </a:defRPr>
            </a:lvl1pPr>
          </a:lstStyle>
          <a:p>
            <a:fld id="{9259AF2F-52C6-9B46-B8B2-0579234AE62E}" type="slidenum">
              <a:rPr lang="en-US" smtClean="0"/>
              <a:t>‹#›</a:t>
            </a:fld>
            <a:endParaRPr lang="en-US"/>
          </a:p>
        </p:txBody>
      </p:sp>
      <p:pic>
        <p:nvPicPr>
          <p:cNvPr id="7" name="Picture 6" descr="wmo2016_powerpoint_standard_v2-2.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152888"/>
            <a:ext cx="2651415" cy="1714897"/>
          </a:xfrm>
          <a:prstGeom prst="rect">
            <a:avLst/>
          </a:prstGeom>
        </p:spPr>
      </p:pic>
    </p:spTree>
    <p:extLst>
      <p:ext uri="{BB962C8B-B14F-4D97-AF65-F5344CB8AC3E}">
        <p14:creationId xmlns:p14="http://schemas.microsoft.com/office/powerpoint/2010/main" val="3053617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609585"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3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700"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7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700"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700"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700"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tmp"/><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7.emf"/><Relationship Id="rId13" Type="http://schemas.openxmlformats.org/officeDocument/2006/relationships/image" Target="../media/image52.emf"/><Relationship Id="rId3" Type="http://schemas.openxmlformats.org/officeDocument/2006/relationships/image" Target="../media/image42.png"/><Relationship Id="rId7" Type="http://schemas.openxmlformats.org/officeDocument/2006/relationships/image" Target="../media/image46.emf"/><Relationship Id="rId12" Type="http://schemas.openxmlformats.org/officeDocument/2006/relationships/image" Target="../media/image51.emf"/><Relationship Id="rId2" Type="http://schemas.openxmlformats.org/officeDocument/2006/relationships/notesSlide" Target="../notesSlides/notesSlide23.xml"/><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emf"/><Relationship Id="rId4" Type="http://schemas.openxmlformats.org/officeDocument/2006/relationships/image" Target="../media/image43.png"/><Relationship Id="rId9" Type="http://schemas.openxmlformats.org/officeDocument/2006/relationships/image" Target="../media/image48.emf"/><Relationship Id="rId1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emf"/><Relationship Id="rId5" Type="http://schemas.openxmlformats.org/officeDocument/2006/relationships/image" Target="../media/image63.png"/><Relationship Id="rId10" Type="http://schemas.openxmlformats.org/officeDocument/2006/relationships/image" Target="../media/image68.emf"/><Relationship Id="rId4" Type="http://schemas.openxmlformats.org/officeDocument/2006/relationships/image" Target="../media/image62.png"/><Relationship Id="rId9" Type="http://schemas.openxmlformats.org/officeDocument/2006/relationships/image" Target="../media/image67.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1.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wlaoc@ddress.com" TargetMode="External"/><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mo2016_powerpoint_standard_v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6401" cy="6913601"/>
          </a:xfrm>
          <a:prstGeom prst="rect">
            <a:avLst/>
          </a:prstGeom>
        </p:spPr>
      </p:pic>
      <p:sp>
        <p:nvSpPr>
          <p:cNvPr id="6" name="TextBox 5"/>
          <p:cNvSpPr txBox="1"/>
          <p:nvPr/>
        </p:nvSpPr>
        <p:spPr>
          <a:xfrm>
            <a:off x="6627462" y="5900252"/>
            <a:ext cx="5563261" cy="954103"/>
          </a:xfrm>
          <a:prstGeom prst="rect">
            <a:avLst/>
          </a:prstGeom>
          <a:noFill/>
        </p:spPr>
        <p:txBody>
          <a:bodyPr wrap="square" lIns="121917" tIns="60958" rIns="121917" bIns="60958" rtlCol="0">
            <a:spAutoFit/>
          </a:bodyPr>
          <a:lstStyle/>
          <a:p>
            <a:pPr algn="ctr"/>
            <a:r>
              <a:rPr lang="de-DE" sz="2700" dirty="0">
                <a:solidFill>
                  <a:srgbClr val="000090"/>
                </a:solidFill>
              </a:rPr>
              <a:t>RA II WIGOS Workshop</a:t>
            </a:r>
          </a:p>
          <a:p>
            <a:pPr algn="ctr"/>
            <a:r>
              <a:rPr lang="de-DE" sz="2700" dirty="0">
                <a:solidFill>
                  <a:srgbClr val="000090"/>
                </a:solidFill>
              </a:rPr>
              <a:t>6-8 November 2018, Beijing, China</a:t>
            </a:r>
          </a:p>
        </p:txBody>
      </p:sp>
      <p:sp>
        <p:nvSpPr>
          <p:cNvPr id="7" name="Shape 231"/>
          <p:cNvSpPr txBox="1">
            <a:spLocks/>
          </p:cNvSpPr>
          <p:nvPr/>
        </p:nvSpPr>
        <p:spPr>
          <a:xfrm>
            <a:off x="160844" y="1002920"/>
            <a:ext cx="11819056" cy="1108999"/>
          </a:xfrm>
          <a:prstGeom prst="rect">
            <a:avLst/>
          </a:prstGeom>
        </p:spPr>
        <p:txBody>
          <a:bodyPr vert="horz" lIns="121917" tIns="60958" rIns="121917" bIns="60958"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en-US" altLang="zh-CN" sz="5300" b="1" dirty="0">
                <a:solidFill>
                  <a:srgbClr val="000090"/>
                </a:solidFill>
              </a:rPr>
              <a:t>Regional WIGOS Center in RA-II</a:t>
            </a:r>
          </a:p>
          <a:p>
            <a:pPr>
              <a:lnSpc>
                <a:spcPct val="120000"/>
              </a:lnSpc>
            </a:pPr>
            <a:r>
              <a:rPr lang="en-US" altLang="zh-CN" sz="5300" b="1" dirty="0">
                <a:solidFill>
                  <a:srgbClr val="000090"/>
                </a:solidFill>
              </a:rPr>
              <a:t>CMA Proposal and capabilities</a:t>
            </a:r>
            <a:endParaRPr lang="en-US" sz="5300" b="1" dirty="0">
              <a:solidFill>
                <a:srgbClr val="000090"/>
              </a:solidFill>
            </a:endParaRPr>
          </a:p>
        </p:txBody>
      </p:sp>
      <p:sp>
        <p:nvSpPr>
          <p:cNvPr id="3" name="TextBox 2"/>
          <p:cNvSpPr txBox="1"/>
          <p:nvPr/>
        </p:nvSpPr>
        <p:spPr>
          <a:xfrm>
            <a:off x="2559748" y="3460758"/>
            <a:ext cx="7203313" cy="1261880"/>
          </a:xfrm>
          <a:prstGeom prst="rect">
            <a:avLst/>
          </a:prstGeom>
          <a:noFill/>
        </p:spPr>
        <p:txBody>
          <a:bodyPr wrap="none" lIns="121917" tIns="60958" rIns="121917" bIns="60958" rtlCol="0">
            <a:spAutoFit/>
          </a:bodyPr>
          <a:lstStyle/>
          <a:p>
            <a:pPr algn="ctr"/>
            <a:r>
              <a:rPr lang="en-US" altLang="zh-CN" sz="3700" i="1" dirty="0">
                <a:latin typeface="+mj-lt"/>
              </a:rPr>
              <a:t>China Meteorological </a:t>
            </a:r>
            <a:r>
              <a:rPr lang="en-US" altLang="zh-CN" sz="3700" i="1" dirty="0" err="1" smtClean="0">
                <a:latin typeface="+mj-lt"/>
              </a:rPr>
              <a:t>Adminstration</a:t>
            </a:r>
            <a:endParaRPr lang="en-US" altLang="zh-CN" sz="3700" i="1" dirty="0">
              <a:latin typeface="+mj-lt"/>
            </a:endParaRPr>
          </a:p>
          <a:p>
            <a:pPr algn="ctr"/>
            <a:r>
              <a:rPr lang="en-US" sz="3700" i="1" dirty="0" smtClean="0">
                <a:latin typeface="+mj-lt"/>
              </a:rPr>
              <a:t>07 </a:t>
            </a:r>
            <a:r>
              <a:rPr lang="en-US" altLang="zh-CN" sz="3700" i="1" dirty="0" smtClean="0">
                <a:latin typeface="+mj-lt"/>
              </a:rPr>
              <a:t>Nov</a:t>
            </a:r>
            <a:r>
              <a:rPr lang="en-US" altLang="zh-CN" sz="3700" i="1" dirty="0">
                <a:latin typeface="+mj-lt"/>
              </a:rPr>
              <a:t>. 2018</a:t>
            </a:r>
            <a:endParaRPr lang="en-US" sz="3700" i="1" dirty="0">
              <a:latin typeface="+mj-lt"/>
            </a:endParaRPr>
          </a:p>
        </p:txBody>
      </p:sp>
    </p:spTree>
    <p:extLst>
      <p:ext uri="{BB962C8B-B14F-4D97-AF65-F5344CB8AC3E}">
        <p14:creationId xmlns:p14="http://schemas.microsoft.com/office/powerpoint/2010/main" val="2389260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58458" y="933964"/>
            <a:ext cx="11003485" cy="3462486"/>
          </a:xfrm>
          <a:prstGeom prst="rect">
            <a:avLst/>
          </a:prstGeom>
          <a:solidFill>
            <a:schemeClr val="bg1"/>
          </a:solidFill>
          <a:ln>
            <a:solidFill>
              <a:srgbClr val="0000FF"/>
            </a:solidFill>
            <a:prstDash val="dash"/>
          </a:ln>
        </p:spPr>
        <p:txBody>
          <a:bodyPr wrap="square">
            <a:spAutoFit/>
          </a:bodyPr>
          <a:lstStyle/>
          <a:p>
            <a:pPr algn="just"/>
            <a:r>
              <a:rPr lang="en-US" altLang="zh-CN" dirty="0" smtClean="0">
                <a:solidFill>
                  <a:srgbClr val="000090"/>
                </a:solidFill>
                <a:ea typeface="微软雅黑" panose="020B0503020204020204" pitchFamily="34" charset="-122"/>
              </a:rPr>
              <a:t>Tasks </a:t>
            </a:r>
            <a:endParaRPr lang="en-US" altLang="zh-CN" dirty="0">
              <a:solidFill>
                <a:srgbClr val="000090"/>
              </a:solidFill>
              <a:ea typeface="微软雅黑" panose="020B0503020204020204" pitchFamily="34" charset="-122"/>
            </a:endParaRPr>
          </a:p>
          <a:p>
            <a:pPr marL="285807" indent="-285807" algn="just">
              <a:spcBef>
                <a:spcPts val="600"/>
              </a:spcBef>
              <a:spcAft>
                <a:spcPts val="600"/>
              </a:spcAft>
              <a:buFont typeface="Arial" panose="020B0604020202020204" pitchFamily="34" charset="0"/>
              <a:buChar char="•"/>
            </a:pPr>
            <a:r>
              <a:rPr lang="en-US" altLang="zh-CN" sz="2000" dirty="0" smtClean="0">
                <a:solidFill>
                  <a:schemeClr val="tx1">
                    <a:lumMod val="95000"/>
                    <a:lumOff val="5000"/>
                  </a:schemeClr>
                </a:solidFill>
                <a:ea typeface="微软雅黑" panose="020B0503020204020204" pitchFamily="34" charset="-122"/>
              </a:rPr>
              <a:t>Managing  </a:t>
            </a:r>
            <a:r>
              <a:rPr lang="en-US" altLang="zh-CN" sz="2000" dirty="0">
                <a:solidFill>
                  <a:schemeClr val="tx1">
                    <a:lumMod val="95000"/>
                    <a:lumOff val="5000"/>
                  </a:schemeClr>
                </a:solidFill>
                <a:ea typeface="微软雅黑" panose="020B0503020204020204" pitchFamily="34" charset="-122"/>
              </a:rPr>
              <a:t>the metadata of the International Exchange Station of RA II.</a:t>
            </a:r>
          </a:p>
          <a:p>
            <a:pPr marL="285807" indent="-285807" algn="just">
              <a:spcBef>
                <a:spcPts val="600"/>
              </a:spcBef>
              <a:spcAft>
                <a:spcPts val="600"/>
              </a:spcAft>
              <a:buFont typeface="Arial" panose="020B0604020202020204" pitchFamily="34" charset="0"/>
              <a:buChar char="•"/>
            </a:pPr>
            <a:r>
              <a:rPr lang="en-US" altLang="zh-CN" sz="2000" dirty="0">
                <a:solidFill>
                  <a:schemeClr val="tx1">
                    <a:lumMod val="95000"/>
                    <a:lumOff val="5000"/>
                  </a:schemeClr>
                </a:solidFill>
                <a:ea typeface="微软雅黑" panose="020B0503020204020204" pitchFamily="34" charset="-122"/>
              </a:rPr>
              <a:t>Real-time monitoring and abnormal data management of the data of the International Exchange Station of RA II by WDQMS.</a:t>
            </a:r>
            <a:endParaRPr lang="zh-CN" altLang="en-US" sz="2000" dirty="0">
              <a:solidFill>
                <a:schemeClr val="tx1">
                  <a:lumMod val="95000"/>
                  <a:lumOff val="5000"/>
                </a:schemeClr>
              </a:solidFill>
              <a:ea typeface="微软雅黑" panose="020B0503020204020204" pitchFamily="34" charset="-122"/>
            </a:endParaRPr>
          </a:p>
          <a:p>
            <a:pPr marL="285807" indent="-285807" algn="just">
              <a:spcBef>
                <a:spcPts val="600"/>
              </a:spcBef>
              <a:spcAft>
                <a:spcPts val="600"/>
              </a:spcAft>
              <a:buFont typeface="Arial" panose="020B0604020202020204" pitchFamily="34" charset="0"/>
              <a:buChar char="•"/>
            </a:pPr>
            <a:r>
              <a:rPr lang="en-US" altLang="zh-CN" sz="2000" dirty="0">
                <a:solidFill>
                  <a:schemeClr val="tx1">
                    <a:lumMod val="95000"/>
                    <a:lumOff val="5000"/>
                  </a:schemeClr>
                </a:solidFill>
                <a:ea typeface="微软雅黑" panose="020B0503020204020204" pitchFamily="34" charset="-122"/>
              </a:rPr>
              <a:t>Real-time monitoring and </a:t>
            </a:r>
            <a:r>
              <a:rPr lang="en-US" altLang="zh-CN" sz="2000" dirty="0" smtClean="0">
                <a:solidFill>
                  <a:schemeClr val="tx1">
                    <a:lumMod val="95000"/>
                    <a:lumOff val="5000"/>
                  </a:schemeClr>
                </a:solidFill>
                <a:ea typeface="微软雅黑" panose="020B0503020204020204" pitchFamily="34" charset="-122"/>
              </a:rPr>
              <a:t>suspicious data </a:t>
            </a:r>
            <a:r>
              <a:rPr lang="en-US" altLang="zh-CN" sz="2000" dirty="0">
                <a:solidFill>
                  <a:schemeClr val="tx1">
                    <a:lumMod val="95000"/>
                    <a:lumOff val="5000"/>
                  </a:schemeClr>
                </a:solidFill>
                <a:ea typeface="微软雅黑" panose="020B0503020204020204" pitchFamily="34" charset="-122"/>
              </a:rPr>
              <a:t>management of the data of the International Exchange Station of RA II by using the data quality monitoring system based on GRAPES mode.</a:t>
            </a:r>
          </a:p>
          <a:p>
            <a:pPr marL="285807" indent="-285807" algn="just">
              <a:spcBef>
                <a:spcPts val="600"/>
              </a:spcBef>
              <a:spcAft>
                <a:spcPts val="600"/>
              </a:spcAft>
              <a:buFont typeface="Arial" panose="020B0604020202020204" pitchFamily="34" charset="0"/>
              <a:buChar char="•"/>
            </a:pPr>
            <a:r>
              <a:rPr lang="en-US" altLang="zh-CN" sz="2000" dirty="0">
                <a:solidFill>
                  <a:schemeClr val="tx1">
                    <a:lumMod val="95000"/>
                    <a:lumOff val="5000"/>
                  </a:schemeClr>
                </a:solidFill>
                <a:ea typeface="微软雅黑" panose="020B0503020204020204" pitchFamily="34" charset="-122"/>
              </a:rPr>
              <a:t>The monitoring results of the above two methods are used for comprehensive analysis, and abnormal data (metadata, observation data) are managed, and relevant evaluation reports are regularly formed and released.</a:t>
            </a:r>
          </a:p>
        </p:txBody>
      </p:sp>
      <p:sp>
        <p:nvSpPr>
          <p:cNvPr id="11" name="矩形 10"/>
          <p:cNvSpPr/>
          <p:nvPr/>
        </p:nvSpPr>
        <p:spPr>
          <a:xfrm>
            <a:off x="558458" y="4519873"/>
            <a:ext cx="11003485" cy="2308324"/>
          </a:xfrm>
          <a:prstGeom prst="rect">
            <a:avLst/>
          </a:prstGeom>
          <a:solidFill>
            <a:schemeClr val="bg1"/>
          </a:solidFill>
          <a:ln>
            <a:solidFill>
              <a:srgbClr val="0000FF"/>
            </a:solidFill>
            <a:prstDash val="dash"/>
          </a:ln>
        </p:spPr>
        <p:txBody>
          <a:bodyPr wrap="square">
            <a:spAutoFit/>
          </a:bodyPr>
          <a:lstStyle/>
          <a:p>
            <a:pPr algn="just">
              <a:spcBef>
                <a:spcPts val="600"/>
              </a:spcBef>
              <a:spcAft>
                <a:spcPts val="600"/>
              </a:spcAft>
            </a:pPr>
            <a:r>
              <a:rPr lang="en-US" altLang="zh-CN" dirty="0" smtClean="0">
                <a:solidFill>
                  <a:srgbClr val="000090"/>
                </a:solidFill>
                <a:ea typeface="微软雅黑" panose="020B0503020204020204" pitchFamily="34" charset="-122"/>
              </a:rPr>
              <a:t>Plan</a:t>
            </a:r>
            <a:endParaRPr lang="en-US" altLang="zh-CN" dirty="0">
              <a:solidFill>
                <a:srgbClr val="000090"/>
              </a:solidFill>
              <a:ea typeface="微软雅黑" panose="020B0503020204020204" pitchFamily="34" charset="-122"/>
            </a:endParaRPr>
          </a:p>
          <a:p>
            <a:pPr marL="285807" indent="-285807" algn="just">
              <a:spcBef>
                <a:spcPts val="600"/>
              </a:spcBef>
              <a:spcAft>
                <a:spcPts val="600"/>
              </a:spcAft>
              <a:buFont typeface="Arial" panose="020B0604020202020204" pitchFamily="34" charset="0"/>
              <a:buChar char="•"/>
            </a:pPr>
            <a:r>
              <a:rPr lang="en-US" altLang="zh-CN" sz="2000" dirty="0">
                <a:solidFill>
                  <a:schemeClr val="tx1">
                    <a:lumMod val="95000"/>
                    <a:lumOff val="5000"/>
                  </a:schemeClr>
                </a:solidFill>
                <a:ea typeface="微软雅黑" panose="020B0503020204020204" pitchFamily="34" charset="-122"/>
              </a:rPr>
              <a:t>In 2018, the development of the </a:t>
            </a:r>
            <a:r>
              <a:rPr lang="en-US" altLang="zh-CN" sz="2000" dirty="0" smtClean="0">
                <a:solidFill>
                  <a:schemeClr val="tx1">
                    <a:lumMod val="95000"/>
                    <a:lumOff val="5000"/>
                  </a:schemeClr>
                </a:solidFill>
                <a:ea typeface="微软雅黑" panose="020B0503020204020204" pitchFamily="34" charset="-122"/>
              </a:rPr>
              <a:t>land surface observation </a:t>
            </a:r>
            <a:r>
              <a:rPr lang="en-US" altLang="zh-CN" sz="2000" dirty="0">
                <a:solidFill>
                  <a:schemeClr val="tx1">
                    <a:lumMod val="95000"/>
                    <a:lumOff val="5000"/>
                  </a:schemeClr>
                </a:solidFill>
                <a:ea typeface="微软雅黑" panose="020B0503020204020204" pitchFamily="34" charset="-122"/>
              </a:rPr>
              <a:t>data quality monitoring system was completed, and the RA II assessment-feedback-improvement mechanism was initially established.</a:t>
            </a:r>
          </a:p>
          <a:p>
            <a:pPr marL="285807" indent="-285807" algn="just">
              <a:spcBef>
                <a:spcPts val="600"/>
              </a:spcBef>
              <a:spcAft>
                <a:spcPts val="600"/>
              </a:spcAft>
              <a:buFont typeface="Arial" panose="020B0604020202020204" pitchFamily="34" charset="0"/>
              <a:buChar char="•"/>
            </a:pPr>
            <a:r>
              <a:rPr lang="en-US" altLang="zh-CN" sz="2000" dirty="0">
                <a:solidFill>
                  <a:schemeClr val="tx1">
                    <a:lumMod val="95000"/>
                    <a:lumOff val="5000"/>
                  </a:schemeClr>
                </a:solidFill>
                <a:ea typeface="微软雅黑" panose="020B0503020204020204" pitchFamily="34" charset="-122"/>
              </a:rPr>
              <a:t>In the following 2-3 years, the development of observation data quality monitoring systems for sounding, weather radar, wind profile radar, aircraft and ocean will be completed step by step, and the evaluation-feedback-improvement mechanism will be improved.</a:t>
            </a:r>
            <a:endParaRPr lang="zh-CN" altLang="zh-CN" sz="2000" dirty="0">
              <a:solidFill>
                <a:schemeClr val="tx1">
                  <a:lumMod val="95000"/>
                  <a:lumOff val="5000"/>
                </a:schemeClr>
              </a:solidFill>
              <a:ea typeface="微软雅黑" panose="020B0503020204020204" pitchFamily="34" charset="-122"/>
            </a:endParaRPr>
          </a:p>
        </p:txBody>
      </p:sp>
      <p:sp>
        <p:nvSpPr>
          <p:cNvPr id="6" name="标题 3"/>
          <p:cNvSpPr txBox="1">
            <a:spLocks/>
          </p:cNvSpPr>
          <p:nvPr/>
        </p:nvSpPr>
        <p:spPr>
          <a:xfrm>
            <a:off x="533400" y="188640"/>
            <a:ext cx="11372849" cy="706090"/>
          </a:xfrm>
          <a:prstGeom prst="rect">
            <a:avLst/>
          </a:prstGeom>
        </p:spPr>
        <p:txBody>
          <a:bodyPr vert="horz" rtlCol="0" anchor="ctr">
            <a:noAutofit/>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r>
              <a:rPr lang="en-US" altLang="zh-CN" sz="4000" dirty="0" smtClean="0">
                <a:solidFill>
                  <a:srgbClr val="000090"/>
                </a:solidFill>
                <a:ea typeface="微软雅黑" pitchFamily="34" charset="-122"/>
              </a:rPr>
              <a:t>Implementation Plan of The RWC Pilot Project of CMA</a:t>
            </a:r>
            <a:endParaRPr lang="zh-CN" altLang="en-US" sz="4000" dirty="0">
              <a:solidFill>
                <a:srgbClr val="000090"/>
              </a:solidFill>
              <a:ea typeface="微软雅黑" pitchFamily="34" charset="-122"/>
            </a:endParaRPr>
          </a:p>
        </p:txBody>
      </p:sp>
    </p:spTree>
    <p:extLst>
      <p:ext uri="{BB962C8B-B14F-4D97-AF65-F5344CB8AC3E}">
        <p14:creationId xmlns:p14="http://schemas.microsoft.com/office/powerpoint/2010/main" val="29537657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559592" y="1002877"/>
            <a:ext cx="4393505" cy="584775"/>
          </a:xfrm>
          <a:prstGeom prst="rect">
            <a:avLst/>
          </a:prstGeom>
          <a:noFill/>
        </p:spPr>
        <p:txBody>
          <a:bodyPr wrap="square" rtlCol="0">
            <a:spAutoFit/>
          </a:bodyPr>
          <a:lstStyle/>
          <a:p>
            <a:pPr algn="just"/>
            <a:r>
              <a:rPr lang="en-US" altLang="zh-CN" sz="3200" dirty="0" smtClean="0">
                <a:solidFill>
                  <a:srgbClr val="000090"/>
                </a:solidFill>
                <a:ea typeface="微软雅黑" panose="020B0503020204020204" pitchFamily="34" charset="-122"/>
              </a:rPr>
              <a:t>Content</a:t>
            </a:r>
            <a:endParaRPr lang="zh-CN" altLang="zh-CN" sz="3200" dirty="0">
              <a:solidFill>
                <a:srgbClr val="000090"/>
              </a:solidFill>
              <a:ea typeface="微软雅黑" panose="020B0503020204020204" pitchFamily="34" charset="-122"/>
            </a:endParaRPr>
          </a:p>
        </p:txBody>
      </p:sp>
      <p:sp>
        <p:nvSpPr>
          <p:cNvPr id="11" name="矩形 10">
            <a:extLst>
              <a:ext uri="{FF2B5EF4-FFF2-40B4-BE49-F238E27FC236}">
                <a16:creationId xmlns="" xmlns:a16="http://schemas.microsoft.com/office/drawing/2014/main" id="{3033AE9B-512A-44DB-B432-77F660943EBC}"/>
              </a:ext>
            </a:extLst>
          </p:cNvPr>
          <p:cNvSpPr/>
          <p:nvPr/>
        </p:nvSpPr>
        <p:spPr>
          <a:xfrm>
            <a:off x="559592" y="2478845"/>
            <a:ext cx="10819377" cy="209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b="1" dirty="0">
              <a:solidFill>
                <a:srgbClr val="0000FF"/>
              </a:solidFill>
              <a:latin typeface="微软雅黑" panose="020B0503020204020204" pitchFamily="34" charset="-122"/>
              <a:ea typeface="微软雅黑" panose="020B0503020204020204" pitchFamily="34" charset="-122"/>
            </a:endParaRPr>
          </a:p>
          <a:p>
            <a:pPr marL="285807" indent="-285807">
              <a:buFont typeface="Arial" panose="020B0604020202020204" pitchFamily="34" charset="0"/>
              <a:buChar char="•"/>
            </a:pPr>
            <a:r>
              <a:rPr lang="en-US" altLang="zh-CN" dirty="0" smtClean="0">
                <a:solidFill>
                  <a:schemeClr val="tx1">
                    <a:lumMod val="95000"/>
                    <a:lumOff val="5000"/>
                  </a:schemeClr>
                </a:solidFill>
                <a:ea typeface="微软雅黑" panose="020B0503020204020204" pitchFamily="34" charset="-122"/>
              </a:rPr>
              <a:t>Development of </a:t>
            </a:r>
            <a:r>
              <a:rPr lang="en-US" altLang="zh-CN" dirty="0">
                <a:solidFill>
                  <a:schemeClr val="tx1">
                    <a:lumMod val="95000"/>
                    <a:lumOff val="5000"/>
                  </a:schemeClr>
                </a:solidFill>
                <a:ea typeface="微软雅黑" panose="020B0503020204020204" pitchFamily="34" charset="-122"/>
              </a:rPr>
              <a:t>Regional WIGOS Center (RWC) Observation Data Quality Monitoring System</a:t>
            </a:r>
          </a:p>
          <a:p>
            <a:pPr marL="285807" indent="-285807">
              <a:buFont typeface="Arial" panose="020B0604020202020204" pitchFamily="34" charset="0"/>
              <a:buChar char="•"/>
            </a:pPr>
            <a:endParaRPr lang="en-US" altLang="zh-CN" dirty="0">
              <a:solidFill>
                <a:schemeClr val="tx1">
                  <a:lumMod val="95000"/>
                  <a:lumOff val="5000"/>
                </a:schemeClr>
              </a:solidFill>
              <a:ea typeface="微软雅黑" panose="020B0503020204020204" pitchFamily="34" charset="-122"/>
            </a:endParaRPr>
          </a:p>
          <a:p>
            <a:pPr marL="285807" indent="-285807">
              <a:buFont typeface="Arial" panose="020B0604020202020204" pitchFamily="34" charset="0"/>
              <a:buChar char="•"/>
            </a:pPr>
            <a:r>
              <a:rPr lang="en-US" altLang="zh-CN" dirty="0">
                <a:solidFill>
                  <a:schemeClr val="tx1">
                    <a:lumMod val="95000"/>
                    <a:lumOff val="5000"/>
                  </a:schemeClr>
                </a:solidFill>
                <a:ea typeface="微软雅黑" panose="020B0503020204020204" pitchFamily="34" charset="-122"/>
              </a:rPr>
              <a:t>Establishing the coordination mechanism for RA II observation data quality </a:t>
            </a:r>
          </a:p>
          <a:p>
            <a:pPr marL="285807" indent="-285807">
              <a:buFont typeface="Arial" panose="020B0604020202020204" pitchFamily="34" charset="0"/>
              <a:buChar char="•"/>
            </a:pPr>
            <a:endParaRPr lang="en-US" altLang="zh-CN" dirty="0">
              <a:solidFill>
                <a:schemeClr val="tx1">
                  <a:lumMod val="95000"/>
                  <a:lumOff val="5000"/>
                </a:schemeClr>
              </a:solidFill>
              <a:ea typeface="微软雅黑" panose="020B0503020204020204" pitchFamily="34" charset="-122"/>
            </a:endParaRPr>
          </a:p>
          <a:p>
            <a:pPr marL="285807" indent="-285807">
              <a:buFont typeface="Arial" panose="020B0604020202020204" pitchFamily="34" charset="0"/>
              <a:buChar char="•"/>
            </a:pPr>
            <a:r>
              <a:rPr lang="en-US" altLang="zh-CN" dirty="0">
                <a:solidFill>
                  <a:schemeClr val="tx1">
                    <a:lumMod val="95000"/>
                    <a:lumOff val="5000"/>
                  </a:schemeClr>
                </a:solidFill>
                <a:ea typeface="微软雅黑" panose="020B0503020204020204" pitchFamily="34" charset="-122"/>
              </a:rPr>
              <a:t>Establish a regular release mechanism for RA II observation data quality monitoring report</a:t>
            </a:r>
          </a:p>
          <a:p>
            <a:pPr marL="285807" indent="-285807">
              <a:buFont typeface="Arial" panose="020B0604020202020204" pitchFamily="34" charset="0"/>
              <a:buChar char="•"/>
            </a:pPr>
            <a:endParaRPr lang="en-US" altLang="zh-CN" b="1" dirty="0">
              <a:solidFill>
                <a:srgbClr val="0000FF"/>
              </a:solidFill>
              <a:latin typeface="微软雅黑" panose="020B0503020204020204" pitchFamily="34" charset="-122"/>
              <a:ea typeface="微软雅黑" panose="020B0503020204020204" pitchFamily="34" charset="-122"/>
            </a:endParaRPr>
          </a:p>
          <a:p>
            <a:pPr marL="285807" indent="-285807">
              <a:buFont typeface="Arial" panose="020B0604020202020204" pitchFamily="34" charset="0"/>
              <a:buChar char="•"/>
            </a:pPr>
            <a:endParaRPr lang="en-US" altLang="zh-CN" b="1" dirty="0">
              <a:solidFill>
                <a:srgbClr val="0000FF"/>
              </a:solidFill>
              <a:latin typeface="微软雅黑" panose="020B0503020204020204" pitchFamily="34" charset="-122"/>
              <a:ea typeface="微软雅黑" panose="020B0503020204020204" pitchFamily="34" charset="-122"/>
            </a:endParaRPr>
          </a:p>
          <a:p>
            <a:pPr marL="285807" indent="-285807">
              <a:buFont typeface="Arial" panose="020B0604020202020204" pitchFamily="34" charset="0"/>
              <a:buChar char="•"/>
            </a:pPr>
            <a:endParaRPr lang="en-US" altLang="zh-CN" b="1" dirty="0">
              <a:solidFill>
                <a:srgbClr val="0000FF"/>
              </a:solidFill>
              <a:latin typeface="微软雅黑" panose="020B0503020204020204" pitchFamily="34" charset="-122"/>
              <a:ea typeface="微软雅黑" panose="020B0503020204020204" pitchFamily="34" charset="-122"/>
            </a:endParaRPr>
          </a:p>
        </p:txBody>
      </p:sp>
      <p:sp>
        <p:nvSpPr>
          <p:cNvPr id="7" name="标题 3"/>
          <p:cNvSpPr txBox="1">
            <a:spLocks/>
          </p:cNvSpPr>
          <p:nvPr/>
        </p:nvSpPr>
        <p:spPr>
          <a:xfrm>
            <a:off x="533400" y="188640"/>
            <a:ext cx="11372849" cy="706090"/>
          </a:xfrm>
          <a:prstGeom prst="rect">
            <a:avLst/>
          </a:prstGeom>
        </p:spPr>
        <p:txBody>
          <a:bodyPr vert="horz" rtlCol="0" anchor="ctr">
            <a:noAutofit/>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r>
              <a:rPr lang="en-US" altLang="zh-CN" sz="4000" dirty="0" smtClean="0">
                <a:solidFill>
                  <a:srgbClr val="000090"/>
                </a:solidFill>
                <a:ea typeface="微软雅黑" pitchFamily="34" charset="-122"/>
              </a:rPr>
              <a:t>Implementation Plan of The RWC Pilot Project of CMA</a:t>
            </a:r>
            <a:endParaRPr lang="zh-CN" altLang="en-US" sz="4000" dirty="0">
              <a:solidFill>
                <a:srgbClr val="000090"/>
              </a:solidFill>
              <a:ea typeface="微软雅黑" pitchFamily="34" charset="-122"/>
            </a:endParaRPr>
          </a:p>
        </p:txBody>
      </p:sp>
    </p:spTree>
    <p:extLst>
      <p:ext uri="{BB962C8B-B14F-4D97-AF65-F5344CB8AC3E}">
        <p14:creationId xmlns:p14="http://schemas.microsoft.com/office/powerpoint/2010/main" val="22050999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796" y="973523"/>
            <a:ext cx="3770814" cy="5346448"/>
          </a:xfrm>
          <a:prstGeom prst="rect">
            <a:avLst/>
          </a:prstGeom>
          <a:noFill/>
          <a:ln w="952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grpSp>
        <p:nvGrpSpPr>
          <p:cNvPr id="7" name="组合 6"/>
          <p:cNvGrpSpPr/>
          <p:nvPr/>
        </p:nvGrpSpPr>
        <p:grpSpPr>
          <a:xfrm>
            <a:off x="628700" y="894937"/>
            <a:ext cx="6583132" cy="4305712"/>
            <a:chOff x="59914" y="922711"/>
            <a:chExt cx="5034886" cy="4304716"/>
          </a:xfrm>
        </p:grpSpPr>
        <p:sp>
          <p:nvSpPr>
            <p:cNvPr id="2" name="矩形 1"/>
            <p:cNvSpPr/>
            <p:nvPr/>
          </p:nvSpPr>
          <p:spPr>
            <a:xfrm>
              <a:off x="522800" y="922711"/>
              <a:ext cx="4572000" cy="4092481"/>
            </a:xfrm>
            <a:prstGeom prst="rect">
              <a:avLst/>
            </a:prstGeom>
          </p:spPr>
          <p:txBody>
            <a:bodyPr>
              <a:spAutoFit/>
            </a:bodyPr>
            <a:lstStyle/>
            <a:p>
              <a:endParaRPr lang="en-US" altLang="zh-CN" b="1" dirty="0">
                <a:solidFill>
                  <a:srgbClr val="0000FF"/>
                </a:solidFill>
                <a:latin typeface="微软雅黑" panose="020B0503020204020204" pitchFamily="34" charset="-122"/>
                <a:ea typeface="微软雅黑" panose="020B0503020204020204" pitchFamily="34" charset="-122"/>
              </a:endParaRPr>
            </a:p>
            <a:p>
              <a:r>
                <a:rPr lang="en-US" altLang="zh-CN" sz="1800" b="1" dirty="0">
                  <a:solidFill>
                    <a:schemeClr val="tx1">
                      <a:lumMod val="95000"/>
                      <a:lumOff val="5000"/>
                    </a:schemeClr>
                  </a:solidFill>
                  <a:ea typeface="微软雅黑" panose="020B0503020204020204" pitchFamily="34" charset="-122"/>
                </a:rPr>
                <a:t>Meteorological Observation Center (MOC) </a:t>
              </a:r>
              <a:r>
                <a:rPr lang="en-US" altLang="zh-CN" sz="1800" dirty="0">
                  <a:solidFill>
                    <a:schemeClr val="tx1">
                      <a:lumMod val="95000"/>
                      <a:lumOff val="5000"/>
                    </a:schemeClr>
                  </a:solidFill>
                  <a:ea typeface="微软雅黑" panose="020B0503020204020204" pitchFamily="34" charset="-122"/>
                </a:rPr>
                <a:t>is responsible for leading </a:t>
              </a:r>
              <a:r>
                <a:rPr lang="en-US" altLang="zh-CN" sz="1800" dirty="0" smtClean="0">
                  <a:solidFill>
                    <a:schemeClr val="tx1">
                      <a:lumMod val="95000"/>
                      <a:lumOff val="5000"/>
                    </a:schemeClr>
                  </a:solidFill>
                  <a:ea typeface="微软雅黑" panose="020B0503020204020204" pitchFamily="34" charset="-122"/>
                </a:rPr>
                <a:t>the RWC pilot project, which </a:t>
              </a:r>
              <a:r>
                <a:rPr lang="en-US" altLang="zh-CN" sz="1800" dirty="0">
                  <a:solidFill>
                    <a:schemeClr val="tx1">
                      <a:lumMod val="95000"/>
                      <a:lumOff val="5000"/>
                    </a:schemeClr>
                  </a:solidFill>
                  <a:ea typeface="微软雅黑" panose="020B0503020204020204" pitchFamily="34" charset="-122"/>
                </a:rPr>
                <a:t>mainly includes the </a:t>
              </a:r>
              <a:r>
                <a:rPr lang="en-US" altLang="zh-CN" sz="1800" dirty="0" smtClean="0">
                  <a:solidFill>
                    <a:schemeClr val="tx1">
                      <a:lumMod val="95000"/>
                      <a:lumOff val="5000"/>
                    </a:schemeClr>
                  </a:solidFill>
                  <a:ea typeface="微软雅黑" panose="020B0503020204020204" pitchFamily="34" charset="-122"/>
                </a:rPr>
                <a:t>research and development on data </a:t>
              </a:r>
              <a:r>
                <a:rPr lang="en-US" altLang="zh-CN" sz="1800" dirty="0">
                  <a:solidFill>
                    <a:schemeClr val="tx1">
                      <a:lumMod val="95000"/>
                      <a:lumOff val="5000"/>
                    </a:schemeClr>
                  </a:solidFill>
                  <a:ea typeface="微软雅黑" panose="020B0503020204020204" pitchFamily="34" charset="-122"/>
                </a:rPr>
                <a:t>quality monitoring and evaluation </a:t>
              </a:r>
              <a:r>
                <a:rPr lang="en-US" altLang="zh-CN" sz="1800" dirty="0" smtClean="0">
                  <a:solidFill>
                    <a:schemeClr val="tx1">
                      <a:lumMod val="95000"/>
                      <a:lumOff val="5000"/>
                    </a:schemeClr>
                  </a:solidFill>
                  <a:ea typeface="微软雅黑" panose="020B0503020204020204" pitchFamily="34" charset="-122"/>
                </a:rPr>
                <a:t>technology and operational systems, releasing </a:t>
              </a:r>
              <a:r>
                <a:rPr lang="en-US" altLang="zh-CN" sz="1800" dirty="0">
                  <a:solidFill>
                    <a:schemeClr val="tx1">
                      <a:lumMod val="95000"/>
                      <a:lumOff val="5000"/>
                    </a:schemeClr>
                  </a:solidFill>
                  <a:ea typeface="微软雅黑" panose="020B0503020204020204" pitchFamily="34" charset="-122"/>
                </a:rPr>
                <a:t>reports, and </a:t>
              </a:r>
              <a:r>
                <a:rPr lang="en-US" altLang="zh-CN" sz="1800" dirty="0" smtClean="0">
                  <a:solidFill>
                    <a:schemeClr val="tx1">
                      <a:lumMod val="95000"/>
                      <a:lumOff val="5000"/>
                    </a:schemeClr>
                  </a:solidFill>
                  <a:ea typeface="微软雅黑" panose="020B0503020204020204" pitchFamily="34" charset="-122"/>
                </a:rPr>
                <a:t>incident management.</a:t>
              </a:r>
              <a:endParaRPr lang="en-US" altLang="zh-CN" sz="1800" dirty="0">
                <a:solidFill>
                  <a:schemeClr val="tx1">
                    <a:lumMod val="95000"/>
                    <a:lumOff val="5000"/>
                  </a:schemeClr>
                </a:solidFill>
                <a:ea typeface="微软雅黑" panose="020B0503020204020204" pitchFamily="34" charset="-122"/>
              </a:endParaRPr>
            </a:p>
            <a:p>
              <a:endParaRPr lang="zh-CN" altLang="zh-CN" sz="2800" dirty="0">
                <a:solidFill>
                  <a:srgbClr val="0000FF"/>
                </a:solidFill>
                <a:ea typeface="微软雅黑" panose="020B0503020204020204" pitchFamily="34" charset="-122"/>
              </a:endParaRPr>
            </a:p>
            <a:p>
              <a:r>
                <a:rPr lang="en-US" altLang="zh-CN" sz="1800" b="1" dirty="0">
                  <a:solidFill>
                    <a:schemeClr val="tx1">
                      <a:lumMod val="95000"/>
                      <a:lumOff val="5000"/>
                    </a:schemeClr>
                  </a:solidFill>
                  <a:ea typeface="微软雅黑" panose="020B0503020204020204" pitchFamily="34" charset="-122"/>
                </a:rPr>
                <a:t>National Meteorological Information Center (NMIC</a:t>
              </a:r>
              <a:r>
                <a:rPr lang="en-US" altLang="zh-CN" sz="1800" dirty="0">
                  <a:solidFill>
                    <a:schemeClr val="tx1">
                      <a:lumMod val="95000"/>
                      <a:lumOff val="5000"/>
                    </a:schemeClr>
                  </a:solidFill>
                  <a:ea typeface="微软雅黑" panose="020B0503020204020204" pitchFamily="34" charset="-122"/>
                </a:rPr>
                <a:t>) is responsible for </a:t>
              </a:r>
              <a:r>
                <a:rPr lang="en-US" altLang="zh-CN" sz="1800" dirty="0">
                  <a:solidFill>
                    <a:schemeClr val="tx1">
                      <a:lumMod val="95000"/>
                      <a:lumOff val="5000"/>
                    </a:schemeClr>
                  </a:solidFill>
                  <a:ea typeface="微软雅黑" panose="020B0503020204020204" pitchFamily="34" charset="-122"/>
                </a:rPr>
                <a:t>the data transmission </a:t>
              </a:r>
              <a:r>
                <a:rPr lang="en-US" altLang="zh-CN" sz="1800" dirty="0" smtClean="0">
                  <a:solidFill>
                    <a:schemeClr val="tx1">
                      <a:lumMod val="95000"/>
                      <a:lumOff val="5000"/>
                    </a:schemeClr>
                  </a:solidFill>
                  <a:ea typeface="微软雅黑" panose="020B0503020204020204" pitchFamily="34" charset="-122"/>
                </a:rPr>
                <a:t>and </a:t>
              </a:r>
              <a:r>
                <a:rPr lang="en-US" altLang="zh-CN" sz="1800" dirty="0">
                  <a:solidFill>
                    <a:schemeClr val="tx1">
                      <a:lumMod val="95000"/>
                      <a:lumOff val="5000"/>
                    </a:schemeClr>
                  </a:solidFill>
                  <a:ea typeface="微软雅黑" panose="020B0503020204020204" pitchFamily="34" charset="-122"/>
                </a:rPr>
                <a:t>provides a unified data environment and hardware platform support.</a:t>
              </a:r>
            </a:p>
            <a:p>
              <a:endParaRPr lang="zh-CN" altLang="zh-CN" sz="2800" b="1" dirty="0">
                <a:solidFill>
                  <a:srgbClr val="0000FF"/>
                </a:solidFill>
                <a:ea typeface="微软雅黑" panose="020B0503020204020204" pitchFamily="34" charset="-122"/>
              </a:endParaRPr>
            </a:p>
            <a:p>
              <a:r>
                <a:rPr lang="en-US" altLang="zh-CN" sz="1800" b="1" dirty="0">
                  <a:solidFill>
                    <a:schemeClr val="tx1">
                      <a:lumMod val="95000"/>
                      <a:lumOff val="5000"/>
                    </a:schemeClr>
                  </a:solidFill>
                  <a:ea typeface="微软雅黑" panose="020B0503020204020204" pitchFamily="34" charset="-122"/>
                </a:rPr>
                <a:t>National Meteorological Center (NMC</a:t>
              </a:r>
              <a:r>
                <a:rPr lang="en-US" altLang="zh-CN" sz="1800" dirty="0">
                  <a:solidFill>
                    <a:schemeClr val="tx1">
                      <a:lumMod val="95000"/>
                      <a:lumOff val="5000"/>
                    </a:schemeClr>
                  </a:solidFill>
                  <a:ea typeface="微软雅黑" panose="020B0503020204020204" pitchFamily="34" charset="-122"/>
                </a:rPr>
                <a:t>) is responsible for technical support </a:t>
              </a:r>
              <a:r>
                <a:rPr lang="en-US" altLang="zh-CN" sz="1800" dirty="0" smtClean="0">
                  <a:solidFill>
                    <a:schemeClr val="tx1">
                      <a:lumMod val="95000"/>
                      <a:lumOff val="5000"/>
                    </a:schemeClr>
                  </a:solidFill>
                  <a:ea typeface="微软雅黑" panose="020B0503020204020204" pitchFamily="34" charset="-122"/>
                </a:rPr>
                <a:t>of NWPs.</a:t>
              </a:r>
              <a:endParaRPr lang="en-US" altLang="zh-CN" sz="1800" dirty="0">
                <a:solidFill>
                  <a:schemeClr val="tx1">
                    <a:lumMod val="95000"/>
                    <a:lumOff val="5000"/>
                  </a:schemeClr>
                </a:solidFill>
                <a:ea typeface="微软雅黑" panose="020B0503020204020204" pitchFamily="34" charset="-122"/>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14" y="1391825"/>
              <a:ext cx="504056" cy="544523"/>
            </a:xfrm>
            <a:prstGeom prst="rect">
              <a:avLst/>
            </a:prstGeom>
          </p:spPr>
        </p:pic>
        <p:pic>
          <p:nvPicPr>
            <p:cNvPr id="6" name="图片 5" descr="屏幕剪辑"/>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087" y="3217657"/>
              <a:ext cx="421711" cy="490798"/>
            </a:xfrm>
            <a:prstGeom prst="rect">
              <a:avLst/>
            </a:prstGeom>
          </p:spPr>
        </p:pic>
        <p:pic>
          <p:nvPicPr>
            <p:cNvPr id="8" name="图片 7" descr="屏幕剪辑"/>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65" y="4745193"/>
              <a:ext cx="418835" cy="482234"/>
            </a:xfrm>
            <a:prstGeom prst="rect">
              <a:avLst/>
            </a:prstGeom>
          </p:spPr>
        </p:pic>
      </p:grpSp>
      <p:sp>
        <p:nvSpPr>
          <p:cNvPr id="9" name="标题 3"/>
          <p:cNvSpPr txBox="1">
            <a:spLocks/>
          </p:cNvSpPr>
          <p:nvPr/>
        </p:nvSpPr>
        <p:spPr>
          <a:xfrm>
            <a:off x="533400" y="188640"/>
            <a:ext cx="11372849" cy="706090"/>
          </a:xfrm>
          <a:prstGeom prst="rect">
            <a:avLst/>
          </a:prstGeom>
        </p:spPr>
        <p:txBody>
          <a:bodyPr vert="horz" rtlCol="0" anchor="ctr">
            <a:noAutofit/>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r>
              <a:rPr lang="en-US" altLang="zh-CN" sz="4000" dirty="0" smtClean="0">
                <a:solidFill>
                  <a:srgbClr val="000090"/>
                </a:solidFill>
                <a:ea typeface="微软雅黑" pitchFamily="34" charset="-122"/>
              </a:rPr>
              <a:t>Implementation Plan of The RWC Pilot Project of CMA</a:t>
            </a:r>
            <a:endParaRPr lang="zh-CN" altLang="en-US" sz="4000" dirty="0">
              <a:solidFill>
                <a:srgbClr val="000090"/>
              </a:solidFill>
              <a:ea typeface="微软雅黑" pitchFamily="34" charset="-122"/>
            </a:endParaRPr>
          </a:p>
        </p:txBody>
      </p:sp>
    </p:spTree>
    <p:extLst>
      <p:ext uri="{BB962C8B-B14F-4D97-AF65-F5344CB8AC3E}">
        <p14:creationId xmlns:p14="http://schemas.microsoft.com/office/powerpoint/2010/main" val="26272267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a:spLocks noChangeArrowheads="1"/>
          </p:cNvSpPr>
          <p:nvPr/>
        </p:nvSpPr>
        <p:spPr bwMode="auto">
          <a:xfrm>
            <a:off x="2774027" y="4072501"/>
            <a:ext cx="4856377" cy="2246777"/>
          </a:xfrm>
          <a:prstGeom prst="rect">
            <a:avLst/>
          </a:prstGeom>
          <a:noFill/>
          <a:ln w="9525">
            <a:solidFill>
              <a:schemeClr val="accent5">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lIns="91448" tIns="45724" rIns="91448" bIns="4572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lvl="2">
              <a:lnSpc>
                <a:spcPct val="125000"/>
              </a:lnSpc>
            </a:pPr>
            <a:r>
              <a:rPr lang="en-US" altLang="zh-CN" sz="1600" dirty="0">
                <a:solidFill>
                  <a:schemeClr val="tx1">
                    <a:lumMod val="95000"/>
                    <a:lumOff val="5000"/>
                  </a:schemeClr>
                </a:solidFill>
                <a:latin typeface="+mn-lt"/>
                <a:ea typeface="微软雅黑" panose="020B0503020204020204" pitchFamily="34" charset="-122"/>
              </a:rPr>
              <a:t>Using the WIGOS assessment technology method, combined with the domestic operational system, select the GRAPES numerical forecasting operation product as a comparison benchmark, construct an observation and mode deviation assessment model, and quantitatively monitor and evaluate the quality of observation data of the national ground automatic station.</a:t>
            </a:r>
          </a:p>
        </p:txBody>
      </p:sp>
      <p:sp>
        <p:nvSpPr>
          <p:cNvPr id="7" name="圆角矩形 6"/>
          <p:cNvSpPr/>
          <p:nvPr/>
        </p:nvSpPr>
        <p:spPr>
          <a:xfrm rot="10800000" flipV="1">
            <a:off x="752873" y="2197005"/>
            <a:ext cx="1552734" cy="749136"/>
          </a:xfrm>
          <a:prstGeom prst="roundRect">
            <a:avLst>
              <a:gd name="adj" fmla="val 5039"/>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hangingPunct="1">
              <a:defRPr/>
            </a:pPr>
            <a:r>
              <a:rPr lang="en-US" altLang="zh-CN" sz="2000" b="1" dirty="0">
                <a:solidFill>
                  <a:srgbClr val="0000FF"/>
                </a:solidFill>
                <a:latin typeface="微软雅黑" panose="020B0503020204020204" pitchFamily="34" charset="-122"/>
                <a:ea typeface="微软雅黑" panose="020B0503020204020204" pitchFamily="34" charset="-122"/>
              </a:rPr>
              <a:t>GOAL</a:t>
            </a:r>
            <a:endParaRPr lang="zh-CN" altLang="en-US" sz="2000" b="1" dirty="0">
              <a:solidFill>
                <a:srgbClr val="0000FF"/>
              </a:solidFill>
              <a:latin typeface="微软雅黑" panose="020B0503020204020204" pitchFamily="34" charset="-122"/>
              <a:ea typeface="微软雅黑" panose="020B0503020204020204" pitchFamily="34" charset="-122"/>
            </a:endParaRPr>
          </a:p>
        </p:txBody>
      </p:sp>
      <p:sp>
        <p:nvSpPr>
          <p:cNvPr id="8" name="矩形 14"/>
          <p:cNvSpPr>
            <a:spLocks noChangeArrowheads="1"/>
          </p:cNvSpPr>
          <p:nvPr/>
        </p:nvSpPr>
        <p:spPr bwMode="auto">
          <a:xfrm>
            <a:off x="2774027" y="1150734"/>
            <a:ext cx="4865123" cy="1323439"/>
          </a:xfrm>
          <a:prstGeom prst="rect">
            <a:avLst/>
          </a:prstGeom>
          <a:noFill/>
          <a:ln w="9525">
            <a:solidFill>
              <a:schemeClr val="accent5">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lvl="2"/>
            <a:r>
              <a:rPr lang="en-US" altLang="zh-CN" sz="1600" dirty="0">
                <a:solidFill>
                  <a:schemeClr val="tx1">
                    <a:lumMod val="95000"/>
                    <a:lumOff val="5000"/>
                  </a:schemeClr>
                </a:solidFill>
                <a:latin typeface="+mn-lt"/>
                <a:ea typeface="微软雅黑" panose="020B0503020204020204" pitchFamily="34" charset="-122"/>
              </a:rPr>
              <a:t>Based on the data which MDOS quality control identification is trusted, identify low-quality </a:t>
            </a:r>
            <a:r>
              <a:rPr lang="en-US" altLang="zh-CN" sz="1600" dirty="0" smtClean="0">
                <a:solidFill>
                  <a:schemeClr val="tx1">
                    <a:lumMod val="95000"/>
                    <a:lumOff val="5000"/>
                  </a:schemeClr>
                </a:solidFill>
                <a:latin typeface="+mn-lt"/>
                <a:ea typeface="微软雅黑" panose="020B0503020204020204" pitchFamily="34" charset="-122"/>
              </a:rPr>
              <a:t>land surface observation </a:t>
            </a:r>
            <a:r>
              <a:rPr lang="en-US" altLang="zh-CN" sz="1600" dirty="0">
                <a:solidFill>
                  <a:schemeClr val="tx1">
                    <a:lumMod val="95000"/>
                    <a:lumOff val="5000"/>
                  </a:schemeClr>
                </a:solidFill>
                <a:latin typeface="+mn-lt"/>
                <a:ea typeface="微软雅黑" panose="020B0503020204020204" pitchFamily="34" charset="-122"/>
              </a:rPr>
              <a:t>suspicious site problematic data, analyze and verify and trigger relevant quality improvement activities</a:t>
            </a:r>
          </a:p>
        </p:txBody>
      </p:sp>
      <p:sp>
        <p:nvSpPr>
          <p:cNvPr id="10" name="圆角矩形 9"/>
          <p:cNvSpPr/>
          <p:nvPr/>
        </p:nvSpPr>
        <p:spPr>
          <a:xfrm rot="10800000" flipV="1">
            <a:off x="752873" y="4801871"/>
            <a:ext cx="1552733" cy="774642"/>
          </a:xfrm>
          <a:prstGeom prst="roundRect">
            <a:avLst>
              <a:gd name="adj" fmla="val 5039"/>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a:defRPr/>
            </a:pPr>
            <a:r>
              <a:rPr lang="en-US" altLang="zh-CN" sz="1600" b="1" dirty="0">
                <a:solidFill>
                  <a:srgbClr val="0000FF"/>
                </a:solidFill>
                <a:latin typeface="微软雅黑" panose="020B0503020204020204" pitchFamily="34" charset="-122"/>
                <a:ea typeface="微软雅黑" panose="020B0503020204020204" pitchFamily="34" charset="-122"/>
              </a:rPr>
              <a:t>ALGORITHM</a:t>
            </a:r>
            <a:endParaRPr lang="zh-CN" altLang="en-US" sz="1600" b="1" dirty="0">
              <a:solidFill>
                <a:srgbClr val="0000FF"/>
              </a:solidFill>
              <a:latin typeface="微软雅黑" panose="020B0503020204020204" pitchFamily="34" charset="-122"/>
              <a:ea typeface="微软雅黑" panose="020B0503020204020204" pitchFamily="34" charset="-122"/>
            </a:endParaRPr>
          </a:p>
        </p:txBody>
      </p:sp>
      <p:cxnSp>
        <p:nvCxnSpPr>
          <p:cNvPr id="11" name="肘形连接符 10"/>
          <p:cNvCxnSpPr>
            <a:stCxn id="7" idx="1"/>
            <a:endCxn id="8" idx="1"/>
          </p:cNvCxnSpPr>
          <p:nvPr/>
        </p:nvCxnSpPr>
        <p:spPr>
          <a:xfrm flipV="1">
            <a:off x="2305607" y="1812454"/>
            <a:ext cx="468420" cy="759119"/>
          </a:xfrm>
          <a:prstGeom prst="bentConnector3">
            <a:avLst>
              <a:gd name="adj1" fmla="val 50000"/>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矩形 14"/>
          <p:cNvSpPr>
            <a:spLocks noChangeArrowheads="1"/>
          </p:cNvSpPr>
          <p:nvPr/>
        </p:nvSpPr>
        <p:spPr bwMode="auto">
          <a:xfrm>
            <a:off x="2765178" y="2671731"/>
            <a:ext cx="4874834" cy="1323439"/>
          </a:xfrm>
          <a:prstGeom prst="rect">
            <a:avLst/>
          </a:prstGeom>
          <a:noFill/>
          <a:ln w="9525">
            <a:solidFill>
              <a:schemeClr val="accent5">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lvl="2">
              <a:lnSpc>
                <a:spcPct val="125000"/>
              </a:lnSpc>
            </a:pPr>
            <a:r>
              <a:rPr lang="en-US" altLang="zh-CN" sz="1600" dirty="0">
                <a:solidFill>
                  <a:schemeClr val="tx1">
                    <a:lumMod val="95000"/>
                    <a:lumOff val="5000"/>
                  </a:schemeClr>
                </a:solidFill>
                <a:latin typeface="+mn-lt"/>
                <a:ea typeface="微软雅黑" panose="020B0503020204020204" pitchFamily="34" charset="-122"/>
              </a:rPr>
              <a:t>Establish a closed loop of operational processes, timely discover and solve data quality problems from the source, and provide trusted data support for back-end applications</a:t>
            </a:r>
          </a:p>
        </p:txBody>
      </p:sp>
      <p:cxnSp>
        <p:nvCxnSpPr>
          <p:cNvPr id="13" name="肘形连接符 12"/>
          <p:cNvCxnSpPr>
            <a:stCxn id="7" idx="1"/>
            <a:endCxn id="12" idx="1"/>
          </p:cNvCxnSpPr>
          <p:nvPr/>
        </p:nvCxnSpPr>
        <p:spPr>
          <a:xfrm>
            <a:off x="2305607" y="2571573"/>
            <a:ext cx="459571" cy="761878"/>
          </a:xfrm>
          <a:prstGeom prst="bentConnector3">
            <a:avLst>
              <a:gd name="adj1" fmla="val 50000"/>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右箭头 17"/>
          <p:cNvSpPr/>
          <p:nvPr/>
        </p:nvSpPr>
        <p:spPr>
          <a:xfrm>
            <a:off x="8059014" y="5098445"/>
            <a:ext cx="381489" cy="323357"/>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8633808" y="3985003"/>
            <a:ext cx="3098540" cy="2400257"/>
            <a:chOff x="8633808" y="3985003"/>
            <a:chExt cx="3098540" cy="2400257"/>
          </a:xfrm>
        </p:grpSpPr>
        <p:graphicFrame>
          <p:nvGraphicFramePr>
            <p:cNvPr id="15" name="Object 5"/>
            <p:cNvGraphicFramePr>
              <a:graphicFrameLocks noChangeAspect="1"/>
            </p:cNvGraphicFramePr>
            <p:nvPr>
              <p:extLst>
                <p:ext uri="{D42A27DB-BD31-4B8C-83A1-F6EECF244321}">
                  <p14:modId xmlns:p14="http://schemas.microsoft.com/office/powerpoint/2010/main" val="2904490898"/>
                </p:ext>
              </p:extLst>
            </p:nvPr>
          </p:nvGraphicFramePr>
          <p:xfrm>
            <a:off x="8767474" y="5098445"/>
            <a:ext cx="1929259" cy="802312"/>
          </p:xfrm>
          <a:graphic>
            <a:graphicData uri="http://schemas.openxmlformats.org/presentationml/2006/ole">
              <mc:AlternateContent xmlns:mc="http://schemas.openxmlformats.org/markup-compatibility/2006">
                <mc:Choice xmlns:v="urn:schemas-microsoft-com:vml" Requires="v">
                  <p:oleObj spid="_x0000_s1280" name="Equation" r:id="rId4" imgW="1473200" imgH="546100" progId="Equation.DSMT4">
                    <p:embed/>
                  </p:oleObj>
                </mc:Choice>
                <mc:Fallback>
                  <p:oleObj name="Equation" r:id="rId4" imgW="1473200" imgH="5461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7474" y="5098445"/>
                          <a:ext cx="1929259" cy="802312"/>
                        </a:xfrm>
                        <a:prstGeom prst="rect">
                          <a:avLst/>
                        </a:prstGeom>
                        <a:noFill/>
                        <a:ln w="9525">
                          <a:solidFill>
                            <a:srgbClr val="DAE3F3"/>
                          </a:solidFill>
                          <a:miter lim="800000"/>
                          <a:headEnd/>
                          <a:tailEnd/>
                        </a:ln>
                        <a:extLst/>
                      </p:spPr>
                    </p:pic>
                  </p:oleObj>
                </mc:Fallback>
              </mc:AlternateContent>
            </a:graphicData>
          </a:graphic>
        </p:graphicFrame>
        <p:sp>
          <p:nvSpPr>
            <p:cNvPr id="16" name="TextBox 40"/>
            <p:cNvSpPr txBox="1">
              <a:spLocks noChangeArrowheads="1"/>
            </p:cNvSpPr>
            <p:nvPr/>
          </p:nvSpPr>
          <p:spPr bwMode="auto">
            <a:xfrm>
              <a:off x="8658848" y="4399767"/>
              <a:ext cx="3073500" cy="584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b="1" dirty="0">
                  <a:solidFill>
                    <a:schemeClr val="tx1">
                      <a:lumMod val="95000"/>
                      <a:lumOff val="5000"/>
                    </a:schemeClr>
                  </a:solidFill>
                  <a:latin typeface="+mn-lt"/>
                  <a:ea typeface="微软雅黑" panose="020B0503020204020204" pitchFamily="34" charset="-122"/>
                </a:rPr>
                <a:t>Indicator: standard deviation of deviation</a:t>
              </a:r>
              <a:endParaRPr lang="zh-CN" altLang="en-US" sz="1600" b="1" dirty="0">
                <a:solidFill>
                  <a:schemeClr val="tx1">
                    <a:lumMod val="95000"/>
                    <a:lumOff val="5000"/>
                  </a:schemeClr>
                </a:solidFill>
                <a:latin typeface="+mn-lt"/>
                <a:ea typeface="微软雅黑" panose="020B0503020204020204" pitchFamily="34" charset="-122"/>
              </a:endParaRPr>
            </a:p>
          </p:txBody>
        </p:sp>
        <p:sp>
          <p:nvSpPr>
            <p:cNvPr id="19" name="矩形 18"/>
            <p:cNvSpPr/>
            <p:nvPr/>
          </p:nvSpPr>
          <p:spPr>
            <a:xfrm>
              <a:off x="8633808" y="3985003"/>
              <a:ext cx="2506965" cy="338632"/>
            </a:xfrm>
            <a:prstGeom prst="rect">
              <a:avLst/>
            </a:prstGeom>
          </p:spPr>
          <p:txBody>
            <a:bodyPr wrap="square">
              <a:spAutoFit/>
            </a:bodyPr>
            <a:lstStyle/>
            <a:p>
              <a:r>
                <a:rPr lang="en-US" altLang="zh-CN" sz="1600" b="1" dirty="0">
                  <a:solidFill>
                    <a:schemeClr val="tx1">
                      <a:lumMod val="95000"/>
                      <a:lumOff val="5000"/>
                    </a:schemeClr>
                  </a:solidFill>
                  <a:ea typeface="微软雅黑" panose="020B0503020204020204" pitchFamily="34" charset="-122"/>
                </a:rPr>
                <a:t>Elements: P, T</a:t>
              </a:r>
              <a:endParaRPr lang="zh-CN" altLang="en-US" sz="1600" dirty="0">
                <a:solidFill>
                  <a:schemeClr val="tx1">
                    <a:lumMod val="95000"/>
                    <a:lumOff val="5000"/>
                  </a:schemeClr>
                </a:solidFill>
              </a:endParaRPr>
            </a:p>
          </p:txBody>
        </p:sp>
        <p:sp>
          <p:nvSpPr>
            <p:cNvPr id="20" name="TextBox 40"/>
            <p:cNvSpPr txBox="1">
              <a:spLocks noChangeArrowheads="1"/>
            </p:cNvSpPr>
            <p:nvPr/>
          </p:nvSpPr>
          <p:spPr bwMode="auto">
            <a:xfrm>
              <a:off x="8661815" y="6046706"/>
              <a:ext cx="2413418" cy="338554"/>
            </a:xfrm>
            <a:prstGeom prst="rect">
              <a:avLst/>
            </a:prstGeom>
            <a:extLst/>
          </p:spPr>
          <p:txBody>
            <a:bodyPr wrap="none">
              <a:spAutoFit/>
            </a:bodyPr>
            <a:lstStyle>
              <a:defPPr>
                <a:defRPr lang="zh-CN"/>
              </a:defPPr>
              <a:lvl1pPr>
                <a:defRPr sz="1600" b="1">
                  <a:solidFill>
                    <a:srgbClr val="0070C0"/>
                  </a:solidFill>
                  <a:latin typeface="微软雅黑" panose="020B0503020204020204" pitchFamily="34" charset="-122"/>
                  <a:ea typeface="微软雅黑" panose="020B0503020204020204" pitchFamily="34" charset="-122"/>
                </a:defRPr>
              </a:lvl1pPr>
            </a:lstStyle>
            <a:p>
              <a:r>
                <a:rPr lang="en-US" altLang="zh-CN" dirty="0">
                  <a:solidFill>
                    <a:schemeClr val="tx1">
                      <a:lumMod val="95000"/>
                      <a:lumOff val="5000"/>
                    </a:schemeClr>
                  </a:solidFill>
                  <a:latin typeface="+mn-lt"/>
                </a:rPr>
                <a:t>Standard </a:t>
              </a:r>
              <a:r>
                <a:rPr lang="zh-CN" altLang="en-US" dirty="0">
                  <a:solidFill>
                    <a:schemeClr val="tx1">
                      <a:lumMod val="95000"/>
                      <a:lumOff val="5000"/>
                    </a:schemeClr>
                  </a:solidFill>
                  <a:latin typeface="+mn-lt"/>
                </a:rPr>
                <a:t>：</a:t>
              </a:r>
              <a:r>
                <a:rPr lang="en-US" altLang="zh-CN" dirty="0">
                  <a:solidFill>
                    <a:schemeClr val="tx1">
                      <a:lumMod val="95000"/>
                      <a:lumOff val="5000"/>
                    </a:schemeClr>
                  </a:solidFill>
                  <a:latin typeface="+mn-lt"/>
                </a:rPr>
                <a:t>P≤4hPa,T≤6 ˚C</a:t>
              </a:r>
              <a:endParaRPr lang="zh-CN" altLang="en-US" dirty="0">
                <a:solidFill>
                  <a:schemeClr val="tx1">
                    <a:lumMod val="95000"/>
                    <a:lumOff val="5000"/>
                  </a:schemeClr>
                </a:solidFill>
                <a:latin typeface="+mn-lt"/>
              </a:endParaRPr>
            </a:p>
          </p:txBody>
        </p:sp>
      </p:grpSp>
      <p:sp>
        <p:nvSpPr>
          <p:cNvPr id="3" name="矩形 2"/>
          <p:cNvSpPr/>
          <p:nvPr/>
        </p:nvSpPr>
        <p:spPr>
          <a:xfrm>
            <a:off x="1" y="-18389"/>
            <a:ext cx="12190412" cy="1200329"/>
          </a:xfrm>
          <a:prstGeom prst="rect">
            <a:avLst/>
          </a:prstGeom>
        </p:spPr>
        <p:txBody>
          <a:bodyPr wrap="square">
            <a:spAutoFit/>
          </a:bodyPr>
          <a:lstStyle/>
          <a:p>
            <a:pPr lvl="0" algn="ctr"/>
            <a:r>
              <a:rPr lang="en-US" altLang="zh-CN" sz="3600" dirty="0">
                <a:solidFill>
                  <a:srgbClr val="000090"/>
                </a:solidFill>
                <a:ea typeface="微软雅黑" pitchFamily="34" charset="-122"/>
                <a:cs typeface="+mj-cs"/>
              </a:rPr>
              <a:t>Domestic </a:t>
            </a:r>
            <a:r>
              <a:rPr lang="en-US" altLang="zh-CN" sz="3600" dirty="0" smtClean="0">
                <a:solidFill>
                  <a:srgbClr val="000090"/>
                </a:solidFill>
                <a:ea typeface="微软雅黑" pitchFamily="34" charset="-122"/>
                <a:cs typeface="+mj-cs"/>
              </a:rPr>
              <a:t>Land Surface Observation Data Quality Monitoring And Evaluation</a:t>
            </a:r>
            <a:endParaRPr lang="zh-CN" altLang="en-US" sz="3600" dirty="0">
              <a:solidFill>
                <a:srgbClr val="000090"/>
              </a:solidFill>
              <a:ea typeface="微软雅黑" pitchFamily="34" charset="-122"/>
              <a:cs typeface="+mj-cs"/>
            </a:endParaRPr>
          </a:p>
        </p:txBody>
      </p:sp>
      <p:sp>
        <p:nvSpPr>
          <p:cNvPr id="68" name="圆角矩形 67"/>
          <p:cNvSpPr/>
          <p:nvPr/>
        </p:nvSpPr>
        <p:spPr>
          <a:xfrm>
            <a:off x="8899071" y="1086461"/>
            <a:ext cx="1454314" cy="720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t>Quality Control</a:t>
            </a:r>
            <a:endParaRPr lang="zh-CN" altLang="en-US" sz="1800" dirty="0"/>
          </a:p>
        </p:txBody>
      </p:sp>
      <p:sp>
        <p:nvSpPr>
          <p:cNvPr id="69" name="圆角矩形 68"/>
          <p:cNvSpPr/>
          <p:nvPr/>
        </p:nvSpPr>
        <p:spPr>
          <a:xfrm>
            <a:off x="9730553" y="2406641"/>
            <a:ext cx="1607694" cy="720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Subsequent application</a:t>
            </a:r>
            <a:endParaRPr lang="zh-CN" altLang="en-US" sz="2000" dirty="0"/>
          </a:p>
        </p:txBody>
      </p:sp>
      <p:sp>
        <p:nvSpPr>
          <p:cNvPr id="70" name="圆角矩形 69"/>
          <p:cNvSpPr/>
          <p:nvPr/>
        </p:nvSpPr>
        <p:spPr>
          <a:xfrm>
            <a:off x="8027526" y="2406641"/>
            <a:ext cx="1628940" cy="720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t>Quality Improvement</a:t>
            </a:r>
            <a:endParaRPr lang="zh-CN" altLang="en-US" sz="1800" dirty="0"/>
          </a:p>
        </p:txBody>
      </p:sp>
      <p:sp>
        <p:nvSpPr>
          <p:cNvPr id="76" name="圆角矩形 75"/>
          <p:cNvSpPr/>
          <p:nvPr/>
        </p:nvSpPr>
        <p:spPr>
          <a:xfrm>
            <a:off x="8624013" y="1890240"/>
            <a:ext cx="2064905" cy="4631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t>Quality </a:t>
            </a:r>
            <a:r>
              <a:rPr lang="en-US" altLang="zh-CN" sz="1800" dirty="0" err="1"/>
              <a:t>Assesment</a:t>
            </a:r>
            <a:endParaRPr lang="en-US" altLang="zh-CN" sz="1800" dirty="0"/>
          </a:p>
        </p:txBody>
      </p:sp>
      <p:cxnSp>
        <p:nvCxnSpPr>
          <p:cNvPr id="81" name="直接连接符 80"/>
          <p:cNvCxnSpPr>
            <a:stCxn id="68" idx="1"/>
            <a:endCxn id="70" idx="1"/>
          </p:cNvCxnSpPr>
          <p:nvPr/>
        </p:nvCxnSpPr>
        <p:spPr>
          <a:xfrm flipH="1">
            <a:off x="8027525" y="1446585"/>
            <a:ext cx="871546" cy="13201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直接连接符 82"/>
          <p:cNvCxnSpPr>
            <a:stCxn id="68" idx="3"/>
            <a:endCxn id="69" idx="3"/>
          </p:cNvCxnSpPr>
          <p:nvPr/>
        </p:nvCxnSpPr>
        <p:spPr>
          <a:xfrm>
            <a:off x="10353385" y="1446585"/>
            <a:ext cx="984863" cy="13201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5" name="直接连接符 84"/>
          <p:cNvCxnSpPr>
            <a:stCxn id="69" idx="1"/>
            <a:endCxn id="69" idx="1"/>
          </p:cNvCxnSpPr>
          <p:nvPr/>
        </p:nvCxnSpPr>
        <p:spPr>
          <a:xfrm>
            <a:off x="9730553" y="276676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直接连接符 86"/>
          <p:cNvCxnSpPr>
            <a:stCxn id="70" idx="3"/>
            <a:endCxn id="69" idx="1"/>
          </p:cNvCxnSpPr>
          <p:nvPr/>
        </p:nvCxnSpPr>
        <p:spPr>
          <a:xfrm>
            <a:off x="9656466" y="2766765"/>
            <a:ext cx="740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直接连接符 34"/>
          <p:cNvCxnSpPr>
            <a:stCxn id="10" idx="1"/>
            <a:endCxn id="6" idx="1"/>
          </p:cNvCxnSpPr>
          <p:nvPr/>
        </p:nvCxnSpPr>
        <p:spPr>
          <a:xfrm>
            <a:off x="2305606" y="5189192"/>
            <a:ext cx="468421" cy="669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7610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rot="10800000" flipV="1">
            <a:off x="565499" y="3195540"/>
            <a:ext cx="1912686" cy="1015733"/>
          </a:xfrm>
          <a:prstGeom prst="roundRect">
            <a:avLst>
              <a:gd name="adj" fmla="val 5039"/>
            </a:avLst>
          </a:prstGeom>
          <a:solidFill>
            <a:srgbClr val="0000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eaLnBrk="1" hangingPunct="1">
              <a:defRPr/>
            </a:pPr>
            <a:r>
              <a:rPr lang="en-US" altLang="zh-CN" sz="1400" dirty="0">
                <a:solidFill>
                  <a:schemeClr val="bg1"/>
                </a:solidFill>
                <a:latin typeface="微软雅黑" panose="020B0503020204020204" pitchFamily="34" charset="-122"/>
                <a:ea typeface="微软雅黑" panose="020B0503020204020204" pitchFamily="34" charset="-122"/>
              </a:rPr>
              <a:t>Evaluate</a:t>
            </a:r>
          </a:p>
          <a:p>
            <a:pPr algn="ctr" eaLnBrk="1" hangingPunct="1">
              <a:defRPr/>
            </a:pPr>
            <a:r>
              <a:rPr lang="en-US" altLang="zh-CN" sz="1400" dirty="0">
                <a:solidFill>
                  <a:schemeClr val="bg1"/>
                </a:solidFill>
                <a:latin typeface="微软雅黑" panose="020B0503020204020204" pitchFamily="34" charset="-122"/>
                <a:ea typeface="微软雅黑" panose="020B0503020204020204" pitchFamily="34" charset="-122"/>
              </a:rPr>
              <a:t>Suspicious</a:t>
            </a:r>
          </a:p>
          <a:p>
            <a:pPr algn="ctr" eaLnBrk="1" hangingPunct="1">
              <a:defRPr/>
            </a:pPr>
            <a:r>
              <a:rPr lang="en-US" altLang="zh-CN" sz="1400" dirty="0">
                <a:solidFill>
                  <a:schemeClr val="bg1"/>
                </a:solidFill>
                <a:latin typeface="微软雅黑" panose="020B0503020204020204" pitchFamily="34" charset="-122"/>
                <a:ea typeface="微软雅黑" panose="020B0503020204020204" pitchFamily="34" charset="-122"/>
              </a:rPr>
              <a:t>Station</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4101" name="矩形 14"/>
          <p:cNvSpPr>
            <a:spLocks noChangeArrowheads="1"/>
          </p:cNvSpPr>
          <p:nvPr/>
        </p:nvSpPr>
        <p:spPr bwMode="auto">
          <a:xfrm>
            <a:off x="2999231" y="1100250"/>
            <a:ext cx="1642879" cy="52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2" algn="ctr"/>
            <a:r>
              <a:rPr lang="en-US" altLang="zh-CN" sz="1400" b="1" dirty="0">
                <a:solidFill>
                  <a:srgbClr val="0000FF"/>
                </a:solidFill>
                <a:latin typeface="微软雅黑" panose="020B0503020204020204" pitchFamily="34" charset="-122"/>
                <a:ea typeface="微软雅黑" panose="020B0503020204020204" pitchFamily="34" charset="-122"/>
              </a:rPr>
              <a:t>Latitude and longitude error</a:t>
            </a:r>
          </a:p>
        </p:txBody>
      </p:sp>
      <p:sp>
        <p:nvSpPr>
          <p:cNvPr id="4103" name="矩形 14"/>
          <p:cNvSpPr>
            <a:spLocks noChangeArrowheads="1"/>
          </p:cNvSpPr>
          <p:nvPr/>
        </p:nvSpPr>
        <p:spPr bwMode="auto">
          <a:xfrm>
            <a:off x="3006180" y="1698160"/>
            <a:ext cx="1720476"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400" b="1" dirty="0">
                <a:solidFill>
                  <a:srgbClr val="0000FF"/>
                </a:solidFill>
                <a:latin typeface="微软雅黑" panose="020B0503020204020204" pitchFamily="34" charset="-122"/>
                <a:ea typeface="微软雅黑" panose="020B0503020204020204" pitchFamily="34" charset="-122"/>
              </a:rPr>
              <a:t>Short-term abnormality of air pressure</a:t>
            </a:r>
          </a:p>
          <a:p>
            <a:r>
              <a:rPr lang="en-US" altLang="zh-CN" sz="1400" b="1" dirty="0">
                <a:solidFill>
                  <a:srgbClr val="0000FF"/>
                </a:solidFill>
                <a:latin typeface="微软雅黑" panose="020B0503020204020204" pitchFamily="34" charset="-122"/>
                <a:ea typeface="微软雅黑" panose="020B0503020204020204" pitchFamily="34" charset="-122"/>
              </a:rPr>
              <a:t>(The device is subject to </a:t>
            </a:r>
            <a:r>
              <a:rPr lang="en-US" altLang="zh-CN" sz="1400" b="1" dirty="0" smtClean="0">
                <a:solidFill>
                  <a:srgbClr val="0000FF"/>
                </a:solidFill>
                <a:latin typeface="微软雅黑" panose="020B0503020204020204" pitchFamily="34" charset="-122"/>
                <a:ea typeface="微软雅黑" panose="020B0503020204020204" pitchFamily="34" charset="-122"/>
              </a:rPr>
              <a:t>external biological </a:t>
            </a:r>
            <a:r>
              <a:rPr lang="en-US" altLang="zh-CN" sz="1400" b="1" dirty="0">
                <a:solidFill>
                  <a:srgbClr val="0000FF"/>
                </a:solidFill>
                <a:latin typeface="微软雅黑" panose="020B0503020204020204" pitchFamily="34" charset="-122"/>
                <a:ea typeface="微软雅黑" panose="020B0503020204020204" pitchFamily="34" charset="-122"/>
              </a:rPr>
              <a:t>interference)</a:t>
            </a:r>
            <a:endParaRPr lang="zh-CN" altLang="en-US" sz="1400" b="1" dirty="0">
              <a:solidFill>
                <a:srgbClr val="0000FF"/>
              </a:solidFill>
              <a:latin typeface="微软雅黑" panose="020B0503020204020204" pitchFamily="34" charset="-122"/>
              <a:ea typeface="微软雅黑" panose="020B0503020204020204" pitchFamily="34" charset="-122"/>
            </a:endParaRPr>
          </a:p>
        </p:txBody>
      </p:sp>
      <p:pic>
        <p:nvPicPr>
          <p:cNvPr id="4105" name="图片 10" descr="D:\OMB2\气压分析\OMB_P_54321_修正后.bmp"/>
          <p:cNvPicPr>
            <a:picLocks noChangeAspect="1"/>
          </p:cNvPicPr>
          <p:nvPr/>
        </p:nvPicPr>
        <p:blipFill>
          <a:blip r:embed="rId3">
            <a:extLst>
              <a:ext uri="{28A0092B-C50C-407E-A947-70E740481C1C}">
                <a14:useLocalDpi xmlns:a14="http://schemas.microsoft.com/office/drawing/2010/main" val="0"/>
              </a:ext>
            </a:extLst>
          </a:blip>
          <a:srcRect l="8488" t="2649" r="8078" b="49678"/>
          <a:stretch>
            <a:fillRect/>
          </a:stretch>
        </p:blipFill>
        <p:spPr bwMode="auto">
          <a:xfrm>
            <a:off x="5092762" y="884271"/>
            <a:ext cx="3054660" cy="128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图片 9" descr="D:\OMB2\OMB_P_53567.bmp"/>
          <p:cNvPicPr>
            <a:picLocks noChangeAspect="1" noChangeArrowheads="1"/>
          </p:cNvPicPr>
          <p:nvPr/>
        </p:nvPicPr>
        <p:blipFill>
          <a:blip r:embed="rId4">
            <a:extLst>
              <a:ext uri="{28A0092B-C50C-407E-A947-70E740481C1C}">
                <a14:useLocalDpi xmlns:a14="http://schemas.microsoft.com/office/drawing/2010/main" val="0"/>
              </a:ext>
            </a:extLst>
          </a:blip>
          <a:srcRect l="8083" t="2496" r="8093" b="52483"/>
          <a:stretch>
            <a:fillRect/>
          </a:stretch>
        </p:blipFill>
        <p:spPr bwMode="auto">
          <a:xfrm>
            <a:off x="5092762" y="2049766"/>
            <a:ext cx="3054660" cy="128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AutoShape 3"/>
          <p:cNvSpPr>
            <a:spLocks noChangeAspect="1" noChangeArrowheads="1"/>
          </p:cNvSpPr>
          <p:nvPr/>
        </p:nvSpPr>
        <p:spPr bwMode="auto">
          <a:xfrm>
            <a:off x="5804184" y="2953260"/>
            <a:ext cx="179826" cy="177841"/>
          </a:xfrm>
          <a:prstGeom prst="roundRect">
            <a:avLst>
              <a:gd name="adj" fmla="val 16667"/>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108" name="AutoShape 5"/>
          <p:cNvSpPr>
            <a:spLocks noChangeAspect="1" noChangeArrowheads="1"/>
          </p:cNvSpPr>
          <p:nvPr/>
        </p:nvSpPr>
        <p:spPr bwMode="auto">
          <a:xfrm>
            <a:off x="5964520" y="2517391"/>
            <a:ext cx="179827" cy="177841"/>
          </a:xfrm>
          <a:prstGeom prst="roundRect">
            <a:avLst>
              <a:gd name="adj" fmla="val 16667"/>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109" name="矩形 14"/>
          <p:cNvSpPr>
            <a:spLocks noChangeArrowheads="1"/>
          </p:cNvSpPr>
          <p:nvPr/>
        </p:nvSpPr>
        <p:spPr bwMode="auto">
          <a:xfrm>
            <a:off x="2999231" y="3990451"/>
            <a:ext cx="16035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400" b="1" dirty="0" smtClean="0">
                <a:solidFill>
                  <a:srgbClr val="0000FF"/>
                </a:solidFill>
                <a:latin typeface="微软雅黑" panose="020B0503020204020204" pitchFamily="34" charset="-122"/>
                <a:ea typeface="微软雅黑" panose="020B0503020204020204" pitchFamily="34" charset="-122"/>
              </a:rPr>
              <a:t>Abnormal </a:t>
            </a:r>
            <a:r>
              <a:rPr lang="en-US" altLang="zh-CN" sz="1400" b="1" dirty="0">
                <a:solidFill>
                  <a:srgbClr val="0000FF"/>
                </a:solidFill>
                <a:latin typeface="微软雅黑" panose="020B0503020204020204" pitchFamily="34" charset="-122"/>
                <a:ea typeface="微软雅黑" panose="020B0503020204020204" pitchFamily="34" charset="-122"/>
              </a:rPr>
              <a:t>air pressure </a:t>
            </a:r>
            <a:r>
              <a:rPr lang="en-US" altLang="zh-CN" sz="1400" b="1" dirty="0" smtClean="0">
                <a:solidFill>
                  <a:srgbClr val="0000FF"/>
                </a:solidFill>
                <a:latin typeface="微软雅黑" panose="020B0503020204020204" pitchFamily="34" charset="-122"/>
                <a:ea typeface="微软雅黑" panose="020B0503020204020204" pitchFamily="34" charset="-122"/>
              </a:rPr>
              <a:t>sensor</a:t>
            </a:r>
            <a:endParaRPr lang="en-US" altLang="zh-CN" sz="1400" b="1" dirty="0">
              <a:solidFill>
                <a:srgbClr val="0000FF"/>
              </a:solidFill>
              <a:latin typeface="微软雅黑" panose="020B0503020204020204" pitchFamily="34" charset="-122"/>
              <a:ea typeface="微软雅黑" panose="020B0503020204020204" pitchFamily="34" charset="-122"/>
            </a:endParaRPr>
          </a:p>
        </p:txBody>
      </p:sp>
      <p:pic>
        <p:nvPicPr>
          <p:cNvPr id="4110" name="Picture 3" descr="D:\OMB2\OMB_P_56307_2-5.bmp"/>
          <p:cNvPicPr>
            <a:picLocks noChangeAspect="1" noChangeArrowheads="1"/>
          </p:cNvPicPr>
          <p:nvPr/>
        </p:nvPicPr>
        <p:blipFill>
          <a:blip r:embed="rId5">
            <a:extLst>
              <a:ext uri="{28A0092B-C50C-407E-A947-70E740481C1C}">
                <a14:useLocalDpi xmlns:a14="http://schemas.microsoft.com/office/drawing/2010/main" val="0"/>
              </a:ext>
            </a:extLst>
          </a:blip>
          <a:srcRect l="7938" t="2646" r="8730" b="51057"/>
          <a:stretch>
            <a:fillRect/>
          </a:stretch>
        </p:blipFill>
        <p:spPr bwMode="auto">
          <a:xfrm>
            <a:off x="5092760" y="3289889"/>
            <a:ext cx="2976935" cy="124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4" descr="D:\OMB2_2018\OMB_P_55680_1-2.bmp"/>
          <p:cNvPicPr>
            <a:picLocks noChangeAspect="1" noChangeArrowheads="1"/>
          </p:cNvPicPr>
          <p:nvPr/>
        </p:nvPicPr>
        <p:blipFill>
          <a:blip r:embed="rId6">
            <a:extLst>
              <a:ext uri="{28A0092B-C50C-407E-A947-70E740481C1C}">
                <a14:useLocalDpi xmlns:a14="http://schemas.microsoft.com/office/drawing/2010/main" val="0"/>
              </a:ext>
            </a:extLst>
          </a:blip>
          <a:srcRect l="7672" t="2689" r="7672" b="51323"/>
          <a:stretch>
            <a:fillRect/>
          </a:stretch>
        </p:blipFill>
        <p:spPr bwMode="auto">
          <a:xfrm>
            <a:off x="5092760" y="4479203"/>
            <a:ext cx="2976935" cy="122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矩形 14"/>
          <p:cNvSpPr>
            <a:spLocks noChangeArrowheads="1"/>
          </p:cNvSpPr>
          <p:nvPr/>
        </p:nvSpPr>
        <p:spPr bwMode="auto">
          <a:xfrm>
            <a:off x="3105519" y="5701861"/>
            <a:ext cx="1390109" cy="73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400" b="1" dirty="0">
                <a:solidFill>
                  <a:srgbClr val="0000FF"/>
                </a:solidFill>
                <a:latin typeface="微软雅黑" panose="020B0503020204020204" pitchFamily="34" charset="-122"/>
                <a:ea typeface="微软雅黑" panose="020B0503020204020204" pitchFamily="34" charset="-122"/>
              </a:rPr>
              <a:t>Temperature equipment maintenance</a:t>
            </a:r>
          </a:p>
        </p:txBody>
      </p:sp>
      <p:pic>
        <p:nvPicPr>
          <p:cNvPr id="4113" name="图片 11" descr="D:\OMB2\OMB_57600.bmp"/>
          <p:cNvPicPr>
            <a:picLocks noChangeAspect="1"/>
          </p:cNvPicPr>
          <p:nvPr/>
        </p:nvPicPr>
        <p:blipFill>
          <a:blip r:embed="rId7">
            <a:extLst>
              <a:ext uri="{28A0092B-C50C-407E-A947-70E740481C1C}">
                <a14:useLocalDpi xmlns:a14="http://schemas.microsoft.com/office/drawing/2010/main" val="0"/>
              </a:ext>
            </a:extLst>
          </a:blip>
          <a:srcRect l="8083" t="1506" r="7793" b="52678"/>
          <a:stretch>
            <a:fillRect/>
          </a:stretch>
        </p:blipFill>
        <p:spPr bwMode="auto">
          <a:xfrm>
            <a:off x="5069169" y="5589120"/>
            <a:ext cx="2976935" cy="122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AutoShape 3"/>
          <p:cNvSpPr>
            <a:spLocks noChangeAspect="1" noChangeArrowheads="1"/>
          </p:cNvSpPr>
          <p:nvPr/>
        </p:nvSpPr>
        <p:spPr bwMode="auto">
          <a:xfrm>
            <a:off x="6068234" y="6502460"/>
            <a:ext cx="154360" cy="165138"/>
          </a:xfrm>
          <a:prstGeom prst="roundRect">
            <a:avLst>
              <a:gd name="adj" fmla="val 16667"/>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117" name="AutoShape 3"/>
          <p:cNvSpPr>
            <a:spLocks noChangeAspect="1" noChangeArrowheads="1"/>
          </p:cNvSpPr>
          <p:nvPr/>
        </p:nvSpPr>
        <p:spPr bwMode="auto">
          <a:xfrm>
            <a:off x="6620090" y="3546037"/>
            <a:ext cx="1232582" cy="714540"/>
          </a:xfrm>
          <a:prstGeom prst="roundRect">
            <a:avLst>
              <a:gd name="adj" fmla="val 16667"/>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118" name="AutoShape 3"/>
          <p:cNvSpPr>
            <a:spLocks noChangeAspect="1" noChangeArrowheads="1"/>
          </p:cNvSpPr>
          <p:nvPr/>
        </p:nvSpPr>
        <p:spPr bwMode="auto">
          <a:xfrm>
            <a:off x="5673920" y="4742481"/>
            <a:ext cx="1232582" cy="714540"/>
          </a:xfrm>
          <a:prstGeom prst="roundRect">
            <a:avLst>
              <a:gd name="adj" fmla="val 16667"/>
            </a:avLst>
          </a:prstGeom>
          <a:noFill/>
          <a:ln w="190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cxnSp>
        <p:nvCxnSpPr>
          <p:cNvPr id="59" name="肘形连接符 58"/>
          <p:cNvCxnSpPr/>
          <p:nvPr/>
        </p:nvCxnSpPr>
        <p:spPr>
          <a:xfrm>
            <a:off x="4726656" y="2700564"/>
            <a:ext cx="430488" cy="2264"/>
          </a:xfrm>
          <a:prstGeom prst="bentConnector3">
            <a:avLst>
              <a:gd name="adj1" fmla="val 50000"/>
            </a:avLst>
          </a:prstGeom>
          <a:ln w="19050">
            <a:solidFill>
              <a:srgbClr val="0000FF"/>
            </a:solidFill>
            <a:tailEnd type="stealth"/>
          </a:ln>
        </p:spPr>
        <p:style>
          <a:lnRef idx="1">
            <a:schemeClr val="accent1"/>
          </a:lnRef>
          <a:fillRef idx="0">
            <a:schemeClr val="accent1"/>
          </a:fillRef>
          <a:effectRef idx="0">
            <a:schemeClr val="accent1"/>
          </a:effectRef>
          <a:fontRef idx="minor">
            <a:schemeClr val="tx1"/>
          </a:fontRef>
        </p:style>
      </p:cxnSp>
      <p:cxnSp>
        <p:nvCxnSpPr>
          <p:cNvPr id="60" name="肘形连接符 59"/>
          <p:cNvCxnSpPr/>
          <p:nvPr/>
        </p:nvCxnSpPr>
        <p:spPr>
          <a:xfrm flipV="1">
            <a:off x="4635009" y="3888693"/>
            <a:ext cx="417705" cy="527174"/>
          </a:xfrm>
          <a:prstGeom prst="bentConnector3">
            <a:avLst>
              <a:gd name="adj1" fmla="val 50000"/>
            </a:avLst>
          </a:prstGeom>
          <a:ln w="19050">
            <a:solidFill>
              <a:srgbClr val="0000FF"/>
            </a:solidFill>
            <a:tailEnd type="stealth"/>
          </a:ln>
        </p:spPr>
        <p:style>
          <a:lnRef idx="1">
            <a:schemeClr val="accent1"/>
          </a:lnRef>
          <a:fillRef idx="0">
            <a:schemeClr val="accent1"/>
          </a:fillRef>
          <a:effectRef idx="0">
            <a:schemeClr val="accent1"/>
          </a:effectRef>
          <a:fontRef idx="minor">
            <a:schemeClr val="tx1"/>
          </a:fontRef>
        </p:style>
      </p:cxnSp>
      <p:cxnSp>
        <p:nvCxnSpPr>
          <p:cNvPr id="67" name="肘形连接符 66"/>
          <p:cNvCxnSpPr/>
          <p:nvPr/>
        </p:nvCxnSpPr>
        <p:spPr>
          <a:xfrm rot="16200000" flipH="1">
            <a:off x="4653496" y="4628465"/>
            <a:ext cx="591098" cy="210363"/>
          </a:xfrm>
          <a:prstGeom prst="bentConnector3">
            <a:avLst>
              <a:gd name="adj1" fmla="val 98679"/>
            </a:avLst>
          </a:prstGeom>
          <a:ln w="19050">
            <a:solidFill>
              <a:srgbClr val="0000FF"/>
            </a:solidFill>
            <a:tailEnd type="stealth"/>
          </a:ln>
        </p:spPr>
        <p:style>
          <a:lnRef idx="1">
            <a:schemeClr val="accent1"/>
          </a:lnRef>
          <a:fillRef idx="0">
            <a:schemeClr val="accent1"/>
          </a:fillRef>
          <a:effectRef idx="0">
            <a:schemeClr val="accent1"/>
          </a:effectRef>
          <a:fontRef idx="minor">
            <a:schemeClr val="tx1"/>
          </a:fontRef>
        </p:style>
      </p:cxnSp>
      <p:pic>
        <p:nvPicPr>
          <p:cNvPr id="34" name="图片 8" descr="C:\Users\xiaoaiai\Desktop\捕获.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60400" y="2170441"/>
            <a:ext cx="2637450" cy="116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肘形连接符 36"/>
          <p:cNvCxnSpPr/>
          <p:nvPr/>
        </p:nvCxnSpPr>
        <p:spPr>
          <a:xfrm>
            <a:off x="4755088" y="1362317"/>
            <a:ext cx="430488" cy="2264"/>
          </a:xfrm>
          <a:prstGeom prst="bentConnector3">
            <a:avLst>
              <a:gd name="adj1" fmla="val 25857"/>
            </a:avLst>
          </a:prstGeom>
          <a:ln w="19050">
            <a:solidFill>
              <a:srgbClr val="0000FF"/>
            </a:solidFill>
            <a:tailEnd type="stealth"/>
          </a:ln>
        </p:spPr>
        <p:style>
          <a:lnRef idx="1">
            <a:schemeClr val="accent1"/>
          </a:lnRef>
          <a:fillRef idx="0">
            <a:schemeClr val="accent1"/>
          </a:fillRef>
          <a:effectRef idx="0">
            <a:schemeClr val="accent1"/>
          </a:effectRef>
          <a:fontRef idx="minor">
            <a:schemeClr val="tx1"/>
          </a:fontRef>
        </p:style>
      </p:cxnSp>
      <p:cxnSp>
        <p:nvCxnSpPr>
          <p:cNvPr id="45" name="肘形连接符 44"/>
          <p:cNvCxnSpPr/>
          <p:nvPr/>
        </p:nvCxnSpPr>
        <p:spPr>
          <a:xfrm>
            <a:off x="4602776" y="6196014"/>
            <a:ext cx="430488" cy="2264"/>
          </a:xfrm>
          <a:prstGeom prst="bentConnector3">
            <a:avLst>
              <a:gd name="adj1" fmla="val 50000"/>
            </a:avLst>
          </a:prstGeom>
          <a:ln w="19050">
            <a:solidFill>
              <a:srgbClr val="0000FF"/>
            </a:solidFill>
            <a:tailEnd type="stealth"/>
          </a:ln>
        </p:spPr>
        <p:style>
          <a:lnRef idx="1">
            <a:schemeClr val="accent1"/>
          </a:lnRef>
          <a:fillRef idx="0">
            <a:schemeClr val="accent1"/>
          </a:fillRef>
          <a:effectRef idx="0">
            <a:schemeClr val="accent1"/>
          </a:effectRef>
          <a:fontRef idx="minor">
            <a:schemeClr val="tx1"/>
          </a:fontRef>
        </p:style>
      </p:cxnSp>
      <p:pic>
        <p:nvPicPr>
          <p:cNvPr id="49" name="图片 7" descr="C:\Users\xiaoaiai\Desktop\捕获.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0400" y="3375345"/>
            <a:ext cx="2637450" cy="105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 descr="D:\OMB2_2018\【1】气压分析\55680西藏江孜站气压异常.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33407" y="4537791"/>
            <a:ext cx="2518002" cy="105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图片 9" descr="C:\Users\xiaoaiai\Desktop\捕获.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60400" y="5669308"/>
            <a:ext cx="2714525" cy="105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图片 4"/>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60400" y="1013849"/>
            <a:ext cx="2637451" cy="92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文本框 22"/>
          <p:cNvSpPr txBox="1"/>
          <p:nvPr/>
        </p:nvSpPr>
        <p:spPr>
          <a:xfrm>
            <a:off x="3551343" y="464290"/>
            <a:ext cx="4454510" cy="338632"/>
          </a:xfrm>
          <a:prstGeom prst="rect">
            <a:avLst/>
          </a:prstGeom>
          <a:noFill/>
        </p:spPr>
        <p:txBody>
          <a:bodyPr wrap="square" rtlCol="0">
            <a:spAutoFit/>
          </a:bodyPr>
          <a:lstStyle/>
          <a:p>
            <a:pPr algn="ctr"/>
            <a:r>
              <a:rPr lang="en-US" altLang="zh-CN" sz="1600" dirty="0">
                <a:solidFill>
                  <a:schemeClr val="tx1">
                    <a:lumMod val="95000"/>
                    <a:lumOff val="5000"/>
                  </a:schemeClr>
                </a:solidFill>
                <a:ea typeface="微软雅黑" panose="020B0503020204020204" pitchFamily="34" charset="-122"/>
              </a:rPr>
              <a:t>Observation / Background: Every 6 hours</a:t>
            </a:r>
            <a:endParaRPr lang="zh-CN" altLang="en-US" sz="1600" dirty="0">
              <a:solidFill>
                <a:schemeClr val="tx1">
                  <a:lumMod val="95000"/>
                  <a:lumOff val="5000"/>
                </a:schemeClr>
              </a:solidFill>
              <a:ea typeface="微软雅黑" panose="020B0503020204020204" pitchFamily="34" charset="-122"/>
            </a:endParaRPr>
          </a:p>
        </p:txBody>
      </p:sp>
      <p:sp>
        <p:nvSpPr>
          <p:cNvPr id="55" name="文本框 54"/>
          <p:cNvSpPr txBox="1"/>
          <p:nvPr/>
        </p:nvSpPr>
        <p:spPr>
          <a:xfrm>
            <a:off x="7650997" y="464290"/>
            <a:ext cx="3171927" cy="338632"/>
          </a:xfrm>
          <a:prstGeom prst="rect">
            <a:avLst/>
          </a:prstGeom>
          <a:noFill/>
        </p:spPr>
        <p:txBody>
          <a:bodyPr wrap="square" rtlCol="0">
            <a:spAutoFit/>
          </a:bodyPr>
          <a:lstStyle/>
          <a:p>
            <a:pPr algn="ctr"/>
            <a:r>
              <a:rPr lang="en-US" altLang="zh-CN" sz="1600" dirty="0">
                <a:solidFill>
                  <a:schemeClr val="tx1">
                    <a:lumMod val="95000"/>
                    <a:lumOff val="5000"/>
                  </a:schemeClr>
                </a:solidFill>
                <a:ea typeface="微软雅黑" panose="020B0503020204020204" pitchFamily="34" charset="-122"/>
              </a:rPr>
              <a:t>Observation: every 1 hour</a:t>
            </a:r>
            <a:endParaRPr lang="zh-CN" altLang="en-US" sz="1600" dirty="0">
              <a:solidFill>
                <a:schemeClr val="tx1">
                  <a:lumMod val="95000"/>
                  <a:lumOff val="5000"/>
                </a:schemeClr>
              </a:solidFill>
              <a:ea typeface="微软雅黑" panose="020B0503020204020204" pitchFamily="34" charset="-122"/>
            </a:endParaRPr>
          </a:p>
        </p:txBody>
      </p:sp>
      <p:sp>
        <p:nvSpPr>
          <p:cNvPr id="33" name="矩形 32"/>
          <p:cNvSpPr/>
          <p:nvPr/>
        </p:nvSpPr>
        <p:spPr>
          <a:xfrm>
            <a:off x="1521842" y="-87180"/>
            <a:ext cx="10334624" cy="646331"/>
          </a:xfrm>
          <a:prstGeom prst="rect">
            <a:avLst/>
          </a:prstGeom>
        </p:spPr>
        <p:txBody>
          <a:bodyPr wrap="square">
            <a:spAutoFit/>
          </a:bodyPr>
          <a:lstStyle/>
          <a:p>
            <a:pPr lvl="0"/>
            <a:r>
              <a:rPr lang="en-US" altLang="zh-CN" sz="3600" dirty="0" smtClean="0">
                <a:solidFill>
                  <a:srgbClr val="000090"/>
                </a:solidFill>
                <a:ea typeface="微软雅黑" pitchFamily="34" charset="-122"/>
                <a:cs typeface="+mj-cs"/>
              </a:rPr>
              <a:t>Land Surface Observation </a:t>
            </a:r>
            <a:r>
              <a:rPr lang="en-US" altLang="zh-CN" sz="3600" dirty="0">
                <a:solidFill>
                  <a:srgbClr val="000090"/>
                </a:solidFill>
                <a:ea typeface="微软雅黑" pitchFamily="34" charset="-122"/>
                <a:cs typeface="+mj-cs"/>
              </a:rPr>
              <a:t>Data Quality </a:t>
            </a:r>
            <a:r>
              <a:rPr lang="en-US" altLang="zh-CN" sz="3600" dirty="0" smtClean="0">
                <a:solidFill>
                  <a:srgbClr val="000090"/>
                </a:solidFill>
                <a:ea typeface="微软雅黑" pitchFamily="34" charset="-122"/>
                <a:cs typeface="+mj-cs"/>
              </a:rPr>
              <a:t>Evaluation</a:t>
            </a:r>
            <a:endParaRPr lang="zh-CN" altLang="en-US" sz="3600" dirty="0">
              <a:solidFill>
                <a:srgbClr val="000090"/>
              </a:solidFill>
              <a:ea typeface="微软雅黑" pitchFamily="34" charset="-122"/>
              <a:cs typeface="+mj-cs"/>
            </a:endParaRPr>
          </a:p>
        </p:txBody>
      </p:sp>
      <p:cxnSp>
        <p:nvCxnSpPr>
          <p:cNvPr id="29" name="肘形连接符 28"/>
          <p:cNvCxnSpPr>
            <a:stCxn id="9" idx="1"/>
            <a:endCxn id="4101" idx="1"/>
          </p:cNvCxnSpPr>
          <p:nvPr/>
        </p:nvCxnSpPr>
        <p:spPr>
          <a:xfrm flipV="1">
            <a:off x="2478185" y="1361921"/>
            <a:ext cx="521046" cy="234148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1" name="肘形连接符 30"/>
          <p:cNvCxnSpPr>
            <a:stCxn id="9" idx="1"/>
            <a:endCxn id="4103" idx="1"/>
          </p:cNvCxnSpPr>
          <p:nvPr/>
        </p:nvCxnSpPr>
        <p:spPr>
          <a:xfrm flipV="1">
            <a:off x="2478185" y="2498379"/>
            <a:ext cx="527995" cy="120502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5" name="肘形连接符 34"/>
          <p:cNvCxnSpPr>
            <a:stCxn id="9" idx="1"/>
            <a:endCxn id="4109" idx="1"/>
          </p:cNvCxnSpPr>
          <p:nvPr/>
        </p:nvCxnSpPr>
        <p:spPr>
          <a:xfrm>
            <a:off x="2478185" y="3703407"/>
            <a:ext cx="521046" cy="54865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8" name="肘形连接符 37"/>
          <p:cNvCxnSpPr>
            <a:stCxn id="9" idx="1"/>
            <a:endCxn id="4112" idx="1"/>
          </p:cNvCxnSpPr>
          <p:nvPr/>
        </p:nvCxnSpPr>
        <p:spPr>
          <a:xfrm>
            <a:off x="2478185" y="3703407"/>
            <a:ext cx="627334" cy="2367872"/>
          </a:xfrm>
          <a:prstGeom prst="bentConnector3">
            <a:avLst>
              <a:gd name="adj1" fmla="val 40596"/>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8711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3"/>
          <a:stretch>
            <a:fillRect/>
          </a:stretch>
        </p:blipFill>
        <p:spPr>
          <a:xfrm>
            <a:off x="996630" y="0"/>
            <a:ext cx="10181871" cy="6770089"/>
          </a:xfrm>
          <a:prstGeom prst="rect">
            <a:avLst/>
          </a:prstGeom>
        </p:spPr>
      </p:pic>
    </p:spTree>
    <p:extLst>
      <p:ext uri="{BB962C8B-B14F-4D97-AF65-F5344CB8AC3E}">
        <p14:creationId xmlns:p14="http://schemas.microsoft.com/office/powerpoint/2010/main" val="23577780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12694" y="126875"/>
            <a:ext cx="10629899" cy="4527011"/>
          </a:xfrm>
        </p:spPr>
        <p:txBody>
          <a:bodyPr>
            <a:normAutofit/>
          </a:bodyPr>
          <a:lstStyle/>
          <a:p>
            <a:pPr marL="0" indent="0">
              <a:buNone/>
            </a:pPr>
            <a:r>
              <a:rPr lang="en-US" altLang="zh-CN" sz="3200" dirty="0" smtClean="0">
                <a:solidFill>
                  <a:schemeClr val="tx1">
                    <a:lumMod val="95000"/>
                    <a:lumOff val="5000"/>
                  </a:schemeClr>
                </a:solidFill>
              </a:rPr>
              <a:t>The numbers of stations in Region II</a:t>
            </a:r>
            <a:r>
              <a:rPr lang="zh-CN" altLang="en-US" sz="3200" dirty="0" smtClean="0">
                <a:solidFill>
                  <a:schemeClr val="tx1">
                    <a:lumMod val="95000"/>
                    <a:lumOff val="5000"/>
                  </a:schemeClr>
                </a:solidFill>
              </a:rPr>
              <a:t>：</a:t>
            </a:r>
            <a:r>
              <a:rPr lang="en-US" altLang="zh-CN" sz="3200" dirty="0" smtClean="0">
                <a:solidFill>
                  <a:schemeClr val="tx1">
                    <a:lumMod val="95000"/>
                    <a:lumOff val="5000"/>
                  </a:schemeClr>
                </a:solidFill>
              </a:rPr>
              <a:t>937</a:t>
            </a:r>
            <a:endParaRPr lang="zh-CN" altLang="en-US" sz="3200" dirty="0">
              <a:solidFill>
                <a:schemeClr val="tx1">
                  <a:lumMod val="95000"/>
                  <a:lumOff val="5000"/>
                </a:schemeClr>
              </a:solidFill>
            </a:endParaRPr>
          </a:p>
        </p:txBody>
      </p:sp>
      <p:pic>
        <p:nvPicPr>
          <p:cNvPr id="1026" name="Picture 2"/>
          <p:cNvPicPr>
            <a:picLocks noChangeAspect="1" noChangeArrowheads="1"/>
          </p:cNvPicPr>
          <p:nvPr/>
        </p:nvPicPr>
        <p:blipFill>
          <a:blip r:embed="rId3" cstate="print"/>
          <a:srcRect/>
          <a:stretch>
            <a:fillRect/>
          </a:stretch>
        </p:blipFill>
        <p:spPr bwMode="auto">
          <a:xfrm>
            <a:off x="2565997" y="1094971"/>
            <a:ext cx="6914368" cy="4607708"/>
          </a:xfrm>
          <a:prstGeom prst="rect">
            <a:avLst/>
          </a:prstGeom>
          <a:noFill/>
          <a:ln w="9525">
            <a:noFill/>
            <a:miter lim="800000"/>
            <a:headEnd/>
            <a:tailEnd/>
          </a:ln>
        </p:spPr>
      </p:pic>
      <p:sp>
        <p:nvSpPr>
          <p:cNvPr id="6" name="矩形 5"/>
          <p:cNvSpPr/>
          <p:nvPr/>
        </p:nvSpPr>
        <p:spPr>
          <a:xfrm>
            <a:off x="1048870" y="5836165"/>
            <a:ext cx="10347511" cy="707886"/>
          </a:xfrm>
          <a:prstGeom prst="rect">
            <a:avLst/>
          </a:prstGeom>
          <a:solidFill>
            <a:schemeClr val="bg1"/>
          </a:solidFill>
        </p:spPr>
        <p:txBody>
          <a:bodyPr wrap="square">
            <a:spAutoFit/>
          </a:bodyPr>
          <a:lstStyle/>
          <a:p>
            <a:pPr algn="ctr"/>
            <a:r>
              <a:rPr lang="en-US" altLang="zh-CN" sz="2000" dirty="0"/>
              <a:t>Location of all land surface stations reporting station level pressure (SLP) observations in Region II over the six-month period from January to June 2018 </a:t>
            </a:r>
            <a:endParaRPr lang="zh-CN" altLang="en-US" sz="2000" dirty="0"/>
          </a:p>
        </p:txBody>
      </p:sp>
    </p:spTree>
    <p:extLst>
      <p:ext uri="{BB962C8B-B14F-4D97-AF65-F5344CB8AC3E}">
        <p14:creationId xmlns:p14="http://schemas.microsoft.com/office/powerpoint/2010/main" val="39152015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71777" y="166384"/>
            <a:ext cx="8231505" cy="4527011"/>
          </a:xfrm>
        </p:spPr>
        <p:txBody>
          <a:bodyPr>
            <a:normAutofit/>
          </a:bodyPr>
          <a:lstStyle/>
          <a:p>
            <a:pPr marL="0" indent="0">
              <a:buNone/>
            </a:pPr>
            <a:r>
              <a:rPr lang="en-US" altLang="zh-CN" sz="3600" dirty="0" smtClean="0"/>
              <a:t>The numbers of suspect stations </a:t>
            </a:r>
            <a:r>
              <a:rPr lang="zh-CN" altLang="en-US" sz="3600" dirty="0" smtClean="0"/>
              <a:t>：</a:t>
            </a:r>
            <a:r>
              <a:rPr lang="en-US" altLang="zh-CN" sz="3600" dirty="0" smtClean="0"/>
              <a:t>12</a:t>
            </a:r>
            <a:endParaRPr lang="zh-CN" altLang="en-US" sz="3600" dirty="0"/>
          </a:p>
        </p:txBody>
      </p:sp>
      <p:pic>
        <p:nvPicPr>
          <p:cNvPr id="2050" name="Picture 2" descr="C:\Users\xiaoaiai\Desktop\捕获.PNG"/>
          <p:cNvPicPr>
            <a:picLocks noChangeAspect="1" noChangeArrowheads="1"/>
          </p:cNvPicPr>
          <p:nvPr/>
        </p:nvPicPr>
        <p:blipFill>
          <a:blip r:embed="rId3" cstate="print"/>
          <a:srcRect/>
          <a:stretch>
            <a:fillRect/>
          </a:stretch>
        </p:blipFill>
        <p:spPr bwMode="auto">
          <a:xfrm>
            <a:off x="870839" y="945599"/>
            <a:ext cx="5092595" cy="2968580"/>
          </a:xfrm>
          <a:prstGeom prst="rect">
            <a:avLst/>
          </a:prstGeom>
          <a:noFill/>
        </p:spPr>
      </p:pic>
      <p:pic>
        <p:nvPicPr>
          <p:cNvPr id="5" name="Picture 2" descr="C:\Users\xiaoaiai\Desktop\捕获2.PNG"/>
          <p:cNvPicPr>
            <a:picLocks noChangeAspect="1" noChangeArrowheads="1"/>
          </p:cNvPicPr>
          <p:nvPr/>
        </p:nvPicPr>
        <p:blipFill>
          <a:blip r:embed="rId4" cstate="print"/>
          <a:srcRect l="923"/>
          <a:stretch>
            <a:fillRect/>
          </a:stretch>
        </p:blipFill>
        <p:spPr bwMode="auto">
          <a:xfrm>
            <a:off x="5591032" y="2905254"/>
            <a:ext cx="5045054" cy="3065239"/>
          </a:xfrm>
          <a:prstGeom prst="rect">
            <a:avLst/>
          </a:prstGeom>
          <a:noFill/>
        </p:spPr>
      </p:pic>
      <p:grpSp>
        <p:nvGrpSpPr>
          <p:cNvPr id="8" name="组合 7"/>
          <p:cNvGrpSpPr/>
          <p:nvPr/>
        </p:nvGrpSpPr>
        <p:grpSpPr>
          <a:xfrm>
            <a:off x="6743428" y="1126531"/>
            <a:ext cx="3601233" cy="1634675"/>
            <a:chOff x="-3204864" y="4869160"/>
            <a:chExt cx="3600400" cy="1634297"/>
          </a:xfrm>
        </p:grpSpPr>
        <p:pic>
          <p:nvPicPr>
            <p:cNvPr id="6" name="Picture 2" descr="C:\Users\xiaoaiai\Desktop\捕获.PNG"/>
            <p:cNvPicPr>
              <a:picLocks noChangeAspect="1" noChangeArrowheads="1"/>
            </p:cNvPicPr>
            <p:nvPr/>
          </p:nvPicPr>
          <p:blipFill>
            <a:blip r:embed="rId5" cstate="print"/>
            <a:srcRect r="88060"/>
            <a:stretch>
              <a:fillRect/>
            </a:stretch>
          </p:blipFill>
          <p:spPr bwMode="auto">
            <a:xfrm>
              <a:off x="-3204864" y="4869160"/>
              <a:ext cx="576064" cy="1634297"/>
            </a:xfrm>
            <a:prstGeom prst="rect">
              <a:avLst/>
            </a:prstGeom>
            <a:noFill/>
          </p:spPr>
        </p:pic>
        <p:pic>
          <p:nvPicPr>
            <p:cNvPr id="7" name="Picture 2" descr="C:\Users\xiaoaiai\Desktop\捕获.PNG"/>
            <p:cNvPicPr>
              <a:picLocks noChangeAspect="1" noChangeArrowheads="1"/>
            </p:cNvPicPr>
            <p:nvPr/>
          </p:nvPicPr>
          <p:blipFill>
            <a:blip r:embed="rId5" cstate="print"/>
            <a:srcRect l="37313"/>
            <a:stretch>
              <a:fillRect/>
            </a:stretch>
          </p:blipFill>
          <p:spPr bwMode="auto">
            <a:xfrm>
              <a:off x="-2628800" y="4869160"/>
              <a:ext cx="3024336" cy="1634297"/>
            </a:xfrm>
            <a:prstGeom prst="rect">
              <a:avLst/>
            </a:prstGeom>
            <a:noFill/>
          </p:spPr>
        </p:pic>
      </p:grpSp>
    </p:spTree>
    <p:extLst>
      <p:ext uri="{BB962C8B-B14F-4D97-AF65-F5344CB8AC3E}">
        <p14:creationId xmlns:p14="http://schemas.microsoft.com/office/powerpoint/2010/main" val="8736601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MB2_IIArea_Global_Surface\2-1 P BIAS大于2.9（@@）\OMB_P_38262_201801To201806_Corrected.bmp"/>
          <p:cNvPicPr>
            <a:picLocks noChangeAspect="1" noChangeArrowheads="1"/>
          </p:cNvPicPr>
          <p:nvPr/>
        </p:nvPicPr>
        <p:blipFill>
          <a:blip r:embed="rId3" cstate="print"/>
          <a:srcRect l="8751" t="2500" r="6240" b="4989"/>
          <a:stretch>
            <a:fillRect/>
          </a:stretch>
        </p:blipFill>
        <p:spPr bwMode="auto">
          <a:xfrm>
            <a:off x="4044862" y="476783"/>
            <a:ext cx="6443848" cy="3056811"/>
          </a:xfrm>
          <a:prstGeom prst="rect">
            <a:avLst/>
          </a:prstGeom>
          <a:noFill/>
        </p:spPr>
      </p:pic>
      <p:pic>
        <p:nvPicPr>
          <p:cNvPr id="5" name="Picture 3" descr="D:\OMB2_IIArea_Global_Surface\1-1 PNEW SD大于6\OMB_P_41244_201801To201806_Corrected.bmp"/>
          <p:cNvPicPr>
            <a:picLocks noChangeAspect="1" noChangeArrowheads="1"/>
          </p:cNvPicPr>
          <p:nvPr/>
        </p:nvPicPr>
        <p:blipFill>
          <a:blip r:embed="rId4" cstate="print"/>
          <a:srcRect l="8735" t="2496" r="8902" b="5158"/>
          <a:stretch>
            <a:fillRect/>
          </a:stretch>
        </p:blipFill>
        <p:spPr bwMode="auto">
          <a:xfrm>
            <a:off x="4044862" y="3461569"/>
            <a:ext cx="6227774" cy="3052318"/>
          </a:xfrm>
          <a:prstGeom prst="rect">
            <a:avLst/>
          </a:prstGeom>
          <a:noFill/>
        </p:spPr>
      </p:pic>
      <p:sp>
        <p:nvSpPr>
          <p:cNvPr id="6" name="矩形 5"/>
          <p:cNvSpPr/>
          <p:nvPr/>
        </p:nvSpPr>
        <p:spPr>
          <a:xfrm>
            <a:off x="1737471" y="1939720"/>
            <a:ext cx="2165902" cy="831189"/>
          </a:xfrm>
          <a:prstGeom prst="rect">
            <a:avLst/>
          </a:prstGeom>
        </p:spPr>
        <p:txBody>
          <a:bodyPr wrap="none">
            <a:spAutoFit/>
          </a:bodyPr>
          <a:lstStyle/>
          <a:p>
            <a:pPr>
              <a:lnSpc>
                <a:spcPct val="150000"/>
              </a:lnSpc>
            </a:pPr>
            <a:r>
              <a:rPr lang="en-US" altLang="zh-CN" sz="1600" dirty="0"/>
              <a:t>COUNTRT</a:t>
            </a:r>
            <a:r>
              <a:rPr lang="zh-CN" altLang="en-US" sz="1600" dirty="0"/>
              <a:t>：</a:t>
            </a:r>
            <a:r>
              <a:rPr lang="en-US" altLang="zh-CN" sz="1600" dirty="0"/>
              <a:t> Uzbekistan</a:t>
            </a:r>
          </a:p>
          <a:p>
            <a:pPr>
              <a:lnSpc>
                <a:spcPct val="150000"/>
              </a:lnSpc>
            </a:pPr>
            <a:r>
              <a:rPr lang="en-US" altLang="zh-CN" sz="1600" dirty="0"/>
              <a:t>STATION  </a:t>
            </a:r>
            <a:r>
              <a:rPr lang="zh-CN" altLang="en-US" sz="1600" dirty="0"/>
              <a:t>： </a:t>
            </a:r>
            <a:r>
              <a:rPr lang="en-US" altLang="zh-CN" sz="1600" dirty="0"/>
              <a:t>CHIMBAJ</a:t>
            </a:r>
            <a:endParaRPr lang="zh-CN" altLang="en-US" sz="1600" dirty="0"/>
          </a:p>
        </p:txBody>
      </p:sp>
      <p:sp>
        <p:nvSpPr>
          <p:cNvPr id="7" name="矩形 6"/>
          <p:cNvSpPr/>
          <p:nvPr/>
        </p:nvSpPr>
        <p:spPr>
          <a:xfrm>
            <a:off x="1829785" y="5158387"/>
            <a:ext cx="1934182" cy="831189"/>
          </a:xfrm>
          <a:prstGeom prst="rect">
            <a:avLst/>
          </a:prstGeom>
        </p:spPr>
        <p:txBody>
          <a:bodyPr wrap="none">
            <a:spAutoFit/>
          </a:bodyPr>
          <a:lstStyle/>
          <a:p>
            <a:pPr>
              <a:lnSpc>
                <a:spcPct val="150000"/>
              </a:lnSpc>
            </a:pPr>
            <a:r>
              <a:rPr lang="en-US" altLang="zh-CN" sz="1600" dirty="0"/>
              <a:t>COUNTRY</a:t>
            </a:r>
            <a:r>
              <a:rPr lang="zh-CN" altLang="en-US" sz="1600" dirty="0"/>
              <a:t>：</a:t>
            </a:r>
            <a:r>
              <a:rPr lang="en-US" altLang="zh-CN" sz="1600" dirty="0"/>
              <a:t> Oman</a:t>
            </a:r>
          </a:p>
          <a:p>
            <a:pPr>
              <a:lnSpc>
                <a:spcPct val="150000"/>
              </a:lnSpc>
            </a:pPr>
            <a:r>
              <a:rPr lang="en-US" altLang="zh-CN" sz="1600" dirty="0"/>
              <a:t>STATION  </a:t>
            </a:r>
            <a:r>
              <a:rPr lang="zh-CN" altLang="en-US" sz="1600" dirty="0"/>
              <a:t>：</a:t>
            </a:r>
            <a:r>
              <a:rPr lang="en-US" altLang="zh-CN" sz="1600" dirty="0"/>
              <a:t>BURAIMI</a:t>
            </a:r>
            <a:endParaRPr lang="zh-CN" altLang="en-US" sz="1600" dirty="0"/>
          </a:p>
        </p:txBody>
      </p:sp>
      <p:sp>
        <p:nvSpPr>
          <p:cNvPr id="8" name="圆角矩形 7"/>
          <p:cNvSpPr/>
          <p:nvPr/>
        </p:nvSpPr>
        <p:spPr>
          <a:xfrm rot="10800000" flipV="1">
            <a:off x="1400174" y="792967"/>
            <a:ext cx="2446077" cy="968095"/>
          </a:xfrm>
          <a:prstGeom prst="roundRect">
            <a:avLst>
              <a:gd name="adj" fmla="val 5039"/>
            </a:avLst>
          </a:prstGeom>
          <a:solidFill>
            <a:srgbClr val="0000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a:defRPr/>
            </a:pPr>
            <a:r>
              <a:rPr lang="en-US" altLang="zh-CN" dirty="0">
                <a:solidFill>
                  <a:schemeClr val="bg1"/>
                </a:solidFill>
                <a:latin typeface="微软雅黑" panose="020B0503020204020204" pitchFamily="34" charset="-122"/>
                <a:ea typeface="微软雅黑" panose="020B0503020204020204" pitchFamily="34" charset="-122"/>
              </a:rPr>
              <a:t>Abnormal pressure deviation</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9" name="圆角矩形 8"/>
          <p:cNvSpPr/>
          <p:nvPr/>
        </p:nvSpPr>
        <p:spPr>
          <a:xfrm rot="10800000" flipV="1">
            <a:off x="1379950" y="4032992"/>
            <a:ext cx="2466526" cy="1034308"/>
          </a:xfrm>
          <a:prstGeom prst="roundRect">
            <a:avLst>
              <a:gd name="adj" fmla="val 5039"/>
            </a:avLst>
          </a:prstGeom>
          <a:solidFill>
            <a:srgbClr val="0000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a:defRPr/>
            </a:pPr>
            <a:r>
              <a:rPr lang="en-US" altLang="zh-CN" dirty="0">
                <a:solidFill>
                  <a:schemeClr val="bg1"/>
                </a:solidFill>
                <a:latin typeface="微软雅黑" panose="020B0503020204020204" pitchFamily="34" charset="-122"/>
                <a:ea typeface="微软雅黑" panose="020B0503020204020204" pitchFamily="34" charset="-122"/>
              </a:rPr>
              <a:t>Air pressure sensor is abnormal</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6023181" y="3717892"/>
            <a:ext cx="1584543" cy="1056615"/>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6095206" y="5262185"/>
            <a:ext cx="1584543" cy="1056615"/>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506678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717644" y="2011531"/>
            <a:ext cx="2334962" cy="831189"/>
          </a:xfrm>
          <a:prstGeom prst="rect">
            <a:avLst/>
          </a:prstGeom>
        </p:spPr>
        <p:txBody>
          <a:bodyPr wrap="none">
            <a:spAutoFit/>
          </a:bodyPr>
          <a:lstStyle/>
          <a:p>
            <a:pPr>
              <a:lnSpc>
                <a:spcPct val="150000"/>
              </a:lnSpc>
            </a:pPr>
            <a:r>
              <a:rPr lang="en-US" altLang="zh-CN" sz="1600" dirty="0"/>
              <a:t>COUNTRY</a:t>
            </a:r>
            <a:r>
              <a:rPr lang="zh-CN" altLang="en-US" sz="1600" dirty="0"/>
              <a:t>：</a:t>
            </a:r>
            <a:r>
              <a:rPr lang="en-US" altLang="zh-CN" sz="1600" dirty="0"/>
              <a:t>Turkmenistan</a:t>
            </a:r>
          </a:p>
          <a:p>
            <a:pPr>
              <a:lnSpc>
                <a:spcPct val="150000"/>
              </a:lnSpc>
            </a:pPr>
            <a:r>
              <a:rPr lang="en-US" altLang="zh-CN" sz="1600" dirty="0"/>
              <a:t>STATION  </a:t>
            </a:r>
            <a:r>
              <a:rPr lang="zh-CN" altLang="en-US" sz="1600" dirty="0"/>
              <a:t>：</a:t>
            </a:r>
            <a:r>
              <a:rPr lang="en-US" altLang="zh-CN" sz="1600" dirty="0"/>
              <a:t> ASHGABAT</a:t>
            </a:r>
            <a:endParaRPr lang="zh-CN" altLang="en-US" sz="1600" dirty="0"/>
          </a:p>
        </p:txBody>
      </p:sp>
      <p:sp>
        <p:nvSpPr>
          <p:cNvPr id="7" name="矩形 6"/>
          <p:cNvSpPr/>
          <p:nvPr/>
        </p:nvSpPr>
        <p:spPr>
          <a:xfrm>
            <a:off x="1717644" y="5014337"/>
            <a:ext cx="2186104" cy="831189"/>
          </a:xfrm>
          <a:prstGeom prst="rect">
            <a:avLst/>
          </a:prstGeom>
        </p:spPr>
        <p:txBody>
          <a:bodyPr wrap="none">
            <a:spAutoFit/>
          </a:bodyPr>
          <a:lstStyle/>
          <a:p>
            <a:pPr>
              <a:lnSpc>
                <a:spcPct val="150000"/>
              </a:lnSpc>
            </a:pPr>
            <a:r>
              <a:rPr lang="en-US" altLang="zh-CN" sz="1600" dirty="0"/>
              <a:t>COUNTRY</a:t>
            </a:r>
            <a:r>
              <a:rPr lang="zh-CN" altLang="en-US" sz="1600" dirty="0"/>
              <a:t>：</a:t>
            </a:r>
            <a:r>
              <a:rPr lang="en-US" altLang="zh-CN" sz="1600" dirty="0"/>
              <a:t>Afghanistan</a:t>
            </a:r>
          </a:p>
          <a:p>
            <a:pPr>
              <a:lnSpc>
                <a:spcPct val="150000"/>
              </a:lnSpc>
            </a:pPr>
            <a:r>
              <a:rPr lang="en-US" altLang="zh-CN" sz="1600" dirty="0"/>
              <a:t>STATION  </a:t>
            </a:r>
            <a:r>
              <a:rPr lang="zh-CN" altLang="en-US" sz="1600" dirty="0"/>
              <a:t>：</a:t>
            </a:r>
            <a:r>
              <a:rPr lang="en-US" altLang="zh-CN" sz="1600" dirty="0"/>
              <a:t> BAMIYAN</a:t>
            </a:r>
            <a:endParaRPr lang="zh-CN" altLang="en-US" sz="1600" dirty="0"/>
          </a:p>
        </p:txBody>
      </p:sp>
      <p:pic>
        <p:nvPicPr>
          <p:cNvPr id="12" name="图片 11" descr="D:\OMB2_IIArea_Global_Surface\2-1 P BIAS大于2.9（@@）\OMB_P_38880_201801To201806_Corrected.bmp"/>
          <p:cNvPicPr>
            <a:picLocks noChangeAspect="1"/>
          </p:cNvPicPr>
          <p:nvPr/>
        </p:nvPicPr>
        <p:blipFill>
          <a:blip r:embed="rId3" cstate="print"/>
          <a:srcRect l="8307" t="2225" r="7176" b="4862"/>
          <a:stretch>
            <a:fillRect/>
          </a:stretch>
        </p:blipFill>
        <p:spPr bwMode="auto">
          <a:xfrm>
            <a:off x="4223205" y="403033"/>
            <a:ext cx="5761333" cy="3170810"/>
          </a:xfrm>
          <a:prstGeom prst="rect">
            <a:avLst/>
          </a:prstGeom>
          <a:noFill/>
          <a:ln w="9525">
            <a:noFill/>
            <a:miter lim="800000"/>
            <a:headEnd/>
            <a:tailEnd/>
          </a:ln>
        </p:spPr>
      </p:pic>
      <p:pic>
        <p:nvPicPr>
          <p:cNvPr id="13" name="图片 12" descr="D:\OMB2_IIArea_Global_Surface\2-1 P BIAS大于2.9（@@）\OMB_P_40945_201801To201806_Corrected.bmp"/>
          <p:cNvPicPr>
            <a:picLocks noChangeAspect="1"/>
          </p:cNvPicPr>
          <p:nvPr/>
        </p:nvPicPr>
        <p:blipFill>
          <a:blip r:embed="rId4" cstate="print"/>
          <a:srcRect l="8307" t="2225" r="7176" b="4862"/>
          <a:stretch>
            <a:fillRect/>
          </a:stretch>
        </p:blipFill>
        <p:spPr bwMode="auto">
          <a:xfrm>
            <a:off x="4223205" y="3627733"/>
            <a:ext cx="5761333" cy="3170810"/>
          </a:xfrm>
          <a:prstGeom prst="rect">
            <a:avLst/>
          </a:prstGeom>
          <a:noFill/>
          <a:ln w="9525">
            <a:noFill/>
            <a:miter lim="800000"/>
            <a:headEnd/>
            <a:tailEnd/>
          </a:ln>
        </p:spPr>
      </p:pic>
      <p:sp>
        <p:nvSpPr>
          <p:cNvPr id="10" name="圆角矩形 9"/>
          <p:cNvSpPr/>
          <p:nvPr/>
        </p:nvSpPr>
        <p:spPr>
          <a:xfrm rot="10800000" flipV="1">
            <a:off x="1717644" y="692857"/>
            <a:ext cx="2124632" cy="968095"/>
          </a:xfrm>
          <a:prstGeom prst="roundRect">
            <a:avLst>
              <a:gd name="adj" fmla="val 5039"/>
            </a:avLst>
          </a:prstGeom>
          <a:solidFill>
            <a:srgbClr val="0000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a:defRPr/>
            </a:pPr>
            <a:r>
              <a:rPr lang="en-US" altLang="zh-CN" dirty="0">
                <a:solidFill>
                  <a:schemeClr val="bg1"/>
                </a:solidFill>
                <a:latin typeface="微软雅黑" panose="020B0503020204020204" pitchFamily="34" charset="-122"/>
                <a:ea typeface="微软雅黑" panose="020B0503020204020204" pitchFamily="34" charset="-122"/>
              </a:rPr>
              <a:t>Abnormal pressure deviation</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圆角矩形 10"/>
          <p:cNvSpPr/>
          <p:nvPr/>
        </p:nvSpPr>
        <p:spPr>
          <a:xfrm rot="10800000" flipV="1">
            <a:off x="1717644" y="3789918"/>
            <a:ext cx="2124632" cy="968095"/>
          </a:xfrm>
          <a:prstGeom prst="roundRect">
            <a:avLst>
              <a:gd name="adj" fmla="val 5039"/>
            </a:avLst>
          </a:prstGeom>
          <a:solidFill>
            <a:srgbClr val="0000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a:defRPr/>
            </a:pPr>
            <a:r>
              <a:rPr lang="en-US" altLang="zh-CN" dirty="0">
                <a:solidFill>
                  <a:schemeClr val="bg1"/>
                </a:solidFill>
                <a:latin typeface="微软雅黑" panose="020B0503020204020204" pitchFamily="34" charset="-122"/>
                <a:ea typeface="微软雅黑" panose="020B0503020204020204" pitchFamily="34" charset="-122"/>
              </a:rPr>
              <a:t>Abnormal pressure deviation</a:t>
            </a:r>
            <a:endParaRPr lang="zh-CN" altLang="en-US"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63477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000090"/>
                </a:solidFill>
              </a:rPr>
              <a:t>Outline</a:t>
            </a:r>
            <a:endParaRPr lang="en-US" sz="4800" dirty="0"/>
          </a:p>
        </p:txBody>
      </p:sp>
      <p:sp>
        <p:nvSpPr>
          <p:cNvPr id="3" name="Content Placeholder 2"/>
          <p:cNvSpPr>
            <a:spLocks noGrp="1"/>
          </p:cNvSpPr>
          <p:nvPr>
            <p:ph idx="1"/>
          </p:nvPr>
        </p:nvSpPr>
        <p:spPr>
          <a:xfrm>
            <a:off x="609521" y="1417968"/>
            <a:ext cx="10971372" cy="4709616"/>
          </a:xfrm>
        </p:spPr>
        <p:txBody>
          <a:bodyPr>
            <a:normAutofit/>
          </a:bodyPr>
          <a:lstStyle/>
          <a:p>
            <a:pPr marL="910144" indent="-910144">
              <a:buFont typeface="+mj-lt"/>
              <a:buAutoNum type="romanUcPeriod"/>
            </a:pPr>
            <a:r>
              <a:rPr lang="en-US" altLang="zh-CN" sz="3200" dirty="0" smtClean="0"/>
              <a:t>Background Introduction</a:t>
            </a:r>
          </a:p>
          <a:p>
            <a:pPr marL="910144" indent="-910144">
              <a:buFont typeface="+mj-lt"/>
              <a:buAutoNum type="romanUcPeriod"/>
            </a:pPr>
            <a:endParaRPr lang="en-US" sz="3200" dirty="0"/>
          </a:p>
          <a:p>
            <a:pPr marL="910144" indent="-910144">
              <a:buFont typeface="+mj-lt"/>
              <a:buAutoNum type="romanUcPeriod"/>
            </a:pPr>
            <a:r>
              <a:rPr lang="en-US" altLang="zh-CN" sz="3200" dirty="0"/>
              <a:t>Progress on </a:t>
            </a:r>
            <a:r>
              <a:rPr lang="en-US" altLang="zh-CN" sz="3200" dirty="0" smtClean="0"/>
              <a:t>the RWC Pilot Project of CMA</a:t>
            </a:r>
          </a:p>
          <a:p>
            <a:pPr marL="910144" indent="-910144">
              <a:buFont typeface="+mj-lt"/>
              <a:buAutoNum type="romanUcPeriod"/>
            </a:pPr>
            <a:endParaRPr lang="en-US" altLang="zh-CN" sz="3200" dirty="0"/>
          </a:p>
          <a:p>
            <a:pPr marL="910144" indent="-910144">
              <a:buFont typeface="+mj-lt"/>
              <a:buAutoNum type="romanUcPeriod"/>
            </a:pPr>
            <a:r>
              <a:rPr lang="en-US" altLang="zh-CN" sz="3200" dirty="0"/>
              <a:t>Future Work </a:t>
            </a:r>
            <a:r>
              <a:rPr lang="en-US" altLang="zh-CN" sz="3200" dirty="0" smtClean="0"/>
              <a:t>Arrangements</a:t>
            </a:r>
            <a:endParaRPr lang="en-US" sz="3200" dirty="0"/>
          </a:p>
        </p:txBody>
      </p:sp>
    </p:spTree>
    <p:extLst>
      <p:ext uri="{BB962C8B-B14F-4D97-AF65-F5344CB8AC3E}">
        <p14:creationId xmlns:p14="http://schemas.microsoft.com/office/powerpoint/2010/main" val="16243916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4000" dirty="0" smtClean="0">
                <a:solidFill>
                  <a:srgbClr val="000090"/>
                </a:solidFill>
              </a:rPr>
              <a:t>Tracking &amp; Improvement </a:t>
            </a:r>
            <a:r>
              <a:rPr lang="en-US" altLang="zh-CN" sz="4000" dirty="0">
                <a:solidFill>
                  <a:srgbClr val="000090"/>
                </a:solidFill>
              </a:rPr>
              <a:t>of </a:t>
            </a:r>
            <a:r>
              <a:rPr lang="en-US" altLang="zh-CN" sz="4000" dirty="0" smtClean="0">
                <a:solidFill>
                  <a:srgbClr val="000090"/>
                </a:solidFill>
              </a:rPr>
              <a:t>Abnormal Pressure Data</a:t>
            </a:r>
            <a:endParaRPr lang="zh-CN" altLang="en-US" sz="4000" dirty="0">
              <a:solidFill>
                <a:srgbClr val="000090"/>
              </a:solidFill>
            </a:endParaRPr>
          </a:p>
        </p:txBody>
      </p:sp>
      <p:graphicFrame>
        <p:nvGraphicFramePr>
          <p:cNvPr id="6" name="内容占位符 5"/>
          <p:cNvGraphicFramePr>
            <a:graphicFrameLocks noGrp="1"/>
          </p:cNvGraphicFramePr>
          <p:nvPr>
            <p:ph idx="1"/>
            <p:extLst/>
          </p:nvPr>
        </p:nvGraphicFramePr>
        <p:xfrm>
          <a:off x="1989800" y="1269054"/>
          <a:ext cx="8354862" cy="4969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矩形 2"/>
          <p:cNvSpPr/>
          <p:nvPr/>
        </p:nvSpPr>
        <p:spPr>
          <a:xfrm>
            <a:off x="1284195" y="1677730"/>
            <a:ext cx="8844394" cy="681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zh-CN" dirty="0"/>
              <a:t>1.  C</a:t>
            </a:r>
            <a:r>
              <a:rPr lang="en-US" altLang="en-US" dirty="0"/>
              <a:t>ommunicate with the station and repair the air pressure sensor.</a:t>
            </a:r>
            <a:endParaRPr lang="zh-CN" altLang="en-US" dirty="0"/>
          </a:p>
        </p:txBody>
      </p:sp>
      <p:sp>
        <p:nvSpPr>
          <p:cNvPr id="4" name="文本框 3"/>
          <p:cNvSpPr txBox="1"/>
          <p:nvPr/>
        </p:nvSpPr>
        <p:spPr>
          <a:xfrm>
            <a:off x="2349923" y="2411866"/>
            <a:ext cx="3025036" cy="461772"/>
          </a:xfrm>
          <a:prstGeom prst="rect">
            <a:avLst/>
          </a:prstGeom>
          <a:noFill/>
        </p:spPr>
        <p:txBody>
          <a:bodyPr wrap="square" rtlCol="0">
            <a:spAutoFit/>
          </a:bodyPr>
          <a:lstStyle/>
          <a:p>
            <a:r>
              <a:rPr lang="en-US" altLang="zh-CN" dirty="0"/>
              <a:t>56307</a:t>
            </a:r>
            <a:r>
              <a:rPr lang="zh-CN" altLang="en-US" dirty="0"/>
              <a:t>、</a:t>
            </a:r>
            <a:r>
              <a:rPr lang="en-US" altLang="zh-CN" dirty="0"/>
              <a:t>55680 station</a:t>
            </a:r>
            <a:endParaRPr lang="zh-CN" altLang="en-US" dirty="0"/>
          </a:p>
        </p:txBody>
      </p:sp>
      <p:sp>
        <p:nvSpPr>
          <p:cNvPr id="7" name="矩形 6"/>
          <p:cNvSpPr/>
          <p:nvPr/>
        </p:nvSpPr>
        <p:spPr>
          <a:xfrm>
            <a:off x="1284195" y="3069671"/>
            <a:ext cx="8844393" cy="720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en-US" dirty="0"/>
              <a:t>2.  Communicate with the station and check the surrounding environment of the air pressure sensor.</a:t>
            </a:r>
            <a:endParaRPr lang="zh-CN" altLang="en-US" dirty="0"/>
          </a:p>
        </p:txBody>
      </p:sp>
      <p:sp>
        <p:nvSpPr>
          <p:cNvPr id="8" name="文本框 7"/>
          <p:cNvSpPr txBox="1"/>
          <p:nvPr/>
        </p:nvSpPr>
        <p:spPr>
          <a:xfrm>
            <a:off x="2430605" y="4068182"/>
            <a:ext cx="3025036" cy="461772"/>
          </a:xfrm>
          <a:prstGeom prst="rect">
            <a:avLst/>
          </a:prstGeom>
          <a:noFill/>
        </p:spPr>
        <p:txBody>
          <a:bodyPr wrap="square" rtlCol="0">
            <a:spAutoFit/>
          </a:bodyPr>
          <a:lstStyle/>
          <a:p>
            <a:r>
              <a:rPr lang="en-US" altLang="zh-CN" dirty="0"/>
              <a:t>53567station</a:t>
            </a:r>
            <a:endParaRPr lang="zh-CN" altLang="en-US" dirty="0"/>
          </a:p>
        </p:txBody>
      </p:sp>
      <p:sp>
        <p:nvSpPr>
          <p:cNvPr id="9" name="矩形 8"/>
          <p:cNvSpPr/>
          <p:nvPr/>
        </p:nvSpPr>
        <p:spPr>
          <a:xfrm>
            <a:off x="1284195" y="4617023"/>
            <a:ext cx="8844393" cy="710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zh-CN" dirty="0"/>
              <a:t>3.  Communicate with the data transmission department and check the data transmission operation software.</a:t>
            </a:r>
            <a:endParaRPr lang="zh-CN" altLang="en-US" dirty="0"/>
          </a:p>
        </p:txBody>
      </p:sp>
      <p:sp>
        <p:nvSpPr>
          <p:cNvPr id="10" name="文本框 9"/>
          <p:cNvSpPr txBox="1"/>
          <p:nvPr/>
        </p:nvSpPr>
        <p:spPr>
          <a:xfrm>
            <a:off x="2491117" y="5524306"/>
            <a:ext cx="3025036" cy="461772"/>
          </a:xfrm>
          <a:prstGeom prst="rect">
            <a:avLst/>
          </a:prstGeom>
          <a:noFill/>
        </p:spPr>
        <p:txBody>
          <a:bodyPr wrap="square" rtlCol="0">
            <a:spAutoFit/>
          </a:bodyPr>
          <a:lstStyle/>
          <a:p>
            <a:r>
              <a:rPr lang="en-US" altLang="zh-CN" dirty="0"/>
              <a:t>54321station</a:t>
            </a:r>
            <a:endParaRPr lang="zh-CN" altLang="en-US" dirty="0"/>
          </a:p>
        </p:txBody>
      </p:sp>
    </p:spTree>
    <p:extLst>
      <p:ext uri="{BB962C8B-B14F-4D97-AF65-F5344CB8AC3E}">
        <p14:creationId xmlns:p14="http://schemas.microsoft.com/office/powerpoint/2010/main" val="13424568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5" name="文本框 2">
            <a:extLst>
              <a:ext uri="{FF2B5EF4-FFF2-40B4-BE49-F238E27FC236}">
                <a16:creationId xmlns="" xmlns:a16="http://schemas.microsoft.com/office/drawing/2014/main" id="{267CC5A1-89B5-43C1-AF38-88556E7D54BE}"/>
              </a:ext>
            </a:extLst>
          </p:cNvPr>
          <p:cNvSpPr txBox="1">
            <a:spLocks noChangeArrowheads="1"/>
          </p:cNvSpPr>
          <p:nvPr/>
        </p:nvSpPr>
        <p:spPr bwMode="auto">
          <a:xfrm>
            <a:off x="2028825" y="19826"/>
            <a:ext cx="8846820" cy="92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None/>
            </a:pPr>
            <a:r>
              <a:rPr lang="en-US" altLang="zh-CN" sz="4000" dirty="0" smtClean="0">
                <a:solidFill>
                  <a:srgbClr val="000090"/>
                </a:solidFill>
                <a:latin typeface="+mj-lt"/>
                <a:cs typeface="Times New Roman" panose="02020603050405020304" pitchFamily="18" charset="0"/>
              </a:rPr>
              <a:t>Radiosonde</a:t>
            </a:r>
            <a:r>
              <a:rPr lang="zh-CN" altLang="en-US" sz="4000" dirty="0" smtClean="0">
                <a:solidFill>
                  <a:srgbClr val="000090"/>
                </a:solidFill>
                <a:latin typeface="+mj-lt"/>
                <a:cs typeface="Times New Roman" panose="02020603050405020304" pitchFamily="18" charset="0"/>
              </a:rPr>
              <a:t> </a:t>
            </a:r>
            <a:r>
              <a:rPr lang="en-US" altLang="zh-CN" sz="4000" dirty="0" smtClean="0">
                <a:solidFill>
                  <a:srgbClr val="000090"/>
                </a:solidFill>
                <a:latin typeface="+mj-lt"/>
                <a:cs typeface="Times New Roman" panose="02020603050405020304" pitchFamily="18" charset="0"/>
              </a:rPr>
              <a:t>Data Quality Evaluation</a:t>
            </a:r>
            <a:endParaRPr lang="zh-CN" altLang="en-US" sz="4000" dirty="0">
              <a:solidFill>
                <a:srgbClr val="000090"/>
              </a:solidFill>
              <a:latin typeface="+mj-lt"/>
              <a:cs typeface="Times New Roman" panose="02020603050405020304" pitchFamily="18" charset="0"/>
            </a:endParaRPr>
          </a:p>
        </p:txBody>
      </p:sp>
      <p:pic>
        <p:nvPicPr>
          <p:cNvPr id="38" name="图片 37">
            <a:extLst>
              <a:ext uri="{FF2B5EF4-FFF2-40B4-BE49-F238E27FC236}">
                <a16:creationId xmlns:a16="http://schemas.microsoft.com/office/drawing/2014/main" xmlns="" id="{F3C26A12-34B4-47B2-8FB4-211F5DBCE304}"/>
              </a:ext>
            </a:extLst>
          </p:cNvPr>
          <p:cNvPicPr>
            <a:picLocks noChangeAspect="1"/>
          </p:cNvPicPr>
          <p:nvPr/>
        </p:nvPicPr>
        <p:blipFill>
          <a:blip r:embed="rId3" cstate="print"/>
          <a:stretch>
            <a:fillRect/>
          </a:stretch>
        </p:blipFill>
        <p:spPr>
          <a:xfrm>
            <a:off x="344257" y="3200137"/>
            <a:ext cx="5054355" cy="2908594"/>
          </a:xfrm>
          <a:prstGeom prst="rect">
            <a:avLst/>
          </a:prstGeom>
        </p:spPr>
      </p:pic>
      <p:grpSp>
        <p:nvGrpSpPr>
          <p:cNvPr id="41" name="组合 40"/>
          <p:cNvGrpSpPr/>
          <p:nvPr/>
        </p:nvGrpSpPr>
        <p:grpSpPr>
          <a:xfrm>
            <a:off x="5805096" y="865085"/>
            <a:ext cx="6390904" cy="5398151"/>
            <a:chOff x="4306526" y="406567"/>
            <a:chExt cx="4793802" cy="5396901"/>
          </a:xfrm>
        </p:grpSpPr>
        <p:sp>
          <p:nvSpPr>
            <p:cNvPr id="42" name="流程图: 终止 41">
              <a:extLst>
                <a:ext uri="{FF2B5EF4-FFF2-40B4-BE49-F238E27FC236}">
                  <a16:creationId xmlns:a16="http://schemas.microsoft.com/office/drawing/2014/main" xmlns="" id="{4431277E-CDF3-4414-AE8D-CB68F37DA987}"/>
                </a:ext>
              </a:extLst>
            </p:cNvPr>
            <p:cNvSpPr/>
            <p:nvPr/>
          </p:nvSpPr>
          <p:spPr>
            <a:xfrm>
              <a:off x="5260328" y="406567"/>
              <a:ext cx="756919" cy="215780"/>
            </a:xfrm>
            <a:prstGeom prst="flowChartTermina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900" dirty="0">
                  <a:solidFill>
                    <a:srgbClr val="0066FF"/>
                  </a:solidFill>
                  <a:ea typeface="微软雅黑" panose="020B0503020204020204" pitchFamily="34" charset="-122"/>
                  <a:cs typeface="Times New Roman" panose="02020603050405020304" pitchFamily="18" charset="0"/>
                </a:rPr>
                <a:t>begin</a:t>
              </a:r>
              <a:endParaRPr lang="zh-CN" altLang="en-US" sz="1900" dirty="0">
                <a:solidFill>
                  <a:srgbClr val="0066FF"/>
                </a:solidFill>
                <a:ea typeface="微软雅黑" panose="020B0503020204020204" pitchFamily="34" charset="-122"/>
                <a:cs typeface="Times New Roman" panose="02020603050405020304" pitchFamily="18" charset="0"/>
              </a:endParaRPr>
            </a:p>
          </p:txBody>
        </p:sp>
        <p:sp>
          <p:nvSpPr>
            <p:cNvPr id="43" name="矩形: 圆角 58">
              <a:extLst>
                <a:ext uri="{FF2B5EF4-FFF2-40B4-BE49-F238E27FC236}">
                  <a16:creationId xmlns:a16="http://schemas.microsoft.com/office/drawing/2014/main" xmlns="" id="{8FAA1CD3-714A-4B0C-9D04-C8FC766E3B1A}"/>
                </a:ext>
              </a:extLst>
            </p:cNvPr>
            <p:cNvSpPr/>
            <p:nvPr/>
          </p:nvSpPr>
          <p:spPr>
            <a:xfrm>
              <a:off x="4334951" y="823634"/>
              <a:ext cx="2554014" cy="38919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400" dirty="0">
                  <a:solidFill>
                    <a:srgbClr val="0066FF"/>
                  </a:solidFill>
                  <a:ea typeface="微软雅黑" panose="020B0503020204020204" pitchFamily="34" charset="-122"/>
                  <a:cs typeface="Times New Roman" panose="02020603050405020304" pitchFamily="18" charset="0"/>
                </a:rPr>
                <a:t>Reading observation data and mode data</a:t>
              </a:r>
              <a:endParaRPr lang="zh-CN" altLang="en-US" sz="1400" dirty="0">
                <a:solidFill>
                  <a:srgbClr val="0066FF"/>
                </a:solidFill>
                <a:ea typeface="微软雅黑" panose="020B0503020204020204" pitchFamily="34" charset="-122"/>
                <a:cs typeface="Times New Roman" panose="02020603050405020304" pitchFamily="18" charset="0"/>
              </a:endParaRPr>
            </a:p>
          </p:txBody>
        </p:sp>
        <p:sp>
          <p:nvSpPr>
            <p:cNvPr id="44" name="矩形: 圆角 59">
              <a:extLst>
                <a:ext uri="{FF2B5EF4-FFF2-40B4-BE49-F238E27FC236}">
                  <a16:creationId xmlns:a16="http://schemas.microsoft.com/office/drawing/2014/main" xmlns="" id="{D55D5B58-4980-4B2D-9CA7-B15678FFF526}"/>
                </a:ext>
              </a:extLst>
            </p:cNvPr>
            <p:cNvSpPr/>
            <p:nvPr/>
          </p:nvSpPr>
          <p:spPr>
            <a:xfrm>
              <a:off x="4334953" y="1351415"/>
              <a:ext cx="2538246" cy="43487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altLang="zh-CN" sz="1400" dirty="0">
                  <a:solidFill>
                    <a:srgbClr val="0066FF"/>
                  </a:solidFill>
                  <a:ea typeface="微软雅黑" panose="020B0503020204020204" pitchFamily="34" charset="-122"/>
                  <a:cs typeface="Times New Roman" panose="02020603050405020304" pitchFamily="18" charset="0"/>
                </a:rPr>
                <a:t>Calculation deviation </a:t>
              </a:r>
              <a:r>
                <a:rPr lang="zh-CN" altLang="en-US" sz="1400" dirty="0">
                  <a:solidFill>
                    <a:srgbClr val="0066FF"/>
                  </a:solidFill>
                  <a:ea typeface="微软雅黑" panose="020B0503020204020204" pitchFamily="34" charset="-122"/>
                  <a:cs typeface="Times New Roman" panose="02020603050405020304" pitchFamily="18" charset="0"/>
                </a:rPr>
                <a:t>：</a:t>
              </a:r>
              <a:r>
                <a:rPr lang="en-US" altLang="zh-CN" sz="1400" dirty="0" err="1">
                  <a:solidFill>
                    <a:srgbClr val="0066FF"/>
                  </a:solidFill>
                  <a:ea typeface="微软雅黑" panose="020B0503020204020204" pitchFamily="34" charset="-122"/>
                  <a:cs typeface="Times New Roman" panose="02020603050405020304" pitchFamily="18" charset="0"/>
                </a:rPr>
                <a:t>BIASi</a:t>
              </a:r>
              <a:r>
                <a:rPr lang="en-US" altLang="zh-CN" sz="1400" dirty="0">
                  <a:solidFill>
                    <a:srgbClr val="0066FF"/>
                  </a:solidFill>
                  <a:ea typeface="微软雅黑" panose="020B0503020204020204" pitchFamily="34" charset="-122"/>
                  <a:cs typeface="Times New Roman" panose="02020603050405020304" pitchFamily="18" charset="0"/>
                </a:rPr>
                <a:t>=O-B</a:t>
              </a:r>
              <a:endParaRPr lang="zh-CN" altLang="en-US" sz="1400" dirty="0">
                <a:solidFill>
                  <a:srgbClr val="0066FF"/>
                </a:solidFill>
                <a:ea typeface="微软雅黑" panose="020B0503020204020204" pitchFamily="34" charset="-122"/>
                <a:cs typeface="Times New Roman" panose="02020603050405020304" pitchFamily="18" charset="0"/>
              </a:endParaRPr>
            </a:p>
          </p:txBody>
        </p:sp>
        <p:sp>
          <p:nvSpPr>
            <p:cNvPr id="45" name="矩形: 圆角 60">
              <a:extLst>
                <a:ext uri="{FF2B5EF4-FFF2-40B4-BE49-F238E27FC236}">
                  <a16:creationId xmlns:a16="http://schemas.microsoft.com/office/drawing/2014/main" xmlns="" id="{925DB0A6-7B17-4C2A-9A9E-C225B74521AF}"/>
                </a:ext>
              </a:extLst>
            </p:cNvPr>
            <p:cNvSpPr/>
            <p:nvPr/>
          </p:nvSpPr>
          <p:spPr>
            <a:xfrm>
              <a:off x="4306526" y="2042024"/>
              <a:ext cx="2700617" cy="56672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400" dirty="0">
                  <a:solidFill>
                    <a:srgbClr val="0066FF"/>
                  </a:solidFill>
                  <a:ea typeface="微软雅黑" panose="020B0503020204020204" pitchFamily="34" charset="-122"/>
                  <a:cs typeface="Times New Roman" panose="02020603050405020304" pitchFamily="18" charset="0"/>
                </a:rPr>
                <a:t>Average deviation, standard deviation and root mean square error are calculated. </a:t>
              </a:r>
              <a:endParaRPr lang="zh-CN" altLang="en-US" sz="1400" dirty="0">
                <a:solidFill>
                  <a:srgbClr val="0066FF"/>
                </a:solidFill>
                <a:ea typeface="微软雅黑" panose="020B0503020204020204" pitchFamily="34" charset="-122"/>
                <a:cs typeface="Times New Roman" panose="02020603050405020304" pitchFamily="18" charset="0"/>
              </a:endParaRPr>
            </a:p>
          </p:txBody>
        </p:sp>
        <p:sp>
          <p:nvSpPr>
            <p:cNvPr id="46" name="矩形: 圆角 61">
              <a:extLst>
                <a:ext uri="{FF2B5EF4-FFF2-40B4-BE49-F238E27FC236}">
                  <a16:creationId xmlns:a16="http://schemas.microsoft.com/office/drawing/2014/main" xmlns="" id="{2CC29816-9770-438B-BAB9-C72C8FD90379}"/>
                </a:ext>
              </a:extLst>
            </p:cNvPr>
            <p:cNvSpPr/>
            <p:nvPr/>
          </p:nvSpPr>
          <p:spPr>
            <a:xfrm>
              <a:off x="7168096" y="2498897"/>
              <a:ext cx="1879600" cy="527879"/>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altLang="zh-CN" sz="1400" dirty="0">
                  <a:solidFill>
                    <a:srgbClr val="0066FF"/>
                  </a:solidFill>
                  <a:ea typeface="微软雅黑" panose="020B0503020204020204" pitchFamily="34" charset="-122"/>
                  <a:cs typeface="Times New Roman" panose="02020603050405020304" pitchFamily="18" charset="0"/>
                </a:rPr>
                <a:t>Gross error percentage calculated </a:t>
              </a:r>
              <a:endParaRPr lang="zh-CN" altLang="en-US" sz="1400" dirty="0">
                <a:solidFill>
                  <a:srgbClr val="0066FF"/>
                </a:solidFill>
                <a:ea typeface="微软雅黑" panose="020B0503020204020204" pitchFamily="34" charset="-122"/>
                <a:cs typeface="Times New Roman" panose="02020603050405020304" pitchFamily="18" charset="0"/>
              </a:endParaRPr>
            </a:p>
          </p:txBody>
        </p:sp>
        <p:sp>
          <p:nvSpPr>
            <p:cNvPr id="47" name="矩形: 圆角 62">
              <a:extLst>
                <a:ext uri="{FF2B5EF4-FFF2-40B4-BE49-F238E27FC236}">
                  <a16:creationId xmlns:a16="http://schemas.microsoft.com/office/drawing/2014/main" xmlns="" id="{00B3F2C8-3AEA-48AD-9F8C-A9697B21C3A6}"/>
                </a:ext>
              </a:extLst>
            </p:cNvPr>
            <p:cNvSpPr/>
            <p:nvPr/>
          </p:nvSpPr>
          <p:spPr>
            <a:xfrm>
              <a:off x="7168096" y="4063997"/>
              <a:ext cx="1801887" cy="55373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altLang="zh-CN" sz="1400" dirty="0">
                  <a:solidFill>
                    <a:srgbClr val="0066FF"/>
                  </a:solidFill>
                  <a:ea typeface="微软雅黑" panose="020B0503020204020204" pitchFamily="34" charset="-122"/>
                  <a:cs typeface="Times New Roman" panose="02020603050405020304" pitchFamily="18" charset="0"/>
                </a:rPr>
                <a:t>Output gross error percentage </a:t>
              </a:r>
              <a:endParaRPr lang="zh-CN" altLang="en-US" sz="1400" dirty="0">
                <a:solidFill>
                  <a:srgbClr val="0066FF"/>
                </a:solidFill>
                <a:ea typeface="微软雅黑" panose="020B0503020204020204" pitchFamily="34" charset="-122"/>
                <a:cs typeface="Times New Roman" panose="02020603050405020304" pitchFamily="18" charset="0"/>
              </a:endParaRPr>
            </a:p>
          </p:txBody>
        </p:sp>
        <p:sp>
          <p:nvSpPr>
            <p:cNvPr id="48" name="矩形: 圆角 63">
              <a:extLst>
                <a:ext uri="{FF2B5EF4-FFF2-40B4-BE49-F238E27FC236}">
                  <a16:creationId xmlns:a16="http://schemas.microsoft.com/office/drawing/2014/main" xmlns="" id="{5BCD74E4-CEB8-41FC-8876-A49263D39AE4}"/>
                </a:ext>
              </a:extLst>
            </p:cNvPr>
            <p:cNvSpPr/>
            <p:nvPr/>
          </p:nvSpPr>
          <p:spPr>
            <a:xfrm>
              <a:off x="4472939" y="4704537"/>
              <a:ext cx="2352040" cy="52680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400" dirty="0">
                  <a:solidFill>
                    <a:srgbClr val="0066FF"/>
                  </a:solidFill>
                  <a:ea typeface="微软雅黑" panose="020B0503020204020204" pitchFamily="34" charset="-122"/>
                  <a:cs typeface="Times New Roman" panose="02020603050405020304" pitchFamily="18" charset="0"/>
                </a:rPr>
                <a:t>Output mean deviation, standard deviation and root mean square error.</a:t>
              </a:r>
              <a:endParaRPr lang="zh-CN" altLang="en-US" sz="1400" dirty="0">
                <a:solidFill>
                  <a:srgbClr val="0066FF"/>
                </a:solidFill>
                <a:ea typeface="微软雅黑" panose="020B0503020204020204" pitchFamily="34" charset="-122"/>
                <a:cs typeface="Times New Roman" panose="02020603050405020304" pitchFamily="18" charset="0"/>
              </a:endParaRPr>
            </a:p>
          </p:txBody>
        </p:sp>
        <p:sp>
          <p:nvSpPr>
            <p:cNvPr id="50" name="流程图: 终止 49">
              <a:extLst>
                <a:ext uri="{FF2B5EF4-FFF2-40B4-BE49-F238E27FC236}">
                  <a16:creationId xmlns:a16="http://schemas.microsoft.com/office/drawing/2014/main" xmlns="" id="{D244848C-BB81-467A-BB71-BDCCC901E68E}"/>
                </a:ext>
              </a:extLst>
            </p:cNvPr>
            <p:cNvSpPr/>
            <p:nvPr/>
          </p:nvSpPr>
          <p:spPr>
            <a:xfrm>
              <a:off x="5267955" y="5491910"/>
              <a:ext cx="761991" cy="311558"/>
            </a:xfrm>
            <a:prstGeom prst="flowChartTermina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900" dirty="0">
                  <a:solidFill>
                    <a:srgbClr val="0066FF"/>
                  </a:solidFill>
                  <a:ea typeface="微软雅黑" panose="020B0503020204020204" pitchFamily="34" charset="-122"/>
                  <a:cs typeface="Times New Roman" panose="02020603050405020304" pitchFamily="18" charset="0"/>
                </a:rPr>
                <a:t>end</a:t>
              </a:r>
              <a:endParaRPr lang="zh-CN" altLang="en-US" sz="1900" dirty="0">
                <a:solidFill>
                  <a:srgbClr val="0066FF"/>
                </a:solidFill>
                <a:ea typeface="微软雅黑" panose="020B0503020204020204" pitchFamily="34" charset="-122"/>
                <a:cs typeface="Times New Roman" panose="02020603050405020304" pitchFamily="18" charset="0"/>
              </a:endParaRPr>
            </a:p>
          </p:txBody>
        </p:sp>
        <p:sp>
          <p:nvSpPr>
            <p:cNvPr id="51" name="流程图: 决策 50">
              <a:extLst>
                <a:ext uri="{FF2B5EF4-FFF2-40B4-BE49-F238E27FC236}">
                  <a16:creationId xmlns:a16="http://schemas.microsoft.com/office/drawing/2014/main" xmlns="" id="{EDB8B450-1D4A-48A1-8116-187B708D491C}"/>
                </a:ext>
              </a:extLst>
            </p:cNvPr>
            <p:cNvSpPr/>
            <p:nvPr/>
          </p:nvSpPr>
          <p:spPr>
            <a:xfrm>
              <a:off x="4429544" y="2789062"/>
              <a:ext cx="2443655" cy="1468460"/>
            </a:xfrm>
            <a:prstGeom prst="flowChartDecisi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1700">
                <a:solidFill>
                  <a:srgbClr val="0066FF"/>
                </a:solidFill>
              </a:endParaRPr>
            </a:p>
          </p:txBody>
        </p:sp>
        <p:sp>
          <p:nvSpPr>
            <p:cNvPr id="52" name="文本框 66">
              <a:extLst>
                <a:ext uri="{FF2B5EF4-FFF2-40B4-BE49-F238E27FC236}">
                  <a16:creationId xmlns:a16="http://schemas.microsoft.com/office/drawing/2014/main" xmlns="" id="{8605F78A-FCF0-438F-A29E-7CF3EB9F31C5}"/>
                </a:ext>
              </a:extLst>
            </p:cNvPr>
            <p:cNvSpPr txBox="1"/>
            <p:nvPr/>
          </p:nvSpPr>
          <p:spPr>
            <a:xfrm>
              <a:off x="4587201" y="3030503"/>
              <a:ext cx="2065284" cy="1092354"/>
            </a:xfrm>
            <a:prstGeom prst="rect">
              <a:avLst/>
            </a:prstGeom>
            <a:noFill/>
          </p:spPr>
          <p:txBody>
            <a:bodyPr wrap="square" rtlCol="0">
              <a:spAutoFit/>
            </a:bodyPr>
            <a:lstStyle/>
            <a:p>
              <a:pPr algn="ctr"/>
              <a:r>
                <a:rPr lang="en-US" altLang="zh-CN" sz="1300" dirty="0">
                  <a:solidFill>
                    <a:srgbClr val="0066FF"/>
                  </a:solidFill>
                  <a:ea typeface="微软雅黑" panose="020B0503020204020204" pitchFamily="34" charset="-122"/>
                  <a:cs typeface="Times New Roman" panose="02020603050405020304" pitchFamily="18" charset="0"/>
                </a:rPr>
                <a:t>According to the</a:t>
              </a:r>
            </a:p>
            <a:p>
              <a:pPr algn="ctr"/>
              <a:r>
                <a:rPr lang="en-US" altLang="zh-CN" sz="1300" dirty="0">
                  <a:solidFill>
                    <a:srgbClr val="0066FF"/>
                  </a:solidFill>
                  <a:ea typeface="微软雅黑" panose="020B0503020204020204" pitchFamily="34" charset="-122"/>
                  <a:cs typeface="Times New Roman" panose="02020603050405020304" pitchFamily="18" charset="0"/>
                </a:rPr>
                <a:t> respective thresholds of mean deviation, standard deviation and root mean square error, whether</a:t>
              </a:r>
            </a:p>
            <a:p>
              <a:pPr algn="ctr"/>
              <a:r>
                <a:rPr lang="en-US" altLang="zh-CN" sz="1300" dirty="0">
                  <a:solidFill>
                    <a:srgbClr val="0066FF"/>
                  </a:solidFill>
                  <a:ea typeface="微软雅黑" panose="020B0503020204020204" pitchFamily="34" charset="-122"/>
                  <a:cs typeface="Times New Roman" panose="02020603050405020304" pitchFamily="18" charset="0"/>
                </a:rPr>
                <a:t> the data is suspicious or not. </a:t>
              </a:r>
              <a:endParaRPr lang="zh-CN" altLang="en-US" sz="1300" dirty="0">
                <a:solidFill>
                  <a:srgbClr val="0066FF"/>
                </a:solidFill>
                <a:ea typeface="微软雅黑" panose="020B0503020204020204" pitchFamily="34" charset="-122"/>
                <a:cs typeface="Times New Roman" panose="02020603050405020304" pitchFamily="18" charset="0"/>
              </a:endParaRPr>
            </a:p>
          </p:txBody>
        </p:sp>
        <p:sp>
          <p:nvSpPr>
            <p:cNvPr id="54" name="流程图: 决策 53">
              <a:extLst>
                <a:ext uri="{FF2B5EF4-FFF2-40B4-BE49-F238E27FC236}">
                  <a16:creationId xmlns:a16="http://schemas.microsoft.com/office/drawing/2014/main" xmlns="" id="{C07519B0-1491-4310-B5EC-AF3DDB0891DB}"/>
                </a:ext>
              </a:extLst>
            </p:cNvPr>
            <p:cNvSpPr/>
            <p:nvPr/>
          </p:nvSpPr>
          <p:spPr>
            <a:xfrm>
              <a:off x="7115465" y="1208553"/>
              <a:ext cx="1984863" cy="736613"/>
            </a:xfrm>
            <a:prstGeom prst="flowChartDecisi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400" dirty="0">
                  <a:solidFill>
                    <a:srgbClr val="0066FF"/>
                  </a:solidFill>
                  <a:ea typeface="微软雅黑" panose="020B0503020204020204" pitchFamily="34" charset="-122"/>
                  <a:cs typeface="Times New Roman" panose="02020603050405020304" pitchFamily="18" charset="0"/>
                </a:rPr>
                <a:t>|</a:t>
              </a:r>
              <a:r>
                <a:rPr lang="en-US" altLang="zh-CN" sz="1400" dirty="0" err="1">
                  <a:solidFill>
                    <a:srgbClr val="0066FF"/>
                  </a:solidFill>
                  <a:ea typeface="微软雅黑" panose="020B0503020204020204" pitchFamily="34" charset="-122"/>
                  <a:cs typeface="Times New Roman" panose="02020603050405020304" pitchFamily="18" charset="0"/>
                </a:rPr>
                <a:t>BIASi</a:t>
              </a:r>
              <a:r>
                <a:rPr lang="en-US" altLang="zh-CN" sz="1400" dirty="0">
                  <a:solidFill>
                    <a:srgbClr val="0066FF"/>
                  </a:solidFill>
                  <a:ea typeface="微软雅黑" panose="020B0503020204020204" pitchFamily="34" charset="-122"/>
                  <a:cs typeface="Times New Roman" panose="02020603050405020304" pitchFamily="18" charset="0"/>
                </a:rPr>
                <a:t> |&gt;a</a:t>
              </a:r>
              <a:r>
                <a:rPr lang="zh-CN" altLang="en-US" sz="1400" dirty="0">
                  <a:solidFill>
                    <a:srgbClr val="0066FF"/>
                  </a:solidFill>
                  <a:ea typeface="微软雅黑" panose="020B0503020204020204" pitchFamily="34" charset="-122"/>
                  <a:cs typeface="Times New Roman" panose="02020603050405020304" pitchFamily="18" charset="0"/>
                </a:rPr>
                <a:t>？</a:t>
              </a:r>
            </a:p>
          </p:txBody>
        </p:sp>
        <p:cxnSp>
          <p:nvCxnSpPr>
            <p:cNvPr id="55" name="连接符: 肘形 69">
              <a:extLst>
                <a:ext uri="{FF2B5EF4-FFF2-40B4-BE49-F238E27FC236}">
                  <a16:creationId xmlns:a16="http://schemas.microsoft.com/office/drawing/2014/main" xmlns="" id="{9CEBC44C-BD60-4A08-9473-A15DE4279605}"/>
                </a:ext>
              </a:extLst>
            </p:cNvPr>
            <p:cNvCxnSpPr>
              <a:cxnSpLocks/>
              <a:stCxn id="47" idx="2"/>
            </p:cNvCxnSpPr>
            <p:nvPr/>
          </p:nvCxnSpPr>
          <p:spPr>
            <a:xfrm rot="5400000">
              <a:off x="6466673" y="3802733"/>
              <a:ext cx="787372" cy="2417363"/>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69" name="直接箭头连接符 68">
              <a:extLst>
                <a:ext uri="{FF2B5EF4-FFF2-40B4-BE49-F238E27FC236}">
                  <a16:creationId xmlns:a16="http://schemas.microsoft.com/office/drawing/2014/main" xmlns="" id="{AFA5FA7B-CBF1-4679-9178-753E2A0A102B}"/>
                </a:ext>
              </a:extLst>
            </p:cNvPr>
            <p:cNvCxnSpPr/>
            <p:nvPr/>
          </p:nvCxnSpPr>
          <p:spPr>
            <a:xfrm flipH="1">
              <a:off x="5666018" y="4303330"/>
              <a:ext cx="1" cy="4044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8" name="直接箭头连接符 77">
              <a:extLst>
                <a:ext uri="{FF2B5EF4-FFF2-40B4-BE49-F238E27FC236}">
                  <a16:creationId xmlns:a16="http://schemas.microsoft.com/office/drawing/2014/main" xmlns="" id="{B585986D-58E1-444F-A4EA-238479EB1A52}"/>
                </a:ext>
              </a:extLst>
            </p:cNvPr>
            <p:cNvCxnSpPr>
              <a:cxnSpLocks/>
              <a:stCxn id="45" idx="2"/>
              <a:endCxn id="51" idx="0"/>
            </p:cNvCxnSpPr>
            <p:nvPr/>
          </p:nvCxnSpPr>
          <p:spPr>
            <a:xfrm flipH="1">
              <a:off x="5651372" y="2608746"/>
              <a:ext cx="5463" cy="1803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2" name="直接箭头连接符 81">
              <a:extLst>
                <a:ext uri="{FF2B5EF4-FFF2-40B4-BE49-F238E27FC236}">
                  <a16:creationId xmlns:a16="http://schemas.microsoft.com/office/drawing/2014/main" xmlns="" id="{0712DB61-A1C7-4C5F-A87E-1CC2BD8E55D0}"/>
                </a:ext>
              </a:extLst>
            </p:cNvPr>
            <p:cNvCxnSpPr>
              <a:cxnSpLocks/>
            </p:cNvCxnSpPr>
            <p:nvPr/>
          </p:nvCxnSpPr>
          <p:spPr>
            <a:xfrm>
              <a:off x="5657829" y="1747503"/>
              <a:ext cx="0" cy="26772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3" name="直接箭头连接符 82">
              <a:extLst>
                <a:ext uri="{FF2B5EF4-FFF2-40B4-BE49-F238E27FC236}">
                  <a16:creationId xmlns:a16="http://schemas.microsoft.com/office/drawing/2014/main" xmlns="" id="{F5C174FF-27F3-4CE0-86FD-B7776C2F8CDB}"/>
                </a:ext>
              </a:extLst>
            </p:cNvPr>
            <p:cNvCxnSpPr>
              <a:cxnSpLocks/>
            </p:cNvCxnSpPr>
            <p:nvPr/>
          </p:nvCxnSpPr>
          <p:spPr>
            <a:xfrm>
              <a:off x="5650229" y="1169512"/>
              <a:ext cx="0" cy="2597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4" name="直接箭头连接符 83">
              <a:extLst>
                <a:ext uri="{FF2B5EF4-FFF2-40B4-BE49-F238E27FC236}">
                  <a16:creationId xmlns:a16="http://schemas.microsoft.com/office/drawing/2014/main" xmlns="" id="{6A8747A0-3C2B-4504-8BA2-A6AB47CC94AB}"/>
                </a:ext>
              </a:extLst>
            </p:cNvPr>
            <p:cNvCxnSpPr>
              <a:cxnSpLocks/>
            </p:cNvCxnSpPr>
            <p:nvPr/>
          </p:nvCxnSpPr>
          <p:spPr>
            <a:xfrm>
              <a:off x="5659107" y="628887"/>
              <a:ext cx="0" cy="19571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5" name="直接箭头连接符 84">
              <a:extLst>
                <a:ext uri="{FF2B5EF4-FFF2-40B4-BE49-F238E27FC236}">
                  <a16:creationId xmlns:a16="http://schemas.microsoft.com/office/drawing/2014/main" xmlns="" id="{F777EE71-419E-4E20-B808-5FAF371C6D88}"/>
                </a:ext>
              </a:extLst>
            </p:cNvPr>
            <p:cNvCxnSpPr>
              <a:cxnSpLocks/>
              <a:stCxn id="44" idx="3"/>
              <a:endCxn id="54" idx="1"/>
            </p:cNvCxnSpPr>
            <p:nvPr/>
          </p:nvCxnSpPr>
          <p:spPr>
            <a:xfrm>
              <a:off x="6873199" y="1568851"/>
              <a:ext cx="242266" cy="800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6" name="直接箭头连接符 85">
              <a:extLst>
                <a:ext uri="{FF2B5EF4-FFF2-40B4-BE49-F238E27FC236}">
                  <a16:creationId xmlns:a16="http://schemas.microsoft.com/office/drawing/2014/main" xmlns="" id="{842B2A49-D67D-4015-88CD-A1F06052D76B}"/>
                </a:ext>
              </a:extLst>
            </p:cNvPr>
            <p:cNvCxnSpPr>
              <a:cxnSpLocks/>
              <a:stCxn id="46" idx="2"/>
            </p:cNvCxnSpPr>
            <p:nvPr/>
          </p:nvCxnSpPr>
          <p:spPr>
            <a:xfrm>
              <a:off x="8107896" y="3026776"/>
              <a:ext cx="0" cy="10372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87" name="矩形 86">
            <a:extLst>
              <a:ext uri="{FF2B5EF4-FFF2-40B4-BE49-F238E27FC236}">
                <a16:creationId xmlns:a16="http://schemas.microsoft.com/office/drawing/2014/main" xmlns="" id="{0A0341D0-4587-492E-A9F6-7ADA9FE5747D}"/>
              </a:ext>
            </a:extLst>
          </p:cNvPr>
          <p:cNvSpPr/>
          <p:nvPr/>
        </p:nvSpPr>
        <p:spPr>
          <a:xfrm>
            <a:off x="290249" y="838071"/>
            <a:ext cx="5553410" cy="2156627"/>
          </a:xfrm>
          <a:prstGeom prst="rect">
            <a:avLst/>
          </a:prstGeom>
        </p:spPr>
        <p:txBody>
          <a:bodyPr wrap="square" lIns="108850" tIns="54425" rIns="108850" bIns="54425">
            <a:spAutoFit/>
          </a:bodyPr>
          <a:lstStyle/>
          <a:p>
            <a:pPr algn="just"/>
            <a:r>
              <a:rPr lang="en-US" altLang="zh-CN" sz="1900" dirty="0" smtClean="0">
                <a:solidFill>
                  <a:schemeClr val="tx1">
                    <a:lumMod val="95000"/>
                    <a:lumOff val="5000"/>
                  </a:schemeClr>
                </a:solidFill>
                <a:ea typeface="微软雅黑" panose="020B0503020204020204" pitchFamily="34" charset="-122"/>
                <a:cs typeface="Times New Roman" panose="02020603050405020304" pitchFamily="18" charset="0"/>
              </a:rPr>
              <a:t>Comparing </a:t>
            </a:r>
            <a:r>
              <a:rPr lang="en-US" altLang="zh-CN" sz="1900" dirty="0">
                <a:solidFill>
                  <a:schemeClr val="tx1">
                    <a:lumMod val="95000"/>
                    <a:lumOff val="5000"/>
                  </a:schemeClr>
                </a:solidFill>
                <a:ea typeface="微软雅黑" panose="020B0503020204020204" pitchFamily="34" charset="-122"/>
                <a:cs typeface="Times New Roman" panose="02020603050405020304" pitchFamily="18" charset="0"/>
              </a:rPr>
              <a:t>the data quality evaluation methods of WMO, ECMWF and JMA, we can quantitatively evaluate and monitor data quality of radiosonde, find and solve the problem of data quality in time, improve the data service quality, and fully support the new requirements of the World Meteorological Center for global meteorological data service. </a:t>
            </a:r>
            <a:endParaRPr lang="zh-CN" altLang="zh-CN" sz="1900" dirty="0">
              <a:solidFill>
                <a:schemeClr val="tx1">
                  <a:lumMod val="95000"/>
                  <a:lumOff val="5000"/>
                </a:schemeClr>
              </a:solidFill>
              <a:ea typeface="微软雅黑" panose="020B0503020204020204" pitchFamily="34" charset="-122"/>
              <a:cs typeface="Times New Roman" panose="02020603050405020304" pitchFamily="18" charset="0"/>
            </a:endParaRPr>
          </a:p>
        </p:txBody>
      </p:sp>
      <p:cxnSp>
        <p:nvCxnSpPr>
          <p:cNvPr id="89" name="直接箭头连接符 88">
            <a:extLst>
              <a:ext uri="{FF2B5EF4-FFF2-40B4-BE49-F238E27FC236}">
                <a16:creationId xmlns:a16="http://schemas.microsoft.com/office/drawing/2014/main" xmlns="" id="{AFA5FA7B-CBF1-4679-9178-753E2A0A102B}"/>
              </a:ext>
            </a:extLst>
          </p:cNvPr>
          <p:cNvCxnSpPr/>
          <p:nvPr/>
        </p:nvCxnSpPr>
        <p:spPr>
          <a:xfrm flipH="1">
            <a:off x="7585010" y="5690981"/>
            <a:ext cx="11" cy="2606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0" name="直接箭头连接符 89">
            <a:extLst>
              <a:ext uri="{FF2B5EF4-FFF2-40B4-BE49-F238E27FC236}">
                <a16:creationId xmlns:a16="http://schemas.microsoft.com/office/drawing/2014/main" xmlns="" id="{C0B76975-22C1-476D-9156-64E539FF4F0F}"/>
              </a:ext>
            </a:extLst>
          </p:cNvPr>
          <p:cNvCxnSpPr>
            <a:cxnSpLocks/>
            <a:stCxn id="54" idx="2"/>
            <a:endCxn id="46" idx="0"/>
          </p:cNvCxnSpPr>
          <p:nvPr/>
        </p:nvCxnSpPr>
        <p:spPr>
          <a:xfrm flipH="1">
            <a:off x="10872931" y="2404040"/>
            <a:ext cx="1" cy="5538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 name="矩形 2"/>
          <p:cNvSpPr/>
          <p:nvPr/>
        </p:nvSpPr>
        <p:spPr>
          <a:xfrm>
            <a:off x="1070670" y="6108731"/>
            <a:ext cx="3992567" cy="400110"/>
          </a:xfrm>
          <a:prstGeom prst="rect">
            <a:avLst/>
          </a:prstGeom>
        </p:spPr>
        <p:txBody>
          <a:bodyPr wrap="none">
            <a:spAutoFit/>
          </a:bodyPr>
          <a:lstStyle/>
          <a:p>
            <a:pPr algn="ctr"/>
            <a:r>
              <a:rPr lang="en-US" altLang="zh-CN" sz="2000" dirty="0">
                <a:solidFill>
                  <a:schemeClr val="tx1">
                    <a:lumMod val="95000"/>
                    <a:lumOff val="5000"/>
                  </a:schemeClr>
                </a:solidFill>
                <a:ea typeface="微软雅黑" panose="020B0503020204020204" pitchFamily="34" charset="-122"/>
                <a:cs typeface="Times New Roman" panose="02020603050405020304" pitchFamily="18" charset="0"/>
              </a:rPr>
              <a:t>286 radiosonde stations of  WIGOS II</a:t>
            </a:r>
          </a:p>
        </p:txBody>
      </p:sp>
      <p:sp>
        <p:nvSpPr>
          <p:cNvPr id="4" name="矩形 3"/>
          <p:cNvSpPr/>
          <p:nvPr/>
        </p:nvSpPr>
        <p:spPr>
          <a:xfrm>
            <a:off x="7172871" y="6397660"/>
            <a:ext cx="3740961" cy="400110"/>
          </a:xfrm>
          <a:prstGeom prst="rect">
            <a:avLst/>
          </a:prstGeom>
        </p:spPr>
        <p:txBody>
          <a:bodyPr wrap="none">
            <a:spAutoFit/>
          </a:bodyPr>
          <a:lstStyle/>
          <a:p>
            <a:pPr algn="ctr"/>
            <a:r>
              <a:rPr lang="en-US" altLang="zh-CN" sz="2000" dirty="0">
                <a:solidFill>
                  <a:schemeClr val="tx1">
                    <a:lumMod val="95000"/>
                    <a:lumOff val="5000"/>
                  </a:schemeClr>
                </a:solidFill>
                <a:ea typeface="微软雅黑" panose="020B0503020204020204" pitchFamily="34" charset="-122"/>
                <a:cs typeface="Times New Roman" panose="02020603050405020304" pitchFamily="18" charset="0"/>
              </a:rPr>
              <a:t>Quality evaluation method of  O-B</a:t>
            </a:r>
            <a:endParaRPr lang="en-US" altLang="zh-CN" dirty="0">
              <a:solidFill>
                <a:schemeClr val="tx1">
                  <a:lumMod val="95000"/>
                  <a:lumOff val="5000"/>
                </a:schemeClr>
              </a:solidFill>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695517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文本框 2"/>
          <p:cNvSpPr txBox="1"/>
          <p:nvPr/>
        </p:nvSpPr>
        <p:spPr>
          <a:xfrm>
            <a:off x="1670949" y="688356"/>
            <a:ext cx="1389915" cy="617744"/>
          </a:xfrm>
          <a:prstGeom prst="rect">
            <a:avLst/>
          </a:prstGeom>
          <a:noFill/>
        </p:spPr>
        <p:txBody>
          <a:bodyPr wrap="square" lIns="108850" tIns="54425" rIns="108850" bIns="54425" rtlCol="0">
            <a:spAutoFit/>
          </a:bodyPr>
          <a:lstStyle/>
          <a:p>
            <a:r>
              <a:rPr lang="en-US" altLang="zh-CN" sz="3300" dirty="0">
                <a:solidFill>
                  <a:schemeClr val="tx1">
                    <a:lumMod val="95000"/>
                    <a:lumOff val="5000"/>
                  </a:schemeClr>
                </a:solidFill>
                <a:ea typeface="微软雅黑" panose="020B0503020204020204" pitchFamily="34" charset="-122"/>
                <a:cs typeface="Times New Roman" panose="02020603050405020304" pitchFamily="18" charset="0"/>
              </a:rPr>
              <a:t>China</a:t>
            </a:r>
            <a:endParaRPr lang="zh-CN" altLang="en-US" sz="3300" dirty="0">
              <a:solidFill>
                <a:schemeClr val="tx1">
                  <a:lumMod val="95000"/>
                  <a:lumOff val="5000"/>
                </a:schemeClr>
              </a:solidFill>
              <a:ea typeface="微软雅黑" panose="020B0503020204020204" pitchFamily="34" charset="-122"/>
              <a:cs typeface="Times New Roman" panose="02020603050405020304" pitchFamily="18" charset="0"/>
            </a:endParaRPr>
          </a:p>
        </p:txBody>
      </p:sp>
      <p:sp>
        <p:nvSpPr>
          <p:cNvPr id="31" name="文本框 30"/>
          <p:cNvSpPr txBox="1"/>
          <p:nvPr/>
        </p:nvSpPr>
        <p:spPr>
          <a:xfrm>
            <a:off x="9202199" y="632948"/>
            <a:ext cx="1389915" cy="617744"/>
          </a:xfrm>
          <a:prstGeom prst="rect">
            <a:avLst/>
          </a:prstGeom>
          <a:noFill/>
        </p:spPr>
        <p:txBody>
          <a:bodyPr wrap="square" lIns="108850" tIns="54425" rIns="108850" bIns="54425" rtlCol="0">
            <a:spAutoFit/>
          </a:bodyPr>
          <a:lstStyle>
            <a:defPPr>
              <a:defRPr lang="en-US"/>
            </a:defPPr>
            <a:lvl1pPr>
              <a:defRPr sz="3300">
                <a:solidFill>
                  <a:schemeClr val="tx1">
                    <a:lumMod val="95000"/>
                    <a:lumOff val="5000"/>
                  </a:schemeClr>
                </a:solidFill>
                <a:ea typeface="微软雅黑" panose="020B0503020204020204" pitchFamily="34" charset="-122"/>
                <a:cs typeface="Times New Roman" panose="02020603050405020304" pitchFamily="18" charset="0"/>
              </a:defRPr>
            </a:lvl1pPr>
          </a:lstStyle>
          <a:p>
            <a:r>
              <a:rPr lang="en-US" altLang="zh-CN" dirty="0"/>
              <a:t>JMA</a:t>
            </a:r>
            <a:endParaRPr lang="zh-CN" altLang="en-US" dirty="0"/>
          </a:p>
        </p:txBody>
      </p:sp>
      <p:sp>
        <p:nvSpPr>
          <p:cNvPr id="32" name="文本框 31"/>
          <p:cNvSpPr txBox="1"/>
          <p:nvPr/>
        </p:nvSpPr>
        <p:spPr>
          <a:xfrm>
            <a:off x="5535658" y="680573"/>
            <a:ext cx="871081" cy="617744"/>
          </a:xfrm>
          <a:prstGeom prst="rect">
            <a:avLst/>
          </a:prstGeom>
          <a:noFill/>
        </p:spPr>
        <p:txBody>
          <a:bodyPr wrap="square" lIns="108850" tIns="54425" rIns="108850" bIns="54425" rtlCol="0">
            <a:spAutoFit/>
          </a:bodyPr>
          <a:lstStyle>
            <a:defPPr>
              <a:defRPr lang="en-US"/>
            </a:defPPr>
            <a:lvl1pPr>
              <a:defRPr sz="3300">
                <a:solidFill>
                  <a:schemeClr val="tx1">
                    <a:lumMod val="95000"/>
                    <a:lumOff val="5000"/>
                  </a:schemeClr>
                </a:solidFill>
                <a:ea typeface="微软雅黑" panose="020B0503020204020204" pitchFamily="34" charset="-122"/>
                <a:cs typeface="Times New Roman" panose="02020603050405020304" pitchFamily="18" charset="0"/>
              </a:defRPr>
            </a:lvl1pPr>
          </a:lstStyle>
          <a:p>
            <a:r>
              <a:rPr lang="en-US" altLang="zh-CN" dirty="0"/>
              <a:t>EC</a:t>
            </a:r>
            <a:endParaRPr lang="zh-CN" altLang="en-US" dirty="0"/>
          </a:p>
        </p:txBody>
      </p:sp>
      <p:sp>
        <p:nvSpPr>
          <p:cNvPr id="34" name="文本框 2">
            <a:extLst>
              <a:ext uri="{FF2B5EF4-FFF2-40B4-BE49-F238E27FC236}">
                <a16:creationId xmlns="" xmlns:a16="http://schemas.microsoft.com/office/drawing/2014/main" id="{267CC5A1-89B5-43C1-AF38-88556E7D54BE}"/>
              </a:ext>
            </a:extLst>
          </p:cNvPr>
          <p:cNvSpPr txBox="1">
            <a:spLocks noChangeArrowheads="1"/>
          </p:cNvSpPr>
          <p:nvPr/>
        </p:nvSpPr>
        <p:spPr bwMode="auto">
          <a:xfrm>
            <a:off x="316384" y="4446"/>
            <a:ext cx="8885815" cy="69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spcBef>
                <a:spcPct val="0"/>
              </a:spcBef>
              <a:buFontTx/>
              <a:buNone/>
            </a:pPr>
            <a:r>
              <a:rPr lang="en-US" altLang="zh-CN" sz="2900" b="1" dirty="0">
                <a:solidFill>
                  <a:schemeClr val="tx1">
                    <a:lumMod val="95000"/>
                    <a:lumOff val="5000"/>
                  </a:schemeClr>
                </a:solidFill>
                <a:latin typeface="+mn-lt"/>
                <a:cs typeface="Times New Roman" panose="02020603050405020304" pitchFamily="18" charset="0"/>
              </a:rPr>
              <a:t>Comparison of evaluation (height)</a:t>
            </a:r>
            <a:endParaRPr lang="zh-CN" altLang="en-US" sz="2900" b="1" dirty="0">
              <a:solidFill>
                <a:schemeClr val="tx1">
                  <a:lumMod val="95000"/>
                  <a:lumOff val="5000"/>
                </a:schemeClr>
              </a:solidFill>
              <a:latin typeface="+mn-lt"/>
              <a:cs typeface="Times New Roman" panose="02020603050405020304" pitchFamily="18" charset="0"/>
            </a:endParaRPr>
          </a:p>
        </p:txBody>
      </p:sp>
      <p:sp>
        <p:nvSpPr>
          <p:cNvPr id="39" name="椭圆 38">
            <a:extLst>
              <a:ext uri="{FF2B5EF4-FFF2-40B4-BE49-F238E27FC236}">
                <a16:creationId xmlns="" xmlns:a16="http://schemas.microsoft.com/office/drawing/2014/main" id="{E4798CF3-61A0-484A-81C2-3B90A5F5A360}"/>
              </a:ext>
            </a:extLst>
          </p:cNvPr>
          <p:cNvSpPr/>
          <p:nvPr/>
        </p:nvSpPr>
        <p:spPr>
          <a:xfrm>
            <a:off x="3920074" y="4313939"/>
            <a:ext cx="3761206" cy="777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solidFill>
                <a:srgbClr val="0066FF"/>
              </a:solidFill>
            </a:endParaRPr>
          </a:p>
        </p:txBody>
      </p:sp>
      <p:sp>
        <p:nvSpPr>
          <p:cNvPr id="44" name="椭圆 43">
            <a:extLst>
              <a:ext uri="{FF2B5EF4-FFF2-40B4-BE49-F238E27FC236}">
                <a16:creationId xmlns="" xmlns:a16="http://schemas.microsoft.com/office/drawing/2014/main" id="{B2251D4A-147E-4E5A-BC4B-767978D74C71}"/>
              </a:ext>
            </a:extLst>
          </p:cNvPr>
          <p:cNvSpPr/>
          <p:nvPr/>
        </p:nvSpPr>
        <p:spPr>
          <a:xfrm>
            <a:off x="7547727" y="3058872"/>
            <a:ext cx="4481617" cy="16971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solidFill>
                <a:srgbClr val="0066FF"/>
              </a:solidFill>
            </a:endParaRPr>
          </a:p>
        </p:txBody>
      </p:sp>
      <p:pic>
        <p:nvPicPr>
          <p:cNvPr id="13" name="图片 12">
            <a:extLst>
              <a:ext uri="{FF2B5EF4-FFF2-40B4-BE49-F238E27FC236}">
                <a16:creationId xmlns="" xmlns:a16="http://schemas.microsoft.com/office/drawing/2014/main" id="{E29F1BAC-A3D6-4F7E-A291-AFC16D456B80}"/>
              </a:ext>
            </a:extLst>
          </p:cNvPr>
          <p:cNvPicPr>
            <a:picLocks noChangeAspect="1"/>
          </p:cNvPicPr>
          <p:nvPr/>
        </p:nvPicPr>
        <p:blipFill>
          <a:blip r:embed="rId3" cstate="print"/>
          <a:stretch>
            <a:fillRect/>
          </a:stretch>
        </p:blipFill>
        <p:spPr>
          <a:xfrm>
            <a:off x="627962" y="1190066"/>
            <a:ext cx="3255848" cy="4321000"/>
          </a:xfrm>
          <a:prstGeom prst="rect">
            <a:avLst/>
          </a:prstGeom>
        </p:spPr>
      </p:pic>
      <p:pic>
        <p:nvPicPr>
          <p:cNvPr id="14" name="图片 13">
            <a:extLst>
              <a:ext uri="{FF2B5EF4-FFF2-40B4-BE49-F238E27FC236}">
                <a16:creationId xmlns="" xmlns:a16="http://schemas.microsoft.com/office/drawing/2014/main" id="{8755BF8A-AAFB-451D-B3B1-174FA4736B25}"/>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3920074" y="1155601"/>
            <a:ext cx="3591390" cy="4321000"/>
          </a:xfrm>
          <a:prstGeom prst="rect">
            <a:avLst/>
          </a:prstGeom>
        </p:spPr>
      </p:pic>
      <p:pic>
        <p:nvPicPr>
          <p:cNvPr id="15" name="图片 14">
            <a:extLst>
              <a:ext uri="{FF2B5EF4-FFF2-40B4-BE49-F238E27FC236}">
                <a16:creationId xmlns="" xmlns:a16="http://schemas.microsoft.com/office/drawing/2014/main" id="{71F9A7A2-0A2D-42E3-ABF9-3B1D1ACC4651}"/>
              </a:ext>
            </a:extLst>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7780384" y="1155601"/>
            <a:ext cx="4248959" cy="4321000"/>
          </a:xfrm>
          <a:prstGeom prst="rect">
            <a:avLst/>
          </a:prstGeom>
        </p:spPr>
      </p:pic>
      <p:sp>
        <p:nvSpPr>
          <p:cNvPr id="45" name="文本框 44">
            <a:extLst>
              <a:ext uri="{FF2B5EF4-FFF2-40B4-BE49-F238E27FC236}">
                <a16:creationId xmlns="" xmlns:a16="http://schemas.microsoft.com/office/drawing/2014/main" id="{6AEE63FD-E1DD-4948-B26C-E1255F068023}"/>
              </a:ext>
            </a:extLst>
          </p:cNvPr>
          <p:cNvSpPr txBox="1"/>
          <p:nvPr/>
        </p:nvSpPr>
        <p:spPr>
          <a:xfrm rot="16200000">
            <a:off x="-119585" y="2802174"/>
            <a:ext cx="1042813" cy="617744"/>
          </a:xfrm>
          <a:prstGeom prst="rect">
            <a:avLst/>
          </a:prstGeom>
          <a:noFill/>
        </p:spPr>
        <p:txBody>
          <a:bodyPr wrap="square" lIns="108850" tIns="54425" rIns="108850" bIns="54425" rtlCol="0">
            <a:spAutoFit/>
          </a:bodyPr>
          <a:lstStyle/>
          <a:p>
            <a:r>
              <a:rPr lang="en-US" altLang="zh-CN" sz="3300" dirty="0">
                <a:solidFill>
                  <a:schemeClr val="tx1">
                    <a:lumMod val="95000"/>
                    <a:lumOff val="5000"/>
                  </a:schemeClr>
                </a:solidFill>
                <a:ea typeface="微软雅黑" panose="020B0503020204020204" pitchFamily="34" charset="-122"/>
                <a:cs typeface="Times New Roman" panose="02020603050405020304" pitchFamily="18" charset="0"/>
              </a:rPr>
              <a:t>June</a:t>
            </a:r>
            <a:endParaRPr lang="zh-CN" altLang="en-US" sz="3300" dirty="0">
              <a:solidFill>
                <a:schemeClr val="tx1">
                  <a:lumMod val="95000"/>
                  <a:lumOff val="5000"/>
                </a:schemeClr>
              </a:solidFill>
              <a:ea typeface="微软雅黑" panose="020B0503020204020204" pitchFamily="34" charset="-122"/>
              <a:cs typeface="Times New Roman" panose="02020603050405020304" pitchFamily="18" charset="0"/>
            </a:endParaRPr>
          </a:p>
        </p:txBody>
      </p:sp>
      <p:sp>
        <p:nvSpPr>
          <p:cNvPr id="16" name="矩形 15">
            <a:extLst>
              <a:ext uri="{FF2B5EF4-FFF2-40B4-BE49-F238E27FC236}">
                <a16:creationId xmlns="" xmlns:a16="http://schemas.microsoft.com/office/drawing/2014/main" id="{A7FED502-E02D-44B0-8EE3-962E84DCF154}"/>
              </a:ext>
            </a:extLst>
          </p:cNvPr>
          <p:cNvSpPr/>
          <p:nvPr/>
        </p:nvSpPr>
        <p:spPr>
          <a:xfrm>
            <a:off x="3995221" y="5493486"/>
            <a:ext cx="3095613" cy="479245"/>
          </a:xfrm>
          <a:prstGeom prst="rect">
            <a:avLst/>
          </a:prstGeom>
        </p:spPr>
        <p:txBody>
          <a:bodyPr wrap="none" lIns="108850" tIns="54425" rIns="108850" bIns="54425">
            <a:spAutoFit/>
          </a:bodyPr>
          <a:lstStyle/>
          <a:p>
            <a:r>
              <a:rPr lang="zh-CN" altLang="en-US" dirty="0">
                <a:solidFill>
                  <a:schemeClr val="tx1">
                    <a:lumMod val="95000"/>
                    <a:lumOff val="5000"/>
                  </a:schemeClr>
                </a:solidFill>
                <a:cs typeface="Times New Roman" panose="02020603050405020304" pitchFamily="18" charset="0"/>
              </a:rPr>
              <a:t>Coincidence rate</a:t>
            </a:r>
            <a:r>
              <a:rPr lang="en-US" altLang="zh-CN" dirty="0">
                <a:solidFill>
                  <a:schemeClr val="tx1">
                    <a:lumMod val="95000"/>
                    <a:lumOff val="5000"/>
                  </a:schemeClr>
                </a:solidFill>
                <a:cs typeface="Times New Roman" panose="02020603050405020304" pitchFamily="18" charset="0"/>
              </a:rPr>
              <a:t>: 34%</a:t>
            </a:r>
            <a:r>
              <a:rPr lang="zh-CN" altLang="en-US" dirty="0">
                <a:solidFill>
                  <a:schemeClr val="tx1">
                    <a:lumMod val="95000"/>
                    <a:lumOff val="5000"/>
                  </a:schemeClr>
                </a:solidFill>
                <a:cs typeface="Times New Roman" panose="02020603050405020304" pitchFamily="18" charset="0"/>
              </a:rPr>
              <a:t> </a:t>
            </a:r>
          </a:p>
        </p:txBody>
      </p:sp>
      <p:sp>
        <p:nvSpPr>
          <p:cNvPr id="46" name="矩形 45">
            <a:extLst>
              <a:ext uri="{FF2B5EF4-FFF2-40B4-BE49-F238E27FC236}">
                <a16:creationId xmlns="" xmlns:a16="http://schemas.microsoft.com/office/drawing/2014/main" id="{49480C03-14F3-4323-8D9D-803E283E1138}"/>
              </a:ext>
            </a:extLst>
          </p:cNvPr>
          <p:cNvSpPr/>
          <p:nvPr/>
        </p:nvSpPr>
        <p:spPr>
          <a:xfrm>
            <a:off x="8306605" y="5511066"/>
            <a:ext cx="3095613" cy="479245"/>
          </a:xfrm>
          <a:prstGeom prst="rect">
            <a:avLst/>
          </a:prstGeom>
        </p:spPr>
        <p:txBody>
          <a:bodyPr wrap="none" lIns="108850" tIns="54425" rIns="108850" bIns="54425">
            <a:spAutoFit/>
          </a:bodyPr>
          <a:lstStyle/>
          <a:p>
            <a:r>
              <a:rPr lang="zh-CN" altLang="en-US" dirty="0">
                <a:solidFill>
                  <a:schemeClr val="tx1">
                    <a:lumMod val="95000"/>
                    <a:lumOff val="5000"/>
                  </a:schemeClr>
                </a:solidFill>
                <a:cs typeface="Times New Roman" panose="02020603050405020304" pitchFamily="18" charset="0"/>
              </a:rPr>
              <a:t>Coincidence rate</a:t>
            </a:r>
            <a:r>
              <a:rPr lang="en-US" altLang="zh-CN" dirty="0">
                <a:solidFill>
                  <a:schemeClr val="tx1">
                    <a:lumMod val="95000"/>
                    <a:lumOff val="5000"/>
                  </a:schemeClr>
                </a:solidFill>
                <a:cs typeface="Times New Roman" panose="02020603050405020304" pitchFamily="18" charset="0"/>
              </a:rPr>
              <a:t>: 84%</a:t>
            </a:r>
            <a:r>
              <a:rPr lang="zh-CN" altLang="en-US" dirty="0">
                <a:solidFill>
                  <a:schemeClr val="tx1">
                    <a:lumMod val="95000"/>
                    <a:lumOff val="5000"/>
                  </a:schemeClr>
                </a:solidFill>
                <a:cs typeface="Times New Roman" panose="02020603050405020304" pitchFamily="18" charset="0"/>
              </a:rPr>
              <a:t> </a:t>
            </a:r>
          </a:p>
        </p:txBody>
      </p:sp>
      <p:sp>
        <p:nvSpPr>
          <p:cNvPr id="48" name="矩形 47">
            <a:extLst>
              <a:ext uri="{FF2B5EF4-FFF2-40B4-BE49-F238E27FC236}">
                <a16:creationId xmlns="" xmlns:a16="http://schemas.microsoft.com/office/drawing/2014/main" id="{158C001A-27D6-4097-B368-06E9333A6B56}"/>
              </a:ext>
            </a:extLst>
          </p:cNvPr>
          <p:cNvSpPr/>
          <p:nvPr/>
        </p:nvSpPr>
        <p:spPr>
          <a:xfrm>
            <a:off x="3995222" y="2865784"/>
            <a:ext cx="3516242" cy="211376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solidFill>
                <a:srgbClr val="0066FF"/>
              </a:solidFill>
            </a:endParaRPr>
          </a:p>
        </p:txBody>
      </p:sp>
      <p:sp>
        <p:nvSpPr>
          <p:cNvPr id="49" name="矩形 48">
            <a:extLst>
              <a:ext uri="{FF2B5EF4-FFF2-40B4-BE49-F238E27FC236}">
                <a16:creationId xmlns="" xmlns:a16="http://schemas.microsoft.com/office/drawing/2014/main" id="{EC123979-3E8A-4B42-ACB2-F66596846337}"/>
              </a:ext>
            </a:extLst>
          </p:cNvPr>
          <p:cNvSpPr/>
          <p:nvPr/>
        </p:nvSpPr>
        <p:spPr>
          <a:xfrm>
            <a:off x="7780384" y="2977569"/>
            <a:ext cx="4071406" cy="160565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solidFill>
                <a:srgbClr val="0066FF"/>
              </a:solidFill>
            </a:endParaRPr>
          </a:p>
        </p:txBody>
      </p:sp>
      <p:sp>
        <p:nvSpPr>
          <p:cNvPr id="50" name="矩形 49">
            <a:extLst>
              <a:ext uri="{FF2B5EF4-FFF2-40B4-BE49-F238E27FC236}">
                <a16:creationId xmlns="" xmlns:a16="http://schemas.microsoft.com/office/drawing/2014/main" id="{7693C3E3-3CE0-4620-A799-AE25214F0414}"/>
              </a:ext>
            </a:extLst>
          </p:cNvPr>
          <p:cNvSpPr/>
          <p:nvPr/>
        </p:nvSpPr>
        <p:spPr>
          <a:xfrm>
            <a:off x="4127" y="6011032"/>
            <a:ext cx="12190413" cy="60118"/>
          </a:xfrm>
          <a:prstGeom prst="rect">
            <a:avLst/>
          </a:prstGeom>
          <a:solidFill>
            <a:srgbClr val="4B649F"/>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eaLnBrk="1" fontAlgn="auto" hangingPunct="1">
              <a:defRPr/>
            </a:pPr>
            <a:endParaRPr lang="zh-CN" altLang="en-US" noProof="1">
              <a:solidFill>
                <a:srgbClr val="0066FF"/>
              </a:solidFill>
            </a:endParaRPr>
          </a:p>
        </p:txBody>
      </p:sp>
      <p:sp>
        <p:nvSpPr>
          <p:cNvPr id="51" name="文本框 50">
            <a:extLst>
              <a:ext uri="{FF2B5EF4-FFF2-40B4-BE49-F238E27FC236}">
                <a16:creationId xmlns="" xmlns:a16="http://schemas.microsoft.com/office/drawing/2014/main" id="{F56855BE-0831-448A-ABC7-CFC0465B50C9}"/>
              </a:ext>
            </a:extLst>
          </p:cNvPr>
          <p:cNvSpPr txBox="1"/>
          <p:nvPr/>
        </p:nvSpPr>
        <p:spPr>
          <a:xfrm>
            <a:off x="554109" y="5989595"/>
            <a:ext cx="11326003" cy="1002465"/>
          </a:xfrm>
          <a:prstGeom prst="rect">
            <a:avLst/>
          </a:prstGeom>
          <a:noFill/>
        </p:spPr>
        <p:txBody>
          <a:bodyPr wrap="square" lIns="108850" tIns="54425" rIns="108850" bIns="54425" rtlCol="0">
            <a:spAutoFit/>
          </a:bodyPr>
          <a:lstStyle/>
          <a:p>
            <a:pPr indent="544251"/>
            <a:r>
              <a:rPr lang="en-US" altLang="zh-CN" sz="2900" dirty="0">
                <a:solidFill>
                  <a:schemeClr val="tx1">
                    <a:lumMod val="95000"/>
                    <a:lumOff val="5000"/>
                  </a:schemeClr>
                </a:solidFill>
                <a:ea typeface="微软雅黑" panose="020B0503020204020204" pitchFamily="34" charset="-122"/>
                <a:cs typeface="Times New Roman" panose="02020603050405020304" pitchFamily="18" charset="0"/>
              </a:rPr>
              <a:t>China has the ability to assess the height, but there is still a gap with the international level. </a:t>
            </a:r>
            <a:endParaRPr lang="zh-CN" altLang="en-US" sz="2900" dirty="0">
              <a:solidFill>
                <a:schemeClr val="tx1">
                  <a:lumMod val="95000"/>
                  <a:lumOff val="5000"/>
                </a:schemeClr>
              </a:solidFill>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117649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2" name="图片 61">
            <a:extLst>
              <a:ext uri="{FF2B5EF4-FFF2-40B4-BE49-F238E27FC236}">
                <a16:creationId xmlns="" xmlns:a16="http://schemas.microsoft.com/office/drawing/2014/main" id="{698542C2-D314-4128-9CAC-28C114148353}"/>
              </a:ext>
            </a:extLst>
          </p:cNvPr>
          <p:cNvPicPr>
            <a:picLocks noChangeAspect="1"/>
          </p:cNvPicPr>
          <p:nvPr/>
        </p:nvPicPr>
        <p:blipFill>
          <a:blip r:embed="rId3" cstate="print"/>
          <a:stretch>
            <a:fillRect/>
          </a:stretch>
        </p:blipFill>
        <p:spPr>
          <a:xfrm>
            <a:off x="7157033" y="1089027"/>
            <a:ext cx="3031105" cy="802135"/>
          </a:xfrm>
          <a:prstGeom prst="rect">
            <a:avLst/>
          </a:prstGeom>
        </p:spPr>
      </p:pic>
      <p:pic>
        <p:nvPicPr>
          <p:cNvPr id="27" name="图片 26">
            <a:extLst>
              <a:ext uri="{FF2B5EF4-FFF2-40B4-BE49-F238E27FC236}">
                <a16:creationId xmlns="" xmlns:a16="http://schemas.microsoft.com/office/drawing/2014/main" id="{61E8D09A-A4AA-426E-96C5-B449B2662D18}"/>
              </a:ext>
            </a:extLst>
          </p:cNvPr>
          <p:cNvPicPr>
            <a:picLocks noChangeAspect="1"/>
          </p:cNvPicPr>
          <p:nvPr/>
        </p:nvPicPr>
        <p:blipFill>
          <a:blip r:embed="rId4" cstate="print"/>
          <a:stretch>
            <a:fillRect/>
          </a:stretch>
        </p:blipFill>
        <p:spPr>
          <a:xfrm>
            <a:off x="3567557" y="3965486"/>
            <a:ext cx="3181892" cy="852600"/>
          </a:xfrm>
          <a:prstGeom prst="rect">
            <a:avLst/>
          </a:prstGeom>
        </p:spPr>
      </p:pic>
      <p:pic>
        <p:nvPicPr>
          <p:cNvPr id="30" name="图片 29">
            <a:extLst>
              <a:ext uri="{FF2B5EF4-FFF2-40B4-BE49-F238E27FC236}">
                <a16:creationId xmlns="" xmlns:a16="http://schemas.microsoft.com/office/drawing/2014/main" id="{92B1CB70-C3DF-4920-AFF7-CFC75C81683F}"/>
              </a:ext>
            </a:extLst>
          </p:cNvPr>
          <p:cNvPicPr>
            <a:picLocks noChangeAspect="1"/>
          </p:cNvPicPr>
          <p:nvPr/>
        </p:nvPicPr>
        <p:blipFill>
          <a:blip r:embed="rId5" cstate="print"/>
          <a:stretch>
            <a:fillRect/>
          </a:stretch>
        </p:blipFill>
        <p:spPr>
          <a:xfrm>
            <a:off x="3543658" y="1026152"/>
            <a:ext cx="3166886" cy="802136"/>
          </a:xfrm>
          <a:prstGeom prst="rect">
            <a:avLst/>
          </a:prstGeom>
        </p:spPr>
      </p:pic>
      <p:pic>
        <p:nvPicPr>
          <p:cNvPr id="29" name="图片 28">
            <a:extLst>
              <a:ext uri="{FF2B5EF4-FFF2-40B4-BE49-F238E27FC236}">
                <a16:creationId xmlns="" xmlns:a16="http://schemas.microsoft.com/office/drawing/2014/main" id="{B6D37554-B4A4-4D29-A3D6-13AF7A9029CD}"/>
              </a:ext>
            </a:extLst>
          </p:cNvPr>
          <p:cNvPicPr>
            <a:picLocks noChangeAspect="1"/>
          </p:cNvPicPr>
          <p:nvPr/>
        </p:nvPicPr>
        <p:blipFill>
          <a:blip r:embed="rId6" cstate="print"/>
          <a:stretch>
            <a:fillRect/>
          </a:stretch>
        </p:blipFill>
        <p:spPr>
          <a:xfrm>
            <a:off x="3621428" y="1882984"/>
            <a:ext cx="3074150" cy="1008282"/>
          </a:xfrm>
          <a:prstGeom prst="rect">
            <a:avLst/>
          </a:prstGeom>
        </p:spPr>
      </p:pic>
      <p:sp>
        <p:nvSpPr>
          <p:cNvPr id="3" name="文本框 2"/>
          <p:cNvSpPr txBox="1"/>
          <p:nvPr/>
        </p:nvSpPr>
        <p:spPr>
          <a:xfrm>
            <a:off x="1259676" y="595075"/>
            <a:ext cx="1389915" cy="617744"/>
          </a:xfrm>
          <a:prstGeom prst="rect">
            <a:avLst/>
          </a:prstGeom>
          <a:noFill/>
        </p:spPr>
        <p:txBody>
          <a:bodyPr wrap="square" lIns="108850" tIns="54425" rIns="108850" bIns="54425" rtlCol="0">
            <a:spAutoFit/>
          </a:bodyPr>
          <a:lstStyle/>
          <a:p>
            <a:r>
              <a:rPr lang="en-US" altLang="zh-CN" sz="3300" dirty="0">
                <a:solidFill>
                  <a:schemeClr val="tx1">
                    <a:lumMod val="95000"/>
                    <a:lumOff val="5000"/>
                  </a:schemeClr>
                </a:solidFill>
                <a:ea typeface="微软雅黑" panose="020B0503020204020204" pitchFamily="34" charset="-122"/>
                <a:cs typeface="Times New Roman" panose="02020603050405020304" pitchFamily="18" charset="0"/>
              </a:rPr>
              <a:t>China</a:t>
            </a:r>
            <a:endParaRPr lang="zh-CN" altLang="en-US" sz="3300" dirty="0">
              <a:solidFill>
                <a:schemeClr val="tx1">
                  <a:lumMod val="95000"/>
                  <a:lumOff val="5000"/>
                </a:schemeClr>
              </a:solidFill>
              <a:ea typeface="微软雅黑" panose="020B0503020204020204" pitchFamily="34" charset="-122"/>
              <a:cs typeface="Times New Roman" panose="02020603050405020304" pitchFamily="18" charset="0"/>
            </a:endParaRPr>
          </a:p>
        </p:txBody>
      </p:sp>
      <p:sp>
        <p:nvSpPr>
          <p:cNvPr id="31" name="文本框 30"/>
          <p:cNvSpPr txBox="1"/>
          <p:nvPr/>
        </p:nvSpPr>
        <p:spPr>
          <a:xfrm>
            <a:off x="7977628" y="590571"/>
            <a:ext cx="1389915" cy="617744"/>
          </a:xfrm>
          <a:prstGeom prst="rect">
            <a:avLst/>
          </a:prstGeom>
          <a:noFill/>
        </p:spPr>
        <p:txBody>
          <a:bodyPr wrap="square" lIns="108850" tIns="54425" rIns="108850" bIns="54425" rtlCol="0">
            <a:spAutoFit/>
          </a:bodyPr>
          <a:lstStyle>
            <a:defPPr>
              <a:defRPr lang="zh-CN"/>
            </a:defPPr>
            <a:lvl1pPr>
              <a:defRPr sz="2000">
                <a:latin typeface="微软雅黑" panose="020B0503020204020204" pitchFamily="34" charset="-122"/>
                <a:ea typeface="微软雅黑" panose="020B0503020204020204" pitchFamily="34" charset="-122"/>
              </a:defRPr>
            </a:lvl1pPr>
          </a:lstStyle>
          <a:p>
            <a:r>
              <a:rPr lang="en-US" altLang="zh-CN" sz="3300" dirty="0">
                <a:solidFill>
                  <a:schemeClr val="tx1">
                    <a:lumMod val="95000"/>
                    <a:lumOff val="5000"/>
                  </a:schemeClr>
                </a:solidFill>
                <a:latin typeface="+mn-lt"/>
                <a:cs typeface="Times New Roman" panose="02020603050405020304" pitchFamily="18" charset="0"/>
              </a:rPr>
              <a:t>JMA</a:t>
            </a:r>
            <a:endParaRPr lang="zh-CN" altLang="en-US" sz="3300" dirty="0">
              <a:solidFill>
                <a:schemeClr val="tx1">
                  <a:lumMod val="95000"/>
                  <a:lumOff val="5000"/>
                </a:schemeClr>
              </a:solidFill>
              <a:latin typeface="+mn-lt"/>
              <a:cs typeface="Times New Roman" panose="02020603050405020304" pitchFamily="18" charset="0"/>
            </a:endParaRPr>
          </a:p>
        </p:txBody>
      </p:sp>
      <p:sp>
        <p:nvSpPr>
          <p:cNvPr id="32" name="文本框 31"/>
          <p:cNvSpPr txBox="1"/>
          <p:nvPr/>
        </p:nvSpPr>
        <p:spPr>
          <a:xfrm>
            <a:off x="4668895" y="567394"/>
            <a:ext cx="871081" cy="617744"/>
          </a:xfrm>
          <a:prstGeom prst="rect">
            <a:avLst/>
          </a:prstGeom>
          <a:noFill/>
        </p:spPr>
        <p:txBody>
          <a:bodyPr wrap="square" lIns="108850" tIns="54425" rIns="108850" bIns="54425" rtlCol="0">
            <a:spAutoFit/>
          </a:bodyPr>
          <a:lstStyle>
            <a:defPPr>
              <a:defRPr lang="zh-CN"/>
            </a:defPPr>
            <a:lvl1pPr>
              <a:defRPr sz="2000">
                <a:latin typeface="微软雅黑" panose="020B0503020204020204" pitchFamily="34" charset="-122"/>
                <a:ea typeface="微软雅黑" panose="020B0503020204020204" pitchFamily="34" charset="-122"/>
              </a:defRPr>
            </a:lvl1pPr>
          </a:lstStyle>
          <a:p>
            <a:r>
              <a:rPr lang="en-US" altLang="zh-CN" sz="3300" dirty="0">
                <a:solidFill>
                  <a:schemeClr val="tx1">
                    <a:lumMod val="95000"/>
                    <a:lumOff val="5000"/>
                  </a:schemeClr>
                </a:solidFill>
                <a:latin typeface="+mn-lt"/>
                <a:cs typeface="Times New Roman" panose="02020603050405020304" pitchFamily="18" charset="0"/>
              </a:rPr>
              <a:t>EC</a:t>
            </a:r>
            <a:endParaRPr lang="zh-CN" altLang="en-US" sz="3300" dirty="0">
              <a:solidFill>
                <a:schemeClr val="tx1">
                  <a:lumMod val="95000"/>
                  <a:lumOff val="5000"/>
                </a:schemeClr>
              </a:solidFill>
              <a:latin typeface="+mn-lt"/>
              <a:cs typeface="Times New Roman" panose="02020603050405020304" pitchFamily="18" charset="0"/>
            </a:endParaRPr>
          </a:p>
        </p:txBody>
      </p:sp>
      <p:sp>
        <p:nvSpPr>
          <p:cNvPr id="34" name="文本框 2">
            <a:extLst>
              <a:ext uri="{FF2B5EF4-FFF2-40B4-BE49-F238E27FC236}">
                <a16:creationId xmlns="" xmlns:a16="http://schemas.microsoft.com/office/drawing/2014/main" id="{267CC5A1-89B5-43C1-AF38-88556E7D54BE}"/>
              </a:ext>
            </a:extLst>
          </p:cNvPr>
          <p:cNvSpPr txBox="1">
            <a:spLocks noChangeArrowheads="1"/>
          </p:cNvSpPr>
          <p:nvPr/>
        </p:nvSpPr>
        <p:spPr bwMode="auto">
          <a:xfrm>
            <a:off x="385791" y="54275"/>
            <a:ext cx="88858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None/>
            </a:pPr>
            <a:r>
              <a:rPr lang="en-US" altLang="zh-CN" sz="3200" b="1" dirty="0">
                <a:solidFill>
                  <a:schemeClr val="tx1">
                    <a:lumMod val="95000"/>
                    <a:lumOff val="5000"/>
                  </a:schemeClr>
                </a:solidFill>
                <a:latin typeface="+mn-lt"/>
                <a:cs typeface="Times New Roman" panose="02020603050405020304" pitchFamily="18" charset="0"/>
              </a:rPr>
              <a:t>Comparison of evaluation </a:t>
            </a:r>
            <a:r>
              <a:rPr lang="zh-CN" altLang="en-US" sz="3200" b="1" dirty="0">
                <a:solidFill>
                  <a:schemeClr val="tx1">
                    <a:lumMod val="95000"/>
                    <a:lumOff val="5000"/>
                  </a:schemeClr>
                </a:solidFill>
                <a:latin typeface="+mn-lt"/>
                <a:cs typeface="Times New Roman" panose="02020603050405020304" pitchFamily="18" charset="0"/>
              </a:rPr>
              <a:t>（</a:t>
            </a:r>
            <a:r>
              <a:rPr lang="en-US" altLang="zh-CN" sz="3200" b="1" dirty="0">
                <a:solidFill>
                  <a:schemeClr val="tx1">
                    <a:lumMod val="95000"/>
                    <a:lumOff val="5000"/>
                  </a:schemeClr>
                </a:solidFill>
                <a:latin typeface="+mn-lt"/>
                <a:cs typeface="Times New Roman" panose="02020603050405020304" pitchFamily="18" charset="0"/>
              </a:rPr>
              <a:t>wind speed</a:t>
            </a:r>
            <a:r>
              <a:rPr lang="zh-CN" altLang="en-US" sz="3200" b="1" dirty="0">
                <a:solidFill>
                  <a:schemeClr val="tx1">
                    <a:lumMod val="95000"/>
                    <a:lumOff val="5000"/>
                  </a:schemeClr>
                </a:solidFill>
                <a:latin typeface="+mn-lt"/>
                <a:cs typeface="Times New Roman" panose="02020603050405020304" pitchFamily="18" charset="0"/>
              </a:rPr>
              <a:t>）</a:t>
            </a:r>
            <a:r>
              <a:rPr lang="en-US" altLang="zh-CN" sz="3200" b="1" dirty="0">
                <a:solidFill>
                  <a:schemeClr val="tx1">
                    <a:lumMod val="95000"/>
                    <a:lumOff val="5000"/>
                  </a:schemeClr>
                </a:solidFill>
                <a:latin typeface="+mn-lt"/>
                <a:cs typeface="Times New Roman" panose="02020603050405020304" pitchFamily="18" charset="0"/>
              </a:rPr>
              <a:t> </a:t>
            </a:r>
            <a:endParaRPr lang="zh-CN" altLang="en-US" sz="3200" b="1" dirty="0">
              <a:solidFill>
                <a:schemeClr val="tx1">
                  <a:lumMod val="95000"/>
                  <a:lumOff val="5000"/>
                </a:schemeClr>
              </a:solidFill>
              <a:latin typeface="+mn-lt"/>
              <a:cs typeface="Times New Roman" panose="02020603050405020304" pitchFamily="18" charset="0"/>
            </a:endParaRPr>
          </a:p>
        </p:txBody>
      </p:sp>
      <p:sp>
        <p:nvSpPr>
          <p:cNvPr id="39" name="椭圆 38">
            <a:extLst>
              <a:ext uri="{FF2B5EF4-FFF2-40B4-BE49-F238E27FC236}">
                <a16:creationId xmlns="" xmlns:a16="http://schemas.microsoft.com/office/drawing/2014/main" id="{E4798CF3-61A0-484A-81C2-3B90A5F5A360}"/>
              </a:ext>
            </a:extLst>
          </p:cNvPr>
          <p:cNvSpPr/>
          <p:nvPr/>
        </p:nvSpPr>
        <p:spPr>
          <a:xfrm>
            <a:off x="3567557" y="4409788"/>
            <a:ext cx="3181892" cy="4187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solidFill>
                <a:srgbClr val="0066FF"/>
              </a:solidFill>
            </a:endParaRPr>
          </a:p>
        </p:txBody>
      </p:sp>
      <p:sp>
        <p:nvSpPr>
          <p:cNvPr id="44" name="椭圆 43">
            <a:extLst>
              <a:ext uri="{FF2B5EF4-FFF2-40B4-BE49-F238E27FC236}">
                <a16:creationId xmlns="" xmlns:a16="http://schemas.microsoft.com/office/drawing/2014/main" id="{B2251D4A-147E-4E5A-BC4B-767978D74C71}"/>
              </a:ext>
            </a:extLst>
          </p:cNvPr>
          <p:cNvSpPr/>
          <p:nvPr/>
        </p:nvSpPr>
        <p:spPr>
          <a:xfrm>
            <a:off x="7333845" y="1683561"/>
            <a:ext cx="3192916" cy="2529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solidFill>
                <a:srgbClr val="0066FF"/>
              </a:solidFill>
            </a:endParaRPr>
          </a:p>
        </p:txBody>
      </p:sp>
      <p:sp>
        <p:nvSpPr>
          <p:cNvPr id="45" name="文本框 44">
            <a:extLst>
              <a:ext uri="{FF2B5EF4-FFF2-40B4-BE49-F238E27FC236}">
                <a16:creationId xmlns="" xmlns:a16="http://schemas.microsoft.com/office/drawing/2014/main" id="{6AEE63FD-E1DD-4948-B26C-E1255F068023}"/>
              </a:ext>
            </a:extLst>
          </p:cNvPr>
          <p:cNvSpPr txBox="1"/>
          <p:nvPr/>
        </p:nvSpPr>
        <p:spPr>
          <a:xfrm rot="16200000">
            <a:off x="-531037" y="940246"/>
            <a:ext cx="1422587" cy="479245"/>
          </a:xfrm>
          <a:prstGeom prst="rect">
            <a:avLst/>
          </a:prstGeom>
          <a:noFill/>
        </p:spPr>
        <p:txBody>
          <a:bodyPr wrap="square" lIns="108850" tIns="54425" rIns="108850" bIns="54425" rtlCol="0">
            <a:spAutoFit/>
          </a:bodyPr>
          <a:lstStyle/>
          <a:p>
            <a:r>
              <a:rPr lang="en-US" altLang="zh-CN" dirty="0">
                <a:solidFill>
                  <a:schemeClr val="tx1">
                    <a:lumMod val="95000"/>
                    <a:lumOff val="5000"/>
                  </a:schemeClr>
                </a:solidFill>
                <a:ea typeface="微软雅黑" panose="020B0503020204020204" pitchFamily="34" charset="-122"/>
                <a:cs typeface="Times New Roman" panose="02020603050405020304" pitchFamily="18" charset="0"/>
              </a:rPr>
              <a:t>January</a:t>
            </a:r>
            <a:endParaRPr lang="zh-CN" altLang="en-US" dirty="0">
              <a:solidFill>
                <a:schemeClr val="tx1">
                  <a:lumMod val="95000"/>
                  <a:lumOff val="5000"/>
                </a:schemeClr>
              </a:solidFill>
              <a:ea typeface="微软雅黑" panose="020B0503020204020204" pitchFamily="34" charset="-122"/>
              <a:cs typeface="Times New Roman" panose="02020603050405020304" pitchFamily="18" charset="0"/>
            </a:endParaRPr>
          </a:p>
        </p:txBody>
      </p:sp>
      <p:sp>
        <p:nvSpPr>
          <p:cNvPr id="50" name="矩形 49">
            <a:extLst>
              <a:ext uri="{FF2B5EF4-FFF2-40B4-BE49-F238E27FC236}">
                <a16:creationId xmlns="" xmlns:a16="http://schemas.microsoft.com/office/drawing/2014/main" id="{7693C3E3-3CE0-4620-A799-AE25214F0414}"/>
              </a:ext>
            </a:extLst>
          </p:cNvPr>
          <p:cNvSpPr/>
          <p:nvPr/>
        </p:nvSpPr>
        <p:spPr>
          <a:xfrm>
            <a:off x="4127" y="5931043"/>
            <a:ext cx="12190413" cy="60118"/>
          </a:xfrm>
          <a:prstGeom prst="rect">
            <a:avLst/>
          </a:prstGeom>
          <a:solidFill>
            <a:srgbClr val="4B649F"/>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eaLnBrk="1" fontAlgn="auto" hangingPunct="1">
              <a:defRPr/>
            </a:pPr>
            <a:endParaRPr lang="zh-CN" altLang="en-US" noProof="1">
              <a:solidFill>
                <a:srgbClr val="0066FF"/>
              </a:solidFill>
            </a:endParaRPr>
          </a:p>
        </p:txBody>
      </p:sp>
      <p:sp>
        <p:nvSpPr>
          <p:cNvPr id="51" name="文本框 50">
            <a:extLst>
              <a:ext uri="{FF2B5EF4-FFF2-40B4-BE49-F238E27FC236}">
                <a16:creationId xmlns="" xmlns:a16="http://schemas.microsoft.com/office/drawing/2014/main" id="{F56855BE-0831-448A-ABC7-CFC0465B50C9}"/>
              </a:ext>
            </a:extLst>
          </p:cNvPr>
          <p:cNvSpPr txBox="1"/>
          <p:nvPr/>
        </p:nvSpPr>
        <p:spPr>
          <a:xfrm>
            <a:off x="1" y="5957516"/>
            <a:ext cx="11835783" cy="1002465"/>
          </a:xfrm>
          <a:prstGeom prst="rect">
            <a:avLst/>
          </a:prstGeom>
          <a:noFill/>
        </p:spPr>
        <p:txBody>
          <a:bodyPr wrap="square" lIns="108850" tIns="54425" rIns="108850" bIns="54425" rtlCol="0">
            <a:spAutoFit/>
          </a:bodyPr>
          <a:lstStyle/>
          <a:p>
            <a:pPr indent="544251"/>
            <a:r>
              <a:rPr lang="en-US" altLang="zh-CN" sz="2900" dirty="0">
                <a:solidFill>
                  <a:schemeClr val="tx1">
                    <a:lumMod val="95000"/>
                    <a:lumOff val="5000"/>
                  </a:schemeClr>
                </a:solidFill>
                <a:ea typeface="微软雅黑" panose="020B0503020204020204" pitchFamily="34" charset="-122"/>
                <a:cs typeface="Times New Roman" panose="02020603050405020304" pitchFamily="18" charset="0"/>
              </a:rPr>
              <a:t>China has the ability to assess the wind speed, but there is still a gap with the international level. </a:t>
            </a:r>
            <a:endParaRPr lang="zh-CN" altLang="en-US" sz="2900" dirty="0">
              <a:solidFill>
                <a:schemeClr val="tx1">
                  <a:lumMod val="95000"/>
                  <a:lumOff val="5000"/>
                </a:schemeClr>
              </a:solidFill>
              <a:ea typeface="微软雅黑" panose="020B0503020204020204" pitchFamily="34" charset="-122"/>
              <a:cs typeface="Times New Roman" panose="02020603050405020304" pitchFamily="18" charset="0"/>
            </a:endParaRPr>
          </a:p>
        </p:txBody>
      </p:sp>
      <p:sp>
        <p:nvSpPr>
          <p:cNvPr id="42" name="文本框 41">
            <a:extLst>
              <a:ext uri="{FF2B5EF4-FFF2-40B4-BE49-F238E27FC236}">
                <a16:creationId xmlns="" xmlns:a16="http://schemas.microsoft.com/office/drawing/2014/main" id="{5BAF1137-0847-42D4-BA23-DB5140EC44B7}"/>
              </a:ext>
            </a:extLst>
          </p:cNvPr>
          <p:cNvSpPr txBox="1"/>
          <p:nvPr/>
        </p:nvSpPr>
        <p:spPr>
          <a:xfrm rot="16200000">
            <a:off x="-564501" y="1941578"/>
            <a:ext cx="1536864" cy="479245"/>
          </a:xfrm>
          <a:prstGeom prst="rect">
            <a:avLst/>
          </a:prstGeom>
          <a:noFill/>
        </p:spPr>
        <p:txBody>
          <a:bodyPr wrap="square" lIns="108850" tIns="54425" rIns="108850" bIns="54425" rtlCol="0">
            <a:spAutoFit/>
          </a:bodyPr>
          <a:lstStyle/>
          <a:p>
            <a:r>
              <a:rPr lang="en-US" altLang="zh-CN" dirty="0">
                <a:solidFill>
                  <a:schemeClr val="tx1">
                    <a:lumMod val="95000"/>
                    <a:lumOff val="5000"/>
                  </a:schemeClr>
                </a:solidFill>
                <a:ea typeface="微软雅黑" panose="020B0503020204020204" pitchFamily="34" charset="-122"/>
                <a:cs typeface="Times New Roman" panose="02020603050405020304" pitchFamily="18" charset="0"/>
              </a:rPr>
              <a:t>February</a:t>
            </a:r>
            <a:endParaRPr lang="zh-CN" altLang="en-US" dirty="0">
              <a:solidFill>
                <a:schemeClr val="tx1">
                  <a:lumMod val="95000"/>
                  <a:lumOff val="5000"/>
                </a:schemeClr>
              </a:solidFill>
              <a:ea typeface="微软雅黑" panose="020B0503020204020204" pitchFamily="34" charset="-122"/>
              <a:cs typeface="Times New Roman" panose="02020603050405020304" pitchFamily="18" charset="0"/>
            </a:endParaRPr>
          </a:p>
        </p:txBody>
      </p:sp>
      <p:sp>
        <p:nvSpPr>
          <p:cNvPr id="43" name="矩形 42">
            <a:extLst>
              <a:ext uri="{FF2B5EF4-FFF2-40B4-BE49-F238E27FC236}">
                <a16:creationId xmlns="" xmlns:a16="http://schemas.microsoft.com/office/drawing/2014/main" id="{A83F5581-C7D7-4CAD-A0C2-BCC711537544}"/>
              </a:ext>
            </a:extLst>
          </p:cNvPr>
          <p:cNvSpPr/>
          <p:nvPr/>
        </p:nvSpPr>
        <p:spPr>
          <a:xfrm>
            <a:off x="4741990" y="5378146"/>
            <a:ext cx="724891" cy="479245"/>
          </a:xfrm>
          <a:prstGeom prst="rect">
            <a:avLst/>
          </a:prstGeom>
        </p:spPr>
        <p:txBody>
          <a:bodyPr wrap="square" lIns="108850" tIns="54425" rIns="108850" bIns="54425">
            <a:spAutoFit/>
          </a:bodyPr>
          <a:lstStyle/>
          <a:p>
            <a:r>
              <a:rPr lang="en-US" altLang="zh-CN" dirty="0">
                <a:solidFill>
                  <a:schemeClr val="tx1">
                    <a:lumMod val="95000"/>
                    <a:lumOff val="5000"/>
                  </a:schemeClr>
                </a:solidFill>
                <a:ea typeface="宋体" panose="02010600030101010101" pitchFamily="2" charset="-122"/>
                <a:cs typeface="Times New Roman" panose="02020603050405020304" pitchFamily="18" charset="0"/>
              </a:rPr>
              <a:t>NO</a:t>
            </a:r>
            <a:endParaRPr lang="zh-CN" altLang="en-US" dirty="0">
              <a:solidFill>
                <a:schemeClr val="tx1">
                  <a:lumMod val="95000"/>
                  <a:lumOff val="5000"/>
                </a:schemeClr>
              </a:solidFill>
              <a:ea typeface="宋体" panose="02010600030101010101" pitchFamily="2" charset="-122"/>
              <a:cs typeface="Times New Roman" panose="02020603050405020304" pitchFamily="18" charset="0"/>
            </a:endParaRPr>
          </a:p>
        </p:txBody>
      </p:sp>
      <p:pic>
        <p:nvPicPr>
          <p:cNvPr id="20" name="图片 19">
            <a:extLst>
              <a:ext uri="{FF2B5EF4-FFF2-40B4-BE49-F238E27FC236}">
                <a16:creationId xmlns="" xmlns:a16="http://schemas.microsoft.com/office/drawing/2014/main" id="{E9808FA9-16BD-4D42-98C3-8EEA4204FD8A}"/>
              </a:ext>
            </a:extLst>
          </p:cNvPr>
          <p:cNvPicPr>
            <a:picLocks noChangeAspect="1"/>
          </p:cNvPicPr>
          <p:nvPr/>
        </p:nvPicPr>
        <p:blipFill>
          <a:blip r:embed="rId7" cstate="print"/>
          <a:stretch>
            <a:fillRect/>
          </a:stretch>
        </p:blipFill>
        <p:spPr>
          <a:xfrm>
            <a:off x="451081" y="1060953"/>
            <a:ext cx="3074150" cy="732537"/>
          </a:xfrm>
          <a:prstGeom prst="rect">
            <a:avLst/>
          </a:prstGeom>
        </p:spPr>
      </p:pic>
      <p:pic>
        <p:nvPicPr>
          <p:cNvPr id="23" name="图片 22">
            <a:extLst>
              <a:ext uri="{FF2B5EF4-FFF2-40B4-BE49-F238E27FC236}">
                <a16:creationId xmlns="" xmlns:a16="http://schemas.microsoft.com/office/drawing/2014/main" id="{BC9980ED-AE07-40D3-A9DE-5F9D6B438A7A}"/>
              </a:ext>
            </a:extLst>
          </p:cNvPr>
          <p:cNvPicPr>
            <a:picLocks noChangeAspect="1"/>
          </p:cNvPicPr>
          <p:nvPr/>
        </p:nvPicPr>
        <p:blipFill>
          <a:blip r:embed="rId8" cstate="print"/>
          <a:stretch>
            <a:fillRect/>
          </a:stretch>
        </p:blipFill>
        <p:spPr>
          <a:xfrm>
            <a:off x="451081" y="3999477"/>
            <a:ext cx="3074150" cy="726768"/>
          </a:xfrm>
          <a:prstGeom prst="rect">
            <a:avLst/>
          </a:prstGeom>
        </p:spPr>
      </p:pic>
      <p:pic>
        <p:nvPicPr>
          <p:cNvPr id="24" name="图片 23">
            <a:extLst>
              <a:ext uri="{FF2B5EF4-FFF2-40B4-BE49-F238E27FC236}">
                <a16:creationId xmlns="" xmlns:a16="http://schemas.microsoft.com/office/drawing/2014/main" id="{6DFD8822-4333-4CF4-880B-DE4F97875F09}"/>
              </a:ext>
            </a:extLst>
          </p:cNvPr>
          <p:cNvPicPr>
            <a:picLocks noChangeAspect="1"/>
          </p:cNvPicPr>
          <p:nvPr/>
        </p:nvPicPr>
        <p:blipFill>
          <a:blip r:embed="rId9" cstate="print"/>
          <a:stretch>
            <a:fillRect/>
          </a:stretch>
        </p:blipFill>
        <p:spPr>
          <a:xfrm>
            <a:off x="435983" y="4760237"/>
            <a:ext cx="3074150" cy="547960"/>
          </a:xfrm>
          <a:prstGeom prst="rect">
            <a:avLst/>
          </a:prstGeom>
        </p:spPr>
      </p:pic>
      <p:pic>
        <p:nvPicPr>
          <p:cNvPr id="25" name="图片 24">
            <a:extLst>
              <a:ext uri="{FF2B5EF4-FFF2-40B4-BE49-F238E27FC236}">
                <a16:creationId xmlns="" xmlns:a16="http://schemas.microsoft.com/office/drawing/2014/main" id="{3F192DF8-11C4-4C4B-AD22-A257203940C0}"/>
              </a:ext>
            </a:extLst>
          </p:cNvPr>
          <p:cNvPicPr>
            <a:picLocks noChangeAspect="1"/>
          </p:cNvPicPr>
          <p:nvPr/>
        </p:nvPicPr>
        <p:blipFill>
          <a:blip r:embed="rId10" cstate="print"/>
          <a:stretch>
            <a:fillRect/>
          </a:stretch>
        </p:blipFill>
        <p:spPr>
          <a:xfrm>
            <a:off x="417559" y="5308197"/>
            <a:ext cx="3074150" cy="547960"/>
          </a:xfrm>
          <a:prstGeom prst="rect">
            <a:avLst/>
          </a:prstGeom>
        </p:spPr>
      </p:pic>
      <p:sp>
        <p:nvSpPr>
          <p:cNvPr id="53" name="文本框 52">
            <a:extLst>
              <a:ext uri="{FF2B5EF4-FFF2-40B4-BE49-F238E27FC236}">
                <a16:creationId xmlns="" xmlns:a16="http://schemas.microsoft.com/office/drawing/2014/main" id="{16C03D54-7346-4A96-B453-DC186F756A89}"/>
              </a:ext>
            </a:extLst>
          </p:cNvPr>
          <p:cNvSpPr txBox="1"/>
          <p:nvPr/>
        </p:nvSpPr>
        <p:spPr>
          <a:xfrm rot="16200000">
            <a:off x="-347503" y="3064537"/>
            <a:ext cx="1102869" cy="479245"/>
          </a:xfrm>
          <a:prstGeom prst="rect">
            <a:avLst/>
          </a:prstGeom>
          <a:noFill/>
        </p:spPr>
        <p:txBody>
          <a:bodyPr wrap="square" lIns="108850" tIns="54425" rIns="108850" bIns="54425" rtlCol="0">
            <a:spAutoFit/>
          </a:bodyPr>
          <a:lstStyle/>
          <a:p>
            <a:r>
              <a:rPr lang="en-US" altLang="zh-CN" dirty="0">
                <a:solidFill>
                  <a:schemeClr val="tx1">
                    <a:lumMod val="95000"/>
                    <a:lumOff val="5000"/>
                  </a:schemeClr>
                </a:solidFill>
                <a:ea typeface="微软雅黑" panose="020B0503020204020204" pitchFamily="34" charset="-122"/>
                <a:cs typeface="Times New Roman" panose="02020603050405020304" pitchFamily="18" charset="0"/>
              </a:rPr>
              <a:t>March</a:t>
            </a:r>
            <a:endParaRPr lang="zh-CN" altLang="en-US" dirty="0">
              <a:solidFill>
                <a:schemeClr val="tx1">
                  <a:lumMod val="95000"/>
                  <a:lumOff val="5000"/>
                </a:schemeClr>
              </a:solidFill>
              <a:ea typeface="微软雅黑" panose="020B0503020204020204" pitchFamily="34" charset="-122"/>
              <a:cs typeface="Times New Roman" panose="02020603050405020304" pitchFamily="18" charset="0"/>
            </a:endParaRPr>
          </a:p>
        </p:txBody>
      </p:sp>
      <p:sp>
        <p:nvSpPr>
          <p:cNvPr id="54" name="文本框 53">
            <a:extLst>
              <a:ext uri="{FF2B5EF4-FFF2-40B4-BE49-F238E27FC236}">
                <a16:creationId xmlns="" xmlns:a16="http://schemas.microsoft.com/office/drawing/2014/main" id="{D1F3433E-F61F-4A7A-A72B-50AD798716BD}"/>
              </a:ext>
            </a:extLst>
          </p:cNvPr>
          <p:cNvSpPr txBox="1"/>
          <p:nvPr/>
        </p:nvSpPr>
        <p:spPr>
          <a:xfrm rot="16200000">
            <a:off x="-289903" y="4026500"/>
            <a:ext cx="916949" cy="479245"/>
          </a:xfrm>
          <a:prstGeom prst="rect">
            <a:avLst/>
          </a:prstGeom>
          <a:noFill/>
        </p:spPr>
        <p:txBody>
          <a:bodyPr wrap="square" lIns="108850" tIns="54425" rIns="108850" bIns="54425" rtlCol="0">
            <a:spAutoFit/>
          </a:bodyPr>
          <a:lstStyle/>
          <a:p>
            <a:r>
              <a:rPr lang="en-US" altLang="zh-CN" dirty="0">
                <a:solidFill>
                  <a:schemeClr val="tx1">
                    <a:lumMod val="95000"/>
                    <a:lumOff val="5000"/>
                  </a:schemeClr>
                </a:solidFill>
                <a:ea typeface="微软雅黑" panose="020B0503020204020204" pitchFamily="34" charset="-122"/>
                <a:cs typeface="Times New Roman" panose="02020603050405020304" pitchFamily="18" charset="0"/>
              </a:rPr>
              <a:t>April</a:t>
            </a:r>
            <a:endParaRPr lang="zh-CN" altLang="en-US" dirty="0">
              <a:solidFill>
                <a:schemeClr val="tx1">
                  <a:lumMod val="95000"/>
                  <a:lumOff val="5000"/>
                </a:schemeClr>
              </a:solidFill>
              <a:ea typeface="微软雅黑" panose="020B0503020204020204" pitchFamily="34" charset="-122"/>
              <a:cs typeface="Times New Roman" panose="02020603050405020304" pitchFamily="18" charset="0"/>
            </a:endParaRPr>
          </a:p>
        </p:txBody>
      </p:sp>
      <p:sp>
        <p:nvSpPr>
          <p:cNvPr id="57" name="文本框 56">
            <a:extLst>
              <a:ext uri="{FF2B5EF4-FFF2-40B4-BE49-F238E27FC236}">
                <a16:creationId xmlns="" xmlns:a16="http://schemas.microsoft.com/office/drawing/2014/main" id="{4E2F4389-5C92-4668-85D8-1B8A20230D6B}"/>
              </a:ext>
            </a:extLst>
          </p:cNvPr>
          <p:cNvSpPr txBox="1"/>
          <p:nvPr/>
        </p:nvSpPr>
        <p:spPr>
          <a:xfrm rot="16200000">
            <a:off x="-279633" y="4687243"/>
            <a:ext cx="851602" cy="479245"/>
          </a:xfrm>
          <a:prstGeom prst="rect">
            <a:avLst/>
          </a:prstGeom>
          <a:noFill/>
        </p:spPr>
        <p:txBody>
          <a:bodyPr wrap="square" lIns="108850" tIns="54425" rIns="108850" bIns="54425" rtlCol="0">
            <a:spAutoFit/>
          </a:bodyPr>
          <a:lstStyle/>
          <a:p>
            <a:r>
              <a:rPr lang="en-US" altLang="zh-CN" dirty="0">
                <a:solidFill>
                  <a:schemeClr val="tx1">
                    <a:lumMod val="95000"/>
                    <a:lumOff val="5000"/>
                  </a:schemeClr>
                </a:solidFill>
                <a:ea typeface="微软雅黑" panose="020B0503020204020204" pitchFamily="34" charset="-122"/>
                <a:cs typeface="Times New Roman" panose="02020603050405020304" pitchFamily="18" charset="0"/>
              </a:rPr>
              <a:t>May</a:t>
            </a:r>
            <a:endParaRPr lang="zh-CN" altLang="en-US" dirty="0">
              <a:solidFill>
                <a:schemeClr val="tx1">
                  <a:lumMod val="95000"/>
                  <a:lumOff val="5000"/>
                </a:schemeClr>
              </a:solidFill>
              <a:ea typeface="微软雅黑" panose="020B0503020204020204" pitchFamily="34" charset="-122"/>
              <a:cs typeface="Times New Roman" panose="02020603050405020304" pitchFamily="18" charset="0"/>
            </a:endParaRPr>
          </a:p>
        </p:txBody>
      </p:sp>
      <p:sp>
        <p:nvSpPr>
          <p:cNvPr id="58" name="文本框 57">
            <a:extLst>
              <a:ext uri="{FF2B5EF4-FFF2-40B4-BE49-F238E27FC236}">
                <a16:creationId xmlns="" xmlns:a16="http://schemas.microsoft.com/office/drawing/2014/main" id="{872C73E4-4761-481C-B13F-455959C13705}"/>
              </a:ext>
            </a:extLst>
          </p:cNvPr>
          <p:cNvSpPr txBox="1"/>
          <p:nvPr/>
        </p:nvSpPr>
        <p:spPr>
          <a:xfrm rot="16200000">
            <a:off x="-303093" y="5216731"/>
            <a:ext cx="916949" cy="479245"/>
          </a:xfrm>
          <a:prstGeom prst="rect">
            <a:avLst/>
          </a:prstGeom>
          <a:noFill/>
        </p:spPr>
        <p:txBody>
          <a:bodyPr wrap="square" lIns="108850" tIns="54425" rIns="108850" bIns="54425" rtlCol="0">
            <a:spAutoFit/>
          </a:bodyPr>
          <a:lstStyle/>
          <a:p>
            <a:r>
              <a:rPr lang="en-US" altLang="zh-CN" dirty="0">
                <a:solidFill>
                  <a:schemeClr val="tx1">
                    <a:lumMod val="95000"/>
                    <a:lumOff val="5000"/>
                  </a:schemeClr>
                </a:solidFill>
                <a:ea typeface="微软雅黑" panose="020B0503020204020204" pitchFamily="34" charset="-122"/>
                <a:cs typeface="Times New Roman" panose="02020603050405020304" pitchFamily="18" charset="0"/>
              </a:rPr>
              <a:t>June</a:t>
            </a:r>
            <a:endParaRPr lang="zh-CN" altLang="en-US" dirty="0">
              <a:solidFill>
                <a:schemeClr val="tx1">
                  <a:lumMod val="95000"/>
                  <a:lumOff val="5000"/>
                </a:schemeClr>
              </a:solidFill>
              <a:ea typeface="微软雅黑" panose="020B0503020204020204" pitchFamily="34" charset="-122"/>
              <a:cs typeface="Times New Roman" panose="02020603050405020304" pitchFamily="18" charset="0"/>
            </a:endParaRPr>
          </a:p>
        </p:txBody>
      </p:sp>
      <p:sp>
        <p:nvSpPr>
          <p:cNvPr id="59" name="矩形 58">
            <a:extLst>
              <a:ext uri="{FF2B5EF4-FFF2-40B4-BE49-F238E27FC236}">
                <a16:creationId xmlns="" xmlns:a16="http://schemas.microsoft.com/office/drawing/2014/main" id="{9A7A49C8-048B-476D-A39B-FBC00E3E6A2A}"/>
              </a:ext>
            </a:extLst>
          </p:cNvPr>
          <p:cNvSpPr/>
          <p:nvPr/>
        </p:nvSpPr>
        <p:spPr>
          <a:xfrm>
            <a:off x="4782513" y="4837773"/>
            <a:ext cx="827711" cy="479245"/>
          </a:xfrm>
          <a:prstGeom prst="rect">
            <a:avLst/>
          </a:prstGeom>
        </p:spPr>
        <p:txBody>
          <a:bodyPr wrap="square" lIns="108850" tIns="54425" rIns="108850" bIns="54425">
            <a:spAutoFit/>
          </a:bodyPr>
          <a:lstStyle/>
          <a:p>
            <a:r>
              <a:rPr lang="en-US" altLang="zh-CN" dirty="0">
                <a:solidFill>
                  <a:schemeClr val="tx1">
                    <a:lumMod val="95000"/>
                    <a:lumOff val="5000"/>
                  </a:schemeClr>
                </a:solidFill>
                <a:ea typeface="宋体" panose="02010600030101010101" pitchFamily="2" charset="-122"/>
                <a:cs typeface="Times New Roman" panose="02020603050405020304" pitchFamily="18" charset="0"/>
              </a:rPr>
              <a:t>NO</a:t>
            </a:r>
            <a:endParaRPr lang="zh-CN" altLang="en-US" dirty="0">
              <a:solidFill>
                <a:schemeClr val="tx1">
                  <a:lumMod val="95000"/>
                  <a:lumOff val="5000"/>
                </a:schemeClr>
              </a:solidFill>
              <a:ea typeface="宋体" panose="02010600030101010101" pitchFamily="2" charset="-122"/>
              <a:cs typeface="Times New Roman" panose="02020603050405020304" pitchFamily="18" charset="0"/>
            </a:endParaRPr>
          </a:p>
        </p:txBody>
      </p:sp>
      <p:pic>
        <p:nvPicPr>
          <p:cNvPr id="28" name="图片 27">
            <a:extLst>
              <a:ext uri="{FF2B5EF4-FFF2-40B4-BE49-F238E27FC236}">
                <a16:creationId xmlns="" xmlns:a16="http://schemas.microsoft.com/office/drawing/2014/main" id="{66E41F63-8EC8-4622-B25D-A15A07906A8C}"/>
              </a:ext>
            </a:extLst>
          </p:cNvPr>
          <p:cNvPicPr>
            <a:picLocks noChangeAspect="1"/>
          </p:cNvPicPr>
          <p:nvPr/>
        </p:nvPicPr>
        <p:blipFill>
          <a:blip r:embed="rId11" cstate="print"/>
          <a:stretch>
            <a:fillRect/>
          </a:stretch>
        </p:blipFill>
        <p:spPr>
          <a:xfrm>
            <a:off x="3571329" y="2993931"/>
            <a:ext cx="3178121" cy="866584"/>
          </a:xfrm>
          <a:prstGeom prst="rect">
            <a:avLst/>
          </a:prstGeom>
        </p:spPr>
      </p:pic>
      <p:pic>
        <p:nvPicPr>
          <p:cNvPr id="60" name="图片 59">
            <a:extLst>
              <a:ext uri="{FF2B5EF4-FFF2-40B4-BE49-F238E27FC236}">
                <a16:creationId xmlns="" xmlns:a16="http://schemas.microsoft.com/office/drawing/2014/main" id="{79B77954-111C-4113-85C2-7D932BA64730}"/>
              </a:ext>
            </a:extLst>
          </p:cNvPr>
          <p:cNvPicPr>
            <a:picLocks noChangeAspect="1"/>
          </p:cNvPicPr>
          <p:nvPr/>
        </p:nvPicPr>
        <p:blipFill>
          <a:blip r:embed="rId12" cstate="print"/>
          <a:stretch>
            <a:fillRect/>
          </a:stretch>
        </p:blipFill>
        <p:spPr>
          <a:xfrm>
            <a:off x="435983" y="1833126"/>
            <a:ext cx="3074150" cy="1084384"/>
          </a:xfrm>
          <a:prstGeom prst="rect">
            <a:avLst/>
          </a:prstGeom>
        </p:spPr>
      </p:pic>
      <p:pic>
        <p:nvPicPr>
          <p:cNvPr id="61" name="图片 60">
            <a:extLst>
              <a:ext uri="{FF2B5EF4-FFF2-40B4-BE49-F238E27FC236}">
                <a16:creationId xmlns="" xmlns:a16="http://schemas.microsoft.com/office/drawing/2014/main" id="{82F9AC1D-DC2F-428B-8721-137E9C40D7DC}"/>
              </a:ext>
            </a:extLst>
          </p:cNvPr>
          <p:cNvPicPr>
            <a:picLocks noChangeAspect="1"/>
          </p:cNvPicPr>
          <p:nvPr/>
        </p:nvPicPr>
        <p:blipFill>
          <a:blip r:embed="rId13" cstate="print"/>
          <a:stretch>
            <a:fillRect/>
          </a:stretch>
        </p:blipFill>
        <p:spPr>
          <a:xfrm>
            <a:off x="451081" y="2919083"/>
            <a:ext cx="3074150" cy="1084384"/>
          </a:xfrm>
          <a:prstGeom prst="rect">
            <a:avLst/>
          </a:prstGeom>
        </p:spPr>
      </p:pic>
      <p:pic>
        <p:nvPicPr>
          <p:cNvPr id="63" name="图片 62">
            <a:extLst>
              <a:ext uri="{FF2B5EF4-FFF2-40B4-BE49-F238E27FC236}">
                <a16:creationId xmlns="" xmlns:a16="http://schemas.microsoft.com/office/drawing/2014/main" id="{43BA6F4C-5413-40B1-9A50-97D74755D100}"/>
              </a:ext>
            </a:extLst>
          </p:cNvPr>
          <p:cNvPicPr>
            <a:picLocks noChangeAspect="1"/>
          </p:cNvPicPr>
          <p:nvPr/>
        </p:nvPicPr>
        <p:blipFill>
          <a:blip r:embed="rId14" cstate="print"/>
          <a:stretch>
            <a:fillRect/>
          </a:stretch>
        </p:blipFill>
        <p:spPr>
          <a:xfrm>
            <a:off x="6744070" y="1965756"/>
            <a:ext cx="3857029" cy="991399"/>
          </a:xfrm>
          <a:prstGeom prst="rect">
            <a:avLst/>
          </a:prstGeom>
        </p:spPr>
      </p:pic>
      <p:sp>
        <p:nvSpPr>
          <p:cNvPr id="65" name="椭圆 64">
            <a:extLst>
              <a:ext uri="{FF2B5EF4-FFF2-40B4-BE49-F238E27FC236}">
                <a16:creationId xmlns="" xmlns:a16="http://schemas.microsoft.com/office/drawing/2014/main" id="{CFAD7753-1CE5-4E5A-A5A9-CED7F2586A9E}"/>
              </a:ext>
            </a:extLst>
          </p:cNvPr>
          <p:cNvSpPr/>
          <p:nvPr/>
        </p:nvSpPr>
        <p:spPr>
          <a:xfrm>
            <a:off x="6662800" y="2539365"/>
            <a:ext cx="3857029" cy="295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solidFill>
                <a:srgbClr val="0066FF"/>
              </a:solidFill>
            </a:endParaRPr>
          </a:p>
        </p:txBody>
      </p:sp>
      <p:pic>
        <p:nvPicPr>
          <p:cNvPr id="64" name="图片 63">
            <a:extLst>
              <a:ext uri="{FF2B5EF4-FFF2-40B4-BE49-F238E27FC236}">
                <a16:creationId xmlns="" xmlns:a16="http://schemas.microsoft.com/office/drawing/2014/main" id="{A821CE08-3F37-4026-86AD-6A6D5CB37607}"/>
              </a:ext>
            </a:extLst>
          </p:cNvPr>
          <p:cNvPicPr>
            <a:picLocks noChangeAspect="1"/>
          </p:cNvPicPr>
          <p:nvPr/>
        </p:nvPicPr>
        <p:blipFill>
          <a:blip r:embed="rId15" cstate="print"/>
          <a:stretch>
            <a:fillRect/>
          </a:stretch>
        </p:blipFill>
        <p:spPr>
          <a:xfrm>
            <a:off x="7039859" y="2953554"/>
            <a:ext cx="3342793" cy="991399"/>
          </a:xfrm>
          <a:prstGeom prst="rect">
            <a:avLst/>
          </a:prstGeom>
        </p:spPr>
      </p:pic>
      <p:sp>
        <p:nvSpPr>
          <p:cNvPr id="67" name="椭圆 66">
            <a:extLst>
              <a:ext uri="{FF2B5EF4-FFF2-40B4-BE49-F238E27FC236}">
                <a16:creationId xmlns="" xmlns:a16="http://schemas.microsoft.com/office/drawing/2014/main" id="{619FF3EA-5580-4BF1-B0B7-7A3E98569DFF}"/>
              </a:ext>
            </a:extLst>
          </p:cNvPr>
          <p:cNvSpPr/>
          <p:nvPr/>
        </p:nvSpPr>
        <p:spPr>
          <a:xfrm>
            <a:off x="6955868" y="3718199"/>
            <a:ext cx="3307071" cy="247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solidFill>
                <a:srgbClr val="0066FF"/>
              </a:solidFill>
            </a:endParaRPr>
          </a:p>
        </p:txBody>
      </p:sp>
      <p:pic>
        <p:nvPicPr>
          <p:cNvPr id="66" name="图片 65">
            <a:extLst>
              <a:ext uri="{FF2B5EF4-FFF2-40B4-BE49-F238E27FC236}">
                <a16:creationId xmlns="" xmlns:a16="http://schemas.microsoft.com/office/drawing/2014/main" id="{5EC5D942-3C32-43D4-AC05-C5F494D0CC56}"/>
              </a:ext>
            </a:extLst>
          </p:cNvPr>
          <p:cNvPicPr>
            <a:picLocks noChangeAspect="1"/>
          </p:cNvPicPr>
          <p:nvPr/>
        </p:nvPicPr>
        <p:blipFill>
          <a:blip r:embed="rId16" cstate="print"/>
          <a:stretch>
            <a:fillRect/>
          </a:stretch>
        </p:blipFill>
        <p:spPr>
          <a:xfrm>
            <a:off x="7378335" y="4056161"/>
            <a:ext cx="2662567" cy="623973"/>
          </a:xfrm>
          <a:prstGeom prst="rect">
            <a:avLst/>
          </a:prstGeom>
        </p:spPr>
      </p:pic>
      <p:sp>
        <p:nvSpPr>
          <p:cNvPr id="70" name="椭圆 69">
            <a:extLst>
              <a:ext uri="{FF2B5EF4-FFF2-40B4-BE49-F238E27FC236}">
                <a16:creationId xmlns="" xmlns:a16="http://schemas.microsoft.com/office/drawing/2014/main" id="{23E5BEDA-F3B7-4B6B-AEDE-43CD7C456155}"/>
              </a:ext>
            </a:extLst>
          </p:cNvPr>
          <p:cNvSpPr/>
          <p:nvPr/>
        </p:nvSpPr>
        <p:spPr>
          <a:xfrm>
            <a:off x="7131951" y="4470213"/>
            <a:ext cx="3307071" cy="247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solidFill>
                <a:srgbClr val="0066FF"/>
              </a:solidFill>
            </a:endParaRPr>
          </a:p>
        </p:txBody>
      </p:sp>
      <p:sp>
        <p:nvSpPr>
          <p:cNvPr id="71" name="矩形 70">
            <a:extLst>
              <a:ext uri="{FF2B5EF4-FFF2-40B4-BE49-F238E27FC236}">
                <a16:creationId xmlns="" xmlns:a16="http://schemas.microsoft.com/office/drawing/2014/main" id="{4C8F535E-3BB7-4B6A-9B91-21C47161E528}"/>
              </a:ext>
            </a:extLst>
          </p:cNvPr>
          <p:cNvSpPr/>
          <p:nvPr/>
        </p:nvSpPr>
        <p:spPr>
          <a:xfrm>
            <a:off x="8488080" y="4798821"/>
            <a:ext cx="783525" cy="479245"/>
          </a:xfrm>
          <a:prstGeom prst="rect">
            <a:avLst/>
          </a:prstGeom>
        </p:spPr>
        <p:txBody>
          <a:bodyPr wrap="square" lIns="108850" tIns="54425" rIns="108850" bIns="54425">
            <a:spAutoFit/>
          </a:bodyPr>
          <a:lstStyle/>
          <a:p>
            <a:r>
              <a:rPr lang="en-US" altLang="zh-CN" dirty="0">
                <a:solidFill>
                  <a:schemeClr val="tx1">
                    <a:lumMod val="95000"/>
                    <a:lumOff val="5000"/>
                  </a:schemeClr>
                </a:solidFill>
                <a:ea typeface="宋体" panose="02010600030101010101" pitchFamily="2" charset="-122"/>
                <a:cs typeface="Times New Roman" panose="02020603050405020304" pitchFamily="18" charset="0"/>
              </a:rPr>
              <a:t>NO</a:t>
            </a:r>
            <a:endParaRPr lang="zh-CN" altLang="en-US" dirty="0">
              <a:solidFill>
                <a:schemeClr val="tx1">
                  <a:lumMod val="95000"/>
                  <a:lumOff val="5000"/>
                </a:schemeClr>
              </a:solidFill>
              <a:ea typeface="宋体" panose="02010600030101010101" pitchFamily="2" charset="-122"/>
              <a:cs typeface="Times New Roman" panose="02020603050405020304" pitchFamily="18" charset="0"/>
            </a:endParaRPr>
          </a:p>
        </p:txBody>
      </p:sp>
      <p:sp>
        <p:nvSpPr>
          <p:cNvPr id="72" name="矩形 71">
            <a:extLst>
              <a:ext uri="{FF2B5EF4-FFF2-40B4-BE49-F238E27FC236}">
                <a16:creationId xmlns="" xmlns:a16="http://schemas.microsoft.com/office/drawing/2014/main" id="{C92F24C1-223F-4C74-A81E-E8A5B88EA001}"/>
              </a:ext>
            </a:extLst>
          </p:cNvPr>
          <p:cNvSpPr/>
          <p:nvPr/>
        </p:nvSpPr>
        <p:spPr>
          <a:xfrm>
            <a:off x="8488079" y="5378146"/>
            <a:ext cx="783525" cy="479245"/>
          </a:xfrm>
          <a:prstGeom prst="rect">
            <a:avLst/>
          </a:prstGeom>
        </p:spPr>
        <p:txBody>
          <a:bodyPr wrap="square" lIns="108850" tIns="54425" rIns="108850" bIns="54425">
            <a:spAutoFit/>
          </a:bodyPr>
          <a:lstStyle/>
          <a:p>
            <a:r>
              <a:rPr lang="en-US" altLang="zh-CN" dirty="0">
                <a:solidFill>
                  <a:schemeClr val="tx1">
                    <a:lumMod val="95000"/>
                    <a:lumOff val="5000"/>
                  </a:schemeClr>
                </a:solidFill>
                <a:ea typeface="宋体" panose="02010600030101010101" pitchFamily="2" charset="-122"/>
                <a:cs typeface="Times New Roman" panose="02020603050405020304" pitchFamily="18" charset="0"/>
              </a:rPr>
              <a:t>NO</a:t>
            </a:r>
            <a:endParaRPr lang="zh-CN" altLang="en-US" dirty="0">
              <a:solidFill>
                <a:schemeClr val="tx1">
                  <a:lumMod val="95000"/>
                  <a:lumOff val="5000"/>
                </a:schemeClr>
              </a:solidFill>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9450170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986F8978-820A-4FD3-97B1-2BC9D293EFB7}"/>
              </a:ext>
            </a:extLst>
          </p:cNvPr>
          <p:cNvPicPr>
            <a:picLocks noChangeAspect="1"/>
          </p:cNvPicPr>
          <p:nvPr/>
        </p:nvPicPr>
        <p:blipFill>
          <a:blip r:embed="rId3" cstate="print"/>
          <a:stretch>
            <a:fillRect/>
          </a:stretch>
        </p:blipFill>
        <p:spPr>
          <a:xfrm>
            <a:off x="7788723" y="1302915"/>
            <a:ext cx="4149546" cy="1363071"/>
          </a:xfrm>
          <a:prstGeom prst="rect">
            <a:avLst/>
          </a:prstGeom>
        </p:spPr>
      </p:pic>
      <p:pic>
        <p:nvPicPr>
          <p:cNvPr id="10" name="图片 9">
            <a:extLst>
              <a:ext uri="{FF2B5EF4-FFF2-40B4-BE49-F238E27FC236}">
                <a16:creationId xmlns="" xmlns:a16="http://schemas.microsoft.com/office/drawing/2014/main" id="{C7193CB1-62EA-4F81-8B4A-2D249BD8BE86}"/>
              </a:ext>
            </a:extLst>
          </p:cNvPr>
          <p:cNvPicPr>
            <a:picLocks noChangeAspect="1"/>
          </p:cNvPicPr>
          <p:nvPr/>
        </p:nvPicPr>
        <p:blipFill>
          <a:blip r:embed="rId4" cstate="print"/>
          <a:stretch>
            <a:fillRect/>
          </a:stretch>
        </p:blipFill>
        <p:spPr>
          <a:xfrm>
            <a:off x="4008715" y="1241566"/>
            <a:ext cx="3695219" cy="1533880"/>
          </a:xfrm>
          <a:prstGeom prst="rect">
            <a:avLst/>
          </a:prstGeom>
        </p:spPr>
      </p:pic>
      <p:sp>
        <p:nvSpPr>
          <p:cNvPr id="3" name="文本框 2"/>
          <p:cNvSpPr txBox="1"/>
          <p:nvPr/>
        </p:nvSpPr>
        <p:spPr>
          <a:xfrm>
            <a:off x="1670949" y="836330"/>
            <a:ext cx="1389915" cy="617744"/>
          </a:xfrm>
          <a:prstGeom prst="rect">
            <a:avLst/>
          </a:prstGeom>
          <a:noFill/>
        </p:spPr>
        <p:txBody>
          <a:bodyPr wrap="square" lIns="108850" tIns="54425" rIns="108850" bIns="54425" rtlCol="0">
            <a:spAutoFit/>
          </a:bodyPr>
          <a:lstStyle/>
          <a:p>
            <a:r>
              <a:rPr lang="en-US" altLang="zh-CN" sz="3300" dirty="0">
                <a:solidFill>
                  <a:schemeClr val="tx1">
                    <a:lumMod val="95000"/>
                    <a:lumOff val="5000"/>
                  </a:schemeClr>
                </a:solidFill>
                <a:ea typeface="微软雅黑" panose="020B0503020204020204" pitchFamily="34" charset="-122"/>
                <a:cs typeface="Times New Roman" panose="02020603050405020304" pitchFamily="18" charset="0"/>
              </a:rPr>
              <a:t>China</a:t>
            </a:r>
            <a:endParaRPr lang="zh-CN" altLang="en-US" sz="3300" dirty="0">
              <a:solidFill>
                <a:schemeClr val="tx1">
                  <a:lumMod val="95000"/>
                  <a:lumOff val="5000"/>
                </a:schemeClr>
              </a:solidFill>
              <a:ea typeface="微软雅黑" panose="020B0503020204020204" pitchFamily="34" charset="-122"/>
              <a:cs typeface="Times New Roman" panose="02020603050405020304" pitchFamily="18" charset="0"/>
            </a:endParaRPr>
          </a:p>
        </p:txBody>
      </p:sp>
      <p:sp>
        <p:nvSpPr>
          <p:cNvPr id="31" name="文本框 30"/>
          <p:cNvSpPr txBox="1"/>
          <p:nvPr/>
        </p:nvSpPr>
        <p:spPr>
          <a:xfrm>
            <a:off x="9202199" y="819022"/>
            <a:ext cx="1389915" cy="617744"/>
          </a:xfrm>
          <a:prstGeom prst="rect">
            <a:avLst/>
          </a:prstGeom>
          <a:noFill/>
        </p:spPr>
        <p:txBody>
          <a:bodyPr wrap="square" lIns="108850" tIns="54425" rIns="108850" bIns="54425" rtlCol="0">
            <a:spAutoFit/>
          </a:bodyPr>
          <a:lstStyle>
            <a:defPPr>
              <a:defRPr lang="zh-CN"/>
            </a:defPPr>
            <a:lvl1pPr>
              <a:defRPr sz="2000">
                <a:latin typeface="微软雅黑" panose="020B0503020204020204" pitchFamily="34" charset="-122"/>
                <a:ea typeface="微软雅黑" panose="020B0503020204020204" pitchFamily="34" charset="-122"/>
              </a:defRPr>
            </a:lvl1pPr>
          </a:lstStyle>
          <a:p>
            <a:r>
              <a:rPr lang="en-US" altLang="zh-CN" sz="3300" dirty="0">
                <a:solidFill>
                  <a:schemeClr val="tx1">
                    <a:lumMod val="95000"/>
                    <a:lumOff val="5000"/>
                  </a:schemeClr>
                </a:solidFill>
                <a:latin typeface="+mn-lt"/>
                <a:cs typeface="Times New Roman" panose="02020603050405020304" pitchFamily="18" charset="0"/>
              </a:rPr>
              <a:t>JMA</a:t>
            </a:r>
            <a:endParaRPr lang="zh-CN" altLang="en-US" sz="3300" dirty="0">
              <a:solidFill>
                <a:schemeClr val="tx1">
                  <a:lumMod val="95000"/>
                  <a:lumOff val="5000"/>
                </a:schemeClr>
              </a:solidFill>
              <a:latin typeface="+mn-lt"/>
              <a:cs typeface="Times New Roman" panose="02020603050405020304" pitchFamily="18" charset="0"/>
            </a:endParaRPr>
          </a:p>
        </p:txBody>
      </p:sp>
      <p:sp>
        <p:nvSpPr>
          <p:cNvPr id="32" name="文本框 31"/>
          <p:cNvSpPr txBox="1"/>
          <p:nvPr/>
        </p:nvSpPr>
        <p:spPr>
          <a:xfrm>
            <a:off x="5535658" y="819022"/>
            <a:ext cx="871081" cy="617744"/>
          </a:xfrm>
          <a:prstGeom prst="rect">
            <a:avLst/>
          </a:prstGeom>
          <a:noFill/>
        </p:spPr>
        <p:txBody>
          <a:bodyPr wrap="square" lIns="108850" tIns="54425" rIns="108850" bIns="54425" rtlCol="0">
            <a:spAutoFit/>
          </a:bodyPr>
          <a:lstStyle>
            <a:defPPr>
              <a:defRPr lang="zh-CN"/>
            </a:defPPr>
            <a:lvl1pPr>
              <a:defRPr sz="2000">
                <a:latin typeface="微软雅黑" panose="020B0503020204020204" pitchFamily="34" charset="-122"/>
                <a:ea typeface="微软雅黑" panose="020B0503020204020204" pitchFamily="34" charset="-122"/>
              </a:defRPr>
            </a:lvl1pPr>
          </a:lstStyle>
          <a:p>
            <a:r>
              <a:rPr lang="en-US" altLang="zh-CN" sz="3300" dirty="0">
                <a:solidFill>
                  <a:schemeClr val="tx1">
                    <a:lumMod val="95000"/>
                    <a:lumOff val="5000"/>
                  </a:schemeClr>
                </a:solidFill>
                <a:latin typeface="+mn-lt"/>
                <a:cs typeface="Times New Roman" panose="02020603050405020304" pitchFamily="18" charset="0"/>
              </a:rPr>
              <a:t>EC</a:t>
            </a:r>
            <a:endParaRPr lang="zh-CN" altLang="en-US" sz="3300" dirty="0">
              <a:solidFill>
                <a:schemeClr val="tx1">
                  <a:lumMod val="95000"/>
                  <a:lumOff val="5000"/>
                </a:schemeClr>
              </a:solidFill>
              <a:latin typeface="+mn-lt"/>
              <a:cs typeface="Times New Roman" panose="02020603050405020304" pitchFamily="18" charset="0"/>
            </a:endParaRPr>
          </a:p>
        </p:txBody>
      </p:sp>
      <p:sp>
        <p:nvSpPr>
          <p:cNvPr id="34" name="文本框 2">
            <a:extLst>
              <a:ext uri="{FF2B5EF4-FFF2-40B4-BE49-F238E27FC236}">
                <a16:creationId xmlns="" xmlns:a16="http://schemas.microsoft.com/office/drawing/2014/main" id="{267CC5A1-89B5-43C1-AF38-88556E7D54BE}"/>
              </a:ext>
            </a:extLst>
          </p:cNvPr>
          <p:cNvSpPr txBox="1">
            <a:spLocks noChangeArrowheads="1"/>
          </p:cNvSpPr>
          <p:nvPr/>
        </p:nvSpPr>
        <p:spPr bwMode="auto">
          <a:xfrm>
            <a:off x="310139" y="105915"/>
            <a:ext cx="94711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0"/>
              </a:spcBef>
              <a:buNone/>
            </a:pPr>
            <a:r>
              <a:rPr lang="en-US" altLang="zh-CN" sz="3200" b="1" dirty="0">
                <a:solidFill>
                  <a:schemeClr val="tx1">
                    <a:lumMod val="95000"/>
                    <a:lumOff val="5000"/>
                  </a:schemeClr>
                </a:solidFill>
                <a:latin typeface="+mn-lt"/>
                <a:cs typeface="Times New Roman" panose="02020603050405020304" pitchFamily="18" charset="0"/>
              </a:rPr>
              <a:t>Comparison of evaluation results——wind direction </a:t>
            </a:r>
            <a:endParaRPr lang="zh-CN" altLang="en-US" sz="3200" b="1" dirty="0">
              <a:solidFill>
                <a:schemeClr val="tx1">
                  <a:lumMod val="95000"/>
                  <a:lumOff val="5000"/>
                </a:schemeClr>
              </a:solidFill>
              <a:latin typeface="+mn-lt"/>
              <a:cs typeface="Times New Roman" panose="02020603050405020304" pitchFamily="18" charset="0"/>
            </a:endParaRPr>
          </a:p>
        </p:txBody>
      </p:sp>
      <p:sp>
        <p:nvSpPr>
          <p:cNvPr id="39" name="椭圆 38">
            <a:extLst>
              <a:ext uri="{FF2B5EF4-FFF2-40B4-BE49-F238E27FC236}">
                <a16:creationId xmlns="" xmlns:a16="http://schemas.microsoft.com/office/drawing/2014/main" id="{E4798CF3-61A0-484A-81C2-3B90A5F5A360}"/>
              </a:ext>
            </a:extLst>
          </p:cNvPr>
          <p:cNvSpPr/>
          <p:nvPr/>
        </p:nvSpPr>
        <p:spPr>
          <a:xfrm>
            <a:off x="3942727" y="1964632"/>
            <a:ext cx="3761206" cy="777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solidFill>
                <a:srgbClr val="0066FF"/>
              </a:solidFill>
            </a:endParaRPr>
          </a:p>
        </p:txBody>
      </p:sp>
      <p:sp>
        <p:nvSpPr>
          <p:cNvPr id="44" name="椭圆 43">
            <a:extLst>
              <a:ext uri="{FF2B5EF4-FFF2-40B4-BE49-F238E27FC236}">
                <a16:creationId xmlns="" xmlns:a16="http://schemas.microsoft.com/office/drawing/2014/main" id="{B2251D4A-147E-4E5A-BC4B-767978D74C71}"/>
              </a:ext>
            </a:extLst>
          </p:cNvPr>
          <p:cNvSpPr/>
          <p:nvPr/>
        </p:nvSpPr>
        <p:spPr>
          <a:xfrm>
            <a:off x="7766559" y="1858834"/>
            <a:ext cx="4149546" cy="9176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solidFill>
                <a:srgbClr val="0066FF"/>
              </a:solidFill>
            </a:endParaRPr>
          </a:p>
        </p:txBody>
      </p:sp>
      <p:sp>
        <p:nvSpPr>
          <p:cNvPr id="45" name="文本框 44">
            <a:extLst>
              <a:ext uri="{FF2B5EF4-FFF2-40B4-BE49-F238E27FC236}">
                <a16:creationId xmlns="" xmlns:a16="http://schemas.microsoft.com/office/drawing/2014/main" id="{6AEE63FD-E1DD-4948-B26C-E1255F068023}"/>
              </a:ext>
            </a:extLst>
          </p:cNvPr>
          <p:cNvSpPr txBox="1"/>
          <p:nvPr/>
        </p:nvSpPr>
        <p:spPr>
          <a:xfrm rot="16200000">
            <a:off x="-190327" y="1994787"/>
            <a:ext cx="1042813" cy="617744"/>
          </a:xfrm>
          <a:prstGeom prst="rect">
            <a:avLst/>
          </a:prstGeom>
          <a:noFill/>
        </p:spPr>
        <p:txBody>
          <a:bodyPr wrap="square" lIns="108850" tIns="54425" rIns="108850" bIns="54425" rtlCol="0">
            <a:spAutoFit/>
          </a:bodyPr>
          <a:lstStyle/>
          <a:p>
            <a:r>
              <a:rPr lang="en-US" altLang="zh-CN" sz="3300" dirty="0">
                <a:solidFill>
                  <a:schemeClr val="tx1">
                    <a:lumMod val="95000"/>
                    <a:lumOff val="5000"/>
                  </a:schemeClr>
                </a:solidFill>
                <a:ea typeface="微软雅黑" panose="020B0503020204020204" pitchFamily="34" charset="-122"/>
                <a:cs typeface="Times New Roman" panose="02020603050405020304" pitchFamily="18" charset="0"/>
              </a:rPr>
              <a:t>April</a:t>
            </a:r>
            <a:endParaRPr lang="zh-CN" altLang="en-US" sz="3300" dirty="0">
              <a:solidFill>
                <a:schemeClr val="tx1">
                  <a:lumMod val="95000"/>
                  <a:lumOff val="5000"/>
                </a:schemeClr>
              </a:solidFill>
              <a:ea typeface="微软雅黑" panose="020B0503020204020204" pitchFamily="34" charset="-122"/>
              <a:cs typeface="Times New Roman" panose="02020603050405020304" pitchFamily="18" charset="0"/>
            </a:endParaRPr>
          </a:p>
        </p:txBody>
      </p:sp>
      <p:sp>
        <p:nvSpPr>
          <p:cNvPr id="50" name="矩形 49">
            <a:extLst>
              <a:ext uri="{FF2B5EF4-FFF2-40B4-BE49-F238E27FC236}">
                <a16:creationId xmlns="" xmlns:a16="http://schemas.microsoft.com/office/drawing/2014/main" id="{7693C3E3-3CE0-4620-A799-AE25214F0414}"/>
              </a:ext>
            </a:extLst>
          </p:cNvPr>
          <p:cNvSpPr/>
          <p:nvPr/>
        </p:nvSpPr>
        <p:spPr>
          <a:xfrm>
            <a:off x="4127" y="5960220"/>
            <a:ext cx="12190413" cy="60118"/>
          </a:xfrm>
          <a:prstGeom prst="rect">
            <a:avLst/>
          </a:prstGeom>
          <a:solidFill>
            <a:srgbClr val="4B649F"/>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eaLnBrk="1" fontAlgn="auto" hangingPunct="1">
              <a:defRPr/>
            </a:pPr>
            <a:endParaRPr lang="zh-CN" altLang="en-US" noProof="1">
              <a:solidFill>
                <a:srgbClr val="0066FF"/>
              </a:solidFill>
            </a:endParaRPr>
          </a:p>
        </p:txBody>
      </p:sp>
      <p:sp>
        <p:nvSpPr>
          <p:cNvPr id="51" name="文本框 50">
            <a:extLst>
              <a:ext uri="{FF2B5EF4-FFF2-40B4-BE49-F238E27FC236}">
                <a16:creationId xmlns="" xmlns:a16="http://schemas.microsoft.com/office/drawing/2014/main" id="{F56855BE-0831-448A-ABC7-CFC0465B50C9}"/>
              </a:ext>
            </a:extLst>
          </p:cNvPr>
          <p:cNvSpPr txBox="1"/>
          <p:nvPr/>
        </p:nvSpPr>
        <p:spPr>
          <a:xfrm>
            <a:off x="480661" y="5958841"/>
            <a:ext cx="11237344" cy="1002465"/>
          </a:xfrm>
          <a:prstGeom prst="rect">
            <a:avLst/>
          </a:prstGeom>
          <a:noFill/>
        </p:spPr>
        <p:txBody>
          <a:bodyPr wrap="square" lIns="108850" tIns="54425" rIns="108850" bIns="54425" rtlCol="0">
            <a:spAutoFit/>
          </a:bodyPr>
          <a:lstStyle/>
          <a:p>
            <a:pPr indent="544251"/>
            <a:r>
              <a:rPr lang="en-US" altLang="zh-CN" sz="2900" dirty="0">
                <a:solidFill>
                  <a:schemeClr val="tx1">
                    <a:lumMod val="95000"/>
                    <a:lumOff val="5000"/>
                  </a:schemeClr>
                </a:solidFill>
                <a:ea typeface="微软雅黑" panose="020B0503020204020204" pitchFamily="34" charset="-122"/>
                <a:cs typeface="Times New Roman" panose="02020603050405020304" pitchFamily="18" charset="0"/>
              </a:rPr>
              <a:t>China has the ability to assess the wind direction, but there is still a gap with the international level. </a:t>
            </a:r>
            <a:endParaRPr lang="zh-CN" altLang="en-US" sz="2900" dirty="0">
              <a:solidFill>
                <a:schemeClr val="tx1">
                  <a:lumMod val="95000"/>
                  <a:lumOff val="5000"/>
                </a:schemeClr>
              </a:solidFill>
              <a:ea typeface="微软雅黑" panose="020B0503020204020204" pitchFamily="34" charset="-122"/>
              <a:cs typeface="Times New Roman" panose="02020603050405020304" pitchFamily="18" charset="0"/>
            </a:endParaRPr>
          </a:p>
        </p:txBody>
      </p:sp>
      <p:pic>
        <p:nvPicPr>
          <p:cNvPr id="9" name="图片 8">
            <a:extLst>
              <a:ext uri="{FF2B5EF4-FFF2-40B4-BE49-F238E27FC236}">
                <a16:creationId xmlns="" xmlns:a16="http://schemas.microsoft.com/office/drawing/2014/main" id="{454B8B88-F615-4B5C-9C3B-E41AC40DC80E}"/>
              </a:ext>
            </a:extLst>
          </p:cNvPr>
          <p:cNvPicPr>
            <a:picLocks noChangeAspect="1"/>
          </p:cNvPicPr>
          <p:nvPr/>
        </p:nvPicPr>
        <p:blipFill>
          <a:blip r:embed="rId5" cstate="print"/>
          <a:stretch>
            <a:fillRect/>
          </a:stretch>
        </p:blipFill>
        <p:spPr>
          <a:xfrm>
            <a:off x="729999" y="1293111"/>
            <a:ext cx="3246384" cy="2160500"/>
          </a:xfrm>
          <a:prstGeom prst="rect">
            <a:avLst/>
          </a:prstGeom>
        </p:spPr>
      </p:pic>
      <p:pic>
        <p:nvPicPr>
          <p:cNvPr id="17" name="图片 16">
            <a:extLst>
              <a:ext uri="{FF2B5EF4-FFF2-40B4-BE49-F238E27FC236}">
                <a16:creationId xmlns="" xmlns:a16="http://schemas.microsoft.com/office/drawing/2014/main" id="{1C92B5ED-7CD4-4FDA-BA00-EE9EFBF914B0}"/>
              </a:ext>
            </a:extLst>
          </p:cNvPr>
          <p:cNvPicPr>
            <a:picLocks noChangeAspect="1"/>
          </p:cNvPicPr>
          <p:nvPr/>
        </p:nvPicPr>
        <p:blipFill>
          <a:blip r:embed="rId6" cstate="print"/>
          <a:stretch>
            <a:fillRect/>
          </a:stretch>
        </p:blipFill>
        <p:spPr>
          <a:xfrm>
            <a:off x="729999" y="4147799"/>
            <a:ext cx="3212728" cy="789358"/>
          </a:xfrm>
          <a:prstGeom prst="rect">
            <a:avLst/>
          </a:prstGeom>
        </p:spPr>
      </p:pic>
      <p:sp>
        <p:nvSpPr>
          <p:cNvPr id="42" name="文本框 41">
            <a:extLst>
              <a:ext uri="{FF2B5EF4-FFF2-40B4-BE49-F238E27FC236}">
                <a16:creationId xmlns="" xmlns:a16="http://schemas.microsoft.com/office/drawing/2014/main" id="{5BAF1137-0847-42D4-BA23-DB5140EC44B7}"/>
              </a:ext>
            </a:extLst>
          </p:cNvPr>
          <p:cNvSpPr txBox="1"/>
          <p:nvPr/>
        </p:nvSpPr>
        <p:spPr>
          <a:xfrm rot="16200000">
            <a:off x="-195556" y="4060160"/>
            <a:ext cx="1042813" cy="617744"/>
          </a:xfrm>
          <a:prstGeom prst="rect">
            <a:avLst/>
          </a:prstGeom>
          <a:noFill/>
        </p:spPr>
        <p:txBody>
          <a:bodyPr wrap="square" lIns="108850" tIns="54425" rIns="108850" bIns="54425" rtlCol="0">
            <a:spAutoFit/>
          </a:bodyPr>
          <a:lstStyle/>
          <a:p>
            <a:r>
              <a:rPr lang="en-US" altLang="zh-CN" sz="3300" dirty="0">
                <a:solidFill>
                  <a:schemeClr val="tx1">
                    <a:lumMod val="95000"/>
                    <a:lumOff val="5000"/>
                  </a:schemeClr>
                </a:solidFill>
                <a:ea typeface="微软雅黑" panose="020B0503020204020204" pitchFamily="34" charset="-122"/>
                <a:cs typeface="Times New Roman" panose="02020603050405020304" pitchFamily="18" charset="0"/>
              </a:rPr>
              <a:t>May</a:t>
            </a:r>
            <a:endParaRPr lang="zh-CN" altLang="en-US" sz="3300" dirty="0">
              <a:solidFill>
                <a:schemeClr val="tx1">
                  <a:lumMod val="95000"/>
                  <a:lumOff val="5000"/>
                </a:schemeClr>
              </a:solidFill>
              <a:ea typeface="微软雅黑" panose="020B0503020204020204" pitchFamily="34" charset="-122"/>
              <a:cs typeface="Times New Roman" panose="02020603050405020304" pitchFamily="18" charset="0"/>
            </a:endParaRPr>
          </a:p>
        </p:txBody>
      </p:sp>
      <p:sp>
        <p:nvSpPr>
          <p:cNvPr id="43" name="矩形 42">
            <a:extLst>
              <a:ext uri="{FF2B5EF4-FFF2-40B4-BE49-F238E27FC236}">
                <a16:creationId xmlns="" xmlns:a16="http://schemas.microsoft.com/office/drawing/2014/main" id="{A83F5581-C7D7-4CAD-A0C2-BCC711537544}"/>
              </a:ext>
            </a:extLst>
          </p:cNvPr>
          <p:cNvSpPr/>
          <p:nvPr/>
        </p:nvSpPr>
        <p:spPr>
          <a:xfrm>
            <a:off x="5460884" y="4311195"/>
            <a:ext cx="772862" cy="617744"/>
          </a:xfrm>
          <a:prstGeom prst="rect">
            <a:avLst/>
          </a:prstGeom>
        </p:spPr>
        <p:txBody>
          <a:bodyPr wrap="none" lIns="108850" tIns="54425" rIns="108850" bIns="54425">
            <a:spAutoFit/>
          </a:bodyPr>
          <a:lstStyle/>
          <a:p>
            <a:r>
              <a:rPr lang="en-US" altLang="zh-CN" sz="3300" dirty="0">
                <a:solidFill>
                  <a:schemeClr val="tx1">
                    <a:lumMod val="95000"/>
                    <a:lumOff val="5000"/>
                  </a:schemeClr>
                </a:solidFill>
                <a:ea typeface="宋体" panose="02010600030101010101" pitchFamily="2" charset="-122"/>
                <a:cs typeface="Times New Roman" panose="02020603050405020304" pitchFamily="18" charset="0"/>
              </a:rPr>
              <a:t>NO</a:t>
            </a:r>
            <a:endParaRPr lang="zh-CN" altLang="en-US" sz="3300" dirty="0">
              <a:solidFill>
                <a:schemeClr val="tx1">
                  <a:lumMod val="95000"/>
                  <a:lumOff val="5000"/>
                </a:schemeClr>
              </a:solidFill>
              <a:ea typeface="宋体" panose="02010600030101010101" pitchFamily="2" charset="-122"/>
              <a:cs typeface="Times New Roman" panose="02020603050405020304" pitchFamily="18" charset="0"/>
            </a:endParaRPr>
          </a:p>
        </p:txBody>
      </p:sp>
      <p:pic>
        <p:nvPicPr>
          <p:cNvPr id="18" name="图片 17">
            <a:extLst>
              <a:ext uri="{FF2B5EF4-FFF2-40B4-BE49-F238E27FC236}">
                <a16:creationId xmlns="" xmlns:a16="http://schemas.microsoft.com/office/drawing/2014/main" id="{9932608D-9CDC-436A-97D5-02F72157FD1D}"/>
              </a:ext>
            </a:extLst>
          </p:cNvPr>
          <p:cNvPicPr>
            <a:picLocks noChangeAspect="1"/>
          </p:cNvPicPr>
          <p:nvPr/>
        </p:nvPicPr>
        <p:blipFill>
          <a:blip r:embed="rId7" cstate="print"/>
          <a:stretch>
            <a:fillRect/>
          </a:stretch>
        </p:blipFill>
        <p:spPr>
          <a:xfrm>
            <a:off x="7882265" y="3761336"/>
            <a:ext cx="4100332" cy="1150575"/>
          </a:xfrm>
          <a:prstGeom prst="rect">
            <a:avLst/>
          </a:prstGeom>
        </p:spPr>
      </p:pic>
      <p:sp>
        <p:nvSpPr>
          <p:cNvPr id="47" name="椭圆 46">
            <a:extLst>
              <a:ext uri="{FF2B5EF4-FFF2-40B4-BE49-F238E27FC236}">
                <a16:creationId xmlns="" xmlns:a16="http://schemas.microsoft.com/office/drawing/2014/main" id="{A01D0651-7D4A-4A1D-8B0F-ECFA575702B2}"/>
              </a:ext>
            </a:extLst>
          </p:cNvPr>
          <p:cNvSpPr/>
          <p:nvPr/>
        </p:nvSpPr>
        <p:spPr>
          <a:xfrm>
            <a:off x="7842903" y="4376188"/>
            <a:ext cx="4149546" cy="6170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solidFill>
                <a:srgbClr val="0066FF"/>
              </a:solidFill>
            </a:endParaRPr>
          </a:p>
        </p:txBody>
      </p:sp>
    </p:spTree>
    <p:extLst>
      <p:ext uri="{BB962C8B-B14F-4D97-AF65-F5344CB8AC3E}">
        <p14:creationId xmlns:p14="http://schemas.microsoft.com/office/powerpoint/2010/main" val="38163351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 name="图片 21" descr="C:\Users\New\Downloads\China - CHENZHOU[57972] (2).png">
            <a:extLst>
              <a:ext uri="{FF2B5EF4-FFF2-40B4-BE49-F238E27FC236}">
                <a16:creationId xmlns="" xmlns:a16="http://schemas.microsoft.com/office/drawing/2014/main" id="{D4514D80-16B8-4EB7-950B-9A168C429F9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7350" y="881430"/>
            <a:ext cx="3214700" cy="1589780"/>
          </a:xfrm>
          <a:prstGeom prst="rect">
            <a:avLst/>
          </a:prstGeom>
          <a:noFill/>
          <a:ln>
            <a:noFill/>
          </a:ln>
        </p:spPr>
      </p:pic>
      <p:pic>
        <p:nvPicPr>
          <p:cNvPr id="24" name="图片 23" descr="C:\Users\New\Downloads\Time sequence diagram of Observation - Mode deviation (7).png">
            <a:extLst>
              <a:ext uri="{FF2B5EF4-FFF2-40B4-BE49-F238E27FC236}">
                <a16:creationId xmlns="" xmlns:a16="http://schemas.microsoft.com/office/drawing/2014/main" id="{A9FC27C5-F186-4A59-8752-877115516F2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7570" y="881430"/>
            <a:ext cx="3215581" cy="1589781"/>
          </a:xfrm>
          <a:prstGeom prst="rect">
            <a:avLst/>
          </a:prstGeom>
          <a:noFill/>
          <a:ln>
            <a:noFill/>
          </a:ln>
        </p:spPr>
      </p:pic>
      <p:sp>
        <p:nvSpPr>
          <p:cNvPr id="3" name="文本框 2"/>
          <p:cNvSpPr txBox="1"/>
          <p:nvPr/>
        </p:nvSpPr>
        <p:spPr>
          <a:xfrm>
            <a:off x="11178673" y="1503832"/>
            <a:ext cx="871081" cy="479245"/>
          </a:xfrm>
          <a:prstGeom prst="rect">
            <a:avLst/>
          </a:prstGeom>
          <a:noFill/>
        </p:spPr>
        <p:txBody>
          <a:bodyPr wrap="square" lIns="108850" tIns="54425" rIns="108850" bIns="54425" rtlCol="0">
            <a:spAutoFit/>
          </a:bodyPr>
          <a:lstStyle/>
          <a:p>
            <a:r>
              <a:rPr lang="en-US" altLang="zh-CN" dirty="0">
                <a:solidFill>
                  <a:schemeClr val="tx1">
                    <a:lumMod val="95000"/>
                    <a:lumOff val="5000"/>
                  </a:schemeClr>
                </a:solidFill>
                <a:latin typeface="微软雅黑" panose="020B0503020204020204" pitchFamily="34" charset="-122"/>
                <a:ea typeface="微软雅黑" panose="020B0503020204020204" pitchFamily="34" charset="-122"/>
              </a:rPr>
              <a:t>Jan</a:t>
            </a:r>
            <a:endParaRPr lang="zh-CN" altLang="en-US"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11126517" y="4909770"/>
            <a:ext cx="1144875" cy="417690"/>
          </a:xfrm>
          <a:prstGeom prst="rect">
            <a:avLst/>
          </a:prstGeom>
          <a:noFill/>
        </p:spPr>
        <p:txBody>
          <a:bodyPr wrap="square" lIns="108850" tIns="54425" rIns="108850" bIns="54425" rtlCol="0">
            <a:spAutoFit/>
          </a:bodyPr>
          <a:lstStyle>
            <a:defPPr>
              <a:defRPr lang="zh-CN"/>
            </a:defPPr>
            <a:lvl1pPr>
              <a:defRPr sz="2000">
                <a:latin typeface="微软雅黑" panose="020B0503020204020204" pitchFamily="34" charset="-122"/>
                <a:ea typeface="微软雅黑" panose="020B0503020204020204" pitchFamily="34" charset="-122"/>
              </a:defRPr>
            </a:lvl1pPr>
          </a:lstStyle>
          <a:p>
            <a:r>
              <a:rPr lang="en-US" altLang="zh-CN" dirty="0" smtClean="0">
                <a:solidFill>
                  <a:schemeClr val="tx1">
                    <a:lumMod val="95000"/>
                    <a:lumOff val="5000"/>
                  </a:schemeClr>
                </a:solidFill>
              </a:rPr>
              <a:t>Mar</a:t>
            </a:r>
            <a:endParaRPr lang="zh-CN" altLang="en-US" dirty="0">
              <a:solidFill>
                <a:schemeClr val="tx1">
                  <a:lumMod val="95000"/>
                  <a:lumOff val="5000"/>
                </a:schemeClr>
              </a:solidFill>
            </a:endParaRPr>
          </a:p>
        </p:txBody>
      </p:sp>
      <p:sp>
        <p:nvSpPr>
          <p:cNvPr id="32" name="文本框 31"/>
          <p:cNvSpPr txBox="1"/>
          <p:nvPr/>
        </p:nvSpPr>
        <p:spPr>
          <a:xfrm>
            <a:off x="11178673" y="3206801"/>
            <a:ext cx="871081" cy="417690"/>
          </a:xfrm>
          <a:prstGeom prst="rect">
            <a:avLst/>
          </a:prstGeom>
          <a:noFill/>
        </p:spPr>
        <p:txBody>
          <a:bodyPr wrap="square" lIns="108850" tIns="54425" rIns="108850" bIns="54425" rtlCol="0">
            <a:spAutoFit/>
          </a:bodyPr>
          <a:lstStyle>
            <a:defPPr>
              <a:defRPr lang="zh-CN"/>
            </a:defPPr>
            <a:lvl1pPr>
              <a:defRPr sz="2000">
                <a:latin typeface="微软雅黑" panose="020B0503020204020204" pitchFamily="34" charset="-122"/>
                <a:ea typeface="微软雅黑" panose="020B0503020204020204" pitchFamily="34" charset="-122"/>
              </a:defRPr>
            </a:lvl1pPr>
          </a:lstStyle>
          <a:p>
            <a:r>
              <a:rPr lang="en-US" altLang="zh-CN" dirty="0" smtClean="0">
                <a:solidFill>
                  <a:schemeClr val="tx1">
                    <a:lumMod val="95000"/>
                    <a:lumOff val="5000"/>
                  </a:schemeClr>
                </a:solidFill>
              </a:rPr>
              <a:t>Feb</a:t>
            </a:r>
            <a:endParaRPr lang="zh-CN" altLang="en-US" dirty="0">
              <a:solidFill>
                <a:schemeClr val="tx1">
                  <a:lumMod val="95000"/>
                  <a:lumOff val="5000"/>
                </a:schemeClr>
              </a:solidFill>
            </a:endParaRPr>
          </a:p>
        </p:txBody>
      </p:sp>
      <p:pic>
        <p:nvPicPr>
          <p:cNvPr id="40" name="图片 39" descr="C:\Users\New\Downloads\China - CHENZHOU[57972] (3).png">
            <a:extLst>
              <a:ext uri="{FF2B5EF4-FFF2-40B4-BE49-F238E27FC236}">
                <a16:creationId xmlns="" xmlns:a16="http://schemas.microsoft.com/office/drawing/2014/main" id="{023D1B4A-3AB4-4D5E-B7A0-8A9E0212F92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7348" y="2602784"/>
            <a:ext cx="3214701" cy="1582629"/>
          </a:xfrm>
          <a:prstGeom prst="rect">
            <a:avLst/>
          </a:prstGeom>
          <a:noFill/>
          <a:ln>
            <a:noFill/>
          </a:ln>
        </p:spPr>
      </p:pic>
      <p:pic>
        <p:nvPicPr>
          <p:cNvPr id="41" name="图片 40" descr="C:\Users\New\Downloads\China - CHENZHOU[57972] (4).png">
            <a:extLst>
              <a:ext uri="{FF2B5EF4-FFF2-40B4-BE49-F238E27FC236}">
                <a16:creationId xmlns="" xmlns:a16="http://schemas.microsoft.com/office/drawing/2014/main" id="{CEEA917C-DF4B-45DB-B364-CE68434756B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7347" y="4309835"/>
            <a:ext cx="3214703" cy="1608103"/>
          </a:xfrm>
          <a:prstGeom prst="rect">
            <a:avLst/>
          </a:prstGeom>
          <a:noFill/>
          <a:ln>
            <a:noFill/>
          </a:ln>
        </p:spPr>
      </p:pic>
      <p:pic>
        <p:nvPicPr>
          <p:cNvPr id="42" name="图片 41" descr="C:\Users\New\Downloads\Time sequence diagram of Observation - Mode deviation (16).png">
            <a:extLst>
              <a:ext uri="{FF2B5EF4-FFF2-40B4-BE49-F238E27FC236}">
                <a16:creationId xmlns="" xmlns:a16="http://schemas.microsoft.com/office/drawing/2014/main" id="{83CD0B4A-68F1-4BA8-AC2B-6BC103C86A3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97569" y="2599962"/>
            <a:ext cx="3215583" cy="1585451"/>
          </a:xfrm>
          <a:prstGeom prst="rect">
            <a:avLst/>
          </a:prstGeom>
          <a:noFill/>
          <a:ln>
            <a:noFill/>
          </a:ln>
        </p:spPr>
      </p:pic>
      <p:pic>
        <p:nvPicPr>
          <p:cNvPr id="43" name="图片 42" descr="C:\Users\New\Downloads\Time sequence diagram of Observation - Mode deviation (27).png">
            <a:extLst>
              <a:ext uri="{FF2B5EF4-FFF2-40B4-BE49-F238E27FC236}">
                <a16:creationId xmlns="" xmlns:a16="http://schemas.microsoft.com/office/drawing/2014/main" id="{A139C99C-60A4-49AE-B0A3-198FE8B3786D}"/>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97569" y="4309835"/>
            <a:ext cx="3215583" cy="1608103"/>
          </a:xfrm>
          <a:prstGeom prst="rect">
            <a:avLst/>
          </a:prstGeom>
          <a:noFill/>
          <a:ln>
            <a:noFill/>
          </a:ln>
        </p:spPr>
      </p:pic>
      <p:sp>
        <p:nvSpPr>
          <p:cNvPr id="26" name="矩形 25">
            <a:extLst>
              <a:ext uri="{FF2B5EF4-FFF2-40B4-BE49-F238E27FC236}">
                <a16:creationId xmlns="" xmlns:a16="http://schemas.microsoft.com/office/drawing/2014/main" id="{6F280FDF-D47A-43F7-872F-B13217185CE9}"/>
              </a:ext>
            </a:extLst>
          </p:cNvPr>
          <p:cNvSpPr/>
          <p:nvPr/>
        </p:nvSpPr>
        <p:spPr>
          <a:xfrm>
            <a:off x="464699" y="6056496"/>
            <a:ext cx="3115328" cy="479245"/>
          </a:xfrm>
          <a:prstGeom prst="rect">
            <a:avLst/>
          </a:prstGeom>
        </p:spPr>
        <p:txBody>
          <a:bodyPr wrap="square" lIns="108850" tIns="54425" rIns="108850" bIns="54425">
            <a:spAutoFit/>
          </a:bodyPr>
          <a:lstStyle/>
          <a:p>
            <a:r>
              <a:rPr lang="en-US" altLang="zh-CN" b="1" dirty="0" smtClean="0">
                <a:solidFill>
                  <a:schemeClr val="tx1">
                    <a:lumMod val="95000"/>
                    <a:lumOff val="5000"/>
                  </a:schemeClr>
                </a:solidFill>
                <a:ea typeface="微软雅黑" panose="020B0503020204020204" pitchFamily="34" charset="-122"/>
                <a:cs typeface="Times New Roman" panose="02020603050405020304" pitchFamily="18" charset="0"/>
              </a:rPr>
              <a:t>Suspicious  station</a:t>
            </a:r>
            <a:endParaRPr lang="zh-CN" altLang="en-US" b="1" dirty="0">
              <a:solidFill>
                <a:schemeClr val="tx1">
                  <a:lumMod val="95000"/>
                  <a:lumOff val="5000"/>
                </a:schemeClr>
              </a:solidFill>
            </a:endParaRPr>
          </a:p>
        </p:txBody>
      </p:sp>
      <p:sp>
        <p:nvSpPr>
          <p:cNvPr id="27" name="矩形 26">
            <a:extLst>
              <a:ext uri="{FF2B5EF4-FFF2-40B4-BE49-F238E27FC236}">
                <a16:creationId xmlns="" xmlns:a16="http://schemas.microsoft.com/office/drawing/2014/main" id="{56B706B1-5D80-4B45-BF09-6D0BB5DC8770}"/>
              </a:ext>
            </a:extLst>
          </p:cNvPr>
          <p:cNvSpPr/>
          <p:nvPr/>
        </p:nvSpPr>
        <p:spPr>
          <a:xfrm>
            <a:off x="5575436" y="6112655"/>
            <a:ext cx="3991692" cy="479245"/>
          </a:xfrm>
          <a:prstGeom prst="rect">
            <a:avLst/>
          </a:prstGeom>
        </p:spPr>
        <p:txBody>
          <a:bodyPr wrap="square" lIns="108850" tIns="54425" rIns="108850" bIns="54425">
            <a:spAutoFit/>
          </a:bodyPr>
          <a:lstStyle/>
          <a:p>
            <a:r>
              <a:rPr lang="en-US" altLang="zh-CN" b="1" dirty="0">
                <a:solidFill>
                  <a:schemeClr val="tx1">
                    <a:lumMod val="95000"/>
                    <a:lumOff val="5000"/>
                  </a:schemeClr>
                </a:solidFill>
                <a:ea typeface="微软雅黑" panose="020B0503020204020204" pitchFamily="34" charset="-122"/>
                <a:cs typeface="Times New Roman" panose="02020603050405020304" pitchFamily="18" charset="0"/>
              </a:rPr>
              <a:t>Station id</a:t>
            </a:r>
            <a:r>
              <a:rPr lang="zh-CN" altLang="en-US" b="1" dirty="0">
                <a:solidFill>
                  <a:schemeClr val="tx1">
                    <a:lumMod val="95000"/>
                    <a:lumOff val="5000"/>
                  </a:schemeClr>
                </a:solidFill>
                <a:ea typeface="微软雅黑" panose="020B0503020204020204" pitchFamily="34" charset="-122"/>
                <a:cs typeface="Times New Roman" panose="02020603050405020304" pitchFamily="18" charset="0"/>
              </a:rPr>
              <a:t>：</a:t>
            </a:r>
            <a:r>
              <a:rPr lang="en-US" altLang="zh-CN" b="1" dirty="0">
                <a:solidFill>
                  <a:schemeClr val="tx1">
                    <a:lumMod val="95000"/>
                    <a:lumOff val="5000"/>
                  </a:schemeClr>
                </a:solidFill>
                <a:ea typeface="微软雅黑" panose="020B0503020204020204" pitchFamily="34" charset="-122"/>
                <a:cs typeface="Times New Roman" panose="02020603050405020304" pitchFamily="18" charset="0"/>
              </a:rPr>
              <a:t>57972</a:t>
            </a:r>
            <a:r>
              <a:rPr lang="zh-CN" altLang="en-US" b="1" dirty="0">
                <a:solidFill>
                  <a:schemeClr val="tx1">
                    <a:lumMod val="95000"/>
                    <a:lumOff val="5000"/>
                  </a:schemeClr>
                </a:solidFill>
                <a:ea typeface="微软雅黑" panose="020B0503020204020204" pitchFamily="34" charset="-122"/>
                <a:cs typeface="Times New Roman" panose="02020603050405020304" pitchFamily="18" charset="0"/>
              </a:rPr>
              <a:t>（</a:t>
            </a:r>
            <a:r>
              <a:rPr lang="en-US" altLang="zh-CN" b="1" dirty="0">
                <a:solidFill>
                  <a:schemeClr val="tx1">
                    <a:lumMod val="95000"/>
                    <a:lumOff val="5000"/>
                  </a:schemeClr>
                </a:solidFill>
                <a:ea typeface="微软雅黑" panose="020B0503020204020204" pitchFamily="34" charset="-122"/>
                <a:cs typeface="Times New Roman" panose="02020603050405020304" pitchFamily="18" charset="0"/>
              </a:rPr>
              <a:t>China</a:t>
            </a:r>
            <a:r>
              <a:rPr lang="zh-CN" altLang="en-US" b="1" dirty="0">
                <a:solidFill>
                  <a:schemeClr val="tx1">
                    <a:lumMod val="95000"/>
                    <a:lumOff val="5000"/>
                  </a:schemeClr>
                </a:solidFill>
                <a:ea typeface="微软雅黑" panose="020B0503020204020204" pitchFamily="34" charset="-122"/>
                <a:cs typeface="Times New Roman" panose="02020603050405020304" pitchFamily="18" charset="0"/>
              </a:rPr>
              <a:t>）</a:t>
            </a:r>
          </a:p>
        </p:txBody>
      </p:sp>
      <p:pic>
        <p:nvPicPr>
          <p:cNvPr id="5" name="图片 4">
            <a:extLst>
              <a:ext uri="{FF2B5EF4-FFF2-40B4-BE49-F238E27FC236}">
                <a16:creationId xmlns="" xmlns:a16="http://schemas.microsoft.com/office/drawing/2014/main" id="{274C9DCB-63CA-41E1-AFF6-3085F74B460B}"/>
              </a:ext>
            </a:extLst>
          </p:cNvPr>
          <p:cNvPicPr>
            <a:picLocks/>
          </p:cNvPicPr>
          <p:nvPr/>
        </p:nvPicPr>
        <p:blipFill>
          <a:blip r:embed="rId9" cstate="print"/>
          <a:stretch>
            <a:fillRect/>
          </a:stretch>
        </p:blipFill>
        <p:spPr>
          <a:xfrm>
            <a:off x="140659" y="869866"/>
            <a:ext cx="4079469" cy="1620375"/>
          </a:xfrm>
          <a:prstGeom prst="rect">
            <a:avLst/>
          </a:prstGeom>
        </p:spPr>
      </p:pic>
      <p:pic>
        <p:nvPicPr>
          <p:cNvPr id="7" name="图片 6">
            <a:extLst>
              <a:ext uri="{FF2B5EF4-FFF2-40B4-BE49-F238E27FC236}">
                <a16:creationId xmlns="" xmlns:a16="http://schemas.microsoft.com/office/drawing/2014/main" id="{D17BF54E-B127-4E53-BA33-C088CAF44FA0}"/>
              </a:ext>
            </a:extLst>
          </p:cNvPr>
          <p:cNvPicPr>
            <a:picLocks/>
          </p:cNvPicPr>
          <p:nvPr/>
        </p:nvPicPr>
        <p:blipFill>
          <a:blip r:embed="rId10" cstate="print"/>
          <a:stretch>
            <a:fillRect/>
          </a:stretch>
        </p:blipFill>
        <p:spPr>
          <a:xfrm>
            <a:off x="140659" y="2571572"/>
            <a:ext cx="4079469" cy="1620375"/>
          </a:xfrm>
          <a:prstGeom prst="rect">
            <a:avLst/>
          </a:prstGeom>
        </p:spPr>
      </p:pic>
      <p:pic>
        <p:nvPicPr>
          <p:cNvPr id="8" name="图片 7">
            <a:extLst>
              <a:ext uri="{FF2B5EF4-FFF2-40B4-BE49-F238E27FC236}">
                <a16:creationId xmlns="" xmlns:a16="http://schemas.microsoft.com/office/drawing/2014/main" id="{7965C5AC-6A56-44E5-B4AA-63DFC5B42624}"/>
              </a:ext>
            </a:extLst>
          </p:cNvPr>
          <p:cNvPicPr>
            <a:picLocks/>
          </p:cNvPicPr>
          <p:nvPr/>
        </p:nvPicPr>
        <p:blipFill>
          <a:blip r:embed="rId11" cstate="print"/>
          <a:stretch>
            <a:fillRect/>
          </a:stretch>
        </p:blipFill>
        <p:spPr>
          <a:xfrm>
            <a:off x="140659" y="4324335"/>
            <a:ext cx="4079469" cy="1620375"/>
          </a:xfrm>
          <a:prstGeom prst="rect">
            <a:avLst/>
          </a:prstGeom>
        </p:spPr>
      </p:pic>
      <p:sp>
        <p:nvSpPr>
          <p:cNvPr id="9" name="椭圆 8">
            <a:extLst>
              <a:ext uri="{FF2B5EF4-FFF2-40B4-BE49-F238E27FC236}">
                <a16:creationId xmlns="" xmlns:a16="http://schemas.microsoft.com/office/drawing/2014/main" id="{3249A9D0-201A-4252-AFDD-34AE2E48407B}"/>
              </a:ext>
            </a:extLst>
          </p:cNvPr>
          <p:cNvSpPr/>
          <p:nvPr/>
        </p:nvSpPr>
        <p:spPr>
          <a:xfrm>
            <a:off x="0" y="1454287"/>
            <a:ext cx="636610" cy="10169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solidFill>
                <a:srgbClr val="0066FF"/>
              </a:solidFill>
            </a:endParaRPr>
          </a:p>
        </p:txBody>
      </p:sp>
      <p:sp>
        <p:nvSpPr>
          <p:cNvPr id="39" name="椭圆 38">
            <a:extLst>
              <a:ext uri="{FF2B5EF4-FFF2-40B4-BE49-F238E27FC236}">
                <a16:creationId xmlns="" xmlns:a16="http://schemas.microsoft.com/office/drawing/2014/main" id="{E4798CF3-61A0-484A-81C2-3B90A5F5A360}"/>
              </a:ext>
            </a:extLst>
          </p:cNvPr>
          <p:cNvSpPr/>
          <p:nvPr/>
        </p:nvSpPr>
        <p:spPr>
          <a:xfrm>
            <a:off x="86941" y="2936920"/>
            <a:ext cx="636610" cy="12868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solidFill>
                <a:srgbClr val="0066FF"/>
              </a:solidFill>
            </a:endParaRPr>
          </a:p>
        </p:txBody>
      </p:sp>
      <p:sp>
        <p:nvSpPr>
          <p:cNvPr id="44" name="椭圆 43">
            <a:extLst>
              <a:ext uri="{FF2B5EF4-FFF2-40B4-BE49-F238E27FC236}">
                <a16:creationId xmlns="" xmlns:a16="http://schemas.microsoft.com/office/drawing/2014/main" id="{B2251D4A-147E-4E5A-BC4B-767978D74C71}"/>
              </a:ext>
            </a:extLst>
          </p:cNvPr>
          <p:cNvSpPr/>
          <p:nvPr/>
        </p:nvSpPr>
        <p:spPr>
          <a:xfrm>
            <a:off x="135449" y="5010040"/>
            <a:ext cx="501161" cy="9671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zh-CN" altLang="en-US">
              <a:solidFill>
                <a:srgbClr val="0066FF"/>
              </a:solidFill>
            </a:endParaRPr>
          </a:p>
        </p:txBody>
      </p:sp>
      <p:sp>
        <p:nvSpPr>
          <p:cNvPr id="10" name="矩形 9"/>
          <p:cNvSpPr/>
          <p:nvPr/>
        </p:nvSpPr>
        <p:spPr>
          <a:xfrm>
            <a:off x="405246" y="195"/>
            <a:ext cx="11172825" cy="646331"/>
          </a:xfrm>
          <a:prstGeom prst="rect">
            <a:avLst/>
          </a:prstGeom>
        </p:spPr>
        <p:txBody>
          <a:bodyPr wrap="square">
            <a:spAutoFit/>
          </a:bodyPr>
          <a:lstStyle/>
          <a:p>
            <a:r>
              <a:rPr lang="en-US" altLang="zh-CN" sz="3600" dirty="0">
                <a:solidFill>
                  <a:srgbClr val="000090"/>
                </a:solidFill>
              </a:rPr>
              <a:t>Tracking &amp; Improvement of Abnormal </a:t>
            </a:r>
            <a:r>
              <a:rPr lang="en-US" altLang="zh-CN" sz="3600" dirty="0" smtClean="0">
                <a:solidFill>
                  <a:srgbClr val="000090"/>
                </a:solidFill>
              </a:rPr>
              <a:t>Wind Direction </a:t>
            </a:r>
            <a:r>
              <a:rPr lang="en-US" altLang="zh-CN" sz="3600" dirty="0">
                <a:solidFill>
                  <a:srgbClr val="000090"/>
                </a:solidFill>
              </a:rPr>
              <a:t>Data</a:t>
            </a:r>
            <a:endParaRPr lang="zh-CN" altLang="en-US" sz="3600" dirty="0"/>
          </a:p>
        </p:txBody>
      </p:sp>
    </p:spTree>
    <p:extLst>
      <p:ext uri="{BB962C8B-B14F-4D97-AF65-F5344CB8AC3E}">
        <p14:creationId xmlns:p14="http://schemas.microsoft.com/office/powerpoint/2010/main" val="8041826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7EEE8F0E-74F7-47F6-AB2A-4F96FD70D8B9}"/>
              </a:ext>
            </a:extLst>
          </p:cNvPr>
          <p:cNvSpPr/>
          <p:nvPr/>
        </p:nvSpPr>
        <p:spPr>
          <a:xfrm>
            <a:off x="781050" y="289881"/>
            <a:ext cx="10677525" cy="90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000090"/>
                </a:solidFill>
                <a:latin typeface="+mj-lt"/>
                <a:ea typeface="+mj-ea"/>
                <a:cs typeface="+mj-cs"/>
              </a:rPr>
              <a:t>RA II Observation Monitoring &amp; Analysis System</a:t>
            </a:r>
            <a:endParaRPr lang="zh-CN" altLang="en-US" sz="4000" b="1" dirty="0">
              <a:solidFill>
                <a:srgbClr val="000090"/>
              </a:solidFill>
              <a:latin typeface="+mj-lt"/>
              <a:ea typeface="+mj-ea"/>
              <a:cs typeface="+mj-cs"/>
            </a:endParaRPr>
          </a:p>
        </p:txBody>
      </p:sp>
      <p:sp>
        <p:nvSpPr>
          <p:cNvPr id="5" name="矩形 4">
            <a:extLst>
              <a:ext uri="{FF2B5EF4-FFF2-40B4-BE49-F238E27FC236}">
                <a16:creationId xmlns="" xmlns:a16="http://schemas.microsoft.com/office/drawing/2014/main" id="{50DEF84E-0B6A-48D9-B788-609B0D2851A9}"/>
              </a:ext>
            </a:extLst>
          </p:cNvPr>
          <p:cNvSpPr/>
          <p:nvPr/>
        </p:nvSpPr>
        <p:spPr>
          <a:xfrm>
            <a:off x="5068721" y="1643277"/>
            <a:ext cx="1217282" cy="300151"/>
          </a:xfrm>
          <a:prstGeom prst="rect">
            <a:avLst/>
          </a:prstGeom>
        </p:spPr>
        <p:txBody>
          <a:bodyPr wrap="none">
            <a:spAutoFit/>
          </a:bodyPr>
          <a:lstStyle/>
          <a:p>
            <a:r>
              <a:rPr lang="zh-CN" altLang="en-US" sz="1350" b="1" dirty="0">
                <a:solidFill>
                  <a:srgbClr val="FF0000"/>
                </a:solidFill>
              </a:rPr>
              <a:t>Basic </a:t>
            </a:r>
            <a:r>
              <a:rPr lang="en-US" altLang="zh-CN" sz="1350" b="1" dirty="0">
                <a:solidFill>
                  <a:srgbClr val="FF0000"/>
                </a:solidFill>
              </a:rPr>
              <a:t>F</a:t>
            </a:r>
            <a:r>
              <a:rPr lang="zh-CN" altLang="en-US" sz="1350" b="1" dirty="0">
                <a:solidFill>
                  <a:srgbClr val="FF0000"/>
                </a:solidFill>
              </a:rPr>
              <a:t>unction</a:t>
            </a:r>
          </a:p>
        </p:txBody>
      </p:sp>
      <p:sp>
        <p:nvSpPr>
          <p:cNvPr id="6" name="矩形 5">
            <a:extLst>
              <a:ext uri="{FF2B5EF4-FFF2-40B4-BE49-F238E27FC236}">
                <a16:creationId xmlns="" xmlns:a16="http://schemas.microsoft.com/office/drawing/2014/main" id="{C522A434-A33F-46C2-BFBB-1607105B8C6F}"/>
              </a:ext>
            </a:extLst>
          </p:cNvPr>
          <p:cNvSpPr/>
          <p:nvPr/>
        </p:nvSpPr>
        <p:spPr>
          <a:xfrm>
            <a:off x="4693256" y="1978072"/>
            <a:ext cx="2425724" cy="27706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zh-CN" altLang="en-US" sz="1200" dirty="0">
                <a:solidFill>
                  <a:srgbClr val="333333"/>
                </a:solidFill>
                <a:latin typeface="Arial" panose="020B0604020202020204" pitchFamily="34" charset="0"/>
              </a:rPr>
              <a:t>Portal </a:t>
            </a:r>
            <a:r>
              <a:rPr lang="en-US" altLang="zh-CN" sz="1200" dirty="0">
                <a:solidFill>
                  <a:srgbClr val="333333"/>
                </a:solidFill>
                <a:latin typeface="Arial" panose="020B0604020202020204" pitchFamily="34" charset="0"/>
              </a:rPr>
              <a:t>A</a:t>
            </a:r>
            <a:r>
              <a:rPr lang="zh-CN" altLang="en-US" sz="1200" dirty="0">
                <a:solidFill>
                  <a:srgbClr val="333333"/>
                </a:solidFill>
                <a:latin typeface="Arial" panose="020B0604020202020204" pitchFamily="34" charset="0"/>
              </a:rPr>
              <a:t>pplication </a:t>
            </a:r>
            <a:r>
              <a:rPr lang="en-US" altLang="zh-CN" sz="1200" dirty="0">
                <a:solidFill>
                  <a:srgbClr val="333333"/>
                </a:solidFill>
                <a:latin typeface="Arial" panose="020B0604020202020204" pitchFamily="34" charset="0"/>
              </a:rPr>
              <a:t>S</a:t>
            </a:r>
            <a:r>
              <a:rPr lang="zh-CN" altLang="en-US" sz="1200" dirty="0">
                <a:solidFill>
                  <a:srgbClr val="333333"/>
                </a:solidFill>
                <a:latin typeface="Arial" panose="020B0604020202020204" pitchFamily="34" charset="0"/>
              </a:rPr>
              <a:t>ystem</a:t>
            </a:r>
          </a:p>
        </p:txBody>
      </p:sp>
      <p:sp>
        <p:nvSpPr>
          <p:cNvPr id="7" name="矩形 6">
            <a:extLst>
              <a:ext uri="{FF2B5EF4-FFF2-40B4-BE49-F238E27FC236}">
                <a16:creationId xmlns="" xmlns:a16="http://schemas.microsoft.com/office/drawing/2014/main" id="{A1EE3EAF-CCD4-4673-A405-ADDF745A2939}"/>
              </a:ext>
            </a:extLst>
          </p:cNvPr>
          <p:cNvSpPr/>
          <p:nvPr/>
        </p:nvSpPr>
        <p:spPr>
          <a:xfrm>
            <a:off x="2907699" y="2476718"/>
            <a:ext cx="3079457" cy="27706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zh-CN" sz="1200" dirty="0" err="1">
                <a:solidFill>
                  <a:srgbClr val="333333"/>
                </a:solidFill>
                <a:latin typeface="Arial" panose="020B0604020202020204" pitchFamily="34" charset="0"/>
              </a:rPr>
              <a:t>Monitoring&amp;Evaluation</a:t>
            </a:r>
            <a:r>
              <a:rPr lang="en-US" altLang="zh-CN" sz="1200" dirty="0">
                <a:solidFill>
                  <a:srgbClr val="333333"/>
                </a:solidFill>
                <a:latin typeface="Arial" panose="020B0604020202020204" pitchFamily="34" charset="0"/>
              </a:rPr>
              <a:t> Results</a:t>
            </a:r>
          </a:p>
        </p:txBody>
      </p:sp>
      <p:sp>
        <p:nvSpPr>
          <p:cNvPr id="8" name="矩形 7">
            <a:extLst>
              <a:ext uri="{FF2B5EF4-FFF2-40B4-BE49-F238E27FC236}">
                <a16:creationId xmlns="" xmlns:a16="http://schemas.microsoft.com/office/drawing/2014/main" id="{AAC6FEE1-E87E-4F7E-B0FA-8C1C83DA5FD1}"/>
              </a:ext>
            </a:extLst>
          </p:cNvPr>
          <p:cNvSpPr/>
          <p:nvPr/>
        </p:nvSpPr>
        <p:spPr>
          <a:xfrm>
            <a:off x="6203257" y="2464301"/>
            <a:ext cx="3109753" cy="27706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zh-CN" sz="1200" dirty="0" err="1">
                <a:solidFill>
                  <a:srgbClr val="333333"/>
                </a:solidFill>
                <a:latin typeface="Arial" panose="020B0604020202020204" pitchFamily="34" charset="0"/>
              </a:rPr>
              <a:t>Monitoring&amp;Evaluation</a:t>
            </a:r>
            <a:r>
              <a:rPr lang="en-US" altLang="zh-CN" sz="1200" dirty="0">
                <a:solidFill>
                  <a:srgbClr val="333333"/>
                </a:solidFill>
                <a:latin typeface="Arial" panose="020B0604020202020204" pitchFamily="34" charset="0"/>
              </a:rPr>
              <a:t> Reports</a:t>
            </a:r>
          </a:p>
        </p:txBody>
      </p:sp>
      <p:sp>
        <p:nvSpPr>
          <p:cNvPr id="9" name="矩形 8">
            <a:extLst>
              <a:ext uri="{FF2B5EF4-FFF2-40B4-BE49-F238E27FC236}">
                <a16:creationId xmlns="" xmlns:a16="http://schemas.microsoft.com/office/drawing/2014/main" id="{D0046304-C930-42CB-B699-21E35839F1ED}"/>
              </a:ext>
            </a:extLst>
          </p:cNvPr>
          <p:cNvSpPr/>
          <p:nvPr/>
        </p:nvSpPr>
        <p:spPr>
          <a:xfrm>
            <a:off x="4821989" y="2901590"/>
            <a:ext cx="1704130" cy="300151"/>
          </a:xfrm>
          <a:prstGeom prst="rect">
            <a:avLst/>
          </a:prstGeom>
        </p:spPr>
        <p:txBody>
          <a:bodyPr wrap="none">
            <a:spAutoFit/>
          </a:bodyPr>
          <a:lstStyle/>
          <a:p>
            <a:r>
              <a:rPr lang="en-US" altLang="zh-CN" sz="1350" b="1" dirty="0">
                <a:solidFill>
                  <a:srgbClr val="FF0000"/>
                </a:solidFill>
              </a:rPr>
              <a:t>Operational</a:t>
            </a:r>
            <a:r>
              <a:rPr lang="zh-CN" altLang="en-US" sz="1350" b="1" dirty="0">
                <a:solidFill>
                  <a:srgbClr val="FF0000"/>
                </a:solidFill>
              </a:rPr>
              <a:t> </a:t>
            </a:r>
            <a:r>
              <a:rPr lang="en-US" altLang="zh-CN" sz="1350" b="1" dirty="0">
                <a:solidFill>
                  <a:srgbClr val="FF0000"/>
                </a:solidFill>
              </a:rPr>
              <a:t>F</a:t>
            </a:r>
            <a:r>
              <a:rPr lang="zh-CN" altLang="en-US" sz="1350" b="1" dirty="0">
                <a:solidFill>
                  <a:srgbClr val="FF0000"/>
                </a:solidFill>
              </a:rPr>
              <a:t>unction</a:t>
            </a:r>
          </a:p>
        </p:txBody>
      </p:sp>
      <p:sp>
        <p:nvSpPr>
          <p:cNvPr id="10" name="矩形 9">
            <a:extLst>
              <a:ext uri="{FF2B5EF4-FFF2-40B4-BE49-F238E27FC236}">
                <a16:creationId xmlns="" xmlns:a16="http://schemas.microsoft.com/office/drawing/2014/main" id="{C310A533-E027-4ADF-A95E-3D19602CF79C}"/>
              </a:ext>
            </a:extLst>
          </p:cNvPr>
          <p:cNvSpPr/>
          <p:nvPr/>
        </p:nvSpPr>
        <p:spPr>
          <a:xfrm>
            <a:off x="2866320" y="3206896"/>
            <a:ext cx="1291935" cy="30015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lgn="ctr"/>
            <a:r>
              <a:rPr lang="en-US" altLang="zh-CN" sz="1350" dirty="0"/>
              <a:t>T</a:t>
            </a:r>
            <a:r>
              <a:rPr lang="zh-CN" altLang="en-US" sz="1350" dirty="0"/>
              <a:t>ask </a:t>
            </a:r>
            <a:r>
              <a:rPr lang="en-US" altLang="zh-CN" sz="1350" dirty="0"/>
              <a:t>S</a:t>
            </a:r>
            <a:r>
              <a:rPr lang="zh-CN" altLang="en-US" sz="1350" dirty="0"/>
              <a:t>cheduling</a:t>
            </a:r>
          </a:p>
        </p:txBody>
      </p:sp>
      <p:sp>
        <p:nvSpPr>
          <p:cNvPr id="11" name="矩形 10">
            <a:extLst>
              <a:ext uri="{FF2B5EF4-FFF2-40B4-BE49-F238E27FC236}">
                <a16:creationId xmlns="" xmlns:a16="http://schemas.microsoft.com/office/drawing/2014/main" id="{8FD07C8B-90FC-49E0-B987-3DA692259B52}"/>
              </a:ext>
            </a:extLst>
          </p:cNvPr>
          <p:cNvSpPr/>
          <p:nvPr/>
        </p:nvSpPr>
        <p:spPr>
          <a:xfrm>
            <a:off x="4706952" y="3201973"/>
            <a:ext cx="2376264" cy="30015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lgn="ctr"/>
            <a:r>
              <a:rPr lang="zh-CN" altLang="en-US" sz="1350" dirty="0"/>
              <a:t>Quality </a:t>
            </a:r>
            <a:r>
              <a:rPr lang="en-US" altLang="zh-CN" sz="1350" dirty="0"/>
              <a:t>M</a:t>
            </a:r>
            <a:r>
              <a:rPr lang="zh-CN" altLang="en-US" sz="1350" dirty="0"/>
              <a:t>onitoring</a:t>
            </a:r>
            <a:r>
              <a:rPr lang="en-US" altLang="zh-CN" sz="1350" dirty="0"/>
              <a:t>&amp;E</a:t>
            </a:r>
            <a:r>
              <a:rPr lang="zh-CN" altLang="en-US" sz="1350" dirty="0"/>
              <a:t>valuation</a:t>
            </a:r>
          </a:p>
        </p:txBody>
      </p:sp>
      <p:sp>
        <p:nvSpPr>
          <p:cNvPr id="12" name="矩形 11">
            <a:extLst>
              <a:ext uri="{FF2B5EF4-FFF2-40B4-BE49-F238E27FC236}">
                <a16:creationId xmlns="" xmlns:a16="http://schemas.microsoft.com/office/drawing/2014/main" id="{724B0561-B39C-49F9-8637-12B5C8C85E04}"/>
              </a:ext>
            </a:extLst>
          </p:cNvPr>
          <p:cNvSpPr/>
          <p:nvPr/>
        </p:nvSpPr>
        <p:spPr>
          <a:xfrm>
            <a:off x="7732049" y="3206896"/>
            <a:ext cx="1528336" cy="30015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lgn="ctr"/>
            <a:r>
              <a:rPr lang="en-US" altLang="zh-CN" sz="1350" dirty="0"/>
              <a:t>D</a:t>
            </a:r>
            <a:r>
              <a:rPr lang="zh-CN" altLang="en-US" sz="1350" dirty="0"/>
              <a:t>ata </a:t>
            </a:r>
            <a:r>
              <a:rPr lang="en-US" altLang="zh-CN" sz="1350" dirty="0"/>
              <a:t>M</a:t>
            </a:r>
            <a:r>
              <a:rPr lang="zh-CN" altLang="en-US" sz="1350" dirty="0"/>
              <a:t>anagement</a:t>
            </a:r>
          </a:p>
        </p:txBody>
      </p:sp>
      <p:sp>
        <p:nvSpPr>
          <p:cNvPr id="13" name="矩形 12">
            <a:extLst>
              <a:ext uri="{FF2B5EF4-FFF2-40B4-BE49-F238E27FC236}">
                <a16:creationId xmlns="" xmlns:a16="http://schemas.microsoft.com/office/drawing/2014/main" id="{ED39A2F7-2925-487B-B424-1A72F78A74A0}"/>
              </a:ext>
            </a:extLst>
          </p:cNvPr>
          <p:cNvSpPr/>
          <p:nvPr/>
        </p:nvSpPr>
        <p:spPr>
          <a:xfrm>
            <a:off x="2757303" y="3664723"/>
            <a:ext cx="369332" cy="2043703"/>
          </a:xfrm>
          <a:prstGeom prst="rect">
            <a:avLst/>
          </a:prstGeom>
        </p:spPr>
        <p:style>
          <a:lnRef idx="1">
            <a:schemeClr val="accent1"/>
          </a:lnRef>
          <a:fillRef idx="2">
            <a:schemeClr val="accent1"/>
          </a:fillRef>
          <a:effectRef idx="1">
            <a:schemeClr val="accent1"/>
          </a:effectRef>
          <a:fontRef idx="minor">
            <a:schemeClr val="dk1"/>
          </a:fontRef>
        </p:style>
        <p:txBody>
          <a:bodyPr vert="eaVert" wrap="square">
            <a:spAutoFit/>
          </a:bodyPr>
          <a:lstStyle/>
          <a:p>
            <a:r>
              <a:rPr lang="zh-CN" altLang="en-US" sz="1200" dirty="0"/>
              <a:t>Automatic </a:t>
            </a:r>
            <a:r>
              <a:rPr lang="en-US" altLang="zh-CN" sz="1200" dirty="0"/>
              <a:t>  T</a:t>
            </a:r>
            <a:r>
              <a:rPr lang="zh-CN" altLang="en-US" sz="1200" dirty="0"/>
              <a:t>ask   </a:t>
            </a:r>
            <a:r>
              <a:rPr lang="en-US" altLang="zh-CN" sz="1200" dirty="0"/>
              <a:t>S</a:t>
            </a:r>
            <a:r>
              <a:rPr lang="zh-CN" altLang="en-US" sz="1200" dirty="0"/>
              <a:t>cheduling</a:t>
            </a:r>
          </a:p>
        </p:txBody>
      </p:sp>
      <p:sp>
        <p:nvSpPr>
          <p:cNvPr id="14" name="矩形 13">
            <a:extLst>
              <a:ext uri="{FF2B5EF4-FFF2-40B4-BE49-F238E27FC236}">
                <a16:creationId xmlns="" xmlns:a16="http://schemas.microsoft.com/office/drawing/2014/main" id="{312AD006-AB25-4852-BAD1-220AF00021C8}"/>
              </a:ext>
            </a:extLst>
          </p:cNvPr>
          <p:cNvSpPr/>
          <p:nvPr/>
        </p:nvSpPr>
        <p:spPr>
          <a:xfrm>
            <a:off x="3318795" y="3664724"/>
            <a:ext cx="369332" cy="2043704"/>
          </a:xfrm>
          <a:prstGeom prst="rect">
            <a:avLst/>
          </a:prstGeom>
        </p:spPr>
        <p:style>
          <a:lnRef idx="1">
            <a:schemeClr val="accent1"/>
          </a:lnRef>
          <a:fillRef idx="2">
            <a:schemeClr val="accent1"/>
          </a:fillRef>
          <a:effectRef idx="1">
            <a:schemeClr val="accent1"/>
          </a:effectRef>
          <a:fontRef idx="minor">
            <a:schemeClr val="dk1"/>
          </a:fontRef>
        </p:style>
        <p:txBody>
          <a:bodyPr vert="eaVert" wrap="square">
            <a:spAutoFit/>
          </a:bodyPr>
          <a:lstStyle/>
          <a:p>
            <a:r>
              <a:rPr lang="zh-CN" altLang="en-US" sz="1200" dirty="0"/>
              <a:t>Manual  </a:t>
            </a:r>
            <a:r>
              <a:rPr lang="en-US" altLang="zh-CN" sz="1200" dirty="0"/>
              <a:t>T</a:t>
            </a:r>
            <a:r>
              <a:rPr lang="zh-CN" altLang="en-US" sz="1200" dirty="0"/>
              <a:t>ask  </a:t>
            </a:r>
            <a:r>
              <a:rPr lang="en-US" altLang="zh-CN" sz="1200" dirty="0"/>
              <a:t>S</a:t>
            </a:r>
            <a:r>
              <a:rPr lang="zh-CN" altLang="en-US" sz="1200" dirty="0"/>
              <a:t>cheduling</a:t>
            </a:r>
          </a:p>
        </p:txBody>
      </p:sp>
      <p:sp>
        <p:nvSpPr>
          <p:cNvPr id="15" name="矩形 14">
            <a:extLst>
              <a:ext uri="{FF2B5EF4-FFF2-40B4-BE49-F238E27FC236}">
                <a16:creationId xmlns="" xmlns:a16="http://schemas.microsoft.com/office/drawing/2014/main" id="{98F144BC-84F7-448D-901F-838D3D3B51B0}"/>
              </a:ext>
            </a:extLst>
          </p:cNvPr>
          <p:cNvSpPr/>
          <p:nvPr/>
        </p:nvSpPr>
        <p:spPr>
          <a:xfrm>
            <a:off x="3828331" y="3664724"/>
            <a:ext cx="369332" cy="2043704"/>
          </a:xfrm>
          <a:prstGeom prst="rect">
            <a:avLst/>
          </a:prstGeom>
        </p:spPr>
        <p:style>
          <a:lnRef idx="1">
            <a:schemeClr val="accent1"/>
          </a:lnRef>
          <a:fillRef idx="2">
            <a:schemeClr val="accent1"/>
          </a:fillRef>
          <a:effectRef idx="1">
            <a:schemeClr val="accent1"/>
          </a:effectRef>
          <a:fontRef idx="minor">
            <a:schemeClr val="dk1"/>
          </a:fontRef>
        </p:style>
        <p:txBody>
          <a:bodyPr vert="eaVert" wrap="square">
            <a:spAutoFit/>
          </a:bodyPr>
          <a:lstStyle/>
          <a:p>
            <a:r>
              <a:rPr lang="en-US" altLang="zh-CN" sz="1200" dirty="0"/>
              <a:t>T</a:t>
            </a:r>
            <a:r>
              <a:rPr lang="zh-CN" altLang="en-US" sz="1200" dirty="0"/>
              <a:t>ask  </a:t>
            </a:r>
            <a:r>
              <a:rPr lang="en-US" altLang="zh-CN" sz="1200" dirty="0"/>
              <a:t>S</a:t>
            </a:r>
            <a:r>
              <a:rPr lang="zh-CN" altLang="en-US" sz="1200" dirty="0"/>
              <a:t>cheduling  </a:t>
            </a:r>
            <a:r>
              <a:rPr lang="en-US" altLang="zh-CN" sz="1200" dirty="0"/>
              <a:t>C</a:t>
            </a:r>
            <a:r>
              <a:rPr lang="zh-CN" altLang="en-US" sz="1200" dirty="0"/>
              <a:t>onfigure</a:t>
            </a:r>
          </a:p>
        </p:txBody>
      </p:sp>
      <p:sp>
        <p:nvSpPr>
          <p:cNvPr id="16" name="矩形 15">
            <a:extLst>
              <a:ext uri="{FF2B5EF4-FFF2-40B4-BE49-F238E27FC236}">
                <a16:creationId xmlns="" xmlns:a16="http://schemas.microsoft.com/office/drawing/2014/main" id="{486FE185-D328-47BD-BCC5-5C18B454DC78}"/>
              </a:ext>
            </a:extLst>
          </p:cNvPr>
          <p:cNvSpPr/>
          <p:nvPr/>
        </p:nvSpPr>
        <p:spPr>
          <a:xfrm>
            <a:off x="7726598" y="3664725"/>
            <a:ext cx="369332" cy="2043702"/>
          </a:xfrm>
          <a:prstGeom prst="rect">
            <a:avLst/>
          </a:prstGeom>
        </p:spPr>
        <p:style>
          <a:lnRef idx="1">
            <a:schemeClr val="accent1"/>
          </a:lnRef>
          <a:fillRef idx="2">
            <a:schemeClr val="accent1"/>
          </a:fillRef>
          <a:effectRef idx="1">
            <a:schemeClr val="accent1"/>
          </a:effectRef>
          <a:fontRef idx="minor">
            <a:schemeClr val="dk1"/>
          </a:fontRef>
        </p:style>
        <p:txBody>
          <a:bodyPr vert="eaVert" wrap="square">
            <a:spAutoFit/>
          </a:bodyPr>
          <a:lstStyle/>
          <a:p>
            <a:r>
              <a:rPr lang="en-US" altLang="zh-CN" sz="1200" dirty="0"/>
              <a:t>Data Input C</a:t>
            </a:r>
            <a:r>
              <a:rPr lang="zh-CN" altLang="en-US" sz="1200" dirty="0"/>
              <a:t>onfigure</a:t>
            </a:r>
          </a:p>
        </p:txBody>
      </p:sp>
      <p:sp>
        <p:nvSpPr>
          <p:cNvPr id="17" name="矩形 16">
            <a:extLst>
              <a:ext uri="{FF2B5EF4-FFF2-40B4-BE49-F238E27FC236}">
                <a16:creationId xmlns="" xmlns:a16="http://schemas.microsoft.com/office/drawing/2014/main" id="{89399155-4F0D-4328-AFAF-308CA388102B}"/>
              </a:ext>
            </a:extLst>
          </p:cNvPr>
          <p:cNvSpPr/>
          <p:nvPr/>
        </p:nvSpPr>
        <p:spPr>
          <a:xfrm>
            <a:off x="8859356" y="3664725"/>
            <a:ext cx="369332" cy="2043702"/>
          </a:xfrm>
          <a:prstGeom prst="rect">
            <a:avLst/>
          </a:prstGeom>
        </p:spPr>
        <p:style>
          <a:lnRef idx="1">
            <a:schemeClr val="accent1"/>
          </a:lnRef>
          <a:fillRef idx="2">
            <a:schemeClr val="accent1"/>
          </a:fillRef>
          <a:effectRef idx="1">
            <a:schemeClr val="accent1"/>
          </a:effectRef>
          <a:fontRef idx="minor">
            <a:schemeClr val="dk1"/>
          </a:fontRef>
        </p:style>
        <p:txBody>
          <a:bodyPr vert="eaVert" wrap="square">
            <a:spAutoFit/>
          </a:bodyPr>
          <a:lstStyle/>
          <a:p>
            <a:r>
              <a:rPr lang="en-US" altLang="zh-CN" sz="1200" dirty="0"/>
              <a:t>Data Output C</a:t>
            </a:r>
            <a:r>
              <a:rPr lang="zh-CN" altLang="en-US" sz="1200" dirty="0"/>
              <a:t>onfigure</a:t>
            </a:r>
          </a:p>
        </p:txBody>
      </p:sp>
      <p:sp>
        <p:nvSpPr>
          <p:cNvPr id="18" name="矩形 17">
            <a:extLst>
              <a:ext uri="{FF2B5EF4-FFF2-40B4-BE49-F238E27FC236}">
                <a16:creationId xmlns="" xmlns:a16="http://schemas.microsoft.com/office/drawing/2014/main" id="{22D52126-24C1-4C8D-A9BC-050878635C1E}"/>
              </a:ext>
            </a:extLst>
          </p:cNvPr>
          <p:cNvSpPr/>
          <p:nvPr/>
        </p:nvSpPr>
        <p:spPr>
          <a:xfrm>
            <a:off x="4591338" y="3664724"/>
            <a:ext cx="369332" cy="2043704"/>
          </a:xfrm>
          <a:prstGeom prst="rect">
            <a:avLst/>
          </a:prstGeom>
        </p:spPr>
        <p:style>
          <a:lnRef idx="1">
            <a:schemeClr val="accent1"/>
          </a:lnRef>
          <a:fillRef idx="2">
            <a:schemeClr val="accent1"/>
          </a:fillRef>
          <a:effectRef idx="1">
            <a:schemeClr val="accent1"/>
          </a:effectRef>
          <a:fontRef idx="minor">
            <a:schemeClr val="dk1"/>
          </a:fontRef>
        </p:style>
        <p:txBody>
          <a:bodyPr vert="eaVert" wrap="square">
            <a:spAutoFit/>
          </a:bodyPr>
          <a:lstStyle/>
          <a:p>
            <a:r>
              <a:rPr lang="en-US" altLang="zh-CN" sz="1200" dirty="0"/>
              <a:t>Metadata  C</a:t>
            </a:r>
            <a:r>
              <a:rPr lang="zh-CN" altLang="en-US" sz="1200" dirty="0"/>
              <a:t>onfigure</a:t>
            </a:r>
          </a:p>
        </p:txBody>
      </p:sp>
      <p:sp>
        <p:nvSpPr>
          <p:cNvPr id="19" name="矩形 18">
            <a:extLst>
              <a:ext uri="{FF2B5EF4-FFF2-40B4-BE49-F238E27FC236}">
                <a16:creationId xmlns="" xmlns:a16="http://schemas.microsoft.com/office/drawing/2014/main" id="{83B80E38-176A-4935-9A59-EFF820D85CCA}"/>
              </a:ext>
            </a:extLst>
          </p:cNvPr>
          <p:cNvSpPr/>
          <p:nvPr/>
        </p:nvSpPr>
        <p:spPr>
          <a:xfrm>
            <a:off x="5134426" y="3664724"/>
            <a:ext cx="369332" cy="2043704"/>
          </a:xfrm>
          <a:prstGeom prst="rect">
            <a:avLst/>
          </a:prstGeom>
        </p:spPr>
        <p:style>
          <a:lnRef idx="1">
            <a:schemeClr val="accent1"/>
          </a:lnRef>
          <a:fillRef idx="2">
            <a:schemeClr val="accent1"/>
          </a:fillRef>
          <a:effectRef idx="1">
            <a:schemeClr val="accent1"/>
          </a:effectRef>
          <a:fontRef idx="minor">
            <a:schemeClr val="dk1"/>
          </a:fontRef>
        </p:style>
        <p:txBody>
          <a:bodyPr vert="eaVert" wrap="square">
            <a:spAutoFit/>
          </a:bodyPr>
          <a:lstStyle/>
          <a:p>
            <a:r>
              <a:rPr lang="en-US" altLang="zh-CN" sz="1200" dirty="0"/>
              <a:t>Data  </a:t>
            </a:r>
            <a:r>
              <a:rPr lang="en-US" altLang="zh-CN" sz="1200" dirty="0" err="1"/>
              <a:t>Analysis&amp;Matching</a:t>
            </a:r>
            <a:endParaRPr lang="zh-CN" altLang="en-US" sz="1200" dirty="0"/>
          </a:p>
        </p:txBody>
      </p:sp>
      <p:sp>
        <p:nvSpPr>
          <p:cNvPr id="20" name="矩形 19">
            <a:extLst>
              <a:ext uri="{FF2B5EF4-FFF2-40B4-BE49-F238E27FC236}">
                <a16:creationId xmlns="" xmlns:a16="http://schemas.microsoft.com/office/drawing/2014/main" id="{B56AC6C7-3E6F-403E-A248-B6F5D5C1A9C0}"/>
              </a:ext>
            </a:extLst>
          </p:cNvPr>
          <p:cNvSpPr/>
          <p:nvPr/>
        </p:nvSpPr>
        <p:spPr>
          <a:xfrm>
            <a:off x="5620655" y="3664723"/>
            <a:ext cx="369332" cy="2064924"/>
          </a:xfrm>
          <a:prstGeom prst="rect">
            <a:avLst/>
          </a:prstGeom>
        </p:spPr>
        <p:style>
          <a:lnRef idx="1">
            <a:schemeClr val="accent1"/>
          </a:lnRef>
          <a:fillRef idx="2">
            <a:schemeClr val="accent1"/>
          </a:fillRef>
          <a:effectRef idx="1">
            <a:schemeClr val="accent1"/>
          </a:effectRef>
          <a:fontRef idx="minor">
            <a:schemeClr val="dk1"/>
          </a:fontRef>
        </p:style>
        <p:txBody>
          <a:bodyPr vert="eaVert" wrap="none">
            <a:spAutoFit/>
          </a:bodyPr>
          <a:lstStyle/>
          <a:p>
            <a:r>
              <a:rPr lang="zh-CN" altLang="en-US" sz="1200" dirty="0"/>
              <a:t>Quality  </a:t>
            </a:r>
            <a:r>
              <a:rPr lang="en-US" altLang="zh-CN" sz="1200" dirty="0"/>
              <a:t>M</a:t>
            </a:r>
            <a:r>
              <a:rPr lang="zh-CN" altLang="en-US" sz="1200" dirty="0"/>
              <a:t>onitoring</a:t>
            </a:r>
            <a:r>
              <a:rPr lang="en-US" altLang="zh-CN" sz="1200" dirty="0"/>
              <a:t>&amp;E</a:t>
            </a:r>
            <a:r>
              <a:rPr lang="zh-CN" altLang="en-US" sz="1200" dirty="0"/>
              <a:t>valuation</a:t>
            </a:r>
          </a:p>
        </p:txBody>
      </p:sp>
      <p:sp>
        <p:nvSpPr>
          <p:cNvPr id="21" name="矩形 20">
            <a:extLst>
              <a:ext uri="{FF2B5EF4-FFF2-40B4-BE49-F238E27FC236}">
                <a16:creationId xmlns="" xmlns:a16="http://schemas.microsoft.com/office/drawing/2014/main" id="{C1DF0082-D036-45E5-AD9D-FBD700B583F7}"/>
              </a:ext>
            </a:extLst>
          </p:cNvPr>
          <p:cNvSpPr/>
          <p:nvPr/>
        </p:nvSpPr>
        <p:spPr>
          <a:xfrm>
            <a:off x="6218707" y="3664725"/>
            <a:ext cx="553998" cy="2043702"/>
          </a:xfrm>
          <a:prstGeom prst="rect">
            <a:avLst/>
          </a:prstGeom>
        </p:spPr>
        <p:style>
          <a:lnRef idx="1">
            <a:schemeClr val="accent1"/>
          </a:lnRef>
          <a:fillRef idx="2">
            <a:schemeClr val="accent1"/>
          </a:fillRef>
          <a:effectRef idx="1">
            <a:schemeClr val="accent1"/>
          </a:effectRef>
          <a:fontRef idx="minor">
            <a:schemeClr val="dk1"/>
          </a:fontRef>
        </p:style>
        <p:txBody>
          <a:bodyPr vert="eaVert" wrap="square">
            <a:spAutoFit/>
          </a:bodyPr>
          <a:lstStyle/>
          <a:p>
            <a:r>
              <a:rPr lang="en-US" altLang="zh-CN" sz="1200" dirty="0" err="1"/>
              <a:t>Diagnosis&amp;Analysis</a:t>
            </a:r>
            <a:endParaRPr lang="en-US" altLang="zh-CN" sz="1200" dirty="0"/>
          </a:p>
          <a:p>
            <a:r>
              <a:rPr lang="en-US" altLang="zh-CN" sz="1200" dirty="0"/>
              <a:t>Multi source Comprehensive </a:t>
            </a:r>
          </a:p>
        </p:txBody>
      </p:sp>
      <p:sp>
        <p:nvSpPr>
          <p:cNvPr id="22" name="矩形 21">
            <a:extLst>
              <a:ext uri="{FF2B5EF4-FFF2-40B4-BE49-F238E27FC236}">
                <a16:creationId xmlns="" xmlns:a16="http://schemas.microsoft.com/office/drawing/2014/main" id="{A0BBC7CF-5BF4-47C2-B34A-EE555469BF29}"/>
              </a:ext>
            </a:extLst>
          </p:cNvPr>
          <p:cNvSpPr/>
          <p:nvPr/>
        </p:nvSpPr>
        <p:spPr>
          <a:xfrm>
            <a:off x="6914436" y="3664725"/>
            <a:ext cx="369332" cy="2043702"/>
          </a:xfrm>
          <a:prstGeom prst="rect">
            <a:avLst/>
          </a:prstGeom>
        </p:spPr>
        <p:style>
          <a:lnRef idx="1">
            <a:schemeClr val="accent1"/>
          </a:lnRef>
          <a:fillRef idx="2">
            <a:schemeClr val="accent1"/>
          </a:fillRef>
          <a:effectRef idx="1">
            <a:schemeClr val="accent1"/>
          </a:effectRef>
          <a:fontRef idx="minor">
            <a:schemeClr val="dk1"/>
          </a:fontRef>
        </p:style>
        <p:txBody>
          <a:bodyPr vert="eaVert" wrap="square">
            <a:spAutoFit/>
          </a:bodyPr>
          <a:lstStyle/>
          <a:p>
            <a:r>
              <a:rPr lang="en-US" altLang="zh-CN" sz="1200" dirty="0"/>
              <a:t>Quality control results released</a:t>
            </a:r>
            <a:endParaRPr lang="zh-CN" altLang="en-US" sz="1200" dirty="0"/>
          </a:p>
        </p:txBody>
      </p:sp>
      <p:cxnSp>
        <p:nvCxnSpPr>
          <p:cNvPr id="23" name="连接符: 肘形 29">
            <a:extLst>
              <a:ext uri="{FF2B5EF4-FFF2-40B4-BE49-F238E27FC236}">
                <a16:creationId xmlns="" xmlns:a16="http://schemas.microsoft.com/office/drawing/2014/main" id="{09378FAE-85DF-4A3C-B456-9C6E148FCD3A}"/>
              </a:ext>
            </a:extLst>
          </p:cNvPr>
          <p:cNvCxnSpPr>
            <a:stCxn id="6" idx="2"/>
            <a:endCxn id="7" idx="0"/>
          </p:cNvCxnSpPr>
          <p:nvPr/>
        </p:nvCxnSpPr>
        <p:spPr>
          <a:xfrm rot="5400000">
            <a:off x="5065982" y="1636581"/>
            <a:ext cx="221583" cy="1458691"/>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连接符: 肘形 30">
            <a:extLst>
              <a:ext uri="{FF2B5EF4-FFF2-40B4-BE49-F238E27FC236}">
                <a16:creationId xmlns="" xmlns:a16="http://schemas.microsoft.com/office/drawing/2014/main" id="{A9095025-FB43-4630-8575-F658DAFEBDE8}"/>
              </a:ext>
            </a:extLst>
          </p:cNvPr>
          <p:cNvCxnSpPr>
            <a:cxnSpLocks/>
            <a:stCxn id="6" idx="2"/>
            <a:endCxn id="8" idx="0"/>
          </p:cNvCxnSpPr>
          <p:nvPr/>
        </p:nvCxnSpPr>
        <p:spPr>
          <a:xfrm rot="16200000" flipH="1">
            <a:off x="6727543" y="1433709"/>
            <a:ext cx="209166" cy="1852016"/>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连接符: 肘形 33">
            <a:extLst>
              <a:ext uri="{FF2B5EF4-FFF2-40B4-BE49-F238E27FC236}">
                <a16:creationId xmlns="" xmlns:a16="http://schemas.microsoft.com/office/drawing/2014/main" id="{28019E89-5B84-4356-B876-BBBE8A166724}"/>
              </a:ext>
            </a:extLst>
          </p:cNvPr>
          <p:cNvCxnSpPr>
            <a:cxnSpLocks/>
            <a:stCxn id="10" idx="2"/>
            <a:endCxn id="13" idx="0"/>
          </p:cNvCxnSpPr>
          <p:nvPr/>
        </p:nvCxnSpPr>
        <p:spPr>
          <a:xfrm rot="5400000">
            <a:off x="3148291" y="3300726"/>
            <a:ext cx="157676" cy="570319"/>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连接符: 肘形 36">
            <a:extLst>
              <a:ext uri="{FF2B5EF4-FFF2-40B4-BE49-F238E27FC236}">
                <a16:creationId xmlns="" xmlns:a16="http://schemas.microsoft.com/office/drawing/2014/main" id="{3BB97F33-D2C3-44EA-A899-17456A417298}"/>
              </a:ext>
            </a:extLst>
          </p:cNvPr>
          <p:cNvCxnSpPr>
            <a:cxnSpLocks/>
            <a:stCxn id="10" idx="2"/>
            <a:endCxn id="14" idx="0"/>
          </p:cNvCxnSpPr>
          <p:nvPr/>
        </p:nvCxnSpPr>
        <p:spPr>
          <a:xfrm rot="5400000">
            <a:off x="3429037" y="3581472"/>
            <a:ext cx="157677" cy="8827"/>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连接符: 肘形 39">
            <a:extLst>
              <a:ext uri="{FF2B5EF4-FFF2-40B4-BE49-F238E27FC236}">
                <a16:creationId xmlns="" xmlns:a16="http://schemas.microsoft.com/office/drawing/2014/main" id="{CBA63AEA-4485-4D95-8A37-8778A49ED58F}"/>
              </a:ext>
            </a:extLst>
          </p:cNvPr>
          <p:cNvCxnSpPr>
            <a:cxnSpLocks/>
            <a:stCxn id="10" idx="2"/>
            <a:endCxn id="15" idx="0"/>
          </p:cNvCxnSpPr>
          <p:nvPr/>
        </p:nvCxnSpPr>
        <p:spPr>
          <a:xfrm rot="16200000" flipH="1">
            <a:off x="3683804" y="3335530"/>
            <a:ext cx="157677" cy="500709"/>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连接符: 肘形 42">
            <a:extLst>
              <a:ext uri="{FF2B5EF4-FFF2-40B4-BE49-F238E27FC236}">
                <a16:creationId xmlns="" xmlns:a16="http://schemas.microsoft.com/office/drawing/2014/main" id="{153719D2-6087-4AA9-9EE1-D05D628D05A5}"/>
              </a:ext>
            </a:extLst>
          </p:cNvPr>
          <p:cNvCxnSpPr>
            <a:cxnSpLocks/>
            <a:stCxn id="11" idx="2"/>
            <a:endCxn id="18" idx="0"/>
          </p:cNvCxnSpPr>
          <p:nvPr/>
        </p:nvCxnSpPr>
        <p:spPr>
          <a:xfrm rot="5400000">
            <a:off x="5254244" y="3023884"/>
            <a:ext cx="162600" cy="1119080"/>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连接符: 肘形 45">
            <a:extLst>
              <a:ext uri="{FF2B5EF4-FFF2-40B4-BE49-F238E27FC236}">
                <a16:creationId xmlns="" xmlns:a16="http://schemas.microsoft.com/office/drawing/2014/main" id="{3A5311AA-84B3-43B2-BEB5-D06C4EC794FE}"/>
              </a:ext>
            </a:extLst>
          </p:cNvPr>
          <p:cNvCxnSpPr>
            <a:cxnSpLocks/>
            <a:stCxn id="11" idx="2"/>
            <a:endCxn id="19" idx="0"/>
          </p:cNvCxnSpPr>
          <p:nvPr/>
        </p:nvCxnSpPr>
        <p:spPr>
          <a:xfrm rot="5400000">
            <a:off x="5525788" y="3295428"/>
            <a:ext cx="162600" cy="575992"/>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连接符: 肘形 48">
            <a:extLst>
              <a:ext uri="{FF2B5EF4-FFF2-40B4-BE49-F238E27FC236}">
                <a16:creationId xmlns="" xmlns:a16="http://schemas.microsoft.com/office/drawing/2014/main" id="{41A93DC1-1C0A-4FE8-BC3E-1B7A5F5FD172}"/>
              </a:ext>
            </a:extLst>
          </p:cNvPr>
          <p:cNvCxnSpPr>
            <a:cxnSpLocks/>
            <a:stCxn id="11" idx="2"/>
            <a:endCxn id="20" idx="0"/>
          </p:cNvCxnSpPr>
          <p:nvPr/>
        </p:nvCxnSpPr>
        <p:spPr>
          <a:xfrm rot="5400000">
            <a:off x="5768904" y="3538542"/>
            <a:ext cx="162599" cy="89763"/>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连接符: 肘形 51">
            <a:extLst>
              <a:ext uri="{FF2B5EF4-FFF2-40B4-BE49-F238E27FC236}">
                <a16:creationId xmlns="" xmlns:a16="http://schemas.microsoft.com/office/drawing/2014/main" id="{A660C927-7B9C-41E4-A3A1-3C75B460AF72}"/>
              </a:ext>
            </a:extLst>
          </p:cNvPr>
          <p:cNvCxnSpPr>
            <a:cxnSpLocks/>
            <a:stCxn id="11" idx="2"/>
            <a:endCxn id="21" idx="0"/>
          </p:cNvCxnSpPr>
          <p:nvPr/>
        </p:nvCxnSpPr>
        <p:spPr>
          <a:xfrm rot="16200000" flipH="1">
            <a:off x="6114095" y="3283113"/>
            <a:ext cx="162601" cy="600622"/>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连接符: 肘形 54">
            <a:extLst>
              <a:ext uri="{FF2B5EF4-FFF2-40B4-BE49-F238E27FC236}">
                <a16:creationId xmlns="" xmlns:a16="http://schemas.microsoft.com/office/drawing/2014/main" id="{BFAAB402-20EC-467A-91C5-130A917EAE69}"/>
              </a:ext>
            </a:extLst>
          </p:cNvPr>
          <p:cNvCxnSpPr>
            <a:cxnSpLocks/>
            <a:stCxn id="11" idx="2"/>
            <a:endCxn id="22" idx="0"/>
          </p:cNvCxnSpPr>
          <p:nvPr/>
        </p:nvCxnSpPr>
        <p:spPr>
          <a:xfrm rot="16200000" flipH="1">
            <a:off x="6415793" y="2981415"/>
            <a:ext cx="162601" cy="1204018"/>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连接符: 肘形 57">
            <a:extLst>
              <a:ext uri="{FF2B5EF4-FFF2-40B4-BE49-F238E27FC236}">
                <a16:creationId xmlns="" xmlns:a16="http://schemas.microsoft.com/office/drawing/2014/main" id="{DE73A57C-BB37-44ED-8E9E-1540A17A27A2}"/>
              </a:ext>
            </a:extLst>
          </p:cNvPr>
          <p:cNvCxnSpPr>
            <a:cxnSpLocks/>
            <a:stCxn id="12" idx="2"/>
            <a:endCxn id="16" idx="0"/>
          </p:cNvCxnSpPr>
          <p:nvPr/>
        </p:nvCxnSpPr>
        <p:spPr>
          <a:xfrm rot="5400000">
            <a:off x="8124902" y="3293410"/>
            <a:ext cx="157678" cy="584953"/>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连接符: 肘形 60">
            <a:extLst>
              <a:ext uri="{FF2B5EF4-FFF2-40B4-BE49-F238E27FC236}">
                <a16:creationId xmlns="" xmlns:a16="http://schemas.microsoft.com/office/drawing/2014/main" id="{14BB2D7F-879D-43D7-995E-288B5FF29FFF}"/>
              </a:ext>
            </a:extLst>
          </p:cNvPr>
          <p:cNvCxnSpPr>
            <a:cxnSpLocks/>
            <a:stCxn id="12" idx="2"/>
            <a:endCxn id="17" idx="0"/>
          </p:cNvCxnSpPr>
          <p:nvPr/>
        </p:nvCxnSpPr>
        <p:spPr>
          <a:xfrm rot="16200000" flipH="1">
            <a:off x="8691280" y="3311983"/>
            <a:ext cx="157678" cy="547805"/>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矩形 34">
            <a:extLst>
              <a:ext uri="{FF2B5EF4-FFF2-40B4-BE49-F238E27FC236}">
                <a16:creationId xmlns="" xmlns:a16="http://schemas.microsoft.com/office/drawing/2014/main" id="{561732EB-DE0A-4C54-88A6-55B7483B9E7F}"/>
              </a:ext>
            </a:extLst>
          </p:cNvPr>
          <p:cNvSpPr/>
          <p:nvPr/>
        </p:nvSpPr>
        <p:spPr>
          <a:xfrm>
            <a:off x="2313418" y="1729135"/>
            <a:ext cx="7401499" cy="110270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矩形 35">
            <a:extLst>
              <a:ext uri="{FF2B5EF4-FFF2-40B4-BE49-F238E27FC236}">
                <a16:creationId xmlns="" xmlns:a16="http://schemas.microsoft.com/office/drawing/2014/main" id="{756133A9-DF23-4F99-8A25-B8E5AF31EF75}"/>
              </a:ext>
            </a:extLst>
          </p:cNvPr>
          <p:cNvSpPr/>
          <p:nvPr/>
        </p:nvSpPr>
        <p:spPr>
          <a:xfrm>
            <a:off x="2313418" y="2905280"/>
            <a:ext cx="7401499" cy="294628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5232931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a:spLocks/>
          </p:cNvSpPr>
          <p:nvPr/>
        </p:nvSpPr>
        <p:spPr>
          <a:xfrm>
            <a:off x="551173" y="5506985"/>
            <a:ext cx="10805085" cy="853700"/>
          </a:xfrm>
          <a:prstGeom prst="rect">
            <a:avLst/>
          </a:prstGeom>
          <a:noFill/>
        </p:spPr>
        <p:txBody>
          <a:bodyPr vert="horz" wrap="square" lIns="81667" tIns="40833" rIns="81667" bIns="40833" rtlCol="0">
            <a:spAutoFit/>
          </a:bodyPr>
          <a:lstStyle>
            <a:lvl1pPr marL="408188" indent="-408188" algn="l" defTabSz="1088502"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lnSpc>
                <a:spcPts val="1650"/>
              </a:lnSpc>
            </a:pPr>
            <a:r>
              <a:rPr lang="en-US" altLang="zh-CN" sz="1800" b="1" dirty="0">
                <a:solidFill>
                  <a:srgbClr val="0070C0"/>
                </a:solidFill>
                <a:ea typeface="微软雅黑" panose="020B0503020204020204" pitchFamily="34" charset="-122"/>
              </a:rPr>
              <a:t>Four operational links: data acquisition</a:t>
            </a:r>
            <a:r>
              <a:rPr lang="zh-CN" altLang="zh-CN" sz="1800" b="1" dirty="0">
                <a:solidFill>
                  <a:srgbClr val="0070C0"/>
                </a:solidFill>
                <a:ea typeface="微软雅黑" panose="020B0503020204020204" pitchFamily="34" charset="-122"/>
              </a:rPr>
              <a:t>、</a:t>
            </a:r>
            <a:r>
              <a:rPr lang="en-US" altLang="zh-CN" sz="1800" b="1" dirty="0">
                <a:solidFill>
                  <a:srgbClr val="0070C0"/>
                </a:solidFill>
                <a:ea typeface="微软雅黑" panose="020B0503020204020204" pitchFamily="34" charset="-122"/>
              </a:rPr>
              <a:t>quality control</a:t>
            </a:r>
            <a:r>
              <a:rPr lang="zh-CN" altLang="zh-CN" sz="1800" b="1" dirty="0">
                <a:solidFill>
                  <a:srgbClr val="0070C0"/>
                </a:solidFill>
                <a:ea typeface="微软雅黑" panose="020B0503020204020204" pitchFamily="34" charset="-122"/>
              </a:rPr>
              <a:t>、</a:t>
            </a:r>
            <a:r>
              <a:rPr lang="en-US" altLang="zh-CN" sz="1800" b="1" dirty="0">
                <a:solidFill>
                  <a:srgbClr val="0070C0"/>
                </a:solidFill>
                <a:ea typeface="微软雅黑" panose="020B0503020204020204" pitchFamily="34" charset="-122"/>
              </a:rPr>
              <a:t>data examination</a:t>
            </a:r>
            <a:r>
              <a:rPr lang="zh-CN" altLang="zh-CN" sz="1800" b="1" dirty="0">
                <a:solidFill>
                  <a:srgbClr val="0070C0"/>
                </a:solidFill>
                <a:ea typeface="微软雅黑" panose="020B0503020204020204" pitchFamily="34" charset="-122"/>
              </a:rPr>
              <a:t>、</a:t>
            </a:r>
            <a:r>
              <a:rPr lang="en-US" altLang="zh-CN" sz="1800" b="1" dirty="0">
                <a:solidFill>
                  <a:srgbClr val="0070C0"/>
                </a:solidFill>
                <a:ea typeface="微软雅黑" panose="020B0503020204020204" pitchFamily="34" charset="-122"/>
              </a:rPr>
              <a:t>diagnosis analysis</a:t>
            </a:r>
          </a:p>
          <a:p>
            <a:pPr>
              <a:lnSpc>
                <a:spcPts val="1650"/>
              </a:lnSpc>
            </a:pPr>
            <a:r>
              <a:rPr lang="en-US" altLang="zh-CN" sz="1800" b="1" dirty="0">
                <a:solidFill>
                  <a:srgbClr val="0070C0"/>
                </a:solidFill>
                <a:ea typeface="微软雅黑" panose="020B0503020204020204" pitchFamily="34" charset="-122"/>
              </a:rPr>
              <a:t>Objective evaluation indicators</a:t>
            </a:r>
          </a:p>
          <a:p>
            <a:pPr>
              <a:lnSpc>
                <a:spcPts val="1650"/>
              </a:lnSpc>
            </a:pPr>
            <a:r>
              <a:rPr lang="en-US" altLang="zh-CN" sz="1800" b="1" dirty="0">
                <a:solidFill>
                  <a:srgbClr val="0070C0"/>
                </a:solidFill>
                <a:ea typeface="微软雅黑" panose="020B0503020204020204" pitchFamily="34" charset="-122"/>
              </a:rPr>
              <a:t>Data of surface</a:t>
            </a:r>
            <a:r>
              <a:rPr lang="zh-CN" altLang="en-US" sz="1800" b="1" dirty="0">
                <a:solidFill>
                  <a:srgbClr val="0070C0"/>
                </a:solidFill>
                <a:ea typeface="微软雅黑" panose="020B0503020204020204" pitchFamily="34" charset="-122"/>
              </a:rPr>
              <a:t> </a:t>
            </a:r>
            <a:r>
              <a:rPr lang="en-US" altLang="zh-CN" sz="1800" b="1" dirty="0">
                <a:solidFill>
                  <a:srgbClr val="0070C0"/>
                </a:solidFill>
                <a:ea typeface="微软雅黑" panose="020B0503020204020204" pitchFamily="34" charset="-122"/>
              </a:rPr>
              <a:t>observation and sounding have been monitored in the system.</a:t>
            </a:r>
          </a:p>
        </p:txBody>
      </p:sp>
      <p:pic>
        <p:nvPicPr>
          <p:cNvPr id="5" name="图片 4">
            <a:extLst>
              <a:ext uri="{FF2B5EF4-FFF2-40B4-BE49-F238E27FC236}">
                <a16:creationId xmlns="" xmlns:a16="http://schemas.microsoft.com/office/drawing/2014/main" id="{F25B0A84-30AC-4C68-991D-B516D3377EE1}"/>
              </a:ext>
            </a:extLst>
          </p:cNvPr>
          <p:cNvPicPr>
            <a:picLocks noChangeAspect="1"/>
          </p:cNvPicPr>
          <p:nvPr/>
        </p:nvPicPr>
        <p:blipFill>
          <a:blip r:embed="rId3"/>
          <a:stretch>
            <a:fillRect/>
          </a:stretch>
        </p:blipFill>
        <p:spPr>
          <a:xfrm>
            <a:off x="421385" y="268946"/>
            <a:ext cx="11341149" cy="4993279"/>
          </a:xfrm>
          <a:prstGeom prst="rect">
            <a:avLst/>
          </a:prstGeom>
        </p:spPr>
      </p:pic>
    </p:spTree>
    <p:extLst>
      <p:ext uri="{BB962C8B-B14F-4D97-AF65-F5344CB8AC3E}">
        <p14:creationId xmlns:p14="http://schemas.microsoft.com/office/powerpoint/2010/main" val="5576754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a:extLst>
              <a:ext uri="{FF2B5EF4-FFF2-40B4-BE49-F238E27FC236}">
                <a16:creationId xmlns:a16="http://schemas.microsoft.com/office/drawing/2014/main" xmlns="" id="{A34F7CF4-E3D8-48BC-BAD9-922E20CE308A}"/>
              </a:ext>
            </a:extLst>
          </p:cNvPr>
          <p:cNvCxnSpPr/>
          <p:nvPr/>
        </p:nvCxnSpPr>
        <p:spPr>
          <a:xfrm>
            <a:off x="0" y="908930"/>
            <a:ext cx="576880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xmlns="" id="{BBCCA9A0-AF5B-40D1-8D79-DB9773387AD5}"/>
              </a:ext>
            </a:extLst>
          </p:cNvPr>
          <p:cNvSpPr/>
          <p:nvPr/>
        </p:nvSpPr>
        <p:spPr>
          <a:xfrm>
            <a:off x="497169" y="194446"/>
            <a:ext cx="6279549" cy="694688"/>
          </a:xfrm>
          <a:prstGeom prst="rect">
            <a:avLst/>
          </a:prstGeom>
        </p:spPr>
        <p:txBody>
          <a:bodyPr wrap="square" lIns="108850" tIns="54425" rIns="108850" bIns="54425">
            <a:spAutoFit/>
          </a:bodyPr>
          <a:lstStyle/>
          <a:p>
            <a:r>
              <a:rPr lang="en-US" altLang="zh-CN" sz="3800" b="1" dirty="0">
                <a:solidFill>
                  <a:srgbClr val="0070C0"/>
                </a:solidFill>
                <a:ea typeface="微软雅黑" panose="020B0503020204020204" pitchFamily="34" charset="-122"/>
              </a:rPr>
              <a:t>Data </a:t>
            </a:r>
            <a:r>
              <a:rPr lang="en-US" altLang="zh-CN" sz="3800" b="1" dirty="0" smtClean="0">
                <a:solidFill>
                  <a:srgbClr val="0070C0"/>
                </a:solidFill>
                <a:ea typeface="微软雅黑" panose="020B0503020204020204" pitchFamily="34" charset="-122"/>
              </a:rPr>
              <a:t>Acquisition</a:t>
            </a:r>
            <a:endParaRPr lang="zh-CN" altLang="en-US" sz="3800" b="1" dirty="0">
              <a:solidFill>
                <a:srgbClr val="0070C0"/>
              </a:solidFill>
              <a:ea typeface="微软雅黑" panose="020B0503020204020204" pitchFamily="34" charset="-122"/>
            </a:endParaRPr>
          </a:p>
        </p:txBody>
      </p:sp>
      <p:sp>
        <p:nvSpPr>
          <p:cNvPr id="6" name="标题 1">
            <a:extLst>
              <a:ext uri="{FF2B5EF4-FFF2-40B4-BE49-F238E27FC236}">
                <a16:creationId xmlns:a16="http://schemas.microsoft.com/office/drawing/2014/main" xmlns="" id="{470CF847-41E4-457F-ADD3-1BBD01C46CD3}"/>
              </a:ext>
            </a:extLst>
          </p:cNvPr>
          <p:cNvSpPr txBox="1">
            <a:spLocks/>
          </p:cNvSpPr>
          <p:nvPr/>
        </p:nvSpPr>
        <p:spPr>
          <a:xfrm>
            <a:off x="413556" y="1459551"/>
            <a:ext cx="5615770"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chemeClr val="tx1">
                    <a:lumMod val="95000"/>
                    <a:lumOff val="5000"/>
                  </a:schemeClr>
                </a:solidFill>
                <a:latin typeface="+mn-lt"/>
                <a:ea typeface="微软雅黑" panose="020B0503020204020204" pitchFamily="34" charset="-122"/>
              </a:rPr>
              <a:t>Have we got the data yet? </a:t>
            </a:r>
            <a:endParaRPr lang="en-US" altLang="zh-CN" sz="3600" b="1" dirty="0" smtClean="0">
              <a:solidFill>
                <a:schemeClr val="tx1">
                  <a:lumMod val="95000"/>
                  <a:lumOff val="5000"/>
                </a:schemeClr>
              </a:solidFill>
              <a:latin typeface="+mn-lt"/>
              <a:ea typeface="微软雅黑" panose="020B0503020204020204" pitchFamily="34" charset="-122"/>
            </a:endParaRPr>
          </a:p>
          <a:p>
            <a:r>
              <a:rPr lang="en-US" altLang="zh-CN" sz="3600" b="1" dirty="0" smtClean="0">
                <a:solidFill>
                  <a:schemeClr val="tx1">
                    <a:lumMod val="95000"/>
                    <a:lumOff val="5000"/>
                  </a:schemeClr>
                </a:solidFill>
                <a:latin typeface="+mn-lt"/>
                <a:ea typeface="微软雅黑" panose="020B0503020204020204" pitchFamily="34" charset="-122"/>
              </a:rPr>
              <a:t>And </a:t>
            </a:r>
            <a:r>
              <a:rPr lang="en-US" altLang="zh-CN" sz="3600" b="1" dirty="0">
                <a:solidFill>
                  <a:schemeClr val="tx1">
                    <a:lumMod val="95000"/>
                    <a:lumOff val="5000"/>
                  </a:schemeClr>
                </a:solidFill>
                <a:latin typeface="+mn-lt"/>
                <a:ea typeface="微软雅黑" panose="020B0503020204020204" pitchFamily="34" charset="-122"/>
              </a:rPr>
              <a:t>if not, when</a:t>
            </a:r>
            <a:r>
              <a:rPr lang="en-US" altLang="zh-CN" sz="3600" b="1" dirty="0" smtClean="0">
                <a:solidFill>
                  <a:schemeClr val="tx1">
                    <a:lumMod val="95000"/>
                    <a:lumOff val="5000"/>
                  </a:schemeClr>
                </a:solidFill>
                <a:latin typeface="+mn-lt"/>
                <a:ea typeface="微软雅黑" panose="020B0503020204020204" pitchFamily="34" charset="-122"/>
              </a:rPr>
              <a:t>?</a:t>
            </a:r>
            <a:endParaRPr lang="en-US" altLang="zh-CN" sz="3600" b="1" dirty="0">
              <a:solidFill>
                <a:schemeClr val="tx1">
                  <a:lumMod val="95000"/>
                  <a:lumOff val="5000"/>
                </a:schemeClr>
              </a:solidFill>
              <a:latin typeface="+mn-lt"/>
              <a:ea typeface="微软雅黑" panose="020B0503020204020204" pitchFamily="34" charset="-122"/>
            </a:endParaRPr>
          </a:p>
        </p:txBody>
      </p:sp>
      <p:pic>
        <p:nvPicPr>
          <p:cNvPr id="7" name="图片 6">
            <a:extLst>
              <a:ext uri="{FF2B5EF4-FFF2-40B4-BE49-F238E27FC236}">
                <a16:creationId xmlns:a16="http://schemas.microsoft.com/office/drawing/2014/main" xmlns="" id="{A4034FD5-2DAF-481D-9DBB-C6E597DB7069}"/>
              </a:ext>
            </a:extLst>
          </p:cNvPr>
          <p:cNvPicPr>
            <a:picLocks noChangeAspect="1"/>
          </p:cNvPicPr>
          <p:nvPr/>
        </p:nvPicPr>
        <p:blipFill>
          <a:blip r:embed="rId3"/>
          <a:stretch>
            <a:fillRect/>
          </a:stretch>
        </p:blipFill>
        <p:spPr>
          <a:xfrm>
            <a:off x="6506846" y="895470"/>
            <a:ext cx="4856227" cy="2731627"/>
          </a:xfrm>
          <a:prstGeom prst="rect">
            <a:avLst/>
          </a:prstGeom>
        </p:spPr>
      </p:pic>
      <p:pic>
        <p:nvPicPr>
          <p:cNvPr id="8" name="图片 7">
            <a:extLst>
              <a:ext uri="{FF2B5EF4-FFF2-40B4-BE49-F238E27FC236}">
                <a16:creationId xmlns:a16="http://schemas.microsoft.com/office/drawing/2014/main" xmlns="" id="{3E75B1B6-9FB7-42DC-A8E9-82D7A385BD92}"/>
              </a:ext>
            </a:extLst>
          </p:cNvPr>
          <p:cNvPicPr>
            <a:picLocks noChangeAspect="1"/>
          </p:cNvPicPr>
          <p:nvPr/>
        </p:nvPicPr>
        <p:blipFill>
          <a:blip r:embed="rId4"/>
          <a:stretch>
            <a:fillRect/>
          </a:stretch>
        </p:blipFill>
        <p:spPr>
          <a:xfrm>
            <a:off x="497169" y="3747400"/>
            <a:ext cx="5271637" cy="2731628"/>
          </a:xfrm>
          <a:prstGeom prst="rect">
            <a:avLst/>
          </a:prstGeom>
        </p:spPr>
      </p:pic>
      <p:pic>
        <p:nvPicPr>
          <p:cNvPr id="9" name="图片 8">
            <a:extLst>
              <a:ext uri="{FF2B5EF4-FFF2-40B4-BE49-F238E27FC236}">
                <a16:creationId xmlns:a16="http://schemas.microsoft.com/office/drawing/2014/main" xmlns="" id="{D12540DF-E56E-48E5-8BF2-992B4255570F}"/>
              </a:ext>
            </a:extLst>
          </p:cNvPr>
          <p:cNvPicPr>
            <a:picLocks noChangeAspect="1"/>
          </p:cNvPicPr>
          <p:nvPr/>
        </p:nvPicPr>
        <p:blipFill>
          <a:blip r:embed="rId5"/>
          <a:stretch>
            <a:fillRect/>
          </a:stretch>
        </p:blipFill>
        <p:spPr>
          <a:xfrm>
            <a:off x="6506846" y="3717826"/>
            <a:ext cx="4856227" cy="2731627"/>
          </a:xfrm>
          <a:prstGeom prst="rect">
            <a:avLst/>
          </a:prstGeom>
        </p:spPr>
      </p:pic>
    </p:spTree>
    <p:extLst>
      <p:ext uri="{BB962C8B-B14F-4D97-AF65-F5344CB8AC3E}">
        <p14:creationId xmlns:p14="http://schemas.microsoft.com/office/powerpoint/2010/main" val="1486233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xmlns="" id="{A34F7CF4-E3D8-48BC-BAD9-922E20CE308A}"/>
              </a:ext>
            </a:extLst>
          </p:cNvPr>
          <p:cNvCxnSpPr/>
          <p:nvPr/>
        </p:nvCxnSpPr>
        <p:spPr>
          <a:xfrm>
            <a:off x="0" y="908930"/>
            <a:ext cx="576880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xmlns="" id="{BBCCA9A0-AF5B-40D1-8D79-DB9773387AD5}"/>
              </a:ext>
            </a:extLst>
          </p:cNvPr>
          <p:cNvSpPr/>
          <p:nvPr/>
        </p:nvSpPr>
        <p:spPr>
          <a:xfrm>
            <a:off x="497169" y="194446"/>
            <a:ext cx="6279549" cy="694688"/>
          </a:xfrm>
          <a:prstGeom prst="rect">
            <a:avLst/>
          </a:prstGeom>
        </p:spPr>
        <p:txBody>
          <a:bodyPr wrap="square" lIns="108850" tIns="54425" rIns="108850" bIns="54425">
            <a:spAutoFit/>
          </a:bodyPr>
          <a:lstStyle/>
          <a:p>
            <a:r>
              <a:rPr lang="en-US" altLang="zh-CN" sz="3800" b="1" dirty="0">
                <a:solidFill>
                  <a:srgbClr val="0070C0"/>
                </a:solidFill>
                <a:ea typeface="微软雅黑" panose="020B0503020204020204" pitchFamily="34" charset="-122"/>
              </a:rPr>
              <a:t>Quality</a:t>
            </a:r>
            <a:r>
              <a:rPr lang="zh-CN" altLang="en-US" sz="3800" b="1" dirty="0">
                <a:solidFill>
                  <a:srgbClr val="0070C0"/>
                </a:solidFill>
                <a:ea typeface="微软雅黑" panose="020B0503020204020204" pitchFamily="34" charset="-122"/>
              </a:rPr>
              <a:t> </a:t>
            </a:r>
            <a:r>
              <a:rPr lang="en-US" altLang="zh-CN" sz="3800" b="1" dirty="0">
                <a:solidFill>
                  <a:srgbClr val="0070C0"/>
                </a:solidFill>
                <a:ea typeface="微软雅黑" panose="020B0503020204020204" pitchFamily="34" charset="-122"/>
              </a:rPr>
              <a:t>Control</a:t>
            </a:r>
            <a:endParaRPr lang="zh-CN" altLang="en-US" sz="3800" b="1" dirty="0">
              <a:solidFill>
                <a:srgbClr val="0070C0"/>
              </a:solidFill>
              <a:ea typeface="微软雅黑" panose="020B0503020204020204" pitchFamily="34" charset="-122"/>
            </a:endParaRPr>
          </a:p>
        </p:txBody>
      </p:sp>
      <p:sp>
        <p:nvSpPr>
          <p:cNvPr id="5" name="标题 1">
            <a:extLst>
              <a:ext uri="{FF2B5EF4-FFF2-40B4-BE49-F238E27FC236}">
                <a16:creationId xmlns:a16="http://schemas.microsoft.com/office/drawing/2014/main" xmlns="" id="{C1005D3A-47C4-459D-8B9F-E2756FAC9B29}"/>
              </a:ext>
            </a:extLst>
          </p:cNvPr>
          <p:cNvSpPr txBox="1">
            <a:spLocks/>
          </p:cNvSpPr>
          <p:nvPr/>
        </p:nvSpPr>
        <p:spPr>
          <a:xfrm>
            <a:off x="497169" y="1687945"/>
            <a:ext cx="5700691"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smtClean="0">
                <a:solidFill>
                  <a:schemeClr val="tx1">
                    <a:lumMod val="95000"/>
                    <a:lumOff val="5000"/>
                  </a:schemeClr>
                </a:solidFill>
                <a:latin typeface="+mn-lt"/>
                <a:ea typeface="微软雅黑" panose="020B0503020204020204" pitchFamily="34" charset="-122"/>
              </a:rPr>
              <a:t>Right </a:t>
            </a:r>
            <a:r>
              <a:rPr lang="en-US" altLang="zh-CN" sz="3600" b="1" dirty="0">
                <a:solidFill>
                  <a:schemeClr val="tx1">
                    <a:lumMod val="95000"/>
                    <a:lumOff val="5000"/>
                  </a:schemeClr>
                </a:solidFill>
                <a:latin typeface="+mn-lt"/>
                <a:ea typeface="微软雅黑" panose="020B0503020204020204" pitchFamily="34" charset="-122"/>
              </a:rPr>
              <a:t>or Wrong</a:t>
            </a:r>
            <a:r>
              <a:rPr lang="zh-CN" altLang="en-US" sz="3600" b="1" dirty="0" smtClean="0">
                <a:solidFill>
                  <a:schemeClr val="tx1">
                    <a:lumMod val="95000"/>
                    <a:lumOff val="5000"/>
                  </a:schemeClr>
                </a:solidFill>
                <a:latin typeface="+mn-lt"/>
                <a:ea typeface="微软雅黑" panose="020B0503020204020204" pitchFamily="34" charset="-122"/>
              </a:rPr>
              <a:t>？</a:t>
            </a:r>
            <a:endParaRPr lang="en-US" altLang="zh-CN" sz="3600" b="1" dirty="0">
              <a:solidFill>
                <a:schemeClr val="tx1">
                  <a:lumMod val="95000"/>
                  <a:lumOff val="5000"/>
                </a:schemeClr>
              </a:solidFill>
              <a:latin typeface="+mn-lt"/>
              <a:ea typeface="微软雅黑" panose="020B0503020204020204" pitchFamily="34" charset="-122"/>
            </a:endParaRPr>
          </a:p>
          <a:p>
            <a:r>
              <a:rPr lang="en-US" altLang="zh-CN" sz="3600" b="1" dirty="0" smtClean="0">
                <a:solidFill>
                  <a:schemeClr val="tx1">
                    <a:lumMod val="95000"/>
                    <a:lumOff val="5000"/>
                  </a:schemeClr>
                </a:solidFill>
                <a:latin typeface="+mn-lt"/>
                <a:ea typeface="微软雅黑" panose="020B0503020204020204" pitchFamily="34" charset="-122"/>
              </a:rPr>
              <a:t>Good </a:t>
            </a:r>
            <a:r>
              <a:rPr lang="en-US" altLang="zh-CN" sz="3600" b="1" dirty="0">
                <a:solidFill>
                  <a:schemeClr val="tx1">
                    <a:lumMod val="95000"/>
                    <a:lumOff val="5000"/>
                  </a:schemeClr>
                </a:solidFill>
                <a:latin typeface="+mn-lt"/>
                <a:ea typeface="微软雅黑" panose="020B0503020204020204" pitchFamily="34" charset="-122"/>
              </a:rPr>
              <a:t>or Bad</a:t>
            </a:r>
            <a:r>
              <a:rPr lang="zh-CN" altLang="en-US" sz="3600" b="1" dirty="0" smtClean="0">
                <a:solidFill>
                  <a:schemeClr val="tx1">
                    <a:lumMod val="95000"/>
                    <a:lumOff val="5000"/>
                  </a:schemeClr>
                </a:solidFill>
                <a:latin typeface="+mn-lt"/>
                <a:ea typeface="微软雅黑" panose="020B0503020204020204" pitchFamily="34" charset="-122"/>
              </a:rPr>
              <a:t>？</a:t>
            </a:r>
            <a:endParaRPr lang="en-US" altLang="zh-CN" sz="3600" b="1" dirty="0">
              <a:solidFill>
                <a:schemeClr val="tx1">
                  <a:lumMod val="95000"/>
                  <a:lumOff val="5000"/>
                </a:schemeClr>
              </a:solidFill>
              <a:latin typeface="+mn-lt"/>
              <a:ea typeface="微软雅黑" panose="020B0503020204020204" pitchFamily="34" charset="-122"/>
            </a:endParaRPr>
          </a:p>
        </p:txBody>
      </p:sp>
      <p:pic>
        <p:nvPicPr>
          <p:cNvPr id="4" name="图片 3">
            <a:extLst>
              <a:ext uri="{FF2B5EF4-FFF2-40B4-BE49-F238E27FC236}">
                <a16:creationId xmlns:a16="http://schemas.microsoft.com/office/drawing/2014/main" xmlns="" id="{79B7DE6C-33A6-4995-9CD2-04FBAAA16CA5}"/>
              </a:ext>
            </a:extLst>
          </p:cNvPr>
          <p:cNvPicPr>
            <a:picLocks noChangeAspect="1"/>
          </p:cNvPicPr>
          <p:nvPr/>
        </p:nvPicPr>
        <p:blipFill>
          <a:blip r:embed="rId3"/>
          <a:stretch>
            <a:fillRect/>
          </a:stretch>
        </p:blipFill>
        <p:spPr>
          <a:xfrm>
            <a:off x="6302088" y="862195"/>
            <a:ext cx="5097622" cy="2867412"/>
          </a:xfrm>
          <a:prstGeom prst="rect">
            <a:avLst/>
          </a:prstGeom>
        </p:spPr>
      </p:pic>
      <p:pic>
        <p:nvPicPr>
          <p:cNvPr id="9" name="图片 8">
            <a:extLst>
              <a:ext uri="{FF2B5EF4-FFF2-40B4-BE49-F238E27FC236}">
                <a16:creationId xmlns:a16="http://schemas.microsoft.com/office/drawing/2014/main" xmlns="" id="{EA99487E-F482-4265-803D-2883BF20C1CA}"/>
              </a:ext>
            </a:extLst>
          </p:cNvPr>
          <p:cNvPicPr>
            <a:picLocks noChangeAspect="1"/>
          </p:cNvPicPr>
          <p:nvPr/>
        </p:nvPicPr>
        <p:blipFill>
          <a:blip r:embed="rId4"/>
          <a:stretch>
            <a:fillRect/>
          </a:stretch>
        </p:blipFill>
        <p:spPr>
          <a:xfrm>
            <a:off x="497169" y="3949191"/>
            <a:ext cx="5271637" cy="2780482"/>
          </a:xfrm>
          <a:prstGeom prst="rect">
            <a:avLst/>
          </a:prstGeom>
        </p:spPr>
      </p:pic>
      <p:pic>
        <p:nvPicPr>
          <p:cNvPr id="10" name="图片 9">
            <a:extLst>
              <a:ext uri="{FF2B5EF4-FFF2-40B4-BE49-F238E27FC236}">
                <a16:creationId xmlns:a16="http://schemas.microsoft.com/office/drawing/2014/main" xmlns="" id="{F46904F4-F9F9-40A1-B1BE-A3C401BF58FE}"/>
              </a:ext>
            </a:extLst>
          </p:cNvPr>
          <p:cNvPicPr>
            <a:picLocks noChangeAspect="1"/>
          </p:cNvPicPr>
          <p:nvPr/>
        </p:nvPicPr>
        <p:blipFill>
          <a:blip r:embed="rId5"/>
          <a:stretch>
            <a:fillRect/>
          </a:stretch>
        </p:blipFill>
        <p:spPr>
          <a:xfrm>
            <a:off x="6276396" y="3949191"/>
            <a:ext cx="5123314" cy="2780482"/>
          </a:xfrm>
          <a:prstGeom prst="rect">
            <a:avLst/>
          </a:prstGeom>
        </p:spPr>
      </p:pic>
    </p:spTree>
    <p:extLst>
      <p:ext uri="{BB962C8B-B14F-4D97-AF65-F5344CB8AC3E}">
        <p14:creationId xmlns:p14="http://schemas.microsoft.com/office/powerpoint/2010/main" val="16806370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36511" y="2460902"/>
            <a:ext cx="7534162" cy="1042934"/>
          </a:xfrm>
          <a:prstGeom prst="rect">
            <a:avLst/>
          </a:prstGeom>
        </p:spPr>
        <p:txBody>
          <a:bodyPr vert="horz" lIns="121917" tIns="60958" rIns="121917" bIns="60958" rtlCol="0">
            <a:normAutofit/>
          </a:bodyPr>
          <a:lstStyle>
            <a:lvl1pPr marL="457189" indent="-457189" algn="l" defTabSz="609585" rtl="0" eaLnBrk="1" latinLnBrk="0" hangingPunct="1">
              <a:spcBef>
                <a:spcPct val="20000"/>
              </a:spcBef>
              <a:buFont typeface="Arial"/>
              <a:buChar char="•"/>
              <a:defRPr sz="43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700"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7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700"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700"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700"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700" kern="1200">
                <a:solidFill>
                  <a:schemeClr val="tx1"/>
                </a:solidFill>
                <a:latin typeface="+mn-lt"/>
                <a:ea typeface="+mn-ea"/>
                <a:cs typeface="+mn-cs"/>
              </a:defRPr>
            </a:lvl9pPr>
          </a:lstStyle>
          <a:p>
            <a:pPr marL="910144" indent="-910144">
              <a:buFont typeface="+mj-lt"/>
              <a:buAutoNum type="romanUcPeriod"/>
            </a:pPr>
            <a:r>
              <a:rPr lang="en-US" altLang="zh-CN" sz="4800" b="1" dirty="0">
                <a:solidFill>
                  <a:srgbClr val="000090"/>
                </a:solidFill>
                <a:latin typeface="+mj-lt"/>
                <a:ea typeface="+mj-ea"/>
                <a:cs typeface="+mj-cs"/>
              </a:rPr>
              <a:t>Background </a:t>
            </a:r>
            <a:r>
              <a:rPr lang="en-US" altLang="zh-CN" sz="4800" b="1" dirty="0" smtClean="0">
                <a:solidFill>
                  <a:srgbClr val="000090"/>
                </a:solidFill>
                <a:latin typeface="+mj-lt"/>
                <a:ea typeface="+mj-ea"/>
                <a:cs typeface="+mj-cs"/>
              </a:rPr>
              <a:t>Introduction</a:t>
            </a:r>
            <a:endParaRPr lang="en-US" altLang="zh-CN" sz="4800" b="1" dirty="0">
              <a:solidFill>
                <a:srgbClr val="000090"/>
              </a:solidFill>
              <a:latin typeface="+mj-lt"/>
              <a:ea typeface="+mj-ea"/>
              <a:cs typeface="+mj-cs"/>
            </a:endParaRPr>
          </a:p>
        </p:txBody>
      </p:sp>
    </p:spTree>
    <p:extLst>
      <p:ext uri="{BB962C8B-B14F-4D97-AF65-F5344CB8AC3E}">
        <p14:creationId xmlns:p14="http://schemas.microsoft.com/office/powerpoint/2010/main" val="28252307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xmlns="" id="{A34F7CF4-E3D8-48BC-BAD9-922E20CE308A}"/>
              </a:ext>
            </a:extLst>
          </p:cNvPr>
          <p:cNvCxnSpPr/>
          <p:nvPr/>
        </p:nvCxnSpPr>
        <p:spPr>
          <a:xfrm>
            <a:off x="0" y="908930"/>
            <a:ext cx="576880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xmlns="" id="{BBCCA9A0-AF5B-40D1-8D79-DB9773387AD5}"/>
              </a:ext>
            </a:extLst>
          </p:cNvPr>
          <p:cNvSpPr/>
          <p:nvPr/>
        </p:nvSpPr>
        <p:spPr>
          <a:xfrm>
            <a:off x="497169" y="194446"/>
            <a:ext cx="6279549" cy="694688"/>
          </a:xfrm>
          <a:prstGeom prst="rect">
            <a:avLst/>
          </a:prstGeom>
        </p:spPr>
        <p:txBody>
          <a:bodyPr wrap="square" lIns="108850" tIns="54425" rIns="108850" bIns="54425">
            <a:spAutoFit/>
          </a:bodyPr>
          <a:lstStyle/>
          <a:p>
            <a:r>
              <a:rPr lang="en-US" altLang="zh-CN" sz="3800" b="1" dirty="0">
                <a:solidFill>
                  <a:srgbClr val="000090"/>
                </a:solidFill>
                <a:ea typeface="微软雅黑" panose="020B0503020204020204" pitchFamily="34" charset="-122"/>
              </a:rPr>
              <a:t>Data </a:t>
            </a:r>
            <a:r>
              <a:rPr lang="en-US" altLang="zh-CN" sz="3800" b="1" dirty="0" smtClean="0">
                <a:solidFill>
                  <a:srgbClr val="000090"/>
                </a:solidFill>
                <a:ea typeface="微软雅黑" panose="020B0503020204020204" pitchFamily="34" charset="-122"/>
              </a:rPr>
              <a:t>Examination</a:t>
            </a:r>
            <a:endParaRPr lang="zh-CN" altLang="en-US" sz="3800" b="1" dirty="0">
              <a:solidFill>
                <a:srgbClr val="000090"/>
              </a:solidFill>
              <a:ea typeface="微软雅黑" panose="020B0503020204020204" pitchFamily="34" charset="-122"/>
            </a:endParaRPr>
          </a:p>
        </p:txBody>
      </p:sp>
      <p:sp>
        <p:nvSpPr>
          <p:cNvPr id="5" name="标题 1">
            <a:extLst>
              <a:ext uri="{FF2B5EF4-FFF2-40B4-BE49-F238E27FC236}">
                <a16:creationId xmlns:a16="http://schemas.microsoft.com/office/drawing/2014/main" xmlns="" id="{8C0744DC-225A-4377-BDFC-366648BB0F46}"/>
              </a:ext>
            </a:extLst>
          </p:cNvPr>
          <p:cNvSpPr txBox="1">
            <a:spLocks/>
          </p:cNvSpPr>
          <p:nvPr/>
        </p:nvSpPr>
        <p:spPr>
          <a:xfrm>
            <a:off x="497169" y="1348145"/>
            <a:ext cx="5620315"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smtClean="0">
                <a:solidFill>
                  <a:schemeClr val="tx1">
                    <a:lumMod val="95000"/>
                    <a:lumOff val="5000"/>
                  </a:schemeClr>
                </a:solidFill>
                <a:latin typeface="+mn-lt"/>
                <a:ea typeface="微软雅黑" panose="020B0503020204020204" pitchFamily="34" charset="-122"/>
              </a:rPr>
              <a:t>Check </a:t>
            </a:r>
            <a:r>
              <a:rPr lang="en-US" altLang="zh-CN" sz="3600" b="1" dirty="0">
                <a:solidFill>
                  <a:schemeClr val="tx1">
                    <a:lumMod val="95000"/>
                    <a:lumOff val="5000"/>
                  </a:schemeClr>
                </a:solidFill>
                <a:latin typeface="+mn-lt"/>
                <a:ea typeface="微软雅黑" panose="020B0503020204020204" pitchFamily="34" charset="-122"/>
              </a:rPr>
              <a:t>the data quality in one </a:t>
            </a:r>
            <a:r>
              <a:rPr lang="en-US" altLang="zh-CN" sz="3600" b="1" dirty="0" smtClean="0">
                <a:solidFill>
                  <a:schemeClr val="tx1">
                    <a:lumMod val="95000"/>
                    <a:lumOff val="5000"/>
                  </a:schemeClr>
                </a:solidFill>
                <a:latin typeface="+mn-lt"/>
                <a:ea typeface="微软雅黑" panose="020B0503020204020204" pitchFamily="34" charset="-122"/>
              </a:rPr>
              <a:t>map</a:t>
            </a:r>
            <a:r>
              <a:rPr lang="en-US" altLang="zh-CN" sz="3600" b="1" dirty="0">
                <a:solidFill>
                  <a:schemeClr val="tx1">
                    <a:lumMod val="95000"/>
                    <a:lumOff val="5000"/>
                  </a:schemeClr>
                </a:solidFill>
                <a:latin typeface="+mn-lt"/>
                <a:ea typeface="微软雅黑" panose="020B0503020204020204" pitchFamily="34" charset="-122"/>
              </a:rPr>
              <a:t>.</a:t>
            </a:r>
            <a:endParaRPr lang="zh-CN" altLang="en-US" sz="3600" b="1" dirty="0">
              <a:solidFill>
                <a:schemeClr val="tx1">
                  <a:lumMod val="95000"/>
                  <a:lumOff val="5000"/>
                </a:schemeClr>
              </a:solidFill>
              <a:latin typeface="+mn-lt"/>
              <a:ea typeface="微软雅黑" panose="020B0503020204020204" pitchFamily="34" charset="-122"/>
            </a:endParaRPr>
          </a:p>
        </p:txBody>
      </p:sp>
      <p:pic>
        <p:nvPicPr>
          <p:cNvPr id="4" name="图片 3">
            <a:extLst>
              <a:ext uri="{FF2B5EF4-FFF2-40B4-BE49-F238E27FC236}">
                <a16:creationId xmlns:a16="http://schemas.microsoft.com/office/drawing/2014/main" xmlns="" id="{CA429204-A3D8-4147-8D26-AEFE1529E501}"/>
              </a:ext>
            </a:extLst>
          </p:cNvPr>
          <p:cNvPicPr>
            <a:picLocks noChangeAspect="1"/>
          </p:cNvPicPr>
          <p:nvPr/>
        </p:nvPicPr>
        <p:blipFill>
          <a:blip r:embed="rId3"/>
          <a:stretch>
            <a:fillRect/>
          </a:stretch>
        </p:blipFill>
        <p:spPr>
          <a:xfrm>
            <a:off x="190550" y="3199243"/>
            <a:ext cx="6095207" cy="3428554"/>
          </a:xfrm>
          <a:prstGeom prst="rect">
            <a:avLst/>
          </a:prstGeom>
        </p:spPr>
      </p:pic>
      <p:pic>
        <p:nvPicPr>
          <p:cNvPr id="9" name="图片 8">
            <a:extLst>
              <a:ext uri="{FF2B5EF4-FFF2-40B4-BE49-F238E27FC236}">
                <a16:creationId xmlns:a16="http://schemas.microsoft.com/office/drawing/2014/main" xmlns="" id="{B15DBCB0-0B7E-4FAF-88F2-9839BAF4B4FE}"/>
              </a:ext>
            </a:extLst>
          </p:cNvPr>
          <p:cNvPicPr>
            <a:picLocks noChangeAspect="1"/>
          </p:cNvPicPr>
          <p:nvPr/>
        </p:nvPicPr>
        <p:blipFill>
          <a:blip r:embed="rId4"/>
          <a:stretch>
            <a:fillRect/>
          </a:stretch>
        </p:blipFill>
        <p:spPr>
          <a:xfrm>
            <a:off x="6391450" y="889134"/>
            <a:ext cx="5028786" cy="2828692"/>
          </a:xfrm>
          <a:prstGeom prst="rect">
            <a:avLst/>
          </a:prstGeom>
        </p:spPr>
      </p:pic>
      <p:pic>
        <p:nvPicPr>
          <p:cNvPr id="10" name="图片 9">
            <a:extLst>
              <a:ext uri="{FF2B5EF4-FFF2-40B4-BE49-F238E27FC236}">
                <a16:creationId xmlns:a16="http://schemas.microsoft.com/office/drawing/2014/main" xmlns="" id="{48C60D72-6FA1-4CAE-BA10-162B9AB6E7E1}"/>
              </a:ext>
            </a:extLst>
          </p:cNvPr>
          <p:cNvPicPr>
            <a:picLocks noChangeAspect="1"/>
          </p:cNvPicPr>
          <p:nvPr/>
        </p:nvPicPr>
        <p:blipFill>
          <a:blip r:embed="rId5"/>
          <a:stretch>
            <a:fillRect/>
          </a:stretch>
        </p:blipFill>
        <p:spPr>
          <a:xfrm>
            <a:off x="6383238" y="3769454"/>
            <a:ext cx="5028786" cy="2828692"/>
          </a:xfrm>
          <a:prstGeom prst="rect">
            <a:avLst/>
          </a:prstGeom>
        </p:spPr>
      </p:pic>
    </p:spTree>
    <p:extLst>
      <p:ext uri="{BB962C8B-B14F-4D97-AF65-F5344CB8AC3E}">
        <p14:creationId xmlns:p14="http://schemas.microsoft.com/office/powerpoint/2010/main" val="13290323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xmlns="" id="{A34F7CF4-E3D8-48BC-BAD9-922E20CE308A}"/>
              </a:ext>
            </a:extLst>
          </p:cNvPr>
          <p:cNvCxnSpPr/>
          <p:nvPr/>
        </p:nvCxnSpPr>
        <p:spPr>
          <a:xfrm>
            <a:off x="0" y="908930"/>
            <a:ext cx="576880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xmlns="" id="{BBCCA9A0-AF5B-40D1-8D79-DB9773387AD5}"/>
              </a:ext>
            </a:extLst>
          </p:cNvPr>
          <p:cNvSpPr/>
          <p:nvPr/>
        </p:nvSpPr>
        <p:spPr>
          <a:xfrm>
            <a:off x="497169" y="194446"/>
            <a:ext cx="6279549" cy="694688"/>
          </a:xfrm>
          <a:prstGeom prst="rect">
            <a:avLst/>
          </a:prstGeom>
        </p:spPr>
        <p:txBody>
          <a:bodyPr wrap="square" lIns="108850" tIns="54425" rIns="108850" bIns="54425">
            <a:spAutoFit/>
          </a:bodyPr>
          <a:lstStyle/>
          <a:p>
            <a:r>
              <a:rPr lang="en-US" altLang="zh-CN" sz="3800" b="1" dirty="0">
                <a:solidFill>
                  <a:srgbClr val="000090"/>
                </a:solidFill>
                <a:ea typeface="微软雅黑" panose="020B0503020204020204" pitchFamily="34" charset="-122"/>
              </a:rPr>
              <a:t>Diagnosis &amp; </a:t>
            </a:r>
            <a:r>
              <a:rPr lang="en-US" altLang="zh-CN" sz="3800" b="1" dirty="0">
                <a:solidFill>
                  <a:srgbClr val="000090"/>
                </a:solidFill>
                <a:ea typeface="微软雅黑" panose="020B0503020204020204" pitchFamily="34" charset="-122"/>
              </a:rPr>
              <a:t>Analysis</a:t>
            </a:r>
            <a:endParaRPr lang="zh-CN" altLang="en-US" sz="3800" b="1" dirty="0">
              <a:solidFill>
                <a:srgbClr val="000090"/>
              </a:solidFill>
              <a:ea typeface="微软雅黑" panose="020B0503020204020204" pitchFamily="34" charset="-122"/>
            </a:endParaRPr>
          </a:p>
        </p:txBody>
      </p:sp>
      <p:sp>
        <p:nvSpPr>
          <p:cNvPr id="5" name="标题 1">
            <a:extLst>
              <a:ext uri="{FF2B5EF4-FFF2-40B4-BE49-F238E27FC236}">
                <a16:creationId xmlns:a16="http://schemas.microsoft.com/office/drawing/2014/main" xmlns="" id="{BEAF8267-D385-4226-8B35-8D0686E31237}"/>
              </a:ext>
            </a:extLst>
          </p:cNvPr>
          <p:cNvSpPr txBox="1">
            <a:spLocks/>
          </p:cNvSpPr>
          <p:nvPr/>
        </p:nvSpPr>
        <p:spPr>
          <a:xfrm>
            <a:off x="357808" y="1476031"/>
            <a:ext cx="5299355"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smtClean="0">
                <a:solidFill>
                  <a:schemeClr val="tx1">
                    <a:lumMod val="95000"/>
                    <a:lumOff val="5000"/>
                  </a:schemeClr>
                </a:solidFill>
                <a:latin typeface="+mn-lt"/>
                <a:ea typeface="微软雅黑" panose="020B0503020204020204" pitchFamily="34" charset="-122"/>
              </a:rPr>
              <a:t>Discover Problems</a:t>
            </a:r>
          </a:p>
          <a:p>
            <a:r>
              <a:rPr lang="en-US" altLang="zh-CN" sz="3600" b="1" dirty="0" smtClean="0">
                <a:solidFill>
                  <a:schemeClr val="tx1">
                    <a:lumMod val="95000"/>
                    <a:lumOff val="5000"/>
                  </a:schemeClr>
                </a:solidFill>
                <a:latin typeface="+mn-lt"/>
                <a:ea typeface="微软雅黑" panose="020B0503020204020204" pitchFamily="34" charset="-122"/>
              </a:rPr>
              <a:t>Solve Problems</a:t>
            </a:r>
            <a:endParaRPr lang="en-US" altLang="zh-CN" sz="3600" dirty="0">
              <a:solidFill>
                <a:schemeClr val="tx1">
                  <a:lumMod val="95000"/>
                  <a:lumOff val="5000"/>
                </a:schemeClr>
              </a:solidFill>
              <a:latin typeface="+mn-lt"/>
              <a:ea typeface="微软雅黑" panose="020B0503020204020204" pitchFamily="34" charset="-122"/>
            </a:endParaRPr>
          </a:p>
          <a:p>
            <a:endParaRPr lang="zh-CN" altLang="zh-CN" sz="3600" dirty="0">
              <a:solidFill>
                <a:schemeClr val="tx1">
                  <a:lumMod val="95000"/>
                  <a:lumOff val="5000"/>
                </a:schemeClr>
              </a:solidFill>
              <a:latin typeface="+mn-lt"/>
              <a:ea typeface="微软雅黑" panose="020B0503020204020204" pitchFamily="34" charset="-122"/>
              <a:cs typeface="+mn-cs"/>
            </a:endParaRPr>
          </a:p>
        </p:txBody>
      </p:sp>
      <p:pic>
        <p:nvPicPr>
          <p:cNvPr id="6" name="图片 5">
            <a:extLst>
              <a:ext uri="{FF2B5EF4-FFF2-40B4-BE49-F238E27FC236}">
                <a16:creationId xmlns:a16="http://schemas.microsoft.com/office/drawing/2014/main" xmlns="" id="{3303E8F6-65B9-4820-8F65-CC49878054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5418" y="112253"/>
            <a:ext cx="5644538" cy="3173503"/>
          </a:xfrm>
          <a:prstGeom prst="rect">
            <a:avLst/>
          </a:prstGeom>
        </p:spPr>
      </p:pic>
      <p:pic>
        <p:nvPicPr>
          <p:cNvPr id="8" name="图片 7">
            <a:extLst>
              <a:ext uri="{FF2B5EF4-FFF2-40B4-BE49-F238E27FC236}">
                <a16:creationId xmlns:a16="http://schemas.microsoft.com/office/drawing/2014/main" xmlns="" id="{82504005-EB9B-43BF-8602-D5121C849A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558" y="3429794"/>
            <a:ext cx="5644539" cy="3173504"/>
          </a:xfrm>
          <a:prstGeom prst="rect">
            <a:avLst/>
          </a:prstGeom>
        </p:spPr>
      </p:pic>
      <p:pic>
        <p:nvPicPr>
          <p:cNvPr id="10" name="图片 9">
            <a:extLst>
              <a:ext uri="{FF2B5EF4-FFF2-40B4-BE49-F238E27FC236}">
                <a16:creationId xmlns:a16="http://schemas.microsoft.com/office/drawing/2014/main" xmlns="" id="{7222A916-621C-4E06-9874-00A0D104E7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5585" y="3429794"/>
            <a:ext cx="5644538" cy="3173503"/>
          </a:xfrm>
          <a:prstGeom prst="rect">
            <a:avLst/>
          </a:prstGeom>
        </p:spPr>
      </p:pic>
    </p:spTree>
    <p:extLst>
      <p:ext uri="{BB962C8B-B14F-4D97-AF65-F5344CB8AC3E}">
        <p14:creationId xmlns:p14="http://schemas.microsoft.com/office/powerpoint/2010/main" val="28761478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156936" y="2411806"/>
            <a:ext cx="10500258" cy="1042934"/>
          </a:xfrm>
          <a:prstGeom prst="rect">
            <a:avLst/>
          </a:prstGeom>
        </p:spPr>
        <p:txBody>
          <a:bodyPr vert="horz" lIns="121917" tIns="60958" rIns="121917" bIns="60958" rtlCol="0">
            <a:normAutofit/>
          </a:bodyPr>
          <a:lstStyle>
            <a:lvl1pPr marL="457189" indent="-457189" algn="l" defTabSz="609585" rtl="0" eaLnBrk="1" latinLnBrk="0" hangingPunct="1">
              <a:spcBef>
                <a:spcPct val="20000"/>
              </a:spcBef>
              <a:buFont typeface="Arial"/>
              <a:buChar char="•"/>
              <a:defRPr sz="43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700"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7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700"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700"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700"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700" kern="1200">
                <a:solidFill>
                  <a:schemeClr val="tx1"/>
                </a:solidFill>
                <a:latin typeface="+mn-lt"/>
                <a:ea typeface="+mn-ea"/>
                <a:cs typeface="+mn-cs"/>
              </a:defRPr>
            </a:lvl9pPr>
          </a:lstStyle>
          <a:p>
            <a:pPr marL="0" indent="0">
              <a:buNone/>
            </a:pPr>
            <a:r>
              <a:rPr lang="en-US" altLang="zh-CN" sz="4800" b="1" dirty="0" smtClean="0">
                <a:solidFill>
                  <a:srgbClr val="000090"/>
                </a:solidFill>
                <a:latin typeface="+mj-lt"/>
                <a:ea typeface="+mj-ea"/>
                <a:cs typeface="+mj-cs"/>
              </a:rPr>
              <a:t>III. </a:t>
            </a:r>
            <a:r>
              <a:rPr lang="en-US" altLang="zh-CN" sz="4800" b="1" dirty="0">
                <a:solidFill>
                  <a:srgbClr val="000090"/>
                </a:solidFill>
                <a:latin typeface="+mj-lt"/>
                <a:ea typeface="+mj-ea"/>
                <a:cs typeface="+mj-cs"/>
              </a:rPr>
              <a:t>Future Work Arrangements</a:t>
            </a:r>
          </a:p>
          <a:p>
            <a:pPr marL="0" indent="0">
              <a:buNone/>
            </a:pPr>
            <a:endParaRPr lang="en-US" altLang="zh-CN" sz="4800" b="1" dirty="0">
              <a:solidFill>
                <a:srgbClr val="000090"/>
              </a:solidFill>
              <a:latin typeface="+mj-lt"/>
              <a:ea typeface="+mj-ea"/>
              <a:cs typeface="+mj-cs"/>
            </a:endParaRPr>
          </a:p>
        </p:txBody>
      </p:sp>
    </p:spTree>
    <p:extLst>
      <p:ext uri="{BB962C8B-B14F-4D97-AF65-F5344CB8AC3E}">
        <p14:creationId xmlns:p14="http://schemas.microsoft.com/office/powerpoint/2010/main" val="18881929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845751" y="4005991"/>
            <a:ext cx="8426886" cy="708050"/>
          </a:xfrm>
          <a:prstGeom prst="rect">
            <a:avLst/>
          </a:prstGeom>
        </p:spPr>
        <p:txBody>
          <a:bodyPr wrap="square">
            <a:spAutoFit/>
          </a:bodyPr>
          <a:lstStyle/>
          <a:p>
            <a:endParaRPr lang="en-US" altLang="zh-CN" sz="2000" dirty="0">
              <a:solidFill>
                <a:srgbClr val="0000FF"/>
              </a:solidFill>
              <a:latin typeface="微软雅黑" panose="020B0503020204020204" pitchFamily="34" charset="-122"/>
              <a:ea typeface="微软雅黑" panose="020B0503020204020204" pitchFamily="34" charset="-122"/>
            </a:endParaRPr>
          </a:p>
          <a:p>
            <a:endParaRPr lang="en-US" altLang="zh-CN" sz="2000" dirty="0">
              <a:solidFill>
                <a:srgbClr val="0000FF"/>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 xmlns:a16="http://schemas.microsoft.com/office/drawing/2014/main" id="{3033AE9B-512A-44DB-B432-77F660943EBC}"/>
              </a:ext>
            </a:extLst>
          </p:cNvPr>
          <p:cNvSpPr/>
          <p:nvPr/>
        </p:nvSpPr>
        <p:spPr>
          <a:xfrm>
            <a:off x="1668300" y="2235224"/>
            <a:ext cx="8781788" cy="2096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91">
              <a:lnSpc>
                <a:spcPct val="150000"/>
              </a:lnSpc>
            </a:pPr>
            <a:r>
              <a:rPr lang="en-US" altLang="zh-CN" sz="2000" b="1" dirty="0">
                <a:solidFill>
                  <a:schemeClr val="tx1">
                    <a:lumMod val="95000"/>
                    <a:lumOff val="5000"/>
                  </a:schemeClr>
                </a:solidFill>
                <a:latin typeface="微软雅黑" panose="020B0503020204020204" pitchFamily="34" charset="-122"/>
                <a:ea typeface="微软雅黑" panose="020B0503020204020204" pitchFamily="34" charset="-122"/>
              </a:rPr>
              <a:t>CMA will continue to invest in supporting </a:t>
            </a:r>
            <a:r>
              <a:rPr lang="en-US" altLang="zh-CN" sz="2000" b="1" dirty="0" smtClean="0">
                <a:solidFill>
                  <a:schemeClr val="tx1">
                    <a:lumMod val="95000"/>
                    <a:lumOff val="5000"/>
                  </a:schemeClr>
                </a:solidFill>
                <a:latin typeface="微软雅黑" panose="020B0503020204020204" pitchFamily="34" charset="-122"/>
                <a:ea typeface="微软雅黑" panose="020B0503020204020204" pitchFamily="34" charset="-122"/>
              </a:rPr>
              <a:t>the </a:t>
            </a:r>
            <a:r>
              <a:rPr lang="en-US" altLang="zh-CN" sz="2000" b="1" dirty="0">
                <a:solidFill>
                  <a:schemeClr val="tx1">
                    <a:lumMod val="95000"/>
                    <a:lumOff val="5000"/>
                  </a:schemeClr>
                </a:solidFill>
                <a:latin typeface="微软雅黑" panose="020B0503020204020204" pitchFamily="34" charset="-122"/>
                <a:ea typeface="微软雅黑" panose="020B0503020204020204" pitchFamily="34" charset="-122"/>
              </a:rPr>
              <a:t>RWC pilot project. We hope to work together with all member states to promote the improvement of the quality of the </a:t>
            </a:r>
            <a:r>
              <a:rPr lang="en-US" altLang="zh-CN" sz="2000" b="1" dirty="0" smtClean="0">
                <a:solidFill>
                  <a:schemeClr val="tx1">
                    <a:lumMod val="95000"/>
                    <a:lumOff val="5000"/>
                  </a:schemeClr>
                </a:solidFill>
                <a:latin typeface="微软雅黑" panose="020B0503020204020204" pitchFamily="34" charset="-122"/>
                <a:ea typeface="微软雅黑" panose="020B0503020204020204" pitchFamily="34" charset="-122"/>
              </a:rPr>
              <a:t>integrated observation </a:t>
            </a:r>
            <a:r>
              <a:rPr lang="en-US" altLang="zh-CN" sz="2000" b="1" dirty="0">
                <a:solidFill>
                  <a:schemeClr val="tx1">
                    <a:lumMod val="95000"/>
                    <a:lumOff val="5000"/>
                  </a:schemeClr>
                </a:solidFill>
                <a:latin typeface="微软雅黑" panose="020B0503020204020204" pitchFamily="34" charset="-122"/>
                <a:ea typeface="微软雅黑" panose="020B0503020204020204" pitchFamily="34" charset="-122"/>
              </a:rPr>
              <a:t>data </a:t>
            </a:r>
            <a:r>
              <a:rPr lang="en-US" altLang="zh-CN" sz="2000" b="1" dirty="0" smtClean="0">
                <a:solidFill>
                  <a:schemeClr val="tx1">
                    <a:lumMod val="95000"/>
                    <a:lumOff val="5000"/>
                  </a:schemeClr>
                </a:solidFill>
                <a:latin typeface="微软雅黑" panose="020B0503020204020204" pitchFamily="34" charset="-122"/>
                <a:ea typeface="微软雅黑" panose="020B0503020204020204" pitchFamily="34" charset="-122"/>
              </a:rPr>
              <a:t>in </a:t>
            </a:r>
            <a:r>
              <a:rPr lang="en-US" altLang="zh-CN" sz="2000" b="1" dirty="0">
                <a:solidFill>
                  <a:schemeClr val="tx1">
                    <a:lumMod val="95000"/>
                    <a:lumOff val="5000"/>
                  </a:schemeClr>
                </a:solidFill>
                <a:latin typeface="微软雅黑" panose="020B0503020204020204" pitchFamily="34" charset="-122"/>
                <a:ea typeface="微软雅黑" panose="020B0503020204020204" pitchFamily="34" charset="-122"/>
              </a:rPr>
              <a:t>RA II and to maximize the benefits of </a:t>
            </a:r>
            <a:r>
              <a:rPr lang="en-US" altLang="zh-CN" sz="2000" b="1" dirty="0" smtClean="0">
                <a:solidFill>
                  <a:schemeClr val="tx1">
                    <a:lumMod val="95000"/>
                    <a:lumOff val="5000"/>
                  </a:schemeClr>
                </a:solidFill>
                <a:latin typeface="微软雅黑" panose="020B0503020204020204" pitchFamily="34" charset="-122"/>
                <a:ea typeface="微软雅黑" panose="020B0503020204020204" pitchFamily="34" charset="-122"/>
              </a:rPr>
              <a:t>WIGOS.</a:t>
            </a:r>
            <a:endPar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470605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mo2016_powerpoint_standard_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7" name="Title 1"/>
          <p:cNvSpPr txBox="1">
            <a:spLocks/>
          </p:cNvSpPr>
          <p:nvPr/>
        </p:nvSpPr>
        <p:spPr>
          <a:xfrm>
            <a:off x="609521" y="2002837"/>
            <a:ext cx="10971372" cy="2099061"/>
          </a:xfrm>
          <a:prstGeom prst="rect">
            <a:avLst/>
          </a:prstGeom>
        </p:spPr>
        <p:txBody>
          <a:bodyPr vert="horz" lIns="121917" tIns="60958" rIns="121917" bIns="60958"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8500" dirty="0">
                <a:solidFill>
                  <a:srgbClr val="000090"/>
                </a:solidFill>
              </a:rPr>
              <a:t>Thank you</a:t>
            </a:r>
          </a:p>
          <a:p>
            <a:endParaRPr lang="en-US" sz="6400" dirty="0">
              <a:solidFill>
                <a:srgbClr val="000090"/>
              </a:solidFill>
            </a:endParaRPr>
          </a:p>
          <a:p>
            <a:r>
              <a:rPr lang="en-US" altLang="zh-CN" sz="4100" dirty="0" smtClean="0">
                <a:solidFill>
                  <a:srgbClr val="000090"/>
                </a:solidFill>
                <a:hlinkClick r:id="rId3"/>
              </a:rPr>
              <a:t>wlaoc</a:t>
            </a:r>
            <a:r>
              <a:rPr lang="en-US" sz="4100" dirty="0" smtClean="0">
                <a:solidFill>
                  <a:srgbClr val="000090"/>
                </a:solidFill>
                <a:hlinkClick r:id="rId3"/>
              </a:rPr>
              <a:t>@</a:t>
            </a:r>
            <a:r>
              <a:rPr lang="en-US" altLang="zh-CN" sz="4100" dirty="0" smtClean="0">
                <a:solidFill>
                  <a:srgbClr val="000090"/>
                </a:solidFill>
                <a:hlinkClick r:id="rId3"/>
              </a:rPr>
              <a:t>cma</a:t>
            </a:r>
            <a:r>
              <a:rPr lang="en-US" sz="4100" dirty="0" smtClean="0">
                <a:solidFill>
                  <a:srgbClr val="000090"/>
                </a:solidFill>
                <a:hlinkClick r:id="rId3"/>
              </a:rPr>
              <a:t>.</a:t>
            </a:r>
            <a:r>
              <a:rPr lang="en-US" altLang="zh-CN" sz="4100" dirty="0" smtClean="0">
                <a:solidFill>
                  <a:srgbClr val="000090"/>
                </a:solidFill>
                <a:hlinkClick r:id="rId3"/>
              </a:rPr>
              <a:t>gov.</a:t>
            </a:r>
            <a:r>
              <a:rPr lang="en-US" sz="4100" dirty="0" smtClean="0">
                <a:solidFill>
                  <a:srgbClr val="000090"/>
                </a:solidFill>
                <a:hlinkClick r:id="rId3"/>
              </a:rPr>
              <a:t>com</a:t>
            </a:r>
            <a:r>
              <a:rPr lang="en-US" sz="4100" dirty="0" smtClean="0">
                <a:solidFill>
                  <a:srgbClr val="000090"/>
                </a:solidFill>
              </a:rPr>
              <a:t> </a:t>
            </a:r>
            <a:endParaRPr lang="en-US" sz="4100" dirty="0">
              <a:solidFill>
                <a:srgbClr val="000090"/>
              </a:solidFill>
            </a:endParaRPr>
          </a:p>
          <a:p>
            <a:r>
              <a:rPr lang="en-US" sz="4100" dirty="0">
                <a:solidFill>
                  <a:srgbClr val="000090"/>
                </a:solidFill>
              </a:rPr>
              <a:t> </a:t>
            </a:r>
          </a:p>
        </p:txBody>
      </p:sp>
    </p:spTree>
    <p:extLst>
      <p:ext uri="{BB962C8B-B14F-4D97-AF65-F5344CB8AC3E}">
        <p14:creationId xmlns:p14="http://schemas.microsoft.com/office/powerpoint/2010/main" val="3802284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960028" y="188764"/>
            <a:ext cx="2827020" cy="5185410"/>
            <a:chOff x="142" y="1316"/>
            <a:chExt cx="4452" cy="8166"/>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 y="5028"/>
              <a:ext cx="3150" cy="4454"/>
            </a:xfrm>
            <a:prstGeom prst="rect">
              <a:avLst/>
            </a:prstGeom>
            <a:noFill/>
            <a:ln w="15875">
              <a:solidFill>
                <a:schemeClr val="accent1"/>
              </a:solidFill>
            </a:ln>
            <a:extLst>
              <a:ext uri="{909E8E84-426E-40DD-AFC4-6F175D3DCCD1}">
                <a14:hiddenFill xmlns:a14="http://schemas.microsoft.com/office/drawing/2010/main">
                  <a:solidFill>
                    <a:schemeClr val="accent1"/>
                  </a:solidFill>
                </a14:hiddenFill>
              </a:ext>
            </a:extLst>
          </p:spPr>
        </p:pic>
        <p:sp>
          <p:nvSpPr>
            <p:cNvPr id="6" name="矩形 5"/>
            <p:cNvSpPr/>
            <p:nvPr/>
          </p:nvSpPr>
          <p:spPr>
            <a:xfrm>
              <a:off x="142" y="1316"/>
              <a:ext cx="4452" cy="3635"/>
            </a:xfrm>
            <a:prstGeom prst="rect">
              <a:avLst/>
            </a:prstGeom>
          </p:spPr>
          <p:txBody>
            <a:bodyPr wrap="square">
              <a:spAutoFit/>
            </a:bodyPr>
            <a:lstStyle/>
            <a:p>
              <a:r>
                <a:rPr lang="en-US" altLang="zh-CN" sz="1800" dirty="0">
                  <a:solidFill>
                    <a:schemeClr val="tx1">
                      <a:lumMod val="95000"/>
                      <a:lumOff val="5000"/>
                    </a:schemeClr>
                  </a:solidFill>
                  <a:ea typeface="Cambria" panose="02040503050406030204" pitchFamily="18" charset="0"/>
                </a:rPr>
                <a:t>WMO (Cg-17) agreed to develop and establish a </a:t>
              </a:r>
              <a:r>
                <a:rPr lang="en-US" altLang="zh-CN" sz="1800" dirty="0" smtClean="0">
                  <a:solidFill>
                    <a:schemeClr val="tx1">
                      <a:lumMod val="95000"/>
                      <a:lumOff val="5000"/>
                    </a:schemeClr>
                  </a:solidFill>
                  <a:ea typeface="Cambria" panose="02040503050406030204" pitchFamily="18" charset="0"/>
                </a:rPr>
                <a:t>Regional WIGOS Center </a:t>
              </a:r>
              <a:r>
                <a:rPr lang="en-US" altLang="zh-CN" sz="1800" dirty="0">
                  <a:solidFill>
                    <a:schemeClr val="tx1">
                      <a:lumMod val="95000"/>
                      <a:lumOff val="5000"/>
                    </a:schemeClr>
                  </a:solidFill>
                  <a:ea typeface="Cambria" panose="02040503050406030204" pitchFamily="18" charset="0"/>
                </a:rPr>
                <a:t>(RWC) to undertake regional WIGOS metadata maintenance and data quality management responsibilities.</a:t>
              </a:r>
              <a:endParaRPr lang="zh-CN" altLang="en-US" sz="1800" dirty="0">
                <a:solidFill>
                  <a:schemeClr val="tx1">
                    <a:lumMod val="95000"/>
                    <a:lumOff val="5000"/>
                  </a:schemeClr>
                </a:solidFill>
                <a:ea typeface="微软雅黑" panose="020B0503020204020204" pitchFamily="34" charset="-122"/>
              </a:endParaRPr>
            </a:p>
          </p:txBody>
        </p:sp>
      </p:grpSp>
      <p:grpSp>
        <p:nvGrpSpPr>
          <p:cNvPr id="7" name="组合 6"/>
          <p:cNvGrpSpPr/>
          <p:nvPr/>
        </p:nvGrpSpPr>
        <p:grpSpPr>
          <a:xfrm>
            <a:off x="4670332" y="188640"/>
            <a:ext cx="2412365" cy="5040560"/>
            <a:chOff x="3283391" y="1052736"/>
            <a:chExt cx="2412365" cy="5040560"/>
          </a:xfrm>
        </p:grpSpPr>
        <p:pic>
          <p:nvPicPr>
            <p:cNvPr id="8" name="Picture 3" descr="C:\2018文档\WIGOS区域中心建设\2018年8月汇报\20180807104347_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3896" y="3263736"/>
              <a:ext cx="2001520" cy="2829560"/>
            </a:xfrm>
            <a:prstGeom prst="rect">
              <a:avLst/>
            </a:prstGeom>
            <a:noFill/>
            <a:ln w="15875">
              <a:solidFill>
                <a:schemeClr val="accent1"/>
              </a:solidFill>
            </a:ln>
            <a:extLst>
              <a:ext uri="{909E8E84-426E-40DD-AFC4-6F175D3DCCD1}">
                <a14:hiddenFill xmlns:a14="http://schemas.microsoft.com/office/drawing/2010/main">
                  <a:solidFill>
                    <a:srgbClr val="FFFFFF"/>
                  </a:solidFill>
                </a14:hiddenFill>
              </a:ext>
            </a:extLst>
          </p:spPr>
        </p:pic>
        <p:sp>
          <p:nvSpPr>
            <p:cNvPr id="9" name="矩形 8"/>
            <p:cNvSpPr/>
            <p:nvPr/>
          </p:nvSpPr>
          <p:spPr>
            <a:xfrm>
              <a:off x="3283391" y="1052736"/>
              <a:ext cx="2412365" cy="2031325"/>
            </a:xfrm>
            <a:prstGeom prst="rect">
              <a:avLst/>
            </a:prstGeom>
          </p:spPr>
          <p:txBody>
            <a:bodyPr wrap="square">
              <a:spAutoFit/>
            </a:bodyPr>
            <a:lstStyle/>
            <a:p>
              <a:r>
                <a:rPr lang="en-US" altLang="zh-CN" sz="1800" dirty="0">
                  <a:solidFill>
                    <a:schemeClr val="tx1">
                      <a:lumMod val="95000"/>
                      <a:lumOff val="5000"/>
                    </a:schemeClr>
                  </a:solidFill>
                  <a:ea typeface="Cambria" panose="02040503050406030204" pitchFamily="18" charset="0"/>
                </a:rPr>
                <a:t>In January 2017, CMA applied to establish the Regional WIGOS Center (RWC) and fulfilled the WIGOS regional data quality management function.</a:t>
              </a:r>
              <a:endParaRPr lang="zh-CN" altLang="en-US" sz="1800" dirty="0">
                <a:solidFill>
                  <a:schemeClr val="tx1">
                    <a:lumMod val="95000"/>
                    <a:lumOff val="5000"/>
                  </a:schemeClr>
                </a:solidFill>
                <a:ea typeface="Cambria" panose="02040503050406030204" pitchFamily="18" charset="0"/>
              </a:endParaRPr>
            </a:p>
          </p:txBody>
        </p:sp>
      </p:grpSp>
      <p:grpSp>
        <p:nvGrpSpPr>
          <p:cNvPr id="10" name="组合 9"/>
          <p:cNvGrpSpPr/>
          <p:nvPr/>
        </p:nvGrpSpPr>
        <p:grpSpPr>
          <a:xfrm>
            <a:off x="8289144" y="116632"/>
            <a:ext cx="3297349" cy="5207000"/>
            <a:chOff x="5846651" y="835373"/>
            <a:chExt cx="3297349" cy="5207000"/>
          </a:xfrm>
        </p:grpSpPr>
        <p:pic>
          <p:nvPicPr>
            <p:cNvPr id="11" name="Picture 4" descr="C:\2018文档\WIGOS区域中心建设\2018年8月汇报\20180807104728_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3212813"/>
              <a:ext cx="2001520" cy="2829560"/>
            </a:xfrm>
            <a:prstGeom prst="rect">
              <a:avLst/>
            </a:prstGeom>
            <a:noFill/>
            <a:ln w="15875">
              <a:solidFill>
                <a:schemeClr val="accent1"/>
              </a:solidFill>
            </a:ln>
            <a:extLst>
              <a:ext uri="{909E8E84-426E-40DD-AFC4-6F175D3DCCD1}">
                <a14:hiddenFill xmlns:a14="http://schemas.microsoft.com/office/drawing/2010/main">
                  <a:solidFill>
                    <a:srgbClr val="FFFFFF"/>
                  </a:solidFill>
                </a14:hiddenFill>
              </a:ext>
            </a:extLst>
          </p:spPr>
        </p:pic>
        <p:sp>
          <p:nvSpPr>
            <p:cNvPr id="12" name="矩形 11"/>
            <p:cNvSpPr/>
            <p:nvPr/>
          </p:nvSpPr>
          <p:spPr>
            <a:xfrm>
              <a:off x="5846651" y="835373"/>
              <a:ext cx="3297349" cy="2308324"/>
            </a:xfrm>
            <a:prstGeom prst="rect">
              <a:avLst/>
            </a:prstGeom>
          </p:spPr>
          <p:txBody>
            <a:bodyPr wrap="square">
              <a:spAutoFit/>
            </a:bodyPr>
            <a:lstStyle/>
            <a:p>
              <a:r>
                <a:rPr lang="en-US" altLang="zh-CN" sz="1800" dirty="0">
                  <a:solidFill>
                    <a:schemeClr val="tx1">
                      <a:lumMod val="95000"/>
                      <a:lumOff val="5000"/>
                    </a:schemeClr>
                  </a:solidFill>
                  <a:ea typeface="Cambria" panose="02040503050406030204" pitchFamily="18" charset="0"/>
                </a:rPr>
                <a:t>In accordance with the spirit of the resolutions and decisions of the 68th Executive Committee of the 17th World Meteorological Organization Conference, CMA deployed relevant work to promote the pilot of the Regional WIGOS Center (RWC).</a:t>
              </a:r>
              <a:endParaRPr lang="zh-CN" altLang="en-US" sz="1800" dirty="0">
                <a:solidFill>
                  <a:schemeClr val="tx1">
                    <a:lumMod val="95000"/>
                    <a:lumOff val="5000"/>
                  </a:schemeClr>
                </a:solidFill>
                <a:ea typeface="Cambria" panose="02040503050406030204" pitchFamily="18" charset="0"/>
              </a:endParaRPr>
            </a:p>
          </p:txBody>
        </p:sp>
      </p:grpSp>
      <p:sp>
        <p:nvSpPr>
          <p:cNvPr id="13" name="右箭头 12"/>
          <p:cNvSpPr/>
          <p:nvPr/>
        </p:nvSpPr>
        <p:spPr>
          <a:xfrm>
            <a:off x="3773755" y="3790379"/>
            <a:ext cx="432048" cy="1693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a:off x="7779780" y="3774346"/>
            <a:ext cx="432048" cy="1693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688878" y="5689711"/>
            <a:ext cx="10897615" cy="400110"/>
          </a:xfrm>
          <a:prstGeom prst="rect">
            <a:avLst/>
          </a:prstGeom>
          <a:noFill/>
        </p:spPr>
        <p:txBody>
          <a:bodyPr wrap="square" rtlCol="0">
            <a:spAutoFit/>
          </a:bodyPr>
          <a:lstStyle/>
          <a:p>
            <a:r>
              <a:rPr lang="en-US" altLang="zh-CN" sz="2000" dirty="0">
                <a:solidFill>
                  <a:schemeClr val="tx1">
                    <a:lumMod val="95000"/>
                    <a:lumOff val="5000"/>
                  </a:schemeClr>
                </a:solidFill>
                <a:ea typeface="微软雅黑" panose="020B0503020204020204" pitchFamily="34" charset="-122"/>
              </a:rPr>
              <a:t>In 2018, </a:t>
            </a:r>
            <a:r>
              <a:rPr lang="en-US" altLang="zh-CN" sz="2000" dirty="0" smtClean="0">
                <a:solidFill>
                  <a:schemeClr val="tx1">
                    <a:lumMod val="95000"/>
                    <a:lumOff val="5000"/>
                  </a:schemeClr>
                </a:solidFill>
                <a:ea typeface="微软雅黑" panose="020B0503020204020204" pitchFamily="34" charset="-122"/>
              </a:rPr>
              <a:t>CMA invested about $500,000  to support the </a:t>
            </a:r>
            <a:r>
              <a:rPr lang="en-US" altLang="zh-CN" sz="2000" dirty="0">
                <a:solidFill>
                  <a:schemeClr val="tx1">
                    <a:lumMod val="95000"/>
                    <a:lumOff val="5000"/>
                  </a:schemeClr>
                </a:solidFill>
                <a:ea typeface="微软雅黑" panose="020B0503020204020204" pitchFamily="34" charset="-122"/>
              </a:rPr>
              <a:t>RWC </a:t>
            </a:r>
            <a:r>
              <a:rPr lang="en-US" altLang="zh-CN" sz="2000" dirty="0" smtClean="0">
                <a:solidFill>
                  <a:schemeClr val="tx1">
                    <a:lumMod val="95000"/>
                    <a:lumOff val="5000"/>
                  </a:schemeClr>
                </a:solidFill>
                <a:ea typeface="微软雅黑" panose="020B0503020204020204" pitchFamily="34" charset="-122"/>
              </a:rPr>
              <a:t>pilot project</a:t>
            </a:r>
            <a:r>
              <a:rPr lang="en-US" altLang="zh-CN" sz="2000" dirty="0">
                <a:solidFill>
                  <a:schemeClr val="tx1">
                    <a:lumMod val="95000"/>
                    <a:lumOff val="5000"/>
                  </a:schemeClr>
                </a:solidFill>
                <a:ea typeface="微软雅黑" panose="020B0503020204020204" pitchFamily="34" charset="-122"/>
              </a:rPr>
              <a:t>.</a:t>
            </a:r>
            <a:endParaRPr lang="en-US" altLang="zh-CN" sz="2000" dirty="0">
              <a:solidFill>
                <a:schemeClr val="tx1">
                  <a:lumMod val="95000"/>
                  <a:lumOff val="5000"/>
                </a:schemeClr>
              </a:solidFill>
              <a:ea typeface="微软雅黑" panose="020B0503020204020204" pitchFamily="34" charset="-122"/>
            </a:endParaRPr>
          </a:p>
        </p:txBody>
      </p:sp>
    </p:spTree>
    <p:extLst>
      <p:ext uri="{BB962C8B-B14F-4D97-AF65-F5344CB8AC3E}">
        <p14:creationId xmlns:p14="http://schemas.microsoft.com/office/powerpoint/2010/main" val="3202933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031001" y="2460902"/>
            <a:ext cx="10500258" cy="1042934"/>
          </a:xfrm>
          <a:prstGeom prst="rect">
            <a:avLst/>
          </a:prstGeom>
        </p:spPr>
        <p:txBody>
          <a:bodyPr vert="horz" lIns="121917" tIns="60958" rIns="121917" bIns="60958" rtlCol="0">
            <a:normAutofit fontScale="85000" lnSpcReduction="10000"/>
          </a:bodyPr>
          <a:lstStyle>
            <a:lvl1pPr marL="457189" indent="-457189" algn="l" defTabSz="609585" rtl="0" eaLnBrk="1" latinLnBrk="0" hangingPunct="1">
              <a:spcBef>
                <a:spcPct val="20000"/>
              </a:spcBef>
              <a:buFont typeface="Arial"/>
              <a:buChar char="•"/>
              <a:defRPr sz="4300"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700"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7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700"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700"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700"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700" kern="1200">
                <a:solidFill>
                  <a:schemeClr val="tx1"/>
                </a:solidFill>
                <a:latin typeface="+mn-lt"/>
                <a:ea typeface="+mn-ea"/>
                <a:cs typeface="+mn-cs"/>
              </a:defRPr>
            </a:lvl9pPr>
          </a:lstStyle>
          <a:p>
            <a:pPr marL="0" indent="0">
              <a:buNone/>
            </a:pPr>
            <a:r>
              <a:rPr lang="en-US" altLang="zh-CN" sz="4800" b="1" dirty="0" smtClean="0">
                <a:solidFill>
                  <a:srgbClr val="000090"/>
                </a:solidFill>
                <a:latin typeface="+mj-lt"/>
                <a:ea typeface="+mj-ea"/>
                <a:cs typeface="+mj-cs"/>
              </a:rPr>
              <a:t>II.    Progress </a:t>
            </a:r>
            <a:r>
              <a:rPr lang="en-US" altLang="zh-CN" sz="4800" b="1" dirty="0">
                <a:solidFill>
                  <a:srgbClr val="000090"/>
                </a:solidFill>
                <a:latin typeface="+mj-lt"/>
                <a:ea typeface="+mj-ea"/>
                <a:cs typeface="+mj-cs"/>
              </a:rPr>
              <a:t>on the RWC Pilot Project of CMA</a:t>
            </a:r>
          </a:p>
          <a:p>
            <a:pPr marL="0" indent="0">
              <a:buNone/>
            </a:pPr>
            <a:endParaRPr lang="en-US" altLang="zh-CN" sz="4800" b="1" dirty="0">
              <a:solidFill>
                <a:srgbClr val="000090"/>
              </a:solidFill>
              <a:latin typeface="+mj-lt"/>
              <a:ea typeface="+mj-ea"/>
              <a:cs typeface="+mj-cs"/>
            </a:endParaRPr>
          </a:p>
        </p:txBody>
      </p:sp>
    </p:spTree>
    <p:extLst>
      <p:ext uri="{BB962C8B-B14F-4D97-AF65-F5344CB8AC3E}">
        <p14:creationId xmlns:p14="http://schemas.microsoft.com/office/powerpoint/2010/main" val="12463202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08268" y="548541"/>
            <a:ext cx="11125509" cy="830997"/>
            <a:chOff x="133631" y="1101928"/>
            <a:chExt cx="8093697" cy="830997"/>
          </a:xfrm>
        </p:grpSpPr>
        <p:sp>
          <p:nvSpPr>
            <p:cNvPr id="5" name="TextBox 6"/>
            <p:cNvSpPr txBox="1"/>
            <p:nvPr/>
          </p:nvSpPr>
          <p:spPr>
            <a:xfrm>
              <a:off x="133631" y="1101928"/>
              <a:ext cx="1817634" cy="461665"/>
            </a:xfrm>
            <a:prstGeom prst="rect">
              <a:avLst/>
            </a:prstGeom>
            <a:noFill/>
          </p:spPr>
          <p:txBody>
            <a:bodyPr wrap="square" rtlCol="0">
              <a:spAutoFit/>
            </a:bodyPr>
            <a:lstStyle/>
            <a:p>
              <a:r>
                <a:rPr lang="en-US" altLang="zh-CN" b="1" dirty="0">
                  <a:solidFill>
                    <a:srgbClr val="000090"/>
                  </a:solidFill>
                  <a:ea typeface="微软雅黑" pitchFamily="34" charset="-122"/>
                </a:rPr>
                <a:t>W</a:t>
              </a:r>
              <a:r>
                <a:rPr lang="en-US" altLang="zh-CN" b="1" dirty="0" smtClean="0">
                  <a:solidFill>
                    <a:srgbClr val="000090"/>
                  </a:solidFill>
                  <a:ea typeface="微软雅黑" pitchFamily="34" charset="-122"/>
                </a:rPr>
                <a:t>ork Goal </a:t>
              </a:r>
              <a:r>
                <a:rPr lang="zh-CN" altLang="en-US" b="1" dirty="0" smtClean="0">
                  <a:solidFill>
                    <a:srgbClr val="000090"/>
                  </a:solidFill>
                  <a:ea typeface="微软雅黑" pitchFamily="34" charset="-122"/>
                </a:rPr>
                <a:t>：</a:t>
              </a:r>
              <a:endParaRPr lang="en-US" altLang="zh-CN" b="1" dirty="0">
                <a:solidFill>
                  <a:srgbClr val="000090"/>
                </a:solidFill>
                <a:ea typeface="微软雅黑" pitchFamily="34" charset="-122"/>
              </a:endParaRPr>
            </a:p>
          </p:txBody>
        </p:sp>
        <p:sp>
          <p:nvSpPr>
            <p:cNvPr id="6" name="矩形 5"/>
            <p:cNvSpPr/>
            <p:nvPr/>
          </p:nvSpPr>
          <p:spPr>
            <a:xfrm>
              <a:off x="1890624" y="1101928"/>
              <a:ext cx="6336704" cy="830997"/>
            </a:xfrm>
            <a:prstGeom prst="rect">
              <a:avLst/>
            </a:prstGeom>
          </p:spPr>
          <p:txBody>
            <a:bodyPr wrap="square">
              <a:spAutoFit/>
            </a:bodyPr>
            <a:lstStyle/>
            <a:p>
              <a:pPr marL="1527175" indent="-1527175"/>
              <a:r>
                <a:rPr lang="en-US" altLang="zh-CN" b="1" dirty="0">
                  <a:ea typeface="微软雅黑" pitchFamily="34" charset="-122"/>
                </a:rPr>
                <a:t>To establish a mature </a:t>
              </a:r>
              <a:r>
                <a:rPr lang="en-US" altLang="zh-CN" b="1" dirty="0" smtClean="0">
                  <a:ea typeface="微软雅黑" pitchFamily="34" charset="-122"/>
                </a:rPr>
                <a:t>operational RA </a:t>
              </a:r>
              <a:r>
                <a:rPr lang="en-US" altLang="zh-CN" b="1" dirty="0">
                  <a:ea typeface="微软雅黑" pitchFamily="34" charset="-122"/>
                </a:rPr>
                <a:t>II observation data quality monitoring center</a:t>
              </a:r>
            </a:p>
          </p:txBody>
        </p:sp>
      </p:grpSp>
      <p:grpSp>
        <p:nvGrpSpPr>
          <p:cNvPr id="7" name="组合 6"/>
          <p:cNvGrpSpPr/>
          <p:nvPr/>
        </p:nvGrpSpPr>
        <p:grpSpPr>
          <a:xfrm>
            <a:off x="598459" y="1788634"/>
            <a:ext cx="10909605" cy="1944925"/>
            <a:chOff x="107504" y="1684761"/>
            <a:chExt cx="9225747" cy="1944925"/>
          </a:xfrm>
        </p:grpSpPr>
        <p:sp>
          <p:nvSpPr>
            <p:cNvPr id="8" name="TextBox 5"/>
            <p:cNvSpPr txBox="1"/>
            <p:nvPr/>
          </p:nvSpPr>
          <p:spPr>
            <a:xfrm>
              <a:off x="107504" y="1684761"/>
              <a:ext cx="1817634" cy="892552"/>
            </a:xfrm>
            <a:prstGeom prst="rect">
              <a:avLst/>
            </a:prstGeom>
            <a:noFill/>
          </p:spPr>
          <p:txBody>
            <a:bodyPr wrap="square" rtlCol="0">
              <a:spAutoFit/>
            </a:bodyPr>
            <a:lstStyle/>
            <a:p>
              <a:r>
                <a:rPr lang="en-US" altLang="zh-CN" b="1" dirty="0" smtClean="0">
                  <a:solidFill>
                    <a:srgbClr val="000090"/>
                  </a:solidFill>
                  <a:ea typeface="微软雅黑" pitchFamily="34" charset="-122"/>
                </a:rPr>
                <a:t>Technical routes </a:t>
              </a:r>
              <a:r>
                <a:rPr lang="zh-CN" altLang="en-US" sz="2800" b="1" dirty="0" smtClean="0">
                  <a:solidFill>
                    <a:srgbClr val="000090"/>
                  </a:solidFill>
                  <a:ea typeface="微软雅黑" pitchFamily="34" charset="-122"/>
                </a:rPr>
                <a:t>：</a:t>
              </a:r>
              <a:endParaRPr lang="en-US" altLang="zh-CN" sz="2800" b="1" dirty="0">
                <a:solidFill>
                  <a:srgbClr val="000090"/>
                </a:solidFill>
                <a:ea typeface="微软雅黑" pitchFamily="34" charset="-122"/>
              </a:endParaRPr>
            </a:p>
          </p:txBody>
        </p:sp>
        <p:sp>
          <p:nvSpPr>
            <p:cNvPr id="9" name="矩形 8"/>
            <p:cNvSpPr/>
            <p:nvPr/>
          </p:nvSpPr>
          <p:spPr>
            <a:xfrm>
              <a:off x="2165903" y="1690694"/>
              <a:ext cx="7167348" cy="1938992"/>
            </a:xfrm>
            <a:prstGeom prst="rect">
              <a:avLst/>
            </a:prstGeom>
          </p:spPr>
          <p:txBody>
            <a:bodyPr wrap="square">
              <a:spAutoFit/>
            </a:bodyPr>
            <a:lstStyle/>
            <a:p>
              <a:pPr marL="1527175" indent="-1527175"/>
              <a:r>
                <a:rPr lang="en-US" altLang="zh-CN" b="1" dirty="0">
                  <a:ea typeface="微软雅黑" pitchFamily="34" charset="-122"/>
                </a:rPr>
                <a:t>Based on China GRAPES </a:t>
              </a:r>
              <a:r>
                <a:rPr lang="en-US" altLang="zh-CN" b="1" dirty="0" smtClean="0">
                  <a:ea typeface="微软雅黑" pitchFamily="34" charset="-122"/>
                </a:rPr>
                <a:t>Mode </a:t>
              </a:r>
              <a:r>
                <a:rPr lang="en-US" altLang="zh-CN" b="1" dirty="0">
                  <a:ea typeface="微软雅黑" pitchFamily="34" charset="-122"/>
                </a:rPr>
                <a:t>Forecast Products </a:t>
              </a:r>
            </a:p>
            <a:p>
              <a:pPr marL="1527175" indent="-1527175"/>
              <a:r>
                <a:rPr lang="en-US" altLang="zh-CN" b="1" dirty="0">
                  <a:ea typeface="微软雅黑" pitchFamily="34" charset="-122"/>
                </a:rPr>
                <a:t>Monitoring and evaluation algorithms and systems are consistent with WMO requirements</a:t>
              </a:r>
            </a:p>
            <a:p>
              <a:pPr marL="1527175" indent="-1527175"/>
              <a:r>
                <a:rPr lang="en-US" altLang="zh-CN" b="1" dirty="0">
                  <a:ea typeface="微软雅黑" pitchFamily="34" charset="-122"/>
                </a:rPr>
                <a:t>Comprehensive diagnostic analysis of various means (WDQMS, OSCAR, etc.)</a:t>
              </a:r>
            </a:p>
          </p:txBody>
        </p:sp>
      </p:grpSp>
      <p:grpSp>
        <p:nvGrpSpPr>
          <p:cNvPr id="10" name="组合 9"/>
          <p:cNvGrpSpPr/>
          <p:nvPr/>
        </p:nvGrpSpPr>
        <p:grpSpPr>
          <a:xfrm>
            <a:off x="598459" y="3704764"/>
            <a:ext cx="10854588" cy="2677656"/>
            <a:chOff x="-69706" y="3218200"/>
            <a:chExt cx="9179222" cy="2677656"/>
          </a:xfrm>
        </p:grpSpPr>
        <p:sp>
          <p:nvSpPr>
            <p:cNvPr id="11" name="TextBox 7"/>
            <p:cNvSpPr txBox="1"/>
            <p:nvPr/>
          </p:nvSpPr>
          <p:spPr>
            <a:xfrm>
              <a:off x="-69706" y="3218200"/>
              <a:ext cx="2031984" cy="830997"/>
            </a:xfrm>
            <a:prstGeom prst="rect">
              <a:avLst/>
            </a:prstGeom>
            <a:noFill/>
          </p:spPr>
          <p:txBody>
            <a:bodyPr wrap="square" rtlCol="0">
              <a:spAutoFit/>
            </a:bodyPr>
            <a:lstStyle/>
            <a:p>
              <a:r>
                <a:rPr lang="en-US" altLang="zh-CN" b="1" dirty="0">
                  <a:solidFill>
                    <a:srgbClr val="000090"/>
                  </a:solidFill>
                  <a:ea typeface="微软雅黑" pitchFamily="34" charset="-122"/>
                </a:rPr>
                <a:t>Work effectiveness </a:t>
              </a:r>
              <a:r>
                <a:rPr lang="zh-CN" altLang="en-US" b="1" dirty="0" smtClean="0">
                  <a:solidFill>
                    <a:srgbClr val="000090"/>
                  </a:solidFill>
                  <a:ea typeface="微软雅黑" pitchFamily="34" charset="-122"/>
                </a:rPr>
                <a:t>：</a:t>
              </a:r>
              <a:endParaRPr lang="en-US" altLang="zh-CN" b="1" dirty="0" smtClean="0">
                <a:solidFill>
                  <a:srgbClr val="000090"/>
                </a:solidFill>
                <a:ea typeface="微软雅黑" pitchFamily="34" charset="-122"/>
              </a:endParaRPr>
            </a:p>
          </p:txBody>
        </p:sp>
        <p:sp>
          <p:nvSpPr>
            <p:cNvPr id="12" name="矩形 11"/>
            <p:cNvSpPr/>
            <p:nvPr/>
          </p:nvSpPr>
          <p:spPr>
            <a:xfrm>
              <a:off x="1991800" y="3218200"/>
              <a:ext cx="7117716" cy="2677656"/>
            </a:xfrm>
            <a:prstGeom prst="rect">
              <a:avLst/>
            </a:prstGeom>
          </p:spPr>
          <p:txBody>
            <a:bodyPr wrap="square">
              <a:spAutoFit/>
            </a:bodyPr>
            <a:lstStyle/>
            <a:p>
              <a:pPr marL="1527175" indent="-1527175"/>
              <a:r>
                <a:rPr lang="en-US" altLang="zh-CN" b="1" dirty="0" smtClean="0">
                  <a:ea typeface="微软雅黑" pitchFamily="34" charset="-122"/>
                </a:rPr>
                <a:t>Complete </a:t>
              </a:r>
              <a:r>
                <a:rPr lang="en-US" altLang="zh-CN" b="1" dirty="0">
                  <a:ea typeface="微软雅黑" pitchFamily="34" charset="-122"/>
                </a:rPr>
                <a:t>the implementation </a:t>
              </a:r>
              <a:r>
                <a:rPr lang="en-US" altLang="zh-CN" b="1" dirty="0" smtClean="0">
                  <a:ea typeface="微软雅黑" pitchFamily="34" charset="-122"/>
                </a:rPr>
                <a:t>of </a:t>
              </a:r>
              <a:r>
                <a:rPr lang="en-US" altLang="zh-CN" b="1" dirty="0">
                  <a:ea typeface="微软雅黑" pitchFamily="34" charset="-122"/>
                </a:rPr>
                <a:t>the R</a:t>
              </a:r>
              <a:r>
                <a:rPr lang="en-US" altLang="zh-CN" b="1" dirty="0" smtClean="0">
                  <a:ea typeface="微软雅黑" pitchFamily="34" charset="-122"/>
                </a:rPr>
                <a:t>egional </a:t>
              </a:r>
              <a:r>
                <a:rPr lang="en-US" altLang="zh-CN" b="1" dirty="0">
                  <a:ea typeface="微软雅黑" pitchFamily="34" charset="-122"/>
                </a:rPr>
                <a:t>WIGOS </a:t>
              </a:r>
              <a:r>
                <a:rPr lang="en-US" altLang="zh-CN" b="1" dirty="0" smtClean="0">
                  <a:ea typeface="微软雅黑" pitchFamily="34" charset="-122"/>
                </a:rPr>
                <a:t>Center </a:t>
              </a:r>
              <a:r>
                <a:rPr lang="en-US" altLang="zh-CN" b="1" dirty="0">
                  <a:ea typeface="微软雅黑" pitchFamily="34" charset="-122"/>
                </a:rPr>
                <a:t>of </a:t>
              </a:r>
              <a:r>
                <a:rPr lang="en-US" altLang="zh-CN" b="1" dirty="0" smtClean="0">
                  <a:ea typeface="微软雅黑" pitchFamily="34" charset="-122"/>
                </a:rPr>
                <a:t>RA </a:t>
              </a:r>
              <a:r>
                <a:rPr lang="en-US" altLang="zh-CN" b="1" dirty="0">
                  <a:ea typeface="微软雅黑" pitchFamily="34" charset="-122"/>
                </a:rPr>
                <a:t>II </a:t>
              </a:r>
              <a:endParaRPr lang="en-US" altLang="zh-CN" b="1" dirty="0" smtClean="0">
                <a:ea typeface="微软雅黑" pitchFamily="34" charset="-122"/>
              </a:endParaRPr>
            </a:p>
            <a:p>
              <a:pPr marL="1527175" indent="-1527175"/>
              <a:r>
                <a:rPr lang="en-US" altLang="zh-CN" b="1" dirty="0" smtClean="0">
                  <a:ea typeface="微软雅黑" pitchFamily="34" charset="-122"/>
                </a:rPr>
                <a:t>Complete the development of  </a:t>
              </a:r>
              <a:r>
                <a:rPr lang="en-US" altLang="zh-CN" b="1" dirty="0">
                  <a:ea typeface="微软雅黑" pitchFamily="34" charset="-122"/>
                </a:rPr>
                <a:t>land surface observation and sounding evaluation </a:t>
              </a:r>
              <a:r>
                <a:rPr lang="en-US" altLang="zh-CN" b="1" dirty="0" smtClean="0">
                  <a:ea typeface="微软雅黑" pitchFamily="34" charset="-122"/>
                </a:rPr>
                <a:t>algorithms</a:t>
              </a:r>
              <a:endParaRPr lang="en-US" altLang="zh-CN" b="1" dirty="0" smtClean="0">
                <a:ea typeface="微软雅黑" pitchFamily="34" charset="-122"/>
              </a:endParaRPr>
            </a:p>
            <a:p>
              <a:pPr marL="1527175" indent="-1527175"/>
              <a:r>
                <a:rPr lang="en-US" altLang="zh-CN" b="1" dirty="0" smtClean="0">
                  <a:ea typeface="微软雅黑" pitchFamily="34" charset="-122"/>
                </a:rPr>
                <a:t>Complete </a:t>
              </a:r>
              <a:r>
                <a:rPr lang="en-US" altLang="zh-CN" b="1" dirty="0">
                  <a:ea typeface="微软雅黑" pitchFamily="34" charset="-122"/>
                </a:rPr>
                <a:t>the design and development of the </a:t>
              </a:r>
              <a:r>
                <a:rPr lang="en-US" altLang="zh-CN" b="1" dirty="0" smtClean="0">
                  <a:ea typeface="微软雅黑" pitchFamily="34" charset="-122"/>
                </a:rPr>
                <a:t>Regional WIGOS Center </a:t>
              </a:r>
              <a:r>
                <a:rPr lang="en-US" altLang="zh-CN" b="1" dirty="0">
                  <a:ea typeface="微软雅黑" pitchFamily="34" charset="-122"/>
                </a:rPr>
                <a:t>Quality Monitoring System</a:t>
              </a:r>
            </a:p>
            <a:p>
              <a:pPr marL="1527175" indent="-1527175"/>
              <a:r>
                <a:rPr lang="en-US" altLang="zh-CN" b="1" dirty="0">
                  <a:ea typeface="微软雅黑" pitchFamily="34" charset="-122"/>
                </a:rPr>
                <a:t>Complete </a:t>
              </a:r>
              <a:r>
                <a:rPr lang="en-US" altLang="zh-CN" b="1" dirty="0" smtClean="0">
                  <a:ea typeface="微软雅黑" pitchFamily="34" charset="-122"/>
                </a:rPr>
                <a:t>evaluation report of AWS in </a:t>
              </a:r>
              <a:r>
                <a:rPr lang="en-US" altLang="zh-CN" b="1" dirty="0">
                  <a:ea typeface="微软雅黑" pitchFamily="34" charset="-122"/>
                </a:rPr>
                <a:t>the first half of 2018</a:t>
              </a:r>
            </a:p>
          </p:txBody>
        </p:sp>
      </p:grpSp>
    </p:spTree>
    <p:extLst>
      <p:ext uri="{BB962C8B-B14F-4D97-AF65-F5344CB8AC3E}">
        <p14:creationId xmlns:p14="http://schemas.microsoft.com/office/powerpoint/2010/main" val="2606145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txBox="1">
            <a:spLocks/>
          </p:cNvSpPr>
          <p:nvPr/>
        </p:nvSpPr>
        <p:spPr>
          <a:xfrm>
            <a:off x="457200" y="179115"/>
            <a:ext cx="10889952" cy="706090"/>
          </a:xfrm>
          <a:prstGeom prst="rect">
            <a:avLst/>
          </a:prstGeom>
        </p:spPr>
        <p:txBody>
          <a:bodyPr vert="horz" rtlCol="0" anchor="ctr">
            <a:noAutofit/>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r>
              <a:rPr lang="en-US" altLang="zh-CN" sz="4000" dirty="0">
                <a:solidFill>
                  <a:srgbClr val="000090"/>
                </a:solidFill>
                <a:ea typeface="微软雅黑" pitchFamily="34" charset="-122"/>
              </a:rPr>
              <a:t>Previous </a:t>
            </a:r>
            <a:r>
              <a:rPr lang="en-US" altLang="zh-CN" sz="4000" dirty="0" smtClean="0">
                <a:solidFill>
                  <a:srgbClr val="000090"/>
                </a:solidFill>
                <a:ea typeface="微软雅黑" pitchFamily="34" charset="-122"/>
              </a:rPr>
              <a:t>Research - System Construction</a:t>
            </a:r>
            <a:endParaRPr lang="zh-CN" altLang="en-US" sz="4000" dirty="0">
              <a:solidFill>
                <a:srgbClr val="000090"/>
              </a:solidFill>
              <a:ea typeface="微软雅黑" pitchFamily="34" charset="-122"/>
            </a:endParaRPr>
          </a:p>
        </p:txBody>
      </p:sp>
      <p:pic>
        <p:nvPicPr>
          <p:cNvPr id="6" name="Picture 2" descr="C:\Users\xiaoaiai\Desktop\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370" y="894730"/>
            <a:ext cx="4634772"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xiaoaiai\Desktop\12.png"/>
          <p:cNvPicPr>
            <a:picLocks noChangeAspect="1" noChangeArrowheads="1"/>
          </p:cNvPicPr>
          <p:nvPr/>
        </p:nvPicPr>
        <p:blipFill>
          <a:blip r:embed="rId4">
            <a:extLst>
              <a:ext uri="{28A0092B-C50C-407E-A947-70E740481C1C}">
                <a14:useLocalDpi xmlns:a14="http://schemas.microsoft.com/office/drawing/2010/main" val="0"/>
              </a:ext>
            </a:extLst>
          </a:blip>
          <a:srcRect l="10417"/>
          <a:stretch>
            <a:fillRect/>
          </a:stretch>
        </p:blipFill>
        <p:spPr bwMode="auto">
          <a:xfrm>
            <a:off x="6809477" y="4252295"/>
            <a:ext cx="4644665" cy="260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537" y="3327649"/>
            <a:ext cx="5667730" cy="3324764"/>
          </a:xfrm>
          <a:prstGeom prst="rect">
            <a:avLst/>
          </a:prstGeom>
          <a:noFill/>
        </p:spPr>
      </p:pic>
      <p:sp>
        <p:nvSpPr>
          <p:cNvPr id="9" name="矩形 8"/>
          <p:cNvSpPr/>
          <p:nvPr/>
        </p:nvSpPr>
        <p:spPr>
          <a:xfrm>
            <a:off x="730976" y="992565"/>
            <a:ext cx="5814618" cy="2031325"/>
          </a:xfrm>
          <a:prstGeom prst="rect">
            <a:avLst/>
          </a:prstGeom>
          <a:solidFill>
            <a:schemeClr val="bg1"/>
          </a:solidFill>
          <a:ln>
            <a:solidFill>
              <a:schemeClr val="tx1"/>
            </a:solidFill>
            <a:prstDash val="dash"/>
          </a:ln>
        </p:spPr>
        <p:txBody>
          <a:bodyPr wrap="square">
            <a:spAutoFit/>
          </a:bodyPr>
          <a:lstStyle/>
          <a:p>
            <a:pPr marL="285750" indent="-285750" algn="just">
              <a:buFont typeface="Arial" panose="020B0604020202020204" pitchFamily="34" charset="0"/>
              <a:buChar char="•"/>
            </a:pPr>
            <a:r>
              <a:rPr lang="en-US" altLang="zh-CN" sz="1800" dirty="0" smtClean="0">
                <a:solidFill>
                  <a:schemeClr val="tx1">
                    <a:lumMod val="95000"/>
                    <a:lumOff val="5000"/>
                  </a:schemeClr>
                </a:solidFill>
                <a:ea typeface="微软雅黑" panose="020B0503020204020204" pitchFamily="34" charset="-122"/>
              </a:rPr>
              <a:t>WMO organized to develop </a:t>
            </a:r>
            <a:r>
              <a:rPr lang="en-US" altLang="zh-CN" sz="1800" dirty="0">
                <a:solidFill>
                  <a:schemeClr val="tx1">
                    <a:lumMod val="95000"/>
                    <a:lumOff val="5000"/>
                  </a:schemeClr>
                </a:solidFill>
                <a:ea typeface="微软雅黑" panose="020B0503020204020204" pitchFamily="34" charset="-122"/>
              </a:rPr>
              <a:t>WIGOS Data Quality Monitoring System (WDQMS)</a:t>
            </a:r>
            <a:endParaRPr lang="en-US" altLang="zh-CN" sz="1800" dirty="0" smtClean="0">
              <a:solidFill>
                <a:schemeClr val="tx1">
                  <a:lumMod val="95000"/>
                  <a:lumOff val="5000"/>
                </a:schemeClr>
              </a:solidFill>
              <a:ea typeface="微软雅黑" panose="020B0503020204020204" pitchFamily="34" charset="-122"/>
            </a:endParaRPr>
          </a:p>
          <a:p>
            <a:pPr marL="285750" indent="-285750" algn="just">
              <a:buFont typeface="Arial" panose="020B0604020202020204" pitchFamily="34" charset="0"/>
              <a:buChar char="•"/>
            </a:pPr>
            <a:r>
              <a:rPr lang="en-US" altLang="zh-CN" sz="1800" dirty="0" smtClean="0">
                <a:solidFill>
                  <a:schemeClr val="tx1">
                    <a:lumMod val="95000"/>
                    <a:lumOff val="5000"/>
                  </a:schemeClr>
                </a:solidFill>
                <a:ea typeface="微软雅黑" panose="020B0503020204020204" pitchFamily="34" charset="-122"/>
              </a:rPr>
              <a:t>Integrated </a:t>
            </a:r>
            <a:r>
              <a:rPr lang="en-US" altLang="zh-CN" sz="1800" dirty="0">
                <a:solidFill>
                  <a:schemeClr val="tx1">
                    <a:lumMod val="95000"/>
                    <a:lumOff val="5000"/>
                  </a:schemeClr>
                </a:solidFill>
                <a:ea typeface="微软雅黑" panose="020B0503020204020204" pitchFamily="34" charset="-122"/>
              </a:rPr>
              <a:t>evaluation results of four NWPs of ECMWF, JMA, DWD, and NCEP</a:t>
            </a:r>
            <a:endParaRPr lang="en-US" altLang="zh-CN" sz="1800" dirty="0" smtClean="0">
              <a:solidFill>
                <a:schemeClr val="tx1">
                  <a:lumMod val="95000"/>
                  <a:lumOff val="5000"/>
                </a:schemeClr>
              </a:solidFill>
              <a:ea typeface="微软雅黑" panose="020B0503020204020204" pitchFamily="34" charset="-122"/>
            </a:endParaRPr>
          </a:p>
          <a:p>
            <a:pPr marL="285750" indent="-285750" algn="just">
              <a:buFont typeface="Arial" panose="020B0604020202020204" pitchFamily="34" charset="0"/>
              <a:buChar char="•"/>
            </a:pPr>
            <a:r>
              <a:rPr lang="en-US" altLang="zh-CN" sz="1800" dirty="0" smtClean="0">
                <a:solidFill>
                  <a:schemeClr val="tx1">
                    <a:lumMod val="95000"/>
                    <a:lumOff val="5000"/>
                  </a:schemeClr>
                </a:solidFill>
                <a:ea typeface="微软雅黑" panose="020B0503020204020204" pitchFamily="34" charset="-122"/>
              </a:rPr>
              <a:t>With data </a:t>
            </a:r>
            <a:r>
              <a:rPr lang="en-US" altLang="zh-CN" sz="1800" dirty="0">
                <a:solidFill>
                  <a:schemeClr val="tx1">
                    <a:lumMod val="95000"/>
                    <a:lumOff val="5000"/>
                  </a:schemeClr>
                </a:solidFill>
                <a:ea typeface="微软雅黑" panose="020B0503020204020204" pitchFamily="34" charset="-122"/>
              </a:rPr>
              <a:t>quality monitoring, evaluation, and event </a:t>
            </a:r>
            <a:r>
              <a:rPr lang="en-US" altLang="zh-CN" sz="1800" dirty="0" smtClean="0">
                <a:solidFill>
                  <a:schemeClr val="tx1">
                    <a:lumMod val="95000"/>
                    <a:lumOff val="5000"/>
                  </a:schemeClr>
                </a:solidFill>
                <a:ea typeface="微软雅黑" panose="020B0503020204020204" pitchFamily="34" charset="-122"/>
              </a:rPr>
              <a:t>management functions</a:t>
            </a:r>
          </a:p>
          <a:p>
            <a:pPr marL="285750" indent="-285750" algn="just">
              <a:buFont typeface="Arial" panose="020B0604020202020204" pitchFamily="34" charset="0"/>
              <a:buChar char="•"/>
            </a:pPr>
            <a:r>
              <a:rPr lang="en-US" altLang="zh-CN" sz="1800" dirty="0">
                <a:solidFill>
                  <a:schemeClr val="tx1">
                    <a:lumMod val="95000"/>
                    <a:lumOff val="5000"/>
                  </a:schemeClr>
                </a:solidFill>
                <a:ea typeface="微软雅黑" panose="020B0503020204020204" pitchFamily="34" charset="-122"/>
              </a:rPr>
              <a:t>Real-time output of monitoring results (by 6 hours)</a:t>
            </a:r>
            <a:endParaRPr lang="en-US" altLang="zh-CN" sz="1800" dirty="0" smtClean="0">
              <a:solidFill>
                <a:schemeClr val="tx1">
                  <a:lumMod val="95000"/>
                  <a:lumOff val="5000"/>
                </a:schemeClr>
              </a:solidFill>
              <a:ea typeface="微软雅黑" panose="020B0503020204020204" pitchFamily="34" charset="-122"/>
            </a:endParaRPr>
          </a:p>
        </p:txBody>
      </p:sp>
    </p:spTree>
    <p:extLst>
      <p:ext uri="{BB962C8B-B14F-4D97-AF65-F5344CB8AC3E}">
        <p14:creationId xmlns:p14="http://schemas.microsoft.com/office/powerpoint/2010/main" val="500433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1701701" y="1073524"/>
          <a:ext cx="8787009" cy="2572345"/>
        </p:xfrm>
        <a:graphic>
          <a:graphicData uri="http://schemas.openxmlformats.org/drawingml/2006/table">
            <a:tbl>
              <a:tblPr firstRow="1" bandRow="1">
                <a:tableStyleId>{3B4B98B0-60AC-42C2-AFA5-B58CD77FA1E5}</a:tableStyleId>
              </a:tblPr>
              <a:tblGrid>
                <a:gridCol w="2140367"/>
                <a:gridCol w="2996514"/>
                <a:gridCol w="3650128"/>
              </a:tblGrid>
              <a:tr h="405077">
                <a:tc>
                  <a:txBody>
                    <a:bodyPr/>
                    <a:lstStyle/>
                    <a:p>
                      <a:pPr algn="ctr" fontAlgn="ctr"/>
                      <a:r>
                        <a:rPr lang="en-US" altLang="zh-CN" sz="1800" b="0" kern="1200" dirty="0" smtClean="0">
                          <a:solidFill>
                            <a:schemeClr val="tx1"/>
                          </a:solidFill>
                          <a:effectLst>
                            <a:outerShdw blurRad="38100" dist="38100" dir="2700000" algn="tl">
                              <a:srgbClr val="000000">
                                <a:alpha val="43137"/>
                              </a:srgbClr>
                            </a:outerShdw>
                          </a:effectLst>
                          <a:latin typeface="微软雅黑" pitchFamily="34" charset="-122"/>
                          <a:ea typeface="微软雅黑" pitchFamily="34" charset="-122"/>
                          <a:cs typeface="+mn-cs"/>
                        </a:rPr>
                        <a:t>organization</a:t>
                      </a:r>
                      <a:endParaRPr lang="zh-CN" altLang="en-US" sz="1800" b="0" kern="1200" dirty="0">
                        <a:solidFill>
                          <a:schemeClr val="tx1"/>
                        </a:solidFill>
                        <a:effectLst>
                          <a:outerShdw blurRad="38100" dist="38100" dir="2700000" algn="tl">
                            <a:srgbClr val="000000">
                              <a:alpha val="43137"/>
                            </a:srgbClr>
                          </a:outerShdw>
                        </a:effectLst>
                        <a:latin typeface="微软雅黑" pitchFamily="34" charset="-122"/>
                        <a:ea typeface="微软雅黑" pitchFamily="34" charset="-122"/>
                        <a:cs typeface="+mn-cs"/>
                      </a:endParaRPr>
                    </a:p>
                  </a:txBody>
                  <a:tcPr marL="9527" marR="9527" marT="12703" marB="0" anchor="ctr"/>
                </a:tc>
                <a:tc>
                  <a:txBody>
                    <a:bodyPr/>
                    <a:lstStyle/>
                    <a:p>
                      <a:pPr algn="ctr" fontAlgn="ctr"/>
                      <a:r>
                        <a:rPr lang="en-US" altLang="zh-CN" sz="1800" b="0" kern="1200" dirty="0" smtClean="0">
                          <a:solidFill>
                            <a:schemeClr val="tx1"/>
                          </a:solidFill>
                          <a:effectLst>
                            <a:outerShdw blurRad="38100" dist="38100" dir="2700000" algn="tl">
                              <a:srgbClr val="000000">
                                <a:alpha val="43137"/>
                              </a:srgbClr>
                            </a:outerShdw>
                          </a:effectLst>
                          <a:latin typeface="微软雅黑" pitchFamily="34" charset="-122"/>
                          <a:ea typeface="微软雅黑" pitchFamily="34" charset="-122"/>
                          <a:cs typeface="+mn-cs"/>
                        </a:rPr>
                        <a:t>Comparison benchmark</a:t>
                      </a:r>
                      <a:endParaRPr lang="zh-CN" altLang="en-US" sz="1800" b="0" kern="1200" dirty="0">
                        <a:solidFill>
                          <a:schemeClr val="tx1"/>
                        </a:solidFill>
                        <a:effectLst>
                          <a:outerShdw blurRad="38100" dist="38100" dir="2700000" algn="tl">
                            <a:srgbClr val="000000">
                              <a:alpha val="43137"/>
                            </a:srgbClr>
                          </a:outerShdw>
                        </a:effectLst>
                        <a:latin typeface="微软雅黑" pitchFamily="34" charset="-122"/>
                        <a:ea typeface="微软雅黑" pitchFamily="34" charset="-122"/>
                        <a:cs typeface="+mn-cs"/>
                      </a:endParaRPr>
                    </a:p>
                  </a:txBody>
                  <a:tcPr marL="9527" marR="9527" marT="12703" marB="0" anchor="ctr"/>
                </a:tc>
                <a:tc>
                  <a:txBody>
                    <a:bodyPr/>
                    <a:lstStyle/>
                    <a:p>
                      <a:pPr algn="ctr" fontAlgn="ctr"/>
                      <a:r>
                        <a:rPr lang="en-US" altLang="zh-CN" sz="1800" b="0" kern="1200" dirty="0" smtClean="0">
                          <a:solidFill>
                            <a:schemeClr val="tx1"/>
                          </a:solidFill>
                          <a:effectLst>
                            <a:outerShdw blurRad="38100" dist="38100" dir="2700000" algn="tl">
                              <a:srgbClr val="000000">
                                <a:alpha val="43137"/>
                              </a:srgbClr>
                            </a:outerShdw>
                          </a:effectLst>
                          <a:latin typeface="微软雅黑" pitchFamily="34" charset="-122"/>
                          <a:ea typeface="微软雅黑" pitchFamily="34" charset="-122"/>
                          <a:cs typeface="+mn-cs"/>
                        </a:rPr>
                        <a:t>Evaluation Report</a:t>
                      </a:r>
                      <a:endParaRPr lang="zh-CN" altLang="en-US" sz="1800" b="0" kern="1200" dirty="0">
                        <a:solidFill>
                          <a:schemeClr val="tx1"/>
                        </a:solidFill>
                        <a:effectLst>
                          <a:outerShdw blurRad="38100" dist="38100" dir="2700000" algn="tl">
                            <a:srgbClr val="000000">
                              <a:alpha val="43137"/>
                            </a:srgbClr>
                          </a:outerShdw>
                        </a:effectLst>
                        <a:latin typeface="微软雅黑" pitchFamily="34" charset="-122"/>
                        <a:ea typeface="微软雅黑" pitchFamily="34" charset="-122"/>
                        <a:cs typeface="+mn-cs"/>
                      </a:endParaRPr>
                    </a:p>
                  </a:txBody>
                  <a:tcPr marL="9527" marR="9527" marT="12703" marB="0" anchor="ctr"/>
                </a:tc>
              </a:tr>
              <a:tr h="482921">
                <a:tc>
                  <a:txBody>
                    <a:bodyPr/>
                    <a:lstStyle/>
                    <a:p>
                      <a:pPr marL="0" algn="ctr" defTabSz="914265" rtl="0" eaLnBrk="1" fontAlgn="ctr" latinLnBrk="0" hangingPunct="1"/>
                      <a:r>
                        <a:rPr lang="en-US" altLang="zh-CN" sz="1600" kern="1200" baseline="0" dirty="0" smtClean="0">
                          <a:solidFill>
                            <a:schemeClr val="tx1"/>
                          </a:solidFill>
                          <a:latin typeface="+mn-lt"/>
                          <a:ea typeface="+mn-ea"/>
                          <a:cs typeface="+mn-cs"/>
                        </a:rPr>
                        <a:t>ECMWF</a:t>
                      </a:r>
                      <a:endParaRPr lang="zh-CN" altLang="en-US" sz="1600" u="none" kern="1200" dirty="0">
                        <a:solidFill>
                          <a:srgbClr val="1D1D1D"/>
                        </a:solidFill>
                        <a:latin typeface="微软雅黑" panose="020B0503020204020204" pitchFamily="34" charset="-122"/>
                        <a:ea typeface="微软雅黑" panose="020B0503020204020204" pitchFamily="34" charset="-122"/>
                        <a:cs typeface="+mn-cs"/>
                      </a:endParaRPr>
                    </a:p>
                  </a:txBody>
                  <a:tcPr marL="9527" marR="9527" marT="9527" marB="0" anchor="ctr"/>
                </a:tc>
                <a:tc rowSpan="4">
                  <a:txBody>
                    <a:bodyPr/>
                    <a:lstStyle/>
                    <a:p>
                      <a:pPr marL="0" algn="ctr" defTabSz="914265" rtl="0" eaLnBrk="1" fontAlgn="ctr" latinLnBrk="0" hangingPunct="1"/>
                      <a:r>
                        <a:rPr lang="en-US" altLang="zh-CN" sz="1600" kern="1200" baseline="0" dirty="0" smtClean="0">
                          <a:solidFill>
                            <a:schemeClr val="tx1"/>
                          </a:solidFill>
                          <a:latin typeface="微软雅黑" pitchFamily="34" charset="-122"/>
                          <a:ea typeface="微软雅黑" pitchFamily="34" charset="-122"/>
                          <a:cs typeface="+mn-cs"/>
                        </a:rPr>
                        <a:t>Numerical Forecast Product</a:t>
                      </a:r>
                    </a:p>
                  </a:txBody>
                  <a:tcPr marL="9527" marR="9527" marT="9527" marB="0" anchor="ctr"/>
                </a:tc>
                <a:tc>
                  <a:txBody>
                    <a:bodyPr/>
                    <a:lstStyle/>
                    <a:p>
                      <a:pPr algn="ctr" fontAlgn="ctr"/>
                      <a:r>
                        <a:rPr lang="en-US" altLang="zh-CN" sz="1600" kern="1200" dirty="0" smtClean="0">
                          <a:solidFill>
                            <a:srgbClr val="FF0000"/>
                          </a:solidFill>
                          <a:effectLst/>
                          <a:latin typeface="微软雅黑" panose="020B0503020204020204" pitchFamily="34" charset="-122"/>
                          <a:ea typeface="微软雅黑" panose="020B0503020204020204" pitchFamily="34" charset="-122"/>
                          <a:cs typeface="+mn-cs"/>
                        </a:rPr>
                        <a:t>Monthly report</a:t>
                      </a:r>
                      <a:endParaRPr lang="zh-CN" altLang="en-US" sz="1600" kern="1200" dirty="0">
                        <a:solidFill>
                          <a:srgbClr val="FF0000"/>
                        </a:solidFill>
                        <a:effectLst/>
                        <a:latin typeface="微软雅黑" panose="020B0503020204020204" pitchFamily="34" charset="-122"/>
                        <a:ea typeface="微软雅黑" panose="020B0503020204020204" pitchFamily="34" charset="-122"/>
                        <a:cs typeface="+mn-cs"/>
                      </a:endParaRPr>
                    </a:p>
                  </a:txBody>
                  <a:tcPr marL="9527" marR="9527" marT="9527" marB="0" anchor="ctr"/>
                </a:tc>
              </a:tr>
              <a:tr h="561449">
                <a:tc>
                  <a:txBody>
                    <a:bodyPr/>
                    <a:lstStyle/>
                    <a:p>
                      <a:pPr marL="0" algn="ctr" defTabSz="914265" rtl="0" eaLnBrk="1" fontAlgn="ctr" latinLnBrk="0" hangingPunct="1"/>
                      <a:r>
                        <a:rPr lang="en-US" altLang="zh-CN" sz="1600" u="none" kern="1200" dirty="0" smtClean="0">
                          <a:solidFill>
                            <a:srgbClr val="1D1D1D"/>
                          </a:solidFill>
                          <a:latin typeface="微软雅黑" panose="020B0503020204020204" pitchFamily="34" charset="-122"/>
                          <a:ea typeface="微软雅黑" panose="020B0503020204020204" pitchFamily="34" charset="-122"/>
                          <a:cs typeface="+mn-cs"/>
                        </a:rPr>
                        <a:t>JMA</a:t>
                      </a:r>
                      <a:endParaRPr lang="zh-CN" altLang="en-US" sz="1600" u="none" kern="1200" dirty="0">
                        <a:solidFill>
                          <a:srgbClr val="1D1D1D"/>
                        </a:solidFill>
                        <a:latin typeface="微软雅黑" panose="020B0503020204020204" pitchFamily="34" charset="-122"/>
                        <a:ea typeface="微软雅黑" panose="020B0503020204020204" pitchFamily="34" charset="-122"/>
                        <a:cs typeface="+mn-cs"/>
                      </a:endParaRPr>
                    </a:p>
                  </a:txBody>
                  <a:tcPr marL="9527" marR="9527" marT="9527" marB="0" anchor="ctr"/>
                </a:tc>
                <a:tc vMerge="1">
                  <a:txBody>
                    <a:bodyPr/>
                    <a:lstStyle/>
                    <a:p>
                      <a:pPr algn="ctr"/>
                      <a:endParaRPr lang="en-US" altLang="zh-CN" sz="1600" kern="1200" baseline="0" dirty="0" smtClean="0">
                        <a:solidFill>
                          <a:schemeClr val="tx1"/>
                        </a:solidFill>
                        <a:latin typeface="+mn-lt"/>
                        <a:ea typeface="+mn-ea"/>
                        <a:cs typeface="+mn-cs"/>
                      </a:endParaRPr>
                    </a:p>
                  </a:txBody>
                  <a:tcPr marL="9525" marR="9525" marT="9525" marB="0" anchor="ctr"/>
                </a:tc>
                <a:tc>
                  <a:txBody>
                    <a:bodyPr/>
                    <a:lstStyle/>
                    <a:p>
                      <a:pPr algn="ctr" fontAlgn="ctr"/>
                      <a:r>
                        <a:rPr lang="en-US" altLang="zh-CN" sz="1600" kern="1200" dirty="0" smtClean="0">
                          <a:solidFill>
                            <a:srgbClr val="FF0000"/>
                          </a:solidFill>
                          <a:effectLst/>
                          <a:latin typeface="微软雅黑" panose="020B0503020204020204" pitchFamily="34" charset="-122"/>
                          <a:ea typeface="微软雅黑" panose="020B0503020204020204" pitchFamily="34" charset="-122"/>
                          <a:cs typeface="+mn-cs"/>
                        </a:rPr>
                        <a:t>Monthly report</a:t>
                      </a:r>
                    </a:p>
                    <a:p>
                      <a:pPr algn="ctr" fontAlgn="ctr"/>
                      <a:r>
                        <a:rPr lang="en-US" altLang="zh-CN" sz="1600" kern="1200" dirty="0" smtClean="0">
                          <a:solidFill>
                            <a:srgbClr val="FF0000"/>
                          </a:solidFill>
                          <a:effectLst/>
                          <a:latin typeface="微软雅黑" panose="020B0503020204020204" pitchFamily="34" charset="-122"/>
                          <a:ea typeface="微软雅黑" panose="020B0503020204020204" pitchFamily="34" charset="-122"/>
                          <a:cs typeface="+mn-cs"/>
                        </a:rPr>
                        <a:t>Half year report</a:t>
                      </a:r>
                    </a:p>
                  </a:txBody>
                  <a:tcPr marL="9527" marR="9527" marT="9527" marB="0" anchor="ctr"/>
                </a:tc>
              </a:tr>
              <a:tr h="561449">
                <a:tc>
                  <a:txBody>
                    <a:bodyPr/>
                    <a:lstStyle/>
                    <a:p>
                      <a:pPr marL="0" algn="ctr" defTabSz="914265" rtl="0" eaLnBrk="1" fontAlgn="ctr" latinLnBrk="0" hangingPunct="1"/>
                      <a:r>
                        <a:rPr lang="en-US" altLang="zh-CN" sz="1600" u="none" kern="1200" dirty="0" smtClean="0">
                          <a:solidFill>
                            <a:srgbClr val="1D1D1D"/>
                          </a:solidFill>
                          <a:latin typeface="微软雅黑" panose="020B0503020204020204" pitchFamily="34" charset="-122"/>
                          <a:ea typeface="微软雅黑" panose="020B0503020204020204" pitchFamily="34" charset="-122"/>
                          <a:cs typeface="+mn-cs"/>
                        </a:rPr>
                        <a:t>DWD</a:t>
                      </a:r>
                      <a:endParaRPr lang="zh-CN" altLang="en-US" sz="1600" u="none" kern="1200" dirty="0">
                        <a:solidFill>
                          <a:srgbClr val="1D1D1D"/>
                        </a:solidFill>
                        <a:latin typeface="微软雅黑" panose="020B0503020204020204" pitchFamily="34" charset="-122"/>
                        <a:ea typeface="微软雅黑" panose="020B0503020204020204" pitchFamily="34" charset="-122"/>
                        <a:cs typeface="+mn-cs"/>
                      </a:endParaRPr>
                    </a:p>
                  </a:txBody>
                  <a:tcPr marL="9527" marR="9527" marT="9527" marB="0" anchor="ctr"/>
                </a:tc>
                <a:tc vMerge="1">
                  <a:txBody>
                    <a:bodyPr/>
                    <a:lstStyle/>
                    <a:p>
                      <a:pPr algn="ctr"/>
                      <a:endParaRPr lang="en-US" altLang="zh-CN" sz="1600" kern="1200" baseline="0" dirty="0" smtClean="0">
                        <a:solidFill>
                          <a:schemeClr val="tx1"/>
                        </a:solidFill>
                        <a:latin typeface="+mn-lt"/>
                        <a:ea typeface="+mn-ea"/>
                        <a:cs typeface="+mn-cs"/>
                      </a:endParaRPr>
                    </a:p>
                  </a:txBody>
                  <a:tcPr marL="9525" marR="9525" marT="9525" marB="0" anchor="ctr"/>
                </a:tc>
                <a:tc>
                  <a:txBody>
                    <a:bodyPr/>
                    <a:lstStyle/>
                    <a:p>
                      <a:pPr algn="ctr" fontAlgn="ctr"/>
                      <a:r>
                        <a:rPr lang="en-US" altLang="zh-CN" sz="1600" kern="1200" dirty="0" smtClean="0">
                          <a:solidFill>
                            <a:srgbClr val="FF0000"/>
                          </a:solidFill>
                          <a:effectLst/>
                          <a:latin typeface="微软雅黑" panose="020B0503020204020204" pitchFamily="34" charset="-122"/>
                          <a:ea typeface="微软雅黑" panose="020B0503020204020204" pitchFamily="34" charset="-122"/>
                          <a:cs typeface="+mn-cs"/>
                        </a:rPr>
                        <a:t>Weekly statistics</a:t>
                      </a:r>
                    </a:p>
                    <a:p>
                      <a:pPr algn="ctr" fontAlgn="ctr"/>
                      <a:r>
                        <a:rPr lang="en-US" altLang="zh-CN" sz="1600" kern="1200" dirty="0" smtClean="0">
                          <a:solidFill>
                            <a:srgbClr val="FF0000"/>
                          </a:solidFill>
                          <a:effectLst/>
                          <a:latin typeface="微软雅黑" panose="020B0503020204020204" pitchFamily="34" charset="-122"/>
                          <a:ea typeface="微软雅黑" panose="020B0503020204020204" pitchFamily="34" charset="-122"/>
                          <a:cs typeface="+mn-cs"/>
                        </a:rPr>
                        <a:t>Monthly statistics</a:t>
                      </a:r>
                    </a:p>
                  </a:txBody>
                  <a:tcPr marL="9527" marR="9527" marT="9527" marB="0" anchor="ctr"/>
                </a:tc>
              </a:tr>
              <a:tr h="561449">
                <a:tc>
                  <a:txBody>
                    <a:bodyPr/>
                    <a:lstStyle/>
                    <a:p>
                      <a:pPr marL="0" algn="ctr" defTabSz="914265" rtl="0" eaLnBrk="1" fontAlgn="ctr" latinLnBrk="0" hangingPunct="1"/>
                      <a:r>
                        <a:rPr lang="en-US" altLang="zh-CN" sz="1600" u="none" kern="1200" dirty="0" smtClean="0">
                          <a:solidFill>
                            <a:srgbClr val="1D1D1D"/>
                          </a:solidFill>
                          <a:latin typeface="微软雅黑" panose="020B0503020204020204" pitchFamily="34" charset="-122"/>
                          <a:ea typeface="微软雅黑" panose="020B0503020204020204" pitchFamily="34" charset="-122"/>
                          <a:cs typeface="+mn-cs"/>
                        </a:rPr>
                        <a:t>NCEP</a:t>
                      </a:r>
                      <a:endParaRPr lang="zh-CN" altLang="en-US" sz="1600" u="none" kern="1200" dirty="0">
                        <a:solidFill>
                          <a:srgbClr val="1D1D1D"/>
                        </a:solidFill>
                        <a:latin typeface="微软雅黑" panose="020B0503020204020204" pitchFamily="34" charset="-122"/>
                        <a:ea typeface="微软雅黑" panose="020B0503020204020204" pitchFamily="34" charset="-122"/>
                        <a:cs typeface="+mn-cs"/>
                      </a:endParaRPr>
                    </a:p>
                  </a:txBody>
                  <a:tcPr marL="9527" marR="9527" marT="9527" marB="0" anchor="ctr"/>
                </a:tc>
                <a:tc vMerge="1">
                  <a:txBody>
                    <a:bodyPr/>
                    <a:lstStyle/>
                    <a:p>
                      <a:pPr algn="ctr"/>
                      <a:endParaRPr lang="en-US" altLang="zh-CN" sz="1600" kern="1200" baseline="0" dirty="0" smtClean="0">
                        <a:solidFill>
                          <a:schemeClr val="tx1"/>
                        </a:solidFill>
                        <a:latin typeface="+mn-lt"/>
                        <a:ea typeface="+mn-ea"/>
                        <a:cs typeface="+mn-cs"/>
                      </a:endParaRPr>
                    </a:p>
                  </a:txBody>
                  <a:tcPr marL="9525" marR="9525" marT="9525" marB="0" anchor="ctr"/>
                </a:tc>
                <a:tc>
                  <a:txBody>
                    <a:bodyPr/>
                    <a:lstStyle/>
                    <a:p>
                      <a:pPr algn="ctr" fontAlgn="ctr"/>
                      <a:r>
                        <a:rPr lang="en-US" altLang="zh-CN" sz="1600" kern="1200" dirty="0" smtClean="0">
                          <a:solidFill>
                            <a:srgbClr val="FF0000"/>
                          </a:solidFill>
                          <a:effectLst/>
                          <a:latin typeface="微软雅黑" panose="020B0503020204020204" pitchFamily="34" charset="-122"/>
                          <a:ea typeface="微软雅黑" panose="020B0503020204020204" pitchFamily="34" charset="-122"/>
                          <a:cs typeface="+mn-cs"/>
                        </a:rPr>
                        <a:t>Monthly statistics</a:t>
                      </a:r>
                    </a:p>
                  </a:txBody>
                  <a:tcPr marL="9527" marR="9527" marT="9527" marB="0" anchor="ctr"/>
                </a:tc>
              </a:tr>
            </a:tbl>
          </a:graphicData>
        </a:graphic>
      </p:graphicFrame>
      <p:sp>
        <p:nvSpPr>
          <p:cNvPr id="13" name="标题 3"/>
          <p:cNvSpPr txBox="1">
            <a:spLocks/>
          </p:cNvSpPr>
          <p:nvPr/>
        </p:nvSpPr>
        <p:spPr>
          <a:xfrm>
            <a:off x="1979454" y="188684"/>
            <a:ext cx="8594447" cy="706253"/>
          </a:xfrm>
          <a:prstGeom prst="rect">
            <a:avLst/>
          </a:prstGeom>
        </p:spPr>
        <p:txBody>
          <a:bodyPr vert="horz" rtlCol="0" anchor="ctr">
            <a:noAutofit/>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r>
              <a:rPr lang="en-US" altLang="zh-CN" sz="4000" dirty="0">
                <a:solidFill>
                  <a:srgbClr val="000090"/>
                </a:solidFill>
                <a:ea typeface="微软雅黑" pitchFamily="34" charset="-122"/>
              </a:rPr>
              <a:t>Previous Research </a:t>
            </a:r>
            <a:r>
              <a:rPr lang="en-US" altLang="zh-CN" sz="4000" dirty="0" smtClean="0">
                <a:solidFill>
                  <a:srgbClr val="000090"/>
                </a:solidFill>
                <a:ea typeface="微软雅黑" pitchFamily="34" charset="-122"/>
              </a:rPr>
              <a:t>– Evaluation Report</a:t>
            </a:r>
            <a:endParaRPr lang="zh-CN" altLang="en-US" sz="4000" dirty="0">
              <a:solidFill>
                <a:srgbClr val="000090"/>
              </a:solidFill>
              <a:ea typeface="微软雅黑" pitchFamily="34" charset="-122"/>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2185" y="3717893"/>
            <a:ext cx="2255720" cy="3097061"/>
          </a:xfrm>
          <a:prstGeom prst="rect">
            <a:avLst/>
          </a:prstGeom>
          <a:noFill/>
          <a:ln w="952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2441" y="3717893"/>
            <a:ext cx="2248256" cy="3096717"/>
          </a:xfrm>
          <a:prstGeom prst="rect">
            <a:avLst/>
          </a:prstGeom>
          <a:noFill/>
          <a:ln w="952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6553" y="3718237"/>
            <a:ext cx="2191711" cy="3096717"/>
          </a:xfrm>
          <a:prstGeom prst="rect">
            <a:avLst/>
          </a:prstGeom>
          <a:noFill/>
          <a:ln w="952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1764" y="3718237"/>
            <a:ext cx="2248256" cy="3096717"/>
          </a:xfrm>
          <a:prstGeom prst="rect">
            <a:avLst/>
          </a:prstGeom>
          <a:noFill/>
          <a:ln w="952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628367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a:spLocks/>
          </p:cNvSpPr>
          <p:nvPr/>
        </p:nvSpPr>
        <p:spPr>
          <a:xfrm>
            <a:off x="533400" y="188640"/>
            <a:ext cx="11372849" cy="706090"/>
          </a:xfrm>
          <a:prstGeom prst="rect">
            <a:avLst/>
          </a:prstGeom>
        </p:spPr>
        <p:txBody>
          <a:bodyPr vert="horz" rtlCol="0" anchor="ctr">
            <a:noAutofit/>
          </a:bodyPr>
          <a:lst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r>
              <a:rPr lang="en-US" altLang="zh-CN" sz="4000" dirty="0" smtClean="0">
                <a:solidFill>
                  <a:srgbClr val="000090"/>
                </a:solidFill>
                <a:ea typeface="微软雅黑" pitchFamily="34" charset="-122"/>
              </a:rPr>
              <a:t>Implementation Plan of The RWC Pilot Project of CMA</a:t>
            </a:r>
            <a:endParaRPr lang="zh-CN" altLang="en-US" sz="4000" dirty="0">
              <a:solidFill>
                <a:srgbClr val="000090"/>
              </a:solidFill>
              <a:ea typeface="微软雅黑" pitchFamily="34" charset="-122"/>
            </a:endParaRPr>
          </a:p>
        </p:txBody>
      </p:sp>
      <p:pic>
        <p:nvPicPr>
          <p:cNvPr id="6" name="Picture 2" descr="D:\工作\2018.02.07 II区协数据下载\RA_II.jpg"/>
          <p:cNvPicPr>
            <a:picLocks noChangeAspect="1"/>
          </p:cNvPicPr>
          <p:nvPr/>
        </p:nvPicPr>
        <p:blipFill>
          <a:blip r:embed="rId3"/>
          <a:stretch>
            <a:fillRect/>
          </a:stretch>
        </p:blipFill>
        <p:spPr>
          <a:xfrm>
            <a:off x="846547" y="922711"/>
            <a:ext cx="5551409" cy="5403973"/>
          </a:xfrm>
          <a:prstGeom prst="rect">
            <a:avLst/>
          </a:prstGeom>
          <a:noFill/>
          <a:ln w="9525">
            <a:noFill/>
          </a:ln>
        </p:spPr>
      </p:pic>
      <p:sp>
        <p:nvSpPr>
          <p:cNvPr id="7" name="TextBox 1"/>
          <p:cNvSpPr txBox="1"/>
          <p:nvPr/>
        </p:nvSpPr>
        <p:spPr>
          <a:xfrm>
            <a:off x="6474438" y="922711"/>
            <a:ext cx="5191835" cy="3046988"/>
          </a:xfrm>
          <a:prstGeom prst="rect">
            <a:avLst/>
          </a:prstGeom>
          <a:noFill/>
          <a:ln>
            <a:solidFill>
              <a:srgbClr val="0000FF"/>
            </a:solidFill>
            <a:prstDash val="dash"/>
          </a:ln>
        </p:spPr>
        <p:txBody>
          <a:bodyPr wrap="square" rtlCol="0">
            <a:spAutoFit/>
          </a:bodyPr>
          <a:lstStyle/>
          <a:p>
            <a:pPr lvl="0"/>
            <a:r>
              <a:rPr lang="en-US" altLang="zh-CN" sz="1600" b="1" dirty="0">
                <a:solidFill>
                  <a:schemeClr val="tx1">
                    <a:lumMod val="95000"/>
                    <a:lumOff val="5000"/>
                  </a:schemeClr>
                </a:solidFill>
                <a:latin typeface="微软雅黑" panose="020B0503020204020204" pitchFamily="34" charset="-122"/>
                <a:ea typeface="微软雅黑" panose="020B0503020204020204" pitchFamily="34" charset="-122"/>
              </a:rPr>
              <a:t>Overall </a:t>
            </a:r>
            <a:r>
              <a:rPr lang="en-US" altLang="zh-CN" sz="1600" b="1" dirty="0" smtClean="0">
                <a:solidFill>
                  <a:schemeClr val="tx1">
                    <a:lumMod val="95000"/>
                    <a:lumOff val="5000"/>
                  </a:schemeClr>
                </a:solidFill>
                <a:latin typeface="微软雅黑" panose="020B0503020204020204" pitchFamily="34" charset="-122"/>
                <a:ea typeface="微软雅黑" panose="020B0503020204020204" pitchFamily="34" charset="-122"/>
              </a:rPr>
              <a:t>objectives: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In </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accordance with the relevant WMO resolutions and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operational </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requirements, the functional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design of RWC operation in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RA-II will </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be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proposed</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 the technical methods for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monitoring observation data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quality in RA-II will </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be standardized, and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the R &amp;D of </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the quality monitoring system for the observation data in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RA-II will </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be completed to provide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the Regional </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WIGOS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Center the </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ability to manage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observation data quality in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RA-II. </a:t>
            </a:r>
            <a:endPar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lvl="0"/>
            <a:endPar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endParaRPr>
          </a:p>
          <a:p>
            <a:pPr lvl="0"/>
            <a:endPar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8" name="TextBox 6"/>
          <p:cNvSpPr txBox="1"/>
          <p:nvPr/>
        </p:nvSpPr>
        <p:spPr>
          <a:xfrm>
            <a:off x="6474438" y="4437112"/>
            <a:ext cx="5191835" cy="1815882"/>
          </a:xfrm>
          <a:prstGeom prst="rect">
            <a:avLst/>
          </a:prstGeom>
          <a:noFill/>
          <a:ln>
            <a:solidFill>
              <a:srgbClr val="0000FF"/>
            </a:solidFill>
            <a:prstDash val="dash"/>
          </a:ln>
        </p:spPr>
        <p:txBody>
          <a:bodyPr wrap="square" rtlCol="0">
            <a:spAutoFit/>
          </a:bodyPr>
          <a:lstStyle/>
          <a:p>
            <a:r>
              <a:rPr lang="en-US" altLang="zh-CN" sz="1600" b="1" dirty="0" smtClean="0">
                <a:solidFill>
                  <a:schemeClr val="tx1">
                    <a:lumMod val="95000"/>
                    <a:lumOff val="5000"/>
                  </a:schemeClr>
                </a:solidFill>
                <a:latin typeface="微软雅黑" panose="020B0503020204020204" pitchFamily="34" charset="-122"/>
                <a:ea typeface="微软雅黑" panose="020B0503020204020204" pitchFamily="34" charset="-122"/>
              </a:rPr>
              <a:t>Goals </a:t>
            </a:r>
            <a:r>
              <a:rPr lang="en-US" altLang="zh-CN" sz="1600" b="1" dirty="0" smtClean="0">
                <a:solidFill>
                  <a:schemeClr val="tx1">
                    <a:lumMod val="95000"/>
                    <a:lumOff val="5000"/>
                  </a:schemeClr>
                </a:solidFill>
                <a:latin typeface="微软雅黑" panose="020B0503020204020204" pitchFamily="34" charset="-122"/>
                <a:ea typeface="微软雅黑" panose="020B0503020204020204" pitchFamily="34" charset="-122"/>
              </a:rPr>
              <a:t>in 2018: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Standardize </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the quality monitoring technology of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land surface observation </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data, complete the research and development of the quality monitoring system for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land surface observation </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data in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RA-II; </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research and develop the technical methods for quality monitoring of </a:t>
            </a:r>
            <a:r>
              <a:rPr lang="en-US" altLang="zh-CN" sz="1600" dirty="0" smtClean="0">
                <a:solidFill>
                  <a:schemeClr val="tx1">
                    <a:lumMod val="95000"/>
                    <a:lumOff val="5000"/>
                  </a:schemeClr>
                </a:solidFill>
                <a:latin typeface="微软雅黑" panose="020B0503020204020204" pitchFamily="34" charset="-122"/>
                <a:ea typeface="微软雅黑" panose="020B0503020204020204" pitchFamily="34" charset="-122"/>
              </a:rPr>
              <a:t>sounding data.</a:t>
            </a:r>
            <a:endParaRPr lang="zh-CN" altLang="zh-CN"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88016946"/>
      </p:ext>
    </p:extLst>
  </p:cSld>
  <p:clrMapOvr>
    <a:masterClrMapping/>
  </p:clrMapOvr>
  <p:timing>
    <p:tnLst>
      <p:par>
        <p:cTn id="1" dur="indefinite" restart="never" nodeType="tmRoot"/>
      </p:par>
    </p:tnLst>
  </p:timing>
</p:sld>
</file>

<file path=ppt/theme/theme1.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WMO_WHITE_Powerpoint_en_fr</Template>
  <TotalTime>5562</TotalTime>
  <Words>4139</Words>
  <Application>Microsoft Office PowerPoint</Application>
  <PresentationFormat>自定义</PresentationFormat>
  <Paragraphs>319</Paragraphs>
  <Slides>34</Slides>
  <Notes>33</Notes>
  <HiddenSlides>0</HiddenSlides>
  <MMClips>0</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1</vt:i4>
      </vt:variant>
      <vt:variant>
        <vt:lpstr>幻灯片标题</vt:lpstr>
      </vt:variant>
      <vt:variant>
        <vt:i4>34</vt:i4>
      </vt:variant>
    </vt:vector>
  </HeadingPairs>
  <TitlesOfParts>
    <vt:vector size="43" baseType="lpstr">
      <vt:lpstr>宋体</vt:lpstr>
      <vt:lpstr>微软雅黑</vt:lpstr>
      <vt:lpstr>Arial</vt:lpstr>
      <vt:lpstr>Calibri</vt:lpstr>
      <vt:lpstr>Cambria</vt:lpstr>
      <vt:lpstr>Times New Roman</vt:lpstr>
      <vt:lpstr>Wingdings</vt:lpstr>
      <vt:lpstr>WMO_WHITE_Powerpoint_en_fr</vt:lpstr>
      <vt:lpstr>Equation</vt:lpstr>
      <vt:lpstr>PowerPoint 演示文稿</vt:lpstr>
      <vt:lpstr>Outline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Tracking &amp; Improvement of Abnormal Pressure Data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World Meteorological Organization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LFNunes</dc:creator>
  <cp:lastModifiedBy>WL</cp:lastModifiedBy>
  <cp:revision>693</cp:revision>
  <cp:lastPrinted>2017-09-29T07:54:09Z</cp:lastPrinted>
  <dcterms:created xsi:type="dcterms:W3CDTF">2016-05-27T11:05:50Z</dcterms:created>
  <dcterms:modified xsi:type="dcterms:W3CDTF">2018-11-06T14:42:59Z</dcterms:modified>
</cp:coreProperties>
</file>