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388" r:id="rId2"/>
    <p:sldId id="257" r:id="rId3"/>
    <p:sldId id="421" r:id="rId4"/>
    <p:sldId id="401" r:id="rId5"/>
    <p:sldId id="406" r:id="rId6"/>
    <p:sldId id="407" r:id="rId7"/>
    <p:sldId id="408" r:id="rId8"/>
    <p:sldId id="409" r:id="rId9"/>
    <p:sldId id="338" r:id="rId10"/>
    <p:sldId id="420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22" r:id="rId19"/>
    <p:sldId id="412" r:id="rId20"/>
    <p:sldId id="414" r:id="rId21"/>
    <p:sldId id="415" r:id="rId22"/>
    <p:sldId id="419" r:id="rId23"/>
    <p:sldId id="369" r:id="rId24"/>
    <p:sldId id="416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RA-IV Hurricane Committee Meeting, Martinique, April 10 2018</a:t>
            </a:r>
            <a:endParaRPr lang="en-GB"/>
          </a:p>
        </p:txBody>
      </p:sp>
      <p:pic>
        <p:nvPicPr>
          <p:cNvPr id="7" name="Picture 6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trp.wmo.int/moodle/course/view.php?id=14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wmo.int/" TargetMode="External"/><Relationship Id="rId4" Type="http://schemas.openxmlformats.org/officeDocument/2006/relationships/hyperlink" Target="http://schemas.wmo.int/wmdr/1.0RC9/" TargetMode="External"/><Relationship Id="rId5" Type="http://schemas.openxmlformats.org/officeDocument/2006/relationships/hyperlink" Target="http://test.wmocodes.info/wmdr/" TargetMode="External"/><Relationship Id="rId6" Type="http://schemas.openxmlformats.org/officeDocument/2006/relationships/hyperlink" Target="https://drive.google.com/open?id=1rbCY6IfCcp2-Djt4548TPt__1eZJwpEj2A3w0f7Vi9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trp.wmo.int/moodle/course/view.php?id=14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fnunes@wmo.int" TargetMode="External"/><Relationship Id="rId4" Type="http://schemas.openxmlformats.org/officeDocument/2006/relationships/hyperlink" Target="http://www.wmo.int/wigo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119675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800" b="1" dirty="0" smtClean="0">
                <a:solidFill>
                  <a:srgbClr val="000090"/>
                </a:solidFill>
              </a:rPr>
              <a:t>Regional WIGOS Centers (RWC)</a:t>
            </a:r>
            <a:endParaRPr lang="en-US" sz="51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100" b="1" dirty="0" smtClean="0">
                <a:solidFill>
                  <a:srgbClr val="000090"/>
                </a:solidFill>
              </a:rPr>
              <a:t>and WIGOS technical Systems</a:t>
            </a:r>
          </a:p>
          <a:p>
            <a:pPr>
              <a:lnSpc>
                <a:spcPct val="120000"/>
              </a:lnSpc>
            </a:pPr>
            <a:r>
              <a:rPr lang="en-US" sz="5100" dirty="0" smtClean="0">
                <a:solidFill>
                  <a:srgbClr val="000090"/>
                </a:solidFill>
              </a:rPr>
              <a:t>(OSCAR/Surface and WDQMS)</a:t>
            </a:r>
          </a:p>
          <a:p>
            <a:pPr>
              <a:lnSpc>
                <a:spcPct val="120000"/>
              </a:lnSpc>
            </a:pPr>
            <a:endParaRPr lang="en-US" sz="48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800" dirty="0">
                <a:solidFill>
                  <a:srgbClr val="000090"/>
                </a:solidFill>
              </a:rPr>
              <a:t>Lars Peter </a:t>
            </a:r>
            <a:r>
              <a:rPr lang="en-US" sz="3800" dirty="0" err="1" smtClean="0">
                <a:solidFill>
                  <a:srgbClr val="000090"/>
                </a:solidFill>
              </a:rPr>
              <a:t>Riishojgaard</a:t>
            </a:r>
            <a:r>
              <a:rPr lang="en-US" sz="3800" dirty="0" smtClean="0">
                <a:solidFill>
                  <a:srgbClr val="000090"/>
                </a:solidFill>
              </a:rPr>
              <a:t> and Luis </a:t>
            </a:r>
            <a:r>
              <a:rPr lang="en-US" sz="3800" dirty="0" err="1" smtClean="0">
                <a:solidFill>
                  <a:srgbClr val="000090"/>
                </a:solidFill>
              </a:rPr>
              <a:t>Nunes</a:t>
            </a:r>
            <a:endParaRPr lang="en-US" sz="38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rgbClr val="000090"/>
                </a:solidFill>
              </a:rPr>
              <a:t>WMO </a:t>
            </a:r>
            <a:r>
              <a:rPr lang="en-US" sz="3800" dirty="0">
                <a:solidFill>
                  <a:srgbClr val="000090"/>
                </a:solidFill>
              </a:rPr>
              <a:t>Secretariat, Geneva</a:t>
            </a:r>
          </a:p>
        </p:txBody>
      </p:sp>
    </p:spTree>
    <p:extLst>
      <p:ext uri="{BB962C8B-B14F-4D97-AF65-F5344CB8AC3E}">
        <p14:creationId xmlns:p14="http://schemas.microsoft.com/office/powerpoint/2010/main" val="370292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235" name="Shape 235"/>
          <p:cNvSpPr>
            <a:spLocks noGrp="1"/>
          </p:cNvSpPr>
          <p:nvPr>
            <p:ph type="ctrTitle" idx="4294967295"/>
          </p:nvPr>
        </p:nvSpPr>
        <p:spPr>
          <a:xfrm>
            <a:off x="179512" y="188913"/>
            <a:ext cx="8713787" cy="792162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>
            <a:lvl1pPr algn="ctr" defTabSz="914400">
              <a:defRPr sz="4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dirty="0">
                <a:solidFill>
                  <a:srgbClr val="000090"/>
                </a:solidFill>
              </a:rPr>
              <a:t>Outline</a:t>
            </a:r>
            <a:endParaRPr dirty="0">
              <a:solidFill>
                <a:srgbClr val="000090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67544" y="6520259"/>
            <a:ext cx="8496944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GB" sz="1600" i="1" dirty="0">
                <a:solidFill>
                  <a:srgbClr val="254061"/>
                </a:solidFill>
              </a:rPr>
              <a:t>RA</a:t>
            </a:r>
            <a:r>
              <a:rPr lang="en-GB" sz="1600" i="1" dirty="0" smtClean="0">
                <a:solidFill>
                  <a:srgbClr val="254061"/>
                </a:solidFill>
              </a:rPr>
              <a:t>-II </a:t>
            </a:r>
            <a:r>
              <a:rPr lang="en-GB" sz="1600" i="1" dirty="0">
                <a:solidFill>
                  <a:srgbClr val="254061"/>
                </a:solidFill>
              </a:rPr>
              <a:t>Workshop on </a:t>
            </a:r>
            <a:r>
              <a:rPr lang="en-GB" sz="1600" i="1" dirty="0" smtClean="0">
                <a:solidFill>
                  <a:srgbClr val="254061"/>
                </a:solidFill>
              </a:rPr>
              <a:t>WIGOS, Beijing, November 6-8 </a:t>
            </a:r>
            <a:r>
              <a:rPr lang="en-GB" sz="1600" i="1" dirty="0">
                <a:solidFill>
                  <a:srgbClr val="254061"/>
                </a:solidFill>
              </a:rPr>
              <a:t>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358899"/>
            <a:ext cx="840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Introduction to Regional WIGOS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OSCAR/Surface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WIGOS Data Quality Monitoring System (WDQMS)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3036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250824" y="188898"/>
            <a:ext cx="8713790" cy="971130"/>
          </a:xfrm>
          <a:prstGeom prst="rect">
            <a:avLst/>
          </a:prstGeom>
          <a:noFill/>
          <a:ln w="15875">
            <a:noFill/>
          </a:ln>
        </p:spPr>
        <p:txBody>
          <a:bodyPr anchor="ctr">
            <a:noAutofit/>
          </a:bodyPr>
          <a:lstStyle/>
          <a:p>
            <a:pPr algn="ctr"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OSCAR/Surface</a:t>
            </a:r>
          </a:p>
          <a:p>
            <a:pPr algn="ctr" defTabSz="685800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(“What is WIGOS?”)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559939" y="1412776"/>
            <a:ext cx="8476557" cy="525658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defTabSz="791853">
              <a:lnSpc>
                <a:spcPct val="90000"/>
              </a:lnSpc>
              <a:spcBef>
                <a:spcPts val="600"/>
              </a:spcBef>
              <a:buSzPct val="100000"/>
              <a:buNone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Implementation layer of the </a:t>
            </a:r>
            <a:r>
              <a:rPr sz="2400" i="1" dirty="0"/>
              <a:t>WIGOS Metadata Standard</a:t>
            </a:r>
            <a:r>
              <a:rPr sz="2400" dirty="0"/>
              <a:t>: </a:t>
            </a:r>
            <a:r>
              <a:rPr lang="fr-CH" sz="2400" dirty="0"/>
              <a:t> </a:t>
            </a:r>
            <a:r>
              <a:rPr lang="fr-CH" sz="2400" dirty="0" smtClean="0"/>
              <a:t>  </a:t>
            </a:r>
            <a:r>
              <a:rPr sz="2400" b="1" dirty="0" smtClean="0"/>
              <a:t> </a:t>
            </a:r>
            <a:r>
              <a:rPr sz="2400" b="1" dirty="0"/>
              <a:t>Modern, electronic, searchable inventory of metadata for all observing stations/platforms under WIGOS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/>
            </a:pPr>
            <a:r>
              <a:rPr sz="2400" dirty="0"/>
              <a:t>OSCAR/Surface</a:t>
            </a:r>
            <a:r>
              <a:rPr sz="2400" dirty="0">
                <a:latin typeface="Arial"/>
                <a:ea typeface="Arial"/>
                <a:cs typeface="Arial"/>
                <a:sym typeface="Arial"/>
              </a:rPr>
              <a:t> will replace </a:t>
            </a:r>
            <a:r>
              <a:rPr sz="2400" i="1" dirty="0">
                <a:latin typeface="Arial"/>
                <a:ea typeface="Arial"/>
                <a:cs typeface="Arial"/>
                <a:sym typeface="Arial"/>
              </a:rPr>
              <a:t>WMO Pub. 9, Volume A</a:t>
            </a:r>
            <a:r>
              <a:rPr sz="2400" dirty="0">
                <a:latin typeface="Arial"/>
                <a:ea typeface="Arial"/>
                <a:cs typeface="Arial"/>
                <a:sym typeface="Arial"/>
              </a:rPr>
              <a:t>, but will also include information from  similar inventories for other (non-GOS) components of WIGOS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/>
            </a:pPr>
            <a:r>
              <a:rPr sz="2400" dirty="0"/>
              <a:t>Developed jointly by WMO and </a:t>
            </a:r>
            <a:r>
              <a:rPr sz="2400" b="1" dirty="0" err="1"/>
              <a:t>MeteoSwiss</a:t>
            </a:r>
            <a:r>
              <a:rPr sz="2400" dirty="0"/>
              <a:t>, with the Swiss government providing the major part of the funding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 u="sng"/>
            </a:pPr>
            <a:r>
              <a:rPr lang="fr-CH" sz="2400" dirty="0"/>
              <a:t>O</a:t>
            </a:r>
            <a:r>
              <a:rPr sz="2400" dirty="0" err="1" smtClean="0"/>
              <a:t>perational</a:t>
            </a:r>
            <a:r>
              <a:rPr sz="2400" dirty="0" smtClean="0"/>
              <a:t> </a:t>
            </a:r>
            <a:r>
              <a:rPr lang="fr-CH" sz="2400" dirty="0" err="1" smtClean="0"/>
              <a:t>since</a:t>
            </a:r>
            <a:r>
              <a:rPr lang="fr-CH" sz="2400" dirty="0" smtClean="0"/>
              <a:t> </a:t>
            </a:r>
            <a:r>
              <a:rPr sz="2400" dirty="0" smtClean="0"/>
              <a:t>May </a:t>
            </a:r>
            <a:r>
              <a:rPr sz="2400" dirty="0"/>
              <a:t>2016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/>
            </a:pPr>
            <a:r>
              <a:rPr sz="2400" dirty="0"/>
              <a:t>Education and training Members in populating, editing and using OSCAR/Surface is a major priority for </a:t>
            </a:r>
            <a:r>
              <a:rPr sz="2400" dirty="0" smtClean="0"/>
              <a:t>2016-2019</a:t>
            </a:r>
            <a:r>
              <a:rPr lang="fr-CH" sz="2400" dirty="0" smtClean="0"/>
              <a:t> </a:t>
            </a:r>
            <a:r>
              <a:rPr lang="fr-CH" sz="2400" dirty="0" err="1" smtClean="0"/>
              <a:t>financial</a:t>
            </a:r>
            <a:r>
              <a:rPr lang="fr-CH" sz="2400" dirty="0" smtClean="0"/>
              <a:t> </a:t>
            </a:r>
            <a:r>
              <a:rPr lang="fr-CH" sz="2400" dirty="0" err="1" smtClean="0"/>
              <a:t>period</a:t>
            </a:r>
            <a:r>
              <a:rPr lang="fr-CH" sz="2400" dirty="0" smtClean="0"/>
              <a:t>; </a:t>
            </a:r>
            <a:r>
              <a:rPr lang="fr-CH" sz="2400" b="1" dirty="0" smtClean="0"/>
              <a:t>Training </a:t>
            </a:r>
            <a:r>
              <a:rPr lang="fr-CH" sz="2400" b="1" dirty="0" err="1" smtClean="0"/>
              <a:t>delivered</a:t>
            </a:r>
            <a:r>
              <a:rPr lang="fr-CH" sz="2400" b="1" dirty="0" smtClean="0"/>
              <a:t> </a:t>
            </a:r>
            <a:r>
              <a:rPr lang="fr-CH" sz="2400" dirty="0" smtClean="0"/>
              <a:t>in  </a:t>
            </a:r>
          </a:p>
          <a:p>
            <a:pPr marL="1053162" lvl="2" indent="-228298" defTabSz="791853">
              <a:lnSpc>
                <a:spcPct val="90000"/>
              </a:lnSpc>
              <a:spcBef>
                <a:spcPts val="600"/>
              </a:spcBef>
              <a:buSzPct val="100000"/>
              <a:defRPr sz="2300"/>
            </a:pPr>
            <a:r>
              <a:rPr lang="fr-CH" sz="2000" dirty="0" smtClean="0"/>
              <a:t>RA I (English);</a:t>
            </a:r>
          </a:p>
          <a:p>
            <a:pPr marL="1053162" lvl="2" indent="-228298" defTabSz="791853">
              <a:lnSpc>
                <a:spcPct val="90000"/>
              </a:lnSpc>
              <a:spcBef>
                <a:spcPts val="600"/>
              </a:spcBef>
              <a:buSzPct val="100000"/>
              <a:defRPr sz="2300"/>
            </a:pPr>
            <a:r>
              <a:rPr lang="fr-CH" sz="2000" dirty="0" smtClean="0"/>
              <a:t>RA III (</a:t>
            </a:r>
            <a:r>
              <a:rPr lang="fr-CH" sz="2000" dirty="0" err="1" smtClean="0"/>
              <a:t>Spanish</a:t>
            </a:r>
            <a:r>
              <a:rPr lang="fr-CH" sz="2000" dirty="0" smtClean="0"/>
              <a:t>);</a:t>
            </a:r>
          </a:p>
          <a:p>
            <a:pPr marL="1053162" lvl="2" indent="-228298" defTabSz="791853">
              <a:lnSpc>
                <a:spcPct val="90000"/>
              </a:lnSpc>
              <a:spcBef>
                <a:spcPts val="600"/>
              </a:spcBef>
              <a:buSzPct val="100000"/>
              <a:defRPr sz="2300"/>
            </a:pPr>
            <a:r>
              <a:rPr lang="fr-CH" sz="2000" dirty="0" smtClean="0"/>
              <a:t>RA IV (</a:t>
            </a:r>
            <a:r>
              <a:rPr lang="fr-CH" sz="2000" dirty="0" err="1" smtClean="0"/>
              <a:t>Spanish</a:t>
            </a:r>
            <a:r>
              <a:rPr lang="fr-CH" sz="2000" dirty="0" smtClean="0"/>
              <a:t> and English); </a:t>
            </a:r>
          </a:p>
          <a:p>
            <a:pPr marL="1053162" lvl="2" indent="-228298" defTabSz="791853">
              <a:lnSpc>
                <a:spcPct val="90000"/>
              </a:lnSpc>
              <a:spcBef>
                <a:spcPts val="600"/>
              </a:spcBef>
              <a:buSzPct val="100000"/>
              <a:defRPr sz="2300"/>
            </a:pPr>
            <a:r>
              <a:rPr lang="fr-CH" sz="2000" dirty="0" smtClean="0"/>
              <a:t>RA V (English); </a:t>
            </a:r>
          </a:p>
          <a:p>
            <a:pPr marL="1053162" lvl="2" indent="-228298" defTabSz="791853">
              <a:lnSpc>
                <a:spcPct val="90000"/>
              </a:lnSpc>
              <a:spcBef>
                <a:spcPts val="600"/>
              </a:spcBef>
              <a:buSzPct val="100000"/>
              <a:defRPr sz="2300"/>
            </a:pPr>
            <a:r>
              <a:rPr lang="fr-CH" sz="2000" dirty="0" smtClean="0"/>
              <a:t>RA VI (English)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8280550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70491" y="345212"/>
            <a:ext cx="9232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" name="Picture 1" descr="Screen Shot 2017-09-12 at 10.4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40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0867" r="4128" b="22523"/>
          <a:stretch/>
        </p:blipFill>
        <p:spPr>
          <a:xfrm>
            <a:off x="112054" y="-27384"/>
            <a:ext cx="6620186" cy="6836290"/>
          </a:xfrm>
          <a:prstGeom prst="rect">
            <a:avLst/>
          </a:prstGeom>
          <a:ln w="6350">
            <a:solidFill>
              <a:srgbClr val="00009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033" r="5448" b="12072"/>
          <a:stretch/>
        </p:blipFill>
        <p:spPr>
          <a:xfrm>
            <a:off x="2123727" y="-27384"/>
            <a:ext cx="5255693" cy="6872639"/>
          </a:xfrm>
          <a:prstGeom prst="rect">
            <a:avLst/>
          </a:prstGeom>
          <a:ln w="6350">
            <a:solidFill>
              <a:srgbClr val="00009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034" r="5448" b="12253"/>
          <a:stretch/>
        </p:blipFill>
        <p:spPr>
          <a:xfrm>
            <a:off x="3906645" y="0"/>
            <a:ext cx="5233907" cy="6829273"/>
          </a:xfrm>
          <a:prstGeom prst="rect">
            <a:avLst/>
          </a:prstGeom>
          <a:ln w="6350">
            <a:solidFill>
              <a:srgbClr val="00009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11854" r="7426"/>
          <a:stretch/>
        </p:blipFill>
        <p:spPr bwMode="auto">
          <a:xfrm>
            <a:off x="265969" y="0"/>
            <a:ext cx="8889867" cy="68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164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</a:t>
            </a:r>
            <a:r>
              <a:rPr lang="en-US" sz="3600" b="1" dirty="0">
                <a:solidFill>
                  <a:srgbClr val="000090"/>
                </a:solidFill>
              </a:rPr>
              <a:t>OSCAR/Surface </a:t>
            </a:r>
            <a:r>
              <a:rPr lang="en-US" sz="3600" b="1" dirty="0" smtClean="0">
                <a:solidFill>
                  <a:srgbClr val="000090"/>
                </a:solidFill>
              </a:rPr>
              <a:t>webinar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Monthly  webinar with varying topic, since Sept 2018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smtClean="0"/>
              <a:t>Audience is </a:t>
            </a:r>
            <a:r>
              <a:rPr lang="fr-CH" sz="2400" dirty="0" smtClean="0"/>
              <a:t>OSCAR/Surface Focal Points and u</a:t>
            </a:r>
            <a:r>
              <a:rPr lang="fr-CH" sz="2400" dirty="0" smtClean="0"/>
              <a:t>sers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b="1" dirty="0" err="1" smtClean="0"/>
              <a:t>Always</a:t>
            </a:r>
            <a:r>
              <a:rPr lang="fr-CH" sz="2400" b="1" dirty="0" smtClean="0"/>
              <a:t> on the first </a:t>
            </a:r>
            <a:r>
              <a:rPr lang="fr-CH" sz="2400" b="1" dirty="0" err="1" smtClean="0"/>
              <a:t>Monday</a:t>
            </a:r>
            <a:r>
              <a:rPr lang="fr-CH" sz="2400" b="1" dirty="0" smtClean="0"/>
              <a:t> of the </a:t>
            </a:r>
            <a:r>
              <a:rPr lang="fr-CH" sz="2400" b="1" dirty="0" err="1" smtClean="0"/>
              <a:t>month</a:t>
            </a:r>
            <a:r>
              <a:rPr lang="fr-CH" sz="2400" b="1" dirty="0" smtClean="0"/>
              <a:t> 11 UTC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smtClean="0"/>
              <a:t>Hosted </a:t>
            </a:r>
            <a:r>
              <a:rPr lang="fr-CH" sz="2400" dirty="0" smtClean="0"/>
              <a:t>on</a:t>
            </a:r>
            <a:r>
              <a:rPr lang="fr-CH" sz="2400" dirty="0" smtClean="0"/>
              <a:t> </a:t>
            </a:r>
            <a:r>
              <a:rPr lang="fr-CH" sz="2400" dirty="0" smtClean="0"/>
              <a:t>the WMO </a:t>
            </a:r>
            <a:r>
              <a:rPr lang="fr-CH" sz="2400" dirty="0" smtClean="0"/>
              <a:t>Webex platform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dirty="0" smtClean="0"/>
              <a:t>More info </a:t>
            </a:r>
            <a:r>
              <a:rPr lang="fr-CH" sz="2400" dirty="0" smtClean="0"/>
              <a:t>and </a:t>
            </a:r>
            <a:r>
              <a:rPr lang="fr-CH" sz="2400" dirty="0" smtClean="0"/>
              <a:t>recordings </a:t>
            </a:r>
            <a:r>
              <a:rPr lang="fr-CH" sz="2400" dirty="0" smtClean="0"/>
              <a:t>of past webinars on </a:t>
            </a:r>
            <a:r>
              <a:rPr lang="en-US" sz="2400" dirty="0">
                <a:hlinkClick r:id="rId2"/>
              </a:rPr>
              <a:t>OSCAR/Surface Resources </a:t>
            </a:r>
            <a:r>
              <a:rPr lang="en-US" sz="2400" dirty="0" smtClean="0">
                <a:hlinkClick r:id="rId2"/>
              </a:rPr>
              <a:t>Portal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smtClean="0"/>
              <a:t>We are open for</a:t>
            </a:r>
            <a:r>
              <a:rPr lang="fr-CH" sz="2400" smtClean="0"/>
              <a:t> suggestions on topics!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68637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OSCAR/Surface API </a:t>
            </a:r>
            <a:r>
              <a:rPr lang="en-US" sz="3600" b="1" dirty="0" smtClean="0">
                <a:solidFill>
                  <a:srgbClr val="000090"/>
                </a:solidFill>
              </a:rPr>
              <a:t>(Application </a:t>
            </a:r>
            <a:r>
              <a:rPr lang="en-US" sz="3600" b="1" dirty="0">
                <a:solidFill>
                  <a:srgbClr val="000090"/>
                </a:solidFill>
              </a:rPr>
              <a:t>Programming </a:t>
            </a:r>
            <a:r>
              <a:rPr lang="en-US" sz="3600" b="1" dirty="0" smtClean="0">
                <a:solidFill>
                  <a:srgbClr val="000090"/>
                </a:solidFill>
              </a:rPr>
              <a:t>Interface</a:t>
            </a:r>
            <a:r>
              <a:rPr lang="en-US" sz="3600" b="1" dirty="0" smtClean="0">
                <a:solidFill>
                  <a:srgbClr val="000090"/>
                </a:solidFill>
              </a:rPr>
              <a:t>);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2800" b="1" i="1" dirty="0" smtClean="0">
                <a:solidFill>
                  <a:srgbClr val="000090"/>
                </a:solidFill>
              </a:rPr>
              <a:t>Machine to Machine (M2M) updating of OSCAR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fr-CH" sz="2800" dirty="0" smtClean="0"/>
              <a:t>Release 1.4.1 (</a:t>
            </a:r>
            <a:r>
              <a:rPr lang="fr-CH" sz="2800" dirty="0" err="1" smtClean="0"/>
              <a:t>September</a:t>
            </a:r>
            <a:r>
              <a:rPr lang="fr-CH" sz="2800" dirty="0" smtClean="0"/>
              <a:t> 2018) first version of API</a:t>
            </a:r>
          </a:p>
          <a:p>
            <a:pPr marL="1082675" lvl="1" indent="-682625">
              <a:buFont typeface="+mj-lt"/>
              <a:buAutoNum type="romanUcPeriod"/>
            </a:pPr>
            <a:r>
              <a:rPr lang="fr-CH" sz="2400" dirty="0" err="1" smtClean="0"/>
              <a:t>Manual</a:t>
            </a:r>
            <a:r>
              <a:rPr lang="fr-CH" sz="2400" dirty="0" smtClean="0"/>
              <a:t> </a:t>
            </a:r>
            <a:r>
              <a:rPr lang="fr-CH" sz="2400" dirty="0" err="1" smtClean="0"/>
              <a:t>upload</a:t>
            </a:r>
            <a:r>
              <a:rPr lang="fr-CH" sz="2400" dirty="0" smtClean="0"/>
              <a:t> </a:t>
            </a:r>
            <a:r>
              <a:rPr lang="fr-CH" sz="2400" dirty="0" err="1" smtClean="0"/>
              <a:t>only</a:t>
            </a:r>
            <a:endParaRPr lang="fr-CH" sz="2400" dirty="0" smtClean="0"/>
          </a:p>
          <a:p>
            <a:pPr marL="1082675" lvl="1" indent="-682625">
              <a:buFont typeface="+mj-lt"/>
              <a:buAutoNum type="romanUcPeriod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1.0RC9 WMD </a:t>
            </a:r>
            <a:r>
              <a:rPr lang="fr-CH" sz="2400" dirty="0" err="1" smtClean="0"/>
              <a:t>schema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800" dirty="0" smtClean="0"/>
              <a:t>Release 1.4.2 (October </a:t>
            </a:r>
            <a:r>
              <a:rPr lang="fr-CH" sz="2800" dirty="0" smtClean="0"/>
              <a:t>2018) </a:t>
            </a:r>
            <a:r>
              <a:rPr lang="fr-CH" sz="2800" dirty="0" smtClean="0"/>
              <a:t>brought additional features</a:t>
            </a:r>
          </a:p>
          <a:p>
            <a:pPr marL="1082675" lvl="1" indent="-682625">
              <a:buFont typeface="+mj-lt"/>
              <a:buAutoNum type="romanUcPeriod"/>
            </a:pPr>
            <a:r>
              <a:rPr lang="fr-CH" sz="2400" dirty="0" err="1" smtClean="0"/>
              <a:t>Authentication</a:t>
            </a:r>
            <a:r>
              <a:rPr lang="fr-CH" sz="2400" dirty="0" smtClean="0"/>
              <a:t> </a:t>
            </a:r>
            <a:r>
              <a:rPr lang="fr-CH" sz="2400" dirty="0" err="1" smtClean="0"/>
              <a:t>token</a:t>
            </a:r>
            <a:endParaRPr lang="fr-CH" sz="2400" dirty="0" smtClean="0"/>
          </a:p>
          <a:p>
            <a:pPr marL="1082675" lvl="1" indent="-682625">
              <a:buFont typeface="+mj-lt"/>
              <a:buAutoNum type="romanUcPeriod"/>
            </a:pPr>
            <a:r>
              <a:rPr lang="fr-CH" sz="2400" dirty="0" err="1" smtClean="0"/>
              <a:t>Upload</a:t>
            </a:r>
            <a:r>
              <a:rPr lang="fr-CH" sz="2400" dirty="0" smtClean="0"/>
              <a:t> to </a:t>
            </a:r>
            <a:r>
              <a:rPr lang="fr-CH" sz="2400" dirty="0" err="1" smtClean="0"/>
              <a:t>proper</a:t>
            </a:r>
            <a:r>
              <a:rPr lang="fr-CH" sz="2400" dirty="0" smtClean="0"/>
              <a:t> REST API </a:t>
            </a:r>
            <a:r>
              <a:rPr lang="fr-CH" sz="2400" dirty="0" err="1" smtClean="0"/>
              <a:t>endpoint</a:t>
            </a:r>
            <a:endParaRPr lang="fr-CH" sz="2400" dirty="0" smtClean="0"/>
          </a:p>
          <a:p>
            <a:pPr marL="1082675" lvl="1" indent="-682625">
              <a:buFont typeface="+mj-lt"/>
              <a:buAutoNum type="romanUcPeriod"/>
            </a:pPr>
            <a:r>
              <a:rPr lang="fr-CH" sz="2400" dirty="0" smtClean="0"/>
              <a:t>XML </a:t>
            </a:r>
            <a:r>
              <a:rPr lang="fr-CH" sz="2400" dirty="0" err="1" smtClean="0"/>
              <a:t>download</a:t>
            </a: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289860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OSCAR/Surface API </a:t>
            </a:r>
            <a:r>
              <a:rPr lang="en-US" sz="3600" b="1" dirty="0" smtClean="0">
                <a:solidFill>
                  <a:srgbClr val="000090"/>
                </a:solidFill>
              </a:rPr>
              <a:t>(II – Usage)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857403"/>
          </a:xfrm>
        </p:spPr>
        <p:txBody>
          <a:bodyPr>
            <a:no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800" dirty="0" smtClean="0"/>
              <a:t>Obtain access to OSCAR/Surface API</a:t>
            </a:r>
          </a:p>
          <a:p>
            <a:pPr marL="989013" lvl="1" indent="-588963">
              <a:spcBef>
                <a:spcPts val="0"/>
              </a:spcBef>
              <a:buFont typeface="+mj-lt"/>
              <a:buAutoNum type="romanUcPeriod"/>
            </a:pPr>
            <a:r>
              <a:rPr lang="en-US" sz="2400" dirty="0" smtClean="0"/>
              <a:t>NFPs can create machine user and obtain security token</a:t>
            </a:r>
          </a:p>
          <a:p>
            <a:pPr marL="989013" lvl="1" indent="-588963">
              <a:spcBef>
                <a:spcPts val="0"/>
              </a:spcBef>
              <a:buFont typeface="+mj-lt"/>
              <a:buAutoNum type="romanUcPeriod"/>
            </a:pPr>
            <a:r>
              <a:rPr lang="en-US" sz="2400" dirty="0" smtClean="0"/>
              <a:t>Security token needed to access API</a:t>
            </a:r>
          </a:p>
          <a:p>
            <a:pPr marL="682625" indent="-682625">
              <a:buFont typeface="+mj-lt"/>
              <a:buAutoNum type="romanUcPeriod"/>
            </a:pPr>
            <a:r>
              <a:rPr lang="en-US" sz="2800" dirty="0" smtClean="0"/>
              <a:t>Encode station fully or partly in WMD XML</a:t>
            </a:r>
            <a:endParaRPr lang="en-US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en-US" sz="2800" dirty="0" smtClean="0"/>
              <a:t>Send WMD XML file (and token) to the API endpoint</a:t>
            </a:r>
          </a:p>
          <a:p>
            <a:pPr marL="984250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smtClean="0"/>
              <a:t>XML </a:t>
            </a:r>
            <a:r>
              <a:rPr lang="fr-CH" sz="2400" dirty="0" err="1" smtClean="0"/>
              <a:t>is</a:t>
            </a:r>
            <a:r>
              <a:rPr lang="fr-CH" sz="2400" dirty="0" smtClean="0"/>
              <a:t> first </a:t>
            </a:r>
            <a:r>
              <a:rPr lang="fr-CH" sz="2400" dirty="0" err="1" smtClean="0"/>
              <a:t>validated</a:t>
            </a:r>
            <a:r>
              <a:rPr lang="fr-CH" sz="2400" dirty="0" smtClean="0"/>
              <a:t>, </a:t>
            </a:r>
            <a:r>
              <a:rPr lang="fr-CH" sz="2400" dirty="0" err="1" smtClean="0"/>
              <a:t>only</a:t>
            </a:r>
            <a:r>
              <a:rPr lang="fr-CH" sz="2400" dirty="0" smtClean="0"/>
              <a:t> </a:t>
            </a:r>
            <a:r>
              <a:rPr lang="fr-CH" sz="2400" dirty="0" err="1" smtClean="0"/>
              <a:t>valid</a:t>
            </a:r>
            <a:r>
              <a:rPr lang="fr-CH" sz="2400" dirty="0" smtClean="0"/>
              <a:t> XML files are </a:t>
            </a:r>
            <a:r>
              <a:rPr lang="fr-CH" sz="2400" dirty="0" err="1" smtClean="0"/>
              <a:t>processed</a:t>
            </a:r>
            <a:endParaRPr lang="en-US" sz="2400" dirty="0" smtClean="0"/>
          </a:p>
          <a:p>
            <a:pPr marL="984250" lvl="1" indent="-682625">
              <a:spcBef>
                <a:spcPts val="0"/>
              </a:spcBef>
              <a:buFont typeface="+mj-lt"/>
              <a:buAutoNum type="romanUcPeriod"/>
            </a:pPr>
            <a:r>
              <a:rPr lang="en-US" sz="2400" dirty="0" smtClean="0"/>
              <a:t>New station is created if station does not exist yet (WIGOS ID)</a:t>
            </a:r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en-US" sz="2400" dirty="0" smtClean="0"/>
              <a:t>Station is updated if already existing </a:t>
            </a:r>
          </a:p>
          <a:p>
            <a:pPr marL="1482725" lvl="2" indent="-682625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Add information if it does not exist already (</a:t>
            </a:r>
            <a:r>
              <a:rPr lang="en-US" sz="1800" dirty="0" err="1" smtClean="0"/>
              <a:t>gml</a:t>
            </a:r>
            <a:r>
              <a:rPr lang="en-US" sz="1800" dirty="0" smtClean="0"/>
              <a:t> id)</a:t>
            </a:r>
          </a:p>
          <a:p>
            <a:pPr marL="1482725" lvl="2" indent="-682625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Correct information if it exists already (</a:t>
            </a:r>
            <a:r>
              <a:rPr lang="en-US" sz="1800" dirty="0" err="1" smtClean="0"/>
              <a:t>gml</a:t>
            </a:r>
            <a:r>
              <a:rPr lang="en-US" sz="1800" dirty="0" smtClean="0"/>
              <a:t> id)</a:t>
            </a:r>
            <a:endParaRPr lang="en-US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en-US" sz="2800" dirty="0" smtClean="0"/>
              <a:t>Process status code to know if update succeeded</a:t>
            </a:r>
          </a:p>
        </p:txBody>
      </p:sp>
    </p:spTree>
    <p:extLst>
      <p:ext uri="{BB962C8B-B14F-4D97-AF65-F5344CB8AC3E}">
        <p14:creationId xmlns:p14="http://schemas.microsoft.com/office/powerpoint/2010/main" val="247368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OSCAR/Surface API </a:t>
            </a:r>
            <a:r>
              <a:rPr lang="en-US" sz="3600" b="1" dirty="0" smtClean="0">
                <a:solidFill>
                  <a:srgbClr val="000090"/>
                </a:solidFill>
              </a:rPr>
              <a:t>(III - Use cases)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968552"/>
          </a:xfrm>
        </p:spPr>
        <p:txBody>
          <a:bodyPr>
            <a:no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fr-CH" sz="2800" dirty="0" err="1" smtClean="0"/>
              <a:t>Synchronize</a:t>
            </a:r>
            <a:r>
              <a:rPr lang="fr-CH" sz="2800" dirty="0" smtClean="0"/>
              <a:t> OSCAR/Surface </a:t>
            </a:r>
            <a:r>
              <a:rPr lang="fr-CH" sz="2800" dirty="0" err="1" smtClean="0"/>
              <a:t>with</a:t>
            </a:r>
            <a:r>
              <a:rPr lang="fr-CH" sz="2800" dirty="0" smtClean="0"/>
              <a:t> a local </a:t>
            </a:r>
            <a:r>
              <a:rPr lang="fr-CH" sz="2800" dirty="0" err="1" smtClean="0"/>
              <a:t>database</a:t>
            </a:r>
            <a:endParaRPr lang="fr-CH" sz="2800" dirty="0"/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smtClean="0"/>
              <a:t>Regular </a:t>
            </a:r>
            <a:r>
              <a:rPr lang="fr-CH" sz="2400" dirty="0" err="1" smtClean="0"/>
              <a:t>process</a:t>
            </a:r>
            <a:endParaRPr lang="fr-CH" sz="2400" dirty="0" smtClean="0"/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smtClean="0"/>
              <a:t>For countries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existing</a:t>
            </a:r>
            <a:r>
              <a:rPr lang="fr-CH" sz="2400" dirty="0" smtClean="0"/>
              <a:t> station </a:t>
            </a:r>
            <a:r>
              <a:rPr lang="fr-CH" sz="2400" dirty="0" err="1" smtClean="0"/>
              <a:t>database</a:t>
            </a:r>
            <a:endParaRPr lang="fr-CH" sz="2400" dirty="0" smtClean="0"/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err="1" smtClean="0"/>
              <a:t>Integrate</a:t>
            </a:r>
            <a:r>
              <a:rPr lang="fr-CH" sz="2400" dirty="0" smtClean="0"/>
              <a:t> </a:t>
            </a:r>
            <a:r>
              <a:rPr lang="fr-CH" sz="2400" dirty="0" err="1" smtClean="0"/>
              <a:t>into</a:t>
            </a:r>
            <a:r>
              <a:rPr lang="fr-CH" sz="2400" dirty="0" smtClean="0"/>
              <a:t> data </a:t>
            </a:r>
            <a:r>
              <a:rPr lang="fr-CH" sz="2400" dirty="0" err="1" smtClean="0"/>
              <a:t>warehouse</a:t>
            </a:r>
            <a:r>
              <a:rPr lang="fr-CH" sz="2400" dirty="0" smtClean="0"/>
              <a:t> workflow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800" dirty="0" err="1" smtClean="0"/>
              <a:t>Upload</a:t>
            </a:r>
            <a:r>
              <a:rPr lang="fr-CH" sz="2800" dirty="0" smtClean="0"/>
              <a:t> </a:t>
            </a:r>
            <a:r>
              <a:rPr lang="fr-CH" sz="2800" dirty="0" err="1" smtClean="0"/>
              <a:t>list</a:t>
            </a:r>
            <a:r>
              <a:rPr lang="fr-CH" sz="2800" dirty="0" smtClean="0"/>
              <a:t> of stations to OSCAR/Surface</a:t>
            </a:r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smtClean="0"/>
              <a:t>Initial </a:t>
            </a:r>
            <a:r>
              <a:rPr lang="fr-CH" sz="2400" dirty="0" err="1" smtClean="0"/>
              <a:t>seeding</a:t>
            </a:r>
            <a:endParaRPr lang="fr-CH" sz="2400" dirty="0" smtClean="0"/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smtClean="0"/>
              <a:t>Import stations </a:t>
            </a:r>
            <a:r>
              <a:rPr lang="fr-CH" sz="2400" dirty="0" err="1" smtClean="0"/>
              <a:t>from</a:t>
            </a:r>
            <a:r>
              <a:rPr lang="fr-CH" sz="2400" dirty="0" smtClean="0"/>
              <a:t> Excel etc. </a:t>
            </a:r>
            <a:r>
              <a:rPr lang="fr-CH" sz="2400" dirty="0" err="1" smtClean="0"/>
              <a:t>lists</a:t>
            </a:r>
            <a:r>
              <a:rPr lang="fr-CH" sz="2400" dirty="0" smtClean="0"/>
              <a:t> </a:t>
            </a:r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smtClean="0"/>
              <a:t>One-time action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800" dirty="0" smtClean="0"/>
              <a:t>Interactive and </a:t>
            </a:r>
            <a:r>
              <a:rPr lang="fr-CH" sz="2800" dirty="0" err="1" smtClean="0"/>
              <a:t>semi-automatic</a:t>
            </a:r>
            <a:r>
              <a:rPr lang="fr-CH" sz="2800" dirty="0" smtClean="0"/>
              <a:t> batch changes </a:t>
            </a:r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err="1" smtClean="0"/>
              <a:t>Make</a:t>
            </a:r>
            <a:r>
              <a:rPr lang="fr-CH" sz="2400" dirty="0" smtClean="0"/>
              <a:t> batch </a:t>
            </a:r>
            <a:r>
              <a:rPr lang="fr-CH" sz="2400" dirty="0" err="1" smtClean="0"/>
              <a:t>correctionss</a:t>
            </a:r>
            <a:endParaRPr lang="fr-CH" sz="2400" dirty="0" smtClean="0"/>
          </a:p>
          <a:p>
            <a:pPr marL="1482725" lvl="2" indent="-682625">
              <a:spcBef>
                <a:spcPts val="0"/>
              </a:spcBef>
              <a:buFont typeface="+mj-lt"/>
              <a:buAutoNum type="romanUcPeriod"/>
            </a:pPr>
            <a:r>
              <a:rPr lang="fr-CH" sz="1800" dirty="0" err="1" smtClean="0"/>
              <a:t>adding</a:t>
            </a:r>
            <a:r>
              <a:rPr lang="fr-CH" sz="1800" dirty="0" smtClean="0"/>
              <a:t> observations</a:t>
            </a:r>
          </a:p>
          <a:p>
            <a:pPr marL="1482725" lvl="2" indent="-682625">
              <a:spcBef>
                <a:spcPts val="0"/>
              </a:spcBef>
              <a:buFont typeface="+mj-lt"/>
              <a:buAutoNum type="romanUcPeriod"/>
            </a:pPr>
            <a:r>
              <a:rPr lang="fr-CH" sz="1800" dirty="0" err="1" smtClean="0"/>
              <a:t>Correcting</a:t>
            </a:r>
            <a:r>
              <a:rPr lang="fr-CH" sz="1800" dirty="0" smtClean="0"/>
              <a:t> </a:t>
            </a:r>
            <a:r>
              <a:rPr lang="fr-CH" sz="1800" dirty="0" err="1" smtClean="0"/>
              <a:t>schedules</a:t>
            </a:r>
            <a:endParaRPr lang="fr-CH" sz="1800" dirty="0" smtClean="0"/>
          </a:p>
          <a:p>
            <a:pPr marL="1082675" lvl="1" indent="-682625">
              <a:spcBef>
                <a:spcPts val="0"/>
              </a:spcBef>
              <a:buFont typeface="+mj-lt"/>
              <a:buAutoNum type="romanUcPeriod"/>
            </a:pPr>
            <a:r>
              <a:rPr lang="fr-CH" sz="2400" dirty="0" err="1" smtClean="0"/>
              <a:t>Semi-automatic</a:t>
            </a:r>
            <a:r>
              <a:rPr lang="fr-CH" sz="2400" dirty="0" smtClean="0"/>
              <a:t> and interactive usage</a:t>
            </a:r>
          </a:p>
        </p:txBody>
      </p:sp>
    </p:spTree>
    <p:extLst>
      <p:ext uri="{BB962C8B-B14F-4D97-AF65-F5344CB8AC3E}">
        <p14:creationId xmlns:p14="http://schemas.microsoft.com/office/powerpoint/2010/main" val="412890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b="1" dirty="0">
                <a:solidFill>
                  <a:srgbClr val="000090"/>
                </a:solidFill>
              </a:rPr>
              <a:t>API documentation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349080"/>
          </a:xfrm>
        </p:spPr>
        <p:txBody>
          <a:bodyPr>
            <a:normAutofit fontScale="92500" lnSpcReduction="10000"/>
          </a:bodyPr>
          <a:lstStyle/>
          <a:p>
            <a:r>
              <a:rPr lang="fr-CH" sz="3000" dirty="0"/>
              <a:t>the </a:t>
            </a:r>
            <a:r>
              <a:rPr lang="en-US" sz="3000" dirty="0">
                <a:hlinkClick r:id="rId2"/>
              </a:rPr>
              <a:t>OSCAR/Surface Resources </a:t>
            </a:r>
            <a:r>
              <a:rPr lang="en-US" sz="3000" dirty="0" smtClean="0">
                <a:hlinkClick r:id="rId2"/>
              </a:rPr>
              <a:t>Portal</a:t>
            </a:r>
            <a:endParaRPr lang="en-US" sz="3000" dirty="0" smtClean="0"/>
          </a:p>
          <a:p>
            <a:r>
              <a:rPr lang="en-US" sz="3000" dirty="0" smtClean="0"/>
              <a:t>Formal </a:t>
            </a:r>
            <a:r>
              <a:rPr lang="en-US" sz="3000" dirty="0"/>
              <a:t>model and XML schema are on </a:t>
            </a:r>
            <a:r>
              <a:rPr lang="en-US" sz="3000" dirty="0">
                <a:hlinkClick r:id="rId3"/>
              </a:rPr>
              <a:t>http://</a:t>
            </a:r>
            <a:r>
              <a:rPr lang="en-US" sz="3000" dirty="0" smtClean="0">
                <a:hlinkClick r:id="rId3"/>
              </a:rPr>
              <a:t>schemas.wmo.int</a:t>
            </a:r>
            <a:endParaRPr lang="en-US" sz="3000" dirty="0" smtClean="0"/>
          </a:p>
          <a:p>
            <a:r>
              <a:rPr lang="en-US" sz="3000" dirty="0" smtClean="0"/>
              <a:t>Current </a:t>
            </a:r>
            <a:r>
              <a:rPr lang="en-US" sz="3000" dirty="0"/>
              <a:t>version: 1.0RC9 (</a:t>
            </a:r>
            <a:r>
              <a:rPr lang="en-US" sz="3000" dirty="0">
                <a:hlinkClick r:id="rId4"/>
              </a:rPr>
              <a:t>http://schemas.wmo.int/wmdr/1.0RC9</a:t>
            </a:r>
            <a:r>
              <a:rPr lang="en-US" sz="3000" dirty="0" smtClean="0">
                <a:hlinkClick r:id="rId4"/>
              </a:rPr>
              <a:t>/</a:t>
            </a:r>
            <a:r>
              <a:rPr lang="en-US" sz="3000" dirty="0" smtClean="0"/>
              <a:t>)</a:t>
            </a:r>
            <a:endParaRPr lang="en-US" sz="3000" dirty="0"/>
          </a:p>
          <a:p>
            <a:r>
              <a:rPr lang="en-US" sz="3000" dirty="0" err="1"/>
              <a:t>Codelist</a:t>
            </a:r>
            <a:r>
              <a:rPr lang="en-US" sz="3000" dirty="0"/>
              <a:t> entries for XML elements are important</a:t>
            </a:r>
          </a:p>
          <a:p>
            <a:pPr lvl="1"/>
            <a:r>
              <a:rPr lang="en-US" dirty="0">
                <a:hlinkClick r:id="rId5"/>
              </a:rPr>
              <a:t>http://test.wmocodes.info/wmdr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 lvl="1"/>
            <a:r>
              <a:rPr lang="en-US" dirty="0"/>
              <a:t>More code lists on </a:t>
            </a:r>
            <a:r>
              <a:rPr lang="fr-CH" dirty="0" err="1">
                <a:hlinkClick r:id="rId6"/>
              </a:rPr>
              <a:t>gdrive</a:t>
            </a:r>
            <a:endParaRPr lang="en-US" dirty="0"/>
          </a:p>
          <a:p>
            <a:r>
              <a:rPr lang="fr-CH" dirty="0" smtClean="0"/>
              <a:t>OSCAR/Surface User </a:t>
            </a:r>
            <a:r>
              <a:rPr lang="fr-CH" dirty="0" err="1" smtClean="0"/>
              <a:t>Manual</a:t>
            </a:r>
            <a:r>
              <a:rPr lang="fr-CH" dirty="0" smtClean="0"/>
              <a:t> (</a:t>
            </a:r>
            <a:r>
              <a:rPr lang="fr-CH" dirty="0" err="1" smtClean="0"/>
              <a:t>soon</a:t>
            </a:r>
            <a:r>
              <a:rPr lang="fr-CH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235" name="Shape 235"/>
          <p:cNvSpPr>
            <a:spLocks noGrp="1"/>
          </p:cNvSpPr>
          <p:nvPr>
            <p:ph type="ctrTitle" idx="4294967295"/>
          </p:nvPr>
        </p:nvSpPr>
        <p:spPr>
          <a:xfrm>
            <a:off x="179512" y="188913"/>
            <a:ext cx="8713787" cy="792162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>
            <a:lvl1pPr algn="ctr" defTabSz="914400">
              <a:defRPr sz="4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dirty="0">
                <a:solidFill>
                  <a:srgbClr val="000090"/>
                </a:solidFill>
              </a:rPr>
              <a:t>Outline</a:t>
            </a:r>
            <a:endParaRPr dirty="0">
              <a:solidFill>
                <a:srgbClr val="000090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67544" y="6520259"/>
            <a:ext cx="8496944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GB" sz="1600" i="1" dirty="0">
                <a:solidFill>
                  <a:srgbClr val="254061"/>
                </a:solidFill>
              </a:rPr>
              <a:t>RA</a:t>
            </a:r>
            <a:r>
              <a:rPr lang="en-GB" sz="1600" i="1" dirty="0" smtClean="0">
                <a:solidFill>
                  <a:srgbClr val="254061"/>
                </a:solidFill>
              </a:rPr>
              <a:t>-II </a:t>
            </a:r>
            <a:r>
              <a:rPr lang="en-GB" sz="1600" i="1" dirty="0">
                <a:solidFill>
                  <a:srgbClr val="254061"/>
                </a:solidFill>
              </a:rPr>
              <a:t>Workshop on </a:t>
            </a:r>
            <a:r>
              <a:rPr lang="en-GB" sz="1600" i="1" dirty="0" smtClean="0">
                <a:solidFill>
                  <a:srgbClr val="254061"/>
                </a:solidFill>
              </a:rPr>
              <a:t>WIGOS, Beijing, November 6-8 </a:t>
            </a:r>
            <a:r>
              <a:rPr lang="en-GB" sz="1600" i="1" dirty="0">
                <a:solidFill>
                  <a:srgbClr val="254061"/>
                </a:solidFill>
              </a:rPr>
              <a:t>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358899"/>
            <a:ext cx="840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Introduction to Regional WIGOS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OSCAR/Surface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WIGOS Data Quality Monitoring System (WDQMS)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41403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922114"/>
          </a:xfrm>
        </p:spPr>
        <p:txBody>
          <a:bodyPr>
            <a:normAutofit fontScale="90000"/>
          </a:bodyPr>
          <a:lstStyle/>
          <a:p>
            <a:pPr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rgbClr val="000090"/>
                </a:solidFill>
              </a:rPr>
              <a:t>The WIGOS Data Quality Monitoring System </a:t>
            </a:r>
            <a:r>
              <a:rPr lang="en-US" sz="3600" dirty="0" smtClean="0">
                <a:solidFill>
                  <a:srgbClr val="000090"/>
                </a:solidFill>
                <a:ea typeface="Arial"/>
                <a:cs typeface="Arial"/>
              </a:rPr>
              <a:t>(“How </a:t>
            </a:r>
            <a:r>
              <a:rPr lang="en-US" sz="3600" dirty="0">
                <a:solidFill>
                  <a:srgbClr val="000090"/>
                </a:solidFill>
                <a:ea typeface="Arial"/>
                <a:cs typeface="Arial"/>
              </a:rPr>
              <a:t>is </a:t>
            </a:r>
            <a:r>
              <a:rPr lang="en-US" sz="3600" dirty="0" smtClean="0">
                <a:solidFill>
                  <a:srgbClr val="000090"/>
                </a:solidFill>
                <a:ea typeface="Arial"/>
                <a:cs typeface="Arial"/>
              </a:rPr>
              <a:t>WIGOS performing?”)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64488" cy="4647202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2600" dirty="0" smtClean="0"/>
              <a:t>One of the five priority areas of WIGOS Pre-operational phase: Describes </a:t>
            </a:r>
            <a:r>
              <a:rPr lang="en-US" sz="2600" dirty="0"/>
              <a:t>how well WIGOS is functioning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600" b="1" dirty="0" smtClean="0"/>
              <a:t>Real-time </a:t>
            </a:r>
            <a:r>
              <a:rPr lang="en-US" sz="2600" b="1" dirty="0"/>
              <a:t>monitoring</a:t>
            </a:r>
            <a:r>
              <a:rPr lang="en-US" sz="2600" dirty="0"/>
              <a:t> of </a:t>
            </a:r>
            <a:r>
              <a:rPr lang="en-US" sz="2600" dirty="0" smtClean="0"/>
              <a:t>performance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2200" dirty="0" smtClean="0"/>
              <a:t>data </a:t>
            </a:r>
            <a:r>
              <a:rPr lang="en-US" sz="2200" b="1" dirty="0" smtClean="0"/>
              <a:t>availability</a:t>
            </a:r>
            <a:r>
              <a:rPr lang="en-US" sz="2200" dirty="0" smtClean="0"/>
              <a:t> (implemented) </a:t>
            </a:r>
            <a:r>
              <a:rPr lang="en-US" sz="2200" dirty="0"/>
              <a:t>and </a:t>
            </a:r>
            <a:r>
              <a:rPr lang="en-US" sz="2200" b="1" dirty="0" smtClean="0"/>
              <a:t>quality</a:t>
            </a:r>
            <a:r>
              <a:rPr lang="en-US" sz="2200" dirty="0" smtClean="0"/>
              <a:t> (under development),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2200" dirty="0" smtClean="0"/>
              <a:t>searchable </a:t>
            </a:r>
            <a:r>
              <a:rPr lang="en-US" sz="2200" dirty="0"/>
              <a:t>by region, country, station type, period, etc</a:t>
            </a:r>
            <a:r>
              <a:rPr lang="en-US" sz="2200" dirty="0" smtClean="0"/>
              <a:t>.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2200" dirty="0" smtClean="0"/>
              <a:t>for all </a:t>
            </a:r>
            <a:r>
              <a:rPr lang="en-US" sz="2200" dirty="0"/>
              <a:t>WIGOS components (GOS, GAW, WHOS, GCW, GCOS)</a:t>
            </a:r>
            <a:r>
              <a:rPr lang="en-US" sz="2200" dirty="0" smtClean="0"/>
              <a:t>,</a:t>
            </a:r>
            <a:endParaRPr lang="en-US" sz="2200" dirty="0"/>
          </a:p>
          <a:p>
            <a:pPr marL="347663" lvl="2" indent="-342900">
              <a:spcBef>
                <a:spcPts val="0"/>
              </a:spcBef>
            </a:pPr>
            <a:r>
              <a:rPr lang="en-US" sz="2600" b="1" dirty="0" smtClean="0"/>
              <a:t>Evaluation</a:t>
            </a:r>
            <a:r>
              <a:rPr lang="en-US" sz="2600" dirty="0" smtClean="0"/>
              <a:t> of monitoring results</a:t>
            </a:r>
            <a:endParaRPr lang="en-US" sz="2600" dirty="0"/>
          </a:p>
          <a:p>
            <a:pPr marL="347663" lvl="2" indent="-342900">
              <a:spcBef>
                <a:spcPts val="600"/>
              </a:spcBef>
            </a:pPr>
            <a:r>
              <a:rPr lang="en-US" sz="2600" b="1" dirty="0" smtClean="0"/>
              <a:t>Incident </a:t>
            </a:r>
            <a:r>
              <a:rPr lang="en-US" sz="2600" b="1" dirty="0"/>
              <a:t>management component</a:t>
            </a:r>
            <a:r>
              <a:rPr lang="en-US" sz="2600" dirty="0"/>
              <a:t> for mitigation of </a:t>
            </a:r>
            <a:r>
              <a:rPr lang="en-US" sz="2600" dirty="0" smtClean="0"/>
              <a:t>issues</a:t>
            </a:r>
            <a:endParaRPr lang="en-US" sz="2600" dirty="0"/>
          </a:p>
          <a:p>
            <a:pPr marL="347663" lvl="2" indent="-342900">
              <a:spcBef>
                <a:spcPts val="600"/>
              </a:spcBef>
            </a:pPr>
            <a:r>
              <a:rPr lang="en-US" sz="2600" dirty="0" smtClean="0"/>
              <a:t>Current/recent activities:</a:t>
            </a:r>
            <a:endParaRPr lang="en-US" sz="2600" dirty="0"/>
          </a:p>
          <a:p>
            <a:pPr marL="804863" lvl="3" indent="-342900">
              <a:spcBef>
                <a:spcPts val="0"/>
              </a:spcBef>
            </a:pPr>
            <a:r>
              <a:rPr lang="en-US" sz="2200" b="1" dirty="0"/>
              <a:t>Pilot project on NWP-based </a:t>
            </a:r>
            <a:r>
              <a:rPr lang="en-US" sz="2200" dirty="0" smtClean="0"/>
              <a:t>monitoring: ECMWF, NCEP, DWD, JMA</a:t>
            </a:r>
            <a:endParaRPr lang="en-US" sz="2200" dirty="0"/>
          </a:p>
          <a:p>
            <a:pPr marL="804863" lvl="3" indent="-342900">
              <a:spcBef>
                <a:spcPts val="0"/>
              </a:spcBef>
            </a:pPr>
            <a:r>
              <a:rPr lang="en-US" sz="2200" dirty="0"/>
              <a:t>RA-I Demonstration Project of monitoring and incident management involving Kenya and Tanzania running through </a:t>
            </a:r>
            <a:r>
              <a:rPr lang="en-US" sz="2200" dirty="0" smtClean="0"/>
              <a:t>Jun.2016-Jun.2017</a:t>
            </a:r>
          </a:p>
        </p:txBody>
      </p:sp>
    </p:spTree>
    <p:extLst>
      <p:ext uri="{BB962C8B-B14F-4D97-AF65-F5344CB8AC3E}">
        <p14:creationId xmlns:p14="http://schemas.microsoft.com/office/powerpoint/2010/main" val="201209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235" name="Shape 235"/>
          <p:cNvSpPr>
            <a:spLocks noGrp="1"/>
          </p:cNvSpPr>
          <p:nvPr>
            <p:ph type="ctrTitle" idx="4294967295"/>
          </p:nvPr>
        </p:nvSpPr>
        <p:spPr>
          <a:xfrm>
            <a:off x="179512" y="188913"/>
            <a:ext cx="8713787" cy="792162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>
            <a:lvl1pPr algn="ctr" defTabSz="914400">
              <a:defRPr sz="4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dirty="0">
                <a:solidFill>
                  <a:srgbClr val="000090"/>
                </a:solidFill>
              </a:rPr>
              <a:t>Outline</a:t>
            </a:r>
            <a:endParaRPr dirty="0">
              <a:solidFill>
                <a:srgbClr val="000090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67544" y="6520259"/>
            <a:ext cx="8496944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GB" sz="1600" i="1" dirty="0">
                <a:solidFill>
                  <a:srgbClr val="254061"/>
                </a:solidFill>
              </a:rPr>
              <a:t>RA</a:t>
            </a:r>
            <a:r>
              <a:rPr lang="en-GB" sz="1600" i="1" dirty="0" smtClean="0">
                <a:solidFill>
                  <a:srgbClr val="254061"/>
                </a:solidFill>
              </a:rPr>
              <a:t>-II </a:t>
            </a:r>
            <a:r>
              <a:rPr lang="en-GB" sz="1600" i="1" dirty="0">
                <a:solidFill>
                  <a:srgbClr val="254061"/>
                </a:solidFill>
              </a:rPr>
              <a:t>Workshop on </a:t>
            </a:r>
            <a:r>
              <a:rPr lang="en-GB" sz="1600" i="1" dirty="0" smtClean="0">
                <a:solidFill>
                  <a:srgbClr val="254061"/>
                </a:solidFill>
              </a:rPr>
              <a:t>WIGOS, Beijing, November 6-8 </a:t>
            </a:r>
            <a:r>
              <a:rPr lang="en-GB" sz="1600" i="1" dirty="0">
                <a:solidFill>
                  <a:srgbClr val="254061"/>
                </a:solidFill>
              </a:rPr>
              <a:t>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358899"/>
            <a:ext cx="840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Introduction to Regional WIGOS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OSCAR/Surface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WIGOS Data Quality Monitoring System (WDQMS)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Pilot project with Global NWP </a:t>
            </a:r>
            <a:r>
              <a:rPr lang="en-US" sz="3600" b="1" dirty="0" err="1" smtClean="0">
                <a:solidFill>
                  <a:srgbClr val="000090"/>
                </a:solidFill>
              </a:rPr>
              <a:t>Centres</a:t>
            </a:r>
            <a:r>
              <a:rPr lang="en-US" sz="3600" dirty="0" smtClean="0">
                <a:solidFill>
                  <a:srgbClr val="000090"/>
                </a:solidFill>
              </a:rPr>
              <a:t>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497249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Four NWP centers, ECMWF, NCEP, JMA, </a:t>
            </a:r>
            <a:r>
              <a:rPr lang="en-US" sz="2200" dirty="0" smtClean="0"/>
              <a:t>DWD, are  </a:t>
            </a:r>
            <a:r>
              <a:rPr lang="en-US" sz="2200" dirty="0"/>
              <a:t>providing monitoring </a:t>
            </a:r>
            <a:r>
              <a:rPr lang="en-US" sz="2200" b="1" dirty="0"/>
              <a:t>output in real time (every six hours)</a:t>
            </a:r>
            <a:r>
              <a:rPr lang="en-US" sz="2200" dirty="0"/>
              <a:t> to WMO Secretariat</a:t>
            </a:r>
            <a:r>
              <a:rPr lang="en-US" sz="2200" dirty="0" smtClean="0"/>
              <a:t>;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200" dirty="0" smtClean="0"/>
              <a:t>Started </a:t>
            </a:r>
            <a:r>
              <a:rPr lang="en-US" sz="2200" dirty="0"/>
              <a:t>with </a:t>
            </a:r>
            <a:r>
              <a:rPr lang="en-US" sz="2200" b="1" dirty="0"/>
              <a:t>surface</a:t>
            </a:r>
            <a:r>
              <a:rPr lang="en-US" sz="2200" dirty="0"/>
              <a:t> pressure, now including also surface humidity, wind, temperature and </a:t>
            </a:r>
            <a:r>
              <a:rPr lang="en-US" sz="2200" b="1" dirty="0"/>
              <a:t>upper air </a:t>
            </a:r>
            <a:r>
              <a:rPr lang="en-US" sz="2200" dirty="0"/>
              <a:t>soundings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Simple ASCII files in commonly agreed format </a:t>
            </a:r>
            <a:r>
              <a:rPr lang="en-US" sz="2200" dirty="0" smtClean="0"/>
              <a:t>contain </a:t>
            </a:r>
            <a:r>
              <a:rPr lang="en-US" sz="2200" dirty="0"/>
              <a:t>the following information for each individual observing station: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received within operational data cut-off (yes/no)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used in assimilation (yes/no)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If not used, why not (flag)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minus background residual (value</a:t>
            </a:r>
            <a:r>
              <a:rPr lang="en-US" dirty="0" smtClean="0"/>
              <a:t>)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The Task Team on WDQMS </a:t>
            </a:r>
            <a:r>
              <a:rPr lang="en-US" sz="2200" dirty="0" smtClean="0"/>
              <a:t>and NWP </a:t>
            </a:r>
            <a:r>
              <a:rPr lang="en-US" sz="2200" dirty="0" err="1"/>
              <a:t>centres</a:t>
            </a:r>
            <a:r>
              <a:rPr lang="en-US" sz="2200" dirty="0"/>
              <a:t> </a:t>
            </a:r>
            <a:r>
              <a:rPr lang="en-US" sz="2200" dirty="0" smtClean="0"/>
              <a:t>are </a:t>
            </a:r>
            <a:r>
              <a:rPr lang="en-US" sz="2200" b="1" dirty="0" smtClean="0"/>
              <a:t>working to </a:t>
            </a:r>
            <a:r>
              <a:rPr lang="en-US" sz="2200" b="1" dirty="0"/>
              <a:t>expand </a:t>
            </a:r>
            <a:r>
              <a:rPr lang="en-US" sz="2200" dirty="0"/>
              <a:t>the monitoring </a:t>
            </a:r>
            <a:r>
              <a:rPr lang="en-US" sz="2200" dirty="0" smtClean="0"/>
              <a:t>to </a:t>
            </a:r>
            <a:r>
              <a:rPr lang="en-US" sz="2200" dirty="0"/>
              <a:t>other observation types (marine, aircraft, climate)</a:t>
            </a:r>
          </a:p>
        </p:txBody>
      </p:sp>
    </p:spTree>
    <p:extLst>
      <p:ext uri="{BB962C8B-B14F-4D97-AF65-F5344CB8AC3E}">
        <p14:creationId xmlns:p14="http://schemas.microsoft.com/office/powerpoint/2010/main" val="280176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Pilot project with Global NWP </a:t>
            </a:r>
            <a:r>
              <a:rPr lang="en-US" sz="3600" b="1" dirty="0" err="1" smtClean="0">
                <a:solidFill>
                  <a:srgbClr val="000090"/>
                </a:solidFill>
              </a:rPr>
              <a:t>Centres</a:t>
            </a:r>
            <a:r>
              <a:rPr lang="en-US" sz="3600" dirty="0" smtClean="0">
                <a:solidFill>
                  <a:srgbClr val="000090"/>
                </a:solidFill>
              </a:rPr>
              <a:t>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130528"/>
            <a:ext cx="8531630" cy="4787672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2200" dirty="0" smtClean="0"/>
              <a:t>A prototype of a </a:t>
            </a:r>
            <a:r>
              <a:rPr lang="en-US" sz="2200" b="1" dirty="0" err="1" smtClean="0"/>
              <a:t>Webtool</a:t>
            </a:r>
            <a:r>
              <a:rPr lang="en-US" sz="2200" dirty="0" smtClean="0"/>
              <a:t> for displaying the </a:t>
            </a:r>
            <a:r>
              <a:rPr lang="en-US" sz="2200" dirty="0"/>
              <a:t>monitoring </a:t>
            </a:r>
            <a:r>
              <a:rPr lang="en-US" sz="2200" dirty="0" smtClean="0"/>
              <a:t>outputs from the NWP </a:t>
            </a:r>
            <a:r>
              <a:rPr lang="en-US" sz="2200" dirty="0" err="1" smtClean="0"/>
              <a:t>Centres</a:t>
            </a:r>
            <a:r>
              <a:rPr lang="en-US" sz="2200" dirty="0"/>
              <a:t> </a:t>
            </a:r>
            <a:r>
              <a:rPr lang="en-US" sz="2200" dirty="0" smtClean="0"/>
              <a:t>was developed at Secretariat (WIGOS PO)</a:t>
            </a:r>
          </a:p>
          <a:p>
            <a:pPr marL="804863" lvl="3" indent="-342900">
              <a:spcBef>
                <a:spcPts val="0"/>
              </a:spcBef>
            </a:pPr>
            <a:r>
              <a:rPr lang="en-US" dirty="0" smtClean="0"/>
              <a:t>Interactive geographic display</a:t>
            </a:r>
          </a:p>
          <a:p>
            <a:pPr marL="804863" lvl="3" indent="-342900">
              <a:spcBef>
                <a:spcPts val="0"/>
              </a:spcBef>
            </a:pPr>
            <a:r>
              <a:rPr lang="en-US" dirty="0" smtClean="0"/>
              <a:t>Interactive time series graphics</a:t>
            </a:r>
            <a:endParaRPr lang="en-US" sz="1400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sz="2200" dirty="0" smtClean="0"/>
              <a:t>Data </a:t>
            </a:r>
            <a:r>
              <a:rPr lang="en-US" sz="2200" dirty="0"/>
              <a:t>quality:</a:t>
            </a:r>
          </a:p>
          <a:p>
            <a:pPr marL="804863" lvl="3" indent="-342900">
              <a:spcBef>
                <a:spcPts val="0"/>
              </a:spcBef>
            </a:pPr>
            <a:r>
              <a:rPr lang="en-US" dirty="0"/>
              <a:t>Data quality monitoring is being developed to compare with O-B </a:t>
            </a:r>
            <a:r>
              <a:rPr lang="en-US" dirty="0" smtClean="0"/>
              <a:t>values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2000" dirty="0" smtClean="0"/>
              <a:t>Implementation </a:t>
            </a:r>
            <a:r>
              <a:rPr lang="en-US" sz="2000" dirty="0"/>
              <a:t>of data quality monitoring in the </a:t>
            </a:r>
            <a:r>
              <a:rPr lang="en-US" sz="2000" dirty="0" err="1"/>
              <a:t>Webtool</a:t>
            </a:r>
            <a:r>
              <a:rPr lang="en-US" sz="2000" dirty="0"/>
              <a:t> not ready</a:t>
            </a:r>
          </a:p>
          <a:p>
            <a:pPr marL="0" lvl="2" indent="-342900">
              <a:spcBef>
                <a:spcPts val="0"/>
              </a:spcBef>
            </a:pPr>
            <a:endParaRPr lang="en-US" sz="1600" dirty="0" smtClean="0"/>
          </a:p>
          <a:p>
            <a:pPr marL="0" lvl="2" indent="-342900">
              <a:spcBef>
                <a:spcPts val="0"/>
              </a:spcBef>
            </a:pPr>
            <a:r>
              <a:rPr lang="en-US" sz="2200" dirty="0" smtClean="0"/>
              <a:t>ECMWF agreed to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200" dirty="0" smtClean="0"/>
              <a:t> host, to further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200" dirty="0" smtClean="0"/>
              <a:t> develop and to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200" dirty="0" smtClean="0"/>
              <a:t> implement the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200" dirty="0" smtClean="0"/>
              <a:t>operationally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04" y="3602413"/>
            <a:ext cx="6115196" cy="3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43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332582"/>
            <a:ext cx="8893175" cy="792162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99"/>
                </a:solidFill>
                <a:latin typeface="Arial" pitchFamily="34" charset="0"/>
              </a:rPr>
              <a:t>Technical Guidelines for RWCs on the WDQMS for surface land stations of the </a:t>
            </a:r>
            <a: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  <a:t>GOS</a:t>
            </a:r>
            <a:b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altLang="en-US" sz="3100" b="1" i="1" dirty="0" smtClean="0">
                <a:solidFill>
                  <a:srgbClr val="000099"/>
                </a:solidFill>
                <a:latin typeface="Arial" pitchFamily="34" charset="0"/>
              </a:rPr>
              <a:t>(part of Guide to WIGOS)</a:t>
            </a:r>
            <a:endParaRPr lang="en-AU" altLang="en-US" sz="3100" b="1" i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412776"/>
            <a:ext cx="8352928" cy="51846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1.	Functions of a </a:t>
            </a:r>
            <a:r>
              <a:rPr lang="en-US" sz="2400" dirty="0" smtClean="0"/>
              <a:t>WDQMS for </a:t>
            </a:r>
            <a:r>
              <a:rPr lang="en-US" sz="2400" dirty="0"/>
              <a:t>surface-based system of </a:t>
            </a:r>
            <a:r>
              <a:rPr lang="en-US" sz="2400" dirty="0" smtClean="0"/>
              <a:t>GOS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2.	WDQMS Quality Monitoring </a:t>
            </a:r>
            <a:r>
              <a:rPr lang="en-US" sz="2400" dirty="0" smtClean="0"/>
              <a:t>Practices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3</a:t>
            </a:r>
            <a:r>
              <a:rPr lang="en-US" sz="2400" dirty="0"/>
              <a:t>.	Data quality monitoring and </a:t>
            </a:r>
            <a:r>
              <a:rPr lang="en-US" sz="2400" dirty="0" smtClean="0"/>
              <a:t>evaluation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</a:t>
            </a:r>
            <a:r>
              <a:rPr lang="en-US" sz="2400" dirty="0"/>
              <a:t>.	Incident Management Procedure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	4.1</a:t>
            </a:r>
            <a:r>
              <a:rPr lang="en-US" sz="2200" dirty="0"/>
              <a:t>	</a:t>
            </a:r>
            <a:r>
              <a:rPr lang="en-US" sz="2200" dirty="0" smtClean="0"/>
              <a:t>Responsibilities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	4.2</a:t>
            </a:r>
            <a:r>
              <a:rPr lang="en-US" sz="2200" dirty="0"/>
              <a:t>	Steps of the Incident Management </a:t>
            </a:r>
            <a:r>
              <a:rPr lang="en-US" sz="2200" dirty="0" smtClean="0"/>
              <a:t>Procedure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4.2.1	Issue Identification (A)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4.2.2	Issue Raised as Incident (Process Initiation) (B)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4.2.3	Receipt Confirmation (C)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4.2.4	Action Proposal (D)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4.2.5	Incident Status (E)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4.2.6	Confirmation of Successful Incident Rectification (F)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4.2.7	Incident Escalation Procedures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5</a:t>
            </a:r>
            <a:r>
              <a:rPr lang="en-US" sz="2400" dirty="0"/>
              <a:t>.	Quality Performance </a:t>
            </a:r>
            <a:r>
              <a:rPr lang="en-US" sz="2400" dirty="0" smtClean="0"/>
              <a:t>Reports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00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698" y="188896"/>
            <a:ext cx="8713790" cy="792194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fr-CH" sz="36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Summary and Conclusions</a:t>
            </a:r>
            <a:endParaRPr sz="36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80853"/>
            <a:ext cx="8208912" cy="5012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444" indent="-205444" defTabSz="736516" eaLnBrk="1" hangingPunct="1">
              <a:lnSpc>
                <a:spcPct val="90000"/>
              </a:lnSpc>
              <a:spcAft>
                <a:spcPts val="600"/>
              </a:spcAft>
              <a:buSzPct val="100000"/>
              <a:buFont typeface="Arial"/>
              <a:buChar char="•"/>
              <a:defRPr sz="2208" b="1" u="sng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560304" lvl="1" indent="-205444" defTabSz="736516" eaLnBrk="1" hangingPunct="1">
              <a:lnSpc>
                <a:spcPct val="90000"/>
              </a:lnSpc>
              <a:spcAft>
                <a:spcPts val="600"/>
              </a:spcAft>
              <a:buSzPct val="100000"/>
              <a:buFont typeface="Arial"/>
              <a:buChar char="•"/>
              <a:defRPr sz="2208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707267" lvl="2" indent="-205444" defTabSz="736516" eaLnBrk="1" hangingPunct="1">
              <a:lnSpc>
                <a:spcPct val="90000"/>
              </a:lnSpc>
              <a:spcAft>
                <a:spcPts val="600"/>
              </a:spcAft>
              <a:buSzPct val="100000"/>
              <a:buFont typeface="Arial"/>
              <a:buChar char="•"/>
              <a:defRPr sz="2208" b="1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254125" defTabSz="457200" eaLnBrk="1" hangingPunct="1">
              <a:spcBef>
                <a:spcPct val="20000"/>
              </a:spcBef>
              <a:buFont typeface="Arial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defTabSz="457200" eaLnBrk="1" hangingPunct="1">
              <a:spcBef>
                <a:spcPct val="20000"/>
              </a:spcBef>
              <a:buFont typeface="Arial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457200" eaLnBrk="1" hangingPunct="1">
              <a:spcBef>
                <a:spcPct val="20000"/>
              </a:spcBef>
              <a:buFont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457200" eaLnBrk="1" hangingPunct="1">
              <a:spcBef>
                <a:spcPct val="20000"/>
              </a:spcBef>
              <a:buFont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457200" eaLnBrk="1" hangingPunct="1">
              <a:spcBef>
                <a:spcPct val="20000"/>
              </a:spcBef>
              <a:buFont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457200" eaLnBrk="1" hangingPunct="1">
              <a:spcBef>
                <a:spcPct val="20000"/>
              </a:spcBef>
              <a:buFont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u="none" dirty="0"/>
              <a:t>WIGOS P</a:t>
            </a:r>
            <a:r>
              <a:rPr lang="en-US" sz="2400" b="0" u="none" dirty="0" smtClean="0"/>
              <a:t>re</a:t>
            </a:r>
            <a:r>
              <a:rPr lang="en-US" sz="2400" b="0" u="none" dirty="0"/>
              <a:t>-operational </a:t>
            </a:r>
            <a:r>
              <a:rPr lang="en-US" sz="2400" b="0" u="none" dirty="0" smtClean="0"/>
              <a:t>Phase 70% completed; </a:t>
            </a:r>
            <a:r>
              <a:rPr lang="en-US" sz="2400" b="0" u="none" dirty="0"/>
              <a:t>main </a:t>
            </a:r>
            <a:r>
              <a:rPr lang="en-US" sz="2400" u="none" dirty="0"/>
              <a:t>technical systems implemented</a:t>
            </a:r>
            <a:r>
              <a:rPr lang="en-US" sz="2400" b="0" u="none" dirty="0"/>
              <a:t>/under </a:t>
            </a:r>
            <a:r>
              <a:rPr lang="en-US" sz="2400" b="0" u="none" dirty="0" smtClean="0"/>
              <a:t>implementation;</a:t>
            </a:r>
            <a:endParaRPr lang="en-US" sz="2400" b="0" u="none" dirty="0"/>
          </a:p>
          <a:p>
            <a:pPr>
              <a:lnSpc>
                <a:spcPct val="100000"/>
              </a:lnSpc>
            </a:pPr>
            <a:r>
              <a:rPr lang="en-US" sz="2400" b="0" u="none" dirty="0"/>
              <a:t>Already providing powerful diagnostics of the workings of WIGOS/WIS and the compliance of WMO Members with WMO regulatory and guidance </a:t>
            </a:r>
            <a:r>
              <a:rPr lang="en-US" sz="2400" b="0" u="none" dirty="0" smtClean="0"/>
              <a:t>material;</a:t>
            </a:r>
            <a:endParaRPr lang="en-US" sz="2400" b="0" u="none" dirty="0"/>
          </a:p>
          <a:p>
            <a:pPr lvl="2"/>
            <a:r>
              <a:rPr lang="en-US" sz="2200" b="0" dirty="0"/>
              <a:t>Room for very substantial improvement</a:t>
            </a:r>
            <a:r>
              <a:rPr lang="en-US" sz="2200" b="0" dirty="0" smtClean="0"/>
              <a:t>!</a:t>
            </a:r>
          </a:p>
          <a:p>
            <a:pPr lvl="2"/>
            <a:r>
              <a:rPr lang="en-US" sz="2200" b="0" u="none" dirty="0" smtClean="0"/>
              <a:t>This </a:t>
            </a:r>
            <a:r>
              <a:rPr lang="en-US" sz="2200" b="0" u="none" dirty="0"/>
              <a:t>is a limiting factor in the quality of monitoring, forecast and warning </a:t>
            </a:r>
            <a:r>
              <a:rPr lang="en-US" sz="2200" b="0" u="none" dirty="0" smtClean="0"/>
              <a:t>products;</a:t>
            </a:r>
            <a:endParaRPr lang="en-US" sz="2200" b="0" dirty="0"/>
          </a:p>
          <a:p>
            <a:r>
              <a:rPr lang="en-US" sz="2400" u="none" dirty="0" smtClean="0"/>
              <a:t>Regional </a:t>
            </a:r>
            <a:r>
              <a:rPr lang="en-US" sz="2400" u="none" dirty="0"/>
              <a:t>WIGOS Centers are a key element</a:t>
            </a:r>
            <a:r>
              <a:rPr lang="en-US" sz="2400" b="0" u="none" dirty="0"/>
              <a:t> in supporting Members in the implementation of WIGOS and in improving the overall performance of </a:t>
            </a:r>
            <a:r>
              <a:rPr lang="en-US" sz="2400" b="0" u="none" dirty="0" smtClean="0"/>
              <a:t>WIGOS;</a:t>
            </a:r>
            <a:endParaRPr lang="en-US" sz="2400" b="0" u="none" dirty="0"/>
          </a:p>
          <a:p>
            <a:pPr>
              <a:lnSpc>
                <a:spcPct val="100000"/>
              </a:lnSpc>
            </a:pPr>
            <a:r>
              <a:rPr lang="en-US" sz="2400" b="0" u="none" dirty="0"/>
              <a:t>RA</a:t>
            </a:r>
            <a:r>
              <a:rPr lang="en-US" sz="2400" b="0" u="none" dirty="0" smtClean="0"/>
              <a:t>-VI pioneered the RWC implementation, but is still </a:t>
            </a:r>
            <a:r>
              <a:rPr lang="en-US" sz="2400" b="0" u="none" dirty="0"/>
              <a:t>looking for a way forward </a:t>
            </a:r>
            <a:r>
              <a:rPr lang="en-US" sz="2400" b="0" u="none" dirty="0" smtClean="0"/>
              <a:t>to make this operational</a:t>
            </a:r>
            <a:endParaRPr lang="en-US" sz="2400" b="0" u="none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611560" y="6520259"/>
            <a:ext cx="8496944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GB" sz="1600" i="1" dirty="0">
                <a:solidFill>
                  <a:srgbClr val="254061"/>
                </a:solidFill>
              </a:rPr>
              <a:t>RA-II Workshop on WIGOS, Beijing, November 6-8 2018</a:t>
            </a:r>
          </a:p>
        </p:txBody>
      </p:sp>
    </p:spTree>
    <p:extLst>
      <p:ext uri="{BB962C8B-B14F-4D97-AF65-F5344CB8AC3E}">
        <p14:creationId xmlns:p14="http://schemas.microsoft.com/office/powerpoint/2010/main" val="10451835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3"/>
              </a:rPr>
              <a:t>lfnunes@wmo.int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4"/>
              </a:rPr>
              <a:t>www.wmo.int/wigos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4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235" name="Shape 235"/>
          <p:cNvSpPr>
            <a:spLocks noGrp="1"/>
          </p:cNvSpPr>
          <p:nvPr>
            <p:ph type="ctrTitle" idx="4294967295"/>
          </p:nvPr>
        </p:nvSpPr>
        <p:spPr>
          <a:xfrm>
            <a:off x="179512" y="188913"/>
            <a:ext cx="8713787" cy="792162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>
            <a:lvl1pPr algn="ctr" defTabSz="914400">
              <a:defRPr sz="4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dirty="0">
                <a:solidFill>
                  <a:srgbClr val="000090"/>
                </a:solidFill>
              </a:rPr>
              <a:t>Outline</a:t>
            </a:r>
            <a:endParaRPr dirty="0">
              <a:solidFill>
                <a:srgbClr val="000090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67544" y="6520259"/>
            <a:ext cx="8496944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GB" sz="1600" i="1" dirty="0">
                <a:solidFill>
                  <a:srgbClr val="254061"/>
                </a:solidFill>
              </a:rPr>
              <a:t>RA</a:t>
            </a:r>
            <a:r>
              <a:rPr lang="en-GB" sz="1600" i="1" dirty="0" smtClean="0">
                <a:solidFill>
                  <a:srgbClr val="254061"/>
                </a:solidFill>
              </a:rPr>
              <a:t>-II </a:t>
            </a:r>
            <a:r>
              <a:rPr lang="en-GB" sz="1600" i="1" dirty="0">
                <a:solidFill>
                  <a:srgbClr val="254061"/>
                </a:solidFill>
              </a:rPr>
              <a:t>Workshop on </a:t>
            </a:r>
            <a:r>
              <a:rPr lang="en-GB" sz="1600" i="1" dirty="0" smtClean="0">
                <a:solidFill>
                  <a:srgbClr val="254061"/>
                </a:solidFill>
              </a:rPr>
              <a:t>WIGOS, Beijing, November 6-8 </a:t>
            </a:r>
            <a:r>
              <a:rPr lang="en-GB" sz="1600" i="1" dirty="0">
                <a:solidFill>
                  <a:srgbClr val="254061"/>
                </a:solidFill>
              </a:rPr>
              <a:t>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358899"/>
            <a:ext cx="840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Regional WIGOS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OSCAR/Surface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WIGOS Data Quality Monitoring System (WDQMS)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3036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052736"/>
            <a:ext cx="8784976" cy="561717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GB" sz="2600" dirty="0">
                <a:cs typeface="Arial" panose="020B0604020202020204" pitchFamily="34" charset="0"/>
              </a:rPr>
              <a:t>Regional WIGOS Centres (RWCs) will </a:t>
            </a:r>
            <a:r>
              <a:rPr lang="en-GB" sz="2600" b="1" dirty="0">
                <a:cs typeface="Arial" panose="020B0604020202020204" pitchFamily="34" charset="0"/>
              </a:rPr>
              <a:t>play </a:t>
            </a:r>
            <a:r>
              <a:rPr lang="en-GB" sz="2600" b="1" dirty="0">
                <a:cs typeface="Arial" panose="020B0604020202020204" pitchFamily="34" charset="0"/>
              </a:rPr>
              <a:t>a</a:t>
            </a:r>
            <a:r>
              <a:rPr lang="en-GB" sz="2600" b="1" dirty="0" smtClean="0">
                <a:cs typeface="Arial" panose="020B0604020202020204" pitchFamily="34" charset="0"/>
              </a:rPr>
              <a:t> </a:t>
            </a:r>
            <a:r>
              <a:rPr lang="en-GB" sz="2600" b="1" dirty="0">
                <a:cs typeface="Arial" panose="020B0604020202020204" pitchFamily="34" charset="0"/>
              </a:rPr>
              <a:t>critical role</a:t>
            </a:r>
            <a:r>
              <a:rPr lang="en-GB" sz="2600" dirty="0">
                <a:cs typeface="Arial" panose="020B0604020202020204" pitchFamily="34" charset="0"/>
              </a:rPr>
              <a:t> in advancing operation of </a:t>
            </a:r>
            <a:r>
              <a:rPr lang="en-GB" sz="2600" dirty="0" smtClean="0">
                <a:cs typeface="Arial" panose="020B0604020202020204" pitchFamily="34" charset="0"/>
              </a:rPr>
              <a:t>WIGOS.</a:t>
            </a:r>
          </a:p>
          <a:p>
            <a:pPr>
              <a:defRPr/>
            </a:pPr>
            <a:r>
              <a:rPr lang="en-US" sz="2600" dirty="0" smtClean="0">
                <a:cs typeface="Arial" panose="020B0604020202020204" pitchFamily="34" charset="0"/>
              </a:rPr>
              <a:t>The </a:t>
            </a:r>
            <a:r>
              <a:rPr lang="en-US" sz="2600" dirty="0">
                <a:cs typeface="Arial" panose="020B0604020202020204" pitchFamily="34" charset="0"/>
              </a:rPr>
              <a:t>overall </a:t>
            </a:r>
            <a:r>
              <a:rPr lang="en-US" sz="2600" b="1" dirty="0">
                <a:cs typeface="Arial" panose="020B0604020202020204" pitchFamily="34" charset="0"/>
              </a:rPr>
              <a:t>purpose</a:t>
            </a:r>
            <a:r>
              <a:rPr lang="en-US" sz="2600" dirty="0">
                <a:cs typeface="Arial" panose="020B0604020202020204" pitchFamily="34" charset="0"/>
              </a:rPr>
              <a:t> of the RWCs is to </a:t>
            </a:r>
            <a:r>
              <a:rPr lang="en-US" sz="2600" b="1" dirty="0">
                <a:cs typeface="Arial" panose="020B0604020202020204" pitchFamily="34" charset="0"/>
              </a:rPr>
              <a:t>provide support and assistance to WMO Members and Regions</a:t>
            </a:r>
            <a:r>
              <a:rPr lang="en-US" sz="2600" dirty="0">
                <a:cs typeface="Arial" panose="020B0604020202020204" pitchFamily="34" charset="0"/>
              </a:rPr>
              <a:t> for their national and regional WIGOS implementation efforts</a:t>
            </a:r>
            <a:r>
              <a:rPr lang="en-US" sz="2600" dirty="0" smtClean="0">
                <a:cs typeface="Arial" panose="020B0604020202020204" pitchFamily="34" charset="0"/>
              </a:rPr>
              <a:t>.</a:t>
            </a:r>
            <a:endParaRPr lang="en-GB" sz="26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dirty="0" smtClean="0">
                <a:cs typeface="Arial" panose="020B0604020202020204" pitchFamily="34" charset="0"/>
              </a:rPr>
              <a:t>The RWCs </a:t>
            </a:r>
            <a:r>
              <a:rPr lang="en-US" sz="2600" dirty="0" smtClean="0">
                <a:cs typeface="Arial" panose="020B0604020202020204" pitchFamily="34" charset="0"/>
              </a:rPr>
              <a:t>will work </a:t>
            </a:r>
            <a:r>
              <a:rPr lang="en-US" sz="2600" dirty="0">
                <a:cs typeface="Arial" panose="020B0604020202020204" pitchFamily="34" charset="0"/>
              </a:rPr>
              <a:t>closely with: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200" dirty="0">
                <a:cs typeface="Arial" panose="020B0604020202020204" pitchFamily="34" charset="0"/>
              </a:rPr>
              <a:t>WMO Regional Offices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>
                <a:cs typeface="Arial" panose="020B0604020202020204" pitchFamily="34" charset="0"/>
              </a:rPr>
              <a:t>RICs, RRCs, RMICs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>
                <a:cs typeface="Arial" panose="020B0604020202020204" pitchFamily="34" charset="0"/>
              </a:rPr>
              <a:t>RTCs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>
                <a:cs typeface="Arial" panose="020B0604020202020204" pitchFamily="34" charset="0"/>
              </a:rPr>
              <a:t>RA I MG &amp; WG-OTI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>
                <a:cs typeface="Arial" panose="020B0604020202020204" pitchFamily="34" charset="0"/>
              </a:rPr>
              <a:t>Members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cs typeface="Arial" panose="020B0604020202020204" pitchFamily="34" charset="0"/>
              </a:rPr>
              <a:t>WIGOS-PO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Shape 307"/>
          <p:cNvSpPr txBox="1">
            <a:spLocks/>
          </p:cNvSpPr>
          <p:nvPr/>
        </p:nvSpPr>
        <p:spPr>
          <a:xfrm>
            <a:off x="250824" y="188896"/>
            <a:ext cx="8713790" cy="792194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600" b="1" dirty="0" smtClean="0">
                <a:solidFill>
                  <a:srgbClr val="000090"/>
                </a:solidFill>
                <a:latin typeface="Arial"/>
                <a:ea typeface="Arial"/>
                <a:cs typeface="Arial"/>
              </a:rPr>
              <a:t>Introduction to RWCs</a:t>
            </a:r>
            <a:endParaRPr lang="en-US" sz="36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366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713788" cy="936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  <a:t>Mandatory functions</a:t>
            </a:r>
            <a:endParaRPr lang="en-US" altLang="en-US" sz="36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052736"/>
            <a:ext cx="8784976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Regional </a:t>
            </a:r>
            <a:r>
              <a:rPr lang="en-GB" sz="2800" dirty="0"/>
              <a:t>WIGOS </a:t>
            </a:r>
            <a:r>
              <a:rPr lang="en-GB" sz="2800" b="1" dirty="0"/>
              <a:t>metadata</a:t>
            </a:r>
            <a:r>
              <a:rPr lang="en-GB" sz="2800" dirty="0"/>
              <a:t> </a:t>
            </a:r>
            <a:r>
              <a:rPr lang="en-GB" sz="2800" dirty="0" smtClean="0"/>
              <a:t>management</a:t>
            </a:r>
          </a:p>
          <a:p>
            <a:pPr marL="630238" lvl="1" indent="-317500"/>
            <a:r>
              <a:rPr lang="en-GB" sz="2400" dirty="0" smtClean="0"/>
              <a:t>work </a:t>
            </a:r>
            <a:r>
              <a:rPr lang="en-GB" sz="2400" dirty="0"/>
              <a:t>with data providers to facilitate collecting, updating and providing quality control of WIGOS metadata </a:t>
            </a:r>
            <a:r>
              <a:rPr lang="en-GB" sz="2400" dirty="0" smtClean="0"/>
              <a:t>in </a:t>
            </a:r>
            <a:r>
              <a:rPr lang="fr-FR" sz="2400" b="1" i="1" dirty="0" smtClean="0">
                <a:solidFill>
                  <a:srgbClr val="000099"/>
                </a:solidFill>
              </a:rPr>
              <a:t>OSCAR/Surface</a:t>
            </a:r>
            <a:r>
              <a:rPr lang="en-GB" sz="2400" dirty="0" smtClean="0"/>
              <a:t>;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Regional </a:t>
            </a:r>
            <a:r>
              <a:rPr lang="en-GB" sz="2800" dirty="0"/>
              <a:t>WIGOS performance </a:t>
            </a:r>
            <a:r>
              <a:rPr lang="en-GB" sz="2800" b="1" dirty="0"/>
              <a:t>monitoring and incident management</a:t>
            </a:r>
            <a:r>
              <a:rPr lang="en-GB" sz="2800" dirty="0"/>
              <a:t> (WIGOS Data Quality Monitoring System</a:t>
            </a:r>
            <a:r>
              <a:rPr lang="en-GB" sz="2800" dirty="0" smtClean="0"/>
              <a:t>)</a:t>
            </a:r>
          </a:p>
          <a:p>
            <a:pPr marL="914400" lvl="1" indent="-514350"/>
            <a:r>
              <a:rPr lang="en-GB" sz="2400" dirty="0" smtClean="0"/>
              <a:t>and </a:t>
            </a:r>
            <a:r>
              <a:rPr lang="en-GB" sz="2400" dirty="0"/>
              <a:t>follow-up with data providers in case of data availability or data quality </a:t>
            </a:r>
            <a:r>
              <a:rPr lang="en-GB" sz="2400" dirty="0" smtClean="0"/>
              <a:t>issues </a:t>
            </a:r>
            <a:r>
              <a:rPr lang="fr-FR" sz="2400" b="1" i="1" dirty="0">
                <a:solidFill>
                  <a:srgbClr val="000099"/>
                </a:solidFill>
              </a:rPr>
              <a:t>(WDQMS</a:t>
            </a:r>
            <a:r>
              <a:rPr lang="fr-FR" sz="2400" b="1" i="1" dirty="0" smtClean="0">
                <a:solidFill>
                  <a:srgbClr val="000099"/>
                </a:solidFill>
              </a:rPr>
              <a:t>)</a:t>
            </a:r>
            <a:r>
              <a:rPr lang="fr-FR" sz="2400" dirty="0" smtClean="0"/>
              <a:t>;</a:t>
            </a:r>
            <a:endParaRPr lang="fr-FR" sz="2400" b="1" i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9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59904"/>
            <a:ext cx="8713788" cy="936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  <a:t>Optional Functions</a:t>
            </a:r>
            <a:endParaRPr lang="en-US" altLang="en-US" sz="36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412776"/>
            <a:ext cx="8713093" cy="53285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 smtClean="0"/>
              <a:t>Assistance </a:t>
            </a:r>
            <a:r>
              <a:rPr lang="en-GB" sz="2800" dirty="0"/>
              <a:t>with the </a:t>
            </a:r>
            <a:r>
              <a:rPr lang="en-GB" sz="2800" b="1" dirty="0"/>
              <a:t>coordination</a:t>
            </a:r>
            <a:r>
              <a:rPr lang="en-GB" sz="2800" dirty="0"/>
              <a:t> of regional/sub-regional and national WIGOS projects; </a:t>
            </a:r>
            <a:endParaRPr lang="en-GB" sz="2800" dirty="0" smtClean="0"/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2800" dirty="0" smtClean="0"/>
              <a:t>Assistance </a:t>
            </a:r>
            <a:r>
              <a:rPr lang="en-GB" sz="2800" dirty="0"/>
              <a:t>with regional and national </a:t>
            </a:r>
            <a:r>
              <a:rPr lang="en-GB" sz="2800" b="1" dirty="0"/>
              <a:t>observing network </a:t>
            </a:r>
            <a:r>
              <a:rPr lang="en-GB" sz="2800" dirty="0"/>
              <a:t>management; and </a:t>
            </a:r>
            <a:endParaRPr lang="en-GB" sz="2800" dirty="0" smtClean="0"/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2800" dirty="0" smtClean="0"/>
              <a:t>Support </a:t>
            </a:r>
            <a:r>
              <a:rPr lang="en-GB" sz="2800" dirty="0"/>
              <a:t>for regional </a:t>
            </a:r>
            <a:r>
              <a:rPr lang="en-GB" sz="2800" b="1" dirty="0"/>
              <a:t>capacity development</a:t>
            </a:r>
            <a:r>
              <a:rPr lang="en-GB" sz="2800" dirty="0"/>
              <a:t> activities</a:t>
            </a:r>
            <a:r>
              <a:rPr lang="en-GB" sz="2800" dirty="0" smtClean="0"/>
              <a:t>.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 smtClean="0"/>
              <a:t>…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645289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713788" cy="936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  <a:t>Implementation</a:t>
            </a:r>
            <a:r>
              <a:rPr lang="fr-FR" altLang="en-US" sz="3600" b="1" dirty="0" smtClean="0">
                <a:solidFill>
                  <a:srgbClr val="000099"/>
                </a:solidFill>
                <a:latin typeface="Arial" pitchFamily="34" charset="0"/>
              </a:rPr>
              <a:t> Options</a:t>
            </a:r>
            <a:endParaRPr lang="fr-FR" altLang="en-US" sz="36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124744"/>
            <a:ext cx="8712968" cy="5257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Each </a:t>
            </a:r>
            <a:r>
              <a:rPr lang="en-US" sz="2800" dirty="0"/>
              <a:t>RA </a:t>
            </a:r>
            <a:r>
              <a:rPr lang="en-US" sz="2800" dirty="0" smtClean="0"/>
              <a:t>(i.e. Members of the Region) must </a:t>
            </a:r>
            <a:r>
              <a:rPr lang="en-US" sz="2800" dirty="0"/>
              <a:t>decides on its own way to address specific needs, priorities, challenges and available technical and human resources of the </a:t>
            </a:r>
            <a:r>
              <a:rPr lang="en-US" sz="2800" dirty="0" smtClean="0"/>
              <a:t>Region;</a:t>
            </a:r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Member </a:t>
            </a:r>
            <a:r>
              <a:rPr lang="en-GB" sz="2800" dirty="0"/>
              <a:t>or </a:t>
            </a:r>
            <a:r>
              <a:rPr lang="en-GB" sz="2800" dirty="0" smtClean="0"/>
              <a:t>group </a:t>
            </a:r>
            <a:r>
              <a:rPr lang="en-GB" sz="2800" dirty="0"/>
              <a:t>of Members </a:t>
            </a:r>
            <a:r>
              <a:rPr lang="en-GB" sz="2800" dirty="0" smtClean="0"/>
              <a:t>can establish RWC in sub-region, taking into account </a:t>
            </a:r>
            <a:r>
              <a:rPr lang="en-GB" sz="2800" dirty="0"/>
              <a:t>the natural geographic </a:t>
            </a:r>
            <a:r>
              <a:rPr lang="en-GB" sz="2800" dirty="0" smtClean="0"/>
              <a:t>/ </a:t>
            </a:r>
            <a:r>
              <a:rPr lang="en-GB" sz="2800" dirty="0"/>
              <a:t>linguistic </a:t>
            </a:r>
            <a:r>
              <a:rPr lang="en-GB" sz="2800" dirty="0" smtClean="0"/>
              <a:t>/ economic conditions/circumstances of the sub </a:t>
            </a:r>
            <a:r>
              <a:rPr lang="en-GB" sz="2800" dirty="0"/>
              <a:t>r</a:t>
            </a:r>
            <a:r>
              <a:rPr lang="en-GB" sz="2800" dirty="0" smtClean="0"/>
              <a:t>egion.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294937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332582"/>
            <a:ext cx="8713788" cy="792162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99"/>
                </a:solidFill>
                <a:latin typeface="Arial" pitchFamily="34" charset="0"/>
              </a:rPr>
              <a:t> Establishing a Regional WIGOS Centre in pilot mode </a:t>
            </a:r>
            <a: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  <a:t>(Annex </a:t>
            </a:r>
            <a:r>
              <a:rPr lang="en-US" altLang="en-US" sz="3600" b="1" dirty="0">
                <a:solidFill>
                  <a:srgbClr val="000099"/>
                </a:solidFill>
                <a:latin typeface="Arial" pitchFamily="34" charset="0"/>
              </a:rPr>
              <a:t>to Decision </a:t>
            </a:r>
            <a:r>
              <a:rPr lang="en-US" altLang="en-US" sz="3600" b="1" dirty="0" smtClean="0">
                <a:solidFill>
                  <a:srgbClr val="000099"/>
                </a:solidFill>
                <a:latin typeface="Arial" pitchFamily="34" charset="0"/>
              </a:rPr>
              <a:t>30, EC-69)</a:t>
            </a:r>
            <a:endParaRPr lang="en-AU" altLang="en-US" sz="3600" b="1" i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412776"/>
            <a:ext cx="8352928" cy="5184651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Introduction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Rationale for the project and its relevance to WMO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Project description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Resourcing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Implementation stages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Risk assessment/management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Governance, management and execution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Monitoring and evaluation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Annex 1 - Concept note on establishment of WMO Regional WIGOS </a:t>
            </a:r>
            <a:r>
              <a:rPr lang="en-US" sz="2400" dirty="0" err="1" smtClean="0"/>
              <a:t>Centres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Annex 2 - Application template for a RWC candidate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587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88896"/>
            <a:ext cx="8713790" cy="792194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fr-CH" sz="3600" b="1" dirty="0" err="1" smtClean="0">
                <a:solidFill>
                  <a:srgbClr val="000090"/>
                </a:solidFill>
                <a:latin typeface="Arial"/>
                <a:ea typeface="Arial"/>
                <a:cs typeface="Arial"/>
              </a:rPr>
              <a:t>Current</a:t>
            </a:r>
            <a:r>
              <a:rPr lang="fr-CH" sz="3600" b="1" dirty="0" smtClean="0">
                <a:solidFill>
                  <a:srgbClr val="000090"/>
                </a:solidFill>
                <a:latin typeface="Arial"/>
                <a:ea typeface="Arial"/>
                <a:cs typeface="Arial"/>
              </a:rPr>
              <a:t> </a:t>
            </a:r>
            <a:r>
              <a:rPr lang="fr-CH" sz="3600" b="1" dirty="0" err="1" smtClean="0">
                <a:solidFill>
                  <a:srgbClr val="000090"/>
                </a:solidFill>
                <a:latin typeface="Arial"/>
                <a:ea typeface="Arial"/>
                <a:cs typeface="Arial"/>
              </a:rPr>
              <a:t>status</a:t>
            </a:r>
            <a:r>
              <a:rPr lang="fr-CH" sz="3600" b="1" dirty="0" smtClean="0">
                <a:solidFill>
                  <a:srgbClr val="000090"/>
                </a:solidFill>
                <a:latin typeface="Arial"/>
                <a:ea typeface="Arial"/>
                <a:cs typeface="Arial"/>
              </a:rPr>
              <a:t> of </a:t>
            </a:r>
            <a:r>
              <a:rPr lang="fr-CH" sz="3600" b="1" dirty="0" err="1" smtClean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RWCs</a:t>
            </a:r>
            <a:endParaRPr sz="36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9061"/>
            <a:ext cx="8568952" cy="563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Region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 Many indications of national interest (e.g. Morocco, Kenya, Tanzania, …;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limited national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resources. RWC pilot to be initiated in East Africa on DFID (UK) project funding, centered in Kenya and Tanzania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300"/>
              </a:spcAft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II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: on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a sub-regional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basis: </a:t>
            </a:r>
            <a:r>
              <a:rPr lang="en-US" sz="2400" i="1" dirty="0" smtClean="0">
                <a:solidFill>
                  <a:schemeClr val="tx1"/>
                </a:solidFill>
                <a:latin typeface="Arial"/>
                <a:cs typeface="Arial"/>
              </a:rPr>
              <a:t>China and Japan have both formally addressed P/RA-II to request recognition of RWCs in pilot mode in Beijing and in Tokyo, respectively;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Indications of interest also from Saudi Arabia and India.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Region III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Plans for Virtual RWC maturing, with distributed functions involving 3/4 Members, decision to be made at RA-III-17 later this month;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Region IV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No clear path yet; USA may be willing to help;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Region V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Indications of interest from Australia, Fiji, Indonesia, Singapore; was discussed at RA-V-17 in October;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Region VI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successful RWC operating in pilot mode at DWD thanks to EUTMETNET engagement; see presentation by Stefan Klink; tentative plans for RWCs also in Belarus (Russian-speaking countries in RA-II and RA-VI) and Croatia (specifically for marine observing systems).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539552" y="6520259"/>
            <a:ext cx="8496944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GB" sz="1600" i="1" dirty="0">
                <a:solidFill>
                  <a:srgbClr val="254061"/>
                </a:solidFill>
              </a:rPr>
              <a:t>RA-II Workshop on WIGOS, Beijing, November 6-8 2018</a:t>
            </a:r>
          </a:p>
        </p:txBody>
      </p:sp>
    </p:spTree>
    <p:extLst>
      <p:ext uri="{BB962C8B-B14F-4D97-AF65-F5344CB8AC3E}">
        <p14:creationId xmlns:p14="http://schemas.microsoft.com/office/powerpoint/2010/main" val="14110683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8940</TotalTime>
  <Words>1704</Words>
  <Application>Microsoft Macintosh PowerPoint</Application>
  <PresentationFormat>On-screen Show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PowerPoint Presentation</vt:lpstr>
      <vt:lpstr>Outline</vt:lpstr>
      <vt:lpstr>Outline</vt:lpstr>
      <vt:lpstr>PowerPoint Presentation</vt:lpstr>
      <vt:lpstr>Mandatory functions</vt:lpstr>
      <vt:lpstr>Optional Functions</vt:lpstr>
      <vt:lpstr>Implementation Options</vt:lpstr>
      <vt:lpstr> Establishing a Regional WIGOS Centre in pilot mode (Annex to Decision 30, EC-69)</vt:lpstr>
      <vt:lpstr>Current status of RWCs</vt:lpstr>
      <vt:lpstr>Outline</vt:lpstr>
      <vt:lpstr>OSCAR/Surface (“What is WIGOS?”)</vt:lpstr>
      <vt:lpstr>PowerPoint Presentation</vt:lpstr>
      <vt:lpstr>The OSCAR/Surface webinar</vt:lpstr>
      <vt:lpstr>The OSCAR/Surface API (Application Programming Interface); Machine to Machine (M2M) updating of OSCAR</vt:lpstr>
      <vt:lpstr>The OSCAR/Surface API (II – Usage)</vt:lpstr>
      <vt:lpstr>The OSCAR/Surface API (III - Use cases)</vt:lpstr>
      <vt:lpstr>API documentation</vt:lpstr>
      <vt:lpstr>Outline</vt:lpstr>
      <vt:lpstr>The WIGOS Data Quality Monitoring System (“How is WIGOS performing?”)</vt:lpstr>
      <vt:lpstr>The Pilot project with Global NWP Centres (1)</vt:lpstr>
      <vt:lpstr>The Pilot project with Global NWP Centres (2)</vt:lpstr>
      <vt:lpstr>Technical Guidelines for RWCs on the WDQMS for surface land stations of the GOS (part of Guide to WIGOS)</vt:lpstr>
      <vt:lpstr>Summary and 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Filipe NUNES;Lars Peter Riishojgaard</dc:creator>
  <cp:lastModifiedBy>LRiishojgaard</cp:lastModifiedBy>
  <cp:revision>237</cp:revision>
  <dcterms:modified xsi:type="dcterms:W3CDTF">2018-11-07T01:23:18Z</dcterms:modified>
</cp:coreProperties>
</file>