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8" r:id="rId1"/>
  </p:sldMasterIdLst>
  <p:notesMasterIdLst>
    <p:notesMasterId r:id="rId23"/>
  </p:notesMasterIdLst>
  <p:sldIdLst>
    <p:sldId id="256" r:id="rId2"/>
    <p:sldId id="269" r:id="rId3"/>
    <p:sldId id="277" r:id="rId4"/>
    <p:sldId id="289" r:id="rId5"/>
    <p:sldId id="290" r:id="rId6"/>
    <p:sldId id="294" r:id="rId7"/>
    <p:sldId id="292" r:id="rId8"/>
    <p:sldId id="312" r:id="rId9"/>
    <p:sldId id="302" r:id="rId10"/>
    <p:sldId id="276" r:id="rId11"/>
    <p:sldId id="296" r:id="rId12"/>
    <p:sldId id="300" r:id="rId13"/>
    <p:sldId id="299" r:id="rId14"/>
    <p:sldId id="303" r:id="rId15"/>
    <p:sldId id="311" r:id="rId16"/>
    <p:sldId id="304" r:id="rId17"/>
    <p:sldId id="306" r:id="rId18"/>
    <p:sldId id="310" r:id="rId19"/>
    <p:sldId id="308" r:id="rId20"/>
    <p:sldId id="274" r:id="rId21"/>
    <p:sldId id="258" r:id="rId22"/>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99"/>
    <a:srgbClr val="FFCC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50" autoAdjust="0"/>
    <p:restoredTop sz="98335" autoAdjust="0"/>
  </p:normalViewPr>
  <p:slideViewPr>
    <p:cSldViewPr snapToGrid="0" snapToObjects="1">
      <p:cViewPr varScale="1">
        <p:scale>
          <a:sx n="72" d="100"/>
          <a:sy n="72" d="100"/>
        </p:scale>
        <p:origin x="118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5" y="0"/>
            <a:ext cx="2945659" cy="496332"/>
          </a:xfrm>
          <a:prstGeom prst="rect">
            <a:avLst/>
          </a:prstGeom>
        </p:spPr>
        <p:txBody>
          <a:bodyPr vert="horz" lIns="91440" tIns="45720" rIns="91440" bIns="45720" rtlCol="0"/>
          <a:lstStyle>
            <a:lvl1pPr algn="r">
              <a:defRPr sz="1200"/>
            </a:lvl1pPr>
          </a:lstStyle>
          <a:p>
            <a:fld id="{B52C619D-49A1-43D3-A02C-742DF4F73657}" type="datetimeFigureOut">
              <a:rPr lang="en-US" smtClean="0"/>
              <a:pPr/>
              <a:t>11/6/2018</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5" y="9428583"/>
            <a:ext cx="2945659" cy="496332"/>
          </a:xfrm>
          <a:prstGeom prst="rect">
            <a:avLst/>
          </a:prstGeom>
        </p:spPr>
        <p:txBody>
          <a:bodyPr vert="horz" lIns="91440" tIns="45720" rIns="91440" bIns="45720" rtlCol="0" anchor="b"/>
          <a:lstStyle>
            <a:lvl1pPr algn="r">
              <a:defRPr sz="1200"/>
            </a:lvl1pPr>
          </a:lstStyle>
          <a:p>
            <a:fld id="{4CC6C61D-21BD-45CA-B920-B80C9B6DF6D2}" type="slidenum">
              <a:rPr lang="en-US" smtClean="0"/>
              <a:pPr/>
              <a:t>‹#›</a:t>
            </a:fld>
            <a:endParaRPr lang="en-US"/>
          </a:p>
        </p:txBody>
      </p:sp>
    </p:spTree>
    <p:extLst>
      <p:ext uri="{BB962C8B-B14F-4D97-AF65-F5344CB8AC3E}">
        <p14:creationId xmlns:p14="http://schemas.microsoft.com/office/powerpoint/2010/main" val="187531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17A8EE-57A8-4753-8CCD-70D815203E52}" type="slidenum">
              <a:rPr lang="en-US" smtClean="0"/>
              <a:pPr>
                <a:defRPr/>
              </a:pPr>
              <a:t>17</a:t>
            </a:fld>
            <a:endParaRPr lang="en-US"/>
          </a:p>
        </p:txBody>
      </p:sp>
    </p:spTree>
    <p:extLst>
      <p:ext uri="{BB962C8B-B14F-4D97-AF65-F5344CB8AC3E}">
        <p14:creationId xmlns:p14="http://schemas.microsoft.com/office/powerpoint/2010/main" val="1739420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D21D778-B565-4D7E-94D7-64010A445B68}" type="datetimeFigureOut">
              <a:rPr lang="en-US" smtClean="0"/>
              <a:pPr/>
              <a:t>11/6/2018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259AF2F-52C6-9B46-B8B2-0579234AE62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21D778-B565-4D7E-94D7-64010A445B68}" type="datetimeFigureOut">
              <a:rPr lang="en-US" smtClean="0"/>
              <a:pPr/>
              <a:t>11/6/2018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259AF2F-52C6-9B46-B8B2-0579234AE62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21D778-B565-4D7E-94D7-64010A445B68}" type="datetimeFigureOut">
              <a:rPr lang="en-US" smtClean="0"/>
              <a:pPr/>
              <a:t>11/6/2018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259AF2F-52C6-9B46-B8B2-0579234AE62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4250" y="609600"/>
            <a:ext cx="7175500" cy="1143000"/>
          </a:xfrm>
        </p:spPr>
        <p:txBody>
          <a:bodyPr/>
          <a:lstStyle/>
          <a:p>
            <a:r>
              <a:rPr lang="en-US"/>
              <a:t>Click to edit Master title style</a:t>
            </a:r>
          </a:p>
        </p:txBody>
      </p:sp>
      <p:sp>
        <p:nvSpPr>
          <p:cNvPr id="3" name="Text Placeholder 2"/>
          <p:cNvSpPr>
            <a:spLocks noGrp="1"/>
          </p:cNvSpPr>
          <p:nvPr>
            <p:ph type="body" sz="half" idx="1"/>
          </p:nvPr>
        </p:nvSpPr>
        <p:spPr>
          <a:xfrm>
            <a:off x="984250" y="1981200"/>
            <a:ext cx="351155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51155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1751503"/>
      </p:ext>
    </p:extLst>
  </p:cSld>
  <p:clrMapOvr>
    <a:masterClrMapping/>
  </p:clrMapOvr>
  <p:transition spd="slow">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21D778-B565-4D7E-94D7-64010A445B68}" type="datetimeFigureOut">
              <a:rPr lang="en-US" smtClean="0"/>
              <a:pPr/>
              <a:t>11/6/2018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259AF2F-52C6-9B46-B8B2-0579234AE62E}" type="slidenum">
              <a:rPr lang="en-US" smtClean="0"/>
              <a:pPr/>
              <a:t>‹#›</a:t>
            </a:fld>
            <a:endParaRPr lang="en-US"/>
          </a:p>
        </p:txBody>
      </p:sp>
      <p:pic>
        <p:nvPicPr>
          <p:cNvPr id="7" name="Picture 6" descr="wmo2016_powerpoint_standard_v2-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21D778-B565-4D7E-94D7-64010A445B68}" type="datetimeFigureOut">
              <a:rPr lang="en-US" smtClean="0"/>
              <a:pPr/>
              <a:t>11/6/2018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259AF2F-52C6-9B46-B8B2-0579234AE62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21D778-B565-4D7E-94D7-64010A445B68}" type="datetimeFigureOut">
              <a:rPr lang="en-US" smtClean="0"/>
              <a:pPr/>
              <a:t>11/6/2018</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9259AF2F-52C6-9B46-B8B2-0579234AE62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21D778-B565-4D7E-94D7-64010A445B68}" type="datetimeFigureOut">
              <a:rPr lang="en-US" smtClean="0"/>
              <a:pPr/>
              <a:t>11/6/2018</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9259AF2F-52C6-9B46-B8B2-0579234AE62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21D778-B565-4D7E-94D7-64010A445B68}" type="datetimeFigureOut">
              <a:rPr lang="en-US" smtClean="0"/>
              <a:pPr/>
              <a:t>11/6/2018</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9259AF2F-52C6-9B46-B8B2-0579234AE62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21D778-B565-4D7E-94D7-64010A445B68}" type="datetimeFigureOut">
              <a:rPr lang="en-US" smtClean="0"/>
              <a:pPr/>
              <a:t>11/6/2018</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9259AF2F-52C6-9B46-B8B2-0579234AE62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21D778-B565-4D7E-94D7-64010A445B68}" type="datetimeFigureOut">
              <a:rPr lang="en-US" smtClean="0"/>
              <a:pPr/>
              <a:t>11/6/2018</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9259AF2F-52C6-9B46-B8B2-0579234AE62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21D778-B565-4D7E-94D7-64010A445B68}" type="datetimeFigureOut">
              <a:rPr lang="en-US" smtClean="0"/>
              <a:pPr/>
              <a:t>11/6/2018</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9259AF2F-52C6-9B46-B8B2-0579234AE62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eaLnBrk="1" latinLnBrk="0" hangingPunct="1"/>
            <a:fld id="{9D21D778-B565-4D7E-94D7-64010A445B68}" type="datetimeFigureOut">
              <a:rPr lang="en-US" smtClean="0"/>
              <a:pPr algn="r" eaLnBrk="1" latinLnBrk="0" hangingPunct="1"/>
              <a:t>11/6/2018</a:t>
            </a:fld>
            <a:endParaRPr lang="en-US" sz="1400" dirty="0">
              <a:solidFill>
                <a:srgbClr val="FFFFFF"/>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eaLnBrk="1" latinLnBrk="0" hangingPunct="1"/>
            <a:endParaRPr kumimoji="0" lang="en-US" dirty="0">
              <a:solidFill>
                <a:srgbClr val="FFFFFF"/>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AF2F-52C6-9B46-B8B2-0579234AE62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3.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madhaweej@ddress.com"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mo2016_powerpoint_standard_v2-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16000" cy="6912000"/>
          </a:xfrm>
          <a:prstGeom prst="rect">
            <a:avLst/>
          </a:prstGeom>
        </p:spPr>
      </p:pic>
      <p:sp>
        <p:nvSpPr>
          <p:cNvPr id="6" name="TextBox 5"/>
          <p:cNvSpPr txBox="1"/>
          <p:nvPr/>
        </p:nvSpPr>
        <p:spPr>
          <a:xfrm>
            <a:off x="4971238" y="5898887"/>
            <a:ext cx="4172989" cy="707886"/>
          </a:xfrm>
          <a:prstGeom prst="rect">
            <a:avLst/>
          </a:prstGeom>
          <a:noFill/>
        </p:spPr>
        <p:txBody>
          <a:bodyPr wrap="square" rtlCol="0">
            <a:spAutoFit/>
          </a:bodyPr>
          <a:lstStyle/>
          <a:p>
            <a:pPr algn="ctr"/>
            <a:r>
              <a:rPr lang="de-DE" sz="2000" dirty="0">
                <a:solidFill>
                  <a:srgbClr val="000090"/>
                </a:solidFill>
              </a:rPr>
              <a:t>RA II WIGOS Workshop</a:t>
            </a:r>
          </a:p>
          <a:p>
            <a:pPr algn="ctr"/>
            <a:r>
              <a:rPr lang="de-DE" sz="2000" dirty="0">
                <a:solidFill>
                  <a:srgbClr val="000090"/>
                </a:solidFill>
              </a:rPr>
              <a:t>6-8 November 2018, Beijing, China</a:t>
            </a:r>
          </a:p>
        </p:txBody>
      </p:sp>
      <p:sp>
        <p:nvSpPr>
          <p:cNvPr id="7" name="Shape 231"/>
          <p:cNvSpPr txBox="1">
            <a:spLocks/>
          </p:cNvSpPr>
          <p:nvPr/>
        </p:nvSpPr>
        <p:spPr>
          <a:xfrm>
            <a:off x="120649" y="1002683"/>
            <a:ext cx="8865446" cy="1108743"/>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de-DE" sz="4000" b="1" dirty="0">
                <a:solidFill>
                  <a:srgbClr val="000090"/>
                </a:solidFill>
              </a:rPr>
              <a:t>RA II WIGOS Workshop</a:t>
            </a:r>
          </a:p>
          <a:p>
            <a:pPr>
              <a:lnSpc>
                <a:spcPct val="120000"/>
              </a:lnSpc>
            </a:pPr>
            <a:r>
              <a:rPr lang="en-US" sz="4000" b="1" dirty="0">
                <a:solidFill>
                  <a:srgbClr val="000090"/>
                </a:solidFill>
              </a:rPr>
              <a:t>Sri Lanka</a:t>
            </a:r>
          </a:p>
        </p:txBody>
      </p:sp>
      <p:sp>
        <p:nvSpPr>
          <p:cNvPr id="3" name="TextBox 2"/>
          <p:cNvSpPr txBox="1"/>
          <p:nvPr/>
        </p:nvSpPr>
        <p:spPr>
          <a:xfrm>
            <a:off x="2301564" y="2948647"/>
            <a:ext cx="5339347" cy="584775"/>
          </a:xfrm>
          <a:prstGeom prst="rect">
            <a:avLst/>
          </a:prstGeom>
          <a:noFill/>
        </p:spPr>
        <p:txBody>
          <a:bodyPr wrap="none" rtlCol="0">
            <a:spAutoFit/>
          </a:bodyPr>
          <a:lstStyle/>
          <a:p>
            <a:pPr algn="ctr"/>
            <a:r>
              <a:rPr lang="en-US" sz="3200" i="1" dirty="0" err="1">
                <a:solidFill>
                  <a:srgbClr val="011993"/>
                </a:solidFill>
                <a:latin typeface="+mj-lt"/>
                <a:ea typeface="Arial"/>
                <a:cs typeface="Arial"/>
                <a:sym typeface="Arial"/>
              </a:rPr>
              <a:t>Preethika</a:t>
            </a:r>
            <a:r>
              <a:rPr lang="en-US" sz="3200" i="1" dirty="0">
                <a:solidFill>
                  <a:srgbClr val="011993"/>
                </a:solidFill>
                <a:latin typeface="+mj-lt"/>
                <a:ea typeface="Arial"/>
                <a:cs typeface="Arial"/>
                <a:sym typeface="Arial"/>
              </a:rPr>
              <a:t> </a:t>
            </a:r>
            <a:r>
              <a:rPr lang="en-US" sz="3200" i="1" dirty="0" err="1">
                <a:solidFill>
                  <a:srgbClr val="011993"/>
                </a:solidFill>
                <a:latin typeface="+mj-lt"/>
                <a:ea typeface="Arial"/>
                <a:cs typeface="Arial"/>
                <a:sym typeface="Arial"/>
              </a:rPr>
              <a:t>Madhawee</a:t>
            </a:r>
            <a:r>
              <a:rPr lang="en-US" sz="3200" i="1" dirty="0">
                <a:solidFill>
                  <a:srgbClr val="011993"/>
                </a:solidFill>
                <a:latin typeface="+mj-lt"/>
                <a:ea typeface="Arial"/>
                <a:cs typeface="Arial"/>
                <a:sym typeface="Arial"/>
              </a:rPr>
              <a:t> </a:t>
            </a:r>
            <a:r>
              <a:rPr lang="en-US" sz="3200" i="1" dirty="0" err="1">
                <a:solidFill>
                  <a:srgbClr val="011993"/>
                </a:solidFill>
                <a:latin typeface="+mj-lt"/>
                <a:ea typeface="Arial"/>
                <a:cs typeface="Arial"/>
                <a:sym typeface="Arial"/>
              </a:rPr>
              <a:t>Jayakody</a:t>
            </a:r>
            <a:endParaRPr lang="en-US" sz="3200" i="1" dirty="0">
              <a:latin typeface="+mj-lt"/>
            </a:endParaRPr>
          </a:p>
        </p:txBody>
      </p:sp>
    </p:spTree>
    <p:extLst>
      <p:ext uri="{BB962C8B-B14F-4D97-AF65-F5344CB8AC3E}">
        <p14:creationId xmlns:p14="http://schemas.microsoft.com/office/powerpoint/2010/main" val="2389260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err="1">
                <a:solidFill>
                  <a:srgbClr val="000090"/>
                </a:solidFill>
              </a:rPr>
              <a:t>II.Physical</a:t>
            </a:r>
            <a:r>
              <a:rPr lang="en-US" sz="3200" b="1" dirty="0">
                <a:solidFill>
                  <a:srgbClr val="000090"/>
                </a:solidFill>
              </a:rPr>
              <a:t> context of the country</a:t>
            </a:r>
            <a:endParaRPr lang="en-US" sz="3200" dirty="0"/>
          </a:p>
        </p:txBody>
      </p:sp>
      <p:pic>
        <p:nvPicPr>
          <p:cNvPr id="5" name="Picture 2" descr="sri_lanka_rel00">
            <a:extLst>
              <a:ext uri="{FF2B5EF4-FFF2-40B4-BE49-F238E27FC236}">
                <a16:creationId xmlns:a16="http://schemas.microsoft.com/office/drawing/2014/main" id="{467D2276-C573-4520-800B-2FBF657EDE7B}"/>
              </a:ext>
            </a:extLst>
          </p:cNvPr>
          <p:cNvPicPr>
            <a:picLocks noChangeAspect="1" noChangeArrowheads="1"/>
          </p:cNvPicPr>
          <p:nvPr/>
        </p:nvPicPr>
        <p:blipFill>
          <a:blip r:embed="rId2"/>
          <a:srcRect/>
          <a:stretch>
            <a:fillRect/>
          </a:stretch>
        </p:blipFill>
        <p:spPr>
          <a:xfrm>
            <a:off x="1013789" y="1615686"/>
            <a:ext cx="3664226" cy="4693039"/>
          </a:xfrm>
          <a:prstGeom prst="rect">
            <a:avLst/>
          </a:prstGeom>
          <a:noFill/>
          <a:ln/>
        </p:spPr>
      </p:pic>
      <p:sp>
        <p:nvSpPr>
          <p:cNvPr id="6" name="TextBox 5">
            <a:extLst>
              <a:ext uri="{FF2B5EF4-FFF2-40B4-BE49-F238E27FC236}">
                <a16:creationId xmlns:a16="http://schemas.microsoft.com/office/drawing/2014/main" id="{C9A900A8-E377-4EFE-9D97-04E390B8BD7D}"/>
              </a:ext>
            </a:extLst>
          </p:cNvPr>
          <p:cNvSpPr txBox="1"/>
          <p:nvPr/>
        </p:nvSpPr>
        <p:spPr>
          <a:xfrm>
            <a:off x="5022576" y="1804569"/>
            <a:ext cx="3213463" cy="4412875"/>
          </a:xfrm>
          <a:prstGeom prst="rect">
            <a:avLst/>
          </a:prstGeom>
          <a:solidFill>
            <a:srgbClr val="FFFF00"/>
          </a:solidFill>
        </p:spPr>
        <p:txBody>
          <a:bodyPr wrap="square" rtlCol="0">
            <a:spAutoFit/>
          </a:bodyPr>
          <a:lstStyle/>
          <a:p>
            <a:pPr fontAlgn="auto">
              <a:spcBef>
                <a:spcPct val="50000"/>
              </a:spcBef>
              <a:spcAft>
                <a:spcPts val="0"/>
              </a:spcAft>
              <a:buFont typeface="Arial" pitchFamily="34" charset="0"/>
              <a:buChar char="•"/>
              <a:defRPr/>
            </a:pPr>
            <a:r>
              <a:rPr lang="en-US" sz="2000" dirty="0">
                <a:effectLst>
                  <a:outerShdw blurRad="38100" dist="38100" dir="2700000" algn="tl">
                    <a:srgbClr val="FFFFFF"/>
                  </a:outerShdw>
                </a:effectLst>
                <a:latin typeface="Cambria Math" panose="02040503050406030204" pitchFamily="18" charset="0"/>
                <a:ea typeface="Cambria Math" panose="02040503050406030204" pitchFamily="18" charset="0"/>
              </a:rPr>
              <a:t>Topography:</a:t>
            </a:r>
          </a:p>
          <a:p>
            <a:pPr fontAlgn="auto">
              <a:spcBef>
                <a:spcPts val="0"/>
              </a:spcBef>
              <a:spcAft>
                <a:spcPts val="0"/>
              </a:spcAft>
              <a:defRPr/>
            </a:pPr>
            <a:r>
              <a:rPr lang="en-US" altLang="ko-KR" sz="2000" dirty="0">
                <a:effectLst>
                  <a:outerShdw blurRad="38100" dist="38100" dir="2700000" algn="tl">
                    <a:srgbClr val="FFFFFF"/>
                  </a:outerShdw>
                </a:effectLst>
                <a:latin typeface="Cambria Math" panose="02040503050406030204" pitchFamily="18" charset="0"/>
                <a:ea typeface="Cambria Math" panose="02040503050406030204" pitchFamily="18" charset="0"/>
              </a:rPr>
              <a:t>          Sri Lanka Locates Between (5 to 10) N and  (79 to 82) E </a:t>
            </a:r>
          </a:p>
          <a:p>
            <a:pPr marL="342900" indent="-342900">
              <a:buFont typeface="Arial" panose="020B0604020202020204" pitchFamily="34" charset="0"/>
              <a:buChar char="•"/>
              <a:defRPr/>
            </a:pPr>
            <a:r>
              <a:rPr lang="en-US" sz="2000" dirty="0"/>
              <a:t>Surface:65,525 </a:t>
            </a:r>
            <a:r>
              <a:rPr lang="en-US" sz="2000" dirty="0" err="1"/>
              <a:t>sq</a:t>
            </a:r>
            <a:r>
              <a:rPr lang="en-US" sz="2000" dirty="0"/>
              <a:t> km</a:t>
            </a:r>
          </a:p>
          <a:p>
            <a:pPr marL="342900" indent="-342900">
              <a:buFont typeface="Arial" panose="020B0604020202020204" pitchFamily="34" charset="0"/>
              <a:buChar char="•"/>
              <a:defRPr/>
            </a:pPr>
            <a:r>
              <a:rPr lang="en-US" sz="2000" dirty="0"/>
              <a:t>Central </a:t>
            </a:r>
            <a:r>
              <a:rPr lang="en-US" sz="2000" dirty="0" err="1"/>
              <a:t>parts:hilly</a:t>
            </a:r>
            <a:r>
              <a:rPr lang="en-US" sz="2000" dirty="0"/>
              <a:t> areas and water falls</a:t>
            </a:r>
          </a:p>
          <a:p>
            <a:pPr marL="342900" indent="-342900">
              <a:buFont typeface="Arial" panose="020B0604020202020204" pitchFamily="34" charset="0"/>
              <a:buChar char="•"/>
              <a:defRPr/>
            </a:pPr>
            <a:r>
              <a:rPr lang="en-US" sz="2000" dirty="0"/>
              <a:t>Many rivers :starts in Central parts</a:t>
            </a:r>
          </a:p>
          <a:p>
            <a:pPr marL="342900" indent="-342900">
              <a:buFont typeface="Arial" panose="020B0604020202020204" pitchFamily="34" charset="0"/>
              <a:buChar char="•"/>
              <a:defRPr/>
            </a:pPr>
            <a:r>
              <a:rPr lang="en-US" sz="2000" dirty="0"/>
              <a:t>Irrigation systems </a:t>
            </a:r>
          </a:p>
          <a:p>
            <a:pPr fontAlgn="auto">
              <a:spcBef>
                <a:spcPts val="0"/>
              </a:spcBef>
              <a:spcAft>
                <a:spcPts val="0"/>
              </a:spcAft>
              <a:defRPr/>
            </a:pPr>
            <a:endParaRPr lang="en-US" altLang="ko-KR" sz="2000" dirty="0">
              <a:effectLst>
                <a:outerShdw blurRad="38100" dist="38100" dir="2700000" algn="tl">
                  <a:srgbClr val="FFFFFF"/>
                </a:outerShdw>
              </a:effectLst>
              <a:latin typeface="Cambria Math" panose="02040503050406030204" pitchFamily="18" charset="0"/>
              <a:ea typeface="Cambria Math" panose="02040503050406030204" pitchFamily="18" charset="0"/>
            </a:endParaRPr>
          </a:p>
          <a:p>
            <a:pPr marL="400050" indent="-400050">
              <a:lnSpc>
                <a:spcPct val="80000"/>
              </a:lnSpc>
              <a:buAutoNum type="romanLcPeriod"/>
            </a:pPr>
            <a:endParaRPr lang="en-US" sz="2000" dirty="0"/>
          </a:p>
          <a:p>
            <a:pPr algn="ctr" fontAlgn="auto">
              <a:spcBef>
                <a:spcPct val="50000"/>
              </a:spcBef>
              <a:spcAft>
                <a:spcPts val="0"/>
              </a:spcAft>
              <a:defRPr/>
            </a:pPr>
            <a:endParaRPr lang="en-US" altLang="en-US" sz="2000" b="1" dirty="0">
              <a:effectLst>
                <a:outerShdw blurRad="38100" dist="38100" dir="2700000" algn="tl">
                  <a:srgbClr val="FFFFFF"/>
                </a:outerShdw>
              </a:effectLst>
              <a:latin typeface="Cambria Math" panose="02040503050406030204" pitchFamily="18" charset="0"/>
              <a:ea typeface="Cambria Math" panose="02040503050406030204" pitchFamily="18" charset="0"/>
            </a:endParaRPr>
          </a:p>
          <a:p>
            <a:pPr marL="400050" indent="-400050">
              <a:lnSpc>
                <a:spcPct val="80000"/>
              </a:lnSpc>
              <a:buAutoNum type="romanLcPeriod"/>
            </a:pPr>
            <a:endParaRPr lang="en-US" dirty="0"/>
          </a:p>
        </p:txBody>
      </p:sp>
      <p:pic>
        <p:nvPicPr>
          <p:cNvPr id="7" name="Picture 6">
            <a:extLst>
              <a:ext uri="{FF2B5EF4-FFF2-40B4-BE49-F238E27FC236}">
                <a16:creationId xmlns:a16="http://schemas.microsoft.com/office/drawing/2014/main" id="{C8CC5FB8-B193-435F-832C-8E519EC15C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8203" y="155551"/>
            <a:ext cx="715205" cy="71520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670" y="299256"/>
            <a:ext cx="8229600" cy="1143000"/>
          </a:xfrm>
        </p:spPr>
        <p:txBody>
          <a:bodyPr>
            <a:noAutofit/>
          </a:bodyPr>
          <a:lstStyle/>
          <a:p>
            <a:br>
              <a:rPr lang="en-US" sz="3200" b="1" dirty="0">
                <a:solidFill>
                  <a:srgbClr val="000090"/>
                </a:solidFill>
              </a:rPr>
            </a:br>
            <a:r>
              <a:rPr lang="en-US" sz="3200" b="1" dirty="0" err="1">
                <a:solidFill>
                  <a:srgbClr val="000090"/>
                </a:solidFill>
              </a:rPr>
              <a:t>III.National</a:t>
            </a:r>
            <a:r>
              <a:rPr lang="en-US" sz="3200" b="1" dirty="0">
                <a:solidFill>
                  <a:srgbClr val="000090"/>
                </a:solidFill>
              </a:rPr>
              <a:t> requirements for observations</a:t>
            </a:r>
            <a:br>
              <a:rPr lang="en-US" sz="3200" b="1" dirty="0">
                <a:solidFill>
                  <a:srgbClr val="000090"/>
                </a:solidFill>
              </a:rPr>
            </a:br>
            <a:endParaRPr lang="en-US" sz="3200" b="1" dirty="0">
              <a:solidFill>
                <a:srgbClr val="000090"/>
              </a:solidFill>
            </a:endParaRPr>
          </a:p>
        </p:txBody>
      </p:sp>
      <p:sp>
        <p:nvSpPr>
          <p:cNvPr id="3" name="Content Placeholder 2"/>
          <p:cNvSpPr>
            <a:spLocks noGrp="1"/>
          </p:cNvSpPr>
          <p:nvPr>
            <p:ph idx="1"/>
          </p:nvPr>
        </p:nvSpPr>
        <p:spPr>
          <a:xfrm>
            <a:off x="993912" y="1442256"/>
            <a:ext cx="7692887" cy="4683907"/>
          </a:xfrm>
        </p:spPr>
        <p:txBody>
          <a:bodyPr>
            <a:normAutofit/>
          </a:bodyPr>
          <a:lstStyle/>
          <a:p>
            <a:pPr marL="682625" indent="-682625">
              <a:buFont typeface="+mj-lt"/>
              <a:buAutoNum type="romanUcPeriod"/>
            </a:pPr>
            <a:r>
              <a:rPr lang="en-US" sz="2400" dirty="0"/>
              <a:t>National priority application areas</a:t>
            </a:r>
          </a:p>
          <a:p>
            <a:pPr marL="1082675" lvl="1" indent="-682625">
              <a:buFont typeface="Arial" panose="020B0604020202020204" pitchFamily="34" charset="0"/>
              <a:buChar char="•"/>
            </a:pPr>
            <a:r>
              <a:rPr lang="fr-CH" sz="2000" dirty="0"/>
              <a:t>Agriculture (</a:t>
            </a:r>
            <a:r>
              <a:rPr lang="fr-CH" sz="2000" dirty="0" err="1"/>
              <a:t>two</a:t>
            </a:r>
            <a:r>
              <a:rPr lang="fr-CH" sz="2000" dirty="0"/>
              <a:t> </a:t>
            </a:r>
            <a:r>
              <a:rPr lang="fr-CH" sz="2000" dirty="0" err="1"/>
              <a:t>rice</a:t>
            </a:r>
            <a:r>
              <a:rPr lang="fr-CH" sz="2000" dirty="0"/>
              <a:t> cultivation </a:t>
            </a:r>
            <a:r>
              <a:rPr lang="fr-CH" sz="2000" dirty="0" err="1"/>
              <a:t>season</a:t>
            </a:r>
            <a:r>
              <a:rPr lang="fr-CH" sz="2000" dirty="0"/>
              <a:t> starts </a:t>
            </a:r>
            <a:r>
              <a:rPr lang="fr-CH" sz="2000" dirty="0" err="1"/>
              <a:t>with</a:t>
            </a:r>
            <a:r>
              <a:rPr lang="fr-CH" sz="2000" dirty="0"/>
              <a:t> </a:t>
            </a:r>
            <a:r>
              <a:rPr lang="fr-CH" sz="2000" dirty="0" err="1"/>
              <a:t>intermonsoon</a:t>
            </a:r>
            <a:r>
              <a:rPr lang="fr-CH" sz="2000" dirty="0"/>
              <a:t>)</a:t>
            </a:r>
          </a:p>
          <a:p>
            <a:pPr marL="1082675" lvl="1" indent="-682625">
              <a:buFont typeface="Arial" panose="020B0604020202020204" pitchFamily="34" charset="0"/>
              <a:buChar char="•"/>
            </a:pPr>
            <a:r>
              <a:rPr lang="fr-CH" sz="2000" dirty="0" err="1"/>
              <a:t>Hydrology</a:t>
            </a:r>
            <a:r>
              <a:rPr lang="fr-CH" sz="2000" dirty="0"/>
              <a:t> (Power </a:t>
            </a:r>
            <a:r>
              <a:rPr lang="fr-CH" sz="2000" dirty="0" err="1"/>
              <a:t>basically</a:t>
            </a:r>
            <a:r>
              <a:rPr lang="fr-CH" sz="2000" dirty="0"/>
              <a:t> </a:t>
            </a:r>
            <a:r>
              <a:rPr lang="fr-CH" sz="2000" dirty="0" err="1"/>
              <a:t>depend</a:t>
            </a:r>
            <a:r>
              <a:rPr lang="fr-CH" sz="2000" dirty="0"/>
              <a:t> on </a:t>
            </a:r>
            <a:r>
              <a:rPr lang="fr-CH" sz="2000" dirty="0" err="1"/>
              <a:t>hydrology</a:t>
            </a:r>
            <a:r>
              <a:rPr lang="fr-CH" sz="2000" dirty="0"/>
              <a:t>)</a:t>
            </a:r>
          </a:p>
          <a:p>
            <a:pPr marL="1082675" lvl="1" indent="-682625">
              <a:buFont typeface="Arial" panose="020B0604020202020204" pitchFamily="34" charset="0"/>
              <a:buChar char="•"/>
            </a:pPr>
            <a:r>
              <a:rPr lang="fr-CH" sz="2000" dirty="0" err="1"/>
              <a:t>Health</a:t>
            </a:r>
            <a:r>
              <a:rPr lang="fr-CH" sz="2000" dirty="0"/>
              <a:t> (</a:t>
            </a:r>
            <a:r>
              <a:rPr lang="fr-CH" sz="2000" dirty="0" err="1"/>
              <a:t>some</a:t>
            </a:r>
            <a:r>
              <a:rPr lang="fr-CH" sz="2000" dirty="0"/>
              <a:t> </a:t>
            </a:r>
            <a:r>
              <a:rPr lang="fr-CH" sz="2000" dirty="0" err="1"/>
              <a:t>deseases</a:t>
            </a:r>
            <a:r>
              <a:rPr lang="fr-CH" sz="2000" dirty="0"/>
              <a:t> spread </a:t>
            </a:r>
            <a:r>
              <a:rPr lang="fr-CH" sz="2000" dirty="0" err="1"/>
              <a:t>with</a:t>
            </a:r>
            <a:r>
              <a:rPr lang="fr-CH" sz="2000" dirty="0"/>
              <a:t> </a:t>
            </a:r>
            <a:r>
              <a:rPr lang="fr-CH" sz="2000" dirty="0" err="1"/>
              <a:t>heavy</a:t>
            </a:r>
            <a:r>
              <a:rPr lang="fr-CH" sz="2000" dirty="0"/>
              <a:t> </a:t>
            </a:r>
            <a:r>
              <a:rPr lang="fr-CH" sz="2000" dirty="0" err="1"/>
              <a:t>rainfall</a:t>
            </a:r>
            <a:r>
              <a:rPr lang="fr-CH" sz="2000" dirty="0"/>
              <a:t>)</a:t>
            </a:r>
          </a:p>
          <a:p>
            <a:pPr marL="1082675" lvl="1" indent="-682625">
              <a:buFont typeface="Arial" panose="020B0604020202020204" pitchFamily="34" charset="0"/>
              <a:buChar char="•"/>
            </a:pPr>
            <a:endParaRPr lang="fr-CH" sz="2000" dirty="0"/>
          </a:p>
          <a:p>
            <a:pPr marL="682625" indent="-682625">
              <a:buFont typeface="+mj-lt"/>
              <a:buAutoNum type="romanUcPeriod"/>
            </a:pPr>
            <a:r>
              <a:rPr lang="fr-CH" sz="2400" dirty="0"/>
              <a:t>Most relevant </a:t>
            </a:r>
            <a:r>
              <a:rPr lang="fr-CH" sz="2400" dirty="0" err="1"/>
              <a:t>measurements</a:t>
            </a:r>
            <a:r>
              <a:rPr lang="fr-CH" sz="2400" dirty="0"/>
              <a:t>:</a:t>
            </a:r>
          </a:p>
          <a:p>
            <a:pPr marL="1082675" lvl="1" indent="-682625">
              <a:buFont typeface="Arial" panose="020B0604020202020204" pitchFamily="34" charset="0"/>
              <a:buChar char="•"/>
            </a:pPr>
            <a:r>
              <a:rPr lang="fr-CH" sz="2000" dirty="0"/>
              <a:t>Pressure</a:t>
            </a:r>
          </a:p>
          <a:p>
            <a:pPr marL="1082675" lvl="1" indent="-682625">
              <a:buFont typeface="Arial" panose="020B0604020202020204" pitchFamily="34" charset="0"/>
              <a:buChar char="•"/>
            </a:pPr>
            <a:r>
              <a:rPr lang="fr-CH" sz="2000" dirty="0"/>
              <a:t>Wind </a:t>
            </a:r>
          </a:p>
          <a:p>
            <a:pPr marL="1082675" lvl="1" indent="-682625">
              <a:buFont typeface="Arial" panose="020B0604020202020204" pitchFamily="34" charset="0"/>
              <a:buChar char="•"/>
            </a:pPr>
            <a:r>
              <a:rPr lang="fr-CH" sz="2000" dirty="0"/>
              <a:t> </a:t>
            </a:r>
            <a:r>
              <a:rPr lang="fr-CH" sz="2000" dirty="0" err="1"/>
              <a:t>Precipitation</a:t>
            </a:r>
            <a:r>
              <a:rPr lang="fr-CH" sz="2000" dirty="0"/>
              <a:t> (flood/land slide…)</a:t>
            </a:r>
          </a:p>
          <a:p>
            <a:pPr marL="1082675" lvl="1" indent="-682625">
              <a:buFont typeface="Arial" panose="020B0604020202020204" pitchFamily="34" charset="0"/>
              <a:buChar char="•"/>
            </a:pPr>
            <a:r>
              <a:rPr lang="fr-CH" sz="2000" dirty="0" err="1"/>
              <a:t>Temperature</a:t>
            </a:r>
            <a:endParaRPr lang="fr-CH" sz="2000" dirty="0"/>
          </a:p>
          <a:p>
            <a:pPr marL="1082675" lvl="1" indent="-682625">
              <a:buFont typeface="Arial" panose="020B0604020202020204" pitchFamily="34" charset="0"/>
              <a:buChar char="•"/>
            </a:pPr>
            <a:r>
              <a:rPr lang="fr-CH" sz="2000" dirty="0" err="1"/>
              <a:t>Humidity</a:t>
            </a:r>
            <a:endParaRPr lang="fr-CH" sz="2000" dirty="0"/>
          </a:p>
          <a:p>
            <a:pPr marL="1082675" lvl="1" indent="-682625">
              <a:buFont typeface="Arial" panose="020B0604020202020204" pitchFamily="34" charset="0"/>
              <a:buChar char="•"/>
            </a:pPr>
            <a:endParaRPr lang="fr-CH" sz="2000" dirty="0"/>
          </a:p>
          <a:p>
            <a:pPr marL="1082675" lvl="1" indent="-682625">
              <a:buNone/>
            </a:pPr>
            <a:endParaRPr lang="fr-CH" sz="2000" dirty="0"/>
          </a:p>
        </p:txBody>
      </p:sp>
      <p:pic>
        <p:nvPicPr>
          <p:cNvPr id="4" name="Picture 3">
            <a:extLst>
              <a:ext uri="{FF2B5EF4-FFF2-40B4-BE49-F238E27FC236}">
                <a16:creationId xmlns:a16="http://schemas.microsoft.com/office/drawing/2014/main" id="{2AE3A25A-A06C-4E55-8069-7F0FF08C9B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412" y="90028"/>
            <a:ext cx="715205" cy="715205"/>
          </a:xfrm>
          <a:prstGeom prst="rect">
            <a:avLst/>
          </a:prstGeom>
        </p:spPr>
      </p:pic>
    </p:spTree>
    <p:extLst>
      <p:ext uri="{BB962C8B-B14F-4D97-AF65-F5344CB8AC3E}">
        <p14:creationId xmlns:p14="http://schemas.microsoft.com/office/powerpoint/2010/main" val="179696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274638"/>
            <a:ext cx="8229600" cy="826305"/>
          </a:xfrm>
        </p:spPr>
        <p:txBody>
          <a:bodyPr vert="horz" anchor="b">
            <a:normAutofit/>
          </a:bodyPr>
          <a:lstStyle/>
          <a:p>
            <a:pPr>
              <a:lnSpc>
                <a:spcPct val="80000"/>
              </a:lnSpc>
            </a:pPr>
            <a:r>
              <a:rPr lang="fr-CH" altLang="en-US" sz="3200" dirty="0">
                <a:solidFill>
                  <a:srgbClr val="000099"/>
                </a:solidFill>
                <a:ea typeface="Cambria Math" pitchFamily="18" charset="0"/>
              </a:rPr>
              <a:t>IV.</a:t>
            </a:r>
            <a:r>
              <a:rPr lang="en-US" sz="3200" b="1" dirty="0">
                <a:solidFill>
                  <a:srgbClr val="000099"/>
                </a:solidFill>
              </a:rPr>
              <a:t> Summary </a:t>
            </a:r>
            <a:r>
              <a:rPr lang="en-US" sz="2800" b="1" dirty="0">
                <a:solidFill>
                  <a:srgbClr val="000090"/>
                </a:solidFill>
              </a:rPr>
              <a:t>of national observing capabilities</a:t>
            </a:r>
            <a:endParaRPr lang="en-US" altLang="en-US" sz="2600" dirty="0">
              <a:solidFill>
                <a:schemeClr val="tx1"/>
              </a:solidFill>
            </a:endParaRPr>
          </a:p>
        </p:txBody>
      </p:sp>
      <p:sp>
        <p:nvSpPr>
          <p:cNvPr id="11" name="Slide Number Placeholder 10"/>
          <p:cNvSpPr>
            <a:spLocks noGrp="1"/>
          </p:cNvSpPr>
          <p:nvPr>
            <p:ph type="sldNum" sz="quarter" idx="12"/>
          </p:nvPr>
        </p:nvSpPr>
        <p:spPr/>
        <p:txBody>
          <a:bodyPr/>
          <a:lstStyle/>
          <a:p>
            <a:fld id="{AD062AFE-5CE4-4C72-96E9-A07D1F7D85A1}" type="slidenum">
              <a:rPr lang="ru-RU" smtClean="0"/>
              <a:pPr/>
              <a:t>12</a:t>
            </a:fld>
            <a:endParaRPr lang="ru-RU" dirty="0"/>
          </a:p>
        </p:txBody>
      </p:sp>
      <p:sp>
        <p:nvSpPr>
          <p:cNvPr id="3" name="Content Placeholder 2"/>
          <p:cNvSpPr>
            <a:spLocks noGrp="1"/>
          </p:cNvSpPr>
          <p:nvPr>
            <p:ph sz="quarter" idx="4294967295"/>
          </p:nvPr>
        </p:nvSpPr>
        <p:spPr>
          <a:xfrm>
            <a:off x="0" y="1600200"/>
            <a:ext cx="8229600" cy="4525963"/>
          </a:xfrm>
        </p:spPr>
        <p:txBody>
          <a:bodyPr/>
          <a:lstStyle/>
          <a:p>
            <a:pPr marL="0" indent="0">
              <a:buNone/>
            </a:pPr>
            <a:r>
              <a:rPr lang="fr-CH" altLang="en-US" sz="2800" dirty="0">
                <a:solidFill>
                  <a:schemeClr val="bg2">
                    <a:lumMod val="25000"/>
                  </a:schemeClr>
                </a:solidFill>
                <a:latin typeface="Cambria Math" pitchFamily="18" charset="0"/>
                <a:ea typeface="Cambria Math" pitchFamily="18" charset="0"/>
              </a:rPr>
              <a:t>	</a:t>
            </a:r>
            <a:endParaRPr lang="fr-CH" altLang="en-US" sz="2400" dirty="0">
              <a:solidFill>
                <a:schemeClr val="bg2">
                  <a:lumMod val="25000"/>
                </a:schemeClr>
              </a:solidFill>
              <a:latin typeface="Cambria Math" pitchFamily="18" charset="0"/>
              <a:ea typeface="Cambria Math" pitchFamily="18" charset="0"/>
            </a:endParaRPr>
          </a:p>
          <a:p>
            <a:endParaRPr lang="en-US" dirty="0"/>
          </a:p>
        </p:txBody>
      </p:sp>
      <p:pic>
        <p:nvPicPr>
          <p:cNvPr id="7" name="Picture 5" descr="R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100474"/>
            <a:ext cx="3013578" cy="44329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stretch>
            <a:fillRect/>
          </a:stretch>
        </p:blipFill>
        <p:spPr>
          <a:xfrm>
            <a:off x="4192582" y="2252870"/>
            <a:ext cx="4951418" cy="149192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98203" y="155551"/>
            <a:ext cx="715205" cy="715205"/>
          </a:xfrm>
          <a:prstGeom prst="rect">
            <a:avLst/>
          </a:prstGeom>
        </p:spPr>
      </p:pic>
      <p:sp>
        <p:nvSpPr>
          <p:cNvPr id="5" name="TextBox 4">
            <a:extLst>
              <a:ext uri="{FF2B5EF4-FFF2-40B4-BE49-F238E27FC236}">
                <a16:creationId xmlns:a16="http://schemas.microsoft.com/office/drawing/2014/main" id="{64034E51-016F-47A5-A2C8-5DBF4D272BCC}"/>
              </a:ext>
            </a:extLst>
          </p:cNvPr>
          <p:cNvSpPr txBox="1"/>
          <p:nvPr/>
        </p:nvSpPr>
        <p:spPr>
          <a:xfrm>
            <a:off x="2438397" y="1272209"/>
            <a:ext cx="3904787" cy="523220"/>
          </a:xfrm>
          <a:prstGeom prst="rect">
            <a:avLst/>
          </a:prstGeom>
          <a:noFill/>
        </p:spPr>
        <p:txBody>
          <a:bodyPr wrap="square" rtlCol="0">
            <a:spAutoFit/>
          </a:bodyPr>
          <a:lstStyle/>
          <a:p>
            <a:r>
              <a:rPr lang="fr-CH" altLang="en-US" sz="2800" b="1" dirty="0">
                <a:ea typeface="Cambria Math" pitchFamily="18" charset="0"/>
              </a:rPr>
              <a:t>Surface observations</a:t>
            </a:r>
            <a:endParaRPr lang="en-SG" sz="2800" b="1" dirty="0"/>
          </a:p>
        </p:txBody>
      </p:sp>
    </p:spTree>
    <p:extLst>
      <p:ext uri="{BB962C8B-B14F-4D97-AF65-F5344CB8AC3E}">
        <p14:creationId xmlns:p14="http://schemas.microsoft.com/office/powerpoint/2010/main" val="341846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buNone/>
            </a:pPr>
            <a:r>
              <a:rPr lang="fr-CH" altLang="en-US" sz="2800" dirty="0">
                <a:solidFill>
                  <a:schemeClr val="bg2">
                    <a:lumMod val="25000"/>
                  </a:schemeClr>
                </a:solidFill>
                <a:latin typeface="Cambria Math" pitchFamily="18" charset="0"/>
                <a:ea typeface="Cambria Math" pitchFamily="18" charset="0"/>
              </a:rPr>
              <a:t>	</a:t>
            </a:r>
            <a:endParaRPr lang="fr-CH" altLang="en-US" sz="2400" dirty="0">
              <a:solidFill>
                <a:schemeClr val="bg2">
                  <a:lumMod val="25000"/>
                </a:schemeClr>
              </a:solidFill>
              <a:latin typeface="Cambria Math" pitchFamily="18" charset="0"/>
              <a:ea typeface="Cambria Math" pitchFamily="18" charset="0"/>
            </a:endParaRPr>
          </a:p>
          <a:p>
            <a:endParaRPr lang="en-US" dirty="0"/>
          </a:p>
        </p:txBody>
      </p:sp>
      <p:sp>
        <p:nvSpPr>
          <p:cNvPr id="4" name="Rectangle 2"/>
          <p:cNvSpPr>
            <a:spLocks noGrp="1" noChangeArrowheads="1"/>
          </p:cNvSpPr>
          <p:nvPr>
            <p:ph type="title"/>
          </p:nvPr>
        </p:nvSpPr>
        <p:spPr>
          <a:xfrm>
            <a:off x="331840" y="359902"/>
            <a:ext cx="8534400" cy="758952"/>
          </a:xfrm>
        </p:spPr>
        <p:txBody>
          <a:bodyPr vert="horz" anchor="b">
            <a:normAutofit/>
          </a:bodyPr>
          <a:lstStyle/>
          <a:p>
            <a:pPr>
              <a:lnSpc>
                <a:spcPct val="80000"/>
              </a:lnSpc>
            </a:pPr>
            <a:r>
              <a:rPr lang="fr-CH" altLang="en-US" sz="3200" b="1" dirty="0">
                <a:solidFill>
                  <a:srgbClr val="000099"/>
                </a:solidFill>
                <a:ea typeface="Cambria Math" pitchFamily="18" charset="0"/>
              </a:rPr>
              <a:t>IV. </a:t>
            </a:r>
            <a:r>
              <a:rPr lang="fr-CH" altLang="en-US" sz="3200" b="1" dirty="0" err="1">
                <a:solidFill>
                  <a:srgbClr val="000099"/>
                </a:solidFill>
                <a:ea typeface="Cambria Math" pitchFamily="18" charset="0"/>
              </a:rPr>
              <a:t>Cont;Upper</a:t>
            </a:r>
            <a:r>
              <a:rPr lang="fr-CH" altLang="en-US" sz="3200" b="1" dirty="0">
                <a:solidFill>
                  <a:srgbClr val="000099"/>
                </a:solidFill>
                <a:ea typeface="Cambria Math" pitchFamily="18" charset="0"/>
              </a:rPr>
              <a:t> Air Observations</a:t>
            </a:r>
            <a:endParaRPr lang="en-US" altLang="en-US" sz="3200" b="1" dirty="0">
              <a:solidFill>
                <a:srgbClr val="000099"/>
              </a:solidFill>
            </a:endParaRPr>
          </a:p>
        </p:txBody>
      </p:sp>
      <p:pic>
        <p:nvPicPr>
          <p:cNvPr id="10" name="Picture 5" descr="DCP_00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250" y="1425973"/>
            <a:ext cx="1955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IMAGE009"/>
          <p:cNvPicPr>
            <a:picLocks noChangeAspect="1" noChangeArrowheads="1"/>
          </p:cNvPicPr>
          <p:nvPr/>
        </p:nvPicPr>
        <p:blipFill>
          <a:blip r:embed="rId3">
            <a:lum bright="2000"/>
            <a:extLst>
              <a:ext uri="{28A0092B-C50C-407E-A947-70E740481C1C}">
                <a14:useLocalDpi xmlns:a14="http://schemas.microsoft.com/office/drawing/2010/main" val="0"/>
              </a:ext>
            </a:extLst>
          </a:blip>
          <a:srcRect l="14999"/>
          <a:stretch>
            <a:fillRect/>
          </a:stretch>
        </p:blipFill>
        <p:spPr bwMode="auto">
          <a:xfrm>
            <a:off x="243448" y="4041648"/>
            <a:ext cx="2032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stretch>
            <a:fillRect/>
          </a:stretch>
        </p:blipFill>
        <p:spPr>
          <a:xfrm>
            <a:off x="6298958" y="2791282"/>
            <a:ext cx="1751576" cy="772197"/>
          </a:xfrm>
          <a:prstGeom prst="rect">
            <a:avLst/>
          </a:prstGeom>
        </p:spPr>
      </p:pic>
      <p:pic>
        <p:nvPicPr>
          <p:cNvPr id="13" name="Picture 12"/>
          <p:cNvPicPr>
            <a:picLocks noChangeAspect="1"/>
          </p:cNvPicPr>
          <p:nvPr/>
        </p:nvPicPr>
        <p:blipFill>
          <a:blip r:embed="rId5"/>
          <a:stretch>
            <a:fillRect/>
          </a:stretch>
        </p:blipFill>
        <p:spPr>
          <a:xfrm>
            <a:off x="6322560" y="2076021"/>
            <a:ext cx="1704372" cy="561864"/>
          </a:xfrm>
          <a:prstGeom prst="rect">
            <a:avLst/>
          </a:prstGeom>
        </p:spPr>
      </p:pic>
      <p:pic>
        <p:nvPicPr>
          <p:cNvPr id="14" name="Picture 13"/>
          <p:cNvPicPr>
            <a:picLocks noChangeAspect="1"/>
          </p:cNvPicPr>
          <p:nvPr/>
        </p:nvPicPr>
        <p:blipFill>
          <a:blip r:embed="rId6"/>
          <a:stretch>
            <a:fillRect/>
          </a:stretch>
        </p:blipFill>
        <p:spPr>
          <a:xfrm>
            <a:off x="2933314" y="1772816"/>
            <a:ext cx="3043103" cy="4326232"/>
          </a:xfrm>
          <a:prstGeom prst="rect">
            <a:avLst/>
          </a:prstGeom>
        </p:spPr>
      </p:pic>
      <p:sp>
        <p:nvSpPr>
          <p:cNvPr id="15" name="TextBox 14"/>
          <p:cNvSpPr txBox="1"/>
          <p:nvPr/>
        </p:nvSpPr>
        <p:spPr>
          <a:xfrm>
            <a:off x="5976417" y="4041648"/>
            <a:ext cx="2988071" cy="2031325"/>
          </a:xfrm>
          <a:prstGeom prst="rect">
            <a:avLst/>
          </a:prstGeom>
          <a:noFill/>
          <a:ln>
            <a:solidFill>
              <a:schemeClr val="bg2">
                <a:lumMod val="25000"/>
              </a:schemeClr>
            </a:solidFill>
          </a:ln>
        </p:spPr>
        <p:txBody>
          <a:bodyPr wrap="square" rtlCol="0">
            <a:spAutoFit/>
          </a:bodyPr>
          <a:lstStyle/>
          <a:p>
            <a:pPr marL="285750" indent="-285750">
              <a:buFont typeface="Arial" panose="020B0604020202020204" pitchFamily="34" charset="0"/>
              <a:buChar char="•"/>
            </a:pPr>
            <a:r>
              <a:rPr lang="en-US" b="1" dirty="0">
                <a:latin typeface="Cambria Math" panose="02040503050406030204" pitchFamily="18" charset="0"/>
                <a:ea typeface="Cambria Math" panose="02040503050406030204" pitchFamily="18" charset="0"/>
              </a:rPr>
              <a:t>Pilot </a:t>
            </a:r>
            <a:r>
              <a:rPr lang="en-US" b="1" dirty="0" err="1">
                <a:latin typeface="Cambria Math" panose="02040503050406030204" pitchFamily="18" charset="0"/>
                <a:ea typeface="Cambria Math" panose="02040503050406030204" pitchFamily="18" charset="0"/>
              </a:rPr>
              <a:t>ballon</a:t>
            </a:r>
            <a:r>
              <a:rPr lang="en-US" b="1" dirty="0">
                <a:latin typeface="Cambria Math" panose="02040503050406030204" pitchFamily="18" charset="0"/>
                <a:ea typeface="Cambria Math" panose="02040503050406030204" pitchFamily="18" charset="0"/>
              </a:rPr>
              <a:t> observation 	</a:t>
            </a:r>
            <a:r>
              <a:rPr lang="en-US" dirty="0">
                <a:latin typeface="Cambria Math" panose="02040503050406030204" pitchFamily="18" charset="0"/>
                <a:ea typeface="Cambria Math" panose="02040503050406030204" pitchFamily="18" charset="0"/>
              </a:rPr>
              <a:t>everyday 	0000z,0600z and 	1200z</a:t>
            </a:r>
          </a:p>
          <a:p>
            <a:pPr marL="285750" indent="-285750">
              <a:buFont typeface="Arial" panose="020B0604020202020204" pitchFamily="34" charset="0"/>
              <a:buChar char="•"/>
            </a:pPr>
            <a:r>
              <a:rPr lang="en-US" b="1" dirty="0" err="1">
                <a:latin typeface="Cambria Math" panose="02040503050406030204" pitchFamily="18" charset="0"/>
                <a:ea typeface="Cambria Math" panose="02040503050406030204" pitchFamily="18" charset="0"/>
              </a:rPr>
              <a:t>Radiosonde</a:t>
            </a:r>
            <a:r>
              <a:rPr lang="en-US" b="1" dirty="0">
                <a:latin typeface="Cambria Math" panose="02040503050406030204" pitchFamily="18" charset="0"/>
                <a:ea typeface="Cambria Math" panose="02040503050406030204" pitchFamily="18" charset="0"/>
              </a:rPr>
              <a:t> observation </a:t>
            </a:r>
          </a:p>
          <a:p>
            <a:r>
              <a:rPr lang="en-US" b="1" dirty="0">
                <a:latin typeface="Cambria Math" panose="02040503050406030204" pitchFamily="18" charset="0"/>
                <a:ea typeface="Cambria Math" panose="02040503050406030204" pitchFamily="18" charset="0"/>
              </a:rPr>
              <a:t>	</a:t>
            </a:r>
            <a:r>
              <a:rPr lang="en-US" dirty="0">
                <a:latin typeface="Cambria Math" panose="02040503050406030204" pitchFamily="18" charset="0"/>
                <a:ea typeface="Cambria Math" panose="02040503050406030204" pitchFamily="18" charset="0"/>
              </a:rPr>
              <a:t>3 days per week 	(Mon/Wed/Fri)</a:t>
            </a:r>
          </a:p>
        </p:txBody>
      </p:sp>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98203" y="-41396"/>
            <a:ext cx="715205" cy="715205"/>
          </a:xfrm>
          <a:prstGeom prst="rect">
            <a:avLst/>
          </a:prstGeom>
        </p:spPr>
      </p:pic>
      <p:sp>
        <p:nvSpPr>
          <p:cNvPr id="18" name="Slide Number Placeholder 17"/>
          <p:cNvSpPr>
            <a:spLocks noGrp="1"/>
          </p:cNvSpPr>
          <p:nvPr>
            <p:ph type="sldNum" sz="quarter" idx="12"/>
          </p:nvPr>
        </p:nvSpPr>
        <p:spPr/>
        <p:txBody>
          <a:bodyPr/>
          <a:lstStyle/>
          <a:p>
            <a:fld id="{AD062AFE-5CE4-4C72-96E9-A07D1F7D85A1}" type="slidenum">
              <a:rPr lang="ru-RU" smtClean="0"/>
              <a:pPr/>
              <a:t>13</a:t>
            </a:fld>
            <a:endParaRPr lang="ru-RU" dirty="0"/>
          </a:p>
        </p:txBody>
      </p:sp>
      <p:sp>
        <p:nvSpPr>
          <p:cNvPr id="17" name="Rectangle 2">
            <a:extLst>
              <a:ext uri="{FF2B5EF4-FFF2-40B4-BE49-F238E27FC236}">
                <a16:creationId xmlns:a16="http://schemas.microsoft.com/office/drawing/2014/main" id="{ABE7EF2F-E87B-4F08-B71C-53624C6A02B5}"/>
              </a:ext>
            </a:extLst>
          </p:cNvPr>
          <p:cNvSpPr txBox="1">
            <a:spLocks noChangeArrowheads="1"/>
          </p:cNvSpPr>
          <p:nvPr/>
        </p:nvSpPr>
        <p:spPr>
          <a:xfrm>
            <a:off x="-1" y="75054"/>
            <a:ext cx="3723861" cy="399170"/>
          </a:xfrm>
          <a:prstGeom prst="rect">
            <a:avLst/>
          </a:prstGeom>
        </p:spPr>
        <p:txBody>
          <a:bodyPr vert="horz" lIns="91440" tIns="45720" rIns="91440" bIns="45720" rtlCol="0" anchor="b">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sz="3200" b="1" dirty="0">
                <a:solidFill>
                  <a:srgbClr val="000099"/>
                </a:solidFill>
              </a:rPr>
              <a:t> </a:t>
            </a:r>
            <a:r>
              <a:rPr lang="en-US" sz="3200" b="1" dirty="0">
                <a:solidFill>
                  <a:srgbClr val="000099"/>
                </a:solidFill>
                <a:latin typeface="+mn-lt"/>
              </a:rPr>
              <a:t>Summary </a:t>
            </a:r>
            <a:r>
              <a:rPr lang="en-US" sz="3200" b="1" dirty="0">
                <a:solidFill>
                  <a:srgbClr val="000090"/>
                </a:solidFill>
                <a:latin typeface="+mn-lt"/>
              </a:rPr>
              <a:t>of national observing capabilities</a:t>
            </a:r>
            <a:endParaRPr lang="en-US" altLang="en-US" sz="3200" dirty="0">
              <a:latin typeface="+mn-lt"/>
            </a:endParaRPr>
          </a:p>
        </p:txBody>
      </p:sp>
    </p:spTree>
    <p:extLst>
      <p:ext uri="{BB962C8B-B14F-4D97-AF65-F5344CB8AC3E}">
        <p14:creationId xmlns:p14="http://schemas.microsoft.com/office/powerpoint/2010/main" val="446316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8427"/>
            <a:ext cx="8229600" cy="1143000"/>
          </a:xfrm>
        </p:spPr>
        <p:txBody>
          <a:bodyPr/>
          <a:lstStyle/>
          <a:p>
            <a:pPr lvl="2" algn="ctr" rtl="0">
              <a:spcBef>
                <a:spcPct val="0"/>
              </a:spcBef>
            </a:pPr>
            <a:r>
              <a:rPr lang="fr-CH" sz="3600" b="1" dirty="0" err="1"/>
              <a:t>IV.Lightning</a:t>
            </a:r>
            <a:r>
              <a:rPr lang="fr-CH" sz="3600" b="1" dirty="0"/>
              <a:t> </a:t>
            </a:r>
            <a:r>
              <a:rPr lang="fr-CH" sz="3600" b="1" dirty="0" err="1"/>
              <a:t>detection</a:t>
            </a:r>
            <a:r>
              <a:rPr lang="fr-CH" sz="3600" b="1" dirty="0"/>
              <a:t> networks</a:t>
            </a:r>
            <a:br>
              <a:rPr lang="fr-CH" sz="1800" dirty="0"/>
            </a:br>
            <a:endParaRPr lang="en-US" dirty="0"/>
          </a:p>
        </p:txBody>
      </p:sp>
      <p:pic>
        <p:nvPicPr>
          <p:cNvPr id="2051" name="Picture 3"/>
          <p:cNvPicPr>
            <a:picLocks noGrp="1" noChangeAspect="1" noChangeArrowheads="1"/>
          </p:cNvPicPr>
          <p:nvPr>
            <p:ph idx="1"/>
          </p:nvPr>
        </p:nvPicPr>
        <p:blipFill>
          <a:blip r:embed="rId2"/>
          <a:srcRect/>
          <a:stretch>
            <a:fillRect/>
          </a:stretch>
        </p:blipFill>
        <p:spPr bwMode="auto">
          <a:xfrm>
            <a:off x="1475656" y="1445252"/>
            <a:ext cx="6026236" cy="4525963"/>
          </a:xfrm>
          <a:prstGeom prst="rect">
            <a:avLst/>
          </a:prstGeom>
          <a:noFill/>
          <a:ln w="9525">
            <a:noFill/>
            <a:miter lim="800000"/>
            <a:headEnd/>
            <a:tailEnd/>
          </a:ln>
          <a:effectLst/>
        </p:spPr>
      </p:pic>
      <p:pic>
        <p:nvPicPr>
          <p:cNvPr id="5" name="Picture 4">
            <a:extLst>
              <a:ext uri="{FF2B5EF4-FFF2-40B4-BE49-F238E27FC236}">
                <a16:creationId xmlns:a16="http://schemas.microsoft.com/office/drawing/2014/main" id="{5DA4427E-727F-4E1B-9D93-602308C022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8203" y="155551"/>
            <a:ext cx="715205" cy="715205"/>
          </a:xfrm>
          <a:prstGeom prst="rect">
            <a:avLst/>
          </a:prstGeom>
        </p:spPr>
      </p:pic>
      <p:sp>
        <p:nvSpPr>
          <p:cNvPr id="3" name="TextBox 2">
            <a:extLst>
              <a:ext uri="{FF2B5EF4-FFF2-40B4-BE49-F238E27FC236}">
                <a16:creationId xmlns:a16="http://schemas.microsoft.com/office/drawing/2014/main" id="{B28E60F2-BAC1-478F-9541-001C8E065EB2}"/>
              </a:ext>
            </a:extLst>
          </p:cNvPr>
          <p:cNvSpPr txBox="1"/>
          <p:nvPr/>
        </p:nvSpPr>
        <p:spPr>
          <a:xfrm>
            <a:off x="6414868" y="5472332"/>
            <a:ext cx="2391507" cy="1015663"/>
          </a:xfrm>
          <a:prstGeom prst="rect">
            <a:avLst/>
          </a:prstGeom>
          <a:noFill/>
        </p:spPr>
        <p:txBody>
          <a:bodyPr wrap="square" rtlCol="0">
            <a:spAutoFit/>
          </a:bodyPr>
          <a:lstStyle/>
          <a:p>
            <a:r>
              <a:rPr lang="en-SG" sz="2000" dirty="0"/>
              <a:t>2017-2018 TRAIL PERIOD</a:t>
            </a:r>
          </a:p>
          <a:p>
            <a:r>
              <a:rPr lang="en-SG" sz="2000" dirty="0"/>
              <a:t>Update every 10min</a:t>
            </a:r>
          </a:p>
        </p:txBody>
      </p:sp>
      <p:sp>
        <p:nvSpPr>
          <p:cNvPr id="7" name="Rectangle 2">
            <a:extLst>
              <a:ext uri="{FF2B5EF4-FFF2-40B4-BE49-F238E27FC236}">
                <a16:creationId xmlns:a16="http://schemas.microsoft.com/office/drawing/2014/main" id="{D00D683D-6124-4D5C-9097-4CA518B10069}"/>
              </a:ext>
            </a:extLst>
          </p:cNvPr>
          <p:cNvSpPr txBox="1">
            <a:spLocks noChangeArrowheads="1"/>
          </p:cNvSpPr>
          <p:nvPr/>
        </p:nvSpPr>
        <p:spPr>
          <a:xfrm>
            <a:off x="-1" y="75054"/>
            <a:ext cx="3723861" cy="399170"/>
          </a:xfrm>
          <a:prstGeom prst="rect">
            <a:avLst/>
          </a:prstGeom>
        </p:spPr>
        <p:txBody>
          <a:bodyPr vert="horz" lIns="91440" tIns="45720" rIns="91440" bIns="45720" rtlCol="0" anchor="b">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sz="3200" b="1" dirty="0">
                <a:solidFill>
                  <a:srgbClr val="000099"/>
                </a:solidFill>
              </a:rPr>
              <a:t> </a:t>
            </a:r>
            <a:r>
              <a:rPr lang="en-US" sz="3200" b="1" dirty="0">
                <a:solidFill>
                  <a:srgbClr val="000099"/>
                </a:solidFill>
                <a:latin typeface="+mn-lt"/>
              </a:rPr>
              <a:t>Summary </a:t>
            </a:r>
            <a:r>
              <a:rPr lang="en-US" sz="3200" b="1" dirty="0">
                <a:solidFill>
                  <a:srgbClr val="000090"/>
                </a:solidFill>
                <a:latin typeface="+mn-lt"/>
              </a:rPr>
              <a:t>of national observing capabilities</a:t>
            </a:r>
            <a:endParaRPr lang="en-US" altLang="en-US" sz="3200" dirty="0">
              <a:latin typeface="+mn-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318" y="102309"/>
            <a:ext cx="8229600" cy="1143000"/>
          </a:xfrm>
        </p:spPr>
        <p:txBody>
          <a:bodyPr>
            <a:normAutofit fontScale="90000"/>
          </a:bodyPr>
          <a:lstStyle/>
          <a:p>
            <a:r>
              <a:rPr lang="en-US" sz="3600" b="1" dirty="0">
                <a:solidFill>
                  <a:srgbClr val="000099"/>
                </a:solidFill>
              </a:rPr>
              <a:t>V.</a:t>
            </a:r>
            <a:r>
              <a:rPr lang="en-US" sz="3600" b="1" dirty="0">
                <a:solidFill>
                  <a:srgbClr val="000090"/>
                </a:solidFill>
              </a:rPr>
              <a:t> Status of National implementation of WIGOS</a:t>
            </a:r>
            <a:endParaRPr lang="en-US" sz="3600" dirty="0">
              <a:solidFill>
                <a:srgbClr val="000099"/>
              </a:solidFill>
            </a:endParaRPr>
          </a:p>
        </p:txBody>
      </p:sp>
      <p:sp>
        <p:nvSpPr>
          <p:cNvPr id="3" name="Content Placeholder 2"/>
          <p:cNvSpPr>
            <a:spLocks noGrp="1"/>
          </p:cNvSpPr>
          <p:nvPr>
            <p:ph idx="1"/>
          </p:nvPr>
        </p:nvSpPr>
        <p:spPr>
          <a:xfrm>
            <a:off x="276578" y="1762344"/>
            <a:ext cx="8229600" cy="4525963"/>
          </a:xfrm>
        </p:spPr>
        <p:txBody>
          <a:bodyPr>
            <a:normAutofit/>
          </a:bodyPr>
          <a:lstStyle/>
          <a:p>
            <a:pPr>
              <a:buFont typeface="Wingdings" pitchFamily="2" charset="2"/>
              <a:buChar char="Ø"/>
            </a:pPr>
            <a:r>
              <a:rPr lang="en-US" sz="2400" dirty="0"/>
              <a:t>Start marine division &amp; NWP UNIT: issue several types of weather forecast (improve out puts)</a:t>
            </a:r>
          </a:p>
          <a:p>
            <a:pPr>
              <a:buFont typeface="Wingdings" pitchFamily="2" charset="2"/>
              <a:buChar char="Ø"/>
            </a:pPr>
            <a:r>
              <a:rPr lang="en-US" sz="2400" dirty="0"/>
              <a:t>Seasonal forecasting division: issue seasonal prediction</a:t>
            </a:r>
          </a:p>
          <a:p>
            <a:pPr>
              <a:buFont typeface="Wingdings" pitchFamily="2" charset="2"/>
              <a:buChar char="Ø"/>
            </a:pPr>
            <a:r>
              <a:rPr lang="en-US" sz="2400" dirty="0"/>
              <a:t>Implement Standard Operational Procedures For:</a:t>
            </a:r>
          </a:p>
          <a:p>
            <a:pPr marL="2286000" lvl="5" indent="0">
              <a:buNone/>
            </a:pPr>
            <a:r>
              <a:rPr lang="en-US" b="1" dirty="0"/>
              <a:t>	Heavy rainfall</a:t>
            </a:r>
          </a:p>
          <a:p>
            <a:pPr>
              <a:buNone/>
            </a:pPr>
            <a:r>
              <a:rPr lang="en-US" sz="2000" b="1" dirty="0"/>
              <a:t>                                 	 Strong winds</a:t>
            </a:r>
          </a:p>
          <a:p>
            <a:pPr>
              <a:buNone/>
            </a:pPr>
            <a:r>
              <a:rPr lang="en-US" sz="2000" b="1" dirty="0"/>
              <a:t>				Cyclone</a:t>
            </a:r>
          </a:p>
          <a:p>
            <a:pPr>
              <a:buNone/>
            </a:pPr>
            <a:r>
              <a:rPr lang="en-US" sz="2400" b="1" dirty="0"/>
              <a:t>				</a:t>
            </a:r>
            <a:r>
              <a:rPr lang="en-US" sz="2000" b="1" dirty="0"/>
              <a:t>Tsunami</a:t>
            </a:r>
          </a:p>
        </p:txBody>
      </p:sp>
      <p:sp>
        <p:nvSpPr>
          <p:cNvPr id="4" name="TextBox 3"/>
          <p:cNvSpPr txBox="1"/>
          <p:nvPr/>
        </p:nvSpPr>
        <p:spPr>
          <a:xfrm>
            <a:off x="637822" y="5098863"/>
            <a:ext cx="7315200" cy="2139047"/>
          </a:xfrm>
          <a:prstGeom prst="rect">
            <a:avLst/>
          </a:prstGeom>
          <a:noFill/>
        </p:spPr>
        <p:txBody>
          <a:bodyPr wrap="square" rtlCol="0">
            <a:spAutoFit/>
          </a:bodyPr>
          <a:lstStyle/>
          <a:p>
            <a:r>
              <a:rPr lang="en-US" sz="2500" b="1" dirty="0"/>
              <a:t>	</a:t>
            </a:r>
            <a:r>
              <a:rPr lang="en-US" sz="2500" b="1" dirty="0">
                <a:highlight>
                  <a:srgbClr val="FFFF00"/>
                </a:highlight>
              </a:rPr>
              <a:t>Aviation : </a:t>
            </a:r>
          </a:p>
          <a:p>
            <a:pPr marL="342900" indent="-342900">
              <a:buFont typeface="Wingdings" panose="05000000000000000000" pitchFamily="2" charset="2"/>
              <a:buChar char="Ø"/>
            </a:pPr>
            <a:r>
              <a:rPr lang="en-US" sz="2400" dirty="0"/>
              <a:t>Documentation has done for </a:t>
            </a:r>
            <a:r>
              <a:rPr lang="en-US" sz="2400" b="1" dirty="0"/>
              <a:t>QMS 2018</a:t>
            </a:r>
          </a:p>
          <a:p>
            <a:pPr marL="342900" indent="-342900">
              <a:buFont typeface="Wingdings" panose="05000000000000000000" pitchFamily="2" charset="2"/>
              <a:buChar char="Ø"/>
            </a:pPr>
            <a:r>
              <a:rPr lang="en-US" sz="2400" b="1" dirty="0"/>
              <a:t>Implement to USE SIGMET TOOL SINCE July 2018            				(China training)</a:t>
            </a:r>
          </a:p>
          <a:p>
            <a:endParaRPr lang="en-US" dirty="0"/>
          </a:p>
          <a:p>
            <a:endParaRPr lang="en-US" dirty="0"/>
          </a:p>
        </p:txBody>
      </p:sp>
      <p:sp>
        <p:nvSpPr>
          <p:cNvPr id="5" name="TextBox 4">
            <a:extLst>
              <a:ext uri="{FF2B5EF4-FFF2-40B4-BE49-F238E27FC236}">
                <a16:creationId xmlns:a16="http://schemas.microsoft.com/office/drawing/2014/main" id="{4F3D3BF7-938A-46AB-BD23-6A5278EEC809}"/>
              </a:ext>
            </a:extLst>
          </p:cNvPr>
          <p:cNvSpPr txBox="1"/>
          <p:nvPr/>
        </p:nvSpPr>
        <p:spPr>
          <a:xfrm>
            <a:off x="637822" y="1213802"/>
            <a:ext cx="5973993" cy="492443"/>
          </a:xfrm>
          <a:prstGeom prst="rect">
            <a:avLst/>
          </a:prstGeom>
          <a:noFill/>
        </p:spPr>
        <p:txBody>
          <a:bodyPr wrap="square" rtlCol="0">
            <a:spAutoFit/>
          </a:bodyPr>
          <a:lstStyle/>
          <a:p>
            <a:r>
              <a:rPr lang="en-US" sz="2600" b="1" dirty="0"/>
              <a:t>	</a:t>
            </a:r>
            <a:r>
              <a:rPr lang="en-US" sz="2600" b="1" dirty="0">
                <a:highlight>
                  <a:srgbClr val="FFFF00"/>
                </a:highlight>
              </a:rPr>
              <a:t>National Meteorological Center</a:t>
            </a:r>
            <a:endParaRPr lang="en-SG" sz="2600" b="1" dirty="0">
              <a:highlight>
                <a:srgbClr val="FFFF00"/>
              </a:highlight>
            </a:endParaRPr>
          </a:p>
        </p:txBody>
      </p:sp>
      <p:pic>
        <p:nvPicPr>
          <p:cNvPr id="6" name="Picture 5">
            <a:extLst>
              <a:ext uri="{FF2B5EF4-FFF2-40B4-BE49-F238E27FC236}">
                <a16:creationId xmlns:a16="http://schemas.microsoft.com/office/drawing/2014/main" id="{B55F5EF4-1B77-4F62-8A18-10C44BE7CB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98203" y="-41396"/>
            <a:ext cx="715205" cy="715205"/>
          </a:xfrm>
          <a:prstGeom prst="rect">
            <a:avLst/>
          </a:prstGeom>
        </p:spPr>
      </p:pic>
    </p:spTree>
    <p:extLst>
      <p:ext uri="{BB962C8B-B14F-4D97-AF65-F5344CB8AC3E}">
        <p14:creationId xmlns:p14="http://schemas.microsoft.com/office/powerpoint/2010/main" val="3070517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err="1">
                <a:solidFill>
                  <a:srgbClr val="000099"/>
                </a:solidFill>
              </a:rPr>
              <a:t>V.Cont</a:t>
            </a:r>
            <a:r>
              <a:rPr lang="en-US" sz="3600" b="1" dirty="0">
                <a:solidFill>
                  <a:srgbClr val="000099"/>
                </a:solidFill>
              </a:rPr>
              <a:t>;</a:t>
            </a:r>
          </a:p>
        </p:txBody>
      </p:sp>
      <p:sp>
        <p:nvSpPr>
          <p:cNvPr id="3" name="Content Placeholder 2"/>
          <p:cNvSpPr>
            <a:spLocks noGrp="1"/>
          </p:cNvSpPr>
          <p:nvPr>
            <p:ph idx="4294967295"/>
          </p:nvPr>
        </p:nvSpPr>
        <p:spPr>
          <a:xfrm>
            <a:off x="914401" y="2119304"/>
            <a:ext cx="7605486" cy="3947407"/>
          </a:xfrm>
        </p:spPr>
        <p:txBody>
          <a:bodyPr/>
          <a:lstStyle/>
          <a:p>
            <a:pPr>
              <a:buFont typeface="Wingdings" pitchFamily="2" charset="2"/>
              <a:buChar char="Ø"/>
            </a:pPr>
            <a:r>
              <a:rPr lang="en-US" sz="2200" dirty="0"/>
              <a:t>Conventional rainfall net work has </a:t>
            </a:r>
            <a:r>
              <a:rPr lang="en-US" sz="2200" dirty="0" err="1"/>
              <a:t>upgrated</a:t>
            </a:r>
            <a:r>
              <a:rPr lang="en-US" sz="2200" dirty="0"/>
              <a:t> to telemeter rain gauge(20 installed &amp; proposed 100)</a:t>
            </a:r>
          </a:p>
          <a:p>
            <a:pPr>
              <a:buFont typeface="Wingdings" pitchFamily="2" charset="2"/>
              <a:buChar char="Ø"/>
            </a:pPr>
            <a:r>
              <a:rPr lang="en-US" sz="2200" dirty="0"/>
              <a:t>Thermometer has changing as digital</a:t>
            </a:r>
          </a:p>
          <a:p>
            <a:pPr>
              <a:buFont typeface="Wingdings" pitchFamily="2" charset="2"/>
              <a:buChar char="Ø"/>
            </a:pPr>
            <a:r>
              <a:rPr lang="en-US" sz="2200" dirty="0"/>
              <a:t>For calibration using new instruments (before comparison, now digital)</a:t>
            </a:r>
          </a:p>
          <a:p>
            <a:pPr>
              <a:buFont typeface="Wingdings" pitchFamily="2" charset="2"/>
              <a:buChar char="Ø"/>
            </a:pPr>
            <a:r>
              <a:rPr lang="en-US" sz="2200" dirty="0"/>
              <a:t>Ongoing training for technical staff</a:t>
            </a:r>
          </a:p>
          <a:p>
            <a:pPr>
              <a:buFont typeface="Wingdings" pitchFamily="2" charset="2"/>
              <a:buChar char="Ø"/>
            </a:pPr>
            <a:endParaRPr lang="en-US" dirty="0"/>
          </a:p>
          <a:p>
            <a:pPr lvl="1">
              <a:buNone/>
            </a:pPr>
            <a:endParaRPr lang="en-US" dirty="0"/>
          </a:p>
        </p:txBody>
      </p:sp>
      <p:pic>
        <p:nvPicPr>
          <p:cNvPr id="4" name="Picture 3">
            <a:extLst>
              <a:ext uri="{FF2B5EF4-FFF2-40B4-BE49-F238E27FC236}">
                <a16:creationId xmlns:a16="http://schemas.microsoft.com/office/drawing/2014/main" id="{E57F3EEC-7947-40B8-B8D3-7C434F1966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98203" y="-346196"/>
            <a:ext cx="715205" cy="715205"/>
          </a:xfrm>
          <a:prstGeom prst="rect">
            <a:avLst/>
          </a:prstGeom>
        </p:spPr>
      </p:pic>
      <p:sp>
        <p:nvSpPr>
          <p:cNvPr id="5" name="TextBox 4">
            <a:extLst>
              <a:ext uri="{FF2B5EF4-FFF2-40B4-BE49-F238E27FC236}">
                <a16:creationId xmlns:a16="http://schemas.microsoft.com/office/drawing/2014/main" id="{E45A4B92-46CC-4855-8F27-7D1A928AE836}"/>
              </a:ext>
            </a:extLst>
          </p:cNvPr>
          <p:cNvSpPr txBox="1"/>
          <p:nvPr/>
        </p:nvSpPr>
        <p:spPr>
          <a:xfrm>
            <a:off x="914401" y="1388181"/>
            <a:ext cx="2757268" cy="492443"/>
          </a:xfrm>
          <a:prstGeom prst="rect">
            <a:avLst/>
          </a:prstGeom>
          <a:noFill/>
        </p:spPr>
        <p:txBody>
          <a:bodyPr wrap="square" rtlCol="0">
            <a:spAutoFit/>
          </a:bodyPr>
          <a:lstStyle/>
          <a:p>
            <a:r>
              <a:rPr lang="en-SG" sz="2600" b="1" dirty="0">
                <a:highlight>
                  <a:srgbClr val="FFFF00"/>
                </a:highlight>
              </a:rPr>
              <a:t>Instrument</a:t>
            </a:r>
          </a:p>
        </p:txBody>
      </p:sp>
      <p:sp>
        <p:nvSpPr>
          <p:cNvPr id="6" name="Rectangle 5">
            <a:extLst>
              <a:ext uri="{FF2B5EF4-FFF2-40B4-BE49-F238E27FC236}">
                <a16:creationId xmlns:a16="http://schemas.microsoft.com/office/drawing/2014/main" id="{942FFAB2-5398-406F-998F-1A98BA140AFC}"/>
              </a:ext>
            </a:extLst>
          </p:cNvPr>
          <p:cNvSpPr/>
          <p:nvPr/>
        </p:nvSpPr>
        <p:spPr>
          <a:xfrm>
            <a:off x="130592" y="76135"/>
            <a:ext cx="3505960" cy="369332"/>
          </a:xfrm>
          <a:prstGeom prst="rect">
            <a:avLst/>
          </a:prstGeom>
        </p:spPr>
        <p:txBody>
          <a:bodyPr wrap="square">
            <a:spAutoFit/>
          </a:bodyPr>
          <a:lstStyle/>
          <a:p>
            <a:r>
              <a:rPr lang="en-US" b="1" dirty="0" err="1">
                <a:solidFill>
                  <a:srgbClr val="000099"/>
                </a:solidFill>
              </a:rPr>
              <a:t>V.National</a:t>
            </a:r>
            <a:r>
              <a:rPr lang="en-US" b="1" dirty="0">
                <a:solidFill>
                  <a:srgbClr val="000099"/>
                </a:solidFill>
              </a:rPr>
              <a:t> WIGOS Implementation</a:t>
            </a:r>
            <a:endParaRPr lang="en-SG"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1143000"/>
            <a:ext cx="1447800" cy="369332"/>
          </a:xfrm>
          <a:prstGeom prst="rect">
            <a:avLst/>
          </a:prstGeom>
          <a:noFill/>
        </p:spPr>
        <p:txBody>
          <a:bodyPr wrap="square" rtlCol="0">
            <a:spAutoFit/>
          </a:bodyPr>
          <a:lstStyle/>
          <a:p>
            <a:pPr algn="ctr"/>
            <a:r>
              <a:rPr lang="en-US" dirty="0"/>
              <a:t> </a:t>
            </a:r>
          </a:p>
        </p:txBody>
      </p:sp>
      <p:sp>
        <p:nvSpPr>
          <p:cNvPr id="9" name="Title 1"/>
          <p:cNvSpPr>
            <a:spLocks noGrp="1"/>
          </p:cNvSpPr>
          <p:nvPr>
            <p:ph type="title"/>
          </p:nvPr>
        </p:nvSpPr>
        <p:spPr>
          <a:xfrm>
            <a:off x="130592" y="464730"/>
            <a:ext cx="8229600" cy="1025097"/>
          </a:xfrm>
        </p:spPr>
        <p:txBody>
          <a:bodyPr>
            <a:normAutofit fontScale="90000"/>
          </a:bodyPr>
          <a:lstStyle/>
          <a:p>
            <a:r>
              <a:rPr lang="en-US" sz="4000" b="1" dirty="0"/>
              <a:t>Traceability of Standards </a:t>
            </a:r>
            <a:br>
              <a:rPr lang="en-US" b="1" dirty="0"/>
            </a:br>
            <a:endParaRPr lang="en-US" dirty="0"/>
          </a:p>
        </p:txBody>
      </p:sp>
      <p:sp>
        <p:nvSpPr>
          <p:cNvPr id="14" name="Rectangle 13"/>
          <p:cNvSpPr/>
          <p:nvPr/>
        </p:nvSpPr>
        <p:spPr>
          <a:xfrm>
            <a:off x="3200400" y="2209800"/>
            <a:ext cx="2667000" cy="685800"/>
          </a:xfrm>
          <a:prstGeom prst="rect">
            <a:avLst/>
          </a:prstGeom>
          <a:solidFill>
            <a:schemeClr val="accent1">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6600CC"/>
                </a:solidFill>
              </a:rPr>
              <a:t>Regional Standards</a:t>
            </a:r>
          </a:p>
          <a:p>
            <a:pPr algn="ctr"/>
            <a:r>
              <a:rPr lang="en-US" dirty="0">
                <a:solidFill>
                  <a:srgbClr val="6600CC"/>
                </a:solidFill>
              </a:rPr>
              <a:t>RIC - India</a:t>
            </a:r>
          </a:p>
        </p:txBody>
      </p:sp>
      <p:sp>
        <p:nvSpPr>
          <p:cNvPr id="15" name="Rectangle 14"/>
          <p:cNvSpPr/>
          <p:nvPr/>
        </p:nvSpPr>
        <p:spPr>
          <a:xfrm>
            <a:off x="6324600" y="2209800"/>
            <a:ext cx="2133600" cy="761206"/>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solidFill>
                  <a:srgbClr val="6600CC"/>
                </a:solidFill>
              </a:rPr>
              <a:t>Regional Standards</a:t>
            </a:r>
          </a:p>
          <a:p>
            <a:pPr algn="ctr"/>
            <a:r>
              <a:rPr lang="en-US">
                <a:solidFill>
                  <a:srgbClr val="6600CC"/>
                </a:solidFill>
              </a:rPr>
              <a:t>RIC/RRC-Japan</a:t>
            </a:r>
            <a:endParaRPr lang="en-US" dirty="0">
              <a:solidFill>
                <a:srgbClr val="6600CC"/>
              </a:solidFill>
            </a:endParaRPr>
          </a:p>
          <a:p>
            <a:pPr algn="ctr"/>
            <a:endParaRPr lang="en-US" dirty="0"/>
          </a:p>
        </p:txBody>
      </p:sp>
      <p:sp>
        <p:nvSpPr>
          <p:cNvPr id="16" name="Rectangle 15"/>
          <p:cNvSpPr/>
          <p:nvPr/>
        </p:nvSpPr>
        <p:spPr>
          <a:xfrm>
            <a:off x="570706" y="2285206"/>
            <a:ext cx="2209800" cy="457994"/>
          </a:xfrm>
          <a:prstGeom prst="rect">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solidFill>
                  <a:srgbClr val="6600CC"/>
                </a:solidFill>
              </a:rPr>
              <a:t>National Standards</a:t>
            </a:r>
          </a:p>
          <a:p>
            <a:pPr algn="ctr"/>
            <a:r>
              <a:rPr lang="en-US" dirty="0">
                <a:solidFill>
                  <a:srgbClr val="6600CC"/>
                </a:solidFill>
              </a:rPr>
              <a:t>Sri Lanka </a:t>
            </a:r>
          </a:p>
          <a:p>
            <a:pPr algn="ctr"/>
            <a:endParaRPr lang="en-US" dirty="0"/>
          </a:p>
        </p:txBody>
      </p:sp>
      <p:sp>
        <p:nvSpPr>
          <p:cNvPr id="17" name="Rectangle 16"/>
          <p:cNvSpPr/>
          <p:nvPr/>
        </p:nvSpPr>
        <p:spPr>
          <a:xfrm>
            <a:off x="990600" y="1143000"/>
            <a:ext cx="1371600" cy="609600"/>
          </a:xfrm>
          <a:prstGeom prst="rect">
            <a:avLst/>
          </a:prstGeom>
          <a:solidFill>
            <a:schemeClr val="accent1">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6600CC"/>
                </a:solidFill>
              </a:rPr>
              <a:t>Universal Standards </a:t>
            </a:r>
          </a:p>
        </p:txBody>
      </p:sp>
      <p:sp>
        <p:nvSpPr>
          <p:cNvPr id="18" name="Rectangle 17"/>
          <p:cNvSpPr/>
          <p:nvPr/>
        </p:nvSpPr>
        <p:spPr>
          <a:xfrm>
            <a:off x="5028406" y="1046044"/>
            <a:ext cx="1828800" cy="838200"/>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6600CC"/>
                </a:solidFill>
              </a:rPr>
              <a:t>WMO Standards</a:t>
            </a:r>
          </a:p>
          <a:p>
            <a:pPr algn="ctr"/>
            <a:endParaRPr lang="en-US" dirty="0"/>
          </a:p>
        </p:txBody>
      </p:sp>
      <p:sp>
        <p:nvSpPr>
          <p:cNvPr id="19" name="Rectangle 18"/>
          <p:cNvSpPr/>
          <p:nvPr/>
        </p:nvSpPr>
        <p:spPr>
          <a:xfrm>
            <a:off x="914400" y="3505200"/>
            <a:ext cx="7391400" cy="762000"/>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1400" dirty="0">
                <a:solidFill>
                  <a:srgbClr val="6600CC"/>
                </a:solidFill>
              </a:rPr>
              <a:t>National Meteorological Standards</a:t>
            </a:r>
          </a:p>
          <a:p>
            <a:pPr algn="ctr"/>
            <a:r>
              <a:rPr lang="en-US" sz="1400" dirty="0">
                <a:solidFill>
                  <a:srgbClr val="6600CC"/>
                </a:solidFill>
              </a:rPr>
              <a:t>Instrument Division of DOM</a:t>
            </a:r>
          </a:p>
          <a:p>
            <a:pPr algn="ctr"/>
            <a:endParaRPr lang="en-US" dirty="0"/>
          </a:p>
        </p:txBody>
      </p:sp>
      <p:sp>
        <p:nvSpPr>
          <p:cNvPr id="20" name="Rectangle 19"/>
          <p:cNvSpPr/>
          <p:nvPr/>
        </p:nvSpPr>
        <p:spPr>
          <a:xfrm>
            <a:off x="1828800" y="4800600"/>
            <a:ext cx="4953000" cy="609600"/>
          </a:xfrm>
          <a:prstGeom prst="rect">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1400" dirty="0">
                <a:solidFill>
                  <a:srgbClr val="6600CC"/>
                </a:solidFill>
              </a:rPr>
              <a:t>Traveling Standards</a:t>
            </a:r>
          </a:p>
          <a:p>
            <a:pPr algn="ctr"/>
            <a:r>
              <a:rPr lang="en-US" sz="1400" dirty="0">
                <a:solidFill>
                  <a:srgbClr val="6600CC"/>
                </a:solidFill>
              </a:rPr>
              <a:t> Instrument Division of DOM</a:t>
            </a:r>
          </a:p>
          <a:p>
            <a:pPr algn="ctr"/>
            <a:endParaRPr lang="en-US" dirty="0"/>
          </a:p>
        </p:txBody>
      </p:sp>
      <p:sp>
        <p:nvSpPr>
          <p:cNvPr id="21" name="Rectangle 20"/>
          <p:cNvSpPr/>
          <p:nvPr/>
        </p:nvSpPr>
        <p:spPr>
          <a:xfrm>
            <a:off x="1935098" y="5715794"/>
            <a:ext cx="4953000" cy="609600"/>
          </a:xfrm>
          <a:prstGeom prst="rect">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1600" dirty="0">
                <a:solidFill>
                  <a:srgbClr val="6600CC"/>
                </a:solidFill>
              </a:rPr>
              <a:t>Operational  Instruments</a:t>
            </a:r>
          </a:p>
          <a:p>
            <a:pPr algn="ctr"/>
            <a:r>
              <a:rPr lang="en-US" sz="1600" dirty="0">
                <a:solidFill>
                  <a:srgbClr val="6600CC"/>
                </a:solidFill>
              </a:rPr>
              <a:t>Observation Sites</a:t>
            </a:r>
          </a:p>
          <a:p>
            <a:pPr algn="ctr"/>
            <a:endParaRPr lang="en-US" dirty="0"/>
          </a:p>
        </p:txBody>
      </p:sp>
      <p:cxnSp>
        <p:nvCxnSpPr>
          <p:cNvPr id="23" name="Straight Arrow Connector 22"/>
          <p:cNvCxnSpPr>
            <a:stCxn id="17" idx="2"/>
          </p:cNvCxnSpPr>
          <p:nvPr/>
        </p:nvCxnSpPr>
        <p:spPr>
          <a:xfrm rot="5400000">
            <a:off x="1409700" y="20193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4380706" y="3162300"/>
            <a:ext cx="686594"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962400" y="3048000"/>
            <a:ext cx="1600200" cy="253916"/>
          </a:xfrm>
          <a:prstGeom prst="rect">
            <a:avLst/>
          </a:prstGeom>
          <a:noFill/>
        </p:spPr>
        <p:txBody>
          <a:bodyPr wrap="square" rtlCol="0">
            <a:spAutoFit/>
          </a:bodyPr>
          <a:lstStyle/>
          <a:p>
            <a:r>
              <a:rPr lang="en-US" sz="1050" dirty="0"/>
              <a:t>Barometer Calibration</a:t>
            </a:r>
          </a:p>
        </p:txBody>
      </p:sp>
      <p:cxnSp>
        <p:nvCxnSpPr>
          <p:cNvPr id="37" name="Straight Arrow Connector 36"/>
          <p:cNvCxnSpPr/>
          <p:nvPr/>
        </p:nvCxnSpPr>
        <p:spPr>
          <a:xfrm rot="5400000">
            <a:off x="1219200" y="3124200"/>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5" idx="2"/>
          </p:cNvCxnSpPr>
          <p:nvPr/>
        </p:nvCxnSpPr>
        <p:spPr>
          <a:xfrm flipH="1">
            <a:off x="7390606" y="2971006"/>
            <a:ext cx="794" cy="5349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8" idx="2"/>
          </p:cNvCxnSpPr>
          <p:nvPr/>
        </p:nvCxnSpPr>
        <p:spPr>
          <a:xfrm flipH="1">
            <a:off x="5942012" y="1884244"/>
            <a:ext cx="794" cy="229394"/>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257800" y="2057400"/>
            <a:ext cx="1600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5143500" y="21717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6743700" y="21717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5400000">
            <a:off x="4572000" y="55626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rot="5400000">
            <a:off x="4458097" y="4533503"/>
            <a:ext cx="53260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6629400" y="2971800"/>
            <a:ext cx="1600200" cy="415498"/>
          </a:xfrm>
          <a:prstGeom prst="rect">
            <a:avLst/>
          </a:prstGeom>
          <a:noFill/>
        </p:spPr>
        <p:txBody>
          <a:bodyPr wrap="square" rtlCol="0">
            <a:spAutoFit/>
          </a:bodyPr>
          <a:lstStyle/>
          <a:p>
            <a:r>
              <a:rPr lang="en-US" sz="1050" dirty="0"/>
              <a:t>After JICA Training calibration</a:t>
            </a:r>
          </a:p>
        </p:txBody>
      </p:sp>
      <p:sp>
        <p:nvSpPr>
          <p:cNvPr id="61" name="TextBox 60"/>
          <p:cNvSpPr txBox="1"/>
          <p:nvPr/>
        </p:nvSpPr>
        <p:spPr>
          <a:xfrm>
            <a:off x="838200" y="2971800"/>
            <a:ext cx="1600200" cy="415498"/>
          </a:xfrm>
          <a:prstGeom prst="rect">
            <a:avLst/>
          </a:prstGeom>
          <a:noFill/>
        </p:spPr>
        <p:txBody>
          <a:bodyPr wrap="square" rtlCol="0">
            <a:spAutoFit/>
          </a:bodyPr>
          <a:lstStyle/>
          <a:p>
            <a:r>
              <a:rPr lang="en-US" sz="1050" dirty="0"/>
              <a:t>Thermometers Calibration</a:t>
            </a:r>
          </a:p>
        </p:txBody>
      </p:sp>
      <p:sp>
        <p:nvSpPr>
          <p:cNvPr id="25" name="Rectangle 24">
            <a:extLst>
              <a:ext uri="{FF2B5EF4-FFF2-40B4-BE49-F238E27FC236}">
                <a16:creationId xmlns:a16="http://schemas.microsoft.com/office/drawing/2014/main" id="{63355B7D-71D9-4C19-AFC6-E85A6A935710}"/>
              </a:ext>
            </a:extLst>
          </p:cNvPr>
          <p:cNvSpPr/>
          <p:nvPr/>
        </p:nvSpPr>
        <p:spPr>
          <a:xfrm>
            <a:off x="130592" y="76135"/>
            <a:ext cx="3505960" cy="369332"/>
          </a:xfrm>
          <a:prstGeom prst="rect">
            <a:avLst/>
          </a:prstGeom>
        </p:spPr>
        <p:txBody>
          <a:bodyPr wrap="square">
            <a:spAutoFit/>
          </a:bodyPr>
          <a:lstStyle/>
          <a:p>
            <a:r>
              <a:rPr lang="en-US" b="1" dirty="0" err="1">
                <a:solidFill>
                  <a:srgbClr val="000099"/>
                </a:solidFill>
              </a:rPr>
              <a:t>V.National</a:t>
            </a:r>
            <a:r>
              <a:rPr lang="en-US" b="1" dirty="0">
                <a:solidFill>
                  <a:srgbClr val="000099"/>
                </a:solidFill>
              </a:rPr>
              <a:t> WIGOS Implementation</a:t>
            </a:r>
            <a:endParaRPr lang="en-SG" dirty="0"/>
          </a:p>
        </p:txBody>
      </p:sp>
      <p:pic>
        <p:nvPicPr>
          <p:cNvPr id="26" name="Picture 25">
            <a:extLst>
              <a:ext uri="{FF2B5EF4-FFF2-40B4-BE49-F238E27FC236}">
                <a16:creationId xmlns:a16="http://schemas.microsoft.com/office/drawing/2014/main" id="{211A8CA3-17BF-457D-B2EB-7255CBF45F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8203" y="-346196"/>
            <a:ext cx="715205" cy="715205"/>
          </a:xfrm>
          <a:prstGeom prst="rect">
            <a:avLst/>
          </a:prstGeom>
        </p:spPr>
      </p:pic>
    </p:spTree>
    <p:extLst>
      <p:ext uri="{BB962C8B-B14F-4D97-AF65-F5344CB8AC3E}">
        <p14:creationId xmlns:p14="http://schemas.microsoft.com/office/powerpoint/2010/main" val="3902088076"/>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1" y="217402"/>
            <a:ext cx="8534400" cy="758952"/>
          </a:xfrm>
        </p:spPr>
        <p:txBody>
          <a:bodyPr>
            <a:normAutofit fontScale="90000"/>
          </a:bodyPr>
          <a:lstStyle/>
          <a:p>
            <a:br>
              <a:rPr lang="en-US" altLang="en-US" sz="3600" dirty="0">
                <a:latin typeface="Arial" panose="020B0604020202020204" pitchFamily="34" charset="0"/>
              </a:rPr>
            </a:br>
            <a:endParaRPr lang="en-US" dirty="0"/>
          </a:p>
        </p:txBody>
      </p:sp>
      <p:pic>
        <p:nvPicPr>
          <p:cNvPr id="3" name="Picture 2"/>
          <p:cNvPicPr>
            <a:picLocks noChangeAspect="1"/>
          </p:cNvPicPr>
          <p:nvPr/>
        </p:nvPicPr>
        <p:blipFill>
          <a:blip r:embed="rId2"/>
          <a:stretch>
            <a:fillRect/>
          </a:stretch>
        </p:blipFill>
        <p:spPr>
          <a:xfrm>
            <a:off x="657318" y="1842229"/>
            <a:ext cx="7807739" cy="4323499"/>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8203" y="155551"/>
            <a:ext cx="715205" cy="715205"/>
          </a:xfrm>
          <a:prstGeom prst="rect">
            <a:avLst/>
          </a:prstGeom>
        </p:spPr>
      </p:pic>
      <p:sp>
        <p:nvSpPr>
          <p:cNvPr id="5" name="Rectangle 2"/>
          <p:cNvSpPr txBox="1">
            <a:spLocks noChangeArrowheads="1"/>
          </p:cNvSpPr>
          <p:nvPr/>
        </p:nvSpPr>
        <p:spPr>
          <a:xfrm>
            <a:off x="124494" y="329255"/>
            <a:ext cx="8534400" cy="758952"/>
          </a:xfrm>
          <a:prstGeom prst="rect">
            <a:avLst/>
          </a:prstGeom>
        </p:spPr>
        <p:txBody>
          <a:bodyPr vert="horz" anchor="b">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nSpc>
                <a:spcPct val="90000"/>
              </a:lnSpc>
            </a:pPr>
            <a:endParaRPr lang="en-US" altLang="en-US" sz="2600" b="1" dirty="0">
              <a:solidFill>
                <a:schemeClr val="tx1"/>
              </a:solidFill>
            </a:endParaRPr>
          </a:p>
        </p:txBody>
      </p:sp>
      <p:sp>
        <p:nvSpPr>
          <p:cNvPr id="6" name="Rectangle 5"/>
          <p:cNvSpPr/>
          <p:nvPr/>
        </p:nvSpPr>
        <p:spPr>
          <a:xfrm>
            <a:off x="301751" y="1310426"/>
            <a:ext cx="4979889" cy="461665"/>
          </a:xfrm>
          <a:prstGeom prst="rect">
            <a:avLst/>
          </a:prstGeom>
        </p:spPr>
        <p:txBody>
          <a:bodyPr wrap="none">
            <a:spAutoFit/>
          </a:bodyPr>
          <a:lstStyle/>
          <a:p>
            <a:pPr marL="285750" indent="-285750">
              <a:buFont typeface="Arial" panose="020B0604020202020204" pitchFamily="34" charset="0"/>
              <a:buChar char="•"/>
            </a:pPr>
            <a:r>
              <a:rPr lang="en-US" altLang="en-US" sz="2400" b="1" dirty="0">
                <a:latin typeface="Cambria Math" panose="02040503050406030204" pitchFamily="18" charset="0"/>
                <a:ea typeface="Cambria Math" panose="02040503050406030204" pitchFamily="18" charset="0"/>
              </a:rPr>
              <a:t>(SATAID (JMA) as an analysis Tool)</a:t>
            </a:r>
            <a:endParaRPr lang="en-US" sz="2400" b="1" dirty="0">
              <a:latin typeface="Cambria Math" panose="02040503050406030204" pitchFamily="18" charset="0"/>
              <a:ea typeface="Cambria Math" panose="02040503050406030204" pitchFamily="18" charset="0"/>
            </a:endParaRPr>
          </a:p>
        </p:txBody>
      </p:sp>
      <p:sp>
        <p:nvSpPr>
          <p:cNvPr id="8" name="Slide Number Placeholder 7"/>
          <p:cNvSpPr>
            <a:spLocks noGrp="1"/>
          </p:cNvSpPr>
          <p:nvPr>
            <p:ph type="sldNum" sz="quarter" idx="12"/>
          </p:nvPr>
        </p:nvSpPr>
        <p:spPr/>
        <p:txBody>
          <a:bodyPr/>
          <a:lstStyle/>
          <a:p>
            <a:fld id="{AD062AFE-5CE4-4C72-96E9-A07D1F7D85A1}" type="slidenum">
              <a:rPr lang="ru-RU" smtClean="0"/>
              <a:pPr/>
              <a:t>18</a:t>
            </a:fld>
            <a:endParaRPr lang="ru-RU" dirty="0"/>
          </a:p>
        </p:txBody>
      </p:sp>
      <p:sp>
        <p:nvSpPr>
          <p:cNvPr id="9" name="Rectangle 8">
            <a:extLst>
              <a:ext uri="{FF2B5EF4-FFF2-40B4-BE49-F238E27FC236}">
                <a16:creationId xmlns:a16="http://schemas.microsoft.com/office/drawing/2014/main" id="{FB975F7A-31D4-4D09-BC26-62F229448B52}"/>
              </a:ext>
            </a:extLst>
          </p:cNvPr>
          <p:cNvSpPr/>
          <p:nvPr/>
        </p:nvSpPr>
        <p:spPr>
          <a:xfrm>
            <a:off x="130592" y="76135"/>
            <a:ext cx="3505960" cy="369332"/>
          </a:xfrm>
          <a:prstGeom prst="rect">
            <a:avLst/>
          </a:prstGeom>
        </p:spPr>
        <p:txBody>
          <a:bodyPr wrap="square">
            <a:spAutoFit/>
          </a:bodyPr>
          <a:lstStyle/>
          <a:p>
            <a:r>
              <a:rPr lang="en-US" b="1" dirty="0" err="1">
                <a:solidFill>
                  <a:srgbClr val="000099"/>
                </a:solidFill>
              </a:rPr>
              <a:t>V.National</a:t>
            </a:r>
            <a:r>
              <a:rPr lang="en-US" b="1" dirty="0">
                <a:solidFill>
                  <a:srgbClr val="000099"/>
                </a:solidFill>
              </a:rPr>
              <a:t> WIGOS Implementation</a:t>
            </a:r>
            <a:endParaRPr lang="en-SG" dirty="0"/>
          </a:p>
        </p:txBody>
      </p:sp>
      <p:sp>
        <p:nvSpPr>
          <p:cNvPr id="10" name="Title 1">
            <a:extLst>
              <a:ext uri="{FF2B5EF4-FFF2-40B4-BE49-F238E27FC236}">
                <a16:creationId xmlns:a16="http://schemas.microsoft.com/office/drawing/2014/main" id="{66A7CD40-3CC6-4631-B023-D1473EF62AE8}"/>
              </a:ext>
            </a:extLst>
          </p:cNvPr>
          <p:cNvSpPr txBox="1">
            <a:spLocks/>
          </p:cNvSpPr>
          <p:nvPr/>
        </p:nvSpPr>
        <p:spPr>
          <a:xfrm>
            <a:off x="336280" y="389003"/>
            <a:ext cx="8534400" cy="7589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000099"/>
                </a:solidFill>
              </a:rPr>
              <a:t>V. </a:t>
            </a:r>
            <a:r>
              <a:rPr lang="en-US" sz="3600" b="1" dirty="0" err="1">
                <a:solidFill>
                  <a:srgbClr val="000099"/>
                </a:solidFill>
              </a:rPr>
              <a:t>Cont;Satellite</a:t>
            </a:r>
            <a:r>
              <a:rPr lang="en-US" sz="3600" b="1" dirty="0">
                <a:solidFill>
                  <a:srgbClr val="000099"/>
                </a:solidFill>
              </a:rPr>
              <a:t> Products </a:t>
            </a:r>
          </a:p>
        </p:txBody>
      </p:sp>
      <p:sp>
        <p:nvSpPr>
          <p:cNvPr id="7" name="TextBox 6">
            <a:extLst>
              <a:ext uri="{FF2B5EF4-FFF2-40B4-BE49-F238E27FC236}">
                <a16:creationId xmlns:a16="http://schemas.microsoft.com/office/drawing/2014/main" id="{83BFF5A1-90FF-4603-9C93-79482C6C2C70}"/>
              </a:ext>
            </a:extLst>
          </p:cNvPr>
          <p:cNvSpPr txBox="1"/>
          <p:nvPr/>
        </p:nvSpPr>
        <p:spPr>
          <a:xfrm>
            <a:off x="5281640" y="1311999"/>
            <a:ext cx="3016563" cy="830997"/>
          </a:xfrm>
          <a:prstGeom prst="rect">
            <a:avLst/>
          </a:prstGeom>
          <a:noFill/>
        </p:spPr>
        <p:txBody>
          <a:bodyPr wrap="square" rtlCol="0">
            <a:spAutoFit/>
          </a:bodyPr>
          <a:lstStyle/>
          <a:p>
            <a:r>
              <a:rPr lang="en-SG" sz="2400" b="1" dirty="0" err="1"/>
              <a:t>Himawaree</a:t>
            </a:r>
            <a:r>
              <a:rPr lang="en-SG" sz="2400" b="1" dirty="0"/>
              <a:t> cast donated by JICA</a:t>
            </a:r>
          </a:p>
        </p:txBody>
      </p:sp>
    </p:spTree>
    <p:extLst>
      <p:ext uri="{BB962C8B-B14F-4D97-AF65-F5344CB8AC3E}">
        <p14:creationId xmlns:p14="http://schemas.microsoft.com/office/powerpoint/2010/main" val="1706520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280" y="389003"/>
            <a:ext cx="8534400" cy="758952"/>
          </a:xfrm>
        </p:spPr>
        <p:txBody>
          <a:bodyPr>
            <a:normAutofit/>
          </a:bodyPr>
          <a:lstStyle/>
          <a:p>
            <a:r>
              <a:rPr lang="en-US" sz="3600" dirty="0">
                <a:solidFill>
                  <a:srgbClr val="000099"/>
                </a:solidFill>
              </a:rPr>
              <a:t>V. </a:t>
            </a:r>
            <a:r>
              <a:rPr lang="en-US" sz="3600" dirty="0" err="1">
                <a:solidFill>
                  <a:srgbClr val="000099"/>
                </a:solidFill>
              </a:rPr>
              <a:t>Cont</a:t>
            </a:r>
            <a:r>
              <a:rPr lang="en-US" sz="3600" dirty="0">
                <a:solidFill>
                  <a:srgbClr val="000099"/>
                </a:solidFill>
              </a:rPr>
              <a:t>; Weather Radar </a:t>
            </a:r>
          </a:p>
        </p:txBody>
      </p:sp>
      <p:pic>
        <p:nvPicPr>
          <p:cNvPr id="6" name="Picture 5"/>
          <p:cNvPicPr>
            <a:picLocks noChangeAspect="1"/>
          </p:cNvPicPr>
          <p:nvPr/>
        </p:nvPicPr>
        <p:blipFill>
          <a:blip r:embed="rId2"/>
          <a:stretch>
            <a:fillRect/>
          </a:stretch>
        </p:blipFill>
        <p:spPr>
          <a:xfrm>
            <a:off x="683568" y="1998957"/>
            <a:ext cx="6598492" cy="4304453"/>
          </a:xfrm>
          <a:prstGeom prst="rect">
            <a:avLst/>
          </a:prstGeom>
        </p:spPr>
      </p:pic>
      <p:sp>
        <p:nvSpPr>
          <p:cNvPr id="7" name="Content Placeholder 6"/>
          <p:cNvSpPr txBox="1">
            <a:spLocks noGrp="1"/>
          </p:cNvSpPr>
          <p:nvPr>
            <p:ph sz="quarter" idx="1"/>
          </p:nvPr>
        </p:nvSpPr>
        <p:spPr>
          <a:xfrm>
            <a:off x="336280" y="1509408"/>
            <a:ext cx="8086672" cy="400110"/>
          </a:xfrm>
          <a:prstGeom prst="rect">
            <a:avLst/>
          </a:prstGeom>
          <a:solidFill>
            <a:schemeClr val="accent6">
              <a:lumMod val="60000"/>
              <a:lumOff val="40000"/>
            </a:schemeClr>
          </a:solidFill>
        </p:spPr>
        <p:txBody>
          <a:bodyPr wrap="square">
            <a:spAutoFit/>
          </a:bodyPr>
          <a:lstStyle/>
          <a:p>
            <a:pPr algn="ctr" fontAlgn="auto">
              <a:spcBef>
                <a:spcPts val="0"/>
              </a:spcBef>
              <a:spcAft>
                <a:spcPts val="0"/>
              </a:spcAft>
              <a:defRPr/>
            </a:pPr>
            <a:r>
              <a:rPr lang="en-US" sz="2000" dirty="0">
                <a:latin typeface="+mn-lt"/>
                <a:cs typeface="+mn-cs"/>
              </a:rPr>
              <a:t>Two Doppler radars will be granted by JICA</a:t>
            </a:r>
          </a:p>
        </p:txBody>
      </p:sp>
      <p:sp>
        <p:nvSpPr>
          <p:cNvPr id="9" name="TextBox 8"/>
          <p:cNvSpPr txBox="1"/>
          <p:nvPr/>
        </p:nvSpPr>
        <p:spPr>
          <a:xfrm>
            <a:off x="7282060" y="2204864"/>
            <a:ext cx="1588620" cy="1200329"/>
          </a:xfrm>
          <a:prstGeom prst="rect">
            <a:avLst/>
          </a:prstGeom>
          <a:noFill/>
          <a:ln>
            <a:solidFill>
              <a:schemeClr val="bg2">
                <a:lumMod val="25000"/>
              </a:schemeClr>
            </a:solidFill>
          </a:ln>
        </p:spPr>
        <p:txBody>
          <a:bodyPr wrap="square" rtlCol="0">
            <a:spAutoFit/>
          </a:bodyPr>
          <a:lstStyle/>
          <a:p>
            <a:r>
              <a:rPr lang="en-US" dirty="0"/>
              <a:t>Sri Lanka has no Radar observation yet</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8203" y="39437"/>
            <a:ext cx="715205" cy="715205"/>
          </a:xfrm>
          <a:prstGeom prst="rect">
            <a:avLst/>
          </a:prstGeom>
        </p:spPr>
      </p:pic>
      <p:sp>
        <p:nvSpPr>
          <p:cNvPr id="12" name="Slide Number Placeholder 11"/>
          <p:cNvSpPr>
            <a:spLocks noGrp="1"/>
          </p:cNvSpPr>
          <p:nvPr>
            <p:ph type="sldNum" sz="quarter" idx="12"/>
          </p:nvPr>
        </p:nvSpPr>
        <p:spPr/>
        <p:txBody>
          <a:bodyPr/>
          <a:lstStyle/>
          <a:p>
            <a:fld id="{AD062AFE-5CE4-4C72-96E9-A07D1F7D85A1}" type="slidenum">
              <a:rPr lang="ru-RU" smtClean="0"/>
              <a:pPr/>
              <a:t>19</a:t>
            </a:fld>
            <a:endParaRPr lang="ru-RU" dirty="0"/>
          </a:p>
        </p:txBody>
      </p:sp>
      <p:sp>
        <p:nvSpPr>
          <p:cNvPr id="11" name="Rectangle 10">
            <a:extLst>
              <a:ext uri="{FF2B5EF4-FFF2-40B4-BE49-F238E27FC236}">
                <a16:creationId xmlns:a16="http://schemas.microsoft.com/office/drawing/2014/main" id="{83FF26BA-5803-4338-B677-181ED164827D}"/>
              </a:ext>
            </a:extLst>
          </p:cNvPr>
          <p:cNvSpPr/>
          <p:nvPr/>
        </p:nvSpPr>
        <p:spPr>
          <a:xfrm>
            <a:off x="130592" y="76135"/>
            <a:ext cx="3505960" cy="369332"/>
          </a:xfrm>
          <a:prstGeom prst="rect">
            <a:avLst/>
          </a:prstGeom>
        </p:spPr>
        <p:txBody>
          <a:bodyPr wrap="square">
            <a:spAutoFit/>
          </a:bodyPr>
          <a:lstStyle/>
          <a:p>
            <a:r>
              <a:rPr lang="en-US" b="1" dirty="0" err="1">
                <a:solidFill>
                  <a:srgbClr val="000099"/>
                </a:solidFill>
              </a:rPr>
              <a:t>V.National</a:t>
            </a:r>
            <a:r>
              <a:rPr lang="en-US" b="1" dirty="0">
                <a:solidFill>
                  <a:srgbClr val="000099"/>
                </a:solidFill>
              </a:rPr>
              <a:t> WIGOS Implementation</a:t>
            </a:r>
            <a:endParaRPr lang="en-SG" dirty="0"/>
          </a:p>
        </p:txBody>
      </p:sp>
    </p:spTree>
    <p:extLst>
      <p:ext uri="{BB962C8B-B14F-4D97-AF65-F5344CB8AC3E}">
        <p14:creationId xmlns:p14="http://schemas.microsoft.com/office/powerpoint/2010/main" val="1486394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000090"/>
                </a:solidFill>
              </a:rPr>
              <a:t>Outline</a:t>
            </a:r>
            <a:endParaRPr lang="en-US" sz="3600" dirty="0"/>
          </a:p>
        </p:txBody>
      </p:sp>
      <p:sp>
        <p:nvSpPr>
          <p:cNvPr id="3" name="Content Placeholder 2"/>
          <p:cNvSpPr>
            <a:spLocks noGrp="1"/>
          </p:cNvSpPr>
          <p:nvPr>
            <p:ph idx="1"/>
          </p:nvPr>
        </p:nvSpPr>
        <p:spPr>
          <a:xfrm>
            <a:off x="457200" y="1417638"/>
            <a:ext cx="8229600" cy="4708525"/>
          </a:xfrm>
        </p:spPr>
        <p:txBody>
          <a:bodyPr>
            <a:normAutofit/>
          </a:bodyPr>
          <a:lstStyle/>
          <a:p>
            <a:pPr marL="682625" indent="-682625">
              <a:buFont typeface="+mj-lt"/>
              <a:buAutoNum type="romanUcPeriod"/>
            </a:pPr>
            <a:r>
              <a:rPr lang="en-US" sz="2400" dirty="0"/>
              <a:t>Introduction to the country and the NMHS</a:t>
            </a:r>
          </a:p>
          <a:p>
            <a:pPr marL="682625" indent="-682625">
              <a:buFont typeface="+mj-lt"/>
              <a:buAutoNum type="romanUcPeriod"/>
            </a:pPr>
            <a:r>
              <a:rPr lang="en-US" sz="2400" dirty="0"/>
              <a:t>Physical context of the country</a:t>
            </a:r>
          </a:p>
          <a:p>
            <a:pPr marL="682625" indent="-682625">
              <a:buFont typeface="+mj-lt"/>
              <a:buAutoNum type="romanUcPeriod"/>
            </a:pPr>
            <a:r>
              <a:rPr lang="en-US" sz="2400" dirty="0"/>
              <a:t>National requirements for observations</a:t>
            </a:r>
          </a:p>
          <a:p>
            <a:pPr marL="682625" indent="-682625">
              <a:buFont typeface="+mj-lt"/>
              <a:buAutoNum type="romanUcPeriod"/>
            </a:pPr>
            <a:r>
              <a:rPr lang="en-US" sz="2400" dirty="0"/>
              <a:t>Summary of national observing capabilities</a:t>
            </a:r>
          </a:p>
          <a:p>
            <a:pPr marL="682625" indent="-682625">
              <a:buFont typeface="+mj-lt"/>
              <a:buAutoNum type="romanUcPeriod"/>
            </a:pPr>
            <a:r>
              <a:rPr lang="en-US" sz="2400" dirty="0"/>
              <a:t>Status of National implementation of WIGOS</a:t>
            </a:r>
          </a:p>
          <a:p>
            <a:pPr marL="682625" indent="-682625">
              <a:buFont typeface="+mj-lt"/>
              <a:buAutoNum type="romanUcPeriod"/>
            </a:pPr>
            <a:r>
              <a:rPr lang="en-US" sz="2400" dirty="0"/>
              <a:t>Other remarks</a:t>
            </a:r>
          </a:p>
        </p:txBody>
      </p:sp>
      <p:pic>
        <p:nvPicPr>
          <p:cNvPr id="4" name="Picture 3">
            <a:extLst>
              <a:ext uri="{FF2B5EF4-FFF2-40B4-BE49-F238E27FC236}">
                <a16:creationId xmlns:a16="http://schemas.microsoft.com/office/drawing/2014/main" id="{5076AC95-22BE-449B-8BA9-1240AA395E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98203" y="155551"/>
            <a:ext cx="715205" cy="715205"/>
          </a:xfrm>
          <a:prstGeom prst="rect">
            <a:avLst/>
          </a:prstGeom>
        </p:spPr>
      </p:pic>
    </p:spTree>
    <p:extLst>
      <p:ext uri="{BB962C8B-B14F-4D97-AF65-F5344CB8AC3E}">
        <p14:creationId xmlns:p14="http://schemas.microsoft.com/office/powerpoint/2010/main" val="1624391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205" y="397039"/>
            <a:ext cx="8229600" cy="1143000"/>
          </a:xfrm>
        </p:spPr>
        <p:txBody>
          <a:bodyPr>
            <a:normAutofit fontScale="90000"/>
          </a:bodyPr>
          <a:lstStyle/>
          <a:p>
            <a:r>
              <a:rPr lang="en-US" sz="4000" b="1" dirty="0" err="1">
                <a:solidFill>
                  <a:srgbClr val="000090"/>
                </a:solidFill>
              </a:rPr>
              <a:t>VI.Other</a:t>
            </a:r>
            <a:r>
              <a:rPr lang="en-US" sz="4000" b="1" dirty="0">
                <a:solidFill>
                  <a:srgbClr val="000090"/>
                </a:solidFill>
              </a:rPr>
              <a:t> remarks</a:t>
            </a:r>
            <a:br>
              <a:rPr lang="en-US" sz="3600" b="1" dirty="0">
                <a:solidFill>
                  <a:srgbClr val="000090"/>
                </a:solidFill>
              </a:rPr>
            </a:br>
            <a:endParaRPr lang="en-US" sz="3600" b="1" dirty="0">
              <a:solidFill>
                <a:srgbClr val="000090"/>
              </a:solidFill>
            </a:endParaRPr>
          </a:p>
        </p:txBody>
      </p:sp>
      <p:sp>
        <p:nvSpPr>
          <p:cNvPr id="3" name="Content Placeholder 2"/>
          <p:cNvSpPr>
            <a:spLocks noGrp="1"/>
          </p:cNvSpPr>
          <p:nvPr>
            <p:ph idx="1"/>
          </p:nvPr>
        </p:nvSpPr>
        <p:spPr>
          <a:xfrm>
            <a:off x="754742" y="1944914"/>
            <a:ext cx="7932057" cy="4181249"/>
          </a:xfrm>
        </p:spPr>
        <p:txBody>
          <a:bodyPr>
            <a:normAutofit/>
          </a:bodyPr>
          <a:lstStyle/>
          <a:p>
            <a:pPr marL="682625" indent="-682625">
              <a:buFont typeface="+mj-lt"/>
              <a:buAutoNum type="romanUcPeriod"/>
            </a:pPr>
            <a:r>
              <a:rPr lang="en-US" sz="2400" dirty="0"/>
              <a:t>Develop capacity building</a:t>
            </a:r>
          </a:p>
          <a:p>
            <a:pPr marL="682625" indent="-682625">
              <a:buFont typeface="+mj-lt"/>
              <a:buAutoNum type="romanUcPeriod"/>
            </a:pPr>
            <a:r>
              <a:rPr lang="en-US" sz="2400" dirty="0"/>
              <a:t>NWP improve to do with high resolution</a:t>
            </a:r>
          </a:p>
          <a:p>
            <a:pPr marL="682625" indent="-682625">
              <a:buFont typeface="+mj-lt"/>
              <a:buAutoNum type="romanUcPeriod"/>
            </a:pPr>
            <a:r>
              <a:rPr lang="en-US" sz="2400" dirty="0"/>
              <a:t>Implement verification methods</a:t>
            </a:r>
          </a:p>
          <a:p>
            <a:pPr marL="0" indent="0">
              <a:buNone/>
            </a:pPr>
            <a:r>
              <a:rPr lang="en-US" sz="2400" dirty="0"/>
              <a:t>iv.      Enhance internet and computer speed particularly at          	Airport</a:t>
            </a:r>
          </a:p>
          <a:p>
            <a:pPr marL="682625" indent="-682625">
              <a:buFont typeface="+mj-lt"/>
              <a:buAutoNum type="romanUcPeriod"/>
            </a:pPr>
            <a:r>
              <a:rPr lang="en-US" sz="2400" dirty="0"/>
              <a:t>Recruit new meteorologist  </a:t>
            </a:r>
          </a:p>
        </p:txBody>
      </p:sp>
      <p:pic>
        <p:nvPicPr>
          <p:cNvPr id="4" name="Picture 3">
            <a:extLst>
              <a:ext uri="{FF2B5EF4-FFF2-40B4-BE49-F238E27FC236}">
                <a16:creationId xmlns:a16="http://schemas.microsoft.com/office/drawing/2014/main" id="{D427A0F1-3B5E-49A6-8C6C-472DD3E56F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98203" y="39437"/>
            <a:ext cx="715205" cy="715205"/>
          </a:xfrm>
          <a:prstGeom prst="rect">
            <a:avLst/>
          </a:prstGeom>
        </p:spPr>
      </p:pic>
    </p:spTree>
    <p:extLst>
      <p:ext uri="{BB962C8B-B14F-4D97-AF65-F5344CB8AC3E}">
        <p14:creationId xmlns:p14="http://schemas.microsoft.com/office/powerpoint/2010/main" val="223517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mo2016_powerpoint_standard_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457200" y="2002370"/>
            <a:ext cx="8229600" cy="2098575"/>
          </a:xfrm>
          <a:prstGeom prst="rect">
            <a:avLst/>
          </a:prstGeom>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400" dirty="0">
                <a:solidFill>
                  <a:srgbClr val="000090"/>
                </a:solidFill>
              </a:rPr>
              <a:t>Thank you</a:t>
            </a:r>
          </a:p>
          <a:p>
            <a:endParaRPr lang="en-US" sz="4800" dirty="0">
              <a:solidFill>
                <a:srgbClr val="000090"/>
              </a:solidFill>
            </a:endParaRPr>
          </a:p>
          <a:p>
            <a:r>
              <a:rPr lang="en-US" sz="3100" dirty="0">
                <a:solidFill>
                  <a:srgbClr val="000090"/>
                </a:solidFill>
                <a:hlinkClick r:id="rId3"/>
              </a:rPr>
              <a:t>madhaweej@yahoo.com</a:t>
            </a:r>
            <a:r>
              <a:rPr lang="en-US" sz="3100" dirty="0">
                <a:solidFill>
                  <a:srgbClr val="000090"/>
                </a:solidFill>
              </a:rPr>
              <a:t> </a:t>
            </a:r>
          </a:p>
          <a:p>
            <a:r>
              <a:rPr lang="en-US" sz="3100" dirty="0">
                <a:solidFill>
                  <a:srgbClr val="000090"/>
                </a:solidFill>
              </a:rPr>
              <a:t> </a:t>
            </a:r>
          </a:p>
        </p:txBody>
      </p:sp>
    </p:spTree>
    <p:extLst>
      <p:ext uri="{BB962C8B-B14F-4D97-AF65-F5344CB8AC3E}">
        <p14:creationId xmlns:p14="http://schemas.microsoft.com/office/powerpoint/2010/main" val="380228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solidFill>
                  <a:srgbClr val="000090"/>
                </a:solidFill>
              </a:rPr>
              <a:t>1.1Introduction to the country and the NMHS</a:t>
            </a:r>
            <a:endParaRPr lang="en-US" sz="3600" dirty="0"/>
          </a:p>
        </p:txBody>
      </p:sp>
      <p:pic>
        <p:nvPicPr>
          <p:cNvPr id="4" name="Picture 3"/>
          <p:cNvPicPr>
            <a:picLocks noChangeAspect="1"/>
          </p:cNvPicPr>
          <p:nvPr/>
        </p:nvPicPr>
        <p:blipFill>
          <a:blip r:embed="rId2"/>
          <a:stretch>
            <a:fillRect/>
          </a:stretch>
        </p:blipFill>
        <p:spPr>
          <a:xfrm>
            <a:off x="457200" y="1600199"/>
            <a:ext cx="4794069" cy="274581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1770" y="0"/>
            <a:ext cx="715205" cy="715205"/>
          </a:xfrm>
          <a:prstGeom prst="rect">
            <a:avLst/>
          </a:prstGeom>
        </p:spPr>
      </p:pic>
      <p:sp>
        <p:nvSpPr>
          <p:cNvPr id="10" name="TextBox 9"/>
          <p:cNvSpPr txBox="1"/>
          <p:nvPr/>
        </p:nvSpPr>
        <p:spPr>
          <a:xfrm>
            <a:off x="2664361" y="5078155"/>
            <a:ext cx="6271439" cy="1738938"/>
          </a:xfrm>
          <a:prstGeom prst="rect">
            <a:avLst/>
          </a:prstGeom>
          <a:solidFill>
            <a:srgbClr val="FFFF00"/>
          </a:solidFill>
        </p:spPr>
        <p:txBody>
          <a:bodyPr wrap="square" rtlCol="0">
            <a:spAutoFit/>
          </a:bodyPr>
          <a:lstStyle/>
          <a:p>
            <a:pPr fontAlgn="auto">
              <a:spcBef>
                <a:spcPct val="50000"/>
              </a:spcBef>
              <a:spcAft>
                <a:spcPts val="0"/>
              </a:spcAft>
              <a:buFont typeface="Arial" pitchFamily="34" charset="0"/>
              <a:buChar char="•"/>
              <a:defRPr/>
            </a:pPr>
            <a:r>
              <a:rPr lang="en-US" sz="2000" b="1" dirty="0"/>
              <a:t>Population ~20 million</a:t>
            </a:r>
          </a:p>
          <a:p>
            <a:pPr eaLnBrk="0" hangingPunct="0">
              <a:buFontTx/>
              <a:buChar char="•"/>
            </a:pPr>
            <a:r>
              <a:rPr lang="en-US" sz="2000" dirty="0">
                <a:effectLst>
                  <a:outerShdw blurRad="38100" dist="38100" dir="2700000" algn="tl">
                    <a:srgbClr val="000000"/>
                  </a:outerShdw>
                </a:effectLst>
              </a:rPr>
              <a:t>Languages             – Sinhala, Tamil, English</a:t>
            </a:r>
          </a:p>
          <a:p>
            <a:pPr eaLnBrk="0" hangingPunct="0">
              <a:buFontTx/>
              <a:buChar char="•"/>
            </a:pPr>
            <a:r>
              <a:rPr lang="en-US" sz="2000" dirty="0">
                <a:effectLst>
                  <a:outerShdw blurRad="38100" dist="38100" dir="2700000" algn="tl">
                    <a:srgbClr val="000000"/>
                  </a:outerShdw>
                </a:effectLst>
              </a:rPr>
              <a:t> Religions                – Buddhism -70%, Hinduism 15%</a:t>
            </a:r>
          </a:p>
          <a:p>
            <a:pPr eaLnBrk="0" hangingPunct="0"/>
            <a:r>
              <a:rPr lang="en-US" sz="2000" dirty="0">
                <a:effectLst>
                  <a:outerShdw blurRad="38100" dist="38100" dir="2700000" algn="tl">
                    <a:srgbClr val="000000"/>
                  </a:outerShdw>
                </a:effectLst>
              </a:rPr>
              <a:t>                                     Christianity 8% ,  Islam 7%</a:t>
            </a:r>
          </a:p>
          <a:p>
            <a:pPr algn="ctr" fontAlgn="auto">
              <a:spcBef>
                <a:spcPct val="50000"/>
              </a:spcBef>
              <a:spcAft>
                <a:spcPts val="0"/>
              </a:spcAft>
              <a:buFont typeface="Arial" pitchFamily="34" charset="0"/>
              <a:buChar char="•"/>
              <a:defRPr/>
            </a:pPr>
            <a:endParaRPr lang="en-US" dirty="0"/>
          </a:p>
        </p:txBody>
      </p:sp>
      <p:sp>
        <p:nvSpPr>
          <p:cNvPr id="11" name="TextBox 10"/>
          <p:cNvSpPr txBox="1"/>
          <p:nvPr/>
        </p:nvSpPr>
        <p:spPr>
          <a:xfrm>
            <a:off x="208200" y="5809399"/>
            <a:ext cx="2326032" cy="369332"/>
          </a:xfrm>
          <a:prstGeom prst="rect">
            <a:avLst/>
          </a:prstGeom>
          <a:noFill/>
        </p:spPr>
        <p:txBody>
          <a:bodyPr wrap="square" rtlCol="0">
            <a:spAutoFit/>
          </a:bodyPr>
          <a:lstStyle/>
          <a:p>
            <a:r>
              <a:rPr lang="en-US" dirty="0" err="1"/>
              <a:t>Source:Shutterstock</a:t>
            </a:r>
            <a:endParaRPr lang="en-US" dirty="0"/>
          </a:p>
        </p:txBody>
      </p:sp>
      <p:sp>
        <p:nvSpPr>
          <p:cNvPr id="5" name="TextBox 4">
            <a:extLst>
              <a:ext uri="{FF2B5EF4-FFF2-40B4-BE49-F238E27FC236}">
                <a16:creationId xmlns:a16="http://schemas.microsoft.com/office/drawing/2014/main" id="{12BEB135-734A-44F1-829B-1935EA5FF2A5}"/>
              </a:ext>
            </a:extLst>
          </p:cNvPr>
          <p:cNvSpPr txBox="1"/>
          <p:nvPr/>
        </p:nvSpPr>
        <p:spPr>
          <a:xfrm>
            <a:off x="5853576" y="1988993"/>
            <a:ext cx="2431375" cy="2092881"/>
          </a:xfrm>
          <a:prstGeom prst="rect">
            <a:avLst/>
          </a:prstGeom>
          <a:noFill/>
        </p:spPr>
        <p:txBody>
          <a:bodyPr wrap="square" rtlCol="0">
            <a:spAutoFit/>
          </a:bodyPr>
          <a:lstStyle/>
          <a:p>
            <a:pPr fontAlgn="auto">
              <a:spcBef>
                <a:spcPct val="50000"/>
              </a:spcBef>
              <a:spcAft>
                <a:spcPts val="0"/>
              </a:spcAft>
              <a:buFont typeface="Arial" pitchFamily="34" charset="0"/>
              <a:buChar char="•"/>
              <a:defRPr/>
            </a:pPr>
            <a:r>
              <a:rPr lang="en-US" altLang="en-US" sz="2000" b="1" dirty="0">
                <a:effectLst>
                  <a:outerShdw blurRad="38100" dist="38100" dir="2700000" algn="tl">
                    <a:srgbClr val="FFFFFF"/>
                  </a:outerShdw>
                </a:effectLst>
                <a:ea typeface="Cambria Math" panose="02040503050406030204" pitchFamily="18" charset="0"/>
              </a:rPr>
              <a:t>Mean Temperature:	27.5 C (lowlands)</a:t>
            </a:r>
          </a:p>
          <a:p>
            <a:pPr algn="ctr" fontAlgn="auto">
              <a:spcBef>
                <a:spcPct val="50000"/>
              </a:spcBef>
              <a:spcAft>
                <a:spcPts val="0"/>
              </a:spcAft>
              <a:defRPr/>
            </a:pPr>
            <a:r>
              <a:rPr lang="en-US" altLang="en-US" sz="2000" b="1" dirty="0">
                <a:effectLst>
                  <a:outerShdw blurRad="38100" dist="38100" dir="2700000" algn="tl">
                    <a:srgbClr val="FFFFFF"/>
                  </a:outerShdw>
                </a:effectLst>
                <a:ea typeface="Cambria Math" panose="02040503050406030204" pitchFamily="18" charset="0"/>
              </a:rPr>
              <a:t>.Lower Temperatures in the highlands</a:t>
            </a:r>
          </a:p>
          <a:p>
            <a:pPr marL="285750" indent="-285750">
              <a:buFont typeface="Arial" panose="020B0604020202020204" pitchFamily="34" charset="0"/>
              <a:buChar char="•"/>
            </a:pPr>
            <a:r>
              <a:rPr lang="en-SG" sz="2000" b="1" dirty="0"/>
              <a:t>Tropical climate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6"/>
          <p:cNvSpPr>
            <a:spLocks noGrp="1"/>
          </p:cNvSpPr>
          <p:nvPr>
            <p:ph type="title"/>
          </p:nvPr>
        </p:nvSpPr>
        <p:spPr>
          <a:xfrm>
            <a:off x="1095840" y="450856"/>
            <a:ext cx="7175500" cy="1143000"/>
          </a:xfrm>
        </p:spPr>
        <p:txBody>
          <a:bodyPr>
            <a:normAutofit/>
          </a:bodyPr>
          <a:lstStyle/>
          <a:p>
            <a:r>
              <a:rPr lang="fr-CH" altLang="en-US" sz="3200" b="1" dirty="0" err="1">
                <a:solidFill>
                  <a:srgbClr val="000099"/>
                </a:solidFill>
                <a:ea typeface="Cambria Math" pitchFamily="18" charset="0"/>
              </a:rPr>
              <a:t>I.I.Cont;Climate</a:t>
            </a:r>
            <a:br>
              <a:rPr lang="fr-CH" altLang="en-US" sz="2800" dirty="0">
                <a:solidFill>
                  <a:schemeClr val="bg2">
                    <a:lumMod val="25000"/>
                  </a:schemeClr>
                </a:solidFill>
                <a:latin typeface="Cambria Math" pitchFamily="18" charset="0"/>
                <a:ea typeface="Cambria Math" pitchFamily="18" charset="0"/>
              </a:rPr>
            </a:br>
            <a:endParaRPr lang="en-US" sz="2800" dirty="0"/>
          </a:p>
        </p:txBody>
      </p:sp>
      <p:sp>
        <p:nvSpPr>
          <p:cNvPr id="7" name="TextBox 14"/>
          <p:cNvSpPr txBox="1">
            <a:spLocks noGrp="1" noChangeArrowheads="1"/>
          </p:cNvSpPr>
          <p:nvPr>
            <p:ph type="body" sz="half" idx="1"/>
          </p:nvPr>
        </p:nvSpPr>
        <p:spPr bwMode="auto">
          <a:xfrm>
            <a:off x="1382630" y="1779978"/>
            <a:ext cx="2517775" cy="64633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r>
              <a:rPr lang="en-US" sz="1800" dirty="0"/>
              <a:t>Northeast monsoon Dec-Feb</a:t>
            </a:r>
          </a:p>
        </p:txBody>
      </p:sp>
      <p:pic>
        <p:nvPicPr>
          <p:cNvPr id="6" name="Content Placeholder 5"/>
          <p:cNvPicPr>
            <a:picLocks noGrp="1" noChangeAspect="1"/>
          </p:cNvPicPr>
          <p:nvPr>
            <p:ph sz="half" idx="2"/>
          </p:nvPr>
        </p:nvPicPr>
        <p:blipFill>
          <a:blip r:embed="rId3"/>
          <a:stretch>
            <a:fillRect/>
          </a:stretch>
        </p:blipFill>
        <p:spPr>
          <a:xfrm>
            <a:off x="5714438" y="2456968"/>
            <a:ext cx="2523233" cy="3228340"/>
          </a:xfrm>
          <a:prstGeom prst="rect">
            <a:avLst/>
          </a:prstGeom>
        </p:spPr>
      </p:pic>
      <p:pic>
        <p:nvPicPr>
          <p:cNvPr id="5" name="Content Placeholder 3"/>
          <p:cNvPicPr>
            <a:picLocks noGrp="1" noChangeAspect="1"/>
          </p:cNvPicPr>
          <p:nvPr>
            <p:ph sz="half" idx="4294967295"/>
          </p:nvPr>
        </p:nvPicPr>
        <p:blipFill>
          <a:blip r:embed="rId4"/>
          <a:stretch>
            <a:fillRect/>
          </a:stretch>
        </p:blipFill>
        <p:spPr>
          <a:xfrm>
            <a:off x="1382630" y="2429070"/>
            <a:ext cx="2517775" cy="3227387"/>
          </a:xfrm>
          <a:prstGeom prst="rect">
            <a:avLst/>
          </a:prstGeom>
        </p:spPr>
      </p:pic>
      <p:sp>
        <p:nvSpPr>
          <p:cNvPr id="8" name="TextBox 11"/>
          <p:cNvSpPr txBox="1">
            <a:spLocks noChangeArrowheads="1"/>
          </p:cNvSpPr>
          <p:nvPr/>
        </p:nvSpPr>
        <p:spPr bwMode="auto">
          <a:xfrm>
            <a:off x="1763688" y="2433279"/>
            <a:ext cx="750999" cy="36933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r>
              <a:rPr lang="en-US" altLang="en-US" dirty="0">
                <a:latin typeface="Arial" panose="020B0604020202020204" pitchFamily="34" charset="0"/>
              </a:rPr>
              <a:t>26%</a:t>
            </a:r>
          </a:p>
        </p:txBody>
      </p:sp>
      <p:sp>
        <p:nvSpPr>
          <p:cNvPr id="9" name="TextBox 4"/>
          <p:cNvSpPr txBox="1">
            <a:spLocks noChangeArrowheads="1"/>
          </p:cNvSpPr>
          <p:nvPr/>
        </p:nvSpPr>
        <p:spPr bwMode="auto">
          <a:xfrm>
            <a:off x="5763199" y="1810856"/>
            <a:ext cx="2474472" cy="64611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r>
              <a:rPr lang="en-US" dirty="0"/>
              <a:t>Southwest monsoon </a:t>
            </a:r>
          </a:p>
          <a:p>
            <a:r>
              <a:rPr lang="en-US" dirty="0"/>
              <a:t>May-Sep</a:t>
            </a:r>
          </a:p>
        </p:txBody>
      </p:sp>
      <p:sp>
        <p:nvSpPr>
          <p:cNvPr id="10" name="TextBox 4"/>
          <p:cNvSpPr txBox="1">
            <a:spLocks noChangeArrowheads="1"/>
          </p:cNvSpPr>
          <p:nvPr/>
        </p:nvSpPr>
        <p:spPr bwMode="auto">
          <a:xfrm>
            <a:off x="6179761" y="2433638"/>
            <a:ext cx="796294" cy="36933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r>
              <a:rPr lang="en-US" altLang="en-US" dirty="0">
                <a:latin typeface="Arial" panose="020B0604020202020204" pitchFamily="34" charset="0"/>
              </a:rPr>
              <a:t>30%</a:t>
            </a:r>
          </a:p>
        </p:txBody>
      </p:sp>
      <p:sp>
        <p:nvSpPr>
          <p:cNvPr id="11" name="Text Box 4"/>
          <p:cNvSpPr txBox="1">
            <a:spLocks noChangeArrowheads="1"/>
          </p:cNvSpPr>
          <p:nvPr/>
        </p:nvSpPr>
        <p:spPr bwMode="auto">
          <a:xfrm>
            <a:off x="4884252" y="5392919"/>
            <a:ext cx="4232366" cy="164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endParaRPr lang="en-US" sz="2000" dirty="0">
              <a:solidFill>
                <a:srgbClr val="FC0128"/>
              </a:solidFill>
              <a:latin typeface="Comic Sans MS" panose="030F0702030302020204" pitchFamily="66" charset="0"/>
            </a:endParaRPr>
          </a:p>
          <a:p>
            <a:pPr algn="ctr" eaLnBrk="1" hangingPunct="1">
              <a:spcBef>
                <a:spcPct val="50000"/>
              </a:spcBef>
            </a:pPr>
            <a:r>
              <a:rPr lang="en-US" dirty="0">
                <a:solidFill>
                  <a:srgbClr val="FC0128"/>
                </a:solidFill>
                <a:latin typeface="Comic Sans MS" panose="030F0702030302020204" pitchFamily="66" charset="0"/>
              </a:rPr>
              <a:t>Average Rainfall – 556.0 mm</a:t>
            </a:r>
          </a:p>
          <a:p>
            <a:pPr algn="ctr" eaLnBrk="1" hangingPunct="1">
              <a:spcBef>
                <a:spcPct val="50000"/>
              </a:spcBef>
            </a:pPr>
            <a:r>
              <a:rPr lang="en-US" dirty="0">
                <a:solidFill>
                  <a:srgbClr val="FC0128"/>
                </a:solidFill>
                <a:latin typeface="Comic Sans MS" panose="030F0702030302020204" pitchFamily="66" charset="0"/>
              </a:rPr>
              <a:t>Varies between 100 to over 3000 mm</a:t>
            </a:r>
          </a:p>
          <a:p>
            <a:pPr algn="ctr" eaLnBrk="1" hangingPunct="1">
              <a:spcBef>
                <a:spcPct val="50000"/>
              </a:spcBef>
            </a:pPr>
            <a:endParaRPr lang="en-US" dirty="0">
              <a:solidFill>
                <a:srgbClr val="FC0128"/>
              </a:solidFill>
              <a:latin typeface="CG Times" pitchFamily="18" charset="0"/>
            </a:endParaRPr>
          </a:p>
        </p:txBody>
      </p:sp>
      <p:sp>
        <p:nvSpPr>
          <p:cNvPr id="14" name="TextBox 13"/>
          <p:cNvSpPr txBox="1"/>
          <p:nvPr/>
        </p:nvSpPr>
        <p:spPr>
          <a:xfrm>
            <a:off x="0" y="72520"/>
            <a:ext cx="4323108" cy="369332"/>
          </a:xfrm>
          <a:prstGeom prst="rect">
            <a:avLst/>
          </a:prstGeom>
          <a:noFill/>
        </p:spPr>
        <p:txBody>
          <a:bodyPr wrap="square" rtlCol="0">
            <a:spAutoFit/>
          </a:bodyPr>
          <a:lstStyle/>
          <a:p>
            <a:r>
              <a:rPr lang="en-US" b="1" dirty="0">
                <a:solidFill>
                  <a:srgbClr val="000090"/>
                </a:solidFill>
              </a:rPr>
              <a:t>Introduction to the country and the NMHS</a:t>
            </a:r>
            <a:endParaRPr lang="en-US" dirty="0"/>
          </a:p>
        </p:txBody>
      </p:sp>
      <p:sp>
        <p:nvSpPr>
          <p:cNvPr id="15" name="Rectangle 14"/>
          <p:cNvSpPr/>
          <p:nvPr/>
        </p:nvSpPr>
        <p:spPr>
          <a:xfrm>
            <a:off x="826228" y="5685308"/>
            <a:ext cx="3670663" cy="1061829"/>
          </a:xfrm>
          <a:prstGeom prst="rect">
            <a:avLst/>
          </a:prstGeom>
        </p:spPr>
        <p:txBody>
          <a:bodyPr wrap="square">
            <a:spAutoFit/>
          </a:bodyPr>
          <a:lstStyle/>
          <a:p>
            <a:pPr algn="ctr">
              <a:spcBef>
                <a:spcPct val="50000"/>
              </a:spcBef>
            </a:pPr>
            <a:r>
              <a:rPr lang="en-US" dirty="0">
                <a:solidFill>
                  <a:srgbClr val="FC0128"/>
                </a:solidFill>
                <a:latin typeface="Comic Sans MS" panose="030F0702030302020204" pitchFamily="66" charset="0"/>
              </a:rPr>
              <a:t>Average Rainfall – 479.0 mm</a:t>
            </a:r>
          </a:p>
          <a:p>
            <a:pPr algn="ctr">
              <a:spcBef>
                <a:spcPct val="50000"/>
              </a:spcBef>
            </a:pPr>
            <a:r>
              <a:rPr lang="en-US" dirty="0">
                <a:solidFill>
                  <a:srgbClr val="FC0128"/>
                </a:solidFill>
                <a:latin typeface="Comic Sans MS" panose="030F0702030302020204" pitchFamily="66" charset="0"/>
              </a:rPr>
              <a:t>Higher falls receive in Eastern slopes of the Central hills</a:t>
            </a: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98203" y="155551"/>
            <a:ext cx="715205" cy="715205"/>
          </a:xfrm>
          <a:prstGeom prst="rect">
            <a:avLst/>
          </a:prstGeom>
        </p:spPr>
      </p:pic>
    </p:spTree>
    <p:extLst>
      <p:ext uri="{BB962C8B-B14F-4D97-AF65-F5344CB8AC3E}">
        <p14:creationId xmlns:p14="http://schemas.microsoft.com/office/powerpoint/2010/main" val="3455884646"/>
      </p:ext>
    </p:extLst>
  </p:cSld>
  <p:clrMapOvr>
    <a:masterClrMapping/>
  </p:clrMapOvr>
  <p:transition spd="slow">
    <p:sndAc>
      <p:stSnd>
        <p:snd r:embed="rId2" name="CAMERA.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01856" y="2609610"/>
            <a:ext cx="2519395" cy="3374922"/>
          </a:xfrm>
          <a:prstGeom prst="rect">
            <a:avLst/>
          </a:prstGeom>
        </p:spPr>
      </p:pic>
      <p:sp>
        <p:nvSpPr>
          <p:cNvPr id="11" name="Title 6"/>
          <p:cNvSpPr>
            <a:spLocks noGrp="1"/>
          </p:cNvSpPr>
          <p:nvPr>
            <p:ph type="title"/>
          </p:nvPr>
        </p:nvSpPr>
        <p:spPr>
          <a:xfrm>
            <a:off x="1003055" y="638818"/>
            <a:ext cx="7175500" cy="1143000"/>
          </a:xfrm>
        </p:spPr>
        <p:txBody>
          <a:bodyPr>
            <a:normAutofit fontScale="90000"/>
          </a:bodyPr>
          <a:lstStyle/>
          <a:p>
            <a:r>
              <a:rPr lang="fr-CH" altLang="en-US" sz="3600" b="1" dirty="0" err="1">
                <a:solidFill>
                  <a:srgbClr val="000099"/>
                </a:solidFill>
                <a:ea typeface="Cambria Math" pitchFamily="18" charset="0"/>
              </a:rPr>
              <a:t>I.I.Cont;Climate</a:t>
            </a:r>
            <a:br>
              <a:rPr lang="fr-CH" altLang="en-US" sz="3200" dirty="0">
                <a:solidFill>
                  <a:schemeClr val="bg2">
                    <a:lumMod val="25000"/>
                  </a:schemeClr>
                </a:solidFill>
                <a:latin typeface="Cambria Math" pitchFamily="18" charset="0"/>
                <a:ea typeface="Cambria Math" pitchFamily="18" charset="0"/>
              </a:rPr>
            </a:br>
            <a:endParaRPr lang="en-US" dirty="0"/>
          </a:p>
        </p:txBody>
      </p:sp>
      <p:sp>
        <p:nvSpPr>
          <p:cNvPr id="7" name="Text Placeholder 6"/>
          <p:cNvSpPr txBox="1">
            <a:spLocks noGrp="1" noChangeArrowheads="1"/>
          </p:cNvSpPr>
          <p:nvPr>
            <p:ph type="body" sz="half" idx="1"/>
          </p:nvPr>
        </p:nvSpPr>
        <p:spPr bwMode="auto">
          <a:xfrm>
            <a:off x="883407" y="1810993"/>
            <a:ext cx="2523418" cy="76944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r>
              <a:rPr lang="en-US" sz="2000" dirty="0"/>
              <a:t>1</a:t>
            </a:r>
            <a:r>
              <a:rPr lang="en-US" sz="2000" baseline="30000" dirty="0"/>
              <a:t>st</a:t>
            </a:r>
            <a:r>
              <a:rPr lang="en-US" sz="2000" dirty="0"/>
              <a:t> Inter monsoon</a:t>
            </a:r>
          </a:p>
          <a:p>
            <a:r>
              <a:rPr lang="en-US" sz="2000" dirty="0"/>
              <a:t>March-April</a:t>
            </a:r>
          </a:p>
        </p:txBody>
      </p:sp>
      <p:pic>
        <p:nvPicPr>
          <p:cNvPr id="6" name="Content Placeholder 5"/>
          <p:cNvPicPr>
            <a:picLocks noGrp="1" noChangeAspect="1"/>
          </p:cNvPicPr>
          <p:nvPr>
            <p:ph sz="half" idx="2"/>
          </p:nvPr>
        </p:nvPicPr>
        <p:blipFill>
          <a:blip r:embed="rId4"/>
          <a:stretch>
            <a:fillRect/>
          </a:stretch>
        </p:blipFill>
        <p:spPr>
          <a:xfrm>
            <a:off x="5242335" y="2586323"/>
            <a:ext cx="2323279" cy="2904553"/>
          </a:xfrm>
          <a:prstGeom prst="rect">
            <a:avLst/>
          </a:prstGeom>
        </p:spPr>
      </p:pic>
      <p:sp>
        <p:nvSpPr>
          <p:cNvPr id="8" name="TextBox 16"/>
          <p:cNvSpPr txBox="1">
            <a:spLocks noChangeArrowheads="1"/>
          </p:cNvSpPr>
          <p:nvPr/>
        </p:nvSpPr>
        <p:spPr bwMode="auto">
          <a:xfrm>
            <a:off x="5242335" y="1975695"/>
            <a:ext cx="2323280" cy="64633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r>
              <a:rPr lang="en-US" dirty="0"/>
              <a:t>2</a:t>
            </a:r>
            <a:r>
              <a:rPr lang="en-US" baseline="30000" dirty="0"/>
              <a:t>nd</a:t>
            </a:r>
            <a:r>
              <a:rPr lang="en-US" dirty="0"/>
              <a:t> Inter monsoon</a:t>
            </a:r>
          </a:p>
          <a:p>
            <a:r>
              <a:rPr lang="en-US" dirty="0"/>
              <a:t>Oct-Nov</a:t>
            </a:r>
          </a:p>
        </p:txBody>
      </p:sp>
      <p:sp>
        <p:nvSpPr>
          <p:cNvPr id="9" name="TextBox 10"/>
          <p:cNvSpPr txBox="1">
            <a:spLocks noChangeArrowheads="1"/>
          </p:cNvSpPr>
          <p:nvPr/>
        </p:nvSpPr>
        <p:spPr bwMode="auto">
          <a:xfrm>
            <a:off x="6879453" y="2241848"/>
            <a:ext cx="686162" cy="36799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r>
              <a:rPr lang="en-US" altLang="en-US" dirty="0">
                <a:latin typeface="Arial" panose="020B0604020202020204" pitchFamily="34" charset="0"/>
              </a:rPr>
              <a:t>30%</a:t>
            </a:r>
          </a:p>
        </p:txBody>
      </p:sp>
      <p:sp>
        <p:nvSpPr>
          <p:cNvPr id="10" name="TextBox 12"/>
          <p:cNvSpPr txBox="1">
            <a:spLocks noChangeArrowheads="1"/>
          </p:cNvSpPr>
          <p:nvPr/>
        </p:nvSpPr>
        <p:spPr bwMode="auto">
          <a:xfrm>
            <a:off x="2419400" y="2211103"/>
            <a:ext cx="987425" cy="36933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r>
              <a:rPr lang="en-US" altLang="en-US" dirty="0">
                <a:latin typeface="Arial" panose="020B0604020202020204" pitchFamily="34" charset="0"/>
              </a:rPr>
              <a:t>14%</a:t>
            </a:r>
          </a:p>
        </p:txBody>
      </p:sp>
      <p:sp>
        <p:nvSpPr>
          <p:cNvPr id="13" name="Text Box 4"/>
          <p:cNvSpPr txBox="1">
            <a:spLocks noChangeArrowheads="1"/>
          </p:cNvSpPr>
          <p:nvPr/>
        </p:nvSpPr>
        <p:spPr bwMode="auto">
          <a:xfrm>
            <a:off x="-338117" y="5958251"/>
            <a:ext cx="4756398" cy="954107"/>
          </a:xfrm>
          <a:prstGeom prst="rect">
            <a:avLst/>
          </a:prstGeom>
          <a:noFill/>
          <a:ln>
            <a:noFill/>
          </a:ln>
          <a:effectLst/>
          <a:extLst/>
        </p:spPr>
        <p:txBody>
          <a:bodyPr wrap="square">
            <a:spAutoFit/>
          </a:bodyPr>
          <a:lstStyle/>
          <a:p>
            <a:pPr algn="ctr">
              <a:spcBef>
                <a:spcPct val="50000"/>
              </a:spcBef>
              <a:defRPr/>
            </a:pPr>
            <a:r>
              <a:rPr lang="en-US" b="1" dirty="0">
                <a:solidFill>
                  <a:srgbClr val="FC0128"/>
                </a:solidFill>
                <a:effectLst>
                  <a:outerShdw blurRad="38100" dist="38100" dir="2700000" algn="tl">
                    <a:srgbClr val="C0C0C0"/>
                  </a:outerShdw>
                </a:effectLst>
                <a:latin typeface="Comic Sans MS" pitchFamily="66" charset="0"/>
                <a:cs typeface="Arial" charset="0"/>
              </a:rPr>
              <a:t>Average Rainfall = 268.0 mm</a:t>
            </a:r>
          </a:p>
          <a:p>
            <a:pPr algn="ctr">
              <a:spcBef>
                <a:spcPct val="50000"/>
              </a:spcBef>
              <a:defRPr/>
            </a:pPr>
            <a:endParaRPr lang="en-US" sz="2400" b="1" dirty="0">
              <a:solidFill>
                <a:srgbClr val="FC0128"/>
              </a:solidFill>
              <a:effectLst>
                <a:outerShdw blurRad="38100" dist="38100" dir="2700000" algn="tl">
                  <a:srgbClr val="C0C0C0"/>
                </a:outerShdw>
              </a:effectLst>
              <a:latin typeface="CG Times" pitchFamily="18" charset="0"/>
              <a:cs typeface="Arial" charset="0"/>
            </a:endParaRPr>
          </a:p>
        </p:txBody>
      </p:sp>
      <p:sp>
        <p:nvSpPr>
          <p:cNvPr id="14" name="Text Box 4"/>
          <p:cNvSpPr txBox="1">
            <a:spLocks noChangeArrowheads="1"/>
          </p:cNvSpPr>
          <p:nvPr/>
        </p:nvSpPr>
        <p:spPr bwMode="auto">
          <a:xfrm>
            <a:off x="4644067" y="5733256"/>
            <a:ext cx="4535487" cy="784830"/>
          </a:xfrm>
          <a:prstGeom prst="rect">
            <a:avLst/>
          </a:prstGeom>
          <a:noFill/>
          <a:ln>
            <a:noFill/>
          </a:ln>
          <a:effectLst/>
          <a:extLst/>
        </p:spPr>
        <p:txBody>
          <a:bodyPr>
            <a:spAutoFit/>
          </a:bodyPr>
          <a:lstStyle/>
          <a:p>
            <a:pPr algn="ctr">
              <a:spcBef>
                <a:spcPct val="50000"/>
              </a:spcBef>
              <a:defRPr/>
            </a:pPr>
            <a:r>
              <a:rPr lang="en-US" dirty="0">
                <a:solidFill>
                  <a:srgbClr val="FC0128"/>
                </a:solidFill>
                <a:effectLst>
                  <a:outerShdw blurRad="38100" dist="38100" dir="2700000" algn="tl">
                    <a:srgbClr val="C0C0C0"/>
                  </a:outerShdw>
                </a:effectLst>
                <a:latin typeface="Comic Sans MS" pitchFamily="66" charset="0"/>
                <a:cs typeface="Arial" charset="0"/>
              </a:rPr>
              <a:t>Average rainfall = 558.0 mm</a:t>
            </a:r>
          </a:p>
          <a:p>
            <a:pPr algn="ctr">
              <a:spcBef>
                <a:spcPct val="50000"/>
              </a:spcBef>
              <a:defRPr/>
            </a:pPr>
            <a:r>
              <a:rPr lang="en-US" dirty="0">
                <a:solidFill>
                  <a:srgbClr val="FC0128"/>
                </a:solidFill>
                <a:effectLst>
                  <a:outerShdw blurRad="38100" dist="38100" dir="2700000" algn="tl">
                    <a:srgbClr val="C0C0C0"/>
                  </a:outerShdw>
                </a:effectLst>
                <a:latin typeface="Comic Sans MS" pitchFamily="66" charset="0"/>
                <a:cs typeface="Arial" charset="0"/>
              </a:rPr>
              <a:t>SW slopes of hills 750-1200 mm</a:t>
            </a: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98203" y="155551"/>
            <a:ext cx="715205" cy="715205"/>
          </a:xfrm>
          <a:prstGeom prst="rect">
            <a:avLst/>
          </a:prstGeom>
        </p:spPr>
      </p:pic>
      <p:sp>
        <p:nvSpPr>
          <p:cNvPr id="17" name="TextBox 16">
            <a:extLst>
              <a:ext uri="{FF2B5EF4-FFF2-40B4-BE49-F238E27FC236}">
                <a16:creationId xmlns:a16="http://schemas.microsoft.com/office/drawing/2014/main" id="{721C50E3-BAA7-4D0B-A834-38724214381F}"/>
              </a:ext>
            </a:extLst>
          </p:cNvPr>
          <p:cNvSpPr txBox="1"/>
          <p:nvPr/>
        </p:nvSpPr>
        <p:spPr>
          <a:xfrm>
            <a:off x="0" y="72520"/>
            <a:ext cx="4323108" cy="369332"/>
          </a:xfrm>
          <a:prstGeom prst="rect">
            <a:avLst/>
          </a:prstGeom>
          <a:noFill/>
        </p:spPr>
        <p:txBody>
          <a:bodyPr wrap="square" rtlCol="0">
            <a:spAutoFit/>
          </a:bodyPr>
          <a:lstStyle/>
          <a:p>
            <a:r>
              <a:rPr lang="en-US" b="1" dirty="0">
                <a:solidFill>
                  <a:srgbClr val="000090"/>
                </a:solidFill>
              </a:rPr>
              <a:t>Introduction to the country and the NMHS</a:t>
            </a:r>
            <a:endParaRPr lang="en-US" dirty="0"/>
          </a:p>
        </p:txBody>
      </p:sp>
    </p:spTree>
    <p:extLst>
      <p:ext uri="{BB962C8B-B14F-4D97-AF65-F5344CB8AC3E}">
        <p14:creationId xmlns:p14="http://schemas.microsoft.com/office/powerpoint/2010/main" val="2705093926"/>
      </p:ext>
    </p:extLst>
  </p:cSld>
  <p:clrMapOvr>
    <a:masterClrMapping/>
  </p:clrMapOvr>
  <p:transition spd="slow">
    <p:sndAc>
      <p:stSnd>
        <p:snd r:embed="rId2" name="CAMERA.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H" altLang="en-US" sz="3200" b="1" dirty="0" err="1">
                <a:solidFill>
                  <a:srgbClr val="000099"/>
                </a:solidFill>
                <a:ea typeface="Cambria Math" pitchFamily="18" charset="0"/>
              </a:rPr>
              <a:t>I.I.Cont;Climate</a:t>
            </a:r>
            <a:endParaRPr lang="en-US" sz="3200" dirty="0"/>
          </a:p>
        </p:txBody>
      </p:sp>
      <p:pic>
        <p:nvPicPr>
          <p:cNvPr id="5" name="Content Placeholder 3"/>
          <p:cNvPicPr>
            <a:picLocks noChangeAspect="1"/>
          </p:cNvPicPr>
          <p:nvPr/>
        </p:nvPicPr>
        <p:blipFill>
          <a:blip r:embed="rId2"/>
          <a:stretch>
            <a:fillRect/>
          </a:stretch>
        </p:blipFill>
        <p:spPr>
          <a:xfrm>
            <a:off x="696686" y="2077125"/>
            <a:ext cx="5747840" cy="4098845"/>
          </a:xfrm>
          <a:prstGeom prst="rect">
            <a:avLst/>
          </a:prstGeom>
        </p:spPr>
      </p:pic>
      <p:sp>
        <p:nvSpPr>
          <p:cNvPr id="7" name="TextBox 6">
            <a:extLst>
              <a:ext uri="{FF2B5EF4-FFF2-40B4-BE49-F238E27FC236}">
                <a16:creationId xmlns:a16="http://schemas.microsoft.com/office/drawing/2014/main" id="{3D84D7C0-AA57-4F58-BC88-13E83E7E045B}"/>
              </a:ext>
            </a:extLst>
          </p:cNvPr>
          <p:cNvSpPr txBox="1"/>
          <p:nvPr/>
        </p:nvSpPr>
        <p:spPr>
          <a:xfrm>
            <a:off x="696686" y="1531938"/>
            <a:ext cx="3396343" cy="430887"/>
          </a:xfrm>
          <a:prstGeom prst="rect">
            <a:avLst/>
          </a:prstGeom>
          <a:noFill/>
        </p:spPr>
        <p:txBody>
          <a:bodyPr wrap="square" rtlCol="0">
            <a:spAutoFit/>
          </a:bodyPr>
          <a:lstStyle/>
          <a:p>
            <a:r>
              <a:rPr lang="en-SG" sz="2200" b="1" dirty="0"/>
              <a:t>Extreme events</a:t>
            </a:r>
          </a:p>
        </p:txBody>
      </p:sp>
      <p:sp>
        <p:nvSpPr>
          <p:cNvPr id="8" name="TextBox 7">
            <a:extLst>
              <a:ext uri="{FF2B5EF4-FFF2-40B4-BE49-F238E27FC236}">
                <a16:creationId xmlns:a16="http://schemas.microsoft.com/office/drawing/2014/main" id="{5167C863-E17E-4E4C-B4C2-35FA2AF0D072}"/>
              </a:ext>
            </a:extLst>
          </p:cNvPr>
          <p:cNvSpPr txBox="1"/>
          <p:nvPr/>
        </p:nvSpPr>
        <p:spPr>
          <a:xfrm>
            <a:off x="6633029" y="2077125"/>
            <a:ext cx="2053771" cy="1015663"/>
          </a:xfrm>
          <a:prstGeom prst="rect">
            <a:avLst/>
          </a:prstGeom>
          <a:solidFill>
            <a:srgbClr val="FFFF00"/>
          </a:solidFill>
        </p:spPr>
        <p:txBody>
          <a:bodyPr wrap="square" rtlCol="0">
            <a:spAutoFit/>
          </a:bodyPr>
          <a:lstStyle/>
          <a:p>
            <a:r>
              <a:rPr lang="en-SG" sz="2000" b="1" dirty="0"/>
              <a:t>1.Flood</a:t>
            </a:r>
          </a:p>
          <a:p>
            <a:r>
              <a:rPr lang="en-SG" sz="2000" b="1" dirty="0"/>
              <a:t>2.Land slide</a:t>
            </a:r>
          </a:p>
          <a:p>
            <a:r>
              <a:rPr lang="en-SG" sz="2000" b="1" dirty="0"/>
              <a:t>3.Drought</a:t>
            </a:r>
          </a:p>
        </p:txBody>
      </p:sp>
      <p:pic>
        <p:nvPicPr>
          <p:cNvPr id="9" name="Picture 8">
            <a:extLst>
              <a:ext uri="{FF2B5EF4-FFF2-40B4-BE49-F238E27FC236}">
                <a16:creationId xmlns:a16="http://schemas.microsoft.com/office/drawing/2014/main" id="{792CBE39-118F-4652-B899-F161AB47FE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8203" y="155551"/>
            <a:ext cx="715205" cy="715205"/>
          </a:xfrm>
          <a:prstGeom prst="rect">
            <a:avLst/>
          </a:prstGeom>
        </p:spPr>
      </p:pic>
      <p:sp>
        <p:nvSpPr>
          <p:cNvPr id="10" name="TextBox 9">
            <a:extLst>
              <a:ext uri="{FF2B5EF4-FFF2-40B4-BE49-F238E27FC236}">
                <a16:creationId xmlns:a16="http://schemas.microsoft.com/office/drawing/2014/main" id="{4A24C1D2-F7AE-4878-A77D-4BBF27DE874C}"/>
              </a:ext>
            </a:extLst>
          </p:cNvPr>
          <p:cNvSpPr txBox="1"/>
          <p:nvPr/>
        </p:nvSpPr>
        <p:spPr>
          <a:xfrm>
            <a:off x="0" y="72520"/>
            <a:ext cx="4320209" cy="369332"/>
          </a:xfrm>
          <a:prstGeom prst="rect">
            <a:avLst/>
          </a:prstGeom>
          <a:noFill/>
        </p:spPr>
        <p:txBody>
          <a:bodyPr wrap="square" rtlCol="0">
            <a:spAutoFit/>
          </a:bodyPr>
          <a:lstStyle/>
          <a:p>
            <a:r>
              <a:rPr lang="en-US" b="1" dirty="0">
                <a:solidFill>
                  <a:srgbClr val="000090"/>
                </a:solidFill>
              </a:rPr>
              <a:t>Introduction to the country and the NMHS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1143000"/>
          </a:xfrm>
        </p:spPr>
        <p:txBody>
          <a:bodyPr vert="horz" anchor="b">
            <a:noAutofit/>
          </a:bodyPr>
          <a:lstStyle/>
          <a:p>
            <a:pPr marL="609600" indent="-609600"/>
            <a:r>
              <a:rPr lang="fr-FR" altLang="fr-FR" sz="3200" b="1" dirty="0">
                <a:solidFill>
                  <a:srgbClr val="000099"/>
                </a:solidFill>
              </a:rPr>
              <a:t>I.II. NMHS Activity</a:t>
            </a:r>
          </a:p>
        </p:txBody>
      </p:sp>
      <p:sp>
        <p:nvSpPr>
          <p:cNvPr id="5" name="TextBox 2"/>
          <p:cNvSpPr txBox="1">
            <a:spLocks noChangeArrowheads="1"/>
          </p:cNvSpPr>
          <p:nvPr/>
        </p:nvSpPr>
        <p:spPr bwMode="auto">
          <a:xfrm>
            <a:off x="2864176" y="2060848"/>
            <a:ext cx="5976664" cy="313932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r>
              <a:rPr lang="en-US" altLang="en-US" b="1" dirty="0">
                <a:latin typeface="Cambria Math" panose="02040503050406030204" pitchFamily="18" charset="0"/>
                <a:ea typeface="Cambria Math" panose="02040503050406030204" pitchFamily="18" charset="0"/>
              </a:rPr>
              <a:t>Our Vision</a:t>
            </a:r>
            <a:endParaRPr lang="en-US" altLang="en-US" dirty="0">
              <a:latin typeface="Cambria Math" panose="02040503050406030204" pitchFamily="18" charset="0"/>
              <a:ea typeface="Cambria Math" panose="02040503050406030204" pitchFamily="18" charset="0"/>
            </a:endParaRPr>
          </a:p>
          <a:p>
            <a:r>
              <a:rPr lang="en-US" altLang="en-US" dirty="0">
                <a:latin typeface="Cambria Math" panose="02040503050406030204" pitchFamily="18" charset="0"/>
                <a:ea typeface="Cambria Math" panose="02040503050406030204" pitchFamily="18" charset="0"/>
              </a:rPr>
              <a:t> A Centre of Excellence in weather and climate related services</a:t>
            </a:r>
          </a:p>
          <a:p>
            <a:endParaRPr lang="en-US" altLang="en-US" dirty="0">
              <a:latin typeface="Cambria Math" panose="02040503050406030204" pitchFamily="18" charset="0"/>
              <a:ea typeface="Cambria Math" panose="02040503050406030204" pitchFamily="18" charset="0"/>
            </a:endParaRPr>
          </a:p>
          <a:p>
            <a:r>
              <a:rPr lang="en-US" altLang="en-US" b="1" dirty="0">
                <a:latin typeface="Cambria Math" panose="02040503050406030204" pitchFamily="18" charset="0"/>
                <a:ea typeface="Cambria Math" panose="02040503050406030204" pitchFamily="18" charset="0"/>
              </a:rPr>
              <a:t>Our Mission</a:t>
            </a:r>
            <a:endParaRPr lang="en-US" altLang="en-US" dirty="0">
              <a:latin typeface="Cambria Math" panose="02040503050406030204" pitchFamily="18" charset="0"/>
              <a:ea typeface="Cambria Math" panose="02040503050406030204" pitchFamily="18" charset="0"/>
            </a:endParaRPr>
          </a:p>
          <a:p>
            <a:pPr algn="just"/>
            <a:r>
              <a:rPr lang="en-US" altLang="en-US" dirty="0">
                <a:latin typeface="Cambria Math" panose="02040503050406030204" pitchFamily="18" charset="0"/>
                <a:ea typeface="Cambria Math" panose="02040503050406030204" pitchFamily="18" charset="0"/>
              </a:rPr>
              <a:t>To provide services pertaining to Meteorology, Aeronautical Meteorology, Ocean Meteorology, Hydro Meteorology, Agricultural Meteorology, Climatology and Astronomy to government agencies, private sector and the general public in keeping with national interest and international standards.</a:t>
            </a:r>
          </a:p>
        </p:txBody>
      </p:sp>
      <p:pic>
        <p:nvPicPr>
          <p:cNvPr id="6" name="Picture 5" descr="E:\Mr. Jayasekara\pic\DSC03256.JPG"/>
          <p:cNvPicPr>
            <a:picLocks noChangeAspect="1" noChangeArrowheads="1"/>
          </p:cNvPicPr>
          <p:nvPr/>
        </p:nvPicPr>
        <p:blipFill>
          <a:blip r:embed="rId2" cstate="print">
            <a:lum bright="16000" contrast="-18000"/>
            <a:extLst>
              <a:ext uri="{28A0092B-C50C-407E-A947-70E740481C1C}">
                <a14:useLocalDpi xmlns:a14="http://schemas.microsoft.com/office/drawing/2010/main" val="0"/>
              </a:ext>
            </a:extLst>
          </a:blip>
          <a:srcRect l="16991" r="41747"/>
          <a:stretch>
            <a:fillRect/>
          </a:stretch>
        </p:blipFill>
        <p:spPr bwMode="auto">
          <a:xfrm>
            <a:off x="285521" y="1556792"/>
            <a:ext cx="2437466" cy="443122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8203" y="155551"/>
            <a:ext cx="715205" cy="715205"/>
          </a:xfrm>
          <a:prstGeom prst="rect">
            <a:avLst/>
          </a:prstGeom>
        </p:spPr>
      </p:pic>
      <p:sp>
        <p:nvSpPr>
          <p:cNvPr id="4" name="Slide Number Placeholder 3"/>
          <p:cNvSpPr>
            <a:spLocks noGrp="1"/>
          </p:cNvSpPr>
          <p:nvPr>
            <p:ph type="sldNum" sz="quarter" idx="12"/>
          </p:nvPr>
        </p:nvSpPr>
        <p:spPr/>
        <p:txBody>
          <a:bodyPr/>
          <a:lstStyle/>
          <a:p>
            <a:fld id="{AD062AFE-5CE4-4C72-96E9-A07D1F7D85A1}" type="slidenum">
              <a:rPr lang="ru-RU" smtClean="0"/>
              <a:pPr/>
              <a:t>7</a:t>
            </a:fld>
            <a:endParaRPr lang="ru-RU" dirty="0"/>
          </a:p>
        </p:txBody>
      </p:sp>
      <p:sp>
        <p:nvSpPr>
          <p:cNvPr id="9" name="TextBox 8">
            <a:extLst>
              <a:ext uri="{FF2B5EF4-FFF2-40B4-BE49-F238E27FC236}">
                <a16:creationId xmlns:a16="http://schemas.microsoft.com/office/drawing/2014/main" id="{E55AA87C-A842-4F97-80C4-423DCA4967FE}"/>
              </a:ext>
            </a:extLst>
          </p:cNvPr>
          <p:cNvSpPr txBox="1"/>
          <p:nvPr/>
        </p:nvSpPr>
        <p:spPr>
          <a:xfrm>
            <a:off x="26504" y="72520"/>
            <a:ext cx="4293705" cy="369332"/>
          </a:xfrm>
          <a:prstGeom prst="rect">
            <a:avLst/>
          </a:prstGeom>
          <a:noFill/>
        </p:spPr>
        <p:txBody>
          <a:bodyPr wrap="square" rtlCol="0">
            <a:spAutoFit/>
          </a:bodyPr>
          <a:lstStyle/>
          <a:p>
            <a:r>
              <a:rPr lang="en-US" b="1" dirty="0">
                <a:solidFill>
                  <a:srgbClr val="000090"/>
                </a:solidFill>
              </a:rPr>
              <a:t>Introduction to the country and the NMHS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640540" y="1113225"/>
            <a:ext cx="8372868" cy="581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257300" indent="-3429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spcBef>
                <a:spcPct val="50000"/>
              </a:spcBef>
              <a:buFont typeface="Wingdings" panose="05000000000000000000" pitchFamily="2" charset="2"/>
              <a:buAutoNum type="arabicPeriod"/>
            </a:pPr>
            <a:r>
              <a:rPr lang="en-US" altLang="en-US" sz="2000" b="1" dirty="0">
                <a:latin typeface="Cambria Math" panose="02040503050406030204" pitchFamily="18" charset="0"/>
                <a:ea typeface="Cambria Math" panose="02040503050406030204" pitchFamily="18" charset="0"/>
                <a:cs typeface="Times New Roman" panose="02020603050405020304" pitchFamily="18" charset="0"/>
              </a:rPr>
              <a:t>Weather forecasts for general public</a:t>
            </a:r>
          </a:p>
          <a:p>
            <a:pPr marL="0" indent="0">
              <a:spcBef>
                <a:spcPct val="50000"/>
              </a:spcBef>
            </a:pPr>
            <a:r>
              <a:rPr lang="en-US" altLang="en-US" b="1" dirty="0">
                <a:solidFill>
                  <a:schemeClr val="hlink"/>
                </a:solidFill>
                <a:latin typeface="Cambria Math" panose="02040503050406030204" pitchFamily="18" charset="0"/>
                <a:ea typeface="Cambria Math" panose="02040503050406030204" pitchFamily="18" charset="0"/>
                <a:cs typeface="Times New Roman" panose="02020603050405020304" pitchFamily="18" charset="0"/>
              </a:rPr>
              <a:t>               </a:t>
            </a:r>
            <a:r>
              <a:rPr lang="en-US" altLang="en-US" b="1"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a:t>Three times per day</a:t>
            </a:r>
          </a:p>
          <a:p>
            <a:pPr>
              <a:spcBef>
                <a:spcPct val="50000"/>
              </a:spcBef>
              <a:buFont typeface="Wingdings" panose="05000000000000000000" pitchFamily="2" charset="2"/>
              <a:buNone/>
            </a:pPr>
            <a:r>
              <a:rPr lang="en-US" altLang="en-US" sz="2000" b="1" dirty="0">
                <a:latin typeface="Cambria Math" panose="02040503050406030204" pitchFamily="18" charset="0"/>
                <a:ea typeface="Cambria Math" panose="02040503050406030204" pitchFamily="18" charset="0"/>
                <a:cs typeface="Times New Roman" panose="02020603050405020304" pitchFamily="18" charset="0"/>
              </a:rPr>
              <a:t>2. Weather forecasts for fishery and shipping</a:t>
            </a:r>
          </a:p>
          <a:p>
            <a:pPr>
              <a:spcBef>
                <a:spcPct val="50000"/>
              </a:spcBef>
              <a:buFont typeface="Wingdings" panose="05000000000000000000" pitchFamily="2" charset="2"/>
              <a:buNone/>
            </a:pPr>
            <a:r>
              <a:rPr lang="en-US" altLang="en-US" sz="2000" b="1"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b="1"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a:t>Two times per day(for sea areas around the island/International sea)               	once a day for  Multiday Boats(3 days forecast-Indian ocean)              	</a:t>
            </a:r>
          </a:p>
          <a:p>
            <a:pPr>
              <a:spcBef>
                <a:spcPct val="50000"/>
              </a:spcBef>
              <a:buFont typeface="Wingdings" panose="05000000000000000000" pitchFamily="2" charset="2"/>
              <a:buNone/>
            </a:pPr>
            <a:r>
              <a:rPr lang="en-US" altLang="en-US" b="1"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a:t>          once a day for -10 day forecast </a:t>
            </a:r>
          </a:p>
          <a:p>
            <a:r>
              <a:rPr lang="en-US" altLang="en-US" sz="2000" b="1" dirty="0">
                <a:latin typeface="Cambria Math" panose="02040503050406030204" pitchFamily="18" charset="0"/>
                <a:ea typeface="Cambria Math" panose="02040503050406030204" pitchFamily="18" charset="0"/>
                <a:cs typeface="Times New Roman" panose="02020603050405020304" pitchFamily="18" charset="0"/>
              </a:rPr>
              <a:t>3.</a:t>
            </a:r>
            <a:r>
              <a:rPr lang="en-US" altLang="en-US" sz="2000" b="1" dirty="0">
                <a:solidFill>
                  <a:schemeClr val="hlink"/>
                </a:solidFill>
                <a:latin typeface="Cambria Math" panose="02040503050406030204" pitchFamily="18" charset="0"/>
                <a:ea typeface="Cambria Math" panose="02040503050406030204" pitchFamily="18" charset="0"/>
                <a:cs typeface="Times New Roman" panose="02020603050405020304" pitchFamily="18" charset="0"/>
              </a:rPr>
              <a:t>    </a:t>
            </a:r>
            <a:r>
              <a:rPr lang="en-US" altLang="en-US" sz="2000" b="1" dirty="0">
                <a:latin typeface="Cambria Math" panose="02040503050406030204" pitchFamily="18" charset="0"/>
                <a:ea typeface="Cambria Math" panose="02040503050406030204" pitchFamily="18" charset="0"/>
                <a:cs typeface="Times New Roman" panose="02020603050405020304" pitchFamily="18" charset="0"/>
              </a:rPr>
              <a:t>Bad Weather Warnings</a:t>
            </a:r>
          </a:p>
          <a:p>
            <a:pPr lvl="2"/>
            <a:r>
              <a:rPr lang="en-US" altLang="en-US" b="1"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a:t>Heavy Rain, Cyclone Warnings, Tsunami, Storm Surge Warnings, </a:t>
            </a:r>
          </a:p>
          <a:p>
            <a:pPr lvl="2"/>
            <a:r>
              <a:rPr lang="en-US" altLang="en-US" b="1"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a:t>Strong Wind Warnings</a:t>
            </a:r>
            <a:r>
              <a:rPr lang="en-US" altLang="en-US" b="1" dirty="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 </a:t>
            </a:r>
          </a:p>
          <a:p>
            <a:pPr>
              <a:spcBef>
                <a:spcPct val="50000"/>
              </a:spcBef>
              <a:buFont typeface="Wingdings" panose="05000000000000000000" pitchFamily="2" charset="2"/>
              <a:buNone/>
            </a:pPr>
            <a:r>
              <a:rPr lang="en-US" altLang="en-US" sz="2000" b="1" dirty="0">
                <a:latin typeface="Cambria Math" panose="02040503050406030204" pitchFamily="18" charset="0"/>
                <a:ea typeface="Cambria Math" panose="02040503050406030204" pitchFamily="18" charset="0"/>
                <a:cs typeface="Times New Roman" panose="02020603050405020304" pitchFamily="18" charset="0"/>
              </a:rPr>
              <a:t>4.  Aeronautical meteorological services </a:t>
            </a:r>
          </a:p>
          <a:p>
            <a:pPr>
              <a:lnSpc>
                <a:spcPct val="55000"/>
              </a:lnSpc>
              <a:spcBef>
                <a:spcPct val="50000"/>
              </a:spcBef>
              <a:buFont typeface="Wingdings" panose="05000000000000000000" pitchFamily="2" charset="2"/>
              <a:buNone/>
            </a:pPr>
            <a:r>
              <a:rPr lang="en-US" altLang="en-US" b="1" dirty="0">
                <a:solidFill>
                  <a:schemeClr val="hlink"/>
                </a:solidFill>
                <a:latin typeface="Cambria Math" panose="02040503050406030204" pitchFamily="18" charset="0"/>
                <a:ea typeface="Cambria Math" panose="02040503050406030204" pitchFamily="18" charset="0"/>
                <a:cs typeface="Times New Roman" panose="02020603050405020304" pitchFamily="18" charset="0"/>
              </a:rPr>
              <a:t>          </a:t>
            </a:r>
            <a:r>
              <a:rPr lang="en-US" altLang="en-US" b="1"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a:t>Terminal Aerodrome Forecasts (TAF)</a:t>
            </a:r>
          </a:p>
          <a:p>
            <a:pPr>
              <a:lnSpc>
                <a:spcPct val="55000"/>
              </a:lnSpc>
              <a:spcBef>
                <a:spcPct val="50000"/>
              </a:spcBef>
              <a:buFont typeface="Wingdings" panose="05000000000000000000" pitchFamily="2" charset="2"/>
              <a:buNone/>
            </a:pPr>
            <a:r>
              <a:rPr lang="en-US" altLang="en-US"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a:t> 		</a:t>
            </a:r>
            <a:r>
              <a:rPr lang="en-US" altLang="en-US" b="1"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a:t>Significant Weather Analysis Charts</a:t>
            </a:r>
          </a:p>
          <a:p>
            <a:r>
              <a:rPr lang="en-US" altLang="en-US" b="1"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a:t> 		SIGMET (for Colombo FIR</a:t>
            </a:r>
            <a:r>
              <a:rPr lang="en-US" altLang="en-US"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a:t> )</a:t>
            </a:r>
          </a:p>
          <a:p>
            <a:r>
              <a:rPr lang="en-US" altLang="en-US"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a:t>      		</a:t>
            </a:r>
            <a:r>
              <a:rPr lang="en-US" altLang="en-US" b="1"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a:t>AIRMET</a:t>
            </a:r>
            <a:r>
              <a:rPr lang="en-US" altLang="en-US"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a:t> /</a:t>
            </a:r>
            <a:r>
              <a:rPr lang="en-US" altLang="en-US" b="1"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a:t>Lightning alert/Aerodrome Warning</a:t>
            </a:r>
            <a:endParaRPr lang="en-US" altLang="en-US" b="1" dirty="0">
              <a:solidFill>
                <a:srgbClr val="FF0000"/>
              </a:solidFill>
              <a:latin typeface="Cambria Math" panose="02040503050406030204" pitchFamily="18" charset="0"/>
              <a:ea typeface="Cambria Math" panose="02040503050406030204" pitchFamily="18" charset="0"/>
              <a:cs typeface="Times New Roman" panose="02020603050405020304" pitchFamily="18" charset="0"/>
            </a:endParaRPr>
          </a:p>
          <a:p>
            <a:r>
              <a:rPr lang="en-US" altLang="en-US" sz="2000" b="1" dirty="0">
                <a:latin typeface="Times New Roman" panose="02020603050405020304" pitchFamily="18" charset="0"/>
                <a:cs typeface="Times New Roman" panose="02020603050405020304" pitchFamily="18" charset="0"/>
              </a:rPr>
              <a:t>5.   Climatological and Agro meteorological services</a:t>
            </a:r>
            <a:r>
              <a:rPr lang="en-US" altLang="en-US" sz="2400" b="1" dirty="0">
                <a:latin typeface="Arial" panose="020B0604020202020204" pitchFamily="34" charset="0"/>
              </a:rPr>
              <a:t> </a:t>
            </a:r>
          </a:p>
          <a:p>
            <a:pPr>
              <a:spcBef>
                <a:spcPct val="50000"/>
              </a:spcBef>
              <a:buFont typeface="Wingdings" panose="05000000000000000000" pitchFamily="2" charset="2"/>
              <a:buNone/>
            </a:pPr>
            <a:endParaRPr lang="en-US" altLang="en-US" sz="2400" dirty="0">
              <a:latin typeface="Arial" panose="020B0604020202020204" pitchFamily="34" charset="0"/>
            </a:endParaRPr>
          </a:p>
        </p:txBody>
      </p:sp>
      <p:sp>
        <p:nvSpPr>
          <p:cNvPr id="6" name="Rectangle 2"/>
          <p:cNvSpPr txBox="1">
            <a:spLocks noChangeArrowheads="1"/>
          </p:cNvSpPr>
          <p:nvPr/>
        </p:nvSpPr>
        <p:spPr>
          <a:xfrm>
            <a:off x="442268" y="260648"/>
            <a:ext cx="8534400" cy="758952"/>
          </a:xfrm>
          <a:prstGeom prst="rect">
            <a:avLst/>
          </a:prstGeom>
        </p:spPr>
        <p:txBody>
          <a:bodyPr vert="horz" anchor="b">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marL="609600" indent="-609600"/>
            <a:r>
              <a:rPr lang="fr-FR" altLang="fr-FR" sz="3200" b="1" dirty="0">
                <a:solidFill>
                  <a:srgbClr val="000099"/>
                </a:solidFill>
              </a:rPr>
              <a:t>I.II. NMHS Activity</a:t>
            </a:r>
          </a:p>
        </p:txBody>
      </p:sp>
      <p:sp>
        <p:nvSpPr>
          <p:cNvPr id="9" name="Slide Number Placeholder 8"/>
          <p:cNvSpPr>
            <a:spLocks noGrp="1"/>
          </p:cNvSpPr>
          <p:nvPr>
            <p:ph type="sldNum" sz="quarter" idx="12"/>
          </p:nvPr>
        </p:nvSpPr>
        <p:spPr/>
        <p:txBody>
          <a:bodyPr/>
          <a:lstStyle/>
          <a:p>
            <a:fld id="{AD062AFE-5CE4-4C72-96E9-A07D1F7D85A1}" type="slidenum">
              <a:rPr lang="ru-RU" smtClean="0"/>
              <a:pPr/>
              <a:t>8</a:t>
            </a:fld>
            <a:endParaRPr lang="ru-RU" dirty="0"/>
          </a:p>
        </p:txBody>
      </p:sp>
      <p:pic>
        <p:nvPicPr>
          <p:cNvPr id="8" name="Picture 7">
            <a:extLst>
              <a:ext uri="{FF2B5EF4-FFF2-40B4-BE49-F238E27FC236}">
                <a16:creationId xmlns:a16="http://schemas.microsoft.com/office/drawing/2014/main" id="{3389459B-42F3-41CA-9584-DF439CEE0C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98203" y="155551"/>
            <a:ext cx="715205" cy="715205"/>
          </a:xfrm>
          <a:prstGeom prst="rect">
            <a:avLst/>
          </a:prstGeom>
        </p:spPr>
      </p:pic>
      <p:sp>
        <p:nvSpPr>
          <p:cNvPr id="10" name="TextBox 9">
            <a:extLst>
              <a:ext uri="{FF2B5EF4-FFF2-40B4-BE49-F238E27FC236}">
                <a16:creationId xmlns:a16="http://schemas.microsoft.com/office/drawing/2014/main" id="{F30EACB6-36F8-48BD-B4E5-87ADD48A3C95}"/>
              </a:ext>
            </a:extLst>
          </p:cNvPr>
          <p:cNvSpPr txBox="1"/>
          <p:nvPr/>
        </p:nvSpPr>
        <p:spPr>
          <a:xfrm>
            <a:off x="26504" y="72520"/>
            <a:ext cx="4293705" cy="369332"/>
          </a:xfrm>
          <a:prstGeom prst="rect">
            <a:avLst/>
          </a:prstGeom>
          <a:noFill/>
        </p:spPr>
        <p:txBody>
          <a:bodyPr wrap="square" rtlCol="0">
            <a:spAutoFit/>
          </a:bodyPr>
          <a:lstStyle/>
          <a:p>
            <a:r>
              <a:rPr lang="en-US" b="1" dirty="0">
                <a:solidFill>
                  <a:srgbClr val="000090"/>
                </a:solidFill>
              </a:rPr>
              <a:t>Introduction to the country and the NMHS</a:t>
            </a:r>
            <a:endParaRPr lang="en-US" dirty="0"/>
          </a:p>
        </p:txBody>
      </p:sp>
    </p:spTree>
    <p:extLst>
      <p:ext uri="{BB962C8B-B14F-4D97-AF65-F5344CB8AC3E}">
        <p14:creationId xmlns:p14="http://schemas.microsoft.com/office/powerpoint/2010/main" val="890085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normAutofit/>
          </a:bodyPr>
          <a:lstStyle/>
          <a:p>
            <a:pPr algn="ctr" eaLnBrk="1" hangingPunct="1">
              <a:defRPr/>
            </a:pPr>
            <a:r>
              <a:rPr lang="en-US" sz="2800" b="1">
                <a:solidFill>
                  <a:srgbClr val="000099"/>
                </a:solidFill>
              </a:rPr>
              <a:t>Organization Structure</a:t>
            </a:r>
          </a:p>
        </p:txBody>
      </p:sp>
      <p:sp>
        <p:nvSpPr>
          <p:cNvPr id="7172" name="AutoShape 6"/>
          <p:cNvSpPr>
            <a:spLocks noChangeArrowheads="1"/>
          </p:cNvSpPr>
          <p:nvPr/>
        </p:nvSpPr>
        <p:spPr bwMode="auto">
          <a:xfrm>
            <a:off x="3429000" y="1013619"/>
            <a:ext cx="1752600" cy="6096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solidFill>
                  <a:srgbClr val="FFFFFF"/>
                </a:solidFill>
                <a:ea typeface="Arial Unicode MS" pitchFamily="34" charset="-128"/>
              </a:rPr>
              <a:t>Director General</a:t>
            </a:r>
          </a:p>
        </p:txBody>
      </p:sp>
      <p:sp>
        <p:nvSpPr>
          <p:cNvPr id="7173" name="AutoShape 8"/>
          <p:cNvSpPr>
            <a:spLocks noChangeArrowheads="1"/>
          </p:cNvSpPr>
          <p:nvPr/>
        </p:nvSpPr>
        <p:spPr bwMode="auto">
          <a:xfrm>
            <a:off x="381000" y="1905000"/>
            <a:ext cx="1524000" cy="6096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solidFill>
                  <a:srgbClr val="FFFFFF"/>
                </a:solidFill>
                <a:ea typeface="Arial Unicode MS" pitchFamily="34" charset="-128"/>
              </a:rPr>
              <a:t>Director</a:t>
            </a:r>
          </a:p>
          <a:p>
            <a:pPr algn="ctr" fontAlgn="base">
              <a:spcBef>
                <a:spcPct val="0"/>
              </a:spcBef>
              <a:spcAft>
                <a:spcPct val="0"/>
              </a:spcAft>
            </a:pPr>
            <a:r>
              <a:rPr lang="en-US" sz="1000" b="1">
                <a:solidFill>
                  <a:srgbClr val="FFFFFF"/>
                </a:solidFill>
                <a:ea typeface="Arial Unicode MS" pitchFamily="34" charset="-128"/>
              </a:rPr>
              <a:t>(observation Network</a:t>
            </a:r>
          </a:p>
          <a:p>
            <a:pPr algn="ctr" fontAlgn="base">
              <a:spcBef>
                <a:spcPct val="0"/>
              </a:spcBef>
              <a:spcAft>
                <a:spcPct val="0"/>
              </a:spcAft>
            </a:pPr>
            <a:r>
              <a:rPr lang="en-US" sz="1000" b="1">
                <a:solidFill>
                  <a:srgbClr val="FFFFFF"/>
                </a:solidFill>
                <a:ea typeface="Arial Unicode MS" pitchFamily="34" charset="-128"/>
              </a:rPr>
              <a:t> and Instrument)</a:t>
            </a:r>
          </a:p>
        </p:txBody>
      </p:sp>
      <p:sp>
        <p:nvSpPr>
          <p:cNvPr id="7174" name="AutoShape 16"/>
          <p:cNvSpPr>
            <a:spLocks noChangeArrowheads="1"/>
          </p:cNvSpPr>
          <p:nvPr/>
        </p:nvSpPr>
        <p:spPr bwMode="auto">
          <a:xfrm>
            <a:off x="1981200" y="1905000"/>
            <a:ext cx="1524000" cy="6096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solidFill>
                  <a:srgbClr val="FFFFFF"/>
                </a:solidFill>
                <a:ea typeface="Arial Unicode MS" pitchFamily="34" charset="-128"/>
              </a:rPr>
              <a:t>Director</a:t>
            </a:r>
          </a:p>
          <a:p>
            <a:pPr algn="ctr" fontAlgn="base">
              <a:spcBef>
                <a:spcPct val="0"/>
              </a:spcBef>
              <a:spcAft>
                <a:spcPct val="0"/>
              </a:spcAft>
            </a:pPr>
            <a:r>
              <a:rPr lang="en-US" sz="1000">
                <a:solidFill>
                  <a:srgbClr val="FFFFFF"/>
                </a:solidFill>
                <a:ea typeface="Arial Unicode MS" pitchFamily="34" charset="-128"/>
              </a:rPr>
              <a:t>(</a:t>
            </a:r>
            <a:r>
              <a:rPr lang="en-US" sz="1000" b="1">
                <a:solidFill>
                  <a:srgbClr val="FFFFFF"/>
                </a:solidFill>
                <a:ea typeface="Arial Unicode MS" pitchFamily="34" charset="-128"/>
              </a:rPr>
              <a:t>Data Processing </a:t>
            </a:r>
          </a:p>
          <a:p>
            <a:pPr algn="ctr" fontAlgn="base">
              <a:spcBef>
                <a:spcPct val="0"/>
              </a:spcBef>
              <a:spcAft>
                <a:spcPct val="0"/>
              </a:spcAft>
            </a:pPr>
            <a:r>
              <a:rPr lang="en-US" sz="1000" b="1">
                <a:solidFill>
                  <a:srgbClr val="FFFFFF"/>
                </a:solidFill>
                <a:ea typeface="Arial Unicode MS" pitchFamily="34" charset="-128"/>
              </a:rPr>
              <a:t>and Archival)</a:t>
            </a:r>
          </a:p>
        </p:txBody>
      </p:sp>
      <p:sp>
        <p:nvSpPr>
          <p:cNvPr id="7175" name="AutoShape 19"/>
          <p:cNvSpPr>
            <a:spLocks noChangeArrowheads="1"/>
          </p:cNvSpPr>
          <p:nvPr/>
        </p:nvSpPr>
        <p:spPr bwMode="auto">
          <a:xfrm>
            <a:off x="0" y="4114800"/>
            <a:ext cx="685800" cy="5334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800" b="1">
                <a:solidFill>
                  <a:srgbClr val="FFFFFF"/>
                </a:solidFill>
                <a:ea typeface="Arial Unicode MS" pitchFamily="34" charset="-128"/>
              </a:rPr>
              <a:t>M-3</a:t>
            </a:r>
          </a:p>
          <a:p>
            <a:pPr algn="ctr" fontAlgn="base">
              <a:spcBef>
                <a:spcPct val="0"/>
              </a:spcBef>
              <a:spcAft>
                <a:spcPct val="0"/>
              </a:spcAft>
            </a:pPr>
            <a:r>
              <a:rPr lang="en-US" sz="800" b="1">
                <a:solidFill>
                  <a:srgbClr val="FFFFFF"/>
                </a:solidFill>
                <a:ea typeface="Arial Unicode MS" pitchFamily="34" charset="-128"/>
              </a:rPr>
              <a:t>(SLSS)</a:t>
            </a:r>
          </a:p>
        </p:txBody>
      </p:sp>
      <p:sp>
        <p:nvSpPr>
          <p:cNvPr id="7176" name="AutoShape 20"/>
          <p:cNvSpPr>
            <a:spLocks noChangeArrowheads="1"/>
          </p:cNvSpPr>
          <p:nvPr/>
        </p:nvSpPr>
        <p:spPr bwMode="auto">
          <a:xfrm>
            <a:off x="2286000" y="4038600"/>
            <a:ext cx="457200" cy="6858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800" b="1">
                <a:solidFill>
                  <a:srgbClr val="FFFFFF"/>
                </a:solidFill>
                <a:ea typeface="Arial Unicode MS" pitchFamily="34" charset="-128"/>
              </a:rPr>
              <a:t>M-1</a:t>
            </a:r>
          </a:p>
          <a:p>
            <a:pPr algn="ctr" fontAlgn="base">
              <a:spcBef>
                <a:spcPct val="0"/>
              </a:spcBef>
              <a:spcAft>
                <a:spcPct val="0"/>
              </a:spcAft>
            </a:pPr>
            <a:r>
              <a:rPr lang="en-US" sz="800" b="1">
                <a:solidFill>
                  <a:srgbClr val="FFFFFF"/>
                </a:solidFill>
                <a:ea typeface="Arial Unicode MS" pitchFamily="34" charset="-128"/>
              </a:rPr>
              <a:t>DBMS &amp;</a:t>
            </a:r>
          </a:p>
          <a:p>
            <a:pPr algn="ctr" fontAlgn="base">
              <a:spcBef>
                <a:spcPct val="0"/>
              </a:spcBef>
              <a:spcAft>
                <a:spcPct val="0"/>
              </a:spcAft>
            </a:pPr>
            <a:r>
              <a:rPr lang="en-US" sz="800" b="1">
                <a:solidFill>
                  <a:srgbClr val="FFFFFF"/>
                </a:solidFill>
                <a:ea typeface="Arial Unicode MS" pitchFamily="34" charset="-128"/>
              </a:rPr>
              <a:t>GIS</a:t>
            </a:r>
          </a:p>
          <a:p>
            <a:pPr algn="ctr" fontAlgn="base">
              <a:spcBef>
                <a:spcPct val="0"/>
              </a:spcBef>
              <a:spcAft>
                <a:spcPct val="0"/>
              </a:spcAft>
            </a:pPr>
            <a:r>
              <a:rPr lang="en-US" sz="800" b="1">
                <a:solidFill>
                  <a:srgbClr val="FFFFFF"/>
                </a:solidFill>
                <a:ea typeface="Arial Unicode MS" pitchFamily="34" charset="-128"/>
              </a:rPr>
              <a:t>(SLSS)</a:t>
            </a:r>
          </a:p>
        </p:txBody>
      </p:sp>
      <p:sp>
        <p:nvSpPr>
          <p:cNvPr id="7177" name="AutoShape 21"/>
          <p:cNvSpPr>
            <a:spLocks noChangeArrowheads="1"/>
          </p:cNvSpPr>
          <p:nvPr/>
        </p:nvSpPr>
        <p:spPr bwMode="auto">
          <a:xfrm>
            <a:off x="838200" y="3886200"/>
            <a:ext cx="609600" cy="6858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800" b="1">
                <a:solidFill>
                  <a:srgbClr val="FFFFFF"/>
                </a:solidFill>
                <a:ea typeface="Arial Unicode MS" pitchFamily="34" charset="-128"/>
              </a:rPr>
              <a:t>Electronic</a:t>
            </a:r>
          </a:p>
          <a:p>
            <a:pPr algn="ctr" fontAlgn="base">
              <a:spcBef>
                <a:spcPct val="0"/>
              </a:spcBef>
              <a:spcAft>
                <a:spcPct val="0"/>
              </a:spcAft>
            </a:pPr>
            <a:r>
              <a:rPr lang="en-US" sz="800" b="1">
                <a:solidFill>
                  <a:srgbClr val="FFFFFF"/>
                </a:solidFill>
                <a:ea typeface="Arial Unicode MS" pitchFamily="34" charset="-128"/>
              </a:rPr>
              <a:t> Engineer</a:t>
            </a:r>
          </a:p>
          <a:p>
            <a:pPr algn="ctr" fontAlgn="base">
              <a:spcBef>
                <a:spcPct val="0"/>
              </a:spcBef>
              <a:spcAft>
                <a:spcPct val="0"/>
              </a:spcAft>
            </a:pPr>
            <a:r>
              <a:rPr lang="en-US" sz="800" b="1">
                <a:solidFill>
                  <a:srgbClr val="FFFFFF"/>
                </a:solidFill>
                <a:ea typeface="Arial Unicode MS" pitchFamily="34" charset="-128"/>
              </a:rPr>
              <a:t> -02</a:t>
            </a:r>
          </a:p>
        </p:txBody>
      </p:sp>
      <p:sp>
        <p:nvSpPr>
          <p:cNvPr id="7178" name="AutoShape 22"/>
          <p:cNvSpPr>
            <a:spLocks noChangeArrowheads="1"/>
          </p:cNvSpPr>
          <p:nvPr/>
        </p:nvSpPr>
        <p:spPr bwMode="auto">
          <a:xfrm>
            <a:off x="1600200" y="4038600"/>
            <a:ext cx="533400" cy="6858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800" b="1">
                <a:solidFill>
                  <a:srgbClr val="FFFFFF"/>
                </a:solidFill>
                <a:ea typeface="Arial Unicode MS" pitchFamily="34" charset="-128"/>
              </a:rPr>
              <a:t>M-1</a:t>
            </a:r>
          </a:p>
          <a:p>
            <a:pPr algn="ctr" fontAlgn="base">
              <a:spcBef>
                <a:spcPct val="0"/>
              </a:spcBef>
              <a:spcAft>
                <a:spcPct val="0"/>
              </a:spcAft>
            </a:pPr>
            <a:r>
              <a:rPr lang="en-US" sz="800" b="1">
                <a:solidFill>
                  <a:srgbClr val="FFFFFF"/>
                </a:solidFill>
                <a:ea typeface="Arial Unicode MS" pitchFamily="34" charset="-128"/>
              </a:rPr>
              <a:t>computer</a:t>
            </a:r>
          </a:p>
          <a:p>
            <a:pPr algn="ctr" fontAlgn="base">
              <a:spcBef>
                <a:spcPct val="0"/>
              </a:spcBef>
              <a:spcAft>
                <a:spcPct val="0"/>
              </a:spcAft>
            </a:pPr>
            <a:r>
              <a:rPr lang="en-US" sz="800" b="1">
                <a:solidFill>
                  <a:srgbClr val="FFFFFF"/>
                </a:solidFill>
                <a:ea typeface="Arial Unicode MS" pitchFamily="34" charset="-128"/>
              </a:rPr>
              <a:t>(SLSS)</a:t>
            </a:r>
          </a:p>
        </p:txBody>
      </p:sp>
      <p:sp>
        <p:nvSpPr>
          <p:cNvPr id="7179" name="AutoShape 23"/>
          <p:cNvSpPr>
            <a:spLocks noChangeArrowheads="1"/>
          </p:cNvSpPr>
          <p:nvPr/>
        </p:nvSpPr>
        <p:spPr bwMode="auto">
          <a:xfrm>
            <a:off x="2819400" y="3886200"/>
            <a:ext cx="457200" cy="6096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800" b="1">
                <a:solidFill>
                  <a:srgbClr val="FFFFFF"/>
                </a:solidFill>
                <a:ea typeface="Arial Unicode MS" pitchFamily="34" charset="-128"/>
              </a:rPr>
              <a:t>M-1</a:t>
            </a:r>
          </a:p>
          <a:p>
            <a:pPr algn="ctr" fontAlgn="base">
              <a:spcBef>
                <a:spcPct val="0"/>
              </a:spcBef>
              <a:spcAft>
                <a:spcPct val="0"/>
              </a:spcAft>
            </a:pPr>
            <a:r>
              <a:rPr lang="en-US" sz="800" b="1">
                <a:solidFill>
                  <a:srgbClr val="FFFFFF"/>
                </a:solidFill>
                <a:ea typeface="Arial Unicode MS" pitchFamily="34" charset="-128"/>
              </a:rPr>
              <a:t>(SLSS)</a:t>
            </a:r>
          </a:p>
        </p:txBody>
      </p:sp>
      <p:sp>
        <p:nvSpPr>
          <p:cNvPr id="7180" name="AutoShape 37"/>
          <p:cNvSpPr>
            <a:spLocks noChangeArrowheads="1"/>
          </p:cNvSpPr>
          <p:nvPr/>
        </p:nvSpPr>
        <p:spPr bwMode="auto">
          <a:xfrm>
            <a:off x="3581400" y="1905000"/>
            <a:ext cx="1524000" cy="6096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dirty="0">
                <a:solidFill>
                  <a:srgbClr val="FFFFFF"/>
                </a:solidFill>
                <a:ea typeface="Arial Unicode MS" pitchFamily="34" charset="-128"/>
              </a:rPr>
              <a:t>Director</a:t>
            </a:r>
          </a:p>
          <a:p>
            <a:pPr algn="ctr" fontAlgn="base">
              <a:spcBef>
                <a:spcPct val="0"/>
              </a:spcBef>
              <a:spcAft>
                <a:spcPct val="0"/>
              </a:spcAft>
            </a:pPr>
            <a:r>
              <a:rPr lang="en-US" sz="1000" dirty="0">
                <a:solidFill>
                  <a:srgbClr val="FFFFFF"/>
                </a:solidFill>
                <a:ea typeface="Arial Unicode MS" pitchFamily="34" charset="-128"/>
              </a:rPr>
              <a:t>(</a:t>
            </a:r>
            <a:r>
              <a:rPr lang="en-US" sz="1000" b="1" dirty="0">
                <a:solidFill>
                  <a:srgbClr val="FFFFFF"/>
                </a:solidFill>
                <a:ea typeface="Arial Unicode MS" pitchFamily="34" charset="-128"/>
              </a:rPr>
              <a:t>Forecasting and </a:t>
            </a:r>
          </a:p>
          <a:p>
            <a:pPr algn="ctr" fontAlgn="base">
              <a:spcBef>
                <a:spcPct val="0"/>
              </a:spcBef>
              <a:spcAft>
                <a:spcPct val="0"/>
              </a:spcAft>
            </a:pPr>
            <a:r>
              <a:rPr lang="en-US" sz="1000" b="1" dirty="0">
                <a:solidFill>
                  <a:srgbClr val="FFFFFF"/>
                </a:solidFill>
                <a:ea typeface="Arial Unicode MS" pitchFamily="34" charset="-128"/>
              </a:rPr>
              <a:t>Decision support)</a:t>
            </a:r>
          </a:p>
        </p:txBody>
      </p:sp>
      <p:sp>
        <p:nvSpPr>
          <p:cNvPr id="7181" name="AutoShape 38"/>
          <p:cNvSpPr>
            <a:spLocks noChangeArrowheads="1"/>
          </p:cNvSpPr>
          <p:nvPr/>
        </p:nvSpPr>
        <p:spPr bwMode="auto">
          <a:xfrm>
            <a:off x="5257800" y="1905000"/>
            <a:ext cx="1524000" cy="6096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solidFill>
                  <a:srgbClr val="FFFFFF"/>
                </a:solidFill>
                <a:ea typeface="Arial Unicode MS" pitchFamily="34" charset="-128"/>
              </a:rPr>
              <a:t>Director</a:t>
            </a:r>
          </a:p>
          <a:p>
            <a:pPr algn="ctr" fontAlgn="base">
              <a:spcBef>
                <a:spcPct val="0"/>
              </a:spcBef>
              <a:spcAft>
                <a:spcPct val="0"/>
              </a:spcAft>
            </a:pPr>
            <a:r>
              <a:rPr lang="en-US" sz="1000">
                <a:solidFill>
                  <a:srgbClr val="FFFFFF"/>
                </a:solidFill>
                <a:ea typeface="Arial Unicode MS" pitchFamily="34" charset="-128"/>
              </a:rPr>
              <a:t>(</a:t>
            </a:r>
            <a:r>
              <a:rPr lang="en-US" sz="1000" b="1">
                <a:solidFill>
                  <a:srgbClr val="FFFFFF"/>
                </a:solidFill>
                <a:ea typeface="Arial Unicode MS" pitchFamily="34" charset="-128"/>
              </a:rPr>
              <a:t>Research and </a:t>
            </a:r>
          </a:p>
          <a:p>
            <a:pPr algn="ctr" fontAlgn="base">
              <a:spcBef>
                <a:spcPct val="0"/>
              </a:spcBef>
              <a:spcAft>
                <a:spcPct val="0"/>
              </a:spcAft>
            </a:pPr>
            <a:r>
              <a:rPr lang="en-US" sz="1000" b="1">
                <a:solidFill>
                  <a:srgbClr val="FFFFFF"/>
                </a:solidFill>
                <a:ea typeface="Arial Unicode MS" pitchFamily="34" charset="-128"/>
              </a:rPr>
              <a:t>development)</a:t>
            </a:r>
          </a:p>
        </p:txBody>
      </p:sp>
      <p:sp>
        <p:nvSpPr>
          <p:cNvPr id="7182" name="AutoShape 39"/>
          <p:cNvSpPr>
            <a:spLocks noChangeArrowheads="1"/>
          </p:cNvSpPr>
          <p:nvPr/>
        </p:nvSpPr>
        <p:spPr bwMode="auto">
          <a:xfrm>
            <a:off x="6934200" y="1905000"/>
            <a:ext cx="1524000" cy="6096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solidFill>
                  <a:srgbClr val="FFFFFF"/>
                </a:solidFill>
                <a:ea typeface="Arial Unicode MS" pitchFamily="34" charset="-128"/>
              </a:rPr>
              <a:t>Director</a:t>
            </a:r>
          </a:p>
          <a:p>
            <a:pPr algn="ctr" fontAlgn="base">
              <a:spcBef>
                <a:spcPct val="0"/>
              </a:spcBef>
              <a:spcAft>
                <a:spcPct val="0"/>
              </a:spcAft>
            </a:pPr>
            <a:r>
              <a:rPr lang="en-US" sz="1000">
                <a:solidFill>
                  <a:srgbClr val="FFFFFF"/>
                </a:solidFill>
                <a:ea typeface="Arial Unicode MS" pitchFamily="34" charset="-128"/>
              </a:rPr>
              <a:t>(</a:t>
            </a:r>
            <a:r>
              <a:rPr lang="en-US" sz="1000" b="1">
                <a:solidFill>
                  <a:srgbClr val="FFFFFF"/>
                </a:solidFill>
                <a:ea typeface="Arial Unicode MS" pitchFamily="34" charset="-128"/>
              </a:rPr>
              <a:t>Human resource </a:t>
            </a:r>
          </a:p>
          <a:p>
            <a:pPr algn="ctr" fontAlgn="base">
              <a:spcBef>
                <a:spcPct val="0"/>
              </a:spcBef>
              <a:spcAft>
                <a:spcPct val="0"/>
              </a:spcAft>
            </a:pPr>
            <a:r>
              <a:rPr lang="en-US" sz="1000" b="1">
                <a:solidFill>
                  <a:srgbClr val="FFFFFF"/>
                </a:solidFill>
                <a:ea typeface="Arial Unicode MS" pitchFamily="34" charset="-128"/>
              </a:rPr>
              <a:t>And management</a:t>
            </a:r>
          </a:p>
        </p:txBody>
      </p:sp>
      <p:sp>
        <p:nvSpPr>
          <p:cNvPr id="7183" name="Line 40"/>
          <p:cNvSpPr>
            <a:spLocks noChangeShapeType="1"/>
          </p:cNvSpPr>
          <p:nvPr/>
        </p:nvSpPr>
        <p:spPr bwMode="auto">
          <a:xfrm>
            <a:off x="4267200" y="15240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184" name="Line 41"/>
          <p:cNvSpPr>
            <a:spLocks noChangeShapeType="1"/>
          </p:cNvSpPr>
          <p:nvPr/>
        </p:nvSpPr>
        <p:spPr bwMode="auto">
          <a:xfrm>
            <a:off x="1143000" y="1676400"/>
            <a:ext cx="6705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185" name="Line 42"/>
          <p:cNvSpPr>
            <a:spLocks noChangeShapeType="1"/>
          </p:cNvSpPr>
          <p:nvPr/>
        </p:nvSpPr>
        <p:spPr bwMode="auto">
          <a:xfrm>
            <a:off x="1143000" y="16764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186" name="Line 44"/>
          <p:cNvSpPr>
            <a:spLocks noChangeShapeType="1"/>
          </p:cNvSpPr>
          <p:nvPr/>
        </p:nvSpPr>
        <p:spPr bwMode="auto">
          <a:xfrm flipV="1">
            <a:off x="2743200" y="16764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187" name="Line 46"/>
          <p:cNvSpPr>
            <a:spLocks noChangeShapeType="1"/>
          </p:cNvSpPr>
          <p:nvPr/>
        </p:nvSpPr>
        <p:spPr bwMode="auto">
          <a:xfrm flipV="1">
            <a:off x="5943600" y="16764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188" name="Line 47"/>
          <p:cNvSpPr>
            <a:spLocks noChangeShapeType="1"/>
          </p:cNvSpPr>
          <p:nvPr/>
        </p:nvSpPr>
        <p:spPr bwMode="auto">
          <a:xfrm flipV="1">
            <a:off x="7848600" y="16764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189" name="AutoShape 48"/>
          <p:cNvSpPr>
            <a:spLocks noChangeArrowheads="1"/>
          </p:cNvSpPr>
          <p:nvPr/>
        </p:nvSpPr>
        <p:spPr bwMode="auto">
          <a:xfrm>
            <a:off x="0" y="2895600"/>
            <a:ext cx="838200" cy="9144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800" b="1">
                <a:solidFill>
                  <a:srgbClr val="FFFFFF"/>
                </a:solidFill>
                <a:ea typeface="Arial Unicode MS" pitchFamily="34" charset="-128"/>
              </a:rPr>
              <a:t>DD</a:t>
            </a:r>
          </a:p>
          <a:p>
            <a:pPr algn="ctr" fontAlgn="base">
              <a:spcBef>
                <a:spcPct val="0"/>
              </a:spcBef>
              <a:spcAft>
                <a:spcPct val="0"/>
              </a:spcAft>
            </a:pPr>
            <a:r>
              <a:rPr lang="en-US" sz="800" b="1">
                <a:solidFill>
                  <a:srgbClr val="FFFFFF"/>
                </a:solidFill>
                <a:ea typeface="Arial Unicode MS" pitchFamily="34" charset="-128"/>
              </a:rPr>
              <a:t>(Conventional</a:t>
            </a:r>
          </a:p>
          <a:p>
            <a:pPr algn="ctr" fontAlgn="base">
              <a:spcBef>
                <a:spcPct val="0"/>
              </a:spcBef>
              <a:spcAft>
                <a:spcPct val="0"/>
              </a:spcAft>
            </a:pPr>
            <a:r>
              <a:rPr lang="en-US" sz="800" b="1">
                <a:solidFill>
                  <a:srgbClr val="FFFFFF"/>
                </a:solidFill>
                <a:ea typeface="Arial Unicode MS" pitchFamily="34" charset="-128"/>
              </a:rPr>
              <a:t> Instruments </a:t>
            </a:r>
          </a:p>
          <a:p>
            <a:pPr algn="ctr" fontAlgn="base">
              <a:spcBef>
                <a:spcPct val="0"/>
              </a:spcBef>
              <a:spcAft>
                <a:spcPct val="0"/>
              </a:spcAft>
            </a:pPr>
            <a:r>
              <a:rPr lang="en-US" sz="800" b="1">
                <a:solidFill>
                  <a:srgbClr val="FFFFFF"/>
                </a:solidFill>
                <a:ea typeface="Arial Unicode MS" pitchFamily="34" charset="-128"/>
              </a:rPr>
              <a:t>and </a:t>
            </a:r>
          </a:p>
          <a:p>
            <a:pPr algn="ctr" fontAlgn="base">
              <a:spcBef>
                <a:spcPct val="0"/>
              </a:spcBef>
              <a:spcAft>
                <a:spcPct val="0"/>
              </a:spcAft>
            </a:pPr>
            <a:r>
              <a:rPr lang="en-US" sz="800" b="1">
                <a:solidFill>
                  <a:srgbClr val="FFFFFF"/>
                </a:solidFill>
                <a:ea typeface="Arial Unicode MS" pitchFamily="34" charset="-128"/>
              </a:rPr>
              <a:t>observation </a:t>
            </a:r>
          </a:p>
          <a:p>
            <a:pPr algn="ctr" fontAlgn="base">
              <a:spcBef>
                <a:spcPct val="0"/>
              </a:spcBef>
              <a:spcAft>
                <a:spcPct val="0"/>
              </a:spcAft>
            </a:pPr>
            <a:r>
              <a:rPr lang="en-US" sz="800" b="1">
                <a:solidFill>
                  <a:srgbClr val="FFFFFF"/>
                </a:solidFill>
                <a:ea typeface="Arial Unicode MS" pitchFamily="34" charset="-128"/>
              </a:rPr>
              <a:t>Management)</a:t>
            </a:r>
          </a:p>
        </p:txBody>
      </p:sp>
      <p:sp>
        <p:nvSpPr>
          <p:cNvPr id="7190" name="AutoShape 55"/>
          <p:cNvSpPr>
            <a:spLocks noChangeArrowheads="1"/>
          </p:cNvSpPr>
          <p:nvPr/>
        </p:nvSpPr>
        <p:spPr bwMode="auto">
          <a:xfrm>
            <a:off x="1066800" y="2895600"/>
            <a:ext cx="762000" cy="7620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800" b="1">
                <a:solidFill>
                  <a:srgbClr val="FFFFFF"/>
                </a:solidFill>
                <a:ea typeface="Arial Unicode MS" pitchFamily="34" charset="-128"/>
              </a:rPr>
              <a:t>Electronic</a:t>
            </a:r>
          </a:p>
          <a:p>
            <a:pPr algn="ctr" fontAlgn="base">
              <a:spcBef>
                <a:spcPct val="0"/>
              </a:spcBef>
              <a:spcAft>
                <a:spcPct val="0"/>
              </a:spcAft>
            </a:pPr>
            <a:r>
              <a:rPr lang="en-US" sz="800" b="1">
                <a:solidFill>
                  <a:srgbClr val="FFFFFF"/>
                </a:solidFill>
                <a:ea typeface="Arial Unicode MS" pitchFamily="34" charset="-128"/>
              </a:rPr>
              <a:t> engineer- 01</a:t>
            </a:r>
          </a:p>
          <a:p>
            <a:pPr algn="ctr" fontAlgn="base">
              <a:spcBef>
                <a:spcPct val="0"/>
              </a:spcBef>
              <a:spcAft>
                <a:spcPct val="0"/>
              </a:spcAft>
            </a:pPr>
            <a:r>
              <a:rPr lang="en-US" sz="800" b="1">
                <a:solidFill>
                  <a:srgbClr val="FFFFFF"/>
                </a:solidFill>
                <a:ea typeface="Arial Unicode MS" pitchFamily="34" charset="-128"/>
              </a:rPr>
              <a:t>(class I)</a:t>
            </a:r>
          </a:p>
        </p:txBody>
      </p:sp>
      <p:sp>
        <p:nvSpPr>
          <p:cNvPr id="7191" name="AutoShape 56"/>
          <p:cNvSpPr>
            <a:spLocks noChangeArrowheads="1"/>
          </p:cNvSpPr>
          <p:nvPr/>
        </p:nvSpPr>
        <p:spPr bwMode="auto">
          <a:xfrm>
            <a:off x="1905000" y="2971800"/>
            <a:ext cx="762000" cy="7620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800" b="1">
                <a:solidFill>
                  <a:srgbClr val="FFFFFF"/>
                </a:solidFill>
                <a:ea typeface="Arial Unicode MS" pitchFamily="34" charset="-128"/>
              </a:rPr>
              <a:t>DD</a:t>
            </a:r>
          </a:p>
          <a:p>
            <a:pPr algn="ctr" fontAlgn="base">
              <a:spcBef>
                <a:spcPct val="0"/>
              </a:spcBef>
              <a:spcAft>
                <a:spcPct val="0"/>
              </a:spcAft>
            </a:pPr>
            <a:r>
              <a:rPr lang="en-US" sz="800" b="1">
                <a:solidFill>
                  <a:srgbClr val="FFFFFF"/>
                </a:solidFill>
                <a:ea typeface="Arial Unicode MS" pitchFamily="34" charset="-128"/>
              </a:rPr>
              <a:t>Quality </a:t>
            </a:r>
          </a:p>
          <a:p>
            <a:pPr algn="ctr" fontAlgn="base">
              <a:spcBef>
                <a:spcPct val="0"/>
              </a:spcBef>
              <a:spcAft>
                <a:spcPct val="0"/>
              </a:spcAft>
            </a:pPr>
            <a:r>
              <a:rPr lang="en-US" sz="800" b="1">
                <a:solidFill>
                  <a:srgbClr val="FFFFFF"/>
                </a:solidFill>
                <a:ea typeface="Arial Unicode MS" pitchFamily="34" charset="-128"/>
              </a:rPr>
              <a:t>management </a:t>
            </a:r>
          </a:p>
          <a:p>
            <a:pPr algn="ctr" fontAlgn="base">
              <a:spcBef>
                <a:spcPct val="0"/>
              </a:spcBef>
              <a:spcAft>
                <a:spcPct val="0"/>
              </a:spcAft>
            </a:pPr>
            <a:r>
              <a:rPr lang="en-US" sz="800" b="1">
                <a:solidFill>
                  <a:srgbClr val="FFFFFF"/>
                </a:solidFill>
                <a:ea typeface="Arial Unicode MS" pitchFamily="34" charset="-128"/>
              </a:rPr>
              <a:t>and Archival</a:t>
            </a:r>
          </a:p>
        </p:txBody>
      </p:sp>
      <p:sp>
        <p:nvSpPr>
          <p:cNvPr id="7192" name="AutoShape 57"/>
          <p:cNvSpPr>
            <a:spLocks noChangeArrowheads="1"/>
          </p:cNvSpPr>
          <p:nvPr/>
        </p:nvSpPr>
        <p:spPr bwMode="auto">
          <a:xfrm>
            <a:off x="6400800" y="2895600"/>
            <a:ext cx="762000" cy="6858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800" b="1">
                <a:solidFill>
                  <a:srgbClr val="FFFFFF"/>
                </a:solidFill>
                <a:ea typeface="Arial Unicode MS" pitchFamily="34" charset="-128"/>
              </a:rPr>
              <a:t>AD</a:t>
            </a:r>
          </a:p>
          <a:p>
            <a:pPr algn="ctr" fontAlgn="base">
              <a:spcBef>
                <a:spcPct val="0"/>
              </a:spcBef>
              <a:spcAft>
                <a:spcPct val="0"/>
              </a:spcAft>
            </a:pPr>
            <a:r>
              <a:rPr lang="en-US" sz="800" b="1">
                <a:solidFill>
                  <a:srgbClr val="FFFFFF"/>
                </a:solidFill>
                <a:ea typeface="Arial Unicode MS" pitchFamily="34" charset="-128"/>
              </a:rPr>
              <a:t>Development</a:t>
            </a:r>
          </a:p>
        </p:txBody>
      </p:sp>
      <p:sp>
        <p:nvSpPr>
          <p:cNvPr id="7193" name="AutoShape 58"/>
          <p:cNvSpPr>
            <a:spLocks noChangeArrowheads="1"/>
          </p:cNvSpPr>
          <p:nvPr/>
        </p:nvSpPr>
        <p:spPr bwMode="auto">
          <a:xfrm>
            <a:off x="5562600" y="2895600"/>
            <a:ext cx="685800" cy="6858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800" b="1">
                <a:solidFill>
                  <a:srgbClr val="FFFFFF"/>
                </a:solidFill>
                <a:ea typeface="Arial Unicode MS" pitchFamily="34" charset="-128"/>
              </a:rPr>
              <a:t>DD</a:t>
            </a:r>
          </a:p>
          <a:p>
            <a:pPr algn="ctr" fontAlgn="base">
              <a:spcBef>
                <a:spcPct val="0"/>
              </a:spcBef>
              <a:spcAft>
                <a:spcPct val="0"/>
              </a:spcAft>
            </a:pPr>
            <a:r>
              <a:rPr lang="en-US" sz="800" b="1">
                <a:solidFill>
                  <a:srgbClr val="FFFFFF"/>
                </a:solidFill>
                <a:ea typeface="Arial Unicode MS" pitchFamily="34" charset="-128"/>
              </a:rPr>
              <a:t>Research</a:t>
            </a:r>
          </a:p>
        </p:txBody>
      </p:sp>
      <p:sp>
        <p:nvSpPr>
          <p:cNvPr id="7194" name="AutoShape 59"/>
          <p:cNvSpPr>
            <a:spLocks noChangeArrowheads="1"/>
          </p:cNvSpPr>
          <p:nvPr/>
        </p:nvSpPr>
        <p:spPr bwMode="auto">
          <a:xfrm>
            <a:off x="8001000" y="3048000"/>
            <a:ext cx="609600" cy="5334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FFFFFF"/>
              </a:solidFill>
              <a:ea typeface="Arial Unicode MS" pitchFamily="34" charset="-128"/>
            </a:endParaRPr>
          </a:p>
        </p:txBody>
      </p:sp>
      <p:sp>
        <p:nvSpPr>
          <p:cNvPr id="7195" name="AutoShape 60"/>
          <p:cNvSpPr>
            <a:spLocks noChangeArrowheads="1"/>
          </p:cNvSpPr>
          <p:nvPr/>
        </p:nvSpPr>
        <p:spPr bwMode="auto">
          <a:xfrm>
            <a:off x="7239000" y="2819400"/>
            <a:ext cx="685800" cy="6858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700" b="1">
                <a:solidFill>
                  <a:srgbClr val="FFFFFF"/>
                </a:solidFill>
                <a:ea typeface="Arial Unicode MS" pitchFamily="34" charset="-128"/>
              </a:rPr>
              <a:t>AD</a:t>
            </a:r>
          </a:p>
          <a:p>
            <a:pPr algn="ctr" fontAlgn="base">
              <a:spcBef>
                <a:spcPct val="0"/>
              </a:spcBef>
              <a:spcAft>
                <a:spcPct val="0"/>
              </a:spcAft>
            </a:pPr>
            <a:r>
              <a:rPr lang="en-US" sz="700" b="1">
                <a:solidFill>
                  <a:srgbClr val="FFFFFF"/>
                </a:solidFill>
                <a:ea typeface="Arial Unicode MS" pitchFamily="34" charset="-128"/>
              </a:rPr>
              <a:t>Administration</a:t>
            </a:r>
          </a:p>
        </p:txBody>
      </p:sp>
      <p:sp>
        <p:nvSpPr>
          <p:cNvPr id="7196" name="AutoShape 61"/>
          <p:cNvSpPr>
            <a:spLocks noChangeArrowheads="1"/>
          </p:cNvSpPr>
          <p:nvPr/>
        </p:nvSpPr>
        <p:spPr bwMode="auto">
          <a:xfrm>
            <a:off x="4419600" y="2895600"/>
            <a:ext cx="685800" cy="6858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800" b="1">
                <a:solidFill>
                  <a:srgbClr val="FFFFFF"/>
                </a:solidFill>
                <a:ea typeface="Arial Unicode MS" pitchFamily="34" charset="-128"/>
              </a:rPr>
              <a:t>DD</a:t>
            </a:r>
          </a:p>
          <a:p>
            <a:pPr algn="ctr" fontAlgn="base">
              <a:spcBef>
                <a:spcPct val="0"/>
              </a:spcBef>
              <a:spcAft>
                <a:spcPct val="0"/>
              </a:spcAft>
            </a:pPr>
            <a:r>
              <a:rPr lang="en-US" sz="800" b="1">
                <a:solidFill>
                  <a:srgbClr val="FFFFFF"/>
                </a:solidFill>
                <a:ea typeface="Arial Unicode MS" pitchFamily="34" charset="-128"/>
              </a:rPr>
              <a:t>(Aviation</a:t>
            </a:r>
            <a:r>
              <a:rPr lang="en-US" sz="800">
                <a:solidFill>
                  <a:srgbClr val="FFFFFF"/>
                </a:solidFill>
                <a:ea typeface="Arial Unicode MS" pitchFamily="34" charset="-128"/>
              </a:rPr>
              <a:t>)</a:t>
            </a:r>
          </a:p>
        </p:txBody>
      </p:sp>
      <p:sp>
        <p:nvSpPr>
          <p:cNvPr id="7197" name="AutoShape 62"/>
          <p:cNvSpPr>
            <a:spLocks noChangeArrowheads="1"/>
          </p:cNvSpPr>
          <p:nvPr/>
        </p:nvSpPr>
        <p:spPr bwMode="auto">
          <a:xfrm>
            <a:off x="3505200" y="2895600"/>
            <a:ext cx="762000" cy="7620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800" b="1">
                <a:solidFill>
                  <a:srgbClr val="FFFFFF"/>
                </a:solidFill>
                <a:ea typeface="Arial Unicode MS" pitchFamily="34" charset="-128"/>
              </a:rPr>
              <a:t>DD</a:t>
            </a:r>
          </a:p>
          <a:p>
            <a:pPr algn="ctr" fontAlgn="base">
              <a:spcBef>
                <a:spcPct val="0"/>
              </a:spcBef>
              <a:spcAft>
                <a:spcPct val="0"/>
              </a:spcAft>
            </a:pPr>
            <a:r>
              <a:rPr lang="en-US" sz="800" b="1">
                <a:solidFill>
                  <a:srgbClr val="FFFFFF"/>
                </a:solidFill>
                <a:ea typeface="Arial Unicode MS" pitchFamily="34" charset="-128"/>
              </a:rPr>
              <a:t>(Forecasting </a:t>
            </a:r>
          </a:p>
          <a:p>
            <a:pPr algn="ctr" fontAlgn="base">
              <a:spcBef>
                <a:spcPct val="0"/>
              </a:spcBef>
              <a:spcAft>
                <a:spcPct val="0"/>
              </a:spcAft>
            </a:pPr>
            <a:r>
              <a:rPr lang="en-US" sz="800" b="1">
                <a:solidFill>
                  <a:srgbClr val="FFFFFF"/>
                </a:solidFill>
                <a:ea typeface="Arial Unicode MS" pitchFamily="34" charset="-128"/>
              </a:rPr>
              <a:t>and </a:t>
            </a:r>
          </a:p>
          <a:p>
            <a:pPr algn="ctr" fontAlgn="base">
              <a:spcBef>
                <a:spcPct val="0"/>
              </a:spcBef>
              <a:spcAft>
                <a:spcPct val="0"/>
              </a:spcAft>
            </a:pPr>
            <a:r>
              <a:rPr lang="en-US" sz="800" b="1">
                <a:solidFill>
                  <a:srgbClr val="FFFFFF"/>
                </a:solidFill>
                <a:ea typeface="Arial Unicode MS" pitchFamily="34" charset="-128"/>
              </a:rPr>
              <a:t>decision </a:t>
            </a:r>
          </a:p>
          <a:p>
            <a:pPr algn="ctr" fontAlgn="base">
              <a:spcBef>
                <a:spcPct val="0"/>
              </a:spcBef>
              <a:spcAft>
                <a:spcPct val="0"/>
              </a:spcAft>
            </a:pPr>
            <a:r>
              <a:rPr lang="en-US" sz="800" b="1">
                <a:solidFill>
                  <a:srgbClr val="FFFFFF"/>
                </a:solidFill>
                <a:ea typeface="Arial Unicode MS" pitchFamily="34" charset="-128"/>
              </a:rPr>
              <a:t>support)</a:t>
            </a:r>
          </a:p>
        </p:txBody>
      </p:sp>
      <p:sp>
        <p:nvSpPr>
          <p:cNvPr id="7198" name="AutoShape 63"/>
          <p:cNvSpPr>
            <a:spLocks noChangeArrowheads="1"/>
          </p:cNvSpPr>
          <p:nvPr/>
        </p:nvSpPr>
        <p:spPr bwMode="auto">
          <a:xfrm>
            <a:off x="2743200" y="2971800"/>
            <a:ext cx="685800" cy="7620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800" b="1">
                <a:solidFill>
                  <a:srgbClr val="FFFFFF"/>
                </a:solidFill>
                <a:ea typeface="Arial Unicode MS" pitchFamily="34" charset="-128"/>
              </a:rPr>
              <a:t>DD</a:t>
            </a:r>
          </a:p>
          <a:p>
            <a:pPr algn="ctr" fontAlgn="base">
              <a:spcBef>
                <a:spcPct val="0"/>
              </a:spcBef>
              <a:spcAft>
                <a:spcPct val="0"/>
              </a:spcAft>
            </a:pPr>
            <a:r>
              <a:rPr lang="en-US" sz="800" b="1">
                <a:solidFill>
                  <a:srgbClr val="FFFFFF"/>
                </a:solidFill>
                <a:ea typeface="Arial Unicode MS" pitchFamily="34" charset="-128"/>
              </a:rPr>
              <a:t>Data </a:t>
            </a:r>
          </a:p>
          <a:p>
            <a:pPr algn="ctr" fontAlgn="base">
              <a:spcBef>
                <a:spcPct val="0"/>
              </a:spcBef>
              <a:spcAft>
                <a:spcPct val="0"/>
              </a:spcAft>
            </a:pPr>
            <a:r>
              <a:rPr lang="en-US" sz="800" b="1">
                <a:solidFill>
                  <a:srgbClr val="FFFFFF"/>
                </a:solidFill>
                <a:ea typeface="Arial Unicode MS" pitchFamily="34" charset="-128"/>
              </a:rPr>
              <a:t>assimilation</a:t>
            </a:r>
          </a:p>
          <a:p>
            <a:pPr algn="ctr" fontAlgn="base">
              <a:spcBef>
                <a:spcPct val="0"/>
              </a:spcBef>
              <a:spcAft>
                <a:spcPct val="0"/>
              </a:spcAft>
            </a:pPr>
            <a:r>
              <a:rPr lang="en-US" sz="800" b="1">
                <a:solidFill>
                  <a:srgbClr val="FFFFFF"/>
                </a:solidFill>
                <a:ea typeface="Arial Unicode MS" pitchFamily="34" charset="-128"/>
              </a:rPr>
              <a:t> and Process</a:t>
            </a:r>
          </a:p>
        </p:txBody>
      </p:sp>
      <p:sp>
        <p:nvSpPr>
          <p:cNvPr id="7199" name="Line 69"/>
          <p:cNvSpPr>
            <a:spLocks noChangeShapeType="1"/>
          </p:cNvSpPr>
          <p:nvPr/>
        </p:nvSpPr>
        <p:spPr bwMode="auto">
          <a:xfrm flipH="1">
            <a:off x="381000" y="2743200"/>
            <a:ext cx="762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200" name="Line 71"/>
          <p:cNvSpPr>
            <a:spLocks noChangeShapeType="1"/>
          </p:cNvSpPr>
          <p:nvPr/>
        </p:nvSpPr>
        <p:spPr bwMode="auto">
          <a:xfrm>
            <a:off x="381000" y="2743200"/>
            <a:ext cx="0" cy="15240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201" name="Line 73"/>
          <p:cNvSpPr>
            <a:spLocks noChangeShapeType="1"/>
          </p:cNvSpPr>
          <p:nvPr/>
        </p:nvSpPr>
        <p:spPr bwMode="auto">
          <a:xfrm>
            <a:off x="1143000" y="1676400"/>
            <a:ext cx="6705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202" name="Line 74"/>
          <p:cNvSpPr>
            <a:spLocks noChangeShapeType="1"/>
          </p:cNvSpPr>
          <p:nvPr/>
        </p:nvSpPr>
        <p:spPr bwMode="auto">
          <a:xfrm>
            <a:off x="1143000" y="16764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203" name="Line 75"/>
          <p:cNvSpPr>
            <a:spLocks noChangeShapeType="1"/>
          </p:cNvSpPr>
          <p:nvPr/>
        </p:nvSpPr>
        <p:spPr bwMode="auto">
          <a:xfrm flipV="1">
            <a:off x="2743200" y="16764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204" name="Line 76"/>
          <p:cNvSpPr>
            <a:spLocks noChangeShapeType="1"/>
          </p:cNvSpPr>
          <p:nvPr/>
        </p:nvSpPr>
        <p:spPr bwMode="auto">
          <a:xfrm>
            <a:off x="1143000" y="16764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205" name="Line 77"/>
          <p:cNvSpPr>
            <a:spLocks noChangeShapeType="1"/>
          </p:cNvSpPr>
          <p:nvPr/>
        </p:nvSpPr>
        <p:spPr bwMode="auto">
          <a:xfrm>
            <a:off x="1143000" y="1676400"/>
            <a:ext cx="6705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206" name="Line 78"/>
          <p:cNvSpPr>
            <a:spLocks noChangeShapeType="1"/>
          </p:cNvSpPr>
          <p:nvPr/>
        </p:nvSpPr>
        <p:spPr bwMode="auto">
          <a:xfrm flipV="1">
            <a:off x="2743200" y="16764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207" name="Line 79"/>
          <p:cNvSpPr>
            <a:spLocks noChangeShapeType="1"/>
          </p:cNvSpPr>
          <p:nvPr/>
        </p:nvSpPr>
        <p:spPr bwMode="auto">
          <a:xfrm>
            <a:off x="1143000" y="16764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208" name="Line 80"/>
          <p:cNvSpPr>
            <a:spLocks noChangeShapeType="1"/>
          </p:cNvSpPr>
          <p:nvPr/>
        </p:nvSpPr>
        <p:spPr bwMode="auto">
          <a:xfrm>
            <a:off x="1143000" y="1676400"/>
            <a:ext cx="6705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209" name="Line 81"/>
          <p:cNvSpPr>
            <a:spLocks noChangeShapeType="1"/>
          </p:cNvSpPr>
          <p:nvPr/>
        </p:nvSpPr>
        <p:spPr bwMode="auto">
          <a:xfrm flipV="1">
            <a:off x="2743200" y="16764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210" name="Line 82"/>
          <p:cNvSpPr>
            <a:spLocks noChangeShapeType="1"/>
          </p:cNvSpPr>
          <p:nvPr/>
        </p:nvSpPr>
        <p:spPr bwMode="auto">
          <a:xfrm>
            <a:off x="1143000" y="16764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211" name="Line 83"/>
          <p:cNvSpPr>
            <a:spLocks noChangeShapeType="1"/>
          </p:cNvSpPr>
          <p:nvPr/>
        </p:nvSpPr>
        <p:spPr bwMode="auto">
          <a:xfrm flipV="1">
            <a:off x="5943600" y="16764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212" name="Line 84"/>
          <p:cNvSpPr>
            <a:spLocks noChangeShapeType="1"/>
          </p:cNvSpPr>
          <p:nvPr/>
        </p:nvSpPr>
        <p:spPr bwMode="auto">
          <a:xfrm>
            <a:off x="1143000" y="1676400"/>
            <a:ext cx="6705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213" name="Line 85"/>
          <p:cNvSpPr>
            <a:spLocks noChangeShapeType="1"/>
          </p:cNvSpPr>
          <p:nvPr/>
        </p:nvSpPr>
        <p:spPr bwMode="auto">
          <a:xfrm flipV="1">
            <a:off x="2743200" y="16764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214" name="Line 86"/>
          <p:cNvSpPr>
            <a:spLocks noChangeShapeType="1"/>
          </p:cNvSpPr>
          <p:nvPr/>
        </p:nvSpPr>
        <p:spPr bwMode="auto">
          <a:xfrm>
            <a:off x="1143000" y="16764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215" name="Line 87"/>
          <p:cNvSpPr>
            <a:spLocks noChangeShapeType="1"/>
          </p:cNvSpPr>
          <p:nvPr/>
        </p:nvSpPr>
        <p:spPr bwMode="auto">
          <a:xfrm flipV="1">
            <a:off x="7848600" y="16764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216" name="Line 88"/>
          <p:cNvSpPr>
            <a:spLocks noChangeShapeType="1"/>
          </p:cNvSpPr>
          <p:nvPr/>
        </p:nvSpPr>
        <p:spPr bwMode="auto">
          <a:xfrm flipV="1">
            <a:off x="5943600" y="16764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217" name="Line 89"/>
          <p:cNvSpPr>
            <a:spLocks noChangeShapeType="1"/>
          </p:cNvSpPr>
          <p:nvPr/>
        </p:nvSpPr>
        <p:spPr bwMode="auto">
          <a:xfrm>
            <a:off x="1143000" y="1676400"/>
            <a:ext cx="6705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218" name="Line 90"/>
          <p:cNvSpPr>
            <a:spLocks noChangeShapeType="1"/>
          </p:cNvSpPr>
          <p:nvPr/>
        </p:nvSpPr>
        <p:spPr bwMode="auto">
          <a:xfrm flipV="1">
            <a:off x="2743200" y="16764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219" name="Line 91"/>
          <p:cNvSpPr>
            <a:spLocks noChangeShapeType="1"/>
          </p:cNvSpPr>
          <p:nvPr/>
        </p:nvSpPr>
        <p:spPr bwMode="auto">
          <a:xfrm>
            <a:off x="1143000" y="16764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220" name="Line 92"/>
          <p:cNvSpPr>
            <a:spLocks noChangeShapeType="1"/>
          </p:cNvSpPr>
          <p:nvPr/>
        </p:nvSpPr>
        <p:spPr bwMode="auto">
          <a:xfrm>
            <a:off x="4267200" y="1524000"/>
            <a:ext cx="0" cy="3810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221" name="Line 93"/>
          <p:cNvSpPr>
            <a:spLocks noChangeShapeType="1"/>
          </p:cNvSpPr>
          <p:nvPr/>
        </p:nvSpPr>
        <p:spPr bwMode="auto">
          <a:xfrm flipV="1">
            <a:off x="7848600" y="1676400"/>
            <a:ext cx="0" cy="2286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222" name="Line 94"/>
          <p:cNvSpPr>
            <a:spLocks noChangeShapeType="1"/>
          </p:cNvSpPr>
          <p:nvPr/>
        </p:nvSpPr>
        <p:spPr bwMode="auto">
          <a:xfrm flipV="1">
            <a:off x="5943600" y="1676400"/>
            <a:ext cx="0" cy="2286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223" name="Line 95"/>
          <p:cNvSpPr>
            <a:spLocks noChangeShapeType="1"/>
          </p:cNvSpPr>
          <p:nvPr/>
        </p:nvSpPr>
        <p:spPr bwMode="auto">
          <a:xfrm>
            <a:off x="1143000" y="1676400"/>
            <a:ext cx="67056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224" name="Line 96"/>
          <p:cNvSpPr>
            <a:spLocks noChangeShapeType="1"/>
          </p:cNvSpPr>
          <p:nvPr/>
        </p:nvSpPr>
        <p:spPr bwMode="auto">
          <a:xfrm flipV="1">
            <a:off x="2743200" y="1676400"/>
            <a:ext cx="0" cy="2286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225" name="Line 97"/>
          <p:cNvSpPr>
            <a:spLocks noChangeShapeType="1"/>
          </p:cNvSpPr>
          <p:nvPr/>
        </p:nvSpPr>
        <p:spPr bwMode="auto">
          <a:xfrm>
            <a:off x="1143000" y="1676400"/>
            <a:ext cx="0" cy="2286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226" name="Line 98"/>
          <p:cNvSpPr>
            <a:spLocks noChangeShapeType="1"/>
          </p:cNvSpPr>
          <p:nvPr/>
        </p:nvSpPr>
        <p:spPr bwMode="auto">
          <a:xfrm flipH="1">
            <a:off x="381000" y="2743200"/>
            <a:ext cx="762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227" name="Line 102"/>
          <p:cNvSpPr>
            <a:spLocks noChangeShapeType="1"/>
          </p:cNvSpPr>
          <p:nvPr/>
        </p:nvSpPr>
        <p:spPr bwMode="auto">
          <a:xfrm flipH="1">
            <a:off x="381000" y="2743200"/>
            <a:ext cx="762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228" name="Line 105"/>
          <p:cNvSpPr>
            <a:spLocks noChangeShapeType="1"/>
          </p:cNvSpPr>
          <p:nvPr/>
        </p:nvSpPr>
        <p:spPr bwMode="auto">
          <a:xfrm>
            <a:off x="1066800" y="2514600"/>
            <a:ext cx="0" cy="22860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229" name="Line 106"/>
          <p:cNvSpPr>
            <a:spLocks noChangeShapeType="1"/>
          </p:cNvSpPr>
          <p:nvPr/>
        </p:nvSpPr>
        <p:spPr bwMode="auto">
          <a:xfrm flipH="1">
            <a:off x="381000" y="2743200"/>
            <a:ext cx="7620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230" name="Line 107"/>
          <p:cNvSpPr>
            <a:spLocks noChangeShapeType="1"/>
          </p:cNvSpPr>
          <p:nvPr/>
        </p:nvSpPr>
        <p:spPr bwMode="auto">
          <a:xfrm>
            <a:off x="1524000" y="2743200"/>
            <a:ext cx="0" cy="15240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231" name="Line 108"/>
          <p:cNvSpPr>
            <a:spLocks noChangeShapeType="1"/>
          </p:cNvSpPr>
          <p:nvPr/>
        </p:nvSpPr>
        <p:spPr bwMode="auto">
          <a:xfrm>
            <a:off x="1143000" y="2743200"/>
            <a:ext cx="3810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232" name="Line 109"/>
          <p:cNvSpPr>
            <a:spLocks noChangeShapeType="1"/>
          </p:cNvSpPr>
          <p:nvPr/>
        </p:nvSpPr>
        <p:spPr bwMode="auto">
          <a:xfrm>
            <a:off x="2743200" y="2514600"/>
            <a:ext cx="0" cy="22860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233" name="Line 111"/>
          <p:cNvSpPr>
            <a:spLocks noChangeShapeType="1"/>
          </p:cNvSpPr>
          <p:nvPr/>
        </p:nvSpPr>
        <p:spPr bwMode="auto">
          <a:xfrm>
            <a:off x="2362200" y="2743200"/>
            <a:ext cx="7620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234" name="Line 112"/>
          <p:cNvSpPr>
            <a:spLocks noChangeShapeType="1"/>
          </p:cNvSpPr>
          <p:nvPr/>
        </p:nvSpPr>
        <p:spPr bwMode="auto">
          <a:xfrm>
            <a:off x="2362200" y="2743200"/>
            <a:ext cx="0" cy="22860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235" name="Line 113"/>
          <p:cNvSpPr>
            <a:spLocks noChangeShapeType="1"/>
          </p:cNvSpPr>
          <p:nvPr/>
        </p:nvSpPr>
        <p:spPr bwMode="auto">
          <a:xfrm>
            <a:off x="3124200" y="2743200"/>
            <a:ext cx="0" cy="22860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236" name="AutoShape 120"/>
          <p:cNvSpPr>
            <a:spLocks noChangeArrowheads="1"/>
          </p:cNvSpPr>
          <p:nvPr/>
        </p:nvSpPr>
        <p:spPr bwMode="auto">
          <a:xfrm>
            <a:off x="8534400" y="2590800"/>
            <a:ext cx="609600" cy="3810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FFFFFF"/>
              </a:solidFill>
              <a:ea typeface="Arial Unicode MS" pitchFamily="34" charset="-128"/>
            </a:endParaRPr>
          </a:p>
        </p:txBody>
      </p:sp>
      <p:sp>
        <p:nvSpPr>
          <p:cNvPr id="7237" name="Text Box 124"/>
          <p:cNvSpPr txBox="1">
            <a:spLocks noChangeArrowheads="1"/>
          </p:cNvSpPr>
          <p:nvPr/>
        </p:nvSpPr>
        <p:spPr bwMode="auto">
          <a:xfrm>
            <a:off x="8453438" y="2667000"/>
            <a:ext cx="766762"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2C2A3A"/>
                </a:solidFill>
                <a:latin typeface="Arial Black" pitchFamily="34" charset="0"/>
                <a:ea typeface="Arial Unicode MS" pitchFamily="34" charset="-128"/>
                <a:cs typeface="Arial Unicode MS" pitchFamily="34" charset="-128"/>
              </a:defRPr>
            </a:lvl1pPr>
            <a:lvl2pPr marL="742950" indent="-285750" eaLnBrk="0" hangingPunct="0">
              <a:defRPr>
                <a:solidFill>
                  <a:srgbClr val="2C2A3A"/>
                </a:solidFill>
                <a:latin typeface="Arial Black" pitchFamily="34" charset="0"/>
                <a:ea typeface="Arial Unicode MS" pitchFamily="34" charset="-128"/>
                <a:cs typeface="Arial Unicode MS" pitchFamily="34" charset="-128"/>
              </a:defRPr>
            </a:lvl2pPr>
            <a:lvl3pPr marL="1143000" indent="-228600" eaLnBrk="0" hangingPunct="0">
              <a:defRPr>
                <a:solidFill>
                  <a:srgbClr val="2C2A3A"/>
                </a:solidFill>
                <a:latin typeface="Arial Black" pitchFamily="34" charset="0"/>
                <a:ea typeface="Arial Unicode MS" pitchFamily="34" charset="-128"/>
                <a:cs typeface="Arial Unicode MS" pitchFamily="34" charset="-128"/>
              </a:defRPr>
            </a:lvl3pPr>
            <a:lvl4pPr marL="1600200" indent="-228600" eaLnBrk="0" hangingPunct="0">
              <a:defRPr>
                <a:solidFill>
                  <a:srgbClr val="2C2A3A"/>
                </a:solidFill>
                <a:latin typeface="Arial Black" pitchFamily="34" charset="0"/>
                <a:ea typeface="Arial Unicode MS" pitchFamily="34" charset="-128"/>
                <a:cs typeface="Arial Unicode MS" pitchFamily="34" charset="-128"/>
              </a:defRPr>
            </a:lvl4pPr>
            <a:lvl5pPr marL="2057400" indent="-228600" eaLnBrk="0" hangingPunct="0">
              <a:defRPr>
                <a:solidFill>
                  <a:srgbClr val="2C2A3A"/>
                </a:solidFill>
                <a:latin typeface="Arial Black"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a:solidFill>
                  <a:srgbClr val="2C2A3A"/>
                </a:solidFill>
                <a:latin typeface="Arial Black"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a:solidFill>
                  <a:srgbClr val="2C2A3A"/>
                </a:solidFill>
                <a:latin typeface="Arial Black"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a:solidFill>
                  <a:srgbClr val="2C2A3A"/>
                </a:solidFill>
                <a:latin typeface="Arial Black"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a:solidFill>
                  <a:srgbClr val="2C2A3A"/>
                </a:solidFill>
                <a:latin typeface="Arial Black" pitchFamily="34" charset="0"/>
                <a:ea typeface="Arial Unicode MS" pitchFamily="34" charset="-128"/>
                <a:cs typeface="Arial Unicode MS" pitchFamily="34" charset="-128"/>
              </a:defRPr>
            </a:lvl9pPr>
          </a:lstStyle>
          <a:p>
            <a:pPr eaLnBrk="1" fontAlgn="base" hangingPunct="1">
              <a:spcBef>
                <a:spcPct val="0"/>
              </a:spcBef>
              <a:spcAft>
                <a:spcPct val="0"/>
              </a:spcAft>
            </a:pPr>
            <a:r>
              <a:rPr lang="en-US" sz="800" b="1">
                <a:solidFill>
                  <a:srgbClr val="FFFFFF"/>
                </a:solidFill>
                <a:latin typeface="Tahoma" pitchFamily="34" charset="0"/>
                <a:cs typeface="Arial" charset="0"/>
              </a:rPr>
              <a:t>Accountant</a:t>
            </a:r>
          </a:p>
        </p:txBody>
      </p:sp>
      <p:sp>
        <p:nvSpPr>
          <p:cNvPr id="7238" name="Text Box 136"/>
          <p:cNvSpPr txBox="1">
            <a:spLocks noChangeArrowheads="1"/>
          </p:cNvSpPr>
          <p:nvPr/>
        </p:nvSpPr>
        <p:spPr bwMode="auto">
          <a:xfrm>
            <a:off x="8001000" y="3048000"/>
            <a:ext cx="665163"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2C2A3A"/>
                </a:solidFill>
                <a:latin typeface="Arial Black" pitchFamily="34" charset="0"/>
                <a:ea typeface="Arial Unicode MS" pitchFamily="34" charset="-128"/>
                <a:cs typeface="Arial Unicode MS" pitchFamily="34" charset="-128"/>
              </a:defRPr>
            </a:lvl1pPr>
            <a:lvl2pPr marL="742950" indent="-285750" eaLnBrk="0" hangingPunct="0">
              <a:defRPr>
                <a:solidFill>
                  <a:srgbClr val="2C2A3A"/>
                </a:solidFill>
                <a:latin typeface="Arial Black" pitchFamily="34" charset="0"/>
                <a:ea typeface="Arial Unicode MS" pitchFamily="34" charset="-128"/>
                <a:cs typeface="Arial Unicode MS" pitchFamily="34" charset="-128"/>
              </a:defRPr>
            </a:lvl2pPr>
            <a:lvl3pPr marL="1143000" indent="-228600" eaLnBrk="0" hangingPunct="0">
              <a:defRPr>
                <a:solidFill>
                  <a:srgbClr val="2C2A3A"/>
                </a:solidFill>
                <a:latin typeface="Arial Black" pitchFamily="34" charset="0"/>
                <a:ea typeface="Arial Unicode MS" pitchFamily="34" charset="-128"/>
                <a:cs typeface="Arial Unicode MS" pitchFamily="34" charset="-128"/>
              </a:defRPr>
            </a:lvl3pPr>
            <a:lvl4pPr marL="1600200" indent="-228600" eaLnBrk="0" hangingPunct="0">
              <a:defRPr>
                <a:solidFill>
                  <a:srgbClr val="2C2A3A"/>
                </a:solidFill>
                <a:latin typeface="Arial Black" pitchFamily="34" charset="0"/>
                <a:ea typeface="Arial Unicode MS" pitchFamily="34" charset="-128"/>
                <a:cs typeface="Arial Unicode MS" pitchFamily="34" charset="-128"/>
              </a:defRPr>
            </a:lvl4pPr>
            <a:lvl5pPr marL="2057400" indent="-228600" eaLnBrk="0" hangingPunct="0">
              <a:defRPr>
                <a:solidFill>
                  <a:srgbClr val="2C2A3A"/>
                </a:solidFill>
                <a:latin typeface="Arial Black"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a:solidFill>
                  <a:srgbClr val="2C2A3A"/>
                </a:solidFill>
                <a:latin typeface="Arial Black"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a:solidFill>
                  <a:srgbClr val="2C2A3A"/>
                </a:solidFill>
                <a:latin typeface="Arial Black"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a:solidFill>
                  <a:srgbClr val="2C2A3A"/>
                </a:solidFill>
                <a:latin typeface="Arial Black"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a:solidFill>
                  <a:srgbClr val="2C2A3A"/>
                </a:solidFill>
                <a:latin typeface="Arial Black" pitchFamily="34" charset="0"/>
                <a:ea typeface="Arial Unicode MS" pitchFamily="34" charset="-128"/>
                <a:cs typeface="Arial Unicode MS" pitchFamily="34" charset="-128"/>
              </a:defRPr>
            </a:lvl9pPr>
          </a:lstStyle>
          <a:p>
            <a:pPr algn="ctr" eaLnBrk="1" fontAlgn="base" hangingPunct="1">
              <a:spcBef>
                <a:spcPct val="0"/>
              </a:spcBef>
              <a:spcAft>
                <a:spcPct val="0"/>
              </a:spcAft>
            </a:pPr>
            <a:r>
              <a:rPr lang="en-US" sz="800" b="1">
                <a:solidFill>
                  <a:srgbClr val="FFFFFF"/>
                </a:solidFill>
                <a:latin typeface="Tahoma" pitchFamily="34" charset="0"/>
                <a:cs typeface="Arial" charset="0"/>
              </a:rPr>
              <a:t>Civil</a:t>
            </a:r>
          </a:p>
          <a:p>
            <a:pPr algn="ctr" eaLnBrk="1" fontAlgn="base" hangingPunct="1">
              <a:spcBef>
                <a:spcPct val="0"/>
              </a:spcBef>
              <a:spcAft>
                <a:spcPct val="0"/>
              </a:spcAft>
            </a:pPr>
            <a:r>
              <a:rPr lang="en-US" sz="800" b="1">
                <a:solidFill>
                  <a:srgbClr val="FFFFFF"/>
                </a:solidFill>
                <a:latin typeface="Tahoma" pitchFamily="34" charset="0"/>
                <a:cs typeface="Arial" charset="0"/>
              </a:rPr>
              <a:t> Engineer</a:t>
            </a:r>
          </a:p>
          <a:p>
            <a:pPr algn="ctr" eaLnBrk="1" fontAlgn="base" hangingPunct="1">
              <a:spcBef>
                <a:spcPct val="0"/>
              </a:spcBef>
              <a:spcAft>
                <a:spcPct val="0"/>
              </a:spcAft>
            </a:pPr>
            <a:r>
              <a:rPr lang="en-US" sz="800" b="1">
                <a:solidFill>
                  <a:srgbClr val="FFFFFF"/>
                </a:solidFill>
                <a:latin typeface="Tahoma" pitchFamily="34" charset="0"/>
                <a:cs typeface="Arial" charset="0"/>
              </a:rPr>
              <a:t>(SLES)</a:t>
            </a:r>
          </a:p>
        </p:txBody>
      </p:sp>
      <p:sp>
        <p:nvSpPr>
          <p:cNvPr id="7239" name="Line 137"/>
          <p:cNvSpPr>
            <a:spLocks noChangeShapeType="1"/>
          </p:cNvSpPr>
          <p:nvPr/>
        </p:nvSpPr>
        <p:spPr bwMode="auto">
          <a:xfrm flipV="1">
            <a:off x="3886200" y="2743200"/>
            <a:ext cx="0" cy="15240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240" name="Line 139"/>
          <p:cNvSpPr>
            <a:spLocks noChangeShapeType="1"/>
          </p:cNvSpPr>
          <p:nvPr/>
        </p:nvSpPr>
        <p:spPr bwMode="auto">
          <a:xfrm flipV="1">
            <a:off x="4800600" y="2743200"/>
            <a:ext cx="0" cy="15240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241" name="Line 140"/>
          <p:cNvSpPr>
            <a:spLocks noChangeShapeType="1"/>
          </p:cNvSpPr>
          <p:nvPr/>
        </p:nvSpPr>
        <p:spPr bwMode="auto">
          <a:xfrm>
            <a:off x="3886200" y="2743200"/>
            <a:ext cx="9144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242" name="Line 141"/>
          <p:cNvSpPr>
            <a:spLocks noChangeShapeType="1"/>
          </p:cNvSpPr>
          <p:nvPr/>
        </p:nvSpPr>
        <p:spPr bwMode="auto">
          <a:xfrm flipV="1">
            <a:off x="4343400" y="2514600"/>
            <a:ext cx="0" cy="22860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243" name="Line 150"/>
          <p:cNvSpPr>
            <a:spLocks noChangeShapeType="1"/>
          </p:cNvSpPr>
          <p:nvPr/>
        </p:nvSpPr>
        <p:spPr bwMode="auto">
          <a:xfrm>
            <a:off x="5943600" y="2514600"/>
            <a:ext cx="0" cy="15240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244" name="Line 151"/>
          <p:cNvSpPr>
            <a:spLocks noChangeShapeType="1"/>
          </p:cNvSpPr>
          <p:nvPr/>
        </p:nvSpPr>
        <p:spPr bwMode="auto">
          <a:xfrm>
            <a:off x="5715000" y="2667000"/>
            <a:ext cx="9906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245" name="Line 153"/>
          <p:cNvSpPr>
            <a:spLocks noChangeShapeType="1"/>
          </p:cNvSpPr>
          <p:nvPr/>
        </p:nvSpPr>
        <p:spPr bwMode="auto">
          <a:xfrm>
            <a:off x="5715000" y="2667000"/>
            <a:ext cx="0" cy="22860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246" name="Line 154"/>
          <p:cNvSpPr>
            <a:spLocks noChangeShapeType="1"/>
          </p:cNvSpPr>
          <p:nvPr/>
        </p:nvSpPr>
        <p:spPr bwMode="auto">
          <a:xfrm>
            <a:off x="6705600" y="2667000"/>
            <a:ext cx="0" cy="22860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247" name="Line 155"/>
          <p:cNvSpPr>
            <a:spLocks noChangeShapeType="1"/>
          </p:cNvSpPr>
          <p:nvPr/>
        </p:nvSpPr>
        <p:spPr bwMode="auto">
          <a:xfrm>
            <a:off x="7696200" y="2514600"/>
            <a:ext cx="0" cy="15240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248" name="Line 157"/>
          <p:cNvSpPr>
            <a:spLocks noChangeShapeType="1"/>
          </p:cNvSpPr>
          <p:nvPr/>
        </p:nvSpPr>
        <p:spPr bwMode="auto">
          <a:xfrm>
            <a:off x="7543800" y="2667000"/>
            <a:ext cx="0" cy="15240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249" name="Line 164"/>
          <p:cNvSpPr>
            <a:spLocks noChangeShapeType="1"/>
          </p:cNvSpPr>
          <p:nvPr/>
        </p:nvSpPr>
        <p:spPr bwMode="auto">
          <a:xfrm>
            <a:off x="304800" y="3810000"/>
            <a:ext cx="0" cy="30480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250" name="Line 168"/>
          <p:cNvSpPr>
            <a:spLocks noChangeShapeType="1"/>
          </p:cNvSpPr>
          <p:nvPr/>
        </p:nvSpPr>
        <p:spPr bwMode="auto">
          <a:xfrm>
            <a:off x="1295400" y="3657600"/>
            <a:ext cx="0" cy="22860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251" name="Line 169"/>
          <p:cNvSpPr>
            <a:spLocks noChangeShapeType="1"/>
          </p:cNvSpPr>
          <p:nvPr/>
        </p:nvSpPr>
        <p:spPr bwMode="auto">
          <a:xfrm>
            <a:off x="2286000" y="3733800"/>
            <a:ext cx="0" cy="15240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252" name="Line 170"/>
          <p:cNvSpPr>
            <a:spLocks noChangeShapeType="1"/>
          </p:cNvSpPr>
          <p:nvPr/>
        </p:nvSpPr>
        <p:spPr bwMode="auto">
          <a:xfrm>
            <a:off x="1905000" y="3886200"/>
            <a:ext cx="6858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253" name="Line 171"/>
          <p:cNvSpPr>
            <a:spLocks noChangeShapeType="1"/>
          </p:cNvSpPr>
          <p:nvPr/>
        </p:nvSpPr>
        <p:spPr bwMode="auto">
          <a:xfrm>
            <a:off x="1905000" y="3886200"/>
            <a:ext cx="0" cy="15240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254" name="Line 172"/>
          <p:cNvSpPr>
            <a:spLocks noChangeShapeType="1"/>
          </p:cNvSpPr>
          <p:nvPr/>
        </p:nvSpPr>
        <p:spPr bwMode="auto">
          <a:xfrm>
            <a:off x="2590800" y="3886200"/>
            <a:ext cx="0" cy="15240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5951" name="Rectangle 175"/>
          <p:cNvSpPr>
            <a:spLocks noChangeArrowheads="1"/>
          </p:cNvSpPr>
          <p:nvPr/>
        </p:nvSpPr>
        <p:spPr bwMode="auto">
          <a:xfrm>
            <a:off x="0" y="381000"/>
            <a:ext cx="89154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buClr>
                <a:srgbClr val="FF3300"/>
              </a:buClr>
              <a:buSzPct val="120000"/>
              <a:defRPr/>
            </a:pPr>
            <a:endParaRPr lang="en-US" sz="3200">
              <a:solidFill>
                <a:srgbClr val="FFFFFF"/>
              </a:solidFill>
              <a:effectLst>
                <a:outerShdw blurRad="38100" dist="38100" dir="2700000" algn="tl">
                  <a:srgbClr val="000000"/>
                </a:outerShdw>
              </a:effectLst>
              <a:ea typeface="Arial Unicode MS" pitchFamily="34" charset="-128"/>
            </a:endParaRPr>
          </a:p>
        </p:txBody>
      </p:sp>
      <p:sp>
        <p:nvSpPr>
          <p:cNvPr id="7256" name="Line 176"/>
          <p:cNvSpPr>
            <a:spLocks noChangeShapeType="1"/>
          </p:cNvSpPr>
          <p:nvPr/>
        </p:nvSpPr>
        <p:spPr bwMode="auto">
          <a:xfrm flipV="1">
            <a:off x="2743200" y="1676400"/>
            <a:ext cx="0" cy="2286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257" name="Line 177"/>
          <p:cNvSpPr>
            <a:spLocks noChangeShapeType="1"/>
          </p:cNvSpPr>
          <p:nvPr/>
        </p:nvSpPr>
        <p:spPr bwMode="auto">
          <a:xfrm>
            <a:off x="1143000" y="1676400"/>
            <a:ext cx="0" cy="2286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258" name="Line 178"/>
          <p:cNvSpPr>
            <a:spLocks noChangeShapeType="1"/>
          </p:cNvSpPr>
          <p:nvPr/>
        </p:nvSpPr>
        <p:spPr bwMode="auto">
          <a:xfrm>
            <a:off x="4267200" y="1524000"/>
            <a:ext cx="0" cy="3810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5955" name="Rectangle 179"/>
          <p:cNvSpPr>
            <a:spLocks noChangeArrowheads="1"/>
          </p:cNvSpPr>
          <p:nvPr/>
        </p:nvSpPr>
        <p:spPr bwMode="auto">
          <a:xfrm>
            <a:off x="0" y="381000"/>
            <a:ext cx="89154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buClr>
                <a:srgbClr val="FF3300"/>
              </a:buClr>
              <a:buSzPct val="120000"/>
              <a:defRPr/>
            </a:pPr>
            <a:endParaRPr lang="en-US" sz="3200">
              <a:solidFill>
                <a:srgbClr val="FFFFFF"/>
              </a:solidFill>
              <a:effectLst>
                <a:outerShdw blurRad="38100" dist="38100" dir="2700000" algn="tl">
                  <a:srgbClr val="000000"/>
                </a:outerShdw>
              </a:effectLst>
              <a:ea typeface="Arial Unicode MS" pitchFamily="34" charset="-128"/>
            </a:endParaRPr>
          </a:p>
        </p:txBody>
      </p:sp>
      <p:sp>
        <p:nvSpPr>
          <p:cNvPr id="7260" name="Line 180"/>
          <p:cNvSpPr>
            <a:spLocks noChangeShapeType="1"/>
          </p:cNvSpPr>
          <p:nvPr/>
        </p:nvSpPr>
        <p:spPr bwMode="auto">
          <a:xfrm flipV="1">
            <a:off x="2743200" y="1676400"/>
            <a:ext cx="0" cy="2286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261" name="Line 181"/>
          <p:cNvSpPr>
            <a:spLocks noChangeShapeType="1"/>
          </p:cNvSpPr>
          <p:nvPr/>
        </p:nvSpPr>
        <p:spPr bwMode="auto">
          <a:xfrm>
            <a:off x="1143000" y="1676400"/>
            <a:ext cx="0" cy="2286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262" name="Line 182"/>
          <p:cNvSpPr>
            <a:spLocks noChangeShapeType="1"/>
          </p:cNvSpPr>
          <p:nvPr/>
        </p:nvSpPr>
        <p:spPr bwMode="auto">
          <a:xfrm flipV="1">
            <a:off x="5943600" y="1676400"/>
            <a:ext cx="0" cy="2286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263" name="Line 183"/>
          <p:cNvSpPr>
            <a:spLocks noChangeShapeType="1"/>
          </p:cNvSpPr>
          <p:nvPr/>
        </p:nvSpPr>
        <p:spPr bwMode="auto">
          <a:xfrm>
            <a:off x="4267200" y="1524000"/>
            <a:ext cx="0" cy="3810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265" name="Line 185"/>
          <p:cNvSpPr>
            <a:spLocks noChangeShapeType="1"/>
          </p:cNvSpPr>
          <p:nvPr/>
        </p:nvSpPr>
        <p:spPr bwMode="auto">
          <a:xfrm flipV="1">
            <a:off x="2743200" y="1676400"/>
            <a:ext cx="0" cy="2286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266" name="Line 186"/>
          <p:cNvSpPr>
            <a:spLocks noChangeShapeType="1"/>
          </p:cNvSpPr>
          <p:nvPr/>
        </p:nvSpPr>
        <p:spPr bwMode="auto">
          <a:xfrm>
            <a:off x="1143000" y="1676400"/>
            <a:ext cx="0" cy="2286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267" name="Line 187"/>
          <p:cNvSpPr>
            <a:spLocks noChangeShapeType="1"/>
          </p:cNvSpPr>
          <p:nvPr/>
        </p:nvSpPr>
        <p:spPr bwMode="auto">
          <a:xfrm flipV="1">
            <a:off x="7848600" y="1676400"/>
            <a:ext cx="0" cy="22860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268" name="Line 188"/>
          <p:cNvSpPr>
            <a:spLocks noChangeShapeType="1"/>
          </p:cNvSpPr>
          <p:nvPr/>
        </p:nvSpPr>
        <p:spPr bwMode="auto">
          <a:xfrm flipV="1">
            <a:off x="5943600" y="1676400"/>
            <a:ext cx="0" cy="22860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269" name="Line 189"/>
          <p:cNvSpPr>
            <a:spLocks noChangeShapeType="1"/>
          </p:cNvSpPr>
          <p:nvPr/>
        </p:nvSpPr>
        <p:spPr bwMode="auto">
          <a:xfrm>
            <a:off x="4267200" y="1524000"/>
            <a:ext cx="0" cy="38100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271" name="Line 191"/>
          <p:cNvSpPr>
            <a:spLocks noChangeShapeType="1"/>
          </p:cNvSpPr>
          <p:nvPr/>
        </p:nvSpPr>
        <p:spPr bwMode="auto">
          <a:xfrm flipV="1">
            <a:off x="2743200" y="1676400"/>
            <a:ext cx="0" cy="22860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272" name="Line 192"/>
          <p:cNvSpPr>
            <a:spLocks noChangeShapeType="1"/>
          </p:cNvSpPr>
          <p:nvPr/>
        </p:nvSpPr>
        <p:spPr bwMode="auto">
          <a:xfrm>
            <a:off x="1143000" y="1676400"/>
            <a:ext cx="0" cy="22860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273" name="AutoShape 193"/>
          <p:cNvSpPr>
            <a:spLocks noChangeArrowheads="1"/>
          </p:cNvSpPr>
          <p:nvPr/>
        </p:nvSpPr>
        <p:spPr bwMode="auto">
          <a:xfrm>
            <a:off x="3352800" y="3886200"/>
            <a:ext cx="457200" cy="6096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800" b="1">
                <a:solidFill>
                  <a:srgbClr val="FFFFFF"/>
                </a:solidFill>
                <a:ea typeface="Arial Unicode MS" pitchFamily="34" charset="-128"/>
              </a:rPr>
              <a:t>MIC</a:t>
            </a:r>
          </a:p>
          <a:p>
            <a:pPr algn="ctr" fontAlgn="base">
              <a:spcBef>
                <a:spcPct val="0"/>
              </a:spcBef>
              <a:spcAft>
                <a:spcPct val="0"/>
              </a:spcAft>
            </a:pPr>
            <a:r>
              <a:rPr lang="en-US" sz="800" b="1">
                <a:solidFill>
                  <a:srgbClr val="FFFFFF"/>
                </a:solidFill>
                <a:ea typeface="Arial Unicode MS" pitchFamily="34" charset="-128"/>
              </a:rPr>
              <a:t>M-9</a:t>
            </a:r>
          </a:p>
          <a:p>
            <a:pPr algn="ctr" fontAlgn="base">
              <a:spcBef>
                <a:spcPct val="0"/>
              </a:spcBef>
              <a:spcAft>
                <a:spcPct val="0"/>
              </a:spcAft>
            </a:pPr>
            <a:r>
              <a:rPr lang="en-US" sz="800" b="1">
                <a:solidFill>
                  <a:srgbClr val="FFFFFF"/>
                </a:solidFill>
                <a:ea typeface="Arial Unicode MS" pitchFamily="34" charset="-128"/>
              </a:rPr>
              <a:t>(SLSS)</a:t>
            </a:r>
          </a:p>
        </p:txBody>
      </p:sp>
      <p:sp>
        <p:nvSpPr>
          <p:cNvPr id="7274" name="Line 194"/>
          <p:cNvSpPr>
            <a:spLocks noChangeShapeType="1"/>
          </p:cNvSpPr>
          <p:nvPr/>
        </p:nvSpPr>
        <p:spPr bwMode="auto">
          <a:xfrm>
            <a:off x="3048000" y="3733800"/>
            <a:ext cx="0" cy="15240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275" name="Line 195"/>
          <p:cNvSpPr>
            <a:spLocks noChangeShapeType="1"/>
          </p:cNvSpPr>
          <p:nvPr/>
        </p:nvSpPr>
        <p:spPr bwMode="auto">
          <a:xfrm>
            <a:off x="3657600" y="3657600"/>
            <a:ext cx="0" cy="22860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276" name="AutoShape 196"/>
          <p:cNvSpPr>
            <a:spLocks noChangeArrowheads="1"/>
          </p:cNvSpPr>
          <p:nvPr/>
        </p:nvSpPr>
        <p:spPr bwMode="auto">
          <a:xfrm>
            <a:off x="3886200" y="3886200"/>
            <a:ext cx="457200" cy="6858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800" b="1">
                <a:solidFill>
                  <a:srgbClr val="FFFFFF"/>
                </a:solidFill>
                <a:ea typeface="Arial Unicode MS" pitchFamily="34" charset="-128"/>
              </a:rPr>
              <a:t>MIC</a:t>
            </a:r>
          </a:p>
          <a:p>
            <a:pPr algn="ctr" fontAlgn="base">
              <a:spcBef>
                <a:spcPct val="0"/>
              </a:spcBef>
              <a:spcAft>
                <a:spcPct val="0"/>
              </a:spcAft>
            </a:pPr>
            <a:r>
              <a:rPr lang="en-US" sz="800" b="1">
                <a:solidFill>
                  <a:srgbClr val="FFFFFF"/>
                </a:solidFill>
                <a:ea typeface="Arial Unicode MS" pitchFamily="34" charset="-128"/>
              </a:rPr>
              <a:t>M-4</a:t>
            </a:r>
          </a:p>
          <a:p>
            <a:pPr algn="ctr" fontAlgn="base">
              <a:spcBef>
                <a:spcPct val="0"/>
              </a:spcBef>
              <a:spcAft>
                <a:spcPct val="0"/>
              </a:spcAft>
            </a:pPr>
            <a:r>
              <a:rPr lang="en-US" sz="800" b="1">
                <a:solidFill>
                  <a:srgbClr val="FFFFFF"/>
                </a:solidFill>
                <a:ea typeface="Arial Unicode MS" pitchFamily="34" charset="-128"/>
              </a:rPr>
              <a:t>MRIA</a:t>
            </a:r>
          </a:p>
          <a:p>
            <a:pPr algn="ctr" fontAlgn="base">
              <a:spcBef>
                <a:spcPct val="0"/>
              </a:spcBef>
              <a:spcAft>
                <a:spcPct val="0"/>
              </a:spcAft>
            </a:pPr>
            <a:r>
              <a:rPr lang="en-US" sz="800" b="1">
                <a:solidFill>
                  <a:srgbClr val="FFFFFF"/>
                </a:solidFill>
                <a:ea typeface="Arial Unicode MS" pitchFamily="34" charset="-128"/>
              </a:rPr>
              <a:t>(SLSS)</a:t>
            </a:r>
          </a:p>
        </p:txBody>
      </p:sp>
      <p:sp>
        <p:nvSpPr>
          <p:cNvPr id="7277" name="AutoShape 197"/>
          <p:cNvSpPr>
            <a:spLocks noChangeArrowheads="1"/>
          </p:cNvSpPr>
          <p:nvPr/>
        </p:nvSpPr>
        <p:spPr bwMode="auto">
          <a:xfrm>
            <a:off x="4419600" y="3886200"/>
            <a:ext cx="457200" cy="6858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800" b="1">
                <a:solidFill>
                  <a:srgbClr val="FFFFFF"/>
                </a:solidFill>
                <a:ea typeface="Arial Unicode MS" pitchFamily="34" charset="-128"/>
              </a:rPr>
              <a:t>MIC</a:t>
            </a:r>
          </a:p>
          <a:p>
            <a:pPr algn="ctr" fontAlgn="base">
              <a:spcBef>
                <a:spcPct val="0"/>
              </a:spcBef>
              <a:spcAft>
                <a:spcPct val="0"/>
              </a:spcAft>
            </a:pPr>
            <a:r>
              <a:rPr lang="en-US" sz="800" b="1">
                <a:solidFill>
                  <a:srgbClr val="FFFFFF"/>
                </a:solidFill>
                <a:ea typeface="Arial Unicode MS" pitchFamily="34" charset="-128"/>
              </a:rPr>
              <a:t>M-4</a:t>
            </a:r>
          </a:p>
          <a:p>
            <a:pPr algn="ctr" fontAlgn="base">
              <a:spcBef>
                <a:spcPct val="0"/>
              </a:spcBef>
              <a:spcAft>
                <a:spcPct val="0"/>
              </a:spcAft>
            </a:pPr>
            <a:r>
              <a:rPr lang="en-US" sz="800" b="1">
                <a:solidFill>
                  <a:srgbClr val="FFFFFF"/>
                </a:solidFill>
                <a:ea typeface="Arial Unicode MS" pitchFamily="34" charset="-128"/>
              </a:rPr>
              <a:t>BIA</a:t>
            </a:r>
          </a:p>
          <a:p>
            <a:pPr algn="ctr" fontAlgn="base">
              <a:spcBef>
                <a:spcPct val="0"/>
              </a:spcBef>
              <a:spcAft>
                <a:spcPct val="0"/>
              </a:spcAft>
            </a:pPr>
            <a:r>
              <a:rPr lang="en-US" sz="800" b="1">
                <a:solidFill>
                  <a:srgbClr val="FFFFFF"/>
                </a:solidFill>
                <a:ea typeface="Arial Unicode MS" pitchFamily="34" charset="-128"/>
              </a:rPr>
              <a:t>(SLSS)</a:t>
            </a:r>
          </a:p>
        </p:txBody>
      </p:sp>
      <p:sp>
        <p:nvSpPr>
          <p:cNvPr id="7278" name="AutoShape 198"/>
          <p:cNvSpPr>
            <a:spLocks noChangeArrowheads="1"/>
          </p:cNvSpPr>
          <p:nvPr/>
        </p:nvSpPr>
        <p:spPr bwMode="auto">
          <a:xfrm>
            <a:off x="4953000" y="3886200"/>
            <a:ext cx="457200" cy="6096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800" b="1">
                <a:solidFill>
                  <a:srgbClr val="FFFFFF"/>
                </a:solidFill>
                <a:ea typeface="Arial Unicode MS" pitchFamily="34" charset="-128"/>
              </a:rPr>
              <a:t>M-1</a:t>
            </a:r>
          </a:p>
          <a:p>
            <a:pPr algn="ctr" fontAlgn="base">
              <a:spcBef>
                <a:spcPct val="0"/>
              </a:spcBef>
              <a:spcAft>
                <a:spcPct val="0"/>
              </a:spcAft>
            </a:pPr>
            <a:r>
              <a:rPr lang="en-US" sz="800" b="1">
                <a:solidFill>
                  <a:srgbClr val="FFFFFF"/>
                </a:solidFill>
                <a:ea typeface="Arial Unicode MS" pitchFamily="34" charset="-128"/>
              </a:rPr>
              <a:t>RMA</a:t>
            </a:r>
          </a:p>
          <a:p>
            <a:pPr algn="ctr" fontAlgn="base">
              <a:spcBef>
                <a:spcPct val="0"/>
              </a:spcBef>
              <a:spcAft>
                <a:spcPct val="0"/>
              </a:spcAft>
            </a:pPr>
            <a:r>
              <a:rPr lang="en-US" sz="800" b="1">
                <a:solidFill>
                  <a:srgbClr val="FFFFFF"/>
                </a:solidFill>
                <a:ea typeface="Arial Unicode MS" pitchFamily="34" charset="-128"/>
              </a:rPr>
              <a:t>(SLSS)</a:t>
            </a:r>
          </a:p>
        </p:txBody>
      </p:sp>
      <p:sp>
        <p:nvSpPr>
          <p:cNvPr id="7279" name="Line 200"/>
          <p:cNvSpPr>
            <a:spLocks noChangeShapeType="1"/>
          </p:cNvSpPr>
          <p:nvPr/>
        </p:nvSpPr>
        <p:spPr bwMode="auto">
          <a:xfrm>
            <a:off x="4648200" y="3581400"/>
            <a:ext cx="0" cy="15240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280" name="Line 201"/>
          <p:cNvSpPr>
            <a:spLocks noChangeShapeType="1"/>
          </p:cNvSpPr>
          <p:nvPr/>
        </p:nvSpPr>
        <p:spPr bwMode="auto">
          <a:xfrm>
            <a:off x="4114800" y="3733800"/>
            <a:ext cx="10668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281" name="Line 202"/>
          <p:cNvSpPr>
            <a:spLocks noChangeShapeType="1"/>
          </p:cNvSpPr>
          <p:nvPr/>
        </p:nvSpPr>
        <p:spPr bwMode="auto">
          <a:xfrm>
            <a:off x="4114800" y="3733800"/>
            <a:ext cx="0" cy="15240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282" name="Line 203"/>
          <p:cNvSpPr>
            <a:spLocks noChangeShapeType="1"/>
          </p:cNvSpPr>
          <p:nvPr/>
        </p:nvSpPr>
        <p:spPr bwMode="auto">
          <a:xfrm>
            <a:off x="4648200" y="3733800"/>
            <a:ext cx="0" cy="15240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283" name="Line 204"/>
          <p:cNvSpPr>
            <a:spLocks noChangeShapeType="1"/>
          </p:cNvSpPr>
          <p:nvPr/>
        </p:nvSpPr>
        <p:spPr bwMode="auto">
          <a:xfrm flipV="1">
            <a:off x="5181600" y="3733800"/>
            <a:ext cx="0" cy="15240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284" name="Line 211"/>
          <p:cNvSpPr>
            <a:spLocks noChangeShapeType="1"/>
          </p:cNvSpPr>
          <p:nvPr/>
        </p:nvSpPr>
        <p:spPr bwMode="auto">
          <a:xfrm>
            <a:off x="7543800" y="2667000"/>
            <a:ext cx="3048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285" name="Line 216"/>
          <p:cNvSpPr>
            <a:spLocks noChangeShapeType="1"/>
          </p:cNvSpPr>
          <p:nvPr/>
        </p:nvSpPr>
        <p:spPr bwMode="auto">
          <a:xfrm>
            <a:off x="7772400" y="2667000"/>
            <a:ext cx="4572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286" name="Line 217"/>
          <p:cNvSpPr>
            <a:spLocks noChangeShapeType="1"/>
          </p:cNvSpPr>
          <p:nvPr/>
        </p:nvSpPr>
        <p:spPr bwMode="auto">
          <a:xfrm>
            <a:off x="8229600" y="2743200"/>
            <a:ext cx="2286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287" name="Line 218"/>
          <p:cNvSpPr>
            <a:spLocks noChangeShapeType="1"/>
          </p:cNvSpPr>
          <p:nvPr/>
        </p:nvSpPr>
        <p:spPr bwMode="auto">
          <a:xfrm>
            <a:off x="8229600" y="2667000"/>
            <a:ext cx="0" cy="38100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288" name="AutoShape 221"/>
          <p:cNvSpPr>
            <a:spLocks noChangeArrowheads="1"/>
          </p:cNvSpPr>
          <p:nvPr/>
        </p:nvSpPr>
        <p:spPr bwMode="auto">
          <a:xfrm>
            <a:off x="5486400" y="3886200"/>
            <a:ext cx="533400" cy="6096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800" b="1">
                <a:solidFill>
                  <a:srgbClr val="FFFFFF"/>
                </a:solidFill>
                <a:ea typeface="Arial Unicode MS" pitchFamily="34" charset="-128"/>
              </a:rPr>
              <a:t>M-4</a:t>
            </a:r>
          </a:p>
          <a:p>
            <a:pPr algn="ctr" fontAlgn="base">
              <a:spcBef>
                <a:spcPct val="0"/>
              </a:spcBef>
              <a:spcAft>
                <a:spcPct val="0"/>
              </a:spcAft>
            </a:pPr>
            <a:r>
              <a:rPr lang="en-US" sz="800" b="1">
                <a:solidFill>
                  <a:srgbClr val="FFFFFF"/>
                </a:solidFill>
                <a:ea typeface="Arial Unicode MS" pitchFamily="34" charset="-128"/>
              </a:rPr>
              <a:t>Research</a:t>
            </a:r>
          </a:p>
          <a:p>
            <a:pPr algn="ctr" fontAlgn="base">
              <a:spcBef>
                <a:spcPct val="0"/>
              </a:spcBef>
              <a:spcAft>
                <a:spcPct val="0"/>
              </a:spcAft>
            </a:pPr>
            <a:r>
              <a:rPr lang="en-US" sz="800" b="1">
                <a:solidFill>
                  <a:srgbClr val="FFFFFF"/>
                </a:solidFill>
                <a:ea typeface="Arial Unicode MS" pitchFamily="34" charset="-128"/>
              </a:rPr>
              <a:t>(SLSS)</a:t>
            </a:r>
          </a:p>
        </p:txBody>
      </p:sp>
      <p:sp>
        <p:nvSpPr>
          <p:cNvPr id="7289" name="AutoShape 222"/>
          <p:cNvSpPr>
            <a:spLocks noChangeArrowheads="1"/>
          </p:cNvSpPr>
          <p:nvPr/>
        </p:nvSpPr>
        <p:spPr bwMode="auto">
          <a:xfrm>
            <a:off x="6096000" y="3886200"/>
            <a:ext cx="457200" cy="6096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800" b="1">
                <a:solidFill>
                  <a:srgbClr val="FFFFFF"/>
                </a:solidFill>
                <a:ea typeface="Arial Unicode MS" pitchFamily="34" charset="-128"/>
              </a:rPr>
              <a:t>M-2</a:t>
            </a:r>
          </a:p>
          <a:p>
            <a:pPr algn="ctr" fontAlgn="base">
              <a:spcBef>
                <a:spcPct val="0"/>
              </a:spcBef>
              <a:spcAft>
                <a:spcPct val="0"/>
              </a:spcAft>
            </a:pPr>
            <a:r>
              <a:rPr lang="en-US" sz="800" b="1">
                <a:solidFill>
                  <a:srgbClr val="FFFFFF"/>
                </a:solidFill>
                <a:ea typeface="Arial Unicode MS" pitchFamily="34" charset="-128"/>
              </a:rPr>
              <a:t>CCCS</a:t>
            </a:r>
          </a:p>
          <a:p>
            <a:pPr algn="ctr" fontAlgn="base">
              <a:spcBef>
                <a:spcPct val="0"/>
              </a:spcBef>
              <a:spcAft>
                <a:spcPct val="0"/>
              </a:spcAft>
            </a:pPr>
            <a:r>
              <a:rPr lang="en-US" sz="800" b="1">
                <a:solidFill>
                  <a:srgbClr val="FFFFFF"/>
                </a:solidFill>
                <a:ea typeface="Arial Unicode MS" pitchFamily="34" charset="-128"/>
              </a:rPr>
              <a:t>(SLSS)</a:t>
            </a:r>
          </a:p>
        </p:txBody>
      </p:sp>
      <p:sp>
        <p:nvSpPr>
          <p:cNvPr id="7290" name="AutoShape 223"/>
          <p:cNvSpPr>
            <a:spLocks noChangeArrowheads="1"/>
          </p:cNvSpPr>
          <p:nvPr/>
        </p:nvSpPr>
        <p:spPr bwMode="auto">
          <a:xfrm>
            <a:off x="6629400" y="3886200"/>
            <a:ext cx="457200" cy="6096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700" b="1">
                <a:solidFill>
                  <a:srgbClr val="FFFFFF"/>
                </a:solidFill>
                <a:ea typeface="Arial Unicode MS" pitchFamily="34" charset="-128"/>
              </a:rPr>
              <a:t>Librarian</a:t>
            </a:r>
          </a:p>
        </p:txBody>
      </p:sp>
      <p:sp>
        <p:nvSpPr>
          <p:cNvPr id="7291" name="AutoShape 224"/>
          <p:cNvSpPr>
            <a:spLocks noChangeArrowheads="1"/>
          </p:cNvSpPr>
          <p:nvPr/>
        </p:nvSpPr>
        <p:spPr bwMode="auto">
          <a:xfrm>
            <a:off x="7162800" y="3810000"/>
            <a:ext cx="533400" cy="8382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700" b="1">
                <a:solidFill>
                  <a:srgbClr val="FFFFFF"/>
                </a:solidFill>
                <a:ea typeface="Arial Unicode MS" pitchFamily="34" charset="-128"/>
              </a:rPr>
              <a:t>M-1</a:t>
            </a:r>
          </a:p>
          <a:p>
            <a:pPr algn="ctr" fontAlgn="base">
              <a:spcBef>
                <a:spcPct val="0"/>
              </a:spcBef>
              <a:spcAft>
                <a:spcPct val="0"/>
              </a:spcAft>
            </a:pPr>
            <a:r>
              <a:rPr lang="en-US" sz="700" b="1">
                <a:solidFill>
                  <a:srgbClr val="FFFFFF"/>
                </a:solidFill>
                <a:ea typeface="Arial Unicode MS" pitchFamily="34" charset="-128"/>
              </a:rPr>
              <a:t>Training </a:t>
            </a:r>
          </a:p>
          <a:p>
            <a:pPr algn="ctr" fontAlgn="base">
              <a:spcBef>
                <a:spcPct val="0"/>
              </a:spcBef>
              <a:spcAft>
                <a:spcPct val="0"/>
              </a:spcAft>
            </a:pPr>
            <a:r>
              <a:rPr lang="en-US" sz="700" b="1">
                <a:solidFill>
                  <a:srgbClr val="FFFFFF"/>
                </a:solidFill>
                <a:ea typeface="Arial Unicode MS" pitchFamily="34" charset="-128"/>
              </a:rPr>
              <a:t>Awareness </a:t>
            </a:r>
          </a:p>
          <a:p>
            <a:pPr algn="ctr" fontAlgn="base">
              <a:spcBef>
                <a:spcPct val="0"/>
              </a:spcBef>
              <a:spcAft>
                <a:spcPct val="0"/>
              </a:spcAft>
            </a:pPr>
            <a:r>
              <a:rPr lang="en-US" sz="700" b="1">
                <a:solidFill>
                  <a:srgbClr val="FFFFFF"/>
                </a:solidFill>
                <a:ea typeface="Arial Unicode MS" pitchFamily="34" charset="-128"/>
              </a:rPr>
              <a:t>&amp; </a:t>
            </a:r>
          </a:p>
          <a:p>
            <a:pPr algn="ctr" fontAlgn="base">
              <a:spcBef>
                <a:spcPct val="0"/>
              </a:spcBef>
              <a:spcAft>
                <a:spcPct val="0"/>
              </a:spcAft>
            </a:pPr>
            <a:r>
              <a:rPr lang="en-US" sz="700" b="1">
                <a:solidFill>
                  <a:srgbClr val="FFFFFF"/>
                </a:solidFill>
                <a:ea typeface="Arial Unicode MS" pitchFamily="34" charset="-128"/>
              </a:rPr>
              <a:t>Publications</a:t>
            </a:r>
          </a:p>
          <a:p>
            <a:pPr algn="ctr" fontAlgn="base">
              <a:spcBef>
                <a:spcPct val="0"/>
              </a:spcBef>
              <a:spcAft>
                <a:spcPct val="0"/>
              </a:spcAft>
            </a:pPr>
            <a:r>
              <a:rPr lang="en-US" sz="700" b="1">
                <a:solidFill>
                  <a:srgbClr val="FFFFFF"/>
                </a:solidFill>
                <a:ea typeface="Arial Unicode MS" pitchFamily="34" charset="-128"/>
              </a:rPr>
              <a:t>(SLSS)</a:t>
            </a:r>
          </a:p>
        </p:txBody>
      </p:sp>
      <p:sp>
        <p:nvSpPr>
          <p:cNvPr id="7292" name="Line 225"/>
          <p:cNvSpPr>
            <a:spLocks noChangeShapeType="1"/>
          </p:cNvSpPr>
          <p:nvPr/>
        </p:nvSpPr>
        <p:spPr bwMode="auto">
          <a:xfrm>
            <a:off x="5867400" y="3581400"/>
            <a:ext cx="0" cy="15240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293" name="Line 226"/>
          <p:cNvSpPr>
            <a:spLocks noChangeShapeType="1"/>
          </p:cNvSpPr>
          <p:nvPr/>
        </p:nvSpPr>
        <p:spPr bwMode="auto">
          <a:xfrm>
            <a:off x="5638800" y="3733800"/>
            <a:ext cx="6858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294" name="Line 227"/>
          <p:cNvSpPr>
            <a:spLocks noChangeShapeType="1"/>
          </p:cNvSpPr>
          <p:nvPr/>
        </p:nvSpPr>
        <p:spPr bwMode="auto">
          <a:xfrm>
            <a:off x="5638800" y="3733800"/>
            <a:ext cx="0" cy="15240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295" name="Line 228"/>
          <p:cNvSpPr>
            <a:spLocks noChangeShapeType="1"/>
          </p:cNvSpPr>
          <p:nvPr/>
        </p:nvSpPr>
        <p:spPr bwMode="auto">
          <a:xfrm>
            <a:off x="6324600" y="3733800"/>
            <a:ext cx="0" cy="15240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296" name="Line 229"/>
          <p:cNvSpPr>
            <a:spLocks noChangeShapeType="1"/>
          </p:cNvSpPr>
          <p:nvPr/>
        </p:nvSpPr>
        <p:spPr bwMode="auto">
          <a:xfrm>
            <a:off x="6858000" y="3581400"/>
            <a:ext cx="0" cy="15240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297" name="Line 230"/>
          <p:cNvSpPr>
            <a:spLocks noChangeShapeType="1"/>
          </p:cNvSpPr>
          <p:nvPr/>
        </p:nvSpPr>
        <p:spPr bwMode="auto">
          <a:xfrm>
            <a:off x="6781800" y="3733800"/>
            <a:ext cx="6858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298" name="Line 231"/>
          <p:cNvSpPr>
            <a:spLocks noChangeShapeType="1"/>
          </p:cNvSpPr>
          <p:nvPr/>
        </p:nvSpPr>
        <p:spPr bwMode="auto">
          <a:xfrm>
            <a:off x="7467600" y="3733800"/>
            <a:ext cx="0" cy="7620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299" name="Line 232"/>
          <p:cNvSpPr>
            <a:spLocks noChangeShapeType="1"/>
          </p:cNvSpPr>
          <p:nvPr/>
        </p:nvSpPr>
        <p:spPr bwMode="auto">
          <a:xfrm>
            <a:off x="6781800" y="3733800"/>
            <a:ext cx="0" cy="15240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300" name="AutoShape 233"/>
          <p:cNvSpPr>
            <a:spLocks noChangeArrowheads="1"/>
          </p:cNvSpPr>
          <p:nvPr/>
        </p:nvSpPr>
        <p:spPr bwMode="auto">
          <a:xfrm>
            <a:off x="7772400" y="3733800"/>
            <a:ext cx="304800" cy="6858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800" b="1">
                <a:solidFill>
                  <a:srgbClr val="FFFFFF"/>
                </a:solidFill>
                <a:ea typeface="Arial Unicode MS" pitchFamily="34" charset="-128"/>
              </a:rPr>
              <a:t>AO</a:t>
            </a:r>
          </a:p>
        </p:txBody>
      </p:sp>
      <p:sp>
        <p:nvSpPr>
          <p:cNvPr id="7301" name="Line 234"/>
          <p:cNvSpPr>
            <a:spLocks noChangeShapeType="1"/>
          </p:cNvSpPr>
          <p:nvPr/>
        </p:nvSpPr>
        <p:spPr bwMode="auto">
          <a:xfrm>
            <a:off x="7543800" y="3505200"/>
            <a:ext cx="0" cy="7620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302" name="Line 235"/>
          <p:cNvSpPr>
            <a:spLocks noChangeShapeType="1"/>
          </p:cNvSpPr>
          <p:nvPr/>
        </p:nvSpPr>
        <p:spPr bwMode="auto">
          <a:xfrm>
            <a:off x="7543800" y="3581400"/>
            <a:ext cx="3048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303" name="Line 236"/>
          <p:cNvSpPr>
            <a:spLocks noChangeShapeType="1"/>
          </p:cNvSpPr>
          <p:nvPr/>
        </p:nvSpPr>
        <p:spPr bwMode="auto">
          <a:xfrm>
            <a:off x="7848600" y="3581400"/>
            <a:ext cx="0" cy="15240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304" name="AutoShape 237"/>
          <p:cNvSpPr>
            <a:spLocks noChangeArrowheads="1"/>
          </p:cNvSpPr>
          <p:nvPr/>
        </p:nvSpPr>
        <p:spPr bwMode="auto">
          <a:xfrm>
            <a:off x="8229600" y="3733800"/>
            <a:ext cx="381000" cy="6858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700" b="1">
                <a:solidFill>
                  <a:srgbClr val="FFFFFF"/>
                </a:solidFill>
                <a:ea typeface="Arial Unicode MS" pitchFamily="34" charset="-128"/>
              </a:rPr>
              <a:t>Dr</a:t>
            </a:r>
            <a:r>
              <a:rPr lang="en-US" sz="800" b="1">
                <a:solidFill>
                  <a:srgbClr val="FFFFFF"/>
                </a:solidFill>
                <a:ea typeface="Arial Unicode MS" pitchFamily="34" charset="-128"/>
              </a:rPr>
              <a:t>aft</a:t>
            </a:r>
          </a:p>
          <a:p>
            <a:pPr algn="ctr" fontAlgn="base">
              <a:spcBef>
                <a:spcPct val="0"/>
              </a:spcBef>
              <a:spcAft>
                <a:spcPct val="0"/>
              </a:spcAft>
            </a:pPr>
            <a:r>
              <a:rPr lang="en-US" sz="800" b="1">
                <a:solidFill>
                  <a:srgbClr val="FFFFFF"/>
                </a:solidFill>
                <a:ea typeface="Arial Unicode MS" pitchFamily="34" charset="-128"/>
              </a:rPr>
              <a:t>man1</a:t>
            </a:r>
          </a:p>
        </p:txBody>
      </p:sp>
      <p:sp>
        <p:nvSpPr>
          <p:cNvPr id="7305" name="AutoShape 239"/>
          <p:cNvSpPr>
            <a:spLocks noChangeArrowheads="1"/>
          </p:cNvSpPr>
          <p:nvPr/>
        </p:nvSpPr>
        <p:spPr bwMode="auto">
          <a:xfrm>
            <a:off x="8763000" y="3733800"/>
            <a:ext cx="381000" cy="6858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800" b="1">
                <a:solidFill>
                  <a:srgbClr val="FFFFFF"/>
                </a:solidFill>
                <a:ea typeface="Arial Unicode MS" pitchFamily="34" charset="-128"/>
              </a:rPr>
              <a:t>FA-1</a:t>
            </a:r>
          </a:p>
          <a:p>
            <a:pPr algn="ctr" fontAlgn="base">
              <a:spcBef>
                <a:spcPct val="0"/>
              </a:spcBef>
              <a:spcAft>
                <a:spcPct val="0"/>
              </a:spcAft>
            </a:pPr>
            <a:r>
              <a:rPr lang="en-US" sz="800" b="1">
                <a:solidFill>
                  <a:srgbClr val="FFFFFF"/>
                </a:solidFill>
                <a:ea typeface="Arial Unicode MS" pitchFamily="34" charset="-128"/>
              </a:rPr>
              <a:t>BA-1</a:t>
            </a:r>
          </a:p>
        </p:txBody>
      </p:sp>
      <p:sp>
        <p:nvSpPr>
          <p:cNvPr id="7306" name="Line 240"/>
          <p:cNvSpPr>
            <a:spLocks noChangeShapeType="1"/>
          </p:cNvSpPr>
          <p:nvPr/>
        </p:nvSpPr>
        <p:spPr bwMode="auto">
          <a:xfrm>
            <a:off x="8382000" y="3582988"/>
            <a:ext cx="0" cy="155575"/>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307" name="Line 243"/>
          <p:cNvSpPr>
            <a:spLocks noChangeShapeType="1"/>
          </p:cNvSpPr>
          <p:nvPr/>
        </p:nvSpPr>
        <p:spPr bwMode="auto">
          <a:xfrm>
            <a:off x="8915400" y="2971800"/>
            <a:ext cx="0" cy="76200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308" name="AutoShape 244"/>
          <p:cNvSpPr>
            <a:spLocks noChangeArrowheads="1"/>
          </p:cNvSpPr>
          <p:nvPr/>
        </p:nvSpPr>
        <p:spPr bwMode="auto">
          <a:xfrm>
            <a:off x="228600" y="4724400"/>
            <a:ext cx="685800" cy="3810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800" b="1">
                <a:solidFill>
                  <a:srgbClr val="FFFFFF"/>
                </a:solidFill>
                <a:ea typeface="Arial Unicode MS" pitchFamily="34" charset="-128"/>
              </a:rPr>
              <a:t>OIC</a:t>
            </a:r>
          </a:p>
          <a:p>
            <a:pPr algn="ctr" fontAlgn="base">
              <a:spcBef>
                <a:spcPct val="0"/>
              </a:spcBef>
              <a:spcAft>
                <a:spcPct val="0"/>
              </a:spcAft>
            </a:pPr>
            <a:r>
              <a:rPr lang="en-US" sz="800" b="1">
                <a:solidFill>
                  <a:srgbClr val="FFFFFF"/>
                </a:solidFill>
                <a:ea typeface="Arial Unicode MS" pitchFamily="34" charset="-128"/>
              </a:rPr>
              <a:t>Instruments</a:t>
            </a:r>
          </a:p>
          <a:p>
            <a:pPr algn="ctr" fontAlgn="base">
              <a:spcBef>
                <a:spcPct val="0"/>
              </a:spcBef>
              <a:spcAft>
                <a:spcPct val="0"/>
              </a:spcAft>
            </a:pPr>
            <a:r>
              <a:rPr lang="en-US" sz="800" b="1">
                <a:solidFill>
                  <a:srgbClr val="FFFFFF"/>
                </a:solidFill>
                <a:ea typeface="Arial Unicode MS" pitchFamily="34" charset="-128"/>
              </a:rPr>
              <a:t>SLTS-S</a:t>
            </a:r>
          </a:p>
        </p:txBody>
      </p:sp>
      <p:sp>
        <p:nvSpPr>
          <p:cNvPr id="7309" name="AutoShape 247"/>
          <p:cNvSpPr>
            <a:spLocks noChangeArrowheads="1"/>
          </p:cNvSpPr>
          <p:nvPr/>
        </p:nvSpPr>
        <p:spPr bwMode="auto">
          <a:xfrm>
            <a:off x="228600" y="5181600"/>
            <a:ext cx="685800" cy="3810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800" b="1">
                <a:solidFill>
                  <a:srgbClr val="FFFFFF"/>
                </a:solidFill>
                <a:ea typeface="Arial Unicode MS" pitchFamily="34" charset="-128"/>
              </a:rPr>
              <a:t>OIC</a:t>
            </a:r>
          </a:p>
          <a:p>
            <a:pPr algn="ctr" fontAlgn="base">
              <a:spcBef>
                <a:spcPct val="0"/>
              </a:spcBef>
              <a:spcAft>
                <a:spcPct val="0"/>
              </a:spcAft>
            </a:pPr>
            <a:r>
              <a:rPr lang="en-US" sz="800" b="1">
                <a:solidFill>
                  <a:srgbClr val="FFFFFF"/>
                </a:solidFill>
                <a:ea typeface="Arial Unicode MS" pitchFamily="34" charset="-128"/>
              </a:rPr>
              <a:t>Outstation</a:t>
            </a:r>
          </a:p>
          <a:p>
            <a:pPr algn="ctr" fontAlgn="base">
              <a:spcBef>
                <a:spcPct val="0"/>
              </a:spcBef>
              <a:spcAft>
                <a:spcPct val="0"/>
              </a:spcAft>
            </a:pPr>
            <a:r>
              <a:rPr lang="en-US" sz="800" b="1">
                <a:solidFill>
                  <a:srgbClr val="FFFFFF"/>
                </a:solidFill>
                <a:ea typeface="Arial Unicode MS" pitchFamily="34" charset="-128"/>
              </a:rPr>
              <a:t>SLTS-S</a:t>
            </a:r>
          </a:p>
        </p:txBody>
      </p:sp>
      <p:sp>
        <p:nvSpPr>
          <p:cNvPr id="7310" name="AutoShape 248"/>
          <p:cNvSpPr>
            <a:spLocks noChangeArrowheads="1"/>
          </p:cNvSpPr>
          <p:nvPr/>
        </p:nvSpPr>
        <p:spPr bwMode="auto">
          <a:xfrm>
            <a:off x="228600" y="5638800"/>
            <a:ext cx="762000" cy="3810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800" b="1">
                <a:solidFill>
                  <a:srgbClr val="FFFFFF"/>
                </a:solidFill>
                <a:ea typeface="Arial Unicode MS" pitchFamily="34" charset="-128"/>
              </a:rPr>
              <a:t>OIC</a:t>
            </a:r>
          </a:p>
          <a:p>
            <a:pPr algn="ctr" fontAlgn="base">
              <a:spcBef>
                <a:spcPct val="0"/>
              </a:spcBef>
              <a:spcAft>
                <a:spcPct val="0"/>
              </a:spcAft>
            </a:pPr>
            <a:r>
              <a:rPr lang="en-US" sz="800" b="1">
                <a:solidFill>
                  <a:srgbClr val="FFFFFF"/>
                </a:solidFill>
                <a:ea typeface="Arial Unicode MS" pitchFamily="34" charset="-128"/>
              </a:rPr>
              <a:t>Upper air</a:t>
            </a:r>
          </a:p>
          <a:p>
            <a:pPr algn="ctr" fontAlgn="base">
              <a:spcBef>
                <a:spcPct val="0"/>
              </a:spcBef>
              <a:spcAft>
                <a:spcPct val="0"/>
              </a:spcAft>
            </a:pPr>
            <a:r>
              <a:rPr lang="en-US" sz="800" b="1">
                <a:solidFill>
                  <a:srgbClr val="FFFFFF"/>
                </a:solidFill>
                <a:ea typeface="Arial Unicode MS" pitchFamily="34" charset="-128"/>
              </a:rPr>
              <a:t>SLTS-S</a:t>
            </a:r>
          </a:p>
        </p:txBody>
      </p:sp>
      <p:sp>
        <p:nvSpPr>
          <p:cNvPr id="7311" name="Line 251"/>
          <p:cNvSpPr>
            <a:spLocks noChangeShapeType="1"/>
          </p:cNvSpPr>
          <p:nvPr/>
        </p:nvSpPr>
        <p:spPr bwMode="auto">
          <a:xfrm flipH="1">
            <a:off x="65088" y="4648200"/>
            <a:ext cx="11112" cy="121920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312" name="Line 253"/>
          <p:cNvSpPr>
            <a:spLocks noChangeShapeType="1"/>
          </p:cNvSpPr>
          <p:nvPr/>
        </p:nvSpPr>
        <p:spPr bwMode="auto">
          <a:xfrm>
            <a:off x="76200" y="5867400"/>
            <a:ext cx="1524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313" name="Line 257"/>
          <p:cNvSpPr>
            <a:spLocks noChangeShapeType="1"/>
          </p:cNvSpPr>
          <p:nvPr/>
        </p:nvSpPr>
        <p:spPr bwMode="auto">
          <a:xfrm>
            <a:off x="76200" y="5334000"/>
            <a:ext cx="1524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314" name="Line 258"/>
          <p:cNvSpPr>
            <a:spLocks noChangeShapeType="1"/>
          </p:cNvSpPr>
          <p:nvPr/>
        </p:nvSpPr>
        <p:spPr bwMode="auto">
          <a:xfrm>
            <a:off x="76200" y="4876800"/>
            <a:ext cx="1524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315" name="AutoShape 263"/>
          <p:cNvSpPr>
            <a:spLocks noChangeArrowheads="1"/>
          </p:cNvSpPr>
          <p:nvPr/>
        </p:nvSpPr>
        <p:spPr bwMode="auto">
          <a:xfrm>
            <a:off x="1219200" y="4876800"/>
            <a:ext cx="457200" cy="3810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800" b="1">
                <a:solidFill>
                  <a:srgbClr val="FFFFFF"/>
                </a:solidFill>
                <a:ea typeface="Arial Unicode MS" pitchFamily="34" charset="-128"/>
              </a:rPr>
              <a:t>SLTS-S</a:t>
            </a:r>
          </a:p>
          <a:p>
            <a:pPr algn="ctr" fontAlgn="base">
              <a:spcBef>
                <a:spcPct val="0"/>
              </a:spcBef>
              <a:spcAft>
                <a:spcPct val="0"/>
              </a:spcAft>
            </a:pPr>
            <a:r>
              <a:rPr lang="en-US" sz="800" b="1">
                <a:solidFill>
                  <a:srgbClr val="FFFFFF"/>
                </a:solidFill>
                <a:ea typeface="Arial Unicode MS" pitchFamily="34" charset="-128"/>
              </a:rPr>
              <a:t> -01</a:t>
            </a:r>
          </a:p>
        </p:txBody>
      </p:sp>
      <p:sp>
        <p:nvSpPr>
          <p:cNvPr id="7316" name="AutoShape 264"/>
          <p:cNvSpPr>
            <a:spLocks noChangeArrowheads="1"/>
          </p:cNvSpPr>
          <p:nvPr/>
        </p:nvSpPr>
        <p:spPr bwMode="auto">
          <a:xfrm>
            <a:off x="1219200" y="5410200"/>
            <a:ext cx="457200" cy="3810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800" b="1">
                <a:solidFill>
                  <a:srgbClr val="FFFFFF"/>
                </a:solidFill>
                <a:ea typeface="Arial Unicode MS" pitchFamily="34" charset="-128"/>
              </a:rPr>
              <a:t>SLTS-S</a:t>
            </a:r>
          </a:p>
          <a:p>
            <a:pPr algn="ctr" fontAlgn="base">
              <a:spcBef>
                <a:spcPct val="0"/>
              </a:spcBef>
              <a:spcAft>
                <a:spcPct val="0"/>
              </a:spcAft>
            </a:pPr>
            <a:r>
              <a:rPr lang="en-US" sz="800" b="1">
                <a:solidFill>
                  <a:srgbClr val="FFFFFF"/>
                </a:solidFill>
                <a:ea typeface="Arial Unicode MS" pitchFamily="34" charset="-128"/>
              </a:rPr>
              <a:t> -01</a:t>
            </a:r>
          </a:p>
        </p:txBody>
      </p:sp>
      <p:sp>
        <p:nvSpPr>
          <p:cNvPr id="7317" name="Line 267"/>
          <p:cNvSpPr>
            <a:spLocks noChangeShapeType="1"/>
          </p:cNvSpPr>
          <p:nvPr/>
        </p:nvSpPr>
        <p:spPr bwMode="auto">
          <a:xfrm>
            <a:off x="1066800" y="4572000"/>
            <a:ext cx="0" cy="99060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318" name="Line 268"/>
          <p:cNvSpPr>
            <a:spLocks noChangeShapeType="1"/>
          </p:cNvSpPr>
          <p:nvPr/>
        </p:nvSpPr>
        <p:spPr bwMode="auto">
          <a:xfrm>
            <a:off x="1066800" y="5029200"/>
            <a:ext cx="1524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319" name="Line 269"/>
          <p:cNvSpPr>
            <a:spLocks noChangeShapeType="1"/>
          </p:cNvSpPr>
          <p:nvPr/>
        </p:nvSpPr>
        <p:spPr bwMode="auto">
          <a:xfrm>
            <a:off x="1066800" y="5562600"/>
            <a:ext cx="1524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320" name="AutoShape 270"/>
          <p:cNvSpPr>
            <a:spLocks noChangeArrowheads="1"/>
          </p:cNvSpPr>
          <p:nvPr/>
        </p:nvSpPr>
        <p:spPr bwMode="auto">
          <a:xfrm>
            <a:off x="1828800" y="4876800"/>
            <a:ext cx="457200" cy="3810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800" b="1">
                <a:solidFill>
                  <a:srgbClr val="FFFFFF"/>
                </a:solidFill>
                <a:ea typeface="Arial Unicode MS" pitchFamily="34" charset="-128"/>
              </a:rPr>
              <a:t>MO</a:t>
            </a:r>
          </a:p>
          <a:p>
            <a:pPr algn="ctr" fontAlgn="base">
              <a:spcBef>
                <a:spcPct val="0"/>
              </a:spcBef>
              <a:spcAft>
                <a:spcPct val="0"/>
              </a:spcAft>
            </a:pPr>
            <a:r>
              <a:rPr lang="en-US" sz="800" b="1">
                <a:solidFill>
                  <a:srgbClr val="FFFFFF"/>
                </a:solidFill>
                <a:ea typeface="Arial Unicode MS" pitchFamily="34" charset="-128"/>
              </a:rPr>
              <a:t>2</a:t>
            </a:r>
          </a:p>
        </p:txBody>
      </p:sp>
      <p:sp>
        <p:nvSpPr>
          <p:cNvPr id="7321" name="AutoShape 271"/>
          <p:cNvSpPr>
            <a:spLocks noChangeArrowheads="1"/>
          </p:cNvSpPr>
          <p:nvPr/>
        </p:nvSpPr>
        <p:spPr bwMode="auto">
          <a:xfrm>
            <a:off x="1828800" y="5486400"/>
            <a:ext cx="457200" cy="3810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800" b="1">
                <a:solidFill>
                  <a:srgbClr val="FFFFFF"/>
                </a:solidFill>
                <a:ea typeface="Arial Unicode MS" pitchFamily="34" charset="-128"/>
              </a:rPr>
              <a:t>MO</a:t>
            </a:r>
          </a:p>
          <a:p>
            <a:pPr algn="ctr" fontAlgn="base">
              <a:spcBef>
                <a:spcPct val="0"/>
              </a:spcBef>
              <a:spcAft>
                <a:spcPct val="0"/>
              </a:spcAft>
            </a:pPr>
            <a:r>
              <a:rPr lang="en-US" sz="800" b="1">
                <a:solidFill>
                  <a:srgbClr val="FFFFFF"/>
                </a:solidFill>
                <a:ea typeface="Arial Unicode MS" pitchFamily="34" charset="-128"/>
              </a:rPr>
              <a:t>1</a:t>
            </a:r>
          </a:p>
        </p:txBody>
      </p:sp>
      <p:sp>
        <p:nvSpPr>
          <p:cNvPr id="7322" name="Line 272"/>
          <p:cNvSpPr>
            <a:spLocks noChangeShapeType="1"/>
          </p:cNvSpPr>
          <p:nvPr/>
        </p:nvSpPr>
        <p:spPr bwMode="auto">
          <a:xfrm>
            <a:off x="1752600" y="4724400"/>
            <a:ext cx="0" cy="99060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323" name="Line 273"/>
          <p:cNvSpPr>
            <a:spLocks noChangeShapeType="1"/>
          </p:cNvSpPr>
          <p:nvPr/>
        </p:nvSpPr>
        <p:spPr bwMode="auto">
          <a:xfrm>
            <a:off x="1752600" y="5029200"/>
            <a:ext cx="762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324" name="Line 274"/>
          <p:cNvSpPr>
            <a:spLocks noChangeShapeType="1"/>
          </p:cNvSpPr>
          <p:nvPr/>
        </p:nvSpPr>
        <p:spPr bwMode="auto">
          <a:xfrm>
            <a:off x="1752600" y="5715000"/>
            <a:ext cx="762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325" name="AutoShape 275"/>
          <p:cNvSpPr>
            <a:spLocks noChangeArrowheads="1"/>
          </p:cNvSpPr>
          <p:nvPr/>
        </p:nvSpPr>
        <p:spPr bwMode="auto">
          <a:xfrm>
            <a:off x="2438400" y="4953000"/>
            <a:ext cx="533400" cy="5334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800" b="1">
                <a:solidFill>
                  <a:srgbClr val="FFFFFF"/>
                </a:solidFill>
                <a:ea typeface="Arial Unicode MS" pitchFamily="34" charset="-128"/>
              </a:rPr>
              <a:t>OIC</a:t>
            </a:r>
          </a:p>
          <a:p>
            <a:pPr algn="ctr" fontAlgn="base">
              <a:spcBef>
                <a:spcPct val="0"/>
              </a:spcBef>
              <a:spcAft>
                <a:spcPct val="0"/>
              </a:spcAft>
            </a:pPr>
            <a:r>
              <a:rPr lang="en-US" sz="800" b="1">
                <a:solidFill>
                  <a:srgbClr val="FFFFFF"/>
                </a:solidFill>
                <a:ea typeface="Arial Unicode MS" pitchFamily="34" charset="-128"/>
              </a:rPr>
              <a:t>Met &amp; </a:t>
            </a:r>
          </a:p>
          <a:p>
            <a:pPr algn="ctr" fontAlgn="base">
              <a:spcBef>
                <a:spcPct val="0"/>
              </a:spcBef>
              <a:spcAft>
                <a:spcPct val="0"/>
              </a:spcAft>
            </a:pPr>
            <a:r>
              <a:rPr lang="en-US" sz="800" b="1">
                <a:solidFill>
                  <a:srgbClr val="FFFFFF"/>
                </a:solidFill>
                <a:ea typeface="Arial Unicode MS" pitchFamily="34" charset="-128"/>
              </a:rPr>
              <a:t>climat</a:t>
            </a:r>
          </a:p>
        </p:txBody>
      </p:sp>
      <p:sp>
        <p:nvSpPr>
          <p:cNvPr id="7326" name="AutoShape 276"/>
          <p:cNvSpPr>
            <a:spLocks noChangeArrowheads="1"/>
          </p:cNvSpPr>
          <p:nvPr/>
        </p:nvSpPr>
        <p:spPr bwMode="auto">
          <a:xfrm>
            <a:off x="2438400" y="5562600"/>
            <a:ext cx="533400" cy="4572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800" b="1">
                <a:solidFill>
                  <a:srgbClr val="FFFFFF"/>
                </a:solidFill>
                <a:ea typeface="Arial Unicode MS" pitchFamily="34" charset="-128"/>
              </a:rPr>
              <a:t>OIC</a:t>
            </a:r>
          </a:p>
          <a:p>
            <a:pPr algn="ctr" fontAlgn="base">
              <a:spcBef>
                <a:spcPct val="0"/>
              </a:spcBef>
              <a:spcAft>
                <a:spcPct val="0"/>
              </a:spcAft>
            </a:pPr>
            <a:r>
              <a:rPr lang="en-US" sz="800" b="1">
                <a:solidFill>
                  <a:srgbClr val="FFFFFF"/>
                </a:solidFill>
                <a:ea typeface="Arial Unicode MS" pitchFamily="34" charset="-128"/>
              </a:rPr>
              <a:t>Agro</a:t>
            </a:r>
          </a:p>
          <a:p>
            <a:pPr algn="ctr" fontAlgn="base">
              <a:spcBef>
                <a:spcPct val="0"/>
              </a:spcBef>
              <a:spcAft>
                <a:spcPct val="0"/>
              </a:spcAft>
            </a:pPr>
            <a:r>
              <a:rPr lang="en-US" sz="800" b="1">
                <a:solidFill>
                  <a:srgbClr val="FFFFFF"/>
                </a:solidFill>
                <a:ea typeface="Arial Unicode MS" pitchFamily="34" charset="-128"/>
              </a:rPr>
              <a:t>Met.</a:t>
            </a:r>
          </a:p>
        </p:txBody>
      </p:sp>
      <p:sp>
        <p:nvSpPr>
          <p:cNvPr id="7327" name="AutoShape 280"/>
          <p:cNvSpPr>
            <a:spLocks noChangeArrowheads="1"/>
          </p:cNvSpPr>
          <p:nvPr/>
        </p:nvSpPr>
        <p:spPr bwMode="auto">
          <a:xfrm>
            <a:off x="3505200" y="4800600"/>
            <a:ext cx="457200" cy="5334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800" b="1">
                <a:solidFill>
                  <a:srgbClr val="FFFFFF"/>
                </a:solidFill>
                <a:ea typeface="Arial Unicode MS" pitchFamily="34" charset="-128"/>
              </a:rPr>
              <a:t>OIC</a:t>
            </a:r>
          </a:p>
          <a:p>
            <a:pPr algn="ctr" fontAlgn="base">
              <a:spcBef>
                <a:spcPct val="0"/>
              </a:spcBef>
              <a:spcAft>
                <a:spcPct val="0"/>
              </a:spcAft>
            </a:pPr>
            <a:r>
              <a:rPr lang="en-US" sz="800" b="1">
                <a:solidFill>
                  <a:srgbClr val="FFFFFF"/>
                </a:solidFill>
                <a:ea typeface="Arial Unicode MS" pitchFamily="34" charset="-128"/>
              </a:rPr>
              <a:t>Comm.</a:t>
            </a:r>
          </a:p>
        </p:txBody>
      </p:sp>
      <p:sp>
        <p:nvSpPr>
          <p:cNvPr id="7328" name="AutoShape 281"/>
          <p:cNvSpPr>
            <a:spLocks noChangeArrowheads="1"/>
          </p:cNvSpPr>
          <p:nvPr/>
        </p:nvSpPr>
        <p:spPr bwMode="auto">
          <a:xfrm>
            <a:off x="3505200" y="5486400"/>
            <a:ext cx="457200" cy="4572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800" b="1">
                <a:solidFill>
                  <a:srgbClr val="FFFFFF"/>
                </a:solidFill>
                <a:ea typeface="Arial Unicode MS" pitchFamily="34" charset="-128"/>
              </a:rPr>
              <a:t>OIC</a:t>
            </a:r>
          </a:p>
          <a:p>
            <a:pPr algn="ctr" fontAlgn="base">
              <a:spcBef>
                <a:spcPct val="0"/>
              </a:spcBef>
              <a:spcAft>
                <a:spcPct val="0"/>
              </a:spcAft>
            </a:pPr>
            <a:r>
              <a:rPr lang="en-US" sz="800" b="1">
                <a:solidFill>
                  <a:srgbClr val="FFFFFF"/>
                </a:solidFill>
                <a:ea typeface="Arial Unicode MS" pitchFamily="34" charset="-128"/>
              </a:rPr>
              <a:t>NMC</a:t>
            </a:r>
          </a:p>
        </p:txBody>
      </p:sp>
      <p:sp>
        <p:nvSpPr>
          <p:cNvPr id="7329" name="Line 288"/>
          <p:cNvSpPr>
            <a:spLocks noChangeShapeType="1"/>
          </p:cNvSpPr>
          <p:nvPr/>
        </p:nvSpPr>
        <p:spPr bwMode="auto">
          <a:xfrm>
            <a:off x="3048000" y="4495800"/>
            <a:ext cx="0" cy="129540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330" name="Line 289"/>
          <p:cNvSpPr>
            <a:spLocks noChangeShapeType="1"/>
          </p:cNvSpPr>
          <p:nvPr/>
        </p:nvSpPr>
        <p:spPr bwMode="auto">
          <a:xfrm>
            <a:off x="2971800" y="5181600"/>
            <a:ext cx="762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331" name="Line 290"/>
          <p:cNvSpPr>
            <a:spLocks noChangeShapeType="1"/>
          </p:cNvSpPr>
          <p:nvPr/>
        </p:nvSpPr>
        <p:spPr bwMode="auto">
          <a:xfrm>
            <a:off x="2971800" y="5791200"/>
            <a:ext cx="762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332" name="Line 291"/>
          <p:cNvSpPr>
            <a:spLocks noChangeShapeType="1"/>
          </p:cNvSpPr>
          <p:nvPr/>
        </p:nvSpPr>
        <p:spPr bwMode="auto">
          <a:xfrm>
            <a:off x="3352800" y="4495800"/>
            <a:ext cx="0" cy="121920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333" name="Line 292"/>
          <p:cNvSpPr>
            <a:spLocks noChangeShapeType="1"/>
          </p:cNvSpPr>
          <p:nvPr/>
        </p:nvSpPr>
        <p:spPr bwMode="auto">
          <a:xfrm>
            <a:off x="3352800" y="5105400"/>
            <a:ext cx="1524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334" name="Line 293"/>
          <p:cNvSpPr>
            <a:spLocks noChangeShapeType="1"/>
          </p:cNvSpPr>
          <p:nvPr/>
        </p:nvSpPr>
        <p:spPr bwMode="auto">
          <a:xfrm>
            <a:off x="3352800" y="5715000"/>
            <a:ext cx="1524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335" name="AutoShape 294"/>
          <p:cNvSpPr>
            <a:spLocks noChangeArrowheads="1"/>
          </p:cNvSpPr>
          <p:nvPr/>
        </p:nvSpPr>
        <p:spPr bwMode="auto">
          <a:xfrm>
            <a:off x="4038600" y="4800600"/>
            <a:ext cx="381000" cy="3810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800" b="1">
                <a:solidFill>
                  <a:srgbClr val="FFFFFF"/>
                </a:solidFill>
                <a:ea typeface="Arial Unicode MS" pitchFamily="34" charset="-128"/>
              </a:rPr>
              <a:t>OIC</a:t>
            </a:r>
          </a:p>
          <a:p>
            <a:pPr algn="ctr" fontAlgn="base">
              <a:spcBef>
                <a:spcPct val="0"/>
              </a:spcBef>
              <a:spcAft>
                <a:spcPct val="0"/>
              </a:spcAft>
            </a:pPr>
            <a:r>
              <a:rPr lang="en-US" sz="800" b="1">
                <a:solidFill>
                  <a:srgbClr val="FFFFFF"/>
                </a:solidFill>
                <a:ea typeface="Arial Unicode MS" pitchFamily="34" charset="-128"/>
              </a:rPr>
              <a:t>SBO</a:t>
            </a:r>
          </a:p>
        </p:txBody>
      </p:sp>
      <p:sp>
        <p:nvSpPr>
          <p:cNvPr id="7336" name="Line 295"/>
          <p:cNvSpPr>
            <a:spLocks noChangeShapeType="1"/>
          </p:cNvSpPr>
          <p:nvPr/>
        </p:nvSpPr>
        <p:spPr bwMode="auto">
          <a:xfrm>
            <a:off x="4191000" y="4572000"/>
            <a:ext cx="0" cy="22860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337" name="AutoShape 298"/>
          <p:cNvSpPr>
            <a:spLocks noChangeArrowheads="1"/>
          </p:cNvSpPr>
          <p:nvPr/>
        </p:nvSpPr>
        <p:spPr bwMode="auto">
          <a:xfrm>
            <a:off x="4648200" y="4800600"/>
            <a:ext cx="381000" cy="3810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800" b="1">
                <a:solidFill>
                  <a:srgbClr val="FFFFFF"/>
                </a:solidFill>
                <a:ea typeface="Arial Unicode MS" pitchFamily="34" charset="-128"/>
              </a:rPr>
              <a:t>OIC</a:t>
            </a:r>
          </a:p>
          <a:p>
            <a:pPr algn="ctr" fontAlgn="base">
              <a:spcBef>
                <a:spcPct val="0"/>
              </a:spcBef>
              <a:spcAft>
                <a:spcPct val="0"/>
              </a:spcAft>
            </a:pPr>
            <a:r>
              <a:rPr lang="en-US" sz="800" b="1">
                <a:solidFill>
                  <a:srgbClr val="FFFFFF"/>
                </a:solidFill>
                <a:ea typeface="Arial Unicode MS" pitchFamily="34" charset="-128"/>
              </a:rPr>
              <a:t>com</a:t>
            </a:r>
          </a:p>
        </p:txBody>
      </p:sp>
      <p:sp>
        <p:nvSpPr>
          <p:cNvPr id="7338" name="AutoShape 299"/>
          <p:cNvSpPr>
            <a:spLocks noChangeArrowheads="1"/>
          </p:cNvSpPr>
          <p:nvPr/>
        </p:nvSpPr>
        <p:spPr bwMode="auto">
          <a:xfrm>
            <a:off x="4648200" y="5410200"/>
            <a:ext cx="381000" cy="3810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800" b="1">
                <a:solidFill>
                  <a:srgbClr val="FFFFFF"/>
                </a:solidFill>
                <a:ea typeface="Arial Unicode MS" pitchFamily="34" charset="-128"/>
              </a:rPr>
              <a:t>OIC</a:t>
            </a:r>
          </a:p>
          <a:p>
            <a:pPr algn="ctr" fontAlgn="base">
              <a:spcBef>
                <a:spcPct val="0"/>
              </a:spcBef>
              <a:spcAft>
                <a:spcPct val="0"/>
              </a:spcAft>
            </a:pPr>
            <a:r>
              <a:rPr lang="en-US" sz="800" b="1">
                <a:solidFill>
                  <a:srgbClr val="FFFFFF"/>
                </a:solidFill>
                <a:ea typeface="Arial Unicode MS" pitchFamily="34" charset="-128"/>
              </a:rPr>
              <a:t>SBO</a:t>
            </a:r>
          </a:p>
        </p:txBody>
      </p:sp>
      <p:sp>
        <p:nvSpPr>
          <p:cNvPr id="7339" name="Line 300"/>
          <p:cNvSpPr>
            <a:spLocks noChangeShapeType="1"/>
          </p:cNvSpPr>
          <p:nvPr/>
        </p:nvSpPr>
        <p:spPr bwMode="auto">
          <a:xfrm>
            <a:off x="4495800" y="4572000"/>
            <a:ext cx="0" cy="106680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340" name="Line 302"/>
          <p:cNvSpPr>
            <a:spLocks noChangeShapeType="1"/>
          </p:cNvSpPr>
          <p:nvPr/>
        </p:nvSpPr>
        <p:spPr bwMode="auto">
          <a:xfrm>
            <a:off x="4495800" y="4953000"/>
            <a:ext cx="1524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341" name="Line 303"/>
          <p:cNvSpPr>
            <a:spLocks noChangeShapeType="1"/>
          </p:cNvSpPr>
          <p:nvPr/>
        </p:nvSpPr>
        <p:spPr bwMode="auto">
          <a:xfrm>
            <a:off x="4495800" y="5638800"/>
            <a:ext cx="1524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342" name="AutoShape 304"/>
          <p:cNvSpPr>
            <a:spLocks noChangeArrowheads="1"/>
          </p:cNvSpPr>
          <p:nvPr/>
        </p:nvSpPr>
        <p:spPr bwMode="auto">
          <a:xfrm>
            <a:off x="5105400" y="4800600"/>
            <a:ext cx="457200" cy="3810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800" b="1">
                <a:solidFill>
                  <a:srgbClr val="FFFFFF"/>
                </a:solidFill>
                <a:ea typeface="Arial Unicode MS" pitchFamily="34" charset="-128"/>
              </a:rPr>
              <a:t>OIC</a:t>
            </a:r>
          </a:p>
          <a:p>
            <a:pPr algn="ctr" fontAlgn="base">
              <a:spcBef>
                <a:spcPct val="0"/>
              </a:spcBef>
              <a:spcAft>
                <a:spcPct val="0"/>
              </a:spcAft>
            </a:pPr>
            <a:r>
              <a:rPr lang="en-US" sz="800" b="1">
                <a:solidFill>
                  <a:srgbClr val="FFFFFF"/>
                </a:solidFill>
                <a:ea typeface="Arial Unicode MS" pitchFamily="34" charset="-128"/>
              </a:rPr>
              <a:t>SLTS-S</a:t>
            </a:r>
          </a:p>
        </p:txBody>
      </p:sp>
      <p:sp>
        <p:nvSpPr>
          <p:cNvPr id="7343" name="Line 305"/>
          <p:cNvSpPr>
            <a:spLocks noChangeShapeType="1"/>
          </p:cNvSpPr>
          <p:nvPr/>
        </p:nvSpPr>
        <p:spPr bwMode="auto">
          <a:xfrm>
            <a:off x="5257800" y="4495800"/>
            <a:ext cx="0" cy="30480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344" name="AutoShape 306"/>
          <p:cNvSpPr>
            <a:spLocks noChangeArrowheads="1"/>
          </p:cNvSpPr>
          <p:nvPr/>
        </p:nvSpPr>
        <p:spPr bwMode="auto">
          <a:xfrm>
            <a:off x="5791200" y="4724400"/>
            <a:ext cx="304800" cy="3048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800" b="1">
                <a:solidFill>
                  <a:srgbClr val="FFFFFF"/>
                </a:solidFill>
                <a:ea typeface="Arial Unicode MS" pitchFamily="34" charset="-128"/>
              </a:rPr>
              <a:t>RA</a:t>
            </a:r>
          </a:p>
          <a:p>
            <a:pPr algn="ctr" fontAlgn="base">
              <a:spcBef>
                <a:spcPct val="0"/>
              </a:spcBef>
              <a:spcAft>
                <a:spcPct val="0"/>
              </a:spcAft>
            </a:pPr>
            <a:r>
              <a:rPr lang="en-US" sz="800" b="1">
                <a:solidFill>
                  <a:srgbClr val="FFFFFF"/>
                </a:solidFill>
                <a:ea typeface="Arial Unicode MS" pitchFamily="34" charset="-128"/>
              </a:rPr>
              <a:t>4</a:t>
            </a:r>
          </a:p>
        </p:txBody>
      </p:sp>
      <p:sp>
        <p:nvSpPr>
          <p:cNvPr id="7345" name="AutoShape 307"/>
          <p:cNvSpPr>
            <a:spLocks noChangeArrowheads="1"/>
          </p:cNvSpPr>
          <p:nvPr/>
        </p:nvSpPr>
        <p:spPr bwMode="auto">
          <a:xfrm>
            <a:off x="6172200" y="4724400"/>
            <a:ext cx="304800" cy="3048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800" b="1">
                <a:solidFill>
                  <a:srgbClr val="FFFFFF"/>
                </a:solidFill>
                <a:ea typeface="Arial Unicode MS" pitchFamily="34" charset="-128"/>
              </a:rPr>
              <a:t>RA</a:t>
            </a:r>
          </a:p>
          <a:p>
            <a:pPr algn="ctr" fontAlgn="base">
              <a:spcBef>
                <a:spcPct val="0"/>
              </a:spcBef>
              <a:spcAft>
                <a:spcPct val="0"/>
              </a:spcAft>
            </a:pPr>
            <a:r>
              <a:rPr lang="en-US" sz="800" b="1">
                <a:solidFill>
                  <a:srgbClr val="FFFFFF"/>
                </a:solidFill>
                <a:ea typeface="Arial Unicode MS" pitchFamily="34" charset="-128"/>
              </a:rPr>
              <a:t>2</a:t>
            </a:r>
          </a:p>
        </p:txBody>
      </p:sp>
      <p:sp>
        <p:nvSpPr>
          <p:cNvPr id="7346" name="Line 308"/>
          <p:cNvSpPr>
            <a:spLocks noChangeShapeType="1"/>
          </p:cNvSpPr>
          <p:nvPr/>
        </p:nvSpPr>
        <p:spPr bwMode="auto">
          <a:xfrm>
            <a:off x="5638800" y="4495800"/>
            <a:ext cx="0" cy="38100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347" name="Line 310"/>
          <p:cNvSpPr>
            <a:spLocks noChangeShapeType="1"/>
          </p:cNvSpPr>
          <p:nvPr/>
        </p:nvSpPr>
        <p:spPr bwMode="auto">
          <a:xfrm>
            <a:off x="5638800" y="4876800"/>
            <a:ext cx="1524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348" name="Line 312"/>
          <p:cNvSpPr>
            <a:spLocks noChangeShapeType="1"/>
          </p:cNvSpPr>
          <p:nvPr/>
        </p:nvSpPr>
        <p:spPr bwMode="auto">
          <a:xfrm>
            <a:off x="6324600" y="4495800"/>
            <a:ext cx="0" cy="22860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349" name="AutoShape 313"/>
          <p:cNvSpPr>
            <a:spLocks noChangeArrowheads="1"/>
          </p:cNvSpPr>
          <p:nvPr/>
        </p:nvSpPr>
        <p:spPr bwMode="auto">
          <a:xfrm>
            <a:off x="7086600" y="4876800"/>
            <a:ext cx="533400" cy="4572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800" b="1">
                <a:solidFill>
                  <a:srgbClr val="FFFFFF"/>
                </a:solidFill>
                <a:ea typeface="Arial Unicode MS" pitchFamily="34" charset="-128"/>
              </a:rPr>
              <a:t>OIC</a:t>
            </a:r>
          </a:p>
          <a:p>
            <a:pPr algn="ctr" fontAlgn="base">
              <a:spcBef>
                <a:spcPct val="0"/>
              </a:spcBef>
              <a:spcAft>
                <a:spcPct val="0"/>
              </a:spcAft>
            </a:pPr>
            <a:r>
              <a:rPr lang="en-US" sz="800" b="1">
                <a:solidFill>
                  <a:srgbClr val="FFFFFF"/>
                </a:solidFill>
                <a:ea typeface="Arial Unicode MS" pitchFamily="34" charset="-128"/>
              </a:rPr>
              <a:t>SLTS-S</a:t>
            </a:r>
          </a:p>
        </p:txBody>
      </p:sp>
      <p:sp>
        <p:nvSpPr>
          <p:cNvPr id="7350" name="Line 314"/>
          <p:cNvSpPr>
            <a:spLocks noChangeShapeType="1"/>
          </p:cNvSpPr>
          <p:nvPr/>
        </p:nvSpPr>
        <p:spPr bwMode="auto">
          <a:xfrm>
            <a:off x="7315200" y="4648200"/>
            <a:ext cx="0" cy="22860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351" name="AutoShape 315"/>
          <p:cNvSpPr>
            <a:spLocks noChangeArrowheads="1"/>
          </p:cNvSpPr>
          <p:nvPr/>
        </p:nvSpPr>
        <p:spPr bwMode="auto">
          <a:xfrm>
            <a:off x="8001000" y="4495800"/>
            <a:ext cx="457200" cy="3810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800" b="1">
                <a:solidFill>
                  <a:srgbClr val="FFFFFF"/>
                </a:solidFill>
                <a:ea typeface="Arial Unicode MS" pitchFamily="34" charset="-128"/>
              </a:rPr>
              <a:t>MA</a:t>
            </a:r>
          </a:p>
          <a:p>
            <a:pPr algn="ctr" fontAlgn="base">
              <a:spcBef>
                <a:spcPct val="0"/>
              </a:spcBef>
              <a:spcAft>
                <a:spcPct val="0"/>
              </a:spcAft>
            </a:pPr>
            <a:r>
              <a:rPr lang="en-US" sz="800" b="1">
                <a:solidFill>
                  <a:srgbClr val="FFFFFF"/>
                </a:solidFill>
                <a:ea typeface="Arial Unicode MS" pitchFamily="34" charset="-128"/>
              </a:rPr>
              <a:t>17</a:t>
            </a:r>
          </a:p>
        </p:txBody>
      </p:sp>
      <p:sp>
        <p:nvSpPr>
          <p:cNvPr id="7352" name="AutoShape 316"/>
          <p:cNvSpPr>
            <a:spLocks noChangeArrowheads="1"/>
          </p:cNvSpPr>
          <p:nvPr/>
        </p:nvSpPr>
        <p:spPr bwMode="auto">
          <a:xfrm>
            <a:off x="8001000" y="4953000"/>
            <a:ext cx="533400" cy="4572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800" b="1">
                <a:solidFill>
                  <a:srgbClr val="FFFFFF"/>
                </a:solidFill>
                <a:ea typeface="Arial Unicode MS" pitchFamily="34" charset="-128"/>
              </a:rPr>
              <a:t>ICT</a:t>
            </a:r>
          </a:p>
          <a:p>
            <a:pPr algn="ctr" fontAlgn="base">
              <a:spcBef>
                <a:spcPct val="0"/>
              </a:spcBef>
              <a:spcAft>
                <a:spcPct val="0"/>
              </a:spcAft>
            </a:pPr>
            <a:r>
              <a:rPr lang="en-US" sz="800" b="1">
                <a:solidFill>
                  <a:srgbClr val="FFFFFF"/>
                </a:solidFill>
                <a:ea typeface="Arial Unicode MS" pitchFamily="34" charset="-128"/>
              </a:rPr>
              <a:t>Officers</a:t>
            </a:r>
          </a:p>
          <a:p>
            <a:pPr algn="ctr" fontAlgn="base">
              <a:spcBef>
                <a:spcPct val="0"/>
              </a:spcBef>
              <a:spcAft>
                <a:spcPct val="0"/>
              </a:spcAft>
            </a:pPr>
            <a:r>
              <a:rPr lang="en-US" sz="800" b="1">
                <a:solidFill>
                  <a:srgbClr val="FFFFFF"/>
                </a:solidFill>
                <a:ea typeface="Arial Unicode MS" pitchFamily="34" charset="-128"/>
              </a:rPr>
              <a:t>2</a:t>
            </a:r>
          </a:p>
        </p:txBody>
      </p:sp>
      <p:sp>
        <p:nvSpPr>
          <p:cNvPr id="7353" name="AutoShape 317"/>
          <p:cNvSpPr>
            <a:spLocks noChangeArrowheads="1"/>
          </p:cNvSpPr>
          <p:nvPr/>
        </p:nvSpPr>
        <p:spPr bwMode="auto">
          <a:xfrm>
            <a:off x="8001000" y="5486400"/>
            <a:ext cx="609600" cy="4572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800" b="1">
                <a:solidFill>
                  <a:srgbClr val="FFFFFF"/>
                </a:solidFill>
                <a:ea typeface="Arial Unicode MS" pitchFamily="34" charset="-128"/>
              </a:rPr>
              <a:t>Translator</a:t>
            </a:r>
          </a:p>
          <a:p>
            <a:pPr algn="ctr" fontAlgn="base">
              <a:spcBef>
                <a:spcPct val="0"/>
              </a:spcBef>
              <a:spcAft>
                <a:spcPct val="0"/>
              </a:spcAft>
            </a:pPr>
            <a:r>
              <a:rPr lang="en-US" sz="800" b="1">
                <a:solidFill>
                  <a:srgbClr val="FFFFFF"/>
                </a:solidFill>
                <a:ea typeface="Arial Unicode MS" pitchFamily="34" charset="-128"/>
              </a:rPr>
              <a:t>2</a:t>
            </a:r>
          </a:p>
        </p:txBody>
      </p:sp>
      <p:sp>
        <p:nvSpPr>
          <p:cNvPr id="7354" name="Line 318"/>
          <p:cNvSpPr>
            <a:spLocks noChangeShapeType="1"/>
          </p:cNvSpPr>
          <p:nvPr/>
        </p:nvSpPr>
        <p:spPr bwMode="auto">
          <a:xfrm>
            <a:off x="7848600" y="4419600"/>
            <a:ext cx="0" cy="129540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355" name="Line 319"/>
          <p:cNvSpPr>
            <a:spLocks noChangeShapeType="1"/>
          </p:cNvSpPr>
          <p:nvPr/>
        </p:nvSpPr>
        <p:spPr bwMode="auto">
          <a:xfrm>
            <a:off x="7848600" y="4648200"/>
            <a:ext cx="1524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356" name="Line 320"/>
          <p:cNvSpPr>
            <a:spLocks noChangeShapeType="1"/>
          </p:cNvSpPr>
          <p:nvPr/>
        </p:nvSpPr>
        <p:spPr bwMode="auto">
          <a:xfrm>
            <a:off x="7848600" y="5181600"/>
            <a:ext cx="1524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357" name="Line 321"/>
          <p:cNvSpPr>
            <a:spLocks noChangeShapeType="1"/>
          </p:cNvSpPr>
          <p:nvPr/>
        </p:nvSpPr>
        <p:spPr bwMode="auto">
          <a:xfrm flipV="1">
            <a:off x="7848600" y="5715000"/>
            <a:ext cx="1524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C2A3A"/>
              </a:solidFill>
              <a:latin typeface="Arial Black" pitchFamily="34" charset="0"/>
              <a:ea typeface="Arial Unicode MS" pitchFamily="34" charset="-128"/>
              <a:cs typeface="Arial Unicode MS" pitchFamily="34" charset="-128"/>
            </a:endParaRPr>
          </a:p>
        </p:txBody>
      </p:sp>
      <p:sp>
        <p:nvSpPr>
          <p:cNvPr id="7358" name="Text Box 322"/>
          <p:cNvSpPr txBox="1">
            <a:spLocks noChangeArrowheads="1"/>
          </p:cNvSpPr>
          <p:nvPr/>
        </p:nvSpPr>
        <p:spPr bwMode="auto">
          <a:xfrm>
            <a:off x="304800" y="6003925"/>
            <a:ext cx="2286000" cy="854075"/>
          </a:xfrm>
          <a:prstGeom prst="rect">
            <a:avLst/>
          </a:prstGeom>
          <a:solidFill>
            <a:schemeClr val="tx1">
              <a:alpha val="16078"/>
            </a:schemeClr>
          </a:solidFill>
          <a:ln>
            <a:noFill/>
          </a:ln>
          <a:effectLst/>
          <a:extLs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2C2A3A"/>
                </a:solidFill>
                <a:latin typeface="Arial Black" pitchFamily="34" charset="0"/>
                <a:ea typeface="Arial Unicode MS" pitchFamily="34" charset="-128"/>
                <a:cs typeface="Arial Unicode MS" pitchFamily="34" charset="-128"/>
              </a:defRPr>
            </a:lvl1pPr>
            <a:lvl2pPr marL="742950" indent="-285750" eaLnBrk="0" hangingPunct="0">
              <a:defRPr>
                <a:solidFill>
                  <a:srgbClr val="2C2A3A"/>
                </a:solidFill>
                <a:latin typeface="Arial Black" pitchFamily="34" charset="0"/>
                <a:ea typeface="Arial Unicode MS" pitchFamily="34" charset="-128"/>
                <a:cs typeface="Arial Unicode MS" pitchFamily="34" charset="-128"/>
              </a:defRPr>
            </a:lvl2pPr>
            <a:lvl3pPr marL="1143000" indent="-228600" eaLnBrk="0" hangingPunct="0">
              <a:defRPr>
                <a:solidFill>
                  <a:srgbClr val="2C2A3A"/>
                </a:solidFill>
                <a:latin typeface="Arial Black" pitchFamily="34" charset="0"/>
                <a:ea typeface="Arial Unicode MS" pitchFamily="34" charset="-128"/>
                <a:cs typeface="Arial Unicode MS" pitchFamily="34" charset="-128"/>
              </a:defRPr>
            </a:lvl3pPr>
            <a:lvl4pPr marL="1600200" indent="-228600" eaLnBrk="0" hangingPunct="0">
              <a:defRPr>
                <a:solidFill>
                  <a:srgbClr val="2C2A3A"/>
                </a:solidFill>
                <a:latin typeface="Arial Black" pitchFamily="34" charset="0"/>
                <a:ea typeface="Arial Unicode MS" pitchFamily="34" charset="-128"/>
                <a:cs typeface="Arial Unicode MS" pitchFamily="34" charset="-128"/>
              </a:defRPr>
            </a:lvl4pPr>
            <a:lvl5pPr marL="2057400" indent="-228600" eaLnBrk="0" hangingPunct="0">
              <a:defRPr>
                <a:solidFill>
                  <a:srgbClr val="2C2A3A"/>
                </a:solidFill>
                <a:latin typeface="Arial Black"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a:solidFill>
                  <a:srgbClr val="2C2A3A"/>
                </a:solidFill>
                <a:latin typeface="Arial Black"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a:solidFill>
                  <a:srgbClr val="2C2A3A"/>
                </a:solidFill>
                <a:latin typeface="Arial Black"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a:solidFill>
                  <a:srgbClr val="2C2A3A"/>
                </a:solidFill>
                <a:latin typeface="Arial Black"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a:solidFill>
                  <a:srgbClr val="2C2A3A"/>
                </a:solidFill>
                <a:latin typeface="Arial Black" pitchFamily="34" charset="0"/>
                <a:ea typeface="Arial Unicode MS" pitchFamily="34" charset="-128"/>
                <a:cs typeface="Arial Unicode MS" pitchFamily="34" charset="-128"/>
              </a:defRPr>
            </a:lvl9pPr>
          </a:lstStyle>
          <a:p>
            <a:pPr eaLnBrk="1" fontAlgn="base" hangingPunct="1">
              <a:spcBef>
                <a:spcPct val="0"/>
              </a:spcBef>
              <a:spcAft>
                <a:spcPct val="0"/>
              </a:spcAft>
            </a:pPr>
            <a:r>
              <a:rPr lang="en-US" sz="1000" b="1">
                <a:solidFill>
                  <a:srgbClr val="000000"/>
                </a:solidFill>
                <a:ea typeface="GungsuhChe" pitchFamily="49" charset="-127"/>
              </a:rPr>
              <a:t>DD-  Deputy Director</a:t>
            </a:r>
          </a:p>
          <a:p>
            <a:pPr eaLnBrk="1" fontAlgn="base" hangingPunct="1">
              <a:spcBef>
                <a:spcPct val="0"/>
              </a:spcBef>
              <a:spcAft>
                <a:spcPct val="0"/>
              </a:spcAft>
            </a:pPr>
            <a:r>
              <a:rPr lang="en-US" sz="1000" b="1">
                <a:solidFill>
                  <a:srgbClr val="000000"/>
                </a:solidFill>
                <a:ea typeface="GungsuhChe" pitchFamily="49" charset="-127"/>
              </a:rPr>
              <a:t>AD-  Assistant Director</a:t>
            </a:r>
          </a:p>
          <a:p>
            <a:pPr eaLnBrk="1" fontAlgn="base" hangingPunct="1">
              <a:spcBef>
                <a:spcPct val="0"/>
              </a:spcBef>
              <a:spcAft>
                <a:spcPct val="0"/>
              </a:spcAft>
            </a:pPr>
            <a:r>
              <a:rPr lang="en-US" sz="1000" b="1">
                <a:solidFill>
                  <a:srgbClr val="000000"/>
                </a:solidFill>
                <a:ea typeface="GungsuhChe" pitchFamily="49" charset="-127"/>
              </a:rPr>
              <a:t>OIC- Officer in Charge</a:t>
            </a:r>
          </a:p>
          <a:p>
            <a:pPr eaLnBrk="1" fontAlgn="base" hangingPunct="1">
              <a:spcBef>
                <a:spcPct val="0"/>
              </a:spcBef>
              <a:spcAft>
                <a:spcPct val="0"/>
              </a:spcAft>
            </a:pPr>
            <a:r>
              <a:rPr lang="en-US" sz="1000" b="1">
                <a:solidFill>
                  <a:srgbClr val="000000"/>
                </a:solidFill>
                <a:ea typeface="GungsuhChe" pitchFamily="49" charset="-127"/>
              </a:rPr>
              <a:t>M-     Meteorologist</a:t>
            </a:r>
          </a:p>
          <a:p>
            <a:pPr eaLnBrk="1" fontAlgn="base" hangingPunct="1">
              <a:spcBef>
                <a:spcPct val="0"/>
              </a:spcBef>
              <a:spcAft>
                <a:spcPct val="0"/>
              </a:spcAft>
            </a:pPr>
            <a:r>
              <a:rPr lang="en-US" sz="1000" b="1">
                <a:solidFill>
                  <a:srgbClr val="000000"/>
                </a:solidFill>
                <a:ea typeface="GungsuhChe" pitchFamily="49" charset="-127"/>
              </a:rPr>
              <a:t>MO-   Meteorological officer</a:t>
            </a:r>
          </a:p>
        </p:txBody>
      </p:sp>
      <p:sp>
        <p:nvSpPr>
          <p:cNvPr id="7359" name="Text Box 324"/>
          <p:cNvSpPr txBox="1">
            <a:spLocks noChangeArrowheads="1"/>
          </p:cNvSpPr>
          <p:nvPr/>
        </p:nvSpPr>
        <p:spPr bwMode="auto">
          <a:xfrm>
            <a:off x="2590800" y="6019800"/>
            <a:ext cx="2571750" cy="1006475"/>
          </a:xfrm>
          <a:prstGeom prst="rect">
            <a:avLst/>
          </a:prstGeom>
          <a:solidFill>
            <a:schemeClr val="tx1">
              <a:alpha val="16078"/>
            </a:schemeClr>
          </a:solidFill>
          <a:ln>
            <a:noFill/>
          </a:ln>
          <a:effectLst/>
          <a:extLs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2C2A3A"/>
                </a:solidFill>
                <a:latin typeface="Arial Black" pitchFamily="34" charset="0"/>
                <a:ea typeface="Arial Unicode MS" pitchFamily="34" charset="-128"/>
                <a:cs typeface="Arial Unicode MS" pitchFamily="34" charset="-128"/>
              </a:defRPr>
            </a:lvl1pPr>
            <a:lvl2pPr marL="742950" indent="-285750" eaLnBrk="0" hangingPunct="0">
              <a:defRPr>
                <a:solidFill>
                  <a:srgbClr val="2C2A3A"/>
                </a:solidFill>
                <a:latin typeface="Arial Black" pitchFamily="34" charset="0"/>
                <a:ea typeface="Arial Unicode MS" pitchFamily="34" charset="-128"/>
                <a:cs typeface="Arial Unicode MS" pitchFamily="34" charset="-128"/>
              </a:defRPr>
            </a:lvl2pPr>
            <a:lvl3pPr marL="1143000" indent="-228600" eaLnBrk="0" hangingPunct="0">
              <a:defRPr>
                <a:solidFill>
                  <a:srgbClr val="2C2A3A"/>
                </a:solidFill>
                <a:latin typeface="Arial Black" pitchFamily="34" charset="0"/>
                <a:ea typeface="Arial Unicode MS" pitchFamily="34" charset="-128"/>
                <a:cs typeface="Arial Unicode MS" pitchFamily="34" charset="-128"/>
              </a:defRPr>
            </a:lvl3pPr>
            <a:lvl4pPr marL="1600200" indent="-228600" eaLnBrk="0" hangingPunct="0">
              <a:defRPr>
                <a:solidFill>
                  <a:srgbClr val="2C2A3A"/>
                </a:solidFill>
                <a:latin typeface="Arial Black" pitchFamily="34" charset="0"/>
                <a:ea typeface="Arial Unicode MS" pitchFamily="34" charset="-128"/>
                <a:cs typeface="Arial Unicode MS" pitchFamily="34" charset="-128"/>
              </a:defRPr>
            </a:lvl4pPr>
            <a:lvl5pPr marL="2057400" indent="-228600" eaLnBrk="0" hangingPunct="0">
              <a:defRPr>
                <a:solidFill>
                  <a:srgbClr val="2C2A3A"/>
                </a:solidFill>
                <a:latin typeface="Arial Black"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a:solidFill>
                  <a:srgbClr val="2C2A3A"/>
                </a:solidFill>
                <a:latin typeface="Arial Black"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a:solidFill>
                  <a:srgbClr val="2C2A3A"/>
                </a:solidFill>
                <a:latin typeface="Arial Black"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a:solidFill>
                  <a:srgbClr val="2C2A3A"/>
                </a:solidFill>
                <a:latin typeface="Arial Black"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a:solidFill>
                  <a:srgbClr val="2C2A3A"/>
                </a:solidFill>
                <a:latin typeface="Arial Black" pitchFamily="34" charset="0"/>
                <a:ea typeface="Arial Unicode MS" pitchFamily="34" charset="-128"/>
                <a:cs typeface="Arial Unicode MS" pitchFamily="34" charset="-128"/>
              </a:defRPr>
            </a:lvl9pPr>
          </a:lstStyle>
          <a:p>
            <a:pPr eaLnBrk="1" fontAlgn="base" hangingPunct="1">
              <a:spcBef>
                <a:spcPct val="0"/>
              </a:spcBef>
              <a:spcAft>
                <a:spcPct val="0"/>
              </a:spcAft>
            </a:pPr>
            <a:r>
              <a:rPr lang="en-US" sz="1000" b="1">
                <a:solidFill>
                  <a:srgbClr val="000000"/>
                </a:solidFill>
              </a:rPr>
              <a:t>AO-Administrative officer</a:t>
            </a:r>
          </a:p>
          <a:p>
            <a:pPr eaLnBrk="1" fontAlgn="base" hangingPunct="1">
              <a:spcBef>
                <a:spcPct val="0"/>
              </a:spcBef>
              <a:spcAft>
                <a:spcPct val="0"/>
              </a:spcAft>
            </a:pPr>
            <a:r>
              <a:rPr lang="en-US" sz="1000" b="1">
                <a:solidFill>
                  <a:srgbClr val="000000"/>
                </a:solidFill>
              </a:rPr>
              <a:t>FA-</a:t>
            </a:r>
          </a:p>
          <a:p>
            <a:pPr eaLnBrk="1" fontAlgn="base" hangingPunct="1">
              <a:spcBef>
                <a:spcPct val="0"/>
              </a:spcBef>
              <a:spcAft>
                <a:spcPct val="0"/>
              </a:spcAft>
            </a:pPr>
            <a:r>
              <a:rPr lang="en-US" sz="1000" b="1">
                <a:solidFill>
                  <a:srgbClr val="000000"/>
                </a:solidFill>
              </a:rPr>
              <a:t>BA-</a:t>
            </a:r>
          </a:p>
          <a:p>
            <a:pPr eaLnBrk="1" fontAlgn="base" hangingPunct="1">
              <a:spcBef>
                <a:spcPct val="0"/>
              </a:spcBef>
              <a:spcAft>
                <a:spcPct val="0"/>
              </a:spcAft>
            </a:pPr>
            <a:r>
              <a:rPr lang="en-US" sz="1000" b="1">
                <a:solidFill>
                  <a:srgbClr val="000000"/>
                </a:solidFill>
              </a:rPr>
              <a:t>SBO-</a:t>
            </a:r>
          </a:p>
          <a:p>
            <a:pPr eaLnBrk="1" fontAlgn="base" hangingPunct="1">
              <a:spcBef>
                <a:spcPct val="0"/>
              </a:spcBef>
              <a:spcAft>
                <a:spcPct val="0"/>
              </a:spcAft>
            </a:pPr>
            <a:r>
              <a:rPr lang="en-US" sz="1000" b="1">
                <a:solidFill>
                  <a:srgbClr val="000000"/>
                </a:solidFill>
                <a:cs typeface="Arial" charset="0"/>
              </a:rPr>
              <a:t>Comm- communication</a:t>
            </a:r>
          </a:p>
          <a:p>
            <a:pPr eaLnBrk="1" fontAlgn="base" hangingPunct="1">
              <a:spcBef>
                <a:spcPct val="0"/>
              </a:spcBef>
              <a:spcAft>
                <a:spcPct val="0"/>
              </a:spcAft>
            </a:pPr>
            <a:endParaRPr lang="en-US" sz="1000" b="1">
              <a:solidFill>
                <a:srgbClr val="000000"/>
              </a:solidFill>
            </a:endParaRPr>
          </a:p>
        </p:txBody>
      </p:sp>
      <p:sp>
        <p:nvSpPr>
          <p:cNvPr id="7360" name="Text Box 325"/>
          <p:cNvSpPr txBox="1">
            <a:spLocks noChangeArrowheads="1"/>
          </p:cNvSpPr>
          <p:nvPr/>
        </p:nvSpPr>
        <p:spPr bwMode="auto">
          <a:xfrm>
            <a:off x="5105400" y="6003925"/>
            <a:ext cx="4038600" cy="1006475"/>
          </a:xfrm>
          <a:prstGeom prst="rect">
            <a:avLst/>
          </a:prstGeom>
          <a:solidFill>
            <a:schemeClr val="tx2">
              <a:alpha val="16078"/>
            </a:schemeClr>
          </a:solidFill>
          <a:ln>
            <a:noFill/>
          </a:ln>
          <a:effectLst/>
          <a:extLs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2C2A3A"/>
                </a:solidFill>
                <a:latin typeface="Arial Black" pitchFamily="34" charset="0"/>
                <a:ea typeface="Arial Unicode MS" pitchFamily="34" charset="-128"/>
                <a:cs typeface="Arial Unicode MS" pitchFamily="34" charset="-128"/>
              </a:defRPr>
            </a:lvl1pPr>
            <a:lvl2pPr marL="742950" indent="-285750" eaLnBrk="0" hangingPunct="0">
              <a:defRPr>
                <a:solidFill>
                  <a:srgbClr val="2C2A3A"/>
                </a:solidFill>
                <a:latin typeface="Arial Black" pitchFamily="34" charset="0"/>
                <a:ea typeface="Arial Unicode MS" pitchFamily="34" charset="-128"/>
                <a:cs typeface="Arial Unicode MS" pitchFamily="34" charset="-128"/>
              </a:defRPr>
            </a:lvl2pPr>
            <a:lvl3pPr marL="1143000" indent="-228600" eaLnBrk="0" hangingPunct="0">
              <a:defRPr>
                <a:solidFill>
                  <a:srgbClr val="2C2A3A"/>
                </a:solidFill>
                <a:latin typeface="Arial Black" pitchFamily="34" charset="0"/>
                <a:ea typeface="Arial Unicode MS" pitchFamily="34" charset="-128"/>
                <a:cs typeface="Arial Unicode MS" pitchFamily="34" charset="-128"/>
              </a:defRPr>
            </a:lvl3pPr>
            <a:lvl4pPr marL="1600200" indent="-228600" eaLnBrk="0" hangingPunct="0">
              <a:defRPr>
                <a:solidFill>
                  <a:srgbClr val="2C2A3A"/>
                </a:solidFill>
                <a:latin typeface="Arial Black" pitchFamily="34" charset="0"/>
                <a:ea typeface="Arial Unicode MS" pitchFamily="34" charset="-128"/>
                <a:cs typeface="Arial Unicode MS" pitchFamily="34" charset="-128"/>
              </a:defRPr>
            </a:lvl4pPr>
            <a:lvl5pPr marL="2057400" indent="-228600" eaLnBrk="0" hangingPunct="0">
              <a:defRPr>
                <a:solidFill>
                  <a:srgbClr val="2C2A3A"/>
                </a:solidFill>
                <a:latin typeface="Arial Black"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a:solidFill>
                  <a:srgbClr val="2C2A3A"/>
                </a:solidFill>
                <a:latin typeface="Arial Black"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a:solidFill>
                  <a:srgbClr val="2C2A3A"/>
                </a:solidFill>
                <a:latin typeface="Arial Black"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a:solidFill>
                  <a:srgbClr val="2C2A3A"/>
                </a:solidFill>
                <a:latin typeface="Arial Black"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a:solidFill>
                  <a:srgbClr val="2C2A3A"/>
                </a:solidFill>
                <a:latin typeface="Arial Black" pitchFamily="34" charset="0"/>
                <a:ea typeface="Arial Unicode MS" pitchFamily="34" charset="-128"/>
                <a:cs typeface="Arial Unicode MS" pitchFamily="34" charset="-128"/>
              </a:defRPr>
            </a:lvl9pPr>
          </a:lstStyle>
          <a:p>
            <a:pPr eaLnBrk="1" fontAlgn="base" hangingPunct="1">
              <a:spcBef>
                <a:spcPct val="0"/>
              </a:spcBef>
              <a:spcAft>
                <a:spcPct val="0"/>
              </a:spcAft>
            </a:pPr>
            <a:r>
              <a:rPr lang="en-US" sz="1000" b="1">
                <a:solidFill>
                  <a:srgbClr val="000000"/>
                </a:solidFill>
              </a:rPr>
              <a:t>RMA- Rathmalana Domestic Airport</a:t>
            </a:r>
          </a:p>
          <a:p>
            <a:pPr eaLnBrk="1" fontAlgn="base" hangingPunct="1">
              <a:spcBef>
                <a:spcPct val="0"/>
              </a:spcBef>
              <a:spcAft>
                <a:spcPct val="0"/>
              </a:spcAft>
            </a:pPr>
            <a:r>
              <a:rPr lang="en-US" sz="1000" b="1">
                <a:solidFill>
                  <a:srgbClr val="000000"/>
                </a:solidFill>
              </a:rPr>
              <a:t>BIA- Bandaranayke International Airport</a:t>
            </a:r>
          </a:p>
          <a:p>
            <a:pPr eaLnBrk="1" fontAlgn="base" hangingPunct="1">
              <a:spcBef>
                <a:spcPct val="0"/>
              </a:spcBef>
              <a:spcAft>
                <a:spcPct val="0"/>
              </a:spcAft>
            </a:pPr>
            <a:r>
              <a:rPr lang="en-US" sz="1000" b="1">
                <a:solidFill>
                  <a:srgbClr val="000000"/>
                </a:solidFill>
              </a:rPr>
              <a:t>MRIA- Mattala Rajapaksha International Airport</a:t>
            </a:r>
          </a:p>
          <a:p>
            <a:pPr eaLnBrk="1" fontAlgn="base" hangingPunct="1">
              <a:spcBef>
                <a:spcPct val="0"/>
              </a:spcBef>
              <a:spcAft>
                <a:spcPct val="0"/>
              </a:spcAft>
            </a:pPr>
            <a:r>
              <a:rPr lang="en-US" sz="1000" b="1">
                <a:solidFill>
                  <a:srgbClr val="000000"/>
                </a:solidFill>
              </a:rPr>
              <a:t>SLTS-</a:t>
            </a:r>
          </a:p>
          <a:p>
            <a:pPr eaLnBrk="1" fontAlgn="base" hangingPunct="1">
              <a:spcBef>
                <a:spcPct val="0"/>
              </a:spcBef>
              <a:spcAft>
                <a:spcPct val="0"/>
              </a:spcAft>
            </a:pPr>
            <a:r>
              <a:rPr lang="en-US" sz="1000" b="1">
                <a:solidFill>
                  <a:srgbClr val="000000"/>
                </a:solidFill>
                <a:cs typeface="Arial" charset="0"/>
              </a:rPr>
              <a:t>NMC-National Meteorological center</a:t>
            </a:r>
          </a:p>
          <a:p>
            <a:pPr eaLnBrk="1" fontAlgn="base" hangingPunct="1">
              <a:spcBef>
                <a:spcPct val="0"/>
              </a:spcBef>
              <a:spcAft>
                <a:spcPct val="0"/>
              </a:spcAft>
            </a:pPr>
            <a:endParaRPr lang="en-US" sz="1000" b="1">
              <a:solidFill>
                <a:srgbClr val="000000"/>
              </a:solidFill>
            </a:endParaRPr>
          </a:p>
        </p:txBody>
      </p:sp>
      <p:pic>
        <p:nvPicPr>
          <p:cNvPr id="192" name="Picture 191">
            <a:extLst>
              <a:ext uri="{FF2B5EF4-FFF2-40B4-BE49-F238E27FC236}">
                <a16:creationId xmlns:a16="http://schemas.microsoft.com/office/drawing/2014/main" id="{D3EBB5B5-0CCC-4AD6-8FC9-41F8D209E8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98203" y="155551"/>
            <a:ext cx="715205" cy="715205"/>
          </a:xfrm>
          <a:prstGeom prst="rect">
            <a:avLst/>
          </a:prstGeom>
        </p:spPr>
      </p:pic>
      <p:sp>
        <p:nvSpPr>
          <p:cNvPr id="193" name="TextBox 192">
            <a:extLst>
              <a:ext uri="{FF2B5EF4-FFF2-40B4-BE49-F238E27FC236}">
                <a16:creationId xmlns:a16="http://schemas.microsoft.com/office/drawing/2014/main" id="{5388D5A5-0944-4613-A369-E4B6EA8FE991}"/>
              </a:ext>
            </a:extLst>
          </p:cNvPr>
          <p:cNvSpPr txBox="1"/>
          <p:nvPr/>
        </p:nvSpPr>
        <p:spPr>
          <a:xfrm>
            <a:off x="26504" y="72520"/>
            <a:ext cx="4293705" cy="369332"/>
          </a:xfrm>
          <a:prstGeom prst="rect">
            <a:avLst/>
          </a:prstGeom>
          <a:noFill/>
        </p:spPr>
        <p:txBody>
          <a:bodyPr wrap="square" rtlCol="0">
            <a:spAutoFit/>
          </a:bodyPr>
          <a:lstStyle/>
          <a:p>
            <a:r>
              <a:rPr lang="en-US" b="1" dirty="0">
                <a:solidFill>
                  <a:srgbClr val="000090"/>
                </a:solidFill>
              </a:rPr>
              <a:t>Introduction to the country and the NMHS</a:t>
            </a:r>
            <a:endParaRPr lang="en-US" dirty="0"/>
          </a:p>
        </p:txBody>
      </p:sp>
    </p:spTree>
    <p:extLst>
      <p:ext uri="{BB962C8B-B14F-4D97-AF65-F5344CB8AC3E}">
        <p14:creationId xmlns:p14="http://schemas.microsoft.com/office/powerpoint/2010/main" val="22043078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6041</TotalTime>
  <Words>893</Words>
  <Application>Microsoft Office PowerPoint</Application>
  <PresentationFormat>On-screen Show (4:3)</PresentationFormat>
  <Paragraphs>338</Paragraphs>
  <Slides>21</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21</vt:i4>
      </vt:variant>
    </vt:vector>
  </HeadingPairs>
  <TitlesOfParts>
    <vt:vector size="34" baseType="lpstr">
      <vt:lpstr>GungsuhChe</vt:lpstr>
      <vt:lpstr>Arial</vt:lpstr>
      <vt:lpstr>Arial Black</vt:lpstr>
      <vt:lpstr>Arial Unicode MS</vt:lpstr>
      <vt:lpstr>Calibri</vt:lpstr>
      <vt:lpstr>Cambria Math</vt:lpstr>
      <vt:lpstr>CG Times</vt:lpstr>
      <vt:lpstr>Comic Sans MS</vt:lpstr>
      <vt:lpstr>Tahoma</vt:lpstr>
      <vt:lpstr>Times New Roman</vt:lpstr>
      <vt:lpstr>Tw Cen MT</vt:lpstr>
      <vt:lpstr>Wingdings</vt:lpstr>
      <vt:lpstr>Office Theme</vt:lpstr>
      <vt:lpstr>PowerPoint Presentation</vt:lpstr>
      <vt:lpstr>Outline</vt:lpstr>
      <vt:lpstr>1.1Introduction to the country and the NMHS</vt:lpstr>
      <vt:lpstr>I.I.Cont;Climate </vt:lpstr>
      <vt:lpstr>I.I.Cont;Climate </vt:lpstr>
      <vt:lpstr>I.I.Cont;Climate</vt:lpstr>
      <vt:lpstr>I.II. NMHS Activity</vt:lpstr>
      <vt:lpstr>PowerPoint Presentation</vt:lpstr>
      <vt:lpstr>Organization Structure</vt:lpstr>
      <vt:lpstr>II.Physical context of the country</vt:lpstr>
      <vt:lpstr> III.National requirements for observations </vt:lpstr>
      <vt:lpstr>IV. Summary of national observing capabilities</vt:lpstr>
      <vt:lpstr>IV. Cont;Upper Air Observations</vt:lpstr>
      <vt:lpstr>IV.Lightning detection networks </vt:lpstr>
      <vt:lpstr>V. Status of National implementation of WIGOS</vt:lpstr>
      <vt:lpstr>V.Cont;</vt:lpstr>
      <vt:lpstr>Traceability of Standards  </vt:lpstr>
      <vt:lpstr> </vt:lpstr>
      <vt:lpstr>V. Cont; Weather Radar </vt:lpstr>
      <vt:lpstr>VI.Other remarks </vt:lpstr>
      <vt:lpstr>PowerPoint Presentation</vt:lpstr>
    </vt:vector>
  </TitlesOfParts>
  <Company>World Meteorological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LFNunes</dc:creator>
  <cp:lastModifiedBy>gayan rajapaksha</cp:lastModifiedBy>
  <cp:revision>666</cp:revision>
  <cp:lastPrinted>2017-09-29T07:54:09Z</cp:lastPrinted>
  <dcterms:created xsi:type="dcterms:W3CDTF">2016-05-27T11:05:50Z</dcterms:created>
  <dcterms:modified xsi:type="dcterms:W3CDTF">2018-11-06T05:07:41Z</dcterms:modified>
</cp:coreProperties>
</file>