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5"/>
  </p:notesMasterIdLst>
  <p:handoutMasterIdLst>
    <p:handoutMasterId r:id="rId16"/>
  </p:handoutMasterIdLst>
  <p:sldIdLst>
    <p:sldId id="516" r:id="rId2"/>
    <p:sldId id="531" r:id="rId3"/>
    <p:sldId id="571" r:id="rId4"/>
    <p:sldId id="553" r:id="rId5"/>
    <p:sldId id="570" r:id="rId6"/>
    <p:sldId id="561" r:id="rId7"/>
    <p:sldId id="534" r:id="rId8"/>
    <p:sldId id="569" r:id="rId9"/>
    <p:sldId id="538" r:id="rId10"/>
    <p:sldId id="565" r:id="rId11"/>
    <p:sldId id="566" r:id="rId12"/>
    <p:sldId id="567" r:id="rId13"/>
    <p:sldId id="497" r:id="rId1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l Monnik" initials="KM" lastIdx="3" clrIdx="0">
    <p:extLst>
      <p:ext uri="{19B8F6BF-5375-455C-9EA6-DF929625EA0E}">
        <p15:presenceInfo xmlns="" xmlns:p15="http://schemas.microsoft.com/office/powerpoint/2012/main" userId="S-1-5-21-299502267-492894223-1957994488-104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8529" autoAdjust="0"/>
  </p:normalViewPr>
  <p:slideViewPr>
    <p:cSldViewPr>
      <p:cViewPr>
        <p:scale>
          <a:sx n="90" d="100"/>
          <a:sy n="90" d="100"/>
        </p:scale>
        <p:origin x="-2166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NEA-ACH\Desktop\Book1.xlsx" TargetMode="Externa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Copy%20of%20MSS%20Stafflist_31Mar20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SG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Annual Rainfall Distribution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Sheet1!$C$7</c:f>
              <c:strCache>
                <c:ptCount val="1"/>
                <c:pt idx="0">
                  <c:v>Rainfall (mm)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C5B-48C7-B383-08BFFA2E7F55}"/>
              </c:ext>
            </c:extLst>
          </c:dPt>
          <c:dPt>
            <c:idx val="1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C5B-48C7-B383-08BFFA2E7F55}"/>
              </c:ext>
            </c:extLst>
          </c:dPt>
          <c:dPt>
            <c:idx val="2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C5B-48C7-B383-08BFFA2E7F55}"/>
              </c:ext>
            </c:extLst>
          </c:dPt>
          <c:dPt>
            <c:idx val="3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C5B-48C7-B383-08BFFA2E7F55}"/>
              </c:ext>
            </c:extLst>
          </c:dPt>
          <c:dPt>
            <c:idx val="4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C5B-48C7-B383-08BFFA2E7F55}"/>
              </c:ext>
            </c:extLst>
          </c:dPt>
          <c:dPt>
            <c:idx val="5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C5B-48C7-B383-08BFFA2E7F55}"/>
              </c:ext>
            </c:extLst>
          </c:dPt>
          <c:dPt>
            <c:idx val="6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C5B-48C7-B383-08BFFA2E7F55}"/>
              </c:ext>
            </c:extLst>
          </c:dPt>
          <c:dPt>
            <c:idx val="7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6C5B-48C7-B383-08BFFA2E7F55}"/>
              </c:ext>
            </c:extLst>
          </c:dPt>
          <c:dPt>
            <c:idx val="8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6C5B-48C7-B383-08BFFA2E7F55}"/>
              </c:ext>
            </c:extLst>
          </c:dPt>
          <c:dPt>
            <c:idx val="9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6C5B-48C7-B383-08BFFA2E7F55}"/>
              </c:ext>
            </c:extLst>
          </c:dPt>
          <c:dPt>
            <c:idx val="1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6C5B-48C7-B383-08BFFA2E7F55}"/>
              </c:ext>
            </c:extLst>
          </c:dPt>
          <c:dPt>
            <c:idx val="11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6C5B-48C7-B383-08BFFA2E7F55}"/>
              </c:ext>
            </c:extLst>
          </c:dPt>
          <c:cat>
            <c:strRef>
              <c:f>Sheet1!$B$8:$B$19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Sheet1!$C$8:$C$19</c:f>
              <c:numCache>
                <c:formatCode>General</c:formatCode>
                <c:ptCount val="12"/>
                <c:pt idx="0">
                  <c:v>234.6</c:v>
                </c:pt>
                <c:pt idx="1">
                  <c:v>112.8</c:v>
                </c:pt>
                <c:pt idx="2">
                  <c:v>170.3</c:v>
                </c:pt>
                <c:pt idx="3">
                  <c:v>154.80000000000001</c:v>
                </c:pt>
                <c:pt idx="4">
                  <c:v>171.2</c:v>
                </c:pt>
                <c:pt idx="5">
                  <c:v>130.69999999999999</c:v>
                </c:pt>
                <c:pt idx="6">
                  <c:v>154.4</c:v>
                </c:pt>
                <c:pt idx="7">
                  <c:v>148.9</c:v>
                </c:pt>
                <c:pt idx="8">
                  <c:v>156.5</c:v>
                </c:pt>
                <c:pt idx="9">
                  <c:v>154.6</c:v>
                </c:pt>
                <c:pt idx="10">
                  <c:v>258.5</c:v>
                </c:pt>
                <c:pt idx="11">
                  <c:v>318.60000000000002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6C5B-48C7-B383-08BFFA2E7F55}"/>
            </c:ext>
          </c:extLst>
        </c:ser>
        <c:gapWidth val="50"/>
        <c:axId val="120968704"/>
        <c:axId val="120970240"/>
      </c:barChart>
      <c:catAx>
        <c:axId val="1209687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970240"/>
        <c:crosses val="autoZero"/>
        <c:auto val="1"/>
        <c:lblAlgn val="ctr"/>
        <c:lblOffset val="100"/>
      </c:catAx>
      <c:valAx>
        <c:axId val="120970240"/>
        <c:scaling>
          <c:orientation val="minMax"/>
          <c:max val="35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SG" sz="1600"/>
                  <a:t>Rainfall (mm)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968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SG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.44905650004996073"/>
          <c:y val="0.2689468599875196"/>
          <c:w val="0.42026490703335523"/>
          <c:h val="0.45456571385708677"/>
        </c:manualLayout>
      </c:layout>
      <c:pie3DChart>
        <c:varyColors val="1"/>
        <c:ser>
          <c:idx val="0"/>
          <c:order val="0"/>
          <c:explosion val="12"/>
          <c:dPt>
            <c:idx val="0"/>
            <c:explosion val="9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DBD-4186-B3C4-C41653005A8F}"/>
              </c:ext>
            </c:extLst>
          </c:dPt>
          <c:dPt>
            <c:idx val="1"/>
            <c:spPr>
              <a:solidFill>
                <a:srgbClr val="0066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DBD-4186-B3C4-C41653005A8F}"/>
              </c:ext>
            </c:extLst>
          </c:dPt>
          <c:dPt>
            <c:idx val="2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DBD-4186-B3C4-C41653005A8F}"/>
              </c:ext>
            </c:extLst>
          </c:dPt>
          <c:dPt>
            <c:idx val="3"/>
            <c:spPr>
              <a:solidFill>
                <a:schemeClr val="accent3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DBD-4186-B3C4-C41653005A8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Sheet1!$C$148:$C$151</c:f>
              <c:strCache>
                <c:ptCount val="4"/>
                <c:pt idx="0">
                  <c:v>Meteorological Officers</c:v>
                </c:pt>
                <c:pt idx="1">
                  <c:v>Research Scientists </c:v>
                </c:pt>
                <c:pt idx="2">
                  <c:v>Technicians (including observers)</c:v>
                </c:pt>
                <c:pt idx="3">
                  <c:v>IT/Admin</c:v>
                </c:pt>
              </c:strCache>
            </c:strRef>
          </c:cat>
          <c:val>
            <c:numRef>
              <c:f>Sheet1!$D$148:$D$151</c:f>
              <c:numCache>
                <c:formatCode>General</c:formatCode>
                <c:ptCount val="4"/>
                <c:pt idx="0">
                  <c:v>34</c:v>
                </c:pt>
                <c:pt idx="1">
                  <c:v>15</c:v>
                </c:pt>
                <c:pt idx="2">
                  <c:v>74</c:v>
                </c:pt>
                <c:pt idx="3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DBD-4186-B3C4-C41653005A8F}"/>
            </c:ext>
          </c:extLst>
        </c:ser>
      </c:pie3DChart>
      <c:spPr>
        <a:noFill/>
      </c:spPr>
    </c:plotArea>
    <c:legend>
      <c:legendPos val="l"/>
      <c:layout>
        <c:manualLayout>
          <c:xMode val="edge"/>
          <c:yMode val="edge"/>
          <c:x val="6.008786075387397E-2"/>
          <c:y val="0.34913632809260686"/>
          <c:w val="0.40162696838718404"/>
          <c:h val="0.36456519729861703"/>
        </c:manualLayout>
      </c:layout>
      <c:txPr>
        <a:bodyPr/>
        <a:lstStyle/>
        <a:p>
          <a:pPr>
            <a:defRPr sz="1800" b="1"/>
          </a:pPr>
          <a:endParaRPr lang="en-US"/>
        </a:p>
      </c:txPr>
    </c:legend>
    <c:plotVisOnly val="1"/>
    <c:dispBlanksAs val="zero"/>
  </c:chart>
  <c:spPr>
    <a:noFill/>
  </c:sp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png"/><Relationship Id="rId4" Type="http://schemas.openxmlformats.org/officeDocument/2006/relationships/image" Target="../media/image12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png"/><Relationship Id="rId4" Type="http://schemas.openxmlformats.org/officeDocument/2006/relationships/image" Target="../media/image1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CCF8A4-AC24-4300-9F41-4153F2782F36}" type="doc">
      <dgm:prSet loTypeId="urn:microsoft.com/office/officeart/2005/8/layout/pList1#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A63A9C-DE27-4E79-8F3D-90C3A0554735}">
      <dgm:prSet phldrT="[Text]" custT="1"/>
      <dgm:spPr/>
      <dgm:t>
        <a:bodyPr/>
        <a:lstStyle/>
        <a:p>
          <a:r>
            <a:rPr lang="en-US" sz="2000" b="1" dirty="0" smtClean="0"/>
            <a:t>Civil Aviation</a:t>
          </a:r>
          <a:endParaRPr lang="en-US" sz="2000" b="1" dirty="0"/>
        </a:p>
      </dgm:t>
    </dgm:pt>
    <dgm:pt modelId="{DDD2CFA0-09B6-4379-AD01-2C9DF94FB707}" type="parTrans" cxnId="{332F5E26-2A28-491C-8811-9721974DA269}">
      <dgm:prSet/>
      <dgm:spPr/>
      <dgm:t>
        <a:bodyPr/>
        <a:lstStyle/>
        <a:p>
          <a:endParaRPr lang="en-US"/>
        </a:p>
      </dgm:t>
    </dgm:pt>
    <dgm:pt modelId="{8D2DCFEC-C440-4016-9BB1-797DF16CE8A5}" type="sibTrans" cxnId="{332F5E26-2A28-491C-8811-9721974DA269}">
      <dgm:prSet/>
      <dgm:spPr/>
      <dgm:t>
        <a:bodyPr/>
        <a:lstStyle/>
        <a:p>
          <a:endParaRPr lang="en-US"/>
        </a:p>
      </dgm:t>
    </dgm:pt>
    <dgm:pt modelId="{A1C75C1D-935D-4557-8C0F-A4FF515970E9}">
      <dgm:prSet phldrT="[Text]" custT="1"/>
      <dgm:spPr/>
      <dgm:t>
        <a:bodyPr/>
        <a:lstStyle/>
        <a:p>
          <a:r>
            <a:rPr lang="en-US" sz="2000" b="1" dirty="0" smtClean="0"/>
            <a:t>Public</a:t>
          </a:r>
          <a:endParaRPr lang="en-US" sz="2000" b="1" dirty="0"/>
        </a:p>
      </dgm:t>
    </dgm:pt>
    <dgm:pt modelId="{20523D02-9D79-4AD4-9DC8-D0D3B700872D}" type="parTrans" cxnId="{EDCAB8C5-378E-4D99-95E6-1B818849ABFC}">
      <dgm:prSet/>
      <dgm:spPr/>
      <dgm:t>
        <a:bodyPr/>
        <a:lstStyle/>
        <a:p>
          <a:endParaRPr lang="en-US"/>
        </a:p>
      </dgm:t>
    </dgm:pt>
    <dgm:pt modelId="{D0022832-F945-4BA4-AE4A-D39CD59E90C4}" type="sibTrans" cxnId="{EDCAB8C5-378E-4D99-95E6-1B818849ABFC}">
      <dgm:prSet/>
      <dgm:spPr/>
      <dgm:t>
        <a:bodyPr/>
        <a:lstStyle/>
        <a:p>
          <a:endParaRPr lang="en-US"/>
        </a:p>
      </dgm:t>
    </dgm:pt>
    <dgm:pt modelId="{F0BBBE5E-88A4-498A-9058-4B922D7DB634}">
      <dgm:prSet phldrT="[Text]" custT="1"/>
      <dgm:spPr/>
      <dgm:t>
        <a:bodyPr/>
        <a:lstStyle/>
        <a:p>
          <a:r>
            <a:rPr lang="en-US" sz="1600" b="1" dirty="0" smtClean="0"/>
            <a:t>Government Agencies / Whole-of-Government</a:t>
          </a:r>
          <a:endParaRPr lang="en-US" sz="1600" b="1" dirty="0"/>
        </a:p>
      </dgm:t>
    </dgm:pt>
    <dgm:pt modelId="{22675559-189F-4CF1-9F24-0801B2641067}" type="parTrans" cxnId="{FAB1C573-56C6-4BEA-A868-3D8F8918AC2D}">
      <dgm:prSet/>
      <dgm:spPr/>
      <dgm:t>
        <a:bodyPr/>
        <a:lstStyle/>
        <a:p>
          <a:endParaRPr lang="en-US"/>
        </a:p>
      </dgm:t>
    </dgm:pt>
    <dgm:pt modelId="{7C867592-2851-4B92-848B-F12AF52EF9EB}" type="sibTrans" cxnId="{FAB1C573-56C6-4BEA-A868-3D8F8918AC2D}">
      <dgm:prSet/>
      <dgm:spPr/>
      <dgm:t>
        <a:bodyPr/>
        <a:lstStyle/>
        <a:p>
          <a:endParaRPr lang="en-US"/>
        </a:p>
      </dgm:t>
    </dgm:pt>
    <dgm:pt modelId="{2453E68A-CA13-4F9E-95B5-678ADFF8E790}">
      <dgm:prSet phldrT="[Text]" custT="1"/>
      <dgm:spPr/>
      <dgm:t>
        <a:bodyPr/>
        <a:lstStyle/>
        <a:p>
          <a:r>
            <a:rPr lang="en-US" sz="1600" b="1" dirty="0" smtClean="0"/>
            <a:t>Business (shipping, recreation, construction </a:t>
          </a:r>
          <a:r>
            <a:rPr lang="en-US" sz="1600" b="1" dirty="0" err="1" smtClean="0"/>
            <a:t>etc</a:t>
          </a:r>
          <a:r>
            <a:rPr lang="en-US" sz="1600" b="1" dirty="0" smtClean="0"/>
            <a:t>)</a:t>
          </a:r>
          <a:endParaRPr lang="en-US" sz="1600" b="1" dirty="0"/>
        </a:p>
      </dgm:t>
    </dgm:pt>
    <dgm:pt modelId="{B93A3288-9228-4583-B066-5912214C30D7}" type="parTrans" cxnId="{054FB2F5-D65E-4BDC-86CA-B70557B83F28}">
      <dgm:prSet/>
      <dgm:spPr/>
      <dgm:t>
        <a:bodyPr/>
        <a:lstStyle/>
        <a:p>
          <a:endParaRPr lang="en-US"/>
        </a:p>
      </dgm:t>
    </dgm:pt>
    <dgm:pt modelId="{28203552-2BAF-4578-8462-95F6DEFA3284}" type="sibTrans" cxnId="{054FB2F5-D65E-4BDC-86CA-B70557B83F28}">
      <dgm:prSet/>
      <dgm:spPr/>
      <dgm:t>
        <a:bodyPr/>
        <a:lstStyle/>
        <a:p>
          <a:endParaRPr lang="en-US"/>
        </a:p>
      </dgm:t>
    </dgm:pt>
    <dgm:pt modelId="{3527CC1B-2AAF-42FF-B121-040DF0AD8AD6}" type="pres">
      <dgm:prSet presAssocID="{57CCF8A4-AC24-4300-9F41-4153F2782F3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BCF461-DEC3-475F-80C6-292E9E9F4C8F}" type="pres">
      <dgm:prSet presAssocID="{3CA63A9C-DE27-4E79-8F3D-90C3A0554735}" presName="compNode" presStyleCnt="0"/>
      <dgm:spPr/>
    </dgm:pt>
    <dgm:pt modelId="{7BCA232C-9D0D-4456-BE7D-37C6EB4A1213}" type="pres">
      <dgm:prSet presAssocID="{3CA63A9C-DE27-4E79-8F3D-90C3A0554735}" presName="pictRect" presStyleLbl="node1" presStyleIdx="0" presStyleCnt="4" custLinFactNeighborY="128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en-US"/>
        </a:p>
      </dgm:t>
    </dgm:pt>
    <dgm:pt modelId="{8CE41BB2-F68E-4631-A3FC-00542490F133}" type="pres">
      <dgm:prSet presAssocID="{3CA63A9C-DE27-4E79-8F3D-90C3A0554735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7698C2-93F9-41CD-971E-552B9704382D}" type="pres">
      <dgm:prSet presAssocID="{8D2DCFEC-C440-4016-9BB1-797DF16CE8A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9CCE858-F06C-4754-848B-7B7BD2B00CD9}" type="pres">
      <dgm:prSet presAssocID="{A1C75C1D-935D-4557-8C0F-A4FF515970E9}" presName="compNode" presStyleCnt="0"/>
      <dgm:spPr/>
    </dgm:pt>
    <dgm:pt modelId="{73CB3924-FD8B-43A1-81F8-06320F607D69}" type="pres">
      <dgm:prSet presAssocID="{A1C75C1D-935D-4557-8C0F-A4FF515970E9}" presName="pictRect" presStyleLbl="nod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en-US"/>
        </a:p>
      </dgm:t>
    </dgm:pt>
    <dgm:pt modelId="{EA585993-C79A-427B-9CED-2A7B9B5303AF}" type="pres">
      <dgm:prSet presAssocID="{A1C75C1D-935D-4557-8C0F-A4FF515970E9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CE1175-CF8C-4FB6-9AE1-4EB5F423B70B}" type="pres">
      <dgm:prSet presAssocID="{D0022832-F945-4BA4-AE4A-D39CD59E90C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0DD8047-9520-4657-A394-8522E8FD5A7A}" type="pres">
      <dgm:prSet presAssocID="{F0BBBE5E-88A4-498A-9058-4B922D7DB634}" presName="compNode" presStyleCnt="0"/>
      <dgm:spPr/>
    </dgm:pt>
    <dgm:pt modelId="{F0E0BA5A-FC3B-4A01-8F0C-5A18F21A2054}" type="pres">
      <dgm:prSet presAssocID="{F0BBBE5E-88A4-498A-9058-4B922D7DB634}" presName="pictRect" presStyleLbl="node1" presStyleIdx="2" presStyleCnt="4"/>
      <dgm:spPr>
        <a:blipFill>
          <a:blip xmlns:r="http://schemas.openxmlformats.org/officeDocument/2006/relationships" r:embed="rId3"/>
          <a:srcRect/>
          <a:stretch>
            <a:fillRect l="-10000" r="-10000"/>
          </a:stretch>
        </a:blipFill>
      </dgm:spPr>
      <dgm:t>
        <a:bodyPr/>
        <a:lstStyle/>
        <a:p>
          <a:endParaRPr lang="en-US"/>
        </a:p>
      </dgm:t>
    </dgm:pt>
    <dgm:pt modelId="{5817EEA0-9F68-4F71-9259-28E3A8C013B1}" type="pres">
      <dgm:prSet presAssocID="{F0BBBE5E-88A4-498A-9058-4B922D7DB634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122289-1100-48D7-BB82-E1DB65E42C5B}" type="pres">
      <dgm:prSet presAssocID="{7C867592-2851-4B92-848B-F12AF52EF9E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A7618BE-2D05-4132-9BCE-F6592C1D4A0F}" type="pres">
      <dgm:prSet presAssocID="{2453E68A-CA13-4F9E-95B5-678ADFF8E790}" presName="compNode" presStyleCnt="0"/>
      <dgm:spPr/>
    </dgm:pt>
    <dgm:pt modelId="{13C3CE93-E4EF-47EF-AE98-DECFCE6B4CF1}" type="pres">
      <dgm:prSet presAssocID="{2453E68A-CA13-4F9E-95B5-678ADFF8E790}" presName="pictRect" presStyleLbl="nod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  <dgm:t>
        <a:bodyPr/>
        <a:lstStyle/>
        <a:p>
          <a:endParaRPr lang="en-US"/>
        </a:p>
      </dgm:t>
    </dgm:pt>
    <dgm:pt modelId="{FF4DF800-79E1-4CFE-BDB3-2A289269B56B}" type="pres">
      <dgm:prSet presAssocID="{2453E68A-CA13-4F9E-95B5-678ADFF8E790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520370-5C6F-4ABB-A303-DCEDD24D29D4}" type="presOf" srcId="{A1C75C1D-935D-4557-8C0F-A4FF515970E9}" destId="{EA585993-C79A-427B-9CED-2A7B9B5303AF}" srcOrd="0" destOrd="0" presId="urn:microsoft.com/office/officeart/2005/8/layout/pList1#1"/>
    <dgm:cxn modelId="{6D1F66DF-4073-4384-94F1-0EFB7791A1EB}" type="presOf" srcId="{3CA63A9C-DE27-4E79-8F3D-90C3A0554735}" destId="{8CE41BB2-F68E-4631-A3FC-00542490F133}" srcOrd="0" destOrd="0" presId="urn:microsoft.com/office/officeart/2005/8/layout/pList1#1"/>
    <dgm:cxn modelId="{332F5E26-2A28-491C-8811-9721974DA269}" srcId="{57CCF8A4-AC24-4300-9F41-4153F2782F36}" destId="{3CA63A9C-DE27-4E79-8F3D-90C3A0554735}" srcOrd="0" destOrd="0" parTransId="{DDD2CFA0-09B6-4379-AD01-2C9DF94FB707}" sibTransId="{8D2DCFEC-C440-4016-9BB1-797DF16CE8A5}"/>
    <dgm:cxn modelId="{588C9093-0D27-4CC3-85D5-E33745FB043B}" type="presOf" srcId="{2453E68A-CA13-4F9E-95B5-678ADFF8E790}" destId="{FF4DF800-79E1-4CFE-BDB3-2A289269B56B}" srcOrd="0" destOrd="0" presId="urn:microsoft.com/office/officeart/2005/8/layout/pList1#1"/>
    <dgm:cxn modelId="{FAB1C573-56C6-4BEA-A868-3D8F8918AC2D}" srcId="{57CCF8A4-AC24-4300-9F41-4153F2782F36}" destId="{F0BBBE5E-88A4-498A-9058-4B922D7DB634}" srcOrd="2" destOrd="0" parTransId="{22675559-189F-4CF1-9F24-0801B2641067}" sibTransId="{7C867592-2851-4B92-848B-F12AF52EF9EB}"/>
    <dgm:cxn modelId="{054FB2F5-D65E-4BDC-86CA-B70557B83F28}" srcId="{57CCF8A4-AC24-4300-9F41-4153F2782F36}" destId="{2453E68A-CA13-4F9E-95B5-678ADFF8E790}" srcOrd="3" destOrd="0" parTransId="{B93A3288-9228-4583-B066-5912214C30D7}" sibTransId="{28203552-2BAF-4578-8462-95F6DEFA3284}"/>
    <dgm:cxn modelId="{3AF061CF-73CF-4A1C-810A-B76C6008744E}" type="presOf" srcId="{7C867592-2851-4B92-848B-F12AF52EF9EB}" destId="{5D122289-1100-48D7-BB82-E1DB65E42C5B}" srcOrd="0" destOrd="0" presId="urn:microsoft.com/office/officeart/2005/8/layout/pList1#1"/>
    <dgm:cxn modelId="{22679432-F92A-4C4C-B3B0-1FD55F6AFF7F}" type="presOf" srcId="{D0022832-F945-4BA4-AE4A-D39CD59E90C4}" destId="{29CE1175-CF8C-4FB6-9AE1-4EB5F423B70B}" srcOrd="0" destOrd="0" presId="urn:microsoft.com/office/officeart/2005/8/layout/pList1#1"/>
    <dgm:cxn modelId="{39014C97-C96F-46E4-92A8-8E70BE2709C3}" type="presOf" srcId="{F0BBBE5E-88A4-498A-9058-4B922D7DB634}" destId="{5817EEA0-9F68-4F71-9259-28E3A8C013B1}" srcOrd="0" destOrd="0" presId="urn:microsoft.com/office/officeart/2005/8/layout/pList1#1"/>
    <dgm:cxn modelId="{EDCAB8C5-378E-4D99-95E6-1B818849ABFC}" srcId="{57CCF8A4-AC24-4300-9F41-4153F2782F36}" destId="{A1C75C1D-935D-4557-8C0F-A4FF515970E9}" srcOrd="1" destOrd="0" parTransId="{20523D02-9D79-4AD4-9DC8-D0D3B700872D}" sibTransId="{D0022832-F945-4BA4-AE4A-D39CD59E90C4}"/>
    <dgm:cxn modelId="{24278952-7E3E-480F-A361-A2B1534C410D}" type="presOf" srcId="{8D2DCFEC-C440-4016-9BB1-797DF16CE8A5}" destId="{487698C2-93F9-41CD-971E-552B9704382D}" srcOrd="0" destOrd="0" presId="urn:microsoft.com/office/officeart/2005/8/layout/pList1#1"/>
    <dgm:cxn modelId="{5264EE7F-C76A-4402-872F-076144BDD8D5}" type="presOf" srcId="{57CCF8A4-AC24-4300-9F41-4153F2782F36}" destId="{3527CC1B-2AAF-42FF-B121-040DF0AD8AD6}" srcOrd="0" destOrd="0" presId="urn:microsoft.com/office/officeart/2005/8/layout/pList1#1"/>
    <dgm:cxn modelId="{D3764D3B-3CAD-41C5-BE51-D5768DD233FB}" type="presParOf" srcId="{3527CC1B-2AAF-42FF-B121-040DF0AD8AD6}" destId="{6BBCF461-DEC3-475F-80C6-292E9E9F4C8F}" srcOrd="0" destOrd="0" presId="urn:microsoft.com/office/officeart/2005/8/layout/pList1#1"/>
    <dgm:cxn modelId="{59D2CF76-2AEE-4275-B899-8BA097C16A1B}" type="presParOf" srcId="{6BBCF461-DEC3-475F-80C6-292E9E9F4C8F}" destId="{7BCA232C-9D0D-4456-BE7D-37C6EB4A1213}" srcOrd="0" destOrd="0" presId="urn:microsoft.com/office/officeart/2005/8/layout/pList1#1"/>
    <dgm:cxn modelId="{E66E5B9C-AA67-41C5-B3F7-D35F867EDDD3}" type="presParOf" srcId="{6BBCF461-DEC3-475F-80C6-292E9E9F4C8F}" destId="{8CE41BB2-F68E-4631-A3FC-00542490F133}" srcOrd="1" destOrd="0" presId="urn:microsoft.com/office/officeart/2005/8/layout/pList1#1"/>
    <dgm:cxn modelId="{2A1F5436-14E4-4328-8AE4-D929548506DD}" type="presParOf" srcId="{3527CC1B-2AAF-42FF-B121-040DF0AD8AD6}" destId="{487698C2-93F9-41CD-971E-552B9704382D}" srcOrd="1" destOrd="0" presId="urn:microsoft.com/office/officeart/2005/8/layout/pList1#1"/>
    <dgm:cxn modelId="{0D022620-F336-4423-810A-1226FB539428}" type="presParOf" srcId="{3527CC1B-2AAF-42FF-B121-040DF0AD8AD6}" destId="{69CCE858-F06C-4754-848B-7B7BD2B00CD9}" srcOrd="2" destOrd="0" presId="urn:microsoft.com/office/officeart/2005/8/layout/pList1#1"/>
    <dgm:cxn modelId="{C1002D7A-0885-4571-960A-83DF28F4B9DC}" type="presParOf" srcId="{69CCE858-F06C-4754-848B-7B7BD2B00CD9}" destId="{73CB3924-FD8B-43A1-81F8-06320F607D69}" srcOrd="0" destOrd="0" presId="urn:microsoft.com/office/officeart/2005/8/layout/pList1#1"/>
    <dgm:cxn modelId="{DEB1C14E-BCDE-4305-A658-E29607FD20CB}" type="presParOf" srcId="{69CCE858-F06C-4754-848B-7B7BD2B00CD9}" destId="{EA585993-C79A-427B-9CED-2A7B9B5303AF}" srcOrd="1" destOrd="0" presId="urn:microsoft.com/office/officeart/2005/8/layout/pList1#1"/>
    <dgm:cxn modelId="{926C559E-5493-4B30-90AE-8E9F3680D011}" type="presParOf" srcId="{3527CC1B-2AAF-42FF-B121-040DF0AD8AD6}" destId="{29CE1175-CF8C-4FB6-9AE1-4EB5F423B70B}" srcOrd="3" destOrd="0" presId="urn:microsoft.com/office/officeart/2005/8/layout/pList1#1"/>
    <dgm:cxn modelId="{FA44E676-D21A-4D50-9E53-191325015FF4}" type="presParOf" srcId="{3527CC1B-2AAF-42FF-B121-040DF0AD8AD6}" destId="{50DD8047-9520-4657-A394-8522E8FD5A7A}" srcOrd="4" destOrd="0" presId="urn:microsoft.com/office/officeart/2005/8/layout/pList1#1"/>
    <dgm:cxn modelId="{3F23FF99-EEE9-4BAF-BBFE-458ECAD91E4B}" type="presParOf" srcId="{50DD8047-9520-4657-A394-8522E8FD5A7A}" destId="{F0E0BA5A-FC3B-4A01-8F0C-5A18F21A2054}" srcOrd="0" destOrd="0" presId="urn:microsoft.com/office/officeart/2005/8/layout/pList1#1"/>
    <dgm:cxn modelId="{78FE3B47-3F27-4298-BBAE-718E88B3FC15}" type="presParOf" srcId="{50DD8047-9520-4657-A394-8522E8FD5A7A}" destId="{5817EEA0-9F68-4F71-9259-28E3A8C013B1}" srcOrd="1" destOrd="0" presId="urn:microsoft.com/office/officeart/2005/8/layout/pList1#1"/>
    <dgm:cxn modelId="{6051FE82-35E4-48EC-8709-D1C29DEBA9F1}" type="presParOf" srcId="{3527CC1B-2AAF-42FF-B121-040DF0AD8AD6}" destId="{5D122289-1100-48D7-BB82-E1DB65E42C5B}" srcOrd="5" destOrd="0" presId="urn:microsoft.com/office/officeart/2005/8/layout/pList1#1"/>
    <dgm:cxn modelId="{C3456839-7D74-425C-B59D-9ED44C8129E1}" type="presParOf" srcId="{3527CC1B-2AAF-42FF-B121-040DF0AD8AD6}" destId="{3A7618BE-2D05-4132-9BCE-F6592C1D4A0F}" srcOrd="6" destOrd="0" presId="urn:microsoft.com/office/officeart/2005/8/layout/pList1#1"/>
    <dgm:cxn modelId="{BFCBC5CA-8DB1-432E-B441-E2B89D5C29C5}" type="presParOf" srcId="{3A7618BE-2D05-4132-9BCE-F6592C1D4A0F}" destId="{13C3CE93-E4EF-47EF-AE98-DECFCE6B4CF1}" srcOrd="0" destOrd="0" presId="urn:microsoft.com/office/officeart/2005/8/layout/pList1#1"/>
    <dgm:cxn modelId="{433ABB48-A8B5-4165-B46D-0B0B0F325838}" type="presParOf" srcId="{3A7618BE-2D05-4132-9BCE-F6592C1D4A0F}" destId="{FF4DF800-79E1-4CFE-BDB3-2A289269B56B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9F32D0-7770-4A51-BEBC-86CF4BB43D1D}" type="doc">
      <dgm:prSet loTypeId="urn:microsoft.com/office/officeart/2005/8/layout/pList1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26BEE2-C598-4E50-A124-E44F2D5CA4B2}">
      <dgm:prSet phldrT="[Text]"/>
      <dgm:spPr/>
      <dgm:t>
        <a:bodyPr/>
        <a:lstStyle/>
        <a:p>
          <a:r>
            <a:rPr lang="en-US" dirty="0" smtClean="0"/>
            <a:t>Wind/Aerosol LIDARs</a:t>
          </a:r>
          <a:endParaRPr lang="en-US" dirty="0"/>
        </a:p>
      </dgm:t>
    </dgm:pt>
    <dgm:pt modelId="{DB0958E1-B363-4788-91A2-63E33EB716A4}" type="parTrans" cxnId="{19520B7D-4AFC-46AD-8BFD-308EB62A3D26}">
      <dgm:prSet/>
      <dgm:spPr/>
      <dgm:t>
        <a:bodyPr/>
        <a:lstStyle/>
        <a:p>
          <a:endParaRPr lang="en-US"/>
        </a:p>
      </dgm:t>
    </dgm:pt>
    <dgm:pt modelId="{1B3DB759-4B9D-4CBE-959F-BEC4C0076A2C}" type="sibTrans" cxnId="{19520B7D-4AFC-46AD-8BFD-308EB62A3D26}">
      <dgm:prSet/>
      <dgm:spPr/>
      <dgm:t>
        <a:bodyPr/>
        <a:lstStyle/>
        <a:p>
          <a:endParaRPr lang="en-US"/>
        </a:p>
      </dgm:t>
    </dgm:pt>
    <dgm:pt modelId="{3472AEFC-C5D2-416F-BFFF-BC3C8E8BC638}">
      <dgm:prSet phldrT="[Text]"/>
      <dgm:spPr/>
      <dgm:t>
        <a:bodyPr/>
        <a:lstStyle/>
        <a:p>
          <a:r>
            <a:rPr lang="en-US" dirty="0" smtClean="0"/>
            <a:t>Wind Profiler</a:t>
          </a:r>
          <a:endParaRPr lang="en-US" dirty="0"/>
        </a:p>
      </dgm:t>
    </dgm:pt>
    <dgm:pt modelId="{B02D2B8C-CA27-44FD-82A2-123438C422F8}" type="parTrans" cxnId="{D67279E7-2276-4288-B83F-1E39393EAC32}">
      <dgm:prSet/>
      <dgm:spPr/>
      <dgm:t>
        <a:bodyPr/>
        <a:lstStyle/>
        <a:p>
          <a:endParaRPr lang="en-US"/>
        </a:p>
      </dgm:t>
    </dgm:pt>
    <dgm:pt modelId="{6D71B5AF-9019-460D-AE09-DBF8B1EA8E24}" type="sibTrans" cxnId="{D67279E7-2276-4288-B83F-1E39393EAC32}">
      <dgm:prSet/>
      <dgm:spPr/>
      <dgm:t>
        <a:bodyPr/>
        <a:lstStyle/>
        <a:p>
          <a:endParaRPr lang="en-US"/>
        </a:p>
      </dgm:t>
    </dgm:pt>
    <dgm:pt modelId="{506BA05F-06A7-4D67-B8A7-9EECB3BF26C1}">
      <dgm:prSet phldrT="[Text]"/>
      <dgm:spPr/>
      <dgm:t>
        <a:bodyPr/>
        <a:lstStyle/>
        <a:p>
          <a:r>
            <a:rPr lang="en-US" dirty="0" smtClean="0"/>
            <a:t>Lightning Detection System</a:t>
          </a:r>
          <a:endParaRPr lang="en-US" dirty="0"/>
        </a:p>
      </dgm:t>
    </dgm:pt>
    <dgm:pt modelId="{AF1FA3C1-5EA1-4FD9-82F3-91F8445AD18F}" type="parTrans" cxnId="{3C584B9F-B275-451E-A8AC-4AA613CA54D5}">
      <dgm:prSet/>
      <dgm:spPr/>
      <dgm:t>
        <a:bodyPr/>
        <a:lstStyle/>
        <a:p>
          <a:endParaRPr lang="en-US"/>
        </a:p>
      </dgm:t>
    </dgm:pt>
    <dgm:pt modelId="{C02EDEDF-C12C-4D9D-A717-45905F6FB268}" type="sibTrans" cxnId="{3C584B9F-B275-451E-A8AC-4AA613CA54D5}">
      <dgm:prSet/>
      <dgm:spPr/>
      <dgm:t>
        <a:bodyPr/>
        <a:lstStyle/>
        <a:p>
          <a:endParaRPr lang="en-US"/>
        </a:p>
      </dgm:t>
    </dgm:pt>
    <dgm:pt modelId="{CC95204A-1074-49D7-B677-963D4F539E6E}">
      <dgm:prSet phldrT="[Text]"/>
      <dgm:spPr/>
      <dgm:t>
        <a:bodyPr/>
        <a:lstStyle/>
        <a:p>
          <a:r>
            <a:rPr lang="en-US" dirty="0" smtClean="0"/>
            <a:t>Automatic Weather Stations</a:t>
          </a:r>
          <a:endParaRPr lang="en-US" dirty="0"/>
        </a:p>
      </dgm:t>
    </dgm:pt>
    <dgm:pt modelId="{2746B2F7-B226-4110-96C7-B8E6B1E768A0}" type="parTrans" cxnId="{D36D015A-827E-4B1E-B75C-98B4C462A9F4}">
      <dgm:prSet/>
      <dgm:spPr/>
      <dgm:t>
        <a:bodyPr/>
        <a:lstStyle/>
        <a:p>
          <a:endParaRPr lang="en-US"/>
        </a:p>
      </dgm:t>
    </dgm:pt>
    <dgm:pt modelId="{8D3A4CA9-2769-45A3-B442-3700EA752685}" type="sibTrans" cxnId="{D36D015A-827E-4B1E-B75C-98B4C462A9F4}">
      <dgm:prSet/>
      <dgm:spPr/>
      <dgm:t>
        <a:bodyPr/>
        <a:lstStyle/>
        <a:p>
          <a:endParaRPr lang="en-US"/>
        </a:p>
      </dgm:t>
    </dgm:pt>
    <dgm:pt modelId="{3D7519C4-779D-4B6A-B745-C9BAFFB5F85E}">
      <dgm:prSet phldrT="[Text]"/>
      <dgm:spPr/>
      <dgm:t>
        <a:bodyPr/>
        <a:lstStyle/>
        <a:p>
          <a:r>
            <a:rPr lang="en-US" dirty="0" smtClean="0"/>
            <a:t>Weather Radar</a:t>
          </a:r>
          <a:endParaRPr lang="en-US" dirty="0"/>
        </a:p>
      </dgm:t>
    </dgm:pt>
    <dgm:pt modelId="{5F633855-F86E-4083-9931-9771F8271FDF}" type="parTrans" cxnId="{19A8EDFE-821E-4775-8988-BDCAA9FDEC73}">
      <dgm:prSet/>
      <dgm:spPr/>
      <dgm:t>
        <a:bodyPr/>
        <a:lstStyle/>
        <a:p>
          <a:endParaRPr lang="en-US"/>
        </a:p>
      </dgm:t>
    </dgm:pt>
    <dgm:pt modelId="{411EC3AE-5E0A-47BA-9442-CD2FF338AE5F}" type="sibTrans" cxnId="{19A8EDFE-821E-4775-8988-BDCAA9FDEC73}">
      <dgm:prSet/>
      <dgm:spPr/>
      <dgm:t>
        <a:bodyPr/>
        <a:lstStyle/>
        <a:p>
          <a:endParaRPr lang="en-US"/>
        </a:p>
      </dgm:t>
    </dgm:pt>
    <dgm:pt modelId="{EF9353F4-E98C-441F-8A21-CA71F1B29751}">
      <dgm:prSet phldrT="[Text]"/>
      <dgm:spPr/>
      <dgm:t>
        <a:bodyPr/>
        <a:lstStyle/>
        <a:p>
          <a:r>
            <a:rPr lang="en-US" dirty="0" smtClean="0"/>
            <a:t>Satellite Reception Systems</a:t>
          </a:r>
          <a:endParaRPr lang="en-US" dirty="0"/>
        </a:p>
      </dgm:t>
    </dgm:pt>
    <dgm:pt modelId="{F0623BDE-E234-4CE2-ABF9-1AAD7032C47E}" type="parTrans" cxnId="{16C753F5-EF1C-40EC-9400-02B73EEC3445}">
      <dgm:prSet/>
      <dgm:spPr/>
      <dgm:t>
        <a:bodyPr/>
        <a:lstStyle/>
        <a:p>
          <a:endParaRPr lang="en-US"/>
        </a:p>
      </dgm:t>
    </dgm:pt>
    <dgm:pt modelId="{37B0C343-5F6E-461D-BD5E-D2166CDE7EA2}" type="sibTrans" cxnId="{16C753F5-EF1C-40EC-9400-02B73EEC3445}">
      <dgm:prSet/>
      <dgm:spPr/>
      <dgm:t>
        <a:bodyPr/>
        <a:lstStyle/>
        <a:p>
          <a:endParaRPr lang="en-US"/>
        </a:p>
      </dgm:t>
    </dgm:pt>
    <dgm:pt modelId="{28BA95A7-E2A2-45BF-8B5D-F5F1A1C9A1AD}" type="pres">
      <dgm:prSet presAssocID="{149F32D0-7770-4A51-BEBC-86CF4BB43D1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A4D9C0-BD3E-4EA8-8D73-5D7DD643ACD0}" type="pres">
      <dgm:prSet presAssocID="{2B26BEE2-C598-4E50-A124-E44F2D5CA4B2}" presName="compNode" presStyleCnt="0"/>
      <dgm:spPr/>
    </dgm:pt>
    <dgm:pt modelId="{BE8A3E3E-FCEB-4325-AF75-40F10A430745}" type="pres">
      <dgm:prSet presAssocID="{2B26BEE2-C598-4E50-A124-E44F2D5CA4B2}" presName="pictRect" presStyleLbl="nod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en-US"/>
        </a:p>
      </dgm:t>
    </dgm:pt>
    <dgm:pt modelId="{244C12B1-564D-4244-A0C2-51D0A0D1902C}" type="pres">
      <dgm:prSet presAssocID="{2B26BEE2-C598-4E50-A124-E44F2D5CA4B2}" presName="textRec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1C6176-AE76-4DA8-B751-6E26548503EC}" type="pres">
      <dgm:prSet presAssocID="{1B3DB759-4B9D-4CBE-959F-BEC4C0076A2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64F6164-75D6-42AD-8CA9-9873163EF4A2}" type="pres">
      <dgm:prSet presAssocID="{3472AEFC-C5D2-416F-BFFF-BC3C8E8BC638}" presName="compNode" presStyleCnt="0"/>
      <dgm:spPr/>
    </dgm:pt>
    <dgm:pt modelId="{34E3E995-1D9E-4569-AB3E-F954C4F58613}" type="pres">
      <dgm:prSet presAssocID="{3472AEFC-C5D2-416F-BFFF-BC3C8E8BC638}" presName="pictRect" presStyleLbl="node1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en-US"/>
        </a:p>
      </dgm:t>
    </dgm:pt>
    <dgm:pt modelId="{026207A4-6E7D-4F25-A549-696EFD99E5A9}" type="pres">
      <dgm:prSet presAssocID="{3472AEFC-C5D2-416F-BFFF-BC3C8E8BC638}" presName="textRec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C5A13A-C40D-46D9-828C-62ED49C62901}" type="pres">
      <dgm:prSet presAssocID="{6D71B5AF-9019-460D-AE09-DBF8B1EA8E2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B242495-7858-4626-ADA7-6ABF7157F165}" type="pres">
      <dgm:prSet presAssocID="{506BA05F-06A7-4D67-B8A7-9EECB3BF26C1}" presName="compNode" presStyleCnt="0"/>
      <dgm:spPr/>
    </dgm:pt>
    <dgm:pt modelId="{ABB16E13-0DA0-4083-994C-2855E468CBD1}" type="pres">
      <dgm:prSet presAssocID="{506BA05F-06A7-4D67-B8A7-9EECB3BF26C1}" presName="pictRect" presStyleLbl="nod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n-US"/>
        </a:p>
      </dgm:t>
    </dgm:pt>
    <dgm:pt modelId="{DEAC909C-3B28-4108-A528-8990BA6FB4E8}" type="pres">
      <dgm:prSet presAssocID="{506BA05F-06A7-4D67-B8A7-9EECB3BF26C1}" presName="textRect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987865-786F-4070-A456-C8702B4223CC}" type="pres">
      <dgm:prSet presAssocID="{C02EDEDF-C12C-4D9D-A717-45905F6FB26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4DA3B56-7B5B-4570-938A-09FB1A083E3C}" type="pres">
      <dgm:prSet presAssocID="{CC95204A-1074-49D7-B677-963D4F539E6E}" presName="compNode" presStyleCnt="0"/>
      <dgm:spPr/>
    </dgm:pt>
    <dgm:pt modelId="{06D39C22-8C07-4A77-80D6-1C8F1A56A813}" type="pres">
      <dgm:prSet presAssocID="{CC95204A-1074-49D7-B677-963D4F539E6E}" presName="pictRect" presStyleLbl="nod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F6A0A5C-3960-48FD-9660-778824624716}" type="pres">
      <dgm:prSet presAssocID="{CC95204A-1074-49D7-B677-963D4F539E6E}" presName="textRec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70D40A-C4D1-4E86-B57F-D35AD7CDC196}" type="pres">
      <dgm:prSet presAssocID="{8D3A4CA9-2769-45A3-B442-3700EA75268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98B3EE9-ADDA-48F2-8768-CE6996786943}" type="pres">
      <dgm:prSet presAssocID="{3D7519C4-779D-4B6A-B745-C9BAFFB5F85E}" presName="compNode" presStyleCnt="0"/>
      <dgm:spPr/>
    </dgm:pt>
    <dgm:pt modelId="{8FA145A2-A1C5-4A40-8966-E1224A1B43EB}" type="pres">
      <dgm:prSet presAssocID="{3D7519C4-779D-4B6A-B745-C9BAFFB5F85E}" presName="pictRect" presStyleLbl="node1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US"/>
        </a:p>
      </dgm:t>
    </dgm:pt>
    <dgm:pt modelId="{993F7903-F801-449D-9D86-81D973C28F03}" type="pres">
      <dgm:prSet presAssocID="{3D7519C4-779D-4B6A-B745-C9BAFFB5F85E}" presName="textRec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1D9D44-FDE0-4F84-97EE-E28F37D63F9E}" type="pres">
      <dgm:prSet presAssocID="{411EC3AE-5E0A-47BA-9442-CD2FF338AE5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C913993-494D-4873-BF67-87A793479EBE}" type="pres">
      <dgm:prSet presAssocID="{EF9353F4-E98C-441F-8A21-CA71F1B29751}" presName="compNode" presStyleCnt="0"/>
      <dgm:spPr/>
    </dgm:pt>
    <dgm:pt modelId="{592EACAC-53D5-4270-A37A-ED126420D60A}" type="pres">
      <dgm:prSet presAssocID="{EF9353F4-E98C-441F-8A21-CA71F1B29751}" presName="pictRect" presStyleLbl="nod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  <dgm:t>
        <a:bodyPr/>
        <a:lstStyle/>
        <a:p>
          <a:endParaRPr lang="en-US"/>
        </a:p>
      </dgm:t>
    </dgm:pt>
    <dgm:pt modelId="{6D7751B3-4178-49DE-AC23-52C88DAC14A7}" type="pres">
      <dgm:prSet presAssocID="{EF9353F4-E98C-441F-8A21-CA71F1B29751}" presName="textRec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204812-B8B4-4BD1-9CB0-69BDDFEBA141}" type="presOf" srcId="{506BA05F-06A7-4D67-B8A7-9EECB3BF26C1}" destId="{DEAC909C-3B28-4108-A528-8990BA6FB4E8}" srcOrd="0" destOrd="0" presId="urn:microsoft.com/office/officeart/2005/8/layout/pList1#2"/>
    <dgm:cxn modelId="{16C753F5-EF1C-40EC-9400-02B73EEC3445}" srcId="{149F32D0-7770-4A51-BEBC-86CF4BB43D1D}" destId="{EF9353F4-E98C-441F-8A21-CA71F1B29751}" srcOrd="5" destOrd="0" parTransId="{F0623BDE-E234-4CE2-ABF9-1AAD7032C47E}" sibTransId="{37B0C343-5F6E-461D-BD5E-D2166CDE7EA2}"/>
    <dgm:cxn modelId="{3C584B9F-B275-451E-A8AC-4AA613CA54D5}" srcId="{149F32D0-7770-4A51-BEBC-86CF4BB43D1D}" destId="{506BA05F-06A7-4D67-B8A7-9EECB3BF26C1}" srcOrd="2" destOrd="0" parTransId="{AF1FA3C1-5EA1-4FD9-82F3-91F8445AD18F}" sibTransId="{C02EDEDF-C12C-4D9D-A717-45905F6FB268}"/>
    <dgm:cxn modelId="{F19C8C94-D925-4EE6-8A2F-EACF82EDB00C}" type="presOf" srcId="{149F32D0-7770-4A51-BEBC-86CF4BB43D1D}" destId="{28BA95A7-E2A2-45BF-8B5D-F5F1A1C9A1AD}" srcOrd="0" destOrd="0" presId="urn:microsoft.com/office/officeart/2005/8/layout/pList1#2"/>
    <dgm:cxn modelId="{19520B7D-4AFC-46AD-8BFD-308EB62A3D26}" srcId="{149F32D0-7770-4A51-BEBC-86CF4BB43D1D}" destId="{2B26BEE2-C598-4E50-A124-E44F2D5CA4B2}" srcOrd="0" destOrd="0" parTransId="{DB0958E1-B363-4788-91A2-63E33EB716A4}" sibTransId="{1B3DB759-4B9D-4CBE-959F-BEC4C0076A2C}"/>
    <dgm:cxn modelId="{A8C27EF7-622D-4B21-A5A0-399F586743FE}" type="presOf" srcId="{3472AEFC-C5D2-416F-BFFF-BC3C8E8BC638}" destId="{026207A4-6E7D-4F25-A549-696EFD99E5A9}" srcOrd="0" destOrd="0" presId="urn:microsoft.com/office/officeart/2005/8/layout/pList1#2"/>
    <dgm:cxn modelId="{19A8EDFE-821E-4775-8988-BDCAA9FDEC73}" srcId="{149F32D0-7770-4A51-BEBC-86CF4BB43D1D}" destId="{3D7519C4-779D-4B6A-B745-C9BAFFB5F85E}" srcOrd="4" destOrd="0" parTransId="{5F633855-F86E-4083-9931-9771F8271FDF}" sibTransId="{411EC3AE-5E0A-47BA-9442-CD2FF338AE5F}"/>
    <dgm:cxn modelId="{BE7E7AD9-93D2-4F5A-BCFF-2C9C092830A3}" type="presOf" srcId="{1B3DB759-4B9D-4CBE-959F-BEC4C0076A2C}" destId="{671C6176-AE76-4DA8-B751-6E26548503EC}" srcOrd="0" destOrd="0" presId="urn:microsoft.com/office/officeart/2005/8/layout/pList1#2"/>
    <dgm:cxn modelId="{F0D57B8B-5689-484A-8643-67A644477C07}" type="presOf" srcId="{EF9353F4-E98C-441F-8A21-CA71F1B29751}" destId="{6D7751B3-4178-49DE-AC23-52C88DAC14A7}" srcOrd="0" destOrd="0" presId="urn:microsoft.com/office/officeart/2005/8/layout/pList1#2"/>
    <dgm:cxn modelId="{D36D015A-827E-4B1E-B75C-98B4C462A9F4}" srcId="{149F32D0-7770-4A51-BEBC-86CF4BB43D1D}" destId="{CC95204A-1074-49D7-B677-963D4F539E6E}" srcOrd="3" destOrd="0" parTransId="{2746B2F7-B226-4110-96C7-B8E6B1E768A0}" sibTransId="{8D3A4CA9-2769-45A3-B442-3700EA752685}"/>
    <dgm:cxn modelId="{270B5DF3-C93A-42F9-AEAE-2DDB38F54941}" type="presOf" srcId="{3D7519C4-779D-4B6A-B745-C9BAFFB5F85E}" destId="{993F7903-F801-449D-9D86-81D973C28F03}" srcOrd="0" destOrd="0" presId="urn:microsoft.com/office/officeart/2005/8/layout/pList1#2"/>
    <dgm:cxn modelId="{D67279E7-2276-4288-B83F-1E39393EAC32}" srcId="{149F32D0-7770-4A51-BEBC-86CF4BB43D1D}" destId="{3472AEFC-C5D2-416F-BFFF-BC3C8E8BC638}" srcOrd="1" destOrd="0" parTransId="{B02D2B8C-CA27-44FD-82A2-123438C422F8}" sibTransId="{6D71B5AF-9019-460D-AE09-DBF8B1EA8E24}"/>
    <dgm:cxn modelId="{36216591-2F2F-4646-831A-43CBD853A32F}" type="presOf" srcId="{2B26BEE2-C598-4E50-A124-E44F2D5CA4B2}" destId="{244C12B1-564D-4244-A0C2-51D0A0D1902C}" srcOrd="0" destOrd="0" presId="urn:microsoft.com/office/officeart/2005/8/layout/pList1#2"/>
    <dgm:cxn modelId="{E122CE74-4FBE-48FE-8EBB-CD057E4455F8}" type="presOf" srcId="{8D3A4CA9-2769-45A3-B442-3700EA752685}" destId="{3E70D40A-C4D1-4E86-B57F-D35AD7CDC196}" srcOrd="0" destOrd="0" presId="urn:microsoft.com/office/officeart/2005/8/layout/pList1#2"/>
    <dgm:cxn modelId="{656CCC09-DB98-4D91-89C5-9661C51B3CA3}" type="presOf" srcId="{6D71B5AF-9019-460D-AE09-DBF8B1EA8E24}" destId="{46C5A13A-C40D-46D9-828C-62ED49C62901}" srcOrd="0" destOrd="0" presId="urn:microsoft.com/office/officeart/2005/8/layout/pList1#2"/>
    <dgm:cxn modelId="{6354F20E-17AC-4007-9114-CE4C052FB067}" type="presOf" srcId="{CC95204A-1074-49D7-B677-963D4F539E6E}" destId="{CF6A0A5C-3960-48FD-9660-778824624716}" srcOrd="0" destOrd="0" presId="urn:microsoft.com/office/officeart/2005/8/layout/pList1#2"/>
    <dgm:cxn modelId="{07159DE9-3F3F-4A08-8E1F-4D53537AA198}" type="presOf" srcId="{C02EDEDF-C12C-4D9D-A717-45905F6FB268}" destId="{94987865-786F-4070-A456-C8702B4223CC}" srcOrd="0" destOrd="0" presId="urn:microsoft.com/office/officeart/2005/8/layout/pList1#2"/>
    <dgm:cxn modelId="{D6CDF827-D04D-48A1-B453-D98197DE6908}" type="presOf" srcId="{411EC3AE-5E0A-47BA-9442-CD2FF338AE5F}" destId="{7E1D9D44-FDE0-4F84-97EE-E28F37D63F9E}" srcOrd="0" destOrd="0" presId="urn:microsoft.com/office/officeart/2005/8/layout/pList1#2"/>
    <dgm:cxn modelId="{BB89616D-485A-424A-A6DD-F7539295F615}" type="presParOf" srcId="{28BA95A7-E2A2-45BF-8B5D-F5F1A1C9A1AD}" destId="{66A4D9C0-BD3E-4EA8-8D73-5D7DD643ACD0}" srcOrd="0" destOrd="0" presId="urn:microsoft.com/office/officeart/2005/8/layout/pList1#2"/>
    <dgm:cxn modelId="{3E5C0CC2-99FA-422E-9932-5FBDF14D4D3A}" type="presParOf" srcId="{66A4D9C0-BD3E-4EA8-8D73-5D7DD643ACD0}" destId="{BE8A3E3E-FCEB-4325-AF75-40F10A430745}" srcOrd="0" destOrd="0" presId="urn:microsoft.com/office/officeart/2005/8/layout/pList1#2"/>
    <dgm:cxn modelId="{2F27C934-1D91-40C1-BD7F-578FD203AB8B}" type="presParOf" srcId="{66A4D9C0-BD3E-4EA8-8D73-5D7DD643ACD0}" destId="{244C12B1-564D-4244-A0C2-51D0A0D1902C}" srcOrd="1" destOrd="0" presId="urn:microsoft.com/office/officeart/2005/8/layout/pList1#2"/>
    <dgm:cxn modelId="{E4C7C7BE-7C1C-450A-996F-F8079696ED6B}" type="presParOf" srcId="{28BA95A7-E2A2-45BF-8B5D-F5F1A1C9A1AD}" destId="{671C6176-AE76-4DA8-B751-6E26548503EC}" srcOrd="1" destOrd="0" presId="urn:microsoft.com/office/officeart/2005/8/layout/pList1#2"/>
    <dgm:cxn modelId="{AA8CBD1B-7043-476F-9ED4-1AF0AA435091}" type="presParOf" srcId="{28BA95A7-E2A2-45BF-8B5D-F5F1A1C9A1AD}" destId="{864F6164-75D6-42AD-8CA9-9873163EF4A2}" srcOrd="2" destOrd="0" presId="urn:microsoft.com/office/officeart/2005/8/layout/pList1#2"/>
    <dgm:cxn modelId="{16065A8D-FC0E-4431-9E68-6EECBE824C40}" type="presParOf" srcId="{864F6164-75D6-42AD-8CA9-9873163EF4A2}" destId="{34E3E995-1D9E-4569-AB3E-F954C4F58613}" srcOrd="0" destOrd="0" presId="urn:microsoft.com/office/officeart/2005/8/layout/pList1#2"/>
    <dgm:cxn modelId="{7BFDD9F9-9225-4504-897A-38061FD1A104}" type="presParOf" srcId="{864F6164-75D6-42AD-8CA9-9873163EF4A2}" destId="{026207A4-6E7D-4F25-A549-696EFD99E5A9}" srcOrd="1" destOrd="0" presId="urn:microsoft.com/office/officeart/2005/8/layout/pList1#2"/>
    <dgm:cxn modelId="{6C156CEB-DF2B-4145-BDB4-2424DBCE8275}" type="presParOf" srcId="{28BA95A7-E2A2-45BF-8B5D-F5F1A1C9A1AD}" destId="{46C5A13A-C40D-46D9-828C-62ED49C62901}" srcOrd="3" destOrd="0" presId="urn:microsoft.com/office/officeart/2005/8/layout/pList1#2"/>
    <dgm:cxn modelId="{BDE2068A-5AB0-47E2-B834-FD5FF0DB5107}" type="presParOf" srcId="{28BA95A7-E2A2-45BF-8B5D-F5F1A1C9A1AD}" destId="{4B242495-7858-4626-ADA7-6ABF7157F165}" srcOrd="4" destOrd="0" presId="urn:microsoft.com/office/officeart/2005/8/layout/pList1#2"/>
    <dgm:cxn modelId="{F8CB92D9-ED8D-4256-B652-8F24AA21BEC0}" type="presParOf" srcId="{4B242495-7858-4626-ADA7-6ABF7157F165}" destId="{ABB16E13-0DA0-4083-994C-2855E468CBD1}" srcOrd="0" destOrd="0" presId="urn:microsoft.com/office/officeart/2005/8/layout/pList1#2"/>
    <dgm:cxn modelId="{FA81D65F-42E7-44DE-B1E2-D131927F47B1}" type="presParOf" srcId="{4B242495-7858-4626-ADA7-6ABF7157F165}" destId="{DEAC909C-3B28-4108-A528-8990BA6FB4E8}" srcOrd="1" destOrd="0" presId="urn:microsoft.com/office/officeart/2005/8/layout/pList1#2"/>
    <dgm:cxn modelId="{3B4BD5A8-A634-4424-B21F-BAD7FC1C109C}" type="presParOf" srcId="{28BA95A7-E2A2-45BF-8B5D-F5F1A1C9A1AD}" destId="{94987865-786F-4070-A456-C8702B4223CC}" srcOrd="5" destOrd="0" presId="urn:microsoft.com/office/officeart/2005/8/layout/pList1#2"/>
    <dgm:cxn modelId="{0C484CF5-B6FE-42C9-9560-C1C76824F5F8}" type="presParOf" srcId="{28BA95A7-E2A2-45BF-8B5D-F5F1A1C9A1AD}" destId="{C4DA3B56-7B5B-4570-938A-09FB1A083E3C}" srcOrd="6" destOrd="0" presId="urn:microsoft.com/office/officeart/2005/8/layout/pList1#2"/>
    <dgm:cxn modelId="{6F4956D7-2178-4842-804D-13531BCA6C45}" type="presParOf" srcId="{C4DA3B56-7B5B-4570-938A-09FB1A083E3C}" destId="{06D39C22-8C07-4A77-80D6-1C8F1A56A813}" srcOrd="0" destOrd="0" presId="urn:microsoft.com/office/officeart/2005/8/layout/pList1#2"/>
    <dgm:cxn modelId="{FCD0F30B-0307-4BB2-811B-5F2276007266}" type="presParOf" srcId="{C4DA3B56-7B5B-4570-938A-09FB1A083E3C}" destId="{CF6A0A5C-3960-48FD-9660-778824624716}" srcOrd="1" destOrd="0" presId="urn:microsoft.com/office/officeart/2005/8/layout/pList1#2"/>
    <dgm:cxn modelId="{545C2901-6016-4806-A832-5FFE48DEF131}" type="presParOf" srcId="{28BA95A7-E2A2-45BF-8B5D-F5F1A1C9A1AD}" destId="{3E70D40A-C4D1-4E86-B57F-D35AD7CDC196}" srcOrd="7" destOrd="0" presId="urn:microsoft.com/office/officeart/2005/8/layout/pList1#2"/>
    <dgm:cxn modelId="{59BD757F-F346-4BF4-B045-2EB568A4D41B}" type="presParOf" srcId="{28BA95A7-E2A2-45BF-8B5D-F5F1A1C9A1AD}" destId="{E98B3EE9-ADDA-48F2-8768-CE6996786943}" srcOrd="8" destOrd="0" presId="urn:microsoft.com/office/officeart/2005/8/layout/pList1#2"/>
    <dgm:cxn modelId="{1177B806-A4BB-4014-B72C-9BFF3F487601}" type="presParOf" srcId="{E98B3EE9-ADDA-48F2-8768-CE6996786943}" destId="{8FA145A2-A1C5-4A40-8966-E1224A1B43EB}" srcOrd="0" destOrd="0" presId="urn:microsoft.com/office/officeart/2005/8/layout/pList1#2"/>
    <dgm:cxn modelId="{824A68CC-75C3-453A-AA76-D9EF1168FD92}" type="presParOf" srcId="{E98B3EE9-ADDA-48F2-8768-CE6996786943}" destId="{993F7903-F801-449D-9D86-81D973C28F03}" srcOrd="1" destOrd="0" presId="urn:microsoft.com/office/officeart/2005/8/layout/pList1#2"/>
    <dgm:cxn modelId="{5368E799-A65F-4703-A9E4-4E0C2337D21E}" type="presParOf" srcId="{28BA95A7-E2A2-45BF-8B5D-F5F1A1C9A1AD}" destId="{7E1D9D44-FDE0-4F84-97EE-E28F37D63F9E}" srcOrd="9" destOrd="0" presId="urn:microsoft.com/office/officeart/2005/8/layout/pList1#2"/>
    <dgm:cxn modelId="{F9AAA0FE-2CE2-4E1F-9629-657853E50F1D}" type="presParOf" srcId="{28BA95A7-E2A2-45BF-8B5D-F5F1A1C9A1AD}" destId="{2C913993-494D-4873-BF67-87A793479EBE}" srcOrd="10" destOrd="0" presId="urn:microsoft.com/office/officeart/2005/8/layout/pList1#2"/>
    <dgm:cxn modelId="{9D690DD2-4305-491F-89B7-F6C95CFA9722}" type="presParOf" srcId="{2C913993-494D-4873-BF67-87A793479EBE}" destId="{592EACAC-53D5-4270-A37A-ED126420D60A}" srcOrd="0" destOrd="0" presId="urn:microsoft.com/office/officeart/2005/8/layout/pList1#2"/>
    <dgm:cxn modelId="{54D3B1CC-10D2-4E65-BFB5-79C8A7F1EB72}" type="presParOf" srcId="{2C913993-494D-4873-BF67-87A793479EBE}" destId="{6D7751B3-4178-49DE-AC23-52C88DAC14A7}" srcOrd="1" destOrd="0" presId="urn:microsoft.com/office/officeart/2005/8/layout/pList1#2"/>
  </dgm:cxnLst>
  <dgm:bg>
    <a:noFill/>
  </dgm:bg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CA232C-9D0D-4456-BE7D-37C6EB4A1213}">
      <dsp:nvSpPr>
        <dsp:cNvPr id="0" name=""/>
        <dsp:cNvSpPr/>
      </dsp:nvSpPr>
      <dsp:spPr>
        <a:xfrm>
          <a:off x="3948" y="865489"/>
          <a:ext cx="1879168" cy="1294747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E41BB2-F68E-4631-A3FC-00542490F133}">
      <dsp:nvSpPr>
        <dsp:cNvPr id="0" name=""/>
        <dsp:cNvSpPr/>
      </dsp:nvSpPr>
      <dsp:spPr>
        <a:xfrm>
          <a:off x="3948" y="2143611"/>
          <a:ext cx="1879168" cy="697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Civil Aviation</a:t>
          </a:r>
          <a:endParaRPr lang="en-US" sz="2000" b="1" kern="1200" dirty="0"/>
        </a:p>
      </dsp:txBody>
      <dsp:txXfrm>
        <a:off x="3948" y="2143611"/>
        <a:ext cx="1879168" cy="697171"/>
      </dsp:txXfrm>
    </dsp:sp>
    <dsp:sp modelId="{73CB3924-FD8B-43A1-81F8-06320F607D69}">
      <dsp:nvSpPr>
        <dsp:cNvPr id="0" name=""/>
        <dsp:cNvSpPr/>
      </dsp:nvSpPr>
      <dsp:spPr>
        <a:xfrm>
          <a:off x="2071113" y="848864"/>
          <a:ext cx="1879168" cy="1294747"/>
        </a:xfrm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585993-C79A-427B-9CED-2A7B9B5303AF}">
      <dsp:nvSpPr>
        <dsp:cNvPr id="0" name=""/>
        <dsp:cNvSpPr/>
      </dsp:nvSpPr>
      <dsp:spPr>
        <a:xfrm>
          <a:off x="2071113" y="2143611"/>
          <a:ext cx="1879168" cy="697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Public</a:t>
          </a:r>
          <a:endParaRPr lang="en-US" sz="2000" b="1" kern="1200" dirty="0"/>
        </a:p>
      </dsp:txBody>
      <dsp:txXfrm>
        <a:off x="2071113" y="2143611"/>
        <a:ext cx="1879168" cy="697171"/>
      </dsp:txXfrm>
    </dsp:sp>
    <dsp:sp modelId="{F0E0BA5A-FC3B-4A01-8F0C-5A18F21A2054}">
      <dsp:nvSpPr>
        <dsp:cNvPr id="0" name=""/>
        <dsp:cNvSpPr/>
      </dsp:nvSpPr>
      <dsp:spPr>
        <a:xfrm>
          <a:off x="4138277" y="848864"/>
          <a:ext cx="1879168" cy="1294747"/>
        </a:xfrm>
        <a:prstGeom prst="roundRect">
          <a:avLst/>
        </a:prstGeom>
        <a:blipFill>
          <a:blip xmlns:r="http://schemas.openxmlformats.org/officeDocument/2006/relationships" r:embed="rId3"/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17EEA0-9F68-4F71-9259-28E3A8C013B1}">
      <dsp:nvSpPr>
        <dsp:cNvPr id="0" name=""/>
        <dsp:cNvSpPr/>
      </dsp:nvSpPr>
      <dsp:spPr>
        <a:xfrm>
          <a:off x="4138277" y="2143611"/>
          <a:ext cx="1879168" cy="697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Government Agencies / Whole-of-Government</a:t>
          </a:r>
          <a:endParaRPr lang="en-US" sz="1600" b="1" kern="1200" dirty="0"/>
        </a:p>
      </dsp:txBody>
      <dsp:txXfrm>
        <a:off x="4138277" y="2143611"/>
        <a:ext cx="1879168" cy="697171"/>
      </dsp:txXfrm>
    </dsp:sp>
    <dsp:sp modelId="{13C3CE93-E4EF-47EF-AE98-DECFCE6B4CF1}">
      <dsp:nvSpPr>
        <dsp:cNvPr id="0" name=""/>
        <dsp:cNvSpPr/>
      </dsp:nvSpPr>
      <dsp:spPr>
        <a:xfrm>
          <a:off x="6205442" y="848864"/>
          <a:ext cx="1879168" cy="1294747"/>
        </a:xfrm>
        <a:prstGeom prst="round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4DF800-79E1-4CFE-BDB3-2A289269B56B}">
      <dsp:nvSpPr>
        <dsp:cNvPr id="0" name=""/>
        <dsp:cNvSpPr/>
      </dsp:nvSpPr>
      <dsp:spPr>
        <a:xfrm>
          <a:off x="6205442" y="2143611"/>
          <a:ext cx="1879168" cy="697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Business (shipping, recreation, construction </a:t>
          </a:r>
          <a:r>
            <a:rPr lang="en-US" sz="1600" b="1" kern="1200" dirty="0" err="1" smtClean="0"/>
            <a:t>etc</a:t>
          </a:r>
          <a:r>
            <a:rPr lang="en-US" sz="1600" b="1" kern="1200" dirty="0" smtClean="0"/>
            <a:t>)</a:t>
          </a:r>
          <a:endParaRPr lang="en-US" sz="1600" b="1" kern="1200" dirty="0"/>
        </a:p>
      </dsp:txBody>
      <dsp:txXfrm>
        <a:off x="6205442" y="2143611"/>
        <a:ext cx="1879168" cy="69717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8A3E3E-FCEB-4325-AF75-40F10A430745}">
      <dsp:nvSpPr>
        <dsp:cNvPr id="0" name=""/>
        <dsp:cNvSpPr/>
      </dsp:nvSpPr>
      <dsp:spPr>
        <a:xfrm>
          <a:off x="2852" y="799034"/>
          <a:ext cx="1388202" cy="956471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4C12B1-564D-4244-A0C2-51D0A0D1902C}">
      <dsp:nvSpPr>
        <dsp:cNvPr id="0" name=""/>
        <dsp:cNvSpPr/>
      </dsp:nvSpPr>
      <dsp:spPr>
        <a:xfrm>
          <a:off x="2852" y="1755506"/>
          <a:ext cx="1388202" cy="515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Wind/Aerosol LIDARs</a:t>
          </a:r>
          <a:endParaRPr lang="en-US" sz="1200" kern="1200" dirty="0"/>
        </a:p>
      </dsp:txBody>
      <dsp:txXfrm>
        <a:off x="2852" y="1755506"/>
        <a:ext cx="1388202" cy="515023"/>
      </dsp:txXfrm>
    </dsp:sp>
    <dsp:sp modelId="{34E3E995-1D9E-4569-AB3E-F954C4F58613}">
      <dsp:nvSpPr>
        <dsp:cNvPr id="0" name=""/>
        <dsp:cNvSpPr/>
      </dsp:nvSpPr>
      <dsp:spPr>
        <a:xfrm>
          <a:off x="1529933" y="799034"/>
          <a:ext cx="1388202" cy="956471"/>
        </a:xfrm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6207A4-6E7D-4F25-A549-696EFD99E5A9}">
      <dsp:nvSpPr>
        <dsp:cNvPr id="0" name=""/>
        <dsp:cNvSpPr/>
      </dsp:nvSpPr>
      <dsp:spPr>
        <a:xfrm>
          <a:off x="1529933" y="1755506"/>
          <a:ext cx="1388202" cy="515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Wind Profiler</a:t>
          </a:r>
          <a:endParaRPr lang="en-US" sz="1200" kern="1200" dirty="0"/>
        </a:p>
      </dsp:txBody>
      <dsp:txXfrm>
        <a:off x="1529933" y="1755506"/>
        <a:ext cx="1388202" cy="515023"/>
      </dsp:txXfrm>
    </dsp:sp>
    <dsp:sp modelId="{ABB16E13-0DA0-4083-994C-2855E468CBD1}">
      <dsp:nvSpPr>
        <dsp:cNvPr id="0" name=""/>
        <dsp:cNvSpPr/>
      </dsp:nvSpPr>
      <dsp:spPr>
        <a:xfrm>
          <a:off x="3057015" y="799034"/>
          <a:ext cx="1388202" cy="956471"/>
        </a:xfrm>
        <a:prstGeom prst="round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AC909C-3B28-4108-A528-8990BA6FB4E8}">
      <dsp:nvSpPr>
        <dsp:cNvPr id="0" name=""/>
        <dsp:cNvSpPr/>
      </dsp:nvSpPr>
      <dsp:spPr>
        <a:xfrm>
          <a:off x="3057015" y="1755506"/>
          <a:ext cx="1388202" cy="515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Lightning Detection System</a:t>
          </a:r>
          <a:endParaRPr lang="en-US" sz="1200" kern="1200" dirty="0"/>
        </a:p>
      </dsp:txBody>
      <dsp:txXfrm>
        <a:off x="3057015" y="1755506"/>
        <a:ext cx="1388202" cy="515023"/>
      </dsp:txXfrm>
    </dsp:sp>
    <dsp:sp modelId="{06D39C22-8C07-4A77-80D6-1C8F1A56A813}">
      <dsp:nvSpPr>
        <dsp:cNvPr id="0" name=""/>
        <dsp:cNvSpPr/>
      </dsp:nvSpPr>
      <dsp:spPr>
        <a:xfrm>
          <a:off x="4584096" y="799034"/>
          <a:ext cx="1388202" cy="956471"/>
        </a:xfrm>
        <a:prstGeom prst="round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6A0A5C-3960-48FD-9660-778824624716}">
      <dsp:nvSpPr>
        <dsp:cNvPr id="0" name=""/>
        <dsp:cNvSpPr/>
      </dsp:nvSpPr>
      <dsp:spPr>
        <a:xfrm>
          <a:off x="4584096" y="1755506"/>
          <a:ext cx="1388202" cy="515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Automatic Weather Stations</a:t>
          </a:r>
          <a:endParaRPr lang="en-US" sz="1200" kern="1200" dirty="0"/>
        </a:p>
      </dsp:txBody>
      <dsp:txXfrm>
        <a:off x="4584096" y="1755506"/>
        <a:ext cx="1388202" cy="515023"/>
      </dsp:txXfrm>
    </dsp:sp>
    <dsp:sp modelId="{8FA145A2-A1C5-4A40-8966-E1224A1B43EB}">
      <dsp:nvSpPr>
        <dsp:cNvPr id="0" name=""/>
        <dsp:cNvSpPr/>
      </dsp:nvSpPr>
      <dsp:spPr>
        <a:xfrm>
          <a:off x="6111178" y="799034"/>
          <a:ext cx="1388202" cy="956471"/>
        </a:xfrm>
        <a:prstGeom prst="round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3F7903-F801-449D-9D86-81D973C28F03}">
      <dsp:nvSpPr>
        <dsp:cNvPr id="0" name=""/>
        <dsp:cNvSpPr/>
      </dsp:nvSpPr>
      <dsp:spPr>
        <a:xfrm>
          <a:off x="6111178" y="1755506"/>
          <a:ext cx="1388202" cy="515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Weather Radar</a:t>
          </a:r>
          <a:endParaRPr lang="en-US" sz="1200" kern="1200" dirty="0"/>
        </a:p>
      </dsp:txBody>
      <dsp:txXfrm>
        <a:off x="6111178" y="1755506"/>
        <a:ext cx="1388202" cy="515023"/>
      </dsp:txXfrm>
    </dsp:sp>
    <dsp:sp modelId="{592EACAC-53D5-4270-A37A-ED126420D60A}">
      <dsp:nvSpPr>
        <dsp:cNvPr id="0" name=""/>
        <dsp:cNvSpPr/>
      </dsp:nvSpPr>
      <dsp:spPr>
        <a:xfrm>
          <a:off x="7638259" y="799034"/>
          <a:ext cx="1388202" cy="956471"/>
        </a:xfrm>
        <a:prstGeom prst="round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7751B3-4178-49DE-AC23-52C88DAC14A7}">
      <dsp:nvSpPr>
        <dsp:cNvPr id="0" name=""/>
        <dsp:cNvSpPr/>
      </dsp:nvSpPr>
      <dsp:spPr>
        <a:xfrm>
          <a:off x="7638259" y="1755506"/>
          <a:ext cx="1388202" cy="515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Satellite Reception Systems</a:t>
          </a:r>
          <a:endParaRPr lang="en-US" sz="1200" kern="1200" dirty="0"/>
        </a:p>
      </dsp:txBody>
      <dsp:txXfrm>
        <a:off x="7638259" y="1755506"/>
        <a:ext cx="1388202" cy="5150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#2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0.78407</cdr:x>
      <cdr:y>0.08378</cdr:y>
    </cdr:from>
    <cdr:to>
      <cdr:x>0.99551</cdr:x>
      <cdr:y>0.25311</cdr:y>
    </cdr:to>
    <cdr:sp macro="" textlink="">
      <cdr:nvSpPr>
        <cdr:cNvPr id="2" name="Rectangle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829122" y="289654"/>
          <a:ext cx="1032598" cy="5854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92075" tIns="46038" rIns="92075" bIns="46038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ct val="50000"/>
            </a:spcBef>
            <a:defRPr/>
          </a:pPr>
          <a:r>
            <a:rPr lang="en-US" sz="1600" b="1" dirty="0" smtClean="0">
              <a:solidFill>
                <a:schemeClr val="accent4"/>
              </a:solidFill>
              <a:latin typeface="+mn-lt"/>
            </a:rPr>
            <a:t>NE Monsoon</a:t>
          </a:r>
          <a:endParaRPr lang="en-US" sz="1600" b="1" dirty="0">
            <a:solidFill>
              <a:schemeClr val="accent4"/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0.1399</cdr:x>
      <cdr:y>0.28639</cdr:y>
    </cdr:from>
    <cdr:to>
      <cdr:x>0.41085</cdr:x>
      <cdr:y>0.39647</cdr:y>
    </cdr:to>
    <cdr:sp macro="" textlink="">
      <cdr:nvSpPr>
        <cdr:cNvPr id="3" name="Rectangle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83204" y="990138"/>
          <a:ext cx="1323224" cy="38058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92075" tIns="46038" rIns="92075" bIns="46038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ct val="50000"/>
            </a:spcBef>
            <a:defRPr/>
          </a:pPr>
          <a:r>
            <a:rPr lang="en-US" sz="1600" b="1" dirty="0">
              <a:solidFill>
                <a:schemeClr val="accent4"/>
              </a:solidFill>
              <a:latin typeface="+mn-lt"/>
            </a:rPr>
            <a:t>NE Monsoon</a:t>
          </a:r>
        </a:p>
      </cdr:txBody>
    </cdr:sp>
  </cdr:relSizeAnchor>
  <cdr:relSizeAnchor xmlns:cdr="http://schemas.openxmlformats.org/drawingml/2006/chartDrawing">
    <cdr:from>
      <cdr:x>0.32403</cdr:x>
      <cdr:y>0.36562</cdr:y>
    </cdr:from>
    <cdr:to>
      <cdr:x>0.54236</cdr:x>
      <cdr:y>0.58211</cdr:y>
    </cdr:to>
    <cdr:sp macro="" textlink="">
      <cdr:nvSpPr>
        <cdr:cNvPr id="4" name="Rectangle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82454" y="1264050"/>
          <a:ext cx="1066247" cy="7484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92075" tIns="46038" rIns="92075" bIns="46038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ts val="0"/>
            </a:spcBef>
            <a:defRPr/>
          </a:pPr>
          <a:r>
            <a:rPr lang="en-US" sz="1600" b="1" dirty="0">
              <a:solidFill>
                <a:schemeClr val="accent2">
                  <a:lumMod val="75000"/>
                </a:schemeClr>
              </a:solidFill>
              <a:latin typeface="+mn-lt"/>
            </a:rPr>
            <a:t>1</a:t>
          </a:r>
          <a:r>
            <a:rPr lang="en-US" sz="1600" b="1" baseline="30000" dirty="0">
              <a:solidFill>
                <a:schemeClr val="accent2">
                  <a:lumMod val="75000"/>
                </a:schemeClr>
              </a:solidFill>
              <a:latin typeface="+mn-lt"/>
            </a:rPr>
            <a:t>st</a:t>
          </a:r>
          <a:r>
            <a:rPr lang="en-US" sz="1600" b="1" dirty="0">
              <a:solidFill>
                <a:schemeClr val="accent2">
                  <a:lumMod val="75000"/>
                </a:schemeClr>
              </a:solidFill>
              <a:latin typeface="+mn-lt"/>
            </a:rPr>
            <a:t> Inter-</a:t>
          </a:r>
        </a:p>
        <a:p xmlns:a="http://schemas.openxmlformats.org/drawingml/2006/main">
          <a:pPr algn="ctr">
            <a:spcBef>
              <a:spcPts val="0"/>
            </a:spcBef>
            <a:defRPr/>
          </a:pPr>
          <a:r>
            <a:rPr lang="en-US" sz="1600" b="1" dirty="0">
              <a:solidFill>
                <a:schemeClr val="accent2">
                  <a:lumMod val="75000"/>
                </a:schemeClr>
              </a:solidFill>
              <a:latin typeface="+mn-lt"/>
            </a:rPr>
            <a:t>Monsoon</a:t>
          </a:r>
        </a:p>
      </cdr:txBody>
    </cdr:sp>
  </cdr:relSizeAnchor>
  <cdr:relSizeAnchor xmlns:cdr="http://schemas.openxmlformats.org/drawingml/2006/chartDrawing">
    <cdr:from>
      <cdr:x>0.64488</cdr:x>
      <cdr:y>0.25192</cdr:y>
    </cdr:from>
    <cdr:to>
      <cdr:x>0.86589</cdr:x>
      <cdr:y>0.45701</cdr:y>
    </cdr:to>
    <cdr:sp macro="" textlink="">
      <cdr:nvSpPr>
        <cdr:cNvPr id="5" name="Rectangle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149350" y="870964"/>
          <a:ext cx="1079335" cy="7090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lIns="92075" tIns="46038" rIns="92075" bIns="46038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ts val="0"/>
            </a:spcBef>
            <a:defRPr/>
          </a:pPr>
          <a:r>
            <a:rPr lang="en-US" sz="1500" b="1" dirty="0">
              <a:solidFill>
                <a:schemeClr val="accent2">
                  <a:lumMod val="75000"/>
                </a:schemeClr>
              </a:solidFill>
              <a:latin typeface="+mn-lt"/>
            </a:rPr>
            <a:t>2</a:t>
          </a:r>
          <a:r>
            <a:rPr lang="en-US" sz="1500" b="1" baseline="30000" dirty="0">
              <a:solidFill>
                <a:schemeClr val="accent2">
                  <a:lumMod val="75000"/>
                </a:schemeClr>
              </a:solidFill>
              <a:latin typeface="+mn-lt"/>
            </a:rPr>
            <a:t>nd</a:t>
          </a:r>
          <a:r>
            <a:rPr lang="en-US" sz="1500" b="1" dirty="0">
              <a:solidFill>
                <a:schemeClr val="accent2">
                  <a:lumMod val="75000"/>
                </a:schemeClr>
              </a:solidFill>
              <a:latin typeface="+mn-lt"/>
            </a:rPr>
            <a:t> Inter-</a:t>
          </a:r>
        </a:p>
        <a:p xmlns:a="http://schemas.openxmlformats.org/drawingml/2006/main">
          <a:pPr algn="ctr">
            <a:spcBef>
              <a:spcPts val="0"/>
            </a:spcBef>
            <a:defRPr/>
          </a:pPr>
          <a:r>
            <a:rPr lang="en-US" sz="1500" b="1" dirty="0">
              <a:solidFill>
                <a:schemeClr val="accent2">
                  <a:lumMod val="75000"/>
                </a:schemeClr>
              </a:solidFill>
              <a:latin typeface="+mn-lt"/>
            </a:rPr>
            <a:t>Monsoon</a:t>
          </a:r>
        </a:p>
      </cdr:txBody>
    </cdr:sp>
  </cdr:relSizeAnchor>
  <cdr:relSizeAnchor xmlns:cdr="http://schemas.openxmlformats.org/drawingml/2006/chartDrawing">
    <cdr:from>
      <cdr:x>0.50072</cdr:x>
      <cdr:y>0.46197</cdr:y>
    </cdr:from>
    <cdr:to>
      <cdr:x>0.78188</cdr:x>
      <cdr:y>0.57205</cdr:y>
    </cdr:to>
    <cdr:sp macro="" textlink="">
      <cdr:nvSpPr>
        <cdr:cNvPr id="6" name="Rectangle 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45319" y="1597181"/>
          <a:ext cx="1373087" cy="38058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92075" tIns="46038" rIns="92075" bIns="46038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ct val="50000"/>
            </a:spcBef>
            <a:defRPr/>
          </a:pPr>
          <a:r>
            <a:rPr lang="en-US" sz="1600" b="1" dirty="0">
              <a:solidFill>
                <a:srgbClr val="FFC000"/>
              </a:solidFill>
              <a:latin typeface="+mn-lt"/>
            </a:rPr>
            <a:t>SW Monsoon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7E103-CC2C-4767-98CD-D2C00DE0BA75}" type="datetimeFigureOut">
              <a:rPr lang="en-SG" smtClean="0"/>
              <a:pPr/>
              <a:t>5/11/2018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4BC20-3C02-4939-9D67-7091A2CE9968}" type="slidenum">
              <a:rPr lang="en-SG" smtClean="0"/>
              <a:pPr/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551A3-D528-4539-9809-79827D7A5CFF}" type="datetimeFigureOut">
              <a:rPr lang="en-SG" smtClean="0"/>
              <a:pPr/>
              <a:t>5/11/2018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FDA31-151B-4BA7-9C06-EE618D853F0F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="" xmlns:p14="http://schemas.microsoft.com/office/powerpoint/2010/main" val="469514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1C077-D2E2-4DF8-AC54-643DE8D57D10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4019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04A8C-CE72-468B-AFBB-63A488B1CF8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7730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 </a:t>
            </a:r>
            <a:r>
              <a:rPr lang="en-S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jun</a:t>
            </a:r>
            <a:r>
              <a:rPr lang="en-S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2016 - 217mm</a:t>
            </a:r>
          </a:p>
          <a:p>
            <a:r>
              <a:rPr lang="en-S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 </a:t>
            </a:r>
            <a:r>
              <a:rPr lang="en-S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</a:t>
            </a:r>
            <a:r>
              <a:rPr lang="en-S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2014 - 160.8mm</a:t>
            </a:r>
          </a:p>
          <a:p>
            <a:r>
              <a:rPr lang="en-S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 Feb 2013 - 154.8mm</a:t>
            </a:r>
          </a:p>
          <a:p>
            <a:r>
              <a:rPr lang="en-S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 </a:t>
            </a:r>
            <a:r>
              <a:rPr lang="en-S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jul</a:t>
            </a:r>
            <a:r>
              <a:rPr lang="en-S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2010 - 250.2mm</a:t>
            </a:r>
          </a:p>
          <a:p>
            <a:r>
              <a:rPr lang="en-S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Feb 2013 - 151.8mm</a:t>
            </a:r>
          </a:p>
          <a:p>
            <a:r>
              <a:rPr lang="en-S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31 </a:t>
            </a:r>
            <a:r>
              <a:rPr lang="en-S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</a:t>
            </a:r>
            <a:r>
              <a:rPr lang="en-S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2017 - 149.6mm</a:t>
            </a:r>
          </a:p>
          <a:p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FDA31-151B-4BA7-9C06-EE618D853F0F}" type="slidenum">
              <a:rPr lang="en-SG" smtClean="0"/>
              <a:pPr/>
              <a:t>4</a:t>
            </a:fld>
            <a:endParaRPr lang="en-SG"/>
          </a:p>
        </p:txBody>
      </p:sp>
    </p:spTree>
    <p:extLst>
      <p:ext uri="{BB962C8B-B14F-4D97-AF65-F5344CB8AC3E}">
        <p14:creationId xmlns="" xmlns:p14="http://schemas.microsoft.com/office/powerpoint/2010/main" val="2516425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95DD6-3A84-45FC-80EF-B9B0617F1210}" type="slidenum">
              <a:rPr lang="en-SG" smtClean="0"/>
              <a:pPr/>
              <a:t>5</a:t>
            </a:fld>
            <a:endParaRPr lang="en-SG"/>
          </a:p>
        </p:txBody>
      </p:sp>
    </p:spTree>
    <p:extLst>
      <p:ext uri="{BB962C8B-B14F-4D97-AF65-F5344CB8AC3E}">
        <p14:creationId xmlns="" xmlns:p14="http://schemas.microsoft.com/office/powerpoint/2010/main" val="3054658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04A8C-CE72-468B-AFBB-63A488B1CF8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10938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1990B-2637-4E74-8CF4-29387BFAD983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20778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FDA31-151B-4BA7-9C06-EE618D853F0F}" type="slidenum">
              <a:rPr lang="en-SG" smtClean="0"/>
              <a:pPr/>
              <a:t>12</a:t>
            </a:fld>
            <a:endParaRPr lang="en-SG"/>
          </a:p>
        </p:txBody>
      </p:sp>
    </p:spTree>
    <p:extLst>
      <p:ext uri="{BB962C8B-B14F-4D97-AF65-F5344CB8AC3E}">
        <p14:creationId xmlns="" xmlns:p14="http://schemas.microsoft.com/office/powerpoint/2010/main" val="738241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33113-ABBB-4BB3-AFA4-6A1896111408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4058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-M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3088" y="1988840"/>
            <a:ext cx="7736512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4600" b="1" baseline="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78800" y="3607916"/>
            <a:ext cx="6400800" cy="68518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r">
              <a:buNone/>
              <a:defRPr sz="25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Presenter’s Name</a:t>
            </a:r>
            <a:endParaRPr lang="en-GB" dirty="0"/>
          </a:p>
        </p:txBody>
      </p:sp>
      <p:pic>
        <p:nvPicPr>
          <p:cNvPr id="1026" name="Picture 2" descr="S:\MSS\Janice\MSS_Logo_Guideline\MSS Logo Guideline\MSS\As is\MSS_RGB Version for ppt slid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00" y="561380"/>
            <a:ext cx="4320480" cy="12157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173703" y="4293120"/>
            <a:ext cx="6400800" cy="684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r">
              <a:buNone/>
              <a:defRPr sz="2500"/>
            </a:lvl1pPr>
          </a:lstStyle>
          <a:p>
            <a:pPr lvl="0"/>
            <a:r>
              <a:rPr lang="en-GB" sz="2500" dirty="0"/>
              <a:t>Presenter’s Designation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 rot="16200000">
            <a:off x="4428000" y="2146947"/>
            <a:ext cx="288000" cy="9144001"/>
          </a:xfrm>
          <a:prstGeom prst="rect">
            <a:avLst/>
          </a:prstGeom>
          <a:gradFill flip="none" rotWithShape="1">
            <a:gsLst>
              <a:gs pos="0">
                <a:srgbClr val="C6D65E"/>
              </a:gs>
              <a:gs pos="100000">
                <a:srgbClr val="82D0F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840836" y="5661248"/>
            <a:ext cx="4235220" cy="64928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Meeting Name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6503628" y="5661310"/>
            <a:ext cx="2088232" cy="64809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r">
              <a:buNone/>
              <a:defRPr sz="2000" baseline="0"/>
            </a:lvl1pPr>
          </a:lstStyle>
          <a:p>
            <a:pPr lvl="0"/>
            <a:r>
              <a:rPr lang="en-GB" dirty="0"/>
              <a:t>DD MMM YYYY</a:t>
            </a:r>
          </a:p>
        </p:txBody>
      </p:sp>
      <p:pic>
        <p:nvPicPr>
          <p:cNvPr id="9" name="Picture 2" descr="S:\MSS\Janice\MSS_Logo_Guideline\MSS Logo Guideline\MSS\As is\MSS_RGB Version for ppt slid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00" y="561380"/>
            <a:ext cx="4320480" cy="12157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 rot="16200000">
            <a:off x="4428000" y="2146947"/>
            <a:ext cx="288000" cy="9144001"/>
          </a:xfrm>
          <a:prstGeom prst="rect">
            <a:avLst/>
          </a:prstGeom>
          <a:gradFill flip="none" rotWithShape="1">
            <a:gsLst>
              <a:gs pos="0">
                <a:srgbClr val="C6D65E"/>
              </a:gs>
              <a:gs pos="100000">
                <a:srgbClr val="82D0F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7748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1" y="16157"/>
            <a:ext cx="9145589" cy="6846791"/>
            <a:chOff x="-1" y="16157"/>
            <a:chExt cx="9145589" cy="6846791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4680"/>
            <a:stretch/>
          </p:blipFill>
          <p:spPr>
            <a:xfrm>
              <a:off x="1588" y="16157"/>
              <a:ext cx="9144000" cy="6558789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 userDrawn="1"/>
          </p:nvSpPr>
          <p:spPr>
            <a:xfrm rot="16200000">
              <a:off x="4428000" y="2146947"/>
              <a:ext cx="288000" cy="9144001"/>
            </a:xfrm>
            <a:prstGeom prst="rect">
              <a:avLst/>
            </a:prstGeom>
            <a:gradFill flip="none" rotWithShape="1">
              <a:gsLst>
                <a:gs pos="0">
                  <a:srgbClr val="C6D65E"/>
                </a:gs>
                <a:gs pos="100000">
                  <a:srgbClr val="82D0F5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8" y="2205038"/>
            <a:ext cx="7776864" cy="15113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4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SECTION DIVIDER</a:t>
            </a:r>
          </a:p>
        </p:txBody>
      </p:sp>
    </p:spTree>
    <p:extLst>
      <p:ext uri="{BB962C8B-B14F-4D97-AF65-F5344CB8AC3E}">
        <p14:creationId xmlns="" xmlns:p14="http://schemas.microsoft.com/office/powerpoint/2010/main" val="2143490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st Slide-M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:\MSS\Janice\MSS_Logo_Guideline\MSS Logo Guideline\MSS\As is\MSS_RGB Version for ppt slid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098" y="2061413"/>
            <a:ext cx="5040000" cy="14183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 userDrawn="1"/>
        </p:nvSpPr>
        <p:spPr>
          <a:xfrm rot="16200000">
            <a:off x="4428000" y="2146947"/>
            <a:ext cx="288000" cy="9144001"/>
          </a:xfrm>
          <a:prstGeom prst="rect">
            <a:avLst/>
          </a:prstGeom>
          <a:gradFill flip="none" rotWithShape="1">
            <a:gsLst>
              <a:gs pos="0">
                <a:srgbClr val="C6D65E"/>
              </a:gs>
              <a:gs pos="100000">
                <a:srgbClr val="82D0F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1845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6200000">
            <a:off x="4428000" y="2146947"/>
            <a:ext cx="288000" cy="9144001"/>
          </a:xfrm>
          <a:prstGeom prst="rect">
            <a:avLst/>
          </a:prstGeom>
          <a:gradFill flip="none" rotWithShape="1">
            <a:gsLst>
              <a:gs pos="0">
                <a:srgbClr val="C6D65E"/>
              </a:gs>
              <a:gs pos="100000">
                <a:srgbClr val="82D0F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7590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 rot="16200000">
            <a:off x="4427999" y="2146947"/>
            <a:ext cx="288004" cy="9144001"/>
          </a:xfrm>
          <a:prstGeom prst="rect">
            <a:avLst/>
          </a:prstGeom>
          <a:gradFill>
            <a:gsLst>
              <a:gs pos="0">
                <a:srgbClr val="C6D65E"/>
              </a:gs>
              <a:gs pos="100000">
                <a:srgbClr val="82D0F5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40" name="image1.png" descr="slidecrop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0937"/>
            <a:ext cx="9144000" cy="627066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/>
          <p:nvPr/>
        </p:nvSpPr>
        <p:spPr>
          <a:xfrm rot="16200000">
            <a:off x="4427999" y="2146947"/>
            <a:ext cx="288004" cy="9144001"/>
          </a:xfrm>
          <a:prstGeom prst="rect">
            <a:avLst/>
          </a:prstGeom>
          <a:gradFill>
            <a:gsLst>
              <a:gs pos="0">
                <a:srgbClr val="C6D65E"/>
              </a:gs>
              <a:gs pos="100000">
                <a:srgbClr val="82D0F5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62161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- Plai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7200" y="1196752"/>
            <a:ext cx="8229600" cy="47811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  <a:lvl2pPr>
              <a:buClr>
                <a:srgbClr val="7C7C84"/>
              </a:buClr>
              <a:buSzPct val="60000"/>
              <a:buFont typeface="Courier New" pitchFamily="49" charset="0"/>
              <a:buChar char="o"/>
              <a:defRPr sz="2000">
                <a:solidFill>
                  <a:schemeClr val="tx1">
                    <a:lumMod val="75000"/>
                  </a:schemeClr>
                </a:solidFill>
                <a:latin typeface="+mn-lt"/>
              </a:defRPr>
            </a:lvl2pPr>
            <a:lvl3pPr>
              <a:buClr>
                <a:srgbClr val="7C7C84"/>
              </a:buClr>
              <a:buFont typeface="Calibri" pitchFamily="34" charset="0"/>
              <a:buChar char="–"/>
              <a:defRPr sz="1800">
                <a:solidFill>
                  <a:schemeClr val="tx1">
                    <a:lumMod val="75000"/>
                  </a:schemeClr>
                </a:solidFill>
                <a:latin typeface="+mn-lt"/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7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67544" y="764704"/>
            <a:ext cx="8280920" cy="0"/>
          </a:xfrm>
          <a:prstGeom prst="line">
            <a:avLst/>
          </a:prstGeom>
          <a:ln w="19050">
            <a:solidFill>
              <a:srgbClr val="4A4A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6632"/>
            <a:ext cx="8291264" cy="648072"/>
          </a:xfrm>
          <a:prstGeom prst="rect">
            <a:avLst/>
          </a:prstGeom>
        </p:spPr>
        <p:txBody>
          <a:bodyPr/>
          <a:lstStyle>
            <a:lvl1pPr algn="l">
              <a:defRPr sz="3600" baseline="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Content Slide</a:t>
            </a:r>
            <a:endParaRPr lang="en-GB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67544" y="764704"/>
            <a:ext cx="828092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97073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-CC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3088" y="1988840"/>
            <a:ext cx="7736512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4600" b="1" baseline="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78800" y="3607916"/>
            <a:ext cx="6400800" cy="68518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r">
              <a:buNone/>
              <a:defRPr sz="25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Presenter’s Name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173703" y="4293120"/>
            <a:ext cx="6400800" cy="684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r">
              <a:buNone/>
              <a:defRPr sz="2500"/>
            </a:lvl1pPr>
          </a:lstStyle>
          <a:p>
            <a:pPr lvl="0"/>
            <a:r>
              <a:rPr lang="en-GB" sz="2500" dirty="0"/>
              <a:t>Presenter’s Designation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 rot="16200000">
            <a:off x="4428000" y="2146947"/>
            <a:ext cx="288000" cy="9144001"/>
          </a:xfrm>
          <a:prstGeom prst="rect">
            <a:avLst/>
          </a:prstGeom>
          <a:gradFill flip="none" rotWithShape="1">
            <a:gsLst>
              <a:gs pos="0">
                <a:srgbClr val="C6D65E"/>
              </a:gs>
              <a:gs pos="100000">
                <a:srgbClr val="82D0F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840836" y="5661248"/>
            <a:ext cx="4235220" cy="64928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Meeting Name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6503628" y="5661310"/>
            <a:ext cx="2088232" cy="64809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r">
              <a:buNone/>
              <a:defRPr sz="2000" baseline="0"/>
            </a:lvl1pPr>
          </a:lstStyle>
          <a:p>
            <a:pPr lvl="0"/>
            <a:r>
              <a:rPr lang="en-GB" dirty="0"/>
              <a:t>DD MMM YYYY</a:t>
            </a:r>
          </a:p>
        </p:txBody>
      </p:sp>
      <p:pic>
        <p:nvPicPr>
          <p:cNvPr id="4098" name="Picture 2" descr="S:\MSS\Janice\MSS_Logo_Guideline\MSS Logo Guideline\CCRS\As is\CCRS_RGB Version for ppt slid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560434"/>
            <a:ext cx="4320000" cy="1212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40939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" y="16157"/>
            <a:ext cx="9145589" cy="6846791"/>
            <a:chOff x="-1" y="16157"/>
            <a:chExt cx="9145589" cy="6846791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4680"/>
            <a:stretch/>
          </p:blipFill>
          <p:spPr>
            <a:xfrm>
              <a:off x="1588" y="16157"/>
              <a:ext cx="9144000" cy="6558789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 userDrawn="1"/>
          </p:nvSpPr>
          <p:spPr>
            <a:xfrm rot="16200000">
              <a:off x="4428000" y="2146947"/>
              <a:ext cx="288000" cy="9144001"/>
            </a:xfrm>
            <a:prstGeom prst="rect">
              <a:avLst/>
            </a:prstGeom>
            <a:gradFill flip="none" rotWithShape="1">
              <a:gsLst>
                <a:gs pos="0">
                  <a:srgbClr val="C6D65E"/>
                </a:gs>
                <a:gs pos="100000">
                  <a:srgbClr val="82D0F5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8" y="2205038"/>
            <a:ext cx="7776864" cy="15113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4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SECTION DIVIDER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1" y="16157"/>
            <a:ext cx="9145589" cy="6846791"/>
            <a:chOff x="-1" y="16157"/>
            <a:chExt cx="9145589" cy="6846791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4680"/>
            <a:stretch/>
          </p:blipFill>
          <p:spPr>
            <a:xfrm>
              <a:off x="1588" y="16157"/>
              <a:ext cx="9144000" cy="655878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 rot="16200000">
              <a:off x="4428000" y="2146947"/>
              <a:ext cx="288000" cy="9144001"/>
            </a:xfrm>
            <a:prstGeom prst="rect">
              <a:avLst/>
            </a:prstGeom>
            <a:gradFill flip="none" rotWithShape="1">
              <a:gsLst>
                <a:gs pos="0">
                  <a:srgbClr val="C6D65E"/>
                </a:gs>
                <a:gs pos="100000">
                  <a:srgbClr val="82D0F5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692545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00">
                <a:solidFill>
                  <a:schemeClr val="tx1"/>
                </a:solidFill>
              </a:defRPr>
            </a:lvl1pPr>
            <a:lvl2pPr>
              <a:defRPr sz="2500">
                <a:solidFill>
                  <a:schemeClr val="tx1"/>
                </a:solidFill>
              </a:defRPr>
            </a:lvl2pPr>
            <a:lvl3pPr>
              <a:defRPr sz="2500">
                <a:solidFill>
                  <a:schemeClr val="tx1"/>
                </a:solidFill>
              </a:defRPr>
            </a:lvl3pPr>
            <a:lvl4pPr>
              <a:defRPr sz="2500">
                <a:solidFill>
                  <a:schemeClr val="tx1"/>
                </a:solidFill>
              </a:defRPr>
            </a:lvl4pPr>
            <a:lvl5pPr>
              <a:defRPr sz="2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 rot="16200000">
            <a:off x="4428000" y="2146947"/>
            <a:ext cx="288000" cy="9144001"/>
          </a:xfrm>
          <a:prstGeom prst="rect">
            <a:avLst/>
          </a:prstGeom>
          <a:gradFill flip="none" rotWithShape="1">
            <a:gsLst>
              <a:gs pos="0">
                <a:srgbClr val="C6D65E"/>
              </a:gs>
              <a:gs pos="100000">
                <a:srgbClr val="82D0F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295934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00"/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00"/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Rectangle 7"/>
          <p:cNvSpPr/>
          <p:nvPr/>
        </p:nvSpPr>
        <p:spPr>
          <a:xfrm rot="16200000">
            <a:off x="4428000" y="2146947"/>
            <a:ext cx="288000" cy="9144001"/>
          </a:xfrm>
          <a:prstGeom prst="rect">
            <a:avLst/>
          </a:prstGeom>
          <a:gradFill flip="none" rotWithShape="1">
            <a:gsLst>
              <a:gs pos="0">
                <a:srgbClr val="C6D65E"/>
              </a:gs>
              <a:gs pos="100000">
                <a:srgbClr val="82D0F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43396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 rot="16200000">
            <a:off x="4428000" y="2146947"/>
            <a:ext cx="288000" cy="9144001"/>
          </a:xfrm>
          <a:prstGeom prst="rect">
            <a:avLst/>
          </a:prstGeom>
          <a:gradFill flip="none" rotWithShape="1">
            <a:gsLst>
              <a:gs pos="0">
                <a:srgbClr val="C6D65E"/>
              </a:gs>
              <a:gs pos="100000">
                <a:srgbClr val="82D0F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767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-M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:\MSS\Janice\MSS_Logo_Guideline\MSS Logo Guideline\MSS\As is\MSS_RGB Version for ppt slid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098" y="2061413"/>
            <a:ext cx="5040000" cy="14183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 rot="16200000">
            <a:off x="4428000" y="2146947"/>
            <a:ext cx="288000" cy="9144001"/>
          </a:xfrm>
          <a:prstGeom prst="rect">
            <a:avLst/>
          </a:prstGeom>
          <a:gradFill flip="none" rotWithShape="1">
            <a:gsLst>
              <a:gs pos="0">
                <a:srgbClr val="C6D65E"/>
              </a:gs>
              <a:gs pos="100000">
                <a:srgbClr val="82D0F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4" descr="S:\MSS\Janice\MSS_Logo_Guideline\MSS Logo Guideline\MSS\As is\MSS_RGB Version for ppt slid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098" y="2061413"/>
            <a:ext cx="5040000" cy="14183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 userDrawn="1"/>
        </p:nvSpPr>
        <p:spPr>
          <a:xfrm rot="16200000">
            <a:off x="4428000" y="2146947"/>
            <a:ext cx="288000" cy="9144001"/>
          </a:xfrm>
          <a:prstGeom prst="rect">
            <a:avLst/>
          </a:prstGeom>
          <a:gradFill flip="none" rotWithShape="1">
            <a:gsLst>
              <a:gs pos="0">
                <a:srgbClr val="C6D65E"/>
              </a:gs>
              <a:gs pos="100000">
                <a:srgbClr val="82D0F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6025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-CC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16200000">
            <a:off x="4428000" y="2146947"/>
            <a:ext cx="288000" cy="9144001"/>
          </a:xfrm>
          <a:prstGeom prst="rect">
            <a:avLst/>
          </a:prstGeom>
          <a:gradFill flip="none" rotWithShape="1">
            <a:gsLst>
              <a:gs pos="0">
                <a:srgbClr val="C6D65E"/>
              </a:gs>
              <a:gs pos="100000">
                <a:srgbClr val="82D0F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5" name="Picture 3" descr="S:\MSS\Janice\MSS_Logo_Guideline\MSS Logo Guideline\CCRS\As is\CCRS_RGB Version for ppt slid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650" y="2060811"/>
            <a:ext cx="5004000" cy="14042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3598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-M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3088" y="1988840"/>
            <a:ext cx="7736512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4600" b="1" baseline="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78800" y="3607916"/>
            <a:ext cx="6400800" cy="68518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r">
              <a:buNone/>
              <a:defRPr sz="25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Presenter’s Name</a:t>
            </a:r>
            <a:endParaRPr lang="en-GB" dirty="0"/>
          </a:p>
        </p:txBody>
      </p:sp>
      <p:pic>
        <p:nvPicPr>
          <p:cNvPr id="1026" name="Picture 2" descr="S:\MSS\Janice\MSS_Logo_Guideline\MSS Logo Guideline\MSS\As is\MSS_RGB Version for ppt slid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00" y="561380"/>
            <a:ext cx="4320480" cy="12157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173703" y="4293120"/>
            <a:ext cx="6400800" cy="684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r">
              <a:buNone/>
              <a:defRPr sz="2500"/>
            </a:lvl1pPr>
          </a:lstStyle>
          <a:p>
            <a:pPr lvl="0"/>
            <a:r>
              <a:rPr lang="en-GB" sz="2500" dirty="0"/>
              <a:t>Presenter’s Designation</a:t>
            </a:r>
            <a:endParaRPr lang="en-GB" dirty="0"/>
          </a:p>
        </p:txBody>
      </p:sp>
      <p:sp>
        <p:nvSpPr>
          <p:cNvPr id="20" name="Rectangle 19"/>
          <p:cNvSpPr/>
          <p:nvPr userDrawn="1"/>
        </p:nvSpPr>
        <p:spPr>
          <a:xfrm rot="16200000">
            <a:off x="4428000" y="2146947"/>
            <a:ext cx="288000" cy="9144001"/>
          </a:xfrm>
          <a:prstGeom prst="rect">
            <a:avLst/>
          </a:prstGeom>
          <a:gradFill flip="none" rotWithShape="1">
            <a:gsLst>
              <a:gs pos="0">
                <a:srgbClr val="C6D65E"/>
              </a:gs>
              <a:gs pos="100000">
                <a:srgbClr val="82D0F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840836" y="5661248"/>
            <a:ext cx="4235220" cy="64928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Meeting Name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6503628" y="5661310"/>
            <a:ext cx="2088232" cy="64809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r">
              <a:buNone/>
              <a:defRPr sz="2000" baseline="0"/>
            </a:lvl1pPr>
          </a:lstStyle>
          <a:p>
            <a:pPr lvl="0"/>
            <a:r>
              <a:rPr lang="en-GB" dirty="0"/>
              <a:t>DD MMM YYYY</a:t>
            </a:r>
          </a:p>
        </p:txBody>
      </p:sp>
    </p:spTree>
    <p:extLst>
      <p:ext uri="{BB962C8B-B14F-4D97-AF65-F5344CB8AC3E}">
        <p14:creationId xmlns="" xmlns:p14="http://schemas.microsoft.com/office/powerpoint/2010/main" val="4137274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16200000">
            <a:off x="4428000" y="2146947"/>
            <a:ext cx="288000" cy="9144001"/>
          </a:xfrm>
          <a:prstGeom prst="rect">
            <a:avLst/>
          </a:prstGeom>
          <a:gradFill flip="none" rotWithShape="1">
            <a:gsLst>
              <a:gs pos="0">
                <a:srgbClr val="C6D65E"/>
              </a:gs>
              <a:gs pos="100000">
                <a:srgbClr val="82D0F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588991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72" r:id="rId9"/>
    <p:sldLayoutId id="2147483674" r:id="rId10"/>
    <p:sldLayoutId id="2147483675" r:id="rId11"/>
    <p:sldLayoutId id="2147483703" r:id="rId12"/>
    <p:sldLayoutId id="2147483705" r:id="rId13"/>
    <p:sldLayoutId id="214748370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31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22.pn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21.png"/><Relationship Id="rId9" Type="http://schemas.openxmlformats.org/officeDocument/2006/relationships/diagramLayout" Target="../diagrams/layout2.xml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ctrTitle"/>
          </p:nvPr>
        </p:nvSpPr>
        <p:spPr>
          <a:xfrm>
            <a:off x="395536" y="2679055"/>
            <a:ext cx="8280920" cy="1254001"/>
          </a:xfrm>
        </p:spPr>
        <p:txBody>
          <a:bodyPr>
            <a:noAutofit/>
          </a:bodyPr>
          <a:lstStyle/>
          <a:p>
            <a:pPr algn="ctr"/>
            <a:r>
              <a:rPr lang="en-GB" sz="4000" dirty="0" smtClean="0"/>
              <a:t>Implementation of WIGOS in Singapore</a:t>
            </a:r>
            <a:endParaRPr lang="en-SG" sz="40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dirty="0" smtClean="0"/>
              <a:t>RA-II Workshop on WIGOS</a:t>
            </a:r>
            <a:endParaRPr lang="en-GB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SG" dirty="0" smtClean="0"/>
              <a:t>6-8 NOV 2018</a:t>
            </a:r>
            <a:endParaRPr lang="en-SG" dirty="0"/>
          </a:p>
        </p:txBody>
      </p:sp>
    </p:spTree>
    <p:extLst>
      <p:ext uri="{BB962C8B-B14F-4D97-AF65-F5344CB8AC3E}">
        <p14:creationId xmlns="" xmlns:p14="http://schemas.microsoft.com/office/powerpoint/2010/main" val="368627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146" y="1124744"/>
            <a:ext cx="7772400" cy="5400600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en-US" altLang="en-US" sz="2200" b="1" dirty="0" smtClean="0">
                <a:cs typeface="Times" pitchFamily="18" charset="0"/>
              </a:rPr>
              <a:t>Summary of observing systems:</a:t>
            </a:r>
          </a:p>
          <a:p>
            <a:pPr algn="just">
              <a:lnSpc>
                <a:spcPct val="80000"/>
              </a:lnSpc>
            </a:pPr>
            <a:r>
              <a:rPr lang="en-US" altLang="en-US" sz="2200" dirty="0" smtClean="0">
                <a:cs typeface="Times" pitchFamily="18" charset="0"/>
              </a:rPr>
              <a:t>1 synoptic / climate station (Aeronautical/ RBSN/RBCN)</a:t>
            </a:r>
          </a:p>
          <a:p>
            <a:pPr algn="just">
              <a:lnSpc>
                <a:spcPct val="80000"/>
              </a:lnSpc>
            </a:pPr>
            <a:r>
              <a:rPr lang="en-US" altLang="en-US" sz="2200" dirty="0" smtClean="0">
                <a:cs typeface="Times" pitchFamily="18" charset="0"/>
              </a:rPr>
              <a:t>4 other manned observing stations </a:t>
            </a:r>
          </a:p>
          <a:p>
            <a:pPr lvl="1" algn="just">
              <a:lnSpc>
                <a:spcPct val="80000"/>
              </a:lnSpc>
            </a:pPr>
            <a:r>
              <a:rPr lang="en-US" altLang="en-US" sz="2200" dirty="0" smtClean="0">
                <a:cs typeface="Times" pitchFamily="18" charset="0"/>
              </a:rPr>
              <a:t>Aeronautical and local climatological reports </a:t>
            </a:r>
          </a:p>
          <a:p>
            <a:pPr algn="just">
              <a:lnSpc>
                <a:spcPct val="80000"/>
              </a:lnSpc>
            </a:pPr>
            <a:r>
              <a:rPr lang="en-US" altLang="en-US" sz="2200" dirty="0" smtClean="0">
                <a:cs typeface="Times" pitchFamily="18" charset="0"/>
              </a:rPr>
              <a:t>1 upper air station (RBSN/GUAN)</a:t>
            </a:r>
          </a:p>
          <a:p>
            <a:pPr algn="just">
              <a:lnSpc>
                <a:spcPct val="80000"/>
              </a:lnSpc>
            </a:pPr>
            <a:r>
              <a:rPr lang="en-US" altLang="en-US" sz="2200" dirty="0">
                <a:cs typeface="Times" pitchFamily="18" charset="0"/>
              </a:rPr>
              <a:t>2</a:t>
            </a:r>
            <a:r>
              <a:rPr lang="en-US" altLang="en-US" sz="2200" dirty="0" smtClean="0">
                <a:cs typeface="Times" pitchFamily="18" charset="0"/>
              </a:rPr>
              <a:t> Doppler Weather Radars</a:t>
            </a:r>
          </a:p>
          <a:p>
            <a:pPr algn="just">
              <a:lnSpc>
                <a:spcPct val="80000"/>
              </a:lnSpc>
            </a:pPr>
            <a:r>
              <a:rPr lang="en-US" altLang="en-US" sz="2200" dirty="0" smtClean="0">
                <a:cs typeface="Times" pitchFamily="18" charset="0"/>
              </a:rPr>
              <a:t>100 Automatic Weather Stations (as of Nov 2018)</a:t>
            </a:r>
          </a:p>
          <a:p>
            <a:pPr algn="just">
              <a:lnSpc>
                <a:spcPct val="80000"/>
              </a:lnSpc>
            </a:pPr>
            <a:r>
              <a:rPr lang="en-US" altLang="en-US" sz="2200" dirty="0" smtClean="0">
                <a:cs typeface="Times" pitchFamily="18" charset="0"/>
              </a:rPr>
              <a:t>Lightning Detection Network (4 sensors), 1 wind profiler</a:t>
            </a:r>
          </a:p>
          <a:p>
            <a:pPr algn="just">
              <a:lnSpc>
                <a:spcPct val="80000"/>
              </a:lnSpc>
            </a:pPr>
            <a:r>
              <a:rPr lang="en-US" altLang="en-US" sz="2200" dirty="0" smtClean="0">
                <a:cs typeface="Times" pitchFamily="18" charset="0"/>
              </a:rPr>
              <a:t>1 wind LIDAR, 1 aerosol LIDAR</a:t>
            </a:r>
          </a:p>
          <a:p>
            <a:pPr algn="just">
              <a:lnSpc>
                <a:spcPct val="80000"/>
              </a:lnSpc>
            </a:pPr>
            <a:r>
              <a:rPr lang="en-US" altLang="en-US" sz="2200" dirty="0" smtClean="0">
                <a:cs typeface="Times" pitchFamily="18" charset="0"/>
              </a:rPr>
              <a:t>Various Satellite Reception and Processing Systems</a:t>
            </a:r>
          </a:p>
          <a:p>
            <a:pPr algn="just">
              <a:lnSpc>
                <a:spcPct val="80000"/>
              </a:lnSpc>
            </a:pPr>
            <a:endParaRPr lang="en-US" altLang="en-US" sz="2200" dirty="0" smtClean="0">
              <a:cs typeface="Times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en-US" altLang="en-US" sz="2200" b="1" dirty="0" smtClean="0">
                <a:cs typeface="Times" pitchFamily="18" charset="0"/>
              </a:rPr>
              <a:t>Ongoing initiatives</a:t>
            </a:r>
            <a:r>
              <a:rPr lang="en-US" altLang="en-US" sz="2200" dirty="0" smtClean="0">
                <a:cs typeface="Times" pitchFamily="18" charset="0"/>
              </a:rPr>
              <a:t>:</a:t>
            </a:r>
          </a:p>
          <a:p>
            <a:pPr algn="just">
              <a:lnSpc>
                <a:spcPct val="80000"/>
              </a:lnSpc>
            </a:pPr>
            <a:r>
              <a:rPr lang="en-US" altLang="en-US" sz="2200" dirty="0">
                <a:cs typeface="Times" pitchFamily="18" charset="0"/>
              </a:rPr>
              <a:t>Further enhancement to lightning detection and rainfall network in progress</a:t>
            </a:r>
          </a:p>
          <a:p>
            <a:pPr algn="just">
              <a:lnSpc>
                <a:spcPct val="80000"/>
              </a:lnSpc>
            </a:pPr>
            <a:r>
              <a:rPr lang="en-US" altLang="en-US" sz="2200" dirty="0" smtClean="0">
                <a:cs typeface="Times" pitchFamily="18" charset="0"/>
              </a:rPr>
              <a:t>Ensuring the quality of systems </a:t>
            </a:r>
          </a:p>
          <a:p>
            <a:pPr algn="just">
              <a:lnSpc>
                <a:spcPct val="80000"/>
              </a:lnSpc>
            </a:pPr>
            <a:r>
              <a:rPr lang="en-US" altLang="en-US" sz="2200" dirty="0" smtClean="0">
                <a:cs typeface="Times" pitchFamily="18" charset="0"/>
              </a:rPr>
              <a:t>Improving resilience of systems</a:t>
            </a:r>
          </a:p>
          <a:p>
            <a:pPr algn="just">
              <a:lnSpc>
                <a:spcPct val="80000"/>
              </a:lnSpc>
            </a:pPr>
            <a:endParaRPr lang="en-US" altLang="en-US" sz="2200" dirty="0" smtClean="0">
              <a:cs typeface="Times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2422" y="188640"/>
            <a:ext cx="8883848" cy="62601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400" b="1" dirty="0" smtClean="0">
                <a:cs typeface="Arial" panose="020B0604020202020204" pitchFamily="34" charset="0"/>
              </a:rPr>
              <a:t>Meteorological Sensor Network</a:t>
            </a:r>
            <a:endParaRPr lang="en-GB" sz="34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548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4734" y="1052736"/>
            <a:ext cx="8029714" cy="5616624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</a:pPr>
            <a:r>
              <a:rPr lang="en-US" altLang="en-US" sz="1800" b="1" dirty="0" smtClean="0">
                <a:cs typeface="Times" pitchFamily="18" charset="0"/>
              </a:rPr>
              <a:t>National Observing Strategy</a:t>
            </a:r>
          </a:p>
          <a:p>
            <a:pPr lvl="1" algn="just">
              <a:lnSpc>
                <a:spcPct val="80000"/>
              </a:lnSpc>
            </a:pPr>
            <a:r>
              <a:rPr lang="en-US" altLang="en-US" sz="1800" b="1" dirty="0" smtClean="0">
                <a:solidFill>
                  <a:srgbClr val="002060"/>
                </a:solidFill>
                <a:cs typeface="Times" pitchFamily="18" charset="0"/>
              </a:rPr>
              <a:t>MSS is in the process of developing the NOS, focusing on areas such as staffing, processes, infrastructure, technology integration</a:t>
            </a:r>
          </a:p>
          <a:p>
            <a:pPr algn="just">
              <a:lnSpc>
                <a:spcPct val="80000"/>
              </a:lnSpc>
            </a:pPr>
            <a:endParaRPr lang="en-US" altLang="en-US" sz="1800" b="1" dirty="0" smtClean="0">
              <a:cs typeface="Times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en-US" altLang="en-US" sz="1800" b="1" dirty="0" smtClean="0">
                <a:cs typeface="Times" pitchFamily="18" charset="0"/>
              </a:rPr>
              <a:t>National WIGOS Implementation </a:t>
            </a:r>
            <a:r>
              <a:rPr lang="en-US" altLang="en-US" sz="1800" b="1" dirty="0" smtClean="0">
                <a:cs typeface="Times" pitchFamily="18" charset="0"/>
              </a:rPr>
              <a:t>Plan; </a:t>
            </a:r>
            <a:endParaRPr lang="en-US" altLang="en-US" sz="1800" b="1" dirty="0" smtClean="0">
              <a:cs typeface="Times" pitchFamily="18" charset="0"/>
            </a:endParaRPr>
          </a:p>
          <a:p>
            <a:pPr lvl="1" algn="just">
              <a:lnSpc>
                <a:spcPct val="80000"/>
              </a:lnSpc>
            </a:pPr>
            <a:r>
              <a:rPr lang="en-US" altLang="en-US" sz="1800" b="1" dirty="0" smtClean="0">
                <a:solidFill>
                  <a:srgbClr val="002060"/>
                </a:solidFill>
                <a:cs typeface="Times" pitchFamily="18" charset="0"/>
              </a:rPr>
              <a:t>In progress, will </a:t>
            </a:r>
            <a:r>
              <a:rPr lang="en-US" altLang="en-US" sz="1800" b="1" dirty="0" smtClean="0">
                <a:solidFill>
                  <a:srgbClr val="002060"/>
                </a:solidFill>
                <a:cs typeface="Times" pitchFamily="18" charset="0"/>
              </a:rPr>
              <a:t>build on the NOS; </a:t>
            </a:r>
            <a:r>
              <a:rPr lang="en-US" altLang="en-US" sz="1800" b="1" dirty="0">
                <a:solidFill>
                  <a:srgbClr val="002060"/>
                </a:solidFill>
                <a:cs typeface="Times" pitchFamily="18" charset="0"/>
              </a:rPr>
              <a:t>n</a:t>
            </a:r>
            <a:r>
              <a:rPr lang="en-US" altLang="en-US" sz="1800" b="1" dirty="0" smtClean="0">
                <a:solidFill>
                  <a:srgbClr val="002060"/>
                </a:solidFill>
                <a:cs typeface="Times" pitchFamily="18" charset="0"/>
              </a:rPr>
              <a:t>eed to strengthen the planning/ engagement particularly with non-NMHS contributors</a:t>
            </a:r>
          </a:p>
          <a:p>
            <a:pPr lvl="1" algn="just">
              <a:lnSpc>
                <a:spcPct val="80000"/>
              </a:lnSpc>
            </a:pPr>
            <a:r>
              <a:rPr lang="en-US" altLang="en-US" sz="1800" b="1" dirty="0" smtClean="0">
                <a:solidFill>
                  <a:srgbClr val="002060"/>
                </a:solidFill>
                <a:cs typeface="Times" pitchFamily="18" charset="0"/>
              </a:rPr>
              <a:t>At the same time, to enhance existing internal practices to better meet WIGOS requirements</a:t>
            </a:r>
          </a:p>
          <a:p>
            <a:pPr algn="just">
              <a:lnSpc>
                <a:spcPct val="80000"/>
              </a:lnSpc>
            </a:pPr>
            <a:endParaRPr lang="en-US" altLang="en-US" sz="1800" b="1" dirty="0" smtClean="0">
              <a:cs typeface="Times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en-US" sz="1800" b="1" dirty="0" smtClean="0"/>
              <a:t>National </a:t>
            </a:r>
            <a:r>
              <a:rPr lang="en-US" sz="1800" b="1" dirty="0"/>
              <a:t>WIGOS partnership agreements for integration and open-sharing of observations from NMHSs and non-NMHSs sources</a:t>
            </a:r>
            <a:r>
              <a:rPr lang="en-US" sz="1800" b="1" dirty="0" smtClean="0"/>
              <a:t>:</a:t>
            </a:r>
          </a:p>
          <a:p>
            <a:pPr lvl="1" algn="just"/>
            <a:r>
              <a:rPr lang="en-GB" altLang="en-US" sz="1800" b="1" dirty="0" smtClean="0">
                <a:solidFill>
                  <a:srgbClr val="002060"/>
                </a:solidFill>
              </a:rPr>
              <a:t>Service </a:t>
            </a:r>
            <a:r>
              <a:rPr lang="en-GB" altLang="en-US" sz="1800" b="1" dirty="0">
                <a:solidFill>
                  <a:srgbClr val="002060"/>
                </a:solidFill>
              </a:rPr>
              <a:t>agreements </a:t>
            </a:r>
            <a:r>
              <a:rPr lang="en-GB" altLang="en-US" sz="1800" b="1" dirty="0" smtClean="0">
                <a:solidFill>
                  <a:srgbClr val="002060"/>
                </a:solidFill>
              </a:rPr>
              <a:t>with key user agencies for provision </a:t>
            </a:r>
            <a:r>
              <a:rPr lang="en-GB" altLang="en-US" sz="1800" b="1" dirty="0">
                <a:solidFill>
                  <a:srgbClr val="002060"/>
                </a:solidFill>
              </a:rPr>
              <a:t>of </a:t>
            </a:r>
            <a:r>
              <a:rPr lang="en-GB" altLang="en-US" sz="1800" b="1" dirty="0" smtClean="0">
                <a:solidFill>
                  <a:srgbClr val="002060"/>
                </a:solidFill>
              </a:rPr>
              <a:t>services (including observational systems/ data); </a:t>
            </a:r>
          </a:p>
          <a:p>
            <a:pPr lvl="1" algn="just"/>
            <a:r>
              <a:rPr lang="en-GB" altLang="en-US" sz="1800" b="1" dirty="0" smtClean="0">
                <a:solidFill>
                  <a:srgbClr val="002060"/>
                </a:solidFill>
              </a:rPr>
              <a:t>In selected cases, MSS manages observing system on </a:t>
            </a:r>
            <a:r>
              <a:rPr lang="en-GB" altLang="en-US" sz="1800" b="1" dirty="0">
                <a:solidFill>
                  <a:srgbClr val="002060"/>
                </a:solidFill>
              </a:rPr>
              <a:t>behalf of other agencies (e.g. </a:t>
            </a:r>
            <a:r>
              <a:rPr lang="en-GB" altLang="en-US" sz="1800" b="1" dirty="0" smtClean="0">
                <a:solidFill>
                  <a:srgbClr val="002060"/>
                </a:solidFill>
              </a:rPr>
              <a:t>automatic weather stations/ rain gauges)</a:t>
            </a:r>
          </a:p>
          <a:p>
            <a:pPr lvl="1" algn="just"/>
            <a:r>
              <a:rPr lang="en-GB" altLang="en-US" sz="1800" b="1" dirty="0" smtClean="0">
                <a:solidFill>
                  <a:srgbClr val="002060"/>
                </a:solidFill>
              </a:rPr>
              <a:t>MSS has arrangements in place to receive data </a:t>
            </a:r>
            <a:r>
              <a:rPr lang="en-GB" altLang="en-US" sz="1800" b="1" dirty="0">
                <a:solidFill>
                  <a:srgbClr val="002060"/>
                </a:solidFill>
              </a:rPr>
              <a:t>from other agencies (e.g., tide data from the Maritime and Port Authority, </a:t>
            </a:r>
            <a:r>
              <a:rPr lang="en-GB" altLang="en-US" sz="1800" b="1" dirty="0" smtClean="0">
                <a:solidFill>
                  <a:srgbClr val="002060"/>
                </a:solidFill>
              </a:rPr>
              <a:t>air </a:t>
            </a:r>
            <a:r>
              <a:rPr lang="en-GB" altLang="en-US" sz="1800" b="1" dirty="0">
                <a:solidFill>
                  <a:srgbClr val="002060"/>
                </a:solidFill>
              </a:rPr>
              <a:t>q</a:t>
            </a:r>
            <a:r>
              <a:rPr lang="en-GB" altLang="en-US" sz="1800" b="1" dirty="0" smtClean="0">
                <a:solidFill>
                  <a:srgbClr val="002060"/>
                </a:solidFill>
              </a:rPr>
              <a:t>uality </a:t>
            </a:r>
            <a:r>
              <a:rPr lang="en-GB" altLang="en-US" sz="1800" b="1" dirty="0">
                <a:solidFill>
                  <a:srgbClr val="002060"/>
                </a:solidFill>
              </a:rPr>
              <a:t>d</a:t>
            </a:r>
            <a:r>
              <a:rPr lang="en-GB" altLang="en-US" sz="1800" b="1" dirty="0" smtClean="0">
                <a:solidFill>
                  <a:srgbClr val="002060"/>
                </a:solidFill>
              </a:rPr>
              <a:t>ata </a:t>
            </a:r>
            <a:r>
              <a:rPr lang="en-GB" altLang="en-US" sz="1800" b="1" dirty="0">
                <a:solidFill>
                  <a:srgbClr val="002060"/>
                </a:solidFill>
              </a:rPr>
              <a:t>from the National Environment </a:t>
            </a:r>
            <a:r>
              <a:rPr lang="en-GB" altLang="en-US" sz="1800" b="1" dirty="0" smtClean="0">
                <a:solidFill>
                  <a:srgbClr val="002060"/>
                </a:solidFill>
              </a:rPr>
              <a:t>Agency </a:t>
            </a:r>
            <a:r>
              <a:rPr lang="en-GB" altLang="en-US" sz="1800" b="1" dirty="0" err="1" smtClean="0">
                <a:solidFill>
                  <a:srgbClr val="002060"/>
                </a:solidFill>
              </a:rPr>
              <a:t>etc</a:t>
            </a:r>
            <a:r>
              <a:rPr lang="en-GB" altLang="en-US" sz="1800" b="1" dirty="0" smtClean="0">
                <a:solidFill>
                  <a:srgbClr val="002060"/>
                </a:solidFill>
              </a:rPr>
              <a:t>)</a:t>
            </a:r>
          </a:p>
          <a:p>
            <a:pPr lvl="1" algn="just"/>
            <a:r>
              <a:rPr lang="en-US" sz="1800" b="1" dirty="0">
                <a:solidFill>
                  <a:srgbClr val="002060"/>
                </a:solidFill>
              </a:rPr>
              <a:t>On-going process to formalize approach</a:t>
            </a:r>
          </a:p>
          <a:p>
            <a:pPr lvl="1" algn="just"/>
            <a:endParaRPr lang="en-GB" altLang="en-US" sz="1800" b="1" dirty="0">
              <a:solidFill>
                <a:srgbClr val="002060"/>
              </a:solidFill>
            </a:endParaRPr>
          </a:p>
          <a:p>
            <a:pPr algn="just"/>
            <a:endParaRPr lang="en-GB" altLang="en-US" sz="1800" b="1" dirty="0"/>
          </a:p>
          <a:p>
            <a:pPr algn="just">
              <a:lnSpc>
                <a:spcPct val="80000"/>
              </a:lnSpc>
            </a:pPr>
            <a:endParaRPr lang="en-US" sz="1800" b="1" dirty="0" smtClean="0"/>
          </a:p>
          <a:p>
            <a:pPr algn="just">
              <a:lnSpc>
                <a:spcPct val="80000"/>
              </a:lnSpc>
            </a:pPr>
            <a:endParaRPr lang="en-US" altLang="en-US" sz="1800" b="1" dirty="0" smtClean="0">
              <a:cs typeface="Times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42422" y="282707"/>
            <a:ext cx="8883848" cy="62601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400" b="1" dirty="0" smtClean="0">
                <a:cs typeface="Arial" panose="020B0604020202020204" pitchFamily="34" charset="0"/>
              </a:rPr>
              <a:t>Status of National Implementation of WIGOS</a:t>
            </a:r>
            <a:endParaRPr lang="en-GB" sz="34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440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42422" y="282707"/>
            <a:ext cx="8883848" cy="62601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400" b="1" dirty="0" smtClean="0">
                <a:cs typeface="Arial" panose="020B0604020202020204" pitchFamily="34" charset="0"/>
              </a:rPr>
              <a:t>Status of National Implementation of WIGOS</a:t>
            </a:r>
            <a:endParaRPr lang="en-GB" sz="3400" b="1" dirty="0"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5894" y="1196752"/>
            <a:ext cx="81369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t">
              <a:buFont typeface="Arial" panose="020B0604020202020204" pitchFamily="34" charset="0"/>
              <a:buChar char="•"/>
            </a:pPr>
            <a:r>
              <a:rPr lang="en-US" sz="2200" b="1" dirty="0" smtClean="0"/>
              <a:t>Metadata of stations used for international exchange have been updated in OSCAR/Surface </a:t>
            </a:r>
          </a:p>
          <a:p>
            <a:pPr marL="285750" indent="-285750" algn="just" fontAlgn="t">
              <a:buFont typeface="Arial" panose="020B0604020202020204" pitchFamily="34" charset="0"/>
              <a:buChar char="•"/>
            </a:pPr>
            <a:endParaRPr lang="en-US" sz="2200" b="1" dirty="0"/>
          </a:p>
          <a:p>
            <a:pPr marL="285750" indent="-285750" algn="just" fontAlgn="t">
              <a:buFont typeface="Arial" panose="020B0604020202020204" pitchFamily="34" charset="0"/>
              <a:buChar char="•"/>
            </a:pPr>
            <a:r>
              <a:rPr lang="en-SG" sz="2200" b="1" dirty="0" smtClean="0"/>
              <a:t>Planning is in process for use of new WIGOS </a:t>
            </a:r>
            <a:r>
              <a:rPr lang="en-SG" sz="2200" b="1" dirty="0"/>
              <a:t>Station </a:t>
            </a:r>
            <a:r>
              <a:rPr lang="en-SG" sz="2200" b="1" dirty="0" smtClean="0"/>
              <a:t>Identifiers – existing stations were migrated from Vol A, though there will be a need to create new stations</a:t>
            </a:r>
            <a:endParaRPr lang="en-SG" sz="2200" b="1" dirty="0">
              <a:solidFill>
                <a:srgbClr val="C00000"/>
              </a:solidFill>
            </a:endParaRPr>
          </a:p>
          <a:p>
            <a:pPr marL="285750" indent="-285750" algn="just" fontAlgn="t">
              <a:buFont typeface="Arial" panose="020B0604020202020204" pitchFamily="34" charset="0"/>
              <a:buChar char="•"/>
            </a:pPr>
            <a:endParaRPr lang="en-US" sz="2200" b="1" dirty="0" smtClean="0"/>
          </a:p>
          <a:p>
            <a:pPr marL="285750" indent="-285750" algn="just" fontAlgn="t">
              <a:buFont typeface="Arial" panose="020B0604020202020204" pitchFamily="34" charset="0"/>
              <a:buChar char="•"/>
            </a:pPr>
            <a:r>
              <a:rPr lang="en-US" sz="2200" b="1" dirty="0" smtClean="0"/>
              <a:t>Processes are in place to routinely monitor data disseminated internationally, and to act on quality issues </a:t>
            </a:r>
            <a:r>
              <a:rPr lang="en-US" sz="2200" b="1" dirty="0"/>
              <a:t>i</a:t>
            </a:r>
            <a:r>
              <a:rPr lang="en-US" sz="2200" b="1" dirty="0" smtClean="0"/>
              <a:t>f identified from the WDQMS </a:t>
            </a:r>
          </a:p>
          <a:p>
            <a:pPr marL="285750" indent="-285750" algn="just" fontAlgn="t">
              <a:buFont typeface="Arial" panose="020B0604020202020204" pitchFamily="34" charset="0"/>
              <a:buChar char="•"/>
            </a:pPr>
            <a:endParaRPr lang="en-US" sz="2200" b="1" dirty="0"/>
          </a:p>
          <a:p>
            <a:pPr marL="285750" indent="-285750" algn="just" fontAlgn="t">
              <a:buFont typeface="Arial" panose="020B0604020202020204" pitchFamily="34" charset="0"/>
              <a:buChar char="•"/>
            </a:pPr>
            <a:r>
              <a:rPr lang="en-US" sz="2200" b="1" dirty="0" smtClean="0"/>
              <a:t>WIGOS </a:t>
            </a:r>
            <a:r>
              <a:rPr lang="en-US" sz="2200" b="1" dirty="0"/>
              <a:t>NFP has been nominated; OSCAR/Surface FP has been nominated and trained</a:t>
            </a:r>
            <a:endParaRPr lang="en-SG" sz="2200" b="1" dirty="0"/>
          </a:p>
          <a:p>
            <a:pPr marL="285750" indent="-285750" algn="just" fontAlgn="t">
              <a:buFont typeface="Arial" panose="020B0604020202020204" pitchFamily="34" charset="0"/>
              <a:buChar char="•"/>
            </a:pPr>
            <a:endParaRPr lang="en-US" sz="22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412895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33234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Introduction and background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smtClean="0"/>
              <a:t>National requirements for observations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Summary of national observing capabilities</a:t>
            </a:r>
          </a:p>
          <a:p>
            <a:endParaRPr lang="en-US" sz="2400" dirty="0" smtClean="0"/>
          </a:p>
          <a:p>
            <a:r>
              <a:rPr lang="en-US" sz="2400" dirty="0" smtClean="0"/>
              <a:t>Status </a:t>
            </a:r>
            <a:r>
              <a:rPr lang="en-US" sz="2400" dirty="0"/>
              <a:t>of National implementation of </a:t>
            </a:r>
            <a:r>
              <a:rPr lang="en-US" sz="2400" dirty="0" smtClean="0"/>
              <a:t>WIGOS</a:t>
            </a: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27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SG" sz="4000" dirty="0" smtClean="0"/>
              <a:t>Outline</a:t>
            </a:r>
            <a:endParaRPr lang="en-SG" sz="4000" dirty="0"/>
          </a:p>
        </p:txBody>
      </p:sp>
    </p:spTree>
    <p:extLst>
      <p:ext uri="{BB962C8B-B14F-4D97-AF65-F5344CB8AC3E}">
        <p14:creationId xmlns="" xmlns:p14="http://schemas.microsoft.com/office/powerpoint/2010/main" val="215482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536" t="-5540" r="-1223" b="15549"/>
          <a:stretch/>
        </p:blipFill>
        <p:spPr>
          <a:xfrm>
            <a:off x="2195737" y="-446461"/>
            <a:ext cx="7272808" cy="704381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-24386" y="0"/>
            <a:ext cx="4300900" cy="6597351"/>
            <a:chOff x="416452" y="962047"/>
            <a:chExt cx="3848986" cy="5759428"/>
          </a:xfrm>
        </p:grpSpPr>
        <p:pic>
          <p:nvPicPr>
            <p:cNvPr id="11776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23227" r="34350" b="1433"/>
            <a:stretch>
              <a:fillRect/>
            </a:stretch>
          </p:blipFill>
          <p:spPr bwMode="auto">
            <a:xfrm>
              <a:off x="416452" y="962047"/>
              <a:ext cx="3848986" cy="5759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Oval 13"/>
            <p:cNvSpPr/>
            <p:nvPr/>
          </p:nvSpPr>
          <p:spPr>
            <a:xfrm>
              <a:off x="1350404" y="5652816"/>
              <a:ext cx="515534" cy="20665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4572000" y="44624"/>
            <a:ext cx="433421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SG" dirty="0" smtClean="0">
                <a:latin typeface="+mj-lt"/>
              </a:rPr>
              <a:t>Urbanised environment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SG" dirty="0" smtClean="0">
                <a:latin typeface="+mj-lt"/>
              </a:rPr>
              <a:t>Main meteorological/environmental hazards: </a:t>
            </a:r>
          </a:p>
          <a:p>
            <a:pPr marL="800100" lvl="1" indent="-342900">
              <a:buSzPct val="50000"/>
              <a:buFont typeface="Courier New" pitchFamily="49" charset="0"/>
              <a:buChar char="o"/>
            </a:pPr>
            <a:r>
              <a:rPr lang="en-SG" dirty="0" smtClean="0">
                <a:latin typeface="+mj-lt"/>
              </a:rPr>
              <a:t>Heavy rain/flash floods; </a:t>
            </a:r>
          </a:p>
          <a:p>
            <a:pPr marL="800100" lvl="1" indent="-342900">
              <a:buSzPct val="50000"/>
              <a:buFont typeface="Courier New" pitchFamily="49" charset="0"/>
              <a:buChar char="o"/>
            </a:pPr>
            <a:r>
              <a:rPr lang="en-SG" dirty="0" smtClean="0">
                <a:latin typeface="+mj-lt"/>
              </a:rPr>
              <a:t>Lightning* ; strong winds (from thunderstorms)</a:t>
            </a:r>
          </a:p>
          <a:p>
            <a:pPr marL="800100" lvl="1" indent="-342900">
              <a:buSzPct val="50000"/>
              <a:buFont typeface="Courier New" pitchFamily="49" charset="0"/>
              <a:buChar char="o"/>
            </a:pPr>
            <a:r>
              <a:rPr lang="en-SG" dirty="0" smtClean="0">
                <a:latin typeface="+mj-lt"/>
              </a:rPr>
              <a:t>Transboundary haze</a:t>
            </a:r>
          </a:p>
          <a:p>
            <a:pPr marL="800100" lvl="1" indent="-342900">
              <a:buSzPct val="50000"/>
            </a:pPr>
            <a:endParaRPr lang="en-SG" dirty="0" smtClean="0">
              <a:latin typeface="+mj-lt"/>
            </a:endParaRPr>
          </a:p>
          <a:p>
            <a:pPr marL="0" lvl="1">
              <a:buSzPct val="50000"/>
            </a:pPr>
            <a:r>
              <a:rPr lang="en-SG" dirty="0" smtClean="0">
                <a:latin typeface="+mj-lt"/>
              </a:rPr>
              <a:t>*Annual average of 168 thunderstorm days</a:t>
            </a:r>
            <a:endParaRPr lang="en-SG" dirty="0">
              <a:latin typeface="+mj-l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600" b="1" dirty="0" smtClean="0"/>
              <a:t>Singapore</a:t>
            </a:r>
            <a:endParaRPr lang="en-GB" sz="4600" b="1" dirty="0"/>
          </a:p>
        </p:txBody>
      </p:sp>
      <p:sp>
        <p:nvSpPr>
          <p:cNvPr id="11" name="Rectangle 10"/>
          <p:cNvSpPr/>
          <p:nvPr/>
        </p:nvSpPr>
        <p:spPr>
          <a:xfrm>
            <a:off x="-24386" y="2780928"/>
            <a:ext cx="4300900" cy="1077218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txBody>
          <a:bodyPr wrap="square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en-SG" sz="1600" dirty="0" smtClean="0">
                <a:latin typeface="+mj-lt"/>
              </a:rPr>
              <a:t>Located deep in the tropics (about 1</a:t>
            </a:r>
            <a:r>
              <a:rPr lang="en-SG" sz="1600" baseline="30000" dirty="0" smtClean="0">
                <a:latin typeface="+mj-lt"/>
              </a:rPr>
              <a:t>o</a:t>
            </a:r>
            <a:r>
              <a:rPr lang="en-SG" sz="1600" dirty="0" smtClean="0">
                <a:latin typeface="+mj-lt"/>
              </a:rPr>
              <a:t>N of the equator)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SG" sz="1600" dirty="0" smtClean="0">
                <a:latin typeface="+mj-lt"/>
              </a:rPr>
              <a:t>710.3 sq km (49 km E-W; 26 km N-S)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SG" sz="1600" dirty="0" smtClean="0">
                <a:latin typeface="+mj-lt"/>
              </a:rPr>
              <a:t>Population of 5.6 million</a:t>
            </a:r>
            <a:endParaRPr lang="en-SG" sz="16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209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96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SG" sz="4000" dirty="0" smtClean="0"/>
              <a:t>Singapore Climate</a:t>
            </a:r>
            <a:endParaRPr lang="en-SG" sz="4000" dirty="0"/>
          </a:p>
        </p:txBody>
      </p:sp>
      <p:sp>
        <p:nvSpPr>
          <p:cNvPr id="5" name="Rectangle 4"/>
          <p:cNvSpPr/>
          <p:nvPr/>
        </p:nvSpPr>
        <p:spPr>
          <a:xfrm>
            <a:off x="0" y="4590256"/>
            <a:ext cx="9144000" cy="20070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7" name="Group 3"/>
          <p:cNvGrpSpPr>
            <a:grpSpLocks noChangeAspect="1"/>
          </p:cNvGrpSpPr>
          <p:nvPr/>
        </p:nvGrpSpPr>
        <p:grpSpPr bwMode="auto">
          <a:xfrm>
            <a:off x="107504" y="1005890"/>
            <a:ext cx="3690991" cy="3395362"/>
            <a:chOff x="71406" y="1571611"/>
            <a:chExt cx="4223384" cy="4214843"/>
          </a:xfrm>
        </p:grpSpPr>
        <p:grpSp>
          <p:nvGrpSpPr>
            <p:cNvPr id="8" name="Group 54"/>
            <p:cNvGrpSpPr>
              <a:grpSpLocks/>
            </p:cNvGrpSpPr>
            <p:nvPr/>
          </p:nvGrpSpPr>
          <p:grpSpPr bwMode="auto">
            <a:xfrm>
              <a:off x="71406" y="1579457"/>
              <a:ext cx="2115243" cy="1992995"/>
              <a:chOff x="5" y="722236"/>
              <a:chExt cx="2115243" cy="1992995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5" y="723076"/>
                <a:ext cx="2081668" cy="1991247"/>
              </a:xfrm>
              <a:prstGeom prst="pieWedge">
                <a:avLst/>
              </a:prstGeom>
              <a:solidFill>
                <a:srgbClr val="0096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Pie 4"/>
              <p:cNvSpPr/>
              <p:nvPr/>
            </p:nvSpPr>
            <p:spPr>
              <a:xfrm>
                <a:off x="272223" y="1207315"/>
                <a:ext cx="1843476" cy="140929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42240" tIns="142240" rIns="142240" bIns="142240" anchor="ctr"/>
              <a:lstStyle/>
              <a:p>
                <a:pPr algn="ctr" defTabSz="8890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altLang="en-US" dirty="0">
                    <a:solidFill>
                      <a:prstClr val="white"/>
                    </a:solidFill>
                    <a:cs typeface="Arial" pitchFamily="34" charset="0"/>
                  </a:rPr>
                  <a:t>Northeast Monsoon</a:t>
                </a:r>
              </a:p>
              <a:p>
                <a:pPr algn="ctr" defTabSz="8890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altLang="en-US" dirty="0">
                    <a:solidFill>
                      <a:prstClr val="white"/>
                    </a:solidFill>
                    <a:cs typeface="Arial" pitchFamily="34" charset="0"/>
                  </a:rPr>
                  <a:t>(Dec – Mar) </a:t>
                </a:r>
                <a:endParaRPr lang="en-SG" altLang="en-US" dirty="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9" name="Group 55"/>
            <p:cNvGrpSpPr>
              <a:grpSpLocks/>
            </p:cNvGrpSpPr>
            <p:nvPr/>
          </p:nvGrpSpPr>
          <p:grpSpPr bwMode="auto">
            <a:xfrm>
              <a:off x="2231310" y="1571611"/>
              <a:ext cx="2063480" cy="2008688"/>
              <a:chOff x="2159909" y="714390"/>
              <a:chExt cx="2063480" cy="2008688"/>
            </a:xfrm>
          </p:grpSpPr>
          <p:sp>
            <p:nvSpPr>
              <p:cNvPr id="18" name="Pie 17"/>
              <p:cNvSpPr/>
              <p:nvPr/>
            </p:nvSpPr>
            <p:spPr>
              <a:xfrm rot="5400000">
                <a:off x="2187253" y="686872"/>
                <a:ext cx="2008618" cy="2063654"/>
              </a:xfrm>
              <a:prstGeom prst="pieWedge">
                <a:avLst/>
              </a:prstGeom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Pie 6"/>
              <p:cNvSpPr/>
              <p:nvPr/>
            </p:nvSpPr>
            <p:spPr>
              <a:xfrm>
                <a:off x="2177750" y="1207315"/>
                <a:ext cx="1809450" cy="142014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42240" tIns="142240" rIns="142240" bIns="142240" anchor="ctr"/>
              <a:lstStyle/>
              <a:p>
                <a:pPr algn="ctr" defTabSz="8890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altLang="en-US" dirty="0">
                    <a:solidFill>
                      <a:srgbClr val="303030"/>
                    </a:solidFill>
                    <a:cs typeface="Arial" pitchFamily="34" charset="0"/>
                  </a:rPr>
                  <a:t>1</a:t>
                </a:r>
                <a:r>
                  <a:rPr lang="en-US" altLang="en-US" baseline="30000" dirty="0">
                    <a:solidFill>
                      <a:srgbClr val="303030"/>
                    </a:solidFill>
                    <a:cs typeface="Arial" pitchFamily="34" charset="0"/>
                  </a:rPr>
                  <a:t>st</a:t>
                </a:r>
                <a:r>
                  <a:rPr lang="en-US" altLang="en-US" dirty="0">
                    <a:solidFill>
                      <a:srgbClr val="303030"/>
                    </a:solidFill>
                    <a:cs typeface="Arial" pitchFamily="34" charset="0"/>
                  </a:rPr>
                  <a:t> Inter-Monsoon</a:t>
                </a:r>
              </a:p>
              <a:p>
                <a:pPr algn="ctr" defTabSz="8890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altLang="en-US" dirty="0">
                    <a:solidFill>
                      <a:srgbClr val="303030"/>
                    </a:solidFill>
                    <a:cs typeface="Arial" pitchFamily="34" charset="0"/>
                  </a:rPr>
                  <a:t>(Apr – May)</a:t>
                </a:r>
                <a:endParaRPr lang="en-SG" altLang="en-US" dirty="0">
                  <a:solidFill>
                    <a:srgbClr val="30303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0" name="Group 56"/>
            <p:cNvGrpSpPr>
              <a:grpSpLocks/>
            </p:cNvGrpSpPr>
            <p:nvPr/>
          </p:nvGrpSpPr>
          <p:grpSpPr bwMode="auto">
            <a:xfrm>
              <a:off x="2214436" y="3633915"/>
              <a:ext cx="2080353" cy="2152539"/>
              <a:chOff x="2143035" y="2776694"/>
              <a:chExt cx="2080353" cy="2152539"/>
            </a:xfrm>
          </p:grpSpPr>
          <p:sp>
            <p:nvSpPr>
              <p:cNvPr id="16" name="Pie 15"/>
              <p:cNvSpPr/>
              <p:nvPr/>
            </p:nvSpPr>
            <p:spPr>
              <a:xfrm rot="10800000">
                <a:off x="2143722" y="2777296"/>
                <a:ext cx="2079667" cy="2151937"/>
              </a:xfrm>
              <a:prstGeom prst="pieWedge">
                <a:avLst/>
              </a:prstGeom>
              <a:solidFill>
                <a:srgbClr val="0096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Pie 8"/>
              <p:cNvSpPr/>
              <p:nvPr/>
            </p:nvSpPr>
            <p:spPr>
              <a:xfrm>
                <a:off x="2179751" y="2881527"/>
                <a:ext cx="1823462" cy="152003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42240" tIns="142240" rIns="142240" bIns="142240" anchor="ctr"/>
              <a:lstStyle/>
              <a:p>
                <a:pPr marL="95250" algn="ctr" defTabSz="8890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altLang="en-US" dirty="0">
                    <a:solidFill>
                      <a:prstClr val="white"/>
                    </a:solidFill>
                    <a:cs typeface="Arial" pitchFamily="34" charset="0"/>
                  </a:rPr>
                  <a:t>Southwest Monsoon</a:t>
                </a:r>
              </a:p>
              <a:p>
                <a:pPr marL="95250" algn="ctr" defTabSz="8890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altLang="en-US" dirty="0">
                    <a:solidFill>
                      <a:prstClr val="white"/>
                    </a:solidFill>
                    <a:cs typeface="Arial" pitchFamily="34" charset="0"/>
                  </a:rPr>
                  <a:t>(Jun – Sep)</a:t>
                </a:r>
                <a:endParaRPr lang="en-SG" altLang="en-US" dirty="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1" name="Group 57"/>
            <p:cNvGrpSpPr>
              <a:grpSpLocks/>
            </p:cNvGrpSpPr>
            <p:nvPr/>
          </p:nvGrpSpPr>
          <p:grpSpPr bwMode="auto">
            <a:xfrm>
              <a:off x="71406" y="3643070"/>
              <a:ext cx="2086694" cy="2135538"/>
              <a:chOff x="5" y="2785849"/>
              <a:chExt cx="2086694" cy="2135538"/>
            </a:xfrm>
          </p:grpSpPr>
          <p:sp>
            <p:nvSpPr>
              <p:cNvPr id="14" name="Pie 13"/>
              <p:cNvSpPr/>
              <p:nvPr/>
            </p:nvSpPr>
            <p:spPr>
              <a:xfrm rot="16200000">
                <a:off x="-26443" y="2812431"/>
                <a:ext cx="2134564" cy="2081668"/>
              </a:xfrm>
              <a:prstGeom prst="pieWedge">
                <a:avLst/>
              </a:prstGeom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Pie 10"/>
              <p:cNvSpPr/>
              <p:nvPr/>
            </p:nvSpPr>
            <p:spPr>
              <a:xfrm>
                <a:off x="362295" y="2881528"/>
                <a:ext cx="1725383" cy="150917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42240" tIns="142240" rIns="142240" bIns="142240" anchor="ctr"/>
              <a:lstStyle/>
              <a:p>
                <a:pPr algn="ctr" defTabSz="8890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altLang="en-US">
                    <a:solidFill>
                      <a:srgbClr val="303030"/>
                    </a:solidFill>
                    <a:cs typeface="Arial" pitchFamily="34" charset="0"/>
                  </a:rPr>
                  <a:t>2</a:t>
                </a:r>
                <a:r>
                  <a:rPr lang="en-US" altLang="en-US" baseline="30000">
                    <a:solidFill>
                      <a:srgbClr val="303030"/>
                    </a:solidFill>
                    <a:cs typeface="Arial" pitchFamily="34" charset="0"/>
                  </a:rPr>
                  <a:t>nd</a:t>
                </a:r>
                <a:r>
                  <a:rPr lang="en-US" altLang="en-US">
                    <a:solidFill>
                      <a:srgbClr val="303030"/>
                    </a:solidFill>
                    <a:cs typeface="Arial" pitchFamily="34" charset="0"/>
                  </a:rPr>
                  <a:t> Inter-Monsoon</a:t>
                </a:r>
              </a:p>
              <a:p>
                <a:pPr algn="ctr" defTabSz="8890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altLang="en-US">
                    <a:solidFill>
                      <a:srgbClr val="303030"/>
                    </a:solidFill>
                    <a:cs typeface="Arial" pitchFamily="34" charset="0"/>
                  </a:rPr>
                  <a:t>(Oct – Nov)</a:t>
                </a:r>
                <a:endParaRPr lang="en-SG" altLang="en-US">
                  <a:solidFill>
                    <a:srgbClr val="30303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2" name="Circular Arrow 11"/>
            <p:cNvSpPr/>
            <p:nvPr/>
          </p:nvSpPr>
          <p:spPr>
            <a:xfrm>
              <a:off x="1738741" y="3039532"/>
              <a:ext cx="824661" cy="788247"/>
            </a:xfrm>
            <a:prstGeom prst="circularArrow">
              <a:avLst>
                <a:gd name="adj1" fmla="val 9415"/>
                <a:gd name="adj2" fmla="val 1142319"/>
                <a:gd name="adj3" fmla="val 20267706"/>
                <a:gd name="adj4" fmla="val 10800000"/>
                <a:gd name="adj5" fmla="val 12500"/>
              </a:avLst>
            </a:prstGeom>
            <a:solidFill>
              <a:srgbClr val="F47A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Circular Arrow 12"/>
            <p:cNvSpPr/>
            <p:nvPr/>
          </p:nvSpPr>
          <p:spPr>
            <a:xfrm rot="10800000">
              <a:off x="1738741" y="3386969"/>
              <a:ext cx="824661" cy="836019"/>
            </a:xfrm>
            <a:prstGeom prst="circularArrow">
              <a:avLst>
                <a:gd name="adj1" fmla="val 10311"/>
                <a:gd name="adj2" fmla="val 1142319"/>
                <a:gd name="adj3" fmla="val 20058839"/>
                <a:gd name="adj4" fmla="val 10800000"/>
                <a:gd name="adj5" fmla="val 12500"/>
              </a:avLst>
            </a:prstGeom>
            <a:solidFill>
              <a:srgbClr val="F47A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2" name="Rectangle 21"/>
          <p:cNvSpPr/>
          <p:nvPr/>
        </p:nvSpPr>
        <p:spPr>
          <a:xfrm>
            <a:off x="72008" y="4869160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Climatological Statistics</a:t>
            </a:r>
          </a:p>
          <a:p>
            <a:pPr marL="231775" indent="-231775"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Average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Annual Rainfall -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2166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mm</a:t>
            </a:r>
          </a:p>
          <a:p>
            <a:pPr marL="231775" indent="-231775"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Highest Annual Rainfall -     3452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mm (1913)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31775" indent="-231775">
              <a:buFontTx/>
              <a:buChar char="•"/>
              <a:defRPr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Highest Monthly Rainfall -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819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mm (Jan 1893) </a:t>
            </a:r>
          </a:p>
          <a:p>
            <a:pPr marL="231775" indent="-231775">
              <a:buFontTx/>
              <a:buChar char="•"/>
              <a:defRPr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Highest one-day Rainfall -   512 mm (Dec 1978)</a:t>
            </a:r>
          </a:p>
          <a:p>
            <a:pPr marL="231775" indent="-231775">
              <a:buFontTx/>
              <a:buChar char="•"/>
              <a:defRPr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Highest one-hour intensity - 147 mm (Nov 1995)</a:t>
            </a:r>
            <a:endParaRPr lang="en-SG" sz="16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32961338"/>
              </p:ext>
            </p:extLst>
          </p:nvPr>
        </p:nvGraphicFramePr>
        <p:xfrm>
          <a:off x="3911228" y="908721"/>
          <a:ext cx="4883648" cy="3457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4747937" y="4930547"/>
            <a:ext cx="43960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500" b="1" u="sng" dirty="0" smtClean="0">
                <a:solidFill>
                  <a:srgbClr val="002060"/>
                </a:solidFill>
              </a:rPr>
              <a:t>Significant heavy rainfall events in recent years</a:t>
            </a:r>
          </a:p>
          <a:p>
            <a:r>
              <a:rPr lang="en-SG" sz="1500" dirty="0">
                <a:solidFill>
                  <a:srgbClr val="002060"/>
                </a:solidFill>
              </a:rPr>
              <a:t>16 July 2010 (Highest one-day rainfall) : 250 mm</a:t>
            </a:r>
          </a:p>
          <a:p>
            <a:r>
              <a:rPr lang="en-SG" sz="1500" dirty="0" smtClean="0">
                <a:solidFill>
                  <a:srgbClr val="002060"/>
                </a:solidFill>
              </a:rPr>
              <a:t>17 June 2016  (Highest one-day rainfall) :  217 mm</a:t>
            </a:r>
          </a:p>
          <a:p>
            <a:r>
              <a:rPr lang="en-SG" sz="1500" dirty="0" smtClean="0">
                <a:solidFill>
                  <a:srgbClr val="002060"/>
                </a:solidFill>
              </a:rPr>
              <a:t>8 November 2014 (</a:t>
            </a:r>
            <a:r>
              <a:rPr lang="en-SG" sz="1500" dirty="0">
                <a:solidFill>
                  <a:srgbClr val="002060"/>
                </a:solidFill>
              </a:rPr>
              <a:t>Highest one-day </a:t>
            </a:r>
            <a:r>
              <a:rPr lang="en-SG" sz="1500" dirty="0" smtClean="0">
                <a:solidFill>
                  <a:srgbClr val="002060"/>
                </a:solidFill>
              </a:rPr>
              <a:t>rainfall) : 161 mm</a:t>
            </a:r>
            <a:endParaRPr lang="en-SG" sz="1500" dirty="0">
              <a:solidFill>
                <a:srgbClr val="002060"/>
              </a:solidFill>
            </a:endParaRPr>
          </a:p>
          <a:p>
            <a:r>
              <a:rPr lang="en-SG" sz="1500" dirty="0">
                <a:solidFill>
                  <a:srgbClr val="002060"/>
                </a:solidFill>
              </a:rPr>
              <a:t>26 </a:t>
            </a:r>
            <a:r>
              <a:rPr lang="en-SG" sz="1500" dirty="0" smtClean="0">
                <a:solidFill>
                  <a:srgbClr val="002060"/>
                </a:solidFill>
              </a:rPr>
              <a:t>February </a:t>
            </a:r>
            <a:r>
              <a:rPr lang="en-SG" sz="1500" dirty="0">
                <a:solidFill>
                  <a:srgbClr val="002060"/>
                </a:solidFill>
              </a:rPr>
              <a:t>2013 </a:t>
            </a:r>
            <a:r>
              <a:rPr lang="en-SG" sz="1500" dirty="0" smtClean="0">
                <a:solidFill>
                  <a:srgbClr val="002060"/>
                </a:solidFill>
              </a:rPr>
              <a:t>(Highest one-day rainfall) :  155 mm</a:t>
            </a:r>
            <a:endParaRPr lang="en-SG" sz="1500" dirty="0">
              <a:solidFill>
                <a:srgbClr val="002060"/>
              </a:solidFill>
            </a:endParaRPr>
          </a:p>
          <a:p>
            <a:endParaRPr lang="en-SG" sz="15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350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Image result for man clip ar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>
              <a:solidFill>
                <a:prstClr val="black"/>
              </a:solidFill>
            </a:endParaRPr>
          </a:p>
        </p:txBody>
      </p:sp>
      <p:sp>
        <p:nvSpPr>
          <p:cNvPr id="3" name="AutoShape 8" descr="Image result for man clip art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1482" y="2003936"/>
            <a:ext cx="749972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b="1" dirty="0" smtClean="0"/>
              <a:t>Weather </a:t>
            </a:r>
            <a:r>
              <a:rPr lang="en-US" sz="2200" b="1" dirty="0"/>
              <a:t>Forecast and Warning Services</a:t>
            </a:r>
          </a:p>
          <a:p>
            <a:pPr marL="712788" algn="just"/>
            <a:endParaRPr lang="en-US" sz="22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b="1" dirty="0"/>
              <a:t>Monitoring and Early Warning </a:t>
            </a:r>
            <a:r>
              <a:rPr lang="en-US" sz="2200" b="1" dirty="0" smtClean="0"/>
              <a:t>of Hazards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2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b="1" dirty="0" smtClean="0"/>
              <a:t>Climate Information Services</a:t>
            </a:r>
            <a:endParaRPr lang="en-US" sz="2200" b="1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="" xmlns:p14="http://schemas.microsoft.com/office/powerpoint/2010/main" val="2726659114"/>
              </p:ext>
            </p:extLst>
          </p:nvPr>
        </p:nvGraphicFramePr>
        <p:xfrm>
          <a:off x="486756" y="3627784"/>
          <a:ext cx="8088560" cy="3689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6756" y="3923764"/>
            <a:ext cx="8059004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b="1" dirty="0" smtClean="0"/>
              <a:t>Key Stakeholder / Customer Groups </a:t>
            </a:r>
            <a:endParaRPr lang="en-SG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24408" y="1024672"/>
            <a:ext cx="881208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50">
              <a:defRPr/>
            </a:pPr>
            <a:r>
              <a:rPr lang="en-US" sz="2200" b="1" dirty="0">
                <a:latin typeface="+mn-lt"/>
              </a:rPr>
              <a:t>Meteorological Service Singapore (MSS) is the </a:t>
            </a:r>
            <a:r>
              <a:rPr lang="en-US" sz="2200" b="1" dirty="0" smtClean="0">
                <a:latin typeface="+mn-lt"/>
              </a:rPr>
              <a:t>national meteorological </a:t>
            </a:r>
            <a:r>
              <a:rPr lang="en-US" sz="2200" b="1" dirty="0">
                <a:latin typeface="+mn-lt"/>
              </a:rPr>
              <a:t>authority for weather and </a:t>
            </a:r>
            <a:r>
              <a:rPr lang="en-US" sz="2200" b="1" dirty="0" smtClean="0">
                <a:latin typeface="+mn-lt"/>
              </a:rPr>
              <a:t>climate with a key remit of providing :</a:t>
            </a:r>
            <a:endParaRPr lang="en-US" sz="2200" b="1" dirty="0">
              <a:latin typeface="+mn-lt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66396" y="7937"/>
            <a:ext cx="821925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/>
            <a:r>
              <a:rPr lang="en-GB" sz="4000" b="1" dirty="0" smtClean="0">
                <a:solidFill>
                  <a:prstClr val="black"/>
                </a:solidFill>
              </a:rPr>
              <a:t>Background on MSS</a:t>
            </a:r>
            <a:endParaRPr lang="en-GB" sz="40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98025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="" xmlns:p14="http://schemas.microsoft.com/office/powerpoint/2010/main" val="2355200370"/>
              </p:ext>
            </p:extLst>
          </p:nvPr>
        </p:nvGraphicFramePr>
        <p:xfrm>
          <a:off x="28934" y="-124254"/>
          <a:ext cx="8877001" cy="5052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15772" y="3718480"/>
            <a:ext cx="8059961" cy="2446824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1700" b="1" u="sng" dirty="0" smtClean="0"/>
              <a:t>Number of Staff performing observations/ Implementation of met observing systems:</a:t>
            </a:r>
          </a:p>
          <a:p>
            <a:pPr marL="177800" indent="-177800" algn="just">
              <a:buFont typeface="Arial" pitchFamily="34" charset="0"/>
              <a:buChar char="•"/>
              <a:defRPr/>
            </a:pPr>
            <a:endParaRPr lang="en-US" sz="1700" b="1" dirty="0" smtClean="0"/>
          </a:p>
          <a:p>
            <a:pPr marL="177800" indent="-177800" algn="just">
              <a:buFont typeface="Arial" pitchFamily="34" charset="0"/>
              <a:buChar char="•"/>
              <a:defRPr/>
            </a:pPr>
            <a:r>
              <a:rPr lang="en-US" sz="1700" b="1" dirty="0" smtClean="0"/>
              <a:t>Observations : 1 Meteorologist / 32 Observers (across 5 stations)</a:t>
            </a:r>
          </a:p>
          <a:p>
            <a:pPr marL="177800" indent="-177800" algn="just">
              <a:buFont typeface="Arial" pitchFamily="34" charset="0"/>
              <a:buChar char="•"/>
              <a:defRPr/>
            </a:pPr>
            <a:endParaRPr lang="en-US" sz="1700" b="1" dirty="0" smtClean="0"/>
          </a:p>
          <a:p>
            <a:pPr marL="177800" indent="-177800" algn="just">
              <a:buFont typeface="Arial" pitchFamily="34" charset="0"/>
              <a:buChar char="•"/>
              <a:defRPr/>
            </a:pPr>
            <a:r>
              <a:rPr lang="en-US" sz="1700" b="1" dirty="0" smtClean="0"/>
              <a:t>Implementation / Maintenance of Meteorological Systems : 3 Meteorologists / 1 Systems Analyst / 2 Technical Support Officers</a:t>
            </a:r>
          </a:p>
          <a:p>
            <a:pPr marL="177800" indent="-177800" algn="just">
              <a:buFont typeface="Arial" pitchFamily="34" charset="0"/>
              <a:buChar char="•"/>
              <a:defRPr/>
            </a:pPr>
            <a:endParaRPr lang="en-US" sz="1700" b="1" dirty="0" smtClean="0"/>
          </a:p>
          <a:p>
            <a:pPr marL="177800" indent="-177800" algn="just">
              <a:buFont typeface="Arial" pitchFamily="34" charset="0"/>
              <a:buChar char="•"/>
              <a:defRPr/>
            </a:pPr>
            <a:r>
              <a:rPr lang="en-US" sz="1700" b="1" dirty="0" smtClean="0"/>
              <a:t>Meteorologists / Observers are trained in accordance with WMO BIP requirements; Observers are trained in-house.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3471" y="1221161"/>
            <a:ext cx="2910172" cy="369332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b="1" u="sng" dirty="0" smtClean="0"/>
              <a:t>Staff Composition</a:t>
            </a:r>
            <a:endParaRPr lang="en-US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840216" y="1695665"/>
            <a:ext cx="25076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Meteorologists</a:t>
            </a:r>
            <a:endParaRPr lang="en-GB" b="1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6396" y="7937"/>
            <a:ext cx="821925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/>
            <a:r>
              <a:rPr lang="en-GB" sz="4000" b="1" dirty="0" smtClean="0">
                <a:solidFill>
                  <a:prstClr val="black"/>
                </a:solidFill>
              </a:rPr>
              <a:t>Background on MSS</a:t>
            </a:r>
            <a:endParaRPr lang="en-GB" sz="40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2030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09266"/>
            <a:ext cx="4137328" cy="4708525"/>
          </a:xfrm>
        </p:spPr>
        <p:txBody>
          <a:bodyPr>
            <a:noAutofit/>
          </a:bodyPr>
          <a:lstStyle/>
          <a:p>
            <a:r>
              <a:rPr lang="en-US" sz="2400" b="1" dirty="0" err="1" smtClean="0"/>
              <a:t>Nowcasting</a:t>
            </a:r>
            <a:r>
              <a:rPr lang="en-US" sz="2400" b="1" dirty="0" smtClean="0"/>
              <a:t> and short range forecasting</a:t>
            </a:r>
          </a:p>
          <a:p>
            <a:endParaRPr lang="en-US" sz="1600" b="1" dirty="0" smtClean="0"/>
          </a:p>
          <a:p>
            <a:r>
              <a:rPr lang="en-US" sz="2400" b="1" dirty="0" smtClean="0"/>
              <a:t>High-resolution regional Numerical Weather Prediction</a:t>
            </a:r>
          </a:p>
          <a:p>
            <a:endParaRPr lang="en-US" sz="1600" b="1" dirty="0" smtClean="0"/>
          </a:p>
          <a:p>
            <a:r>
              <a:rPr lang="en-US" sz="2400" b="1" dirty="0" smtClean="0"/>
              <a:t>Climate monitoring and services</a:t>
            </a:r>
          </a:p>
          <a:p>
            <a:endParaRPr lang="en-US" sz="1600" b="1" dirty="0" smtClean="0"/>
          </a:p>
          <a:p>
            <a:r>
              <a:rPr lang="en-US" sz="2400" b="1" dirty="0" smtClean="0"/>
              <a:t>Specific application areas (such as Aeronautical Meteorology)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4351" y="260648"/>
            <a:ext cx="8883848" cy="62601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cs typeface="Arial" panose="020B0604020202020204" pitchFamily="34" charset="0"/>
              </a:rPr>
              <a:t>National requirements for observations</a:t>
            </a:r>
            <a:endParaRPr lang="en-GB" sz="4000" b="1" dirty="0"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t="5329" b="6734"/>
          <a:stretch/>
        </p:blipFill>
        <p:spPr>
          <a:xfrm>
            <a:off x="4581019" y="1309266"/>
            <a:ext cx="4129503" cy="24077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178" y="3861048"/>
            <a:ext cx="4157344" cy="23734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15359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2686" b="17636"/>
          <a:stretch/>
        </p:blipFill>
        <p:spPr>
          <a:xfrm>
            <a:off x="5866718" y="2917597"/>
            <a:ext cx="2151240" cy="1450419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312"/>
          <a:stretch/>
        </p:blipFill>
        <p:spPr bwMode="auto">
          <a:xfrm>
            <a:off x="5580112" y="1339889"/>
            <a:ext cx="2138068" cy="158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59"/>
            <a:ext cx="3528392" cy="3728155"/>
          </a:xfrm>
        </p:spPr>
        <p:txBody>
          <a:bodyPr>
            <a:normAutofit/>
          </a:bodyPr>
          <a:lstStyle/>
          <a:p>
            <a:pPr algn="just"/>
            <a:r>
              <a:rPr lang="en-US" sz="2200" b="1" dirty="0" smtClean="0">
                <a:latin typeface="+mj-lt"/>
              </a:rPr>
              <a:t>Delivery of Services</a:t>
            </a:r>
          </a:p>
          <a:p>
            <a:pPr algn="just"/>
            <a:endParaRPr lang="en-US" sz="1000" b="1" dirty="0" smtClean="0">
              <a:latin typeface="+mj-lt"/>
            </a:endParaRPr>
          </a:p>
          <a:p>
            <a:pPr lvl="1" algn="just"/>
            <a:r>
              <a:rPr lang="en-US" altLang="en-US" sz="2000" dirty="0" smtClean="0">
                <a:latin typeface="+mj-lt"/>
              </a:rPr>
              <a:t>Observational data is made available on website/app</a:t>
            </a:r>
          </a:p>
          <a:p>
            <a:pPr lvl="1" algn="just"/>
            <a:r>
              <a:rPr lang="en-US" altLang="en-US" sz="2000" dirty="0" smtClean="0">
                <a:latin typeface="+mj-lt"/>
              </a:rPr>
              <a:t>Increasing </a:t>
            </a:r>
            <a:r>
              <a:rPr lang="en-US" altLang="en-US" sz="2000" dirty="0">
                <a:latin typeface="+mj-lt"/>
              </a:rPr>
              <a:t>demands from </a:t>
            </a:r>
            <a:r>
              <a:rPr lang="en-US" altLang="en-US" sz="2000" dirty="0" smtClean="0">
                <a:latin typeface="+mj-lt"/>
              </a:rPr>
              <a:t>public and </a:t>
            </a:r>
            <a:r>
              <a:rPr lang="en-US" altLang="en-US" sz="2000" dirty="0">
                <a:latin typeface="+mj-lt"/>
              </a:rPr>
              <a:t>government agencies for data at high spatial and temporal </a:t>
            </a:r>
            <a:r>
              <a:rPr lang="en-US" altLang="en-US" sz="2000" dirty="0" smtClean="0">
                <a:latin typeface="+mj-lt"/>
              </a:rPr>
              <a:t>resolution</a:t>
            </a:r>
            <a:endParaRPr lang="en-US" altLang="en-US" sz="2000" dirty="0">
              <a:latin typeface="+mj-lt"/>
            </a:endParaRPr>
          </a:p>
          <a:p>
            <a:pPr algn="just"/>
            <a:endParaRPr lang="en-US" altLang="en-US" sz="2000" b="1" dirty="0"/>
          </a:p>
          <a:p>
            <a:pPr marL="0" indent="0" algn="just">
              <a:buNone/>
            </a:pPr>
            <a:endParaRPr lang="en-US" sz="2400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4351" y="260648"/>
            <a:ext cx="8883848" cy="62601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cs typeface="Arial" panose="020B0604020202020204" pitchFamily="34" charset="0"/>
              </a:rPr>
              <a:t>National requirements for observations</a:t>
            </a:r>
            <a:endParaRPr lang="en-GB" sz="4000" b="1" dirty="0"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5084" y="4733593"/>
            <a:ext cx="78326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SG" sz="2400" dirty="0" smtClean="0"/>
              <a:t>Most relevant observed variables:</a:t>
            </a:r>
          </a:p>
          <a:p>
            <a:pPr marL="1082675" lvl="1" indent="-682625" algn="just">
              <a:buFont typeface="Arial" panose="020B0604020202020204" pitchFamily="34" charset="0"/>
              <a:buChar char="•"/>
            </a:pPr>
            <a:r>
              <a:rPr lang="en-SG" dirty="0" smtClean="0"/>
              <a:t>Rainfall and rain locations – for flood and water resource management and climate monitoring</a:t>
            </a:r>
          </a:p>
          <a:p>
            <a:pPr marL="1082675" lvl="1" indent="-682625" algn="just">
              <a:buFont typeface="Arial" panose="020B0604020202020204" pitchFamily="34" charset="0"/>
              <a:buChar char="•"/>
            </a:pPr>
            <a:r>
              <a:rPr lang="en-SG" dirty="0" smtClean="0"/>
              <a:t>Detected lightning locations – for alerting of lightning risk</a:t>
            </a:r>
          </a:p>
          <a:p>
            <a:pPr marL="1082675" lvl="1" indent="-682625" algn="just">
              <a:buFont typeface="Arial" panose="020B0604020202020204" pitchFamily="34" charset="0"/>
              <a:buChar char="•"/>
            </a:pPr>
            <a:r>
              <a:rPr lang="en-SG" dirty="0" smtClean="0"/>
              <a:t>Temperature/  humidity/  wind </a:t>
            </a:r>
            <a:r>
              <a:rPr lang="en-SG" dirty="0" err="1" smtClean="0"/>
              <a:t>etc</a:t>
            </a:r>
            <a:r>
              <a:rPr lang="en-SG" dirty="0" smtClean="0"/>
              <a:t> – for indication of current conditions, climate monitoring</a:t>
            </a:r>
            <a:endParaRPr lang="en-SG" sz="2000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832" b="24803"/>
          <a:stretch/>
        </p:blipFill>
        <p:spPr bwMode="auto">
          <a:xfrm>
            <a:off x="4151545" y="1361252"/>
            <a:ext cx="1888349" cy="2363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37603" y="2885584"/>
            <a:ext cx="9047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200" dirty="0" err="1" smtClean="0">
                <a:solidFill>
                  <a:schemeClr val="bg1"/>
                </a:solidFill>
              </a:rPr>
              <a:t>myENV</a:t>
            </a:r>
            <a:r>
              <a:rPr lang="en-SG" sz="1200" dirty="0" smtClean="0">
                <a:solidFill>
                  <a:schemeClr val="bg1"/>
                </a:solidFill>
              </a:rPr>
              <a:t> app</a:t>
            </a:r>
            <a:endParaRPr lang="en-SG" sz="12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151" b="8001"/>
          <a:stretch/>
        </p:blipFill>
        <p:spPr>
          <a:xfrm>
            <a:off x="7391083" y="1339889"/>
            <a:ext cx="1933445" cy="3025215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810" t="36069" r="5649"/>
          <a:stretch/>
        </p:blipFill>
        <p:spPr bwMode="auto">
          <a:xfrm>
            <a:off x="4130873" y="3360129"/>
            <a:ext cx="1953295" cy="991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7517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5470156" y="4883255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200" b="1" dirty="0" smtClean="0">
                <a:solidFill>
                  <a:schemeClr val="bg1"/>
                </a:solidFill>
              </a:rPr>
              <a:t>LDS</a:t>
            </a:r>
            <a:endParaRPr lang="en-SG" sz="1200" b="1" dirty="0">
              <a:solidFill>
                <a:schemeClr val="bg1"/>
              </a:solidFill>
            </a:endParaRPr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142422" y="-24063"/>
            <a:ext cx="8883848" cy="62601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400" b="1" dirty="0" smtClean="0">
                <a:cs typeface="Arial" panose="020B0604020202020204" pitchFamily="34" charset="0"/>
              </a:rPr>
              <a:t>Singapore’s Meteorological Sensor Network  Singapore</a:t>
            </a:r>
            <a:endParaRPr lang="en-GB" sz="3400" b="1" dirty="0">
              <a:cs typeface="Arial" panose="020B0604020202020204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467544" y="520800"/>
            <a:ext cx="7660582" cy="5244318"/>
            <a:chOff x="51501" y="696778"/>
            <a:chExt cx="6346424" cy="4365462"/>
          </a:xfrm>
        </p:grpSpPr>
        <p:grpSp>
          <p:nvGrpSpPr>
            <p:cNvPr id="2" name="Group 1"/>
            <p:cNvGrpSpPr/>
            <p:nvPr/>
          </p:nvGrpSpPr>
          <p:grpSpPr>
            <a:xfrm>
              <a:off x="51501" y="696778"/>
              <a:ext cx="6346424" cy="4365462"/>
              <a:chOff x="514566" y="1336577"/>
              <a:chExt cx="8249352" cy="4939099"/>
            </a:xfrm>
          </p:grpSpPr>
          <p:pic>
            <p:nvPicPr>
              <p:cNvPr id="3" name="Picture 2" descr="map.bmp"/>
              <p:cNvPicPr>
                <a:picLocks noChangeAspect="1"/>
              </p:cNvPicPr>
              <p:nvPr/>
            </p:nvPicPr>
            <p:blipFill rotWithShape="1">
              <a:blip r:embed="rId3" cstate="print"/>
              <a:srcRect l="5184" r="1771" b="5482"/>
              <a:stretch/>
            </p:blipFill>
            <p:spPr>
              <a:xfrm>
                <a:off x="514566" y="1336577"/>
                <a:ext cx="8249352" cy="4939099"/>
              </a:xfrm>
              <a:prstGeom prst="rect">
                <a:avLst/>
              </a:prstGeom>
            </p:spPr>
          </p:pic>
          <p:sp>
            <p:nvSpPr>
              <p:cNvPr id="20" name="Oval 19"/>
              <p:cNvSpPr/>
              <p:nvPr/>
            </p:nvSpPr>
            <p:spPr>
              <a:xfrm>
                <a:off x="6541784" y="3248246"/>
                <a:ext cx="201969" cy="180754"/>
              </a:xfrm>
              <a:prstGeom prst="ellipse">
                <a:avLst/>
              </a:prstGeom>
              <a:solidFill>
                <a:srgbClr val="FFC000"/>
              </a:solidFill>
              <a:effectLst>
                <a:outerShdw blurRad="40000" dist="23000"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pic>
            <p:nvPicPr>
              <p:cNvPr id="24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7057" y="1840763"/>
                <a:ext cx="255587" cy="2746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5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1093" y="2943511"/>
                <a:ext cx="255587" cy="2746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8197" y="3923103"/>
                <a:ext cx="255587" cy="2746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94184" y="3068049"/>
                <a:ext cx="255587" cy="2746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7" name="Oval 46"/>
            <p:cNvSpPr/>
            <p:nvPr/>
          </p:nvSpPr>
          <p:spPr>
            <a:xfrm>
              <a:off x="3584081" y="2514022"/>
              <a:ext cx="111397" cy="12241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59" name="Oval 3"/>
            <p:cNvSpPr>
              <a:spLocks noChangeArrowheads="1"/>
            </p:cNvSpPr>
            <p:nvPr/>
          </p:nvSpPr>
          <p:spPr bwMode="auto">
            <a:xfrm>
              <a:off x="2514100" y="1201128"/>
              <a:ext cx="141515" cy="145848"/>
            </a:xfrm>
            <a:prstGeom prst="ellipse">
              <a:avLst/>
            </a:prstGeom>
            <a:solidFill>
              <a:srgbClr val="00CC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SG"/>
            </a:p>
          </p:txBody>
        </p:sp>
        <p:sp>
          <p:nvSpPr>
            <p:cNvPr id="60" name="Oval 4"/>
            <p:cNvSpPr>
              <a:spLocks noChangeArrowheads="1"/>
            </p:cNvSpPr>
            <p:nvPr/>
          </p:nvSpPr>
          <p:spPr bwMode="auto">
            <a:xfrm>
              <a:off x="1171597" y="2212900"/>
              <a:ext cx="141515" cy="146920"/>
            </a:xfrm>
            <a:prstGeom prst="ellipse">
              <a:avLst/>
            </a:prstGeom>
            <a:solidFill>
              <a:srgbClr val="00CC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SG"/>
            </a:p>
          </p:txBody>
        </p:sp>
        <p:sp>
          <p:nvSpPr>
            <p:cNvPr id="61" name="Oval 5"/>
            <p:cNvSpPr>
              <a:spLocks noChangeArrowheads="1"/>
            </p:cNvSpPr>
            <p:nvPr/>
          </p:nvSpPr>
          <p:spPr bwMode="auto">
            <a:xfrm>
              <a:off x="3621247" y="2490387"/>
              <a:ext cx="141515" cy="145848"/>
            </a:xfrm>
            <a:prstGeom prst="ellipse">
              <a:avLst/>
            </a:prstGeom>
            <a:solidFill>
              <a:srgbClr val="00CC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SG"/>
            </a:p>
          </p:txBody>
        </p:sp>
        <p:sp>
          <p:nvSpPr>
            <p:cNvPr id="62" name="Oval 8"/>
            <p:cNvSpPr>
              <a:spLocks noChangeArrowheads="1"/>
            </p:cNvSpPr>
            <p:nvPr/>
          </p:nvSpPr>
          <p:spPr bwMode="auto">
            <a:xfrm>
              <a:off x="3259695" y="1641073"/>
              <a:ext cx="141515" cy="145848"/>
            </a:xfrm>
            <a:prstGeom prst="ellipse">
              <a:avLst/>
            </a:prstGeom>
            <a:solidFill>
              <a:srgbClr val="00CC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SG"/>
            </a:p>
          </p:txBody>
        </p:sp>
        <p:sp>
          <p:nvSpPr>
            <p:cNvPr id="63" name="Oval 9"/>
            <p:cNvSpPr>
              <a:spLocks noChangeArrowheads="1"/>
            </p:cNvSpPr>
            <p:nvPr/>
          </p:nvSpPr>
          <p:spPr bwMode="auto">
            <a:xfrm>
              <a:off x="4704604" y="2218504"/>
              <a:ext cx="141515" cy="145848"/>
            </a:xfrm>
            <a:prstGeom prst="ellipse">
              <a:avLst/>
            </a:prstGeom>
            <a:solidFill>
              <a:srgbClr val="00CC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SG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508104" y="1545332"/>
              <a:ext cx="110923" cy="15457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9740" y="1456822"/>
              <a:ext cx="247650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" name="Group 51"/>
          <p:cNvGrpSpPr/>
          <p:nvPr/>
        </p:nvGrpSpPr>
        <p:grpSpPr>
          <a:xfrm>
            <a:off x="6771898" y="3318338"/>
            <a:ext cx="2416373" cy="1357119"/>
            <a:chOff x="211411" y="5888305"/>
            <a:chExt cx="2416373" cy="1357119"/>
          </a:xfrm>
        </p:grpSpPr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6701" y="6793785"/>
              <a:ext cx="171450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TextBox 38"/>
            <p:cNvSpPr txBox="1"/>
            <p:nvPr/>
          </p:nvSpPr>
          <p:spPr>
            <a:xfrm>
              <a:off x="403393" y="6750141"/>
              <a:ext cx="21487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sz="1200" b="1" dirty="0" smtClean="0"/>
                <a:t>Automatic Weather Station</a:t>
              </a:r>
              <a:endParaRPr lang="en-SG" sz="1200" b="1" dirty="0"/>
            </a:p>
          </p:txBody>
        </p:sp>
        <p:sp>
          <p:nvSpPr>
            <p:cNvPr id="40" name="Flowchart: Decision 39"/>
            <p:cNvSpPr/>
            <p:nvPr/>
          </p:nvSpPr>
          <p:spPr>
            <a:xfrm>
              <a:off x="226701" y="6511311"/>
              <a:ext cx="156433" cy="178597"/>
            </a:xfrm>
            <a:prstGeom prst="flowChartDecision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03393" y="6462109"/>
              <a:ext cx="15392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sz="1200" b="1" dirty="0" smtClean="0"/>
                <a:t>Lightning detector</a:t>
              </a:r>
              <a:endParaRPr lang="en-SG" sz="1200" b="1" dirty="0"/>
            </a:p>
          </p:txBody>
        </p:sp>
        <p:pic>
          <p:nvPicPr>
            <p:cNvPr id="42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01" y="6249463"/>
              <a:ext cx="158750" cy="201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403393" y="6174077"/>
              <a:ext cx="12655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sz="1200" b="1" dirty="0" smtClean="0"/>
                <a:t>Weather Radar</a:t>
              </a:r>
              <a:endParaRPr lang="en-SG" sz="1200" b="1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226701" y="7073526"/>
              <a:ext cx="111397" cy="12241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03393" y="6968425"/>
              <a:ext cx="22243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sz="1200" b="1" dirty="0" smtClean="0"/>
                <a:t>Upper Air Sounding System</a:t>
              </a:r>
              <a:endParaRPr lang="en-SG" sz="1200" b="1" dirty="0"/>
            </a:p>
          </p:txBody>
        </p:sp>
        <p:sp>
          <p:nvSpPr>
            <p:cNvPr id="64" name="Oval 5"/>
            <p:cNvSpPr>
              <a:spLocks noChangeArrowheads="1"/>
            </p:cNvSpPr>
            <p:nvPr/>
          </p:nvSpPr>
          <p:spPr bwMode="auto">
            <a:xfrm>
              <a:off x="211411" y="5941096"/>
              <a:ext cx="141515" cy="145848"/>
            </a:xfrm>
            <a:prstGeom prst="ellipse">
              <a:avLst/>
            </a:prstGeom>
            <a:solidFill>
              <a:srgbClr val="00CC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SG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95536" y="5888305"/>
              <a:ext cx="20702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sz="1200" b="1" dirty="0" smtClean="0">
                  <a:latin typeface="Calibri" pitchFamily="34" charset="0"/>
                  <a:cs typeface="Calibri" pitchFamily="34" charset="0"/>
                </a:rPr>
                <a:t>Manned observation stations</a:t>
              </a:r>
              <a:endParaRPr lang="en-SG" sz="1200" b="1" dirty="0">
                <a:latin typeface="Calibri" pitchFamily="34" charset="0"/>
                <a:cs typeface="Calibri" pitchFamily="34" charset="0"/>
              </a:endParaRPr>
            </a:p>
          </p:txBody>
        </p:sp>
      </p:grpSp>
      <p:graphicFrame>
        <p:nvGraphicFramePr>
          <p:cNvPr id="44" name="Diagram 43"/>
          <p:cNvGraphicFramePr/>
          <p:nvPr>
            <p:extLst/>
          </p:nvPr>
        </p:nvGraphicFramePr>
        <p:xfrm>
          <a:off x="68448" y="4342267"/>
          <a:ext cx="9029315" cy="3069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7041416" y="732680"/>
            <a:ext cx="2102584" cy="1384995"/>
          </a:xfrm>
          <a:prstGeom prst="rect">
            <a:avLst/>
          </a:prstGeom>
          <a:solidFill>
            <a:schemeClr val="bg1"/>
          </a:solidFill>
          <a:ln w="222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GB" sz="1200" b="1" dirty="0" smtClean="0"/>
              <a:t>Aeronautical Met station 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GB" sz="1200" b="1" dirty="0" smtClean="0"/>
              <a:t>WMO Synoptic/ Climate station (RBSN/RBCN)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GB" sz="1200" b="1" dirty="0" smtClean="0"/>
              <a:t>SYNOPS reported at standard/ intermediate hours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GB" sz="1200" b="1" dirty="0" smtClean="0"/>
              <a:t>06/18Z PILOT reports </a:t>
            </a:r>
          </a:p>
        </p:txBody>
      </p:sp>
      <p:cxnSp>
        <p:nvCxnSpPr>
          <p:cNvPr id="8" name="Elbow Connector 7"/>
          <p:cNvCxnSpPr>
            <a:stCxn id="63" idx="6"/>
            <a:endCxn id="50" idx="2"/>
          </p:cNvCxnSpPr>
          <p:nvPr/>
        </p:nvCxnSpPr>
        <p:spPr>
          <a:xfrm flipV="1">
            <a:off x="6254987" y="2117675"/>
            <a:ext cx="1837721" cy="318810"/>
          </a:xfrm>
          <a:prstGeom prst="bentConnector2">
            <a:avLst/>
          </a:prstGeom>
          <a:ln w="22225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419173" y="3717032"/>
            <a:ext cx="1318125" cy="692497"/>
          </a:xfrm>
          <a:prstGeom prst="rect">
            <a:avLst/>
          </a:prstGeom>
          <a:solidFill>
            <a:schemeClr val="bg1"/>
          </a:solidFill>
          <a:ln w="222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00" b="1" dirty="0" smtClean="0"/>
              <a:t>Upper Air Station</a:t>
            </a:r>
          </a:p>
          <a:p>
            <a:pPr algn="ctr"/>
            <a:r>
              <a:rPr lang="en-GB" sz="1300" b="1" dirty="0" smtClean="0"/>
              <a:t> (00/12Z TEMP)</a:t>
            </a:r>
          </a:p>
        </p:txBody>
      </p:sp>
      <p:cxnSp>
        <p:nvCxnSpPr>
          <p:cNvPr id="19" name="Elbow Connector 18"/>
          <p:cNvCxnSpPr>
            <a:stCxn id="61" idx="4"/>
          </p:cNvCxnSpPr>
          <p:nvPr/>
        </p:nvCxnSpPr>
        <p:spPr>
          <a:xfrm rot="16200000" flipH="1">
            <a:off x="4502201" y="3210398"/>
            <a:ext cx="1269232" cy="549854"/>
          </a:xfrm>
          <a:prstGeom prst="bentConnector3">
            <a:avLst>
              <a:gd name="adj1" fmla="val 100557"/>
            </a:avLst>
          </a:prstGeom>
          <a:ln w="22225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4572000" y="1796916"/>
            <a:ext cx="187554" cy="191924"/>
          </a:xfrm>
          <a:prstGeom prst="ellipse">
            <a:avLst/>
          </a:prstGeom>
          <a:solidFill>
            <a:srgbClr val="FFC000"/>
          </a:solidFill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5" name="Oval 44"/>
          <p:cNvSpPr/>
          <p:nvPr/>
        </p:nvSpPr>
        <p:spPr>
          <a:xfrm>
            <a:off x="1327848" y="3909135"/>
            <a:ext cx="232252" cy="256476"/>
          </a:xfrm>
          <a:prstGeom prst="ellipse">
            <a:avLst/>
          </a:prstGeom>
          <a:blipFill>
            <a:blip r:embed="rId13" cstate="print"/>
            <a:stretch>
              <a:fillRect/>
            </a:stretch>
          </a:blip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/>
          <p:cNvSpPr/>
          <p:nvPr/>
        </p:nvSpPr>
        <p:spPr>
          <a:xfrm>
            <a:off x="3624245" y="3941343"/>
            <a:ext cx="221771" cy="217063"/>
          </a:xfrm>
          <a:prstGeom prst="ellipse">
            <a:avLst/>
          </a:prstGeom>
          <a:blipFill>
            <a:blip r:embed="rId14" cstate="print"/>
            <a:stretch>
              <a:fillRect/>
            </a:stretch>
          </a:blip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>
            <a:off x="899113" y="4180174"/>
            <a:ext cx="10897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200" b="1" dirty="0" smtClean="0">
                <a:latin typeface="Calibri" pitchFamily="34" charset="0"/>
                <a:cs typeface="Calibri" pitchFamily="34" charset="0"/>
              </a:rPr>
              <a:t>Aerosol LIDAR</a:t>
            </a:r>
            <a:endParaRPr lang="en-SG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15236" y="4103733"/>
            <a:ext cx="945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200" b="1" dirty="0" smtClean="0">
                <a:latin typeface="Calibri" pitchFamily="34" charset="0"/>
                <a:cs typeface="Calibri" pitchFamily="34" charset="0"/>
              </a:rPr>
              <a:t>Wind LIDAR</a:t>
            </a:r>
            <a:endParaRPr lang="en-SG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314130" y="2451215"/>
            <a:ext cx="2931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200" b="1" dirty="0" smtClean="0">
                <a:latin typeface="Calibri" pitchFamily="34" charset="0"/>
                <a:cs typeface="Calibri" pitchFamily="34" charset="0"/>
              </a:rPr>
              <a:t>Wind Profiler</a:t>
            </a:r>
          </a:p>
          <a:p>
            <a:r>
              <a:rPr lang="en-SG" sz="1200" b="1" dirty="0" smtClean="0">
                <a:latin typeface="Calibri" pitchFamily="34" charset="0"/>
                <a:cs typeface="Calibri" pitchFamily="34" charset="0"/>
              </a:rPr>
              <a:t>Brewer Spectrophotometer</a:t>
            </a:r>
          </a:p>
          <a:p>
            <a:r>
              <a:rPr lang="en-SG" sz="1200" b="1" dirty="0" smtClean="0">
                <a:latin typeface="Calibri" pitchFamily="34" charset="0"/>
                <a:cs typeface="Calibri" pitchFamily="34" charset="0"/>
              </a:rPr>
              <a:t>Various </a:t>
            </a:r>
            <a:r>
              <a:rPr lang="en-SG" sz="1200" b="1" dirty="0">
                <a:latin typeface="Calibri" pitchFamily="34" charset="0"/>
                <a:cs typeface="Calibri" pitchFamily="34" charset="0"/>
              </a:rPr>
              <a:t>Satellite Reception </a:t>
            </a:r>
            <a:r>
              <a:rPr lang="en-SG" sz="1200" b="1" dirty="0" smtClean="0">
                <a:latin typeface="Calibri" pitchFamily="34" charset="0"/>
                <a:cs typeface="Calibri" pitchFamily="34" charset="0"/>
              </a:rPr>
              <a:t>Systems</a:t>
            </a:r>
            <a:endParaRPr lang="en-SG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68130" y="2411888"/>
            <a:ext cx="144016" cy="1462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1" name="Rectangle 50"/>
          <p:cNvSpPr/>
          <p:nvPr/>
        </p:nvSpPr>
        <p:spPr>
          <a:xfrm>
            <a:off x="6783519" y="4791387"/>
            <a:ext cx="144016" cy="1462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4" name="TextBox 53"/>
          <p:cNvSpPr txBox="1"/>
          <p:nvPr/>
        </p:nvSpPr>
        <p:spPr>
          <a:xfrm>
            <a:off x="6943621" y="4735733"/>
            <a:ext cx="1013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200" b="1" dirty="0" smtClean="0">
                <a:latin typeface="Calibri" pitchFamily="34" charset="0"/>
                <a:cs typeface="Calibri" pitchFamily="34" charset="0"/>
              </a:rPr>
              <a:t>WBGT (AWS)</a:t>
            </a:r>
            <a:endParaRPr lang="en-SG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644008" y="3140968"/>
            <a:ext cx="144016" cy="1462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8" name="Rectangle 67"/>
          <p:cNvSpPr/>
          <p:nvPr/>
        </p:nvSpPr>
        <p:spPr>
          <a:xfrm>
            <a:off x="6167915" y="2438772"/>
            <a:ext cx="144016" cy="1462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0" name="Rectangle 69"/>
          <p:cNvSpPr/>
          <p:nvPr/>
        </p:nvSpPr>
        <p:spPr>
          <a:xfrm>
            <a:off x="2267744" y="2132856"/>
            <a:ext cx="144016" cy="1462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1" name="Rectangle 70"/>
          <p:cNvSpPr/>
          <p:nvPr/>
        </p:nvSpPr>
        <p:spPr>
          <a:xfrm>
            <a:off x="3059832" y="1194524"/>
            <a:ext cx="144016" cy="1462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2" name="TextBox 71"/>
          <p:cNvSpPr txBox="1"/>
          <p:nvPr/>
        </p:nvSpPr>
        <p:spPr>
          <a:xfrm>
            <a:off x="4462803" y="4463978"/>
            <a:ext cx="2256553" cy="553998"/>
          </a:xfrm>
          <a:prstGeom prst="rect">
            <a:avLst/>
          </a:prstGeom>
          <a:solidFill>
            <a:schemeClr val="bg1"/>
          </a:solidFill>
          <a:ln w="2222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1000" b="1" u="sng" dirty="0" smtClean="0"/>
              <a:t>Others:</a:t>
            </a:r>
          </a:p>
          <a:p>
            <a:r>
              <a:rPr lang="en-GB" sz="1000" b="1" dirty="0" smtClean="0"/>
              <a:t>AMDAR reports from selected European airlines landing in Singapore</a:t>
            </a:r>
          </a:p>
        </p:txBody>
      </p:sp>
    </p:spTree>
    <p:extLst>
      <p:ext uri="{BB962C8B-B14F-4D97-AF65-F5344CB8AC3E}">
        <p14:creationId xmlns="" xmlns:p14="http://schemas.microsoft.com/office/powerpoint/2010/main" val="178079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S">
  <a:themeElements>
    <a:clrScheme name="MSS Corporate Colours">
      <a:dk1>
        <a:sysClr val="windowText" lastClr="000000"/>
      </a:dk1>
      <a:lt1>
        <a:sysClr val="window" lastClr="FFFFFF"/>
      </a:lt1>
      <a:dk2>
        <a:srgbClr val="747479"/>
      </a:dk2>
      <a:lt2>
        <a:srgbClr val="EEECE1"/>
      </a:lt2>
      <a:accent1>
        <a:srgbClr val="C6D65E"/>
      </a:accent1>
      <a:accent2>
        <a:srgbClr val="7AAD2C"/>
      </a:accent2>
      <a:accent3>
        <a:srgbClr val="82D0F5"/>
      </a:accent3>
      <a:accent4>
        <a:srgbClr val="3BA8C3"/>
      </a:accent4>
      <a:accent5>
        <a:srgbClr val="21AED6"/>
      </a:accent5>
      <a:accent6>
        <a:srgbClr val="24315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10679</TotalTime>
  <Words>933</Words>
  <Application>Microsoft Office PowerPoint</Application>
  <PresentationFormat>On-screen Show (4:3)</PresentationFormat>
  <Paragraphs>172</Paragraphs>
  <Slides>13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MSS</vt:lpstr>
      <vt:lpstr>Implementation of WIGOS in Singapore</vt:lpstr>
      <vt:lpstr>Slide 2</vt:lpstr>
      <vt:lpstr>Slide 3</vt:lpstr>
      <vt:lpstr>Singapore Climate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MSS’ Operational Weather Services</dc:title>
  <dc:creator>MSS</dc:creator>
  <cp:lastModifiedBy>lesley</cp:lastModifiedBy>
  <cp:revision>513</cp:revision>
  <dcterms:created xsi:type="dcterms:W3CDTF">2016-01-07T02:49:55Z</dcterms:created>
  <dcterms:modified xsi:type="dcterms:W3CDTF">2018-11-04T21:47:21Z</dcterms:modified>
</cp:coreProperties>
</file>