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44" r:id="rId2"/>
    <p:sldMasterId id="2147483784" r:id="rId3"/>
  </p:sldMasterIdLst>
  <p:notesMasterIdLst>
    <p:notesMasterId r:id="rId29"/>
  </p:notesMasterIdLst>
  <p:handoutMasterIdLst>
    <p:handoutMasterId r:id="rId30"/>
  </p:handoutMasterIdLst>
  <p:sldIdLst>
    <p:sldId id="334" r:id="rId4"/>
    <p:sldId id="344" r:id="rId5"/>
    <p:sldId id="357" r:id="rId6"/>
    <p:sldId id="342" r:id="rId7"/>
    <p:sldId id="353" r:id="rId8"/>
    <p:sldId id="359" r:id="rId9"/>
    <p:sldId id="355" r:id="rId10"/>
    <p:sldId id="338" r:id="rId11"/>
    <p:sldId id="356" r:id="rId12"/>
    <p:sldId id="364" r:id="rId13"/>
    <p:sldId id="350" r:id="rId14"/>
    <p:sldId id="358" r:id="rId15"/>
    <p:sldId id="347" r:id="rId16"/>
    <p:sldId id="348" r:id="rId17"/>
    <p:sldId id="349" r:id="rId18"/>
    <p:sldId id="360" r:id="rId19"/>
    <p:sldId id="361" r:id="rId20"/>
    <p:sldId id="340" r:id="rId21"/>
    <p:sldId id="341" r:id="rId22"/>
    <p:sldId id="362" r:id="rId23"/>
    <p:sldId id="363" r:id="rId24"/>
    <p:sldId id="354" r:id="rId25"/>
    <p:sldId id="365" r:id="rId26"/>
    <p:sldId id="366" r:id="rId27"/>
    <p:sldId id="335" r:id="rId28"/>
  </p:sldIdLst>
  <p:sldSz cx="9144000" cy="6858000" type="screen4x3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8339" autoAdjust="0"/>
  </p:normalViewPr>
  <p:slideViewPr>
    <p:cSldViewPr>
      <p:cViewPr>
        <p:scale>
          <a:sx n="79" d="100"/>
          <a:sy n="79" d="100"/>
        </p:scale>
        <p:origin x="-4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67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public.wmo.int/en/resources/standards-technical-regulations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public.wmo.int/en/resources/standards-technical-regulations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public.wmo.int/en/resources/standards-technical-regulations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public.wmo.int/en/resources/standards-technical-regulation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8B302-41D5-4604-9328-357B0D853CBE}" type="doc">
      <dgm:prSet loTypeId="urn:microsoft.com/office/officeart/2005/8/layout/pyramid1" loCatId="pyramid" qsTypeId="urn:microsoft.com/office/officeart/2005/8/quickstyle/simple1" qsCatId="simple" csTypeId="urn:microsoft.com/office/officeart/2005/8/colors/accent6_3" csCatId="accent6" phldr="1"/>
      <dgm:spPr/>
    </dgm:pt>
    <dgm:pt modelId="{F98076F7-4B4A-4038-AC93-2F0F38A9CA1D}">
      <dgm:prSet phldrT="[Text]" custT="1"/>
      <dgm:spPr>
        <a:solidFill>
          <a:srgbClr val="C00000"/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n-US" sz="3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TRs</a:t>
          </a:r>
        </a:p>
        <a:p>
          <a:pPr>
            <a:lnSpc>
              <a:spcPct val="100000"/>
            </a:lnSpc>
            <a:spcAft>
              <a:spcPct val="35000"/>
            </a:spcAft>
          </a:pPr>
          <a:r>
            <a:rPr lang="en-US" sz="20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(Vol. I – III)</a:t>
          </a:r>
          <a:endParaRPr lang="fr-FR" sz="2000" b="1" dirty="0">
            <a:solidFill>
              <a:schemeClr val="bg1"/>
            </a:solidFill>
          </a:endParaRPr>
        </a:p>
      </dgm:t>
    </dgm:pt>
    <dgm:pt modelId="{CD3BD67C-91D7-428E-B51D-A95760B7BF6A}" type="parTrans" cxnId="{619DDCDB-E047-4E50-8DB2-999E5E5BC5DE}">
      <dgm:prSet/>
      <dgm:spPr/>
      <dgm:t>
        <a:bodyPr/>
        <a:lstStyle/>
        <a:p>
          <a:endParaRPr lang="fr-FR"/>
        </a:p>
      </dgm:t>
    </dgm:pt>
    <dgm:pt modelId="{12DB3903-89E8-47C2-93A3-28B2398F081F}" type="sibTrans" cxnId="{619DDCDB-E047-4E50-8DB2-999E5E5BC5DE}">
      <dgm:prSet/>
      <dgm:spPr/>
      <dgm:t>
        <a:bodyPr/>
        <a:lstStyle/>
        <a:p>
          <a:endParaRPr lang="fr-FR"/>
        </a:p>
      </dgm:t>
    </dgm:pt>
    <dgm:pt modelId="{EE88E2B4-8C1A-4879-9DF6-90A60ACA3DB1}">
      <dgm:prSet phldrT="[Text]" custT="1"/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32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Manuals</a:t>
          </a:r>
        </a:p>
        <a:p>
          <a:pPr>
            <a:spcAft>
              <a:spcPct val="35000"/>
            </a:spcAft>
          </a:pPr>
          <a:r>
            <a:rPr lang="en-US" sz="20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(Annexes to </a:t>
          </a:r>
          <a:r>
            <a:rPr lang="en-US" sz="2000" b="1" dirty="0" err="1" smtClean="0">
              <a:solidFill>
                <a:schemeClr val="bg1"/>
              </a:solidFill>
              <a:hlinkClick xmlns:r="http://schemas.openxmlformats.org/officeDocument/2006/relationships" r:id="rId1"/>
            </a:rPr>
            <a:t>TRs</a:t>
          </a:r>
          <a:r>
            <a:rPr lang="en-US" sz="20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)</a:t>
          </a:r>
          <a:endParaRPr lang="fr-FR" sz="2000" b="1" dirty="0">
            <a:solidFill>
              <a:schemeClr val="bg1"/>
            </a:solidFill>
          </a:endParaRPr>
        </a:p>
      </dgm:t>
    </dgm:pt>
    <dgm:pt modelId="{9E111D85-BD52-4C58-8903-F7AA5BB25223}" type="parTrans" cxnId="{915FA948-E989-464A-8F2B-A434E9F1AED5}">
      <dgm:prSet/>
      <dgm:spPr/>
      <dgm:t>
        <a:bodyPr/>
        <a:lstStyle/>
        <a:p>
          <a:endParaRPr lang="fr-FR"/>
        </a:p>
      </dgm:t>
    </dgm:pt>
    <dgm:pt modelId="{FB009D27-D9AA-43D5-B1CE-A34E2E8AB656}" type="sibTrans" cxnId="{915FA948-E989-464A-8F2B-A434E9F1AED5}">
      <dgm:prSet/>
      <dgm:spPr/>
      <dgm:t>
        <a:bodyPr/>
        <a:lstStyle/>
        <a:p>
          <a:endParaRPr lang="fr-FR"/>
        </a:p>
      </dgm:t>
    </dgm:pt>
    <dgm:pt modelId="{5D9D956C-DA9D-4ADE-B2D3-25CD27EF2256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32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Guides</a:t>
          </a:r>
          <a:endParaRPr lang="en-US" sz="3200" b="1" dirty="0" smtClean="0">
            <a:solidFill>
              <a:schemeClr val="bg1"/>
            </a:solidFill>
          </a:endParaRPr>
        </a:p>
        <a:p>
          <a:r>
            <a:rPr lang="en-US" sz="2000" b="1" dirty="0" smtClean="0">
              <a:solidFill>
                <a:schemeClr val="bg1"/>
              </a:solidFill>
            </a:rPr>
            <a:t>(e.g. WMO-No. 8, 100, 134, 168, …; Guidelines, other reference docs., etc.)</a:t>
          </a:r>
          <a:endParaRPr lang="fr-FR" sz="2000" b="1" dirty="0">
            <a:solidFill>
              <a:schemeClr val="bg1"/>
            </a:solidFill>
          </a:endParaRPr>
        </a:p>
      </dgm:t>
    </dgm:pt>
    <dgm:pt modelId="{04ACA01C-0F32-4F19-843B-D16AF915DDF3}" type="parTrans" cxnId="{0AC53D23-68A4-45D3-B3D0-22F3A47740E0}">
      <dgm:prSet/>
      <dgm:spPr/>
      <dgm:t>
        <a:bodyPr/>
        <a:lstStyle/>
        <a:p>
          <a:endParaRPr lang="fr-FR"/>
        </a:p>
      </dgm:t>
    </dgm:pt>
    <dgm:pt modelId="{39A073C2-3352-4415-8ECD-E86FD82F0F16}" type="sibTrans" cxnId="{0AC53D23-68A4-45D3-B3D0-22F3A47740E0}">
      <dgm:prSet/>
      <dgm:spPr/>
      <dgm:t>
        <a:bodyPr/>
        <a:lstStyle/>
        <a:p>
          <a:endParaRPr lang="fr-FR"/>
        </a:p>
      </dgm:t>
    </dgm:pt>
    <dgm:pt modelId="{A8907C29-DF67-4392-87F8-B31C39FC9E50}" type="pres">
      <dgm:prSet presAssocID="{FF78B302-41D5-4604-9328-357B0D853CBE}" presName="Name0" presStyleCnt="0">
        <dgm:presLayoutVars>
          <dgm:dir/>
          <dgm:animLvl val="lvl"/>
          <dgm:resizeHandles val="exact"/>
        </dgm:presLayoutVars>
      </dgm:prSet>
      <dgm:spPr/>
    </dgm:pt>
    <dgm:pt modelId="{A2F201E6-F199-4DF1-8575-3DE46B5958DB}" type="pres">
      <dgm:prSet presAssocID="{F98076F7-4B4A-4038-AC93-2F0F38A9CA1D}" presName="Name8" presStyleCnt="0"/>
      <dgm:spPr/>
    </dgm:pt>
    <dgm:pt modelId="{315701BB-AA04-440F-A3E8-F0D5EA74B690}" type="pres">
      <dgm:prSet presAssocID="{F98076F7-4B4A-4038-AC93-2F0F38A9CA1D}" presName="level" presStyleLbl="node1" presStyleIdx="0" presStyleCnt="3" custLinFactNeighborY="-41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814FA-95FE-463B-93CD-B1462CE7F6E3}" type="pres">
      <dgm:prSet presAssocID="{F98076F7-4B4A-4038-AC93-2F0F38A9CA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F0BA2-AFA4-4902-B89C-03FE7EFF1183}" type="pres">
      <dgm:prSet presAssocID="{EE88E2B4-8C1A-4879-9DF6-90A60ACA3DB1}" presName="Name8" presStyleCnt="0"/>
      <dgm:spPr/>
    </dgm:pt>
    <dgm:pt modelId="{56C1848A-F6C5-4C12-A66A-F1B838E11851}" type="pres">
      <dgm:prSet presAssocID="{EE88E2B4-8C1A-4879-9DF6-90A60ACA3DB1}" presName="level" presStyleLbl="node1" presStyleIdx="1" presStyleCnt="3" custLinFactNeighborY="-41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D698E-1897-48B9-8C36-F2F03FAEEF38}" type="pres">
      <dgm:prSet presAssocID="{EE88E2B4-8C1A-4879-9DF6-90A60ACA3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E8E09-A0B6-4623-AE6F-BB64D46BCAFE}" type="pres">
      <dgm:prSet presAssocID="{5D9D956C-DA9D-4ADE-B2D3-25CD27EF2256}" presName="Name8" presStyleCnt="0"/>
      <dgm:spPr/>
    </dgm:pt>
    <dgm:pt modelId="{F345FD0D-E629-4DF3-87B8-98B126903292}" type="pres">
      <dgm:prSet presAssocID="{5D9D956C-DA9D-4ADE-B2D3-25CD27EF2256}" presName="level" presStyleLbl="node1" presStyleIdx="2" presStyleCnt="3" custScaleY="131349" custLinFactNeighborX="28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A0D1B0-B5C1-434B-B43A-57002BC8AFCE}" type="pres">
      <dgm:prSet presAssocID="{5D9D956C-DA9D-4ADE-B2D3-25CD27EF22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F20D2AF-CBB6-47A8-AE34-653D77B74182}" type="presOf" srcId="{EE88E2B4-8C1A-4879-9DF6-90A60ACA3DB1}" destId="{56C1848A-F6C5-4C12-A66A-F1B838E11851}" srcOrd="0" destOrd="0" presId="urn:microsoft.com/office/officeart/2005/8/layout/pyramid1"/>
    <dgm:cxn modelId="{915FA948-E989-464A-8F2B-A434E9F1AED5}" srcId="{FF78B302-41D5-4604-9328-357B0D853CBE}" destId="{EE88E2B4-8C1A-4879-9DF6-90A60ACA3DB1}" srcOrd="1" destOrd="0" parTransId="{9E111D85-BD52-4C58-8903-F7AA5BB25223}" sibTransId="{FB009D27-D9AA-43D5-B1CE-A34E2E8AB656}"/>
    <dgm:cxn modelId="{8A8B747C-D243-473F-91D3-6AABF17AFD2B}" type="presOf" srcId="{F98076F7-4B4A-4038-AC93-2F0F38A9CA1D}" destId="{315701BB-AA04-440F-A3E8-F0D5EA74B690}" srcOrd="0" destOrd="0" presId="urn:microsoft.com/office/officeart/2005/8/layout/pyramid1"/>
    <dgm:cxn modelId="{2A410888-0764-4987-815C-5E5EED5C160A}" type="presOf" srcId="{5D9D956C-DA9D-4ADE-B2D3-25CD27EF2256}" destId="{F345FD0D-E629-4DF3-87B8-98B126903292}" srcOrd="0" destOrd="0" presId="urn:microsoft.com/office/officeart/2005/8/layout/pyramid1"/>
    <dgm:cxn modelId="{0AC53D23-68A4-45D3-B3D0-22F3A47740E0}" srcId="{FF78B302-41D5-4604-9328-357B0D853CBE}" destId="{5D9D956C-DA9D-4ADE-B2D3-25CD27EF2256}" srcOrd="2" destOrd="0" parTransId="{04ACA01C-0F32-4F19-843B-D16AF915DDF3}" sibTransId="{39A073C2-3352-4415-8ECD-E86FD82F0F16}"/>
    <dgm:cxn modelId="{02321896-9DCB-4BC8-8B9E-5CB550DA96A1}" type="presOf" srcId="{5D9D956C-DA9D-4ADE-B2D3-25CD27EF2256}" destId="{E1A0D1B0-B5C1-434B-B43A-57002BC8AFCE}" srcOrd="1" destOrd="0" presId="urn:microsoft.com/office/officeart/2005/8/layout/pyramid1"/>
    <dgm:cxn modelId="{619DDCDB-E047-4E50-8DB2-999E5E5BC5DE}" srcId="{FF78B302-41D5-4604-9328-357B0D853CBE}" destId="{F98076F7-4B4A-4038-AC93-2F0F38A9CA1D}" srcOrd="0" destOrd="0" parTransId="{CD3BD67C-91D7-428E-B51D-A95760B7BF6A}" sibTransId="{12DB3903-89E8-47C2-93A3-28B2398F081F}"/>
    <dgm:cxn modelId="{9A3ACF62-A275-4602-866D-4869F785A8BF}" type="presOf" srcId="{FF78B302-41D5-4604-9328-357B0D853CBE}" destId="{A8907C29-DF67-4392-87F8-B31C39FC9E50}" srcOrd="0" destOrd="0" presId="urn:microsoft.com/office/officeart/2005/8/layout/pyramid1"/>
    <dgm:cxn modelId="{A661102F-DCE8-4CAD-9E47-5DB31A266945}" type="presOf" srcId="{F98076F7-4B4A-4038-AC93-2F0F38A9CA1D}" destId="{706814FA-95FE-463B-93CD-B1462CE7F6E3}" srcOrd="1" destOrd="0" presId="urn:microsoft.com/office/officeart/2005/8/layout/pyramid1"/>
    <dgm:cxn modelId="{F2E5991E-6018-4116-86FD-138A3194CD81}" type="presOf" srcId="{EE88E2B4-8C1A-4879-9DF6-90A60ACA3DB1}" destId="{504D698E-1897-48B9-8C36-F2F03FAEEF38}" srcOrd="1" destOrd="0" presId="urn:microsoft.com/office/officeart/2005/8/layout/pyramid1"/>
    <dgm:cxn modelId="{5D2C1EA8-FCDD-4FFF-958E-20940B62BB94}" type="presParOf" srcId="{A8907C29-DF67-4392-87F8-B31C39FC9E50}" destId="{A2F201E6-F199-4DF1-8575-3DE46B5958DB}" srcOrd="0" destOrd="0" presId="urn:microsoft.com/office/officeart/2005/8/layout/pyramid1"/>
    <dgm:cxn modelId="{4B2BA7BD-AAD5-453E-A2DB-B914414E00B0}" type="presParOf" srcId="{A2F201E6-F199-4DF1-8575-3DE46B5958DB}" destId="{315701BB-AA04-440F-A3E8-F0D5EA74B690}" srcOrd="0" destOrd="0" presId="urn:microsoft.com/office/officeart/2005/8/layout/pyramid1"/>
    <dgm:cxn modelId="{C7344D67-BB20-4420-9EA7-5167B9932BDA}" type="presParOf" srcId="{A2F201E6-F199-4DF1-8575-3DE46B5958DB}" destId="{706814FA-95FE-463B-93CD-B1462CE7F6E3}" srcOrd="1" destOrd="0" presId="urn:microsoft.com/office/officeart/2005/8/layout/pyramid1"/>
    <dgm:cxn modelId="{DBE59EA1-D7C2-417E-90C8-D23978EDBBE6}" type="presParOf" srcId="{A8907C29-DF67-4392-87F8-B31C39FC9E50}" destId="{9E3F0BA2-AFA4-4902-B89C-03FE7EFF1183}" srcOrd="1" destOrd="0" presId="urn:microsoft.com/office/officeart/2005/8/layout/pyramid1"/>
    <dgm:cxn modelId="{147C714A-F4E4-4999-843C-55F559366C64}" type="presParOf" srcId="{9E3F0BA2-AFA4-4902-B89C-03FE7EFF1183}" destId="{56C1848A-F6C5-4C12-A66A-F1B838E11851}" srcOrd="0" destOrd="0" presId="urn:microsoft.com/office/officeart/2005/8/layout/pyramid1"/>
    <dgm:cxn modelId="{BCFB5FB6-4DB1-4D7D-9957-56FE7DB8B97D}" type="presParOf" srcId="{9E3F0BA2-AFA4-4902-B89C-03FE7EFF1183}" destId="{504D698E-1897-48B9-8C36-F2F03FAEEF38}" srcOrd="1" destOrd="0" presId="urn:microsoft.com/office/officeart/2005/8/layout/pyramid1"/>
    <dgm:cxn modelId="{7305D13C-BF91-4425-BEC2-AAA74F0B63CA}" type="presParOf" srcId="{A8907C29-DF67-4392-87F8-B31C39FC9E50}" destId="{964E8E09-A0B6-4623-AE6F-BB64D46BCAFE}" srcOrd="2" destOrd="0" presId="urn:microsoft.com/office/officeart/2005/8/layout/pyramid1"/>
    <dgm:cxn modelId="{6521649B-FE25-496C-A73F-2E2275E5EF0B}" type="presParOf" srcId="{964E8E09-A0B6-4623-AE6F-BB64D46BCAFE}" destId="{F345FD0D-E629-4DF3-87B8-98B126903292}" srcOrd="0" destOrd="0" presId="urn:microsoft.com/office/officeart/2005/8/layout/pyramid1"/>
    <dgm:cxn modelId="{9C0A9592-2B17-46B9-AC5F-3AF3FB690447}" type="presParOf" srcId="{964E8E09-A0B6-4623-AE6F-BB64D46BCAFE}" destId="{E1A0D1B0-B5C1-434B-B43A-57002BC8AFC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78B302-41D5-4604-9328-357B0D853CBE}" type="doc">
      <dgm:prSet loTypeId="urn:microsoft.com/office/officeart/2005/8/layout/pyramid1" loCatId="pyramid" qsTypeId="urn:microsoft.com/office/officeart/2005/8/quickstyle/simple1" qsCatId="simple" csTypeId="urn:microsoft.com/office/officeart/2005/8/colors/accent6_3" csCatId="accent6" phldr="1"/>
      <dgm:spPr/>
    </dgm:pt>
    <dgm:pt modelId="{F98076F7-4B4A-4038-AC93-2F0F38A9CA1D}">
      <dgm:prSet phldrT="[Text]" custT="1"/>
      <dgm:spPr>
        <a:solidFill>
          <a:srgbClr val="C00000"/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n-US" sz="3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TRs</a:t>
          </a:r>
        </a:p>
        <a:p>
          <a:pPr>
            <a:lnSpc>
              <a:spcPct val="100000"/>
            </a:lnSpc>
            <a:spcAft>
              <a:spcPct val="35000"/>
            </a:spcAft>
          </a:pPr>
          <a:r>
            <a:rPr lang="en-US" sz="20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(Vol. I – III)</a:t>
          </a:r>
          <a:endParaRPr lang="fr-FR" sz="2000" b="1" dirty="0">
            <a:solidFill>
              <a:schemeClr val="bg1"/>
            </a:solidFill>
          </a:endParaRPr>
        </a:p>
      </dgm:t>
    </dgm:pt>
    <dgm:pt modelId="{CD3BD67C-91D7-428E-B51D-A95760B7BF6A}" type="parTrans" cxnId="{619DDCDB-E047-4E50-8DB2-999E5E5BC5DE}">
      <dgm:prSet/>
      <dgm:spPr/>
      <dgm:t>
        <a:bodyPr/>
        <a:lstStyle/>
        <a:p>
          <a:endParaRPr lang="fr-FR"/>
        </a:p>
      </dgm:t>
    </dgm:pt>
    <dgm:pt modelId="{12DB3903-89E8-47C2-93A3-28B2398F081F}" type="sibTrans" cxnId="{619DDCDB-E047-4E50-8DB2-999E5E5BC5DE}">
      <dgm:prSet/>
      <dgm:spPr/>
      <dgm:t>
        <a:bodyPr/>
        <a:lstStyle/>
        <a:p>
          <a:endParaRPr lang="fr-FR"/>
        </a:p>
      </dgm:t>
    </dgm:pt>
    <dgm:pt modelId="{EE88E2B4-8C1A-4879-9DF6-90A60ACA3DB1}">
      <dgm:prSet phldrT="[Text]" custT="1"/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32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Manuals</a:t>
          </a:r>
        </a:p>
        <a:p>
          <a:pPr>
            <a:spcAft>
              <a:spcPct val="35000"/>
            </a:spcAft>
          </a:pPr>
          <a:r>
            <a:rPr lang="en-US" sz="20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(Annexes to </a:t>
          </a:r>
          <a:r>
            <a:rPr lang="en-US" sz="2000" b="1" dirty="0" err="1" smtClean="0">
              <a:solidFill>
                <a:schemeClr val="bg1"/>
              </a:solidFill>
              <a:hlinkClick xmlns:r="http://schemas.openxmlformats.org/officeDocument/2006/relationships" r:id="rId1"/>
            </a:rPr>
            <a:t>TRs</a:t>
          </a:r>
          <a:r>
            <a:rPr lang="en-US" sz="20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)</a:t>
          </a:r>
          <a:endParaRPr lang="fr-FR" sz="2000" b="1" dirty="0">
            <a:solidFill>
              <a:schemeClr val="bg1"/>
            </a:solidFill>
          </a:endParaRPr>
        </a:p>
      </dgm:t>
    </dgm:pt>
    <dgm:pt modelId="{9E111D85-BD52-4C58-8903-F7AA5BB25223}" type="parTrans" cxnId="{915FA948-E989-464A-8F2B-A434E9F1AED5}">
      <dgm:prSet/>
      <dgm:spPr/>
      <dgm:t>
        <a:bodyPr/>
        <a:lstStyle/>
        <a:p>
          <a:endParaRPr lang="fr-FR"/>
        </a:p>
      </dgm:t>
    </dgm:pt>
    <dgm:pt modelId="{FB009D27-D9AA-43D5-B1CE-A34E2E8AB656}" type="sibTrans" cxnId="{915FA948-E989-464A-8F2B-A434E9F1AED5}">
      <dgm:prSet/>
      <dgm:spPr/>
      <dgm:t>
        <a:bodyPr/>
        <a:lstStyle/>
        <a:p>
          <a:endParaRPr lang="fr-FR"/>
        </a:p>
      </dgm:t>
    </dgm:pt>
    <dgm:pt modelId="{5D9D956C-DA9D-4ADE-B2D3-25CD27EF2256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3200" b="1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Guides</a:t>
          </a:r>
          <a:endParaRPr lang="en-US" sz="3200" b="1" dirty="0" smtClean="0">
            <a:solidFill>
              <a:schemeClr val="bg1"/>
            </a:solidFill>
          </a:endParaRPr>
        </a:p>
        <a:p>
          <a:r>
            <a:rPr lang="en-US" sz="2000" b="1" dirty="0" smtClean="0">
              <a:solidFill>
                <a:schemeClr val="bg1"/>
              </a:solidFill>
            </a:rPr>
            <a:t>(e.g. WMO-No. 8, 100, 134, 168, …; Guidelines, other reference docs., etc.)</a:t>
          </a:r>
          <a:endParaRPr lang="fr-FR" sz="2000" b="1" dirty="0">
            <a:solidFill>
              <a:schemeClr val="bg1"/>
            </a:solidFill>
          </a:endParaRPr>
        </a:p>
      </dgm:t>
    </dgm:pt>
    <dgm:pt modelId="{04ACA01C-0F32-4F19-843B-D16AF915DDF3}" type="parTrans" cxnId="{0AC53D23-68A4-45D3-B3D0-22F3A47740E0}">
      <dgm:prSet/>
      <dgm:spPr/>
      <dgm:t>
        <a:bodyPr/>
        <a:lstStyle/>
        <a:p>
          <a:endParaRPr lang="fr-FR"/>
        </a:p>
      </dgm:t>
    </dgm:pt>
    <dgm:pt modelId="{39A073C2-3352-4415-8ECD-E86FD82F0F16}" type="sibTrans" cxnId="{0AC53D23-68A4-45D3-B3D0-22F3A47740E0}">
      <dgm:prSet/>
      <dgm:spPr/>
      <dgm:t>
        <a:bodyPr/>
        <a:lstStyle/>
        <a:p>
          <a:endParaRPr lang="fr-FR"/>
        </a:p>
      </dgm:t>
    </dgm:pt>
    <dgm:pt modelId="{A8907C29-DF67-4392-87F8-B31C39FC9E50}" type="pres">
      <dgm:prSet presAssocID="{FF78B302-41D5-4604-9328-357B0D853CBE}" presName="Name0" presStyleCnt="0">
        <dgm:presLayoutVars>
          <dgm:dir/>
          <dgm:animLvl val="lvl"/>
          <dgm:resizeHandles val="exact"/>
        </dgm:presLayoutVars>
      </dgm:prSet>
      <dgm:spPr/>
    </dgm:pt>
    <dgm:pt modelId="{A2F201E6-F199-4DF1-8575-3DE46B5958DB}" type="pres">
      <dgm:prSet presAssocID="{F98076F7-4B4A-4038-AC93-2F0F38A9CA1D}" presName="Name8" presStyleCnt="0"/>
      <dgm:spPr/>
    </dgm:pt>
    <dgm:pt modelId="{315701BB-AA04-440F-A3E8-F0D5EA74B690}" type="pres">
      <dgm:prSet presAssocID="{F98076F7-4B4A-4038-AC93-2F0F38A9CA1D}" presName="level" presStyleLbl="node1" presStyleIdx="0" presStyleCnt="3" custLinFactNeighborY="-41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814FA-95FE-463B-93CD-B1462CE7F6E3}" type="pres">
      <dgm:prSet presAssocID="{F98076F7-4B4A-4038-AC93-2F0F38A9CA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F0BA2-AFA4-4902-B89C-03FE7EFF1183}" type="pres">
      <dgm:prSet presAssocID="{EE88E2B4-8C1A-4879-9DF6-90A60ACA3DB1}" presName="Name8" presStyleCnt="0"/>
      <dgm:spPr/>
    </dgm:pt>
    <dgm:pt modelId="{56C1848A-F6C5-4C12-A66A-F1B838E11851}" type="pres">
      <dgm:prSet presAssocID="{EE88E2B4-8C1A-4879-9DF6-90A60ACA3DB1}" presName="level" presStyleLbl="node1" presStyleIdx="1" presStyleCnt="3" custLinFactNeighborY="-41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D698E-1897-48B9-8C36-F2F03FAEEF38}" type="pres">
      <dgm:prSet presAssocID="{EE88E2B4-8C1A-4879-9DF6-90A60ACA3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E8E09-A0B6-4623-AE6F-BB64D46BCAFE}" type="pres">
      <dgm:prSet presAssocID="{5D9D956C-DA9D-4ADE-B2D3-25CD27EF2256}" presName="Name8" presStyleCnt="0"/>
      <dgm:spPr/>
    </dgm:pt>
    <dgm:pt modelId="{F345FD0D-E629-4DF3-87B8-98B126903292}" type="pres">
      <dgm:prSet presAssocID="{5D9D956C-DA9D-4ADE-B2D3-25CD27EF2256}" presName="level" presStyleLbl="node1" presStyleIdx="2" presStyleCnt="3" custScaleY="131349" custLinFactNeighborX="28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A0D1B0-B5C1-434B-B43A-57002BC8AFCE}" type="pres">
      <dgm:prSet presAssocID="{5D9D956C-DA9D-4ADE-B2D3-25CD27EF22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880F938-70A2-4371-8D66-41F534863838}" type="presOf" srcId="{5D9D956C-DA9D-4ADE-B2D3-25CD27EF2256}" destId="{F345FD0D-E629-4DF3-87B8-98B126903292}" srcOrd="0" destOrd="0" presId="urn:microsoft.com/office/officeart/2005/8/layout/pyramid1"/>
    <dgm:cxn modelId="{A5697677-5EAA-41B1-8DCD-F157E9604720}" type="presOf" srcId="{FF78B302-41D5-4604-9328-357B0D853CBE}" destId="{A8907C29-DF67-4392-87F8-B31C39FC9E50}" srcOrd="0" destOrd="0" presId="urn:microsoft.com/office/officeart/2005/8/layout/pyramid1"/>
    <dgm:cxn modelId="{E1475A7B-D036-4CA5-B91A-EEA0A760D08E}" type="presOf" srcId="{EE88E2B4-8C1A-4879-9DF6-90A60ACA3DB1}" destId="{504D698E-1897-48B9-8C36-F2F03FAEEF38}" srcOrd="1" destOrd="0" presId="urn:microsoft.com/office/officeart/2005/8/layout/pyramid1"/>
    <dgm:cxn modelId="{915FA948-E989-464A-8F2B-A434E9F1AED5}" srcId="{FF78B302-41D5-4604-9328-357B0D853CBE}" destId="{EE88E2B4-8C1A-4879-9DF6-90A60ACA3DB1}" srcOrd="1" destOrd="0" parTransId="{9E111D85-BD52-4C58-8903-F7AA5BB25223}" sibTransId="{FB009D27-D9AA-43D5-B1CE-A34E2E8AB656}"/>
    <dgm:cxn modelId="{F8A21476-87FD-45C3-8073-372BC9828901}" type="presOf" srcId="{EE88E2B4-8C1A-4879-9DF6-90A60ACA3DB1}" destId="{56C1848A-F6C5-4C12-A66A-F1B838E11851}" srcOrd="0" destOrd="0" presId="urn:microsoft.com/office/officeart/2005/8/layout/pyramid1"/>
    <dgm:cxn modelId="{0AC53D23-68A4-45D3-B3D0-22F3A47740E0}" srcId="{FF78B302-41D5-4604-9328-357B0D853CBE}" destId="{5D9D956C-DA9D-4ADE-B2D3-25CD27EF2256}" srcOrd="2" destOrd="0" parTransId="{04ACA01C-0F32-4F19-843B-D16AF915DDF3}" sibTransId="{39A073C2-3352-4415-8ECD-E86FD82F0F16}"/>
    <dgm:cxn modelId="{8CC52203-F8B4-4939-A406-530633EA7B5E}" type="presOf" srcId="{F98076F7-4B4A-4038-AC93-2F0F38A9CA1D}" destId="{315701BB-AA04-440F-A3E8-F0D5EA74B690}" srcOrd="0" destOrd="0" presId="urn:microsoft.com/office/officeart/2005/8/layout/pyramid1"/>
    <dgm:cxn modelId="{619DDCDB-E047-4E50-8DB2-999E5E5BC5DE}" srcId="{FF78B302-41D5-4604-9328-357B0D853CBE}" destId="{F98076F7-4B4A-4038-AC93-2F0F38A9CA1D}" srcOrd="0" destOrd="0" parTransId="{CD3BD67C-91D7-428E-B51D-A95760B7BF6A}" sibTransId="{12DB3903-89E8-47C2-93A3-28B2398F081F}"/>
    <dgm:cxn modelId="{7175F853-093E-4F2F-A72B-EFB75FB9AE5C}" type="presOf" srcId="{5D9D956C-DA9D-4ADE-B2D3-25CD27EF2256}" destId="{E1A0D1B0-B5C1-434B-B43A-57002BC8AFCE}" srcOrd="1" destOrd="0" presId="urn:microsoft.com/office/officeart/2005/8/layout/pyramid1"/>
    <dgm:cxn modelId="{4CE40C74-9FFE-4567-86D7-FE3235BDACDA}" type="presOf" srcId="{F98076F7-4B4A-4038-AC93-2F0F38A9CA1D}" destId="{706814FA-95FE-463B-93CD-B1462CE7F6E3}" srcOrd="1" destOrd="0" presId="urn:microsoft.com/office/officeart/2005/8/layout/pyramid1"/>
    <dgm:cxn modelId="{E25CCCA6-0242-4EA1-A857-605AA99A6D0C}" type="presParOf" srcId="{A8907C29-DF67-4392-87F8-B31C39FC9E50}" destId="{A2F201E6-F199-4DF1-8575-3DE46B5958DB}" srcOrd="0" destOrd="0" presId="urn:microsoft.com/office/officeart/2005/8/layout/pyramid1"/>
    <dgm:cxn modelId="{19EBA158-16F1-432A-B28E-010F455AEF42}" type="presParOf" srcId="{A2F201E6-F199-4DF1-8575-3DE46B5958DB}" destId="{315701BB-AA04-440F-A3E8-F0D5EA74B690}" srcOrd="0" destOrd="0" presId="urn:microsoft.com/office/officeart/2005/8/layout/pyramid1"/>
    <dgm:cxn modelId="{DB5D0B3B-01A9-486A-BE38-ADF9670CCE29}" type="presParOf" srcId="{A2F201E6-F199-4DF1-8575-3DE46B5958DB}" destId="{706814FA-95FE-463B-93CD-B1462CE7F6E3}" srcOrd="1" destOrd="0" presId="urn:microsoft.com/office/officeart/2005/8/layout/pyramid1"/>
    <dgm:cxn modelId="{FD018F52-D3B5-4E1C-8F6B-9CDA0FF3DACD}" type="presParOf" srcId="{A8907C29-DF67-4392-87F8-B31C39FC9E50}" destId="{9E3F0BA2-AFA4-4902-B89C-03FE7EFF1183}" srcOrd="1" destOrd="0" presId="urn:microsoft.com/office/officeart/2005/8/layout/pyramid1"/>
    <dgm:cxn modelId="{6565BE2F-B687-465B-B6ED-DE43D0C6B83E}" type="presParOf" srcId="{9E3F0BA2-AFA4-4902-B89C-03FE7EFF1183}" destId="{56C1848A-F6C5-4C12-A66A-F1B838E11851}" srcOrd="0" destOrd="0" presId="urn:microsoft.com/office/officeart/2005/8/layout/pyramid1"/>
    <dgm:cxn modelId="{C4ABA178-ECF6-449B-8EC4-7665D6BD43E8}" type="presParOf" srcId="{9E3F0BA2-AFA4-4902-B89C-03FE7EFF1183}" destId="{504D698E-1897-48B9-8C36-F2F03FAEEF38}" srcOrd="1" destOrd="0" presId="urn:microsoft.com/office/officeart/2005/8/layout/pyramid1"/>
    <dgm:cxn modelId="{3995B781-B2C7-4CFB-993E-79A1D40BAF8C}" type="presParOf" srcId="{A8907C29-DF67-4392-87F8-B31C39FC9E50}" destId="{964E8E09-A0B6-4623-AE6F-BB64D46BCAFE}" srcOrd="2" destOrd="0" presId="urn:microsoft.com/office/officeart/2005/8/layout/pyramid1"/>
    <dgm:cxn modelId="{C1735B5D-F57D-483C-96A1-E71B56F2C237}" type="presParOf" srcId="{964E8E09-A0B6-4623-AE6F-BB64D46BCAFE}" destId="{F345FD0D-E629-4DF3-87B8-98B126903292}" srcOrd="0" destOrd="0" presId="urn:microsoft.com/office/officeart/2005/8/layout/pyramid1"/>
    <dgm:cxn modelId="{7D62229C-AF02-414F-BA1E-E11134776516}" type="presParOf" srcId="{964E8E09-A0B6-4623-AE6F-BB64D46BCAFE}" destId="{E1A0D1B0-B5C1-434B-B43A-57002BC8AFC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701BB-AA04-440F-A3E8-F0D5EA74B690}">
      <dsp:nvSpPr>
        <dsp:cNvPr id="0" name=""/>
        <dsp:cNvSpPr/>
      </dsp:nvSpPr>
      <dsp:spPr>
        <a:xfrm>
          <a:off x="1908661" y="0"/>
          <a:ext cx="1650027" cy="1608128"/>
        </a:xfrm>
        <a:prstGeom prst="trapezoid">
          <a:avLst>
            <a:gd name="adj" fmla="val 51303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/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TRs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(Vol. I – III)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1908661" y="0"/>
        <a:ext cx="1650027" cy="1608128"/>
      </dsp:txXfrm>
    </dsp:sp>
    <dsp:sp modelId="{56C1848A-F6C5-4C12-A66A-F1B838E11851}">
      <dsp:nvSpPr>
        <dsp:cNvPr id="0" name=""/>
        <dsp:cNvSpPr/>
      </dsp:nvSpPr>
      <dsp:spPr>
        <a:xfrm>
          <a:off x="1083647" y="1541117"/>
          <a:ext cx="3300055" cy="1608128"/>
        </a:xfrm>
        <a:prstGeom prst="trapezoid">
          <a:avLst>
            <a:gd name="adj" fmla="val 51303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Manuals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(Annexes to </a:t>
          </a:r>
          <a:r>
            <a:rPr lang="en-US" sz="2000" b="1" kern="1200" dirty="0" err="1" smtClean="0">
              <a:solidFill>
                <a:schemeClr val="bg1"/>
              </a:solidFill>
              <a:hlinkClick xmlns:r="http://schemas.openxmlformats.org/officeDocument/2006/relationships" r:id="rId1"/>
            </a:rPr>
            <a:t>TRs</a:t>
          </a:r>
          <a:r>
            <a:rPr lang="en-US" sz="20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)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1661157" y="1541117"/>
        <a:ext cx="2145036" cy="1608128"/>
      </dsp:txXfrm>
    </dsp:sp>
    <dsp:sp modelId="{F345FD0D-E629-4DF3-87B8-98B126903292}">
      <dsp:nvSpPr>
        <dsp:cNvPr id="0" name=""/>
        <dsp:cNvSpPr/>
      </dsp:nvSpPr>
      <dsp:spPr>
        <a:xfrm>
          <a:off x="0" y="3216257"/>
          <a:ext cx="5467351" cy="2112260"/>
        </a:xfrm>
        <a:prstGeom prst="trapezoid">
          <a:avLst>
            <a:gd name="adj" fmla="val 51303"/>
          </a:avLst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Guides</a:t>
          </a:r>
          <a:endParaRPr lang="en-US" sz="3200" b="1" kern="1200" dirty="0" smtClean="0">
            <a:solidFill>
              <a:schemeClr val="bg1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(e.g. WMO-No. 8, 100, 134, 168, …; Guidelines, other reference docs., etc.)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956786" y="3216257"/>
        <a:ext cx="3553778" cy="2112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701BB-AA04-440F-A3E8-F0D5EA74B690}">
      <dsp:nvSpPr>
        <dsp:cNvPr id="0" name=""/>
        <dsp:cNvSpPr/>
      </dsp:nvSpPr>
      <dsp:spPr>
        <a:xfrm>
          <a:off x="1908661" y="0"/>
          <a:ext cx="1650027" cy="1608128"/>
        </a:xfrm>
        <a:prstGeom prst="trapezoid">
          <a:avLst>
            <a:gd name="adj" fmla="val 51303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 smtClean="0"/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TRs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(Vol. I – III)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1908661" y="0"/>
        <a:ext cx="1650027" cy="1608128"/>
      </dsp:txXfrm>
    </dsp:sp>
    <dsp:sp modelId="{56C1848A-F6C5-4C12-A66A-F1B838E11851}">
      <dsp:nvSpPr>
        <dsp:cNvPr id="0" name=""/>
        <dsp:cNvSpPr/>
      </dsp:nvSpPr>
      <dsp:spPr>
        <a:xfrm>
          <a:off x="1083647" y="1541117"/>
          <a:ext cx="3300055" cy="1608128"/>
        </a:xfrm>
        <a:prstGeom prst="trapezoid">
          <a:avLst>
            <a:gd name="adj" fmla="val 51303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Manuals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(Annexes to </a:t>
          </a:r>
          <a:r>
            <a:rPr lang="en-US" sz="2000" b="1" kern="1200" dirty="0" err="1" smtClean="0">
              <a:solidFill>
                <a:schemeClr val="bg1"/>
              </a:solidFill>
              <a:hlinkClick xmlns:r="http://schemas.openxmlformats.org/officeDocument/2006/relationships" r:id="rId1"/>
            </a:rPr>
            <a:t>TRs</a:t>
          </a:r>
          <a:r>
            <a:rPr lang="en-US" sz="20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)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1661157" y="1541117"/>
        <a:ext cx="2145036" cy="1608128"/>
      </dsp:txXfrm>
    </dsp:sp>
    <dsp:sp modelId="{F345FD0D-E629-4DF3-87B8-98B126903292}">
      <dsp:nvSpPr>
        <dsp:cNvPr id="0" name=""/>
        <dsp:cNvSpPr/>
      </dsp:nvSpPr>
      <dsp:spPr>
        <a:xfrm>
          <a:off x="0" y="3216257"/>
          <a:ext cx="5467351" cy="2112260"/>
        </a:xfrm>
        <a:prstGeom prst="trapezoid">
          <a:avLst>
            <a:gd name="adj" fmla="val 51303"/>
          </a:avLst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Guides</a:t>
          </a:r>
          <a:endParaRPr lang="en-US" sz="3200" b="1" kern="1200" dirty="0" smtClean="0">
            <a:solidFill>
              <a:schemeClr val="bg1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(e.g. WMO-No. 8, 100, 134, 168, …; Guidelines, other reference docs., etc.)</a:t>
          </a:r>
          <a:endParaRPr lang="fr-FR" sz="2000" b="1" kern="1200" dirty="0">
            <a:solidFill>
              <a:schemeClr val="bg1"/>
            </a:solidFill>
          </a:endParaRPr>
        </a:p>
      </dsp:txBody>
      <dsp:txXfrm>
        <a:off x="956786" y="3216257"/>
        <a:ext cx="3553778" cy="2112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F31068-811D-4F8C-B623-47BE2813F3E8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DEE617-EA73-4F09-ACBE-3B4B47A77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27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211" name="Shape 211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915740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9</a:t>
            </a:r>
          </a:p>
          <a:p>
            <a:r>
              <a:rPr lang="en-US" b="1" dirty="0" smtClean="0"/>
              <a:t>Execution of Congress decisions</a:t>
            </a:r>
          </a:p>
          <a:p>
            <a:r>
              <a:rPr lang="en-US" dirty="0" smtClean="0"/>
              <a:t>(a) All Members shall do their utmost to implement the decisions of Congress;</a:t>
            </a:r>
          </a:p>
          <a:p>
            <a:r>
              <a:rPr lang="en-US" dirty="0" smtClean="0"/>
              <a:t>(b) If, however, any Member finds it impracticable to give effect to some requirement in a technical resolution adopted by Congress, such</a:t>
            </a:r>
          </a:p>
          <a:p>
            <a:r>
              <a:rPr lang="en-US" dirty="0" smtClean="0"/>
              <a:t>Member shall inform the Secretary-General of the Organization whether its inability to give effect to it is provisional or final, and state its reasons</a:t>
            </a:r>
          </a:p>
          <a:p>
            <a:r>
              <a:rPr lang="en-US" dirty="0" smtClean="0"/>
              <a:t>therefor.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E6957A43-A497-40D7-89D5-8F64C1A3365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24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57066" indent="-291179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64717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30604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96491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>
                <a:solidFill>
                  <a:schemeClr val="tx1"/>
                </a:solidFill>
                <a:latin typeface="Times"/>
              </a:rPr>
              <a:pPr/>
              <a:t>11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57066" indent="-291179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64717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30604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96491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>
                <a:solidFill>
                  <a:schemeClr val="tx1"/>
                </a:solidFill>
                <a:latin typeface="Times"/>
              </a:rPr>
              <a:pPr/>
              <a:t>12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57066" indent="-291179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64717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30604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96491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>
                <a:solidFill>
                  <a:schemeClr val="tx1"/>
                </a:solidFill>
                <a:latin typeface="Times"/>
              </a:rPr>
              <a:pPr/>
              <a:t>13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57066" indent="-291179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64717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30604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96491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>
                <a:solidFill>
                  <a:schemeClr val="tx1"/>
                </a:solidFill>
                <a:latin typeface="Times"/>
              </a:rPr>
              <a:pPr/>
              <a:t>14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In Section 2 the standard and recommended practices and procedures relevant to each WIGOS process can be found in the following sub-sections: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 Determination of user requirements: 2.1, 2.2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 Design, planning and evolution of WIGOS: 2.2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 Development and documentation of standard and recommended practices and procedures for observing systems: 2.3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 Implementation of observing system by owners and operators: 2.3, 2.4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 Observing system operation and maintenance including fault management and audit: 2.4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 Observation quality control: 2.4, 2.6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 Observations and observational metadata delivery: 2.4, 2.5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 Performance monitoring: 2.4, 2.6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 User feedback and review of requirements: 2.2, 2.6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latin typeface="Times" charset="0"/>
              </a:rPr>
              <a:t> Capacity development (including training): 2.7</a:t>
            </a:r>
          </a:p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57066" indent="-291179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64717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30604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96491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>
                <a:solidFill>
                  <a:schemeClr val="tx1"/>
                </a:solidFill>
                <a:latin typeface="Times"/>
              </a:rPr>
              <a:pPr/>
              <a:t>15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57066" indent="-291179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64717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30604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96491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>
                <a:solidFill>
                  <a:schemeClr val="tx1"/>
                </a:solidFill>
                <a:latin typeface="Times"/>
              </a:rPr>
              <a:pPr/>
              <a:t>16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9</a:t>
            </a:r>
          </a:p>
          <a:p>
            <a:r>
              <a:rPr lang="en-US" b="1" dirty="0" smtClean="0"/>
              <a:t>Execution of Congress decisions</a:t>
            </a:r>
          </a:p>
          <a:p>
            <a:r>
              <a:rPr lang="en-US" dirty="0" smtClean="0"/>
              <a:t>(a) All Members shall do their utmost to implement the decisions of Congress;</a:t>
            </a:r>
          </a:p>
          <a:p>
            <a:r>
              <a:rPr lang="en-US" dirty="0" smtClean="0"/>
              <a:t>(b) If, however, any Member finds it impracticable to give effect to some requirement in a technical resolution adopted by Congress, such</a:t>
            </a:r>
          </a:p>
          <a:p>
            <a:r>
              <a:rPr lang="en-US" dirty="0" smtClean="0"/>
              <a:t>Member shall inform the Secretary-General of the Organization whether its inability to give effect to it is provisional or final, and state its reasons</a:t>
            </a:r>
          </a:p>
          <a:p>
            <a:r>
              <a:rPr lang="en-US" dirty="0" smtClean="0"/>
              <a:t>therefor.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E6957A43-A497-40D7-89D5-8F64C1A3365A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24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57066" indent="-29117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64717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30604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96491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B59EA914-1053-4013-ACB7-5848A4FF90DA}" type="slidenum">
              <a:rPr lang="en-US" altLang="en-US" smtClean="0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9</a:t>
            </a:r>
          </a:p>
          <a:p>
            <a:r>
              <a:rPr lang="en-US" b="1" dirty="0" smtClean="0"/>
              <a:t>Execution of Congress decisions</a:t>
            </a:r>
          </a:p>
          <a:p>
            <a:r>
              <a:rPr lang="en-US" dirty="0" smtClean="0"/>
              <a:t>(a) All Members shall do their utmost to implement the decisions of Congress;</a:t>
            </a:r>
          </a:p>
          <a:p>
            <a:r>
              <a:rPr lang="en-US" dirty="0" smtClean="0"/>
              <a:t>(b) If, however, any Member finds it impracticable to give effect to some requirement in a technical resolution adopted by Congress, such</a:t>
            </a:r>
          </a:p>
          <a:p>
            <a:r>
              <a:rPr lang="en-US" dirty="0" smtClean="0"/>
              <a:t>Member shall inform the Secretary-General of the Organization whether its inability to give effect to it is provisional or final, and state its reasons</a:t>
            </a:r>
          </a:p>
          <a:p>
            <a:r>
              <a:rPr lang="en-US" dirty="0" smtClean="0"/>
              <a:t>therefor.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E6957A43-A497-40D7-89D5-8F64C1A3365A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249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931774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E6957A43-A497-40D7-89D5-8F64C1A3365A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11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9</a:t>
            </a:r>
          </a:p>
          <a:p>
            <a:r>
              <a:rPr lang="en-US" b="1" dirty="0" smtClean="0"/>
              <a:t>Execution of Congress decisions</a:t>
            </a:r>
          </a:p>
          <a:p>
            <a:r>
              <a:rPr lang="en-US" dirty="0" smtClean="0"/>
              <a:t>(a) All Members shall do their utmost to implement the decisions of Congress;</a:t>
            </a:r>
          </a:p>
          <a:p>
            <a:r>
              <a:rPr lang="en-US" dirty="0" smtClean="0"/>
              <a:t>(b) If, however, any Member finds it impracticable to give effect to some requirement in a technical resolution adopted by Congress, such</a:t>
            </a:r>
          </a:p>
          <a:p>
            <a:r>
              <a:rPr lang="en-US" dirty="0" smtClean="0"/>
              <a:t>Member shall inform the Secretary-General of the Organization whether its inability to give effect to it is provisional or final, and state its reasons</a:t>
            </a:r>
          </a:p>
          <a:p>
            <a:r>
              <a:rPr lang="en-US" dirty="0" smtClean="0"/>
              <a:t>therefor.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E6957A43-A497-40D7-89D5-8F64C1A3365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249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57066" indent="-291179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64717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30604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96491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>
                <a:solidFill>
                  <a:schemeClr val="tx1"/>
                </a:solidFill>
                <a:latin typeface="Times"/>
              </a:rPr>
              <a:pPr/>
              <a:t>23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57066" indent="-291179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64717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30604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96491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>
                <a:solidFill>
                  <a:schemeClr val="tx1"/>
                </a:solidFill>
                <a:latin typeface="Times"/>
              </a:rPr>
              <a:pPr/>
              <a:t>24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931774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E6957A43-A497-40D7-89D5-8F64C1A3365A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11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9</a:t>
            </a:r>
          </a:p>
          <a:p>
            <a:r>
              <a:rPr lang="en-US" b="1" dirty="0" smtClean="0"/>
              <a:t>Execution of Congress decisions</a:t>
            </a:r>
          </a:p>
          <a:p>
            <a:r>
              <a:rPr lang="en-US" dirty="0" smtClean="0"/>
              <a:t>(a) All Members shall do their utmost to implement the decisions of Congress;</a:t>
            </a:r>
          </a:p>
          <a:p>
            <a:r>
              <a:rPr lang="en-US" dirty="0" smtClean="0"/>
              <a:t>(b) If, however, any Member finds it impracticable to give effect to some requirement in a technical resolution adopted by Congress, such</a:t>
            </a:r>
          </a:p>
          <a:p>
            <a:r>
              <a:rPr lang="en-US" dirty="0" smtClean="0"/>
              <a:t>Member shall inform the Secretary-General of the Organization whether its inability to give effect to it is provisional or final, and state its reasons</a:t>
            </a:r>
          </a:p>
          <a:p>
            <a:r>
              <a:rPr lang="en-US" dirty="0" smtClean="0"/>
              <a:t>therefor.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E6957A43-A497-40D7-89D5-8F64C1A3365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24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9</a:t>
            </a:r>
          </a:p>
          <a:p>
            <a:r>
              <a:rPr lang="en-US" b="1" dirty="0" smtClean="0"/>
              <a:t>Execution of Congress decisions</a:t>
            </a:r>
          </a:p>
          <a:p>
            <a:r>
              <a:rPr lang="en-US" dirty="0" smtClean="0"/>
              <a:t>(a) All Members shall do their utmost to implement the decisions of Congress;</a:t>
            </a:r>
          </a:p>
          <a:p>
            <a:r>
              <a:rPr lang="en-US" dirty="0" smtClean="0"/>
              <a:t>(b) If, however, any Member finds it impracticable to give effect to some requirement in a technical resolution adopted by Congress, such</a:t>
            </a:r>
          </a:p>
          <a:p>
            <a:r>
              <a:rPr lang="en-US" dirty="0" smtClean="0"/>
              <a:t>Member shall inform the Secretary-General of the Organization whether its inability to give effect to it is provisional or final, and state its reasons</a:t>
            </a:r>
          </a:p>
          <a:p>
            <a:r>
              <a:rPr lang="en-US" dirty="0" smtClean="0"/>
              <a:t>therefor.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E6957A43-A497-40D7-89D5-8F64C1A3365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24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9</a:t>
            </a:r>
          </a:p>
          <a:p>
            <a:r>
              <a:rPr lang="en-US" b="1" dirty="0" smtClean="0"/>
              <a:t>Execution of Congress decisions</a:t>
            </a:r>
          </a:p>
          <a:p>
            <a:r>
              <a:rPr lang="en-US" dirty="0" smtClean="0"/>
              <a:t>(a) All Members shall do their utmost to implement the decisions of Congress;</a:t>
            </a:r>
          </a:p>
          <a:p>
            <a:r>
              <a:rPr lang="en-US" dirty="0" smtClean="0"/>
              <a:t>(b) If, however, any Member finds it impracticable to give effect to some requirement in a technical resolution adopted by Congress, such</a:t>
            </a:r>
          </a:p>
          <a:p>
            <a:r>
              <a:rPr lang="en-US" dirty="0" smtClean="0"/>
              <a:t>Member shall inform the Secretary-General of the Organization whether its inability to give effect to it is provisional or final, and state its reasons</a:t>
            </a:r>
          </a:p>
          <a:p>
            <a:r>
              <a:rPr lang="en-US" dirty="0" smtClean="0"/>
              <a:t>therefor.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E6957A43-A497-40D7-89D5-8F64C1A3365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24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57066" indent="-29117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64717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30604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96491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2F0E7533-C1F6-4B4A-8020-D50A97FCEB50}" type="slidenum">
              <a:rPr lang="en-US" altLang="en-US" smtClean="0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ARTICLE 9</a:t>
            </a:r>
          </a:p>
          <a:p>
            <a:r>
              <a:rPr lang="en-US" b="1" dirty="0" smtClean="0"/>
              <a:t>Execution of Congress decisions</a:t>
            </a:r>
          </a:p>
          <a:p>
            <a:r>
              <a:rPr lang="en-US" dirty="0" smtClean="0"/>
              <a:t>(a) All Members shall do their utmost to implement the decisions of Congress;</a:t>
            </a:r>
          </a:p>
          <a:p>
            <a:r>
              <a:rPr lang="en-US" dirty="0" smtClean="0"/>
              <a:t>(b) If, however, any Member finds it impracticable to give effect to some requirement in a technical resolution adopted by Congress, such</a:t>
            </a:r>
          </a:p>
          <a:p>
            <a:r>
              <a:rPr lang="en-US" dirty="0" smtClean="0"/>
              <a:t>Member shall inform the Secretary-General of the Organization whether its inability to give effect to it is provisional or final, and state its reasons</a:t>
            </a:r>
          </a:p>
          <a:p>
            <a:r>
              <a:rPr lang="en-US" dirty="0" smtClean="0"/>
              <a:t>therefor.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E6957A43-A497-40D7-89D5-8F64C1A3365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324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57066" indent="-291179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64717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30604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96491" indent="-232943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62377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3028264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94151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960038" indent="-232943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>
                <a:solidFill>
                  <a:schemeClr val="tx1"/>
                </a:solidFill>
                <a:latin typeface="Times"/>
              </a:rPr>
              <a:pPr/>
              <a:t>10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2.jpeg" descr="wmo_ppt_2012_las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hape 30"/>
          <p:cNvSpPr/>
          <p:nvPr/>
        </p:nvSpPr>
        <p:spPr>
          <a:xfrm>
            <a:off x="117475" y="6532671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www.wmo.int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386662" cy="375227"/>
          </a:xfrm>
          <a:prstGeom prst="rect">
            <a:avLst/>
          </a:prstGeom>
        </p:spPr>
        <p:txBody>
          <a:bodyPr lIns="45718" tIns="45718" rIns="45718" bIns="45718"/>
          <a:lstStyle>
            <a:lvl1pPr algn="l">
              <a:defRPr sz="2000" b="1">
                <a:solidFill>
                  <a:srgbClr val="008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8" name="Shape 1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title"/>
          </p:nvPr>
        </p:nvSpPr>
        <p:spPr>
          <a:xfrm>
            <a:off x="250825" y="117475"/>
            <a:ext cx="8713790" cy="935038"/>
          </a:xfrm>
          <a:prstGeom prst="rect">
            <a:avLst/>
          </a:prstGeom>
        </p:spPr>
        <p:txBody>
          <a:bodyPr anchor="ctr"/>
          <a:lstStyle>
            <a:lvl1pPr defTabSz="9144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03" name="Shape 203"/>
          <p:cNvSpPr>
            <a:spLocks noGrp="1"/>
          </p:cNvSpPr>
          <p:nvPr>
            <p:ph type="body" idx="1"/>
          </p:nvPr>
        </p:nvSpPr>
        <p:spPr>
          <a:xfrm>
            <a:off x="250825" y="1052512"/>
            <a:ext cx="8713790" cy="5805490"/>
          </a:xfrm>
          <a:prstGeom prst="rect">
            <a:avLst/>
          </a:prstGeom>
        </p:spPr>
        <p:txBody>
          <a:bodyPr/>
          <a:lstStyle>
            <a:lvl1pPr marL="5334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marL="9906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marL="14478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latin typeface="Arial"/>
                <a:ea typeface="Arial"/>
                <a:cs typeface="Arial"/>
                <a:sym typeface="Arial"/>
              </a:defRPr>
            </a:lvl3pPr>
            <a:lvl4pPr marL="19050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latin typeface="Arial"/>
                <a:ea typeface="Arial"/>
                <a:cs typeface="Arial"/>
                <a:sym typeface="Arial"/>
              </a:defRPr>
            </a:lvl4pPr>
            <a:lvl5pPr marL="23622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4" name="Shape 204"/>
          <p:cNvSpPr>
            <a:spLocks noGrp="1"/>
          </p:cNvSpPr>
          <p:nvPr>
            <p:ph type="sldNum" sz="quarter" idx="2"/>
          </p:nvPr>
        </p:nvSpPr>
        <p:spPr>
          <a:xfrm>
            <a:off x="6837709" y="6478587"/>
            <a:ext cx="182217" cy="17281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24445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/>
            </a:pPr>
            <a:r>
              <a:rPr sz="4000" cap="all"/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/>
            </a:lvl1pPr>
          </a:lstStyle>
          <a:p>
            <a:pPr lvl="0">
              <a:defRPr sz="1800"/>
            </a:pPr>
            <a:r>
              <a:rPr sz="2000"/>
              <a:t>Click to edit Master text styles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513770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250825" y="0"/>
            <a:ext cx="8713790" cy="11699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1403350" y="1412875"/>
            <a:ext cx="3703638" cy="5445125"/>
          </a:xfrm>
          <a:prstGeom prst="rect">
            <a:avLst/>
          </a:prstGeom>
        </p:spPr>
        <p:txBody>
          <a:bodyPr/>
          <a:lstStyle>
            <a:lvl2pPr marL="1079500" indent="-622300"/>
            <a:lvl3pPr marL="1554478" indent="-640078"/>
            <a:lvl4pPr marL="1964265" indent="-592665"/>
            <a:lvl5pPr marL="2421465" indent="-592665"/>
          </a:lstStyle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955336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1331640" y="159491"/>
            <a:ext cx="7355162" cy="113841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297907"/>
            <a:ext cx="4040188" cy="87696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2400"/>
              <a:t>Click to edit Master text styles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72477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sz="2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2000"/>
              <a:t>Click to edit Master title style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78244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6074702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7075488" y="0"/>
            <a:ext cx="1889127" cy="628491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1403350" y="188912"/>
            <a:ext cx="5519738" cy="666909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145288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2.jpeg" descr="wmo_ppt_2012_las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117475" y="6532674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>
              <a:defRPr sz="1800"/>
            </a:pPr>
            <a:r>
              <a:rPr sz="1800">
                <a:solidFill>
                  <a:sysClr val="windowText" lastClr="000000"/>
                </a:solidFill>
              </a:rPr>
              <a:t>www.wmo.int</a:t>
            </a:r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Click to edit Master subtitle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1905002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572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2.jpeg" descr="wmo_ppt_2012_las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117475" y="6530182"/>
            <a:ext cx="1141413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www.wmo.int</a:t>
            </a:r>
          </a:p>
        </p:txBody>
      </p:sp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250825" y="3573462"/>
            <a:ext cx="8713790" cy="719147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ctr" defTabSz="914400">
              <a:defRPr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386662" cy="375227"/>
          </a:xfrm>
          <a:prstGeom prst="rect">
            <a:avLst/>
          </a:prstGeom>
        </p:spPr>
        <p:txBody>
          <a:bodyPr lIns="45718" tIns="45718" rIns="45718" bIns="45718"/>
          <a:lstStyle>
            <a:lvl1pPr algn="l">
              <a:defRPr sz="2000" b="1">
                <a:solidFill>
                  <a:srgbClr val="008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2.jpeg" descr="wmo_ppt_2012_las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117475" y="6532674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>
              <a:defRPr sz="1800"/>
            </a:pPr>
            <a:r>
              <a:rPr sz="1800">
                <a:solidFill>
                  <a:sysClr val="windowText" lastClr="000000"/>
                </a:solidFill>
              </a:rPr>
              <a:t>www.wmo.int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250825" y="3500437"/>
            <a:ext cx="8713790" cy="86518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179387" y="4365625"/>
            <a:ext cx="8785226" cy="2492375"/>
          </a:xfrm>
          <a:prstGeom prst="rect">
            <a:avLst/>
          </a:prstGeom>
        </p:spPr>
        <p:txBody>
          <a:bodyPr/>
          <a:lstStyle>
            <a:lvl1pPr marL="342900" indent="-3429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661307" indent="-204107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2pPr>
            <a:lvl3pPr marL="1104900" indent="-190500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3pPr>
            <a:lvl4pPr marL="1600200" indent="-228600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4pPr>
            <a:lvl5pPr marL="2057400" indent="-228600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1905002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82670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2.jpeg" descr="wmo_ppt_2012_las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117475" y="6532674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>
              <a:defRPr sz="1800"/>
            </a:pPr>
            <a:r>
              <a:rPr sz="1800">
                <a:solidFill>
                  <a:sysClr val="windowText" lastClr="000000"/>
                </a:solidFill>
              </a:rPr>
              <a:t>www.wmo.int</a:t>
            </a:r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>
                <a:solidFill>
                  <a:srgbClr val="FFFFFF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1905002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261130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2.jpeg" descr="wmo_ppt_2012_las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117475" y="6532674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>
              <a:defRPr sz="1800"/>
            </a:pPr>
            <a:r>
              <a:rPr sz="1800">
                <a:solidFill>
                  <a:sysClr val="windowText" lastClr="000000"/>
                </a:solidFill>
              </a:rPr>
              <a:t>www.wmo.int</a:t>
            </a:r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250825" y="3573462"/>
            <a:ext cx="8713790" cy="71913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179387" y="981075"/>
            <a:ext cx="4316415" cy="5472113"/>
          </a:xfrm>
          <a:prstGeom prst="rect">
            <a:avLst/>
          </a:prstGeom>
        </p:spPr>
        <p:txBody>
          <a:bodyPr/>
          <a:lstStyle>
            <a:lvl1pPr marL="342900" indent="-342900" algn="ct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790575" indent="-333375" algn="ctr">
              <a:buClrTx/>
              <a:buFontTx/>
              <a:defRPr>
                <a:solidFill>
                  <a:srgbClr val="FFFFFF"/>
                </a:solidFill>
              </a:defRPr>
            </a:lvl2pPr>
            <a:lvl3pPr marL="1234438" indent="-320038" algn="ctr">
              <a:buClrTx/>
              <a:buFontTx/>
              <a:defRPr>
                <a:solidFill>
                  <a:srgbClr val="FFFFFF"/>
                </a:solidFill>
              </a:defRPr>
            </a:lvl3pPr>
            <a:lvl4pPr marL="1727200" indent="-355600" algn="ctr">
              <a:buClrTx/>
              <a:buFontTx/>
              <a:defRPr>
                <a:solidFill>
                  <a:srgbClr val="FFFFFF"/>
                </a:solidFill>
              </a:defRPr>
            </a:lvl4pPr>
            <a:lvl5pPr marL="2184400" indent="-355600" algn="ctr">
              <a:buClrTx/>
              <a:buFontTx/>
              <a:defRPr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1905002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027072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2.jpeg" descr="wmo_ppt_2012_las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hape 69"/>
          <p:cNvSpPr/>
          <p:nvPr/>
        </p:nvSpPr>
        <p:spPr>
          <a:xfrm>
            <a:off x="117475" y="6532674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>
              <a:defRPr sz="1800"/>
            </a:pPr>
            <a:r>
              <a:rPr sz="1800">
                <a:solidFill>
                  <a:sysClr val="windowText" lastClr="000000"/>
                </a:solidFill>
              </a:rPr>
              <a:t>www.wmo.int</a:t>
            </a:r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457200" y="1435464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500"/>
              </a:spcBef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1905002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581020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2.jpeg" descr="wmo_ppt_2012_las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>
            <a:off x="117475" y="6532674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>
              <a:defRPr sz="1800"/>
            </a:pPr>
            <a:r>
              <a:rPr sz="1800">
                <a:solidFill>
                  <a:sysClr val="windowText" lastClr="000000"/>
                </a:solidFill>
              </a:rPr>
              <a:t>www.wmo.int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1905002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6803335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age2.jpeg" descr="wmo_ppt_2012_las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117475" y="6532674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>
              <a:defRPr sz="1800"/>
            </a:pPr>
            <a:r>
              <a:rPr sz="1800">
                <a:solidFill>
                  <a:sysClr val="windowText" lastClr="000000"/>
                </a:solidFill>
              </a:rPr>
              <a:t>www.wmo.int</a:t>
            </a:r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FFFFFF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 marL="342900" indent="-342900" algn="ctr">
              <a:spcBef>
                <a:spcPts val="700"/>
              </a:spcBef>
              <a:buClrTx/>
              <a:buSzTx/>
              <a:buFontTx/>
              <a:buNone/>
              <a:defRPr sz="3200">
                <a:solidFill>
                  <a:srgbClr val="FFFFFF"/>
                </a:solidFill>
              </a:defRPr>
            </a:lvl1pPr>
            <a:lvl2pPr marL="783771" indent="-326571" algn="ctr">
              <a:spcBef>
                <a:spcPts val="700"/>
              </a:spcBef>
              <a:buClrTx/>
              <a:buFontTx/>
              <a:defRPr sz="3200">
                <a:solidFill>
                  <a:srgbClr val="FFFFFF"/>
                </a:solidFill>
              </a:defRPr>
            </a:lvl2pPr>
            <a:lvl3pPr marL="1219200" indent="-304800" algn="ctr">
              <a:spcBef>
                <a:spcPts val="700"/>
              </a:spcBef>
              <a:buClrTx/>
              <a:buFontTx/>
              <a:defRPr sz="3200">
                <a:solidFill>
                  <a:srgbClr val="FFFFFF"/>
                </a:solidFill>
              </a:defRPr>
            </a:lvl3pPr>
            <a:lvl4pPr marL="1737360" indent="-365760" algn="ctr">
              <a:spcBef>
                <a:spcPts val="700"/>
              </a:spcBef>
              <a:buClrTx/>
              <a:buFontTx/>
              <a:defRPr sz="3200">
                <a:solidFill>
                  <a:srgbClr val="FFFFFF"/>
                </a:solidFill>
              </a:defRPr>
            </a:lvl4pPr>
            <a:lvl5pPr marL="2194560" indent="-365760" algn="ctr">
              <a:spcBef>
                <a:spcPts val="700"/>
              </a:spcBef>
              <a:buClrTx/>
              <a:buFontTx/>
              <a:defRPr sz="32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1905002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0894040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2.jpeg" descr="wmo_ppt_2012_las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117475" y="6532674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>
              <a:defRPr sz="1800"/>
            </a:pPr>
            <a:r>
              <a:rPr sz="1800">
                <a:solidFill>
                  <a:sysClr val="windowText" lastClr="000000"/>
                </a:solidFill>
              </a:rPr>
              <a:t>www.wmo.int</a:t>
            </a:r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FFFFFF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1905002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505815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2.jpeg" descr="wmo_ppt_2012_las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hape 96"/>
          <p:cNvSpPr/>
          <p:nvPr/>
        </p:nvSpPr>
        <p:spPr>
          <a:xfrm>
            <a:off x="117475" y="6532674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>
              <a:defRPr sz="1800"/>
            </a:pPr>
            <a:r>
              <a:rPr sz="1800">
                <a:solidFill>
                  <a:sysClr val="windowText" lastClr="000000"/>
                </a:solidFill>
              </a:rPr>
              <a:t>www.wmo.int</a:t>
            </a:r>
          </a:p>
        </p:txBody>
      </p:sp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250825" y="3500437"/>
            <a:ext cx="8713790" cy="86518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179387" y="4365625"/>
            <a:ext cx="8785226" cy="2492375"/>
          </a:xfrm>
          <a:prstGeom prst="rect">
            <a:avLst/>
          </a:prstGeom>
        </p:spPr>
        <p:txBody>
          <a:bodyPr/>
          <a:lstStyle>
            <a:lvl1pPr marL="342900" indent="-3429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661307" indent="-204107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2pPr>
            <a:lvl3pPr marL="1104900" indent="-190500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3pPr>
            <a:lvl4pPr marL="1600200" indent="-228600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4pPr>
            <a:lvl5pPr marL="2057400" indent="-228600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1905002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7751834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2.jpeg" descr="wmo_ppt_2012_las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/>
        </p:nvSpPr>
        <p:spPr>
          <a:xfrm>
            <a:off x="117475" y="6532674"/>
            <a:ext cx="1141413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>
              <a:defRPr sz="1800"/>
            </a:pPr>
            <a:r>
              <a:rPr sz="1800">
                <a:solidFill>
                  <a:sysClr val="windowText" lastClr="000000"/>
                </a:solidFill>
              </a:rPr>
              <a:t>www.wmo.int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6769100" y="0"/>
            <a:ext cx="2195515" cy="6642101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179387" y="188912"/>
            <a:ext cx="6437315" cy="6669090"/>
          </a:xfrm>
          <a:prstGeom prst="rect">
            <a:avLst/>
          </a:prstGeom>
        </p:spPr>
        <p:txBody>
          <a:bodyPr/>
          <a:lstStyle>
            <a:lvl1pPr marL="342900" indent="-3429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661307" indent="-204107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2pPr>
            <a:lvl3pPr marL="1104900" indent="-190500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3pPr>
            <a:lvl4pPr marL="1600200" indent="-228600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4pPr>
            <a:lvl5pPr marL="2057400" indent="-228600" algn="ctr">
              <a:spcBef>
                <a:spcPts val="400"/>
              </a:spcBef>
              <a:buClrTx/>
              <a:buFontTx/>
              <a:defRPr sz="20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2"/>
          </p:nvPr>
        </p:nvSpPr>
        <p:spPr>
          <a:xfrm>
            <a:off x="5148262" y="6462712"/>
            <a:ext cx="1905002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5513486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3.png" descr="wmo_ppt_2012.psd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/>
          <p:nvPr/>
        </p:nvSpPr>
        <p:spPr>
          <a:xfrm>
            <a:off x="468312" y="1341437"/>
            <a:ext cx="1079502" cy="42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000"/>
              </a:spcBef>
              <a:defRPr sz="1800" b="1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hangingPunct="1">
              <a:defRPr b="0">
                <a:solidFill>
                  <a:srgbClr val="000000"/>
                </a:solidFill>
              </a:defRPr>
            </a:pPr>
            <a:r>
              <a:rPr b="0">
                <a:solidFill>
                  <a:srgbClr val="000000"/>
                </a:solidFill>
              </a:rPr>
              <a:t>WMO</a:t>
            </a:r>
          </a:p>
        </p:txBody>
      </p:sp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1908175" y="0"/>
            <a:ext cx="6985000" cy="19907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1908175" y="3405187"/>
            <a:ext cx="6985000" cy="3452813"/>
          </a:xfrm>
          <a:prstGeom prst="rect">
            <a:avLst/>
          </a:prstGeom>
        </p:spPr>
        <p:txBody>
          <a:bodyPr/>
          <a:lstStyle>
            <a:lvl1pPr marL="0" indent="0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Click to edit Master subtitle style</a:t>
            </a:r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5795962" y="6467475"/>
            <a:ext cx="1152527" cy="2642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36487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468312" y="6356350"/>
            <a:ext cx="5688015" cy="282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23" y="0"/>
                </a:moveTo>
                <a:lnTo>
                  <a:pt x="0" y="21600"/>
                </a:lnTo>
                <a:lnTo>
                  <a:pt x="2107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F369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5364162" y="5373687"/>
            <a:ext cx="792172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457200"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 </a:t>
            </a:r>
          </a:p>
        </p:txBody>
      </p:sp>
      <p:pic>
        <p:nvPicPr>
          <p:cNvPr id="78" name="image2.png" descr="ECMWF_new_log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43662" y="6310312"/>
            <a:ext cx="2084397" cy="374660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xfrm>
            <a:off x="4932362" y="6353175"/>
            <a:ext cx="351731" cy="345629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/>
            </a:pPr>
            <a:r>
              <a:rPr sz="4000" cap="all"/>
              <a:t>Click to edit Master title style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/>
            </a:lvl1pPr>
          </a:lstStyle>
          <a:p>
            <a:pPr lvl="0">
              <a:defRPr sz="1800"/>
            </a:pPr>
            <a:r>
              <a:rPr sz="2000"/>
              <a:t>Click to edit Master text styles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7374568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250825" y="0"/>
            <a:ext cx="8713790" cy="11699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1403350" y="1412875"/>
            <a:ext cx="3703638" cy="5445125"/>
          </a:xfrm>
          <a:prstGeom prst="rect">
            <a:avLst/>
          </a:prstGeom>
        </p:spPr>
        <p:txBody>
          <a:bodyPr/>
          <a:lstStyle>
            <a:lvl2pPr marL="1079500" indent="-622300"/>
            <a:lvl3pPr marL="1554478" indent="-640078"/>
            <a:lvl4pPr marL="1964265" indent="-592665"/>
            <a:lvl5pPr marL="2421465" indent="-592665"/>
          </a:lstStyle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5841721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1331640" y="159491"/>
            <a:ext cx="7355162" cy="113841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457200" y="1297907"/>
            <a:ext cx="4040188" cy="87696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2400"/>
              <a:t>Click to edit Master text styles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4720257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250825" y="0"/>
            <a:ext cx="8713790" cy="11699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132" name="Shape 1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305013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7361686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1331640" y="0"/>
            <a:ext cx="7344817" cy="138539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Click to edit Master title style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xfrm>
            <a:off x="3575050" y="1412775"/>
            <a:ext cx="5111750" cy="5445225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1066800" indent="-609600">
              <a:spcBef>
                <a:spcPts val="700"/>
              </a:spcBef>
              <a:defRPr sz="3200"/>
            </a:lvl2pPr>
            <a:lvl3pPr marL="1524000" indent="-609600">
              <a:spcBef>
                <a:spcPts val="700"/>
              </a:spcBef>
              <a:defRPr sz="3200"/>
            </a:lvl3pPr>
            <a:lvl4pPr marL="1981200" indent="-609600">
              <a:spcBef>
                <a:spcPts val="700"/>
              </a:spcBef>
              <a:defRPr sz="3200"/>
            </a:lvl4pPr>
            <a:lvl5pPr marL="2438400" indent="-609600">
              <a:spcBef>
                <a:spcPts val="7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138" name="Shape 1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789670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sz="2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2000"/>
              <a:t>Click to edit Master title style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142" name="Shape 1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5496807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146" name="Shape 1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0149912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xfrm>
            <a:off x="7075488" y="0"/>
            <a:ext cx="1889127" cy="628491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1403350" y="188912"/>
            <a:ext cx="5519738" cy="666909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4107294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914650"/>
            <a:ext cx="9144000" cy="144463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xfrm>
            <a:off x="614362" y="1485899"/>
            <a:ext cx="7916864" cy="827091"/>
          </a:xfrm>
          <a:prstGeom prst="rect">
            <a:avLst/>
          </a:prstGeom>
        </p:spPr>
        <p:txBody>
          <a:bodyPr/>
          <a:lstStyle>
            <a:lvl1pPr defTabSz="457200">
              <a:defRPr sz="3200">
                <a:solidFill>
                  <a:srgbClr val="0E5F7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5F7E"/>
                </a:solidFill>
              </a:rPr>
              <a:t>Click to edit Master title style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xfrm>
            <a:off x="614362" y="2312988"/>
            <a:ext cx="7916864" cy="243363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>
                <a:solidFill>
                  <a:srgbClr val="666666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666666"/>
                </a:solidFill>
              </a:rPr>
              <a:t>Click to edit Master subtitle style</a:t>
            </a:r>
          </a:p>
        </p:txBody>
      </p:sp>
      <p:pic>
        <p:nvPicPr>
          <p:cNvPr id="155" name="image5.png" descr="logo.ep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39737"/>
            <a:ext cx="1346200" cy="9779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643029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1331640" y="159491"/>
            <a:ext cx="7355162" cy="1138419"/>
          </a:xfrm>
          <a:prstGeom prst="rect">
            <a:avLst/>
          </a:prstGeom>
        </p:spPr>
        <p:txBody>
          <a:bodyPr anchor="ctr"/>
          <a:lstStyle>
            <a:lvl1pPr defTabSz="9144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"/>
          </p:nvPr>
        </p:nvSpPr>
        <p:spPr>
          <a:xfrm>
            <a:off x="457200" y="1297907"/>
            <a:ext cx="4040188" cy="876968"/>
          </a:xfrm>
          <a:prstGeom prst="rect">
            <a:avLst/>
          </a:prstGeom>
        </p:spPr>
        <p:txBody>
          <a:bodyPr anchor="b"/>
          <a:lstStyle>
            <a:lvl1pPr defTabSz="914400">
              <a:spcBef>
                <a:spcPts val="500"/>
              </a:spcBef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702127" indent="-244927" defTabSz="914400">
              <a:spcBef>
                <a:spcPts val="500"/>
              </a:spcBef>
              <a:buSzPct val="100000"/>
              <a:buChar char="▪"/>
              <a:defRPr sz="2400" b="1">
                <a:latin typeface="Arial"/>
                <a:ea typeface="Arial"/>
                <a:cs typeface="Arial"/>
                <a:sym typeface="Arial"/>
              </a:defRPr>
            </a:lvl2pPr>
            <a:lvl3pPr marL="1143000" indent="-228600" defTabSz="914400">
              <a:spcBef>
                <a:spcPts val="500"/>
              </a:spcBef>
              <a:buSzPct val="100000"/>
              <a:buChar char="▪"/>
              <a:defRPr sz="2400" b="1">
                <a:latin typeface="Arial"/>
                <a:ea typeface="Arial"/>
                <a:cs typeface="Arial"/>
                <a:sym typeface="Arial"/>
              </a:defRPr>
            </a:lvl3pPr>
            <a:lvl4pPr marL="1645920" indent="-274319" defTabSz="914400">
              <a:spcBef>
                <a:spcPts val="500"/>
              </a:spcBef>
              <a:buSzPct val="100000"/>
              <a:buChar char="▪"/>
              <a:defRPr sz="2400" b="1">
                <a:latin typeface="Arial"/>
                <a:ea typeface="Arial"/>
                <a:cs typeface="Arial"/>
                <a:sym typeface="Arial"/>
              </a:defRPr>
            </a:lvl4pPr>
            <a:lvl5pPr marL="2103120" indent="-274320" defTabSz="914400">
              <a:spcBef>
                <a:spcPts val="500"/>
              </a:spcBef>
              <a:buSzPct val="100000"/>
              <a:buChar char="▪"/>
              <a:defRPr sz="2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00200"/>
            <a:ext cx="9144000" cy="144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5.png" descr="logo.ep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39737"/>
            <a:ext cx="1346200" cy="9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>
            <a:spLocks noGrp="1"/>
          </p:cNvSpPr>
          <p:nvPr>
            <p:ph type="title"/>
          </p:nvPr>
        </p:nvSpPr>
        <p:spPr>
          <a:xfrm>
            <a:off x="2155910" y="0"/>
            <a:ext cx="6530890" cy="169227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>
              <a:defRPr sz="2800">
                <a:solidFill>
                  <a:srgbClr val="0E5F7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E5F7E"/>
                </a:solidFill>
              </a:rPr>
              <a:t>Click to edit Master title style</a:t>
            </a:r>
          </a:p>
        </p:txBody>
      </p:sp>
      <p:sp>
        <p:nvSpPr>
          <p:cNvPr id="160" name="Shape 160"/>
          <p:cNvSpPr>
            <a:spLocks noGrp="1"/>
          </p:cNvSpPr>
          <p:nvPr>
            <p:ph type="body" idx="1"/>
          </p:nvPr>
        </p:nvSpPr>
        <p:spPr>
          <a:xfrm>
            <a:off x="254000" y="1968500"/>
            <a:ext cx="8637590" cy="4889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Tx/>
              <a:buSzTx/>
              <a:buFontTx/>
              <a:buNone/>
              <a:defRPr sz="2400">
                <a:solidFill>
                  <a:srgbClr val="666666"/>
                </a:solidFill>
              </a:defRPr>
            </a:lvl1pPr>
            <a:lvl2pPr marL="742950" indent="-285750">
              <a:spcBef>
                <a:spcPts val="800"/>
              </a:spcBef>
              <a:buClrTx/>
              <a:buFontTx/>
              <a:buChar char="•"/>
              <a:defRPr sz="2400">
                <a:solidFill>
                  <a:srgbClr val="666666"/>
                </a:solidFill>
              </a:defRPr>
            </a:lvl2pPr>
            <a:lvl3pPr marL="1143000" indent="-228600">
              <a:spcBef>
                <a:spcPts val="800"/>
              </a:spcBef>
              <a:buClrTx/>
              <a:buFontTx/>
              <a:buChar char="−"/>
              <a:defRPr sz="2400">
                <a:solidFill>
                  <a:srgbClr val="666666"/>
                </a:solidFill>
              </a:defRPr>
            </a:lvl3pPr>
            <a:lvl4pPr marL="1600200" indent="-228600">
              <a:spcBef>
                <a:spcPts val="800"/>
              </a:spcBef>
              <a:buClrTx/>
              <a:buFontTx/>
              <a:buChar char="–"/>
              <a:defRPr sz="2400">
                <a:solidFill>
                  <a:srgbClr val="666666"/>
                </a:solidFill>
              </a:defRPr>
            </a:lvl4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6666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6666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6666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6666"/>
                </a:solidFill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70295836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00200"/>
            <a:ext cx="9144000" cy="144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5.png" descr="logo.ep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39737"/>
            <a:ext cx="1346200" cy="9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defTabSz="457200">
              <a:defRPr sz="2800" cap="all">
                <a:solidFill>
                  <a:srgbClr val="0E5F7E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2800" cap="all">
                <a:solidFill>
                  <a:srgbClr val="0E5F7E"/>
                </a:solidFill>
              </a:rPr>
              <a:t>Click to edit Master title style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700"/>
              </a:spcBef>
              <a:buClrTx/>
              <a:buSzTx/>
              <a:buFontTx/>
              <a:buNone/>
              <a:defRPr sz="2000">
                <a:solidFill>
                  <a:srgbClr val="9E9E9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9E9E9E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8511437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00200"/>
            <a:ext cx="9144000" cy="144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image5.png" descr="logo.ep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39737"/>
            <a:ext cx="1346200" cy="9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xfrm>
            <a:off x="1920875" y="0"/>
            <a:ext cx="6994525" cy="1692277"/>
          </a:xfrm>
          <a:prstGeom prst="rect">
            <a:avLst/>
          </a:prstGeom>
        </p:spPr>
        <p:txBody>
          <a:bodyPr/>
          <a:lstStyle>
            <a:lvl1pPr algn="ctr" defTabSz="457200">
              <a:defRPr sz="3200">
                <a:solidFill>
                  <a:srgbClr val="0E5F7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5F7E"/>
                </a:solidFill>
              </a:rPr>
              <a:t>Click to edit Master title style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xfrm>
            <a:off x="457200" y="1975667"/>
            <a:ext cx="4038600" cy="488233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Tx/>
              <a:buFontTx/>
              <a:buChar char="•"/>
              <a:defRPr sz="2000">
                <a:solidFill>
                  <a:srgbClr val="666666"/>
                </a:solidFill>
              </a:defRPr>
            </a:lvl1pPr>
            <a:lvl2pPr marL="774700" indent="-317500">
              <a:spcBef>
                <a:spcPts val="700"/>
              </a:spcBef>
              <a:buClrTx/>
              <a:buFontTx/>
              <a:buChar char="–"/>
              <a:defRPr sz="2000">
                <a:solidFill>
                  <a:srgbClr val="666666"/>
                </a:solidFill>
              </a:defRPr>
            </a:lvl2pPr>
            <a:lvl3pPr marL="1200150" indent="-285750">
              <a:spcBef>
                <a:spcPts val="700"/>
              </a:spcBef>
              <a:buClrTx/>
              <a:buFontTx/>
              <a:buChar char="•"/>
              <a:defRPr sz="2000">
                <a:solidFill>
                  <a:srgbClr val="666666"/>
                </a:solidFill>
              </a:defRPr>
            </a:lvl3pPr>
            <a:lvl4pPr marL="1698170" indent="-326570">
              <a:spcBef>
                <a:spcPts val="700"/>
              </a:spcBef>
              <a:buClrTx/>
              <a:buFontTx/>
              <a:buChar char="–"/>
              <a:defRPr sz="2000">
                <a:solidFill>
                  <a:srgbClr val="666666"/>
                </a:solidFill>
              </a:defRPr>
            </a:lvl4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666666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666666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666666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666666"/>
                </a:solidFill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0345971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00200"/>
            <a:ext cx="9144000" cy="144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5.png" descr="logo.ep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39737"/>
            <a:ext cx="1346200" cy="9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xfrm>
            <a:off x="1920875" y="197591"/>
            <a:ext cx="6994525" cy="1297094"/>
          </a:xfrm>
          <a:prstGeom prst="rect">
            <a:avLst/>
          </a:prstGeom>
        </p:spPr>
        <p:txBody>
          <a:bodyPr/>
          <a:lstStyle>
            <a:lvl1pPr algn="ctr" defTabSz="457200">
              <a:defRPr sz="3200">
                <a:solidFill>
                  <a:srgbClr val="0E5F7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5F7E"/>
                </a:solidFill>
              </a:rPr>
              <a:t>Click to edit Master title style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1"/>
          </p:nvPr>
        </p:nvSpPr>
        <p:spPr>
          <a:xfrm>
            <a:off x="457200" y="1494683"/>
            <a:ext cx="4040188" cy="80242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700"/>
              </a:spcBef>
              <a:buClrTx/>
              <a:buSzTx/>
              <a:buFontTx/>
              <a:buNone/>
              <a:defRPr sz="2000">
                <a:solidFill>
                  <a:srgbClr val="0E5F7E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E5F7E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8256754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00200"/>
            <a:ext cx="9144000" cy="144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image5.png" descr="logo.ep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39737"/>
            <a:ext cx="1346200" cy="9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1920875" y="0"/>
            <a:ext cx="6994525" cy="1692277"/>
          </a:xfrm>
          <a:prstGeom prst="rect">
            <a:avLst/>
          </a:prstGeom>
        </p:spPr>
        <p:txBody>
          <a:bodyPr/>
          <a:lstStyle>
            <a:lvl1pPr algn="ctr" defTabSz="457200">
              <a:defRPr sz="3200">
                <a:solidFill>
                  <a:srgbClr val="0E5F7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5F7E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4003728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00200"/>
            <a:ext cx="9144000" cy="144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age5.png" descr="logo.ep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39737"/>
            <a:ext cx="1346200" cy="9779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81727594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00200"/>
            <a:ext cx="9144000" cy="144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image5.png" descr="logo.ep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39737"/>
            <a:ext cx="1346200" cy="9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xfrm>
            <a:off x="3575050" y="1896878"/>
            <a:ext cx="5111750" cy="4961122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Tx/>
              <a:buFontTx/>
              <a:buChar char="•"/>
              <a:defRPr sz="2000">
                <a:solidFill>
                  <a:srgbClr val="666666"/>
                </a:solidFill>
              </a:defRPr>
            </a:lvl1pPr>
            <a:lvl2pPr marL="774700" indent="-317500">
              <a:spcBef>
                <a:spcPts val="700"/>
              </a:spcBef>
              <a:buClrTx/>
              <a:buFontTx/>
              <a:buChar char="–"/>
              <a:defRPr sz="2000">
                <a:solidFill>
                  <a:srgbClr val="666666"/>
                </a:solidFill>
              </a:defRPr>
            </a:lvl2pPr>
            <a:lvl3pPr marL="1200150" indent="-285750">
              <a:spcBef>
                <a:spcPts val="700"/>
              </a:spcBef>
              <a:buClrTx/>
              <a:buFontTx/>
              <a:buChar char="•"/>
              <a:defRPr sz="2000">
                <a:solidFill>
                  <a:srgbClr val="666666"/>
                </a:solidFill>
              </a:defRPr>
            </a:lvl3pPr>
            <a:lvl4pPr marL="0" indent="0">
              <a:spcBef>
                <a:spcPts val="700"/>
              </a:spcBef>
              <a:buClrTx/>
              <a:buSzTx/>
              <a:buFontTx/>
              <a:buNone/>
              <a:defRPr sz="2000">
                <a:solidFill>
                  <a:srgbClr val="666666"/>
                </a:solidFill>
              </a:defRPr>
            </a:lvl4pPr>
            <a:lvl5pPr marL="2209800" indent="-381000">
              <a:spcBef>
                <a:spcPts val="700"/>
              </a:spcBef>
              <a:buClrTx/>
              <a:buFontTx/>
              <a:buChar char="»"/>
              <a:defRPr sz="2000">
                <a:solidFill>
                  <a:srgbClr val="66666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666666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666666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666666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666666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666666"/>
                </a:solidFill>
              </a:rPr>
              <a:t>Fifth level</a:t>
            </a:r>
          </a:p>
        </p:txBody>
      </p:sp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xfrm>
            <a:off x="2155825" y="0"/>
            <a:ext cx="6530975" cy="1692277"/>
          </a:xfrm>
          <a:prstGeom prst="rect">
            <a:avLst/>
          </a:prstGeom>
        </p:spPr>
        <p:txBody>
          <a:bodyPr/>
          <a:lstStyle>
            <a:lvl1pPr algn="ctr" defTabSz="457200">
              <a:defRPr sz="3200">
                <a:solidFill>
                  <a:srgbClr val="0E5F7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5F7E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5961898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00200"/>
            <a:ext cx="9144000" cy="144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image5.png" descr="logo.ep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39737"/>
            <a:ext cx="1346200" cy="9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hape 191"/>
          <p:cNvSpPr>
            <a:spLocks noGrp="1"/>
          </p:cNvSpPr>
          <p:nvPr>
            <p:ph type="body" idx="1"/>
          </p:nvPr>
        </p:nvSpPr>
        <p:spPr>
          <a:xfrm>
            <a:off x="1792288" y="5497707"/>
            <a:ext cx="5486402" cy="136029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00"/>
              </a:spcBef>
              <a:buClrTx/>
              <a:buSzTx/>
              <a:buFontTx/>
              <a:buNone/>
              <a:defRPr sz="2000">
                <a:solidFill>
                  <a:srgbClr val="66666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666666"/>
                </a:solidFill>
              </a:rPr>
              <a:t>Click to edit Master text styles</a:t>
            </a:r>
          </a:p>
        </p:txBody>
      </p:sp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2155825" y="0"/>
            <a:ext cx="6530975" cy="1692277"/>
          </a:xfrm>
          <a:prstGeom prst="rect">
            <a:avLst/>
          </a:prstGeom>
        </p:spPr>
        <p:txBody>
          <a:bodyPr/>
          <a:lstStyle>
            <a:lvl1pPr algn="ctr" defTabSz="457200">
              <a:defRPr sz="3200">
                <a:solidFill>
                  <a:srgbClr val="0E5F7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5F7E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0361482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00200"/>
            <a:ext cx="9144000" cy="144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age5.png" descr="logo.ep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439737"/>
            <a:ext cx="1346200" cy="9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xfrm>
            <a:off x="6629400" y="1243830"/>
            <a:ext cx="2057400" cy="5614170"/>
          </a:xfrm>
          <a:prstGeom prst="rect">
            <a:avLst/>
          </a:prstGeom>
        </p:spPr>
        <p:txBody>
          <a:bodyPr/>
          <a:lstStyle>
            <a:lvl1pPr algn="ctr" defTabSz="457200">
              <a:defRPr sz="3200">
                <a:solidFill>
                  <a:srgbClr val="0E5F7E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5F7E"/>
                </a:solidFill>
              </a:rPr>
              <a:t>Click to edit Master title style</a:t>
            </a:r>
          </a:p>
        </p:txBody>
      </p:sp>
      <p:sp>
        <p:nvSpPr>
          <p:cNvPr id="202" name="Shape 202"/>
          <p:cNvSpPr>
            <a:spLocks noGrp="1"/>
          </p:cNvSpPr>
          <p:nvPr>
            <p:ph type="body" idx="1"/>
          </p:nvPr>
        </p:nvSpPr>
        <p:spPr>
          <a:xfrm>
            <a:off x="457200" y="1975667"/>
            <a:ext cx="6019800" cy="488233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Tx/>
              <a:buFontTx/>
              <a:buChar char="•"/>
              <a:defRPr sz="2400">
                <a:solidFill>
                  <a:srgbClr val="666666"/>
                </a:solidFill>
              </a:defRPr>
            </a:lvl1pPr>
            <a:lvl2pPr marL="742950" indent="-285750">
              <a:spcBef>
                <a:spcPts val="800"/>
              </a:spcBef>
              <a:buClrTx/>
              <a:buFontTx/>
              <a:buChar char="–"/>
              <a:defRPr sz="2400">
                <a:solidFill>
                  <a:srgbClr val="666666"/>
                </a:solidFill>
              </a:defRPr>
            </a:lvl2pPr>
            <a:lvl3pPr marL="1143000" indent="-228600">
              <a:spcBef>
                <a:spcPts val="800"/>
              </a:spcBef>
              <a:buClrTx/>
              <a:buFontTx/>
              <a:buChar char="•"/>
              <a:defRPr sz="2400">
                <a:solidFill>
                  <a:srgbClr val="666666"/>
                </a:solidFill>
              </a:defRPr>
            </a:lvl3pPr>
            <a:lvl4pPr marL="1600200" indent="-228600">
              <a:spcBef>
                <a:spcPts val="800"/>
              </a:spcBef>
              <a:buClrTx/>
              <a:buFontTx/>
              <a:buChar char="–"/>
              <a:defRPr sz="2400">
                <a:solidFill>
                  <a:srgbClr val="666666"/>
                </a:solidFill>
              </a:defRPr>
            </a:lvl4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6666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6666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6666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6666"/>
                </a:solidFill>
              </a:rPr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65907106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sldNum" sz="quarter" idx="2"/>
          </p:nvPr>
        </p:nvSpPr>
        <p:spPr>
          <a:xfrm>
            <a:off x="5867400" y="6478587"/>
            <a:ext cx="1152525" cy="345629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325564"/>
          </a:xfrm>
          <a:prstGeom prst="rect">
            <a:avLst/>
          </a:prstGeom>
        </p:spPr>
        <p:txBody>
          <a:bodyPr lIns="0" tIns="0" rIns="0" bIns="0" anchor="t"/>
          <a:lstStyle>
            <a:lvl1pPr defTabSz="457200"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sz="1800"/>
            </a:pPr>
            <a:r>
              <a:rPr sz="1200"/>
              <a:t>Title Text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0" tIns="0" rIns="0" bIns="0"/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  <a:sym typeface="Helvetica"/>
              </a:defRPr>
            </a:lvl1pPr>
            <a:lvl2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  <a:sym typeface="Helvetica"/>
              </a:defRPr>
            </a:lvl2pPr>
            <a:lvl3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  <a:sym typeface="Helvetica"/>
              </a:defRPr>
            </a:lvl3pPr>
            <a:lvl4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  <a:sym typeface="Helvetica"/>
              </a:defRPr>
            </a:lvl4pPr>
            <a:lvl5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84211138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image1.png" descr="wmo_ppt_2012.ps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1908175" y="0"/>
            <a:ext cx="6985000" cy="1990725"/>
          </a:xfrm>
          <a:prstGeom prst="rect">
            <a:avLst/>
          </a:prstGeom>
        </p:spPr>
        <p:txBody>
          <a:bodyPr anchor="ctr"/>
          <a:lstStyle>
            <a:lvl1pPr defTabSz="914400">
              <a:defRPr sz="4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sz="half" idx="1"/>
          </p:nvPr>
        </p:nvSpPr>
        <p:spPr>
          <a:xfrm>
            <a:off x="1908175" y="3405187"/>
            <a:ext cx="6985000" cy="3452813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906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4478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9050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3622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xfrm>
            <a:off x="6766280" y="6467475"/>
            <a:ext cx="182217" cy="17281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2623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918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403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833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032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71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0224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754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626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0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250825" y="0"/>
            <a:ext cx="8713790" cy="1169988"/>
          </a:xfrm>
          <a:prstGeom prst="rect">
            <a:avLst/>
          </a:prstGeom>
        </p:spPr>
        <p:txBody>
          <a:bodyPr anchor="ctr"/>
          <a:lstStyle>
            <a:lvl1pPr defTabSz="914400"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xfrm>
            <a:off x="6837709" y="6478587"/>
            <a:ext cx="182217" cy="17281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573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xfrm>
            <a:off x="250825" y="117475"/>
            <a:ext cx="8713790" cy="935038"/>
          </a:xfrm>
          <a:prstGeom prst="rect">
            <a:avLst/>
          </a:prstGeom>
        </p:spPr>
        <p:txBody>
          <a:bodyPr anchor="ctr"/>
          <a:lstStyle>
            <a:lvl1pPr defTabSz="914400">
              <a:defRPr sz="3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xfrm>
            <a:off x="250825" y="1052512"/>
            <a:ext cx="8713790" cy="5805488"/>
          </a:xfrm>
          <a:prstGeom prst="rect">
            <a:avLst/>
          </a:prstGeom>
        </p:spPr>
        <p:txBody>
          <a:bodyPr/>
          <a:lstStyle>
            <a:lvl1pPr marL="5334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marL="1286932" indent="-829732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marL="14478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latin typeface="Arial"/>
                <a:ea typeface="Arial"/>
                <a:cs typeface="Arial"/>
                <a:sym typeface="Arial"/>
              </a:defRPr>
            </a:lvl3pPr>
            <a:lvl4pPr marL="1905000" indent="-533400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latin typeface="Arial"/>
                <a:ea typeface="Arial"/>
                <a:cs typeface="Arial"/>
                <a:sym typeface="Arial"/>
              </a:defRPr>
            </a:lvl4pPr>
            <a:lvl5pPr marL="2421464" indent="-592664" defTabSz="914400">
              <a:spcBef>
                <a:spcPts val="600"/>
              </a:spcBef>
              <a:buClr>
                <a:srgbClr val="FF9900"/>
              </a:buClr>
              <a:buSzPct val="100000"/>
              <a:buFont typeface="Wingdings"/>
              <a:buChar char="▪"/>
              <a:defRPr sz="2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xfrm>
            <a:off x="6868219" y="6478587"/>
            <a:ext cx="151707" cy="177801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xfrm>
            <a:off x="8367172" y="6184899"/>
            <a:ext cx="521246" cy="546101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xfrm>
            <a:off x="250825" y="0"/>
            <a:ext cx="8713790" cy="1169988"/>
          </a:xfrm>
          <a:prstGeom prst="rect">
            <a:avLst/>
          </a:prstGeom>
        </p:spPr>
        <p:txBody>
          <a:bodyPr lIns="45718" tIns="45718" rIns="45718" bIns="45718" anchor="ctr"/>
          <a:lstStyle>
            <a:lvl1pPr defTabSz="914400">
              <a:defRPr sz="3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71" name="Shape 171"/>
          <p:cNvSpPr>
            <a:spLocks noGrp="1"/>
          </p:cNvSpPr>
          <p:nvPr>
            <p:ph type="sldNum" sz="quarter" idx="2"/>
          </p:nvPr>
        </p:nvSpPr>
        <p:spPr>
          <a:xfrm>
            <a:off x="6746273" y="6478587"/>
            <a:ext cx="273652" cy="264251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image" Target="../media/image8.jpg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wmo_ppt_2012.jp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274635"/>
            <a:ext cx="8229600" cy="1325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668194" y="6478587"/>
            <a:ext cx="351731" cy="34562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6" r:id="rId3"/>
    <p:sldLayoutId id="2147483659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9" r:id="rId10"/>
    <p:sldLayoutId id="2147483671" r:id="rId11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2514600" marR="0" indent="-228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▪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2971800" marR="0" indent="-228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▪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3429000" marR="0" indent="-228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▪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3886200" marR="0" indent="-228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▪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wmo_ppt_2012.jpg"/>
          <p:cNvPicPr/>
          <p:nvPr/>
        </p:nvPicPr>
        <p:blipFill>
          <a:blip r:embed="rId41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250825" y="117475"/>
            <a:ext cx="8713790" cy="935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/>
            </a:pPr>
            <a:r>
              <a:rPr sz="3000"/>
              <a:t>Click to edit Master title style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250825" y="1052512"/>
            <a:ext cx="8713790" cy="5805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/>
          <a:lstStyle/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5867400" y="6478587"/>
            <a:ext cx="1152525" cy="264253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 algn="r">
              <a:spcBef>
                <a:spcPts val="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1"/>
            <a:fld id="{86CB4B4D-7CA3-9044-876B-883B54F8677D}" type="slidenum">
              <a:rPr>
                <a:solidFill>
                  <a:sysClr val="windowText" lastClr="000000"/>
                </a:solidFill>
              </a:rPr>
              <a:pPr hangingPunct="1"/>
              <a:t>‹#›</a:t>
            </a:fld>
            <a:endParaRPr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9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4" r:id="rId20"/>
    <p:sldLayoutId id="2147483765" r:id="rId21"/>
    <p:sldLayoutId id="2147483766" r:id="rId22"/>
    <p:sldLayoutId id="2147483767" r:id="rId23"/>
    <p:sldLayoutId id="2147483768" r:id="rId24"/>
    <p:sldLayoutId id="2147483769" r:id="rId25"/>
    <p:sldLayoutId id="2147483770" r:id="rId26"/>
    <p:sldLayoutId id="2147483771" r:id="rId27"/>
    <p:sldLayoutId id="2147483772" r:id="rId28"/>
    <p:sldLayoutId id="2147483773" r:id="rId29"/>
    <p:sldLayoutId id="2147483774" r:id="rId30"/>
    <p:sldLayoutId id="2147483775" r:id="rId31"/>
    <p:sldLayoutId id="2147483776" r:id="rId32"/>
    <p:sldLayoutId id="2147483777" r:id="rId33"/>
    <p:sldLayoutId id="2147483778" r:id="rId34"/>
    <p:sldLayoutId id="2147483779" r:id="rId35"/>
    <p:sldLayoutId id="2147483780" r:id="rId36"/>
    <p:sldLayoutId id="2147483781" r:id="rId37"/>
    <p:sldLayoutId id="2147483782" r:id="rId38"/>
    <p:sldLayoutId id="2147483783" r:id="rId39"/>
  </p:sldLayoutIdLst>
  <p:transition spd="med"/>
  <p:txStyles>
    <p:titleStyle>
      <a:lvl1pPr>
        <a:defRPr sz="3000">
          <a:latin typeface="Arial"/>
          <a:ea typeface="Arial"/>
          <a:cs typeface="Arial"/>
          <a:sym typeface="Arial"/>
        </a:defRPr>
      </a:lvl1pPr>
      <a:lvl2pPr>
        <a:defRPr sz="3000">
          <a:latin typeface="Arial"/>
          <a:ea typeface="Arial"/>
          <a:cs typeface="Arial"/>
          <a:sym typeface="Arial"/>
        </a:defRPr>
      </a:lvl2pPr>
      <a:lvl3pPr>
        <a:defRPr sz="3000">
          <a:latin typeface="Arial"/>
          <a:ea typeface="Arial"/>
          <a:cs typeface="Arial"/>
          <a:sym typeface="Arial"/>
        </a:defRPr>
      </a:lvl3pPr>
      <a:lvl4pPr>
        <a:defRPr sz="3000">
          <a:latin typeface="Arial"/>
          <a:ea typeface="Arial"/>
          <a:cs typeface="Arial"/>
          <a:sym typeface="Arial"/>
        </a:defRPr>
      </a:lvl4pPr>
      <a:lvl5pPr>
        <a:defRPr sz="3000">
          <a:latin typeface="Arial"/>
          <a:ea typeface="Arial"/>
          <a:cs typeface="Arial"/>
          <a:sym typeface="Arial"/>
        </a:defRPr>
      </a:lvl5pPr>
      <a:lvl6pPr>
        <a:defRPr sz="3000">
          <a:latin typeface="Arial"/>
          <a:ea typeface="Arial"/>
          <a:cs typeface="Arial"/>
          <a:sym typeface="Arial"/>
        </a:defRPr>
      </a:lvl6pPr>
      <a:lvl7pPr>
        <a:defRPr sz="3000">
          <a:latin typeface="Arial"/>
          <a:ea typeface="Arial"/>
          <a:cs typeface="Arial"/>
          <a:sym typeface="Arial"/>
        </a:defRPr>
      </a:lvl7pPr>
      <a:lvl8pPr>
        <a:defRPr sz="3000">
          <a:latin typeface="Arial"/>
          <a:ea typeface="Arial"/>
          <a:cs typeface="Arial"/>
          <a:sym typeface="Arial"/>
        </a:defRPr>
      </a:lvl8pPr>
      <a:lvl9pPr>
        <a:defRPr sz="3000">
          <a:latin typeface="Arial"/>
          <a:ea typeface="Arial"/>
          <a:cs typeface="Arial"/>
          <a:sym typeface="Arial"/>
        </a:defRPr>
      </a:lvl9pPr>
    </p:titleStyle>
    <p:bodyStyle>
      <a:lvl1pPr marL="533400" indent="-533400">
        <a:spcBef>
          <a:spcPts val="600"/>
        </a:spcBef>
        <a:buClr>
          <a:srgbClr val="FF9900"/>
        </a:buClr>
        <a:buSzPct val="100000"/>
        <a:buFont typeface="Wingdings"/>
        <a:buChar char="▪"/>
        <a:defRPr sz="2800">
          <a:latin typeface="Arial"/>
          <a:ea typeface="Arial"/>
          <a:cs typeface="Arial"/>
          <a:sym typeface="Arial"/>
        </a:defRPr>
      </a:lvl1pPr>
      <a:lvl2pPr marL="990600" indent="-533400">
        <a:spcBef>
          <a:spcPts val="600"/>
        </a:spcBef>
        <a:buClr>
          <a:srgbClr val="FF9900"/>
        </a:buClr>
        <a:buSzPct val="100000"/>
        <a:buFont typeface="Wingdings"/>
        <a:buChar char="▪"/>
        <a:defRPr sz="2800">
          <a:latin typeface="Arial"/>
          <a:ea typeface="Arial"/>
          <a:cs typeface="Arial"/>
          <a:sym typeface="Arial"/>
        </a:defRPr>
      </a:lvl2pPr>
      <a:lvl3pPr marL="1447800" indent="-533400">
        <a:spcBef>
          <a:spcPts val="600"/>
        </a:spcBef>
        <a:buClr>
          <a:srgbClr val="FF9900"/>
        </a:buClr>
        <a:buSzPct val="100000"/>
        <a:buFont typeface="Wingdings"/>
        <a:buChar char="▪"/>
        <a:defRPr sz="2800">
          <a:latin typeface="Arial"/>
          <a:ea typeface="Arial"/>
          <a:cs typeface="Arial"/>
          <a:sym typeface="Arial"/>
        </a:defRPr>
      </a:lvl3pPr>
      <a:lvl4pPr marL="1905000" indent="-533400">
        <a:spcBef>
          <a:spcPts val="600"/>
        </a:spcBef>
        <a:buClr>
          <a:srgbClr val="FF9900"/>
        </a:buClr>
        <a:buSzPct val="100000"/>
        <a:buFont typeface="Wingdings"/>
        <a:buChar char="▪"/>
        <a:defRPr sz="2800">
          <a:latin typeface="Arial"/>
          <a:ea typeface="Arial"/>
          <a:cs typeface="Arial"/>
          <a:sym typeface="Arial"/>
        </a:defRPr>
      </a:lvl4pPr>
      <a:lvl5pPr marL="2362200" indent="-533400">
        <a:spcBef>
          <a:spcPts val="600"/>
        </a:spcBef>
        <a:buClr>
          <a:srgbClr val="FF9900"/>
        </a:buClr>
        <a:buSzPct val="100000"/>
        <a:buFont typeface="Wingdings"/>
        <a:buChar char="▪"/>
        <a:defRPr sz="2800">
          <a:latin typeface="Arial"/>
          <a:ea typeface="Arial"/>
          <a:cs typeface="Arial"/>
          <a:sym typeface="Arial"/>
        </a:defRPr>
      </a:lvl5pPr>
      <a:lvl6pPr marL="2819400" indent="-533400">
        <a:spcBef>
          <a:spcPts val="600"/>
        </a:spcBef>
        <a:buClr>
          <a:srgbClr val="FF9900"/>
        </a:buClr>
        <a:buSzPct val="100000"/>
        <a:buFont typeface="Wingdings"/>
        <a:buChar char="▪"/>
        <a:defRPr sz="2800">
          <a:latin typeface="Arial"/>
          <a:ea typeface="Arial"/>
          <a:cs typeface="Arial"/>
          <a:sym typeface="Arial"/>
        </a:defRPr>
      </a:lvl6pPr>
      <a:lvl7pPr marL="3276600" indent="-533400">
        <a:spcBef>
          <a:spcPts val="600"/>
        </a:spcBef>
        <a:buClr>
          <a:srgbClr val="FF9900"/>
        </a:buClr>
        <a:buSzPct val="100000"/>
        <a:buFont typeface="Wingdings"/>
        <a:buChar char="▪"/>
        <a:defRPr sz="2800">
          <a:latin typeface="Arial"/>
          <a:ea typeface="Arial"/>
          <a:cs typeface="Arial"/>
          <a:sym typeface="Arial"/>
        </a:defRPr>
      </a:lvl7pPr>
      <a:lvl8pPr marL="3733800" indent="-533400">
        <a:spcBef>
          <a:spcPts val="600"/>
        </a:spcBef>
        <a:buClr>
          <a:srgbClr val="FF9900"/>
        </a:buClr>
        <a:buSzPct val="100000"/>
        <a:buFont typeface="Wingdings"/>
        <a:buChar char="▪"/>
        <a:defRPr sz="2800">
          <a:latin typeface="Arial"/>
          <a:ea typeface="Arial"/>
          <a:cs typeface="Arial"/>
          <a:sym typeface="Arial"/>
        </a:defRPr>
      </a:lvl8pPr>
      <a:lvl9pPr marL="4191000" indent="-533400">
        <a:spcBef>
          <a:spcPts val="600"/>
        </a:spcBef>
        <a:buClr>
          <a:srgbClr val="FF9900"/>
        </a:buClr>
        <a:buSzPct val="100000"/>
        <a:buFont typeface="Wingdings"/>
        <a:buChar char="▪"/>
        <a:defRPr sz="28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hangingPunct="1"/>
            <a:fld id="{9259AF2F-52C6-9B46-B8B2-0579234AE62E}" type="slidenum">
              <a:rPr lang="en-US" kern="1200" smtClean="0">
                <a:solidFill>
                  <a:prstClr val="black">
                    <a:tint val="75000"/>
                  </a:prstClr>
                </a:solidFill>
              </a:rPr>
              <a:pPr defTabSz="457200" hangingPunct="1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79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pages/prog/www/wigos/WRM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mo.int/pages/prog/www/wigos/documents/WRM-2018/49-Vol-I-for-editorial-process_es.docx" TargetMode="External"/><Relationship Id="rId3" Type="http://schemas.openxmlformats.org/officeDocument/2006/relationships/hyperlink" Target="http://www.wmo.int/pages/prog/www/wigos/documents/WRM-2018/49-Vol-I-for-review-process_en.docx" TargetMode="External"/><Relationship Id="rId7" Type="http://schemas.openxmlformats.org/officeDocument/2006/relationships/hyperlink" Target="http://www.wmo.int/pages/prog/www/wigos/documents/WRM-2018/49-Vol-I-for-editorial-process_ru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7.xml"/><Relationship Id="rId6" Type="http://schemas.openxmlformats.org/officeDocument/2006/relationships/hyperlink" Target="http://www.wmo.int/pages/prog/www/wigos/documents/WRM-2018/49-Vol-I-for-review-process_zh.docx" TargetMode="External"/><Relationship Id="rId5" Type="http://schemas.openxmlformats.org/officeDocument/2006/relationships/hyperlink" Target="http://www.wmo.int/pages/prog/www/wigos/documents/WRM-2018/49-Vol-I-for-editorial-process_ar.docx" TargetMode="External"/><Relationship Id="rId4" Type="http://schemas.openxmlformats.org/officeDocument/2006/relationships/hyperlink" Target="http://www.wmo.int/pages/prog/www/wigos/documents/WRM-2018/49-Vol-I-for-review-process_fr.docx" TargetMode="External"/><Relationship Id="rId9" Type="http://schemas.openxmlformats.org/officeDocument/2006/relationships/hyperlink" Target="http://www.wmo.int/pages/prog/www/wigos/documents/WRM-2018/1160_en_2018_draft-v0.2_2018-09-19.doc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wigos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defRPr sz="2000" b="1">
                <a:solidFill>
                  <a:srgbClr val="011993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5729" y="620688"/>
            <a:ext cx="7450727" cy="41549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</a:rPr>
              <a:t>WIGOS </a:t>
            </a:r>
            <a:r>
              <a:rPr lang="en-US" sz="3600" b="1" dirty="0" smtClean="0">
                <a:solidFill>
                  <a:srgbClr val="000099"/>
                </a:solidFill>
              </a:rPr>
              <a:t>regulatory                            </a:t>
            </a:r>
            <a:r>
              <a:rPr lang="en-US" sz="3600" b="1" dirty="0">
                <a:solidFill>
                  <a:srgbClr val="000099"/>
                </a:solidFill>
              </a:rPr>
              <a:t>and guidance material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RA II WIGOS </a:t>
            </a:r>
            <a:r>
              <a:rPr lang="en-US" sz="2400" dirty="0" smtClean="0">
                <a:solidFill>
                  <a:srgbClr val="000099"/>
                </a:solidFill>
              </a:rPr>
              <a:t>Workshop</a:t>
            </a:r>
            <a:endParaRPr lang="en-US" sz="2400" dirty="0">
              <a:solidFill>
                <a:srgbClr val="000099"/>
              </a:solidFill>
            </a:endParaRP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(Beijing, China, </a:t>
            </a:r>
            <a:r>
              <a:rPr lang="en-US" sz="2400" dirty="0" smtClean="0">
                <a:solidFill>
                  <a:srgbClr val="000099"/>
                </a:solidFill>
              </a:rPr>
              <a:t>6-8 </a:t>
            </a:r>
            <a:r>
              <a:rPr lang="en-US" sz="2400" dirty="0">
                <a:solidFill>
                  <a:srgbClr val="000099"/>
                </a:solidFill>
              </a:rPr>
              <a:t>November 2018)</a:t>
            </a:r>
          </a:p>
          <a:p>
            <a:pPr algn="ctr"/>
            <a:endParaRPr lang="fr-CH" sz="2400" b="1" dirty="0" smtClean="0">
              <a:solidFill>
                <a:srgbClr val="000099"/>
              </a:solidFill>
            </a:endParaRPr>
          </a:p>
          <a:p>
            <a:pPr algn="ctr"/>
            <a:endParaRPr lang="fr-CH" sz="2400" b="1" dirty="0">
              <a:solidFill>
                <a:srgbClr val="000099"/>
              </a:solidFill>
            </a:endParaRPr>
          </a:p>
          <a:p>
            <a:pPr algn="ctr"/>
            <a:endParaRPr lang="en-US" sz="2400" b="1" dirty="0">
              <a:solidFill>
                <a:srgbClr val="000099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99"/>
                </a:solidFill>
              </a:rPr>
              <a:t>Presented by:  </a:t>
            </a:r>
            <a:r>
              <a:rPr lang="en-US" sz="2400" b="1" dirty="0" smtClean="0">
                <a:solidFill>
                  <a:srgbClr val="000099"/>
                </a:solidFill>
              </a:rPr>
              <a:t>Luis </a:t>
            </a:r>
            <a:r>
              <a:rPr lang="en-US" sz="2400" b="1" dirty="0">
                <a:solidFill>
                  <a:srgbClr val="000099"/>
                </a:solidFill>
              </a:rPr>
              <a:t>F. </a:t>
            </a:r>
            <a:r>
              <a:rPr lang="en-US" sz="2400" b="1" dirty="0" err="1">
                <a:solidFill>
                  <a:srgbClr val="000099"/>
                </a:solidFill>
              </a:rPr>
              <a:t>Nunes</a:t>
            </a:r>
            <a:endParaRPr lang="en-US" sz="2400" b="1" dirty="0">
              <a:solidFill>
                <a:srgbClr val="000099"/>
              </a:solidFill>
            </a:endParaRP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Based on slides </a:t>
            </a:r>
            <a:r>
              <a:rPr lang="en-US" sz="2400" dirty="0" smtClean="0">
                <a:solidFill>
                  <a:srgbClr val="000099"/>
                </a:solidFill>
              </a:rPr>
              <a:t>by:  </a:t>
            </a:r>
            <a:r>
              <a:rPr lang="en-US" sz="2400" b="1" dirty="0">
                <a:solidFill>
                  <a:srgbClr val="000099"/>
                </a:solidFill>
              </a:rPr>
              <a:t>Igor </a:t>
            </a:r>
            <a:r>
              <a:rPr lang="en-US" sz="2400" b="1" dirty="0" err="1">
                <a:solidFill>
                  <a:srgbClr val="000099"/>
                </a:solidFill>
              </a:rPr>
              <a:t>Zahumensky</a:t>
            </a:r>
            <a:endParaRPr lang="en-US" sz="2400" b="1" dirty="0">
              <a:solidFill>
                <a:srgbClr val="000099"/>
              </a:solidFill>
            </a:endParaRP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(WIGOS Project Office, WMO Secretariat</a:t>
            </a:r>
            <a:r>
              <a:rPr lang="en-US" sz="2400" dirty="0" smtClean="0">
                <a:solidFill>
                  <a:srgbClr val="000099"/>
                </a:solidFill>
              </a:rPr>
              <a:t>)</a:t>
            </a:r>
            <a:endParaRPr lang="en-US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043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188640"/>
            <a:ext cx="8496944" cy="936104"/>
          </a:xfrm>
        </p:spPr>
        <p:txBody>
          <a:bodyPr>
            <a:noAutofit/>
          </a:bodyPr>
          <a:lstStyle/>
          <a:p>
            <a:r>
              <a:rPr lang="en-AU" altLang="en-US" sz="3400" b="1" dirty="0">
                <a:solidFill>
                  <a:srgbClr val="000099"/>
                </a:solidFill>
              </a:rPr>
              <a:t>WIGOS </a:t>
            </a:r>
            <a:r>
              <a:rPr lang="en-AU" altLang="en-US" sz="3400" b="1" dirty="0" smtClean="0">
                <a:solidFill>
                  <a:srgbClr val="000099"/>
                </a:solidFill>
                <a:latin typeface="+mn-lt"/>
              </a:rPr>
              <a:t>Technical Regulations and Manual</a:t>
            </a:r>
            <a:endParaRPr lang="en-AU" altLang="en-US" sz="34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226398"/>
            <a:ext cx="8712968" cy="105047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Technical Regulations 			Manual on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WIGOS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Vol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 I, Part I –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WIGOS</a:t>
            </a:r>
          </a:p>
        </p:txBody>
      </p:sp>
      <p:pic>
        <p:nvPicPr>
          <p:cNvPr id="4" name="Picture 2" descr="\\INTERNAL.WMO.INT\UserData\Redirected\izahumensky\Desktop\Screen\4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75218"/>
            <a:ext cx="3456384" cy="463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INTERNAL.WMO.INT\UserData\Redirected\izahumensky\Desktop\Screen\116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75218"/>
            <a:ext cx="3350601" cy="463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819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88640"/>
            <a:ext cx="8713788" cy="936104"/>
          </a:xfrm>
        </p:spPr>
        <p:txBody>
          <a:bodyPr>
            <a:noAutofit/>
          </a:bodyPr>
          <a:lstStyle/>
          <a:p>
            <a:pPr eaLnBrk="1" hangingPunct="1"/>
            <a:r>
              <a:rPr lang="en-AU" altLang="en-US" sz="3600" b="1" dirty="0" smtClean="0">
                <a:solidFill>
                  <a:srgbClr val="000099"/>
                </a:solidFill>
                <a:latin typeface="+mn-lt"/>
              </a:rPr>
              <a:t>Purpose and Scope</a:t>
            </a:r>
            <a:br>
              <a:rPr lang="en-AU" altLang="en-US" sz="3600" b="1" dirty="0" smtClean="0">
                <a:solidFill>
                  <a:srgbClr val="000099"/>
                </a:solidFill>
                <a:latin typeface="+mn-lt"/>
              </a:rPr>
            </a:br>
            <a:r>
              <a:rPr lang="en-AU" altLang="en-US" sz="3200" dirty="0" smtClean="0">
                <a:solidFill>
                  <a:srgbClr val="000099"/>
                </a:solidFill>
                <a:latin typeface="+mn-lt"/>
              </a:rPr>
              <a:t>of WIGOS Technical Regulations 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412776"/>
            <a:ext cx="8712968" cy="48245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 I, Part I –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WIGOS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It specifies WIGOS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institutional and system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requirements/standards and recommendations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Manual on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WIGOS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specifies WIGOS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requirements/standards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 of an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operational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nature</a:t>
            </a:r>
          </a:p>
        </p:txBody>
      </p:sp>
    </p:spTree>
    <p:extLst>
      <p:ext uri="{BB962C8B-B14F-4D97-AF65-F5344CB8AC3E}">
        <p14:creationId xmlns:p14="http://schemas.microsoft.com/office/powerpoint/2010/main" val="460251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88640"/>
            <a:ext cx="8713788" cy="936104"/>
          </a:xfrm>
        </p:spPr>
        <p:txBody>
          <a:bodyPr>
            <a:noAutofit/>
          </a:bodyPr>
          <a:lstStyle/>
          <a:p>
            <a:pPr eaLnBrk="1" hangingPunct="1"/>
            <a:r>
              <a:rPr lang="en-AU" altLang="en-US" sz="3600" b="1" dirty="0" smtClean="0">
                <a:solidFill>
                  <a:srgbClr val="000099"/>
                </a:solidFill>
                <a:latin typeface="+mn-lt"/>
              </a:rPr>
              <a:t>Purpose and Scope </a:t>
            </a:r>
            <a:r>
              <a:rPr lang="en-AU" altLang="en-US" sz="3600" dirty="0" smtClean="0">
                <a:solidFill>
                  <a:srgbClr val="000099"/>
                </a:solidFill>
                <a:latin typeface="+mn-lt"/>
              </a:rPr>
              <a:t>(Cont.)</a:t>
            </a:r>
            <a:r>
              <a:rPr lang="en-AU" altLang="en-US" sz="3600" b="1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en-AU" altLang="en-US" sz="3600" b="1" dirty="0" smtClean="0">
                <a:solidFill>
                  <a:srgbClr val="000099"/>
                </a:solidFill>
                <a:latin typeface="+mn-lt"/>
              </a:rPr>
            </a:br>
            <a:r>
              <a:rPr lang="en-AU" altLang="en-US" sz="3200" dirty="0" smtClean="0">
                <a:solidFill>
                  <a:srgbClr val="000099"/>
                </a:solidFill>
                <a:latin typeface="+mn-lt"/>
              </a:rPr>
              <a:t>of WIGOS Technical Regulations 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412776"/>
            <a:ext cx="8712968" cy="48245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For: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Establishment of global, regional and national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networks and facilities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Establishment of an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or a responsible body;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Human resources requirements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(including education and training, competences, qualifications, etc.);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45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88640"/>
            <a:ext cx="8713788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8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Chapters of WIGOS Technical Regulations</a:t>
            </a:r>
            <a:br>
              <a:rPr lang="en-GB" sz="3800" b="1" dirty="0" smtClean="0">
                <a:solidFill>
                  <a:srgbClr val="000099"/>
                </a:solidFill>
                <a:cs typeface="Arial" panose="020B0604020202020204" pitchFamily="34" charset="0"/>
              </a:rPr>
            </a:br>
            <a:r>
              <a:rPr lang="en-GB" sz="3300" dirty="0" smtClean="0">
                <a:solidFill>
                  <a:srgbClr val="000099"/>
                </a:solidFill>
                <a:cs typeface="Arial" panose="020B0604020202020204" pitchFamily="34" charset="0"/>
              </a:rPr>
              <a:t>Vol. I, Part I – WIGOS &amp; Manual on WIGOS</a:t>
            </a:r>
            <a:endParaRPr lang="en-AU" altLang="en-US" sz="3300" dirty="0" smtClean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268760"/>
            <a:ext cx="8856984" cy="54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Introduction to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WIGOS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ommon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attributes of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WIGOS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component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Attributes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specific to the surface-based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sub-system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Attributes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specific to the space-based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sub-system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ttributes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specific to the global observing system of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Attributes specific to the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observing component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GAW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Attributes specific to the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WMO Hydrological Observing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Attributes specific to the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observing component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GCW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56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88566"/>
            <a:ext cx="8713788" cy="792162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Vol. I, Part I – WIGOS &amp; Manual on WIGOS</a:t>
            </a:r>
            <a:endParaRPr lang="en-AU" altLang="en-US" sz="3200" dirty="0" smtClean="0">
              <a:solidFill>
                <a:srgbClr val="000099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124744"/>
            <a:ext cx="885698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 Common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attributes of WIGOS component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systems</a:t>
            </a: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2.1 Requirements</a:t>
            </a: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2.2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Design, Planning and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Evolution</a:t>
            </a: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2.3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Instrumentation and Methods of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2.4 Operations</a:t>
            </a: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2.5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Observational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2.6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2.7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</a:p>
          <a:p>
            <a:pPr marL="0" indent="0">
              <a:buNone/>
            </a:pPr>
            <a:endParaRPr lang="en-US" sz="2500" dirty="0"/>
          </a:p>
          <a:p>
            <a:pPr marL="514350" indent="-514350">
              <a:buFont typeface="+mj-lt"/>
              <a:buAutoNum type="arabicPeriod"/>
            </a:pP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820045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260648"/>
            <a:ext cx="8713788" cy="648072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on WIGOS</a:t>
            </a:r>
            <a:endParaRPr lang="en-AU" altLang="en-US" sz="3200" dirty="0" smtClean="0">
              <a:solidFill>
                <a:srgbClr val="000099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124744"/>
            <a:ext cx="8856984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  Common 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attributes of WIGOS component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2.2 Design, Planning and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Evolution</a:t>
            </a:r>
          </a:p>
          <a:p>
            <a:pPr marL="0" indent="0">
              <a:buNone/>
            </a:pP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Instrumentation and Methods of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2.4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</a:p>
          <a:p>
            <a:pPr marL="0" indent="0">
              <a:buNone/>
            </a:pP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2.5 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Observational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</a:p>
          <a:p>
            <a:pPr marL="0" indent="0">
              <a:buNone/>
            </a:pP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2.6 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</a:p>
          <a:p>
            <a:pPr marL="0" indent="0">
              <a:buNone/>
            </a:pP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2.7 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Capacity 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24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88640"/>
            <a:ext cx="8713788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8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New draft Edition</a:t>
            </a:r>
            <a:br>
              <a:rPr lang="en-GB" sz="3800" b="1" dirty="0" smtClean="0">
                <a:solidFill>
                  <a:srgbClr val="000099"/>
                </a:solidFill>
                <a:cs typeface="Arial" panose="020B0604020202020204" pitchFamily="34" charset="0"/>
              </a:rPr>
            </a:br>
            <a:r>
              <a:rPr lang="en-GB" sz="3600" dirty="0" smtClean="0">
                <a:solidFill>
                  <a:srgbClr val="000099"/>
                </a:solidFill>
                <a:cs typeface="Arial" panose="020B0604020202020204" pitchFamily="34" charset="0"/>
              </a:rPr>
              <a:t>of WIGOS Technical Regulations</a:t>
            </a:r>
            <a:endParaRPr lang="en-AU" altLang="en-US" sz="3300" dirty="0" smtClean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484784"/>
            <a:ext cx="8856984" cy="4536504"/>
          </a:xfrm>
        </p:spPr>
        <p:txBody>
          <a:bodyPr>
            <a:noAutofit/>
          </a:bodyPr>
          <a:lstStyle/>
          <a:p>
            <a:pPr lvl="0" defTabSz="868680">
              <a:spcBef>
                <a:spcPts val="800"/>
              </a:spcBef>
              <a:buSzPct val="100000"/>
              <a:buFont typeface="Wingdings" panose="05000000000000000000" pitchFamily="2" charset="2"/>
              <a:buChar char="Ø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altLang="en-US" sz="26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This draft new </a:t>
            </a:r>
            <a:r>
              <a:rPr lang="en-GB" altLang="en-US" sz="260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edition is a result of a collaborative effort involving many experts, national focal points and the Secretariat Staff, and </a:t>
            </a:r>
            <a:r>
              <a:rPr lang="en-GB" altLang="en-US" sz="26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marks </a:t>
            </a:r>
            <a:r>
              <a:rPr lang="en-GB" altLang="en-US" sz="260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 very important milestone on our way toward the WIGOS operational phase</a:t>
            </a:r>
            <a:r>
              <a:rPr lang="en-GB" altLang="en-US" sz="26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defTabSz="868680">
              <a:spcBef>
                <a:spcPts val="800"/>
              </a:spcBef>
              <a:buSzPct val="100000"/>
              <a:buFont typeface="Wingdings" panose="05000000000000000000" pitchFamily="2" charset="2"/>
              <a:buChar char="Ø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US" sz="2600" dirty="0" smtClean="0"/>
              <a:t>Manual on WIGOS – to be updated in 2019 with new chapter on:</a:t>
            </a:r>
          </a:p>
          <a:p>
            <a:pPr marL="661736" lvl="1" indent="-280735" defTabSz="868680">
              <a:spcBef>
                <a:spcPts val="800"/>
              </a:spcBef>
              <a:buSzPct val="100000"/>
              <a:buFont typeface="Arial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/>
              <a:t>Global </a:t>
            </a:r>
            <a:r>
              <a:rPr lang="en-US" sz="2400" dirty="0"/>
              <a:t>Basic Observing </a:t>
            </a:r>
            <a:r>
              <a:rPr lang="en-US" sz="2400" dirty="0" smtClean="0"/>
              <a:t>Network (GBON),</a:t>
            </a:r>
            <a:endParaRPr lang="en-US" sz="2400" dirty="0"/>
          </a:p>
          <a:p>
            <a:pPr marL="661736" lvl="1" indent="-280735" defTabSz="868680">
              <a:spcBef>
                <a:spcPts val="800"/>
              </a:spcBef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/>
              <a:t>Regional Basic Observing </a:t>
            </a:r>
            <a:r>
              <a:rPr lang="en-US" sz="2400" dirty="0" smtClean="0"/>
              <a:t>Network (RBON),</a:t>
            </a:r>
            <a:endParaRPr lang="en-US" sz="2400" dirty="0"/>
          </a:p>
          <a:p>
            <a:pPr marL="661736" lvl="1" indent="-280735" defTabSz="868680">
              <a:spcBef>
                <a:spcPts val="0"/>
              </a:spcBef>
              <a:buSzPct val="100000"/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/>
              <a:t>The Global Observing System (GOS)                                           </a:t>
            </a:r>
            <a:r>
              <a:rPr lang="en-US" sz="2200" dirty="0" smtClean="0"/>
              <a:t>(Manual </a:t>
            </a:r>
            <a:r>
              <a:rPr lang="en-US" sz="2200" dirty="0"/>
              <a:t>on the GOS, WMO-No. </a:t>
            </a:r>
            <a:r>
              <a:rPr lang="en-US" sz="2200" dirty="0" smtClean="0"/>
              <a:t>544</a:t>
            </a:r>
          </a:p>
          <a:p>
            <a:pPr marL="381001" lvl="1" indent="0" defTabSz="868680">
              <a:spcBef>
                <a:spcPts val="0"/>
              </a:spcBef>
              <a:buSzPct val="100000"/>
              <a:buNone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dirty="0" smtClean="0"/>
              <a:t>being </a:t>
            </a:r>
            <a:r>
              <a:rPr lang="en-US" sz="2200" dirty="0" smtClean="0"/>
              <a:t>integrated into the Manual on WIGOS)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51735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  <a:sym typeface="Helvetica Neue"/>
              </a:rPr>
              <a:t>Outline</a:t>
            </a:r>
            <a:endParaRPr lang="en-US" altLang="en-US" sz="3600" b="1" dirty="0">
              <a:solidFill>
                <a:srgbClr val="000099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67544" y="1268760"/>
            <a:ext cx="820891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7388" indent="-2905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4263" indent="-2270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Introduction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WIGOS Technical Regulations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Guide to WIGOS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fr-CH" sz="2800" dirty="0" smtClean="0"/>
              <a:t>Final </a:t>
            </a:r>
            <a:r>
              <a:rPr lang="fr-CH" sz="2800" dirty="0" err="1" smtClean="0"/>
              <a:t>Remarks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05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kern="1200">
                <a:solidFill>
                  <a:srgbClr val="FFFFFF"/>
                </a:solidFill>
                <a:latin typeface="Arial Black" pitchFamily="34" charset="0"/>
              </a:rPr>
              <a:t>WMO</a:t>
            </a:r>
            <a:endParaRPr lang="en-US" altLang="en-US" sz="1400" kern="120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457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59433"/>
            <a:ext cx="8713788" cy="649287"/>
          </a:xfrm>
        </p:spPr>
        <p:txBody>
          <a:bodyPr>
            <a:normAutofit/>
          </a:bodyPr>
          <a:lstStyle/>
          <a:p>
            <a:pPr marL="342900" indent="-342900"/>
            <a:r>
              <a:rPr lang="en-US" altLang="en-US" sz="3400" b="1" dirty="0">
                <a:solidFill>
                  <a:srgbClr val="000099"/>
                </a:solidFill>
                <a:cs typeface="Arial" panose="020B0604020202020204" pitchFamily="34" charset="0"/>
              </a:rPr>
              <a:t>Guide to WIGOS (WMO-No. 1165) </a:t>
            </a:r>
          </a:p>
        </p:txBody>
      </p:sp>
      <p:sp>
        <p:nvSpPr>
          <p:cNvPr id="24580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432047" y="1125339"/>
            <a:ext cx="8388425" cy="54720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provides more detailed information,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best practices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procedures,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explanation and examples on how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to implement standard and recommended practices and procedures specified in the Volume I, Part I – WIGOS of the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WMO Technical Regulations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(WMO-No. 49)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in the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Manual on WIGOS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into day-to-day operations.</a:t>
            </a:r>
          </a:p>
          <a:p>
            <a:pPr>
              <a:defRPr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intended to be used by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managers/supervisors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other technical staff of NMHSs responsible for planning, implementation, performance and operation of national observing systems/networks. These individuals are the target audience.</a:t>
            </a:r>
            <a:endParaRPr lang="en-US" altLang="en-US" sz="2400" dirty="0" smtClean="0">
              <a:latin typeface="Arial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3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xfrm>
            <a:off x="263524" y="188541"/>
            <a:ext cx="8713790" cy="792187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ctr" defTabSz="685800">
              <a:defRPr sz="32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altLang="en-US" sz="3600" dirty="0">
                <a:solidFill>
                  <a:srgbClr val="000099"/>
                </a:solidFill>
                <a:cs typeface="Arial" panose="020B0604020202020204" pitchFamily="34" charset="0"/>
              </a:rPr>
              <a:t>Guide to WIGOS (WMO-No. 1165)</a:t>
            </a:r>
            <a:r>
              <a:rPr lang="en-US" altLang="en-US" sz="3600" b="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0" dirty="0" smtClean="0">
                <a:solidFill>
                  <a:srgbClr val="000099"/>
                </a:solidFill>
                <a:cs typeface="Arial" panose="020B0604020202020204" pitchFamily="34" charset="0"/>
              </a:rPr>
              <a:t>– Cont.</a:t>
            </a:r>
            <a:endParaRPr sz="3600" b="0" dirty="0"/>
          </a:p>
        </p:txBody>
      </p:sp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705155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 defTabSz="735249">
              <a:spcBef>
                <a:spcPts val="7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800" dirty="0">
                <a:latin typeface="Arial"/>
                <a:cs typeface="Arial"/>
                <a:sym typeface="Arial"/>
              </a:rPr>
              <a:t>Initial version of </a:t>
            </a: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the Guide to WIGOS </a:t>
            </a:r>
            <a:r>
              <a:rPr lang="en-US" sz="2800" dirty="0" smtClean="0">
                <a:latin typeface="Arial"/>
                <a:cs typeface="Arial"/>
                <a:sym typeface="Arial"/>
              </a:rPr>
              <a:t>(2017 edition) with guidance </a:t>
            </a:r>
            <a:r>
              <a:rPr lang="en-US" sz="2800" dirty="0">
                <a:latin typeface="Arial"/>
                <a:cs typeface="Arial"/>
                <a:sym typeface="Arial"/>
              </a:rPr>
              <a:t>material </a:t>
            </a:r>
            <a:r>
              <a:rPr lang="en-US" sz="2800" dirty="0" smtClean="0">
                <a:latin typeface="Arial"/>
                <a:cs typeface="Arial"/>
                <a:sym typeface="Arial"/>
              </a:rPr>
              <a:t>on</a:t>
            </a:r>
            <a:r>
              <a:rPr lang="en-US" sz="2800" dirty="0" smtClean="0">
                <a:latin typeface="Arial"/>
                <a:cs typeface="Arial"/>
                <a:sym typeface="Arial"/>
              </a:rPr>
              <a:t>:</a:t>
            </a:r>
          </a:p>
          <a:p>
            <a:pPr marL="0" lvl="0" indent="0" defTabSz="735249">
              <a:spcBef>
                <a:spcPts val="7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1100" dirty="0" smtClean="0">
                <a:latin typeface="Arial"/>
                <a:cs typeface="Arial"/>
                <a:sym typeface="Arial"/>
              </a:rPr>
              <a:t> </a:t>
            </a:r>
            <a:endParaRPr lang="en-US" sz="1100" dirty="0" smtClean="0">
              <a:latin typeface="Arial"/>
              <a:cs typeface="Arial"/>
              <a:sym typeface="Arial"/>
            </a:endParaRPr>
          </a:p>
          <a:p>
            <a:pPr marL="1371600" lvl="5" indent="-631825" defTabSz="735249">
              <a:spcBef>
                <a:spcPts val="700"/>
              </a:spcBef>
              <a:buFont typeface="+mj-lt"/>
              <a:buAutoNum type="alphaLcParen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cs typeface="Arial"/>
                <a:sym typeface="Arial"/>
              </a:rPr>
              <a:t>WIGOS Station Identifiers (WSI), </a:t>
            </a:r>
          </a:p>
          <a:p>
            <a:pPr marL="1371600" lvl="5" indent="-631825" defTabSz="735249">
              <a:spcBef>
                <a:spcPts val="700"/>
              </a:spcBef>
              <a:buFont typeface="+mj-lt"/>
              <a:buAutoNum type="alphaLcParen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cs typeface="Arial"/>
                <a:sym typeface="Arial"/>
              </a:rPr>
              <a:t>WIGOS Metadata,</a:t>
            </a:r>
          </a:p>
          <a:p>
            <a:pPr marL="1371600" lvl="5" indent="-631825" defTabSz="735249">
              <a:spcBef>
                <a:spcPts val="700"/>
              </a:spcBef>
              <a:buFont typeface="+mj-lt"/>
              <a:buAutoNum type="alphaLcParen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cs typeface="Arial"/>
                <a:sym typeface="Arial"/>
              </a:rPr>
              <a:t>OSCAR/Surface, </a:t>
            </a:r>
          </a:p>
          <a:p>
            <a:pPr marL="1371600" lvl="5" indent="-631825" defTabSz="735249">
              <a:spcBef>
                <a:spcPts val="700"/>
              </a:spcBef>
              <a:buFont typeface="+mj-lt"/>
              <a:buAutoNum type="alphaLcParenR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cs typeface="Arial"/>
                <a:sym typeface="Arial"/>
              </a:rPr>
              <a:t>Observing Network Design principles</a:t>
            </a:r>
          </a:p>
        </p:txBody>
      </p:sp>
    </p:spTree>
    <p:extLst>
      <p:ext uri="{BB962C8B-B14F-4D97-AF65-F5344CB8AC3E}">
        <p14:creationId xmlns:p14="http://schemas.microsoft.com/office/powerpoint/2010/main" val="409136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  <a:sym typeface="Helvetica Neue"/>
              </a:rPr>
              <a:t>Outline</a:t>
            </a:r>
            <a:endParaRPr lang="en-US" altLang="en-US" sz="3600" b="1" dirty="0">
              <a:solidFill>
                <a:srgbClr val="000099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67544" y="1268760"/>
            <a:ext cx="820891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7388" indent="-2905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4263" indent="-2270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Introduction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WIGOS Technical Regulations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The Guide to WIGOS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fr-CH" sz="2800" dirty="0" smtClean="0"/>
              <a:t>Final </a:t>
            </a:r>
            <a:r>
              <a:rPr lang="fr-CH" sz="2800" dirty="0" err="1" smtClean="0"/>
              <a:t>Remarks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758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xfrm>
            <a:off x="263524" y="188541"/>
            <a:ext cx="8713790" cy="792187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ctr" defTabSz="685800">
              <a:defRPr sz="32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altLang="en-US" sz="3600" dirty="0">
                <a:solidFill>
                  <a:srgbClr val="000099"/>
                </a:solidFill>
                <a:cs typeface="Arial" panose="020B0604020202020204" pitchFamily="34" charset="0"/>
              </a:rPr>
              <a:t>Guide to WIGOS (WMO-No. 1165)</a:t>
            </a:r>
            <a:r>
              <a:rPr lang="en-US" altLang="en-US" sz="3600" b="0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en-US" altLang="en-US" sz="3600" b="0" dirty="0" smtClean="0">
                <a:solidFill>
                  <a:srgbClr val="000099"/>
                </a:solidFill>
                <a:cs typeface="Arial" panose="020B0604020202020204" pitchFamily="34" charset="0"/>
              </a:rPr>
              <a:t>– Cont.</a:t>
            </a:r>
            <a:endParaRPr sz="3600" b="0" dirty="0"/>
          </a:p>
        </p:txBody>
      </p:sp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705155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/>
              <a:t>2017 edition, updated </a:t>
            </a:r>
            <a:r>
              <a:rPr lang="en-GB" sz="2800" b="1" dirty="0"/>
              <a:t>in </a:t>
            </a:r>
            <a:r>
              <a:rPr lang="en-GB" sz="2800" b="1" dirty="0" smtClean="0"/>
              <a:t>2018 (approved </a:t>
            </a:r>
            <a:r>
              <a:rPr lang="en-GB" sz="2800" b="1" dirty="0"/>
              <a:t>by </a:t>
            </a:r>
            <a:r>
              <a:rPr lang="en-GB" sz="2800" b="1" dirty="0" smtClean="0"/>
              <a:t>EC-70):</a:t>
            </a:r>
            <a:endParaRPr lang="en-GB" sz="2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New </a:t>
            </a:r>
            <a:r>
              <a:rPr lang="en-GB" sz="2600" dirty="0"/>
              <a:t>Chapter 6</a:t>
            </a:r>
            <a:r>
              <a:rPr lang="en-GB" sz="2600" dirty="0" smtClean="0"/>
              <a:t>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2200" dirty="0" smtClean="0"/>
              <a:t> </a:t>
            </a:r>
            <a:r>
              <a:rPr lang="en-GB" dirty="0" smtClean="0"/>
              <a:t>Guidance </a:t>
            </a:r>
            <a:r>
              <a:rPr lang="en-GB" dirty="0"/>
              <a:t>on National WIGOS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/>
              <a:t>New Chapter 7: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/>
              <a:t> Guidance on WIGOS Data Partnerships - Part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/>
              <a:t>New Chapter 8: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/>
              <a:t> Establishing a Regional WIGOS Centre in pilot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/>
              <a:t>New Chapter 9: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/>
              <a:t> Technical Guidelines for Regional WIGOS Centres </a:t>
            </a:r>
            <a:r>
              <a:rPr lang="en-GB" dirty="0" smtClean="0"/>
              <a:t>(RWCs) on </a:t>
            </a:r>
            <a:r>
              <a:rPr lang="en-GB" dirty="0"/>
              <a:t>the WIGOS Data Quality Monitoring System (WDQMS) for </a:t>
            </a:r>
            <a:r>
              <a:rPr lang="en-GB" dirty="0" smtClean="0"/>
              <a:t>surface land </a:t>
            </a:r>
            <a:r>
              <a:rPr lang="en-GB" dirty="0"/>
              <a:t>stations of the </a:t>
            </a:r>
            <a:r>
              <a:rPr lang="en-GB" dirty="0" smtClean="0"/>
              <a:t>GOS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9154019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uiExpand="1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  <a:sym typeface="Helvetica Neue"/>
              </a:rPr>
              <a:t>Outline</a:t>
            </a:r>
            <a:endParaRPr lang="en-US" altLang="en-US" sz="3600" b="1" dirty="0">
              <a:solidFill>
                <a:srgbClr val="000099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67544" y="1268760"/>
            <a:ext cx="820891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7388" indent="-2905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4263" indent="-2270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Introduction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WIGOS Technical Regulations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The Guide to WIGOS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fr-C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</a:t>
            </a:r>
            <a:r>
              <a:rPr lang="fr-C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69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64008969"/>
              </p:ext>
            </p:extLst>
          </p:nvPr>
        </p:nvGraphicFramePr>
        <p:xfrm>
          <a:off x="1912961" y="908794"/>
          <a:ext cx="5467351" cy="5328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3648" y="1052736"/>
            <a:ext cx="615553" cy="2880320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 defTabSz="457200">
              <a:defRPr/>
            </a:pPr>
            <a:r>
              <a:rPr lang="en-US" sz="2800" b="1" spc="300" dirty="0">
                <a:solidFill>
                  <a:srgbClr val="FF0000"/>
                </a:solidFill>
                <a:latin typeface="Arial Narrow" panose="020B0606020202030204" pitchFamily="34" charset="0"/>
                <a:ea typeface="ＭＳ Ｐゴシック" pitchFamily="34" charset="-128"/>
              </a:rPr>
              <a:t>Regulations</a:t>
            </a:r>
            <a:endParaRPr lang="fr-FR" sz="2400" b="1" spc="300" dirty="0">
              <a:solidFill>
                <a:srgbClr val="FF0000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1358" y="3861048"/>
            <a:ext cx="584775" cy="2376264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defTabSz="457200">
              <a:defRPr/>
            </a:pPr>
            <a:r>
              <a:rPr lang="en-US" sz="2600" b="1" dirty="0">
                <a:solidFill>
                  <a:srgbClr val="006600"/>
                </a:solidFill>
                <a:latin typeface="Arial Narrow" panose="020B0606020202030204" pitchFamily="34" charset="0"/>
                <a:ea typeface="ＭＳ Ｐゴシック" pitchFamily="34" charset="-128"/>
              </a:rPr>
              <a:t>Non-Regulations</a:t>
            </a:r>
            <a:endParaRPr lang="fr-FR" sz="2600" b="1" dirty="0">
              <a:solidFill>
                <a:srgbClr val="006600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652120" y="2204864"/>
            <a:ext cx="28083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altLang="en-US" b="1" i="1" dirty="0" smtClean="0">
                <a:solidFill>
                  <a:srgbClr val="CC0000"/>
                </a:solidFill>
                <a:latin typeface="Arial Narrow" pitchFamily="34" charset="0"/>
                <a:ea typeface="ＭＳ Ｐゴシック" pitchFamily="34" charset="-128"/>
              </a:rPr>
              <a:t>WHAT TO DO   </a:t>
            </a:r>
            <a:r>
              <a:rPr lang="en-US" altLang="en-US" i="1" dirty="0" smtClean="0">
                <a:solidFill>
                  <a:srgbClr val="CC0000"/>
                </a:solidFill>
                <a:latin typeface="Arial Narrow" pitchFamily="34" charset="0"/>
                <a:ea typeface="ＭＳ Ｐゴシック" pitchFamily="34" charset="-128"/>
              </a:rPr>
              <a:t>(“Shall” and “Should”)</a:t>
            </a:r>
            <a:endParaRPr lang="en-US" altLang="en-US" i="1" dirty="0">
              <a:solidFill>
                <a:srgbClr val="CC0000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804248" y="4509120"/>
            <a:ext cx="18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altLang="en-US" b="1" i="1" dirty="0" smtClean="0">
                <a:solidFill>
                  <a:srgbClr val="00B050"/>
                </a:solidFill>
                <a:latin typeface="Arial Narrow" pitchFamily="34" charset="0"/>
                <a:ea typeface="ＭＳ Ｐゴシック" pitchFamily="34" charset="-128"/>
              </a:rPr>
              <a:t>HOW TO DO</a:t>
            </a:r>
            <a:endParaRPr lang="en-US" altLang="en-US" b="1" i="1" dirty="0">
              <a:solidFill>
                <a:srgbClr val="00B050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163854" name="Rectangle 15"/>
          <p:cNvSpPr>
            <a:spLocks noChangeArrowheads="1"/>
          </p:cNvSpPr>
          <p:nvPr/>
        </p:nvSpPr>
        <p:spPr bwMode="auto">
          <a:xfrm>
            <a:off x="250825" y="116632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 sz="3600" b="1" dirty="0">
                <a:solidFill>
                  <a:srgbClr val="000099"/>
                </a:solidFill>
                <a:latin typeface="+mn-lt"/>
              </a:rPr>
              <a:t>WMO Technical Regulations (WMO-No. 49) </a:t>
            </a:r>
          </a:p>
        </p:txBody>
      </p:sp>
    </p:spTree>
    <p:extLst>
      <p:ext uri="{BB962C8B-B14F-4D97-AF65-F5344CB8AC3E}">
        <p14:creationId xmlns:p14="http://schemas.microsoft.com/office/powerpoint/2010/main" val="268649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9" grpId="0"/>
      <p:bldP spid="348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88640"/>
            <a:ext cx="8713788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8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New draft Edition</a:t>
            </a:r>
            <a:br>
              <a:rPr lang="en-GB" sz="3800" b="1" dirty="0" smtClean="0">
                <a:solidFill>
                  <a:srgbClr val="000099"/>
                </a:solidFill>
                <a:cs typeface="Arial" panose="020B0604020202020204" pitchFamily="34" charset="0"/>
              </a:rPr>
            </a:br>
            <a:r>
              <a:rPr lang="en-GB" sz="3600" dirty="0" smtClean="0">
                <a:solidFill>
                  <a:srgbClr val="000099"/>
                </a:solidFill>
                <a:cs typeface="Arial" panose="020B0604020202020204" pitchFamily="34" charset="0"/>
              </a:rPr>
              <a:t>of WIGOS Technical Regulations</a:t>
            </a:r>
            <a:endParaRPr lang="en-AU" altLang="en-US" sz="3300" dirty="0" smtClean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340768"/>
            <a:ext cx="8640960" cy="4680520"/>
          </a:xfrm>
        </p:spPr>
        <p:txBody>
          <a:bodyPr>
            <a:noAutofit/>
          </a:bodyPr>
          <a:lstStyle/>
          <a:p>
            <a:pPr marL="0" lvl="0" indent="238125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Volume I, Part I is already available </a:t>
            </a:r>
            <a:r>
              <a:rPr lang="en-GB" altLang="en-US" sz="24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on the WIGOS page</a:t>
            </a:r>
            <a:r>
              <a:rPr lang="en-GB" altLang="en-US" sz="240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en-US" sz="24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en-US" sz="2400" dirty="0" smtClean="0">
                <a:solidFill>
                  <a:srgbClr val="4F81BD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www.wmo.int/pages/prog/www/wigos/WRM.html</a:t>
            </a:r>
            <a:endParaRPr lang="en-US" altLang="en-US" sz="2400" dirty="0">
              <a:latin typeface="Arial" pitchFamily="34" charset="0"/>
              <a:cs typeface="Arial" pitchFamily="34" charset="0"/>
            </a:endParaRPr>
          </a:p>
          <a:p>
            <a:pPr marL="0" lvl="0" indent="238125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lang="en-GB" altLang="en-US" sz="240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Manual on WIGOS will also be available soon at the same webpage</a:t>
            </a:r>
            <a:r>
              <a:rPr lang="en-GB" altLang="en-US" sz="24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lvl="0" indent="238125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400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238125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lang="en-GB" altLang="en-US" sz="240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official letter by the Secretary General to all Permanent Representatives (PRs) of Members with WMO will be distributed by the end of November. A review period will extend over two months (December </a:t>
            </a:r>
            <a:r>
              <a:rPr lang="en-GB" altLang="en-US" sz="24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2018 and January 2019).</a:t>
            </a:r>
          </a:p>
          <a:p>
            <a:pPr marL="0" indent="238125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400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85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88640"/>
            <a:ext cx="8713788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800" b="1" dirty="0" smtClean="0">
                <a:solidFill>
                  <a:srgbClr val="000099"/>
                </a:solidFill>
                <a:cs typeface="Arial" panose="020B0604020202020204" pitchFamily="34" charset="0"/>
              </a:rPr>
              <a:t>New draft Edition</a:t>
            </a:r>
            <a:br>
              <a:rPr lang="en-GB" sz="3800" b="1" dirty="0" smtClean="0">
                <a:solidFill>
                  <a:srgbClr val="000099"/>
                </a:solidFill>
                <a:cs typeface="Arial" panose="020B0604020202020204" pitchFamily="34" charset="0"/>
              </a:rPr>
            </a:br>
            <a:r>
              <a:rPr lang="en-GB" sz="3600" dirty="0" smtClean="0">
                <a:solidFill>
                  <a:srgbClr val="000099"/>
                </a:solidFill>
                <a:cs typeface="Arial" panose="020B0604020202020204" pitchFamily="34" charset="0"/>
              </a:rPr>
              <a:t>of WIGOS Technical Regulations</a:t>
            </a:r>
            <a:endParaRPr lang="en-AU" altLang="en-US" sz="3300" dirty="0" smtClean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268760"/>
            <a:ext cx="8856984" cy="4752528"/>
          </a:xfrm>
        </p:spPr>
        <p:txBody>
          <a:bodyPr>
            <a:noAutofit/>
          </a:bodyPr>
          <a:lstStyle/>
          <a:p>
            <a:pPr marL="0" indent="238125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draft amendments are accessible from the following table:</a:t>
            </a:r>
            <a:endParaRPr lang="en-GB" altLang="en-US" sz="2400" dirty="0">
              <a:latin typeface="Arial" pitchFamily="34" charset="0"/>
              <a:cs typeface="Arial" pitchFamily="34" charset="0"/>
            </a:endParaRPr>
          </a:p>
          <a:p>
            <a:pPr marL="0" lvl="0" indent="238125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8399"/>
              </p:ext>
            </p:extLst>
          </p:nvPr>
        </p:nvGraphicFramePr>
        <p:xfrm>
          <a:off x="1187624" y="2135336"/>
          <a:ext cx="7056786" cy="31683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7596"/>
                <a:gridCol w="1161424"/>
                <a:gridCol w="995979"/>
                <a:gridCol w="1235324"/>
                <a:gridCol w="1235324"/>
                <a:gridCol w="1501139"/>
              </a:tblGrid>
              <a:tr h="45262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(updated on 1 October 2018)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62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WMO-No. 49, Volume I, Part I - WIGOS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strike="noStrike" dirty="0">
                          <a:effectLst/>
                          <a:hlinkClick r:id="rId3"/>
                        </a:rPr>
                        <a:t>English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strike="noStrike">
                          <a:effectLst/>
                          <a:hlinkClick r:id="rId4"/>
                        </a:rPr>
                        <a:t>French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strike="noStrike">
                          <a:effectLst/>
                          <a:hlinkClick r:id="rId5"/>
                        </a:rPr>
                        <a:t>Arabic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strike="noStrike" dirty="0">
                          <a:effectLst/>
                          <a:hlinkClick r:id="rId6"/>
                        </a:rPr>
                        <a:t>Chinese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strike="noStrike">
                          <a:effectLst/>
                          <a:hlinkClick r:id="rId7"/>
                        </a:rPr>
                        <a:t>Russian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strike="noStrike" dirty="0">
                          <a:effectLst/>
                          <a:hlinkClick r:id="rId8"/>
                        </a:rPr>
                        <a:t>Spanish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5262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Manual on WIGOS (WMO-No.1160)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strike="noStrike" dirty="0">
                          <a:effectLst/>
                          <a:hlinkClick r:id="rId9"/>
                        </a:rPr>
                        <a:t>English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French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Arabic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Chinese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Russian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Spanish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5262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WIGOS Metadata Standard (WMO-No.1192)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English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French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Arabic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Chinese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Russian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Spanish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9838" y="3262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58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556792"/>
            <a:ext cx="8229600" cy="26507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zh-CN" altLang="en-US" sz="4000" b="1" dirty="0">
                <a:solidFill>
                  <a:srgbClr val="000090"/>
                </a:solidFill>
              </a:rPr>
              <a:t>谢谢</a:t>
            </a:r>
            <a:endParaRPr lang="fr-CH" sz="4000" b="1" dirty="0" smtClean="0">
              <a:solidFill>
                <a:srgbClr val="000090"/>
              </a:solidFill>
            </a:endParaRPr>
          </a:p>
          <a:p>
            <a:endParaRPr lang="en-US" sz="4000" dirty="0" smtClean="0">
              <a:solidFill>
                <a:srgbClr val="000090"/>
              </a:solidFill>
            </a:endParaRPr>
          </a:p>
          <a:p>
            <a:r>
              <a:rPr lang="en-AU" sz="4000" dirty="0">
                <a:solidFill>
                  <a:srgbClr val="000000"/>
                </a:solidFill>
                <a:hlinkClick r:id="rId3"/>
              </a:rPr>
              <a:t>www.wmo.int/wigos</a:t>
            </a:r>
            <a:endParaRPr lang="en-US" sz="4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91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  <a:sym typeface="Helvetica Neue"/>
              </a:rPr>
              <a:t>Outline</a:t>
            </a:r>
            <a:endParaRPr lang="en-US" altLang="en-US" sz="3600" b="1" dirty="0">
              <a:solidFill>
                <a:srgbClr val="000099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67544" y="1268760"/>
            <a:ext cx="820891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7388" indent="-2905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4263" indent="-2270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WIGOS Technical Regulations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The Guide to WIGOS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fr-CH" sz="2800" dirty="0" smtClean="0"/>
              <a:t>Final </a:t>
            </a:r>
            <a:r>
              <a:rPr lang="fr-CH" sz="2800" dirty="0" err="1" smtClean="0"/>
              <a:t>Remarks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28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82841972"/>
              </p:ext>
            </p:extLst>
          </p:nvPr>
        </p:nvGraphicFramePr>
        <p:xfrm>
          <a:off x="1048865" y="908794"/>
          <a:ext cx="5467351" cy="5328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504" y="1058788"/>
            <a:ext cx="615553" cy="2946276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defTabSz="457200">
              <a:defRPr/>
            </a:pPr>
            <a:r>
              <a:rPr lang="en-US" sz="2800" spc="300" dirty="0">
                <a:solidFill>
                  <a:srgbClr val="FF0000"/>
                </a:solidFill>
                <a:latin typeface="Arial Black" pitchFamily="34" charset="0"/>
                <a:ea typeface="ＭＳ Ｐゴシック" pitchFamily="34" charset="-128"/>
              </a:rPr>
              <a:t>Regulations</a:t>
            </a:r>
            <a:endParaRPr lang="fr-FR" sz="2400" spc="300" dirty="0">
              <a:solidFill>
                <a:srgbClr val="FF0000"/>
              </a:solidFill>
              <a:latin typeface="Arial Black" pitchFamily="34" charset="0"/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4149080"/>
            <a:ext cx="461665" cy="2160240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defTabSz="457200">
              <a:defRPr/>
            </a:pPr>
            <a:r>
              <a:rPr lang="en-US" sz="1800" dirty="0">
                <a:solidFill>
                  <a:srgbClr val="006600"/>
                </a:solidFill>
                <a:latin typeface="Arial Black" pitchFamily="34" charset="0"/>
                <a:ea typeface="ＭＳ Ｐゴシック" pitchFamily="34" charset="-128"/>
              </a:rPr>
              <a:t>Non-Regulations</a:t>
            </a:r>
            <a:endParaRPr lang="fr-FR" sz="1800" dirty="0">
              <a:solidFill>
                <a:srgbClr val="006600"/>
              </a:solidFill>
              <a:latin typeface="Arial Black" pitchFamily="34" charset="0"/>
              <a:ea typeface="ＭＳ Ｐゴシック" pitchFamily="34" charset="-128"/>
            </a:endParaRPr>
          </a:p>
        </p:txBody>
      </p:sp>
      <p:sp>
        <p:nvSpPr>
          <p:cNvPr id="34826" name="TextBox 18"/>
          <p:cNvSpPr txBox="1">
            <a:spLocks noChangeArrowheads="1"/>
          </p:cNvSpPr>
          <p:nvPr/>
        </p:nvSpPr>
        <p:spPr bwMode="auto">
          <a:xfrm>
            <a:off x="5004048" y="1220559"/>
            <a:ext cx="40923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en-US" dirty="0">
                <a:solidFill>
                  <a:srgbClr val="C00000"/>
                </a:solidFill>
                <a:latin typeface="Arial Narrow" pitchFamily="34" charset="0"/>
                <a:ea typeface="ＭＳ Ｐゴシック" pitchFamily="34" charset="-128"/>
              </a:rPr>
              <a:t>Basic </a:t>
            </a:r>
            <a:r>
              <a:rPr lang="en-US" altLang="en-US" dirty="0" smtClean="0">
                <a:solidFill>
                  <a:srgbClr val="C00000"/>
                </a:solidFill>
                <a:latin typeface="Arial Narrow" pitchFamily="34" charset="0"/>
                <a:ea typeface="ＭＳ Ｐゴシック" pitchFamily="34" charset="-128"/>
              </a:rPr>
              <a:t>“high level” </a:t>
            </a:r>
            <a:r>
              <a:rPr lang="en-US" altLang="en-US" b="1" i="1" dirty="0" smtClean="0">
                <a:solidFill>
                  <a:srgbClr val="C00000"/>
                </a:solidFill>
                <a:latin typeface="Arial Narrow" pitchFamily="34" charset="0"/>
                <a:ea typeface="ＭＳ Ｐゴシック" pitchFamily="34" charset="-128"/>
              </a:rPr>
              <a:t>Provisions</a:t>
            </a:r>
            <a:endParaRPr lang="en-US" altLang="en-US" b="1" i="1" dirty="0">
              <a:solidFill>
                <a:srgbClr val="C00000"/>
              </a:solidFill>
              <a:latin typeface="Arial Narrow" pitchFamily="34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dirty="0">
                <a:solidFill>
                  <a:srgbClr val="C00000"/>
                </a:solidFill>
                <a:latin typeface="Arial Narrow" pitchFamily="34" charset="0"/>
                <a:ea typeface="ＭＳ Ｐゴシック" pitchFamily="34" charset="-128"/>
              </a:rPr>
              <a:t>Mostly </a:t>
            </a:r>
            <a:r>
              <a:rPr lang="en-US" altLang="en-US" dirty="0" smtClean="0">
                <a:solidFill>
                  <a:srgbClr val="C00000"/>
                </a:solidFill>
                <a:latin typeface="Arial Narrow" pitchFamily="34" charset="0"/>
                <a:ea typeface="ＭＳ Ｐゴシック" pitchFamily="34" charset="-128"/>
              </a:rPr>
              <a:t>requirements-driven</a:t>
            </a:r>
            <a:endParaRPr lang="en-US" altLang="en-US" dirty="0">
              <a:solidFill>
                <a:srgbClr val="C00000"/>
              </a:solidFill>
              <a:latin typeface="Arial Narrow" pitchFamily="34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C00000"/>
                </a:solidFill>
                <a:latin typeface="Arial Narrow" pitchFamily="34" charset="0"/>
                <a:ea typeface="ＭＳ Ｐゴシック" pitchFamily="34" charset="-128"/>
              </a:rPr>
              <a:t>Relatively </a:t>
            </a:r>
            <a:r>
              <a:rPr lang="en-US" altLang="en-US" dirty="0">
                <a:solidFill>
                  <a:srgbClr val="C00000"/>
                </a:solidFill>
                <a:latin typeface="Arial Narrow" pitchFamily="34" charset="0"/>
                <a:ea typeface="ＭＳ Ｐゴシック" pitchFamily="34" charset="-128"/>
              </a:rPr>
              <a:t>Conservative </a:t>
            </a:r>
            <a:endParaRPr lang="fr-FR" altLang="en-US" dirty="0">
              <a:solidFill>
                <a:srgbClr val="C00000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4827" name="TextBox 19"/>
          <p:cNvSpPr txBox="1">
            <a:spLocks noChangeArrowheads="1"/>
          </p:cNvSpPr>
          <p:nvPr/>
        </p:nvSpPr>
        <p:spPr bwMode="auto">
          <a:xfrm>
            <a:off x="5486400" y="2804735"/>
            <a:ext cx="3648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  <a:latin typeface="Arial Narrow" pitchFamily="34" charset="0"/>
                <a:ea typeface="ＭＳ Ｐゴシック" pitchFamily="34" charset="-128"/>
              </a:rPr>
              <a:t>More detailed </a:t>
            </a:r>
            <a:r>
              <a:rPr lang="en-US" altLang="en-US" b="1" i="1" dirty="0">
                <a:solidFill>
                  <a:srgbClr val="FF0000"/>
                </a:solidFill>
                <a:latin typeface="Arial Narrow" pitchFamily="34" charset="0"/>
                <a:ea typeface="ＭＳ Ｐゴシック" pitchFamily="34" charset="-128"/>
              </a:rPr>
              <a:t>Provisions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  <a:latin typeface="Arial Narrow" pitchFamily="34" charset="0"/>
                <a:ea typeface="ＭＳ Ｐゴシック" pitchFamily="34" charset="-128"/>
              </a:rPr>
              <a:t>Mostly technology-driven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  <a:latin typeface="Arial Narrow" pitchFamily="34" charset="0"/>
                <a:ea typeface="ＭＳ Ｐゴシック" pitchFamily="34" charset="-128"/>
              </a:rPr>
              <a:t>Relatively </a:t>
            </a:r>
            <a:r>
              <a:rPr lang="en-US" altLang="en-US" dirty="0">
                <a:solidFill>
                  <a:srgbClr val="FF0000"/>
                </a:solidFill>
                <a:latin typeface="Arial Narrow" pitchFamily="34" charset="0"/>
                <a:ea typeface="ＭＳ Ｐゴシック" pitchFamily="34" charset="-128"/>
              </a:rPr>
              <a:t>Dynamic</a:t>
            </a:r>
            <a:endParaRPr lang="fr-FR" altLang="en-US" dirty="0">
              <a:solidFill>
                <a:srgbClr val="FF0000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4828" name="TextBox 20"/>
          <p:cNvSpPr txBox="1">
            <a:spLocks noChangeArrowheads="1"/>
          </p:cNvSpPr>
          <p:nvPr/>
        </p:nvSpPr>
        <p:spPr bwMode="auto">
          <a:xfrm>
            <a:off x="6372200" y="4293096"/>
            <a:ext cx="292534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en-US" sz="2000" dirty="0" smtClean="0">
                <a:solidFill>
                  <a:srgbClr val="006600"/>
                </a:solidFill>
                <a:latin typeface="Arial Narrow" pitchFamily="34" charset="0"/>
                <a:ea typeface="ＭＳ Ｐゴシック" pitchFamily="34" charset="-128"/>
              </a:rPr>
              <a:t>Best procedures </a:t>
            </a:r>
            <a:r>
              <a:rPr lang="en-US" altLang="en-US" sz="2000" dirty="0">
                <a:solidFill>
                  <a:srgbClr val="006600"/>
                </a:solidFill>
                <a:latin typeface="Arial Narrow" pitchFamily="34" charset="0"/>
                <a:ea typeface="ＭＳ Ｐゴシック" pitchFamily="34" charset="-128"/>
              </a:rPr>
              <a:t>and </a:t>
            </a:r>
            <a:r>
              <a:rPr lang="en-US" altLang="en-US" sz="2000" dirty="0" smtClean="0">
                <a:solidFill>
                  <a:srgbClr val="006600"/>
                </a:solidFill>
                <a:latin typeface="Arial Narrow" pitchFamily="34" charset="0"/>
                <a:ea typeface="ＭＳ Ｐゴシック" pitchFamily="34" charset="-128"/>
              </a:rPr>
              <a:t>practices, implementation guidance, explanations, examples on</a:t>
            </a:r>
          </a:p>
          <a:p>
            <a:pPr marL="0" indent="0"/>
            <a:r>
              <a:rPr lang="en-US" altLang="en-US" sz="2000" dirty="0" smtClean="0">
                <a:solidFill>
                  <a:srgbClr val="006600"/>
                </a:solidFill>
                <a:latin typeface="Arial Narrow" pitchFamily="34" charset="0"/>
                <a:ea typeface="ＭＳ Ｐゴシック" pitchFamily="34" charset="-128"/>
              </a:rPr>
              <a:t>   how to implement and     </a:t>
            </a:r>
          </a:p>
          <a:p>
            <a:pPr marL="0" indent="0"/>
            <a:r>
              <a:rPr lang="en-US" altLang="en-US" sz="2000" dirty="0">
                <a:solidFill>
                  <a:srgbClr val="006600"/>
                </a:solidFill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altLang="en-US" sz="2000" dirty="0" smtClean="0">
                <a:solidFill>
                  <a:srgbClr val="006600"/>
                </a:solidFill>
                <a:latin typeface="Arial Narrow" pitchFamily="34" charset="0"/>
                <a:ea typeface="ＭＳ Ｐゴシック" pitchFamily="34" charset="-128"/>
              </a:rPr>
              <a:t>  operate observing systems</a:t>
            </a:r>
            <a:endParaRPr lang="en-US" altLang="en-US" sz="2000" dirty="0">
              <a:solidFill>
                <a:srgbClr val="006600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816070" y="1700808"/>
            <a:ext cx="164981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 i="1" dirty="0">
                <a:solidFill>
                  <a:srgbClr val="CC0000"/>
                </a:solidFill>
                <a:latin typeface="Arial Narrow" pitchFamily="34" charset="0"/>
                <a:ea typeface="ＭＳ Ｐゴシック" pitchFamily="34" charset="-128"/>
              </a:rPr>
              <a:t>“Shall”</a:t>
            </a:r>
          </a:p>
          <a:p>
            <a:r>
              <a:rPr lang="en-US" altLang="en-US" i="1" dirty="0">
                <a:solidFill>
                  <a:srgbClr val="CC0000"/>
                </a:solidFill>
                <a:latin typeface="Arial Narrow" pitchFamily="34" charset="0"/>
                <a:ea typeface="ＭＳ Ｐゴシック" pitchFamily="34" charset="-128"/>
              </a:rPr>
              <a:t>and “Should”</a:t>
            </a:r>
          </a:p>
          <a:p>
            <a:r>
              <a:rPr lang="en-US" altLang="en-US" i="1" dirty="0">
                <a:solidFill>
                  <a:srgbClr val="CC0000"/>
                </a:solidFill>
                <a:latin typeface="Arial Narrow" pitchFamily="34" charset="0"/>
                <a:ea typeface="ＭＳ Ｐゴシック" pitchFamily="34" charset="-128"/>
              </a:rPr>
              <a:t>have specific</a:t>
            </a:r>
          </a:p>
          <a:p>
            <a:r>
              <a:rPr lang="en-US" altLang="en-US" i="1" dirty="0">
                <a:solidFill>
                  <a:srgbClr val="CC0000"/>
                </a:solidFill>
                <a:latin typeface="Arial Narrow" pitchFamily="34" charset="0"/>
                <a:ea typeface="ＭＳ Ｐゴシック" pitchFamily="34" charset="-128"/>
              </a:rPr>
              <a:t>meaning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11560" y="4316903"/>
            <a:ext cx="10081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4572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 sz="1800" i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“</a:t>
            </a:r>
            <a:r>
              <a:rPr lang="en-US" altLang="en-US" sz="1800" i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Should”</a:t>
            </a:r>
          </a:p>
          <a:p>
            <a:r>
              <a:rPr lang="en-US" altLang="en-US" sz="1800" i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has </a:t>
            </a:r>
            <a:r>
              <a:rPr lang="en-US" altLang="en-US" sz="1800" i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ordinary</a:t>
            </a:r>
          </a:p>
          <a:p>
            <a:r>
              <a:rPr lang="en-US" altLang="en-US" sz="1800" i="1" dirty="0">
                <a:solidFill>
                  <a:srgbClr val="000000"/>
                </a:solidFill>
                <a:latin typeface="Arial Narrow" pitchFamily="34" charset="0"/>
                <a:ea typeface="ＭＳ Ｐゴシック" pitchFamily="34" charset="-128"/>
              </a:rPr>
              <a:t>meaning</a:t>
            </a:r>
          </a:p>
        </p:txBody>
      </p:sp>
      <p:sp>
        <p:nvSpPr>
          <p:cNvPr id="163854" name="Rectangle 15"/>
          <p:cNvSpPr>
            <a:spLocks noChangeArrowheads="1"/>
          </p:cNvSpPr>
          <p:nvPr/>
        </p:nvSpPr>
        <p:spPr bwMode="auto">
          <a:xfrm>
            <a:off x="250825" y="116632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altLang="en-US" sz="3600" b="1" dirty="0">
                <a:solidFill>
                  <a:srgbClr val="000099"/>
                </a:solidFill>
                <a:latin typeface="+mn-lt"/>
              </a:rPr>
              <a:t>WMO Technical Regulations </a:t>
            </a:r>
            <a:r>
              <a:rPr lang="en-US" altLang="en-US" sz="3600" b="1" dirty="0" smtClean="0">
                <a:solidFill>
                  <a:srgbClr val="000099"/>
                </a:solidFill>
                <a:latin typeface="+mn-lt"/>
              </a:rPr>
              <a:t>and Guides</a:t>
            </a:r>
            <a:endParaRPr lang="en-US" altLang="en-US" sz="3600" b="1" dirty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170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5701BB-AA04-440F-A3E8-F0D5EA74B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C1848A-F6C5-4C12-A66A-F1B838E118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45FD0D-E629-4DF3-87B8-98B126903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  <p:bldP spid="8" grpId="0"/>
      <p:bldP spid="9" grpId="0"/>
      <p:bldP spid="34826" grpId="0"/>
      <p:bldP spid="34827" grpId="0"/>
      <p:bldP spid="34828" grpId="0"/>
      <p:bldP spid="34829" grpId="0"/>
      <p:bldP spid="348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040" y="188640"/>
            <a:ext cx="8388424" cy="936104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Technical </a:t>
            </a:r>
            <a:r>
              <a:rPr lang="en-US" altLang="en-US" sz="36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Regulations (WMO-No</a:t>
            </a:r>
            <a:r>
              <a:rPr lang="en-US" altLang="en-US" sz="36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. 49) </a:t>
            </a:r>
            <a:r>
              <a:rPr lang="en-US" altLang="en-US" sz="36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Vol. I</a:t>
            </a:r>
            <a:br>
              <a:rPr lang="en-US" altLang="en-US" sz="36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</a:br>
            <a:r>
              <a:rPr lang="en-US" altLang="en-US" sz="36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General </a:t>
            </a:r>
            <a:r>
              <a:rPr lang="en-US" altLang="en-US" sz="36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Standards and Recommended Practices </a:t>
            </a:r>
            <a:endParaRPr lang="en-US" altLang="en-US" sz="330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23528" y="1412776"/>
            <a:ext cx="871296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7388" indent="-2905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4263" indent="-2270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250950" indent="-1250950">
              <a:spcAft>
                <a:spcPts val="600"/>
              </a:spcAft>
            </a:pPr>
            <a:r>
              <a:rPr lang="en-US" sz="2600" b="1" dirty="0"/>
              <a:t>PART I.</a:t>
            </a:r>
            <a:r>
              <a:rPr lang="en-US" sz="2600" dirty="0"/>
              <a:t> </a:t>
            </a:r>
            <a:r>
              <a:rPr lang="en-US" sz="2600" b="1" dirty="0"/>
              <a:t>WMO Integrated Global </a:t>
            </a:r>
            <a:r>
              <a:rPr lang="en-US" sz="2600" b="1" dirty="0" smtClean="0"/>
              <a:t>Observing System </a:t>
            </a:r>
            <a:r>
              <a:rPr lang="en-US" sz="2600" b="1" dirty="0"/>
              <a:t>(WIGOS</a:t>
            </a:r>
            <a:r>
              <a:rPr lang="en-US" sz="2600" b="1" dirty="0" smtClean="0"/>
              <a:t>) –</a:t>
            </a:r>
            <a:r>
              <a:rPr lang="en-US" sz="2600" dirty="0" smtClean="0"/>
              <a:t> </a:t>
            </a:r>
            <a:r>
              <a:rPr lang="en-GB" sz="2600" b="1" dirty="0" smtClean="0"/>
              <a:t>Date of </a:t>
            </a:r>
            <a:r>
              <a:rPr lang="en-GB" sz="2600" b="1" dirty="0"/>
              <a:t>effect: 1 July 2016</a:t>
            </a:r>
          </a:p>
          <a:p>
            <a:pPr marL="0" indent="0">
              <a:spcAft>
                <a:spcPts val="600"/>
              </a:spcAft>
            </a:pPr>
            <a:r>
              <a:rPr lang="en-US" sz="2600" dirty="0" smtClean="0"/>
              <a:t>PART </a:t>
            </a:r>
            <a:r>
              <a:rPr lang="en-US" sz="2600" dirty="0"/>
              <a:t>II. WMO Information System (WIS)</a:t>
            </a:r>
          </a:p>
          <a:p>
            <a:pPr marL="0" indent="0">
              <a:spcAft>
                <a:spcPts val="600"/>
              </a:spcAft>
            </a:pPr>
            <a:r>
              <a:rPr lang="en-US" sz="2600" dirty="0"/>
              <a:t>PART III. Data Processing and Forecasting</a:t>
            </a:r>
          </a:p>
          <a:p>
            <a:pPr marL="1431925" indent="-1431925">
              <a:spcAft>
                <a:spcPts val="600"/>
              </a:spcAft>
            </a:pPr>
            <a:r>
              <a:rPr lang="en-US" sz="2600" dirty="0"/>
              <a:t>PART IV. Meteorological, hydrological and climatological</a:t>
            </a:r>
            <a:r>
              <a:rPr lang="en-US" sz="2600" dirty="0" smtClean="0"/>
              <a:t>               applications </a:t>
            </a:r>
            <a:r>
              <a:rPr lang="en-US" sz="2600" dirty="0"/>
              <a:t>and services</a:t>
            </a:r>
          </a:p>
          <a:p>
            <a:pPr marL="0" indent="0">
              <a:spcAft>
                <a:spcPts val="600"/>
              </a:spcAft>
            </a:pPr>
            <a:r>
              <a:rPr lang="en-US" sz="2600" dirty="0"/>
              <a:t>PART V. Education and training</a:t>
            </a:r>
          </a:p>
          <a:p>
            <a:pPr marL="1431925" indent="-1431925">
              <a:spcAft>
                <a:spcPts val="600"/>
              </a:spcAft>
            </a:pPr>
            <a:r>
              <a:rPr lang="en-US" sz="2600" dirty="0"/>
              <a:t>PART VI. Competence of </a:t>
            </a:r>
            <a:r>
              <a:rPr lang="en-US" sz="2600" dirty="0" smtClean="0"/>
              <a:t>meteorological, hydrological </a:t>
            </a:r>
            <a:r>
              <a:rPr lang="en-US" sz="2600" dirty="0"/>
              <a:t>	 and climatological personnel</a:t>
            </a:r>
          </a:p>
        </p:txBody>
      </p:sp>
    </p:spTree>
    <p:extLst>
      <p:ext uri="{BB962C8B-B14F-4D97-AF65-F5344CB8AC3E}">
        <p14:creationId xmlns:p14="http://schemas.microsoft.com/office/powerpoint/2010/main" val="19931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040" y="188640"/>
            <a:ext cx="8388424" cy="936104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Technical Regulations WMO-No</a:t>
            </a:r>
            <a:r>
              <a:rPr lang="en-US" altLang="en-US" sz="40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49</a:t>
            </a:r>
            <a:b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</a:br>
            <a:r>
              <a:rPr lang="en-US" altLang="en-US" sz="36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(Standards and Recommendations)</a:t>
            </a:r>
            <a:endParaRPr lang="en-US" altLang="en-US" sz="330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23528" y="1412776"/>
            <a:ext cx="871296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7388" indent="-2905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4263" indent="-2270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 sz="2800" b="0" dirty="0" smtClean="0">
                <a:solidFill>
                  <a:srgbClr val="000000"/>
                </a:solidFill>
              </a:rPr>
              <a:t>The </a:t>
            </a:r>
            <a:r>
              <a:rPr lang="en-GB" sz="2800" i="1" dirty="0" smtClean="0">
                <a:solidFill>
                  <a:srgbClr val="CC0000"/>
                </a:solidFill>
              </a:rPr>
              <a:t>standard</a:t>
            </a:r>
            <a:r>
              <a:rPr lang="en-GB" sz="2800" b="0" dirty="0" smtClean="0">
                <a:solidFill>
                  <a:srgbClr val="CC0000"/>
                </a:solidFill>
              </a:rPr>
              <a:t> </a:t>
            </a:r>
            <a:r>
              <a:rPr lang="en-GB" sz="2800" b="0" dirty="0" smtClean="0">
                <a:solidFill>
                  <a:srgbClr val="000000"/>
                </a:solidFill>
              </a:rPr>
              <a:t>practices and procedures:</a:t>
            </a:r>
          </a:p>
          <a:p>
            <a:pPr algn="l"/>
            <a:endParaRPr lang="en-GB" sz="2800" b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0" dirty="0" smtClean="0">
                <a:solidFill>
                  <a:srgbClr val="000000"/>
                </a:solidFill>
              </a:rPr>
              <a:t>It is </a:t>
            </a:r>
            <a:r>
              <a:rPr lang="en-US" sz="2800" i="1" dirty="0" smtClean="0">
                <a:solidFill>
                  <a:srgbClr val="FF0000"/>
                </a:solidFill>
              </a:rPr>
              <a:t>necessary</a:t>
            </a:r>
            <a:r>
              <a:rPr lang="en-US" sz="2800" b="0" dirty="0" smtClean="0">
                <a:solidFill>
                  <a:srgbClr val="FF0000"/>
                </a:solidFill>
              </a:rPr>
              <a:t> </a:t>
            </a:r>
            <a:r>
              <a:rPr lang="en-US" sz="2800" b="0" dirty="0" smtClean="0">
                <a:solidFill>
                  <a:srgbClr val="000000"/>
                </a:solidFill>
              </a:rPr>
              <a:t>that Members follow or implement;</a:t>
            </a:r>
          </a:p>
          <a:p>
            <a:pPr marL="0" indent="0" algn="l"/>
            <a:endParaRPr lang="en-US" sz="2800" b="0" dirty="0" smtClean="0">
              <a:solidFill>
                <a:srgbClr val="00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0" dirty="0" smtClean="0">
                <a:solidFill>
                  <a:srgbClr val="000000"/>
                </a:solidFill>
              </a:rPr>
              <a:t>Are distinguished by the use of the term </a:t>
            </a:r>
            <a:r>
              <a:rPr lang="en-US" sz="2800" b="1" dirty="0" smtClean="0">
                <a:solidFill>
                  <a:srgbClr val="FF0000"/>
                </a:solidFill>
              </a:rPr>
              <a:t>shall</a:t>
            </a:r>
            <a:r>
              <a:rPr lang="en-US" sz="2800" b="0" dirty="0" smtClean="0">
                <a:solidFill>
                  <a:srgbClr val="000000"/>
                </a:solidFill>
              </a:rPr>
              <a:t> in the English text and by suitable equivalent terms in the other WMO language versions.</a:t>
            </a:r>
            <a:endParaRPr lang="en-GB" sz="28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5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0040" y="188640"/>
            <a:ext cx="8388424" cy="936104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Technical Regulations WMO-No</a:t>
            </a:r>
            <a:r>
              <a:rPr lang="en-US" altLang="en-US" sz="4000" b="1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49</a:t>
            </a:r>
            <a:b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</a:br>
            <a:r>
              <a:rPr lang="en-US" altLang="en-US" sz="36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(Standards and Recommendations)</a:t>
            </a:r>
            <a:endParaRPr lang="en-US" altLang="en-US" sz="330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23528" y="1412776"/>
            <a:ext cx="871296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7388" indent="-2905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4263" indent="-2270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800" dirty="0">
                <a:solidFill>
                  <a:srgbClr val="000000"/>
                </a:solidFill>
              </a:rPr>
              <a:t>The </a:t>
            </a:r>
            <a:r>
              <a:rPr lang="en-GB" sz="2800" i="1" dirty="0">
                <a:solidFill>
                  <a:srgbClr val="0000CC"/>
                </a:solidFill>
              </a:rPr>
              <a:t>recommended</a:t>
            </a:r>
            <a:r>
              <a:rPr lang="en-GB" sz="2800" dirty="0">
                <a:solidFill>
                  <a:srgbClr val="0000CC"/>
                </a:solidFill>
              </a:rPr>
              <a:t> </a:t>
            </a:r>
            <a:r>
              <a:rPr lang="en-GB" sz="2800" dirty="0">
                <a:solidFill>
                  <a:srgbClr val="000000"/>
                </a:solidFill>
              </a:rPr>
              <a:t>practices and procedures:</a:t>
            </a:r>
          </a:p>
          <a:p>
            <a:endParaRPr lang="en-GB" sz="2800" dirty="0"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</a:rPr>
              <a:t>It </a:t>
            </a:r>
            <a:r>
              <a:rPr lang="en-US" sz="2800" dirty="0">
                <a:solidFill>
                  <a:srgbClr val="000000"/>
                </a:solidFill>
              </a:rPr>
              <a:t>is </a:t>
            </a:r>
            <a:r>
              <a:rPr lang="en-US" sz="2800" i="1" dirty="0">
                <a:solidFill>
                  <a:srgbClr val="0000CC"/>
                </a:solidFill>
              </a:rPr>
              <a:t>desirable</a:t>
            </a:r>
            <a:r>
              <a:rPr lang="en-US" sz="2800" dirty="0">
                <a:solidFill>
                  <a:srgbClr val="000000"/>
                </a:solidFill>
              </a:rPr>
              <a:t> that Members follow or implement; </a:t>
            </a:r>
            <a:endParaRPr lang="en-GB" sz="2800" dirty="0">
              <a:solidFill>
                <a:srgbClr val="000000"/>
              </a:solidFill>
            </a:endParaRPr>
          </a:p>
          <a:p>
            <a:pPr marL="0" indent="0"/>
            <a:endParaRPr lang="en-US" sz="2800" dirty="0"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</a:rPr>
              <a:t>Are distinguished by the use of the term </a:t>
            </a:r>
            <a:r>
              <a:rPr lang="en-US" sz="2800" b="1" dirty="0">
                <a:solidFill>
                  <a:srgbClr val="0000CC"/>
                </a:solidFill>
              </a:rPr>
              <a:t>should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in the English text and by suitable equivalent terms in the other WMO language versions.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82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107505" y="188640"/>
            <a:ext cx="8857108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Examples of provisions </a:t>
            </a:r>
            <a:b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</a:br>
            <a:r>
              <a:rPr lang="en-US" altLang="en-US" sz="33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in the WIGOS </a:t>
            </a:r>
            <a:r>
              <a:rPr lang="en-US" altLang="en-US" sz="3300"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Technical Regulations</a:t>
            </a:r>
            <a:endParaRPr lang="en-AU" altLang="en-US" sz="330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412775"/>
            <a:ext cx="8208911" cy="46805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/>
              <a:t>2.2.1.2	Members </a:t>
            </a:r>
            <a:r>
              <a:rPr lang="en-GB" sz="2800" b="1" dirty="0">
                <a:solidFill>
                  <a:srgbClr val="FF0000"/>
                </a:solidFill>
              </a:rPr>
              <a:t>shall</a:t>
            </a:r>
            <a:r>
              <a:rPr lang="en-GB" sz="2800" b="1" dirty="0"/>
              <a:t> plan and operate their networks in a sustainable and reliable manner utilizing WIGOS standard and recommended practices and procedures, and tools. </a:t>
            </a:r>
            <a:endParaRPr lang="en-GB" sz="2800" b="1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800" dirty="0" smtClean="0"/>
              <a:t>2.2.2.1.1</a:t>
            </a:r>
            <a:r>
              <a:rPr lang="en-GB" sz="2800" dirty="0"/>
              <a:t>	Members </a:t>
            </a:r>
            <a:r>
              <a:rPr lang="en-GB" sz="2800" b="1" dirty="0">
                <a:solidFill>
                  <a:srgbClr val="000099"/>
                </a:solidFill>
              </a:rPr>
              <a:t>should</a:t>
            </a:r>
            <a:r>
              <a:rPr lang="en-GB" sz="2800" dirty="0"/>
              <a:t> follow the principles specified in Appendix 2.1 when designing and developing their observing networks</a:t>
            </a:r>
            <a:r>
              <a:rPr lang="en-GB" sz="2800" dirty="0" smtClean="0"/>
              <a:t>.</a:t>
            </a:r>
            <a:endParaRPr lang="fr-FR" altLang="en-US" sz="28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93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99"/>
                </a:solidFill>
                <a:latin typeface="+mn-lt"/>
                <a:ea typeface="+mn-ea"/>
                <a:cs typeface="+mn-cs"/>
                <a:sym typeface="Helvetica Neue"/>
              </a:rPr>
              <a:t>Outline</a:t>
            </a:r>
            <a:endParaRPr lang="en-US" altLang="en-US" sz="3600" b="1" dirty="0">
              <a:solidFill>
                <a:srgbClr val="000099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467544" y="1268760"/>
            <a:ext cx="820891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87388" indent="-2905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4263" indent="-227013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Introduction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WIGOS Technical Regulations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en-US" sz="2800" dirty="0" smtClean="0"/>
              <a:t>The Guide to WIGOS</a:t>
            </a:r>
            <a:endParaRPr lang="en-US" sz="2800" dirty="0"/>
          </a:p>
          <a:p>
            <a:pPr marL="682625" indent="-682625">
              <a:spcAft>
                <a:spcPts val="600"/>
              </a:spcAft>
              <a:buFont typeface="+mj-lt"/>
              <a:buAutoNum type="romanUcPeriod"/>
            </a:pPr>
            <a:r>
              <a:rPr lang="fr-CH" sz="2800" dirty="0" smtClean="0"/>
              <a:t>Final </a:t>
            </a:r>
            <a:r>
              <a:rPr lang="fr-CH" sz="2800" dirty="0" err="1" smtClean="0"/>
              <a:t>Remarks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52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WM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1681</Words>
  <Application>Microsoft Office PowerPoint</Application>
  <PresentationFormat>On-screen Show (4:3)</PresentationFormat>
  <Paragraphs>279</Paragraphs>
  <Slides>25</Slides>
  <Notes>21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</vt:lpstr>
      <vt:lpstr>1_Default</vt:lpstr>
      <vt:lpstr>WMO</vt:lpstr>
      <vt:lpstr>PowerPoint Presentation</vt:lpstr>
      <vt:lpstr>Outline</vt:lpstr>
      <vt:lpstr>Outline</vt:lpstr>
      <vt:lpstr>PowerPoint Presentation</vt:lpstr>
      <vt:lpstr>Technical Regulations (WMO-No. 49) Vol. I General Standards and Recommended Practices </vt:lpstr>
      <vt:lpstr>Technical Regulations WMO-No. 49 (Standards and Recommendations)</vt:lpstr>
      <vt:lpstr>Technical Regulations WMO-No. 49 (Standards and Recommendations)</vt:lpstr>
      <vt:lpstr>Examples of provisions  in the WIGOS Technical Regulations</vt:lpstr>
      <vt:lpstr>Outline</vt:lpstr>
      <vt:lpstr>WIGOS Technical Regulations and Manual</vt:lpstr>
      <vt:lpstr>Purpose and Scope of WIGOS Technical Regulations </vt:lpstr>
      <vt:lpstr>Purpose and Scope (Cont.) of WIGOS Technical Regulations </vt:lpstr>
      <vt:lpstr>Chapters of WIGOS Technical Regulations Vol. I, Part I – WIGOS &amp; Manual on WIGOS</vt:lpstr>
      <vt:lpstr>Vol. I, Part I – WIGOS &amp; Manual on WIGOS</vt:lpstr>
      <vt:lpstr>Manual on WIGOS</vt:lpstr>
      <vt:lpstr>New draft Edition of WIGOS Technical Regulations</vt:lpstr>
      <vt:lpstr>Outline</vt:lpstr>
      <vt:lpstr>Guide to WIGOS (WMO-No. 1165) </vt:lpstr>
      <vt:lpstr>Guide to WIGOS (WMO-No. 1165) – Cont.</vt:lpstr>
      <vt:lpstr>Guide to WIGOS (WMO-No. 1165) – Cont.</vt:lpstr>
      <vt:lpstr>Outline</vt:lpstr>
      <vt:lpstr>PowerPoint Presentation</vt:lpstr>
      <vt:lpstr>New draft Edition of WIGOS Technical Regulations</vt:lpstr>
      <vt:lpstr>New draft Edition of WIGOS Technical Regulations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WRM &amp; WGM</dc:title>
  <dc:creator>Igor Zahumensky</dc:creator>
  <cp:keywords>WIGOS Regulatory and guidance material</cp:keywords>
  <cp:lastModifiedBy>Luis Filipe NUNES</cp:lastModifiedBy>
  <cp:revision>103</cp:revision>
  <cp:lastPrinted>2018-09-26T13:12:10Z</cp:lastPrinted>
  <dcterms:modified xsi:type="dcterms:W3CDTF">2018-11-05T14:23:58Z</dcterms:modified>
</cp:coreProperties>
</file>