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2"/>
  </p:notesMasterIdLst>
  <p:sldIdLst>
    <p:sldId id="302" r:id="rId2"/>
    <p:sldId id="355" r:id="rId3"/>
    <p:sldId id="356" r:id="rId4"/>
    <p:sldId id="357" r:id="rId5"/>
    <p:sldId id="358" r:id="rId6"/>
    <p:sldId id="351" r:id="rId7"/>
    <p:sldId id="330" r:id="rId8"/>
    <p:sldId id="341" r:id="rId9"/>
    <p:sldId id="343" r:id="rId10"/>
    <p:sldId id="338" r:id="rId11"/>
    <p:sldId id="348" r:id="rId12"/>
    <p:sldId id="359" r:id="rId13"/>
    <p:sldId id="350" r:id="rId14"/>
    <p:sldId id="344" r:id="rId15"/>
    <p:sldId id="349" r:id="rId16"/>
    <p:sldId id="345" r:id="rId17"/>
    <p:sldId id="352" r:id="rId18"/>
    <p:sldId id="353" r:id="rId19"/>
    <p:sldId id="354" r:id="rId20"/>
    <p:sldId id="304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1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3A0D-B9E4-451B-A862-8A73738F231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2528-CCBD-4D0C-8737-E733F4C6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4263D-4912-4638-81EE-13304F7F9A5F}" type="datetimeFigureOut">
              <a:rPr lang="ar-SA" smtClean="0"/>
              <a:t>27/02/1440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CD2DDB-FAD0-47C3-A05E-0539D19BAF62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06607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Status and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Plan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of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Regional WIGOS Center (West Asia) in </a:t>
            </a:r>
            <a:endParaRPr lang="en-US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  <a:p>
            <a:pPr lvl="0" algn="ctr" rtl="0"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Saud Arabia</a:t>
            </a:r>
            <a:endParaRPr lang="ar-S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00506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BABIDHAN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WNFP GAMEP SAUDI ARABIA</a:t>
            </a:r>
            <a:endParaRPr lang="ar-S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574603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WMO RA II WIGOS Workshop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(Beijing, 6-8 November 2018)</a:t>
            </a:r>
            <a:endParaRPr lang="en-US" dirty="0"/>
          </a:p>
        </p:txBody>
      </p:sp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6123505"/>
            <a:ext cx="6627138" cy="545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5"/>
            <a:ext cx="8784976" cy="46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412776"/>
            <a:ext cx="792088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3315"/>
            <a:ext cx="4433833" cy="529805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0911"/>
            <a:ext cx="4176464" cy="532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4" y="1556791"/>
            <a:ext cx="8615716" cy="5068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63000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>
                <a:solidFill>
                  <a:srgbClr val="0000CC"/>
                </a:solidFill>
              </a:rPr>
              <a:t>Deployment of new observing systems based on user needs</a:t>
            </a:r>
          </a:p>
        </p:txBody>
      </p:sp>
    </p:spTree>
    <p:extLst>
      <p:ext uri="{BB962C8B-B14F-4D97-AF65-F5344CB8AC3E}">
        <p14:creationId xmlns:p14="http://schemas.microsoft.com/office/powerpoint/2010/main" val="7410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SzPct val="200000"/>
              <a:defRPr/>
            </a:pPr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4. Observing System Operation and Maintenance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49289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Performing operation </a:t>
            </a:r>
            <a:r>
              <a:rPr lang="en-US" b="1" dirty="0">
                <a:latin typeface="Arial" charset="0"/>
                <a:cs typeface="Arial" charset="0"/>
              </a:rPr>
              <a:t>and maintenance </a:t>
            </a:r>
            <a:r>
              <a:rPr lang="en-US" b="1" dirty="0" smtClean="0">
                <a:latin typeface="Arial" charset="0"/>
                <a:cs typeface="Arial" charset="0"/>
              </a:rPr>
              <a:t>routine procedures </a:t>
            </a:r>
            <a:endParaRPr lang="en-US" b="1" dirty="0">
              <a:latin typeface="Arial" charset="0"/>
              <a:cs typeface="Arial" charset="0"/>
            </a:endParaRP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Making preventive </a:t>
            </a:r>
            <a:r>
              <a:rPr lang="en-US" b="1" dirty="0">
                <a:latin typeface="Arial" charset="0"/>
                <a:cs typeface="Arial" charset="0"/>
              </a:rPr>
              <a:t>and corrective maintenance </a:t>
            </a:r>
          </a:p>
          <a:p>
            <a:pPr lvl="0" algn="just" rtl="0">
              <a:buClr>
                <a:srgbClr val="FF0000"/>
              </a:buClr>
              <a:buSzPct val="150000"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Making calibration at certain interval for each particular observing system</a:t>
            </a: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34290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A plan for development of national database for </a:t>
            </a:r>
            <a:r>
              <a:rPr lang="en-US" b="1" dirty="0" smtClean="0">
                <a:latin typeface="Arial" charset="0"/>
                <a:cs typeface="Arial" charset="0"/>
              </a:rPr>
              <a:t>metadata</a:t>
            </a: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A web based real time status and maintenance monitoring tool for observing network</a:t>
            </a: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342900" lvl="0" indent="-342900" algn="just" rtl="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Carrying out regular training activities  for GAMEP</a:t>
            </a:r>
            <a:r>
              <a:rPr lang="en-US" b="1" dirty="0" smtClean="0">
                <a:latin typeface="Arial" charset="0"/>
                <a:cs typeface="Arial" charset="0"/>
              </a:rPr>
              <a:t> O&amp;M staff.</a:t>
            </a:r>
            <a:endParaRPr lang="en-US" b="1" dirty="0">
              <a:latin typeface="Arial" charset="0"/>
              <a:cs typeface="Arial" charset="0"/>
            </a:endParaRPr>
          </a:p>
          <a:p>
            <a:pPr lvl="0" algn="just" rtl="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GB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5. Quality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708920"/>
            <a:ext cx="7941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b="1" dirty="0" smtClean="0">
                <a:latin typeface="Arial" charset="0"/>
                <a:cs typeface="Arial" charset="0"/>
              </a:rPr>
              <a:t>  Quality </a:t>
            </a:r>
            <a:r>
              <a:rPr lang="en-GB" b="1" dirty="0">
                <a:latin typeface="Arial" charset="0"/>
                <a:cs typeface="Arial" charset="0"/>
              </a:rPr>
              <a:t>Management System (QMS) </a:t>
            </a:r>
            <a:r>
              <a:rPr lang="tr-TR" b="1" dirty="0">
                <a:latin typeface="Arial" charset="0"/>
                <a:cs typeface="Arial" charset="0"/>
              </a:rPr>
              <a:t>(</a:t>
            </a:r>
            <a:r>
              <a:rPr lang="en-GB" b="1" dirty="0">
                <a:latin typeface="Arial" charset="0"/>
                <a:cs typeface="Arial" charset="0"/>
              </a:rPr>
              <a:t>ISO </a:t>
            </a:r>
            <a:r>
              <a:rPr lang="en-GB" b="1" dirty="0" smtClean="0">
                <a:latin typeface="Arial" charset="0"/>
                <a:cs typeface="Arial" charset="0"/>
              </a:rPr>
              <a:t>9001:2015)</a:t>
            </a:r>
            <a:endParaRPr lang="tr-TR" b="1" dirty="0"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  Developing </a:t>
            </a:r>
            <a:r>
              <a:rPr lang="en-US" b="1" dirty="0">
                <a:latin typeface="Arial" charset="0"/>
                <a:cs typeface="Arial" charset="0"/>
              </a:rPr>
              <a:t>and implementing a Quality Control process for all  </a:t>
            </a:r>
            <a:r>
              <a:rPr lang="en-US" b="1" dirty="0" smtClean="0">
                <a:latin typeface="Arial" charset="0"/>
                <a:cs typeface="Arial" charset="0"/>
              </a:rPr>
              <a:t>   observational </a:t>
            </a:r>
            <a:r>
              <a:rPr lang="en-US" b="1" dirty="0">
                <a:latin typeface="Arial" charset="0"/>
                <a:cs typeface="Arial" charset="0"/>
              </a:rPr>
              <a:t>data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</a:pPr>
            <a:endParaRPr lang="en-GB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b="1" dirty="0" smtClean="0">
                <a:latin typeface="Arial" charset="0"/>
                <a:cs typeface="Arial" charset="0"/>
              </a:rPr>
              <a:t>  Making documentation </a:t>
            </a:r>
            <a:r>
              <a:rPr lang="en-GB" b="1" dirty="0">
                <a:latin typeface="Arial" charset="0"/>
                <a:cs typeface="Arial" charset="0"/>
              </a:rPr>
              <a:t>of the operation and maintenance processes of observing systems in accordance with QMS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</a:pPr>
            <a:endParaRPr lang="en-GB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b="1" dirty="0" smtClean="0">
                <a:latin typeface="Arial" charset="0"/>
                <a:cs typeface="Arial" charset="0"/>
              </a:rPr>
              <a:t>  Monitoring</a:t>
            </a:r>
            <a:r>
              <a:rPr lang="tr-TR" b="1" dirty="0" smtClean="0">
                <a:latin typeface="Arial" charset="0"/>
                <a:cs typeface="Arial" charset="0"/>
              </a:rPr>
              <a:t> </a:t>
            </a:r>
            <a:r>
              <a:rPr lang="en-GB" b="1" dirty="0">
                <a:latin typeface="Arial" charset="0"/>
                <a:cs typeface="Arial" charset="0"/>
              </a:rPr>
              <a:t>all activities </a:t>
            </a:r>
            <a:r>
              <a:rPr lang="en-GB" b="1" dirty="0" smtClean="0">
                <a:latin typeface="Arial" charset="0"/>
                <a:cs typeface="Arial" charset="0"/>
              </a:rPr>
              <a:t>in </a:t>
            </a:r>
            <a:r>
              <a:rPr lang="en-GB" b="1" dirty="0">
                <a:latin typeface="Arial" charset="0"/>
                <a:cs typeface="Arial" charset="0"/>
              </a:rPr>
              <a:t>a web based  </a:t>
            </a:r>
            <a:r>
              <a:rPr lang="en-GB" b="1" dirty="0" smtClean="0">
                <a:latin typeface="Arial" charset="0"/>
                <a:cs typeface="Arial" charset="0"/>
              </a:rPr>
              <a:t>programme</a:t>
            </a:r>
            <a:endParaRPr lang="tr-TR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ct val="0"/>
              </a:spcBef>
              <a:buClr>
                <a:srgbClr val="FF0000"/>
              </a:buClr>
              <a:buSzPct val="200000"/>
            </a:pPr>
            <a:r>
              <a:rPr lang="tr-TR" sz="2400" b="1" dirty="0">
                <a:solidFill>
                  <a:srgbClr val="0000CC"/>
                </a:solidFill>
                <a:cs typeface="Arial" charset="0"/>
              </a:rPr>
              <a:t>6. </a:t>
            </a:r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Standardization and interoperability</a:t>
            </a:r>
            <a:endParaRPr lang="tr-TR" sz="24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63691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Complying </a:t>
            </a:r>
            <a:r>
              <a:rPr lang="en-US" b="1" dirty="0">
                <a:latin typeface="Arial" charset="0"/>
                <a:cs typeface="Arial" charset="0"/>
              </a:rPr>
              <a:t>with WMO standard and recommended practices and procedures for instruments and methods </a:t>
            </a:r>
            <a:r>
              <a:rPr lang="en-US" b="1" dirty="0" smtClean="0">
                <a:latin typeface="Arial" charset="0"/>
                <a:cs typeface="Arial" charset="0"/>
              </a:rPr>
              <a:t>of observation</a:t>
            </a:r>
            <a:r>
              <a:rPr lang="en-US" b="1" dirty="0">
                <a:latin typeface="Arial" charset="0"/>
                <a:cs typeface="Arial" charset="0"/>
              </a:rPr>
              <a:t>. </a:t>
            </a: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Having a </a:t>
            </a:r>
            <a:r>
              <a:rPr lang="en-US" b="1" dirty="0">
                <a:latin typeface="Arial" charset="0"/>
                <a:cs typeface="Arial" charset="0"/>
              </a:rPr>
              <a:t>process for the classification of the observing stations according to </a:t>
            </a:r>
            <a:r>
              <a:rPr lang="en-US" b="1" dirty="0" smtClean="0">
                <a:latin typeface="Arial" charset="0"/>
                <a:cs typeface="Arial" charset="0"/>
              </a:rPr>
              <a:t>WMO/CIMO Guidance</a:t>
            </a:r>
            <a:endParaRPr lang="en-US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Fulfilling </a:t>
            </a:r>
            <a:r>
              <a:rPr lang="en-US" b="1" dirty="0" smtClean="0">
                <a:latin typeface="Arial" charset="0"/>
                <a:cs typeface="Arial" charset="0"/>
              </a:rPr>
              <a:t>obligations</a:t>
            </a:r>
            <a:r>
              <a:rPr lang="en-US" b="1" dirty="0">
                <a:latin typeface="Arial" charset="0"/>
                <a:cs typeface="Arial" charset="0"/>
              </a:rPr>
              <a:t>, </a:t>
            </a:r>
            <a:r>
              <a:rPr lang="en-US" b="1" dirty="0" smtClean="0">
                <a:latin typeface="Arial" charset="0"/>
                <a:cs typeface="Arial" charset="0"/>
              </a:rPr>
              <a:t>standards </a:t>
            </a:r>
            <a:r>
              <a:rPr lang="en-US" b="1" dirty="0">
                <a:latin typeface="Arial" charset="0"/>
                <a:cs typeface="Arial" charset="0"/>
              </a:rPr>
              <a:t>and applications, and </a:t>
            </a:r>
            <a:r>
              <a:rPr lang="en-US" b="1" dirty="0" smtClean="0">
                <a:latin typeface="Arial" charset="0"/>
                <a:cs typeface="Arial" charset="0"/>
              </a:rPr>
              <a:t>hosting GISC recognized by WMO </a:t>
            </a:r>
            <a:endParaRPr lang="en-US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Managing a central database for processing, archiving  and disseminating the all </a:t>
            </a:r>
            <a:r>
              <a:rPr lang="en-US" b="1" dirty="0" smtClean="0">
                <a:latin typeface="Arial" charset="0"/>
                <a:cs typeface="Arial" charset="0"/>
              </a:rPr>
              <a:t>observational  </a:t>
            </a:r>
            <a:r>
              <a:rPr lang="en-US" b="1" dirty="0">
                <a:latin typeface="Arial" charset="0"/>
                <a:cs typeface="Arial" charset="0"/>
              </a:rPr>
              <a:t>data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103239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7</a:t>
            </a:r>
            <a:r>
              <a:rPr lang="en-GB" sz="2400" b="1" dirty="0" smtClean="0">
                <a:solidFill>
                  <a:srgbClr val="0000CC"/>
                </a:solidFill>
                <a:cs typeface="Arial" charset="0"/>
              </a:rPr>
              <a:t>. WIGOS </a:t>
            </a:r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Information Resource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708920"/>
            <a:ext cx="794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Reviewing  </a:t>
            </a:r>
            <a:r>
              <a:rPr lang="en-US" b="1" dirty="0">
                <a:latin typeface="Arial" charset="0"/>
                <a:cs typeface="Arial" charset="0"/>
              </a:rPr>
              <a:t>all meteorological data inventory, and updating </a:t>
            </a:r>
            <a:r>
              <a:rPr lang="en-US" b="1" dirty="0" smtClean="0">
                <a:latin typeface="Arial" charset="0"/>
                <a:cs typeface="Arial" charset="0"/>
              </a:rPr>
              <a:t>metadata records </a:t>
            </a:r>
            <a:endParaRPr lang="en-US" b="1" dirty="0"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3543399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8. Data discovery and availability (data and metadata)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4221088"/>
            <a:ext cx="7480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GAMEP is hosting GISC Jeddah which provides exchange of data, interpretation metadata, and management of related discovery metadata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5922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00CC"/>
                </a:solidFill>
                <a:cs typeface="Arial" charset="0"/>
              </a:rPr>
              <a:t>9. Capacity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420888"/>
            <a:ext cx="794156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950" b="1" dirty="0">
                <a:latin typeface="Arial" charset="0"/>
                <a:cs typeface="Arial" charset="0"/>
              </a:rPr>
              <a:t>Organizing national and </a:t>
            </a:r>
            <a:r>
              <a:rPr lang="en-US" sz="1950" b="1" dirty="0" smtClean="0">
                <a:latin typeface="Arial" charset="0"/>
                <a:cs typeface="Arial" charset="0"/>
              </a:rPr>
              <a:t>Regional training </a:t>
            </a:r>
            <a:r>
              <a:rPr lang="en-US" sz="1950" b="1" dirty="0">
                <a:latin typeface="Arial" charset="0"/>
                <a:cs typeface="Arial" charset="0"/>
              </a:rPr>
              <a:t>courses on observing systems </a:t>
            </a:r>
          </a:p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Cooperation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with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WMO and Members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(consultancy service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etc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.)</a:t>
            </a:r>
          </a:p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Providing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assistance to enable effective implementation, operation and management of observing systems;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69552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10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. Communications and outreach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5232682"/>
            <a:ext cx="7941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A plan to provide </a:t>
            </a:r>
            <a:r>
              <a:rPr lang="en-US" b="1" dirty="0">
                <a:latin typeface="Arial" charset="0"/>
                <a:cs typeface="Arial" charset="0"/>
              </a:rPr>
              <a:t>details on WIGOS benefits, increased effectiveness, and efficiency, and impact on the activities of the Members of the Region, as well as on the socio-economic benefits of WIGOS data.</a:t>
            </a:r>
            <a:endParaRPr lang="tr-TR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518301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>
                <a:solidFill>
                  <a:srgbClr val="FF0000"/>
                </a:solidFill>
              </a:rPr>
              <a:t>Conclusion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204864"/>
            <a:ext cx="794156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sz="1950" b="1" dirty="0">
                <a:latin typeface="Arial" charset="0"/>
                <a:cs typeface="Arial" charset="0"/>
                <a:sym typeface="Arial"/>
              </a:rPr>
              <a:t>Strong support from Members, </a:t>
            </a:r>
            <a:r>
              <a:rPr lang="en-US" sz="1950" b="1" dirty="0" smtClean="0">
                <a:latin typeface="Arial" charset="0"/>
                <a:cs typeface="Arial" charset="0"/>
                <a:sym typeface="Arial"/>
              </a:rPr>
              <a:t>RA II, </a:t>
            </a:r>
            <a:r>
              <a:rPr lang="en-US" sz="1950" b="1" dirty="0">
                <a:latin typeface="Arial" charset="0"/>
                <a:cs typeface="Arial" charset="0"/>
                <a:sym typeface="Arial"/>
              </a:rPr>
              <a:t>and the WMO </a:t>
            </a:r>
            <a:r>
              <a:rPr lang="en-US" sz="1950" b="1" dirty="0" smtClean="0">
                <a:latin typeface="Arial" charset="0"/>
                <a:cs typeface="Arial" charset="0"/>
                <a:sym typeface="Arial"/>
              </a:rPr>
              <a:t>Secretariat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Strengthen regional cooperation for full implementation of WIGOS  at regional and sub-regional level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Resources to develop and implement management and operational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WIGOS and partnerships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will be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needed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   Lack </a:t>
            </a:r>
            <a:r>
              <a:rPr lang="en-US" b="1" dirty="0">
                <a:latin typeface="Arial" charset="0"/>
                <a:cs typeface="Arial" charset="0"/>
              </a:rPr>
              <a:t>of sufficient human resources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518301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r-TR" sz="3200" b="1" kern="0" dirty="0" smtClean="0">
                <a:solidFill>
                  <a:srgbClr val="FF0000"/>
                </a:solidFill>
              </a:rPr>
              <a:t>Introduction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204864"/>
            <a:ext cx="7941568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b="1" dirty="0" smtClean="0">
                <a:latin typeface="Arial" charset="0"/>
                <a:cs typeface="Arial" charset="0"/>
                <a:sym typeface="Arial"/>
              </a:rPr>
              <a:t>Saudi Arabia has formally indicated its interest to host RWC in RA-II (West Asia).</a:t>
            </a:r>
            <a:endParaRPr lang="en-US" b="1" dirty="0" smtClean="0"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Recognizing the important role of WIGOS as one of the priorities of WMO</a:t>
            </a:r>
            <a:endParaRPr lang="en-US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  <a:sym typeface="Arial"/>
              </a:rPr>
              <a:t> </a:t>
            </a:r>
            <a:r>
              <a:rPr lang="en-US" dirty="0" smtClean="0">
                <a:latin typeface="Arial"/>
                <a:cs typeface="Arial"/>
                <a:sym typeface="Arial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GAMEP is supporting WMO </a:t>
            </a:r>
            <a:r>
              <a:rPr lang="en-US" b="1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programmes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by hosting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WMO centers such as GISC Jeddah and planning to host SDS-WAS Center for West Asia.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   GAMEP is an authority under the auspices of Ministry of Environment</a:t>
            </a:r>
            <a:r>
              <a:rPr lang="en-US" b="1" smtClean="0">
                <a:latin typeface="Arial" charset="0"/>
                <a:cs typeface="Arial" charset="0"/>
              </a:rPr>
              <a:t>, Water </a:t>
            </a:r>
            <a:r>
              <a:rPr lang="en-US" b="1" dirty="0" smtClean="0">
                <a:latin typeface="Arial" charset="0"/>
                <a:cs typeface="Arial" charset="0"/>
              </a:rPr>
              <a:t>and Agriculture </a:t>
            </a:r>
            <a:endParaRPr lang="en-US" b="1" dirty="0">
              <a:latin typeface="Arial" charset="0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420888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 you </a:t>
            </a:r>
            <a:endParaRPr 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518301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6696744" cy="4824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2708920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</a:pPr>
            <a:r>
              <a:rPr lang="en-US" dirty="0"/>
              <a:t>Saudi Arabia occupies about 80% of </a:t>
            </a:r>
            <a:r>
              <a:rPr lang="en-US" dirty="0" smtClean="0"/>
              <a:t>the Arabian Peninsula (the </a:t>
            </a:r>
            <a:r>
              <a:rPr lang="en-US" dirty="0"/>
              <a:t>world's largest peninsula), lying between latitudes </a:t>
            </a:r>
            <a:r>
              <a:rPr lang="en-US" dirty="0" smtClean="0"/>
              <a:t>16° and </a:t>
            </a:r>
            <a:r>
              <a:rPr lang="en-US" dirty="0"/>
              <a:t>33° N, and longitudes 34° and 56° E. the total area is 2,149,690 km2 and population </a:t>
            </a:r>
            <a:r>
              <a:rPr lang="en-US" dirty="0" smtClean="0"/>
              <a:t>is about  33 million.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56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518301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r-TR" sz="3200" b="1" kern="0" dirty="0" smtClean="0">
                <a:solidFill>
                  <a:srgbClr val="FF0000"/>
                </a:solidFill>
              </a:rPr>
              <a:t>Weather and Climate Hazards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22357"/>
            <a:ext cx="5061248" cy="4591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2204864"/>
            <a:ext cx="324036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Thunderstorms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Heavy rain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  <a:sym typeface="Arial"/>
              </a:rPr>
              <a:t>   Flash Floods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1950" b="1" dirty="0" smtClean="0">
                <a:latin typeface="Arial" charset="0"/>
                <a:cs typeface="Arial" charset="0"/>
                <a:sym typeface="Arial"/>
              </a:rPr>
              <a:t>   Dust and Sand storms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1950" b="1" dirty="0" smtClean="0">
                <a:latin typeface="Arial" charset="0"/>
                <a:cs typeface="Arial" charset="0"/>
                <a:sym typeface="Arial"/>
              </a:rPr>
              <a:t>   Heat Waves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1950" b="1" dirty="0" smtClean="0">
                <a:latin typeface="Arial" charset="0"/>
                <a:cs typeface="Arial" charset="0"/>
                <a:sym typeface="Arial"/>
              </a:rPr>
              <a:t>   Cold Waves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1950" b="1" dirty="0">
              <a:latin typeface="Arial" charset="0"/>
              <a:cs typeface="Arial" charset="0"/>
              <a:sym typeface="Arial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Drought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Tropical Cyclone</a:t>
            </a:r>
            <a:endParaRPr lang="tr-TR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56" y="1196752"/>
            <a:ext cx="5236468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20888"/>
            <a:ext cx="5376138" cy="3384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7428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" y="260648"/>
            <a:ext cx="8870388" cy="62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buClr>
                <a:srgbClr val="FF0000"/>
              </a:buClr>
              <a:buSzPct val="200000"/>
            </a:pPr>
            <a:r>
              <a:rPr lang="en-US" sz="2400" b="1" dirty="0" smtClean="0">
                <a:solidFill>
                  <a:srgbClr val="0000CC"/>
                </a:solidFill>
                <a:ea typeface="Arial"/>
              </a:rPr>
              <a:t>1. </a:t>
            </a:r>
            <a:r>
              <a:rPr lang="tr-TR" sz="2400" b="1" dirty="0" smtClean="0">
                <a:solidFill>
                  <a:srgbClr val="0000CC"/>
                </a:solidFill>
                <a:ea typeface="Arial"/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  <a:ea typeface="Arial"/>
              </a:rPr>
              <a:t>management </a:t>
            </a:r>
            <a:r>
              <a:rPr lang="en-US" sz="2400" b="1" dirty="0">
                <a:solidFill>
                  <a:srgbClr val="0000CC"/>
                </a:solidFill>
                <a:ea typeface="Arial"/>
              </a:rPr>
              <a:t>of WIGOS implementation</a:t>
            </a:r>
            <a:endParaRPr lang="tr-TR" sz="2400" b="1" dirty="0">
              <a:solidFill>
                <a:srgbClr val="0000CC"/>
              </a:solidFill>
              <a:ea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492896"/>
            <a:ext cx="7992888" cy="4328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GAMEP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is the authority and responsible for making the meteorological observations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observing systems in Saudi Arabia with support of WMO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redesign and establishment of integrated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observing network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(Initiatives of Saudi Vision 2030)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WIGOS concept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line with GAMEP strategic plan</a:t>
            </a:r>
          </a:p>
          <a:p>
            <a:pPr marL="342900" indent="-342900" algn="just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the N-WIP in accordance with WIP and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R-WIP-II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Cooperating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universities, research institutions, private sector and other governmental agencies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proposal for the protection of observing sites as a part of meteorological low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RA-II,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Commissions, working groups, expert teams and task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buClr>
                <a:srgbClr val="FF0000"/>
              </a:buClr>
              <a:buSzPct val="200000"/>
            </a:pP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2. Collaboration with the WMO co-sponsored observing systems and international partner organizations and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programmes</a:t>
            </a:r>
            <a:endParaRPr lang="en-US" altLang="en-US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85293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WMO co-sponsored observing systems and international partner organizations and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coordination between these organizations/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national agencies</a:t>
            </a: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 for participation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AMDAR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cooperation with national airlines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a project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with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WMO providing observing systems for capacity development in Yemen.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FO\Documents\PME_ew\شعار الهيئة شفا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" y="-2935"/>
            <a:ext cx="1619672" cy="14157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3"/>
            </a:glow>
            <a:outerShdw blurRad="50800" dist="50800" dir="5400000" algn="ctr" rotWithShape="0">
              <a:schemeClr val="bg1">
                <a:lumMod val="75000"/>
              </a:scheme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704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</a:t>
            </a:r>
            <a:r>
              <a:rPr lang="en-US" dirty="0" smtClean="0">
                <a:solidFill>
                  <a:srgbClr val="0000CC"/>
                </a:solidFill>
              </a:rPr>
              <a:t>eneral 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uthority of </a:t>
            </a:r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eteorology and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nvironmental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rotection (</a:t>
            </a:r>
            <a:r>
              <a:rPr lang="en-US" b="1" dirty="0" smtClean="0">
                <a:solidFill>
                  <a:srgbClr val="0000CC"/>
                </a:solidFill>
              </a:rPr>
              <a:t>GAMEP)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84784"/>
            <a:ext cx="8229600" cy="3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 kern="0" dirty="0" smtClean="0">
                <a:solidFill>
                  <a:srgbClr val="FF0000"/>
                </a:solidFill>
              </a:rPr>
              <a:t>Key Activity Areas/</a:t>
            </a:r>
            <a:r>
              <a:rPr lang="en-US" altLang="tr-TR" sz="3200" b="1" kern="0" dirty="0" smtClean="0">
                <a:solidFill>
                  <a:srgbClr val="FF0000"/>
                </a:solidFill>
              </a:rPr>
              <a:t> Saudi Arabia</a:t>
            </a:r>
            <a:endParaRPr lang="en-US" altLang="tr-TR" sz="3200" b="1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buClr>
                <a:srgbClr val="FF0000"/>
              </a:buClr>
              <a:buSzPct val="200000"/>
            </a:pPr>
            <a:r>
              <a:rPr lang="tr-TR" sz="2000" b="1" dirty="0">
                <a:solidFill>
                  <a:srgbClr val="0000CC"/>
                </a:solidFill>
                <a:cs typeface="Arial" charset="0"/>
              </a:rPr>
              <a:t>3. </a:t>
            </a:r>
            <a:r>
              <a:rPr lang="en-GB" sz="2000" b="1" dirty="0">
                <a:solidFill>
                  <a:srgbClr val="0000CC"/>
                </a:solidFill>
                <a:cs typeface="Arial" charset="0"/>
              </a:rPr>
              <a:t>Design, planning and optimized evolution of WIGOS component observing systems</a:t>
            </a:r>
            <a:endParaRPr lang="tr-TR" sz="20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708920"/>
            <a:ext cx="7560840" cy="4115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charset="0"/>
                <a:cs typeface="Arial" charset="0"/>
              </a:rPr>
              <a:t>Implementing a </a:t>
            </a:r>
            <a:r>
              <a:rPr lang="en-US" sz="1600" b="1" dirty="0">
                <a:latin typeface="Arial" charset="0"/>
                <a:cs typeface="Arial" charset="0"/>
              </a:rPr>
              <a:t>process for determining the national requirements for observations </a:t>
            </a:r>
          </a:p>
          <a:p>
            <a:pPr marL="285750" lvl="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Considering the regional and global observational data </a:t>
            </a:r>
            <a:r>
              <a:rPr lang="en-US" sz="1600" b="1" dirty="0" smtClean="0">
                <a:latin typeface="Arial" charset="0"/>
                <a:cs typeface="Arial" charset="0"/>
              </a:rPr>
              <a:t>requirement</a:t>
            </a:r>
            <a:endParaRPr lang="en-US" sz="1600" dirty="0">
              <a:latin typeface="Arial" charset="0"/>
              <a:cs typeface="Arial" charset="0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Taking into account the WMO regulations and recommendations, WMO application areas, all related technical documents, guidance </a:t>
            </a:r>
            <a:r>
              <a:rPr lang="en-US" sz="1600" b="1" dirty="0" smtClean="0">
                <a:latin typeface="Arial" charset="0"/>
                <a:cs typeface="Arial" charset="0"/>
              </a:rPr>
              <a:t>material.</a:t>
            </a:r>
            <a:endParaRPr lang="en-US" sz="1600" dirty="0">
              <a:latin typeface="Arial" charset="0"/>
              <a:cs typeface="Arial" charset="0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charset="0"/>
                <a:cs typeface="Arial" charset="0"/>
              </a:rPr>
              <a:t>Making regular consultation with internal and external users to review and to meet their observational data </a:t>
            </a:r>
            <a:r>
              <a:rPr lang="en-US" sz="1600" b="1" dirty="0" smtClean="0">
                <a:latin typeface="Arial" charset="0"/>
                <a:cs typeface="Arial" charset="0"/>
              </a:rPr>
              <a:t>requirements</a:t>
            </a:r>
            <a:endParaRPr lang="tr-TR" sz="1600" b="1" dirty="0">
              <a:latin typeface="Arial" charset="0"/>
              <a:cs typeface="Arial" charset="0"/>
            </a:endParaRPr>
          </a:p>
          <a:p>
            <a:pPr marL="28575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" charset="0"/>
                <a:cs typeface="Arial" charset="0"/>
              </a:rPr>
              <a:t>Following and implementing the technological development as well as international regulations  at observing </a:t>
            </a:r>
            <a:r>
              <a:rPr lang="tr-TR" sz="1600" b="1" dirty="0" smtClean="0">
                <a:latin typeface="Arial" charset="0"/>
                <a:cs typeface="Arial" charset="0"/>
              </a:rPr>
              <a:t>network</a:t>
            </a:r>
            <a:endParaRPr lang="tr-TR" sz="1600" b="1" dirty="0">
              <a:latin typeface="Arial" charset="0"/>
              <a:cs typeface="Arial" charset="0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" charset="0"/>
                <a:cs typeface="Arial" charset="0"/>
              </a:rPr>
              <a:t>Establishment of integrated observing network with different observing system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2055</TotalTime>
  <Words>1026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Constantia</vt:lpstr>
      <vt:lpstr>Majalla UI</vt:lpstr>
      <vt:lpstr>Times New Roman</vt:lpstr>
      <vt:lpstr>Traditional Arabic</vt:lpstr>
      <vt:lpstr>Wingdings 2</vt:lpstr>
      <vt:lpstr>تدفق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cfo</dc:creator>
  <cp:lastModifiedBy>Samsung</cp:lastModifiedBy>
  <cp:revision>188</cp:revision>
  <dcterms:created xsi:type="dcterms:W3CDTF">2015-04-19T12:12:21Z</dcterms:created>
  <dcterms:modified xsi:type="dcterms:W3CDTF">2018-11-06T17:42:22Z</dcterms:modified>
</cp:coreProperties>
</file>