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07" r:id="rId4"/>
    <p:sldId id="320" r:id="rId5"/>
    <p:sldId id="308" r:id="rId6"/>
    <p:sldId id="309" r:id="rId7"/>
    <p:sldId id="310" r:id="rId8"/>
    <p:sldId id="312" r:id="rId9"/>
    <p:sldId id="318" r:id="rId10"/>
    <p:sldId id="313" r:id="rId11"/>
    <p:sldId id="321" r:id="rId12"/>
    <p:sldId id="292" r:id="rId13"/>
    <p:sldId id="316" r:id="rId14"/>
    <p:sldId id="322" r:id="rId15"/>
    <p:sldId id="275" r:id="rId16"/>
    <p:sldId id="258" r:id="rId17"/>
    <p:sldId id="281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77" autoAdjust="0"/>
    <p:restoredTop sz="98335" autoAdjust="0"/>
  </p:normalViewPr>
  <p:slideViewPr>
    <p:cSldViewPr snapToGrid="0" snapToObjects="1">
      <p:cViewPr varScale="1">
        <p:scale>
          <a:sx n="92" d="100"/>
          <a:sy n="92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9C4C-F3B2-5C48-8406-63FE35ECA871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3BD76-4AFB-2645-BDD0-95EA8B44990E}">
      <dgm:prSet phldrT="[Текст]" custT="1"/>
      <dgm:spPr/>
      <dgm:t>
        <a:bodyPr/>
        <a:lstStyle/>
        <a:p>
          <a:r>
            <a:rPr lang="en-US" sz="2800" dirty="0" err="1"/>
            <a:t>meteo</a:t>
          </a:r>
          <a:endParaRPr lang="ru-RU" sz="2800" dirty="0"/>
        </a:p>
      </dgm:t>
    </dgm:pt>
    <dgm:pt modelId="{19782B57-79E6-994B-A86C-8FA7A282595A}" type="parTrans" cxnId="{ABAB4A8D-962C-6F40-AD12-8274F24C54C6}">
      <dgm:prSet/>
      <dgm:spPr/>
      <dgm:t>
        <a:bodyPr/>
        <a:lstStyle/>
        <a:p>
          <a:endParaRPr lang="ru-RU"/>
        </a:p>
      </dgm:t>
    </dgm:pt>
    <dgm:pt modelId="{E1C7628C-4F9A-4C4E-8D77-9F85F5536366}" type="sibTrans" cxnId="{ABAB4A8D-962C-6F40-AD12-8274F24C54C6}">
      <dgm:prSet/>
      <dgm:spPr/>
      <dgm:t>
        <a:bodyPr/>
        <a:lstStyle/>
        <a:p>
          <a:endParaRPr lang="ru-RU"/>
        </a:p>
      </dgm:t>
    </dgm:pt>
    <dgm:pt modelId="{843A7061-6E7C-864C-83CB-69480C1CAB94}">
      <dgm:prSet phldrT="[Текст]" custT="1"/>
      <dgm:spPr/>
      <dgm:t>
        <a:bodyPr/>
        <a:lstStyle/>
        <a:p>
          <a:r>
            <a:rPr lang="en-US" sz="2800" dirty="0"/>
            <a:t>upper-air</a:t>
          </a:r>
          <a:endParaRPr lang="ru-RU" sz="6000" dirty="0"/>
        </a:p>
      </dgm:t>
    </dgm:pt>
    <dgm:pt modelId="{0E120BB7-1B7E-3641-8703-5CB96516AF30}" type="parTrans" cxnId="{981F0B85-8354-4D4A-B9BC-E43F65A60F22}">
      <dgm:prSet/>
      <dgm:spPr/>
      <dgm:t>
        <a:bodyPr/>
        <a:lstStyle/>
        <a:p>
          <a:endParaRPr lang="ru-RU"/>
        </a:p>
      </dgm:t>
    </dgm:pt>
    <dgm:pt modelId="{744E8645-1A3C-704A-BF40-821EB535C8C1}" type="sibTrans" cxnId="{981F0B85-8354-4D4A-B9BC-E43F65A60F22}">
      <dgm:prSet/>
      <dgm:spPr/>
      <dgm:t>
        <a:bodyPr/>
        <a:lstStyle/>
        <a:p>
          <a:endParaRPr lang="ru-RU"/>
        </a:p>
      </dgm:t>
    </dgm:pt>
    <dgm:pt modelId="{859A02DA-0CA0-424E-B2CD-273FBA5BA4E5}" type="pres">
      <dgm:prSet presAssocID="{DD259C4C-F3B2-5C48-8406-63FE35ECA871}" presName="Name0" presStyleCnt="0">
        <dgm:presLayoutVars>
          <dgm:dir/>
          <dgm:resizeHandles val="exact"/>
        </dgm:presLayoutVars>
      </dgm:prSet>
      <dgm:spPr/>
    </dgm:pt>
    <dgm:pt modelId="{A25B2649-469C-CA42-8A19-6ED4781508A4}" type="pres">
      <dgm:prSet presAssocID="{1AA3BD76-4AFB-2645-BDD0-95EA8B44990E}" presName="compNode" presStyleCnt="0"/>
      <dgm:spPr/>
    </dgm:pt>
    <dgm:pt modelId="{2D7BFAA5-2A4D-7C40-B36F-9561ED327E59}" type="pres">
      <dgm:prSet presAssocID="{1AA3BD76-4AFB-2645-BDD0-95EA8B44990E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9EB6668D-22BF-244A-AE1C-BB115CE648AF}" type="pres">
      <dgm:prSet presAssocID="{1AA3BD76-4AFB-2645-BDD0-95EA8B44990E}" presName="textRect" presStyleLbl="revTx" presStyleIdx="0" presStyleCnt="2">
        <dgm:presLayoutVars>
          <dgm:bulletEnabled val="1"/>
        </dgm:presLayoutVars>
      </dgm:prSet>
      <dgm:spPr/>
    </dgm:pt>
    <dgm:pt modelId="{77304BAE-EFB4-544B-828D-EFBBF0D06561}" type="pres">
      <dgm:prSet presAssocID="{E1C7628C-4F9A-4C4E-8D77-9F85F5536366}" presName="sibTrans" presStyleLbl="sibTrans2D1" presStyleIdx="0" presStyleCnt="0"/>
      <dgm:spPr/>
    </dgm:pt>
    <dgm:pt modelId="{5615F14A-A26C-3B48-9A5D-81386CA8114C}" type="pres">
      <dgm:prSet presAssocID="{843A7061-6E7C-864C-83CB-69480C1CAB94}" presName="compNode" presStyleCnt="0"/>
      <dgm:spPr/>
    </dgm:pt>
    <dgm:pt modelId="{4C3BBE6E-D30A-7247-BEF6-06127841A7C3}" type="pres">
      <dgm:prSet presAssocID="{843A7061-6E7C-864C-83CB-69480C1CAB94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F4B97DE6-5649-6149-95BB-A62E8EB76A3C}" type="pres">
      <dgm:prSet presAssocID="{843A7061-6E7C-864C-83CB-69480C1CAB94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C1E6E911-6B03-874A-87A7-C5C828ACBF4E}" type="presOf" srcId="{DD259C4C-F3B2-5C48-8406-63FE35ECA871}" destId="{859A02DA-0CA0-424E-B2CD-273FBA5BA4E5}" srcOrd="0" destOrd="0" presId="urn:microsoft.com/office/officeart/2005/8/layout/pList1"/>
    <dgm:cxn modelId="{D0D78A6D-BAA0-C14C-92A9-F98024ADFA8D}" type="presOf" srcId="{E1C7628C-4F9A-4C4E-8D77-9F85F5536366}" destId="{77304BAE-EFB4-544B-828D-EFBBF0D06561}" srcOrd="0" destOrd="0" presId="urn:microsoft.com/office/officeart/2005/8/layout/pList1"/>
    <dgm:cxn modelId="{981F0B85-8354-4D4A-B9BC-E43F65A60F22}" srcId="{DD259C4C-F3B2-5C48-8406-63FE35ECA871}" destId="{843A7061-6E7C-864C-83CB-69480C1CAB94}" srcOrd="1" destOrd="0" parTransId="{0E120BB7-1B7E-3641-8703-5CB96516AF30}" sibTransId="{744E8645-1A3C-704A-BF40-821EB535C8C1}"/>
    <dgm:cxn modelId="{ABAB4A8D-962C-6F40-AD12-8274F24C54C6}" srcId="{DD259C4C-F3B2-5C48-8406-63FE35ECA871}" destId="{1AA3BD76-4AFB-2645-BDD0-95EA8B44990E}" srcOrd="0" destOrd="0" parTransId="{19782B57-79E6-994B-A86C-8FA7A282595A}" sibTransId="{E1C7628C-4F9A-4C4E-8D77-9F85F5536366}"/>
    <dgm:cxn modelId="{0938FBA6-CD45-7043-B035-EF7683263B4F}" type="presOf" srcId="{843A7061-6E7C-864C-83CB-69480C1CAB94}" destId="{F4B97DE6-5649-6149-95BB-A62E8EB76A3C}" srcOrd="0" destOrd="0" presId="urn:microsoft.com/office/officeart/2005/8/layout/pList1"/>
    <dgm:cxn modelId="{BB5E37D6-D4BB-CB40-8A04-E49348066E49}" type="presOf" srcId="{1AA3BD76-4AFB-2645-BDD0-95EA8B44990E}" destId="{9EB6668D-22BF-244A-AE1C-BB115CE648AF}" srcOrd="0" destOrd="0" presId="urn:microsoft.com/office/officeart/2005/8/layout/pList1"/>
    <dgm:cxn modelId="{0CCC88FE-A04B-194A-B940-2086A5FD40DA}" type="presParOf" srcId="{859A02DA-0CA0-424E-B2CD-273FBA5BA4E5}" destId="{A25B2649-469C-CA42-8A19-6ED4781508A4}" srcOrd="0" destOrd="0" presId="urn:microsoft.com/office/officeart/2005/8/layout/pList1"/>
    <dgm:cxn modelId="{01CFB5A0-172F-6543-AB90-62A64B6F0902}" type="presParOf" srcId="{A25B2649-469C-CA42-8A19-6ED4781508A4}" destId="{2D7BFAA5-2A4D-7C40-B36F-9561ED327E59}" srcOrd="0" destOrd="0" presId="urn:microsoft.com/office/officeart/2005/8/layout/pList1"/>
    <dgm:cxn modelId="{368CC7E8-C6BB-2947-AB96-0E7B5F93EC96}" type="presParOf" srcId="{A25B2649-469C-CA42-8A19-6ED4781508A4}" destId="{9EB6668D-22BF-244A-AE1C-BB115CE648AF}" srcOrd="1" destOrd="0" presId="urn:microsoft.com/office/officeart/2005/8/layout/pList1"/>
    <dgm:cxn modelId="{4134533C-2B78-D04E-95C2-AB7BA4A9D009}" type="presParOf" srcId="{859A02DA-0CA0-424E-B2CD-273FBA5BA4E5}" destId="{77304BAE-EFB4-544B-828D-EFBBF0D06561}" srcOrd="1" destOrd="0" presId="urn:microsoft.com/office/officeart/2005/8/layout/pList1"/>
    <dgm:cxn modelId="{6C42707A-DE90-A54C-B865-974B67419D51}" type="presParOf" srcId="{859A02DA-0CA0-424E-B2CD-273FBA5BA4E5}" destId="{5615F14A-A26C-3B48-9A5D-81386CA8114C}" srcOrd="2" destOrd="0" presId="urn:microsoft.com/office/officeart/2005/8/layout/pList1"/>
    <dgm:cxn modelId="{2440031C-9908-454B-AED9-7B1D61913A67}" type="presParOf" srcId="{5615F14A-A26C-3B48-9A5D-81386CA8114C}" destId="{4C3BBE6E-D30A-7247-BEF6-06127841A7C3}" srcOrd="0" destOrd="0" presId="urn:microsoft.com/office/officeart/2005/8/layout/pList1"/>
    <dgm:cxn modelId="{1E85F3F1-8E21-2247-ADB5-EA1B6A4EB9D8}" type="presParOf" srcId="{5615F14A-A26C-3B48-9A5D-81386CA8114C}" destId="{F4B97DE6-5649-6149-95BB-A62E8EB76A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59C4C-F3B2-5C48-8406-63FE35ECA871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95452-70E3-F34A-A466-0601E4D152E8}">
      <dgm:prSet phldrT="[Текст]" custT="1"/>
      <dgm:spPr/>
      <dgm:t>
        <a:bodyPr/>
        <a:lstStyle/>
        <a:p>
          <a:r>
            <a:rPr lang="en-US" sz="2800" dirty="0"/>
            <a:t>hydrology</a:t>
          </a:r>
          <a:endParaRPr lang="ru-RU" sz="2800" dirty="0"/>
        </a:p>
      </dgm:t>
    </dgm:pt>
    <dgm:pt modelId="{3C194A3A-1718-AB42-9AB6-8CE88245D8A6}" type="parTrans" cxnId="{D5FB4F03-14B0-4B4C-952C-5F75B3D89E63}">
      <dgm:prSet/>
      <dgm:spPr/>
      <dgm:t>
        <a:bodyPr/>
        <a:lstStyle/>
        <a:p>
          <a:endParaRPr lang="ru-RU"/>
        </a:p>
      </dgm:t>
    </dgm:pt>
    <dgm:pt modelId="{136D09E2-273E-134C-BC0F-40043876CFC1}" type="sibTrans" cxnId="{D5FB4F03-14B0-4B4C-952C-5F75B3D89E63}">
      <dgm:prSet/>
      <dgm:spPr/>
      <dgm:t>
        <a:bodyPr/>
        <a:lstStyle/>
        <a:p>
          <a:endParaRPr lang="ru-RU"/>
        </a:p>
      </dgm:t>
    </dgm:pt>
    <dgm:pt modelId="{C2D11303-1754-6144-AC19-D7F8CCB1A440}">
      <dgm:prSet phldrT="[Текст]" custT="1"/>
      <dgm:spPr/>
      <dgm:t>
        <a:bodyPr/>
        <a:lstStyle/>
        <a:p>
          <a:r>
            <a:rPr lang="en-US" sz="2800" dirty="0"/>
            <a:t>Doppler radars</a:t>
          </a:r>
          <a:endParaRPr lang="ru-RU" sz="2800" dirty="0"/>
        </a:p>
      </dgm:t>
    </dgm:pt>
    <dgm:pt modelId="{7F7B8840-6CB6-3F47-B287-E727FB153916}" type="parTrans" cxnId="{41F062E2-71A8-0F4C-B7EA-A29A39E8E28E}">
      <dgm:prSet/>
      <dgm:spPr/>
      <dgm:t>
        <a:bodyPr/>
        <a:lstStyle/>
        <a:p>
          <a:endParaRPr lang="ru-RU"/>
        </a:p>
      </dgm:t>
    </dgm:pt>
    <dgm:pt modelId="{56FE974A-A387-D445-B238-898A1E7CF9EA}" type="sibTrans" cxnId="{41F062E2-71A8-0F4C-B7EA-A29A39E8E28E}">
      <dgm:prSet/>
      <dgm:spPr/>
      <dgm:t>
        <a:bodyPr/>
        <a:lstStyle/>
        <a:p>
          <a:endParaRPr lang="ru-RU"/>
        </a:p>
      </dgm:t>
    </dgm:pt>
    <dgm:pt modelId="{859A02DA-0CA0-424E-B2CD-273FBA5BA4E5}" type="pres">
      <dgm:prSet presAssocID="{DD259C4C-F3B2-5C48-8406-63FE35ECA871}" presName="Name0" presStyleCnt="0">
        <dgm:presLayoutVars>
          <dgm:dir/>
          <dgm:resizeHandles val="exact"/>
        </dgm:presLayoutVars>
      </dgm:prSet>
      <dgm:spPr/>
    </dgm:pt>
    <dgm:pt modelId="{975B3EFD-F42A-AA44-A8B0-A3FB0D939D19}" type="pres">
      <dgm:prSet presAssocID="{01395452-70E3-F34A-A466-0601E4D152E8}" presName="compNode" presStyleCnt="0"/>
      <dgm:spPr/>
    </dgm:pt>
    <dgm:pt modelId="{F7239518-846C-994B-A24A-1AC91132094F}" type="pres">
      <dgm:prSet presAssocID="{01395452-70E3-F34A-A466-0601E4D152E8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9B7A1F9E-17A3-A244-B845-E055DDB2D6B6}" type="pres">
      <dgm:prSet presAssocID="{01395452-70E3-F34A-A466-0601E4D152E8}" presName="textRect" presStyleLbl="revTx" presStyleIdx="0" presStyleCnt="2" custScaleX="78332" custScaleY="51743">
        <dgm:presLayoutVars>
          <dgm:bulletEnabled val="1"/>
        </dgm:presLayoutVars>
      </dgm:prSet>
      <dgm:spPr/>
    </dgm:pt>
    <dgm:pt modelId="{174F60E9-FBC9-DA4A-AE53-02DF0A2082CE}" type="pres">
      <dgm:prSet presAssocID="{136D09E2-273E-134C-BC0F-40043876CFC1}" presName="sibTrans" presStyleLbl="sibTrans2D1" presStyleIdx="0" presStyleCnt="0"/>
      <dgm:spPr/>
    </dgm:pt>
    <dgm:pt modelId="{C25B3EB2-A8A0-224B-91B4-962C2655EAF3}" type="pres">
      <dgm:prSet presAssocID="{C2D11303-1754-6144-AC19-D7F8CCB1A440}" presName="compNode" presStyleCnt="0"/>
      <dgm:spPr/>
    </dgm:pt>
    <dgm:pt modelId="{96855487-FA57-1943-8D1B-C42E83671A5F}" type="pres">
      <dgm:prSet presAssocID="{C2D11303-1754-6144-AC19-D7F8CCB1A440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323C7491-68C2-3D43-B356-81F8FD7BB642}" type="pres">
      <dgm:prSet presAssocID="{C2D11303-1754-6144-AC19-D7F8CCB1A440}" presName="textRect" presStyleLbl="revTx" presStyleIdx="1" presStyleCnt="2" custScaleX="99731" custScaleY="51743">
        <dgm:presLayoutVars>
          <dgm:bulletEnabled val="1"/>
        </dgm:presLayoutVars>
      </dgm:prSet>
      <dgm:spPr/>
    </dgm:pt>
  </dgm:ptLst>
  <dgm:cxnLst>
    <dgm:cxn modelId="{D5FB4F03-14B0-4B4C-952C-5F75B3D89E63}" srcId="{DD259C4C-F3B2-5C48-8406-63FE35ECA871}" destId="{01395452-70E3-F34A-A466-0601E4D152E8}" srcOrd="0" destOrd="0" parTransId="{3C194A3A-1718-AB42-9AB6-8CE88245D8A6}" sibTransId="{136D09E2-273E-134C-BC0F-40043876CFC1}"/>
    <dgm:cxn modelId="{C1E6E911-6B03-874A-87A7-C5C828ACBF4E}" type="presOf" srcId="{DD259C4C-F3B2-5C48-8406-63FE35ECA871}" destId="{859A02DA-0CA0-424E-B2CD-273FBA5BA4E5}" srcOrd="0" destOrd="0" presId="urn:microsoft.com/office/officeart/2005/8/layout/pList1"/>
    <dgm:cxn modelId="{C5F9EE44-7825-804A-8122-D27FEA2A7D63}" type="presOf" srcId="{01395452-70E3-F34A-A466-0601E4D152E8}" destId="{9B7A1F9E-17A3-A244-B845-E055DDB2D6B6}" srcOrd="0" destOrd="0" presId="urn:microsoft.com/office/officeart/2005/8/layout/pList1"/>
    <dgm:cxn modelId="{BABEC254-C6B2-F94D-8FDB-2D2F8F5DCD48}" type="presOf" srcId="{C2D11303-1754-6144-AC19-D7F8CCB1A440}" destId="{323C7491-68C2-3D43-B356-81F8FD7BB642}" srcOrd="0" destOrd="0" presId="urn:microsoft.com/office/officeart/2005/8/layout/pList1"/>
    <dgm:cxn modelId="{5947C481-8D48-8449-A878-E89A64457BA4}" type="presOf" srcId="{136D09E2-273E-134C-BC0F-40043876CFC1}" destId="{174F60E9-FBC9-DA4A-AE53-02DF0A2082CE}" srcOrd="0" destOrd="0" presId="urn:microsoft.com/office/officeart/2005/8/layout/pList1"/>
    <dgm:cxn modelId="{41F062E2-71A8-0F4C-B7EA-A29A39E8E28E}" srcId="{DD259C4C-F3B2-5C48-8406-63FE35ECA871}" destId="{C2D11303-1754-6144-AC19-D7F8CCB1A440}" srcOrd="1" destOrd="0" parTransId="{7F7B8840-6CB6-3F47-B287-E727FB153916}" sibTransId="{56FE974A-A387-D445-B238-898A1E7CF9EA}"/>
    <dgm:cxn modelId="{0F7F75DA-7C2B-C74C-80F1-9C2D5140FF21}" type="presParOf" srcId="{859A02DA-0CA0-424E-B2CD-273FBA5BA4E5}" destId="{975B3EFD-F42A-AA44-A8B0-A3FB0D939D19}" srcOrd="0" destOrd="0" presId="urn:microsoft.com/office/officeart/2005/8/layout/pList1"/>
    <dgm:cxn modelId="{FE6B6A76-05AB-A249-87B7-02AC20840134}" type="presParOf" srcId="{975B3EFD-F42A-AA44-A8B0-A3FB0D939D19}" destId="{F7239518-846C-994B-A24A-1AC91132094F}" srcOrd="0" destOrd="0" presId="urn:microsoft.com/office/officeart/2005/8/layout/pList1"/>
    <dgm:cxn modelId="{73DE1254-DD76-2244-8DBD-90DFF91A0B7E}" type="presParOf" srcId="{975B3EFD-F42A-AA44-A8B0-A3FB0D939D19}" destId="{9B7A1F9E-17A3-A244-B845-E055DDB2D6B6}" srcOrd="1" destOrd="0" presId="urn:microsoft.com/office/officeart/2005/8/layout/pList1"/>
    <dgm:cxn modelId="{69FDC06B-3A21-2846-A2B2-5BF513B83233}" type="presParOf" srcId="{859A02DA-0CA0-424E-B2CD-273FBA5BA4E5}" destId="{174F60E9-FBC9-DA4A-AE53-02DF0A2082CE}" srcOrd="1" destOrd="0" presId="urn:microsoft.com/office/officeart/2005/8/layout/pList1"/>
    <dgm:cxn modelId="{9F833F52-235C-2644-BA05-2AFC1A663BA1}" type="presParOf" srcId="{859A02DA-0CA0-424E-B2CD-273FBA5BA4E5}" destId="{C25B3EB2-A8A0-224B-91B4-962C2655EAF3}" srcOrd="2" destOrd="0" presId="urn:microsoft.com/office/officeart/2005/8/layout/pList1"/>
    <dgm:cxn modelId="{9B455DB2-D765-2945-A99B-8FBB6B14B461}" type="presParOf" srcId="{C25B3EB2-A8A0-224B-91B4-962C2655EAF3}" destId="{96855487-FA57-1943-8D1B-C42E83671A5F}" srcOrd="0" destOrd="0" presId="urn:microsoft.com/office/officeart/2005/8/layout/pList1"/>
    <dgm:cxn modelId="{538A5E36-F93F-1048-AA20-0FFCAA88E853}" type="presParOf" srcId="{C25B3EB2-A8A0-224B-91B4-962C2655EAF3}" destId="{323C7491-68C2-3D43-B356-81F8FD7BB64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59C4C-F3B2-5C48-8406-63FE35ECA871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95452-70E3-F34A-A466-0601E4D152E8}">
      <dgm:prSet phldrT="[Текст]" custT="1"/>
      <dgm:spPr/>
      <dgm:t>
        <a:bodyPr/>
        <a:lstStyle/>
        <a:p>
          <a:r>
            <a:rPr lang="en-US" sz="2800"/>
            <a:t>lightning detection</a:t>
          </a:r>
          <a:endParaRPr lang="ru-RU" sz="2800" dirty="0"/>
        </a:p>
      </dgm:t>
    </dgm:pt>
    <dgm:pt modelId="{3C194A3A-1718-AB42-9AB6-8CE88245D8A6}" type="parTrans" cxnId="{D5FB4F03-14B0-4B4C-952C-5F75B3D89E63}">
      <dgm:prSet/>
      <dgm:spPr/>
      <dgm:t>
        <a:bodyPr/>
        <a:lstStyle/>
        <a:p>
          <a:endParaRPr lang="ru-RU"/>
        </a:p>
      </dgm:t>
    </dgm:pt>
    <dgm:pt modelId="{136D09E2-273E-134C-BC0F-40043876CFC1}" type="sibTrans" cxnId="{D5FB4F03-14B0-4B4C-952C-5F75B3D89E63}">
      <dgm:prSet/>
      <dgm:spPr/>
      <dgm:t>
        <a:bodyPr/>
        <a:lstStyle/>
        <a:p>
          <a:endParaRPr lang="ru-RU"/>
        </a:p>
      </dgm:t>
    </dgm:pt>
    <dgm:pt modelId="{C2D11303-1754-6144-AC19-D7F8CCB1A440}">
      <dgm:prSet phldrT="[Текст]" custT="1"/>
      <dgm:spPr/>
      <dgm:t>
        <a:bodyPr/>
        <a:lstStyle/>
        <a:p>
          <a:r>
            <a:rPr lang="en-US" sz="2800" dirty="0"/>
            <a:t>tsunami</a:t>
          </a:r>
          <a:endParaRPr lang="ru-RU" sz="2800" dirty="0"/>
        </a:p>
      </dgm:t>
    </dgm:pt>
    <dgm:pt modelId="{7F7B8840-6CB6-3F47-B287-E727FB153916}" type="parTrans" cxnId="{41F062E2-71A8-0F4C-B7EA-A29A39E8E28E}">
      <dgm:prSet/>
      <dgm:spPr/>
      <dgm:t>
        <a:bodyPr/>
        <a:lstStyle/>
        <a:p>
          <a:endParaRPr lang="ru-RU"/>
        </a:p>
      </dgm:t>
    </dgm:pt>
    <dgm:pt modelId="{56FE974A-A387-D445-B238-898A1E7CF9EA}" type="sibTrans" cxnId="{41F062E2-71A8-0F4C-B7EA-A29A39E8E28E}">
      <dgm:prSet/>
      <dgm:spPr/>
      <dgm:t>
        <a:bodyPr/>
        <a:lstStyle/>
        <a:p>
          <a:endParaRPr lang="ru-RU"/>
        </a:p>
      </dgm:t>
    </dgm:pt>
    <dgm:pt modelId="{859A02DA-0CA0-424E-B2CD-273FBA5BA4E5}" type="pres">
      <dgm:prSet presAssocID="{DD259C4C-F3B2-5C48-8406-63FE35ECA871}" presName="Name0" presStyleCnt="0">
        <dgm:presLayoutVars>
          <dgm:dir/>
          <dgm:resizeHandles val="exact"/>
        </dgm:presLayoutVars>
      </dgm:prSet>
      <dgm:spPr/>
    </dgm:pt>
    <dgm:pt modelId="{975B3EFD-F42A-AA44-A8B0-A3FB0D939D19}" type="pres">
      <dgm:prSet presAssocID="{01395452-70E3-F34A-A466-0601E4D152E8}" presName="compNode" presStyleCnt="0"/>
      <dgm:spPr/>
    </dgm:pt>
    <dgm:pt modelId="{F7239518-846C-994B-A24A-1AC91132094F}" type="pres">
      <dgm:prSet presAssocID="{01395452-70E3-F34A-A466-0601E4D152E8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</dgm:spPr>
    </dgm:pt>
    <dgm:pt modelId="{9B7A1F9E-17A3-A244-B845-E055DDB2D6B6}" type="pres">
      <dgm:prSet presAssocID="{01395452-70E3-F34A-A466-0601E4D152E8}" presName="textRect" presStyleLbl="revTx" presStyleIdx="0" presStyleCnt="2" custScaleX="78332" custScaleY="51743">
        <dgm:presLayoutVars>
          <dgm:bulletEnabled val="1"/>
        </dgm:presLayoutVars>
      </dgm:prSet>
      <dgm:spPr/>
    </dgm:pt>
    <dgm:pt modelId="{174F60E9-FBC9-DA4A-AE53-02DF0A2082CE}" type="pres">
      <dgm:prSet presAssocID="{136D09E2-273E-134C-BC0F-40043876CFC1}" presName="sibTrans" presStyleLbl="sibTrans2D1" presStyleIdx="0" presStyleCnt="0"/>
      <dgm:spPr/>
    </dgm:pt>
    <dgm:pt modelId="{C25B3EB2-A8A0-224B-91B4-962C2655EAF3}" type="pres">
      <dgm:prSet presAssocID="{C2D11303-1754-6144-AC19-D7F8CCB1A440}" presName="compNode" presStyleCnt="0"/>
      <dgm:spPr/>
    </dgm:pt>
    <dgm:pt modelId="{96855487-FA57-1943-8D1B-C42E83671A5F}" type="pres">
      <dgm:prSet presAssocID="{C2D11303-1754-6144-AC19-D7F8CCB1A440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64000" b="-64000"/>
          </a:stretch>
        </a:blipFill>
      </dgm:spPr>
    </dgm:pt>
    <dgm:pt modelId="{323C7491-68C2-3D43-B356-81F8FD7BB642}" type="pres">
      <dgm:prSet presAssocID="{C2D11303-1754-6144-AC19-D7F8CCB1A440}" presName="textRect" presStyleLbl="revTx" presStyleIdx="1" presStyleCnt="2" custScaleX="99731" custScaleY="51743">
        <dgm:presLayoutVars>
          <dgm:bulletEnabled val="1"/>
        </dgm:presLayoutVars>
      </dgm:prSet>
      <dgm:spPr/>
    </dgm:pt>
  </dgm:ptLst>
  <dgm:cxnLst>
    <dgm:cxn modelId="{D5FB4F03-14B0-4B4C-952C-5F75B3D89E63}" srcId="{DD259C4C-F3B2-5C48-8406-63FE35ECA871}" destId="{01395452-70E3-F34A-A466-0601E4D152E8}" srcOrd="0" destOrd="0" parTransId="{3C194A3A-1718-AB42-9AB6-8CE88245D8A6}" sibTransId="{136D09E2-273E-134C-BC0F-40043876CFC1}"/>
    <dgm:cxn modelId="{C1E6E911-6B03-874A-87A7-C5C828ACBF4E}" type="presOf" srcId="{DD259C4C-F3B2-5C48-8406-63FE35ECA871}" destId="{859A02DA-0CA0-424E-B2CD-273FBA5BA4E5}" srcOrd="0" destOrd="0" presId="urn:microsoft.com/office/officeart/2005/8/layout/pList1"/>
    <dgm:cxn modelId="{C5F9EE44-7825-804A-8122-D27FEA2A7D63}" type="presOf" srcId="{01395452-70E3-F34A-A466-0601E4D152E8}" destId="{9B7A1F9E-17A3-A244-B845-E055DDB2D6B6}" srcOrd="0" destOrd="0" presId="urn:microsoft.com/office/officeart/2005/8/layout/pList1"/>
    <dgm:cxn modelId="{BABEC254-C6B2-F94D-8FDB-2D2F8F5DCD48}" type="presOf" srcId="{C2D11303-1754-6144-AC19-D7F8CCB1A440}" destId="{323C7491-68C2-3D43-B356-81F8FD7BB642}" srcOrd="0" destOrd="0" presId="urn:microsoft.com/office/officeart/2005/8/layout/pList1"/>
    <dgm:cxn modelId="{5947C481-8D48-8449-A878-E89A64457BA4}" type="presOf" srcId="{136D09E2-273E-134C-BC0F-40043876CFC1}" destId="{174F60E9-FBC9-DA4A-AE53-02DF0A2082CE}" srcOrd="0" destOrd="0" presId="urn:microsoft.com/office/officeart/2005/8/layout/pList1"/>
    <dgm:cxn modelId="{41F062E2-71A8-0F4C-B7EA-A29A39E8E28E}" srcId="{DD259C4C-F3B2-5C48-8406-63FE35ECA871}" destId="{C2D11303-1754-6144-AC19-D7F8CCB1A440}" srcOrd="1" destOrd="0" parTransId="{7F7B8840-6CB6-3F47-B287-E727FB153916}" sibTransId="{56FE974A-A387-D445-B238-898A1E7CF9EA}"/>
    <dgm:cxn modelId="{0F7F75DA-7C2B-C74C-80F1-9C2D5140FF21}" type="presParOf" srcId="{859A02DA-0CA0-424E-B2CD-273FBA5BA4E5}" destId="{975B3EFD-F42A-AA44-A8B0-A3FB0D939D19}" srcOrd="0" destOrd="0" presId="urn:microsoft.com/office/officeart/2005/8/layout/pList1"/>
    <dgm:cxn modelId="{FE6B6A76-05AB-A249-87B7-02AC20840134}" type="presParOf" srcId="{975B3EFD-F42A-AA44-A8B0-A3FB0D939D19}" destId="{F7239518-846C-994B-A24A-1AC91132094F}" srcOrd="0" destOrd="0" presId="urn:microsoft.com/office/officeart/2005/8/layout/pList1"/>
    <dgm:cxn modelId="{73DE1254-DD76-2244-8DBD-90DFF91A0B7E}" type="presParOf" srcId="{975B3EFD-F42A-AA44-A8B0-A3FB0D939D19}" destId="{9B7A1F9E-17A3-A244-B845-E055DDB2D6B6}" srcOrd="1" destOrd="0" presId="urn:microsoft.com/office/officeart/2005/8/layout/pList1"/>
    <dgm:cxn modelId="{69FDC06B-3A21-2846-A2B2-5BF513B83233}" type="presParOf" srcId="{859A02DA-0CA0-424E-B2CD-273FBA5BA4E5}" destId="{174F60E9-FBC9-DA4A-AE53-02DF0A2082CE}" srcOrd="1" destOrd="0" presId="urn:microsoft.com/office/officeart/2005/8/layout/pList1"/>
    <dgm:cxn modelId="{9F833F52-235C-2644-BA05-2AFC1A663BA1}" type="presParOf" srcId="{859A02DA-0CA0-424E-B2CD-273FBA5BA4E5}" destId="{C25B3EB2-A8A0-224B-91B4-962C2655EAF3}" srcOrd="2" destOrd="0" presId="urn:microsoft.com/office/officeart/2005/8/layout/pList1"/>
    <dgm:cxn modelId="{9B455DB2-D765-2945-A99B-8FBB6B14B461}" type="presParOf" srcId="{C25B3EB2-A8A0-224B-91B4-962C2655EAF3}" destId="{96855487-FA57-1943-8D1B-C42E83671A5F}" srcOrd="0" destOrd="0" presId="urn:microsoft.com/office/officeart/2005/8/layout/pList1"/>
    <dgm:cxn modelId="{538A5E36-F93F-1048-AA20-0FFCAA88E853}" type="presParOf" srcId="{C25B3EB2-A8A0-224B-91B4-962C2655EAF3}" destId="{323C7491-68C2-3D43-B356-81F8FD7BB64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59C4C-F3B2-5C48-8406-63FE35ECA871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95452-70E3-F34A-A466-0601E4D152E8}">
      <dgm:prSet phldrT="[Текст]" custT="1"/>
      <dgm:spPr/>
      <dgm:t>
        <a:bodyPr/>
        <a:lstStyle/>
        <a:p>
          <a:r>
            <a:rPr lang="en-US" sz="2800" dirty="0"/>
            <a:t>Antarctic</a:t>
          </a:r>
          <a:endParaRPr lang="ru-RU" sz="2800" dirty="0"/>
        </a:p>
      </dgm:t>
    </dgm:pt>
    <dgm:pt modelId="{3C194A3A-1718-AB42-9AB6-8CE88245D8A6}" type="parTrans" cxnId="{D5FB4F03-14B0-4B4C-952C-5F75B3D89E63}">
      <dgm:prSet/>
      <dgm:spPr/>
      <dgm:t>
        <a:bodyPr/>
        <a:lstStyle/>
        <a:p>
          <a:endParaRPr lang="ru-RU"/>
        </a:p>
      </dgm:t>
    </dgm:pt>
    <dgm:pt modelId="{136D09E2-273E-134C-BC0F-40043876CFC1}" type="sibTrans" cxnId="{D5FB4F03-14B0-4B4C-952C-5F75B3D89E63}">
      <dgm:prSet/>
      <dgm:spPr/>
      <dgm:t>
        <a:bodyPr/>
        <a:lstStyle/>
        <a:p>
          <a:endParaRPr lang="ru-RU"/>
        </a:p>
      </dgm:t>
    </dgm:pt>
    <dgm:pt modelId="{C2D11303-1754-6144-AC19-D7F8CCB1A440}">
      <dgm:prSet phldrT="[Текст]" custT="1"/>
      <dgm:spPr/>
      <dgm:t>
        <a:bodyPr/>
        <a:lstStyle/>
        <a:p>
          <a:r>
            <a:rPr lang="en-US" sz="2800" dirty="0"/>
            <a:t>satellite</a:t>
          </a:r>
          <a:endParaRPr lang="ru-RU" sz="2800" dirty="0"/>
        </a:p>
      </dgm:t>
    </dgm:pt>
    <dgm:pt modelId="{7F7B8840-6CB6-3F47-B287-E727FB153916}" type="parTrans" cxnId="{41F062E2-71A8-0F4C-B7EA-A29A39E8E28E}">
      <dgm:prSet/>
      <dgm:spPr/>
      <dgm:t>
        <a:bodyPr/>
        <a:lstStyle/>
        <a:p>
          <a:endParaRPr lang="ru-RU"/>
        </a:p>
      </dgm:t>
    </dgm:pt>
    <dgm:pt modelId="{56FE974A-A387-D445-B238-898A1E7CF9EA}" type="sibTrans" cxnId="{41F062E2-71A8-0F4C-B7EA-A29A39E8E28E}">
      <dgm:prSet/>
      <dgm:spPr/>
      <dgm:t>
        <a:bodyPr/>
        <a:lstStyle/>
        <a:p>
          <a:endParaRPr lang="ru-RU"/>
        </a:p>
      </dgm:t>
    </dgm:pt>
    <dgm:pt modelId="{859A02DA-0CA0-424E-B2CD-273FBA5BA4E5}" type="pres">
      <dgm:prSet presAssocID="{DD259C4C-F3B2-5C48-8406-63FE35ECA871}" presName="Name0" presStyleCnt="0">
        <dgm:presLayoutVars>
          <dgm:dir/>
          <dgm:resizeHandles val="exact"/>
        </dgm:presLayoutVars>
      </dgm:prSet>
      <dgm:spPr/>
    </dgm:pt>
    <dgm:pt modelId="{975B3EFD-F42A-AA44-A8B0-A3FB0D939D19}" type="pres">
      <dgm:prSet presAssocID="{01395452-70E3-F34A-A466-0601E4D152E8}" presName="compNode" presStyleCnt="0"/>
      <dgm:spPr/>
    </dgm:pt>
    <dgm:pt modelId="{F7239518-846C-994B-A24A-1AC91132094F}" type="pres">
      <dgm:prSet presAssocID="{01395452-70E3-F34A-A466-0601E4D152E8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B7A1F9E-17A3-A244-B845-E055DDB2D6B6}" type="pres">
      <dgm:prSet presAssocID="{01395452-70E3-F34A-A466-0601E4D152E8}" presName="textRect" presStyleLbl="revTx" presStyleIdx="0" presStyleCnt="2" custScaleX="78332" custScaleY="51743">
        <dgm:presLayoutVars>
          <dgm:bulletEnabled val="1"/>
        </dgm:presLayoutVars>
      </dgm:prSet>
      <dgm:spPr/>
    </dgm:pt>
    <dgm:pt modelId="{174F60E9-FBC9-DA4A-AE53-02DF0A2082CE}" type="pres">
      <dgm:prSet presAssocID="{136D09E2-273E-134C-BC0F-40043876CFC1}" presName="sibTrans" presStyleLbl="sibTrans2D1" presStyleIdx="0" presStyleCnt="0"/>
      <dgm:spPr/>
    </dgm:pt>
    <dgm:pt modelId="{C25B3EB2-A8A0-224B-91B4-962C2655EAF3}" type="pres">
      <dgm:prSet presAssocID="{C2D11303-1754-6144-AC19-D7F8CCB1A440}" presName="compNode" presStyleCnt="0"/>
      <dgm:spPr/>
    </dgm:pt>
    <dgm:pt modelId="{96855487-FA57-1943-8D1B-C42E83671A5F}" type="pres">
      <dgm:prSet presAssocID="{C2D11303-1754-6144-AC19-D7F8CCB1A440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323C7491-68C2-3D43-B356-81F8FD7BB642}" type="pres">
      <dgm:prSet presAssocID="{C2D11303-1754-6144-AC19-D7F8CCB1A440}" presName="textRect" presStyleLbl="revTx" presStyleIdx="1" presStyleCnt="2" custScaleX="99731" custScaleY="51743">
        <dgm:presLayoutVars>
          <dgm:bulletEnabled val="1"/>
        </dgm:presLayoutVars>
      </dgm:prSet>
      <dgm:spPr/>
    </dgm:pt>
  </dgm:ptLst>
  <dgm:cxnLst>
    <dgm:cxn modelId="{D5FB4F03-14B0-4B4C-952C-5F75B3D89E63}" srcId="{DD259C4C-F3B2-5C48-8406-63FE35ECA871}" destId="{01395452-70E3-F34A-A466-0601E4D152E8}" srcOrd="0" destOrd="0" parTransId="{3C194A3A-1718-AB42-9AB6-8CE88245D8A6}" sibTransId="{136D09E2-273E-134C-BC0F-40043876CFC1}"/>
    <dgm:cxn modelId="{C1E6E911-6B03-874A-87A7-C5C828ACBF4E}" type="presOf" srcId="{DD259C4C-F3B2-5C48-8406-63FE35ECA871}" destId="{859A02DA-0CA0-424E-B2CD-273FBA5BA4E5}" srcOrd="0" destOrd="0" presId="urn:microsoft.com/office/officeart/2005/8/layout/pList1"/>
    <dgm:cxn modelId="{C5F9EE44-7825-804A-8122-D27FEA2A7D63}" type="presOf" srcId="{01395452-70E3-F34A-A466-0601E4D152E8}" destId="{9B7A1F9E-17A3-A244-B845-E055DDB2D6B6}" srcOrd="0" destOrd="0" presId="urn:microsoft.com/office/officeart/2005/8/layout/pList1"/>
    <dgm:cxn modelId="{BABEC254-C6B2-F94D-8FDB-2D2F8F5DCD48}" type="presOf" srcId="{C2D11303-1754-6144-AC19-D7F8CCB1A440}" destId="{323C7491-68C2-3D43-B356-81F8FD7BB642}" srcOrd="0" destOrd="0" presId="urn:microsoft.com/office/officeart/2005/8/layout/pList1"/>
    <dgm:cxn modelId="{5947C481-8D48-8449-A878-E89A64457BA4}" type="presOf" srcId="{136D09E2-273E-134C-BC0F-40043876CFC1}" destId="{174F60E9-FBC9-DA4A-AE53-02DF0A2082CE}" srcOrd="0" destOrd="0" presId="urn:microsoft.com/office/officeart/2005/8/layout/pList1"/>
    <dgm:cxn modelId="{41F062E2-71A8-0F4C-B7EA-A29A39E8E28E}" srcId="{DD259C4C-F3B2-5C48-8406-63FE35ECA871}" destId="{C2D11303-1754-6144-AC19-D7F8CCB1A440}" srcOrd="1" destOrd="0" parTransId="{7F7B8840-6CB6-3F47-B287-E727FB153916}" sibTransId="{56FE974A-A387-D445-B238-898A1E7CF9EA}"/>
    <dgm:cxn modelId="{0F7F75DA-7C2B-C74C-80F1-9C2D5140FF21}" type="presParOf" srcId="{859A02DA-0CA0-424E-B2CD-273FBA5BA4E5}" destId="{975B3EFD-F42A-AA44-A8B0-A3FB0D939D19}" srcOrd="0" destOrd="0" presId="urn:microsoft.com/office/officeart/2005/8/layout/pList1"/>
    <dgm:cxn modelId="{FE6B6A76-05AB-A249-87B7-02AC20840134}" type="presParOf" srcId="{975B3EFD-F42A-AA44-A8B0-A3FB0D939D19}" destId="{F7239518-846C-994B-A24A-1AC91132094F}" srcOrd="0" destOrd="0" presId="urn:microsoft.com/office/officeart/2005/8/layout/pList1"/>
    <dgm:cxn modelId="{73DE1254-DD76-2244-8DBD-90DFF91A0B7E}" type="presParOf" srcId="{975B3EFD-F42A-AA44-A8B0-A3FB0D939D19}" destId="{9B7A1F9E-17A3-A244-B845-E055DDB2D6B6}" srcOrd="1" destOrd="0" presId="urn:microsoft.com/office/officeart/2005/8/layout/pList1"/>
    <dgm:cxn modelId="{69FDC06B-3A21-2846-A2B2-5BF513B83233}" type="presParOf" srcId="{859A02DA-0CA0-424E-B2CD-273FBA5BA4E5}" destId="{174F60E9-FBC9-DA4A-AE53-02DF0A2082CE}" srcOrd="1" destOrd="0" presId="urn:microsoft.com/office/officeart/2005/8/layout/pList1"/>
    <dgm:cxn modelId="{9F833F52-235C-2644-BA05-2AFC1A663BA1}" type="presParOf" srcId="{859A02DA-0CA0-424E-B2CD-273FBA5BA4E5}" destId="{C25B3EB2-A8A0-224B-91B4-962C2655EAF3}" srcOrd="2" destOrd="0" presId="urn:microsoft.com/office/officeart/2005/8/layout/pList1"/>
    <dgm:cxn modelId="{9B455DB2-D765-2945-A99B-8FBB6B14B461}" type="presParOf" srcId="{C25B3EB2-A8A0-224B-91B4-962C2655EAF3}" destId="{96855487-FA57-1943-8D1B-C42E83671A5F}" srcOrd="0" destOrd="0" presId="urn:microsoft.com/office/officeart/2005/8/layout/pList1"/>
    <dgm:cxn modelId="{538A5E36-F93F-1048-AA20-0FFCAA88E853}" type="presParOf" srcId="{C25B3EB2-A8A0-224B-91B4-962C2655EAF3}" destId="{323C7491-68C2-3D43-B356-81F8FD7BB64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BFAA5-2A4D-7C40-B36F-9561ED327E59}">
      <dsp:nvSpPr>
        <dsp:cNvPr id="0" name=""/>
        <dsp:cNvSpPr/>
      </dsp:nvSpPr>
      <dsp:spPr>
        <a:xfrm>
          <a:off x="2824" y="587952"/>
          <a:ext cx="4173382" cy="287546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6668D-22BF-244A-AE1C-BB115CE648AF}">
      <dsp:nvSpPr>
        <dsp:cNvPr id="0" name=""/>
        <dsp:cNvSpPr/>
      </dsp:nvSpPr>
      <dsp:spPr>
        <a:xfrm>
          <a:off x="2824" y="3463412"/>
          <a:ext cx="4173382" cy="154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meteo</a:t>
          </a:r>
          <a:endParaRPr lang="ru-RU" sz="2800" kern="1200" dirty="0"/>
        </a:p>
      </dsp:txBody>
      <dsp:txXfrm>
        <a:off x="2824" y="3463412"/>
        <a:ext cx="4173382" cy="1548324"/>
      </dsp:txXfrm>
    </dsp:sp>
    <dsp:sp modelId="{4C3BBE6E-D30A-7247-BEF6-06127841A7C3}">
      <dsp:nvSpPr>
        <dsp:cNvPr id="0" name=""/>
        <dsp:cNvSpPr/>
      </dsp:nvSpPr>
      <dsp:spPr>
        <a:xfrm>
          <a:off x="4593720" y="587952"/>
          <a:ext cx="4173382" cy="287546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97DE6-5649-6149-95BB-A62E8EB76A3C}">
      <dsp:nvSpPr>
        <dsp:cNvPr id="0" name=""/>
        <dsp:cNvSpPr/>
      </dsp:nvSpPr>
      <dsp:spPr>
        <a:xfrm>
          <a:off x="4593720" y="3463412"/>
          <a:ext cx="4173382" cy="154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upper-air</a:t>
          </a:r>
          <a:endParaRPr lang="ru-RU" sz="6000" kern="1200" dirty="0"/>
        </a:p>
      </dsp:txBody>
      <dsp:txXfrm>
        <a:off x="4593720" y="3463412"/>
        <a:ext cx="4173382" cy="1548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9518-846C-994B-A24A-1AC91132094F}">
      <dsp:nvSpPr>
        <dsp:cNvPr id="0" name=""/>
        <dsp:cNvSpPr/>
      </dsp:nvSpPr>
      <dsp:spPr>
        <a:xfrm>
          <a:off x="2806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A1F9E-17A3-A244-B845-E055DDB2D6B6}">
      <dsp:nvSpPr>
        <dsp:cNvPr id="0" name=""/>
        <dsp:cNvSpPr/>
      </dsp:nvSpPr>
      <dsp:spPr>
        <a:xfrm>
          <a:off x="452093" y="3995278"/>
          <a:ext cx="3248436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hydrology</a:t>
          </a:r>
          <a:endParaRPr lang="ru-RU" sz="2800" kern="1200" dirty="0"/>
        </a:p>
      </dsp:txBody>
      <dsp:txXfrm>
        <a:off x="452093" y="3995278"/>
        <a:ext cx="3248436" cy="796087"/>
      </dsp:txXfrm>
    </dsp:sp>
    <dsp:sp modelId="{96855487-FA57-1943-8D1B-C42E83671A5F}">
      <dsp:nvSpPr>
        <dsp:cNvPr id="0" name=""/>
        <dsp:cNvSpPr/>
      </dsp:nvSpPr>
      <dsp:spPr>
        <a:xfrm>
          <a:off x="4564692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C7491-68C2-3D43-B356-81F8FD7BB642}">
      <dsp:nvSpPr>
        <dsp:cNvPr id="0" name=""/>
        <dsp:cNvSpPr/>
      </dsp:nvSpPr>
      <dsp:spPr>
        <a:xfrm>
          <a:off x="4570269" y="3995278"/>
          <a:ext cx="4135855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Doppler radars</a:t>
          </a:r>
          <a:endParaRPr lang="ru-RU" sz="2800" kern="1200" dirty="0"/>
        </a:p>
      </dsp:txBody>
      <dsp:txXfrm>
        <a:off x="4570269" y="3995278"/>
        <a:ext cx="4135855" cy="796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9518-846C-994B-A24A-1AC91132094F}">
      <dsp:nvSpPr>
        <dsp:cNvPr id="0" name=""/>
        <dsp:cNvSpPr/>
      </dsp:nvSpPr>
      <dsp:spPr>
        <a:xfrm>
          <a:off x="2806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A1F9E-17A3-A244-B845-E055DDB2D6B6}">
      <dsp:nvSpPr>
        <dsp:cNvPr id="0" name=""/>
        <dsp:cNvSpPr/>
      </dsp:nvSpPr>
      <dsp:spPr>
        <a:xfrm>
          <a:off x="452093" y="3995278"/>
          <a:ext cx="3248436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lightning detection</a:t>
          </a:r>
          <a:endParaRPr lang="ru-RU" sz="2800" kern="1200" dirty="0"/>
        </a:p>
      </dsp:txBody>
      <dsp:txXfrm>
        <a:off x="452093" y="3995278"/>
        <a:ext cx="3248436" cy="796087"/>
      </dsp:txXfrm>
    </dsp:sp>
    <dsp:sp modelId="{96855487-FA57-1943-8D1B-C42E83671A5F}">
      <dsp:nvSpPr>
        <dsp:cNvPr id="0" name=""/>
        <dsp:cNvSpPr/>
      </dsp:nvSpPr>
      <dsp:spPr>
        <a:xfrm>
          <a:off x="4564692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64000" b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C7491-68C2-3D43-B356-81F8FD7BB642}">
      <dsp:nvSpPr>
        <dsp:cNvPr id="0" name=""/>
        <dsp:cNvSpPr/>
      </dsp:nvSpPr>
      <dsp:spPr>
        <a:xfrm>
          <a:off x="4570269" y="3995278"/>
          <a:ext cx="4135855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tsunami</a:t>
          </a:r>
          <a:endParaRPr lang="ru-RU" sz="2800" kern="1200" dirty="0"/>
        </a:p>
      </dsp:txBody>
      <dsp:txXfrm>
        <a:off x="4570269" y="3995278"/>
        <a:ext cx="4135855" cy="796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9518-846C-994B-A24A-1AC91132094F}">
      <dsp:nvSpPr>
        <dsp:cNvPr id="0" name=""/>
        <dsp:cNvSpPr/>
      </dsp:nvSpPr>
      <dsp:spPr>
        <a:xfrm>
          <a:off x="2806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A1F9E-17A3-A244-B845-E055DDB2D6B6}">
      <dsp:nvSpPr>
        <dsp:cNvPr id="0" name=""/>
        <dsp:cNvSpPr/>
      </dsp:nvSpPr>
      <dsp:spPr>
        <a:xfrm>
          <a:off x="452093" y="3995278"/>
          <a:ext cx="3248436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Antarctic</a:t>
          </a:r>
          <a:endParaRPr lang="ru-RU" sz="2800" kern="1200" dirty="0"/>
        </a:p>
      </dsp:txBody>
      <dsp:txXfrm>
        <a:off x="452093" y="3995278"/>
        <a:ext cx="3248436" cy="796087"/>
      </dsp:txXfrm>
    </dsp:sp>
    <dsp:sp modelId="{96855487-FA57-1943-8D1B-C42E83671A5F}">
      <dsp:nvSpPr>
        <dsp:cNvPr id="0" name=""/>
        <dsp:cNvSpPr/>
      </dsp:nvSpPr>
      <dsp:spPr>
        <a:xfrm>
          <a:off x="4564692" y="766761"/>
          <a:ext cx="4147010" cy="285729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C7491-68C2-3D43-B356-81F8FD7BB642}">
      <dsp:nvSpPr>
        <dsp:cNvPr id="0" name=""/>
        <dsp:cNvSpPr/>
      </dsp:nvSpPr>
      <dsp:spPr>
        <a:xfrm>
          <a:off x="4570269" y="3995278"/>
          <a:ext cx="4135855" cy="79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satellite</a:t>
          </a:r>
          <a:endParaRPr lang="ru-RU" sz="2800" kern="1200" dirty="0"/>
        </a:p>
      </dsp:txBody>
      <dsp:txXfrm>
        <a:off x="4570269" y="3995278"/>
        <a:ext cx="4135855" cy="79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BC9048E5-A7C9-8D4D-A4BB-BAE5364C21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22188C9C-2401-A24F-9ADD-BE8751C45D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B1637E14-022F-D64F-BB4F-C70B3B729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35E9FD-B5E0-034B-8E33-5E793F1EABF2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72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ggusev@mail.ru" TargetMode="External"/><Relationship Id="rId2" Type="http://schemas.openxmlformats.org/officeDocument/2006/relationships/hyperlink" Target="mailto:lfnunes@wmo.in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n.wikipedia.org/wiki/Eurasia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9A%D0%BE%D0%BD%D1%81%D1%82%D0%B8%D1%82%D1%83%D1%86%D0%B8%D1%8F_%D0%A0%D0%A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ru.wikipedia.org/wiki/2018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ru.wikipedia.org/wiki/%D0%9F%D1%80%D0%BE%D0%B1%D0%BB%D0%B5%D0%BC%D0%B0_%D0%BF%D1%80%D0%B8%D0%BD%D0%B0%D0%B4%D0%BB%D0%B5%D0%B6%D0%BD%D0%BE%D1%81%D1%82%D0%B8_%D0%9A%D1%80%D1%8B%D0%BC%D0%B0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sunp.meteo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1238" y="5774367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0090"/>
                </a:solidFill>
              </a:rPr>
              <a:t>RA II WIGOS Workshop</a:t>
            </a:r>
          </a:p>
          <a:p>
            <a:pPr algn="ctr"/>
            <a:r>
              <a:rPr lang="de-DE" sz="2000" dirty="0">
                <a:solidFill>
                  <a:srgbClr val="000090"/>
                </a:solidFill>
              </a:rPr>
              <a:t>6-8 November 2018, Beijing, China</a:t>
            </a: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859147" y="1842913"/>
            <a:ext cx="8126948" cy="130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9400" dirty="0">
                <a:solidFill>
                  <a:srgbClr val="000090"/>
                </a:solidFill>
              </a:rPr>
              <a:t>Status of WIGOS </a:t>
            </a:r>
            <a:r>
              <a:rPr lang="en-US" sz="9400">
                <a:solidFill>
                  <a:srgbClr val="000090"/>
                </a:solidFill>
              </a:rPr>
              <a:t>implementation </a:t>
            </a:r>
          </a:p>
          <a:p>
            <a:pPr>
              <a:lnSpc>
                <a:spcPct val="120000"/>
              </a:lnSpc>
            </a:pPr>
            <a:r>
              <a:rPr lang="en-US" sz="9400">
                <a:solidFill>
                  <a:srgbClr val="000090"/>
                </a:solidFill>
              </a:rPr>
              <a:t>in Russian Federation</a:t>
            </a:r>
            <a:endParaRPr lang="en-US" sz="94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791" y="4455171"/>
            <a:ext cx="3964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Submitted by Alexander Gusev</a:t>
            </a:r>
          </a:p>
          <a:p>
            <a:pPr algn="ctr"/>
            <a:r>
              <a:rPr lang="en-US" sz="2400" i="1" dirty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WIGOS national coordinator</a:t>
            </a:r>
          </a:p>
          <a:p>
            <a:pPr algn="ctr"/>
            <a:r>
              <a:rPr lang="en-US" sz="2400" i="1" dirty="0">
                <a:solidFill>
                  <a:srgbClr val="011993"/>
                </a:solidFill>
                <a:latin typeface="+mj-lt"/>
                <a:cs typeface="Arial"/>
                <a:sym typeface="Arial"/>
              </a:rPr>
              <a:t>Russian Federation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0850A-2031-884E-AC46-9DDBB1BB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30" y="1105924"/>
            <a:ext cx="8229600" cy="1748126"/>
          </a:xfrm>
        </p:spPr>
        <p:txBody>
          <a:bodyPr>
            <a:noAutofit/>
          </a:bodyPr>
          <a:lstStyle/>
          <a:p>
            <a:r>
              <a:rPr lang="en-US" sz="2400" dirty="0"/>
              <a:t>As an elementary object in the system, the "observation unit" is used as an object of accounting linked to a particular type of observation. </a:t>
            </a:r>
            <a:br>
              <a:rPr lang="en-US" sz="2400" dirty="0"/>
            </a:br>
            <a:r>
              <a:rPr lang="en-US" sz="2400" dirty="0"/>
              <a:t>Meteorological and hydrological stations, posts, observatories are described, thus, as a superposition of various "observation points".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57E67-76E7-9B42-BEC8-49AACC06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82" y="7888136"/>
            <a:ext cx="19840159" cy="1599649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91E29F-7B1E-9841-A92B-97EA9D447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038539"/>
            <a:ext cx="5616230" cy="35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4F6012D-9B7C-6E4E-A2DD-27A3BE01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en-GB" altLang="ru-RU" sz="3200" dirty="0"/>
              <a:t>Basic features</a:t>
            </a:r>
            <a:endParaRPr lang="ru-RU" altLang="ru-RU" sz="3200" dirty="0">
              <a:solidFill>
                <a:schemeClr val="tx2"/>
              </a:solidFill>
            </a:endParaRP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FE3D9AFF-2735-E94C-912E-E934250D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64" y="763013"/>
            <a:ext cx="4054328" cy="54299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ru-RU" sz="2000" dirty="0"/>
              <a:t>Using </a:t>
            </a:r>
            <a:r>
              <a:rPr lang="ru-RU" altLang="ru-RU" sz="2000" dirty="0"/>
              <a:t>”</a:t>
            </a:r>
            <a:r>
              <a:rPr lang="en-US" altLang="ru-RU" sz="2000" dirty="0"/>
              <a:t>observation units</a:t>
            </a:r>
            <a:r>
              <a:rPr lang="ru-RU" altLang="ru-RU" sz="2000" dirty="0"/>
              <a:t>»</a:t>
            </a:r>
            <a:r>
              <a:rPr lang="en-US" altLang="ru-RU" sz="2000" dirty="0"/>
              <a:t> as elementary object</a:t>
            </a:r>
          </a:p>
          <a:p>
            <a:pPr marL="0" indent="0" algn="ctr">
              <a:buNone/>
            </a:pPr>
            <a:endParaRPr lang="en-US" altLang="ru-RU" sz="1000" dirty="0"/>
          </a:p>
          <a:p>
            <a:pPr marL="0" indent="0" algn="ctr">
              <a:buNone/>
            </a:pPr>
            <a:r>
              <a:rPr lang="en-US" altLang="ru-RU" sz="2000" dirty="0"/>
              <a:t>Inclusion of staff and financial information</a:t>
            </a:r>
          </a:p>
          <a:p>
            <a:pPr marL="0" indent="0" algn="ctr">
              <a:buNone/>
            </a:pPr>
            <a:endParaRPr lang="en-US" altLang="ru-RU" sz="1100" dirty="0"/>
          </a:p>
          <a:p>
            <a:pPr marL="0" indent="0" algn="ctr">
              <a:buNone/>
            </a:pPr>
            <a:r>
              <a:rPr lang="en-US" altLang="ru-RU" sz="2000" dirty="0"/>
              <a:t>Remote web-input of information for different users</a:t>
            </a:r>
          </a:p>
          <a:p>
            <a:pPr marL="0" indent="0" algn="ctr">
              <a:buNone/>
            </a:pPr>
            <a:endParaRPr lang="en-US" altLang="ru-RU" sz="2000" dirty="0"/>
          </a:p>
          <a:p>
            <a:pPr marL="0" indent="0" algn="ctr">
              <a:buNone/>
            </a:pPr>
            <a:r>
              <a:rPr lang="en-US" altLang="ru-RU" sz="2000" dirty="0"/>
              <a:t>Standardized reporting on established forms of reports and indicators</a:t>
            </a:r>
          </a:p>
          <a:p>
            <a:pPr marL="0" indent="0" algn="ctr">
              <a:buNone/>
            </a:pPr>
            <a:endParaRPr lang="en-US" altLang="ru-RU" sz="2000" dirty="0"/>
          </a:p>
          <a:p>
            <a:pPr marL="0" indent="0" algn="ctr">
              <a:buNone/>
            </a:pPr>
            <a:r>
              <a:rPr lang="en-US" altLang="ru-RU" sz="2000" dirty="0"/>
              <a:t>Assessment of the state and dynamics of changes in network indicators</a:t>
            </a:r>
          </a:p>
          <a:p>
            <a:pPr marL="0" indent="0" algn="ctr">
              <a:buNone/>
            </a:pPr>
            <a:endParaRPr lang="en-US" altLang="ru-RU" sz="2000" dirty="0"/>
          </a:p>
          <a:p>
            <a:pPr marL="0" indent="0" algn="ctr">
              <a:buNone/>
            </a:pPr>
            <a:r>
              <a:rPr lang="en-US" altLang="ru-RU" sz="2000" dirty="0"/>
              <a:t>Access to standardized reporting</a:t>
            </a:r>
            <a:r>
              <a:rPr lang="ru-RU" altLang="ru-RU" sz="2000" dirty="0"/>
              <a:t> </a:t>
            </a:r>
            <a:r>
              <a:rPr lang="en-US" altLang="ru-RU" sz="2000" dirty="0"/>
              <a:t>and </a:t>
            </a:r>
            <a:r>
              <a:rPr lang="en-GB" altLang="ru-RU" sz="2000" dirty="0"/>
              <a:t>execution of</a:t>
            </a:r>
            <a:r>
              <a:rPr lang="en-US" altLang="ru-RU" sz="2000" dirty="0"/>
              <a:t> user requests</a:t>
            </a:r>
          </a:p>
          <a:p>
            <a:pPr marL="0" indent="0" algn="ctr">
              <a:buNone/>
            </a:pPr>
            <a:endParaRPr lang="ru-RU" altLang="ru-RU" sz="2000" dirty="0"/>
          </a:p>
        </p:txBody>
      </p:sp>
      <p:pic>
        <p:nvPicPr>
          <p:cNvPr id="5124" name="Рисунок 2">
            <a:extLst>
              <a:ext uri="{FF2B5EF4-FFF2-40B4-BE49-F238E27FC236}">
                <a16:creationId xmlns:a16="http://schemas.microsoft.com/office/drawing/2014/main" id="{7624236C-A26E-A847-AE07-0DB11C01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6284" r="15814" b="3723"/>
          <a:stretch>
            <a:fillRect/>
          </a:stretch>
        </p:blipFill>
        <p:spPr bwMode="auto">
          <a:xfrm>
            <a:off x="4752108" y="827229"/>
            <a:ext cx="4054329" cy="26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061CB852-CE0D-2347-A69A-3464615A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050" y="16527463"/>
            <a:ext cx="7821613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4501870B-0D3C-3047-9C45-A519613A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588" y="-12700"/>
            <a:ext cx="7821612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>
            <a:extLst>
              <a:ext uri="{FF2B5EF4-FFF2-40B4-BE49-F238E27FC236}">
                <a16:creationId xmlns:a16="http://schemas.microsoft.com/office/drawing/2014/main" id="{77DD727A-7384-264F-85EF-75A043E0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56" y="3748660"/>
            <a:ext cx="4787255" cy="285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8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5569" y="5401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685800" y="218473"/>
            <a:ext cx="8026348" cy="6199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AASOU</a:t>
            </a:r>
          </a:p>
          <a:p>
            <a:endParaRPr lang="ru-RU" sz="32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794144"/>
            <a:ext cx="4778753" cy="232440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73" y="3306293"/>
            <a:ext cx="4206401" cy="2117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55" y="608918"/>
            <a:ext cx="3136900" cy="1893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10" y="2638761"/>
            <a:ext cx="2928334" cy="24552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A9548CF9-7000-2441-A1A3-302B06936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4" y="4089723"/>
            <a:ext cx="4233889" cy="25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B569-908D-4F41-8CB0-9A8DA6D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interaction (M2M)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86F08-A144-BE4C-9607-8D737398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9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Through machine-to-machine interface is planned to provide a pair of AASOU with the OSCAR system. </a:t>
            </a:r>
          </a:p>
          <a:p>
            <a:pPr marL="0" indent="0" algn="ctr">
              <a:buNone/>
            </a:pPr>
            <a:r>
              <a:rPr lang="en-US" dirty="0"/>
              <a:t>The system will be important elements of a plan for Russian-speaking countries of the Regional WIGOS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58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B569-908D-4F41-8CB0-9A8DA6D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Problems, perspectives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86F08-A144-BE4C-9607-8D737398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97185"/>
            <a:ext cx="840970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M2M - problem of metadata overlapping </a:t>
            </a:r>
          </a:p>
          <a:p>
            <a:pPr marL="0" indent="0" algn="ctr">
              <a:buNone/>
            </a:pPr>
            <a:r>
              <a:rPr lang="en-US" dirty="0"/>
              <a:t>WDQMS </a:t>
            </a:r>
          </a:p>
          <a:p>
            <a:pPr marL="0" indent="0" algn="ctr">
              <a:buNone/>
            </a:pPr>
            <a:r>
              <a:rPr lang="en-US" dirty="0"/>
              <a:t>Future evolution -</a:t>
            </a:r>
          </a:p>
          <a:p>
            <a:pPr marL="0" indent="0" algn="ctr">
              <a:buNone/>
            </a:pPr>
            <a:r>
              <a:rPr lang="en-US" dirty="0"/>
              <a:t>(CIS country, Regional WIGOS </a:t>
            </a:r>
            <a:r>
              <a:rPr lang="en-US" dirty="0" err="1"/>
              <a:t>centre</a:t>
            </a:r>
            <a:r>
              <a:rPr lang="en-US" dirty="0"/>
              <a:t> for Russian speaking countries, private and other partners …)</a:t>
            </a:r>
          </a:p>
          <a:p>
            <a:pPr marL="0" indent="0" algn="ctr">
              <a:buNone/>
            </a:pPr>
            <a:r>
              <a:rPr lang="en-US"/>
              <a:t>Motivation </a:t>
            </a:r>
            <a:r>
              <a:rPr lang="en-US" dirty="0"/>
              <a:t>to participate in </a:t>
            </a:r>
            <a:r>
              <a:rPr lang="en-US"/>
              <a:t>WIGOS project is </a:t>
            </a:r>
            <a:r>
              <a:rPr lang="en-US" dirty="0"/>
              <a:t>a key problem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58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Status of National implementation of WIGOS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National Observing Strategy adopted/approved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National WIGOS Implementation Plan adopted/approved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National WIGOS governance mechanism: in place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National WIGOS partnership agreements for integration and open-sharing of observations from NMHSs and non-NMHSs sources: in place ;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OSCAR/Surface being populated and updated with WIGOS metadata for which observations are exchanged internationally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WIGOS Station Identifiers: implemented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WIGOS Data Quality Monitoring System (WDQMS): national process in place, for acting on quality problem information received from WDQMS; </a:t>
            </a:r>
          </a:p>
          <a:p>
            <a:pPr marL="452438" indent="-452438" algn="ctr">
              <a:buFont typeface="+mj-lt"/>
              <a:buAutoNum type="romanUcPeriod"/>
            </a:pPr>
            <a:r>
              <a:rPr lang="en-US" sz="2000" dirty="0"/>
              <a:t>National focal points nominated (WIGOS NFP and OSCAR/Surface NFP)</a:t>
            </a:r>
          </a:p>
        </p:txBody>
      </p:sp>
    </p:spTree>
    <p:extLst>
      <p:ext uri="{BB962C8B-B14F-4D97-AF65-F5344CB8AC3E}">
        <p14:creationId xmlns:p14="http://schemas.microsoft.com/office/powerpoint/2010/main" val="39772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solidFill>
                  <a:srgbClr val="000090"/>
                </a:solidFill>
              </a:rPr>
              <a:t>Thank you!</a:t>
            </a:r>
          </a:p>
          <a:p>
            <a:endParaRPr lang="en-US" sz="4800" dirty="0">
              <a:solidFill>
                <a:srgbClr val="000090"/>
              </a:solidFill>
            </a:endParaRPr>
          </a:p>
          <a:p>
            <a:r>
              <a:rPr lang="en-US" sz="3100" dirty="0">
                <a:solidFill>
                  <a:srgbClr val="000090"/>
                </a:solidFill>
                <a:hlinkClick r:id="rId2"/>
              </a:rPr>
              <a:t>gusev_ai@mail.ru</a:t>
            </a:r>
          </a:p>
          <a:p>
            <a:r>
              <a:rPr lang="en-US" sz="3100" dirty="0">
                <a:solidFill>
                  <a:srgbClr val="000090"/>
                </a:solidFill>
                <a:hlinkClick r:id="rId3"/>
              </a:rPr>
              <a:t>aggusev@mail.ru</a:t>
            </a:r>
            <a:endParaRPr lang="en-US" sz="3100" dirty="0">
              <a:solidFill>
                <a:srgbClr val="000090"/>
              </a:solidFill>
            </a:endParaRPr>
          </a:p>
          <a:p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296B68-0D88-CA48-8DC8-24EC725376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9145586" cy="4117987"/>
        </p:xfrm>
        <a:graphic>
          <a:graphicData uri="http://schemas.openxmlformats.org/drawingml/2006/table">
            <a:tbl>
              <a:tblPr/>
              <a:tblGrid>
                <a:gridCol w="120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6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3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Indicators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Meteo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Hydro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Marine 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Agro 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Special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Aero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MRL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Geophysics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Pollution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PO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3683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3321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273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181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233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4482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Times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7886920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5848760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388360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538010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109500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80300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29200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765770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4288428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Measurement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89005980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53795525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9949900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10760200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2287820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399675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146000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11155860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60314406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Volume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Mb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424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287.60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(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thousand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rubles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1368544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993592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282470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990948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79960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534110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4936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238051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798175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-Transport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50828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27126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37876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15378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503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25521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19609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27502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Communi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cate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28727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11349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3166.54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14782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4978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2626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9790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-Salary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876096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639081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128845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731658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59878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254688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2677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122099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511978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8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Average cost for one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GB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m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easurement 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GB" sz="1400" b="0" dirty="0" err="1">
                          <a:solidFill>
                            <a:schemeClr val="bg1"/>
                          </a:solidFill>
                        </a:rPr>
                        <a:t>rubles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17.23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56.96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45.16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126.03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219.67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1550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67.62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29.21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54.64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483" marR="594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413" name="Rectangle 1">
            <a:extLst>
              <a:ext uri="{FF2B5EF4-FFF2-40B4-BE49-F238E27FC236}">
                <a16:creationId xmlns:a16="http://schemas.microsoft.com/office/drawing/2014/main" id="{3E43F86A-8C69-A041-ACA9-E939B565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134476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/>
              <a:t>Financial for the main networks and programs observations for Roshydromet and regional offices</a:t>
            </a:r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2414" name="Прямоугольник 6">
            <a:extLst>
              <a:ext uri="{FF2B5EF4-FFF2-40B4-BE49-F238E27FC236}">
                <a16:creationId xmlns:a16="http://schemas.microsoft.com/office/drawing/2014/main" id="{3E51F519-E190-0643-8F12-AF72F1ADF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6725"/>
            <a:ext cx="91455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In general, for Roshydromet: The number of OU - 2739, PO - </a:t>
            </a:r>
            <a:r>
              <a:rPr lang="en-US" altLang="ru-RU" sz="1800" b="1"/>
              <a:t>13299</a:t>
            </a:r>
            <a:r>
              <a:rPr lang="en-US" altLang="ru-RU" sz="1800"/>
              <a:t>, the total cost - </a:t>
            </a:r>
            <a:r>
              <a:rPr lang="en-US" altLang="ru-RU" sz="1800" b="1"/>
              <a:t>5.698</a:t>
            </a:r>
            <a:r>
              <a:rPr lang="en-US" altLang="ru-RU" sz="1800"/>
              <a:t> billion rubles, the average cost of one measurement of one parameter is </a:t>
            </a:r>
            <a:r>
              <a:rPr lang="en-US" altLang="ru-RU" sz="1800" b="1"/>
              <a:t>73.57</a:t>
            </a:r>
            <a:r>
              <a:rPr lang="en-US" altLang="ru-RU" sz="1800"/>
              <a:t> rubles.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3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F67E4F4C-0D90-B349-88D6-0476A96C1798}" type="slidenum">
              <a:rPr lang="ru-RU"/>
              <a:pPr eaLnBrk="1" hangingPunct="1"/>
              <a:t>18</a:t>
            </a:fld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0621"/>
            <a:ext cx="8132762" cy="2293899"/>
          </a:xfrm>
        </p:spPr>
        <p:txBody>
          <a:bodyPr>
            <a:normAutofit/>
          </a:bodyPr>
          <a:lstStyle/>
          <a:p>
            <a:r>
              <a:rPr lang="en-US" sz="3100" dirty="0" err="1"/>
              <a:t>CliWare</a:t>
            </a:r>
            <a:r>
              <a:rPr lang="en-US" sz="3100" dirty="0"/>
              <a:t> </a:t>
            </a:r>
            <a:r>
              <a:rPr lang="mr-IN" sz="3100" dirty="0"/>
              <a:t>–</a:t>
            </a:r>
            <a:r>
              <a:rPr lang="en-US" sz="3100" dirty="0"/>
              <a:t> </a:t>
            </a:r>
            <a:r>
              <a:rPr lang="ru-RU" sz="3100" dirty="0"/>
              <a:t>инструмент (система) представления результатов работы наблюдательных сетей, обеспечение доступа к данным наблюдений</a:t>
            </a:r>
            <a:endParaRPr lang="en-US" sz="6000" dirty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99" y="2312856"/>
            <a:ext cx="8606118" cy="541721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CliWare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версии 2.0; новый интерфейс системы; удобный ввод для представления и расчётов;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добавлено ведение базы данных аэрологической информации;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добавлены оперативные данные, в том числе в коде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BUFR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добавлено ведение базы климатических характеристик;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новые виды представления данных в табличном и графическом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форматах.</a:t>
            </a:r>
          </a:p>
          <a:p>
            <a:r>
              <a:rPr lang="ru-RU" sz="2000" dirty="0">
                <a:solidFill>
                  <a:srgbClr val="000000"/>
                </a:solidFill>
                <a:latin typeface="Arial" charset="0"/>
              </a:rPr>
              <a:t>свободно распространяемое ПО, включая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Linux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реляционная СУБД; использование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Web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технологий,</a:t>
            </a:r>
          </a:p>
          <a:p>
            <a:r>
              <a:rPr lang="ru-RU" sz="2000" dirty="0">
                <a:solidFill>
                  <a:srgbClr val="000000"/>
                </a:solidFill>
                <a:latin typeface="Arial" charset="0"/>
              </a:rPr>
              <a:t>разделение пользователей на группы по уровням доступа к функциям и информации.</a:t>
            </a:r>
          </a:p>
          <a:p>
            <a:pPr>
              <a:spcBef>
                <a:spcPts val="600"/>
              </a:spcBef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45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4D5EB53A-4AD7-4049-89CF-52A635F57832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09075" cy="9366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charset="0"/>
              </a:rPr>
              <a:t>Картографическое представление </a:t>
            </a:r>
            <a:br>
              <a:rPr lang="ru-RU" sz="3600" dirty="0">
                <a:solidFill>
                  <a:srgbClr val="000000"/>
                </a:solidFill>
                <a:latin typeface="Arial" charset="0"/>
              </a:rPr>
            </a:br>
            <a:r>
              <a:rPr lang="ru-RU" sz="2700" dirty="0">
                <a:solidFill>
                  <a:srgbClr val="000000"/>
                </a:solidFill>
                <a:latin typeface="Arial" charset="0"/>
              </a:rPr>
              <a:t>(карта погоды)</a:t>
            </a: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5" y="1232255"/>
            <a:ext cx="8111919" cy="517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896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58" y="274638"/>
            <a:ext cx="8010742" cy="644692"/>
          </a:xfrm>
        </p:spPr>
        <p:txBody>
          <a:bodyPr>
            <a:noAutofit/>
          </a:bodyPr>
          <a:lstStyle/>
          <a:p>
            <a:r>
              <a:rPr lang="en-US" sz="2000" dirty="0"/>
              <a:t>Introduction to the country and the NMHS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057" y="919330"/>
            <a:ext cx="8284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hlinkClick r:id="rId2"/>
              </a:rPr>
              <a:t>17 125 191 </a:t>
            </a:r>
            <a:r>
              <a:rPr lang="en-US" dirty="0">
                <a:hlinkClick r:id="rId3"/>
              </a:rPr>
              <a:t>square kilometres (6,612,100 sq mi)</a:t>
            </a:r>
            <a:r>
              <a:rPr lang="ru-RU" dirty="0">
                <a:solidFill>
                  <a:srgbClr val="000000"/>
                </a:solidFill>
                <a:hlinkClick r:id="rId4"/>
              </a:rPr>
              <a:t>;</a:t>
            </a:r>
            <a:endParaRPr lang="en-US" dirty="0">
              <a:solidFill>
                <a:srgbClr val="000000"/>
              </a:solidFill>
              <a:hlinkClick r:id="rId4"/>
            </a:endParaRPr>
          </a:p>
          <a:p>
            <a:pPr algn="ctr"/>
            <a:r>
              <a:rPr lang="en-US" dirty="0"/>
              <a:t>about 14</a:t>
            </a:r>
            <a:r>
              <a:rPr lang="ru-RU" dirty="0"/>
              <a:t>6</a:t>
            </a:r>
            <a:r>
              <a:rPr lang="en-US" dirty="0"/>
              <a:t>.</a:t>
            </a:r>
            <a:r>
              <a:rPr lang="ru-RU" dirty="0"/>
              <a:t>8</a:t>
            </a:r>
            <a:r>
              <a:rPr lang="en-US" dirty="0"/>
              <a:t> million people</a:t>
            </a: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hlinkClick r:id="rId4"/>
              </a:rPr>
              <a:t>(</a:t>
            </a:r>
            <a:r>
              <a:rPr lang="ru-RU" dirty="0">
                <a:solidFill>
                  <a:srgbClr val="000000"/>
                </a:solidFill>
                <a:hlinkClick r:id="rId5"/>
              </a:rPr>
              <a:t>2018).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500" y="394553"/>
            <a:ext cx="1589900" cy="159289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72" y="1683303"/>
            <a:ext cx="2542749" cy="198361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90" y="4797284"/>
            <a:ext cx="7769676" cy="140364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100" y="2707887"/>
            <a:ext cx="2671492" cy="153468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631" y="1553342"/>
            <a:ext cx="2947730" cy="164538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64" y="3362240"/>
            <a:ext cx="2947730" cy="13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4AF7F542-3052-A141-91F1-4D0EBB3DE73D}" type="slidenum">
              <a:rPr lang="ru-RU"/>
              <a:pPr eaLnBrk="1" hangingPunct="1"/>
              <a:t>20</a:t>
            </a:fld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09075" cy="9366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charset="0"/>
              </a:rPr>
              <a:t>Картографическое представление. </a:t>
            </a:r>
            <a:br>
              <a:rPr lang="ru-RU" sz="3600" dirty="0">
                <a:solidFill>
                  <a:srgbClr val="000000"/>
                </a:solidFill>
                <a:latin typeface="Arial" charset="0"/>
              </a:rPr>
            </a:br>
            <a:r>
              <a:rPr lang="ru-RU" sz="2700" dirty="0">
                <a:solidFill>
                  <a:srgbClr val="000000"/>
                </a:solidFill>
                <a:latin typeface="Arial" charset="0"/>
              </a:rPr>
              <a:t>(карта </a:t>
            </a:r>
            <a:r>
              <a:rPr lang="ru-RU" sz="2700" dirty="0" err="1">
                <a:solidFill>
                  <a:srgbClr val="000000"/>
                </a:solidFill>
                <a:latin typeface="Arial" charset="0"/>
              </a:rPr>
              <a:t>кольцовка</a:t>
            </a:r>
            <a:r>
              <a:rPr lang="ru-RU" sz="27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2560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2" y="1196976"/>
            <a:ext cx="7857624" cy="51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357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66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charset="0"/>
              </a:rPr>
              <a:t>Картографическое представление. </a:t>
            </a:r>
            <a:br>
              <a:rPr lang="ru-RU" sz="2400" dirty="0">
                <a:solidFill>
                  <a:srgbClr val="000000"/>
                </a:solidFill>
                <a:latin typeface="Arial" charset="0"/>
              </a:rPr>
            </a:br>
            <a:r>
              <a:rPr lang="ru-RU" sz="2000" dirty="0">
                <a:solidFill>
                  <a:srgbClr val="000000"/>
                </a:solidFill>
                <a:latin typeface="Arial" charset="0"/>
              </a:rPr>
              <a:t>(гидрология)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37288"/>
            <a:ext cx="7451725" cy="4587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Цвет отражает изменение уровня за сутки</a:t>
            </a: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981075"/>
            <a:ext cx="858406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503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109075" cy="9366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charset="0"/>
              </a:rPr>
              <a:t>Картографическое представление. </a:t>
            </a:r>
            <a:br>
              <a:rPr lang="ru-RU" sz="3600" dirty="0">
                <a:solidFill>
                  <a:srgbClr val="000000"/>
                </a:solidFill>
                <a:latin typeface="Arial" charset="0"/>
              </a:rPr>
            </a:br>
            <a:r>
              <a:rPr lang="ru-RU" sz="2700" dirty="0">
                <a:solidFill>
                  <a:srgbClr val="000000"/>
                </a:solidFill>
                <a:latin typeface="Arial" charset="0"/>
              </a:rPr>
              <a:t>(карта средней температуры по телеграммам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CLIMAT</a:t>
            </a:r>
            <a:r>
              <a:rPr lang="ru-RU" sz="27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91898"/>
            <a:ext cx="9144000" cy="4661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Цвет отражает среднюю температуру воздуха за месяц</a:t>
            </a:r>
          </a:p>
        </p:txBody>
      </p:sp>
      <p:pic>
        <p:nvPicPr>
          <p:cNvPr id="2765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0" y="1419634"/>
            <a:ext cx="7417941" cy="482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737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58" y="274638"/>
            <a:ext cx="8010742" cy="644692"/>
          </a:xfrm>
        </p:spPr>
        <p:txBody>
          <a:bodyPr>
            <a:noAutofit/>
          </a:bodyPr>
          <a:lstStyle/>
          <a:p>
            <a:r>
              <a:rPr lang="en-US" sz="2000" dirty="0"/>
              <a:t>Introduction to the country and the NMHS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AB752C47-9F64-B441-A047-0F6BC6931FA0}"/>
              </a:ext>
            </a:extLst>
          </p:cNvPr>
          <p:cNvSpPr txBox="1">
            <a:spLocks/>
          </p:cNvSpPr>
          <p:nvPr/>
        </p:nvSpPr>
        <p:spPr>
          <a:xfrm>
            <a:off x="676058" y="665018"/>
            <a:ext cx="8315547" cy="59183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Russian meteorological service </a:t>
            </a:r>
          </a:p>
          <a:p>
            <a:r>
              <a:rPr lang="en-US" sz="4100" dirty="0"/>
              <a:t>has been established in 1849</a:t>
            </a:r>
          </a:p>
          <a:p>
            <a:endParaRPr lang="en-US" sz="4100" dirty="0"/>
          </a:p>
          <a:p>
            <a:r>
              <a:rPr lang="en-US" sz="4100" dirty="0"/>
              <a:t>Historically </a:t>
            </a:r>
            <a:r>
              <a:rPr lang="en-US" sz="4100" dirty="0" err="1"/>
              <a:t>Roshydromet</a:t>
            </a:r>
            <a:r>
              <a:rPr lang="en-US" sz="4100" dirty="0"/>
              <a:t> developed as national hydrometeorological service with the inherent integration of observational networks. </a:t>
            </a:r>
            <a:endParaRPr lang="ru-RU" sz="4100" dirty="0"/>
          </a:p>
          <a:p>
            <a:br>
              <a:rPr lang="ru-RU" sz="4100" dirty="0"/>
            </a:br>
            <a:r>
              <a:rPr lang="en-US" sz="4100" dirty="0"/>
              <a:t>Currently, the observation network performs </a:t>
            </a:r>
          </a:p>
          <a:p>
            <a:r>
              <a:rPr lang="en-US" sz="4100" dirty="0"/>
              <a:t>about 30 types of different observations </a:t>
            </a:r>
          </a:p>
          <a:p>
            <a:r>
              <a:rPr lang="en-US" sz="4100" dirty="0"/>
              <a:t>(meteorology, hydrology, agrometeorology, aviation meteorology, oceanography, geophysics, environmental monitoring….) </a:t>
            </a:r>
          </a:p>
          <a:p>
            <a:endParaRPr lang="en-US" sz="4100" dirty="0"/>
          </a:p>
          <a:p>
            <a:r>
              <a:rPr lang="en-US" sz="4100" dirty="0"/>
              <a:t>STAFF – about 30K</a:t>
            </a:r>
          </a:p>
          <a:p>
            <a:endParaRPr lang="en-US" sz="4100" dirty="0"/>
          </a:p>
          <a:p>
            <a:r>
              <a:rPr lang="en-US" sz="4100"/>
              <a:t>16 research </a:t>
            </a:r>
            <a:r>
              <a:rPr lang="en-US" sz="4100" dirty="0"/>
              <a:t>institutes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>
            <a:extLst>
              <a:ext uri="{FF2B5EF4-FFF2-40B4-BE49-F238E27FC236}">
                <a16:creationId xmlns:a16="http://schemas.microsoft.com/office/drawing/2014/main" id="{E117A8E7-06FB-7E4E-A103-7273F541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3" y="1440213"/>
            <a:ext cx="6345388" cy="41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83007509-FBE9-6A47-878B-481C5A4F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166"/>
            <a:ext cx="9144000" cy="539750"/>
          </a:xfrm>
        </p:spPr>
        <p:txBody>
          <a:bodyPr>
            <a:normAutofit fontScale="90000"/>
          </a:bodyPr>
          <a:lstStyle/>
          <a:p>
            <a:r>
              <a:rPr lang="en-US" altLang="ru-RU" sz="3200" dirty="0" err="1"/>
              <a:t>Roshydromet</a:t>
            </a:r>
            <a:r>
              <a:rPr lang="en-US" altLang="ru-RU" sz="3200" dirty="0"/>
              <a:t> observation networks</a:t>
            </a:r>
            <a:endParaRPr lang="ru-RU" altLang="ru-RU" sz="3200" dirty="0"/>
          </a:p>
        </p:txBody>
      </p:sp>
      <p:sp>
        <p:nvSpPr>
          <p:cNvPr id="4100" name="Объект 2">
            <a:extLst>
              <a:ext uri="{FF2B5EF4-FFF2-40B4-BE49-F238E27FC236}">
                <a16:creationId xmlns:a16="http://schemas.microsoft.com/office/drawing/2014/main" id="{E9519E7F-9C2D-734E-BD98-91968A24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9" y="1100903"/>
            <a:ext cx="2327564" cy="48097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ru-RU" sz="1800" dirty="0"/>
              <a:t>&gt; 6,</a:t>
            </a:r>
            <a:r>
              <a:rPr lang="ru-RU" altLang="ru-RU" sz="1800" dirty="0"/>
              <a:t>7</a:t>
            </a:r>
            <a:r>
              <a:rPr lang="en-US" altLang="ru-RU" sz="1800" dirty="0"/>
              <a:t>00 hydrometeorological stations</a:t>
            </a:r>
            <a:r>
              <a:rPr lang="ru-RU" altLang="ru-RU" sz="1800" dirty="0"/>
              <a:t> </a:t>
            </a:r>
            <a:r>
              <a:rPr lang="en-US" altLang="ru-RU" sz="1800" dirty="0"/>
              <a:t>and posts</a:t>
            </a:r>
            <a:r>
              <a:rPr lang="ru-RU" altLang="ru-RU" sz="1800" dirty="0"/>
              <a:t>;</a:t>
            </a:r>
            <a:endParaRPr lang="en-US" altLang="ru-RU" sz="1800" dirty="0"/>
          </a:p>
          <a:p>
            <a:pPr marL="0" indent="0" algn="ctr">
              <a:buNone/>
            </a:pPr>
            <a:r>
              <a:rPr lang="en-US" altLang="ru-RU" sz="1800" dirty="0"/>
              <a:t>~ 14,000 observation programs. </a:t>
            </a:r>
          </a:p>
          <a:p>
            <a:pPr marL="0" indent="0" algn="ctr">
              <a:buNone/>
            </a:pPr>
            <a:endParaRPr lang="ru-RU" altLang="ru-RU" sz="1800" dirty="0"/>
          </a:p>
          <a:p>
            <a:pPr marL="0" indent="0" algn="ctr">
              <a:buNone/>
            </a:pPr>
            <a:r>
              <a:rPr lang="en-US" altLang="ru-RU" sz="1800" dirty="0"/>
              <a:t>networks need to be managed from the point of view of optimizing and reducing the costs of producing observations. </a:t>
            </a:r>
          </a:p>
          <a:p>
            <a:pPr marL="0" indent="0" algn="ctr">
              <a:buNone/>
            </a:pPr>
            <a:endParaRPr lang="en-US" altLang="ru-RU" sz="1800" dirty="0"/>
          </a:p>
          <a:p>
            <a:pPr marL="0" indent="0" algn="ctr">
              <a:buNone/>
            </a:pPr>
            <a:r>
              <a:rPr lang="ru-RU" altLang="ru-RU" sz="1800" dirty="0"/>
              <a:t>а</a:t>
            </a:r>
            <a:r>
              <a:rPr lang="en-US" altLang="ru-RU" sz="1800" dirty="0" err="1"/>
              <a:t>utomated</a:t>
            </a:r>
            <a:r>
              <a:rPr lang="en-US" altLang="ru-RU" sz="1800" dirty="0"/>
              <a:t> accounting system for keeping record of observation units (</a:t>
            </a:r>
            <a:r>
              <a:rPr lang="en-US" altLang="ru-RU" sz="1800" b="1" dirty="0"/>
              <a:t>AASOU</a:t>
            </a:r>
            <a:r>
              <a:rPr lang="en-US" altLang="ru-RU" sz="1800" dirty="0"/>
              <a:t>) are developing</a:t>
            </a:r>
          </a:p>
        </p:txBody>
      </p:sp>
    </p:spTree>
    <p:extLst>
      <p:ext uri="{BB962C8B-B14F-4D97-AF65-F5344CB8AC3E}">
        <p14:creationId xmlns:p14="http://schemas.microsoft.com/office/powerpoint/2010/main" val="189374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A4BB-7CA5-F448-91F7-98D2BB29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observation networks</a:t>
            </a:r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C487F6F-503C-5A41-9CFC-0AB1C2B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166236"/>
              </p:ext>
            </p:extLst>
          </p:nvPr>
        </p:nvGraphicFramePr>
        <p:xfrm>
          <a:off x="209606" y="1421206"/>
          <a:ext cx="8769927" cy="559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71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A4BB-7CA5-F448-91F7-98D2BB29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observation networks (2)</a:t>
            </a:r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C487F6F-503C-5A41-9CFC-0AB1C2B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32659"/>
              </p:ext>
            </p:extLst>
          </p:nvPr>
        </p:nvGraphicFramePr>
        <p:xfrm>
          <a:off x="235527" y="1025236"/>
          <a:ext cx="8714509" cy="555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7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A4BB-7CA5-F448-91F7-98D2BB29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observation networks (</a:t>
            </a:r>
            <a:r>
              <a:rPr lang="ru-RU" sz="3600" dirty="0"/>
              <a:t>3</a:t>
            </a:r>
            <a:r>
              <a:rPr lang="en-US" sz="3600" dirty="0"/>
              <a:t>)</a:t>
            </a:r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C487F6F-503C-5A41-9CFC-0AB1C2B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607483"/>
              </p:ext>
            </p:extLst>
          </p:nvPr>
        </p:nvGraphicFramePr>
        <p:xfrm>
          <a:off x="235527" y="1025236"/>
          <a:ext cx="8714509" cy="555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0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A4BB-7CA5-F448-91F7-98D2BB29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observation networks (4)</a:t>
            </a:r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C487F6F-503C-5A41-9CFC-0AB1C2B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435004"/>
              </p:ext>
            </p:extLst>
          </p:nvPr>
        </p:nvGraphicFramePr>
        <p:xfrm>
          <a:off x="235527" y="1025236"/>
          <a:ext cx="8714509" cy="555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2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5569" y="5401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685800" y="1690254"/>
            <a:ext cx="8026348" cy="43533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  <a:p>
            <a:r>
              <a:rPr lang="en-US" sz="3200" dirty="0"/>
              <a:t>The most important element of management of such an integrated observation network is the system of accounting of its quantitative composition</a:t>
            </a:r>
            <a:r>
              <a:rPr lang="ru-RU" sz="3200" dirty="0"/>
              <a:t> (</a:t>
            </a:r>
            <a:r>
              <a:rPr lang="en-US" sz="3200" dirty="0"/>
              <a:t>OSCAR or OSCAR-like systems).</a:t>
            </a:r>
          </a:p>
          <a:p>
            <a:endParaRPr lang="en-US" sz="3200" dirty="0"/>
          </a:p>
          <a:p>
            <a:r>
              <a:rPr lang="en-US" sz="3200" dirty="0"/>
              <a:t>For this purpose, the national automated accounting system for observation units (AASOU), functionally close to the OSCAR system, containing, inter alia, a significant amount of diverse metadata, is used. </a:t>
            </a:r>
            <a:endParaRPr lang="ru-RU" sz="3200" dirty="0"/>
          </a:p>
          <a:p>
            <a:pPr marL="514350" indent="-514350">
              <a:buAutoNum type="arabicParenR"/>
            </a:pPr>
            <a:endParaRPr lang="ru-RU" sz="32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FDDCB8-413D-604C-98FF-38689F283F74}"/>
              </a:ext>
            </a:extLst>
          </p:cNvPr>
          <p:cNvSpPr txBox="1">
            <a:spLocks/>
          </p:cNvSpPr>
          <p:nvPr/>
        </p:nvSpPr>
        <p:spPr>
          <a:xfrm>
            <a:off x="9525" y="714376"/>
            <a:ext cx="9144000" cy="8511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/>
              <a:t>National automated accounting system</a:t>
            </a:r>
          </a:p>
          <a:p>
            <a:r>
              <a:rPr lang="en-US" altLang="ru-RU" sz="3600" dirty="0">
                <a:hlinkClick r:id="rId2"/>
              </a:rPr>
              <a:t>asunp.meteo.ru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1621484235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5407</TotalTime>
  <Words>795</Words>
  <Application>Microsoft Macintosh PowerPoint</Application>
  <PresentationFormat>Экран (4:3)</PresentationFormat>
  <Paragraphs>212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Mangal</vt:lpstr>
      <vt:lpstr>Times New Roman</vt:lpstr>
      <vt:lpstr>WMO_WHITE_Powerpoint_en_fr</vt:lpstr>
      <vt:lpstr>Презентация PowerPoint</vt:lpstr>
      <vt:lpstr>Introduction to the country and the NMHS </vt:lpstr>
      <vt:lpstr>Introduction to the country and the NMHS </vt:lpstr>
      <vt:lpstr>Roshydromet observation networks</vt:lpstr>
      <vt:lpstr>Main observation networks</vt:lpstr>
      <vt:lpstr>Main observation networks (2)</vt:lpstr>
      <vt:lpstr>Main observation networks (3)</vt:lpstr>
      <vt:lpstr>Main observation networks (4)</vt:lpstr>
      <vt:lpstr>Презентация PowerPoint</vt:lpstr>
      <vt:lpstr>As an elementary object in the system, the "observation unit" is used as an object of accounting linked to a particular type of observation.  Meteorological and hydrological stations, posts, observatories are described, thus, as a superposition of various "observation points". </vt:lpstr>
      <vt:lpstr>Basic features</vt:lpstr>
      <vt:lpstr>Презентация PowerPoint</vt:lpstr>
      <vt:lpstr>System interaction (M2M)</vt:lpstr>
      <vt:lpstr>Problems, perspectives</vt:lpstr>
      <vt:lpstr>Status of National implementation of WIGOS</vt:lpstr>
      <vt:lpstr>Презентация PowerPoint</vt:lpstr>
      <vt:lpstr>Презентация PowerPoint</vt:lpstr>
      <vt:lpstr>CliWare – инструмент (система) представления результатов работы наблюдательных сетей, обеспечение доступа к данным наблюдений</vt:lpstr>
      <vt:lpstr>Картографическое представление  (карта погоды)</vt:lpstr>
      <vt:lpstr>Картографическое представление.  (карта кольцовка)</vt:lpstr>
      <vt:lpstr>Картографическое представление.  (гидрология)</vt:lpstr>
      <vt:lpstr>Картографическое представление.  (карта средней температуры по телеграммам CLIMAT)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Alex Gusev</cp:lastModifiedBy>
  <cp:revision>597</cp:revision>
  <cp:lastPrinted>2017-09-29T07:54:09Z</cp:lastPrinted>
  <dcterms:created xsi:type="dcterms:W3CDTF">2016-05-27T11:05:50Z</dcterms:created>
  <dcterms:modified xsi:type="dcterms:W3CDTF">2018-11-06T05:16:53Z</dcterms:modified>
</cp:coreProperties>
</file>