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9" r:id="rId3"/>
    <p:sldId id="270" r:id="rId4"/>
    <p:sldId id="297" r:id="rId5"/>
    <p:sldId id="277" r:id="rId6"/>
    <p:sldId id="281" r:id="rId7"/>
    <p:sldId id="279" r:id="rId8"/>
    <p:sldId id="280" r:id="rId9"/>
    <p:sldId id="285" r:id="rId10"/>
    <p:sldId id="284" r:id="rId11"/>
    <p:sldId id="286" r:id="rId12"/>
    <p:sldId id="296" r:id="rId13"/>
    <p:sldId id="288" r:id="rId14"/>
    <p:sldId id="291" r:id="rId15"/>
    <p:sldId id="293" r:id="rId16"/>
    <p:sldId id="294" r:id="rId17"/>
    <p:sldId id="295" r:id="rId18"/>
    <p:sldId id="273" r:id="rId19"/>
    <p:sldId id="275" r:id="rId20"/>
    <p:sldId id="276" r:id="rId2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00"/>
    <a:srgbClr val="00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50" autoAdjust="0"/>
    <p:restoredTop sz="98335" autoAdjust="0"/>
  </p:normalViewPr>
  <p:slideViewPr>
    <p:cSldViewPr snapToGrid="0" snapToObjects="1">
      <p:cViewPr varScale="1">
        <p:scale>
          <a:sx n="68" d="100"/>
          <a:sy n="68" d="100"/>
        </p:scale>
        <p:origin x="302" y="4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5" y="0"/>
            <a:ext cx="2945659" cy="496332"/>
          </a:xfrm>
          <a:prstGeom prst="rect">
            <a:avLst/>
          </a:prstGeom>
        </p:spPr>
        <p:txBody>
          <a:bodyPr vert="horz" lIns="91440" tIns="45720" rIns="91440" bIns="45720" rtlCol="0"/>
          <a:lstStyle>
            <a:lvl1pPr algn="r">
              <a:defRPr sz="1200"/>
            </a:lvl1pPr>
          </a:lstStyle>
          <a:p>
            <a:fld id="{B52C619D-49A1-43D3-A02C-742DF4F73657}" type="datetimeFigureOut">
              <a:rPr lang="en-US" smtClean="0"/>
              <a:t>06/11/2018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5" y="9428583"/>
            <a:ext cx="2945659" cy="496332"/>
          </a:xfrm>
          <a:prstGeom prst="rect">
            <a:avLst/>
          </a:prstGeom>
        </p:spPr>
        <p:txBody>
          <a:bodyPr vert="horz" lIns="91440" tIns="45720" rIns="91440" bIns="45720" rtlCol="0" anchor="b"/>
          <a:lstStyle>
            <a:lvl1pPr algn="r">
              <a:defRPr sz="1200"/>
            </a:lvl1pPr>
          </a:lstStyle>
          <a:p>
            <a:fld id="{4CC6C61D-21BD-45CA-B920-B80C9B6DF6D2}" type="slidenum">
              <a:rPr lang="en-US" smtClean="0"/>
              <a:t>‹#›</a:t>
            </a:fld>
            <a:endParaRPr lang="en-US"/>
          </a:p>
        </p:txBody>
      </p:sp>
    </p:spTree>
    <p:extLst>
      <p:ext uri="{BB962C8B-B14F-4D97-AF65-F5344CB8AC3E}">
        <p14:creationId xmlns:p14="http://schemas.microsoft.com/office/powerpoint/2010/main" val="18753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B6D4AE-1EB8-4961-8589-09C1860B2890}" type="slidenum">
              <a:rPr lang="en-US" altLang="en-US"/>
              <a:pPr/>
              <a:t>13</a:t>
            </a:fld>
            <a:endParaRPr lang="en-US"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5745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cs typeface="Cordia New" pitchFamily="34" charset="-34"/>
            </a:endParaRP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A4D7A0-F0C7-4716-8537-CFB332B3155A}" type="slidenum">
              <a:rPr lang="en-US" smtClean="0"/>
              <a:pPr/>
              <a:t>16</a:t>
            </a:fld>
            <a:endParaRPr lang="en-US" smtClean="0"/>
          </a:p>
        </p:txBody>
      </p:sp>
    </p:spTree>
    <p:extLst>
      <p:ext uri="{BB962C8B-B14F-4D97-AF65-F5344CB8AC3E}">
        <p14:creationId xmlns:p14="http://schemas.microsoft.com/office/powerpoint/2010/main" val="229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5009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yphou@gmail.com"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Microsoft_Word_97_-_2003_Document1.doc"/><Relationship Id="rId3" Type="http://schemas.openxmlformats.org/officeDocument/2006/relationships/notesSlide" Target="../notesSlides/notesSlide2.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3.png"/><Relationship Id="rId4" Type="http://schemas.openxmlformats.org/officeDocument/2006/relationships/image" Target="../media/image29.jpeg"/><Relationship Id="rId9" Type="http://schemas.openxmlformats.org/officeDocument/2006/relationships/image" Target="../media/image28.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britannica.com/place/Mekong-River" TargetMode="External"/><Relationship Id="rId7" Type="http://schemas.openxmlformats.org/officeDocument/2006/relationships/image" Target="../media/image4.png"/><Relationship Id="rId2" Type="http://schemas.openxmlformats.org/officeDocument/2006/relationships/hyperlink" Target="https://www.britannica.com/place/Vientiane" TargetMode="External"/><Relationship Id="rId1" Type="http://schemas.openxmlformats.org/officeDocument/2006/relationships/slideLayout" Target="../slideLayouts/slideLayout2.xml"/><Relationship Id="rId6" Type="http://schemas.openxmlformats.org/officeDocument/2006/relationships/hyperlink" Target="https://en.wikipedia.org/wiki/People's_Republic_of_China" TargetMode="External"/><Relationship Id="rId5" Type="http://schemas.openxmlformats.org/officeDocument/2006/relationships/hyperlink" Target="https://en.wikipedia.org/wiki/Cambodia" TargetMode="External"/><Relationship Id="rId4" Type="http://schemas.openxmlformats.org/officeDocument/2006/relationships/hyperlink" Target="https://en.wikipedia.org/wiki/Myanmar"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Shiceng_Dashan" TargetMode="External"/><Relationship Id="rId3" Type="http://schemas.openxmlformats.org/officeDocument/2006/relationships/hyperlink" Target="https://en.wikipedia.org/wiki/Phou_Bia" TargetMode="External"/><Relationship Id="rId7" Type="http://schemas.openxmlformats.org/officeDocument/2006/relationships/hyperlink" Target="https://en.wikipedia.org/wiki/Phou_Khe" TargetMode="External"/><Relationship Id="rId2" Type="http://schemas.openxmlformats.org/officeDocument/2006/relationships/hyperlink" Target="https://en.wikipedia.org/wiki/Mekong" TargetMode="External"/><Relationship Id="rId1" Type="http://schemas.openxmlformats.org/officeDocument/2006/relationships/slideLayout" Target="../slideLayouts/slideLayout2.xml"/><Relationship Id="rId6" Type="http://schemas.openxmlformats.org/officeDocument/2006/relationships/hyperlink" Target="https://en.wikipedia.org/wiki/Phu_Soi_Dao" TargetMode="External"/><Relationship Id="rId5" Type="http://schemas.openxmlformats.org/officeDocument/2006/relationships/hyperlink" Target="https://en.wikipedia.org/wiki/Rao_Co" TargetMode="External"/><Relationship Id="rId10" Type="http://schemas.openxmlformats.org/officeDocument/2006/relationships/image" Target="../media/image6.gif"/><Relationship Id="rId4" Type="http://schemas.openxmlformats.org/officeDocument/2006/relationships/hyperlink" Target="https://en.wikipedia.org/wiki/Phu_Xai_Lai_Leng" TargetMode="External"/><Relationship Id="rId9" Type="http://schemas.openxmlformats.org/officeDocument/2006/relationships/hyperlink" Target="https://en.wikipedia.org/wiki/Dong_Ap_Bia"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hyperlink" Target="https://www.britannica.com/science/monsoon"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8" y="0"/>
            <a:ext cx="9216000" cy="6912000"/>
          </a:xfrm>
          <a:prstGeom prst="rect">
            <a:avLst/>
          </a:prstGeom>
        </p:spPr>
      </p:pic>
      <p:sp>
        <p:nvSpPr>
          <p:cNvPr id="6" name="TextBox 5"/>
          <p:cNvSpPr txBox="1"/>
          <p:nvPr/>
        </p:nvSpPr>
        <p:spPr>
          <a:xfrm>
            <a:off x="4971238" y="5898887"/>
            <a:ext cx="4172989" cy="707886"/>
          </a:xfrm>
          <a:prstGeom prst="rect">
            <a:avLst/>
          </a:prstGeom>
          <a:noFill/>
        </p:spPr>
        <p:txBody>
          <a:bodyPr wrap="square" rtlCol="0">
            <a:spAutoFit/>
          </a:bodyPr>
          <a:lstStyle/>
          <a:p>
            <a:pPr algn="ctr"/>
            <a:r>
              <a:rPr lang="de-DE" sz="2000" dirty="0" smtClean="0">
                <a:solidFill>
                  <a:srgbClr val="000090"/>
                </a:solidFill>
              </a:rPr>
              <a:t>RA II WIGOS Workshop</a:t>
            </a:r>
          </a:p>
          <a:p>
            <a:pPr algn="ctr"/>
            <a:r>
              <a:rPr lang="de-DE" sz="2000" dirty="0" smtClean="0">
                <a:solidFill>
                  <a:srgbClr val="000090"/>
                </a:solidFill>
              </a:rPr>
              <a:t>6-8 November 2018, Beijing, China</a:t>
            </a:r>
            <a:endParaRPr lang="de-DE" sz="2000" dirty="0">
              <a:solidFill>
                <a:srgbClr val="000090"/>
              </a:solidFill>
            </a:endParaRPr>
          </a:p>
        </p:txBody>
      </p:sp>
      <p:sp>
        <p:nvSpPr>
          <p:cNvPr id="7" name="Shape 231"/>
          <p:cNvSpPr txBox="1">
            <a:spLocks/>
          </p:cNvSpPr>
          <p:nvPr/>
        </p:nvSpPr>
        <p:spPr>
          <a:xfrm>
            <a:off x="120649" y="307649"/>
            <a:ext cx="8865446" cy="1845891"/>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0000"/>
              </a:lnSpc>
            </a:pPr>
            <a:endParaRPr lang="en-US" sz="6000" b="1" dirty="0" smtClean="0">
              <a:solidFill>
                <a:srgbClr val="000090"/>
              </a:solidFill>
            </a:endParaRPr>
          </a:p>
          <a:p>
            <a:pPr>
              <a:lnSpc>
                <a:spcPct val="120000"/>
              </a:lnSpc>
            </a:pPr>
            <a:r>
              <a:rPr lang="en-US" sz="14500" b="1" dirty="0" smtClean="0">
                <a:solidFill>
                  <a:srgbClr val="000090"/>
                </a:solidFill>
              </a:rPr>
              <a:t>Lao PDR</a:t>
            </a:r>
          </a:p>
          <a:p>
            <a:pPr>
              <a:lnSpc>
                <a:spcPct val="120000"/>
              </a:lnSpc>
            </a:pPr>
            <a:r>
              <a:rPr lang="en-US" sz="5900" b="1" dirty="0" smtClean="0">
                <a:solidFill>
                  <a:srgbClr val="000090"/>
                </a:solidFill>
              </a:rPr>
              <a:t>                                                          </a:t>
            </a:r>
            <a:r>
              <a:rPr lang="en-US" sz="4000" b="1" dirty="0" smtClean="0">
                <a:solidFill>
                  <a:srgbClr val="000090"/>
                </a:solidFill>
              </a:rPr>
              <a:t> </a:t>
            </a:r>
            <a:endParaRPr lang="en-US" sz="4000" b="1" dirty="0">
              <a:solidFill>
                <a:srgbClr val="000090"/>
              </a:solidFill>
            </a:endParaRPr>
          </a:p>
        </p:txBody>
      </p:sp>
      <p:sp>
        <p:nvSpPr>
          <p:cNvPr id="3" name="TextBox 2"/>
          <p:cNvSpPr txBox="1"/>
          <p:nvPr/>
        </p:nvSpPr>
        <p:spPr>
          <a:xfrm>
            <a:off x="760576" y="1614931"/>
            <a:ext cx="8070869" cy="3046988"/>
          </a:xfrm>
          <a:prstGeom prst="rect">
            <a:avLst/>
          </a:prstGeom>
          <a:noFill/>
        </p:spPr>
        <p:txBody>
          <a:bodyPr wrap="square" rtlCol="0">
            <a:spAutoFit/>
          </a:bodyPr>
          <a:lstStyle/>
          <a:p>
            <a:pPr algn="ctr"/>
            <a:r>
              <a:rPr lang="en-US" sz="3200" b="1" i="1" dirty="0" smtClean="0">
                <a:solidFill>
                  <a:srgbClr val="011993"/>
                </a:solidFill>
                <a:latin typeface="+mj-lt"/>
                <a:cs typeface="Arial"/>
                <a:sym typeface="Arial"/>
              </a:rPr>
              <a:t>Dr. </a:t>
            </a:r>
            <a:r>
              <a:rPr lang="en-US" sz="3200" b="1" i="1" dirty="0" err="1" smtClean="0">
                <a:solidFill>
                  <a:srgbClr val="011993"/>
                </a:solidFill>
                <a:latin typeface="+mj-lt"/>
                <a:cs typeface="Arial"/>
                <a:sym typeface="Arial"/>
              </a:rPr>
              <a:t>Mayphou</a:t>
            </a:r>
            <a:r>
              <a:rPr lang="en-US" sz="3200" b="1" i="1" dirty="0" smtClean="0">
                <a:solidFill>
                  <a:srgbClr val="011993"/>
                </a:solidFill>
                <a:latin typeface="+mj-lt"/>
                <a:cs typeface="Arial"/>
                <a:sym typeface="Arial"/>
              </a:rPr>
              <a:t> MAHACHALEUN</a:t>
            </a:r>
          </a:p>
          <a:p>
            <a:pPr algn="ctr"/>
            <a:r>
              <a:rPr lang="en-US" sz="3200" b="1" i="1" dirty="0" smtClean="0">
                <a:solidFill>
                  <a:srgbClr val="011993"/>
                </a:solidFill>
                <a:latin typeface="+mj-lt"/>
                <a:cs typeface="Arial"/>
                <a:sym typeface="Arial"/>
              </a:rPr>
              <a:t>Deputy of Climate and Agro-meteorological Division</a:t>
            </a:r>
          </a:p>
          <a:p>
            <a:pPr algn="r"/>
            <a:r>
              <a:rPr lang="en-US" sz="3200" b="1" i="1" dirty="0" smtClean="0">
                <a:solidFill>
                  <a:srgbClr val="011993"/>
                </a:solidFill>
                <a:latin typeface="Times New Roman" panose="02020603050405020304" pitchFamily="18" charset="0"/>
                <a:cs typeface="Times New Roman" panose="02020603050405020304" pitchFamily="18" charset="0"/>
                <a:sym typeface="Arial"/>
              </a:rPr>
              <a:t>Mobile phone: +856(20) 5566 2565</a:t>
            </a:r>
          </a:p>
          <a:p>
            <a:pPr algn="r"/>
            <a:r>
              <a:rPr lang="en-US" sz="3200" b="1" i="1" dirty="0" smtClean="0">
                <a:solidFill>
                  <a:srgbClr val="011993"/>
                </a:solidFill>
                <a:latin typeface="Times New Roman" panose="02020603050405020304" pitchFamily="18" charset="0"/>
                <a:cs typeface="Times New Roman" panose="02020603050405020304" pitchFamily="18" charset="0"/>
                <a:sym typeface="Arial"/>
              </a:rPr>
              <a:t>Email: </a:t>
            </a:r>
            <a:r>
              <a:rPr lang="en-US" sz="3200" b="1" i="1" dirty="0" smtClean="0">
                <a:solidFill>
                  <a:srgbClr val="011993"/>
                </a:solidFill>
                <a:latin typeface="Times New Roman" panose="02020603050405020304" pitchFamily="18" charset="0"/>
                <a:cs typeface="Times New Roman" panose="02020603050405020304" pitchFamily="18" charset="0"/>
                <a:sym typeface="Arial"/>
                <a:hlinkClick r:id="rId3"/>
              </a:rPr>
              <a:t>mayphou@gmail.com</a:t>
            </a:r>
            <a:r>
              <a:rPr lang="en-US" sz="3200" b="1" i="1" dirty="0" smtClean="0">
                <a:solidFill>
                  <a:srgbClr val="011993"/>
                </a:solidFill>
                <a:latin typeface="Times New Roman" panose="02020603050405020304" pitchFamily="18" charset="0"/>
                <a:cs typeface="Times New Roman" panose="02020603050405020304" pitchFamily="18" charset="0"/>
                <a:sym typeface="Arial"/>
              </a:rPr>
              <a:t>,</a:t>
            </a:r>
          </a:p>
          <a:p>
            <a:pPr algn="r"/>
            <a:r>
              <a:rPr lang="en-US" sz="3200" b="1" i="1" dirty="0" smtClean="0">
                <a:solidFill>
                  <a:srgbClr val="011993"/>
                </a:solidFill>
                <a:latin typeface="Times New Roman" panose="02020603050405020304" pitchFamily="18" charset="0"/>
                <a:cs typeface="Times New Roman" panose="02020603050405020304" pitchFamily="18" charset="0"/>
                <a:sym typeface="Arial"/>
              </a:rPr>
              <a:t>mayphou66@yahoo.com</a:t>
            </a:r>
            <a:endParaRPr lang="en-US" sz="3200" b="1" i="1" dirty="0">
              <a:latin typeface="Times New Roman" panose="02020603050405020304" pitchFamily="18" charset="0"/>
              <a:cs typeface="Times New Roman" panose="02020603050405020304" pitchFamily="18" charset="0"/>
            </a:endParaRPr>
          </a:p>
        </p:txBody>
      </p:sp>
      <p:pic>
        <p:nvPicPr>
          <p:cNvPr id="8" name="Picture 9" descr="C:\Documents and Settings\USER\デスクトップ\600px-Flag_of_Lao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52400"/>
            <a:ext cx="1524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260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DMH’s </a:t>
            </a:r>
            <a:r>
              <a:rPr lang="en-US" dirty="0"/>
              <a:t>Vision </a:t>
            </a:r>
          </a:p>
        </p:txBody>
      </p:sp>
      <p:sp>
        <p:nvSpPr>
          <p:cNvPr id="3" name="Content Placeholder 2"/>
          <p:cNvSpPr>
            <a:spLocks noGrp="1"/>
          </p:cNvSpPr>
          <p:nvPr>
            <p:ph idx="1"/>
          </p:nvPr>
        </p:nvSpPr>
        <p:spPr/>
        <p:txBody>
          <a:bodyPr>
            <a:normAutofit fontScale="92500" lnSpcReduction="10000"/>
          </a:bodyPr>
          <a:lstStyle/>
          <a:p>
            <a:pPr algn="just"/>
            <a:r>
              <a:rPr lang="en-US" b="1" dirty="0"/>
              <a:t>Professional in providing meteorological, hydrological, earthquake, environment and climate services in support of safety and sustainable development of the Lao community;</a:t>
            </a:r>
          </a:p>
          <a:p>
            <a:pPr algn="just"/>
            <a:r>
              <a:rPr lang="en-US" b="1" dirty="0"/>
              <a:t>Highly competent in issuing hydro-met warning to reduce the loss of life and property during the severe weather occurred; and</a:t>
            </a:r>
          </a:p>
          <a:p>
            <a:pPr algn="just"/>
            <a:r>
              <a:rPr lang="en-US" b="1" dirty="0"/>
              <a:t>Able to play an effective role in international and regional cooperation in the field of hydro-met services.</a:t>
            </a:r>
          </a:p>
          <a:p>
            <a:pPr marL="0" indent="0">
              <a:buNone/>
            </a:pPr>
            <a:endParaRPr lang="en-US" dirty="0"/>
          </a:p>
        </p:txBody>
      </p:sp>
    </p:spTree>
    <p:extLst>
      <p:ext uri="{BB962C8B-B14F-4D97-AF65-F5344CB8AC3E}">
        <p14:creationId xmlns:p14="http://schemas.microsoft.com/office/powerpoint/2010/main" val="3891175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8"/>
            <a:ext cx="8229600" cy="853407"/>
          </a:xfrm>
        </p:spPr>
        <p:txBody>
          <a:bodyPr/>
          <a:lstStyle/>
          <a:p>
            <a:r>
              <a:rPr lang="en-US" dirty="0" smtClean="0"/>
              <a:t>DMH’s </a:t>
            </a:r>
            <a:r>
              <a:rPr lang="en-US" dirty="0"/>
              <a:t>Vision </a:t>
            </a:r>
          </a:p>
        </p:txBody>
      </p:sp>
      <p:sp>
        <p:nvSpPr>
          <p:cNvPr id="3" name="Content Placeholder 2"/>
          <p:cNvSpPr>
            <a:spLocks noGrp="1"/>
          </p:cNvSpPr>
          <p:nvPr>
            <p:ph idx="1"/>
          </p:nvPr>
        </p:nvSpPr>
        <p:spPr>
          <a:xfrm>
            <a:off x="457200" y="864297"/>
            <a:ext cx="8229600" cy="5545048"/>
          </a:xfrm>
        </p:spPr>
        <p:txBody>
          <a:bodyPr>
            <a:noAutofit/>
          </a:bodyPr>
          <a:lstStyle/>
          <a:p>
            <a:pPr marL="711200" indent="-536575" algn="just">
              <a:tabLst>
                <a:tab pos="261938" algn="l"/>
                <a:tab pos="812800" algn="l"/>
                <a:tab pos="1973263" algn="l"/>
                <a:tab pos="2060575" algn="l"/>
              </a:tabLst>
              <a:defRPr/>
            </a:pPr>
            <a:r>
              <a:rPr lang="en-GB" sz="2400" b="1" dirty="0"/>
              <a:t>Collect and exchange meteorological and hydrological data in accordance with WMO regulations for analysis, forecasting and warnings to the public on hazardous weather;</a:t>
            </a:r>
            <a:endParaRPr lang="en-US" sz="2400" b="1" dirty="0"/>
          </a:p>
          <a:p>
            <a:pPr marL="711200" indent="-536575" algn="just">
              <a:tabLst>
                <a:tab pos="261938" algn="l"/>
                <a:tab pos="812800" algn="l"/>
                <a:tab pos="1973263" algn="l"/>
                <a:tab pos="2060575" algn="l"/>
              </a:tabLst>
              <a:defRPr/>
            </a:pPr>
            <a:r>
              <a:rPr lang="en-GB" sz="2400" b="1" dirty="0"/>
              <a:t>Provide meteorological and hydrological data, information, forecasts and warnings to support activities of various sectors;</a:t>
            </a:r>
          </a:p>
          <a:p>
            <a:pPr marL="711200" indent="-536575" algn="just">
              <a:tabLst>
                <a:tab pos="261938" algn="l"/>
                <a:tab pos="812800" algn="l"/>
                <a:tab pos="1973263" algn="l"/>
                <a:tab pos="2060575" algn="l"/>
              </a:tabLst>
              <a:defRPr/>
            </a:pPr>
            <a:r>
              <a:rPr lang="en-GB" sz="2400" b="1" dirty="0"/>
              <a:t>Understanding of the country's weather, climate and hydrological situation; and further strengthen researches for the advancement of meteorological and hydrological sciences;</a:t>
            </a:r>
            <a:endParaRPr lang="en-US" sz="2400" b="1" dirty="0"/>
          </a:p>
          <a:p>
            <a:pPr marL="711200" indent="-536575" algn="just">
              <a:tabLst>
                <a:tab pos="261938" algn="l"/>
                <a:tab pos="812800" algn="l"/>
                <a:tab pos="1973263" algn="l"/>
                <a:tab pos="2060575" algn="l"/>
              </a:tabLst>
              <a:defRPr/>
            </a:pPr>
            <a:r>
              <a:rPr lang="en-GB" sz="2400" b="1" dirty="0"/>
              <a:t>Engage in international and regional cooperation in the fields of meteorology, including climatology, hydrology and seismology for the benefit of the nation</a:t>
            </a:r>
            <a:r>
              <a:rPr lang="en-GB" sz="2400" b="1" dirty="0" smtClean="0"/>
              <a:t>;</a:t>
            </a:r>
            <a:endParaRPr lang="en-US" sz="2400" dirty="0"/>
          </a:p>
        </p:txBody>
      </p:sp>
    </p:spTree>
    <p:extLst>
      <p:ext uri="{BB962C8B-B14F-4D97-AF65-F5344CB8AC3E}">
        <p14:creationId xmlns:p14="http://schemas.microsoft.com/office/powerpoint/2010/main" val="1582254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539"/>
            <a:ext cx="8344968" cy="844861"/>
          </a:xfrm>
        </p:spPr>
        <p:txBody>
          <a:bodyPr>
            <a:normAutofit/>
          </a:bodyPr>
          <a:lstStyle/>
          <a:p>
            <a:r>
              <a:rPr lang="en-US" sz="3600" dirty="0"/>
              <a:t>National requirements for observations</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5876" y="777667"/>
            <a:ext cx="3356777" cy="339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4433128" y="897308"/>
            <a:ext cx="3982341" cy="4272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en-US" b="1">
                <a:latin typeface="Phetsarath OT" panose="02000500000000020004" pitchFamily="2" charset="0"/>
                <a:cs typeface="Phetsarath OT" panose="02000500000000020004" pitchFamily="2" charset="0"/>
              </a:rPr>
              <a:t>Meteorological Network: </a:t>
            </a:r>
            <a:r>
              <a:rPr lang="lo-LA" altLang="en-US" b="1">
                <a:latin typeface="Phetsarath OT" panose="02000500000000020004" pitchFamily="2" charset="0"/>
                <a:cs typeface="Phetsarath OT" panose="02000500000000020004" pitchFamily="2" charset="0"/>
              </a:rPr>
              <a:t>51 </a:t>
            </a:r>
            <a:r>
              <a:rPr lang="en-US" altLang="en-US" b="1">
                <a:latin typeface="Phetsarath OT" panose="02000500000000020004" pitchFamily="2" charset="0"/>
                <a:cs typeface="Phetsarath OT" panose="02000500000000020004" pitchFamily="2" charset="0"/>
              </a:rPr>
              <a:t>stations</a:t>
            </a:r>
            <a:endParaRPr lang="en-US"/>
          </a:p>
        </p:txBody>
      </p:sp>
      <p:sp>
        <p:nvSpPr>
          <p:cNvPr id="6" name="Rectangle 5"/>
          <p:cNvSpPr/>
          <p:nvPr/>
        </p:nvSpPr>
        <p:spPr>
          <a:xfrm>
            <a:off x="4435267" y="1368672"/>
            <a:ext cx="3982340" cy="5383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en-US" b="1">
                <a:latin typeface="Phetsarath OT" panose="02000500000000020004" pitchFamily="2" charset="0"/>
                <a:cs typeface="Phetsarath OT" panose="02000500000000020004" pitchFamily="2" charset="0"/>
              </a:rPr>
              <a:t>Hydrology Network: 86 station</a:t>
            </a:r>
            <a:endParaRPr lang="en-US"/>
          </a:p>
        </p:txBody>
      </p:sp>
      <p:sp>
        <p:nvSpPr>
          <p:cNvPr id="7" name="Rectangle 6"/>
          <p:cNvSpPr/>
          <p:nvPr/>
        </p:nvSpPr>
        <p:spPr>
          <a:xfrm>
            <a:off x="4435267" y="1949374"/>
            <a:ext cx="3982341" cy="581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en-US" b="1">
                <a:latin typeface="Phetsarath OT" panose="02000500000000020004" pitchFamily="2" charset="0"/>
                <a:cs typeface="Phetsarath OT" panose="02000500000000020004" pitchFamily="2" charset="0"/>
              </a:rPr>
              <a:t>Rain Gauge Network: </a:t>
            </a:r>
            <a:r>
              <a:rPr lang="lo-LA" altLang="en-US" b="1">
                <a:latin typeface="Phetsarath OT" panose="02000500000000020004" pitchFamily="2" charset="0"/>
                <a:cs typeface="Phetsarath OT" panose="02000500000000020004" pitchFamily="2" charset="0"/>
              </a:rPr>
              <a:t>119 </a:t>
            </a:r>
            <a:r>
              <a:rPr lang="en-US" altLang="en-US" b="1">
                <a:latin typeface="Phetsarath OT" panose="02000500000000020004" pitchFamily="2" charset="0"/>
                <a:cs typeface="Phetsarath OT" panose="02000500000000020004" pitchFamily="2" charset="0"/>
              </a:rPr>
              <a:t>sites</a:t>
            </a:r>
            <a:endParaRPr lang="en-US"/>
          </a:p>
        </p:txBody>
      </p:sp>
      <p:sp>
        <p:nvSpPr>
          <p:cNvPr id="8" name="Rectangle 7"/>
          <p:cNvSpPr/>
          <p:nvPr/>
        </p:nvSpPr>
        <p:spPr>
          <a:xfrm>
            <a:off x="4435267" y="2573392"/>
            <a:ext cx="4631821" cy="8755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Aero-Meteorological Station </a:t>
            </a:r>
            <a:r>
              <a:rPr lang="en-US" dirty="0" smtClean="0"/>
              <a:t>Network</a:t>
            </a:r>
          </a:p>
          <a:p>
            <a:pPr marL="742950" lvl="1" indent="-285750">
              <a:buFont typeface="Wingdings" panose="05000000000000000000" pitchFamily="2" charset="2"/>
              <a:buChar char="§"/>
            </a:pPr>
            <a:r>
              <a:rPr lang="en-US" dirty="0"/>
              <a:t>10 Stations of the 51 stations are also services to </a:t>
            </a:r>
            <a:r>
              <a:rPr lang="en-US" dirty="0" smtClean="0"/>
              <a:t>aviation</a:t>
            </a:r>
            <a:endParaRPr lang="en-US" dirty="0"/>
          </a:p>
        </p:txBody>
      </p:sp>
      <p:grpSp>
        <p:nvGrpSpPr>
          <p:cNvPr id="9" name="Group 8"/>
          <p:cNvGrpSpPr/>
          <p:nvPr/>
        </p:nvGrpSpPr>
        <p:grpSpPr>
          <a:xfrm>
            <a:off x="4435267" y="3566048"/>
            <a:ext cx="3189721" cy="1716813"/>
            <a:chOff x="4148919" y="630404"/>
            <a:chExt cx="4995080" cy="2249274"/>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8919" y="630404"/>
              <a:ext cx="2797791" cy="224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F:\JICA Photo 201001\Open House (14-15 Jan 2010)\DSCN3650.JPG"/>
            <p:cNvPicPr/>
            <p:nvPr/>
          </p:nvPicPr>
          <p:blipFill>
            <a:blip r:embed="rId4" cstate="print"/>
            <a:srcRect/>
            <a:stretch>
              <a:fillRect/>
            </a:stretch>
          </p:blipFill>
          <p:spPr bwMode="auto">
            <a:xfrm>
              <a:off x="6946711" y="630404"/>
              <a:ext cx="2197288" cy="2249274"/>
            </a:xfrm>
            <a:prstGeom prst="rect">
              <a:avLst/>
            </a:prstGeom>
            <a:noFill/>
            <a:ln w="9525">
              <a:noFill/>
              <a:miter lim="800000"/>
              <a:headEnd/>
              <a:tailEnd/>
            </a:ln>
          </p:spPr>
        </p:pic>
      </p:grpSp>
      <p:grpSp>
        <p:nvGrpSpPr>
          <p:cNvPr id="12" name="Group 11"/>
          <p:cNvGrpSpPr/>
          <p:nvPr/>
        </p:nvGrpSpPr>
        <p:grpSpPr>
          <a:xfrm>
            <a:off x="6059298" y="5347203"/>
            <a:ext cx="3111052" cy="1387001"/>
            <a:chOff x="5964667" y="2879676"/>
            <a:chExt cx="3179332" cy="3302761"/>
          </a:xfrm>
        </p:grpSpPr>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3504" y="3562067"/>
              <a:ext cx="2770495" cy="2620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Elbow Connector 13"/>
            <p:cNvCxnSpPr>
              <a:endCxn id="13" idx="1"/>
            </p:cNvCxnSpPr>
            <p:nvPr/>
          </p:nvCxnSpPr>
          <p:spPr>
            <a:xfrm rot="16200000" flipH="1">
              <a:off x="5172798" y="3671545"/>
              <a:ext cx="1992575" cy="408837"/>
            </a:xfrm>
            <a:prstGeom prst="bentConnector2">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6113363" y="5331402"/>
            <a:ext cx="2943883" cy="369332"/>
          </a:xfrm>
          <a:prstGeom prst="rect">
            <a:avLst/>
          </a:prstGeom>
          <a:noFill/>
        </p:spPr>
        <p:txBody>
          <a:bodyPr wrap="none" rtlCol="0">
            <a:spAutoFit/>
          </a:bodyPr>
          <a:lstStyle/>
          <a:p>
            <a:r>
              <a:rPr lang="en-US" dirty="0" smtClean="0"/>
              <a:t>Since 2016, upgraded to AWS</a:t>
            </a:r>
            <a:endParaRPr lang="en-US" dirty="0"/>
          </a:p>
        </p:txBody>
      </p:sp>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134" y="4170348"/>
            <a:ext cx="2011381" cy="1982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0515" y="4170348"/>
            <a:ext cx="1971467" cy="198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ooter Placeholder 4"/>
          <p:cNvSpPr txBox="1">
            <a:spLocks/>
          </p:cNvSpPr>
          <p:nvPr/>
        </p:nvSpPr>
        <p:spPr>
          <a:xfrm>
            <a:off x="2264636" y="6346172"/>
            <a:ext cx="4059252" cy="3794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en-US" sz="2000" b="1" dirty="0" smtClean="0">
                <a:solidFill>
                  <a:schemeClr val="accent2">
                    <a:lumMod val="50000"/>
                  </a:schemeClr>
                </a:solidFill>
                <a:latin typeface="Phetsarath OT" panose="02000500000000020004" pitchFamily="2" charset="0"/>
                <a:cs typeface="Phetsarath OT" panose="02000500000000020004" pitchFamily="2" charset="0"/>
              </a:rPr>
              <a:t>Projects: JICA: 18, WB: 16, ADB: 9</a:t>
            </a:r>
            <a:endParaRPr lang="en-US" altLang="en-US" sz="2000" b="1" dirty="0">
              <a:solidFill>
                <a:schemeClr val="accent2">
                  <a:lumMod val="50000"/>
                </a:schemeClr>
              </a:solidFill>
              <a:latin typeface="Phetsarath OT" panose="02000500000000020004" pitchFamily="2" charset="0"/>
              <a:cs typeface="Phetsarath OT" panose="02000500000000020004" pitchFamily="2" charset="0"/>
            </a:endParaRPr>
          </a:p>
        </p:txBody>
      </p:sp>
    </p:spTree>
    <p:extLst>
      <p:ext uri="{BB962C8B-B14F-4D97-AF65-F5344CB8AC3E}">
        <p14:creationId xmlns:p14="http://schemas.microsoft.com/office/powerpoint/2010/main" val="1719018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2207942" y="6200775"/>
            <a:ext cx="6581216" cy="476250"/>
          </a:xfrm>
          <a:prstGeom prst="rect">
            <a:avLst/>
          </a:prstGeom>
        </p:spPr>
        <p:txBody>
          <a:bodyPr/>
          <a:lstStyle/>
          <a:p>
            <a:r>
              <a:rPr lang="en-US" altLang="en-US" sz="2000" b="1" dirty="0" smtClean="0">
                <a:solidFill>
                  <a:schemeClr val="accent2">
                    <a:lumMod val="50000"/>
                  </a:schemeClr>
                </a:solidFill>
                <a:latin typeface="Phetsarath OT" panose="02000500000000020004" pitchFamily="2" charset="0"/>
                <a:cs typeface="Phetsarath OT" panose="02000500000000020004" pitchFamily="2" charset="0"/>
              </a:rPr>
              <a:t>Projects: MRC: 12, JICA: 8, WB: 8, ADB: </a:t>
            </a:r>
            <a:r>
              <a:rPr lang="en-US" altLang="en-US" sz="2000" b="1" dirty="0" smtClean="0">
                <a:solidFill>
                  <a:schemeClr val="accent2">
                    <a:lumMod val="50000"/>
                  </a:schemeClr>
                </a:solidFill>
                <a:latin typeface="Phetsarath OT" panose="02000500000000020004" pitchFamily="2" charset="0"/>
                <a:cs typeface="Phetsarath OT" panose="02000500000000020004" pitchFamily="2" charset="0"/>
              </a:rPr>
              <a:t>9, China: 25</a:t>
            </a:r>
            <a:endParaRPr lang="en-US" altLang="en-US" sz="2000" b="1" dirty="0">
              <a:solidFill>
                <a:schemeClr val="accent2">
                  <a:lumMod val="50000"/>
                </a:schemeClr>
              </a:solidFill>
              <a:latin typeface="Phetsarath OT" panose="02000500000000020004" pitchFamily="2" charset="0"/>
              <a:cs typeface="Phetsarath OT" panose="02000500000000020004" pitchFamily="2" charset="0"/>
            </a:endParaRPr>
          </a:p>
        </p:txBody>
      </p:sp>
      <p:sp>
        <p:nvSpPr>
          <p:cNvPr id="16386" name="Rectangle 2"/>
          <p:cNvSpPr>
            <a:spLocks noGrp="1" noChangeArrowheads="1"/>
          </p:cNvSpPr>
          <p:nvPr>
            <p:ph type="title"/>
          </p:nvPr>
        </p:nvSpPr>
        <p:spPr>
          <a:xfrm>
            <a:off x="914400" y="73025"/>
            <a:ext cx="8024883" cy="609600"/>
          </a:xfrm>
        </p:spPr>
        <p:txBody>
          <a:bodyPr/>
          <a:lstStyle/>
          <a:p>
            <a:r>
              <a:rPr lang="en-US" altLang="en-US" sz="2400" b="1" dirty="0" smtClean="0">
                <a:latin typeface="Phetsarath OT" panose="02000500000000020004" pitchFamily="2" charset="0"/>
                <a:cs typeface="Phetsarath OT" panose="02000500000000020004" pitchFamily="2" charset="0"/>
              </a:rPr>
              <a:t>Hydrology Network: 86 station</a:t>
            </a:r>
            <a:endParaRPr lang="en-US" altLang="en-US" sz="2400" b="1"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30404"/>
            <a:ext cx="4053385" cy="553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053384" y="630404"/>
            <a:ext cx="5090615" cy="2802529"/>
            <a:chOff x="4053384" y="630404"/>
            <a:chExt cx="5090615" cy="2802529"/>
          </a:xfrm>
        </p:grpSpPr>
        <p:pic>
          <p:nvPicPr>
            <p:cNvPr id="13" name="Picture 5" descr="DSC00854"/>
            <p:cNvPicPr>
              <a:picLocks noChangeAspect="1" noChangeArrowheads="1"/>
            </p:cNvPicPr>
            <p:nvPr/>
          </p:nvPicPr>
          <p:blipFill>
            <a:blip r:embed="rId4" cstate="print"/>
            <a:srcRect/>
            <a:stretch>
              <a:fillRect/>
            </a:stretch>
          </p:blipFill>
          <p:spPr bwMode="auto">
            <a:xfrm>
              <a:off x="4053384" y="630404"/>
              <a:ext cx="2511189" cy="2802529"/>
            </a:xfrm>
            <a:prstGeom prst="rect">
              <a:avLst/>
            </a:prstGeom>
            <a:noFill/>
            <a:ln w="9525">
              <a:noFill/>
              <a:miter lim="800000"/>
              <a:headEnd/>
              <a:tailEnd/>
            </a:ln>
          </p:spPr>
        </p:pic>
        <p:pic>
          <p:nvPicPr>
            <p:cNvPr id="14" name="Picture 6" descr="DSC00861"/>
            <p:cNvPicPr>
              <a:picLocks noChangeAspect="1" noChangeArrowheads="1"/>
            </p:cNvPicPr>
            <p:nvPr/>
          </p:nvPicPr>
          <p:blipFill>
            <a:blip r:embed="rId5" cstate="print"/>
            <a:srcRect/>
            <a:stretch>
              <a:fillRect/>
            </a:stretch>
          </p:blipFill>
          <p:spPr bwMode="auto">
            <a:xfrm>
              <a:off x="6564572" y="630404"/>
              <a:ext cx="2579427" cy="2802529"/>
            </a:xfrm>
            <a:prstGeom prst="rect">
              <a:avLst/>
            </a:prstGeom>
            <a:noFill/>
            <a:ln w="9525">
              <a:noFill/>
              <a:miter lim="800000"/>
              <a:headEnd/>
              <a:tailEnd/>
            </a:ln>
          </p:spPr>
        </p:pic>
      </p:grpSp>
      <p:grpSp>
        <p:nvGrpSpPr>
          <p:cNvPr id="4" name="Group 3"/>
          <p:cNvGrpSpPr/>
          <p:nvPr/>
        </p:nvGrpSpPr>
        <p:grpSpPr>
          <a:xfrm>
            <a:off x="4053385" y="3432933"/>
            <a:ext cx="5090614" cy="2735855"/>
            <a:chOff x="4053385" y="3432933"/>
            <a:chExt cx="5090614" cy="2735855"/>
          </a:xfrm>
        </p:grpSpPr>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3385" y="3848669"/>
              <a:ext cx="5090614" cy="232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6441743" y="3432933"/>
              <a:ext cx="573206" cy="415736"/>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7620000" y="2895600"/>
            <a:ext cx="1424557" cy="369332"/>
          </a:xfrm>
          <a:prstGeom prst="rect">
            <a:avLst/>
          </a:prstGeom>
          <a:noFill/>
        </p:spPr>
        <p:txBody>
          <a:bodyPr wrap="none" rtlCol="0">
            <a:spAutoFit/>
          </a:bodyPr>
          <a:lstStyle/>
          <a:p>
            <a:r>
              <a:rPr lang="en-US" b="1" dirty="0" smtClean="0"/>
              <a:t>Manual Type</a:t>
            </a:r>
            <a:endParaRPr lang="en-US" b="1" dirty="0"/>
          </a:p>
        </p:txBody>
      </p:sp>
      <p:sp>
        <p:nvSpPr>
          <p:cNvPr id="8" name="TextBox 7"/>
          <p:cNvSpPr txBox="1"/>
          <p:nvPr/>
        </p:nvSpPr>
        <p:spPr>
          <a:xfrm>
            <a:off x="7060668" y="3522464"/>
            <a:ext cx="1837362" cy="369332"/>
          </a:xfrm>
          <a:prstGeom prst="rect">
            <a:avLst/>
          </a:prstGeom>
          <a:noFill/>
        </p:spPr>
        <p:txBody>
          <a:bodyPr wrap="none" rtlCol="0">
            <a:spAutoFit/>
          </a:bodyPr>
          <a:lstStyle/>
          <a:p>
            <a:r>
              <a:rPr lang="en-US" dirty="0" smtClean="0"/>
              <a:t>Upgraded to AWL</a:t>
            </a:r>
            <a:endParaRPr lang="en-US" dirty="0"/>
          </a:p>
        </p:txBody>
      </p:sp>
    </p:spTree>
    <p:extLst>
      <p:ext uri="{BB962C8B-B14F-4D97-AF65-F5344CB8AC3E}">
        <p14:creationId xmlns:p14="http://schemas.microsoft.com/office/powerpoint/2010/main" val="4110115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36513"/>
            <a:ext cx="8229600" cy="1143000"/>
          </a:xfrm>
        </p:spPr>
        <p:txBody>
          <a:bodyPr/>
          <a:lstStyle/>
          <a:p>
            <a:r>
              <a:rPr lang="en-US" dirty="0" smtClean="0"/>
              <a:t>Seismic Station Network</a:t>
            </a:r>
            <a:endParaRPr lang="en-US" dirty="0"/>
          </a:p>
        </p:txBody>
      </p:sp>
      <p:pic>
        <p:nvPicPr>
          <p:cNvPr id="4" name="Picture 6" descr="carte"/>
          <p:cNvPicPr>
            <a:picLocks noChangeAspect="1" noChangeArrowheads="1"/>
          </p:cNvPicPr>
          <p:nvPr/>
        </p:nvPicPr>
        <p:blipFill>
          <a:blip r:embed="rId2" cstate="print"/>
          <a:srcRect/>
          <a:stretch>
            <a:fillRect/>
          </a:stretch>
        </p:blipFill>
        <p:spPr bwMode="auto">
          <a:xfrm>
            <a:off x="0" y="1268413"/>
            <a:ext cx="4570413" cy="5589587"/>
          </a:xfrm>
          <a:prstGeom prst="rect">
            <a:avLst/>
          </a:prstGeom>
          <a:noFill/>
          <a:ln w="9525">
            <a:noFill/>
            <a:miter lim="800000"/>
            <a:headEnd/>
            <a:tailEnd/>
          </a:ln>
        </p:spPr>
      </p:pic>
      <p:sp>
        <p:nvSpPr>
          <p:cNvPr id="5" name="Text Box 7"/>
          <p:cNvSpPr txBox="1">
            <a:spLocks noChangeArrowheads="1"/>
          </p:cNvSpPr>
          <p:nvPr/>
        </p:nvSpPr>
        <p:spPr bwMode="auto">
          <a:xfrm>
            <a:off x="539750" y="2636838"/>
            <a:ext cx="2133600" cy="549275"/>
          </a:xfrm>
          <a:prstGeom prst="rect">
            <a:avLst/>
          </a:prstGeom>
          <a:noFill/>
          <a:ln w="9525">
            <a:noFill/>
            <a:miter lim="800000"/>
            <a:headEnd/>
            <a:tailEnd/>
          </a:ln>
          <a:effectLst/>
        </p:spPr>
        <p:txBody>
          <a:bodyPr>
            <a:spAutoFit/>
          </a:bodyPr>
          <a:lstStyle/>
          <a:p>
            <a:pPr algn="ctr">
              <a:spcBef>
                <a:spcPct val="50000"/>
              </a:spcBef>
              <a:defRPr/>
            </a:pPr>
            <a:r>
              <a:rPr lang="en-US" sz="3000" b="1">
                <a:solidFill>
                  <a:srgbClr val="0000CC"/>
                </a:solidFill>
                <a:effectLst>
                  <a:outerShdw blurRad="38100" dist="38100" dir="2700000" algn="tl">
                    <a:srgbClr val="C0C0C0"/>
                  </a:outerShdw>
                </a:effectLst>
                <a:latin typeface="Arial" pitchFamily="34" charset="0"/>
              </a:rPr>
              <a:t>Lao P.D.R</a:t>
            </a:r>
            <a:endParaRPr lang="th-TH" sz="3000" b="1">
              <a:solidFill>
                <a:srgbClr val="0000CC"/>
              </a:solidFill>
              <a:effectLst>
                <a:outerShdw blurRad="38100" dist="38100" dir="2700000" algn="tl">
                  <a:srgbClr val="C0C0C0"/>
                </a:outerShdw>
              </a:effectLst>
              <a:latin typeface="Arial" pitchFamily="34" charset="0"/>
            </a:endParaRPr>
          </a:p>
        </p:txBody>
      </p:sp>
      <p:sp>
        <p:nvSpPr>
          <p:cNvPr id="6" name="Text Box 8"/>
          <p:cNvSpPr txBox="1">
            <a:spLocks noChangeArrowheads="1"/>
          </p:cNvSpPr>
          <p:nvPr/>
        </p:nvSpPr>
        <p:spPr bwMode="auto">
          <a:xfrm>
            <a:off x="1763713" y="2060575"/>
            <a:ext cx="1223962" cy="396875"/>
          </a:xfrm>
          <a:prstGeom prst="rect">
            <a:avLst/>
          </a:prstGeom>
          <a:noFill/>
          <a:ln w="9525">
            <a:noFill/>
            <a:miter lim="800000"/>
            <a:headEnd/>
            <a:tailEnd/>
          </a:ln>
        </p:spPr>
        <p:txBody>
          <a:bodyPr>
            <a:spAutoFit/>
          </a:bodyPr>
          <a:lstStyle/>
          <a:p>
            <a:pPr>
              <a:spcBef>
                <a:spcPct val="50000"/>
              </a:spcBef>
            </a:pPr>
            <a:r>
              <a:rPr lang="en-US" sz="2000" dirty="0">
                <a:solidFill>
                  <a:srgbClr val="FF0000"/>
                </a:solidFill>
              </a:rPr>
              <a:t>Vietnam</a:t>
            </a:r>
            <a:endParaRPr lang="th-TH" sz="2000" dirty="0">
              <a:solidFill>
                <a:srgbClr val="FF0000"/>
              </a:solidFill>
            </a:endParaRPr>
          </a:p>
        </p:txBody>
      </p:sp>
      <p:sp>
        <p:nvSpPr>
          <p:cNvPr id="7" name="Text Box 9"/>
          <p:cNvSpPr txBox="1">
            <a:spLocks noChangeArrowheads="1"/>
          </p:cNvSpPr>
          <p:nvPr/>
        </p:nvSpPr>
        <p:spPr bwMode="auto">
          <a:xfrm>
            <a:off x="0" y="2205038"/>
            <a:ext cx="971550" cy="304800"/>
          </a:xfrm>
          <a:prstGeom prst="rect">
            <a:avLst/>
          </a:prstGeom>
          <a:noFill/>
          <a:ln w="9525">
            <a:noFill/>
            <a:miter lim="800000"/>
            <a:headEnd/>
            <a:tailEnd/>
          </a:ln>
        </p:spPr>
        <p:txBody>
          <a:bodyPr>
            <a:spAutoFit/>
          </a:bodyPr>
          <a:lstStyle/>
          <a:p>
            <a:pPr>
              <a:spcBef>
                <a:spcPct val="50000"/>
              </a:spcBef>
            </a:pPr>
            <a:r>
              <a:rPr lang="en-US" sz="1400" b="1">
                <a:solidFill>
                  <a:srgbClr val="FF0000"/>
                </a:solidFill>
              </a:rPr>
              <a:t>Myanmar</a:t>
            </a:r>
            <a:endParaRPr lang="th-TH" sz="1400" b="1">
              <a:solidFill>
                <a:srgbClr val="FF0000"/>
              </a:solidFill>
            </a:endParaRPr>
          </a:p>
        </p:txBody>
      </p:sp>
      <p:sp>
        <p:nvSpPr>
          <p:cNvPr id="8" name="Text Box 11"/>
          <p:cNvSpPr txBox="1">
            <a:spLocks noChangeArrowheads="1"/>
          </p:cNvSpPr>
          <p:nvPr/>
        </p:nvSpPr>
        <p:spPr bwMode="auto">
          <a:xfrm>
            <a:off x="3132138" y="6381750"/>
            <a:ext cx="1368425" cy="396875"/>
          </a:xfrm>
          <a:prstGeom prst="rect">
            <a:avLst/>
          </a:prstGeom>
          <a:noFill/>
          <a:ln w="9525">
            <a:noFill/>
            <a:miter lim="800000"/>
            <a:headEnd/>
            <a:tailEnd/>
          </a:ln>
        </p:spPr>
        <p:txBody>
          <a:bodyPr>
            <a:spAutoFit/>
          </a:bodyPr>
          <a:lstStyle/>
          <a:p>
            <a:pPr>
              <a:spcBef>
                <a:spcPct val="50000"/>
              </a:spcBef>
            </a:pPr>
            <a:r>
              <a:rPr lang="en-US" sz="2000">
                <a:solidFill>
                  <a:srgbClr val="FF0000"/>
                </a:solidFill>
              </a:rPr>
              <a:t>Cambodia</a:t>
            </a:r>
            <a:endParaRPr lang="th-TH" sz="2000">
              <a:solidFill>
                <a:srgbClr val="FF0000"/>
              </a:solidFill>
            </a:endParaRPr>
          </a:p>
        </p:txBody>
      </p:sp>
      <p:sp>
        <p:nvSpPr>
          <p:cNvPr id="9" name="Text Box 12"/>
          <p:cNvSpPr txBox="1">
            <a:spLocks noChangeArrowheads="1"/>
          </p:cNvSpPr>
          <p:nvPr/>
        </p:nvSpPr>
        <p:spPr bwMode="auto">
          <a:xfrm>
            <a:off x="1116013" y="4508500"/>
            <a:ext cx="1584325"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rPr>
              <a:t>Thailand</a:t>
            </a:r>
            <a:endParaRPr lang="th-TH" sz="2400">
              <a:solidFill>
                <a:srgbClr val="FF0000"/>
              </a:solidFill>
            </a:endParaRPr>
          </a:p>
        </p:txBody>
      </p:sp>
      <p:sp>
        <p:nvSpPr>
          <p:cNvPr id="10" name="Text Box 14"/>
          <p:cNvSpPr txBox="1">
            <a:spLocks noChangeArrowheads="1"/>
          </p:cNvSpPr>
          <p:nvPr/>
        </p:nvSpPr>
        <p:spPr bwMode="auto">
          <a:xfrm>
            <a:off x="0" y="1484313"/>
            <a:ext cx="1439863" cy="519112"/>
          </a:xfrm>
          <a:prstGeom prst="rect">
            <a:avLst/>
          </a:prstGeom>
          <a:noFill/>
          <a:ln w="9525">
            <a:noFill/>
            <a:miter lim="800000"/>
            <a:headEnd/>
            <a:tailEnd/>
          </a:ln>
        </p:spPr>
        <p:txBody>
          <a:bodyPr>
            <a:spAutoFit/>
          </a:bodyPr>
          <a:lstStyle/>
          <a:p>
            <a:pPr>
              <a:spcBef>
                <a:spcPct val="50000"/>
              </a:spcBef>
            </a:pPr>
            <a:r>
              <a:rPr lang="en-US">
                <a:solidFill>
                  <a:srgbClr val="FF0000"/>
                </a:solidFill>
              </a:rPr>
              <a:t>China</a:t>
            </a:r>
            <a:endParaRPr lang="th-TH">
              <a:solidFill>
                <a:srgbClr val="FF0000"/>
              </a:solidFill>
            </a:endParaRPr>
          </a:p>
        </p:txBody>
      </p:sp>
      <p:sp>
        <p:nvSpPr>
          <p:cNvPr id="11" name="Text Box 15"/>
          <p:cNvSpPr txBox="1">
            <a:spLocks noChangeArrowheads="1"/>
          </p:cNvSpPr>
          <p:nvPr/>
        </p:nvSpPr>
        <p:spPr bwMode="auto">
          <a:xfrm>
            <a:off x="2555875" y="2636838"/>
            <a:ext cx="2160588" cy="4054475"/>
          </a:xfrm>
          <a:prstGeom prst="rect">
            <a:avLst/>
          </a:prstGeom>
          <a:noFill/>
          <a:ln w="9525">
            <a:noFill/>
            <a:miter lim="800000"/>
            <a:headEnd/>
            <a:tailEnd/>
          </a:ln>
        </p:spPr>
        <p:txBody>
          <a:bodyPr>
            <a:spAutoFit/>
          </a:bodyPr>
          <a:lstStyle/>
          <a:p>
            <a:pPr>
              <a:spcBef>
                <a:spcPct val="50000"/>
              </a:spcBef>
            </a:pPr>
            <a:r>
              <a:rPr lang="en-US" sz="2000" dirty="0">
                <a:solidFill>
                  <a:srgbClr val="FF0000"/>
                </a:solidFill>
              </a:rPr>
              <a:t>V</a:t>
            </a:r>
          </a:p>
          <a:p>
            <a:pPr>
              <a:spcBef>
                <a:spcPct val="50000"/>
              </a:spcBef>
            </a:pPr>
            <a:r>
              <a:rPr lang="en-US" sz="2000" dirty="0">
                <a:solidFill>
                  <a:srgbClr val="FF0000"/>
                </a:solidFill>
              </a:rPr>
              <a:t>    </a:t>
            </a:r>
            <a:r>
              <a:rPr lang="en-US" sz="2000" dirty="0" err="1">
                <a:solidFill>
                  <a:srgbClr val="FF0000"/>
                </a:solidFill>
              </a:rPr>
              <a:t>i</a:t>
            </a:r>
            <a:endParaRPr lang="en-US" sz="2000" dirty="0">
              <a:solidFill>
                <a:srgbClr val="FF0000"/>
              </a:solidFill>
            </a:endParaRPr>
          </a:p>
          <a:p>
            <a:pPr>
              <a:spcBef>
                <a:spcPct val="50000"/>
              </a:spcBef>
            </a:pPr>
            <a:r>
              <a:rPr lang="en-US" sz="2000" dirty="0">
                <a:solidFill>
                  <a:srgbClr val="FF0000"/>
                </a:solidFill>
              </a:rPr>
              <a:t>       e</a:t>
            </a:r>
          </a:p>
          <a:p>
            <a:pPr>
              <a:spcBef>
                <a:spcPct val="50000"/>
              </a:spcBef>
            </a:pPr>
            <a:r>
              <a:rPr lang="en-US" sz="2000" dirty="0">
                <a:solidFill>
                  <a:srgbClr val="FF0000"/>
                </a:solidFill>
              </a:rPr>
              <a:t>           t</a:t>
            </a:r>
          </a:p>
          <a:p>
            <a:pPr>
              <a:spcBef>
                <a:spcPct val="50000"/>
              </a:spcBef>
            </a:pPr>
            <a:r>
              <a:rPr lang="en-US" sz="2000" dirty="0">
                <a:solidFill>
                  <a:srgbClr val="FF0000"/>
                </a:solidFill>
              </a:rPr>
              <a:t>              n</a:t>
            </a:r>
          </a:p>
          <a:p>
            <a:pPr>
              <a:spcBef>
                <a:spcPct val="50000"/>
              </a:spcBef>
            </a:pPr>
            <a:r>
              <a:rPr lang="en-US" sz="2000" dirty="0">
                <a:solidFill>
                  <a:srgbClr val="FF0000"/>
                </a:solidFill>
              </a:rPr>
              <a:t>                  a</a:t>
            </a:r>
          </a:p>
          <a:p>
            <a:pPr>
              <a:spcBef>
                <a:spcPct val="50000"/>
              </a:spcBef>
            </a:pPr>
            <a:r>
              <a:rPr lang="en-US" sz="2000" dirty="0">
                <a:solidFill>
                  <a:srgbClr val="FF0000"/>
                </a:solidFill>
              </a:rPr>
              <a:t>                      m</a:t>
            </a:r>
          </a:p>
          <a:p>
            <a:pPr>
              <a:spcBef>
                <a:spcPct val="50000"/>
              </a:spcBef>
            </a:pPr>
            <a:r>
              <a:rPr lang="en-US" sz="2000" dirty="0"/>
              <a:t>       </a:t>
            </a:r>
          </a:p>
          <a:p>
            <a:pPr>
              <a:spcBef>
                <a:spcPct val="50000"/>
              </a:spcBef>
            </a:pPr>
            <a:endParaRPr lang="th-TH" sz="2000" dirty="0"/>
          </a:p>
        </p:txBody>
      </p:sp>
      <p:sp>
        <p:nvSpPr>
          <p:cNvPr id="12" name="Text Box 16"/>
          <p:cNvSpPr txBox="1">
            <a:spLocks noChangeArrowheads="1"/>
          </p:cNvSpPr>
          <p:nvPr/>
        </p:nvSpPr>
        <p:spPr bwMode="auto">
          <a:xfrm>
            <a:off x="1476375" y="3068638"/>
            <a:ext cx="2808288" cy="3195637"/>
          </a:xfrm>
          <a:prstGeom prst="rect">
            <a:avLst/>
          </a:prstGeom>
          <a:noFill/>
          <a:ln w="9525">
            <a:noFill/>
            <a:miter lim="800000"/>
            <a:headEnd/>
            <a:tailEnd/>
          </a:ln>
          <a:effectLst/>
        </p:spPr>
        <p:txBody>
          <a:bodyPr>
            <a:spAutoFit/>
          </a:bodyPr>
          <a:lstStyle/>
          <a:p>
            <a:pPr>
              <a:spcBef>
                <a:spcPct val="50000"/>
              </a:spcBef>
              <a:defRPr/>
            </a:pPr>
            <a:r>
              <a:rPr lang="en-US" sz="2400" b="1" dirty="0">
                <a:solidFill>
                  <a:srgbClr val="0000FF"/>
                </a:solidFill>
                <a:effectLst>
                  <a:outerShdw blurRad="38100" dist="38100" dir="2700000" algn="tl">
                    <a:srgbClr val="C0C0C0"/>
                  </a:outerShdw>
                </a:effectLst>
                <a:latin typeface="Arial" pitchFamily="34" charset="0"/>
              </a:rPr>
              <a:t>L</a:t>
            </a:r>
          </a:p>
          <a:p>
            <a:pPr>
              <a:spcBef>
                <a:spcPct val="50000"/>
              </a:spcBef>
              <a:defRPr/>
            </a:pPr>
            <a:r>
              <a:rPr lang="en-US" sz="2400" b="1" dirty="0">
                <a:solidFill>
                  <a:srgbClr val="0000FF"/>
                </a:solidFill>
                <a:effectLst>
                  <a:outerShdw blurRad="38100" dist="38100" dir="2700000" algn="tl">
                    <a:srgbClr val="C0C0C0"/>
                  </a:outerShdw>
                </a:effectLst>
                <a:latin typeface="Arial" pitchFamily="34" charset="0"/>
              </a:rPr>
              <a:t>      a </a:t>
            </a:r>
          </a:p>
          <a:p>
            <a:pPr>
              <a:spcBef>
                <a:spcPct val="50000"/>
              </a:spcBef>
              <a:defRPr/>
            </a:pPr>
            <a:r>
              <a:rPr lang="en-US" sz="2400" b="1" dirty="0">
                <a:solidFill>
                  <a:srgbClr val="0000FF"/>
                </a:solidFill>
                <a:effectLst>
                  <a:outerShdw blurRad="38100" dist="38100" dir="2700000" algn="tl">
                    <a:srgbClr val="C0C0C0"/>
                  </a:outerShdw>
                </a:effectLst>
                <a:latin typeface="Arial" pitchFamily="34" charset="0"/>
              </a:rPr>
              <a:t>            o</a:t>
            </a:r>
          </a:p>
          <a:p>
            <a:pPr>
              <a:spcBef>
                <a:spcPct val="50000"/>
              </a:spcBef>
              <a:defRPr/>
            </a:pPr>
            <a:r>
              <a:rPr lang="en-US" sz="2400" b="1" dirty="0">
                <a:solidFill>
                  <a:srgbClr val="0000FF"/>
                </a:solidFill>
                <a:effectLst>
                  <a:outerShdw blurRad="38100" dist="38100" dir="2700000" algn="tl">
                    <a:srgbClr val="C0C0C0"/>
                  </a:outerShdw>
                </a:effectLst>
                <a:latin typeface="Arial" pitchFamily="34" charset="0"/>
              </a:rPr>
              <a:t>                 P</a:t>
            </a:r>
          </a:p>
          <a:p>
            <a:pPr>
              <a:spcBef>
                <a:spcPct val="50000"/>
              </a:spcBef>
              <a:defRPr/>
            </a:pPr>
            <a:r>
              <a:rPr lang="en-US" sz="2400" b="1" dirty="0">
                <a:solidFill>
                  <a:srgbClr val="0000FF"/>
                </a:solidFill>
                <a:effectLst>
                  <a:outerShdw blurRad="38100" dist="38100" dir="2700000" algn="tl">
                    <a:srgbClr val="C0C0C0"/>
                  </a:outerShdw>
                </a:effectLst>
                <a:latin typeface="Arial" pitchFamily="34" charset="0"/>
              </a:rPr>
              <a:t>                    D</a:t>
            </a:r>
          </a:p>
          <a:p>
            <a:pPr>
              <a:spcBef>
                <a:spcPct val="50000"/>
              </a:spcBef>
              <a:defRPr/>
            </a:pPr>
            <a:r>
              <a:rPr lang="en-US" sz="2400" b="1" dirty="0">
                <a:solidFill>
                  <a:srgbClr val="0000FF"/>
                </a:solidFill>
                <a:effectLst>
                  <a:outerShdw blurRad="38100" dist="38100" dir="2700000" algn="tl">
                    <a:srgbClr val="C0C0C0"/>
                  </a:outerShdw>
                </a:effectLst>
                <a:latin typeface="Arial" pitchFamily="34" charset="0"/>
              </a:rPr>
              <a:t>                       R</a:t>
            </a:r>
            <a:endParaRPr lang="th-TH" sz="2400" b="1" dirty="0">
              <a:solidFill>
                <a:srgbClr val="0000FF"/>
              </a:solidFill>
              <a:effectLst>
                <a:outerShdw blurRad="38100" dist="38100" dir="2700000" algn="tl">
                  <a:srgbClr val="C0C0C0"/>
                </a:outerShdw>
              </a:effectLst>
              <a:latin typeface="Arial" pitchFamily="34" charset="0"/>
            </a:endParaRPr>
          </a:p>
        </p:txBody>
      </p:sp>
      <p:sp>
        <p:nvSpPr>
          <p:cNvPr id="13" name="Text Box 18"/>
          <p:cNvSpPr txBox="1">
            <a:spLocks noChangeArrowheads="1"/>
          </p:cNvSpPr>
          <p:nvPr/>
        </p:nvSpPr>
        <p:spPr bwMode="auto">
          <a:xfrm>
            <a:off x="4827588" y="1412875"/>
            <a:ext cx="4316412" cy="1630363"/>
          </a:xfrm>
          <a:prstGeom prst="rect">
            <a:avLst/>
          </a:prstGeom>
          <a:solidFill>
            <a:srgbClr val="CCFFFF"/>
          </a:solidFill>
          <a:ln w="12700" cap="rnd">
            <a:solidFill>
              <a:schemeClr val="tx1"/>
            </a:solidFill>
            <a:prstDash val="sysDot"/>
            <a:miter lim="800000"/>
            <a:headEnd/>
            <a:tailEnd/>
          </a:ln>
        </p:spPr>
        <p:txBody>
          <a:bodyPr>
            <a:spAutoFit/>
          </a:bodyPr>
          <a:lstStyle/>
          <a:p>
            <a:pPr>
              <a:spcBef>
                <a:spcPct val="50000"/>
              </a:spcBef>
            </a:pPr>
            <a:r>
              <a:rPr lang="en-US">
                <a:solidFill>
                  <a:srgbClr val="3333FF"/>
                </a:solidFill>
              </a:rPr>
              <a:t>Station 1: LuangPrabang</a:t>
            </a:r>
          </a:p>
          <a:p>
            <a:pPr>
              <a:spcBef>
                <a:spcPct val="50000"/>
              </a:spcBef>
            </a:pPr>
            <a:r>
              <a:rPr lang="en-US" sz="2000">
                <a:solidFill>
                  <a:srgbClr val="3333FF"/>
                </a:solidFill>
              </a:rPr>
              <a:t>Latitude :    Longitude:     Elevation</a:t>
            </a:r>
          </a:p>
          <a:p>
            <a:pPr>
              <a:spcBef>
                <a:spcPct val="50000"/>
              </a:spcBef>
            </a:pPr>
            <a:r>
              <a:rPr lang="en-US" sz="2000">
                <a:solidFill>
                  <a:srgbClr val="3333FF"/>
                </a:solidFill>
              </a:rPr>
              <a:t>19</a:t>
            </a:r>
            <a:r>
              <a:rPr lang="en-US" sz="2000">
                <a:solidFill>
                  <a:srgbClr val="3333FF"/>
                </a:solidFill>
                <a:cs typeface="Arial" charset="0"/>
              </a:rPr>
              <a:t>º</a:t>
            </a:r>
            <a:r>
              <a:rPr lang="en-US" sz="2000">
                <a:solidFill>
                  <a:srgbClr val="3333FF"/>
                </a:solidFill>
              </a:rPr>
              <a:t>54’ N      102</a:t>
            </a:r>
            <a:r>
              <a:rPr lang="en-US" sz="2000">
                <a:solidFill>
                  <a:srgbClr val="3333FF"/>
                </a:solidFill>
                <a:cs typeface="Arial" charset="0"/>
              </a:rPr>
              <a:t>º</a:t>
            </a:r>
            <a:r>
              <a:rPr lang="en-US" altLang="zh-CN" sz="2000">
                <a:solidFill>
                  <a:srgbClr val="3333FF"/>
                </a:solidFill>
              </a:rPr>
              <a:t>09’ E</a:t>
            </a:r>
            <a:r>
              <a:rPr lang="th-TH" altLang="zh-CN">
                <a:solidFill>
                  <a:srgbClr val="3333FF"/>
                </a:solidFill>
              </a:rPr>
              <a:t> </a:t>
            </a:r>
            <a:r>
              <a:rPr lang="en-US" altLang="zh-CN">
                <a:solidFill>
                  <a:srgbClr val="3333FF"/>
                </a:solidFill>
              </a:rPr>
              <a:t>     </a:t>
            </a:r>
            <a:r>
              <a:rPr lang="en-US" altLang="zh-CN" sz="2000">
                <a:solidFill>
                  <a:srgbClr val="3333FF"/>
                </a:solidFill>
              </a:rPr>
              <a:t>305m</a:t>
            </a:r>
            <a:endParaRPr lang="th-TH" sz="2000">
              <a:solidFill>
                <a:srgbClr val="3333FF"/>
              </a:solidFill>
              <a:ea typeface="SimSun" pitchFamily="2" charset="-122"/>
            </a:endParaRPr>
          </a:p>
        </p:txBody>
      </p:sp>
      <p:sp>
        <p:nvSpPr>
          <p:cNvPr id="14" name="Text Box 19"/>
          <p:cNvSpPr txBox="1">
            <a:spLocks noChangeArrowheads="1"/>
          </p:cNvSpPr>
          <p:nvPr/>
        </p:nvSpPr>
        <p:spPr bwMode="auto">
          <a:xfrm>
            <a:off x="4827588" y="3284538"/>
            <a:ext cx="4316412" cy="1630362"/>
          </a:xfrm>
          <a:prstGeom prst="rect">
            <a:avLst/>
          </a:prstGeom>
          <a:solidFill>
            <a:srgbClr val="CCFFFF"/>
          </a:solidFill>
          <a:ln w="12700" cap="rnd">
            <a:solidFill>
              <a:schemeClr val="tx1"/>
            </a:solidFill>
            <a:prstDash val="sysDot"/>
            <a:miter lim="800000"/>
            <a:headEnd/>
            <a:tailEnd/>
          </a:ln>
        </p:spPr>
        <p:txBody>
          <a:bodyPr>
            <a:spAutoFit/>
          </a:bodyPr>
          <a:lstStyle/>
          <a:p>
            <a:pPr>
              <a:spcBef>
                <a:spcPct val="50000"/>
              </a:spcBef>
            </a:pPr>
            <a:r>
              <a:rPr lang="en-US">
                <a:solidFill>
                  <a:srgbClr val="3333FF"/>
                </a:solidFill>
              </a:rPr>
              <a:t>Station 2: Lak Sao</a:t>
            </a:r>
          </a:p>
          <a:p>
            <a:pPr>
              <a:spcBef>
                <a:spcPct val="50000"/>
              </a:spcBef>
            </a:pPr>
            <a:r>
              <a:rPr lang="en-US" sz="2000">
                <a:solidFill>
                  <a:srgbClr val="3333FF"/>
                </a:solidFill>
              </a:rPr>
              <a:t>Latitude :    Longitude:     Elevation</a:t>
            </a:r>
          </a:p>
          <a:p>
            <a:pPr>
              <a:spcBef>
                <a:spcPct val="50000"/>
              </a:spcBef>
            </a:pPr>
            <a:r>
              <a:rPr lang="en-US" sz="2000">
                <a:solidFill>
                  <a:srgbClr val="3333FF"/>
                </a:solidFill>
              </a:rPr>
              <a:t>18</a:t>
            </a:r>
            <a:r>
              <a:rPr lang="en-US" sz="2000">
                <a:solidFill>
                  <a:srgbClr val="3333FF"/>
                </a:solidFill>
                <a:cs typeface="Arial" charset="0"/>
              </a:rPr>
              <a:t>º</a:t>
            </a:r>
            <a:r>
              <a:rPr lang="en-US" altLang="zh-CN" sz="2000">
                <a:solidFill>
                  <a:srgbClr val="3333FF"/>
                </a:solidFill>
              </a:rPr>
              <a:t>12</a:t>
            </a:r>
            <a:r>
              <a:rPr lang="en-US" sz="2000">
                <a:solidFill>
                  <a:srgbClr val="3333FF"/>
                </a:solidFill>
              </a:rPr>
              <a:t>’ N      104</a:t>
            </a:r>
            <a:r>
              <a:rPr lang="en-US" sz="2000">
                <a:solidFill>
                  <a:srgbClr val="3333FF"/>
                </a:solidFill>
                <a:cs typeface="Arial" charset="0"/>
              </a:rPr>
              <a:t>º</a:t>
            </a:r>
            <a:r>
              <a:rPr lang="en-US" altLang="zh-CN" sz="2000">
                <a:solidFill>
                  <a:srgbClr val="3333FF"/>
                </a:solidFill>
              </a:rPr>
              <a:t>59’ E</a:t>
            </a:r>
            <a:r>
              <a:rPr lang="th-TH" altLang="zh-CN">
                <a:solidFill>
                  <a:srgbClr val="3333FF"/>
                </a:solidFill>
              </a:rPr>
              <a:t> </a:t>
            </a:r>
            <a:r>
              <a:rPr lang="en-US" altLang="zh-CN">
                <a:solidFill>
                  <a:srgbClr val="3333FF"/>
                </a:solidFill>
              </a:rPr>
              <a:t>    </a:t>
            </a:r>
            <a:r>
              <a:rPr lang="en-US" altLang="zh-CN" sz="2000">
                <a:solidFill>
                  <a:srgbClr val="3333FF"/>
                </a:solidFill>
              </a:rPr>
              <a:t>522m</a:t>
            </a:r>
            <a:endParaRPr lang="th-TH" sz="2000">
              <a:solidFill>
                <a:srgbClr val="3333FF"/>
              </a:solidFill>
              <a:ea typeface="SimSun" pitchFamily="2" charset="-122"/>
            </a:endParaRPr>
          </a:p>
        </p:txBody>
      </p:sp>
      <p:sp>
        <p:nvSpPr>
          <p:cNvPr id="15" name="Text Box 20"/>
          <p:cNvSpPr txBox="1">
            <a:spLocks noChangeArrowheads="1"/>
          </p:cNvSpPr>
          <p:nvPr/>
        </p:nvSpPr>
        <p:spPr bwMode="auto">
          <a:xfrm>
            <a:off x="4751388" y="5013325"/>
            <a:ext cx="4392612" cy="1630363"/>
          </a:xfrm>
          <a:prstGeom prst="rect">
            <a:avLst/>
          </a:prstGeom>
          <a:solidFill>
            <a:srgbClr val="CCFFFF"/>
          </a:solidFill>
          <a:ln w="12700" cap="rnd">
            <a:solidFill>
              <a:schemeClr val="tx1"/>
            </a:solidFill>
            <a:prstDash val="sysDot"/>
            <a:miter lim="800000"/>
            <a:headEnd/>
            <a:tailEnd/>
          </a:ln>
        </p:spPr>
        <p:txBody>
          <a:bodyPr>
            <a:spAutoFit/>
          </a:bodyPr>
          <a:lstStyle/>
          <a:p>
            <a:pPr>
              <a:spcBef>
                <a:spcPct val="50000"/>
              </a:spcBef>
            </a:pPr>
            <a:r>
              <a:rPr lang="en-US">
                <a:solidFill>
                  <a:srgbClr val="3333FF"/>
                </a:solidFill>
              </a:rPr>
              <a:t>Data Center</a:t>
            </a:r>
            <a:r>
              <a:rPr lang="en-US" sz="2400">
                <a:solidFill>
                  <a:srgbClr val="3333FF"/>
                </a:solidFill>
              </a:rPr>
              <a:t>: DMH Vientiane</a:t>
            </a:r>
            <a:r>
              <a:rPr lang="en-US">
                <a:solidFill>
                  <a:srgbClr val="3333FF"/>
                </a:solidFill>
              </a:rPr>
              <a:t> </a:t>
            </a:r>
          </a:p>
          <a:p>
            <a:pPr>
              <a:spcBef>
                <a:spcPct val="50000"/>
              </a:spcBef>
            </a:pPr>
            <a:r>
              <a:rPr lang="en-US" sz="2000">
                <a:solidFill>
                  <a:srgbClr val="3333FF"/>
                </a:solidFill>
              </a:rPr>
              <a:t>Latitude :    Longitude:     Elevation</a:t>
            </a:r>
          </a:p>
          <a:p>
            <a:pPr>
              <a:spcBef>
                <a:spcPct val="50000"/>
              </a:spcBef>
            </a:pPr>
            <a:r>
              <a:rPr lang="en-US" sz="2000">
                <a:solidFill>
                  <a:srgbClr val="3333FF"/>
                </a:solidFill>
              </a:rPr>
              <a:t>17</a:t>
            </a:r>
            <a:r>
              <a:rPr lang="en-US" sz="2000">
                <a:solidFill>
                  <a:srgbClr val="3333FF"/>
                </a:solidFill>
                <a:cs typeface="Arial" charset="0"/>
              </a:rPr>
              <a:t>º</a:t>
            </a:r>
            <a:r>
              <a:rPr lang="en-US" altLang="zh-CN" sz="2000">
                <a:solidFill>
                  <a:srgbClr val="3333FF"/>
                </a:solidFill>
              </a:rPr>
              <a:t>57</a:t>
            </a:r>
            <a:r>
              <a:rPr lang="en-US" sz="2000">
                <a:solidFill>
                  <a:srgbClr val="3333FF"/>
                </a:solidFill>
              </a:rPr>
              <a:t>’ N      102</a:t>
            </a:r>
            <a:r>
              <a:rPr lang="en-US" sz="2000">
                <a:solidFill>
                  <a:srgbClr val="3333FF"/>
                </a:solidFill>
                <a:cs typeface="Arial" charset="0"/>
              </a:rPr>
              <a:t>º</a:t>
            </a:r>
            <a:r>
              <a:rPr lang="en-US" altLang="zh-CN" sz="2000">
                <a:solidFill>
                  <a:srgbClr val="3333FF"/>
                </a:solidFill>
              </a:rPr>
              <a:t>40’ E</a:t>
            </a:r>
            <a:r>
              <a:rPr lang="th-TH" altLang="zh-CN">
                <a:solidFill>
                  <a:srgbClr val="3333FF"/>
                </a:solidFill>
              </a:rPr>
              <a:t> </a:t>
            </a:r>
            <a:r>
              <a:rPr lang="en-US" altLang="zh-CN">
                <a:solidFill>
                  <a:srgbClr val="3333FF"/>
                </a:solidFill>
              </a:rPr>
              <a:t>   </a:t>
            </a:r>
            <a:r>
              <a:rPr lang="en-US" altLang="zh-CN" sz="2000">
                <a:solidFill>
                  <a:srgbClr val="3333FF"/>
                </a:solidFill>
              </a:rPr>
              <a:t>171m</a:t>
            </a:r>
            <a:endParaRPr lang="th-TH" sz="2000">
              <a:solidFill>
                <a:srgbClr val="3333FF"/>
              </a:solidFill>
              <a:ea typeface="SimSun" pitchFamily="2" charset="-122"/>
            </a:endParaRPr>
          </a:p>
        </p:txBody>
      </p:sp>
      <p:sp>
        <p:nvSpPr>
          <p:cNvPr id="16" name="Rectangle 22"/>
          <p:cNvSpPr>
            <a:spLocks noChangeArrowheads="1"/>
          </p:cNvSpPr>
          <p:nvPr/>
        </p:nvSpPr>
        <p:spPr bwMode="auto">
          <a:xfrm>
            <a:off x="1258888" y="3068638"/>
            <a:ext cx="228600" cy="228600"/>
          </a:xfrm>
          <a:prstGeom prst="rect">
            <a:avLst/>
          </a:prstGeom>
          <a:solidFill>
            <a:schemeClr val="accent1"/>
          </a:solidFill>
          <a:ln w="76200">
            <a:solidFill>
              <a:srgbClr val="FF00FF"/>
            </a:solidFill>
            <a:miter lim="800000"/>
            <a:headEnd/>
            <a:tailEnd/>
          </a:ln>
        </p:spPr>
        <p:txBody>
          <a:bodyPr wrap="none" anchor="ctr"/>
          <a:lstStyle/>
          <a:p>
            <a:endParaRPr lang="en-US"/>
          </a:p>
        </p:txBody>
      </p:sp>
      <p:sp>
        <p:nvSpPr>
          <p:cNvPr id="17" name="Rectangle 23"/>
          <p:cNvSpPr>
            <a:spLocks noChangeArrowheads="1"/>
          </p:cNvSpPr>
          <p:nvPr/>
        </p:nvSpPr>
        <p:spPr bwMode="auto">
          <a:xfrm>
            <a:off x="2700338" y="4005263"/>
            <a:ext cx="228600" cy="228600"/>
          </a:xfrm>
          <a:prstGeom prst="rect">
            <a:avLst/>
          </a:prstGeom>
          <a:solidFill>
            <a:schemeClr val="accent1"/>
          </a:solidFill>
          <a:ln w="76200">
            <a:solidFill>
              <a:srgbClr val="FF00FF"/>
            </a:solidFill>
            <a:miter lim="800000"/>
            <a:headEnd/>
            <a:tailEnd/>
          </a:ln>
        </p:spPr>
        <p:txBody>
          <a:bodyPr wrap="none" anchor="ctr"/>
          <a:lstStyle/>
          <a:p>
            <a:endParaRPr lang="en-US"/>
          </a:p>
        </p:txBody>
      </p:sp>
      <p:sp>
        <p:nvSpPr>
          <p:cNvPr id="18" name="Rectangle 24"/>
          <p:cNvSpPr>
            <a:spLocks noChangeArrowheads="1"/>
          </p:cNvSpPr>
          <p:nvPr/>
        </p:nvSpPr>
        <p:spPr bwMode="auto">
          <a:xfrm>
            <a:off x="1476375" y="4005263"/>
            <a:ext cx="228600" cy="228600"/>
          </a:xfrm>
          <a:prstGeom prst="rect">
            <a:avLst/>
          </a:prstGeom>
          <a:solidFill>
            <a:schemeClr val="accent1"/>
          </a:solidFill>
          <a:ln w="76200">
            <a:solidFill>
              <a:srgbClr val="FF00FF"/>
            </a:solidFill>
            <a:miter lim="800000"/>
            <a:headEnd/>
            <a:tailEnd/>
          </a:ln>
        </p:spPr>
        <p:txBody>
          <a:bodyPr wrap="none" anchor="ctr"/>
          <a:lstStyle/>
          <a:p>
            <a:endParaRPr lang="en-US"/>
          </a:p>
        </p:txBody>
      </p:sp>
      <p:sp>
        <p:nvSpPr>
          <p:cNvPr id="19" name="Line 25"/>
          <p:cNvSpPr>
            <a:spLocks noChangeShapeType="1"/>
          </p:cNvSpPr>
          <p:nvPr/>
        </p:nvSpPr>
        <p:spPr bwMode="auto">
          <a:xfrm flipH="1">
            <a:off x="2987675" y="3573463"/>
            <a:ext cx="1944688" cy="528637"/>
          </a:xfrm>
          <a:prstGeom prst="line">
            <a:avLst/>
          </a:prstGeom>
          <a:noFill/>
          <a:ln w="57150">
            <a:solidFill>
              <a:srgbClr val="00FF00"/>
            </a:solidFill>
            <a:prstDash val="sysDot"/>
            <a:round/>
            <a:headEnd/>
            <a:tailEnd type="triangle" w="med" len="med"/>
          </a:ln>
        </p:spPr>
        <p:txBody>
          <a:bodyPr/>
          <a:lstStyle/>
          <a:p>
            <a:endParaRPr lang="en-US"/>
          </a:p>
        </p:txBody>
      </p:sp>
      <p:sp>
        <p:nvSpPr>
          <p:cNvPr id="20" name="Line 26"/>
          <p:cNvSpPr>
            <a:spLocks noChangeShapeType="1"/>
          </p:cNvSpPr>
          <p:nvPr/>
        </p:nvSpPr>
        <p:spPr bwMode="auto">
          <a:xfrm flipH="1">
            <a:off x="1547813" y="1773238"/>
            <a:ext cx="3384550" cy="1295400"/>
          </a:xfrm>
          <a:prstGeom prst="line">
            <a:avLst/>
          </a:prstGeom>
          <a:noFill/>
          <a:ln w="57150">
            <a:solidFill>
              <a:srgbClr val="00FF00"/>
            </a:solidFill>
            <a:prstDash val="sysDot"/>
            <a:round/>
            <a:headEnd/>
            <a:tailEnd type="triangle" w="med" len="med"/>
          </a:ln>
        </p:spPr>
        <p:txBody>
          <a:bodyPr/>
          <a:lstStyle/>
          <a:p>
            <a:endParaRPr lang="en-US"/>
          </a:p>
        </p:txBody>
      </p:sp>
      <p:sp>
        <p:nvSpPr>
          <p:cNvPr id="21" name="Line 27"/>
          <p:cNvSpPr>
            <a:spLocks noChangeShapeType="1"/>
          </p:cNvSpPr>
          <p:nvPr/>
        </p:nvSpPr>
        <p:spPr bwMode="auto">
          <a:xfrm flipH="1" flipV="1">
            <a:off x="1692275" y="4149725"/>
            <a:ext cx="3167063" cy="1079500"/>
          </a:xfrm>
          <a:prstGeom prst="line">
            <a:avLst/>
          </a:prstGeom>
          <a:noFill/>
          <a:ln w="57150">
            <a:solidFill>
              <a:srgbClr val="00FF00"/>
            </a:solidFill>
            <a:prstDash val="sysDot"/>
            <a:round/>
            <a:headEnd/>
            <a:tailEnd type="triangle" w="med" len="med"/>
          </a:ln>
        </p:spPr>
        <p:txBody>
          <a:bodyPr/>
          <a:lstStyle/>
          <a:p>
            <a:endParaRPr lang="en-US"/>
          </a:p>
        </p:txBody>
      </p:sp>
    </p:spTree>
    <p:extLst>
      <p:ext uri="{BB962C8B-B14F-4D97-AF65-F5344CB8AC3E}">
        <p14:creationId xmlns:p14="http://schemas.microsoft.com/office/powerpoint/2010/main" val="827092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mic Sans MS" pitchFamily="66" charset="0"/>
              </a:rPr>
              <a:t>Data management</a:t>
            </a:r>
            <a:endParaRPr lang="en-US" dirty="0"/>
          </a:p>
        </p:txBody>
      </p:sp>
      <p:sp>
        <p:nvSpPr>
          <p:cNvPr id="4" name="Content Placeholder 3"/>
          <p:cNvSpPr txBox="1">
            <a:spLocks noGrp="1"/>
          </p:cNvSpPr>
          <p:nvPr>
            <p:ph idx="1"/>
          </p:nvPr>
        </p:nvSpPr>
        <p:spPr>
          <a:xfrm>
            <a:off x="457200" y="1600200"/>
            <a:ext cx="8229600" cy="3711785"/>
          </a:xfrm>
          <a:prstGeom prst="rect">
            <a:avLst/>
          </a:prstGeom>
          <a:noFill/>
        </p:spPr>
        <p:txBody>
          <a:bodyPr wrap="square" rtlCol="0">
            <a:spAutoFit/>
          </a:bodyPr>
          <a:lstStyle/>
          <a:p>
            <a:pPr marL="342900" lvl="1" indent="-342900">
              <a:lnSpc>
                <a:spcPct val="90000"/>
              </a:lnSpc>
              <a:buClr>
                <a:srgbClr val="0066FF"/>
              </a:buClr>
              <a:buSzPct val="75000"/>
              <a:buFont typeface="Wingdings" pitchFamily="2" charset="2"/>
              <a:buChar char="q"/>
            </a:pPr>
            <a:r>
              <a:rPr lang="en-US" dirty="0" smtClean="0">
                <a:latin typeface="Comic Sans MS" pitchFamily="66" charset="0"/>
              </a:rPr>
              <a:t>Data terminal (at the DMH)</a:t>
            </a:r>
          </a:p>
          <a:p>
            <a:pPr marL="342900" indent="-342900">
              <a:lnSpc>
                <a:spcPct val="90000"/>
              </a:lnSpc>
              <a:buClr>
                <a:srgbClr val="0066FF"/>
              </a:buClr>
              <a:buSzPct val="75000"/>
              <a:buFont typeface="Wingdings" pitchFamily="2" charset="2"/>
              <a:buChar char="Ø"/>
            </a:pPr>
            <a:r>
              <a:rPr lang="en-US" sz="2800" dirty="0" smtClean="0">
                <a:latin typeface="Comic Sans MS" pitchFamily="66" charset="0"/>
              </a:rPr>
              <a:t>Data storage, Databases (</a:t>
            </a:r>
            <a:r>
              <a:rPr lang="en-US" sz="2800" dirty="0" err="1" smtClean="0">
                <a:latin typeface="Comic Sans MS" pitchFamily="66" charset="0"/>
              </a:rPr>
              <a:t>HydMet</a:t>
            </a:r>
            <a:r>
              <a:rPr lang="en-US" sz="2800" dirty="0" smtClean="0">
                <a:latin typeface="Comic Sans MS" pitchFamily="66" charset="0"/>
              </a:rPr>
              <a:t>, MC-Excel, HYMOS </a:t>
            </a:r>
            <a:r>
              <a:rPr lang="en-US" sz="2800" dirty="0" err="1" smtClean="0">
                <a:latin typeface="Comic Sans MS" pitchFamily="66" charset="0"/>
              </a:rPr>
              <a:t>vers</a:t>
            </a:r>
            <a:r>
              <a:rPr lang="en-US" sz="2800" dirty="0" smtClean="0">
                <a:latin typeface="Comic Sans MS" pitchFamily="66" charset="0"/>
              </a:rPr>
              <a:t> 4.50 ),</a:t>
            </a:r>
          </a:p>
          <a:p>
            <a:pPr marL="342900" indent="-342900">
              <a:lnSpc>
                <a:spcPct val="90000"/>
              </a:lnSpc>
              <a:buClr>
                <a:srgbClr val="0066FF"/>
              </a:buClr>
              <a:buSzPct val="75000"/>
            </a:pPr>
            <a:r>
              <a:rPr lang="en-US" sz="2800" dirty="0" smtClean="0">
                <a:latin typeface="Comic Sans MS" pitchFamily="66" charset="0"/>
              </a:rPr>
              <a:t> </a:t>
            </a:r>
          </a:p>
          <a:p>
            <a:pPr marL="342900" lvl="1" indent="-342900">
              <a:lnSpc>
                <a:spcPct val="90000"/>
              </a:lnSpc>
              <a:buClr>
                <a:srgbClr val="0066FF"/>
              </a:buClr>
              <a:buSzPct val="90000"/>
              <a:buFont typeface="Wingdings" pitchFamily="2" charset="2"/>
              <a:buChar char="Ø"/>
            </a:pPr>
            <a:r>
              <a:rPr lang="en-US" dirty="0" smtClean="0">
                <a:latin typeface="Comic Sans MS" pitchFamily="66" charset="0"/>
              </a:rPr>
              <a:t>Data quality checking</a:t>
            </a:r>
          </a:p>
          <a:p>
            <a:pPr marL="342900" lvl="1" indent="-342900">
              <a:lnSpc>
                <a:spcPct val="90000"/>
              </a:lnSpc>
              <a:buClr>
                <a:srgbClr val="0066FF"/>
              </a:buClr>
              <a:buSzPct val="90000"/>
              <a:buFont typeface="Wingdings" pitchFamily="2" charset="2"/>
              <a:buChar char="Ø"/>
            </a:pPr>
            <a:r>
              <a:rPr lang="en-US" dirty="0" smtClean="0">
                <a:latin typeface="Comic Sans MS" pitchFamily="66" charset="0"/>
              </a:rPr>
              <a:t>Analyzing and validation</a:t>
            </a:r>
          </a:p>
          <a:p>
            <a:pPr marL="342900" lvl="1" indent="-342900">
              <a:lnSpc>
                <a:spcPct val="90000"/>
              </a:lnSpc>
              <a:buClr>
                <a:srgbClr val="0066FF"/>
              </a:buClr>
              <a:buSzPct val="90000"/>
              <a:buFont typeface="Wingdings" pitchFamily="2" charset="2"/>
              <a:buChar char="Ø"/>
            </a:pPr>
            <a:r>
              <a:rPr lang="en-US" dirty="0" smtClean="0">
                <a:latin typeface="Comic Sans MS" pitchFamily="66" charset="0"/>
              </a:rPr>
              <a:t>Hydrologic yearbook</a:t>
            </a:r>
          </a:p>
          <a:p>
            <a:pPr marL="342900" lvl="1" indent="-342900">
              <a:lnSpc>
                <a:spcPct val="90000"/>
              </a:lnSpc>
              <a:buClr>
                <a:srgbClr val="0066FF"/>
              </a:buClr>
              <a:buSzPct val="90000"/>
              <a:buFont typeface="Wingdings" pitchFamily="2" charset="2"/>
              <a:buChar char="Ø"/>
            </a:pPr>
            <a:r>
              <a:rPr lang="en-US" dirty="0" smtClean="0">
                <a:latin typeface="Comic Sans MS" pitchFamily="66" charset="0"/>
              </a:rPr>
              <a:t>Data display</a:t>
            </a:r>
          </a:p>
        </p:txBody>
      </p:sp>
    </p:spTree>
    <p:extLst>
      <p:ext uri="{BB962C8B-B14F-4D97-AF65-F5344CB8AC3E}">
        <p14:creationId xmlns:p14="http://schemas.microsoft.com/office/powerpoint/2010/main" val="3701268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74886" y="444558"/>
            <a:ext cx="8673030" cy="5923413"/>
            <a:chOff x="336" y="610"/>
            <a:chExt cx="5107" cy="3652"/>
          </a:xfrm>
        </p:grpSpPr>
        <p:sp>
          <p:nvSpPr>
            <p:cNvPr id="1031" name="Oval 5"/>
            <p:cNvSpPr>
              <a:spLocks noChangeArrowheads="1"/>
            </p:cNvSpPr>
            <p:nvPr/>
          </p:nvSpPr>
          <p:spPr bwMode="auto">
            <a:xfrm>
              <a:off x="2332" y="610"/>
              <a:ext cx="1701" cy="723"/>
            </a:xfrm>
            <a:prstGeom prst="ellipse">
              <a:avLst/>
            </a:prstGeom>
            <a:solidFill>
              <a:srgbClr val="CCECFF"/>
            </a:solidFill>
            <a:ln w="38100" cmpd="dbl">
              <a:solidFill>
                <a:srgbClr val="000000"/>
              </a:solidFill>
              <a:round/>
              <a:headEnd/>
              <a:tailEnd/>
            </a:ln>
          </p:spPr>
          <p:txBody>
            <a:bodyPr/>
            <a:lstStyle/>
            <a:p>
              <a:pPr algn="ctr" eaLnBrk="0" hangingPunct="0"/>
              <a:r>
                <a:rPr lang="en-US" sz="1400" b="1" dirty="0">
                  <a:solidFill>
                    <a:srgbClr val="660033"/>
                  </a:solidFill>
                  <a:latin typeface="Arial Black" pitchFamily="34" charset="0"/>
                  <a:cs typeface="Times New Roman" pitchFamily="18" charset="0"/>
                </a:rPr>
                <a:t>GTS Network</a:t>
              </a:r>
            </a:p>
            <a:p>
              <a:pPr algn="ctr" eaLnBrk="0" hangingPunct="0"/>
              <a:r>
                <a:rPr lang="en-US" sz="1200" b="1" dirty="0">
                  <a:solidFill>
                    <a:srgbClr val="660033"/>
                  </a:solidFill>
                  <a:latin typeface="Arial Black" pitchFamily="34" charset="0"/>
                  <a:cs typeface="Times New Roman" pitchFamily="18" charset="0"/>
                </a:rPr>
                <a:t>R.A. II   RTH</a:t>
              </a:r>
            </a:p>
            <a:p>
              <a:pPr algn="ctr" eaLnBrk="0" hangingPunct="0"/>
              <a:r>
                <a:rPr lang="en-US" sz="1200" b="1" dirty="0">
                  <a:solidFill>
                    <a:srgbClr val="660033"/>
                  </a:solidFill>
                  <a:latin typeface="Arial Black" pitchFamily="34" charset="0"/>
                  <a:cs typeface="Times New Roman" pitchFamily="18" charset="0"/>
                </a:rPr>
                <a:t>Bang </a:t>
              </a:r>
              <a:r>
                <a:rPr lang="en-US" sz="1200" b="1" dirty="0" err="1">
                  <a:solidFill>
                    <a:srgbClr val="660033"/>
                  </a:solidFill>
                  <a:latin typeface="Arial Black" pitchFamily="34" charset="0"/>
                  <a:cs typeface="Times New Roman" pitchFamily="18" charset="0"/>
                </a:rPr>
                <a:t>Kok</a:t>
              </a:r>
              <a:endParaRPr lang="en-US" sz="1200" b="1" dirty="0">
                <a:solidFill>
                  <a:srgbClr val="660033"/>
                </a:solidFill>
                <a:latin typeface="Times New Roman" pitchFamily="18" charset="0"/>
                <a:cs typeface="Times New Roman" pitchFamily="18" charset="0"/>
              </a:endParaRPr>
            </a:p>
          </p:txBody>
        </p:sp>
        <p:sp>
          <p:nvSpPr>
            <p:cNvPr id="1032" name="Oval 6"/>
            <p:cNvSpPr>
              <a:spLocks noChangeArrowheads="1"/>
            </p:cNvSpPr>
            <p:nvPr/>
          </p:nvSpPr>
          <p:spPr bwMode="auto">
            <a:xfrm>
              <a:off x="336" y="699"/>
              <a:ext cx="1296" cy="729"/>
            </a:xfrm>
            <a:prstGeom prst="ellipse">
              <a:avLst/>
            </a:prstGeom>
            <a:solidFill>
              <a:srgbClr val="CCECFF"/>
            </a:solidFill>
            <a:ln w="38100" cmpd="dbl">
              <a:solidFill>
                <a:srgbClr val="000000"/>
              </a:solidFill>
              <a:round/>
              <a:headEnd/>
              <a:tailEnd/>
            </a:ln>
          </p:spPr>
          <p:txBody>
            <a:bodyPr/>
            <a:lstStyle/>
            <a:p>
              <a:pPr algn="ctr" eaLnBrk="0" hangingPunct="0"/>
              <a:r>
                <a:rPr lang="en-US" sz="1200" b="1" dirty="0">
                  <a:solidFill>
                    <a:srgbClr val="660033"/>
                  </a:solidFill>
                  <a:latin typeface="Arial Black" pitchFamily="34" charset="0"/>
                  <a:cs typeface="Times New Roman" pitchFamily="18" charset="0"/>
                </a:rPr>
                <a:t>Internet</a:t>
              </a:r>
            </a:p>
            <a:p>
              <a:pPr algn="ctr" eaLnBrk="0" hangingPunct="0"/>
              <a:r>
                <a:rPr lang="en-US" sz="1200" b="1" dirty="0">
                  <a:solidFill>
                    <a:srgbClr val="660033"/>
                  </a:solidFill>
                  <a:latin typeface="Arial Black" pitchFamily="34" charset="0"/>
                  <a:cs typeface="Times New Roman" pitchFamily="18" charset="0"/>
                </a:rPr>
                <a:t>WMO Centers’ </a:t>
              </a:r>
              <a:r>
                <a:rPr lang="en-US" sz="1200" b="1" dirty="0" err="1">
                  <a:solidFill>
                    <a:srgbClr val="660033"/>
                  </a:solidFill>
                  <a:latin typeface="Arial Black" pitchFamily="34" charset="0"/>
                  <a:cs typeface="Times New Roman" pitchFamily="18" charset="0"/>
                </a:rPr>
                <a:t>Website,</a:t>
              </a:r>
              <a:r>
                <a:rPr lang="en-US" sz="1200" b="1" dirty="0" err="1">
                  <a:solidFill>
                    <a:schemeClr val="accent2"/>
                  </a:solidFill>
                  <a:latin typeface="Arial Black" pitchFamily="34" charset="0"/>
                  <a:cs typeface="Times New Roman" pitchFamily="18" charset="0"/>
                </a:rPr>
                <a:t>USGS</a:t>
              </a:r>
              <a:r>
                <a:rPr lang="en-US" sz="1200" b="1" dirty="0">
                  <a:solidFill>
                    <a:schemeClr val="accent2"/>
                  </a:solidFill>
                  <a:latin typeface="Arial Black" pitchFamily="34" charset="0"/>
                  <a:cs typeface="Times New Roman" pitchFamily="18" charset="0"/>
                </a:rPr>
                <a:t>, </a:t>
              </a:r>
              <a:r>
                <a:rPr lang="en-US" sz="1200" b="1" dirty="0" smtClean="0">
                  <a:solidFill>
                    <a:schemeClr val="accent2"/>
                  </a:solidFill>
                  <a:latin typeface="Arial Black" pitchFamily="34" charset="0"/>
                  <a:cs typeface="Times New Roman" pitchFamily="18" charset="0"/>
                </a:rPr>
                <a:t>NOAA</a:t>
              </a:r>
              <a:endParaRPr lang="en-US" sz="1200" b="1" dirty="0">
                <a:solidFill>
                  <a:schemeClr val="accent2"/>
                </a:solidFill>
                <a:latin typeface="Arial Black" pitchFamily="34" charset="0"/>
                <a:cs typeface="Times New Roman" pitchFamily="18" charset="0"/>
              </a:endParaRPr>
            </a:p>
          </p:txBody>
        </p:sp>
        <p:sp>
          <p:nvSpPr>
            <p:cNvPr id="1033" name="Oval 7"/>
            <p:cNvSpPr>
              <a:spLocks noChangeArrowheads="1"/>
            </p:cNvSpPr>
            <p:nvPr/>
          </p:nvSpPr>
          <p:spPr bwMode="auto">
            <a:xfrm>
              <a:off x="815" y="3633"/>
              <a:ext cx="1308" cy="629"/>
            </a:xfrm>
            <a:prstGeom prst="ellipse">
              <a:avLst/>
            </a:prstGeom>
            <a:solidFill>
              <a:srgbClr val="99CCFF"/>
            </a:solidFill>
            <a:ln w="38100" cmpd="thickThin">
              <a:solidFill>
                <a:srgbClr val="000000"/>
              </a:solidFill>
              <a:round/>
              <a:headEnd/>
              <a:tailEnd/>
            </a:ln>
          </p:spPr>
          <p:txBody>
            <a:bodyPr/>
            <a:lstStyle/>
            <a:p>
              <a:pPr algn="ctr" eaLnBrk="0" hangingPunct="0"/>
              <a:r>
                <a:rPr lang="en-US" sz="1200" dirty="0">
                  <a:latin typeface="Arial Black" pitchFamily="34" charset="0"/>
                  <a:cs typeface="Times New Roman" pitchFamily="18" charset="0"/>
                </a:rPr>
                <a:t> Hydrological Division(</a:t>
              </a:r>
              <a:r>
                <a:rPr lang="en-US" sz="1200" dirty="0">
                  <a:solidFill>
                    <a:srgbClr val="000000"/>
                  </a:solidFill>
                  <a:latin typeface="Arial Black" pitchFamily="34" charset="0"/>
                  <a:cs typeface="Times New Roman" pitchFamily="18" charset="0"/>
                </a:rPr>
                <a:t>Flood Forecasting Unit)</a:t>
              </a:r>
            </a:p>
          </p:txBody>
        </p:sp>
        <p:sp>
          <p:nvSpPr>
            <p:cNvPr id="1034" name="Oval 8"/>
            <p:cNvSpPr>
              <a:spLocks noChangeArrowheads="1"/>
            </p:cNvSpPr>
            <p:nvPr/>
          </p:nvSpPr>
          <p:spPr bwMode="auto">
            <a:xfrm>
              <a:off x="336" y="1562"/>
              <a:ext cx="1288" cy="810"/>
            </a:xfrm>
            <a:prstGeom prst="ellipse">
              <a:avLst/>
            </a:prstGeom>
            <a:solidFill>
              <a:srgbClr val="99FF99"/>
            </a:solidFill>
            <a:ln w="38100" cmpd="dbl">
              <a:solidFill>
                <a:srgbClr val="000000"/>
              </a:solidFill>
              <a:round/>
              <a:headEnd/>
              <a:tailEnd/>
            </a:ln>
          </p:spPr>
          <p:txBody>
            <a:bodyPr/>
            <a:lstStyle/>
            <a:p>
              <a:pPr algn="ctr" eaLnBrk="0" hangingPunct="0"/>
              <a:r>
                <a:rPr lang="en-US" sz="1200" dirty="0">
                  <a:solidFill>
                    <a:srgbClr val="000000"/>
                  </a:solidFill>
                  <a:latin typeface="Arial Black" pitchFamily="34" charset="0"/>
                  <a:cs typeface="Times New Roman" pitchFamily="18" charset="0"/>
                </a:rPr>
                <a:t>Provincial Services of Meteorology and Hydrology</a:t>
              </a:r>
            </a:p>
          </p:txBody>
        </p:sp>
        <p:sp>
          <p:nvSpPr>
            <p:cNvPr id="1035" name="Oval 9"/>
            <p:cNvSpPr>
              <a:spLocks noChangeArrowheads="1"/>
            </p:cNvSpPr>
            <p:nvPr/>
          </p:nvSpPr>
          <p:spPr bwMode="auto">
            <a:xfrm>
              <a:off x="344" y="2837"/>
              <a:ext cx="1288" cy="720"/>
            </a:xfrm>
            <a:prstGeom prst="ellipse">
              <a:avLst/>
            </a:prstGeom>
            <a:solidFill>
              <a:srgbClr val="99FF99"/>
            </a:solidFill>
            <a:ln w="38100" cmpd="dbl">
              <a:solidFill>
                <a:srgbClr val="000000"/>
              </a:solidFill>
              <a:round/>
              <a:headEnd/>
              <a:tailEnd/>
            </a:ln>
          </p:spPr>
          <p:txBody>
            <a:bodyPr/>
            <a:lstStyle/>
            <a:p>
              <a:pPr algn="ctr" eaLnBrk="0" hangingPunct="0"/>
              <a:r>
                <a:rPr lang="en-US" sz="1200" dirty="0">
                  <a:solidFill>
                    <a:srgbClr val="000000"/>
                  </a:solidFill>
                  <a:latin typeface="Arial Black" pitchFamily="34" charset="0"/>
                  <a:cs typeface="Times New Roman" pitchFamily="18" charset="0"/>
                </a:rPr>
                <a:t>District Meteorological and Hydrological Stations</a:t>
              </a:r>
            </a:p>
          </p:txBody>
        </p:sp>
        <p:sp>
          <p:nvSpPr>
            <p:cNvPr id="1036" name="Line 10"/>
            <p:cNvSpPr>
              <a:spLocks noChangeShapeType="1"/>
            </p:cNvSpPr>
            <p:nvPr/>
          </p:nvSpPr>
          <p:spPr bwMode="auto">
            <a:xfrm>
              <a:off x="1627" y="1948"/>
              <a:ext cx="642" cy="135"/>
            </a:xfrm>
            <a:prstGeom prst="line">
              <a:avLst/>
            </a:prstGeom>
            <a:noFill/>
            <a:ln w="57150" cmpd="thickThin">
              <a:solidFill>
                <a:srgbClr val="FFFF00"/>
              </a:solidFill>
              <a:round/>
              <a:headEnd type="triangle" w="med" len="med"/>
              <a:tailEnd type="triangle" w="med" len="med"/>
            </a:ln>
          </p:spPr>
          <p:txBody>
            <a:bodyPr/>
            <a:lstStyle/>
            <a:p>
              <a:endParaRPr lang="en-US"/>
            </a:p>
          </p:txBody>
        </p:sp>
        <p:sp>
          <p:nvSpPr>
            <p:cNvPr id="1037" name="Line 11"/>
            <p:cNvSpPr>
              <a:spLocks noChangeShapeType="1"/>
            </p:cNvSpPr>
            <p:nvPr/>
          </p:nvSpPr>
          <p:spPr bwMode="auto">
            <a:xfrm flipV="1">
              <a:off x="996" y="2376"/>
              <a:ext cx="0" cy="432"/>
            </a:xfrm>
            <a:prstGeom prst="line">
              <a:avLst/>
            </a:prstGeom>
            <a:noFill/>
            <a:ln w="57150" cmpd="thinThick">
              <a:solidFill>
                <a:srgbClr val="FFFF00"/>
              </a:solidFill>
              <a:round/>
              <a:headEnd/>
              <a:tailEnd type="triangle" w="med" len="med"/>
            </a:ln>
          </p:spPr>
          <p:txBody>
            <a:bodyPr/>
            <a:lstStyle/>
            <a:p>
              <a:endParaRPr lang="en-US"/>
            </a:p>
          </p:txBody>
        </p:sp>
        <p:sp>
          <p:nvSpPr>
            <p:cNvPr id="1038" name="Line 12"/>
            <p:cNvSpPr>
              <a:spLocks noChangeShapeType="1"/>
            </p:cNvSpPr>
            <p:nvPr/>
          </p:nvSpPr>
          <p:spPr bwMode="auto">
            <a:xfrm flipH="1">
              <a:off x="3232" y="1350"/>
              <a:ext cx="0" cy="486"/>
            </a:xfrm>
            <a:prstGeom prst="line">
              <a:avLst/>
            </a:prstGeom>
            <a:noFill/>
            <a:ln w="57150" cmpd="thickThin">
              <a:solidFill>
                <a:srgbClr val="FFCC00"/>
              </a:solidFill>
              <a:round/>
              <a:headEnd type="triangle" w="med" len="med"/>
              <a:tailEnd type="triangle" w="med" len="med"/>
            </a:ln>
          </p:spPr>
          <p:txBody>
            <a:bodyPr/>
            <a:lstStyle/>
            <a:p>
              <a:endParaRPr lang="en-US"/>
            </a:p>
          </p:txBody>
        </p:sp>
        <p:sp>
          <p:nvSpPr>
            <p:cNvPr id="1039" name="Line 13"/>
            <p:cNvSpPr>
              <a:spLocks noChangeShapeType="1"/>
            </p:cNvSpPr>
            <p:nvPr/>
          </p:nvSpPr>
          <p:spPr bwMode="auto">
            <a:xfrm>
              <a:off x="1610" y="1151"/>
              <a:ext cx="1060" cy="726"/>
            </a:xfrm>
            <a:prstGeom prst="line">
              <a:avLst/>
            </a:prstGeom>
            <a:noFill/>
            <a:ln w="57150" cmpd="thickThin">
              <a:solidFill>
                <a:srgbClr val="FFFF00"/>
              </a:solidFill>
              <a:round/>
              <a:headEnd/>
              <a:tailEnd type="triangle" w="med" len="med"/>
            </a:ln>
          </p:spPr>
          <p:txBody>
            <a:bodyPr/>
            <a:lstStyle/>
            <a:p>
              <a:endParaRPr lang="en-US"/>
            </a:p>
          </p:txBody>
        </p:sp>
        <p:sp>
          <p:nvSpPr>
            <p:cNvPr id="1040" name="Line 14"/>
            <p:cNvSpPr>
              <a:spLocks noChangeShapeType="1"/>
            </p:cNvSpPr>
            <p:nvPr/>
          </p:nvSpPr>
          <p:spPr bwMode="auto">
            <a:xfrm flipH="1">
              <a:off x="2061" y="3701"/>
              <a:ext cx="181" cy="99"/>
            </a:xfrm>
            <a:prstGeom prst="line">
              <a:avLst/>
            </a:prstGeom>
            <a:noFill/>
            <a:ln w="57150" cmpd="thickThin">
              <a:solidFill>
                <a:srgbClr val="FFFF00"/>
              </a:solidFill>
              <a:round/>
              <a:headEnd type="triangle" w="med" len="med"/>
              <a:tailEnd type="triangle" w="med" len="med"/>
            </a:ln>
          </p:spPr>
          <p:txBody>
            <a:bodyPr/>
            <a:lstStyle/>
            <a:p>
              <a:endParaRPr lang="en-US"/>
            </a:p>
          </p:txBody>
        </p:sp>
        <p:sp>
          <p:nvSpPr>
            <p:cNvPr id="1041" name="Line 15"/>
            <p:cNvSpPr>
              <a:spLocks noChangeShapeType="1"/>
            </p:cNvSpPr>
            <p:nvPr/>
          </p:nvSpPr>
          <p:spPr bwMode="auto">
            <a:xfrm>
              <a:off x="3216" y="2400"/>
              <a:ext cx="0" cy="240"/>
            </a:xfrm>
            <a:prstGeom prst="line">
              <a:avLst/>
            </a:prstGeom>
            <a:noFill/>
            <a:ln w="57150" cmpd="thickThin">
              <a:solidFill>
                <a:schemeClr val="tx1"/>
              </a:solidFill>
              <a:round/>
              <a:headEnd/>
              <a:tailEnd type="triangle" w="med" len="med"/>
            </a:ln>
          </p:spPr>
          <p:txBody>
            <a:bodyPr/>
            <a:lstStyle/>
            <a:p>
              <a:endParaRPr lang="en-US"/>
            </a:p>
          </p:txBody>
        </p:sp>
        <p:sp>
          <p:nvSpPr>
            <p:cNvPr id="1042" name="Text Box 16"/>
            <p:cNvSpPr txBox="1">
              <a:spLocks noChangeArrowheads="1"/>
            </p:cNvSpPr>
            <p:nvPr/>
          </p:nvSpPr>
          <p:spPr bwMode="auto">
            <a:xfrm>
              <a:off x="3543" y="1369"/>
              <a:ext cx="979" cy="312"/>
            </a:xfrm>
            <a:prstGeom prst="rect">
              <a:avLst/>
            </a:prstGeom>
            <a:noFill/>
            <a:ln w="9525">
              <a:noFill/>
              <a:miter lim="800000"/>
              <a:headEnd/>
              <a:tailEnd/>
            </a:ln>
          </p:spPr>
          <p:txBody>
            <a:bodyPr/>
            <a:lstStyle/>
            <a:p>
              <a:pPr eaLnBrk="0" hangingPunct="0"/>
              <a:r>
                <a:rPr lang="en-US" sz="1200" dirty="0">
                  <a:solidFill>
                    <a:srgbClr val="0000FF"/>
                  </a:solidFill>
                  <a:latin typeface="Arial Black" pitchFamily="34" charset="0"/>
                  <a:cs typeface="Times New Roman" pitchFamily="18" charset="0"/>
                </a:rPr>
                <a:t>   </a:t>
              </a:r>
              <a:r>
                <a:rPr lang="en-US" sz="1200" dirty="0" smtClean="0">
                  <a:solidFill>
                    <a:srgbClr val="FFCC00"/>
                  </a:solidFill>
                  <a:latin typeface="Arial Black" pitchFamily="34" charset="0"/>
                  <a:cs typeface="Times New Roman" pitchFamily="18" charset="0"/>
                </a:rPr>
                <a:t>128kbps  </a:t>
              </a:r>
              <a:r>
                <a:rPr lang="en-US" sz="1200" dirty="0">
                  <a:solidFill>
                    <a:srgbClr val="FFCC00"/>
                  </a:solidFill>
                  <a:latin typeface="Arial Black" pitchFamily="34" charset="0"/>
                  <a:cs typeface="Times New Roman" pitchFamily="18" charset="0"/>
                </a:rPr>
                <a:t>FTP</a:t>
              </a:r>
            </a:p>
            <a:p>
              <a:pPr algn="ctr" eaLnBrk="0" hangingPunct="0"/>
              <a:r>
                <a:rPr lang="en-US" sz="1200" dirty="0">
                  <a:solidFill>
                    <a:srgbClr val="FFCC00"/>
                  </a:solidFill>
                  <a:latin typeface="Arial Black" pitchFamily="34" charset="0"/>
                  <a:cs typeface="Times New Roman" pitchFamily="18" charset="0"/>
                </a:rPr>
                <a:t>TCP / IP</a:t>
              </a:r>
            </a:p>
          </p:txBody>
        </p:sp>
        <p:sp>
          <p:nvSpPr>
            <p:cNvPr id="1043" name="Text Box 17"/>
            <p:cNvSpPr txBox="1">
              <a:spLocks noChangeArrowheads="1"/>
            </p:cNvSpPr>
            <p:nvPr/>
          </p:nvSpPr>
          <p:spPr bwMode="auto">
            <a:xfrm>
              <a:off x="1676" y="663"/>
              <a:ext cx="694" cy="527"/>
            </a:xfrm>
            <a:prstGeom prst="rect">
              <a:avLst/>
            </a:prstGeom>
            <a:noFill/>
            <a:ln w="9525">
              <a:noFill/>
              <a:miter lim="800000"/>
              <a:headEnd/>
              <a:tailEnd/>
            </a:ln>
          </p:spPr>
          <p:txBody>
            <a:bodyPr/>
            <a:lstStyle/>
            <a:p>
              <a:pPr eaLnBrk="0" hangingPunct="0"/>
              <a:r>
                <a:rPr lang="en-US" sz="1100" dirty="0">
                  <a:solidFill>
                    <a:srgbClr val="FFFF00"/>
                  </a:solidFill>
                  <a:latin typeface="Arial Black" pitchFamily="34" charset="0"/>
                  <a:cs typeface="Times New Roman" pitchFamily="18" charset="0"/>
                </a:rPr>
                <a:t>Dial-Up</a:t>
              </a:r>
            </a:p>
            <a:p>
              <a:pPr eaLnBrk="0" hangingPunct="0"/>
              <a:r>
                <a:rPr lang="en-US" sz="1100" dirty="0">
                  <a:solidFill>
                    <a:srgbClr val="FFFF00"/>
                  </a:solidFill>
                  <a:latin typeface="Arial Black" pitchFamily="34" charset="0"/>
                  <a:cs typeface="Times New Roman" pitchFamily="18" charset="0"/>
                </a:rPr>
                <a:t>Via Modem</a:t>
              </a:r>
            </a:p>
            <a:p>
              <a:pPr eaLnBrk="0" hangingPunct="0"/>
              <a:r>
                <a:rPr lang="en-US" sz="1100" dirty="0">
                  <a:solidFill>
                    <a:srgbClr val="FFFF00"/>
                  </a:solidFill>
                  <a:latin typeface="Arial Black" pitchFamily="34" charset="0"/>
                  <a:cs typeface="Times New Roman" pitchFamily="18" charset="0"/>
                </a:rPr>
                <a:t>Phone</a:t>
              </a:r>
            </a:p>
            <a:p>
              <a:pPr eaLnBrk="0" hangingPunct="0"/>
              <a:r>
                <a:rPr lang="en-US" sz="1100" dirty="0">
                  <a:solidFill>
                    <a:srgbClr val="FFFF00"/>
                  </a:solidFill>
                  <a:latin typeface="Arial Black" pitchFamily="34" charset="0"/>
                  <a:cs typeface="Times New Roman" pitchFamily="18" charset="0"/>
                </a:rPr>
                <a:t>Line</a:t>
              </a:r>
            </a:p>
          </p:txBody>
        </p:sp>
        <p:sp>
          <p:nvSpPr>
            <p:cNvPr id="1044" name="Text Box 18"/>
            <p:cNvSpPr txBox="1">
              <a:spLocks noChangeArrowheads="1"/>
            </p:cNvSpPr>
            <p:nvPr/>
          </p:nvSpPr>
          <p:spPr bwMode="auto">
            <a:xfrm>
              <a:off x="1821" y="2205"/>
              <a:ext cx="535" cy="312"/>
            </a:xfrm>
            <a:prstGeom prst="rect">
              <a:avLst/>
            </a:prstGeom>
            <a:solidFill>
              <a:srgbClr val="FFFFFF"/>
            </a:solidFill>
            <a:ln w="9525">
              <a:noFill/>
              <a:miter lim="800000"/>
              <a:headEnd/>
              <a:tailEnd/>
            </a:ln>
          </p:spPr>
          <p:txBody>
            <a:bodyPr/>
            <a:lstStyle/>
            <a:p>
              <a:pPr eaLnBrk="0" hangingPunct="0"/>
              <a:r>
                <a:rPr lang="en-US" sz="1200" dirty="0">
                  <a:solidFill>
                    <a:srgbClr val="000000"/>
                  </a:solidFill>
                  <a:latin typeface="Arial Black" pitchFamily="34" charset="0"/>
                  <a:cs typeface="Times New Roman" pitchFamily="18" charset="0"/>
                </a:rPr>
                <a:t>SSB Radio</a:t>
              </a:r>
            </a:p>
            <a:p>
              <a:pPr eaLnBrk="0" hangingPunct="0"/>
              <a:r>
                <a:rPr lang="en-US" sz="1200" dirty="0">
                  <a:solidFill>
                    <a:srgbClr val="000000"/>
                  </a:solidFill>
                  <a:latin typeface="Arial Black" pitchFamily="34" charset="0"/>
                  <a:cs typeface="Times New Roman" pitchFamily="18" charset="0"/>
                </a:rPr>
                <a:t>SMS</a:t>
              </a:r>
            </a:p>
          </p:txBody>
        </p:sp>
        <p:sp>
          <p:nvSpPr>
            <p:cNvPr id="1045" name="Line 19"/>
            <p:cNvSpPr>
              <a:spLocks noChangeShapeType="1"/>
            </p:cNvSpPr>
            <p:nvPr/>
          </p:nvSpPr>
          <p:spPr bwMode="auto">
            <a:xfrm flipV="1">
              <a:off x="1975" y="2054"/>
              <a:ext cx="0" cy="168"/>
            </a:xfrm>
            <a:prstGeom prst="line">
              <a:avLst/>
            </a:prstGeom>
            <a:noFill/>
            <a:ln w="9525">
              <a:solidFill>
                <a:srgbClr val="FFFF00"/>
              </a:solidFill>
              <a:prstDash val="sysDot"/>
              <a:round/>
              <a:headEnd/>
              <a:tailEnd type="triangle" w="med" len="med"/>
            </a:ln>
          </p:spPr>
          <p:txBody>
            <a:bodyPr/>
            <a:lstStyle/>
            <a:p>
              <a:endParaRPr lang="en-US"/>
            </a:p>
          </p:txBody>
        </p:sp>
        <p:sp>
          <p:nvSpPr>
            <p:cNvPr id="1046" name="Line 20"/>
            <p:cNvSpPr>
              <a:spLocks noChangeShapeType="1"/>
            </p:cNvSpPr>
            <p:nvPr/>
          </p:nvSpPr>
          <p:spPr bwMode="auto">
            <a:xfrm flipH="1">
              <a:off x="1001" y="2446"/>
              <a:ext cx="815" cy="240"/>
            </a:xfrm>
            <a:prstGeom prst="line">
              <a:avLst/>
            </a:prstGeom>
            <a:noFill/>
            <a:ln w="9525">
              <a:solidFill>
                <a:srgbClr val="FFFF00"/>
              </a:solidFill>
              <a:round/>
              <a:headEnd/>
              <a:tailEnd type="triangle" w="med" len="med"/>
            </a:ln>
          </p:spPr>
          <p:txBody>
            <a:bodyPr/>
            <a:lstStyle/>
            <a:p>
              <a:endParaRPr lang="en-US"/>
            </a:p>
          </p:txBody>
        </p:sp>
        <p:sp>
          <p:nvSpPr>
            <p:cNvPr id="1047" name="Oval 21"/>
            <p:cNvSpPr>
              <a:spLocks noChangeArrowheads="1"/>
            </p:cNvSpPr>
            <p:nvPr/>
          </p:nvSpPr>
          <p:spPr bwMode="auto">
            <a:xfrm>
              <a:off x="4512" y="1020"/>
              <a:ext cx="912" cy="804"/>
            </a:xfrm>
            <a:prstGeom prst="ellipse">
              <a:avLst/>
            </a:prstGeom>
            <a:solidFill>
              <a:srgbClr val="CCECFF"/>
            </a:solidFill>
            <a:ln w="38100" cmpd="dbl">
              <a:solidFill>
                <a:srgbClr val="000000"/>
              </a:solidFill>
              <a:round/>
              <a:headEnd/>
              <a:tailEnd/>
            </a:ln>
          </p:spPr>
          <p:txBody>
            <a:bodyPr/>
            <a:lstStyle/>
            <a:p>
              <a:pPr algn="ctr" eaLnBrk="0" hangingPunct="0"/>
              <a:r>
                <a:rPr lang="en-US" sz="1200" b="1">
                  <a:solidFill>
                    <a:srgbClr val="660033"/>
                  </a:solidFill>
                  <a:cs typeface="Times New Roman" pitchFamily="18" charset="0"/>
                </a:rPr>
                <a:t>MTSAT; CMACAT, COMS!</a:t>
              </a:r>
            </a:p>
            <a:p>
              <a:pPr algn="ctr" eaLnBrk="0" hangingPunct="0"/>
              <a:r>
                <a:rPr lang="en-US" sz="1200" b="1">
                  <a:solidFill>
                    <a:srgbClr val="660033"/>
                  </a:solidFill>
                  <a:cs typeface="Times New Roman" pitchFamily="18" charset="0"/>
                </a:rPr>
                <a:t>Satellite</a:t>
              </a:r>
            </a:p>
          </p:txBody>
        </p:sp>
        <p:sp>
          <p:nvSpPr>
            <p:cNvPr id="1048" name="Oval 22"/>
            <p:cNvSpPr>
              <a:spLocks noChangeArrowheads="1"/>
            </p:cNvSpPr>
            <p:nvPr/>
          </p:nvSpPr>
          <p:spPr bwMode="auto">
            <a:xfrm>
              <a:off x="4531" y="1921"/>
              <a:ext cx="912" cy="480"/>
            </a:xfrm>
            <a:prstGeom prst="ellipse">
              <a:avLst/>
            </a:prstGeom>
            <a:solidFill>
              <a:srgbClr val="CCECFF"/>
            </a:solidFill>
            <a:ln w="38100" cmpd="dbl">
              <a:solidFill>
                <a:srgbClr val="000000"/>
              </a:solidFill>
              <a:round/>
              <a:headEnd/>
              <a:tailEnd/>
            </a:ln>
          </p:spPr>
          <p:txBody>
            <a:bodyPr/>
            <a:lstStyle/>
            <a:p>
              <a:pPr algn="ctr" eaLnBrk="0" hangingPunct="0"/>
              <a:r>
                <a:rPr lang="en-US" sz="1200" b="1">
                  <a:solidFill>
                    <a:srgbClr val="660033"/>
                  </a:solidFill>
                  <a:cs typeface="Times New Roman" pitchFamily="18" charset="0"/>
                </a:rPr>
                <a:t>Doppler</a:t>
              </a:r>
            </a:p>
            <a:p>
              <a:pPr algn="ctr" eaLnBrk="0" hangingPunct="0"/>
              <a:r>
                <a:rPr lang="en-US" sz="1200" b="1">
                  <a:solidFill>
                    <a:srgbClr val="660033"/>
                  </a:solidFill>
                  <a:cs typeface="Times New Roman" pitchFamily="18" charset="0"/>
                </a:rPr>
                <a:t>Weather</a:t>
              </a:r>
            </a:p>
            <a:p>
              <a:pPr algn="ctr" eaLnBrk="0" hangingPunct="0"/>
              <a:r>
                <a:rPr lang="en-US" sz="1200" b="1">
                  <a:solidFill>
                    <a:srgbClr val="660033"/>
                  </a:solidFill>
                  <a:cs typeface="Times New Roman" pitchFamily="18" charset="0"/>
                </a:rPr>
                <a:t>RADAR</a:t>
              </a:r>
            </a:p>
          </p:txBody>
        </p:sp>
        <p:sp>
          <p:nvSpPr>
            <p:cNvPr id="1049" name="Line 23"/>
            <p:cNvSpPr>
              <a:spLocks noChangeShapeType="1"/>
            </p:cNvSpPr>
            <p:nvPr/>
          </p:nvSpPr>
          <p:spPr bwMode="auto">
            <a:xfrm flipH="1">
              <a:off x="3939" y="1619"/>
              <a:ext cx="612" cy="333"/>
            </a:xfrm>
            <a:prstGeom prst="line">
              <a:avLst/>
            </a:prstGeom>
            <a:noFill/>
            <a:ln w="57150" cmpd="thinThick">
              <a:solidFill>
                <a:srgbClr val="FFCC00"/>
              </a:solidFill>
              <a:round/>
              <a:headEnd/>
              <a:tailEnd type="triangle" w="med" len="med"/>
            </a:ln>
          </p:spPr>
          <p:txBody>
            <a:bodyPr/>
            <a:lstStyle/>
            <a:p>
              <a:endParaRPr lang="en-US"/>
            </a:p>
          </p:txBody>
        </p:sp>
        <p:sp>
          <p:nvSpPr>
            <p:cNvPr id="1050" name="Line 24"/>
            <p:cNvSpPr>
              <a:spLocks noChangeShapeType="1"/>
            </p:cNvSpPr>
            <p:nvPr/>
          </p:nvSpPr>
          <p:spPr bwMode="auto">
            <a:xfrm flipH="1" flipV="1">
              <a:off x="4122" y="2143"/>
              <a:ext cx="390" cy="0"/>
            </a:xfrm>
            <a:prstGeom prst="line">
              <a:avLst/>
            </a:prstGeom>
            <a:noFill/>
            <a:ln w="57150" cmpd="thinThick">
              <a:solidFill>
                <a:srgbClr val="FFCC00"/>
              </a:solidFill>
              <a:round/>
              <a:headEnd/>
              <a:tailEnd type="triangle" w="med" len="med"/>
            </a:ln>
          </p:spPr>
          <p:txBody>
            <a:bodyPr/>
            <a:lstStyle/>
            <a:p>
              <a:endParaRPr lang="en-US"/>
            </a:p>
          </p:txBody>
        </p:sp>
        <p:sp>
          <p:nvSpPr>
            <p:cNvPr id="1051" name="Oval 25"/>
            <p:cNvSpPr>
              <a:spLocks noChangeArrowheads="1"/>
            </p:cNvSpPr>
            <p:nvPr/>
          </p:nvSpPr>
          <p:spPr bwMode="auto">
            <a:xfrm>
              <a:off x="2016" y="2592"/>
              <a:ext cx="3408" cy="1536"/>
            </a:xfrm>
            <a:prstGeom prst="ellipse">
              <a:avLst/>
            </a:prstGeom>
            <a:solidFill>
              <a:schemeClr val="bg1"/>
            </a:solidFill>
            <a:ln w="9525">
              <a:solidFill>
                <a:schemeClr val="tx1"/>
              </a:solidFill>
              <a:miter lim="800000"/>
              <a:headEnd/>
              <a:tailEnd/>
            </a:ln>
          </p:spPr>
          <p:txBody>
            <a:bodyPr wrap="none" anchor="ctr"/>
            <a:lstStyle/>
            <a:p>
              <a:endParaRPr lang="en-US"/>
            </a:p>
          </p:txBody>
        </p:sp>
        <p:sp>
          <p:nvSpPr>
            <p:cNvPr id="1052" name="Text Box 26"/>
            <p:cNvSpPr txBox="1">
              <a:spLocks noChangeArrowheads="1"/>
            </p:cNvSpPr>
            <p:nvPr/>
          </p:nvSpPr>
          <p:spPr bwMode="auto">
            <a:xfrm>
              <a:off x="2434" y="2657"/>
              <a:ext cx="2544" cy="323"/>
            </a:xfrm>
            <a:prstGeom prst="rect">
              <a:avLst/>
            </a:prstGeom>
            <a:noFill/>
            <a:ln w="9525">
              <a:noFill/>
              <a:miter lim="800000"/>
              <a:headEnd/>
              <a:tailEnd/>
            </a:ln>
          </p:spPr>
          <p:txBody>
            <a:bodyPr>
              <a:spAutoFit/>
            </a:bodyPr>
            <a:lstStyle/>
            <a:p>
              <a:pPr algn="ctr">
                <a:spcBef>
                  <a:spcPct val="50000"/>
                </a:spcBef>
              </a:pPr>
              <a:r>
                <a:rPr lang="en-US" sz="1400" dirty="0" smtClean="0">
                  <a:solidFill>
                    <a:srgbClr val="FF0066"/>
                  </a:solidFill>
                  <a:latin typeface="Arial Black" pitchFamily="34" charset="0"/>
                </a:rPr>
                <a:t>Early Warning center  Weather </a:t>
              </a:r>
              <a:r>
                <a:rPr lang="en-US" sz="1400" dirty="0">
                  <a:solidFill>
                    <a:srgbClr val="FF0066"/>
                  </a:solidFill>
                  <a:latin typeface="Arial Black" pitchFamily="34" charset="0"/>
                </a:rPr>
                <a:t>Forecast Division</a:t>
              </a:r>
            </a:p>
          </p:txBody>
        </p:sp>
        <p:pic>
          <p:nvPicPr>
            <p:cNvPr id="1053" name="Picture 27" descr="RECO0181"/>
            <p:cNvPicPr>
              <a:picLocks noChangeAspect="1" noChangeArrowheads="1"/>
            </p:cNvPicPr>
            <p:nvPr/>
          </p:nvPicPr>
          <p:blipFill>
            <a:blip r:embed="rId4" cstate="print"/>
            <a:srcRect/>
            <a:stretch>
              <a:fillRect/>
            </a:stretch>
          </p:blipFill>
          <p:spPr bwMode="auto">
            <a:xfrm>
              <a:off x="2208" y="3072"/>
              <a:ext cx="624" cy="576"/>
            </a:xfrm>
            <a:prstGeom prst="rect">
              <a:avLst/>
            </a:prstGeom>
            <a:noFill/>
            <a:ln w="9525">
              <a:noFill/>
              <a:miter lim="800000"/>
              <a:headEnd/>
              <a:tailEnd/>
            </a:ln>
          </p:spPr>
        </p:pic>
        <p:pic>
          <p:nvPicPr>
            <p:cNvPr id="1054" name="Picture 28" descr="RECO0187"/>
            <p:cNvPicPr>
              <a:picLocks noChangeAspect="1" noChangeArrowheads="1"/>
            </p:cNvPicPr>
            <p:nvPr/>
          </p:nvPicPr>
          <p:blipFill>
            <a:blip r:embed="rId5" cstate="print"/>
            <a:srcRect/>
            <a:stretch>
              <a:fillRect/>
            </a:stretch>
          </p:blipFill>
          <p:spPr bwMode="auto">
            <a:xfrm>
              <a:off x="2880" y="2928"/>
              <a:ext cx="720" cy="528"/>
            </a:xfrm>
            <a:prstGeom prst="rect">
              <a:avLst/>
            </a:prstGeom>
            <a:noFill/>
            <a:ln w="9525">
              <a:noFill/>
              <a:miter lim="800000"/>
              <a:headEnd/>
              <a:tailEnd/>
            </a:ln>
          </p:spPr>
        </p:pic>
        <p:pic>
          <p:nvPicPr>
            <p:cNvPr id="1055" name="Picture 29" descr="RECO0174"/>
            <p:cNvPicPr>
              <a:picLocks noChangeAspect="1" noChangeArrowheads="1"/>
            </p:cNvPicPr>
            <p:nvPr/>
          </p:nvPicPr>
          <p:blipFill>
            <a:blip r:embed="rId6" cstate="print"/>
            <a:srcRect/>
            <a:stretch>
              <a:fillRect/>
            </a:stretch>
          </p:blipFill>
          <p:spPr bwMode="auto">
            <a:xfrm>
              <a:off x="2880" y="3504"/>
              <a:ext cx="768" cy="528"/>
            </a:xfrm>
            <a:prstGeom prst="rect">
              <a:avLst/>
            </a:prstGeom>
            <a:noFill/>
            <a:ln w="9525">
              <a:noFill/>
              <a:miter lim="800000"/>
              <a:headEnd/>
              <a:tailEnd/>
            </a:ln>
          </p:spPr>
        </p:pic>
        <p:pic>
          <p:nvPicPr>
            <p:cNvPr id="1056" name="Picture 30" descr="window09040812"/>
            <p:cNvPicPr>
              <a:picLocks noChangeAspect="1" noChangeArrowheads="1"/>
            </p:cNvPicPr>
            <p:nvPr/>
          </p:nvPicPr>
          <p:blipFill>
            <a:blip r:embed="rId7" cstate="print"/>
            <a:srcRect/>
            <a:stretch>
              <a:fillRect/>
            </a:stretch>
          </p:blipFill>
          <p:spPr bwMode="auto">
            <a:xfrm>
              <a:off x="3648" y="3504"/>
              <a:ext cx="720" cy="528"/>
            </a:xfrm>
            <a:prstGeom prst="rect">
              <a:avLst/>
            </a:prstGeom>
            <a:noFill/>
            <a:ln w="9525">
              <a:noFill/>
              <a:miter lim="800000"/>
              <a:headEnd/>
              <a:tailEnd/>
            </a:ln>
          </p:spPr>
        </p:pic>
        <p:graphicFrame>
          <p:nvGraphicFramePr>
            <p:cNvPr id="1026" name="Object 31"/>
            <p:cNvGraphicFramePr>
              <a:graphicFrameLocks noChangeAspect="1"/>
            </p:cNvGraphicFramePr>
            <p:nvPr/>
          </p:nvGraphicFramePr>
          <p:xfrm>
            <a:off x="3648" y="2928"/>
            <a:ext cx="864" cy="528"/>
          </p:xfrm>
          <a:graphic>
            <a:graphicData uri="http://schemas.openxmlformats.org/presentationml/2006/ole">
              <mc:AlternateContent xmlns:mc="http://schemas.openxmlformats.org/markup-compatibility/2006">
                <mc:Choice xmlns:v="urn:schemas-microsoft-com:vml" Requires="v">
                  <p:oleObj spid="_x0000_s1049" name="Document" r:id="rId8" imgW="2756520" imgH="2237400" progId="Word.Document.8">
                    <p:embed/>
                  </p:oleObj>
                </mc:Choice>
                <mc:Fallback>
                  <p:oleObj name="Document" r:id="rId8" imgW="2756520" imgH="2237400"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928"/>
                          <a:ext cx="864"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57" name="Picture 32"/>
            <p:cNvPicPr>
              <a:picLocks noChangeAspect="1" noChangeArrowheads="1"/>
            </p:cNvPicPr>
            <p:nvPr/>
          </p:nvPicPr>
          <p:blipFill>
            <a:blip r:embed="rId10" cstate="print"/>
            <a:srcRect/>
            <a:stretch>
              <a:fillRect/>
            </a:stretch>
          </p:blipFill>
          <p:spPr bwMode="auto">
            <a:xfrm>
              <a:off x="4531" y="3080"/>
              <a:ext cx="745" cy="577"/>
            </a:xfrm>
            <a:prstGeom prst="rect">
              <a:avLst/>
            </a:prstGeom>
            <a:noFill/>
            <a:ln w="9525">
              <a:noFill/>
              <a:miter lim="800000"/>
              <a:headEnd/>
              <a:tailEnd/>
            </a:ln>
          </p:spPr>
        </p:pic>
      </p:grpSp>
      <p:sp>
        <p:nvSpPr>
          <p:cNvPr id="1029" name="Oval 33"/>
          <p:cNvSpPr>
            <a:spLocks noChangeArrowheads="1"/>
          </p:cNvSpPr>
          <p:nvPr/>
        </p:nvSpPr>
        <p:spPr bwMode="auto">
          <a:xfrm>
            <a:off x="3658815" y="2462773"/>
            <a:ext cx="3145185" cy="998538"/>
          </a:xfrm>
          <a:prstGeom prst="ellipse">
            <a:avLst/>
          </a:prstGeom>
          <a:solidFill>
            <a:schemeClr val="accent2"/>
          </a:solidFill>
          <a:ln w="38100" cmpd="dbl">
            <a:solidFill>
              <a:srgbClr val="000000"/>
            </a:solidFill>
            <a:round/>
            <a:headEnd/>
            <a:tailEnd/>
          </a:ln>
        </p:spPr>
        <p:txBody>
          <a:bodyPr/>
          <a:lstStyle/>
          <a:p>
            <a:pPr algn="ctr" eaLnBrk="0" hangingPunct="0"/>
            <a:r>
              <a:rPr lang="en-US" sz="1400" dirty="0">
                <a:solidFill>
                  <a:srgbClr val="000000"/>
                </a:solidFill>
                <a:latin typeface="Arial Black" pitchFamily="34" charset="0"/>
                <a:cs typeface="Times New Roman" pitchFamily="18" charset="0"/>
              </a:rPr>
              <a:t>DMH’s Telecommunication Center</a:t>
            </a:r>
          </a:p>
          <a:p>
            <a:pPr algn="ctr" eaLnBrk="0" hangingPunct="0"/>
            <a:endParaRPr lang="en-US" sz="1400" dirty="0">
              <a:solidFill>
                <a:srgbClr val="000000"/>
              </a:solidFill>
              <a:latin typeface="Arial Black" pitchFamily="34" charset="0"/>
              <a:cs typeface="Times New Roman" pitchFamily="18" charset="0"/>
            </a:endParaRPr>
          </a:p>
        </p:txBody>
      </p:sp>
      <p:sp>
        <p:nvSpPr>
          <p:cNvPr id="1030" name="TextBox 32"/>
          <p:cNvSpPr txBox="1">
            <a:spLocks noChangeArrowheads="1"/>
          </p:cNvSpPr>
          <p:nvPr/>
        </p:nvSpPr>
        <p:spPr bwMode="auto">
          <a:xfrm>
            <a:off x="1489285" y="22323"/>
            <a:ext cx="6444233" cy="461665"/>
          </a:xfrm>
          <a:prstGeom prst="rect">
            <a:avLst/>
          </a:prstGeom>
          <a:noFill/>
          <a:ln w="9525">
            <a:noFill/>
            <a:miter lim="800000"/>
            <a:headEnd/>
            <a:tailEnd/>
          </a:ln>
        </p:spPr>
        <p:txBody>
          <a:bodyPr wrap="square">
            <a:spAutoFit/>
          </a:bodyPr>
          <a:lstStyle/>
          <a:p>
            <a:r>
              <a:rPr lang="en-US" sz="2400" b="1" dirty="0">
                <a:solidFill>
                  <a:srgbClr val="FF0000"/>
                </a:solidFill>
              </a:rPr>
              <a:t>Hydro-Meteorological data collection system</a:t>
            </a:r>
          </a:p>
        </p:txBody>
      </p:sp>
    </p:spTree>
    <p:extLst>
      <p:ext uri="{BB962C8B-B14F-4D97-AF65-F5344CB8AC3E}">
        <p14:creationId xmlns:p14="http://schemas.microsoft.com/office/powerpoint/2010/main" val="2487824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85837" y="71438"/>
            <a:ext cx="7777163" cy="576262"/>
          </a:xfrm>
        </p:spPr>
        <p:txBody>
          <a:bodyPr>
            <a:normAutofit fontScale="90000"/>
          </a:bodyPr>
          <a:lstStyle/>
          <a:p>
            <a:pPr algn="ctr" eaLnBrk="1" hangingPunct="1">
              <a:defRPr/>
            </a:pPr>
            <a:r>
              <a:rPr lang="en-US" sz="2700" b="1" i="1" dirty="0" smtClean="0">
                <a:solidFill>
                  <a:schemeClr val="tx1"/>
                </a:solidFill>
              </a:rPr>
              <a:t>Forecast information &amp; Early Warning Dissemination system</a:t>
            </a:r>
            <a:endParaRPr lang="th-TH" sz="2700" b="1" i="1" dirty="0" smtClean="0">
              <a:solidFill>
                <a:schemeClr val="tx1"/>
              </a:solidFill>
            </a:endParaRPr>
          </a:p>
        </p:txBody>
      </p:sp>
      <p:sp>
        <p:nvSpPr>
          <p:cNvPr id="18435" name="Rectangle 4"/>
          <p:cNvSpPr>
            <a:spLocks noChangeArrowheads="1"/>
          </p:cNvSpPr>
          <p:nvPr/>
        </p:nvSpPr>
        <p:spPr bwMode="auto">
          <a:xfrm>
            <a:off x="2286000" y="1143000"/>
            <a:ext cx="4114800" cy="762000"/>
          </a:xfrm>
          <a:prstGeom prst="rect">
            <a:avLst/>
          </a:prstGeom>
          <a:solidFill>
            <a:srgbClr val="8D9996"/>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8D9996"/>
            </a:extrusionClr>
          </a:sp3d>
        </p:spPr>
        <p:txBody>
          <a:bodyPr wrap="none" anchor="ctr">
            <a:flatTx/>
          </a:bodyPr>
          <a:lstStyle/>
          <a:p>
            <a:pPr algn="ctr" eaLnBrk="0" hangingPunct="0"/>
            <a:endParaRPr lang="en-US" sz="1800">
              <a:latin typeface="Tahoma" pitchFamily="34" charset="0"/>
            </a:endParaRPr>
          </a:p>
        </p:txBody>
      </p:sp>
      <p:sp>
        <p:nvSpPr>
          <p:cNvPr id="18436" name="Text Box 5"/>
          <p:cNvSpPr txBox="1">
            <a:spLocks noChangeArrowheads="1"/>
          </p:cNvSpPr>
          <p:nvPr/>
        </p:nvSpPr>
        <p:spPr bwMode="auto">
          <a:xfrm>
            <a:off x="2971800" y="1371600"/>
            <a:ext cx="29718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sp>
        <p:nvSpPr>
          <p:cNvPr id="18437" name="Text Box 6"/>
          <p:cNvSpPr txBox="1">
            <a:spLocks noChangeArrowheads="1"/>
          </p:cNvSpPr>
          <p:nvPr/>
        </p:nvSpPr>
        <p:spPr bwMode="auto">
          <a:xfrm>
            <a:off x="2286000" y="1143000"/>
            <a:ext cx="4267200" cy="749300"/>
          </a:xfrm>
          <a:prstGeom prst="rect">
            <a:avLst/>
          </a:prstGeom>
          <a:noFill/>
          <a:ln w="9525">
            <a:noFill/>
            <a:miter lim="800000"/>
            <a:headEnd/>
            <a:tailEnd/>
          </a:ln>
        </p:spPr>
        <p:txBody>
          <a:bodyPr>
            <a:spAutoFit/>
          </a:bodyPr>
          <a:lstStyle/>
          <a:p>
            <a:pPr algn="ctr" eaLnBrk="0" hangingPunct="0">
              <a:spcBef>
                <a:spcPct val="50000"/>
              </a:spcBef>
            </a:pPr>
            <a:r>
              <a:rPr lang="en-US" sz="1600" b="1">
                <a:solidFill>
                  <a:srgbClr val="FFFF00"/>
                </a:solidFill>
              </a:rPr>
              <a:t>Department of Meteorology &amp; Hydrology</a:t>
            </a:r>
            <a:r>
              <a:rPr lang="en-US" sz="1600">
                <a:solidFill>
                  <a:srgbClr val="FFCC00"/>
                </a:solidFill>
              </a:rPr>
              <a:t> </a:t>
            </a:r>
          </a:p>
          <a:p>
            <a:pPr algn="ctr" eaLnBrk="0" hangingPunct="0">
              <a:spcBef>
                <a:spcPct val="50000"/>
              </a:spcBef>
            </a:pPr>
            <a:r>
              <a:rPr lang="en-US" sz="1600" b="1"/>
              <a:t>http:</a:t>
            </a:r>
            <a:r>
              <a:rPr lang="en-US" sz="1800" b="1">
                <a:cs typeface="Tahoma" pitchFamily="34" charset="0"/>
              </a:rPr>
              <a:t>//www.dmh.gov.la</a:t>
            </a:r>
          </a:p>
        </p:txBody>
      </p:sp>
      <p:sp>
        <p:nvSpPr>
          <p:cNvPr id="18438" name="Rectangle 7"/>
          <p:cNvSpPr>
            <a:spLocks noChangeArrowheads="1"/>
          </p:cNvSpPr>
          <p:nvPr/>
        </p:nvSpPr>
        <p:spPr bwMode="auto">
          <a:xfrm>
            <a:off x="7315200" y="1219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39" name="Text Box 8"/>
          <p:cNvSpPr txBox="1">
            <a:spLocks noChangeArrowheads="1"/>
          </p:cNvSpPr>
          <p:nvPr/>
        </p:nvSpPr>
        <p:spPr bwMode="auto">
          <a:xfrm>
            <a:off x="7620000" y="1447800"/>
            <a:ext cx="7620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sp>
        <p:nvSpPr>
          <p:cNvPr id="18440" name="Text Box 9"/>
          <p:cNvSpPr txBox="1">
            <a:spLocks noChangeArrowheads="1"/>
          </p:cNvSpPr>
          <p:nvPr/>
        </p:nvSpPr>
        <p:spPr bwMode="auto">
          <a:xfrm>
            <a:off x="7391400" y="1295400"/>
            <a:ext cx="1524000" cy="738188"/>
          </a:xfrm>
          <a:prstGeom prst="rect">
            <a:avLst/>
          </a:prstGeom>
          <a:noFill/>
          <a:ln w="9525">
            <a:noFill/>
            <a:miter lim="800000"/>
            <a:headEnd/>
            <a:tailEnd/>
          </a:ln>
        </p:spPr>
        <p:txBody>
          <a:bodyPr>
            <a:spAutoFit/>
          </a:bodyPr>
          <a:lstStyle/>
          <a:p>
            <a:pPr algn="ctr" eaLnBrk="0" hangingPunct="0"/>
            <a:r>
              <a:rPr lang="en-US" sz="1400" b="1" dirty="0">
                <a:solidFill>
                  <a:srgbClr val="FFC000"/>
                </a:solidFill>
                <a:cs typeface="Times New Roman" pitchFamily="18" charset="0"/>
              </a:rPr>
              <a:t>WMO TC,NOAA</a:t>
            </a:r>
          </a:p>
          <a:p>
            <a:pPr algn="ctr" eaLnBrk="0" hangingPunct="0"/>
            <a:r>
              <a:rPr lang="en-US" sz="1400" b="1" dirty="0">
                <a:solidFill>
                  <a:srgbClr val="FFC000"/>
                </a:solidFill>
                <a:cs typeface="Times New Roman" pitchFamily="18" charset="0"/>
              </a:rPr>
              <a:t>GTS Network</a:t>
            </a:r>
          </a:p>
          <a:p>
            <a:pPr algn="ctr" eaLnBrk="0" hangingPunct="0"/>
            <a:r>
              <a:rPr lang="en-US" sz="1400" b="1" dirty="0">
                <a:solidFill>
                  <a:srgbClr val="FFC000"/>
                </a:solidFill>
                <a:cs typeface="Times New Roman" pitchFamily="18" charset="0"/>
              </a:rPr>
              <a:t>MRC</a:t>
            </a:r>
          </a:p>
        </p:txBody>
      </p:sp>
      <p:sp>
        <p:nvSpPr>
          <p:cNvPr id="18441" name="Rectangle 10"/>
          <p:cNvSpPr>
            <a:spLocks noChangeArrowheads="1"/>
          </p:cNvSpPr>
          <p:nvPr/>
        </p:nvSpPr>
        <p:spPr bwMode="auto">
          <a:xfrm>
            <a:off x="533400" y="1295400"/>
            <a:ext cx="1143000" cy="609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2" name="Text Box 11"/>
          <p:cNvSpPr txBox="1">
            <a:spLocks noChangeArrowheads="1"/>
          </p:cNvSpPr>
          <p:nvPr/>
        </p:nvSpPr>
        <p:spPr bwMode="auto">
          <a:xfrm>
            <a:off x="685800" y="1447800"/>
            <a:ext cx="914400" cy="366713"/>
          </a:xfrm>
          <a:prstGeom prst="rect">
            <a:avLst/>
          </a:prstGeom>
          <a:noFill/>
          <a:ln w="9525">
            <a:noFill/>
            <a:miter lim="800000"/>
            <a:headEnd/>
            <a:tailEnd/>
          </a:ln>
        </p:spPr>
        <p:txBody>
          <a:bodyPr>
            <a:spAutoFit/>
          </a:bodyPr>
          <a:lstStyle/>
          <a:p>
            <a:pPr eaLnBrk="0" hangingPunct="0">
              <a:spcBef>
                <a:spcPct val="50000"/>
              </a:spcBef>
            </a:pPr>
            <a:r>
              <a:rPr lang="en-US" sz="1800" b="1" dirty="0">
                <a:solidFill>
                  <a:schemeClr val="bg1"/>
                </a:solidFill>
              </a:rPr>
              <a:t>LNMC</a:t>
            </a:r>
          </a:p>
        </p:txBody>
      </p:sp>
      <p:sp>
        <p:nvSpPr>
          <p:cNvPr id="18443" name="Line 12"/>
          <p:cNvSpPr>
            <a:spLocks noChangeShapeType="1"/>
          </p:cNvSpPr>
          <p:nvPr/>
        </p:nvSpPr>
        <p:spPr bwMode="auto">
          <a:xfrm flipH="1">
            <a:off x="1676400" y="1676400"/>
            <a:ext cx="609600" cy="0"/>
          </a:xfrm>
          <a:prstGeom prst="line">
            <a:avLst/>
          </a:prstGeom>
          <a:noFill/>
          <a:ln w="28575">
            <a:solidFill>
              <a:schemeClr val="tx1"/>
            </a:solidFill>
            <a:miter lim="800000"/>
            <a:headEnd/>
            <a:tailEnd type="triangle" w="med" len="med"/>
          </a:ln>
        </p:spPr>
        <p:txBody>
          <a:bodyPr wrap="none"/>
          <a:lstStyle/>
          <a:p>
            <a:endParaRPr lang="en-US"/>
          </a:p>
        </p:txBody>
      </p:sp>
      <p:sp>
        <p:nvSpPr>
          <p:cNvPr id="18444" name="Line 13"/>
          <p:cNvSpPr>
            <a:spLocks noChangeShapeType="1"/>
          </p:cNvSpPr>
          <p:nvPr/>
        </p:nvSpPr>
        <p:spPr bwMode="auto">
          <a:xfrm flipH="1">
            <a:off x="6477000" y="1600200"/>
            <a:ext cx="838200" cy="0"/>
          </a:xfrm>
          <a:prstGeom prst="line">
            <a:avLst/>
          </a:prstGeom>
          <a:noFill/>
          <a:ln w="28575">
            <a:solidFill>
              <a:schemeClr val="tx1"/>
            </a:solidFill>
            <a:miter lim="800000"/>
            <a:headEnd/>
            <a:tailEnd type="triangle" w="med" len="med"/>
          </a:ln>
        </p:spPr>
        <p:txBody>
          <a:bodyPr wrap="none"/>
          <a:lstStyle/>
          <a:p>
            <a:endParaRPr lang="en-US"/>
          </a:p>
        </p:txBody>
      </p:sp>
      <p:sp>
        <p:nvSpPr>
          <p:cNvPr id="18445" name="Rectangle 14"/>
          <p:cNvSpPr>
            <a:spLocks noChangeArrowheads="1"/>
          </p:cNvSpPr>
          <p:nvPr/>
        </p:nvSpPr>
        <p:spPr bwMode="auto">
          <a:xfrm>
            <a:off x="2057400" y="2438400"/>
            <a:ext cx="6096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6" name="Rectangle 15"/>
          <p:cNvSpPr>
            <a:spLocks noChangeArrowheads="1"/>
          </p:cNvSpPr>
          <p:nvPr/>
        </p:nvSpPr>
        <p:spPr bwMode="auto">
          <a:xfrm>
            <a:off x="1752600" y="3200400"/>
            <a:ext cx="1524000" cy="609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7" name="Rectangle 16"/>
          <p:cNvSpPr>
            <a:spLocks noChangeArrowheads="1"/>
          </p:cNvSpPr>
          <p:nvPr/>
        </p:nvSpPr>
        <p:spPr bwMode="auto">
          <a:xfrm>
            <a:off x="1828800" y="4191000"/>
            <a:ext cx="1447800" cy="609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8" name="Rectangle 17"/>
          <p:cNvSpPr>
            <a:spLocks noChangeArrowheads="1"/>
          </p:cNvSpPr>
          <p:nvPr/>
        </p:nvSpPr>
        <p:spPr bwMode="auto">
          <a:xfrm>
            <a:off x="2057400" y="5181600"/>
            <a:ext cx="12192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9" name="Rectangle 18"/>
          <p:cNvSpPr>
            <a:spLocks noChangeArrowheads="1"/>
          </p:cNvSpPr>
          <p:nvPr/>
        </p:nvSpPr>
        <p:spPr bwMode="auto">
          <a:xfrm>
            <a:off x="897265" y="6003470"/>
            <a:ext cx="2376487" cy="36063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50" name="Rectangle 19"/>
          <p:cNvSpPr>
            <a:spLocks noChangeArrowheads="1"/>
          </p:cNvSpPr>
          <p:nvPr/>
        </p:nvSpPr>
        <p:spPr bwMode="auto">
          <a:xfrm>
            <a:off x="4191000" y="2362200"/>
            <a:ext cx="11430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51" name="Rectangle 20"/>
          <p:cNvSpPr>
            <a:spLocks noChangeArrowheads="1"/>
          </p:cNvSpPr>
          <p:nvPr/>
        </p:nvSpPr>
        <p:spPr bwMode="auto">
          <a:xfrm>
            <a:off x="5638800" y="2362200"/>
            <a:ext cx="14478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52" name="Rectangle 21"/>
          <p:cNvSpPr>
            <a:spLocks noChangeArrowheads="1"/>
          </p:cNvSpPr>
          <p:nvPr/>
        </p:nvSpPr>
        <p:spPr bwMode="auto">
          <a:xfrm>
            <a:off x="7391400" y="2362200"/>
            <a:ext cx="11430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53" name="Line 22"/>
          <p:cNvSpPr>
            <a:spLocks noChangeShapeType="1"/>
          </p:cNvSpPr>
          <p:nvPr/>
        </p:nvSpPr>
        <p:spPr bwMode="auto">
          <a:xfrm flipH="1">
            <a:off x="3733800" y="1905000"/>
            <a:ext cx="0" cy="4343400"/>
          </a:xfrm>
          <a:prstGeom prst="line">
            <a:avLst/>
          </a:prstGeom>
          <a:noFill/>
          <a:ln w="57150">
            <a:solidFill>
              <a:schemeClr val="tx1"/>
            </a:solidFill>
            <a:miter lim="800000"/>
            <a:headEnd/>
            <a:tailEnd/>
          </a:ln>
        </p:spPr>
        <p:txBody>
          <a:bodyPr wrap="none"/>
          <a:lstStyle/>
          <a:p>
            <a:endParaRPr lang="en-US"/>
          </a:p>
        </p:txBody>
      </p:sp>
      <p:sp>
        <p:nvSpPr>
          <p:cNvPr id="18454" name="Rectangle 23"/>
          <p:cNvSpPr>
            <a:spLocks noChangeArrowheads="1"/>
          </p:cNvSpPr>
          <p:nvPr/>
        </p:nvSpPr>
        <p:spPr bwMode="auto">
          <a:xfrm>
            <a:off x="4191000" y="3429000"/>
            <a:ext cx="2209800" cy="762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55" name="Rectangle 24"/>
          <p:cNvSpPr>
            <a:spLocks noChangeArrowheads="1"/>
          </p:cNvSpPr>
          <p:nvPr/>
        </p:nvSpPr>
        <p:spPr bwMode="auto">
          <a:xfrm>
            <a:off x="4191000" y="4495800"/>
            <a:ext cx="1371600" cy="457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56" name="Rectangle 25"/>
          <p:cNvSpPr>
            <a:spLocks noChangeArrowheads="1"/>
          </p:cNvSpPr>
          <p:nvPr/>
        </p:nvSpPr>
        <p:spPr bwMode="auto">
          <a:xfrm>
            <a:off x="4191000" y="5181600"/>
            <a:ext cx="1371600" cy="457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57" name="Rectangle 26"/>
          <p:cNvSpPr>
            <a:spLocks noChangeArrowheads="1"/>
          </p:cNvSpPr>
          <p:nvPr/>
        </p:nvSpPr>
        <p:spPr bwMode="auto">
          <a:xfrm>
            <a:off x="4191000" y="6019800"/>
            <a:ext cx="1600200" cy="609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58" name="Rectangle 27"/>
          <p:cNvSpPr>
            <a:spLocks noChangeArrowheads="1"/>
          </p:cNvSpPr>
          <p:nvPr/>
        </p:nvSpPr>
        <p:spPr bwMode="auto">
          <a:xfrm>
            <a:off x="6705600" y="5638800"/>
            <a:ext cx="1676400" cy="685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59" name="Rectangle 28"/>
          <p:cNvSpPr>
            <a:spLocks noChangeArrowheads="1"/>
          </p:cNvSpPr>
          <p:nvPr/>
        </p:nvSpPr>
        <p:spPr bwMode="auto">
          <a:xfrm>
            <a:off x="6553200" y="4267200"/>
            <a:ext cx="2209800" cy="685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60" name="Text Box 29"/>
          <p:cNvSpPr txBox="1">
            <a:spLocks noChangeArrowheads="1"/>
          </p:cNvSpPr>
          <p:nvPr/>
        </p:nvSpPr>
        <p:spPr bwMode="auto">
          <a:xfrm>
            <a:off x="2057400" y="2438400"/>
            <a:ext cx="4572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sp>
        <p:nvSpPr>
          <p:cNvPr id="18461" name="Text Box 30"/>
          <p:cNvSpPr txBox="1">
            <a:spLocks noChangeArrowheads="1"/>
          </p:cNvSpPr>
          <p:nvPr/>
        </p:nvSpPr>
        <p:spPr bwMode="auto">
          <a:xfrm>
            <a:off x="2057400" y="2514600"/>
            <a:ext cx="685800" cy="304800"/>
          </a:xfrm>
          <a:prstGeom prst="rect">
            <a:avLst/>
          </a:prstGeom>
          <a:noFill/>
          <a:ln w="9525">
            <a:noFill/>
            <a:miter lim="800000"/>
            <a:headEnd/>
            <a:tailEnd/>
          </a:ln>
        </p:spPr>
        <p:txBody>
          <a:bodyPr>
            <a:spAutoFit/>
          </a:bodyPr>
          <a:lstStyle/>
          <a:p>
            <a:pPr eaLnBrk="0" hangingPunct="0">
              <a:spcBef>
                <a:spcPct val="50000"/>
              </a:spcBef>
            </a:pPr>
            <a:r>
              <a:rPr lang="en-US" sz="1400" b="1"/>
              <a:t> MAF</a:t>
            </a:r>
          </a:p>
        </p:txBody>
      </p:sp>
      <p:sp>
        <p:nvSpPr>
          <p:cNvPr id="18462" name="Text Box 31"/>
          <p:cNvSpPr txBox="1">
            <a:spLocks noChangeArrowheads="1"/>
          </p:cNvSpPr>
          <p:nvPr/>
        </p:nvSpPr>
        <p:spPr bwMode="auto">
          <a:xfrm>
            <a:off x="4114800" y="2438400"/>
            <a:ext cx="1295400" cy="738188"/>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chemeClr val="bg1"/>
                </a:solidFill>
              </a:rPr>
              <a:t>Mass Media     TV Radio News Paper</a:t>
            </a:r>
          </a:p>
        </p:txBody>
      </p:sp>
      <p:sp>
        <p:nvSpPr>
          <p:cNvPr id="18463" name="Text Box 32"/>
          <p:cNvSpPr txBox="1">
            <a:spLocks noChangeArrowheads="1"/>
          </p:cNvSpPr>
          <p:nvPr/>
        </p:nvSpPr>
        <p:spPr bwMode="auto">
          <a:xfrm>
            <a:off x="5638800" y="2438400"/>
            <a:ext cx="1447800" cy="730250"/>
          </a:xfrm>
          <a:prstGeom prst="rect">
            <a:avLst/>
          </a:prstGeom>
          <a:noFill/>
          <a:ln w="9525">
            <a:noFill/>
            <a:miter lim="800000"/>
            <a:headEnd/>
            <a:tailEnd/>
          </a:ln>
        </p:spPr>
        <p:txBody>
          <a:bodyPr>
            <a:spAutoFit/>
          </a:bodyPr>
          <a:lstStyle/>
          <a:p>
            <a:pPr algn="ctr" eaLnBrk="0" hangingPunct="0">
              <a:spcBef>
                <a:spcPct val="50000"/>
              </a:spcBef>
            </a:pPr>
            <a:r>
              <a:rPr lang="en-US" sz="1400" b="1">
                <a:solidFill>
                  <a:srgbClr val="663300"/>
                </a:solidFill>
              </a:rPr>
              <a:t>Provincial Hydro – Meteo Stations</a:t>
            </a:r>
          </a:p>
        </p:txBody>
      </p:sp>
      <p:sp>
        <p:nvSpPr>
          <p:cNvPr id="18464" name="Text Box 33"/>
          <p:cNvSpPr txBox="1">
            <a:spLocks noChangeArrowheads="1"/>
          </p:cNvSpPr>
          <p:nvPr/>
        </p:nvSpPr>
        <p:spPr bwMode="auto">
          <a:xfrm>
            <a:off x="7391400" y="2514600"/>
            <a:ext cx="1066800" cy="523220"/>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rgbClr val="FFC000"/>
                </a:solidFill>
              </a:rPr>
              <a:t>Provincial TV  Radio</a:t>
            </a:r>
          </a:p>
        </p:txBody>
      </p:sp>
      <p:sp>
        <p:nvSpPr>
          <p:cNvPr id="18465" name="Text Box 34"/>
          <p:cNvSpPr txBox="1">
            <a:spLocks noChangeArrowheads="1"/>
          </p:cNvSpPr>
          <p:nvPr/>
        </p:nvSpPr>
        <p:spPr bwMode="auto">
          <a:xfrm>
            <a:off x="6629400" y="4343400"/>
            <a:ext cx="2133600" cy="517525"/>
          </a:xfrm>
          <a:prstGeom prst="rect">
            <a:avLst/>
          </a:prstGeom>
          <a:noFill/>
          <a:ln w="9525">
            <a:noFill/>
            <a:miter lim="800000"/>
            <a:headEnd/>
            <a:tailEnd/>
          </a:ln>
        </p:spPr>
        <p:txBody>
          <a:bodyPr>
            <a:spAutoFit/>
          </a:bodyPr>
          <a:lstStyle/>
          <a:p>
            <a:pPr algn="ctr" eaLnBrk="0" hangingPunct="0">
              <a:spcBef>
                <a:spcPct val="50000"/>
              </a:spcBef>
            </a:pPr>
            <a:r>
              <a:rPr lang="en-US" sz="1400" b="1">
                <a:solidFill>
                  <a:srgbClr val="663300"/>
                </a:solidFill>
              </a:rPr>
              <a:t>Provincial Agriculture and Forestry Services</a:t>
            </a:r>
          </a:p>
        </p:txBody>
      </p:sp>
      <p:sp>
        <p:nvSpPr>
          <p:cNvPr id="18466" name="Text Box 35"/>
          <p:cNvSpPr txBox="1">
            <a:spLocks noChangeArrowheads="1"/>
          </p:cNvSpPr>
          <p:nvPr/>
        </p:nvSpPr>
        <p:spPr bwMode="auto">
          <a:xfrm>
            <a:off x="4267200" y="3505200"/>
            <a:ext cx="2209800" cy="523220"/>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rgbClr val="002060"/>
                </a:solidFill>
              </a:rPr>
              <a:t>NDMC  ( NDMO)   Line ministries concerned</a:t>
            </a:r>
          </a:p>
        </p:txBody>
      </p:sp>
      <p:sp>
        <p:nvSpPr>
          <p:cNvPr id="18467" name="Text Box 36"/>
          <p:cNvSpPr txBox="1">
            <a:spLocks noChangeArrowheads="1"/>
          </p:cNvSpPr>
          <p:nvPr/>
        </p:nvSpPr>
        <p:spPr bwMode="auto">
          <a:xfrm>
            <a:off x="4267200" y="4572000"/>
            <a:ext cx="1066800" cy="304800"/>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rgbClr val="002060"/>
                </a:solidFill>
              </a:rPr>
              <a:t>PDMC</a:t>
            </a:r>
          </a:p>
        </p:txBody>
      </p:sp>
      <p:sp>
        <p:nvSpPr>
          <p:cNvPr id="18468" name="Text Box 37"/>
          <p:cNvSpPr txBox="1">
            <a:spLocks noChangeArrowheads="1"/>
          </p:cNvSpPr>
          <p:nvPr/>
        </p:nvSpPr>
        <p:spPr bwMode="auto">
          <a:xfrm>
            <a:off x="4267200" y="5257800"/>
            <a:ext cx="1143000" cy="304800"/>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rgbClr val="002060"/>
                </a:solidFill>
              </a:rPr>
              <a:t>DDMC</a:t>
            </a:r>
          </a:p>
        </p:txBody>
      </p:sp>
      <p:sp>
        <p:nvSpPr>
          <p:cNvPr id="18469" name="Text Box 38"/>
          <p:cNvSpPr txBox="1">
            <a:spLocks noChangeArrowheads="1"/>
          </p:cNvSpPr>
          <p:nvPr/>
        </p:nvSpPr>
        <p:spPr bwMode="auto">
          <a:xfrm>
            <a:off x="4191000" y="6096000"/>
            <a:ext cx="1524000" cy="523220"/>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rgbClr val="002060"/>
                </a:solidFill>
              </a:rPr>
              <a:t>Village Disaster Prevention</a:t>
            </a:r>
          </a:p>
        </p:txBody>
      </p:sp>
      <p:sp>
        <p:nvSpPr>
          <p:cNvPr id="18470" name="Text Box 39"/>
          <p:cNvSpPr txBox="1">
            <a:spLocks noChangeArrowheads="1"/>
          </p:cNvSpPr>
          <p:nvPr/>
        </p:nvSpPr>
        <p:spPr bwMode="auto">
          <a:xfrm>
            <a:off x="6553200" y="5791200"/>
            <a:ext cx="1981200" cy="517525"/>
          </a:xfrm>
          <a:prstGeom prst="rect">
            <a:avLst/>
          </a:prstGeom>
          <a:noFill/>
          <a:ln w="9525">
            <a:noFill/>
            <a:miter lim="800000"/>
            <a:headEnd/>
            <a:tailEnd/>
          </a:ln>
        </p:spPr>
        <p:txBody>
          <a:bodyPr>
            <a:spAutoFit/>
          </a:bodyPr>
          <a:lstStyle/>
          <a:p>
            <a:pPr algn="ctr" eaLnBrk="0" hangingPunct="0">
              <a:spcBef>
                <a:spcPct val="50000"/>
              </a:spcBef>
            </a:pPr>
            <a:r>
              <a:rPr lang="en-US" sz="1400" b="1">
                <a:solidFill>
                  <a:srgbClr val="663300"/>
                </a:solidFill>
              </a:rPr>
              <a:t>Districts &amp; villages affected areas</a:t>
            </a:r>
          </a:p>
        </p:txBody>
      </p:sp>
      <p:sp>
        <p:nvSpPr>
          <p:cNvPr id="18471" name="Text Box 40"/>
          <p:cNvSpPr txBox="1">
            <a:spLocks noChangeArrowheads="1"/>
          </p:cNvSpPr>
          <p:nvPr/>
        </p:nvSpPr>
        <p:spPr bwMode="auto">
          <a:xfrm>
            <a:off x="1752600" y="3200400"/>
            <a:ext cx="1447800" cy="581025"/>
          </a:xfrm>
          <a:prstGeom prst="rect">
            <a:avLst/>
          </a:prstGeom>
          <a:noFill/>
          <a:ln w="9525">
            <a:noFill/>
            <a:miter lim="800000"/>
            <a:headEnd/>
            <a:tailEnd/>
          </a:ln>
        </p:spPr>
        <p:txBody>
          <a:bodyPr>
            <a:spAutoFit/>
          </a:bodyPr>
          <a:lstStyle/>
          <a:p>
            <a:pPr algn="ctr" eaLnBrk="0" hangingPunct="0"/>
            <a:r>
              <a:rPr lang="en-US" sz="1600" b="1" dirty="0">
                <a:cs typeface="Times New Roman" pitchFamily="18" charset="0"/>
              </a:rPr>
              <a:t>Aviation.</a:t>
            </a:r>
          </a:p>
          <a:p>
            <a:pPr eaLnBrk="0" hangingPunct="0"/>
            <a:r>
              <a:rPr lang="en-US" sz="1600" b="1" dirty="0">
                <a:latin typeface="Tahoma" pitchFamily="34" charset="0"/>
                <a:cs typeface="Times New Roman" pitchFamily="18" charset="0"/>
              </a:rPr>
              <a:t>Intl. Airport</a:t>
            </a:r>
            <a:endParaRPr lang="en-US" sz="1200" b="1" dirty="0">
              <a:cs typeface="Times New Roman" pitchFamily="18" charset="0"/>
            </a:endParaRPr>
          </a:p>
        </p:txBody>
      </p:sp>
      <p:sp>
        <p:nvSpPr>
          <p:cNvPr id="18472" name="Text Box 41"/>
          <p:cNvSpPr txBox="1">
            <a:spLocks noChangeArrowheads="1"/>
          </p:cNvSpPr>
          <p:nvPr/>
        </p:nvSpPr>
        <p:spPr bwMode="auto">
          <a:xfrm>
            <a:off x="2057400" y="5257800"/>
            <a:ext cx="1066800" cy="304800"/>
          </a:xfrm>
          <a:prstGeom prst="rect">
            <a:avLst/>
          </a:prstGeom>
          <a:noFill/>
          <a:ln w="9525">
            <a:noFill/>
            <a:miter lim="800000"/>
            <a:headEnd/>
            <a:tailEnd/>
          </a:ln>
        </p:spPr>
        <p:txBody>
          <a:bodyPr>
            <a:spAutoFit/>
          </a:bodyPr>
          <a:lstStyle/>
          <a:p>
            <a:pPr algn="ctr" eaLnBrk="0" hangingPunct="0">
              <a:spcBef>
                <a:spcPct val="50000"/>
              </a:spcBef>
            </a:pPr>
            <a:r>
              <a:rPr lang="en-US" sz="1400" b="1" dirty="0"/>
              <a:t>MEM</a:t>
            </a:r>
          </a:p>
        </p:txBody>
      </p:sp>
      <p:sp>
        <p:nvSpPr>
          <p:cNvPr id="18473" name="Text Box 42"/>
          <p:cNvSpPr txBox="1">
            <a:spLocks noChangeArrowheads="1"/>
          </p:cNvSpPr>
          <p:nvPr/>
        </p:nvSpPr>
        <p:spPr bwMode="auto">
          <a:xfrm>
            <a:off x="1905000" y="4267200"/>
            <a:ext cx="1371600" cy="523220"/>
          </a:xfrm>
          <a:prstGeom prst="rect">
            <a:avLst/>
          </a:prstGeom>
          <a:noFill/>
          <a:ln w="9525">
            <a:noFill/>
            <a:miter lim="800000"/>
            <a:headEnd/>
            <a:tailEnd/>
          </a:ln>
        </p:spPr>
        <p:txBody>
          <a:bodyPr>
            <a:spAutoFit/>
          </a:bodyPr>
          <a:lstStyle/>
          <a:p>
            <a:pPr algn="ctr" eaLnBrk="0" hangingPunct="0">
              <a:spcBef>
                <a:spcPct val="50000"/>
              </a:spcBef>
            </a:pPr>
            <a:r>
              <a:rPr lang="en-US" sz="1400" b="1" dirty="0"/>
              <a:t>Electricity    Hydro– power</a:t>
            </a:r>
            <a:r>
              <a:rPr lang="en-US" sz="1400" dirty="0"/>
              <a:t>   </a:t>
            </a:r>
          </a:p>
        </p:txBody>
      </p:sp>
      <p:sp>
        <p:nvSpPr>
          <p:cNvPr id="18474" name="Text Box 43"/>
          <p:cNvSpPr txBox="1">
            <a:spLocks noChangeArrowheads="1"/>
          </p:cNvSpPr>
          <p:nvPr/>
        </p:nvSpPr>
        <p:spPr bwMode="auto">
          <a:xfrm>
            <a:off x="1140152" y="6059309"/>
            <a:ext cx="2133600" cy="307975"/>
          </a:xfrm>
          <a:prstGeom prst="rect">
            <a:avLst/>
          </a:prstGeom>
          <a:noFill/>
          <a:ln w="9525">
            <a:noFill/>
            <a:miter lim="800000"/>
            <a:headEnd/>
            <a:tailEnd/>
          </a:ln>
        </p:spPr>
        <p:txBody>
          <a:bodyPr>
            <a:spAutoFit/>
          </a:bodyPr>
          <a:lstStyle/>
          <a:p>
            <a:pPr eaLnBrk="0" hangingPunct="0">
              <a:spcBef>
                <a:spcPct val="50000"/>
              </a:spcBef>
            </a:pPr>
            <a:r>
              <a:rPr lang="en-US" sz="1400" b="1" dirty="0"/>
              <a:t>Line Ministry Concern</a:t>
            </a:r>
            <a:endParaRPr lang="en-US" sz="1600" b="1" dirty="0"/>
          </a:p>
        </p:txBody>
      </p:sp>
      <p:sp>
        <p:nvSpPr>
          <p:cNvPr id="18475" name="Line 44"/>
          <p:cNvSpPr>
            <a:spLocks noChangeShapeType="1"/>
          </p:cNvSpPr>
          <p:nvPr/>
        </p:nvSpPr>
        <p:spPr bwMode="auto">
          <a:xfrm>
            <a:off x="1143000" y="2133600"/>
            <a:ext cx="5257800" cy="0"/>
          </a:xfrm>
          <a:prstGeom prst="line">
            <a:avLst/>
          </a:prstGeom>
          <a:noFill/>
          <a:ln w="28575">
            <a:solidFill>
              <a:schemeClr val="tx1"/>
            </a:solidFill>
            <a:miter lim="800000"/>
            <a:headEnd/>
            <a:tailEnd/>
          </a:ln>
        </p:spPr>
        <p:txBody>
          <a:bodyPr wrap="none"/>
          <a:lstStyle/>
          <a:p>
            <a:endParaRPr lang="en-US"/>
          </a:p>
        </p:txBody>
      </p:sp>
      <p:sp>
        <p:nvSpPr>
          <p:cNvPr id="18476" name="Line 45"/>
          <p:cNvSpPr>
            <a:spLocks noChangeShapeType="1"/>
          </p:cNvSpPr>
          <p:nvPr/>
        </p:nvSpPr>
        <p:spPr bwMode="auto">
          <a:xfrm>
            <a:off x="1143000" y="2133600"/>
            <a:ext cx="0" cy="304800"/>
          </a:xfrm>
          <a:prstGeom prst="line">
            <a:avLst/>
          </a:prstGeom>
          <a:noFill/>
          <a:ln w="28575">
            <a:solidFill>
              <a:schemeClr val="tx1"/>
            </a:solidFill>
            <a:miter lim="800000"/>
            <a:headEnd/>
            <a:tailEnd type="triangle" w="med" len="med"/>
          </a:ln>
        </p:spPr>
        <p:txBody>
          <a:bodyPr wrap="none"/>
          <a:lstStyle/>
          <a:p>
            <a:endParaRPr lang="en-US"/>
          </a:p>
        </p:txBody>
      </p:sp>
      <p:sp>
        <p:nvSpPr>
          <p:cNvPr id="18477" name="Line 46"/>
          <p:cNvSpPr>
            <a:spLocks noChangeShapeType="1"/>
          </p:cNvSpPr>
          <p:nvPr/>
        </p:nvSpPr>
        <p:spPr bwMode="auto">
          <a:xfrm>
            <a:off x="2362200" y="2133600"/>
            <a:ext cx="0" cy="304800"/>
          </a:xfrm>
          <a:prstGeom prst="line">
            <a:avLst/>
          </a:prstGeom>
          <a:noFill/>
          <a:ln w="28575">
            <a:solidFill>
              <a:schemeClr val="tx1"/>
            </a:solidFill>
            <a:miter lim="800000"/>
            <a:headEnd/>
            <a:tailEnd type="triangle" w="med" len="med"/>
          </a:ln>
        </p:spPr>
        <p:txBody>
          <a:bodyPr wrap="none"/>
          <a:lstStyle/>
          <a:p>
            <a:endParaRPr lang="en-US"/>
          </a:p>
        </p:txBody>
      </p:sp>
      <p:sp>
        <p:nvSpPr>
          <p:cNvPr id="18478" name="Line 47"/>
          <p:cNvSpPr>
            <a:spLocks noChangeShapeType="1"/>
          </p:cNvSpPr>
          <p:nvPr/>
        </p:nvSpPr>
        <p:spPr bwMode="auto">
          <a:xfrm>
            <a:off x="4800600" y="2133600"/>
            <a:ext cx="0" cy="228600"/>
          </a:xfrm>
          <a:prstGeom prst="line">
            <a:avLst/>
          </a:prstGeom>
          <a:noFill/>
          <a:ln w="28575">
            <a:solidFill>
              <a:schemeClr val="tx1"/>
            </a:solidFill>
            <a:miter lim="800000"/>
            <a:headEnd/>
            <a:tailEnd type="triangle" w="med" len="med"/>
          </a:ln>
        </p:spPr>
        <p:txBody>
          <a:bodyPr wrap="none"/>
          <a:lstStyle/>
          <a:p>
            <a:endParaRPr lang="en-US"/>
          </a:p>
        </p:txBody>
      </p:sp>
      <p:sp>
        <p:nvSpPr>
          <p:cNvPr id="18479" name="Line 48"/>
          <p:cNvSpPr>
            <a:spLocks noChangeShapeType="1"/>
          </p:cNvSpPr>
          <p:nvPr/>
        </p:nvSpPr>
        <p:spPr bwMode="auto">
          <a:xfrm>
            <a:off x="6400800" y="2133600"/>
            <a:ext cx="0" cy="228600"/>
          </a:xfrm>
          <a:prstGeom prst="line">
            <a:avLst/>
          </a:prstGeom>
          <a:noFill/>
          <a:ln w="28575">
            <a:solidFill>
              <a:schemeClr val="tx1"/>
            </a:solidFill>
            <a:miter lim="800000"/>
            <a:headEnd/>
            <a:tailEnd type="triangle" w="med" len="med"/>
          </a:ln>
        </p:spPr>
        <p:txBody>
          <a:bodyPr wrap="none"/>
          <a:lstStyle/>
          <a:p>
            <a:endParaRPr lang="en-US"/>
          </a:p>
        </p:txBody>
      </p:sp>
      <p:sp>
        <p:nvSpPr>
          <p:cNvPr id="18480" name="Line 49"/>
          <p:cNvSpPr>
            <a:spLocks noChangeShapeType="1"/>
          </p:cNvSpPr>
          <p:nvPr/>
        </p:nvSpPr>
        <p:spPr bwMode="auto">
          <a:xfrm>
            <a:off x="7086600" y="2819400"/>
            <a:ext cx="304800" cy="0"/>
          </a:xfrm>
          <a:prstGeom prst="line">
            <a:avLst/>
          </a:prstGeom>
          <a:noFill/>
          <a:ln w="28575">
            <a:solidFill>
              <a:schemeClr val="tx1"/>
            </a:solidFill>
            <a:miter lim="800000"/>
            <a:headEnd/>
            <a:tailEnd type="triangle" w="med" len="med"/>
          </a:ln>
        </p:spPr>
        <p:txBody>
          <a:bodyPr wrap="none"/>
          <a:lstStyle/>
          <a:p>
            <a:endParaRPr lang="en-US"/>
          </a:p>
        </p:txBody>
      </p:sp>
      <p:sp>
        <p:nvSpPr>
          <p:cNvPr id="18481" name="Line 50"/>
          <p:cNvSpPr>
            <a:spLocks noChangeShapeType="1"/>
          </p:cNvSpPr>
          <p:nvPr/>
        </p:nvSpPr>
        <p:spPr bwMode="auto">
          <a:xfrm flipH="1">
            <a:off x="3276600" y="3505200"/>
            <a:ext cx="457200" cy="0"/>
          </a:xfrm>
          <a:prstGeom prst="line">
            <a:avLst/>
          </a:prstGeom>
          <a:noFill/>
          <a:ln w="28575">
            <a:solidFill>
              <a:schemeClr val="tx1"/>
            </a:solidFill>
            <a:miter lim="800000"/>
            <a:headEnd/>
            <a:tailEnd type="triangle" w="med" len="med"/>
          </a:ln>
        </p:spPr>
        <p:txBody>
          <a:bodyPr wrap="none"/>
          <a:lstStyle/>
          <a:p>
            <a:endParaRPr lang="en-US"/>
          </a:p>
        </p:txBody>
      </p:sp>
      <p:sp>
        <p:nvSpPr>
          <p:cNvPr id="18482" name="Line 51"/>
          <p:cNvSpPr>
            <a:spLocks noChangeShapeType="1"/>
          </p:cNvSpPr>
          <p:nvPr/>
        </p:nvSpPr>
        <p:spPr bwMode="auto">
          <a:xfrm flipH="1">
            <a:off x="3276600" y="4419600"/>
            <a:ext cx="457200" cy="0"/>
          </a:xfrm>
          <a:prstGeom prst="line">
            <a:avLst/>
          </a:prstGeom>
          <a:noFill/>
          <a:ln w="28575">
            <a:solidFill>
              <a:schemeClr val="tx1"/>
            </a:solidFill>
            <a:miter lim="800000"/>
            <a:headEnd/>
            <a:tailEnd type="triangle" w="med" len="med"/>
          </a:ln>
        </p:spPr>
        <p:txBody>
          <a:bodyPr wrap="none"/>
          <a:lstStyle/>
          <a:p>
            <a:endParaRPr lang="en-US"/>
          </a:p>
        </p:txBody>
      </p:sp>
      <p:sp>
        <p:nvSpPr>
          <p:cNvPr id="18483" name="Line 52"/>
          <p:cNvSpPr>
            <a:spLocks noChangeShapeType="1"/>
          </p:cNvSpPr>
          <p:nvPr/>
        </p:nvSpPr>
        <p:spPr bwMode="auto">
          <a:xfrm flipH="1">
            <a:off x="3276600" y="5410200"/>
            <a:ext cx="457200" cy="0"/>
          </a:xfrm>
          <a:prstGeom prst="line">
            <a:avLst/>
          </a:prstGeom>
          <a:noFill/>
          <a:ln w="28575">
            <a:solidFill>
              <a:schemeClr val="tx1"/>
            </a:solidFill>
            <a:miter lim="800000"/>
            <a:headEnd/>
            <a:tailEnd type="triangle" w="med" len="med"/>
          </a:ln>
        </p:spPr>
        <p:txBody>
          <a:bodyPr wrap="none"/>
          <a:lstStyle/>
          <a:p>
            <a:endParaRPr lang="en-US"/>
          </a:p>
        </p:txBody>
      </p:sp>
      <p:sp>
        <p:nvSpPr>
          <p:cNvPr id="18484" name="Line 53"/>
          <p:cNvSpPr>
            <a:spLocks noChangeShapeType="1"/>
          </p:cNvSpPr>
          <p:nvPr/>
        </p:nvSpPr>
        <p:spPr bwMode="auto">
          <a:xfrm flipH="1">
            <a:off x="3276600" y="6248400"/>
            <a:ext cx="457200" cy="0"/>
          </a:xfrm>
          <a:prstGeom prst="line">
            <a:avLst/>
          </a:prstGeom>
          <a:noFill/>
          <a:ln w="28575">
            <a:solidFill>
              <a:schemeClr val="tx1"/>
            </a:solidFill>
            <a:miter lim="800000"/>
            <a:headEnd/>
            <a:tailEnd type="triangle" w="med" len="med"/>
          </a:ln>
        </p:spPr>
        <p:txBody>
          <a:bodyPr wrap="none"/>
          <a:lstStyle/>
          <a:p>
            <a:endParaRPr lang="en-US"/>
          </a:p>
        </p:txBody>
      </p:sp>
      <p:sp>
        <p:nvSpPr>
          <p:cNvPr id="18485" name="Line 54"/>
          <p:cNvSpPr>
            <a:spLocks noChangeShapeType="1"/>
          </p:cNvSpPr>
          <p:nvPr/>
        </p:nvSpPr>
        <p:spPr bwMode="auto">
          <a:xfrm>
            <a:off x="3733800" y="3886200"/>
            <a:ext cx="457200" cy="0"/>
          </a:xfrm>
          <a:prstGeom prst="line">
            <a:avLst/>
          </a:prstGeom>
          <a:noFill/>
          <a:ln w="28575">
            <a:solidFill>
              <a:schemeClr val="tx1"/>
            </a:solidFill>
            <a:miter lim="800000"/>
            <a:headEnd/>
            <a:tailEnd type="triangle" w="med" len="med"/>
          </a:ln>
        </p:spPr>
        <p:txBody>
          <a:bodyPr wrap="none"/>
          <a:lstStyle/>
          <a:p>
            <a:endParaRPr lang="en-US"/>
          </a:p>
        </p:txBody>
      </p:sp>
      <p:sp>
        <p:nvSpPr>
          <p:cNvPr id="18486" name="Line 55"/>
          <p:cNvSpPr>
            <a:spLocks noChangeShapeType="1"/>
          </p:cNvSpPr>
          <p:nvPr/>
        </p:nvSpPr>
        <p:spPr bwMode="auto">
          <a:xfrm>
            <a:off x="4876800" y="4191000"/>
            <a:ext cx="0" cy="304800"/>
          </a:xfrm>
          <a:prstGeom prst="line">
            <a:avLst/>
          </a:prstGeom>
          <a:noFill/>
          <a:ln w="28575">
            <a:solidFill>
              <a:schemeClr val="tx1"/>
            </a:solidFill>
            <a:miter lim="800000"/>
            <a:headEnd/>
            <a:tailEnd type="triangle" w="med" len="med"/>
          </a:ln>
        </p:spPr>
        <p:txBody>
          <a:bodyPr wrap="none"/>
          <a:lstStyle/>
          <a:p>
            <a:endParaRPr lang="en-US"/>
          </a:p>
        </p:txBody>
      </p:sp>
      <p:sp>
        <p:nvSpPr>
          <p:cNvPr id="18487" name="Line 56"/>
          <p:cNvSpPr>
            <a:spLocks noChangeShapeType="1"/>
          </p:cNvSpPr>
          <p:nvPr/>
        </p:nvSpPr>
        <p:spPr bwMode="auto">
          <a:xfrm>
            <a:off x="4876800" y="4953000"/>
            <a:ext cx="0" cy="228600"/>
          </a:xfrm>
          <a:prstGeom prst="line">
            <a:avLst/>
          </a:prstGeom>
          <a:noFill/>
          <a:ln w="28575">
            <a:solidFill>
              <a:schemeClr val="tx1"/>
            </a:solidFill>
            <a:miter lim="800000"/>
            <a:headEnd/>
            <a:tailEnd type="triangle" w="med" len="med"/>
          </a:ln>
        </p:spPr>
        <p:txBody>
          <a:bodyPr wrap="none"/>
          <a:lstStyle/>
          <a:p>
            <a:endParaRPr lang="en-US"/>
          </a:p>
        </p:txBody>
      </p:sp>
      <p:sp>
        <p:nvSpPr>
          <p:cNvPr id="18488" name="Line 57"/>
          <p:cNvSpPr>
            <a:spLocks noChangeShapeType="1"/>
          </p:cNvSpPr>
          <p:nvPr/>
        </p:nvSpPr>
        <p:spPr bwMode="auto">
          <a:xfrm>
            <a:off x="4876800" y="5638800"/>
            <a:ext cx="0" cy="381000"/>
          </a:xfrm>
          <a:prstGeom prst="line">
            <a:avLst/>
          </a:prstGeom>
          <a:noFill/>
          <a:ln w="28575">
            <a:solidFill>
              <a:schemeClr val="tx1"/>
            </a:solidFill>
            <a:prstDash val="sysDot"/>
            <a:miter lim="800000"/>
            <a:headEnd/>
            <a:tailEnd type="triangle" w="med" len="med"/>
          </a:ln>
        </p:spPr>
        <p:txBody>
          <a:bodyPr wrap="none"/>
          <a:lstStyle/>
          <a:p>
            <a:endParaRPr lang="en-US"/>
          </a:p>
        </p:txBody>
      </p:sp>
      <p:sp>
        <p:nvSpPr>
          <p:cNvPr id="18489" name="Line 58"/>
          <p:cNvSpPr>
            <a:spLocks noChangeShapeType="1"/>
          </p:cNvSpPr>
          <p:nvPr/>
        </p:nvSpPr>
        <p:spPr bwMode="auto">
          <a:xfrm>
            <a:off x="6934200" y="3276600"/>
            <a:ext cx="0" cy="990600"/>
          </a:xfrm>
          <a:prstGeom prst="line">
            <a:avLst/>
          </a:prstGeom>
          <a:noFill/>
          <a:ln w="28575">
            <a:solidFill>
              <a:schemeClr val="tx1"/>
            </a:solidFill>
            <a:miter lim="800000"/>
            <a:headEnd/>
            <a:tailEnd type="triangle" w="med" len="med"/>
          </a:ln>
        </p:spPr>
        <p:txBody>
          <a:bodyPr wrap="none"/>
          <a:lstStyle/>
          <a:p>
            <a:endParaRPr lang="en-US"/>
          </a:p>
        </p:txBody>
      </p:sp>
      <p:sp>
        <p:nvSpPr>
          <p:cNvPr id="18490" name="Line 59"/>
          <p:cNvSpPr>
            <a:spLocks noChangeShapeType="1"/>
          </p:cNvSpPr>
          <p:nvPr/>
        </p:nvSpPr>
        <p:spPr bwMode="auto">
          <a:xfrm flipH="1">
            <a:off x="5562600" y="4724400"/>
            <a:ext cx="990600" cy="0"/>
          </a:xfrm>
          <a:prstGeom prst="line">
            <a:avLst/>
          </a:prstGeom>
          <a:noFill/>
          <a:ln w="28575">
            <a:solidFill>
              <a:schemeClr val="tx1"/>
            </a:solidFill>
            <a:miter lim="800000"/>
            <a:headEnd/>
            <a:tailEnd type="triangle" w="med" len="med"/>
          </a:ln>
        </p:spPr>
        <p:txBody>
          <a:bodyPr wrap="none"/>
          <a:lstStyle/>
          <a:p>
            <a:endParaRPr lang="en-US"/>
          </a:p>
        </p:txBody>
      </p:sp>
      <p:sp>
        <p:nvSpPr>
          <p:cNvPr id="18491" name="Line 60"/>
          <p:cNvSpPr>
            <a:spLocks noChangeShapeType="1"/>
          </p:cNvSpPr>
          <p:nvPr/>
        </p:nvSpPr>
        <p:spPr bwMode="auto">
          <a:xfrm>
            <a:off x="7391400" y="4953000"/>
            <a:ext cx="0" cy="685800"/>
          </a:xfrm>
          <a:prstGeom prst="line">
            <a:avLst/>
          </a:prstGeom>
          <a:noFill/>
          <a:ln w="28575">
            <a:solidFill>
              <a:schemeClr val="tx1"/>
            </a:solidFill>
            <a:prstDash val="sysDot"/>
            <a:miter lim="800000"/>
            <a:headEnd/>
            <a:tailEnd type="triangle" w="med" len="med"/>
          </a:ln>
        </p:spPr>
        <p:txBody>
          <a:bodyPr wrap="none"/>
          <a:lstStyle/>
          <a:p>
            <a:endParaRPr lang="en-US"/>
          </a:p>
        </p:txBody>
      </p:sp>
      <p:sp>
        <p:nvSpPr>
          <p:cNvPr id="18492" name="Oval 61"/>
          <p:cNvSpPr>
            <a:spLocks noChangeArrowheads="1"/>
          </p:cNvSpPr>
          <p:nvPr/>
        </p:nvSpPr>
        <p:spPr bwMode="auto">
          <a:xfrm>
            <a:off x="304800" y="3886200"/>
            <a:ext cx="1371600" cy="685800"/>
          </a:xfrm>
          <a:prstGeom prst="ellipse">
            <a:avLst/>
          </a:prstGeom>
          <a:solidFill>
            <a:schemeClr val="accent1"/>
          </a:solidFill>
          <a:ln w="9525">
            <a:solidFill>
              <a:schemeClr val="tx1"/>
            </a:solidFill>
            <a:miter lim="800000"/>
            <a:headEnd/>
            <a:tailEnd/>
          </a:ln>
        </p:spPr>
        <p:txBody>
          <a:bodyPr wrap="none" anchor="ctr"/>
          <a:lstStyle/>
          <a:p>
            <a:endParaRPr lang="en-US"/>
          </a:p>
        </p:txBody>
      </p:sp>
      <p:sp>
        <p:nvSpPr>
          <p:cNvPr id="18493" name="Text Box 62"/>
          <p:cNvSpPr txBox="1">
            <a:spLocks noChangeArrowheads="1"/>
          </p:cNvSpPr>
          <p:nvPr/>
        </p:nvSpPr>
        <p:spPr bwMode="auto">
          <a:xfrm>
            <a:off x="609600" y="3810000"/>
            <a:ext cx="7620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sp>
        <p:nvSpPr>
          <p:cNvPr id="18494" name="Text Box 63"/>
          <p:cNvSpPr txBox="1">
            <a:spLocks noChangeArrowheads="1"/>
          </p:cNvSpPr>
          <p:nvPr/>
        </p:nvSpPr>
        <p:spPr bwMode="auto">
          <a:xfrm>
            <a:off x="381000" y="3962400"/>
            <a:ext cx="1295400" cy="523220"/>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chemeClr val="bg1"/>
                </a:solidFill>
                <a:latin typeface="Times New Roman" pitchFamily="18" charset="0"/>
              </a:rPr>
              <a:t>Local Authorities</a:t>
            </a:r>
          </a:p>
        </p:txBody>
      </p:sp>
      <p:sp>
        <p:nvSpPr>
          <p:cNvPr id="18495" name="Oval 64"/>
          <p:cNvSpPr>
            <a:spLocks noChangeArrowheads="1"/>
          </p:cNvSpPr>
          <p:nvPr/>
        </p:nvSpPr>
        <p:spPr bwMode="auto">
          <a:xfrm>
            <a:off x="304800" y="5257800"/>
            <a:ext cx="1371600" cy="685800"/>
          </a:xfrm>
          <a:prstGeom prst="ellipse">
            <a:avLst/>
          </a:prstGeom>
          <a:solidFill>
            <a:schemeClr val="accent1"/>
          </a:solidFill>
          <a:ln w="9525">
            <a:solidFill>
              <a:schemeClr val="tx1"/>
            </a:solidFill>
            <a:miter lim="800000"/>
            <a:headEnd/>
            <a:tailEnd/>
          </a:ln>
        </p:spPr>
        <p:txBody>
          <a:bodyPr wrap="none" anchor="ctr"/>
          <a:lstStyle/>
          <a:p>
            <a:endParaRPr lang="en-US"/>
          </a:p>
        </p:txBody>
      </p:sp>
      <p:sp>
        <p:nvSpPr>
          <p:cNvPr id="18496" name="Text Box 65"/>
          <p:cNvSpPr txBox="1">
            <a:spLocks noChangeArrowheads="1"/>
          </p:cNvSpPr>
          <p:nvPr/>
        </p:nvSpPr>
        <p:spPr bwMode="auto">
          <a:xfrm>
            <a:off x="533400" y="5410200"/>
            <a:ext cx="9906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sp>
        <p:nvSpPr>
          <p:cNvPr id="18497" name="Text Box 66"/>
          <p:cNvSpPr txBox="1">
            <a:spLocks noChangeArrowheads="1"/>
          </p:cNvSpPr>
          <p:nvPr/>
        </p:nvSpPr>
        <p:spPr bwMode="auto">
          <a:xfrm>
            <a:off x="304800" y="5334000"/>
            <a:ext cx="1371600" cy="523220"/>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chemeClr val="bg1"/>
                </a:solidFill>
                <a:latin typeface="Times New Roman" pitchFamily="18" charset="0"/>
              </a:rPr>
              <a:t>People  in affecting areas</a:t>
            </a:r>
          </a:p>
        </p:txBody>
      </p:sp>
      <p:sp>
        <p:nvSpPr>
          <p:cNvPr id="18498" name="Oval 67"/>
          <p:cNvSpPr>
            <a:spLocks noChangeArrowheads="1"/>
          </p:cNvSpPr>
          <p:nvPr/>
        </p:nvSpPr>
        <p:spPr bwMode="auto">
          <a:xfrm>
            <a:off x="304800" y="2438400"/>
            <a:ext cx="1447800" cy="914400"/>
          </a:xfrm>
          <a:prstGeom prst="ellipse">
            <a:avLst/>
          </a:prstGeom>
          <a:solidFill>
            <a:schemeClr val="accent1"/>
          </a:solidFill>
          <a:ln w="9525">
            <a:solidFill>
              <a:schemeClr val="tx1"/>
            </a:solidFill>
            <a:miter lim="800000"/>
            <a:headEnd/>
            <a:tailEnd/>
          </a:ln>
        </p:spPr>
        <p:txBody>
          <a:bodyPr wrap="none" anchor="ctr"/>
          <a:lstStyle/>
          <a:p>
            <a:endParaRPr lang="en-US"/>
          </a:p>
        </p:txBody>
      </p:sp>
      <p:sp>
        <p:nvSpPr>
          <p:cNvPr id="18499" name="Text Box 68"/>
          <p:cNvSpPr txBox="1">
            <a:spLocks noChangeArrowheads="1"/>
          </p:cNvSpPr>
          <p:nvPr/>
        </p:nvSpPr>
        <p:spPr bwMode="auto">
          <a:xfrm>
            <a:off x="533400" y="2514600"/>
            <a:ext cx="1066800" cy="738664"/>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chemeClr val="bg1"/>
                </a:solidFill>
                <a:latin typeface="Times New Roman" pitchFamily="18" charset="0"/>
              </a:rPr>
              <a:t>Prime Minister’s Office</a:t>
            </a:r>
            <a:endParaRPr lang="en-US" sz="1800" dirty="0">
              <a:solidFill>
                <a:schemeClr val="bg1"/>
              </a:solidFill>
              <a:latin typeface="Tahoma" pitchFamily="34" charset="0"/>
            </a:endParaRPr>
          </a:p>
        </p:txBody>
      </p:sp>
      <p:sp>
        <p:nvSpPr>
          <p:cNvPr id="18500" name="Line 69"/>
          <p:cNvSpPr>
            <a:spLocks noChangeShapeType="1"/>
          </p:cNvSpPr>
          <p:nvPr/>
        </p:nvSpPr>
        <p:spPr bwMode="auto">
          <a:xfrm>
            <a:off x="990600" y="3352800"/>
            <a:ext cx="0" cy="533400"/>
          </a:xfrm>
          <a:prstGeom prst="line">
            <a:avLst/>
          </a:prstGeom>
          <a:noFill/>
          <a:ln w="38100">
            <a:solidFill>
              <a:schemeClr val="tx1"/>
            </a:solidFill>
            <a:miter lim="800000"/>
            <a:headEnd/>
            <a:tailEnd type="triangle" w="med" len="med"/>
          </a:ln>
        </p:spPr>
        <p:txBody>
          <a:bodyPr wrap="none"/>
          <a:lstStyle/>
          <a:p>
            <a:endParaRPr lang="en-US"/>
          </a:p>
        </p:txBody>
      </p:sp>
      <p:sp>
        <p:nvSpPr>
          <p:cNvPr id="18501" name="Line 70"/>
          <p:cNvSpPr>
            <a:spLocks noChangeShapeType="1"/>
          </p:cNvSpPr>
          <p:nvPr/>
        </p:nvSpPr>
        <p:spPr bwMode="auto">
          <a:xfrm>
            <a:off x="990600" y="4572000"/>
            <a:ext cx="0" cy="685800"/>
          </a:xfrm>
          <a:prstGeom prst="line">
            <a:avLst/>
          </a:prstGeom>
          <a:noFill/>
          <a:ln w="38100">
            <a:solidFill>
              <a:schemeClr val="tx1"/>
            </a:solidFill>
            <a:prstDash val="sysDot"/>
            <a:miter lim="800000"/>
            <a:headEnd/>
            <a:tailEnd type="triangle" w="med" len="med"/>
          </a:ln>
        </p:spPr>
        <p:txBody>
          <a:bodyPr wrap="none"/>
          <a:lstStyle/>
          <a:p>
            <a:endParaRPr lang="en-US"/>
          </a:p>
        </p:txBody>
      </p:sp>
      <p:sp>
        <p:nvSpPr>
          <p:cNvPr id="18502" name="Line 71"/>
          <p:cNvSpPr>
            <a:spLocks noChangeShapeType="1"/>
          </p:cNvSpPr>
          <p:nvPr/>
        </p:nvSpPr>
        <p:spPr bwMode="auto">
          <a:xfrm>
            <a:off x="6477000" y="1447800"/>
            <a:ext cx="838200" cy="0"/>
          </a:xfrm>
          <a:prstGeom prst="line">
            <a:avLst/>
          </a:prstGeom>
          <a:noFill/>
          <a:ln w="19050">
            <a:solidFill>
              <a:schemeClr val="tx1"/>
            </a:solidFill>
            <a:miter lim="800000"/>
            <a:headEnd/>
            <a:tailEnd type="triangle" w="med" len="med"/>
          </a:ln>
        </p:spPr>
        <p:txBody>
          <a:bodyPr wrap="none"/>
          <a:lstStyle/>
          <a:p>
            <a:endParaRPr lang="en-US"/>
          </a:p>
        </p:txBody>
      </p:sp>
      <p:sp>
        <p:nvSpPr>
          <p:cNvPr id="18503" name="Line 72"/>
          <p:cNvSpPr>
            <a:spLocks noChangeShapeType="1"/>
          </p:cNvSpPr>
          <p:nvPr/>
        </p:nvSpPr>
        <p:spPr bwMode="auto">
          <a:xfrm>
            <a:off x="3200400" y="2133600"/>
            <a:ext cx="0" cy="381000"/>
          </a:xfrm>
          <a:prstGeom prst="line">
            <a:avLst/>
          </a:prstGeom>
          <a:noFill/>
          <a:ln w="28575">
            <a:solidFill>
              <a:schemeClr val="tx1"/>
            </a:solidFill>
            <a:miter lim="800000"/>
            <a:headEnd/>
            <a:tailEnd type="triangle" w="med" len="med"/>
          </a:ln>
        </p:spPr>
        <p:txBody>
          <a:bodyPr wrap="none"/>
          <a:lstStyle/>
          <a:p>
            <a:endParaRPr lang="en-US"/>
          </a:p>
        </p:txBody>
      </p:sp>
      <p:sp>
        <p:nvSpPr>
          <p:cNvPr id="18504" name="Line 73"/>
          <p:cNvSpPr>
            <a:spLocks noChangeShapeType="1"/>
          </p:cNvSpPr>
          <p:nvPr/>
        </p:nvSpPr>
        <p:spPr bwMode="auto">
          <a:xfrm flipH="1">
            <a:off x="1676400" y="2895600"/>
            <a:ext cx="1295400" cy="152400"/>
          </a:xfrm>
          <a:prstGeom prst="line">
            <a:avLst/>
          </a:prstGeom>
          <a:noFill/>
          <a:ln w="28575">
            <a:solidFill>
              <a:schemeClr val="tx1"/>
            </a:solidFill>
            <a:miter lim="800000"/>
            <a:headEnd/>
            <a:tailEnd type="triangle" w="med" len="med"/>
          </a:ln>
        </p:spPr>
        <p:txBody>
          <a:bodyPr wrap="none"/>
          <a:lstStyle/>
          <a:p>
            <a:endParaRPr lang="en-US"/>
          </a:p>
        </p:txBody>
      </p:sp>
      <p:sp>
        <p:nvSpPr>
          <p:cNvPr id="18505" name="Oval 74"/>
          <p:cNvSpPr>
            <a:spLocks noChangeArrowheads="1"/>
          </p:cNvSpPr>
          <p:nvPr/>
        </p:nvSpPr>
        <p:spPr bwMode="auto">
          <a:xfrm>
            <a:off x="2819400" y="2514600"/>
            <a:ext cx="762000" cy="457200"/>
          </a:xfrm>
          <a:prstGeom prst="ellipse">
            <a:avLst/>
          </a:prstGeom>
          <a:solidFill>
            <a:schemeClr val="accent1"/>
          </a:solidFill>
          <a:ln w="9525">
            <a:solidFill>
              <a:schemeClr val="tx1"/>
            </a:solidFill>
            <a:miter lim="800000"/>
            <a:headEnd/>
            <a:tailEnd/>
          </a:ln>
        </p:spPr>
        <p:txBody>
          <a:bodyPr wrap="none" anchor="ctr"/>
          <a:lstStyle/>
          <a:p>
            <a:endParaRPr lang="en-US"/>
          </a:p>
        </p:txBody>
      </p:sp>
      <p:sp>
        <p:nvSpPr>
          <p:cNvPr id="18506" name="Text Box 75"/>
          <p:cNvSpPr txBox="1">
            <a:spLocks noChangeArrowheads="1"/>
          </p:cNvSpPr>
          <p:nvPr/>
        </p:nvSpPr>
        <p:spPr bwMode="auto">
          <a:xfrm>
            <a:off x="2819400" y="2590800"/>
            <a:ext cx="838200" cy="307975"/>
          </a:xfrm>
          <a:prstGeom prst="rect">
            <a:avLst/>
          </a:prstGeom>
          <a:noFill/>
          <a:ln w="9525">
            <a:noFill/>
            <a:miter lim="800000"/>
            <a:headEnd/>
            <a:tailEnd/>
          </a:ln>
        </p:spPr>
        <p:txBody>
          <a:bodyPr>
            <a:spAutoFit/>
          </a:bodyPr>
          <a:lstStyle/>
          <a:p>
            <a:pPr algn="ctr">
              <a:spcBef>
                <a:spcPct val="50000"/>
              </a:spcBef>
            </a:pPr>
            <a:r>
              <a:rPr lang="en-US" sz="1400" b="1">
                <a:latin typeface="Tahoma" pitchFamily="34" charset="0"/>
              </a:rPr>
              <a:t>MoNRE</a:t>
            </a:r>
          </a:p>
        </p:txBody>
      </p:sp>
    </p:spTree>
    <p:extLst>
      <p:ext uri="{BB962C8B-B14F-4D97-AF65-F5344CB8AC3E}">
        <p14:creationId xmlns:p14="http://schemas.microsoft.com/office/powerpoint/2010/main" val="3679652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842" y="0"/>
            <a:ext cx="8431823" cy="692209"/>
          </a:xfrm>
        </p:spPr>
        <p:txBody>
          <a:bodyPr>
            <a:normAutofit/>
          </a:bodyPr>
          <a:lstStyle/>
          <a:p>
            <a:r>
              <a:rPr lang="en-US" sz="3200" b="1" dirty="0" smtClean="0">
                <a:solidFill>
                  <a:srgbClr val="000090"/>
                </a:solidFill>
              </a:rPr>
              <a:t>Summary of national observing capabilities</a:t>
            </a:r>
            <a:endParaRPr lang="en-US" sz="2800" b="1" dirty="0">
              <a:solidFill>
                <a:srgbClr val="000090"/>
              </a:solidFill>
            </a:endParaRPr>
          </a:p>
        </p:txBody>
      </p:sp>
      <p:sp>
        <p:nvSpPr>
          <p:cNvPr id="3" name="Content Placeholder 2"/>
          <p:cNvSpPr>
            <a:spLocks noGrp="1"/>
          </p:cNvSpPr>
          <p:nvPr>
            <p:ph idx="1"/>
          </p:nvPr>
        </p:nvSpPr>
        <p:spPr>
          <a:xfrm>
            <a:off x="457200" y="692210"/>
            <a:ext cx="8335108" cy="5819686"/>
          </a:xfrm>
        </p:spPr>
        <p:txBody>
          <a:bodyPr>
            <a:normAutofit fontScale="92500"/>
          </a:bodyPr>
          <a:lstStyle/>
          <a:p>
            <a:pPr marL="0" indent="0">
              <a:buNone/>
            </a:pPr>
            <a:r>
              <a:rPr lang="en-US" sz="2400" dirty="0">
                <a:solidFill>
                  <a:srgbClr val="002060"/>
                </a:solidFill>
              </a:rPr>
              <a:t>DMH 2016-2020 </a:t>
            </a:r>
            <a:r>
              <a:rPr lang="en-US" sz="2400" dirty="0" smtClean="0">
                <a:solidFill>
                  <a:srgbClr val="002060"/>
                </a:solidFill>
              </a:rPr>
              <a:t>Priorities</a:t>
            </a:r>
          </a:p>
          <a:p>
            <a:pPr algn="just"/>
            <a:r>
              <a:rPr lang="en-US" sz="2800" dirty="0">
                <a:solidFill>
                  <a:srgbClr val="002060"/>
                </a:solidFill>
              </a:rPr>
              <a:t>Training and capacity building in support of the modernization actions and human resource renewal of DMH</a:t>
            </a:r>
            <a:r>
              <a:rPr lang="en-US" sz="2800" dirty="0" smtClean="0">
                <a:solidFill>
                  <a:srgbClr val="002060"/>
                </a:solidFill>
              </a:rPr>
              <a:t>.</a:t>
            </a:r>
            <a:endParaRPr lang="en-US" sz="2800" dirty="0">
              <a:solidFill>
                <a:srgbClr val="002060"/>
              </a:solidFill>
            </a:endParaRPr>
          </a:p>
          <a:p>
            <a:pPr algn="just"/>
            <a:r>
              <a:rPr lang="en-US" sz="2800" dirty="0">
                <a:solidFill>
                  <a:srgbClr val="002060"/>
                </a:solidFill>
              </a:rPr>
              <a:t>Continued modernization of the observing network for remaining river basins</a:t>
            </a:r>
            <a:r>
              <a:rPr lang="en-US" sz="2800" dirty="0" smtClean="0">
                <a:solidFill>
                  <a:srgbClr val="002060"/>
                </a:solidFill>
              </a:rPr>
              <a:t>.</a:t>
            </a:r>
            <a:endParaRPr lang="en-US" sz="2800" dirty="0">
              <a:solidFill>
                <a:srgbClr val="002060"/>
              </a:solidFill>
            </a:endParaRPr>
          </a:p>
          <a:p>
            <a:pPr algn="just"/>
            <a:r>
              <a:rPr lang="en-US" sz="2800" dirty="0">
                <a:solidFill>
                  <a:srgbClr val="002060"/>
                </a:solidFill>
              </a:rPr>
              <a:t>Improved models for forecasting of serve weather and floods</a:t>
            </a:r>
            <a:r>
              <a:rPr lang="en-US" sz="2800" dirty="0" smtClean="0">
                <a:solidFill>
                  <a:srgbClr val="002060"/>
                </a:solidFill>
              </a:rPr>
              <a:t>.</a:t>
            </a:r>
            <a:endParaRPr lang="en-US" sz="2800" dirty="0">
              <a:solidFill>
                <a:srgbClr val="002060"/>
              </a:solidFill>
            </a:endParaRPr>
          </a:p>
          <a:p>
            <a:pPr algn="just"/>
            <a:r>
              <a:rPr lang="en-US" sz="2800" dirty="0">
                <a:solidFill>
                  <a:srgbClr val="002060"/>
                </a:solidFill>
              </a:rPr>
              <a:t>Strengthened capacity for longer term prediction of droughts and extreme weather related to climate change</a:t>
            </a:r>
            <a:r>
              <a:rPr lang="en-US" sz="2800" dirty="0" smtClean="0">
                <a:solidFill>
                  <a:srgbClr val="002060"/>
                </a:solidFill>
              </a:rPr>
              <a:t>.</a:t>
            </a:r>
          </a:p>
          <a:p>
            <a:pPr algn="just"/>
            <a:r>
              <a:rPr lang="en-US" sz="2800" dirty="0">
                <a:solidFill>
                  <a:srgbClr val="002060"/>
                </a:solidFill>
              </a:rPr>
              <a:t> Continued operation of the observing and forecast services in support of the aviation, hydropower, and resource sectors.</a:t>
            </a:r>
          </a:p>
          <a:p>
            <a:pPr algn="just"/>
            <a:endParaRPr lang="en-US" sz="2800" dirty="0">
              <a:solidFill>
                <a:srgbClr val="002060"/>
              </a:solidFill>
            </a:endParaRPr>
          </a:p>
        </p:txBody>
      </p:sp>
    </p:spTree>
    <p:extLst>
      <p:ext uri="{BB962C8B-B14F-4D97-AF65-F5344CB8AC3E}">
        <p14:creationId xmlns:p14="http://schemas.microsoft.com/office/powerpoint/2010/main" val="9948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7949"/>
          </a:xfrm>
        </p:spPr>
        <p:txBody>
          <a:bodyPr>
            <a:normAutofit/>
          </a:bodyPr>
          <a:lstStyle/>
          <a:p>
            <a:r>
              <a:rPr lang="en-US" sz="3600" dirty="0"/>
              <a:t>Urgent needs</a:t>
            </a:r>
            <a:endParaRPr lang="en-US" sz="3600" b="1" dirty="0">
              <a:solidFill>
                <a:srgbClr val="000090"/>
              </a:solidFill>
            </a:endParaRPr>
          </a:p>
        </p:txBody>
      </p:sp>
      <p:sp>
        <p:nvSpPr>
          <p:cNvPr id="3" name="Content Placeholder 2"/>
          <p:cNvSpPr>
            <a:spLocks noGrp="1"/>
          </p:cNvSpPr>
          <p:nvPr>
            <p:ph idx="1"/>
          </p:nvPr>
        </p:nvSpPr>
        <p:spPr>
          <a:xfrm>
            <a:off x="457200" y="1041623"/>
            <a:ext cx="8229600" cy="5521547"/>
          </a:xfrm>
        </p:spPr>
        <p:txBody>
          <a:bodyPr>
            <a:noAutofit/>
          </a:bodyPr>
          <a:lstStyle/>
          <a:p>
            <a:pPr algn="just">
              <a:lnSpc>
                <a:spcPct val="170000"/>
              </a:lnSpc>
              <a:buFont typeface="Wingdings" panose="05000000000000000000" pitchFamily="2" charset="2"/>
              <a:buChar char="Ø"/>
            </a:pPr>
            <a:r>
              <a:rPr lang="en-US" sz="1800" dirty="0"/>
              <a:t>To fulfil its mandates and to respond the increasing national demands for services delivery as well as to cope with WMO strategic thrust and recommended framework, DMH Lao PDR has to rely on external resources , such as ODA from funding organizations, bilateral assistance from development partners and neighboring countries, to upgrade technical facilities :</a:t>
            </a:r>
          </a:p>
          <a:p>
            <a:pPr marL="690563" indent="-354013" algn="just">
              <a:lnSpc>
                <a:spcPct val="170000"/>
              </a:lnSpc>
              <a:buFont typeface="Wingdings" panose="05000000000000000000" pitchFamily="2" charset="2"/>
              <a:buChar char="§"/>
            </a:pPr>
            <a:r>
              <a:rPr lang="en-US" sz="1800" dirty="0"/>
              <a:t>Data Communication Link via satellite for sharing data and early warnings with other neighboring countries;</a:t>
            </a:r>
          </a:p>
          <a:p>
            <a:pPr marL="690563" indent="-354013" algn="just">
              <a:lnSpc>
                <a:spcPct val="170000"/>
              </a:lnSpc>
              <a:buFont typeface="Wingdings" panose="05000000000000000000" pitchFamily="2" charset="2"/>
              <a:buChar char="§"/>
            </a:pPr>
            <a:r>
              <a:rPr lang="en-US" sz="1800" dirty="0"/>
              <a:t>Assistance and Lesson learnt from internationalities on techniques and setting-up National Early Warning Systems, including floods, drought, extreme weather and seasonal climate prediction and longer-term projection;  </a:t>
            </a:r>
          </a:p>
        </p:txBody>
      </p:sp>
    </p:spTree>
    <p:extLst>
      <p:ext uri="{BB962C8B-B14F-4D97-AF65-F5344CB8AC3E}">
        <p14:creationId xmlns:p14="http://schemas.microsoft.com/office/powerpoint/2010/main" val="397726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90"/>
                </a:solidFill>
              </a:rPr>
              <a:t>Outline</a:t>
            </a:r>
            <a:endParaRPr lang="en-US" sz="3600" dirty="0"/>
          </a:p>
        </p:txBody>
      </p:sp>
      <p:sp>
        <p:nvSpPr>
          <p:cNvPr id="3" name="Content Placeholder 2"/>
          <p:cNvSpPr>
            <a:spLocks noGrp="1"/>
          </p:cNvSpPr>
          <p:nvPr>
            <p:ph idx="1"/>
          </p:nvPr>
        </p:nvSpPr>
        <p:spPr>
          <a:xfrm>
            <a:off x="457200" y="1820254"/>
            <a:ext cx="8229600" cy="4305909"/>
          </a:xfrm>
        </p:spPr>
        <p:txBody>
          <a:bodyPr>
            <a:normAutofit/>
          </a:bodyPr>
          <a:lstStyle/>
          <a:p>
            <a:pPr marL="682625" indent="-682625">
              <a:buFont typeface="+mj-lt"/>
              <a:buAutoNum type="romanUcPeriod"/>
            </a:pPr>
            <a:r>
              <a:rPr lang="en-US" sz="3600" dirty="0" smtClean="0"/>
              <a:t>Introduction to the country and the NMHS</a:t>
            </a:r>
            <a:endParaRPr lang="en-US" sz="3600" dirty="0"/>
          </a:p>
          <a:p>
            <a:pPr marL="682625" indent="-682625">
              <a:buFont typeface="+mj-lt"/>
              <a:buAutoNum type="romanUcPeriod"/>
            </a:pPr>
            <a:r>
              <a:rPr lang="en-US" sz="3600" dirty="0"/>
              <a:t>Current status of DMH’s </a:t>
            </a:r>
            <a:r>
              <a:rPr lang="en-US" sz="3600" dirty="0" smtClean="0"/>
              <a:t>Facilities</a:t>
            </a:r>
          </a:p>
          <a:p>
            <a:pPr marL="682625" indent="-682625">
              <a:buFont typeface="+mj-lt"/>
              <a:buAutoNum type="romanUcPeriod"/>
            </a:pPr>
            <a:r>
              <a:rPr lang="en-US" sz="3600" dirty="0" smtClean="0"/>
              <a:t>National requirements for observations</a:t>
            </a:r>
            <a:endParaRPr lang="en-US" sz="3600" dirty="0"/>
          </a:p>
          <a:p>
            <a:pPr marL="682625" indent="-682625">
              <a:buFont typeface="+mj-lt"/>
              <a:buAutoNum type="romanUcPeriod"/>
            </a:pPr>
            <a:r>
              <a:rPr lang="en-US" sz="3600" dirty="0" smtClean="0"/>
              <a:t>Summary </a:t>
            </a:r>
          </a:p>
        </p:txBody>
      </p:sp>
    </p:spTree>
    <p:extLst>
      <p:ext uri="{BB962C8B-B14F-4D97-AF65-F5344CB8AC3E}">
        <p14:creationId xmlns:p14="http://schemas.microsoft.com/office/powerpoint/2010/main" val="16243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Regional workshop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p:cNvSpPr txBox="1">
            <a:spLocks noChangeArrowheads="1"/>
          </p:cNvSpPr>
          <p:nvPr/>
        </p:nvSpPr>
        <p:spPr bwMode="auto">
          <a:xfrm>
            <a:off x="649479" y="1763399"/>
            <a:ext cx="6689533" cy="2800767"/>
          </a:xfrm>
          <a:prstGeom prst="rect">
            <a:avLst/>
          </a:prstGeom>
          <a:noFill/>
          <a:ln w="28575" algn="ctr">
            <a:no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ko-KR" sz="6600" i="1" dirty="0">
                <a:solidFill>
                  <a:srgbClr val="FFFF00"/>
                </a:solidFill>
                <a:effectLst>
                  <a:outerShdw blurRad="38100" dist="38100" dir="2700000" algn="tl">
                    <a:srgbClr val="C0C0C0"/>
                  </a:outerShdw>
                </a:effectLst>
                <a:latin typeface="Times New Roman" panose="02020603050405020304" pitchFamily="18" charset="0"/>
                <a:ea typeface="Gulim" pitchFamily="34" charset="-127"/>
              </a:rPr>
              <a:t>Thank you for your attention</a:t>
            </a:r>
          </a:p>
          <a:p>
            <a:pPr algn="ctr" eaLnBrk="1" hangingPunct="1"/>
            <a:r>
              <a:rPr lang="en-US" sz="4400" i="1" dirty="0" smtClean="0">
                <a:solidFill>
                  <a:srgbClr val="FFFF99"/>
                </a:solidFill>
                <a:effectLst>
                  <a:outerShdw blurRad="38100" dist="38100" dir="2700000" algn="tl">
                    <a:srgbClr val="C0C0C0"/>
                  </a:outerShdw>
                </a:effectLst>
                <a:latin typeface="Times New Roman" panose="02020603050405020304" pitchFamily="18" charset="0"/>
              </a:rPr>
              <a:t>maypou@gmail.com</a:t>
            </a:r>
            <a:endParaRPr lang="en-US" sz="4400" i="1" dirty="0">
              <a:solidFill>
                <a:srgbClr val="FFFF99"/>
              </a:solidFill>
              <a:effectLst>
                <a:outerShdw blurRad="38100" dist="38100" dir="2700000" algn="tl">
                  <a:srgbClr val="C0C0C0"/>
                </a:outerShdw>
              </a:effectLst>
              <a:latin typeface="Times New Roman" panose="02020603050405020304" pitchFamily="18" charset="0"/>
            </a:endParaRPr>
          </a:p>
        </p:txBody>
      </p:sp>
      <p:pic>
        <p:nvPicPr>
          <p:cNvPr id="17412" name="Picture 5" descr="terposterfinal_A4b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5202" y="1763398"/>
            <a:ext cx="1658797" cy="228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upload.wikimedia.org/wikipedia/commons/thumb/1/10/Plainofjars_1.jpg/800px-Plainofjars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203" y="4046434"/>
            <a:ext cx="1658797" cy="162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485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868" y="274638"/>
            <a:ext cx="7404931" cy="1143000"/>
          </a:xfrm>
        </p:spPr>
        <p:txBody>
          <a:bodyPr>
            <a:normAutofit fontScale="90000"/>
          </a:bodyPr>
          <a:lstStyle/>
          <a:p>
            <a:r>
              <a:rPr lang="en-US" sz="3600" b="1" dirty="0">
                <a:solidFill>
                  <a:srgbClr val="000090"/>
                </a:solidFill>
              </a:rPr>
              <a:t>Introduction </a:t>
            </a:r>
            <a:r>
              <a:rPr lang="en-US" sz="3600" b="1" dirty="0" smtClean="0">
                <a:solidFill>
                  <a:srgbClr val="000090"/>
                </a:solidFill>
              </a:rPr>
              <a:t>to </a:t>
            </a:r>
            <a:r>
              <a:rPr lang="en-US" sz="3600" b="1" dirty="0">
                <a:solidFill>
                  <a:srgbClr val="000090"/>
                </a:solidFill>
              </a:rPr>
              <a:t>the country and the </a:t>
            </a:r>
            <a:r>
              <a:rPr lang="en-US" sz="3600" b="1" dirty="0" smtClean="0">
                <a:solidFill>
                  <a:srgbClr val="000090"/>
                </a:solidFill>
              </a:rPr>
              <a:t>NMHS</a:t>
            </a:r>
            <a:endParaRPr lang="en-US" sz="3600" dirty="0"/>
          </a:p>
        </p:txBody>
      </p:sp>
      <p:sp>
        <p:nvSpPr>
          <p:cNvPr id="3" name="Content Placeholder 2"/>
          <p:cNvSpPr>
            <a:spLocks noGrp="1"/>
          </p:cNvSpPr>
          <p:nvPr>
            <p:ph idx="1"/>
          </p:nvPr>
        </p:nvSpPr>
        <p:spPr>
          <a:xfrm>
            <a:off x="145279" y="1417638"/>
            <a:ext cx="5084747" cy="4708525"/>
          </a:xfrm>
        </p:spPr>
        <p:txBody>
          <a:bodyPr>
            <a:normAutofit fontScale="85000" lnSpcReduction="10000"/>
          </a:bodyPr>
          <a:lstStyle/>
          <a:p>
            <a:pPr>
              <a:buFont typeface="Wingdings" panose="05000000000000000000" pitchFamily="2" charset="2"/>
              <a:buChar char="Ø"/>
            </a:pPr>
            <a:r>
              <a:rPr lang="en-US" sz="2400" dirty="0" smtClean="0"/>
              <a:t> overview of the country:</a:t>
            </a:r>
          </a:p>
          <a:p>
            <a:pPr>
              <a:buFont typeface="Wingdings" panose="05000000000000000000" pitchFamily="2" charset="2"/>
              <a:buChar char="§"/>
            </a:pPr>
            <a:r>
              <a:rPr lang="en-US" sz="2400" dirty="0" smtClean="0">
                <a:latin typeface="Times New Roman" panose="02020603050405020304" pitchFamily="18" charset="0"/>
                <a:cs typeface="Times New Roman" panose="02020603050405020304" pitchFamily="18" charset="0"/>
              </a:rPr>
              <a:t>   The </a:t>
            </a:r>
            <a:r>
              <a:rPr lang="en-US" sz="2400" dirty="0">
                <a:latin typeface="Times New Roman" panose="02020603050405020304" pitchFamily="18" charset="0"/>
                <a:cs typeface="Times New Roman" panose="02020603050405020304" pitchFamily="18" charset="0"/>
              </a:rPr>
              <a:t>Lao People’s </a:t>
            </a:r>
            <a:r>
              <a:rPr lang="en-US" sz="2400" dirty="0" smtClean="0">
                <a:latin typeface="Times New Roman" panose="02020603050405020304" pitchFamily="18" charset="0"/>
                <a:cs typeface="Times New Roman" panose="02020603050405020304" pitchFamily="18" charset="0"/>
              </a:rPr>
              <a:t>Democratic Republic </a:t>
            </a:r>
          </a:p>
          <a:p>
            <a:pPr marL="0" indent="0">
              <a:buNone/>
            </a:pPr>
            <a:r>
              <a:rPr lang="en-US" sz="2400" dirty="0" smtClean="0">
                <a:latin typeface="Times New Roman" panose="02020603050405020304" pitchFamily="18" charset="0"/>
                <a:cs typeface="Times New Roman" panose="02020603050405020304" pitchFamily="18" charset="0"/>
              </a:rPr>
              <a:t>(Lao </a:t>
            </a:r>
            <a:r>
              <a:rPr lang="en-US" sz="2400" dirty="0">
                <a:latin typeface="Times New Roman" panose="02020603050405020304" pitchFamily="18" charset="0"/>
                <a:cs typeface="Times New Roman" panose="02020603050405020304" pitchFamily="18" charset="0"/>
              </a:rPr>
              <a:t>PDR) is the only landlocked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country </a:t>
            </a:r>
            <a:r>
              <a:rPr lang="en-US" sz="2400" dirty="0">
                <a:latin typeface="Times New Roman" panose="02020603050405020304" pitchFamily="18" charset="0"/>
                <a:cs typeface="Times New Roman" panose="02020603050405020304" pitchFamily="18" charset="0"/>
              </a:rPr>
              <a:t>in Southeast Asia</a:t>
            </a:r>
            <a:r>
              <a:rPr lang="en-US" sz="2400" dirty="0" smtClean="0">
                <a:latin typeface="Times New Roman" panose="02020603050405020304" pitchFamily="18" charset="0"/>
                <a:cs typeface="Times New Roman" panose="02020603050405020304" pitchFamily="18" charset="0"/>
              </a:rPr>
              <a:t>. </a:t>
            </a:r>
            <a:r>
              <a:rPr lang="en-US" sz="2400" dirty="0"/>
              <a:t>The capital is </a:t>
            </a:r>
            <a:r>
              <a:rPr lang="en-US" sz="2400" u="sng" dirty="0">
                <a:hlinkClick r:id="rId2"/>
              </a:rPr>
              <a:t>Vientiane</a:t>
            </a:r>
            <a:r>
              <a:rPr lang="en-US" sz="2400" dirty="0"/>
              <a:t> (Lao: </a:t>
            </a:r>
            <a:r>
              <a:rPr lang="en-US" sz="2400" dirty="0" err="1"/>
              <a:t>Viangchan</a:t>
            </a:r>
            <a:r>
              <a:rPr lang="en-US" sz="2400" dirty="0"/>
              <a:t>), located on the </a:t>
            </a:r>
            <a:r>
              <a:rPr lang="en-US" sz="2400" u="sng" dirty="0">
                <a:hlinkClick r:id="rId3"/>
              </a:rPr>
              <a:t>Mekong River</a:t>
            </a:r>
            <a:r>
              <a:rPr lang="en-US" sz="2400" dirty="0"/>
              <a:t> in the northern portion of the country</a:t>
            </a:r>
            <a:r>
              <a:rPr lang="en-US" sz="2400" dirty="0" smtClean="0"/>
              <a:t>.</a:t>
            </a: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400" dirty="0" smtClean="0">
                <a:latin typeface="Times New Roman" panose="02020603050405020304" pitchFamily="18" charset="0"/>
                <a:cs typeface="Times New Roman" panose="02020603050405020304" pitchFamily="18" charset="0"/>
              </a:rPr>
              <a:t>   The </a:t>
            </a:r>
            <a:r>
              <a:rPr lang="en-US" sz="2400" dirty="0">
                <a:latin typeface="Times New Roman" panose="02020603050405020304" pitchFamily="18" charset="0"/>
                <a:cs typeface="Times New Roman" panose="02020603050405020304" pitchFamily="18" charset="0"/>
              </a:rPr>
              <a:t>land area covers 236 800 </a:t>
            </a:r>
            <a:r>
              <a:rPr lang="en-US" sz="2400" dirty="0" smtClean="0">
                <a:latin typeface="Times New Roman" panose="02020603050405020304" pitchFamily="18" charset="0"/>
                <a:cs typeface="Times New Roman" panose="02020603050405020304" pitchFamily="18" charset="0"/>
              </a:rPr>
              <a:t>km2,</a:t>
            </a:r>
          </a:p>
          <a:p>
            <a:pPr marL="0" indent="0">
              <a:buNone/>
            </a:pPr>
            <a:r>
              <a:rPr lang="en-US" sz="2400" dirty="0" smtClean="0">
                <a:latin typeface="Times New Roman" panose="02020603050405020304" pitchFamily="18" charset="0"/>
                <a:cs typeface="Times New Roman" panose="02020603050405020304" pitchFamily="18" charset="0"/>
              </a:rPr>
              <a:t>of </a:t>
            </a:r>
            <a:r>
              <a:rPr lang="en-US" sz="2400" dirty="0">
                <a:latin typeface="Times New Roman" panose="02020603050405020304" pitchFamily="18" charset="0"/>
                <a:cs typeface="Times New Roman" panose="02020603050405020304" pitchFamily="18" charset="0"/>
              </a:rPr>
              <a:t>which more than </a:t>
            </a:r>
            <a:r>
              <a:rPr lang="en-US" sz="2400" dirty="0" smtClean="0">
                <a:latin typeface="Times New Roman" panose="02020603050405020304" pitchFamily="18" charset="0"/>
                <a:cs typeface="Times New Roman" panose="02020603050405020304" pitchFamily="18" charset="0"/>
              </a:rPr>
              <a:t>80 </a:t>
            </a:r>
            <a:r>
              <a:rPr lang="en-US" sz="2400" dirty="0">
                <a:latin typeface="Times New Roman" panose="02020603050405020304" pitchFamily="18" charset="0"/>
                <a:cs typeface="Times New Roman" panose="02020603050405020304" pitchFamily="18" charset="0"/>
              </a:rPr>
              <a:t>percent is mountainous.</a:t>
            </a:r>
          </a:p>
          <a:p>
            <a:pPr marL="457200" lvl="0" indent="-457200" fontAlgn="base">
              <a:buFont typeface="Wingdings" panose="05000000000000000000" pitchFamily="2" charset="2"/>
              <a:buChar char="Ø"/>
            </a:pPr>
            <a:r>
              <a:rPr lang="en-US" sz="2400" b="1" dirty="0">
                <a:latin typeface="Times New Roman" panose="02020603050405020304" pitchFamily="18" charset="0"/>
                <a:cs typeface="Times New Roman" panose="02020603050405020304" pitchFamily="18" charset="0"/>
              </a:rPr>
              <a:t>Population: </a:t>
            </a:r>
            <a:r>
              <a:rPr lang="en-US" sz="2400" dirty="0">
                <a:latin typeface="Times New Roman" panose="02020603050405020304" pitchFamily="18" charset="0"/>
                <a:cs typeface="Times New Roman" panose="02020603050405020304" pitchFamily="18" charset="0"/>
              </a:rPr>
              <a:t>6.758 million (2016).</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The Lao PDR is border stretches: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u="sng" dirty="0">
                <a:hlinkClick r:id="rId4" tooltip="Myanmar"/>
              </a:rPr>
              <a:t>Myanmar</a:t>
            </a:r>
            <a:r>
              <a:rPr lang="en-US" sz="2400" dirty="0"/>
              <a:t> 235 km, </a:t>
            </a:r>
            <a:r>
              <a:rPr lang="en-US" sz="2400" u="sng" dirty="0">
                <a:hlinkClick r:id="rId5" tooltip="Cambodia"/>
              </a:rPr>
              <a:t>Cambodia</a:t>
            </a:r>
            <a:r>
              <a:rPr lang="en-US" sz="2400" dirty="0"/>
              <a:t> 541 km, the </a:t>
            </a:r>
            <a:r>
              <a:rPr lang="en-US" sz="2400" u="sng" dirty="0" smtClean="0"/>
              <a:t>PR</a:t>
            </a:r>
            <a:r>
              <a:rPr lang="en-US" sz="2400" u="sng" dirty="0" smtClean="0">
                <a:hlinkClick r:id="rId6" tooltip="People's Republic of China"/>
              </a:rPr>
              <a:t> </a:t>
            </a:r>
            <a:r>
              <a:rPr lang="en-US" sz="2400" u="sng" dirty="0">
                <a:hlinkClick r:id="rId6" tooltip="People's Republic of China"/>
              </a:rPr>
              <a:t>China</a:t>
            </a:r>
            <a:r>
              <a:rPr lang="en-US" sz="2400" dirty="0"/>
              <a:t> 423 km, Thailand 1,754 km, Vietnam 2,130 km</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p>
          <a:p>
            <a:pPr marL="0" indent="0" algn="r">
              <a:buNone/>
            </a:pPr>
            <a:endParaRPr lang="en-US" sz="2400" dirty="0" smtClean="0"/>
          </a:p>
          <a:p>
            <a:pPr marL="0" indent="0">
              <a:buNone/>
            </a:pPr>
            <a:endParaRPr lang="en-US" sz="2400" dirty="0" smtClean="0"/>
          </a:p>
        </p:txBody>
      </p:sp>
      <p:pic>
        <p:nvPicPr>
          <p:cNvPr id="4" name="Picture 3" descr="la-1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0026" y="1417639"/>
            <a:ext cx="3913973" cy="470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p:cNvPicPr>
            <a:picLocks noChangeAspect="1" noChangeArrowheads="1"/>
          </p:cNvPicPr>
          <p:nvPr/>
        </p:nvPicPr>
        <p:blipFill>
          <a:blip r:embed="rId8" cstate="print"/>
          <a:srcRect/>
          <a:stretch>
            <a:fillRect/>
          </a:stretch>
        </p:blipFill>
        <p:spPr bwMode="auto">
          <a:xfrm>
            <a:off x="145278" y="153823"/>
            <a:ext cx="1136589" cy="1051133"/>
          </a:xfrm>
          <a:prstGeom prst="rect">
            <a:avLst/>
          </a:prstGeom>
          <a:noFill/>
          <a:ln w="9525" algn="ctr">
            <a:noFill/>
            <a:miter lim="800000"/>
            <a:headEnd/>
            <a:tailEnd/>
          </a:ln>
        </p:spPr>
      </p:pic>
    </p:spTree>
    <p:extLst>
      <p:ext uri="{BB962C8B-B14F-4D97-AF65-F5344CB8AC3E}">
        <p14:creationId xmlns:p14="http://schemas.microsoft.com/office/powerpoint/2010/main" val="308669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53" y="18264"/>
            <a:ext cx="8827805" cy="1143000"/>
          </a:xfrm>
        </p:spPr>
        <p:txBody>
          <a:bodyPr>
            <a:normAutofit/>
          </a:bodyPr>
          <a:lstStyle/>
          <a:p>
            <a:r>
              <a:rPr lang="en-US" sz="3200" b="1" dirty="0">
                <a:solidFill>
                  <a:srgbClr val="000090"/>
                </a:solidFill>
              </a:rPr>
              <a:t>Introduction to the country and the NMHS</a:t>
            </a:r>
            <a:endParaRPr lang="en-US" sz="3200" dirty="0"/>
          </a:p>
        </p:txBody>
      </p:sp>
      <p:sp>
        <p:nvSpPr>
          <p:cNvPr id="3" name="Content Placeholder 2"/>
          <p:cNvSpPr>
            <a:spLocks noGrp="1"/>
          </p:cNvSpPr>
          <p:nvPr>
            <p:ph idx="1"/>
          </p:nvPr>
        </p:nvSpPr>
        <p:spPr>
          <a:xfrm>
            <a:off x="457200" y="1161264"/>
            <a:ext cx="8229600" cy="4964899"/>
          </a:xfrm>
        </p:spPr>
        <p:txBody>
          <a:bodyPr>
            <a:normAutofit fontScale="70000" lnSpcReduction="20000"/>
          </a:bodyPr>
          <a:lstStyle/>
          <a:p>
            <a:pPr>
              <a:buFont typeface="Wingdings" panose="05000000000000000000" pitchFamily="2" charset="2"/>
              <a:buChar char="Ø"/>
            </a:pPr>
            <a:r>
              <a:rPr lang="en-US" b="1" dirty="0"/>
              <a:t>Area:</a:t>
            </a:r>
            <a:r>
              <a:rPr lang="en-US" dirty="0"/>
              <a:t> </a:t>
            </a:r>
            <a:br>
              <a:rPr lang="en-US" dirty="0"/>
            </a:br>
            <a:r>
              <a:rPr lang="en-US" i="1" dirty="0"/>
              <a:t>total:</a:t>
            </a:r>
            <a:r>
              <a:rPr lang="en-US" dirty="0"/>
              <a:t> 236,800 km² </a:t>
            </a:r>
            <a:br>
              <a:rPr lang="en-US" dirty="0"/>
            </a:br>
            <a:r>
              <a:rPr lang="en-US" i="1" dirty="0"/>
              <a:t>land:</a:t>
            </a:r>
            <a:r>
              <a:rPr lang="en-US" dirty="0"/>
              <a:t> 230,800 km² </a:t>
            </a:r>
            <a:br>
              <a:rPr lang="en-US" dirty="0"/>
            </a:br>
            <a:r>
              <a:rPr lang="en-US" i="1" dirty="0"/>
              <a:t>water:</a:t>
            </a:r>
            <a:r>
              <a:rPr lang="en-US" dirty="0"/>
              <a:t> 6,000 </a:t>
            </a:r>
            <a:r>
              <a:rPr lang="en-US" dirty="0" smtClean="0"/>
              <a:t>km²</a:t>
            </a:r>
          </a:p>
          <a:p>
            <a:pPr>
              <a:buFont typeface="Wingdings" panose="05000000000000000000" pitchFamily="2" charset="2"/>
              <a:buChar char="Ø"/>
            </a:pPr>
            <a:r>
              <a:rPr lang="en-US" b="1" dirty="0" smtClean="0"/>
              <a:t>Elevation </a:t>
            </a:r>
            <a:r>
              <a:rPr lang="en-US" b="1" dirty="0"/>
              <a:t>extremes:</a:t>
            </a:r>
            <a:r>
              <a:rPr lang="en-US" dirty="0"/>
              <a:t> </a:t>
            </a:r>
            <a:br>
              <a:rPr lang="en-US" dirty="0"/>
            </a:br>
            <a:r>
              <a:rPr lang="en-US" i="1" dirty="0"/>
              <a:t>lowest point:</a:t>
            </a:r>
            <a:r>
              <a:rPr lang="en-US" dirty="0"/>
              <a:t> </a:t>
            </a:r>
            <a:r>
              <a:rPr lang="en-US" u="sng" dirty="0">
                <a:hlinkClick r:id="rId2" tooltip="Mekong"/>
              </a:rPr>
              <a:t>Mekong River</a:t>
            </a:r>
            <a:r>
              <a:rPr lang="en-US" dirty="0"/>
              <a:t> 70 m </a:t>
            </a:r>
            <a:br>
              <a:rPr lang="en-US" dirty="0"/>
            </a:br>
            <a:r>
              <a:rPr lang="en-US" i="1" dirty="0"/>
              <a:t>highest point:</a:t>
            </a:r>
            <a:r>
              <a:rPr lang="en-US" dirty="0"/>
              <a:t> </a:t>
            </a:r>
            <a:r>
              <a:rPr lang="en-US" u="sng" dirty="0" err="1">
                <a:hlinkClick r:id="rId3" tooltip="Phou Bia"/>
              </a:rPr>
              <a:t>Phou</a:t>
            </a:r>
            <a:r>
              <a:rPr lang="en-US" u="sng" dirty="0">
                <a:hlinkClick r:id="rId3" tooltip="Phou Bia"/>
              </a:rPr>
              <a:t> </a:t>
            </a:r>
            <a:r>
              <a:rPr lang="en-US" u="sng" dirty="0" err="1">
                <a:hlinkClick r:id="rId3" tooltip="Phou Bia"/>
              </a:rPr>
              <a:t>Bia</a:t>
            </a:r>
            <a:r>
              <a:rPr lang="en-US" dirty="0"/>
              <a:t> 2,817 m</a:t>
            </a:r>
          </a:p>
          <a:p>
            <a:pPr>
              <a:buFont typeface="Wingdings" panose="05000000000000000000" pitchFamily="2" charset="2"/>
              <a:buChar char="Ø"/>
            </a:pPr>
            <a:r>
              <a:rPr lang="en-US" b="1" dirty="0"/>
              <a:t>List of mountains in Laos</a:t>
            </a:r>
            <a:endParaRPr lang="en-US" dirty="0"/>
          </a:p>
          <a:p>
            <a:pPr lvl="0"/>
            <a:r>
              <a:rPr lang="en-US" dirty="0" err="1">
                <a:hlinkClick r:id="rId3" tooltip="Phou Bia"/>
              </a:rPr>
              <a:t>Phou</a:t>
            </a:r>
            <a:r>
              <a:rPr lang="en-US" dirty="0">
                <a:hlinkClick r:id="rId3" tooltip="Phou Bia"/>
              </a:rPr>
              <a:t> </a:t>
            </a:r>
            <a:r>
              <a:rPr lang="en-US" dirty="0" err="1">
                <a:hlinkClick r:id="rId3" tooltip="Phou Bia"/>
              </a:rPr>
              <a:t>Bia</a:t>
            </a:r>
            <a:r>
              <a:rPr lang="en-US" dirty="0"/>
              <a:t>, 2,817 m</a:t>
            </a:r>
          </a:p>
          <a:p>
            <a:pPr lvl="0"/>
            <a:r>
              <a:rPr lang="en-US" dirty="0" err="1">
                <a:hlinkClick r:id="rId4" tooltip="Phu Xai Lai Leng"/>
              </a:rPr>
              <a:t>Phu</a:t>
            </a:r>
            <a:r>
              <a:rPr lang="en-US" dirty="0">
                <a:hlinkClick r:id="rId4" tooltip="Phu Xai Lai Leng"/>
              </a:rPr>
              <a:t> </a:t>
            </a:r>
            <a:r>
              <a:rPr lang="en-US" dirty="0" err="1">
                <a:hlinkClick r:id="rId4" tooltip="Phu Xai Lai Leng"/>
              </a:rPr>
              <a:t>Xai</a:t>
            </a:r>
            <a:r>
              <a:rPr lang="en-US" dirty="0">
                <a:hlinkClick r:id="rId4" tooltip="Phu Xai Lai Leng"/>
              </a:rPr>
              <a:t> Lai </a:t>
            </a:r>
            <a:r>
              <a:rPr lang="en-US" dirty="0" err="1">
                <a:hlinkClick r:id="rId4" tooltip="Phu Xai Lai Leng"/>
              </a:rPr>
              <a:t>Leng</a:t>
            </a:r>
            <a:r>
              <a:rPr lang="en-US" dirty="0"/>
              <a:t>, 2,720 m</a:t>
            </a:r>
          </a:p>
          <a:p>
            <a:pPr lvl="0"/>
            <a:r>
              <a:rPr lang="en-US" dirty="0">
                <a:hlinkClick r:id="rId5" tooltip="Rao Co"/>
              </a:rPr>
              <a:t>Rao Co</a:t>
            </a:r>
            <a:r>
              <a:rPr lang="en-US" dirty="0"/>
              <a:t>, 2,286 m</a:t>
            </a:r>
          </a:p>
          <a:p>
            <a:pPr lvl="0"/>
            <a:r>
              <a:rPr lang="en-US" dirty="0" err="1">
                <a:hlinkClick r:id="rId6" tooltip="Phu Soi Dao"/>
              </a:rPr>
              <a:t>Phu</a:t>
            </a:r>
            <a:r>
              <a:rPr lang="en-US" dirty="0">
                <a:hlinkClick r:id="rId6" tooltip="Phu Soi Dao"/>
              </a:rPr>
              <a:t> </a:t>
            </a:r>
            <a:r>
              <a:rPr lang="en-US" dirty="0" err="1">
                <a:hlinkClick r:id="rId6" tooltip="Phu Soi Dao"/>
              </a:rPr>
              <a:t>Soi</a:t>
            </a:r>
            <a:r>
              <a:rPr lang="en-US" dirty="0">
                <a:hlinkClick r:id="rId6" tooltip="Phu Soi Dao"/>
              </a:rPr>
              <a:t> Dao</a:t>
            </a:r>
            <a:r>
              <a:rPr lang="en-US" dirty="0"/>
              <a:t>, 2,120 m</a:t>
            </a:r>
          </a:p>
          <a:p>
            <a:pPr lvl="0"/>
            <a:r>
              <a:rPr lang="en-US" dirty="0" err="1">
                <a:hlinkClick r:id="rId7" tooltip="Phou Khe"/>
              </a:rPr>
              <a:t>Phou</a:t>
            </a:r>
            <a:r>
              <a:rPr lang="en-US" dirty="0">
                <a:hlinkClick r:id="rId7" tooltip="Phou Khe"/>
              </a:rPr>
              <a:t> </a:t>
            </a:r>
            <a:r>
              <a:rPr lang="en-US" dirty="0" err="1">
                <a:hlinkClick r:id="rId7" tooltip="Phou Khe"/>
              </a:rPr>
              <a:t>Khe</a:t>
            </a:r>
            <a:r>
              <a:rPr lang="en-US" dirty="0"/>
              <a:t>, 2,079 m</a:t>
            </a:r>
          </a:p>
          <a:p>
            <a:pPr lvl="0"/>
            <a:r>
              <a:rPr lang="en-US" dirty="0" err="1">
                <a:hlinkClick r:id="rId8" tooltip="Shiceng Dashan"/>
              </a:rPr>
              <a:t>Shiceng</a:t>
            </a:r>
            <a:r>
              <a:rPr lang="en-US" dirty="0">
                <a:hlinkClick r:id="rId8" tooltip="Shiceng Dashan"/>
              </a:rPr>
              <a:t> Dashan</a:t>
            </a:r>
            <a:r>
              <a:rPr lang="en-US" dirty="0"/>
              <a:t>, 1,830 m</a:t>
            </a:r>
          </a:p>
          <a:p>
            <a:pPr lvl="0"/>
            <a:r>
              <a:rPr lang="en-US" dirty="0">
                <a:hlinkClick r:id="rId9" tooltip="Dong Ap Bia"/>
              </a:rPr>
              <a:t>Dong </a:t>
            </a:r>
            <a:r>
              <a:rPr lang="en-US" dirty="0" err="1">
                <a:hlinkClick r:id="rId9" tooltip="Dong Ap Bia"/>
              </a:rPr>
              <a:t>Ap</a:t>
            </a:r>
            <a:r>
              <a:rPr lang="en-US" dirty="0">
                <a:hlinkClick r:id="rId9" tooltip="Dong Ap Bia"/>
              </a:rPr>
              <a:t> </a:t>
            </a:r>
            <a:r>
              <a:rPr lang="en-US" dirty="0" err="1">
                <a:hlinkClick r:id="rId9" tooltip="Dong Ap Bia"/>
              </a:rPr>
              <a:t>Bia</a:t>
            </a:r>
            <a:r>
              <a:rPr lang="en-US" dirty="0"/>
              <a:t>, 937 m</a:t>
            </a:r>
          </a:p>
          <a:p>
            <a:pPr marL="0" indent="0">
              <a:buNone/>
            </a:pPr>
            <a:endParaRPr lang="en-US" dirty="0" smtClean="0"/>
          </a:p>
          <a:p>
            <a:pPr marL="0" indent="0">
              <a:buNone/>
            </a:pPr>
            <a:endParaRPr lang="en-US" dirty="0"/>
          </a:p>
          <a:p>
            <a:pPr marL="0" indent="0">
              <a:buNone/>
            </a:pPr>
            <a:endParaRPr lang="en-US" dirty="0"/>
          </a:p>
        </p:txBody>
      </p:sp>
      <p:pic>
        <p:nvPicPr>
          <p:cNvPr id="4" name="Picture 3" descr="https://www.ezilon.com/maps/images/asia/Laos-physical-map.gif"/>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98407" y="1161264"/>
            <a:ext cx="3749040" cy="4820792"/>
          </a:xfrm>
          <a:prstGeom prst="rect">
            <a:avLst/>
          </a:prstGeom>
          <a:noFill/>
          <a:ln>
            <a:noFill/>
          </a:ln>
        </p:spPr>
      </p:pic>
    </p:spTree>
    <p:extLst>
      <p:ext uri="{BB962C8B-B14F-4D97-AF65-F5344CB8AC3E}">
        <p14:creationId xmlns:p14="http://schemas.microsoft.com/office/powerpoint/2010/main" val="2393946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2946"/>
          </a:xfrm>
        </p:spPr>
        <p:txBody>
          <a:bodyPr>
            <a:normAutofit/>
          </a:bodyPr>
          <a:lstStyle/>
          <a:p>
            <a:r>
              <a:rPr lang="en-US" sz="3200" b="1" dirty="0">
                <a:solidFill>
                  <a:srgbClr val="000090"/>
                </a:solidFill>
              </a:rPr>
              <a:t>Introduction to the country and the </a:t>
            </a:r>
            <a:r>
              <a:rPr lang="en-US" sz="3200" b="1" dirty="0" smtClean="0">
                <a:solidFill>
                  <a:srgbClr val="000090"/>
                </a:solidFill>
              </a:rPr>
              <a:t>NMHS</a:t>
            </a:r>
            <a:endParaRPr lang="en-US" sz="3200" dirty="0"/>
          </a:p>
        </p:txBody>
      </p:sp>
      <p:sp>
        <p:nvSpPr>
          <p:cNvPr id="3" name="Content Placeholder 2"/>
          <p:cNvSpPr>
            <a:spLocks noGrp="1"/>
          </p:cNvSpPr>
          <p:nvPr>
            <p:ph idx="1"/>
          </p:nvPr>
        </p:nvSpPr>
        <p:spPr>
          <a:xfrm>
            <a:off x="457200" y="854579"/>
            <a:ext cx="8686800" cy="5880795"/>
          </a:xfrm>
        </p:spPr>
        <p:txBody>
          <a:bodyPr/>
          <a:lstStyle/>
          <a:p>
            <a:pPr>
              <a:buFont typeface="Wingdings" panose="05000000000000000000" pitchFamily="2" charset="2"/>
              <a:buChar char="Ø"/>
            </a:pPr>
            <a:r>
              <a:rPr lang="en-US" dirty="0" smtClean="0"/>
              <a:t> Climate </a:t>
            </a:r>
            <a:r>
              <a:rPr lang="en-US" dirty="0"/>
              <a:t>characteristics in Lao </a:t>
            </a:r>
            <a:r>
              <a:rPr lang="en-US" dirty="0" smtClean="0"/>
              <a:t>PDR</a:t>
            </a:r>
          </a:p>
          <a:p>
            <a:r>
              <a:rPr lang="en-US" sz="2000" dirty="0"/>
              <a:t>Laos has the typical tropical </a:t>
            </a:r>
            <a:r>
              <a:rPr lang="en-US" sz="2000" u="sng" dirty="0">
                <a:hlinkClick r:id="rId2"/>
              </a:rPr>
              <a:t>monsoon</a:t>
            </a:r>
            <a:r>
              <a:rPr lang="en-US" sz="2000" dirty="0"/>
              <a:t> (wet-dry) climate of the region, though the mountains provide some variations in temperature. During the rainy season (May to October), the winds of the southwest monsoon deposit an average rainfall </a:t>
            </a:r>
            <a:r>
              <a:rPr lang="en-US" sz="2000" dirty="0" smtClean="0"/>
              <a:t>of 1,300 </a:t>
            </a:r>
            <a:r>
              <a:rPr lang="en-US" sz="2000" dirty="0"/>
              <a:t>to 2,300 </a:t>
            </a:r>
            <a:r>
              <a:rPr lang="en-US" sz="2000" dirty="0" smtClean="0"/>
              <a:t>mm, </a:t>
            </a:r>
            <a:r>
              <a:rPr lang="en-US" sz="2000" dirty="0"/>
              <a:t>with totals reaching some </a:t>
            </a:r>
            <a:r>
              <a:rPr lang="en-US" sz="2000" dirty="0" smtClean="0"/>
              <a:t>4,100 mm </a:t>
            </a:r>
            <a:r>
              <a:rPr lang="en-US" sz="2000" dirty="0"/>
              <a:t>on the </a:t>
            </a:r>
            <a:r>
              <a:rPr lang="en-US" sz="2000" dirty="0" err="1"/>
              <a:t>Bolovens</a:t>
            </a:r>
            <a:r>
              <a:rPr lang="en-US" sz="2000" dirty="0"/>
              <a:t> Plateau. The dry season </a:t>
            </a:r>
            <a:r>
              <a:rPr lang="en-US" sz="2000" dirty="0" smtClean="0"/>
              <a:t>November </a:t>
            </a:r>
            <a:r>
              <a:rPr lang="en-US" sz="2000" dirty="0"/>
              <a:t>to </a:t>
            </a:r>
            <a:r>
              <a:rPr lang="en-US" sz="2000" dirty="0" smtClean="0"/>
              <a:t>April </a:t>
            </a:r>
            <a:r>
              <a:rPr lang="en-US" sz="2000" dirty="0"/>
              <a:t>is dominated by the northeast monsoon. Minimum temperatures average between </a:t>
            </a:r>
            <a:r>
              <a:rPr lang="en-US" sz="2000" dirty="0" smtClean="0"/>
              <a:t>16 </a:t>
            </a:r>
            <a:r>
              <a:rPr lang="en-US" sz="2000" dirty="0"/>
              <a:t>and 21 °</a:t>
            </a:r>
            <a:r>
              <a:rPr lang="en-US" sz="2000" dirty="0" smtClean="0"/>
              <a:t>C </a:t>
            </a:r>
            <a:r>
              <a:rPr lang="en-US" sz="2000" dirty="0"/>
              <a:t>in the cool months of December through February, increasing to highs of more </a:t>
            </a:r>
            <a:r>
              <a:rPr lang="en-US" sz="2000" dirty="0" smtClean="0"/>
              <a:t>than </a:t>
            </a:r>
            <a:r>
              <a:rPr lang="en-US" sz="2000" dirty="0"/>
              <a:t>(32 °C) in March and April, just before the start of the rains. In the wet season the average temperature is </a:t>
            </a:r>
            <a:r>
              <a:rPr lang="en-US" sz="2000" dirty="0" smtClean="0"/>
              <a:t> </a:t>
            </a:r>
            <a:r>
              <a:rPr lang="en-US" sz="2000" dirty="0"/>
              <a:t>(27 °C).</a:t>
            </a:r>
          </a:p>
          <a:p>
            <a:pPr marL="0" indent="0">
              <a:buNone/>
            </a:pPr>
            <a:endParaRPr lang="en-US" dirty="0"/>
          </a:p>
        </p:txBody>
      </p:sp>
      <p:grpSp>
        <p:nvGrpSpPr>
          <p:cNvPr id="4" name="Group 3"/>
          <p:cNvGrpSpPr>
            <a:grpSpLocks/>
          </p:cNvGrpSpPr>
          <p:nvPr/>
        </p:nvGrpSpPr>
        <p:grpSpPr bwMode="auto">
          <a:xfrm>
            <a:off x="533709" y="4238323"/>
            <a:ext cx="2788533" cy="756892"/>
            <a:chOff x="392746" y="2535847"/>
            <a:chExt cx="2618911" cy="2157469"/>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82" y="3024098"/>
              <a:ext cx="2579375" cy="154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18"/>
            <p:cNvGrpSpPr>
              <a:grpSpLocks/>
            </p:cNvGrpSpPr>
            <p:nvPr/>
          </p:nvGrpSpPr>
          <p:grpSpPr bwMode="auto">
            <a:xfrm>
              <a:off x="392746" y="2535847"/>
              <a:ext cx="1212830" cy="1139480"/>
              <a:chOff x="3743691" y="462384"/>
              <a:chExt cx="3041127" cy="2331280"/>
            </a:xfrm>
          </p:grpSpPr>
          <p:pic>
            <p:nvPicPr>
              <p:cNvPr id="8" name="Picture 7"/>
              <p:cNvPicPr>
                <a:picLocks noChangeAspect="1"/>
              </p:cNvPicPr>
              <p:nvPr/>
            </p:nvPicPr>
            <p:blipFill>
              <a:blip r:embed="rId4" cstate="print">
                <a:extLst/>
              </a:blip>
              <a:stretch>
                <a:fillRect/>
              </a:stretch>
            </p:blipFill>
            <p:spPr>
              <a:xfrm>
                <a:off x="3778919" y="1510838"/>
                <a:ext cx="2534194" cy="1282826"/>
              </a:xfrm>
              <a:prstGeom prst="rect">
                <a:avLst/>
              </a:prstGeom>
              <a:effectLst>
                <a:glow rad="12700">
                  <a:schemeClr val="bg1">
                    <a:alpha val="67000"/>
                  </a:schemeClr>
                </a:glow>
              </a:effectLst>
            </p:spPr>
          </p:pic>
          <p:pic>
            <p:nvPicPr>
              <p:cNvPr id="9"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3691" y="462384"/>
                <a:ext cx="3041127" cy="110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18"/>
            <p:cNvSpPr txBox="1">
              <a:spLocks noChangeArrowheads="1"/>
            </p:cNvSpPr>
            <p:nvPr/>
          </p:nvSpPr>
          <p:spPr bwMode="auto">
            <a:xfrm>
              <a:off x="432282" y="4354762"/>
              <a:ext cx="2361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600" b="1">
                  <a:cs typeface="Angsana New" panose="02020603050405020304" pitchFamily="18" charset="-34"/>
                </a:rPr>
                <a:t>Jan, Feb, Nov, Dec</a:t>
              </a:r>
              <a:endParaRPr lang="th-TH" sz="1600" b="1">
                <a:cs typeface="Angsana New" panose="02020603050405020304" pitchFamily="18" charset="-34"/>
              </a:endParaRPr>
            </a:p>
          </p:txBody>
        </p:sp>
      </p:grpSp>
      <p:grpSp>
        <p:nvGrpSpPr>
          <p:cNvPr id="10" name="Group 9"/>
          <p:cNvGrpSpPr>
            <a:grpSpLocks/>
          </p:cNvGrpSpPr>
          <p:nvPr/>
        </p:nvGrpSpPr>
        <p:grpSpPr bwMode="auto">
          <a:xfrm>
            <a:off x="3364339" y="4209035"/>
            <a:ext cx="2586819" cy="1305369"/>
            <a:chOff x="3517177" y="2670091"/>
            <a:chExt cx="2448272" cy="2242669"/>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7177" y="3218246"/>
              <a:ext cx="2448272" cy="169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8"/>
            <p:cNvGrpSpPr>
              <a:grpSpLocks/>
            </p:cNvGrpSpPr>
            <p:nvPr/>
          </p:nvGrpSpPr>
          <p:grpSpPr bwMode="auto">
            <a:xfrm>
              <a:off x="4754766" y="2911663"/>
              <a:ext cx="1184998" cy="1240890"/>
              <a:chOff x="6856150" y="419035"/>
              <a:chExt cx="3041127" cy="2233880"/>
            </a:xfrm>
          </p:grpSpPr>
          <p:pic>
            <p:nvPicPr>
              <p:cNvPr id="14" name="Picture 13"/>
              <p:cNvPicPr>
                <a:picLocks noChangeAspect="1"/>
              </p:cNvPicPr>
              <p:nvPr/>
            </p:nvPicPr>
            <p:blipFill>
              <a:blip r:embed="rId4" cstate="print">
                <a:extLst/>
              </a:blip>
              <a:stretch>
                <a:fillRect/>
              </a:stretch>
            </p:blipFill>
            <p:spPr>
              <a:xfrm>
                <a:off x="7321568" y="1370089"/>
                <a:ext cx="2534194" cy="1282826"/>
              </a:xfrm>
              <a:prstGeom prst="rect">
                <a:avLst/>
              </a:prstGeom>
              <a:effectLst>
                <a:glow rad="12700">
                  <a:schemeClr val="bg1">
                    <a:alpha val="67000"/>
                  </a:schemeClr>
                </a:glow>
              </a:effectLst>
            </p:spPr>
          </p:pic>
          <p:pic>
            <p:nvPicPr>
              <p:cNvPr id="15"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6150" y="419035"/>
                <a:ext cx="3041127" cy="110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20"/>
            <p:cNvSpPr txBox="1">
              <a:spLocks noChangeArrowheads="1"/>
            </p:cNvSpPr>
            <p:nvPr/>
          </p:nvSpPr>
          <p:spPr bwMode="auto">
            <a:xfrm>
              <a:off x="4388826" y="2670091"/>
              <a:ext cx="998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cs typeface="Angsana New" panose="02020603050405020304" pitchFamily="18" charset="-34"/>
                </a:rPr>
                <a:t>Mar, Apr</a:t>
              </a:r>
              <a:endParaRPr lang="th-TH" sz="1800" dirty="0">
                <a:cs typeface="Angsana New" panose="02020603050405020304" pitchFamily="18" charset="-34"/>
              </a:endParaRPr>
            </a:p>
          </p:txBody>
        </p:sp>
      </p:grpSp>
      <p:grpSp>
        <p:nvGrpSpPr>
          <p:cNvPr id="16" name="Group 15"/>
          <p:cNvGrpSpPr>
            <a:grpSpLocks/>
          </p:cNvGrpSpPr>
          <p:nvPr/>
        </p:nvGrpSpPr>
        <p:grpSpPr bwMode="auto">
          <a:xfrm>
            <a:off x="5987484" y="4143030"/>
            <a:ext cx="2925205" cy="1095541"/>
            <a:chOff x="5724128" y="2705901"/>
            <a:chExt cx="3206970" cy="2403375"/>
          </a:xfrm>
        </p:grpSpPr>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128" y="3009474"/>
              <a:ext cx="3206970" cy="209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23"/>
            <p:cNvSpPr txBox="1">
              <a:spLocks noChangeArrowheads="1"/>
            </p:cNvSpPr>
            <p:nvPr/>
          </p:nvSpPr>
          <p:spPr bwMode="auto">
            <a:xfrm>
              <a:off x="5868144" y="2705901"/>
              <a:ext cx="2731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cs typeface="Angsana New" panose="02020603050405020304" pitchFamily="18" charset="-34"/>
                </a:rPr>
                <a:t>May, Jun, Jul, Aug, Sep, Oct</a:t>
              </a:r>
              <a:endParaRPr lang="th-TH" sz="1800" dirty="0">
                <a:cs typeface="Angsana New" panose="02020603050405020304" pitchFamily="18" charset="-34"/>
              </a:endParaRPr>
            </a:p>
          </p:txBody>
        </p:sp>
      </p:grpSp>
      <p:grpSp>
        <p:nvGrpSpPr>
          <p:cNvPr id="22" name="Group 21"/>
          <p:cNvGrpSpPr>
            <a:grpSpLocks/>
          </p:cNvGrpSpPr>
          <p:nvPr/>
        </p:nvGrpSpPr>
        <p:grpSpPr bwMode="auto">
          <a:xfrm>
            <a:off x="748239" y="5301889"/>
            <a:ext cx="2415078" cy="1011178"/>
            <a:chOff x="1181537" y="4808219"/>
            <a:chExt cx="2627784" cy="1903778"/>
          </a:xfrm>
        </p:grpSpPr>
        <p:pic>
          <p:nvPicPr>
            <p:cNvPr id="2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537" y="5013176"/>
              <a:ext cx="2627784" cy="1698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7"/>
            <p:cNvSpPr txBox="1">
              <a:spLocks noChangeArrowheads="1"/>
            </p:cNvSpPr>
            <p:nvPr/>
          </p:nvSpPr>
          <p:spPr bwMode="auto">
            <a:xfrm>
              <a:off x="1613213" y="4808219"/>
              <a:ext cx="17634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cs typeface="Angsana New" panose="02020603050405020304" pitchFamily="18" charset="-34"/>
                </a:rPr>
                <a:t>Indirect impact</a:t>
              </a:r>
              <a:endParaRPr lang="th-TH" sz="2000">
                <a:cs typeface="Angsana New" panose="02020603050405020304" pitchFamily="18" charset="-34"/>
              </a:endParaRPr>
            </a:p>
          </p:txBody>
        </p:sp>
      </p:grpSp>
      <p:grpSp>
        <p:nvGrpSpPr>
          <p:cNvPr id="25" name="Group 24"/>
          <p:cNvGrpSpPr>
            <a:grpSpLocks/>
          </p:cNvGrpSpPr>
          <p:nvPr/>
        </p:nvGrpSpPr>
        <p:grpSpPr bwMode="auto">
          <a:xfrm>
            <a:off x="6152180" y="5519196"/>
            <a:ext cx="2632982" cy="1216178"/>
            <a:chOff x="5041192" y="5008274"/>
            <a:chExt cx="2633143" cy="1717354"/>
          </a:xfrm>
        </p:grpSpPr>
        <p:pic>
          <p:nvPicPr>
            <p:cNvPr id="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2738" y="5008274"/>
              <a:ext cx="2611597" cy="171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9"/>
            <p:cNvSpPr txBox="1">
              <a:spLocks noChangeArrowheads="1"/>
            </p:cNvSpPr>
            <p:nvPr/>
          </p:nvSpPr>
          <p:spPr bwMode="auto">
            <a:xfrm>
              <a:off x="5041192" y="5008274"/>
              <a:ext cx="1680371" cy="56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dirty="0">
                  <a:cs typeface="Angsana New" panose="02020603050405020304" pitchFamily="18" charset="-34"/>
                </a:rPr>
                <a:t>Direct impact</a:t>
              </a:r>
              <a:endParaRPr lang="th-TH" sz="2000" dirty="0">
                <a:cs typeface="Angsana New" panose="02020603050405020304" pitchFamily="18" charset="-34"/>
              </a:endParaRPr>
            </a:p>
          </p:txBody>
        </p:sp>
      </p:grpSp>
    </p:spTree>
    <p:extLst>
      <p:ext uri="{BB962C8B-B14F-4D97-AF65-F5344CB8AC3E}">
        <p14:creationId xmlns:p14="http://schemas.microsoft.com/office/powerpoint/2010/main" val="72607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heel(1)">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 to the </a:t>
            </a:r>
            <a:r>
              <a:rPr lang="en-US" dirty="0" smtClean="0"/>
              <a:t>NMHS</a:t>
            </a:r>
            <a:endParaRPr lang="en-US" dirty="0"/>
          </a:p>
        </p:txBody>
      </p:sp>
      <p:sp>
        <p:nvSpPr>
          <p:cNvPr id="3" name="Content Placeholder 2"/>
          <p:cNvSpPr>
            <a:spLocks noGrp="1"/>
          </p:cNvSpPr>
          <p:nvPr>
            <p:ph idx="1"/>
          </p:nvPr>
        </p:nvSpPr>
        <p:spPr>
          <a:xfrm>
            <a:off x="4469451" y="1600200"/>
            <a:ext cx="4670276" cy="4525963"/>
          </a:xfrm>
        </p:spPr>
        <p:txBody>
          <a:bodyPr>
            <a:normAutofit fontScale="92500" lnSpcReduction="10000"/>
          </a:bodyPr>
          <a:lstStyle/>
          <a:p>
            <a:pPr marL="0" lvl="1" indent="0">
              <a:buNone/>
            </a:pPr>
            <a:r>
              <a:rPr lang="en-US" dirty="0" smtClean="0"/>
              <a:t>       </a:t>
            </a:r>
            <a:r>
              <a:rPr lang="en-US" dirty="0"/>
              <a:t>The Department of Meteorology and Hydrology of Lao PDR (DMH) is a governmental department under Ministry of Natural Resources and Environment (MONRE), it is responsible for the collection and analysis of hydro-meteorological data and the provision of water supply conditions, weather forecasts, and issuing early warnings</a:t>
            </a:r>
            <a:r>
              <a:rPr lang="en-US" dirty="0" smtClean="0"/>
              <a:t>.</a:t>
            </a:r>
            <a:endParaRPr lang="en-US"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1"/>
            <a:ext cx="4409629" cy="4390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4649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39894" y="790433"/>
            <a:ext cx="5289847" cy="8575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Governmental </a:t>
            </a:r>
            <a:r>
              <a:rPr lang="en-US" dirty="0" smtClean="0"/>
              <a:t>Department under Ministry of Natural Resources and Environment (MONRE)</a:t>
            </a:r>
            <a:endParaRPr lang="en-US" dirty="0"/>
          </a:p>
        </p:txBody>
      </p:sp>
      <p:sp>
        <p:nvSpPr>
          <p:cNvPr id="10" name="Rectangle 9"/>
          <p:cNvSpPr/>
          <p:nvPr/>
        </p:nvSpPr>
        <p:spPr>
          <a:xfrm>
            <a:off x="5943600" y="2057400"/>
            <a:ext cx="3200400" cy="685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Permanent Representative (PR) of Lao PDR to WMO</a:t>
            </a:r>
          </a:p>
        </p:txBody>
      </p:sp>
      <p:sp>
        <p:nvSpPr>
          <p:cNvPr id="11" name="Rectangle 10"/>
          <p:cNvSpPr/>
          <p:nvPr/>
        </p:nvSpPr>
        <p:spPr>
          <a:xfrm>
            <a:off x="0" y="1981200"/>
            <a:ext cx="2819400" cy="685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hetsarath OT" panose="02000500000000020004" pitchFamily="2" charset="0"/>
                <a:cs typeface="Phetsarath OT" panose="02000500000000020004" pitchFamily="2" charset="0"/>
              </a:rPr>
              <a:t>Provide Meteorological services</a:t>
            </a:r>
            <a:endParaRPr lang="en-US" dirty="0">
              <a:latin typeface="Phetsarath OT" panose="02000500000000020004" pitchFamily="2" charset="0"/>
              <a:cs typeface="Phetsarath OT" panose="02000500000000020004" pitchFamily="2" charset="0"/>
            </a:endParaRPr>
          </a:p>
        </p:txBody>
      </p:sp>
      <p:sp>
        <p:nvSpPr>
          <p:cNvPr id="12" name="Rectangle 11"/>
          <p:cNvSpPr/>
          <p:nvPr/>
        </p:nvSpPr>
        <p:spPr>
          <a:xfrm>
            <a:off x="0" y="3302190"/>
            <a:ext cx="2528094" cy="8973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hetsarath OT" panose="02000500000000020004" pitchFamily="2" charset="0"/>
                <a:cs typeface="Phetsarath OT" panose="02000500000000020004" pitchFamily="2" charset="0"/>
              </a:rPr>
              <a:t>Provide Hydrological Services</a:t>
            </a:r>
            <a:endParaRPr lang="en-US" dirty="0">
              <a:latin typeface="Phetsarath OT" panose="02000500000000020004" pitchFamily="2" charset="0"/>
              <a:cs typeface="Phetsarath OT" panose="02000500000000020004" pitchFamily="2" charset="0"/>
            </a:endParaRPr>
          </a:p>
        </p:txBody>
      </p:sp>
      <p:sp>
        <p:nvSpPr>
          <p:cNvPr id="13" name="Rectangle 12"/>
          <p:cNvSpPr/>
          <p:nvPr/>
        </p:nvSpPr>
        <p:spPr>
          <a:xfrm>
            <a:off x="6248400" y="3334284"/>
            <a:ext cx="2895600" cy="685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Provide Seismological  information &amp; Services</a:t>
            </a:r>
          </a:p>
        </p:txBody>
      </p:sp>
      <p:sp>
        <p:nvSpPr>
          <p:cNvPr id="14" name="Rectangle 13"/>
          <p:cNvSpPr/>
          <p:nvPr/>
        </p:nvSpPr>
        <p:spPr>
          <a:xfrm>
            <a:off x="0" y="4686300"/>
            <a:ext cx="2438400" cy="685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hetsarath OT" panose="02000500000000020004" pitchFamily="2" charset="0"/>
                <a:cs typeface="Phetsarath OT" panose="02000500000000020004" pitchFamily="2" charset="0"/>
              </a:rPr>
              <a:t>Issuing the Early Warning</a:t>
            </a:r>
            <a:endParaRPr lang="en-US" dirty="0">
              <a:latin typeface="Phetsarath OT" panose="02000500000000020004" pitchFamily="2" charset="0"/>
              <a:cs typeface="Phetsarath OT" panose="02000500000000020004" pitchFamily="2" charset="0"/>
            </a:endParaRPr>
          </a:p>
        </p:txBody>
      </p:sp>
      <p:cxnSp>
        <p:nvCxnSpPr>
          <p:cNvPr id="16" name="Straight Arrow Connector 15"/>
          <p:cNvCxnSpPr>
            <a:stCxn id="21" idx="0"/>
          </p:cNvCxnSpPr>
          <p:nvPr/>
        </p:nvCxnSpPr>
        <p:spPr>
          <a:xfrm flipV="1">
            <a:off x="4388247" y="1623076"/>
            <a:ext cx="0" cy="94860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460763" y="2705100"/>
            <a:ext cx="472316" cy="36195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32767" y="3677184"/>
            <a:ext cx="519906"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2819400" y="2631806"/>
            <a:ext cx="533400" cy="480644"/>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528094" y="3750860"/>
            <a:ext cx="519906"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445485" y="4501110"/>
            <a:ext cx="784826" cy="19380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35836" y="1204957"/>
            <a:ext cx="8349241" cy="51274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2045125" y="5628903"/>
            <a:ext cx="5107706" cy="990600"/>
          </a:xfrm>
          <a:prstGeom prst="roundRect">
            <a:avLst/>
          </a:prstGeom>
          <a:solidFill>
            <a:srgbClr val="FF0000"/>
          </a:solidFill>
          <a:ln>
            <a:solidFill>
              <a:srgbClr val="0070C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smtClean="0">
                <a:solidFill>
                  <a:schemeClr val="bg1"/>
                </a:solidFill>
                <a:latin typeface="Phetsarath OT" panose="02000500000000020004" pitchFamily="2" charset="0"/>
                <a:cs typeface="Phetsarath OT" panose="02000500000000020004" pitchFamily="2" charset="0"/>
              </a:rPr>
              <a:t>For Protection, mitigation and reduction lost of life and properties of the people from the impacts from disastrous </a:t>
            </a:r>
          </a:p>
        </p:txBody>
      </p:sp>
      <p:sp>
        <p:nvSpPr>
          <p:cNvPr id="28" name="Rectangle 27"/>
          <p:cNvSpPr/>
          <p:nvPr/>
        </p:nvSpPr>
        <p:spPr>
          <a:xfrm>
            <a:off x="6172200" y="4724400"/>
            <a:ext cx="2971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hetsarath OT" panose="02000500000000020004" pitchFamily="2" charset="0"/>
                <a:cs typeface="Phetsarath OT" panose="02000500000000020004" pitchFamily="2" charset="0"/>
              </a:rPr>
              <a:t>Develop Curriculum on Hydro-met (Training) </a:t>
            </a:r>
            <a:endParaRPr lang="en-US" dirty="0">
              <a:latin typeface="Phetsarath OT" panose="02000500000000020004" pitchFamily="2" charset="0"/>
              <a:cs typeface="Phetsarath OT" panose="02000500000000020004" pitchFamily="2" charset="0"/>
            </a:endParaRPr>
          </a:p>
        </p:txBody>
      </p:sp>
      <p:cxnSp>
        <p:nvCxnSpPr>
          <p:cNvPr id="30" name="Straight Arrow Connector 29"/>
          <p:cNvCxnSpPr/>
          <p:nvPr/>
        </p:nvCxnSpPr>
        <p:spPr>
          <a:xfrm>
            <a:off x="5475068" y="4552950"/>
            <a:ext cx="697132" cy="17145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19"/>
          <p:cNvPicPr>
            <a:picLocks noChangeAspect="1" noChangeArrowheads="1"/>
          </p:cNvPicPr>
          <p:nvPr/>
        </p:nvPicPr>
        <p:blipFill>
          <a:blip r:embed="rId2" cstate="print"/>
          <a:srcRect/>
          <a:stretch>
            <a:fillRect/>
          </a:stretch>
        </p:blipFill>
        <p:spPr bwMode="auto">
          <a:xfrm>
            <a:off x="3048000" y="2571678"/>
            <a:ext cx="2680494" cy="2605544"/>
          </a:xfrm>
          <a:prstGeom prst="rect">
            <a:avLst/>
          </a:prstGeom>
          <a:noFill/>
          <a:ln w="9525" algn="ctr">
            <a:noFill/>
            <a:miter lim="800000"/>
            <a:headEnd/>
            <a:tailEnd/>
          </a:ln>
        </p:spPr>
      </p:pic>
      <p:sp>
        <p:nvSpPr>
          <p:cNvPr id="23" name="Title 1"/>
          <p:cNvSpPr>
            <a:spLocks noGrp="1"/>
          </p:cNvSpPr>
          <p:nvPr>
            <p:ph type="title"/>
          </p:nvPr>
        </p:nvSpPr>
        <p:spPr>
          <a:xfrm>
            <a:off x="990600" y="0"/>
            <a:ext cx="7239000" cy="818866"/>
          </a:xfrm>
        </p:spPr>
        <p:txBody>
          <a:bodyPr/>
          <a:lstStyle/>
          <a:p>
            <a:r>
              <a:rPr lang="en-US" dirty="0" smtClean="0"/>
              <a:t>DMH’s Key Functional Services</a:t>
            </a:r>
            <a:endParaRPr lang="en-US" dirty="0"/>
          </a:p>
        </p:txBody>
      </p:sp>
    </p:spTree>
    <p:extLst>
      <p:ext uri="{BB962C8B-B14F-4D97-AF65-F5344CB8AC3E}">
        <p14:creationId xmlns:p14="http://schemas.microsoft.com/office/powerpoint/2010/main" val="3289657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par>
                                <p:cTn id="16" presetID="4"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ox(i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ox(in)">
                                      <p:cBhvr>
                                        <p:cTn id="23" dur="500"/>
                                        <p:tgtEl>
                                          <p:spTgt spid="22"/>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ox(i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ox(in)">
                                      <p:cBhvr>
                                        <p:cTn id="31" dur="500"/>
                                        <p:tgtEl>
                                          <p:spTgt spid="12"/>
                                        </p:tgtEl>
                                      </p:cBhvr>
                                    </p:animEffect>
                                  </p:childTnLst>
                                </p:cTn>
                              </p:par>
                              <p:par>
                                <p:cTn id="32" presetID="4"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ox(in)">
                                      <p:cBhvr>
                                        <p:cTn id="39" dur="500"/>
                                        <p:tgtEl>
                                          <p:spTgt spid="20"/>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ox(in)">
                                      <p:cBhvr>
                                        <p:cTn id="47" dur="500"/>
                                        <p:tgtEl>
                                          <p:spTgt spid="27"/>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ox(i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ox(in)">
                                      <p:cBhvr>
                                        <p:cTn id="55" dur="500"/>
                                        <p:tgtEl>
                                          <p:spTgt spid="30"/>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ox(in)">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heel(4)">
                                      <p:cBhvr>
                                        <p:cTn id="63" dur="2000"/>
                                        <p:tgtEl>
                                          <p:spTgt spid="26"/>
                                        </p:tgtEl>
                                      </p:cBhvr>
                                    </p:animEffect>
                                  </p:childTnLst>
                                </p:cTn>
                              </p:par>
                              <p:par>
                                <p:cTn id="64" presetID="21" presetClass="entr" presetSubtype="4"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heel(4)">
                                      <p:cBhvr>
                                        <p:cTn id="6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5" grpId="0" animBg="1"/>
      <p:bldP spid="26"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6911" y="519917"/>
            <a:ext cx="5936775" cy="474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Phetsarath OT" panose="02000500000000020004" pitchFamily="2" charset="0"/>
                <a:cs typeface="Phetsarath OT" panose="02000500000000020004" pitchFamily="2" charset="0"/>
              </a:rPr>
              <a:t>Ministry of Natural Resources and Environment (MONRE)</a:t>
            </a:r>
            <a:endParaRPr lang="en-US" b="1" dirty="0">
              <a:latin typeface="Phetsarath OT" panose="02000500000000020004" pitchFamily="2" charset="0"/>
              <a:cs typeface="Phetsarath OT" panose="02000500000000020004" pitchFamily="2" charset="0"/>
            </a:endParaRPr>
          </a:p>
        </p:txBody>
      </p:sp>
      <p:sp>
        <p:nvSpPr>
          <p:cNvPr id="3" name="Rectangle 2"/>
          <p:cNvSpPr/>
          <p:nvPr/>
        </p:nvSpPr>
        <p:spPr>
          <a:xfrm>
            <a:off x="1828799" y="1274328"/>
            <a:ext cx="4953001"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Phetsarath OT" panose="02000500000000020004" pitchFamily="2" charset="0"/>
                <a:cs typeface="Phetsarath OT" panose="02000500000000020004" pitchFamily="2" charset="0"/>
              </a:rPr>
              <a:t>Department of Meteorology and Hydrology</a:t>
            </a:r>
            <a:endParaRPr lang="en-US" b="1" dirty="0">
              <a:latin typeface="Phetsarath OT" panose="02000500000000020004" pitchFamily="2" charset="0"/>
              <a:cs typeface="Phetsarath OT" panose="02000500000000020004" pitchFamily="2" charset="0"/>
            </a:endParaRPr>
          </a:p>
        </p:txBody>
      </p:sp>
      <p:sp>
        <p:nvSpPr>
          <p:cNvPr id="4" name="Rectangle 3"/>
          <p:cNvSpPr/>
          <p:nvPr/>
        </p:nvSpPr>
        <p:spPr>
          <a:xfrm>
            <a:off x="3522828" y="2355872"/>
            <a:ext cx="2133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Phetsarath OT" panose="02000500000000020004" pitchFamily="2" charset="0"/>
                <a:cs typeface="Phetsarath OT" panose="02000500000000020004" pitchFamily="2" charset="0"/>
              </a:rPr>
              <a:t>General affairs  Div </a:t>
            </a:r>
            <a:endParaRPr lang="en-US" sz="1600" b="1" dirty="0">
              <a:latin typeface="Phetsarath OT" panose="02000500000000020004" pitchFamily="2" charset="0"/>
              <a:cs typeface="Phetsarath OT" panose="02000500000000020004" pitchFamily="2" charset="0"/>
            </a:endParaRPr>
          </a:p>
        </p:txBody>
      </p:sp>
      <p:sp>
        <p:nvSpPr>
          <p:cNvPr id="6" name="Rectangle 5"/>
          <p:cNvSpPr/>
          <p:nvPr/>
        </p:nvSpPr>
        <p:spPr>
          <a:xfrm>
            <a:off x="1475508" y="2128662"/>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Phetsarath OT" panose="02000500000000020004" pitchFamily="2" charset="0"/>
                <a:cs typeface="Phetsarath OT" panose="02000500000000020004" pitchFamily="2" charset="0"/>
              </a:rPr>
              <a:t>Climate and Agro-met </a:t>
            </a:r>
            <a:r>
              <a:rPr lang="en-US" sz="1400" b="1" dirty="0" err="1" smtClean="0">
                <a:latin typeface="Phetsarath OT" panose="02000500000000020004" pitchFamily="2" charset="0"/>
                <a:cs typeface="Phetsarath OT" panose="02000500000000020004" pitchFamily="2" charset="0"/>
              </a:rPr>
              <a:t>Div</a:t>
            </a:r>
            <a:endParaRPr lang="en-US" sz="1400" b="1" dirty="0">
              <a:latin typeface="Phetsarath OT" panose="02000500000000020004" pitchFamily="2" charset="0"/>
              <a:cs typeface="Phetsarath OT" panose="02000500000000020004" pitchFamily="2" charset="0"/>
            </a:endParaRPr>
          </a:p>
        </p:txBody>
      </p:sp>
      <p:sp>
        <p:nvSpPr>
          <p:cNvPr id="7" name="Rectangle 6"/>
          <p:cNvSpPr/>
          <p:nvPr/>
        </p:nvSpPr>
        <p:spPr>
          <a:xfrm>
            <a:off x="1483128" y="3108494"/>
            <a:ext cx="159258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Phetsarath OT" panose="02000500000000020004" pitchFamily="2" charset="0"/>
                <a:cs typeface="Phetsarath OT" panose="02000500000000020004" pitchFamily="2" charset="0"/>
              </a:rPr>
              <a:t>Hydrology </a:t>
            </a:r>
            <a:r>
              <a:rPr lang="en-US" sz="1400" b="1" dirty="0" err="1" smtClean="0">
                <a:latin typeface="Phetsarath OT" panose="02000500000000020004" pitchFamily="2" charset="0"/>
                <a:cs typeface="Phetsarath OT" panose="02000500000000020004" pitchFamily="2" charset="0"/>
              </a:rPr>
              <a:t>Div</a:t>
            </a:r>
            <a:endParaRPr lang="en-US" sz="1400" b="1" dirty="0">
              <a:latin typeface="Phetsarath OT" panose="02000500000000020004" pitchFamily="2" charset="0"/>
              <a:cs typeface="Phetsarath OT" panose="02000500000000020004" pitchFamily="2" charset="0"/>
            </a:endParaRPr>
          </a:p>
        </p:txBody>
      </p:sp>
      <p:sp>
        <p:nvSpPr>
          <p:cNvPr id="8" name="Rectangle 7"/>
          <p:cNvSpPr/>
          <p:nvPr/>
        </p:nvSpPr>
        <p:spPr>
          <a:xfrm>
            <a:off x="1432560" y="3962981"/>
            <a:ext cx="161544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latin typeface="Phetsarath OT" panose="02000500000000020004" pitchFamily="2" charset="0"/>
                <a:cs typeface="Phetsarath OT" panose="02000500000000020004" pitchFamily="2" charset="0"/>
              </a:rPr>
              <a:t>Meteo</a:t>
            </a:r>
            <a:r>
              <a:rPr lang="en-US" sz="1400" b="1" dirty="0" smtClean="0">
                <a:latin typeface="Phetsarath OT" panose="02000500000000020004" pitchFamily="2" charset="0"/>
                <a:cs typeface="Phetsarath OT" panose="02000500000000020004" pitchFamily="2" charset="0"/>
              </a:rPr>
              <a:t>-Network and Earthquake </a:t>
            </a:r>
            <a:r>
              <a:rPr lang="en-US" sz="1400" b="1" dirty="0" err="1" smtClean="0">
                <a:latin typeface="Phetsarath OT" panose="02000500000000020004" pitchFamily="2" charset="0"/>
                <a:cs typeface="Phetsarath OT" panose="02000500000000020004" pitchFamily="2" charset="0"/>
              </a:rPr>
              <a:t>Div</a:t>
            </a:r>
            <a:endParaRPr lang="en-US" sz="1400" b="1" dirty="0">
              <a:latin typeface="Phetsarath OT" panose="02000500000000020004" pitchFamily="2" charset="0"/>
              <a:cs typeface="Phetsarath OT" panose="02000500000000020004" pitchFamily="2" charset="0"/>
            </a:endParaRPr>
          </a:p>
        </p:txBody>
      </p:sp>
      <p:sp>
        <p:nvSpPr>
          <p:cNvPr id="9" name="Rectangle 8"/>
          <p:cNvSpPr/>
          <p:nvPr/>
        </p:nvSpPr>
        <p:spPr>
          <a:xfrm>
            <a:off x="1432560" y="4817468"/>
            <a:ext cx="161544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Phetsarath OT" panose="02000500000000020004" pitchFamily="2" charset="0"/>
                <a:cs typeface="Phetsarath OT" panose="02000500000000020004" pitchFamily="2" charset="0"/>
              </a:rPr>
              <a:t>Weather Forecasting </a:t>
            </a:r>
            <a:r>
              <a:rPr lang="en-US" sz="1400" b="1" dirty="0" err="1" smtClean="0">
                <a:latin typeface="Phetsarath OT" panose="02000500000000020004" pitchFamily="2" charset="0"/>
                <a:cs typeface="Phetsarath OT" panose="02000500000000020004" pitchFamily="2" charset="0"/>
              </a:rPr>
              <a:t>Div</a:t>
            </a:r>
            <a:endParaRPr lang="en-US" sz="1400" b="1" dirty="0">
              <a:latin typeface="Phetsarath OT" panose="02000500000000020004" pitchFamily="2" charset="0"/>
              <a:cs typeface="Phetsarath OT" panose="02000500000000020004" pitchFamily="2" charset="0"/>
            </a:endParaRPr>
          </a:p>
        </p:txBody>
      </p:sp>
      <p:sp>
        <p:nvSpPr>
          <p:cNvPr id="10" name="Rectangle 9"/>
          <p:cNvSpPr/>
          <p:nvPr/>
        </p:nvSpPr>
        <p:spPr>
          <a:xfrm>
            <a:off x="1416751" y="5663169"/>
            <a:ext cx="161544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Phetsarath OT" panose="02000500000000020004" pitchFamily="2" charset="0"/>
                <a:cs typeface="Phetsarath OT" panose="02000500000000020004" pitchFamily="2" charset="0"/>
              </a:rPr>
              <a:t>Aeronautical </a:t>
            </a:r>
            <a:r>
              <a:rPr lang="en-US" sz="1400" b="1" dirty="0" err="1" smtClean="0">
                <a:latin typeface="Phetsarath OT" panose="02000500000000020004" pitchFamily="2" charset="0"/>
                <a:cs typeface="Phetsarath OT" panose="02000500000000020004" pitchFamily="2" charset="0"/>
              </a:rPr>
              <a:t>Div</a:t>
            </a:r>
            <a:endParaRPr lang="en-US" sz="1400" b="1" dirty="0">
              <a:latin typeface="Phetsarath OT" panose="02000500000000020004" pitchFamily="2" charset="0"/>
              <a:cs typeface="Phetsarath OT" panose="02000500000000020004" pitchFamily="2" charset="0"/>
            </a:endParaRPr>
          </a:p>
        </p:txBody>
      </p:sp>
      <p:sp>
        <p:nvSpPr>
          <p:cNvPr id="11" name="Rectangle 10"/>
          <p:cNvSpPr/>
          <p:nvPr/>
        </p:nvSpPr>
        <p:spPr>
          <a:xfrm>
            <a:off x="6292756" y="2335382"/>
            <a:ext cx="219728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Phetsarath OT" panose="02000500000000020004" pitchFamily="2" charset="0"/>
                <a:cs typeface="Phetsarath OT" panose="02000500000000020004" pitchFamily="2" charset="0"/>
              </a:rPr>
              <a:t>Provincial Hydro-met Station</a:t>
            </a:r>
            <a:endParaRPr lang="en-US" sz="1400" b="1" dirty="0">
              <a:latin typeface="Phetsarath OT" panose="02000500000000020004" pitchFamily="2" charset="0"/>
              <a:cs typeface="Phetsarath OT" panose="02000500000000020004" pitchFamily="2" charset="0"/>
            </a:endParaRPr>
          </a:p>
        </p:txBody>
      </p:sp>
      <p:cxnSp>
        <p:nvCxnSpPr>
          <p:cNvPr id="13" name="Straight Connector 12"/>
          <p:cNvCxnSpPr>
            <a:stCxn id="2" idx="2"/>
          </p:cNvCxnSpPr>
          <p:nvPr/>
        </p:nvCxnSpPr>
        <p:spPr>
          <a:xfrm>
            <a:off x="4305299" y="994177"/>
            <a:ext cx="1" cy="266593"/>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 idx="3"/>
          </p:cNvCxnSpPr>
          <p:nvPr/>
        </p:nvCxnSpPr>
        <p:spPr>
          <a:xfrm>
            <a:off x="6781800" y="1579128"/>
            <a:ext cx="609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91400" y="1555655"/>
            <a:ext cx="0" cy="7521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3" idx="1"/>
          </p:cNvCxnSpPr>
          <p:nvPr/>
        </p:nvCxnSpPr>
        <p:spPr>
          <a:xfrm flipH="1">
            <a:off x="762001" y="1579128"/>
            <a:ext cx="106679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1971" y="1592580"/>
            <a:ext cx="0" cy="44134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0" idx="1"/>
          </p:cNvCxnSpPr>
          <p:nvPr/>
        </p:nvCxnSpPr>
        <p:spPr>
          <a:xfrm>
            <a:off x="746191" y="6006069"/>
            <a:ext cx="67056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97328" y="2491538"/>
            <a:ext cx="685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7" idx="1"/>
          </p:cNvCxnSpPr>
          <p:nvPr/>
        </p:nvCxnSpPr>
        <p:spPr>
          <a:xfrm>
            <a:off x="789708" y="3451394"/>
            <a:ext cx="69342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8" idx="1"/>
          </p:cNvCxnSpPr>
          <p:nvPr/>
        </p:nvCxnSpPr>
        <p:spPr>
          <a:xfrm>
            <a:off x="762000" y="4305881"/>
            <a:ext cx="67056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9" idx="1"/>
          </p:cNvCxnSpPr>
          <p:nvPr/>
        </p:nvCxnSpPr>
        <p:spPr>
          <a:xfrm>
            <a:off x="762000" y="5160368"/>
            <a:ext cx="67056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a:xfrm>
            <a:off x="955344" y="73025"/>
            <a:ext cx="7171706" cy="433705"/>
          </a:xfrm>
        </p:spPr>
        <p:txBody>
          <a:bodyPr>
            <a:normAutofit fontScale="90000"/>
          </a:bodyPr>
          <a:lstStyle/>
          <a:p>
            <a:r>
              <a:rPr lang="en-US" sz="2800" b="1" dirty="0" smtClean="0">
                <a:latin typeface="Phetsarath OT" panose="02000500000000020004" pitchFamily="2" charset="0"/>
                <a:cs typeface="Phetsarath OT" panose="02000500000000020004" pitchFamily="2" charset="0"/>
              </a:rPr>
              <a:t>DMH Structure Chart</a:t>
            </a:r>
            <a:endParaRPr lang="en-US" sz="2800" b="1" dirty="0">
              <a:latin typeface="Phetsarath OT" panose="02000500000000020004" pitchFamily="2" charset="0"/>
              <a:cs typeface="Phetsarath OT" panose="02000500000000020004" pitchFamily="2" charset="0"/>
            </a:endParaRPr>
          </a:p>
        </p:txBody>
      </p:sp>
      <p:grpSp>
        <p:nvGrpSpPr>
          <p:cNvPr id="66" name="Group 65"/>
          <p:cNvGrpSpPr/>
          <p:nvPr/>
        </p:nvGrpSpPr>
        <p:grpSpPr>
          <a:xfrm>
            <a:off x="3522828" y="3380247"/>
            <a:ext cx="5463998" cy="2445820"/>
            <a:chOff x="3425587" y="3581400"/>
            <a:chExt cx="5404514" cy="2264169"/>
          </a:xfrm>
        </p:grpSpPr>
        <p:sp>
          <p:nvSpPr>
            <p:cNvPr id="61" name="Rectangle 60"/>
            <p:cNvSpPr/>
            <p:nvPr/>
          </p:nvSpPr>
          <p:spPr>
            <a:xfrm>
              <a:off x="3425587" y="3581400"/>
              <a:ext cx="5404513" cy="4719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latin typeface="Phetsarath OT" panose="02000500000000020004" pitchFamily="2" charset="0"/>
                  <a:cs typeface="Phetsarath OT" panose="02000500000000020004" pitchFamily="2" charset="0"/>
                </a:rPr>
                <a:t>Staff Member</a:t>
              </a:r>
              <a:endParaRPr lang="en-US" sz="2000" b="1" dirty="0">
                <a:latin typeface="Phetsarath OT" panose="02000500000000020004" pitchFamily="2" charset="0"/>
                <a:cs typeface="Phetsarath OT" panose="02000500000000020004" pitchFamily="2" charset="0"/>
              </a:endParaRPr>
            </a:p>
          </p:txBody>
        </p:sp>
        <p:sp>
          <p:nvSpPr>
            <p:cNvPr id="62" name="Rectangle 61"/>
            <p:cNvSpPr/>
            <p:nvPr/>
          </p:nvSpPr>
          <p:spPr>
            <a:xfrm>
              <a:off x="4050029" y="4064871"/>
              <a:ext cx="4780071" cy="567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latin typeface="Phetsarath OT" panose="02000500000000020004" pitchFamily="2" charset="0"/>
                  <a:cs typeface="Phetsarath OT" panose="02000500000000020004" pitchFamily="2" charset="0"/>
                </a:rPr>
                <a:t>Head Quarter</a:t>
              </a:r>
              <a:r>
                <a:rPr lang="lo-LA" b="1" dirty="0" smtClean="0">
                  <a:latin typeface="Phetsarath OT" panose="02000500000000020004" pitchFamily="2" charset="0"/>
                  <a:cs typeface="Phetsarath OT" panose="02000500000000020004" pitchFamily="2" charset="0"/>
                </a:rPr>
                <a:t>: </a:t>
              </a:r>
              <a:r>
                <a:rPr lang="en-US" b="1" dirty="0" smtClean="0">
                  <a:latin typeface="Phetsarath OT" panose="02000500000000020004" pitchFamily="2" charset="0"/>
                  <a:cs typeface="Phetsarath OT" panose="02000500000000020004" pitchFamily="2" charset="0"/>
                </a:rPr>
                <a:t>Total </a:t>
              </a:r>
              <a:r>
                <a:rPr lang="lo-LA" b="1" dirty="0" smtClean="0">
                  <a:latin typeface="Phetsarath OT" panose="02000500000000020004" pitchFamily="2" charset="0"/>
                  <a:cs typeface="Phetsarath OT" panose="02000500000000020004" pitchFamily="2" charset="0"/>
                </a:rPr>
                <a:t>7</a:t>
              </a:r>
              <a:r>
                <a:rPr lang="en-US" b="1" dirty="0" smtClean="0">
                  <a:latin typeface="Phetsarath OT" panose="02000500000000020004" pitchFamily="2" charset="0"/>
                  <a:cs typeface="Phetsarath OT" panose="02000500000000020004" pitchFamily="2" charset="0"/>
                </a:rPr>
                <a:t>4 </a:t>
              </a:r>
              <a:r>
                <a:rPr lang="en-US" b="1" dirty="0" err="1" smtClean="0">
                  <a:latin typeface="Phetsarath OT" panose="02000500000000020004" pitchFamily="2" charset="0"/>
                  <a:cs typeface="Phetsarath OT" panose="02000500000000020004" pitchFamily="2" charset="0"/>
                </a:rPr>
                <a:t>prs</a:t>
              </a:r>
              <a:r>
                <a:rPr lang="lo-LA" b="1" dirty="0" smtClean="0">
                  <a:latin typeface="Phetsarath OT" panose="02000500000000020004" pitchFamily="2" charset="0"/>
                  <a:cs typeface="Phetsarath OT" panose="02000500000000020004" pitchFamily="2" charset="0"/>
                </a:rPr>
                <a:t> , </a:t>
              </a:r>
              <a:r>
                <a:rPr lang="en-US" b="1" dirty="0" smtClean="0">
                  <a:latin typeface="Phetsarath OT" panose="02000500000000020004" pitchFamily="2" charset="0"/>
                  <a:cs typeface="Phetsarath OT" panose="02000500000000020004" pitchFamily="2" charset="0"/>
                </a:rPr>
                <a:t>woman:</a:t>
              </a:r>
              <a:r>
                <a:rPr lang="lo-LA" b="1" dirty="0" smtClean="0">
                  <a:latin typeface="Phetsarath OT" panose="02000500000000020004" pitchFamily="2" charset="0"/>
                  <a:cs typeface="Phetsarath OT" panose="02000500000000020004" pitchFamily="2" charset="0"/>
                </a:rPr>
                <a:t> 27</a:t>
              </a:r>
              <a:endParaRPr lang="en-US" b="1" dirty="0">
                <a:latin typeface="Phetsarath OT" panose="02000500000000020004" pitchFamily="2" charset="0"/>
                <a:cs typeface="Phetsarath OT" panose="02000500000000020004" pitchFamily="2" charset="0"/>
              </a:endParaRPr>
            </a:p>
          </p:txBody>
        </p:sp>
        <p:sp>
          <p:nvSpPr>
            <p:cNvPr id="63" name="Rectangle 62"/>
            <p:cNvSpPr/>
            <p:nvPr/>
          </p:nvSpPr>
          <p:spPr>
            <a:xfrm>
              <a:off x="4904422" y="4660312"/>
              <a:ext cx="3925679" cy="4719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Phetsarath OT" panose="02000500000000020004" pitchFamily="2" charset="0"/>
                  <a:cs typeface="Phetsarath OT" panose="02000500000000020004" pitchFamily="2" charset="0"/>
                </a:rPr>
                <a:t>Volunteer</a:t>
              </a:r>
              <a:r>
                <a:rPr lang="lo-LA" dirty="0" smtClean="0">
                  <a:latin typeface="Phetsarath OT" panose="02000500000000020004" pitchFamily="2" charset="0"/>
                  <a:cs typeface="Phetsarath OT" panose="02000500000000020004" pitchFamily="2" charset="0"/>
                </a:rPr>
                <a:t>: </a:t>
              </a:r>
              <a:r>
                <a:rPr lang="en-US" dirty="0" smtClean="0">
                  <a:latin typeface="Phetsarath OT" panose="02000500000000020004" pitchFamily="2" charset="0"/>
                  <a:cs typeface="Phetsarath OT" panose="02000500000000020004" pitchFamily="2" charset="0"/>
                </a:rPr>
                <a:t>3 </a:t>
              </a:r>
              <a:r>
                <a:rPr lang="en-US" dirty="0" err="1" smtClean="0">
                  <a:latin typeface="Phetsarath OT" panose="02000500000000020004" pitchFamily="2" charset="0"/>
                  <a:cs typeface="Phetsarath OT" panose="02000500000000020004" pitchFamily="2" charset="0"/>
                </a:rPr>
                <a:t>prs</a:t>
              </a:r>
              <a:r>
                <a:rPr lang="lo-LA" dirty="0" smtClean="0">
                  <a:latin typeface="Phetsarath OT" panose="02000500000000020004" pitchFamily="2" charset="0"/>
                  <a:cs typeface="Phetsarath OT" panose="02000500000000020004" pitchFamily="2" charset="0"/>
                </a:rPr>
                <a:t> , </a:t>
              </a:r>
              <a:r>
                <a:rPr lang="en-US" dirty="0" smtClean="0">
                  <a:latin typeface="Phetsarath OT" panose="02000500000000020004" pitchFamily="2" charset="0"/>
                  <a:cs typeface="Phetsarath OT" panose="02000500000000020004" pitchFamily="2" charset="0"/>
                </a:rPr>
                <a:t>woman</a:t>
              </a:r>
              <a:r>
                <a:rPr lang="lo-LA" dirty="0" smtClean="0">
                  <a:latin typeface="Phetsarath OT" panose="02000500000000020004" pitchFamily="2" charset="0"/>
                  <a:cs typeface="Phetsarath OT" panose="02000500000000020004" pitchFamily="2" charset="0"/>
                </a:rPr>
                <a:t> </a:t>
              </a:r>
              <a:r>
                <a:rPr lang="en-US" dirty="0" smtClean="0">
                  <a:latin typeface="Phetsarath OT" panose="02000500000000020004" pitchFamily="2" charset="0"/>
                  <a:cs typeface="Phetsarath OT" panose="02000500000000020004" pitchFamily="2" charset="0"/>
                </a:rPr>
                <a:t>1</a:t>
              </a:r>
              <a:endParaRPr lang="en-US" dirty="0">
                <a:latin typeface="Phetsarath OT" panose="02000500000000020004" pitchFamily="2" charset="0"/>
                <a:cs typeface="Phetsarath OT" panose="02000500000000020004" pitchFamily="2" charset="0"/>
              </a:endParaRPr>
            </a:p>
          </p:txBody>
        </p:sp>
        <p:sp>
          <p:nvSpPr>
            <p:cNvPr id="65" name="Rectangle 64"/>
            <p:cNvSpPr/>
            <p:nvPr/>
          </p:nvSpPr>
          <p:spPr>
            <a:xfrm>
              <a:off x="4904422" y="5143783"/>
              <a:ext cx="3925679" cy="7017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latin typeface="Phetsarath OT" panose="02000500000000020004" pitchFamily="2" charset="0"/>
                  <a:cs typeface="Phetsarath OT" panose="02000500000000020004" pitchFamily="2" charset="0"/>
                </a:rPr>
                <a:t>Ph.D</a:t>
              </a:r>
              <a:r>
                <a:rPr lang="en-US" dirty="0" smtClean="0">
                  <a:latin typeface="Phetsarath OT" panose="02000500000000020004" pitchFamily="2" charset="0"/>
                  <a:cs typeface="Phetsarath OT" panose="02000500000000020004" pitchFamily="2" charset="0"/>
                </a:rPr>
                <a:t>: </a:t>
              </a:r>
              <a:r>
                <a:rPr lang="lo-LA" dirty="0" smtClean="0">
                  <a:latin typeface="Phetsarath OT" panose="02000500000000020004" pitchFamily="2" charset="0"/>
                  <a:cs typeface="Phetsarath OT" panose="02000500000000020004" pitchFamily="2" charset="0"/>
                </a:rPr>
                <a:t>2, </a:t>
              </a:r>
              <a:r>
                <a:rPr lang="en-US" dirty="0" smtClean="0">
                  <a:latin typeface="Phetsarath OT" panose="02000500000000020004" pitchFamily="2" charset="0"/>
                  <a:cs typeface="Phetsarath OT" panose="02000500000000020004" pitchFamily="2" charset="0"/>
                </a:rPr>
                <a:t>Master:</a:t>
              </a:r>
              <a:r>
                <a:rPr lang="lo-LA" dirty="0" smtClean="0">
                  <a:latin typeface="Phetsarath OT" panose="02000500000000020004" pitchFamily="2" charset="0"/>
                  <a:cs typeface="Phetsarath OT" panose="02000500000000020004" pitchFamily="2" charset="0"/>
                </a:rPr>
                <a:t> 9, </a:t>
              </a:r>
              <a:r>
                <a:rPr lang="en-US" dirty="0" smtClean="0">
                  <a:latin typeface="Phetsarath OT" panose="02000500000000020004" pitchFamily="2" charset="0"/>
                  <a:cs typeface="Phetsarath OT" panose="02000500000000020004" pitchFamily="2" charset="0"/>
                </a:rPr>
                <a:t>Bachelor:</a:t>
              </a:r>
              <a:r>
                <a:rPr lang="lo-LA" dirty="0" smtClean="0">
                  <a:latin typeface="Phetsarath OT" panose="02000500000000020004" pitchFamily="2" charset="0"/>
                  <a:cs typeface="Phetsarath OT" panose="02000500000000020004" pitchFamily="2" charset="0"/>
                </a:rPr>
                <a:t> 29, </a:t>
              </a:r>
              <a:r>
                <a:rPr lang="en-US" dirty="0" smtClean="0">
                  <a:latin typeface="Phetsarath OT" panose="02000500000000020004" pitchFamily="2" charset="0"/>
                  <a:cs typeface="Phetsarath OT" panose="02000500000000020004" pitchFamily="2" charset="0"/>
                </a:rPr>
                <a:t>High Diploma</a:t>
              </a:r>
              <a:r>
                <a:rPr lang="lo-LA" dirty="0" smtClean="0">
                  <a:latin typeface="Phetsarath OT" panose="02000500000000020004" pitchFamily="2" charset="0"/>
                  <a:cs typeface="Phetsarath OT" panose="02000500000000020004" pitchFamily="2" charset="0"/>
                </a:rPr>
                <a:t>: 13, </a:t>
              </a:r>
              <a:r>
                <a:rPr lang="en-US" dirty="0" smtClean="0">
                  <a:latin typeface="Phetsarath OT" panose="02000500000000020004" pitchFamily="2" charset="0"/>
                  <a:cs typeface="Phetsarath OT" panose="02000500000000020004" pitchFamily="2" charset="0"/>
                </a:rPr>
                <a:t>Technician</a:t>
              </a:r>
              <a:r>
                <a:rPr lang="lo-LA" dirty="0" smtClean="0">
                  <a:latin typeface="Phetsarath OT" panose="02000500000000020004" pitchFamily="2" charset="0"/>
                  <a:cs typeface="Phetsarath OT" panose="02000500000000020004" pitchFamily="2" charset="0"/>
                </a:rPr>
                <a:t>: 18</a:t>
              </a:r>
              <a:endParaRPr lang="en-US" dirty="0">
                <a:latin typeface="Phetsarath OT" panose="02000500000000020004" pitchFamily="2" charset="0"/>
                <a:cs typeface="Phetsarath OT" panose="02000500000000020004" pitchFamily="2" charset="0"/>
              </a:endParaRPr>
            </a:p>
          </p:txBody>
        </p:sp>
      </p:grpSp>
      <p:sp>
        <p:nvSpPr>
          <p:cNvPr id="46" name="Rectangle 45"/>
          <p:cNvSpPr/>
          <p:nvPr/>
        </p:nvSpPr>
        <p:spPr>
          <a:xfrm>
            <a:off x="4572000" y="6019800"/>
            <a:ext cx="4572000" cy="313932"/>
          </a:xfrm>
          <a:prstGeom prst="rect">
            <a:avLst/>
          </a:prstGeom>
        </p:spPr>
        <p:txBody>
          <a:bodyPr wrap="square">
            <a:spAutoFit/>
          </a:bodyPr>
          <a:lstStyle/>
          <a:p>
            <a:pPr>
              <a:lnSpc>
                <a:spcPct val="80000"/>
              </a:lnSpc>
            </a:pPr>
            <a:r>
              <a:rPr lang="en-US" dirty="0" smtClean="0">
                <a:solidFill>
                  <a:srgbClr val="0000FF"/>
                </a:solidFill>
                <a:latin typeface="Phetsarath OT" pitchFamily="2" charset="0"/>
                <a:ea typeface="Phetsarath OT" pitchFamily="2" charset="0"/>
                <a:cs typeface="Phetsarath OT" pitchFamily="2" charset="0"/>
              </a:rPr>
              <a:t> </a:t>
            </a:r>
            <a:r>
              <a:rPr lang="en-US" dirty="0" smtClean="0">
                <a:latin typeface="Phetsarath OT" pitchFamily="2" charset="0"/>
                <a:ea typeface="Phetsarath OT" pitchFamily="2" charset="0"/>
                <a:cs typeface="Phetsarath OT" pitchFamily="2" charset="0"/>
              </a:rPr>
              <a:t>In </a:t>
            </a:r>
            <a:r>
              <a:rPr lang="lo-LA" dirty="0" smtClean="0">
                <a:latin typeface="Phetsarath OT" pitchFamily="2" charset="0"/>
                <a:ea typeface="Phetsarath OT" pitchFamily="2" charset="0"/>
                <a:cs typeface="Phetsarath OT" pitchFamily="2" charset="0"/>
              </a:rPr>
              <a:t> 17 </a:t>
            </a:r>
            <a:r>
              <a:rPr lang="en-US" dirty="0" smtClean="0">
                <a:latin typeface="Phetsarath OT" pitchFamily="2" charset="0"/>
                <a:ea typeface="Phetsarath OT" pitchFamily="2" charset="0"/>
                <a:cs typeface="Phetsarath OT" pitchFamily="2" charset="0"/>
              </a:rPr>
              <a:t>Provinces</a:t>
            </a:r>
            <a:r>
              <a:rPr lang="lo-LA" dirty="0" smtClean="0">
                <a:latin typeface="Phetsarath OT" pitchFamily="2" charset="0"/>
                <a:ea typeface="Phetsarath OT" pitchFamily="2" charset="0"/>
                <a:cs typeface="Phetsarath OT" pitchFamily="2" charset="0"/>
              </a:rPr>
              <a:t>: 162 </a:t>
            </a:r>
            <a:r>
              <a:rPr lang="en-US" dirty="0" err="1" smtClean="0">
                <a:latin typeface="Phetsarath OT" pitchFamily="2" charset="0"/>
                <a:ea typeface="Phetsarath OT" pitchFamily="2" charset="0"/>
                <a:cs typeface="Phetsarath OT" pitchFamily="2" charset="0"/>
              </a:rPr>
              <a:t>prs</a:t>
            </a:r>
            <a:r>
              <a:rPr lang="en-US" dirty="0" smtClean="0">
                <a:latin typeface="Phetsarath OT" pitchFamily="2" charset="0"/>
                <a:ea typeface="Phetsarath OT" pitchFamily="2" charset="0"/>
                <a:cs typeface="Phetsarath OT" pitchFamily="2" charset="0"/>
              </a:rPr>
              <a:t>.</a:t>
            </a:r>
            <a:r>
              <a:rPr lang="lo-LA" dirty="0" smtClean="0">
                <a:latin typeface="Phetsarath OT" pitchFamily="2" charset="0"/>
                <a:ea typeface="Phetsarath OT" pitchFamily="2" charset="0"/>
                <a:cs typeface="Phetsarath OT" pitchFamily="2" charset="0"/>
              </a:rPr>
              <a:t> </a:t>
            </a:r>
            <a:r>
              <a:rPr lang="en-US" dirty="0" smtClean="0">
                <a:latin typeface="Phetsarath OT" pitchFamily="2" charset="0"/>
                <a:ea typeface="Phetsarath OT" pitchFamily="2" charset="0"/>
                <a:cs typeface="Phetsarath OT" pitchFamily="2" charset="0"/>
              </a:rPr>
              <a:t>Woman</a:t>
            </a:r>
            <a:r>
              <a:rPr lang="lo-LA" dirty="0" smtClean="0">
                <a:latin typeface="Phetsarath OT" pitchFamily="2" charset="0"/>
                <a:ea typeface="Phetsarath OT" pitchFamily="2" charset="0"/>
                <a:cs typeface="Phetsarath OT" pitchFamily="2" charset="0"/>
              </a:rPr>
              <a:t> 114</a:t>
            </a:r>
            <a:r>
              <a:rPr lang="en-US" dirty="0" smtClean="0">
                <a:latin typeface="Phetsarath OT" pitchFamily="2" charset="0"/>
                <a:ea typeface="Phetsarath OT" pitchFamily="2" charset="0"/>
                <a:cs typeface="Phetsarath OT" pitchFamily="2" charset="0"/>
              </a:rPr>
              <a:t> </a:t>
            </a:r>
            <a:r>
              <a:rPr lang="en-US" dirty="0" err="1" smtClean="0">
                <a:latin typeface="Phetsarath OT" pitchFamily="2" charset="0"/>
                <a:ea typeface="Phetsarath OT" pitchFamily="2" charset="0"/>
                <a:cs typeface="Phetsarath OT" pitchFamily="2" charset="0"/>
              </a:rPr>
              <a:t>prs</a:t>
            </a:r>
            <a:r>
              <a:rPr lang="en-US" dirty="0" smtClean="0">
                <a:latin typeface="Phetsarath OT" pitchFamily="2" charset="0"/>
                <a:ea typeface="Phetsarath OT" pitchFamily="2" charset="0"/>
                <a:cs typeface="Phetsarath OT" pitchFamily="2" charset="0"/>
              </a:rPr>
              <a:t>.</a:t>
            </a:r>
          </a:p>
        </p:txBody>
      </p:sp>
      <p:cxnSp>
        <p:nvCxnSpPr>
          <p:cNvPr id="47" name="Straight Arrow Connector 46"/>
          <p:cNvCxnSpPr/>
          <p:nvPr/>
        </p:nvCxnSpPr>
        <p:spPr>
          <a:xfrm>
            <a:off x="4589628" y="1897486"/>
            <a:ext cx="0" cy="4378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53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760576"/>
          </a:xfrm>
        </p:spPr>
        <p:txBody>
          <a:bodyPr>
            <a:normAutofit/>
          </a:bodyPr>
          <a:lstStyle/>
          <a:p>
            <a:r>
              <a:rPr lang="en-US" sz="3600" dirty="0" smtClean="0"/>
              <a:t>Current status of DMH’s Facilities</a:t>
            </a:r>
            <a:endParaRPr lang="en-US" sz="3600" dirty="0"/>
          </a:p>
        </p:txBody>
      </p:sp>
      <p:grpSp>
        <p:nvGrpSpPr>
          <p:cNvPr id="5" name="Group 4"/>
          <p:cNvGrpSpPr/>
          <p:nvPr/>
        </p:nvGrpSpPr>
        <p:grpSpPr>
          <a:xfrm>
            <a:off x="179461" y="760576"/>
            <a:ext cx="4170347" cy="2418120"/>
            <a:chOff x="4148919" y="630404"/>
            <a:chExt cx="4995080" cy="2249274"/>
          </a:xfrm>
        </p:grpSpPr>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8919" y="630404"/>
              <a:ext cx="2797791" cy="224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JICA Photo 201001\Open House (14-15 Jan 2010)\DSCN3650.JPG"/>
            <p:cNvPicPr/>
            <p:nvPr/>
          </p:nvPicPr>
          <p:blipFill>
            <a:blip r:embed="rId3" cstate="print"/>
            <a:srcRect/>
            <a:stretch>
              <a:fillRect/>
            </a:stretch>
          </p:blipFill>
          <p:spPr bwMode="auto">
            <a:xfrm>
              <a:off x="6946711" y="630404"/>
              <a:ext cx="2197288" cy="2249274"/>
            </a:xfrm>
            <a:prstGeom prst="rect">
              <a:avLst/>
            </a:prstGeom>
            <a:noFill/>
            <a:ln w="9525">
              <a:noFill/>
              <a:miter lim="800000"/>
              <a:headEnd/>
              <a:tailEnd/>
            </a:ln>
          </p:spPr>
        </p:pic>
      </p:grpSp>
      <p:grpSp>
        <p:nvGrpSpPr>
          <p:cNvPr id="8" name="Group 7"/>
          <p:cNvGrpSpPr/>
          <p:nvPr/>
        </p:nvGrpSpPr>
        <p:grpSpPr>
          <a:xfrm>
            <a:off x="4760006" y="3385872"/>
            <a:ext cx="4119074" cy="2790394"/>
            <a:chOff x="4053384" y="630404"/>
            <a:chExt cx="5090615" cy="2802529"/>
          </a:xfrm>
        </p:grpSpPr>
        <p:pic>
          <p:nvPicPr>
            <p:cNvPr id="9" name="Picture 5" descr="DSC00854"/>
            <p:cNvPicPr>
              <a:picLocks noChangeAspect="1" noChangeArrowheads="1"/>
            </p:cNvPicPr>
            <p:nvPr/>
          </p:nvPicPr>
          <p:blipFill>
            <a:blip r:embed="rId4" cstate="print"/>
            <a:srcRect/>
            <a:stretch>
              <a:fillRect/>
            </a:stretch>
          </p:blipFill>
          <p:spPr bwMode="auto">
            <a:xfrm>
              <a:off x="4053384" y="630404"/>
              <a:ext cx="2511189" cy="2802529"/>
            </a:xfrm>
            <a:prstGeom prst="rect">
              <a:avLst/>
            </a:prstGeom>
            <a:noFill/>
            <a:ln w="9525">
              <a:noFill/>
              <a:miter lim="800000"/>
              <a:headEnd/>
              <a:tailEnd/>
            </a:ln>
          </p:spPr>
        </p:pic>
        <p:pic>
          <p:nvPicPr>
            <p:cNvPr id="10" name="Picture 6" descr="DSC00861"/>
            <p:cNvPicPr>
              <a:picLocks noChangeAspect="1" noChangeArrowheads="1"/>
            </p:cNvPicPr>
            <p:nvPr/>
          </p:nvPicPr>
          <p:blipFill>
            <a:blip r:embed="rId5" cstate="print"/>
            <a:srcRect/>
            <a:stretch>
              <a:fillRect/>
            </a:stretch>
          </p:blipFill>
          <p:spPr bwMode="auto">
            <a:xfrm>
              <a:off x="6564572" y="630404"/>
              <a:ext cx="2579427" cy="2802529"/>
            </a:xfrm>
            <a:prstGeom prst="rect">
              <a:avLst/>
            </a:prstGeom>
            <a:noFill/>
            <a:ln w="9525">
              <a:noFill/>
              <a:miter lim="800000"/>
              <a:headEnd/>
              <a:tailEnd/>
            </a:ln>
          </p:spPr>
        </p:pic>
      </p:gr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461" y="3385873"/>
            <a:ext cx="4170348" cy="279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0006" y="760576"/>
            <a:ext cx="4119074" cy="2418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541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WMO_WHITE_Powerpoint_en_fr</Template>
  <TotalTime>5009</TotalTime>
  <Words>1072</Words>
  <Application>Microsoft Office PowerPoint</Application>
  <PresentationFormat>On-screen Show (4:3)</PresentationFormat>
  <Paragraphs>198</Paragraphs>
  <Slides>20</Slides>
  <Notes>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5" baseType="lpstr">
      <vt:lpstr>Gulim</vt:lpstr>
      <vt:lpstr>SimSun</vt:lpstr>
      <vt:lpstr>SimSun</vt:lpstr>
      <vt:lpstr>Angsana New</vt:lpstr>
      <vt:lpstr>Arial</vt:lpstr>
      <vt:lpstr>Arial Black</vt:lpstr>
      <vt:lpstr>Calibri</vt:lpstr>
      <vt:lpstr>Comic Sans MS</vt:lpstr>
      <vt:lpstr>Cordia New</vt:lpstr>
      <vt:lpstr>Phetsarath OT</vt:lpstr>
      <vt:lpstr>Tahoma</vt:lpstr>
      <vt:lpstr>Times New Roman</vt:lpstr>
      <vt:lpstr>Wingdings</vt:lpstr>
      <vt:lpstr>WMO_WHITE_Powerpoint_en_fr</vt:lpstr>
      <vt:lpstr>Document</vt:lpstr>
      <vt:lpstr>PowerPoint Presentation</vt:lpstr>
      <vt:lpstr>Outline</vt:lpstr>
      <vt:lpstr>Introduction to the country and the NMHS</vt:lpstr>
      <vt:lpstr>Introduction to the country and the NMHS</vt:lpstr>
      <vt:lpstr>Introduction to the country and the NMHS</vt:lpstr>
      <vt:lpstr>introduction to the NMHS</vt:lpstr>
      <vt:lpstr>DMH’s Key Functional Services</vt:lpstr>
      <vt:lpstr>DMH Structure Chart</vt:lpstr>
      <vt:lpstr>Current status of DMH’s Facilities</vt:lpstr>
      <vt:lpstr>DMH’s Vision </vt:lpstr>
      <vt:lpstr>DMH’s Vision </vt:lpstr>
      <vt:lpstr>National requirements for observations</vt:lpstr>
      <vt:lpstr>Hydrology Network: 86 station</vt:lpstr>
      <vt:lpstr>Seismic Station Network</vt:lpstr>
      <vt:lpstr>Data management</vt:lpstr>
      <vt:lpstr>PowerPoint Presentation</vt:lpstr>
      <vt:lpstr>Forecast information &amp; Early Warning Dissemination system</vt:lpstr>
      <vt:lpstr>Summary of national observing capabilities</vt:lpstr>
      <vt:lpstr>Urgent needs</vt:lpstr>
      <vt:lpstr>PowerPoint Presentation</vt:lpstr>
    </vt:vector>
  </TitlesOfParts>
  <Company>World Meteorological Organization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LFNunes</dc:creator>
  <cp:lastModifiedBy>admin</cp:lastModifiedBy>
  <cp:revision>583</cp:revision>
  <cp:lastPrinted>2017-09-29T07:54:09Z</cp:lastPrinted>
  <dcterms:created xsi:type="dcterms:W3CDTF">2016-05-27T11:05:50Z</dcterms:created>
  <dcterms:modified xsi:type="dcterms:W3CDTF">2018-11-06T02:53:11Z</dcterms:modified>
</cp:coreProperties>
</file>