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70" r:id="rId3"/>
  </p:sldMasterIdLst>
  <p:notesMasterIdLst>
    <p:notesMasterId r:id="rId32"/>
  </p:notesMasterIdLst>
  <p:sldIdLst>
    <p:sldId id="256" r:id="rId4"/>
    <p:sldId id="269" r:id="rId5"/>
    <p:sldId id="300" r:id="rId6"/>
    <p:sldId id="279" r:id="rId7"/>
    <p:sldId id="301" r:id="rId8"/>
    <p:sldId id="272" r:id="rId9"/>
    <p:sldId id="281" r:id="rId10"/>
    <p:sldId id="309" r:id="rId11"/>
    <p:sldId id="305" r:id="rId12"/>
    <p:sldId id="306" r:id="rId13"/>
    <p:sldId id="308" r:id="rId14"/>
    <p:sldId id="284" r:id="rId15"/>
    <p:sldId id="285" r:id="rId16"/>
    <p:sldId id="258" r:id="rId17"/>
    <p:sldId id="310" r:id="rId18"/>
    <p:sldId id="303" r:id="rId19"/>
    <p:sldId id="304" r:id="rId20"/>
    <p:sldId id="287" r:id="rId21"/>
    <p:sldId id="288" r:id="rId22"/>
    <p:sldId id="290" r:id="rId23"/>
    <p:sldId id="291" r:id="rId24"/>
    <p:sldId id="292" r:id="rId25"/>
    <p:sldId id="294" r:id="rId26"/>
    <p:sldId id="295" r:id="rId27"/>
    <p:sldId id="296" r:id="rId28"/>
    <p:sldId id="297" r:id="rId29"/>
    <p:sldId id="298" r:id="rId30"/>
    <p:sldId id="299" r:id="rId3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50" autoAdjust="0"/>
    <p:restoredTop sz="98335" autoAdjust="0"/>
  </p:normalViewPr>
  <p:slideViewPr>
    <p:cSldViewPr snapToGrid="0" snapToObjects="1">
      <p:cViewPr>
        <p:scale>
          <a:sx n="100" d="100"/>
          <a:sy n="100" d="100"/>
        </p:scale>
        <p:origin x="-16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C619D-49A1-43D3-A02C-742DF4F73657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C61D-21BD-45CA-B920-B80C9B6D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1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57225" y="585788"/>
            <a:ext cx="5438775" cy="40798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C90A9-8FB0-4D36-9BB7-EF3D4D9EAF33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7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b="0" dirty="0" smtClean="0"/>
              <a:t>JMA collect rain gauge data from Government, and local government.</a:t>
            </a:r>
            <a:endParaRPr lang="ja-JP" altLang="ja-JP" b="0" dirty="0" smtClean="0"/>
          </a:p>
          <a:p>
            <a:r>
              <a:rPr lang="en-US" altLang="ja-JP" b="0" dirty="0" smtClean="0"/>
              <a:t>MLIT is one of the Ministries of government. The initial of Ministry of Land , Infrastructure, Transport and Tourism.</a:t>
            </a:r>
            <a:endParaRPr lang="ja-JP" altLang="ja-JP" b="0" dirty="0" smtClean="0"/>
          </a:p>
          <a:p>
            <a:r>
              <a:rPr lang="en-US" altLang="ja-JP" b="0" dirty="0" smtClean="0"/>
              <a:t>MLIT has about 3500 rain gauge station.</a:t>
            </a:r>
            <a:endParaRPr lang="ja-JP" altLang="ja-JP" b="0" dirty="0" smtClean="0"/>
          </a:p>
          <a:p>
            <a:r>
              <a:rPr lang="en-US" altLang="ja-JP" b="0" dirty="0" smtClean="0"/>
              <a:t>Local Governments have about 5800 rain gauge stations totally.</a:t>
            </a:r>
            <a:endParaRPr lang="ja-JP" altLang="ja-JP" b="0" dirty="0" smtClean="0"/>
          </a:p>
          <a:p>
            <a:endParaRPr lang="en-US" altLang="ja-JP" b="0" dirty="0" smtClean="0"/>
          </a:p>
        </p:txBody>
      </p:sp>
      <p:sp>
        <p:nvSpPr>
          <p:cNvPr id="4301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1pPr>
            <a:lvl2pPr marL="748374" indent="-28783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2pPr>
            <a:lvl3pPr marL="1151344" indent="-23026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3pPr>
            <a:lvl4pPr marL="1611881" indent="-23026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4pPr>
            <a:lvl5pPr marL="2072419" indent="-23026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5pPr>
            <a:lvl6pPr marL="2532957" indent="-2302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6pPr>
            <a:lvl7pPr marL="2993494" indent="-2302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7pPr>
            <a:lvl8pPr marL="3454032" indent="-2302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8pPr>
            <a:lvl9pPr marL="3914569" indent="-2302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BA2701F-DEE5-4FCB-9904-B6ADC54D377B}" type="slidenum">
              <a:rPr lang="ja-JP" altLang="en-US" smtClean="0"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8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4403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1pPr>
            <a:lvl2pPr marL="748374" indent="-28783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2pPr>
            <a:lvl3pPr marL="1151344" indent="-23026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3pPr>
            <a:lvl4pPr marL="1611881" indent="-23026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4pPr>
            <a:lvl5pPr marL="2072419" indent="-23026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5pPr>
            <a:lvl6pPr marL="2532957" indent="-2302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6pPr>
            <a:lvl7pPr marL="2993494" indent="-2302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7pPr>
            <a:lvl8pPr marL="3454032" indent="-2302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8pPr>
            <a:lvl9pPr marL="3914569" indent="-2302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6023378-2EB2-4AFB-88DB-B2CC635B13D6}" type="slidenum">
              <a:rPr lang="ja-JP" altLang="en-US" smtClean="0"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19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6313" y="766763"/>
            <a:ext cx="4903787" cy="367823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805" y="4751689"/>
            <a:ext cx="4998526" cy="4445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z="1100">
              <a:ea typeface="ＭＳ 明朝" pitchFamily="17" charset="-128"/>
            </a:endParaRPr>
          </a:p>
          <a:p>
            <a:pPr eaLnBrk="1" hangingPunct="1"/>
            <a:endParaRPr lang="en-US" altLang="ja-JP" sz="1100">
              <a:ea typeface="ＭＳ 明朝" pitchFamily="1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766763"/>
            <a:ext cx="4905375" cy="3678237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805" y="4751690"/>
            <a:ext cx="4998526" cy="44434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z="1100">
              <a:ea typeface="ＭＳ 明朝" pitchFamily="1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ea typeface="ＭＳ Ｐ明朝" charset="-128"/>
              </a:rPr>
              <a:t>Finally, let me talk about aviation weather observation integrated processing system.</a:t>
            </a:r>
          </a:p>
          <a:p>
            <a:endParaRPr lang="en-US" altLang="ja-JP" dirty="0" smtClean="0">
              <a:ea typeface="ＭＳ Ｐ明朝" charset="-128"/>
            </a:endParaRPr>
          </a:p>
          <a:p>
            <a:r>
              <a:rPr lang="en-US" altLang="ja-JP" dirty="0" smtClean="0">
                <a:ea typeface="ＭＳ Ｐ明朝" charset="-128"/>
              </a:rPr>
              <a:t>The system consists of Doppler radars for aviation weather, Doppler </a:t>
            </a:r>
            <a:r>
              <a:rPr lang="en-US" altLang="ja-JP" dirty="0" err="1" smtClean="0">
                <a:ea typeface="ＭＳ Ｐ明朝" charset="-128"/>
              </a:rPr>
              <a:t>lidars</a:t>
            </a:r>
            <a:r>
              <a:rPr lang="en-US" altLang="ja-JP" dirty="0" smtClean="0">
                <a:ea typeface="ＭＳ Ｐ明朝" charset="-128"/>
              </a:rPr>
              <a:t>, and a lightning detection network.</a:t>
            </a:r>
          </a:p>
          <a:p>
            <a:endParaRPr lang="en-US" altLang="ja-JP" dirty="0" smtClean="0">
              <a:ea typeface="ＭＳ Ｐ明朝" charset="-128"/>
            </a:endParaRPr>
          </a:p>
          <a:p>
            <a:r>
              <a:rPr lang="en-US" altLang="ja-JP" dirty="0" smtClean="0">
                <a:ea typeface="ＭＳ Ｐ明朝" charset="-128"/>
              </a:rPr>
              <a:t>3 major  airports in Japan are equipped with a Doppler radar and a </a:t>
            </a:r>
            <a:r>
              <a:rPr lang="en-US" altLang="ja-JP" dirty="0" err="1" smtClean="0">
                <a:ea typeface="ＭＳ Ｐ明朝" charset="-128"/>
              </a:rPr>
              <a:t>lidar</a:t>
            </a:r>
            <a:r>
              <a:rPr lang="en-US" altLang="ja-JP" dirty="0" smtClean="0">
                <a:ea typeface="ＭＳ Ｐ明朝" charset="-128"/>
              </a:rPr>
              <a:t>.</a:t>
            </a:r>
          </a:p>
          <a:p>
            <a:r>
              <a:rPr lang="en-US" altLang="ja-JP" dirty="0" smtClean="0">
                <a:ea typeface="ＭＳ Ｐ明朝" charset="-128"/>
              </a:rPr>
              <a:t>Other 6 important airports are equipped with a Doppler radar.</a:t>
            </a:r>
          </a:p>
          <a:p>
            <a:r>
              <a:rPr lang="en-US" altLang="ja-JP" dirty="0" smtClean="0">
                <a:ea typeface="ＭＳ Ｐ明朝" charset="-128"/>
              </a:rPr>
              <a:t>Lightning detection stations are located at 30 airports.</a:t>
            </a:r>
          </a:p>
          <a:p>
            <a:endParaRPr lang="en-US" altLang="ja-JP" dirty="0" smtClean="0">
              <a:ea typeface="ＭＳ Ｐ明朝" charset="-128"/>
            </a:endParaRPr>
          </a:p>
          <a:p>
            <a:r>
              <a:rPr lang="en-US" altLang="ja-JP" dirty="0" smtClean="0">
                <a:ea typeface="ＭＳ Ｐ明朝" charset="-128"/>
              </a:rPr>
              <a:t>(office)</a:t>
            </a:r>
          </a:p>
          <a:p>
            <a:r>
              <a:rPr lang="en-US" altLang="ja-JP" dirty="0" smtClean="0">
                <a:ea typeface="ＭＳ Ｐ明朝" charset="-128"/>
              </a:rPr>
              <a:t>All these observation stations are controlled from here.</a:t>
            </a:r>
          </a:p>
          <a:p>
            <a:endParaRPr lang="en-US" altLang="ja-JP" dirty="0" smtClean="0">
              <a:ea typeface="ＭＳ Ｐ明朝" charset="-128"/>
            </a:endParaRPr>
          </a:p>
          <a:p>
            <a:r>
              <a:rPr lang="en-US" altLang="ja-JP" dirty="0" smtClean="0">
                <a:ea typeface="ＭＳ Ｐ明朝" charset="-128"/>
              </a:rPr>
              <a:t>(LIDAR</a:t>
            </a:r>
            <a:r>
              <a:rPr lang="ja-JP" altLang="en-US" dirty="0" smtClean="0">
                <a:ea typeface="ＭＳ Ｐ明朝" charset="-128"/>
              </a:rPr>
              <a:t>の説明）</a:t>
            </a:r>
            <a:endParaRPr lang="en-US" altLang="ja-JP" dirty="0" smtClean="0">
              <a:ea typeface="ＭＳ Ｐ明朝" charset="-128"/>
            </a:endParaRPr>
          </a:p>
          <a:p>
            <a:r>
              <a:rPr lang="en-US" altLang="ja-JP" dirty="0" smtClean="0">
                <a:ea typeface="ＭＳ Ｐ明朝" charset="-128"/>
              </a:rPr>
              <a:t>LIDAR is basically the same as normal weather radars.</a:t>
            </a:r>
          </a:p>
          <a:p>
            <a:r>
              <a:rPr lang="en-US" altLang="ja-JP" dirty="0" smtClean="0">
                <a:ea typeface="ＭＳ Ｐ明朝" charset="-128"/>
              </a:rPr>
              <a:t>But the wavelength is different.</a:t>
            </a:r>
          </a:p>
          <a:p>
            <a:r>
              <a:rPr lang="en-US" altLang="ja-JP" dirty="0" smtClean="0">
                <a:ea typeface="ＭＳ Ｐ明朝" charset="-128"/>
              </a:rPr>
              <a:t>Normal radars use the approximately 5 cm wavelength, while </a:t>
            </a:r>
            <a:r>
              <a:rPr lang="en-US" altLang="ja-JP" dirty="0" err="1" smtClean="0">
                <a:ea typeface="ＭＳ Ｐ明朝" charset="-128"/>
              </a:rPr>
              <a:t>lidars</a:t>
            </a:r>
            <a:r>
              <a:rPr lang="en-US" altLang="ja-JP" dirty="0" smtClean="0">
                <a:ea typeface="ＭＳ Ｐ明朝" charset="-128"/>
              </a:rPr>
              <a:t> use the approximately 2 </a:t>
            </a:r>
            <a:r>
              <a:rPr lang="en-US" altLang="ja-JP" dirty="0" err="1" smtClean="0">
                <a:ea typeface="ＭＳ Ｐ明朝" charset="-128"/>
              </a:rPr>
              <a:t>μm</a:t>
            </a:r>
            <a:r>
              <a:rPr lang="en-US" altLang="ja-JP" dirty="0" smtClean="0">
                <a:ea typeface="ＭＳ Ｐ明朝" charset="-128"/>
              </a:rPr>
              <a:t>.</a:t>
            </a:r>
          </a:p>
          <a:p>
            <a:r>
              <a:rPr lang="en-US" altLang="ja-JP" dirty="0" smtClean="0">
                <a:ea typeface="ＭＳ Ｐ明朝" charset="-128"/>
              </a:rPr>
              <a:t>It means that the target is different.</a:t>
            </a:r>
          </a:p>
          <a:p>
            <a:r>
              <a:rPr lang="en-US" altLang="ja-JP" dirty="0" smtClean="0">
                <a:ea typeface="ＭＳ Ｐ明朝" charset="-128"/>
              </a:rPr>
              <a:t>Rader’s </a:t>
            </a:r>
            <a:r>
              <a:rPr lang="en-US" altLang="ja-JP" dirty="0" err="1" smtClean="0">
                <a:ea typeface="ＭＳ Ｐ明朝" charset="-128"/>
              </a:rPr>
              <a:t>taget</a:t>
            </a:r>
            <a:r>
              <a:rPr lang="en-US" altLang="ja-JP" dirty="0" smtClean="0">
                <a:ea typeface="ＭＳ Ｐ明朝" charset="-128"/>
              </a:rPr>
              <a:t> is water particle, while </a:t>
            </a:r>
            <a:r>
              <a:rPr lang="en-US" altLang="ja-JP" dirty="0" err="1" smtClean="0">
                <a:ea typeface="ＭＳ Ｐ明朝" charset="-128"/>
              </a:rPr>
              <a:t>lidar’s</a:t>
            </a:r>
            <a:r>
              <a:rPr lang="en-US" altLang="ja-JP" dirty="0" smtClean="0">
                <a:ea typeface="ＭＳ Ｐ明朝" charset="-128"/>
              </a:rPr>
              <a:t> target is aerosol such as dust in the air.</a:t>
            </a:r>
          </a:p>
          <a:p>
            <a:r>
              <a:rPr lang="en-US" altLang="ja-JP" dirty="0" smtClean="0">
                <a:ea typeface="ＭＳ Ｐ明朝" charset="-128"/>
              </a:rPr>
              <a:t>We use the radar when it’s rainy, and we use the </a:t>
            </a:r>
            <a:r>
              <a:rPr lang="en-US" altLang="ja-JP" dirty="0" err="1" smtClean="0">
                <a:ea typeface="ＭＳ Ｐ明朝" charset="-128"/>
              </a:rPr>
              <a:t>lidar</a:t>
            </a:r>
            <a:r>
              <a:rPr lang="en-US" altLang="ja-JP" dirty="0" smtClean="0">
                <a:ea typeface="ＭＳ Ｐ明朝" charset="-128"/>
              </a:rPr>
              <a:t> when it‘s sunny.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>
                <a:ea typeface="ＭＳ Ｐ明朝" charset="-128"/>
              </a:rPr>
              <a:t>A Doppler radar for aviation weather can detect microbursts and sheer lines.</a:t>
            </a:r>
          </a:p>
          <a:p>
            <a:r>
              <a:rPr lang="en-US" altLang="ja-JP" smtClean="0">
                <a:ea typeface="ＭＳ Ｐ明朝" charset="-128"/>
              </a:rPr>
              <a:t>When it detects such phenomena in arrival or departure areas, it automatically issues an alert message.</a:t>
            </a:r>
          </a:p>
          <a:p>
            <a:r>
              <a:rPr lang="en-US" altLang="ja-JP" smtClean="0">
                <a:ea typeface="ＭＳ Ｐ明朝" charset="-128"/>
              </a:rPr>
              <a:t>The message appears on the display of the air traffic controllers, who immediately  the message to the pilots.</a:t>
            </a:r>
          </a:p>
          <a:p>
            <a:endParaRPr lang="en-US" altLang="ja-JP" smtClean="0">
              <a:ea typeface="ＭＳ Ｐ明朝" charset="-128"/>
            </a:endParaRPr>
          </a:p>
          <a:p>
            <a:r>
              <a:rPr lang="en-US" altLang="ja-JP" smtClean="0">
                <a:ea typeface="ＭＳ Ｐ明朝" charset="-128"/>
              </a:rPr>
              <a:t>A Doppler lidar can detect low-level wind sheer in non-precipitating conditions, while a radar  is useful in precipitating area. </a:t>
            </a:r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B64EC-F2BF-4F40-8310-401D91F0350D}" type="datetime1">
              <a:rPr lang="ja-JP" altLang="en-US"/>
              <a:pPr>
                <a:defRPr/>
              </a:pPr>
              <a:t>2018/11/5</a:t>
            </a:fld>
            <a:endParaRPr lang="en-US" altLang="ja-JP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7057B-40C2-41FE-A547-B892F53F45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971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BB7FD-DA06-476E-BF92-58D8BEFB8BAD}" type="datetime1">
              <a:rPr lang="ja-JP" altLang="en-US"/>
              <a:pPr>
                <a:defRPr/>
              </a:pPr>
              <a:t>2018/11/5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1A170-387E-4546-A35B-8F75F959E1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0303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1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3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DD4F-0046-4876-9734-9D3A7291302E}" type="datetime1">
              <a:rPr lang="ja-JP" altLang="en-US"/>
              <a:pPr>
                <a:defRPr/>
              </a:pPr>
              <a:t>2018/11/5</a:t>
            </a:fld>
            <a:endParaRPr lang="en-US" altLang="ja-JP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FB823-B53D-40CC-AEC3-0307C25D11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3155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75E7D-E7CC-4B02-8B40-7711C54EA0CE}" type="datetime1">
              <a:rPr lang="ja-JP" altLang="en-US"/>
              <a:pPr>
                <a:defRPr/>
              </a:pPr>
              <a:t>2018/11/5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AB2EE-E8C7-44A2-BC2C-7983AF2DB9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823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5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22B82-CE99-49B6-B551-154A20D83277}" type="datetime1">
              <a:rPr lang="ja-JP" altLang="en-US"/>
              <a:pPr>
                <a:defRPr/>
              </a:pPr>
              <a:t>2018/11/5</a:t>
            </a:fld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F1204-D1D1-4465-8293-F9B0197539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6380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2444-619E-4035-A1DE-18C60A09CE9E}" type="datetime1">
              <a:rPr lang="ja-JP" altLang="en-US"/>
              <a:pPr>
                <a:defRPr/>
              </a:pPr>
              <a:t>2018/11/5</a:t>
            </a:fld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EDB29-3A50-4F70-8A45-2DC427FF32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9703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D6C4-0500-4C29-88E6-2ADD13504312}" type="datetime1">
              <a:rPr lang="ja-JP" altLang="en-US"/>
              <a:pPr>
                <a:defRPr/>
              </a:pPr>
              <a:t>2018/11/5</a:t>
            </a:fld>
            <a:endParaRPr lang="en-US" altLang="ja-JP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2BCDA-36AA-489B-B7FA-258263CE88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7905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2ED9A-6086-47EA-8A61-0E429F77B1DA}" type="datetime1">
              <a:rPr lang="ja-JP" altLang="en-US"/>
              <a:pPr>
                <a:defRPr/>
              </a:pPr>
              <a:t>2018/11/5</a:t>
            </a:fld>
            <a:endParaRPr lang="en-US" altLang="ja-JP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5713C-0DE8-45F7-93FD-3B3B60D981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325604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7"/>
            <a:ext cx="3812644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5"/>
            <a:ext cx="3818468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1212F-A7D4-49DA-8CCA-7A05FD1AB08D}" type="datetime1">
              <a:rPr lang="ja-JP" altLang="en-US"/>
              <a:pPr>
                <a:defRPr/>
              </a:pPr>
              <a:t>2018/11/5</a:t>
            </a:fld>
            <a:endParaRPr lang="en-US" altLang="ja-JP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3B7F-2246-45CD-BCE2-1F2B8224CA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4815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4B51C-B914-4FFC-9E11-F50F6899BAB7}" type="datetime1">
              <a:rPr lang="ja-JP" altLang="en-US"/>
              <a:pPr>
                <a:defRPr/>
              </a:pPr>
              <a:t>2018/11/5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F3C14-0D36-4878-BEDC-E61E57070F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84710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1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D6CC3-AFED-4961-8DD0-C26D1747CD10}" type="datetime1">
              <a:rPr lang="ja-JP" altLang="en-US"/>
              <a:pPr>
                <a:defRPr/>
              </a:pPr>
              <a:t>2018/11/5</a:t>
            </a:fld>
            <a:endParaRPr lang="en-US" altLang="ja-JP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CE87A-31C7-41C1-968B-06FF4F0F21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121325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128467" y="116632"/>
            <a:ext cx="8836024" cy="6624736"/>
          </a:xfrm>
          <a:prstGeom prst="roundRect">
            <a:avLst>
              <a:gd name="adj" fmla="val 11817"/>
            </a:avLst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ja-JP" altLang="en-US">
              <a:solidFill>
                <a:srgbClr val="0071BC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-12176" y="3415693"/>
            <a:ext cx="9156179" cy="371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JMA3310\Desktop\気象庁ロゴ\jmalogo-cl_背景透過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548681"/>
            <a:ext cx="817621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MA3310\Desktop\20091119102836\harerun-c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30" y="462254"/>
            <a:ext cx="969339" cy="108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79710" y="2420888"/>
            <a:ext cx="7772400" cy="10340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429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5074"/>
            <a:ext cx="9144000" cy="553755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2800">
                <a:solidFill>
                  <a:srgbClr val="0071BC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5289452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0" y="548687"/>
            <a:ext cx="9144000" cy="45719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ja-JP" altLang="en-US">
              <a:solidFill>
                <a:prstClr val="white"/>
              </a:solidFill>
            </a:endParaRPr>
          </a:p>
        </p:txBody>
      </p:sp>
      <p:pic>
        <p:nvPicPr>
          <p:cNvPr id="11" name="Picture 2" descr="C:\Users\JMA3310\Desktop\気象庁ロゴ\jmalogo-cl_背景透過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7" y="-2504"/>
            <a:ext cx="476360" cy="55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フッター プレースホルダー 17"/>
          <p:cNvSpPr>
            <a:spLocks noGrp="1"/>
          </p:cNvSpPr>
          <p:nvPr>
            <p:ph type="ftr" sz="quarter" idx="10"/>
          </p:nvPr>
        </p:nvSpPr>
        <p:spPr>
          <a:xfrm>
            <a:off x="1331640" y="6525344"/>
            <a:ext cx="6480720" cy="3165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smtClean="0">
                <a:solidFill>
                  <a:prstClr val="white"/>
                </a:solidFill>
              </a:rPr>
              <a:t>Forecast Department, JMA</a:t>
            </a: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1"/>
          </p:nvPr>
        </p:nvSpPr>
        <p:spPr>
          <a:xfrm>
            <a:off x="8100395" y="6525344"/>
            <a:ext cx="936104" cy="3165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07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セクション見出し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334" y="2780929"/>
            <a:ext cx="7772400" cy="648072"/>
          </a:xfrm>
        </p:spPr>
        <p:txBody>
          <a:bodyPr anchor="t"/>
          <a:lstStyle>
            <a:lvl1pPr algn="l">
              <a:defRPr sz="4000" b="0" cap="all">
                <a:solidFill>
                  <a:srgbClr val="0071BC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>
            <a:solidFill>
              <a:srgbClr val="007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 userDrawn="1"/>
        </p:nvCxnSpPr>
        <p:spPr>
          <a:xfrm>
            <a:off x="0" y="3429000"/>
            <a:ext cx="9144000" cy="0"/>
          </a:xfrm>
          <a:prstGeom prst="line">
            <a:avLst/>
          </a:prstGeom>
          <a:ln>
            <a:solidFill>
              <a:srgbClr val="007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95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Forecast Department, JMA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36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Forecast Department, JMA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49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Forecast Department, JMA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20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Forecast Department, JMA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49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Forecast Department, JMA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39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Forecast Department, JMA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Forecast Department, JMA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90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Forecast Department, JMA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703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タイトルと、図表または組織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SmartArt プレースホルダ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ja-JP" altLang="en-US" noProof="0" smtClean="0"/>
              <a:t>アイコンをクリックして </a:t>
            </a:r>
            <a:r>
              <a:rPr lang="en-US" altLang="ja-JP" noProof="0" smtClean="0"/>
              <a:t>SmartArt </a:t>
            </a:r>
            <a:r>
              <a:rPr lang="ja-JP" altLang="en-US" noProof="0" smtClean="0"/>
              <a:t>グラフィックを追加</a:t>
            </a:r>
            <a:endParaRPr lang="ja-JP" alt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kumimoji="1" lang="en-US" altLang="ja-JP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Forecast Department, JMA</a:t>
            </a: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C0959-86B8-4D35-9FD3-6EA8070D6FBC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5684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334" y="2780929"/>
            <a:ext cx="7772400" cy="648072"/>
          </a:xfrm>
        </p:spPr>
        <p:txBody>
          <a:bodyPr anchor="t"/>
          <a:lstStyle>
            <a:lvl1pPr algn="l">
              <a:defRPr sz="4000" b="0" cap="all">
                <a:solidFill>
                  <a:srgbClr val="0071BC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Forecast Department, JMA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3429000"/>
            <a:ext cx="9144000" cy="0"/>
          </a:xfrm>
          <a:prstGeom prst="line">
            <a:avLst/>
          </a:prstGeom>
          <a:ln>
            <a:solidFill>
              <a:srgbClr val="007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1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altLang="ja-JP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EF4B99-612A-47B8-A85D-5315B194BE74}" type="datetime1">
              <a:rPr lang="ja-JP" altLang="en-US"/>
              <a:pPr>
                <a:defRPr/>
              </a:pPr>
              <a:t>2018/11/5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6FEDC0-AD89-46BC-A831-1BC148D4DF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21696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>
          <a:xfrm>
            <a:off x="2267744" y="6525344"/>
            <a:ext cx="4536504" cy="316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914400"/>
            <a:r>
              <a:rPr kumimoji="1" lang="en-US" altLang="ja-JP" smtClean="0">
                <a:solidFill>
                  <a:prstClr val="black">
                    <a:tint val="75000"/>
                  </a:prstClr>
                </a:solidFill>
              </a:rPr>
              <a:t>Forecast Department, JMA</a:t>
            </a: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4"/>
          </p:nvPr>
        </p:nvSpPr>
        <p:spPr>
          <a:xfrm>
            <a:off x="6902896" y="6525344"/>
            <a:ext cx="2133600" cy="316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914400"/>
            <a:fld id="{D2D8002D-B5B0-4BAC-B1F6-782DDCCE6D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3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3.jpeg"/><Relationship Id="rId7" Type="http://schemas.openxmlformats.org/officeDocument/2006/relationships/image" Target="../media/image66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y-tahara@met.kishou.go.jp" TargetMode="Externa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png"/><Relationship Id="rId7" Type="http://schemas.openxmlformats.org/officeDocument/2006/relationships/image" Target="../media/image74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3.&#25918;&#29699;.mpg" TargetMode="Externa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13" Type="http://schemas.openxmlformats.org/officeDocument/2006/relationships/image" Target="../media/image97.jpeg"/><Relationship Id="rId18" Type="http://schemas.openxmlformats.org/officeDocument/2006/relationships/image" Target="../media/image102.jpeg"/><Relationship Id="rId3" Type="http://schemas.openxmlformats.org/officeDocument/2006/relationships/image" Target="../media/image87.jpeg"/><Relationship Id="rId21" Type="http://schemas.openxmlformats.org/officeDocument/2006/relationships/image" Target="../media/image105.png"/><Relationship Id="rId7" Type="http://schemas.openxmlformats.org/officeDocument/2006/relationships/image" Target="../media/image91.jpeg"/><Relationship Id="rId12" Type="http://schemas.openxmlformats.org/officeDocument/2006/relationships/image" Target="../media/image96.jpeg"/><Relationship Id="rId17" Type="http://schemas.openxmlformats.org/officeDocument/2006/relationships/image" Target="../media/image10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0.jpeg"/><Relationship Id="rId20" Type="http://schemas.openxmlformats.org/officeDocument/2006/relationships/image" Target="../media/image10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0.png"/><Relationship Id="rId11" Type="http://schemas.openxmlformats.org/officeDocument/2006/relationships/image" Target="../media/image95.jpeg"/><Relationship Id="rId5" Type="http://schemas.openxmlformats.org/officeDocument/2006/relationships/image" Target="../media/image89.jpeg"/><Relationship Id="rId15" Type="http://schemas.openxmlformats.org/officeDocument/2006/relationships/image" Target="../media/image99.jpeg"/><Relationship Id="rId10" Type="http://schemas.openxmlformats.org/officeDocument/2006/relationships/image" Target="../media/image94.jpeg"/><Relationship Id="rId19" Type="http://schemas.openxmlformats.org/officeDocument/2006/relationships/image" Target="../media/image103.jpeg"/><Relationship Id="rId4" Type="http://schemas.openxmlformats.org/officeDocument/2006/relationships/image" Target="../media/image88.jpeg"/><Relationship Id="rId9" Type="http://schemas.openxmlformats.org/officeDocument/2006/relationships/image" Target="../media/image93.jpeg"/><Relationship Id="rId14" Type="http://schemas.openxmlformats.org/officeDocument/2006/relationships/image" Target="../media/image98.jpeg"/><Relationship Id="rId22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image" Target="../media/image107.png"/><Relationship Id="rId21" Type="http://schemas.openxmlformats.org/officeDocument/2006/relationships/image" Target="../media/image125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5" Type="http://schemas.openxmlformats.org/officeDocument/2006/relationships/image" Target="../media/image1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0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24" Type="http://schemas.openxmlformats.org/officeDocument/2006/relationships/image" Target="../media/image128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23" Type="http://schemas.openxmlformats.org/officeDocument/2006/relationships/image" Target="../media/image127.png"/><Relationship Id="rId10" Type="http://schemas.openxmlformats.org/officeDocument/2006/relationships/image" Target="../media/image114.png"/><Relationship Id="rId19" Type="http://schemas.openxmlformats.org/officeDocument/2006/relationships/image" Target="../media/image123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Relationship Id="rId22" Type="http://schemas.openxmlformats.org/officeDocument/2006/relationships/image" Target="../media/image1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4.jpe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eg"/><Relationship Id="rId13" Type="http://schemas.openxmlformats.org/officeDocument/2006/relationships/image" Target="../media/image152.png"/><Relationship Id="rId3" Type="http://schemas.openxmlformats.org/officeDocument/2006/relationships/image" Target="../media/image142.jpeg"/><Relationship Id="rId7" Type="http://schemas.openxmlformats.org/officeDocument/2006/relationships/image" Target="../media/image146.jpeg"/><Relationship Id="rId12" Type="http://schemas.openxmlformats.org/officeDocument/2006/relationships/image" Target="../media/image151.jpeg"/><Relationship Id="rId17" Type="http://schemas.openxmlformats.org/officeDocument/2006/relationships/image" Target="../media/image156.jpeg"/><Relationship Id="rId2" Type="http://schemas.openxmlformats.org/officeDocument/2006/relationships/image" Target="../media/image141.jpeg"/><Relationship Id="rId16" Type="http://schemas.openxmlformats.org/officeDocument/2006/relationships/image" Target="../media/image15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5.jpeg"/><Relationship Id="rId11" Type="http://schemas.openxmlformats.org/officeDocument/2006/relationships/image" Target="../media/image150.jpeg"/><Relationship Id="rId5" Type="http://schemas.openxmlformats.org/officeDocument/2006/relationships/image" Target="../media/image144.jpeg"/><Relationship Id="rId15" Type="http://schemas.openxmlformats.org/officeDocument/2006/relationships/image" Target="../media/image154.jpeg"/><Relationship Id="rId10" Type="http://schemas.openxmlformats.org/officeDocument/2006/relationships/image" Target="../media/image149.png"/><Relationship Id="rId4" Type="http://schemas.openxmlformats.org/officeDocument/2006/relationships/image" Target="../media/image143.jpeg"/><Relationship Id="rId9" Type="http://schemas.openxmlformats.org/officeDocument/2006/relationships/image" Target="../media/image148.jpeg"/><Relationship Id="rId14" Type="http://schemas.openxmlformats.org/officeDocument/2006/relationships/image" Target="../media/image1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0.jpeg"/><Relationship Id="rId5" Type="http://schemas.openxmlformats.org/officeDocument/2006/relationships/image" Target="../media/image159.jpeg"/><Relationship Id="rId4" Type="http://schemas.openxmlformats.org/officeDocument/2006/relationships/image" Target="../media/image15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jpeg"/><Relationship Id="rId13" Type="http://schemas.openxmlformats.org/officeDocument/2006/relationships/image" Target="../media/image173.jpeg"/><Relationship Id="rId18" Type="http://schemas.openxmlformats.org/officeDocument/2006/relationships/image" Target="../media/image178.jpeg"/><Relationship Id="rId26" Type="http://schemas.openxmlformats.org/officeDocument/2006/relationships/image" Target="../media/image186.jpeg"/><Relationship Id="rId3" Type="http://schemas.openxmlformats.org/officeDocument/2006/relationships/image" Target="../media/image163.jpeg"/><Relationship Id="rId21" Type="http://schemas.openxmlformats.org/officeDocument/2006/relationships/image" Target="../media/image181.jpeg"/><Relationship Id="rId34" Type="http://schemas.openxmlformats.org/officeDocument/2006/relationships/image" Target="../media/image194.jpeg"/><Relationship Id="rId7" Type="http://schemas.openxmlformats.org/officeDocument/2006/relationships/image" Target="../media/image167.jpeg"/><Relationship Id="rId12" Type="http://schemas.openxmlformats.org/officeDocument/2006/relationships/image" Target="../media/image172.jpeg"/><Relationship Id="rId17" Type="http://schemas.openxmlformats.org/officeDocument/2006/relationships/image" Target="../media/image177.jpeg"/><Relationship Id="rId25" Type="http://schemas.openxmlformats.org/officeDocument/2006/relationships/image" Target="../media/image185.jpeg"/><Relationship Id="rId33" Type="http://schemas.openxmlformats.org/officeDocument/2006/relationships/image" Target="../media/image193.jpeg"/><Relationship Id="rId2" Type="http://schemas.openxmlformats.org/officeDocument/2006/relationships/image" Target="../media/image162.jpeg"/><Relationship Id="rId16" Type="http://schemas.openxmlformats.org/officeDocument/2006/relationships/image" Target="../media/image176.png"/><Relationship Id="rId20" Type="http://schemas.openxmlformats.org/officeDocument/2006/relationships/image" Target="../media/image180.jpeg"/><Relationship Id="rId29" Type="http://schemas.openxmlformats.org/officeDocument/2006/relationships/image" Target="../media/image18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6.jpeg"/><Relationship Id="rId11" Type="http://schemas.openxmlformats.org/officeDocument/2006/relationships/image" Target="../media/image171.jpeg"/><Relationship Id="rId24" Type="http://schemas.openxmlformats.org/officeDocument/2006/relationships/image" Target="../media/image184.jpeg"/><Relationship Id="rId32" Type="http://schemas.openxmlformats.org/officeDocument/2006/relationships/image" Target="../media/image192.jpeg"/><Relationship Id="rId5" Type="http://schemas.openxmlformats.org/officeDocument/2006/relationships/image" Target="../media/image165.jpeg"/><Relationship Id="rId15" Type="http://schemas.openxmlformats.org/officeDocument/2006/relationships/image" Target="../media/image175.jpeg"/><Relationship Id="rId23" Type="http://schemas.openxmlformats.org/officeDocument/2006/relationships/image" Target="../media/image183.jpeg"/><Relationship Id="rId28" Type="http://schemas.openxmlformats.org/officeDocument/2006/relationships/image" Target="../media/image188.jpeg"/><Relationship Id="rId10" Type="http://schemas.openxmlformats.org/officeDocument/2006/relationships/image" Target="../media/image170.jpeg"/><Relationship Id="rId19" Type="http://schemas.openxmlformats.org/officeDocument/2006/relationships/image" Target="../media/image179.jpeg"/><Relationship Id="rId31" Type="http://schemas.openxmlformats.org/officeDocument/2006/relationships/image" Target="../media/image191.jpeg"/><Relationship Id="rId4" Type="http://schemas.openxmlformats.org/officeDocument/2006/relationships/image" Target="../media/image164.jpeg"/><Relationship Id="rId9" Type="http://schemas.openxmlformats.org/officeDocument/2006/relationships/image" Target="../media/image169.jpeg"/><Relationship Id="rId14" Type="http://schemas.openxmlformats.org/officeDocument/2006/relationships/image" Target="../media/image174.jpeg"/><Relationship Id="rId22" Type="http://schemas.openxmlformats.org/officeDocument/2006/relationships/image" Target="../media/image182.jpeg"/><Relationship Id="rId27" Type="http://schemas.openxmlformats.org/officeDocument/2006/relationships/image" Target="../media/image187.jpeg"/><Relationship Id="rId30" Type="http://schemas.openxmlformats.org/officeDocument/2006/relationships/image" Target="../media/image190.jpeg"/><Relationship Id="rId35" Type="http://schemas.openxmlformats.org/officeDocument/2006/relationships/image" Target="../media/image19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wmf"/><Relationship Id="rId3" Type="http://schemas.openxmlformats.org/officeDocument/2006/relationships/image" Target="../media/image196.png"/><Relationship Id="rId7" Type="http://schemas.openxmlformats.org/officeDocument/2006/relationships/image" Target="../media/image20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9.wmf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0" Type="http://schemas.openxmlformats.org/officeDocument/2006/relationships/image" Target="../media/image203.jpeg"/><Relationship Id="rId4" Type="http://schemas.openxmlformats.org/officeDocument/2006/relationships/image" Target="../media/image197.jpeg"/><Relationship Id="rId9" Type="http://schemas.openxmlformats.org/officeDocument/2006/relationships/image" Target="../media/image20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jpeg"/><Relationship Id="rId3" Type="http://schemas.openxmlformats.org/officeDocument/2006/relationships/image" Target="../media/image205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jpeg"/><Relationship Id="rId9" Type="http://schemas.openxmlformats.org/officeDocument/2006/relationships/image" Target="../media/image21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3" Type="http://schemas.openxmlformats.org/officeDocument/2006/relationships/image" Target="../media/image211.png"/><Relationship Id="rId7" Type="http://schemas.openxmlformats.org/officeDocument/2006/relationships/image" Target="../media/image2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4.jpeg"/><Relationship Id="rId5" Type="http://schemas.openxmlformats.org/officeDocument/2006/relationships/image" Target="../media/image213.jpeg"/><Relationship Id="rId4" Type="http://schemas.openxmlformats.org/officeDocument/2006/relationships/image" Target="../media/image2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jpeg"/><Relationship Id="rId10" Type="http://schemas.openxmlformats.org/officeDocument/2006/relationships/image" Target="../media/image38.png"/><Relationship Id="rId19" Type="http://schemas.openxmlformats.org/officeDocument/2006/relationships/image" Target="../media/image47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emf"/><Relationship Id="rId7" Type="http://schemas.openxmlformats.org/officeDocument/2006/relationships/image" Target="../media/image56.jpe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1238" y="5898887"/>
            <a:ext cx="4172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0090"/>
                </a:solidFill>
              </a:rPr>
              <a:t>RA II WIGOS Workshop</a:t>
            </a:r>
          </a:p>
          <a:p>
            <a:pPr algn="ctr"/>
            <a:r>
              <a:rPr lang="de-DE" sz="2000" dirty="0" smtClean="0">
                <a:solidFill>
                  <a:srgbClr val="000090"/>
                </a:solidFill>
              </a:rPr>
              <a:t>6-8 November 2018, Beijing, China</a:t>
            </a:r>
            <a:endParaRPr lang="de-DE" sz="2000" dirty="0">
              <a:solidFill>
                <a:srgbClr val="000090"/>
              </a:solidFill>
            </a:endParaRPr>
          </a:p>
        </p:txBody>
      </p:sp>
      <p:sp>
        <p:nvSpPr>
          <p:cNvPr id="7" name="Shape 231"/>
          <p:cNvSpPr txBox="1">
            <a:spLocks/>
          </p:cNvSpPr>
          <p:nvPr/>
        </p:nvSpPr>
        <p:spPr>
          <a:xfrm>
            <a:off x="120649" y="1002683"/>
            <a:ext cx="8865446" cy="1108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000090"/>
                </a:solidFill>
              </a:rPr>
              <a:t>Japan</a:t>
            </a:r>
            <a:endParaRPr lang="en-US" sz="4000" b="1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000090"/>
                </a:solidFill>
              </a:rPr>
              <a:t> 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4130" y="2101743"/>
            <a:ext cx="31750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11993"/>
                </a:solidFill>
                <a:latin typeface="+mj-lt"/>
                <a:ea typeface="Arial"/>
                <a:cs typeface="Arial"/>
                <a:sym typeface="Arial"/>
              </a:rPr>
              <a:t>Submitted by</a:t>
            </a:r>
          </a:p>
          <a:p>
            <a:pPr algn="ctr"/>
            <a:r>
              <a:rPr lang="en-US" sz="3200" i="1" dirty="0">
                <a:solidFill>
                  <a:srgbClr val="011993"/>
                </a:solidFill>
                <a:latin typeface="+mj-lt"/>
                <a:ea typeface="Arial"/>
                <a:cs typeface="Arial"/>
                <a:sym typeface="Arial"/>
              </a:rPr>
              <a:t>Yoshihiko TAHARA</a:t>
            </a:r>
            <a:endParaRPr lang="en-US" sz="3200" i="1" dirty="0" smtClean="0">
              <a:solidFill>
                <a:srgbClr val="011993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33" descr="CIMG31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781" y="2485311"/>
            <a:ext cx="2563046" cy="170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5" y="0"/>
            <a:ext cx="8431823" cy="89698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Summary </a:t>
            </a:r>
            <a:r>
              <a:rPr lang="en-US" sz="3200" b="1" dirty="0">
                <a:solidFill>
                  <a:srgbClr val="000090"/>
                </a:solidFill>
              </a:rPr>
              <a:t>of N</a:t>
            </a:r>
            <a:r>
              <a:rPr lang="en-US" sz="3200" b="1" dirty="0" smtClean="0">
                <a:solidFill>
                  <a:srgbClr val="000090"/>
                </a:solidFill>
              </a:rPr>
              <a:t>ational Observing Capabilities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4310" y="1247050"/>
            <a:ext cx="2600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Trouble shooting !</a:t>
            </a:r>
            <a:endParaRPr lang="ja-JP" altLang="en-US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28119" y="2243945"/>
            <a:ext cx="827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DATA</a:t>
            </a:r>
            <a:endParaRPr lang="ja-JP" altLang="en-US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4447" y="1212390"/>
            <a:ext cx="3407536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AWS</a:t>
            </a:r>
            <a:r>
              <a:rPr lang="ja-JP" alt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（</a:t>
            </a:r>
            <a:r>
              <a:rPr lang="en-US" altLang="ja-JP" sz="3200" dirty="0">
                <a:solidFill>
                  <a:prstClr val="black"/>
                </a:solidFill>
                <a:latin typeface="Calibri" panose="020F0502020204030204" pitchFamily="34" charset="0"/>
              </a:rPr>
              <a:t>Instruments</a:t>
            </a:r>
            <a:r>
              <a:rPr lang="ja-JP" alt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）</a:t>
            </a:r>
            <a:endParaRPr lang="en-US" altLang="ja-JP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ja-JP" altLang="en-US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4447" y="3014671"/>
            <a:ext cx="4555202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Center Systems</a:t>
            </a:r>
            <a:r>
              <a:rPr lang="ja-JP" alt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（</a:t>
            </a:r>
            <a:r>
              <a:rPr lang="en-US" altLang="ja-JP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Servers</a:t>
            </a:r>
            <a:r>
              <a:rPr lang="ja-JP" alt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）</a:t>
            </a:r>
            <a:endParaRPr lang="en-US" altLang="ja-JP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US" altLang="ja-JP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US" altLang="ja-JP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ja-JP" alt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25594" y="1721281"/>
            <a:ext cx="741485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AQC</a:t>
            </a:r>
            <a:endParaRPr lang="ja-JP" altLang="en-US" sz="24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05117" y="4581851"/>
            <a:ext cx="753732" cy="461665"/>
          </a:xfrm>
          <a:prstGeom prst="rect">
            <a:avLst/>
          </a:prstGeom>
          <a:solidFill>
            <a:srgbClr val="0A01B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HQC</a:t>
            </a:r>
            <a:endParaRPr lang="ja-JP" altLang="en-US" sz="24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1514506" y="3544390"/>
            <a:ext cx="420896" cy="2039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91221" y="5652050"/>
            <a:ext cx="1267463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D60093"/>
                </a:solidFill>
                <a:latin typeface="Calibri" panose="020F0502020204030204" pitchFamily="34" charset="0"/>
              </a:rPr>
              <a:t>USERS</a:t>
            </a:r>
            <a:endParaRPr lang="ja-JP" altLang="en-US" sz="2800" dirty="0">
              <a:solidFill>
                <a:srgbClr val="D60093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75561" y="4041700"/>
            <a:ext cx="2218236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D60093"/>
                </a:solidFill>
                <a:latin typeface="Calibri" panose="020F0502020204030204" pitchFamily="34" charset="0"/>
              </a:rPr>
              <a:t>OPERATORS</a:t>
            </a:r>
            <a:endParaRPr lang="ja-JP" altLang="en-US" sz="2800" dirty="0">
              <a:solidFill>
                <a:srgbClr val="D60093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2971766" y="4307331"/>
            <a:ext cx="3174166" cy="0"/>
          </a:xfrm>
          <a:prstGeom prst="line">
            <a:avLst/>
          </a:prstGeom>
          <a:ln>
            <a:headEnd type="none" w="lg" len="lg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62303" y="4076499"/>
            <a:ext cx="1441998" cy="830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Basic </a:t>
            </a:r>
            <a:r>
              <a:rPr lang="en-US" altLang="ja-JP" sz="24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AQC</a:t>
            </a:r>
          </a:p>
          <a:p>
            <a:r>
              <a:rPr lang="en-US" altLang="ja-JP" sz="12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Advanced </a:t>
            </a:r>
            <a:r>
              <a:rPr lang="en-US" altLang="ja-JP" sz="24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AQC</a:t>
            </a:r>
            <a:endParaRPr lang="ja-JP" altLang="en-US" sz="24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04476" y="5132382"/>
            <a:ext cx="827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DATA</a:t>
            </a:r>
            <a:endParaRPr lang="ja-JP" altLang="en-US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33886" y="3893270"/>
            <a:ext cx="2098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QC information</a:t>
            </a:r>
            <a:endParaRPr lang="ja-JP" altLang="en-US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594311" y="4937636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OPERATION</a:t>
            </a:r>
            <a:endParaRPr lang="ja-JP" altLang="en-US" sz="28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フリーフォーム 20"/>
          <p:cNvSpPr/>
          <p:nvPr/>
        </p:nvSpPr>
        <p:spPr>
          <a:xfrm rot="5400000">
            <a:off x="5823990" y="3361336"/>
            <a:ext cx="295788" cy="2826070"/>
          </a:xfrm>
          <a:custGeom>
            <a:avLst/>
            <a:gdLst>
              <a:gd name="connsiteX0" fmla="*/ 2907102 w 2907102"/>
              <a:gd name="connsiteY0" fmla="*/ 1966822 h 1966822"/>
              <a:gd name="connsiteX1" fmla="*/ 2872596 w 2907102"/>
              <a:gd name="connsiteY1" fmla="*/ 0 h 1966822"/>
              <a:gd name="connsiteX2" fmla="*/ 0 w 2907102"/>
              <a:gd name="connsiteY2" fmla="*/ 0 h 1966822"/>
              <a:gd name="connsiteX0" fmla="*/ 2907102 w 2907102"/>
              <a:gd name="connsiteY0" fmla="*/ 1975448 h 1975448"/>
              <a:gd name="connsiteX1" fmla="*/ 2898475 w 2907102"/>
              <a:gd name="connsiteY1" fmla="*/ 0 h 1975448"/>
              <a:gd name="connsiteX2" fmla="*/ 0 w 2907102"/>
              <a:gd name="connsiteY2" fmla="*/ 8626 h 1975448"/>
              <a:gd name="connsiteX0" fmla="*/ 2907102 w 2907102"/>
              <a:gd name="connsiteY0" fmla="*/ 1966822 h 1966822"/>
              <a:gd name="connsiteX1" fmla="*/ 2898475 w 2907102"/>
              <a:gd name="connsiteY1" fmla="*/ 8626 h 1966822"/>
              <a:gd name="connsiteX2" fmla="*/ 0 w 2907102"/>
              <a:gd name="connsiteY2" fmla="*/ 0 h 1966822"/>
              <a:gd name="connsiteX0" fmla="*/ 2907102 w 2907102"/>
              <a:gd name="connsiteY0" fmla="*/ 1966822 h 1966822"/>
              <a:gd name="connsiteX1" fmla="*/ 2889849 w 2907102"/>
              <a:gd name="connsiteY1" fmla="*/ 0 h 1966822"/>
              <a:gd name="connsiteX2" fmla="*/ 0 w 2907102"/>
              <a:gd name="connsiteY2" fmla="*/ 0 h 196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7102" h="1966822">
                <a:moveTo>
                  <a:pt x="2907102" y="1966822"/>
                </a:moveTo>
                <a:cubicBezTo>
                  <a:pt x="2904226" y="1308339"/>
                  <a:pt x="2892725" y="658483"/>
                  <a:pt x="2889849" y="0"/>
                </a:cubicBezTo>
                <a:lnTo>
                  <a:pt x="0" y="0"/>
                </a:lnTo>
              </a:path>
            </a:pathLst>
          </a:custGeom>
          <a:ln>
            <a:headEnd type="triangle" w="lg" len="lg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3109033" y="1778280"/>
            <a:ext cx="0" cy="1160378"/>
          </a:xfrm>
          <a:prstGeom prst="line">
            <a:avLst/>
          </a:prstGeom>
          <a:ln>
            <a:headEnd type="none" w="lg" len="lg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108970" y="2222084"/>
            <a:ext cx="3181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QC information</a:t>
            </a:r>
          </a:p>
          <a:p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(House Keeping information)</a:t>
            </a:r>
            <a:endParaRPr lang="ja-JP" alt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132" descr="CIMG3151"/>
          <p:cNvPicPr>
            <a:picLocks noChangeAspect="1" noChangeArrowheads="1"/>
          </p:cNvPicPr>
          <p:nvPr/>
        </p:nvPicPr>
        <p:blipFill>
          <a:blip r:embed="rId3" cstate="print"/>
          <a:srcRect t="10558"/>
          <a:stretch>
            <a:fillRect/>
          </a:stretch>
        </p:blipFill>
        <p:spPr bwMode="auto">
          <a:xfrm>
            <a:off x="215592" y="3544389"/>
            <a:ext cx="1266546" cy="169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フリーフォーム 15"/>
          <p:cNvSpPr/>
          <p:nvPr/>
        </p:nvSpPr>
        <p:spPr>
          <a:xfrm>
            <a:off x="4352670" y="1732854"/>
            <a:ext cx="2907102" cy="741923"/>
          </a:xfrm>
          <a:custGeom>
            <a:avLst/>
            <a:gdLst>
              <a:gd name="connsiteX0" fmla="*/ 2907102 w 2907102"/>
              <a:gd name="connsiteY0" fmla="*/ 1966822 h 1966822"/>
              <a:gd name="connsiteX1" fmla="*/ 2872596 w 2907102"/>
              <a:gd name="connsiteY1" fmla="*/ 0 h 1966822"/>
              <a:gd name="connsiteX2" fmla="*/ 0 w 2907102"/>
              <a:gd name="connsiteY2" fmla="*/ 0 h 1966822"/>
              <a:gd name="connsiteX0" fmla="*/ 2907102 w 2907102"/>
              <a:gd name="connsiteY0" fmla="*/ 1975448 h 1975448"/>
              <a:gd name="connsiteX1" fmla="*/ 2898475 w 2907102"/>
              <a:gd name="connsiteY1" fmla="*/ 0 h 1975448"/>
              <a:gd name="connsiteX2" fmla="*/ 0 w 2907102"/>
              <a:gd name="connsiteY2" fmla="*/ 8626 h 1975448"/>
              <a:gd name="connsiteX0" fmla="*/ 2907102 w 2907102"/>
              <a:gd name="connsiteY0" fmla="*/ 1966822 h 1966822"/>
              <a:gd name="connsiteX1" fmla="*/ 2898475 w 2907102"/>
              <a:gd name="connsiteY1" fmla="*/ 8626 h 1966822"/>
              <a:gd name="connsiteX2" fmla="*/ 0 w 2907102"/>
              <a:gd name="connsiteY2" fmla="*/ 0 h 1966822"/>
              <a:gd name="connsiteX0" fmla="*/ 2907102 w 2907102"/>
              <a:gd name="connsiteY0" fmla="*/ 1966822 h 1966822"/>
              <a:gd name="connsiteX1" fmla="*/ 2889849 w 2907102"/>
              <a:gd name="connsiteY1" fmla="*/ 0 h 1966822"/>
              <a:gd name="connsiteX2" fmla="*/ 0 w 2907102"/>
              <a:gd name="connsiteY2" fmla="*/ 0 h 196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7102" h="1966822">
                <a:moveTo>
                  <a:pt x="2907102" y="1966822"/>
                </a:moveTo>
                <a:cubicBezTo>
                  <a:pt x="2904226" y="1308339"/>
                  <a:pt x="2892725" y="658483"/>
                  <a:pt x="2889849" y="0"/>
                </a:cubicBezTo>
                <a:lnTo>
                  <a:pt x="0" y="0"/>
                </a:lnTo>
              </a:path>
            </a:pathLst>
          </a:cu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26" name="図 146" descr="20111117_潮岬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699" y="1747257"/>
            <a:ext cx="1409400" cy="105705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0" name="下矢印 19"/>
          <p:cNvSpPr/>
          <p:nvPr/>
        </p:nvSpPr>
        <p:spPr>
          <a:xfrm>
            <a:off x="1514506" y="1732854"/>
            <a:ext cx="420896" cy="1161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二等辺三角形 4"/>
          <p:cNvSpPr/>
          <p:nvPr/>
        </p:nvSpPr>
        <p:spPr>
          <a:xfrm>
            <a:off x="1528102" y="1316076"/>
            <a:ext cx="5082247" cy="4475454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17"/>
            <a:ext cx="8229600" cy="857476"/>
          </a:xfrm>
        </p:spPr>
        <p:txBody>
          <a:bodyPr>
            <a:normAutofit fontScale="90000"/>
          </a:bodyPr>
          <a:lstStyle/>
          <a:p>
            <a:r>
              <a:rPr lang="en-US" altLang="ja-JP" sz="3600" b="1" dirty="0">
                <a:solidFill>
                  <a:srgbClr val="000090"/>
                </a:solidFill>
              </a:rPr>
              <a:t>Summary of National Observing Capabilities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59787" y="5916634"/>
            <a:ext cx="4593238" cy="878230"/>
          </a:xfrm>
          <a:prstGeom prst="roundRect">
            <a:avLst/>
          </a:prstGeom>
          <a:noFill/>
          <a:ln w="381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367663" y="1312196"/>
            <a:ext cx="5266158" cy="1269132"/>
          </a:xfrm>
          <a:prstGeom prst="roundRect">
            <a:avLst/>
          </a:prstGeom>
          <a:solidFill>
            <a:srgbClr val="00B050">
              <a:alpha val="2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828675" y="2915744"/>
            <a:ext cx="6344132" cy="1071147"/>
          </a:xfrm>
          <a:prstGeom prst="roundRect">
            <a:avLst/>
          </a:prstGeom>
          <a:solidFill>
            <a:srgbClr val="00B0F0">
              <a:alpha val="20000"/>
            </a:srgbClr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39623" y="4307869"/>
            <a:ext cx="8632902" cy="1551100"/>
          </a:xfrm>
          <a:prstGeom prst="roundRect">
            <a:avLst/>
          </a:prstGeom>
          <a:solidFill>
            <a:srgbClr val="FFC000">
              <a:alpha val="20000"/>
            </a:srgbClr>
          </a:solidFill>
          <a:ln w="381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4" name="メモ 13"/>
          <p:cNvSpPr/>
          <p:nvPr/>
        </p:nvSpPr>
        <p:spPr>
          <a:xfrm>
            <a:off x="2572233" y="1317404"/>
            <a:ext cx="2857018" cy="384978"/>
          </a:xfrm>
          <a:prstGeom prst="foldedCorner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HG丸ｺﾞｼｯｸM-PRO" pitchFamily="50" charset="-128"/>
                <a:cs typeface="+mn-cs"/>
              </a:rPr>
              <a:t>JMA Headquarter</a:t>
            </a:r>
            <a:endParaRPr kumimoji="0" lang="ja-JP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HG丸ｺﾞｼｯｸM-PRO" pitchFamily="50" charset="-128"/>
              <a:cs typeface="+mn-cs"/>
            </a:endParaRPr>
          </a:p>
        </p:txBody>
      </p:sp>
      <p:sp>
        <p:nvSpPr>
          <p:cNvPr id="15" name="メモ 14"/>
          <p:cNvSpPr/>
          <p:nvPr/>
        </p:nvSpPr>
        <p:spPr>
          <a:xfrm>
            <a:off x="2414956" y="2915744"/>
            <a:ext cx="3171570" cy="401899"/>
          </a:xfrm>
          <a:prstGeom prst="foldedCorner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prstClr val="black"/>
                </a:solidFill>
                <a:latin typeface="Calibri"/>
                <a:ea typeface="HG丸ｺﾞｼｯｸM-PRO" pitchFamily="50" charset="-128"/>
              </a:rPr>
              <a:t>Regional Headquarters</a:t>
            </a:r>
            <a:endParaRPr kumimoji="0" lang="ja-JP" alt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HG丸ｺﾞｼｯｸM-PRO" pitchFamily="50" charset="-128"/>
            </a:endParaRPr>
          </a:p>
        </p:txBody>
      </p:sp>
      <p:sp>
        <p:nvSpPr>
          <p:cNvPr id="16" name="メモ 15"/>
          <p:cNvSpPr/>
          <p:nvPr/>
        </p:nvSpPr>
        <p:spPr>
          <a:xfrm>
            <a:off x="2298916" y="4302893"/>
            <a:ext cx="4216184" cy="372261"/>
          </a:xfrm>
          <a:prstGeom prst="foldedCorner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G丸ｺﾞｼｯｸM-PRO" pitchFamily="50" charset="-128"/>
                <a:cs typeface="+mn-cs"/>
              </a:rPr>
              <a:t>Local Meteorological Offices (LMO)</a:t>
            </a:r>
            <a:endParaRPr kumimoji="0" lang="ja-JP" alt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HG丸ｺﾞｼｯｸM-PRO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33940" y="1638948"/>
            <a:ext cx="4990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ja-JP" sz="2000" b="1" kern="0" dirty="0" smtClean="0">
                <a:solidFill>
                  <a:prstClr val="black"/>
                </a:solidFill>
                <a:latin typeface="Calibri"/>
                <a:ea typeface="HG丸ｺﾞｼｯｸM-PRO" pitchFamily="50" charset="-128"/>
              </a:rPr>
              <a:t>Project overall 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Calibri"/>
                <a:ea typeface="HG丸ｺﾞｼｯｸM-PRO" pitchFamily="50" charset="-128"/>
              </a:rPr>
              <a:t>strategy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ja-JP" sz="2000" b="1" kern="0" dirty="0" smtClean="0">
                <a:solidFill>
                  <a:prstClr val="black"/>
                </a:solidFill>
                <a:latin typeface="Calibri"/>
                <a:ea typeface="HG丸ｺﾞｼｯｸM-PRO" pitchFamily="50" charset="-128"/>
              </a:rPr>
              <a:t>Develop and improve 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Calibri"/>
                <a:ea typeface="HG丸ｺﾞｼｯｸM-PRO" pitchFamily="50" charset="-128"/>
              </a:rPr>
              <a:t>AQC/HQC</a:t>
            </a:r>
            <a:r>
              <a:rPr lang="en-US" altLang="ja-JP" sz="2000" b="1" kern="0" dirty="0" smtClean="0">
                <a:solidFill>
                  <a:prstClr val="black"/>
                </a:solidFill>
                <a:latin typeface="Calibri"/>
                <a:ea typeface="HG丸ｺﾞｼｯｸM-PRO" pitchFamily="50" charset="-128"/>
              </a:rPr>
              <a:t> system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ja-JP" sz="2000" kern="0" dirty="0" smtClean="0">
                <a:solidFill>
                  <a:prstClr val="black"/>
                </a:solidFill>
                <a:latin typeface="Calibri"/>
                <a:ea typeface="HG丸ｺﾞｼｯｸM-PRO" pitchFamily="50" charset="-128"/>
              </a:rPr>
              <a:t>Give guidance to Regional Headquarters</a:t>
            </a:r>
          </a:p>
        </p:txBody>
      </p:sp>
      <p:pic>
        <p:nvPicPr>
          <p:cNvPr id="20" name="Picture 77" descr="アメダス観測所ポンチ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615" y="5994030"/>
            <a:ext cx="963369" cy="74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角丸四角形 21"/>
          <p:cNvSpPr/>
          <p:nvPr/>
        </p:nvSpPr>
        <p:spPr>
          <a:xfrm>
            <a:off x="5979231" y="6183606"/>
            <a:ext cx="2543176" cy="364508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3175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Partner organizations</a:t>
            </a:r>
            <a:endParaRPr kumimoji="0" lang="ja-JP" alt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37" name="直線コネクタ 36"/>
          <p:cNvCxnSpPr>
            <a:endCxn id="10" idx="0"/>
          </p:cNvCxnSpPr>
          <p:nvPr/>
        </p:nvCxnSpPr>
        <p:spPr>
          <a:xfrm>
            <a:off x="2856406" y="5801305"/>
            <a:ext cx="0" cy="115329"/>
          </a:xfrm>
          <a:prstGeom prst="line">
            <a:avLst/>
          </a:prstGeom>
          <a:noFill/>
          <a:ln w="63500" cap="flat" cmpd="sng" algn="ctr">
            <a:solidFill>
              <a:srgbClr val="92D050"/>
            </a:solidFill>
            <a:prstDash val="solid"/>
          </a:ln>
          <a:effectLst/>
        </p:spPr>
      </p:cxnSp>
      <p:sp>
        <p:nvSpPr>
          <p:cNvPr id="39" name="Text Box 114"/>
          <p:cNvSpPr txBox="1">
            <a:spLocks noChangeArrowheads="1"/>
          </p:cNvSpPr>
          <p:nvPr/>
        </p:nvSpPr>
        <p:spPr bwMode="auto">
          <a:xfrm>
            <a:off x="1703984" y="6057959"/>
            <a:ext cx="3325216" cy="646331"/>
          </a:xfrm>
          <a:prstGeom prst="rect">
            <a:avLst/>
          </a:prstGeom>
          <a:solidFill>
            <a:sysClr val="window" lastClr="FFFFFF">
              <a:alpha val="94901"/>
            </a:sysClr>
          </a:solidFill>
          <a:ln w="9525">
            <a:solidFill>
              <a:sysClr val="windowText" lastClr="000000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</a:rPr>
              <a:t>HK (House Keeping) information: operational status of instrument</a:t>
            </a:r>
          </a:p>
        </p:txBody>
      </p:sp>
      <p:sp>
        <p:nvSpPr>
          <p:cNvPr id="42" name="上下矢印 41"/>
          <p:cNvSpPr/>
          <p:nvPr/>
        </p:nvSpPr>
        <p:spPr>
          <a:xfrm>
            <a:off x="3796945" y="3986892"/>
            <a:ext cx="407592" cy="320978"/>
          </a:xfrm>
          <a:prstGeom prst="upDownArrow">
            <a:avLst>
              <a:gd name="adj1" fmla="val 42286"/>
              <a:gd name="adj2" fmla="val 32772"/>
            </a:avLst>
          </a:prstGeom>
          <a:solidFill>
            <a:schemeClr val="tx1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464511" y="3340561"/>
            <a:ext cx="491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G丸ｺﾞｼｯｸM-PRO" pitchFamily="50" charset="-128"/>
              </a:rPr>
              <a:t>Evaluate results of </a:t>
            </a:r>
            <a:r>
              <a:rPr kumimoji="0" lang="en-US" altLang="ja-JP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HG丸ｺﾞｼｯｸM-PRO" pitchFamily="50" charset="-128"/>
              </a:rPr>
              <a:t>AQC/HQC</a:t>
            </a:r>
            <a:r>
              <a:rPr kumimoji="0" lang="en-US" altLang="ja-JP" sz="2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G丸ｺﾞｼｯｸM-PRO" pitchFamily="50" charset="-128"/>
              </a:rPr>
              <a:t> by LMOs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ja-JP" sz="2000" kern="0" baseline="0" dirty="0" smtClean="0">
                <a:solidFill>
                  <a:prstClr val="black"/>
                </a:solidFill>
                <a:latin typeface="Calibri"/>
                <a:ea typeface="HG丸ｺﾞｼｯｸM-PRO" pitchFamily="50" charset="-128"/>
              </a:rPr>
              <a:t>Give</a:t>
            </a:r>
            <a:r>
              <a:rPr lang="en-US" altLang="ja-JP" sz="2000" kern="0" dirty="0" smtClean="0">
                <a:solidFill>
                  <a:prstClr val="black"/>
                </a:solidFill>
                <a:latin typeface="Calibri"/>
                <a:ea typeface="HG丸ｺﾞｼｯｸM-PRO" pitchFamily="50" charset="-128"/>
              </a:rPr>
              <a:t> guidance to LMOs</a:t>
            </a:r>
            <a:endParaRPr kumimoji="0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HG丸ｺﾞｼｯｸM-PRO" pitchFamily="50" charset="-128"/>
            </a:endParaRPr>
          </a:p>
        </p:txBody>
      </p:sp>
      <p:sp>
        <p:nvSpPr>
          <p:cNvPr id="45" name="上下矢印 44"/>
          <p:cNvSpPr/>
          <p:nvPr/>
        </p:nvSpPr>
        <p:spPr>
          <a:xfrm>
            <a:off x="3796945" y="2584357"/>
            <a:ext cx="407592" cy="320978"/>
          </a:xfrm>
          <a:prstGeom prst="upDownArrow">
            <a:avLst>
              <a:gd name="adj1" fmla="val 42286"/>
              <a:gd name="adj2" fmla="val 32772"/>
            </a:avLst>
          </a:prstGeom>
          <a:solidFill>
            <a:schemeClr val="tx1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29083" y="754570"/>
            <a:ext cx="8441113" cy="4616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altLang="ja-JP" sz="2400" u="sng" dirty="0">
                <a:solidFill>
                  <a:prstClr val="black"/>
                </a:solidFill>
                <a:cs typeface="Times New Roman" panose="02020603050405020304" pitchFamily="18" charset="0"/>
              </a:rPr>
              <a:t>Organizational frameworks of </a:t>
            </a:r>
            <a:r>
              <a:rPr lang="en-US" altLang="ja-JP" sz="2400" u="sng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Quality Control (QC) </a:t>
            </a:r>
            <a:r>
              <a:rPr lang="en-US" altLang="ja-JP" sz="2400" u="sng" dirty="0">
                <a:solidFill>
                  <a:prstClr val="black"/>
                </a:solidFill>
                <a:cs typeface="Times New Roman" panose="02020603050405020304" pitchFamily="18" charset="0"/>
              </a:rPr>
              <a:t>in JMA</a:t>
            </a:r>
          </a:p>
        </p:txBody>
      </p:sp>
      <p:sp>
        <p:nvSpPr>
          <p:cNvPr id="41" name="角丸四角形 40"/>
          <p:cNvSpPr/>
          <p:nvPr/>
        </p:nvSpPr>
        <p:spPr>
          <a:xfrm>
            <a:off x="5948188" y="4941854"/>
            <a:ext cx="2605262" cy="7610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ja-JP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Give guidance to partner organizations</a:t>
            </a:r>
            <a:endParaRPr kumimoji="0" lang="ja-JP" alt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87408" y="4509391"/>
            <a:ext cx="5741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ja-JP" sz="2000" b="1" kern="0" dirty="0" smtClean="0">
                <a:solidFill>
                  <a:prstClr val="black"/>
                </a:solidFill>
                <a:latin typeface="Calibri"/>
                <a:ea typeface="HG丸ｺﾞｼｯｸM-PRO" pitchFamily="50" charset="-128"/>
              </a:rPr>
              <a:t>Conduct 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Calibri"/>
                <a:ea typeface="HG丸ｺﾞｼｯｸM-PRO" pitchFamily="50" charset="-128"/>
              </a:rPr>
              <a:t>HQC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ja-JP" sz="2000" b="1" kern="0" dirty="0" smtClean="0">
                <a:solidFill>
                  <a:srgbClr val="FF0000"/>
                </a:solidFill>
                <a:latin typeface="Calibri"/>
                <a:ea typeface="HG丸ｺﾞｼｯｸM-PRO" pitchFamily="50" charset="-128"/>
              </a:rPr>
              <a:t>Trouble-shoot </a:t>
            </a:r>
            <a:r>
              <a:rPr lang="en-US" altLang="ja-JP" sz="2000" b="1" kern="0" dirty="0" smtClean="0">
                <a:solidFill>
                  <a:prstClr val="black"/>
                </a:solidFill>
                <a:latin typeface="Calibri"/>
                <a:ea typeface="HG丸ｺﾞｼｯｸM-PRO" pitchFamily="50" charset="-128"/>
              </a:rPr>
              <a:t>based on AQC, HQC and HK results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ja-JP" sz="2000" kern="0" dirty="0" smtClean="0">
                <a:solidFill>
                  <a:prstClr val="black"/>
                </a:solidFill>
                <a:latin typeface="Calibri"/>
                <a:ea typeface="HG丸ｺﾞｼｯｸM-PRO" pitchFamily="50" charset="-128"/>
              </a:rPr>
              <a:t>Conduct periodical maintenance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ja-JP" sz="2000" kern="0" dirty="0" smtClean="0">
                <a:solidFill>
                  <a:prstClr val="black"/>
                </a:solidFill>
                <a:latin typeface="Calibri"/>
                <a:ea typeface="HG丸ｺﾞｼｯｸM-PRO" pitchFamily="50" charset="-128"/>
              </a:rPr>
              <a:t>Maintain observation environment</a:t>
            </a:r>
          </a:p>
        </p:txBody>
      </p:sp>
      <p:pic>
        <p:nvPicPr>
          <p:cNvPr id="47" name="Picture 4" descr="http://www.jma.go.jp/jma/en/Background/offic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09"/>
          <a:stretch/>
        </p:blipFill>
        <p:spPr bwMode="auto">
          <a:xfrm>
            <a:off x="6232098" y="1654075"/>
            <a:ext cx="2881497" cy="218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上下矢印 30"/>
          <p:cNvSpPr/>
          <p:nvPr/>
        </p:nvSpPr>
        <p:spPr>
          <a:xfrm>
            <a:off x="7047023" y="5706922"/>
            <a:ext cx="407592" cy="476684"/>
          </a:xfrm>
          <a:prstGeom prst="upDownArrow">
            <a:avLst>
              <a:gd name="adj1" fmla="val 42286"/>
              <a:gd name="adj2" fmla="val 32772"/>
            </a:avLst>
          </a:prstGeom>
          <a:solidFill>
            <a:schemeClr val="tx1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9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Status of National Implementation of WIGOS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5687" y="973968"/>
            <a:ext cx="8441113" cy="4616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altLang="ja-JP" sz="2400" u="sng" dirty="0">
                <a:solidFill>
                  <a:prstClr val="black"/>
                </a:solidFill>
                <a:cs typeface="Times New Roman" panose="02020603050405020304" pitchFamily="18" charset="0"/>
              </a:rPr>
              <a:t>Regular maintenance at manned meteorological observatory </a:t>
            </a:r>
          </a:p>
        </p:txBody>
      </p:sp>
      <p:graphicFrame>
        <p:nvGraphicFramePr>
          <p:cNvPr id="41" name="Group 1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412316"/>
              </p:ext>
            </p:extLst>
          </p:nvPr>
        </p:nvGraphicFramePr>
        <p:xfrm>
          <a:off x="705394" y="1435632"/>
          <a:ext cx="8115079" cy="51753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08984"/>
                <a:gridCol w="6206095"/>
              </a:tblGrid>
              <a:tr h="338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Interval </a:t>
                      </a:r>
                      <a:endParaRPr kumimoji="1" lang="en-US" altLang="ja-JP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82841" marR="82841" marT="41421" marB="414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Check Items for manned station</a:t>
                      </a:r>
                      <a:endParaRPr kumimoji="1" lang="en-US" altLang="ja-JP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82841" marR="82841" marT="41421" marB="41421" horzOverflow="overflow"/>
                </a:tc>
              </a:tr>
              <a:tr h="60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Daily</a:t>
                      </a:r>
                      <a:endParaRPr kumimoji="1" lang="en-US" altLang="ja-JP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82841" marR="82841" marT="41421" marB="414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checking data quality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inspecting the condition of observation fields and instruments </a:t>
                      </a:r>
                      <a:endParaRPr kumimoji="1" lang="en-US" altLang="ja-JP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82841" marR="82841" marT="41421" marB="41421" horzOverflow="overflow"/>
                </a:tc>
              </a:tr>
              <a:tr h="607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Weekly</a:t>
                      </a:r>
                      <a:endParaRPr kumimoji="1" lang="en-US" altLang="ja-JP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82841" marR="82841" marT="41421" marB="414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checking hardware clocks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cleaning the glass shield of </a:t>
                      </a:r>
                      <a:r>
                        <a:rPr kumimoji="1" lang="en-US" altLang="ja-JP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pyranometer</a:t>
                      </a:r>
                      <a:endParaRPr kumimoji="1" lang="en-US" altLang="ja-JP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82841" marR="82841" marT="41421" marB="41421" horzOverflow="overflow"/>
                </a:tc>
              </a:tr>
              <a:tr h="338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Monthly</a:t>
                      </a:r>
                      <a:endParaRPr kumimoji="1" lang="en-US" altLang="ja-JP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82841" marR="82841" marT="41421" marB="414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checking silica gel (desiccant) of </a:t>
                      </a:r>
                      <a:r>
                        <a:rPr kumimoji="1" lang="en-US" altLang="ja-JP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pyranometer</a:t>
                      </a:r>
                      <a:endParaRPr kumimoji="1" lang="en-US" altLang="ja-JP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82841" marR="82841" marT="41421" marB="41421" horzOverflow="overflow"/>
                </a:tc>
              </a:tr>
              <a:tr h="891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Three months</a:t>
                      </a:r>
                      <a:endParaRPr kumimoji="1" lang="en-US" altLang="ja-JP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82841" marR="82841" marT="41421" marB="414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cleaning sensors and the covers of instruments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checking DC power supplies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checking silica gel (desiccant) of sunshine recorder</a:t>
                      </a:r>
                      <a:endParaRPr kumimoji="1" lang="en-US" altLang="ja-JP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82841" marR="82841" marT="41421" marB="41421" horzOverflow="overflow"/>
                </a:tc>
              </a:tr>
              <a:tr h="60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Six months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ja-JP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82841" marR="82841" marT="41421" marB="414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changing precipitation</a:t>
                      </a:r>
                      <a:r>
                        <a:rPr lang="en-US" altLang="ja-JP" sz="1500" dirty="0" smtClean="0">
                          <a:effectLst/>
                        </a:rPr>
                        <a:t> gauge,</a:t>
                      </a:r>
                      <a:r>
                        <a:rPr lang="en-US" altLang="ja-JP" sz="1500" baseline="0" dirty="0" smtClean="0">
                          <a:effectLst/>
                        </a:rPr>
                        <a:t> </a:t>
                      </a: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changing the filters of humidity sensors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checking snow cover meter, checking inverter batteries</a:t>
                      </a:r>
                      <a:endParaRPr kumimoji="1" lang="ja-JP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82841" marR="82841" marT="41421" marB="41421" horzOverflow="overflow"/>
                </a:tc>
              </a:tr>
              <a:tr h="891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Annual</a:t>
                      </a:r>
                      <a:endParaRPr kumimoji="1" lang="en-US" altLang="ja-JP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82841" marR="82841" marT="41421" marB="414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calibration for barometers and visibility sensors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changing the sensors of wind vane and propeller anemometers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checking for cables and anti-icing system </a:t>
                      </a:r>
                      <a:endParaRPr kumimoji="1" lang="en-US" altLang="ja-JP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82841" marR="82841" marT="41421" marB="41421" horzOverflow="overflow"/>
                </a:tc>
              </a:tr>
              <a:tr h="891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Five years</a:t>
                      </a:r>
                      <a:endParaRPr kumimoji="1" lang="en-US" altLang="ja-JP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82841" marR="82841" marT="41421" marB="414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changing the motors and the rubber packings of </a:t>
                      </a:r>
                      <a:r>
                        <a:rPr lang="en-US" altLang="ja-JP" sz="1500" dirty="0" smtClean="0">
                          <a:effectLst/>
                        </a:rPr>
                        <a:t>shelter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changing the lightning arresters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changing the batteries</a:t>
                      </a:r>
                      <a:endParaRPr kumimoji="1" lang="en-US" altLang="ja-JP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82841" marR="82841" marT="41421" marB="41421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3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5279478" y="1617247"/>
            <a:ext cx="3051100" cy="4565839"/>
          </a:xfrm>
          <a:prstGeom prst="roundRect">
            <a:avLst>
              <a:gd name="adj" fmla="val 641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241937" y="1617247"/>
            <a:ext cx="3014472" cy="4565839"/>
          </a:xfrm>
          <a:prstGeom prst="roundRect">
            <a:avLst>
              <a:gd name="adj" fmla="val 641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50" y="34834"/>
            <a:ext cx="8229600" cy="89496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Status of National </a:t>
            </a:r>
            <a:r>
              <a:rPr lang="en-US" sz="3600" b="1" dirty="0">
                <a:solidFill>
                  <a:srgbClr val="000090"/>
                </a:solidFill>
              </a:rPr>
              <a:t>I</a:t>
            </a:r>
            <a:r>
              <a:rPr lang="en-US" sz="3600" b="1" dirty="0" smtClean="0">
                <a:solidFill>
                  <a:srgbClr val="000090"/>
                </a:solidFill>
              </a:rPr>
              <a:t>mplementation of WIGOS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5687" y="1059783"/>
            <a:ext cx="8441113" cy="4616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altLang="ja-JP" sz="2400" u="sng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Management of observation metadata </a:t>
            </a:r>
            <a:endParaRPr lang="en-US" altLang="ja-JP" sz="2400" u="sng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フローチャート : 磁気ディスク 2"/>
          <p:cNvSpPr/>
          <p:nvPr/>
        </p:nvSpPr>
        <p:spPr>
          <a:xfrm>
            <a:off x="5902288" y="3804864"/>
            <a:ext cx="914400" cy="61264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OSCAR/Surface</a:t>
            </a:r>
            <a:endParaRPr kumimoji="1" lang="ja-JP" altLang="en-US" sz="1600" dirty="0"/>
          </a:p>
        </p:txBody>
      </p:sp>
      <p:sp>
        <p:nvSpPr>
          <p:cNvPr id="7" name="フローチャート : 磁気ディスク 6"/>
          <p:cNvSpPr/>
          <p:nvPr/>
        </p:nvSpPr>
        <p:spPr>
          <a:xfrm>
            <a:off x="7173592" y="5479052"/>
            <a:ext cx="914400" cy="61264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GAWSIS</a:t>
            </a:r>
            <a:endParaRPr kumimoji="1" lang="ja-JP" altLang="en-US" sz="1600" dirty="0"/>
          </a:p>
        </p:txBody>
      </p:sp>
      <p:sp>
        <p:nvSpPr>
          <p:cNvPr id="8" name="フローチャート : 磁気ディスク 7"/>
          <p:cNvSpPr/>
          <p:nvPr/>
        </p:nvSpPr>
        <p:spPr>
          <a:xfrm>
            <a:off x="5742303" y="2788080"/>
            <a:ext cx="914400" cy="61264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WMO Radar Database</a:t>
            </a:r>
            <a:endParaRPr kumimoji="1" lang="ja-JP" altLang="en-US" sz="1200" dirty="0"/>
          </a:p>
        </p:txBody>
      </p:sp>
      <p:sp>
        <p:nvSpPr>
          <p:cNvPr id="12" name="Text Box 65"/>
          <p:cNvSpPr txBox="1">
            <a:spLocks noChangeArrowheads="1"/>
          </p:cNvSpPr>
          <p:nvPr/>
        </p:nvSpPr>
        <p:spPr bwMode="auto">
          <a:xfrm>
            <a:off x="1494781" y="2609922"/>
            <a:ext cx="1876535" cy="484482"/>
          </a:xfrm>
          <a:prstGeom prst="rect">
            <a:avLst/>
          </a:prstGeom>
          <a:solidFill>
            <a:schemeClr val="bg1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200" dirty="0" smtClean="0">
                <a:solidFill>
                  <a:schemeClr val="tx1"/>
                </a:solidFill>
                <a:cs typeface="Tahoma" pitchFamily="34" charset="0"/>
              </a:rPr>
              <a:t> Weather Radars</a:t>
            </a:r>
            <a:endParaRPr lang="ja-JP" altLang="en-US" sz="1200" dirty="0">
              <a:solidFill>
                <a:schemeClr val="tx1"/>
              </a:solidFill>
              <a:ea typeface="HGP創英角ｺﾞｼｯｸUB" pitchFamily="50" charset="-128"/>
              <a:cs typeface="Tahoma" pitchFamily="34" charset="0"/>
            </a:endParaRPr>
          </a:p>
        </p:txBody>
      </p:sp>
      <p:sp>
        <p:nvSpPr>
          <p:cNvPr id="13" name="Text Box 68"/>
          <p:cNvSpPr txBox="1">
            <a:spLocks noChangeArrowheads="1"/>
          </p:cNvSpPr>
          <p:nvPr/>
        </p:nvSpPr>
        <p:spPr bwMode="auto">
          <a:xfrm>
            <a:off x="1511463" y="3807119"/>
            <a:ext cx="1875200" cy="440438"/>
          </a:xfrm>
          <a:prstGeom prst="rect">
            <a:avLst/>
          </a:prstGeom>
          <a:solidFill>
            <a:schemeClr val="bg1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200">
                <a:solidFill>
                  <a:schemeClr val="tx1"/>
                </a:solidFill>
                <a:cs typeface="Tahoma" pitchFamily="34" charset="0"/>
              </a:rPr>
              <a:t> Radiosondes</a:t>
            </a:r>
            <a:endParaRPr lang="ja-JP" altLang="en-US" sz="1200">
              <a:solidFill>
                <a:schemeClr val="tx1"/>
              </a:solidFill>
              <a:ea typeface="HGP創英角ｺﾞｼｯｸUB" pitchFamily="50" charset="-128"/>
              <a:cs typeface="Tahoma" pitchFamily="34" charset="0"/>
            </a:endParaRPr>
          </a:p>
        </p:txBody>
      </p:sp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1511463" y="3195841"/>
            <a:ext cx="1871196" cy="509841"/>
          </a:xfrm>
          <a:prstGeom prst="rect">
            <a:avLst/>
          </a:prstGeom>
          <a:solidFill>
            <a:schemeClr val="bg1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200">
                <a:solidFill>
                  <a:schemeClr val="tx1"/>
                </a:solidFill>
                <a:cs typeface="Tahoma" pitchFamily="34" charset="0"/>
              </a:rPr>
              <a:t> Wind Profilers</a:t>
            </a:r>
            <a:endParaRPr lang="ja-JP" altLang="en-US" sz="1200">
              <a:solidFill>
                <a:schemeClr val="tx1"/>
              </a:solidFill>
              <a:ea typeface="HGP創英角ｺﾞｼｯｸUB" pitchFamily="50" charset="-128"/>
              <a:cs typeface="Tahoma" pitchFamily="34" charset="0"/>
            </a:endParaRPr>
          </a:p>
        </p:txBody>
      </p:sp>
      <p:sp>
        <p:nvSpPr>
          <p:cNvPr id="16" name="Text Box 80"/>
          <p:cNvSpPr txBox="1">
            <a:spLocks noChangeArrowheads="1"/>
          </p:cNvSpPr>
          <p:nvPr/>
        </p:nvSpPr>
        <p:spPr bwMode="auto">
          <a:xfrm>
            <a:off x="1494781" y="1997117"/>
            <a:ext cx="1872530" cy="479812"/>
          </a:xfrm>
          <a:prstGeom prst="rect">
            <a:avLst/>
          </a:prstGeom>
          <a:solidFill>
            <a:schemeClr val="bg1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 smtClean="0">
                <a:solidFill>
                  <a:schemeClr val="tx1"/>
                </a:solidFill>
                <a:cs typeface="Tahoma" pitchFamily="34" charset="0"/>
              </a:rPr>
              <a:t> Meteorological</a:t>
            </a:r>
            <a:endParaRPr lang="en-US" altLang="ja-JP" sz="1200" dirty="0">
              <a:solidFill>
                <a:schemeClr val="tx1"/>
              </a:solidFill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 smtClean="0">
                <a:solidFill>
                  <a:schemeClr val="tx1"/>
                </a:solidFill>
                <a:cs typeface="Tahoma" pitchFamily="34" charset="0"/>
              </a:rPr>
              <a:t> Satellites</a:t>
            </a:r>
            <a:endParaRPr lang="ja-JP" altLang="en-US" sz="1200" dirty="0">
              <a:solidFill>
                <a:schemeClr val="tx1"/>
              </a:solidFill>
              <a:ea typeface="HGP創英角ｺﾞｼｯｸUB" pitchFamily="50" charset="-128"/>
              <a:cs typeface="Tahoma" pitchFamily="34" charset="0"/>
            </a:endParaRPr>
          </a:p>
        </p:txBody>
      </p:sp>
      <p:pic>
        <p:nvPicPr>
          <p:cNvPr id="19" name="Picture 2" descr="\\jsvfile02\観測部\20_その他\気象業務はいま\気象業務はいま2014\一次原稿案\観測課\図表_観測課2014版\本文\ウィンドプロファイラ外観（高松）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1967" y="3219309"/>
            <a:ext cx="676152" cy="509559"/>
          </a:xfrm>
          <a:prstGeom prst="rect">
            <a:avLst/>
          </a:prstGeom>
          <a:ln>
            <a:noFill/>
          </a:ln>
          <a:effectLst>
            <a:softEdge rad="25400"/>
          </a:effectLst>
          <a:extLst/>
        </p:spPr>
      </p:pic>
      <p:pic>
        <p:nvPicPr>
          <p:cNvPr id="20" name="Picture 69" descr="名瀬ABL放球_トリミング2"/>
          <p:cNvPicPr>
            <a:picLocks noChangeAspect="1" noChangeArrowheads="1"/>
          </p:cNvPicPr>
          <p:nvPr/>
        </p:nvPicPr>
        <p:blipFill>
          <a:blip r:embed="rId3" cstate="email">
            <a:lum brigh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971" y="3804864"/>
            <a:ext cx="307344" cy="45125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</p:spPr>
      </p:pic>
      <p:pic>
        <p:nvPicPr>
          <p:cNvPr id="21" name="Picture 2" descr="C:\Users\JMA1D2D.MET\Documents\tmp\作業用\satellite_image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21" r="3821" b="18294"/>
          <a:stretch/>
        </p:blipFill>
        <p:spPr bwMode="auto">
          <a:xfrm>
            <a:off x="2688592" y="1999693"/>
            <a:ext cx="669528" cy="474660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長野レーダー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1967" y="2627646"/>
            <a:ext cx="421174" cy="4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7963" y="3808604"/>
            <a:ext cx="418577" cy="447519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8" descr="ant0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1758" y="2648854"/>
            <a:ext cx="252139" cy="42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フローチャート : 磁気ディスク 53"/>
          <p:cNvSpPr/>
          <p:nvPr/>
        </p:nvSpPr>
        <p:spPr>
          <a:xfrm>
            <a:off x="6652628" y="2059169"/>
            <a:ext cx="914400" cy="61264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OSCAR/Space</a:t>
            </a:r>
            <a:endParaRPr kumimoji="1" lang="ja-JP" altLang="en-US" sz="1600" dirty="0"/>
          </a:p>
        </p:txBody>
      </p:sp>
      <p:cxnSp>
        <p:nvCxnSpPr>
          <p:cNvPr id="55" name="直線矢印コネクタ 54"/>
          <p:cNvCxnSpPr>
            <a:stCxn id="16" idx="3"/>
            <a:endCxn id="54" idx="2"/>
          </p:cNvCxnSpPr>
          <p:nvPr/>
        </p:nvCxnSpPr>
        <p:spPr>
          <a:xfrm>
            <a:off x="3367311" y="2237023"/>
            <a:ext cx="3285317" cy="128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>
            <a:stCxn id="12" idx="3"/>
            <a:endCxn id="8" idx="2"/>
          </p:cNvCxnSpPr>
          <p:nvPr/>
        </p:nvCxnSpPr>
        <p:spPr>
          <a:xfrm>
            <a:off x="3371316" y="2852163"/>
            <a:ext cx="2370987" cy="242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 Box 71"/>
          <p:cNvSpPr txBox="1">
            <a:spLocks noChangeArrowheads="1"/>
          </p:cNvSpPr>
          <p:nvPr/>
        </p:nvSpPr>
        <p:spPr bwMode="auto">
          <a:xfrm>
            <a:off x="1507459" y="4348994"/>
            <a:ext cx="1875200" cy="483148"/>
          </a:xfrm>
          <a:prstGeom prst="rect">
            <a:avLst/>
          </a:prstGeom>
          <a:solidFill>
            <a:schemeClr val="bg1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 smtClean="0">
                <a:solidFill>
                  <a:schemeClr val="tx1"/>
                </a:solidFill>
                <a:cs typeface="Tahoma" pitchFamily="34" charset="0"/>
              </a:rPr>
              <a:t> Observatories &amp;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 smtClean="0">
                <a:solidFill>
                  <a:schemeClr val="tx1"/>
                </a:solidFill>
                <a:ea typeface="HGP創英角ｺﾞｼｯｸUB" pitchFamily="50" charset="-128"/>
                <a:cs typeface="Tahoma" pitchFamily="34" charset="0"/>
              </a:rPr>
              <a:t> Special AWSs</a:t>
            </a:r>
            <a:endParaRPr lang="ja-JP" altLang="en-US" sz="1200" dirty="0">
              <a:solidFill>
                <a:schemeClr val="tx1"/>
              </a:solidFill>
              <a:ea typeface="HGP創英角ｺﾞｼｯｸUB" pitchFamily="50" charset="-128"/>
            </a:endParaRPr>
          </a:p>
        </p:txBody>
      </p:sp>
      <p:pic>
        <p:nvPicPr>
          <p:cNvPr id="89" name="Picture 4" descr="http://jz200918.met.kishou.go.jp/amd/AMeDAS/2010/41/41277/20100603-1137_41277_1-5-NW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478" y="4371292"/>
            <a:ext cx="643538" cy="4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0" name="直線矢印コネクタ 89"/>
          <p:cNvCxnSpPr>
            <a:stCxn id="15" idx="3"/>
            <a:endCxn id="3" idx="2"/>
          </p:cNvCxnSpPr>
          <p:nvPr/>
        </p:nvCxnSpPr>
        <p:spPr>
          <a:xfrm>
            <a:off x="3382659" y="3450762"/>
            <a:ext cx="2519629" cy="6604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>
            <a:stCxn id="13" idx="3"/>
            <a:endCxn id="3" idx="2"/>
          </p:cNvCxnSpPr>
          <p:nvPr/>
        </p:nvCxnSpPr>
        <p:spPr>
          <a:xfrm>
            <a:off x="3386663" y="4027338"/>
            <a:ext cx="2515625" cy="83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>
            <a:stCxn id="59" idx="3"/>
            <a:endCxn id="3" idx="2"/>
          </p:cNvCxnSpPr>
          <p:nvPr/>
        </p:nvCxnSpPr>
        <p:spPr>
          <a:xfrm flipV="1">
            <a:off x="3382659" y="4111188"/>
            <a:ext cx="2519629" cy="479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 Box 84"/>
          <p:cNvSpPr txBox="1">
            <a:spLocks noChangeArrowheads="1"/>
          </p:cNvSpPr>
          <p:nvPr/>
        </p:nvSpPr>
        <p:spPr bwMode="auto">
          <a:xfrm>
            <a:off x="1520564" y="5547381"/>
            <a:ext cx="1876535" cy="511250"/>
          </a:xfrm>
          <a:prstGeom prst="rect">
            <a:avLst/>
          </a:prstGeom>
          <a:solidFill>
            <a:schemeClr val="bg1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  <a:cs typeface="Tahoma" pitchFamily="34" charset="0"/>
              </a:rPr>
              <a:t>GAW Stations</a:t>
            </a:r>
            <a:endParaRPr lang="en-US" altLang="ja-JP" sz="1200" dirty="0">
              <a:solidFill>
                <a:schemeClr val="tx1"/>
              </a:solidFill>
              <a:cs typeface="Tahoma" pitchFamily="34" charset="0"/>
            </a:endParaRPr>
          </a:p>
        </p:txBody>
      </p:sp>
      <p:cxnSp>
        <p:nvCxnSpPr>
          <p:cNvPr id="101" name="直線矢印コネクタ 100"/>
          <p:cNvCxnSpPr>
            <a:stCxn id="100" idx="3"/>
            <a:endCxn id="7" idx="2"/>
          </p:cNvCxnSpPr>
          <p:nvPr/>
        </p:nvCxnSpPr>
        <p:spPr>
          <a:xfrm flipV="1">
            <a:off x="3397099" y="5785376"/>
            <a:ext cx="3776493" cy="17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>
            <a:stCxn id="7" idx="1"/>
            <a:endCxn id="3" idx="3"/>
          </p:cNvCxnSpPr>
          <p:nvPr/>
        </p:nvCxnSpPr>
        <p:spPr>
          <a:xfrm flipH="1" flipV="1">
            <a:off x="6359488" y="4417512"/>
            <a:ext cx="1271304" cy="10615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>
            <a:stCxn id="3" idx="1"/>
            <a:endCxn id="8" idx="3"/>
          </p:cNvCxnSpPr>
          <p:nvPr/>
        </p:nvCxnSpPr>
        <p:spPr>
          <a:xfrm flipH="1" flipV="1">
            <a:off x="6199503" y="3400728"/>
            <a:ext cx="159985" cy="404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テキスト ボックス 128"/>
          <p:cNvSpPr txBox="1"/>
          <p:nvPr/>
        </p:nvSpPr>
        <p:spPr>
          <a:xfrm>
            <a:off x="6369599" y="1635108"/>
            <a:ext cx="870857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WMO</a:t>
            </a:r>
            <a:endParaRPr lang="en-US" altLang="ja-JP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2120517" y="1635108"/>
            <a:ext cx="870857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JMA</a:t>
            </a:r>
            <a:endParaRPr lang="en-US" altLang="ja-JP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31" name="Text Box 84"/>
          <p:cNvSpPr txBox="1">
            <a:spLocks noChangeArrowheads="1"/>
          </p:cNvSpPr>
          <p:nvPr/>
        </p:nvSpPr>
        <p:spPr bwMode="auto">
          <a:xfrm>
            <a:off x="1520563" y="4948282"/>
            <a:ext cx="1876535" cy="511250"/>
          </a:xfrm>
          <a:prstGeom prst="rect">
            <a:avLst/>
          </a:prstGeom>
          <a:solidFill>
            <a:schemeClr val="bg1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  <a:cs typeface="Tahoma" pitchFamily="34" charset="0"/>
              </a:rPr>
              <a:t>Marine Observation</a:t>
            </a:r>
            <a:endParaRPr lang="en-US" altLang="ja-JP" sz="1200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162" name="フローチャート : 磁気ディスク 161"/>
          <p:cNvSpPr/>
          <p:nvPr/>
        </p:nvSpPr>
        <p:spPr>
          <a:xfrm>
            <a:off x="5565806" y="4862086"/>
            <a:ext cx="914400" cy="61264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/>
              <a:t>JCOMMOPS</a:t>
            </a:r>
            <a:endParaRPr kumimoji="1" lang="ja-JP" altLang="en-US" sz="1100" dirty="0"/>
          </a:p>
        </p:txBody>
      </p:sp>
      <p:cxnSp>
        <p:nvCxnSpPr>
          <p:cNvPr id="163" name="直線コネクタ 162"/>
          <p:cNvCxnSpPr>
            <a:stCxn id="162" idx="1"/>
            <a:endCxn id="3" idx="3"/>
          </p:cNvCxnSpPr>
          <p:nvPr/>
        </p:nvCxnSpPr>
        <p:spPr>
          <a:xfrm flipV="1">
            <a:off x="6023006" y="4417512"/>
            <a:ext cx="336482" cy="4445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直線矢印コネクタ 165"/>
          <p:cNvCxnSpPr>
            <a:stCxn id="131" idx="3"/>
            <a:endCxn id="162" idx="2"/>
          </p:cNvCxnSpPr>
          <p:nvPr/>
        </p:nvCxnSpPr>
        <p:spPr>
          <a:xfrm flipV="1">
            <a:off x="3397098" y="5168410"/>
            <a:ext cx="2168708" cy="354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20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dirty="0" smtClean="0">
                <a:solidFill>
                  <a:srgbClr val="000090"/>
                </a:solidFill>
              </a:rPr>
              <a:t>Thank you</a:t>
            </a:r>
          </a:p>
          <a:p>
            <a:endParaRPr lang="en-US" sz="4800" dirty="0" smtClean="0">
              <a:solidFill>
                <a:srgbClr val="000090"/>
              </a:solidFill>
            </a:endParaRPr>
          </a:p>
          <a:p>
            <a:r>
              <a:rPr lang="en-US" altLang="ja-JP" sz="2800" dirty="0">
                <a:hlinkClick r:id="rId3"/>
              </a:rPr>
              <a:t>y-tahara@met.kishou.go.jp</a:t>
            </a:r>
            <a:r>
              <a:rPr lang="en-US" sz="3100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sz="3100" dirty="0" smtClean="0">
                <a:solidFill>
                  <a:srgbClr val="00009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09" y="15558"/>
            <a:ext cx="8431823" cy="89884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Summary </a:t>
            </a:r>
            <a:r>
              <a:rPr lang="en-US" sz="3200" b="1" dirty="0">
                <a:solidFill>
                  <a:srgbClr val="000090"/>
                </a:solidFill>
              </a:rPr>
              <a:t>of N</a:t>
            </a:r>
            <a:r>
              <a:rPr lang="en-US" sz="3200" b="1" dirty="0" smtClean="0">
                <a:solidFill>
                  <a:srgbClr val="000090"/>
                </a:solidFill>
              </a:rPr>
              <a:t>ational Observing Capabilities</a:t>
            </a:r>
            <a:endParaRPr lang="en-US" sz="2800" b="1" dirty="0">
              <a:solidFill>
                <a:srgbClr val="000090"/>
              </a:solidFill>
            </a:endParaRPr>
          </a:p>
        </p:txBody>
      </p:sp>
      <p:pic>
        <p:nvPicPr>
          <p:cNvPr id="5" name="Picture 19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4033" y="5835857"/>
            <a:ext cx="1675210" cy="67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8218" y="5133436"/>
            <a:ext cx="1721405" cy="69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897" y="1587372"/>
            <a:ext cx="1896669" cy="186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2681" y="1764778"/>
            <a:ext cx="4387067" cy="15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>
              <a:spcBef>
                <a:spcPts val="300"/>
              </a:spcBef>
              <a:tabLst>
                <a:tab pos="3321050" algn="l"/>
              </a:tabLst>
              <a:defRPr/>
            </a:pPr>
            <a:r>
              <a:rPr lang="ja-JP" altLang="en-US" sz="1600" dirty="0">
                <a:solidFill>
                  <a:srgbClr val="FF0066"/>
                </a:solidFill>
                <a:latin typeface="+mn-lt"/>
                <a:ea typeface="+mj-ea"/>
              </a:rPr>
              <a:t>■　</a:t>
            </a:r>
            <a:r>
              <a:rPr lang="en-US" altLang="ja-JP" sz="1600" dirty="0">
                <a:solidFill>
                  <a:srgbClr val="000099"/>
                </a:solidFill>
                <a:latin typeface="+mn-lt"/>
                <a:ea typeface="+mj-ea"/>
              </a:rPr>
              <a:t>Observatories, Special AWS                      </a:t>
            </a:r>
            <a:r>
              <a:rPr lang="en-US" altLang="ja-JP" sz="1600" dirty="0" smtClean="0">
                <a:solidFill>
                  <a:srgbClr val="000099"/>
                </a:solidFill>
                <a:latin typeface="+mn-lt"/>
                <a:ea typeface="+mj-ea"/>
              </a:rPr>
              <a:t>  </a:t>
            </a:r>
            <a:r>
              <a:rPr lang="en-US" altLang="ja-JP" sz="1600" dirty="0">
                <a:solidFill>
                  <a:srgbClr val="000099"/>
                </a:solidFill>
                <a:latin typeface="+mn-lt"/>
                <a:ea typeface="+mj-ea"/>
              </a:rPr>
              <a:t>156</a:t>
            </a:r>
            <a:endParaRPr lang="ja-JP" altLang="en-US" sz="1600" dirty="0">
              <a:solidFill>
                <a:srgbClr val="000099"/>
              </a:solidFill>
              <a:latin typeface="+mn-lt"/>
              <a:ea typeface="+mj-ea"/>
            </a:endParaRPr>
          </a:p>
          <a:p>
            <a:pPr>
              <a:spcBef>
                <a:spcPts val="300"/>
              </a:spcBef>
              <a:tabLst>
                <a:tab pos="3321050" algn="l"/>
              </a:tabLst>
              <a:defRPr/>
            </a:pPr>
            <a:r>
              <a:rPr lang="ja-JP" altLang="en-US" sz="16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〇</a:t>
            </a:r>
            <a:r>
              <a:rPr lang="ja-JP" altLang="en-US" sz="1600" dirty="0">
                <a:solidFill>
                  <a:srgbClr val="000099"/>
                </a:solidFill>
                <a:latin typeface="+mn-lt"/>
                <a:ea typeface="+mj-ea"/>
              </a:rPr>
              <a:t>   </a:t>
            </a:r>
            <a:r>
              <a:rPr lang="en-US" altLang="ja-JP" sz="1600" dirty="0">
                <a:solidFill>
                  <a:srgbClr val="000099"/>
                </a:solidFill>
                <a:latin typeface="+mn-lt"/>
                <a:ea typeface="+mj-ea"/>
              </a:rPr>
              <a:t>rainfall, temperature, wind, sunshine    </a:t>
            </a:r>
            <a:r>
              <a:rPr lang="en-US" altLang="ja-JP" sz="1600" dirty="0" smtClean="0">
                <a:solidFill>
                  <a:srgbClr val="000099"/>
                </a:solidFill>
                <a:latin typeface="+mn-lt"/>
                <a:ea typeface="+mj-ea"/>
              </a:rPr>
              <a:t>   686</a:t>
            </a:r>
            <a:endParaRPr lang="en-US" altLang="ja-JP" sz="1600" dirty="0">
              <a:solidFill>
                <a:srgbClr val="000099"/>
              </a:solidFill>
              <a:latin typeface="+mn-lt"/>
              <a:ea typeface="+mj-ea"/>
            </a:endParaRPr>
          </a:p>
          <a:p>
            <a:pPr>
              <a:spcBef>
                <a:spcPts val="300"/>
              </a:spcBef>
              <a:tabLst>
                <a:tab pos="3321050" algn="l"/>
              </a:tabLst>
              <a:defRPr/>
            </a:pPr>
            <a:r>
              <a:rPr lang="ja-JP" altLang="en-US" sz="1600" dirty="0">
                <a:solidFill>
                  <a:schemeClr val="accent6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〇</a:t>
            </a:r>
            <a:r>
              <a:rPr lang="ja-JP" altLang="en-US" sz="1600" dirty="0">
                <a:solidFill>
                  <a:schemeClr val="accent6">
                    <a:lumMod val="75000"/>
                  </a:schemeClr>
                </a:solidFill>
                <a:latin typeface="+mn-lt"/>
                <a:ea typeface="+mj-ea"/>
              </a:rPr>
              <a:t>   </a:t>
            </a:r>
            <a:r>
              <a:rPr lang="en-US" altLang="ja-JP" sz="1600" dirty="0">
                <a:solidFill>
                  <a:srgbClr val="000099"/>
                </a:solidFill>
                <a:latin typeface="+mn-lt"/>
                <a:ea typeface="+mj-ea"/>
              </a:rPr>
              <a:t>rainfall, temperature, wind                         </a:t>
            </a:r>
            <a:r>
              <a:rPr lang="en-US" altLang="ja-JP" sz="1600" dirty="0" smtClean="0">
                <a:solidFill>
                  <a:srgbClr val="000099"/>
                </a:solidFill>
                <a:latin typeface="+mn-lt"/>
                <a:ea typeface="+mj-ea"/>
              </a:rPr>
              <a:t>   </a:t>
            </a:r>
            <a:r>
              <a:rPr lang="en-US" altLang="ja-JP" sz="1600" dirty="0">
                <a:solidFill>
                  <a:srgbClr val="000099"/>
                </a:solidFill>
                <a:latin typeface="+mn-lt"/>
                <a:ea typeface="+mj-ea"/>
              </a:rPr>
              <a:t>87</a:t>
            </a:r>
            <a:endParaRPr lang="en-US" altLang="ja-JP" sz="1600" dirty="0">
              <a:solidFill>
                <a:schemeClr val="accent6">
                  <a:lumMod val="75000"/>
                </a:schemeClr>
              </a:solidFill>
              <a:latin typeface="+mn-lt"/>
              <a:ea typeface="+mj-ea"/>
            </a:endParaRPr>
          </a:p>
          <a:p>
            <a:pPr>
              <a:spcBef>
                <a:spcPts val="300"/>
              </a:spcBef>
              <a:tabLst>
                <a:tab pos="3321050" algn="l"/>
              </a:tabLst>
              <a:defRPr/>
            </a:pPr>
            <a:r>
              <a:rPr lang="ja-JP" altLang="en-US" sz="16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〇</a:t>
            </a:r>
            <a:r>
              <a:rPr lang="ja-JP" altLang="en-US" sz="1600" dirty="0">
                <a:solidFill>
                  <a:srgbClr val="0000FF"/>
                </a:solidFill>
                <a:latin typeface="+mn-lt"/>
                <a:ea typeface="+mj-ea"/>
              </a:rPr>
              <a:t>   </a:t>
            </a:r>
            <a:r>
              <a:rPr lang="en-US" altLang="ja-JP" sz="1600" dirty="0">
                <a:solidFill>
                  <a:srgbClr val="000099"/>
                </a:solidFill>
                <a:latin typeface="+mn-lt"/>
                <a:ea typeface="+mj-ea"/>
              </a:rPr>
              <a:t>rainfall                                                              </a:t>
            </a:r>
            <a:r>
              <a:rPr lang="en-US" altLang="ja-JP" sz="1600" dirty="0" smtClean="0">
                <a:solidFill>
                  <a:srgbClr val="000099"/>
                </a:solidFill>
                <a:latin typeface="+mn-lt"/>
                <a:ea typeface="+mj-ea"/>
              </a:rPr>
              <a:t>371</a:t>
            </a:r>
            <a:endParaRPr lang="en-US" altLang="ja-JP" sz="1600" dirty="0">
              <a:solidFill>
                <a:srgbClr val="0000FF"/>
              </a:solidFill>
              <a:latin typeface="+mn-lt"/>
              <a:ea typeface="+mj-ea"/>
            </a:endParaRPr>
          </a:p>
          <a:p>
            <a:pPr>
              <a:spcBef>
                <a:spcPts val="300"/>
              </a:spcBef>
              <a:tabLst>
                <a:tab pos="3321050" algn="l"/>
              </a:tabLst>
              <a:defRPr/>
            </a:pPr>
            <a:r>
              <a:rPr lang="ja-JP" altLang="en-US" sz="1600" dirty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＋</a:t>
            </a:r>
            <a:r>
              <a:rPr lang="ja-JP" altLang="en-US" sz="1600" dirty="0">
                <a:solidFill>
                  <a:srgbClr val="000099"/>
                </a:solidFill>
                <a:latin typeface="+mn-lt"/>
                <a:ea typeface="+mj-ea"/>
              </a:rPr>
              <a:t>   </a:t>
            </a:r>
            <a:r>
              <a:rPr lang="en-US" altLang="ja-JP" sz="1600" dirty="0">
                <a:solidFill>
                  <a:srgbClr val="000099"/>
                </a:solidFill>
                <a:latin typeface="+mn-lt"/>
                <a:ea typeface="+mj-ea"/>
              </a:rPr>
              <a:t>snowfall                                                           </a:t>
            </a:r>
            <a:r>
              <a:rPr lang="en-US" altLang="ja-JP" sz="1600" dirty="0" smtClean="0">
                <a:solidFill>
                  <a:srgbClr val="000099"/>
                </a:solidFill>
                <a:latin typeface="+mn-lt"/>
                <a:ea typeface="+mj-ea"/>
              </a:rPr>
              <a:t>323</a:t>
            </a:r>
            <a:endParaRPr lang="en-US" altLang="ja-JP" sz="1600" dirty="0">
              <a:solidFill>
                <a:srgbClr val="000099"/>
              </a:solidFill>
              <a:latin typeface="+mn-lt"/>
              <a:ea typeface="+mj-ea"/>
            </a:endParaRPr>
          </a:p>
          <a:p>
            <a:pPr>
              <a:spcBef>
                <a:spcPts val="600"/>
              </a:spcBef>
              <a:tabLst>
                <a:tab pos="3321050" algn="l"/>
              </a:tabLst>
              <a:defRPr/>
            </a:pPr>
            <a:r>
              <a:rPr lang="en-US" altLang="ja-JP" sz="1600" i="1" dirty="0">
                <a:solidFill>
                  <a:srgbClr val="000099"/>
                </a:solidFill>
                <a:latin typeface="+mn-lt"/>
              </a:rPr>
              <a:t>         </a:t>
            </a:r>
            <a:r>
              <a:rPr lang="en-US" altLang="ja-JP" sz="1600" i="1" dirty="0">
                <a:latin typeface="+mn-lt"/>
              </a:rPr>
              <a:t>average interval (rain gauges):  </a:t>
            </a:r>
            <a:r>
              <a:rPr lang="en-US" altLang="ja-JP" sz="1600" i="1" u="sng" dirty="0">
                <a:latin typeface="+mn-lt"/>
              </a:rPr>
              <a:t>17 km</a:t>
            </a:r>
            <a:endParaRPr lang="ja-JP" altLang="en-US" u="sng" dirty="0">
              <a:latin typeface="+mn-lt"/>
              <a:ea typeface="+mj-ea"/>
            </a:endParaRPr>
          </a:p>
        </p:txBody>
      </p:sp>
      <p:pic>
        <p:nvPicPr>
          <p:cNvPr id="9" name="Picture 17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5890" y="3455510"/>
            <a:ext cx="677964" cy="100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フリーフォーム 10"/>
          <p:cNvSpPr/>
          <p:nvPr/>
        </p:nvSpPr>
        <p:spPr>
          <a:xfrm>
            <a:off x="6875830" y="2954169"/>
            <a:ext cx="1517608" cy="2794734"/>
          </a:xfrm>
          <a:custGeom>
            <a:avLst/>
            <a:gdLst>
              <a:gd name="connsiteX0" fmla="*/ 0 w 1846053"/>
              <a:gd name="connsiteY0" fmla="*/ 2199736 h 2605177"/>
              <a:gd name="connsiteX1" fmla="*/ 629728 w 1846053"/>
              <a:gd name="connsiteY1" fmla="*/ 2035834 h 2605177"/>
              <a:gd name="connsiteX2" fmla="*/ 931653 w 1846053"/>
              <a:gd name="connsiteY2" fmla="*/ 2216989 h 2605177"/>
              <a:gd name="connsiteX3" fmla="*/ 931653 w 1846053"/>
              <a:gd name="connsiteY3" fmla="*/ 2605177 h 2605177"/>
              <a:gd name="connsiteX4" fmla="*/ 1526875 w 1846053"/>
              <a:gd name="connsiteY4" fmla="*/ 2605177 h 2605177"/>
              <a:gd name="connsiteX5" fmla="*/ 1526875 w 1846053"/>
              <a:gd name="connsiteY5" fmla="*/ 1095555 h 2605177"/>
              <a:gd name="connsiteX6" fmla="*/ 1846053 w 1846053"/>
              <a:gd name="connsiteY6" fmla="*/ 0 h 2605177"/>
              <a:gd name="connsiteX7" fmla="*/ 1449238 w 1846053"/>
              <a:gd name="connsiteY7" fmla="*/ 664234 h 2605177"/>
              <a:gd name="connsiteX8" fmla="*/ 1061049 w 1846053"/>
              <a:gd name="connsiteY8" fmla="*/ 1155940 h 2605177"/>
              <a:gd name="connsiteX9" fmla="*/ 543464 w 1846053"/>
              <a:gd name="connsiteY9" fmla="*/ 1708030 h 2605177"/>
              <a:gd name="connsiteX10" fmla="*/ 69011 w 1846053"/>
              <a:gd name="connsiteY10" fmla="*/ 2182483 h 2605177"/>
              <a:gd name="connsiteX0" fmla="*/ 0 w 1846053"/>
              <a:gd name="connsiteY0" fmla="*/ 2199736 h 3116562"/>
              <a:gd name="connsiteX1" fmla="*/ 629728 w 1846053"/>
              <a:gd name="connsiteY1" fmla="*/ 2035834 h 3116562"/>
              <a:gd name="connsiteX2" fmla="*/ 931653 w 1846053"/>
              <a:gd name="connsiteY2" fmla="*/ 2216989 h 3116562"/>
              <a:gd name="connsiteX3" fmla="*/ 931653 w 1846053"/>
              <a:gd name="connsiteY3" fmla="*/ 2605177 h 3116562"/>
              <a:gd name="connsiteX4" fmla="*/ 1526702 w 1846053"/>
              <a:gd name="connsiteY4" fmla="*/ 3116562 h 3116562"/>
              <a:gd name="connsiteX5" fmla="*/ 1526875 w 1846053"/>
              <a:gd name="connsiteY5" fmla="*/ 1095555 h 3116562"/>
              <a:gd name="connsiteX6" fmla="*/ 1846053 w 1846053"/>
              <a:gd name="connsiteY6" fmla="*/ 0 h 3116562"/>
              <a:gd name="connsiteX7" fmla="*/ 1449238 w 1846053"/>
              <a:gd name="connsiteY7" fmla="*/ 664234 h 3116562"/>
              <a:gd name="connsiteX8" fmla="*/ 1061049 w 1846053"/>
              <a:gd name="connsiteY8" fmla="*/ 1155940 h 3116562"/>
              <a:gd name="connsiteX9" fmla="*/ 543464 w 1846053"/>
              <a:gd name="connsiteY9" fmla="*/ 1708030 h 3116562"/>
              <a:gd name="connsiteX10" fmla="*/ 69011 w 1846053"/>
              <a:gd name="connsiteY10" fmla="*/ 2182483 h 3116562"/>
              <a:gd name="connsiteX0" fmla="*/ 0 w 1846053"/>
              <a:gd name="connsiteY0" fmla="*/ 2199736 h 3116562"/>
              <a:gd name="connsiteX1" fmla="*/ 629728 w 1846053"/>
              <a:gd name="connsiteY1" fmla="*/ 2035834 h 3116562"/>
              <a:gd name="connsiteX2" fmla="*/ 931653 w 1846053"/>
              <a:gd name="connsiteY2" fmla="*/ 2216989 h 3116562"/>
              <a:gd name="connsiteX3" fmla="*/ 931548 w 1846053"/>
              <a:gd name="connsiteY3" fmla="*/ 3106730 h 3116562"/>
              <a:gd name="connsiteX4" fmla="*/ 1526702 w 1846053"/>
              <a:gd name="connsiteY4" fmla="*/ 3116562 h 3116562"/>
              <a:gd name="connsiteX5" fmla="*/ 1526875 w 1846053"/>
              <a:gd name="connsiteY5" fmla="*/ 1095555 h 3116562"/>
              <a:gd name="connsiteX6" fmla="*/ 1846053 w 1846053"/>
              <a:gd name="connsiteY6" fmla="*/ 0 h 3116562"/>
              <a:gd name="connsiteX7" fmla="*/ 1449238 w 1846053"/>
              <a:gd name="connsiteY7" fmla="*/ 664234 h 3116562"/>
              <a:gd name="connsiteX8" fmla="*/ 1061049 w 1846053"/>
              <a:gd name="connsiteY8" fmla="*/ 1155940 h 3116562"/>
              <a:gd name="connsiteX9" fmla="*/ 543464 w 1846053"/>
              <a:gd name="connsiteY9" fmla="*/ 1708030 h 3116562"/>
              <a:gd name="connsiteX10" fmla="*/ 69011 w 1846053"/>
              <a:gd name="connsiteY10" fmla="*/ 2182483 h 3116562"/>
              <a:gd name="connsiteX0" fmla="*/ 0 w 1846053"/>
              <a:gd name="connsiteY0" fmla="*/ 2199736 h 3106813"/>
              <a:gd name="connsiteX1" fmla="*/ 629728 w 1846053"/>
              <a:gd name="connsiteY1" fmla="*/ 2035834 h 3106813"/>
              <a:gd name="connsiteX2" fmla="*/ 931653 w 1846053"/>
              <a:gd name="connsiteY2" fmla="*/ 2216989 h 3106813"/>
              <a:gd name="connsiteX3" fmla="*/ 931548 w 1846053"/>
              <a:gd name="connsiteY3" fmla="*/ 3106730 h 3106813"/>
              <a:gd name="connsiteX4" fmla="*/ 1526529 w 1846053"/>
              <a:gd name="connsiteY4" fmla="*/ 3018531 h 3106813"/>
              <a:gd name="connsiteX5" fmla="*/ 1526875 w 1846053"/>
              <a:gd name="connsiteY5" fmla="*/ 1095555 h 3106813"/>
              <a:gd name="connsiteX6" fmla="*/ 1846053 w 1846053"/>
              <a:gd name="connsiteY6" fmla="*/ 0 h 3106813"/>
              <a:gd name="connsiteX7" fmla="*/ 1449238 w 1846053"/>
              <a:gd name="connsiteY7" fmla="*/ 664234 h 3106813"/>
              <a:gd name="connsiteX8" fmla="*/ 1061049 w 1846053"/>
              <a:gd name="connsiteY8" fmla="*/ 1155940 h 3106813"/>
              <a:gd name="connsiteX9" fmla="*/ 543464 w 1846053"/>
              <a:gd name="connsiteY9" fmla="*/ 1708030 h 3106813"/>
              <a:gd name="connsiteX10" fmla="*/ 69011 w 1846053"/>
              <a:gd name="connsiteY10" fmla="*/ 2182483 h 3106813"/>
              <a:gd name="connsiteX0" fmla="*/ 0 w 1846053"/>
              <a:gd name="connsiteY0" fmla="*/ 2199736 h 3028798"/>
              <a:gd name="connsiteX1" fmla="*/ 629728 w 1846053"/>
              <a:gd name="connsiteY1" fmla="*/ 2035834 h 3028798"/>
              <a:gd name="connsiteX2" fmla="*/ 931653 w 1846053"/>
              <a:gd name="connsiteY2" fmla="*/ 2216989 h 3028798"/>
              <a:gd name="connsiteX3" fmla="*/ 921611 w 1846053"/>
              <a:gd name="connsiteY3" fmla="*/ 3028363 h 3028798"/>
              <a:gd name="connsiteX4" fmla="*/ 1526529 w 1846053"/>
              <a:gd name="connsiteY4" fmla="*/ 3018531 h 3028798"/>
              <a:gd name="connsiteX5" fmla="*/ 1526875 w 1846053"/>
              <a:gd name="connsiteY5" fmla="*/ 1095555 h 3028798"/>
              <a:gd name="connsiteX6" fmla="*/ 1846053 w 1846053"/>
              <a:gd name="connsiteY6" fmla="*/ 0 h 3028798"/>
              <a:gd name="connsiteX7" fmla="*/ 1449238 w 1846053"/>
              <a:gd name="connsiteY7" fmla="*/ 664234 h 3028798"/>
              <a:gd name="connsiteX8" fmla="*/ 1061049 w 1846053"/>
              <a:gd name="connsiteY8" fmla="*/ 1155940 h 3028798"/>
              <a:gd name="connsiteX9" fmla="*/ 543464 w 1846053"/>
              <a:gd name="connsiteY9" fmla="*/ 1708030 h 3028798"/>
              <a:gd name="connsiteX10" fmla="*/ 69011 w 1846053"/>
              <a:gd name="connsiteY10" fmla="*/ 2182483 h 3028798"/>
              <a:gd name="connsiteX0" fmla="*/ 0 w 1846053"/>
              <a:gd name="connsiteY0" fmla="*/ 2199736 h 3029083"/>
              <a:gd name="connsiteX1" fmla="*/ 629728 w 1846053"/>
              <a:gd name="connsiteY1" fmla="*/ 2035834 h 3029083"/>
              <a:gd name="connsiteX2" fmla="*/ 931653 w 1846053"/>
              <a:gd name="connsiteY2" fmla="*/ 2216989 h 3029083"/>
              <a:gd name="connsiteX3" fmla="*/ 931338 w 1846053"/>
              <a:gd name="connsiteY3" fmla="*/ 3028654 h 3029083"/>
              <a:gd name="connsiteX4" fmla="*/ 1526529 w 1846053"/>
              <a:gd name="connsiteY4" fmla="*/ 3018531 h 3029083"/>
              <a:gd name="connsiteX5" fmla="*/ 1526875 w 1846053"/>
              <a:gd name="connsiteY5" fmla="*/ 1095555 h 3029083"/>
              <a:gd name="connsiteX6" fmla="*/ 1846053 w 1846053"/>
              <a:gd name="connsiteY6" fmla="*/ 0 h 3029083"/>
              <a:gd name="connsiteX7" fmla="*/ 1449238 w 1846053"/>
              <a:gd name="connsiteY7" fmla="*/ 664234 h 3029083"/>
              <a:gd name="connsiteX8" fmla="*/ 1061049 w 1846053"/>
              <a:gd name="connsiteY8" fmla="*/ 1155940 h 3029083"/>
              <a:gd name="connsiteX9" fmla="*/ 543464 w 1846053"/>
              <a:gd name="connsiteY9" fmla="*/ 1708030 h 3029083"/>
              <a:gd name="connsiteX10" fmla="*/ 69011 w 1846053"/>
              <a:gd name="connsiteY10" fmla="*/ 2182483 h 3029083"/>
              <a:gd name="connsiteX0" fmla="*/ 0 w 1846053"/>
              <a:gd name="connsiteY0" fmla="*/ 2199736 h 3048321"/>
              <a:gd name="connsiteX1" fmla="*/ 629728 w 1846053"/>
              <a:gd name="connsiteY1" fmla="*/ 2035834 h 3048321"/>
              <a:gd name="connsiteX2" fmla="*/ 931653 w 1846053"/>
              <a:gd name="connsiteY2" fmla="*/ 2216989 h 3048321"/>
              <a:gd name="connsiteX3" fmla="*/ 931338 w 1846053"/>
              <a:gd name="connsiteY3" fmla="*/ 3028654 h 3048321"/>
              <a:gd name="connsiteX4" fmla="*/ 1526356 w 1846053"/>
              <a:gd name="connsiteY4" fmla="*/ 3048321 h 3048321"/>
              <a:gd name="connsiteX5" fmla="*/ 1526875 w 1846053"/>
              <a:gd name="connsiteY5" fmla="*/ 1095555 h 3048321"/>
              <a:gd name="connsiteX6" fmla="*/ 1846053 w 1846053"/>
              <a:gd name="connsiteY6" fmla="*/ 0 h 3048321"/>
              <a:gd name="connsiteX7" fmla="*/ 1449238 w 1846053"/>
              <a:gd name="connsiteY7" fmla="*/ 664234 h 3048321"/>
              <a:gd name="connsiteX8" fmla="*/ 1061049 w 1846053"/>
              <a:gd name="connsiteY8" fmla="*/ 1155940 h 3048321"/>
              <a:gd name="connsiteX9" fmla="*/ 543464 w 1846053"/>
              <a:gd name="connsiteY9" fmla="*/ 1708030 h 3048321"/>
              <a:gd name="connsiteX10" fmla="*/ 69011 w 1846053"/>
              <a:gd name="connsiteY10" fmla="*/ 2182483 h 3048321"/>
              <a:gd name="connsiteX0" fmla="*/ 0 w 1846053"/>
              <a:gd name="connsiteY0" fmla="*/ 2199736 h 3038781"/>
              <a:gd name="connsiteX1" fmla="*/ 629728 w 1846053"/>
              <a:gd name="connsiteY1" fmla="*/ 2035834 h 3038781"/>
              <a:gd name="connsiteX2" fmla="*/ 931653 w 1846053"/>
              <a:gd name="connsiteY2" fmla="*/ 2216989 h 3038781"/>
              <a:gd name="connsiteX3" fmla="*/ 931338 w 1846053"/>
              <a:gd name="connsiteY3" fmla="*/ 3028654 h 3038781"/>
              <a:gd name="connsiteX4" fmla="*/ 1536015 w 1846053"/>
              <a:gd name="connsiteY4" fmla="*/ 3038781 h 3038781"/>
              <a:gd name="connsiteX5" fmla="*/ 1526875 w 1846053"/>
              <a:gd name="connsiteY5" fmla="*/ 1095555 h 3038781"/>
              <a:gd name="connsiteX6" fmla="*/ 1846053 w 1846053"/>
              <a:gd name="connsiteY6" fmla="*/ 0 h 3038781"/>
              <a:gd name="connsiteX7" fmla="*/ 1449238 w 1846053"/>
              <a:gd name="connsiteY7" fmla="*/ 664234 h 3038781"/>
              <a:gd name="connsiteX8" fmla="*/ 1061049 w 1846053"/>
              <a:gd name="connsiteY8" fmla="*/ 1155940 h 3038781"/>
              <a:gd name="connsiteX9" fmla="*/ 543464 w 1846053"/>
              <a:gd name="connsiteY9" fmla="*/ 1708030 h 3038781"/>
              <a:gd name="connsiteX10" fmla="*/ 69011 w 1846053"/>
              <a:gd name="connsiteY10" fmla="*/ 2182483 h 3038781"/>
              <a:gd name="connsiteX0" fmla="*/ 0 w 1773425"/>
              <a:gd name="connsiteY0" fmla="*/ 2426096 h 3265141"/>
              <a:gd name="connsiteX1" fmla="*/ 629728 w 1773425"/>
              <a:gd name="connsiteY1" fmla="*/ 2262194 h 3265141"/>
              <a:gd name="connsiteX2" fmla="*/ 931653 w 1773425"/>
              <a:gd name="connsiteY2" fmla="*/ 2443349 h 3265141"/>
              <a:gd name="connsiteX3" fmla="*/ 931338 w 1773425"/>
              <a:gd name="connsiteY3" fmla="*/ 3255014 h 3265141"/>
              <a:gd name="connsiteX4" fmla="*/ 1536015 w 1773425"/>
              <a:gd name="connsiteY4" fmla="*/ 3265141 h 3265141"/>
              <a:gd name="connsiteX5" fmla="*/ 1526875 w 1773425"/>
              <a:gd name="connsiteY5" fmla="*/ 1321915 h 3265141"/>
              <a:gd name="connsiteX6" fmla="*/ 1773425 w 1773425"/>
              <a:gd name="connsiteY6" fmla="*/ 0 h 3265141"/>
              <a:gd name="connsiteX7" fmla="*/ 1449238 w 1773425"/>
              <a:gd name="connsiteY7" fmla="*/ 890594 h 3265141"/>
              <a:gd name="connsiteX8" fmla="*/ 1061049 w 1773425"/>
              <a:gd name="connsiteY8" fmla="*/ 1382300 h 3265141"/>
              <a:gd name="connsiteX9" fmla="*/ 543464 w 1773425"/>
              <a:gd name="connsiteY9" fmla="*/ 1934390 h 3265141"/>
              <a:gd name="connsiteX10" fmla="*/ 69011 w 1773425"/>
              <a:gd name="connsiteY10" fmla="*/ 2408843 h 3265141"/>
              <a:gd name="connsiteX0" fmla="*/ 0 w 1773425"/>
              <a:gd name="connsiteY0" fmla="*/ 2426096 h 3265141"/>
              <a:gd name="connsiteX1" fmla="*/ 629728 w 1773425"/>
              <a:gd name="connsiteY1" fmla="*/ 2262194 h 3265141"/>
              <a:gd name="connsiteX2" fmla="*/ 931653 w 1773425"/>
              <a:gd name="connsiteY2" fmla="*/ 2443349 h 3265141"/>
              <a:gd name="connsiteX3" fmla="*/ 931338 w 1773425"/>
              <a:gd name="connsiteY3" fmla="*/ 3255014 h 3265141"/>
              <a:gd name="connsiteX4" fmla="*/ 1536015 w 1773425"/>
              <a:gd name="connsiteY4" fmla="*/ 3265141 h 3265141"/>
              <a:gd name="connsiteX5" fmla="*/ 1526875 w 1773425"/>
              <a:gd name="connsiteY5" fmla="*/ 1321915 h 3265141"/>
              <a:gd name="connsiteX6" fmla="*/ 1773425 w 1773425"/>
              <a:gd name="connsiteY6" fmla="*/ 0 h 3265141"/>
              <a:gd name="connsiteX7" fmla="*/ 1322339 w 1773425"/>
              <a:gd name="connsiteY7" fmla="*/ 935956 h 3265141"/>
              <a:gd name="connsiteX8" fmla="*/ 1061049 w 1773425"/>
              <a:gd name="connsiteY8" fmla="*/ 1382300 h 3265141"/>
              <a:gd name="connsiteX9" fmla="*/ 543464 w 1773425"/>
              <a:gd name="connsiteY9" fmla="*/ 1934390 h 3265141"/>
              <a:gd name="connsiteX10" fmla="*/ 69011 w 1773425"/>
              <a:gd name="connsiteY10" fmla="*/ 2408843 h 3265141"/>
              <a:gd name="connsiteX0" fmla="*/ 0 w 1773425"/>
              <a:gd name="connsiteY0" fmla="*/ 2426096 h 3265141"/>
              <a:gd name="connsiteX1" fmla="*/ 629728 w 1773425"/>
              <a:gd name="connsiteY1" fmla="*/ 2262194 h 3265141"/>
              <a:gd name="connsiteX2" fmla="*/ 931653 w 1773425"/>
              <a:gd name="connsiteY2" fmla="*/ 2443349 h 3265141"/>
              <a:gd name="connsiteX3" fmla="*/ 931338 w 1773425"/>
              <a:gd name="connsiteY3" fmla="*/ 3255014 h 3265141"/>
              <a:gd name="connsiteX4" fmla="*/ 1536015 w 1773425"/>
              <a:gd name="connsiteY4" fmla="*/ 3265141 h 3265141"/>
              <a:gd name="connsiteX5" fmla="*/ 1526875 w 1773425"/>
              <a:gd name="connsiteY5" fmla="*/ 1321915 h 3265141"/>
              <a:gd name="connsiteX6" fmla="*/ 1773425 w 1773425"/>
              <a:gd name="connsiteY6" fmla="*/ 0 h 3265141"/>
              <a:gd name="connsiteX7" fmla="*/ 1502533 w 1773425"/>
              <a:gd name="connsiteY7" fmla="*/ 527996 h 3265141"/>
              <a:gd name="connsiteX8" fmla="*/ 1322339 w 1773425"/>
              <a:gd name="connsiteY8" fmla="*/ 935956 h 3265141"/>
              <a:gd name="connsiteX9" fmla="*/ 1061049 w 1773425"/>
              <a:gd name="connsiteY9" fmla="*/ 1382300 h 3265141"/>
              <a:gd name="connsiteX10" fmla="*/ 543464 w 1773425"/>
              <a:gd name="connsiteY10" fmla="*/ 1934390 h 3265141"/>
              <a:gd name="connsiteX11" fmla="*/ 69011 w 1773425"/>
              <a:gd name="connsiteY11" fmla="*/ 2408843 h 3265141"/>
              <a:gd name="connsiteX0" fmla="*/ 0 w 1773425"/>
              <a:gd name="connsiteY0" fmla="*/ 2426096 h 3265141"/>
              <a:gd name="connsiteX1" fmla="*/ 629728 w 1773425"/>
              <a:gd name="connsiteY1" fmla="*/ 2262194 h 3265141"/>
              <a:gd name="connsiteX2" fmla="*/ 931653 w 1773425"/>
              <a:gd name="connsiteY2" fmla="*/ 2443349 h 3265141"/>
              <a:gd name="connsiteX3" fmla="*/ 931338 w 1773425"/>
              <a:gd name="connsiteY3" fmla="*/ 3255014 h 3265141"/>
              <a:gd name="connsiteX4" fmla="*/ 1536015 w 1773425"/>
              <a:gd name="connsiteY4" fmla="*/ 3265141 h 3265141"/>
              <a:gd name="connsiteX5" fmla="*/ 1526875 w 1773425"/>
              <a:gd name="connsiteY5" fmla="*/ 1321915 h 3265141"/>
              <a:gd name="connsiteX6" fmla="*/ 1773425 w 1773425"/>
              <a:gd name="connsiteY6" fmla="*/ 0 h 3265141"/>
              <a:gd name="connsiteX7" fmla="*/ 1502533 w 1773425"/>
              <a:gd name="connsiteY7" fmla="*/ 527996 h 3265141"/>
              <a:gd name="connsiteX8" fmla="*/ 1322339 w 1773425"/>
              <a:gd name="connsiteY8" fmla="*/ 935956 h 3265141"/>
              <a:gd name="connsiteX9" fmla="*/ 1185698 w 1773425"/>
              <a:gd name="connsiteY9" fmla="*/ 1143693 h 3265141"/>
              <a:gd name="connsiteX10" fmla="*/ 1061049 w 1773425"/>
              <a:gd name="connsiteY10" fmla="*/ 1382300 h 3265141"/>
              <a:gd name="connsiteX11" fmla="*/ 543464 w 1773425"/>
              <a:gd name="connsiteY11" fmla="*/ 1934390 h 3265141"/>
              <a:gd name="connsiteX12" fmla="*/ 69011 w 1773425"/>
              <a:gd name="connsiteY12" fmla="*/ 2408843 h 3265141"/>
              <a:gd name="connsiteX0" fmla="*/ 0 w 1773425"/>
              <a:gd name="connsiteY0" fmla="*/ 2426096 h 3265141"/>
              <a:gd name="connsiteX1" fmla="*/ 629728 w 1773425"/>
              <a:gd name="connsiteY1" fmla="*/ 2262194 h 3265141"/>
              <a:gd name="connsiteX2" fmla="*/ 931653 w 1773425"/>
              <a:gd name="connsiteY2" fmla="*/ 2443349 h 3265141"/>
              <a:gd name="connsiteX3" fmla="*/ 931338 w 1773425"/>
              <a:gd name="connsiteY3" fmla="*/ 3255014 h 3265141"/>
              <a:gd name="connsiteX4" fmla="*/ 1536015 w 1773425"/>
              <a:gd name="connsiteY4" fmla="*/ 3265141 h 3265141"/>
              <a:gd name="connsiteX5" fmla="*/ 1526875 w 1773425"/>
              <a:gd name="connsiteY5" fmla="*/ 1321915 h 3265141"/>
              <a:gd name="connsiteX6" fmla="*/ 1773425 w 1773425"/>
              <a:gd name="connsiteY6" fmla="*/ 0 h 3265141"/>
              <a:gd name="connsiteX7" fmla="*/ 1502533 w 1773425"/>
              <a:gd name="connsiteY7" fmla="*/ 527996 h 3265141"/>
              <a:gd name="connsiteX8" fmla="*/ 1322339 w 1773425"/>
              <a:gd name="connsiteY8" fmla="*/ 935956 h 3265141"/>
              <a:gd name="connsiteX9" fmla="*/ 1185698 w 1773425"/>
              <a:gd name="connsiteY9" fmla="*/ 1143693 h 3265141"/>
              <a:gd name="connsiteX10" fmla="*/ 1061049 w 1773425"/>
              <a:gd name="connsiteY10" fmla="*/ 1382300 h 3265141"/>
              <a:gd name="connsiteX11" fmla="*/ 814548 w 1773425"/>
              <a:gd name="connsiteY11" fmla="*/ 1659793 h 3265141"/>
              <a:gd name="connsiteX12" fmla="*/ 543464 w 1773425"/>
              <a:gd name="connsiteY12" fmla="*/ 1934390 h 3265141"/>
              <a:gd name="connsiteX13" fmla="*/ 69011 w 1773425"/>
              <a:gd name="connsiteY13" fmla="*/ 2408843 h 3265141"/>
              <a:gd name="connsiteX0" fmla="*/ 0 w 1773425"/>
              <a:gd name="connsiteY0" fmla="*/ 2426096 h 3265141"/>
              <a:gd name="connsiteX1" fmla="*/ 629728 w 1773425"/>
              <a:gd name="connsiteY1" fmla="*/ 2262194 h 3265141"/>
              <a:gd name="connsiteX2" fmla="*/ 931653 w 1773425"/>
              <a:gd name="connsiteY2" fmla="*/ 2443349 h 3265141"/>
              <a:gd name="connsiteX3" fmla="*/ 931338 w 1773425"/>
              <a:gd name="connsiteY3" fmla="*/ 3255014 h 3265141"/>
              <a:gd name="connsiteX4" fmla="*/ 1536015 w 1773425"/>
              <a:gd name="connsiteY4" fmla="*/ 3265141 h 3265141"/>
              <a:gd name="connsiteX5" fmla="*/ 1526875 w 1773425"/>
              <a:gd name="connsiteY5" fmla="*/ 1321915 h 3265141"/>
              <a:gd name="connsiteX6" fmla="*/ 1773425 w 1773425"/>
              <a:gd name="connsiteY6" fmla="*/ 0 h 3265141"/>
              <a:gd name="connsiteX7" fmla="*/ 1502533 w 1773425"/>
              <a:gd name="connsiteY7" fmla="*/ 527996 h 3265141"/>
              <a:gd name="connsiteX8" fmla="*/ 1322339 w 1773425"/>
              <a:gd name="connsiteY8" fmla="*/ 935956 h 3265141"/>
              <a:gd name="connsiteX9" fmla="*/ 1185698 w 1773425"/>
              <a:gd name="connsiteY9" fmla="*/ 1143693 h 3265141"/>
              <a:gd name="connsiteX10" fmla="*/ 1061049 w 1773425"/>
              <a:gd name="connsiteY10" fmla="*/ 1382300 h 3265141"/>
              <a:gd name="connsiteX11" fmla="*/ 814548 w 1773425"/>
              <a:gd name="connsiteY11" fmla="*/ 1659793 h 3265141"/>
              <a:gd name="connsiteX12" fmla="*/ 543464 w 1773425"/>
              <a:gd name="connsiteY12" fmla="*/ 1934390 h 3265141"/>
              <a:gd name="connsiteX13" fmla="*/ 343821 w 1773425"/>
              <a:gd name="connsiteY13" fmla="*/ 2139676 h 3265141"/>
              <a:gd name="connsiteX14" fmla="*/ 69011 w 1773425"/>
              <a:gd name="connsiteY14" fmla="*/ 2408843 h 3265141"/>
              <a:gd name="connsiteX0" fmla="*/ 0 w 1773425"/>
              <a:gd name="connsiteY0" fmla="*/ 2426096 h 3265141"/>
              <a:gd name="connsiteX1" fmla="*/ 629728 w 1773425"/>
              <a:gd name="connsiteY1" fmla="*/ 2262194 h 3265141"/>
              <a:gd name="connsiteX2" fmla="*/ 931653 w 1773425"/>
              <a:gd name="connsiteY2" fmla="*/ 2443349 h 3265141"/>
              <a:gd name="connsiteX3" fmla="*/ 931338 w 1773425"/>
              <a:gd name="connsiteY3" fmla="*/ 3255014 h 3265141"/>
              <a:gd name="connsiteX4" fmla="*/ 1536015 w 1773425"/>
              <a:gd name="connsiteY4" fmla="*/ 3265141 h 3265141"/>
              <a:gd name="connsiteX5" fmla="*/ 1526875 w 1773425"/>
              <a:gd name="connsiteY5" fmla="*/ 1321915 h 3265141"/>
              <a:gd name="connsiteX6" fmla="*/ 1773425 w 1773425"/>
              <a:gd name="connsiteY6" fmla="*/ 0 h 3265141"/>
              <a:gd name="connsiteX7" fmla="*/ 1502533 w 1773425"/>
              <a:gd name="connsiteY7" fmla="*/ 527996 h 3265141"/>
              <a:gd name="connsiteX8" fmla="*/ 1288856 w 1773425"/>
              <a:gd name="connsiteY8" fmla="*/ 859843 h 3265141"/>
              <a:gd name="connsiteX9" fmla="*/ 1185698 w 1773425"/>
              <a:gd name="connsiteY9" fmla="*/ 1143693 h 3265141"/>
              <a:gd name="connsiteX10" fmla="*/ 1061049 w 1773425"/>
              <a:gd name="connsiteY10" fmla="*/ 1382300 h 3265141"/>
              <a:gd name="connsiteX11" fmla="*/ 814548 w 1773425"/>
              <a:gd name="connsiteY11" fmla="*/ 1659793 h 3265141"/>
              <a:gd name="connsiteX12" fmla="*/ 543464 w 1773425"/>
              <a:gd name="connsiteY12" fmla="*/ 1934390 h 3265141"/>
              <a:gd name="connsiteX13" fmla="*/ 343821 w 1773425"/>
              <a:gd name="connsiteY13" fmla="*/ 2139676 h 3265141"/>
              <a:gd name="connsiteX14" fmla="*/ 69011 w 1773425"/>
              <a:gd name="connsiteY14" fmla="*/ 2408843 h 3265141"/>
              <a:gd name="connsiteX0" fmla="*/ 0 w 1773425"/>
              <a:gd name="connsiteY0" fmla="*/ 2426096 h 3265141"/>
              <a:gd name="connsiteX1" fmla="*/ 629728 w 1773425"/>
              <a:gd name="connsiteY1" fmla="*/ 2262194 h 3265141"/>
              <a:gd name="connsiteX2" fmla="*/ 931653 w 1773425"/>
              <a:gd name="connsiteY2" fmla="*/ 2443349 h 3265141"/>
              <a:gd name="connsiteX3" fmla="*/ 931338 w 1773425"/>
              <a:gd name="connsiteY3" fmla="*/ 3255014 h 3265141"/>
              <a:gd name="connsiteX4" fmla="*/ 1536015 w 1773425"/>
              <a:gd name="connsiteY4" fmla="*/ 3265141 h 3265141"/>
              <a:gd name="connsiteX5" fmla="*/ 1526875 w 1773425"/>
              <a:gd name="connsiteY5" fmla="*/ 1321915 h 3265141"/>
              <a:gd name="connsiteX6" fmla="*/ 1773425 w 1773425"/>
              <a:gd name="connsiteY6" fmla="*/ 0 h 3265141"/>
              <a:gd name="connsiteX7" fmla="*/ 1502533 w 1773425"/>
              <a:gd name="connsiteY7" fmla="*/ 527996 h 3265141"/>
              <a:gd name="connsiteX8" fmla="*/ 1288856 w 1773425"/>
              <a:gd name="connsiteY8" fmla="*/ 859843 h 3265141"/>
              <a:gd name="connsiteX9" fmla="*/ 1095087 w 1773425"/>
              <a:gd name="connsiteY9" fmla="*/ 1148572 h 3265141"/>
              <a:gd name="connsiteX10" fmla="*/ 1061049 w 1773425"/>
              <a:gd name="connsiteY10" fmla="*/ 1382300 h 3265141"/>
              <a:gd name="connsiteX11" fmla="*/ 814548 w 1773425"/>
              <a:gd name="connsiteY11" fmla="*/ 1659793 h 3265141"/>
              <a:gd name="connsiteX12" fmla="*/ 543464 w 1773425"/>
              <a:gd name="connsiteY12" fmla="*/ 1934390 h 3265141"/>
              <a:gd name="connsiteX13" fmla="*/ 343821 w 1773425"/>
              <a:gd name="connsiteY13" fmla="*/ 2139676 h 3265141"/>
              <a:gd name="connsiteX14" fmla="*/ 69011 w 1773425"/>
              <a:gd name="connsiteY14" fmla="*/ 2408843 h 3265141"/>
              <a:gd name="connsiteX0" fmla="*/ 0 w 1773425"/>
              <a:gd name="connsiteY0" fmla="*/ 2426096 h 3265141"/>
              <a:gd name="connsiteX1" fmla="*/ 629728 w 1773425"/>
              <a:gd name="connsiteY1" fmla="*/ 2262194 h 3265141"/>
              <a:gd name="connsiteX2" fmla="*/ 931653 w 1773425"/>
              <a:gd name="connsiteY2" fmla="*/ 2443349 h 3265141"/>
              <a:gd name="connsiteX3" fmla="*/ 931338 w 1773425"/>
              <a:gd name="connsiteY3" fmla="*/ 3255014 h 3265141"/>
              <a:gd name="connsiteX4" fmla="*/ 1536015 w 1773425"/>
              <a:gd name="connsiteY4" fmla="*/ 3265141 h 3265141"/>
              <a:gd name="connsiteX5" fmla="*/ 1526875 w 1773425"/>
              <a:gd name="connsiteY5" fmla="*/ 1321915 h 3265141"/>
              <a:gd name="connsiteX6" fmla="*/ 1773425 w 1773425"/>
              <a:gd name="connsiteY6" fmla="*/ 0 h 3265141"/>
              <a:gd name="connsiteX7" fmla="*/ 1502533 w 1773425"/>
              <a:gd name="connsiteY7" fmla="*/ 527996 h 3265141"/>
              <a:gd name="connsiteX8" fmla="*/ 1288856 w 1773425"/>
              <a:gd name="connsiteY8" fmla="*/ 859843 h 3265141"/>
              <a:gd name="connsiteX9" fmla="*/ 1095087 w 1773425"/>
              <a:gd name="connsiteY9" fmla="*/ 1148572 h 3265141"/>
              <a:gd name="connsiteX10" fmla="*/ 913308 w 1773425"/>
              <a:gd name="connsiteY10" fmla="*/ 1382439 h 3265141"/>
              <a:gd name="connsiteX11" fmla="*/ 814548 w 1773425"/>
              <a:gd name="connsiteY11" fmla="*/ 1659793 h 3265141"/>
              <a:gd name="connsiteX12" fmla="*/ 543464 w 1773425"/>
              <a:gd name="connsiteY12" fmla="*/ 1934390 h 3265141"/>
              <a:gd name="connsiteX13" fmla="*/ 343821 w 1773425"/>
              <a:gd name="connsiteY13" fmla="*/ 2139676 h 3265141"/>
              <a:gd name="connsiteX14" fmla="*/ 69011 w 1773425"/>
              <a:gd name="connsiteY14" fmla="*/ 2408843 h 3265141"/>
              <a:gd name="connsiteX0" fmla="*/ 0 w 1773425"/>
              <a:gd name="connsiteY0" fmla="*/ 2426096 h 3265141"/>
              <a:gd name="connsiteX1" fmla="*/ 629728 w 1773425"/>
              <a:gd name="connsiteY1" fmla="*/ 2262194 h 3265141"/>
              <a:gd name="connsiteX2" fmla="*/ 931653 w 1773425"/>
              <a:gd name="connsiteY2" fmla="*/ 2443349 h 3265141"/>
              <a:gd name="connsiteX3" fmla="*/ 931338 w 1773425"/>
              <a:gd name="connsiteY3" fmla="*/ 3255014 h 3265141"/>
              <a:gd name="connsiteX4" fmla="*/ 1536015 w 1773425"/>
              <a:gd name="connsiteY4" fmla="*/ 3265141 h 3265141"/>
              <a:gd name="connsiteX5" fmla="*/ 1526875 w 1773425"/>
              <a:gd name="connsiteY5" fmla="*/ 1321915 h 3265141"/>
              <a:gd name="connsiteX6" fmla="*/ 1773425 w 1773425"/>
              <a:gd name="connsiteY6" fmla="*/ 0 h 3265141"/>
              <a:gd name="connsiteX7" fmla="*/ 1502533 w 1773425"/>
              <a:gd name="connsiteY7" fmla="*/ 527996 h 3265141"/>
              <a:gd name="connsiteX8" fmla="*/ 1288856 w 1773425"/>
              <a:gd name="connsiteY8" fmla="*/ 859843 h 3265141"/>
              <a:gd name="connsiteX9" fmla="*/ 1095087 w 1773425"/>
              <a:gd name="connsiteY9" fmla="*/ 1148572 h 3265141"/>
              <a:gd name="connsiteX10" fmla="*/ 913308 w 1773425"/>
              <a:gd name="connsiteY10" fmla="*/ 1382439 h 3265141"/>
              <a:gd name="connsiteX11" fmla="*/ 700169 w 1773425"/>
              <a:gd name="connsiteY11" fmla="*/ 1655197 h 3265141"/>
              <a:gd name="connsiteX12" fmla="*/ 543464 w 1773425"/>
              <a:gd name="connsiteY12" fmla="*/ 1934390 h 3265141"/>
              <a:gd name="connsiteX13" fmla="*/ 343821 w 1773425"/>
              <a:gd name="connsiteY13" fmla="*/ 2139676 h 3265141"/>
              <a:gd name="connsiteX14" fmla="*/ 69011 w 1773425"/>
              <a:gd name="connsiteY14" fmla="*/ 2408843 h 3265141"/>
              <a:gd name="connsiteX0" fmla="*/ 0 w 1773425"/>
              <a:gd name="connsiteY0" fmla="*/ 2426096 h 3265141"/>
              <a:gd name="connsiteX1" fmla="*/ 629728 w 1773425"/>
              <a:gd name="connsiteY1" fmla="*/ 2262194 h 3265141"/>
              <a:gd name="connsiteX2" fmla="*/ 931653 w 1773425"/>
              <a:gd name="connsiteY2" fmla="*/ 2443349 h 3265141"/>
              <a:gd name="connsiteX3" fmla="*/ 931338 w 1773425"/>
              <a:gd name="connsiteY3" fmla="*/ 3255014 h 3265141"/>
              <a:gd name="connsiteX4" fmla="*/ 1536015 w 1773425"/>
              <a:gd name="connsiteY4" fmla="*/ 3265141 h 3265141"/>
              <a:gd name="connsiteX5" fmla="*/ 1526875 w 1773425"/>
              <a:gd name="connsiteY5" fmla="*/ 1321915 h 3265141"/>
              <a:gd name="connsiteX6" fmla="*/ 1773425 w 1773425"/>
              <a:gd name="connsiteY6" fmla="*/ 0 h 3265141"/>
              <a:gd name="connsiteX7" fmla="*/ 1502533 w 1773425"/>
              <a:gd name="connsiteY7" fmla="*/ 527996 h 3265141"/>
              <a:gd name="connsiteX8" fmla="*/ 1288856 w 1773425"/>
              <a:gd name="connsiteY8" fmla="*/ 859843 h 3265141"/>
              <a:gd name="connsiteX9" fmla="*/ 1095087 w 1773425"/>
              <a:gd name="connsiteY9" fmla="*/ 1148572 h 3265141"/>
              <a:gd name="connsiteX10" fmla="*/ 913308 w 1773425"/>
              <a:gd name="connsiteY10" fmla="*/ 1382439 h 3265141"/>
              <a:gd name="connsiteX11" fmla="*/ 700169 w 1773425"/>
              <a:gd name="connsiteY11" fmla="*/ 1655197 h 3265141"/>
              <a:gd name="connsiteX12" fmla="*/ 467211 w 1773425"/>
              <a:gd name="connsiteY12" fmla="*/ 1925059 h 3265141"/>
              <a:gd name="connsiteX13" fmla="*/ 343821 w 1773425"/>
              <a:gd name="connsiteY13" fmla="*/ 2139676 h 3265141"/>
              <a:gd name="connsiteX14" fmla="*/ 69011 w 1773425"/>
              <a:gd name="connsiteY14" fmla="*/ 2408843 h 3265141"/>
              <a:gd name="connsiteX0" fmla="*/ 0 w 1773425"/>
              <a:gd name="connsiteY0" fmla="*/ 2426096 h 3265141"/>
              <a:gd name="connsiteX1" fmla="*/ 629728 w 1773425"/>
              <a:gd name="connsiteY1" fmla="*/ 2262194 h 3265141"/>
              <a:gd name="connsiteX2" fmla="*/ 931653 w 1773425"/>
              <a:gd name="connsiteY2" fmla="*/ 2443349 h 3265141"/>
              <a:gd name="connsiteX3" fmla="*/ 931338 w 1773425"/>
              <a:gd name="connsiteY3" fmla="*/ 3255014 h 3265141"/>
              <a:gd name="connsiteX4" fmla="*/ 1536015 w 1773425"/>
              <a:gd name="connsiteY4" fmla="*/ 3265141 h 3265141"/>
              <a:gd name="connsiteX5" fmla="*/ 1526875 w 1773425"/>
              <a:gd name="connsiteY5" fmla="*/ 1321915 h 3265141"/>
              <a:gd name="connsiteX6" fmla="*/ 1773425 w 1773425"/>
              <a:gd name="connsiteY6" fmla="*/ 0 h 3265141"/>
              <a:gd name="connsiteX7" fmla="*/ 1502533 w 1773425"/>
              <a:gd name="connsiteY7" fmla="*/ 527996 h 3265141"/>
              <a:gd name="connsiteX8" fmla="*/ 1288856 w 1773425"/>
              <a:gd name="connsiteY8" fmla="*/ 859843 h 3265141"/>
              <a:gd name="connsiteX9" fmla="*/ 1095087 w 1773425"/>
              <a:gd name="connsiteY9" fmla="*/ 1148572 h 3265141"/>
              <a:gd name="connsiteX10" fmla="*/ 913308 w 1773425"/>
              <a:gd name="connsiteY10" fmla="*/ 1382439 h 3265141"/>
              <a:gd name="connsiteX11" fmla="*/ 700169 w 1773425"/>
              <a:gd name="connsiteY11" fmla="*/ 1655197 h 3265141"/>
              <a:gd name="connsiteX12" fmla="*/ 467211 w 1773425"/>
              <a:gd name="connsiteY12" fmla="*/ 1925059 h 3265141"/>
              <a:gd name="connsiteX13" fmla="*/ 248543 w 1773425"/>
              <a:gd name="connsiteY13" fmla="*/ 2163706 h 3265141"/>
              <a:gd name="connsiteX14" fmla="*/ 69011 w 1773425"/>
              <a:gd name="connsiteY14" fmla="*/ 2408843 h 3265141"/>
              <a:gd name="connsiteX0" fmla="*/ 0 w 1773425"/>
              <a:gd name="connsiteY0" fmla="*/ 2426096 h 3265141"/>
              <a:gd name="connsiteX1" fmla="*/ 629728 w 1773425"/>
              <a:gd name="connsiteY1" fmla="*/ 2262194 h 3265141"/>
              <a:gd name="connsiteX2" fmla="*/ 931653 w 1773425"/>
              <a:gd name="connsiteY2" fmla="*/ 2443349 h 3265141"/>
              <a:gd name="connsiteX3" fmla="*/ 931338 w 1773425"/>
              <a:gd name="connsiteY3" fmla="*/ 3255014 h 3265141"/>
              <a:gd name="connsiteX4" fmla="*/ 1536015 w 1773425"/>
              <a:gd name="connsiteY4" fmla="*/ 3265141 h 3265141"/>
              <a:gd name="connsiteX5" fmla="*/ 1526875 w 1773425"/>
              <a:gd name="connsiteY5" fmla="*/ 1321915 h 3265141"/>
              <a:gd name="connsiteX6" fmla="*/ 1773425 w 1773425"/>
              <a:gd name="connsiteY6" fmla="*/ 0 h 3265141"/>
              <a:gd name="connsiteX7" fmla="*/ 1502533 w 1773425"/>
              <a:gd name="connsiteY7" fmla="*/ 527996 h 3265141"/>
              <a:gd name="connsiteX8" fmla="*/ 1288856 w 1773425"/>
              <a:gd name="connsiteY8" fmla="*/ 859843 h 3265141"/>
              <a:gd name="connsiteX9" fmla="*/ 1095087 w 1773425"/>
              <a:gd name="connsiteY9" fmla="*/ 1148572 h 3265141"/>
              <a:gd name="connsiteX10" fmla="*/ 913308 w 1773425"/>
              <a:gd name="connsiteY10" fmla="*/ 1382439 h 3265141"/>
              <a:gd name="connsiteX11" fmla="*/ 700169 w 1773425"/>
              <a:gd name="connsiteY11" fmla="*/ 1655197 h 3265141"/>
              <a:gd name="connsiteX12" fmla="*/ 467211 w 1773425"/>
              <a:gd name="connsiteY12" fmla="*/ 1925059 h 3265141"/>
              <a:gd name="connsiteX13" fmla="*/ 248543 w 1773425"/>
              <a:gd name="connsiteY13" fmla="*/ 2163706 h 3265141"/>
              <a:gd name="connsiteX14" fmla="*/ 40431 w 1773425"/>
              <a:gd name="connsiteY14" fmla="*/ 2375744 h 326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73425" h="3265141">
                <a:moveTo>
                  <a:pt x="0" y="2426096"/>
                </a:moveTo>
                <a:lnTo>
                  <a:pt x="629728" y="2262194"/>
                </a:lnTo>
                <a:lnTo>
                  <a:pt x="931653" y="2443349"/>
                </a:lnTo>
                <a:lnTo>
                  <a:pt x="931338" y="3255014"/>
                </a:lnTo>
                <a:lnTo>
                  <a:pt x="1536015" y="3265141"/>
                </a:lnTo>
                <a:cubicBezTo>
                  <a:pt x="1536073" y="2591472"/>
                  <a:pt x="1526817" y="1995584"/>
                  <a:pt x="1526875" y="1321915"/>
                </a:cubicBezTo>
                <a:lnTo>
                  <a:pt x="1773425" y="0"/>
                </a:lnTo>
                <a:lnTo>
                  <a:pt x="1502533" y="527996"/>
                </a:lnTo>
                <a:lnTo>
                  <a:pt x="1288856" y="859843"/>
                </a:lnTo>
                <a:lnTo>
                  <a:pt x="1095087" y="1148572"/>
                </a:lnTo>
                <a:lnTo>
                  <a:pt x="913308" y="1382439"/>
                </a:lnTo>
                <a:lnTo>
                  <a:pt x="700169" y="1655197"/>
                </a:lnTo>
                <a:lnTo>
                  <a:pt x="467211" y="1925059"/>
                </a:lnTo>
                <a:lnTo>
                  <a:pt x="248543" y="2163706"/>
                </a:lnTo>
                <a:lnTo>
                  <a:pt x="40431" y="2375744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2" name="テキスト ボックス 16"/>
          <p:cNvSpPr txBox="1">
            <a:spLocks noChangeArrowheads="1"/>
          </p:cNvSpPr>
          <p:nvPr/>
        </p:nvSpPr>
        <p:spPr bwMode="auto">
          <a:xfrm>
            <a:off x="7479068" y="4213634"/>
            <a:ext cx="752690" cy="34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2000" i="1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TCP/IP </a:t>
            </a:r>
          </a:p>
        </p:txBody>
      </p:sp>
      <p:sp>
        <p:nvSpPr>
          <p:cNvPr id="13" name="右中かっこ 12"/>
          <p:cNvSpPr/>
          <p:nvPr/>
        </p:nvSpPr>
        <p:spPr>
          <a:xfrm>
            <a:off x="4357117" y="1882129"/>
            <a:ext cx="225535" cy="906217"/>
          </a:xfrm>
          <a:prstGeom prst="rightBrace">
            <a:avLst>
              <a:gd name="adj1" fmla="val 35641"/>
              <a:gd name="adj2" fmla="val 4890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Rectangle 235"/>
          <p:cNvSpPr>
            <a:spLocks noChangeArrowheads="1"/>
          </p:cNvSpPr>
          <p:nvPr/>
        </p:nvSpPr>
        <p:spPr bwMode="auto">
          <a:xfrm>
            <a:off x="6875830" y="5171479"/>
            <a:ext cx="1827379" cy="1171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3333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ja-JP" sz="1100" dirty="0">
                <a:latin typeface="+mn-lt"/>
              </a:rPr>
              <a:t>AMeDAS Center</a:t>
            </a:r>
            <a:r>
              <a:rPr lang="ja-JP" altLang="en-US" sz="1100" dirty="0">
                <a:latin typeface="+mn-lt"/>
              </a:rPr>
              <a:t> </a:t>
            </a:r>
            <a:r>
              <a:rPr lang="en-US" altLang="ja-JP" sz="1100" dirty="0">
                <a:latin typeface="+mn-lt"/>
              </a:rPr>
              <a:t>System</a:t>
            </a:r>
          </a:p>
          <a:p>
            <a:pPr algn="ctr">
              <a:defRPr/>
            </a:pPr>
            <a:endParaRPr lang="en-US" altLang="ja-JP" sz="1100" dirty="0">
              <a:latin typeface="+mn-lt"/>
            </a:endParaRPr>
          </a:p>
          <a:p>
            <a:pPr algn="ctr">
              <a:defRPr/>
            </a:pPr>
            <a:endParaRPr lang="en-US" altLang="ja-JP" sz="1100" dirty="0">
              <a:latin typeface="+mn-lt"/>
            </a:endParaRPr>
          </a:p>
          <a:p>
            <a:pPr algn="ctr">
              <a:defRPr/>
            </a:pPr>
            <a:endParaRPr lang="en-US" altLang="ja-JP" sz="1100" dirty="0">
              <a:latin typeface="+mn-lt"/>
            </a:endParaRPr>
          </a:p>
          <a:p>
            <a:pPr algn="ctr">
              <a:defRPr/>
            </a:pPr>
            <a:endParaRPr lang="en-US" altLang="ja-JP" sz="1100" dirty="0">
              <a:latin typeface="+mn-lt"/>
            </a:endParaRPr>
          </a:p>
          <a:p>
            <a:pPr algn="ctr">
              <a:defRPr/>
            </a:pPr>
            <a:endParaRPr lang="en-US" altLang="ja-JP" sz="1100" dirty="0">
              <a:latin typeface="+mn-lt"/>
            </a:endParaRPr>
          </a:p>
          <a:p>
            <a:pPr algn="ctr">
              <a:defRPr/>
            </a:pPr>
            <a:endParaRPr lang="en-US" altLang="ja-JP" sz="1100" dirty="0">
              <a:latin typeface="+mn-lt"/>
            </a:endParaRPr>
          </a:p>
        </p:txBody>
      </p:sp>
      <p:sp>
        <p:nvSpPr>
          <p:cNvPr id="16" name="Rectangle 235"/>
          <p:cNvSpPr>
            <a:spLocks noChangeArrowheads="1"/>
          </p:cNvSpPr>
          <p:nvPr/>
        </p:nvSpPr>
        <p:spPr bwMode="auto">
          <a:xfrm>
            <a:off x="6976369" y="5403029"/>
            <a:ext cx="1635809" cy="430887"/>
          </a:xfrm>
          <a:prstGeom prst="rect">
            <a:avLst/>
          </a:prstGeom>
          <a:solidFill>
            <a:schemeClr val="accent5"/>
          </a:solidFill>
          <a:ln w="25400">
            <a:solidFill>
              <a:srgbClr val="333333"/>
            </a:solidFill>
            <a:miter lim="800000"/>
            <a:headEnd/>
            <a:tailEnd/>
          </a:ln>
        </p:spPr>
        <p:txBody>
          <a:bodyPr wrap="square" lIns="0" rIns="0" anchor="ctr">
            <a:spAutoFit/>
          </a:bodyPr>
          <a:lstStyle/>
          <a:p>
            <a:pPr algn="ctr">
              <a:defRPr/>
            </a:pPr>
            <a:r>
              <a:rPr lang="en-US" altLang="ja-JP" sz="1100" dirty="0">
                <a:latin typeface="+mn-lt"/>
              </a:rPr>
              <a:t>Main</a:t>
            </a:r>
            <a:r>
              <a:rPr lang="ja-JP" altLang="en-US" sz="1100" dirty="0">
                <a:latin typeface="+mn-lt"/>
              </a:rPr>
              <a:t> </a:t>
            </a:r>
            <a:r>
              <a:rPr lang="en-US" altLang="ja-JP" sz="1100" dirty="0">
                <a:latin typeface="+mn-lt"/>
              </a:rPr>
              <a:t>System</a:t>
            </a:r>
          </a:p>
          <a:p>
            <a:pPr algn="ctr">
              <a:defRPr/>
            </a:pPr>
            <a:r>
              <a:rPr lang="en-US" altLang="ja-JP" sz="1100" dirty="0" smtClean="0">
                <a:latin typeface="+mn-lt"/>
              </a:rPr>
              <a:t>(System Op. Center, </a:t>
            </a:r>
            <a:r>
              <a:rPr lang="en-US" altLang="ja-JP" sz="1100" dirty="0" err="1" smtClean="0">
                <a:latin typeface="+mn-lt"/>
              </a:rPr>
              <a:t>Kiyose</a:t>
            </a:r>
            <a:r>
              <a:rPr lang="en-US" altLang="ja-JP" sz="1100" dirty="0" smtClean="0">
                <a:latin typeface="+mn-lt"/>
              </a:rPr>
              <a:t>)</a:t>
            </a:r>
            <a:endParaRPr lang="en-US" altLang="ja-JP" sz="1100" dirty="0">
              <a:latin typeface="+mn-lt"/>
            </a:endParaRPr>
          </a:p>
        </p:txBody>
      </p:sp>
      <p:sp>
        <p:nvSpPr>
          <p:cNvPr id="17" name="Rectangle 235"/>
          <p:cNvSpPr>
            <a:spLocks noChangeArrowheads="1"/>
          </p:cNvSpPr>
          <p:nvPr/>
        </p:nvSpPr>
        <p:spPr bwMode="auto">
          <a:xfrm>
            <a:off x="6984386" y="5861572"/>
            <a:ext cx="1637304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3333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ja-JP" sz="1100" dirty="0">
                <a:latin typeface="+mn-lt"/>
              </a:rPr>
              <a:t>Backup System</a:t>
            </a:r>
          </a:p>
          <a:p>
            <a:pPr algn="ctr">
              <a:defRPr/>
            </a:pPr>
            <a:r>
              <a:rPr lang="en-US" altLang="ja-JP" sz="1100" dirty="0">
                <a:latin typeface="+mn-lt"/>
              </a:rPr>
              <a:t>(Osaka)</a:t>
            </a:r>
          </a:p>
        </p:txBody>
      </p:sp>
      <p:pic>
        <p:nvPicPr>
          <p:cNvPr id="18" name="Picture 16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1059" y="3463661"/>
            <a:ext cx="1701024" cy="156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4577218" y="2117175"/>
            <a:ext cx="1260823" cy="4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i="1">
                <a:solidFill>
                  <a:srgbClr val="FF0000"/>
                </a:solidFill>
                <a:ea typeface="ＭＳ Ｐゴシック" charset="-128"/>
              </a:rPr>
              <a:t>About 1300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i="1">
                <a:solidFill>
                  <a:srgbClr val="FF0000"/>
                </a:solidFill>
                <a:ea typeface="ＭＳ Ｐゴシック" charset="-128"/>
              </a:rPr>
              <a:t>rain gauges</a:t>
            </a:r>
            <a:endParaRPr lang="ja-JP" altLang="en-US" sz="1800" i="1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20" name="円/楕円 19"/>
          <p:cNvSpPr/>
          <p:nvPr/>
        </p:nvSpPr>
        <p:spPr>
          <a:xfrm rot="2569320">
            <a:off x="5128611" y="624825"/>
            <a:ext cx="2335512" cy="65717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619" y="3482224"/>
            <a:ext cx="1697330" cy="127513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20070730-2124_51331_1-5-WW豊橋ｱﾒﾀﾞｽ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9097" y="3545298"/>
            <a:ext cx="1622511" cy="123772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794248" y="3512068"/>
            <a:ext cx="1622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400" i="1" dirty="0">
                <a:solidFill>
                  <a:schemeClr val="bg1"/>
                </a:solidFill>
                <a:latin typeface="+mn-lt"/>
                <a:ea typeface="+mj-ea"/>
              </a:rPr>
              <a:t>Automated Weather Station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886809" y="3430595"/>
            <a:ext cx="1300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400" i="1" dirty="0">
                <a:solidFill>
                  <a:schemeClr val="bg1"/>
                </a:solidFill>
                <a:latin typeface="+mn-lt"/>
                <a:ea typeface="+mj-ea"/>
              </a:rPr>
              <a:t>Observatory</a:t>
            </a:r>
          </a:p>
        </p:txBody>
      </p:sp>
      <p:sp>
        <p:nvSpPr>
          <p:cNvPr id="25" name="テキスト ボックス 19"/>
          <p:cNvSpPr txBox="1">
            <a:spLocks noChangeArrowheads="1"/>
          </p:cNvSpPr>
          <p:nvPr/>
        </p:nvSpPr>
        <p:spPr bwMode="auto">
          <a:xfrm>
            <a:off x="6074229" y="4543784"/>
            <a:ext cx="2521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marL="88900" indent="-88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ja-JP" sz="1000" i="1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Each observatory and station link AMeDAS center system on TCP/IP network.</a:t>
            </a:r>
          </a:p>
          <a:p>
            <a:pPr marL="88900" indent="-88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ja-JP" sz="1000" i="1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Data is collected on real-time, and quality controlled.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7261685" y="3490031"/>
            <a:ext cx="1595051" cy="34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6000" rIns="0" bIns="360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b="1" dirty="0" err="1">
                <a:solidFill>
                  <a:srgbClr val="000099"/>
                </a:solidFill>
                <a:ea typeface="ＭＳ Ｐゴシック" charset="-128"/>
              </a:rPr>
              <a:t>AMeDAS</a:t>
            </a:r>
            <a:r>
              <a:rPr lang="en-US" altLang="ja-JP" sz="1200" b="1" dirty="0">
                <a:solidFill>
                  <a:srgbClr val="000099"/>
                </a:solidFill>
                <a:ea typeface="ＭＳ Ｐゴシック" charset="-128"/>
              </a:rPr>
              <a:t> Center System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b="1" dirty="0" smtClean="0">
                <a:solidFill>
                  <a:srgbClr val="000099"/>
                </a:solidFill>
                <a:ea typeface="ＭＳ Ｐゴシック" charset="-128"/>
              </a:rPr>
              <a:t>(System Op. Center, </a:t>
            </a:r>
            <a:r>
              <a:rPr lang="en-US" altLang="ja-JP" sz="1200" b="1" dirty="0" err="1" smtClean="0">
                <a:solidFill>
                  <a:srgbClr val="000099"/>
                </a:solidFill>
                <a:ea typeface="ＭＳ Ｐゴシック" charset="-128"/>
              </a:rPr>
              <a:t>Kiyose</a:t>
            </a:r>
            <a:r>
              <a:rPr lang="en-US" altLang="ja-JP" sz="1200" b="1" dirty="0" smtClean="0">
                <a:solidFill>
                  <a:srgbClr val="000099"/>
                </a:solidFill>
                <a:ea typeface="ＭＳ Ｐゴシック" charset="-128"/>
              </a:rPr>
              <a:t>)</a:t>
            </a:r>
            <a:endParaRPr lang="en-US" altLang="ja-JP" sz="1200" b="1" dirty="0">
              <a:solidFill>
                <a:srgbClr val="000099"/>
              </a:solidFill>
              <a:ea typeface="ＭＳ Ｐゴシック" charset="-128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H="1">
            <a:off x="7052454" y="3789736"/>
            <a:ext cx="209231" cy="8695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28" name="グループ化 27"/>
          <p:cNvGrpSpPr/>
          <p:nvPr/>
        </p:nvGrpSpPr>
        <p:grpSpPr>
          <a:xfrm>
            <a:off x="6016614" y="2697721"/>
            <a:ext cx="622307" cy="681362"/>
            <a:chOff x="6071216" y="3104964"/>
            <a:chExt cx="1381104" cy="1512168"/>
          </a:xfrm>
        </p:grpSpPr>
        <p:sp>
          <p:nvSpPr>
            <p:cNvPr id="29" name="直方体 28"/>
            <p:cNvSpPr/>
            <p:nvPr/>
          </p:nvSpPr>
          <p:spPr>
            <a:xfrm>
              <a:off x="6876256" y="4380559"/>
              <a:ext cx="576064" cy="216024"/>
            </a:xfrm>
            <a:prstGeom prst="cube">
              <a:avLst>
                <a:gd name="adj" fmla="val 75706"/>
              </a:avLst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柱 29"/>
            <p:cNvSpPr/>
            <p:nvPr/>
          </p:nvSpPr>
          <p:spPr>
            <a:xfrm>
              <a:off x="6516216" y="3537012"/>
              <a:ext cx="144016" cy="1080120"/>
            </a:xfrm>
            <a:prstGeom prst="can">
              <a:avLst/>
            </a:prstGeom>
            <a:gradFill>
              <a:gsLst>
                <a:gs pos="28000">
                  <a:srgbClr val="777777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柱 30"/>
            <p:cNvSpPr/>
            <p:nvPr/>
          </p:nvSpPr>
          <p:spPr>
            <a:xfrm>
              <a:off x="6552192" y="3310250"/>
              <a:ext cx="72008" cy="245242"/>
            </a:xfrm>
            <a:prstGeom prst="can">
              <a:avLst/>
            </a:prstGeom>
            <a:gradFill>
              <a:gsLst>
                <a:gs pos="28000">
                  <a:srgbClr val="777777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グループ化 31"/>
            <p:cNvGrpSpPr/>
            <p:nvPr/>
          </p:nvGrpSpPr>
          <p:grpSpPr>
            <a:xfrm>
              <a:off x="6252856" y="3104964"/>
              <a:ext cx="623400" cy="291781"/>
              <a:chOff x="4460226" y="3046732"/>
              <a:chExt cx="623400" cy="291781"/>
            </a:xfrm>
          </p:grpSpPr>
          <p:sp>
            <p:nvSpPr>
              <p:cNvPr id="51" name="フリーフォーム 50"/>
              <p:cNvSpPr/>
              <p:nvPr/>
            </p:nvSpPr>
            <p:spPr>
              <a:xfrm>
                <a:off x="4460226" y="3046732"/>
                <a:ext cx="545563" cy="227514"/>
              </a:xfrm>
              <a:custGeom>
                <a:avLst/>
                <a:gdLst>
                  <a:gd name="connsiteX0" fmla="*/ 1233 w 545404"/>
                  <a:gd name="connsiteY0" fmla="*/ 30237 h 225527"/>
                  <a:gd name="connsiteX1" fmla="*/ 84576 w 545404"/>
                  <a:gd name="connsiteY1" fmla="*/ 4044 h 225527"/>
                  <a:gd name="connsiteX2" fmla="*/ 163158 w 545404"/>
                  <a:gd name="connsiteY2" fmla="*/ 82625 h 225527"/>
                  <a:gd name="connsiteX3" fmla="*/ 215545 w 545404"/>
                  <a:gd name="connsiteY3" fmla="*/ 139775 h 225527"/>
                  <a:gd name="connsiteX4" fmla="*/ 334608 w 545404"/>
                  <a:gd name="connsiteY4" fmla="*/ 149300 h 225527"/>
                  <a:gd name="connsiteX5" fmla="*/ 427476 w 545404"/>
                  <a:gd name="connsiteY5" fmla="*/ 123106 h 225527"/>
                  <a:gd name="connsiteX6" fmla="*/ 544158 w 545404"/>
                  <a:gd name="connsiteY6" fmla="*/ 168350 h 225527"/>
                  <a:gd name="connsiteX7" fmla="*/ 470339 w 545404"/>
                  <a:gd name="connsiteY7" fmla="*/ 213594 h 225527"/>
                  <a:gd name="connsiteX8" fmla="*/ 198876 w 545404"/>
                  <a:gd name="connsiteY8" fmla="*/ 225500 h 225527"/>
                  <a:gd name="connsiteX9" fmla="*/ 77433 w 545404"/>
                  <a:gd name="connsiteY9" fmla="*/ 215975 h 225527"/>
                  <a:gd name="connsiteX10" fmla="*/ 36951 w 545404"/>
                  <a:gd name="connsiteY10" fmla="*/ 189781 h 225527"/>
                  <a:gd name="connsiteX11" fmla="*/ 1233 w 545404"/>
                  <a:gd name="connsiteY11" fmla="*/ 30237 h 225527"/>
                  <a:gd name="connsiteX0" fmla="*/ 2236 w 546407"/>
                  <a:gd name="connsiteY0" fmla="*/ 32224 h 227514"/>
                  <a:gd name="connsiteX1" fmla="*/ 107010 w 546407"/>
                  <a:gd name="connsiteY1" fmla="*/ 3649 h 227514"/>
                  <a:gd name="connsiteX2" fmla="*/ 164161 w 546407"/>
                  <a:gd name="connsiteY2" fmla="*/ 84612 h 227514"/>
                  <a:gd name="connsiteX3" fmla="*/ 216548 w 546407"/>
                  <a:gd name="connsiteY3" fmla="*/ 141762 h 227514"/>
                  <a:gd name="connsiteX4" fmla="*/ 335611 w 546407"/>
                  <a:gd name="connsiteY4" fmla="*/ 151287 h 227514"/>
                  <a:gd name="connsiteX5" fmla="*/ 428479 w 546407"/>
                  <a:gd name="connsiteY5" fmla="*/ 125093 h 227514"/>
                  <a:gd name="connsiteX6" fmla="*/ 545161 w 546407"/>
                  <a:gd name="connsiteY6" fmla="*/ 170337 h 227514"/>
                  <a:gd name="connsiteX7" fmla="*/ 471342 w 546407"/>
                  <a:gd name="connsiteY7" fmla="*/ 215581 h 227514"/>
                  <a:gd name="connsiteX8" fmla="*/ 199879 w 546407"/>
                  <a:gd name="connsiteY8" fmla="*/ 227487 h 227514"/>
                  <a:gd name="connsiteX9" fmla="*/ 78436 w 546407"/>
                  <a:gd name="connsiteY9" fmla="*/ 217962 h 227514"/>
                  <a:gd name="connsiteX10" fmla="*/ 37954 w 546407"/>
                  <a:gd name="connsiteY10" fmla="*/ 191768 h 227514"/>
                  <a:gd name="connsiteX11" fmla="*/ 2236 w 546407"/>
                  <a:gd name="connsiteY11" fmla="*/ 32224 h 227514"/>
                  <a:gd name="connsiteX0" fmla="*/ 2236 w 546407"/>
                  <a:gd name="connsiteY0" fmla="*/ 32224 h 227514"/>
                  <a:gd name="connsiteX1" fmla="*/ 107010 w 546407"/>
                  <a:gd name="connsiteY1" fmla="*/ 3649 h 227514"/>
                  <a:gd name="connsiteX2" fmla="*/ 164161 w 546407"/>
                  <a:gd name="connsiteY2" fmla="*/ 84612 h 227514"/>
                  <a:gd name="connsiteX3" fmla="*/ 230836 w 546407"/>
                  <a:gd name="connsiteY3" fmla="*/ 139380 h 227514"/>
                  <a:gd name="connsiteX4" fmla="*/ 335611 w 546407"/>
                  <a:gd name="connsiteY4" fmla="*/ 151287 h 227514"/>
                  <a:gd name="connsiteX5" fmla="*/ 428479 w 546407"/>
                  <a:gd name="connsiteY5" fmla="*/ 125093 h 227514"/>
                  <a:gd name="connsiteX6" fmla="*/ 545161 w 546407"/>
                  <a:gd name="connsiteY6" fmla="*/ 170337 h 227514"/>
                  <a:gd name="connsiteX7" fmla="*/ 471342 w 546407"/>
                  <a:gd name="connsiteY7" fmla="*/ 215581 h 227514"/>
                  <a:gd name="connsiteX8" fmla="*/ 199879 w 546407"/>
                  <a:gd name="connsiteY8" fmla="*/ 227487 h 227514"/>
                  <a:gd name="connsiteX9" fmla="*/ 78436 w 546407"/>
                  <a:gd name="connsiteY9" fmla="*/ 217962 h 227514"/>
                  <a:gd name="connsiteX10" fmla="*/ 37954 w 546407"/>
                  <a:gd name="connsiteY10" fmla="*/ 191768 h 227514"/>
                  <a:gd name="connsiteX11" fmla="*/ 2236 w 546407"/>
                  <a:gd name="connsiteY11" fmla="*/ 32224 h 227514"/>
                  <a:gd name="connsiteX0" fmla="*/ 2236 w 546407"/>
                  <a:gd name="connsiteY0" fmla="*/ 32224 h 227514"/>
                  <a:gd name="connsiteX1" fmla="*/ 107010 w 546407"/>
                  <a:gd name="connsiteY1" fmla="*/ 3649 h 227514"/>
                  <a:gd name="connsiteX2" fmla="*/ 164161 w 546407"/>
                  <a:gd name="connsiteY2" fmla="*/ 84612 h 227514"/>
                  <a:gd name="connsiteX3" fmla="*/ 230836 w 546407"/>
                  <a:gd name="connsiteY3" fmla="*/ 139380 h 227514"/>
                  <a:gd name="connsiteX4" fmla="*/ 352280 w 546407"/>
                  <a:gd name="connsiteY4" fmla="*/ 144143 h 227514"/>
                  <a:gd name="connsiteX5" fmla="*/ 428479 w 546407"/>
                  <a:gd name="connsiteY5" fmla="*/ 125093 h 227514"/>
                  <a:gd name="connsiteX6" fmla="*/ 545161 w 546407"/>
                  <a:gd name="connsiteY6" fmla="*/ 170337 h 227514"/>
                  <a:gd name="connsiteX7" fmla="*/ 471342 w 546407"/>
                  <a:gd name="connsiteY7" fmla="*/ 215581 h 227514"/>
                  <a:gd name="connsiteX8" fmla="*/ 199879 w 546407"/>
                  <a:gd name="connsiteY8" fmla="*/ 227487 h 227514"/>
                  <a:gd name="connsiteX9" fmla="*/ 78436 w 546407"/>
                  <a:gd name="connsiteY9" fmla="*/ 217962 h 227514"/>
                  <a:gd name="connsiteX10" fmla="*/ 37954 w 546407"/>
                  <a:gd name="connsiteY10" fmla="*/ 191768 h 227514"/>
                  <a:gd name="connsiteX11" fmla="*/ 2236 w 546407"/>
                  <a:gd name="connsiteY11" fmla="*/ 32224 h 227514"/>
                  <a:gd name="connsiteX0" fmla="*/ 2236 w 545563"/>
                  <a:gd name="connsiteY0" fmla="*/ 32224 h 227514"/>
                  <a:gd name="connsiteX1" fmla="*/ 107010 w 545563"/>
                  <a:gd name="connsiteY1" fmla="*/ 3649 h 227514"/>
                  <a:gd name="connsiteX2" fmla="*/ 164161 w 545563"/>
                  <a:gd name="connsiteY2" fmla="*/ 84612 h 227514"/>
                  <a:gd name="connsiteX3" fmla="*/ 230836 w 545563"/>
                  <a:gd name="connsiteY3" fmla="*/ 139380 h 227514"/>
                  <a:gd name="connsiteX4" fmla="*/ 352280 w 545563"/>
                  <a:gd name="connsiteY4" fmla="*/ 144143 h 227514"/>
                  <a:gd name="connsiteX5" fmla="*/ 449911 w 545563"/>
                  <a:gd name="connsiteY5" fmla="*/ 127474 h 227514"/>
                  <a:gd name="connsiteX6" fmla="*/ 545161 w 545563"/>
                  <a:gd name="connsiteY6" fmla="*/ 170337 h 227514"/>
                  <a:gd name="connsiteX7" fmla="*/ 471342 w 545563"/>
                  <a:gd name="connsiteY7" fmla="*/ 215581 h 227514"/>
                  <a:gd name="connsiteX8" fmla="*/ 199879 w 545563"/>
                  <a:gd name="connsiteY8" fmla="*/ 227487 h 227514"/>
                  <a:gd name="connsiteX9" fmla="*/ 78436 w 545563"/>
                  <a:gd name="connsiteY9" fmla="*/ 217962 h 227514"/>
                  <a:gd name="connsiteX10" fmla="*/ 37954 w 545563"/>
                  <a:gd name="connsiteY10" fmla="*/ 191768 h 227514"/>
                  <a:gd name="connsiteX11" fmla="*/ 2236 w 545563"/>
                  <a:gd name="connsiteY11" fmla="*/ 32224 h 22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5563" h="227514">
                    <a:moveTo>
                      <a:pt x="2236" y="32224"/>
                    </a:moveTo>
                    <a:cubicBezTo>
                      <a:pt x="13745" y="871"/>
                      <a:pt x="80023" y="-5082"/>
                      <a:pt x="107010" y="3649"/>
                    </a:cubicBezTo>
                    <a:cubicBezTo>
                      <a:pt x="133997" y="12380"/>
                      <a:pt x="143523" y="61990"/>
                      <a:pt x="164161" y="84612"/>
                    </a:cubicBezTo>
                    <a:cubicBezTo>
                      <a:pt x="184799" y="107234"/>
                      <a:pt x="199483" y="129458"/>
                      <a:pt x="230836" y="139380"/>
                    </a:cubicBezTo>
                    <a:cubicBezTo>
                      <a:pt x="262189" y="149302"/>
                      <a:pt x="315768" y="146127"/>
                      <a:pt x="352280" y="144143"/>
                    </a:cubicBezTo>
                    <a:cubicBezTo>
                      <a:pt x="388792" y="142159"/>
                      <a:pt x="417764" y="123108"/>
                      <a:pt x="449911" y="127474"/>
                    </a:cubicBezTo>
                    <a:cubicBezTo>
                      <a:pt x="482058" y="131840"/>
                      <a:pt x="541589" y="155653"/>
                      <a:pt x="545161" y="170337"/>
                    </a:cubicBezTo>
                    <a:cubicBezTo>
                      <a:pt x="548733" y="185021"/>
                      <a:pt x="528889" y="206056"/>
                      <a:pt x="471342" y="215581"/>
                    </a:cubicBezTo>
                    <a:cubicBezTo>
                      <a:pt x="413795" y="225106"/>
                      <a:pt x="265363" y="227090"/>
                      <a:pt x="199879" y="227487"/>
                    </a:cubicBezTo>
                    <a:cubicBezTo>
                      <a:pt x="134395" y="227884"/>
                      <a:pt x="105423" y="223915"/>
                      <a:pt x="78436" y="217962"/>
                    </a:cubicBezTo>
                    <a:cubicBezTo>
                      <a:pt x="51449" y="212009"/>
                      <a:pt x="49067" y="223915"/>
                      <a:pt x="37954" y="191768"/>
                    </a:cubicBezTo>
                    <a:cubicBezTo>
                      <a:pt x="26842" y="159621"/>
                      <a:pt x="-9273" y="63577"/>
                      <a:pt x="2236" y="32224"/>
                    </a:cubicBezTo>
                    <a:close/>
                  </a:path>
                </a:pathLst>
              </a:custGeom>
              <a:gradFill>
                <a:gsLst>
                  <a:gs pos="43000">
                    <a:srgbClr val="BBBBBB"/>
                  </a:gs>
                  <a:gs pos="20000">
                    <a:srgbClr val="777777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8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/>
              <p:cNvSpPr/>
              <p:nvPr/>
            </p:nvSpPr>
            <p:spPr>
              <a:xfrm>
                <a:off x="4983346" y="3101090"/>
                <a:ext cx="83968" cy="114215"/>
              </a:xfrm>
              <a:custGeom>
                <a:avLst/>
                <a:gdLst>
                  <a:gd name="connsiteX0" fmla="*/ 33948 w 83968"/>
                  <a:gd name="connsiteY0" fmla="*/ 113598 h 114215"/>
                  <a:gd name="connsiteX1" fmla="*/ 610 w 83968"/>
                  <a:gd name="connsiteY1" fmla="*/ 51685 h 114215"/>
                  <a:gd name="connsiteX2" fmla="*/ 62523 w 83968"/>
                  <a:gd name="connsiteY2" fmla="*/ 4060 h 114215"/>
                  <a:gd name="connsiteX3" fmla="*/ 83954 w 83968"/>
                  <a:gd name="connsiteY3" fmla="*/ 11204 h 114215"/>
                  <a:gd name="connsiteX4" fmla="*/ 33948 w 83968"/>
                  <a:gd name="connsiteY4" fmla="*/ 113598 h 114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968" h="114215">
                    <a:moveTo>
                      <a:pt x="33948" y="113598"/>
                    </a:moveTo>
                    <a:cubicBezTo>
                      <a:pt x="20057" y="120345"/>
                      <a:pt x="-4152" y="69941"/>
                      <a:pt x="610" y="51685"/>
                    </a:cubicBezTo>
                    <a:cubicBezTo>
                      <a:pt x="5372" y="33429"/>
                      <a:pt x="48632" y="10807"/>
                      <a:pt x="62523" y="4060"/>
                    </a:cubicBezTo>
                    <a:cubicBezTo>
                      <a:pt x="76414" y="-2687"/>
                      <a:pt x="84351" y="-1496"/>
                      <a:pt x="83954" y="11204"/>
                    </a:cubicBezTo>
                    <a:cubicBezTo>
                      <a:pt x="83557" y="23904"/>
                      <a:pt x="47839" y="106851"/>
                      <a:pt x="33948" y="113598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>
                <a:off x="5002378" y="3221603"/>
                <a:ext cx="81248" cy="116910"/>
              </a:xfrm>
              <a:custGeom>
                <a:avLst/>
                <a:gdLst>
                  <a:gd name="connsiteX0" fmla="*/ 17297 w 81248"/>
                  <a:gd name="connsiteY0" fmla="*/ 228 h 116910"/>
                  <a:gd name="connsiteX1" fmla="*/ 76828 w 81248"/>
                  <a:gd name="connsiteY1" fmla="*/ 71666 h 116910"/>
                  <a:gd name="connsiteX2" fmla="*/ 69685 w 81248"/>
                  <a:gd name="connsiteY2" fmla="*/ 97860 h 116910"/>
                  <a:gd name="connsiteX3" fmla="*/ 12535 w 81248"/>
                  <a:gd name="connsiteY3" fmla="*/ 116910 h 116910"/>
                  <a:gd name="connsiteX4" fmla="*/ 628 w 81248"/>
                  <a:gd name="connsiteY4" fmla="*/ 97860 h 116910"/>
                  <a:gd name="connsiteX5" fmla="*/ 17297 w 81248"/>
                  <a:gd name="connsiteY5" fmla="*/ 228 h 116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248" h="116910">
                    <a:moveTo>
                      <a:pt x="17297" y="228"/>
                    </a:moveTo>
                    <a:cubicBezTo>
                      <a:pt x="29997" y="-4138"/>
                      <a:pt x="68097" y="55394"/>
                      <a:pt x="76828" y="71666"/>
                    </a:cubicBezTo>
                    <a:cubicBezTo>
                      <a:pt x="85559" y="87938"/>
                      <a:pt x="80400" y="90319"/>
                      <a:pt x="69685" y="97860"/>
                    </a:cubicBezTo>
                    <a:cubicBezTo>
                      <a:pt x="58970" y="105401"/>
                      <a:pt x="24044" y="116910"/>
                      <a:pt x="12535" y="116910"/>
                    </a:cubicBezTo>
                    <a:cubicBezTo>
                      <a:pt x="1026" y="116910"/>
                      <a:pt x="-1356" y="117307"/>
                      <a:pt x="628" y="97860"/>
                    </a:cubicBezTo>
                    <a:cubicBezTo>
                      <a:pt x="2612" y="78413"/>
                      <a:pt x="4597" y="4594"/>
                      <a:pt x="17297" y="228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/>
              <p:cNvSpPr/>
              <p:nvPr/>
            </p:nvSpPr>
            <p:spPr>
              <a:xfrm>
                <a:off x="4928073" y="3058864"/>
                <a:ext cx="81990" cy="146950"/>
              </a:xfrm>
              <a:custGeom>
                <a:avLst/>
                <a:gdLst>
                  <a:gd name="connsiteX0" fmla="*/ 77315 w 81990"/>
                  <a:gd name="connsiteY0" fmla="*/ 146299 h 146950"/>
                  <a:gd name="connsiteX1" fmla="*/ 10640 w 81990"/>
                  <a:gd name="connsiteY1" fmla="*/ 70099 h 146950"/>
                  <a:gd name="connsiteX2" fmla="*/ 5877 w 81990"/>
                  <a:gd name="connsiteY2" fmla="*/ 3424 h 146950"/>
                  <a:gd name="connsiteX3" fmla="*/ 67790 w 81990"/>
                  <a:gd name="connsiteY3" fmla="*/ 24855 h 146950"/>
                  <a:gd name="connsiteX4" fmla="*/ 77315 w 81990"/>
                  <a:gd name="connsiteY4" fmla="*/ 146299 h 146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990" h="146950">
                    <a:moveTo>
                      <a:pt x="77315" y="146299"/>
                    </a:moveTo>
                    <a:cubicBezTo>
                      <a:pt x="67790" y="153840"/>
                      <a:pt x="22546" y="93911"/>
                      <a:pt x="10640" y="70099"/>
                    </a:cubicBezTo>
                    <a:cubicBezTo>
                      <a:pt x="-1266" y="46287"/>
                      <a:pt x="-3648" y="10965"/>
                      <a:pt x="5877" y="3424"/>
                    </a:cubicBezTo>
                    <a:cubicBezTo>
                      <a:pt x="15402" y="-4117"/>
                      <a:pt x="54693" y="-148"/>
                      <a:pt x="67790" y="24855"/>
                    </a:cubicBezTo>
                    <a:cubicBezTo>
                      <a:pt x="80887" y="49858"/>
                      <a:pt x="86840" y="138758"/>
                      <a:pt x="77315" y="146299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 54"/>
              <p:cNvSpPr/>
              <p:nvPr/>
            </p:nvSpPr>
            <p:spPr>
              <a:xfrm>
                <a:off x="4908859" y="3219289"/>
                <a:ext cx="122156" cy="114469"/>
              </a:xfrm>
              <a:custGeom>
                <a:avLst/>
                <a:gdLst>
                  <a:gd name="connsiteX0" fmla="*/ 108435 w 122156"/>
                  <a:gd name="connsiteY0" fmla="*/ 161 h 114469"/>
                  <a:gd name="connsiteX1" fmla="*/ 120341 w 122156"/>
                  <a:gd name="connsiteY1" fmla="*/ 90649 h 114469"/>
                  <a:gd name="connsiteX2" fmla="*/ 101291 w 122156"/>
                  <a:gd name="connsiteY2" fmla="*/ 114461 h 114469"/>
                  <a:gd name="connsiteX3" fmla="*/ 20329 w 122156"/>
                  <a:gd name="connsiteY3" fmla="*/ 93030 h 114469"/>
                  <a:gd name="connsiteX4" fmla="*/ 6041 w 122156"/>
                  <a:gd name="connsiteY4" fmla="*/ 69217 h 114469"/>
                  <a:gd name="connsiteX5" fmla="*/ 108435 w 122156"/>
                  <a:gd name="connsiteY5" fmla="*/ 161 h 11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56" h="114469">
                    <a:moveTo>
                      <a:pt x="108435" y="161"/>
                    </a:moveTo>
                    <a:cubicBezTo>
                      <a:pt x="127485" y="3733"/>
                      <a:pt x="121532" y="71599"/>
                      <a:pt x="120341" y="90649"/>
                    </a:cubicBezTo>
                    <a:cubicBezTo>
                      <a:pt x="119150" y="109699"/>
                      <a:pt x="117960" y="114064"/>
                      <a:pt x="101291" y="114461"/>
                    </a:cubicBezTo>
                    <a:cubicBezTo>
                      <a:pt x="84622" y="114858"/>
                      <a:pt x="36204" y="100571"/>
                      <a:pt x="20329" y="93030"/>
                    </a:cubicBezTo>
                    <a:cubicBezTo>
                      <a:pt x="4454" y="85489"/>
                      <a:pt x="-7850" y="85092"/>
                      <a:pt x="6041" y="69217"/>
                    </a:cubicBezTo>
                    <a:cubicBezTo>
                      <a:pt x="19931" y="53342"/>
                      <a:pt x="89385" y="-3411"/>
                      <a:pt x="108435" y="161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3" name="円柱 32"/>
            <p:cNvSpPr/>
            <p:nvPr/>
          </p:nvSpPr>
          <p:spPr>
            <a:xfrm rot="7368481">
              <a:off x="6103084" y="3376214"/>
              <a:ext cx="116034" cy="179769"/>
            </a:xfrm>
            <a:prstGeom prst="can">
              <a:avLst>
                <a:gd name="adj" fmla="val 36118"/>
              </a:avLst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柱 33"/>
            <p:cNvSpPr/>
            <p:nvPr/>
          </p:nvSpPr>
          <p:spPr>
            <a:xfrm rot="7368481">
              <a:off x="6131120" y="3483563"/>
              <a:ext cx="185820" cy="61442"/>
            </a:xfrm>
            <a:prstGeom prst="can">
              <a:avLst>
                <a:gd name="adj" fmla="val 50000"/>
              </a:avLst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コネクタ 34"/>
            <p:cNvCxnSpPr/>
            <p:nvPr/>
          </p:nvCxnSpPr>
          <p:spPr>
            <a:xfrm>
              <a:off x="6249851" y="3528004"/>
              <a:ext cx="50341" cy="32634"/>
            </a:xfrm>
            <a:prstGeom prst="line">
              <a:avLst/>
            </a:prstGeom>
            <a:ln w="381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フリーフォーム 35"/>
            <p:cNvSpPr/>
            <p:nvPr/>
          </p:nvSpPr>
          <p:spPr>
            <a:xfrm>
              <a:off x="6249851" y="3560638"/>
              <a:ext cx="262272" cy="371091"/>
            </a:xfrm>
            <a:custGeom>
              <a:avLst/>
              <a:gdLst>
                <a:gd name="connsiteX0" fmla="*/ 0 w 319087"/>
                <a:gd name="connsiteY0" fmla="*/ 0 h 376237"/>
                <a:gd name="connsiteX1" fmla="*/ 319087 w 319087"/>
                <a:gd name="connsiteY1" fmla="*/ 0 h 376237"/>
                <a:gd name="connsiteX2" fmla="*/ 319087 w 319087"/>
                <a:gd name="connsiteY2" fmla="*/ 376237 h 376237"/>
                <a:gd name="connsiteX3" fmla="*/ 0 w 319087"/>
                <a:gd name="connsiteY3" fmla="*/ 0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087" h="376237">
                  <a:moveTo>
                    <a:pt x="0" y="0"/>
                  </a:moveTo>
                  <a:lnTo>
                    <a:pt x="319087" y="0"/>
                  </a:lnTo>
                  <a:lnTo>
                    <a:pt x="319087" y="37623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80808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直方体 36"/>
            <p:cNvSpPr/>
            <p:nvPr/>
          </p:nvSpPr>
          <p:spPr>
            <a:xfrm>
              <a:off x="6637051" y="3931729"/>
              <a:ext cx="101204" cy="109339"/>
            </a:xfrm>
            <a:prstGeom prst="cube">
              <a:avLst/>
            </a:prstGeom>
            <a:solidFill>
              <a:srgbClr val="777777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柱 37"/>
            <p:cNvSpPr/>
            <p:nvPr/>
          </p:nvSpPr>
          <p:spPr>
            <a:xfrm>
              <a:off x="6696083" y="4041068"/>
              <a:ext cx="144000" cy="144016"/>
            </a:xfrm>
            <a:prstGeom prst="can">
              <a:avLst/>
            </a:prstGeom>
            <a:gradFill flip="none" rotWithShape="1">
              <a:gsLst>
                <a:gs pos="0">
                  <a:srgbClr val="B2B2B2">
                    <a:shade val="30000"/>
                    <a:satMod val="115000"/>
                  </a:srgbClr>
                </a:gs>
                <a:gs pos="50000">
                  <a:srgbClr val="B2B2B2">
                    <a:shade val="67500"/>
                    <a:satMod val="115000"/>
                  </a:srgbClr>
                </a:gs>
                <a:gs pos="100000">
                  <a:srgbClr val="B2B2B2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柱 38"/>
            <p:cNvSpPr/>
            <p:nvPr/>
          </p:nvSpPr>
          <p:spPr>
            <a:xfrm>
              <a:off x="6696083" y="3931729"/>
              <a:ext cx="144000" cy="144016"/>
            </a:xfrm>
            <a:prstGeom prst="can">
              <a:avLst/>
            </a:prstGeom>
            <a:gradFill flip="none" rotWithShape="1">
              <a:gsLst>
                <a:gs pos="0">
                  <a:srgbClr val="B2B2B2">
                    <a:shade val="30000"/>
                    <a:satMod val="115000"/>
                  </a:srgbClr>
                </a:gs>
                <a:gs pos="50000">
                  <a:srgbClr val="B2B2B2">
                    <a:shade val="67500"/>
                    <a:satMod val="115000"/>
                  </a:srgbClr>
                </a:gs>
                <a:gs pos="100000">
                  <a:srgbClr val="B2B2B2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柱 39"/>
            <p:cNvSpPr/>
            <p:nvPr/>
          </p:nvSpPr>
          <p:spPr>
            <a:xfrm>
              <a:off x="6660232" y="3806564"/>
              <a:ext cx="216000" cy="144016"/>
            </a:xfrm>
            <a:prstGeom prst="can">
              <a:avLst>
                <a:gd name="adj" fmla="val 31614"/>
              </a:avLst>
            </a:prstGeom>
            <a:gradFill flip="none" rotWithShape="1">
              <a:gsLst>
                <a:gs pos="0">
                  <a:srgbClr val="B2B2B2">
                    <a:shade val="30000"/>
                    <a:satMod val="115000"/>
                  </a:srgbClr>
                </a:gs>
                <a:gs pos="50000">
                  <a:srgbClr val="B2B2B2">
                    <a:shade val="67500"/>
                    <a:satMod val="115000"/>
                  </a:srgbClr>
                </a:gs>
                <a:gs pos="100000">
                  <a:srgbClr val="B2B2B2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1" name="グループ化 40"/>
            <p:cNvGrpSpPr/>
            <p:nvPr/>
          </p:nvGrpSpPr>
          <p:grpSpPr>
            <a:xfrm>
              <a:off x="6660233" y="3753036"/>
              <a:ext cx="216000" cy="94043"/>
              <a:chOff x="3841452" y="3484690"/>
              <a:chExt cx="288032" cy="139763"/>
            </a:xfrm>
          </p:grpSpPr>
          <p:sp>
            <p:nvSpPr>
              <p:cNvPr id="48" name="円/楕円 47"/>
              <p:cNvSpPr/>
              <p:nvPr/>
            </p:nvSpPr>
            <p:spPr>
              <a:xfrm>
                <a:off x="3841452" y="3556698"/>
                <a:ext cx="288032" cy="67755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/>
              <p:cNvSpPr/>
              <p:nvPr/>
            </p:nvSpPr>
            <p:spPr>
              <a:xfrm>
                <a:off x="3841452" y="3505452"/>
                <a:ext cx="288032" cy="85725"/>
              </a:xfrm>
              <a:custGeom>
                <a:avLst/>
                <a:gdLst>
                  <a:gd name="connsiteX0" fmla="*/ 64294 w 278606"/>
                  <a:gd name="connsiteY0" fmla="*/ 0 h 85725"/>
                  <a:gd name="connsiteX1" fmla="*/ 209550 w 278606"/>
                  <a:gd name="connsiteY1" fmla="*/ 2381 h 85725"/>
                  <a:gd name="connsiteX2" fmla="*/ 278606 w 278606"/>
                  <a:gd name="connsiteY2" fmla="*/ 85725 h 85725"/>
                  <a:gd name="connsiteX3" fmla="*/ 0 w 278606"/>
                  <a:gd name="connsiteY3" fmla="*/ 83343 h 85725"/>
                  <a:gd name="connsiteX4" fmla="*/ 64294 w 278606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606" h="85725">
                    <a:moveTo>
                      <a:pt x="64294" y="0"/>
                    </a:moveTo>
                    <a:lnTo>
                      <a:pt x="209550" y="2381"/>
                    </a:lnTo>
                    <a:lnTo>
                      <a:pt x="278606" y="85725"/>
                    </a:lnTo>
                    <a:lnTo>
                      <a:pt x="0" y="83343"/>
                    </a:lnTo>
                    <a:lnTo>
                      <a:pt x="64294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3913460" y="3484690"/>
                <a:ext cx="144016" cy="45720"/>
              </a:xfrm>
              <a:prstGeom prst="ellipse">
                <a:avLst/>
              </a:prstGeom>
              <a:gradFill flip="none" rotWithShape="1">
                <a:gsLst>
                  <a:gs pos="0">
                    <a:srgbClr val="B2B2B2">
                      <a:shade val="30000"/>
                      <a:satMod val="115000"/>
                    </a:srgbClr>
                  </a:gs>
                  <a:gs pos="50000">
                    <a:srgbClr val="B2B2B2">
                      <a:shade val="67500"/>
                      <a:satMod val="115000"/>
                    </a:srgbClr>
                  </a:gs>
                  <a:gs pos="100000">
                    <a:srgbClr val="B2B2B2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2" name="円柱 41"/>
            <p:cNvSpPr/>
            <p:nvPr/>
          </p:nvSpPr>
          <p:spPr>
            <a:xfrm>
              <a:off x="7015522" y="4308551"/>
              <a:ext cx="292781" cy="216024"/>
            </a:xfrm>
            <a:prstGeom prst="can">
              <a:avLst/>
            </a:prstGeom>
            <a:gradFill flip="none" rotWithShape="1">
              <a:gsLst>
                <a:gs pos="0">
                  <a:srgbClr val="B2B2B2">
                    <a:shade val="30000"/>
                    <a:satMod val="115000"/>
                  </a:srgbClr>
                </a:gs>
                <a:gs pos="50000">
                  <a:srgbClr val="B2B2B2">
                    <a:shade val="67500"/>
                    <a:satMod val="115000"/>
                  </a:srgbClr>
                </a:gs>
                <a:gs pos="100000">
                  <a:srgbClr val="B2B2B2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柱 42"/>
            <p:cNvSpPr/>
            <p:nvPr/>
          </p:nvSpPr>
          <p:spPr>
            <a:xfrm>
              <a:off x="7015523" y="4236543"/>
              <a:ext cx="292780" cy="144016"/>
            </a:xfrm>
            <a:prstGeom prst="can">
              <a:avLst/>
            </a:prstGeom>
            <a:gradFill flip="none" rotWithShape="1">
              <a:gsLst>
                <a:gs pos="0">
                  <a:srgbClr val="B2B2B2">
                    <a:shade val="30000"/>
                    <a:satMod val="115000"/>
                  </a:srgbClr>
                </a:gs>
                <a:gs pos="50000">
                  <a:srgbClr val="B2B2B2">
                    <a:shade val="67500"/>
                    <a:satMod val="115000"/>
                  </a:srgbClr>
                </a:gs>
                <a:gs pos="100000">
                  <a:srgbClr val="B2B2B2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4" name="グループ化 43"/>
            <p:cNvGrpSpPr/>
            <p:nvPr/>
          </p:nvGrpSpPr>
          <p:grpSpPr>
            <a:xfrm>
              <a:off x="7020272" y="4185084"/>
              <a:ext cx="288029" cy="94043"/>
              <a:chOff x="3841452" y="3484690"/>
              <a:chExt cx="288032" cy="139763"/>
            </a:xfrm>
          </p:grpSpPr>
          <p:sp>
            <p:nvSpPr>
              <p:cNvPr id="45" name="円/楕円 44"/>
              <p:cNvSpPr/>
              <p:nvPr/>
            </p:nvSpPr>
            <p:spPr>
              <a:xfrm>
                <a:off x="3841452" y="3556698"/>
                <a:ext cx="288032" cy="67755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/>
              <p:cNvSpPr/>
              <p:nvPr/>
            </p:nvSpPr>
            <p:spPr>
              <a:xfrm>
                <a:off x="3841452" y="3505452"/>
                <a:ext cx="288032" cy="85725"/>
              </a:xfrm>
              <a:custGeom>
                <a:avLst/>
                <a:gdLst>
                  <a:gd name="connsiteX0" fmla="*/ 64294 w 278606"/>
                  <a:gd name="connsiteY0" fmla="*/ 0 h 85725"/>
                  <a:gd name="connsiteX1" fmla="*/ 209550 w 278606"/>
                  <a:gd name="connsiteY1" fmla="*/ 2381 h 85725"/>
                  <a:gd name="connsiteX2" fmla="*/ 278606 w 278606"/>
                  <a:gd name="connsiteY2" fmla="*/ 85725 h 85725"/>
                  <a:gd name="connsiteX3" fmla="*/ 0 w 278606"/>
                  <a:gd name="connsiteY3" fmla="*/ 83343 h 85725"/>
                  <a:gd name="connsiteX4" fmla="*/ 64294 w 278606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606" h="85725">
                    <a:moveTo>
                      <a:pt x="64294" y="0"/>
                    </a:moveTo>
                    <a:lnTo>
                      <a:pt x="209550" y="2381"/>
                    </a:lnTo>
                    <a:lnTo>
                      <a:pt x="278606" y="85725"/>
                    </a:lnTo>
                    <a:lnTo>
                      <a:pt x="0" y="83343"/>
                    </a:lnTo>
                    <a:lnTo>
                      <a:pt x="64294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3913460" y="3484690"/>
                <a:ext cx="144016" cy="45720"/>
              </a:xfrm>
              <a:prstGeom prst="ellipse">
                <a:avLst/>
              </a:prstGeom>
              <a:gradFill flip="none" rotWithShape="1">
                <a:gsLst>
                  <a:gs pos="0">
                    <a:srgbClr val="B2B2B2">
                      <a:shade val="30000"/>
                      <a:satMod val="115000"/>
                    </a:srgbClr>
                  </a:gs>
                  <a:gs pos="50000">
                    <a:srgbClr val="B2B2B2">
                      <a:shade val="67500"/>
                      <a:satMod val="115000"/>
                    </a:srgbClr>
                  </a:gs>
                  <a:gs pos="100000">
                    <a:srgbClr val="B2B2B2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5375185" y="3453420"/>
            <a:ext cx="987056" cy="34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6000" rIns="0" bIns="360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b="1" dirty="0" smtClean="0">
                <a:solidFill>
                  <a:srgbClr val="000099"/>
                </a:solidFill>
                <a:ea typeface="ＭＳ Ｐゴシック" charset="-128"/>
              </a:rPr>
              <a:t>Backup </a:t>
            </a:r>
            <a:r>
              <a:rPr lang="en-US" altLang="ja-JP" sz="1200" b="1" dirty="0">
                <a:solidFill>
                  <a:srgbClr val="000099"/>
                </a:solidFill>
                <a:ea typeface="ＭＳ Ｐゴシック" charset="-128"/>
              </a:rPr>
              <a:t>System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b="1" dirty="0" smtClean="0">
                <a:solidFill>
                  <a:srgbClr val="000099"/>
                </a:solidFill>
                <a:ea typeface="ＭＳ Ｐゴシック" charset="-128"/>
              </a:rPr>
              <a:t>(Osaka)</a:t>
            </a:r>
            <a:endParaRPr lang="en-US" altLang="ja-JP" sz="1200" b="1" dirty="0">
              <a:solidFill>
                <a:srgbClr val="000099"/>
              </a:solidFill>
              <a:ea typeface="ＭＳ Ｐゴシック" charset="-128"/>
            </a:endParaRPr>
          </a:p>
        </p:txBody>
      </p:sp>
      <p:sp>
        <p:nvSpPr>
          <p:cNvPr id="57" name="Line 14"/>
          <p:cNvSpPr>
            <a:spLocks noChangeShapeType="1"/>
          </p:cNvSpPr>
          <p:nvPr/>
        </p:nvSpPr>
        <p:spPr bwMode="auto">
          <a:xfrm>
            <a:off x="6108446" y="3800122"/>
            <a:ext cx="219290" cy="30902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58" name="グループ化 57"/>
          <p:cNvGrpSpPr/>
          <p:nvPr/>
        </p:nvGrpSpPr>
        <p:grpSpPr>
          <a:xfrm>
            <a:off x="5497283" y="5296493"/>
            <a:ext cx="1044299" cy="228934"/>
            <a:chOff x="5050659" y="5488383"/>
            <a:chExt cx="1220204" cy="267496"/>
          </a:xfrm>
        </p:grpSpPr>
        <p:cxnSp>
          <p:nvCxnSpPr>
            <p:cNvPr id="59" name="直線コネクタ 58"/>
            <p:cNvCxnSpPr/>
            <p:nvPr/>
          </p:nvCxnSpPr>
          <p:spPr>
            <a:xfrm>
              <a:off x="5131621" y="5689204"/>
              <a:ext cx="82629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5131621" y="5616179"/>
              <a:ext cx="0" cy="13335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>
              <a:off x="5417371" y="5616179"/>
              <a:ext cx="0" cy="133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5955534" y="5622529"/>
              <a:ext cx="0" cy="13335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5681689" y="5622529"/>
              <a:ext cx="0" cy="133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正方形/長方形 63"/>
            <p:cNvSpPr/>
            <p:nvPr/>
          </p:nvSpPr>
          <p:spPr>
            <a:xfrm>
              <a:off x="5050659" y="5488383"/>
              <a:ext cx="163513" cy="1555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800" dirty="0" smtClean="0">
                  <a:solidFill>
                    <a:schemeClr val="tx1"/>
                  </a:solidFill>
                </a:rPr>
                <a:t>0</a:t>
              </a:r>
              <a:endParaRPr kumimoji="1" lang="ja-JP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5756687" y="5504262"/>
              <a:ext cx="514176" cy="1516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800" dirty="0" smtClean="0">
                  <a:solidFill>
                    <a:schemeClr val="tx1"/>
                  </a:solidFill>
                </a:rPr>
                <a:t>300km</a:t>
              </a:r>
              <a:endParaRPr kumimoji="1" lang="ja-JP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5221050" y="5511406"/>
              <a:ext cx="418303" cy="1206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800" dirty="0">
                  <a:solidFill>
                    <a:schemeClr val="tx1"/>
                  </a:solidFill>
                </a:rPr>
                <a:t>1</a:t>
              </a:r>
              <a:r>
                <a:rPr kumimoji="1" lang="en-US" altLang="ja-JP" sz="800" dirty="0" smtClean="0">
                  <a:solidFill>
                    <a:schemeClr val="tx1"/>
                  </a:solidFill>
                </a:rPr>
                <a:t>00</a:t>
              </a:r>
              <a:endParaRPr kumimoji="1" lang="ja-JP" altLang="en-US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8" name="テキスト ボックス 67"/>
          <p:cNvSpPr txBox="1"/>
          <p:nvPr/>
        </p:nvSpPr>
        <p:spPr bwMode="auto">
          <a:xfrm>
            <a:off x="171737" y="4882886"/>
            <a:ext cx="3594720" cy="1040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ja-JP" sz="1400" u="sng" dirty="0">
                <a:latin typeface="+mn-lt"/>
                <a:ea typeface="ＭＳ Ｐゴシック" pitchFamily="50" charset="-128"/>
              </a:rPr>
              <a:t>Rain </a:t>
            </a:r>
            <a:r>
              <a:rPr lang="en-US" altLang="ja-JP" sz="1400" u="sng" dirty="0" smtClean="0">
                <a:latin typeface="+mn-lt"/>
                <a:ea typeface="ＭＳ Ｐゴシック" pitchFamily="50" charset="-128"/>
              </a:rPr>
              <a:t>gauges monitored by JMA</a:t>
            </a:r>
            <a:r>
              <a:rPr lang="en-US" altLang="ja-JP" sz="1400" dirty="0" smtClean="0">
                <a:latin typeface="+mn-lt"/>
                <a:ea typeface="ＭＳ Ｐゴシック" pitchFamily="50" charset="-128"/>
              </a:rPr>
              <a:t>:</a:t>
            </a:r>
            <a:endParaRPr lang="en-US" altLang="ja-JP" sz="1400" dirty="0">
              <a:latin typeface="+mn-lt"/>
              <a:ea typeface="ＭＳ Ｐゴシック" pitchFamily="50" charset="-128"/>
            </a:endParaRPr>
          </a:p>
          <a:p>
            <a:pPr marL="88900" indent="-88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ja-JP" sz="1600" dirty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 </a:t>
            </a:r>
            <a:r>
              <a:rPr lang="en-US" altLang="ja-JP" sz="1400" dirty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Approx. 1,300  JMA</a:t>
            </a:r>
          </a:p>
          <a:p>
            <a:pPr marL="88900" indent="-88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ja-JP" altLang="en-US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 </a:t>
            </a:r>
            <a:r>
              <a:rPr lang="en-US" altLang="ja-JP" sz="1400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Approx. 3,500  MLIT</a:t>
            </a:r>
            <a:r>
              <a:rPr lang="en-US" altLang="ja-JP" sz="1100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 </a:t>
            </a:r>
            <a:r>
              <a:rPr lang="en-US" altLang="ja-JP" sz="1100" i="1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(Ministry of Land, Infrastructure, Transport and Tourism)</a:t>
            </a:r>
          </a:p>
          <a:p>
            <a:pPr marL="88900" indent="-88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ja-JP" altLang="en-US" dirty="0">
                <a:solidFill>
                  <a:srgbClr val="006600"/>
                </a:solidFill>
                <a:latin typeface="+mn-lt"/>
                <a:ea typeface="ＭＳ Ｐゴシック" pitchFamily="50" charset="-128"/>
              </a:rPr>
              <a:t> </a:t>
            </a:r>
            <a:r>
              <a:rPr lang="en-US" altLang="ja-JP" sz="1400" dirty="0">
                <a:solidFill>
                  <a:srgbClr val="006600"/>
                </a:solidFill>
                <a:latin typeface="+mn-lt"/>
                <a:ea typeface="ＭＳ Ｐゴシック" pitchFamily="50" charset="-128"/>
              </a:rPr>
              <a:t>Approx. 5,800  Local Governments</a:t>
            </a:r>
            <a:endParaRPr lang="ja-JP" altLang="en-US" sz="1400" dirty="0">
              <a:solidFill>
                <a:srgbClr val="006600"/>
              </a:solidFill>
              <a:latin typeface="+mn-lt"/>
              <a:ea typeface="ＭＳ Ｐゴシック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245687" y="869460"/>
            <a:ext cx="8652627" cy="677108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altLang="ja-JP" sz="2400" u="sng" dirty="0">
                <a:solidFill>
                  <a:prstClr val="black"/>
                </a:solidFill>
                <a:cs typeface="Times New Roman" panose="02020603050405020304" pitchFamily="18" charset="0"/>
              </a:rPr>
              <a:t>Automated Weather Station “</a:t>
            </a:r>
            <a:r>
              <a:rPr lang="en-US" altLang="ja-JP" sz="2400" u="sng" dirty="0" err="1">
                <a:solidFill>
                  <a:prstClr val="black"/>
                </a:solidFill>
                <a:cs typeface="Times New Roman" panose="02020603050405020304" pitchFamily="18" charset="0"/>
              </a:rPr>
              <a:t>AMeDAS</a:t>
            </a:r>
            <a:r>
              <a:rPr lang="en-US" altLang="ja-JP" sz="2400" u="sng" dirty="0">
                <a:solidFill>
                  <a:prstClr val="black"/>
                </a:solidFill>
                <a:cs typeface="Times New Roman" panose="02020603050405020304" pitchFamily="18" charset="0"/>
              </a:rPr>
              <a:t>”</a:t>
            </a:r>
            <a:br>
              <a:rPr lang="en-US" altLang="ja-JP" sz="2400" u="sng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en-US" altLang="ja-JP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AMeDAS</a:t>
            </a:r>
            <a:r>
              <a:rPr lang="en-US" altLang="ja-JP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(Automated Meteorological Data Acquisition System</a:t>
            </a:r>
            <a:r>
              <a:rPr lang="en-US" altLang="ja-JP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)</a:t>
            </a:r>
            <a:endParaRPr lang="en-US" altLang="ja-JP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5" y="274638"/>
            <a:ext cx="8431823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Summary </a:t>
            </a:r>
            <a:r>
              <a:rPr lang="en-US" sz="3200" b="1" dirty="0">
                <a:solidFill>
                  <a:srgbClr val="000090"/>
                </a:solidFill>
              </a:rPr>
              <a:t>of </a:t>
            </a:r>
            <a:r>
              <a:rPr lang="en-US" sz="3200" b="1" dirty="0" smtClean="0">
                <a:solidFill>
                  <a:srgbClr val="000090"/>
                </a:solidFill>
              </a:rPr>
              <a:t>national </a:t>
            </a:r>
            <a:r>
              <a:rPr lang="en-US" sz="3200" b="1" dirty="0">
                <a:solidFill>
                  <a:srgbClr val="000090"/>
                </a:solidFill>
              </a:rPr>
              <a:t>observing </a:t>
            </a:r>
            <a:r>
              <a:rPr lang="en-US" sz="3200" b="1" dirty="0" smtClean="0">
                <a:solidFill>
                  <a:srgbClr val="000090"/>
                </a:solidFill>
              </a:rPr>
              <a:t>capabilities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67" name="Freeform 74"/>
          <p:cNvSpPr>
            <a:spLocks/>
          </p:cNvSpPr>
          <p:nvPr/>
        </p:nvSpPr>
        <p:spPr bwMode="auto">
          <a:xfrm>
            <a:off x="2393114" y="6210124"/>
            <a:ext cx="84051" cy="62006"/>
          </a:xfrm>
          <a:custGeom>
            <a:avLst/>
            <a:gdLst>
              <a:gd name="T0" fmla="*/ 2147483647 w 50"/>
              <a:gd name="T1" fmla="*/ 2147483647 h 43"/>
              <a:gd name="T2" fmla="*/ 2147483647 w 50"/>
              <a:gd name="T3" fmla="*/ 2147483647 h 43"/>
              <a:gd name="T4" fmla="*/ 2147483647 w 50"/>
              <a:gd name="T5" fmla="*/ 2147483647 h 43"/>
              <a:gd name="T6" fmla="*/ 2147483647 w 50"/>
              <a:gd name="T7" fmla="*/ 2147483647 h 43"/>
              <a:gd name="T8" fmla="*/ 2147483647 w 50"/>
              <a:gd name="T9" fmla="*/ 2147483647 h 43"/>
              <a:gd name="T10" fmla="*/ 2147483647 w 50"/>
              <a:gd name="T11" fmla="*/ 2147483647 h 43"/>
              <a:gd name="T12" fmla="*/ 2147483647 w 50"/>
              <a:gd name="T13" fmla="*/ 2147483647 h 43"/>
              <a:gd name="T14" fmla="*/ 2147483647 w 50"/>
              <a:gd name="T15" fmla="*/ 2147483647 h 43"/>
              <a:gd name="T16" fmla="*/ 2147483647 w 50"/>
              <a:gd name="T17" fmla="*/ 2147483647 h 43"/>
              <a:gd name="T18" fmla="*/ 2147483647 w 50"/>
              <a:gd name="T19" fmla="*/ 2147483647 h 43"/>
              <a:gd name="T20" fmla="*/ 2147483647 w 50"/>
              <a:gd name="T21" fmla="*/ 2147483647 h 43"/>
              <a:gd name="T22" fmla="*/ 2147483647 w 50"/>
              <a:gd name="T23" fmla="*/ 2147483647 h 43"/>
              <a:gd name="T24" fmla="*/ 2147483647 w 50"/>
              <a:gd name="T25" fmla="*/ 0 h 43"/>
              <a:gd name="T26" fmla="*/ 2147483647 w 50"/>
              <a:gd name="T27" fmla="*/ 2147483647 h 43"/>
              <a:gd name="T28" fmla="*/ 2147483647 w 50"/>
              <a:gd name="T29" fmla="*/ 2147483647 h 43"/>
              <a:gd name="T30" fmla="*/ 2147483647 w 50"/>
              <a:gd name="T31" fmla="*/ 2147483647 h 43"/>
              <a:gd name="T32" fmla="*/ 2147483647 w 50"/>
              <a:gd name="T33" fmla="*/ 2147483647 h 43"/>
              <a:gd name="T34" fmla="*/ 2147483647 w 50"/>
              <a:gd name="T35" fmla="*/ 2147483647 h 43"/>
              <a:gd name="T36" fmla="*/ 2147483647 w 50"/>
              <a:gd name="T37" fmla="*/ 2147483647 h 43"/>
              <a:gd name="T38" fmla="*/ 2147483647 w 50"/>
              <a:gd name="T39" fmla="*/ 2147483647 h 43"/>
              <a:gd name="T40" fmla="*/ 2147483647 w 50"/>
              <a:gd name="T41" fmla="*/ 2147483647 h 43"/>
              <a:gd name="T42" fmla="*/ 2147483647 w 50"/>
              <a:gd name="T43" fmla="*/ 2147483647 h 43"/>
              <a:gd name="T44" fmla="*/ 2147483647 w 50"/>
              <a:gd name="T45" fmla="*/ 2147483647 h 43"/>
              <a:gd name="T46" fmla="*/ 2147483647 w 50"/>
              <a:gd name="T47" fmla="*/ 2147483647 h 43"/>
              <a:gd name="T48" fmla="*/ 0 w 50"/>
              <a:gd name="T49" fmla="*/ 2147483647 h 43"/>
              <a:gd name="T50" fmla="*/ 0 w 50"/>
              <a:gd name="T51" fmla="*/ 2147483647 h 43"/>
              <a:gd name="T52" fmla="*/ 0 w 50"/>
              <a:gd name="T53" fmla="*/ 2147483647 h 43"/>
              <a:gd name="T54" fmla="*/ 2147483647 w 50"/>
              <a:gd name="T55" fmla="*/ 2147483647 h 43"/>
              <a:gd name="T56" fmla="*/ 2147483647 w 50"/>
              <a:gd name="T57" fmla="*/ 2147483647 h 43"/>
              <a:gd name="T58" fmla="*/ 2147483647 w 50"/>
              <a:gd name="T59" fmla="*/ 2147483647 h 43"/>
              <a:gd name="T60" fmla="*/ 2147483647 w 50"/>
              <a:gd name="T61" fmla="*/ 2147483647 h 4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0"/>
              <a:gd name="T94" fmla="*/ 0 h 43"/>
              <a:gd name="T95" fmla="*/ 50 w 50"/>
              <a:gd name="T96" fmla="*/ 43 h 4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0" h="43">
                <a:moveTo>
                  <a:pt x="13" y="42"/>
                </a:moveTo>
                <a:lnTo>
                  <a:pt x="13" y="42"/>
                </a:lnTo>
                <a:lnTo>
                  <a:pt x="24" y="42"/>
                </a:lnTo>
                <a:lnTo>
                  <a:pt x="27" y="43"/>
                </a:lnTo>
                <a:lnTo>
                  <a:pt x="30" y="37"/>
                </a:lnTo>
                <a:lnTo>
                  <a:pt x="32" y="31"/>
                </a:lnTo>
                <a:lnTo>
                  <a:pt x="34" y="27"/>
                </a:lnTo>
                <a:lnTo>
                  <a:pt x="39" y="20"/>
                </a:lnTo>
                <a:lnTo>
                  <a:pt x="46" y="15"/>
                </a:lnTo>
                <a:lnTo>
                  <a:pt x="47" y="12"/>
                </a:lnTo>
                <a:lnTo>
                  <a:pt x="50" y="5"/>
                </a:lnTo>
                <a:lnTo>
                  <a:pt x="46" y="1"/>
                </a:lnTo>
                <a:lnTo>
                  <a:pt x="40" y="0"/>
                </a:lnTo>
                <a:lnTo>
                  <a:pt x="39" y="4"/>
                </a:lnTo>
                <a:lnTo>
                  <a:pt x="39" y="10"/>
                </a:lnTo>
                <a:lnTo>
                  <a:pt x="32" y="15"/>
                </a:lnTo>
                <a:lnTo>
                  <a:pt x="27" y="16"/>
                </a:lnTo>
                <a:lnTo>
                  <a:pt x="24" y="20"/>
                </a:lnTo>
                <a:lnTo>
                  <a:pt x="22" y="24"/>
                </a:lnTo>
                <a:lnTo>
                  <a:pt x="19" y="27"/>
                </a:lnTo>
                <a:lnTo>
                  <a:pt x="15" y="24"/>
                </a:lnTo>
                <a:lnTo>
                  <a:pt x="15" y="22"/>
                </a:lnTo>
                <a:lnTo>
                  <a:pt x="9" y="20"/>
                </a:lnTo>
                <a:lnTo>
                  <a:pt x="2" y="22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3" y="29"/>
                </a:lnTo>
                <a:lnTo>
                  <a:pt x="8" y="34"/>
                </a:lnTo>
                <a:lnTo>
                  <a:pt x="8" y="40"/>
                </a:lnTo>
                <a:lnTo>
                  <a:pt x="13" y="42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68" name="Group 39"/>
          <p:cNvGrpSpPr>
            <a:grpSpLocks/>
          </p:cNvGrpSpPr>
          <p:nvPr/>
        </p:nvGrpSpPr>
        <p:grpSpPr bwMode="auto">
          <a:xfrm>
            <a:off x="4785144" y="4202527"/>
            <a:ext cx="742686" cy="352742"/>
            <a:chOff x="2641" y="2264"/>
            <a:chExt cx="441" cy="247"/>
          </a:xfrm>
        </p:grpSpPr>
        <p:sp>
          <p:nvSpPr>
            <p:cNvPr id="69" name="Freeform 40"/>
            <p:cNvSpPr>
              <a:spLocks/>
            </p:cNvSpPr>
            <p:nvPr/>
          </p:nvSpPr>
          <p:spPr bwMode="auto">
            <a:xfrm>
              <a:off x="2641" y="2264"/>
              <a:ext cx="441" cy="247"/>
            </a:xfrm>
            <a:custGeom>
              <a:avLst/>
              <a:gdLst>
                <a:gd name="T0" fmla="*/ 112 w 441"/>
                <a:gd name="T1" fmla="*/ 89 h 247"/>
                <a:gd name="T2" fmla="*/ 117 w 441"/>
                <a:gd name="T3" fmla="*/ 66 h 247"/>
                <a:gd name="T4" fmla="*/ 142 w 441"/>
                <a:gd name="T5" fmla="*/ 46 h 247"/>
                <a:gd name="T6" fmla="*/ 159 w 441"/>
                <a:gd name="T7" fmla="*/ 46 h 247"/>
                <a:gd name="T8" fmla="*/ 180 w 441"/>
                <a:gd name="T9" fmla="*/ 65 h 247"/>
                <a:gd name="T10" fmla="*/ 209 w 441"/>
                <a:gd name="T11" fmla="*/ 60 h 247"/>
                <a:gd name="T12" fmla="*/ 230 w 441"/>
                <a:gd name="T13" fmla="*/ 53 h 247"/>
                <a:gd name="T14" fmla="*/ 258 w 441"/>
                <a:gd name="T15" fmla="*/ 46 h 247"/>
                <a:gd name="T16" fmla="*/ 258 w 441"/>
                <a:gd name="T17" fmla="*/ 19 h 247"/>
                <a:gd name="T18" fmla="*/ 287 w 441"/>
                <a:gd name="T19" fmla="*/ 15 h 247"/>
                <a:gd name="T20" fmla="*/ 312 w 441"/>
                <a:gd name="T21" fmla="*/ 0 h 247"/>
                <a:gd name="T22" fmla="*/ 356 w 441"/>
                <a:gd name="T23" fmla="*/ 2 h 247"/>
                <a:gd name="T24" fmla="*/ 389 w 441"/>
                <a:gd name="T25" fmla="*/ 19 h 247"/>
                <a:gd name="T26" fmla="*/ 422 w 441"/>
                <a:gd name="T27" fmla="*/ 26 h 247"/>
                <a:gd name="T28" fmla="*/ 419 w 441"/>
                <a:gd name="T29" fmla="*/ 43 h 247"/>
                <a:gd name="T30" fmla="*/ 430 w 441"/>
                <a:gd name="T31" fmla="*/ 51 h 247"/>
                <a:gd name="T32" fmla="*/ 441 w 441"/>
                <a:gd name="T33" fmla="*/ 72 h 247"/>
                <a:gd name="T34" fmla="*/ 438 w 441"/>
                <a:gd name="T35" fmla="*/ 78 h 247"/>
                <a:gd name="T36" fmla="*/ 415 w 441"/>
                <a:gd name="T37" fmla="*/ 100 h 247"/>
                <a:gd name="T38" fmla="*/ 396 w 441"/>
                <a:gd name="T39" fmla="*/ 109 h 247"/>
                <a:gd name="T40" fmla="*/ 373 w 441"/>
                <a:gd name="T41" fmla="*/ 128 h 247"/>
                <a:gd name="T42" fmla="*/ 359 w 441"/>
                <a:gd name="T43" fmla="*/ 168 h 247"/>
                <a:gd name="T44" fmla="*/ 347 w 441"/>
                <a:gd name="T45" fmla="*/ 158 h 247"/>
                <a:gd name="T46" fmla="*/ 315 w 441"/>
                <a:gd name="T47" fmla="*/ 132 h 247"/>
                <a:gd name="T48" fmla="*/ 271 w 441"/>
                <a:gd name="T49" fmla="*/ 128 h 247"/>
                <a:gd name="T50" fmla="*/ 252 w 441"/>
                <a:gd name="T51" fmla="*/ 127 h 247"/>
                <a:gd name="T52" fmla="*/ 234 w 441"/>
                <a:gd name="T53" fmla="*/ 137 h 247"/>
                <a:gd name="T54" fmla="*/ 238 w 441"/>
                <a:gd name="T55" fmla="*/ 144 h 247"/>
                <a:gd name="T56" fmla="*/ 220 w 441"/>
                <a:gd name="T57" fmla="*/ 151 h 247"/>
                <a:gd name="T58" fmla="*/ 203 w 441"/>
                <a:gd name="T59" fmla="*/ 160 h 247"/>
                <a:gd name="T60" fmla="*/ 189 w 441"/>
                <a:gd name="T61" fmla="*/ 189 h 247"/>
                <a:gd name="T62" fmla="*/ 178 w 441"/>
                <a:gd name="T63" fmla="*/ 201 h 247"/>
                <a:gd name="T64" fmla="*/ 161 w 441"/>
                <a:gd name="T65" fmla="*/ 209 h 247"/>
                <a:gd name="T66" fmla="*/ 165 w 441"/>
                <a:gd name="T67" fmla="*/ 232 h 247"/>
                <a:gd name="T68" fmla="*/ 167 w 441"/>
                <a:gd name="T69" fmla="*/ 247 h 247"/>
                <a:gd name="T70" fmla="*/ 159 w 441"/>
                <a:gd name="T71" fmla="*/ 242 h 247"/>
                <a:gd name="T72" fmla="*/ 138 w 441"/>
                <a:gd name="T73" fmla="*/ 235 h 247"/>
                <a:gd name="T74" fmla="*/ 123 w 441"/>
                <a:gd name="T75" fmla="*/ 235 h 247"/>
                <a:gd name="T76" fmla="*/ 98 w 441"/>
                <a:gd name="T77" fmla="*/ 233 h 247"/>
                <a:gd name="T78" fmla="*/ 119 w 441"/>
                <a:gd name="T79" fmla="*/ 219 h 247"/>
                <a:gd name="T80" fmla="*/ 104 w 441"/>
                <a:gd name="T81" fmla="*/ 213 h 247"/>
                <a:gd name="T82" fmla="*/ 74 w 441"/>
                <a:gd name="T83" fmla="*/ 221 h 247"/>
                <a:gd name="T84" fmla="*/ 84 w 441"/>
                <a:gd name="T85" fmla="*/ 203 h 247"/>
                <a:gd name="T86" fmla="*/ 74 w 441"/>
                <a:gd name="T87" fmla="*/ 196 h 247"/>
                <a:gd name="T88" fmla="*/ 78 w 441"/>
                <a:gd name="T89" fmla="*/ 185 h 247"/>
                <a:gd name="T90" fmla="*/ 67 w 441"/>
                <a:gd name="T91" fmla="*/ 172 h 247"/>
                <a:gd name="T92" fmla="*/ 86 w 441"/>
                <a:gd name="T93" fmla="*/ 176 h 247"/>
                <a:gd name="T94" fmla="*/ 77 w 441"/>
                <a:gd name="T95" fmla="*/ 167 h 247"/>
                <a:gd name="T96" fmla="*/ 65 w 441"/>
                <a:gd name="T97" fmla="*/ 158 h 247"/>
                <a:gd name="T98" fmla="*/ 56 w 441"/>
                <a:gd name="T99" fmla="*/ 149 h 247"/>
                <a:gd name="T100" fmla="*/ 36 w 441"/>
                <a:gd name="T101" fmla="*/ 142 h 247"/>
                <a:gd name="T102" fmla="*/ 36 w 441"/>
                <a:gd name="T103" fmla="*/ 135 h 247"/>
                <a:gd name="T104" fmla="*/ 76 w 441"/>
                <a:gd name="T105" fmla="*/ 116 h 2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1"/>
                <a:gd name="T160" fmla="*/ 0 h 247"/>
                <a:gd name="T161" fmla="*/ 441 w 441"/>
                <a:gd name="T162" fmla="*/ 247 h 2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1" h="247">
                  <a:moveTo>
                    <a:pt x="101" y="99"/>
                  </a:moveTo>
                  <a:lnTo>
                    <a:pt x="112" y="89"/>
                  </a:lnTo>
                  <a:lnTo>
                    <a:pt x="108" y="83"/>
                  </a:lnTo>
                  <a:lnTo>
                    <a:pt x="117" y="66"/>
                  </a:lnTo>
                  <a:lnTo>
                    <a:pt x="131" y="56"/>
                  </a:lnTo>
                  <a:lnTo>
                    <a:pt x="142" y="46"/>
                  </a:lnTo>
                  <a:lnTo>
                    <a:pt x="153" y="34"/>
                  </a:lnTo>
                  <a:lnTo>
                    <a:pt x="159" y="46"/>
                  </a:lnTo>
                  <a:lnTo>
                    <a:pt x="175" y="56"/>
                  </a:lnTo>
                  <a:lnTo>
                    <a:pt x="180" y="65"/>
                  </a:lnTo>
                  <a:lnTo>
                    <a:pt x="193" y="68"/>
                  </a:lnTo>
                  <a:lnTo>
                    <a:pt x="209" y="60"/>
                  </a:lnTo>
                  <a:lnTo>
                    <a:pt x="219" y="57"/>
                  </a:lnTo>
                  <a:lnTo>
                    <a:pt x="230" y="53"/>
                  </a:lnTo>
                  <a:lnTo>
                    <a:pt x="247" y="53"/>
                  </a:lnTo>
                  <a:lnTo>
                    <a:pt x="258" y="46"/>
                  </a:lnTo>
                  <a:lnTo>
                    <a:pt x="266" y="33"/>
                  </a:lnTo>
                  <a:lnTo>
                    <a:pt x="258" y="19"/>
                  </a:lnTo>
                  <a:lnTo>
                    <a:pt x="269" y="20"/>
                  </a:lnTo>
                  <a:lnTo>
                    <a:pt x="287" y="15"/>
                  </a:lnTo>
                  <a:lnTo>
                    <a:pt x="299" y="4"/>
                  </a:lnTo>
                  <a:lnTo>
                    <a:pt x="312" y="0"/>
                  </a:lnTo>
                  <a:lnTo>
                    <a:pt x="328" y="6"/>
                  </a:lnTo>
                  <a:lnTo>
                    <a:pt x="356" y="2"/>
                  </a:lnTo>
                  <a:lnTo>
                    <a:pt x="368" y="11"/>
                  </a:lnTo>
                  <a:lnTo>
                    <a:pt x="389" y="19"/>
                  </a:lnTo>
                  <a:lnTo>
                    <a:pt x="408" y="23"/>
                  </a:lnTo>
                  <a:lnTo>
                    <a:pt x="422" y="26"/>
                  </a:lnTo>
                  <a:lnTo>
                    <a:pt x="425" y="36"/>
                  </a:lnTo>
                  <a:lnTo>
                    <a:pt x="419" y="43"/>
                  </a:lnTo>
                  <a:lnTo>
                    <a:pt x="424" y="46"/>
                  </a:lnTo>
                  <a:lnTo>
                    <a:pt x="430" y="51"/>
                  </a:lnTo>
                  <a:lnTo>
                    <a:pt x="433" y="63"/>
                  </a:lnTo>
                  <a:lnTo>
                    <a:pt x="441" y="72"/>
                  </a:lnTo>
                  <a:lnTo>
                    <a:pt x="425" y="76"/>
                  </a:lnTo>
                  <a:lnTo>
                    <a:pt x="438" y="78"/>
                  </a:lnTo>
                  <a:lnTo>
                    <a:pt x="427" y="91"/>
                  </a:lnTo>
                  <a:lnTo>
                    <a:pt x="415" y="100"/>
                  </a:lnTo>
                  <a:lnTo>
                    <a:pt x="406" y="107"/>
                  </a:lnTo>
                  <a:lnTo>
                    <a:pt x="396" y="109"/>
                  </a:lnTo>
                  <a:lnTo>
                    <a:pt x="381" y="115"/>
                  </a:lnTo>
                  <a:lnTo>
                    <a:pt x="373" y="128"/>
                  </a:lnTo>
                  <a:lnTo>
                    <a:pt x="356" y="156"/>
                  </a:lnTo>
                  <a:lnTo>
                    <a:pt x="359" y="168"/>
                  </a:lnTo>
                  <a:lnTo>
                    <a:pt x="353" y="178"/>
                  </a:lnTo>
                  <a:lnTo>
                    <a:pt x="347" y="158"/>
                  </a:lnTo>
                  <a:lnTo>
                    <a:pt x="328" y="141"/>
                  </a:lnTo>
                  <a:lnTo>
                    <a:pt x="315" y="132"/>
                  </a:lnTo>
                  <a:lnTo>
                    <a:pt x="293" y="125"/>
                  </a:lnTo>
                  <a:lnTo>
                    <a:pt x="271" y="128"/>
                  </a:lnTo>
                  <a:lnTo>
                    <a:pt x="260" y="125"/>
                  </a:lnTo>
                  <a:lnTo>
                    <a:pt x="252" y="127"/>
                  </a:lnTo>
                  <a:lnTo>
                    <a:pt x="247" y="134"/>
                  </a:lnTo>
                  <a:lnTo>
                    <a:pt x="234" y="137"/>
                  </a:lnTo>
                  <a:lnTo>
                    <a:pt x="223" y="142"/>
                  </a:lnTo>
                  <a:lnTo>
                    <a:pt x="238" y="144"/>
                  </a:lnTo>
                  <a:lnTo>
                    <a:pt x="230" y="148"/>
                  </a:lnTo>
                  <a:lnTo>
                    <a:pt x="220" y="151"/>
                  </a:lnTo>
                  <a:lnTo>
                    <a:pt x="205" y="153"/>
                  </a:lnTo>
                  <a:lnTo>
                    <a:pt x="203" y="160"/>
                  </a:lnTo>
                  <a:lnTo>
                    <a:pt x="197" y="178"/>
                  </a:lnTo>
                  <a:lnTo>
                    <a:pt x="189" y="189"/>
                  </a:lnTo>
                  <a:lnTo>
                    <a:pt x="181" y="191"/>
                  </a:lnTo>
                  <a:lnTo>
                    <a:pt x="178" y="201"/>
                  </a:lnTo>
                  <a:lnTo>
                    <a:pt x="165" y="202"/>
                  </a:lnTo>
                  <a:lnTo>
                    <a:pt x="161" y="209"/>
                  </a:lnTo>
                  <a:lnTo>
                    <a:pt x="164" y="219"/>
                  </a:lnTo>
                  <a:lnTo>
                    <a:pt x="165" y="232"/>
                  </a:lnTo>
                  <a:lnTo>
                    <a:pt x="164" y="238"/>
                  </a:lnTo>
                  <a:lnTo>
                    <a:pt x="167" y="247"/>
                  </a:lnTo>
                  <a:lnTo>
                    <a:pt x="162" y="247"/>
                  </a:lnTo>
                  <a:lnTo>
                    <a:pt x="159" y="242"/>
                  </a:lnTo>
                  <a:lnTo>
                    <a:pt x="151" y="238"/>
                  </a:lnTo>
                  <a:lnTo>
                    <a:pt x="138" y="235"/>
                  </a:lnTo>
                  <a:lnTo>
                    <a:pt x="131" y="238"/>
                  </a:lnTo>
                  <a:lnTo>
                    <a:pt x="123" y="235"/>
                  </a:lnTo>
                  <a:lnTo>
                    <a:pt x="112" y="235"/>
                  </a:lnTo>
                  <a:lnTo>
                    <a:pt x="98" y="233"/>
                  </a:lnTo>
                  <a:lnTo>
                    <a:pt x="108" y="226"/>
                  </a:lnTo>
                  <a:lnTo>
                    <a:pt x="119" y="219"/>
                  </a:lnTo>
                  <a:lnTo>
                    <a:pt x="126" y="213"/>
                  </a:lnTo>
                  <a:lnTo>
                    <a:pt x="104" y="213"/>
                  </a:lnTo>
                  <a:lnTo>
                    <a:pt x="90" y="215"/>
                  </a:lnTo>
                  <a:lnTo>
                    <a:pt x="74" y="221"/>
                  </a:lnTo>
                  <a:lnTo>
                    <a:pt x="70" y="217"/>
                  </a:lnTo>
                  <a:lnTo>
                    <a:pt x="84" y="203"/>
                  </a:lnTo>
                  <a:lnTo>
                    <a:pt x="59" y="201"/>
                  </a:lnTo>
                  <a:lnTo>
                    <a:pt x="74" y="196"/>
                  </a:lnTo>
                  <a:lnTo>
                    <a:pt x="83" y="191"/>
                  </a:lnTo>
                  <a:lnTo>
                    <a:pt x="78" y="185"/>
                  </a:lnTo>
                  <a:lnTo>
                    <a:pt x="60" y="178"/>
                  </a:lnTo>
                  <a:lnTo>
                    <a:pt x="67" y="172"/>
                  </a:lnTo>
                  <a:lnTo>
                    <a:pt x="84" y="182"/>
                  </a:lnTo>
                  <a:lnTo>
                    <a:pt x="86" y="176"/>
                  </a:lnTo>
                  <a:lnTo>
                    <a:pt x="90" y="172"/>
                  </a:lnTo>
                  <a:lnTo>
                    <a:pt x="77" y="167"/>
                  </a:lnTo>
                  <a:lnTo>
                    <a:pt x="88" y="161"/>
                  </a:lnTo>
                  <a:lnTo>
                    <a:pt x="65" y="158"/>
                  </a:lnTo>
                  <a:lnTo>
                    <a:pt x="71" y="151"/>
                  </a:lnTo>
                  <a:lnTo>
                    <a:pt x="56" y="149"/>
                  </a:lnTo>
                  <a:lnTo>
                    <a:pt x="64" y="136"/>
                  </a:lnTo>
                  <a:lnTo>
                    <a:pt x="36" y="142"/>
                  </a:lnTo>
                  <a:lnTo>
                    <a:pt x="0" y="148"/>
                  </a:lnTo>
                  <a:lnTo>
                    <a:pt x="36" y="135"/>
                  </a:lnTo>
                  <a:lnTo>
                    <a:pt x="57" y="129"/>
                  </a:lnTo>
                  <a:lnTo>
                    <a:pt x="76" y="116"/>
                  </a:lnTo>
                  <a:lnTo>
                    <a:pt x="101" y="9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Freeform 41"/>
            <p:cNvSpPr>
              <a:spLocks/>
            </p:cNvSpPr>
            <p:nvPr/>
          </p:nvSpPr>
          <p:spPr bwMode="auto">
            <a:xfrm>
              <a:off x="2641" y="2264"/>
              <a:ext cx="441" cy="247"/>
            </a:xfrm>
            <a:custGeom>
              <a:avLst/>
              <a:gdLst>
                <a:gd name="T0" fmla="*/ 112 w 441"/>
                <a:gd name="T1" fmla="*/ 89 h 247"/>
                <a:gd name="T2" fmla="*/ 117 w 441"/>
                <a:gd name="T3" fmla="*/ 66 h 247"/>
                <a:gd name="T4" fmla="*/ 142 w 441"/>
                <a:gd name="T5" fmla="*/ 46 h 247"/>
                <a:gd name="T6" fmla="*/ 159 w 441"/>
                <a:gd name="T7" fmla="*/ 46 h 247"/>
                <a:gd name="T8" fmla="*/ 180 w 441"/>
                <a:gd name="T9" fmla="*/ 65 h 247"/>
                <a:gd name="T10" fmla="*/ 209 w 441"/>
                <a:gd name="T11" fmla="*/ 60 h 247"/>
                <a:gd name="T12" fmla="*/ 230 w 441"/>
                <a:gd name="T13" fmla="*/ 53 h 247"/>
                <a:gd name="T14" fmla="*/ 258 w 441"/>
                <a:gd name="T15" fmla="*/ 46 h 247"/>
                <a:gd name="T16" fmla="*/ 258 w 441"/>
                <a:gd name="T17" fmla="*/ 19 h 247"/>
                <a:gd name="T18" fmla="*/ 287 w 441"/>
                <a:gd name="T19" fmla="*/ 15 h 247"/>
                <a:gd name="T20" fmla="*/ 312 w 441"/>
                <a:gd name="T21" fmla="*/ 0 h 247"/>
                <a:gd name="T22" fmla="*/ 356 w 441"/>
                <a:gd name="T23" fmla="*/ 2 h 247"/>
                <a:gd name="T24" fmla="*/ 389 w 441"/>
                <a:gd name="T25" fmla="*/ 19 h 247"/>
                <a:gd name="T26" fmla="*/ 422 w 441"/>
                <a:gd name="T27" fmla="*/ 26 h 247"/>
                <a:gd name="T28" fmla="*/ 419 w 441"/>
                <a:gd name="T29" fmla="*/ 43 h 247"/>
                <a:gd name="T30" fmla="*/ 430 w 441"/>
                <a:gd name="T31" fmla="*/ 51 h 247"/>
                <a:gd name="T32" fmla="*/ 441 w 441"/>
                <a:gd name="T33" fmla="*/ 72 h 247"/>
                <a:gd name="T34" fmla="*/ 438 w 441"/>
                <a:gd name="T35" fmla="*/ 78 h 247"/>
                <a:gd name="T36" fmla="*/ 415 w 441"/>
                <a:gd name="T37" fmla="*/ 100 h 247"/>
                <a:gd name="T38" fmla="*/ 396 w 441"/>
                <a:gd name="T39" fmla="*/ 109 h 247"/>
                <a:gd name="T40" fmla="*/ 373 w 441"/>
                <a:gd name="T41" fmla="*/ 128 h 247"/>
                <a:gd name="T42" fmla="*/ 359 w 441"/>
                <a:gd name="T43" fmla="*/ 168 h 247"/>
                <a:gd name="T44" fmla="*/ 347 w 441"/>
                <a:gd name="T45" fmla="*/ 158 h 247"/>
                <a:gd name="T46" fmla="*/ 315 w 441"/>
                <a:gd name="T47" fmla="*/ 132 h 247"/>
                <a:gd name="T48" fmla="*/ 271 w 441"/>
                <a:gd name="T49" fmla="*/ 128 h 247"/>
                <a:gd name="T50" fmla="*/ 252 w 441"/>
                <a:gd name="T51" fmla="*/ 127 h 247"/>
                <a:gd name="T52" fmla="*/ 234 w 441"/>
                <a:gd name="T53" fmla="*/ 137 h 247"/>
                <a:gd name="T54" fmla="*/ 238 w 441"/>
                <a:gd name="T55" fmla="*/ 144 h 247"/>
                <a:gd name="T56" fmla="*/ 220 w 441"/>
                <a:gd name="T57" fmla="*/ 151 h 247"/>
                <a:gd name="T58" fmla="*/ 203 w 441"/>
                <a:gd name="T59" fmla="*/ 160 h 247"/>
                <a:gd name="T60" fmla="*/ 189 w 441"/>
                <a:gd name="T61" fmla="*/ 189 h 247"/>
                <a:gd name="T62" fmla="*/ 178 w 441"/>
                <a:gd name="T63" fmla="*/ 201 h 247"/>
                <a:gd name="T64" fmla="*/ 161 w 441"/>
                <a:gd name="T65" fmla="*/ 209 h 247"/>
                <a:gd name="T66" fmla="*/ 165 w 441"/>
                <a:gd name="T67" fmla="*/ 232 h 247"/>
                <a:gd name="T68" fmla="*/ 167 w 441"/>
                <a:gd name="T69" fmla="*/ 247 h 247"/>
                <a:gd name="T70" fmla="*/ 159 w 441"/>
                <a:gd name="T71" fmla="*/ 242 h 247"/>
                <a:gd name="T72" fmla="*/ 138 w 441"/>
                <a:gd name="T73" fmla="*/ 235 h 247"/>
                <a:gd name="T74" fmla="*/ 123 w 441"/>
                <a:gd name="T75" fmla="*/ 235 h 247"/>
                <a:gd name="T76" fmla="*/ 98 w 441"/>
                <a:gd name="T77" fmla="*/ 233 h 247"/>
                <a:gd name="T78" fmla="*/ 119 w 441"/>
                <a:gd name="T79" fmla="*/ 219 h 247"/>
                <a:gd name="T80" fmla="*/ 104 w 441"/>
                <a:gd name="T81" fmla="*/ 213 h 247"/>
                <a:gd name="T82" fmla="*/ 74 w 441"/>
                <a:gd name="T83" fmla="*/ 221 h 247"/>
                <a:gd name="T84" fmla="*/ 84 w 441"/>
                <a:gd name="T85" fmla="*/ 203 h 247"/>
                <a:gd name="T86" fmla="*/ 74 w 441"/>
                <a:gd name="T87" fmla="*/ 196 h 247"/>
                <a:gd name="T88" fmla="*/ 78 w 441"/>
                <a:gd name="T89" fmla="*/ 185 h 247"/>
                <a:gd name="T90" fmla="*/ 67 w 441"/>
                <a:gd name="T91" fmla="*/ 172 h 247"/>
                <a:gd name="T92" fmla="*/ 86 w 441"/>
                <a:gd name="T93" fmla="*/ 176 h 247"/>
                <a:gd name="T94" fmla="*/ 77 w 441"/>
                <a:gd name="T95" fmla="*/ 167 h 247"/>
                <a:gd name="T96" fmla="*/ 65 w 441"/>
                <a:gd name="T97" fmla="*/ 158 h 247"/>
                <a:gd name="T98" fmla="*/ 56 w 441"/>
                <a:gd name="T99" fmla="*/ 149 h 247"/>
                <a:gd name="T100" fmla="*/ 36 w 441"/>
                <a:gd name="T101" fmla="*/ 142 h 247"/>
                <a:gd name="T102" fmla="*/ 36 w 441"/>
                <a:gd name="T103" fmla="*/ 135 h 247"/>
                <a:gd name="T104" fmla="*/ 76 w 441"/>
                <a:gd name="T105" fmla="*/ 116 h 2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1"/>
                <a:gd name="T160" fmla="*/ 0 h 247"/>
                <a:gd name="T161" fmla="*/ 441 w 441"/>
                <a:gd name="T162" fmla="*/ 247 h 2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1" h="247">
                  <a:moveTo>
                    <a:pt x="101" y="99"/>
                  </a:moveTo>
                  <a:lnTo>
                    <a:pt x="112" y="89"/>
                  </a:lnTo>
                  <a:lnTo>
                    <a:pt x="108" y="83"/>
                  </a:lnTo>
                  <a:lnTo>
                    <a:pt x="117" y="66"/>
                  </a:lnTo>
                  <a:lnTo>
                    <a:pt x="131" y="56"/>
                  </a:lnTo>
                  <a:lnTo>
                    <a:pt x="142" y="46"/>
                  </a:lnTo>
                  <a:lnTo>
                    <a:pt x="153" y="34"/>
                  </a:lnTo>
                  <a:lnTo>
                    <a:pt x="159" y="46"/>
                  </a:lnTo>
                  <a:lnTo>
                    <a:pt x="175" y="56"/>
                  </a:lnTo>
                  <a:lnTo>
                    <a:pt x="180" y="65"/>
                  </a:lnTo>
                  <a:lnTo>
                    <a:pt x="193" y="68"/>
                  </a:lnTo>
                  <a:lnTo>
                    <a:pt x="209" y="60"/>
                  </a:lnTo>
                  <a:lnTo>
                    <a:pt x="219" y="57"/>
                  </a:lnTo>
                  <a:lnTo>
                    <a:pt x="230" y="53"/>
                  </a:lnTo>
                  <a:lnTo>
                    <a:pt x="247" y="53"/>
                  </a:lnTo>
                  <a:lnTo>
                    <a:pt x="258" y="46"/>
                  </a:lnTo>
                  <a:lnTo>
                    <a:pt x="266" y="33"/>
                  </a:lnTo>
                  <a:lnTo>
                    <a:pt x="258" y="19"/>
                  </a:lnTo>
                  <a:lnTo>
                    <a:pt x="269" y="20"/>
                  </a:lnTo>
                  <a:lnTo>
                    <a:pt x="287" y="15"/>
                  </a:lnTo>
                  <a:lnTo>
                    <a:pt x="299" y="4"/>
                  </a:lnTo>
                  <a:lnTo>
                    <a:pt x="312" y="0"/>
                  </a:lnTo>
                  <a:lnTo>
                    <a:pt x="328" y="6"/>
                  </a:lnTo>
                  <a:lnTo>
                    <a:pt x="356" y="2"/>
                  </a:lnTo>
                  <a:lnTo>
                    <a:pt x="368" y="11"/>
                  </a:lnTo>
                  <a:lnTo>
                    <a:pt x="389" y="19"/>
                  </a:lnTo>
                  <a:lnTo>
                    <a:pt x="408" y="23"/>
                  </a:lnTo>
                  <a:lnTo>
                    <a:pt x="422" y="26"/>
                  </a:lnTo>
                  <a:lnTo>
                    <a:pt x="425" y="36"/>
                  </a:lnTo>
                  <a:lnTo>
                    <a:pt x="419" y="43"/>
                  </a:lnTo>
                  <a:lnTo>
                    <a:pt x="424" y="46"/>
                  </a:lnTo>
                  <a:lnTo>
                    <a:pt x="430" y="51"/>
                  </a:lnTo>
                  <a:lnTo>
                    <a:pt x="433" y="63"/>
                  </a:lnTo>
                  <a:lnTo>
                    <a:pt x="441" y="72"/>
                  </a:lnTo>
                  <a:lnTo>
                    <a:pt x="425" y="76"/>
                  </a:lnTo>
                  <a:lnTo>
                    <a:pt x="438" y="78"/>
                  </a:lnTo>
                  <a:lnTo>
                    <a:pt x="427" y="91"/>
                  </a:lnTo>
                  <a:lnTo>
                    <a:pt x="415" y="100"/>
                  </a:lnTo>
                  <a:lnTo>
                    <a:pt x="406" y="107"/>
                  </a:lnTo>
                  <a:lnTo>
                    <a:pt x="396" y="109"/>
                  </a:lnTo>
                  <a:lnTo>
                    <a:pt x="381" y="115"/>
                  </a:lnTo>
                  <a:lnTo>
                    <a:pt x="373" y="128"/>
                  </a:lnTo>
                  <a:lnTo>
                    <a:pt x="356" y="156"/>
                  </a:lnTo>
                  <a:lnTo>
                    <a:pt x="359" y="168"/>
                  </a:lnTo>
                  <a:lnTo>
                    <a:pt x="353" y="178"/>
                  </a:lnTo>
                  <a:lnTo>
                    <a:pt x="347" y="158"/>
                  </a:lnTo>
                  <a:lnTo>
                    <a:pt x="328" y="141"/>
                  </a:lnTo>
                  <a:lnTo>
                    <a:pt x="315" y="132"/>
                  </a:lnTo>
                  <a:lnTo>
                    <a:pt x="293" y="125"/>
                  </a:lnTo>
                  <a:lnTo>
                    <a:pt x="271" y="128"/>
                  </a:lnTo>
                  <a:lnTo>
                    <a:pt x="260" y="125"/>
                  </a:lnTo>
                  <a:lnTo>
                    <a:pt x="252" y="127"/>
                  </a:lnTo>
                  <a:lnTo>
                    <a:pt x="247" y="134"/>
                  </a:lnTo>
                  <a:lnTo>
                    <a:pt x="234" y="137"/>
                  </a:lnTo>
                  <a:lnTo>
                    <a:pt x="223" y="142"/>
                  </a:lnTo>
                  <a:lnTo>
                    <a:pt x="238" y="144"/>
                  </a:lnTo>
                  <a:lnTo>
                    <a:pt x="230" y="148"/>
                  </a:lnTo>
                  <a:lnTo>
                    <a:pt x="220" y="151"/>
                  </a:lnTo>
                  <a:lnTo>
                    <a:pt x="205" y="153"/>
                  </a:lnTo>
                  <a:lnTo>
                    <a:pt x="203" y="160"/>
                  </a:lnTo>
                  <a:lnTo>
                    <a:pt x="197" y="178"/>
                  </a:lnTo>
                  <a:lnTo>
                    <a:pt x="189" y="189"/>
                  </a:lnTo>
                  <a:lnTo>
                    <a:pt x="181" y="191"/>
                  </a:lnTo>
                  <a:lnTo>
                    <a:pt x="178" y="201"/>
                  </a:lnTo>
                  <a:lnTo>
                    <a:pt x="165" y="202"/>
                  </a:lnTo>
                  <a:lnTo>
                    <a:pt x="161" y="209"/>
                  </a:lnTo>
                  <a:lnTo>
                    <a:pt x="164" y="219"/>
                  </a:lnTo>
                  <a:lnTo>
                    <a:pt x="165" y="232"/>
                  </a:lnTo>
                  <a:lnTo>
                    <a:pt x="164" y="238"/>
                  </a:lnTo>
                  <a:lnTo>
                    <a:pt x="167" y="247"/>
                  </a:lnTo>
                  <a:lnTo>
                    <a:pt x="162" y="247"/>
                  </a:lnTo>
                  <a:lnTo>
                    <a:pt x="159" y="242"/>
                  </a:lnTo>
                  <a:lnTo>
                    <a:pt x="151" y="238"/>
                  </a:lnTo>
                  <a:lnTo>
                    <a:pt x="138" y="235"/>
                  </a:lnTo>
                  <a:lnTo>
                    <a:pt x="131" y="238"/>
                  </a:lnTo>
                  <a:lnTo>
                    <a:pt x="123" y="235"/>
                  </a:lnTo>
                  <a:lnTo>
                    <a:pt x="112" y="235"/>
                  </a:lnTo>
                  <a:lnTo>
                    <a:pt x="98" y="233"/>
                  </a:lnTo>
                  <a:lnTo>
                    <a:pt x="108" y="226"/>
                  </a:lnTo>
                  <a:lnTo>
                    <a:pt x="119" y="219"/>
                  </a:lnTo>
                  <a:lnTo>
                    <a:pt x="126" y="213"/>
                  </a:lnTo>
                  <a:lnTo>
                    <a:pt x="104" y="213"/>
                  </a:lnTo>
                  <a:lnTo>
                    <a:pt x="90" y="215"/>
                  </a:lnTo>
                  <a:lnTo>
                    <a:pt x="74" y="221"/>
                  </a:lnTo>
                  <a:lnTo>
                    <a:pt x="70" y="217"/>
                  </a:lnTo>
                  <a:lnTo>
                    <a:pt x="84" y="203"/>
                  </a:lnTo>
                  <a:lnTo>
                    <a:pt x="59" y="201"/>
                  </a:lnTo>
                  <a:lnTo>
                    <a:pt x="74" y="196"/>
                  </a:lnTo>
                  <a:lnTo>
                    <a:pt x="83" y="191"/>
                  </a:lnTo>
                  <a:lnTo>
                    <a:pt x="78" y="185"/>
                  </a:lnTo>
                  <a:lnTo>
                    <a:pt x="60" y="178"/>
                  </a:lnTo>
                  <a:lnTo>
                    <a:pt x="67" y="172"/>
                  </a:lnTo>
                  <a:lnTo>
                    <a:pt x="84" y="182"/>
                  </a:lnTo>
                  <a:lnTo>
                    <a:pt x="86" y="176"/>
                  </a:lnTo>
                  <a:lnTo>
                    <a:pt x="90" y="172"/>
                  </a:lnTo>
                  <a:lnTo>
                    <a:pt x="77" y="167"/>
                  </a:lnTo>
                  <a:lnTo>
                    <a:pt x="88" y="161"/>
                  </a:lnTo>
                  <a:lnTo>
                    <a:pt x="65" y="158"/>
                  </a:lnTo>
                  <a:lnTo>
                    <a:pt x="71" y="151"/>
                  </a:lnTo>
                  <a:lnTo>
                    <a:pt x="56" y="149"/>
                  </a:lnTo>
                  <a:lnTo>
                    <a:pt x="64" y="136"/>
                  </a:lnTo>
                  <a:lnTo>
                    <a:pt x="36" y="142"/>
                  </a:lnTo>
                  <a:lnTo>
                    <a:pt x="0" y="148"/>
                  </a:lnTo>
                  <a:lnTo>
                    <a:pt x="36" y="135"/>
                  </a:lnTo>
                  <a:lnTo>
                    <a:pt x="57" y="129"/>
                  </a:lnTo>
                  <a:lnTo>
                    <a:pt x="76" y="116"/>
                  </a:lnTo>
                  <a:lnTo>
                    <a:pt x="101" y="9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71" name="Group 43"/>
          <p:cNvGrpSpPr>
            <a:grpSpLocks/>
          </p:cNvGrpSpPr>
          <p:nvPr/>
        </p:nvGrpSpPr>
        <p:grpSpPr bwMode="auto">
          <a:xfrm>
            <a:off x="4105840" y="4276933"/>
            <a:ext cx="694460" cy="639345"/>
            <a:chOff x="2237" y="2316"/>
            <a:chExt cx="413" cy="448"/>
          </a:xfrm>
        </p:grpSpPr>
        <p:sp>
          <p:nvSpPr>
            <p:cNvPr id="72" name="Freeform 44"/>
            <p:cNvSpPr>
              <a:spLocks/>
            </p:cNvSpPr>
            <p:nvPr/>
          </p:nvSpPr>
          <p:spPr bwMode="auto">
            <a:xfrm>
              <a:off x="2237" y="2316"/>
              <a:ext cx="413" cy="448"/>
            </a:xfrm>
            <a:custGeom>
              <a:avLst/>
              <a:gdLst>
                <a:gd name="T0" fmla="*/ 296 w 413"/>
                <a:gd name="T1" fmla="*/ 64 h 448"/>
                <a:gd name="T2" fmla="*/ 350 w 413"/>
                <a:gd name="T3" fmla="*/ 56 h 448"/>
                <a:gd name="T4" fmla="*/ 341 w 413"/>
                <a:gd name="T5" fmla="*/ 94 h 448"/>
                <a:gd name="T6" fmla="*/ 338 w 413"/>
                <a:gd name="T7" fmla="*/ 117 h 448"/>
                <a:gd name="T8" fmla="*/ 381 w 413"/>
                <a:gd name="T9" fmla="*/ 116 h 448"/>
                <a:gd name="T10" fmla="*/ 386 w 413"/>
                <a:gd name="T11" fmla="*/ 138 h 448"/>
                <a:gd name="T12" fmla="*/ 382 w 413"/>
                <a:gd name="T13" fmla="*/ 156 h 448"/>
                <a:gd name="T14" fmla="*/ 398 w 413"/>
                <a:gd name="T15" fmla="*/ 164 h 448"/>
                <a:gd name="T16" fmla="*/ 373 w 413"/>
                <a:gd name="T17" fmla="*/ 193 h 448"/>
                <a:gd name="T18" fmla="*/ 353 w 413"/>
                <a:gd name="T19" fmla="*/ 221 h 448"/>
                <a:gd name="T20" fmla="*/ 335 w 413"/>
                <a:gd name="T21" fmla="*/ 257 h 448"/>
                <a:gd name="T22" fmla="*/ 309 w 413"/>
                <a:gd name="T23" fmla="*/ 363 h 448"/>
                <a:gd name="T24" fmla="*/ 282 w 413"/>
                <a:gd name="T25" fmla="*/ 400 h 448"/>
                <a:gd name="T26" fmla="*/ 244 w 413"/>
                <a:gd name="T27" fmla="*/ 389 h 448"/>
                <a:gd name="T28" fmla="*/ 250 w 413"/>
                <a:gd name="T29" fmla="*/ 414 h 448"/>
                <a:gd name="T30" fmla="*/ 189 w 413"/>
                <a:gd name="T31" fmla="*/ 438 h 448"/>
                <a:gd name="T32" fmla="*/ 193 w 413"/>
                <a:gd name="T33" fmla="*/ 400 h 448"/>
                <a:gd name="T34" fmla="*/ 189 w 413"/>
                <a:gd name="T35" fmla="*/ 372 h 448"/>
                <a:gd name="T36" fmla="*/ 178 w 413"/>
                <a:gd name="T37" fmla="*/ 357 h 448"/>
                <a:gd name="T38" fmla="*/ 200 w 413"/>
                <a:gd name="T39" fmla="*/ 343 h 448"/>
                <a:gd name="T40" fmla="*/ 158 w 413"/>
                <a:gd name="T41" fmla="*/ 365 h 448"/>
                <a:gd name="T42" fmla="*/ 165 w 413"/>
                <a:gd name="T43" fmla="*/ 409 h 448"/>
                <a:gd name="T44" fmla="*/ 144 w 413"/>
                <a:gd name="T45" fmla="*/ 419 h 448"/>
                <a:gd name="T46" fmla="*/ 99 w 413"/>
                <a:gd name="T47" fmla="*/ 393 h 448"/>
                <a:gd name="T48" fmla="*/ 121 w 413"/>
                <a:gd name="T49" fmla="*/ 375 h 448"/>
                <a:gd name="T50" fmla="*/ 112 w 413"/>
                <a:gd name="T51" fmla="*/ 340 h 448"/>
                <a:gd name="T52" fmla="*/ 99 w 413"/>
                <a:gd name="T53" fmla="*/ 329 h 448"/>
                <a:gd name="T54" fmla="*/ 110 w 413"/>
                <a:gd name="T55" fmla="*/ 282 h 448"/>
                <a:gd name="T56" fmla="*/ 160 w 413"/>
                <a:gd name="T57" fmla="*/ 228 h 448"/>
                <a:gd name="T58" fmla="*/ 144 w 413"/>
                <a:gd name="T59" fmla="*/ 205 h 448"/>
                <a:gd name="T60" fmla="*/ 169 w 413"/>
                <a:gd name="T61" fmla="*/ 171 h 448"/>
                <a:gd name="T62" fmla="*/ 149 w 413"/>
                <a:gd name="T63" fmla="*/ 143 h 448"/>
                <a:gd name="T64" fmla="*/ 110 w 413"/>
                <a:gd name="T65" fmla="*/ 124 h 448"/>
                <a:gd name="T66" fmla="*/ 101 w 413"/>
                <a:gd name="T67" fmla="*/ 158 h 448"/>
                <a:gd name="T68" fmla="*/ 132 w 413"/>
                <a:gd name="T69" fmla="*/ 174 h 448"/>
                <a:gd name="T70" fmla="*/ 103 w 413"/>
                <a:gd name="T71" fmla="*/ 206 h 448"/>
                <a:gd name="T72" fmla="*/ 95 w 413"/>
                <a:gd name="T73" fmla="*/ 177 h 448"/>
                <a:gd name="T74" fmla="*/ 52 w 413"/>
                <a:gd name="T75" fmla="*/ 204 h 448"/>
                <a:gd name="T76" fmla="*/ 50 w 413"/>
                <a:gd name="T77" fmla="*/ 188 h 448"/>
                <a:gd name="T78" fmla="*/ 25 w 413"/>
                <a:gd name="T79" fmla="*/ 174 h 448"/>
                <a:gd name="T80" fmla="*/ 17 w 413"/>
                <a:gd name="T81" fmla="*/ 132 h 448"/>
                <a:gd name="T82" fmla="*/ 42 w 413"/>
                <a:gd name="T83" fmla="*/ 156 h 448"/>
                <a:gd name="T84" fmla="*/ 60 w 413"/>
                <a:gd name="T85" fmla="*/ 166 h 448"/>
                <a:gd name="T86" fmla="*/ 74 w 413"/>
                <a:gd name="T87" fmla="*/ 148 h 448"/>
                <a:gd name="T88" fmla="*/ 38 w 413"/>
                <a:gd name="T89" fmla="*/ 133 h 448"/>
                <a:gd name="T90" fmla="*/ 10 w 413"/>
                <a:gd name="T91" fmla="*/ 117 h 448"/>
                <a:gd name="T92" fmla="*/ 22 w 413"/>
                <a:gd name="T93" fmla="*/ 86 h 448"/>
                <a:gd name="T94" fmla="*/ 46 w 413"/>
                <a:gd name="T95" fmla="*/ 100 h 448"/>
                <a:gd name="T96" fmla="*/ 65 w 413"/>
                <a:gd name="T97" fmla="*/ 62 h 448"/>
                <a:gd name="T98" fmla="*/ 98 w 413"/>
                <a:gd name="T99" fmla="*/ 56 h 448"/>
                <a:gd name="T100" fmla="*/ 141 w 413"/>
                <a:gd name="T101" fmla="*/ 50 h 448"/>
                <a:gd name="T102" fmla="*/ 165 w 413"/>
                <a:gd name="T103" fmla="*/ 16 h 448"/>
                <a:gd name="T104" fmla="*/ 226 w 413"/>
                <a:gd name="T105" fmla="*/ 10 h 448"/>
                <a:gd name="T106" fmla="*/ 236 w 413"/>
                <a:gd name="T107" fmla="*/ 18 h 4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3"/>
                <a:gd name="T163" fmla="*/ 0 h 448"/>
                <a:gd name="T164" fmla="*/ 413 w 413"/>
                <a:gd name="T165" fmla="*/ 448 h 4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3" h="448">
                  <a:moveTo>
                    <a:pt x="249" y="47"/>
                  </a:moveTo>
                  <a:lnTo>
                    <a:pt x="257" y="56"/>
                  </a:lnTo>
                  <a:lnTo>
                    <a:pt x="291" y="56"/>
                  </a:lnTo>
                  <a:lnTo>
                    <a:pt x="296" y="64"/>
                  </a:lnTo>
                  <a:lnTo>
                    <a:pt x="317" y="62"/>
                  </a:lnTo>
                  <a:lnTo>
                    <a:pt x="327" y="58"/>
                  </a:lnTo>
                  <a:lnTo>
                    <a:pt x="334" y="46"/>
                  </a:lnTo>
                  <a:lnTo>
                    <a:pt x="350" y="56"/>
                  </a:lnTo>
                  <a:lnTo>
                    <a:pt x="363" y="70"/>
                  </a:lnTo>
                  <a:lnTo>
                    <a:pt x="358" y="83"/>
                  </a:lnTo>
                  <a:lnTo>
                    <a:pt x="352" y="93"/>
                  </a:lnTo>
                  <a:lnTo>
                    <a:pt x="341" y="94"/>
                  </a:lnTo>
                  <a:lnTo>
                    <a:pt x="326" y="99"/>
                  </a:lnTo>
                  <a:lnTo>
                    <a:pt x="322" y="104"/>
                  </a:lnTo>
                  <a:lnTo>
                    <a:pt x="331" y="111"/>
                  </a:lnTo>
                  <a:lnTo>
                    <a:pt x="338" y="117"/>
                  </a:lnTo>
                  <a:lnTo>
                    <a:pt x="349" y="111"/>
                  </a:lnTo>
                  <a:lnTo>
                    <a:pt x="366" y="109"/>
                  </a:lnTo>
                  <a:lnTo>
                    <a:pt x="376" y="114"/>
                  </a:lnTo>
                  <a:lnTo>
                    <a:pt x="381" y="116"/>
                  </a:lnTo>
                  <a:lnTo>
                    <a:pt x="374" y="124"/>
                  </a:lnTo>
                  <a:lnTo>
                    <a:pt x="369" y="126"/>
                  </a:lnTo>
                  <a:lnTo>
                    <a:pt x="388" y="130"/>
                  </a:lnTo>
                  <a:lnTo>
                    <a:pt x="386" y="138"/>
                  </a:lnTo>
                  <a:lnTo>
                    <a:pt x="404" y="137"/>
                  </a:lnTo>
                  <a:lnTo>
                    <a:pt x="400" y="142"/>
                  </a:lnTo>
                  <a:lnTo>
                    <a:pt x="383" y="149"/>
                  </a:lnTo>
                  <a:lnTo>
                    <a:pt x="382" y="156"/>
                  </a:lnTo>
                  <a:lnTo>
                    <a:pt x="395" y="158"/>
                  </a:lnTo>
                  <a:lnTo>
                    <a:pt x="411" y="156"/>
                  </a:lnTo>
                  <a:lnTo>
                    <a:pt x="413" y="163"/>
                  </a:lnTo>
                  <a:lnTo>
                    <a:pt x="398" y="164"/>
                  </a:lnTo>
                  <a:lnTo>
                    <a:pt x="392" y="171"/>
                  </a:lnTo>
                  <a:lnTo>
                    <a:pt x="395" y="179"/>
                  </a:lnTo>
                  <a:lnTo>
                    <a:pt x="380" y="183"/>
                  </a:lnTo>
                  <a:lnTo>
                    <a:pt x="373" y="193"/>
                  </a:lnTo>
                  <a:lnTo>
                    <a:pt x="364" y="204"/>
                  </a:lnTo>
                  <a:lnTo>
                    <a:pt x="355" y="211"/>
                  </a:lnTo>
                  <a:lnTo>
                    <a:pt x="359" y="218"/>
                  </a:lnTo>
                  <a:lnTo>
                    <a:pt x="353" y="221"/>
                  </a:lnTo>
                  <a:lnTo>
                    <a:pt x="357" y="228"/>
                  </a:lnTo>
                  <a:lnTo>
                    <a:pt x="345" y="232"/>
                  </a:lnTo>
                  <a:lnTo>
                    <a:pt x="343" y="234"/>
                  </a:lnTo>
                  <a:lnTo>
                    <a:pt x="335" y="257"/>
                  </a:lnTo>
                  <a:lnTo>
                    <a:pt x="313" y="323"/>
                  </a:lnTo>
                  <a:lnTo>
                    <a:pt x="311" y="340"/>
                  </a:lnTo>
                  <a:lnTo>
                    <a:pt x="307" y="352"/>
                  </a:lnTo>
                  <a:lnTo>
                    <a:pt x="309" y="363"/>
                  </a:lnTo>
                  <a:lnTo>
                    <a:pt x="302" y="368"/>
                  </a:lnTo>
                  <a:lnTo>
                    <a:pt x="295" y="382"/>
                  </a:lnTo>
                  <a:lnTo>
                    <a:pt x="286" y="400"/>
                  </a:lnTo>
                  <a:lnTo>
                    <a:pt x="282" y="400"/>
                  </a:lnTo>
                  <a:lnTo>
                    <a:pt x="267" y="385"/>
                  </a:lnTo>
                  <a:lnTo>
                    <a:pt x="261" y="382"/>
                  </a:lnTo>
                  <a:lnTo>
                    <a:pt x="254" y="381"/>
                  </a:lnTo>
                  <a:lnTo>
                    <a:pt x="244" y="389"/>
                  </a:lnTo>
                  <a:lnTo>
                    <a:pt x="241" y="397"/>
                  </a:lnTo>
                  <a:lnTo>
                    <a:pt x="235" y="400"/>
                  </a:lnTo>
                  <a:lnTo>
                    <a:pt x="252" y="407"/>
                  </a:lnTo>
                  <a:lnTo>
                    <a:pt x="250" y="414"/>
                  </a:lnTo>
                  <a:lnTo>
                    <a:pt x="229" y="422"/>
                  </a:lnTo>
                  <a:lnTo>
                    <a:pt x="217" y="431"/>
                  </a:lnTo>
                  <a:lnTo>
                    <a:pt x="195" y="439"/>
                  </a:lnTo>
                  <a:lnTo>
                    <a:pt x="189" y="438"/>
                  </a:lnTo>
                  <a:lnTo>
                    <a:pt x="171" y="448"/>
                  </a:lnTo>
                  <a:lnTo>
                    <a:pt x="181" y="433"/>
                  </a:lnTo>
                  <a:lnTo>
                    <a:pt x="191" y="420"/>
                  </a:lnTo>
                  <a:lnTo>
                    <a:pt x="193" y="400"/>
                  </a:lnTo>
                  <a:lnTo>
                    <a:pt x="196" y="391"/>
                  </a:lnTo>
                  <a:lnTo>
                    <a:pt x="186" y="387"/>
                  </a:lnTo>
                  <a:lnTo>
                    <a:pt x="183" y="379"/>
                  </a:lnTo>
                  <a:lnTo>
                    <a:pt x="189" y="372"/>
                  </a:lnTo>
                  <a:lnTo>
                    <a:pt x="181" y="368"/>
                  </a:lnTo>
                  <a:lnTo>
                    <a:pt x="166" y="365"/>
                  </a:lnTo>
                  <a:lnTo>
                    <a:pt x="169" y="355"/>
                  </a:lnTo>
                  <a:lnTo>
                    <a:pt x="178" y="357"/>
                  </a:lnTo>
                  <a:lnTo>
                    <a:pt x="189" y="365"/>
                  </a:lnTo>
                  <a:lnTo>
                    <a:pt x="207" y="359"/>
                  </a:lnTo>
                  <a:lnTo>
                    <a:pt x="206" y="352"/>
                  </a:lnTo>
                  <a:lnTo>
                    <a:pt x="200" y="343"/>
                  </a:lnTo>
                  <a:lnTo>
                    <a:pt x="183" y="340"/>
                  </a:lnTo>
                  <a:lnTo>
                    <a:pt x="171" y="344"/>
                  </a:lnTo>
                  <a:lnTo>
                    <a:pt x="160" y="351"/>
                  </a:lnTo>
                  <a:lnTo>
                    <a:pt x="158" y="365"/>
                  </a:lnTo>
                  <a:lnTo>
                    <a:pt x="149" y="385"/>
                  </a:lnTo>
                  <a:lnTo>
                    <a:pt x="156" y="393"/>
                  </a:lnTo>
                  <a:lnTo>
                    <a:pt x="158" y="402"/>
                  </a:lnTo>
                  <a:lnTo>
                    <a:pt x="165" y="409"/>
                  </a:lnTo>
                  <a:lnTo>
                    <a:pt x="166" y="417"/>
                  </a:lnTo>
                  <a:lnTo>
                    <a:pt x="163" y="422"/>
                  </a:lnTo>
                  <a:lnTo>
                    <a:pt x="150" y="430"/>
                  </a:lnTo>
                  <a:lnTo>
                    <a:pt x="144" y="419"/>
                  </a:lnTo>
                  <a:lnTo>
                    <a:pt x="132" y="413"/>
                  </a:lnTo>
                  <a:lnTo>
                    <a:pt x="112" y="407"/>
                  </a:lnTo>
                  <a:lnTo>
                    <a:pt x="96" y="407"/>
                  </a:lnTo>
                  <a:lnTo>
                    <a:pt x="99" y="393"/>
                  </a:lnTo>
                  <a:lnTo>
                    <a:pt x="93" y="385"/>
                  </a:lnTo>
                  <a:lnTo>
                    <a:pt x="107" y="387"/>
                  </a:lnTo>
                  <a:lnTo>
                    <a:pt x="110" y="381"/>
                  </a:lnTo>
                  <a:lnTo>
                    <a:pt x="121" y="375"/>
                  </a:lnTo>
                  <a:lnTo>
                    <a:pt x="121" y="366"/>
                  </a:lnTo>
                  <a:lnTo>
                    <a:pt x="114" y="359"/>
                  </a:lnTo>
                  <a:lnTo>
                    <a:pt x="114" y="351"/>
                  </a:lnTo>
                  <a:lnTo>
                    <a:pt x="112" y="340"/>
                  </a:lnTo>
                  <a:lnTo>
                    <a:pt x="108" y="336"/>
                  </a:lnTo>
                  <a:lnTo>
                    <a:pt x="93" y="340"/>
                  </a:lnTo>
                  <a:lnTo>
                    <a:pt x="88" y="338"/>
                  </a:lnTo>
                  <a:lnTo>
                    <a:pt x="99" y="329"/>
                  </a:lnTo>
                  <a:lnTo>
                    <a:pt x="109" y="311"/>
                  </a:lnTo>
                  <a:lnTo>
                    <a:pt x="108" y="296"/>
                  </a:lnTo>
                  <a:lnTo>
                    <a:pt x="101" y="283"/>
                  </a:lnTo>
                  <a:lnTo>
                    <a:pt x="110" y="282"/>
                  </a:lnTo>
                  <a:lnTo>
                    <a:pt x="119" y="278"/>
                  </a:lnTo>
                  <a:lnTo>
                    <a:pt x="137" y="259"/>
                  </a:lnTo>
                  <a:lnTo>
                    <a:pt x="146" y="247"/>
                  </a:lnTo>
                  <a:lnTo>
                    <a:pt x="160" y="228"/>
                  </a:lnTo>
                  <a:lnTo>
                    <a:pt x="175" y="214"/>
                  </a:lnTo>
                  <a:lnTo>
                    <a:pt x="186" y="211"/>
                  </a:lnTo>
                  <a:lnTo>
                    <a:pt x="187" y="207"/>
                  </a:lnTo>
                  <a:lnTo>
                    <a:pt x="144" y="205"/>
                  </a:lnTo>
                  <a:lnTo>
                    <a:pt x="149" y="202"/>
                  </a:lnTo>
                  <a:lnTo>
                    <a:pt x="164" y="193"/>
                  </a:lnTo>
                  <a:lnTo>
                    <a:pt x="163" y="183"/>
                  </a:lnTo>
                  <a:lnTo>
                    <a:pt x="169" y="171"/>
                  </a:lnTo>
                  <a:lnTo>
                    <a:pt x="163" y="164"/>
                  </a:lnTo>
                  <a:lnTo>
                    <a:pt x="149" y="158"/>
                  </a:lnTo>
                  <a:lnTo>
                    <a:pt x="141" y="151"/>
                  </a:lnTo>
                  <a:lnTo>
                    <a:pt x="149" y="143"/>
                  </a:lnTo>
                  <a:lnTo>
                    <a:pt x="141" y="138"/>
                  </a:lnTo>
                  <a:lnTo>
                    <a:pt x="128" y="126"/>
                  </a:lnTo>
                  <a:lnTo>
                    <a:pt x="127" y="114"/>
                  </a:lnTo>
                  <a:lnTo>
                    <a:pt x="110" y="124"/>
                  </a:lnTo>
                  <a:lnTo>
                    <a:pt x="101" y="125"/>
                  </a:lnTo>
                  <a:lnTo>
                    <a:pt x="97" y="146"/>
                  </a:lnTo>
                  <a:lnTo>
                    <a:pt x="103" y="156"/>
                  </a:lnTo>
                  <a:lnTo>
                    <a:pt x="101" y="158"/>
                  </a:lnTo>
                  <a:lnTo>
                    <a:pt x="93" y="165"/>
                  </a:lnTo>
                  <a:lnTo>
                    <a:pt x="116" y="165"/>
                  </a:lnTo>
                  <a:lnTo>
                    <a:pt x="130" y="166"/>
                  </a:lnTo>
                  <a:lnTo>
                    <a:pt x="132" y="174"/>
                  </a:lnTo>
                  <a:lnTo>
                    <a:pt x="132" y="185"/>
                  </a:lnTo>
                  <a:lnTo>
                    <a:pt x="127" y="200"/>
                  </a:lnTo>
                  <a:lnTo>
                    <a:pt x="114" y="204"/>
                  </a:lnTo>
                  <a:lnTo>
                    <a:pt x="103" y="206"/>
                  </a:lnTo>
                  <a:lnTo>
                    <a:pt x="98" y="202"/>
                  </a:lnTo>
                  <a:lnTo>
                    <a:pt x="94" y="198"/>
                  </a:lnTo>
                  <a:lnTo>
                    <a:pt x="101" y="187"/>
                  </a:lnTo>
                  <a:lnTo>
                    <a:pt x="95" y="177"/>
                  </a:lnTo>
                  <a:lnTo>
                    <a:pt x="86" y="175"/>
                  </a:lnTo>
                  <a:lnTo>
                    <a:pt x="68" y="183"/>
                  </a:lnTo>
                  <a:lnTo>
                    <a:pt x="64" y="194"/>
                  </a:lnTo>
                  <a:lnTo>
                    <a:pt x="52" y="204"/>
                  </a:lnTo>
                  <a:lnTo>
                    <a:pt x="32" y="211"/>
                  </a:lnTo>
                  <a:lnTo>
                    <a:pt x="38" y="198"/>
                  </a:lnTo>
                  <a:lnTo>
                    <a:pt x="49" y="192"/>
                  </a:lnTo>
                  <a:lnTo>
                    <a:pt x="50" y="188"/>
                  </a:lnTo>
                  <a:lnTo>
                    <a:pt x="41" y="183"/>
                  </a:lnTo>
                  <a:lnTo>
                    <a:pt x="46" y="170"/>
                  </a:lnTo>
                  <a:lnTo>
                    <a:pt x="35" y="171"/>
                  </a:lnTo>
                  <a:lnTo>
                    <a:pt x="25" y="174"/>
                  </a:lnTo>
                  <a:lnTo>
                    <a:pt x="22" y="163"/>
                  </a:lnTo>
                  <a:lnTo>
                    <a:pt x="13" y="158"/>
                  </a:lnTo>
                  <a:lnTo>
                    <a:pt x="16" y="148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7" y="145"/>
                  </a:lnTo>
                  <a:lnTo>
                    <a:pt x="41" y="148"/>
                  </a:lnTo>
                  <a:lnTo>
                    <a:pt x="42" y="156"/>
                  </a:lnTo>
                  <a:lnTo>
                    <a:pt x="36" y="161"/>
                  </a:lnTo>
                  <a:lnTo>
                    <a:pt x="50" y="167"/>
                  </a:lnTo>
                  <a:lnTo>
                    <a:pt x="54" y="171"/>
                  </a:lnTo>
                  <a:lnTo>
                    <a:pt x="60" y="166"/>
                  </a:lnTo>
                  <a:lnTo>
                    <a:pt x="65" y="160"/>
                  </a:lnTo>
                  <a:lnTo>
                    <a:pt x="60" y="157"/>
                  </a:lnTo>
                  <a:lnTo>
                    <a:pt x="74" y="151"/>
                  </a:lnTo>
                  <a:lnTo>
                    <a:pt x="74" y="148"/>
                  </a:lnTo>
                  <a:lnTo>
                    <a:pt x="67" y="138"/>
                  </a:lnTo>
                  <a:lnTo>
                    <a:pt x="52" y="134"/>
                  </a:lnTo>
                  <a:lnTo>
                    <a:pt x="38" y="137"/>
                  </a:lnTo>
                  <a:lnTo>
                    <a:pt x="38" y="133"/>
                  </a:lnTo>
                  <a:lnTo>
                    <a:pt x="32" y="123"/>
                  </a:lnTo>
                  <a:lnTo>
                    <a:pt x="16" y="128"/>
                  </a:lnTo>
                  <a:lnTo>
                    <a:pt x="19" y="115"/>
                  </a:lnTo>
                  <a:lnTo>
                    <a:pt x="10" y="117"/>
                  </a:lnTo>
                  <a:lnTo>
                    <a:pt x="0" y="112"/>
                  </a:lnTo>
                  <a:lnTo>
                    <a:pt x="8" y="99"/>
                  </a:lnTo>
                  <a:lnTo>
                    <a:pt x="10" y="85"/>
                  </a:lnTo>
                  <a:lnTo>
                    <a:pt x="22" y="86"/>
                  </a:lnTo>
                  <a:lnTo>
                    <a:pt x="32" y="79"/>
                  </a:lnTo>
                  <a:lnTo>
                    <a:pt x="28" y="91"/>
                  </a:lnTo>
                  <a:lnTo>
                    <a:pt x="46" y="90"/>
                  </a:lnTo>
                  <a:lnTo>
                    <a:pt x="46" y="100"/>
                  </a:lnTo>
                  <a:lnTo>
                    <a:pt x="57" y="92"/>
                  </a:lnTo>
                  <a:lnTo>
                    <a:pt x="46" y="75"/>
                  </a:lnTo>
                  <a:lnTo>
                    <a:pt x="54" y="70"/>
                  </a:lnTo>
                  <a:lnTo>
                    <a:pt x="65" y="62"/>
                  </a:lnTo>
                  <a:lnTo>
                    <a:pt x="68" y="71"/>
                  </a:lnTo>
                  <a:lnTo>
                    <a:pt x="80" y="77"/>
                  </a:lnTo>
                  <a:lnTo>
                    <a:pt x="101" y="67"/>
                  </a:lnTo>
                  <a:lnTo>
                    <a:pt x="98" y="56"/>
                  </a:lnTo>
                  <a:lnTo>
                    <a:pt x="119" y="46"/>
                  </a:lnTo>
                  <a:lnTo>
                    <a:pt x="121" y="55"/>
                  </a:lnTo>
                  <a:lnTo>
                    <a:pt x="130" y="57"/>
                  </a:lnTo>
                  <a:lnTo>
                    <a:pt x="141" y="50"/>
                  </a:lnTo>
                  <a:lnTo>
                    <a:pt x="144" y="46"/>
                  </a:lnTo>
                  <a:lnTo>
                    <a:pt x="132" y="42"/>
                  </a:lnTo>
                  <a:lnTo>
                    <a:pt x="158" y="27"/>
                  </a:lnTo>
                  <a:lnTo>
                    <a:pt x="165" y="16"/>
                  </a:lnTo>
                  <a:lnTo>
                    <a:pt x="198" y="6"/>
                  </a:lnTo>
                  <a:lnTo>
                    <a:pt x="206" y="7"/>
                  </a:lnTo>
                  <a:lnTo>
                    <a:pt x="209" y="15"/>
                  </a:lnTo>
                  <a:lnTo>
                    <a:pt x="226" y="10"/>
                  </a:lnTo>
                  <a:lnTo>
                    <a:pt x="240" y="9"/>
                  </a:lnTo>
                  <a:lnTo>
                    <a:pt x="246" y="0"/>
                  </a:lnTo>
                  <a:lnTo>
                    <a:pt x="244" y="12"/>
                  </a:lnTo>
                  <a:lnTo>
                    <a:pt x="236" y="18"/>
                  </a:lnTo>
                  <a:lnTo>
                    <a:pt x="230" y="25"/>
                  </a:lnTo>
                  <a:lnTo>
                    <a:pt x="249" y="4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Freeform 45"/>
            <p:cNvSpPr>
              <a:spLocks/>
            </p:cNvSpPr>
            <p:nvPr/>
          </p:nvSpPr>
          <p:spPr bwMode="auto">
            <a:xfrm>
              <a:off x="2237" y="2316"/>
              <a:ext cx="413" cy="448"/>
            </a:xfrm>
            <a:custGeom>
              <a:avLst/>
              <a:gdLst>
                <a:gd name="T0" fmla="*/ 296 w 413"/>
                <a:gd name="T1" fmla="*/ 64 h 448"/>
                <a:gd name="T2" fmla="*/ 350 w 413"/>
                <a:gd name="T3" fmla="*/ 56 h 448"/>
                <a:gd name="T4" fmla="*/ 341 w 413"/>
                <a:gd name="T5" fmla="*/ 94 h 448"/>
                <a:gd name="T6" fmla="*/ 338 w 413"/>
                <a:gd name="T7" fmla="*/ 117 h 448"/>
                <a:gd name="T8" fmla="*/ 381 w 413"/>
                <a:gd name="T9" fmla="*/ 116 h 448"/>
                <a:gd name="T10" fmla="*/ 386 w 413"/>
                <a:gd name="T11" fmla="*/ 138 h 448"/>
                <a:gd name="T12" fmla="*/ 382 w 413"/>
                <a:gd name="T13" fmla="*/ 156 h 448"/>
                <a:gd name="T14" fmla="*/ 398 w 413"/>
                <a:gd name="T15" fmla="*/ 164 h 448"/>
                <a:gd name="T16" fmla="*/ 373 w 413"/>
                <a:gd name="T17" fmla="*/ 193 h 448"/>
                <a:gd name="T18" fmla="*/ 353 w 413"/>
                <a:gd name="T19" fmla="*/ 221 h 448"/>
                <a:gd name="T20" fmla="*/ 335 w 413"/>
                <a:gd name="T21" fmla="*/ 257 h 448"/>
                <a:gd name="T22" fmla="*/ 309 w 413"/>
                <a:gd name="T23" fmla="*/ 363 h 448"/>
                <a:gd name="T24" fmla="*/ 282 w 413"/>
                <a:gd name="T25" fmla="*/ 400 h 448"/>
                <a:gd name="T26" fmla="*/ 244 w 413"/>
                <a:gd name="T27" fmla="*/ 389 h 448"/>
                <a:gd name="T28" fmla="*/ 250 w 413"/>
                <a:gd name="T29" fmla="*/ 414 h 448"/>
                <a:gd name="T30" fmla="*/ 189 w 413"/>
                <a:gd name="T31" fmla="*/ 438 h 448"/>
                <a:gd name="T32" fmla="*/ 193 w 413"/>
                <a:gd name="T33" fmla="*/ 400 h 448"/>
                <a:gd name="T34" fmla="*/ 189 w 413"/>
                <a:gd name="T35" fmla="*/ 372 h 448"/>
                <a:gd name="T36" fmla="*/ 178 w 413"/>
                <a:gd name="T37" fmla="*/ 357 h 448"/>
                <a:gd name="T38" fmla="*/ 200 w 413"/>
                <a:gd name="T39" fmla="*/ 343 h 448"/>
                <a:gd name="T40" fmla="*/ 158 w 413"/>
                <a:gd name="T41" fmla="*/ 365 h 448"/>
                <a:gd name="T42" fmla="*/ 165 w 413"/>
                <a:gd name="T43" fmla="*/ 409 h 448"/>
                <a:gd name="T44" fmla="*/ 144 w 413"/>
                <a:gd name="T45" fmla="*/ 419 h 448"/>
                <a:gd name="T46" fmla="*/ 99 w 413"/>
                <a:gd name="T47" fmla="*/ 393 h 448"/>
                <a:gd name="T48" fmla="*/ 121 w 413"/>
                <a:gd name="T49" fmla="*/ 375 h 448"/>
                <a:gd name="T50" fmla="*/ 112 w 413"/>
                <a:gd name="T51" fmla="*/ 340 h 448"/>
                <a:gd name="T52" fmla="*/ 99 w 413"/>
                <a:gd name="T53" fmla="*/ 329 h 448"/>
                <a:gd name="T54" fmla="*/ 110 w 413"/>
                <a:gd name="T55" fmla="*/ 282 h 448"/>
                <a:gd name="T56" fmla="*/ 160 w 413"/>
                <a:gd name="T57" fmla="*/ 228 h 448"/>
                <a:gd name="T58" fmla="*/ 144 w 413"/>
                <a:gd name="T59" fmla="*/ 205 h 448"/>
                <a:gd name="T60" fmla="*/ 169 w 413"/>
                <a:gd name="T61" fmla="*/ 171 h 448"/>
                <a:gd name="T62" fmla="*/ 149 w 413"/>
                <a:gd name="T63" fmla="*/ 143 h 448"/>
                <a:gd name="T64" fmla="*/ 110 w 413"/>
                <a:gd name="T65" fmla="*/ 124 h 448"/>
                <a:gd name="T66" fmla="*/ 101 w 413"/>
                <a:gd name="T67" fmla="*/ 158 h 448"/>
                <a:gd name="T68" fmla="*/ 132 w 413"/>
                <a:gd name="T69" fmla="*/ 174 h 448"/>
                <a:gd name="T70" fmla="*/ 103 w 413"/>
                <a:gd name="T71" fmla="*/ 206 h 448"/>
                <a:gd name="T72" fmla="*/ 95 w 413"/>
                <a:gd name="T73" fmla="*/ 177 h 448"/>
                <a:gd name="T74" fmla="*/ 52 w 413"/>
                <a:gd name="T75" fmla="*/ 204 h 448"/>
                <a:gd name="T76" fmla="*/ 50 w 413"/>
                <a:gd name="T77" fmla="*/ 188 h 448"/>
                <a:gd name="T78" fmla="*/ 25 w 413"/>
                <a:gd name="T79" fmla="*/ 174 h 448"/>
                <a:gd name="T80" fmla="*/ 17 w 413"/>
                <a:gd name="T81" fmla="*/ 132 h 448"/>
                <a:gd name="T82" fmla="*/ 42 w 413"/>
                <a:gd name="T83" fmla="*/ 156 h 448"/>
                <a:gd name="T84" fmla="*/ 60 w 413"/>
                <a:gd name="T85" fmla="*/ 166 h 448"/>
                <a:gd name="T86" fmla="*/ 74 w 413"/>
                <a:gd name="T87" fmla="*/ 148 h 448"/>
                <a:gd name="T88" fmla="*/ 38 w 413"/>
                <a:gd name="T89" fmla="*/ 133 h 448"/>
                <a:gd name="T90" fmla="*/ 10 w 413"/>
                <a:gd name="T91" fmla="*/ 117 h 448"/>
                <a:gd name="T92" fmla="*/ 22 w 413"/>
                <a:gd name="T93" fmla="*/ 86 h 448"/>
                <a:gd name="T94" fmla="*/ 46 w 413"/>
                <a:gd name="T95" fmla="*/ 100 h 448"/>
                <a:gd name="T96" fmla="*/ 65 w 413"/>
                <a:gd name="T97" fmla="*/ 62 h 448"/>
                <a:gd name="T98" fmla="*/ 98 w 413"/>
                <a:gd name="T99" fmla="*/ 56 h 448"/>
                <a:gd name="T100" fmla="*/ 141 w 413"/>
                <a:gd name="T101" fmla="*/ 50 h 448"/>
                <a:gd name="T102" fmla="*/ 165 w 413"/>
                <a:gd name="T103" fmla="*/ 16 h 448"/>
                <a:gd name="T104" fmla="*/ 226 w 413"/>
                <a:gd name="T105" fmla="*/ 10 h 448"/>
                <a:gd name="T106" fmla="*/ 236 w 413"/>
                <a:gd name="T107" fmla="*/ 18 h 4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3"/>
                <a:gd name="T163" fmla="*/ 0 h 448"/>
                <a:gd name="T164" fmla="*/ 413 w 413"/>
                <a:gd name="T165" fmla="*/ 448 h 4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3" h="448">
                  <a:moveTo>
                    <a:pt x="249" y="47"/>
                  </a:moveTo>
                  <a:lnTo>
                    <a:pt x="257" y="56"/>
                  </a:lnTo>
                  <a:lnTo>
                    <a:pt x="291" y="56"/>
                  </a:lnTo>
                  <a:lnTo>
                    <a:pt x="296" y="64"/>
                  </a:lnTo>
                  <a:lnTo>
                    <a:pt x="317" y="62"/>
                  </a:lnTo>
                  <a:lnTo>
                    <a:pt x="327" y="58"/>
                  </a:lnTo>
                  <a:lnTo>
                    <a:pt x="334" y="46"/>
                  </a:lnTo>
                  <a:lnTo>
                    <a:pt x="350" y="56"/>
                  </a:lnTo>
                  <a:lnTo>
                    <a:pt x="363" y="70"/>
                  </a:lnTo>
                  <a:lnTo>
                    <a:pt x="358" y="83"/>
                  </a:lnTo>
                  <a:lnTo>
                    <a:pt x="352" y="93"/>
                  </a:lnTo>
                  <a:lnTo>
                    <a:pt x="341" y="94"/>
                  </a:lnTo>
                  <a:lnTo>
                    <a:pt x="326" y="99"/>
                  </a:lnTo>
                  <a:lnTo>
                    <a:pt x="322" y="104"/>
                  </a:lnTo>
                  <a:lnTo>
                    <a:pt x="331" y="111"/>
                  </a:lnTo>
                  <a:lnTo>
                    <a:pt x="338" y="117"/>
                  </a:lnTo>
                  <a:lnTo>
                    <a:pt x="349" y="111"/>
                  </a:lnTo>
                  <a:lnTo>
                    <a:pt x="366" y="109"/>
                  </a:lnTo>
                  <a:lnTo>
                    <a:pt x="376" y="114"/>
                  </a:lnTo>
                  <a:lnTo>
                    <a:pt x="381" y="116"/>
                  </a:lnTo>
                  <a:lnTo>
                    <a:pt x="374" y="124"/>
                  </a:lnTo>
                  <a:lnTo>
                    <a:pt x="369" y="126"/>
                  </a:lnTo>
                  <a:lnTo>
                    <a:pt x="388" y="130"/>
                  </a:lnTo>
                  <a:lnTo>
                    <a:pt x="386" y="138"/>
                  </a:lnTo>
                  <a:lnTo>
                    <a:pt x="404" y="137"/>
                  </a:lnTo>
                  <a:lnTo>
                    <a:pt x="400" y="142"/>
                  </a:lnTo>
                  <a:lnTo>
                    <a:pt x="383" y="149"/>
                  </a:lnTo>
                  <a:lnTo>
                    <a:pt x="382" y="156"/>
                  </a:lnTo>
                  <a:lnTo>
                    <a:pt x="395" y="158"/>
                  </a:lnTo>
                  <a:lnTo>
                    <a:pt x="411" y="156"/>
                  </a:lnTo>
                  <a:lnTo>
                    <a:pt x="413" y="163"/>
                  </a:lnTo>
                  <a:lnTo>
                    <a:pt x="398" y="164"/>
                  </a:lnTo>
                  <a:lnTo>
                    <a:pt x="392" y="171"/>
                  </a:lnTo>
                  <a:lnTo>
                    <a:pt x="395" y="179"/>
                  </a:lnTo>
                  <a:lnTo>
                    <a:pt x="380" y="183"/>
                  </a:lnTo>
                  <a:lnTo>
                    <a:pt x="373" y="193"/>
                  </a:lnTo>
                  <a:lnTo>
                    <a:pt x="364" y="204"/>
                  </a:lnTo>
                  <a:lnTo>
                    <a:pt x="355" y="211"/>
                  </a:lnTo>
                  <a:lnTo>
                    <a:pt x="359" y="218"/>
                  </a:lnTo>
                  <a:lnTo>
                    <a:pt x="353" y="221"/>
                  </a:lnTo>
                  <a:lnTo>
                    <a:pt x="357" y="228"/>
                  </a:lnTo>
                  <a:lnTo>
                    <a:pt x="345" y="232"/>
                  </a:lnTo>
                  <a:lnTo>
                    <a:pt x="343" y="234"/>
                  </a:lnTo>
                  <a:lnTo>
                    <a:pt x="335" y="257"/>
                  </a:lnTo>
                  <a:lnTo>
                    <a:pt x="313" y="323"/>
                  </a:lnTo>
                  <a:lnTo>
                    <a:pt x="311" y="340"/>
                  </a:lnTo>
                  <a:lnTo>
                    <a:pt x="307" y="352"/>
                  </a:lnTo>
                  <a:lnTo>
                    <a:pt x="309" y="363"/>
                  </a:lnTo>
                  <a:lnTo>
                    <a:pt x="302" y="368"/>
                  </a:lnTo>
                  <a:lnTo>
                    <a:pt x="295" y="382"/>
                  </a:lnTo>
                  <a:lnTo>
                    <a:pt x="286" y="400"/>
                  </a:lnTo>
                  <a:lnTo>
                    <a:pt x="282" y="400"/>
                  </a:lnTo>
                  <a:lnTo>
                    <a:pt x="267" y="385"/>
                  </a:lnTo>
                  <a:lnTo>
                    <a:pt x="261" y="382"/>
                  </a:lnTo>
                  <a:lnTo>
                    <a:pt x="254" y="381"/>
                  </a:lnTo>
                  <a:lnTo>
                    <a:pt x="244" y="389"/>
                  </a:lnTo>
                  <a:lnTo>
                    <a:pt x="241" y="397"/>
                  </a:lnTo>
                  <a:lnTo>
                    <a:pt x="235" y="400"/>
                  </a:lnTo>
                  <a:lnTo>
                    <a:pt x="252" y="407"/>
                  </a:lnTo>
                  <a:lnTo>
                    <a:pt x="250" y="414"/>
                  </a:lnTo>
                  <a:lnTo>
                    <a:pt x="229" y="422"/>
                  </a:lnTo>
                  <a:lnTo>
                    <a:pt x="217" y="431"/>
                  </a:lnTo>
                  <a:lnTo>
                    <a:pt x="195" y="439"/>
                  </a:lnTo>
                  <a:lnTo>
                    <a:pt x="189" y="438"/>
                  </a:lnTo>
                  <a:lnTo>
                    <a:pt x="171" y="448"/>
                  </a:lnTo>
                  <a:lnTo>
                    <a:pt x="181" y="433"/>
                  </a:lnTo>
                  <a:lnTo>
                    <a:pt x="191" y="420"/>
                  </a:lnTo>
                  <a:lnTo>
                    <a:pt x="193" y="400"/>
                  </a:lnTo>
                  <a:lnTo>
                    <a:pt x="196" y="391"/>
                  </a:lnTo>
                  <a:lnTo>
                    <a:pt x="186" y="387"/>
                  </a:lnTo>
                  <a:lnTo>
                    <a:pt x="183" y="379"/>
                  </a:lnTo>
                  <a:lnTo>
                    <a:pt x="189" y="372"/>
                  </a:lnTo>
                  <a:lnTo>
                    <a:pt x="181" y="368"/>
                  </a:lnTo>
                  <a:lnTo>
                    <a:pt x="166" y="365"/>
                  </a:lnTo>
                  <a:lnTo>
                    <a:pt x="169" y="355"/>
                  </a:lnTo>
                  <a:lnTo>
                    <a:pt x="178" y="357"/>
                  </a:lnTo>
                  <a:lnTo>
                    <a:pt x="189" y="365"/>
                  </a:lnTo>
                  <a:lnTo>
                    <a:pt x="207" y="359"/>
                  </a:lnTo>
                  <a:lnTo>
                    <a:pt x="206" y="352"/>
                  </a:lnTo>
                  <a:lnTo>
                    <a:pt x="200" y="343"/>
                  </a:lnTo>
                  <a:lnTo>
                    <a:pt x="183" y="340"/>
                  </a:lnTo>
                  <a:lnTo>
                    <a:pt x="171" y="344"/>
                  </a:lnTo>
                  <a:lnTo>
                    <a:pt x="160" y="351"/>
                  </a:lnTo>
                  <a:lnTo>
                    <a:pt x="158" y="365"/>
                  </a:lnTo>
                  <a:lnTo>
                    <a:pt x="149" y="385"/>
                  </a:lnTo>
                  <a:lnTo>
                    <a:pt x="156" y="393"/>
                  </a:lnTo>
                  <a:lnTo>
                    <a:pt x="158" y="402"/>
                  </a:lnTo>
                  <a:lnTo>
                    <a:pt x="165" y="409"/>
                  </a:lnTo>
                  <a:lnTo>
                    <a:pt x="166" y="417"/>
                  </a:lnTo>
                  <a:lnTo>
                    <a:pt x="163" y="422"/>
                  </a:lnTo>
                  <a:lnTo>
                    <a:pt x="150" y="430"/>
                  </a:lnTo>
                  <a:lnTo>
                    <a:pt x="144" y="419"/>
                  </a:lnTo>
                  <a:lnTo>
                    <a:pt x="132" y="413"/>
                  </a:lnTo>
                  <a:lnTo>
                    <a:pt x="112" y="407"/>
                  </a:lnTo>
                  <a:lnTo>
                    <a:pt x="96" y="407"/>
                  </a:lnTo>
                  <a:lnTo>
                    <a:pt x="99" y="393"/>
                  </a:lnTo>
                  <a:lnTo>
                    <a:pt x="93" y="385"/>
                  </a:lnTo>
                  <a:lnTo>
                    <a:pt x="107" y="387"/>
                  </a:lnTo>
                  <a:lnTo>
                    <a:pt x="110" y="381"/>
                  </a:lnTo>
                  <a:lnTo>
                    <a:pt x="121" y="375"/>
                  </a:lnTo>
                  <a:lnTo>
                    <a:pt x="121" y="366"/>
                  </a:lnTo>
                  <a:lnTo>
                    <a:pt x="114" y="359"/>
                  </a:lnTo>
                  <a:lnTo>
                    <a:pt x="114" y="351"/>
                  </a:lnTo>
                  <a:lnTo>
                    <a:pt x="112" y="340"/>
                  </a:lnTo>
                  <a:lnTo>
                    <a:pt x="108" y="336"/>
                  </a:lnTo>
                  <a:lnTo>
                    <a:pt x="93" y="340"/>
                  </a:lnTo>
                  <a:lnTo>
                    <a:pt x="88" y="338"/>
                  </a:lnTo>
                  <a:lnTo>
                    <a:pt x="99" y="329"/>
                  </a:lnTo>
                  <a:lnTo>
                    <a:pt x="109" y="311"/>
                  </a:lnTo>
                  <a:lnTo>
                    <a:pt x="108" y="296"/>
                  </a:lnTo>
                  <a:lnTo>
                    <a:pt x="101" y="283"/>
                  </a:lnTo>
                  <a:lnTo>
                    <a:pt x="110" y="282"/>
                  </a:lnTo>
                  <a:lnTo>
                    <a:pt x="119" y="278"/>
                  </a:lnTo>
                  <a:lnTo>
                    <a:pt x="137" y="259"/>
                  </a:lnTo>
                  <a:lnTo>
                    <a:pt x="146" y="247"/>
                  </a:lnTo>
                  <a:lnTo>
                    <a:pt x="160" y="228"/>
                  </a:lnTo>
                  <a:lnTo>
                    <a:pt x="175" y="214"/>
                  </a:lnTo>
                  <a:lnTo>
                    <a:pt x="186" y="211"/>
                  </a:lnTo>
                  <a:lnTo>
                    <a:pt x="187" y="207"/>
                  </a:lnTo>
                  <a:lnTo>
                    <a:pt x="144" y="205"/>
                  </a:lnTo>
                  <a:lnTo>
                    <a:pt x="149" y="202"/>
                  </a:lnTo>
                  <a:lnTo>
                    <a:pt x="164" y="193"/>
                  </a:lnTo>
                  <a:lnTo>
                    <a:pt x="163" y="183"/>
                  </a:lnTo>
                  <a:lnTo>
                    <a:pt x="169" y="171"/>
                  </a:lnTo>
                  <a:lnTo>
                    <a:pt x="163" y="164"/>
                  </a:lnTo>
                  <a:lnTo>
                    <a:pt x="149" y="158"/>
                  </a:lnTo>
                  <a:lnTo>
                    <a:pt x="141" y="151"/>
                  </a:lnTo>
                  <a:lnTo>
                    <a:pt x="149" y="143"/>
                  </a:lnTo>
                  <a:lnTo>
                    <a:pt x="141" y="138"/>
                  </a:lnTo>
                  <a:lnTo>
                    <a:pt x="128" y="126"/>
                  </a:lnTo>
                  <a:lnTo>
                    <a:pt x="127" y="114"/>
                  </a:lnTo>
                  <a:lnTo>
                    <a:pt x="110" y="124"/>
                  </a:lnTo>
                  <a:lnTo>
                    <a:pt x="101" y="125"/>
                  </a:lnTo>
                  <a:lnTo>
                    <a:pt x="97" y="146"/>
                  </a:lnTo>
                  <a:lnTo>
                    <a:pt x="103" y="156"/>
                  </a:lnTo>
                  <a:lnTo>
                    <a:pt x="101" y="158"/>
                  </a:lnTo>
                  <a:lnTo>
                    <a:pt x="93" y="165"/>
                  </a:lnTo>
                  <a:lnTo>
                    <a:pt x="116" y="165"/>
                  </a:lnTo>
                  <a:lnTo>
                    <a:pt x="130" y="166"/>
                  </a:lnTo>
                  <a:lnTo>
                    <a:pt x="132" y="174"/>
                  </a:lnTo>
                  <a:lnTo>
                    <a:pt x="132" y="185"/>
                  </a:lnTo>
                  <a:lnTo>
                    <a:pt x="127" y="200"/>
                  </a:lnTo>
                  <a:lnTo>
                    <a:pt x="114" y="204"/>
                  </a:lnTo>
                  <a:lnTo>
                    <a:pt x="103" y="206"/>
                  </a:lnTo>
                  <a:lnTo>
                    <a:pt x="98" y="202"/>
                  </a:lnTo>
                  <a:lnTo>
                    <a:pt x="94" y="198"/>
                  </a:lnTo>
                  <a:lnTo>
                    <a:pt x="101" y="187"/>
                  </a:lnTo>
                  <a:lnTo>
                    <a:pt x="95" y="177"/>
                  </a:lnTo>
                  <a:lnTo>
                    <a:pt x="86" y="175"/>
                  </a:lnTo>
                  <a:lnTo>
                    <a:pt x="68" y="183"/>
                  </a:lnTo>
                  <a:lnTo>
                    <a:pt x="64" y="194"/>
                  </a:lnTo>
                  <a:lnTo>
                    <a:pt x="52" y="204"/>
                  </a:lnTo>
                  <a:lnTo>
                    <a:pt x="32" y="211"/>
                  </a:lnTo>
                  <a:lnTo>
                    <a:pt x="38" y="198"/>
                  </a:lnTo>
                  <a:lnTo>
                    <a:pt x="49" y="192"/>
                  </a:lnTo>
                  <a:lnTo>
                    <a:pt x="50" y="188"/>
                  </a:lnTo>
                  <a:lnTo>
                    <a:pt x="41" y="183"/>
                  </a:lnTo>
                  <a:lnTo>
                    <a:pt x="46" y="170"/>
                  </a:lnTo>
                  <a:lnTo>
                    <a:pt x="35" y="171"/>
                  </a:lnTo>
                  <a:lnTo>
                    <a:pt x="25" y="174"/>
                  </a:lnTo>
                  <a:lnTo>
                    <a:pt x="22" y="163"/>
                  </a:lnTo>
                  <a:lnTo>
                    <a:pt x="13" y="158"/>
                  </a:lnTo>
                  <a:lnTo>
                    <a:pt x="16" y="148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7" y="145"/>
                  </a:lnTo>
                  <a:lnTo>
                    <a:pt x="41" y="148"/>
                  </a:lnTo>
                  <a:lnTo>
                    <a:pt x="42" y="156"/>
                  </a:lnTo>
                  <a:lnTo>
                    <a:pt x="36" y="161"/>
                  </a:lnTo>
                  <a:lnTo>
                    <a:pt x="50" y="167"/>
                  </a:lnTo>
                  <a:lnTo>
                    <a:pt x="54" y="171"/>
                  </a:lnTo>
                  <a:lnTo>
                    <a:pt x="60" y="166"/>
                  </a:lnTo>
                  <a:lnTo>
                    <a:pt x="65" y="160"/>
                  </a:lnTo>
                  <a:lnTo>
                    <a:pt x="60" y="157"/>
                  </a:lnTo>
                  <a:lnTo>
                    <a:pt x="74" y="151"/>
                  </a:lnTo>
                  <a:lnTo>
                    <a:pt x="74" y="148"/>
                  </a:lnTo>
                  <a:lnTo>
                    <a:pt x="67" y="138"/>
                  </a:lnTo>
                  <a:lnTo>
                    <a:pt x="52" y="134"/>
                  </a:lnTo>
                  <a:lnTo>
                    <a:pt x="38" y="137"/>
                  </a:lnTo>
                  <a:lnTo>
                    <a:pt x="38" y="133"/>
                  </a:lnTo>
                  <a:lnTo>
                    <a:pt x="32" y="123"/>
                  </a:lnTo>
                  <a:lnTo>
                    <a:pt x="16" y="128"/>
                  </a:lnTo>
                  <a:lnTo>
                    <a:pt x="19" y="115"/>
                  </a:lnTo>
                  <a:lnTo>
                    <a:pt x="10" y="117"/>
                  </a:lnTo>
                  <a:lnTo>
                    <a:pt x="0" y="112"/>
                  </a:lnTo>
                  <a:lnTo>
                    <a:pt x="8" y="99"/>
                  </a:lnTo>
                  <a:lnTo>
                    <a:pt x="10" y="85"/>
                  </a:lnTo>
                  <a:lnTo>
                    <a:pt x="22" y="86"/>
                  </a:lnTo>
                  <a:lnTo>
                    <a:pt x="32" y="79"/>
                  </a:lnTo>
                  <a:lnTo>
                    <a:pt x="28" y="91"/>
                  </a:lnTo>
                  <a:lnTo>
                    <a:pt x="46" y="90"/>
                  </a:lnTo>
                  <a:lnTo>
                    <a:pt x="46" y="100"/>
                  </a:lnTo>
                  <a:lnTo>
                    <a:pt x="57" y="92"/>
                  </a:lnTo>
                  <a:lnTo>
                    <a:pt x="46" y="75"/>
                  </a:lnTo>
                  <a:lnTo>
                    <a:pt x="54" y="70"/>
                  </a:lnTo>
                  <a:lnTo>
                    <a:pt x="65" y="62"/>
                  </a:lnTo>
                  <a:lnTo>
                    <a:pt x="68" y="71"/>
                  </a:lnTo>
                  <a:lnTo>
                    <a:pt x="80" y="77"/>
                  </a:lnTo>
                  <a:lnTo>
                    <a:pt x="101" y="67"/>
                  </a:lnTo>
                  <a:lnTo>
                    <a:pt x="98" y="56"/>
                  </a:lnTo>
                  <a:lnTo>
                    <a:pt x="119" y="46"/>
                  </a:lnTo>
                  <a:lnTo>
                    <a:pt x="121" y="55"/>
                  </a:lnTo>
                  <a:lnTo>
                    <a:pt x="130" y="57"/>
                  </a:lnTo>
                  <a:lnTo>
                    <a:pt x="141" y="50"/>
                  </a:lnTo>
                  <a:lnTo>
                    <a:pt x="144" y="46"/>
                  </a:lnTo>
                  <a:lnTo>
                    <a:pt x="132" y="42"/>
                  </a:lnTo>
                  <a:lnTo>
                    <a:pt x="158" y="27"/>
                  </a:lnTo>
                  <a:lnTo>
                    <a:pt x="165" y="16"/>
                  </a:lnTo>
                  <a:lnTo>
                    <a:pt x="198" y="6"/>
                  </a:lnTo>
                  <a:lnTo>
                    <a:pt x="206" y="7"/>
                  </a:lnTo>
                  <a:lnTo>
                    <a:pt x="209" y="15"/>
                  </a:lnTo>
                  <a:lnTo>
                    <a:pt x="226" y="10"/>
                  </a:lnTo>
                  <a:lnTo>
                    <a:pt x="240" y="9"/>
                  </a:lnTo>
                  <a:lnTo>
                    <a:pt x="246" y="0"/>
                  </a:lnTo>
                  <a:lnTo>
                    <a:pt x="244" y="12"/>
                  </a:lnTo>
                  <a:lnTo>
                    <a:pt x="236" y="18"/>
                  </a:lnTo>
                  <a:lnTo>
                    <a:pt x="230" y="25"/>
                  </a:lnTo>
                  <a:lnTo>
                    <a:pt x="249" y="4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74" name="Group 49"/>
          <p:cNvGrpSpPr>
            <a:grpSpLocks/>
          </p:cNvGrpSpPr>
          <p:nvPr/>
        </p:nvGrpSpPr>
        <p:grpSpPr bwMode="auto">
          <a:xfrm>
            <a:off x="4477873" y="2609677"/>
            <a:ext cx="2919766" cy="1784377"/>
            <a:chOff x="2458" y="1147"/>
            <a:chExt cx="1736" cy="1251"/>
          </a:xfrm>
        </p:grpSpPr>
        <p:sp>
          <p:nvSpPr>
            <p:cNvPr id="75" name="Freeform 50"/>
            <p:cNvSpPr>
              <a:spLocks/>
            </p:cNvSpPr>
            <p:nvPr/>
          </p:nvSpPr>
          <p:spPr bwMode="auto">
            <a:xfrm>
              <a:off x="2458" y="1147"/>
              <a:ext cx="1736" cy="1251"/>
            </a:xfrm>
            <a:custGeom>
              <a:avLst/>
              <a:gdLst>
                <a:gd name="T0" fmla="*/ 1717 w 1736"/>
                <a:gd name="T1" fmla="*/ 299 h 1251"/>
                <a:gd name="T2" fmla="*/ 1714 w 1736"/>
                <a:gd name="T3" fmla="*/ 355 h 1251"/>
                <a:gd name="T4" fmla="*/ 1691 w 1736"/>
                <a:gd name="T5" fmla="*/ 384 h 1251"/>
                <a:gd name="T6" fmla="*/ 1656 w 1736"/>
                <a:gd name="T7" fmla="*/ 450 h 1251"/>
                <a:gd name="T8" fmla="*/ 1650 w 1736"/>
                <a:gd name="T9" fmla="*/ 467 h 1251"/>
                <a:gd name="T10" fmla="*/ 1586 w 1736"/>
                <a:gd name="T11" fmla="*/ 500 h 1251"/>
                <a:gd name="T12" fmla="*/ 1600 w 1736"/>
                <a:gd name="T13" fmla="*/ 640 h 1251"/>
                <a:gd name="T14" fmla="*/ 1554 w 1736"/>
                <a:gd name="T15" fmla="*/ 790 h 1251"/>
                <a:gd name="T16" fmla="*/ 1582 w 1736"/>
                <a:gd name="T17" fmla="*/ 887 h 1251"/>
                <a:gd name="T18" fmla="*/ 1524 w 1736"/>
                <a:gd name="T19" fmla="*/ 973 h 1251"/>
                <a:gd name="T20" fmla="*/ 1446 w 1736"/>
                <a:gd name="T21" fmla="*/ 981 h 1251"/>
                <a:gd name="T22" fmla="*/ 1494 w 1736"/>
                <a:gd name="T23" fmla="*/ 896 h 1251"/>
                <a:gd name="T24" fmla="*/ 1414 w 1736"/>
                <a:gd name="T25" fmla="*/ 940 h 1251"/>
                <a:gd name="T26" fmla="*/ 1380 w 1736"/>
                <a:gd name="T27" fmla="*/ 953 h 1251"/>
                <a:gd name="T28" fmla="*/ 1342 w 1736"/>
                <a:gd name="T29" fmla="*/ 1012 h 1251"/>
                <a:gd name="T30" fmla="*/ 1290 w 1736"/>
                <a:gd name="T31" fmla="*/ 1063 h 1251"/>
                <a:gd name="T32" fmla="*/ 1286 w 1736"/>
                <a:gd name="T33" fmla="*/ 984 h 1251"/>
                <a:gd name="T34" fmla="*/ 1208 w 1736"/>
                <a:gd name="T35" fmla="*/ 1044 h 1251"/>
                <a:gd name="T36" fmla="*/ 1095 w 1736"/>
                <a:gd name="T37" fmla="*/ 1059 h 1251"/>
                <a:gd name="T38" fmla="*/ 1059 w 1736"/>
                <a:gd name="T39" fmla="*/ 1051 h 1251"/>
                <a:gd name="T40" fmla="*/ 1003 w 1736"/>
                <a:gd name="T41" fmla="*/ 1028 h 1251"/>
                <a:gd name="T42" fmla="*/ 969 w 1736"/>
                <a:gd name="T43" fmla="*/ 1005 h 1251"/>
                <a:gd name="T44" fmla="*/ 935 w 1736"/>
                <a:gd name="T45" fmla="*/ 1082 h 1251"/>
                <a:gd name="T46" fmla="*/ 965 w 1736"/>
                <a:gd name="T47" fmla="*/ 1128 h 1251"/>
                <a:gd name="T48" fmla="*/ 878 w 1736"/>
                <a:gd name="T49" fmla="*/ 1152 h 1251"/>
                <a:gd name="T50" fmla="*/ 801 w 1736"/>
                <a:gd name="T51" fmla="*/ 1251 h 1251"/>
                <a:gd name="T52" fmla="*/ 700 w 1736"/>
                <a:gd name="T53" fmla="*/ 1189 h 1251"/>
                <a:gd name="T54" fmla="*/ 697 w 1736"/>
                <a:gd name="T55" fmla="*/ 1135 h 1251"/>
                <a:gd name="T56" fmla="*/ 740 w 1736"/>
                <a:gd name="T57" fmla="*/ 1071 h 1251"/>
                <a:gd name="T58" fmla="*/ 605 w 1736"/>
                <a:gd name="T59" fmla="*/ 1056 h 1251"/>
                <a:gd name="T60" fmla="*/ 475 w 1736"/>
                <a:gd name="T61" fmla="*/ 1105 h 1251"/>
                <a:gd name="T62" fmla="*/ 361 w 1736"/>
                <a:gd name="T63" fmla="*/ 1112 h 1251"/>
                <a:gd name="T64" fmla="*/ 249 w 1736"/>
                <a:gd name="T65" fmla="*/ 1117 h 1251"/>
                <a:gd name="T66" fmla="*/ 196 w 1736"/>
                <a:gd name="T67" fmla="*/ 1175 h 1251"/>
                <a:gd name="T68" fmla="*/ 76 w 1736"/>
                <a:gd name="T69" fmla="*/ 1172 h 1251"/>
                <a:gd name="T70" fmla="*/ 9 w 1736"/>
                <a:gd name="T71" fmla="*/ 1144 h 1251"/>
                <a:gd name="T72" fmla="*/ 46 w 1736"/>
                <a:gd name="T73" fmla="*/ 1113 h 1251"/>
                <a:gd name="T74" fmla="*/ 185 w 1736"/>
                <a:gd name="T75" fmla="*/ 1036 h 1251"/>
                <a:gd name="T76" fmla="*/ 287 w 1736"/>
                <a:gd name="T77" fmla="*/ 953 h 1251"/>
                <a:gd name="T78" fmla="*/ 388 w 1736"/>
                <a:gd name="T79" fmla="*/ 946 h 1251"/>
                <a:gd name="T80" fmla="*/ 602 w 1736"/>
                <a:gd name="T81" fmla="*/ 917 h 1251"/>
                <a:gd name="T82" fmla="*/ 713 w 1736"/>
                <a:gd name="T83" fmla="*/ 935 h 1251"/>
                <a:gd name="T84" fmla="*/ 756 w 1736"/>
                <a:gd name="T85" fmla="*/ 948 h 1251"/>
                <a:gd name="T86" fmla="*/ 820 w 1736"/>
                <a:gd name="T87" fmla="*/ 913 h 1251"/>
                <a:gd name="T88" fmla="*/ 836 w 1736"/>
                <a:gd name="T89" fmla="*/ 852 h 1251"/>
                <a:gd name="T90" fmla="*/ 938 w 1736"/>
                <a:gd name="T91" fmla="*/ 672 h 1251"/>
                <a:gd name="T92" fmla="*/ 1020 w 1736"/>
                <a:gd name="T93" fmla="*/ 641 h 1251"/>
                <a:gd name="T94" fmla="*/ 973 w 1736"/>
                <a:gd name="T95" fmla="*/ 709 h 1251"/>
                <a:gd name="T96" fmla="*/ 1071 w 1736"/>
                <a:gd name="T97" fmla="*/ 715 h 1251"/>
                <a:gd name="T98" fmla="*/ 1249 w 1736"/>
                <a:gd name="T99" fmla="*/ 591 h 1251"/>
                <a:gd name="T100" fmla="*/ 1369 w 1736"/>
                <a:gd name="T101" fmla="*/ 447 h 1251"/>
                <a:gd name="T102" fmla="*/ 1428 w 1736"/>
                <a:gd name="T103" fmla="*/ 288 h 1251"/>
                <a:gd name="T104" fmla="*/ 1372 w 1736"/>
                <a:gd name="T105" fmla="*/ 241 h 1251"/>
                <a:gd name="T106" fmla="*/ 1383 w 1736"/>
                <a:gd name="T107" fmla="*/ 144 h 1251"/>
                <a:gd name="T108" fmla="*/ 1443 w 1736"/>
                <a:gd name="T109" fmla="*/ 80 h 1251"/>
                <a:gd name="T110" fmla="*/ 1486 w 1736"/>
                <a:gd name="T111" fmla="*/ 57 h 1251"/>
                <a:gd name="T112" fmla="*/ 1565 w 1736"/>
                <a:gd name="T113" fmla="*/ 100 h 1251"/>
                <a:gd name="T114" fmla="*/ 1524 w 1736"/>
                <a:gd name="T115" fmla="*/ 0 h 1251"/>
                <a:gd name="T116" fmla="*/ 1602 w 1736"/>
                <a:gd name="T117" fmla="*/ 99 h 1251"/>
                <a:gd name="T118" fmla="*/ 1641 w 1736"/>
                <a:gd name="T119" fmla="*/ 151 h 12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36"/>
                <a:gd name="T181" fmla="*/ 0 h 1251"/>
                <a:gd name="T182" fmla="*/ 1736 w 1736"/>
                <a:gd name="T183" fmla="*/ 1251 h 12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36" h="1251">
                  <a:moveTo>
                    <a:pt x="1707" y="241"/>
                  </a:moveTo>
                  <a:lnTo>
                    <a:pt x="1713" y="251"/>
                  </a:lnTo>
                  <a:lnTo>
                    <a:pt x="1716" y="266"/>
                  </a:lnTo>
                  <a:lnTo>
                    <a:pt x="1713" y="273"/>
                  </a:lnTo>
                  <a:lnTo>
                    <a:pt x="1707" y="282"/>
                  </a:lnTo>
                  <a:lnTo>
                    <a:pt x="1722" y="274"/>
                  </a:lnTo>
                  <a:lnTo>
                    <a:pt x="1721" y="282"/>
                  </a:lnTo>
                  <a:lnTo>
                    <a:pt x="1730" y="282"/>
                  </a:lnTo>
                  <a:lnTo>
                    <a:pt x="1723" y="288"/>
                  </a:lnTo>
                  <a:lnTo>
                    <a:pt x="1717" y="299"/>
                  </a:lnTo>
                  <a:lnTo>
                    <a:pt x="1732" y="298"/>
                  </a:lnTo>
                  <a:lnTo>
                    <a:pt x="1736" y="302"/>
                  </a:lnTo>
                  <a:lnTo>
                    <a:pt x="1710" y="310"/>
                  </a:lnTo>
                  <a:lnTo>
                    <a:pt x="1723" y="318"/>
                  </a:lnTo>
                  <a:lnTo>
                    <a:pt x="1710" y="330"/>
                  </a:lnTo>
                  <a:lnTo>
                    <a:pt x="1725" y="330"/>
                  </a:lnTo>
                  <a:lnTo>
                    <a:pt x="1723" y="338"/>
                  </a:lnTo>
                  <a:lnTo>
                    <a:pt x="1708" y="345"/>
                  </a:lnTo>
                  <a:lnTo>
                    <a:pt x="1714" y="350"/>
                  </a:lnTo>
                  <a:lnTo>
                    <a:pt x="1714" y="355"/>
                  </a:lnTo>
                  <a:lnTo>
                    <a:pt x="1706" y="355"/>
                  </a:lnTo>
                  <a:lnTo>
                    <a:pt x="1704" y="360"/>
                  </a:lnTo>
                  <a:lnTo>
                    <a:pt x="1710" y="366"/>
                  </a:lnTo>
                  <a:lnTo>
                    <a:pt x="1706" y="370"/>
                  </a:lnTo>
                  <a:lnTo>
                    <a:pt x="1697" y="372"/>
                  </a:lnTo>
                  <a:lnTo>
                    <a:pt x="1694" y="367"/>
                  </a:lnTo>
                  <a:lnTo>
                    <a:pt x="1689" y="363"/>
                  </a:lnTo>
                  <a:lnTo>
                    <a:pt x="1688" y="370"/>
                  </a:lnTo>
                  <a:lnTo>
                    <a:pt x="1674" y="372"/>
                  </a:lnTo>
                  <a:lnTo>
                    <a:pt x="1691" y="384"/>
                  </a:lnTo>
                  <a:lnTo>
                    <a:pt x="1695" y="387"/>
                  </a:lnTo>
                  <a:lnTo>
                    <a:pt x="1683" y="394"/>
                  </a:lnTo>
                  <a:lnTo>
                    <a:pt x="1665" y="393"/>
                  </a:lnTo>
                  <a:lnTo>
                    <a:pt x="1664" y="410"/>
                  </a:lnTo>
                  <a:lnTo>
                    <a:pt x="1658" y="418"/>
                  </a:lnTo>
                  <a:lnTo>
                    <a:pt x="1658" y="425"/>
                  </a:lnTo>
                  <a:lnTo>
                    <a:pt x="1661" y="431"/>
                  </a:lnTo>
                  <a:lnTo>
                    <a:pt x="1653" y="438"/>
                  </a:lnTo>
                  <a:lnTo>
                    <a:pt x="1653" y="445"/>
                  </a:lnTo>
                  <a:lnTo>
                    <a:pt x="1656" y="450"/>
                  </a:lnTo>
                  <a:lnTo>
                    <a:pt x="1669" y="443"/>
                  </a:lnTo>
                  <a:lnTo>
                    <a:pt x="1670" y="452"/>
                  </a:lnTo>
                  <a:lnTo>
                    <a:pt x="1658" y="461"/>
                  </a:lnTo>
                  <a:lnTo>
                    <a:pt x="1677" y="475"/>
                  </a:lnTo>
                  <a:lnTo>
                    <a:pt x="1669" y="480"/>
                  </a:lnTo>
                  <a:lnTo>
                    <a:pt x="1667" y="491"/>
                  </a:lnTo>
                  <a:lnTo>
                    <a:pt x="1658" y="480"/>
                  </a:lnTo>
                  <a:lnTo>
                    <a:pt x="1650" y="478"/>
                  </a:lnTo>
                  <a:lnTo>
                    <a:pt x="1651" y="470"/>
                  </a:lnTo>
                  <a:lnTo>
                    <a:pt x="1650" y="467"/>
                  </a:lnTo>
                  <a:lnTo>
                    <a:pt x="1642" y="474"/>
                  </a:lnTo>
                  <a:lnTo>
                    <a:pt x="1634" y="464"/>
                  </a:lnTo>
                  <a:lnTo>
                    <a:pt x="1620" y="475"/>
                  </a:lnTo>
                  <a:lnTo>
                    <a:pt x="1607" y="480"/>
                  </a:lnTo>
                  <a:lnTo>
                    <a:pt x="1611" y="470"/>
                  </a:lnTo>
                  <a:lnTo>
                    <a:pt x="1606" y="466"/>
                  </a:lnTo>
                  <a:lnTo>
                    <a:pt x="1588" y="490"/>
                  </a:lnTo>
                  <a:lnTo>
                    <a:pt x="1598" y="487"/>
                  </a:lnTo>
                  <a:lnTo>
                    <a:pt x="1595" y="494"/>
                  </a:lnTo>
                  <a:lnTo>
                    <a:pt x="1586" y="500"/>
                  </a:lnTo>
                  <a:lnTo>
                    <a:pt x="1575" y="517"/>
                  </a:lnTo>
                  <a:lnTo>
                    <a:pt x="1579" y="528"/>
                  </a:lnTo>
                  <a:lnTo>
                    <a:pt x="1582" y="540"/>
                  </a:lnTo>
                  <a:lnTo>
                    <a:pt x="1588" y="551"/>
                  </a:lnTo>
                  <a:lnTo>
                    <a:pt x="1600" y="566"/>
                  </a:lnTo>
                  <a:lnTo>
                    <a:pt x="1597" y="579"/>
                  </a:lnTo>
                  <a:lnTo>
                    <a:pt x="1602" y="589"/>
                  </a:lnTo>
                  <a:lnTo>
                    <a:pt x="1606" y="604"/>
                  </a:lnTo>
                  <a:lnTo>
                    <a:pt x="1604" y="630"/>
                  </a:lnTo>
                  <a:lnTo>
                    <a:pt x="1600" y="640"/>
                  </a:lnTo>
                  <a:lnTo>
                    <a:pt x="1604" y="651"/>
                  </a:lnTo>
                  <a:lnTo>
                    <a:pt x="1604" y="665"/>
                  </a:lnTo>
                  <a:lnTo>
                    <a:pt x="1604" y="674"/>
                  </a:lnTo>
                  <a:lnTo>
                    <a:pt x="1595" y="689"/>
                  </a:lnTo>
                  <a:lnTo>
                    <a:pt x="1588" y="702"/>
                  </a:lnTo>
                  <a:lnTo>
                    <a:pt x="1577" y="714"/>
                  </a:lnTo>
                  <a:lnTo>
                    <a:pt x="1568" y="733"/>
                  </a:lnTo>
                  <a:lnTo>
                    <a:pt x="1560" y="746"/>
                  </a:lnTo>
                  <a:lnTo>
                    <a:pt x="1556" y="767"/>
                  </a:lnTo>
                  <a:lnTo>
                    <a:pt x="1554" y="790"/>
                  </a:lnTo>
                  <a:lnTo>
                    <a:pt x="1554" y="807"/>
                  </a:lnTo>
                  <a:lnTo>
                    <a:pt x="1561" y="822"/>
                  </a:lnTo>
                  <a:lnTo>
                    <a:pt x="1570" y="834"/>
                  </a:lnTo>
                  <a:lnTo>
                    <a:pt x="1582" y="848"/>
                  </a:lnTo>
                  <a:lnTo>
                    <a:pt x="1593" y="860"/>
                  </a:lnTo>
                  <a:lnTo>
                    <a:pt x="1604" y="868"/>
                  </a:lnTo>
                  <a:lnTo>
                    <a:pt x="1616" y="874"/>
                  </a:lnTo>
                  <a:lnTo>
                    <a:pt x="1615" y="883"/>
                  </a:lnTo>
                  <a:lnTo>
                    <a:pt x="1595" y="881"/>
                  </a:lnTo>
                  <a:lnTo>
                    <a:pt x="1582" y="887"/>
                  </a:lnTo>
                  <a:lnTo>
                    <a:pt x="1568" y="894"/>
                  </a:lnTo>
                  <a:lnTo>
                    <a:pt x="1558" y="905"/>
                  </a:lnTo>
                  <a:lnTo>
                    <a:pt x="1552" y="912"/>
                  </a:lnTo>
                  <a:lnTo>
                    <a:pt x="1545" y="919"/>
                  </a:lnTo>
                  <a:lnTo>
                    <a:pt x="1537" y="932"/>
                  </a:lnTo>
                  <a:lnTo>
                    <a:pt x="1536" y="940"/>
                  </a:lnTo>
                  <a:lnTo>
                    <a:pt x="1538" y="950"/>
                  </a:lnTo>
                  <a:lnTo>
                    <a:pt x="1537" y="960"/>
                  </a:lnTo>
                  <a:lnTo>
                    <a:pt x="1526" y="970"/>
                  </a:lnTo>
                  <a:lnTo>
                    <a:pt x="1524" y="973"/>
                  </a:lnTo>
                  <a:lnTo>
                    <a:pt x="1497" y="988"/>
                  </a:lnTo>
                  <a:lnTo>
                    <a:pt x="1488" y="993"/>
                  </a:lnTo>
                  <a:lnTo>
                    <a:pt x="1483" y="995"/>
                  </a:lnTo>
                  <a:lnTo>
                    <a:pt x="1476" y="1006"/>
                  </a:lnTo>
                  <a:lnTo>
                    <a:pt x="1465" y="1011"/>
                  </a:lnTo>
                  <a:lnTo>
                    <a:pt x="1455" y="1010"/>
                  </a:lnTo>
                  <a:lnTo>
                    <a:pt x="1444" y="998"/>
                  </a:lnTo>
                  <a:lnTo>
                    <a:pt x="1454" y="999"/>
                  </a:lnTo>
                  <a:lnTo>
                    <a:pt x="1452" y="988"/>
                  </a:lnTo>
                  <a:lnTo>
                    <a:pt x="1446" y="981"/>
                  </a:lnTo>
                  <a:lnTo>
                    <a:pt x="1454" y="973"/>
                  </a:lnTo>
                  <a:lnTo>
                    <a:pt x="1453" y="962"/>
                  </a:lnTo>
                  <a:lnTo>
                    <a:pt x="1446" y="957"/>
                  </a:lnTo>
                  <a:lnTo>
                    <a:pt x="1439" y="951"/>
                  </a:lnTo>
                  <a:lnTo>
                    <a:pt x="1454" y="949"/>
                  </a:lnTo>
                  <a:lnTo>
                    <a:pt x="1462" y="930"/>
                  </a:lnTo>
                  <a:lnTo>
                    <a:pt x="1473" y="928"/>
                  </a:lnTo>
                  <a:lnTo>
                    <a:pt x="1480" y="914"/>
                  </a:lnTo>
                  <a:lnTo>
                    <a:pt x="1486" y="905"/>
                  </a:lnTo>
                  <a:lnTo>
                    <a:pt x="1494" y="896"/>
                  </a:lnTo>
                  <a:lnTo>
                    <a:pt x="1478" y="896"/>
                  </a:lnTo>
                  <a:lnTo>
                    <a:pt x="1469" y="898"/>
                  </a:lnTo>
                  <a:lnTo>
                    <a:pt x="1461" y="894"/>
                  </a:lnTo>
                  <a:lnTo>
                    <a:pt x="1444" y="899"/>
                  </a:lnTo>
                  <a:lnTo>
                    <a:pt x="1445" y="906"/>
                  </a:lnTo>
                  <a:lnTo>
                    <a:pt x="1436" y="905"/>
                  </a:lnTo>
                  <a:lnTo>
                    <a:pt x="1427" y="908"/>
                  </a:lnTo>
                  <a:lnTo>
                    <a:pt x="1424" y="914"/>
                  </a:lnTo>
                  <a:lnTo>
                    <a:pt x="1427" y="926"/>
                  </a:lnTo>
                  <a:lnTo>
                    <a:pt x="1414" y="940"/>
                  </a:lnTo>
                  <a:lnTo>
                    <a:pt x="1417" y="948"/>
                  </a:lnTo>
                  <a:lnTo>
                    <a:pt x="1417" y="964"/>
                  </a:lnTo>
                  <a:lnTo>
                    <a:pt x="1429" y="958"/>
                  </a:lnTo>
                  <a:lnTo>
                    <a:pt x="1433" y="963"/>
                  </a:lnTo>
                  <a:lnTo>
                    <a:pt x="1421" y="970"/>
                  </a:lnTo>
                  <a:lnTo>
                    <a:pt x="1422" y="981"/>
                  </a:lnTo>
                  <a:lnTo>
                    <a:pt x="1414" y="979"/>
                  </a:lnTo>
                  <a:lnTo>
                    <a:pt x="1401" y="963"/>
                  </a:lnTo>
                  <a:lnTo>
                    <a:pt x="1392" y="955"/>
                  </a:lnTo>
                  <a:lnTo>
                    <a:pt x="1380" y="953"/>
                  </a:lnTo>
                  <a:lnTo>
                    <a:pt x="1376" y="952"/>
                  </a:lnTo>
                  <a:lnTo>
                    <a:pt x="1364" y="958"/>
                  </a:lnTo>
                  <a:lnTo>
                    <a:pt x="1351" y="963"/>
                  </a:lnTo>
                  <a:lnTo>
                    <a:pt x="1347" y="967"/>
                  </a:lnTo>
                  <a:lnTo>
                    <a:pt x="1337" y="984"/>
                  </a:lnTo>
                  <a:lnTo>
                    <a:pt x="1331" y="994"/>
                  </a:lnTo>
                  <a:lnTo>
                    <a:pt x="1331" y="1001"/>
                  </a:lnTo>
                  <a:lnTo>
                    <a:pt x="1334" y="1002"/>
                  </a:lnTo>
                  <a:lnTo>
                    <a:pt x="1339" y="1011"/>
                  </a:lnTo>
                  <a:lnTo>
                    <a:pt x="1342" y="1012"/>
                  </a:lnTo>
                  <a:lnTo>
                    <a:pt x="1341" y="1019"/>
                  </a:lnTo>
                  <a:lnTo>
                    <a:pt x="1332" y="1031"/>
                  </a:lnTo>
                  <a:lnTo>
                    <a:pt x="1325" y="1038"/>
                  </a:lnTo>
                  <a:lnTo>
                    <a:pt x="1316" y="1044"/>
                  </a:lnTo>
                  <a:lnTo>
                    <a:pt x="1309" y="1049"/>
                  </a:lnTo>
                  <a:lnTo>
                    <a:pt x="1315" y="1051"/>
                  </a:lnTo>
                  <a:lnTo>
                    <a:pt x="1308" y="1055"/>
                  </a:lnTo>
                  <a:lnTo>
                    <a:pt x="1302" y="1056"/>
                  </a:lnTo>
                  <a:lnTo>
                    <a:pt x="1297" y="1064"/>
                  </a:lnTo>
                  <a:lnTo>
                    <a:pt x="1290" y="1063"/>
                  </a:lnTo>
                  <a:lnTo>
                    <a:pt x="1281" y="1054"/>
                  </a:lnTo>
                  <a:lnTo>
                    <a:pt x="1279" y="1041"/>
                  </a:lnTo>
                  <a:lnTo>
                    <a:pt x="1274" y="1029"/>
                  </a:lnTo>
                  <a:lnTo>
                    <a:pt x="1279" y="1017"/>
                  </a:lnTo>
                  <a:lnTo>
                    <a:pt x="1284" y="1012"/>
                  </a:lnTo>
                  <a:lnTo>
                    <a:pt x="1287" y="1000"/>
                  </a:lnTo>
                  <a:lnTo>
                    <a:pt x="1292" y="1000"/>
                  </a:lnTo>
                  <a:lnTo>
                    <a:pt x="1302" y="998"/>
                  </a:lnTo>
                  <a:lnTo>
                    <a:pt x="1293" y="991"/>
                  </a:lnTo>
                  <a:lnTo>
                    <a:pt x="1286" y="984"/>
                  </a:lnTo>
                  <a:lnTo>
                    <a:pt x="1273" y="981"/>
                  </a:lnTo>
                  <a:lnTo>
                    <a:pt x="1257" y="984"/>
                  </a:lnTo>
                  <a:lnTo>
                    <a:pt x="1249" y="991"/>
                  </a:lnTo>
                  <a:lnTo>
                    <a:pt x="1239" y="1000"/>
                  </a:lnTo>
                  <a:lnTo>
                    <a:pt x="1250" y="1002"/>
                  </a:lnTo>
                  <a:lnTo>
                    <a:pt x="1243" y="1004"/>
                  </a:lnTo>
                  <a:lnTo>
                    <a:pt x="1235" y="1011"/>
                  </a:lnTo>
                  <a:lnTo>
                    <a:pt x="1227" y="1018"/>
                  </a:lnTo>
                  <a:lnTo>
                    <a:pt x="1215" y="1027"/>
                  </a:lnTo>
                  <a:lnTo>
                    <a:pt x="1208" y="1044"/>
                  </a:lnTo>
                  <a:lnTo>
                    <a:pt x="1199" y="1059"/>
                  </a:lnTo>
                  <a:lnTo>
                    <a:pt x="1194" y="1072"/>
                  </a:lnTo>
                  <a:lnTo>
                    <a:pt x="1176" y="1067"/>
                  </a:lnTo>
                  <a:lnTo>
                    <a:pt x="1133" y="1061"/>
                  </a:lnTo>
                  <a:lnTo>
                    <a:pt x="1120" y="1059"/>
                  </a:lnTo>
                  <a:lnTo>
                    <a:pt x="1104" y="1059"/>
                  </a:lnTo>
                  <a:lnTo>
                    <a:pt x="1116" y="1051"/>
                  </a:lnTo>
                  <a:lnTo>
                    <a:pt x="1102" y="1052"/>
                  </a:lnTo>
                  <a:lnTo>
                    <a:pt x="1093" y="1047"/>
                  </a:lnTo>
                  <a:lnTo>
                    <a:pt x="1095" y="1059"/>
                  </a:lnTo>
                  <a:lnTo>
                    <a:pt x="1082" y="1060"/>
                  </a:lnTo>
                  <a:lnTo>
                    <a:pt x="1073" y="1063"/>
                  </a:lnTo>
                  <a:lnTo>
                    <a:pt x="1066" y="1069"/>
                  </a:lnTo>
                  <a:lnTo>
                    <a:pt x="1033" y="1073"/>
                  </a:lnTo>
                  <a:lnTo>
                    <a:pt x="1006" y="1076"/>
                  </a:lnTo>
                  <a:lnTo>
                    <a:pt x="1015" y="1068"/>
                  </a:lnTo>
                  <a:lnTo>
                    <a:pt x="1029" y="1064"/>
                  </a:lnTo>
                  <a:lnTo>
                    <a:pt x="1039" y="1057"/>
                  </a:lnTo>
                  <a:lnTo>
                    <a:pt x="1054" y="1061"/>
                  </a:lnTo>
                  <a:lnTo>
                    <a:pt x="1059" y="1051"/>
                  </a:lnTo>
                  <a:lnTo>
                    <a:pt x="1051" y="1044"/>
                  </a:lnTo>
                  <a:lnTo>
                    <a:pt x="1042" y="1041"/>
                  </a:lnTo>
                  <a:lnTo>
                    <a:pt x="1038" y="1041"/>
                  </a:lnTo>
                  <a:lnTo>
                    <a:pt x="1033" y="1047"/>
                  </a:lnTo>
                  <a:lnTo>
                    <a:pt x="1026" y="1050"/>
                  </a:lnTo>
                  <a:lnTo>
                    <a:pt x="1015" y="1052"/>
                  </a:lnTo>
                  <a:lnTo>
                    <a:pt x="1009" y="1047"/>
                  </a:lnTo>
                  <a:lnTo>
                    <a:pt x="1004" y="1047"/>
                  </a:lnTo>
                  <a:lnTo>
                    <a:pt x="1002" y="1036"/>
                  </a:lnTo>
                  <a:lnTo>
                    <a:pt x="1003" y="1028"/>
                  </a:lnTo>
                  <a:lnTo>
                    <a:pt x="994" y="1019"/>
                  </a:lnTo>
                  <a:lnTo>
                    <a:pt x="987" y="1026"/>
                  </a:lnTo>
                  <a:lnTo>
                    <a:pt x="992" y="1036"/>
                  </a:lnTo>
                  <a:lnTo>
                    <a:pt x="993" y="1049"/>
                  </a:lnTo>
                  <a:lnTo>
                    <a:pt x="995" y="1061"/>
                  </a:lnTo>
                  <a:lnTo>
                    <a:pt x="987" y="1059"/>
                  </a:lnTo>
                  <a:lnTo>
                    <a:pt x="976" y="1047"/>
                  </a:lnTo>
                  <a:lnTo>
                    <a:pt x="974" y="1031"/>
                  </a:lnTo>
                  <a:lnTo>
                    <a:pt x="983" y="1011"/>
                  </a:lnTo>
                  <a:lnTo>
                    <a:pt x="969" y="1005"/>
                  </a:lnTo>
                  <a:lnTo>
                    <a:pt x="962" y="1011"/>
                  </a:lnTo>
                  <a:lnTo>
                    <a:pt x="949" y="1018"/>
                  </a:lnTo>
                  <a:lnTo>
                    <a:pt x="941" y="1018"/>
                  </a:lnTo>
                  <a:lnTo>
                    <a:pt x="930" y="1030"/>
                  </a:lnTo>
                  <a:lnTo>
                    <a:pt x="926" y="1033"/>
                  </a:lnTo>
                  <a:lnTo>
                    <a:pt x="928" y="1044"/>
                  </a:lnTo>
                  <a:lnTo>
                    <a:pt x="921" y="1058"/>
                  </a:lnTo>
                  <a:lnTo>
                    <a:pt x="915" y="1069"/>
                  </a:lnTo>
                  <a:lnTo>
                    <a:pt x="924" y="1073"/>
                  </a:lnTo>
                  <a:lnTo>
                    <a:pt x="935" y="1082"/>
                  </a:lnTo>
                  <a:lnTo>
                    <a:pt x="953" y="1088"/>
                  </a:lnTo>
                  <a:lnTo>
                    <a:pt x="971" y="1089"/>
                  </a:lnTo>
                  <a:lnTo>
                    <a:pt x="976" y="1094"/>
                  </a:lnTo>
                  <a:lnTo>
                    <a:pt x="983" y="1099"/>
                  </a:lnTo>
                  <a:lnTo>
                    <a:pt x="980" y="1102"/>
                  </a:lnTo>
                  <a:lnTo>
                    <a:pt x="976" y="1110"/>
                  </a:lnTo>
                  <a:lnTo>
                    <a:pt x="964" y="1114"/>
                  </a:lnTo>
                  <a:lnTo>
                    <a:pt x="979" y="1116"/>
                  </a:lnTo>
                  <a:lnTo>
                    <a:pt x="976" y="1124"/>
                  </a:lnTo>
                  <a:lnTo>
                    <a:pt x="965" y="1128"/>
                  </a:lnTo>
                  <a:lnTo>
                    <a:pt x="952" y="1128"/>
                  </a:lnTo>
                  <a:lnTo>
                    <a:pt x="963" y="1123"/>
                  </a:lnTo>
                  <a:lnTo>
                    <a:pt x="949" y="1120"/>
                  </a:lnTo>
                  <a:lnTo>
                    <a:pt x="935" y="1117"/>
                  </a:lnTo>
                  <a:lnTo>
                    <a:pt x="925" y="1122"/>
                  </a:lnTo>
                  <a:lnTo>
                    <a:pt x="909" y="1135"/>
                  </a:lnTo>
                  <a:lnTo>
                    <a:pt x="899" y="1139"/>
                  </a:lnTo>
                  <a:lnTo>
                    <a:pt x="889" y="1141"/>
                  </a:lnTo>
                  <a:lnTo>
                    <a:pt x="880" y="1139"/>
                  </a:lnTo>
                  <a:lnTo>
                    <a:pt x="878" y="1152"/>
                  </a:lnTo>
                  <a:lnTo>
                    <a:pt x="866" y="1161"/>
                  </a:lnTo>
                  <a:lnTo>
                    <a:pt x="877" y="1169"/>
                  </a:lnTo>
                  <a:lnTo>
                    <a:pt x="867" y="1175"/>
                  </a:lnTo>
                  <a:lnTo>
                    <a:pt x="861" y="1186"/>
                  </a:lnTo>
                  <a:lnTo>
                    <a:pt x="846" y="1196"/>
                  </a:lnTo>
                  <a:lnTo>
                    <a:pt x="840" y="1208"/>
                  </a:lnTo>
                  <a:lnTo>
                    <a:pt x="834" y="1219"/>
                  </a:lnTo>
                  <a:lnTo>
                    <a:pt x="832" y="1227"/>
                  </a:lnTo>
                  <a:lnTo>
                    <a:pt x="815" y="1238"/>
                  </a:lnTo>
                  <a:lnTo>
                    <a:pt x="801" y="1251"/>
                  </a:lnTo>
                  <a:lnTo>
                    <a:pt x="789" y="1249"/>
                  </a:lnTo>
                  <a:lnTo>
                    <a:pt x="774" y="1251"/>
                  </a:lnTo>
                  <a:lnTo>
                    <a:pt x="753" y="1239"/>
                  </a:lnTo>
                  <a:lnTo>
                    <a:pt x="749" y="1234"/>
                  </a:lnTo>
                  <a:lnTo>
                    <a:pt x="734" y="1232"/>
                  </a:lnTo>
                  <a:lnTo>
                    <a:pt x="740" y="1220"/>
                  </a:lnTo>
                  <a:lnTo>
                    <a:pt x="738" y="1213"/>
                  </a:lnTo>
                  <a:lnTo>
                    <a:pt x="718" y="1210"/>
                  </a:lnTo>
                  <a:lnTo>
                    <a:pt x="711" y="1199"/>
                  </a:lnTo>
                  <a:lnTo>
                    <a:pt x="700" y="1189"/>
                  </a:lnTo>
                  <a:lnTo>
                    <a:pt x="692" y="1189"/>
                  </a:lnTo>
                  <a:lnTo>
                    <a:pt x="697" y="1182"/>
                  </a:lnTo>
                  <a:lnTo>
                    <a:pt x="693" y="1179"/>
                  </a:lnTo>
                  <a:lnTo>
                    <a:pt x="700" y="1168"/>
                  </a:lnTo>
                  <a:lnTo>
                    <a:pt x="691" y="1162"/>
                  </a:lnTo>
                  <a:lnTo>
                    <a:pt x="692" y="1160"/>
                  </a:lnTo>
                  <a:lnTo>
                    <a:pt x="709" y="1154"/>
                  </a:lnTo>
                  <a:lnTo>
                    <a:pt x="702" y="1148"/>
                  </a:lnTo>
                  <a:lnTo>
                    <a:pt x="700" y="1139"/>
                  </a:lnTo>
                  <a:lnTo>
                    <a:pt x="697" y="1135"/>
                  </a:lnTo>
                  <a:lnTo>
                    <a:pt x="683" y="1131"/>
                  </a:lnTo>
                  <a:lnTo>
                    <a:pt x="684" y="1129"/>
                  </a:lnTo>
                  <a:lnTo>
                    <a:pt x="695" y="1124"/>
                  </a:lnTo>
                  <a:lnTo>
                    <a:pt x="709" y="1122"/>
                  </a:lnTo>
                  <a:lnTo>
                    <a:pt x="720" y="1119"/>
                  </a:lnTo>
                  <a:lnTo>
                    <a:pt x="727" y="1105"/>
                  </a:lnTo>
                  <a:lnTo>
                    <a:pt x="733" y="1096"/>
                  </a:lnTo>
                  <a:lnTo>
                    <a:pt x="740" y="1089"/>
                  </a:lnTo>
                  <a:lnTo>
                    <a:pt x="743" y="1079"/>
                  </a:lnTo>
                  <a:lnTo>
                    <a:pt x="740" y="1071"/>
                  </a:lnTo>
                  <a:lnTo>
                    <a:pt x="731" y="1067"/>
                  </a:lnTo>
                  <a:lnTo>
                    <a:pt x="722" y="1065"/>
                  </a:lnTo>
                  <a:lnTo>
                    <a:pt x="713" y="1068"/>
                  </a:lnTo>
                  <a:lnTo>
                    <a:pt x="702" y="1074"/>
                  </a:lnTo>
                  <a:lnTo>
                    <a:pt x="697" y="1076"/>
                  </a:lnTo>
                  <a:lnTo>
                    <a:pt x="683" y="1074"/>
                  </a:lnTo>
                  <a:lnTo>
                    <a:pt x="665" y="1067"/>
                  </a:lnTo>
                  <a:lnTo>
                    <a:pt x="647" y="1059"/>
                  </a:lnTo>
                  <a:lnTo>
                    <a:pt x="629" y="1057"/>
                  </a:lnTo>
                  <a:lnTo>
                    <a:pt x="605" y="1056"/>
                  </a:lnTo>
                  <a:lnTo>
                    <a:pt x="591" y="1055"/>
                  </a:lnTo>
                  <a:lnTo>
                    <a:pt x="563" y="1059"/>
                  </a:lnTo>
                  <a:lnTo>
                    <a:pt x="548" y="1066"/>
                  </a:lnTo>
                  <a:lnTo>
                    <a:pt x="539" y="1071"/>
                  </a:lnTo>
                  <a:lnTo>
                    <a:pt x="529" y="1085"/>
                  </a:lnTo>
                  <a:lnTo>
                    <a:pt x="511" y="1082"/>
                  </a:lnTo>
                  <a:lnTo>
                    <a:pt x="513" y="1089"/>
                  </a:lnTo>
                  <a:lnTo>
                    <a:pt x="505" y="1099"/>
                  </a:lnTo>
                  <a:lnTo>
                    <a:pt x="491" y="1101"/>
                  </a:lnTo>
                  <a:lnTo>
                    <a:pt x="475" y="1105"/>
                  </a:lnTo>
                  <a:lnTo>
                    <a:pt x="478" y="1095"/>
                  </a:lnTo>
                  <a:lnTo>
                    <a:pt x="469" y="1090"/>
                  </a:lnTo>
                  <a:lnTo>
                    <a:pt x="453" y="1098"/>
                  </a:lnTo>
                  <a:lnTo>
                    <a:pt x="449" y="1099"/>
                  </a:lnTo>
                  <a:lnTo>
                    <a:pt x="436" y="1095"/>
                  </a:lnTo>
                  <a:lnTo>
                    <a:pt x="420" y="1103"/>
                  </a:lnTo>
                  <a:lnTo>
                    <a:pt x="406" y="1104"/>
                  </a:lnTo>
                  <a:lnTo>
                    <a:pt x="394" y="1113"/>
                  </a:lnTo>
                  <a:lnTo>
                    <a:pt x="381" y="1111"/>
                  </a:lnTo>
                  <a:lnTo>
                    <a:pt x="361" y="1112"/>
                  </a:lnTo>
                  <a:lnTo>
                    <a:pt x="347" y="1116"/>
                  </a:lnTo>
                  <a:lnTo>
                    <a:pt x="336" y="1120"/>
                  </a:lnTo>
                  <a:lnTo>
                    <a:pt x="320" y="1122"/>
                  </a:lnTo>
                  <a:lnTo>
                    <a:pt x="305" y="1131"/>
                  </a:lnTo>
                  <a:lnTo>
                    <a:pt x="283" y="1136"/>
                  </a:lnTo>
                  <a:lnTo>
                    <a:pt x="274" y="1138"/>
                  </a:lnTo>
                  <a:lnTo>
                    <a:pt x="272" y="1117"/>
                  </a:lnTo>
                  <a:lnTo>
                    <a:pt x="260" y="1118"/>
                  </a:lnTo>
                  <a:lnTo>
                    <a:pt x="254" y="1113"/>
                  </a:lnTo>
                  <a:lnTo>
                    <a:pt x="249" y="1117"/>
                  </a:lnTo>
                  <a:lnTo>
                    <a:pt x="242" y="1117"/>
                  </a:lnTo>
                  <a:lnTo>
                    <a:pt x="226" y="1126"/>
                  </a:lnTo>
                  <a:lnTo>
                    <a:pt x="214" y="1137"/>
                  </a:lnTo>
                  <a:lnTo>
                    <a:pt x="219" y="1145"/>
                  </a:lnTo>
                  <a:lnTo>
                    <a:pt x="226" y="1154"/>
                  </a:lnTo>
                  <a:lnTo>
                    <a:pt x="222" y="1167"/>
                  </a:lnTo>
                  <a:lnTo>
                    <a:pt x="210" y="1181"/>
                  </a:lnTo>
                  <a:lnTo>
                    <a:pt x="208" y="1188"/>
                  </a:lnTo>
                  <a:lnTo>
                    <a:pt x="204" y="1186"/>
                  </a:lnTo>
                  <a:lnTo>
                    <a:pt x="196" y="1175"/>
                  </a:lnTo>
                  <a:lnTo>
                    <a:pt x="188" y="1179"/>
                  </a:lnTo>
                  <a:lnTo>
                    <a:pt x="165" y="1172"/>
                  </a:lnTo>
                  <a:lnTo>
                    <a:pt x="152" y="1169"/>
                  </a:lnTo>
                  <a:lnTo>
                    <a:pt x="159" y="1164"/>
                  </a:lnTo>
                  <a:lnTo>
                    <a:pt x="136" y="1161"/>
                  </a:lnTo>
                  <a:lnTo>
                    <a:pt x="110" y="1161"/>
                  </a:lnTo>
                  <a:lnTo>
                    <a:pt x="106" y="1162"/>
                  </a:lnTo>
                  <a:lnTo>
                    <a:pt x="92" y="1158"/>
                  </a:lnTo>
                  <a:lnTo>
                    <a:pt x="82" y="1163"/>
                  </a:lnTo>
                  <a:lnTo>
                    <a:pt x="76" y="1172"/>
                  </a:lnTo>
                  <a:lnTo>
                    <a:pt x="56" y="1175"/>
                  </a:lnTo>
                  <a:lnTo>
                    <a:pt x="46" y="1173"/>
                  </a:lnTo>
                  <a:lnTo>
                    <a:pt x="45" y="1167"/>
                  </a:lnTo>
                  <a:lnTo>
                    <a:pt x="34" y="1159"/>
                  </a:lnTo>
                  <a:lnTo>
                    <a:pt x="30" y="1158"/>
                  </a:lnTo>
                  <a:lnTo>
                    <a:pt x="20" y="1162"/>
                  </a:lnTo>
                  <a:lnTo>
                    <a:pt x="5" y="1169"/>
                  </a:lnTo>
                  <a:lnTo>
                    <a:pt x="6" y="1158"/>
                  </a:lnTo>
                  <a:lnTo>
                    <a:pt x="0" y="1150"/>
                  </a:lnTo>
                  <a:lnTo>
                    <a:pt x="9" y="1144"/>
                  </a:lnTo>
                  <a:lnTo>
                    <a:pt x="11" y="1137"/>
                  </a:lnTo>
                  <a:lnTo>
                    <a:pt x="4" y="1126"/>
                  </a:lnTo>
                  <a:lnTo>
                    <a:pt x="11" y="1122"/>
                  </a:lnTo>
                  <a:lnTo>
                    <a:pt x="19" y="1119"/>
                  </a:lnTo>
                  <a:lnTo>
                    <a:pt x="22" y="1116"/>
                  </a:lnTo>
                  <a:lnTo>
                    <a:pt x="12" y="1107"/>
                  </a:lnTo>
                  <a:lnTo>
                    <a:pt x="22" y="1104"/>
                  </a:lnTo>
                  <a:lnTo>
                    <a:pt x="31" y="1106"/>
                  </a:lnTo>
                  <a:lnTo>
                    <a:pt x="36" y="1107"/>
                  </a:lnTo>
                  <a:lnTo>
                    <a:pt x="46" y="1113"/>
                  </a:lnTo>
                  <a:lnTo>
                    <a:pt x="55" y="1106"/>
                  </a:lnTo>
                  <a:lnTo>
                    <a:pt x="71" y="1107"/>
                  </a:lnTo>
                  <a:lnTo>
                    <a:pt x="90" y="1095"/>
                  </a:lnTo>
                  <a:lnTo>
                    <a:pt x="104" y="1079"/>
                  </a:lnTo>
                  <a:lnTo>
                    <a:pt x="120" y="1076"/>
                  </a:lnTo>
                  <a:lnTo>
                    <a:pt x="137" y="1069"/>
                  </a:lnTo>
                  <a:lnTo>
                    <a:pt x="158" y="1064"/>
                  </a:lnTo>
                  <a:lnTo>
                    <a:pt x="166" y="1054"/>
                  </a:lnTo>
                  <a:lnTo>
                    <a:pt x="173" y="1044"/>
                  </a:lnTo>
                  <a:lnTo>
                    <a:pt x="185" y="1036"/>
                  </a:lnTo>
                  <a:lnTo>
                    <a:pt x="190" y="1038"/>
                  </a:lnTo>
                  <a:lnTo>
                    <a:pt x="201" y="1026"/>
                  </a:lnTo>
                  <a:lnTo>
                    <a:pt x="220" y="1012"/>
                  </a:lnTo>
                  <a:lnTo>
                    <a:pt x="235" y="1000"/>
                  </a:lnTo>
                  <a:lnTo>
                    <a:pt x="247" y="993"/>
                  </a:lnTo>
                  <a:lnTo>
                    <a:pt x="264" y="986"/>
                  </a:lnTo>
                  <a:lnTo>
                    <a:pt x="281" y="981"/>
                  </a:lnTo>
                  <a:lnTo>
                    <a:pt x="294" y="972"/>
                  </a:lnTo>
                  <a:lnTo>
                    <a:pt x="299" y="961"/>
                  </a:lnTo>
                  <a:lnTo>
                    <a:pt x="287" y="953"/>
                  </a:lnTo>
                  <a:lnTo>
                    <a:pt x="305" y="942"/>
                  </a:lnTo>
                  <a:lnTo>
                    <a:pt x="333" y="941"/>
                  </a:lnTo>
                  <a:lnTo>
                    <a:pt x="343" y="938"/>
                  </a:lnTo>
                  <a:lnTo>
                    <a:pt x="365" y="929"/>
                  </a:lnTo>
                  <a:lnTo>
                    <a:pt x="381" y="936"/>
                  </a:lnTo>
                  <a:lnTo>
                    <a:pt x="396" y="934"/>
                  </a:lnTo>
                  <a:lnTo>
                    <a:pt x="369" y="947"/>
                  </a:lnTo>
                  <a:lnTo>
                    <a:pt x="376" y="956"/>
                  </a:lnTo>
                  <a:lnTo>
                    <a:pt x="387" y="950"/>
                  </a:lnTo>
                  <a:lnTo>
                    <a:pt x="388" y="946"/>
                  </a:lnTo>
                  <a:lnTo>
                    <a:pt x="404" y="948"/>
                  </a:lnTo>
                  <a:lnTo>
                    <a:pt x="417" y="949"/>
                  </a:lnTo>
                  <a:lnTo>
                    <a:pt x="436" y="942"/>
                  </a:lnTo>
                  <a:lnTo>
                    <a:pt x="450" y="942"/>
                  </a:lnTo>
                  <a:lnTo>
                    <a:pt x="474" y="943"/>
                  </a:lnTo>
                  <a:lnTo>
                    <a:pt x="498" y="944"/>
                  </a:lnTo>
                  <a:lnTo>
                    <a:pt x="526" y="945"/>
                  </a:lnTo>
                  <a:lnTo>
                    <a:pt x="540" y="938"/>
                  </a:lnTo>
                  <a:lnTo>
                    <a:pt x="578" y="928"/>
                  </a:lnTo>
                  <a:lnTo>
                    <a:pt x="602" y="917"/>
                  </a:lnTo>
                  <a:lnTo>
                    <a:pt x="632" y="918"/>
                  </a:lnTo>
                  <a:lnTo>
                    <a:pt x="655" y="916"/>
                  </a:lnTo>
                  <a:lnTo>
                    <a:pt x="673" y="914"/>
                  </a:lnTo>
                  <a:lnTo>
                    <a:pt x="693" y="907"/>
                  </a:lnTo>
                  <a:lnTo>
                    <a:pt x="704" y="905"/>
                  </a:lnTo>
                  <a:lnTo>
                    <a:pt x="718" y="906"/>
                  </a:lnTo>
                  <a:lnTo>
                    <a:pt x="711" y="915"/>
                  </a:lnTo>
                  <a:lnTo>
                    <a:pt x="704" y="928"/>
                  </a:lnTo>
                  <a:lnTo>
                    <a:pt x="693" y="936"/>
                  </a:lnTo>
                  <a:lnTo>
                    <a:pt x="713" y="935"/>
                  </a:lnTo>
                  <a:lnTo>
                    <a:pt x="711" y="942"/>
                  </a:lnTo>
                  <a:lnTo>
                    <a:pt x="726" y="941"/>
                  </a:lnTo>
                  <a:lnTo>
                    <a:pt x="718" y="953"/>
                  </a:lnTo>
                  <a:lnTo>
                    <a:pt x="731" y="949"/>
                  </a:lnTo>
                  <a:lnTo>
                    <a:pt x="734" y="935"/>
                  </a:lnTo>
                  <a:lnTo>
                    <a:pt x="751" y="934"/>
                  </a:lnTo>
                  <a:lnTo>
                    <a:pt x="743" y="940"/>
                  </a:lnTo>
                  <a:lnTo>
                    <a:pt x="742" y="946"/>
                  </a:lnTo>
                  <a:lnTo>
                    <a:pt x="752" y="943"/>
                  </a:lnTo>
                  <a:lnTo>
                    <a:pt x="756" y="948"/>
                  </a:lnTo>
                  <a:lnTo>
                    <a:pt x="767" y="935"/>
                  </a:lnTo>
                  <a:lnTo>
                    <a:pt x="771" y="942"/>
                  </a:lnTo>
                  <a:lnTo>
                    <a:pt x="783" y="941"/>
                  </a:lnTo>
                  <a:lnTo>
                    <a:pt x="781" y="934"/>
                  </a:lnTo>
                  <a:lnTo>
                    <a:pt x="791" y="934"/>
                  </a:lnTo>
                  <a:lnTo>
                    <a:pt x="797" y="928"/>
                  </a:lnTo>
                  <a:lnTo>
                    <a:pt x="795" y="917"/>
                  </a:lnTo>
                  <a:lnTo>
                    <a:pt x="809" y="919"/>
                  </a:lnTo>
                  <a:lnTo>
                    <a:pt x="813" y="927"/>
                  </a:lnTo>
                  <a:lnTo>
                    <a:pt x="820" y="913"/>
                  </a:lnTo>
                  <a:lnTo>
                    <a:pt x="817" y="903"/>
                  </a:lnTo>
                  <a:lnTo>
                    <a:pt x="831" y="905"/>
                  </a:lnTo>
                  <a:lnTo>
                    <a:pt x="827" y="921"/>
                  </a:lnTo>
                  <a:lnTo>
                    <a:pt x="832" y="921"/>
                  </a:lnTo>
                  <a:lnTo>
                    <a:pt x="844" y="913"/>
                  </a:lnTo>
                  <a:lnTo>
                    <a:pt x="837" y="896"/>
                  </a:lnTo>
                  <a:lnTo>
                    <a:pt x="824" y="887"/>
                  </a:lnTo>
                  <a:lnTo>
                    <a:pt x="818" y="877"/>
                  </a:lnTo>
                  <a:lnTo>
                    <a:pt x="821" y="866"/>
                  </a:lnTo>
                  <a:lnTo>
                    <a:pt x="836" y="852"/>
                  </a:lnTo>
                  <a:lnTo>
                    <a:pt x="864" y="825"/>
                  </a:lnTo>
                  <a:lnTo>
                    <a:pt x="880" y="810"/>
                  </a:lnTo>
                  <a:lnTo>
                    <a:pt x="902" y="791"/>
                  </a:lnTo>
                  <a:lnTo>
                    <a:pt x="919" y="776"/>
                  </a:lnTo>
                  <a:lnTo>
                    <a:pt x="925" y="755"/>
                  </a:lnTo>
                  <a:lnTo>
                    <a:pt x="935" y="738"/>
                  </a:lnTo>
                  <a:lnTo>
                    <a:pt x="935" y="712"/>
                  </a:lnTo>
                  <a:lnTo>
                    <a:pt x="933" y="697"/>
                  </a:lnTo>
                  <a:lnTo>
                    <a:pt x="933" y="685"/>
                  </a:lnTo>
                  <a:lnTo>
                    <a:pt x="938" y="672"/>
                  </a:lnTo>
                  <a:lnTo>
                    <a:pt x="941" y="661"/>
                  </a:lnTo>
                  <a:lnTo>
                    <a:pt x="952" y="651"/>
                  </a:lnTo>
                  <a:lnTo>
                    <a:pt x="965" y="648"/>
                  </a:lnTo>
                  <a:lnTo>
                    <a:pt x="979" y="643"/>
                  </a:lnTo>
                  <a:lnTo>
                    <a:pt x="992" y="643"/>
                  </a:lnTo>
                  <a:lnTo>
                    <a:pt x="1009" y="633"/>
                  </a:lnTo>
                  <a:lnTo>
                    <a:pt x="1014" y="630"/>
                  </a:lnTo>
                  <a:lnTo>
                    <a:pt x="1023" y="631"/>
                  </a:lnTo>
                  <a:lnTo>
                    <a:pt x="1027" y="634"/>
                  </a:lnTo>
                  <a:lnTo>
                    <a:pt x="1020" y="641"/>
                  </a:lnTo>
                  <a:lnTo>
                    <a:pt x="1009" y="647"/>
                  </a:lnTo>
                  <a:lnTo>
                    <a:pt x="1016" y="656"/>
                  </a:lnTo>
                  <a:lnTo>
                    <a:pt x="1010" y="662"/>
                  </a:lnTo>
                  <a:lnTo>
                    <a:pt x="995" y="664"/>
                  </a:lnTo>
                  <a:lnTo>
                    <a:pt x="991" y="672"/>
                  </a:lnTo>
                  <a:lnTo>
                    <a:pt x="979" y="673"/>
                  </a:lnTo>
                  <a:lnTo>
                    <a:pt x="973" y="672"/>
                  </a:lnTo>
                  <a:lnTo>
                    <a:pt x="957" y="690"/>
                  </a:lnTo>
                  <a:lnTo>
                    <a:pt x="964" y="707"/>
                  </a:lnTo>
                  <a:lnTo>
                    <a:pt x="973" y="709"/>
                  </a:lnTo>
                  <a:lnTo>
                    <a:pt x="983" y="704"/>
                  </a:lnTo>
                  <a:lnTo>
                    <a:pt x="993" y="704"/>
                  </a:lnTo>
                  <a:lnTo>
                    <a:pt x="982" y="732"/>
                  </a:lnTo>
                  <a:lnTo>
                    <a:pt x="994" y="741"/>
                  </a:lnTo>
                  <a:lnTo>
                    <a:pt x="1011" y="747"/>
                  </a:lnTo>
                  <a:lnTo>
                    <a:pt x="1025" y="749"/>
                  </a:lnTo>
                  <a:lnTo>
                    <a:pt x="1038" y="743"/>
                  </a:lnTo>
                  <a:lnTo>
                    <a:pt x="1043" y="735"/>
                  </a:lnTo>
                  <a:lnTo>
                    <a:pt x="1049" y="722"/>
                  </a:lnTo>
                  <a:lnTo>
                    <a:pt x="1071" y="715"/>
                  </a:lnTo>
                  <a:lnTo>
                    <a:pt x="1095" y="707"/>
                  </a:lnTo>
                  <a:lnTo>
                    <a:pt x="1120" y="697"/>
                  </a:lnTo>
                  <a:lnTo>
                    <a:pt x="1144" y="686"/>
                  </a:lnTo>
                  <a:lnTo>
                    <a:pt x="1158" y="676"/>
                  </a:lnTo>
                  <a:lnTo>
                    <a:pt x="1179" y="666"/>
                  </a:lnTo>
                  <a:lnTo>
                    <a:pt x="1194" y="664"/>
                  </a:lnTo>
                  <a:lnTo>
                    <a:pt x="1211" y="650"/>
                  </a:lnTo>
                  <a:lnTo>
                    <a:pt x="1231" y="632"/>
                  </a:lnTo>
                  <a:lnTo>
                    <a:pt x="1239" y="619"/>
                  </a:lnTo>
                  <a:lnTo>
                    <a:pt x="1249" y="591"/>
                  </a:lnTo>
                  <a:lnTo>
                    <a:pt x="1261" y="578"/>
                  </a:lnTo>
                  <a:lnTo>
                    <a:pt x="1283" y="569"/>
                  </a:lnTo>
                  <a:lnTo>
                    <a:pt x="1300" y="553"/>
                  </a:lnTo>
                  <a:lnTo>
                    <a:pt x="1317" y="541"/>
                  </a:lnTo>
                  <a:lnTo>
                    <a:pt x="1339" y="522"/>
                  </a:lnTo>
                  <a:lnTo>
                    <a:pt x="1345" y="508"/>
                  </a:lnTo>
                  <a:lnTo>
                    <a:pt x="1346" y="494"/>
                  </a:lnTo>
                  <a:lnTo>
                    <a:pt x="1348" y="482"/>
                  </a:lnTo>
                  <a:lnTo>
                    <a:pt x="1356" y="463"/>
                  </a:lnTo>
                  <a:lnTo>
                    <a:pt x="1369" y="447"/>
                  </a:lnTo>
                  <a:lnTo>
                    <a:pt x="1380" y="432"/>
                  </a:lnTo>
                  <a:lnTo>
                    <a:pt x="1400" y="406"/>
                  </a:lnTo>
                  <a:lnTo>
                    <a:pt x="1403" y="387"/>
                  </a:lnTo>
                  <a:lnTo>
                    <a:pt x="1401" y="369"/>
                  </a:lnTo>
                  <a:lnTo>
                    <a:pt x="1403" y="357"/>
                  </a:lnTo>
                  <a:lnTo>
                    <a:pt x="1412" y="344"/>
                  </a:lnTo>
                  <a:lnTo>
                    <a:pt x="1419" y="332"/>
                  </a:lnTo>
                  <a:lnTo>
                    <a:pt x="1428" y="317"/>
                  </a:lnTo>
                  <a:lnTo>
                    <a:pt x="1429" y="307"/>
                  </a:lnTo>
                  <a:lnTo>
                    <a:pt x="1428" y="288"/>
                  </a:lnTo>
                  <a:lnTo>
                    <a:pt x="1423" y="268"/>
                  </a:lnTo>
                  <a:lnTo>
                    <a:pt x="1414" y="256"/>
                  </a:lnTo>
                  <a:lnTo>
                    <a:pt x="1414" y="245"/>
                  </a:lnTo>
                  <a:lnTo>
                    <a:pt x="1409" y="249"/>
                  </a:lnTo>
                  <a:lnTo>
                    <a:pt x="1412" y="257"/>
                  </a:lnTo>
                  <a:lnTo>
                    <a:pt x="1403" y="251"/>
                  </a:lnTo>
                  <a:lnTo>
                    <a:pt x="1392" y="261"/>
                  </a:lnTo>
                  <a:lnTo>
                    <a:pt x="1378" y="262"/>
                  </a:lnTo>
                  <a:lnTo>
                    <a:pt x="1371" y="249"/>
                  </a:lnTo>
                  <a:lnTo>
                    <a:pt x="1372" y="241"/>
                  </a:lnTo>
                  <a:lnTo>
                    <a:pt x="1386" y="246"/>
                  </a:lnTo>
                  <a:lnTo>
                    <a:pt x="1399" y="233"/>
                  </a:lnTo>
                  <a:lnTo>
                    <a:pt x="1404" y="222"/>
                  </a:lnTo>
                  <a:lnTo>
                    <a:pt x="1412" y="213"/>
                  </a:lnTo>
                  <a:lnTo>
                    <a:pt x="1409" y="196"/>
                  </a:lnTo>
                  <a:lnTo>
                    <a:pt x="1414" y="183"/>
                  </a:lnTo>
                  <a:lnTo>
                    <a:pt x="1400" y="179"/>
                  </a:lnTo>
                  <a:lnTo>
                    <a:pt x="1397" y="171"/>
                  </a:lnTo>
                  <a:lnTo>
                    <a:pt x="1399" y="160"/>
                  </a:lnTo>
                  <a:lnTo>
                    <a:pt x="1383" y="144"/>
                  </a:lnTo>
                  <a:lnTo>
                    <a:pt x="1399" y="137"/>
                  </a:lnTo>
                  <a:lnTo>
                    <a:pt x="1407" y="125"/>
                  </a:lnTo>
                  <a:lnTo>
                    <a:pt x="1420" y="130"/>
                  </a:lnTo>
                  <a:lnTo>
                    <a:pt x="1425" y="124"/>
                  </a:lnTo>
                  <a:lnTo>
                    <a:pt x="1436" y="119"/>
                  </a:lnTo>
                  <a:lnTo>
                    <a:pt x="1436" y="98"/>
                  </a:lnTo>
                  <a:lnTo>
                    <a:pt x="1438" y="87"/>
                  </a:lnTo>
                  <a:lnTo>
                    <a:pt x="1444" y="87"/>
                  </a:lnTo>
                  <a:lnTo>
                    <a:pt x="1448" y="80"/>
                  </a:lnTo>
                  <a:lnTo>
                    <a:pt x="1443" y="80"/>
                  </a:lnTo>
                  <a:lnTo>
                    <a:pt x="1437" y="68"/>
                  </a:lnTo>
                  <a:lnTo>
                    <a:pt x="1440" y="57"/>
                  </a:lnTo>
                  <a:lnTo>
                    <a:pt x="1447" y="48"/>
                  </a:lnTo>
                  <a:lnTo>
                    <a:pt x="1448" y="44"/>
                  </a:lnTo>
                  <a:lnTo>
                    <a:pt x="1453" y="45"/>
                  </a:lnTo>
                  <a:lnTo>
                    <a:pt x="1461" y="53"/>
                  </a:lnTo>
                  <a:lnTo>
                    <a:pt x="1465" y="54"/>
                  </a:lnTo>
                  <a:lnTo>
                    <a:pt x="1473" y="52"/>
                  </a:lnTo>
                  <a:lnTo>
                    <a:pt x="1480" y="50"/>
                  </a:lnTo>
                  <a:lnTo>
                    <a:pt x="1486" y="57"/>
                  </a:lnTo>
                  <a:lnTo>
                    <a:pt x="1498" y="93"/>
                  </a:lnTo>
                  <a:lnTo>
                    <a:pt x="1507" y="100"/>
                  </a:lnTo>
                  <a:lnTo>
                    <a:pt x="1516" y="100"/>
                  </a:lnTo>
                  <a:lnTo>
                    <a:pt x="1520" y="98"/>
                  </a:lnTo>
                  <a:lnTo>
                    <a:pt x="1527" y="94"/>
                  </a:lnTo>
                  <a:lnTo>
                    <a:pt x="1525" y="85"/>
                  </a:lnTo>
                  <a:lnTo>
                    <a:pt x="1536" y="78"/>
                  </a:lnTo>
                  <a:lnTo>
                    <a:pt x="1552" y="87"/>
                  </a:lnTo>
                  <a:lnTo>
                    <a:pt x="1556" y="89"/>
                  </a:lnTo>
                  <a:lnTo>
                    <a:pt x="1565" y="100"/>
                  </a:lnTo>
                  <a:lnTo>
                    <a:pt x="1579" y="77"/>
                  </a:lnTo>
                  <a:lnTo>
                    <a:pt x="1582" y="59"/>
                  </a:lnTo>
                  <a:lnTo>
                    <a:pt x="1582" y="40"/>
                  </a:lnTo>
                  <a:lnTo>
                    <a:pt x="1561" y="48"/>
                  </a:lnTo>
                  <a:lnTo>
                    <a:pt x="1545" y="50"/>
                  </a:lnTo>
                  <a:lnTo>
                    <a:pt x="1534" y="56"/>
                  </a:lnTo>
                  <a:lnTo>
                    <a:pt x="1520" y="63"/>
                  </a:lnTo>
                  <a:lnTo>
                    <a:pt x="1510" y="60"/>
                  </a:lnTo>
                  <a:lnTo>
                    <a:pt x="1505" y="45"/>
                  </a:lnTo>
                  <a:lnTo>
                    <a:pt x="1524" y="0"/>
                  </a:lnTo>
                  <a:lnTo>
                    <a:pt x="1536" y="9"/>
                  </a:lnTo>
                  <a:lnTo>
                    <a:pt x="1553" y="11"/>
                  </a:lnTo>
                  <a:lnTo>
                    <a:pt x="1582" y="23"/>
                  </a:lnTo>
                  <a:lnTo>
                    <a:pt x="1604" y="18"/>
                  </a:lnTo>
                  <a:lnTo>
                    <a:pt x="1609" y="18"/>
                  </a:lnTo>
                  <a:lnTo>
                    <a:pt x="1600" y="39"/>
                  </a:lnTo>
                  <a:lnTo>
                    <a:pt x="1597" y="50"/>
                  </a:lnTo>
                  <a:lnTo>
                    <a:pt x="1602" y="76"/>
                  </a:lnTo>
                  <a:lnTo>
                    <a:pt x="1602" y="86"/>
                  </a:lnTo>
                  <a:lnTo>
                    <a:pt x="1602" y="99"/>
                  </a:lnTo>
                  <a:lnTo>
                    <a:pt x="1595" y="104"/>
                  </a:lnTo>
                  <a:lnTo>
                    <a:pt x="1593" y="119"/>
                  </a:lnTo>
                  <a:lnTo>
                    <a:pt x="1598" y="112"/>
                  </a:lnTo>
                  <a:lnTo>
                    <a:pt x="1606" y="99"/>
                  </a:lnTo>
                  <a:lnTo>
                    <a:pt x="1618" y="131"/>
                  </a:lnTo>
                  <a:lnTo>
                    <a:pt x="1617" y="133"/>
                  </a:lnTo>
                  <a:lnTo>
                    <a:pt x="1622" y="139"/>
                  </a:lnTo>
                  <a:lnTo>
                    <a:pt x="1623" y="145"/>
                  </a:lnTo>
                  <a:lnTo>
                    <a:pt x="1632" y="146"/>
                  </a:lnTo>
                  <a:lnTo>
                    <a:pt x="1641" y="151"/>
                  </a:lnTo>
                  <a:lnTo>
                    <a:pt x="1647" y="145"/>
                  </a:lnTo>
                  <a:lnTo>
                    <a:pt x="1667" y="162"/>
                  </a:lnTo>
                  <a:lnTo>
                    <a:pt x="1678" y="164"/>
                  </a:lnTo>
                  <a:lnTo>
                    <a:pt x="1675" y="174"/>
                  </a:lnTo>
                  <a:lnTo>
                    <a:pt x="1687" y="179"/>
                  </a:lnTo>
                  <a:lnTo>
                    <a:pt x="1690" y="192"/>
                  </a:lnTo>
                  <a:lnTo>
                    <a:pt x="1691" y="202"/>
                  </a:lnTo>
                  <a:lnTo>
                    <a:pt x="1693" y="217"/>
                  </a:lnTo>
                  <a:lnTo>
                    <a:pt x="1707" y="24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Freeform 51"/>
            <p:cNvSpPr>
              <a:spLocks/>
            </p:cNvSpPr>
            <p:nvPr/>
          </p:nvSpPr>
          <p:spPr bwMode="auto">
            <a:xfrm>
              <a:off x="2458" y="1147"/>
              <a:ext cx="1736" cy="1251"/>
            </a:xfrm>
            <a:custGeom>
              <a:avLst/>
              <a:gdLst>
                <a:gd name="T0" fmla="*/ 1717 w 1736"/>
                <a:gd name="T1" fmla="*/ 299 h 1251"/>
                <a:gd name="T2" fmla="*/ 1714 w 1736"/>
                <a:gd name="T3" fmla="*/ 355 h 1251"/>
                <a:gd name="T4" fmla="*/ 1691 w 1736"/>
                <a:gd name="T5" fmla="*/ 384 h 1251"/>
                <a:gd name="T6" fmla="*/ 1656 w 1736"/>
                <a:gd name="T7" fmla="*/ 450 h 1251"/>
                <a:gd name="T8" fmla="*/ 1650 w 1736"/>
                <a:gd name="T9" fmla="*/ 467 h 1251"/>
                <a:gd name="T10" fmla="*/ 1586 w 1736"/>
                <a:gd name="T11" fmla="*/ 500 h 1251"/>
                <a:gd name="T12" fmla="*/ 1600 w 1736"/>
                <a:gd name="T13" fmla="*/ 640 h 1251"/>
                <a:gd name="T14" fmla="*/ 1554 w 1736"/>
                <a:gd name="T15" fmla="*/ 790 h 1251"/>
                <a:gd name="T16" fmla="*/ 1582 w 1736"/>
                <a:gd name="T17" fmla="*/ 887 h 1251"/>
                <a:gd name="T18" fmla="*/ 1524 w 1736"/>
                <a:gd name="T19" fmla="*/ 973 h 1251"/>
                <a:gd name="T20" fmla="*/ 1446 w 1736"/>
                <a:gd name="T21" fmla="*/ 981 h 1251"/>
                <a:gd name="T22" fmla="*/ 1494 w 1736"/>
                <a:gd name="T23" fmla="*/ 896 h 1251"/>
                <a:gd name="T24" fmla="*/ 1414 w 1736"/>
                <a:gd name="T25" fmla="*/ 940 h 1251"/>
                <a:gd name="T26" fmla="*/ 1380 w 1736"/>
                <a:gd name="T27" fmla="*/ 953 h 1251"/>
                <a:gd name="T28" fmla="*/ 1342 w 1736"/>
                <a:gd name="T29" fmla="*/ 1012 h 1251"/>
                <a:gd name="T30" fmla="*/ 1290 w 1736"/>
                <a:gd name="T31" fmla="*/ 1063 h 1251"/>
                <a:gd name="T32" fmla="*/ 1286 w 1736"/>
                <a:gd name="T33" fmla="*/ 984 h 1251"/>
                <a:gd name="T34" fmla="*/ 1208 w 1736"/>
                <a:gd name="T35" fmla="*/ 1044 h 1251"/>
                <a:gd name="T36" fmla="*/ 1095 w 1736"/>
                <a:gd name="T37" fmla="*/ 1059 h 1251"/>
                <a:gd name="T38" fmla="*/ 1059 w 1736"/>
                <a:gd name="T39" fmla="*/ 1051 h 1251"/>
                <a:gd name="T40" fmla="*/ 1003 w 1736"/>
                <a:gd name="T41" fmla="*/ 1028 h 1251"/>
                <a:gd name="T42" fmla="*/ 969 w 1736"/>
                <a:gd name="T43" fmla="*/ 1005 h 1251"/>
                <a:gd name="T44" fmla="*/ 935 w 1736"/>
                <a:gd name="T45" fmla="*/ 1082 h 1251"/>
                <a:gd name="T46" fmla="*/ 965 w 1736"/>
                <a:gd name="T47" fmla="*/ 1128 h 1251"/>
                <a:gd name="T48" fmla="*/ 878 w 1736"/>
                <a:gd name="T49" fmla="*/ 1152 h 1251"/>
                <a:gd name="T50" fmla="*/ 801 w 1736"/>
                <a:gd name="T51" fmla="*/ 1251 h 1251"/>
                <a:gd name="T52" fmla="*/ 700 w 1736"/>
                <a:gd name="T53" fmla="*/ 1189 h 1251"/>
                <a:gd name="T54" fmla="*/ 697 w 1736"/>
                <a:gd name="T55" fmla="*/ 1135 h 1251"/>
                <a:gd name="T56" fmla="*/ 740 w 1736"/>
                <a:gd name="T57" fmla="*/ 1071 h 1251"/>
                <a:gd name="T58" fmla="*/ 605 w 1736"/>
                <a:gd name="T59" fmla="*/ 1056 h 1251"/>
                <a:gd name="T60" fmla="*/ 475 w 1736"/>
                <a:gd name="T61" fmla="*/ 1105 h 1251"/>
                <a:gd name="T62" fmla="*/ 361 w 1736"/>
                <a:gd name="T63" fmla="*/ 1112 h 1251"/>
                <a:gd name="T64" fmla="*/ 249 w 1736"/>
                <a:gd name="T65" fmla="*/ 1117 h 1251"/>
                <a:gd name="T66" fmla="*/ 196 w 1736"/>
                <a:gd name="T67" fmla="*/ 1175 h 1251"/>
                <a:gd name="T68" fmla="*/ 76 w 1736"/>
                <a:gd name="T69" fmla="*/ 1172 h 1251"/>
                <a:gd name="T70" fmla="*/ 9 w 1736"/>
                <a:gd name="T71" fmla="*/ 1144 h 1251"/>
                <a:gd name="T72" fmla="*/ 46 w 1736"/>
                <a:gd name="T73" fmla="*/ 1113 h 1251"/>
                <a:gd name="T74" fmla="*/ 185 w 1736"/>
                <a:gd name="T75" fmla="*/ 1036 h 1251"/>
                <a:gd name="T76" fmla="*/ 287 w 1736"/>
                <a:gd name="T77" fmla="*/ 953 h 1251"/>
                <a:gd name="T78" fmla="*/ 388 w 1736"/>
                <a:gd name="T79" fmla="*/ 946 h 1251"/>
                <a:gd name="T80" fmla="*/ 602 w 1736"/>
                <a:gd name="T81" fmla="*/ 917 h 1251"/>
                <a:gd name="T82" fmla="*/ 713 w 1736"/>
                <a:gd name="T83" fmla="*/ 935 h 1251"/>
                <a:gd name="T84" fmla="*/ 756 w 1736"/>
                <a:gd name="T85" fmla="*/ 948 h 1251"/>
                <a:gd name="T86" fmla="*/ 820 w 1736"/>
                <a:gd name="T87" fmla="*/ 913 h 1251"/>
                <a:gd name="T88" fmla="*/ 836 w 1736"/>
                <a:gd name="T89" fmla="*/ 852 h 1251"/>
                <a:gd name="T90" fmla="*/ 938 w 1736"/>
                <a:gd name="T91" fmla="*/ 672 h 1251"/>
                <a:gd name="T92" fmla="*/ 1020 w 1736"/>
                <a:gd name="T93" fmla="*/ 641 h 1251"/>
                <a:gd name="T94" fmla="*/ 973 w 1736"/>
                <a:gd name="T95" fmla="*/ 709 h 1251"/>
                <a:gd name="T96" fmla="*/ 1071 w 1736"/>
                <a:gd name="T97" fmla="*/ 715 h 1251"/>
                <a:gd name="T98" fmla="*/ 1249 w 1736"/>
                <a:gd name="T99" fmla="*/ 591 h 1251"/>
                <a:gd name="T100" fmla="*/ 1369 w 1736"/>
                <a:gd name="T101" fmla="*/ 447 h 1251"/>
                <a:gd name="T102" fmla="*/ 1428 w 1736"/>
                <a:gd name="T103" fmla="*/ 288 h 1251"/>
                <a:gd name="T104" fmla="*/ 1372 w 1736"/>
                <a:gd name="T105" fmla="*/ 241 h 1251"/>
                <a:gd name="T106" fmla="*/ 1383 w 1736"/>
                <a:gd name="T107" fmla="*/ 144 h 1251"/>
                <a:gd name="T108" fmla="*/ 1443 w 1736"/>
                <a:gd name="T109" fmla="*/ 80 h 1251"/>
                <a:gd name="T110" fmla="*/ 1486 w 1736"/>
                <a:gd name="T111" fmla="*/ 57 h 1251"/>
                <a:gd name="T112" fmla="*/ 1565 w 1736"/>
                <a:gd name="T113" fmla="*/ 100 h 1251"/>
                <a:gd name="T114" fmla="*/ 1524 w 1736"/>
                <a:gd name="T115" fmla="*/ 0 h 1251"/>
                <a:gd name="T116" fmla="*/ 1602 w 1736"/>
                <a:gd name="T117" fmla="*/ 99 h 1251"/>
                <a:gd name="T118" fmla="*/ 1641 w 1736"/>
                <a:gd name="T119" fmla="*/ 151 h 12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36"/>
                <a:gd name="T181" fmla="*/ 0 h 1251"/>
                <a:gd name="T182" fmla="*/ 1736 w 1736"/>
                <a:gd name="T183" fmla="*/ 1251 h 12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36" h="1251">
                  <a:moveTo>
                    <a:pt x="1707" y="241"/>
                  </a:moveTo>
                  <a:lnTo>
                    <a:pt x="1713" y="251"/>
                  </a:lnTo>
                  <a:lnTo>
                    <a:pt x="1716" y="266"/>
                  </a:lnTo>
                  <a:lnTo>
                    <a:pt x="1713" y="273"/>
                  </a:lnTo>
                  <a:lnTo>
                    <a:pt x="1707" y="282"/>
                  </a:lnTo>
                  <a:lnTo>
                    <a:pt x="1722" y="274"/>
                  </a:lnTo>
                  <a:lnTo>
                    <a:pt x="1721" y="282"/>
                  </a:lnTo>
                  <a:lnTo>
                    <a:pt x="1730" y="282"/>
                  </a:lnTo>
                  <a:lnTo>
                    <a:pt x="1723" y="288"/>
                  </a:lnTo>
                  <a:lnTo>
                    <a:pt x="1717" y="299"/>
                  </a:lnTo>
                  <a:lnTo>
                    <a:pt x="1732" y="298"/>
                  </a:lnTo>
                  <a:lnTo>
                    <a:pt x="1736" y="302"/>
                  </a:lnTo>
                  <a:lnTo>
                    <a:pt x="1710" y="310"/>
                  </a:lnTo>
                  <a:lnTo>
                    <a:pt x="1723" y="318"/>
                  </a:lnTo>
                  <a:lnTo>
                    <a:pt x="1710" y="330"/>
                  </a:lnTo>
                  <a:lnTo>
                    <a:pt x="1725" y="330"/>
                  </a:lnTo>
                  <a:lnTo>
                    <a:pt x="1723" y="338"/>
                  </a:lnTo>
                  <a:lnTo>
                    <a:pt x="1708" y="345"/>
                  </a:lnTo>
                  <a:lnTo>
                    <a:pt x="1714" y="350"/>
                  </a:lnTo>
                  <a:lnTo>
                    <a:pt x="1714" y="355"/>
                  </a:lnTo>
                  <a:lnTo>
                    <a:pt x="1706" y="355"/>
                  </a:lnTo>
                  <a:lnTo>
                    <a:pt x="1704" y="360"/>
                  </a:lnTo>
                  <a:lnTo>
                    <a:pt x="1710" y="366"/>
                  </a:lnTo>
                  <a:lnTo>
                    <a:pt x="1706" y="370"/>
                  </a:lnTo>
                  <a:lnTo>
                    <a:pt x="1697" y="372"/>
                  </a:lnTo>
                  <a:lnTo>
                    <a:pt x="1694" y="367"/>
                  </a:lnTo>
                  <a:lnTo>
                    <a:pt x="1689" y="363"/>
                  </a:lnTo>
                  <a:lnTo>
                    <a:pt x="1688" y="370"/>
                  </a:lnTo>
                  <a:lnTo>
                    <a:pt x="1674" y="372"/>
                  </a:lnTo>
                  <a:lnTo>
                    <a:pt x="1691" y="384"/>
                  </a:lnTo>
                  <a:lnTo>
                    <a:pt x="1695" y="387"/>
                  </a:lnTo>
                  <a:lnTo>
                    <a:pt x="1683" y="394"/>
                  </a:lnTo>
                  <a:lnTo>
                    <a:pt x="1665" y="393"/>
                  </a:lnTo>
                  <a:lnTo>
                    <a:pt x="1664" y="410"/>
                  </a:lnTo>
                  <a:lnTo>
                    <a:pt x="1658" y="418"/>
                  </a:lnTo>
                  <a:lnTo>
                    <a:pt x="1658" y="425"/>
                  </a:lnTo>
                  <a:lnTo>
                    <a:pt x="1661" y="431"/>
                  </a:lnTo>
                  <a:lnTo>
                    <a:pt x="1653" y="438"/>
                  </a:lnTo>
                  <a:lnTo>
                    <a:pt x="1653" y="445"/>
                  </a:lnTo>
                  <a:lnTo>
                    <a:pt x="1656" y="450"/>
                  </a:lnTo>
                  <a:lnTo>
                    <a:pt x="1669" y="443"/>
                  </a:lnTo>
                  <a:lnTo>
                    <a:pt x="1670" y="452"/>
                  </a:lnTo>
                  <a:lnTo>
                    <a:pt x="1658" y="461"/>
                  </a:lnTo>
                  <a:lnTo>
                    <a:pt x="1677" y="475"/>
                  </a:lnTo>
                  <a:lnTo>
                    <a:pt x="1669" y="480"/>
                  </a:lnTo>
                  <a:lnTo>
                    <a:pt x="1667" y="491"/>
                  </a:lnTo>
                  <a:lnTo>
                    <a:pt x="1658" y="480"/>
                  </a:lnTo>
                  <a:lnTo>
                    <a:pt x="1650" y="478"/>
                  </a:lnTo>
                  <a:lnTo>
                    <a:pt x="1651" y="470"/>
                  </a:lnTo>
                  <a:lnTo>
                    <a:pt x="1650" y="467"/>
                  </a:lnTo>
                  <a:lnTo>
                    <a:pt x="1642" y="474"/>
                  </a:lnTo>
                  <a:lnTo>
                    <a:pt x="1634" y="464"/>
                  </a:lnTo>
                  <a:lnTo>
                    <a:pt x="1620" y="475"/>
                  </a:lnTo>
                  <a:lnTo>
                    <a:pt x="1607" y="480"/>
                  </a:lnTo>
                  <a:lnTo>
                    <a:pt x="1611" y="470"/>
                  </a:lnTo>
                  <a:lnTo>
                    <a:pt x="1606" y="466"/>
                  </a:lnTo>
                  <a:lnTo>
                    <a:pt x="1588" y="490"/>
                  </a:lnTo>
                  <a:lnTo>
                    <a:pt x="1598" y="487"/>
                  </a:lnTo>
                  <a:lnTo>
                    <a:pt x="1595" y="494"/>
                  </a:lnTo>
                  <a:lnTo>
                    <a:pt x="1586" y="500"/>
                  </a:lnTo>
                  <a:lnTo>
                    <a:pt x="1575" y="517"/>
                  </a:lnTo>
                  <a:lnTo>
                    <a:pt x="1579" y="528"/>
                  </a:lnTo>
                  <a:lnTo>
                    <a:pt x="1582" y="540"/>
                  </a:lnTo>
                  <a:lnTo>
                    <a:pt x="1588" y="551"/>
                  </a:lnTo>
                  <a:lnTo>
                    <a:pt x="1600" y="566"/>
                  </a:lnTo>
                  <a:lnTo>
                    <a:pt x="1597" y="579"/>
                  </a:lnTo>
                  <a:lnTo>
                    <a:pt x="1602" y="589"/>
                  </a:lnTo>
                  <a:lnTo>
                    <a:pt x="1606" y="604"/>
                  </a:lnTo>
                  <a:lnTo>
                    <a:pt x="1604" y="630"/>
                  </a:lnTo>
                  <a:lnTo>
                    <a:pt x="1600" y="640"/>
                  </a:lnTo>
                  <a:lnTo>
                    <a:pt x="1604" y="651"/>
                  </a:lnTo>
                  <a:lnTo>
                    <a:pt x="1604" y="665"/>
                  </a:lnTo>
                  <a:lnTo>
                    <a:pt x="1604" y="674"/>
                  </a:lnTo>
                  <a:lnTo>
                    <a:pt x="1595" y="689"/>
                  </a:lnTo>
                  <a:lnTo>
                    <a:pt x="1588" y="702"/>
                  </a:lnTo>
                  <a:lnTo>
                    <a:pt x="1577" y="714"/>
                  </a:lnTo>
                  <a:lnTo>
                    <a:pt x="1568" y="733"/>
                  </a:lnTo>
                  <a:lnTo>
                    <a:pt x="1560" y="746"/>
                  </a:lnTo>
                  <a:lnTo>
                    <a:pt x="1556" y="767"/>
                  </a:lnTo>
                  <a:lnTo>
                    <a:pt x="1554" y="790"/>
                  </a:lnTo>
                  <a:lnTo>
                    <a:pt x="1554" y="807"/>
                  </a:lnTo>
                  <a:lnTo>
                    <a:pt x="1561" y="822"/>
                  </a:lnTo>
                  <a:lnTo>
                    <a:pt x="1570" y="834"/>
                  </a:lnTo>
                  <a:lnTo>
                    <a:pt x="1582" y="848"/>
                  </a:lnTo>
                  <a:lnTo>
                    <a:pt x="1593" y="860"/>
                  </a:lnTo>
                  <a:lnTo>
                    <a:pt x="1604" y="868"/>
                  </a:lnTo>
                  <a:lnTo>
                    <a:pt x="1616" y="874"/>
                  </a:lnTo>
                  <a:lnTo>
                    <a:pt x="1615" y="883"/>
                  </a:lnTo>
                  <a:lnTo>
                    <a:pt x="1595" y="881"/>
                  </a:lnTo>
                  <a:lnTo>
                    <a:pt x="1582" y="887"/>
                  </a:lnTo>
                  <a:lnTo>
                    <a:pt x="1568" y="894"/>
                  </a:lnTo>
                  <a:lnTo>
                    <a:pt x="1558" y="905"/>
                  </a:lnTo>
                  <a:lnTo>
                    <a:pt x="1552" y="912"/>
                  </a:lnTo>
                  <a:lnTo>
                    <a:pt x="1545" y="919"/>
                  </a:lnTo>
                  <a:lnTo>
                    <a:pt x="1537" y="932"/>
                  </a:lnTo>
                  <a:lnTo>
                    <a:pt x="1536" y="940"/>
                  </a:lnTo>
                  <a:lnTo>
                    <a:pt x="1538" y="950"/>
                  </a:lnTo>
                  <a:lnTo>
                    <a:pt x="1537" y="960"/>
                  </a:lnTo>
                  <a:lnTo>
                    <a:pt x="1526" y="970"/>
                  </a:lnTo>
                  <a:lnTo>
                    <a:pt x="1524" y="973"/>
                  </a:lnTo>
                  <a:lnTo>
                    <a:pt x="1497" y="988"/>
                  </a:lnTo>
                  <a:lnTo>
                    <a:pt x="1488" y="993"/>
                  </a:lnTo>
                  <a:lnTo>
                    <a:pt x="1483" y="995"/>
                  </a:lnTo>
                  <a:lnTo>
                    <a:pt x="1476" y="1006"/>
                  </a:lnTo>
                  <a:lnTo>
                    <a:pt x="1465" y="1011"/>
                  </a:lnTo>
                  <a:lnTo>
                    <a:pt x="1455" y="1010"/>
                  </a:lnTo>
                  <a:lnTo>
                    <a:pt x="1444" y="998"/>
                  </a:lnTo>
                  <a:lnTo>
                    <a:pt x="1454" y="999"/>
                  </a:lnTo>
                  <a:lnTo>
                    <a:pt x="1452" y="988"/>
                  </a:lnTo>
                  <a:lnTo>
                    <a:pt x="1446" y="981"/>
                  </a:lnTo>
                  <a:lnTo>
                    <a:pt x="1454" y="973"/>
                  </a:lnTo>
                  <a:lnTo>
                    <a:pt x="1453" y="962"/>
                  </a:lnTo>
                  <a:lnTo>
                    <a:pt x="1446" y="957"/>
                  </a:lnTo>
                  <a:lnTo>
                    <a:pt x="1439" y="951"/>
                  </a:lnTo>
                  <a:lnTo>
                    <a:pt x="1454" y="949"/>
                  </a:lnTo>
                  <a:lnTo>
                    <a:pt x="1462" y="930"/>
                  </a:lnTo>
                  <a:lnTo>
                    <a:pt x="1473" y="928"/>
                  </a:lnTo>
                  <a:lnTo>
                    <a:pt x="1480" y="914"/>
                  </a:lnTo>
                  <a:lnTo>
                    <a:pt x="1486" y="905"/>
                  </a:lnTo>
                  <a:lnTo>
                    <a:pt x="1494" y="896"/>
                  </a:lnTo>
                  <a:lnTo>
                    <a:pt x="1478" y="896"/>
                  </a:lnTo>
                  <a:lnTo>
                    <a:pt x="1469" y="898"/>
                  </a:lnTo>
                  <a:lnTo>
                    <a:pt x="1461" y="894"/>
                  </a:lnTo>
                  <a:lnTo>
                    <a:pt x="1444" y="899"/>
                  </a:lnTo>
                  <a:lnTo>
                    <a:pt x="1445" y="906"/>
                  </a:lnTo>
                  <a:lnTo>
                    <a:pt x="1436" y="905"/>
                  </a:lnTo>
                  <a:lnTo>
                    <a:pt x="1427" y="908"/>
                  </a:lnTo>
                  <a:lnTo>
                    <a:pt x="1424" y="914"/>
                  </a:lnTo>
                  <a:lnTo>
                    <a:pt x="1427" y="926"/>
                  </a:lnTo>
                  <a:lnTo>
                    <a:pt x="1414" y="940"/>
                  </a:lnTo>
                  <a:lnTo>
                    <a:pt x="1417" y="948"/>
                  </a:lnTo>
                  <a:lnTo>
                    <a:pt x="1417" y="964"/>
                  </a:lnTo>
                  <a:lnTo>
                    <a:pt x="1429" y="958"/>
                  </a:lnTo>
                  <a:lnTo>
                    <a:pt x="1433" y="963"/>
                  </a:lnTo>
                  <a:lnTo>
                    <a:pt x="1421" y="970"/>
                  </a:lnTo>
                  <a:lnTo>
                    <a:pt x="1422" y="981"/>
                  </a:lnTo>
                  <a:lnTo>
                    <a:pt x="1414" y="979"/>
                  </a:lnTo>
                  <a:lnTo>
                    <a:pt x="1401" y="963"/>
                  </a:lnTo>
                  <a:lnTo>
                    <a:pt x="1392" y="955"/>
                  </a:lnTo>
                  <a:lnTo>
                    <a:pt x="1380" y="953"/>
                  </a:lnTo>
                  <a:lnTo>
                    <a:pt x="1376" y="952"/>
                  </a:lnTo>
                  <a:lnTo>
                    <a:pt x="1364" y="958"/>
                  </a:lnTo>
                  <a:lnTo>
                    <a:pt x="1351" y="963"/>
                  </a:lnTo>
                  <a:lnTo>
                    <a:pt x="1347" y="967"/>
                  </a:lnTo>
                  <a:lnTo>
                    <a:pt x="1337" y="984"/>
                  </a:lnTo>
                  <a:lnTo>
                    <a:pt x="1331" y="994"/>
                  </a:lnTo>
                  <a:lnTo>
                    <a:pt x="1331" y="1001"/>
                  </a:lnTo>
                  <a:lnTo>
                    <a:pt x="1334" y="1002"/>
                  </a:lnTo>
                  <a:lnTo>
                    <a:pt x="1339" y="1011"/>
                  </a:lnTo>
                  <a:lnTo>
                    <a:pt x="1342" y="1012"/>
                  </a:lnTo>
                  <a:lnTo>
                    <a:pt x="1341" y="1019"/>
                  </a:lnTo>
                  <a:lnTo>
                    <a:pt x="1332" y="1031"/>
                  </a:lnTo>
                  <a:lnTo>
                    <a:pt x="1325" y="1038"/>
                  </a:lnTo>
                  <a:lnTo>
                    <a:pt x="1316" y="1044"/>
                  </a:lnTo>
                  <a:lnTo>
                    <a:pt x="1309" y="1049"/>
                  </a:lnTo>
                  <a:lnTo>
                    <a:pt x="1315" y="1051"/>
                  </a:lnTo>
                  <a:lnTo>
                    <a:pt x="1308" y="1055"/>
                  </a:lnTo>
                  <a:lnTo>
                    <a:pt x="1302" y="1056"/>
                  </a:lnTo>
                  <a:lnTo>
                    <a:pt x="1297" y="1064"/>
                  </a:lnTo>
                  <a:lnTo>
                    <a:pt x="1290" y="1063"/>
                  </a:lnTo>
                  <a:lnTo>
                    <a:pt x="1281" y="1054"/>
                  </a:lnTo>
                  <a:lnTo>
                    <a:pt x="1279" y="1041"/>
                  </a:lnTo>
                  <a:lnTo>
                    <a:pt x="1274" y="1029"/>
                  </a:lnTo>
                  <a:lnTo>
                    <a:pt x="1279" y="1017"/>
                  </a:lnTo>
                  <a:lnTo>
                    <a:pt x="1284" y="1012"/>
                  </a:lnTo>
                  <a:lnTo>
                    <a:pt x="1287" y="1000"/>
                  </a:lnTo>
                  <a:lnTo>
                    <a:pt x="1292" y="1000"/>
                  </a:lnTo>
                  <a:lnTo>
                    <a:pt x="1302" y="998"/>
                  </a:lnTo>
                  <a:lnTo>
                    <a:pt x="1293" y="991"/>
                  </a:lnTo>
                  <a:lnTo>
                    <a:pt x="1286" y="984"/>
                  </a:lnTo>
                  <a:lnTo>
                    <a:pt x="1273" y="981"/>
                  </a:lnTo>
                  <a:lnTo>
                    <a:pt x="1257" y="984"/>
                  </a:lnTo>
                  <a:lnTo>
                    <a:pt x="1249" y="991"/>
                  </a:lnTo>
                  <a:lnTo>
                    <a:pt x="1239" y="1000"/>
                  </a:lnTo>
                  <a:lnTo>
                    <a:pt x="1250" y="1002"/>
                  </a:lnTo>
                  <a:lnTo>
                    <a:pt x="1243" y="1004"/>
                  </a:lnTo>
                  <a:lnTo>
                    <a:pt x="1235" y="1011"/>
                  </a:lnTo>
                  <a:lnTo>
                    <a:pt x="1227" y="1018"/>
                  </a:lnTo>
                  <a:lnTo>
                    <a:pt x="1215" y="1027"/>
                  </a:lnTo>
                  <a:lnTo>
                    <a:pt x="1208" y="1044"/>
                  </a:lnTo>
                  <a:lnTo>
                    <a:pt x="1199" y="1059"/>
                  </a:lnTo>
                  <a:lnTo>
                    <a:pt x="1194" y="1072"/>
                  </a:lnTo>
                  <a:lnTo>
                    <a:pt x="1176" y="1067"/>
                  </a:lnTo>
                  <a:lnTo>
                    <a:pt x="1133" y="1061"/>
                  </a:lnTo>
                  <a:lnTo>
                    <a:pt x="1120" y="1059"/>
                  </a:lnTo>
                  <a:lnTo>
                    <a:pt x="1104" y="1059"/>
                  </a:lnTo>
                  <a:lnTo>
                    <a:pt x="1116" y="1051"/>
                  </a:lnTo>
                  <a:lnTo>
                    <a:pt x="1102" y="1052"/>
                  </a:lnTo>
                  <a:lnTo>
                    <a:pt x="1093" y="1047"/>
                  </a:lnTo>
                  <a:lnTo>
                    <a:pt x="1095" y="1059"/>
                  </a:lnTo>
                  <a:lnTo>
                    <a:pt x="1082" y="1060"/>
                  </a:lnTo>
                  <a:lnTo>
                    <a:pt x="1073" y="1063"/>
                  </a:lnTo>
                  <a:lnTo>
                    <a:pt x="1066" y="1069"/>
                  </a:lnTo>
                  <a:lnTo>
                    <a:pt x="1033" y="1073"/>
                  </a:lnTo>
                  <a:lnTo>
                    <a:pt x="1006" y="1076"/>
                  </a:lnTo>
                  <a:lnTo>
                    <a:pt x="1015" y="1068"/>
                  </a:lnTo>
                  <a:lnTo>
                    <a:pt x="1029" y="1064"/>
                  </a:lnTo>
                  <a:lnTo>
                    <a:pt x="1039" y="1057"/>
                  </a:lnTo>
                  <a:lnTo>
                    <a:pt x="1054" y="1061"/>
                  </a:lnTo>
                  <a:lnTo>
                    <a:pt x="1059" y="1051"/>
                  </a:lnTo>
                  <a:lnTo>
                    <a:pt x="1051" y="1044"/>
                  </a:lnTo>
                  <a:lnTo>
                    <a:pt x="1042" y="1041"/>
                  </a:lnTo>
                  <a:lnTo>
                    <a:pt x="1038" y="1041"/>
                  </a:lnTo>
                  <a:lnTo>
                    <a:pt x="1033" y="1047"/>
                  </a:lnTo>
                  <a:lnTo>
                    <a:pt x="1026" y="1050"/>
                  </a:lnTo>
                  <a:lnTo>
                    <a:pt x="1015" y="1052"/>
                  </a:lnTo>
                  <a:lnTo>
                    <a:pt x="1009" y="1047"/>
                  </a:lnTo>
                  <a:lnTo>
                    <a:pt x="1004" y="1047"/>
                  </a:lnTo>
                  <a:lnTo>
                    <a:pt x="1002" y="1036"/>
                  </a:lnTo>
                  <a:lnTo>
                    <a:pt x="1003" y="1028"/>
                  </a:lnTo>
                  <a:lnTo>
                    <a:pt x="994" y="1019"/>
                  </a:lnTo>
                  <a:lnTo>
                    <a:pt x="987" y="1026"/>
                  </a:lnTo>
                  <a:lnTo>
                    <a:pt x="992" y="1036"/>
                  </a:lnTo>
                  <a:lnTo>
                    <a:pt x="993" y="1049"/>
                  </a:lnTo>
                  <a:lnTo>
                    <a:pt x="995" y="1061"/>
                  </a:lnTo>
                  <a:lnTo>
                    <a:pt x="987" y="1059"/>
                  </a:lnTo>
                  <a:lnTo>
                    <a:pt x="976" y="1047"/>
                  </a:lnTo>
                  <a:lnTo>
                    <a:pt x="974" y="1031"/>
                  </a:lnTo>
                  <a:lnTo>
                    <a:pt x="983" y="1011"/>
                  </a:lnTo>
                  <a:lnTo>
                    <a:pt x="969" y="1005"/>
                  </a:lnTo>
                  <a:lnTo>
                    <a:pt x="962" y="1011"/>
                  </a:lnTo>
                  <a:lnTo>
                    <a:pt x="949" y="1018"/>
                  </a:lnTo>
                  <a:lnTo>
                    <a:pt x="941" y="1018"/>
                  </a:lnTo>
                  <a:lnTo>
                    <a:pt x="930" y="1030"/>
                  </a:lnTo>
                  <a:lnTo>
                    <a:pt x="926" y="1033"/>
                  </a:lnTo>
                  <a:lnTo>
                    <a:pt x="928" y="1044"/>
                  </a:lnTo>
                  <a:lnTo>
                    <a:pt x="921" y="1058"/>
                  </a:lnTo>
                  <a:lnTo>
                    <a:pt x="915" y="1069"/>
                  </a:lnTo>
                  <a:lnTo>
                    <a:pt x="924" y="1073"/>
                  </a:lnTo>
                  <a:lnTo>
                    <a:pt x="935" y="1082"/>
                  </a:lnTo>
                  <a:lnTo>
                    <a:pt x="953" y="1088"/>
                  </a:lnTo>
                  <a:lnTo>
                    <a:pt x="971" y="1089"/>
                  </a:lnTo>
                  <a:lnTo>
                    <a:pt x="976" y="1094"/>
                  </a:lnTo>
                  <a:lnTo>
                    <a:pt x="983" y="1099"/>
                  </a:lnTo>
                  <a:lnTo>
                    <a:pt x="980" y="1102"/>
                  </a:lnTo>
                  <a:lnTo>
                    <a:pt x="976" y="1110"/>
                  </a:lnTo>
                  <a:lnTo>
                    <a:pt x="964" y="1114"/>
                  </a:lnTo>
                  <a:lnTo>
                    <a:pt x="979" y="1116"/>
                  </a:lnTo>
                  <a:lnTo>
                    <a:pt x="976" y="1124"/>
                  </a:lnTo>
                  <a:lnTo>
                    <a:pt x="965" y="1128"/>
                  </a:lnTo>
                  <a:lnTo>
                    <a:pt x="952" y="1128"/>
                  </a:lnTo>
                  <a:lnTo>
                    <a:pt x="963" y="1123"/>
                  </a:lnTo>
                  <a:lnTo>
                    <a:pt x="949" y="1120"/>
                  </a:lnTo>
                  <a:lnTo>
                    <a:pt x="935" y="1117"/>
                  </a:lnTo>
                  <a:lnTo>
                    <a:pt x="925" y="1122"/>
                  </a:lnTo>
                  <a:lnTo>
                    <a:pt x="909" y="1135"/>
                  </a:lnTo>
                  <a:lnTo>
                    <a:pt x="899" y="1139"/>
                  </a:lnTo>
                  <a:lnTo>
                    <a:pt x="889" y="1141"/>
                  </a:lnTo>
                  <a:lnTo>
                    <a:pt x="880" y="1139"/>
                  </a:lnTo>
                  <a:lnTo>
                    <a:pt x="878" y="1152"/>
                  </a:lnTo>
                  <a:lnTo>
                    <a:pt x="866" y="1161"/>
                  </a:lnTo>
                  <a:lnTo>
                    <a:pt x="877" y="1169"/>
                  </a:lnTo>
                  <a:lnTo>
                    <a:pt x="867" y="1175"/>
                  </a:lnTo>
                  <a:lnTo>
                    <a:pt x="861" y="1186"/>
                  </a:lnTo>
                  <a:lnTo>
                    <a:pt x="846" y="1196"/>
                  </a:lnTo>
                  <a:lnTo>
                    <a:pt x="840" y="1208"/>
                  </a:lnTo>
                  <a:lnTo>
                    <a:pt x="834" y="1219"/>
                  </a:lnTo>
                  <a:lnTo>
                    <a:pt x="832" y="1227"/>
                  </a:lnTo>
                  <a:lnTo>
                    <a:pt x="815" y="1238"/>
                  </a:lnTo>
                  <a:lnTo>
                    <a:pt x="801" y="1251"/>
                  </a:lnTo>
                  <a:lnTo>
                    <a:pt x="789" y="1249"/>
                  </a:lnTo>
                  <a:lnTo>
                    <a:pt x="774" y="1251"/>
                  </a:lnTo>
                  <a:lnTo>
                    <a:pt x="753" y="1239"/>
                  </a:lnTo>
                  <a:lnTo>
                    <a:pt x="749" y="1234"/>
                  </a:lnTo>
                  <a:lnTo>
                    <a:pt x="734" y="1232"/>
                  </a:lnTo>
                  <a:lnTo>
                    <a:pt x="740" y="1220"/>
                  </a:lnTo>
                  <a:lnTo>
                    <a:pt x="738" y="1213"/>
                  </a:lnTo>
                  <a:lnTo>
                    <a:pt x="718" y="1210"/>
                  </a:lnTo>
                  <a:lnTo>
                    <a:pt x="711" y="1199"/>
                  </a:lnTo>
                  <a:lnTo>
                    <a:pt x="700" y="1189"/>
                  </a:lnTo>
                  <a:lnTo>
                    <a:pt x="692" y="1189"/>
                  </a:lnTo>
                  <a:lnTo>
                    <a:pt x="697" y="1182"/>
                  </a:lnTo>
                  <a:lnTo>
                    <a:pt x="693" y="1179"/>
                  </a:lnTo>
                  <a:lnTo>
                    <a:pt x="700" y="1168"/>
                  </a:lnTo>
                  <a:lnTo>
                    <a:pt x="691" y="1162"/>
                  </a:lnTo>
                  <a:lnTo>
                    <a:pt x="692" y="1160"/>
                  </a:lnTo>
                  <a:lnTo>
                    <a:pt x="709" y="1154"/>
                  </a:lnTo>
                  <a:lnTo>
                    <a:pt x="702" y="1148"/>
                  </a:lnTo>
                  <a:lnTo>
                    <a:pt x="700" y="1139"/>
                  </a:lnTo>
                  <a:lnTo>
                    <a:pt x="697" y="1135"/>
                  </a:lnTo>
                  <a:lnTo>
                    <a:pt x="683" y="1131"/>
                  </a:lnTo>
                  <a:lnTo>
                    <a:pt x="684" y="1129"/>
                  </a:lnTo>
                  <a:lnTo>
                    <a:pt x="695" y="1124"/>
                  </a:lnTo>
                  <a:lnTo>
                    <a:pt x="709" y="1122"/>
                  </a:lnTo>
                  <a:lnTo>
                    <a:pt x="720" y="1119"/>
                  </a:lnTo>
                  <a:lnTo>
                    <a:pt x="727" y="1105"/>
                  </a:lnTo>
                  <a:lnTo>
                    <a:pt x="733" y="1096"/>
                  </a:lnTo>
                  <a:lnTo>
                    <a:pt x="740" y="1089"/>
                  </a:lnTo>
                  <a:lnTo>
                    <a:pt x="743" y="1079"/>
                  </a:lnTo>
                  <a:lnTo>
                    <a:pt x="740" y="1071"/>
                  </a:lnTo>
                  <a:lnTo>
                    <a:pt x="731" y="1067"/>
                  </a:lnTo>
                  <a:lnTo>
                    <a:pt x="722" y="1065"/>
                  </a:lnTo>
                  <a:lnTo>
                    <a:pt x="713" y="1068"/>
                  </a:lnTo>
                  <a:lnTo>
                    <a:pt x="702" y="1074"/>
                  </a:lnTo>
                  <a:lnTo>
                    <a:pt x="697" y="1076"/>
                  </a:lnTo>
                  <a:lnTo>
                    <a:pt x="683" y="1074"/>
                  </a:lnTo>
                  <a:lnTo>
                    <a:pt x="665" y="1067"/>
                  </a:lnTo>
                  <a:lnTo>
                    <a:pt x="647" y="1059"/>
                  </a:lnTo>
                  <a:lnTo>
                    <a:pt x="629" y="1057"/>
                  </a:lnTo>
                  <a:lnTo>
                    <a:pt x="605" y="1056"/>
                  </a:lnTo>
                  <a:lnTo>
                    <a:pt x="591" y="1055"/>
                  </a:lnTo>
                  <a:lnTo>
                    <a:pt x="563" y="1059"/>
                  </a:lnTo>
                  <a:lnTo>
                    <a:pt x="548" y="1066"/>
                  </a:lnTo>
                  <a:lnTo>
                    <a:pt x="539" y="1071"/>
                  </a:lnTo>
                  <a:lnTo>
                    <a:pt x="529" y="1085"/>
                  </a:lnTo>
                  <a:lnTo>
                    <a:pt x="511" y="1082"/>
                  </a:lnTo>
                  <a:lnTo>
                    <a:pt x="513" y="1089"/>
                  </a:lnTo>
                  <a:lnTo>
                    <a:pt x="505" y="1099"/>
                  </a:lnTo>
                  <a:lnTo>
                    <a:pt x="491" y="1101"/>
                  </a:lnTo>
                  <a:lnTo>
                    <a:pt x="475" y="1105"/>
                  </a:lnTo>
                  <a:lnTo>
                    <a:pt x="478" y="1095"/>
                  </a:lnTo>
                  <a:lnTo>
                    <a:pt x="469" y="1090"/>
                  </a:lnTo>
                  <a:lnTo>
                    <a:pt x="453" y="1098"/>
                  </a:lnTo>
                  <a:lnTo>
                    <a:pt x="449" y="1099"/>
                  </a:lnTo>
                  <a:lnTo>
                    <a:pt x="436" y="1095"/>
                  </a:lnTo>
                  <a:lnTo>
                    <a:pt x="420" y="1103"/>
                  </a:lnTo>
                  <a:lnTo>
                    <a:pt x="406" y="1104"/>
                  </a:lnTo>
                  <a:lnTo>
                    <a:pt x="394" y="1113"/>
                  </a:lnTo>
                  <a:lnTo>
                    <a:pt x="381" y="1111"/>
                  </a:lnTo>
                  <a:lnTo>
                    <a:pt x="361" y="1112"/>
                  </a:lnTo>
                  <a:lnTo>
                    <a:pt x="347" y="1116"/>
                  </a:lnTo>
                  <a:lnTo>
                    <a:pt x="336" y="1120"/>
                  </a:lnTo>
                  <a:lnTo>
                    <a:pt x="320" y="1122"/>
                  </a:lnTo>
                  <a:lnTo>
                    <a:pt x="305" y="1131"/>
                  </a:lnTo>
                  <a:lnTo>
                    <a:pt x="283" y="1136"/>
                  </a:lnTo>
                  <a:lnTo>
                    <a:pt x="274" y="1138"/>
                  </a:lnTo>
                  <a:lnTo>
                    <a:pt x="272" y="1117"/>
                  </a:lnTo>
                  <a:lnTo>
                    <a:pt x="260" y="1118"/>
                  </a:lnTo>
                  <a:lnTo>
                    <a:pt x="254" y="1113"/>
                  </a:lnTo>
                  <a:lnTo>
                    <a:pt x="249" y="1117"/>
                  </a:lnTo>
                  <a:lnTo>
                    <a:pt x="242" y="1117"/>
                  </a:lnTo>
                  <a:lnTo>
                    <a:pt x="226" y="1126"/>
                  </a:lnTo>
                  <a:lnTo>
                    <a:pt x="214" y="1137"/>
                  </a:lnTo>
                  <a:lnTo>
                    <a:pt x="219" y="1145"/>
                  </a:lnTo>
                  <a:lnTo>
                    <a:pt x="226" y="1154"/>
                  </a:lnTo>
                  <a:lnTo>
                    <a:pt x="222" y="1167"/>
                  </a:lnTo>
                  <a:lnTo>
                    <a:pt x="210" y="1181"/>
                  </a:lnTo>
                  <a:lnTo>
                    <a:pt x="208" y="1188"/>
                  </a:lnTo>
                  <a:lnTo>
                    <a:pt x="204" y="1186"/>
                  </a:lnTo>
                  <a:lnTo>
                    <a:pt x="196" y="1175"/>
                  </a:lnTo>
                  <a:lnTo>
                    <a:pt x="188" y="1179"/>
                  </a:lnTo>
                  <a:lnTo>
                    <a:pt x="165" y="1172"/>
                  </a:lnTo>
                  <a:lnTo>
                    <a:pt x="152" y="1169"/>
                  </a:lnTo>
                  <a:lnTo>
                    <a:pt x="159" y="1164"/>
                  </a:lnTo>
                  <a:lnTo>
                    <a:pt x="136" y="1161"/>
                  </a:lnTo>
                  <a:lnTo>
                    <a:pt x="110" y="1161"/>
                  </a:lnTo>
                  <a:lnTo>
                    <a:pt x="106" y="1162"/>
                  </a:lnTo>
                  <a:lnTo>
                    <a:pt x="92" y="1158"/>
                  </a:lnTo>
                  <a:lnTo>
                    <a:pt x="82" y="1163"/>
                  </a:lnTo>
                  <a:lnTo>
                    <a:pt x="76" y="1172"/>
                  </a:lnTo>
                  <a:lnTo>
                    <a:pt x="56" y="1175"/>
                  </a:lnTo>
                  <a:lnTo>
                    <a:pt x="46" y="1173"/>
                  </a:lnTo>
                  <a:lnTo>
                    <a:pt x="45" y="1167"/>
                  </a:lnTo>
                  <a:lnTo>
                    <a:pt x="34" y="1159"/>
                  </a:lnTo>
                  <a:lnTo>
                    <a:pt x="30" y="1158"/>
                  </a:lnTo>
                  <a:lnTo>
                    <a:pt x="20" y="1162"/>
                  </a:lnTo>
                  <a:lnTo>
                    <a:pt x="5" y="1169"/>
                  </a:lnTo>
                  <a:lnTo>
                    <a:pt x="6" y="1158"/>
                  </a:lnTo>
                  <a:lnTo>
                    <a:pt x="0" y="1150"/>
                  </a:lnTo>
                  <a:lnTo>
                    <a:pt x="9" y="1144"/>
                  </a:lnTo>
                  <a:lnTo>
                    <a:pt x="11" y="1137"/>
                  </a:lnTo>
                  <a:lnTo>
                    <a:pt x="4" y="1126"/>
                  </a:lnTo>
                  <a:lnTo>
                    <a:pt x="11" y="1122"/>
                  </a:lnTo>
                  <a:lnTo>
                    <a:pt x="19" y="1119"/>
                  </a:lnTo>
                  <a:lnTo>
                    <a:pt x="22" y="1116"/>
                  </a:lnTo>
                  <a:lnTo>
                    <a:pt x="12" y="1107"/>
                  </a:lnTo>
                  <a:lnTo>
                    <a:pt x="22" y="1104"/>
                  </a:lnTo>
                  <a:lnTo>
                    <a:pt x="31" y="1106"/>
                  </a:lnTo>
                  <a:lnTo>
                    <a:pt x="36" y="1107"/>
                  </a:lnTo>
                  <a:lnTo>
                    <a:pt x="46" y="1113"/>
                  </a:lnTo>
                  <a:lnTo>
                    <a:pt x="55" y="1106"/>
                  </a:lnTo>
                  <a:lnTo>
                    <a:pt x="71" y="1107"/>
                  </a:lnTo>
                  <a:lnTo>
                    <a:pt x="90" y="1095"/>
                  </a:lnTo>
                  <a:lnTo>
                    <a:pt x="104" y="1079"/>
                  </a:lnTo>
                  <a:lnTo>
                    <a:pt x="120" y="1076"/>
                  </a:lnTo>
                  <a:lnTo>
                    <a:pt x="137" y="1069"/>
                  </a:lnTo>
                  <a:lnTo>
                    <a:pt x="158" y="1064"/>
                  </a:lnTo>
                  <a:lnTo>
                    <a:pt x="166" y="1054"/>
                  </a:lnTo>
                  <a:lnTo>
                    <a:pt x="173" y="1044"/>
                  </a:lnTo>
                  <a:lnTo>
                    <a:pt x="185" y="1036"/>
                  </a:lnTo>
                  <a:lnTo>
                    <a:pt x="190" y="1038"/>
                  </a:lnTo>
                  <a:lnTo>
                    <a:pt x="201" y="1026"/>
                  </a:lnTo>
                  <a:lnTo>
                    <a:pt x="220" y="1012"/>
                  </a:lnTo>
                  <a:lnTo>
                    <a:pt x="235" y="1000"/>
                  </a:lnTo>
                  <a:lnTo>
                    <a:pt x="247" y="993"/>
                  </a:lnTo>
                  <a:lnTo>
                    <a:pt x="264" y="986"/>
                  </a:lnTo>
                  <a:lnTo>
                    <a:pt x="281" y="981"/>
                  </a:lnTo>
                  <a:lnTo>
                    <a:pt x="294" y="972"/>
                  </a:lnTo>
                  <a:lnTo>
                    <a:pt x="299" y="961"/>
                  </a:lnTo>
                  <a:lnTo>
                    <a:pt x="287" y="953"/>
                  </a:lnTo>
                  <a:lnTo>
                    <a:pt x="305" y="942"/>
                  </a:lnTo>
                  <a:lnTo>
                    <a:pt x="333" y="941"/>
                  </a:lnTo>
                  <a:lnTo>
                    <a:pt x="343" y="938"/>
                  </a:lnTo>
                  <a:lnTo>
                    <a:pt x="365" y="929"/>
                  </a:lnTo>
                  <a:lnTo>
                    <a:pt x="381" y="936"/>
                  </a:lnTo>
                  <a:lnTo>
                    <a:pt x="396" y="934"/>
                  </a:lnTo>
                  <a:lnTo>
                    <a:pt x="369" y="947"/>
                  </a:lnTo>
                  <a:lnTo>
                    <a:pt x="376" y="956"/>
                  </a:lnTo>
                  <a:lnTo>
                    <a:pt x="387" y="950"/>
                  </a:lnTo>
                  <a:lnTo>
                    <a:pt x="388" y="946"/>
                  </a:lnTo>
                  <a:lnTo>
                    <a:pt x="404" y="948"/>
                  </a:lnTo>
                  <a:lnTo>
                    <a:pt x="417" y="949"/>
                  </a:lnTo>
                  <a:lnTo>
                    <a:pt x="436" y="942"/>
                  </a:lnTo>
                  <a:lnTo>
                    <a:pt x="450" y="942"/>
                  </a:lnTo>
                  <a:lnTo>
                    <a:pt x="474" y="943"/>
                  </a:lnTo>
                  <a:lnTo>
                    <a:pt x="498" y="944"/>
                  </a:lnTo>
                  <a:lnTo>
                    <a:pt x="526" y="945"/>
                  </a:lnTo>
                  <a:lnTo>
                    <a:pt x="540" y="938"/>
                  </a:lnTo>
                  <a:lnTo>
                    <a:pt x="578" y="928"/>
                  </a:lnTo>
                  <a:lnTo>
                    <a:pt x="602" y="917"/>
                  </a:lnTo>
                  <a:lnTo>
                    <a:pt x="632" y="918"/>
                  </a:lnTo>
                  <a:lnTo>
                    <a:pt x="655" y="916"/>
                  </a:lnTo>
                  <a:lnTo>
                    <a:pt x="673" y="914"/>
                  </a:lnTo>
                  <a:lnTo>
                    <a:pt x="693" y="907"/>
                  </a:lnTo>
                  <a:lnTo>
                    <a:pt x="704" y="905"/>
                  </a:lnTo>
                  <a:lnTo>
                    <a:pt x="718" y="906"/>
                  </a:lnTo>
                  <a:lnTo>
                    <a:pt x="711" y="915"/>
                  </a:lnTo>
                  <a:lnTo>
                    <a:pt x="704" y="928"/>
                  </a:lnTo>
                  <a:lnTo>
                    <a:pt x="693" y="936"/>
                  </a:lnTo>
                  <a:lnTo>
                    <a:pt x="713" y="935"/>
                  </a:lnTo>
                  <a:lnTo>
                    <a:pt x="711" y="942"/>
                  </a:lnTo>
                  <a:lnTo>
                    <a:pt x="726" y="941"/>
                  </a:lnTo>
                  <a:lnTo>
                    <a:pt x="718" y="953"/>
                  </a:lnTo>
                  <a:lnTo>
                    <a:pt x="731" y="949"/>
                  </a:lnTo>
                  <a:lnTo>
                    <a:pt x="734" y="935"/>
                  </a:lnTo>
                  <a:lnTo>
                    <a:pt x="751" y="934"/>
                  </a:lnTo>
                  <a:lnTo>
                    <a:pt x="743" y="940"/>
                  </a:lnTo>
                  <a:lnTo>
                    <a:pt x="742" y="946"/>
                  </a:lnTo>
                  <a:lnTo>
                    <a:pt x="752" y="943"/>
                  </a:lnTo>
                  <a:lnTo>
                    <a:pt x="756" y="948"/>
                  </a:lnTo>
                  <a:lnTo>
                    <a:pt x="767" y="935"/>
                  </a:lnTo>
                  <a:lnTo>
                    <a:pt x="771" y="942"/>
                  </a:lnTo>
                  <a:lnTo>
                    <a:pt x="783" y="941"/>
                  </a:lnTo>
                  <a:lnTo>
                    <a:pt x="781" y="934"/>
                  </a:lnTo>
                  <a:lnTo>
                    <a:pt x="791" y="934"/>
                  </a:lnTo>
                  <a:lnTo>
                    <a:pt x="797" y="928"/>
                  </a:lnTo>
                  <a:lnTo>
                    <a:pt x="795" y="917"/>
                  </a:lnTo>
                  <a:lnTo>
                    <a:pt x="809" y="919"/>
                  </a:lnTo>
                  <a:lnTo>
                    <a:pt x="813" y="927"/>
                  </a:lnTo>
                  <a:lnTo>
                    <a:pt x="820" y="913"/>
                  </a:lnTo>
                  <a:lnTo>
                    <a:pt x="817" y="903"/>
                  </a:lnTo>
                  <a:lnTo>
                    <a:pt x="831" y="905"/>
                  </a:lnTo>
                  <a:lnTo>
                    <a:pt x="827" y="921"/>
                  </a:lnTo>
                  <a:lnTo>
                    <a:pt x="832" y="921"/>
                  </a:lnTo>
                  <a:lnTo>
                    <a:pt x="844" y="913"/>
                  </a:lnTo>
                  <a:lnTo>
                    <a:pt x="837" y="896"/>
                  </a:lnTo>
                  <a:lnTo>
                    <a:pt x="824" y="887"/>
                  </a:lnTo>
                  <a:lnTo>
                    <a:pt x="818" y="877"/>
                  </a:lnTo>
                  <a:lnTo>
                    <a:pt x="821" y="866"/>
                  </a:lnTo>
                  <a:lnTo>
                    <a:pt x="836" y="852"/>
                  </a:lnTo>
                  <a:lnTo>
                    <a:pt x="864" y="825"/>
                  </a:lnTo>
                  <a:lnTo>
                    <a:pt x="880" y="810"/>
                  </a:lnTo>
                  <a:lnTo>
                    <a:pt x="902" y="791"/>
                  </a:lnTo>
                  <a:lnTo>
                    <a:pt x="919" y="776"/>
                  </a:lnTo>
                  <a:lnTo>
                    <a:pt x="925" y="755"/>
                  </a:lnTo>
                  <a:lnTo>
                    <a:pt x="935" y="738"/>
                  </a:lnTo>
                  <a:lnTo>
                    <a:pt x="935" y="712"/>
                  </a:lnTo>
                  <a:lnTo>
                    <a:pt x="933" y="697"/>
                  </a:lnTo>
                  <a:lnTo>
                    <a:pt x="933" y="685"/>
                  </a:lnTo>
                  <a:lnTo>
                    <a:pt x="938" y="672"/>
                  </a:lnTo>
                  <a:lnTo>
                    <a:pt x="941" y="661"/>
                  </a:lnTo>
                  <a:lnTo>
                    <a:pt x="952" y="651"/>
                  </a:lnTo>
                  <a:lnTo>
                    <a:pt x="965" y="648"/>
                  </a:lnTo>
                  <a:lnTo>
                    <a:pt x="979" y="643"/>
                  </a:lnTo>
                  <a:lnTo>
                    <a:pt x="992" y="643"/>
                  </a:lnTo>
                  <a:lnTo>
                    <a:pt x="1009" y="633"/>
                  </a:lnTo>
                  <a:lnTo>
                    <a:pt x="1014" y="630"/>
                  </a:lnTo>
                  <a:lnTo>
                    <a:pt x="1023" y="631"/>
                  </a:lnTo>
                  <a:lnTo>
                    <a:pt x="1027" y="634"/>
                  </a:lnTo>
                  <a:lnTo>
                    <a:pt x="1020" y="641"/>
                  </a:lnTo>
                  <a:lnTo>
                    <a:pt x="1009" y="647"/>
                  </a:lnTo>
                  <a:lnTo>
                    <a:pt x="1016" y="656"/>
                  </a:lnTo>
                  <a:lnTo>
                    <a:pt x="1010" y="662"/>
                  </a:lnTo>
                  <a:lnTo>
                    <a:pt x="995" y="664"/>
                  </a:lnTo>
                  <a:lnTo>
                    <a:pt x="991" y="672"/>
                  </a:lnTo>
                  <a:lnTo>
                    <a:pt x="979" y="673"/>
                  </a:lnTo>
                  <a:lnTo>
                    <a:pt x="973" y="672"/>
                  </a:lnTo>
                  <a:lnTo>
                    <a:pt x="957" y="690"/>
                  </a:lnTo>
                  <a:lnTo>
                    <a:pt x="964" y="707"/>
                  </a:lnTo>
                  <a:lnTo>
                    <a:pt x="973" y="709"/>
                  </a:lnTo>
                  <a:lnTo>
                    <a:pt x="983" y="704"/>
                  </a:lnTo>
                  <a:lnTo>
                    <a:pt x="993" y="704"/>
                  </a:lnTo>
                  <a:lnTo>
                    <a:pt x="982" y="732"/>
                  </a:lnTo>
                  <a:lnTo>
                    <a:pt x="994" y="741"/>
                  </a:lnTo>
                  <a:lnTo>
                    <a:pt x="1011" y="747"/>
                  </a:lnTo>
                  <a:lnTo>
                    <a:pt x="1025" y="749"/>
                  </a:lnTo>
                  <a:lnTo>
                    <a:pt x="1038" y="743"/>
                  </a:lnTo>
                  <a:lnTo>
                    <a:pt x="1043" y="735"/>
                  </a:lnTo>
                  <a:lnTo>
                    <a:pt x="1049" y="722"/>
                  </a:lnTo>
                  <a:lnTo>
                    <a:pt x="1071" y="715"/>
                  </a:lnTo>
                  <a:lnTo>
                    <a:pt x="1095" y="707"/>
                  </a:lnTo>
                  <a:lnTo>
                    <a:pt x="1120" y="697"/>
                  </a:lnTo>
                  <a:lnTo>
                    <a:pt x="1144" y="686"/>
                  </a:lnTo>
                  <a:lnTo>
                    <a:pt x="1158" y="676"/>
                  </a:lnTo>
                  <a:lnTo>
                    <a:pt x="1179" y="666"/>
                  </a:lnTo>
                  <a:lnTo>
                    <a:pt x="1194" y="664"/>
                  </a:lnTo>
                  <a:lnTo>
                    <a:pt x="1211" y="650"/>
                  </a:lnTo>
                  <a:lnTo>
                    <a:pt x="1231" y="632"/>
                  </a:lnTo>
                  <a:lnTo>
                    <a:pt x="1239" y="619"/>
                  </a:lnTo>
                  <a:lnTo>
                    <a:pt x="1249" y="591"/>
                  </a:lnTo>
                  <a:lnTo>
                    <a:pt x="1261" y="578"/>
                  </a:lnTo>
                  <a:lnTo>
                    <a:pt x="1283" y="569"/>
                  </a:lnTo>
                  <a:lnTo>
                    <a:pt x="1300" y="553"/>
                  </a:lnTo>
                  <a:lnTo>
                    <a:pt x="1317" y="541"/>
                  </a:lnTo>
                  <a:lnTo>
                    <a:pt x="1339" y="522"/>
                  </a:lnTo>
                  <a:lnTo>
                    <a:pt x="1345" y="508"/>
                  </a:lnTo>
                  <a:lnTo>
                    <a:pt x="1346" y="494"/>
                  </a:lnTo>
                  <a:lnTo>
                    <a:pt x="1348" y="482"/>
                  </a:lnTo>
                  <a:lnTo>
                    <a:pt x="1356" y="463"/>
                  </a:lnTo>
                  <a:lnTo>
                    <a:pt x="1369" y="447"/>
                  </a:lnTo>
                  <a:lnTo>
                    <a:pt x="1380" y="432"/>
                  </a:lnTo>
                  <a:lnTo>
                    <a:pt x="1400" y="406"/>
                  </a:lnTo>
                  <a:lnTo>
                    <a:pt x="1403" y="387"/>
                  </a:lnTo>
                  <a:lnTo>
                    <a:pt x="1401" y="369"/>
                  </a:lnTo>
                  <a:lnTo>
                    <a:pt x="1403" y="357"/>
                  </a:lnTo>
                  <a:lnTo>
                    <a:pt x="1412" y="344"/>
                  </a:lnTo>
                  <a:lnTo>
                    <a:pt x="1419" y="332"/>
                  </a:lnTo>
                  <a:lnTo>
                    <a:pt x="1428" y="317"/>
                  </a:lnTo>
                  <a:lnTo>
                    <a:pt x="1429" y="307"/>
                  </a:lnTo>
                  <a:lnTo>
                    <a:pt x="1428" y="288"/>
                  </a:lnTo>
                  <a:lnTo>
                    <a:pt x="1423" y="268"/>
                  </a:lnTo>
                  <a:lnTo>
                    <a:pt x="1414" y="256"/>
                  </a:lnTo>
                  <a:lnTo>
                    <a:pt x="1414" y="245"/>
                  </a:lnTo>
                  <a:lnTo>
                    <a:pt x="1409" y="249"/>
                  </a:lnTo>
                  <a:lnTo>
                    <a:pt x="1412" y="257"/>
                  </a:lnTo>
                  <a:lnTo>
                    <a:pt x="1403" y="251"/>
                  </a:lnTo>
                  <a:lnTo>
                    <a:pt x="1392" y="261"/>
                  </a:lnTo>
                  <a:lnTo>
                    <a:pt x="1378" y="262"/>
                  </a:lnTo>
                  <a:lnTo>
                    <a:pt x="1371" y="249"/>
                  </a:lnTo>
                  <a:lnTo>
                    <a:pt x="1372" y="241"/>
                  </a:lnTo>
                  <a:lnTo>
                    <a:pt x="1386" y="246"/>
                  </a:lnTo>
                  <a:lnTo>
                    <a:pt x="1399" y="233"/>
                  </a:lnTo>
                  <a:lnTo>
                    <a:pt x="1404" y="222"/>
                  </a:lnTo>
                  <a:lnTo>
                    <a:pt x="1412" y="213"/>
                  </a:lnTo>
                  <a:lnTo>
                    <a:pt x="1409" y="196"/>
                  </a:lnTo>
                  <a:lnTo>
                    <a:pt x="1414" y="183"/>
                  </a:lnTo>
                  <a:lnTo>
                    <a:pt x="1400" y="179"/>
                  </a:lnTo>
                  <a:lnTo>
                    <a:pt x="1397" y="171"/>
                  </a:lnTo>
                  <a:lnTo>
                    <a:pt x="1399" y="160"/>
                  </a:lnTo>
                  <a:lnTo>
                    <a:pt x="1383" y="144"/>
                  </a:lnTo>
                  <a:lnTo>
                    <a:pt x="1399" y="137"/>
                  </a:lnTo>
                  <a:lnTo>
                    <a:pt x="1407" y="125"/>
                  </a:lnTo>
                  <a:lnTo>
                    <a:pt x="1420" y="130"/>
                  </a:lnTo>
                  <a:lnTo>
                    <a:pt x="1425" y="124"/>
                  </a:lnTo>
                  <a:lnTo>
                    <a:pt x="1436" y="119"/>
                  </a:lnTo>
                  <a:lnTo>
                    <a:pt x="1436" y="98"/>
                  </a:lnTo>
                  <a:lnTo>
                    <a:pt x="1438" y="87"/>
                  </a:lnTo>
                  <a:lnTo>
                    <a:pt x="1444" y="87"/>
                  </a:lnTo>
                  <a:lnTo>
                    <a:pt x="1448" y="80"/>
                  </a:lnTo>
                  <a:lnTo>
                    <a:pt x="1443" y="80"/>
                  </a:lnTo>
                  <a:lnTo>
                    <a:pt x="1437" y="68"/>
                  </a:lnTo>
                  <a:lnTo>
                    <a:pt x="1440" y="57"/>
                  </a:lnTo>
                  <a:lnTo>
                    <a:pt x="1447" y="48"/>
                  </a:lnTo>
                  <a:lnTo>
                    <a:pt x="1448" y="44"/>
                  </a:lnTo>
                  <a:lnTo>
                    <a:pt x="1453" y="45"/>
                  </a:lnTo>
                  <a:lnTo>
                    <a:pt x="1461" y="53"/>
                  </a:lnTo>
                  <a:lnTo>
                    <a:pt x="1465" y="54"/>
                  </a:lnTo>
                  <a:lnTo>
                    <a:pt x="1473" y="52"/>
                  </a:lnTo>
                  <a:lnTo>
                    <a:pt x="1480" y="50"/>
                  </a:lnTo>
                  <a:lnTo>
                    <a:pt x="1486" y="57"/>
                  </a:lnTo>
                  <a:lnTo>
                    <a:pt x="1498" y="93"/>
                  </a:lnTo>
                  <a:lnTo>
                    <a:pt x="1507" y="100"/>
                  </a:lnTo>
                  <a:lnTo>
                    <a:pt x="1516" y="100"/>
                  </a:lnTo>
                  <a:lnTo>
                    <a:pt x="1520" y="98"/>
                  </a:lnTo>
                  <a:lnTo>
                    <a:pt x="1527" y="94"/>
                  </a:lnTo>
                  <a:lnTo>
                    <a:pt x="1525" y="85"/>
                  </a:lnTo>
                  <a:lnTo>
                    <a:pt x="1536" y="78"/>
                  </a:lnTo>
                  <a:lnTo>
                    <a:pt x="1552" y="87"/>
                  </a:lnTo>
                  <a:lnTo>
                    <a:pt x="1556" y="89"/>
                  </a:lnTo>
                  <a:lnTo>
                    <a:pt x="1565" y="100"/>
                  </a:lnTo>
                  <a:lnTo>
                    <a:pt x="1579" y="77"/>
                  </a:lnTo>
                  <a:lnTo>
                    <a:pt x="1582" y="59"/>
                  </a:lnTo>
                  <a:lnTo>
                    <a:pt x="1582" y="40"/>
                  </a:lnTo>
                  <a:lnTo>
                    <a:pt x="1561" y="48"/>
                  </a:lnTo>
                  <a:lnTo>
                    <a:pt x="1545" y="50"/>
                  </a:lnTo>
                  <a:lnTo>
                    <a:pt x="1534" y="56"/>
                  </a:lnTo>
                  <a:lnTo>
                    <a:pt x="1520" y="63"/>
                  </a:lnTo>
                  <a:lnTo>
                    <a:pt x="1510" y="60"/>
                  </a:lnTo>
                  <a:lnTo>
                    <a:pt x="1505" y="45"/>
                  </a:lnTo>
                  <a:lnTo>
                    <a:pt x="1524" y="0"/>
                  </a:lnTo>
                  <a:lnTo>
                    <a:pt x="1536" y="9"/>
                  </a:lnTo>
                  <a:lnTo>
                    <a:pt x="1553" y="11"/>
                  </a:lnTo>
                  <a:lnTo>
                    <a:pt x="1582" y="23"/>
                  </a:lnTo>
                  <a:lnTo>
                    <a:pt x="1604" y="18"/>
                  </a:lnTo>
                  <a:lnTo>
                    <a:pt x="1609" y="18"/>
                  </a:lnTo>
                  <a:lnTo>
                    <a:pt x="1600" y="39"/>
                  </a:lnTo>
                  <a:lnTo>
                    <a:pt x="1597" y="50"/>
                  </a:lnTo>
                  <a:lnTo>
                    <a:pt x="1602" y="76"/>
                  </a:lnTo>
                  <a:lnTo>
                    <a:pt x="1602" y="86"/>
                  </a:lnTo>
                  <a:lnTo>
                    <a:pt x="1602" y="99"/>
                  </a:lnTo>
                  <a:lnTo>
                    <a:pt x="1595" y="104"/>
                  </a:lnTo>
                  <a:lnTo>
                    <a:pt x="1593" y="119"/>
                  </a:lnTo>
                  <a:lnTo>
                    <a:pt x="1598" y="112"/>
                  </a:lnTo>
                  <a:lnTo>
                    <a:pt x="1606" y="99"/>
                  </a:lnTo>
                  <a:lnTo>
                    <a:pt x="1618" y="131"/>
                  </a:lnTo>
                  <a:lnTo>
                    <a:pt x="1617" y="133"/>
                  </a:lnTo>
                  <a:lnTo>
                    <a:pt x="1622" y="139"/>
                  </a:lnTo>
                  <a:lnTo>
                    <a:pt x="1623" y="145"/>
                  </a:lnTo>
                  <a:lnTo>
                    <a:pt x="1632" y="146"/>
                  </a:lnTo>
                  <a:lnTo>
                    <a:pt x="1641" y="151"/>
                  </a:lnTo>
                  <a:lnTo>
                    <a:pt x="1647" y="145"/>
                  </a:lnTo>
                  <a:lnTo>
                    <a:pt x="1667" y="162"/>
                  </a:lnTo>
                  <a:lnTo>
                    <a:pt x="1678" y="164"/>
                  </a:lnTo>
                  <a:lnTo>
                    <a:pt x="1675" y="174"/>
                  </a:lnTo>
                  <a:lnTo>
                    <a:pt x="1687" y="179"/>
                  </a:lnTo>
                  <a:lnTo>
                    <a:pt x="1690" y="192"/>
                  </a:lnTo>
                  <a:lnTo>
                    <a:pt x="1691" y="202"/>
                  </a:lnTo>
                  <a:lnTo>
                    <a:pt x="1693" y="217"/>
                  </a:lnTo>
                  <a:lnTo>
                    <a:pt x="1707" y="24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77" name="Group 36"/>
          <p:cNvGrpSpPr>
            <a:grpSpLocks/>
          </p:cNvGrpSpPr>
          <p:nvPr/>
        </p:nvGrpSpPr>
        <p:grpSpPr bwMode="auto">
          <a:xfrm>
            <a:off x="6733492" y="1723688"/>
            <a:ext cx="1434391" cy="928703"/>
            <a:chOff x="3799" y="526"/>
            <a:chExt cx="853" cy="651"/>
          </a:xfrm>
        </p:grpSpPr>
        <p:sp>
          <p:nvSpPr>
            <p:cNvPr id="78" name="Freeform 37"/>
            <p:cNvSpPr>
              <a:spLocks/>
            </p:cNvSpPr>
            <p:nvPr/>
          </p:nvSpPr>
          <p:spPr bwMode="auto">
            <a:xfrm>
              <a:off x="3799" y="526"/>
              <a:ext cx="853" cy="651"/>
            </a:xfrm>
            <a:custGeom>
              <a:avLst/>
              <a:gdLst>
                <a:gd name="T0" fmla="*/ 450 w 853"/>
                <a:gd name="T1" fmla="*/ 148 h 651"/>
                <a:gd name="T2" fmla="*/ 531 w 853"/>
                <a:gd name="T3" fmla="*/ 182 h 651"/>
                <a:gd name="T4" fmla="*/ 569 w 853"/>
                <a:gd name="T5" fmla="*/ 184 h 651"/>
                <a:gd name="T6" fmla="*/ 597 w 853"/>
                <a:gd name="T7" fmla="*/ 192 h 651"/>
                <a:gd name="T8" fmla="*/ 610 w 853"/>
                <a:gd name="T9" fmla="*/ 197 h 651"/>
                <a:gd name="T10" fmla="*/ 616 w 853"/>
                <a:gd name="T11" fmla="*/ 192 h 651"/>
                <a:gd name="T12" fmla="*/ 635 w 853"/>
                <a:gd name="T13" fmla="*/ 214 h 651"/>
                <a:gd name="T14" fmla="*/ 693 w 853"/>
                <a:gd name="T15" fmla="*/ 205 h 651"/>
                <a:gd name="T16" fmla="*/ 759 w 853"/>
                <a:gd name="T17" fmla="*/ 133 h 651"/>
                <a:gd name="T18" fmla="*/ 735 w 853"/>
                <a:gd name="T19" fmla="*/ 204 h 651"/>
                <a:gd name="T20" fmla="*/ 760 w 853"/>
                <a:gd name="T21" fmla="*/ 247 h 651"/>
                <a:gd name="T22" fmla="*/ 765 w 853"/>
                <a:gd name="T23" fmla="*/ 250 h 651"/>
                <a:gd name="T24" fmla="*/ 779 w 853"/>
                <a:gd name="T25" fmla="*/ 270 h 651"/>
                <a:gd name="T26" fmla="*/ 773 w 853"/>
                <a:gd name="T27" fmla="*/ 295 h 651"/>
                <a:gd name="T28" fmla="*/ 822 w 853"/>
                <a:gd name="T29" fmla="*/ 276 h 651"/>
                <a:gd name="T30" fmla="*/ 833 w 853"/>
                <a:gd name="T31" fmla="*/ 282 h 651"/>
                <a:gd name="T32" fmla="*/ 797 w 853"/>
                <a:gd name="T33" fmla="*/ 309 h 651"/>
                <a:gd name="T34" fmla="*/ 755 w 853"/>
                <a:gd name="T35" fmla="*/ 327 h 651"/>
                <a:gd name="T36" fmla="*/ 737 w 853"/>
                <a:gd name="T37" fmla="*/ 342 h 651"/>
                <a:gd name="T38" fmla="*/ 712 w 853"/>
                <a:gd name="T39" fmla="*/ 345 h 651"/>
                <a:gd name="T40" fmla="*/ 676 w 853"/>
                <a:gd name="T41" fmla="*/ 359 h 651"/>
                <a:gd name="T42" fmla="*/ 621 w 853"/>
                <a:gd name="T43" fmla="*/ 361 h 651"/>
                <a:gd name="T44" fmla="*/ 551 w 853"/>
                <a:gd name="T45" fmla="*/ 417 h 651"/>
                <a:gd name="T46" fmla="*/ 525 w 853"/>
                <a:gd name="T47" fmla="*/ 503 h 651"/>
                <a:gd name="T48" fmla="*/ 466 w 853"/>
                <a:gd name="T49" fmla="*/ 509 h 651"/>
                <a:gd name="T50" fmla="*/ 365 w 853"/>
                <a:gd name="T51" fmla="*/ 476 h 651"/>
                <a:gd name="T52" fmla="*/ 278 w 853"/>
                <a:gd name="T53" fmla="*/ 447 h 651"/>
                <a:gd name="T54" fmla="*/ 190 w 853"/>
                <a:gd name="T55" fmla="*/ 498 h 651"/>
                <a:gd name="T56" fmla="*/ 154 w 853"/>
                <a:gd name="T57" fmla="*/ 481 h 651"/>
                <a:gd name="T58" fmla="*/ 89 w 853"/>
                <a:gd name="T59" fmla="*/ 467 h 651"/>
                <a:gd name="T60" fmla="*/ 101 w 853"/>
                <a:gd name="T61" fmla="*/ 525 h 651"/>
                <a:gd name="T62" fmla="*/ 149 w 853"/>
                <a:gd name="T63" fmla="*/ 535 h 651"/>
                <a:gd name="T64" fmla="*/ 199 w 853"/>
                <a:gd name="T65" fmla="*/ 565 h 651"/>
                <a:gd name="T66" fmla="*/ 204 w 853"/>
                <a:gd name="T67" fmla="*/ 591 h 651"/>
                <a:gd name="T68" fmla="*/ 161 w 853"/>
                <a:gd name="T69" fmla="*/ 587 h 651"/>
                <a:gd name="T70" fmla="*/ 136 w 853"/>
                <a:gd name="T71" fmla="*/ 587 h 651"/>
                <a:gd name="T72" fmla="*/ 116 w 853"/>
                <a:gd name="T73" fmla="*/ 629 h 651"/>
                <a:gd name="T74" fmla="*/ 85 w 853"/>
                <a:gd name="T75" fmla="*/ 646 h 651"/>
                <a:gd name="T76" fmla="*/ 51 w 853"/>
                <a:gd name="T77" fmla="*/ 625 h 651"/>
                <a:gd name="T78" fmla="*/ 60 w 853"/>
                <a:gd name="T79" fmla="*/ 580 h 651"/>
                <a:gd name="T80" fmla="*/ 34 w 853"/>
                <a:gd name="T81" fmla="*/ 544 h 651"/>
                <a:gd name="T82" fmla="*/ 13 w 853"/>
                <a:gd name="T83" fmla="*/ 503 h 651"/>
                <a:gd name="T84" fmla="*/ 21 w 853"/>
                <a:gd name="T85" fmla="*/ 455 h 651"/>
                <a:gd name="T86" fmla="*/ 73 w 853"/>
                <a:gd name="T87" fmla="*/ 438 h 651"/>
                <a:gd name="T88" fmla="*/ 105 w 853"/>
                <a:gd name="T89" fmla="*/ 395 h 651"/>
                <a:gd name="T90" fmla="*/ 76 w 853"/>
                <a:gd name="T91" fmla="*/ 377 h 651"/>
                <a:gd name="T92" fmla="*/ 83 w 853"/>
                <a:gd name="T93" fmla="*/ 343 h 651"/>
                <a:gd name="T94" fmla="*/ 127 w 853"/>
                <a:gd name="T95" fmla="*/ 355 h 651"/>
                <a:gd name="T96" fmla="*/ 167 w 853"/>
                <a:gd name="T97" fmla="*/ 366 h 651"/>
                <a:gd name="T98" fmla="*/ 220 w 853"/>
                <a:gd name="T99" fmla="*/ 365 h 651"/>
                <a:gd name="T100" fmla="*/ 207 w 853"/>
                <a:gd name="T101" fmla="*/ 321 h 651"/>
                <a:gd name="T102" fmla="*/ 212 w 853"/>
                <a:gd name="T103" fmla="*/ 270 h 651"/>
                <a:gd name="T104" fmla="*/ 244 w 853"/>
                <a:gd name="T105" fmla="*/ 216 h 651"/>
                <a:gd name="T106" fmla="*/ 254 w 853"/>
                <a:gd name="T107" fmla="*/ 148 h 651"/>
                <a:gd name="T108" fmla="*/ 232 w 853"/>
                <a:gd name="T109" fmla="*/ 93 h 651"/>
                <a:gd name="T110" fmla="*/ 212 w 853"/>
                <a:gd name="T111" fmla="*/ 51 h 651"/>
                <a:gd name="T112" fmla="*/ 216 w 853"/>
                <a:gd name="T113" fmla="*/ 12 h 651"/>
                <a:gd name="T114" fmla="*/ 252 w 853"/>
                <a:gd name="T115" fmla="*/ 5 h 651"/>
                <a:gd name="T116" fmla="*/ 309 w 853"/>
                <a:gd name="T117" fmla="*/ 44 h 651"/>
                <a:gd name="T118" fmla="*/ 385 w 853"/>
                <a:gd name="T119" fmla="*/ 101 h 6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53"/>
                <a:gd name="T181" fmla="*/ 0 h 651"/>
                <a:gd name="T182" fmla="*/ 853 w 853"/>
                <a:gd name="T183" fmla="*/ 651 h 6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53" h="651">
                  <a:moveTo>
                    <a:pt x="385" y="101"/>
                  </a:moveTo>
                  <a:lnTo>
                    <a:pt x="406" y="116"/>
                  </a:lnTo>
                  <a:lnTo>
                    <a:pt x="429" y="134"/>
                  </a:lnTo>
                  <a:lnTo>
                    <a:pt x="450" y="148"/>
                  </a:lnTo>
                  <a:lnTo>
                    <a:pt x="476" y="158"/>
                  </a:lnTo>
                  <a:lnTo>
                    <a:pt x="508" y="169"/>
                  </a:lnTo>
                  <a:lnTo>
                    <a:pt x="551" y="182"/>
                  </a:lnTo>
                  <a:lnTo>
                    <a:pt x="531" y="182"/>
                  </a:lnTo>
                  <a:lnTo>
                    <a:pt x="531" y="187"/>
                  </a:lnTo>
                  <a:lnTo>
                    <a:pt x="548" y="193"/>
                  </a:lnTo>
                  <a:lnTo>
                    <a:pt x="559" y="191"/>
                  </a:lnTo>
                  <a:lnTo>
                    <a:pt x="569" y="184"/>
                  </a:lnTo>
                  <a:lnTo>
                    <a:pt x="561" y="180"/>
                  </a:lnTo>
                  <a:lnTo>
                    <a:pt x="586" y="187"/>
                  </a:lnTo>
                  <a:lnTo>
                    <a:pt x="599" y="181"/>
                  </a:lnTo>
                  <a:lnTo>
                    <a:pt x="597" y="192"/>
                  </a:lnTo>
                  <a:lnTo>
                    <a:pt x="597" y="195"/>
                  </a:lnTo>
                  <a:lnTo>
                    <a:pt x="600" y="203"/>
                  </a:lnTo>
                  <a:lnTo>
                    <a:pt x="608" y="210"/>
                  </a:lnTo>
                  <a:lnTo>
                    <a:pt x="610" y="197"/>
                  </a:lnTo>
                  <a:lnTo>
                    <a:pt x="608" y="190"/>
                  </a:lnTo>
                  <a:lnTo>
                    <a:pt x="609" y="178"/>
                  </a:lnTo>
                  <a:lnTo>
                    <a:pt x="613" y="184"/>
                  </a:lnTo>
                  <a:lnTo>
                    <a:pt x="616" y="192"/>
                  </a:lnTo>
                  <a:lnTo>
                    <a:pt x="626" y="193"/>
                  </a:lnTo>
                  <a:lnTo>
                    <a:pt x="618" y="199"/>
                  </a:lnTo>
                  <a:lnTo>
                    <a:pt x="621" y="207"/>
                  </a:lnTo>
                  <a:lnTo>
                    <a:pt x="635" y="214"/>
                  </a:lnTo>
                  <a:lnTo>
                    <a:pt x="650" y="207"/>
                  </a:lnTo>
                  <a:lnTo>
                    <a:pt x="660" y="217"/>
                  </a:lnTo>
                  <a:lnTo>
                    <a:pt x="676" y="214"/>
                  </a:lnTo>
                  <a:lnTo>
                    <a:pt x="693" y="205"/>
                  </a:lnTo>
                  <a:lnTo>
                    <a:pt x="724" y="175"/>
                  </a:lnTo>
                  <a:lnTo>
                    <a:pt x="746" y="149"/>
                  </a:lnTo>
                  <a:lnTo>
                    <a:pt x="755" y="134"/>
                  </a:lnTo>
                  <a:lnTo>
                    <a:pt x="759" y="133"/>
                  </a:lnTo>
                  <a:lnTo>
                    <a:pt x="762" y="136"/>
                  </a:lnTo>
                  <a:lnTo>
                    <a:pt x="746" y="178"/>
                  </a:lnTo>
                  <a:lnTo>
                    <a:pt x="737" y="193"/>
                  </a:lnTo>
                  <a:lnTo>
                    <a:pt x="735" y="204"/>
                  </a:lnTo>
                  <a:lnTo>
                    <a:pt x="737" y="219"/>
                  </a:lnTo>
                  <a:lnTo>
                    <a:pt x="739" y="231"/>
                  </a:lnTo>
                  <a:lnTo>
                    <a:pt x="755" y="243"/>
                  </a:lnTo>
                  <a:lnTo>
                    <a:pt x="760" y="247"/>
                  </a:lnTo>
                  <a:lnTo>
                    <a:pt x="777" y="252"/>
                  </a:lnTo>
                  <a:lnTo>
                    <a:pt x="776" y="258"/>
                  </a:lnTo>
                  <a:lnTo>
                    <a:pt x="772" y="252"/>
                  </a:lnTo>
                  <a:lnTo>
                    <a:pt x="765" y="250"/>
                  </a:lnTo>
                  <a:lnTo>
                    <a:pt x="757" y="251"/>
                  </a:lnTo>
                  <a:lnTo>
                    <a:pt x="762" y="257"/>
                  </a:lnTo>
                  <a:lnTo>
                    <a:pt x="765" y="262"/>
                  </a:lnTo>
                  <a:lnTo>
                    <a:pt x="779" y="270"/>
                  </a:lnTo>
                  <a:lnTo>
                    <a:pt x="786" y="279"/>
                  </a:lnTo>
                  <a:lnTo>
                    <a:pt x="787" y="291"/>
                  </a:lnTo>
                  <a:lnTo>
                    <a:pt x="777" y="288"/>
                  </a:lnTo>
                  <a:lnTo>
                    <a:pt x="773" y="295"/>
                  </a:lnTo>
                  <a:lnTo>
                    <a:pt x="799" y="300"/>
                  </a:lnTo>
                  <a:lnTo>
                    <a:pt x="810" y="289"/>
                  </a:lnTo>
                  <a:lnTo>
                    <a:pt x="822" y="285"/>
                  </a:lnTo>
                  <a:lnTo>
                    <a:pt x="822" y="276"/>
                  </a:lnTo>
                  <a:lnTo>
                    <a:pt x="835" y="272"/>
                  </a:lnTo>
                  <a:lnTo>
                    <a:pt x="853" y="272"/>
                  </a:lnTo>
                  <a:lnTo>
                    <a:pt x="841" y="279"/>
                  </a:lnTo>
                  <a:lnTo>
                    <a:pt x="833" y="282"/>
                  </a:lnTo>
                  <a:lnTo>
                    <a:pt x="824" y="292"/>
                  </a:lnTo>
                  <a:lnTo>
                    <a:pt x="818" y="305"/>
                  </a:lnTo>
                  <a:lnTo>
                    <a:pt x="806" y="311"/>
                  </a:lnTo>
                  <a:lnTo>
                    <a:pt x="797" y="309"/>
                  </a:lnTo>
                  <a:lnTo>
                    <a:pt x="790" y="316"/>
                  </a:lnTo>
                  <a:lnTo>
                    <a:pt x="772" y="317"/>
                  </a:lnTo>
                  <a:lnTo>
                    <a:pt x="755" y="323"/>
                  </a:lnTo>
                  <a:lnTo>
                    <a:pt x="755" y="327"/>
                  </a:lnTo>
                  <a:lnTo>
                    <a:pt x="765" y="335"/>
                  </a:lnTo>
                  <a:lnTo>
                    <a:pt x="747" y="336"/>
                  </a:lnTo>
                  <a:lnTo>
                    <a:pt x="753" y="344"/>
                  </a:lnTo>
                  <a:lnTo>
                    <a:pt x="737" y="342"/>
                  </a:lnTo>
                  <a:lnTo>
                    <a:pt x="728" y="348"/>
                  </a:lnTo>
                  <a:lnTo>
                    <a:pt x="737" y="335"/>
                  </a:lnTo>
                  <a:lnTo>
                    <a:pt x="719" y="337"/>
                  </a:lnTo>
                  <a:lnTo>
                    <a:pt x="712" y="345"/>
                  </a:lnTo>
                  <a:lnTo>
                    <a:pt x="706" y="352"/>
                  </a:lnTo>
                  <a:lnTo>
                    <a:pt x="715" y="357"/>
                  </a:lnTo>
                  <a:lnTo>
                    <a:pt x="679" y="356"/>
                  </a:lnTo>
                  <a:lnTo>
                    <a:pt x="676" y="359"/>
                  </a:lnTo>
                  <a:lnTo>
                    <a:pt x="653" y="364"/>
                  </a:lnTo>
                  <a:lnTo>
                    <a:pt x="660" y="351"/>
                  </a:lnTo>
                  <a:lnTo>
                    <a:pt x="641" y="355"/>
                  </a:lnTo>
                  <a:lnTo>
                    <a:pt x="621" y="361"/>
                  </a:lnTo>
                  <a:lnTo>
                    <a:pt x="615" y="374"/>
                  </a:lnTo>
                  <a:lnTo>
                    <a:pt x="592" y="383"/>
                  </a:lnTo>
                  <a:lnTo>
                    <a:pt x="574" y="398"/>
                  </a:lnTo>
                  <a:lnTo>
                    <a:pt x="551" y="417"/>
                  </a:lnTo>
                  <a:lnTo>
                    <a:pt x="538" y="438"/>
                  </a:lnTo>
                  <a:lnTo>
                    <a:pt x="522" y="468"/>
                  </a:lnTo>
                  <a:lnTo>
                    <a:pt x="522" y="483"/>
                  </a:lnTo>
                  <a:lnTo>
                    <a:pt x="525" y="503"/>
                  </a:lnTo>
                  <a:lnTo>
                    <a:pt x="515" y="517"/>
                  </a:lnTo>
                  <a:lnTo>
                    <a:pt x="515" y="537"/>
                  </a:lnTo>
                  <a:lnTo>
                    <a:pt x="493" y="520"/>
                  </a:lnTo>
                  <a:lnTo>
                    <a:pt x="466" y="509"/>
                  </a:lnTo>
                  <a:lnTo>
                    <a:pt x="440" y="501"/>
                  </a:lnTo>
                  <a:lnTo>
                    <a:pt x="418" y="494"/>
                  </a:lnTo>
                  <a:lnTo>
                    <a:pt x="391" y="486"/>
                  </a:lnTo>
                  <a:lnTo>
                    <a:pt x="365" y="476"/>
                  </a:lnTo>
                  <a:lnTo>
                    <a:pt x="338" y="462"/>
                  </a:lnTo>
                  <a:lnTo>
                    <a:pt x="318" y="455"/>
                  </a:lnTo>
                  <a:lnTo>
                    <a:pt x="296" y="449"/>
                  </a:lnTo>
                  <a:lnTo>
                    <a:pt x="278" y="447"/>
                  </a:lnTo>
                  <a:lnTo>
                    <a:pt x="257" y="452"/>
                  </a:lnTo>
                  <a:lnTo>
                    <a:pt x="227" y="470"/>
                  </a:lnTo>
                  <a:lnTo>
                    <a:pt x="204" y="486"/>
                  </a:lnTo>
                  <a:lnTo>
                    <a:pt x="190" y="498"/>
                  </a:lnTo>
                  <a:lnTo>
                    <a:pt x="184" y="506"/>
                  </a:lnTo>
                  <a:lnTo>
                    <a:pt x="168" y="492"/>
                  </a:lnTo>
                  <a:lnTo>
                    <a:pt x="162" y="483"/>
                  </a:lnTo>
                  <a:lnTo>
                    <a:pt x="154" y="481"/>
                  </a:lnTo>
                  <a:lnTo>
                    <a:pt x="146" y="470"/>
                  </a:lnTo>
                  <a:lnTo>
                    <a:pt x="132" y="465"/>
                  </a:lnTo>
                  <a:lnTo>
                    <a:pt x="114" y="462"/>
                  </a:lnTo>
                  <a:lnTo>
                    <a:pt x="89" y="467"/>
                  </a:lnTo>
                  <a:lnTo>
                    <a:pt x="83" y="478"/>
                  </a:lnTo>
                  <a:lnTo>
                    <a:pt x="83" y="496"/>
                  </a:lnTo>
                  <a:lnTo>
                    <a:pt x="89" y="517"/>
                  </a:lnTo>
                  <a:lnTo>
                    <a:pt x="101" y="525"/>
                  </a:lnTo>
                  <a:lnTo>
                    <a:pt x="125" y="532"/>
                  </a:lnTo>
                  <a:lnTo>
                    <a:pt x="130" y="534"/>
                  </a:lnTo>
                  <a:lnTo>
                    <a:pt x="147" y="528"/>
                  </a:lnTo>
                  <a:lnTo>
                    <a:pt x="149" y="535"/>
                  </a:lnTo>
                  <a:lnTo>
                    <a:pt x="161" y="543"/>
                  </a:lnTo>
                  <a:lnTo>
                    <a:pt x="173" y="551"/>
                  </a:lnTo>
                  <a:lnTo>
                    <a:pt x="195" y="562"/>
                  </a:lnTo>
                  <a:lnTo>
                    <a:pt x="199" y="565"/>
                  </a:lnTo>
                  <a:lnTo>
                    <a:pt x="204" y="569"/>
                  </a:lnTo>
                  <a:lnTo>
                    <a:pt x="212" y="574"/>
                  </a:lnTo>
                  <a:lnTo>
                    <a:pt x="214" y="587"/>
                  </a:lnTo>
                  <a:lnTo>
                    <a:pt x="204" y="591"/>
                  </a:lnTo>
                  <a:lnTo>
                    <a:pt x="188" y="595"/>
                  </a:lnTo>
                  <a:lnTo>
                    <a:pt x="179" y="599"/>
                  </a:lnTo>
                  <a:lnTo>
                    <a:pt x="169" y="589"/>
                  </a:lnTo>
                  <a:lnTo>
                    <a:pt x="161" y="587"/>
                  </a:lnTo>
                  <a:lnTo>
                    <a:pt x="156" y="594"/>
                  </a:lnTo>
                  <a:lnTo>
                    <a:pt x="149" y="595"/>
                  </a:lnTo>
                  <a:lnTo>
                    <a:pt x="148" y="587"/>
                  </a:lnTo>
                  <a:lnTo>
                    <a:pt x="136" y="587"/>
                  </a:lnTo>
                  <a:lnTo>
                    <a:pt x="131" y="597"/>
                  </a:lnTo>
                  <a:lnTo>
                    <a:pt x="103" y="614"/>
                  </a:lnTo>
                  <a:lnTo>
                    <a:pt x="114" y="622"/>
                  </a:lnTo>
                  <a:lnTo>
                    <a:pt x="116" y="629"/>
                  </a:lnTo>
                  <a:lnTo>
                    <a:pt x="105" y="631"/>
                  </a:lnTo>
                  <a:lnTo>
                    <a:pt x="98" y="632"/>
                  </a:lnTo>
                  <a:lnTo>
                    <a:pt x="91" y="636"/>
                  </a:lnTo>
                  <a:lnTo>
                    <a:pt x="85" y="646"/>
                  </a:lnTo>
                  <a:lnTo>
                    <a:pt x="73" y="651"/>
                  </a:lnTo>
                  <a:lnTo>
                    <a:pt x="61" y="646"/>
                  </a:lnTo>
                  <a:lnTo>
                    <a:pt x="63" y="639"/>
                  </a:lnTo>
                  <a:lnTo>
                    <a:pt x="51" y="625"/>
                  </a:lnTo>
                  <a:lnTo>
                    <a:pt x="43" y="619"/>
                  </a:lnTo>
                  <a:lnTo>
                    <a:pt x="51" y="603"/>
                  </a:lnTo>
                  <a:lnTo>
                    <a:pt x="57" y="594"/>
                  </a:lnTo>
                  <a:lnTo>
                    <a:pt x="60" y="580"/>
                  </a:lnTo>
                  <a:lnTo>
                    <a:pt x="67" y="570"/>
                  </a:lnTo>
                  <a:lnTo>
                    <a:pt x="57" y="558"/>
                  </a:lnTo>
                  <a:lnTo>
                    <a:pt x="49" y="543"/>
                  </a:lnTo>
                  <a:lnTo>
                    <a:pt x="34" y="544"/>
                  </a:lnTo>
                  <a:lnTo>
                    <a:pt x="18" y="533"/>
                  </a:lnTo>
                  <a:lnTo>
                    <a:pt x="7" y="521"/>
                  </a:lnTo>
                  <a:lnTo>
                    <a:pt x="0" y="513"/>
                  </a:lnTo>
                  <a:lnTo>
                    <a:pt x="13" y="503"/>
                  </a:lnTo>
                  <a:lnTo>
                    <a:pt x="15" y="489"/>
                  </a:lnTo>
                  <a:lnTo>
                    <a:pt x="12" y="475"/>
                  </a:lnTo>
                  <a:lnTo>
                    <a:pt x="11" y="460"/>
                  </a:lnTo>
                  <a:lnTo>
                    <a:pt x="21" y="455"/>
                  </a:lnTo>
                  <a:lnTo>
                    <a:pt x="43" y="445"/>
                  </a:lnTo>
                  <a:lnTo>
                    <a:pt x="51" y="438"/>
                  </a:lnTo>
                  <a:lnTo>
                    <a:pt x="57" y="437"/>
                  </a:lnTo>
                  <a:lnTo>
                    <a:pt x="73" y="438"/>
                  </a:lnTo>
                  <a:lnTo>
                    <a:pt x="78" y="431"/>
                  </a:lnTo>
                  <a:lnTo>
                    <a:pt x="83" y="417"/>
                  </a:lnTo>
                  <a:lnTo>
                    <a:pt x="89" y="408"/>
                  </a:lnTo>
                  <a:lnTo>
                    <a:pt x="105" y="395"/>
                  </a:lnTo>
                  <a:lnTo>
                    <a:pt x="103" y="392"/>
                  </a:lnTo>
                  <a:lnTo>
                    <a:pt x="92" y="389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9" y="371"/>
                  </a:lnTo>
                  <a:lnTo>
                    <a:pt x="67" y="363"/>
                  </a:lnTo>
                  <a:lnTo>
                    <a:pt x="76" y="355"/>
                  </a:lnTo>
                  <a:lnTo>
                    <a:pt x="83" y="343"/>
                  </a:lnTo>
                  <a:lnTo>
                    <a:pt x="92" y="342"/>
                  </a:lnTo>
                  <a:lnTo>
                    <a:pt x="107" y="351"/>
                  </a:lnTo>
                  <a:lnTo>
                    <a:pt x="123" y="357"/>
                  </a:lnTo>
                  <a:lnTo>
                    <a:pt x="127" y="355"/>
                  </a:lnTo>
                  <a:lnTo>
                    <a:pt x="136" y="365"/>
                  </a:lnTo>
                  <a:lnTo>
                    <a:pt x="154" y="364"/>
                  </a:lnTo>
                  <a:lnTo>
                    <a:pt x="164" y="358"/>
                  </a:lnTo>
                  <a:lnTo>
                    <a:pt x="167" y="366"/>
                  </a:lnTo>
                  <a:lnTo>
                    <a:pt x="173" y="371"/>
                  </a:lnTo>
                  <a:lnTo>
                    <a:pt x="182" y="375"/>
                  </a:lnTo>
                  <a:lnTo>
                    <a:pt x="201" y="373"/>
                  </a:lnTo>
                  <a:lnTo>
                    <a:pt x="220" y="365"/>
                  </a:lnTo>
                  <a:lnTo>
                    <a:pt x="233" y="350"/>
                  </a:lnTo>
                  <a:lnTo>
                    <a:pt x="227" y="335"/>
                  </a:lnTo>
                  <a:lnTo>
                    <a:pt x="214" y="327"/>
                  </a:lnTo>
                  <a:lnTo>
                    <a:pt x="207" y="321"/>
                  </a:lnTo>
                  <a:lnTo>
                    <a:pt x="214" y="310"/>
                  </a:lnTo>
                  <a:lnTo>
                    <a:pt x="209" y="300"/>
                  </a:lnTo>
                  <a:lnTo>
                    <a:pt x="204" y="285"/>
                  </a:lnTo>
                  <a:lnTo>
                    <a:pt x="212" y="270"/>
                  </a:lnTo>
                  <a:lnTo>
                    <a:pt x="223" y="264"/>
                  </a:lnTo>
                  <a:lnTo>
                    <a:pt x="238" y="256"/>
                  </a:lnTo>
                  <a:lnTo>
                    <a:pt x="242" y="242"/>
                  </a:lnTo>
                  <a:lnTo>
                    <a:pt x="244" y="216"/>
                  </a:lnTo>
                  <a:lnTo>
                    <a:pt x="238" y="201"/>
                  </a:lnTo>
                  <a:lnTo>
                    <a:pt x="248" y="179"/>
                  </a:lnTo>
                  <a:lnTo>
                    <a:pt x="246" y="158"/>
                  </a:lnTo>
                  <a:lnTo>
                    <a:pt x="254" y="148"/>
                  </a:lnTo>
                  <a:lnTo>
                    <a:pt x="253" y="136"/>
                  </a:lnTo>
                  <a:lnTo>
                    <a:pt x="245" y="123"/>
                  </a:lnTo>
                  <a:lnTo>
                    <a:pt x="244" y="105"/>
                  </a:lnTo>
                  <a:lnTo>
                    <a:pt x="232" y="93"/>
                  </a:lnTo>
                  <a:lnTo>
                    <a:pt x="225" y="83"/>
                  </a:lnTo>
                  <a:lnTo>
                    <a:pt x="216" y="74"/>
                  </a:lnTo>
                  <a:lnTo>
                    <a:pt x="219" y="62"/>
                  </a:lnTo>
                  <a:lnTo>
                    <a:pt x="212" y="51"/>
                  </a:lnTo>
                  <a:lnTo>
                    <a:pt x="212" y="36"/>
                  </a:lnTo>
                  <a:lnTo>
                    <a:pt x="214" y="24"/>
                  </a:lnTo>
                  <a:lnTo>
                    <a:pt x="211" y="13"/>
                  </a:lnTo>
                  <a:lnTo>
                    <a:pt x="216" y="12"/>
                  </a:lnTo>
                  <a:lnTo>
                    <a:pt x="224" y="18"/>
                  </a:lnTo>
                  <a:lnTo>
                    <a:pt x="234" y="24"/>
                  </a:lnTo>
                  <a:lnTo>
                    <a:pt x="249" y="16"/>
                  </a:lnTo>
                  <a:lnTo>
                    <a:pt x="252" y="5"/>
                  </a:lnTo>
                  <a:lnTo>
                    <a:pt x="258" y="0"/>
                  </a:lnTo>
                  <a:lnTo>
                    <a:pt x="262" y="13"/>
                  </a:lnTo>
                  <a:lnTo>
                    <a:pt x="280" y="21"/>
                  </a:lnTo>
                  <a:lnTo>
                    <a:pt x="309" y="44"/>
                  </a:lnTo>
                  <a:lnTo>
                    <a:pt x="327" y="61"/>
                  </a:lnTo>
                  <a:lnTo>
                    <a:pt x="357" y="76"/>
                  </a:lnTo>
                  <a:lnTo>
                    <a:pt x="365" y="88"/>
                  </a:lnTo>
                  <a:lnTo>
                    <a:pt x="385" y="10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Freeform 38"/>
            <p:cNvSpPr>
              <a:spLocks/>
            </p:cNvSpPr>
            <p:nvPr/>
          </p:nvSpPr>
          <p:spPr bwMode="auto">
            <a:xfrm>
              <a:off x="3799" y="526"/>
              <a:ext cx="853" cy="651"/>
            </a:xfrm>
            <a:custGeom>
              <a:avLst/>
              <a:gdLst>
                <a:gd name="T0" fmla="*/ 450 w 853"/>
                <a:gd name="T1" fmla="*/ 148 h 651"/>
                <a:gd name="T2" fmla="*/ 531 w 853"/>
                <a:gd name="T3" fmla="*/ 182 h 651"/>
                <a:gd name="T4" fmla="*/ 569 w 853"/>
                <a:gd name="T5" fmla="*/ 184 h 651"/>
                <a:gd name="T6" fmla="*/ 597 w 853"/>
                <a:gd name="T7" fmla="*/ 192 h 651"/>
                <a:gd name="T8" fmla="*/ 610 w 853"/>
                <a:gd name="T9" fmla="*/ 197 h 651"/>
                <a:gd name="T10" fmla="*/ 616 w 853"/>
                <a:gd name="T11" fmla="*/ 192 h 651"/>
                <a:gd name="T12" fmla="*/ 635 w 853"/>
                <a:gd name="T13" fmla="*/ 214 h 651"/>
                <a:gd name="T14" fmla="*/ 693 w 853"/>
                <a:gd name="T15" fmla="*/ 205 h 651"/>
                <a:gd name="T16" fmla="*/ 759 w 853"/>
                <a:gd name="T17" fmla="*/ 133 h 651"/>
                <a:gd name="T18" fmla="*/ 735 w 853"/>
                <a:gd name="T19" fmla="*/ 204 h 651"/>
                <a:gd name="T20" fmla="*/ 760 w 853"/>
                <a:gd name="T21" fmla="*/ 247 h 651"/>
                <a:gd name="T22" fmla="*/ 765 w 853"/>
                <a:gd name="T23" fmla="*/ 250 h 651"/>
                <a:gd name="T24" fmla="*/ 779 w 853"/>
                <a:gd name="T25" fmla="*/ 270 h 651"/>
                <a:gd name="T26" fmla="*/ 773 w 853"/>
                <a:gd name="T27" fmla="*/ 295 h 651"/>
                <a:gd name="T28" fmla="*/ 822 w 853"/>
                <a:gd name="T29" fmla="*/ 276 h 651"/>
                <a:gd name="T30" fmla="*/ 833 w 853"/>
                <a:gd name="T31" fmla="*/ 282 h 651"/>
                <a:gd name="T32" fmla="*/ 797 w 853"/>
                <a:gd name="T33" fmla="*/ 309 h 651"/>
                <a:gd name="T34" fmla="*/ 755 w 853"/>
                <a:gd name="T35" fmla="*/ 327 h 651"/>
                <a:gd name="T36" fmla="*/ 737 w 853"/>
                <a:gd name="T37" fmla="*/ 342 h 651"/>
                <a:gd name="T38" fmla="*/ 712 w 853"/>
                <a:gd name="T39" fmla="*/ 345 h 651"/>
                <a:gd name="T40" fmla="*/ 676 w 853"/>
                <a:gd name="T41" fmla="*/ 359 h 651"/>
                <a:gd name="T42" fmla="*/ 621 w 853"/>
                <a:gd name="T43" fmla="*/ 361 h 651"/>
                <a:gd name="T44" fmla="*/ 551 w 853"/>
                <a:gd name="T45" fmla="*/ 417 h 651"/>
                <a:gd name="T46" fmla="*/ 525 w 853"/>
                <a:gd name="T47" fmla="*/ 503 h 651"/>
                <a:gd name="T48" fmla="*/ 466 w 853"/>
                <a:gd name="T49" fmla="*/ 509 h 651"/>
                <a:gd name="T50" fmla="*/ 365 w 853"/>
                <a:gd name="T51" fmla="*/ 476 h 651"/>
                <a:gd name="T52" fmla="*/ 278 w 853"/>
                <a:gd name="T53" fmla="*/ 447 h 651"/>
                <a:gd name="T54" fmla="*/ 190 w 853"/>
                <a:gd name="T55" fmla="*/ 498 h 651"/>
                <a:gd name="T56" fmla="*/ 154 w 853"/>
                <a:gd name="T57" fmla="*/ 481 h 651"/>
                <a:gd name="T58" fmla="*/ 89 w 853"/>
                <a:gd name="T59" fmla="*/ 467 h 651"/>
                <a:gd name="T60" fmla="*/ 101 w 853"/>
                <a:gd name="T61" fmla="*/ 525 h 651"/>
                <a:gd name="T62" fmla="*/ 149 w 853"/>
                <a:gd name="T63" fmla="*/ 535 h 651"/>
                <a:gd name="T64" fmla="*/ 199 w 853"/>
                <a:gd name="T65" fmla="*/ 565 h 651"/>
                <a:gd name="T66" fmla="*/ 204 w 853"/>
                <a:gd name="T67" fmla="*/ 591 h 651"/>
                <a:gd name="T68" fmla="*/ 161 w 853"/>
                <a:gd name="T69" fmla="*/ 587 h 651"/>
                <a:gd name="T70" fmla="*/ 136 w 853"/>
                <a:gd name="T71" fmla="*/ 587 h 651"/>
                <a:gd name="T72" fmla="*/ 116 w 853"/>
                <a:gd name="T73" fmla="*/ 629 h 651"/>
                <a:gd name="T74" fmla="*/ 85 w 853"/>
                <a:gd name="T75" fmla="*/ 646 h 651"/>
                <a:gd name="T76" fmla="*/ 51 w 853"/>
                <a:gd name="T77" fmla="*/ 625 h 651"/>
                <a:gd name="T78" fmla="*/ 60 w 853"/>
                <a:gd name="T79" fmla="*/ 580 h 651"/>
                <a:gd name="T80" fmla="*/ 34 w 853"/>
                <a:gd name="T81" fmla="*/ 544 h 651"/>
                <a:gd name="T82" fmla="*/ 13 w 853"/>
                <a:gd name="T83" fmla="*/ 503 h 651"/>
                <a:gd name="T84" fmla="*/ 21 w 853"/>
                <a:gd name="T85" fmla="*/ 455 h 651"/>
                <a:gd name="T86" fmla="*/ 73 w 853"/>
                <a:gd name="T87" fmla="*/ 438 h 651"/>
                <a:gd name="T88" fmla="*/ 105 w 853"/>
                <a:gd name="T89" fmla="*/ 395 h 651"/>
                <a:gd name="T90" fmla="*/ 76 w 853"/>
                <a:gd name="T91" fmla="*/ 377 h 651"/>
                <a:gd name="T92" fmla="*/ 83 w 853"/>
                <a:gd name="T93" fmla="*/ 343 h 651"/>
                <a:gd name="T94" fmla="*/ 127 w 853"/>
                <a:gd name="T95" fmla="*/ 355 h 651"/>
                <a:gd name="T96" fmla="*/ 167 w 853"/>
                <a:gd name="T97" fmla="*/ 366 h 651"/>
                <a:gd name="T98" fmla="*/ 220 w 853"/>
                <a:gd name="T99" fmla="*/ 365 h 651"/>
                <a:gd name="T100" fmla="*/ 207 w 853"/>
                <a:gd name="T101" fmla="*/ 321 h 651"/>
                <a:gd name="T102" fmla="*/ 212 w 853"/>
                <a:gd name="T103" fmla="*/ 270 h 651"/>
                <a:gd name="T104" fmla="*/ 244 w 853"/>
                <a:gd name="T105" fmla="*/ 216 h 651"/>
                <a:gd name="T106" fmla="*/ 254 w 853"/>
                <a:gd name="T107" fmla="*/ 148 h 651"/>
                <a:gd name="T108" fmla="*/ 232 w 853"/>
                <a:gd name="T109" fmla="*/ 93 h 651"/>
                <a:gd name="T110" fmla="*/ 212 w 853"/>
                <a:gd name="T111" fmla="*/ 51 h 651"/>
                <a:gd name="T112" fmla="*/ 216 w 853"/>
                <a:gd name="T113" fmla="*/ 12 h 651"/>
                <a:gd name="T114" fmla="*/ 252 w 853"/>
                <a:gd name="T115" fmla="*/ 5 h 651"/>
                <a:gd name="T116" fmla="*/ 309 w 853"/>
                <a:gd name="T117" fmla="*/ 44 h 651"/>
                <a:gd name="T118" fmla="*/ 385 w 853"/>
                <a:gd name="T119" fmla="*/ 101 h 6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53"/>
                <a:gd name="T181" fmla="*/ 0 h 651"/>
                <a:gd name="T182" fmla="*/ 853 w 853"/>
                <a:gd name="T183" fmla="*/ 651 h 6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53" h="651">
                  <a:moveTo>
                    <a:pt x="385" y="101"/>
                  </a:moveTo>
                  <a:lnTo>
                    <a:pt x="406" y="116"/>
                  </a:lnTo>
                  <a:lnTo>
                    <a:pt x="429" y="134"/>
                  </a:lnTo>
                  <a:lnTo>
                    <a:pt x="450" y="148"/>
                  </a:lnTo>
                  <a:lnTo>
                    <a:pt x="476" y="158"/>
                  </a:lnTo>
                  <a:lnTo>
                    <a:pt x="508" y="169"/>
                  </a:lnTo>
                  <a:lnTo>
                    <a:pt x="551" y="182"/>
                  </a:lnTo>
                  <a:lnTo>
                    <a:pt x="531" y="182"/>
                  </a:lnTo>
                  <a:lnTo>
                    <a:pt x="531" y="187"/>
                  </a:lnTo>
                  <a:lnTo>
                    <a:pt x="548" y="193"/>
                  </a:lnTo>
                  <a:lnTo>
                    <a:pt x="559" y="191"/>
                  </a:lnTo>
                  <a:lnTo>
                    <a:pt x="569" y="184"/>
                  </a:lnTo>
                  <a:lnTo>
                    <a:pt x="561" y="180"/>
                  </a:lnTo>
                  <a:lnTo>
                    <a:pt x="586" y="187"/>
                  </a:lnTo>
                  <a:lnTo>
                    <a:pt x="599" y="181"/>
                  </a:lnTo>
                  <a:lnTo>
                    <a:pt x="597" y="192"/>
                  </a:lnTo>
                  <a:lnTo>
                    <a:pt x="597" y="195"/>
                  </a:lnTo>
                  <a:lnTo>
                    <a:pt x="600" y="203"/>
                  </a:lnTo>
                  <a:lnTo>
                    <a:pt x="608" y="210"/>
                  </a:lnTo>
                  <a:lnTo>
                    <a:pt x="610" y="197"/>
                  </a:lnTo>
                  <a:lnTo>
                    <a:pt x="608" y="190"/>
                  </a:lnTo>
                  <a:lnTo>
                    <a:pt x="609" y="178"/>
                  </a:lnTo>
                  <a:lnTo>
                    <a:pt x="613" y="184"/>
                  </a:lnTo>
                  <a:lnTo>
                    <a:pt x="616" y="192"/>
                  </a:lnTo>
                  <a:lnTo>
                    <a:pt x="626" y="193"/>
                  </a:lnTo>
                  <a:lnTo>
                    <a:pt x="618" y="199"/>
                  </a:lnTo>
                  <a:lnTo>
                    <a:pt x="621" y="207"/>
                  </a:lnTo>
                  <a:lnTo>
                    <a:pt x="635" y="214"/>
                  </a:lnTo>
                  <a:lnTo>
                    <a:pt x="650" y="207"/>
                  </a:lnTo>
                  <a:lnTo>
                    <a:pt x="660" y="217"/>
                  </a:lnTo>
                  <a:lnTo>
                    <a:pt x="676" y="214"/>
                  </a:lnTo>
                  <a:lnTo>
                    <a:pt x="693" y="205"/>
                  </a:lnTo>
                  <a:lnTo>
                    <a:pt x="724" y="175"/>
                  </a:lnTo>
                  <a:lnTo>
                    <a:pt x="746" y="149"/>
                  </a:lnTo>
                  <a:lnTo>
                    <a:pt x="755" y="134"/>
                  </a:lnTo>
                  <a:lnTo>
                    <a:pt x="759" y="133"/>
                  </a:lnTo>
                  <a:lnTo>
                    <a:pt x="762" y="136"/>
                  </a:lnTo>
                  <a:lnTo>
                    <a:pt x="746" y="178"/>
                  </a:lnTo>
                  <a:lnTo>
                    <a:pt x="737" y="193"/>
                  </a:lnTo>
                  <a:lnTo>
                    <a:pt x="735" y="204"/>
                  </a:lnTo>
                  <a:lnTo>
                    <a:pt x="737" y="219"/>
                  </a:lnTo>
                  <a:lnTo>
                    <a:pt x="739" y="231"/>
                  </a:lnTo>
                  <a:lnTo>
                    <a:pt x="755" y="243"/>
                  </a:lnTo>
                  <a:lnTo>
                    <a:pt x="760" y="247"/>
                  </a:lnTo>
                  <a:lnTo>
                    <a:pt x="777" y="252"/>
                  </a:lnTo>
                  <a:lnTo>
                    <a:pt x="776" y="258"/>
                  </a:lnTo>
                  <a:lnTo>
                    <a:pt x="772" y="252"/>
                  </a:lnTo>
                  <a:lnTo>
                    <a:pt x="765" y="250"/>
                  </a:lnTo>
                  <a:lnTo>
                    <a:pt x="757" y="251"/>
                  </a:lnTo>
                  <a:lnTo>
                    <a:pt x="762" y="257"/>
                  </a:lnTo>
                  <a:lnTo>
                    <a:pt x="765" y="262"/>
                  </a:lnTo>
                  <a:lnTo>
                    <a:pt x="779" y="270"/>
                  </a:lnTo>
                  <a:lnTo>
                    <a:pt x="786" y="279"/>
                  </a:lnTo>
                  <a:lnTo>
                    <a:pt x="787" y="291"/>
                  </a:lnTo>
                  <a:lnTo>
                    <a:pt x="777" y="288"/>
                  </a:lnTo>
                  <a:lnTo>
                    <a:pt x="773" y="295"/>
                  </a:lnTo>
                  <a:lnTo>
                    <a:pt x="799" y="300"/>
                  </a:lnTo>
                  <a:lnTo>
                    <a:pt x="810" y="289"/>
                  </a:lnTo>
                  <a:lnTo>
                    <a:pt x="822" y="285"/>
                  </a:lnTo>
                  <a:lnTo>
                    <a:pt x="822" y="276"/>
                  </a:lnTo>
                  <a:lnTo>
                    <a:pt x="835" y="272"/>
                  </a:lnTo>
                  <a:lnTo>
                    <a:pt x="853" y="272"/>
                  </a:lnTo>
                  <a:lnTo>
                    <a:pt x="841" y="279"/>
                  </a:lnTo>
                  <a:lnTo>
                    <a:pt x="833" y="282"/>
                  </a:lnTo>
                  <a:lnTo>
                    <a:pt x="824" y="292"/>
                  </a:lnTo>
                  <a:lnTo>
                    <a:pt x="818" y="305"/>
                  </a:lnTo>
                  <a:lnTo>
                    <a:pt x="806" y="311"/>
                  </a:lnTo>
                  <a:lnTo>
                    <a:pt x="797" y="309"/>
                  </a:lnTo>
                  <a:lnTo>
                    <a:pt x="790" y="316"/>
                  </a:lnTo>
                  <a:lnTo>
                    <a:pt x="772" y="317"/>
                  </a:lnTo>
                  <a:lnTo>
                    <a:pt x="755" y="323"/>
                  </a:lnTo>
                  <a:lnTo>
                    <a:pt x="755" y="327"/>
                  </a:lnTo>
                  <a:lnTo>
                    <a:pt x="765" y="335"/>
                  </a:lnTo>
                  <a:lnTo>
                    <a:pt x="747" y="336"/>
                  </a:lnTo>
                  <a:lnTo>
                    <a:pt x="753" y="344"/>
                  </a:lnTo>
                  <a:lnTo>
                    <a:pt x="737" y="342"/>
                  </a:lnTo>
                  <a:lnTo>
                    <a:pt x="728" y="348"/>
                  </a:lnTo>
                  <a:lnTo>
                    <a:pt x="737" y="335"/>
                  </a:lnTo>
                  <a:lnTo>
                    <a:pt x="719" y="337"/>
                  </a:lnTo>
                  <a:lnTo>
                    <a:pt x="712" y="345"/>
                  </a:lnTo>
                  <a:lnTo>
                    <a:pt x="706" y="352"/>
                  </a:lnTo>
                  <a:lnTo>
                    <a:pt x="715" y="357"/>
                  </a:lnTo>
                  <a:lnTo>
                    <a:pt x="679" y="356"/>
                  </a:lnTo>
                  <a:lnTo>
                    <a:pt x="676" y="359"/>
                  </a:lnTo>
                  <a:lnTo>
                    <a:pt x="653" y="364"/>
                  </a:lnTo>
                  <a:lnTo>
                    <a:pt x="660" y="351"/>
                  </a:lnTo>
                  <a:lnTo>
                    <a:pt x="641" y="355"/>
                  </a:lnTo>
                  <a:lnTo>
                    <a:pt x="621" y="361"/>
                  </a:lnTo>
                  <a:lnTo>
                    <a:pt x="615" y="374"/>
                  </a:lnTo>
                  <a:lnTo>
                    <a:pt x="592" y="383"/>
                  </a:lnTo>
                  <a:lnTo>
                    <a:pt x="574" y="398"/>
                  </a:lnTo>
                  <a:lnTo>
                    <a:pt x="551" y="417"/>
                  </a:lnTo>
                  <a:lnTo>
                    <a:pt x="538" y="438"/>
                  </a:lnTo>
                  <a:lnTo>
                    <a:pt x="522" y="468"/>
                  </a:lnTo>
                  <a:lnTo>
                    <a:pt x="522" y="483"/>
                  </a:lnTo>
                  <a:lnTo>
                    <a:pt x="525" y="503"/>
                  </a:lnTo>
                  <a:lnTo>
                    <a:pt x="515" y="517"/>
                  </a:lnTo>
                  <a:lnTo>
                    <a:pt x="515" y="537"/>
                  </a:lnTo>
                  <a:lnTo>
                    <a:pt x="493" y="520"/>
                  </a:lnTo>
                  <a:lnTo>
                    <a:pt x="466" y="509"/>
                  </a:lnTo>
                  <a:lnTo>
                    <a:pt x="440" y="501"/>
                  </a:lnTo>
                  <a:lnTo>
                    <a:pt x="418" y="494"/>
                  </a:lnTo>
                  <a:lnTo>
                    <a:pt x="391" y="486"/>
                  </a:lnTo>
                  <a:lnTo>
                    <a:pt x="365" y="476"/>
                  </a:lnTo>
                  <a:lnTo>
                    <a:pt x="338" y="462"/>
                  </a:lnTo>
                  <a:lnTo>
                    <a:pt x="318" y="455"/>
                  </a:lnTo>
                  <a:lnTo>
                    <a:pt x="296" y="449"/>
                  </a:lnTo>
                  <a:lnTo>
                    <a:pt x="278" y="447"/>
                  </a:lnTo>
                  <a:lnTo>
                    <a:pt x="257" y="452"/>
                  </a:lnTo>
                  <a:lnTo>
                    <a:pt x="227" y="470"/>
                  </a:lnTo>
                  <a:lnTo>
                    <a:pt x="204" y="486"/>
                  </a:lnTo>
                  <a:lnTo>
                    <a:pt x="190" y="498"/>
                  </a:lnTo>
                  <a:lnTo>
                    <a:pt x="184" y="506"/>
                  </a:lnTo>
                  <a:lnTo>
                    <a:pt x="168" y="492"/>
                  </a:lnTo>
                  <a:lnTo>
                    <a:pt x="162" y="483"/>
                  </a:lnTo>
                  <a:lnTo>
                    <a:pt x="154" y="481"/>
                  </a:lnTo>
                  <a:lnTo>
                    <a:pt x="146" y="470"/>
                  </a:lnTo>
                  <a:lnTo>
                    <a:pt x="132" y="465"/>
                  </a:lnTo>
                  <a:lnTo>
                    <a:pt x="114" y="462"/>
                  </a:lnTo>
                  <a:lnTo>
                    <a:pt x="89" y="467"/>
                  </a:lnTo>
                  <a:lnTo>
                    <a:pt x="83" y="478"/>
                  </a:lnTo>
                  <a:lnTo>
                    <a:pt x="83" y="496"/>
                  </a:lnTo>
                  <a:lnTo>
                    <a:pt x="89" y="517"/>
                  </a:lnTo>
                  <a:lnTo>
                    <a:pt x="101" y="525"/>
                  </a:lnTo>
                  <a:lnTo>
                    <a:pt x="125" y="532"/>
                  </a:lnTo>
                  <a:lnTo>
                    <a:pt x="130" y="534"/>
                  </a:lnTo>
                  <a:lnTo>
                    <a:pt x="147" y="528"/>
                  </a:lnTo>
                  <a:lnTo>
                    <a:pt x="149" y="535"/>
                  </a:lnTo>
                  <a:lnTo>
                    <a:pt x="161" y="543"/>
                  </a:lnTo>
                  <a:lnTo>
                    <a:pt x="173" y="551"/>
                  </a:lnTo>
                  <a:lnTo>
                    <a:pt x="195" y="562"/>
                  </a:lnTo>
                  <a:lnTo>
                    <a:pt x="199" y="565"/>
                  </a:lnTo>
                  <a:lnTo>
                    <a:pt x="204" y="569"/>
                  </a:lnTo>
                  <a:lnTo>
                    <a:pt x="212" y="574"/>
                  </a:lnTo>
                  <a:lnTo>
                    <a:pt x="214" y="587"/>
                  </a:lnTo>
                  <a:lnTo>
                    <a:pt x="204" y="591"/>
                  </a:lnTo>
                  <a:lnTo>
                    <a:pt x="188" y="595"/>
                  </a:lnTo>
                  <a:lnTo>
                    <a:pt x="179" y="599"/>
                  </a:lnTo>
                  <a:lnTo>
                    <a:pt x="169" y="589"/>
                  </a:lnTo>
                  <a:lnTo>
                    <a:pt x="161" y="587"/>
                  </a:lnTo>
                  <a:lnTo>
                    <a:pt x="156" y="594"/>
                  </a:lnTo>
                  <a:lnTo>
                    <a:pt x="149" y="595"/>
                  </a:lnTo>
                  <a:lnTo>
                    <a:pt x="148" y="587"/>
                  </a:lnTo>
                  <a:lnTo>
                    <a:pt x="136" y="587"/>
                  </a:lnTo>
                  <a:lnTo>
                    <a:pt x="131" y="597"/>
                  </a:lnTo>
                  <a:lnTo>
                    <a:pt x="103" y="614"/>
                  </a:lnTo>
                  <a:lnTo>
                    <a:pt x="114" y="622"/>
                  </a:lnTo>
                  <a:lnTo>
                    <a:pt x="116" y="629"/>
                  </a:lnTo>
                  <a:lnTo>
                    <a:pt x="105" y="631"/>
                  </a:lnTo>
                  <a:lnTo>
                    <a:pt x="98" y="632"/>
                  </a:lnTo>
                  <a:lnTo>
                    <a:pt x="91" y="636"/>
                  </a:lnTo>
                  <a:lnTo>
                    <a:pt x="85" y="646"/>
                  </a:lnTo>
                  <a:lnTo>
                    <a:pt x="73" y="651"/>
                  </a:lnTo>
                  <a:lnTo>
                    <a:pt x="61" y="646"/>
                  </a:lnTo>
                  <a:lnTo>
                    <a:pt x="63" y="639"/>
                  </a:lnTo>
                  <a:lnTo>
                    <a:pt x="51" y="625"/>
                  </a:lnTo>
                  <a:lnTo>
                    <a:pt x="43" y="619"/>
                  </a:lnTo>
                  <a:lnTo>
                    <a:pt x="51" y="603"/>
                  </a:lnTo>
                  <a:lnTo>
                    <a:pt x="57" y="594"/>
                  </a:lnTo>
                  <a:lnTo>
                    <a:pt x="60" y="580"/>
                  </a:lnTo>
                  <a:lnTo>
                    <a:pt x="67" y="570"/>
                  </a:lnTo>
                  <a:lnTo>
                    <a:pt x="57" y="558"/>
                  </a:lnTo>
                  <a:lnTo>
                    <a:pt x="49" y="543"/>
                  </a:lnTo>
                  <a:lnTo>
                    <a:pt x="34" y="544"/>
                  </a:lnTo>
                  <a:lnTo>
                    <a:pt x="18" y="533"/>
                  </a:lnTo>
                  <a:lnTo>
                    <a:pt x="7" y="521"/>
                  </a:lnTo>
                  <a:lnTo>
                    <a:pt x="0" y="513"/>
                  </a:lnTo>
                  <a:lnTo>
                    <a:pt x="13" y="503"/>
                  </a:lnTo>
                  <a:lnTo>
                    <a:pt x="15" y="489"/>
                  </a:lnTo>
                  <a:lnTo>
                    <a:pt x="12" y="475"/>
                  </a:lnTo>
                  <a:lnTo>
                    <a:pt x="11" y="460"/>
                  </a:lnTo>
                  <a:lnTo>
                    <a:pt x="21" y="455"/>
                  </a:lnTo>
                  <a:lnTo>
                    <a:pt x="43" y="445"/>
                  </a:lnTo>
                  <a:lnTo>
                    <a:pt x="51" y="438"/>
                  </a:lnTo>
                  <a:lnTo>
                    <a:pt x="57" y="437"/>
                  </a:lnTo>
                  <a:lnTo>
                    <a:pt x="73" y="438"/>
                  </a:lnTo>
                  <a:lnTo>
                    <a:pt x="78" y="431"/>
                  </a:lnTo>
                  <a:lnTo>
                    <a:pt x="83" y="417"/>
                  </a:lnTo>
                  <a:lnTo>
                    <a:pt x="89" y="408"/>
                  </a:lnTo>
                  <a:lnTo>
                    <a:pt x="105" y="395"/>
                  </a:lnTo>
                  <a:lnTo>
                    <a:pt x="103" y="392"/>
                  </a:lnTo>
                  <a:lnTo>
                    <a:pt x="92" y="389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9" y="371"/>
                  </a:lnTo>
                  <a:lnTo>
                    <a:pt x="67" y="363"/>
                  </a:lnTo>
                  <a:lnTo>
                    <a:pt x="76" y="355"/>
                  </a:lnTo>
                  <a:lnTo>
                    <a:pt x="83" y="343"/>
                  </a:lnTo>
                  <a:lnTo>
                    <a:pt x="92" y="342"/>
                  </a:lnTo>
                  <a:lnTo>
                    <a:pt x="107" y="351"/>
                  </a:lnTo>
                  <a:lnTo>
                    <a:pt x="123" y="357"/>
                  </a:lnTo>
                  <a:lnTo>
                    <a:pt x="127" y="355"/>
                  </a:lnTo>
                  <a:lnTo>
                    <a:pt x="136" y="365"/>
                  </a:lnTo>
                  <a:lnTo>
                    <a:pt x="154" y="364"/>
                  </a:lnTo>
                  <a:lnTo>
                    <a:pt x="164" y="358"/>
                  </a:lnTo>
                  <a:lnTo>
                    <a:pt x="167" y="366"/>
                  </a:lnTo>
                  <a:lnTo>
                    <a:pt x="173" y="371"/>
                  </a:lnTo>
                  <a:lnTo>
                    <a:pt x="182" y="375"/>
                  </a:lnTo>
                  <a:lnTo>
                    <a:pt x="201" y="373"/>
                  </a:lnTo>
                  <a:lnTo>
                    <a:pt x="220" y="365"/>
                  </a:lnTo>
                  <a:lnTo>
                    <a:pt x="233" y="350"/>
                  </a:lnTo>
                  <a:lnTo>
                    <a:pt x="227" y="335"/>
                  </a:lnTo>
                  <a:lnTo>
                    <a:pt x="214" y="327"/>
                  </a:lnTo>
                  <a:lnTo>
                    <a:pt x="207" y="321"/>
                  </a:lnTo>
                  <a:lnTo>
                    <a:pt x="214" y="310"/>
                  </a:lnTo>
                  <a:lnTo>
                    <a:pt x="209" y="300"/>
                  </a:lnTo>
                  <a:lnTo>
                    <a:pt x="204" y="285"/>
                  </a:lnTo>
                  <a:lnTo>
                    <a:pt x="212" y="270"/>
                  </a:lnTo>
                  <a:lnTo>
                    <a:pt x="223" y="264"/>
                  </a:lnTo>
                  <a:lnTo>
                    <a:pt x="238" y="256"/>
                  </a:lnTo>
                  <a:lnTo>
                    <a:pt x="242" y="242"/>
                  </a:lnTo>
                  <a:lnTo>
                    <a:pt x="244" y="216"/>
                  </a:lnTo>
                  <a:lnTo>
                    <a:pt x="238" y="201"/>
                  </a:lnTo>
                  <a:lnTo>
                    <a:pt x="248" y="179"/>
                  </a:lnTo>
                  <a:lnTo>
                    <a:pt x="246" y="158"/>
                  </a:lnTo>
                  <a:lnTo>
                    <a:pt x="254" y="148"/>
                  </a:lnTo>
                  <a:lnTo>
                    <a:pt x="253" y="136"/>
                  </a:lnTo>
                  <a:lnTo>
                    <a:pt x="245" y="123"/>
                  </a:lnTo>
                  <a:lnTo>
                    <a:pt x="244" y="105"/>
                  </a:lnTo>
                  <a:lnTo>
                    <a:pt x="232" y="93"/>
                  </a:lnTo>
                  <a:lnTo>
                    <a:pt x="225" y="83"/>
                  </a:lnTo>
                  <a:lnTo>
                    <a:pt x="216" y="74"/>
                  </a:lnTo>
                  <a:lnTo>
                    <a:pt x="219" y="62"/>
                  </a:lnTo>
                  <a:lnTo>
                    <a:pt x="212" y="51"/>
                  </a:lnTo>
                  <a:lnTo>
                    <a:pt x="212" y="36"/>
                  </a:lnTo>
                  <a:lnTo>
                    <a:pt x="214" y="24"/>
                  </a:lnTo>
                  <a:lnTo>
                    <a:pt x="211" y="13"/>
                  </a:lnTo>
                  <a:lnTo>
                    <a:pt x="216" y="12"/>
                  </a:lnTo>
                  <a:lnTo>
                    <a:pt x="224" y="18"/>
                  </a:lnTo>
                  <a:lnTo>
                    <a:pt x="234" y="24"/>
                  </a:lnTo>
                  <a:lnTo>
                    <a:pt x="249" y="16"/>
                  </a:lnTo>
                  <a:lnTo>
                    <a:pt x="252" y="5"/>
                  </a:lnTo>
                  <a:lnTo>
                    <a:pt x="258" y="0"/>
                  </a:lnTo>
                  <a:lnTo>
                    <a:pt x="262" y="13"/>
                  </a:lnTo>
                  <a:lnTo>
                    <a:pt x="280" y="21"/>
                  </a:lnTo>
                  <a:lnTo>
                    <a:pt x="309" y="44"/>
                  </a:lnTo>
                  <a:lnTo>
                    <a:pt x="327" y="61"/>
                  </a:lnTo>
                  <a:lnTo>
                    <a:pt x="357" y="76"/>
                  </a:lnTo>
                  <a:lnTo>
                    <a:pt x="365" y="88"/>
                  </a:lnTo>
                  <a:lnTo>
                    <a:pt x="385" y="10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52" name="正方形/長方形 151"/>
          <p:cNvSpPr/>
          <p:nvPr/>
        </p:nvSpPr>
        <p:spPr>
          <a:xfrm>
            <a:off x="3824481" y="1820834"/>
            <a:ext cx="224459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FF0000"/>
                </a:solidFill>
                <a:latin typeface="+mn-lt"/>
              </a:rPr>
              <a:t>Precipitation and Wind</a:t>
            </a:r>
          </a:p>
          <a:p>
            <a:pPr algn="ctr">
              <a:defRPr/>
            </a:pPr>
            <a:r>
              <a:rPr lang="en-US" altLang="ja-JP" sz="1400" dirty="0">
                <a:solidFill>
                  <a:srgbClr val="FF0000"/>
                </a:solidFill>
                <a:latin typeface="+mn-lt"/>
              </a:rPr>
              <a:t>Observation</a:t>
            </a:r>
          </a:p>
          <a:p>
            <a:pPr algn="ctr">
              <a:defRPr/>
            </a:pPr>
            <a:r>
              <a:rPr lang="en-US" altLang="ja-JP" sz="1400" dirty="0">
                <a:solidFill>
                  <a:srgbClr val="FF0000"/>
                </a:solidFill>
                <a:latin typeface="+mn-lt"/>
              </a:rPr>
              <a:t>Every 5 min.</a:t>
            </a:r>
            <a:endParaRPr lang="ja-JP" altLang="en-US" sz="1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53" name="Picture 27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103" y="3885167"/>
            <a:ext cx="1336561" cy="174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Rectangle 235"/>
          <p:cNvSpPr>
            <a:spLocks noChangeArrowheads="1"/>
          </p:cNvSpPr>
          <p:nvPr/>
        </p:nvSpPr>
        <p:spPr bwMode="auto">
          <a:xfrm>
            <a:off x="7297647" y="5732477"/>
            <a:ext cx="1508798" cy="3995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333333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ja-JP" sz="1200" dirty="0">
                <a:latin typeface="+mn-lt"/>
              </a:rPr>
              <a:t>Operation Center</a:t>
            </a:r>
          </a:p>
          <a:p>
            <a:pPr algn="ctr">
              <a:defRPr/>
            </a:pPr>
            <a:r>
              <a:rPr lang="en-US" altLang="ja-JP" sz="1200" dirty="0">
                <a:latin typeface="+mn-lt"/>
              </a:rPr>
              <a:t>(HQ, Tokyo)</a:t>
            </a:r>
          </a:p>
        </p:txBody>
      </p:sp>
      <p:sp>
        <p:nvSpPr>
          <p:cNvPr id="155" name="Rectangle 235"/>
          <p:cNvSpPr>
            <a:spLocks noChangeArrowheads="1"/>
          </p:cNvSpPr>
          <p:nvPr/>
        </p:nvSpPr>
        <p:spPr bwMode="auto">
          <a:xfrm>
            <a:off x="7296269" y="6242299"/>
            <a:ext cx="1510176" cy="400968"/>
          </a:xfrm>
          <a:prstGeom prst="rect">
            <a:avLst/>
          </a:prstGeom>
          <a:noFill/>
          <a:ln w="25400">
            <a:solidFill>
              <a:srgbClr val="333333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ja-JP" sz="1200" dirty="0">
                <a:latin typeface="+mn-lt"/>
              </a:rPr>
              <a:t>Backup System</a:t>
            </a:r>
          </a:p>
          <a:p>
            <a:pPr algn="ctr">
              <a:defRPr/>
            </a:pPr>
            <a:r>
              <a:rPr lang="en-US" altLang="ja-JP" sz="1200" dirty="0">
                <a:latin typeface="+mn-lt"/>
              </a:rPr>
              <a:t>(Osaka)</a:t>
            </a:r>
          </a:p>
        </p:txBody>
      </p:sp>
      <p:pic>
        <p:nvPicPr>
          <p:cNvPr id="156" name="Picture 5" descr="Image1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5225" y="4551131"/>
            <a:ext cx="665997" cy="906213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右矢印 156"/>
          <p:cNvSpPr/>
          <p:nvPr/>
        </p:nvSpPr>
        <p:spPr>
          <a:xfrm rot="19097958">
            <a:off x="7607833" y="4307711"/>
            <a:ext cx="447817" cy="294774"/>
          </a:xfrm>
          <a:prstGeom prst="rightArrow">
            <a:avLst>
              <a:gd name="adj1" fmla="val 32265"/>
              <a:gd name="adj2" fmla="val 792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8" name="Text Box 312"/>
          <p:cNvSpPr txBox="1">
            <a:spLocks noChangeArrowheads="1"/>
          </p:cNvSpPr>
          <p:nvPr/>
        </p:nvSpPr>
        <p:spPr bwMode="auto">
          <a:xfrm>
            <a:off x="4656384" y="2835539"/>
            <a:ext cx="1161568" cy="22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altLang="ja-JP" sz="1100" i="1" dirty="0" smtClean="0">
                <a:latin typeface="+mn-lt"/>
              </a:rPr>
              <a:t>Radar Coverage</a:t>
            </a:r>
            <a:endParaRPr lang="en-US" altLang="ja-JP" sz="1100" i="1" dirty="0">
              <a:latin typeface="+mn-lt"/>
            </a:endParaRPr>
          </a:p>
        </p:txBody>
      </p:sp>
      <p:sp>
        <p:nvSpPr>
          <p:cNvPr id="159" name="Line 313"/>
          <p:cNvSpPr>
            <a:spLocks noChangeShapeType="1"/>
          </p:cNvSpPr>
          <p:nvPr/>
        </p:nvSpPr>
        <p:spPr bwMode="auto">
          <a:xfrm flipH="1" flipV="1">
            <a:off x="5332169" y="3011750"/>
            <a:ext cx="221842" cy="1694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2" name="Rectangle 267"/>
          <p:cNvSpPr>
            <a:spLocks noChangeArrowheads="1"/>
          </p:cNvSpPr>
          <p:nvPr/>
        </p:nvSpPr>
        <p:spPr bwMode="auto">
          <a:xfrm>
            <a:off x="4588687" y="2667979"/>
            <a:ext cx="1160389" cy="16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j-lt"/>
              </a:rPr>
              <a:t> Doppler Radars (20)</a:t>
            </a:r>
          </a:p>
        </p:txBody>
      </p:sp>
      <p:grpSp>
        <p:nvGrpSpPr>
          <p:cNvPr id="165" name="Group 316"/>
          <p:cNvGrpSpPr>
            <a:grpSpLocks noChangeAspect="1"/>
          </p:cNvGrpSpPr>
          <p:nvPr/>
        </p:nvGrpSpPr>
        <p:grpSpPr bwMode="auto">
          <a:xfrm>
            <a:off x="3462362" y="4930057"/>
            <a:ext cx="403724" cy="673792"/>
            <a:chOff x="3648" y="2064"/>
            <a:chExt cx="524" cy="871"/>
          </a:xfrm>
        </p:grpSpPr>
        <p:sp>
          <p:nvSpPr>
            <p:cNvPr id="166" name="Freeform 317"/>
            <p:cNvSpPr>
              <a:spLocks noChangeAspect="1"/>
            </p:cNvSpPr>
            <p:nvPr/>
          </p:nvSpPr>
          <p:spPr bwMode="auto">
            <a:xfrm>
              <a:off x="3648" y="2064"/>
              <a:ext cx="490" cy="871"/>
            </a:xfrm>
            <a:custGeom>
              <a:avLst/>
              <a:gdLst>
                <a:gd name="T0" fmla="*/ 226 w 490"/>
                <a:gd name="T1" fmla="*/ 5 h 871"/>
                <a:gd name="T2" fmla="*/ 276 w 490"/>
                <a:gd name="T3" fmla="*/ 11 h 871"/>
                <a:gd name="T4" fmla="*/ 342 w 490"/>
                <a:gd name="T5" fmla="*/ 81 h 871"/>
                <a:gd name="T6" fmla="*/ 412 w 490"/>
                <a:gd name="T7" fmla="*/ 198 h 871"/>
                <a:gd name="T8" fmla="*/ 468 w 490"/>
                <a:gd name="T9" fmla="*/ 344 h 871"/>
                <a:gd name="T10" fmla="*/ 490 w 490"/>
                <a:gd name="T11" fmla="*/ 451 h 871"/>
                <a:gd name="T12" fmla="*/ 485 w 490"/>
                <a:gd name="T13" fmla="*/ 515 h 871"/>
                <a:gd name="T14" fmla="*/ 468 w 490"/>
                <a:gd name="T15" fmla="*/ 551 h 871"/>
                <a:gd name="T16" fmla="*/ 439 w 490"/>
                <a:gd name="T17" fmla="*/ 559 h 871"/>
                <a:gd name="T18" fmla="*/ 387 w 490"/>
                <a:gd name="T19" fmla="*/ 536 h 871"/>
                <a:gd name="T20" fmla="*/ 323 w 490"/>
                <a:gd name="T21" fmla="*/ 495 h 871"/>
                <a:gd name="T22" fmla="*/ 279 w 490"/>
                <a:gd name="T23" fmla="*/ 464 h 871"/>
                <a:gd name="T24" fmla="*/ 247 w 490"/>
                <a:gd name="T25" fmla="*/ 468 h 871"/>
                <a:gd name="T26" fmla="*/ 274 w 490"/>
                <a:gd name="T27" fmla="*/ 551 h 871"/>
                <a:gd name="T28" fmla="*/ 296 w 490"/>
                <a:gd name="T29" fmla="*/ 771 h 871"/>
                <a:gd name="T30" fmla="*/ 323 w 490"/>
                <a:gd name="T31" fmla="*/ 839 h 871"/>
                <a:gd name="T32" fmla="*/ 36 w 490"/>
                <a:gd name="T33" fmla="*/ 834 h 871"/>
                <a:gd name="T34" fmla="*/ 58 w 490"/>
                <a:gd name="T35" fmla="*/ 749 h 871"/>
                <a:gd name="T36" fmla="*/ 90 w 490"/>
                <a:gd name="T37" fmla="*/ 547 h 871"/>
                <a:gd name="T38" fmla="*/ 131 w 490"/>
                <a:gd name="T39" fmla="*/ 473 h 871"/>
                <a:gd name="T40" fmla="*/ 68 w 490"/>
                <a:gd name="T41" fmla="*/ 510 h 871"/>
                <a:gd name="T42" fmla="*/ 0 w 490"/>
                <a:gd name="T43" fmla="*/ 451 h 871"/>
                <a:gd name="T44" fmla="*/ 36 w 490"/>
                <a:gd name="T45" fmla="*/ 398 h 871"/>
                <a:gd name="T46" fmla="*/ 78 w 490"/>
                <a:gd name="T47" fmla="*/ 423 h 871"/>
                <a:gd name="T48" fmla="*/ 211 w 490"/>
                <a:gd name="T49" fmla="*/ 398 h 871"/>
                <a:gd name="T50" fmla="*/ 201 w 490"/>
                <a:gd name="T51" fmla="*/ 393 h 871"/>
                <a:gd name="T52" fmla="*/ 189 w 490"/>
                <a:gd name="T53" fmla="*/ 378 h 871"/>
                <a:gd name="T54" fmla="*/ 174 w 490"/>
                <a:gd name="T55" fmla="*/ 356 h 871"/>
                <a:gd name="T56" fmla="*/ 158 w 490"/>
                <a:gd name="T57" fmla="*/ 324 h 871"/>
                <a:gd name="T58" fmla="*/ 153 w 490"/>
                <a:gd name="T59" fmla="*/ 283 h 871"/>
                <a:gd name="T60" fmla="*/ 153 w 490"/>
                <a:gd name="T61" fmla="*/ 244 h 871"/>
                <a:gd name="T62" fmla="*/ 153 w 490"/>
                <a:gd name="T63" fmla="*/ 207 h 871"/>
                <a:gd name="T64" fmla="*/ 156 w 490"/>
                <a:gd name="T65" fmla="*/ 186 h 871"/>
                <a:gd name="T66" fmla="*/ 163 w 490"/>
                <a:gd name="T67" fmla="*/ 149 h 871"/>
                <a:gd name="T68" fmla="*/ 175 w 490"/>
                <a:gd name="T69" fmla="*/ 102 h 871"/>
                <a:gd name="T70" fmla="*/ 189 w 490"/>
                <a:gd name="T71" fmla="*/ 63 h 871"/>
                <a:gd name="T72" fmla="*/ 206 w 490"/>
                <a:gd name="T73" fmla="*/ 22 h 8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0"/>
                <a:gd name="T112" fmla="*/ 0 h 871"/>
                <a:gd name="T113" fmla="*/ 490 w 490"/>
                <a:gd name="T114" fmla="*/ 871 h 87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0" h="871">
                  <a:moveTo>
                    <a:pt x="206" y="22"/>
                  </a:moveTo>
                  <a:lnTo>
                    <a:pt x="226" y="5"/>
                  </a:lnTo>
                  <a:lnTo>
                    <a:pt x="247" y="0"/>
                  </a:lnTo>
                  <a:lnTo>
                    <a:pt x="276" y="11"/>
                  </a:lnTo>
                  <a:lnTo>
                    <a:pt x="310" y="41"/>
                  </a:lnTo>
                  <a:lnTo>
                    <a:pt x="342" y="81"/>
                  </a:lnTo>
                  <a:lnTo>
                    <a:pt x="378" y="134"/>
                  </a:lnTo>
                  <a:lnTo>
                    <a:pt x="412" y="198"/>
                  </a:lnTo>
                  <a:lnTo>
                    <a:pt x="444" y="271"/>
                  </a:lnTo>
                  <a:lnTo>
                    <a:pt x="468" y="344"/>
                  </a:lnTo>
                  <a:lnTo>
                    <a:pt x="480" y="403"/>
                  </a:lnTo>
                  <a:lnTo>
                    <a:pt x="490" y="451"/>
                  </a:lnTo>
                  <a:lnTo>
                    <a:pt x="490" y="488"/>
                  </a:lnTo>
                  <a:lnTo>
                    <a:pt x="485" y="515"/>
                  </a:lnTo>
                  <a:lnTo>
                    <a:pt x="480" y="537"/>
                  </a:lnTo>
                  <a:lnTo>
                    <a:pt x="468" y="551"/>
                  </a:lnTo>
                  <a:lnTo>
                    <a:pt x="458" y="559"/>
                  </a:lnTo>
                  <a:lnTo>
                    <a:pt x="439" y="559"/>
                  </a:lnTo>
                  <a:lnTo>
                    <a:pt x="417" y="551"/>
                  </a:lnTo>
                  <a:lnTo>
                    <a:pt x="387" y="536"/>
                  </a:lnTo>
                  <a:lnTo>
                    <a:pt x="354" y="515"/>
                  </a:lnTo>
                  <a:lnTo>
                    <a:pt x="323" y="495"/>
                  </a:lnTo>
                  <a:lnTo>
                    <a:pt x="296" y="478"/>
                  </a:lnTo>
                  <a:lnTo>
                    <a:pt x="279" y="464"/>
                  </a:lnTo>
                  <a:lnTo>
                    <a:pt x="274" y="464"/>
                  </a:lnTo>
                  <a:lnTo>
                    <a:pt x="247" y="468"/>
                  </a:lnTo>
                  <a:lnTo>
                    <a:pt x="247" y="527"/>
                  </a:lnTo>
                  <a:lnTo>
                    <a:pt x="274" y="551"/>
                  </a:lnTo>
                  <a:lnTo>
                    <a:pt x="274" y="583"/>
                  </a:lnTo>
                  <a:lnTo>
                    <a:pt x="296" y="771"/>
                  </a:lnTo>
                  <a:lnTo>
                    <a:pt x="318" y="786"/>
                  </a:lnTo>
                  <a:lnTo>
                    <a:pt x="323" y="839"/>
                  </a:lnTo>
                  <a:lnTo>
                    <a:pt x="189" y="871"/>
                  </a:lnTo>
                  <a:lnTo>
                    <a:pt x="36" y="834"/>
                  </a:lnTo>
                  <a:lnTo>
                    <a:pt x="36" y="766"/>
                  </a:lnTo>
                  <a:lnTo>
                    <a:pt x="58" y="749"/>
                  </a:lnTo>
                  <a:lnTo>
                    <a:pt x="90" y="578"/>
                  </a:lnTo>
                  <a:lnTo>
                    <a:pt x="90" y="547"/>
                  </a:lnTo>
                  <a:lnTo>
                    <a:pt x="121" y="532"/>
                  </a:lnTo>
                  <a:lnTo>
                    <a:pt x="131" y="473"/>
                  </a:lnTo>
                  <a:lnTo>
                    <a:pt x="73" y="456"/>
                  </a:lnTo>
                  <a:lnTo>
                    <a:pt x="68" y="510"/>
                  </a:lnTo>
                  <a:lnTo>
                    <a:pt x="0" y="500"/>
                  </a:lnTo>
                  <a:lnTo>
                    <a:pt x="0" y="451"/>
                  </a:lnTo>
                  <a:lnTo>
                    <a:pt x="47" y="432"/>
                  </a:lnTo>
                  <a:lnTo>
                    <a:pt x="36" y="398"/>
                  </a:lnTo>
                  <a:lnTo>
                    <a:pt x="63" y="383"/>
                  </a:lnTo>
                  <a:lnTo>
                    <a:pt x="78" y="423"/>
                  </a:lnTo>
                  <a:lnTo>
                    <a:pt x="184" y="393"/>
                  </a:lnTo>
                  <a:lnTo>
                    <a:pt x="211" y="398"/>
                  </a:lnTo>
                  <a:lnTo>
                    <a:pt x="206" y="398"/>
                  </a:lnTo>
                  <a:lnTo>
                    <a:pt x="201" y="393"/>
                  </a:lnTo>
                  <a:lnTo>
                    <a:pt x="196" y="388"/>
                  </a:lnTo>
                  <a:cubicBezTo>
                    <a:pt x="196" y="388"/>
                    <a:pt x="191" y="381"/>
                    <a:pt x="189" y="378"/>
                  </a:cubicBezTo>
                  <a:cubicBezTo>
                    <a:pt x="189" y="378"/>
                    <a:pt x="182" y="369"/>
                    <a:pt x="182" y="369"/>
                  </a:cubicBezTo>
                  <a:cubicBezTo>
                    <a:pt x="182" y="369"/>
                    <a:pt x="174" y="356"/>
                    <a:pt x="174" y="356"/>
                  </a:cubicBezTo>
                  <a:cubicBezTo>
                    <a:pt x="174" y="356"/>
                    <a:pt x="167" y="344"/>
                    <a:pt x="167" y="344"/>
                  </a:cubicBezTo>
                  <a:cubicBezTo>
                    <a:pt x="164" y="339"/>
                    <a:pt x="160" y="330"/>
                    <a:pt x="158" y="324"/>
                  </a:cubicBezTo>
                  <a:cubicBezTo>
                    <a:pt x="156" y="318"/>
                    <a:pt x="154" y="314"/>
                    <a:pt x="153" y="307"/>
                  </a:cubicBezTo>
                  <a:cubicBezTo>
                    <a:pt x="152" y="300"/>
                    <a:pt x="153" y="291"/>
                    <a:pt x="153" y="283"/>
                  </a:cubicBezTo>
                  <a:lnTo>
                    <a:pt x="153" y="261"/>
                  </a:lnTo>
                  <a:cubicBezTo>
                    <a:pt x="153" y="255"/>
                    <a:pt x="153" y="250"/>
                    <a:pt x="153" y="244"/>
                  </a:cubicBezTo>
                  <a:cubicBezTo>
                    <a:pt x="153" y="238"/>
                    <a:pt x="153" y="228"/>
                    <a:pt x="153" y="222"/>
                  </a:cubicBezTo>
                  <a:cubicBezTo>
                    <a:pt x="153" y="216"/>
                    <a:pt x="153" y="211"/>
                    <a:pt x="153" y="207"/>
                  </a:cubicBezTo>
                  <a:cubicBezTo>
                    <a:pt x="153" y="203"/>
                    <a:pt x="153" y="201"/>
                    <a:pt x="153" y="198"/>
                  </a:cubicBezTo>
                  <a:cubicBezTo>
                    <a:pt x="153" y="195"/>
                    <a:pt x="155" y="190"/>
                    <a:pt x="156" y="186"/>
                  </a:cubicBezTo>
                  <a:cubicBezTo>
                    <a:pt x="157" y="182"/>
                    <a:pt x="157" y="177"/>
                    <a:pt x="158" y="171"/>
                  </a:cubicBezTo>
                  <a:lnTo>
                    <a:pt x="163" y="149"/>
                  </a:lnTo>
                  <a:cubicBezTo>
                    <a:pt x="165" y="142"/>
                    <a:pt x="168" y="135"/>
                    <a:pt x="170" y="127"/>
                  </a:cubicBezTo>
                  <a:cubicBezTo>
                    <a:pt x="172" y="119"/>
                    <a:pt x="173" y="109"/>
                    <a:pt x="175" y="102"/>
                  </a:cubicBezTo>
                  <a:cubicBezTo>
                    <a:pt x="177" y="95"/>
                    <a:pt x="181" y="89"/>
                    <a:pt x="183" y="83"/>
                  </a:cubicBezTo>
                  <a:cubicBezTo>
                    <a:pt x="185" y="77"/>
                    <a:pt x="187" y="70"/>
                    <a:pt x="189" y="63"/>
                  </a:cubicBezTo>
                  <a:cubicBezTo>
                    <a:pt x="191" y="56"/>
                    <a:pt x="193" y="51"/>
                    <a:pt x="196" y="44"/>
                  </a:cubicBezTo>
                  <a:cubicBezTo>
                    <a:pt x="199" y="37"/>
                    <a:pt x="204" y="27"/>
                    <a:pt x="206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7" name="Freeform 318"/>
            <p:cNvSpPr>
              <a:spLocks noChangeAspect="1"/>
            </p:cNvSpPr>
            <p:nvPr/>
          </p:nvSpPr>
          <p:spPr bwMode="auto">
            <a:xfrm>
              <a:off x="3746" y="2607"/>
              <a:ext cx="112" cy="39"/>
            </a:xfrm>
            <a:custGeom>
              <a:avLst/>
              <a:gdLst>
                <a:gd name="T0" fmla="*/ 1 w 109"/>
                <a:gd name="T1" fmla="*/ 35 h 39"/>
                <a:gd name="T2" fmla="*/ 0 w 109"/>
                <a:gd name="T3" fmla="*/ 9 h 39"/>
                <a:gd name="T4" fmla="*/ 1029 w 109"/>
                <a:gd name="T5" fmla="*/ 0 h 39"/>
                <a:gd name="T6" fmla="*/ 992 w 109"/>
                <a:gd name="T7" fmla="*/ 39 h 39"/>
                <a:gd name="T8" fmla="*/ 1 w 109"/>
                <a:gd name="T9" fmla="*/ 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39"/>
                <a:gd name="T17" fmla="*/ 109 w 10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39">
                  <a:moveTo>
                    <a:pt x="1" y="35"/>
                  </a:moveTo>
                  <a:lnTo>
                    <a:pt x="0" y="9"/>
                  </a:lnTo>
                  <a:lnTo>
                    <a:pt x="109" y="0"/>
                  </a:lnTo>
                  <a:lnTo>
                    <a:pt x="105" y="39"/>
                  </a:lnTo>
                  <a:lnTo>
                    <a:pt x="1" y="3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8" name="Freeform 319"/>
            <p:cNvSpPr>
              <a:spLocks noChangeAspect="1"/>
            </p:cNvSpPr>
            <p:nvPr/>
          </p:nvSpPr>
          <p:spPr bwMode="auto">
            <a:xfrm>
              <a:off x="3861" y="2612"/>
              <a:ext cx="56" cy="37"/>
            </a:xfrm>
            <a:custGeom>
              <a:avLst/>
              <a:gdLst>
                <a:gd name="T0" fmla="*/ 5 w 56"/>
                <a:gd name="T1" fmla="*/ 0 h 37"/>
                <a:gd name="T2" fmla="*/ 0 w 56"/>
                <a:gd name="T3" fmla="*/ 37 h 37"/>
                <a:gd name="T4" fmla="*/ 56 w 56"/>
                <a:gd name="T5" fmla="*/ 36 h 37"/>
                <a:gd name="T6" fmla="*/ 56 w 56"/>
                <a:gd name="T7" fmla="*/ 16 h 37"/>
                <a:gd name="T8" fmla="*/ 5 w 56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37"/>
                <a:gd name="T17" fmla="*/ 56 w 56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37">
                  <a:moveTo>
                    <a:pt x="5" y="0"/>
                  </a:moveTo>
                  <a:lnTo>
                    <a:pt x="0" y="37"/>
                  </a:lnTo>
                  <a:lnTo>
                    <a:pt x="56" y="36"/>
                  </a:lnTo>
                  <a:lnTo>
                    <a:pt x="56" y="1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9" name="Freeform 320"/>
            <p:cNvSpPr>
              <a:spLocks noChangeAspect="1"/>
            </p:cNvSpPr>
            <p:nvPr/>
          </p:nvSpPr>
          <p:spPr bwMode="auto">
            <a:xfrm>
              <a:off x="3714" y="2651"/>
              <a:ext cx="141" cy="181"/>
            </a:xfrm>
            <a:custGeom>
              <a:avLst/>
              <a:gdLst>
                <a:gd name="T0" fmla="*/ 183 w 138"/>
                <a:gd name="T1" fmla="*/ 0 h 181"/>
                <a:gd name="T2" fmla="*/ 817 w 138"/>
                <a:gd name="T3" fmla="*/ 6 h 181"/>
                <a:gd name="T4" fmla="*/ 817 w 138"/>
                <a:gd name="T5" fmla="*/ 181 h 181"/>
                <a:gd name="T6" fmla="*/ 0 w 138"/>
                <a:gd name="T7" fmla="*/ 159 h 181"/>
                <a:gd name="T8" fmla="*/ 183 w 138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81"/>
                <a:gd name="T17" fmla="*/ 138 w 138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81">
                  <a:moveTo>
                    <a:pt x="30" y="0"/>
                  </a:moveTo>
                  <a:lnTo>
                    <a:pt x="138" y="6"/>
                  </a:lnTo>
                  <a:lnTo>
                    <a:pt x="138" y="181"/>
                  </a:lnTo>
                  <a:lnTo>
                    <a:pt x="0" y="15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0" name="Freeform 321"/>
            <p:cNvSpPr>
              <a:spLocks noChangeAspect="1"/>
            </p:cNvSpPr>
            <p:nvPr/>
          </p:nvSpPr>
          <p:spPr bwMode="auto">
            <a:xfrm>
              <a:off x="3863" y="2657"/>
              <a:ext cx="72" cy="177"/>
            </a:xfrm>
            <a:custGeom>
              <a:avLst/>
              <a:gdLst>
                <a:gd name="T0" fmla="*/ 0 w 72"/>
                <a:gd name="T1" fmla="*/ 0 h 177"/>
                <a:gd name="T2" fmla="*/ 0 w 72"/>
                <a:gd name="T3" fmla="*/ 177 h 177"/>
                <a:gd name="T4" fmla="*/ 72 w 72"/>
                <a:gd name="T5" fmla="*/ 168 h 177"/>
                <a:gd name="T6" fmla="*/ 54 w 72"/>
                <a:gd name="T7" fmla="*/ 1 h 177"/>
                <a:gd name="T8" fmla="*/ 0 w 72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77"/>
                <a:gd name="T17" fmla="*/ 72 w 72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77">
                  <a:moveTo>
                    <a:pt x="0" y="0"/>
                  </a:moveTo>
                  <a:lnTo>
                    <a:pt x="0" y="177"/>
                  </a:lnTo>
                  <a:lnTo>
                    <a:pt x="72" y="168"/>
                  </a:lnTo>
                  <a:lnTo>
                    <a:pt x="5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1" name="Freeform 322"/>
            <p:cNvSpPr>
              <a:spLocks noChangeAspect="1"/>
            </p:cNvSpPr>
            <p:nvPr/>
          </p:nvSpPr>
          <p:spPr bwMode="auto">
            <a:xfrm>
              <a:off x="3693" y="2817"/>
              <a:ext cx="161" cy="50"/>
            </a:xfrm>
            <a:custGeom>
              <a:avLst/>
              <a:gdLst>
                <a:gd name="T0" fmla="*/ 0 w 161"/>
                <a:gd name="T1" fmla="*/ 17 h 50"/>
                <a:gd name="T2" fmla="*/ 149 w 161"/>
                <a:gd name="T3" fmla="*/ 50 h 50"/>
                <a:gd name="T4" fmla="*/ 161 w 161"/>
                <a:gd name="T5" fmla="*/ 23 h 50"/>
                <a:gd name="T6" fmla="*/ 18 w 161"/>
                <a:gd name="T7" fmla="*/ 0 h 50"/>
                <a:gd name="T8" fmla="*/ 0 w 161"/>
                <a:gd name="T9" fmla="*/ 1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50"/>
                <a:gd name="T17" fmla="*/ 161 w 161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50">
                  <a:moveTo>
                    <a:pt x="0" y="17"/>
                  </a:moveTo>
                  <a:lnTo>
                    <a:pt x="149" y="50"/>
                  </a:lnTo>
                  <a:lnTo>
                    <a:pt x="161" y="23"/>
                  </a:lnTo>
                  <a:lnTo>
                    <a:pt x="1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2" name="Freeform 323"/>
            <p:cNvSpPr>
              <a:spLocks noChangeAspect="1"/>
            </p:cNvSpPr>
            <p:nvPr/>
          </p:nvSpPr>
          <p:spPr bwMode="auto">
            <a:xfrm>
              <a:off x="3848" y="2834"/>
              <a:ext cx="108" cy="34"/>
            </a:xfrm>
            <a:custGeom>
              <a:avLst/>
              <a:gdLst>
                <a:gd name="T0" fmla="*/ 12 w 108"/>
                <a:gd name="T1" fmla="*/ 9 h 34"/>
                <a:gd name="T2" fmla="*/ 0 w 108"/>
                <a:gd name="T3" fmla="*/ 34 h 34"/>
                <a:gd name="T4" fmla="*/ 108 w 108"/>
                <a:gd name="T5" fmla="*/ 16 h 34"/>
                <a:gd name="T6" fmla="*/ 85 w 108"/>
                <a:gd name="T7" fmla="*/ 0 h 34"/>
                <a:gd name="T8" fmla="*/ 12 w 108"/>
                <a:gd name="T9" fmla="*/ 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34"/>
                <a:gd name="T17" fmla="*/ 108 w 10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34">
                  <a:moveTo>
                    <a:pt x="12" y="9"/>
                  </a:moveTo>
                  <a:lnTo>
                    <a:pt x="0" y="34"/>
                  </a:lnTo>
                  <a:lnTo>
                    <a:pt x="108" y="16"/>
                  </a:lnTo>
                  <a:lnTo>
                    <a:pt x="85" y="0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3" name="Freeform 324"/>
            <p:cNvSpPr>
              <a:spLocks noChangeAspect="1"/>
            </p:cNvSpPr>
            <p:nvPr/>
          </p:nvSpPr>
          <p:spPr bwMode="auto">
            <a:xfrm>
              <a:off x="3843" y="2856"/>
              <a:ext cx="120" cy="69"/>
            </a:xfrm>
            <a:custGeom>
              <a:avLst/>
              <a:gdLst>
                <a:gd name="T0" fmla="*/ 0 w 120"/>
                <a:gd name="T1" fmla="*/ 21 h 69"/>
                <a:gd name="T2" fmla="*/ 0 w 120"/>
                <a:gd name="T3" fmla="*/ 69 h 69"/>
                <a:gd name="T4" fmla="*/ 120 w 120"/>
                <a:gd name="T5" fmla="*/ 41 h 69"/>
                <a:gd name="T6" fmla="*/ 119 w 120"/>
                <a:gd name="T7" fmla="*/ 0 h 69"/>
                <a:gd name="T8" fmla="*/ 0 w 120"/>
                <a:gd name="T9" fmla="*/ 21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69"/>
                <a:gd name="T17" fmla="*/ 120 w 120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69">
                  <a:moveTo>
                    <a:pt x="0" y="21"/>
                  </a:moveTo>
                  <a:lnTo>
                    <a:pt x="0" y="69"/>
                  </a:lnTo>
                  <a:lnTo>
                    <a:pt x="120" y="41"/>
                  </a:lnTo>
                  <a:lnTo>
                    <a:pt x="119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" name="Freeform 325"/>
            <p:cNvSpPr>
              <a:spLocks noChangeAspect="1"/>
            </p:cNvSpPr>
            <p:nvPr/>
          </p:nvSpPr>
          <p:spPr bwMode="auto">
            <a:xfrm>
              <a:off x="3692" y="2843"/>
              <a:ext cx="145" cy="82"/>
            </a:xfrm>
            <a:custGeom>
              <a:avLst/>
              <a:gdLst>
                <a:gd name="T0" fmla="*/ 0 w 145"/>
                <a:gd name="T1" fmla="*/ 0 h 82"/>
                <a:gd name="T2" fmla="*/ 145 w 145"/>
                <a:gd name="T3" fmla="*/ 33 h 82"/>
                <a:gd name="T4" fmla="*/ 145 w 145"/>
                <a:gd name="T5" fmla="*/ 82 h 82"/>
                <a:gd name="T6" fmla="*/ 0 w 145"/>
                <a:gd name="T7" fmla="*/ 46 h 82"/>
                <a:gd name="T8" fmla="*/ 0 w 145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82"/>
                <a:gd name="T17" fmla="*/ 145 w 145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82">
                  <a:moveTo>
                    <a:pt x="0" y="0"/>
                  </a:moveTo>
                  <a:lnTo>
                    <a:pt x="145" y="33"/>
                  </a:lnTo>
                  <a:lnTo>
                    <a:pt x="145" y="82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5" name="Freeform 326"/>
            <p:cNvSpPr>
              <a:spLocks noChangeAspect="1"/>
            </p:cNvSpPr>
            <p:nvPr/>
          </p:nvSpPr>
          <p:spPr bwMode="auto">
            <a:xfrm>
              <a:off x="3758" y="2590"/>
              <a:ext cx="159" cy="31"/>
            </a:xfrm>
            <a:custGeom>
              <a:avLst/>
              <a:gdLst>
                <a:gd name="T0" fmla="*/ 0 w 159"/>
                <a:gd name="T1" fmla="*/ 17 h 31"/>
                <a:gd name="T2" fmla="*/ 25 w 159"/>
                <a:gd name="T3" fmla="*/ 5 h 31"/>
                <a:gd name="T4" fmla="*/ 121 w 159"/>
                <a:gd name="T5" fmla="*/ 0 h 31"/>
                <a:gd name="T6" fmla="*/ 159 w 159"/>
                <a:gd name="T7" fmla="*/ 31 h 31"/>
                <a:gd name="T8" fmla="*/ 100 w 159"/>
                <a:gd name="T9" fmla="*/ 10 h 31"/>
                <a:gd name="T10" fmla="*/ 0 w 159"/>
                <a:gd name="T11" fmla="*/ 17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31"/>
                <a:gd name="T20" fmla="*/ 159 w 159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31">
                  <a:moveTo>
                    <a:pt x="0" y="17"/>
                  </a:moveTo>
                  <a:lnTo>
                    <a:pt x="25" y="5"/>
                  </a:lnTo>
                  <a:lnTo>
                    <a:pt x="121" y="0"/>
                  </a:lnTo>
                  <a:lnTo>
                    <a:pt x="159" y="31"/>
                  </a:lnTo>
                  <a:lnTo>
                    <a:pt x="100" y="1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6" name="Freeform 327"/>
            <p:cNvSpPr>
              <a:spLocks noChangeAspect="1"/>
            </p:cNvSpPr>
            <p:nvPr/>
          </p:nvSpPr>
          <p:spPr bwMode="auto">
            <a:xfrm>
              <a:off x="3780" y="2517"/>
              <a:ext cx="105" cy="71"/>
            </a:xfrm>
            <a:custGeom>
              <a:avLst/>
              <a:gdLst>
                <a:gd name="T0" fmla="*/ 0 w 105"/>
                <a:gd name="T1" fmla="*/ 71 h 71"/>
                <a:gd name="T2" fmla="*/ 10 w 105"/>
                <a:gd name="T3" fmla="*/ 12 h 71"/>
                <a:gd name="T4" fmla="*/ 10 w 105"/>
                <a:gd name="T5" fmla="*/ 12 h 71"/>
                <a:gd name="T6" fmla="*/ 10 w 105"/>
                <a:gd name="T7" fmla="*/ 12 h 71"/>
                <a:gd name="T8" fmla="*/ 15 w 105"/>
                <a:gd name="T9" fmla="*/ 7 h 71"/>
                <a:gd name="T10" fmla="*/ 20 w 105"/>
                <a:gd name="T11" fmla="*/ 7 h 71"/>
                <a:gd name="T12" fmla="*/ 25 w 105"/>
                <a:gd name="T13" fmla="*/ 5 h 71"/>
                <a:gd name="T14" fmla="*/ 35 w 105"/>
                <a:gd name="T15" fmla="*/ 5 h 71"/>
                <a:gd name="T16" fmla="*/ 43 w 105"/>
                <a:gd name="T17" fmla="*/ 0 h 71"/>
                <a:gd name="T18" fmla="*/ 58 w 105"/>
                <a:gd name="T19" fmla="*/ 0 h 71"/>
                <a:gd name="T20" fmla="*/ 70 w 105"/>
                <a:gd name="T21" fmla="*/ 0 h 71"/>
                <a:gd name="T22" fmla="*/ 80 w 105"/>
                <a:gd name="T23" fmla="*/ 0 h 71"/>
                <a:gd name="T24" fmla="*/ 90 w 105"/>
                <a:gd name="T25" fmla="*/ 5 h 71"/>
                <a:gd name="T26" fmla="*/ 95 w 105"/>
                <a:gd name="T27" fmla="*/ 5 h 71"/>
                <a:gd name="T28" fmla="*/ 98 w 105"/>
                <a:gd name="T29" fmla="*/ 7 h 71"/>
                <a:gd name="T30" fmla="*/ 103 w 105"/>
                <a:gd name="T31" fmla="*/ 7 h 71"/>
                <a:gd name="T32" fmla="*/ 103 w 105"/>
                <a:gd name="T33" fmla="*/ 12 h 71"/>
                <a:gd name="T34" fmla="*/ 103 w 105"/>
                <a:gd name="T35" fmla="*/ 12 h 71"/>
                <a:gd name="T36" fmla="*/ 105 w 105"/>
                <a:gd name="T37" fmla="*/ 68 h 71"/>
                <a:gd name="T38" fmla="*/ 0 w 105"/>
                <a:gd name="T39" fmla="*/ 71 h 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5"/>
                <a:gd name="T61" fmla="*/ 0 h 71"/>
                <a:gd name="T62" fmla="*/ 105 w 105"/>
                <a:gd name="T63" fmla="*/ 71 h 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5" h="71">
                  <a:moveTo>
                    <a:pt x="0" y="71"/>
                  </a:moveTo>
                  <a:lnTo>
                    <a:pt x="10" y="12"/>
                  </a:lnTo>
                  <a:lnTo>
                    <a:pt x="15" y="7"/>
                  </a:lnTo>
                  <a:lnTo>
                    <a:pt x="20" y="7"/>
                  </a:lnTo>
                  <a:lnTo>
                    <a:pt x="25" y="5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0" y="0"/>
                  </a:lnTo>
                  <a:lnTo>
                    <a:pt x="90" y="5"/>
                  </a:lnTo>
                  <a:lnTo>
                    <a:pt x="95" y="5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03" y="12"/>
                  </a:lnTo>
                  <a:lnTo>
                    <a:pt x="105" y="68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7" name="Freeform 328"/>
            <p:cNvSpPr>
              <a:spLocks noChangeAspect="1"/>
            </p:cNvSpPr>
            <p:nvPr/>
          </p:nvSpPr>
          <p:spPr bwMode="auto">
            <a:xfrm>
              <a:off x="3746" y="2498"/>
              <a:ext cx="165" cy="28"/>
            </a:xfrm>
            <a:custGeom>
              <a:avLst/>
              <a:gdLst>
                <a:gd name="T0" fmla="*/ 0 w 165"/>
                <a:gd name="T1" fmla="*/ 19 h 28"/>
                <a:gd name="T2" fmla="*/ 88 w 165"/>
                <a:gd name="T3" fmla="*/ 0 h 28"/>
                <a:gd name="T4" fmla="*/ 165 w 165"/>
                <a:gd name="T5" fmla="*/ 24 h 28"/>
                <a:gd name="T6" fmla="*/ 143 w 165"/>
                <a:gd name="T7" fmla="*/ 23 h 28"/>
                <a:gd name="T8" fmla="*/ 143 w 165"/>
                <a:gd name="T9" fmla="*/ 23 h 28"/>
                <a:gd name="T10" fmla="*/ 138 w 165"/>
                <a:gd name="T11" fmla="*/ 19 h 28"/>
                <a:gd name="T12" fmla="*/ 133 w 165"/>
                <a:gd name="T13" fmla="*/ 19 h 28"/>
                <a:gd name="T14" fmla="*/ 128 w 165"/>
                <a:gd name="T15" fmla="*/ 15 h 28"/>
                <a:gd name="T16" fmla="*/ 121 w 165"/>
                <a:gd name="T17" fmla="*/ 15 h 28"/>
                <a:gd name="T18" fmla="*/ 106 w 165"/>
                <a:gd name="T19" fmla="*/ 15 h 28"/>
                <a:gd name="T20" fmla="*/ 97 w 165"/>
                <a:gd name="T21" fmla="*/ 12 h 28"/>
                <a:gd name="T22" fmla="*/ 85 w 165"/>
                <a:gd name="T23" fmla="*/ 12 h 28"/>
                <a:gd name="T24" fmla="*/ 70 w 165"/>
                <a:gd name="T25" fmla="*/ 15 h 28"/>
                <a:gd name="T26" fmla="*/ 58 w 165"/>
                <a:gd name="T27" fmla="*/ 15 h 28"/>
                <a:gd name="T28" fmla="*/ 48 w 165"/>
                <a:gd name="T29" fmla="*/ 15 h 28"/>
                <a:gd name="T30" fmla="*/ 43 w 165"/>
                <a:gd name="T31" fmla="*/ 19 h 28"/>
                <a:gd name="T32" fmla="*/ 39 w 165"/>
                <a:gd name="T33" fmla="*/ 19 h 28"/>
                <a:gd name="T34" fmla="*/ 31 w 165"/>
                <a:gd name="T35" fmla="*/ 28 h 28"/>
                <a:gd name="T36" fmla="*/ 27 w 165"/>
                <a:gd name="T37" fmla="*/ 28 h 28"/>
                <a:gd name="T38" fmla="*/ 30 w 165"/>
                <a:gd name="T39" fmla="*/ 28 h 28"/>
                <a:gd name="T40" fmla="*/ 0 w 165"/>
                <a:gd name="T41" fmla="*/ 19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28"/>
                <a:gd name="T65" fmla="*/ 165 w 165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28">
                  <a:moveTo>
                    <a:pt x="0" y="19"/>
                  </a:moveTo>
                  <a:lnTo>
                    <a:pt x="88" y="0"/>
                  </a:lnTo>
                  <a:lnTo>
                    <a:pt x="165" y="24"/>
                  </a:lnTo>
                  <a:lnTo>
                    <a:pt x="143" y="23"/>
                  </a:lnTo>
                  <a:lnTo>
                    <a:pt x="138" y="19"/>
                  </a:lnTo>
                  <a:lnTo>
                    <a:pt x="133" y="19"/>
                  </a:lnTo>
                  <a:lnTo>
                    <a:pt x="128" y="15"/>
                  </a:lnTo>
                  <a:lnTo>
                    <a:pt x="121" y="15"/>
                  </a:lnTo>
                  <a:lnTo>
                    <a:pt x="106" y="15"/>
                  </a:lnTo>
                  <a:lnTo>
                    <a:pt x="97" y="12"/>
                  </a:lnTo>
                  <a:lnTo>
                    <a:pt x="85" y="12"/>
                  </a:lnTo>
                  <a:lnTo>
                    <a:pt x="70" y="15"/>
                  </a:lnTo>
                  <a:lnTo>
                    <a:pt x="58" y="15"/>
                  </a:lnTo>
                  <a:lnTo>
                    <a:pt x="48" y="15"/>
                  </a:lnTo>
                  <a:lnTo>
                    <a:pt x="43" y="19"/>
                  </a:lnTo>
                  <a:lnTo>
                    <a:pt x="39" y="19"/>
                  </a:lnTo>
                  <a:lnTo>
                    <a:pt x="31" y="28"/>
                  </a:lnTo>
                  <a:lnTo>
                    <a:pt x="27" y="28"/>
                  </a:lnTo>
                  <a:lnTo>
                    <a:pt x="30" y="2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8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" name="Freeform 329"/>
            <p:cNvSpPr>
              <a:spLocks noChangeAspect="1"/>
            </p:cNvSpPr>
            <p:nvPr/>
          </p:nvSpPr>
          <p:spPr bwMode="auto">
            <a:xfrm>
              <a:off x="3725" y="2468"/>
              <a:ext cx="104" cy="44"/>
            </a:xfrm>
            <a:custGeom>
              <a:avLst/>
              <a:gdLst>
                <a:gd name="T0" fmla="*/ 104 w 104"/>
                <a:gd name="T1" fmla="*/ 0 h 44"/>
                <a:gd name="T2" fmla="*/ 0 w 104"/>
                <a:gd name="T3" fmla="*/ 27 h 44"/>
                <a:gd name="T4" fmla="*/ 1 w 104"/>
                <a:gd name="T5" fmla="*/ 44 h 44"/>
                <a:gd name="T6" fmla="*/ 104 w 104"/>
                <a:gd name="T7" fmla="*/ 21 h 44"/>
                <a:gd name="T8" fmla="*/ 104 w 10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44"/>
                <a:gd name="T17" fmla="*/ 104 w 10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44">
                  <a:moveTo>
                    <a:pt x="104" y="0"/>
                  </a:moveTo>
                  <a:lnTo>
                    <a:pt x="0" y="27"/>
                  </a:lnTo>
                  <a:lnTo>
                    <a:pt x="1" y="44"/>
                  </a:lnTo>
                  <a:lnTo>
                    <a:pt x="104" y="2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6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9" name="Freeform 330"/>
            <p:cNvSpPr>
              <a:spLocks noChangeAspect="1"/>
            </p:cNvSpPr>
            <p:nvPr/>
          </p:nvSpPr>
          <p:spPr bwMode="auto">
            <a:xfrm>
              <a:off x="3839" y="2471"/>
              <a:ext cx="59" cy="41"/>
            </a:xfrm>
            <a:custGeom>
              <a:avLst/>
              <a:gdLst>
                <a:gd name="T0" fmla="*/ 0 w 59"/>
                <a:gd name="T1" fmla="*/ 0 h 41"/>
                <a:gd name="T2" fmla="*/ 0 w 59"/>
                <a:gd name="T3" fmla="*/ 16 h 41"/>
                <a:gd name="T4" fmla="*/ 59 w 59"/>
                <a:gd name="T5" fmla="*/ 41 h 41"/>
                <a:gd name="T6" fmla="*/ 34 w 59"/>
                <a:gd name="T7" fmla="*/ 16 h 41"/>
                <a:gd name="T8" fmla="*/ 0 w 59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0"/>
                  </a:moveTo>
                  <a:lnTo>
                    <a:pt x="0" y="16"/>
                  </a:lnTo>
                  <a:lnTo>
                    <a:pt x="59" y="41"/>
                  </a:lnTo>
                  <a:lnTo>
                    <a:pt x="3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0" name="Freeform 331"/>
            <p:cNvSpPr>
              <a:spLocks noChangeAspect="1"/>
            </p:cNvSpPr>
            <p:nvPr/>
          </p:nvSpPr>
          <p:spPr bwMode="auto">
            <a:xfrm>
              <a:off x="3656" y="2502"/>
              <a:ext cx="57" cy="62"/>
            </a:xfrm>
            <a:custGeom>
              <a:avLst/>
              <a:gdLst>
                <a:gd name="T0" fmla="*/ 40 w 57"/>
                <a:gd name="T1" fmla="*/ 0 h 62"/>
                <a:gd name="T2" fmla="*/ 0 w 57"/>
                <a:gd name="T3" fmla="*/ 18 h 62"/>
                <a:gd name="T4" fmla="*/ 1 w 57"/>
                <a:gd name="T5" fmla="*/ 54 h 62"/>
                <a:gd name="T6" fmla="*/ 54 w 57"/>
                <a:gd name="T7" fmla="*/ 62 h 62"/>
                <a:gd name="T8" fmla="*/ 57 w 57"/>
                <a:gd name="T9" fmla="*/ 18 h 62"/>
                <a:gd name="T10" fmla="*/ 40 w 57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62"/>
                <a:gd name="T20" fmla="*/ 57 w 57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62">
                  <a:moveTo>
                    <a:pt x="40" y="0"/>
                  </a:moveTo>
                  <a:lnTo>
                    <a:pt x="0" y="18"/>
                  </a:lnTo>
                  <a:lnTo>
                    <a:pt x="1" y="54"/>
                  </a:lnTo>
                  <a:lnTo>
                    <a:pt x="54" y="62"/>
                  </a:lnTo>
                  <a:lnTo>
                    <a:pt x="57" y="1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1" name="Freeform 332"/>
            <p:cNvSpPr>
              <a:spLocks noChangeAspect="1"/>
            </p:cNvSpPr>
            <p:nvPr/>
          </p:nvSpPr>
          <p:spPr bwMode="auto">
            <a:xfrm>
              <a:off x="3859" y="2082"/>
              <a:ext cx="269" cy="524"/>
            </a:xfrm>
            <a:custGeom>
              <a:avLst/>
              <a:gdLst>
                <a:gd name="T0" fmla="*/ 49 w 269"/>
                <a:gd name="T1" fmla="*/ 294 h 524"/>
                <a:gd name="T2" fmla="*/ 38 w 269"/>
                <a:gd name="T3" fmla="*/ 261 h 524"/>
                <a:gd name="T4" fmla="*/ 25 w 269"/>
                <a:gd name="T5" fmla="*/ 218 h 524"/>
                <a:gd name="T6" fmla="*/ 13 w 269"/>
                <a:gd name="T7" fmla="*/ 173 h 524"/>
                <a:gd name="T8" fmla="*/ 5 w 269"/>
                <a:gd name="T9" fmla="*/ 127 h 524"/>
                <a:gd name="T10" fmla="*/ 0 w 269"/>
                <a:gd name="T11" fmla="*/ 83 h 524"/>
                <a:gd name="T12" fmla="*/ 0 w 269"/>
                <a:gd name="T13" fmla="*/ 47 h 524"/>
                <a:gd name="T14" fmla="*/ 5 w 269"/>
                <a:gd name="T15" fmla="*/ 21 h 524"/>
                <a:gd name="T16" fmla="*/ 22 w 269"/>
                <a:gd name="T17" fmla="*/ 6 h 524"/>
                <a:gd name="T18" fmla="*/ 41 w 269"/>
                <a:gd name="T19" fmla="*/ 0 h 524"/>
                <a:gd name="T20" fmla="*/ 73 w 269"/>
                <a:gd name="T21" fmla="*/ 14 h 524"/>
                <a:gd name="T22" fmla="*/ 97 w 269"/>
                <a:gd name="T23" fmla="*/ 39 h 524"/>
                <a:gd name="T24" fmla="*/ 127 w 269"/>
                <a:gd name="T25" fmla="*/ 78 h 524"/>
                <a:gd name="T26" fmla="*/ 152 w 269"/>
                <a:gd name="T27" fmla="*/ 114 h 524"/>
                <a:gd name="T28" fmla="*/ 173 w 269"/>
                <a:gd name="T29" fmla="*/ 149 h 524"/>
                <a:gd name="T30" fmla="*/ 192 w 269"/>
                <a:gd name="T31" fmla="*/ 185 h 524"/>
                <a:gd name="T32" fmla="*/ 210 w 269"/>
                <a:gd name="T33" fmla="*/ 221 h 524"/>
                <a:gd name="T34" fmla="*/ 220 w 269"/>
                <a:gd name="T35" fmla="*/ 253 h 524"/>
                <a:gd name="T36" fmla="*/ 236 w 269"/>
                <a:gd name="T37" fmla="*/ 297 h 524"/>
                <a:gd name="T38" fmla="*/ 251 w 269"/>
                <a:gd name="T39" fmla="*/ 345 h 524"/>
                <a:gd name="T40" fmla="*/ 262 w 269"/>
                <a:gd name="T41" fmla="*/ 391 h 524"/>
                <a:gd name="T42" fmla="*/ 269 w 269"/>
                <a:gd name="T43" fmla="*/ 434 h 524"/>
                <a:gd name="T44" fmla="*/ 269 w 269"/>
                <a:gd name="T45" fmla="*/ 473 h 524"/>
                <a:gd name="T46" fmla="*/ 264 w 269"/>
                <a:gd name="T47" fmla="*/ 500 h 524"/>
                <a:gd name="T48" fmla="*/ 254 w 269"/>
                <a:gd name="T49" fmla="*/ 524 h 524"/>
                <a:gd name="T50" fmla="*/ 235 w 269"/>
                <a:gd name="T51" fmla="*/ 522 h 524"/>
                <a:gd name="T52" fmla="*/ 210 w 269"/>
                <a:gd name="T53" fmla="*/ 505 h 524"/>
                <a:gd name="T54" fmla="*/ 188 w 269"/>
                <a:gd name="T55" fmla="*/ 490 h 524"/>
                <a:gd name="T56" fmla="*/ 160 w 269"/>
                <a:gd name="T57" fmla="*/ 464 h 524"/>
                <a:gd name="T58" fmla="*/ 133 w 269"/>
                <a:gd name="T59" fmla="*/ 432 h 524"/>
                <a:gd name="T60" fmla="*/ 106 w 269"/>
                <a:gd name="T61" fmla="*/ 391 h 524"/>
                <a:gd name="T62" fmla="*/ 77 w 269"/>
                <a:gd name="T63" fmla="*/ 347 h 524"/>
                <a:gd name="T64" fmla="*/ 49 w 269"/>
                <a:gd name="T65" fmla="*/ 294 h 5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9"/>
                <a:gd name="T100" fmla="*/ 0 h 524"/>
                <a:gd name="T101" fmla="*/ 269 w 269"/>
                <a:gd name="T102" fmla="*/ 524 h 5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9" h="524">
                  <a:moveTo>
                    <a:pt x="49" y="294"/>
                  </a:moveTo>
                  <a:lnTo>
                    <a:pt x="38" y="261"/>
                  </a:lnTo>
                  <a:lnTo>
                    <a:pt x="25" y="218"/>
                  </a:lnTo>
                  <a:lnTo>
                    <a:pt x="13" y="173"/>
                  </a:lnTo>
                  <a:lnTo>
                    <a:pt x="5" y="127"/>
                  </a:lnTo>
                  <a:lnTo>
                    <a:pt x="0" y="83"/>
                  </a:lnTo>
                  <a:lnTo>
                    <a:pt x="0" y="47"/>
                  </a:lnTo>
                  <a:lnTo>
                    <a:pt x="5" y="21"/>
                  </a:lnTo>
                  <a:lnTo>
                    <a:pt x="22" y="6"/>
                  </a:lnTo>
                  <a:lnTo>
                    <a:pt x="41" y="0"/>
                  </a:lnTo>
                  <a:lnTo>
                    <a:pt x="73" y="14"/>
                  </a:lnTo>
                  <a:lnTo>
                    <a:pt x="97" y="39"/>
                  </a:lnTo>
                  <a:lnTo>
                    <a:pt x="127" y="78"/>
                  </a:lnTo>
                  <a:cubicBezTo>
                    <a:pt x="136" y="90"/>
                    <a:pt x="144" y="102"/>
                    <a:pt x="152" y="114"/>
                  </a:cubicBezTo>
                  <a:cubicBezTo>
                    <a:pt x="160" y="126"/>
                    <a:pt x="165" y="137"/>
                    <a:pt x="173" y="149"/>
                  </a:cubicBezTo>
                  <a:lnTo>
                    <a:pt x="192" y="185"/>
                  </a:lnTo>
                  <a:lnTo>
                    <a:pt x="210" y="221"/>
                  </a:lnTo>
                  <a:lnTo>
                    <a:pt x="220" y="253"/>
                  </a:lnTo>
                  <a:lnTo>
                    <a:pt x="236" y="297"/>
                  </a:lnTo>
                  <a:lnTo>
                    <a:pt x="251" y="345"/>
                  </a:lnTo>
                  <a:lnTo>
                    <a:pt x="262" y="391"/>
                  </a:lnTo>
                  <a:lnTo>
                    <a:pt x="269" y="434"/>
                  </a:lnTo>
                  <a:lnTo>
                    <a:pt x="269" y="473"/>
                  </a:lnTo>
                  <a:lnTo>
                    <a:pt x="264" y="500"/>
                  </a:lnTo>
                  <a:lnTo>
                    <a:pt x="254" y="524"/>
                  </a:lnTo>
                  <a:lnTo>
                    <a:pt x="235" y="522"/>
                  </a:lnTo>
                  <a:lnTo>
                    <a:pt x="210" y="505"/>
                  </a:lnTo>
                  <a:lnTo>
                    <a:pt x="188" y="490"/>
                  </a:lnTo>
                  <a:lnTo>
                    <a:pt x="160" y="464"/>
                  </a:lnTo>
                  <a:lnTo>
                    <a:pt x="133" y="432"/>
                  </a:lnTo>
                  <a:lnTo>
                    <a:pt x="106" y="391"/>
                  </a:lnTo>
                  <a:lnTo>
                    <a:pt x="77" y="347"/>
                  </a:lnTo>
                  <a:lnTo>
                    <a:pt x="49" y="29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2" name="Freeform 333"/>
            <p:cNvSpPr>
              <a:spLocks noChangeAspect="1"/>
            </p:cNvSpPr>
            <p:nvPr/>
          </p:nvSpPr>
          <p:spPr bwMode="auto">
            <a:xfrm>
              <a:off x="3810" y="2127"/>
              <a:ext cx="254" cy="474"/>
            </a:xfrm>
            <a:custGeom>
              <a:avLst/>
              <a:gdLst>
                <a:gd name="T0" fmla="*/ 35 w 254"/>
                <a:gd name="T1" fmla="*/ 0 h 474"/>
                <a:gd name="T2" fmla="*/ 23 w 254"/>
                <a:gd name="T3" fmla="*/ 38 h 474"/>
                <a:gd name="T4" fmla="*/ 17 w 254"/>
                <a:gd name="T5" fmla="*/ 62 h 474"/>
                <a:gd name="T6" fmla="*/ 9 w 254"/>
                <a:gd name="T7" fmla="*/ 89 h 474"/>
                <a:gd name="T8" fmla="*/ 2 w 254"/>
                <a:gd name="T9" fmla="*/ 126 h 474"/>
                <a:gd name="T10" fmla="*/ 0 w 254"/>
                <a:gd name="T11" fmla="*/ 156 h 474"/>
                <a:gd name="T12" fmla="*/ 0 w 254"/>
                <a:gd name="T13" fmla="*/ 198 h 474"/>
                <a:gd name="T14" fmla="*/ 2 w 254"/>
                <a:gd name="T15" fmla="*/ 245 h 474"/>
                <a:gd name="T16" fmla="*/ 15 w 254"/>
                <a:gd name="T17" fmla="*/ 281 h 474"/>
                <a:gd name="T18" fmla="*/ 44 w 254"/>
                <a:gd name="T19" fmla="*/ 318 h 474"/>
                <a:gd name="T20" fmla="*/ 72 w 254"/>
                <a:gd name="T21" fmla="*/ 350 h 474"/>
                <a:gd name="T22" fmla="*/ 101 w 254"/>
                <a:gd name="T23" fmla="*/ 372 h 474"/>
                <a:gd name="T24" fmla="*/ 126 w 254"/>
                <a:gd name="T25" fmla="*/ 396 h 474"/>
                <a:gd name="T26" fmla="*/ 153 w 254"/>
                <a:gd name="T27" fmla="*/ 416 h 474"/>
                <a:gd name="T28" fmla="*/ 178 w 254"/>
                <a:gd name="T29" fmla="*/ 431 h 474"/>
                <a:gd name="T30" fmla="*/ 224 w 254"/>
                <a:gd name="T31" fmla="*/ 462 h 474"/>
                <a:gd name="T32" fmla="*/ 254 w 254"/>
                <a:gd name="T33" fmla="*/ 474 h 474"/>
                <a:gd name="T34" fmla="*/ 213 w 254"/>
                <a:gd name="T35" fmla="*/ 443 h 474"/>
                <a:gd name="T36" fmla="*/ 206 w 254"/>
                <a:gd name="T37" fmla="*/ 434 h 474"/>
                <a:gd name="T38" fmla="*/ 185 w 254"/>
                <a:gd name="T39" fmla="*/ 410 h 474"/>
                <a:gd name="T40" fmla="*/ 155 w 254"/>
                <a:gd name="T41" fmla="*/ 371 h 474"/>
                <a:gd name="T42" fmla="*/ 122 w 254"/>
                <a:gd name="T43" fmla="*/ 320 h 474"/>
                <a:gd name="T44" fmla="*/ 86 w 254"/>
                <a:gd name="T45" fmla="*/ 252 h 474"/>
                <a:gd name="T46" fmla="*/ 62 w 254"/>
                <a:gd name="T47" fmla="*/ 188 h 474"/>
                <a:gd name="T48" fmla="*/ 42 w 254"/>
                <a:gd name="T49" fmla="*/ 110 h 474"/>
                <a:gd name="T50" fmla="*/ 35 w 254"/>
                <a:gd name="T51" fmla="*/ 0 h 4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4"/>
                <a:gd name="T79" fmla="*/ 0 h 474"/>
                <a:gd name="T80" fmla="*/ 254 w 254"/>
                <a:gd name="T81" fmla="*/ 474 h 4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4" h="474">
                  <a:moveTo>
                    <a:pt x="35" y="0"/>
                  </a:moveTo>
                  <a:lnTo>
                    <a:pt x="23" y="38"/>
                  </a:lnTo>
                  <a:lnTo>
                    <a:pt x="17" y="62"/>
                  </a:lnTo>
                  <a:lnTo>
                    <a:pt x="9" y="89"/>
                  </a:lnTo>
                  <a:lnTo>
                    <a:pt x="2" y="126"/>
                  </a:lnTo>
                  <a:lnTo>
                    <a:pt x="0" y="156"/>
                  </a:lnTo>
                  <a:lnTo>
                    <a:pt x="0" y="198"/>
                  </a:lnTo>
                  <a:lnTo>
                    <a:pt x="2" y="245"/>
                  </a:lnTo>
                  <a:lnTo>
                    <a:pt x="15" y="281"/>
                  </a:lnTo>
                  <a:lnTo>
                    <a:pt x="44" y="318"/>
                  </a:lnTo>
                  <a:lnTo>
                    <a:pt x="72" y="350"/>
                  </a:lnTo>
                  <a:lnTo>
                    <a:pt x="101" y="372"/>
                  </a:lnTo>
                  <a:lnTo>
                    <a:pt x="126" y="396"/>
                  </a:lnTo>
                  <a:lnTo>
                    <a:pt x="153" y="416"/>
                  </a:lnTo>
                  <a:lnTo>
                    <a:pt x="178" y="431"/>
                  </a:lnTo>
                  <a:lnTo>
                    <a:pt x="224" y="462"/>
                  </a:lnTo>
                  <a:lnTo>
                    <a:pt x="254" y="474"/>
                  </a:lnTo>
                  <a:lnTo>
                    <a:pt x="213" y="443"/>
                  </a:lnTo>
                  <a:lnTo>
                    <a:pt x="206" y="434"/>
                  </a:lnTo>
                  <a:lnTo>
                    <a:pt x="185" y="410"/>
                  </a:lnTo>
                  <a:lnTo>
                    <a:pt x="155" y="371"/>
                  </a:lnTo>
                  <a:lnTo>
                    <a:pt x="122" y="320"/>
                  </a:lnTo>
                  <a:lnTo>
                    <a:pt x="86" y="252"/>
                  </a:lnTo>
                  <a:lnTo>
                    <a:pt x="62" y="188"/>
                  </a:lnTo>
                  <a:lnTo>
                    <a:pt x="42" y="1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3" name="Freeform 334"/>
            <p:cNvSpPr>
              <a:spLocks noChangeAspect="1"/>
            </p:cNvSpPr>
            <p:nvPr/>
          </p:nvSpPr>
          <p:spPr bwMode="auto">
            <a:xfrm>
              <a:off x="3692" y="2317"/>
              <a:ext cx="113" cy="151"/>
            </a:xfrm>
            <a:custGeom>
              <a:avLst/>
              <a:gdLst>
                <a:gd name="T0" fmla="*/ 0 w 46"/>
                <a:gd name="T1" fmla="*/ 2147483647 h 62"/>
                <a:gd name="T2" fmla="*/ 2147483647 w 46"/>
                <a:gd name="T3" fmla="*/ 0 h 62"/>
                <a:gd name="T4" fmla="*/ 2147483647 w 46"/>
                <a:gd name="T5" fmla="*/ 2147483647 h 62"/>
                <a:gd name="T6" fmla="*/ 2147483647 w 46"/>
                <a:gd name="T7" fmla="*/ 2147483647 h 62"/>
                <a:gd name="T8" fmla="*/ 0 w 46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62"/>
                <a:gd name="T17" fmla="*/ 46 w 4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62">
                  <a:moveTo>
                    <a:pt x="0" y="59"/>
                  </a:moveTo>
                  <a:lnTo>
                    <a:pt x="44" y="0"/>
                  </a:lnTo>
                  <a:lnTo>
                    <a:pt x="46" y="5"/>
                  </a:lnTo>
                  <a:lnTo>
                    <a:pt x="3" y="6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4" name="Freeform 335"/>
            <p:cNvSpPr>
              <a:spLocks noChangeAspect="1"/>
            </p:cNvSpPr>
            <p:nvPr/>
          </p:nvSpPr>
          <p:spPr bwMode="auto">
            <a:xfrm>
              <a:off x="3908" y="2254"/>
              <a:ext cx="210" cy="326"/>
            </a:xfrm>
            <a:custGeom>
              <a:avLst/>
              <a:gdLst>
                <a:gd name="T0" fmla="*/ 0 w 210"/>
                <a:gd name="T1" fmla="*/ 75 h 326"/>
                <a:gd name="T2" fmla="*/ 0 w 210"/>
                <a:gd name="T3" fmla="*/ 75 h 326"/>
                <a:gd name="T4" fmla="*/ 0 w 210"/>
                <a:gd name="T5" fmla="*/ 65 h 326"/>
                <a:gd name="T6" fmla="*/ 0 w 210"/>
                <a:gd name="T7" fmla="*/ 53 h 326"/>
                <a:gd name="T8" fmla="*/ 0 w 210"/>
                <a:gd name="T9" fmla="*/ 39 h 326"/>
                <a:gd name="T10" fmla="*/ 5 w 210"/>
                <a:gd name="T11" fmla="*/ 27 h 326"/>
                <a:gd name="T12" fmla="*/ 15 w 210"/>
                <a:gd name="T13" fmla="*/ 12 h 326"/>
                <a:gd name="T14" fmla="*/ 27 w 210"/>
                <a:gd name="T15" fmla="*/ 2 h 326"/>
                <a:gd name="T16" fmla="*/ 46 w 210"/>
                <a:gd name="T17" fmla="*/ 0 h 326"/>
                <a:gd name="T18" fmla="*/ 68 w 210"/>
                <a:gd name="T19" fmla="*/ 2 h 326"/>
                <a:gd name="T20" fmla="*/ 90 w 210"/>
                <a:gd name="T21" fmla="*/ 12 h 326"/>
                <a:gd name="T22" fmla="*/ 110 w 210"/>
                <a:gd name="T23" fmla="*/ 31 h 326"/>
                <a:gd name="T24" fmla="*/ 132 w 210"/>
                <a:gd name="T25" fmla="*/ 48 h 326"/>
                <a:gd name="T26" fmla="*/ 147 w 210"/>
                <a:gd name="T27" fmla="*/ 70 h 326"/>
                <a:gd name="T28" fmla="*/ 159 w 210"/>
                <a:gd name="T29" fmla="*/ 89 h 326"/>
                <a:gd name="T30" fmla="*/ 165 w 210"/>
                <a:gd name="T31" fmla="*/ 110 h 326"/>
                <a:gd name="T32" fmla="*/ 162 w 210"/>
                <a:gd name="T33" fmla="*/ 101 h 326"/>
                <a:gd name="T34" fmla="*/ 171 w 210"/>
                <a:gd name="T35" fmla="*/ 124 h 326"/>
                <a:gd name="T36" fmla="*/ 178 w 210"/>
                <a:gd name="T37" fmla="*/ 138 h 326"/>
                <a:gd name="T38" fmla="*/ 190 w 210"/>
                <a:gd name="T39" fmla="*/ 175 h 326"/>
                <a:gd name="T40" fmla="*/ 198 w 210"/>
                <a:gd name="T41" fmla="*/ 209 h 326"/>
                <a:gd name="T42" fmla="*/ 205 w 210"/>
                <a:gd name="T43" fmla="*/ 254 h 326"/>
                <a:gd name="T44" fmla="*/ 210 w 210"/>
                <a:gd name="T45" fmla="*/ 290 h 326"/>
                <a:gd name="T46" fmla="*/ 210 w 210"/>
                <a:gd name="T47" fmla="*/ 316 h 326"/>
                <a:gd name="T48" fmla="*/ 200 w 210"/>
                <a:gd name="T49" fmla="*/ 326 h 326"/>
                <a:gd name="T50" fmla="*/ 181 w 210"/>
                <a:gd name="T51" fmla="*/ 321 h 326"/>
                <a:gd name="T52" fmla="*/ 159 w 210"/>
                <a:gd name="T53" fmla="*/ 312 h 326"/>
                <a:gd name="T54" fmla="*/ 137 w 210"/>
                <a:gd name="T55" fmla="*/ 295 h 326"/>
                <a:gd name="T56" fmla="*/ 110 w 210"/>
                <a:gd name="T57" fmla="*/ 268 h 326"/>
                <a:gd name="T58" fmla="*/ 78 w 210"/>
                <a:gd name="T59" fmla="*/ 232 h 326"/>
                <a:gd name="T60" fmla="*/ 51 w 210"/>
                <a:gd name="T61" fmla="*/ 186 h 326"/>
                <a:gd name="T62" fmla="*/ 27 w 210"/>
                <a:gd name="T63" fmla="*/ 138 h 326"/>
                <a:gd name="T64" fmla="*/ 0 w 210"/>
                <a:gd name="T65" fmla="*/ 75 h 3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0"/>
                <a:gd name="T100" fmla="*/ 0 h 326"/>
                <a:gd name="T101" fmla="*/ 210 w 210"/>
                <a:gd name="T102" fmla="*/ 326 h 3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0" h="326">
                  <a:moveTo>
                    <a:pt x="0" y="75"/>
                  </a:moveTo>
                  <a:lnTo>
                    <a:pt x="0" y="75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0" y="39"/>
                  </a:lnTo>
                  <a:lnTo>
                    <a:pt x="5" y="27"/>
                  </a:lnTo>
                  <a:lnTo>
                    <a:pt x="15" y="12"/>
                  </a:lnTo>
                  <a:lnTo>
                    <a:pt x="27" y="2"/>
                  </a:lnTo>
                  <a:lnTo>
                    <a:pt x="46" y="0"/>
                  </a:lnTo>
                  <a:lnTo>
                    <a:pt x="68" y="2"/>
                  </a:lnTo>
                  <a:lnTo>
                    <a:pt x="90" y="12"/>
                  </a:lnTo>
                  <a:lnTo>
                    <a:pt x="110" y="31"/>
                  </a:lnTo>
                  <a:lnTo>
                    <a:pt x="132" y="48"/>
                  </a:lnTo>
                  <a:lnTo>
                    <a:pt x="147" y="70"/>
                  </a:lnTo>
                  <a:lnTo>
                    <a:pt x="159" y="89"/>
                  </a:lnTo>
                  <a:lnTo>
                    <a:pt x="165" y="110"/>
                  </a:lnTo>
                  <a:lnTo>
                    <a:pt x="162" y="101"/>
                  </a:lnTo>
                  <a:lnTo>
                    <a:pt x="171" y="124"/>
                  </a:lnTo>
                  <a:lnTo>
                    <a:pt x="178" y="138"/>
                  </a:lnTo>
                  <a:lnTo>
                    <a:pt x="190" y="175"/>
                  </a:lnTo>
                  <a:lnTo>
                    <a:pt x="198" y="209"/>
                  </a:lnTo>
                  <a:lnTo>
                    <a:pt x="205" y="254"/>
                  </a:lnTo>
                  <a:lnTo>
                    <a:pt x="210" y="290"/>
                  </a:lnTo>
                  <a:lnTo>
                    <a:pt x="210" y="316"/>
                  </a:lnTo>
                  <a:lnTo>
                    <a:pt x="200" y="326"/>
                  </a:lnTo>
                  <a:lnTo>
                    <a:pt x="181" y="321"/>
                  </a:lnTo>
                  <a:lnTo>
                    <a:pt x="159" y="312"/>
                  </a:lnTo>
                  <a:lnTo>
                    <a:pt x="137" y="295"/>
                  </a:lnTo>
                  <a:lnTo>
                    <a:pt x="110" y="268"/>
                  </a:lnTo>
                  <a:lnTo>
                    <a:pt x="78" y="232"/>
                  </a:lnTo>
                  <a:lnTo>
                    <a:pt x="51" y="186"/>
                  </a:lnTo>
                  <a:lnTo>
                    <a:pt x="27" y="138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5" name="Freeform 336"/>
            <p:cNvSpPr>
              <a:spLocks noChangeAspect="1"/>
            </p:cNvSpPr>
            <p:nvPr/>
          </p:nvSpPr>
          <p:spPr bwMode="auto">
            <a:xfrm>
              <a:off x="3898" y="2259"/>
              <a:ext cx="274" cy="116"/>
            </a:xfrm>
            <a:custGeom>
              <a:avLst/>
              <a:gdLst>
                <a:gd name="T0" fmla="*/ 0 w 111"/>
                <a:gd name="T1" fmla="*/ 2147483647 h 49"/>
                <a:gd name="T2" fmla="*/ 2147483647 w 111"/>
                <a:gd name="T3" fmla="*/ 2147483647 h 49"/>
                <a:gd name="T4" fmla="*/ 2147483647 w 111"/>
                <a:gd name="T5" fmla="*/ 2147483647 h 49"/>
                <a:gd name="T6" fmla="*/ 2147483647 w 111"/>
                <a:gd name="T7" fmla="*/ 0 h 49"/>
                <a:gd name="T8" fmla="*/ 2147483647 w 111"/>
                <a:gd name="T9" fmla="*/ 2147483647 h 49"/>
                <a:gd name="T10" fmla="*/ 2147483647 w 111"/>
                <a:gd name="T11" fmla="*/ 2147483647 h 49"/>
                <a:gd name="T12" fmla="*/ 2147483647 w 111"/>
                <a:gd name="T13" fmla="*/ 2147483647 h 49"/>
                <a:gd name="T14" fmla="*/ 2147483647 w 111"/>
                <a:gd name="T15" fmla="*/ 2147483647 h 49"/>
                <a:gd name="T16" fmla="*/ 2147483647 w 111"/>
                <a:gd name="T17" fmla="*/ 2147483647 h 49"/>
                <a:gd name="T18" fmla="*/ 0 w 111"/>
                <a:gd name="T19" fmla="*/ 2147483647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"/>
                <a:gd name="T31" fmla="*/ 0 h 49"/>
                <a:gd name="T32" fmla="*/ 111 w 111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" h="49">
                  <a:moveTo>
                    <a:pt x="0" y="43"/>
                  </a:moveTo>
                  <a:lnTo>
                    <a:pt x="92" y="10"/>
                  </a:lnTo>
                  <a:lnTo>
                    <a:pt x="92" y="4"/>
                  </a:lnTo>
                  <a:lnTo>
                    <a:pt x="103" y="0"/>
                  </a:lnTo>
                  <a:lnTo>
                    <a:pt x="111" y="25"/>
                  </a:lnTo>
                  <a:lnTo>
                    <a:pt x="100" y="26"/>
                  </a:lnTo>
                  <a:lnTo>
                    <a:pt x="103" y="21"/>
                  </a:lnTo>
                  <a:lnTo>
                    <a:pt x="100" y="15"/>
                  </a:lnTo>
                  <a:lnTo>
                    <a:pt x="2" y="4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6" name="Line 337"/>
            <p:cNvSpPr>
              <a:spLocks noChangeAspect="1" noChangeShapeType="1"/>
            </p:cNvSpPr>
            <p:nvPr/>
          </p:nvSpPr>
          <p:spPr bwMode="auto">
            <a:xfrm flipH="1">
              <a:off x="3962" y="2287"/>
              <a:ext cx="166" cy="19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7" name="Line 338"/>
            <p:cNvSpPr>
              <a:spLocks noChangeAspect="1" noChangeShapeType="1"/>
            </p:cNvSpPr>
            <p:nvPr/>
          </p:nvSpPr>
          <p:spPr bwMode="auto">
            <a:xfrm flipH="1" flipV="1">
              <a:off x="3905" y="2081"/>
              <a:ext cx="226" cy="2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8" name="Line 339"/>
            <p:cNvSpPr>
              <a:spLocks noChangeAspect="1" noChangeShapeType="1"/>
            </p:cNvSpPr>
            <p:nvPr/>
          </p:nvSpPr>
          <p:spPr bwMode="auto">
            <a:xfrm>
              <a:off x="4120" y="2278"/>
              <a:ext cx="1" cy="17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89" name="Oval 284"/>
          <p:cNvSpPr>
            <a:spLocks noChangeArrowheads="1"/>
          </p:cNvSpPr>
          <p:nvPr/>
        </p:nvSpPr>
        <p:spPr bwMode="auto">
          <a:xfrm>
            <a:off x="4441252" y="2735496"/>
            <a:ext cx="100586" cy="67517"/>
          </a:xfrm>
          <a:prstGeom prst="ellipse">
            <a:avLst/>
          </a:prstGeom>
          <a:solidFill>
            <a:srgbClr val="FF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90" name="Line 236"/>
          <p:cNvSpPr>
            <a:spLocks noChangeShapeType="1"/>
          </p:cNvSpPr>
          <p:nvPr/>
        </p:nvSpPr>
        <p:spPr bwMode="auto">
          <a:xfrm flipV="1">
            <a:off x="2462009" y="5970369"/>
            <a:ext cx="4000037" cy="250777"/>
          </a:xfrm>
          <a:prstGeom prst="line">
            <a:avLst/>
          </a:prstGeom>
          <a:noFill/>
          <a:ln w="9525">
            <a:solidFill>
              <a:srgbClr val="337C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1" name="Line 237"/>
          <p:cNvSpPr>
            <a:spLocks noChangeShapeType="1"/>
          </p:cNvSpPr>
          <p:nvPr/>
        </p:nvSpPr>
        <p:spPr bwMode="auto">
          <a:xfrm>
            <a:off x="3554681" y="5963480"/>
            <a:ext cx="2907364" cy="6889"/>
          </a:xfrm>
          <a:prstGeom prst="line">
            <a:avLst/>
          </a:prstGeom>
          <a:noFill/>
          <a:ln w="9525">
            <a:solidFill>
              <a:srgbClr val="337C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2" name="Line 238"/>
          <p:cNvSpPr>
            <a:spLocks noChangeShapeType="1"/>
          </p:cNvSpPr>
          <p:nvPr/>
        </p:nvSpPr>
        <p:spPr bwMode="auto">
          <a:xfrm>
            <a:off x="4104463" y="5492239"/>
            <a:ext cx="2357583" cy="478130"/>
          </a:xfrm>
          <a:prstGeom prst="line">
            <a:avLst/>
          </a:prstGeom>
          <a:noFill/>
          <a:ln w="9525">
            <a:solidFill>
              <a:srgbClr val="337C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3" name="Line 239"/>
          <p:cNvSpPr>
            <a:spLocks noChangeShapeType="1"/>
          </p:cNvSpPr>
          <p:nvPr/>
        </p:nvSpPr>
        <p:spPr bwMode="auto">
          <a:xfrm>
            <a:off x="4555035" y="5037533"/>
            <a:ext cx="1907011" cy="932836"/>
          </a:xfrm>
          <a:prstGeom prst="line">
            <a:avLst/>
          </a:prstGeom>
          <a:noFill/>
          <a:ln w="9525">
            <a:solidFill>
              <a:srgbClr val="337C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" name="Line 240"/>
          <p:cNvSpPr>
            <a:spLocks noChangeShapeType="1"/>
          </p:cNvSpPr>
          <p:nvPr/>
        </p:nvSpPr>
        <p:spPr bwMode="auto">
          <a:xfrm>
            <a:off x="4369019" y="4425746"/>
            <a:ext cx="2093026" cy="1544623"/>
          </a:xfrm>
          <a:prstGeom prst="line">
            <a:avLst/>
          </a:prstGeom>
          <a:noFill/>
          <a:ln w="9525">
            <a:solidFill>
              <a:srgbClr val="337C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5" name="Line 241"/>
          <p:cNvSpPr>
            <a:spLocks noChangeShapeType="1"/>
          </p:cNvSpPr>
          <p:nvPr/>
        </p:nvSpPr>
        <p:spPr bwMode="auto">
          <a:xfrm>
            <a:off x="4961515" y="4220439"/>
            <a:ext cx="1500530" cy="1749930"/>
          </a:xfrm>
          <a:prstGeom prst="line">
            <a:avLst/>
          </a:prstGeom>
          <a:noFill/>
          <a:ln w="9525">
            <a:solidFill>
              <a:srgbClr val="337C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6" name="Line 243"/>
          <p:cNvSpPr>
            <a:spLocks noChangeShapeType="1"/>
          </p:cNvSpPr>
          <p:nvPr/>
        </p:nvSpPr>
        <p:spPr bwMode="auto">
          <a:xfrm>
            <a:off x="5121351" y="3979308"/>
            <a:ext cx="1339317" cy="1988306"/>
          </a:xfrm>
          <a:prstGeom prst="line">
            <a:avLst/>
          </a:prstGeom>
          <a:noFill/>
          <a:ln w="9525">
            <a:solidFill>
              <a:srgbClr val="337C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7" name="Line 244"/>
          <p:cNvSpPr>
            <a:spLocks noChangeShapeType="1"/>
          </p:cNvSpPr>
          <p:nvPr/>
        </p:nvSpPr>
        <p:spPr bwMode="auto">
          <a:xfrm>
            <a:off x="5811678" y="4206660"/>
            <a:ext cx="650368" cy="1763709"/>
          </a:xfrm>
          <a:prstGeom prst="line">
            <a:avLst/>
          </a:prstGeom>
          <a:noFill/>
          <a:ln w="9525">
            <a:solidFill>
              <a:srgbClr val="337C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8" name="Line 245"/>
          <p:cNvSpPr>
            <a:spLocks noChangeShapeType="1"/>
          </p:cNvSpPr>
          <p:nvPr/>
        </p:nvSpPr>
        <p:spPr bwMode="auto">
          <a:xfrm>
            <a:off x="5935688" y="3851163"/>
            <a:ext cx="526357" cy="2119207"/>
          </a:xfrm>
          <a:prstGeom prst="line">
            <a:avLst/>
          </a:prstGeom>
          <a:noFill/>
          <a:ln w="9525">
            <a:solidFill>
              <a:srgbClr val="337C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9" name="Line 246"/>
          <p:cNvSpPr>
            <a:spLocks noChangeShapeType="1"/>
          </p:cNvSpPr>
          <p:nvPr/>
        </p:nvSpPr>
        <p:spPr bwMode="auto">
          <a:xfrm>
            <a:off x="6138240" y="4057847"/>
            <a:ext cx="323806" cy="1912522"/>
          </a:xfrm>
          <a:prstGeom prst="line">
            <a:avLst/>
          </a:prstGeom>
          <a:noFill/>
          <a:ln w="9525">
            <a:solidFill>
              <a:srgbClr val="337C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0" name="Line 248"/>
          <p:cNvSpPr>
            <a:spLocks noChangeShapeType="1"/>
          </p:cNvSpPr>
          <p:nvPr/>
        </p:nvSpPr>
        <p:spPr bwMode="auto">
          <a:xfrm>
            <a:off x="6444133" y="3863564"/>
            <a:ext cx="17912" cy="2106805"/>
          </a:xfrm>
          <a:prstGeom prst="line">
            <a:avLst/>
          </a:prstGeom>
          <a:noFill/>
          <a:ln w="9525">
            <a:solidFill>
              <a:srgbClr val="337C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1" name="Line 250"/>
          <p:cNvSpPr>
            <a:spLocks noChangeShapeType="1"/>
          </p:cNvSpPr>
          <p:nvPr/>
        </p:nvSpPr>
        <p:spPr bwMode="auto">
          <a:xfrm flipH="1">
            <a:off x="6462045" y="3495665"/>
            <a:ext cx="143301" cy="2474705"/>
          </a:xfrm>
          <a:prstGeom prst="line">
            <a:avLst/>
          </a:prstGeom>
          <a:noFill/>
          <a:ln w="9525">
            <a:solidFill>
              <a:srgbClr val="337C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2" name="Line 251"/>
          <p:cNvSpPr>
            <a:spLocks noChangeShapeType="1"/>
          </p:cNvSpPr>
          <p:nvPr/>
        </p:nvSpPr>
        <p:spPr bwMode="auto">
          <a:xfrm flipH="1">
            <a:off x="6464801" y="3359254"/>
            <a:ext cx="644856" cy="2606983"/>
          </a:xfrm>
          <a:prstGeom prst="line">
            <a:avLst/>
          </a:prstGeom>
          <a:noFill/>
          <a:ln w="9525">
            <a:solidFill>
              <a:srgbClr val="337C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3" name="Line 254"/>
          <p:cNvSpPr>
            <a:spLocks noChangeShapeType="1"/>
          </p:cNvSpPr>
          <p:nvPr/>
        </p:nvSpPr>
        <p:spPr bwMode="auto">
          <a:xfrm flipH="1">
            <a:off x="6463424" y="2284493"/>
            <a:ext cx="522223" cy="3645918"/>
          </a:xfrm>
          <a:prstGeom prst="line">
            <a:avLst/>
          </a:prstGeom>
          <a:noFill/>
          <a:ln w="9525">
            <a:solidFill>
              <a:srgbClr val="337C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" name="Line 255"/>
          <p:cNvSpPr>
            <a:spLocks noChangeShapeType="1"/>
          </p:cNvSpPr>
          <p:nvPr/>
        </p:nvSpPr>
        <p:spPr bwMode="auto">
          <a:xfrm flipH="1">
            <a:off x="6464801" y="2251424"/>
            <a:ext cx="1376520" cy="3714813"/>
          </a:xfrm>
          <a:prstGeom prst="line">
            <a:avLst/>
          </a:prstGeom>
          <a:noFill/>
          <a:ln w="9525">
            <a:solidFill>
              <a:srgbClr val="337C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205" name="直線コネクタ 204"/>
          <p:cNvCxnSpPr/>
          <p:nvPr/>
        </p:nvCxnSpPr>
        <p:spPr>
          <a:xfrm flipV="1">
            <a:off x="6854747" y="5932273"/>
            <a:ext cx="442900" cy="10539"/>
          </a:xfrm>
          <a:prstGeom prst="line">
            <a:avLst/>
          </a:prstGeom>
          <a:ln w="25400">
            <a:solidFill>
              <a:schemeClr val="accent4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コネクタ 205"/>
          <p:cNvCxnSpPr/>
          <p:nvPr/>
        </p:nvCxnSpPr>
        <p:spPr>
          <a:xfrm>
            <a:off x="6903662" y="6095758"/>
            <a:ext cx="392608" cy="347025"/>
          </a:xfrm>
          <a:prstGeom prst="line">
            <a:avLst/>
          </a:prstGeom>
          <a:ln w="25400">
            <a:solidFill>
              <a:schemeClr val="accent4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Line 247"/>
          <p:cNvSpPr>
            <a:spLocks noChangeShapeType="1"/>
          </p:cNvSpPr>
          <p:nvPr/>
        </p:nvSpPr>
        <p:spPr bwMode="auto">
          <a:xfrm flipH="1">
            <a:off x="6462045" y="4117097"/>
            <a:ext cx="19291" cy="1829848"/>
          </a:xfrm>
          <a:prstGeom prst="line">
            <a:avLst/>
          </a:prstGeom>
          <a:noFill/>
          <a:ln w="9525">
            <a:solidFill>
              <a:srgbClr val="337C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8" name="Line 252"/>
          <p:cNvSpPr>
            <a:spLocks noChangeShapeType="1"/>
          </p:cNvSpPr>
          <p:nvPr/>
        </p:nvSpPr>
        <p:spPr bwMode="auto">
          <a:xfrm flipH="1">
            <a:off x="6462045" y="3057493"/>
            <a:ext cx="445061" cy="2912876"/>
          </a:xfrm>
          <a:prstGeom prst="line">
            <a:avLst/>
          </a:prstGeom>
          <a:noFill/>
          <a:ln w="9525">
            <a:solidFill>
              <a:srgbClr val="337C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9" name="Line 253"/>
          <p:cNvSpPr>
            <a:spLocks noChangeShapeType="1"/>
          </p:cNvSpPr>
          <p:nvPr/>
        </p:nvSpPr>
        <p:spPr bwMode="auto">
          <a:xfrm flipH="1">
            <a:off x="6467557" y="2565584"/>
            <a:ext cx="551159" cy="3410297"/>
          </a:xfrm>
          <a:prstGeom prst="line">
            <a:avLst/>
          </a:prstGeom>
          <a:noFill/>
          <a:ln w="9525">
            <a:solidFill>
              <a:srgbClr val="337C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" name="Rectangle 204"/>
          <p:cNvSpPr>
            <a:spLocks noChangeArrowheads="1"/>
          </p:cNvSpPr>
          <p:nvPr/>
        </p:nvSpPr>
        <p:spPr bwMode="auto">
          <a:xfrm>
            <a:off x="7809629" y="2265203"/>
            <a:ext cx="405102" cy="15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j-lt"/>
              </a:rPr>
              <a:t>Kushiro</a:t>
            </a:r>
          </a:p>
        </p:txBody>
      </p:sp>
      <p:sp>
        <p:nvSpPr>
          <p:cNvPr id="211" name="Rectangle 206"/>
          <p:cNvSpPr>
            <a:spLocks noChangeArrowheads="1"/>
          </p:cNvSpPr>
          <p:nvPr/>
        </p:nvSpPr>
        <p:spPr bwMode="auto">
          <a:xfrm>
            <a:off x="6475824" y="2068163"/>
            <a:ext cx="450573" cy="15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j-lt"/>
              </a:rPr>
              <a:t>Sapporo</a:t>
            </a:r>
          </a:p>
        </p:txBody>
      </p:sp>
      <p:sp>
        <p:nvSpPr>
          <p:cNvPr id="212" name="Rectangle 208"/>
          <p:cNvSpPr>
            <a:spLocks noChangeArrowheads="1"/>
          </p:cNvSpPr>
          <p:nvPr/>
        </p:nvSpPr>
        <p:spPr bwMode="auto">
          <a:xfrm>
            <a:off x="7115169" y="2481532"/>
            <a:ext cx="516712" cy="15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j-lt"/>
              </a:rPr>
              <a:t>Hakodate</a:t>
            </a:r>
          </a:p>
        </p:txBody>
      </p:sp>
      <p:sp>
        <p:nvSpPr>
          <p:cNvPr id="213" name="Rectangle 212"/>
          <p:cNvSpPr>
            <a:spLocks noChangeArrowheads="1"/>
          </p:cNvSpPr>
          <p:nvPr/>
        </p:nvSpPr>
        <p:spPr bwMode="auto">
          <a:xfrm>
            <a:off x="6256739" y="3615543"/>
            <a:ext cx="414747" cy="15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j-lt"/>
              </a:rPr>
              <a:t>Nagano</a:t>
            </a:r>
          </a:p>
        </p:txBody>
      </p:sp>
      <p:sp>
        <p:nvSpPr>
          <p:cNvPr id="214" name="Rectangle 214"/>
          <p:cNvSpPr>
            <a:spLocks noChangeArrowheads="1"/>
          </p:cNvSpPr>
          <p:nvPr/>
        </p:nvSpPr>
        <p:spPr bwMode="auto">
          <a:xfrm>
            <a:off x="5515430" y="3649990"/>
            <a:ext cx="290736" cy="15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j-lt"/>
              </a:rPr>
              <a:t>Fukui</a:t>
            </a:r>
          </a:p>
        </p:txBody>
      </p:sp>
      <p:sp>
        <p:nvSpPr>
          <p:cNvPr id="215" name="Rectangle 216"/>
          <p:cNvSpPr>
            <a:spLocks noChangeArrowheads="1"/>
          </p:cNvSpPr>
          <p:nvPr/>
        </p:nvSpPr>
        <p:spPr bwMode="auto">
          <a:xfrm>
            <a:off x="4607395" y="3787779"/>
            <a:ext cx="423015" cy="15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j-lt"/>
              </a:rPr>
              <a:t>Matsue</a:t>
            </a:r>
          </a:p>
        </p:txBody>
      </p:sp>
      <p:sp>
        <p:nvSpPr>
          <p:cNvPr id="216" name="Rectangle 223"/>
          <p:cNvSpPr>
            <a:spLocks noChangeArrowheads="1"/>
          </p:cNvSpPr>
          <p:nvPr/>
        </p:nvSpPr>
        <p:spPr bwMode="auto">
          <a:xfrm>
            <a:off x="6489603" y="2988599"/>
            <a:ext cx="276958" cy="15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j-lt"/>
              </a:rPr>
              <a:t>Akita</a:t>
            </a:r>
          </a:p>
        </p:txBody>
      </p:sp>
      <p:sp>
        <p:nvSpPr>
          <p:cNvPr id="217" name="Rectangle 225"/>
          <p:cNvSpPr>
            <a:spLocks noChangeArrowheads="1"/>
          </p:cNvSpPr>
          <p:nvPr/>
        </p:nvSpPr>
        <p:spPr bwMode="auto">
          <a:xfrm>
            <a:off x="4866440" y="4022022"/>
            <a:ext cx="552537" cy="15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j-lt"/>
              </a:rPr>
              <a:t>Hiroshima</a:t>
            </a:r>
          </a:p>
        </p:txBody>
      </p:sp>
      <p:sp>
        <p:nvSpPr>
          <p:cNvPr id="218" name="Rectangle 227"/>
          <p:cNvSpPr>
            <a:spLocks noChangeArrowheads="1"/>
          </p:cNvSpPr>
          <p:nvPr/>
        </p:nvSpPr>
        <p:spPr bwMode="auto">
          <a:xfrm>
            <a:off x="3728296" y="4227329"/>
            <a:ext cx="453329" cy="15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j-lt"/>
              </a:rPr>
              <a:t>Fukuoka</a:t>
            </a:r>
          </a:p>
        </p:txBody>
      </p:sp>
      <p:sp>
        <p:nvSpPr>
          <p:cNvPr id="219" name="Rectangle 231"/>
          <p:cNvSpPr>
            <a:spLocks noChangeArrowheads="1"/>
          </p:cNvSpPr>
          <p:nvPr/>
        </p:nvSpPr>
        <p:spPr bwMode="auto">
          <a:xfrm>
            <a:off x="2918092" y="5782975"/>
            <a:ext cx="472619" cy="15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j-lt"/>
              </a:rPr>
              <a:t>Okinawa</a:t>
            </a:r>
          </a:p>
        </p:txBody>
      </p:sp>
      <p:sp>
        <p:nvSpPr>
          <p:cNvPr id="220" name="Rectangle 233"/>
          <p:cNvSpPr>
            <a:spLocks noChangeArrowheads="1"/>
          </p:cNvSpPr>
          <p:nvPr/>
        </p:nvSpPr>
        <p:spPr bwMode="auto">
          <a:xfrm>
            <a:off x="2400003" y="6281774"/>
            <a:ext cx="636589" cy="15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j-lt"/>
              </a:rPr>
              <a:t>Ishigakijima</a:t>
            </a:r>
          </a:p>
        </p:txBody>
      </p:sp>
      <p:sp>
        <p:nvSpPr>
          <p:cNvPr id="221" name="Rectangle 256"/>
          <p:cNvSpPr>
            <a:spLocks noChangeArrowheads="1"/>
          </p:cNvSpPr>
          <p:nvPr/>
        </p:nvSpPr>
        <p:spPr bwMode="auto">
          <a:xfrm>
            <a:off x="4136154" y="5438501"/>
            <a:ext cx="267312" cy="15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j-lt"/>
              </a:rPr>
              <a:t>Naze</a:t>
            </a:r>
          </a:p>
        </p:txBody>
      </p:sp>
      <p:sp>
        <p:nvSpPr>
          <p:cNvPr id="222" name="Rectangle 257"/>
          <p:cNvSpPr>
            <a:spLocks noChangeArrowheads="1"/>
          </p:cNvSpPr>
          <p:nvPr/>
        </p:nvSpPr>
        <p:spPr bwMode="auto">
          <a:xfrm>
            <a:off x="4461338" y="5054068"/>
            <a:ext cx="704106" cy="15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j-lt"/>
              </a:rPr>
              <a:t>Tanegashima</a:t>
            </a:r>
          </a:p>
        </p:txBody>
      </p:sp>
      <p:sp>
        <p:nvSpPr>
          <p:cNvPr id="223" name="Rectangle 258"/>
          <p:cNvSpPr>
            <a:spLocks noChangeArrowheads="1"/>
          </p:cNvSpPr>
          <p:nvPr/>
        </p:nvSpPr>
        <p:spPr bwMode="auto">
          <a:xfrm>
            <a:off x="5271542" y="4502909"/>
            <a:ext cx="785402" cy="15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j-lt"/>
              </a:rPr>
              <a:t>Murotomisaki</a:t>
            </a:r>
          </a:p>
        </p:txBody>
      </p:sp>
      <p:sp>
        <p:nvSpPr>
          <p:cNvPr id="224" name="Rectangle 259"/>
          <p:cNvSpPr>
            <a:spLocks noChangeArrowheads="1"/>
          </p:cNvSpPr>
          <p:nvPr/>
        </p:nvSpPr>
        <p:spPr bwMode="auto">
          <a:xfrm>
            <a:off x="5759317" y="4194260"/>
            <a:ext cx="329318" cy="15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j-lt"/>
              </a:rPr>
              <a:t>Osaka</a:t>
            </a:r>
          </a:p>
        </p:txBody>
      </p:sp>
      <p:sp>
        <p:nvSpPr>
          <p:cNvPr id="225" name="Rectangle 260"/>
          <p:cNvSpPr>
            <a:spLocks noChangeArrowheads="1"/>
          </p:cNvSpPr>
          <p:nvPr/>
        </p:nvSpPr>
        <p:spPr bwMode="auto">
          <a:xfrm>
            <a:off x="5990804" y="3824983"/>
            <a:ext cx="403724" cy="15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j-lt"/>
              </a:rPr>
              <a:t>Nagoya</a:t>
            </a:r>
          </a:p>
        </p:txBody>
      </p:sp>
      <p:sp>
        <p:nvSpPr>
          <p:cNvPr id="226" name="Rectangle 261"/>
          <p:cNvSpPr>
            <a:spLocks noChangeArrowheads="1"/>
          </p:cNvSpPr>
          <p:nvPr/>
        </p:nvSpPr>
        <p:spPr bwMode="auto">
          <a:xfrm>
            <a:off x="6361459" y="4148789"/>
            <a:ext cx="476753" cy="15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j-lt"/>
              </a:rPr>
              <a:t>Shizuoka</a:t>
            </a:r>
          </a:p>
        </p:txBody>
      </p:sp>
      <p:sp>
        <p:nvSpPr>
          <p:cNvPr id="227" name="Rectangle 262"/>
          <p:cNvSpPr>
            <a:spLocks noChangeArrowheads="1"/>
          </p:cNvSpPr>
          <p:nvPr/>
        </p:nvSpPr>
        <p:spPr bwMode="auto">
          <a:xfrm>
            <a:off x="6963600" y="3641722"/>
            <a:ext cx="315539" cy="15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j-lt"/>
              </a:rPr>
              <a:t>Tokyo</a:t>
            </a:r>
          </a:p>
        </p:txBody>
      </p:sp>
      <p:sp>
        <p:nvSpPr>
          <p:cNvPr id="228" name="Rectangle 263"/>
          <p:cNvSpPr>
            <a:spLocks noChangeArrowheads="1"/>
          </p:cNvSpPr>
          <p:nvPr/>
        </p:nvSpPr>
        <p:spPr bwMode="auto">
          <a:xfrm>
            <a:off x="6659085" y="3433660"/>
            <a:ext cx="377544" cy="15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j-lt"/>
              </a:rPr>
              <a:t>Niigata</a:t>
            </a:r>
          </a:p>
        </p:txBody>
      </p:sp>
      <p:sp>
        <p:nvSpPr>
          <p:cNvPr id="229" name="Rectangle 264"/>
          <p:cNvSpPr>
            <a:spLocks noChangeArrowheads="1"/>
          </p:cNvSpPr>
          <p:nvPr/>
        </p:nvSpPr>
        <p:spPr bwMode="auto">
          <a:xfrm>
            <a:off x="7170285" y="3305515"/>
            <a:ext cx="362388" cy="15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j-lt"/>
              </a:rPr>
              <a:t>Sendai</a:t>
            </a:r>
          </a:p>
        </p:txBody>
      </p:sp>
      <p:sp>
        <p:nvSpPr>
          <p:cNvPr id="230" name="Text Box 275"/>
          <p:cNvSpPr txBox="1">
            <a:spLocks noChangeArrowheads="1"/>
          </p:cNvSpPr>
          <p:nvPr/>
        </p:nvSpPr>
        <p:spPr bwMode="auto">
          <a:xfrm>
            <a:off x="7694293" y="5391770"/>
            <a:ext cx="11245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HGP創英角ｺﾞｼｯｸUB" pitchFamily="50" charset="-128"/>
              </a:rPr>
              <a:t>Tokyo Radar</a:t>
            </a:r>
            <a:endParaRPr lang="ja-JP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cxnSp>
        <p:nvCxnSpPr>
          <p:cNvPr id="231" name="直線コネクタ 230"/>
          <p:cNvCxnSpPr/>
          <p:nvPr/>
        </p:nvCxnSpPr>
        <p:spPr>
          <a:xfrm>
            <a:off x="7029908" y="3879839"/>
            <a:ext cx="573483" cy="403715"/>
          </a:xfrm>
          <a:prstGeom prst="line">
            <a:avLst/>
          </a:prstGeom>
          <a:ln w="28575">
            <a:solidFill>
              <a:srgbClr val="FF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Freeform 69"/>
          <p:cNvSpPr>
            <a:spLocks/>
          </p:cNvSpPr>
          <p:nvPr/>
        </p:nvSpPr>
        <p:spPr bwMode="auto">
          <a:xfrm>
            <a:off x="2271859" y="6240437"/>
            <a:ext cx="78540" cy="41337"/>
          </a:xfrm>
          <a:custGeom>
            <a:avLst/>
            <a:gdLst>
              <a:gd name="T0" fmla="*/ 2147483647 w 47"/>
              <a:gd name="T1" fmla="*/ 0 h 29"/>
              <a:gd name="T2" fmla="*/ 2147483647 w 47"/>
              <a:gd name="T3" fmla="*/ 2147483647 h 29"/>
              <a:gd name="T4" fmla="*/ 2147483647 w 47"/>
              <a:gd name="T5" fmla="*/ 2147483647 h 29"/>
              <a:gd name="T6" fmla="*/ 2147483647 w 47"/>
              <a:gd name="T7" fmla="*/ 2147483647 h 29"/>
              <a:gd name="T8" fmla="*/ 2147483647 w 47"/>
              <a:gd name="T9" fmla="*/ 2147483647 h 29"/>
              <a:gd name="T10" fmla="*/ 2147483647 w 47"/>
              <a:gd name="T11" fmla="*/ 2147483647 h 29"/>
              <a:gd name="T12" fmla="*/ 2147483647 w 47"/>
              <a:gd name="T13" fmla="*/ 2147483647 h 29"/>
              <a:gd name="T14" fmla="*/ 2147483647 w 47"/>
              <a:gd name="T15" fmla="*/ 2147483647 h 29"/>
              <a:gd name="T16" fmla="*/ 2147483647 w 47"/>
              <a:gd name="T17" fmla="*/ 2147483647 h 29"/>
              <a:gd name="T18" fmla="*/ 2147483647 w 47"/>
              <a:gd name="T19" fmla="*/ 2147483647 h 29"/>
              <a:gd name="T20" fmla="*/ 2147483647 w 47"/>
              <a:gd name="T21" fmla="*/ 2147483647 h 29"/>
              <a:gd name="T22" fmla="*/ 2147483647 w 47"/>
              <a:gd name="T23" fmla="*/ 2147483647 h 29"/>
              <a:gd name="T24" fmla="*/ 2147483647 w 47"/>
              <a:gd name="T25" fmla="*/ 2147483647 h 29"/>
              <a:gd name="T26" fmla="*/ 2147483647 w 47"/>
              <a:gd name="T27" fmla="*/ 2147483647 h 29"/>
              <a:gd name="T28" fmla="*/ 0 w 47"/>
              <a:gd name="T29" fmla="*/ 2147483647 h 29"/>
              <a:gd name="T30" fmla="*/ 2147483647 w 47"/>
              <a:gd name="T31" fmla="*/ 2147483647 h 29"/>
              <a:gd name="T32" fmla="*/ 2147483647 w 47"/>
              <a:gd name="T33" fmla="*/ 2147483647 h 29"/>
              <a:gd name="T34" fmla="*/ 2147483647 w 47"/>
              <a:gd name="T35" fmla="*/ 2147483647 h 29"/>
              <a:gd name="T36" fmla="*/ 2147483647 w 47"/>
              <a:gd name="T37" fmla="*/ 2147483647 h 29"/>
              <a:gd name="T38" fmla="*/ 2147483647 w 47"/>
              <a:gd name="T39" fmla="*/ 2147483647 h 29"/>
              <a:gd name="T40" fmla="*/ 2147483647 w 47"/>
              <a:gd name="T41" fmla="*/ 2147483647 h 29"/>
              <a:gd name="T42" fmla="*/ 2147483647 w 47"/>
              <a:gd name="T43" fmla="*/ 0 h 2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"/>
              <a:gd name="T67" fmla="*/ 0 h 29"/>
              <a:gd name="T68" fmla="*/ 47 w 47"/>
              <a:gd name="T69" fmla="*/ 29 h 2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" h="29">
                <a:moveTo>
                  <a:pt x="25" y="0"/>
                </a:moveTo>
                <a:lnTo>
                  <a:pt x="35" y="6"/>
                </a:lnTo>
                <a:lnTo>
                  <a:pt x="44" y="8"/>
                </a:lnTo>
                <a:lnTo>
                  <a:pt x="47" y="12"/>
                </a:lnTo>
                <a:lnTo>
                  <a:pt x="46" y="18"/>
                </a:lnTo>
                <a:lnTo>
                  <a:pt x="42" y="21"/>
                </a:lnTo>
                <a:lnTo>
                  <a:pt x="41" y="27"/>
                </a:lnTo>
                <a:lnTo>
                  <a:pt x="38" y="29"/>
                </a:lnTo>
                <a:lnTo>
                  <a:pt x="30" y="28"/>
                </a:lnTo>
                <a:lnTo>
                  <a:pt x="25" y="28"/>
                </a:lnTo>
                <a:lnTo>
                  <a:pt x="20" y="27"/>
                </a:lnTo>
                <a:lnTo>
                  <a:pt x="11" y="22"/>
                </a:lnTo>
                <a:lnTo>
                  <a:pt x="3" y="24"/>
                </a:lnTo>
                <a:lnTo>
                  <a:pt x="1" y="22"/>
                </a:lnTo>
                <a:lnTo>
                  <a:pt x="0" y="18"/>
                </a:lnTo>
                <a:lnTo>
                  <a:pt x="2" y="16"/>
                </a:lnTo>
                <a:lnTo>
                  <a:pt x="9" y="12"/>
                </a:lnTo>
                <a:lnTo>
                  <a:pt x="13" y="12"/>
                </a:lnTo>
                <a:lnTo>
                  <a:pt x="16" y="11"/>
                </a:lnTo>
                <a:lnTo>
                  <a:pt x="16" y="6"/>
                </a:lnTo>
                <a:lnTo>
                  <a:pt x="18" y="3"/>
                </a:lnTo>
                <a:lnTo>
                  <a:pt x="25" y="0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33" name="Group 4"/>
          <p:cNvGrpSpPr>
            <a:grpSpLocks/>
          </p:cNvGrpSpPr>
          <p:nvPr/>
        </p:nvGrpSpPr>
        <p:grpSpPr bwMode="auto">
          <a:xfrm>
            <a:off x="1530550" y="1545940"/>
            <a:ext cx="7220184" cy="5205698"/>
            <a:chOff x="706" y="464"/>
            <a:chExt cx="4292" cy="3650"/>
          </a:xfrm>
        </p:grpSpPr>
        <p:sp>
          <p:nvSpPr>
            <p:cNvPr id="234" name="Freeform 5"/>
            <p:cNvSpPr>
              <a:spLocks/>
            </p:cNvSpPr>
            <p:nvPr/>
          </p:nvSpPr>
          <p:spPr bwMode="auto">
            <a:xfrm>
              <a:off x="4187" y="464"/>
              <a:ext cx="811" cy="832"/>
            </a:xfrm>
            <a:custGeom>
              <a:avLst/>
              <a:gdLst>
                <a:gd name="T0" fmla="*/ 56 w 811"/>
                <a:gd name="T1" fmla="*/ 46 h 832"/>
                <a:gd name="T2" fmla="*/ 121 w 811"/>
                <a:gd name="T3" fmla="*/ 22 h 832"/>
                <a:gd name="T4" fmla="*/ 178 w 811"/>
                <a:gd name="T5" fmla="*/ 15 h 832"/>
                <a:gd name="T6" fmla="*/ 229 w 811"/>
                <a:gd name="T7" fmla="*/ 10 h 832"/>
                <a:gd name="T8" fmla="*/ 320 w 811"/>
                <a:gd name="T9" fmla="*/ 10 h 832"/>
                <a:gd name="T10" fmla="*/ 365 w 811"/>
                <a:gd name="T11" fmla="*/ 14 h 832"/>
                <a:gd name="T12" fmla="*/ 415 w 811"/>
                <a:gd name="T13" fmla="*/ 22 h 832"/>
                <a:gd name="T14" fmla="*/ 471 w 811"/>
                <a:gd name="T15" fmla="*/ 32 h 832"/>
                <a:gd name="T16" fmla="*/ 528 w 811"/>
                <a:gd name="T17" fmla="*/ 58 h 832"/>
                <a:gd name="T18" fmla="*/ 585 w 811"/>
                <a:gd name="T19" fmla="*/ 81 h 832"/>
                <a:gd name="T20" fmla="*/ 637 w 811"/>
                <a:gd name="T21" fmla="*/ 121 h 832"/>
                <a:gd name="T22" fmla="*/ 673 w 811"/>
                <a:gd name="T23" fmla="*/ 148 h 832"/>
                <a:gd name="T24" fmla="*/ 719 w 811"/>
                <a:gd name="T25" fmla="*/ 197 h 832"/>
                <a:gd name="T26" fmla="*/ 746 w 811"/>
                <a:gd name="T27" fmla="*/ 231 h 832"/>
                <a:gd name="T28" fmla="*/ 770 w 811"/>
                <a:gd name="T29" fmla="*/ 278 h 832"/>
                <a:gd name="T30" fmla="*/ 785 w 811"/>
                <a:gd name="T31" fmla="*/ 315 h 832"/>
                <a:gd name="T32" fmla="*/ 799 w 811"/>
                <a:gd name="T33" fmla="*/ 373 h 832"/>
                <a:gd name="T34" fmla="*/ 802 w 811"/>
                <a:gd name="T35" fmla="*/ 429 h 832"/>
                <a:gd name="T36" fmla="*/ 795 w 811"/>
                <a:gd name="T37" fmla="*/ 478 h 832"/>
                <a:gd name="T38" fmla="*/ 788 w 811"/>
                <a:gd name="T39" fmla="*/ 524 h 832"/>
                <a:gd name="T40" fmla="*/ 763 w 811"/>
                <a:gd name="T41" fmla="*/ 570 h 832"/>
                <a:gd name="T42" fmla="*/ 742 w 811"/>
                <a:gd name="T43" fmla="*/ 605 h 832"/>
                <a:gd name="T44" fmla="*/ 714 w 811"/>
                <a:gd name="T45" fmla="*/ 641 h 832"/>
                <a:gd name="T46" fmla="*/ 687 w 811"/>
                <a:gd name="T47" fmla="*/ 675 h 832"/>
                <a:gd name="T48" fmla="*/ 641 w 811"/>
                <a:gd name="T49" fmla="*/ 709 h 832"/>
                <a:gd name="T50" fmla="*/ 576 w 811"/>
                <a:gd name="T51" fmla="*/ 750 h 832"/>
                <a:gd name="T52" fmla="*/ 526 w 811"/>
                <a:gd name="T53" fmla="*/ 773 h 832"/>
                <a:gd name="T54" fmla="*/ 462 w 811"/>
                <a:gd name="T55" fmla="*/ 796 h 832"/>
                <a:gd name="T56" fmla="*/ 413 w 811"/>
                <a:gd name="T57" fmla="*/ 809 h 832"/>
                <a:gd name="T58" fmla="*/ 356 w 811"/>
                <a:gd name="T59" fmla="*/ 818 h 832"/>
                <a:gd name="T60" fmla="*/ 298 w 811"/>
                <a:gd name="T61" fmla="*/ 823 h 832"/>
                <a:gd name="T62" fmla="*/ 253 w 811"/>
                <a:gd name="T63" fmla="*/ 832 h 832"/>
                <a:gd name="T64" fmla="*/ 338 w 811"/>
                <a:gd name="T65" fmla="*/ 829 h 832"/>
                <a:gd name="T66" fmla="*/ 383 w 811"/>
                <a:gd name="T67" fmla="*/ 824 h 832"/>
                <a:gd name="T68" fmla="*/ 438 w 811"/>
                <a:gd name="T69" fmla="*/ 807 h 832"/>
                <a:gd name="T70" fmla="*/ 507 w 811"/>
                <a:gd name="T71" fmla="*/ 790 h 832"/>
                <a:gd name="T72" fmla="*/ 552 w 811"/>
                <a:gd name="T73" fmla="*/ 771 h 832"/>
                <a:gd name="T74" fmla="*/ 616 w 811"/>
                <a:gd name="T75" fmla="*/ 736 h 832"/>
                <a:gd name="T76" fmla="*/ 670 w 811"/>
                <a:gd name="T77" fmla="*/ 690 h 832"/>
                <a:gd name="T78" fmla="*/ 710 w 811"/>
                <a:gd name="T79" fmla="*/ 659 h 832"/>
                <a:gd name="T80" fmla="*/ 742 w 811"/>
                <a:gd name="T81" fmla="*/ 620 h 832"/>
                <a:gd name="T82" fmla="*/ 763 w 811"/>
                <a:gd name="T83" fmla="*/ 585 h 832"/>
                <a:gd name="T84" fmla="*/ 778 w 811"/>
                <a:gd name="T85" fmla="*/ 547 h 832"/>
                <a:gd name="T86" fmla="*/ 792 w 811"/>
                <a:gd name="T87" fmla="*/ 509 h 832"/>
                <a:gd name="T88" fmla="*/ 808 w 811"/>
                <a:gd name="T89" fmla="*/ 459 h 832"/>
                <a:gd name="T90" fmla="*/ 809 w 811"/>
                <a:gd name="T91" fmla="*/ 392 h 832"/>
                <a:gd name="T92" fmla="*/ 802 w 811"/>
                <a:gd name="T93" fmla="*/ 343 h 832"/>
                <a:gd name="T94" fmla="*/ 783 w 811"/>
                <a:gd name="T95" fmla="*/ 295 h 832"/>
                <a:gd name="T96" fmla="*/ 767 w 811"/>
                <a:gd name="T97" fmla="*/ 250 h 832"/>
                <a:gd name="T98" fmla="*/ 741 w 811"/>
                <a:gd name="T99" fmla="*/ 209 h 832"/>
                <a:gd name="T100" fmla="*/ 711 w 811"/>
                <a:gd name="T101" fmla="*/ 174 h 832"/>
                <a:gd name="T102" fmla="*/ 656 w 811"/>
                <a:gd name="T103" fmla="*/ 124 h 832"/>
                <a:gd name="T104" fmla="*/ 606 w 811"/>
                <a:gd name="T105" fmla="*/ 94 h 832"/>
                <a:gd name="T106" fmla="*/ 548 w 811"/>
                <a:gd name="T107" fmla="*/ 57 h 832"/>
                <a:gd name="T108" fmla="*/ 497 w 811"/>
                <a:gd name="T109" fmla="*/ 37 h 832"/>
                <a:gd name="T110" fmla="*/ 436 w 811"/>
                <a:gd name="T111" fmla="*/ 19 h 832"/>
                <a:gd name="T112" fmla="*/ 386 w 811"/>
                <a:gd name="T113" fmla="*/ 9 h 832"/>
                <a:gd name="T114" fmla="*/ 326 w 811"/>
                <a:gd name="T115" fmla="*/ 2 h 832"/>
                <a:gd name="T116" fmla="*/ 249 w 811"/>
                <a:gd name="T117" fmla="*/ 5 h 832"/>
                <a:gd name="T118" fmla="*/ 184 w 811"/>
                <a:gd name="T119" fmla="*/ 6 h 832"/>
                <a:gd name="T120" fmla="*/ 132 w 811"/>
                <a:gd name="T121" fmla="*/ 15 h 832"/>
                <a:gd name="T122" fmla="*/ 65 w 811"/>
                <a:gd name="T123" fmla="*/ 34 h 832"/>
                <a:gd name="T124" fmla="*/ 6 w 811"/>
                <a:gd name="T125" fmla="*/ 57 h 8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1"/>
                <a:gd name="T190" fmla="*/ 0 h 832"/>
                <a:gd name="T191" fmla="*/ 811 w 811"/>
                <a:gd name="T192" fmla="*/ 832 h 8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1" h="832">
                  <a:moveTo>
                    <a:pt x="0" y="60"/>
                  </a:moveTo>
                  <a:lnTo>
                    <a:pt x="4" y="68"/>
                  </a:lnTo>
                  <a:lnTo>
                    <a:pt x="10" y="65"/>
                  </a:lnTo>
                  <a:lnTo>
                    <a:pt x="8" y="60"/>
                  </a:lnTo>
                  <a:lnTo>
                    <a:pt x="10" y="65"/>
                  </a:lnTo>
                  <a:lnTo>
                    <a:pt x="15" y="62"/>
                  </a:lnTo>
                  <a:lnTo>
                    <a:pt x="22" y="59"/>
                  </a:lnTo>
                  <a:lnTo>
                    <a:pt x="20" y="55"/>
                  </a:lnTo>
                  <a:lnTo>
                    <a:pt x="22" y="59"/>
                  </a:lnTo>
                  <a:lnTo>
                    <a:pt x="27" y="57"/>
                  </a:lnTo>
                  <a:lnTo>
                    <a:pt x="33" y="54"/>
                  </a:lnTo>
                  <a:lnTo>
                    <a:pt x="31" y="50"/>
                  </a:lnTo>
                  <a:lnTo>
                    <a:pt x="32" y="54"/>
                  </a:lnTo>
                  <a:lnTo>
                    <a:pt x="38" y="52"/>
                  </a:lnTo>
                  <a:lnTo>
                    <a:pt x="44" y="50"/>
                  </a:lnTo>
                  <a:lnTo>
                    <a:pt x="50" y="48"/>
                  </a:lnTo>
                  <a:lnTo>
                    <a:pt x="51" y="48"/>
                  </a:lnTo>
                  <a:lnTo>
                    <a:pt x="56" y="46"/>
                  </a:lnTo>
                  <a:lnTo>
                    <a:pt x="54" y="42"/>
                  </a:lnTo>
                  <a:lnTo>
                    <a:pt x="55" y="46"/>
                  </a:lnTo>
                  <a:lnTo>
                    <a:pt x="61" y="44"/>
                  </a:lnTo>
                  <a:lnTo>
                    <a:pt x="67" y="42"/>
                  </a:lnTo>
                  <a:lnTo>
                    <a:pt x="73" y="40"/>
                  </a:lnTo>
                  <a:lnTo>
                    <a:pt x="79" y="38"/>
                  </a:lnTo>
                  <a:lnTo>
                    <a:pt x="85" y="36"/>
                  </a:lnTo>
                  <a:lnTo>
                    <a:pt x="91" y="34"/>
                  </a:lnTo>
                  <a:lnTo>
                    <a:pt x="97" y="32"/>
                  </a:lnTo>
                  <a:lnTo>
                    <a:pt x="96" y="28"/>
                  </a:lnTo>
                  <a:lnTo>
                    <a:pt x="97" y="32"/>
                  </a:lnTo>
                  <a:lnTo>
                    <a:pt x="103" y="31"/>
                  </a:lnTo>
                  <a:lnTo>
                    <a:pt x="109" y="29"/>
                  </a:lnTo>
                  <a:lnTo>
                    <a:pt x="108" y="25"/>
                  </a:lnTo>
                  <a:lnTo>
                    <a:pt x="109" y="30"/>
                  </a:lnTo>
                  <a:lnTo>
                    <a:pt x="116" y="29"/>
                  </a:lnTo>
                  <a:lnTo>
                    <a:pt x="116" y="28"/>
                  </a:lnTo>
                  <a:lnTo>
                    <a:pt x="122" y="26"/>
                  </a:lnTo>
                  <a:lnTo>
                    <a:pt x="121" y="22"/>
                  </a:lnTo>
                  <a:lnTo>
                    <a:pt x="122" y="26"/>
                  </a:lnTo>
                  <a:lnTo>
                    <a:pt x="128" y="25"/>
                  </a:lnTo>
                  <a:lnTo>
                    <a:pt x="134" y="23"/>
                  </a:lnTo>
                  <a:lnTo>
                    <a:pt x="133" y="19"/>
                  </a:lnTo>
                  <a:lnTo>
                    <a:pt x="134" y="24"/>
                  </a:lnTo>
                  <a:lnTo>
                    <a:pt x="141" y="23"/>
                  </a:lnTo>
                  <a:lnTo>
                    <a:pt x="141" y="22"/>
                  </a:lnTo>
                  <a:lnTo>
                    <a:pt x="146" y="21"/>
                  </a:lnTo>
                  <a:lnTo>
                    <a:pt x="153" y="19"/>
                  </a:lnTo>
                  <a:lnTo>
                    <a:pt x="152" y="15"/>
                  </a:lnTo>
                  <a:lnTo>
                    <a:pt x="153" y="19"/>
                  </a:lnTo>
                  <a:lnTo>
                    <a:pt x="159" y="18"/>
                  </a:lnTo>
                  <a:lnTo>
                    <a:pt x="165" y="17"/>
                  </a:lnTo>
                  <a:lnTo>
                    <a:pt x="164" y="13"/>
                  </a:lnTo>
                  <a:lnTo>
                    <a:pt x="165" y="18"/>
                  </a:lnTo>
                  <a:lnTo>
                    <a:pt x="172" y="17"/>
                  </a:lnTo>
                  <a:lnTo>
                    <a:pt x="172" y="16"/>
                  </a:lnTo>
                  <a:lnTo>
                    <a:pt x="178" y="15"/>
                  </a:lnTo>
                  <a:lnTo>
                    <a:pt x="177" y="11"/>
                  </a:lnTo>
                  <a:lnTo>
                    <a:pt x="178" y="16"/>
                  </a:lnTo>
                  <a:lnTo>
                    <a:pt x="185" y="15"/>
                  </a:lnTo>
                  <a:lnTo>
                    <a:pt x="185" y="14"/>
                  </a:lnTo>
                  <a:lnTo>
                    <a:pt x="191" y="13"/>
                  </a:lnTo>
                  <a:lnTo>
                    <a:pt x="190" y="9"/>
                  </a:lnTo>
                  <a:lnTo>
                    <a:pt x="190" y="14"/>
                  </a:lnTo>
                  <a:lnTo>
                    <a:pt x="196" y="14"/>
                  </a:lnTo>
                  <a:lnTo>
                    <a:pt x="198" y="14"/>
                  </a:lnTo>
                  <a:lnTo>
                    <a:pt x="205" y="13"/>
                  </a:lnTo>
                  <a:lnTo>
                    <a:pt x="205" y="12"/>
                  </a:lnTo>
                  <a:lnTo>
                    <a:pt x="211" y="11"/>
                  </a:lnTo>
                  <a:lnTo>
                    <a:pt x="210" y="7"/>
                  </a:lnTo>
                  <a:lnTo>
                    <a:pt x="210" y="12"/>
                  </a:lnTo>
                  <a:lnTo>
                    <a:pt x="217" y="12"/>
                  </a:lnTo>
                  <a:lnTo>
                    <a:pt x="218" y="11"/>
                  </a:lnTo>
                  <a:lnTo>
                    <a:pt x="224" y="10"/>
                  </a:lnTo>
                  <a:lnTo>
                    <a:pt x="230" y="9"/>
                  </a:lnTo>
                  <a:lnTo>
                    <a:pt x="229" y="5"/>
                  </a:lnTo>
                  <a:lnTo>
                    <a:pt x="229" y="10"/>
                  </a:lnTo>
                  <a:lnTo>
                    <a:pt x="236" y="10"/>
                  </a:lnTo>
                  <a:lnTo>
                    <a:pt x="242" y="10"/>
                  </a:lnTo>
                  <a:lnTo>
                    <a:pt x="249" y="10"/>
                  </a:lnTo>
                  <a:lnTo>
                    <a:pt x="250" y="9"/>
                  </a:lnTo>
                  <a:lnTo>
                    <a:pt x="256" y="8"/>
                  </a:lnTo>
                  <a:lnTo>
                    <a:pt x="255" y="4"/>
                  </a:lnTo>
                  <a:lnTo>
                    <a:pt x="255" y="9"/>
                  </a:lnTo>
                  <a:lnTo>
                    <a:pt x="261" y="9"/>
                  </a:lnTo>
                  <a:lnTo>
                    <a:pt x="268" y="9"/>
                  </a:lnTo>
                  <a:lnTo>
                    <a:pt x="274" y="9"/>
                  </a:lnTo>
                  <a:lnTo>
                    <a:pt x="281" y="9"/>
                  </a:lnTo>
                  <a:lnTo>
                    <a:pt x="287" y="9"/>
                  </a:lnTo>
                  <a:lnTo>
                    <a:pt x="294" y="9"/>
                  </a:lnTo>
                  <a:lnTo>
                    <a:pt x="300" y="9"/>
                  </a:lnTo>
                  <a:lnTo>
                    <a:pt x="300" y="4"/>
                  </a:lnTo>
                  <a:lnTo>
                    <a:pt x="300" y="9"/>
                  </a:lnTo>
                  <a:lnTo>
                    <a:pt x="307" y="10"/>
                  </a:lnTo>
                  <a:lnTo>
                    <a:pt x="313" y="10"/>
                  </a:lnTo>
                  <a:lnTo>
                    <a:pt x="320" y="10"/>
                  </a:lnTo>
                  <a:lnTo>
                    <a:pt x="320" y="5"/>
                  </a:lnTo>
                  <a:lnTo>
                    <a:pt x="320" y="9"/>
                  </a:lnTo>
                  <a:lnTo>
                    <a:pt x="326" y="10"/>
                  </a:lnTo>
                  <a:lnTo>
                    <a:pt x="326" y="11"/>
                  </a:lnTo>
                  <a:lnTo>
                    <a:pt x="332" y="11"/>
                  </a:lnTo>
                  <a:lnTo>
                    <a:pt x="332" y="6"/>
                  </a:lnTo>
                  <a:lnTo>
                    <a:pt x="332" y="11"/>
                  </a:lnTo>
                  <a:lnTo>
                    <a:pt x="339" y="12"/>
                  </a:lnTo>
                  <a:lnTo>
                    <a:pt x="345" y="12"/>
                  </a:lnTo>
                  <a:lnTo>
                    <a:pt x="345" y="7"/>
                  </a:lnTo>
                  <a:lnTo>
                    <a:pt x="345" y="12"/>
                  </a:lnTo>
                  <a:lnTo>
                    <a:pt x="352" y="13"/>
                  </a:lnTo>
                  <a:lnTo>
                    <a:pt x="352" y="8"/>
                  </a:lnTo>
                  <a:lnTo>
                    <a:pt x="352" y="12"/>
                  </a:lnTo>
                  <a:lnTo>
                    <a:pt x="358" y="13"/>
                  </a:lnTo>
                  <a:lnTo>
                    <a:pt x="358" y="14"/>
                  </a:lnTo>
                  <a:lnTo>
                    <a:pt x="365" y="15"/>
                  </a:lnTo>
                  <a:lnTo>
                    <a:pt x="365" y="10"/>
                  </a:lnTo>
                  <a:lnTo>
                    <a:pt x="365" y="14"/>
                  </a:lnTo>
                  <a:lnTo>
                    <a:pt x="371" y="15"/>
                  </a:lnTo>
                  <a:lnTo>
                    <a:pt x="371" y="16"/>
                  </a:lnTo>
                  <a:lnTo>
                    <a:pt x="378" y="16"/>
                  </a:lnTo>
                  <a:lnTo>
                    <a:pt x="378" y="11"/>
                  </a:lnTo>
                  <a:lnTo>
                    <a:pt x="377" y="15"/>
                  </a:lnTo>
                  <a:lnTo>
                    <a:pt x="383" y="17"/>
                  </a:lnTo>
                  <a:lnTo>
                    <a:pt x="384" y="18"/>
                  </a:lnTo>
                  <a:lnTo>
                    <a:pt x="391" y="18"/>
                  </a:lnTo>
                  <a:lnTo>
                    <a:pt x="391" y="13"/>
                  </a:lnTo>
                  <a:lnTo>
                    <a:pt x="390" y="17"/>
                  </a:lnTo>
                  <a:lnTo>
                    <a:pt x="396" y="19"/>
                  </a:lnTo>
                  <a:lnTo>
                    <a:pt x="397" y="19"/>
                  </a:lnTo>
                  <a:lnTo>
                    <a:pt x="403" y="20"/>
                  </a:lnTo>
                  <a:lnTo>
                    <a:pt x="403" y="21"/>
                  </a:lnTo>
                  <a:lnTo>
                    <a:pt x="410" y="22"/>
                  </a:lnTo>
                  <a:lnTo>
                    <a:pt x="410" y="17"/>
                  </a:lnTo>
                  <a:lnTo>
                    <a:pt x="410" y="21"/>
                  </a:lnTo>
                  <a:lnTo>
                    <a:pt x="416" y="22"/>
                  </a:lnTo>
                  <a:lnTo>
                    <a:pt x="416" y="18"/>
                  </a:lnTo>
                  <a:lnTo>
                    <a:pt x="415" y="22"/>
                  </a:lnTo>
                  <a:lnTo>
                    <a:pt x="421" y="24"/>
                  </a:lnTo>
                  <a:lnTo>
                    <a:pt x="422" y="24"/>
                  </a:lnTo>
                  <a:lnTo>
                    <a:pt x="428" y="25"/>
                  </a:lnTo>
                  <a:lnTo>
                    <a:pt x="428" y="21"/>
                  </a:lnTo>
                  <a:lnTo>
                    <a:pt x="427" y="25"/>
                  </a:lnTo>
                  <a:lnTo>
                    <a:pt x="434" y="27"/>
                  </a:lnTo>
                  <a:lnTo>
                    <a:pt x="435" y="27"/>
                  </a:lnTo>
                  <a:lnTo>
                    <a:pt x="441" y="28"/>
                  </a:lnTo>
                  <a:lnTo>
                    <a:pt x="441" y="24"/>
                  </a:lnTo>
                  <a:lnTo>
                    <a:pt x="440" y="28"/>
                  </a:lnTo>
                  <a:lnTo>
                    <a:pt x="446" y="30"/>
                  </a:lnTo>
                  <a:lnTo>
                    <a:pt x="447" y="30"/>
                  </a:lnTo>
                  <a:lnTo>
                    <a:pt x="453" y="31"/>
                  </a:lnTo>
                  <a:lnTo>
                    <a:pt x="453" y="27"/>
                  </a:lnTo>
                  <a:lnTo>
                    <a:pt x="452" y="31"/>
                  </a:lnTo>
                  <a:lnTo>
                    <a:pt x="458" y="33"/>
                  </a:lnTo>
                  <a:lnTo>
                    <a:pt x="464" y="35"/>
                  </a:lnTo>
                  <a:lnTo>
                    <a:pt x="465" y="35"/>
                  </a:lnTo>
                  <a:lnTo>
                    <a:pt x="471" y="36"/>
                  </a:lnTo>
                  <a:lnTo>
                    <a:pt x="471" y="32"/>
                  </a:lnTo>
                  <a:lnTo>
                    <a:pt x="470" y="36"/>
                  </a:lnTo>
                  <a:lnTo>
                    <a:pt x="476" y="38"/>
                  </a:lnTo>
                  <a:lnTo>
                    <a:pt x="482" y="40"/>
                  </a:lnTo>
                  <a:lnTo>
                    <a:pt x="488" y="42"/>
                  </a:lnTo>
                  <a:lnTo>
                    <a:pt x="494" y="44"/>
                  </a:lnTo>
                  <a:lnTo>
                    <a:pt x="495" y="40"/>
                  </a:lnTo>
                  <a:lnTo>
                    <a:pt x="493" y="44"/>
                  </a:lnTo>
                  <a:lnTo>
                    <a:pt x="499" y="47"/>
                  </a:lnTo>
                  <a:lnTo>
                    <a:pt x="501" y="47"/>
                  </a:lnTo>
                  <a:lnTo>
                    <a:pt x="507" y="48"/>
                  </a:lnTo>
                  <a:lnTo>
                    <a:pt x="507" y="44"/>
                  </a:lnTo>
                  <a:lnTo>
                    <a:pt x="505" y="48"/>
                  </a:lnTo>
                  <a:lnTo>
                    <a:pt x="510" y="51"/>
                  </a:lnTo>
                  <a:lnTo>
                    <a:pt x="511" y="51"/>
                  </a:lnTo>
                  <a:lnTo>
                    <a:pt x="517" y="53"/>
                  </a:lnTo>
                  <a:lnTo>
                    <a:pt x="518" y="49"/>
                  </a:lnTo>
                  <a:lnTo>
                    <a:pt x="516" y="53"/>
                  </a:lnTo>
                  <a:lnTo>
                    <a:pt x="522" y="56"/>
                  </a:lnTo>
                  <a:lnTo>
                    <a:pt x="523" y="56"/>
                  </a:lnTo>
                  <a:lnTo>
                    <a:pt x="528" y="58"/>
                  </a:lnTo>
                  <a:lnTo>
                    <a:pt x="534" y="60"/>
                  </a:lnTo>
                  <a:lnTo>
                    <a:pt x="535" y="56"/>
                  </a:lnTo>
                  <a:lnTo>
                    <a:pt x="533" y="60"/>
                  </a:lnTo>
                  <a:lnTo>
                    <a:pt x="539" y="63"/>
                  </a:lnTo>
                  <a:lnTo>
                    <a:pt x="540" y="63"/>
                  </a:lnTo>
                  <a:lnTo>
                    <a:pt x="545" y="66"/>
                  </a:lnTo>
                  <a:lnTo>
                    <a:pt x="546" y="61"/>
                  </a:lnTo>
                  <a:lnTo>
                    <a:pt x="544" y="66"/>
                  </a:lnTo>
                  <a:lnTo>
                    <a:pt x="550" y="69"/>
                  </a:lnTo>
                  <a:lnTo>
                    <a:pt x="551" y="69"/>
                  </a:lnTo>
                  <a:lnTo>
                    <a:pt x="557" y="71"/>
                  </a:lnTo>
                  <a:lnTo>
                    <a:pt x="558" y="67"/>
                  </a:lnTo>
                  <a:lnTo>
                    <a:pt x="555" y="71"/>
                  </a:lnTo>
                  <a:lnTo>
                    <a:pt x="562" y="74"/>
                  </a:lnTo>
                  <a:lnTo>
                    <a:pt x="567" y="77"/>
                  </a:lnTo>
                  <a:lnTo>
                    <a:pt x="573" y="80"/>
                  </a:lnTo>
                  <a:lnTo>
                    <a:pt x="578" y="83"/>
                  </a:lnTo>
                  <a:lnTo>
                    <a:pt x="579" y="83"/>
                  </a:lnTo>
                  <a:lnTo>
                    <a:pt x="584" y="85"/>
                  </a:lnTo>
                  <a:lnTo>
                    <a:pt x="585" y="81"/>
                  </a:lnTo>
                  <a:lnTo>
                    <a:pt x="583" y="85"/>
                  </a:lnTo>
                  <a:lnTo>
                    <a:pt x="589" y="88"/>
                  </a:lnTo>
                  <a:lnTo>
                    <a:pt x="594" y="91"/>
                  </a:lnTo>
                  <a:lnTo>
                    <a:pt x="599" y="94"/>
                  </a:lnTo>
                  <a:lnTo>
                    <a:pt x="601" y="90"/>
                  </a:lnTo>
                  <a:lnTo>
                    <a:pt x="598" y="94"/>
                  </a:lnTo>
                  <a:lnTo>
                    <a:pt x="603" y="98"/>
                  </a:lnTo>
                  <a:lnTo>
                    <a:pt x="604" y="98"/>
                  </a:lnTo>
                  <a:lnTo>
                    <a:pt x="609" y="101"/>
                  </a:lnTo>
                  <a:lnTo>
                    <a:pt x="614" y="104"/>
                  </a:lnTo>
                  <a:lnTo>
                    <a:pt x="619" y="107"/>
                  </a:lnTo>
                  <a:lnTo>
                    <a:pt x="624" y="110"/>
                  </a:lnTo>
                  <a:lnTo>
                    <a:pt x="626" y="106"/>
                  </a:lnTo>
                  <a:lnTo>
                    <a:pt x="623" y="110"/>
                  </a:lnTo>
                  <a:lnTo>
                    <a:pt x="628" y="114"/>
                  </a:lnTo>
                  <a:lnTo>
                    <a:pt x="629" y="114"/>
                  </a:lnTo>
                  <a:lnTo>
                    <a:pt x="633" y="117"/>
                  </a:lnTo>
                  <a:lnTo>
                    <a:pt x="635" y="113"/>
                  </a:lnTo>
                  <a:lnTo>
                    <a:pt x="632" y="117"/>
                  </a:lnTo>
                  <a:lnTo>
                    <a:pt x="637" y="121"/>
                  </a:lnTo>
                  <a:lnTo>
                    <a:pt x="638" y="121"/>
                  </a:lnTo>
                  <a:lnTo>
                    <a:pt x="643" y="124"/>
                  </a:lnTo>
                  <a:lnTo>
                    <a:pt x="645" y="120"/>
                  </a:lnTo>
                  <a:lnTo>
                    <a:pt x="642" y="123"/>
                  </a:lnTo>
                  <a:lnTo>
                    <a:pt x="646" y="127"/>
                  </a:lnTo>
                  <a:lnTo>
                    <a:pt x="647" y="128"/>
                  </a:lnTo>
                  <a:lnTo>
                    <a:pt x="652" y="131"/>
                  </a:lnTo>
                  <a:lnTo>
                    <a:pt x="654" y="127"/>
                  </a:lnTo>
                  <a:lnTo>
                    <a:pt x="651" y="130"/>
                  </a:lnTo>
                  <a:lnTo>
                    <a:pt x="655" y="134"/>
                  </a:lnTo>
                  <a:lnTo>
                    <a:pt x="656" y="135"/>
                  </a:lnTo>
                  <a:lnTo>
                    <a:pt x="661" y="138"/>
                  </a:lnTo>
                  <a:lnTo>
                    <a:pt x="663" y="134"/>
                  </a:lnTo>
                  <a:lnTo>
                    <a:pt x="660" y="137"/>
                  </a:lnTo>
                  <a:lnTo>
                    <a:pt x="664" y="141"/>
                  </a:lnTo>
                  <a:lnTo>
                    <a:pt x="668" y="145"/>
                  </a:lnTo>
                  <a:lnTo>
                    <a:pt x="669" y="146"/>
                  </a:lnTo>
                  <a:lnTo>
                    <a:pt x="674" y="149"/>
                  </a:lnTo>
                  <a:lnTo>
                    <a:pt x="676" y="145"/>
                  </a:lnTo>
                  <a:lnTo>
                    <a:pt x="673" y="148"/>
                  </a:lnTo>
                  <a:lnTo>
                    <a:pt x="677" y="152"/>
                  </a:lnTo>
                  <a:lnTo>
                    <a:pt x="681" y="156"/>
                  </a:lnTo>
                  <a:lnTo>
                    <a:pt x="685" y="160"/>
                  </a:lnTo>
                  <a:lnTo>
                    <a:pt x="689" y="164"/>
                  </a:lnTo>
                  <a:lnTo>
                    <a:pt x="693" y="168"/>
                  </a:lnTo>
                  <a:lnTo>
                    <a:pt x="697" y="172"/>
                  </a:lnTo>
                  <a:lnTo>
                    <a:pt x="701" y="176"/>
                  </a:lnTo>
                  <a:lnTo>
                    <a:pt x="705" y="180"/>
                  </a:lnTo>
                  <a:lnTo>
                    <a:pt x="708" y="177"/>
                  </a:lnTo>
                  <a:lnTo>
                    <a:pt x="705" y="180"/>
                  </a:lnTo>
                  <a:lnTo>
                    <a:pt x="708" y="184"/>
                  </a:lnTo>
                  <a:lnTo>
                    <a:pt x="712" y="188"/>
                  </a:lnTo>
                  <a:lnTo>
                    <a:pt x="715" y="185"/>
                  </a:lnTo>
                  <a:lnTo>
                    <a:pt x="712" y="188"/>
                  </a:lnTo>
                  <a:lnTo>
                    <a:pt x="716" y="193"/>
                  </a:lnTo>
                  <a:lnTo>
                    <a:pt x="719" y="190"/>
                  </a:lnTo>
                  <a:lnTo>
                    <a:pt x="716" y="193"/>
                  </a:lnTo>
                  <a:lnTo>
                    <a:pt x="719" y="197"/>
                  </a:lnTo>
                  <a:lnTo>
                    <a:pt x="723" y="201"/>
                  </a:lnTo>
                  <a:lnTo>
                    <a:pt x="726" y="198"/>
                  </a:lnTo>
                  <a:lnTo>
                    <a:pt x="723" y="201"/>
                  </a:lnTo>
                  <a:lnTo>
                    <a:pt x="726" y="205"/>
                  </a:lnTo>
                  <a:lnTo>
                    <a:pt x="729" y="202"/>
                  </a:lnTo>
                  <a:lnTo>
                    <a:pt x="726" y="204"/>
                  </a:lnTo>
                  <a:lnTo>
                    <a:pt x="729" y="209"/>
                  </a:lnTo>
                  <a:lnTo>
                    <a:pt x="729" y="210"/>
                  </a:lnTo>
                  <a:lnTo>
                    <a:pt x="733" y="214"/>
                  </a:lnTo>
                  <a:lnTo>
                    <a:pt x="737" y="211"/>
                  </a:lnTo>
                  <a:lnTo>
                    <a:pt x="733" y="214"/>
                  </a:lnTo>
                  <a:lnTo>
                    <a:pt x="737" y="218"/>
                  </a:lnTo>
                  <a:lnTo>
                    <a:pt x="740" y="215"/>
                  </a:lnTo>
                  <a:lnTo>
                    <a:pt x="737" y="217"/>
                  </a:lnTo>
                  <a:lnTo>
                    <a:pt x="740" y="222"/>
                  </a:lnTo>
                  <a:lnTo>
                    <a:pt x="740" y="223"/>
                  </a:lnTo>
                  <a:lnTo>
                    <a:pt x="743" y="227"/>
                  </a:lnTo>
                  <a:lnTo>
                    <a:pt x="746" y="224"/>
                  </a:lnTo>
                  <a:lnTo>
                    <a:pt x="743" y="226"/>
                  </a:lnTo>
                  <a:lnTo>
                    <a:pt x="746" y="231"/>
                  </a:lnTo>
                  <a:lnTo>
                    <a:pt x="746" y="232"/>
                  </a:lnTo>
                  <a:lnTo>
                    <a:pt x="749" y="236"/>
                  </a:lnTo>
                  <a:lnTo>
                    <a:pt x="752" y="240"/>
                  </a:lnTo>
                  <a:lnTo>
                    <a:pt x="755" y="237"/>
                  </a:lnTo>
                  <a:lnTo>
                    <a:pt x="751" y="239"/>
                  </a:lnTo>
                  <a:lnTo>
                    <a:pt x="753" y="244"/>
                  </a:lnTo>
                  <a:lnTo>
                    <a:pt x="754" y="244"/>
                  </a:lnTo>
                  <a:lnTo>
                    <a:pt x="757" y="250"/>
                  </a:lnTo>
                  <a:lnTo>
                    <a:pt x="757" y="251"/>
                  </a:lnTo>
                  <a:lnTo>
                    <a:pt x="760" y="255"/>
                  </a:lnTo>
                  <a:lnTo>
                    <a:pt x="763" y="252"/>
                  </a:lnTo>
                  <a:lnTo>
                    <a:pt x="759" y="254"/>
                  </a:lnTo>
                  <a:lnTo>
                    <a:pt x="761" y="259"/>
                  </a:lnTo>
                  <a:lnTo>
                    <a:pt x="763" y="264"/>
                  </a:lnTo>
                  <a:lnTo>
                    <a:pt x="764" y="265"/>
                  </a:lnTo>
                  <a:lnTo>
                    <a:pt x="767" y="269"/>
                  </a:lnTo>
                  <a:lnTo>
                    <a:pt x="770" y="266"/>
                  </a:lnTo>
                  <a:lnTo>
                    <a:pt x="766" y="268"/>
                  </a:lnTo>
                  <a:lnTo>
                    <a:pt x="768" y="273"/>
                  </a:lnTo>
                  <a:lnTo>
                    <a:pt x="770" y="278"/>
                  </a:lnTo>
                  <a:lnTo>
                    <a:pt x="771" y="279"/>
                  </a:lnTo>
                  <a:lnTo>
                    <a:pt x="774" y="283"/>
                  </a:lnTo>
                  <a:lnTo>
                    <a:pt x="777" y="280"/>
                  </a:lnTo>
                  <a:lnTo>
                    <a:pt x="773" y="281"/>
                  </a:lnTo>
                  <a:lnTo>
                    <a:pt x="774" y="286"/>
                  </a:lnTo>
                  <a:lnTo>
                    <a:pt x="775" y="287"/>
                  </a:lnTo>
                  <a:lnTo>
                    <a:pt x="778" y="292"/>
                  </a:lnTo>
                  <a:lnTo>
                    <a:pt x="781" y="290"/>
                  </a:lnTo>
                  <a:lnTo>
                    <a:pt x="777" y="292"/>
                  </a:lnTo>
                  <a:lnTo>
                    <a:pt x="779" y="297"/>
                  </a:lnTo>
                  <a:lnTo>
                    <a:pt x="780" y="297"/>
                  </a:lnTo>
                  <a:lnTo>
                    <a:pt x="782" y="301"/>
                  </a:lnTo>
                  <a:lnTo>
                    <a:pt x="785" y="299"/>
                  </a:lnTo>
                  <a:lnTo>
                    <a:pt x="781" y="300"/>
                  </a:lnTo>
                  <a:lnTo>
                    <a:pt x="782" y="305"/>
                  </a:lnTo>
                  <a:lnTo>
                    <a:pt x="782" y="306"/>
                  </a:lnTo>
                  <a:lnTo>
                    <a:pt x="784" y="311"/>
                  </a:lnTo>
                  <a:lnTo>
                    <a:pt x="788" y="309"/>
                  </a:lnTo>
                  <a:lnTo>
                    <a:pt x="784" y="310"/>
                  </a:lnTo>
                  <a:lnTo>
                    <a:pt x="785" y="315"/>
                  </a:lnTo>
                  <a:lnTo>
                    <a:pt x="785" y="316"/>
                  </a:lnTo>
                  <a:lnTo>
                    <a:pt x="787" y="321"/>
                  </a:lnTo>
                  <a:lnTo>
                    <a:pt x="789" y="326"/>
                  </a:lnTo>
                  <a:lnTo>
                    <a:pt x="793" y="324"/>
                  </a:lnTo>
                  <a:lnTo>
                    <a:pt x="789" y="325"/>
                  </a:lnTo>
                  <a:lnTo>
                    <a:pt x="790" y="330"/>
                  </a:lnTo>
                  <a:lnTo>
                    <a:pt x="791" y="335"/>
                  </a:lnTo>
                  <a:lnTo>
                    <a:pt x="792" y="339"/>
                  </a:lnTo>
                  <a:lnTo>
                    <a:pt x="792" y="340"/>
                  </a:lnTo>
                  <a:lnTo>
                    <a:pt x="794" y="346"/>
                  </a:lnTo>
                  <a:lnTo>
                    <a:pt x="798" y="344"/>
                  </a:lnTo>
                  <a:lnTo>
                    <a:pt x="794" y="345"/>
                  </a:lnTo>
                  <a:lnTo>
                    <a:pt x="795" y="349"/>
                  </a:lnTo>
                  <a:lnTo>
                    <a:pt x="796" y="354"/>
                  </a:lnTo>
                  <a:lnTo>
                    <a:pt x="797" y="359"/>
                  </a:lnTo>
                  <a:lnTo>
                    <a:pt x="798" y="364"/>
                  </a:lnTo>
                  <a:lnTo>
                    <a:pt x="799" y="369"/>
                  </a:lnTo>
                  <a:lnTo>
                    <a:pt x="803" y="368"/>
                  </a:lnTo>
                  <a:lnTo>
                    <a:pt x="799" y="368"/>
                  </a:lnTo>
                  <a:lnTo>
                    <a:pt x="799" y="373"/>
                  </a:lnTo>
                  <a:lnTo>
                    <a:pt x="799" y="374"/>
                  </a:lnTo>
                  <a:lnTo>
                    <a:pt x="800" y="379"/>
                  </a:lnTo>
                  <a:lnTo>
                    <a:pt x="804" y="378"/>
                  </a:lnTo>
                  <a:lnTo>
                    <a:pt x="800" y="378"/>
                  </a:lnTo>
                  <a:lnTo>
                    <a:pt x="800" y="383"/>
                  </a:lnTo>
                  <a:lnTo>
                    <a:pt x="800" y="384"/>
                  </a:lnTo>
                  <a:lnTo>
                    <a:pt x="801" y="389"/>
                  </a:lnTo>
                  <a:lnTo>
                    <a:pt x="805" y="388"/>
                  </a:lnTo>
                  <a:lnTo>
                    <a:pt x="801" y="388"/>
                  </a:lnTo>
                  <a:lnTo>
                    <a:pt x="801" y="393"/>
                  </a:lnTo>
                  <a:lnTo>
                    <a:pt x="801" y="394"/>
                  </a:lnTo>
                  <a:lnTo>
                    <a:pt x="802" y="399"/>
                  </a:lnTo>
                  <a:lnTo>
                    <a:pt x="806" y="398"/>
                  </a:lnTo>
                  <a:lnTo>
                    <a:pt x="802" y="398"/>
                  </a:lnTo>
                  <a:lnTo>
                    <a:pt x="802" y="403"/>
                  </a:lnTo>
                  <a:lnTo>
                    <a:pt x="802" y="408"/>
                  </a:lnTo>
                  <a:lnTo>
                    <a:pt x="802" y="413"/>
                  </a:lnTo>
                  <a:lnTo>
                    <a:pt x="802" y="418"/>
                  </a:lnTo>
                  <a:lnTo>
                    <a:pt x="802" y="423"/>
                  </a:lnTo>
                  <a:lnTo>
                    <a:pt x="802" y="429"/>
                  </a:lnTo>
                  <a:lnTo>
                    <a:pt x="802" y="434"/>
                  </a:lnTo>
                  <a:lnTo>
                    <a:pt x="806" y="434"/>
                  </a:lnTo>
                  <a:lnTo>
                    <a:pt x="802" y="434"/>
                  </a:lnTo>
                  <a:lnTo>
                    <a:pt x="801" y="440"/>
                  </a:lnTo>
                  <a:lnTo>
                    <a:pt x="801" y="444"/>
                  </a:lnTo>
                  <a:lnTo>
                    <a:pt x="805" y="444"/>
                  </a:lnTo>
                  <a:lnTo>
                    <a:pt x="801" y="443"/>
                  </a:lnTo>
                  <a:lnTo>
                    <a:pt x="800" y="448"/>
                  </a:lnTo>
                  <a:lnTo>
                    <a:pt x="799" y="453"/>
                  </a:lnTo>
                  <a:lnTo>
                    <a:pt x="799" y="454"/>
                  </a:lnTo>
                  <a:lnTo>
                    <a:pt x="799" y="459"/>
                  </a:lnTo>
                  <a:lnTo>
                    <a:pt x="803" y="459"/>
                  </a:lnTo>
                  <a:lnTo>
                    <a:pt x="799" y="459"/>
                  </a:lnTo>
                  <a:lnTo>
                    <a:pt x="798" y="465"/>
                  </a:lnTo>
                  <a:lnTo>
                    <a:pt x="802" y="465"/>
                  </a:lnTo>
                  <a:lnTo>
                    <a:pt x="798" y="464"/>
                  </a:lnTo>
                  <a:lnTo>
                    <a:pt x="797" y="468"/>
                  </a:lnTo>
                  <a:lnTo>
                    <a:pt x="796" y="473"/>
                  </a:lnTo>
                  <a:lnTo>
                    <a:pt x="795" y="478"/>
                  </a:lnTo>
                  <a:lnTo>
                    <a:pt x="795" y="479"/>
                  </a:lnTo>
                  <a:lnTo>
                    <a:pt x="795" y="485"/>
                  </a:lnTo>
                  <a:lnTo>
                    <a:pt x="799" y="485"/>
                  </a:lnTo>
                  <a:lnTo>
                    <a:pt x="796" y="483"/>
                  </a:lnTo>
                  <a:lnTo>
                    <a:pt x="794" y="487"/>
                  </a:lnTo>
                  <a:lnTo>
                    <a:pt x="793" y="488"/>
                  </a:lnTo>
                  <a:lnTo>
                    <a:pt x="792" y="493"/>
                  </a:lnTo>
                  <a:lnTo>
                    <a:pt x="791" y="498"/>
                  </a:lnTo>
                  <a:lnTo>
                    <a:pt x="790" y="503"/>
                  </a:lnTo>
                  <a:lnTo>
                    <a:pt x="794" y="504"/>
                  </a:lnTo>
                  <a:lnTo>
                    <a:pt x="790" y="503"/>
                  </a:lnTo>
                  <a:lnTo>
                    <a:pt x="788" y="508"/>
                  </a:lnTo>
                  <a:lnTo>
                    <a:pt x="787" y="513"/>
                  </a:lnTo>
                  <a:lnTo>
                    <a:pt x="791" y="514"/>
                  </a:lnTo>
                  <a:lnTo>
                    <a:pt x="787" y="513"/>
                  </a:lnTo>
                  <a:lnTo>
                    <a:pt x="785" y="518"/>
                  </a:lnTo>
                  <a:lnTo>
                    <a:pt x="784" y="523"/>
                  </a:lnTo>
                  <a:lnTo>
                    <a:pt x="788" y="524"/>
                  </a:lnTo>
                  <a:lnTo>
                    <a:pt x="785" y="522"/>
                  </a:lnTo>
                  <a:lnTo>
                    <a:pt x="782" y="526"/>
                  </a:lnTo>
                  <a:lnTo>
                    <a:pt x="781" y="527"/>
                  </a:lnTo>
                  <a:lnTo>
                    <a:pt x="780" y="532"/>
                  </a:lnTo>
                  <a:lnTo>
                    <a:pt x="784" y="533"/>
                  </a:lnTo>
                  <a:lnTo>
                    <a:pt x="780" y="532"/>
                  </a:lnTo>
                  <a:lnTo>
                    <a:pt x="778" y="537"/>
                  </a:lnTo>
                  <a:lnTo>
                    <a:pt x="776" y="542"/>
                  </a:lnTo>
                  <a:lnTo>
                    <a:pt x="780" y="543"/>
                  </a:lnTo>
                  <a:lnTo>
                    <a:pt x="777" y="541"/>
                  </a:lnTo>
                  <a:lnTo>
                    <a:pt x="775" y="545"/>
                  </a:lnTo>
                  <a:lnTo>
                    <a:pt x="774" y="546"/>
                  </a:lnTo>
                  <a:lnTo>
                    <a:pt x="772" y="551"/>
                  </a:lnTo>
                  <a:lnTo>
                    <a:pt x="770" y="556"/>
                  </a:lnTo>
                  <a:lnTo>
                    <a:pt x="774" y="557"/>
                  </a:lnTo>
                  <a:lnTo>
                    <a:pt x="771" y="555"/>
                  </a:lnTo>
                  <a:lnTo>
                    <a:pt x="768" y="559"/>
                  </a:lnTo>
                  <a:lnTo>
                    <a:pt x="767" y="560"/>
                  </a:lnTo>
                  <a:lnTo>
                    <a:pt x="765" y="565"/>
                  </a:lnTo>
                  <a:lnTo>
                    <a:pt x="763" y="570"/>
                  </a:lnTo>
                  <a:lnTo>
                    <a:pt x="767" y="571"/>
                  </a:lnTo>
                  <a:lnTo>
                    <a:pt x="764" y="569"/>
                  </a:lnTo>
                  <a:lnTo>
                    <a:pt x="761" y="573"/>
                  </a:lnTo>
                  <a:lnTo>
                    <a:pt x="758" y="578"/>
                  </a:lnTo>
                  <a:lnTo>
                    <a:pt x="757" y="579"/>
                  </a:lnTo>
                  <a:lnTo>
                    <a:pt x="755" y="584"/>
                  </a:lnTo>
                  <a:lnTo>
                    <a:pt x="759" y="585"/>
                  </a:lnTo>
                  <a:lnTo>
                    <a:pt x="756" y="583"/>
                  </a:lnTo>
                  <a:lnTo>
                    <a:pt x="753" y="587"/>
                  </a:lnTo>
                  <a:lnTo>
                    <a:pt x="752" y="588"/>
                  </a:lnTo>
                  <a:lnTo>
                    <a:pt x="750" y="593"/>
                  </a:lnTo>
                  <a:lnTo>
                    <a:pt x="754" y="594"/>
                  </a:lnTo>
                  <a:lnTo>
                    <a:pt x="751" y="592"/>
                  </a:lnTo>
                  <a:lnTo>
                    <a:pt x="748" y="596"/>
                  </a:lnTo>
                  <a:lnTo>
                    <a:pt x="745" y="601"/>
                  </a:lnTo>
                  <a:lnTo>
                    <a:pt x="748" y="603"/>
                  </a:lnTo>
                  <a:lnTo>
                    <a:pt x="745" y="601"/>
                  </a:lnTo>
                  <a:lnTo>
                    <a:pt x="742" y="605"/>
                  </a:lnTo>
                  <a:lnTo>
                    <a:pt x="739" y="610"/>
                  </a:lnTo>
                  <a:lnTo>
                    <a:pt x="742" y="612"/>
                  </a:lnTo>
                  <a:lnTo>
                    <a:pt x="739" y="609"/>
                  </a:lnTo>
                  <a:lnTo>
                    <a:pt x="734" y="613"/>
                  </a:lnTo>
                  <a:lnTo>
                    <a:pt x="734" y="614"/>
                  </a:lnTo>
                  <a:lnTo>
                    <a:pt x="731" y="619"/>
                  </a:lnTo>
                  <a:lnTo>
                    <a:pt x="728" y="624"/>
                  </a:lnTo>
                  <a:lnTo>
                    <a:pt x="731" y="626"/>
                  </a:lnTo>
                  <a:lnTo>
                    <a:pt x="728" y="624"/>
                  </a:lnTo>
                  <a:lnTo>
                    <a:pt x="725" y="628"/>
                  </a:lnTo>
                  <a:lnTo>
                    <a:pt x="722" y="632"/>
                  </a:lnTo>
                  <a:lnTo>
                    <a:pt x="725" y="634"/>
                  </a:lnTo>
                  <a:lnTo>
                    <a:pt x="722" y="631"/>
                  </a:lnTo>
                  <a:lnTo>
                    <a:pt x="718" y="636"/>
                  </a:lnTo>
                  <a:lnTo>
                    <a:pt x="721" y="639"/>
                  </a:lnTo>
                  <a:lnTo>
                    <a:pt x="718" y="636"/>
                  </a:lnTo>
                  <a:lnTo>
                    <a:pt x="714" y="640"/>
                  </a:lnTo>
                  <a:lnTo>
                    <a:pt x="714" y="641"/>
                  </a:lnTo>
                  <a:lnTo>
                    <a:pt x="711" y="645"/>
                  </a:lnTo>
                  <a:lnTo>
                    <a:pt x="714" y="647"/>
                  </a:lnTo>
                  <a:lnTo>
                    <a:pt x="711" y="644"/>
                  </a:lnTo>
                  <a:lnTo>
                    <a:pt x="707" y="648"/>
                  </a:lnTo>
                  <a:lnTo>
                    <a:pt x="707" y="649"/>
                  </a:lnTo>
                  <a:lnTo>
                    <a:pt x="704" y="653"/>
                  </a:lnTo>
                  <a:lnTo>
                    <a:pt x="707" y="655"/>
                  </a:lnTo>
                  <a:lnTo>
                    <a:pt x="705" y="652"/>
                  </a:lnTo>
                  <a:lnTo>
                    <a:pt x="700" y="656"/>
                  </a:lnTo>
                  <a:lnTo>
                    <a:pt x="699" y="657"/>
                  </a:lnTo>
                  <a:lnTo>
                    <a:pt x="696" y="661"/>
                  </a:lnTo>
                  <a:lnTo>
                    <a:pt x="699" y="663"/>
                  </a:lnTo>
                  <a:lnTo>
                    <a:pt x="696" y="660"/>
                  </a:lnTo>
                  <a:lnTo>
                    <a:pt x="692" y="664"/>
                  </a:lnTo>
                  <a:lnTo>
                    <a:pt x="695" y="667"/>
                  </a:lnTo>
                  <a:lnTo>
                    <a:pt x="693" y="664"/>
                  </a:lnTo>
                  <a:lnTo>
                    <a:pt x="688" y="668"/>
                  </a:lnTo>
                  <a:lnTo>
                    <a:pt x="687" y="669"/>
                  </a:lnTo>
                  <a:lnTo>
                    <a:pt x="684" y="673"/>
                  </a:lnTo>
                  <a:lnTo>
                    <a:pt x="687" y="675"/>
                  </a:lnTo>
                  <a:lnTo>
                    <a:pt x="685" y="672"/>
                  </a:lnTo>
                  <a:lnTo>
                    <a:pt x="680" y="676"/>
                  </a:lnTo>
                  <a:lnTo>
                    <a:pt x="679" y="676"/>
                  </a:lnTo>
                  <a:lnTo>
                    <a:pt x="675" y="680"/>
                  </a:lnTo>
                  <a:lnTo>
                    <a:pt x="671" y="684"/>
                  </a:lnTo>
                  <a:lnTo>
                    <a:pt x="674" y="687"/>
                  </a:lnTo>
                  <a:lnTo>
                    <a:pt x="672" y="684"/>
                  </a:lnTo>
                  <a:lnTo>
                    <a:pt x="668" y="687"/>
                  </a:lnTo>
                  <a:lnTo>
                    <a:pt x="667" y="687"/>
                  </a:lnTo>
                  <a:lnTo>
                    <a:pt x="663" y="691"/>
                  </a:lnTo>
                  <a:lnTo>
                    <a:pt x="666" y="694"/>
                  </a:lnTo>
                  <a:lnTo>
                    <a:pt x="664" y="691"/>
                  </a:lnTo>
                  <a:lnTo>
                    <a:pt x="659" y="695"/>
                  </a:lnTo>
                  <a:lnTo>
                    <a:pt x="655" y="698"/>
                  </a:lnTo>
                  <a:lnTo>
                    <a:pt x="650" y="702"/>
                  </a:lnTo>
                  <a:lnTo>
                    <a:pt x="649" y="702"/>
                  </a:lnTo>
                  <a:lnTo>
                    <a:pt x="645" y="706"/>
                  </a:lnTo>
                  <a:lnTo>
                    <a:pt x="648" y="709"/>
                  </a:lnTo>
                  <a:lnTo>
                    <a:pt x="646" y="706"/>
                  </a:lnTo>
                  <a:lnTo>
                    <a:pt x="641" y="709"/>
                  </a:lnTo>
                  <a:lnTo>
                    <a:pt x="636" y="712"/>
                  </a:lnTo>
                  <a:lnTo>
                    <a:pt x="631" y="716"/>
                  </a:lnTo>
                  <a:lnTo>
                    <a:pt x="627" y="719"/>
                  </a:lnTo>
                  <a:lnTo>
                    <a:pt x="622" y="723"/>
                  </a:lnTo>
                  <a:lnTo>
                    <a:pt x="624" y="726"/>
                  </a:lnTo>
                  <a:lnTo>
                    <a:pt x="622" y="723"/>
                  </a:lnTo>
                  <a:lnTo>
                    <a:pt x="617" y="726"/>
                  </a:lnTo>
                  <a:lnTo>
                    <a:pt x="612" y="729"/>
                  </a:lnTo>
                  <a:lnTo>
                    <a:pt x="607" y="732"/>
                  </a:lnTo>
                  <a:lnTo>
                    <a:pt x="602" y="735"/>
                  </a:lnTo>
                  <a:lnTo>
                    <a:pt x="597" y="738"/>
                  </a:lnTo>
                  <a:lnTo>
                    <a:pt x="592" y="741"/>
                  </a:lnTo>
                  <a:lnTo>
                    <a:pt x="586" y="745"/>
                  </a:lnTo>
                  <a:lnTo>
                    <a:pt x="588" y="748"/>
                  </a:lnTo>
                  <a:lnTo>
                    <a:pt x="587" y="744"/>
                  </a:lnTo>
                  <a:lnTo>
                    <a:pt x="582" y="746"/>
                  </a:lnTo>
                  <a:lnTo>
                    <a:pt x="581" y="747"/>
                  </a:lnTo>
                  <a:lnTo>
                    <a:pt x="576" y="750"/>
                  </a:lnTo>
                  <a:lnTo>
                    <a:pt x="571" y="753"/>
                  </a:lnTo>
                  <a:lnTo>
                    <a:pt x="565" y="756"/>
                  </a:lnTo>
                  <a:lnTo>
                    <a:pt x="560" y="759"/>
                  </a:lnTo>
                  <a:lnTo>
                    <a:pt x="562" y="762"/>
                  </a:lnTo>
                  <a:lnTo>
                    <a:pt x="561" y="758"/>
                  </a:lnTo>
                  <a:lnTo>
                    <a:pt x="554" y="760"/>
                  </a:lnTo>
                  <a:lnTo>
                    <a:pt x="553" y="761"/>
                  </a:lnTo>
                  <a:lnTo>
                    <a:pt x="548" y="764"/>
                  </a:lnTo>
                  <a:lnTo>
                    <a:pt x="550" y="767"/>
                  </a:lnTo>
                  <a:lnTo>
                    <a:pt x="549" y="763"/>
                  </a:lnTo>
                  <a:lnTo>
                    <a:pt x="543" y="765"/>
                  </a:lnTo>
                  <a:lnTo>
                    <a:pt x="542" y="766"/>
                  </a:lnTo>
                  <a:lnTo>
                    <a:pt x="537" y="769"/>
                  </a:lnTo>
                  <a:lnTo>
                    <a:pt x="539" y="772"/>
                  </a:lnTo>
                  <a:lnTo>
                    <a:pt x="538" y="768"/>
                  </a:lnTo>
                  <a:lnTo>
                    <a:pt x="532" y="770"/>
                  </a:lnTo>
                  <a:lnTo>
                    <a:pt x="531" y="771"/>
                  </a:lnTo>
                  <a:lnTo>
                    <a:pt x="525" y="774"/>
                  </a:lnTo>
                  <a:lnTo>
                    <a:pt x="527" y="777"/>
                  </a:lnTo>
                  <a:lnTo>
                    <a:pt x="526" y="773"/>
                  </a:lnTo>
                  <a:lnTo>
                    <a:pt x="521" y="775"/>
                  </a:lnTo>
                  <a:lnTo>
                    <a:pt x="520" y="776"/>
                  </a:lnTo>
                  <a:lnTo>
                    <a:pt x="514" y="779"/>
                  </a:lnTo>
                  <a:lnTo>
                    <a:pt x="516" y="782"/>
                  </a:lnTo>
                  <a:lnTo>
                    <a:pt x="515" y="778"/>
                  </a:lnTo>
                  <a:lnTo>
                    <a:pt x="509" y="780"/>
                  </a:lnTo>
                  <a:lnTo>
                    <a:pt x="504" y="782"/>
                  </a:lnTo>
                  <a:lnTo>
                    <a:pt x="505" y="786"/>
                  </a:lnTo>
                  <a:lnTo>
                    <a:pt x="504" y="782"/>
                  </a:lnTo>
                  <a:lnTo>
                    <a:pt x="497" y="784"/>
                  </a:lnTo>
                  <a:lnTo>
                    <a:pt x="492" y="786"/>
                  </a:lnTo>
                  <a:lnTo>
                    <a:pt x="493" y="790"/>
                  </a:lnTo>
                  <a:lnTo>
                    <a:pt x="492" y="786"/>
                  </a:lnTo>
                  <a:lnTo>
                    <a:pt x="486" y="788"/>
                  </a:lnTo>
                  <a:lnTo>
                    <a:pt x="480" y="790"/>
                  </a:lnTo>
                  <a:lnTo>
                    <a:pt x="474" y="792"/>
                  </a:lnTo>
                  <a:lnTo>
                    <a:pt x="468" y="794"/>
                  </a:lnTo>
                  <a:lnTo>
                    <a:pt x="462" y="796"/>
                  </a:lnTo>
                  <a:lnTo>
                    <a:pt x="463" y="801"/>
                  </a:lnTo>
                  <a:lnTo>
                    <a:pt x="463" y="796"/>
                  </a:lnTo>
                  <a:lnTo>
                    <a:pt x="457" y="797"/>
                  </a:lnTo>
                  <a:lnTo>
                    <a:pt x="456" y="797"/>
                  </a:lnTo>
                  <a:lnTo>
                    <a:pt x="450" y="799"/>
                  </a:lnTo>
                  <a:lnTo>
                    <a:pt x="443" y="802"/>
                  </a:lnTo>
                  <a:lnTo>
                    <a:pt x="444" y="806"/>
                  </a:lnTo>
                  <a:lnTo>
                    <a:pt x="444" y="802"/>
                  </a:lnTo>
                  <a:lnTo>
                    <a:pt x="438" y="803"/>
                  </a:lnTo>
                  <a:lnTo>
                    <a:pt x="437" y="803"/>
                  </a:lnTo>
                  <a:lnTo>
                    <a:pt x="431" y="805"/>
                  </a:lnTo>
                  <a:lnTo>
                    <a:pt x="432" y="809"/>
                  </a:lnTo>
                  <a:lnTo>
                    <a:pt x="432" y="805"/>
                  </a:lnTo>
                  <a:lnTo>
                    <a:pt x="426" y="806"/>
                  </a:lnTo>
                  <a:lnTo>
                    <a:pt x="425" y="806"/>
                  </a:lnTo>
                  <a:lnTo>
                    <a:pt x="419" y="808"/>
                  </a:lnTo>
                  <a:lnTo>
                    <a:pt x="420" y="812"/>
                  </a:lnTo>
                  <a:lnTo>
                    <a:pt x="420" y="808"/>
                  </a:lnTo>
                  <a:lnTo>
                    <a:pt x="413" y="809"/>
                  </a:lnTo>
                  <a:lnTo>
                    <a:pt x="407" y="810"/>
                  </a:lnTo>
                  <a:lnTo>
                    <a:pt x="406" y="810"/>
                  </a:lnTo>
                  <a:lnTo>
                    <a:pt x="400" y="812"/>
                  </a:lnTo>
                  <a:lnTo>
                    <a:pt x="401" y="816"/>
                  </a:lnTo>
                  <a:lnTo>
                    <a:pt x="401" y="812"/>
                  </a:lnTo>
                  <a:lnTo>
                    <a:pt x="395" y="813"/>
                  </a:lnTo>
                  <a:lnTo>
                    <a:pt x="389" y="814"/>
                  </a:lnTo>
                  <a:lnTo>
                    <a:pt x="389" y="818"/>
                  </a:lnTo>
                  <a:lnTo>
                    <a:pt x="389" y="814"/>
                  </a:lnTo>
                  <a:lnTo>
                    <a:pt x="382" y="815"/>
                  </a:lnTo>
                  <a:lnTo>
                    <a:pt x="375" y="816"/>
                  </a:lnTo>
                  <a:lnTo>
                    <a:pt x="375" y="820"/>
                  </a:lnTo>
                  <a:lnTo>
                    <a:pt x="375" y="816"/>
                  </a:lnTo>
                  <a:lnTo>
                    <a:pt x="368" y="816"/>
                  </a:lnTo>
                  <a:lnTo>
                    <a:pt x="367" y="816"/>
                  </a:lnTo>
                  <a:lnTo>
                    <a:pt x="361" y="818"/>
                  </a:lnTo>
                  <a:lnTo>
                    <a:pt x="362" y="822"/>
                  </a:lnTo>
                  <a:lnTo>
                    <a:pt x="362" y="818"/>
                  </a:lnTo>
                  <a:lnTo>
                    <a:pt x="356" y="818"/>
                  </a:lnTo>
                  <a:lnTo>
                    <a:pt x="349" y="819"/>
                  </a:lnTo>
                  <a:lnTo>
                    <a:pt x="343" y="820"/>
                  </a:lnTo>
                  <a:lnTo>
                    <a:pt x="343" y="824"/>
                  </a:lnTo>
                  <a:lnTo>
                    <a:pt x="343" y="820"/>
                  </a:lnTo>
                  <a:lnTo>
                    <a:pt x="337" y="820"/>
                  </a:lnTo>
                  <a:lnTo>
                    <a:pt x="330" y="821"/>
                  </a:lnTo>
                  <a:lnTo>
                    <a:pt x="330" y="825"/>
                  </a:lnTo>
                  <a:lnTo>
                    <a:pt x="330" y="821"/>
                  </a:lnTo>
                  <a:lnTo>
                    <a:pt x="323" y="821"/>
                  </a:lnTo>
                  <a:lnTo>
                    <a:pt x="317" y="822"/>
                  </a:lnTo>
                  <a:lnTo>
                    <a:pt x="317" y="826"/>
                  </a:lnTo>
                  <a:lnTo>
                    <a:pt x="317" y="822"/>
                  </a:lnTo>
                  <a:lnTo>
                    <a:pt x="311" y="822"/>
                  </a:lnTo>
                  <a:lnTo>
                    <a:pt x="304" y="822"/>
                  </a:lnTo>
                  <a:lnTo>
                    <a:pt x="298" y="823"/>
                  </a:lnTo>
                  <a:lnTo>
                    <a:pt x="298" y="827"/>
                  </a:lnTo>
                  <a:lnTo>
                    <a:pt x="298" y="823"/>
                  </a:lnTo>
                  <a:lnTo>
                    <a:pt x="291" y="823"/>
                  </a:lnTo>
                  <a:lnTo>
                    <a:pt x="285" y="823"/>
                  </a:lnTo>
                  <a:lnTo>
                    <a:pt x="279" y="823"/>
                  </a:lnTo>
                  <a:lnTo>
                    <a:pt x="272" y="823"/>
                  </a:lnTo>
                  <a:lnTo>
                    <a:pt x="265" y="823"/>
                  </a:lnTo>
                  <a:lnTo>
                    <a:pt x="259" y="823"/>
                  </a:lnTo>
                  <a:lnTo>
                    <a:pt x="253" y="823"/>
                  </a:lnTo>
                  <a:lnTo>
                    <a:pt x="253" y="827"/>
                  </a:lnTo>
                  <a:lnTo>
                    <a:pt x="254" y="823"/>
                  </a:lnTo>
                  <a:lnTo>
                    <a:pt x="247" y="822"/>
                  </a:lnTo>
                  <a:lnTo>
                    <a:pt x="246" y="822"/>
                  </a:lnTo>
                  <a:lnTo>
                    <a:pt x="243" y="822"/>
                  </a:lnTo>
                  <a:lnTo>
                    <a:pt x="243" y="831"/>
                  </a:lnTo>
                  <a:lnTo>
                    <a:pt x="246" y="831"/>
                  </a:lnTo>
                  <a:lnTo>
                    <a:pt x="246" y="826"/>
                  </a:lnTo>
                  <a:lnTo>
                    <a:pt x="246" y="831"/>
                  </a:lnTo>
                  <a:lnTo>
                    <a:pt x="253" y="832"/>
                  </a:lnTo>
                  <a:lnTo>
                    <a:pt x="259" y="832"/>
                  </a:lnTo>
                  <a:lnTo>
                    <a:pt x="265" y="832"/>
                  </a:lnTo>
                  <a:lnTo>
                    <a:pt x="272" y="832"/>
                  </a:lnTo>
                  <a:lnTo>
                    <a:pt x="279" y="832"/>
                  </a:lnTo>
                  <a:lnTo>
                    <a:pt x="285" y="832"/>
                  </a:lnTo>
                  <a:lnTo>
                    <a:pt x="291" y="832"/>
                  </a:lnTo>
                  <a:lnTo>
                    <a:pt x="298" y="832"/>
                  </a:lnTo>
                  <a:lnTo>
                    <a:pt x="299" y="831"/>
                  </a:lnTo>
                  <a:lnTo>
                    <a:pt x="305" y="830"/>
                  </a:lnTo>
                  <a:lnTo>
                    <a:pt x="304" y="826"/>
                  </a:lnTo>
                  <a:lnTo>
                    <a:pt x="304" y="831"/>
                  </a:lnTo>
                  <a:lnTo>
                    <a:pt x="311" y="831"/>
                  </a:lnTo>
                  <a:lnTo>
                    <a:pt x="317" y="831"/>
                  </a:lnTo>
                  <a:lnTo>
                    <a:pt x="318" y="830"/>
                  </a:lnTo>
                  <a:lnTo>
                    <a:pt x="324" y="829"/>
                  </a:lnTo>
                  <a:lnTo>
                    <a:pt x="323" y="825"/>
                  </a:lnTo>
                  <a:lnTo>
                    <a:pt x="323" y="830"/>
                  </a:lnTo>
                  <a:lnTo>
                    <a:pt x="330" y="830"/>
                  </a:lnTo>
                  <a:lnTo>
                    <a:pt x="331" y="830"/>
                  </a:lnTo>
                  <a:lnTo>
                    <a:pt x="338" y="829"/>
                  </a:lnTo>
                  <a:lnTo>
                    <a:pt x="337" y="824"/>
                  </a:lnTo>
                  <a:lnTo>
                    <a:pt x="337" y="829"/>
                  </a:lnTo>
                  <a:lnTo>
                    <a:pt x="343" y="829"/>
                  </a:lnTo>
                  <a:lnTo>
                    <a:pt x="344" y="828"/>
                  </a:lnTo>
                  <a:lnTo>
                    <a:pt x="350" y="827"/>
                  </a:lnTo>
                  <a:lnTo>
                    <a:pt x="349" y="823"/>
                  </a:lnTo>
                  <a:lnTo>
                    <a:pt x="350" y="828"/>
                  </a:lnTo>
                  <a:lnTo>
                    <a:pt x="357" y="827"/>
                  </a:lnTo>
                  <a:lnTo>
                    <a:pt x="356" y="822"/>
                  </a:lnTo>
                  <a:lnTo>
                    <a:pt x="356" y="827"/>
                  </a:lnTo>
                  <a:lnTo>
                    <a:pt x="362" y="827"/>
                  </a:lnTo>
                  <a:lnTo>
                    <a:pt x="363" y="826"/>
                  </a:lnTo>
                  <a:lnTo>
                    <a:pt x="369" y="824"/>
                  </a:lnTo>
                  <a:lnTo>
                    <a:pt x="368" y="820"/>
                  </a:lnTo>
                  <a:lnTo>
                    <a:pt x="368" y="825"/>
                  </a:lnTo>
                  <a:lnTo>
                    <a:pt x="375" y="825"/>
                  </a:lnTo>
                  <a:lnTo>
                    <a:pt x="377" y="824"/>
                  </a:lnTo>
                  <a:lnTo>
                    <a:pt x="383" y="823"/>
                  </a:lnTo>
                  <a:lnTo>
                    <a:pt x="382" y="819"/>
                  </a:lnTo>
                  <a:lnTo>
                    <a:pt x="383" y="824"/>
                  </a:lnTo>
                  <a:lnTo>
                    <a:pt x="390" y="823"/>
                  </a:lnTo>
                  <a:lnTo>
                    <a:pt x="390" y="822"/>
                  </a:lnTo>
                  <a:lnTo>
                    <a:pt x="396" y="821"/>
                  </a:lnTo>
                  <a:lnTo>
                    <a:pt x="402" y="820"/>
                  </a:lnTo>
                  <a:lnTo>
                    <a:pt x="408" y="818"/>
                  </a:lnTo>
                  <a:lnTo>
                    <a:pt x="407" y="814"/>
                  </a:lnTo>
                  <a:lnTo>
                    <a:pt x="408" y="818"/>
                  </a:lnTo>
                  <a:lnTo>
                    <a:pt x="414" y="817"/>
                  </a:lnTo>
                  <a:lnTo>
                    <a:pt x="413" y="813"/>
                  </a:lnTo>
                  <a:lnTo>
                    <a:pt x="414" y="818"/>
                  </a:lnTo>
                  <a:lnTo>
                    <a:pt x="421" y="817"/>
                  </a:lnTo>
                  <a:lnTo>
                    <a:pt x="421" y="816"/>
                  </a:lnTo>
                  <a:lnTo>
                    <a:pt x="427" y="814"/>
                  </a:lnTo>
                  <a:lnTo>
                    <a:pt x="426" y="810"/>
                  </a:lnTo>
                  <a:lnTo>
                    <a:pt x="427" y="814"/>
                  </a:lnTo>
                  <a:lnTo>
                    <a:pt x="433" y="813"/>
                  </a:lnTo>
                  <a:lnTo>
                    <a:pt x="439" y="811"/>
                  </a:lnTo>
                  <a:lnTo>
                    <a:pt x="438" y="807"/>
                  </a:lnTo>
                  <a:lnTo>
                    <a:pt x="439" y="811"/>
                  </a:lnTo>
                  <a:lnTo>
                    <a:pt x="445" y="810"/>
                  </a:lnTo>
                  <a:lnTo>
                    <a:pt x="452" y="808"/>
                  </a:lnTo>
                  <a:lnTo>
                    <a:pt x="458" y="806"/>
                  </a:lnTo>
                  <a:lnTo>
                    <a:pt x="457" y="802"/>
                  </a:lnTo>
                  <a:lnTo>
                    <a:pt x="458" y="806"/>
                  </a:lnTo>
                  <a:lnTo>
                    <a:pt x="464" y="805"/>
                  </a:lnTo>
                  <a:lnTo>
                    <a:pt x="470" y="803"/>
                  </a:lnTo>
                  <a:lnTo>
                    <a:pt x="476" y="801"/>
                  </a:lnTo>
                  <a:lnTo>
                    <a:pt x="482" y="798"/>
                  </a:lnTo>
                  <a:lnTo>
                    <a:pt x="488" y="796"/>
                  </a:lnTo>
                  <a:lnTo>
                    <a:pt x="494" y="794"/>
                  </a:lnTo>
                  <a:lnTo>
                    <a:pt x="495" y="794"/>
                  </a:lnTo>
                  <a:lnTo>
                    <a:pt x="500" y="792"/>
                  </a:lnTo>
                  <a:lnTo>
                    <a:pt x="498" y="788"/>
                  </a:lnTo>
                  <a:lnTo>
                    <a:pt x="499" y="792"/>
                  </a:lnTo>
                  <a:lnTo>
                    <a:pt x="506" y="790"/>
                  </a:lnTo>
                  <a:lnTo>
                    <a:pt x="507" y="790"/>
                  </a:lnTo>
                  <a:lnTo>
                    <a:pt x="512" y="788"/>
                  </a:lnTo>
                  <a:lnTo>
                    <a:pt x="510" y="784"/>
                  </a:lnTo>
                  <a:lnTo>
                    <a:pt x="511" y="788"/>
                  </a:lnTo>
                  <a:lnTo>
                    <a:pt x="517" y="786"/>
                  </a:lnTo>
                  <a:lnTo>
                    <a:pt x="518" y="786"/>
                  </a:lnTo>
                  <a:lnTo>
                    <a:pt x="524" y="783"/>
                  </a:lnTo>
                  <a:lnTo>
                    <a:pt x="522" y="779"/>
                  </a:lnTo>
                  <a:lnTo>
                    <a:pt x="524" y="783"/>
                  </a:lnTo>
                  <a:lnTo>
                    <a:pt x="529" y="781"/>
                  </a:lnTo>
                  <a:lnTo>
                    <a:pt x="535" y="778"/>
                  </a:lnTo>
                  <a:lnTo>
                    <a:pt x="533" y="774"/>
                  </a:lnTo>
                  <a:lnTo>
                    <a:pt x="534" y="778"/>
                  </a:lnTo>
                  <a:lnTo>
                    <a:pt x="540" y="776"/>
                  </a:lnTo>
                  <a:lnTo>
                    <a:pt x="541" y="776"/>
                  </a:lnTo>
                  <a:lnTo>
                    <a:pt x="546" y="773"/>
                  </a:lnTo>
                  <a:lnTo>
                    <a:pt x="544" y="769"/>
                  </a:lnTo>
                  <a:lnTo>
                    <a:pt x="545" y="773"/>
                  </a:lnTo>
                  <a:lnTo>
                    <a:pt x="551" y="771"/>
                  </a:lnTo>
                  <a:lnTo>
                    <a:pt x="552" y="771"/>
                  </a:lnTo>
                  <a:lnTo>
                    <a:pt x="558" y="768"/>
                  </a:lnTo>
                  <a:lnTo>
                    <a:pt x="555" y="764"/>
                  </a:lnTo>
                  <a:lnTo>
                    <a:pt x="557" y="768"/>
                  </a:lnTo>
                  <a:lnTo>
                    <a:pt x="563" y="766"/>
                  </a:lnTo>
                  <a:lnTo>
                    <a:pt x="564" y="766"/>
                  </a:lnTo>
                  <a:lnTo>
                    <a:pt x="569" y="763"/>
                  </a:lnTo>
                  <a:lnTo>
                    <a:pt x="575" y="760"/>
                  </a:lnTo>
                  <a:lnTo>
                    <a:pt x="580" y="757"/>
                  </a:lnTo>
                  <a:lnTo>
                    <a:pt x="585" y="754"/>
                  </a:lnTo>
                  <a:lnTo>
                    <a:pt x="583" y="750"/>
                  </a:lnTo>
                  <a:lnTo>
                    <a:pt x="585" y="754"/>
                  </a:lnTo>
                  <a:lnTo>
                    <a:pt x="590" y="752"/>
                  </a:lnTo>
                  <a:lnTo>
                    <a:pt x="591" y="752"/>
                  </a:lnTo>
                  <a:lnTo>
                    <a:pt x="597" y="748"/>
                  </a:lnTo>
                  <a:lnTo>
                    <a:pt x="594" y="744"/>
                  </a:lnTo>
                  <a:lnTo>
                    <a:pt x="596" y="748"/>
                  </a:lnTo>
                  <a:lnTo>
                    <a:pt x="601" y="745"/>
                  </a:lnTo>
                  <a:lnTo>
                    <a:pt x="606" y="742"/>
                  </a:lnTo>
                  <a:lnTo>
                    <a:pt x="611" y="739"/>
                  </a:lnTo>
                  <a:lnTo>
                    <a:pt x="616" y="736"/>
                  </a:lnTo>
                  <a:lnTo>
                    <a:pt x="621" y="733"/>
                  </a:lnTo>
                  <a:lnTo>
                    <a:pt x="626" y="730"/>
                  </a:lnTo>
                  <a:lnTo>
                    <a:pt x="627" y="730"/>
                  </a:lnTo>
                  <a:lnTo>
                    <a:pt x="632" y="726"/>
                  </a:lnTo>
                  <a:lnTo>
                    <a:pt x="636" y="723"/>
                  </a:lnTo>
                  <a:lnTo>
                    <a:pt x="641" y="719"/>
                  </a:lnTo>
                  <a:lnTo>
                    <a:pt x="638" y="715"/>
                  </a:lnTo>
                  <a:lnTo>
                    <a:pt x="640" y="719"/>
                  </a:lnTo>
                  <a:lnTo>
                    <a:pt x="645" y="716"/>
                  </a:lnTo>
                  <a:lnTo>
                    <a:pt x="650" y="713"/>
                  </a:lnTo>
                  <a:lnTo>
                    <a:pt x="651" y="712"/>
                  </a:lnTo>
                  <a:lnTo>
                    <a:pt x="655" y="708"/>
                  </a:lnTo>
                  <a:lnTo>
                    <a:pt x="652" y="705"/>
                  </a:lnTo>
                  <a:lnTo>
                    <a:pt x="655" y="709"/>
                  </a:lnTo>
                  <a:lnTo>
                    <a:pt x="660" y="705"/>
                  </a:lnTo>
                  <a:lnTo>
                    <a:pt x="664" y="702"/>
                  </a:lnTo>
                  <a:lnTo>
                    <a:pt x="669" y="698"/>
                  </a:lnTo>
                  <a:lnTo>
                    <a:pt x="669" y="697"/>
                  </a:lnTo>
                  <a:lnTo>
                    <a:pt x="673" y="693"/>
                  </a:lnTo>
                  <a:lnTo>
                    <a:pt x="670" y="690"/>
                  </a:lnTo>
                  <a:lnTo>
                    <a:pt x="673" y="694"/>
                  </a:lnTo>
                  <a:lnTo>
                    <a:pt x="677" y="691"/>
                  </a:lnTo>
                  <a:lnTo>
                    <a:pt x="677" y="690"/>
                  </a:lnTo>
                  <a:lnTo>
                    <a:pt x="681" y="686"/>
                  </a:lnTo>
                  <a:lnTo>
                    <a:pt x="685" y="682"/>
                  </a:lnTo>
                  <a:lnTo>
                    <a:pt x="682" y="679"/>
                  </a:lnTo>
                  <a:lnTo>
                    <a:pt x="685" y="683"/>
                  </a:lnTo>
                  <a:lnTo>
                    <a:pt x="690" y="679"/>
                  </a:lnTo>
                  <a:lnTo>
                    <a:pt x="691" y="678"/>
                  </a:lnTo>
                  <a:lnTo>
                    <a:pt x="694" y="674"/>
                  </a:lnTo>
                  <a:lnTo>
                    <a:pt x="690" y="671"/>
                  </a:lnTo>
                  <a:lnTo>
                    <a:pt x="693" y="675"/>
                  </a:lnTo>
                  <a:lnTo>
                    <a:pt x="698" y="671"/>
                  </a:lnTo>
                  <a:lnTo>
                    <a:pt x="698" y="670"/>
                  </a:lnTo>
                  <a:lnTo>
                    <a:pt x="702" y="666"/>
                  </a:lnTo>
                  <a:lnTo>
                    <a:pt x="703" y="666"/>
                  </a:lnTo>
                  <a:lnTo>
                    <a:pt x="706" y="662"/>
                  </a:lnTo>
                  <a:lnTo>
                    <a:pt x="702" y="659"/>
                  </a:lnTo>
                  <a:lnTo>
                    <a:pt x="705" y="663"/>
                  </a:lnTo>
                  <a:lnTo>
                    <a:pt x="710" y="659"/>
                  </a:lnTo>
                  <a:lnTo>
                    <a:pt x="711" y="658"/>
                  </a:lnTo>
                  <a:lnTo>
                    <a:pt x="714" y="654"/>
                  </a:lnTo>
                  <a:lnTo>
                    <a:pt x="710" y="651"/>
                  </a:lnTo>
                  <a:lnTo>
                    <a:pt x="713" y="654"/>
                  </a:lnTo>
                  <a:lnTo>
                    <a:pt x="717" y="650"/>
                  </a:lnTo>
                  <a:lnTo>
                    <a:pt x="718" y="650"/>
                  </a:lnTo>
                  <a:lnTo>
                    <a:pt x="721" y="646"/>
                  </a:lnTo>
                  <a:lnTo>
                    <a:pt x="717" y="643"/>
                  </a:lnTo>
                  <a:lnTo>
                    <a:pt x="720" y="646"/>
                  </a:lnTo>
                  <a:lnTo>
                    <a:pt x="724" y="642"/>
                  </a:lnTo>
                  <a:lnTo>
                    <a:pt x="725" y="642"/>
                  </a:lnTo>
                  <a:lnTo>
                    <a:pt x="729" y="637"/>
                  </a:lnTo>
                  <a:lnTo>
                    <a:pt x="732" y="633"/>
                  </a:lnTo>
                  <a:lnTo>
                    <a:pt x="736" y="629"/>
                  </a:lnTo>
                  <a:lnTo>
                    <a:pt x="736" y="628"/>
                  </a:lnTo>
                  <a:lnTo>
                    <a:pt x="739" y="623"/>
                  </a:lnTo>
                  <a:lnTo>
                    <a:pt x="734" y="621"/>
                  </a:lnTo>
                  <a:lnTo>
                    <a:pt x="739" y="624"/>
                  </a:lnTo>
                  <a:lnTo>
                    <a:pt x="742" y="620"/>
                  </a:lnTo>
                  <a:lnTo>
                    <a:pt x="738" y="617"/>
                  </a:lnTo>
                  <a:lnTo>
                    <a:pt x="741" y="620"/>
                  </a:lnTo>
                  <a:lnTo>
                    <a:pt x="745" y="615"/>
                  </a:lnTo>
                  <a:lnTo>
                    <a:pt x="746" y="614"/>
                  </a:lnTo>
                  <a:lnTo>
                    <a:pt x="749" y="609"/>
                  </a:lnTo>
                  <a:lnTo>
                    <a:pt x="745" y="607"/>
                  </a:lnTo>
                  <a:lnTo>
                    <a:pt x="749" y="610"/>
                  </a:lnTo>
                  <a:lnTo>
                    <a:pt x="752" y="606"/>
                  </a:lnTo>
                  <a:lnTo>
                    <a:pt x="752" y="605"/>
                  </a:lnTo>
                  <a:lnTo>
                    <a:pt x="755" y="600"/>
                  </a:lnTo>
                  <a:lnTo>
                    <a:pt x="751" y="598"/>
                  </a:lnTo>
                  <a:lnTo>
                    <a:pt x="755" y="601"/>
                  </a:lnTo>
                  <a:lnTo>
                    <a:pt x="758" y="597"/>
                  </a:lnTo>
                  <a:lnTo>
                    <a:pt x="758" y="594"/>
                  </a:lnTo>
                  <a:lnTo>
                    <a:pt x="758" y="596"/>
                  </a:lnTo>
                  <a:lnTo>
                    <a:pt x="760" y="591"/>
                  </a:lnTo>
                  <a:lnTo>
                    <a:pt x="756" y="589"/>
                  </a:lnTo>
                  <a:lnTo>
                    <a:pt x="760" y="592"/>
                  </a:lnTo>
                  <a:lnTo>
                    <a:pt x="763" y="588"/>
                  </a:lnTo>
                  <a:lnTo>
                    <a:pt x="763" y="585"/>
                  </a:lnTo>
                  <a:lnTo>
                    <a:pt x="763" y="587"/>
                  </a:lnTo>
                  <a:lnTo>
                    <a:pt x="765" y="582"/>
                  </a:lnTo>
                  <a:lnTo>
                    <a:pt x="761" y="580"/>
                  </a:lnTo>
                  <a:lnTo>
                    <a:pt x="765" y="582"/>
                  </a:lnTo>
                  <a:lnTo>
                    <a:pt x="768" y="577"/>
                  </a:lnTo>
                  <a:lnTo>
                    <a:pt x="764" y="575"/>
                  </a:lnTo>
                  <a:lnTo>
                    <a:pt x="768" y="578"/>
                  </a:lnTo>
                  <a:lnTo>
                    <a:pt x="771" y="574"/>
                  </a:lnTo>
                  <a:lnTo>
                    <a:pt x="771" y="571"/>
                  </a:lnTo>
                  <a:lnTo>
                    <a:pt x="771" y="573"/>
                  </a:lnTo>
                  <a:lnTo>
                    <a:pt x="773" y="568"/>
                  </a:lnTo>
                  <a:lnTo>
                    <a:pt x="775" y="563"/>
                  </a:lnTo>
                  <a:lnTo>
                    <a:pt x="771" y="561"/>
                  </a:lnTo>
                  <a:lnTo>
                    <a:pt x="775" y="564"/>
                  </a:lnTo>
                  <a:lnTo>
                    <a:pt x="778" y="560"/>
                  </a:lnTo>
                  <a:lnTo>
                    <a:pt x="778" y="557"/>
                  </a:lnTo>
                  <a:lnTo>
                    <a:pt x="778" y="559"/>
                  </a:lnTo>
                  <a:lnTo>
                    <a:pt x="780" y="554"/>
                  </a:lnTo>
                  <a:lnTo>
                    <a:pt x="782" y="549"/>
                  </a:lnTo>
                  <a:lnTo>
                    <a:pt x="778" y="547"/>
                  </a:lnTo>
                  <a:lnTo>
                    <a:pt x="782" y="549"/>
                  </a:lnTo>
                  <a:lnTo>
                    <a:pt x="784" y="545"/>
                  </a:lnTo>
                  <a:lnTo>
                    <a:pt x="784" y="543"/>
                  </a:lnTo>
                  <a:lnTo>
                    <a:pt x="784" y="545"/>
                  </a:lnTo>
                  <a:lnTo>
                    <a:pt x="786" y="540"/>
                  </a:lnTo>
                  <a:lnTo>
                    <a:pt x="788" y="535"/>
                  </a:lnTo>
                  <a:lnTo>
                    <a:pt x="788" y="534"/>
                  </a:lnTo>
                  <a:lnTo>
                    <a:pt x="789" y="529"/>
                  </a:lnTo>
                  <a:lnTo>
                    <a:pt x="785" y="528"/>
                  </a:lnTo>
                  <a:lnTo>
                    <a:pt x="789" y="531"/>
                  </a:lnTo>
                  <a:lnTo>
                    <a:pt x="792" y="527"/>
                  </a:lnTo>
                  <a:lnTo>
                    <a:pt x="792" y="524"/>
                  </a:lnTo>
                  <a:lnTo>
                    <a:pt x="792" y="525"/>
                  </a:lnTo>
                  <a:lnTo>
                    <a:pt x="793" y="520"/>
                  </a:lnTo>
                  <a:lnTo>
                    <a:pt x="789" y="519"/>
                  </a:lnTo>
                  <a:lnTo>
                    <a:pt x="793" y="521"/>
                  </a:lnTo>
                  <a:lnTo>
                    <a:pt x="795" y="516"/>
                  </a:lnTo>
                  <a:lnTo>
                    <a:pt x="795" y="515"/>
                  </a:lnTo>
                  <a:lnTo>
                    <a:pt x="796" y="510"/>
                  </a:lnTo>
                  <a:lnTo>
                    <a:pt x="792" y="509"/>
                  </a:lnTo>
                  <a:lnTo>
                    <a:pt x="796" y="511"/>
                  </a:lnTo>
                  <a:lnTo>
                    <a:pt x="798" y="506"/>
                  </a:lnTo>
                  <a:lnTo>
                    <a:pt x="798" y="505"/>
                  </a:lnTo>
                  <a:lnTo>
                    <a:pt x="799" y="500"/>
                  </a:lnTo>
                  <a:lnTo>
                    <a:pt x="800" y="495"/>
                  </a:lnTo>
                  <a:lnTo>
                    <a:pt x="801" y="490"/>
                  </a:lnTo>
                  <a:lnTo>
                    <a:pt x="797" y="489"/>
                  </a:lnTo>
                  <a:lnTo>
                    <a:pt x="801" y="491"/>
                  </a:lnTo>
                  <a:lnTo>
                    <a:pt x="803" y="487"/>
                  </a:lnTo>
                  <a:lnTo>
                    <a:pt x="803" y="485"/>
                  </a:lnTo>
                  <a:lnTo>
                    <a:pt x="804" y="485"/>
                  </a:lnTo>
                  <a:lnTo>
                    <a:pt x="804" y="479"/>
                  </a:lnTo>
                  <a:lnTo>
                    <a:pt x="799" y="479"/>
                  </a:lnTo>
                  <a:lnTo>
                    <a:pt x="803" y="480"/>
                  </a:lnTo>
                  <a:lnTo>
                    <a:pt x="804" y="475"/>
                  </a:lnTo>
                  <a:lnTo>
                    <a:pt x="805" y="470"/>
                  </a:lnTo>
                  <a:lnTo>
                    <a:pt x="806" y="466"/>
                  </a:lnTo>
                  <a:lnTo>
                    <a:pt x="807" y="460"/>
                  </a:lnTo>
                  <a:lnTo>
                    <a:pt x="808" y="459"/>
                  </a:lnTo>
                  <a:lnTo>
                    <a:pt x="808" y="454"/>
                  </a:lnTo>
                  <a:lnTo>
                    <a:pt x="803" y="454"/>
                  </a:lnTo>
                  <a:lnTo>
                    <a:pt x="807" y="455"/>
                  </a:lnTo>
                  <a:lnTo>
                    <a:pt x="808" y="450"/>
                  </a:lnTo>
                  <a:lnTo>
                    <a:pt x="809" y="445"/>
                  </a:lnTo>
                  <a:lnTo>
                    <a:pt x="810" y="444"/>
                  </a:lnTo>
                  <a:lnTo>
                    <a:pt x="810" y="440"/>
                  </a:lnTo>
                  <a:lnTo>
                    <a:pt x="805" y="440"/>
                  </a:lnTo>
                  <a:lnTo>
                    <a:pt x="809" y="441"/>
                  </a:lnTo>
                  <a:lnTo>
                    <a:pt x="810" y="435"/>
                  </a:lnTo>
                  <a:lnTo>
                    <a:pt x="811" y="434"/>
                  </a:lnTo>
                  <a:lnTo>
                    <a:pt x="811" y="429"/>
                  </a:lnTo>
                  <a:lnTo>
                    <a:pt x="811" y="423"/>
                  </a:lnTo>
                  <a:lnTo>
                    <a:pt x="811" y="418"/>
                  </a:lnTo>
                  <a:lnTo>
                    <a:pt x="811" y="413"/>
                  </a:lnTo>
                  <a:lnTo>
                    <a:pt x="811" y="408"/>
                  </a:lnTo>
                  <a:lnTo>
                    <a:pt x="811" y="403"/>
                  </a:lnTo>
                  <a:lnTo>
                    <a:pt x="811" y="398"/>
                  </a:lnTo>
                  <a:lnTo>
                    <a:pt x="810" y="397"/>
                  </a:lnTo>
                  <a:lnTo>
                    <a:pt x="809" y="392"/>
                  </a:lnTo>
                  <a:lnTo>
                    <a:pt x="805" y="393"/>
                  </a:lnTo>
                  <a:lnTo>
                    <a:pt x="810" y="393"/>
                  </a:lnTo>
                  <a:lnTo>
                    <a:pt x="810" y="388"/>
                  </a:lnTo>
                  <a:lnTo>
                    <a:pt x="809" y="387"/>
                  </a:lnTo>
                  <a:lnTo>
                    <a:pt x="808" y="382"/>
                  </a:lnTo>
                  <a:lnTo>
                    <a:pt x="804" y="383"/>
                  </a:lnTo>
                  <a:lnTo>
                    <a:pt x="809" y="383"/>
                  </a:lnTo>
                  <a:lnTo>
                    <a:pt x="809" y="378"/>
                  </a:lnTo>
                  <a:lnTo>
                    <a:pt x="808" y="377"/>
                  </a:lnTo>
                  <a:lnTo>
                    <a:pt x="807" y="372"/>
                  </a:lnTo>
                  <a:lnTo>
                    <a:pt x="803" y="373"/>
                  </a:lnTo>
                  <a:lnTo>
                    <a:pt x="808" y="373"/>
                  </a:lnTo>
                  <a:lnTo>
                    <a:pt x="808" y="368"/>
                  </a:lnTo>
                  <a:lnTo>
                    <a:pt x="807" y="367"/>
                  </a:lnTo>
                  <a:lnTo>
                    <a:pt x="806" y="362"/>
                  </a:lnTo>
                  <a:lnTo>
                    <a:pt x="805" y="357"/>
                  </a:lnTo>
                  <a:lnTo>
                    <a:pt x="804" y="352"/>
                  </a:lnTo>
                  <a:lnTo>
                    <a:pt x="803" y="347"/>
                  </a:lnTo>
                  <a:lnTo>
                    <a:pt x="802" y="343"/>
                  </a:lnTo>
                  <a:lnTo>
                    <a:pt x="800" y="337"/>
                  </a:lnTo>
                  <a:lnTo>
                    <a:pt x="796" y="338"/>
                  </a:lnTo>
                  <a:lnTo>
                    <a:pt x="800" y="337"/>
                  </a:lnTo>
                  <a:lnTo>
                    <a:pt x="799" y="333"/>
                  </a:lnTo>
                  <a:lnTo>
                    <a:pt x="798" y="328"/>
                  </a:lnTo>
                  <a:lnTo>
                    <a:pt x="797" y="323"/>
                  </a:lnTo>
                  <a:lnTo>
                    <a:pt x="795" y="318"/>
                  </a:lnTo>
                  <a:lnTo>
                    <a:pt x="793" y="313"/>
                  </a:lnTo>
                  <a:lnTo>
                    <a:pt x="789" y="314"/>
                  </a:lnTo>
                  <a:lnTo>
                    <a:pt x="793" y="313"/>
                  </a:lnTo>
                  <a:lnTo>
                    <a:pt x="792" y="308"/>
                  </a:lnTo>
                  <a:lnTo>
                    <a:pt x="790" y="303"/>
                  </a:lnTo>
                  <a:lnTo>
                    <a:pt x="786" y="304"/>
                  </a:lnTo>
                  <a:lnTo>
                    <a:pt x="790" y="303"/>
                  </a:lnTo>
                  <a:lnTo>
                    <a:pt x="789" y="298"/>
                  </a:lnTo>
                  <a:lnTo>
                    <a:pt x="789" y="297"/>
                  </a:lnTo>
                  <a:lnTo>
                    <a:pt x="787" y="293"/>
                  </a:lnTo>
                  <a:lnTo>
                    <a:pt x="783" y="295"/>
                  </a:lnTo>
                  <a:lnTo>
                    <a:pt x="787" y="294"/>
                  </a:lnTo>
                  <a:lnTo>
                    <a:pt x="785" y="289"/>
                  </a:lnTo>
                  <a:lnTo>
                    <a:pt x="785" y="288"/>
                  </a:lnTo>
                  <a:lnTo>
                    <a:pt x="782" y="283"/>
                  </a:lnTo>
                  <a:lnTo>
                    <a:pt x="778" y="285"/>
                  </a:lnTo>
                  <a:lnTo>
                    <a:pt x="782" y="284"/>
                  </a:lnTo>
                  <a:lnTo>
                    <a:pt x="781" y="279"/>
                  </a:lnTo>
                  <a:lnTo>
                    <a:pt x="781" y="278"/>
                  </a:lnTo>
                  <a:lnTo>
                    <a:pt x="778" y="274"/>
                  </a:lnTo>
                  <a:lnTo>
                    <a:pt x="774" y="276"/>
                  </a:lnTo>
                  <a:lnTo>
                    <a:pt x="778" y="275"/>
                  </a:lnTo>
                  <a:lnTo>
                    <a:pt x="776" y="270"/>
                  </a:lnTo>
                  <a:lnTo>
                    <a:pt x="774" y="265"/>
                  </a:lnTo>
                  <a:lnTo>
                    <a:pt x="774" y="264"/>
                  </a:lnTo>
                  <a:lnTo>
                    <a:pt x="771" y="260"/>
                  </a:lnTo>
                  <a:lnTo>
                    <a:pt x="767" y="262"/>
                  </a:lnTo>
                  <a:lnTo>
                    <a:pt x="771" y="261"/>
                  </a:lnTo>
                  <a:lnTo>
                    <a:pt x="769" y="256"/>
                  </a:lnTo>
                  <a:lnTo>
                    <a:pt x="767" y="251"/>
                  </a:lnTo>
                  <a:lnTo>
                    <a:pt x="767" y="250"/>
                  </a:lnTo>
                  <a:lnTo>
                    <a:pt x="764" y="245"/>
                  </a:lnTo>
                  <a:lnTo>
                    <a:pt x="760" y="247"/>
                  </a:lnTo>
                  <a:lnTo>
                    <a:pt x="764" y="245"/>
                  </a:lnTo>
                  <a:lnTo>
                    <a:pt x="761" y="240"/>
                  </a:lnTo>
                  <a:lnTo>
                    <a:pt x="757" y="242"/>
                  </a:lnTo>
                  <a:lnTo>
                    <a:pt x="761" y="241"/>
                  </a:lnTo>
                  <a:lnTo>
                    <a:pt x="759" y="236"/>
                  </a:lnTo>
                  <a:lnTo>
                    <a:pt x="759" y="235"/>
                  </a:lnTo>
                  <a:lnTo>
                    <a:pt x="756" y="231"/>
                  </a:lnTo>
                  <a:lnTo>
                    <a:pt x="753" y="227"/>
                  </a:lnTo>
                  <a:lnTo>
                    <a:pt x="749" y="229"/>
                  </a:lnTo>
                  <a:lnTo>
                    <a:pt x="753" y="227"/>
                  </a:lnTo>
                  <a:lnTo>
                    <a:pt x="750" y="222"/>
                  </a:lnTo>
                  <a:lnTo>
                    <a:pt x="747" y="218"/>
                  </a:lnTo>
                  <a:lnTo>
                    <a:pt x="743" y="220"/>
                  </a:lnTo>
                  <a:lnTo>
                    <a:pt x="747" y="218"/>
                  </a:lnTo>
                  <a:lnTo>
                    <a:pt x="744" y="213"/>
                  </a:lnTo>
                  <a:lnTo>
                    <a:pt x="741" y="209"/>
                  </a:lnTo>
                  <a:lnTo>
                    <a:pt x="740" y="208"/>
                  </a:lnTo>
                  <a:lnTo>
                    <a:pt x="736" y="204"/>
                  </a:lnTo>
                  <a:lnTo>
                    <a:pt x="732" y="207"/>
                  </a:lnTo>
                  <a:lnTo>
                    <a:pt x="737" y="205"/>
                  </a:lnTo>
                  <a:lnTo>
                    <a:pt x="733" y="200"/>
                  </a:lnTo>
                  <a:lnTo>
                    <a:pt x="730" y="196"/>
                  </a:lnTo>
                  <a:lnTo>
                    <a:pt x="729" y="195"/>
                  </a:lnTo>
                  <a:lnTo>
                    <a:pt x="725" y="191"/>
                  </a:lnTo>
                  <a:lnTo>
                    <a:pt x="722" y="194"/>
                  </a:lnTo>
                  <a:lnTo>
                    <a:pt x="726" y="192"/>
                  </a:lnTo>
                  <a:lnTo>
                    <a:pt x="723" y="188"/>
                  </a:lnTo>
                  <a:lnTo>
                    <a:pt x="723" y="187"/>
                  </a:lnTo>
                  <a:lnTo>
                    <a:pt x="719" y="182"/>
                  </a:lnTo>
                  <a:lnTo>
                    <a:pt x="718" y="182"/>
                  </a:lnTo>
                  <a:lnTo>
                    <a:pt x="714" y="178"/>
                  </a:lnTo>
                  <a:lnTo>
                    <a:pt x="711" y="181"/>
                  </a:lnTo>
                  <a:lnTo>
                    <a:pt x="715" y="179"/>
                  </a:lnTo>
                  <a:lnTo>
                    <a:pt x="712" y="175"/>
                  </a:lnTo>
                  <a:lnTo>
                    <a:pt x="711" y="174"/>
                  </a:lnTo>
                  <a:lnTo>
                    <a:pt x="707" y="170"/>
                  </a:lnTo>
                  <a:lnTo>
                    <a:pt x="703" y="166"/>
                  </a:lnTo>
                  <a:lnTo>
                    <a:pt x="699" y="162"/>
                  </a:lnTo>
                  <a:lnTo>
                    <a:pt x="695" y="158"/>
                  </a:lnTo>
                  <a:lnTo>
                    <a:pt x="691" y="154"/>
                  </a:lnTo>
                  <a:lnTo>
                    <a:pt x="687" y="150"/>
                  </a:lnTo>
                  <a:lnTo>
                    <a:pt x="683" y="146"/>
                  </a:lnTo>
                  <a:lnTo>
                    <a:pt x="679" y="142"/>
                  </a:lnTo>
                  <a:lnTo>
                    <a:pt x="678" y="142"/>
                  </a:lnTo>
                  <a:lnTo>
                    <a:pt x="673" y="139"/>
                  </a:lnTo>
                  <a:lnTo>
                    <a:pt x="671" y="142"/>
                  </a:lnTo>
                  <a:lnTo>
                    <a:pt x="674" y="139"/>
                  </a:lnTo>
                  <a:lnTo>
                    <a:pt x="670" y="135"/>
                  </a:lnTo>
                  <a:lnTo>
                    <a:pt x="666" y="131"/>
                  </a:lnTo>
                  <a:lnTo>
                    <a:pt x="665" y="131"/>
                  </a:lnTo>
                  <a:lnTo>
                    <a:pt x="660" y="128"/>
                  </a:lnTo>
                  <a:lnTo>
                    <a:pt x="658" y="131"/>
                  </a:lnTo>
                  <a:lnTo>
                    <a:pt x="661" y="128"/>
                  </a:lnTo>
                  <a:lnTo>
                    <a:pt x="657" y="124"/>
                  </a:lnTo>
                  <a:lnTo>
                    <a:pt x="656" y="124"/>
                  </a:lnTo>
                  <a:lnTo>
                    <a:pt x="651" y="121"/>
                  </a:lnTo>
                  <a:lnTo>
                    <a:pt x="649" y="124"/>
                  </a:lnTo>
                  <a:lnTo>
                    <a:pt x="652" y="121"/>
                  </a:lnTo>
                  <a:lnTo>
                    <a:pt x="648" y="117"/>
                  </a:lnTo>
                  <a:lnTo>
                    <a:pt x="647" y="117"/>
                  </a:lnTo>
                  <a:lnTo>
                    <a:pt x="642" y="114"/>
                  </a:lnTo>
                  <a:lnTo>
                    <a:pt x="640" y="117"/>
                  </a:lnTo>
                  <a:lnTo>
                    <a:pt x="643" y="114"/>
                  </a:lnTo>
                  <a:lnTo>
                    <a:pt x="638" y="110"/>
                  </a:lnTo>
                  <a:lnTo>
                    <a:pt x="634" y="107"/>
                  </a:lnTo>
                  <a:lnTo>
                    <a:pt x="631" y="110"/>
                  </a:lnTo>
                  <a:lnTo>
                    <a:pt x="634" y="107"/>
                  </a:lnTo>
                  <a:lnTo>
                    <a:pt x="629" y="103"/>
                  </a:lnTo>
                  <a:lnTo>
                    <a:pt x="628" y="103"/>
                  </a:lnTo>
                  <a:lnTo>
                    <a:pt x="623" y="100"/>
                  </a:lnTo>
                  <a:lnTo>
                    <a:pt x="618" y="97"/>
                  </a:lnTo>
                  <a:lnTo>
                    <a:pt x="613" y="94"/>
                  </a:lnTo>
                  <a:lnTo>
                    <a:pt x="608" y="91"/>
                  </a:lnTo>
                  <a:lnTo>
                    <a:pt x="606" y="94"/>
                  </a:lnTo>
                  <a:lnTo>
                    <a:pt x="609" y="91"/>
                  </a:lnTo>
                  <a:lnTo>
                    <a:pt x="604" y="87"/>
                  </a:lnTo>
                  <a:lnTo>
                    <a:pt x="603" y="87"/>
                  </a:lnTo>
                  <a:lnTo>
                    <a:pt x="598" y="84"/>
                  </a:lnTo>
                  <a:lnTo>
                    <a:pt x="593" y="81"/>
                  </a:lnTo>
                  <a:lnTo>
                    <a:pt x="587" y="78"/>
                  </a:lnTo>
                  <a:lnTo>
                    <a:pt x="587" y="77"/>
                  </a:lnTo>
                  <a:lnTo>
                    <a:pt x="582" y="75"/>
                  </a:lnTo>
                  <a:lnTo>
                    <a:pt x="580" y="79"/>
                  </a:lnTo>
                  <a:lnTo>
                    <a:pt x="582" y="76"/>
                  </a:lnTo>
                  <a:lnTo>
                    <a:pt x="577" y="73"/>
                  </a:lnTo>
                  <a:lnTo>
                    <a:pt x="571" y="70"/>
                  </a:lnTo>
                  <a:lnTo>
                    <a:pt x="566" y="67"/>
                  </a:lnTo>
                  <a:lnTo>
                    <a:pt x="560" y="63"/>
                  </a:lnTo>
                  <a:lnTo>
                    <a:pt x="560" y="62"/>
                  </a:lnTo>
                  <a:lnTo>
                    <a:pt x="554" y="60"/>
                  </a:lnTo>
                  <a:lnTo>
                    <a:pt x="552" y="65"/>
                  </a:lnTo>
                  <a:lnTo>
                    <a:pt x="554" y="61"/>
                  </a:lnTo>
                  <a:lnTo>
                    <a:pt x="548" y="58"/>
                  </a:lnTo>
                  <a:lnTo>
                    <a:pt x="548" y="57"/>
                  </a:lnTo>
                  <a:lnTo>
                    <a:pt x="543" y="55"/>
                  </a:lnTo>
                  <a:lnTo>
                    <a:pt x="541" y="59"/>
                  </a:lnTo>
                  <a:lnTo>
                    <a:pt x="543" y="56"/>
                  </a:lnTo>
                  <a:lnTo>
                    <a:pt x="537" y="53"/>
                  </a:lnTo>
                  <a:lnTo>
                    <a:pt x="537" y="52"/>
                  </a:lnTo>
                  <a:lnTo>
                    <a:pt x="531" y="50"/>
                  </a:lnTo>
                  <a:lnTo>
                    <a:pt x="526" y="48"/>
                  </a:lnTo>
                  <a:lnTo>
                    <a:pt x="524" y="52"/>
                  </a:lnTo>
                  <a:lnTo>
                    <a:pt x="526" y="49"/>
                  </a:lnTo>
                  <a:lnTo>
                    <a:pt x="520" y="46"/>
                  </a:lnTo>
                  <a:lnTo>
                    <a:pt x="520" y="45"/>
                  </a:lnTo>
                  <a:lnTo>
                    <a:pt x="514" y="43"/>
                  </a:lnTo>
                  <a:lnTo>
                    <a:pt x="512" y="47"/>
                  </a:lnTo>
                  <a:lnTo>
                    <a:pt x="514" y="44"/>
                  </a:lnTo>
                  <a:lnTo>
                    <a:pt x="509" y="41"/>
                  </a:lnTo>
                  <a:lnTo>
                    <a:pt x="508" y="40"/>
                  </a:lnTo>
                  <a:lnTo>
                    <a:pt x="502" y="39"/>
                  </a:lnTo>
                  <a:lnTo>
                    <a:pt x="501" y="43"/>
                  </a:lnTo>
                  <a:lnTo>
                    <a:pt x="503" y="40"/>
                  </a:lnTo>
                  <a:lnTo>
                    <a:pt x="497" y="37"/>
                  </a:lnTo>
                  <a:lnTo>
                    <a:pt x="497" y="36"/>
                  </a:lnTo>
                  <a:lnTo>
                    <a:pt x="491" y="34"/>
                  </a:lnTo>
                  <a:lnTo>
                    <a:pt x="485" y="32"/>
                  </a:lnTo>
                  <a:lnTo>
                    <a:pt x="479" y="30"/>
                  </a:lnTo>
                  <a:lnTo>
                    <a:pt x="473" y="28"/>
                  </a:lnTo>
                  <a:lnTo>
                    <a:pt x="472" y="28"/>
                  </a:lnTo>
                  <a:lnTo>
                    <a:pt x="466" y="27"/>
                  </a:lnTo>
                  <a:lnTo>
                    <a:pt x="465" y="31"/>
                  </a:lnTo>
                  <a:lnTo>
                    <a:pt x="467" y="27"/>
                  </a:lnTo>
                  <a:lnTo>
                    <a:pt x="461" y="25"/>
                  </a:lnTo>
                  <a:lnTo>
                    <a:pt x="455" y="23"/>
                  </a:lnTo>
                  <a:lnTo>
                    <a:pt x="454" y="23"/>
                  </a:lnTo>
                  <a:lnTo>
                    <a:pt x="448" y="22"/>
                  </a:lnTo>
                  <a:lnTo>
                    <a:pt x="447" y="26"/>
                  </a:lnTo>
                  <a:lnTo>
                    <a:pt x="449" y="22"/>
                  </a:lnTo>
                  <a:lnTo>
                    <a:pt x="443" y="20"/>
                  </a:lnTo>
                  <a:lnTo>
                    <a:pt x="442" y="20"/>
                  </a:lnTo>
                  <a:lnTo>
                    <a:pt x="436" y="19"/>
                  </a:lnTo>
                  <a:lnTo>
                    <a:pt x="435" y="23"/>
                  </a:lnTo>
                  <a:lnTo>
                    <a:pt x="436" y="19"/>
                  </a:lnTo>
                  <a:lnTo>
                    <a:pt x="429" y="17"/>
                  </a:lnTo>
                  <a:lnTo>
                    <a:pt x="423" y="16"/>
                  </a:lnTo>
                  <a:lnTo>
                    <a:pt x="422" y="20"/>
                  </a:lnTo>
                  <a:lnTo>
                    <a:pt x="424" y="16"/>
                  </a:lnTo>
                  <a:lnTo>
                    <a:pt x="418" y="14"/>
                  </a:lnTo>
                  <a:lnTo>
                    <a:pt x="417" y="14"/>
                  </a:lnTo>
                  <a:lnTo>
                    <a:pt x="411" y="13"/>
                  </a:lnTo>
                  <a:lnTo>
                    <a:pt x="404" y="12"/>
                  </a:lnTo>
                  <a:lnTo>
                    <a:pt x="403" y="16"/>
                  </a:lnTo>
                  <a:lnTo>
                    <a:pt x="404" y="12"/>
                  </a:lnTo>
                  <a:lnTo>
                    <a:pt x="398" y="11"/>
                  </a:lnTo>
                  <a:lnTo>
                    <a:pt x="397" y="15"/>
                  </a:lnTo>
                  <a:lnTo>
                    <a:pt x="399" y="11"/>
                  </a:lnTo>
                  <a:lnTo>
                    <a:pt x="393" y="9"/>
                  </a:lnTo>
                  <a:lnTo>
                    <a:pt x="391" y="9"/>
                  </a:lnTo>
                  <a:lnTo>
                    <a:pt x="384" y="9"/>
                  </a:lnTo>
                  <a:lnTo>
                    <a:pt x="384" y="13"/>
                  </a:lnTo>
                  <a:lnTo>
                    <a:pt x="386" y="9"/>
                  </a:lnTo>
                  <a:lnTo>
                    <a:pt x="380" y="7"/>
                  </a:lnTo>
                  <a:lnTo>
                    <a:pt x="378" y="7"/>
                  </a:lnTo>
                  <a:lnTo>
                    <a:pt x="371" y="7"/>
                  </a:lnTo>
                  <a:lnTo>
                    <a:pt x="371" y="11"/>
                  </a:lnTo>
                  <a:lnTo>
                    <a:pt x="372" y="7"/>
                  </a:lnTo>
                  <a:lnTo>
                    <a:pt x="366" y="6"/>
                  </a:lnTo>
                  <a:lnTo>
                    <a:pt x="359" y="5"/>
                  </a:lnTo>
                  <a:lnTo>
                    <a:pt x="358" y="9"/>
                  </a:lnTo>
                  <a:lnTo>
                    <a:pt x="359" y="5"/>
                  </a:lnTo>
                  <a:lnTo>
                    <a:pt x="353" y="4"/>
                  </a:lnTo>
                  <a:lnTo>
                    <a:pt x="346" y="3"/>
                  </a:lnTo>
                  <a:lnTo>
                    <a:pt x="345" y="3"/>
                  </a:lnTo>
                  <a:lnTo>
                    <a:pt x="339" y="3"/>
                  </a:lnTo>
                  <a:lnTo>
                    <a:pt x="339" y="7"/>
                  </a:lnTo>
                  <a:lnTo>
                    <a:pt x="340" y="3"/>
                  </a:lnTo>
                  <a:lnTo>
                    <a:pt x="333" y="2"/>
                  </a:lnTo>
                  <a:lnTo>
                    <a:pt x="332" y="2"/>
                  </a:lnTo>
                  <a:lnTo>
                    <a:pt x="326" y="2"/>
                  </a:lnTo>
                  <a:lnTo>
                    <a:pt x="326" y="6"/>
                  </a:lnTo>
                  <a:lnTo>
                    <a:pt x="327" y="2"/>
                  </a:lnTo>
                  <a:lnTo>
                    <a:pt x="321" y="1"/>
                  </a:lnTo>
                  <a:lnTo>
                    <a:pt x="320" y="1"/>
                  </a:lnTo>
                  <a:lnTo>
                    <a:pt x="313" y="1"/>
                  </a:lnTo>
                  <a:lnTo>
                    <a:pt x="307" y="1"/>
                  </a:lnTo>
                  <a:lnTo>
                    <a:pt x="307" y="5"/>
                  </a:lnTo>
                  <a:lnTo>
                    <a:pt x="308" y="1"/>
                  </a:lnTo>
                  <a:lnTo>
                    <a:pt x="301" y="0"/>
                  </a:lnTo>
                  <a:lnTo>
                    <a:pt x="300" y="0"/>
                  </a:lnTo>
                  <a:lnTo>
                    <a:pt x="294" y="0"/>
                  </a:lnTo>
                  <a:lnTo>
                    <a:pt x="287" y="0"/>
                  </a:lnTo>
                  <a:lnTo>
                    <a:pt x="281" y="0"/>
                  </a:lnTo>
                  <a:lnTo>
                    <a:pt x="274" y="0"/>
                  </a:lnTo>
                  <a:lnTo>
                    <a:pt x="268" y="0"/>
                  </a:lnTo>
                  <a:lnTo>
                    <a:pt x="261" y="0"/>
                  </a:lnTo>
                  <a:lnTo>
                    <a:pt x="255" y="0"/>
                  </a:lnTo>
                  <a:lnTo>
                    <a:pt x="249" y="1"/>
                  </a:lnTo>
                  <a:lnTo>
                    <a:pt x="249" y="5"/>
                  </a:lnTo>
                  <a:lnTo>
                    <a:pt x="249" y="1"/>
                  </a:lnTo>
                  <a:lnTo>
                    <a:pt x="242" y="1"/>
                  </a:lnTo>
                  <a:lnTo>
                    <a:pt x="236" y="1"/>
                  </a:lnTo>
                  <a:lnTo>
                    <a:pt x="229" y="1"/>
                  </a:lnTo>
                  <a:lnTo>
                    <a:pt x="223" y="2"/>
                  </a:lnTo>
                  <a:lnTo>
                    <a:pt x="217" y="3"/>
                  </a:lnTo>
                  <a:lnTo>
                    <a:pt x="217" y="7"/>
                  </a:lnTo>
                  <a:lnTo>
                    <a:pt x="217" y="3"/>
                  </a:lnTo>
                  <a:lnTo>
                    <a:pt x="210" y="3"/>
                  </a:lnTo>
                  <a:lnTo>
                    <a:pt x="204" y="4"/>
                  </a:lnTo>
                  <a:lnTo>
                    <a:pt x="204" y="8"/>
                  </a:lnTo>
                  <a:lnTo>
                    <a:pt x="204" y="4"/>
                  </a:lnTo>
                  <a:lnTo>
                    <a:pt x="196" y="5"/>
                  </a:lnTo>
                  <a:lnTo>
                    <a:pt x="196" y="9"/>
                  </a:lnTo>
                  <a:lnTo>
                    <a:pt x="196" y="5"/>
                  </a:lnTo>
                  <a:lnTo>
                    <a:pt x="190" y="5"/>
                  </a:lnTo>
                  <a:lnTo>
                    <a:pt x="184" y="6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77" y="7"/>
                  </a:lnTo>
                  <a:lnTo>
                    <a:pt x="171" y="8"/>
                  </a:lnTo>
                  <a:lnTo>
                    <a:pt x="171" y="12"/>
                  </a:lnTo>
                  <a:lnTo>
                    <a:pt x="171" y="8"/>
                  </a:lnTo>
                  <a:lnTo>
                    <a:pt x="164" y="9"/>
                  </a:lnTo>
                  <a:lnTo>
                    <a:pt x="158" y="10"/>
                  </a:lnTo>
                  <a:lnTo>
                    <a:pt x="152" y="11"/>
                  </a:lnTo>
                  <a:lnTo>
                    <a:pt x="151" y="11"/>
                  </a:lnTo>
                  <a:lnTo>
                    <a:pt x="144" y="13"/>
                  </a:lnTo>
                  <a:lnTo>
                    <a:pt x="145" y="17"/>
                  </a:lnTo>
                  <a:lnTo>
                    <a:pt x="145" y="13"/>
                  </a:lnTo>
                  <a:lnTo>
                    <a:pt x="140" y="14"/>
                  </a:lnTo>
                  <a:lnTo>
                    <a:pt x="140" y="18"/>
                  </a:lnTo>
                  <a:lnTo>
                    <a:pt x="140" y="14"/>
                  </a:lnTo>
                  <a:lnTo>
                    <a:pt x="133" y="15"/>
                  </a:lnTo>
                  <a:lnTo>
                    <a:pt x="132" y="15"/>
                  </a:lnTo>
                  <a:lnTo>
                    <a:pt x="126" y="17"/>
                  </a:lnTo>
                  <a:lnTo>
                    <a:pt x="127" y="21"/>
                  </a:lnTo>
                  <a:lnTo>
                    <a:pt x="127" y="17"/>
                  </a:lnTo>
                  <a:lnTo>
                    <a:pt x="121" y="18"/>
                  </a:lnTo>
                  <a:lnTo>
                    <a:pt x="120" y="18"/>
                  </a:lnTo>
                  <a:lnTo>
                    <a:pt x="114" y="20"/>
                  </a:lnTo>
                  <a:lnTo>
                    <a:pt x="115" y="24"/>
                  </a:lnTo>
                  <a:lnTo>
                    <a:pt x="115" y="20"/>
                  </a:lnTo>
                  <a:lnTo>
                    <a:pt x="108" y="21"/>
                  </a:lnTo>
                  <a:lnTo>
                    <a:pt x="107" y="21"/>
                  </a:lnTo>
                  <a:lnTo>
                    <a:pt x="101" y="23"/>
                  </a:lnTo>
                  <a:lnTo>
                    <a:pt x="102" y="27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5" y="24"/>
                  </a:lnTo>
                  <a:lnTo>
                    <a:pt x="89" y="26"/>
                  </a:lnTo>
                  <a:lnTo>
                    <a:pt x="83" y="28"/>
                  </a:lnTo>
                  <a:lnTo>
                    <a:pt x="77" y="30"/>
                  </a:lnTo>
                  <a:lnTo>
                    <a:pt x="71" y="32"/>
                  </a:lnTo>
                  <a:lnTo>
                    <a:pt x="65" y="34"/>
                  </a:lnTo>
                  <a:lnTo>
                    <a:pt x="59" y="36"/>
                  </a:lnTo>
                  <a:lnTo>
                    <a:pt x="53" y="38"/>
                  </a:lnTo>
                  <a:lnTo>
                    <a:pt x="48" y="40"/>
                  </a:lnTo>
                  <a:lnTo>
                    <a:pt x="49" y="44"/>
                  </a:lnTo>
                  <a:lnTo>
                    <a:pt x="48" y="40"/>
                  </a:lnTo>
                  <a:lnTo>
                    <a:pt x="42" y="42"/>
                  </a:lnTo>
                  <a:lnTo>
                    <a:pt x="36" y="44"/>
                  </a:lnTo>
                  <a:lnTo>
                    <a:pt x="30" y="46"/>
                  </a:lnTo>
                  <a:lnTo>
                    <a:pt x="29" y="47"/>
                  </a:lnTo>
                  <a:lnTo>
                    <a:pt x="23" y="50"/>
                  </a:lnTo>
                  <a:lnTo>
                    <a:pt x="25" y="53"/>
                  </a:lnTo>
                  <a:lnTo>
                    <a:pt x="24" y="49"/>
                  </a:lnTo>
                  <a:lnTo>
                    <a:pt x="19" y="51"/>
                  </a:lnTo>
                  <a:lnTo>
                    <a:pt x="18" y="52"/>
                  </a:lnTo>
                  <a:lnTo>
                    <a:pt x="11" y="55"/>
                  </a:lnTo>
                  <a:lnTo>
                    <a:pt x="13" y="58"/>
                  </a:lnTo>
                  <a:lnTo>
                    <a:pt x="12" y="54"/>
                  </a:lnTo>
                  <a:lnTo>
                    <a:pt x="7" y="56"/>
                  </a:lnTo>
                  <a:lnTo>
                    <a:pt x="6" y="57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" name="Freeform 6"/>
            <p:cNvSpPr>
              <a:spLocks/>
            </p:cNvSpPr>
            <p:nvPr/>
          </p:nvSpPr>
          <p:spPr bwMode="auto">
            <a:xfrm>
              <a:off x="3423" y="479"/>
              <a:ext cx="770" cy="534"/>
            </a:xfrm>
            <a:custGeom>
              <a:avLst/>
              <a:gdLst>
                <a:gd name="T0" fmla="*/ 21 w 770"/>
                <a:gd name="T1" fmla="*/ 506 h 534"/>
                <a:gd name="T2" fmla="*/ 14 w 770"/>
                <a:gd name="T3" fmla="*/ 477 h 534"/>
                <a:gd name="T4" fmla="*/ 10 w 770"/>
                <a:gd name="T5" fmla="*/ 443 h 534"/>
                <a:gd name="T6" fmla="*/ 8 w 770"/>
                <a:gd name="T7" fmla="*/ 407 h 534"/>
                <a:gd name="T8" fmla="*/ 11 w 770"/>
                <a:gd name="T9" fmla="*/ 377 h 534"/>
                <a:gd name="T10" fmla="*/ 14 w 770"/>
                <a:gd name="T11" fmla="*/ 336 h 534"/>
                <a:gd name="T12" fmla="*/ 26 w 770"/>
                <a:gd name="T13" fmla="*/ 313 h 534"/>
                <a:gd name="T14" fmla="*/ 42 w 770"/>
                <a:gd name="T15" fmla="*/ 275 h 534"/>
                <a:gd name="T16" fmla="*/ 54 w 770"/>
                <a:gd name="T17" fmla="*/ 252 h 534"/>
                <a:gd name="T18" fmla="*/ 72 w 770"/>
                <a:gd name="T19" fmla="*/ 224 h 534"/>
                <a:gd name="T20" fmla="*/ 87 w 770"/>
                <a:gd name="T21" fmla="*/ 203 h 534"/>
                <a:gd name="T22" fmla="*/ 106 w 770"/>
                <a:gd name="T23" fmla="*/ 182 h 534"/>
                <a:gd name="T24" fmla="*/ 137 w 770"/>
                <a:gd name="T25" fmla="*/ 151 h 534"/>
                <a:gd name="T26" fmla="*/ 158 w 770"/>
                <a:gd name="T27" fmla="*/ 131 h 534"/>
                <a:gd name="T28" fmla="*/ 186 w 770"/>
                <a:gd name="T29" fmla="*/ 112 h 534"/>
                <a:gd name="T30" fmla="*/ 216 w 770"/>
                <a:gd name="T31" fmla="*/ 93 h 534"/>
                <a:gd name="T32" fmla="*/ 253 w 770"/>
                <a:gd name="T33" fmla="*/ 72 h 534"/>
                <a:gd name="T34" fmla="*/ 281 w 770"/>
                <a:gd name="T35" fmla="*/ 60 h 534"/>
                <a:gd name="T36" fmla="*/ 309 w 770"/>
                <a:gd name="T37" fmla="*/ 47 h 534"/>
                <a:gd name="T38" fmla="*/ 349 w 770"/>
                <a:gd name="T39" fmla="*/ 29 h 534"/>
                <a:gd name="T40" fmla="*/ 381 w 770"/>
                <a:gd name="T41" fmla="*/ 25 h 534"/>
                <a:gd name="T42" fmla="*/ 413 w 770"/>
                <a:gd name="T43" fmla="*/ 20 h 534"/>
                <a:gd name="T44" fmla="*/ 451 w 770"/>
                <a:gd name="T45" fmla="*/ 14 h 534"/>
                <a:gd name="T46" fmla="*/ 490 w 770"/>
                <a:gd name="T47" fmla="*/ 10 h 534"/>
                <a:gd name="T48" fmla="*/ 534 w 770"/>
                <a:gd name="T49" fmla="*/ 9 h 534"/>
                <a:gd name="T50" fmla="*/ 579 w 770"/>
                <a:gd name="T51" fmla="*/ 9 h 534"/>
                <a:gd name="T52" fmla="*/ 612 w 770"/>
                <a:gd name="T53" fmla="*/ 12 h 534"/>
                <a:gd name="T54" fmla="*/ 643 w 770"/>
                <a:gd name="T55" fmla="*/ 18 h 534"/>
                <a:gd name="T56" fmla="*/ 675 w 770"/>
                <a:gd name="T57" fmla="*/ 19 h 534"/>
                <a:gd name="T58" fmla="*/ 712 w 770"/>
                <a:gd name="T59" fmla="*/ 32 h 534"/>
                <a:gd name="T60" fmla="*/ 765 w 770"/>
                <a:gd name="T61" fmla="*/ 51 h 534"/>
                <a:gd name="T62" fmla="*/ 750 w 770"/>
                <a:gd name="T63" fmla="*/ 36 h 534"/>
                <a:gd name="T64" fmla="*/ 696 w 770"/>
                <a:gd name="T65" fmla="*/ 19 h 534"/>
                <a:gd name="T66" fmla="*/ 671 w 770"/>
                <a:gd name="T67" fmla="*/ 14 h 534"/>
                <a:gd name="T68" fmla="*/ 639 w 770"/>
                <a:gd name="T69" fmla="*/ 8 h 534"/>
                <a:gd name="T70" fmla="*/ 606 w 770"/>
                <a:gd name="T71" fmla="*/ 8 h 534"/>
                <a:gd name="T72" fmla="*/ 572 w 770"/>
                <a:gd name="T73" fmla="*/ 1 h 534"/>
                <a:gd name="T74" fmla="*/ 515 w 770"/>
                <a:gd name="T75" fmla="*/ 0 h 534"/>
                <a:gd name="T76" fmla="*/ 476 w 770"/>
                <a:gd name="T77" fmla="*/ 7 h 534"/>
                <a:gd name="T78" fmla="*/ 444 w 770"/>
                <a:gd name="T79" fmla="*/ 6 h 534"/>
                <a:gd name="T80" fmla="*/ 398 w 770"/>
                <a:gd name="T81" fmla="*/ 13 h 534"/>
                <a:gd name="T82" fmla="*/ 367 w 770"/>
                <a:gd name="T83" fmla="*/ 20 h 534"/>
                <a:gd name="T84" fmla="*/ 330 w 770"/>
                <a:gd name="T85" fmla="*/ 31 h 534"/>
                <a:gd name="T86" fmla="*/ 297 w 770"/>
                <a:gd name="T87" fmla="*/ 48 h 534"/>
                <a:gd name="T88" fmla="*/ 267 w 770"/>
                <a:gd name="T89" fmla="*/ 57 h 534"/>
                <a:gd name="T90" fmla="*/ 227 w 770"/>
                <a:gd name="T91" fmla="*/ 76 h 534"/>
                <a:gd name="T92" fmla="*/ 196 w 770"/>
                <a:gd name="T93" fmla="*/ 95 h 534"/>
                <a:gd name="T94" fmla="*/ 158 w 770"/>
                <a:gd name="T95" fmla="*/ 122 h 534"/>
                <a:gd name="T96" fmla="*/ 140 w 770"/>
                <a:gd name="T97" fmla="*/ 137 h 534"/>
                <a:gd name="T98" fmla="*/ 106 w 770"/>
                <a:gd name="T99" fmla="*/ 168 h 534"/>
                <a:gd name="T100" fmla="*/ 84 w 770"/>
                <a:gd name="T101" fmla="*/ 192 h 534"/>
                <a:gd name="T102" fmla="*/ 68 w 770"/>
                <a:gd name="T103" fmla="*/ 215 h 534"/>
                <a:gd name="T104" fmla="*/ 49 w 770"/>
                <a:gd name="T105" fmla="*/ 243 h 534"/>
                <a:gd name="T106" fmla="*/ 39 w 770"/>
                <a:gd name="T107" fmla="*/ 262 h 534"/>
                <a:gd name="T108" fmla="*/ 25 w 770"/>
                <a:gd name="T109" fmla="*/ 291 h 534"/>
                <a:gd name="T110" fmla="*/ 14 w 770"/>
                <a:gd name="T111" fmla="*/ 320 h 534"/>
                <a:gd name="T112" fmla="*/ 4 w 770"/>
                <a:gd name="T113" fmla="*/ 365 h 534"/>
                <a:gd name="T114" fmla="*/ 1 w 770"/>
                <a:gd name="T115" fmla="*/ 391 h 534"/>
                <a:gd name="T116" fmla="*/ 1 w 770"/>
                <a:gd name="T117" fmla="*/ 433 h 534"/>
                <a:gd name="T118" fmla="*/ 3 w 770"/>
                <a:gd name="T119" fmla="*/ 464 h 534"/>
                <a:gd name="T120" fmla="*/ 11 w 770"/>
                <a:gd name="T121" fmla="*/ 504 h 534"/>
                <a:gd name="T122" fmla="*/ 21 w 770"/>
                <a:gd name="T123" fmla="*/ 534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70"/>
                <a:gd name="T187" fmla="*/ 0 h 534"/>
                <a:gd name="T188" fmla="*/ 770 w 770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70" h="534">
                  <a:moveTo>
                    <a:pt x="21" y="534"/>
                  </a:moveTo>
                  <a:lnTo>
                    <a:pt x="29" y="531"/>
                  </a:lnTo>
                  <a:lnTo>
                    <a:pt x="27" y="526"/>
                  </a:lnTo>
                  <a:lnTo>
                    <a:pt x="25" y="521"/>
                  </a:lnTo>
                  <a:lnTo>
                    <a:pt x="21" y="522"/>
                  </a:lnTo>
                  <a:lnTo>
                    <a:pt x="25" y="521"/>
                  </a:lnTo>
                  <a:lnTo>
                    <a:pt x="24" y="516"/>
                  </a:lnTo>
                  <a:lnTo>
                    <a:pt x="22" y="511"/>
                  </a:lnTo>
                  <a:lnTo>
                    <a:pt x="18" y="512"/>
                  </a:lnTo>
                  <a:lnTo>
                    <a:pt x="22" y="511"/>
                  </a:lnTo>
                  <a:lnTo>
                    <a:pt x="21" y="506"/>
                  </a:lnTo>
                  <a:lnTo>
                    <a:pt x="19" y="501"/>
                  </a:lnTo>
                  <a:lnTo>
                    <a:pt x="15" y="502"/>
                  </a:lnTo>
                  <a:lnTo>
                    <a:pt x="19" y="501"/>
                  </a:lnTo>
                  <a:lnTo>
                    <a:pt x="18" y="497"/>
                  </a:lnTo>
                  <a:lnTo>
                    <a:pt x="17" y="492"/>
                  </a:lnTo>
                  <a:lnTo>
                    <a:pt x="16" y="487"/>
                  </a:lnTo>
                  <a:lnTo>
                    <a:pt x="12" y="488"/>
                  </a:lnTo>
                  <a:lnTo>
                    <a:pt x="16" y="488"/>
                  </a:lnTo>
                  <a:lnTo>
                    <a:pt x="15" y="482"/>
                  </a:lnTo>
                  <a:lnTo>
                    <a:pt x="15" y="481"/>
                  </a:lnTo>
                  <a:lnTo>
                    <a:pt x="14" y="477"/>
                  </a:lnTo>
                  <a:lnTo>
                    <a:pt x="13" y="472"/>
                  </a:lnTo>
                  <a:lnTo>
                    <a:pt x="12" y="467"/>
                  </a:lnTo>
                  <a:lnTo>
                    <a:pt x="11" y="462"/>
                  </a:lnTo>
                  <a:lnTo>
                    <a:pt x="7" y="463"/>
                  </a:lnTo>
                  <a:lnTo>
                    <a:pt x="12" y="463"/>
                  </a:lnTo>
                  <a:lnTo>
                    <a:pt x="12" y="458"/>
                  </a:lnTo>
                  <a:lnTo>
                    <a:pt x="11" y="457"/>
                  </a:lnTo>
                  <a:lnTo>
                    <a:pt x="10" y="452"/>
                  </a:lnTo>
                  <a:lnTo>
                    <a:pt x="9" y="447"/>
                  </a:lnTo>
                  <a:lnTo>
                    <a:pt x="5" y="448"/>
                  </a:lnTo>
                  <a:lnTo>
                    <a:pt x="10" y="448"/>
                  </a:lnTo>
                  <a:lnTo>
                    <a:pt x="10" y="443"/>
                  </a:lnTo>
                  <a:lnTo>
                    <a:pt x="10" y="437"/>
                  </a:lnTo>
                  <a:lnTo>
                    <a:pt x="10" y="432"/>
                  </a:lnTo>
                  <a:lnTo>
                    <a:pt x="9" y="431"/>
                  </a:lnTo>
                  <a:lnTo>
                    <a:pt x="8" y="426"/>
                  </a:lnTo>
                  <a:lnTo>
                    <a:pt x="4" y="427"/>
                  </a:lnTo>
                  <a:lnTo>
                    <a:pt x="9" y="427"/>
                  </a:lnTo>
                  <a:lnTo>
                    <a:pt x="9" y="422"/>
                  </a:lnTo>
                  <a:lnTo>
                    <a:pt x="9" y="416"/>
                  </a:lnTo>
                  <a:lnTo>
                    <a:pt x="9" y="411"/>
                  </a:lnTo>
                  <a:lnTo>
                    <a:pt x="9" y="406"/>
                  </a:lnTo>
                  <a:lnTo>
                    <a:pt x="4" y="406"/>
                  </a:lnTo>
                  <a:lnTo>
                    <a:pt x="8" y="407"/>
                  </a:lnTo>
                  <a:lnTo>
                    <a:pt x="9" y="402"/>
                  </a:lnTo>
                  <a:lnTo>
                    <a:pt x="10" y="401"/>
                  </a:lnTo>
                  <a:lnTo>
                    <a:pt x="10" y="396"/>
                  </a:lnTo>
                  <a:lnTo>
                    <a:pt x="10" y="391"/>
                  </a:lnTo>
                  <a:lnTo>
                    <a:pt x="5" y="391"/>
                  </a:lnTo>
                  <a:lnTo>
                    <a:pt x="9" y="392"/>
                  </a:lnTo>
                  <a:lnTo>
                    <a:pt x="10" y="387"/>
                  </a:lnTo>
                  <a:lnTo>
                    <a:pt x="11" y="386"/>
                  </a:lnTo>
                  <a:lnTo>
                    <a:pt x="11" y="381"/>
                  </a:lnTo>
                  <a:lnTo>
                    <a:pt x="6" y="381"/>
                  </a:lnTo>
                  <a:lnTo>
                    <a:pt x="10" y="382"/>
                  </a:lnTo>
                  <a:lnTo>
                    <a:pt x="11" y="377"/>
                  </a:lnTo>
                  <a:lnTo>
                    <a:pt x="12" y="376"/>
                  </a:lnTo>
                  <a:lnTo>
                    <a:pt x="12" y="371"/>
                  </a:lnTo>
                  <a:lnTo>
                    <a:pt x="7" y="371"/>
                  </a:lnTo>
                  <a:lnTo>
                    <a:pt x="11" y="372"/>
                  </a:lnTo>
                  <a:lnTo>
                    <a:pt x="12" y="367"/>
                  </a:lnTo>
                  <a:lnTo>
                    <a:pt x="13" y="362"/>
                  </a:lnTo>
                  <a:lnTo>
                    <a:pt x="14" y="357"/>
                  </a:lnTo>
                  <a:lnTo>
                    <a:pt x="15" y="352"/>
                  </a:lnTo>
                  <a:lnTo>
                    <a:pt x="16" y="347"/>
                  </a:lnTo>
                  <a:lnTo>
                    <a:pt x="17" y="342"/>
                  </a:lnTo>
                  <a:lnTo>
                    <a:pt x="18" y="337"/>
                  </a:lnTo>
                  <a:lnTo>
                    <a:pt x="14" y="336"/>
                  </a:lnTo>
                  <a:lnTo>
                    <a:pt x="18" y="338"/>
                  </a:lnTo>
                  <a:lnTo>
                    <a:pt x="20" y="333"/>
                  </a:lnTo>
                  <a:lnTo>
                    <a:pt x="20" y="332"/>
                  </a:lnTo>
                  <a:lnTo>
                    <a:pt x="21" y="327"/>
                  </a:lnTo>
                  <a:lnTo>
                    <a:pt x="22" y="322"/>
                  </a:lnTo>
                  <a:lnTo>
                    <a:pt x="18" y="321"/>
                  </a:lnTo>
                  <a:lnTo>
                    <a:pt x="22" y="323"/>
                  </a:lnTo>
                  <a:lnTo>
                    <a:pt x="24" y="318"/>
                  </a:lnTo>
                  <a:lnTo>
                    <a:pt x="20" y="316"/>
                  </a:lnTo>
                  <a:lnTo>
                    <a:pt x="24" y="318"/>
                  </a:lnTo>
                  <a:lnTo>
                    <a:pt x="26" y="314"/>
                  </a:lnTo>
                  <a:lnTo>
                    <a:pt x="26" y="313"/>
                  </a:lnTo>
                  <a:lnTo>
                    <a:pt x="27" y="308"/>
                  </a:lnTo>
                  <a:lnTo>
                    <a:pt x="23" y="307"/>
                  </a:lnTo>
                  <a:lnTo>
                    <a:pt x="27" y="309"/>
                  </a:lnTo>
                  <a:lnTo>
                    <a:pt x="29" y="304"/>
                  </a:lnTo>
                  <a:lnTo>
                    <a:pt x="31" y="299"/>
                  </a:lnTo>
                  <a:lnTo>
                    <a:pt x="33" y="294"/>
                  </a:lnTo>
                  <a:lnTo>
                    <a:pt x="35" y="289"/>
                  </a:lnTo>
                  <a:lnTo>
                    <a:pt x="37" y="284"/>
                  </a:lnTo>
                  <a:lnTo>
                    <a:pt x="33" y="282"/>
                  </a:lnTo>
                  <a:lnTo>
                    <a:pt x="37" y="284"/>
                  </a:lnTo>
                  <a:lnTo>
                    <a:pt x="39" y="280"/>
                  </a:lnTo>
                  <a:lnTo>
                    <a:pt x="42" y="275"/>
                  </a:lnTo>
                  <a:lnTo>
                    <a:pt x="44" y="270"/>
                  </a:lnTo>
                  <a:lnTo>
                    <a:pt x="40" y="268"/>
                  </a:lnTo>
                  <a:lnTo>
                    <a:pt x="44" y="270"/>
                  </a:lnTo>
                  <a:lnTo>
                    <a:pt x="46" y="266"/>
                  </a:lnTo>
                  <a:lnTo>
                    <a:pt x="49" y="261"/>
                  </a:lnTo>
                  <a:lnTo>
                    <a:pt x="51" y="256"/>
                  </a:lnTo>
                  <a:lnTo>
                    <a:pt x="47" y="254"/>
                  </a:lnTo>
                  <a:lnTo>
                    <a:pt x="51" y="257"/>
                  </a:lnTo>
                  <a:lnTo>
                    <a:pt x="54" y="253"/>
                  </a:lnTo>
                  <a:lnTo>
                    <a:pt x="54" y="252"/>
                  </a:lnTo>
                  <a:lnTo>
                    <a:pt x="56" y="247"/>
                  </a:lnTo>
                  <a:lnTo>
                    <a:pt x="52" y="245"/>
                  </a:lnTo>
                  <a:lnTo>
                    <a:pt x="56" y="248"/>
                  </a:lnTo>
                  <a:lnTo>
                    <a:pt x="59" y="244"/>
                  </a:lnTo>
                  <a:lnTo>
                    <a:pt x="59" y="243"/>
                  </a:lnTo>
                  <a:lnTo>
                    <a:pt x="62" y="238"/>
                  </a:lnTo>
                  <a:lnTo>
                    <a:pt x="66" y="232"/>
                  </a:lnTo>
                  <a:lnTo>
                    <a:pt x="61" y="230"/>
                  </a:lnTo>
                  <a:lnTo>
                    <a:pt x="66" y="234"/>
                  </a:lnTo>
                  <a:lnTo>
                    <a:pt x="69" y="229"/>
                  </a:lnTo>
                  <a:lnTo>
                    <a:pt x="72" y="225"/>
                  </a:lnTo>
                  <a:lnTo>
                    <a:pt x="72" y="224"/>
                  </a:lnTo>
                  <a:lnTo>
                    <a:pt x="75" y="219"/>
                  </a:lnTo>
                  <a:lnTo>
                    <a:pt x="71" y="217"/>
                  </a:lnTo>
                  <a:lnTo>
                    <a:pt x="75" y="220"/>
                  </a:lnTo>
                  <a:lnTo>
                    <a:pt x="78" y="216"/>
                  </a:lnTo>
                  <a:lnTo>
                    <a:pt x="78" y="215"/>
                  </a:lnTo>
                  <a:lnTo>
                    <a:pt x="81" y="210"/>
                  </a:lnTo>
                  <a:lnTo>
                    <a:pt x="77" y="208"/>
                  </a:lnTo>
                  <a:lnTo>
                    <a:pt x="81" y="211"/>
                  </a:lnTo>
                  <a:lnTo>
                    <a:pt x="84" y="207"/>
                  </a:lnTo>
                  <a:lnTo>
                    <a:pt x="80" y="204"/>
                  </a:lnTo>
                  <a:lnTo>
                    <a:pt x="83" y="207"/>
                  </a:lnTo>
                  <a:lnTo>
                    <a:pt x="87" y="203"/>
                  </a:lnTo>
                  <a:lnTo>
                    <a:pt x="88" y="202"/>
                  </a:lnTo>
                  <a:lnTo>
                    <a:pt x="91" y="197"/>
                  </a:lnTo>
                  <a:lnTo>
                    <a:pt x="87" y="195"/>
                  </a:lnTo>
                  <a:lnTo>
                    <a:pt x="90" y="198"/>
                  </a:lnTo>
                  <a:lnTo>
                    <a:pt x="94" y="194"/>
                  </a:lnTo>
                  <a:lnTo>
                    <a:pt x="95" y="194"/>
                  </a:lnTo>
                  <a:lnTo>
                    <a:pt x="98" y="190"/>
                  </a:lnTo>
                  <a:lnTo>
                    <a:pt x="94" y="187"/>
                  </a:lnTo>
                  <a:lnTo>
                    <a:pt x="97" y="190"/>
                  </a:lnTo>
                  <a:lnTo>
                    <a:pt x="101" y="186"/>
                  </a:lnTo>
                  <a:lnTo>
                    <a:pt x="105" y="182"/>
                  </a:lnTo>
                  <a:lnTo>
                    <a:pt x="106" y="182"/>
                  </a:lnTo>
                  <a:lnTo>
                    <a:pt x="109" y="178"/>
                  </a:lnTo>
                  <a:lnTo>
                    <a:pt x="105" y="175"/>
                  </a:lnTo>
                  <a:lnTo>
                    <a:pt x="108" y="178"/>
                  </a:lnTo>
                  <a:lnTo>
                    <a:pt x="112" y="174"/>
                  </a:lnTo>
                  <a:lnTo>
                    <a:pt x="116" y="170"/>
                  </a:lnTo>
                  <a:lnTo>
                    <a:pt x="120" y="166"/>
                  </a:lnTo>
                  <a:lnTo>
                    <a:pt x="124" y="162"/>
                  </a:lnTo>
                  <a:lnTo>
                    <a:pt x="128" y="158"/>
                  </a:lnTo>
                  <a:lnTo>
                    <a:pt x="132" y="154"/>
                  </a:lnTo>
                  <a:lnTo>
                    <a:pt x="129" y="151"/>
                  </a:lnTo>
                  <a:lnTo>
                    <a:pt x="132" y="155"/>
                  </a:lnTo>
                  <a:lnTo>
                    <a:pt x="137" y="151"/>
                  </a:lnTo>
                  <a:lnTo>
                    <a:pt x="137" y="150"/>
                  </a:lnTo>
                  <a:lnTo>
                    <a:pt x="141" y="146"/>
                  </a:lnTo>
                  <a:lnTo>
                    <a:pt x="138" y="143"/>
                  </a:lnTo>
                  <a:lnTo>
                    <a:pt x="141" y="147"/>
                  </a:lnTo>
                  <a:lnTo>
                    <a:pt x="145" y="144"/>
                  </a:lnTo>
                  <a:lnTo>
                    <a:pt x="145" y="143"/>
                  </a:lnTo>
                  <a:lnTo>
                    <a:pt x="149" y="139"/>
                  </a:lnTo>
                  <a:lnTo>
                    <a:pt x="146" y="136"/>
                  </a:lnTo>
                  <a:lnTo>
                    <a:pt x="149" y="140"/>
                  </a:lnTo>
                  <a:lnTo>
                    <a:pt x="154" y="136"/>
                  </a:lnTo>
                  <a:lnTo>
                    <a:pt x="154" y="135"/>
                  </a:lnTo>
                  <a:lnTo>
                    <a:pt x="158" y="131"/>
                  </a:lnTo>
                  <a:lnTo>
                    <a:pt x="155" y="128"/>
                  </a:lnTo>
                  <a:lnTo>
                    <a:pt x="157" y="132"/>
                  </a:lnTo>
                  <a:lnTo>
                    <a:pt x="162" y="129"/>
                  </a:lnTo>
                  <a:lnTo>
                    <a:pt x="163" y="129"/>
                  </a:lnTo>
                  <a:lnTo>
                    <a:pt x="168" y="125"/>
                  </a:lnTo>
                  <a:lnTo>
                    <a:pt x="172" y="122"/>
                  </a:lnTo>
                  <a:lnTo>
                    <a:pt x="177" y="118"/>
                  </a:lnTo>
                  <a:lnTo>
                    <a:pt x="181" y="115"/>
                  </a:lnTo>
                  <a:lnTo>
                    <a:pt x="178" y="111"/>
                  </a:lnTo>
                  <a:lnTo>
                    <a:pt x="180" y="115"/>
                  </a:lnTo>
                  <a:lnTo>
                    <a:pt x="185" y="112"/>
                  </a:lnTo>
                  <a:lnTo>
                    <a:pt x="186" y="112"/>
                  </a:lnTo>
                  <a:lnTo>
                    <a:pt x="191" y="108"/>
                  </a:lnTo>
                  <a:lnTo>
                    <a:pt x="188" y="104"/>
                  </a:lnTo>
                  <a:lnTo>
                    <a:pt x="190" y="108"/>
                  </a:lnTo>
                  <a:lnTo>
                    <a:pt x="195" y="105"/>
                  </a:lnTo>
                  <a:lnTo>
                    <a:pt x="200" y="102"/>
                  </a:lnTo>
                  <a:lnTo>
                    <a:pt x="205" y="99"/>
                  </a:lnTo>
                  <a:lnTo>
                    <a:pt x="206" y="99"/>
                  </a:lnTo>
                  <a:lnTo>
                    <a:pt x="211" y="95"/>
                  </a:lnTo>
                  <a:lnTo>
                    <a:pt x="208" y="91"/>
                  </a:lnTo>
                  <a:lnTo>
                    <a:pt x="210" y="95"/>
                  </a:lnTo>
                  <a:lnTo>
                    <a:pt x="215" y="93"/>
                  </a:lnTo>
                  <a:lnTo>
                    <a:pt x="216" y="93"/>
                  </a:lnTo>
                  <a:lnTo>
                    <a:pt x="221" y="89"/>
                  </a:lnTo>
                  <a:lnTo>
                    <a:pt x="218" y="85"/>
                  </a:lnTo>
                  <a:lnTo>
                    <a:pt x="220" y="89"/>
                  </a:lnTo>
                  <a:lnTo>
                    <a:pt x="226" y="86"/>
                  </a:lnTo>
                  <a:lnTo>
                    <a:pt x="231" y="83"/>
                  </a:lnTo>
                  <a:lnTo>
                    <a:pt x="229" y="79"/>
                  </a:lnTo>
                  <a:lnTo>
                    <a:pt x="231" y="83"/>
                  </a:lnTo>
                  <a:lnTo>
                    <a:pt x="236" y="81"/>
                  </a:lnTo>
                  <a:lnTo>
                    <a:pt x="243" y="78"/>
                  </a:lnTo>
                  <a:lnTo>
                    <a:pt x="248" y="75"/>
                  </a:lnTo>
                  <a:lnTo>
                    <a:pt x="253" y="72"/>
                  </a:lnTo>
                  <a:lnTo>
                    <a:pt x="259" y="69"/>
                  </a:lnTo>
                  <a:lnTo>
                    <a:pt x="257" y="65"/>
                  </a:lnTo>
                  <a:lnTo>
                    <a:pt x="259" y="69"/>
                  </a:lnTo>
                  <a:lnTo>
                    <a:pt x="264" y="67"/>
                  </a:lnTo>
                  <a:lnTo>
                    <a:pt x="262" y="63"/>
                  </a:lnTo>
                  <a:lnTo>
                    <a:pt x="263" y="67"/>
                  </a:lnTo>
                  <a:lnTo>
                    <a:pt x="269" y="65"/>
                  </a:lnTo>
                  <a:lnTo>
                    <a:pt x="270" y="65"/>
                  </a:lnTo>
                  <a:lnTo>
                    <a:pt x="276" y="62"/>
                  </a:lnTo>
                  <a:lnTo>
                    <a:pt x="274" y="58"/>
                  </a:lnTo>
                  <a:lnTo>
                    <a:pt x="276" y="62"/>
                  </a:lnTo>
                  <a:lnTo>
                    <a:pt x="281" y="60"/>
                  </a:lnTo>
                  <a:lnTo>
                    <a:pt x="287" y="57"/>
                  </a:lnTo>
                  <a:lnTo>
                    <a:pt x="285" y="53"/>
                  </a:lnTo>
                  <a:lnTo>
                    <a:pt x="286" y="57"/>
                  </a:lnTo>
                  <a:lnTo>
                    <a:pt x="292" y="55"/>
                  </a:lnTo>
                  <a:lnTo>
                    <a:pt x="298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10" y="47"/>
                  </a:lnTo>
                  <a:lnTo>
                    <a:pt x="308" y="43"/>
                  </a:lnTo>
                  <a:lnTo>
                    <a:pt x="309" y="47"/>
                  </a:lnTo>
                  <a:lnTo>
                    <a:pt x="315" y="45"/>
                  </a:lnTo>
                  <a:lnTo>
                    <a:pt x="321" y="43"/>
                  </a:lnTo>
                  <a:lnTo>
                    <a:pt x="327" y="41"/>
                  </a:lnTo>
                  <a:lnTo>
                    <a:pt x="328" y="41"/>
                  </a:lnTo>
                  <a:lnTo>
                    <a:pt x="333" y="39"/>
                  </a:lnTo>
                  <a:lnTo>
                    <a:pt x="331" y="35"/>
                  </a:lnTo>
                  <a:lnTo>
                    <a:pt x="332" y="39"/>
                  </a:lnTo>
                  <a:lnTo>
                    <a:pt x="339" y="37"/>
                  </a:lnTo>
                  <a:lnTo>
                    <a:pt x="345" y="35"/>
                  </a:lnTo>
                  <a:lnTo>
                    <a:pt x="346" y="35"/>
                  </a:lnTo>
                  <a:lnTo>
                    <a:pt x="351" y="33"/>
                  </a:lnTo>
                  <a:lnTo>
                    <a:pt x="349" y="29"/>
                  </a:lnTo>
                  <a:lnTo>
                    <a:pt x="350" y="34"/>
                  </a:lnTo>
                  <a:lnTo>
                    <a:pt x="357" y="33"/>
                  </a:lnTo>
                  <a:lnTo>
                    <a:pt x="357" y="32"/>
                  </a:lnTo>
                  <a:lnTo>
                    <a:pt x="363" y="30"/>
                  </a:lnTo>
                  <a:lnTo>
                    <a:pt x="369" y="28"/>
                  </a:lnTo>
                  <a:lnTo>
                    <a:pt x="368" y="24"/>
                  </a:lnTo>
                  <a:lnTo>
                    <a:pt x="369" y="28"/>
                  </a:lnTo>
                  <a:lnTo>
                    <a:pt x="375" y="27"/>
                  </a:lnTo>
                  <a:lnTo>
                    <a:pt x="381" y="25"/>
                  </a:lnTo>
                  <a:lnTo>
                    <a:pt x="380" y="21"/>
                  </a:lnTo>
                  <a:lnTo>
                    <a:pt x="381" y="25"/>
                  </a:lnTo>
                  <a:lnTo>
                    <a:pt x="387" y="24"/>
                  </a:lnTo>
                  <a:lnTo>
                    <a:pt x="386" y="20"/>
                  </a:lnTo>
                  <a:lnTo>
                    <a:pt x="387" y="25"/>
                  </a:lnTo>
                  <a:lnTo>
                    <a:pt x="394" y="24"/>
                  </a:lnTo>
                  <a:lnTo>
                    <a:pt x="394" y="23"/>
                  </a:lnTo>
                  <a:lnTo>
                    <a:pt x="400" y="21"/>
                  </a:lnTo>
                  <a:lnTo>
                    <a:pt x="399" y="17"/>
                  </a:lnTo>
                  <a:lnTo>
                    <a:pt x="400" y="21"/>
                  </a:lnTo>
                  <a:lnTo>
                    <a:pt x="406" y="20"/>
                  </a:lnTo>
                  <a:lnTo>
                    <a:pt x="405" y="16"/>
                  </a:lnTo>
                  <a:lnTo>
                    <a:pt x="406" y="21"/>
                  </a:lnTo>
                  <a:lnTo>
                    <a:pt x="413" y="20"/>
                  </a:lnTo>
                  <a:lnTo>
                    <a:pt x="413" y="19"/>
                  </a:lnTo>
                  <a:lnTo>
                    <a:pt x="419" y="18"/>
                  </a:lnTo>
                  <a:lnTo>
                    <a:pt x="426" y="17"/>
                  </a:lnTo>
                  <a:lnTo>
                    <a:pt x="432" y="16"/>
                  </a:lnTo>
                  <a:lnTo>
                    <a:pt x="438" y="15"/>
                  </a:lnTo>
                  <a:lnTo>
                    <a:pt x="437" y="11"/>
                  </a:lnTo>
                  <a:lnTo>
                    <a:pt x="438" y="16"/>
                  </a:lnTo>
                  <a:lnTo>
                    <a:pt x="445" y="15"/>
                  </a:lnTo>
                  <a:lnTo>
                    <a:pt x="445" y="14"/>
                  </a:lnTo>
                  <a:lnTo>
                    <a:pt x="451" y="13"/>
                  </a:lnTo>
                  <a:lnTo>
                    <a:pt x="450" y="9"/>
                  </a:lnTo>
                  <a:lnTo>
                    <a:pt x="451" y="14"/>
                  </a:lnTo>
                  <a:lnTo>
                    <a:pt x="458" y="13"/>
                  </a:lnTo>
                  <a:lnTo>
                    <a:pt x="458" y="12"/>
                  </a:lnTo>
                  <a:lnTo>
                    <a:pt x="464" y="11"/>
                  </a:lnTo>
                  <a:lnTo>
                    <a:pt x="463" y="7"/>
                  </a:lnTo>
                  <a:lnTo>
                    <a:pt x="463" y="12"/>
                  </a:lnTo>
                  <a:lnTo>
                    <a:pt x="470" y="12"/>
                  </a:lnTo>
                  <a:lnTo>
                    <a:pt x="476" y="12"/>
                  </a:lnTo>
                  <a:lnTo>
                    <a:pt x="477" y="11"/>
                  </a:lnTo>
                  <a:lnTo>
                    <a:pt x="483" y="10"/>
                  </a:lnTo>
                  <a:lnTo>
                    <a:pt x="482" y="6"/>
                  </a:lnTo>
                  <a:lnTo>
                    <a:pt x="483" y="11"/>
                  </a:lnTo>
                  <a:lnTo>
                    <a:pt x="490" y="10"/>
                  </a:lnTo>
                  <a:lnTo>
                    <a:pt x="489" y="5"/>
                  </a:lnTo>
                  <a:lnTo>
                    <a:pt x="489" y="10"/>
                  </a:lnTo>
                  <a:lnTo>
                    <a:pt x="496" y="10"/>
                  </a:lnTo>
                  <a:lnTo>
                    <a:pt x="501" y="10"/>
                  </a:lnTo>
                  <a:lnTo>
                    <a:pt x="502" y="10"/>
                  </a:lnTo>
                  <a:lnTo>
                    <a:pt x="509" y="9"/>
                  </a:lnTo>
                  <a:lnTo>
                    <a:pt x="508" y="4"/>
                  </a:lnTo>
                  <a:lnTo>
                    <a:pt x="508" y="9"/>
                  </a:lnTo>
                  <a:lnTo>
                    <a:pt x="515" y="9"/>
                  </a:lnTo>
                  <a:lnTo>
                    <a:pt x="521" y="9"/>
                  </a:lnTo>
                  <a:lnTo>
                    <a:pt x="527" y="9"/>
                  </a:lnTo>
                  <a:lnTo>
                    <a:pt x="534" y="9"/>
                  </a:lnTo>
                  <a:lnTo>
                    <a:pt x="540" y="9"/>
                  </a:lnTo>
                  <a:lnTo>
                    <a:pt x="547" y="9"/>
                  </a:lnTo>
                  <a:lnTo>
                    <a:pt x="553" y="9"/>
                  </a:lnTo>
                  <a:lnTo>
                    <a:pt x="553" y="4"/>
                  </a:lnTo>
                  <a:lnTo>
                    <a:pt x="553" y="9"/>
                  </a:lnTo>
                  <a:lnTo>
                    <a:pt x="560" y="10"/>
                  </a:lnTo>
                  <a:lnTo>
                    <a:pt x="566" y="10"/>
                  </a:lnTo>
                  <a:lnTo>
                    <a:pt x="572" y="10"/>
                  </a:lnTo>
                  <a:lnTo>
                    <a:pt x="579" y="10"/>
                  </a:lnTo>
                  <a:lnTo>
                    <a:pt x="579" y="5"/>
                  </a:lnTo>
                  <a:lnTo>
                    <a:pt x="579" y="9"/>
                  </a:lnTo>
                  <a:lnTo>
                    <a:pt x="585" y="10"/>
                  </a:lnTo>
                  <a:lnTo>
                    <a:pt x="585" y="11"/>
                  </a:lnTo>
                  <a:lnTo>
                    <a:pt x="592" y="12"/>
                  </a:lnTo>
                  <a:lnTo>
                    <a:pt x="598" y="12"/>
                  </a:lnTo>
                  <a:lnTo>
                    <a:pt x="598" y="7"/>
                  </a:lnTo>
                  <a:lnTo>
                    <a:pt x="598" y="12"/>
                  </a:lnTo>
                  <a:lnTo>
                    <a:pt x="606" y="13"/>
                  </a:lnTo>
                  <a:lnTo>
                    <a:pt x="612" y="13"/>
                  </a:lnTo>
                  <a:lnTo>
                    <a:pt x="612" y="8"/>
                  </a:lnTo>
                  <a:lnTo>
                    <a:pt x="612" y="12"/>
                  </a:lnTo>
                  <a:lnTo>
                    <a:pt x="618" y="13"/>
                  </a:lnTo>
                  <a:lnTo>
                    <a:pt x="618" y="14"/>
                  </a:lnTo>
                  <a:lnTo>
                    <a:pt x="625" y="15"/>
                  </a:lnTo>
                  <a:lnTo>
                    <a:pt x="625" y="10"/>
                  </a:lnTo>
                  <a:lnTo>
                    <a:pt x="625" y="14"/>
                  </a:lnTo>
                  <a:lnTo>
                    <a:pt x="631" y="15"/>
                  </a:lnTo>
                  <a:lnTo>
                    <a:pt x="631" y="16"/>
                  </a:lnTo>
                  <a:lnTo>
                    <a:pt x="638" y="17"/>
                  </a:lnTo>
                  <a:lnTo>
                    <a:pt x="638" y="12"/>
                  </a:lnTo>
                  <a:lnTo>
                    <a:pt x="637" y="16"/>
                  </a:lnTo>
                  <a:lnTo>
                    <a:pt x="642" y="17"/>
                  </a:lnTo>
                  <a:lnTo>
                    <a:pt x="643" y="18"/>
                  </a:lnTo>
                  <a:lnTo>
                    <a:pt x="650" y="19"/>
                  </a:lnTo>
                  <a:lnTo>
                    <a:pt x="650" y="14"/>
                  </a:lnTo>
                  <a:lnTo>
                    <a:pt x="650" y="18"/>
                  </a:lnTo>
                  <a:lnTo>
                    <a:pt x="656" y="19"/>
                  </a:lnTo>
                  <a:lnTo>
                    <a:pt x="656" y="20"/>
                  </a:lnTo>
                  <a:lnTo>
                    <a:pt x="663" y="21"/>
                  </a:lnTo>
                  <a:lnTo>
                    <a:pt x="663" y="16"/>
                  </a:lnTo>
                  <a:lnTo>
                    <a:pt x="662" y="20"/>
                  </a:lnTo>
                  <a:lnTo>
                    <a:pt x="668" y="22"/>
                  </a:lnTo>
                  <a:lnTo>
                    <a:pt x="669" y="22"/>
                  </a:lnTo>
                  <a:lnTo>
                    <a:pt x="675" y="23"/>
                  </a:lnTo>
                  <a:lnTo>
                    <a:pt x="675" y="19"/>
                  </a:lnTo>
                  <a:lnTo>
                    <a:pt x="674" y="23"/>
                  </a:lnTo>
                  <a:lnTo>
                    <a:pt x="680" y="25"/>
                  </a:lnTo>
                  <a:lnTo>
                    <a:pt x="681" y="25"/>
                  </a:lnTo>
                  <a:lnTo>
                    <a:pt x="687" y="26"/>
                  </a:lnTo>
                  <a:lnTo>
                    <a:pt x="687" y="27"/>
                  </a:lnTo>
                  <a:lnTo>
                    <a:pt x="694" y="28"/>
                  </a:lnTo>
                  <a:lnTo>
                    <a:pt x="694" y="23"/>
                  </a:lnTo>
                  <a:lnTo>
                    <a:pt x="693" y="27"/>
                  </a:lnTo>
                  <a:lnTo>
                    <a:pt x="699" y="29"/>
                  </a:lnTo>
                  <a:lnTo>
                    <a:pt x="705" y="31"/>
                  </a:lnTo>
                  <a:lnTo>
                    <a:pt x="706" y="31"/>
                  </a:lnTo>
                  <a:lnTo>
                    <a:pt x="712" y="32"/>
                  </a:lnTo>
                  <a:lnTo>
                    <a:pt x="712" y="28"/>
                  </a:lnTo>
                  <a:lnTo>
                    <a:pt x="711" y="32"/>
                  </a:lnTo>
                  <a:lnTo>
                    <a:pt x="717" y="34"/>
                  </a:lnTo>
                  <a:lnTo>
                    <a:pt x="723" y="36"/>
                  </a:lnTo>
                  <a:lnTo>
                    <a:pt x="729" y="38"/>
                  </a:lnTo>
                  <a:lnTo>
                    <a:pt x="735" y="40"/>
                  </a:lnTo>
                  <a:lnTo>
                    <a:pt x="741" y="42"/>
                  </a:lnTo>
                  <a:lnTo>
                    <a:pt x="747" y="44"/>
                  </a:lnTo>
                  <a:lnTo>
                    <a:pt x="753" y="46"/>
                  </a:lnTo>
                  <a:lnTo>
                    <a:pt x="758" y="48"/>
                  </a:lnTo>
                  <a:lnTo>
                    <a:pt x="765" y="51"/>
                  </a:lnTo>
                  <a:lnTo>
                    <a:pt x="766" y="46"/>
                  </a:lnTo>
                  <a:lnTo>
                    <a:pt x="763" y="50"/>
                  </a:lnTo>
                  <a:lnTo>
                    <a:pt x="764" y="51"/>
                  </a:lnTo>
                  <a:lnTo>
                    <a:pt x="770" y="44"/>
                  </a:lnTo>
                  <a:lnTo>
                    <a:pt x="769" y="43"/>
                  </a:lnTo>
                  <a:lnTo>
                    <a:pt x="767" y="42"/>
                  </a:lnTo>
                  <a:lnTo>
                    <a:pt x="760" y="40"/>
                  </a:lnTo>
                  <a:lnTo>
                    <a:pt x="759" y="44"/>
                  </a:lnTo>
                  <a:lnTo>
                    <a:pt x="761" y="40"/>
                  </a:lnTo>
                  <a:lnTo>
                    <a:pt x="756" y="38"/>
                  </a:lnTo>
                  <a:lnTo>
                    <a:pt x="750" y="36"/>
                  </a:lnTo>
                  <a:lnTo>
                    <a:pt x="744" y="34"/>
                  </a:lnTo>
                  <a:lnTo>
                    <a:pt x="738" y="32"/>
                  </a:lnTo>
                  <a:lnTo>
                    <a:pt x="732" y="30"/>
                  </a:lnTo>
                  <a:lnTo>
                    <a:pt x="726" y="28"/>
                  </a:lnTo>
                  <a:lnTo>
                    <a:pt x="720" y="26"/>
                  </a:lnTo>
                  <a:lnTo>
                    <a:pt x="714" y="24"/>
                  </a:lnTo>
                  <a:lnTo>
                    <a:pt x="713" y="24"/>
                  </a:lnTo>
                  <a:lnTo>
                    <a:pt x="707" y="23"/>
                  </a:lnTo>
                  <a:lnTo>
                    <a:pt x="706" y="27"/>
                  </a:lnTo>
                  <a:lnTo>
                    <a:pt x="708" y="23"/>
                  </a:lnTo>
                  <a:lnTo>
                    <a:pt x="702" y="21"/>
                  </a:lnTo>
                  <a:lnTo>
                    <a:pt x="696" y="19"/>
                  </a:lnTo>
                  <a:lnTo>
                    <a:pt x="695" y="19"/>
                  </a:lnTo>
                  <a:lnTo>
                    <a:pt x="688" y="18"/>
                  </a:lnTo>
                  <a:lnTo>
                    <a:pt x="687" y="22"/>
                  </a:lnTo>
                  <a:lnTo>
                    <a:pt x="688" y="18"/>
                  </a:lnTo>
                  <a:lnTo>
                    <a:pt x="682" y="17"/>
                  </a:lnTo>
                  <a:lnTo>
                    <a:pt x="681" y="21"/>
                  </a:lnTo>
                  <a:lnTo>
                    <a:pt x="683" y="17"/>
                  </a:lnTo>
                  <a:lnTo>
                    <a:pt x="677" y="15"/>
                  </a:lnTo>
                  <a:lnTo>
                    <a:pt x="676" y="15"/>
                  </a:lnTo>
                  <a:lnTo>
                    <a:pt x="670" y="14"/>
                  </a:lnTo>
                  <a:lnTo>
                    <a:pt x="669" y="18"/>
                  </a:lnTo>
                  <a:lnTo>
                    <a:pt x="671" y="14"/>
                  </a:lnTo>
                  <a:lnTo>
                    <a:pt x="665" y="12"/>
                  </a:lnTo>
                  <a:lnTo>
                    <a:pt x="664" y="12"/>
                  </a:lnTo>
                  <a:lnTo>
                    <a:pt x="657" y="11"/>
                  </a:lnTo>
                  <a:lnTo>
                    <a:pt x="656" y="15"/>
                  </a:lnTo>
                  <a:lnTo>
                    <a:pt x="657" y="11"/>
                  </a:lnTo>
                  <a:lnTo>
                    <a:pt x="651" y="10"/>
                  </a:lnTo>
                  <a:lnTo>
                    <a:pt x="644" y="9"/>
                  </a:lnTo>
                  <a:lnTo>
                    <a:pt x="643" y="13"/>
                  </a:lnTo>
                  <a:lnTo>
                    <a:pt x="644" y="9"/>
                  </a:lnTo>
                  <a:lnTo>
                    <a:pt x="639" y="8"/>
                  </a:lnTo>
                  <a:lnTo>
                    <a:pt x="632" y="7"/>
                  </a:lnTo>
                  <a:lnTo>
                    <a:pt x="631" y="11"/>
                  </a:lnTo>
                  <a:lnTo>
                    <a:pt x="632" y="7"/>
                  </a:lnTo>
                  <a:lnTo>
                    <a:pt x="626" y="6"/>
                  </a:lnTo>
                  <a:lnTo>
                    <a:pt x="619" y="5"/>
                  </a:lnTo>
                  <a:lnTo>
                    <a:pt x="618" y="9"/>
                  </a:lnTo>
                  <a:lnTo>
                    <a:pt x="619" y="5"/>
                  </a:lnTo>
                  <a:lnTo>
                    <a:pt x="613" y="4"/>
                  </a:lnTo>
                  <a:lnTo>
                    <a:pt x="612" y="4"/>
                  </a:lnTo>
                  <a:lnTo>
                    <a:pt x="606" y="4"/>
                  </a:lnTo>
                  <a:lnTo>
                    <a:pt x="606" y="8"/>
                  </a:lnTo>
                  <a:lnTo>
                    <a:pt x="607" y="4"/>
                  </a:lnTo>
                  <a:lnTo>
                    <a:pt x="599" y="3"/>
                  </a:lnTo>
                  <a:lnTo>
                    <a:pt x="598" y="3"/>
                  </a:lnTo>
                  <a:lnTo>
                    <a:pt x="592" y="3"/>
                  </a:lnTo>
                  <a:lnTo>
                    <a:pt x="592" y="7"/>
                  </a:lnTo>
                  <a:lnTo>
                    <a:pt x="593" y="3"/>
                  </a:lnTo>
                  <a:lnTo>
                    <a:pt x="586" y="2"/>
                  </a:lnTo>
                  <a:lnTo>
                    <a:pt x="585" y="6"/>
                  </a:lnTo>
                  <a:lnTo>
                    <a:pt x="586" y="2"/>
                  </a:lnTo>
                  <a:lnTo>
                    <a:pt x="580" y="1"/>
                  </a:lnTo>
                  <a:lnTo>
                    <a:pt x="579" y="1"/>
                  </a:lnTo>
                  <a:lnTo>
                    <a:pt x="572" y="1"/>
                  </a:lnTo>
                  <a:lnTo>
                    <a:pt x="566" y="1"/>
                  </a:lnTo>
                  <a:lnTo>
                    <a:pt x="560" y="1"/>
                  </a:lnTo>
                  <a:lnTo>
                    <a:pt x="560" y="5"/>
                  </a:lnTo>
                  <a:lnTo>
                    <a:pt x="561" y="1"/>
                  </a:lnTo>
                  <a:lnTo>
                    <a:pt x="554" y="0"/>
                  </a:lnTo>
                  <a:lnTo>
                    <a:pt x="553" y="0"/>
                  </a:lnTo>
                  <a:lnTo>
                    <a:pt x="547" y="0"/>
                  </a:lnTo>
                  <a:lnTo>
                    <a:pt x="540" y="0"/>
                  </a:lnTo>
                  <a:lnTo>
                    <a:pt x="534" y="0"/>
                  </a:lnTo>
                  <a:lnTo>
                    <a:pt x="527" y="0"/>
                  </a:lnTo>
                  <a:lnTo>
                    <a:pt x="521" y="0"/>
                  </a:lnTo>
                  <a:lnTo>
                    <a:pt x="515" y="0"/>
                  </a:lnTo>
                  <a:lnTo>
                    <a:pt x="508" y="0"/>
                  </a:lnTo>
                  <a:lnTo>
                    <a:pt x="501" y="1"/>
                  </a:lnTo>
                  <a:lnTo>
                    <a:pt x="501" y="5"/>
                  </a:lnTo>
                  <a:lnTo>
                    <a:pt x="501" y="1"/>
                  </a:lnTo>
                  <a:lnTo>
                    <a:pt x="496" y="1"/>
                  </a:lnTo>
                  <a:lnTo>
                    <a:pt x="489" y="1"/>
                  </a:lnTo>
                  <a:lnTo>
                    <a:pt x="482" y="2"/>
                  </a:lnTo>
                  <a:lnTo>
                    <a:pt x="476" y="3"/>
                  </a:lnTo>
                  <a:lnTo>
                    <a:pt x="476" y="7"/>
                  </a:lnTo>
                  <a:lnTo>
                    <a:pt x="476" y="3"/>
                  </a:lnTo>
                  <a:lnTo>
                    <a:pt x="470" y="3"/>
                  </a:lnTo>
                  <a:lnTo>
                    <a:pt x="463" y="3"/>
                  </a:lnTo>
                  <a:lnTo>
                    <a:pt x="457" y="4"/>
                  </a:lnTo>
                  <a:lnTo>
                    <a:pt x="457" y="8"/>
                  </a:lnTo>
                  <a:lnTo>
                    <a:pt x="457" y="4"/>
                  </a:lnTo>
                  <a:lnTo>
                    <a:pt x="450" y="5"/>
                  </a:lnTo>
                  <a:lnTo>
                    <a:pt x="444" y="6"/>
                  </a:lnTo>
                  <a:lnTo>
                    <a:pt x="444" y="10"/>
                  </a:lnTo>
                  <a:lnTo>
                    <a:pt x="444" y="6"/>
                  </a:lnTo>
                  <a:lnTo>
                    <a:pt x="437" y="7"/>
                  </a:lnTo>
                  <a:lnTo>
                    <a:pt x="431" y="8"/>
                  </a:lnTo>
                  <a:lnTo>
                    <a:pt x="425" y="9"/>
                  </a:lnTo>
                  <a:lnTo>
                    <a:pt x="418" y="10"/>
                  </a:lnTo>
                  <a:lnTo>
                    <a:pt x="412" y="11"/>
                  </a:lnTo>
                  <a:lnTo>
                    <a:pt x="412" y="15"/>
                  </a:lnTo>
                  <a:lnTo>
                    <a:pt x="412" y="11"/>
                  </a:lnTo>
                  <a:lnTo>
                    <a:pt x="405" y="12"/>
                  </a:lnTo>
                  <a:lnTo>
                    <a:pt x="399" y="13"/>
                  </a:lnTo>
                  <a:lnTo>
                    <a:pt x="398" y="13"/>
                  </a:lnTo>
                  <a:lnTo>
                    <a:pt x="392" y="15"/>
                  </a:lnTo>
                  <a:lnTo>
                    <a:pt x="393" y="19"/>
                  </a:lnTo>
                  <a:lnTo>
                    <a:pt x="393" y="15"/>
                  </a:lnTo>
                  <a:lnTo>
                    <a:pt x="386" y="16"/>
                  </a:lnTo>
                  <a:lnTo>
                    <a:pt x="380" y="17"/>
                  </a:lnTo>
                  <a:lnTo>
                    <a:pt x="379" y="17"/>
                  </a:lnTo>
                  <a:lnTo>
                    <a:pt x="373" y="19"/>
                  </a:lnTo>
                  <a:lnTo>
                    <a:pt x="374" y="23"/>
                  </a:lnTo>
                  <a:lnTo>
                    <a:pt x="374" y="19"/>
                  </a:lnTo>
                  <a:lnTo>
                    <a:pt x="368" y="20"/>
                  </a:lnTo>
                  <a:lnTo>
                    <a:pt x="367" y="20"/>
                  </a:lnTo>
                  <a:lnTo>
                    <a:pt x="361" y="22"/>
                  </a:lnTo>
                  <a:lnTo>
                    <a:pt x="355" y="24"/>
                  </a:lnTo>
                  <a:lnTo>
                    <a:pt x="356" y="28"/>
                  </a:lnTo>
                  <a:lnTo>
                    <a:pt x="356" y="24"/>
                  </a:lnTo>
                  <a:lnTo>
                    <a:pt x="349" y="25"/>
                  </a:lnTo>
                  <a:lnTo>
                    <a:pt x="348" y="25"/>
                  </a:lnTo>
                  <a:lnTo>
                    <a:pt x="343" y="27"/>
                  </a:lnTo>
                  <a:lnTo>
                    <a:pt x="344" y="31"/>
                  </a:lnTo>
                  <a:lnTo>
                    <a:pt x="343" y="27"/>
                  </a:lnTo>
                  <a:lnTo>
                    <a:pt x="337" y="29"/>
                  </a:lnTo>
                  <a:lnTo>
                    <a:pt x="330" y="31"/>
                  </a:lnTo>
                  <a:lnTo>
                    <a:pt x="325" y="33"/>
                  </a:lnTo>
                  <a:lnTo>
                    <a:pt x="326" y="37"/>
                  </a:lnTo>
                  <a:lnTo>
                    <a:pt x="325" y="33"/>
                  </a:lnTo>
                  <a:lnTo>
                    <a:pt x="319" y="35"/>
                  </a:lnTo>
                  <a:lnTo>
                    <a:pt x="313" y="37"/>
                  </a:lnTo>
                  <a:lnTo>
                    <a:pt x="307" y="39"/>
                  </a:lnTo>
                  <a:lnTo>
                    <a:pt x="306" y="40"/>
                  </a:lnTo>
                  <a:lnTo>
                    <a:pt x="300" y="43"/>
                  </a:lnTo>
                  <a:lnTo>
                    <a:pt x="302" y="46"/>
                  </a:lnTo>
                  <a:lnTo>
                    <a:pt x="301" y="42"/>
                  </a:lnTo>
                  <a:lnTo>
                    <a:pt x="296" y="44"/>
                  </a:lnTo>
                  <a:lnTo>
                    <a:pt x="297" y="48"/>
                  </a:lnTo>
                  <a:lnTo>
                    <a:pt x="296" y="44"/>
                  </a:lnTo>
                  <a:lnTo>
                    <a:pt x="290" y="46"/>
                  </a:lnTo>
                  <a:lnTo>
                    <a:pt x="284" y="48"/>
                  </a:lnTo>
                  <a:lnTo>
                    <a:pt x="283" y="50"/>
                  </a:lnTo>
                  <a:lnTo>
                    <a:pt x="277" y="53"/>
                  </a:lnTo>
                  <a:lnTo>
                    <a:pt x="279" y="56"/>
                  </a:lnTo>
                  <a:lnTo>
                    <a:pt x="278" y="52"/>
                  </a:lnTo>
                  <a:lnTo>
                    <a:pt x="273" y="54"/>
                  </a:lnTo>
                  <a:lnTo>
                    <a:pt x="272" y="55"/>
                  </a:lnTo>
                  <a:lnTo>
                    <a:pt x="266" y="58"/>
                  </a:lnTo>
                  <a:lnTo>
                    <a:pt x="268" y="61"/>
                  </a:lnTo>
                  <a:lnTo>
                    <a:pt x="267" y="57"/>
                  </a:lnTo>
                  <a:lnTo>
                    <a:pt x="261" y="59"/>
                  </a:lnTo>
                  <a:lnTo>
                    <a:pt x="256" y="61"/>
                  </a:lnTo>
                  <a:lnTo>
                    <a:pt x="255" y="62"/>
                  </a:lnTo>
                  <a:lnTo>
                    <a:pt x="249" y="65"/>
                  </a:lnTo>
                  <a:lnTo>
                    <a:pt x="244" y="68"/>
                  </a:lnTo>
                  <a:lnTo>
                    <a:pt x="238" y="71"/>
                  </a:lnTo>
                  <a:lnTo>
                    <a:pt x="232" y="74"/>
                  </a:lnTo>
                  <a:lnTo>
                    <a:pt x="234" y="77"/>
                  </a:lnTo>
                  <a:lnTo>
                    <a:pt x="233" y="73"/>
                  </a:lnTo>
                  <a:lnTo>
                    <a:pt x="228" y="75"/>
                  </a:lnTo>
                  <a:lnTo>
                    <a:pt x="227" y="76"/>
                  </a:lnTo>
                  <a:lnTo>
                    <a:pt x="222" y="79"/>
                  </a:lnTo>
                  <a:lnTo>
                    <a:pt x="216" y="82"/>
                  </a:lnTo>
                  <a:lnTo>
                    <a:pt x="211" y="86"/>
                  </a:lnTo>
                  <a:lnTo>
                    <a:pt x="213" y="89"/>
                  </a:lnTo>
                  <a:lnTo>
                    <a:pt x="212" y="85"/>
                  </a:lnTo>
                  <a:lnTo>
                    <a:pt x="207" y="87"/>
                  </a:lnTo>
                  <a:lnTo>
                    <a:pt x="206" y="88"/>
                  </a:lnTo>
                  <a:lnTo>
                    <a:pt x="201" y="92"/>
                  </a:lnTo>
                  <a:lnTo>
                    <a:pt x="203" y="95"/>
                  </a:lnTo>
                  <a:lnTo>
                    <a:pt x="201" y="92"/>
                  </a:lnTo>
                  <a:lnTo>
                    <a:pt x="196" y="95"/>
                  </a:lnTo>
                  <a:lnTo>
                    <a:pt x="191" y="98"/>
                  </a:lnTo>
                  <a:lnTo>
                    <a:pt x="186" y="101"/>
                  </a:lnTo>
                  <a:lnTo>
                    <a:pt x="181" y="105"/>
                  </a:lnTo>
                  <a:lnTo>
                    <a:pt x="183" y="108"/>
                  </a:lnTo>
                  <a:lnTo>
                    <a:pt x="181" y="105"/>
                  </a:lnTo>
                  <a:lnTo>
                    <a:pt x="176" y="108"/>
                  </a:lnTo>
                  <a:lnTo>
                    <a:pt x="172" y="111"/>
                  </a:lnTo>
                  <a:lnTo>
                    <a:pt x="167" y="115"/>
                  </a:lnTo>
                  <a:lnTo>
                    <a:pt x="163" y="118"/>
                  </a:lnTo>
                  <a:lnTo>
                    <a:pt x="158" y="122"/>
                  </a:lnTo>
                  <a:lnTo>
                    <a:pt x="160" y="125"/>
                  </a:lnTo>
                  <a:lnTo>
                    <a:pt x="158" y="122"/>
                  </a:lnTo>
                  <a:lnTo>
                    <a:pt x="153" y="125"/>
                  </a:lnTo>
                  <a:lnTo>
                    <a:pt x="152" y="125"/>
                  </a:lnTo>
                  <a:lnTo>
                    <a:pt x="148" y="129"/>
                  </a:lnTo>
                  <a:lnTo>
                    <a:pt x="151" y="132"/>
                  </a:lnTo>
                  <a:lnTo>
                    <a:pt x="149" y="129"/>
                  </a:lnTo>
                  <a:lnTo>
                    <a:pt x="144" y="133"/>
                  </a:lnTo>
                  <a:lnTo>
                    <a:pt x="143" y="133"/>
                  </a:lnTo>
                  <a:lnTo>
                    <a:pt x="139" y="137"/>
                  </a:lnTo>
                  <a:lnTo>
                    <a:pt x="142" y="140"/>
                  </a:lnTo>
                  <a:lnTo>
                    <a:pt x="140" y="137"/>
                  </a:lnTo>
                  <a:lnTo>
                    <a:pt x="136" y="140"/>
                  </a:lnTo>
                  <a:lnTo>
                    <a:pt x="135" y="140"/>
                  </a:lnTo>
                  <a:lnTo>
                    <a:pt x="131" y="144"/>
                  </a:lnTo>
                  <a:lnTo>
                    <a:pt x="134" y="147"/>
                  </a:lnTo>
                  <a:lnTo>
                    <a:pt x="132" y="144"/>
                  </a:lnTo>
                  <a:lnTo>
                    <a:pt x="127" y="148"/>
                  </a:lnTo>
                  <a:lnTo>
                    <a:pt x="126" y="148"/>
                  </a:lnTo>
                  <a:lnTo>
                    <a:pt x="122" y="152"/>
                  </a:lnTo>
                  <a:lnTo>
                    <a:pt x="118" y="156"/>
                  </a:lnTo>
                  <a:lnTo>
                    <a:pt x="114" y="160"/>
                  </a:lnTo>
                  <a:lnTo>
                    <a:pt x="110" y="164"/>
                  </a:lnTo>
                  <a:lnTo>
                    <a:pt x="106" y="168"/>
                  </a:lnTo>
                  <a:lnTo>
                    <a:pt x="102" y="172"/>
                  </a:lnTo>
                  <a:lnTo>
                    <a:pt x="102" y="173"/>
                  </a:lnTo>
                  <a:lnTo>
                    <a:pt x="99" y="177"/>
                  </a:lnTo>
                  <a:lnTo>
                    <a:pt x="102" y="179"/>
                  </a:lnTo>
                  <a:lnTo>
                    <a:pt x="99" y="176"/>
                  </a:lnTo>
                  <a:lnTo>
                    <a:pt x="95" y="180"/>
                  </a:lnTo>
                  <a:lnTo>
                    <a:pt x="91" y="184"/>
                  </a:lnTo>
                  <a:lnTo>
                    <a:pt x="91" y="185"/>
                  </a:lnTo>
                  <a:lnTo>
                    <a:pt x="88" y="189"/>
                  </a:lnTo>
                  <a:lnTo>
                    <a:pt x="91" y="191"/>
                  </a:lnTo>
                  <a:lnTo>
                    <a:pt x="88" y="188"/>
                  </a:lnTo>
                  <a:lnTo>
                    <a:pt x="84" y="192"/>
                  </a:lnTo>
                  <a:lnTo>
                    <a:pt x="84" y="193"/>
                  </a:lnTo>
                  <a:lnTo>
                    <a:pt x="81" y="198"/>
                  </a:lnTo>
                  <a:lnTo>
                    <a:pt x="84" y="200"/>
                  </a:lnTo>
                  <a:lnTo>
                    <a:pt x="81" y="197"/>
                  </a:lnTo>
                  <a:lnTo>
                    <a:pt x="77" y="201"/>
                  </a:lnTo>
                  <a:lnTo>
                    <a:pt x="77" y="202"/>
                  </a:lnTo>
                  <a:lnTo>
                    <a:pt x="74" y="206"/>
                  </a:lnTo>
                  <a:lnTo>
                    <a:pt x="71" y="211"/>
                  </a:lnTo>
                  <a:lnTo>
                    <a:pt x="74" y="213"/>
                  </a:lnTo>
                  <a:lnTo>
                    <a:pt x="71" y="211"/>
                  </a:lnTo>
                  <a:lnTo>
                    <a:pt x="68" y="215"/>
                  </a:lnTo>
                  <a:lnTo>
                    <a:pt x="65" y="220"/>
                  </a:lnTo>
                  <a:lnTo>
                    <a:pt x="68" y="222"/>
                  </a:lnTo>
                  <a:lnTo>
                    <a:pt x="65" y="220"/>
                  </a:lnTo>
                  <a:lnTo>
                    <a:pt x="61" y="224"/>
                  </a:lnTo>
                  <a:lnTo>
                    <a:pt x="58" y="228"/>
                  </a:lnTo>
                  <a:lnTo>
                    <a:pt x="55" y="234"/>
                  </a:lnTo>
                  <a:lnTo>
                    <a:pt x="52" y="239"/>
                  </a:lnTo>
                  <a:lnTo>
                    <a:pt x="55" y="241"/>
                  </a:lnTo>
                  <a:lnTo>
                    <a:pt x="52" y="239"/>
                  </a:lnTo>
                  <a:lnTo>
                    <a:pt x="49" y="243"/>
                  </a:lnTo>
                  <a:lnTo>
                    <a:pt x="48" y="245"/>
                  </a:lnTo>
                  <a:lnTo>
                    <a:pt x="48" y="244"/>
                  </a:lnTo>
                  <a:lnTo>
                    <a:pt x="46" y="249"/>
                  </a:lnTo>
                  <a:lnTo>
                    <a:pt x="50" y="250"/>
                  </a:lnTo>
                  <a:lnTo>
                    <a:pt x="47" y="248"/>
                  </a:lnTo>
                  <a:lnTo>
                    <a:pt x="44" y="252"/>
                  </a:lnTo>
                  <a:lnTo>
                    <a:pt x="43" y="254"/>
                  </a:lnTo>
                  <a:lnTo>
                    <a:pt x="43" y="253"/>
                  </a:lnTo>
                  <a:lnTo>
                    <a:pt x="41" y="258"/>
                  </a:lnTo>
                  <a:lnTo>
                    <a:pt x="45" y="259"/>
                  </a:lnTo>
                  <a:lnTo>
                    <a:pt x="42" y="257"/>
                  </a:lnTo>
                  <a:lnTo>
                    <a:pt x="39" y="262"/>
                  </a:lnTo>
                  <a:lnTo>
                    <a:pt x="37" y="266"/>
                  </a:lnTo>
                  <a:lnTo>
                    <a:pt x="36" y="268"/>
                  </a:lnTo>
                  <a:lnTo>
                    <a:pt x="36" y="267"/>
                  </a:lnTo>
                  <a:lnTo>
                    <a:pt x="34" y="272"/>
                  </a:lnTo>
                  <a:lnTo>
                    <a:pt x="38" y="273"/>
                  </a:lnTo>
                  <a:lnTo>
                    <a:pt x="35" y="271"/>
                  </a:lnTo>
                  <a:lnTo>
                    <a:pt x="32" y="276"/>
                  </a:lnTo>
                  <a:lnTo>
                    <a:pt x="30" y="280"/>
                  </a:lnTo>
                  <a:lnTo>
                    <a:pt x="29" y="282"/>
                  </a:lnTo>
                  <a:lnTo>
                    <a:pt x="29" y="281"/>
                  </a:lnTo>
                  <a:lnTo>
                    <a:pt x="27" y="286"/>
                  </a:lnTo>
                  <a:lnTo>
                    <a:pt x="25" y="291"/>
                  </a:lnTo>
                  <a:lnTo>
                    <a:pt x="23" y="296"/>
                  </a:lnTo>
                  <a:lnTo>
                    <a:pt x="21" y="301"/>
                  </a:lnTo>
                  <a:lnTo>
                    <a:pt x="19" y="306"/>
                  </a:lnTo>
                  <a:lnTo>
                    <a:pt x="18" y="311"/>
                  </a:lnTo>
                  <a:lnTo>
                    <a:pt x="22" y="312"/>
                  </a:lnTo>
                  <a:lnTo>
                    <a:pt x="19" y="310"/>
                  </a:lnTo>
                  <a:lnTo>
                    <a:pt x="17" y="314"/>
                  </a:lnTo>
                  <a:lnTo>
                    <a:pt x="16" y="316"/>
                  </a:lnTo>
                  <a:lnTo>
                    <a:pt x="16" y="315"/>
                  </a:lnTo>
                  <a:lnTo>
                    <a:pt x="14" y="320"/>
                  </a:lnTo>
                  <a:lnTo>
                    <a:pt x="13" y="325"/>
                  </a:lnTo>
                  <a:lnTo>
                    <a:pt x="12" y="330"/>
                  </a:lnTo>
                  <a:lnTo>
                    <a:pt x="16" y="331"/>
                  </a:lnTo>
                  <a:lnTo>
                    <a:pt x="12" y="330"/>
                  </a:lnTo>
                  <a:lnTo>
                    <a:pt x="10" y="335"/>
                  </a:lnTo>
                  <a:lnTo>
                    <a:pt x="9" y="340"/>
                  </a:lnTo>
                  <a:lnTo>
                    <a:pt x="8" y="345"/>
                  </a:lnTo>
                  <a:lnTo>
                    <a:pt x="7" y="350"/>
                  </a:lnTo>
                  <a:lnTo>
                    <a:pt x="6" y="355"/>
                  </a:lnTo>
                  <a:lnTo>
                    <a:pt x="5" y="360"/>
                  </a:lnTo>
                  <a:lnTo>
                    <a:pt x="4" y="365"/>
                  </a:lnTo>
                  <a:lnTo>
                    <a:pt x="3" y="370"/>
                  </a:lnTo>
                  <a:lnTo>
                    <a:pt x="3" y="371"/>
                  </a:lnTo>
                  <a:lnTo>
                    <a:pt x="3" y="376"/>
                  </a:lnTo>
                  <a:lnTo>
                    <a:pt x="7" y="376"/>
                  </a:lnTo>
                  <a:lnTo>
                    <a:pt x="3" y="375"/>
                  </a:lnTo>
                  <a:lnTo>
                    <a:pt x="2" y="380"/>
                  </a:lnTo>
                  <a:lnTo>
                    <a:pt x="2" y="381"/>
                  </a:lnTo>
                  <a:lnTo>
                    <a:pt x="2" y="386"/>
                  </a:lnTo>
                  <a:lnTo>
                    <a:pt x="6" y="386"/>
                  </a:lnTo>
                  <a:lnTo>
                    <a:pt x="2" y="385"/>
                  </a:lnTo>
                  <a:lnTo>
                    <a:pt x="1" y="390"/>
                  </a:lnTo>
                  <a:lnTo>
                    <a:pt x="1" y="391"/>
                  </a:lnTo>
                  <a:lnTo>
                    <a:pt x="1" y="396"/>
                  </a:lnTo>
                  <a:lnTo>
                    <a:pt x="1" y="401"/>
                  </a:lnTo>
                  <a:lnTo>
                    <a:pt x="5" y="401"/>
                  </a:lnTo>
                  <a:lnTo>
                    <a:pt x="1" y="400"/>
                  </a:lnTo>
                  <a:lnTo>
                    <a:pt x="0" y="405"/>
                  </a:lnTo>
                  <a:lnTo>
                    <a:pt x="0" y="406"/>
                  </a:lnTo>
                  <a:lnTo>
                    <a:pt x="0" y="411"/>
                  </a:lnTo>
                  <a:lnTo>
                    <a:pt x="0" y="416"/>
                  </a:lnTo>
                  <a:lnTo>
                    <a:pt x="0" y="422"/>
                  </a:lnTo>
                  <a:lnTo>
                    <a:pt x="0" y="427"/>
                  </a:lnTo>
                  <a:lnTo>
                    <a:pt x="0" y="428"/>
                  </a:lnTo>
                  <a:lnTo>
                    <a:pt x="1" y="433"/>
                  </a:lnTo>
                  <a:lnTo>
                    <a:pt x="5" y="432"/>
                  </a:lnTo>
                  <a:lnTo>
                    <a:pt x="1" y="432"/>
                  </a:lnTo>
                  <a:lnTo>
                    <a:pt x="1" y="437"/>
                  </a:lnTo>
                  <a:lnTo>
                    <a:pt x="1" y="443"/>
                  </a:lnTo>
                  <a:lnTo>
                    <a:pt x="1" y="448"/>
                  </a:lnTo>
                  <a:lnTo>
                    <a:pt x="1" y="449"/>
                  </a:lnTo>
                  <a:lnTo>
                    <a:pt x="2" y="454"/>
                  </a:lnTo>
                  <a:lnTo>
                    <a:pt x="3" y="459"/>
                  </a:lnTo>
                  <a:lnTo>
                    <a:pt x="7" y="458"/>
                  </a:lnTo>
                  <a:lnTo>
                    <a:pt x="3" y="458"/>
                  </a:lnTo>
                  <a:lnTo>
                    <a:pt x="3" y="463"/>
                  </a:lnTo>
                  <a:lnTo>
                    <a:pt x="3" y="464"/>
                  </a:lnTo>
                  <a:lnTo>
                    <a:pt x="4" y="469"/>
                  </a:lnTo>
                  <a:lnTo>
                    <a:pt x="5" y="474"/>
                  </a:lnTo>
                  <a:lnTo>
                    <a:pt x="6" y="479"/>
                  </a:lnTo>
                  <a:lnTo>
                    <a:pt x="7" y="483"/>
                  </a:lnTo>
                  <a:lnTo>
                    <a:pt x="11" y="482"/>
                  </a:lnTo>
                  <a:lnTo>
                    <a:pt x="7" y="483"/>
                  </a:lnTo>
                  <a:lnTo>
                    <a:pt x="8" y="489"/>
                  </a:lnTo>
                  <a:lnTo>
                    <a:pt x="9" y="494"/>
                  </a:lnTo>
                  <a:lnTo>
                    <a:pt x="10" y="499"/>
                  </a:lnTo>
                  <a:lnTo>
                    <a:pt x="11" y="503"/>
                  </a:lnTo>
                  <a:lnTo>
                    <a:pt x="11" y="504"/>
                  </a:lnTo>
                  <a:lnTo>
                    <a:pt x="13" y="509"/>
                  </a:lnTo>
                  <a:lnTo>
                    <a:pt x="17" y="507"/>
                  </a:lnTo>
                  <a:lnTo>
                    <a:pt x="13" y="508"/>
                  </a:lnTo>
                  <a:lnTo>
                    <a:pt x="14" y="513"/>
                  </a:lnTo>
                  <a:lnTo>
                    <a:pt x="14" y="514"/>
                  </a:lnTo>
                  <a:lnTo>
                    <a:pt x="16" y="519"/>
                  </a:lnTo>
                  <a:lnTo>
                    <a:pt x="20" y="517"/>
                  </a:lnTo>
                  <a:lnTo>
                    <a:pt x="16" y="518"/>
                  </a:lnTo>
                  <a:lnTo>
                    <a:pt x="17" y="523"/>
                  </a:lnTo>
                  <a:lnTo>
                    <a:pt x="17" y="524"/>
                  </a:lnTo>
                  <a:lnTo>
                    <a:pt x="19" y="529"/>
                  </a:lnTo>
                  <a:lnTo>
                    <a:pt x="21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6" name="Freeform 7"/>
            <p:cNvSpPr>
              <a:spLocks/>
            </p:cNvSpPr>
            <p:nvPr/>
          </p:nvSpPr>
          <p:spPr bwMode="auto">
            <a:xfrm>
              <a:off x="4405" y="1289"/>
              <a:ext cx="30" cy="35"/>
            </a:xfrm>
            <a:custGeom>
              <a:avLst/>
              <a:gdLst>
                <a:gd name="T0" fmla="*/ 30 w 30"/>
                <a:gd name="T1" fmla="*/ 5 h 35"/>
                <a:gd name="T2" fmla="*/ 23 w 30"/>
                <a:gd name="T3" fmla="*/ 0 h 35"/>
                <a:gd name="T4" fmla="*/ 20 w 30"/>
                <a:gd name="T5" fmla="*/ 4 h 35"/>
                <a:gd name="T6" fmla="*/ 20 w 30"/>
                <a:gd name="T7" fmla="*/ 4 h 35"/>
                <a:gd name="T8" fmla="*/ 17 w 30"/>
                <a:gd name="T9" fmla="*/ 9 h 35"/>
                <a:gd name="T10" fmla="*/ 20 w 30"/>
                <a:gd name="T11" fmla="*/ 11 h 35"/>
                <a:gd name="T12" fmla="*/ 17 w 30"/>
                <a:gd name="T13" fmla="*/ 8 h 35"/>
                <a:gd name="T14" fmla="*/ 13 w 30"/>
                <a:gd name="T15" fmla="*/ 13 h 35"/>
                <a:gd name="T16" fmla="*/ 13 w 30"/>
                <a:gd name="T17" fmla="*/ 14 h 35"/>
                <a:gd name="T18" fmla="*/ 10 w 30"/>
                <a:gd name="T19" fmla="*/ 18 h 35"/>
                <a:gd name="T20" fmla="*/ 13 w 30"/>
                <a:gd name="T21" fmla="*/ 20 h 35"/>
                <a:gd name="T22" fmla="*/ 10 w 30"/>
                <a:gd name="T23" fmla="*/ 17 h 35"/>
                <a:gd name="T24" fmla="*/ 6 w 30"/>
                <a:gd name="T25" fmla="*/ 22 h 35"/>
                <a:gd name="T26" fmla="*/ 6 w 30"/>
                <a:gd name="T27" fmla="*/ 23 h 35"/>
                <a:gd name="T28" fmla="*/ 3 w 30"/>
                <a:gd name="T29" fmla="*/ 27 h 35"/>
                <a:gd name="T30" fmla="*/ 6 w 30"/>
                <a:gd name="T31" fmla="*/ 29 h 35"/>
                <a:gd name="T32" fmla="*/ 3 w 30"/>
                <a:gd name="T33" fmla="*/ 26 h 35"/>
                <a:gd name="T34" fmla="*/ 0 w 30"/>
                <a:gd name="T35" fmla="*/ 29 h 35"/>
                <a:gd name="T36" fmla="*/ 6 w 30"/>
                <a:gd name="T37" fmla="*/ 35 h 35"/>
                <a:gd name="T38" fmla="*/ 9 w 30"/>
                <a:gd name="T39" fmla="*/ 32 h 35"/>
                <a:gd name="T40" fmla="*/ 10 w 30"/>
                <a:gd name="T41" fmla="*/ 32 h 35"/>
                <a:gd name="T42" fmla="*/ 13 w 30"/>
                <a:gd name="T43" fmla="*/ 28 h 35"/>
                <a:gd name="T44" fmla="*/ 9 w 30"/>
                <a:gd name="T45" fmla="*/ 25 h 35"/>
                <a:gd name="T46" fmla="*/ 13 w 30"/>
                <a:gd name="T47" fmla="*/ 28 h 35"/>
                <a:gd name="T48" fmla="*/ 17 w 30"/>
                <a:gd name="T49" fmla="*/ 23 h 35"/>
                <a:gd name="T50" fmla="*/ 17 w 30"/>
                <a:gd name="T51" fmla="*/ 23 h 35"/>
                <a:gd name="T52" fmla="*/ 20 w 30"/>
                <a:gd name="T53" fmla="*/ 19 h 35"/>
                <a:gd name="T54" fmla="*/ 16 w 30"/>
                <a:gd name="T55" fmla="*/ 16 h 35"/>
                <a:gd name="T56" fmla="*/ 20 w 30"/>
                <a:gd name="T57" fmla="*/ 19 h 35"/>
                <a:gd name="T58" fmla="*/ 24 w 30"/>
                <a:gd name="T59" fmla="*/ 14 h 35"/>
                <a:gd name="T60" fmla="*/ 24 w 30"/>
                <a:gd name="T61" fmla="*/ 13 h 35"/>
                <a:gd name="T62" fmla="*/ 27 w 30"/>
                <a:gd name="T63" fmla="*/ 8 h 35"/>
                <a:gd name="T64" fmla="*/ 23 w 30"/>
                <a:gd name="T65" fmla="*/ 6 h 35"/>
                <a:gd name="T66" fmla="*/ 27 w 30"/>
                <a:gd name="T67" fmla="*/ 9 h 35"/>
                <a:gd name="T68" fmla="*/ 30 w 30"/>
                <a:gd name="T69" fmla="*/ 5 h 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"/>
                <a:gd name="T106" fmla="*/ 0 h 35"/>
                <a:gd name="T107" fmla="*/ 30 w 30"/>
                <a:gd name="T108" fmla="*/ 35 h 3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" h="35">
                  <a:moveTo>
                    <a:pt x="30" y="5"/>
                  </a:moveTo>
                  <a:lnTo>
                    <a:pt x="23" y="0"/>
                  </a:lnTo>
                  <a:lnTo>
                    <a:pt x="20" y="4"/>
                  </a:lnTo>
                  <a:lnTo>
                    <a:pt x="17" y="9"/>
                  </a:lnTo>
                  <a:lnTo>
                    <a:pt x="20" y="11"/>
                  </a:lnTo>
                  <a:lnTo>
                    <a:pt x="17" y="8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0" y="18"/>
                  </a:lnTo>
                  <a:lnTo>
                    <a:pt x="13" y="20"/>
                  </a:lnTo>
                  <a:lnTo>
                    <a:pt x="10" y="17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3" y="27"/>
                  </a:lnTo>
                  <a:lnTo>
                    <a:pt x="6" y="29"/>
                  </a:lnTo>
                  <a:lnTo>
                    <a:pt x="3" y="26"/>
                  </a:lnTo>
                  <a:lnTo>
                    <a:pt x="0" y="29"/>
                  </a:lnTo>
                  <a:lnTo>
                    <a:pt x="6" y="35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3" y="28"/>
                  </a:lnTo>
                  <a:lnTo>
                    <a:pt x="9" y="25"/>
                  </a:lnTo>
                  <a:lnTo>
                    <a:pt x="13" y="28"/>
                  </a:lnTo>
                  <a:lnTo>
                    <a:pt x="17" y="23"/>
                  </a:lnTo>
                  <a:lnTo>
                    <a:pt x="20" y="19"/>
                  </a:lnTo>
                  <a:lnTo>
                    <a:pt x="16" y="16"/>
                  </a:lnTo>
                  <a:lnTo>
                    <a:pt x="20" y="19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7" y="8"/>
                  </a:lnTo>
                  <a:lnTo>
                    <a:pt x="23" y="6"/>
                  </a:lnTo>
                  <a:lnTo>
                    <a:pt x="27" y="9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7" name="Freeform 8"/>
            <p:cNvSpPr>
              <a:spLocks/>
            </p:cNvSpPr>
            <p:nvPr/>
          </p:nvSpPr>
          <p:spPr bwMode="auto">
            <a:xfrm>
              <a:off x="3432" y="1009"/>
              <a:ext cx="29" cy="204"/>
            </a:xfrm>
            <a:custGeom>
              <a:avLst/>
              <a:gdLst>
                <a:gd name="T0" fmla="*/ 28 w 29"/>
                <a:gd name="T1" fmla="*/ 197 h 204"/>
                <a:gd name="T2" fmla="*/ 21 w 29"/>
                <a:gd name="T3" fmla="*/ 193 h 204"/>
                <a:gd name="T4" fmla="*/ 24 w 29"/>
                <a:gd name="T5" fmla="*/ 188 h 204"/>
                <a:gd name="T6" fmla="*/ 22 w 29"/>
                <a:gd name="T7" fmla="*/ 183 h 204"/>
                <a:gd name="T8" fmla="*/ 20 w 29"/>
                <a:gd name="T9" fmla="*/ 173 h 204"/>
                <a:gd name="T10" fmla="*/ 18 w 29"/>
                <a:gd name="T11" fmla="*/ 168 h 204"/>
                <a:gd name="T12" fmla="*/ 15 w 29"/>
                <a:gd name="T13" fmla="*/ 154 h 204"/>
                <a:gd name="T14" fmla="*/ 14 w 29"/>
                <a:gd name="T15" fmla="*/ 149 h 204"/>
                <a:gd name="T16" fmla="*/ 12 w 29"/>
                <a:gd name="T17" fmla="*/ 139 h 204"/>
                <a:gd name="T18" fmla="*/ 11 w 29"/>
                <a:gd name="T19" fmla="*/ 134 h 204"/>
                <a:gd name="T20" fmla="*/ 12 w 29"/>
                <a:gd name="T21" fmla="*/ 130 h 204"/>
                <a:gd name="T22" fmla="*/ 9 w 29"/>
                <a:gd name="T23" fmla="*/ 119 h 204"/>
                <a:gd name="T24" fmla="*/ 10 w 29"/>
                <a:gd name="T25" fmla="*/ 115 h 204"/>
                <a:gd name="T26" fmla="*/ 8 w 29"/>
                <a:gd name="T27" fmla="*/ 104 h 204"/>
                <a:gd name="T28" fmla="*/ 9 w 29"/>
                <a:gd name="T29" fmla="*/ 100 h 204"/>
                <a:gd name="T30" fmla="*/ 9 w 29"/>
                <a:gd name="T31" fmla="*/ 85 h 204"/>
                <a:gd name="T32" fmla="*/ 9 w 29"/>
                <a:gd name="T33" fmla="*/ 69 h 204"/>
                <a:gd name="T34" fmla="*/ 9 w 29"/>
                <a:gd name="T35" fmla="*/ 65 h 204"/>
                <a:gd name="T36" fmla="*/ 10 w 29"/>
                <a:gd name="T37" fmla="*/ 54 h 204"/>
                <a:gd name="T38" fmla="*/ 10 w 29"/>
                <a:gd name="T39" fmla="*/ 50 h 204"/>
                <a:gd name="T40" fmla="*/ 12 w 29"/>
                <a:gd name="T41" fmla="*/ 39 h 204"/>
                <a:gd name="T42" fmla="*/ 12 w 29"/>
                <a:gd name="T43" fmla="*/ 35 h 204"/>
                <a:gd name="T44" fmla="*/ 15 w 29"/>
                <a:gd name="T45" fmla="*/ 20 h 204"/>
                <a:gd name="T46" fmla="*/ 18 w 29"/>
                <a:gd name="T47" fmla="*/ 6 h 204"/>
                <a:gd name="T48" fmla="*/ 10 w 29"/>
                <a:gd name="T49" fmla="*/ 4 h 204"/>
                <a:gd name="T50" fmla="*/ 7 w 29"/>
                <a:gd name="T51" fmla="*/ 18 h 204"/>
                <a:gd name="T52" fmla="*/ 4 w 29"/>
                <a:gd name="T53" fmla="*/ 33 h 204"/>
                <a:gd name="T54" fmla="*/ 3 w 29"/>
                <a:gd name="T55" fmla="*/ 44 h 204"/>
                <a:gd name="T56" fmla="*/ 2 w 29"/>
                <a:gd name="T57" fmla="*/ 48 h 204"/>
                <a:gd name="T58" fmla="*/ 1 w 29"/>
                <a:gd name="T59" fmla="*/ 59 h 204"/>
                <a:gd name="T60" fmla="*/ 1 w 29"/>
                <a:gd name="T61" fmla="*/ 63 h 204"/>
                <a:gd name="T62" fmla="*/ 0 w 29"/>
                <a:gd name="T63" fmla="*/ 75 h 204"/>
                <a:gd name="T64" fmla="*/ 0 w 29"/>
                <a:gd name="T65" fmla="*/ 90 h 204"/>
                <a:gd name="T66" fmla="*/ 0 w 29"/>
                <a:gd name="T67" fmla="*/ 105 h 204"/>
                <a:gd name="T68" fmla="*/ 5 w 29"/>
                <a:gd name="T69" fmla="*/ 110 h 204"/>
                <a:gd name="T70" fmla="*/ 1 w 29"/>
                <a:gd name="T71" fmla="*/ 120 h 204"/>
                <a:gd name="T72" fmla="*/ 3 w 29"/>
                <a:gd name="T73" fmla="*/ 131 h 204"/>
                <a:gd name="T74" fmla="*/ 3 w 29"/>
                <a:gd name="T75" fmla="*/ 134 h 204"/>
                <a:gd name="T76" fmla="*/ 4 w 29"/>
                <a:gd name="T77" fmla="*/ 141 h 204"/>
                <a:gd name="T78" fmla="*/ 10 w 29"/>
                <a:gd name="T79" fmla="*/ 149 h 204"/>
                <a:gd name="T80" fmla="*/ 7 w 29"/>
                <a:gd name="T81" fmla="*/ 156 h 204"/>
                <a:gd name="T82" fmla="*/ 10 w 29"/>
                <a:gd name="T83" fmla="*/ 170 h 204"/>
                <a:gd name="T84" fmla="*/ 16 w 29"/>
                <a:gd name="T85" fmla="*/ 174 h 204"/>
                <a:gd name="T86" fmla="*/ 14 w 29"/>
                <a:gd name="T87" fmla="*/ 185 h 204"/>
                <a:gd name="T88" fmla="*/ 20 w 29"/>
                <a:gd name="T89" fmla="*/ 189 h 204"/>
                <a:gd name="T90" fmla="*/ 18 w 29"/>
                <a:gd name="T91" fmla="*/ 195 h 204"/>
                <a:gd name="T92" fmla="*/ 20 w 29"/>
                <a:gd name="T93" fmla="*/ 199 h 2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"/>
                <a:gd name="T142" fmla="*/ 0 h 204"/>
                <a:gd name="T143" fmla="*/ 29 w 29"/>
                <a:gd name="T144" fmla="*/ 204 h 2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" h="204">
                  <a:moveTo>
                    <a:pt x="21" y="204"/>
                  </a:moveTo>
                  <a:lnTo>
                    <a:pt x="29" y="202"/>
                  </a:lnTo>
                  <a:lnTo>
                    <a:pt x="28" y="197"/>
                  </a:lnTo>
                  <a:lnTo>
                    <a:pt x="28" y="196"/>
                  </a:lnTo>
                  <a:lnTo>
                    <a:pt x="25" y="191"/>
                  </a:lnTo>
                  <a:lnTo>
                    <a:pt x="21" y="193"/>
                  </a:lnTo>
                  <a:lnTo>
                    <a:pt x="25" y="192"/>
                  </a:lnTo>
                  <a:lnTo>
                    <a:pt x="24" y="188"/>
                  </a:lnTo>
                  <a:lnTo>
                    <a:pt x="22" y="183"/>
                  </a:lnTo>
                  <a:lnTo>
                    <a:pt x="18" y="184"/>
                  </a:lnTo>
                  <a:lnTo>
                    <a:pt x="22" y="183"/>
                  </a:lnTo>
                  <a:lnTo>
                    <a:pt x="21" y="178"/>
                  </a:lnTo>
                  <a:lnTo>
                    <a:pt x="20" y="173"/>
                  </a:lnTo>
                  <a:lnTo>
                    <a:pt x="18" y="168"/>
                  </a:lnTo>
                  <a:lnTo>
                    <a:pt x="14" y="169"/>
                  </a:lnTo>
                  <a:lnTo>
                    <a:pt x="18" y="168"/>
                  </a:lnTo>
                  <a:lnTo>
                    <a:pt x="17" y="163"/>
                  </a:lnTo>
                  <a:lnTo>
                    <a:pt x="16" y="158"/>
                  </a:lnTo>
                  <a:lnTo>
                    <a:pt x="15" y="154"/>
                  </a:lnTo>
                  <a:lnTo>
                    <a:pt x="11" y="155"/>
                  </a:lnTo>
                  <a:lnTo>
                    <a:pt x="15" y="155"/>
                  </a:lnTo>
                  <a:lnTo>
                    <a:pt x="14" y="149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2" y="139"/>
                  </a:lnTo>
                  <a:lnTo>
                    <a:pt x="8" y="140"/>
                  </a:lnTo>
                  <a:lnTo>
                    <a:pt x="12" y="140"/>
                  </a:lnTo>
                  <a:lnTo>
                    <a:pt x="11" y="134"/>
                  </a:lnTo>
                  <a:lnTo>
                    <a:pt x="7" y="134"/>
                  </a:lnTo>
                  <a:lnTo>
                    <a:pt x="12" y="134"/>
                  </a:lnTo>
                  <a:lnTo>
                    <a:pt x="12" y="130"/>
                  </a:lnTo>
                  <a:lnTo>
                    <a:pt x="11" y="129"/>
                  </a:lnTo>
                  <a:lnTo>
                    <a:pt x="10" y="124"/>
                  </a:lnTo>
                  <a:lnTo>
                    <a:pt x="9" y="119"/>
                  </a:lnTo>
                  <a:lnTo>
                    <a:pt x="5" y="120"/>
                  </a:lnTo>
                  <a:lnTo>
                    <a:pt x="10" y="120"/>
                  </a:lnTo>
                  <a:lnTo>
                    <a:pt x="10" y="115"/>
                  </a:lnTo>
                  <a:lnTo>
                    <a:pt x="10" y="110"/>
                  </a:lnTo>
                  <a:lnTo>
                    <a:pt x="9" y="109"/>
                  </a:lnTo>
                  <a:lnTo>
                    <a:pt x="8" y="104"/>
                  </a:lnTo>
                  <a:lnTo>
                    <a:pt x="4" y="105"/>
                  </a:lnTo>
                  <a:lnTo>
                    <a:pt x="9" y="105"/>
                  </a:lnTo>
                  <a:lnTo>
                    <a:pt x="9" y="100"/>
                  </a:lnTo>
                  <a:lnTo>
                    <a:pt x="9" y="95"/>
                  </a:lnTo>
                  <a:lnTo>
                    <a:pt x="9" y="90"/>
                  </a:lnTo>
                  <a:lnTo>
                    <a:pt x="9" y="85"/>
                  </a:lnTo>
                  <a:lnTo>
                    <a:pt x="9" y="80"/>
                  </a:lnTo>
                  <a:lnTo>
                    <a:pt x="9" y="75"/>
                  </a:lnTo>
                  <a:lnTo>
                    <a:pt x="9" y="69"/>
                  </a:lnTo>
                  <a:lnTo>
                    <a:pt x="4" y="69"/>
                  </a:lnTo>
                  <a:lnTo>
                    <a:pt x="8" y="70"/>
                  </a:lnTo>
                  <a:lnTo>
                    <a:pt x="9" y="65"/>
                  </a:lnTo>
                  <a:lnTo>
                    <a:pt x="10" y="64"/>
                  </a:lnTo>
                  <a:lnTo>
                    <a:pt x="10" y="59"/>
                  </a:lnTo>
                  <a:lnTo>
                    <a:pt x="10" y="54"/>
                  </a:lnTo>
                  <a:lnTo>
                    <a:pt x="5" y="54"/>
                  </a:lnTo>
                  <a:lnTo>
                    <a:pt x="9" y="55"/>
                  </a:lnTo>
                  <a:lnTo>
                    <a:pt x="10" y="50"/>
                  </a:lnTo>
                  <a:lnTo>
                    <a:pt x="11" y="45"/>
                  </a:lnTo>
                  <a:lnTo>
                    <a:pt x="12" y="44"/>
                  </a:lnTo>
                  <a:lnTo>
                    <a:pt x="12" y="39"/>
                  </a:lnTo>
                  <a:lnTo>
                    <a:pt x="7" y="39"/>
                  </a:lnTo>
                  <a:lnTo>
                    <a:pt x="11" y="40"/>
                  </a:lnTo>
                  <a:lnTo>
                    <a:pt x="12" y="35"/>
                  </a:lnTo>
                  <a:lnTo>
                    <a:pt x="13" y="30"/>
                  </a:lnTo>
                  <a:lnTo>
                    <a:pt x="14" y="25"/>
                  </a:lnTo>
                  <a:lnTo>
                    <a:pt x="15" y="20"/>
                  </a:lnTo>
                  <a:lnTo>
                    <a:pt x="16" y="15"/>
                  </a:lnTo>
                  <a:lnTo>
                    <a:pt x="17" y="10"/>
                  </a:lnTo>
                  <a:lnTo>
                    <a:pt x="18" y="6"/>
                  </a:lnTo>
                  <a:lnTo>
                    <a:pt x="19" y="2"/>
                  </a:lnTo>
                  <a:lnTo>
                    <a:pt x="11" y="0"/>
                  </a:lnTo>
                  <a:lnTo>
                    <a:pt x="10" y="4"/>
                  </a:lnTo>
                  <a:lnTo>
                    <a:pt x="9" y="8"/>
                  </a:lnTo>
                  <a:lnTo>
                    <a:pt x="8" y="13"/>
                  </a:lnTo>
                  <a:lnTo>
                    <a:pt x="7" y="18"/>
                  </a:lnTo>
                  <a:lnTo>
                    <a:pt x="6" y="23"/>
                  </a:lnTo>
                  <a:lnTo>
                    <a:pt x="5" y="28"/>
                  </a:lnTo>
                  <a:lnTo>
                    <a:pt x="4" y="33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3" y="44"/>
                  </a:lnTo>
                  <a:lnTo>
                    <a:pt x="7" y="44"/>
                  </a:lnTo>
                  <a:lnTo>
                    <a:pt x="3" y="43"/>
                  </a:lnTo>
                  <a:lnTo>
                    <a:pt x="2" y="48"/>
                  </a:lnTo>
                  <a:lnTo>
                    <a:pt x="1" y="53"/>
                  </a:lnTo>
                  <a:lnTo>
                    <a:pt x="1" y="54"/>
                  </a:lnTo>
                  <a:lnTo>
                    <a:pt x="1" y="59"/>
                  </a:lnTo>
                  <a:lnTo>
                    <a:pt x="1" y="64"/>
                  </a:lnTo>
                  <a:lnTo>
                    <a:pt x="5" y="64"/>
                  </a:lnTo>
                  <a:lnTo>
                    <a:pt x="1" y="63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1" y="111"/>
                  </a:lnTo>
                  <a:lnTo>
                    <a:pt x="5" y="110"/>
                  </a:lnTo>
                  <a:lnTo>
                    <a:pt x="1" y="110"/>
                  </a:lnTo>
                  <a:lnTo>
                    <a:pt x="1" y="115"/>
                  </a:lnTo>
                  <a:lnTo>
                    <a:pt x="1" y="120"/>
                  </a:lnTo>
                  <a:lnTo>
                    <a:pt x="1" y="121"/>
                  </a:lnTo>
                  <a:lnTo>
                    <a:pt x="2" y="126"/>
                  </a:lnTo>
                  <a:lnTo>
                    <a:pt x="3" y="131"/>
                  </a:lnTo>
                  <a:lnTo>
                    <a:pt x="7" y="130"/>
                  </a:lnTo>
                  <a:lnTo>
                    <a:pt x="3" y="130"/>
                  </a:lnTo>
                  <a:lnTo>
                    <a:pt x="3" y="134"/>
                  </a:lnTo>
                  <a:lnTo>
                    <a:pt x="3" y="135"/>
                  </a:lnTo>
                  <a:lnTo>
                    <a:pt x="4" y="141"/>
                  </a:lnTo>
                  <a:lnTo>
                    <a:pt x="5" y="145"/>
                  </a:lnTo>
                  <a:lnTo>
                    <a:pt x="6" y="150"/>
                  </a:lnTo>
                  <a:lnTo>
                    <a:pt x="10" y="149"/>
                  </a:lnTo>
                  <a:lnTo>
                    <a:pt x="6" y="150"/>
                  </a:lnTo>
                  <a:lnTo>
                    <a:pt x="7" y="156"/>
                  </a:lnTo>
                  <a:lnTo>
                    <a:pt x="8" y="160"/>
                  </a:lnTo>
                  <a:lnTo>
                    <a:pt x="9" y="165"/>
                  </a:lnTo>
                  <a:lnTo>
                    <a:pt x="10" y="170"/>
                  </a:lnTo>
                  <a:lnTo>
                    <a:pt x="10" y="171"/>
                  </a:lnTo>
                  <a:lnTo>
                    <a:pt x="12" y="176"/>
                  </a:lnTo>
                  <a:lnTo>
                    <a:pt x="16" y="174"/>
                  </a:lnTo>
                  <a:lnTo>
                    <a:pt x="12" y="175"/>
                  </a:lnTo>
                  <a:lnTo>
                    <a:pt x="13" y="180"/>
                  </a:lnTo>
                  <a:lnTo>
                    <a:pt x="14" y="185"/>
                  </a:lnTo>
                  <a:lnTo>
                    <a:pt x="14" y="186"/>
                  </a:lnTo>
                  <a:lnTo>
                    <a:pt x="16" y="191"/>
                  </a:lnTo>
                  <a:lnTo>
                    <a:pt x="20" y="189"/>
                  </a:lnTo>
                  <a:lnTo>
                    <a:pt x="16" y="190"/>
                  </a:lnTo>
                  <a:lnTo>
                    <a:pt x="17" y="194"/>
                  </a:lnTo>
                  <a:lnTo>
                    <a:pt x="18" y="195"/>
                  </a:lnTo>
                  <a:lnTo>
                    <a:pt x="21" y="200"/>
                  </a:lnTo>
                  <a:lnTo>
                    <a:pt x="24" y="198"/>
                  </a:lnTo>
                  <a:lnTo>
                    <a:pt x="20" y="199"/>
                  </a:lnTo>
                  <a:lnTo>
                    <a:pt x="21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8" name="Freeform 9"/>
            <p:cNvSpPr>
              <a:spLocks/>
            </p:cNvSpPr>
            <p:nvPr/>
          </p:nvSpPr>
          <p:spPr bwMode="auto">
            <a:xfrm>
              <a:off x="4404" y="1318"/>
              <a:ext cx="24" cy="58"/>
            </a:xfrm>
            <a:custGeom>
              <a:avLst/>
              <a:gdLst>
                <a:gd name="T0" fmla="*/ 8 w 24"/>
                <a:gd name="T1" fmla="*/ 0 h 58"/>
                <a:gd name="T2" fmla="*/ 0 w 24"/>
                <a:gd name="T3" fmla="*/ 3 h 58"/>
                <a:gd name="T4" fmla="*/ 2 w 24"/>
                <a:gd name="T5" fmla="*/ 8 h 58"/>
                <a:gd name="T6" fmla="*/ 6 w 24"/>
                <a:gd name="T7" fmla="*/ 6 h 58"/>
                <a:gd name="T8" fmla="*/ 2 w 24"/>
                <a:gd name="T9" fmla="*/ 7 h 58"/>
                <a:gd name="T10" fmla="*/ 3 w 24"/>
                <a:gd name="T11" fmla="*/ 12 h 58"/>
                <a:gd name="T12" fmla="*/ 3 w 24"/>
                <a:gd name="T13" fmla="*/ 13 h 58"/>
                <a:gd name="T14" fmla="*/ 5 w 24"/>
                <a:gd name="T15" fmla="*/ 18 h 58"/>
                <a:gd name="T16" fmla="*/ 7 w 24"/>
                <a:gd name="T17" fmla="*/ 23 h 58"/>
                <a:gd name="T18" fmla="*/ 11 w 24"/>
                <a:gd name="T19" fmla="*/ 21 h 58"/>
                <a:gd name="T20" fmla="*/ 7 w 24"/>
                <a:gd name="T21" fmla="*/ 22 h 58"/>
                <a:gd name="T22" fmla="*/ 8 w 24"/>
                <a:gd name="T23" fmla="*/ 27 h 58"/>
                <a:gd name="T24" fmla="*/ 9 w 24"/>
                <a:gd name="T25" fmla="*/ 32 h 58"/>
                <a:gd name="T26" fmla="*/ 10 w 24"/>
                <a:gd name="T27" fmla="*/ 37 h 58"/>
                <a:gd name="T28" fmla="*/ 10 w 24"/>
                <a:gd name="T29" fmla="*/ 38 h 58"/>
                <a:gd name="T30" fmla="*/ 12 w 24"/>
                <a:gd name="T31" fmla="*/ 43 h 58"/>
                <a:gd name="T32" fmla="*/ 16 w 24"/>
                <a:gd name="T33" fmla="*/ 41 h 58"/>
                <a:gd name="T34" fmla="*/ 12 w 24"/>
                <a:gd name="T35" fmla="*/ 42 h 58"/>
                <a:gd name="T36" fmla="*/ 13 w 24"/>
                <a:gd name="T37" fmla="*/ 47 h 58"/>
                <a:gd name="T38" fmla="*/ 17 w 24"/>
                <a:gd name="T39" fmla="*/ 46 h 58"/>
                <a:gd name="T40" fmla="*/ 13 w 24"/>
                <a:gd name="T41" fmla="*/ 47 h 58"/>
                <a:gd name="T42" fmla="*/ 14 w 24"/>
                <a:gd name="T43" fmla="*/ 53 h 58"/>
                <a:gd name="T44" fmla="*/ 14 w 24"/>
                <a:gd name="T45" fmla="*/ 53 h 58"/>
                <a:gd name="T46" fmla="*/ 15 w 24"/>
                <a:gd name="T47" fmla="*/ 58 h 58"/>
                <a:gd name="T48" fmla="*/ 19 w 24"/>
                <a:gd name="T49" fmla="*/ 57 h 58"/>
                <a:gd name="T50" fmla="*/ 15 w 24"/>
                <a:gd name="T51" fmla="*/ 57 h 58"/>
                <a:gd name="T52" fmla="*/ 15 w 24"/>
                <a:gd name="T53" fmla="*/ 58 h 58"/>
                <a:gd name="T54" fmla="*/ 24 w 24"/>
                <a:gd name="T55" fmla="*/ 58 h 58"/>
                <a:gd name="T56" fmla="*/ 24 w 24"/>
                <a:gd name="T57" fmla="*/ 57 h 58"/>
                <a:gd name="T58" fmla="*/ 23 w 24"/>
                <a:gd name="T59" fmla="*/ 56 h 58"/>
                <a:gd name="T60" fmla="*/ 22 w 24"/>
                <a:gd name="T61" fmla="*/ 51 h 58"/>
                <a:gd name="T62" fmla="*/ 18 w 24"/>
                <a:gd name="T63" fmla="*/ 52 h 58"/>
                <a:gd name="T64" fmla="*/ 22 w 24"/>
                <a:gd name="T65" fmla="*/ 52 h 58"/>
                <a:gd name="T66" fmla="*/ 21 w 24"/>
                <a:gd name="T67" fmla="*/ 46 h 58"/>
                <a:gd name="T68" fmla="*/ 21 w 24"/>
                <a:gd name="T69" fmla="*/ 45 h 58"/>
                <a:gd name="T70" fmla="*/ 20 w 24"/>
                <a:gd name="T71" fmla="*/ 40 h 58"/>
                <a:gd name="T72" fmla="*/ 20 w 24"/>
                <a:gd name="T73" fmla="*/ 40 h 58"/>
                <a:gd name="T74" fmla="*/ 18 w 24"/>
                <a:gd name="T75" fmla="*/ 35 h 58"/>
                <a:gd name="T76" fmla="*/ 14 w 24"/>
                <a:gd name="T77" fmla="*/ 36 h 58"/>
                <a:gd name="T78" fmla="*/ 18 w 24"/>
                <a:gd name="T79" fmla="*/ 35 h 58"/>
                <a:gd name="T80" fmla="*/ 17 w 24"/>
                <a:gd name="T81" fmla="*/ 30 h 58"/>
                <a:gd name="T82" fmla="*/ 16 w 24"/>
                <a:gd name="T83" fmla="*/ 25 h 58"/>
                <a:gd name="T84" fmla="*/ 15 w 24"/>
                <a:gd name="T85" fmla="*/ 20 h 58"/>
                <a:gd name="T86" fmla="*/ 15 w 24"/>
                <a:gd name="T87" fmla="*/ 20 h 58"/>
                <a:gd name="T88" fmla="*/ 13 w 24"/>
                <a:gd name="T89" fmla="*/ 15 h 58"/>
                <a:gd name="T90" fmla="*/ 11 w 24"/>
                <a:gd name="T91" fmla="*/ 10 h 58"/>
                <a:gd name="T92" fmla="*/ 7 w 24"/>
                <a:gd name="T93" fmla="*/ 11 h 58"/>
                <a:gd name="T94" fmla="*/ 11 w 24"/>
                <a:gd name="T95" fmla="*/ 10 h 58"/>
                <a:gd name="T96" fmla="*/ 10 w 24"/>
                <a:gd name="T97" fmla="*/ 5 h 58"/>
                <a:gd name="T98" fmla="*/ 10 w 24"/>
                <a:gd name="T99" fmla="*/ 5 h 58"/>
                <a:gd name="T100" fmla="*/ 8 w 24"/>
                <a:gd name="T101" fmla="*/ 0 h 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"/>
                <a:gd name="T154" fmla="*/ 0 h 58"/>
                <a:gd name="T155" fmla="*/ 24 w 24"/>
                <a:gd name="T156" fmla="*/ 58 h 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" h="58">
                  <a:moveTo>
                    <a:pt x="8" y="0"/>
                  </a:moveTo>
                  <a:lnTo>
                    <a:pt x="0" y="3"/>
                  </a:lnTo>
                  <a:lnTo>
                    <a:pt x="2" y="8"/>
                  </a:lnTo>
                  <a:lnTo>
                    <a:pt x="6" y="6"/>
                  </a:lnTo>
                  <a:lnTo>
                    <a:pt x="2" y="7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5" y="18"/>
                  </a:lnTo>
                  <a:lnTo>
                    <a:pt x="7" y="23"/>
                  </a:lnTo>
                  <a:lnTo>
                    <a:pt x="11" y="21"/>
                  </a:lnTo>
                  <a:lnTo>
                    <a:pt x="7" y="22"/>
                  </a:lnTo>
                  <a:lnTo>
                    <a:pt x="8" y="27"/>
                  </a:lnTo>
                  <a:lnTo>
                    <a:pt x="9" y="32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12" y="43"/>
                  </a:lnTo>
                  <a:lnTo>
                    <a:pt x="16" y="41"/>
                  </a:lnTo>
                  <a:lnTo>
                    <a:pt x="12" y="42"/>
                  </a:lnTo>
                  <a:lnTo>
                    <a:pt x="13" y="47"/>
                  </a:lnTo>
                  <a:lnTo>
                    <a:pt x="17" y="46"/>
                  </a:lnTo>
                  <a:lnTo>
                    <a:pt x="13" y="47"/>
                  </a:lnTo>
                  <a:lnTo>
                    <a:pt x="14" y="53"/>
                  </a:lnTo>
                  <a:lnTo>
                    <a:pt x="15" y="58"/>
                  </a:lnTo>
                  <a:lnTo>
                    <a:pt x="19" y="57"/>
                  </a:lnTo>
                  <a:lnTo>
                    <a:pt x="15" y="57"/>
                  </a:lnTo>
                  <a:lnTo>
                    <a:pt x="15" y="58"/>
                  </a:lnTo>
                  <a:lnTo>
                    <a:pt x="24" y="58"/>
                  </a:lnTo>
                  <a:lnTo>
                    <a:pt x="24" y="57"/>
                  </a:lnTo>
                  <a:lnTo>
                    <a:pt x="23" y="56"/>
                  </a:lnTo>
                  <a:lnTo>
                    <a:pt x="22" y="51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1" y="46"/>
                  </a:lnTo>
                  <a:lnTo>
                    <a:pt x="21" y="45"/>
                  </a:lnTo>
                  <a:lnTo>
                    <a:pt x="20" y="40"/>
                  </a:lnTo>
                  <a:lnTo>
                    <a:pt x="18" y="35"/>
                  </a:lnTo>
                  <a:lnTo>
                    <a:pt x="14" y="36"/>
                  </a:lnTo>
                  <a:lnTo>
                    <a:pt x="18" y="35"/>
                  </a:lnTo>
                  <a:lnTo>
                    <a:pt x="17" y="30"/>
                  </a:lnTo>
                  <a:lnTo>
                    <a:pt x="16" y="25"/>
                  </a:lnTo>
                  <a:lnTo>
                    <a:pt x="15" y="20"/>
                  </a:lnTo>
                  <a:lnTo>
                    <a:pt x="13" y="15"/>
                  </a:lnTo>
                  <a:lnTo>
                    <a:pt x="11" y="10"/>
                  </a:lnTo>
                  <a:lnTo>
                    <a:pt x="7" y="11"/>
                  </a:lnTo>
                  <a:lnTo>
                    <a:pt x="11" y="10"/>
                  </a:lnTo>
                  <a:lnTo>
                    <a:pt x="1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" name="Freeform 10"/>
            <p:cNvSpPr>
              <a:spLocks/>
            </p:cNvSpPr>
            <p:nvPr/>
          </p:nvSpPr>
          <p:spPr bwMode="auto">
            <a:xfrm>
              <a:off x="3367" y="1209"/>
              <a:ext cx="92" cy="225"/>
            </a:xfrm>
            <a:custGeom>
              <a:avLst/>
              <a:gdLst>
                <a:gd name="T0" fmla="*/ 9 w 92"/>
                <a:gd name="T1" fmla="*/ 215 h 225"/>
                <a:gd name="T2" fmla="*/ 9 w 92"/>
                <a:gd name="T3" fmla="*/ 206 h 225"/>
                <a:gd name="T4" fmla="*/ 9 w 92"/>
                <a:gd name="T5" fmla="*/ 201 h 225"/>
                <a:gd name="T6" fmla="*/ 12 w 92"/>
                <a:gd name="T7" fmla="*/ 185 h 225"/>
                <a:gd name="T8" fmla="*/ 13 w 92"/>
                <a:gd name="T9" fmla="*/ 176 h 225"/>
                <a:gd name="T10" fmla="*/ 13 w 92"/>
                <a:gd name="T11" fmla="*/ 171 h 225"/>
                <a:gd name="T12" fmla="*/ 15 w 92"/>
                <a:gd name="T13" fmla="*/ 162 h 225"/>
                <a:gd name="T14" fmla="*/ 19 w 92"/>
                <a:gd name="T15" fmla="*/ 146 h 225"/>
                <a:gd name="T16" fmla="*/ 22 w 92"/>
                <a:gd name="T17" fmla="*/ 137 h 225"/>
                <a:gd name="T18" fmla="*/ 23 w 92"/>
                <a:gd name="T19" fmla="*/ 132 h 225"/>
                <a:gd name="T20" fmla="*/ 22 w 92"/>
                <a:gd name="T21" fmla="*/ 120 h 225"/>
                <a:gd name="T22" fmla="*/ 30 w 92"/>
                <a:gd name="T23" fmla="*/ 113 h 225"/>
                <a:gd name="T24" fmla="*/ 38 w 92"/>
                <a:gd name="T25" fmla="*/ 93 h 225"/>
                <a:gd name="T26" fmla="*/ 40 w 92"/>
                <a:gd name="T27" fmla="*/ 89 h 225"/>
                <a:gd name="T28" fmla="*/ 45 w 92"/>
                <a:gd name="T29" fmla="*/ 79 h 225"/>
                <a:gd name="T30" fmla="*/ 52 w 92"/>
                <a:gd name="T31" fmla="*/ 65 h 225"/>
                <a:gd name="T32" fmla="*/ 55 w 92"/>
                <a:gd name="T33" fmla="*/ 61 h 225"/>
                <a:gd name="T34" fmla="*/ 60 w 92"/>
                <a:gd name="T35" fmla="*/ 52 h 225"/>
                <a:gd name="T36" fmla="*/ 63 w 92"/>
                <a:gd name="T37" fmla="*/ 47 h 225"/>
                <a:gd name="T38" fmla="*/ 65 w 92"/>
                <a:gd name="T39" fmla="*/ 35 h 225"/>
                <a:gd name="T40" fmla="*/ 75 w 92"/>
                <a:gd name="T41" fmla="*/ 28 h 225"/>
                <a:gd name="T42" fmla="*/ 81 w 92"/>
                <a:gd name="T43" fmla="*/ 21 h 225"/>
                <a:gd name="T44" fmla="*/ 85 w 92"/>
                <a:gd name="T45" fmla="*/ 16 h 225"/>
                <a:gd name="T46" fmla="*/ 91 w 92"/>
                <a:gd name="T47" fmla="*/ 8 h 225"/>
                <a:gd name="T48" fmla="*/ 86 w 92"/>
                <a:gd name="T49" fmla="*/ 0 h 225"/>
                <a:gd name="T50" fmla="*/ 81 w 92"/>
                <a:gd name="T51" fmla="*/ 7 h 225"/>
                <a:gd name="T52" fmla="*/ 74 w 92"/>
                <a:gd name="T53" fmla="*/ 15 h 225"/>
                <a:gd name="T54" fmla="*/ 68 w 92"/>
                <a:gd name="T55" fmla="*/ 24 h 225"/>
                <a:gd name="T56" fmla="*/ 62 w 92"/>
                <a:gd name="T57" fmla="*/ 33 h 225"/>
                <a:gd name="T58" fmla="*/ 59 w 92"/>
                <a:gd name="T59" fmla="*/ 38 h 225"/>
                <a:gd name="T60" fmla="*/ 56 w 92"/>
                <a:gd name="T61" fmla="*/ 49 h 225"/>
                <a:gd name="T62" fmla="*/ 49 w 92"/>
                <a:gd name="T63" fmla="*/ 52 h 225"/>
                <a:gd name="T64" fmla="*/ 45 w 92"/>
                <a:gd name="T65" fmla="*/ 61 h 225"/>
                <a:gd name="T66" fmla="*/ 46 w 92"/>
                <a:gd name="T67" fmla="*/ 68 h 225"/>
                <a:gd name="T68" fmla="*/ 35 w 92"/>
                <a:gd name="T69" fmla="*/ 80 h 225"/>
                <a:gd name="T70" fmla="*/ 36 w 92"/>
                <a:gd name="T71" fmla="*/ 87 h 225"/>
                <a:gd name="T72" fmla="*/ 30 w 92"/>
                <a:gd name="T73" fmla="*/ 90 h 225"/>
                <a:gd name="T74" fmla="*/ 22 w 92"/>
                <a:gd name="T75" fmla="*/ 110 h 225"/>
                <a:gd name="T76" fmla="*/ 19 w 92"/>
                <a:gd name="T77" fmla="*/ 118 h 225"/>
                <a:gd name="T78" fmla="*/ 21 w 92"/>
                <a:gd name="T79" fmla="*/ 125 h 225"/>
                <a:gd name="T80" fmla="*/ 14 w 92"/>
                <a:gd name="T81" fmla="*/ 134 h 225"/>
                <a:gd name="T82" fmla="*/ 12 w 92"/>
                <a:gd name="T83" fmla="*/ 139 h 225"/>
                <a:gd name="T84" fmla="*/ 13 w 92"/>
                <a:gd name="T85" fmla="*/ 155 h 225"/>
                <a:gd name="T86" fmla="*/ 6 w 92"/>
                <a:gd name="T87" fmla="*/ 164 h 225"/>
                <a:gd name="T88" fmla="*/ 9 w 92"/>
                <a:gd name="T89" fmla="*/ 175 h 225"/>
                <a:gd name="T90" fmla="*/ 3 w 92"/>
                <a:gd name="T91" fmla="*/ 185 h 225"/>
                <a:gd name="T92" fmla="*/ 2 w 92"/>
                <a:gd name="T93" fmla="*/ 194 h 225"/>
                <a:gd name="T94" fmla="*/ 5 w 92"/>
                <a:gd name="T95" fmla="*/ 205 h 225"/>
                <a:gd name="T96" fmla="*/ 0 w 92"/>
                <a:gd name="T97" fmla="*/ 215 h 2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2"/>
                <a:gd name="T148" fmla="*/ 0 h 225"/>
                <a:gd name="T149" fmla="*/ 92 w 92"/>
                <a:gd name="T150" fmla="*/ 225 h 2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2" h="225">
                  <a:moveTo>
                    <a:pt x="0" y="225"/>
                  </a:moveTo>
                  <a:lnTo>
                    <a:pt x="9" y="225"/>
                  </a:lnTo>
                  <a:lnTo>
                    <a:pt x="9" y="220"/>
                  </a:lnTo>
                  <a:lnTo>
                    <a:pt x="9" y="215"/>
                  </a:lnTo>
                  <a:lnTo>
                    <a:pt x="9" y="210"/>
                  </a:lnTo>
                  <a:lnTo>
                    <a:pt x="4" y="210"/>
                  </a:lnTo>
                  <a:lnTo>
                    <a:pt x="8" y="211"/>
                  </a:lnTo>
                  <a:lnTo>
                    <a:pt x="9" y="206"/>
                  </a:lnTo>
                  <a:lnTo>
                    <a:pt x="10" y="205"/>
                  </a:lnTo>
                  <a:lnTo>
                    <a:pt x="10" y="200"/>
                  </a:lnTo>
                  <a:lnTo>
                    <a:pt x="5" y="200"/>
                  </a:lnTo>
                  <a:lnTo>
                    <a:pt x="9" y="201"/>
                  </a:lnTo>
                  <a:lnTo>
                    <a:pt x="10" y="196"/>
                  </a:lnTo>
                  <a:lnTo>
                    <a:pt x="11" y="191"/>
                  </a:lnTo>
                  <a:lnTo>
                    <a:pt x="12" y="190"/>
                  </a:lnTo>
                  <a:lnTo>
                    <a:pt x="12" y="185"/>
                  </a:lnTo>
                  <a:lnTo>
                    <a:pt x="7" y="185"/>
                  </a:lnTo>
                  <a:lnTo>
                    <a:pt x="11" y="186"/>
                  </a:lnTo>
                  <a:lnTo>
                    <a:pt x="12" y="181"/>
                  </a:lnTo>
                  <a:lnTo>
                    <a:pt x="13" y="176"/>
                  </a:lnTo>
                  <a:lnTo>
                    <a:pt x="14" y="175"/>
                  </a:lnTo>
                  <a:lnTo>
                    <a:pt x="14" y="170"/>
                  </a:lnTo>
                  <a:lnTo>
                    <a:pt x="9" y="170"/>
                  </a:lnTo>
                  <a:lnTo>
                    <a:pt x="13" y="171"/>
                  </a:lnTo>
                  <a:lnTo>
                    <a:pt x="14" y="166"/>
                  </a:lnTo>
                  <a:lnTo>
                    <a:pt x="15" y="161"/>
                  </a:lnTo>
                  <a:lnTo>
                    <a:pt x="11" y="160"/>
                  </a:lnTo>
                  <a:lnTo>
                    <a:pt x="15" y="162"/>
                  </a:lnTo>
                  <a:lnTo>
                    <a:pt x="17" y="157"/>
                  </a:lnTo>
                  <a:lnTo>
                    <a:pt x="17" y="156"/>
                  </a:lnTo>
                  <a:lnTo>
                    <a:pt x="18" y="151"/>
                  </a:lnTo>
                  <a:lnTo>
                    <a:pt x="19" y="146"/>
                  </a:lnTo>
                  <a:lnTo>
                    <a:pt x="20" y="141"/>
                  </a:lnTo>
                  <a:lnTo>
                    <a:pt x="16" y="140"/>
                  </a:lnTo>
                  <a:lnTo>
                    <a:pt x="20" y="142"/>
                  </a:lnTo>
                  <a:lnTo>
                    <a:pt x="22" y="137"/>
                  </a:lnTo>
                  <a:lnTo>
                    <a:pt x="22" y="136"/>
                  </a:lnTo>
                  <a:lnTo>
                    <a:pt x="23" y="131"/>
                  </a:lnTo>
                  <a:lnTo>
                    <a:pt x="19" y="130"/>
                  </a:lnTo>
                  <a:lnTo>
                    <a:pt x="23" y="132"/>
                  </a:lnTo>
                  <a:lnTo>
                    <a:pt x="25" y="127"/>
                  </a:lnTo>
                  <a:lnTo>
                    <a:pt x="25" y="126"/>
                  </a:lnTo>
                  <a:lnTo>
                    <a:pt x="26" y="121"/>
                  </a:lnTo>
                  <a:lnTo>
                    <a:pt x="22" y="120"/>
                  </a:lnTo>
                  <a:lnTo>
                    <a:pt x="26" y="122"/>
                  </a:lnTo>
                  <a:lnTo>
                    <a:pt x="28" y="118"/>
                  </a:lnTo>
                  <a:lnTo>
                    <a:pt x="30" y="113"/>
                  </a:lnTo>
                  <a:lnTo>
                    <a:pt x="32" y="108"/>
                  </a:lnTo>
                  <a:lnTo>
                    <a:pt x="34" y="103"/>
                  </a:lnTo>
                  <a:lnTo>
                    <a:pt x="36" y="98"/>
                  </a:lnTo>
                  <a:lnTo>
                    <a:pt x="38" y="93"/>
                  </a:lnTo>
                  <a:lnTo>
                    <a:pt x="34" y="91"/>
                  </a:lnTo>
                  <a:lnTo>
                    <a:pt x="38" y="93"/>
                  </a:lnTo>
                  <a:lnTo>
                    <a:pt x="40" y="89"/>
                  </a:lnTo>
                  <a:lnTo>
                    <a:pt x="42" y="84"/>
                  </a:lnTo>
                  <a:lnTo>
                    <a:pt x="38" y="82"/>
                  </a:lnTo>
                  <a:lnTo>
                    <a:pt x="42" y="84"/>
                  </a:lnTo>
                  <a:lnTo>
                    <a:pt x="45" y="79"/>
                  </a:lnTo>
                  <a:lnTo>
                    <a:pt x="47" y="75"/>
                  </a:lnTo>
                  <a:lnTo>
                    <a:pt x="50" y="70"/>
                  </a:lnTo>
                  <a:lnTo>
                    <a:pt x="52" y="65"/>
                  </a:lnTo>
                  <a:lnTo>
                    <a:pt x="48" y="63"/>
                  </a:lnTo>
                  <a:lnTo>
                    <a:pt x="52" y="66"/>
                  </a:lnTo>
                  <a:lnTo>
                    <a:pt x="55" y="62"/>
                  </a:lnTo>
                  <a:lnTo>
                    <a:pt x="55" y="61"/>
                  </a:lnTo>
                  <a:lnTo>
                    <a:pt x="57" y="56"/>
                  </a:lnTo>
                  <a:lnTo>
                    <a:pt x="53" y="53"/>
                  </a:lnTo>
                  <a:lnTo>
                    <a:pt x="57" y="57"/>
                  </a:lnTo>
                  <a:lnTo>
                    <a:pt x="60" y="52"/>
                  </a:lnTo>
                  <a:lnTo>
                    <a:pt x="60" y="51"/>
                  </a:lnTo>
                  <a:lnTo>
                    <a:pt x="63" y="46"/>
                  </a:lnTo>
                  <a:lnTo>
                    <a:pt x="59" y="44"/>
                  </a:lnTo>
                  <a:lnTo>
                    <a:pt x="63" y="47"/>
                  </a:lnTo>
                  <a:lnTo>
                    <a:pt x="66" y="43"/>
                  </a:lnTo>
                  <a:lnTo>
                    <a:pt x="66" y="42"/>
                  </a:lnTo>
                  <a:lnTo>
                    <a:pt x="69" y="37"/>
                  </a:lnTo>
                  <a:lnTo>
                    <a:pt x="65" y="35"/>
                  </a:lnTo>
                  <a:lnTo>
                    <a:pt x="69" y="38"/>
                  </a:lnTo>
                  <a:lnTo>
                    <a:pt x="72" y="34"/>
                  </a:lnTo>
                  <a:lnTo>
                    <a:pt x="72" y="33"/>
                  </a:lnTo>
                  <a:lnTo>
                    <a:pt x="75" y="28"/>
                  </a:lnTo>
                  <a:lnTo>
                    <a:pt x="71" y="26"/>
                  </a:lnTo>
                  <a:lnTo>
                    <a:pt x="75" y="29"/>
                  </a:lnTo>
                  <a:lnTo>
                    <a:pt x="78" y="25"/>
                  </a:lnTo>
                  <a:lnTo>
                    <a:pt x="81" y="21"/>
                  </a:lnTo>
                  <a:lnTo>
                    <a:pt x="77" y="18"/>
                  </a:lnTo>
                  <a:lnTo>
                    <a:pt x="80" y="21"/>
                  </a:lnTo>
                  <a:lnTo>
                    <a:pt x="84" y="17"/>
                  </a:lnTo>
                  <a:lnTo>
                    <a:pt x="85" y="16"/>
                  </a:lnTo>
                  <a:lnTo>
                    <a:pt x="88" y="11"/>
                  </a:lnTo>
                  <a:lnTo>
                    <a:pt x="84" y="9"/>
                  </a:lnTo>
                  <a:lnTo>
                    <a:pt x="88" y="12"/>
                  </a:lnTo>
                  <a:lnTo>
                    <a:pt x="91" y="8"/>
                  </a:lnTo>
                  <a:lnTo>
                    <a:pt x="87" y="5"/>
                  </a:lnTo>
                  <a:lnTo>
                    <a:pt x="90" y="8"/>
                  </a:lnTo>
                  <a:lnTo>
                    <a:pt x="92" y="6"/>
                  </a:lnTo>
                  <a:lnTo>
                    <a:pt x="86" y="0"/>
                  </a:lnTo>
                  <a:lnTo>
                    <a:pt x="84" y="2"/>
                  </a:lnTo>
                  <a:lnTo>
                    <a:pt x="84" y="3"/>
                  </a:lnTo>
                  <a:lnTo>
                    <a:pt x="81" y="7"/>
                  </a:lnTo>
                  <a:lnTo>
                    <a:pt x="78" y="12"/>
                  </a:lnTo>
                  <a:lnTo>
                    <a:pt x="81" y="14"/>
                  </a:lnTo>
                  <a:lnTo>
                    <a:pt x="78" y="11"/>
                  </a:lnTo>
                  <a:lnTo>
                    <a:pt x="74" y="15"/>
                  </a:lnTo>
                  <a:lnTo>
                    <a:pt x="74" y="16"/>
                  </a:lnTo>
                  <a:lnTo>
                    <a:pt x="71" y="20"/>
                  </a:lnTo>
                  <a:lnTo>
                    <a:pt x="68" y="24"/>
                  </a:lnTo>
                  <a:lnTo>
                    <a:pt x="65" y="29"/>
                  </a:lnTo>
                  <a:lnTo>
                    <a:pt x="68" y="31"/>
                  </a:lnTo>
                  <a:lnTo>
                    <a:pt x="65" y="29"/>
                  </a:lnTo>
                  <a:lnTo>
                    <a:pt x="62" y="33"/>
                  </a:lnTo>
                  <a:lnTo>
                    <a:pt x="59" y="38"/>
                  </a:lnTo>
                  <a:lnTo>
                    <a:pt x="62" y="40"/>
                  </a:lnTo>
                  <a:lnTo>
                    <a:pt x="59" y="38"/>
                  </a:lnTo>
                  <a:lnTo>
                    <a:pt x="56" y="42"/>
                  </a:lnTo>
                  <a:lnTo>
                    <a:pt x="53" y="47"/>
                  </a:lnTo>
                  <a:lnTo>
                    <a:pt x="56" y="49"/>
                  </a:lnTo>
                  <a:lnTo>
                    <a:pt x="53" y="47"/>
                  </a:lnTo>
                  <a:lnTo>
                    <a:pt x="50" y="51"/>
                  </a:lnTo>
                  <a:lnTo>
                    <a:pt x="49" y="53"/>
                  </a:lnTo>
                  <a:lnTo>
                    <a:pt x="49" y="52"/>
                  </a:lnTo>
                  <a:lnTo>
                    <a:pt x="47" y="58"/>
                  </a:lnTo>
                  <a:lnTo>
                    <a:pt x="51" y="59"/>
                  </a:lnTo>
                  <a:lnTo>
                    <a:pt x="48" y="57"/>
                  </a:lnTo>
                  <a:lnTo>
                    <a:pt x="45" y="61"/>
                  </a:lnTo>
                  <a:lnTo>
                    <a:pt x="44" y="63"/>
                  </a:lnTo>
                  <a:lnTo>
                    <a:pt x="44" y="62"/>
                  </a:lnTo>
                  <a:lnTo>
                    <a:pt x="42" y="67"/>
                  </a:lnTo>
                  <a:lnTo>
                    <a:pt x="46" y="68"/>
                  </a:lnTo>
                  <a:lnTo>
                    <a:pt x="43" y="66"/>
                  </a:lnTo>
                  <a:lnTo>
                    <a:pt x="40" y="71"/>
                  </a:lnTo>
                  <a:lnTo>
                    <a:pt x="38" y="75"/>
                  </a:lnTo>
                  <a:lnTo>
                    <a:pt x="35" y="80"/>
                  </a:lnTo>
                  <a:lnTo>
                    <a:pt x="34" y="82"/>
                  </a:lnTo>
                  <a:lnTo>
                    <a:pt x="34" y="81"/>
                  </a:lnTo>
                  <a:lnTo>
                    <a:pt x="32" y="86"/>
                  </a:lnTo>
                  <a:lnTo>
                    <a:pt x="36" y="87"/>
                  </a:lnTo>
                  <a:lnTo>
                    <a:pt x="33" y="85"/>
                  </a:lnTo>
                  <a:lnTo>
                    <a:pt x="31" y="89"/>
                  </a:lnTo>
                  <a:lnTo>
                    <a:pt x="30" y="91"/>
                  </a:lnTo>
                  <a:lnTo>
                    <a:pt x="30" y="90"/>
                  </a:lnTo>
                  <a:lnTo>
                    <a:pt x="28" y="95"/>
                  </a:lnTo>
                  <a:lnTo>
                    <a:pt x="26" y="100"/>
                  </a:lnTo>
                  <a:lnTo>
                    <a:pt x="24" y="105"/>
                  </a:lnTo>
                  <a:lnTo>
                    <a:pt x="22" y="110"/>
                  </a:lnTo>
                  <a:lnTo>
                    <a:pt x="20" y="115"/>
                  </a:lnTo>
                  <a:lnTo>
                    <a:pt x="24" y="116"/>
                  </a:lnTo>
                  <a:lnTo>
                    <a:pt x="21" y="114"/>
                  </a:lnTo>
                  <a:lnTo>
                    <a:pt x="19" y="118"/>
                  </a:lnTo>
                  <a:lnTo>
                    <a:pt x="18" y="120"/>
                  </a:lnTo>
                  <a:lnTo>
                    <a:pt x="18" y="119"/>
                  </a:lnTo>
                  <a:lnTo>
                    <a:pt x="17" y="124"/>
                  </a:lnTo>
                  <a:lnTo>
                    <a:pt x="21" y="125"/>
                  </a:lnTo>
                  <a:lnTo>
                    <a:pt x="17" y="124"/>
                  </a:lnTo>
                  <a:lnTo>
                    <a:pt x="15" y="129"/>
                  </a:lnTo>
                  <a:lnTo>
                    <a:pt x="14" y="134"/>
                  </a:lnTo>
                  <a:lnTo>
                    <a:pt x="18" y="135"/>
                  </a:lnTo>
                  <a:lnTo>
                    <a:pt x="14" y="134"/>
                  </a:lnTo>
                  <a:lnTo>
                    <a:pt x="12" y="139"/>
                  </a:lnTo>
                  <a:lnTo>
                    <a:pt x="11" y="144"/>
                  </a:lnTo>
                  <a:lnTo>
                    <a:pt x="10" y="149"/>
                  </a:lnTo>
                  <a:lnTo>
                    <a:pt x="9" y="154"/>
                  </a:lnTo>
                  <a:lnTo>
                    <a:pt x="13" y="155"/>
                  </a:lnTo>
                  <a:lnTo>
                    <a:pt x="9" y="154"/>
                  </a:lnTo>
                  <a:lnTo>
                    <a:pt x="7" y="159"/>
                  </a:lnTo>
                  <a:lnTo>
                    <a:pt x="6" y="164"/>
                  </a:lnTo>
                  <a:lnTo>
                    <a:pt x="5" y="169"/>
                  </a:lnTo>
                  <a:lnTo>
                    <a:pt x="5" y="170"/>
                  </a:lnTo>
                  <a:lnTo>
                    <a:pt x="5" y="175"/>
                  </a:lnTo>
                  <a:lnTo>
                    <a:pt x="9" y="175"/>
                  </a:lnTo>
                  <a:lnTo>
                    <a:pt x="5" y="174"/>
                  </a:lnTo>
                  <a:lnTo>
                    <a:pt x="4" y="179"/>
                  </a:lnTo>
                  <a:lnTo>
                    <a:pt x="3" y="184"/>
                  </a:lnTo>
                  <a:lnTo>
                    <a:pt x="3" y="185"/>
                  </a:lnTo>
                  <a:lnTo>
                    <a:pt x="3" y="190"/>
                  </a:lnTo>
                  <a:lnTo>
                    <a:pt x="7" y="190"/>
                  </a:lnTo>
                  <a:lnTo>
                    <a:pt x="3" y="189"/>
                  </a:lnTo>
                  <a:lnTo>
                    <a:pt x="2" y="194"/>
                  </a:lnTo>
                  <a:lnTo>
                    <a:pt x="1" y="199"/>
                  </a:lnTo>
                  <a:lnTo>
                    <a:pt x="1" y="200"/>
                  </a:lnTo>
                  <a:lnTo>
                    <a:pt x="1" y="205"/>
                  </a:lnTo>
                  <a:lnTo>
                    <a:pt x="5" y="205"/>
                  </a:lnTo>
                  <a:lnTo>
                    <a:pt x="1" y="204"/>
                  </a:lnTo>
                  <a:lnTo>
                    <a:pt x="0" y="209"/>
                  </a:lnTo>
                  <a:lnTo>
                    <a:pt x="0" y="210"/>
                  </a:lnTo>
                  <a:lnTo>
                    <a:pt x="0" y="215"/>
                  </a:lnTo>
                  <a:lnTo>
                    <a:pt x="0" y="220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0" name="Freeform 11"/>
            <p:cNvSpPr>
              <a:spLocks/>
            </p:cNvSpPr>
            <p:nvPr/>
          </p:nvSpPr>
          <p:spPr bwMode="auto">
            <a:xfrm>
              <a:off x="4422" y="1373"/>
              <a:ext cx="133" cy="521"/>
            </a:xfrm>
            <a:custGeom>
              <a:avLst/>
              <a:gdLst>
                <a:gd name="T0" fmla="*/ 17 w 133"/>
                <a:gd name="T1" fmla="*/ 22 h 521"/>
                <a:gd name="T2" fmla="*/ 30 w 133"/>
                <a:gd name="T3" fmla="*/ 30 h 521"/>
                <a:gd name="T4" fmla="*/ 38 w 133"/>
                <a:gd name="T5" fmla="*/ 46 h 521"/>
                <a:gd name="T6" fmla="*/ 45 w 133"/>
                <a:gd name="T7" fmla="*/ 53 h 521"/>
                <a:gd name="T8" fmla="*/ 55 w 133"/>
                <a:gd name="T9" fmla="*/ 68 h 521"/>
                <a:gd name="T10" fmla="*/ 68 w 133"/>
                <a:gd name="T11" fmla="*/ 78 h 521"/>
                <a:gd name="T12" fmla="*/ 73 w 133"/>
                <a:gd name="T13" fmla="*/ 94 h 521"/>
                <a:gd name="T14" fmla="*/ 83 w 133"/>
                <a:gd name="T15" fmla="*/ 112 h 521"/>
                <a:gd name="T16" fmla="*/ 92 w 133"/>
                <a:gd name="T17" fmla="*/ 131 h 521"/>
                <a:gd name="T18" fmla="*/ 98 w 133"/>
                <a:gd name="T19" fmla="*/ 145 h 521"/>
                <a:gd name="T20" fmla="*/ 112 w 133"/>
                <a:gd name="T21" fmla="*/ 167 h 521"/>
                <a:gd name="T22" fmla="*/ 112 w 133"/>
                <a:gd name="T23" fmla="*/ 183 h 521"/>
                <a:gd name="T24" fmla="*/ 117 w 133"/>
                <a:gd name="T25" fmla="*/ 203 h 521"/>
                <a:gd name="T26" fmla="*/ 120 w 133"/>
                <a:gd name="T27" fmla="*/ 223 h 521"/>
                <a:gd name="T28" fmla="*/ 123 w 133"/>
                <a:gd name="T29" fmla="*/ 247 h 521"/>
                <a:gd name="T30" fmla="*/ 124 w 133"/>
                <a:gd name="T31" fmla="*/ 268 h 521"/>
                <a:gd name="T32" fmla="*/ 123 w 133"/>
                <a:gd name="T33" fmla="*/ 292 h 521"/>
                <a:gd name="T34" fmla="*/ 121 w 133"/>
                <a:gd name="T35" fmla="*/ 312 h 521"/>
                <a:gd name="T36" fmla="*/ 118 w 133"/>
                <a:gd name="T37" fmla="*/ 332 h 521"/>
                <a:gd name="T38" fmla="*/ 112 w 133"/>
                <a:gd name="T39" fmla="*/ 357 h 521"/>
                <a:gd name="T40" fmla="*/ 108 w 133"/>
                <a:gd name="T41" fmla="*/ 371 h 521"/>
                <a:gd name="T42" fmla="*/ 106 w 133"/>
                <a:gd name="T43" fmla="*/ 380 h 521"/>
                <a:gd name="T44" fmla="*/ 103 w 133"/>
                <a:gd name="T45" fmla="*/ 397 h 521"/>
                <a:gd name="T46" fmla="*/ 94 w 133"/>
                <a:gd name="T47" fmla="*/ 409 h 521"/>
                <a:gd name="T48" fmla="*/ 85 w 133"/>
                <a:gd name="T49" fmla="*/ 427 h 521"/>
                <a:gd name="T50" fmla="*/ 71 w 133"/>
                <a:gd name="T51" fmla="*/ 451 h 521"/>
                <a:gd name="T52" fmla="*/ 66 w 133"/>
                <a:gd name="T53" fmla="*/ 459 h 521"/>
                <a:gd name="T54" fmla="*/ 56 w 133"/>
                <a:gd name="T55" fmla="*/ 480 h 521"/>
                <a:gd name="T56" fmla="*/ 43 w 133"/>
                <a:gd name="T57" fmla="*/ 491 h 521"/>
                <a:gd name="T58" fmla="*/ 36 w 133"/>
                <a:gd name="T59" fmla="*/ 498 h 521"/>
                <a:gd name="T60" fmla="*/ 24 w 133"/>
                <a:gd name="T61" fmla="*/ 511 h 521"/>
                <a:gd name="T62" fmla="*/ 28 w 133"/>
                <a:gd name="T63" fmla="*/ 520 h 521"/>
                <a:gd name="T64" fmla="*/ 35 w 133"/>
                <a:gd name="T65" fmla="*/ 505 h 521"/>
                <a:gd name="T66" fmla="*/ 49 w 133"/>
                <a:gd name="T67" fmla="*/ 496 h 521"/>
                <a:gd name="T68" fmla="*/ 60 w 133"/>
                <a:gd name="T69" fmla="*/ 483 h 521"/>
                <a:gd name="T70" fmla="*/ 65 w 133"/>
                <a:gd name="T71" fmla="*/ 467 h 521"/>
                <a:gd name="T72" fmla="*/ 78 w 133"/>
                <a:gd name="T73" fmla="*/ 455 h 521"/>
                <a:gd name="T74" fmla="*/ 89 w 133"/>
                <a:gd name="T75" fmla="*/ 436 h 521"/>
                <a:gd name="T76" fmla="*/ 94 w 133"/>
                <a:gd name="T77" fmla="*/ 415 h 521"/>
                <a:gd name="T78" fmla="*/ 101 w 133"/>
                <a:gd name="T79" fmla="*/ 401 h 521"/>
                <a:gd name="T80" fmla="*/ 110 w 133"/>
                <a:gd name="T81" fmla="*/ 388 h 521"/>
                <a:gd name="T82" fmla="*/ 110 w 133"/>
                <a:gd name="T83" fmla="*/ 377 h 521"/>
                <a:gd name="T84" fmla="*/ 119 w 133"/>
                <a:gd name="T85" fmla="*/ 364 h 521"/>
                <a:gd name="T86" fmla="*/ 123 w 133"/>
                <a:gd name="T87" fmla="*/ 349 h 521"/>
                <a:gd name="T88" fmla="*/ 130 w 133"/>
                <a:gd name="T89" fmla="*/ 318 h 521"/>
                <a:gd name="T90" fmla="*/ 132 w 133"/>
                <a:gd name="T91" fmla="*/ 298 h 521"/>
                <a:gd name="T92" fmla="*/ 133 w 133"/>
                <a:gd name="T93" fmla="*/ 278 h 521"/>
                <a:gd name="T94" fmla="*/ 131 w 133"/>
                <a:gd name="T95" fmla="*/ 246 h 521"/>
                <a:gd name="T96" fmla="*/ 129 w 133"/>
                <a:gd name="T97" fmla="*/ 226 h 521"/>
                <a:gd name="T98" fmla="*/ 126 w 133"/>
                <a:gd name="T99" fmla="*/ 206 h 521"/>
                <a:gd name="T100" fmla="*/ 121 w 133"/>
                <a:gd name="T101" fmla="*/ 186 h 521"/>
                <a:gd name="T102" fmla="*/ 116 w 133"/>
                <a:gd name="T103" fmla="*/ 166 h 521"/>
                <a:gd name="T104" fmla="*/ 108 w 133"/>
                <a:gd name="T105" fmla="*/ 147 h 521"/>
                <a:gd name="T106" fmla="*/ 98 w 133"/>
                <a:gd name="T107" fmla="*/ 134 h 521"/>
                <a:gd name="T108" fmla="*/ 89 w 133"/>
                <a:gd name="T109" fmla="*/ 115 h 521"/>
                <a:gd name="T110" fmla="*/ 85 w 133"/>
                <a:gd name="T111" fmla="*/ 99 h 521"/>
                <a:gd name="T112" fmla="*/ 74 w 133"/>
                <a:gd name="T113" fmla="*/ 82 h 521"/>
                <a:gd name="T114" fmla="*/ 65 w 133"/>
                <a:gd name="T115" fmla="*/ 67 h 521"/>
                <a:gd name="T116" fmla="*/ 51 w 133"/>
                <a:gd name="T117" fmla="*/ 56 h 521"/>
                <a:gd name="T118" fmla="*/ 41 w 133"/>
                <a:gd name="T119" fmla="*/ 43 h 521"/>
                <a:gd name="T120" fmla="*/ 34 w 133"/>
                <a:gd name="T121" fmla="*/ 27 h 521"/>
                <a:gd name="T122" fmla="*/ 22 w 133"/>
                <a:gd name="T123" fmla="*/ 15 h 5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3"/>
                <a:gd name="T187" fmla="*/ 0 h 521"/>
                <a:gd name="T188" fmla="*/ 133 w 133"/>
                <a:gd name="T189" fmla="*/ 521 h 5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3" h="521">
                  <a:moveTo>
                    <a:pt x="6" y="0"/>
                  </a:moveTo>
                  <a:lnTo>
                    <a:pt x="0" y="6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3" y="19"/>
                  </a:lnTo>
                  <a:lnTo>
                    <a:pt x="17" y="22"/>
                  </a:lnTo>
                  <a:lnTo>
                    <a:pt x="19" y="18"/>
                  </a:lnTo>
                  <a:lnTo>
                    <a:pt x="16" y="21"/>
                  </a:lnTo>
                  <a:lnTo>
                    <a:pt x="20" y="26"/>
                  </a:lnTo>
                  <a:lnTo>
                    <a:pt x="24" y="30"/>
                  </a:lnTo>
                  <a:lnTo>
                    <a:pt x="27" y="33"/>
                  </a:lnTo>
                  <a:lnTo>
                    <a:pt x="30" y="30"/>
                  </a:lnTo>
                  <a:lnTo>
                    <a:pt x="27" y="33"/>
                  </a:lnTo>
                  <a:lnTo>
                    <a:pt x="31" y="38"/>
                  </a:lnTo>
                  <a:lnTo>
                    <a:pt x="35" y="42"/>
                  </a:lnTo>
                  <a:lnTo>
                    <a:pt x="38" y="39"/>
                  </a:lnTo>
                  <a:lnTo>
                    <a:pt x="35" y="42"/>
                  </a:lnTo>
                  <a:lnTo>
                    <a:pt x="38" y="46"/>
                  </a:lnTo>
                  <a:lnTo>
                    <a:pt x="42" y="50"/>
                  </a:lnTo>
                  <a:lnTo>
                    <a:pt x="45" y="47"/>
                  </a:lnTo>
                  <a:lnTo>
                    <a:pt x="42" y="50"/>
                  </a:lnTo>
                  <a:lnTo>
                    <a:pt x="45" y="54"/>
                  </a:lnTo>
                  <a:lnTo>
                    <a:pt x="48" y="51"/>
                  </a:lnTo>
                  <a:lnTo>
                    <a:pt x="45" y="53"/>
                  </a:lnTo>
                  <a:lnTo>
                    <a:pt x="48" y="58"/>
                  </a:lnTo>
                  <a:lnTo>
                    <a:pt x="48" y="59"/>
                  </a:lnTo>
                  <a:lnTo>
                    <a:pt x="52" y="63"/>
                  </a:lnTo>
                  <a:lnTo>
                    <a:pt x="55" y="60"/>
                  </a:lnTo>
                  <a:lnTo>
                    <a:pt x="52" y="62"/>
                  </a:lnTo>
                  <a:lnTo>
                    <a:pt x="55" y="67"/>
                  </a:lnTo>
                  <a:lnTo>
                    <a:pt x="55" y="68"/>
                  </a:lnTo>
                  <a:lnTo>
                    <a:pt x="58" y="72"/>
                  </a:lnTo>
                  <a:lnTo>
                    <a:pt x="62" y="77"/>
                  </a:lnTo>
                  <a:lnTo>
                    <a:pt x="65" y="73"/>
                  </a:lnTo>
                  <a:lnTo>
                    <a:pt x="62" y="77"/>
                  </a:lnTo>
                  <a:lnTo>
                    <a:pt x="65" y="81"/>
                  </a:lnTo>
                  <a:lnTo>
                    <a:pt x="68" y="78"/>
                  </a:lnTo>
                  <a:lnTo>
                    <a:pt x="64" y="80"/>
                  </a:lnTo>
                  <a:lnTo>
                    <a:pt x="66" y="85"/>
                  </a:lnTo>
                  <a:lnTo>
                    <a:pt x="67" y="86"/>
                  </a:lnTo>
                  <a:lnTo>
                    <a:pt x="70" y="90"/>
                  </a:lnTo>
                  <a:lnTo>
                    <a:pt x="73" y="87"/>
                  </a:lnTo>
                  <a:lnTo>
                    <a:pt x="70" y="89"/>
                  </a:lnTo>
                  <a:lnTo>
                    <a:pt x="73" y="94"/>
                  </a:lnTo>
                  <a:lnTo>
                    <a:pt x="76" y="99"/>
                  </a:lnTo>
                  <a:lnTo>
                    <a:pt x="78" y="103"/>
                  </a:lnTo>
                  <a:lnTo>
                    <a:pt x="81" y="108"/>
                  </a:lnTo>
                  <a:lnTo>
                    <a:pt x="81" y="109"/>
                  </a:lnTo>
                  <a:lnTo>
                    <a:pt x="84" y="113"/>
                  </a:lnTo>
                  <a:lnTo>
                    <a:pt x="87" y="110"/>
                  </a:lnTo>
                  <a:lnTo>
                    <a:pt x="83" y="112"/>
                  </a:lnTo>
                  <a:lnTo>
                    <a:pt x="85" y="117"/>
                  </a:lnTo>
                  <a:lnTo>
                    <a:pt x="86" y="117"/>
                  </a:lnTo>
                  <a:lnTo>
                    <a:pt x="89" y="122"/>
                  </a:lnTo>
                  <a:lnTo>
                    <a:pt x="91" y="126"/>
                  </a:lnTo>
                  <a:lnTo>
                    <a:pt x="94" y="124"/>
                  </a:lnTo>
                  <a:lnTo>
                    <a:pt x="90" y="126"/>
                  </a:lnTo>
                  <a:lnTo>
                    <a:pt x="92" y="131"/>
                  </a:lnTo>
                  <a:lnTo>
                    <a:pt x="94" y="136"/>
                  </a:lnTo>
                  <a:lnTo>
                    <a:pt x="95" y="136"/>
                  </a:lnTo>
                  <a:lnTo>
                    <a:pt x="98" y="141"/>
                  </a:lnTo>
                  <a:lnTo>
                    <a:pt x="101" y="139"/>
                  </a:lnTo>
                  <a:lnTo>
                    <a:pt x="97" y="140"/>
                  </a:lnTo>
                  <a:lnTo>
                    <a:pt x="98" y="144"/>
                  </a:lnTo>
                  <a:lnTo>
                    <a:pt x="98" y="145"/>
                  </a:lnTo>
                  <a:lnTo>
                    <a:pt x="100" y="150"/>
                  </a:lnTo>
                  <a:lnTo>
                    <a:pt x="102" y="155"/>
                  </a:lnTo>
                  <a:lnTo>
                    <a:pt x="104" y="160"/>
                  </a:lnTo>
                  <a:lnTo>
                    <a:pt x="106" y="165"/>
                  </a:lnTo>
                  <a:lnTo>
                    <a:pt x="107" y="165"/>
                  </a:lnTo>
                  <a:lnTo>
                    <a:pt x="109" y="169"/>
                  </a:lnTo>
                  <a:lnTo>
                    <a:pt x="112" y="167"/>
                  </a:lnTo>
                  <a:lnTo>
                    <a:pt x="108" y="168"/>
                  </a:lnTo>
                  <a:lnTo>
                    <a:pt x="109" y="173"/>
                  </a:lnTo>
                  <a:lnTo>
                    <a:pt x="109" y="174"/>
                  </a:lnTo>
                  <a:lnTo>
                    <a:pt x="111" y="179"/>
                  </a:lnTo>
                  <a:lnTo>
                    <a:pt x="115" y="177"/>
                  </a:lnTo>
                  <a:lnTo>
                    <a:pt x="111" y="178"/>
                  </a:lnTo>
                  <a:lnTo>
                    <a:pt x="112" y="183"/>
                  </a:lnTo>
                  <a:lnTo>
                    <a:pt x="113" y="188"/>
                  </a:lnTo>
                  <a:lnTo>
                    <a:pt x="113" y="189"/>
                  </a:lnTo>
                  <a:lnTo>
                    <a:pt x="115" y="194"/>
                  </a:lnTo>
                  <a:lnTo>
                    <a:pt x="119" y="192"/>
                  </a:lnTo>
                  <a:lnTo>
                    <a:pt x="115" y="193"/>
                  </a:lnTo>
                  <a:lnTo>
                    <a:pt x="116" y="198"/>
                  </a:lnTo>
                  <a:lnTo>
                    <a:pt x="117" y="203"/>
                  </a:lnTo>
                  <a:lnTo>
                    <a:pt x="118" y="208"/>
                  </a:lnTo>
                  <a:lnTo>
                    <a:pt x="119" y="213"/>
                  </a:lnTo>
                  <a:lnTo>
                    <a:pt x="120" y="218"/>
                  </a:lnTo>
                  <a:lnTo>
                    <a:pt x="124" y="217"/>
                  </a:lnTo>
                  <a:lnTo>
                    <a:pt x="120" y="217"/>
                  </a:lnTo>
                  <a:lnTo>
                    <a:pt x="120" y="222"/>
                  </a:lnTo>
                  <a:lnTo>
                    <a:pt x="120" y="223"/>
                  </a:lnTo>
                  <a:lnTo>
                    <a:pt x="121" y="228"/>
                  </a:lnTo>
                  <a:lnTo>
                    <a:pt x="122" y="233"/>
                  </a:lnTo>
                  <a:lnTo>
                    <a:pt x="123" y="238"/>
                  </a:lnTo>
                  <a:lnTo>
                    <a:pt x="127" y="237"/>
                  </a:lnTo>
                  <a:lnTo>
                    <a:pt x="123" y="237"/>
                  </a:lnTo>
                  <a:lnTo>
                    <a:pt x="123" y="242"/>
                  </a:lnTo>
                  <a:lnTo>
                    <a:pt x="123" y="247"/>
                  </a:lnTo>
                  <a:lnTo>
                    <a:pt x="123" y="248"/>
                  </a:lnTo>
                  <a:lnTo>
                    <a:pt x="124" y="253"/>
                  </a:lnTo>
                  <a:lnTo>
                    <a:pt x="128" y="252"/>
                  </a:lnTo>
                  <a:lnTo>
                    <a:pt x="124" y="252"/>
                  </a:lnTo>
                  <a:lnTo>
                    <a:pt x="124" y="257"/>
                  </a:lnTo>
                  <a:lnTo>
                    <a:pt x="124" y="263"/>
                  </a:lnTo>
                  <a:lnTo>
                    <a:pt x="124" y="268"/>
                  </a:lnTo>
                  <a:lnTo>
                    <a:pt x="124" y="273"/>
                  </a:lnTo>
                  <a:lnTo>
                    <a:pt x="124" y="278"/>
                  </a:lnTo>
                  <a:lnTo>
                    <a:pt x="124" y="283"/>
                  </a:lnTo>
                  <a:lnTo>
                    <a:pt x="124" y="288"/>
                  </a:lnTo>
                  <a:lnTo>
                    <a:pt x="128" y="288"/>
                  </a:lnTo>
                  <a:lnTo>
                    <a:pt x="124" y="287"/>
                  </a:lnTo>
                  <a:lnTo>
                    <a:pt x="123" y="292"/>
                  </a:lnTo>
                  <a:lnTo>
                    <a:pt x="123" y="293"/>
                  </a:lnTo>
                  <a:lnTo>
                    <a:pt x="123" y="298"/>
                  </a:lnTo>
                  <a:lnTo>
                    <a:pt x="123" y="303"/>
                  </a:lnTo>
                  <a:lnTo>
                    <a:pt x="127" y="303"/>
                  </a:lnTo>
                  <a:lnTo>
                    <a:pt x="123" y="302"/>
                  </a:lnTo>
                  <a:lnTo>
                    <a:pt x="122" y="307"/>
                  </a:lnTo>
                  <a:lnTo>
                    <a:pt x="121" y="312"/>
                  </a:lnTo>
                  <a:lnTo>
                    <a:pt x="121" y="313"/>
                  </a:lnTo>
                  <a:lnTo>
                    <a:pt x="121" y="318"/>
                  </a:lnTo>
                  <a:lnTo>
                    <a:pt x="125" y="318"/>
                  </a:lnTo>
                  <a:lnTo>
                    <a:pt x="121" y="317"/>
                  </a:lnTo>
                  <a:lnTo>
                    <a:pt x="120" y="322"/>
                  </a:lnTo>
                  <a:lnTo>
                    <a:pt x="119" y="327"/>
                  </a:lnTo>
                  <a:lnTo>
                    <a:pt x="118" y="332"/>
                  </a:lnTo>
                  <a:lnTo>
                    <a:pt x="117" y="337"/>
                  </a:lnTo>
                  <a:lnTo>
                    <a:pt x="116" y="342"/>
                  </a:lnTo>
                  <a:lnTo>
                    <a:pt x="115" y="347"/>
                  </a:lnTo>
                  <a:lnTo>
                    <a:pt x="114" y="352"/>
                  </a:lnTo>
                  <a:lnTo>
                    <a:pt x="118" y="353"/>
                  </a:lnTo>
                  <a:lnTo>
                    <a:pt x="114" y="352"/>
                  </a:lnTo>
                  <a:lnTo>
                    <a:pt x="112" y="357"/>
                  </a:lnTo>
                  <a:lnTo>
                    <a:pt x="111" y="361"/>
                  </a:lnTo>
                  <a:lnTo>
                    <a:pt x="115" y="362"/>
                  </a:lnTo>
                  <a:lnTo>
                    <a:pt x="111" y="361"/>
                  </a:lnTo>
                  <a:lnTo>
                    <a:pt x="109" y="366"/>
                  </a:lnTo>
                  <a:lnTo>
                    <a:pt x="108" y="371"/>
                  </a:lnTo>
                  <a:lnTo>
                    <a:pt x="112" y="372"/>
                  </a:lnTo>
                  <a:lnTo>
                    <a:pt x="108" y="371"/>
                  </a:lnTo>
                  <a:lnTo>
                    <a:pt x="106" y="376"/>
                  </a:lnTo>
                  <a:lnTo>
                    <a:pt x="105" y="381"/>
                  </a:lnTo>
                  <a:lnTo>
                    <a:pt x="109" y="382"/>
                  </a:lnTo>
                  <a:lnTo>
                    <a:pt x="106" y="380"/>
                  </a:lnTo>
                  <a:lnTo>
                    <a:pt x="103" y="385"/>
                  </a:lnTo>
                  <a:lnTo>
                    <a:pt x="102" y="386"/>
                  </a:lnTo>
                  <a:lnTo>
                    <a:pt x="101" y="391"/>
                  </a:lnTo>
                  <a:lnTo>
                    <a:pt x="105" y="392"/>
                  </a:lnTo>
                  <a:lnTo>
                    <a:pt x="101" y="391"/>
                  </a:lnTo>
                  <a:lnTo>
                    <a:pt x="99" y="396"/>
                  </a:lnTo>
                  <a:lnTo>
                    <a:pt x="103" y="397"/>
                  </a:lnTo>
                  <a:lnTo>
                    <a:pt x="100" y="395"/>
                  </a:lnTo>
                  <a:lnTo>
                    <a:pt x="98" y="399"/>
                  </a:lnTo>
                  <a:lnTo>
                    <a:pt x="97" y="400"/>
                  </a:lnTo>
                  <a:lnTo>
                    <a:pt x="95" y="405"/>
                  </a:lnTo>
                  <a:lnTo>
                    <a:pt x="93" y="410"/>
                  </a:lnTo>
                  <a:lnTo>
                    <a:pt x="97" y="411"/>
                  </a:lnTo>
                  <a:lnTo>
                    <a:pt x="94" y="409"/>
                  </a:lnTo>
                  <a:lnTo>
                    <a:pt x="91" y="413"/>
                  </a:lnTo>
                  <a:lnTo>
                    <a:pt x="90" y="414"/>
                  </a:lnTo>
                  <a:lnTo>
                    <a:pt x="89" y="419"/>
                  </a:lnTo>
                  <a:lnTo>
                    <a:pt x="93" y="420"/>
                  </a:lnTo>
                  <a:lnTo>
                    <a:pt x="90" y="418"/>
                  </a:lnTo>
                  <a:lnTo>
                    <a:pt x="87" y="423"/>
                  </a:lnTo>
                  <a:lnTo>
                    <a:pt x="85" y="427"/>
                  </a:lnTo>
                  <a:lnTo>
                    <a:pt x="82" y="432"/>
                  </a:lnTo>
                  <a:lnTo>
                    <a:pt x="79" y="437"/>
                  </a:lnTo>
                  <a:lnTo>
                    <a:pt x="77" y="441"/>
                  </a:lnTo>
                  <a:lnTo>
                    <a:pt x="74" y="447"/>
                  </a:lnTo>
                  <a:lnTo>
                    <a:pt x="77" y="449"/>
                  </a:lnTo>
                  <a:lnTo>
                    <a:pt x="74" y="447"/>
                  </a:lnTo>
                  <a:lnTo>
                    <a:pt x="71" y="451"/>
                  </a:lnTo>
                  <a:lnTo>
                    <a:pt x="70" y="452"/>
                  </a:lnTo>
                  <a:lnTo>
                    <a:pt x="68" y="457"/>
                  </a:lnTo>
                  <a:lnTo>
                    <a:pt x="72" y="458"/>
                  </a:lnTo>
                  <a:lnTo>
                    <a:pt x="69" y="456"/>
                  </a:lnTo>
                  <a:lnTo>
                    <a:pt x="66" y="460"/>
                  </a:lnTo>
                  <a:lnTo>
                    <a:pt x="69" y="462"/>
                  </a:lnTo>
                  <a:lnTo>
                    <a:pt x="66" y="459"/>
                  </a:lnTo>
                  <a:lnTo>
                    <a:pt x="62" y="464"/>
                  </a:lnTo>
                  <a:lnTo>
                    <a:pt x="62" y="465"/>
                  </a:lnTo>
                  <a:lnTo>
                    <a:pt x="59" y="469"/>
                  </a:lnTo>
                  <a:lnTo>
                    <a:pt x="56" y="473"/>
                  </a:lnTo>
                  <a:lnTo>
                    <a:pt x="53" y="478"/>
                  </a:lnTo>
                  <a:lnTo>
                    <a:pt x="56" y="480"/>
                  </a:lnTo>
                  <a:lnTo>
                    <a:pt x="53" y="478"/>
                  </a:lnTo>
                  <a:lnTo>
                    <a:pt x="50" y="482"/>
                  </a:lnTo>
                  <a:lnTo>
                    <a:pt x="53" y="484"/>
                  </a:lnTo>
                  <a:lnTo>
                    <a:pt x="50" y="481"/>
                  </a:lnTo>
                  <a:lnTo>
                    <a:pt x="46" y="485"/>
                  </a:lnTo>
                  <a:lnTo>
                    <a:pt x="46" y="486"/>
                  </a:lnTo>
                  <a:lnTo>
                    <a:pt x="43" y="491"/>
                  </a:lnTo>
                  <a:lnTo>
                    <a:pt x="46" y="493"/>
                  </a:lnTo>
                  <a:lnTo>
                    <a:pt x="43" y="490"/>
                  </a:lnTo>
                  <a:lnTo>
                    <a:pt x="39" y="494"/>
                  </a:lnTo>
                  <a:lnTo>
                    <a:pt x="39" y="495"/>
                  </a:lnTo>
                  <a:lnTo>
                    <a:pt x="36" y="499"/>
                  </a:lnTo>
                  <a:lnTo>
                    <a:pt x="39" y="501"/>
                  </a:lnTo>
                  <a:lnTo>
                    <a:pt x="36" y="498"/>
                  </a:lnTo>
                  <a:lnTo>
                    <a:pt x="32" y="502"/>
                  </a:lnTo>
                  <a:lnTo>
                    <a:pt x="32" y="503"/>
                  </a:lnTo>
                  <a:lnTo>
                    <a:pt x="29" y="507"/>
                  </a:lnTo>
                  <a:lnTo>
                    <a:pt x="32" y="509"/>
                  </a:lnTo>
                  <a:lnTo>
                    <a:pt x="30" y="506"/>
                  </a:lnTo>
                  <a:lnTo>
                    <a:pt x="25" y="510"/>
                  </a:lnTo>
                  <a:lnTo>
                    <a:pt x="24" y="511"/>
                  </a:lnTo>
                  <a:lnTo>
                    <a:pt x="21" y="515"/>
                  </a:lnTo>
                  <a:lnTo>
                    <a:pt x="24" y="517"/>
                  </a:lnTo>
                  <a:lnTo>
                    <a:pt x="21" y="514"/>
                  </a:lnTo>
                  <a:lnTo>
                    <a:pt x="20" y="515"/>
                  </a:lnTo>
                  <a:lnTo>
                    <a:pt x="26" y="521"/>
                  </a:lnTo>
                  <a:lnTo>
                    <a:pt x="27" y="520"/>
                  </a:lnTo>
                  <a:lnTo>
                    <a:pt x="28" y="520"/>
                  </a:lnTo>
                  <a:lnTo>
                    <a:pt x="31" y="516"/>
                  </a:lnTo>
                  <a:lnTo>
                    <a:pt x="27" y="513"/>
                  </a:lnTo>
                  <a:lnTo>
                    <a:pt x="30" y="517"/>
                  </a:lnTo>
                  <a:lnTo>
                    <a:pt x="35" y="513"/>
                  </a:lnTo>
                  <a:lnTo>
                    <a:pt x="36" y="512"/>
                  </a:lnTo>
                  <a:lnTo>
                    <a:pt x="39" y="508"/>
                  </a:lnTo>
                  <a:lnTo>
                    <a:pt x="35" y="505"/>
                  </a:lnTo>
                  <a:lnTo>
                    <a:pt x="38" y="508"/>
                  </a:lnTo>
                  <a:lnTo>
                    <a:pt x="42" y="504"/>
                  </a:lnTo>
                  <a:lnTo>
                    <a:pt x="43" y="504"/>
                  </a:lnTo>
                  <a:lnTo>
                    <a:pt x="46" y="500"/>
                  </a:lnTo>
                  <a:lnTo>
                    <a:pt x="42" y="497"/>
                  </a:lnTo>
                  <a:lnTo>
                    <a:pt x="45" y="500"/>
                  </a:lnTo>
                  <a:lnTo>
                    <a:pt x="49" y="496"/>
                  </a:lnTo>
                  <a:lnTo>
                    <a:pt x="50" y="495"/>
                  </a:lnTo>
                  <a:lnTo>
                    <a:pt x="53" y="490"/>
                  </a:lnTo>
                  <a:lnTo>
                    <a:pt x="49" y="488"/>
                  </a:lnTo>
                  <a:lnTo>
                    <a:pt x="52" y="491"/>
                  </a:lnTo>
                  <a:lnTo>
                    <a:pt x="56" y="487"/>
                  </a:lnTo>
                  <a:lnTo>
                    <a:pt x="57" y="487"/>
                  </a:lnTo>
                  <a:lnTo>
                    <a:pt x="60" y="483"/>
                  </a:lnTo>
                  <a:lnTo>
                    <a:pt x="60" y="482"/>
                  </a:lnTo>
                  <a:lnTo>
                    <a:pt x="63" y="477"/>
                  </a:lnTo>
                  <a:lnTo>
                    <a:pt x="59" y="475"/>
                  </a:lnTo>
                  <a:lnTo>
                    <a:pt x="63" y="478"/>
                  </a:lnTo>
                  <a:lnTo>
                    <a:pt x="66" y="474"/>
                  </a:lnTo>
                  <a:lnTo>
                    <a:pt x="69" y="470"/>
                  </a:lnTo>
                  <a:lnTo>
                    <a:pt x="65" y="467"/>
                  </a:lnTo>
                  <a:lnTo>
                    <a:pt x="69" y="470"/>
                  </a:lnTo>
                  <a:lnTo>
                    <a:pt x="73" y="465"/>
                  </a:lnTo>
                  <a:lnTo>
                    <a:pt x="76" y="461"/>
                  </a:lnTo>
                  <a:lnTo>
                    <a:pt x="76" y="458"/>
                  </a:lnTo>
                  <a:lnTo>
                    <a:pt x="76" y="460"/>
                  </a:lnTo>
                  <a:lnTo>
                    <a:pt x="78" y="455"/>
                  </a:lnTo>
                  <a:lnTo>
                    <a:pt x="74" y="453"/>
                  </a:lnTo>
                  <a:lnTo>
                    <a:pt x="78" y="456"/>
                  </a:lnTo>
                  <a:lnTo>
                    <a:pt x="81" y="452"/>
                  </a:lnTo>
                  <a:lnTo>
                    <a:pt x="81" y="451"/>
                  </a:lnTo>
                  <a:lnTo>
                    <a:pt x="84" y="446"/>
                  </a:lnTo>
                  <a:lnTo>
                    <a:pt x="86" y="441"/>
                  </a:lnTo>
                  <a:lnTo>
                    <a:pt x="89" y="436"/>
                  </a:lnTo>
                  <a:lnTo>
                    <a:pt x="92" y="431"/>
                  </a:lnTo>
                  <a:lnTo>
                    <a:pt x="94" y="427"/>
                  </a:lnTo>
                  <a:lnTo>
                    <a:pt x="97" y="422"/>
                  </a:lnTo>
                  <a:lnTo>
                    <a:pt x="97" y="420"/>
                  </a:lnTo>
                  <a:lnTo>
                    <a:pt x="97" y="421"/>
                  </a:lnTo>
                  <a:lnTo>
                    <a:pt x="98" y="416"/>
                  </a:lnTo>
                  <a:lnTo>
                    <a:pt x="94" y="415"/>
                  </a:lnTo>
                  <a:lnTo>
                    <a:pt x="98" y="418"/>
                  </a:lnTo>
                  <a:lnTo>
                    <a:pt x="101" y="414"/>
                  </a:lnTo>
                  <a:lnTo>
                    <a:pt x="101" y="411"/>
                  </a:lnTo>
                  <a:lnTo>
                    <a:pt x="101" y="413"/>
                  </a:lnTo>
                  <a:lnTo>
                    <a:pt x="103" y="408"/>
                  </a:lnTo>
                  <a:lnTo>
                    <a:pt x="105" y="403"/>
                  </a:lnTo>
                  <a:lnTo>
                    <a:pt x="101" y="401"/>
                  </a:lnTo>
                  <a:lnTo>
                    <a:pt x="105" y="403"/>
                  </a:lnTo>
                  <a:lnTo>
                    <a:pt x="107" y="399"/>
                  </a:lnTo>
                  <a:lnTo>
                    <a:pt x="107" y="397"/>
                  </a:lnTo>
                  <a:lnTo>
                    <a:pt x="107" y="399"/>
                  </a:lnTo>
                  <a:lnTo>
                    <a:pt x="109" y="394"/>
                  </a:lnTo>
                  <a:lnTo>
                    <a:pt x="109" y="393"/>
                  </a:lnTo>
                  <a:lnTo>
                    <a:pt x="110" y="388"/>
                  </a:lnTo>
                  <a:lnTo>
                    <a:pt x="106" y="387"/>
                  </a:lnTo>
                  <a:lnTo>
                    <a:pt x="110" y="389"/>
                  </a:lnTo>
                  <a:lnTo>
                    <a:pt x="113" y="384"/>
                  </a:lnTo>
                  <a:lnTo>
                    <a:pt x="113" y="382"/>
                  </a:lnTo>
                  <a:lnTo>
                    <a:pt x="113" y="383"/>
                  </a:lnTo>
                  <a:lnTo>
                    <a:pt x="114" y="378"/>
                  </a:lnTo>
                  <a:lnTo>
                    <a:pt x="110" y="377"/>
                  </a:lnTo>
                  <a:lnTo>
                    <a:pt x="114" y="379"/>
                  </a:lnTo>
                  <a:lnTo>
                    <a:pt x="116" y="374"/>
                  </a:lnTo>
                  <a:lnTo>
                    <a:pt x="116" y="373"/>
                  </a:lnTo>
                  <a:lnTo>
                    <a:pt x="117" y="368"/>
                  </a:lnTo>
                  <a:lnTo>
                    <a:pt x="113" y="367"/>
                  </a:lnTo>
                  <a:lnTo>
                    <a:pt x="117" y="369"/>
                  </a:lnTo>
                  <a:lnTo>
                    <a:pt x="119" y="364"/>
                  </a:lnTo>
                  <a:lnTo>
                    <a:pt x="119" y="363"/>
                  </a:lnTo>
                  <a:lnTo>
                    <a:pt x="120" y="359"/>
                  </a:lnTo>
                  <a:lnTo>
                    <a:pt x="116" y="358"/>
                  </a:lnTo>
                  <a:lnTo>
                    <a:pt x="120" y="360"/>
                  </a:lnTo>
                  <a:lnTo>
                    <a:pt x="122" y="355"/>
                  </a:lnTo>
                  <a:lnTo>
                    <a:pt x="122" y="354"/>
                  </a:lnTo>
                  <a:lnTo>
                    <a:pt x="123" y="349"/>
                  </a:lnTo>
                  <a:lnTo>
                    <a:pt x="124" y="344"/>
                  </a:lnTo>
                  <a:lnTo>
                    <a:pt x="125" y="339"/>
                  </a:lnTo>
                  <a:lnTo>
                    <a:pt x="126" y="334"/>
                  </a:lnTo>
                  <a:lnTo>
                    <a:pt x="127" y="329"/>
                  </a:lnTo>
                  <a:lnTo>
                    <a:pt x="128" y="324"/>
                  </a:lnTo>
                  <a:lnTo>
                    <a:pt x="129" y="319"/>
                  </a:lnTo>
                  <a:lnTo>
                    <a:pt x="130" y="318"/>
                  </a:lnTo>
                  <a:lnTo>
                    <a:pt x="130" y="313"/>
                  </a:lnTo>
                  <a:lnTo>
                    <a:pt x="125" y="313"/>
                  </a:lnTo>
                  <a:lnTo>
                    <a:pt x="129" y="314"/>
                  </a:lnTo>
                  <a:lnTo>
                    <a:pt x="130" y="309"/>
                  </a:lnTo>
                  <a:lnTo>
                    <a:pt x="131" y="304"/>
                  </a:lnTo>
                  <a:lnTo>
                    <a:pt x="132" y="303"/>
                  </a:lnTo>
                  <a:lnTo>
                    <a:pt x="132" y="298"/>
                  </a:lnTo>
                  <a:lnTo>
                    <a:pt x="132" y="293"/>
                  </a:lnTo>
                  <a:lnTo>
                    <a:pt x="127" y="293"/>
                  </a:lnTo>
                  <a:lnTo>
                    <a:pt x="131" y="294"/>
                  </a:lnTo>
                  <a:lnTo>
                    <a:pt x="132" y="289"/>
                  </a:lnTo>
                  <a:lnTo>
                    <a:pt x="133" y="288"/>
                  </a:lnTo>
                  <a:lnTo>
                    <a:pt x="133" y="283"/>
                  </a:lnTo>
                  <a:lnTo>
                    <a:pt x="133" y="278"/>
                  </a:lnTo>
                  <a:lnTo>
                    <a:pt x="133" y="273"/>
                  </a:lnTo>
                  <a:lnTo>
                    <a:pt x="133" y="268"/>
                  </a:lnTo>
                  <a:lnTo>
                    <a:pt x="133" y="263"/>
                  </a:lnTo>
                  <a:lnTo>
                    <a:pt x="133" y="257"/>
                  </a:lnTo>
                  <a:lnTo>
                    <a:pt x="133" y="252"/>
                  </a:lnTo>
                  <a:lnTo>
                    <a:pt x="132" y="251"/>
                  </a:lnTo>
                  <a:lnTo>
                    <a:pt x="131" y="246"/>
                  </a:lnTo>
                  <a:lnTo>
                    <a:pt x="127" y="247"/>
                  </a:lnTo>
                  <a:lnTo>
                    <a:pt x="132" y="247"/>
                  </a:lnTo>
                  <a:lnTo>
                    <a:pt x="132" y="242"/>
                  </a:lnTo>
                  <a:lnTo>
                    <a:pt x="132" y="237"/>
                  </a:lnTo>
                  <a:lnTo>
                    <a:pt x="131" y="236"/>
                  </a:lnTo>
                  <a:lnTo>
                    <a:pt x="130" y="231"/>
                  </a:lnTo>
                  <a:lnTo>
                    <a:pt x="129" y="226"/>
                  </a:lnTo>
                  <a:lnTo>
                    <a:pt x="128" y="221"/>
                  </a:lnTo>
                  <a:lnTo>
                    <a:pt x="124" y="222"/>
                  </a:lnTo>
                  <a:lnTo>
                    <a:pt x="129" y="222"/>
                  </a:lnTo>
                  <a:lnTo>
                    <a:pt x="129" y="217"/>
                  </a:lnTo>
                  <a:lnTo>
                    <a:pt x="128" y="216"/>
                  </a:lnTo>
                  <a:lnTo>
                    <a:pt x="127" y="211"/>
                  </a:lnTo>
                  <a:lnTo>
                    <a:pt x="126" y="206"/>
                  </a:lnTo>
                  <a:lnTo>
                    <a:pt x="125" y="201"/>
                  </a:lnTo>
                  <a:lnTo>
                    <a:pt x="124" y="196"/>
                  </a:lnTo>
                  <a:lnTo>
                    <a:pt x="123" y="191"/>
                  </a:lnTo>
                  <a:lnTo>
                    <a:pt x="121" y="186"/>
                  </a:lnTo>
                  <a:lnTo>
                    <a:pt x="117" y="187"/>
                  </a:lnTo>
                  <a:lnTo>
                    <a:pt x="121" y="186"/>
                  </a:lnTo>
                  <a:lnTo>
                    <a:pt x="120" y="181"/>
                  </a:lnTo>
                  <a:lnTo>
                    <a:pt x="119" y="176"/>
                  </a:lnTo>
                  <a:lnTo>
                    <a:pt x="117" y="171"/>
                  </a:lnTo>
                  <a:lnTo>
                    <a:pt x="113" y="172"/>
                  </a:lnTo>
                  <a:lnTo>
                    <a:pt x="117" y="171"/>
                  </a:lnTo>
                  <a:lnTo>
                    <a:pt x="116" y="166"/>
                  </a:lnTo>
                  <a:lnTo>
                    <a:pt x="116" y="165"/>
                  </a:lnTo>
                  <a:lnTo>
                    <a:pt x="114" y="161"/>
                  </a:lnTo>
                  <a:lnTo>
                    <a:pt x="110" y="163"/>
                  </a:lnTo>
                  <a:lnTo>
                    <a:pt x="114" y="162"/>
                  </a:lnTo>
                  <a:lnTo>
                    <a:pt x="112" y="157"/>
                  </a:lnTo>
                  <a:lnTo>
                    <a:pt x="110" y="152"/>
                  </a:lnTo>
                  <a:lnTo>
                    <a:pt x="108" y="147"/>
                  </a:lnTo>
                  <a:lnTo>
                    <a:pt x="106" y="142"/>
                  </a:lnTo>
                  <a:lnTo>
                    <a:pt x="102" y="143"/>
                  </a:lnTo>
                  <a:lnTo>
                    <a:pt x="106" y="142"/>
                  </a:lnTo>
                  <a:lnTo>
                    <a:pt x="105" y="138"/>
                  </a:lnTo>
                  <a:lnTo>
                    <a:pt x="105" y="137"/>
                  </a:lnTo>
                  <a:lnTo>
                    <a:pt x="102" y="132"/>
                  </a:lnTo>
                  <a:lnTo>
                    <a:pt x="98" y="134"/>
                  </a:lnTo>
                  <a:lnTo>
                    <a:pt x="102" y="133"/>
                  </a:lnTo>
                  <a:lnTo>
                    <a:pt x="100" y="128"/>
                  </a:lnTo>
                  <a:lnTo>
                    <a:pt x="98" y="123"/>
                  </a:lnTo>
                  <a:lnTo>
                    <a:pt x="98" y="122"/>
                  </a:lnTo>
                  <a:lnTo>
                    <a:pt x="96" y="118"/>
                  </a:lnTo>
                  <a:lnTo>
                    <a:pt x="93" y="113"/>
                  </a:lnTo>
                  <a:lnTo>
                    <a:pt x="89" y="115"/>
                  </a:lnTo>
                  <a:lnTo>
                    <a:pt x="93" y="114"/>
                  </a:lnTo>
                  <a:lnTo>
                    <a:pt x="91" y="109"/>
                  </a:lnTo>
                  <a:lnTo>
                    <a:pt x="91" y="108"/>
                  </a:lnTo>
                  <a:lnTo>
                    <a:pt x="88" y="104"/>
                  </a:lnTo>
                  <a:lnTo>
                    <a:pt x="84" y="106"/>
                  </a:lnTo>
                  <a:lnTo>
                    <a:pt x="88" y="104"/>
                  </a:lnTo>
                  <a:lnTo>
                    <a:pt x="85" y="99"/>
                  </a:lnTo>
                  <a:lnTo>
                    <a:pt x="83" y="95"/>
                  </a:lnTo>
                  <a:lnTo>
                    <a:pt x="80" y="90"/>
                  </a:lnTo>
                  <a:lnTo>
                    <a:pt x="77" y="85"/>
                  </a:lnTo>
                  <a:lnTo>
                    <a:pt x="74" y="81"/>
                  </a:lnTo>
                  <a:lnTo>
                    <a:pt x="70" y="83"/>
                  </a:lnTo>
                  <a:lnTo>
                    <a:pt x="74" y="82"/>
                  </a:lnTo>
                  <a:lnTo>
                    <a:pt x="72" y="77"/>
                  </a:lnTo>
                  <a:lnTo>
                    <a:pt x="72" y="76"/>
                  </a:lnTo>
                  <a:lnTo>
                    <a:pt x="69" y="71"/>
                  </a:lnTo>
                  <a:lnTo>
                    <a:pt x="68" y="70"/>
                  </a:lnTo>
                  <a:lnTo>
                    <a:pt x="64" y="66"/>
                  </a:lnTo>
                  <a:lnTo>
                    <a:pt x="61" y="69"/>
                  </a:lnTo>
                  <a:lnTo>
                    <a:pt x="65" y="67"/>
                  </a:lnTo>
                  <a:lnTo>
                    <a:pt x="62" y="63"/>
                  </a:lnTo>
                  <a:lnTo>
                    <a:pt x="58" y="65"/>
                  </a:lnTo>
                  <a:lnTo>
                    <a:pt x="62" y="63"/>
                  </a:lnTo>
                  <a:lnTo>
                    <a:pt x="59" y="58"/>
                  </a:lnTo>
                  <a:lnTo>
                    <a:pt x="58" y="57"/>
                  </a:lnTo>
                  <a:lnTo>
                    <a:pt x="54" y="53"/>
                  </a:lnTo>
                  <a:lnTo>
                    <a:pt x="51" y="56"/>
                  </a:lnTo>
                  <a:lnTo>
                    <a:pt x="55" y="54"/>
                  </a:lnTo>
                  <a:lnTo>
                    <a:pt x="52" y="49"/>
                  </a:lnTo>
                  <a:lnTo>
                    <a:pt x="49" y="45"/>
                  </a:lnTo>
                  <a:lnTo>
                    <a:pt x="48" y="44"/>
                  </a:lnTo>
                  <a:lnTo>
                    <a:pt x="44" y="40"/>
                  </a:lnTo>
                  <a:lnTo>
                    <a:pt x="41" y="43"/>
                  </a:lnTo>
                  <a:lnTo>
                    <a:pt x="45" y="41"/>
                  </a:lnTo>
                  <a:lnTo>
                    <a:pt x="42" y="37"/>
                  </a:lnTo>
                  <a:lnTo>
                    <a:pt x="41" y="36"/>
                  </a:lnTo>
                  <a:lnTo>
                    <a:pt x="37" y="32"/>
                  </a:lnTo>
                  <a:lnTo>
                    <a:pt x="34" y="35"/>
                  </a:lnTo>
                  <a:lnTo>
                    <a:pt x="38" y="32"/>
                  </a:lnTo>
                  <a:lnTo>
                    <a:pt x="34" y="27"/>
                  </a:lnTo>
                  <a:lnTo>
                    <a:pt x="33" y="27"/>
                  </a:lnTo>
                  <a:lnTo>
                    <a:pt x="30" y="2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7" y="20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18" y="12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1" name="Freeform 12"/>
            <p:cNvSpPr>
              <a:spLocks/>
            </p:cNvSpPr>
            <p:nvPr/>
          </p:nvSpPr>
          <p:spPr bwMode="auto">
            <a:xfrm>
              <a:off x="3228" y="1431"/>
              <a:ext cx="145" cy="157"/>
            </a:xfrm>
            <a:custGeom>
              <a:avLst/>
              <a:gdLst>
                <a:gd name="T0" fmla="*/ 10 w 145"/>
                <a:gd name="T1" fmla="*/ 153 h 157"/>
                <a:gd name="T2" fmla="*/ 13 w 145"/>
                <a:gd name="T3" fmla="*/ 147 h 157"/>
                <a:gd name="T4" fmla="*/ 15 w 145"/>
                <a:gd name="T5" fmla="*/ 143 h 157"/>
                <a:gd name="T6" fmla="*/ 21 w 145"/>
                <a:gd name="T7" fmla="*/ 133 h 157"/>
                <a:gd name="T8" fmla="*/ 24 w 145"/>
                <a:gd name="T9" fmla="*/ 130 h 157"/>
                <a:gd name="T10" fmla="*/ 22 w 145"/>
                <a:gd name="T11" fmla="*/ 122 h 157"/>
                <a:gd name="T12" fmla="*/ 29 w 145"/>
                <a:gd name="T13" fmla="*/ 120 h 157"/>
                <a:gd name="T14" fmla="*/ 31 w 145"/>
                <a:gd name="T15" fmla="*/ 116 h 157"/>
                <a:gd name="T16" fmla="*/ 39 w 145"/>
                <a:gd name="T17" fmla="*/ 108 h 157"/>
                <a:gd name="T18" fmla="*/ 38 w 145"/>
                <a:gd name="T19" fmla="*/ 100 h 157"/>
                <a:gd name="T20" fmla="*/ 46 w 145"/>
                <a:gd name="T21" fmla="*/ 99 h 157"/>
                <a:gd name="T22" fmla="*/ 48 w 145"/>
                <a:gd name="T23" fmla="*/ 95 h 157"/>
                <a:gd name="T24" fmla="*/ 56 w 145"/>
                <a:gd name="T25" fmla="*/ 85 h 157"/>
                <a:gd name="T26" fmla="*/ 59 w 145"/>
                <a:gd name="T27" fmla="*/ 82 h 157"/>
                <a:gd name="T28" fmla="*/ 67 w 145"/>
                <a:gd name="T29" fmla="*/ 74 h 157"/>
                <a:gd name="T30" fmla="*/ 71 w 145"/>
                <a:gd name="T31" fmla="*/ 71 h 157"/>
                <a:gd name="T32" fmla="*/ 71 w 145"/>
                <a:gd name="T33" fmla="*/ 63 h 157"/>
                <a:gd name="T34" fmla="*/ 83 w 145"/>
                <a:gd name="T35" fmla="*/ 58 h 157"/>
                <a:gd name="T36" fmla="*/ 95 w 145"/>
                <a:gd name="T37" fmla="*/ 46 h 157"/>
                <a:gd name="T38" fmla="*/ 100 w 145"/>
                <a:gd name="T39" fmla="*/ 43 h 157"/>
                <a:gd name="T40" fmla="*/ 113 w 145"/>
                <a:gd name="T41" fmla="*/ 33 h 157"/>
                <a:gd name="T42" fmla="*/ 122 w 145"/>
                <a:gd name="T43" fmla="*/ 24 h 157"/>
                <a:gd name="T44" fmla="*/ 126 w 145"/>
                <a:gd name="T45" fmla="*/ 22 h 157"/>
                <a:gd name="T46" fmla="*/ 136 w 145"/>
                <a:gd name="T47" fmla="*/ 14 h 157"/>
                <a:gd name="T48" fmla="*/ 140 w 145"/>
                <a:gd name="T49" fmla="*/ 10 h 157"/>
                <a:gd name="T50" fmla="*/ 136 w 145"/>
                <a:gd name="T51" fmla="*/ 3 h 157"/>
                <a:gd name="T52" fmla="*/ 127 w 145"/>
                <a:gd name="T53" fmla="*/ 10 h 157"/>
                <a:gd name="T54" fmla="*/ 122 w 145"/>
                <a:gd name="T55" fmla="*/ 14 h 157"/>
                <a:gd name="T56" fmla="*/ 112 w 145"/>
                <a:gd name="T57" fmla="*/ 22 h 157"/>
                <a:gd name="T58" fmla="*/ 108 w 145"/>
                <a:gd name="T59" fmla="*/ 26 h 157"/>
                <a:gd name="T60" fmla="*/ 95 w 145"/>
                <a:gd name="T61" fmla="*/ 36 h 157"/>
                <a:gd name="T62" fmla="*/ 85 w 145"/>
                <a:gd name="T63" fmla="*/ 44 h 157"/>
                <a:gd name="T64" fmla="*/ 72 w 145"/>
                <a:gd name="T65" fmla="*/ 56 h 157"/>
                <a:gd name="T66" fmla="*/ 65 w 145"/>
                <a:gd name="T67" fmla="*/ 65 h 157"/>
                <a:gd name="T68" fmla="*/ 61 w 145"/>
                <a:gd name="T69" fmla="*/ 68 h 157"/>
                <a:gd name="T70" fmla="*/ 60 w 145"/>
                <a:gd name="T71" fmla="*/ 75 h 157"/>
                <a:gd name="T72" fmla="*/ 49 w 145"/>
                <a:gd name="T73" fmla="*/ 80 h 157"/>
                <a:gd name="T74" fmla="*/ 49 w 145"/>
                <a:gd name="T75" fmla="*/ 88 h 157"/>
                <a:gd name="T76" fmla="*/ 42 w 145"/>
                <a:gd name="T77" fmla="*/ 90 h 157"/>
                <a:gd name="T78" fmla="*/ 39 w 145"/>
                <a:gd name="T79" fmla="*/ 93 h 157"/>
                <a:gd name="T80" fmla="*/ 32 w 145"/>
                <a:gd name="T81" fmla="*/ 103 h 157"/>
                <a:gd name="T82" fmla="*/ 29 w 145"/>
                <a:gd name="T83" fmla="*/ 107 h 157"/>
                <a:gd name="T84" fmla="*/ 25 w 145"/>
                <a:gd name="T85" fmla="*/ 110 h 157"/>
                <a:gd name="T86" fmla="*/ 25 w 145"/>
                <a:gd name="T87" fmla="*/ 118 h 157"/>
                <a:gd name="T88" fmla="*/ 18 w 145"/>
                <a:gd name="T89" fmla="*/ 122 h 157"/>
                <a:gd name="T90" fmla="*/ 20 w 145"/>
                <a:gd name="T91" fmla="*/ 127 h 157"/>
                <a:gd name="T92" fmla="*/ 14 w 145"/>
                <a:gd name="T93" fmla="*/ 129 h 157"/>
                <a:gd name="T94" fmla="*/ 11 w 145"/>
                <a:gd name="T95" fmla="*/ 134 h 157"/>
                <a:gd name="T96" fmla="*/ 7 w 145"/>
                <a:gd name="T97" fmla="*/ 139 h 157"/>
                <a:gd name="T98" fmla="*/ 6 w 145"/>
                <a:gd name="T99" fmla="*/ 143 h 157"/>
                <a:gd name="T100" fmla="*/ 3 w 145"/>
                <a:gd name="T101" fmla="*/ 148 h 1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5"/>
                <a:gd name="T154" fmla="*/ 0 h 157"/>
                <a:gd name="T155" fmla="*/ 145 w 145"/>
                <a:gd name="T156" fmla="*/ 157 h 15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5" h="157">
                  <a:moveTo>
                    <a:pt x="0" y="152"/>
                  </a:moveTo>
                  <a:lnTo>
                    <a:pt x="7" y="157"/>
                  </a:lnTo>
                  <a:lnTo>
                    <a:pt x="10" y="153"/>
                  </a:lnTo>
                  <a:lnTo>
                    <a:pt x="10" y="152"/>
                  </a:lnTo>
                  <a:lnTo>
                    <a:pt x="13" y="147"/>
                  </a:lnTo>
                  <a:lnTo>
                    <a:pt x="15" y="142"/>
                  </a:lnTo>
                  <a:lnTo>
                    <a:pt x="11" y="140"/>
                  </a:lnTo>
                  <a:lnTo>
                    <a:pt x="15" y="143"/>
                  </a:lnTo>
                  <a:lnTo>
                    <a:pt x="18" y="139"/>
                  </a:lnTo>
                  <a:lnTo>
                    <a:pt x="18" y="138"/>
                  </a:lnTo>
                  <a:lnTo>
                    <a:pt x="21" y="133"/>
                  </a:lnTo>
                  <a:lnTo>
                    <a:pt x="17" y="131"/>
                  </a:lnTo>
                  <a:lnTo>
                    <a:pt x="21" y="134"/>
                  </a:lnTo>
                  <a:lnTo>
                    <a:pt x="24" y="130"/>
                  </a:lnTo>
                  <a:lnTo>
                    <a:pt x="24" y="129"/>
                  </a:lnTo>
                  <a:lnTo>
                    <a:pt x="26" y="124"/>
                  </a:lnTo>
                  <a:lnTo>
                    <a:pt x="22" y="122"/>
                  </a:lnTo>
                  <a:lnTo>
                    <a:pt x="26" y="125"/>
                  </a:lnTo>
                  <a:lnTo>
                    <a:pt x="29" y="121"/>
                  </a:lnTo>
                  <a:lnTo>
                    <a:pt x="29" y="120"/>
                  </a:lnTo>
                  <a:lnTo>
                    <a:pt x="32" y="115"/>
                  </a:lnTo>
                  <a:lnTo>
                    <a:pt x="28" y="113"/>
                  </a:lnTo>
                  <a:lnTo>
                    <a:pt x="31" y="116"/>
                  </a:lnTo>
                  <a:lnTo>
                    <a:pt x="35" y="112"/>
                  </a:lnTo>
                  <a:lnTo>
                    <a:pt x="36" y="112"/>
                  </a:lnTo>
                  <a:lnTo>
                    <a:pt x="39" y="108"/>
                  </a:lnTo>
                  <a:lnTo>
                    <a:pt x="39" y="107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41" y="103"/>
                  </a:lnTo>
                  <a:lnTo>
                    <a:pt x="45" y="99"/>
                  </a:lnTo>
                  <a:lnTo>
                    <a:pt x="46" y="99"/>
                  </a:lnTo>
                  <a:lnTo>
                    <a:pt x="49" y="95"/>
                  </a:lnTo>
                  <a:lnTo>
                    <a:pt x="45" y="92"/>
                  </a:lnTo>
                  <a:lnTo>
                    <a:pt x="48" y="95"/>
                  </a:lnTo>
                  <a:lnTo>
                    <a:pt x="52" y="91"/>
                  </a:lnTo>
                  <a:lnTo>
                    <a:pt x="53" y="90"/>
                  </a:lnTo>
                  <a:lnTo>
                    <a:pt x="56" y="85"/>
                  </a:lnTo>
                  <a:lnTo>
                    <a:pt x="52" y="83"/>
                  </a:lnTo>
                  <a:lnTo>
                    <a:pt x="55" y="86"/>
                  </a:lnTo>
                  <a:lnTo>
                    <a:pt x="59" y="82"/>
                  </a:lnTo>
                  <a:lnTo>
                    <a:pt x="63" y="78"/>
                  </a:lnTo>
                  <a:lnTo>
                    <a:pt x="64" y="78"/>
                  </a:lnTo>
                  <a:lnTo>
                    <a:pt x="67" y="74"/>
                  </a:lnTo>
                  <a:lnTo>
                    <a:pt x="63" y="71"/>
                  </a:lnTo>
                  <a:lnTo>
                    <a:pt x="66" y="75"/>
                  </a:lnTo>
                  <a:lnTo>
                    <a:pt x="71" y="71"/>
                  </a:lnTo>
                  <a:lnTo>
                    <a:pt x="72" y="70"/>
                  </a:lnTo>
                  <a:lnTo>
                    <a:pt x="75" y="66"/>
                  </a:lnTo>
                  <a:lnTo>
                    <a:pt x="71" y="63"/>
                  </a:lnTo>
                  <a:lnTo>
                    <a:pt x="74" y="66"/>
                  </a:lnTo>
                  <a:lnTo>
                    <a:pt x="79" y="62"/>
                  </a:lnTo>
                  <a:lnTo>
                    <a:pt x="83" y="58"/>
                  </a:lnTo>
                  <a:lnTo>
                    <a:pt x="87" y="54"/>
                  </a:lnTo>
                  <a:lnTo>
                    <a:pt x="91" y="50"/>
                  </a:lnTo>
                  <a:lnTo>
                    <a:pt x="95" y="46"/>
                  </a:lnTo>
                  <a:lnTo>
                    <a:pt x="92" y="43"/>
                  </a:lnTo>
                  <a:lnTo>
                    <a:pt x="95" y="47"/>
                  </a:lnTo>
                  <a:lnTo>
                    <a:pt x="100" y="43"/>
                  </a:lnTo>
                  <a:lnTo>
                    <a:pt x="104" y="40"/>
                  </a:lnTo>
                  <a:lnTo>
                    <a:pt x="109" y="36"/>
                  </a:lnTo>
                  <a:lnTo>
                    <a:pt x="113" y="33"/>
                  </a:lnTo>
                  <a:lnTo>
                    <a:pt x="118" y="29"/>
                  </a:lnTo>
                  <a:lnTo>
                    <a:pt x="118" y="28"/>
                  </a:lnTo>
                  <a:lnTo>
                    <a:pt x="122" y="24"/>
                  </a:lnTo>
                  <a:lnTo>
                    <a:pt x="119" y="21"/>
                  </a:lnTo>
                  <a:lnTo>
                    <a:pt x="121" y="25"/>
                  </a:lnTo>
                  <a:lnTo>
                    <a:pt x="126" y="22"/>
                  </a:lnTo>
                  <a:lnTo>
                    <a:pt x="127" y="22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1" y="10"/>
                  </a:lnTo>
                  <a:lnTo>
                    <a:pt x="138" y="6"/>
                  </a:lnTo>
                  <a:lnTo>
                    <a:pt x="140" y="10"/>
                  </a:lnTo>
                  <a:lnTo>
                    <a:pt x="145" y="7"/>
                  </a:lnTo>
                  <a:lnTo>
                    <a:pt x="141" y="0"/>
                  </a:lnTo>
                  <a:lnTo>
                    <a:pt x="136" y="3"/>
                  </a:lnTo>
                  <a:lnTo>
                    <a:pt x="131" y="7"/>
                  </a:lnTo>
                  <a:lnTo>
                    <a:pt x="127" y="10"/>
                  </a:lnTo>
                  <a:lnTo>
                    <a:pt x="122" y="14"/>
                  </a:lnTo>
                  <a:lnTo>
                    <a:pt x="124" y="18"/>
                  </a:lnTo>
                  <a:lnTo>
                    <a:pt x="122" y="14"/>
                  </a:lnTo>
                  <a:lnTo>
                    <a:pt x="117" y="18"/>
                  </a:lnTo>
                  <a:lnTo>
                    <a:pt x="116" y="18"/>
                  </a:lnTo>
                  <a:lnTo>
                    <a:pt x="112" y="22"/>
                  </a:lnTo>
                  <a:lnTo>
                    <a:pt x="115" y="25"/>
                  </a:lnTo>
                  <a:lnTo>
                    <a:pt x="113" y="22"/>
                  </a:lnTo>
                  <a:lnTo>
                    <a:pt x="108" y="26"/>
                  </a:lnTo>
                  <a:lnTo>
                    <a:pt x="104" y="29"/>
                  </a:lnTo>
                  <a:lnTo>
                    <a:pt x="99" y="33"/>
                  </a:lnTo>
                  <a:lnTo>
                    <a:pt x="95" y="36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5" y="44"/>
                  </a:lnTo>
                  <a:lnTo>
                    <a:pt x="81" y="48"/>
                  </a:lnTo>
                  <a:lnTo>
                    <a:pt x="76" y="52"/>
                  </a:lnTo>
                  <a:lnTo>
                    <a:pt x="72" y="56"/>
                  </a:lnTo>
                  <a:lnTo>
                    <a:pt x="68" y="60"/>
                  </a:lnTo>
                  <a:lnTo>
                    <a:pt x="68" y="61"/>
                  </a:lnTo>
                  <a:lnTo>
                    <a:pt x="65" y="65"/>
                  </a:lnTo>
                  <a:lnTo>
                    <a:pt x="68" y="67"/>
                  </a:lnTo>
                  <a:lnTo>
                    <a:pt x="66" y="64"/>
                  </a:lnTo>
                  <a:lnTo>
                    <a:pt x="61" y="68"/>
                  </a:lnTo>
                  <a:lnTo>
                    <a:pt x="60" y="69"/>
                  </a:lnTo>
                  <a:lnTo>
                    <a:pt x="57" y="73"/>
                  </a:lnTo>
                  <a:lnTo>
                    <a:pt x="60" y="75"/>
                  </a:lnTo>
                  <a:lnTo>
                    <a:pt x="57" y="72"/>
                  </a:lnTo>
                  <a:lnTo>
                    <a:pt x="53" y="76"/>
                  </a:lnTo>
                  <a:lnTo>
                    <a:pt x="49" y="80"/>
                  </a:lnTo>
                  <a:lnTo>
                    <a:pt x="49" y="81"/>
                  </a:lnTo>
                  <a:lnTo>
                    <a:pt x="46" y="86"/>
                  </a:lnTo>
                  <a:lnTo>
                    <a:pt x="49" y="88"/>
                  </a:lnTo>
                  <a:lnTo>
                    <a:pt x="46" y="85"/>
                  </a:lnTo>
                  <a:lnTo>
                    <a:pt x="42" y="89"/>
                  </a:lnTo>
                  <a:lnTo>
                    <a:pt x="42" y="90"/>
                  </a:lnTo>
                  <a:lnTo>
                    <a:pt x="39" y="94"/>
                  </a:lnTo>
                  <a:lnTo>
                    <a:pt x="42" y="96"/>
                  </a:lnTo>
                  <a:lnTo>
                    <a:pt x="39" y="93"/>
                  </a:lnTo>
                  <a:lnTo>
                    <a:pt x="35" y="97"/>
                  </a:lnTo>
                  <a:lnTo>
                    <a:pt x="35" y="98"/>
                  </a:lnTo>
                  <a:lnTo>
                    <a:pt x="32" y="103"/>
                  </a:lnTo>
                  <a:lnTo>
                    <a:pt x="35" y="105"/>
                  </a:lnTo>
                  <a:lnTo>
                    <a:pt x="32" y="103"/>
                  </a:lnTo>
                  <a:lnTo>
                    <a:pt x="29" y="107"/>
                  </a:lnTo>
                  <a:lnTo>
                    <a:pt x="32" y="109"/>
                  </a:lnTo>
                  <a:lnTo>
                    <a:pt x="29" y="106"/>
                  </a:lnTo>
                  <a:lnTo>
                    <a:pt x="25" y="110"/>
                  </a:lnTo>
                  <a:lnTo>
                    <a:pt x="25" y="111"/>
                  </a:lnTo>
                  <a:lnTo>
                    <a:pt x="22" y="116"/>
                  </a:lnTo>
                  <a:lnTo>
                    <a:pt x="25" y="118"/>
                  </a:lnTo>
                  <a:lnTo>
                    <a:pt x="22" y="116"/>
                  </a:lnTo>
                  <a:lnTo>
                    <a:pt x="19" y="120"/>
                  </a:lnTo>
                  <a:lnTo>
                    <a:pt x="18" y="122"/>
                  </a:lnTo>
                  <a:lnTo>
                    <a:pt x="18" y="121"/>
                  </a:lnTo>
                  <a:lnTo>
                    <a:pt x="16" y="126"/>
                  </a:lnTo>
                  <a:lnTo>
                    <a:pt x="20" y="127"/>
                  </a:lnTo>
                  <a:lnTo>
                    <a:pt x="17" y="125"/>
                  </a:lnTo>
                  <a:lnTo>
                    <a:pt x="14" y="129"/>
                  </a:lnTo>
                  <a:lnTo>
                    <a:pt x="11" y="134"/>
                  </a:lnTo>
                  <a:lnTo>
                    <a:pt x="14" y="136"/>
                  </a:lnTo>
                  <a:lnTo>
                    <a:pt x="11" y="134"/>
                  </a:lnTo>
                  <a:lnTo>
                    <a:pt x="8" y="138"/>
                  </a:lnTo>
                  <a:lnTo>
                    <a:pt x="7" y="140"/>
                  </a:lnTo>
                  <a:lnTo>
                    <a:pt x="7" y="139"/>
                  </a:lnTo>
                  <a:lnTo>
                    <a:pt x="5" y="144"/>
                  </a:lnTo>
                  <a:lnTo>
                    <a:pt x="9" y="145"/>
                  </a:lnTo>
                  <a:lnTo>
                    <a:pt x="6" y="143"/>
                  </a:lnTo>
                  <a:lnTo>
                    <a:pt x="3" y="148"/>
                  </a:lnTo>
                  <a:lnTo>
                    <a:pt x="6" y="150"/>
                  </a:lnTo>
                  <a:lnTo>
                    <a:pt x="3" y="148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2" name="Freeform 13"/>
            <p:cNvSpPr>
              <a:spLocks/>
            </p:cNvSpPr>
            <p:nvPr/>
          </p:nvSpPr>
          <p:spPr bwMode="auto">
            <a:xfrm>
              <a:off x="4106" y="1890"/>
              <a:ext cx="363" cy="506"/>
            </a:xfrm>
            <a:custGeom>
              <a:avLst/>
              <a:gdLst>
                <a:gd name="T0" fmla="*/ 344 w 363"/>
                <a:gd name="T1" fmla="*/ 16 h 506"/>
                <a:gd name="T2" fmla="*/ 344 w 363"/>
                <a:gd name="T3" fmla="*/ 32 h 506"/>
                <a:gd name="T4" fmla="*/ 351 w 363"/>
                <a:gd name="T5" fmla="*/ 66 h 506"/>
                <a:gd name="T6" fmla="*/ 357 w 363"/>
                <a:gd name="T7" fmla="*/ 80 h 506"/>
                <a:gd name="T8" fmla="*/ 358 w 363"/>
                <a:gd name="T9" fmla="*/ 100 h 506"/>
                <a:gd name="T10" fmla="*/ 354 w 363"/>
                <a:gd name="T11" fmla="*/ 121 h 506"/>
                <a:gd name="T12" fmla="*/ 353 w 363"/>
                <a:gd name="T13" fmla="*/ 141 h 506"/>
                <a:gd name="T14" fmla="*/ 350 w 363"/>
                <a:gd name="T15" fmla="*/ 160 h 506"/>
                <a:gd name="T16" fmla="*/ 348 w 363"/>
                <a:gd name="T17" fmla="*/ 191 h 506"/>
                <a:gd name="T18" fmla="*/ 340 w 363"/>
                <a:gd name="T19" fmla="*/ 205 h 506"/>
                <a:gd name="T20" fmla="*/ 334 w 363"/>
                <a:gd name="T21" fmla="*/ 223 h 506"/>
                <a:gd name="T22" fmla="*/ 326 w 363"/>
                <a:gd name="T23" fmla="*/ 243 h 506"/>
                <a:gd name="T24" fmla="*/ 317 w 363"/>
                <a:gd name="T25" fmla="*/ 262 h 506"/>
                <a:gd name="T26" fmla="*/ 310 w 363"/>
                <a:gd name="T27" fmla="*/ 275 h 506"/>
                <a:gd name="T28" fmla="*/ 296 w 363"/>
                <a:gd name="T29" fmla="*/ 299 h 506"/>
                <a:gd name="T30" fmla="*/ 287 w 363"/>
                <a:gd name="T31" fmla="*/ 312 h 506"/>
                <a:gd name="T32" fmla="*/ 280 w 363"/>
                <a:gd name="T33" fmla="*/ 327 h 506"/>
                <a:gd name="T34" fmla="*/ 265 w 363"/>
                <a:gd name="T35" fmla="*/ 337 h 506"/>
                <a:gd name="T36" fmla="*/ 250 w 363"/>
                <a:gd name="T37" fmla="*/ 353 h 506"/>
                <a:gd name="T38" fmla="*/ 242 w 363"/>
                <a:gd name="T39" fmla="*/ 368 h 506"/>
                <a:gd name="T40" fmla="*/ 218 w 363"/>
                <a:gd name="T41" fmla="*/ 385 h 506"/>
                <a:gd name="T42" fmla="*/ 200 w 363"/>
                <a:gd name="T43" fmla="*/ 399 h 506"/>
                <a:gd name="T44" fmla="*/ 182 w 363"/>
                <a:gd name="T45" fmla="*/ 413 h 506"/>
                <a:gd name="T46" fmla="*/ 170 w 363"/>
                <a:gd name="T47" fmla="*/ 426 h 506"/>
                <a:gd name="T48" fmla="*/ 137 w 363"/>
                <a:gd name="T49" fmla="*/ 441 h 506"/>
                <a:gd name="T50" fmla="*/ 116 w 363"/>
                <a:gd name="T51" fmla="*/ 452 h 506"/>
                <a:gd name="T52" fmla="*/ 93 w 363"/>
                <a:gd name="T53" fmla="*/ 463 h 506"/>
                <a:gd name="T54" fmla="*/ 77 w 363"/>
                <a:gd name="T55" fmla="*/ 470 h 506"/>
                <a:gd name="T56" fmla="*/ 53 w 363"/>
                <a:gd name="T57" fmla="*/ 481 h 506"/>
                <a:gd name="T58" fmla="*/ 37 w 363"/>
                <a:gd name="T59" fmla="*/ 486 h 506"/>
                <a:gd name="T60" fmla="*/ 13 w 363"/>
                <a:gd name="T61" fmla="*/ 493 h 506"/>
                <a:gd name="T62" fmla="*/ 1 w 363"/>
                <a:gd name="T63" fmla="*/ 506 h 506"/>
                <a:gd name="T64" fmla="*/ 21 w 363"/>
                <a:gd name="T65" fmla="*/ 500 h 506"/>
                <a:gd name="T66" fmla="*/ 57 w 363"/>
                <a:gd name="T67" fmla="*/ 488 h 506"/>
                <a:gd name="T68" fmla="*/ 75 w 363"/>
                <a:gd name="T69" fmla="*/ 481 h 506"/>
                <a:gd name="T70" fmla="*/ 91 w 363"/>
                <a:gd name="T71" fmla="*/ 473 h 506"/>
                <a:gd name="T72" fmla="*/ 109 w 363"/>
                <a:gd name="T73" fmla="*/ 465 h 506"/>
                <a:gd name="T74" fmla="*/ 131 w 363"/>
                <a:gd name="T75" fmla="*/ 454 h 506"/>
                <a:gd name="T76" fmla="*/ 167 w 363"/>
                <a:gd name="T77" fmla="*/ 433 h 506"/>
                <a:gd name="T78" fmla="*/ 187 w 363"/>
                <a:gd name="T79" fmla="*/ 420 h 506"/>
                <a:gd name="T80" fmla="*/ 202 w 363"/>
                <a:gd name="T81" fmla="*/ 409 h 506"/>
                <a:gd name="T82" fmla="*/ 224 w 363"/>
                <a:gd name="T83" fmla="*/ 392 h 506"/>
                <a:gd name="T84" fmla="*/ 240 w 363"/>
                <a:gd name="T85" fmla="*/ 376 h 506"/>
                <a:gd name="T86" fmla="*/ 253 w 363"/>
                <a:gd name="T87" fmla="*/ 356 h 506"/>
                <a:gd name="T88" fmla="*/ 268 w 363"/>
                <a:gd name="T89" fmla="*/ 340 h 506"/>
                <a:gd name="T90" fmla="*/ 284 w 363"/>
                <a:gd name="T91" fmla="*/ 330 h 506"/>
                <a:gd name="T92" fmla="*/ 294 w 363"/>
                <a:gd name="T93" fmla="*/ 316 h 506"/>
                <a:gd name="T94" fmla="*/ 300 w 363"/>
                <a:gd name="T95" fmla="*/ 308 h 506"/>
                <a:gd name="T96" fmla="*/ 317 w 363"/>
                <a:gd name="T97" fmla="*/ 279 h 506"/>
                <a:gd name="T98" fmla="*/ 318 w 363"/>
                <a:gd name="T99" fmla="*/ 268 h 506"/>
                <a:gd name="T100" fmla="*/ 331 w 363"/>
                <a:gd name="T101" fmla="*/ 251 h 506"/>
                <a:gd name="T102" fmla="*/ 337 w 363"/>
                <a:gd name="T103" fmla="*/ 237 h 506"/>
                <a:gd name="T104" fmla="*/ 343 w 363"/>
                <a:gd name="T105" fmla="*/ 222 h 506"/>
                <a:gd name="T106" fmla="*/ 349 w 363"/>
                <a:gd name="T107" fmla="*/ 202 h 506"/>
                <a:gd name="T108" fmla="*/ 354 w 363"/>
                <a:gd name="T109" fmla="*/ 182 h 506"/>
                <a:gd name="T110" fmla="*/ 360 w 363"/>
                <a:gd name="T111" fmla="*/ 151 h 506"/>
                <a:gd name="T112" fmla="*/ 362 w 363"/>
                <a:gd name="T113" fmla="*/ 131 h 506"/>
                <a:gd name="T114" fmla="*/ 363 w 363"/>
                <a:gd name="T115" fmla="*/ 111 h 506"/>
                <a:gd name="T116" fmla="*/ 362 w 363"/>
                <a:gd name="T117" fmla="*/ 90 h 506"/>
                <a:gd name="T118" fmla="*/ 360 w 363"/>
                <a:gd name="T119" fmla="*/ 70 h 506"/>
                <a:gd name="T120" fmla="*/ 354 w 363"/>
                <a:gd name="T121" fmla="*/ 39 h 506"/>
                <a:gd name="T122" fmla="*/ 349 w 363"/>
                <a:gd name="T123" fmla="*/ 20 h 506"/>
                <a:gd name="T124" fmla="*/ 343 w 363"/>
                <a:gd name="T125" fmla="*/ 0 h 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3"/>
                <a:gd name="T190" fmla="*/ 0 h 506"/>
                <a:gd name="T191" fmla="*/ 363 w 363"/>
                <a:gd name="T192" fmla="*/ 506 h 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3" h="506">
                  <a:moveTo>
                    <a:pt x="343" y="0"/>
                  </a:moveTo>
                  <a:lnTo>
                    <a:pt x="335" y="2"/>
                  </a:lnTo>
                  <a:lnTo>
                    <a:pt x="336" y="7"/>
                  </a:lnTo>
                  <a:lnTo>
                    <a:pt x="336" y="8"/>
                  </a:lnTo>
                  <a:lnTo>
                    <a:pt x="338" y="13"/>
                  </a:lnTo>
                  <a:lnTo>
                    <a:pt x="340" y="18"/>
                  </a:lnTo>
                  <a:lnTo>
                    <a:pt x="344" y="16"/>
                  </a:lnTo>
                  <a:lnTo>
                    <a:pt x="340" y="17"/>
                  </a:lnTo>
                  <a:lnTo>
                    <a:pt x="341" y="22"/>
                  </a:lnTo>
                  <a:lnTo>
                    <a:pt x="342" y="27"/>
                  </a:lnTo>
                  <a:lnTo>
                    <a:pt x="342" y="28"/>
                  </a:lnTo>
                  <a:lnTo>
                    <a:pt x="344" y="33"/>
                  </a:lnTo>
                  <a:lnTo>
                    <a:pt x="348" y="31"/>
                  </a:lnTo>
                  <a:lnTo>
                    <a:pt x="344" y="32"/>
                  </a:lnTo>
                  <a:lnTo>
                    <a:pt x="345" y="36"/>
                  </a:lnTo>
                  <a:lnTo>
                    <a:pt x="346" y="41"/>
                  </a:lnTo>
                  <a:lnTo>
                    <a:pt x="347" y="46"/>
                  </a:lnTo>
                  <a:lnTo>
                    <a:pt x="348" y="51"/>
                  </a:lnTo>
                  <a:lnTo>
                    <a:pt x="349" y="56"/>
                  </a:lnTo>
                  <a:lnTo>
                    <a:pt x="350" y="61"/>
                  </a:lnTo>
                  <a:lnTo>
                    <a:pt x="351" y="66"/>
                  </a:lnTo>
                  <a:lnTo>
                    <a:pt x="355" y="65"/>
                  </a:lnTo>
                  <a:lnTo>
                    <a:pt x="351" y="65"/>
                  </a:lnTo>
                  <a:lnTo>
                    <a:pt x="351" y="70"/>
                  </a:lnTo>
                  <a:lnTo>
                    <a:pt x="351" y="71"/>
                  </a:lnTo>
                  <a:lnTo>
                    <a:pt x="352" y="76"/>
                  </a:lnTo>
                  <a:lnTo>
                    <a:pt x="353" y="81"/>
                  </a:lnTo>
                  <a:lnTo>
                    <a:pt x="357" y="80"/>
                  </a:lnTo>
                  <a:lnTo>
                    <a:pt x="353" y="80"/>
                  </a:lnTo>
                  <a:lnTo>
                    <a:pt x="353" y="85"/>
                  </a:lnTo>
                  <a:lnTo>
                    <a:pt x="353" y="90"/>
                  </a:lnTo>
                  <a:lnTo>
                    <a:pt x="353" y="95"/>
                  </a:lnTo>
                  <a:lnTo>
                    <a:pt x="353" y="96"/>
                  </a:lnTo>
                  <a:lnTo>
                    <a:pt x="354" y="101"/>
                  </a:lnTo>
                  <a:lnTo>
                    <a:pt x="358" y="100"/>
                  </a:lnTo>
                  <a:lnTo>
                    <a:pt x="354" y="100"/>
                  </a:lnTo>
                  <a:lnTo>
                    <a:pt x="354" y="105"/>
                  </a:lnTo>
                  <a:lnTo>
                    <a:pt x="354" y="111"/>
                  </a:lnTo>
                  <a:lnTo>
                    <a:pt x="354" y="116"/>
                  </a:lnTo>
                  <a:lnTo>
                    <a:pt x="354" y="122"/>
                  </a:lnTo>
                  <a:lnTo>
                    <a:pt x="358" y="122"/>
                  </a:lnTo>
                  <a:lnTo>
                    <a:pt x="354" y="121"/>
                  </a:lnTo>
                  <a:lnTo>
                    <a:pt x="353" y="125"/>
                  </a:lnTo>
                  <a:lnTo>
                    <a:pt x="353" y="126"/>
                  </a:lnTo>
                  <a:lnTo>
                    <a:pt x="353" y="131"/>
                  </a:lnTo>
                  <a:lnTo>
                    <a:pt x="353" y="136"/>
                  </a:lnTo>
                  <a:lnTo>
                    <a:pt x="353" y="142"/>
                  </a:lnTo>
                  <a:lnTo>
                    <a:pt x="357" y="142"/>
                  </a:lnTo>
                  <a:lnTo>
                    <a:pt x="353" y="141"/>
                  </a:lnTo>
                  <a:lnTo>
                    <a:pt x="352" y="146"/>
                  </a:lnTo>
                  <a:lnTo>
                    <a:pt x="351" y="150"/>
                  </a:lnTo>
                  <a:lnTo>
                    <a:pt x="351" y="151"/>
                  </a:lnTo>
                  <a:lnTo>
                    <a:pt x="351" y="156"/>
                  </a:lnTo>
                  <a:lnTo>
                    <a:pt x="355" y="156"/>
                  </a:lnTo>
                  <a:lnTo>
                    <a:pt x="351" y="155"/>
                  </a:lnTo>
                  <a:lnTo>
                    <a:pt x="350" y="160"/>
                  </a:lnTo>
                  <a:lnTo>
                    <a:pt x="349" y="165"/>
                  </a:lnTo>
                  <a:lnTo>
                    <a:pt x="348" y="170"/>
                  </a:lnTo>
                  <a:lnTo>
                    <a:pt x="347" y="175"/>
                  </a:lnTo>
                  <a:lnTo>
                    <a:pt x="346" y="180"/>
                  </a:lnTo>
                  <a:lnTo>
                    <a:pt x="345" y="185"/>
                  </a:lnTo>
                  <a:lnTo>
                    <a:pt x="344" y="190"/>
                  </a:lnTo>
                  <a:lnTo>
                    <a:pt x="348" y="191"/>
                  </a:lnTo>
                  <a:lnTo>
                    <a:pt x="344" y="190"/>
                  </a:lnTo>
                  <a:lnTo>
                    <a:pt x="342" y="195"/>
                  </a:lnTo>
                  <a:lnTo>
                    <a:pt x="341" y="200"/>
                  </a:lnTo>
                  <a:lnTo>
                    <a:pt x="340" y="205"/>
                  </a:lnTo>
                  <a:lnTo>
                    <a:pt x="344" y="206"/>
                  </a:lnTo>
                  <a:lnTo>
                    <a:pt x="340" y="205"/>
                  </a:lnTo>
                  <a:lnTo>
                    <a:pt x="338" y="210"/>
                  </a:lnTo>
                  <a:lnTo>
                    <a:pt x="336" y="215"/>
                  </a:lnTo>
                  <a:lnTo>
                    <a:pt x="335" y="220"/>
                  </a:lnTo>
                  <a:lnTo>
                    <a:pt x="339" y="221"/>
                  </a:lnTo>
                  <a:lnTo>
                    <a:pt x="336" y="219"/>
                  </a:lnTo>
                  <a:lnTo>
                    <a:pt x="334" y="223"/>
                  </a:lnTo>
                  <a:lnTo>
                    <a:pt x="333" y="224"/>
                  </a:lnTo>
                  <a:lnTo>
                    <a:pt x="331" y="229"/>
                  </a:lnTo>
                  <a:lnTo>
                    <a:pt x="329" y="234"/>
                  </a:lnTo>
                  <a:lnTo>
                    <a:pt x="327" y="239"/>
                  </a:lnTo>
                  <a:lnTo>
                    <a:pt x="325" y="244"/>
                  </a:lnTo>
                  <a:lnTo>
                    <a:pt x="329" y="245"/>
                  </a:lnTo>
                  <a:lnTo>
                    <a:pt x="326" y="243"/>
                  </a:lnTo>
                  <a:lnTo>
                    <a:pt x="324" y="247"/>
                  </a:lnTo>
                  <a:lnTo>
                    <a:pt x="323" y="248"/>
                  </a:lnTo>
                  <a:lnTo>
                    <a:pt x="321" y="253"/>
                  </a:lnTo>
                  <a:lnTo>
                    <a:pt x="319" y="258"/>
                  </a:lnTo>
                  <a:lnTo>
                    <a:pt x="323" y="259"/>
                  </a:lnTo>
                  <a:lnTo>
                    <a:pt x="320" y="257"/>
                  </a:lnTo>
                  <a:lnTo>
                    <a:pt x="317" y="262"/>
                  </a:lnTo>
                  <a:lnTo>
                    <a:pt x="315" y="266"/>
                  </a:lnTo>
                  <a:lnTo>
                    <a:pt x="314" y="267"/>
                  </a:lnTo>
                  <a:lnTo>
                    <a:pt x="312" y="272"/>
                  </a:lnTo>
                  <a:lnTo>
                    <a:pt x="316" y="273"/>
                  </a:lnTo>
                  <a:lnTo>
                    <a:pt x="313" y="271"/>
                  </a:lnTo>
                  <a:lnTo>
                    <a:pt x="310" y="275"/>
                  </a:lnTo>
                  <a:lnTo>
                    <a:pt x="307" y="280"/>
                  </a:lnTo>
                  <a:lnTo>
                    <a:pt x="305" y="284"/>
                  </a:lnTo>
                  <a:lnTo>
                    <a:pt x="302" y="289"/>
                  </a:lnTo>
                  <a:lnTo>
                    <a:pt x="299" y="295"/>
                  </a:lnTo>
                  <a:lnTo>
                    <a:pt x="302" y="297"/>
                  </a:lnTo>
                  <a:lnTo>
                    <a:pt x="299" y="295"/>
                  </a:lnTo>
                  <a:lnTo>
                    <a:pt x="296" y="299"/>
                  </a:lnTo>
                  <a:lnTo>
                    <a:pt x="293" y="303"/>
                  </a:lnTo>
                  <a:lnTo>
                    <a:pt x="290" y="308"/>
                  </a:lnTo>
                  <a:lnTo>
                    <a:pt x="293" y="310"/>
                  </a:lnTo>
                  <a:lnTo>
                    <a:pt x="290" y="308"/>
                  </a:lnTo>
                  <a:lnTo>
                    <a:pt x="287" y="312"/>
                  </a:lnTo>
                  <a:lnTo>
                    <a:pt x="284" y="317"/>
                  </a:lnTo>
                  <a:lnTo>
                    <a:pt x="287" y="319"/>
                  </a:lnTo>
                  <a:lnTo>
                    <a:pt x="284" y="316"/>
                  </a:lnTo>
                  <a:lnTo>
                    <a:pt x="280" y="320"/>
                  </a:lnTo>
                  <a:lnTo>
                    <a:pt x="280" y="321"/>
                  </a:lnTo>
                  <a:lnTo>
                    <a:pt x="276" y="325"/>
                  </a:lnTo>
                  <a:lnTo>
                    <a:pt x="280" y="327"/>
                  </a:lnTo>
                  <a:lnTo>
                    <a:pt x="276" y="324"/>
                  </a:lnTo>
                  <a:lnTo>
                    <a:pt x="272" y="329"/>
                  </a:lnTo>
                  <a:lnTo>
                    <a:pt x="272" y="330"/>
                  </a:lnTo>
                  <a:lnTo>
                    <a:pt x="269" y="334"/>
                  </a:lnTo>
                  <a:lnTo>
                    <a:pt x="272" y="336"/>
                  </a:lnTo>
                  <a:lnTo>
                    <a:pt x="269" y="333"/>
                  </a:lnTo>
                  <a:lnTo>
                    <a:pt x="265" y="337"/>
                  </a:lnTo>
                  <a:lnTo>
                    <a:pt x="265" y="338"/>
                  </a:lnTo>
                  <a:lnTo>
                    <a:pt x="262" y="342"/>
                  </a:lnTo>
                  <a:lnTo>
                    <a:pt x="265" y="344"/>
                  </a:lnTo>
                  <a:lnTo>
                    <a:pt x="262" y="341"/>
                  </a:lnTo>
                  <a:lnTo>
                    <a:pt x="258" y="345"/>
                  </a:lnTo>
                  <a:lnTo>
                    <a:pt x="254" y="349"/>
                  </a:lnTo>
                  <a:lnTo>
                    <a:pt x="250" y="353"/>
                  </a:lnTo>
                  <a:lnTo>
                    <a:pt x="250" y="354"/>
                  </a:lnTo>
                  <a:lnTo>
                    <a:pt x="247" y="358"/>
                  </a:lnTo>
                  <a:lnTo>
                    <a:pt x="250" y="360"/>
                  </a:lnTo>
                  <a:lnTo>
                    <a:pt x="247" y="357"/>
                  </a:lnTo>
                  <a:lnTo>
                    <a:pt x="243" y="361"/>
                  </a:lnTo>
                  <a:lnTo>
                    <a:pt x="239" y="365"/>
                  </a:lnTo>
                  <a:lnTo>
                    <a:pt x="242" y="368"/>
                  </a:lnTo>
                  <a:lnTo>
                    <a:pt x="240" y="365"/>
                  </a:lnTo>
                  <a:lnTo>
                    <a:pt x="235" y="369"/>
                  </a:lnTo>
                  <a:lnTo>
                    <a:pt x="234" y="369"/>
                  </a:lnTo>
                  <a:lnTo>
                    <a:pt x="230" y="373"/>
                  </a:lnTo>
                  <a:lnTo>
                    <a:pt x="226" y="377"/>
                  </a:lnTo>
                  <a:lnTo>
                    <a:pt x="222" y="381"/>
                  </a:lnTo>
                  <a:lnTo>
                    <a:pt x="218" y="385"/>
                  </a:lnTo>
                  <a:lnTo>
                    <a:pt x="221" y="388"/>
                  </a:lnTo>
                  <a:lnTo>
                    <a:pt x="219" y="385"/>
                  </a:lnTo>
                  <a:lnTo>
                    <a:pt x="215" y="388"/>
                  </a:lnTo>
                  <a:lnTo>
                    <a:pt x="210" y="392"/>
                  </a:lnTo>
                  <a:lnTo>
                    <a:pt x="206" y="395"/>
                  </a:lnTo>
                  <a:lnTo>
                    <a:pt x="201" y="399"/>
                  </a:lnTo>
                  <a:lnTo>
                    <a:pt x="200" y="399"/>
                  </a:lnTo>
                  <a:lnTo>
                    <a:pt x="196" y="403"/>
                  </a:lnTo>
                  <a:lnTo>
                    <a:pt x="199" y="406"/>
                  </a:lnTo>
                  <a:lnTo>
                    <a:pt x="197" y="403"/>
                  </a:lnTo>
                  <a:lnTo>
                    <a:pt x="192" y="406"/>
                  </a:lnTo>
                  <a:lnTo>
                    <a:pt x="187" y="409"/>
                  </a:lnTo>
                  <a:lnTo>
                    <a:pt x="186" y="409"/>
                  </a:lnTo>
                  <a:lnTo>
                    <a:pt x="182" y="413"/>
                  </a:lnTo>
                  <a:lnTo>
                    <a:pt x="185" y="416"/>
                  </a:lnTo>
                  <a:lnTo>
                    <a:pt x="183" y="413"/>
                  </a:lnTo>
                  <a:lnTo>
                    <a:pt x="178" y="416"/>
                  </a:lnTo>
                  <a:lnTo>
                    <a:pt x="173" y="419"/>
                  </a:lnTo>
                  <a:lnTo>
                    <a:pt x="168" y="423"/>
                  </a:lnTo>
                  <a:lnTo>
                    <a:pt x="170" y="426"/>
                  </a:lnTo>
                  <a:lnTo>
                    <a:pt x="168" y="423"/>
                  </a:lnTo>
                  <a:lnTo>
                    <a:pt x="163" y="426"/>
                  </a:lnTo>
                  <a:lnTo>
                    <a:pt x="158" y="429"/>
                  </a:lnTo>
                  <a:lnTo>
                    <a:pt x="153" y="432"/>
                  </a:lnTo>
                  <a:lnTo>
                    <a:pt x="148" y="435"/>
                  </a:lnTo>
                  <a:lnTo>
                    <a:pt x="143" y="438"/>
                  </a:lnTo>
                  <a:lnTo>
                    <a:pt x="137" y="441"/>
                  </a:lnTo>
                  <a:lnTo>
                    <a:pt x="132" y="444"/>
                  </a:lnTo>
                  <a:lnTo>
                    <a:pt x="127" y="447"/>
                  </a:lnTo>
                  <a:lnTo>
                    <a:pt x="122" y="450"/>
                  </a:lnTo>
                  <a:lnTo>
                    <a:pt x="124" y="453"/>
                  </a:lnTo>
                  <a:lnTo>
                    <a:pt x="123" y="449"/>
                  </a:lnTo>
                  <a:lnTo>
                    <a:pt x="117" y="451"/>
                  </a:lnTo>
                  <a:lnTo>
                    <a:pt x="116" y="452"/>
                  </a:lnTo>
                  <a:lnTo>
                    <a:pt x="111" y="455"/>
                  </a:lnTo>
                  <a:lnTo>
                    <a:pt x="105" y="458"/>
                  </a:lnTo>
                  <a:lnTo>
                    <a:pt x="100" y="461"/>
                  </a:lnTo>
                  <a:lnTo>
                    <a:pt x="102" y="464"/>
                  </a:lnTo>
                  <a:lnTo>
                    <a:pt x="101" y="460"/>
                  </a:lnTo>
                  <a:lnTo>
                    <a:pt x="94" y="462"/>
                  </a:lnTo>
                  <a:lnTo>
                    <a:pt x="93" y="463"/>
                  </a:lnTo>
                  <a:lnTo>
                    <a:pt x="88" y="466"/>
                  </a:lnTo>
                  <a:lnTo>
                    <a:pt x="90" y="469"/>
                  </a:lnTo>
                  <a:lnTo>
                    <a:pt x="89" y="465"/>
                  </a:lnTo>
                  <a:lnTo>
                    <a:pt x="83" y="467"/>
                  </a:lnTo>
                  <a:lnTo>
                    <a:pt x="78" y="469"/>
                  </a:lnTo>
                  <a:lnTo>
                    <a:pt x="77" y="470"/>
                  </a:lnTo>
                  <a:lnTo>
                    <a:pt x="71" y="473"/>
                  </a:lnTo>
                  <a:lnTo>
                    <a:pt x="73" y="476"/>
                  </a:lnTo>
                  <a:lnTo>
                    <a:pt x="72" y="472"/>
                  </a:lnTo>
                  <a:lnTo>
                    <a:pt x="66" y="474"/>
                  </a:lnTo>
                  <a:lnTo>
                    <a:pt x="60" y="476"/>
                  </a:lnTo>
                  <a:lnTo>
                    <a:pt x="59" y="477"/>
                  </a:lnTo>
                  <a:lnTo>
                    <a:pt x="53" y="481"/>
                  </a:lnTo>
                  <a:lnTo>
                    <a:pt x="55" y="484"/>
                  </a:lnTo>
                  <a:lnTo>
                    <a:pt x="54" y="480"/>
                  </a:lnTo>
                  <a:lnTo>
                    <a:pt x="49" y="482"/>
                  </a:lnTo>
                  <a:lnTo>
                    <a:pt x="50" y="486"/>
                  </a:lnTo>
                  <a:lnTo>
                    <a:pt x="49" y="482"/>
                  </a:lnTo>
                  <a:lnTo>
                    <a:pt x="43" y="484"/>
                  </a:lnTo>
                  <a:lnTo>
                    <a:pt x="37" y="486"/>
                  </a:lnTo>
                  <a:lnTo>
                    <a:pt x="31" y="488"/>
                  </a:lnTo>
                  <a:lnTo>
                    <a:pt x="25" y="490"/>
                  </a:lnTo>
                  <a:lnTo>
                    <a:pt x="19" y="492"/>
                  </a:lnTo>
                  <a:lnTo>
                    <a:pt x="20" y="496"/>
                  </a:lnTo>
                  <a:lnTo>
                    <a:pt x="20" y="492"/>
                  </a:lnTo>
                  <a:lnTo>
                    <a:pt x="14" y="493"/>
                  </a:lnTo>
                  <a:lnTo>
                    <a:pt x="13" y="493"/>
                  </a:lnTo>
                  <a:lnTo>
                    <a:pt x="7" y="495"/>
                  </a:lnTo>
                  <a:lnTo>
                    <a:pt x="0" y="497"/>
                  </a:lnTo>
                  <a:lnTo>
                    <a:pt x="1" y="501"/>
                  </a:lnTo>
                  <a:lnTo>
                    <a:pt x="1" y="497"/>
                  </a:lnTo>
                  <a:lnTo>
                    <a:pt x="0" y="497"/>
                  </a:lnTo>
                  <a:lnTo>
                    <a:pt x="0" y="506"/>
                  </a:lnTo>
                  <a:lnTo>
                    <a:pt x="1" y="506"/>
                  </a:lnTo>
                  <a:lnTo>
                    <a:pt x="2" y="505"/>
                  </a:lnTo>
                  <a:lnTo>
                    <a:pt x="9" y="503"/>
                  </a:lnTo>
                  <a:lnTo>
                    <a:pt x="15" y="501"/>
                  </a:lnTo>
                  <a:lnTo>
                    <a:pt x="14" y="497"/>
                  </a:lnTo>
                  <a:lnTo>
                    <a:pt x="15" y="501"/>
                  </a:lnTo>
                  <a:lnTo>
                    <a:pt x="21" y="500"/>
                  </a:lnTo>
                  <a:lnTo>
                    <a:pt x="27" y="498"/>
                  </a:lnTo>
                  <a:lnTo>
                    <a:pt x="33" y="496"/>
                  </a:lnTo>
                  <a:lnTo>
                    <a:pt x="39" y="494"/>
                  </a:lnTo>
                  <a:lnTo>
                    <a:pt x="45" y="492"/>
                  </a:lnTo>
                  <a:lnTo>
                    <a:pt x="51" y="490"/>
                  </a:lnTo>
                  <a:lnTo>
                    <a:pt x="52" y="490"/>
                  </a:lnTo>
                  <a:lnTo>
                    <a:pt x="57" y="488"/>
                  </a:lnTo>
                  <a:lnTo>
                    <a:pt x="63" y="485"/>
                  </a:lnTo>
                  <a:lnTo>
                    <a:pt x="61" y="481"/>
                  </a:lnTo>
                  <a:lnTo>
                    <a:pt x="62" y="485"/>
                  </a:lnTo>
                  <a:lnTo>
                    <a:pt x="68" y="483"/>
                  </a:lnTo>
                  <a:lnTo>
                    <a:pt x="74" y="481"/>
                  </a:lnTo>
                  <a:lnTo>
                    <a:pt x="75" y="481"/>
                  </a:lnTo>
                  <a:lnTo>
                    <a:pt x="81" y="477"/>
                  </a:lnTo>
                  <a:lnTo>
                    <a:pt x="79" y="473"/>
                  </a:lnTo>
                  <a:lnTo>
                    <a:pt x="81" y="477"/>
                  </a:lnTo>
                  <a:lnTo>
                    <a:pt x="86" y="475"/>
                  </a:lnTo>
                  <a:lnTo>
                    <a:pt x="84" y="471"/>
                  </a:lnTo>
                  <a:lnTo>
                    <a:pt x="85" y="475"/>
                  </a:lnTo>
                  <a:lnTo>
                    <a:pt x="91" y="473"/>
                  </a:lnTo>
                  <a:lnTo>
                    <a:pt x="92" y="473"/>
                  </a:lnTo>
                  <a:lnTo>
                    <a:pt x="97" y="470"/>
                  </a:lnTo>
                  <a:lnTo>
                    <a:pt x="95" y="466"/>
                  </a:lnTo>
                  <a:lnTo>
                    <a:pt x="96" y="470"/>
                  </a:lnTo>
                  <a:lnTo>
                    <a:pt x="103" y="468"/>
                  </a:lnTo>
                  <a:lnTo>
                    <a:pt x="104" y="468"/>
                  </a:lnTo>
                  <a:lnTo>
                    <a:pt x="109" y="465"/>
                  </a:lnTo>
                  <a:lnTo>
                    <a:pt x="115" y="462"/>
                  </a:lnTo>
                  <a:lnTo>
                    <a:pt x="120" y="459"/>
                  </a:lnTo>
                  <a:lnTo>
                    <a:pt x="118" y="455"/>
                  </a:lnTo>
                  <a:lnTo>
                    <a:pt x="119" y="459"/>
                  </a:lnTo>
                  <a:lnTo>
                    <a:pt x="125" y="457"/>
                  </a:lnTo>
                  <a:lnTo>
                    <a:pt x="126" y="457"/>
                  </a:lnTo>
                  <a:lnTo>
                    <a:pt x="131" y="454"/>
                  </a:lnTo>
                  <a:lnTo>
                    <a:pt x="136" y="451"/>
                  </a:lnTo>
                  <a:lnTo>
                    <a:pt x="141" y="448"/>
                  </a:lnTo>
                  <a:lnTo>
                    <a:pt x="147" y="445"/>
                  </a:lnTo>
                  <a:lnTo>
                    <a:pt x="152" y="442"/>
                  </a:lnTo>
                  <a:lnTo>
                    <a:pt x="157" y="439"/>
                  </a:lnTo>
                  <a:lnTo>
                    <a:pt x="162" y="436"/>
                  </a:lnTo>
                  <a:lnTo>
                    <a:pt x="167" y="433"/>
                  </a:lnTo>
                  <a:lnTo>
                    <a:pt x="172" y="430"/>
                  </a:lnTo>
                  <a:lnTo>
                    <a:pt x="173" y="430"/>
                  </a:lnTo>
                  <a:lnTo>
                    <a:pt x="178" y="426"/>
                  </a:lnTo>
                  <a:lnTo>
                    <a:pt x="175" y="422"/>
                  </a:lnTo>
                  <a:lnTo>
                    <a:pt x="177" y="426"/>
                  </a:lnTo>
                  <a:lnTo>
                    <a:pt x="182" y="423"/>
                  </a:lnTo>
                  <a:lnTo>
                    <a:pt x="187" y="420"/>
                  </a:lnTo>
                  <a:lnTo>
                    <a:pt x="188" y="419"/>
                  </a:lnTo>
                  <a:lnTo>
                    <a:pt x="192" y="415"/>
                  </a:lnTo>
                  <a:lnTo>
                    <a:pt x="189" y="412"/>
                  </a:lnTo>
                  <a:lnTo>
                    <a:pt x="191" y="416"/>
                  </a:lnTo>
                  <a:lnTo>
                    <a:pt x="196" y="413"/>
                  </a:lnTo>
                  <a:lnTo>
                    <a:pt x="201" y="410"/>
                  </a:lnTo>
                  <a:lnTo>
                    <a:pt x="202" y="409"/>
                  </a:lnTo>
                  <a:lnTo>
                    <a:pt x="206" y="405"/>
                  </a:lnTo>
                  <a:lnTo>
                    <a:pt x="203" y="402"/>
                  </a:lnTo>
                  <a:lnTo>
                    <a:pt x="206" y="406"/>
                  </a:lnTo>
                  <a:lnTo>
                    <a:pt x="211" y="402"/>
                  </a:lnTo>
                  <a:lnTo>
                    <a:pt x="215" y="399"/>
                  </a:lnTo>
                  <a:lnTo>
                    <a:pt x="220" y="395"/>
                  </a:lnTo>
                  <a:lnTo>
                    <a:pt x="224" y="392"/>
                  </a:lnTo>
                  <a:lnTo>
                    <a:pt x="224" y="391"/>
                  </a:lnTo>
                  <a:lnTo>
                    <a:pt x="228" y="387"/>
                  </a:lnTo>
                  <a:lnTo>
                    <a:pt x="232" y="383"/>
                  </a:lnTo>
                  <a:lnTo>
                    <a:pt x="236" y="379"/>
                  </a:lnTo>
                  <a:lnTo>
                    <a:pt x="240" y="375"/>
                  </a:lnTo>
                  <a:lnTo>
                    <a:pt x="237" y="372"/>
                  </a:lnTo>
                  <a:lnTo>
                    <a:pt x="240" y="376"/>
                  </a:lnTo>
                  <a:lnTo>
                    <a:pt x="245" y="372"/>
                  </a:lnTo>
                  <a:lnTo>
                    <a:pt x="245" y="371"/>
                  </a:lnTo>
                  <a:lnTo>
                    <a:pt x="249" y="367"/>
                  </a:lnTo>
                  <a:lnTo>
                    <a:pt x="253" y="363"/>
                  </a:lnTo>
                  <a:lnTo>
                    <a:pt x="254" y="363"/>
                  </a:lnTo>
                  <a:lnTo>
                    <a:pt x="257" y="359"/>
                  </a:lnTo>
                  <a:lnTo>
                    <a:pt x="253" y="356"/>
                  </a:lnTo>
                  <a:lnTo>
                    <a:pt x="256" y="359"/>
                  </a:lnTo>
                  <a:lnTo>
                    <a:pt x="260" y="355"/>
                  </a:lnTo>
                  <a:lnTo>
                    <a:pt x="264" y="351"/>
                  </a:lnTo>
                  <a:lnTo>
                    <a:pt x="268" y="347"/>
                  </a:lnTo>
                  <a:lnTo>
                    <a:pt x="269" y="347"/>
                  </a:lnTo>
                  <a:lnTo>
                    <a:pt x="272" y="343"/>
                  </a:lnTo>
                  <a:lnTo>
                    <a:pt x="268" y="340"/>
                  </a:lnTo>
                  <a:lnTo>
                    <a:pt x="271" y="343"/>
                  </a:lnTo>
                  <a:lnTo>
                    <a:pt x="275" y="339"/>
                  </a:lnTo>
                  <a:lnTo>
                    <a:pt x="276" y="339"/>
                  </a:lnTo>
                  <a:lnTo>
                    <a:pt x="280" y="335"/>
                  </a:lnTo>
                  <a:lnTo>
                    <a:pt x="275" y="332"/>
                  </a:lnTo>
                  <a:lnTo>
                    <a:pt x="280" y="335"/>
                  </a:lnTo>
                  <a:lnTo>
                    <a:pt x="284" y="330"/>
                  </a:lnTo>
                  <a:lnTo>
                    <a:pt x="287" y="326"/>
                  </a:lnTo>
                  <a:lnTo>
                    <a:pt x="283" y="323"/>
                  </a:lnTo>
                  <a:lnTo>
                    <a:pt x="286" y="326"/>
                  </a:lnTo>
                  <a:lnTo>
                    <a:pt x="290" y="322"/>
                  </a:lnTo>
                  <a:lnTo>
                    <a:pt x="291" y="321"/>
                  </a:lnTo>
                  <a:lnTo>
                    <a:pt x="294" y="316"/>
                  </a:lnTo>
                  <a:lnTo>
                    <a:pt x="290" y="314"/>
                  </a:lnTo>
                  <a:lnTo>
                    <a:pt x="294" y="317"/>
                  </a:lnTo>
                  <a:lnTo>
                    <a:pt x="297" y="313"/>
                  </a:lnTo>
                  <a:lnTo>
                    <a:pt x="297" y="312"/>
                  </a:lnTo>
                  <a:lnTo>
                    <a:pt x="300" y="307"/>
                  </a:lnTo>
                  <a:lnTo>
                    <a:pt x="296" y="305"/>
                  </a:lnTo>
                  <a:lnTo>
                    <a:pt x="300" y="308"/>
                  </a:lnTo>
                  <a:lnTo>
                    <a:pt x="303" y="304"/>
                  </a:lnTo>
                  <a:lnTo>
                    <a:pt x="306" y="300"/>
                  </a:lnTo>
                  <a:lnTo>
                    <a:pt x="306" y="299"/>
                  </a:lnTo>
                  <a:lnTo>
                    <a:pt x="309" y="293"/>
                  </a:lnTo>
                  <a:lnTo>
                    <a:pt x="312" y="288"/>
                  </a:lnTo>
                  <a:lnTo>
                    <a:pt x="314" y="284"/>
                  </a:lnTo>
                  <a:lnTo>
                    <a:pt x="317" y="279"/>
                  </a:lnTo>
                  <a:lnTo>
                    <a:pt x="313" y="277"/>
                  </a:lnTo>
                  <a:lnTo>
                    <a:pt x="317" y="280"/>
                  </a:lnTo>
                  <a:lnTo>
                    <a:pt x="320" y="276"/>
                  </a:lnTo>
                  <a:lnTo>
                    <a:pt x="320" y="273"/>
                  </a:lnTo>
                  <a:lnTo>
                    <a:pt x="320" y="275"/>
                  </a:lnTo>
                  <a:lnTo>
                    <a:pt x="322" y="270"/>
                  </a:lnTo>
                  <a:lnTo>
                    <a:pt x="318" y="268"/>
                  </a:lnTo>
                  <a:lnTo>
                    <a:pt x="322" y="270"/>
                  </a:lnTo>
                  <a:lnTo>
                    <a:pt x="324" y="266"/>
                  </a:lnTo>
                  <a:lnTo>
                    <a:pt x="327" y="261"/>
                  </a:lnTo>
                  <a:lnTo>
                    <a:pt x="327" y="259"/>
                  </a:lnTo>
                  <a:lnTo>
                    <a:pt x="327" y="261"/>
                  </a:lnTo>
                  <a:lnTo>
                    <a:pt x="329" y="256"/>
                  </a:lnTo>
                  <a:lnTo>
                    <a:pt x="331" y="251"/>
                  </a:lnTo>
                  <a:lnTo>
                    <a:pt x="327" y="249"/>
                  </a:lnTo>
                  <a:lnTo>
                    <a:pt x="331" y="251"/>
                  </a:lnTo>
                  <a:lnTo>
                    <a:pt x="333" y="247"/>
                  </a:lnTo>
                  <a:lnTo>
                    <a:pt x="333" y="245"/>
                  </a:lnTo>
                  <a:lnTo>
                    <a:pt x="333" y="247"/>
                  </a:lnTo>
                  <a:lnTo>
                    <a:pt x="335" y="242"/>
                  </a:lnTo>
                  <a:lnTo>
                    <a:pt x="337" y="237"/>
                  </a:lnTo>
                  <a:lnTo>
                    <a:pt x="339" y="232"/>
                  </a:lnTo>
                  <a:lnTo>
                    <a:pt x="341" y="227"/>
                  </a:lnTo>
                  <a:lnTo>
                    <a:pt x="337" y="225"/>
                  </a:lnTo>
                  <a:lnTo>
                    <a:pt x="341" y="227"/>
                  </a:lnTo>
                  <a:lnTo>
                    <a:pt x="343" y="223"/>
                  </a:lnTo>
                  <a:lnTo>
                    <a:pt x="343" y="221"/>
                  </a:lnTo>
                  <a:lnTo>
                    <a:pt x="343" y="222"/>
                  </a:lnTo>
                  <a:lnTo>
                    <a:pt x="344" y="217"/>
                  </a:lnTo>
                  <a:lnTo>
                    <a:pt x="340" y="216"/>
                  </a:lnTo>
                  <a:lnTo>
                    <a:pt x="344" y="218"/>
                  </a:lnTo>
                  <a:lnTo>
                    <a:pt x="346" y="213"/>
                  </a:lnTo>
                  <a:lnTo>
                    <a:pt x="348" y="208"/>
                  </a:lnTo>
                  <a:lnTo>
                    <a:pt x="348" y="207"/>
                  </a:lnTo>
                  <a:lnTo>
                    <a:pt x="349" y="202"/>
                  </a:lnTo>
                  <a:lnTo>
                    <a:pt x="350" y="197"/>
                  </a:lnTo>
                  <a:lnTo>
                    <a:pt x="346" y="196"/>
                  </a:lnTo>
                  <a:lnTo>
                    <a:pt x="350" y="198"/>
                  </a:lnTo>
                  <a:lnTo>
                    <a:pt x="352" y="193"/>
                  </a:lnTo>
                  <a:lnTo>
                    <a:pt x="352" y="192"/>
                  </a:lnTo>
                  <a:lnTo>
                    <a:pt x="353" y="187"/>
                  </a:lnTo>
                  <a:lnTo>
                    <a:pt x="354" y="182"/>
                  </a:lnTo>
                  <a:lnTo>
                    <a:pt x="355" y="177"/>
                  </a:lnTo>
                  <a:lnTo>
                    <a:pt x="356" y="172"/>
                  </a:lnTo>
                  <a:lnTo>
                    <a:pt x="357" y="167"/>
                  </a:lnTo>
                  <a:lnTo>
                    <a:pt x="358" y="162"/>
                  </a:lnTo>
                  <a:lnTo>
                    <a:pt x="359" y="157"/>
                  </a:lnTo>
                  <a:lnTo>
                    <a:pt x="360" y="156"/>
                  </a:lnTo>
                  <a:lnTo>
                    <a:pt x="360" y="151"/>
                  </a:lnTo>
                  <a:lnTo>
                    <a:pt x="355" y="151"/>
                  </a:lnTo>
                  <a:lnTo>
                    <a:pt x="359" y="152"/>
                  </a:lnTo>
                  <a:lnTo>
                    <a:pt x="360" y="148"/>
                  </a:lnTo>
                  <a:lnTo>
                    <a:pt x="361" y="143"/>
                  </a:lnTo>
                  <a:lnTo>
                    <a:pt x="362" y="142"/>
                  </a:lnTo>
                  <a:lnTo>
                    <a:pt x="362" y="136"/>
                  </a:lnTo>
                  <a:lnTo>
                    <a:pt x="362" y="131"/>
                  </a:lnTo>
                  <a:lnTo>
                    <a:pt x="362" y="126"/>
                  </a:lnTo>
                  <a:lnTo>
                    <a:pt x="357" y="126"/>
                  </a:lnTo>
                  <a:lnTo>
                    <a:pt x="361" y="127"/>
                  </a:lnTo>
                  <a:lnTo>
                    <a:pt x="362" y="123"/>
                  </a:lnTo>
                  <a:lnTo>
                    <a:pt x="363" y="122"/>
                  </a:lnTo>
                  <a:lnTo>
                    <a:pt x="363" y="116"/>
                  </a:lnTo>
                  <a:lnTo>
                    <a:pt x="363" y="111"/>
                  </a:lnTo>
                  <a:lnTo>
                    <a:pt x="363" y="105"/>
                  </a:lnTo>
                  <a:lnTo>
                    <a:pt x="363" y="100"/>
                  </a:lnTo>
                  <a:lnTo>
                    <a:pt x="362" y="99"/>
                  </a:lnTo>
                  <a:lnTo>
                    <a:pt x="361" y="94"/>
                  </a:lnTo>
                  <a:lnTo>
                    <a:pt x="357" y="95"/>
                  </a:lnTo>
                  <a:lnTo>
                    <a:pt x="362" y="95"/>
                  </a:lnTo>
                  <a:lnTo>
                    <a:pt x="362" y="90"/>
                  </a:lnTo>
                  <a:lnTo>
                    <a:pt x="362" y="85"/>
                  </a:lnTo>
                  <a:lnTo>
                    <a:pt x="362" y="80"/>
                  </a:lnTo>
                  <a:lnTo>
                    <a:pt x="361" y="79"/>
                  </a:lnTo>
                  <a:lnTo>
                    <a:pt x="360" y="74"/>
                  </a:lnTo>
                  <a:lnTo>
                    <a:pt x="359" y="69"/>
                  </a:lnTo>
                  <a:lnTo>
                    <a:pt x="355" y="70"/>
                  </a:lnTo>
                  <a:lnTo>
                    <a:pt x="360" y="70"/>
                  </a:lnTo>
                  <a:lnTo>
                    <a:pt x="360" y="65"/>
                  </a:lnTo>
                  <a:lnTo>
                    <a:pt x="359" y="64"/>
                  </a:lnTo>
                  <a:lnTo>
                    <a:pt x="358" y="59"/>
                  </a:lnTo>
                  <a:lnTo>
                    <a:pt x="357" y="54"/>
                  </a:lnTo>
                  <a:lnTo>
                    <a:pt x="356" y="49"/>
                  </a:lnTo>
                  <a:lnTo>
                    <a:pt x="355" y="44"/>
                  </a:lnTo>
                  <a:lnTo>
                    <a:pt x="354" y="39"/>
                  </a:lnTo>
                  <a:lnTo>
                    <a:pt x="353" y="34"/>
                  </a:lnTo>
                  <a:lnTo>
                    <a:pt x="352" y="30"/>
                  </a:lnTo>
                  <a:lnTo>
                    <a:pt x="350" y="25"/>
                  </a:lnTo>
                  <a:lnTo>
                    <a:pt x="346" y="26"/>
                  </a:lnTo>
                  <a:lnTo>
                    <a:pt x="350" y="25"/>
                  </a:lnTo>
                  <a:lnTo>
                    <a:pt x="349" y="20"/>
                  </a:lnTo>
                  <a:lnTo>
                    <a:pt x="348" y="15"/>
                  </a:lnTo>
                  <a:lnTo>
                    <a:pt x="346" y="10"/>
                  </a:lnTo>
                  <a:lnTo>
                    <a:pt x="344" y="5"/>
                  </a:lnTo>
                  <a:lnTo>
                    <a:pt x="340" y="6"/>
                  </a:lnTo>
                  <a:lnTo>
                    <a:pt x="344" y="5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3" name="Freeform 14"/>
            <p:cNvSpPr>
              <a:spLocks/>
            </p:cNvSpPr>
            <p:nvPr/>
          </p:nvSpPr>
          <p:spPr bwMode="auto">
            <a:xfrm>
              <a:off x="3511" y="2389"/>
              <a:ext cx="596" cy="222"/>
            </a:xfrm>
            <a:custGeom>
              <a:avLst/>
              <a:gdLst>
                <a:gd name="T0" fmla="*/ 582 w 596"/>
                <a:gd name="T1" fmla="*/ 9 h 222"/>
                <a:gd name="T2" fmla="*/ 572 w 596"/>
                <a:gd name="T3" fmla="*/ 22 h 222"/>
                <a:gd name="T4" fmla="*/ 565 w 596"/>
                <a:gd name="T5" fmla="*/ 37 h 222"/>
                <a:gd name="T6" fmla="*/ 551 w 596"/>
                <a:gd name="T7" fmla="*/ 46 h 222"/>
                <a:gd name="T8" fmla="*/ 532 w 596"/>
                <a:gd name="T9" fmla="*/ 66 h 222"/>
                <a:gd name="T10" fmla="*/ 515 w 596"/>
                <a:gd name="T11" fmla="*/ 81 h 222"/>
                <a:gd name="T12" fmla="*/ 494 w 596"/>
                <a:gd name="T13" fmla="*/ 95 h 222"/>
                <a:gd name="T14" fmla="*/ 481 w 596"/>
                <a:gd name="T15" fmla="*/ 106 h 222"/>
                <a:gd name="T16" fmla="*/ 462 w 596"/>
                <a:gd name="T17" fmla="*/ 119 h 222"/>
                <a:gd name="T18" fmla="*/ 442 w 596"/>
                <a:gd name="T19" fmla="*/ 132 h 222"/>
                <a:gd name="T20" fmla="*/ 420 w 596"/>
                <a:gd name="T21" fmla="*/ 143 h 222"/>
                <a:gd name="T22" fmla="*/ 399 w 596"/>
                <a:gd name="T23" fmla="*/ 154 h 222"/>
                <a:gd name="T24" fmla="*/ 384 w 596"/>
                <a:gd name="T25" fmla="*/ 166 h 222"/>
                <a:gd name="T26" fmla="*/ 366 w 596"/>
                <a:gd name="T27" fmla="*/ 169 h 222"/>
                <a:gd name="T28" fmla="*/ 350 w 596"/>
                <a:gd name="T29" fmla="*/ 180 h 222"/>
                <a:gd name="T30" fmla="*/ 330 w 596"/>
                <a:gd name="T31" fmla="*/ 182 h 222"/>
                <a:gd name="T32" fmla="*/ 305 w 596"/>
                <a:gd name="T33" fmla="*/ 189 h 222"/>
                <a:gd name="T34" fmla="*/ 287 w 596"/>
                <a:gd name="T35" fmla="*/ 194 h 222"/>
                <a:gd name="T36" fmla="*/ 276 w 596"/>
                <a:gd name="T37" fmla="*/ 197 h 222"/>
                <a:gd name="T38" fmla="*/ 251 w 596"/>
                <a:gd name="T39" fmla="*/ 202 h 222"/>
                <a:gd name="T40" fmla="*/ 226 w 596"/>
                <a:gd name="T41" fmla="*/ 206 h 222"/>
                <a:gd name="T42" fmla="*/ 213 w 596"/>
                <a:gd name="T43" fmla="*/ 208 h 222"/>
                <a:gd name="T44" fmla="*/ 194 w 596"/>
                <a:gd name="T45" fmla="*/ 210 h 222"/>
                <a:gd name="T46" fmla="*/ 175 w 596"/>
                <a:gd name="T47" fmla="*/ 211 h 222"/>
                <a:gd name="T48" fmla="*/ 148 w 596"/>
                <a:gd name="T49" fmla="*/ 213 h 222"/>
                <a:gd name="T50" fmla="*/ 116 w 596"/>
                <a:gd name="T51" fmla="*/ 213 h 222"/>
                <a:gd name="T52" fmla="*/ 90 w 596"/>
                <a:gd name="T53" fmla="*/ 212 h 222"/>
                <a:gd name="T54" fmla="*/ 78 w 596"/>
                <a:gd name="T55" fmla="*/ 211 h 222"/>
                <a:gd name="T56" fmla="*/ 58 w 596"/>
                <a:gd name="T57" fmla="*/ 213 h 222"/>
                <a:gd name="T58" fmla="*/ 40 w 596"/>
                <a:gd name="T59" fmla="*/ 207 h 222"/>
                <a:gd name="T60" fmla="*/ 15 w 596"/>
                <a:gd name="T61" fmla="*/ 203 h 222"/>
                <a:gd name="T62" fmla="*/ 8 w 596"/>
                <a:gd name="T63" fmla="*/ 210 h 222"/>
                <a:gd name="T64" fmla="*/ 33 w 596"/>
                <a:gd name="T65" fmla="*/ 214 h 222"/>
                <a:gd name="T66" fmla="*/ 58 w 596"/>
                <a:gd name="T67" fmla="*/ 217 h 222"/>
                <a:gd name="T68" fmla="*/ 77 w 596"/>
                <a:gd name="T69" fmla="*/ 219 h 222"/>
                <a:gd name="T70" fmla="*/ 96 w 596"/>
                <a:gd name="T71" fmla="*/ 221 h 222"/>
                <a:gd name="T72" fmla="*/ 122 w 596"/>
                <a:gd name="T73" fmla="*/ 222 h 222"/>
                <a:gd name="T74" fmla="*/ 155 w 596"/>
                <a:gd name="T75" fmla="*/ 216 h 222"/>
                <a:gd name="T76" fmla="*/ 175 w 596"/>
                <a:gd name="T77" fmla="*/ 220 h 222"/>
                <a:gd name="T78" fmla="*/ 195 w 596"/>
                <a:gd name="T79" fmla="*/ 218 h 222"/>
                <a:gd name="T80" fmla="*/ 213 w 596"/>
                <a:gd name="T81" fmla="*/ 217 h 222"/>
                <a:gd name="T82" fmla="*/ 233 w 596"/>
                <a:gd name="T83" fmla="*/ 213 h 222"/>
                <a:gd name="T84" fmla="*/ 258 w 596"/>
                <a:gd name="T85" fmla="*/ 209 h 222"/>
                <a:gd name="T86" fmla="*/ 277 w 596"/>
                <a:gd name="T87" fmla="*/ 205 h 222"/>
                <a:gd name="T88" fmla="*/ 294 w 596"/>
                <a:gd name="T89" fmla="*/ 196 h 222"/>
                <a:gd name="T90" fmla="*/ 314 w 596"/>
                <a:gd name="T91" fmla="*/ 195 h 222"/>
                <a:gd name="T92" fmla="*/ 339 w 596"/>
                <a:gd name="T93" fmla="*/ 188 h 222"/>
                <a:gd name="T94" fmla="*/ 357 w 596"/>
                <a:gd name="T95" fmla="*/ 182 h 222"/>
                <a:gd name="T96" fmla="*/ 375 w 596"/>
                <a:gd name="T97" fmla="*/ 175 h 222"/>
                <a:gd name="T98" fmla="*/ 389 w 596"/>
                <a:gd name="T99" fmla="*/ 162 h 222"/>
                <a:gd name="T100" fmla="*/ 408 w 596"/>
                <a:gd name="T101" fmla="*/ 159 h 222"/>
                <a:gd name="T102" fmla="*/ 430 w 596"/>
                <a:gd name="T103" fmla="*/ 147 h 222"/>
                <a:gd name="T104" fmla="*/ 461 w 596"/>
                <a:gd name="T105" fmla="*/ 130 h 222"/>
                <a:gd name="T106" fmla="*/ 477 w 596"/>
                <a:gd name="T107" fmla="*/ 120 h 222"/>
                <a:gd name="T108" fmla="*/ 496 w 596"/>
                <a:gd name="T109" fmla="*/ 106 h 222"/>
                <a:gd name="T110" fmla="*/ 509 w 596"/>
                <a:gd name="T111" fmla="*/ 96 h 222"/>
                <a:gd name="T112" fmla="*/ 528 w 596"/>
                <a:gd name="T113" fmla="*/ 80 h 222"/>
                <a:gd name="T114" fmla="*/ 553 w 596"/>
                <a:gd name="T115" fmla="*/ 56 h 222"/>
                <a:gd name="T116" fmla="*/ 568 w 596"/>
                <a:gd name="T117" fmla="*/ 40 h 222"/>
                <a:gd name="T118" fmla="*/ 579 w 596"/>
                <a:gd name="T119" fmla="*/ 27 h 222"/>
                <a:gd name="T120" fmla="*/ 586 w 596"/>
                <a:gd name="T121" fmla="*/ 18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96"/>
                <a:gd name="T184" fmla="*/ 0 h 222"/>
                <a:gd name="T185" fmla="*/ 596 w 596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96" h="222">
                  <a:moveTo>
                    <a:pt x="596" y="4"/>
                  </a:moveTo>
                  <a:lnTo>
                    <a:pt x="589" y="0"/>
                  </a:lnTo>
                  <a:lnTo>
                    <a:pt x="586" y="5"/>
                  </a:lnTo>
                  <a:lnTo>
                    <a:pt x="589" y="7"/>
                  </a:lnTo>
                  <a:lnTo>
                    <a:pt x="586" y="4"/>
                  </a:lnTo>
                  <a:lnTo>
                    <a:pt x="582" y="8"/>
                  </a:lnTo>
                  <a:lnTo>
                    <a:pt x="582" y="9"/>
                  </a:lnTo>
                  <a:lnTo>
                    <a:pt x="579" y="13"/>
                  </a:lnTo>
                  <a:lnTo>
                    <a:pt x="576" y="18"/>
                  </a:lnTo>
                  <a:lnTo>
                    <a:pt x="579" y="20"/>
                  </a:lnTo>
                  <a:lnTo>
                    <a:pt x="576" y="17"/>
                  </a:lnTo>
                  <a:lnTo>
                    <a:pt x="572" y="21"/>
                  </a:lnTo>
                  <a:lnTo>
                    <a:pt x="572" y="22"/>
                  </a:lnTo>
                  <a:lnTo>
                    <a:pt x="569" y="26"/>
                  </a:lnTo>
                  <a:lnTo>
                    <a:pt x="572" y="28"/>
                  </a:lnTo>
                  <a:lnTo>
                    <a:pt x="569" y="25"/>
                  </a:lnTo>
                  <a:lnTo>
                    <a:pt x="565" y="30"/>
                  </a:lnTo>
                  <a:lnTo>
                    <a:pt x="565" y="31"/>
                  </a:lnTo>
                  <a:lnTo>
                    <a:pt x="562" y="35"/>
                  </a:lnTo>
                  <a:lnTo>
                    <a:pt x="565" y="37"/>
                  </a:lnTo>
                  <a:lnTo>
                    <a:pt x="562" y="34"/>
                  </a:lnTo>
                  <a:lnTo>
                    <a:pt x="558" y="38"/>
                  </a:lnTo>
                  <a:lnTo>
                    <a:pt x="554" y="42"/>
                  </a:lnTo>
                  <a:lnTo>
                    <a:pt x="554" y="43"/>
                  </a:lnTo>
                  <a:lnTo>
                    <a:pt x="551" y="47"/>
                  </a:lnTo>
                  <a:lnTo>
                    <a:pt x="554" y="49"/>
                  </a:lnTo>
                  <a:lnTo>
                    <a:pt x="551" y="46"/>
                  </a:lnTo>
                  <a:lnTo>
                    <a:pt x="547" y="50"/>
                  </a:lnTo>
                  <a:lnTo>
                    <a:pt x="543" y="54"/>
                  </a:lnTo>
                  <a:lnTo>
                    <a:pt x="539" y="58"/>
                  </a:lnTo>
                  <a:lnTo>
                    <a:pt x="535" y="62"/>
                  </a:lnTo>
                  <a:lnTo>
                    <a:pt x="531" y="66"/>
                  </a:lnTo>
                  <a:lnTo>
                    <a:pt x="534" y="69"/>
                  </a:lnTo>
                  <a:lnTo>
                    <a:pt x="532" y="66"/>
                  </a:lnTo>
                  <a:lnTo>
                    <a:pt x="527" y="70"/>
                  </a:lnTo>
                  <a:lnTo>
                    <a:pt x="523" y="73"/>
                  </a:lnTo>
                  <a:lnTo>
                    <a:pt x="522" y="73"/>
                  </a:lnTo>
                  <a:lnTo>
                    <a:pt x="518" y="77"/>
                  </a:lnTo>
                  <a:lnTo>
                    <a:pt x="513" y="81"/>
                  </a:lnTo>
                  <a:lnTo>
                    <a:pt x="517" y="84"/>
                  </a:lnTo>
                  <a:lnTo>
                    <a:pt x="515" y="81"/>
                  </a:lnTo>
                  <a:lnTo>
                    <a:pt x="509" y="85"/>
                  </a:lnTo>
                  <a:lnTo>
                    <a:pt x="504" y="89"/>
                  </a:lnTo>
                  <a:lnTo>
                    <a:pt x="500" y="92"/>
                  </a:lnTo>
                  <a:lnTo>
                    <a:pt x="502" y="95"/>
                  </a:lnTo>
                  <a:lnTo>
                    <a:pt x="500" y="92"/>
                  </a:lnTo>
                  <a:lnTo>
                    <a:pt x="495" y="95"/>
                  </a:lnTo>
                  <a:lnTo>
                    <a:pt x="494" y="95"/>
                  </a:lnTo>
                  <a:lnTo>
                    <a:pt x="490" y="99"/>
                  </a:lnTo>
                  <a:lnTo>
                    <a:pt x="493" y="102"/>
                  </a:lnTo>
                  <a:lnTo>
                    <a:pt x="491" y="99"/>
                  </a:lnTo>
                  <a:lnTo>
                    <a:pt x="486" y="103"/>
                  </a:lnTo>
                  <a:lnTo>
                    <a:pt x="488" y="106"/>
                  </a:lnTo>
                  <a:lnTo>
                    <a:pt x="486" y="103"/>
                  </a:lnTo>
                  <a:lnTo>
                    <a:pt x="481" y="106"/>
                  </a:lnTo>
                  <a:lnTo>
                    <a:pt x="477" y="109"/>
                  </a:lnTo>
                  <a:lnTo>
                    <a:pt x="472" y="113"/>
                  </a:lnTo>
                  <a:lnTo>
                    <a:pt x="474" y="116"/>
                  </a:lnTo>
                  <a:lnTo>
                    <a:pt x="472" y="113"/>
                  </a:lnTo>
                  <a:lnTo>
                    <a:pt x="467" y="116"/>
                  </a:lnTo>
                  <a:lnTo>
                    <a:pt x="462" y="119"/>
                  </a:lnTo>
                  <a:lnTo>
                    <a:pt x="457" y="123"/>
                  </a:lnTo>
                  <a:lnTo>
                    <a:pt x="459" y="126"/>
                  </a:lnTo>
                  <a:lnTo>
                    <a:pt x="457" y="123"/>
                  </a:lnTo>
                  <a:lnTo>
                    <a:pt x="452" y="126"/>
                  </a:lnTo>
                  <a:lnTo>
                    <a:pt x="447" y="129"/>
                  </a:lnTo>
                  <a:lnTo>
                    <a:pt x="442" y="132"/>
                  </a:lnTo>
                  <a:lnTo>
                    <a:pt x="436" y="135"/>
                  </a:lnTo>
                  <a:lnTo>
                    <a:pt x="431" y="138"/>
                  </a:lnTo>
                  <a:lnTo>
                    <a:pt x="433" y="141"/>
                  </a:lnTo>
                  <a:lnTo>
                    <a:pt x="432" y="137"/>
                  </a:lnTo>
                  <a:lnTo>
                    <a:pt x="427" y="139"/>
                  </a:lnTo>
                  <a:lnTo>
                    <a:pt x="426" y="140"/>
                  </a:lnTo>
                  <a:lnTo>
                    <a:pt x="420" y="143"/>
                  </a:lnTo>
                  <a:lnTo>
                    <a:pt x="415" y="146"/>
                  </a:lnTo>
                  <a:lnTo>
                    <a:pt x="410" y="149"/>
                  </a:lnTo>
                  <a:lnTo>
                    <a:pt x="404" y="152"/>
                  </a:lnTo>
                  <a:lnTo>
                    <a:pt x="406" y="155"/>
                  </a:lnTo>
                  <a:lnTo>
                    <a:pt x="405" y="151"/>
                  </a:lnTo>
                  <a:lnTo>
                    <a:pt x="400" y="153"/>
                  </a:lnTo>
                  <a:lnTo>
                    <a:pt x="399" y="154"/>
                  </a:lnTo>
                  <a:lnTo>
                    <a:pt x="393" y="157"/>
                  </a:lnTo>
                  <a:lnTo>
                    <a:pt x="395" y="160"/>
                  </a:lnTo>
                  <a:lnTo>
                    <a:pt x="394" y="156"/>
                  </a:lnTo>
                  <a:lnTo>
                    <a:pt x="388" y="158"/>
                  </a:lnTo>
                  <a:lnTo>
                    <a:pt x="387" y="159"/>
                  </a:lnTo>
                  <a:lnTo>
                    <a:pt x="382" y="162"/>
                  </a:lnTo>
                  <a:lnTo>
                    <a:pt x="384" y="166"/>
                  </a:lnTo>
                  <a:lnTo>
                    <a:pt x="383" y="161"/>
                  </a:lnTo>
                  <a:lnTo>
                    <a:pt x="377" y="163"/>
                  </a:lnTo>
                  <a:lnTo>
                    <a:pt x="376" y="165"/>
                  </a:lnTo>
                  <a:lnTo>
                    <a:pt x="371" y="168"/>
                  </a:lnTo>
                  <a:lnTo>
                    <a:pt x="373" y="171"/>
                  </a:lnTo>
                  <a:lnTo>
                    <a:pt x="372" y="167"/>
                  </a:lnTo>
                  <a:lnTo>
                    <a:pt x="366" y="169"/>
                  </a:lnTo>
                  <a:lnTo>
                    <a:pt x="360" y="171"/>
                  </a:lnTo>
                  <a:lnTo>
                    <a:pt x="359" y="172"/>
                  </a:lnTo>
                  <a:lnTo>
                    <a:pt x="353" y="175"/>
                  </a:lnTo>
                  <a:lnTo>
                    <a:pt x="355" y="178"/>
                  </a:lnTo>
                  <a:lnTo>
                    <a:pt x="354" y="174"/>
                  </a:lnTo>
                  <a:lnTo>
                    <a:pt x="349" y="176"/>
                  </a:lnTo>
                  <a:lnTo>
                    <a:pt x="350" y="180"/>
                  </a:lnTo>
                  <a:lnTo>
                    <a:pt x="349" y="176"/>
                  </a:lnTo>
                  <a:lnTo>
                    <a:pt x="342" y="178"/>
                  </a:lnTo>
                  <a:lnTo>
                    <a:pt x="337" y="180"/>
                  </a:lnTo>
                  <a:lnTo>
                    <a:pt x="338" y="184"/>
                  </a:lnTo>
                  <a:lnTo>
                    <a:pt x="337" y="180"/>
                  </a:lnTo>
                  <a:lnTo>
                    <a:pt x="330" y="182"/>
                  </a:lnTo>
                  <a:lnTo>
                    <a:pt x="331" y="186"/>
                  </a:lnTo>
                  <a:lnTo>
                    <a:pt x="331" y="182"/>
                  </a:lnTo>
                  <a:lnTo>
                    <a:pt x="325" y="183"/>
                  </a:lnTo>
                  <a:lnTo>
                    <a:pt x="324" y="183"/>
                  </a:lnTo>
                  <a:lnTo>
                    <a:pt x="318" y="185"/>
                  </a:lnTo>
                  <a:lnTo>
                    <a:pt x="312" y="187"/>
                  </a:lnTo>
                  <a:lnTo>
                    <a:pt x="305" y="189"/>
                  </a:lnTo>
                  <a:lnTo>
                    <a:pt x="300" y="191"/>
                  </a:lnTo>
                  <a:lnTo>
                    <a:pt x="301" y="195"/>
                  </a:lnTo>
                  <a:lnTo>
                    <a:pt x="301" y="191"/>
                  </a:lnTo>
                  <a:lnTo>
                    <a:pt x="294" y="192"/>
                  </a:lnTo>
                  <a:lnTo>
                    <a:pt x="293" y="192"/>
                  </a:lnTo>
                  <a:lnTo>
                    <a:pt x="287" y="194"/>
                  </a:lnTo>
                  <a:lnTo>
                    <a:pt x="288" y="198"/>
                  </a:lnTo>
                  <a:lnTo>
                    <a:pt x="288" y="194"/>
                  </a:lnTo>
                  <a:lnTo>
                    <a:pt x="282" y="195"/>
                  </a:lnTo>
                  <a:lnTo>
                    <a:pt x="281" y="195"/>
                  </a:lnTo>
                  <a:lnTo>
                    <a:pt x="275" y="197"/>
                  </a:lnTo>
                  <a:lnTo>
                    <a:pt x="276" y="201"/>
                  </a:lnTo>
                  <a:lnTo>
                    <a:pt x="276" y="197"/>
                  </a:lnTo>
                  <a:lnTo>
                    <a:pt x="270" y="198"/>
                  </a:lnTo>
                  <a:lnTo>
                    <a:pt x="264" y="199"/>
                  </a:lnTo>
                  <a:lnTo>
                    <a:pt x="263" y="199"/>
                  </a:lnTo>
                  <a:lnTo>
                    <a:pt x="256" y="201"/>
                  </a:lnTo>
                  <a:lnTo>
                    <a:pt x="257" y="205"/>
                  </a:lnTo>
                  <a:lnTo>
                    <a:pt x="257" y="201"/>
                  </a:lnTo>
                  <a:lnTo>
                    <a:pt x="251" y="202"/>
                  </a:lnTo>
                  <a:lnTo>
                    <a:pt x="245" y="203"/>
                  </a:lnTo>
                  <a:lnTo>
                    <a:pt x="245" y="207"/>
                  </a:lnTo>
                  <a:lnTo>
                    <a:pt x="245" y="203"/>
                  </a:lnTo>
                  <a:lnTo>
                    <a:pt x="238" y="204"/>
                  </a:lnTo>
                  <a:lnTo>
                    <a:pt x="232" y="205"/>
                  </a:lnTo>
                  <a:lnTo>
                    <a:pt x="226" y="206"/>
                  </a:lnTo>
                  <a:lnTo>
                    <a:pt x="226" y="210"/>
                  </a:lnTo>
                  <a:lnTo>
                    <a:pt x="226" y="206"/>
                  </a:lnTo>
                  <a:lnTo>
                    <a:pt x="219" y="207"/>
                  </a:lnTo>
                  <a:lnTo>
                    <a:pt x="213" y="208"/>
                  </a:lnTo>
                  <a:lnTo>
                    <a:pt x="213" y="212"/>
                  </a:lnTo>
                  <a:lnTo>
                    <a:pt x="213" y="208"/>
                  </a:lnTo>
                  <a:lnTo>
                    <a:pt x="207" y="208"/>
                  </a:lnTo>
                  <a:lnTo>
                    <a:pt x="200" y="209"/>
                  </a:lnTo>
                  <a:lnTo>
                    <a:pt x="194" y="210"/>
                  </a:lnTo>
                  <a:lnTo>
                    <a:pt x="194" y="214"/>
                  </a:lnTo>
                  <a:lnTo>
                    <a:pt x="194" y="210"/>
                  </a:lnTo>
                  <a:lnTo>
                    <a:pt x="188" y="210"/>
                  </a:lnTo>
                  <a:lnTo>
                    <a:pt x="181" y="211"/>
                  </a:lnTo>
                  <a:lnTo>
                    <a:pt x="181" y="215"/>
                  </a:lnTo>
                  <a:lnTo>
                    <a:pt x="181" y="211"/>
                  </a:lnTo>
                  <a:lnTo>
                    <a:pt x="175" y="211"/>
                  </a:lnTo>
                  <a:lnTo>
                    <a:pt x="168" y="212"/>
                  </a:lnTo>
                  <a:lnTo>
                    <a:pt x="168" y="216"/>
                  </a:lnTo>
                  <a:lnTo>
                    <a:pt x="168" y="212"/>
                  </a:lnTo>
                  <a:lnTo>
                    <a:pt x="162" y="212"/>
                  </a:lnTo>
                  <a:lnTo>
                    <a:pt x="155" y="212"/>
                  </a:lnTo>
                  <a:lnTo>
                    <a:pt x="148" y="213"/>
                  </a:lnTo>
                  <a:lnTo>
                    <a:pt x="148" y="217"/>
                  </a:lnTo>
                  <a:lnTo>
                    <a:pt x="148" y="213"/>
                  </a:lnTo>
                  <a:lnTo>
                    <a:pt x="142" y="213"/>
                  </a:lnTo>
                  <a:lnTo>
                    <a:pt x="135" y="213"/>
                  </a:lnTo>
                  <a:lnTo>
                    <a:pt x="129" y="213"/>
                  </a:lnTo>
                  <a:lnTo>
                    <a:pt x="122" y="213"/>
                  </a:lnTo>
                  <a:lnTo>
                    <a:pt x="116" y="213"/>
                  </a:lnTo>
                  <a:lnTo>
                    <a:pt x="110" y="213"/>
                  </a:lnTo>
                  <a:lnTo>
                    <a:pt x="110" y="217"/>
                  </a:lnTo>
                  <a:lnTo>
                    <a:pt x="111" y="213"/>
                  </a:lnTo>
                  <a:lnTo>
                    <a:pt x="104" y="212"/>
                  </a:lnTo>
                  <a:lnTo>
                    <a:pt x="103" y="212"/>
                  </a:lnTo>
                  <a:lnTo>
                    <a:pt x="96" y="212"/>
                  </a:lnTo>
                  <a:lnTo>
                    <a:pt x="90" y="212"/>
                  </a:lnTo>
                  <a:lnTo>
                    <a:pt x="90" y="216"/>
                  </a:lnTo>
                  <a:lnTo>
                    <a:pt x="91" y="212"/>
                  </a:lnTo>
                  <a:lnTo>
                    <a:pt x="85" y="211"/>
                  </a:lnTo>
                  <a:lnTo>
                    <a:pt x="84" y="211"/>
                  </a:lnTo>
                  <a:lnTo>
                    <a:pt x="77" y="211"/>
                  </a:lnTo>
                  <a:lnTo>
                    <a:pt x="77" y="215"/>
                  </a:lnTo>
                  <a:lnTo>
                    <a:pt x="78" y="211"/>
                  </a:lnTo>
                  <a:lnTo>
                    <a:pt x="72" y="210"/>
                  </a:lnTo>
                  <a:lnTo>
                    <a:pt x="71" y="210"/>
                  </a:lnTo>
                  <a:lnTo>
                    <a:pt x="65" y="210"/>
                  </a:lnTo>
                  <a:lnTo>
                    <a:pt x="65" y="214"/>
                  </a:lnTo>
                  <a:lnTo>
                    <a:pt x="66" y="210"/>
                  </a:lnTo>
                  <a:lnTo>
                    <a:pt x="59" y="209"/>
                  </a:lnTo>
                  <a:lnTo>
                    <a:pt x="58" y="213"/>
                  </a:lnTo>
                  <a:lnTo>
                    <a:pt x="59" y="209"/>
                  </a:lnTo>
                  <a:lnTo>
                    <a:pt x="53" y="208"/>
                  </a:lnTo>
                  <a:lnTo>
                    <a:pt x="52" y="208"/>
                  </a:lnTo>
                  <a:lnTo>
                    <a:pt x="45" y="208"/>
                  </a:lnTo>
                  <a:lnTo>
                    <a:pt x="45" y="212"/>
                  </a:lnTo>
                  <a:lnTo>
                    <a:pt x="46" y="208"/>
                  </a:lnTo>
                  <a:lnTo>
                    <a:pt x="40" y="207"/>
                  </a:lnTo>
                  <a:lnTo>
                    <a:pt x="34" y="206"/>
                  </a:lnTo>
                  <a:lnTo>
                    <a:pt x="27" y="205"/>
                  </a:lnTo>
                  <a:lnTo>
                    <a:pt x="26" y="209"/>
                  </a:lnTo>
                  <a:lnTo>
                    <a:pt x="27" y="205"/>
                  </a:lnTo>
                  <a:lnTo>
                    <a:pt x="21" y="204"/>
                  </a:lnTo>
                  <a:lnTo>
                    <a:pt x="15" y="203"/>
                  </a:lnTo>
                  <a:lnTo>
                    <a:pt x="9" y="202"/>
                  </a:lnTo>
                  <a:lnTo>
                    <a:pt x="8" y="206"/>
                  </a:lnTo>
                  <a:lnTo>
                    <a:pt x="9" y="202"/>
                  </a:lnTo>
                  <a:lnTo>
                    <a:pt x="2" y="200"/>
                  </a:lnTo>
                  <a:lnTo>
                    <a:pt x="0" y="208"/>
                  </a:lnTo>
                  <a:lnTo>
                    <a:pt x="7" y="210"/>
                  </a:lnTo>
                  <a:lnTo>
                    <a:pt x="8" y="210"/>
                  </a:lnTo>
                  <a:lnTo>
                    <a:pt x="14" y="211"/>
                  </a:lnTo>
                  <a:lnTo>
                    <a:pt x="20" y="212"/>
                  </a:lnTo>
                  <a:lnTo>
                    <a:pt x="26" y="213"/>
                  </a:lnTo>
                  <a:lnTo>
                    <a:pt x="26" y="214"/>
                  </a:lnTo>
                  <a:lnTo>
                    <a:pt x="33" y="215"/>
                  </a:lnTo>
                  <a:lnTo>
                    <a:pt x="33" y="210"/>
                  </a:lnTo>
                  <a:lnTo>
                    <a:pt x="33" y="214"/>
                  </a:lnTo>
                  <a:lnTo>
                    <a:pt x="39" y="215"/>
                  </a:lnTo>
                  <a:lnTo>
                    <a:pt x="45" y="216"/>
                  </a:lnTo>
                  <a:lnTo>
                    <a:pt x="45" y="217"/>
                  </a:lnTo>
                  <a:lnTo>
                    <a:pt x="52" y="217"/>
                  </a:lnTo>
                  <a:lnTo>
                    <a:pt x="52" y="212"/>
                  </a:lnTo>
                  <a:lnTo>
                    <a:pt x="52" y="216"/>
                  </a:lnTo>
                  <a:lnTo>
                    <a:pt x="58" y="217"/>
                  </a:lnTo>
                  <a:lnTo>
                    <a:pt x="58" y="218"/>
                  </a:lnTo>
                  <a:lnTo>
                    <a:pt x="65" y="219"/>
                  </a:lnTo>
                  <a:lnTo>
                    <a:pt x="71" y="219"/>
                  </a:lnTo>
                  <a:lnTo>
                    <a:pt x="71" y="214"/>
                  </a:lnTo>
                  <a:lnTo>
                    <a:pt x="71" y="218"/>
                  </a:lnTo>
                  <a:lnTo>
                    <a:pt x="77" y="219"/>
                  </a:lnTo>
                  <a:lnTo>
                    <a:pt x="77" y="220"/>
                  </a:lnTo>
                  <a:lnTo>
                    <a:pt x="84" y="220"/>
                  </a:lnTo>
                  <a:lnTo>
                    <a:pt x="84" y="215"/>
                  </a:lnTo>
                  <a:lnTo>
                    <a:pt x="84" y="219"/>
                  </a:lnTo>
                  <a:lnTo>
                    <a:pt x="90" y="220"/>
                  </a:lnTo>
                  <a:lnTo>
                    <a:pt x="90" y="221"/>
                  </a:lnTo>
                  <a:lnTo>
                    <a:pt x="96" y="221"/>
                  </a:lnTo>
                  <a:lnTo>
                    <a:pt x="103" y="221"/>
                  </a:lnTo>
                  <a:lnTo>
                    <a:pt x="103" y="216"/>
                  </a:lnTo>
                  <a:lnTo>
                    <a:pt x="103" y="221"/>
                  </a:lnTo>
                  <a:lnTo>
                    <a:pt x="110" y="222"/>
                  </a:lnTo>
                  <a:lnTo>
                    <a:pt x="116" y="222"/>
                  </a:lnTo>
                  <a:lnTo>
                    <a:pt x="122" y="222"/>
                  </a:lnTo>
                  <a:lnTo>
                    <a:pt x="129" y="222"/>
                  </a:lnTo>
                  <a:lnTo>
                    <a:pt x="135" y="222"/>
                  </a:lnTo>
                  <a:lnTo>
                    <a:pt x="142" y="222"/>
                  </a:lnTo>
                  <a:lnTo>
                    <a:pt x="148" y="222"/>
                  </a:lnTo>
                  <a:lnTo>
                    <a:pt x="149" y="221"/>
                  </a:lnTo>
                  <a:lnTo>
                    <a:pt x="156" y="220"/>
                  </a:lnTo>
                  <a:lnTo>
                    <a:pt x="155" y="216"/>
                  </a:lnTo>
                  <a:lnTo>
                    <a:pt x="155" y="221"/>
                  </a:lnTo>
                  <a:lnTo>
                    <a:pt x="162" y="221"/>
                  </a:lnTo>
                  <a:lnTo>
                    <a:pt x="168" y="221"/>
                  </a:lnTo>
                  <a:lnTo>
                    <a:pt x="169" y="221"/>
                  </a:lnTo>
                  <a:lnTo>
                    <a:pt x="176" y="220"/>
                  </a:lnTo>
                  <a:lnTo>
                    <a:pt x="175" y="215"/>
                  </a:lnTo>
                  <a:lnTo>
                    <a:pt x="175" y="220"/>
                  </a:lnTo>
                  <a:lnTo>
                    <a:pt x="181" y="220"/>
                  </a:lnTo>
                  <a:lnTo>
                    <a:pt x="182" y="220"/>
                  </a:lnTo>
                  <a:lnTo>
                    <a:pt x="189" y="219"/>
                  </a:lnTo>
                  <a:lnTo>
                    <a:pt x="188" y="214"/>
                  </a:lnTo>
                  <a:lnTo>
                    <a:pt x="188" y="219"/>
                  </a:lnTo>
                  <a:lnTo>
                    <a:pt x="194" y="219"/>
                  </a:lnTo>
                  <a:lnTo>
                    <a:pt x="195" y="218"/>
                  </a:lnTo>
                  <a:lnTo>
                    <a:pt x="201" y="217"/>
                  </a:lnTo>
                  <a:lnTo>
                    <a:pt x="200" y="213"/>
                  </a:lnTo>
                  <a:lnTo>
                    <a:pt x="201" y="218"/>
                  </a:lnTo>
                  <a:lnTo>
                    <a:pt x="208" y="217"/>
                  </a:lnTo>
                  <a:lnTo>
                    <a:pt x="207" y="212"/>
                  </a:lnTo>
                  <a:lnTo>
                    <a:pt x="207" y="217"/>
                  </a:lnTo>
                  <a:lnTo>
                    <a:pt x="213" y="217"/>
                  </a:lnTo>
                  <a:lnTo>
                    <a:pt x="214" y="216"/>
                  </a:lnTo>
                  <a:lnTo>
                    <a:pt x="220" y="215"/>
                  </a:lnTo>
                  <a:lnTo>
                    <a:pt x="219" y="211"/>
                  </a:lnTo>
                  <a:lnTo>
                    <a:pt x="220" y="216"/>
                  </a:lnTo>
                  <a:lnTo>
                    <a:pt x="227" y="215"/>
                  </a:lnTo>
                  <a:lnTo>
                    <a:pt x="227" y="214"/>
                  </a:lnTo>
                  <a:lnTo>
                    <a:pt x="233" y="213"/>
                  </a:lnTo>
                  <a:lnTo>
                    <a:pt x="239" y="212"/>
                  </a:lnTo>
                  <a:lnTo>
                    <a:pt x="238" y="208"/>
                  </a:lnTo>
                  <a:lnTo>
                    <a:pt x="239" y="213"/>
                  </a:lnTo>
                  <a:lnTo>
                    <a:pt x="246" y="212"/>
                  </a:lnTo>
                  <a:lnTo>
                    <a:pt x="246" y="211"/>
                  </a:lnTo>
                  <a:lnTo>
                    <a:pt x="252" y="210"/>
                  </a:lnTo>
                  <a:lnTo>
                    <a:pt x="258" y="209"/>
                  </a:lnTo>
                  <a:lnTo>
                    <a:pt x="265" y="207"/>
                  </a:lnTo>
                  <a:lnTo>
                    <a:pt x="264" y="203"/>
                  </a:lnTo>
                  <a:lnTo>
                    <a:pt x="265" y="207"/>
                  </a:lnTo>
                  <a:lnTo>
                    <a:pt x="271" y="206"/>
                  </a:lnTo>
                  <a:lnTo>
                    <a:pt x="277" y="205"/>
                  </a:lnTo>
                  <a:lnTo>
                    <a:pt x="283" y="203"/>
                  </a:lnTo>
                  <a:lnTo>
                    <a:pt x="282" y="199"/>
                  </a:lnTo>
                  <a:lnTo>
                    <a:pt x="283" y="203"/>
                  </a:lnTo>
                  <a:lnTo>
                    <a:pt x="289" y="202"/>
                  </a:lnTo>
                  <a:lnTo>
                    <a:pt x="295" y="200"/>
                  </a:lnTo>
                  <a:lnTo>
                    <a:pt x="294" y="196"/>
                  </a:lnTo>
                  <a:lnTo>
                    <a:pt x="295" y="201"/>
                  </a:lnTo>
                  <a:lnTo>
                    <a:pt x="302" y="200"/>
                  </a:lnTo>
                  <a:lnTo>
                    <a:pt x="303" y="199"/>
                  </a:lnTo>
                  <a:lnTo>
                    <a:pt x="308" y="197"/>
                  </a:lnTo>
                  <a:lnTo>
                    <a:pt x="306" y="193"/>
                  </a:lnTo>
                  <a:lnTo>
                    <a:pt x="307" y="197"/>
                  </a:lnTo>
                  <a:lnTo>
                    <a:pt x="314" y="195"/>
                  </a:lnTo>
                  <a:lnTo>
                    <a:pt x="320" y="193"/>
                  </a:lnTo>
                  <a:lnTo>
                    <a:pt x="326" y="191"/>
                  </a:lnTo>
                  <a:lnTo>
                    <a:pt x="325" y="187"/>
                  </a:lnTo>
                  <a:lnTo>
                    <a:pt x="326" y="191"/>
                  </a:lnTo>
                  <a:lnTo>
                    <a:pt x="332" y="190"/>
                  </a:lnTo>
                  <a:lnTo>
                    <a:pt x="339" y="188"/>
                  </a:lnTo>
                  <a:lnTo>
                    <a:pt x="340" y="188"/>
                  </a:lnTo>
                  <a:lnTo>
                    <a:pt x="345" y="186"/>
                  </a:lnTo>
                  <a:lnTo>
                    <a:pt x="343" y="182"/>
                  </a:lnTo>
                  <a:lnTo>
                    <a:pt x="344" y="186"/>
                  </a:lnTo>
                  <a:lnTo>
                    <a:pt x="351" y="184"/>
                  </a:lnTo>
                  <a:lnTo>
                    <a:pt x="352" y="184"/>
                  </a:lnTo>
                  <a:lnTo>
                    <a:pt x="357" y="182"/>
                  </a:lnTo>
                  <a:lnTo>
                    <a:pt x="363" y="179"/>
                  </a:lnTo>
                  <a:lnTo>
                    <a:pt x="361" y="175"/>
                  </a:lnTo>
                  <a:lnTo>
                    <a:pt x="362" y="179"/>
                  </a:lnTo>
                  <a:lnTo>
                    <a:pt x="368" y="177"/>
                  </a:lnTo>
                  <a:lnTo>
                    <a:pt x="374" y="175"/>
                  </a:lnTo>
                  <a:lnTo>
                    <a:pt x="375" y="175"/>
                  </a:lnTo>
                  <a:lnTo>
                    <a:pt x="380" y="172"/>
                  </a:lnTo>
                  <a:lnTo>
                    <a:pt x="378" y="168"/>
                  </a:lnTo>
                  <a:lnTo>
                    <a:pt x="379" y="172"/>
                  </a:lnTo>
                  <a:lnTo>
                    <a:pt x="385" y="170"/>
                  </a:lnTo>
                  <a:lnTo>
                    <a:pt x="386" y="170"/>
                  </a:lnTo>
                  <a:lnTo>
                    <a:pt x="391" y="167"/>
                  </a:lnTo>
                  <a:lnTo>
                    <a:pt x="389" y="162"/>
                  </a:lnTo>
                  <a:lnTo>
                    <a:pt x="390" y="167"/>
                  </a:lnTo>
                  <a:lnTo>
                    <a:pt x="396" y="165"/>
                  </a:lnTo>
                  <a:lnTo>
                    <a:pt x="397" y="165"/>
                  </a:lnTo>
                  <a:lnTo>
                    <a:pt x="403" y="161"/>
                  </a:lnTo>
                  <a:lnTo>
                    <a:pt x="401" y="157"/>
                  </a:lnTo>
                  <a:lnTo>
                    <a:pt x="403" y="161"/>
                  </a:lnTo>
                  <a:lnTo>
                    <a:pt x="408" y="159"/>
                  </a:lnTo>
                  <a:lnTo>
                    <a:pt x="414" y="156"/>
                  </a:lnTo>
                  <a:lnTo>
                    <a:pt x="419" y="153"/>
                  </a:lnTo>
                  <a:lnTo>
                    <a:pt x="424" y="150"/>
                  </a:lnTo>
                  <a:lnTo>
                    <a:pt x="430" y="147"/>
                  </a:lnTo>
                  <a:lnTo>
                    <a:pt x="428" y="143"/>
                  </a:lnTo>
                  <a:lnTo>
                    <a:pt x="430" y="147"/>
                  </a:lnTo>
                  <a:lnTo>
                    <a:pt x="435" y="145"/>
                  </a:lnTo>
                  <a:lnTo>
                    <a:pt x="440" y="142"/>
                  </a:lnTo>
                  <a:lnTo>
                    <a:pt x="446" y="139"/>
                  </a:lnTo>
                  <a:lnTo>
                    <a:pt x="451" y="136"/>
                  </a:lnTo>
                  <a:lnTo>
                    <a:pt x="456" y="133"/>
                  </a:lnTo>
                  <a:lnTo>
                    <a:pt x="461" y="130"/>
                  </a:lnTo>
                  <a:lnTo>
                    <a:pt x="462" y="130"/>
                  </a:lnTo>
                  <a:lnTo>
                    <a:pt x="467" y="126"/>
                  </a:lnTo>
                  <a:lnTo>
                    <a:pt x="464" y="122"/>
                  </a:lnTo>
                  <a:lnTo>
                    <a:pt x="466" y="126"/>
                  </a:lnTo>
                  <a:lnTo>
                    <a:pt x="471" y="123"/>
                  </a:lnTo>
                  <a:lnTo>
                    <a:pt x="476" y="120"/>
                  </a:lnTo>
                  <a:lnTo>
                    <a:pt x="477" y="120"/>
                  </a:lnTo>
                  <a:lnTo>
                    <a:pt x="482" y="116"/>
                  </a:lnTo>
                  <a:lnTo>
                    <a:pt x="486" y="113"/>
                  </a:lnTo>
                  <a:lnTo>
                    <a:pt x="483" y="109"/>
                  </a:lnTo>
                  <a:lnTo>
                    <a:pt x="485" y="113"/>
                  </a:lnTo>
                  <a:lnTo>
                    <a:pt x="490" y="110"/>
                  </a:lnTo>
                  <a:lnTo>
                    <a:pt x="491" y="110"/>
                  </a:lnTo>
                  <a:lnTo>
                    <a:pt x="496" y="106"/>
                  </a:lnTo>
                  <a:lnTo>
                    <a:pt x="496" y="105"/>
                  </a:lnTo>
                  <a:lnTo>
                    <a:pt x="500" y="101"/>
                  </a:lnTo>
                  <a:lnTo>
                    <a:pt x="497" y="98"/>
                  </a:lnTo>
                  <a:lnTo>
                    <a:pt x="499" y="102"/>
                  </a:lnTo>
                  <a:lnTo>
                    <a:pt x="504" y="99"/>
                  </a:lnTo>
                  <a:lnTo>
                    <a:pt x="505" y="99"/>
                  </a:lnTo>
                  <a:lnTo>
                    <a:pt x="509" y="96"/>
                  </a:lnTo>
                  <a:lnTo>
                    <a:pt x="515" y="92"/>
                  </a:lnTo>
                  <a:lnTo>
                    <a:pt x="520" y="88"/>
                  </a:lnTo>
                  <a:lnTo>
                    <a:pt x="520" y="87"/>
                  </a:lnTo>
                  <a:lnTo>
                    <a:pt x="524" y="83"/>
                  </a:lnTo>
                  <a:lnTo>
                    <a:pt x="528" y="79"/>
                  </a:lnTo>
                  <a:lnTo>
                    <a:pt x="525" y="76"/>
                  </a:lnTo>
                  <a:lnTo>
                    <a:pt x="528" y="80"/>
                  </a:lnTo>
                  <a:lnTo>
                    <a:pt x="532" y="77"/>
                  </a:lnTo>
                  <a:lnTo>
                    <a:pt x="537" y="73"/>
                  </a:lnTo>
                  <a:lnTo>
                    <a:pt x="537" y="72"/>
                  </a:lnTo>
                  <a:lnTo>
                    <a:pt x="541" y="68"/>
                  </a:lnTo>
                  <a:lnTo>
                    <a:pt x="545" y="64"/>
                  </a:lnTo>
                  <a:lnTo>
                    <a:pt x="549" y="60"/>
                  </a:lnTo>
                  <a:lnTo>
                    <a:pt x="553" y="56"/>
                  </a:lnTo>
                  <a:lnTo>
                    <a:pt x="557" y="52"/>
                  </a:lnTo>
                  <a:lnTo>
                    <a:pt x="558" y="52"/>
                  </a:lnTo>
                  <a:lnTo>
                    <a:pt x="561" y="48"/>
                  </a:lnTo>
                  <a:lnTo>
                    <a:pt x="557" y="45"/>
                  </a:lnTo>
                  <a:lnTo>
                    <a:pt x="560" y="48"/>
                  </a:lnTo>
                  <a:lnTo>
                    <a:pt x="564" y="44"/>
                  </a:lnTo>
                  <a:lnTo>
                    <a:pt x="568" y="40"/>
                  </a:lnTo>
                  <a:lnTo>
                    <a:pt x="569" y="40"/>
                  </a:lnTo>
                  <a:lnTo>
                    <a:pt x="572" y="36"/>
                  </a:lnTo>
                  <a:lnTo>
                    <a:pt x="568" y="33"/>
                  </a:lnTo>
                  <a:lnTo>
                    <a:pt x="572" y="36"/>
                  </a:lnTo>
                  <a:lnTo>
                    <a:pt x="576" y="31"/>
                  </a:lnTo>
                  <a:lnTo>
                    <a:pt x="579" y="27"/>
                  </a:lnTo>
                  <a:lnTo>
                    <a:pt x="575" y="24"/>
                  </a:lnTo>
                  <a:lnTo>
                    <a:pt x="578" y="27"/>
                  </a:lnTo>
                  <a:lnTo>
                    <a:pt x="582" y="23"/>
                  </a:lnTo>
                  <a:lnTo>
                    <a:pt x="583" y="22"/>
                  </a:lnTo>
                  <a:lnTo>
                    <a:pt x="586" y="17"/>
                  </a:lnTo>
                  <a:lnTo>
                    <a:pt x="582" y="15"/>
                  </a:lnTo>
                  <a:lnTo>
                    <a:pt x="586" y="18"/>
                  </a:lnTo>
                  <a:lnTo>
                    <a:pt x="589" y="14"/>
                  </a:lnTo>
                  <a:lnTo>
                    <a:pt x="585" y="11"/>
                  </a:lnTo>
                  <a:lnTo>
                    <a:pt x="588" y="14"/>
                  </a:lnTo>
                  <a:lnTo>
                    <a:pt x="592" y="10"/>
                  </a:lnTo>
                  <a:lnTo>
                    <a:pt x="593" y="9"/>
                  </a:lnTo>
                  <a:lnTo>
                    <a:pt x="59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" name="Freeform 15"/>
            <p:cNvSpPr>
              <a:spLocks/>
            </p:cNvSpPr>
            <p:nvPr/>
          </p:nvSpPr>
          <p:spPr bwMode="auto">
            <a:xfrm>
              <a:off x="2957" y="1581"/>
              <a:ext cx="275" cy="110"/>
            </a:xfrm>
            <a:custGeom>
              <a:avLst/>
              <a:gdLst>
                <a:gd name="T0" fmla="*/ 14 w 275"/>
                <a:gd name="T1" fmla="*/ 103 h 110"/>
                <a:gd name="T2" fmla="*/ 23 w 275"/>
                <a:gd name="T3" fmla="*/ 97 h 110"/>
                <a:gd name="T4" fmla="*/ 31 w 275"/>
                <a:gd name="T5" fmla="*/ 86 h 110"/>
                <a:gd name="T6" fmla="*/ 44 w 275"/>
                <a:gd name="T7" fmla="*/ 83 h 110"/>
                <a:gd name="T8" fmla="*/ 49 w 275"/>
                <a:gd name="T9" fmla="*/ 82 h 110"/>
                <a:gd name="T10" fmla="*/ 70 w 275"/>
                <a:gd name="T11" fmla="*/ 70 h 110"/>
                <a:gd name="T12" fmla="*/ 76 w 275"/>
                <a:gd name="T13" fmla="*/ 68 h 110"/>
                <a:gd name="T14" fmla="*/ 87 w 275"/>
                <a:gd name="T15" fmla="*/ 62 h 110"/>
                <a:gd name="T16" fmla="*/ 96 w 275"/>
                <a:gd name="T17" fmla="*/ 53 h 110"/>
                <a:gd name="T18" fmla="*/ 109 w 275"/>
                <a:gd name="T19" fmla="*/ 53 h 110"/>
                <a:gd name="T20" fmla="*/ 114 w 275"/>
                <a:gd name="T21" fmla="*/ 49 h 110"/>
                <a:gd name="T22" fmla="*/ 125 w 275"/>
                <a:gd name="T23" fmla="*/ 40 h 110"/>
                <a:gd name="T24" fmla="*/ 139 w 275"/>
                <a:gd name="T25" fmla="*/ 40 h 110"/>
                <a:gd name="T26" fmla="*/ 149 w 275"/>
                <a:gd name="T27" fmla="*/ 36 h 110"/>
                <a:gd name="T28" fmla="*/ 160 w 275"/>
                <a:gd name="T29" fmla="*/ 28 h 110"/>
                <a:gd name="T30" fmla="*/ 167 w 275"/>
                <a:gd name="T31" fmla="*/ 30 h 110"/>
                <a:gd name="T32" fmla="*/ 187 w 275"/>
                <a:gd name="T33" fmla="*/ 25 h 110"/>
                <a:gd name="T34" fmla="*/ 193 w 275"/>
                <a:gd name="T35" fmla="*/ 24 h 110"/>
                <a:gd name="T36" fmla="*/ 205 w 275"/>
                <a:gd name="T37" fmla="*/ 21 h 110"/>
                <a:gd name="T38" fmla="*/ 212 w 275"/>
                <a:gd name="T39" fmla="*/ 19 h 110"/>
                <a:gd name="T40" fmla="*/ 224 w 275"/>
                <a:gd name="T41" fmla="*/ 18 h 110"/>
                <a:gd name="T42" fmla="*/ 230 w 275"/>
                <a:gd name="T43" fmla="*/ 16 h 110"/>
                <a:gd name="T44" fmla="*/ 249 w 275"/>
                <a:gd name="T45" fmla="*/ 12 h 110"/>
                <a:gd name="T46" fmla="*/ 262 w 275"/>
                <a:gd name="T47" fmla="*/ 11 h 110"/>
                <a:gd name="T48" fmla="*/ 268 w 275"/>
                <a:gd name="T49" fmla="*/ 10 h 110"/>
                <a:gd name="T50" fmla="*/ 267 w 275"/>
                <a:gd name="T51" fmla="*/ 1 h 110"/>
                <a:gd name="T52" fmla="*/ 254 w 275"/>
                <a:gd name="T53" fmla="*/ 3 h 110"/>
                <a:gd name="T54" fmla="*/ 236 w 275"/>
                <a:gd name="T55" fmla="*/ 6 h 110"/>
                <a:gd name="T56" fmla="*/ 228 w 275"/>
                <a:gd name="T57" fmla="*/ 7 h 110"/>
                <a:gd name="T58" fmla="*/ 216 w 275"/>
                <a:gd name="T59" fmla="*/ 10 h 110"/>
                <a:gd name="T60" fmla="*/ 203 w 275"/>
                <a:gd name="T61" fmla="*/ 13 h 110"/>
                <a:gd name="T62" fmla="*/ 197 w 275"/>
                <a:gd name="T63" fmla="*/ 14 h 110"/>
                <a:gd name="T64" fmla="*/ 186 w 275"/>
                <a:gd name="T65" fmla="*/ 17 h 110"/>
                <a:gd name="T66" fmla="*/ 173 w 275"/>
                <a:gd name="T67" fmla="*/ 25 h 110"/>
                <a:gd name="T68" fmla="*/ 159 w 275"/>
                <a:gd name="T69" fmla="*/ 24 h 110"/>
                <a:gd name="T70" fmla="*/ 154 w 275"/>
                <a:gd name="T71" fmla="*/ 26 h 110"/>
                <a:gd name="T72" fmla="*/ 136 w 275"/>
                <a:gd name="T73" fmla="*/ 32 h 110"/>
                <a:gd name="T74" fmla="*/ 124 w 275"/>
                <a:gd name="T75" fmla="*/ 36 h 110"/>
                <a:gd name="T76" fmla="*/ 118 w 275"/>
                <a:gd name="T77" fmla="*/ 39 h 110"/>
                <a:gd name="T78" fmla="*/ 107 w 275"/>
                <a:gd name="T79" fmla="*/ 48 h 110"/>
                <a:gd name="T80" fmla="*/ 101 w 275"/>
                <a:gd name="T81" fmla="*/ 46 h 110"/>
                <a:gd name="T82" fmla="*/ 90 w 275"/>
                <a:gd name="T83" fmla="*/ 56 h 110"/>
                <a:gd name="T84" fmla="*/ 77 w 275"/>
                <a:gd name="T85" fmla="*/ 58 h 110"/>
                <a:gd name="T86" fmla="*/ 67 w 275"/>
                <a:gd name="T87" fmla="*/ 62 h 110"/>
                <a:gd name="T88" fmla="*/ 50 w 275"/>
                <a:gd name="T89" fmla="*/ 72 h 110"/>
                <a:gd name="T90" fmla="*/ 40 w 275"/>
                <a:gd name="T91" fmla="*/ 76 h 110"/>
                <a:gd name="T92" fmla="*/ 36 w 275"/>
                <a:gd name="T93" fmla="*/ 80 h 110"/>
                <a:gd name="T94" fmla="*/ 26 w 275"/>
                <a:gd name="T95" fmla="*/ 90 h 110"/>
                <a:gd name="T96" fmla="*/ 9 w 275"/>
                <a:gd name="T97" fmla="*/ 96 h 1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5"/>
                <a:gd name="T148" fmla="*/ 0 h 110"/>
                <a:gd name="T149" fmla="*/ 275 w 275"/>
                <a:gd name="T150" fmla="*/ 110 h 11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5" h="110">
                  <a:moveTo>
                    <a:pt x="0" y="103"/>
                  </a:moveTo>
                  <a:lnTo>
                    <a:pt x="5" y="110"/>
                  </a:lnTo>
                  <a:lnTo>
                    <a:pt x="9" y="107"/>
                  </a:lnTo>
                  <a:lnTo>
                    <a:pt x="14" y="103"/>
                  </a:lnTo>
                  <a:lnTo>
                    <a:pt x="11" y="99"/>
                  </a:lnTo>
                  <a:lnTo>
                    <a:pt x="13" y="103"/>
                  </a:lnTo>
                  <a:lnTo>
                    <a:pt x="18" y="100"/>
                  </a:lnTo>
                  <a:lnTo>
                    <a:pt x="23" y="97"/>
                  </a:lnTo>
                  <a:lnTo>
                    <a:pt x="28" y="94"/>
                  </a:lnTo>
                  <a:lnTo>
                    <a:pt x="29" y="94"/>
                  </a:lnTo>
                  <a:lnTo>
                    <a:pt x="34" y="90"/>
                  </a:lnTo>
                  <a:lnTo>
                    <a:pt x="31" y="86"/>
                  </a:lnTo>
                  <a:lnTo>
                    <a:pt x="32" y="90"/>
                  </a:lnTo>
                  <a:lnTo>
                    <a:pt x="38" y="88"/>
                  </a:lnTo>
                  <a:lnTo>
                    <a:pt x="40" y="87"/>
                  </a:lnTo>
                  <a:lnTo>
                    <a:pt x="44" y="83"/>
                  </a:lnTo>
                  <a:lnTo>
                    <a:pt x="41" y="80"/>
                  </a:lnTo>
                  <a:lnTo>
                    <a:pt x="42" y="84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4" y="79"/>
                  </a:lnTo>
                  <a:lnTo>
                    <a:pt x="60" y="76"/>
                  </a:lnTo>
                  <a:lnTo>
                    <a:pt x="65" y="73"/>
                  </a:lnTo>
                  <a:lnTo>
                    <a:pt x="70" y="70"/>
                  </a:lnTo>
                  <a:lnTo>
                    <a:pt x="68" y="66"/>
                  </a:lnTo>
                  <a:lnTo>
                    <a:pt x="69" y="70"/>
                  </a:lnTo>
                  <a:lnTo>
                    <a:pt x="75" y="68"/>
                  </a:lnTo>
                  <a:lnTo>
                    <a:pt x="76" y="68"/>
                  </a:lnTo>
                  <a:lnTo>
                    <a:pt x="81" y="65"/>
                  </a:lnTo>
                  <a:lnTo>
                    <a:pt x="87" y="62"/>
                  </a:lnTo>
                  <a:lnTo>
                    <a:pt x="85" y="58"/>
                  </a:lnTo>
                  <a:lnTo>
                    <a:pt x="87" y="62"/>
                  </a:lnTo>
                  <a:lnTo>
                    <a:pt x="92" y="60"/>
                  </a:lnTo>
                  <a:lnTo>
                    <a:pt x="98" y="57"/>
                  </a:lnTo>
                  <a:lnTo>
                    <a:pt x="96" y="53"/>
                  </a:lnTo>
                  <a:lnTo>
                    <a:pt x="97" y="57"/>
                  </a:lnTo>
                  <a:lnTo>
                    <a:pt x="103" y="55"/>
                  </a:lnTo>
                  <a:lnTo>
                    <a:pt x="104" y="55"/>
                  </a:lnTo>
                  <a:lnTo>
                    <a:pt x="109" y="53"/>
                  </a:lnTo>
                  <a:lnTo>
                    <a:pt x="115" y="49"/>
                  </a:lnTo>
                  <a:lnTo>
                    <a:pt x="113" y="45"/>
                  </a:lnTo>
                  <a:lnTo>
                    <a:pt x="114" y="49"/>
                  </a:lnTo>
                  <a:lnTo>
                    <a:pt x="120" y="47"/>
                  </a:lnTo>
                  <a:lnTo>
                    <a:pt x="121" y="47"/>
                  </a:lnTo>
                  <a:lnTo>
                    <a:pt x="127" y="44"/>
                  </a:lnTo>
                  <a:lnTo>
                    <a:pt x="125" y="40"/>
                  </a:lnTo>
                  <a:lnTo>
                    <a:pt x="126" y="44"/>
                  </a:lnTo>
                  <a:lnTo>
                    <a:pt x="132" y="42"/>
                  </a:lnTo>
                  <a:lnTo>
                    <a:pt x="138" y="40"/>
                  </a:lnTo>
                  <a:lnTo>
                    <a:pt x="139" y="40"/>
                  </a:lnTo>
                  <a:lnTo>
                    <a:pt x="144" y="38"/>
                  </a:lnTo>
                  <a:lnTo>
                    <a:pt x="142" y="34"/>
                  </a:lnTo>
                  <a:lnTo>
                    <a:pt x="143" y="38"/>
                  </a:lnTo>
                  <a:lnTo>
                    <a:pt x="149" y="36"/>
                  </a:lnTo>
                  <a:lnTo>
                    <a:pt x="156" y="34"/>
                  </a:lnTo>
                  <a:lnTo>
                    <a:pt x="157" y="34"/>
                  </a:lnTo>
                  <a:lnTo>
                    <a:pt x="162" y="32"/>
                  </a:lnTo>
                  <a:lnTo>
                    <a:pt x="160" y="28"/>
                  </a:lnTo>
                  <a:lnTo>
                    <a:pt x="161" y="32"/>
                  </a:lnTo>
                  <a:lnTo>
                    <a:pt x="167" y="30"/>
                  </a:lnTo>
                  <a:lnTo>
                    <a:pt x="166" y="26"/>
                  </a:lnTo>
                  <a:lnTo>
                    <a:pt x="167" y="30"/>
                  </a:lnTo>
                  <a:lnTo>
                    <a:pt x="174" y="29"/>
                  </a:lnTo>
                  <a:lnTo>
                    <a:pt x="181" y="27"/>
                  </a:lnTo>
                  <a:lnTo>
                    <a:pt x="187" y="25"/>
                  </a:lnTo>
                  <a:lnTo>
                    <a:pt x="186" y="21"/>
                  </a:lnTo>
                  <a:lnTo>
                    <a:pt x="187" y="25"/>
                  </a:lnTo>
                  <a:lnTo>
                    <a:pt x="193" y="24"/>
                  </a:lnTo>
                  <a:lnTo>
                    <a:pt x="199" y="22"/>
                  </a:lnTo>
                  <a:lnTo>
                    <a:pt x="198" y="18"/>
                  </a:lnTo>
                  <a:lnTo>
                    <a:pt x="199" y="22"/>
                  </a:lnTo>
                  <a:lnTo>
                    <a:pt x="205" y="21"/>
                  </a:lnTo>
                  <a:lnTo>
                    <a:pt x="212" y="19"/>
                  </a:lnTo>
                  <a:lnTo>
                    <a:pt x="211" y="15"/>
                  </a:lnTo>
                  <a:lnTo>
                    <a:pt x="212" y="19"/>
                  </a:lnTo>
                  <a:lnTo>
                    <a:pt x="217" y="18"/>
                  </a:lnTo>
                  <a:lnTo>
                    <a:pt x="216" y="14"/>
                  </a:lnTo>
                  <a:lnTo>
                    <a:pt x="217" y="19"/>
                  </a:lnTo>
                  <a:lnTo>
                    <a:pt x="224" y="18"/>
                  </a:lnTo>
                  <a:lnTo>
                    <a:pt x="224" y="17"/>
                  </a:lnTo>
                  <a:lnTo>
                    <a:pt x="230" y="15"/>
                  </a:lnTo>
                  <a:lnTo>
                    <a:pt x="229" y="11"/>
                  </a:lnTo>
                  <a:lnTo>
                    <a:pt x="230" y="16"/>
                  </a:lnTo>
                  <a:lnTo>
                    <a:pt x="237" y="15"/>
                  </a:lnTo>
                  <a:lnTo>
                    <a:pt x="237" y="14"/>
                  </a:lnTo>
                  <a:lnTo>
                    <a:pt x="243" y="13"/>
                  </a:lnTo>
                  <a:lnTo>
                    <a:pt x="249" y="12"/>
                  </a:lnTo>
                  <a:lnTo>
                    <a:pt x="255" y="11"/>
                  </a:lnTo>
                  <a:lnTo>
                    <a:pt x="254" y="7"/>
                  </a:lnTo>
                  <a:lnTo>
                    <a:pt x="255" y="12"/>
                  </a:lnTo>
                  <a:lnTo>
                    <a:pt x="262" y="11"/>
                  </a:lnTo>
                  <a:lnTo>
                    <a:pt x="262" y="10"/>
                  </a:lnTo>
                  <a:lnTo>
                    <a:pt x="268" y="9"/>
                  </a:lnTo>
                  <a:lnTo>
                    <a:pt x="267" y="5"/>
                  </a:lnTo>
                  <a:lnTo>
                    <a:pt x="268" y="10"/>
                  </a:lnTo>
                  <a:lnTo>
                    <a:pt x="275" y="9"/>
                  </a:lnTo>
                  <a:lnTo>
                    <a:pt x="274" y="0"/>
                  </a:lnTo>
                  <a:lnTo>
                    <a:pt x="267" y="1"/>
                  </a:lnTo>
                  <a:lnTo>
                    <a:pt x="261" y="2"/>
                  </a:lnTo>
                  <a:lnTo>
                    <a:pt x="261" y="6"/>
                  </a:lnTo>
                  <a:lnTo>
                    <a:pt x="261" y="2"/>
                  </a:lnTo>
                  <a:lnTo>
                    <a:pt x="254" y="3"/>
                  </a:lnTo>
                  <a:lnTo>
                    <a:pt x="248" y="4"/>
                  </a:lnTo>
                  <a:lnTo>
                    <a:pt x="242" y="5"/>
                  </a:lnTo>
                  <a:lnTo>
                    <a:pt x="236" y="6"/>
                  </a:lnTo>
                  <a:lnTo>
                    <a:pt x="236" y="10"/>
                  </a:lnTo>
                  <a:lnTo>
                    <a:pt x="236" y="6"/>
                  </a:lnTo>
                  <a:lnTo>
                    <a:pt x="229" y="7"/>
                  </a:lnTo>
                  <a:lnTo>
                    <a:pt x="228" y="7"/>
                  </a:lnTo>
                  <a:lnTo>
                    <a:pt x="222" y="9"/>
                  </a:lnTo>
                  <a:lnTo>
                    <a:pt x="223" y="13"/>
                  </a:lnTo>
                  <a:lnTo>
                    <a:pt x="223" y="9"/>
                  </a:lnTo>
                  <a:lnTo>
                    <a:pt x="216" y="10"/>
                  </a:lnTo>
                  <a:lnTo>
                    <a:pt x="211" y="11"/>
                  </a:lnTo>
                  <a:lnTo>
                    <a:pt x="210" y="11"/>
                  </a:lnTo>
                  <a:lnTo>
                    <a:pt x="203" y="13"/>
                  </a:lnTo>
                  <a:lnTo>
                    <a:pt x="204" y="17"/>
                  </a:lnTo>
                  <a:lnTo>
                    <a:pt x="204" y="13"/>
                  </a:lnTo>
                  <a:lnTo>
                    <a:pt x="198" y="14"/>
                  </a:lnTo>
                  <a:lnTo>
                    <a:pt x="197" y="14"/>
                  </a:lnTo>
                  <a:lnTo>
                    <a:pt x="191" y="16"/>
                  </a:lnTo>
                  <a:lnTo>
                    <a:pt x="192" y="20"/>
                  </a:lnTo>
                  <a:lnTo>
                    <a:pt x="192" y="16"/>
                  </a:lnTo>
                  <a:lnTo>
                    <a:pt x="186" y="17"/>
                  </a:lnTo>
                  <a:lnTo>
                    <a:pt x="185" y="17"/>
                  </a:lnTo>
                  <a:lnTo>
                    <a:pt x="179" y="19"/>
                  </a:lnTo>
                  <a:lnTo>
                    <a:pt x="172" y="21"/>
                  </a:lnTo>
                  <a:lnTo>
                    <a:pt x="173" y="25"/>
                  </a:lnTo>
                  <a:lnTo>
                    <a:pt x="173" y="21"/>
                  </a:lnTo>
                  <a:lnTo>
                    <a:pt x="166" y="22"/>
                  </a:lnTo>
                  <a:lnTo>
                    <a:pt x="165" y="22"/>
                  </a:lnTo>
                  <a:lnTo>
                    <a:pt x="159" y="24"/>
                  </a:lnTo>
                  <a:lnTo>
                    <a:pt x="154" y="26"/>
                  </a:lnTo>
                  <a:lnTo>
                    <a:pt x="155" y="30"/>
                  </a:lnTo>
                  <a:lnTo>
                    <a:pt x="154" y="26"/>
                  </a:lnTo>
                  <a:lnTo>
                    <a:pt x="147" y="28"/>
                  </a:lnTo>
                  <a:lnTo>
                    <a:pt x="141" y="30"/>
                  </a:lnTo>
                  <a:lnTo>
                    <a:pt x="136" y="32"/>
                  </a:lnTo>
                  <a:lnTo>
                    <a:pt x="137" y="36"/>
                  </a:lnTo>
                  <a:lnTo>
                    <a:pt x="136" y="32"/>
                  </a:lnTo>
                  <a:lnTo>
                    <a:pt x="130" y="34"/>
                  </a:lnTo>
                  <a:lnTo>
                    <a:pt x="124" y="36"/>
                  </a:lnTo>
                  <a:lnTo>
                    <a:pt x="123" y="37"/>
                  </a:lnTo>
                  <a:lnTo>
                    <a:pt x="117" y="40"/>
                  </a:lnTo>
                  <a:lnTo>
                    <a:pt x="119" y="43"/>
                  </a:lnTo>
                  <a:lnTo>
                    <a:pt x="118" y="39"/>
                  </a:lnTo>
                  <a:lnTo>
                    <a:pt x="112" y="41"/>
                  </a:lnTo>
                  <a:lnTo>
                    <a:pt x="111" y="42"/>
                  </a:lnTo>
                  <a:lnTo>
                    <a:pt x="105" y="45"/>
                  </a:lnTo>
                  <a:lnTo>
                    <a:pt x="107" y="48"/>
                  </a:lnTo>
                  <a:lnTo>
                    <a:pt x="106" y="44"/>
                  </a:lnTo>
                  <a:lnTo>
                    <a:pt x="101" y="46"/>
                  </a:lnTo>
                  <a:lnTo>
                    <a:pt x="102" y="50"/>
                  </a:lnTo>
                  <a:lnTo>
                    <a:pt x="101" y="46"/>
                  </a:lnTo>
                  <a:lnTo>
                    <a:pt x="95" y="48"/>
                  </a:lnTo>
                  <a:lnTo>
                    <a:pt x="94" y="49"/>
                  </a:lnTo>
                  <a:lnTo>
                    <a:pt x="88" y="53"/>
                  </a:lnTo>
                  <a:lnTo>
                    <a:pt x="90" y="56"/>
                  </a:lnTo>
                  <a:lnTo>
                    <a:pt x="89" y="52"/>
                  </a:lnTo>
                  <a:lnTo>
                    <a:pt x="84" y="54"/>
                  </a:lnTo>
                  <a:lnTo>
                    <a:pt x="83" y="55"/>
                  </a:lnTo>
                  <a:lnTo>
                    <a:pt x="77" y="58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3" y="60"/>
                  </a:lnTo>
                  <a:lnTo>
                    <a:pt x="67" y="62"/>
                  </a:lnTo>
                  <a:lnTo>
                    <a:pt x="66" y="63"/>
                  </a:lnTo>
                  <a:lnTo>
                    <a:pt x="61" y="66"/>
                  </a:lnTo>
                  <a:lnTo>
                    <a:pt x="56" y="69"/>
                  </a:lnTo>
                  <a:lnTo>
                    <a:pt x="50" y="72"/>
                  </a:lnTo>
                  <a:lnTo>
                    <a:pt x="45" y="75"/>
                  </a:lnTo>
                  <a:lnTo>
                    <a:pt x="47" y="78"/>
                  </a:lnTo>
                  <a:lnTo>
                    <a:pt x="46" y="74"/>
                  </a:lnTo>
                  <a:lnTo>
                    <a:pt x="40" y="76"/>
                  </a:lnTo>
                  <a:lnTo>
                    <a:pt x="38" y="77"/>
                  </a:lnTo>
                  <a:lnTo>
                    <a:pt x="34" y="81"/>
                  </a:lnTo>
                  <a:lnTo>
                    <a:pt x="37" y="84"/>
                  </a:lnTo>
                  <a:lnTo>
                    <a:pt x="36" y="80"/>
                  </a:lnTo>
                  <a:lnTo>
                    <a:pt x="30" y="82"/>
                  </a:lnTo>
                  <a:lnTo>
                    <a:pt x="29" y="83"/>
                  </a:lnTo>
                  <a:lnTo>
                    <a:pt x="24" y="87"/>
                  </a:lnTo>
                  <a:lnTo>
                    <a:pt x="26" y="90"/>
                  </a:lnTo>
                  <a:lnTo>
                    <a:pt x="24" y="87"/>
                  </a:lnTo>
                  <a:lnTo>
                    <a:pt x="19" y="90"/>
                  </a:lnTo>
                  <a:lnTo>
                    <a:pt x="14" y="93"/>
                  </a:lnTo>
                  <a:lnTo>
                    <a:pt x="9" y="96"/>
                  </a:lnTo>
                  <a:lnTo>
                    <a:pt x="4" y="10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" name="Freeform 16"/>
            <p:cNvSpPr>
              <a:spLocks/>
            </p:cNvSpPr>
            <p:nvPr/>
          </p:nvSpPr>
          <p:spPr bwMode="auto">
            <a:xfrm>
              <a:off x="2313" y="1671"/>
              <a:ext cx="649" cy="324"/>
            </a:xfrm>
            <a:custGeom>
              <a:avLst/>
              <a:gdLst>
                <a:gd name="T0" fmla="*/ 15 w 649"/>
                <a:gd name="T1" fmla="*/ 305 h 324"/>
                <a:gd name="T2" fmla="*/ 18 w 649"/>
                <a:gd name="T3" fmla="*/ 284 h 324"/>
                <a:gd name="T4" fmla="*/ 31 w 649"/>
                <a:gd name="T5" fmla="*/ 268 h 324"/>
                <a:gd name="T6" fmla="*/ 44 w 649"/>
                <a:gd name="T7" fmla="*/ 244 h 324"/>
                <a:gd name="T8" fmla="*/ 52 w 649"/>
                <a:gd name="T9" fmla="*/ 232 h 324"/>
                <a:gd name="T10" fmla="*/ 65 w 649"/>
                <a:gd name="T11" fmla="*/ 214 h 324"/>
                <a:gd name="T12" fmla="*/ 73 w 649"/>
                <a:gd name="T13" fmla="*/ 201 h 324"/>
                <a:gd name="T14" fmla="*/ 89 w 649"/>
                <a:gd name="T15" fmla="*/ 184 h 324"/>
                <a:gd name="T16" fmla="*/ 102 w 649"/>
                <a:gd name="T17" fmla="*/ 172 h 324"/>
                <a:gd name="T18" fmla="*/ 124 w 649"/>
                <a:gd name="T19" fmla="*/ 148 h 324"/>
                <a:gd name="T20" fmla="*/ 138 w 649"/>
                <a:gd name="T21" fmla="*/ 137 h 324"/>
                <a:gd name="T22" fmla="*/ 150 w 649"/>
                <a:gd name="T23" fmla="*/ 126 h 324"/>
                <a:gd name="T24" fmla="*/ 170 w 649"/>
                <a:gd name="T25" fmla="*/ 113 h 324"/>
                <a:gd name="T26" fmla="*/ 195 w 649"/>
                <a:gd name="T27" fmla="*/ 96 h 324"/>
                <a:gd name="T28" fmla="*/ 218 w 649"/>
                <a:gd name="T29" fmla="*/ 77 h 324"/>
                <a:gd name="T30" fmla="*/ 245 w 649"/>
                <a:gd name="T31" fmla="*/ 63 h 324"/>
                <a:gd name="T32" fmla="*/ 264 w 649"/>
                <a:gd name="T33" fmla="*/ 60 h 324"/>
                <a:gd name="T34" fmla="*/ 288 w 649"/>
                <a:gd name="T35" fmla="*/ 51 h 324"/>
                <a:gd name="T36" fmla="*/ 322 w 649"/>
                <a:gd name="T37" fmla="*/ 38 h 324"/>
                <a:gd name="T38" fmla="*/ 345 w 649"/>
                <a:gd name="T39" fmla="*/ 27 h 324"/>
                <a:gd name="T40" fmla="*/ 365 w 649"/>
                <a:gd name="T41" fmla="*/ 27 h 324"/>
                <a:gd name="T42" fmla="*/ 390 w 649"/>
                <a:gd name="T43" fmla="*/ 22 h 324"/>
                <a:gd name="T44" fmla="*/ 414 w 649"/>
                <a:gd name="T45" fmla="*/ 16 h 324"/>
                <a:gd name="T46" fmla="*/ 433 w 649"/>
                <a:gd name="T47" fmla="*/ 15 h 324"/>
                <a:gd name="T48" fmla="*/ 452 w 649"/>
                <a:gd name="T49" fmla="*/ 12 h 324"/>
                <a:gd name="T50" fmla="*/ 485 w 649"/>
                <a:gd name="T51" fmla="*/ 10 h 324"/>
                <a:gd name="T52" fmla="*/ 518 w 649"/>
                <a:gd name="T53" fmla="*/ 9 h 324"/>
                <a:gd name="T54" fmla="*/ 550 w 649"/>
                <a:gd name="T55" fmla="*/ 10 h 324"/>
                <a:gd name="T56" fmla="*/ 576 w 649"/>
                <a:gd name="T57" fmla="*/ 10 h 324"/>
                <a:gd name="T58" fmla="*/ 595 w 649"/>
                <a:gd name="T59" fmla="*/ 12 h 324"/>
                <a:gd name="T60" fmla="*/ 620 w 649"/>
                <a:gd name="T61" fmla="*/ 15 h 324"/>
                <a:gd name="T62" fmla="*/ 640 w 649"/>
                <a:gd name="T63" fmla="*/ 19 h 324"/>
                <a:gd name="T64" fmla="*/ 642 w 649"/>
                <a:gd name="T65" fmla="*/ 11 h 324"/>
                <a:gd name="T66" fmla="*/ 615 w 649"/>
                <a:gd name="T67" fmla="*/ 6 h 324"/>
                <a:gd name="T68" fmla="*/ 596 w 649"/>
                <a:gd name="T69" fmla="*/ 4 h 324"/>
                <a:gd name="T70" fmla="*/ 577 w 649"/>
                <a:gd name="T71" fmla="*/ 2 h 324"/>
                <a:gd name="T72" fmla="*/ 544 w 649"/>
                <a:gd name="T73" fmla="*/ 0 h 324"/>
                <a:gd name="T74" fmla="*/ 498 w 649"/>
                <a:gd name="T75" fmla="*/ 0 h 324"/>
                <a:gd name="T76" fmla="*/ 472 w 649"/>
                <a:gd name="T77" fmla="*/ 1 h 324"/>
                <a:gd name="T78" fmla="*/ 445 w 649"/>
                <a:gd name="T79" fmla="*/ 4 h 324"/>
                <a:gd name="T80" fmla="*/ 420 w 649"/>
                <a:gd name="T81" fmla="*/ 11 h 324"/>
                <a:gd name="T82" fmla="*/ 401 w 649"/>
                <a:gd name="T83" fmla="*/ 11 h 324"/>
                <a:gd name="T84" fmla="*/ 375 w 649"/>
                <a:gd name="T85" fmla="*/ 15 h 324"/>
                <a:gd name="T86" fmla="*/ 351 w 649"/>
                <a:gd name="T87" fmla="*/ 26 h 324"/>
                <a:gd name="T88" fmla="*/ 332 w 649"/>
                <a:gd name="T89" fmla="*/ 26 h 324"/>
                <a:gd name="T90" fmla="*/ 289 w 649"/>
                <a:gd name="T91" fmla="*/ 41 h 324"/>
                <a:gd name="T92" fmla="*/ 267 w 649"/>
                <a:gd name="T93" fmla="*/ 54 h 324"/>
                <a:gd name="T94" fmla="*/ 251 w 649"/>
                <a:gd name="T95" fmla="*/ 61 h 324"/>
                <a:gd name="T96" fmla="*/ 223 w 649"/>
                <a:gd name="T97" fmla="*/ 75 h 324"/>
                <a:gd name="T98" fmla="*/ 190 w 649"/>
                <a:gd name="T99" fmla="*/ 89 h 324"/>
                <a:gd name="T100" fmla="*/ 170 w 649"/>
                <a:gd name="T101" fmla="*/ 102 h 324"/>
                <a:gd name="T102" fmla="*/ 153 w 649"/>
                <a:gd name="T103" fmla="*/ 119 h 324"/>
                <a:gd name="T104" fmla="*/ 137 w 649"/>
                <a:gd name="T105" fmla="*/ 127 h 324"/>
                <a:gd name="T106" fmla="*/ 118 w 649"/>
                <a:gd name="T107" fmla="*/ 141 h 324"/>
                <a:gd name="T108" fmla="*/ 98 w 649"/>
                <a:gd name="T109" fmla="*/ 169 h 324"/>
                <a:gd name="T110" fmla="*/ 82 w 649"/>
                <a:gd name="T111" fmla="*/ 178 h 324"/>
                <a:gd name="T112" fmla="*/ 67 w 649"/>
                <a:gd name="T113" fmla="*/ 196 h 324"/>
                <a:gd name="T114" fmla="*/ 58 w 649"/>
                <a:gd name="T115" fmla="*/ 215 h 324"/>
                <a:gd name="T116" fmla="*/ 42 w 649"/>
                <a:gd name="T117" fmla="*/ 231 h 324"/>
                <a:gd name="T118" fmla="*/ 34 w 649"/>
                <a:gd name="T119" fmla="*/ 245 h 324"/>
                <a:gd name="T120" fmla="*/ 24 w 649"/>
                <a:gd name="T121" fmla="*/ 264 h 324"/>
                <a:gd name="T122" fmla="*/ 15 w 649"/>
                <a:gd name="T123" fmla="*/ 282 h 324"/>
                <a:gd name="T124" fmla="*/ 11 w 649"/>
                <a:gd name="T125" fmla="*/ 303 h 3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9"/>
                <a:gd name="T190" fmla="*/ 0 h 324"/>
                <a:gd name="T191" fmla="*/ 649 w 649"/>
                <a:gd name="T192" fmla="*/ 324 h 3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49" h="324">
                  <a:moveTo>
                    <a:pt x="0" y="322"/>
                  </a:moveTo>
                  <a:lnTo>
                    <a:pt x="8" y="324"/>
                  </a:lnTo>
                  <a:lnTo>
                    <a:pt x="9" y="319"/>
                  </a:lnTo>
                  <a:lnTo>
                    <a:pt x="5" y="318"/>
                  </a:lnTo>
                  <a:lnTo>
                    <a:pt x="9" y="320"/>
                  </a:lnTo>
                  <a:lnTo>
                    <a:pt x="11" y="315"/>
                  </a:lnTo>
                  <a:lnTo>
                    <a:pt x="13" y="310"/>
                  </a:lnTo>
                  <a:lnTo>
                    <a:pt x="15" y="305"/>
                  </a:lnTo>
                  <a:lnTo>
                    <a:pt x="15" y="304"/>
                  </a:lnTo>
                  <a:lnTo>
                    <a:pt x="16" y="300"/>
                  </a:lnTo>
                  <a:lnTo>
                    <a:pt x="12" y="299"/>
                  </a:lnTo>
                  <a:lnTo>
                    <a:pt x="16" y="301"/>
                  </a:lnTo>
                  <a:lnTo>
                    <a:pt x="18" y="296"/>
                  </a:lnTo>
                  <a:lnTo>
                    <a:pt x="20" y="291"/>
                  </a:lnTo>
                  <a:lnTo>
                    <a:pt x="22" y="286"/>
                  </a:lnTo>
                  <a:lnTo>
                    <a:pt x="18" y="284"/>
                  </a:lnTo>
                  <a:lnTo>
                    <a:pt x="22" y="287"/>
                  </a:lnTo>
                  <a:lnTo>
                    <a:pt x="25" y="283"/>
                  </a:lnTo>
                  <a:lnTo>
                    <a:pt x="25" y="281"/>
                  </a:lnTo>
                  <a:lnTo>
                    <a:pt x="26" y="276"/>
                  </a:lnTo>
                  <a:lnTo>
                    <a:pt x="22" y="275"/>
                  </a:lnTo>
                  <a:lnTo>
                    <a:pt x="26" y="277"/>
                  </a:lnTo>
                  <a:lnTo>
                    <a:pt x="29" y="272"/>
                  </a:lnTo>
                  <a:lnTo>
                    <a:pt x="31" y="268"/>
                  </a:lnTo>
                  <a:lnTo>
                    <a:pt x="33" y="263"/>
                  </a:lnTo>
                  <a:lnTo>
                    <a:pt x="29" y="261"/>
                  </a:lnTo>
                  <a:lnTo>
                    <a:pt x="33" y="263"/>
                  </a:lnTo>
                  <a:lnTo>
                    <a:pt x="36" y="258"/>
                  </a:lnTo>
                  <a:lnTo>
                    <a:pt x="38" y="254"/>
                  </a:lnTo>
                  <a:lnTo>
                    <a:pt x="41" y="249"/>
                  </a:lnTo>
                  <a:lnTo>
                    <a:pt x="44" y="244"/>
                  </a:lnTo>
                  <a:lnTo>
                    <a:pt x="40" y="242"/>
                  </a:lnTo>
                  <a:lnTo>
                    <a:pt x="44" y="245"/>
                  </a:lnTo>
                  <a:lnTo>
                    <a:pt x="47" y="241"/>
                  </a:lnTo>
                  <a:lnTo>
                    <a:pt x="47" y="240"/>
                  </a:lnTo>
                  <a:lnTo>
                    <a:pt x="49" y="235"/>
                  </a:lnTo>
                  <a:lnTo>
                    <a:pt x="45" y="233"/>
                  </a:lnTo>
                  <a:lnTo>
                    <a:pt x="49" y="236"/>
                  </a:lnTo>
                  <a:lnTo>
                    <a:pt x="52" y="232"/>
                  </a:lnTo>
                  <a:lnTo>
                    <a:pt x="52" y="231"/>
                  </a:lnTo>
                  <a:lnTo>
                    <a:pt x="55" y="226"/>
                  </a:lnTo>
                  <a:lnTo>
                    <a:pt x="58" y="221"/>
                  </a:lnTo>
                  <a:lnTo>
                    <a:pt x="54" y="219"/>
                  </a:lnTo>
                  <a:lnTo>
                    <a:pt x="57" y="222"/>
                  </a:lnTo>
                  <a:lnTo>
                    <a:pt x="61" y="218"/>
                  </a:lnTo>
                  <a:lnTo>
                    <a:pt x="62" y="218"/>
                  </a:lnTo>
                  <a:lnTo>
                    <a:pt x="65" y="214"/>
                  </a:lnTo>
                  <a:lnTo>
                    <a:pt x="68" y="210"/>
                  </a:lnTo>
                  <a:lnTo>
                    <a:pt x="68" y="209"/>
                  </a:lnTo>
                  <a:lnTo>
                    <a:pt x="71" y="204"/>
                  </a:lnTo>
                  <a:lnTo>
                    <a:pt x="67" y="202"/>
                  </a:lnTo>
                  <a:lnTo>
                    <a:pt x="71" y="205"/>
                  </a:lnTo>
                  <a:lnTo>
                    <a:pt x="74" y="201"/>
                  </a:lnTo>
                  <a:lnTo>
                    <a:pt x="70" y="198"/>
                  </a:lnTo>
                  <a:lnTo>
                    <a:pt x="73" y="201"/>
                  </a:lnTo>
                  <a:lnTo>
                    <a:pt x="77" y="197"/>
                  </a:lnTo>
                  <a:lnTo>
                    <a:pt x="78" y="196"/>
                  </a:lnTo>
                  <a:lnTo>
                    <a:pt x="81" y="191"/>
                  </a:lnTo>
                  <a:lnTo>
                    <a:pt x="77" y="189"/>
                  </a:lnTo>
                  <a:lnTo>
                    <a:pt x="80" y="192"/>
                  </a:lnTo>
                  <a:lnTo>
                    <a:pt x="84" y="188"/>
                  </a:lnTo>
                  <a:lnTo>
                    <a:pt x="88" y="184"/>
                  </a:lnTo>
                  <a:lnTo>
                    <a:pt x="89" y="184"/>
                  </a:lnTo>
                  <a:lnTo>
                    <a:pt x="92" y="180"/>
                  </a:lnTo>
                  <a:lnTo>
                    <a:pt x="88" y="177"/>
                  </a:lnTo>
                  <a:lnTo>
                    <a:pt x="91" y="180"/>
                  </a:lnTo>
                  <a:lnTo>
                    <a:pt x="95" y="176"/>
                  </a:lnTo>
                  <a:lnTo>
                    <a:pt x="92" y="173"/>
                  </a:lnTo>
                  <a:lnTo>
                    <a:pt x="95" y="177"/>
                  </a:lnTo>
                  <a:lnTo>
                    <a:pt x="101" y="173"/>
                  </a:lnTo>
                  <a:lnTo>
                    <a:pt x="102" y="172"/>
                  </a:lnTo>
                  <a:lnTo>
                    <a:pt x="105" y="168"/>
                  </a:lnTo>
                  <a:lnTo>
                    <a:pt x="101" y="165"/>
                  </a:lnTo>
                  <a:lnTo>
                    <a:pt x="104" y="168"/>
                  </a:lnTo>
                  <a:lnTo>
                    <a:pt x="108" y="164"/>
                  </a:lnTo>
                  <a:lnTo>
                    <a:pt x="112" y="160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24" y="148"/>
                  </a:lnTo>
                  <a:lnTo>
                    <a:pt x="121" y="144"/>
                  </a:lnTo>
                  <a:lnTo>
                    <a:pt x="123" y="149"/>
                  </a:lnTo>
                  <a:lnTo>
                    <a:pt x="128" y="146"/>
                  </a:lnTo>
                  <a:lnTo>
                    <a:pt x="129" y="144"/>
                  </a:lnTo>
                  <a:lnTo>
                    <a:pt x="133" y="140"/>
                  </a:lnTo>
                  <a:lnTo>
                    <a:pt x="130" y="137"/>
                  </a:lnTo>
                  <a:lnTo>
                    <a:pt x="133" y="141"/>
                  </a:lnTo>
                  <a:lnTo>
                    <a:pt x="138" y="137"/>
                  </a:lnTo>
                  <a:lnTo>
                    <a:pt x="142" y="134"/>
                  </a:lnTo>
                  <a:lnTo>
                    <a:pt x="142" y="133"/>
                  </a:lnTo>
                  <a:lnTo>
                    <a:pt x="146" y="129"/>
                  </a:lnTo>
                  <a:lnTo>
                    <a:pt x="143" y="126"/>
                  </a:lnTo>
                  <a:lnTo>
                    <a:pt x="146" y="130"/>
                  </a:lnTo>
                  <a:lnTo>
                    <a:pt x="151" y="126"/>
                  </a:lnTo>
                  <a:lnTo>
                    <a:pt x="148" y="122"/>
                  </a:lnTo>
                  <a:lnTo>
                    <a:pt x="150" y="126"/>
                  </a:lnTo>
                  <a:lnTo>
                    <a:pt x="155" y="123"/>
                  </a:lnTo>
                  <a:lnTo>
                    <a:pt x="156" y="123"/>
                  </a:lnTo>
                  <a:lnTo>
                    <a:pt x="160" y="120"/>
                  </a:lnTo>
                  <a:lnTo>
                    <a:pt x="165" y="116"/>
                  </a:lnTo>
                  <a:lnTo>
                    <a:pt x="162" y="112"/>
                  </a:lnTo>
                  <a:lnTo>
                    <a:pt x="164" y="116"/>
                  </a:lnTo>
                  <a:lnTo>
                    <a:pt x="169" y="113"/>
                  </a:lnTo>
                  <a:lnTo>
                    <a:pt x="170" y="113"/>
                  </a:lnTo>
                  <a:lnTo>
                    <a:pt x="175" y="109"/>
                  </a:lnTo>
                  <a:lnTo>
                    <a:pt x="172" y="105"/>
                  </a:lnTo>
                  <a:lnTo>
                    <a:pt x="174" y="109"/>
                  </a:lnTo>
                  <a:lnTo>
                    <a:pt x="179" y="106"/>
                  </a:lnTo>
                  <a:lnTo>
                    <a:pt x="184" y="103"/>
                  </a:lnTo>
                  <a:lnTo>
                    <a:pt x="189" y="100"/>
                  </a:lnTo>
                  <a:lnTo>
                    <a:pt x="190" y="100"/>
                  </a:lnTo>
                  <a:lnTo>
                    <a:pt x="195" y="96"/>
                  </a:lnTo>
                  <a:lnTo>
                    <a:pt x="192" y="92"/>
                  </a:lnTo>
                  <a:lnTo>
                    <a:pt x="194" y="96"/>
                  </a:lnTo>
                  <a:lnTo>
                    <a:pt x="199" y="93"/>
                  </a:lnTo>
                  <a:lnTo>
                    <a:pt x="204" y="90"/>
                  </a:lnTo>
                  <a:lnTo>
                    <a:pt x="209" y="87"/>
                  </a:lnTo>
                  <a:lnTo>
                    <a:pt x="215" y="84"/>
                  </a:lnTo>
                  <a:lnTo>
                    <a:pt x="220" y="81"/>
                  </a:lnTo>
                  <a:lnTo>
                    <a:pt x="218" y="77"/>
                  </a:lnTo>
                  <a:lnTo>
                    <a:pt x="220" y="81"/>
                  </a:lnTo>
                  <a:lnTo>
                    <a:pt x="225" y="79"/>
                  </a:lnTo>
                  <a:lnTo>
                    <a:pt x="231" y="76"/>
                  </a:lnTo>
                  <a:lnTo>
                    <a:pt x="236" y="73"/>
                  </a:lnTo>
                  <a:lnTo>
                    <a:pt x="241" y="70"/>
                  </a:lnTo>
                  <a:lnTo>
                    <a:pt x="247" y="67"/>
                  </a:lnTo>
                  <a:lnTo>
                    <a:pt x="245" y="63"/>
                  </a:lnTo>
                  <a:lnTo>
                    <a:pt x="246" y="67"/>
                  </a:lnTo>
                  <a:lnTo>
                    <a:pt x="252" y="65"/>
                  </a:lnTo>
                  <a:lnTo>
                    <a:pt x="253" y="65"/>
                  </a:lnTo>
                  <a:lnTo>
                    <a:pt x="258" y="62"/>
                  </a:lnTo>
                  <a:lnTo>
                    <a:pt x="256" y="58"/>
                  </a:lnTo>
                  <a:lnTo>
                    <a:pt x="257" y="62"/>
                  </a:lnTo>
                  <a:lnTo>
                    <a:pt x="263" y="60"/>
                  </a:lnTo>
                  <a:lnTo>
                    <a:pt x="264" y="60"/>
                  </a:lnTo>
                  <a:lnTo>
                    <a:pt x="269" y="58"/>
                  </a:lnTo>
                  <a:lnTo>
                    <a:pt x="276" y="55"/>
                  </a:lnTo>
                  <a:lnTo>
                    <a:pt x="273" y="51"/>
                  </a:lnTo>
                  <a:lnTo>
                    <a:pt x="274" y="55"/>
                  </a:lnTo>
                  <a:lnTo>
                    <a:pt x="281" y="53"/>
                  </a:lnTo>
                  <a:lnTo>
                    <a:pt x="287" y="51"/>
                  </a:lnTo>
                  <a:lnTo>
                    <a:pt x="288" y="51"/>
                  </a:lnTo>
                  <a:lnTo>
                    <a:pt x="293" y="48"/>
                  </a:lnTo>
                  <a:lnTo>
                    <a:pt x="291" y="44"/>
                  </a:lnTo>
                  <a:lnTo>
                    <a:pt x="292" y="48"/>
                  </a:lnTo>
                  <a:lnTo>
                    <a:pt x="298" y="46"/>
                  </a:lnTo>
                  <a:lnTo>
                    <a:pt x="304" y="44"/>
                  </a:lnTo>
                  <a:lnTo>
                    <a:pt x="310" y="42"/>
                  </a:lnTo>
                  <a:lnTo>
                    <a:pt x="316" y="40"/>
                  </a:lnTo>
                  <a:lnTo>
                    <a:pt x="322" y="38"/>
                  </a:lnTo>
                  <a:lnTo>
                    <a:pt x="328" y="36"/>
                  </a:lnTo>
                  <a:lnTo>
                    <a:pt x="334" y="34"/>
                  </a:lnTo>
                  <a:lnTo>
                    <a:pt x="333" y="30"/>
                  </a:lnTo>
                  <a:lnTo>
                    <a:pt x="334" y="34"/>
                  </a:lnTo>
                  <a:lnTo>
                    <a:pt x="340" y="33"/>
                  </a:lnTo>
                  <a:lnTo>
                    <a:pt x="346" y="31"/>
                  </a:lnTo>
                  <a:lnTo>
                    <a:pt x="345" y="27"/>
                  </a:lnTo>
                  <a:lnTo>
                    <a:pt x="346" y="31"/>
                  </a:lnTo>
                  <a:lnTo>
                    <a:pt x="352" y="30"/>
                  </a:lnTo>
                  <a:lnTo>
                    <a:pt x="359" y="28"/>
                  </a:lnTo>
                  <a:lnTo>
                    <a:pt x="358" y="24"/>
                  </a:lnTo>
                  <a:lnTo>
                    <a:pt x="359" y="28"/>
                  </a:lnTo>
                  <a:lnTo>
                    <a:pt x="365" y="27"/>
                  </a:lnTo>
                  <a:lnTo>
                    <a:pt x="371" y="25"/>
                  </a:lnTo>
                  <a:lnTo>
                    <a:pt x="377" y="23"/>
                  </a:lnTo>
                  <a:lnTo>
                    <a:pt x="376" y="19"/>
                  </a:lnTo>
                  <a:lnTo>
                    <a:pt x="377" y="23"/>
                  </a:lnTo>
                  <a:lnTo>
                    <a:pt x="383" y="22"/>
                  </a:lnTo>
                  <a:lnTo>
                    <a:pt x="382" y="18"/>
                  </a:lnTo>
                  <a:lnTo>
                    <a:pt x="383" y="23"/>
                  </a:lnTo>
                  <a:lnTo>
                    <a:pt x="390" y="22"/>
                  </a:lnTo>
                  <a:lnTo>
                    <a:pt x="390" y="21"/>
                  </a:lnTo>
                  <a:lnTo>
                    <a:pt x="396" y="20"/>
                  </a:lnTo>
                  <a:lnTo>
                    <a:pt x="402" y="19"/>
                  </a:lnTo>
                  <a:lnTo>
                    <a:pt x="408" y="17"/>
                  </a:lnTo>
                  <a:lnTo>
                    <a:pt x="407" y="13"/>
                  </a:lnTo>
                  <a:lnTo>
                    <a:pt x="408" y="17"/>
                  </a:lnTo>
                  <a:lnTo>
                    <a:pt x="414" y="16"/>
                  </a:lnTo>
                  <a:lnTo>
                    <a:pt x="413" y="12"/>
                  </a:lnTo>
                  <a:lnTo>
                    <a:pt x="414" y="17"/>
                  </a:lnTo>
                  <a:lnTo>
                    <a:pt x="421" y="16"/>
                  </a:lnTo>
                  <a:lnTo>
                    <a:pt x="421" y="15"/>
                  </a:lnTo>
                  <a:lnTo>
                    <a:pt x="427" y="14"/>
                  </a:lnTo>
                  <a:lnTo>
                    <a:pt x="426" y="10"/>
                  </a:lnTo>
                  <a:lnTo>
                    <a:pt x="426" y="15"/>
                  </a:lnTo>
                  <a:lnTo>
                    <a:pt x="433" y="15"/>
                  </a:lnTo>
                  <a:lnTo>
                    <a:pt x="434" y="14"/>
                  </a:lnTo>
                  <a:lnTo>
                    <a:pt x="440" y="13"/>
                  </a:lnTo>
                  <a:lnTo>
                    <a:pt x="446" y="12"/>
                  </a:lnTo>
                  <a:lnTo>
                    <a:pt x="445" y="8"/>
                  </a:lnTo>
                  <a:lnTo>
                    <a:pt x="446" y="13"/>
                  </a:lnTo>
                  <a:lnTo>
                    <a:pt x="453" y="12"/>
                  </a:lnTo>
                  <a:lnTo>
                    <a:pt x="452" y="7"/>
                  </a:lnTo>
                  <a:lnTo>
                    <a:pt x="452" y="12"/>
                  </a:lnTo>
                  <a:lnTo>
                    <a:pt x="460" y="12"/>
                  </a:lnTo>
                  <a:lnTo>
                    <a:pt x="461" y="11"/>
                  </a:lnTo>
                  <a:lnTo>
                    <a:pt x="467" y="10"/>
                  </a:lnTo>
                  <a:lnTo>
                    <a:pt x="473" y="9"/>
                  </a:lnTo>
                  <a:lnTo>
                    <a:pt x="472" y="5"/>
                  </a:lnTo>
                  <a:lnTo>
                    <a:pt x="472" y="10"/>
                  </a:lnTo>
                  <a:lnTo>
                    <a:pt x="479" y="10"/>
                  </a:lnTo>
                  <a:lnTo>
                    <a:pt x="485" y="10"/>
                  </a:lnTo>
                  <a:lnTo>
                    <a:pt x="492" y="10"/>
                  </a:lnTo>
                  <a:lnTo>
                    <a:pt x="493" y="9"/>
                  </a:lnTo>
                  <a:lnTo>
                    <a:pt x="499" y="8"/>
                  </a:lnTo>
                  <a:lnTo>
                    <a:pt x="498" y="4"/>
                  </a:lnTo>
                  <a:lnTo>
                    <a:pt x="498" y="9"/>
                  </a:lnTo>
                  <a:lnTo>
                    <a:pt x="504" y="9"/>
                  </a:lnTo>
                  <a:lnTo>
                    <a:pt x="511" y="9"/>
                  </a:lnTo>
                  <a:lnTo>
                    <a:pt x="518" y="9"/>
                  </a:lnTo>
                  <a:lnTo>
                    <a:pt x="524" y="9"/>
                  </a:lnTo>
                  <a:lnTo>
                    <a:pt x="530" y="9"/>
                  </a:lnTo>
                  <a:lnTo>
                    <a:pt x="537" y="9"/>
                  </a:lnTo>
                  <a:lnTo>
                    <a:pt x="543" y="9"/>
                  </a:lnTo>
                  <a:lnTo>
                    <a:pt x="543" y="4"/>
                  </a:lnTo>
                  <a:lnTo>
                    <a:pt x="543" y="9"/>
                  </a:lnTo>
                  <a:lnTo>
                    <a:pt x="550" y="10"/>
                  </a:lnTo>
                  <a:lnTo>
                    <a:pt x="557" y="10"/>
                  </a:lnTo>
                  <a:lnTo>
                    <a:pt x="562" y="10"/>
                  </a:lnTo>
                  <a:lnTo>
                    <a:pt x="569" y="10"/>
                  </a:lnTo>
                  <a:lnTo>
                    <a:pt x="569" y="5"/>
                  </a:lnTo>
                  <a:lnTo>
                    <a:pt x="569" y="10"/>
                  </a:lnTo>
                  <a:lnTo>
                    <a:pt x="576" y="11"/>
                  </a:lnTo>
                  <a:lnTo>
                    <a:pt x="576" y="6"/>
                  </a:lnTo>
                  <a:lnTo>
                    <a:pt x="576" y="10"/>
                  </a:lnTo>
                  <a:lnTo>
                    <a:pt x="582" y="11"/>
                  </a:lnTo>
                  <a:lnTo>
                    <a:pt x="582" y="12"/>
                  </a:lnTo>
                  <a:lnTo>
                    <a:pt x="588" y="12"/>
                  </a:lnTo>
                  <a:lnTo>
                    <a:pt x="588" y="7"/>
                  </a:lnTo>
                  <a:lnTo>
                    <a:pt x="588" y="12"/>
                  </a:lnTo>
                  <a:lnTo>
                    <a:pt x="595" y="13"/>
                  </a:lnTo>
                  <a:lnTo>
                    <a:pt x="595" y="8"/>
                  </a:lnTo>
                  <a:lnTo>
                    <a:pt x="595" y="12"/>
                  </a:lnTo>
                  <a:lnTo>
                    <a:pt x="601" y="13"/>
                  </a:lnTo>
                  <a:lnTo>
                    <a:pt x="601" y="14"/>
                  </a:lnTo>
                  <a:lnTo>
                    <a:pt x="608" y="15"/>
                  </a:lnTo>
                  <a:lnTo>
                    <a:pt x="614" y="15"/>
                  </a:lnTo>
                  <a:lnTo>
                    <a:pt x="614" y="10"/>
                  </a:lnTo>
                  <a:lnTo>
                    <a:pt x="614" y="14"/>
                  </a:lnTo>
                  <a:lnTo>
                    <a:pt x="620" y="15"/>
                  </a:lnTo>
                  <a:lnTo>
                    <a:pt x="620" y="16"/>
                  </a:lnTo>
                  <a:lnTo>
                    <a:pt x="627" y="17"/>
                  </a:lnTo>
                  <a:lnTo>
                    <a:pt x="627" y="12"/>
                  </a:lnTo>
                  <a:lnTo>
                    <a:pt x="627" y="16"/>
                  </a:lnTo>
                  <a:lnTo>
                    <a:pt x="633" y="17"/>
                  </a:lnTo>
                  <a:lnTo>
                    <a:pt x="633" y="13"/>
                  </a:lnTo>
                  <a:lnTo>
                    <a:pt x="632" y="17"/>
                  </a:lnTo>
                  <a:lnTo>
                    <a:pt x="640" y="19"/>
                  </a:lnTo>
                  <a:lnTo>
                    <a:pt x="645" y="20"/>
                  </a:lnTo>
                  <a:lnTo>
                    <a:pt x="646" y="21"/>
                  </a:lnTo>
                  <a:lnTo>
                    <a:pt x="649" y="21"/>
                  </a:lnTo>
                  <a:lnTo>
                    <a:pt x="649" y="12"/>
                  </a:lnTo>
                  <a:lnTo>
                    <a:pt x="646" y="12"/>
                  </a:lnTo>
                  <a:lnTo>
                    <a:pt x="646" y="16"/>
                  </a:lnTo>
                  <a:lnTo>
                    <a:pt x="647" y="12"/>
                  </a:lnTo>
                  <a:lnTo>
                    <a:pt x="642" y="11"/>
                  </a:lnTo>
                  <a:lnTo>
                    <a:pt x="635" y="9"/>
                  </a:lnTo>
                  <a:lnTo>
                    <a:pt x="628" y="8"/>
                  </a:lnTo>
                  <a:lnTo>
                    <a:pt x="621" y="7"/>
                  </a:lnTo>
                  <a:lnTo>
                    <a:pt x="620" y="11"/>
                  </a:lnTo>
                  <a:lnTo>
                    <a:pt x="621" y="7"/>
                  </a:lnTo>
                  <a:lnTo>
                    <a:pt x="615" y="6"/>
                  </a:lnTo>
                  <a:lnTo>
                    <a:pt x="614" y="6"/>
                  </a:lnTo>
                  <a:lnTo>
                    <a:pt x="608" y="6"/>
                  </a:lnTo>
                  <a:lnTo>
                    <a:pt x="608" y="10"/>
                  </a:lnTo>
                  <a:lnTo>
                    <a:pt x="609" y="6"/>
                  </a:lnTo>
                  <a:lnTo>
                    <a:pt x="602" y="5"/>
                  </a:lnTo>
                  <a:lnTo>
                    <a:pt x="601" y="9"/>
                  </a:lnTo>
                  <a:lnTo>
                    <a:pt x="602" y="5"/>
                  </a:lnTo>
                  <a:lnTo>
                    <a:pt x="596" y="4"/>
                  </a:lnTo>
                  <a:lnTo>
                    <a:pt x="589" y="3"/>
                  </a:lnTo>
                  <a:lnTo>
                    <a:pt x="588" y="3"/>
                  </a:lnTo>
                  <a:lnTo>
                    <a:pt x="582" y="3"/>
                  </a:lnTo>
                  <a:lnTo>
                    <a:pt x="582" y="7"/>
                  </a:lnTo>
                  <a:lnTo>
                    <a:pt x="583" y="3"/>
                  </a:lnTo>
                  <a:lnTo>
                    <a:pt x="577" y="2"/>
                  </a:lnTo>
                  <a:lnTo>
                    <a:pt x="570" y="1"/>
                  </a:lnTo>
                  <a:lnTo>
                    <a:pt x="569" y="1"/>
                  </a:lnTo>
                  <a:lnTo>
                    <a:pt x="562" y="1"/>
                  </a:lnTo>
                  <a:lnTo>
                    <a:pt x="557" y="1"/>
                  </a:lnTo>
                  <a:lnTo>
                    <a:pt x="550" y="1"/>
                  </a:lnTo>
                  <a:lnTo>
                    <a:pt x="550" y="5"/>
                  </a:lnTo>
                  <a:lnTo>
                    <a:pt x="551" y="1"/>
                  </a:lnTo>
                  <a:lnTo>
                    <a:pt x="544" y="0"/>
                  </a:lnTo>
                  <a:lnTo>
                    <a:pt x="543" y="0"/>
                  </a:lnTo>
                  <a:lnTo>
                    <a:pt x="537" y="0"/>
                  </a:lnTo>
                  <a:lnTo>
                    <a:pt x="530" y="0"/>
                  </a:lnTo>
                  <a:lnTo>
                    <a:pt x="524" y="0"/>
                  </a:lnTo>
                  <a:lnTo>
                    <a:pt x="518" y="0"/>
                  </a:lnTo>
                  <a:lnTo>
                    <a:pt x="511" y="0"/>
                  </a:lnTo>
                  <a:lnTo>
                    <a:pt x="504" y="0"/>
                  </a:lnTo>
                  <a:lnTo>
                    <a:pt x="498" y="0"/>
                  </a:lnTo>
                  <a:lnTo>
                    <a:pt x="492" y="1"/>
                  </a:lnTo>
                  <a:lnTo>
                    <a:pt x="492" y="5"/>
                  </a:lnTo>
                  <a:lnTo>
                    <a:pt x="492" y="1"/>
                  </a:lnTo>
                  <a:lnTo>
                    <a:pt x="485" y="1"/>
                  </a:lnTo>
                  <a:lnTo>
                    <a:pt x="479" y="1"/>
                  </a:lnTo>
                  <a:lnTo>
                    <a:pt x="472" y="1"/>
                  </a:lnTo>
                  <a:lnTo>
                    <a:pt x="466" y="2"/>
                  </a:lnTo>
                  <a:lnTo>
                    <a:pt x="460" y="3"/>
                  </a:lnTo>
                  <a:lnTo>
                    <a:pt x="460" y="7"/>
                  </a:lnTo>
                  <a:lnTo>
                    <a:pt x="460" y="3"/>
                  </a:lnTo>
                  <a:lnTo>
                    <a:pt x="452" y="3"/>
                  </a:lnTo>
                  <a:lnTo>
                    <a:pt x="445" y="4"/>
                  </a:lnTo>
                  <a:lnTo>
                    <a:pt x="439" y="5"/>
                  </a:lnTo>
                  <a:lnTo>
                    <a:pt x="433" y="6"/>
                  </a:lnTo>
                  <a:lnTo>
                    <a:pt x="433" y="10"/>
                  </a:lnTo>
                  <a:lnTo>
                    <a:pt x="433" y="6"/>
                  </a:lnTo>
                  <a:lnTo>
                    <a:pt x="426" y="6"/>
                  </a:lnTo>
                  <a:lnTo>
                    <a:pt x="420" y="7"/>
                  </a:lnTo>
                  <a:lnTo>
                    <a:pt x="420" y="11"/>
                  </a:lnTo>
                  <a:lnTo>
                    <a:pt x="420" y="7"/>
                  </a:lnTo>
                  <a:lnTo>
                    <a:pt x="413" y="8"/>
                  </a:lnTo>
                  <a:lnTo>
                    <a:pt x="407" y="9"/>
                  </a:lnTo>
                  <a:lnTo>
                    <a:pt x="406" y="9"/>
                  </a:lnTo>
                  <a:lnTo>
                    <a:pt x="400" y="11"/>
                  </a:lnTo>
                  <a:lnTo>
                    <a:pt x="401" y="15"/>
                  </a:lnTo>
                  <a:lnTo>
                    <a:pt x="401" y="11"/>
                  </a:lnTo>
                  <a:lnTo>
                    <a:pt x="395" y="12"/>
                  </a:lnTo>
                  <a:lnTo>
                    <a:pt x="389" y="13"/>
                  </a:lnTo>
                  <a:lnTo>
                    <a:pt x="389" y="17"/>
                  </a:lnTo>
                  <a:lnTo>
                    <a:pt x="389" y="13"/>
                  </a:lnTo>
                  <a:lnTo>
                    <a:pt x="382" y="14"/>
                  </a:lnTo>
                  <a:lnTo>
                    <a:pt x="376" y="15"/>
                  </a:lnTo>
                  <a:lnTo>
                    <a:pt x="375" y="15"/>
                  </a:lnTo>
                  <a:lnTo>
                    <a:pt x="369" y="17"/>
                  </a:lnTo>
                  <a:lnTo>
                    <a:pt x="363" y="19"/>
                  </a:lnTo>
                  <a:lnTo>
                    <a:pt x="364" y="23"/>
                  </a:lnTo>
                  <a:lnTo>
                    <a:pt x="364" y="19"/>
                  </a:lnTo>
                  <a:lnTo>
                    <a:pt x="358" y="20"/>
                  </a:lnTo>
                  <a:lnTo>
                    <a:pt x="357" y="20"/>
                  </a:lnTo>
                  <a:lnTo>
                    <a:pt x="350" y="22"/>
                  </a:lnTo>
                  <a:lnTo>
                    <a:pt x="351" y="26"/>
                  </a:lnTo>
                  <a:lnTo>
                    <a:pt x="351" y="22"/>
                  </a:lnTo>
                  <a:lnTo>
                    <a:pt x="345" y="23"/>
                  </a:lnTo>
                  <a:lnTo>
                    <a:pt x="344" y="23"/>
                  </a:lnTo>
                  <a:lnTo>
                    <a:pt x="338" y="25"/>
                  </a:lnTo>
                  <a:lnTo>
                    <a:pt x="339" y="29"/>
                  </a:lnTo>
                  <a:lnTo>
                    <a:pt x="339" y="25"/>
                  </a:lnTo>
                  <a:lnTo>
                    <a:pt x="333" y="26"/>
                  </a:lnTo>
                  <a:lnTo>
                    <a:pt x="332" y="26"/>
                  </a:lnTo>
                  <a:lnTo>
                    <a:pt x="326" y="28"/>
                  </a:lnTo>
                  <a:lnTo>
                    <a:pt x="320" y="30"/>
                  </a:lnTo>
                  <a:lnTo>
                    <a:pt x="314" y="32"/>
                  </a:lnTo>
                  <a:lnTo>
                    <a:pt x="308" y="34"/>
                  </a:lnTo>
                  <a:lnTo>
                    <a:pt x="302" y="36"/>
                  </a:lnTo>
                  <a:lnTo>
                    <a:pt x="296" y="38"/>
                  </a:lnTo>
                  <a:lnTo>
                    <a:pt x="290" y="40"/>
                  </a:lnTo>
                  <a:lnTo>
                    <a:pt x="289" y="41"/>
                  </a:lnTo>
                  <a:lnTo>
                    <a:pt x="284" y="44"/>
                  </a:lnTo>
                  <a:lnTo>
                    <a:pt x="286" y="47"/>
                  </a:lnTo>
                  <a:lnTo>
                    <a:pt x="285" y="43"/>
                  </a:lnTo>
                  <a:lnTo>
                    <a:pt x="279" y="45"/>
                  </a:lnTo>
                  <a:lnTo>
                    <a:pt x="272" y="47"/>
                  </a:lnTo>
                  <a:lnTo>
                    <a:pt x="271" y="48"/>
                  </a:lnTo>
                  <a:lnTo>
                    <a:pt x="265" y="51"/>
                  </a:lnTo>
                  <a:lnTo>
                    <a:pt x="267" y="54"/>
                  </a:lnTo>
                  <a:lnTo>
                    <a:pt x="266" y="50"/>
                  </a:lnTo>
                  <a:lnTo>
                    <a:pt x="261" y="52"/>
                  </a:lnTo>
                  <a:lnTo>
                    <a:pt x="262" y="56"/>
                  </a:lnTo>
                  <a:lnTo>
                    <a:pt x="261" y="52"/>
                  </a:lnTo>
                  <a:lnTo>
                    <a:pt x="255" y="54"/>
                  </a:lnTo>
                  <a:lnTo>
                    <a:pt x="254" y="55"/>
                  </a:lnTo>
                  <a:lnTo>
                    <a:pt x="249" y="58"/>
                  </a:lnTo>
                  <a:lnTo>
                    <a:pt x="251" y="61"/>
                  </a:lnTo>
                  <a:lnTo>
                    <a:pt x="250" y="57"/>
                  </a:lnTo>
                  <a:lnTo>
                    <a:pt x="244" y="59"/>
                  </a:lnTo>
                  <a:lnTo>
                    <a:pt x="243" y="60"/>
                  </a:lnTo>
                  <a:lnTo>
                    <a:pt x="237" y="63"/>
                  </a:lnTo>
                  <a:lnTo>
                    <a:pt x="232" y="66"/>
                  </a:lnTo>
                  <a:lnTo>
                    <a:pt x="227" y="69"/>
                  </a:lnTo>
                  <a:lnTo>
                    <a:pt x="221" y="72"/>
                  </a:lnTo>
                  <a:lnTo>
                    <a:pt x="223" y="75"/>
                  </a:lnTo>
                  <a:lnTo>
                    <a:pt x="222" y="71"/>
                  </a:lnTo>
                  <a:lnTo>
                    <a:pt x="217" y="73"/>
                  </a:lnTo>
                  <a:lnTo>
                    <a:pt x="216" y="74"/>
                  </a:lnTo>
                  <a:lnTo>
                    <a:pt x="211" y="77"/>
                  </a:lnTo>
                  <a:lnTo>
                    <a:pt x="205" y="80"/>
                  </a:lnTo>
                  <a:lnTo>
                    <a:pt x="200" y="83"/>
                  </a:lnTo>
                  <a:lnTo>
                    <a:pt x="195" y="86"/>
                  </a:lnTo>
                  <a:lnTo>
                    <a:pt x="190" y="89"/>
                  </a:lnTo>
                  <a:lnTo>
                    <a:pt x="185" y="93"/>
                  </a:lnTo>
                  <a:lnTo>
                    <a:pt x="187" y="96"/>
                  </a:lnTo>
                  <a:lnTo>
                    <a:pt x="185" y="93"/>
                  </a:lnTo>
                  <a:lnTo>
                    <a:pt x="180" y="96"/>
                  </a:lnTo>
                  <a:lnTo>
                    <a:pt x="175" y="99"/>
                  </a:lnTo>
                  <a:lnTo>
                    <a:pt x="170" y="102"/>
                  </a:lnTo>
                  <a:lnTo>
                    <a:pt x="165" y="106"/>
                  </a:lnTo>
                  <a:lnTo>
                    <a:pt x="167" y="109"/>
                  </a:lnTo>
                  <a:lnTo>
                    <a:pt x="165" y="106"/>
                  </a:lnTo>
                  <a:lnTo>
                    <a:pt x="160" y="109"/>
                  </a:lnTo>
                  <a:lnTo>
                    <a:pt x="155" y="113"/>
                  </a:lnTo>
                  <a:lnTo>
                    <a:pt x="151" y="116"/>
                  </a:lnTo>
                  <a:lnTo>
                    <a:pt x="153" y="119"/>
                  </a:lnTo>
                  <a:lnTo>
                    <a:pt x="151" y="116"/>
                  </a:lnTo>
                  <a:lnTo>
                    <a:pt x="146" y="119"/>
                  </a:lnTo>
                  <a:lnTo>
                    <a:pt x="141" y="123"/>
                  </a:lnTo>
                  <a:lnTo>
                    <a:pt x="140" y="123"/>
                  </a:lnTo>
                  <a:lnTo>
                    <a:pt x="136" y="127"/>
                  </a:lnTo>
                  <a:lnTo>
                    <a:pt x="139" y="130"/>
                  </a:lnTo>
                  <a:lnTo>
                    <a:pt x="137" y="127"/>
                  </a:lnTo>
                  <a:lnTo>
                    <a:pt x="133" y="130"/>
                  </a:lnTo>
                  <a:lnTo>
                    <a:pt x="128" y="134"/>
                  </a:lnTo>
                  <a:lnTo>
                    <a:pt x="127" y="134"/>
                  </a:lnTo>
                  <a:lnTo>
                    <a:pt x="123" y="138"/>
                  </a:lnTo>
                  <a:lnTo>
                    <a:pt x="126" y="141"/>
                  </a:lnTo>
                  <a:lnTo>
                    <a:pt x="124" y="138"/>
                  </a:lnTo>
                  <a:lnTo>
                    <a:pt x="119" y="141"/>
                  </a:lnTo>
                  <a:lnTo>
                    <a:pt x="118" y="141"/>
                  </a:lnTo>
                  <a:lnTo>
                    <a:pt x="114" y="146"/>
                  </a:lnTo>
                  <a:lnTo>
                    <a:pt x="110" y="150"/>
                  </a:lnTo>
                  <a:lnTo>
                    <a:pt x="106" y="154"/>
                  </a:lnTo>
                  <a:lnTo>
                    <a:pt x="102" y="158"/>
                  </a:lnTo>
                  <a:lnTo>
                    <a:pt x="98" y="162"/>
                  </a:lnTo>
                  <a:lnTo>
                    <a:pt x="98" y="163"/>
                  </a:lnTo>
                  <a:lnTo>
                    <a:pt x="94" y="167"/>
                  </a:lnTo>
                  <a:lnTo>
                    <a:pt x="98" y="169"/>
                  </a:lnTo>
                  <a:lnTo>
                    <a:pt x="95" y="166"/>
                  </a:lnTo>
                  <a:lnTo>
                    <a:pt x="90" y="170"/>
                  </a:lnTo>
                  <a:lnTo>
                    <a:pt x="89" y="170"/>
                  </a:lnTo>
                  <a:lnTo>
                    <a:pt x="85" y="174"/>
                  </a:lnTo>
                  <a:lnTo>
                    <a:pt x="85" y="175"/>
                  </a:lnTo>
                  <a:lnTo>
                    <a:pt x="82" y="179"/>
                  </a:lnTo>
                  <a:lnTo>
                    <a:pt x="85" y="181"/>
                  </a:lnTo>
                  <a:lnTo>
                    <a:pt x="82" y="178"/>
                  </a:lnTo>
                  <a:lnTo>
                    <a:pt x="78" y="182"/>
                  </a:lnTo>
                  <a:lnTo>
                    <a:pt x="74" y="186"/>
                  </a:lnTo>
                  <a:lnTo>
                    <a:pt x="74" y="187"/>
                  </a:lnTo>
                  <a:lnTo>
                    <a:pt x="71" y="192"/>
                  </a:lnTo>
                  <a:lnTo>
                    <a:pt x="74" y="194"/>
                  </a:lnTo>
                  <a:lnTo>
                    <a:pt x="71" y="191"/>
                  </a:lnTo>
                  <a:lnTo>
                    <a:pt x="67" y="195"/>
                  </a:lnTo>
                  <a:lnTo>
                    <a:pt x="67" y="196"/>
                  </a:lnTo>
                  <a:lnTo>
                    <a:pt x="64" y="200"/>
                  </a:lnTo>
                  <a:lnTo>
                    <a:pt x="61" y="205"/>
                  </a:lnTo>
                  <a:lnTo>
                    <a:pt x="64" y="207"/>
                  </a:lnTo>
                  <a:lnTo>
                    <a:pt x="61" y="205"/>
                  </a:lnTo>
                  <a:lnTo>
                    <a:pt x="58" y="209"/>
                  </a:lnTo>
                  <a:lnTo>
                    <a:pt x="55" y="213"/>
                  </a:lnTo>
                  <a:lnTo>
                    <a:pt x="58" y="215"/>
                  </a:lnTo>
                  <a:lnTo>
                    <a:pt x="55" y="212"/>
                  </a:lnTo>
                  <a:lnTo>
                    <a:pt x="51" y="216"/>
                  </a:lnTo>
                  <a:lnTo>
                    <a:pt x="51" y="217"/>
                  </a:lnTo>
                  <a:lnTo>
                    <a:pt x="48" y="222"/>
                  </a:lnTo>
                  <a:lnTo>
                    <a:pt x="45" y="227"/>
                  </a:lnTo>
                  <a:lnTo>
                    <a:pt x="48" y="229"/>
                  </a:lnTo>
                  <a:lnTo>
                    <a:pt x="45" y="227"/>
                  </a:lnTo>
                  <a:lnTo>
                    <a:pt x="42" y="231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39" y="237"/>
                  </a:lnTo>
                  <a:lnTo>
                    <a:pt x="43" y="238"/>
                  </a:lnTo>
                  <a:lnTo>
                    <a:pt x="40" y="236"/>
                  </a:lnTo>
                  <a:lnTo>
                    <a:pt x="37" y="240"/>
                  </a:lnTo>
                  <a:lnTo>
                    <a:pt x="34" y="245"/>
                  </a:lnTo>
                  <a:lnTo>
                    <a:pt x="31" y="250"/>
                  </a:lnTo>
                  <a:lnTo>
                    <a:pt x="29" y="254"/>
                  </a:lnTo>
                  <a:lnTo>
                    <a:pt x="26" y="259"/>
                  </a:lnTo>
                  <a:lnTo>
                    <a:pt x="25" y="261"/>
                  </a:lnTo>
                  <a:lnTo>
                    <a:pt x="25" y="260"/>
                  </a:lnTo>
                  <a:lnTo>
                    <a:pt x="23" y="265"/>
                  </a:lnTo>
                  <a:lnTo>
                    <a:pt x="27" y="266"/>
                  </a:lnTo>
                  <a:lnTo>
                    <a:pt x="24" y="264"/>
                  </a:lnTo>
                  <a:lnTo>
                    <a:pt x="22" y="268"/>
                  </a:lnTo>
                  <a:lnTo>
                    <a:pt x="19" y="273"/>
                  </a:lnTo>
                  <a:lnTo>
                    <a:pt x="18" y="275"/>
                  </a:lnTo>
                  <a:lnTo>
                    <a:pt x="18" y="274"/>
                  </a:lnTo>
                  <a:lnTo>
                    <a:pt x="17" y="279"/>
                  </a:lnTo>
                  <a:lnTo>
                    <a:pt x="21" y="280"/>
                  </a:lnTo>
                  <a:lnTo>
                    <a:pt x="18" y="278"/>
                  </a:lnTo>
                  <a:lnTo>
                    <a:pt x="15" y="282"/>
                  </a:lnTo>
                  <a:lnTo>
                    <a:pt x="14" y="284"/>
                  </a:lnTo>
                  <a:lnTo>
                    <a:pt x="14" y="283"/>
                  </a:lnTo>
                  <a:lnTo>
                    <a:pt x="12" y="288"/>
                  </a:lnTo>
                  <a:lnTo>
                    <a:pt x="10" y="293"/>
                  </a:lnTo>
                  <a:lnTo>
                    <a:pt x="8" y="298"/>
                  </a:lnTo>
                  <a:lnTo>
                    <a:pt x="7" y="302"/>
                  </a:lnTo>
                  <a:lnTo>
                    <a:pt x="11" y="303"/>
                  </a:lnTo>
                  <a:lnTo>
                    <a:pt x="7" y="302"/>
                  </a:lnTo>
                  <a:lnTo>
                    <a:pt x="5" y="307"/>
                  </a:lnTo>
                  <a:lnTo>
                    <a:pt x="3" y="312"/>
                  </a:lnTo>
                  <a:lnTo>
                    <a:pt x="1" y="317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" name="Freeform 17"/>
            <p:cNvSpPr>
              <a:spLocks/>
            </p:cNvSpPr>
            <p:nvPr/>
          </p:nvSpPr>
          <p:spPr bwMode="auto">
            <a:xfrm>
              <a:off x="3002" y="2607"/>
              <a:ext cx="472" cy="242"/>
            </a:xfrm>
            <a:custGeom>
              <a:avLst/>
              <a:gdLst>
                <a:gd name="T0" fmla="*/ 458 w 472"/>
                <a:gd name="T1" fmla="*/ 10 h 242"/>
                <a:gd name="T2" fmla="*/ 450 w 472"/>
                <a:gd name="T3" fmla="*/ 21 h 242"/>
                <a:gd name="T4" fmla="*/ 441 w 472"/>
                <a:gd name="T5" fmla="*/ 36 h 242"/>
                <a:gd name="T6" fmla="*/ 431 w 472"/>
                <a:gd name="T7" fmla="*/ 48 h 242"/>
                <a:gd name="T8" fmla="*/ 420 w 472"/>
                <a:gd name="T9" fmla="*/ 61 h 242"/>
                <a:gd name="T10" fmla="*/ 412 w 472"/>
                <a:gd name="T11" fmla="*/ 75 h 242"/>
                <a:gd name="T12" fmla="*/ 394 w 472"/>
                <a:gd name="T13" fmla="*/ 87 h 242"/>
                <a:gd name="T14" fmla="*/ 383 w 472"/>
                <a:gd name="T15" fmla="*/ 102 h 242"/>
                <a:gd name="T16" fmla="*/ 368 w 472"/>
                <a:gd name="T17" fmla="*/ 110 h 242"/>
                <a:gd name="T18" fmla="*/ 352 w 472"/>
                <a:gd name="T19" fmla="*/ 127 h 242"/>
                <a:gd name="T20" fmla="*/ 335 w 472"/>
                <a:gd name="T21" fmla="*/ 135 h 242"/>
                <a:gd name="T22" fmla="*/ 322 w 472"/>
                <a:gd name="T23" fmla="*/ 148 h 242"/>
                <a:gd name="T24" fmla="*/ 305 w 472"/>
                <a:gd name="T25" fmla="*/ 154 h 242"/>
                <a:gd name="T26" fmla="*/ 283 w 472"/>
                <a:gd name="T27" fmla="*/ 165 h 242"/>
                <a:gd name="T28" fmla="*/ 262 w 472"/>
                <a:gd name="T29" fmla="*/ 175 h 242"/>
                <a:gd name="T30" fmla="*/ 240 w 472"/>
                <a:gd name="T31" fmla="*/ 185 h 242"/>
                <a:gd name="T32" fmla="*/ 222 w 472"/>
                <a:gd name="T33" fmla="*/ 192 h 242"/>
                <a:gd name="T34" fmla="*/ 207 w 472"/>
                <a:gd name="T35" fmla="*/ 202 h 242"/>
                <a:gd name="T36" fmla="*/ 188 w 472"/>
                <a:gd name="T37" fmla="*/ 204 h 242"/>
                <a:gd name="T38" fmla="*/ 164 w 472"/>
                <a:gd name="T39" fmla="*/ 211 h 242"/>
                <a:gd name="T40" fmla="*/ 145 w 472"/>
                <a:gd name="T41" fmla="*/ 216 h 242"/>
                <a:gd name="T42" fmla="*/ 120 w 472"/>
                <a:gd name="T43" fmla="*/ 221 h 242"/>
                <a:gd name="T44" fmla="*/ 108 w 472"/>
                <a:gd name="T45" fmla="*/ 224 h 242"/>
                <a:gd name="T46" fmla="*/ 88 w 472"/>
                <a:gd name="T47" fmla="*/ 231 h 242"/>
                <a:gd name="T48" fmla="*/ 70 w 472"/>
                <a:gd name="T49" fmla="*/ 229 h 242"/>
                <a:gd name="T50" fmla="*/ 51 w 472"/>
                <a:gd name="T51" fmla="*/ 231 h 242"/>
                <a:gd name="T52" fmla="*/ 31 w 472"/>
                <a:gd name="T53" fmla="*/ 233 h 242"/>
                <a:gd name="T54" fmla="*/ 4 w 472"/>
                <a:gd name="T55" fmla="*/ 233 h 242"/>
                <a:gd name="T56" fmla="*/ 19 w 472"/>
                <a:gd name="T57" fmla="*/ 242 h 242"/>
                <a:gd name="T58" fmla="*/ 44 w 472"/>
                <a:gd name="T59" fmla="*/ 241 h 242"/>
                <a:gd name="T60" fmla="*/ 64 w 472"/>
                <a:gd name="T61" fmla="*/ 238 h 242"/>
                <a:gd name="T62" fmla="*/ 77 w 472"/>
                <a:gd name="T63" fmla="*/ 237 h 242"/>
                <a:gd name="T64" fmla="*/ 96 w 472"/>
                <a:gd name="T65" fmla="*/ 234 h 242"/>
                <a:gd name="T66" fmla="*/ 115 w 472"/>
                <a:gd name="T67" fmla="*/ 231 h 242"/>
                <a:gd name="T68" fmla="*/ 134 w 472"/>
                <a:gd name="T69" fmla="*/ 228 h 242"/>
                <a:gd name="T70" fmla="*/ 159 w 472"/>
                <a:gd name="T71" fmla="*/ 221 h 242"/>
                <a:gd name="T72" fmla="*/ 178 w 472"/>
                <a:gd name="T73" fmla="*/ 216 h 242"/>
                <a:gd name="T74" fmla="*/ 194 w 472"/>
                <a:gd name="T75" fmla="*/ 206 h 242"/>
                <a:gd name="T76" fmla="*/ 213 w 472"/>
                <a:gd name="T77" fmla="*/ 204 h 242"/>
                <a:gd name="T78" fmla="*/ 232 w 472"/>
                <a:gd name="T79" fmla="*/ 198 h 242"/>
                <a:gd name="T80" fmla="*/ 254 w 472"/>
                <a:gd name="T81" fmla="*/ 188 h 242"/>
                <a:gd name="T82" fmla="*/ 270 w 472"/>
                <a:gd name="T83" fmla="*/ 181 h 242"/>
                <a:gd name="T84" fmla="*/ 292 w 472"/>
                <a:gd name="T85" fmla="*/ 170 h 242"/>
                <a:gd name="T86" fmla="*/ 320 w 472"/>
                <a:gd name="T87" fmla="*/ 154 h 242"/>
                <a:gd name="T88" fmla="*/ 335 w 472"/>
                <a:gd name="T89" fmla="*/ 145 h 242"/>
                <a:gd name="T90" fmla="*/ 347 w 472"/>
                <a:gd name="T91" fmla="*/ 131 h 242"/>
                <a:gd name="T92" fmla="*/ 363 w 472"/>
                <a:gd name="T93" fmla="*/ 124 h 242"/>
                <a:gd name="T94" fmla="*/ 381 w 472"/>
                <a:gd name="T95" fmla="*/ 108 h 242"/>
                <a:gd name="T96" fmla="*/ 395 w 472"/>
                <a:gd name="T97" fmla="*/ 97 h 242"/>
                <a:gd name="T98" fmla="*/ 411 w 472"/>
                <a:gd name="T99" fmla="*/ 82 h 242"/>
                <a:gd name="T100" fmla="*/ 426 w 472"/>
                <a:gd name="T101" fmla="*/ 66 h 242"/>
                <a:gd name="T102" fmla="*/ 433 w 472"/>
                <a:gd name="T103" fmla="*/ 57 h 242"/>
                <a:gd name="T104" fmla="*/ 441 w 472"/>
                <a:gd name="T105" fmla="*/ 41 h 242"/>
                <a:gd name="T106" fmla="*/ 454 w 472"/>
                <a:gd name="T107" fmla="*/ 32 h 242"/>
                <a:gd name="T108" fmla="*/ 464 w 472"/>
                <a:gd name="T109" fmla="*/ 19 h 242"/>
                <a:gd name="T110" fmla="*/ 469 w 472"/>
                <a:gd name="T111" fmla="*/ 9 h 2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2"/>
                <a:gd name="T169" fmla="*/ 0 h 242"/>
                <a:gd name="T170" fmla="*/ 472 w 472"/>
                <a:gd name="T171" fmla="*/ 242 h 2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2" h="242">
                  <a:moveTo>
                    <a:pt x="472" y="4"/>
                  </a:moveTo>
                  <a:lnTo>
                    <a:pt x="465" y="0"/>
                  </a:lnTo>
                  <a:lnTo>
                    <a:pt x="462" y="5"/>
                  </a:lnTo>
                  <a:lnTo>
                    <a:pt x="465" y="7"/>
                  </a:lnTo>
                  <a:lnTo>
                    <a:pt x="462" y="5"/>
                  </a:lnTo>
                  <a:lnTo>
                    <a:pt x="459" y="9"/>
                  </a:lnTo>
                  <a:lnTo>
                    <a:pt x="458" y="10"/>
                  </a:lnTo>
                  <a:lnTo>
                    <a:pt x="456" y="15"/>
                  </a:lnTo>
                  <a:lnTo>
                    <a:pt x="460" y="16"/>
                  </a:lnTo>
                  <a:lnTo>
                    <a:pt x="457" y="14"/>
                  </a:lnTo>
                  <a:lnTo>
                    <a:pt x="454" y="18"/>
                  </a:lnTo>
                  <a:lnTo>
                    <a:pt x="457" y="20"/>
                  </a:lnTo>
                  <a:lnTo>
                    <a:pt x="454" y="17"/>
                  </a:lnTo>
                  <a:lnTo>
                    <a:pt x="450" y="21"/>
                  </a:lnTo>
                  <a:lnTo>
                    <a:pt x="450" y="22"/>
                  </a:lnTo>
                  <a:lnTo>
                    <a:pt x="447" y="27"/>
                  </a:lnTo>
                  <a:lnTo>
                    <a:pt x="450" y="29"/>
                  </a:lnTo>
                  <a:lnTo>
                    <a:pt x="447" y="27"/>
                  </a:lnTo>
                  <a:lnTo>
                    <a:pt x="444" y="31"/>
                  </a:lnTo>
                  <a:lnTo>
                    <a:pt x="441" y="36"/>
                  </a:lnTo>
                  <a:lnTo>
                    <a:pt x="444" y="38"/>
                  </a:lnTo>
                  <a:lnTo>
                    <a:pt x="441" y="35"/>
                  </a:lnTo>
                  <a:lnTo>
                    <a:pt x="438" y="38"/>
                  </a:lnTo>
                  <a:lnTo>
                    <a:pt x="434" y="43"/>
                  </a:lnTo>
                  <a:lnTo>
                    <a:pt x="434" y="44"/>
                  </a:lnTo>
                  <a:lnTo>
                    <a:pt x="431" y="48"/>
                  </a:lnTo>
                  <a:lnTo>
                    <a:pt x="434" y="50"/>
                  </a:lnTo>
                  <a:lnTo>
                    <a:pt x="431" y="47"/>
                  </a:lnTo>
                  <a:lnTo>
                    <a:pt x="427" y="51"/>
                  </a:lnTo>
                  <a:lnTo>
                    <a:pt x="423" y="56"/>
                  </a:lnTo>
                  <a:lnTo>
                    <a:pt x="423" y="57"/>
                  </a:lnTo>
                  <a:lnTo>
                    <a:pt x="420" y="61"/>
                  </a:lnTo>
                  <a:lnTo>
                    <a:pt x="423" y="63"/>
                  </a:lnTo>
                  <a:lnTo>
                    <a:pt x="420" y="60"/>
                  </a:lnTo>
                  <a:lnTo>
                    <a:pt x="416" y="64"/>
                  </a:lnTo>
                  <a:lnTo>
                    <a:pt x="412" y="68"/>
                  </a:lnTo>
                  <a:lnTo>
                    <a:pt x="412" y="69"/>
                  </a:lnTo>
                  <a:lnTo>
                    <a:pt x="409" y="73"/>
                  </a:lnTo>
                  <a:lnTo>
                    <a:pt x="412" y="75"/>
                  </a:lnTo>
                  <a:lnTo>
                    <a:pt x="409" y="72"/>
                  </a:lnTo>
                  <a:lnTo>
                    <a:pt x="405" y="76"/>
                  </a:lnTo>
                  <a:lnTo>
                    <a:pt x="401" y="80"/>
                  </a:lnTo>
                  <a:lnTo>
                    <a:pt x="397" y="84"/>
                  </a:lnTo>
                  <a:lnTo>
                    <a:pt x="400" y="87"/>
                  </a:lnTo>
                  <a:lnTo>
                    <a:pt x="398" y="84"/>
                  </a:lnTo>
                  <a:lnTo>
                    <a:pt x="394" y="87"/>
                  </a:lnTo>
                  <a:lnTo>
                    <a:pt x="393" y="87"/>
                  </a:lnTo>
                  <a:lnTo>
                    <a:pt x="389" y="91"/>
                  </a:lnTo>
                  <a:lnTo>
                    <a:pt x="385" y="95"/>
                  </a:lnTo>
                  <a:lnTo>
                    <a:pt x="388" y="98"/>
                  </a:lnTo>
                  <a:lnTo>
                    <a:pt x="386" y="95"/>
                  </a:lnTo>
                  <a:lnTo>
                    <a:pt x="381" y="99"/>
                  </a:lnTo>
                  <a:lnTo>
                    <a:pt x="383" y="102"/>
                  </a:lnTo>
                  <a:lnTo>
                    <a:pt x="381" y="99"/>
                  </a:lnTo>
                  <a:lnTo>
                    <a:pt x="376" y="102"/>
                  </a:lnTo>
                  <a:lnTo>
                    <a:pt x="375" y="102"/>
                  </a:lnTo>
                  <a:lnTo>
                    <a:pt x="371" y="106"/>
                  </a:lnTo>
                  <a:lnTo>
                    <a:pt x="367" y="110"/>
                  </a:lnTo>
                  <a:lnTo>
                    <a:pt x="370" y="113"/>
                  </a:lnTo>
                  <a:lnTo>
                    <a:pt x="368" y="110"/>
                  </a:lnTo>
                  <a:lnTo>
                    <a:pt x="363" y="113"/>
                  </a:lnTo>
                  <a:lnTo>
                    <a:pt x="358" y="117"/>
                  </a:lnTo>
                  <a:lnTo>
                    <a:pt x="354" y="120"/>
                  </a:lnTo>
                  <a:lnTo>
                    <a:pt x="353" y="120"/>
                  </a:lnTo>
                  <a:lnTo>
                    <a:pt x="349" y="124"/>
                  </a:lnTo>
                  <a:lnTo>
                    <a:pt x="352" y="127"/>
                  </a:lnTo>
                  <a:lnTo>
                    <a:pt x="350" y="124"/>
                  </a:lnTo>
                  <a:lnTo>
                    <a:pt x="345" y="127"/>
                  </a:lnTo>
                  <a:lnTo>
                    <a:pt x="340" y="132"/>
                  </a:lnTo>
                  <a:lnTo>
                    <a:pt x="342" y="135"/>
                  </a:lnTo>
                  <a:lnTo>
                    <a:pt x="340" y="132"/>
                  </a:lnTo>
                  <a:lnTo>
                    <a:pt x="335" y="135"/>
                  </a:lnTo>
                  <a:lnTo>
                    <a:pt x="330" y="138"/>
                  </a:lnTo>
                  <a:lnTo>
                    <a:pt x="325" y="142"/>
                  </a:lnTo>
                  <a:lnTo>
                    <a:pt x="327" y="145"/>
                  </a:lnTo>
                  <a:lnTo>
                    <a:pt x="325" y="142"/>
                  </a:lnTo>
                  <a:lnTo>
                    <a:pt x="320" y="145"/>
                  </a:lnTo>
                  <a:lnTo>
                    <a:pt x="322" y="148"/>
                  </a:lnTo>
                  <a:lnTo>
                    <a:pt x="321" y="144"/>
                  </a:lnTo>
                  <a:lnTo>
                    <a:pt x="316" y="146"/>
                  </a:lnTo>
                  <a:lnTo>
                    <a:pt x="315" y="147"/>
                  </a:lnTo>
                  <a:lnTo>
                    <a:pt x="310" y="151"/>
                  </a:lnTo>
                  <a:lnTo>
                    <a:pt x="312" y="154"/>
                  </a:lnTo>
                  <a:lnTo>
                    <a:pt x="310" y="151"/>
                  </a:lnTo>
                  <a:lnTo>
                    <a:pt x="305" y="154"/>
                  </a:lnTo>
                  <a:lnTo>
                    <a:pt x="299" y="157"/>
                  </a:lnTo>
                  <a:lnTo>
                    <a:pt x="293" y="160"/>
                  </a:lnTo>
                  <a:lnTo>
                    <a:pt x="288" y="163"/>
                  </a:lnTo>
                  <a:lnTo>
                    <a:pt x="290" y="166"/>
                  </a:lnTo>
                  <a:lnTo>
                    <a:pt x="289" y="162"/>
                  </a:lnTo>
                  <a:lnTo>
                    <a:pt x="284" y="164"/>
                  </a:lnTo>
                  <a:lnTo>
                    <a:pt x="283" y="165"/>
                  </a:lnTo>
                  <a:lnTo>
                    <a:pt x="278" y="168"/>
                  </a:lnTo>
                  <a:lnTo>
                    <a:pt x="272" y="171"/>
                  </a:lnTo>
                  <a:lnTo>
                    <a:pt x="267" y="174"/>
                  </a:lnTo>
                  <a:lnTo>
                    <a:pt x="269" y="177"/>
                  </a:lnTo>
                  <a:lnTo>
                    <a:pt x="268" y="173"/>
                  </a:lnTo>
                  <a:lnTo>
                    <a:pt x="262" y="175"/>
                  </a:lnTo>
                  <a:lnTo>
                    <a:pt x="257" y="177"/>
                  </a:lnTo>
                  <a:lnTo>
                    <a:pt x="256" y="178"/>
                  </a:lnTo>
                  <a:lnTo>
                    <a:pt x="250" y="181"/>
                  </a:lnTo>
                  <a:lnTo>
                    <a:pt x="245" y="184"/>
                  </a:lnTo>
                  <a:lnTo>
                    <a:pt x="247" y="187"/>
                  </a:lnTo>
                  <a:lnTo>
                    <a:pt x="246" y="183"/>
                  </a:lnTo>
                  <a:lnTo>
                    <a:pt x="240" y="185"/>
                  </a:lnTo>
                  <a:lnTo>
                    <a:pt x="234" y="187"/>
                  </a:lnTo>
                  <a:lnTo>
                    <a:pt x="233" y="188"/>
                  </a:lnTo>
                  <a:lnTo>
                    <a:pt x="228" y="191"/>
                  </a:lnTo>
                  <a:lnTo>
                    <a:pt x="230" y="194"/>
                  </a:lnTo>
                  <a:lnTo>
                    <a:pt x="229" y="190"/>
                  </a:lnTo>
                  <a:lnTo>
                    <a:pt x="222" y="192"/>
                  </a:lnTo>
                  <a:lnTo>
                    <a:pt x="217" y="194"/>
                  </a:lnTo>
                  <a:lnTo>
                    <a:pt x="218" y="198"/>
                  </a:lnTo>
                  <a:lnTo>
                    <a:pt x="217" y="194"/>
                  </a:lnTo>
                  <a:lnTo>
                    <a:pt x="211" y="196"/>
                  </a:lnTo>
                  <a:lnTo>
                    <a:pt x="206" y="198"/>
                  </a:lnTo>
                  <a:lnTo>
                    <a:pt x="207" y="202"/>
                  </a:lnTo>
                  <a:lnTo>
                    <a:pt x="206" y="198"/>
                  </a:lnTo>
                  <a:lnTo>
                    <a:pt x="199" y="200"/>
                  </a:lnTo>
                  <a:lnTo>
                    <a:pt x="193" y="202"/>
                  </a:lnTo>
                  <a:lnTo>
                    <a:pt x="188" y="204"/>
                  </a:lnTo>
                  <a:lnTo>
                    <a:pt x="189" y="208"/>
                  </a:lnTo>
                  <a:lnTo>
                    <a:pt x="188" y="204"/>
                  </a:lnTo>
                  <a:lnTo>
                    <a:pt x="181" y="206"/>
                  </a:lnTo>
                  <a:lnTo>
                    <a:pt x="175" y="208"/>
                  </a:lnTo>
                  <a:lnTo>
                    <a:pt x="170" y="210"/>
                  </a:lnTo>
                  <a:lnTo>
                    <a:pt x="171" y="214"/>
                  </a:lnTo>
                  <a:lnTo>
                    <a:pt x="171" y="210"/>
                  </a:lnTo>
                  <a:lnTo>
                    <a:pt x="164" y="211"/>
                  </a:lnTo>
                  <a:lnTo>
                    <a:pt x="163" y="211"/>
                  </a:lnTo>
                  <a:lnTo>
                    <a:pt x="157" y="213"/>
                  </a:lnTo>
                  <a:lnTo>
                    <a:pt x="158" y="217"/>
                  </a:lnTo>
                  <a:lnTo>
                    <a:pt x="158" y="213"/>
                  </a:lnTo>
                  <a:lnTo>
                    <a:pt x="152" y="214"/>
                  </a:lnTo>
                  <a:lnTo>
                    <a:pt x="151" y="214"/>
                  </a:lnTo>
                  <a:lnTo>
                    <a:pt x="145" y="216"/>
                  </a:lnTo>
                  <a:lnTo>
                    <a:pt x="139" y="218"/>
                  </a:lnTo>
                  <a:lnTo>
                    <a:pt x="140" y="222"/>
                  </a:lnTo>
                  <a:lnTo>
                    <a:pt x="140" y="218"/>
                  </a:lnTo>
                  <a:lnTo>
                    <a:pt x="133" y="219"/>
                  </a:lnTo>
                  <a:lnTo>
                    <a:pt x="127" y="220"/>
                  </a:lnTo>
                  <a:lnTo>
                    <a:pt x="120" y="221"/>
                  </a:lnTo>
                  <a:lnTo>
                    <a:pt x="119" y="221"/>
                  </a:lnTo>
                  <a:lnTo>
                    <a:pt x="113" y="223"/>
                  </a:lnTo>
                  <a:lnTo>
                    <a:pt x="114" y="227"/>
                  </a:lnTo>
                  <a:lnTo>
                    <a:pt x="114" y="223"/>
                  </a:lnTo>
                  <a:lnTo>
                    <a:pt x="108" y="224"/>
                  </a:lnTo>
                  <a:lnTo>
                    <a:pt x="108" y="228"/>
                  </a:lnTo>
                  <a:lnTo>
                    <a:pt x="108" y="224"/>
                  </a:lnTo>
                  <a:lnTo>
                    <a:pt x="101" y="225"/>
                  </a:lnTo>
                  <a:lnTo>
                    <a:pt x="95" y="226"/>
                  </a:lnTo>
                  <a:lnTo>
                    <a:pt x="95" y="230"/>
                  </a:lnTo>
                  <a:lnTo>
                    <a:pt x="95" y="226"/>
                  </a:lnTo>
                  <a:lnTo>
                    <a:pt x="88" y="227"/>
                  </a:lnTo>
                  <a:lnTo>
                    <a:pt x="88" y="231"/>
                  </a:lnTo>
                  <a:lnTo>
                    <a:pt x="88" y="227"/>
                  </a:lnTo>
                  <a:lnTo>
                    <a:pt x="83" y="227"/>
                  </a:lnTo>
                  <a:lnTo>
                    <a:pt x="82" y="227"/>
                  </a:lnTo>
                  <a:lnTo>
                    <a:pt x="75" y="229"/>
                  </a:lnTo>
                  <a:lnTo>
                    <a:pt x="76" y="233"/>
                  </a:lnTo>
                  <a:lnTo>
                    <a:pt x="76" y="229"/>
                  </a:lnTo>
                  <a:lnTo>
                    <a:pt x="70" y="229"/>
                  </a:lnTo>
                  <a:lnTo>
                    <a:pt x="63" y="230"/>
                  </a:lnTo>
                  <a:lnTo>
                    <a:pt x="57" y="231"/>
                  </a:lnTo>
                  <a:lnTo>
                    <a:pt x="57" y="235"/>
                  </a:lnTo>
                  <a:lnTo>
                    <a:pt x="57" y="231"/>
                  </a:lnTo>
                  <a:lnTo>
                    <a:pt x="51" y="231"/>
                  </a:lnTo>
                  <a:lnTo>
                    <a:pt x="44" y="232"/>
                  </a:lnTo>
                  <a:lnTo>
                    <a:pt x="44" y="236"/>
                  </a:lnTo>
                  <a:lnTo>
                    <a:pt x="44" y="232"/>
                  </a:lnTo>
                  <a:lnTo>
                    <a:pt x="38" y="232"/>
                  </a:lnTo>
                  <a:lnTo>
                    <a:pt x="31" y="233"/>
                  </a:lnTo>
                  <a:lnTo>
                    <a:pt x="31" y="237"/>
                  </a:lnTo>
                  <a:lnTo>
                    <a:pt x="31" y="233"/>
                  </a:lnTo>
                  <a:lnTo>
                    <a:pt x="25" y="233"/>
                  </a:lnTo>
                  <a:lnTo>
                    <a:pt x="19" y="233"/>
                  </a:lnTo>
                  <a:lnTo>
                    <a:pt x="12" y="233"/>
                  </a:lnTo>
                  <a:lnTo>
                    <a:pt x="5" y="233"/>
                  </a:lnTo>
                  <a:lnTo>
                    <a:pt x="4" y="233"/>
                  </a:lnTo>
                  <a:lnTo>
                    <a:pt x="0" y="234"/>
                  </a:lnTo>
                  <a:lnTo>
                    <a:pt x="2" y="242"/>
                  </a:lnTo>
                  <a:lnTo>
                    <a:pt x="6" y="241"/>
                  </a:lnTo>
                  <a:lnTo>
                    <a:pt x="5" y="237"/>
                  </a:lnTo>
                  <a:lnTo>
                    <a:pt x="5" y="242"/>
                  </a:lnTo>
                  <a:lnTo>
                    <a:pt x="12" y="242"/>
                  </a:lnTo>
                  <a:lnTo>
                    <a:pt x="19" y="242"/>
                  </a:lnTo>
                  <a:lnTo>
                    <a:pt x="25" y="242"/>
                  </a:lnTo>
                  <a:lnTo>
                    <a:pt x="31" y="242"/>
                  </a:lnTo>
                  <a:lnTo>
                    <a:pt x="32" y="242"/>
                  </a:lnTo>
                  <a:lnTo>
                    <a:pt x="39" y="241"/>
                  </a:lnTo>
                  <a:lnTo>
                    <a:pt x="38" y="236"/>
                  </a:lnTo>
                  <a:lnTo>
                    <a:pt x="38" y="241"/>
                  </a:lnTo>
                  <a:lnTo>
                    <a:pt x="44" y="241"/>
                  </a:lnTo>
                  <a:lnTo>
                    <a:pt x="45" y="241"/>
                  </a:lnTo>
                  <a:lnTo>
                    <a:pt x="52" y="240"/>
                  </a:lnTo>
                  <a:lnTo>
                    <a:pt x="51" y="235"/>
                  </a:lnTo>
                  <a:lnTo>
                    <a:pt x="51" y="240"/>
                  </a:lnTo>
                  <a:lnTo>
                    <a:pt x="57" y="240"/>
                  </a:lnTo>
                  <a:lnTo>
                    <a:pt x="58" y="239"/>
                  </a:lnTo>
                  <a:lnTo>
                    <a:pt x="64" y="238"/>
                  </a:lnTo>
                  <a:lnTo>
                    <a:pt x="63" y="234"/>
                  </a:lnTo>
                  <a:lnTo>
                    <a:pt x="64" y="239"/>
                  </a:lnTo>
                  <a:lnTo>
                    <a:pt x="71" y="238"/>
                  </a:lnTo>
                  <a:lnTo>
                    <a:pt x="70" y="233"/>
                  </a:lnTo>
                  <a:lnTo>
                    <a:pt x="70" y="238"/>
                  </a:lnTo>
                  <a:lnTo>
                    <a:pt x="76" y="238"/>
                  </a:lnTo>
                  <a:lnTo>
                    <a:pt x="77" y="237"/>
                  </a:lnTo>
                  <a:lnTo>
                    <a:pt x="84" y="235"/>
                  </a:lnTo>
                  <a:lnTo>
                    <a:pt x="83" y="231"/>
                  </a:lnTo>
                  <a:lnTo>
                    <a:pt x="83" y="236"/>
                  </a:lnTo>
                  <a:lnTo>
                    <a:pt x="88" y="236"/>
                  </a:lnTo>
                  <a:lnTo>
                    <a:pt x="89" y="236"/>
                  </a:lnTo>
                  <a:lnTo>
                    <a:pt x="96" y="235"/>
                  </a:lnTo>
                  <a:lnTo>
                    <a:pt x="96" y="234"/>
                  </a:lnTo>
                  <a:lnTo>
                    <a:pt x="102" y="233"/>
                  </a:lnTo>
                  <a:lnTo>
                    <a:pt x="101" y="229"/>
                  </a:lnTo>
                  <a:lnTo>
                    <a:pt x="102" y="234"/>
                  </a:lnTo>
                  <a:lnTo>
                    <a:pt x="109" y="233"/>
                  </a:lnTo>
                  <a:lnTo>
                    <a:pt x="109" y="232"/>
                  </a:lnTo>
                  <a:lnTo>
                    <a:pt x="115" y="231"/>
                  </a:lnTo>
                  <a:lnTo>
                    <a:pt x="121" y="229"/>
                  </a:lnTo>
                  <a:lnTo>
                    <a:pt x="120" y="225"/>
                  </a:lnTo>
                  <a:lnTo>
                    <a:pt x="121" y="229"/>
                  </a:lnTo>
                  <a:lnTo>
                    <a:pt x="128" y="228"/>
                  </a:lnTo>
                  <a:lnTo>
                    <a:pt x="134" y="227"/>
                  </a:lnTo>
                  <a:lnTo>
                    <a:pt x="133" y="223"/>
                  </a:lnTo>
                  <a:lnTo>
                    <a:pt x="134" y="228"/>
                  </a:lnTo>
                  <a:lnTo>
                    <a:pt x="141" y="227"/>
                  </a:lnTo>
                  <a:lnTo>
                    <a:pt x="141" y="226"/>
                  </a:lnTo>
                  <a:lnTo>
                    <a:pt x="147" y="224"/>
                  </a:lnTo>
                  <a:lnTo>
                    <a:pt x="153" y="222"/>
                  </a:lnTo>
                  <a:lnTo>
                    <a:pt x="152" y="218"/>
                  </a:lnTo>
                  <a:lnTo>
                    <a:pt x="153" y="222"/>
                  </a:lnTo>
                  <a:lnTo>
                    <a:pt x="159" y="221"/>
                  </a:lnTo>
                  <a:lnTo>
                    <a:pt x="165" y="219"/>
                  </a:lnTo>
                  <a:lnTo>
                    <a:pt x="164" y="215"/>
                  </a:lnTo>
                  <a:lnTo>
                    <a:pt x="165" y="220"/>
                  </a:lnTo>
                  <a:lnTo>
                    <a:pt x="172" y="219"/>
                  </a:lnTo>
                  <a:lnTo>
                    <a:pt x="173" y="218"/>
                  </a:lnTo>
                  <a:lnTo>
                    <a:pt x="178" y="216"/>
                  </a:lnTo>
                  <a:lnTo>
                    <a:pt x="176" y="212"/>
                  </a:lnTo>
                  <a:lnTo>
                    <a:pt x="177" y="216"/>
                  </a:lnTo>
                  <a:lnTo>
                    <a:pt x="183" y="214"/>
                  </a:lnTo>
                  <a:lnTo>
                    <a:pt x="190" y="212"/>
                  </a:lnTo>
                  <a:lnTo>
                    <a:pt x="191" y="212"/>
                  </a:lnTo>
                  <a:lnTo>
                    <a:pt x="196" y="210"/>
                  </a:lnTo>
                  <a:lnTo>
                    <a:pt x="194" y="206"/>
                  </a:lnTo>
                  <a:lnTo>
                    <a:pt x="195" y="210"/>
                  </a:lnTo>
                  <a:lnTo>
                    <a:pt x="201" y="208"/>
                  </a:lnTo>
                  <a:lnTo>
                    <a:pt x="208" y="206"/>
                  </a:lnTo>
                  <a:lnTo>
                    <a:pt x="209" y="206"/>
                  </a:lnTo>
                  <a:lnTo>
                    <a:pt x="214" y="204"/>
                  </a:lnTo>
                  <a:lnTo>
                    <a:pt x="212" y="200"/>
                  </a:lnTo>
                  <a:lnTo>
                    <a:pt x="213" y="204"/>
                  </a:lnTo>
                  <a:lnTo>
                    <a:pt x="219" y="202"/>
                  </a:lnTo>
                  <a:lnTo>
                    <a:pt x="220" y="202"/>
                  </a:lnTo>
                  <a:lnTo>
                    <a:pt x="225" y="200"/>
                  </a:lnTo>
                  <a:lnTo>
                    <a:pt x="223" y="196"/>
                  </a:lnTo>
                  <a:lnTo>
                    <a:pt x="224" y="200"/>
                  </a:lnTo>
                  <a:lnTo>
                    <a:pt x="231" y="198"/>
                  </a:lnTo>
                  <a:lnTo>
                    <a:pt x="232" y="198"/>
                  </a:lnTo>
                  <a:lnTo>
                    <a:pt x="237" y="195"/>
                  </a:lnTo>
                  <a:lnTo>
                    <a:pt x="235" y="191"/>
                  </a:lnTo>
                  <a:lnTo>
                    <a:pt x="236" y="195"/>
                  </a:lnTo>
                  <a:lnTo>
                    <a:pt x="242" y="193"/>
                  </a:lnTo>
                  <a:lnTo>
                    <a:pt x="248" y="191"/>
                  </a:lnTo>
                  <a:lnTo>
                    <a:pt x="249" y="191"/>
                  </a:lnTo>
                  <a:lnTo>
                    <a:pt x="254" y="188"/>
                  </a:lnTo>
                  <a:lnTo>
                    <a:pt x="260" y="185"/>
                  </a:lnTo>
                  <a:lnTo>
                    <a:pt x="258" y="181"/>
                  </a:lnTo>
                  <a:lnTo>
                    <a:pt x="260" y="185"/>
                  </a:lnTo>
                  <a:lnTo>
                    <a:pt x="265" y="183"/>
                  </a:lnTo>
                  <a:lnTo>
                    <a:pt x="263" y="179"/>
                  </a:lnTo>
                  <a:lnTo>
                    <a:pt x="264" y="183"/>
                  </a:lnTo>
                  <a:lnTo>
                    <a:pt x="270" y="181"/>
                  </a:lnTo>
                  <a:lnTo>
                    <a:pt x="271" y="181"/>
                  </a:lnTo>
                  <a:lnTo>
                    <a:pt x="276" y="178"/>
                  </a:lnTo>
                  <a:lnTo>
                    <a:pt x="282" y="175"/>
                  </a:lnTo>
                  <a:lnTo>
                    <a:pt x="287" y="172"/>
                  </a:lnTo>
                  <a:lnTo>
                    <a:pt x="285" y="168"/>
                  </a:lnTo>
                  <a:lnTo>
                    <a:pt x="287" y="172"/>
                  </a:lnTo>
                  <a:lnTo>
                    <a:pt x="292" y="170"/>
                  </a:lnTo>
                  <a:lnTo>
                    <a:pt x="297" y="167"/>
                  </a:lnTo>
                  <a:lnTo>
                    <a:pt x="303" y="164"/>
                  </a:lnTo>
                  <a:lnTo>
                    <a:pt x="309" y="161"/>
                  </a:lnTo>
                  <a:lnTo>
                    <a:pt x="314" y="158"/>
                  </a:lnTo>
                  <a:lnTo>
                    <a:pt x="315" y="158"/>
                  </a:lnTo>
                  <a:lnTo>
                    <a:pt x="320" y="154"/>
                  </a:lnTo>
                  <a:lnTo>
                    <a:pt x="317" y="150"/>
                  </a:lnTo>
                  <a:lnTo>
                    <a:pt x="319" y="154"/>
                  </a:lnTo>
                  <a:lnTo>
                    <a:pt x="324" y="152"/>
                  </a:lnTo>
                  <a:lnTo>
                    <a:pt x="329" y="149"/>
                  </a:lnTo>
                  <a:lnTo>
                    <a:pt x="330" y="149"/>
                  </a:lnTo>
                  <a:lnTo>
                    <a:pt x="335" y="145"/>
                  </a:lnTo>
                  <a:lnTo>
                    <a:pt x="332" y="141"/>
                  </a:lnTo>
                  <a:lnTo>
                    <a:pt x="334" y="145"/>
                  </a:lnTo>
                  <a:lnTo>
                    <a:pt x="339" y="142"/>
                  </a:lnTo>
                  <a:lnTo>
                    <a:pt x="344" y="139"/>
                  </a:lnTo>
                  <a:lnTo>
                    <a:pt x="345" y="139"/>
                  </a:lnTo>
                  <a:lnTo>
                    <a:pt x="350" y="135"/>
                  </a:lnTo>
                  <a:lnTo>
                    <a:pt x="347" y="131"/>
                  </a:lnTo>
                  <a:lnTo>
                    <a:pt x="349" y="135"/>
                  </a:lnTo>
                  <a:lnTo>
                    <a:pt x="354" y="132"/>
                  </a:lnTo>
                  <a:lnTo>
                    <a:pt x="355" y="131"/>
                  </a:lnTo>
                  <a:lnTo>
                    <a:pt x="359" y="126"/>
                  </a:lnTo>
                  <a:lnTo>
                    <a:pt x="356" y="123"/>
                  </a:lnTo>
                  <a:lnTo>
                    <a:pt x="359" y="127"/>
                  </a:lnTo>
                  <a:lnTo>
                    <a:pt x="363" y="124"/>
                  </a:lnTo>
                  <a:lnTo>
                    <a:pt x="368" y="120"/>
                  </a:lnTo>
                  <a:lnTo>
                    <a:pt x="365" y="116"/>
                  </a:lnTo>
                  <a:lnTo>
                    <a:pt x="367" y="120"/>
                  </a:lnTo>
                  <a:lnTo>
                    <a:pt x="372" y="117"/>
                  </a:lnTo>
                  <a:lnTo>
                    <a:pt x="373" y="116"/>
                  </a:lnTo>
                  <a:lnTo>
                    <a:pt x="377" y="112"/>
                  </a:lnTo>
                  <a:lnTo>
                    <a:pt x="381" y="108"/>
                  </a:lnTo>
                  <a:lnTo>
                    <a:pt x="378" y="105"/>
                  </a:lnTo>
                  <a:lnTo>
                    <a:pt x="380" y="109"/>
                  </a:lnTo>
                  <a:lnTo>
                    <a:pt x="385" y="106"/>
                  </a:lnTo>
                  <a:lnTo>
                    <a:pt x="386" y="106"/>
                  </a:lnTo>
                  <a:lnTo>
                    <a:pt x="391" y="102"/>
                  </a:lnTo>
                  <a:lnTo>
                    <a:pt x="391" y="101"/>
                  </a:lnTo>
                  <a:lnTo>
                    <a:pt x="395" y="97"/>
                  </a:lnTo>
                  <a:lnTo>
                    <a:pt x="399" y="93"/>
                  </a:lnTo>
                  <a:lnTo>
                    <a:pt x="396" y="90"/>
                  </a:lnTo>
                  <a:lnTo>
                    <a:pt x="399" y="94"/>
                  </a:lnTo>
                  <a:lnTo>
                    <a:pt x="403" y="91"/>
                  </a:lnTo>
                  <a:lnTo>
                    <a:pt x="403" y="90"/>
                  </a:lnTo>
                  <a:lnTo>
                    <a:pt x="407" y="86"/>
                  </a:lnTo>
                  <a:lnTo>
                    <a:pt x="411" y="82"/>
                  </a:lnTo>
                  <a:lnTo>
                    <a:pt x="415" y="78"/>
                  </a:lnTo>
                  <a:lnTo>
                    <a:pt x="416" y="78"/>
                  </a:lnTo>
                  <a:lnTo>
                    <a:pt x="419" y="74"/>
                  </a:lnTo>
                  <a:lnTo>
                    <a:pt x="415" y="71"/>
                  </a:lnTo>
                  <a:lnTo>
                    <a:pt x="418" y="74"/>
                  </a:lnTo>
                  <a:lnTo>
                    <a:pt x="422" y="70"/>
                  </a:lnTo>
                  <a:lnTo>
                    <a:pt x="426" y="66"/>
                  </a:lnTo>
                  <a:lnTo>
                    <a:pt x="427" y="66"/>
                  </a:lnTo>
                  <a:lnTo>
                    <a:pt x="430" y="62"/>
                  </a:lnTo>
                  <a:lnTo>
                    <a:pt x="426" y="59"/>
                  </a:lnTo>
                  <a:lnTo>
                    <a:pt x="430" y="62"/>
                  </a:lnTo>
                  <a:lnTo>
                    <a:pt x="434" y="57"/>
                  </a:lnTo>
                  <a:lnTo>
                    <a:pt x="430" y="54"/>
                  </a:lnTo>
                  <a:lnTo>
                    <a:pt x="433" y="57"/>
                  </a:lnTo>
                  <a:lnTo>
                    <a:pt x="437" y="53"/>
                  </a:lnTo>
                  <a:lnTo>
                    <a:pt x="438" y="53"/>
                  </a:lnTo>
                  <a:lnTo>
                    <a:pt x="441" y="49"/>
                  </a:lnTo>
                  <a:lnTo>
                    <a:pt x="437" y="46"/>
                  </a:lnTo>
                  <a:lnTo>
                    <a:pt x="441" y="49"/>
                  </a:lnTo>
                  <a:lnTo>
                    <a:pt x="445" y="44"/>
                  </a:lnTo>
                  <a:lnTo>
                    <a:pt x="441" y="41"/>
                  </a:lnTo>
                  <a:lnTo>
                    <a:pt x="444" y="44"/>
                  </a:lnTo>
                  <a:lnTo>
                    <a:pt x="447" y="41"/>
                  </a:lnTo>
                  <a:lnTo>
                    <a:pt x="448" y="40"/>
                  </a:lnTo>
                  <a:lnTo>
                    <a:pt x="451" y="35"/>
                  </a:lnTo>
                  <a:lnTo>
                    <a:pt x="447" y="33"/>
                  </a:lnTo>
                  <a:lnTo>
                    <a:pt x="451" y="36"/>
                  </a:lnTo>
                  <a:lnTo>
                    <a:pt x="454" y="32"/>
                  </a:lnTo>
                  <a:lnTo>
                    <a:pt x="454" y="31"/>
                  </a:lnTo>
                  <a:lnTo>
                    <a:pt x="457" y="26"/>
                  </a:lnTo>
                  <a:lnTo>
                    <a:pt x="453" y="24"/>
                  </a:lnTo>
                  <a:lnTo>
                    <a:pt x="456" y="27"/>
                  </a:lnTo>
                  <a:lnTo>
                    <a:pt x="460" y="23"/>
                  </a:lnTo>
                  <a:lnTo>
                    <a:pt x="461" y="23"/>
                  </a:lnTo>
                  <a:lnTo>
                    <a:pt x="464" y="19"/>
                  </a:lnTo>
                  <a:lnTo>
                    <a:pt x="464" y="16"/>
                  </a:lnTo>
                  <a:lnTo>
                    <a:pt x="464" y="18"/>
                  </a:lnTo>
                  <a:lnTo>
                    <a:pt x="466" y="13"/>
                  </a:lnTo>
                  <a:lnTo>
                    <a:pt x="462" y="11"/>
                  </a:lnTo>
                  <a:lnTo>
                    <a:pt x="466" y="14"/>
                  </a:lnTo>
                  <a:lnTo>
                    <a:pt x="469" y="10"/>
                  </a:lnTo>
                  <a:lnTo>
                    <a:pt x="469" y="9"/>
                  </a:lnTo>
                  <a:lnTo>
                    <a:pt x="47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7" name="Freeform 18"/>
            <p:cNvSpPr>
              <a:spLocks/>
            </p:cNvSpPr>
            <p:nvPr/>
          </p:nvSpPr>
          <p:spPr bwMode="auto">
            <a:xfrm>
              <a:off x="3472" y="2588"/>
              <a:ext cx="42" cy="24"/>
            </a:xfrm>
            <a:custGeom>
              <a:avLst/>
              <a:gdLst>
                <a:gd name="T0" fmla="*/ 42 w 42"/>
                <a:gd name="T1" fmla="*/ 8 h 24"/>
                <a:gd name="T2" fmla="*/ 39 w 42"/>
                <a:gd name="T3" fmla="*/ 0 h 24"/>
                <a:gd name="T4" fmla="*/ 34 w 42"/>
                <a:gd name="T5" fmla="*/ 2 h 24"/>
                <a:gd name="T6" fmla="*/ 33 w 42"/>
                <a:gd name="T7" fmla="*/ 3 h 24"/>
                <a:gd name="T8" fmla="*/ 28 w 42"/>
                <a:gd name="T9" fmla="*/ 6 h 24"/>
                <a:gd name="T10" fmla="*/ 30 w 42"/>
                <a:gd name="T11" fmla="*/ 9 h 24"/>
                <a:gd name="T12" fmla="*/ 29 w 42"/>
                <a:gd name="T13" fmla="*/ 5 h 24"/>
                <a:gd name="T14" fmla="*/ 23 w 42"/>
                <a:gd name="T15" fmla="*/ 7 h 24"/>
                <a:gd name="T16" fmla="*/ 22 w 42"/>
                <a:gd name="T17" fmla="*/ 8 h 24"/>
                <a:gd name="T18" fmla="*/ 17 w 42"/>
                <a:gd name="T19" fmla="*/ 11 h 24"/>
                <a:gd name="T20" fmla="*/ 19 w 42"/>
                <a:gd name="T21" fmla="*/ 14 h 24"/>
                <a:gd name="T22" fmla="*/ 18 w 42"/>
                <a:gd name="T23" fmla="*/ 10 h 24"/>
                <a:gd name="T24" fmla="*/ 11 w 42"/>
                <a:gd name="T25" fmla="*/ 12 h 24"/>
                <a:gd name="T26" fmla="*/ 11 w 42"/>
                <a:gd name="T27" fmla="*/ 12 h 24"/>
                <a:gd name="T28" fmla="*/ 6 w 42"/>
                <a:gd name="T29" fmla="*/ 14 h 24"/>
                <a:gd name="T30" fmla="*/ 7 w 42"/>
                <a:gd name="T31" fmla="*/ 18 h 24"/>
                <a:gd name="T32" fmla="*/ 6 w 42"/>
                <a:gd name="T33" fmla="*/ 14 h 24"/>
                <a:gd name="T34" fmla="*/ 0 w 42"/>
                <a:gd name="T35" fmla="*/ 16 h 24"/>
                <a:gd name="T36" fmla="*/ 2 w 42"/>
                <a:gd name="T37" fmla="*/ 24 h 24"/>
                <a:gd name="T38" fmla="*/ 8 w 42"/>
                <a:gd name="T39" fmla="*/ 22 h 24"/>
                <a:gd name="T40" fmla="*/ 9 w 42"/>
                <a:gd name="T41" fmla="*/ 22 h 24"/>
                <a:gd name="T42" fmla="*/ 15 w 42"/>
                <a:gd name="T43" fmla="*/ 20 h 24"/>
                <a:gd name="T44" fmla="*/ 12 w 42"/>
                <a:gd name="T45" fmla="*/ 16 h 24"/>
                <a:gd name="T46" fmla="*/ 13 w 42"/>
                <a:gd name="T47" fmla="*/ 20 h 24"/>
                <a:gd name="T48" fmla="*/ 20 w 42"/>
                <a:gd name="T49" fmla="*/ 18 h 24"/>
                <a:gd name="T50" fmla="*/ 21 w 42"/>
                <a:gd name="T51" fmla="*/ 18 h 24"/>
                <a:gd name="T52" fmla="*/ 26 w 42"/>
                <a:gd name="T53" fmla="*/ 15 h 24"/>
                <a:gd name="T54" fmla="*/ 24 w 42"/>
                <a:gd name="T55" fmla="*/ 11 h 24"/>
                <a:gd name="T56" fmla="*/ 25 w 42"/>
                <a:gd name="T57" fmla="*/ 15 h 24"/>
                <a:gd name="T58" fmla="*/ 31 w 42"/>
                <a:gd name="T59" fmla="*/ 13 h 24"/>
                <a:gd name="T60" fmla="*/ 32 w 42"/>
                <a:gd name="T61" fmla="*/ 13 h 24"/>
                <a:gd name="T62" fmla="*/ 37 w 42"/>
                <a:gd name="T63" fmla="*/ 10 h 24"/>
                <a:gd name="T64" fmla="*/ 35 w 42"/>
                <a:gd name="T65" fmla="*/ 6 h 24"/>
                <a:gd name="T66" fmla="*/ 37 w 42"/>
                <a:gd name="T67" fmla="*/ 10 h 24"/>
                <a:gd name="T68" fmla="*/ 42 w 42"/>
                <a:gd name="T69" fmla="*/ 8 h 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"/>
                <a:gd name="T106" fmla="*/ 0 h 24"/>
                <a:gd name="T107" fmla="*/ 42 w 42"/>
                <a:gd name="T108" fmla="*/ 24 h 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" h="24">
                  <a:moveTo>
                    <a:pt x="42" y="8"/>
                  </a:moveTo>
                  <a:lnTo>
                    <a:pt x="39" y="0"/>
                  </a:lnTo>
                  <a:lnTo>
                    <a:pt x="34" y="2"/>
                  </a:lnTo>
                  <a:lnTo>
                    <a:pt x="33" y="3"/>
                  </a:lnTo>
                  <a:lnTo>
                    <a:pt x="28" y="6"/>
                  </a:lnTo>
                  <a:lnTo>
                    <a:pt x="30" y="9"/>
                  </a:lnTo>
                  <a:lnTo>
                    <a:pt x="29" y="5"/>
                  </a:lnTo>
                  <a:lnTo>
                    <a:pt x="23" y="7"/>
                  </a:lnTo>
                  <a:lnTo>
                    <a:pt x="22" y="8"/>
                  </a:lnTo>
                  <a:lnTo>
                    <a:pt x="17" y="11"/>
                  </a:lnTo>
                  <a:lnTo>
                    <a:pt x="19" y="14"/>
                  </a:lnTo>
                  <a:lnTo>
                    <a:pt x="18" y="10"/>
                  </a:lnTo>
                  <a:lnTo>
                    <a:pt x="11" y="12"/>
                  </a:lnTo>
                  <a:lnTo>
                    <a:pt x="6" y="14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5" y="20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6" y="15"/>
                  </a:lnTo>
                  <a:lnTo>
                    <a:pt x="24" y="11"/>
                  </a:lnTo>
                  <a:lnTo>
                    <a:pt x="25" y="15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7" y="10"/>
                  </a:lnTo>
                  <a:lnTo>
                    <a:pt x="35" y="6"/>
                  </a:lnTo>
                  <a:lnTo>
                    <a:pt x="37" y="10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" name="Freeform 19"/>
            <p:cNvSpPr>
              <a:spLocks/>
            </p:cNvSpPr>
            <p:nvPr/>
          </p:nvSpPr>
          <p:spPr bwMode="auto">
            <a:xfrm>
              <a:off x="1838" y="1988"/>
              <a:ext cx="482" cy="697"/>
            </a:xfrm>
            <a:custGeom>
              <a:avLst/>
              <a:gdLst>
                <a:gd name="T0" fmla="*/ 122 w 482"/>
                <a:gd name="T1" fmla="*/ 668 h 697"/>
                <a:gd name="T2" fmla="*/ 96 w 482"/>
                <a:gd name="T3" fmla="*/ 639 h 697"/>
                <a:gd name="T4" fmla="*/ 82 w 482"/>
                <a:gd name="T5" fmla="*/ 622 h 697"/>
                <a:gd name="T6" fmla="*/ 67 w 482"/>
                <a:gd name="T7" fmla="*/ 601 h 697"/>
                <a:gd name="T8" fmla="*/ 55 w 482"/>
                <a:gd name="T9" fmla="*/ 584 h 697"/>
                <a:gd name="T10" fmla="*/ 41 w 482"/>
                <a:gd name="T11" fmla="*/ 555 h 697"/>
                <a:gd name="T12" fmla="*/ 26 w 482"/>
                <a:gd name="T13" fmla="*/ 521 h 697"/>
                <a:gd name="T14" fmla="*/ 17 w 482"/>
                <a:gd name="T15" fmla="*/ 492 h 697"/>
                <a:gd name="T16" fmla="*/ 11 w 482"/>
                <a:gd name="T17" fmla="*/ 457 h 697"/>
                <a:gd name="T18" fmla="*/ 9 w 482"/>
                <a:gd name="T19" fmla="*/ 423 h 697"/>
                <a:gd name="T20" fmla="*/ 5 w 482"/>
                <a:gd name="T21" fmla="*/ 382 h 697"/>
                <a:gd name="T22" fmla="*/ 10 w 482"/>
                <a:gd name="T23" fmla="*/ 351 h 697"/>
                <a:gd name="T24" fmla="*/ 21 w 482"/>
                <a:gd name="T25" fmla="*/ 324 h 697"/>
                <a:gd name="T26" fmla="*/ 37 w 482"/>
                <a:gd name="T27" fmla="*/ 285 h 697"/>
                <a:gd name="T28" fmla="*/ 50 w 482"/>
                <a:gd name="T29" fmla="*/ 257 h 697"/>
                <a:gd name="T30" fmla="*/ 69 w 482"/>
                <a:gd name="T31" fmla="*/ 225 h 697"/>
                <a:gd name="T32" fmla="*/ 78 w 482"/>
                <a:gd name="T33" fmla="*/ 205 h 697"/>
                <a:gd name="T34" fmla="*/ 99 w 482"/>
                <a:gd name="T35" fmla="*/ 186 h 697"/>
                <a:gd name="T36" fmla="*/ 134 w 482"/>
                <a:gd name="T37" fmla="*/ 150 h 697"/>
                <a:gd name="T38" fmla="*/ 161 w 482"/>
                <a:gd name="T39" fmla="*/ 129 h 697"/>
                <a:gd name="T40" fmla="*/ 189 w 482"/>
                <a:gd name="T41" fmla="*/ 108 h 697"/>
                <a:gd name="T42" fmla="*/ 224 w 482"/>
                <a:gd name="T43" fmla="*/ 86 h 697"/>
                <a:gd name="T44" fmla="*/ 256 w 482"/>
                <a:gd name="T45" fmla="*/ 69 h 697"/>
                <a:gd name="T46" fmla="*/ 283 w 482"/>
                <a:gd name="T47" fmla="*/ 52 h 697"/>
                <a:gd name="T48" fmla="*/ 311 w 482"/>
                <a:gd name="T49" fmla="*/ 41 h 697"/>
                <a:gd name="T50" fmla="*/ 349 w 482"/>
                <a:gd name="T51" fmla="*/ 35 h 697"/>
                <a:gd name="T52" fmla="*/ 378 w 482"/>
                <a:gd name="T53" fmla="*/ 21 h 697"/>
                <a:gd name="T54" fmla="*/ 411 w 482"/>
                <a:gd name="T55" fmla="*/ 14 h 697"/>
                <a:gd name="T56" fmla="*/ 443 w 482"/>
                <a:gd name="T57" fmla="*/ 13 h 697"/>
                <a:gd name="T58" fmla="*/ 474 w 482"/>
                <a:gd name="T59" fmla="*/ 10 h 697"/>
                <a:gd name="T60" fmla="*/ 468 w 482"/>
                <a:gd name="T61" fmla="*/ 1 h 697"/>
                <a:gd name="T62" fmla="*/ 436 w 482"/>
                <a:gd name="T63" fmla="*/ 5 h 697"/>
                <a:gd name="T64" fmla="*/ 404 w 482"/>
                <a:gd name="T65" fmla="*/ 11 h 697"/>
                <a:gd name="T66" fmla="*/ 372 w 482"/>
                <a:gd name="T67" fmla="*/ 23 h 697"/>
                <a:gd name="T68" fmla="*/ 334 w 482"/>
                <a:gd name="T69" fmla="*/ 29 h 697"/>
                <a:gd name="T70" fmla="*/ 300 w 482"/>
                <a:gd name="T71" fmla="*/ 46 h 697"/>
                <a:gd name="T72" fmla="*/ 263 w 482"/>
                <a:gd name="T73" fmla="*/ 57 h 697"/>
                <a:gd name="T74" fmla="*/ 238 w 482"/>
                <a:gd name="T75" fmla="*/ 74 h 697"/>
                <a:gd name="T76" fmla="*/ 196 w 482"/>
                <a:gd name="T77" fmla="*/ 98 h 697"/>
                <a:gd name="T78" fmla="*/ 160 w 482"/>
                <a:gd name="T79" fmla="*/ 118 h 697"/>
                <a:gd name="T80" fmla="*/ 142 w 482"/>
                <a:gd name="T81" fmla="*/ 133 h 697"/>
                <a:gd name="T82" fmla="*/ 100 w 482"/>
                <a:gd name="T83" fmla="*/ 173 h 697"/>
                <a:gd name="T84" fmla="*/ 79 w 482"/>
                <a:gd name="T85" fmla="*/ 199 h 697"/>
                <a:gd name="T86" fmla="*/ 66 w 482"/>
                <a:gd name="T87" fmla="*/ 216 h 697"/>
                <a:gd name="T88" fmla="*/ 48 w 482"/>
                <a:gd name="T89" fmla="*/ 244 h 697"/>
                <a:gd name="T90" fmla="*/ 33 w 482"/>
                <a:gd name="T91" fmla="*/ 273 h 697"/>
                <a:gd name="T92" fmla="*/ 21 w 482"/>
                <a:gd name="T93" fmla="*/ 301 h 697"/>
                <a:gd name="T94" fmla="*/ 15 w 482"/>
                <a:gd name="T95" fmla="*/ 332 h 697"/>
                <a:gd name="T96" fmla="*/ 4 w 482"/>
                <a:gd name="T97" fmla="*/ 362 h 697"/>
                <a:gd name="T98" fmla="*/ 0 w 482"/>
                <a:gd name="T99" fmla="*/ 397 h 697"/>
                <a:gd name="T100" fmla="*/ 1 w 482"/>
                <a:gd name="T101" fmla="*/ 438 h 697"/>
                <a:gd name="T102" fmla="*/ 6 w 482"/>
                <a:gd name="T103" fmla="*/ 479 h 697"/>
                <a:gd name="T104" fmla="*/ 16 w 482"/>
                <a:gd name="T105" fmla="*/ 515 h 697"/>
                <a:gd name="T106" fmla="*/ 31 w 482"/>
                <a:gd name="T107" fmla="*/ 553 h 697"/>
                <a:gd name="T108" fmla="*/ 46 w 482"/>
                <a:gd name="T109" fmla="*/ 583 h 697"/>
                <a:gd name="T110" fmla="*/ 60 w 482"/>
                <a:gd name="T111" fmla="*/ 606 h 697"/>
                <a:gd name="T112" fmla="*/ 76 w 482"/>
                <a:gd name="T113" fmla="*/ 628 h 697"/>
                <a:gd name="T114" fmla="*/ 93 w 482"/>
                <a:gd name="T115" fmla="*/ 650 h 697"/>
                <a:gd name="T116" fmla="*/ 124 w 482"/>
                <a:gd name="T117" fmla="*/ 682 h 69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2"/>
                <a:gd name="T178" fmla="*/ 0 h 697"/>
                <a:gd name="T179" fmla="*/ 482 w 482"/>
                <a:gd name="T180" fmla="*/ 697 h 69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2" h="697">
                  <a:moveTo>
                    <a:pt x="141" y="697"/>
                  </a:moveTo>
                  <a:lnTo>
                    <a:pt x="147" y="691"/>
                  </a:lnTo>
                  <a:lnTo>
                    <a:pt x="143" y="687"/>
                  </a:lnTo>
                  <a:lnTo>
                    <a:pt x="138" y="683"/>
                  </a:lnTo>
                  <a:lnTo>
                    <a:pt x="134" y="680"/>
                  </a:lnTo>
                  <a:lnTo>
                    <a:pt x="131" y="683"/>
                  </a:lnTo>
                  <a:lnTo>
                    <a:pt x="134" y="680"/>
                  </a:lnTo>
                  <a:lnTo>
                    <a:pt x="130" y="676"/>
                  </a:lnTo>
                  <a:lnTo>
                    <a:pt x="126" y="672"/>
                  </a:lnTo>
                  <a:lnTo>
                    <a:pt x="122" y="668"/>
                  </a:lnTo>
                  <a:lnTo>
                    <a:pt x="118" y="664"/>
                  </a:lnTo>
                  <a:lnTo>
                    <a:pt x="114" y="660"/>
                  </a:lnTo>
                  <a:lnTo>
                    <a:pt x="110" y="656"/>
                  </a:lnTo>
                  <a:lnTo>
                    <a:pt x="106" y="652"/>
                  </a:lnTo>
                  <a:lnTo>
                    <a:pt x="103" y="655"/>
                  </a:lnTo>
                  <a:lnTo>
                    <a:pt x="107" y="653"/>
                  </a:lnTo>
                  <a:lnTo>
                    <a:pt x="104" y="649"/>
                  </a:lnTo>
                  <a:lnTo>
                    <a:pt x="103" y="648"/>
                  </a:lnTo>
                  <a:lnTo>
                    <a:pt x="99" y="644"/>
                  </a:lnTo>
                  <a:lnTo>
                    <a:pt x="96" y="647"/>
                  </a:lnTo>
                  <a:lnTo>
                    <a:pt x="100" y="644"/>
                  </a:lnTo>
                  <a:lnTo>
                    <a:pt x="96" y="639"/>
                  </a:lnTo>
                  <a:lnTo>
                    <a:pt x="92" y="642"/>
                  </a:lnTo>
                  <a:lnTo>
                    <a:pt x="96" y="640"/>
                  </a:lnTo>
                  <a:lnTo>
                    <a:pt x="93" y="636"/>
                  </a:lnTo>
                  <a:lnTo>
                    <a:pt x="92" y="635"/>
                  </a:lnTo>
                  <a:lnTo>
                    <a:pt x="88" y="631"/>
                  </a:lnTo>
                  <a:lnTo>
                    <a:pt x="85" y="634"/>
                  </a:lnTo>
                  <a:lnTo>
                    <a:pt x="89" y="632"/>
                  </a:lnTo>
                  <a:lnTo>
                    <a:pt x="86" y="628"/>
                  </a:lnTo>
                  <a:lnTo>
                    <a:pt x="82" y="630"/>
                  </a:lnTo>
                  <a:lnTo>
                    <a:pt x="86" y="628"/>
                  </a:lnTo>
                  <a:lnTo>
                    <a:pt x="83" y="623"/>
                  </a:lnTo>
                  <a:lnTo>
                    <a:pt x="82" y="622"/>
                  </a:lnTo>
                  <a:lnTo>
                    <a:pt x="78" y="618"/>
                  </a:lnTo>
                  <a:lnTo>
                    <a:pt x="75" y="621"/>
                  </a:lnTo>
                  <a:lnTo>
                    <a:pt x="79" y="619"/>
                  </a:lnTo>
                  <a:lnTo>
                    <a:pt x="76" y="615"/>
                  </a:lnTo>
                  <a:lnTo>
                    <a:pt x="72" y="617"/>
                  </a:lnTo>
                  <a:lnTo>
                    <a:pt x="76" y="615"/>
                  </a:lnTo>
                  <a:lnTo>
                    <a:pt x="73" y="610"/>
                  </a:lnTo>
                  <a:lnTo>
                    <a:pt x="70" y="606"/>
                  </a:lnTo>
                  <a:lnTo>
                    <a:pt x="66" y="608"/>
                  </a:lnTo>
                  <a:lnTo>
                    <a:pt x="70" y="606"/>
                  </a:lnTo>
                  <a:lnTo>
                    <a:pt x="67" y="601"/>
                  </a:lnTo>
                  <a:lnTo>
                    <a:pt x="64" y="597"/>
                  </a:lnTo>
                  <a:lnTo>
                    <a:pt x="60" y="599"/>
                  </a:lnTo>
                  <a:lnTo>
                    <a:pt x="64" y="597"/>
                  </a:lnTo>
                  <a:lnTo>
                    <a:pt x="61" y="592"/>
                  </a:lnTo>
                  <a:lnTo>
                    <a:pt x="58" y="588"/>
                  </a:lnTo>
                  <a:lnTo>
                    <a:pt x="54" y="590"/>
                  </a:lnTo>
                  <a:lnTo>
                    <a:pt x="58" y="588"/>
                  </a:lnTo>
                  <a:lnTo>
                    <a:pt x="55" y="583"/>
                  </a:lnTo>
                  <a:lnTo>
                    <a:pt x="51" y="585"/>
                  </a:lnTo>
                  <a:lnTo>
                    <a:pt x="55" y="584"/>
                  </a:lnTo>
                  <a:lnTo>
                    <a:pt x="53" y="579"/>
                  </a:lnTo>
                  <a:lnTo>
                    <a:pt x="53" y="578"/>
                  </a:lnTo>
                  <a:lnTo>
                    <a:pt x="50" y="574"/>
                  </a:lnTo>
                  <a:lnTo>
                    <a:pt x="46" y="576"/>
                  </a:lnTo>
                  <a:lnTo>
                    <a:pt x="50" y="575"/>
                  </a:lnTo>
                  <a:lnTo>
                    <a:pt x="48" y="570"/>
                  </a:lnTo>
                  <a:lnTo>
                    <a:pt x="48" y="569"/>
                  </a:lnTo>
                  <a:lnTo>
                    <a:pt x="45" y="563"/>
                  </a:lnTo>
                  <a:lnTo>
                    <a:pt x="43" y="559"/>
                  </a:lnTo>
                  <a:lnTo>
                    <a:pt x="39" y="561"/>
                  </a:lnTo>
                  <a:lnTo>
                    <a:pt x="43" y="560"/>
                  </a:lnTo>
                  <a:lnTo>
                    <a:pt x="41" y="555"/>
                  </a:lnTo>
                  <a:lnTo>
                    <a:pt x="39" y="550"/>
                  </a:lnTo>
                  <a:lnTo>
                    <a:pt x="39" y="549"/>
                  </a:lnTo>
                  <a:lnTo>
                    <a:pt x="37" y="545"/>
                  </a:lnTo>
                  <a:lnTo>
                    <a:pt x="33" y="547"/>
                  </a:lnTo>
                  <a:lnTo>
                    <a:pt x="37" y="546"/>
                  </a:lnTo>
                  <a:lnTo>
                    <a:pt x="35" y="541"/>
                  </a:lnTo>
                  <a:lnTo>
                    <a:pt x="33" y="536"/>
                  </a:lnTo>
                  <a:lnTo>
                    <a:pt x="30" y="531"/>
                  </a:lnTo>
                  <a:lnTo>
                    <a:pt x="28" y="526"/>
                  </a:lnTo>
                  <a:lnTo>
                    <a:pt x="26" y="521"/>
                  </a:lnTo>
                  <a:lnTo>
                    <a:pt x="22" y="522"/>
                  </a:lnTo>
                  <a:lnTo>
                    <a:pt x="26" y="521"/>
                  </a:lnTo>
                  <a:lnTo>
                    <a:pt x="25" y="516"/>
                  </a:lnTo>
                  <a:lnTo>
                    <a:pt x="25" y="515"/>
                  </a:lnTo>
                  <a:lnTo>
                    <a:pt x="23" y="511"/>
                  </a:lnTo>
                  <a:lnTo>
                    <a:pt x="19" y="513"/>
                  </a:lnTo>
                  <a:lnTo>
                    <a:pt x="23" y="512"/>
                  </a:lnTo>
                  <a:lnTo>
                    <a:pt x="21" y="507"/>
                  </a:lnTo>
                  <a:lnTo>
                    <a:pt x="17" y="508"/>
                  </a:lnTo>
                  <a:lnTo>
                    <a:pt x="21" y="507"/>
                  </a:lnTo>
                  <a:lnTo>
                    <a:pt x="20" y="502"/>
                  </a:lnTo>
                  <a:lnTo>
                    <a:pt x="19" y="497"/>
                  </a:lnTo>
                  <a:lnTo>
                    <a:pt x="17" y="492"/>
                  </a:lnTo>
                  <a:lnTo>
                    <a:pt x="13" y="493"/>
                  </a:lnTo>
                  <a:lnTo>
                    <a:pt x="17" y="492"/>
                  </a:lnTo>
                  <a:lnTo>
                    <a:pt x="16" y="487"/>
                  </a:lnTo>
                  <a:lnTo>
                    <a:pt x="15" y="482"/>
                  </a:lnTo>
                  <a:lnTo>
                    <a:pt x="14" y="477"/>
                  </a:lnTo>
                  <a:lnTo>
                    <a:pt x="13" y="472"/>
                  </a:lnTo>
                  <a:lnTo>
                    <a:pt x="12" y="467"/>
                  </a:lnTo>
                  <a:lnTo>
                    <a:pt x="8" y="468"/>
                  </a:lnTo>
                  <a:lnTo>
                    <a:pt x="13" y="468"/>
                  </a:lnTo>
                  <a:lnTo>
                    <a:pt x="13" y="463"/>
                  </a:lnTo>
                  <a:lnTo>
                    <a:pt x="12" y="462"/>
                  </a:lnTo>
                  <a:lnTo>
                    <a:pt x="11" y="457"/>
                  </a:lnTo>
                  <a:lnTo>
                    <a:pt x="10" y="452"/>
                  </a:lnTo>
                  <a:lnTo>
                    <a:pt x="9" y="447"/>
                  </a:lnTo>
                  <a:lnTo>
                    <a:pt x="5" y="448"/>
                  </a:lnTo>
                  <a:lnTo>
                    <a:pt x="10" y="448"/>
                  </a:lnTo>
                  <a:lnTo>
                    <a:pt x="10" y="443"/>
                  </a:lnTo>
                  <a:lnTo>
                    <a:pt x="10" y="438"/>
                  </a:lnTo>
                  <a:lnTo>
                    <a:pt x="9" y="437"/>
                  </a:lnTo>
                  <a:lnTo>
                    <a:pt x="8" y="432"/>
                  </a:lnTo>
                  <a:lnTo>
                    <a:pt x="4" y="433"/>
                  </a:lnTo>
                  <a:lnTo>
                    <a:pt x="9" y="433"/>
                  </a:lnTo>
                  <a:lnTo>
                    <a:pt x="9" y="428"/>
                  </a:lnTo>
                  <a:lnTo>
                    <a:pt x="9" y="423"/>
                  </a:lnTo>
                  <a:lnTo>
                    <a:pt x="9" y="418"/>
                  </a:lnTo>
                  <a:lnTo>
                    <a:pt x="9" y="413"/>
                  </a:lnTo>
                  <a:lnTo>
                    <a:pt x="9" y="408"/>
                  </a:lnTo>
                  <a:lnTo>
                    <a:pt x="9" y="403"/>
                  </a:lnTo>
                  <a:lnTo>
                    <a:pt x="9" y="398"/>
                  </a:lnTo>
                  <a:lnTo>
                    <a:pt x="4" y="398"/>
                  </a:lnTo>
                  <a:lnTo>
                    <a:pt x="8" y="399"/>
                  </a:lnTo>
                  <a:lnTo>
                    <a:pt x="9" y="394"/>
                  </a:lnTo>
                  <a:lnTo>
                    <a:pt x="10" y="393"/>
                  </a:lnTo>
                  <a:lnTo>
                    <a:pt x="10" y="388"/>
                  </a:lnTo>
                  <a:lnTo>
                    <a:pt x="10" y="382"/>
                  </a:lnTo>
                  <a:lnTo>
                    <a:pt x="5" y="382"/>
                  </a:lnTo>
                  <a:lnTo>
                    <a:pt x="9" y="383"/>
                  </a:lnTo>
                  <a:lnTo>
                    <a:pt x="10" y="378"/>
                  </a:lnTo>
                  <a:lnTo>
                    <a:pt x="11" y="373"/>
                  </a:lnTo>
                  <a:lnTo>
                    <a:pt x="12" y="368"/>
                  </a:lnTo>
                  <a:lnTo>
                    <a:pt x="13" y="367"/>
                  </a:lnTo>
                  <a:lnTo>
                    <a:pt x="13" y="362"/>
                  </a:lnTo>
                  <a:lnTo>
                    <a:pt x="8" y="362"/>
                  </a:lnTo>
                  <a:lnTo>
                    <a:pt x="12" y="363"/>
                  </a:lnTo>
                  <a:lnTo>
                    <a:pt x="13" y="358"/>
                  </a:lnTo>
                  <a:lnTo>
                    <a:pt x="14" y="352"/>
                  </a:lnTo>
                  <a:lnTo>
                    <a:pt x="10" y="351"/>
                  </a:lnTo>
                  <a:lnTo>
                    <a:pt x="14" y="352"/>
                  </a:lnTo>
                  <a:lnTo>
                    <a:pt x="15" y="348"/>
                  </a:lnTo>
                  <a:lnTo>
                    <a:pt x="16" y="343"/>
                  </a:lnTo>
                  <a:lnTo>
                    <a:pt x="17" y="338"/>
                  </a:lnTo>
                  <a:lnTo>
                    <a:pt x="13" y="337"/>
                  </a:lnTo>
                  <a:lnTo>
                    <a:pt x="17" y="339"/>
                  </a:lnTo>
                  <a:lnTo>
                    <a:pt x="19" y="334"/>
                  </a:lnTo>
                  <a:lnTo>
                    <a:pt x="19" y="333"/>
                  </a:lnTo>
                  <a:lnTo>
                    <a:pt x="20" y="328"/>
                  </a:lnTo>
                  <a:lnTo>
                    <a:pt x="21" y="323"/>
                  </a:lnTo>
                  <a:lnTo>
                    <a:pt x="17" y="322"/>
                  </a:lnTo>
                  <a:lnTo>
                    <a:pt x="21" y="324"/>
                  </a:lnTo>
                  <a:lnTo>
                    <a:pt x="23" y="319"/>
                  </a:lnTo>
                  <a:lnTo>
                    <a:pt x="25" y="314"/>
                  </a:lnTo>
                  <a:lnTo>
                    <a:pt x="25" y="313"/>
                  </a:lnTo>
                  <a:lnTo>
                    <a:pt x="26" y="308"/>
                  </a:lnTo>
                  <a:lnTo>
                    <a:pt x="22" y="307"/>
                  </a:lnTo>
                  <a:lnTo>
                    <a:pt x="26" y="309"/>
                  </a:lnTo>
                  <a:lnTo>
                    <a:pt x="28" y="305"/>
                  </a:lnTo>
                  <a:lnTo>
                    <a:pt x="30" y="300"/>
                  </a:lnTo>
                  <a:lnTo>
                    <a:pt x="33" y="295"/>
                  </a:lnTo>
                  <a:lnTo>
                    <a:pt x="35" y="290"/>
                  </a:lnTo>
                  <a:lnTo>
                    <a:pt x="37" y="285"/>
                  </a:lnTo>
                  <a:lnTo>
                    <a:pt x="39" y="280"/>
                  </a:lnTo>
                  <a:lnTo>
                    <a:pt x="35" y="278"/>
                  </a:lnTo>
                  <a:lnTo>
                    <a:pt x="39" y="280"/>
                  </a:lnTo>
                  <a:lnTo>
                    <a:pt x="41" y="276"/>
                  </a:lnTo>
                  <a:lnTo>
                    <a:pt x="43" y="271"/>
                  </a:lnTo>
                  <a:lnTo>
                    <a:pt x="45" y="266"/>
                  </a:lnTo>
                  <a:lnTo>
                    <a:pt x="41" y="264"/>
                  </a:lnTo>
                  <a:lnTo>
                    <a:pt x="45" y="267"/>
                  </a:lnTo>
                  <a:lnTo>
                    <a:pt x="48" y="263"/>
                  </a:lnTo>
                  <a:lnTo>
                    <a:pt x="48" y="262"/>
                  </a:lnTo>
                  <a:lnTo>
                    <a:pt x="50" y="257"/>
                  </a:lnTo>
                  <a:lnTo>
                    <a:pt x="46" y="255"/>
                  </a:lnTo>
                  <a:lnTo>
                    <a:pt x="50" y="257"/>
                  </a:lnTo>
                  <a:lnTo>
                    <a:pt x="53" y="252"/>
                  </a:lnTo>
                  <a:lnTo>
                    <a:pt x="55" y="248"/>
                  </a:lnTo>
                  <a:lnTo>
                    <a:pt x="58" y="243"/>
                  </a:lnTo>
                  <a:lnTo>
                    <a:pt x="61" y="238"/>
                  </a:lnTo>
                  <a:lnTo>
                    <a:pt x="57" y="236"/>
                  </a:lnTo>
                  <a:lnTo>
                    <a:pt x="61" y="239"/>
                  </a:lnTo>
                  <a:lnTo>
                    <a:pt x="64" y="235"/>
                  </a:lnTo>
                  <a:lnTo>
                    <a:pt x="67" y="231"/>
                  </a:lnTo>
                  <a:lnTo>
                    <a:pt x="67" y="230"/>
                  </a:lnTo>
                  <a:lnTo>
                    <a:pt x="69" y="225"/>
                  </a:lnTo>
                  <a:lnTo>
                    <a:pt x="65" y="223"/>
                  </a:lnTo>
                  <a:lnTo>
                    <a:pt x="68" y="226"/>
                  </a:lnTo>
                  <a:lnTo>
                    <a:pt x="72" y="222"/>
                  </a:lnTo>
                  <a:lnTo>
                    <a:pt x="73" y="221"/>
                  </a:lnTo>
                  <a:lnTo>
                    <a:pt x="76" y="216"/>
                  </a:lnTo>
                  <a:lnTo>
                    <a:pt x="72" y="214"/>
                  </a:lnTo>
                  <a:lnTo>
                    <a:pt x="76" y="217"/>
                  </a:lnTo>
                  <a:lnTo>
                    <a:pt x="79" y="213"/>
                  </a:lnTo>
                  <a:lnTo>
                    <a:pt x="79" y="212"/>
                  </a:lnTo>
                  <a:lnTo>
                    <a:pt x="82" y="207"/>
                  </a:lnTo>
                  <a:lnTo>
                    <a:pt x="78" y="205"/>
                  </a:lnTo>
                  <a:lnTo>
                    <a:pt x="81" y="208"/>
                  </a:lnTo>
                  <a:lnTo>
                    <a:pt x="85" y="204"/>
                  </a:lnTo>
                  <a:lnTo>
                    <a:pt x="86" y="204"/>
                  </a:lnTo>
                  <a:lnTo>
                    <a:pt x="89" y="200"/>
                  </a:lnTo>
                  <a:lnTo>
                    <a:pt x="85" y="197"/>
                  </a:lnTo>
                  <a:lnTo>
                    <a:pt x="88" y="200"/>
                  </a:lnTo>
                  <a:lnTo>
                    <a:pt x="92" y="195"/>
                  </a:lnTo>
                  <a:lnTo>
                    <a:pt x="93" y="194"/>
                  </a:lnTo>
                  <a:lnTo>
                    <a:pt x="96" y="189"/>
                  </a:lnTo>
                  <a:lnTo>
                    <a:pt x="92" y="187"/>
                  </a:lnTo>
                  <a:lnTo>
                    <a:pt x="95" y="190"/>
                  </a:lnTo>
                  <a:lnTo>
                    <a:pt x="99" y="186"/>
                  </a:lnTo>
                  <a:lnTo>
                    <a:pt x="103" y="182"/>
                  </a:lnTo>
                  <a:lnTo>
                    <a:pt x="104" y="182"/>
                  </a:lnTo>
                  <a:lnTo>
                    <a:pt x="107" y="178"/>
                  </a:lnTo>
                  <a:lnTo>
                    <a:pt x="103" y="175"/>
                  </a:lnTo>
                  <a:lnTo>
                    <a:pt x="106" y="178"/>
                  </a:lnTo>
                  <a:lnTo>
                    <a:pt x="110" y="174"/>
                  </a:lnTo>
                  <a:lnTo>
                    <a:pt x="114" y="170"/>
                  </a:lnTo>
                  <a:lnTo>
                    <a:pt x="118" y="166"/>
                  </a:lnTo>
                  <a:lnTo>
                    <a:pt x="122" y="162"/>
                  </a:lnTo>
                  <a:lnTo>
                    <a:pt x="126" y="158"/>
                  </a:lnTo>
                  <a:lnTo>
                    <a:pt x="130" y="154"/>
                  </a:lnTo>
                  <a:lnTo>
                    <a:pt x="134" y="150"/>
                  </a:lnTo>
                  <a:lnTo>
                    <a:pt x="138" y="146"/>
                  </a:lnTo>
                  <a:lnTo>
                    <a:pt x="135" y="143"/>
                  </a:lnTo>
                  <a:lnTo>
                    <a:pt x="138" y="147"/>
                  </a:lnTo>
                  <a:lnTo>
                    <a:pt x="143" y="143"/>
                  </a:lnTo>
                  <a:lnTo>
                    <a:pt x="147" y="140"/>
                  </a:lnTo>
                  <a:lnTo>
                    <a:pt x="147" y="139"/>
                  </a:lnTo>
                  <a:lnTo>
                    <a:pt x="151" y="135"/>
                  </a:lnTo>
                  <a:lnTo>
                    <a:pt x="148" y="132"/>
                  </a:lnTo>
                  <a:lnTo>
                    <a:pt x="150" y="136"/>
                  </a:lnTo>
                  <a:lnTo>
                    <a:pt x="155" y="133"/>
                  </a:lnTo>
                  <a:lnTo>
                    <a:pt x="156" y="133"/>
                  </a:lnTo>
                  <a:lnTo>
                    <a:pt x="161" y="129"/>
                  </a:lnTo>
                  <a:lnTo>
                    <a:pt x="161" y="128"/>
                  </a:lnTo>
                  <a:lnTo>
                    <a:pt x="165" y="124"/>
                  </a:lnTo>
                  <a:lnTo>
                    <a:pt x="162" y="121"/>
                  </a:lnTo>
                  <a:lnTo>
                    <a:pt x="165" y="125"/>
                  </a:lnTo>
                  <a:lnTo>
                    <a:pt x="169" y="122"/>
                  </a:lnTo>
                  <a:lnTo>
                    <a:pt x="174" y="118"/>
                  </a:lnTo>
                  <a:lnTo>
                    <a:pt x="171" y="114"/>
                  </a:lnTo>
                  <a:lnTo>
                    <a:pt x="173" y="118"/>
                  </a:lnTo>
                  <a:lnTo>
                    <a:pt x="178" y="115"/>
                  </a:lnTo>
                  <a:lnTo>
                    <a:pt x="183" y="112"/>
                  </a:lnTo>
                  <a:lnTo>
                    <a:pt x="184" y="112"/>
                  </a:lnTo>
                  <a:lnTo>
                    <a:pt x="189" y="108"/>
                  </a:lnTo>
                  <a:lnTo>
                    <a:pt x="186" y="104"/>
                  </a:lnTo>
                  <a:lnTo>
                    <a:pt x="188" y="108"/>
                  </a:lnTo>
                  <a:lnTo>
                    <a:pt x="193" y="105"/>
                  </a:lnTo>
                  <a:lnTo>
                    <a:pt x="198" y="102"/>
                  </a:lnTo>
                  <a:lnTo>
                    <a:pt x="199" y="102"/>
                  </a:lnTo>
                  <a:lnTo>
                    <a:pt x="203" y="99"/>
                  </a:lnTo>
                  <a:lnTo>
                    <a:pt x="209" y="95"/>
                  </a:lnTo>
                  <a:lnTo>
                    <a:pt x="206" y="91"/>
                  </a:lnTo>
                  <a:lnTo>
                    <a:pt x="208" y="95"/>
                  </a:lnTo>
                  <a:lnTo>
                    <a:pt x="214" y="92"/>
                  </a:lnTo>
                  <a:lnTo>
                    <a:pt x="219" y="89"/>
                  </a:lnTo>
                  <a:lnTo>
                    <a:pt x="224" y="86"/>
                  </a:lnTo>
                  <a:lnTo>
                    <a:pt x="229" y="83"/>
                  </a:lnTo>
                  <a:lnTo>
                    <a:pt x="235" y="80"/>
                  </a:lnTo>
                  <a:lnTo>
                    <a:pt x="233" y="76"/>
                  </a:lnTo>
                  <a:lnTo>
                    <a:pt x="235" y="80"/>
                  </a:lnTo>
                  <a:lnTo>
                    <a:pt x="240" y="78"/>
                  </a:lnTo>
                  <a:lnTo>
                    <a:pt x="241" y="78"/>
                  </a:lnTo>
                  <a:lnTo>
                    <a:pt x="247" y="74"/>
                  </a:lnTo>
                  <a:lnTo>
                    <a:pt x="244" y="70"/>
                  </a:lnTo>
                  <a:lnTo>
                    <a:pt x="246" y="74"/>
                  </a:lnTo>
                  <a:lnTo>
                    <a:pt x="251" y="72"/>
                  </a:lnTo>
                  <a:lnTo>
                    <a:pt x="256" y="69"/>
                  </a:lnTo>
                  <a:lnTo>
                    <a:pt x="254" y="65"/>
                  </a:lnTo>
                  <a:lnTo>
                    <a:pt x="255" y="69"/>
                  </a:lnTo>
                  <a:lnTo>
                    <a:pt x="261" y="67"/>
                  </a:lnTo>
                  <a:lnTo>
                    <a:pt x="262" y="67"/>
                  </a:lnTo>
                  <a:lnTo>
                    <a:pt x="267" y="64"/>
                  </a:lnTo>
                  <a:lnTo>
                    <a:pt x="273" y="61"/>
                  </a:lnTo>
                  <a:lnTo>
                    <a:pt x="271" y="57"/>
                  </a:lnTo>
                  <a:lnTo>
                    <a:pt x="272" y="61"/>
                  </a:lnTo>
                  <a:lnTo>
                    <a:pt x="278" y="59"/>
                  </a:lnTo>
                  <a:lnTo>
                    <a:pt x="279" y="59"/>
                  </a:lnTo>
                  <a:lnTo>
                    <a:pt x="285" y="56"/>
                  </a:lnTo>
                  <a:lnTo>
                    <a:pt x="283" y="52"/>
                  </a:lnTo>
                  <a:lnTo>
                    <a:pt x="285" y="56"/>
                  </a:lnTo>
                  <a:lnTo>
                    <a:pt x="290" y="54"/>
                  </a:lnTo>
                  <a:lnTo>
                    <a:pt x="288" y="50"/>
                  </a:lnTo>
                  <a:lnTo>
                    <a:pt x="289" y="54"/>
                  </a:lnTo>
                  <a:lnTo>
                    <a:pt x="295" y="52"/>
                  </a:lnTo>
                  <a:lnTo>
                    <a:pt x="301" y="50"/>
                  </a:lnTo>
                  <a:lnTo>
                    <a:pt x="302" y="50"/>
                  </a:lnTo>
                  <a:lnTo>
                    <a:pt x="308" y="47"/>
                  </a:lnTo>
                  <a:lnTo>
                    <a:pt x="306" y="43"/>
                  </a:lnTo>
                  <a:lnTo>
                    <a:pt x="308" y="47"/>
                  </a:lnTo>
                  <a:lnTo>
                    <a:pt x="313" y="45"/>
                  </a:lnTo>
                  <a:lnTo>
                    <a:pt x="311" y="41"/>
                  </a:lnTo>
                  <a:lnTo>
                    <a:pt x="312" y="45"/>
                  </a:lnTo>
                  <a:lnTo>
                    <a:pt x="318" y="43"/>
                  </a:lnTo>
                  <a:lnTo>
                    <a:pt x="324" y="41"/>
                  </a:lnTo>
                  <a:lnTo>
                    <a:pt x="331" y="39"/>
                  </a:lnTo>
                  <a:lnTo>
                    <a:pt x="332" y="39"/>
                  </a:lnTo>
                  <a:lnTo>
                    <a:pt x="337" y="37"/>
                  </a:lnTo>
                  <a:lnTo>
                    <a:pt x="335" y="33"/>
                  </a:lnTo>
                  <a:lnTo>
                    <a:pt x="336" y="37"/>
                  </a:lnTo>
                  <a:lnTo>
                    <a:pt x="342" y="35"/>
                  </a:lnTo>
                  <a:lnTo>
                    <a:pt x="341" y="31"/>
                  </a:lnTo>
                  <a:lnTo>
                    <a:pt x="342" y="36"/>
                  </a:lnTo>
                  <a:lnTo>
                    <a:pt x="349" y="35"/>
                  </a:lnTo>
                  <a:lnTo>
                    <a:pt x="350" y="34"/>
                  </a:lnTo>
                  <a:lnTo>
                    <a:pt x="355" y="32"/>
                  </a:lnTo>
                  <a:lnTo>
                    <a:pt x="353" y="28"/>
                  </a:lnTo>
                  <a:lnTo>
                    <a:pt x="354" y="32"/>
                  </a:lnTo>
                  <a:lnTo>
                    <a:pt x="360" y="30"/>
                  </a:lnTo>
                  <a:lnTo>
                    <a:pt x="367" y="28"/>
                  </a:lnTo>
                  <a:lnTo>
                    <a:pt x="366" y="24"/>
                  </a:lnTo>
                  <a:lnTo>
                    <a:pt x="367" y="28"/>
                  </a:lnTo>
                  <a:lnTo>
                    <a:pt x="373" y="27"/>
                  </a:lnTo>
                  <a:lnTo>
                    <a:pt x="379" y="25"/>
                  </a:lnTo>
                  <a:lnTo>
                    <a:pt x="378" y="21"/>
                  </a:lnTo>
                  <a:lnTo>
                    <a:pt x="379" y="25"/>
                  </a:lnTo>
                  <a:lnTo>
                    <a:pt x="385" y="24"/>
                  </a:lnTo>
                  <a:lnTo>
                    <a:pt x="392" y="22"/>
                  </a:lnTo>
                  <a:lnTo>
                    <a:pt x="390" y="18"/>
                  </a:lnTo>
                  <a:lnTo>
                    <a:pt x="392" y="23"/>
                  </a:lnTo>
                  <a:lnTo>
                    <a:pt x="399" y="22"/>
                  </a:lnTo>
                  <a:lnTo>
                    <a:pt x="399" y="21"/>
                  </a:lnTo>
                  <a:lnTo>
                    <a:pt x="405" y="20"/>
                  </a:lnTo>
                  <a:lnTo>
                    <a:pt x="412" y="18"/>
                  </a:lnTo>
                  <a:lnTo>
                    <a:pt x="411" y="14"/>
                  </a:lnTo>
                  <a:lnTo>
                    <a:pt x="412" y="18"/>
                  </a:lnTo>
                  <a:lnTo>
                    <a:pt x="417" y="17"/>
                  </a:lnTo>
                  <a:lnTo>
                    <a:pt x="416" y="13"/>
                  </a:lnTo>
                  <a:lnTo>
                    <a:pt x="417" y="18"/>
                  </a:lnTo>
                  <a:lnTo>
                    <a:pt x="424" y="17"/>
                  </a:lnTo>
                  <a:lnTo>
                    <a:pt x="424" y="16"/>
                  </a:lnTo>
                  <a:lnTo>
                    <a:pt x="430" y="15"/>
                  </a:lnTo>
                  <a:lnTo>
                    <a:pt x="429" y="10"/>
                  </a:lnTo>
                  <a:lnTo>
                    <a:pt x="430" y="16"/>
                  </a:lnTo>
                  <a:lnTo>
                    <a:pt x="437" y="15"/>
                  </a:lnTo>
                  <a:lnTo>
                    <a:pt x="437" y="14"/>
                  </a:lnTo>
                  <a:lnTo>
                    <a:pt x="443" y="13"/>
                  </a:lnTo>
                  <a:lnTo>
                    <a:pt x="449" y="11"/>
                  </a:lnTo>
                  <a:lnTo>
                    <a:pt x="448" y="7"/>
                  </a:lnTo>
                  <a:lnTo>
                    <a:pt x="448" y="13"/>
                  </a:lnTo>
                  <a:lnTo>
                    <a:pt x="455" y="13"/>
                  </a:lnTo>
                  <a:lnTo>
                    <a:pt x="456" y="11"/>
                  </a:lnTo>
                  <a:lnTo>
                    <a:pt x="462" y="10"/>
                  </a:lnTo>
                  <a:lnTo>
                    <a:pt x="461" y="6"/>
                  </a:lnTo>
                  <a:lnTo>
                    <a:pt x="462" y="11"/>
                  </a:lnTo>
                  <a:lnTo>
                    <a:pt x="469" y="10"/>
                  </a:lnTo>
                  <a:lnTo>
                    <a:pt x="468" y="5"/>
                  </a:lnTo>
                  <a:lnTo>
                    <a:pt x="468" y="10"/>
                  </a:lnTo>
                  <a:lnTo>
                    <a:pt x="474" y="10"/>
                  </a:lnTo>
                  <a:lnTo>
                    <a:pt x="475" y="10"/>
                  </a:lnTo>
                  <a:lnTo>
                    <a:pt x="482" y="9"/>
                  </a:lnTo>
                  <a:lnTo>
                    <a:pt x="481" y="4"/>
                  </a:lnTo>
                  <a:lnTo>
                    <a:pt x="481" y="9"/>
                  </a:lnTo>
                  <a:lnTo>
                    <a:pt x="482" y="9"/>
                  </a:lnTo>
                  <a:lnTo>
                    <a:pt x="482" y="0"/>
                  </a:lnTo>
                  <a:lnTo>
                    <a:pt x="481" y="0"/>
                  </a:lnTo>
                  <a:lnTo>
                    <a:pt x="474" y="1"/>
                  </a:lnTo>
                  <a:lnTo>
                    <a:pt x="474" y="5"/>
                  </a:lnTo>
                  <a:lnTo>
                    <a:pt x="474" y="1"/>
                  </a:lnTo>
                  <a:lnTo>
                    <a:pt x="468" y="1"/>
                  </a:lnTo>
                  <a:lnTo>
                    <a:pt x="461" y="2"/>
                  </a:lnTo>
                  <a:lnTo>
                    <a:pt x="455" y="3"/>
                  </a:lnTo>
                  <a:lnTo>
                    <a:pt x="455" y="7"/>
                  </a:lnTo>
                  <a:lnTo>
                    <a:pt x="455" y="3"/>
                  </a:lnTo>
                  <a:lnTo>
                    <a:pt x="448" y="3"/>
                  </a:lnTo>
                  <a:lnTo>
                    <a:pt x="442" y="4"/>
                  </a:lnTo>
                  <a:lnTo>
                    <a:pt x="436" y="5"/>
                  </a:lnTo>
                  <a:lnTo>
                    <a:pt x="436" y="9"/>
                  </a:lnTo>
                  <a:lnTo>
                    <a:pt x="436" y="5"/>
                  </a:lnTo>
                  <a:lnTo>
                    <a:pt x="429" y="6"/>
                  </a:lnTo>
                  <a:lnTo>
                    <a:pt x="423" y="7"/>
                  </a:lnTo>
                  <a:lnTo>
                    <a:pt x="423" y="11"/>
                  </a:lnTo>
                  <a:lnTo>
                    <a:pt x="423" y="7"/>
                  </a:lnTo>
                  <a:lnTo>
                    <a:pt x="416" y="8"/>
                  </a:lnTo>
                  <a:lnTo>
                    <a:pt x="411" y="9"/>
                  </a:lnTo>
                  <a:lnTo>
                    <a:pt x="410" y="9"/>
                  </a:lnTo>
                  <a:lnTo>
                    <a:pt x="403" y="11"/>
                  </a:lnTo>
                  <a:lnTo>
                    <a:pt x="404" y="16"/>
                  </a:lnTo>
                  <a:lnTo>
                    <a:pt x="404" y="11"/>
                  </a:lnTo>
                  <a:lnTo>
                    <a:pt x="398" y="13"/>
                  </a:lnTo>
                  <a:lnTo>
                    <a:pt x="398" y="17"/>
                  </a:lnTo>
                  <a:lnTo>
                    <a:pt x="398" y="13"/>
                  </a:lnTo>
                  <a:lnTo>
                    <a:pt x="390" y="14"/>
                  </a:lnTo>
                  <a:lnTo>
                    <a:pt x="389" y="14"/>
                  </a:lnTo>
                  <a:lnTo>
                    <a:pt x="383" y="16"/>
                  </a:lnTo>
                  <a:lnTo>
                    <a:pt x="384" y="20"/>
                  </a:lnTo>
                  <a:lnTo>
                    <a:pt x="384" y="16"/>
                  </a:lnTo>
                  <a:lnTo>
                    <a:pt x="378" y="17"/>
                  </a:lnTo>
                  <a:lnTo>
                    <a:pt x="377" y="17"/>
                  </a:lnTo>
                  <a:lnTo>
                    <a:pt x="371" y="19"/>
                  </a:lnTo>
                  <a:lnTo>
                    <a:pt x="372" y="23"/>
                  </a:lnTo>
                  <a:lnTo>
                    <a:pt x="372" y="19"/>
                  </a:lnTo>
                  <a:lnTo>
                    <a:pt x="366" y="20"/>
                  </a:lnTo>
                  <a:lnTo>
                    <a:pt x="365" y="20"/>
                  </a:lnTo>
                  <a:lnTo>
                    <a:pt x="358" y="22"/>
                  </a:lnTo>
                  <a:lnTo>
                    <a:pt x="352" y="24"/>
                  </a:lnTo>
                  <a:lnTo>
                    <a:pt x="347" y="26"/>
                  </a:lnTo>
                  <a:lnTo>
                    <a:pt x="348" y="30"/>
                  </a:lnTo>
                  <a:lnTo>
                    <a:pt x="348" y="26"/>
                  </a:lnTo>
                  <a:lnTo>
                    <a:pt x="341" y="27"/>
                  </a:lnTo>
                  <a:lnTo>
                    <a:pt x="340" y="27"/>
                  </a:lnTo>
                  <a:lnTo>
                    <a:pt x="334" y="29"/>
                  </a:lnTo>
                  <a:lnTo>
                    <a:pt x="329" y="31"/>
                  </a:lnTo>
                  <a:lnTo>
                    <a:pt x="330" y="35"/>
                  </a:lnTo>
                  <a:lnTo>
                    <a:pt x="329" y="31"/>
                  </a:lnTo>
                  <a:lnTo>
                    <a:pt x="322" y="33"/>
                  </a:lnTo>
                  <a:lnTo>
                    <a:pt x="316" y="35"/>
                  </a:lnTo>
                  <a:lnTo>
                    <a:pt x="310" y="37"/>
                  </a:lnTo>
                  <a:lnTo>
                    <a:pt x="305" y="39"/>
                  </a:lnTo>
                  <a:lnTo>
                    <a:pt x="304" y="40"/>
                  </a:lnTo>
                  <a:lnTo>
                    <a:pt x="298" y="43"/>
                  </a:lnTo>
                  <a:lnTo>
                    <a:pt x="300" y="46"/>
                  </a:lnTo>
                  <a:lnTo>
                    <a:pt x="299" y="42"/>
                  </a:lnTo>
                  <a:lnTo>
                    <a:pt x="293" y="44"/>
                  </a:lnTo>
                  <a:lnTo>
                    <a:pt x="287" y="46"/>
                  </a:lnTo>
                  <a:lnTo>
                    <a:pt x="282" y="48"/>
                  </a:lnTo>
                  <a:lnTo>
                    <a:pt x="281" y="49"/>
                  </a:lnTo>
                  <a:lnTo>
                    <a:pt x="275" y="52"/>
                  </a:lnTo>
                  <a:lnTo>
                    <a:pt x="277" y="55"/>
                  </a:lnTo>
                  <a:lnTo>
                    <a:pt x="276" y="51"/>
                  </a:lnTo>
                  <a:lnTo>
                    <a:pt x="270" y="53"/>
                  </a:lnTo>
                  <a:lnTo>
                    <a:pt x="269" y="54"/>
                  </a:lnTo>
                  <a:lnTo>
                    <a:pt x="263" y="57"/>
                  </a:lnTo>
                  <a:lnTo>
                    <a:pt x="258" y="60"/>
                  </a:lnTo>
                  <a:lnTo>
                    <a:pt x="260" y="63"/>
                  </a:lnTo>
                  <a:lnTo>
                    <a:pt x="259" y="59"/>
                  </a:lnTo>
                  <a:lnTo>
                    <a:pt x="253" y="61"/>
                  </a:lnTo>
                  <a:lnTo>
                    <a:pt x="252" y="62"/>
                  </a:lnTo>
                  <a:lnTo>
                    <a:pt x="247" y="65"/>
                  </a:lnTo>
                  <a:lnTo>
                    <a:pt x="249" y="68"/>
                  </a:lnTo>
                  <a:lnTo>
                    <a:pt x="248" y="64"/>
                  </a:lnTo>
                  <a:lnTo>
                    <a:pt x="243" y="66"/>
                  </a:lnTo>
                  <a:lnTo>
                    <a:pt x="242" y="67"/>
                  </a:lnTo>
                  <a:lnTo>
                    <a:pt x="236" y="71"/>
                  </a:lnTo>
                  <a:lnTo>
                    <a:pt x="238" y="74"/>
                  </a:lnTo>
                  <a:lnTo>
                    <a:pt x="237" y="70"/>
                  </a:lnTo>
                  <a:lnTo>
                    <a:pt x="232" y="72"/>
                  </a:lnTo>
                  <a:lnTo>
                    <a:pt x="231" y="73"/>
                  </a:lnTo>
                  <a:lnTo>
                    <a:pt x="225" y="76"/>
                  </a:lnTo>
                  <a:lnTo>
                    <a:pt x="220" y="79"/>
                  </a:lnTo>
                  <a:lnTo>
                    <a:pt x="215" y="82"/>
                  </a:lnTo>
                  <a:lnTo>
                    <a:pt x="209" y="85"/>
                  </a:lnTo>
                  <a:lnTo>
                    <a:pt x="204" y="88"/>
                  </a:lnTo>
                  <a:lnTo>
                    <a:pt x="198" y="92"/>
                  </a:lnTo>
                  <a:lnTo>
                    <a:pt x="194" y="95"/>
                  </a:lnTo>
                  <a:lnTo>
                    <a:pt x="196" y="98"/>
                  </a:lnTo>
                  <a:lnTo>
                    <a:pt x="194" y="95"/>
                  </a:lnTo>
                  <a:lnTo>
                    <a:pt x="189" y="98"/>
                  </a:lnTo>
                  <a:lnTo>
                    <a:pt x="184" y="101"/>
                  </a:lnTo>
                  <a:lnTo>
                    <a:pt x="179" y="105"/>
                  </a:lnTo>
                  <a:lnTo>
                    <a:pt x="181" y="108"/>
                  </a:lnTo>
                  <a:lnTo>
                    <a:pt x="179" y="105"/>
                  </a:lnTo>
                  <a:lnTo>
                    <a:pt x="174" y="108"/>
                  </a:lnTo>
                  <a:lnTo>
                    <a:pt x="169" y="111"/>
                  </a:lnTo>
                  <a:lnTo>
                    <a:pt x="164" y="115"/>
                  </a:lnTo>
                  <a:lnTo>
                    <a:pt x="160" y="118"/>
                  </a:lnTo>
                  <a:lnTo>
                    <a:pt x="159" y="118"/>
                  </a:lnTo>
                  <a:lnTo>
                    <a:pt x="155" y="122"/>
                  </a:lnTo>
                  <a:lnTo>
                    <a:pt x="158" y="125"/>
                  </a:lnTo>
                  <a:lnTo>
                    <a:pt x="156" y="122"/>
                  </a:lnTo>
                  <a:lnTo>
                    <a:pt x="151" y="126"/>
                  </a:lnTo>
                  <a:lnTo>
                    <a:pt x="153" y="129"/>
                  </a:lnTo>
                  <a:lnTo>
                    <a:pt x="151" y="126"/>
                  </a:lnTo>
                  <a:lnTo>
                    <a:pt x="146" y="129"/>
                  </a:lnTo>
                  <a:lnTo>
                    <a:pt x="145" y="129"/>
                  </a:lnTo>
                  <a:lnTo>
                    <a:pt x="141" y="133"/>
                  </a:lnTo>
                  <a:lnTo>
                    <a:pt x="144" y="136"/>
                  </a:lnTo>
                  <a:lnTo>
                    <a:pt x="142" y="133"/>
                  </a:lnTo>
                  <a:lnTo>
                    <a:pt x="138" y="136"/>
                  </a:lnTo>
                  <a:lnTo>
                    <a:pt x="133" y="140"/>
                  </a:lnTo>
                  <a:lnTo>
                    <a:pt x="132" y="140"/>
                  </a:lnTo>
                  <a:lnTo>
                    <a:pt x="128" y="144"/>
                  </a:lnTo>
                  <a:lnTo>
                    <a:pt x="124" y="148"/>
                  </a:lnTo>
                  <a:lnTo>
                    <a:pt x="120" y="152"/>
                  </a:lnTo>
                  <a:lnTo>
                    <a:pt x="116" y="156"/>
                  </a:lnTo>
                  <a:lnTo>
                    <a:pt x="112" y="160"/>
                  </a:lnTo>
                  <a:lnTo>
                    <a:pt x="108" y="164"/>
                  </a:lnTo>
                  <a:lnTo>
                    <a:pt x="104" y="168"/>
                  </a:lnTo>
                  <a:lnTo>
                    <a:pt x="100" y="172"/>
                  </a:lnTo>
                  <a:lnTo>
                    <a:pt x="100" y="173"/>
                  </a:lnTo>
                  <a:lnTo>
                    <a:pt x="97" y="177"/>
                  </a:lnTo>
                  <a:lnTo>
                    <a:pt x="100" y="179"/>
                  </a:lnTo>
                  <a:lnTo>
                    <a:pt x="97" y="176"/>
                  </a:lnTo>
                  <a:lnTo>
                    <a:pt x="93" y="180"/>
                  </a:lnTo>
                  <a:lnTo>
                    <a:pt x="89" y="184"/>
                  </a:lnTo>
                  <a:lnTo>
                    <a:pt x="89" y="185"/>
                  </a:lnTo>
                  <a:lnTo>
                    <a:pt x="86" y="190"/>
                  </a:lnTo>
                  <a:lnTo>
                    <a:pt x="89" y="192"/>
                  </a:lnTo>
                  <a:lnTo>
                    <a:pt x="86" y="189"/>
                  </a:lnTo>
                  <a:lnTo>
                    <a:pt x="82" y="193"/>
                  </a:lnTo>
                  <a:lnTo>
                    <a:pt x="82" y="194"/>
                  </a:lnTo>
                  <a:lnTo>
                    <a:pt x="79" y="199"/>
                  </a:lnTo>
                  <a:lnTo>
                    <a:pt x="82" y="201"/>
                  </a:lnTo>
                  <a:lnTo>
                    <a:pt x="79" y="198"/>
                  </a:lnTo>
                  <a:lnTo>
                    <a:pt x="75" y="202"/>
                  </a:lnTo>
                  <a:lnTo>
                    <a:pt x="75" y="203"/>
                  </a:lnTo>
                  <a:lnTo>
                    <a:pt x="72" y="208"/>
                  </a:lnTo>
                  <a:lnTo>
                    <a:pt x="75" y="210"/>
                  </a:lnTo>
                  <a:lnTo>
                    <a:pt x="72" y="208"/>
                  </a:lnTo>
                  <a:lnTo>
                    <a:pt x="69" y="212"/>
                  </a:lnTo>
                  <a:lnTo>
                    <a:pt x="66" y="217"/>
                  </a:lnTo>
                  <a:lnTo>
                    <a:pt x="69" y="219"/>
                  </a:lnTo>
                  <a:lnTo>
                    <a:pt x="66" y="216"/>
                  </a:lnTo>
                  <a:lnTo>
                    <a:pt x="62" y="220"/>
                  </a:lnTo>
                  <a:lnTo>
                    <a:pt x="61" y="223"/>
                  </a:lnTo>
                  <a:lnTo>
                    <a:pt x="61" y="222"/>
                  </a:lnTo>
                  <a:lnTo>
                    <a:pt x="59" y="227"/>
                  </a:lnTo>
                  <a:lnTo>
                    <a:pt x="63" y="228"/>
                  </a:lnTo>
                  <a:lnTo>
                    <a:pt x="60" y="226"/>
                  </a:lnTo>
                  <a:lnTo>
                    <a:pt x="57" y="230"/>
                  </a:lnTo>
                  <a:lnTo>
                    <a:pt x="54" y="234"/>
                  </a:lnTo>
                  <a:lnTo>
                    <a:pt x="51" y="239"/>
                  </a:lnTo>
                  <a:lnTo>
                    <a:pt x="48" y="244"/>
                  </a:lnTo>
                  <a:lnTo>
                    <a:pt x="46" y="248"/>
                  </a:lnTo>
                  <a:lnTo>
                    <a:pt x="43" y="253"/>
                  </a:lnTo>
                  <a:lnTo>
                    <a:pt x="42" y="255"/>
                  </a:lnTo>
                  <a:lnTo>
                    <a:pt x="42" y="254"/>
                  </a:lnTo>
                  <a:lnTo>
                    <a:pt x="40" y="259"/>
                  </a:lnTo>
                  <a:lnTo>
                    <a:pt x="44" y="260"/>
                  </a:lnTo>
                  <a:lnTo>
                    <a:pt x="41" y="258"/>
                  </a:lnTo>
                  <a:lnTo>
                    <a:pt x="38" y="262"/>
                  </a:lnTo>
                  <a:lnTo>
                    <a:pt x="37" y="264"/>
                  </a:lnTo>
                  <a:lnTo>
                    <a:pt x="37" y="263"/>
                  </a:lnTo>
                  <a:lnTo>
                    <a:pt x="35" y="268"/>
                  </a:lnTo>
                  <a:lnTo>
                    <a:pt x="33" y="273"/>
                  </a:lnTo>
                  <a:lnTo>
                    <a:pt x="37" y="274"/>
                  </a:lnTo>
                  <a:lnTo>
                    <a:pt x="34" y="272"/>
                  </a:lnTo>
                  <a:lnTo>
                    <a:pt x="31" y="276"/>
                  </a:lnTo>
                  <a:lnTo>
                    <a:pt x="30" y="278"/>
                  </a:lnTo>
                  <a:lnTo>
                    <a:pt x="30" y="277"/>
                  </a:lnTo>
                  <a:lnTo>
                    <a:pt x="28" y="282"/>
                  </a:lnTo>
                  <a:lnTo>
                    <a:pt x="26" y="287"/>
                  </a:lnTo>
                  <a:lnTo>
                    <a:pt x="24" y="292"/>
                  </a:lnTo>
                  <a:lnTo>
                    <a:pt x="22" y="297"/>
                  </a:lnTo>
                  <a:lnTo>
                    <a:pt x="20" y="302"/>
                  </a:lnTo>
                  <a:lnTo>
                    <a:pt x="24" y="303"/>
                  </a:lnTo>
                  <a:lnTo>
                    <a:pt x="21" y="301"/>
                  </a:lnTo>
                  <a:lnTo>
                    <a:pt x="19" y="305"/>
                  </a:lnTo>
                  <a:lnTo>
                    <a:pt x="18" y="307"/>
                  </a:lnTo>
                  <a:lnTo>
                    <a:pt x="18" y="306"/>
                  </a:lnTo>
                  <a:lnTo>
                    <a:pt x="17" y="311"/>
                  </a:lnTo>
                  <a:lnTo>
                    <a:pt x="21" y="312"/>
                  </a:lnTo>
                  <a:lnTo>
                    <a:pt x="17" y="311"/>
                  </a:lnTo>
                  <a:lnTo>
                    <a:pt x="15" y="316"/>
                  </a:lnTo>
                  <a:lnTo>
                    <a:pt x="13" y="321"/>
                  </a:lnTo>
                  <a:lnTo>
                    <a:pt x="12" y="326"/>
                  </a:lnTo>
                  <a:lnTo>
                    <a:pt x="11" y="331"/>
                  </a:lnTo>
                  <a:lnTo>
                    <a:pt x="15" y="332"/>
                  </a:lnTo>
                  <a:lnTo>
                    <a:pt x="11" y="331"/>
                  </a:lnTo>
                  <a:lnTo>
                    <a:pt x="9" y="336"/>
                  </a:lnTo>
                  <a:lnTo>
                    <a:pt x="8" y="341"/>
                  </a:lnTo>
                  <a:lnTo>
                    <a:pt x="7" y="346"/>
                  </a:lnTo>
                  <a:lnTo>
                    <a:pt x="6" y="350"/>
                  </a:lnTo>
                  <a:lnTo>
                    <a:pt x="6" y="351"/>
                  </a:lnTo>
                  <a:lnTo>
                    <a:pt x="5" y="357"/>
                  </a:lnTo>
                  <a:lnTo>
                    <a:pt x="9" y="357"/>
                  </a:lnTo>
                  <a:lnTo>
                    <a:pt x="5" y="356"/>
                  </a:lnTo>
                  <a:lnTo>
                    <a:pt x="4" y="361"/>
                  </a:lnTo>
                  <a:lnTo>
                    <a:pt x="4" y="362"/>
                  </a:lnTo>
                  <a:lnTo>
                    <a:pt x="4" y="367"/>
                  </a:lnTo>
                  <a:lnTo>
                    <a:pt x="8" y="367"/>
                  </a:lnTo>
                  <a:lnTo>
                    <a:pt x="4" y="366"/>
                  </a:lnTo>
                  <a:lnTo>
                    <a:pt x="3" y="371"/>
                  </a:lnTo>
                  <a:lnTo>
                    <a:pt x="2" y="376"/>
                  </a:lnTo>
                  <a:lnTo>
                    <a:pt x="1" y="380"/>
                  </a:lnTo>
                  <a:lnTo>
                    <a:pt x="1" y="382"/>
                  </a:lnTo>
                  <a:lnTo>
                    <a:pt x="1" y="388"/>
                  </a:lnTo>
                  <a:lnTo>
                    <a:pt x="1" y="393"/>
                  </a:lnTo>
                  <a:lnTo>
                    <a:pt x="5" y="393"/>
                  </a:lnTo>
                  <a:lnTo>
                    <a:pt x="1" y="392"/>
                  </a:lnTo>
                  <a:lnTo>
                    <a:pt x="0" y="397"/>
                  </a:lnTo>
                  <a:lnTo>
                    <a:pt x="0" y="398"/>
                  </a:lnTo>
                  <a:lnTo>
                    <a:pt x="0" y="403"/>
                  </a:lnTo>
                  <a:lnTo>
                    <a:pt x="0" y="40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3"/>
                  </a:lnTo>
                  <a:lnTo>
                    <a:pt x="0" y="428"/>
                  </a:lnTo>
                  <a:lnTo>
                    <a:pt x="0" y="433"/>
                  </a:lnTo>
                  <a:lnTo>
                    <a:pt x="0" y="434"/>
                  </a:lnTo>
                  <a:lnTo>
                    <a:pt x="1" y="439"/>
                  </a:lnTo>
                  <a:lnTo>
                    <a:pt x="5" y="438"/>
                  </a:lnTo>
                  <a:lnTo>
                    <a:pt x="1" y="438"/>
                  </a:lnTo>
                  <a:lnTo>
                    <a:pt x="1" y="443"/>
                  </a:lnTo>
                  <a:lnTo>
                    <a:pt x="1" y="448"/>
                  </a:lnTo>
                  <a:lnTo>
                    <a:pt x="1" y="449"/>
                  </a:lnTo>
                  <a:lnTo>
                    <a:pt x="2" y="454"/>
                  </a:lnTo>
                  <a:lnTo>
                    <a:pt x="3" y="459"/>
                  </a:lnTo>
                  <a:lnTo>
                    <a:pt x="4" y="464"/>
                  </a:lnTo>
                  <a:lnTo>
                    <a:pt x="8" y="463"/>
                  </a:lnTo>
                  <a:lnTo>
                    <a:pt x="4" y="463"/>
                  </a:lnTo>
                  <a:lnTo>
                    <a:pt x="4" y="468"/>
                  </a:lnTo>
                  <a:lnTo>
                    <a:pt x="4" y="469"/>
                  </a:lnTo>
                  <a:lnTo>
                    <a:pt x="5" y="474"/>
                  </a:lnTo>
                  <a:lnTo>
                    <a:pt x="6" y="479"/>
                  </a:lnTo>
                  <a:lnTo>
                    <a:pt x="7" y="484"/>
                  </a:lnTo>
                  <a:lnTo>
                    <a:pt x="8" y="489"/>
                  </a:lnTo>
                  <a:lnTo>
                    <a:pt x="9" y="494"/>
                  </a:lnTo>
                  <a:lnTo>
                    <a:pt x="9" y="495"/>
                  </a:lnTo>
                  <a:lnTo>
                    <a:pt x="11" y="500"/>
                  </a:lnTo>
                  <a:lnTo>
                    <a:pt x="15" y="498"/>
                  </a:lnTo>
                  <a:lnTo>
                    <a:pt x="11" y="499"/>
                  </a:lnTo>
                  <a:lnTo>
                    <a:pt x="12" y="504"/>
                  </a:lnTo>
                  <a:lnTo>
                    <a:pt x="13" y="509"/>
                  </a:lnTo>
                  <a:lnTo>
                    <a:pt x="13" y="510"/>
                  </a:lnTo>
                  <a:lnTo>
                    <a:pt x="15" y="515"/>
                  </a:lnTo>
                  <a:lnTo>
                    <a:pt x="16" y="515"/>
                  </a:lnTo>
                  <a:lnTo>
                    <a:pt x="18" y="519"/>
                  </a:lnTo>
                  <a:lnTo>
                    <a:pt x="21" y="517"/>
                  </a:lnTo>
                  <a:lnTo>
                    <a:pt x="17" y="518"/>
                  </a:lnTo>
                  <a:lnTo>
                    <a:pt x="18" y="523"/>
                  </a:lnTo>
                  <a:lnTo>
                    <a:pt x="18" y="524"/>
                  </a:lnTo>
                  <a:lnTo>
                    <a:pt x="20" y="529"/>
                  </a:lnTo>
                  <a:lnTo>
                    <a:pt x="22" y="534"/>
                  </a:lnTo>
                  <a:lnTo>
                    <a:pt x="24" y="539"/>
                  </a:lnTo>
                  <a:lnTo>
                    <a:pt x="26" y="544"/>
                  </a:lnTo>
                  <a:lnTo>
                    <a:pt x="28" y="549"/>
                  </a:lnTo>
                  <a:lnTo>
                    <a:pt x="29" y="549"/>
                  </a:lnTo>
                  <a:lnTo>
                    <a:pt x="31" y="553"/>
                  </a:lnTo>
                  <a:lnTo>
                    <a:pt x="35" y="551"/>
                  </a:lnTo>
                  <a:lnTo>
                    <a:pt x="30" y="553"/>
                  </a:lnTo>
                  <a:lnTo>
                    <a:pt x="33" y="558"/>
                  </a:lnTo>
                  <a:lnTo>
                    <a:pt x="35" y="563"/>
                  </a:lnTo>
                  <a:lnTo>
                    <a:pt x="36" y="563"/>
                  </a:lnTo>
                  <a:lnTo>
                    <a:pt x="38" y="568"/>
                  </a:lnTo>
                  <a:lnTo>
                    <a:pt x="41" y="573"/>
                  </a:lnTo>
                  <a:lnTo>
                    <a:pt x="44" y="571"/>
                  </a:lnTo>
                  <a:lnTo>
                    <a:pt x="40" y="573"/>
                  </a:lnTo>
                  <a:lnTo>
                    <a:pt x="42" y="578"/>
                  </a:lnTo>
                  <a:lnTo>
                    <a:pt x="43" y="579"/>
                  </a:lnTo>
                  <a:lnTo>
                    <a:pt x="46" y="583"/>
                  </a:lnTo>
                  <a:lnTo>
                    <a:pt x="49" y="580"/>
                  </a:lnTo>
                  <a:lnTo>
                    <a:pt x="45" y="582"/>
                  </a:lnTo>
                  <a:lnTo>
                    <a:pt x="47" y="587"/>
                  </a:lnTo>
                  <a:lnTo>
                    <a:pt x="48" y="587"/>
                  </a:lnTo>
                  <a:lnTo>
                    <a:pt x="51" y="592"/>
                  </a:lnTo>
                  <a:lnTo>
                    <a:pt x="51" y="593"/>
                  </a:lnTo>
                  <a:lnTo>
                    <a:pt x="54" y="597"/>
                  </a:lnTo>
                  <a:lnTo>
                    <a:pt x="57" y="594"/>
                  </a:lnTo>
                  <a:lnTo>
                    <a:pt x="54" y="596"/>
                  </a:lnTo>
                  <a:lnTo>
                    <a:pt x="57" y="601"/>
                  </a:lnTo>
                  <a:lnTo>
                    <a:pt x="57" y="602"/>
                  </a:lnTo>
                  <a:lnTo>
                    <a:pt x="60" y="606"/>
                  </a:lnTo>
                  <a:lnTo>
                    <a:pt x="63" y="603"/>
                  </a:lnTo>
                  <a:lnTo>
                    <a:pt x="60" y="605"/>
                  </a:lnTo>
                  <a:lnTo>
                    <a:pt x="63" y="610"/>
                  </a:lnTo>
                  <a:lnTo>
                    <a:pt x="63" y="611"/>
                  </a:lnTo>
                  <a:lnTo>
                    <a:pt x="66" y="615"/>
                  </a:lnTo>
                  <a:lnTo>
                    <a:pt x="69" y="612"/>
                  </a:lnTo>
                  <a:lnTo>
                    <a:pt x="66" y="614"/>
                  </a:lnTo>
                  <a:lnTo>
                    <a:pt x="69" y="619"/>
                  </a:lnTo>
                  <a:lnTo>
                    <a:pt x="69" y="620"/>
                  </a:lnTo>
                  <a:lnTo>
                    <a:pt x="72" y="624"/>
                  </a:lnTo>
                  <a:lnTo>
                    <a:pt x="76" y="628"/>
                  </a:lnTo>
                  <a:lnTo>
                    <a:pt x="79" y="625"/>
                  </a:lnTo>
                  <a:lnTo>
                    <a:pt x="76" y="627"/>
                  </a:lnTo>
                  <a:lnTo>
                    <a:pt x="79" y="632"/>
                  </a:lnTo>
                  <a:lnTo>
                    <a:pt x="79" y="633"/>
                  </a:lnTo>
                  <a:lnTo>
                    <a:pt x="82" y="637"/>
                  </a:lnTo>
                  <a:lnTo>
                    <a:pt x="86" y="641"/>
                  </a:lnTo>
                  <a:lnTo>
                    <a:pt x="89" y="638"/>
                  </a:lnTo>
                  <a:lnTo>
                    <a:pt x="86" y="641"/>
                  </a:lnTo>
                  <a:lnTo>
                    <a:pt x="89" y="645"/>
                  </a:lnTo>
                  <a:lnTo>
                    <a:pt x="93" y="650"/>
                  </a:lnTo>
                  <a:lnTo>
                    <a:pt x="97" y="654"/>
                  </a:lnTo>
                  <a:lnTo>
                    <a:pt x="100" y="651"/>
                  </a:lnTo>
                  <a:lnTo>
                    <a:pt x="97" y="654"/>
                  </a:lnTo>
                  <a:lnTo>
                    <a:pt x="100" y="658"/>
                  </a:lnTo>
                  <a:lnTo>
                    <a:pt x="104" y="662"/>
                  </a:lnTo>
                  <a:lnTo>
                    <a:pt x="108" y="666"/>
                  </a:lnTo>
                  <a:lnTo>
                    <a:pt x="112" y="670"/>
                  </a:lnTo>
                  <a:lnTo>
                    <a:pt x="116" y="674"/>
                  </a:lnTo>
                  <a:lnTo>
                    <a:pt x="120" y="678"/>
                  </a:lnTo>
                  <a:lnTo>
                    <a:pt x="124" y="682"/>
                  </a:lnTo>
                  <a:lnTo>
                    <a:pt x="128" y="686"/>
                  </a:lnTo>
                  <a:lnTo>
                    <a:pt x="129" y="687"/>
                  </a:lnTo>
                  <a:lnTo>
                    <a:pt x="133" y="690"/>
                  </a:lnTo>
                  <a:lnTo>
                    <a:pt x="135" y="686"/>
                  </a:lnTo>
                  <a:lnTo>
                    <a:pt x="132" y="690"/>
                  </a:lnTo>
                  <a:lnTo>
                    <a:pt x="137" y="694"/>
                  </a:lnTo>
                  <a:lnTo>
                    <a:pt x="140" y="690"/>
                  </a:lnTo>
                  <a:lnTo>
                    <a:pt x="137" y="693"/>
                  </a:lnTo>
                  <a:lnTo>
                    <a:pt x="141" y="6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9" name="Freeform 20"/>
            <p:cNvSpPr>
              <a:spLocks/>
            </p:cNvSpPr>
            <p:nvPr/>
          </p:nvSpPr>
          <p:spPr bwMode="auto">
            <a:xfrm>
              <a:off x="2745" y="2845"/>
              <a:ext cx="260" cy="346"/>
            </a:xfrm>
            <a:custGeom>
              <a:avLst/>
              <a:gdLst>
                <a:gd name="T0" fmla="*/ 251 w 260"/>
                <a:gd name="T1" fmla="*/ 4 h 346"/>
                <a:gd name="T2" fmla="*/ 254 w 260"/>
                <a:gd name="T3" fmla="*/ 20 h 346"/>
                <a:gd name="T4" fmla="*/ 248 w 260"/>
                <a:gd name="T5" fmla="*/ 35 h 346"/>
                <a:gd name="T6" fmla="*/ 246 w 260"/>
                <a:gd name="T7" fmla="*/ 45 h 346"/>
                <a:gd name="T8" fmla="*/ 243 w 260"/>
                <a:gd name="T9" fmla="*/ 59 h 346"/>
                <a:gd name="T10" fmla="*/ 239 w 260"/>
                <a:gd name="T11" fmla="*/ 74 h 346"/>
                <a:gd name="T12" fmla="*/ 237 w 260"/>
                <a:gd name="T13" fmla="*/ 85 h 346"/>
                <a:gd name="T14" fmla="*/ 236 w 260"/>
                <a:gd name="T15" fmla="*/ 101 h 346"/>
                <a:gd name="T16" fmla="*/ 229 w 260"/>
                <a:gd name="T17" fmla="*/ 109 h 346"/>
                <a:gd name="T18" fmla="*/ 220 w 260"/>
                <a:gd name="T19" fmla="*/ 129 h 346"/>
                <a:gd name="T20" fmla="*/ 215 w 260"/>
                <a:gd name="T21" fmla="*/ 138 h 346"/>
                <a:gd name="T22" fmla="*/ 209 w 260"/>
                <a:gd name="T23" fmla="*/ 151 h 346"/>
                <a:gd name="T24" fmla="*/ 200 w 260"/>
                <a:gd name="T25" fmla="*/ 172 h 346"/>
                <a:gd name="T26" fmla="*/ 188 w 260"/>
                <a:gd name="T27" fmla="*/ 183 h 346"/>
                <a:gd name="T28" fmla="*/ 179 w 260"/>
                <a:gd name="T29" fmla="*/ 196 h 346"/>
                <a:gd name="T30" fmla="*/ 172 w 260"/>
                <a:gd name="T31" fmla="*/ 205 h 346"/>
                <a:gd name="T32" fmla="*/ 165 w 260"/>
                <a:gd name="T33" fmla="*/ 214 h 346"/>
                <a:gd name="T34" fmla="*/ 158 w 260"/>
                <a:gd name="T35" fmla="*/ 222 h 346"/>
                <a:gd name="T36" fmla="*/ 146 w 260"/>
                <a:gd name="T37" fmla="*/ 233 h 346"/>
                <a:gd name="T38" fmla="*/ 139 w 260"/>
                <a:gd name="T39" fmla="*/ 241 h 346"/>
                <a:gd name="T40" fmla="*/ 130 w 260"/>
                <a:gd name="T41" fmla="*/ 249 h 346"/>
                <a:gd name="T42" fmla="*/ 119 w 260"/>
                <a:gd name="T43" fmla="*/ 262 h 346"/>
                <a:gd name="T44" fmla="*/ 108 w 260"/>
                <a:gd name="T45" fmla="*/ 276 h 346"/>
                <a:gd name="T46" fmla="*/ 99 w 260"/>
                <a:gd name="T47" fmla="*/ 283 h 346"/>
                <a:gd name="T48" fmla="*/ 87 w 260"/>
                <a:gd name="T49" fmla="*/ 287 h 346"/>
                <a:gd name="T50" fmla="*/ 78 w 260"/>
                <a:gd name="T51" fmla="*/ 294 h 346"/>
                <a:gd name="T52" fmla="*/ 68 w 260"/>
                <a:gd name="T53" fmla="*/ 301 h 346"/>
                <a:gd name="T54" fmla="*/ 43 w 260"/>
                <a:gd name="T55" fmla="*/ 316 h 346"/>
                <a:gd name="T56" fmla="*/ 33 w 260"/>
                <a:gd name="T57" fmla="*/ 323 h 346"/>
                <a:gd name="T58" fmla="*/ 21 w 260"/>
                <a:gd name="T59" fmla="*/ 328 h 346"/>
                <a:gd name="T60" fmla="*/ 6 w 260"/>
                <a:gd name="T61" fmla="*/ 336 h 346"/>
                <a:gd name="T62" fmla="*/ 14 w 260"/>
                <a:gd name="T63" fmla="*/ 341 h 346"/>
                <a:gd name="T64" fmla="*/ 31 w 260"/>
                <a:gd name="T65" fmla="*/ 333 h 346"/>
                <a:gd name="T66" fmla="*/ 40 w 260"/>
                <a:gd name="T67" fmla="*/ 322 h 346"/>
                <a:gd name="T68" fmla="*/ 62 w 260"/>
                <a:gd name="T69" fmla="*/ 314 h 346"/>
                <a:gd name="T70" fmla="*/ 75 w 260"/>
                <a:gd name="T71" fmla="*/ 300 h 346"/>
                <a:gd name="T72" fmla="*/ 92 w 260"/>
                <a:gd name="T73" fmla="*/ 294 h 346"/>
                <a:gd name="T74" fmla="*/ 102 w 260"/>
                <a:gd name="T75" fmla="*/ 287 h 346"/>
                <a:gd name="T76" fmla="*/ 110 w 260"/>
                <a:gd name="T77" fmla="*/ 280 h 346"/>
                <a:gd name="T78" fmla="*/ 120 w 260"/>
                <a:gd name="T79" fmla="*/ 272 h 346"/>
                <a:gd name="T80" fmla="*/ 136 w 260"/>
                <a:gd name="T81" fmla="*/ 255 h 346"/>
                <a:gd name="T82" fmla="*/ 145 w 260"/>
                <a:gd name="T83" fmla="*/ 247 h 346"/>
                <a:gd name="T84" fmla="*/ 152 w 260"/>
                <a:gd name="T85" fmla="*/ 239 h 346"/>
                <a:gd name="T86" fmla="*/ 168 w 260"/>
                <a:gd name="T87" fmla="*/ 223 h 346"/>
                <a:gd name="T88" fmla="*/ 175 w 260"/>
                <a:gd name="T89" fmla="*/ 213 h 346"/>
                <a:gd name="T90" fmla="*/ 182 w 260"/>
                <a:gd name="T91" fmla="*/ 206 h 346"/>
                <a:gd name="T92" fmla="*/ 189 w 260"/>
                <a:gd name="T93" fmla="*/ 197 h 346"/>
                <a:gd name="T94" fmla="*/ 194 w 260"/>
                <a:gd name="T95" fmla="*/ 180 h 346"/>
                <a:gd name="T96" fmla="*/ 208 w 260"/>
                <a:gd name="T97" fmla="*/ 169 h 346"/>
                <a:gd name="T98" fmla="*/ 221 w 260"/>
                <a:gd name="T99" fmla="*/ 146 h 346"/>
                <a:gd name="T100" fmla="*/ 223 w 260"/>
                <a:gd name="T101" fmla="*/ 141 h 346"/>
                <a:gd name="T102" fmla="*/ 230 w 260"/>
                <a:gd name="T103" fmla="*/ 127 h 346"/>
                <a:gd name="T104" fmla="*/ 236 w 260"/>
                <a:gd name="T105" fmla="*/ 113 h 346"/>
                <a:gd name="T106" fmla="*/ 240 w 260"/>
                <a:gd name="T107" fmla="*/ 102 h 346"/>
                <a:gd name="T108" fmla="*/ 245 w 260"/>
                <a:gd name="T109" fmla="*/ 88 h 346"/>
                <a:gd name="T110" fmla="*/ 247 w 260"/>
                <a:gd name="T111" fmla="*/ 78 h 346"/>
                <a:gd name="T112" fmla="*/ 252 w 260"/>
                <a:gd name="T113" fmla="*/ 56 h 346"/>
                <a:gd name="T114" fmla="*/ 254 w 260"/>
                <a:gd name="T115" fmla="*/ 46 h 346"/>
                <a:gd name="T116" fmla="*/ 252 w 260"/>
                <a:gd name="T117" fmla="*/ 30 h 346"/>
                <a:gd name="T118" fmla="*/ 259 w 260"/>
                <a:gd name="T119" fmla="*/ 15 h 346"/>
                <a:gd name="T120" fmla="*/ 260 w 260"/>
                <a:gd name="T121" fmla="*/ 5 h 3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0"/>
                <a:gd name="T184" fmla="*/ 0 h 346"/>
                <a:gd name="T185" fmla="*/ 260 w 260"/>
                <a:gd name="T186" fmla="*/ 346 h 34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0" h="346">
                  <a:moveTo>
                    <a:pt x="260" y="0"/>
                  </a:moveTo>
                  <a:lnTo>
                    <a:pt x="251" y="0"/>
                  </a:lnTo>
                  <a:lnTo>
                    <a:pt x="251" y="5"/>
                  </a:lnTo>
                  <a:lnTo>
                    <a:pt x="255" y="5"/>
                  </a:lnTo>
                  <a:lnTo>
                    <a:pt x="251" y="4"/>
                  </a:lnTo>
                  <a:lnTo>
                    <a:pt x="250" y="9"/>
                  </a:lnTo>
                  <a:lnTo>
                    <a:pt x="250" y="10"/>
                  </a:lnTo>
                  <a:lnTo>
                    <a:pt x="250" y="15"/>
                  </a:lnTo>
                  <a:lnTo>
                    <a:pt x="250" y="20"/>
                  </a:lnTo>
                  <a:lnTo>
                    <a:pt x="254" y="20"/>
                  </a:lnTo>
                  <a:lnTo>
                    <a:pt x="250" y="19"/>
                  </a:lnTo>
                  <a:lnTo>
                    <a:pt x="249" y="24"/>
                  </a:lnTo>
                  <a:lnTo>
                    <a:pt x="248" y="29"/>
                  </a:lnTo>
                  <a:lnTo>
                    <a:pt x="248" y="30"/>
                  </a:lnTo>
                  <a:lnTo>
                    <a:pt x="248" y="35"/>
                  </a:lnTo>
                  <a:lnTo>
                    <a:pt x="252" y="35"/>
                  </a:lnTo>
                  <a:lnTo>
                    <a:pt x="248" y="34"/>
                  </a:lnTo>
                  <a:lnTo>
                    <a:pt x="247" y="39"/>
                  </a:lnTo>
                  <a:lnTo>
                    <a:pt x="246" y="44"/>
                  </a:lnTo>
                  <a:lnTo>
                    <a:pt x="246" y="45"/>
                  </a:lnTo>
                  <a:lnTo>
                    <a:pt x="245" y="51"/>
                  </a:lnTo>
                  <a:lnTo>
                    <a:pt x="249" y="51"/>
                  </a:lnTo>
                  <a:lnTo>
                    <a:pt x="245" y="50"/>
                  </a:lnTo>
                  <a:lnTo>
                    <a:pt x="244" y="54"/>
                  </a:lnTo>
                  <a:lnTo>
                    <a:pt x="243" y="59"/>
                  </a:lnTo>
                  <a:lnTo>
                    <a:pt x="242" y="64"/>
                  </a:lnTo>
                  <a:lnTo>
                    <a:pt x="241" y="69"/>
                  </a:lnTo>
                  <a:lnTo>
                    <a:pt x="245" y="70"/>
                  </a:lnTo>
                  <a:lnTo>
                    <a:pt x="241" y="69"/>
                  </a:lnTo>
                  <a:lnTo>
                    <a:pt x="239" y="74"/>
                  </a:lnTo>
                  <a:lnTo>
                    <a:pt x="238" y="80"/>
                  </a:lnTo>
                  <a:lnTo>
                    <a:pt x="237" y="85"/>
                  </a:lnTo>
                  <a:lnTo>
                    <a:pt x="241" y="86"/>
                  </a:lnTo>
                  <a:lnTo>
                    <a:pt x="237" y="85"/>
                  </a:lnTo>
                  <a:lnTo>
                    <a:pt x="235" y="90"/>
                  </a:lnTo>
                  <a:lnTo>
                    <a:pt x="233" y="95"/>
                  </a:lnTo>
                  <a:lnTo>
                    <a:pt x="232" y="100"/>
                  </a:lnTo>
                  <a:lnTo>
                    <a:pt x="236" y="101"/>
                  </a:lnTo>
                  <a:lnTo>
                    <a:pt x="232" y="100"/>
                  </a:lnTo>
                  <a:lnTo>
                    <a:pt x="230" y="105"/>
                  </a:lnTo>
                  <a:lnTo>
                    <a:pt x="228" y="110"/>
                  </a:lnTo>
                  <a:lnTo>
                    <a:pt x="232" y="111"/>
                  </a:lnTo>
                  <a:lnTo>
                    <a:pt x="229" y="109"/>
                  </a:lnTo>
                  <a:lnTo>
                    <a:pt x="227" y="113"/>
                  </a:lnTo>
                  <a:lnTo>
                    <a:pt x="226" y="114"/>
                  </a:lnTo>
                  <a:lnTo>
                    <a:pt x="224" y="119"/>
                  </a:lnTo>
                  <a:lnTo>
                    <a:pt x="222" y="124"/>
                  </a:lnTo>
                  <a:lnTo>
                    <a:pt x="220" y="129"/>
                  </a:lnTo>
                  <a:lnTo>
                    <a:pt x="224" y="130"/>
                  </a:lnTo>
                  <a:lnTo>
                    <a:pt x="221" y="128"/>
                  </a:lnTo>
                  <a:lnTo>
                    <a:pt x="218" y="133"/>
                  </a:lnTo>
                  <a:lnTo>
                    <a:pt x="216" y="137"/>
                  </a:lnTo>
                  <a:lnTo>
                    <a:pt x="215" y="138"/>
                  </a:lnTo>
                  <a:lnTo>
                    <a:pt x="213" y="143"/>
                  </a:lnTo>
                  <a:lnTo>
                    <a:pt x="217" y="144"/>
                  </a:lnTo>
                  <a:lnTo>
                    <a:pt x="214" y="142"/>
                  </a:lnTo>
                  <a:lnTo>
                    <a:pt x="211" y="147"/>
                  </a:lnTo>
                  <a:lnTo>
                    <a:pt x="209" y="151"/>
                  </a:lnTo>
                  <a:lnTo>
                    <a:pt x="206" y="156"/>
                  </a:lnTo>
                  <a:lnTo>
                    <a:pt x="204" y="160"/>
                  </a:lnTo>
                  <a:lnTo>
                    <a:pt x="200" y="165"/>
                  </a:lnTo>
                  <a:lnTo>
                    <a:pt x="197" y="170"/>
                  </a:lnTo>
                  <a:lnTo>
                    <a:pt x="200" y="172"/>
                  </a:lnTo>
                  <a:lnTo>
                    <a:pt x="197" y="170"/>
                  </a:lnTo>
                  <a:lnTo>
                    <a:pt x="194" y="174"/>
                  </a:lnTo>
                  <a:lnTo>
                    <a:pt x="191" y="178"/>
                  </a:lnTo>
                  <a:lnTo>
                    <a:pt x="188" y="183"/>
                  </a:lnTo>
                  <a:lnTo>
                    <a:pt x="185" y="188"/>
                  </a:lnTo>
                  <a:lnTo>
                    <a:pt x="188" y="190"/>
                  </a:lnTo>
                  <a:lnTo>
                    <a:pt x="185" y="188"/>
                  </a:lnTo>
                  <a:lnTo>
                    <a:pt x="182" y="192"/>
                  </a:lnTo>
                  <a:lnTo>
                    <a:pt x="179" y="196"/>
                  </a:lnTo>
                  <a:lnTo>
                    <a:pt x="182" y="198"/>
                  </a:lnTo>
                  <a:lnTo>
                    <a:pt x="179" y="195"/>
                  </a:lnTo>
                  <a:lnTo>
                    <a:pt x="175" y="200"/>
                  </a:lnTo>
                  <a:lnTo>
                    <a:pt x="175" y="201"/>
                  </a:lnTo>
                  <a:lnTo>
                    <a:pt x="172" y="205"/>
                  </a:lnTo>
                  <a:lnTo>
                    <a:pt x="175" y="207"/>
                  </a:lnTo>
                  <a:lnTo>
                    <a:pt x="172" y="204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5" y="214"/>
                  </a:lnTo>
                  <a:lnTo>
                    <a:pt x="168" y="216"/>
                  </a:lnTo>
                  <a:lnTo>
                    <a:pt x="165" y="213"/>
                  </a:lnTo>
                  <a:lnTo>
                    <a:pt x="161" y="217"/>
                  </a:lnTo>
                  <a:lnTo>
                    <a:pt x="161" y="218"/>
                  </a:lnTo>
                  <a:lnTo>
                    <a:pt x="158" y="222"/>
                  </a:lnTo>
                  <a:lnTo>
                    <a:pt x="161" y="224"/>
                  </a:lnTo>
                  <a:lnTo>
                    <a:pt x="158" y="221"/>
                  </a:lnTo>
                  <a:lnTo>
                    <a:pt x="154" y="225"/>
                  </a:lnTo>
                  <a:lnTo>
                    <a:pt x="150" y="229"/>
                  </a:lnTo>
                  <a:lnTo>
                    <a:pt x="146" y="233"/>
                  </a:lnTo>
                  <a:lnTo>
                    <a:pt x="146" y="234"/>
                  </a:lnTo>
                  <a:lnTo>
                    <a:pt x="143" y="238"/>
                  </a:lnTo>
                  <a:lnTo>
                    <a:pt x="146" y="240"/>
                  </a:lnTo>
                  <a:lnTo>
                    <a:pt x="143" y="237"/>
                  </a:lnTo>
                  <a:lnTo>
                    <a:pt x="139" y="241"/>
                  </a:lnTo>
                  <a:lnTo>
                    <a:pt x="142" y="244"/>
                  </a:lnTo>
                  <a:lnTo>
                    <a:pt x="140" y="241"/>
                  </a:lnTo>
                  <a:lnTo>
                    <a:pt x="135" y="245"/>
                  </a:lnTo>
                  <a:lnTo>
                    <a:pt x="134" y="245"/>
                  </a:lnTo>
                  <a:lnTo>
                    <a:pt x="130" y="249"/>
                  </a:lnTo>
                  <a:lnTo>
                    <a:pt x="126" y="253"/>
                  </a:lnTo>
                  <a:lnTo>
                    <a:pt x="122" y="257"/>
                  </a:lnTo>
                  <a:lnTo>
                    <a:pt x="118" y="262"/>
                  </a:lnTo>
                  <a:lnTo>
                    <a:pt x="121" y="265"/>
                  </a:lnTo>
                  <a:lnTo>
                    <a:pt x="119" y="262"/>
                  </a:lnTo>
                  <a:lnTo>
                    <a:pt x="115" y="265"/>
                  </a:lnTo>
                  <a:lnTo>
                    <a:pt x="110" y="269"/>
                  </a:lnTo>
                  <a:lnTo>
                    <a:pt x="109" y="269"/>
                  </a:lnTo>
                  <a:lnTo>
                    <a:pt x="105" y="273"/>
                  </a:lnTo>
                  <a:lnTo>
                    <a:pt x="108" y="276"/>
                  </a:lnTo>
                  <a:lnTo>
                    <a:pt x="106" y="273"/>
                  </a:lnTo>
                  <a:lnTo>
                    <a:pt x="101" y="276"/>
                  </a:lnTo>
                  <a:lnTo>
                    <a:pt x="100" y="276"/>
                  </a:lnTo>
                  <a:lnTo>
                    <a:pt x="96" y="280"/>
                  </a:lnTo>
                  <a:lnTo>
                    <a:pt x="99" y="283"/>
                  </a:lnTo>
                  <a:lnTo>
                    <a:pt x="97" y="280"/>
                  </a:lnTo>
                  <a:lnTo>
                    <a:pt x="92" y="284"/>
                  </a:lnTo>
                  <a:lnTo>
                    <a:pt x="94" y="287"/>
                  </a:lnTo>
                  <a:lnTo>
                    <a:pt x="92" y="284"/>
                  </a:lnTo>
                  <a:lnTo>
                    <a:pt x="87" y="287"/>
                  </a:lnTo>
                  <a:lnTo>
                    <a:pt x="83" y="290"/>
                  </a:lnTo>
                  <a:lnTo>
                    <a:pt x="78" y="294"/>
                  </a:lnTo>
                  <a:lnTo>
                    <a:pt x="80" y="297"/>
                  </a:lnTo>
                  <a:lnTo>
                    <a:pt x="78" y="294"/>
                  </a:lnTo>
                  <a:lnTo>
                    <a:pt x="73" y="297"/>
                  </a:lnTo>
                  <a:lnTo>
                    <a:pt x="68" y="301"/>
                  </a:lnTo>
                  <a:lnTo>
                    <a:pt x="70" y="304"/>
                  </a:lnTo>
                  <a:lnTo>
                    <a:pt x="68" y="301"/>
                  </a:lnTo>
                  <a:lnTo>
                    <a:pt x="63" y="304"/>
                  </a:lnTo>
                  <a:lnTo>
                    <a:pt x="58" y="307"/>
                  </a:lnTo>
                  <a:lnTo>
                    <a:pt x="53" y="310"/>
                  </a:lnTo>
                  <a:lnTo>
                    <a:pt x="48" y="313"/>
                  </a:lnTo>
                  <a:lnTo>
                    <a:pt x="43" y="316"/>
                  </a:lnTo>
                  <a:lnTo>
                    <a:pt x="38" y="319"/>
                  </a:lnTo>
                  <a:lnTo>
                    <a:pt x="33" y="323"/>
                  </a:lnTo>
                  <a:lnTo>
                    <a:pt x="35" y="326"/>
                  </a:lnTo>
                  <a:lnTo>
                    <a:pt x="33" y="323"/>
                  </a:lnTo>
                  <a:lnTo>
                    <a:pt x="28" y="326"/>
                  </a:lnTo>
                  <a:lnTo>
                    <a:pt x="30" y="329"/>
                  </a:lnTo>
                  <a:lnTo>
                    <a:pt x="29" y="325"/>
                  </a:lnTo>
                  <a:lnTo>
                    <a:pt x="22" y="327"/>
                  </a:lnTo>
                  <a:lnTo>
                    <a:pt x="21" y="328"/>
                  </a:lnTo>
                  <a:lnTo>
                    <a:pt x="16" y="331"/>
                  </a:lnTo>
                  <a:lnTo>
                    <a:pt x="10" y="334"/>
                  </a:lnTo>
                  <a:lnTo>
                    <a:pt x="5" y="337"/>
                  </a:lnTo>
                  <a:lnTo>
                    <a:pt x="7" y="340"/>
                  </a:lnTo>
                  <a:lnTo>
                    <a:pt x="6" y="336"/>
                  </a:lnTo>
                  <a:lnTo>
                    <a:pt x="0" y="338"/>
                  </a:lnTo>
                  <a:lnTo>
                    <a:pt x="2" y="346"/>
                  </a:lnTo>
                  <a:lnTo>
                    <a:pt x="8" y="344"/>
                  </a:lnTo>
                  <a:lnTo>
                    <a:pt x="9" y="344"/>
                  </a:lnTo>
                  <a:lnTo>
                    <a:pt x="14" y="341"/>
                  </a:lnTo>
                  <a:lnTo>
                    <a:pt x="20" y="338"/>
                  </a:lnTo>
                  <a:lnTo>
                    <a:pt x="26" y="335"/>
                  </a:lnTo>
                  <a:lnTo>
                    <a:pt x="24" y="331"/>
                  </a:lnTo>
                  <a:lnTo>
                    <a:pt x="25" y="335"/>
                  </a:lnTo>
                  <a:lnTo>
                    <a:pt x="31" y="333"/>
                  </a:lnTo>
                  <a:lnTo>
                    <a:pt x="32" y="333"/>
                  </a:lnTo>
                  <a:lnTo>
                    <a:pt x="37" y="330"/>
                  </a:lnTo>
                  <a:lnTo>
                    <a:pt x="38" y="330"/>
                  </a:lnTo>
                  <a:lnTo>
                    <a:pt x="43" y="326"/>
                  </a:lnTo>
                  <a:lnTo>
                    <a:pt x="40" y="322"/>
                  </a:lnTo>
                  <a:lnTo>
                    <a:pt x="42" y="326"/>
                  </a:lnTo>
                  <a:lnTo>
                    <a:pt x="47" y="323"/>
                  </a:lnTo>
                  <a:lnTo>
                    <a:pt x="52" y="320"/>
                  </a:lnTo>
                  <a:lnTo>
                    <a:pt x="57" y="317"/>
                  </a:lnTo>
                  <a:lnTo>
                    <a:pt x="62" y="314"/>
                  </a:lnTo>
                  <a:lnTo>
                    <a:pt x="67" y="311"/>
                  </a:lnTo>
                  <a:lnTo>
                    <a:pt x="72" y="308"/>
                  </a:lnTo>
                  <a:lnTo>
                    <a:pt x="73" y="308"/>
                  </a:lnTo>
                  <a:lnTo>
                    <a:pt x="78" y="304"/>
                  </a:lnTo>
                  <a:lnTo>
                    <a:pt x="75" y="300"/>
                  </a:lnTo>
                  <a:lnTo>
                    <a:pt x="77" y="304"/>
                  </a:lnTo>
                  <a:lnTo>
                    <a:pt x="82" y="301"/>
                  </a:lnTo>
                  <a:lnTo>
                    <a:pt x="83" y="301"/>
                  </a:lnTo>
                  <a:lnTo>
                    <a:pt x="88" y="297"/>
                  </a:lnTo>
                  <a:lnTo>
                    <a:pt x="92" y="294"/>
                  </a:lnTo>
                  <a:lnTo>
                    <a:pt x="89" y="290"/>
                  </a:lnTo>
                  <a:lnTo>
                    <a:pt x="91" y="294"/>
                  </a:lnTo>
                  <a:lnTo>
                    <a:pt x="96" y="291"/>
                  </a:lnTo>
                  <a:lnTo>
                    <a:pt x="97" y="291"/>
                  </a:lnTo>
                  <a:lnTo>
                    <a:pt x="102" y="287"/>
                  </a:lnTo>
                  <a:lnTo>
                    <a:pt x="102" y="286"/>
                  </a:lnTo>
                  <a:lnTo>
                    <a:pt x="106" y="282"/>
                  </a:lnTo>
                  <a:lnTo>
                    <a:pt x="103" y="279"/>
                  </a:lnTo>
                  <a:lnTo>
                    <a:pt x="105" y="283"/>
                  </a:lnTo>
                  <a:lnTo>
                    <a:pt x="110" y="280"/>
                  </a:lnTo>
                  <a:lnTo>
                    <a:pt x="111" y="279"/>
                  </a:lnTo>
                  <a:lnTo>
                    <a:pt x="115" y="275"/>
                  </a:lnTo>
                  <a:lnTo>
                    <a:pt x="112" y="272"/>
                  </a:lnTo>
                  <a:lnTo>
                    <a:pt x="115" y="276"/>
                  </a:lnTo>
                  <a:lnTo>
                    <a:pt x="120" y="272"/>
                  </a:lnTo>
                  <a:lnTo>
                    <a:pt x="124" y="269"/>
                  </a:lnTo>
                  <a:lnTo>
                    <a:pt x="124" y="268"/>
                  </a:lnTo>
                  <a:lnTo>
                    <a:pt x="128" y="264"/>
                  </a:lnTo>
                  <a:lnTo>
                    <a:pt x="132" y="259"/>
                  </a:lnTo>
                  <a:lnTo>
                    <a:pt x="136" y="255"/>
                  </a:lnTo>
                  <a:lnTo>
                    <a:pt x="140" y="251"/>
                  </a:lnTo>
                  <a:lnTo>
                    <a:pt x="137" y="248"/>
                  </a:lnTo>
                  <a:lnTo>
                    <a:pt x="140" y="252"/>
                  </a:lnTo>
                  <a:lnTo>
                    <a:pt x="145" y="248"/>
                  </a:lnTo>
                  <a:lnTo>
                    <a:pt x="145" y="247"/>
                  </a:lnTo>
                  <a:lnTo>
                    <a:pt x="149" y="243"/>
                  </a:lnTo>
                  <a:lnTo>
                    <a:pt x="150" y="243"/>
                  </a:lnTo>
                  <a:lnTo>
                    <a:pt x="153" y="239"/>
                  </a:lnTo>
                  <a:lnTo>
                    <a:pt x="149" y="236"/>
                  </a:lnTo>
                  <a:lnTo>
                    <a:pt x="152" y="239"/>
                  </a:lnTo>
                  <a:lnTo>
                    <a:pt x="156" y="235"/>
                  </a:lnTo>
                  <a:lnTo>
                    <a:pt x="160" y="231"/>
                  </a:lnTo>
                  <a:lnTo>
                    <a:pt x="164" y="227"/>
                  </a:lnTo>
                  <a:lnTo>
                    <a:pt x="165" y="227"/>
                  </a:lnTo>
                  <a:lnTo>
                    <a:pt x="168" y="223"/>
                  </a:lnTo>
                  <a:lnTo>
                    <a:pt x="164" y="220"/>
                  </a:lnTo>
                  <a:lnTo>
                    <a:pt x="167" y="223"/>
                  </a:lnTo>
                  <a:lnTo>
                    <a:pt x="171" y="219"/>
                  </a:lnTo>
                  <a:lnTo>
                    <a:pt x="172" y="218"/>
                  </a:lnTo>
                  <a:lnTo>
                    <a:pt x="175" y="213"/>
                  </a:lnTo>
                  <a:lnTo>
                    <a:pt x="171" y="211"/>
                  </a:lnTo>
                  <a:lnTo>
                    <a:pt x="174" y="214"/>
                  </a:lnTo>
                  <a:lnTo>
                    <a:pt x="178" y="210"/>
                  </a:lnTo>
                  <a:lnTo>
                    <a:pt x="179" y="210"/>
                  </a:lnTo>
                  <a:lnTo>
                    <a:pt x="182" y="206"/>
                  </a:lnTo>
                  <a:lnTo>
                    <a:pt x="178" y="203"/>
                  </a:lnTo>
                  <a:lnTo>
                    <a:pt x="182" y="206"/>
                  </a:lnTo>
                  <a:lnTo>
                    <a:pt x="186" y="201"/>
                  </a:lnTo>
                  <a:lnTo>
                    <a:pt x="189" y="197"/>
                  </a:lnTo>
                  <a:lnTo>
                    <a:pt x="192" y="193"/>
                  </a:lnTo>
                  <a:lnTo>
                    <a:pt x="192" y="192"/>
                  </a:lnTo>
                  <a:lnTo>
                    <a:pt x="195" y="187"/>
                  </a:lnTo>
                  <a:lnTo>
                    <a:pt x="198" y="182"/>
                  </a:lnTo>
                  <a:lnTo>
                    <a:pt x="194" y="180"/>
                  </a:lnTo>
                  <a:lnTo>
                    <a:pt x="198" y="183"/>
                  </a:lnTo>
                  <a:lnTo>
                    <a:pt x="201" y="179"/>
                  </a:lnTo>
                  <a:lnTo>
                    <a:pt x="205" y="175"/>
                  </a:lnTo>
                  <a:lnTo>
                    <a:pt x="205" y="174"/>
                  </a:lnTo>
                  <a:lnTo>
                    <a:pt x="208" y="169"/>
                  </a:lnTo>
                  <a:lnTo>
                    <a:pt x="211" y="164"/>
                  </a:lnTo>
                  <a:lnTo>
                    <a:pt x="213" y="160"/>
                  </a:lnTo>
                  <a:lnTo>
                    <a:pt x="216" y="155"/>
                  </a:lnTo>
                  <a:lnTo>
                    <a:pt x="218" y="151"/>
                  </a:lnTo>
                  <a:lnTo>
                    <a:pt x="221" y="146"/>
                  </a:lnTo>
                  <a:lnTo>
                    <a:pt x="221" y="144"/>
                  </a:lnTo>
                  <a:lnTo>
                    <a:pt x="221" y="146"/>
                  </a:lnTo>
                  <a:lnTo>
                    <a:pt x="223" y="141"/>
                  </a:lnTo>
                  <a:lnTo>
                    <a:pt x="219" y="139"/>
                  </a:lnTo>
                  <a:lnTo>
                    <a:pt x="223" y="141"/>
                  </a:lnTo>
                  <a:lnTo>
                    <a:pt x="225" y="137"/>
                  </a:lnTo>
                  <a:lnTo>
                    <a:pt x="228" y="132"/>
                  </a:lnTo>
                  <a:lnTo>
                    <a:pt x="228" y="130"/>
                  </a:lnTo>
                  <a:lnTo>
                    <a:pt x="228" y="132"/>
                  </a:lnTo>
                  <a:lnTo>
                    <a:pt x="230" y="127"/>
                  </a:lnTo>
                  <a:lnTo>
                    <a:pt x="232" y="122"/>
                  </a:lnTo>
                  <a:lnTo>
                    <a:pt x="234" y="117"/>
                  </a:lnTo>
                  <a:lnTo>
                    <a:pt x="230" y="115"/>
                  </a:lnTo>
                  <a:lnTo>
                    <a:pt x="234" y="117"/>
                  </a:lnTo>
                  <a:lnTo>
                    <a:pt x="236" y="113"/>
                  </a:lnTo>
                  <a:lnTo>
                    <a:pt x="236" y="111"/>
                  </a:lnTo>
                  <a:lnTo>
                    <a:pt x="236" y="113"/>
                  </a:lnTo>
                  <a:lnTo>
                    <a:pt x="238" y="108"/>
                  </a:lnTo>
                  <a:lnTo>
                    <a:pt x="240" y="103"/>
                  </a:lnTo>
                  <a:lnTo>
                    <a:pt x="240" y="102"/>
                  </a:lnTo>
                  <a:lnTo>
                    <a:pt x="241" y="97"/>
                  </a:lnTo>
                  <a:lnTo>
                    <a:pt x="237" y="96"/>
                  </a:lnTo>
                  <a:lnTo>
                    <a:pt x="241" y="98"/>
                  </a:lnTo>
                  <a:lnTo>
                    <a:pt x="243" y="93"/>
                  </a:lnTo>
                  <a:lnTo>
                    <a:pt x="245" y="88"/>
                  </a:lnTo>
                  <a:lnTo>
                    <a:pt x="245" y="87"/>
                  </a:lnTo>
                  <a:lnTo>
                    <a:pt x="246" y="82"/>
                  </a:lnTo>
                  <a:lnTo>
                    <a:pt x="247" y="77"/>
                  </a:lnTo>
                  <a:lnTo>
                    <a:pt x="243" y="75"/>
                  </a:lnTo>
                  <a:lnTo>
                    <a:pt x="247" y="78"/>
                  </a:lnTo>
                  <a:lnTo>
                    <a:pt x="249" y="72"/>
                  </a:lnTo>
                  <a:lnTo>
                    <a:pt x="249" y="71"/>
                  </a:lnTo>
                  <a:lnTo>
                    <a:pt x="250" y="66"/>
                  </a:lnTo>
                  <a:lnTo>
                    <a:pt x="251" y="61"/>
                  </a:lnTo>
                  <a:lnTo>
                    <a:pt x="252" y="56"/>
                  </a:lnTo>
                  <a:lnTo>
                    <a:pt x="253" y="52"/>
                  </a:lnTo>
                  <a:lnTo>
                    <a:pt x="254" y="46"/>
                  </a:lnTo>
                  <a:lnTo>
                    <a:pt x="250" y="45"/>
                  </a:lnTo>
                  <a:lnTo>
                    <a:pt x="254" y="46"/>
                  </a:lnTo>
                  <a:lnTo>
                    <a:pt x="255" y="41"/>
                  </a:lnTo>
                  <a:lnTo>
                    <a:pt x="256" y="36"/>
                  </a:lnTo>
                  <a:lnTo>
                    <a:pt x="257" y="35"/>
                  </a:lnTo>
                  <a:lnTo>
                    <a:pt x="257" y="30"/>
                  </a:lnTo>
                  <a:lnTo>
                    <a:pt x="252" y="30"/>
                  </a:lnTo>
                  <a:lnTo>
                    <a:pt x="256" y="31"/>
                  </a:lnTo>
                  <a:lnTo>
                    <a:pt x="257" y="26"/>
                  </a:lnTo>
                  <a:lnTo>
                    <a:pt x="258" y="21"/>
                  </a:lnTo>
                  <a:lnTo>
                    <a:pt x="259" y="20"/>
                  </a:lnTo>
                  <a:lnTo>
                    <a:pt x="259" y="15"/>
                  </a:lnTo>
                  <a:lnTo>
                    <a:pt x="259" y="10"/>
                  </a:lnTo>
                  <a:lnTo>
                    <a:pt x="254" y="10"/>
                  </a:lnTo>
                  <a:lnTo>
                    <a:pt x="258" y="11"/>
                  </a:lnTo>
                  <a:lnTo>
                    <a:pt x="259" y="6"/>
                  </a:lnTo>
                  <a:lnTo>
                    <a:pt x="260" y="5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0" name="Freeform 21"/>
            <p:cNvSpPr>
              <a:spLocks/>
            </p:cNvSpPr>
            <p:nvPr/>
          </p:nvSpPr>
          <p:spPr bwMode="auto">
            <a:xfrm>
              <a:off x="1939" y="2680"/>
              <a:ext cx="45" cy="121"/>
            </a:xfrm>
            <a:custGeom>
              <a:avLst/>
              <a:gdLst>
                <a:gd name="T0" fmla="*/ 9 w 45"/>
                <a:gd name="T1" fmla="*/ 121 h 121"/>
                <a:gd name="T2" fmla="*/ 4 w 45"/>
                <a:gd name="T3" fmla="*/ 116 h 121"/>
                <a:gd name="T4" fmla="*/ 9 w 45"/>
                <a:gd name="T5" fmla="*/ 113 h 121"/>
                <a:gd name="T6" fmla="*/ 11 w 45"/>
                <a:gd name="T7" fmla="*/ 103 h 121"/>
                <a:gd name="T8" fmla="*/ 12 w 45"/>
                <a:gd name="T9" fmla="*/ 97 h 121"/>
                <a:gd name="T10" fmla="*/ 11 w 45"/>
                <a:gd name="T11" fmla="*/ 99 h 121"/>
                <a:gd name="T12" fmla="*/ 13 w 45"/>
                <a:gd name="T13" fmla="*/ 93 h 121"/>
                <a:gd name="T14" fmla="*/ 15 w 45"/>
                <a:gd name="T15" fmla="*/ 83 h 121"/>
                <a:gd name="T16" fmla="*/ 17 w 45"/>
                <a:gd name="T17" fmla="*/ 74 h 121"/>
                <a:gd name="T18" fmla="*/ 14 w 45"/>
                <a:gd name="T19" fmla="*/ 68 h 121"/>
                <a:gd name="T20" fmla="*/ 20 w 45"/>
                <a:gd name="T21" fmla="*/ 65 h 121"/>
                <a:gd name="T22" fmla="*/ 21 w 45"/>
                <a:gd name="T23" fmla="*/ 59 h 121"/>
                <a:gd name="T24" fmla="*/ 21 w 45"/>
                <a:gd name="T25" fmla="*/ 60 h 121"/>
                <a:gd name="T26" fmla="*/ 19 w 45"/>
                <a:gd name="T27" fmla="*/ 52 h 121"/>
                <a:gd name="T28" fmla="*/ 25 w 45"/>
                <a:gd name="T29" fmla="*/ 50 h 121"/>
                <a:gd name="T30" fmla="*/ 26 w 45"/>
                <a:gd name="T31" fmla="*/ 44 h 121"/>
                <a:gd name="T32" fmla="*/ 26 w 45"/>
                <a:gd name="T33" fmla="*/ 45 h 121"/>
                <a:gd name="T34" fmla="*/ 30 w 45"/>
                <a:gd name="T35" fmla="*/ 35 h 121"/>
                <a:gd name="T36" fmla="*/ 30 w 45"/>
                <a:gd name="T37" fmla="*/ 35 h 121"/>
                <a:gd name="T38" fmla="*/ 32 w 45"/>
                <a:gd name="T39" fmla="*/ 31 h 121"/>
                <a:gd name="T40" fmla="*/ 30 w 45"/>
                <a:gd name="T41" fmla="*/ 24 h 121"/>
                <a:gd name="T42" fmla="*/ 36 w 45"/>
                <a:gd name="T43" fmla="*/ 22 h 121"/>
                <a:gd name="T44" fmla="*/ 39 w 45"/>
                <a:gd name="T45" fmla="*/ 17 h 121"/>
                <a:gd name="T46" fmla="*/ 37 w 45"/>
                <a:gd name="T47" fmla="*/ 10 h 121"/>
                <a:gd name="T48" fmla="*/ 43 w 45"/>
                <a:gd name="T49" fmla="*/ 8 h 121"/>
                <a:gd name="T50" fmla="*/ 38 w 45"/>
                <a:gd name="T51" fmla="*/ 0 h 121"/>
                <a:gd name="T52" fmla="*/ 34 w 45"/>
                <a:gd name="T53" fmla="*/ 8 h 121"/>
                <a:gd name="T54" fmla="*/ 33 w 45"/>
                <a:gd name="T55" fmla="*/ 9 h 121"/>
                <a:gd name="T56" fmla="*/ 35 w 45"/>
                <a:gd name="T57" fmla="*/ 15 h 121"/>
                <a:gd name="T58" fmla="*/ 29 w 45"/>
                <a:gd name="T59" fmla="*/ 18 h 121"/>
                <a:gd name="T60" fmla="*/ 26 w 45"/>
                <a:gd name="T61" fmla="*/ 24 h 121"/>
                <a:gd name="T62" fmla="*/ 24 w 45"/>
                <a:gd name="T63" fmla="*/ 28 h 121"/>
                <a:gd name="T64" fmla="*/ 25 w 45"/>
                <a:gd name="T65" fmla="*/ 27 h 121"/>
                <a:gd name="T66" fmla="*/ 22 w 45"/>
                <a:gd name="T67" fmla="*/ 33 h 121"/>
                <a:gd name="T68" fmla="*/ 20 w 45"/>
                <a:gd name="T69" fmla="*/ 37 h 121"/>
                <a:gd name="T70" fmla="*/ 18 w 45"/>
                <a:gd name="T71" fmla="*/ 42 h 121"/>
                <a:gd name="T72" fmla="*/ 21 w 45"/>
                <a:gd name="T73" fmla="*/ 48 h 121"/>
                <a:gd name="T74" fmla="*/ 16 w 45"/>
                <a:gd name="T75" fmla="*/ 50 h 121"/>
                <a:gd name="T76" fmla="*/ 15 w 45"/>
                <a:gd name="T77" fmla="*/ 51 h 121"/>
                <a:gd name="T78" fmla="*/ 13 w 45"/>
                <a:gd name="T79" fmla="*/ 56 h 121"/>
                <a:gd name="T80" fmla="*/ 16 w 45"/>
                <a:gd name="T81" fmla="*/ 63 h 121"/>
                <a:gd name="T82" fmla="*/ 10 w 45"/>
                <a:gd name="T83" fmla="*/ 67 h 121"/>
                <a:gd name="T84" fmla="*/ 9 w 45"/>
                <a:gd name="T85" fmla="*/ 72 h 121"/>
                <a:gd name="T86" fmla="*/ 7 w 45"/>
                <a:gd name="T87" fmla="*/ 81 h 121"/>
                <a:gd name="T88" fmla="*/ 5 w 45"/>
                <a:gd name="T89" fmla="*/ 91 h 121"/>
                <a:gd name="T90" fmla="*/ 5 w 45"/>
                <a:gd name="T91" fmla="*/ 91 h 121"/>
                <a:gd name="T92" fmla="*/ 3 w 45"/>
                <a:gd name="T93" fmla="*/ 97 h 121"/>
                <a:gd name="T94" fmla="*/ 7 w 45"/>
                <a:gd name="T95" fmla="*/ 102 h 121"/>
                <a:gd name="T96" fmla="*/ 2 w 45"/>
                <a:gd name="T97" fmla="*/ 106 h 121"/>
                <a:gd name="T98" fmla="*/ 0 w 45"/>
                <a:gd name="T99" fmla="*/ 115 h 121"/>
                <a:gd name="T100" fmla="*/ 0 w 45"/>
                <a:gd name="T101" fmla="*/ 121 h 1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"/>
                <a:gd name="T154" fmla="*/ 0 h 121"/>
                <a:gd name="T155" fmla="*/ 45 w 45"/>
                <a:gd name="T156" fmla="*/ 121 h 1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" h="121">
                  <a:moveTo>
                    <a:pt x="0" y="121"/>
                  </a:moveTo>
                  <a:lnTo>
                    <a:pt x="9" y="121"/>
                  </a:lnTo>
                  <a:lnTo>
                    <a:pt x="9" y="116"/>
                  </a:lnTo>
                  <a:lnTo>
                    <a:pt x="4" y="116"/>
                  </a:lnTo>
                  <a:lnTo>
                    <a:pt x="8" y="117"/>
                  </a:lnTo>
                  <a:lnTo>
                    <a:pt x="9" y="113"/>
                  </a:lnTo>
                  <a:lnTo>
                    <a:pt x="10" y="108"/>
                  </a:lnTo>
                  <a:lnTo>
                    <a:pt x="11" y="103"/>
                  </a:lnTo>
                  <a:lnTo>
                    <a:pt x="12" y="102"/>
                  </a:lnTo>
                  <a:lnTo>
                    <a:pt x="12" y="97"/>
                  </a:lnTo>
                  <a:lnTo>
                    <a:pt x="7" y="97"/>
                  </a:lnTo>
                  <a:lnTo>
                    <a:pt x="11" y="99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14" y="88"/>
                  </a:lnTo>
                  <a:lnTo>
                    <a:pt x="15" y="83"/>
                  </a:lnTo>
                  <a:lnTo>
                    <a:pt x="16" y="78"/>
                  </a:lnTo>
                  <a:lnTo>
                    <a:pt x="17" y="74"/>
                  </a:lnTo>
                  <a:lnTo>
                    <a:pt x="18" y="69"/>
                  </a:lnTo>
                  <a:lnTo>
                    <a:pt x="14" y="68"/>
                  </a:lnTo>
                  <a:lnTo>
                    <a:pt x="18" y="70"/>
                  </a:lnTo>
                  <a:lnTo>
                    <a:pt x="20" y="65"/>
                  </a:lnTo>
                  <a:lnTo>
                    <a:pt x="20" y="64"/>
                  </a:lnTo>
                  <a:lnTo>
                    <a:pt x="21" y="59"/>
                  </a:lnTo>
                  <a:lnTo>
                    <a:pt x="17" y="58"/>
                  </a:lnTo>
                  <a:lnTo>
                    <a:pt x="21" y="60"/>
                  </a:lnTo>
                  <a:lnTo>
                    <a:pt x="23" y="54"/>
                  </a:lnTo>
                  <a:lnTo>
                    <a:pt x="19" y="52"/>
                  </a:lnTo>
                  <a:lnTo>
                    <a:pt x="23" y="54"/>
                  </a:lnTo>
                  <a:lnTo>
                    <a:pt x="25" y="50"/>
                  </a:lnTo>
                  <a:lnTo>
                    <a:pt x="25" y="49"/>
                  </a:lnTo>
                  <a:lnTo>
                    <a:pt x="26" y="44"/>
                  </a:lnTo>
                  <a:lnTo>
                    <a:pt x="22" y="43"/>
                  </a:lnTo>
                  <a:lnTo>
                    <a:pt x="26" y="45"/>
                  </a:lnTo>
                  <a:lnTo>
                    <a:pt x="28" y="40"/>
                  </a:lnTo>
                  <a:lnTo>
                    <a:pt x="30" y="35"/>
                  </a:lnTo>
                  <a:lnTo>
                    <a:pt x="26" y="33"/>
                  </a:lnTo>
                  <a:lnTo>
                    <a:pt x="30" y="35"/>
                  </a:lnTo>
                  <a:lnTo>
                    <a:pt x="32" y="31"/>
                  </a:lnTo>
                  <a:lnTo>
                    <a:pt x="34" y="26"/>
                  </a:lnTo>
                  <a:lnTo>
                    <a:pt x="30" y="24"/>
                  </a:lnTo>
                  <a:lnTo>
                    <a:pt x="34" y="26"/>
                  </a:lnTo>
                  <a:lnTo>
                    <a:pt x="36" y="22"/>
                  </a:lnTo>
                  <a:lnTo>
                    <a:pt x="39" y="17"/>
                  </a:lnTo>
                  <a:lnTo>
                    <a:pt x="41" y="12"/>
                  </a:lnTo>
                  <a:lnTo>
                    <a:pt x="37" y="10"/>
                  </a:lnTo>
                  <a:lnTo>
                    <a:pt x="41" y="12"/>
                  </a:lnTo>
                  <a:lnTo>
                    <a:pt x="43" y="8"/>
                  </a:lnTo>
                  <a:lnTo>
                    <a:pt x="45" y="4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3" y="10"/>
                  </a:lnTo>
                  <a:lnTo>
                    <a:pt x="33" y="9"/>
                  </a:lnTo>
                  <a:lnTo>
                    <a:pt x="31" y="14"/>
                  </a:lnTo>
                  <a:lnTo>
                    <a:pt x="35" y="15"/>
                  </a:lnTo>
                  <a:lnTo>
                    <a:pt x="32" y="13"/>
                  </a:lnTo>
                  <a:lnTo>
                    <a:pt x="29" y="18"/>
                  </a:lnTo>
                  <a:lnTo>
                    <a:pt x="27" y="22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4" y="28"/>
                  </a:lnTo>
                  <a:lnTo>
                    <a:pt x="28" y="29"/>
                  </a:lnTo>
                  <a:lnTo>
                    <a:pt x="25" y="27"/>
                  </a:lnTo>
                  <a:lnTo>
                    <a:pt x="23" y="31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0" y="37"/>
                  </a:lnTo>
                  <a:lnTo>
                    <a:pt x="18" y="42"/>
                  </a:lnTo>
                  <a:lnTo>
                    <a:pt x="17" y="47"/>
                  </a:lnTo>
                  <a:lnTo>
                    <a:pt x="21" y="48"/>
                  </a:lnTo>
                  <a:lnTo>
                    <a:pt x="18" y="46"/>
                  </a:lnTo>
                  <a:lnTo>
                    <a:pt x="16" y="50"/>
                  </a:lnTo>
                  <a:lnTo>
                    <a:pt x="15" y="52"/>
                  </a:lnTo>
                  <a:lnTo>
                    <a:pt x="15" y="51"/>
                  </a:lnTo>
                  <a:lnTo>
                    <a:pt x="13" y="56"/>
                  </a:lnTo>
                  <a:lnTo>
                    <a:pt x="12" y="62"/>
                  </a:lnTo>
                  <a:lnTo>
                    <a:pt x="16" y="63"/>
                  </a:lnTo>
                  <a:lnTo>
                    <a:pt x="12" y="62"/>
                  </a:lnTo>
                  <a:lnTo>
                    <a:pt x="10" y="67"/>
                  </a:lnTo>
                  <a:lnTo>
                    <a:pt x="9" y="72"/>
                  </a:lnTo>
                  <a:lnTo>
                    <a:pt x="8" y="76"/>
                  </a:lnTo>
                  <a:lnTo>
                    <a:pt x="7" y="81"/>
                  </a:lnTo>
                  <a:lnTo>
                    <a:pt x="6" y="86"/>
                  </a:lnTo>
                  <a:lnTo>
                    <a:pt x="5" y="91"/>
                  </a:lnTo>
                  <a:lnTo>
                    <a:pt x="9" y="92"/>
                  </a:lnTo>
                  <a:lnTo>
                    <a:pt x="5" y="91"/>
                  </a:lnTo>
                  <a:lnTo>
                    <a:pt x="3" y="96"/>
                  </a:lnTo>
                  <a:lnTo>
                    <a:pt x="3" y="97"/>
                  </a:lnTo>
                  <a:lnTo>
                    <a:pt x="3" y="102"/>
                  </a:lnTo>
                  <a:lnTo>
                    <a:pt x="7" y="102"/>
                  </a:lnTo>
                  <a:lnTo>
                    <a:pt x="3" y="101"/>
                  </a:lnTo>
                  <a:lnTo>
                    <a:pt x="2" y="106"/>
                  </a:lnTo>
                  <a:lnTo>
                    <a:pt x="1" y="111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1" name="Freeform 22"/>
            <p:cNvSpPr>
              <a:spLocks/>
            </p:cNvSpPr>
            <p:nvPr/>
          </p:nvSpPr>
          <p:spPr bwMode="auto">
            <a:xfrm>
              <a:off x="2404" y="3187"/>
              <a:ext cx="346" cy="356"/>
            </a:xfrm>
            <a:custGeom>
              <a:avLst/>
              <a:gdLst>
                <a:gd name="T0" fmla="*/ 341 w 346"/>
                <a:gd name="T1" fmla="*/ 11 h 356"/>
                <a:gd name="T2" fmla="*/ 334 w 346"/>
                <a:gd name="T3" fmla="*/ 31 h 356"/>
                <a:gd name="T4" fmla="*/ 330 w 346"/>
                <a:gd name="T5" fmla="*/ 45 h 356"/>
                <a:gd name="T6" fmla="*/ 326 w 346"/>
                <a:gd name="T7" fmla="*/ 59 h 356"/>
                <a:gd name="T8" fmla="*/ 327 w 346"/>
                <a:gd name="T9" fmla="*/ 70 h 356"/>
                <a:gd name="T10" fmla="*/ 320 w 346"/>
                <a:gd name="T11" fmla="*/ 79 h 356"/>
                <a:gd name="T12" fmla="*/ 314 w 346"/>
                <a:gd name="T13" fmla="*/ 93 h 356"/>
                <a:gd name="T14" fmla="*/ 306 w 346"/>
                <a:gd name="T15" fmla="*/ 112 h 356"/>
                <a:gd name="T16" fmla="*/ 299 w 346"/>
                <a:gd name="T17" fmla="*/ 126 h 356"/>
                <a:gd name="T18" fmla="*/ 289 w 346"/>
                <a:gd name="T19" fmla="*/ 151 h 356"/>
                <a:gd name="T20" fmla="*/ 280 w 346"/>
                <a:gd name="T21" fmla="*/ 158 h 356"/>
                <a:gd name="T22" fmla="*/ 270 w 346"/>
                <a:gd name="T23" fmla="*/ 170 h 356"/>
                <a:gd name="T24" fmla="*/ 260 w 346"/>
                <a:gd name="T25" fmla="*/ 183 h 356"/>
                <a:gd name="T26" fmla="*/ 253 w 346"/>
                <a:gd name="T27" fmla="*/ 192 h 356"/>
                <a:gd name="T28" fmla="*/ 246 w 346"/>
                <a:gd name="T29" fmla="*/ 200 h 356"/>
                <a:gd name="T30" fmla="*/ 235 w 346"/>
                <a:gd name="T31" fmla="*/ 212 h 356"/>
                <a:gd name="T32" fmla="*/ 223 w 346"/>
                <a:gd name="T33" fmla="*/ 223 h 356"/>
                <a:gd name="T34" fmla="*/ 210 w 346"/>
                <a:gd name="T35" fmla="*/ 235 h 356"/>
                <a:gd name="T36" fmla="*/ 197 w 346"/>
                <a:gd name="T37" fmla="*/ 246 h 356"/>
                <a:gd name="T38" fmla="*/ 183 w 346"/>
                <a:gd name="T39" fmla="*/ 257 h 356"/>
                <a:gd name="T40" fmla="*/ 169 w 346"/>
                <a:gd name="T41" fmla="*/ 267 h 356"/>
                <a:gd name="T42" fmla="*/ 155 w 346"/>
                <a:gd name="T43" fmla="*/ 277 h 356"/>
                <a:gd name="T44" fmla="*/ 140 w 346"/>
                <a:gd name="T45" fmla="*/ 288 h 356"/>
                <a:gd name="T46" fmla="*/ 116 w 346"/>
                <a:gd name="T47" fmla="*/ 306 h 356"/>
                <a:gd name="T48" fmla="*/ 92 w 346"/>
                <a:gd name="T49" fmla="*/ 314 h 356"/>
                <a:gd name="T50" fmla="*/ 83 w 346"/>
                <a:gd name="T51" fmla="*/ 322 h 356"/>
                <a:gd name="T52" fmla="*/ 71 w 346"/>
                <a:gd name="T53" fmla="*/ 323 h 356"/>
                <a:gd name="T54" fmla="*/ 54 w 346"/>
                <a:gd name="T55" fmla="*/ 330 h 356"/>
                <a:gd name="T56" fmla="*/ 32 w 346"/>
                <a:gd name="T57" fmla="*/ 343 h 356"/>
                <a:gd name="T58" fmla="*/ 14 w 346"/>
                <a:gd name="T59" fmla="*/ 345 h 356"/>
                <a:gd name="T60" fmla="*/ 8 w 346"/>
                <a:gd name="T61" fmla="*/ 350 h 356"/>
                <a:gd name="T62" fmla="*/ 33 w 346"/>
                <a:gd name="T63" fmla="*/ 347 h 356"/>
                <a:gd name="T64" fmla="*/ 50 w 346"/>
                <a:gd name="T65" fmla="*/ 340 h 356"/>
                <a:gd name="T66" fmla="*/ 67 w 346"/>
                <a:gd name="T67" fmla="*/ 333 h 356"/>
                <a:gd name="T68" fmla="*/ 85 w 346"/>
                <a:gd name="T69" fmla="*/ 326 h 356"/>
                <a:gd name="T70" fmla="*/ 96 w 346"/>
                <a:gd name="T71" fmla="*/ 321 h 356"/>
                <a:gd name="T72" fmla="*/ 117 w 346"/>
                <a:gd name="T73" fmla="*/ 310 h 356"/>
                <a:gd name="T74" fmla="*/ 144 w 346"/>
                <a:gd name="T75" fmla="*/ 295 h 356"/>
                <a:gd name="T76" fmla="*/ 159 w 346"/>
                <a:gd name="T77" fmla="*/ 284 h 356"/>
                <a:gd name="T78" fmla="*/ 173 w 346"/>
                <a:gd name="T79" fmla="*/ 274 h 356"/>
                <a:gd name="T80" fmla="*/ 189 w 346"/>
                <a:gd name="T81" fmla="*/ 264 h 356"/>
                <a:gd name="T82" fmla="*/ 203 w 346"/>
                <a:gd name="T83" fmla="*/ 252 h 356"/>
                <a:gd name="T84" fmla="*/ 216 w 346"/>
                <a:gd name="T85" fmla="*/ 241 h 356"/>
                <a:gd name="T86" fmla="*/ 229 w 346"/>
                <a:gd name="T87" fmla="*/ 229 h 356"/>
                <a:gd name="T88" fmla="*/ 241 w 346"/>
                <a:gd name="T89" fmla="*/ 218 h 356"/>
                <a:gd name="T90" fmla="*/ 252 w 346"/>
                <a:gd name="T91" fmla="*/ 206 h 356"/>
                <a:gd name="T92" fmla="*/ 259 w 346"/>
                <a:gd name="T93" fmla="*/ 197 h 356"/>
                <a:gd name="T94" fmla="*/ 271 w 346"/>
                <a:gd name="T95" fmla="*/ 184 h 356"/>
                <a:gd name="T96" fmla="*/ 280 w 346"/>
                <a:gd name="T97" fmla="*/ 172 h 356"/>
                <a:gd name="T98" fmla="*/ 287 w 346"/>
                <a:gd name="T99" fmla="*/ 162 h 356"/>
                <a:gd name="T100" fmla="*/ 296 w 346"/>
                <a:gd name="T101" fmla="*/ 148 h 356"/>
                <a:gd name="T102" fmla="*/ 311 w 346"/>
                <a:gd name="T103" fmla="*/ 121 h 356"/>
                <a:gd name="T104" fmla="*/ 316 w 346"/>
                <a:gd name="T105" fmla="*/ 111 h 356"/>
                <a:gd name="T106" fmla="*/ 324 w 346"/>
                <a:gd name="T107" fmla="*/ 91 h 356"/>
                <a:gd name="T108" fmla="*/ 328 w 346"/>
                <a:gd name="T109" fmla="*/ 82 h 356"/>
                <a:gd name="T110" fmla="*/ 331 w 346"/>
                <a:gd name="T111" fmla="*/ 71 h 356"/>
                <a:gd name="T112" fmla="*/ 335 w 346"/>
                <a:gd name="T113" fmla="*/ 56 h 356"/>
                <a:gd name="T114" fmla="*/ 338 w 346"/>
                <a:gd name="T115" fmla="*/ 47 h 356"/>
                <a:gd name="T116" fmla="*/ 343 w 346"/>
                <a:gd name="T117" fmla="*/ 31 h 356"/>
                <a:gd name="T118" fmla="*/ 345 w 346"/>
                <a:gd name="T119" fmla="*/ 12 h 3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6"/>
                <a:gd name="T181" fmla="*/ 0 h 356"/>
                <a:gd name="T182" fmla="*/ 346 w 346"/>
                <a:gd name="T183" fmla="*/ 356 h 3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6" h="356">
                  <a:moveTo>
                    <a:pt x="346" y="2"/>
                  </a:moveTo>
                  <a:lnTo>
                    <a:pt x="338" y="0"/>
                  </a:lnTo>
                  <a:lnTo>
                    <a:pt x="337" y="5"/>
                  </a:lnTo>
                  <a:lnTo>
                    <a:pt x="337" y="6"/>
                  </a:lnTo>
                  <a:lnTo>
                    <a:pt x="337" y="11"/>
                  </a:lnTo>
                  <a:lnTo>
                    <a:pt x="341" y="11"/>
                  </a:lnTo>
                  <a:lnTo>
                    <a:pt x="337" y="10"/>
                  </a:lnTo>
                  <a:lnTo>
                    <a:pt x="336" y="15"/>
                  </a:lnTo>
                  <a:lnTo>
                    <a:pt x="335" y="20"/>
                  </a:lnTo>
                  <a:lnTo>
                    <a:pt x="334" y="25"/>
                  </a:lnTo>
                  <a:lnTo>
                    <a:pt x="334" y="26"/>
                  </a:lnTo>
                  <a:lnTo>
                    <a:pt x="334" y="31"/>
                  </a:lnTo>
                  <a:lnTo>
                    <a:pt x="338" y="31"/>
                  </a:lnTo>
                  <a:lnTo>
                    <a:pt x="334" y="30"/>
                  </a:lnTo>
                  <a:lnTo>
                    <a:pt x="332" y="35"/>
                  </a:lnTo>
                  <a:lnTo>
                    <a:pt x="331" y="40"/>
                  </a:lnTo>
                  <a:lnTo>
                    <a:pt x="330" y="45"/>
                  </a:lnTo>
                  <a:lnTo>
                    <a:pt x="329" y="50"/>
                  </a:lnTo>
                  <a:lnTo>
                    <a:pt x="333" y="51"/>
                  </a:lnTo>
                  <a:lnTo>
                    <a:pt x="330" y="49"/>
                  </a:lnTo>
                  <a:lnTo>
                    <a:pt x="328" y="53"/>
                  </a:lnTo>
                  <a:lnTo>
                    <a:pt x="327" y="54"/>
                  </a:lnTo>
                  <a:lnTo>
                    <a:pt x="326" y="59"/>
                  </a:lnTo>
                  <a:lnTo>
                    <a:pt x="330" y="60"/>
                  </a:lnTo>
                  <a:lnTo>
                    <a:pt x="326" y="59"/>
                  </a:lnTo>
                  <a:lnTo>
                    <a:pt x="324" y="64"/>
                  </a:lnTo>
                  <a:lnTo>
                    <a:pt x="323" y="69"/>
                  </a:lnTo>
                  <a:lnTo>
                    <a:pt x="327" y="70"/>
                  </a:lnTo>
                  <a:lnTo>
                    <a:pt x="323" y="69"/>
                  </a:lnTo>
                  <a:lnTo>
                    <a:pt x="321" y="74"/>
                  </a:lnTo>
                  <a:lnTo>
                    <a:pt x="320" y="79"/>
                  </a:lnTo>
                  <a:lnTo>
                    <a:pt x="324" y="80"/>
                  </a:lnTo>
                  <a:lnTo>
                    <a:pt x="320" y="79"/>
                  </a:lnTo>
                  <a:lnTo>
                    <a:pt x="318" y="84"/>
                  </a:lnTo>
                  <a:lnTo>
                    <a:pt x="322" y="85"/>
                  </a:lnTo>
                  <a:lnTo>
                    <a:pt x="319" y="83"/>
                  </a:lnTo>
                  <a:lnTo>
                    <a:pt x="317" y="87"/>
                  </a:lnTo>
                  <a:lnTo>
                    <a:pt x="316" y="88"/>
                  </a:lnTo>
                  <a:lnTo>
                    <a:pt x="314" y="93"/>
                  </a:lnTo>
                  <a:lnTo>
                    <a:pt x="312" y="98"/>
                  </a:lnTo>
                  <a:lnTo>
                    <a:pt x="310" y="104"/>
                  </a:lnTo>
                  <a:lnTo>
                    <a:pt x="314" y="105"/>
                  </a:lnTo>
                  <a:lnTo>
                    <a:pt x="311" y="103"/>
                  </a:lnTo>
                  <a:lnTo>
                    <a:pt x="309" y="107"/>
                  </a:lnTo>
                  <a:lnTo>
                    <a:pt x="306" y="112"/>
                  </a:lnTo>
                  <a:lnTo>
                    <a:pt x="305" y="113"/>
                  </a:lnTo>
                  <a:lnTo>
                    <a:pt x="303" y="118"/>
                  </a:lnTo>
                  <a:lnTo>
                    <a:pt x="307" y="119"/>
                  </a:lnTo>
                  <a:lnTo>
                    <a:pt x="304" y="117"/>
                  </a:lnTo>
                  <a:lnTo>
                    <a:pt x="302" y="121"/>
                  </a:lnTo>
                  <a:lnTo>
                    <a:pt x="299" y="126"/>
                  </a:lnTo>
                  <a:lnTo>
                    <a:pt x="296" y="131"/>
                  </a:lnTo>
                  <a:lnTo>
                    <a:pt x="294" y="135"/>
                  </a:lnTo>
                  <a:lnTo>
                    <a:pt x="291" y="140"/>
                  </a:lnTo>
                  <a:lnTo>
                    <a:pt x="289" y="144"/>
                  </a:lnTo>
                  <a:lnTo>
                    <a:pt x="286" y="149"/>
                  </a:lnTo>
                  <a:lnTo>
                    <a:pt x="289" y="151"/>
                  </a:lnTo>
                  <a:lnTo>
                    <a:pt x="286" y="149"/>
                  </a:lnTo>
                  <a:lnTo>
                    <a:pt x="283" y="153"/>
                  </a:lnTo>
                  <a:lnTo>
                    <a:pt x="280" y="158"/>
                  </a:lnTo>
                  <a:lnTo>
                    <a:pt x="283" y="160"/>
                  </a:lnTo>
                  <a:lnTo>
                    <a:pt x="280" y="158"/>
                  </a:lnTo>
                  <a:lnTo>
                    <a:pt x="277" y="162"/>
                  </a:lnTo>
                  <a:lnTo>
                    <a:pt x="274" y="167"/>
                  </a:lnTo>
                  <a:lnTo>
                    <a:pt x="277" y="169"/>
                  </a:lnTo>
                  <a:lnTo>
                    <a:pt x="274" y="166"/>
                  </a:lnTo>
                  <a:lnTo>
                    <a:pt x="270" y="170"/>
                  </a:lnTo>
                  <a:lnTo>
                    <a:pt x="270" y="171"/>
                  </a:lnTo>
                  <a:lnTo>
                    <a:pt x="267" y="175"/>
                  </a:lnTo>
                  <a:lnTo>
                    <a:pt x="264" y="179"/>
                  </a:lnTo>
                  <a:lnTo>
                    <a:pt x="267" y="181"/>
                  </a:lnTo>
                  <a:lnTo>
                    <a:pt x="264" y="178"/>
                  </a:lnTo>
                  <a:lnTo>
                    <a:pt x="260" y="183"/>
                  </a:lnTo>
                  <a:lnTo>
                    <a:pt x="260" y="184"/>
                  </a:lnTo>
                  <a:lnTo>
                    <a:pt x="257" y="188"/>
                  </a:lnTo>
                  <a:lnTo>
                    <a:pt x="260" y="190"/>
                  </a:lnTo>
                  <a:lnTo>
                    <a:pt x="257" y="187"/>
                  </a:lnTo>
                  <a:lnTo>
                    <a:pt x="253" y="191"/>
                  </a:lnTo>
                  <a:lnTo>
                    <a:pt x="253" y="192"/>
                  </a:lnTo>
                  <a:lnTo>
                    <a:pt x="250" y="196"/>
                  </a:lnTo>
                  <a:lnTo>
                    <a:pt x="253" y="198"/>
                  </a:lnTo>
                  <a:lnTo>
                    <a:pt x="250" y="195"/>
                  </a:lnTo>
                  <a:lnTo>
                    <a:pt x="246" y="200"/>
                  </a:lnTo>
                  <a:lnTo>
                    <a:pt x="249" y="203"/>
                  </a:lnTo>
                  <a:lnTo>
                    <a:pt x="246" y="200"/>
                  </a:lnTo>
                  <a:lnTo>
                    <a:pt x="242" y="204"/>
                  </a:lnTo>
                  <a:lnTo>
                    <a:pt x="242" y="205"/>
                  </a:lnTo>
                  <a:lnTo>
                    <a:pt x="239" y="209"/>
                  </a:lnTo>
                  <a:lnTo>
                    <a:pt x="242" y="211"/>
                  </a:lnTo>
                  <a:lnTo>
                    <a:pt x="239" y="208"/>
                  </a:lnTo>
                  <a:lnTo>
                    <a:pt x="235" y="212"/>
                  </a:lnTo>
                  <a:lnTo>
                    <a:pt x="231" y="216"/>
                  </a:lnTo>
                  <a:lnTo>
                    <a:pt x="227" y="220"/>
                  </a:lnTo>
                  <a:lnTo>
                    <a:pt x="230" y="223"/>
                  </a:lnTo>
                  <a:lnTo>
                    <a:pt x="228" y="220"/>
                  </a:lnTo>
                  <a:lnTo>
                    <a:pt x="224" y="223"/>
                  </a:lnTo>
                  <a:lnTo>
                    <a:pt x="223" y="223"/>
                  </a:lnTo>
                  <a:lnTo>
                    <a:pt x="219" y="227"/>
                  </a:lnTo>
                  <a:lnTo>
                    <a:pt x="215" y="231"/>
                  </a:lnTo>
                  <a:lnTo>
                    <a:pt x="218" y="234"/>
                  </a:lnTo>
                  <a:lnTo>
                    <a:pt x="216" y="231"/>
                  </a:lnTo>
                  <a:lnTo>
                    <a:pt x="211" y="235"/>
                  </a:lnTo>
                  <a:lnTo>
                    <a:pt x="210" y="235"/>
                  </a:lnTo>
                  <a:lnTo>
                    <a:pt x="206" y="239"/>
                  </a:lnTo>
                  <a:lnTo>
                    <a:pt x="209" y="242"/>
                  </a:lnTo>
                  <a:lnTo>
                    <a:pt x="207" y="239"/>
                  </a:lnTo>
                  <a:lnTo>
                    <a:pt x="202" y="242"/>
                  </a:lnTo>
                  <a:lnTo>
                    <a:pt x="201" y="242"/>
                  </a:lnTo>
                  <a:lnTo>
                    <a:pt x="197" y="246"/>
                  </a:lnTo>
                  <a:lnTo>
                    <a:pt x="193" y="250"/>
                  </a:lnTo>
                  <a:lnTo>
                    <a:pt x="196" y="253"/>
                  </a:lnTo>
                  <a:lnTo>
                    <a:pt x="194" y="250"/>
                  </a:lnTo>
                  <a:lnTo>
                    <a:pt x="189" y="253"/>
                  </a:lnTo>
                  <a:lnTo>
                    <a:pt x="183" y="257"/>
                  </a:lnTo>
                  <a:lnTo>
                    <a:pt x="179" y="260"/>
                  </a:lnTo>
                  <a:lnTo>
                    <a:pt x="178" y="260"/>
                  </a:lnTo>
                  <a:lnTo>
                    <a:pt x="174" y="264"/>
                  </a:lnTo>
                  <a:lnTo>
                    <a:pt x="177" y="267"/>
                  </a:lnTo>
                  <a:lnTo>
                    <a:pt x="175" y="264"/>
                  </a:lnTo>
                  <a:lnTo>
                    <a:pt x="169" y="267"/>
                  </a:lnTo>
                  <a:lnTo>
                    <a:pt x="168" y="267"/>
                  </a:lnTo>
                  <a:lnTo>
                    <a:pt x="164" y="271"/>
                  </a:lnTo>
                  <a:lnTo>
                    <a:pt x="167" y="274"/>
                  </a:lnTo>
                  <a:lnTo>
                    <a:pt x="165" y="271"/>
                  </a:lnTo>
                  <a:lnTo>
                    <a:pt x="160" y="274"/>
                  </a:lnTo>
                  <a:lnTo>
                    <a:pt x="155" y="277"/>
                  </a:lnTo>
                  <a:lnTo>
                    <a:pt x="150" y="281"/>
                  </a:lnTo>
                  <a:lnTo>
                    <a:pt x="152" y="284"/>
                  </a:lnTo>
                  <a:lnTo>
                    <a:pt x="150" y="281"/>
                  </a:lnTo>
                  <a:lnTo>
                    <a:pt x="145" y="284"/>
                  </a:lnTo>
                  <a:lnTo>
                    <a:pt x="140" y="288"/>
                  </a:lnTo>
                  <a:lnTo>
                    <a:pt x="135" y="291"/>
                  </a:lnTo>
                  <a:lnTo>
                    <a:pt x="130" y="294"/>
                  </a:lnTo>
                  <a:lnTo>
                    <a:pt x="125" y="297"/>
                  </a:lnTo>
                  <a:lnTo>
                    <a:pt x="119" y="300"/>
                  </a:lnTo>
                  <a:lnTo>
                    <a:pt x="114" y="303"/>
                  </a:lnTo>
                  <a:lnTo>
                    <a:pt x="116" y="306"/>
                  </a:lnTo>
                  <a:lnTo>
                    <a:pt x="115" y="302"/>
                  </a:lnTo>
                  <a:lnTo>
                    <a:pt x="109" y="304"/>
                  </a:lnTo>
                  <a:lnTo>
                    <a:pt x="108" y="305"/>
                  </a:lnTo>
                  <a:lnTo>
                    <a:pt x="103" y="308"/>
                  </a:lnTo>
                  <a:lnTo>
                    <a:pt x="98" y="311"/>
                  </a:lnTo>
                  <a:lnTo>
                    <a:pt x="92" y="314"/>
                  </a:lnTo>
                  <a:lnTo>
                    <a:pt x="94" y="317"/>
                  </a:lnTo>
                  <a:lnTo>
                    <a:pt x="93" y="313"/>
                  </a:lnTo>
                  <a:lnTo>
                    <a:pt x="88" y="315"/>
                  </a:lnTo>
                  <a:lnTo>
                    <a:pt x="87" y="316"/>
                  </a:lnTo>
                  <a:lnTo>
                    <a:pt x="81" y="319"/>
                  </a:lnTo>
                  <a:lnTo>
                    <a:pt x="83" y="322"/>
                  </a:lnTo>
                  <a:lnTo>
                    <a:pt x="82" y="318"/>
                  </a:lnTo>
                  <a:lnTo>
                    <a:pt x="77" y="320"/>
                  </a:lnTo>
                  <a:lnTo>
                    <a:pt x="76" y="321"/>
                  </a:lnTo>
                  <a:lnTo>
                    <a:pt x="70" y="324"/>
                  </a:lnTo>
                  <a:lnTo>
                    <a:pt x="72" y="327"/>
                  </a:lnTo>
                  <a:lnTo>
                    <a:pt x="71" y="323"/>
                  </a:lnTo>
                  <a:lnTo>
                    <a:pt x="65" y="325"/>
                  </a:lnTo>
                  <a:lnTo>
                    <a:pt x="64" y="326"/>
                  </a:lnTo>
                  <a:lnTo>
                    <a:pt x="59" y="329"/>
                  </a:lnTo>
                  <a:lnTo>
                    <a:pt x="61" y="332"/>
                  </a:lnTo>
                  <a:lnTo>
                    <a:pt x="60" y="328"/>
                  </a:lnTo>
                  <a:lnTo>
                    <a:pt x="54" y="330"/>
                  </a:lnTo>
                  <a:lnTo>
                    <a:pt x="48" y="332"/>
                  </a:lnTo>
                  <a:lnTo>
                    <a:pt x="43" y="334"/>
                  </a:lnTo>
                  <a:lnTo>
                    <a:pt x="36" y="337"/>
                  </a:lnTo>
                  <a:lnTo>
                    <a:pt x="31" y="339"/>
                  </a:lnTo>
                  <a:lnTo>
                    <a:pt x="32" y="343"/>
                  </a:lnTo>
                  <a:lnTo>
                    <a:pt x="31" y="339"/>
                  </a:lnTo>
                  <a:lnTo>
                    <a:pt x="25" y="341"/>
                  </a:lnTo>
                  <a:lnTo>
                    <a:pt x="19" y="343"/>
                  </a:lnTo>
                  <a:lnTo>
                    <a:pt x="13" y="345"/>
                  </a:lnTo>
                  <a:lnTo>
                    <a:pt x="14" y="349"/>
                  </a:lnTo>
                  <a:lnTo>
                    <a:pt x="14" y="345"/>
                  </a:lnTo>
                  <a:lnTo>
                    <a:pt x="8" y="346"/>
                  </a:lnTo>
                  <a:lnTo>
                    <a:pt x="7" y="346"/>
                  </a:lnTo>
                  <a:lnTo>
                    <a:pt x="0" y="348"/>
                  </a:lnTo>
                  <a:lnTo>
                    <a:pt x="2" y="356"/>
                  </a:lnTo>
                  <a:lnTo>
                    <a:pt x="9" y="354"/>
                  </a:lnTo>
                  <a:lnTo>
                    <a:pt x="8" y="350"/>
                  </a:lnTo>
                  <a:lnTo>
                    <a:pt x="9" y="354"/>
                  </a:lnTo>
                  <a:lnTo>
                    <a:pt x="15" y="353"/>
                  </a:lnTo>
                  <a:lnTo>
                    <a:pt x="21" y="351"/>
                  </a:lnTo>
                  <a:lnTo>
                    <a:pt x="27" y="349"/>
                  </a:lnTo>
                  <a:lnTo>
                    <a:pt x="33" y="347"/>
                  </a:lnTo>
                  <a:lnTo>
                    <a:pt x="34" y="347"/>
                  </a:lnTo>
                  <a:lnTo>
                    <a:pt x="39" y="345"/>
                  </a:lnTo>
                  <a:lnTo>
                    <a:pt x="46" y="342"/>
                  </a:lnTo>
                  <a:lnTo>
                    <a:pt x="51" y="340"/>
                  </a:lnTo>
                  <a:lnTo>
                    <a:pt x="49" y="336"/>
                  </a:lnTo>
                  <a:lnTo>
                    <a:pt x="50" y="340"/>
                  </a:lnTo>
                  <a:lnTo>
                    <a:pt x="56" y="338"/>
                  </a:lnTo>
                  <a:lnTo>
                    <a:pt x="62" y="336"/>
                  </a:lnTo>
                  <a:lnTo>
                    <a:pt x="63" y="336"/>
                  </a:lnTo>
                  <a:lnTo>
                    <a:pt x="68" y="333"/>
                  </a:lnTo>
                  <a:lnTo>
                    <a:pt x="66" y="329"/>
                  </a:lnTo>
                  <a:lnTo>
                    <a:pt x="67" y="333"/>
                  </a:lnTo>
                  <a:lnTo>
                    <a:pt x="73" y="331"/>
                  </a:lnTo>
                  <a:lnTo>
                    <a:pt x="74" y="331"/>
                  </a:lnTo>
                  <a:lnTo>
                    <a:pt x="80" y="328"/>
                  </a:lnTo>
                  <a:lnTo>
                    <a:pt x="78" y="324"/>
                  </a:lnTo>
                  <a:lnTo>
                    <a:pt x="80" y="328"/>
                  </a:lnTo>
                  <a:lnTo>
                    <a:pt x="85" y="326"/>
                  </a:lnTo>
                  <a:lnTo>
                    <a:pt x="91" y="323"/>
                  </a:lnTo>
                  <a:lnTo>
                    <a:pt x="89" y="319"/>
                  </a:lnTo>
                  <a:lnTo>
                    <a:pt x="91" y="323"/>
                  </a:lnTo>
                  <a:lnTo>
                    <a:pt x="96" y="321"/>
                  </a:lnTo>
                  <a:lnTo>
                    <a:pt x="102" y="318"/>
                  </a:lnTo>
                  <a:lnTo>
                    <a:pt x="107" y="315"/>
                  </a:lnTo>
                  <a:lnTo>
                    <a:pt x="112" y="312"/>
                  </a:lnTo>
                  <a:lnTo>
                    <a:pt x="110" y="308"/>
                  </a:lnTo>
                  <a:lnTo>
                    <a:pt x="111" y="312"/>
                  </a:lnTo>
                  <a:lnTo>
                    <a:pt x="117" y="310"/>
                  </a:lnTo>
                  <a:lnTo>
                    <a:pt x="118" y="310"/>
                  </a:lnTo>
                  <a:lnTo>
                    <a:pt x="123" y="307"/>
                  </a:lnTo>
                  <a:lnTo>
                    <a:pt x="129" y="304"/>
                  </a:lnTo>
                  <a:lnTo>
                    <a:pt x="134" y="301"/>
                  </a:lnTo>
                  <a:lnTo>
                    <a:pt x="139" y="298"/>
                  </a:lnTo>
                  <a:lnTo>
                    <a:pt x="144" y="295"/>
                  </a:lnTo>
                  <a:lnTo>
                    <a:pt x="149" y="292"/>
                  </a:lnTo>
                  <a:lnTo>
                    <a:pt x="154" y="289"/>
                  </a:lnTo>
                  <a:lnTo>
                    <a:pt x="155" y="289"/>
                  </a:lnTo>
                  <a:lnTo>
                    <a:pt x="160" y="284"/>
                  </a:lnTo>
                  <a:lnTo>
                    <a:pt x="157" y="280"/>
                  </a:lnTo>
                  <a:lnTo>
                    <a:pt x="159" y="284"/>
                  </a:lnTo>
                  <a:lnTo>
                    <a:pt x="164" y="281"/>
                  </a:lnTo>
                  <a:lnTo>
                    <a:pt x="169" y="278"/>
                  </a:lnTo>
                  <a:lnTo>
                    <a:pt x="170" y="277"/>
                  </a:lnTo>
                  <a:lnTo>
                    <a:pt x="174" y="273"/>
                  </a:lnTo>
                  <a:lnTo>
                    <a:pt x="171" y="270"/>
                  </a:lnTo>
                  <a:lnTo>
                    <a:pt x="173" y="274"/>
                  </a:lnTo>
                  <a:lnTo>
                    <a:pt x="179" y="271"/>
                  </a:lnTo>
                  <a:lnTo>
                    <a:pt x="180" y="270"/>
                  </a:lnTo>
                  <a:lnTo>
                    <a:pt x="185" y="266"/>
                  </a:lnTo>
                  <a:lnTo>
                    <a:pt x="181" y="263"/>
                  </a:lnTo>
                  <a:lnTo>
                    <a:pt x="185" y="267"/>
                  </a:lnTo>
                  <a:lnTo>
                    <a:pt x="189" y="264"/>
                  </a:lnTo>
                  <a:lnTo>
                    <a:pt x="194" y="260"/>
                  </a:lnTo>
                  <a:lnTo>
                    <a:pt x="191" y="256"/>
                  </a:lnTo>
                  <a:lnTo>
                    <a:pt x="193" y="260"/>
                  </a:lnTo>
                  <a:lnTo>
                    <a:pt x="198" y="257"/>
                  </a:lnTo>
                  <a:lnTo>
                    <a:pt x="199" y="256"/>
                  </a:lnTo>
                  <a:lnTo>
                    <a:pt x="203" y="252"/>
                  </a:lnTo>
                  <a:lnTo>
                    <a:pt x="207" y="248"/>
                  </a:lnTo>
                  <a:lnTo>
                    <a:pt x="204" y="245"/>
                  </a:lnTo>
                  <a:lnTo>
                    <a:pt x="206" y="249"/>
                  </a:lnTo>
                  <a:lnTo>
                    <a:pt x="211" y="246"/>
                  </a:lnTo>
                  <a:lnTo>
                    <a:pt x="212" y="245"/>
                  </a:lnTo>
                  <a:lnTo>
                    <a:pt x="216" y="241"/>
                  </a:lnTo>
                  <a:lnTo>
                    <a:pt x="213" y="238"/>
                  </a:lnTo>
                  <a:lnTo>
                    <a:pt x="216" y="242"/>
                  </a:lnTo>
                  <a:lnTo>
                    <a:pt x="221" y="238"/>
                  </a:lnTo>
                  <a:lnTo>
                    <a:pt x="221" y="237"/>
                  </a:lnTo>
                  <a:lnTo>
                    <a:pt x="225" y="233"/>
                  </a:lnTo>
                  <a:lnTo>
                    <a:pt x="229" y="229"/>
                  </a:lnTo>
                  <a:lnTo>
                    <a:pt x="226" y="226"/>
                  </a:lnTo>
                  <a:lnTo>
                    <a:pt x="229" y="230"/>
                  </a:lnTo>
                  <a:lnTo>
                    <a:pt x="233" y="227"/>
                  </a:lnTo>
                  <a:lnTo>
                    <a:pt x="233" y="226"/>
                  </a:lnTo>
                  <a:lnTo>
                    <a:pt x="237" y="222"/>
                  </a:lnTo>
                  <a:lnTo>
                    <a:pt x="241" y="218"/>
                  </a:lnTo>
                  <a:lnTo>
                    <a:pt x="245" y="214"/>
                  </a:lnTo>
                  <a:lnTo>
                    <a:pt x="246" y="214"/>
                  </a:lnTo>
                  <a:lnTo>
                    <a:pt x="249" y="210"/>
                  </a:lnTo>
                  <a:lnTo>
                    <a:pt x="245" y="207"/>
                  </a:lnTo>
                  <a:lnTo>
                    <a:pt x="248" y="210"/>
                  </a:lnTo>
                  <a:lnTo>
                    <a:pt x="252" y="206"/>
                  </a:lnTo>
                  <a:lnTo>
                    <a:pt x="253" y="206"/>
                  </a:lnTo>
                  <a:lnTo>
                    <a:pt x="257" y="201"/>
                  </a:lnTo>
                  <a:lnTo>
                    <a:pt x="260" y="197"/>
                  </a:lnTo>
                  <a:lnTo>
                    <a:pt x="256" y="194"/>
                  </a:lnTo>
                  <a:lnTo>
                    <a:pt x="259" y="197"/>
                  </a:lnTo>
                  <a:lnTo>
                    <a:pt x="263" y="193"/>
                  </a:lnTo>
                  <a:lnTo>
                    <a:pt x="264" y="193"/>
                  </a:lnTo>
                  <a:lnTo>
                    <a:pt x="267" y="189"/>
                  </a:lnTo>
                  <a:lnTo>
                    <a:pt x="263" y="186"/>
                  </a:lnTo>
                  <a:lnTo>
                    <a:pt x="267" y="189"/>
                  </a:lnTo>
                  <a:lnTo>
                    <a:pt x="271" y="184"/>
                  </a:lnTo>
                  <a:lnTo>
                    <a:pt x="274" y="180"/>
                  </a:lnTo>
                  <a:lnTo>
                    <a:pt x="277" y="176"/>
                  </a:lnTo>
                  <a:lnTo>
                    <a:pt x="273" y="173"/>
                  </a:lnTo>
                  <a:lnTo>
                    <a:pt x="276" y="176"/>
                  </a:lnTo>
                  <a:lnTo>
                    <a:pt x="280" y="172"/>
                  </a:lnTo>
                  <a:lnTo>
                    <a:pt x="281" y="171"/>
                  </a:lnTo>
                  <a:lnTo>
                    <a:pt x="284" y="166"/>
                  </a:lnTo>
                  <a:lnTo>
                    <a:pt x="280" y="164"/>
                  </a:lnTo>
                  <a:lnTo>
                    <a:pt x="284" y="167"/>
                  </a:lnTo>
                  <a:lnTo>
                    <a:pt x="287" y="163"/>
                  </a:lnTo>
                  <a:lnTo>
                    <a:pt x="287" y="162"/>
                  </a:lnTo>
                  <a:lnTo>
                    <a:pt x="290" y="157"/>
                  </a:lnTo>
                  <a:lnTo>
                    <a:pt x="286" y="155"/>
                  </a:lnTo>
                  <a:lnTo>
                    <a:pt x="290" y="158"/>
                  </a:lnTo>
                  <a:lnTo>
                    <a:pt x="293" y="154"/>
                  </a:lnTo>
                  <a:lnTo>
                    <a:pt x="293" y="153"/>
                  </a:lnTo>
                  <a:lnTo>
                    <a:pt x="296" y="148"/>
                  </a:lnTo>
                  <a:lnTo>
                    <a:pt x="298" y="144"/>
                  </a:lnTo>
                  <a:lnTo>
                    <a:pt x="301" y="139"/>
                  </a:lnTo>
                  <a:lnTo>
                    <a:pt x="303" y="135"/>
                  </a:lnTo>
                  <a:lnTo>
                    <a:pt x="306" y="130"/>
                  </a:lnTo>
                  <a:lnTo>
                    <a:pt x="309" y="125"/>
                  </a:lnTo>
                  <a:lnTo>
                    <a:pt x="311" y="121"/>
                  </a:lnTo>
                  <a:lnTo>
                    <a:pt x="311" y="119"/>
                  </a:lnTo>
                  <a:lnTo>
                    <a:pt x="311" y="121"/>
                  </a:lnTo>
                  <a:lnTo>
                    <a:pt x="313" y="116"/>
                  </a:lnTo>
                  <a:lnTo>
                    <a:pt x="309" y="114"/>
                  </a:lnTo>
                  <a:lnTo>
                    <a:pt x="313" y="116"/>
                  </a:lnTo>
                  <a:lnTo>
                    <a:pt x="316" y="111"/>
                  </a:lnTo>
                  <a:lnTo>
                    <a:pt x="318" y="107"/>
                  </a:lnTo>
                  <a:lnTo>
                    <a:pt x="318" y="105"/>
                  </a:lnTo>
                  <a:lnTo>
                    <a:pt x="318" y="107"/>
                  </a:lnTo>
                  <a:lnTo>
                    <a:pt x="320" y="101"/>
                  </a:lnTo>
                  <a:lnTo>
                    <a:pt x="322" y="96"/>
                  </a:lnTo>
                  <a:lnTo>
                    <a:pt x="324" y="91"/>
                  </a:lnTo>
                  <a:lnTo>
                    <a:pt x="320" y="89"/>
                  </a:lnTo>
                  <a:lnTo>
                    <a:pt x="324" y="91"/>
                  </a:lnTo>
                  <a:lnTo>
                    <a:pt x="326" y="87"/>
                  </a:lnTo>
                  <a:lnTo>
                    <a:pt x="326" y="85"/>
                  </a:lnTo>
                  <a:lnTo>
                    <a:pt x="326" y="87"/>
                  </a:lnTo>
                  <a:lnTo>
                    <a:pt x="328" y="82"/>
                  </a:lnTo>
                  <a:lnTo>
                    <a:pt x="328" y="81"/>
                  </a:lnTo>
                  <a:lnTo>
                    <a:pt x="329" y="76"/>
                  </a:lnTo>
                  <a:lnTo>
                    <a:pt x="325" y="75"/>
                  </a:lnTo>
                  <a:lnTo>
                    <a:pt x="329" y="77"/>
                  </a:lnTo>
                  <a:lnTo>
                    <a:pt x="331" y="72"/>
                  </a:lnTo>
                  <a:lnTo>
                    <a:pt x="331" y="71"/>
                  </a:lnTo>
                  <a:lnTo>
                    <a:pt x="332" y="66"/>
                  </a:lnTo>
                  <a:lnTo>
                    <a:pt x="328" y="65"/>
                  </a:lnTo>
                  <a:lnTo>
                    <a:pt x="332" y="67"/>
                  </a:lnTo>
                  <a:lnTo>
                    <a:pt x="334" y="62"/>
                  </a:lnTo>
                  <a:lnTo>
                    <a:pt x="334" y="61"/>
                  </a:lnTo>
                  <a:lnTo>
                    <a:pt x="335" y="56"/>
                  </a:lnTo>
                  <a:lnTo>
                    <a:pt x="331" y="55"/>
                  </a:lnTo>
                  <a:lnTo>
                    <a:pt x="335" y="57"/>
                  </a:lnTo>
                  <a:lnTo>
                    <a:pt x="337" y="53"/>
                  </a:lnTo>
                  <a:lnTo>
                    <a:pt x="337" y="51"/>
                  </a:lnTo>
                  <a:lnTo>
                    <a:pt x="337" y="52"/>
                  </a:lnTo>
                  <a:lnTo>
                    <a:pt x="338" y="47"/>
                  </a:lnTo>
                  <a:lnTo>
                    <a:pt x="339" y="42"/>
                  </a:lnTo>
                  <a:lnTo>
                    <a:pt x="340" y="37"/>
                  </a:lnTo>
                  <a:lnTo>
                    <a:pt x="336" y="36"/>
                  </a:lnTo>
                  <a:lnTo>
                    <a:pt x="340" y="38"/>
                  </a:lnTo>
                  <a:lnTo>
                    <a:pt x="342" y="33"/>
                  </a:lnTo>
                  <a:lnTo>
                    <a:pt x="343" y="31"/>
                  </a:lnTo>
                  <a:lnTo>
                    <a:pt x="343" y="26"/>
                  </a:lnTo>
                  <a:lnTo>
                    <a:pt x="338" y="26"/>
                  </a:lnTo>
                  <a:lnTo>
                    <a:pt x="342" y="27"/>
                  </a:lnTo>
                  <a:lnTo>
                    <a:pt x="343" y="22"/>
                  </a:lnTo>
                  <a:lnTo>
                    <a:pt x="344" y="17"/>
                  </a:lnTo>
                  <a:lnTo>
                    <a:pt x="345" y="12"/>
                  </a:lnTo>
                  <a:lnTo>
                    <a:pt x="346" y="11"/>
                  </a:lnTo>
                  <a:lnTo>
                    <a:pt x="346" y="6"/>
                  </a:lnTo>
                  <a:lnTo>
                    <a:pt x="341" y="6"/>
                  </a:lnTo>
                  <a:lnTo>
                    <a:pt x="345" y="7"/>
                  </a:lnTo>
                  <a:lnTo>
                    <a:pt x="34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2" name="Freeform 23"/>
            <p:cNvSpPr>
              <a:spLocks/>
            </p:cNvSpPr>
            <p:nvPr/>
          </p:nvSpPr>
          <p:spPr bwMode="auto">
            <a:xfrm>
              <a:off x="1689" y="2798"/>
              <a:ext cx="258" cy="310"/>
            </a:xfrm>
            <a:custGeom>
              <a:avLst/>
              <a:gdLst>
                <a:gd name="T0" fmla="*/ 11 w 258"/>
                <a:gd name="T1" fmla="*/ 298 h 310"/>
                <a:gd name="T2" fmla="*/ 13 w 258"/>
                <a:gd name="T3" fmla="*/ 289 h 310"/>
                <a:gd name="T4" fmla="*/ 13 w 258"/>
                <a:gd name="T5" fmla="*/ 268 h 310"/>
                <a:gd name="T6" fmla="*/ 22 w 258"/>
                <a:gd name="T7" fmla="*/ 254 h 310"/>
                <a:gd name="T8" fmla="*/ 26 w 258"/>
                <a:gd name="T9" fmla="*/ 244 h 310"/>
                <a:gd name="T10" fmla="*/ 29 w 258"/>
                <a:gd name="T11" fmla="*/ 236 h 310"/>
                <a:gd name="T12" fmla="*/ 36 w 258"/>
                <a:gd name="T13" fmla="*/ 221 h 310"/>
                <a:gd name="T14" fmla="*/ 40 w 258"/>
                <a:gd name="T15" fmla="*/ 212 h 310"/>
                <a:gd name="T16" fmla="*/ 44 w 258"/>
                <a:gd name="T17" fmla="*/ 203 h 310"/>
                <a:gd name="T18" fmla="*/ 52 w 258"/>
                <a:gd name="T19" fmla="*/ 188 h 310"/>
                <a:gd name="T20" fmla="*/ 58 w 258"/>
                <a:gd name="T21" fmla="*/ 179 h 310"/>
                <a:gd name="T22" fmla="*/ 64 w 258"/>
                <a:gd name="T23" fmla="*/ 170 h 310"/>
                <a:gd name="T24" fmla="*/ 70 w 258"/>
                <a:gd name="T25" fmla="*/ 162 h 310"/>
                <a:gd name="T26" fmla="*/ 76 w 258"/>
                <a:gd name="T27" fmla="*/ 153 h 310"/>
                <a:gd name="T28" fmla="*/ 83 w 258"/>
                <a:gd name="T29" fmla="*/ 144 h 310"/>
                <a:gd name="T30" fmla="*/ 90 w 258"/>
                <a:gd name="T31" fmla="*/ 136 h 310"/>
                <a:gd name="T32" fmla="*/ 97 w 258"/>
                <a:gd name="T33" fmla="*/ 128 h 310"/>
                <a:gd name="T34" fmla="*/ 103 w 258"/>
                <a:gd name="T35" fmla="*/ 118 h 310"/>
                <a:gd name="T36" fmla="*/ 123 w 258"/>
                <a:gd name="T37" fmla="*/ 98 h 310"/>
                <a:gd name="T38" fmla="*/ 131 w 258"/>
                <a:gd name="T39" fmla="*/ 91 h 310"/>
                <a:gd name="T40" fmla="*/ 140 w 258"/>
                <a:gd name="T41" fmla="*/ 83 h 310"/>
                <a:gd name="T42" fmla="*/ 152 w 258"/>
                <a:gd name="T43" fmla="*/ 73 h 310"/>
                <a:gd name="T44" fmla="*/ 161 w 258"/>
                <a:gd name="T45" fmla="*/ 66 h 310"/>
                <a:gd name="T46" fmla="*/ 168 w 258"/>
                <a:gd name="T47" fmla="*/ 54 h 310"/>
                <a:gd name="T48" fmla="*/ 187 w 258"/>
                <a:gd name="T49" fmla="*/ 48 h 310"/>
                <a:gd name="T50" fmla="*/ 197 w 258"/>
                <a:gd name="T51" fmla="*/ 42 h 310"/>
                <a:gd name="T52" fmla="*/ 211 w 258"/>
                <a:gd name="T53" fmla="*/ 32 h 310"/>
                <a:gd name="T54" fmla="*/ 227 w 258"/>
                <a:gd name="T55" fmla="*/ 23 h 310"/>
                <a:gd name="T56" fmla="*/ 248 w 258"/>
                <a:gd name="T57" fmla="*/ 12 h 310"/>
                <a:gd name="T58" fmla="*/ 244 w 258"/>
                <a:gd name="T59" fmla="*/ 5 h 310"/>
                <a:gd name="T60" fmla="*/ 229 w 258"/>
                <a:gd name="T61" fmla="*/ 13 h 310"/>
                <a:gd name="T62" fmla="*/ 207 w 258"/>
                <a:gd name="T63" fmla="*/ 25 h 310"/>
                <a:gd name="T64" fmla="*/ 194 w 258"/>
                <a:gd name="T65" fmla="*/ 38 h 310"/>
                <a:gd name="T66" fmla="*/ 176 w 258"/>
                <a:gd name="T67" fmla="*/ 45 h 310"/>
                <a:gd name="T68" fmla="*/ 165 w 258"/>
                <a:gd name="T69" fmla="*/ 51 h 310"/>
                <a:gd name="T70" fmla="*/ 159 w 258"/>
                <a:gd name="T71" fmla="*/ 62 h 310"/>
                <a:gd name="T72" fmla="*/ 150 w 258"/>
                <a:gd name="T73" fmla="*/ 69 h 310"/>
                <a:gd name="T74" fmla="*/ 134 w 258"/>
                <a:gd name="T75" fmla="*/ 77 h 310"/>
                <a:gd name="T76" fmla="*/ 125 w 258"/>
                <a:gd name="T77" fmla="*/ 85 h 310"/>
                <a:gd name="T78" fmla="*/ 117 w 258"/>
                <a:gd name="T79" fmla="*/ 92 h 310"/>
                <a:gd name="T80" fmla="*/ 97 w 258"/>
                <a:gd name="T81" fmla="*/ 112 h 310"/>
                <a:gd name="T82" fmla="*/ 90 w 258"/>
                <a:gd name="T83" fmla="*/ 121 h 310"/>
                <a:gd name="T84" fmla="*/ 83 w 258"/>
                <a:gd name="T85" fmla="*/ 131 h 310"/>
                <a:gd name="T86" fmla="*/ 76 w 258"/>
                <a:gd name="T87" fmla="*/ 140 h 310"/>
                <a:gd name="T88" fmla="*/ 69 w 258"/>
                <a:gd name="T89" fmla="*/ 148 h 310"/>
                <a:gd name="T90" fmla="*/ 63 w 258"/>
                <a:gd name="T91" fmla="*/ 157 h 310"/>
                <a:gd name="T92" fmla="*/ 57 w 258"/>
                <a:gd name="T93" fmla="*/ 166 h 310"/>
                <a:gd name="T94" fmla="*/ 51 w 258"/>
                <a:gd name="T95" fmla="*/ 175 h 310"/>
                <a:gd name="T96" fmla="*/ 44 w 258"/>
                <a:gd name="T97" fmla="*/ 186 h 310"/>
                <a:gd name="T98" fmla="*/ 40 w 258"/>
                <a:gd name="T99" fmla="*/ 194 h 310"/>
                <a:gd name="T100" fmla="*/ 36 w 258"/>
                <a:gd name="T101" fmla="*/ 199 h 310"/>
                <a:gd name="T102" fmla="*/ 30 w 258"/>
                <a:gd name="T103" fmla="*/ 213 h 310"/>
                <a:gd name="T104" fmla="*/ 29 w 258"/>
                <a:gd name="T105" fmla="*/ 217 h 310"/>
                <a:gd name="T106" fmla="*/ 21 w 258"/>
                <a:gd name="T107" fmla="*/ 233 h 310"/>
                <a:gd name="T108" fmla="*/ 19 w 258"/>
                <a:gd name="T109" fmla="*/ 237 h 310"/>
                <a:gd name="T110" fmla="*/ 14 w 258"/>
                <a:gd name="T111" fmla="*/ 252 h 310"/>
                <a:gd name="T112" fmla="*/ 11 w 258"/>
                <a:gd name="T113" fmla="*/ 262 h 310"/>
                <a:gd name="T114" fmla="*/ 6 w 258"/>
                <a:gd name="T115" fmla="*/ 282 h 310"/>
                <a:gd name="T116" fmla="*/ 2 w 258"/>
                <a:gd name="T117" fmla="*/ 297 h 310"/>
                <a:gd name="T118" fmla="*/ 0 w 258"/>
                <a:gd name="T119" fmla="*/ 308 h 3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"/>
                <a:gd name="T181" fmla="*/ 0 h 310"/>
                <a:gd name="T182" fmla="*/ 258 w 258"/>
                <a:gd name="T183" fmla="*/ 310 h 3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" h="310">
                  <a:moveTo>
                    <a:pt x="0" y="308"/>
                  </a:moveTo>
                  <a:lnTo>
                    <a:pt x="9" y="310"/>
                  </a:lnTo>
                  <a:lnTo>
                    <a:pt x="10" y="304"/>
                  </a:lnTo>
                  <a:lnTo>
                    <a:pt x="11" y="303"/>
                  </a:lnTo>
                  <a:lnTo>
                    <a:pt x="11" y="298"/>
                  </a:lnTo>
                  <a:lnTo>
                    <a:pt x="6" y="298"/>
                  </a:lnTo>
                  <a:lnTo>
                    <a:pt x="10" y="300"/>
                  </a:lnTo>
                  <a:lnTo>
                    <a:pt x="12" y="295"/>
                  </a:lnTo>
                  <a:lnTo>
                    <a:pt x="12" y="294"/>
                  </a:lnTo>
                  <a:lnTo>
                    <a:pt x="13" y="289"/>
                  </a:lnTo>
                  <a:lnTo>
                    <a:pt x="14" y="284"/>
                  </a:lnTo>
                  <a:lnTo>
                    <a:pt x="15" y="279"/>
                  </a:lnTo>
                  <a:lnTo>
                    <a:pt x="16" y="274"/>
                  </a:lnTo>
                  <a:lnTo>
                    <a:pt x="17" y="269"/>
                  </a:lnTo>
                  <a:lnTo>
                    <a:pt x="13" y="268"/>
                  </a:lnTo>
                  <a:lnTo>
                    <a:pt x="17" y="270"/>
                  </a:lnTo>
                  <a:lnTo>
                    <a:pt x="19" y="265"/>
                  </a:lnTo>
                  <a:lnTo>
                    <a:pt x="21" y="260"/>
                  </a:lnTo>
                  <a:lnTo>
                    <a:pt x="21" y="259"/>
                  </a:lnTo>
                  <a:lnTo>
                    <a:pt x="22" y="254"/>
                  </a:lnTo>
                  <a:lnTo>
                    <a:pt x="18" y="253"/>
                  </a:lnTo>
                  <a:lnTo>
                    <a:pt x="22" y="255"/>
                  </a:lnTo>
                  <a:lnTo>
                    <a:pt x="24" y="250"/>
                  </a:lnTo>
                  <a:lnTo>
                    <a:pt x="26" y="245"/>
                  </a:lnTo>
                  <a:lnTo>
                    <a:pt x="26" y="244"/>
                  </a:lnTo>
                  <a:lnTo>
                    <a:pt x="27" y="239"/>
                  </a:lnTo>
                  <a:lnTo>
                    <a:pt x="23" y="238"/>
                  </a:lnTo>
                  <a:lnTo>
                    <a:pt x="27" y="240"/>
                  </a:lnTo>
                  <a:lnTo>
                    <a:pt x="29" y="236"/>
                  </a:lnTo>
                  <a:lnTo>
                    <a:pt x="31" y="231"/>
                  </a:lnTo>
                  <a:lnTo>
                    <a:pt x="33" y="226"/>
                  </a:lnTo>
                  <a:lnTo>
                    <a:pt x="29" y="224"/>
                  </a:lnTo>
                  <a:lnTo>
                    <a:pt x="33" y="226"/>
                  </a:lnTo>
                  <a:lnTo>
                    <a:pt x="36" y="221"/>
                  </a:lnTo>
                  <a:lnTo>
                    <a:pt x="36" y="220"/>
                  </a:lnTo>
                  <a:lnTo>
                    <a:pt x="37" y="216"/>
                  </a:lnTo>
                  <a:lnTo>
                    <a:pt x="33" y="215"/>
                  </a:lnTo>
                  <a:lnTo>
                    <a:pt x="37" y="217"/>
                  </a:lnTo>
                  <a:lnTo>
                    <a:pt x="40" y="212"/>
                  </a:lnTo>
                  <a:lnTo>
                    <a:pt x="42" y="207"/>
                  </a:lnTo>
                  <a:lnTo>
                    <a:pt x="44" y="202"/>
                  </a:lnTo>
                  <a:lnTo>
                    <a:pt x="40" y="200"/>
                  </a:lnTo>
                  <a:lnTo>
                    <a:pt x="44" y="203"/>
                  </a:lnTo>
                  <a:lnTo>
                    <a:pt x="47" y="199"/>
                  </a:lnTo>
                  <a:lnTo>
                    <a:pt x="47" y="198"/>
                  </a:lnTo>
                  <a:lnTo>
                    <a:pt x="50" y="193"/>
                  </a:lnTo>
                  <a:lnTo>
                    <a:pt x="52" y="188"/>
                  </a:lnTo>
                  <a:lnTo>
                    <a:pt x="48" y="186"/>
                  </a:lnTo>
                  <a:lnTo>
                    <a:pt x="52" y="189"/>
                  </a:lnTo>
                  <a:lnTo>
                    <a:pt x="55" y="185"/>
                  </a:lnTo>
                  <a:lnTo>
                    <a:pt x="55" y="184"/>
                  </a:lnTo>
                  <a:lnTo>
                    <a:pt x="58" y="179"/>
                  </a:lnTo>
                  <a:lnTo>
                    <a:pt x="54" y="177"/>
                  </a:lnTo>
                  <a:lnTo>
                    <a:pt x="58" y="180"/>
                  </a:lnTo>
                  <a:lnTo>
                    <a:pt x="61" y="176"/>
                  </a:lnTo>
                  <a:lnTo>
                    <a:pt x="61" y="175"/>
                  </a:lnTo>
                  <a:lnTo>
                    <a:pt x="64" y="170"/>
                  </a:lnTo>
                  <a:lnTo>
                    <a:pt x="66" y="166"/>
                  </a:lnTo>
                  <a:lnTo>
                    <a:pt x="62" y="164"/>
                  </a:lnTo>
                  <a:lnTo>
                    <a:pt x="66" y="167"/>
                  </a:lnTo>
                  <a:lnTo>
                    <a:pt x="70" y="162"/>
                  </a:lnTo>
                  <a:lnTo>
                    <a:pt x="73" y="158"/>
                  </a:lnTo>
                  <a:lnTo>
                    <a:pt x="73" y="157"/>
                  </a:lnTo>
                  <a:lnTo>
                    <a:pt x="76" y="152"/>
                  </a:lnTo>
                  <a:lnTo>
                    <a:pt x="72" y="150"/>
                  </a:lnTo>
                  <a:lnTo>
                    <a:pt x="76" y="153"/>
                  </a:lnTo>
                  <a:lnTo>
                    <a:pt x="79" y="149"/>
                  </a:lnTo>
                  <a:lnTo>
                    <a:pt x="75" y="146"/>
                  </a:lnTo>
                  <a:lnTo>
                    <a:pt x="78" y="149"/>
                  </a:lnTo>
                  <a:lnTo>
                    <a:pt x="82" y="145"/>
                  </a:lnTo>
                  <a:lnTo>
                    <a:pt x="83" y="144"/>
                  </a:lnTo>
                  <a:lnTo>
                    <a:pt x="86" y="139"/>
                  </a:lnTo>
                  <a:lnTo>
                    <a:pt x="82" y="137"/>
                  </a:lnTo>
                  <a:lnTo>
                    <a:pt x="85" y="140"/>
                  </a:lnTo>
                  <a:lnTo>
                    <a:pt x="89" y="136"/>
                  </a:lnTo>
                  <a:lnTo>
                    <a:pt x="90" y="136"/>
                  </a:lnTo>
                  <a:lnTo>
                    <a:pt x="93" y="132"/>
                  </a:lnTo>
                  <a:lnTo>
                    <a:pt x="89" y="129"/>
                  </a:lnTo>
                  <a:lnTo>
                    <a:pt x="92" y="132"/>
                  </a:lnTo>
                  <a:lnTo>
                    <a:pt x="96" y="128"/>
                  </a:lnTo>
                  <a:lnTo>
                    <a:pt x="97" y="128"/>
                  </a:lnTo>
                  <a:lnTo>
                    <a:pt x="101" y="122"/>
                  </a:lnTo>
                  <a:lnTo>
                    <a:pt x="104" y="118"/>
                  </a:lnTo>
                  <a:lnTo>
                    <a:pt x="100" y="115"/>
                  </a:lnTo>
                  <a:lnTo>
                    <a:pt x="103" y="118"/>
                  </a:lnTo>
                  <a:lnTo>
                    <a:pt x="107" y="114"/>
                  </a:lnTo>
                  <a:lnTo>
                    <a:pt x="111" y="110"/>
                  </a:lnTo>
                  <a:lnTo>
                    <a:pt x="115" y="106"/>
                  </a:lnTo>
                  <a:lnTo>
                    <a:pt x="119" y="102"/>
                  </a:lnTo>
                  <a:lnTo>
                    <a:pt x="123" y="98"/>
                  </a:lnTo>
                  <a:lnTo>
                    <a:pt x="127" y="94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1" y="92"/>
                  </a:lnTo>
                  <a:lnTo>
                    <a:pt x="131" y="91"/>
                  </a:lnTo>
                  <a:lnTo>
                    <a:pt x="135" y="87"/>
                  </a:lnTo>
                  <a:lnTo>
                    <a:pt x="132" y="84"/>
                  </a:lnTo>
                  <a:lnTo>
                    <a:pt x="135" y="88"/>
                  </a:lnTo>
                  <a:lnTo>
                    <a:pt x="140" y="84"/>
                  </a:lnTo>
                  <a:lnTo>
                    <a:pt x="140" y="83"/>
                  </a:lnTo>
                  <a:lnTo>
                    <a:pt x="144" y="79"/>
                  </a:lnTo>
                  <a:lnTo>
                    <a:pt x="148" y="75"/>
                  </a:lnTo>
                  <a:lnTo>
                    <a:pt x="145" y="72"/>
                  </a:lnTo>
                  <a:lnTo>
                    <a:pt x="147" y="76"/>
                  </a:lnTo>
                  <a:lnTo>
                    <a:pt x="152" y="73"/>
                  </a:lnTo>
                  <a:lnTo>
                    <a:pt x="153" y="72"/>
                  </a:lnTo>
                  <a:lnTo>
                    <a:pt x="157" y="68"/>
                  </a:lnTo>
                  <a:lnTo>
                    <a:pt x="154" y="65"/>
                  </a:lnTo>
                  <a:lnTo>
                    <a:pt x="156" y="69"/>
                  </a:lnTo>
                  <a:lnTo>
                    <a:pt x="161" y="66"/>
                  </a:lnTo>
                  <a:lnTo>
                    <a:pt x="162" y="66"/>
                  </a:lnTo>
                  <a:lnTo>
                    <a:pt x="167" y="62"/>
                  </a:lnTo>
                  <a:lnTo>
                    <a:pt x="167" y="61"/>
                  </a:lnTo>
                  <a:lnTo>
                    <a:pt x="171" y="57"/>
                  </a:lnTo>
                  <a:lnTo>
                    <a:pt x="168" y="54"/>
                  </a:lnTo>
                  <a:lnTo>
                    <a:pt x="170" y="58"/>
                  </a:lnTo>
                  <a:lnTo>
                    <a:pt x="175" y="55"/>
                  </a:lnTo>
                  <a:lnTo>
                    <a:pt x="180" y="52"/>
                  </a:lnTo>
                  <a:lnTo>
                    <a:pt x="182" y="52"/>
                  </a:lnTo>
                  <a:lnTo>
                    <a:pt x="187" y="48"/>
                  </a:lnTo>
                  <a:lnTo>
                    <a:pt x="184" y="44"/>
                  </a:lnTo>
                  <a:lnTo>
                    <a:pt x="186" y="48"/>
                  </a:lnTo>
                  <a:lnTo>
                    <a:pt x="191" y="45"/>
                  </a:lnTo>
                  <a:lnTo>
                    <a:pt x="196" y="42"/>
                  </a:lnTo>
                  <a:lnTo>
                    <a:pt x="197" y="42"/>
                  </a:lnTo>
                  <a:lnTo>
                    <a:pt x="202" y="38"/>
                  </a:lnTo>
                  <a:lnTo>
                    <a:pt x="199" y="34"/>
                  </a:lnTo>
                  <a:lnTo>
                    <a:pt x="201" y="38"/>
                  </a:lnTo>
                  <a:lnTo>
                    <a:pt x="206" y="35"/>
                  </a:lnTo>
                  <a:lnTo>
                    <a:pt x="211" y="32"/>
                  </a:lnTo>
                  <a:lnTo>
                    <a:pt x="216" y="29"/>
                  </a:lnTo>
                  <a:lnTo>
                    <a:pt x="221" y="26"/>
                  </a:lnTo>
                  <a:lnTo>
                    <a:pt x="227" y="23"/>
                  </a:lnTo>
                  <a:lnTo>
                    <a:pt x="225" y="19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37" y="18"/>
                  </a:lnTo>
                  <a:lnTo>
                    <a:pt x="243" y="15"/>
                  </a:lnTo>
                  <a:lnTo>
                    <a:pt x="248" y="12"/>
                  </a:lnTo>
                  <a:lnTo>
                    <a:pt x="254" y="9"/>
                  </a:lnTo>
                  <a:lnTo>
                    <a:pt x="258" y="7"/>
                  </a:lnTo>
                  <a:lnTo>
                    <a:pt x="254" y="0"/>
                  </a:lnTo>
                  <a:lnTo>
                    <a:pt x="250" y="2"/>
                  </a:lnTo>
                  <a:lnTo>
                    <a:pt x="244" y="5"/>
                  </a:lnTo>
                  <a:lnTo>
                    <a:pt x="239" y="8"/>
                  </a:lnTo>
                  <a:lnTo>
                    <a:pt x="233" y="11"/>
                  </a:lnTo>
                  <a:lnTo>
                    <a:pt x="228" y="14"/>
                  </a:lnTo>
                  <a:lnTo>
                    <a:pt x="230" y="17"/>
                  </a:lnTo>
                  <a:lnTo>
                    <a:pt x="229" y="13"/>
                  </a:lnTo>
                  <a:lnTo>
                    <a:pt x="224" y="15"/>
                  </a:lnTo>
                  <a:lnTo>
                    <a:pt x="223" y="16"/>
                  </a:lnTo>
                  <a:lnTo>
                    <a:pt x="217" y="19"/>
                  </a:lnTo>
                  <a:lnTo>
                    <a:pt x="212" y="22"/>
                  </a:lnTo>
                  <a:lnTo>
                    <a:pt x="207" y="25"/>
                  </a:lnTo>
                  <a:lnTo>
                    <a:pt x="202" y="28"/>
                  </a:lnTo>
                  <a:lnTo>
                    <a:pt x="197" y="31"/>
                  </a:lnTo>
                  <a:lnTo>
                    <a:pt x="192" y="35"/>
                  </a:lnTo>
                  <a:lnTo>
                    <a:pt x="194" y="38"/>
                  </a:lnTo>
                  <a:lnTo>
                    <a:pt x="192" y="35"/>
                  </a:lnTo>
                  <a:lnTo>
                    <a:pt x="187" y="38"/>
                  </a:lnTo>
                  <a:lnTo>
                    <a:pt x="182" y="41"/>
                  </a:lnTo>
                  <a:lnTo>
                    <a:pt x="176" y="45"/>
                  </a:lnTo>
                  <a:lnTo>
                    <a:pt x="178" y="48"/>
                  </a:lnTo>
                  <a:lnTo>
                    <a:pt x="176" y="45"/>
                  </a:lnTo>
                  <a:lnTo>
                    <a:pt x="171" y="48"/>
                  </a:lnTo>
                  <a:lnTo>
                    <a:pt x="166" y="51"/>
                  </a:lnTo>
                  <a:lnTo>
                    <a:pt x="165" y="51"/>
                  </a:lnTo>
                  <a:lnTo>
                    <a:pt x="161" y="55"/>
                  </a:lnTo>
                  <a:lnTo>
                    <a:pt x="164" y="58"/>
                  </a:lnTo>
                  <a:lnTo>
                    <a:pt x="162" y="55"/>
                  </a:lnTo>
                  <a:lnTo>
                    <a:pt x="157" y="59"/>
                  </a:lnTo>
                  <a:lnTo>
                    <a:pt x="159" y="62"/>
                  </a:lnTo>
                  <a:lnTo>
                    <a:pt x="157" y="59"/>
                  </a:lnTo>
                  <a:lnTo>
                    <a:pt x="152" y="62"/>
                  </a:lnTo>
                  <a:lnTo>
                    <a:pt x="151" y="62"/>
                  </a:lnTo>
                  <a:lnTo>
                    <a:pt x="147" y="66"/>
                  </a:lnTo>
                  <a:lnTo>
                    <a:pt x="150" y="69"/>
                  </a:lnTo>
                  <a:lnTo>
                    <a:pt x="148" y="66"/>
                  </a:lnTo>
                  <a:lnTo>
                    <a:pt x="143" y="69"/>
                  </a:lnTo>
                  <a:lnTo>
                    <a:pt x="142" y="69"/>
                  </a:lnTo>
                  <a:lnTo>
                    <a:pt x="138" y="73"/>
                  </a:lnTo>
                  <a:lnTo>
                    <a:pt x="134" y="77"/>
                  </a:lnTo>
                  <a:lnTo>
                    <a:pt x="137" y="80"/>
                  </a:lnTo>
                  <a:lnTo>
                    <a:pt x="135" y="77"/>
                  </a:lnTo>
                  <a:lnTo>
                    <a:pt x="130" y="81"/>
                  </a:lnTo>
                  <a:lnTo>
                    <a:pt x="129" y="81"/>
                  </a:lnTo>
                  <a:lnTo>
                    <a:pt x="125" y="85"/>
                  </a:lnTo>
                  <a:lnTo>
                    <a:pt x="128" y="88"/>
                  </a:lnTo>
                  <a:lnTo>
                    <a:pt x="126" y="85"/>
                  </a:lnTo>
                  <a:lnTo>
                    <a:pt x="122" y="88"/>
                  </a:lnTo>
                  <a:lnTo>
                    <a:pt x="121" y="88"/>
                  </a:lnTo>
                  <a:lnTo>
                    <a:pt x="117" y="92"/>
                  </a:lnTo>
                  <a:lnTo>
                    <a:pt x="113" y="96"/>
                  </a:lnTo>
                  <a:lnTo>
                    <a:pt x="109" y="100"/>
                  </a:lnTo>
                  <a:lnTo>
                    <a:pt x="105" y="104"/>
                  </a:lnTo>
                  <a:lnTo>
                    <a:pt x="101" y="108"/>
                  </a:lnTo>
                  <a:lnTo>
                    <a:pt x="97" y="112"/>
                  </a:lnTo>
                  <a:lnTo>
                    <a:pt x="97" y="113"/>
                  </a:lnTo>
                  <a:lnTo>
                    <a:pt x="94" y="117"/>
                  </a:lnTo>
                  <a:lnTo>
                    <a:pt x="97" y="119"/>
                  </a:lnTo>
                  <a:lnTo>
                    <a:pt x="94" y="116"/>
                  </a:lnTo>
                  <a:lnTo>
                    <a:pt x="90" y="121"/>
                  </a:lnTo>
                  <a:lnTo>
                    <a:pt x="93" y="125"/>
                  </a:lnTo>
                  <a:lnTo>
                    <a:pt x="90" y="121"/>
                  </a:lnTo>
                  <a:lnTo>
                    <a:pt x="86" y="126"/>
                  </a:lnTo>
                  <a:lnTo>
                    <a:pt x="86" y="127"/>
                  </a:lnTo>
                  <a:lnTo>
                    <a:pt x="83" y="131"/>
                  </a:lnTo>
                  <a:lnTo>
                    <a:pt x="86" y="133"/>
                  </a:lnTo>
                  <a:lnTo>
                    <a:pt x="83" y="130"/>
                  </a:lnTo>
                  <a:lnTo>
                    <a:pt x="79" y="134"/>
                  </a:lnTo>
                  <a:lnTo>
                    <a:pt x="79" y="135"/>
                  </a:lnTo>
                  <a:lnTo>
                    <a:pt x="76" y="140"/>
                  </a:lnTo>
                  <a:lnTo>
                    <a:pt x="79" y="142"/>
                  </a:lnTo>
                  <a:lnTo>
                    <a:pt x="76" y="139"/>
                  </a:lnTo>
                  <a:lnTo>
                    <a:pt x="72" y="143"/>
                  </a:lnTo>
                  <a:lnTo>
                    <a:pt x="72" y="144"/>
                  </a:lnTo>
                  <a:lnTo>
                    <a:pt x="69" y="148"/>
                  </a:lnTo>
                  <a:lnTo>
                    <a:pt x="66" y="153"/>
                  </a:lnTo>
                  <a:lnTo>
                    <a:pt x="69" y="155"/>
                  </a:lnTo>
                  <a:lnTo>
                    <a:pt x="66" y="153"/>
                  </a:lnTo>
                  <a:lnTo>
                    <a:pt x="63" y="157"/>
                  </a:lnTo>
                  <a:lnTo>
                    <a:pt x="66" y="159"/>
                  </a:lnTo>
                  <a:lnTo>
                    <a:pt x="63" y="156"/>
                  </a:lnTo>
                  <a:lnTo>
                    <a:pt x="59" y="161"/>
                  </a:lnTo>
                  <a:lnTo>
                    <a:pt x="59" y="162"/>
                  </a:lnTo>
                  <a:lnTo>
                    <a:pt x="57" y="166"/>
                  </a:lnTo>
                  <a:lnTo>
                    <a:pt x="54" y="171"/>
                  </a:lnTo>
                  <a:lnTo>
                    <a:pt x="57" y="173"/>
                  </a:lnTo>
                  <a:lnTo>
                    <a:pt x="54" y="171"/>
                  </a:lnTo>
                  <a:lnTo>
                    <a:pt x="51" y="175"/>
                  </a:lnTo>
                  <a:lnTo>
                    <a:pt x="48" y="180"/>
                  </a:lnTo>
                  <a:lnTo>
                    <a:pt x="51" y="182"/>
                  </a:lnTo>
                  <a:lnTo>
                    <a:pt x="48" y="180"/>
                  </a:lnTo>
                  <a:lnTo>
                    <a:pt x="45" y="184"/>
                  </a:lnTo>
                  <a:lnTo>
                    <a:pt x="44" y="186"/>
                  </a:lnTo>
                  <a:lnTo>
                    <a:pt x="44" y="185"/>
                  </a:lnTo>
                  <a:lnTo>
                    <a:pt x="42" y="190"/>
                  </a:lnTo>
                  <a:lnTo>
                    <a:pt x="46" y="191"/>
                  </a:lnTo>
                  <a:lnTo>
                    <a:pt x="43" y="189"/>
                  </a:lnTo>
                  <a:lnTo>
                    <a:pt x="40" y="194"/>
                  </a:lnTo>
                  <a:lnTo>
                    <a:pt x="43" y="196"/>
                  </a:lnTo>
                  <a:lnTo>
                    <a:pt x="40" y="194"/>
                  </a:lnTo>
                  <a:lnTo>
                    <a:pt x="37" y="198"/>
                  </a:lnTo>
                  <a:lnTo>
                    <a:pt x="36" y="200"/>
                  </a:lnTo>
                  <a:lnTo>
                    <a:pt x="36" y="199"/>
                  </a:lnTo>
                  <a:lnTo>
                    <a:pt x="34" y="204"/>
                  </a:lnTo>
                  <a:lnTo>
                    <a:pt x="32" y="209"/>
                  </a:lnTo>
                  <a:lnTo>
                    <a:pt x="36" y="210"/>
                  </a:lnTo>
                  <a:lnTo>
                    <a:pt x="33" y="208"/>
                  </a:lnTo>
                  <a:lnTo>
                    <a:pt x="30" y="213"/>
                  </a:lnTo>
                  <a:lnTo>
                    <a:pt x="29" y="215"/>
                  </a:lnTo>
                  <a:lnTo>
                    <a:pt x="29" y="214"/>
                  </a:lnTo>
                  <a:lnTo>
                    <a:pt x="28" y="218"/>
                  </a:lnTo>
                  <a:lnTo>
                    <a:pt x="32" y="219"/>
                  </a:lnTo>
                  <a:lnTo>
                    <a:pt x="29" y="217"/>
                  </a:lnTo>
                  <a:lnTo>
                    <a:pt x="26" y="222"/>
                  </a:lnTo>
                  <a:lnTo>
                    <a:pt x="25" y="224"/>
                  </a:lnTo>
                  <a:lnTo>
                    <a:pt x="25" y="223"/>
                  </a:lnTo>
                  <a:lnTo>
                    <a:pt x="23" y="228"/>
                  </a:lnTo>
                  <a:lnTo>
                    <a:pt x="21" y="233"/>
                  </a:lnTo>
                  <a:lnTo>
                    <a:pt x="25" y="234"/>
                  </a:lnTo>
                  <a:lnTo>
                    <a:pt x="22" y="232"/>
                  </a:lnTo>
                  <a:lnTo>
                    <a:pt x="20" y="236"/>
                  </a:lnTo>
                  <a:lnTo>
                    <a:pt x="19" y="238"/>
                  </a:lnTo>
                  <a:lnTo>
                    <a:pt x="19" y="237"/>
                  </a:lnTo>
                  <a:lnTo>
                    <a:pt x="18" y="242"/>
                  </a:lnTo>
                  <a:lnTo>
                    <a:pt x="22" y="243"/>
                  </a:lnTo>
                  <a:lnTo>
                    <a:pt x="18" y="242"/>
                  </a:lnTo>
                  <a:lnTo>
                    <a:pt x="16" y="247"/>
                  </a:lnTo>
                  <a:lnTo>
                    <a:pt x="14" y="252"/>
                  </a:lnTo>
                  <a:lnTo>
                    <a:pt x="13" y="257"/>
                  </a:lnTo>
                  <a:lnTo>
                    <a:pt x="17" y="258"/>
                  </a:lnTo>
                  <a:lnTo>
                    <a:pt x="13" y="257"/>
                  </a:lnTo>
                  <a:lnTo>
                    <a:pt x="11" y="262"/>
                  </a:lnTo>
                  <a:lnTo>
                    <a:pt x="9" y="267"/>
                  </a:lnTo>
                  <a:lnTo>
                    <a:pt x="8" y="272"/>
                  </a:lnTo>
                  <a:lnTo>
                    <a:pt x="7" y="277"/>
                  </a:lnTo>
                  <a:lnTo>
                    <a:pt x="6" y="282"/>
                  </a:lnTo>
                  <a:lnTo>
                    <a:pt x="5" y="287"/>
                  </a:lnTo>
                  <a:lnTo>
                    <a:pt x="4" y="292"/>
                  </a:lnTo>
                  <a:lnTo>
                    <a:pt x="8" y="293"/>
                  </a:lnTo>
                  <a:lnTo>
                    <a:pt x="4" y="292"/>
                  </a:lnTo>
                  <a:lnTo>
                    <a:pt x="2" y="297"/>
                  </a:lnTo>
                  <a:lnTo>
                    <a:pt x="2" y="298"/>
                  </a:lnTo>
                  <a:lnTo>
                    <a:pt x="2" y="303"/>
                  </a:lnTo>
                  <a:lnTo>
                    <a:pt x="6" y="303"/>
                  </a:lnTo>
                  <a:lnTo>
                    <a:pt x="2" y="302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3" name="Freeform 24"/>
            <p:cNvSpPr>
              <a:spLocks/>
            </p:cNvSpPr>
            <p:nvPr/>
          </p:nvSpPr>
          <p:spPr bwMode="auto">
            <a:xfrm>
              <a:off x="1714" y="3539"/>
              <a:ext cx="696" cy="369"/>
            </a:xfrm>
            <a:custGeom>
              <a:avLst/>
              <a:gdLst>
                <a:gd name="T0" fmla="*/ 685 w 696"/>
                <a:gd name="T1" fmla="*/ 31 h 369"/>
                <a:gd name="T2" fmla="*/ 675 w 696"/>
                <a:gd name="T3" fmla="*/ 49 h 369"/>
                <a:gd name="T4" fmla="*/ 668 w 696"/>
                <a:gd name="T5" fmla="*/ 80 h 369"/>
                <a:gd name="T6" fmla="*/ 654 w 696"/>
                <a:gd name="T7" fmla="*/ 101 h 369"/>
                <a:gd name="T8" fmla="*/ 639 w 696"/>
                <a:gd name="T9" fmla="*/ 130 h 369"/>
                <a:gd name="T10" fmla="*/ 630 w 696"/>
                <a:gd name="T11" fmla="*/ 143 h 369"/>
                <a:gd name="T12" fmla="*/ 618 w 696"/>
                <a:gd name="T13" fmla="*/ 161 h 369"/>
                <a:gd name="T14" fmla="*/ 607 w 696"/>
                <a:gd name="T15" fmla="*/ 173 h 369"/>
                <a:gd name="T16" fmla="*/ 593 w 696"/>
                <a:gd name="T17" fmla="*/ 189 h 369"/>
                <a:gd name="T18" fmla="*/ 573 w 696"/>
                <a:gd name="T19" fmla="*/ 209 h 369"/>
                <a:gd name="T20" fmla="*/ 557 w 696"/>
                <a:gd name="T21" fmla="*/ 225 h 369"/>
                <a:gd name="T22" fmla="*/ 539 w 696"/>
                <a:gd name="T23" fmla="*/ 239 h 369"/>
                <a:gd name="T24" fmla="*/ 526 w 696"/>
                <a:gd name="T25" fmla="*/ 250 h 369"/>
                <a:gd name="T26" fmla="*/ 500 w 696"/>
                <a:gd name="T27" fmla="*/ 266 h 369"/>
                <a:gd name="T28" fmla="*/ 464 w 696"/>
                <a:gd name="T29" fmla="*/ 288 h 369"/>
                <a:gd name="T30" fmla="*/ 444 w 696"/>
                <a:gd name="T31" fmla="*/ 297 h 369"/>
                <a:gd name="T32" fmla="*/ 422 w 696"/>
                <a:gd name="T33" fmla="*/ 313 h 369"/>
                <a:gd name="T34" fmla="*/ 392 w 696"/>
                <a:gd name="T35" fmla="*/ 320 h 369"/>
                <a:gd name="T36" fmla="*/ 363 w 696"/>
                <a:gd name="T37" fmla="*/ 331 h 369"/>
                <a:gd name="T38" fmla="*/ 340 w 696"/>
                <a:gd name="T39" fmla="*/ 337 h 369"/>
                <a:gd name="T40" fmla="*/ 314 w 696"/>
                <a:gd name="T41" fmla="*/ 348 h 369"/>
                <a:gd name="T42" fmla="*/ 289 w 696"/>
                <a:gd name="T43" fmla="*/ 349 h 369"/>
                <a:gd name="T44" fmla="*/ 258 w 696"/>
                <a:gd name="T45" fmla="*/ 358 h 369"/>
                <a:gd name="T46" fmla="*/ 232 w 696"/>
                <a:gd name="T47" fmla="*/ 357 h 369"/>
                <a:gd name="T48" fmla="*/ 213 w 696"/>
                <a:gd name="T49" fmla="*/ 359 h 369"/>
                <a:gd name="T50" fmla="*/ 174 w 696"/>
                <a:gd name="T51" fmla="*/ 360 h 369"/>
                <a:gd name="T52" fmla="*/ 135 w 696"/>
                <a:gd name="T53" fmla="*/ 359 h 369"/>
                <a:gd name="T54" fmla="*/ 109 w 696"/>
                <a:gd name="T55" fmla="*/ 357 h 369"/>
                <a:gd name="T56" fmla="*/ 84 w 696"/>
                <a:gd name="T57" fmla="*/ 355 h 369"/>
                <a:gd name="T58" fmla="*/ 52 w 696"/>
                <a:gd name="T59" fmla="*/ 350 h 369"/>
                <a:gd name="T60" fmla="*/ 28 w 696"/>
                <a:gd name="T61" fmla="*/ 345 h 369"/>
                <a:gd name="T62" fmla="*/ 0 w 696"/>
                <a:gd name="T63" fmla="*/ 339 h 369"/>
                <a:gd name="T64" fmla="*/ 21 w 696"/>
                <a:gd name="T65" fmla="*/ 348 h 369"/>
                <a:gd name="T66" fmla="*/ 51 w 696"/>
                <a:gd name="T67" fmla="*/ 358 h 369"/>
                <a:gd name="T68" fmla="*/ 71 w 696"/>
                <a:gd name="T69" fmla="*/ 361 h 369"/>
                <a:gd name="T70" fmla="*/ 102 w 696"/>
                <a:gd name="T71" fmla="*/ 366 h 369"/>
                <a:gd name="T72" fmla="*/ 135 w 696"/>
                <a:gd name="T73" fmla="*/ 368 h 369"/>
                <a:gd name="T74" fmla="*/ 174 w 696"/>
                <a:gd name="T75" fmla="*/ 369 h 369"/>
                <a:gd name="T76" fmla="*/ 213 w 696"/>
                <a:gd name="T77" fmla="*/ 368 h 369"/>
                <a:gd name="T78" fmla="*/ 233 w 696"/>
                <a:gd name="T79" fmla="*/ 366 h 369"/>
                <a:gd name="T80" fmla="*/ 259 w 696"/>
                <a:gd name="T81" fmla="*/ 363 h 369"/>
                <a:gd name="T82" fmla="*/ 290 w 696"/>
                <a:gd name="T83" fmla="*/ 357 h 369"/>
                <a:gd name="T84" fmla="*/ 315 w 696"/>
                <a:gd name="T85" fmla="*/ 352 h 369"/>
                <a:gd name="T86" fmla="*/ 340 w 696"/>
                <a:gd name="T87" fmla="*/ 341 h 369"/>
                <a:gd name="T88" fmla="*/ 365 w 696"/>
                <a:gd name="T89" fmla="*/ 339 h 369"/>
                <a:gd name="T90" fmla="*/ 393 w 696"/>
                <a:gd name="T91" fmla="*/ 324 h 369"/>
                <a:gd name="T92" fmla="*/ 424 w 696"/>
                <a:gd name="T93" fmla="*/ 317 h 369"/>
                <a:gd name="T94" fmla="*/ 445 w 696"/>
                <a:gd name="T95" fmla="*/ 301 h 369"/>
                <a:gd name="T96" fmla="*/ 468 w 696"/>
                <a:gd name="T97" fmla="*/ 295 h 369"/>
                <a:gd name="T98" fmla="*/ 502 w 696"/>
                <a:gd name="T99" fmla="*/ 269 h 369"/>
                <a:gd name="T100" fmla="*/ 530 w 696"/>
                <a:gd name="T101" fmla="*/ 257 h 369"/>
                <a:gd name="T102" fmla="*/ 543 w 696"/>
                <a:gd name="T103" fmla="*/ 246 h 369"/>
                <a:gd name="T104" fmla="*/ 562 w 696"/>
                <a:gd name="T105" fmla="*/ 231 h 369"/>
                <a:gd name="T106" fmla="*/ 580 w 696"/>
                <a:gd name="T107" fmla="*/ 208 h 369"/>
                <a:gd name="T108" fmla="*/ 600 w 696"/>
                <a:gd name="T109" fmla="*/ 195 h 369"/>
                <a:gd name="T110" fmla="*/ 613 w 696"/>
                <a:gd name="T111" fmla="*/ 178 h 369"/>
                <a:gd name="T112" fmla="*/ 628 w 696"/>
                <a:gd name="T113" fmla="*/ 161 h 369"/>
                <a:gd name="T114" fmla="*/ 640 w 696"/>
                <a:gd name="T115" fmla="*/ 144 h 369"/>
                <a:gd name="T116" fmla="*/ 654 w 696"/>
                <a:gd name="T117" fmla="*/ 120 h 369"/>
                <a:gd name="T118" fmla="*/ 666 w 696"/>
                <a:gd name="T119" fmla="*/ 96 h 369"/>
                <a:gd name="T120" fmla="*/ 672 w 696"/>
                <a:gd name="T121" fmla="*/ 82 h 369"/>
                <a:gd name="T122" fmla="*/ 683 w 696"/>
                <a:gd name="T123" fmla="*/ 52 h 369"/>
                <a:gd name="T124" fmla="*/ 690 w 696"/>
                <a:gd name="T125" fmla="*/ 27 h 3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6"/>
                <a:gd name="T190" fmla="*/ 0 h 369"/>
                <a:gd name="T191" fmla="*/ 696 w 696"/>
                <a:gd name="T192" fmla="*/ 369 h 3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6" h="369">
                  <a:moveTo>
                    <a:pt x="696" y="2"/>
                  </a:moveTo>
                  <a:lnTo>
                    <a:pt x="687" y="0"/>
                  </a:lnTo>
                  <a:lnTo>
                    <a:pt x="686" y="5"/>
                  </a:lnTo>
                  <a:lnTo>
                    <a:pt x="685" y="10"/>
                  </a:lnTo>
                  <a:lnTo>
                    <a:pt x="684" y="15"/>
                  </a:lnTo>
                  <a:lnTo>
                    <a:pt x="683" y="20"/>
                  </a:lnTo>
                  <a:lnTo>
                    <a:pt x="682" y="25"/>
                  </a:lnTo>
                  <a:lnTo>
                    <a:pt x="681" y="30"/>
                  </a:lnTo>
                  <a:lnTo>
                    <a:pt x="685" y="31"/>
                  </a:lnTo>
                  <a:lnTo>
                    <a:pt x="681" y="30"/>
                  </a:lnTo>
                  <a:lnTo>
                    <a:pt x="679" y="35"/>
                  </a:lnTo>
                  <a:lnTo>
                    <a:pt x="678" y="40"/>
                  </a:lnTo>
                  <a:lnTo>
                    <a:pt x="677" y="44"/>
                  </a:lnTo>
                  <a:lnTo>
                    <a:pt x="681" y="45"/>
                  </a:lnTo>
                  <a:lnTo>
                    <a:pt x="677" y="44"/>
                  </a:lnTo>
                  <a:lnTo>
                    <a:pt x="675" y="49"/>
                  </a:lnTo>
                  <a:lnTo>
                    <a:pt x="674" y="54"/>
                  </a:lnTo>
                  <a:lnTo>
                    <a:pt x="678" y="55"/>
                  </a:lnTo>
                  <a:lnTo>
                    <a:pt x="674" y="54"/>
                  </a:lnTo>
                  <a:lnTo>
                    <a:pt x="672" y="59"/>
                  </a:lnTo>
                  <a:lnTo>
                    <a:pt x="670" y="64"/>
                  </a:lnTo>
                  <a:lnTo>
                    <a:pt x="668" y="69"/>
                  </a:lnTo>
                  <a:lnTo>
                    <a:pt x="666" y="74"/>
                  </a:lnTo>
                  <a:lnTo>
                    <a:pt x="664" y="79"/>
                  </a:lnTo>
                  <a:lnTo>
                    <a:pt x="668" y="80"/>
                  </a:lnTo>
                  <a:lnTo>
                    <a:pt x="665" y="78"/>
                  </a:lnTo>
                  <a:lnTo>
                    <a:pt x="663" y="82"/>
                  </a:lnTo>
                  <a:lnTo>
                    <a:pt x="662" y="83"/>
                  </a:lnTo>
                  <a:lnTo>
                    <a:pt x="660" y="88"/>
                  </a:lnTo>
                  <a:lnTo>
                    <a:pt x="658" y="93"/>
                  </a:lnTo>
                  <a:lnTo>
                    <a:pt x="662" y="94"/>
                  </a:lnTo>
                  <a:lnTo>
                    <a:pt x="659" y="92"/>
                  </a:lnTo>
                  <a:lnTo>
                    <a:pt x="657" y="96"/>
                  </a:lnTo>
                  <a:lnTo>
                    <a:pt x="654" y="101"/>
                  </a:lnTo>
                  <a:lnTo>
                    <a:pt x="653" y="102"/>
                  </a:lnTo>
                  <a:lnTo>
                    <a:pt x="651" y="107"/>
                  </a:lnTo>
                  <a:lnTo>
                    <a:pt x="655" y="108"/>
                  </a:lnTo>
                  <a:lnTo>
                    <a:pt x="652" y="106"/>
                  </a:lnTo>
                  <a:lnTo>
                    <a:pt x="650" y="110"/>
                  </a:lnTo>
                  <a:lnTo>
                    <a:pt x="647" y="115"/>
                  </a:lnTo>
                  <a:lnTo>
                    <a:pt x="644" y="121"/>
                  </a:lnTo>
                  <a:lnTo>
                    <a:pt x="642" y="125"/>
                  </a:lnTo>
                  <a:lnTo>
                    <a:pt x="639" y="130"/>
                  </a:lnTo>
                  <a:lnTo>
                    <a:pt x="642" y="132"/>
                  </a:lnTo>
                  <a:lnTo>
                    <a:pt x="639" y="130"/>
                  </a:lnTo>
                  <a:lnTo>
                    <a:pt x="636" y="134"/>
                  </a:lnTo>
                  <a:lnTo>
                    <a:pt x="633" y="139"/>
                  </a:lnTo>
                  <a:lnTo>
                    <a:pt x="636" y="141"/>
                  </a:lnTo>
                  <a:lnTo>
                    <a:pt x="633" y="139"/>
                  </a:lnTo>
                  <a:lnTo>
                    <a:pt x="630" y="143"/>
                  </a:lnTo>
                  <a:lnTo>
                    <a:pt x="627" y="148"/>
                  </a:lnTo>
                  <a:lnTo>
                    <a:pt x="630" y="150"/>
                  </a:lnTo>
                  <a:lnTo>
                    <a:pt x="627" y="148"/>
                  </a:lnTo>
                  <a:lnTo>
                    <a:pt x="624" y="152"/>
                  </a:lnTo>
                  <a:lnTo>
                    <a:pt x="621" y="157"/>
                  </a:lnTo>
                  <a:lnTo>
                    <a:pt x="624" y="159"/>
                  </a:lnTo>
                  <a:lnTo>
                    <a:pt x="621" y="157"/>
                  </a:lnTo>
                  <a:lnTo>
                    <a:pt x="618" y="161"/>
                  </a:lnTo>
                  <a:lnTo>
                    <a:pt x="621" y="163"/>
                  </a:lnTo>
                  <a:lnTo>
                    <a:pt x="618" y="160"/>
                  </a:lnTo>
                  <a:lnTo>
                    <a:pt x="614" y="164"/>
                  </a:lnTo>
                  <a:lnTo>
                    <a:pt x="614" y="165"/>
                  </a:lnTo>
                  <a:lnTo>
                    <a:pt x="611" y="169"/>
                  </a:lnTo>
                  <a:lnTo>
                    <a:pt x="614" y="171"/>
                  </a:lnTo>
                  <a:lnTo>
                    <a:pt x="611" y="168"/>
                  </a:lnTo>
                  <a:lnTo>
                    <a:pt x="607" y="172"/>
                  </a:lnTo>
                  <a:lnTo>
                    <a:pt x="607" y="173"/>
                  </a:lnTo>
                  <a:lnTo>
                    <a:pt x="604" y="178"/>
                  </a:lnTo>
                  <a:lnTo>
                    <a:pt x="607" y="180"/>
                  </a:lnTo>
                  <a:lnTo>
                    <a:pt x="604" y="177"/>
                  </a:lnTo>
                  <a:lnTo>
                    <a:pt x="600" y="181"/>
                  </a:lnTo>
                  <a:lnTo>
                    <a:pt x="596" y="185"/>
                  </a:lnTo>
                  <a:lnTo>
                    <a:pt x="596" y="186"/>
                  </a:lnTo>
                  <a:lnTo>
                    <a:pt x="593" y="190"/>
                  </a:lnTo>
                  <a:lnTo>
                    <a:pt x="596" y="192"/>
                  </a:lnTo>
                  <a:lnTo>
                    <a:pt x="593" y="189"/>
                  </a:lnTo>
                  <a:lnTo>
                    <a:pt x="589" y="193"/>
                  </a:lnTo>
                  <a:lnTo>
                    <a:pt x="585" y="197"/>
                  </a:lnTo>
                  <a:lnTo>
                    <a:pt x="581" y="202"/>
                  </a:lnTo>
                  <a:lnTo>
                    <a:pt x="584" y="205"/>
                  </a:lnTo>
                  <a:lnTo>
                    <a:pt x="582" y="202"/>
                  </a:lnTo>
                  <a:lnTo>
                    <a:pt x="578" y="205"/>
                  </a:lnTo>
                  <a:lnTo>
                    <a:pt x="577" y="205"/>
                  </a:lnTo>
                  <a:lnTo>
                    <a:pt x="573" y="209"/>
                  </a:lnTo>
                  <a:lnTo>
                    <a:pt x="569" y="213"/>
                  </a:lnTo>
                  <a:lnTo>
                    <a:pt x="572" y="216"/>
                  </a:lnTo>
                  <a:lnTo>
                    <a:pt x="570" y="213"/>
                  </a:lnTo>
                  <a:lnTo>
                    <a:pt x="565" y="217"/>
                  </a:lnTo>
                  <a:lnTo>
                    <a:pt x="564" y="217"/>
                  </a:lnTo>
                  <a:lnTo>
                    <a:pt x="560" y="221"/>
                  </a:lnTo>
                  <a:lnTo>
                    <a:pt x="556" y="225"/>
                  </a:lnTo>
                  <a:lnTo>
                    <a:pt x="559" y="228"/>
                  </a:lnTo>
                  <a:lnTo>
                    <a:pt x="557" y="225"/>
                  </a:lnTo>
                  <a:lnTo>
                    <a:pt x="553" y="228"/>
                  </a:lnTo>
                  <a:lnTo>
                    <a:pt x="552" y="228"/>
                  </a:lnTo>
                  <a:lnTo>
                    <a:pt x="548" y="232"/>
                  </a:lnTo>
                  <a:lnTo>
                    <a:pt x="551" y="235"/>
                  </a:lnTo>
                  <a:lnTo>
                    <a:pt x="549" y="232"/>
                  </a:lnTo>
                  <a:lnTo>
                    <a:pt x="544" y="236"/>
                  </a:lnTo>
                  <a:lnTo>
                    <a:pt x="546" y="239"/>
                  </a:lnTo>
                  <a:lnTo>
                    <a:pt x="544" y="236"/>
                  </a:lnTo>
                  <a:lnTo>
                    <a:pt x="539" y="239"/>
                  </a:lnTo>
                  <a:lnTo>
                    <a:pt x="538" y="239"/>
                  </a:lnTo>
                  <a:lnTo>
                    <a:pt x="534" y="243"/>
                  </a:lnTo>
                  <a:lnTo>
                    <a:pt x="537" y="246"/>
                  </a:lnTo>
                  <a:lnTo>
                    <a:pt x="535" y="243"/>
                  </a:lnTo>
                  <a:lnTo>
                    <a:pt x="530" y="246"/>
                  </a:lnTo>
                  <a:lnTo>
                    <a:pt x="529" y="246"/>
                  </a:lnTo>
                  <a:lnTo>
                    <a:pt x="525" y="250"/>
                  </a:lnTo>
                  <a:lnTo>
                    <a:pt x="528" y="253"/>
                  </a:lnTo>
                  <a:lnTo>
                    <a:pt x="526" y="250"/>
                  </a:lnTo>
                  <a:lnTo>
                    <a:pt x="521" y="253"/>
                  </a:lnTo>
                  <a:lnTo>
                    <a:pt x="516" y="256"/>
                  </a:lnTo>
                  <a:lnTo>
                    <a:pt x="510" y="260"/>
                  </a:lnTo>
                  <a:lnTo>
                    <a:pt x="512" y="263"/>
                  </a:lnTo>
                  <a:lnTo>
                    <a:pt x="510" y="260"/>
                  </a:lnTo>
                  <a:lnTo>
                    <a:pt x="505" y="263"/>
                  </a:lnTo>
                  <a:lnTo>
                    <a:pt x="500" y="266"/>
                  </a:lnTo>
                  <a:lnTo>
                    <a:pt x="495" y="270"/>
                  </a:lnTo>
                  <a:lnTo>
                    <a:pt x="497" y="273"/>
                  </a:lnTo>
                  <a:lnTo>
                    <a:pt x="495" y="270"/>
                  </a:lnTo>
                  <a:lnTo>
                    <a:pt x="490" y="273"/>
                  </a:lnTo>
                  <a:lnTo>
                    <a:pt x="485" y="276"/>
                  </a:lnTo>
                  <a:lnTo>
                    <a:pt x="480" y="279"/>
                  </a:lnTo>
                  <a:lnTo>
                    <a:pt x="475" y="282"/>
                  </a:lnTo>
                  <a:lnTo>
                    <a:pt x="470" y="285"/>
                  </a:lnTo>
                  <a:lnTo>
                    <a:pt x="464" y="288"/>
                  </a:lnTo>
                  <a:lnTo>
                    <a:pt x="466" y="291"/>
                  </a:lnTo>
                  <a:lnTo>
                    <a:pt x="465" y="287"/>
                  </a:lnTo>
                  <a:lnTo>
                    <a:pt x="460" y="289"/>
                  </a:lnTo>
                  <a:lnTo>
                    <a:pt x="459" y="290"/>
                  </a:lnTo>
                  <a:lnTo>
                    <a:pt x="453" y="294"/>
                  </a:lnTo>
                  <a:lnTo>
                    <a:pt x="455" y="297"/>
                  </a:lnTo>
                  <a:lnTo>
                    <a:pt x="454" y="293"/>
                  </a:lnTo>
                  <a:lnTo>
                    <a:pt x="449" y="295"/>
                  </a:lnTo>
                  <a:lnTo>
                    <a:pt x="444" y="297"/>
                  </a:lnTo>
                  <a:lnTo>
                    <a:pt x="443" y="298"/>
                  </a:lnTo>
                  <a:lnTo>
                    <a:pt x="437" y="301"/>
                  </a:lnTo>
                  <a:lnTo>
                    <a:pt x="432" y="305"/>
                  </a:lnTo>
                  <a:lnTo>
                    <a:pt x="434" y="308"/>
                  </a:lnTo>
                  <a:lnTo>
                    <a:pt x="433" y="304"/>
                  </a:lnTo>
                  <a:lnTo>
                    <a:pt x="427" y="306"/>
                  </a:lnTo>
                  <a:lnTo>
                    <a:pt x="426" y="307"/>
                  </a:lnTo>
                  <a:lnTo>
                    <a:pt x="420" y="310"/>
                  </a:lnTo>
                  <a:lnTo>
                    <a:pt x="422" y="313"/>
                  </a:lnTo>
                  <a:lnTo>
                    <a:pt x="421" y="309"/>
                  </a:lnTo>
                  <a:lnTo>
                    <a:pt x="416" y="311"/>
                  </a:lnTo>
                  <a:lnTo>
                    <a:pt x="415" y="312"/>
                  </a:lnTo>
                  <a:lnTo>
                    <a:pt x="409" y="315"/>
                  </a:lnTo>
                  <a:lnTo>
                    <a:pt x="411" y="318"/>
                  </a:lnTo>
                  <a:lnTo>
                    <a:pt x="410" y="314"/>
                  </a:lnTo>
                  <a:lnTo>
                    <a:pt x="404" y="316"/>
                  </a:lnTo>
                  <a:lnTo>
                    <a:pt x="398" y="318"/>
                  </a:lnTo>
                  <a:lnTo>
                    <a:pt x="392" y="320"/>
                  </a:lnTo>
                  <a:lnTo>
                    <a:pt x="387" y="322"/>
                  </a:lnTo>
                  <a:lnTo>
                    <a:pt x="386" y="323"/>
                  </a:lnTo>
                  <a:lnTo>
                    <a:pt x="380" y="326"/>
                  </a:lnTo>
                  <a:lnTo>
                    <a:pt x="382" y="329"/>
                  </a:lnTo>
                  <a:lnTo>
                    <a:pt x="381" y="325"/>
                  </a:lnTo>
                  <a:lnTo>
                    <a:pt x="375" y="327"/>
                  </a:lnTo>
                  <a:lnTo>
                    <a:pt x="369" y="329"/>
                  </a:lnTo>
                  <a:lnTo>
                    <a:pt x="363" y="331"/>
                  </a:lnTo>
                  <a:lnTo>
                    <a:pt x="364" y="335"/>
                  </a:lnTo>
                  <a:lnTo>
                    <a:pt x="364" y="331"/>
                  </a:lnTo>
                  <a:lnTo>
                    <a:pt x="358" y="332"/>
                  </a:lnTo>
                  <a:lnTo>
                    <a:pt x="357" y="332"/>
                  </a:lnTo>
                  <a:lnTo>
                    <a:pt x="351" y="334"/>
                  </a:lnTo>
                  <a:lnTo>
                    <a:pt x="345" y="336"/>
                  </a:lnTo>
                  <a:lnTo>
                    <a:pt x="346" y="340"/>
                  </a:lnTo>
                  <a:lnTo>
                    <a:pt x="346" y="336"/>
                  </a:lnTo>
                  <a:lnTo>
                    <a:pt x="340" y="337"/>
                  </a:lnTo>
                  <a:lnTo>
                    <a:pt x="339" y="337"/>
                  </a:lnTo>
                  <a:lnTo>
                    <a:pt x="332" y="339"/>
                  </a:lnTo>
                  <a:lnTo>
                    <a:pt x="325" y="341"/>
                  </a:lnTo>
                  <a:lnTo>
                    <a:pt x="326" y="345"/>
                  </a:lnTo>
                  <a:lnTo>
                    <a:pt x="326" y="341"/>
                  </a:lnTo>
                  <a:lnTo>
                    <a:pt x="321" y="342"/>
                  </a:lnTo>
                  <a:lnTo>
                    <a:pt x="320" y="342"/>
                  </a:lnTo>
                  <a:lnTo>
                    <a:pt x="313" y="344"/>
                  </a:lnTo>
                  <a:lnTo>
                    <a:pt x="314" y="348"/>
                  </a:lnTo>
                  <a:lnTo>
                    <a:pt x="314" y="344"/>
                  </a:lnTo>
                  <a:lnTo>
                    <a:pt x="308" y="345"/>
                  </a:lnTo>
                  <a:lnTo>
                    <a:pt x="302" y="346"/>
                  </a:lnTo>
                  <a:lnTo>
                    <a:pt x="301" y="346"/>
                  </a:lnTo>
                  <a:lnTo>
                    <a:pt x="295" y="348"/>
                  </a:lnTo>
                  <a:lnTo>
                    <a:pt x="296" y="352"/>
                  </a:lnTo>
                  <a:lnTo>
                    <a:pt x="296" y="348"/>
                  </a:lnTo>
                  <a:lnTo>
                    <a:pt x="289" y="349"/>
                  </a:lnTo>
                  <a:lnTo>
                    <a:pt x="283" y="350"/>
                  </a:lnTo>
                  <a:lnTo>
                    <a:pt x="277" y="351"/>
                  </a:lnTo>
                  <a:lnTo>
                    <a:pt x="277" y="355"/>
                  </a:lnTo>
                  <a:lnTo>
                    <a:pt x="277" y="351"/>
                  </a:lnTo>
                  <a:lnTo>
                    <a:pt x="270" y="352"/>
                  </a:lnTo>
                  <a:lnTo>
                    <a:pt x="264" y="353"/>
                  </a:lnTo>
                  <a:lnTo>
                    <a:pt x="258" y="354"/>
                  </a:lnTo>
                  <a:lnTo>
                    <a:pt x="258" y="358"/>
                  </a:lnTo>
                  <a:lnTo>
                    <a:pt x="258" y="354"/>
                  </a:lnTo>
                  <a:lnTo>
                    <a:pt x="251" y="355"/>
                  </a:lnTo>
                  <a:lnTo>
                    <a:pt x="245" y="356"/>
                  </a:lnTo>
                  <a:lnTo>
                    <a:pt x="245" y="360"/>
                  </a:lnTo>
                  <a:lnTo>
                    <a:pt x="245" y="356"/>
                  </a:lnTo>
                  <a:lnTo>
                    <a:pt x="239" y="356"/>
                  </a:lnTo>
                  <a:lnTo>
                    <a:pt x="232" y="357"/>
                  </a:lnTo>
                  <a:lnTo>
                    <a:pt x="232" y="361"/>
                  </a:lnTo>
                  <a:lnTo>
                    <a:pt x="232" y="357"/>
                  </a:lnTo>
                  <a:lnTo>
                    <a:pt x="226" y="357"/>
                  </a:lnTo>
                  <a:lnTo>
                    <a:pt x="219" y="358"/>
                  </a:lnTo>
                  <a:lnTo>
                    <a:pt x="213" y="359"/>
                  </a:lnTo>
                  <a:lnTo>
                    <a:pt x="213" y="363"/>
                  </a:lnTo>
                  <a:lnTo>
                    <a:pt x="213" y="359"/>
                  </a:lnTo>
                  <a:lnTo>
                    <a:pt x="207" y="359"/>
                  </a:lnTo>
                  <a:lnTo>
                    <a:pt x="200" y="359"/>
                  </a:lnTo>
                  <a:lnTo>
                    <a:pt x="193" y="359"/>
                  </a:lnTo>
                  <a:lnTo>
                    <a:pt x="187" y="360"/>
                  </a:lnTo>
                  <a:lnTo>
                    <a:pt x="187" y="364"/>
                  </a:lnTo>
                  <a:lnTo>
                    <a:pt x="187" y="360"/>
                  </a:lnTo>
                  <a:lnTo>
                    <a:pt x="181" y="360"/>
                  </a:lnTo>
                  <a:lnTo>
                    <a:pt x="174" y="360"/>
                  </a:lnTo>
                  <a:lnTo>
                    <a:pt x="168" y="360"/>
                  </a:lnTo>
                  <a:lnTo>
                    <a:pt x="162" y="360"/>
                  </a:lnTo>
                  <a:lnTo>
                    <a:pt x="154" y="360"/>
                  </a:lnTo>
                  <a:lnTo>
                    <a:pt x="147" y="360"/>
                  </a:lnTo>
                  <a:lnTo>
                    <a:pt x="141" y="360"/>
                  </a:lnTo>
                  <a:lnTo>
                    <a:pt x="141" y="364"/>
                  </a:lnTo>
                  <a:lnTo>
                    <a:pt x="142" y="360"/>
                  </a:lnTo>
                  <a:lnTo>
                    <a:pt x="136" y="359"/>
                  </a:lnTo>
                  <a:lnTo>
                    <a:pt x="135" y="359"/>
                  </a:lnTo>
                  <a:lnTo>
                    <a:pt x="128" y="359"/>
                  </a:lnTo>
                  <a:lnTo>
                    <a:pt x="122" y="359"/>
                  </a:lnTo>
                  <a:lnTo>
                    <a:pt x="122" y="363"/>
                  </a:lnTo>
                  <a:lnTo>
                    <a:pt x="123" y="359"/>
                  </a:lnTo>
                  <a:lnTo>
                    <a:pt x="116" y="358"/>
                  </a:lnTo>
                  <a:lnTo>
                    <a:pt x="115" y="362"/>
                  </a:lnTo>
                  <a:lnTo>
                    <a:pt x="116" y="358"/>
                  </a:lnTo>
                  <a:lnTo>
                    <a:pt x="110" y="357"/>
                  </a:lnTo>
                  <a:lnTo>
                    <a:pt x="109" y="357"/>
                  </a:lnTo>
                  <a:lnTo>
                    <a:pt x="102" y="357"/>
                  </a:lnTo>
                  <a:lnTo>
                    <a:pt x="96" y="357"/>
                  </a:lnTo>
                  <a:lnTo>
                    <a:pt x="96" y="361"/>
                  </a:lnTo>
                  <a:lnTo>
                    <a:pt x="97" y="357"/>
                  </a:lnTo>
                  <a:lnTo>
                    <a:pt x="91" y="356"/>
                  </a:lnTo>
                  <a:lnTo>
                    <a:pt x="84" y="355"/>
                  </a:lnTo>
                  <a:lnTo>
                    <a:pt x="83" y="359"/>
                  </a:lnTo>
                  <a:lnTo>
                    <a:pt x="84" y="355"/>
                  </a:lnTo>
                  <a:lnTo>
                    <a:pt x="78" y="354"/>
                  </a:lnTo>
                  <a:lnTo>
                    <a:pt x="72" y="353"/>
                  </a:lnTo>
                  <a:lnTo>
                    <a:pt x="71" y="353"/>
                  </a:lnTo>
                  <a:lnTo>
                    <a:pt x="64" y="353"/>
                  </a:lnTo>
                  <a:lnTo>
                    <a:pt x="64" y="357"/>
                  </a:lnTo>
                  <a:lnTo>
                    <a:pt x="66" y="353"/>
                  </a:lnTo>
                  <a:lnTo>
                    <a:pt x="60" y="351"/>
                  </a:lnTo>
                  <a:lnTo>
                    <a:pt x="59" y="351"/>
                  </a:lnTo>
                  <a:lnTo>
                    <a:pt x="52" y="350"/>
                  </a:lnTo>
                  <a:lnTo>
                    <a:pt x="51" y="354"/>
                  </a:lnTo>
                  <a:lnTo>
                    <a:pt x="52" y="350"/>
                  </a:lnTo>
                  <a:lnTo>
                    <a:pt x="46" y="349"/>
                  </a:lnTo>
                  <a:lnTo>
                    <a:pt x="40" y="348"/>
                  </a:lnTo>
                  <a:lnTo>
                    <a:pt x="34" y="347"/>
                  </a:lnTo>
                  <a:lnTo>
                    <a:pt x="33" y="351"/>
                  </a:lnTo>
                  <a:lnTo>
                    <a:pt x="35" y="347"/>
                  </a:lnTo>
                  <a:lnTo>
                    <a:pt x="29" y="345"/>
                  </a:lnTo>
                  <a:lnTo>
                    <a:pt x="28" y="345"/>
                  </a:lnTo>
                  <a:lnTo>
                    <a:pt x="22" y="344"/>
                  </a:lnTo>
                  <a:lnTo>
                    <a:pt x="15" y="343"/>
                  </a:lnTo>
                  <a:lnTo>
                    <a:pt x="14" y="347"/>
                  </a:lnTo>
                  <a:lnTo>
                    <a:pt x="16" y="343"/>
                  </a:lnTo>
                  <a:lnTo>
                    <a:pt x="10" y="341"/>
                  </a:lnTo>
                  <a:lnTo>
                    <a:pt x="4" y="339"/>
                  </a:lnTo>
                  <a:lnTo>
                    <a:pt x="2" y="339"/>
                  </a:lnTo>
                  <a:lnTo>
                    <a:pt x="0" y="339"/>
                  </a:lnTo>
                  <a:lnTo>
                    <a:pt x="0" y="348"/>
                  </a:lnTo>
                  <a:lnTo>
                    <a:pt x="2" y="348"/>
                  </a:lnTo>
                  <a:lnTo>
                    <a:pt x="2" y="343"/>
                  </a:lnTo>
                  <a:lnTo>
                    <a:pt x="1" y="347"/>
                  </a:lnTo>
                  <a:lnTo>
                    <a:pt x="7" y="349"/>
                  </a:lnTo>
                  <a:lnTo>
                    <a:pt x="13" y="351"/>
                  </a:lnTo>
                  <a:lnTo>
                    <a:pt x="14" y="352"/>
                  </a:lnTo>
                  <a:lnTo>
                    <a:pt x="21" y="353"/>
                  </a:lnTo>
                  <a:lnTo>
                    <a:pt x="21" y="348"/>
                  </a:lnTo>
                  <a:lnTo>
                    <a:pt x="21" y="352"/>
                  </a:lnTo>
                  <a:lnTo>
                    <a:pt x="27" y="353"/>
                  </a:lnTo>
                  <a:lnTo>
                    <a:pt x="27" y="349"/>
                  </a:lnTo>
                  <a:lnTo>
                    <a:pt x="26" y="353"/>
                  </a:lnTo>
                  <a:lnTo>
                    <a:pt x="32" y="355"/>
                  </a:lnTo>
                  <a:lnTo>
                    <a:pt x="33" y="355"/>
                  </a:lnTo>
                  <a:lnTo>
                    <a:pt x="39" y="356"/>
                  </a:lnTo>
                  <a:lnTo>
                    <a:pt x="45" y="357"/>
                  </a:lnTo>
                  <a:lnTo>
                    <a:pt x="51" y="358"/>
                  </a:lnTo>
                  <a:lnTo>
                    <a:pt x="51" y="359"/>
                  </a:lnTo>
                  <a:lnTo>
                    <a:pt x="58" y="360"/>
                  </a:lnTo>
                  <a:lnTo>
                    <a:pt x="58" y="355"/>
                  </a:lnTo>
                  <a:lnTo>
                    <a:pt x="57" y="359"/>
                  </a:lnTo>
                  <a:lnTo>
                    <a:pt x="63" y="361"/>
                  </a:lnTo>
                  <a:lnTo>
                    <a:pt x="64" y="362"/>
                  </a:lnTo>
                  <a:lnTo>
                    <a:pt x="71" y="362"/>
                  </a:lnTo>
                  <a:lnTo>
                    <a:pt x="71" y="357"/>
                  </a:lnTo>
                  <a:lnTo>
                    <a:pt x="71" y="361"/>
                  </a:lnTo>
                  <a:lnTo>
                    <a:pt x="77" y="362"/>
                  </a:lnTo>
                  <a:lnTo>
                    <a:pt x="83" y="363"/>
                  </a:lnTo>
                  <a:lnTo>
                    <a:pt x="83" y="364"/>
                  </a:lnTo>
                  <a:lnTo>
                    <a:pt x="90" y="365"/>
                  </a:lnTo>
                  <a:lnTo>
                    <a:pt x="90" y="360"/>
                  </a:lnTo>
                  <a:lnTo>
                    <a:pt x="90" y="364"/>
                  </a:lnTo>
                  <a:lnTo>
                    <a:pt x="96" y="365"/>
                  </a:lnTo>
                  <a:lnTo>
                    <a:pt x="96" y="366"/>
                  </a:lnTo>
                  <a:lnTo>
                    <a:pt x="102" y="366"/>
                  </a:lnTo>
                  <a:lnTo>
                    <a:pt x="109" y="366"/>
                  </a:lnTo>
                  <a:lnTo>
                    <a:pt x="109" y="361"/>
                  </a:lnTo>
                  <a:lnTo>
                    <a:pt x="109" y="365"/>
                  </a:lnTo>
                  <a:lnTo>
                    <a:pt x="115" y="366"/>
                  </a:lnTo>
                  <a:lnTo>
                    <a:pt x="115" y="367"/>
                  </a:lnTo>
                  <a:lnTo>
                    <a:pt x="122" y="368"/>
                  </a:lnTo>
                  <a:lnTo>
                    <a:pt x="128" y="368"/>
                  </a:lnTo>
                  <a:lnTo>
                    <a:pt x="135" y="368"/>
                  </a:lnTo>
                  <a:lnTo>
                    <a:pt x="135" y="363"/>
                  </a:lnTo>
                  <a:lnTo>
                    <a:pt x="135" y="367"/>
                  </a:lnTo>
                  <a:lnTo>
                    <a:pt x="141" y="368"/>
                  </a:lnTo>
                  <a:lnTo>
                    <a:pt x="141" y="369"/>
                  </a:lnTo>
                  <a:lnTo>
                    <a:pt x="147" y="369"/>
                  </a:lnTo>
                  <a:lnTo>
                    <a:pt x="154" y="369"/>
                  </a:lnTo>
                  <a:lnTo>
                    <a:pt x="162" y="369"/>
                  </a:lnTo>
                  <a:lnTo>
                    <a:pt x="168" y="369"/>
                  </a:lnTo>
                  <a:lnTo>
                    <a:pt x="174" y="369"/>
                  </a:lnTo>
                  <a:lnTo>
                    <a:pt x="181" y="369"/>
                  </a:lnTo>
                  <a:lnTo>
                    <a:pt x="187" y="369"/>
                  </a:lnTo>
                  <a:lnTo>
                    <a:pt x="188" y="368"/>
                  </a:lnTo>
                  <a:lnTo>
                    <a:pt x="194" y="367"/>
                  </a:lnTo>
                  <a:lnTo>
                    <a:pt x="193" y="363"/>
                  </a:lnTo>
                  <a:lnTo>
                    <a:pt x="193" y="368"/>
                  </a:lnTo>
                  <a:lnTo>
                    <a:pt x="200" y="368"/>
                  </a:lnTo>
                  <a:lnTo>
                    <a:pt x="207" y="368"/>
                  </a:lnTo>
                  <a:lnTo>
                    <a:pt x="213" y="368"/>
                  </a:lnTo>
                  <a:lnTo>
                    <a:pt x="214" y="367"/>
                  </a:lnTo>
                  <a:lnTo>
                    <a:pt x="220" y="366"/>
                  </a:lnTo>
                  <a:lnTo>
                    <a:pt x="219" y="362"/>
                  </a:lnTo>
                  <a:lnTo>
                    <a:pt x="220" y="367"/>
                  </a:lnTo>
                  <a:lnTo>
                    <a:pt x="227" y="366"/>
                  </a:lnTo>
                  <a:lnTo>
                    <a:pt x="226" y="361"/>
                  </a:lnTo>
                  <a:lnTo>
                    <a:pt x="226" y="366"/>
                  </a:lnTo>
                  <a:lnTo>
                    <a:pt x="232" y="366"/>
                  </a:lnTo>
                  <a:lnTo>
                    <a:pt x="233" y="366"/>
                  </a:lnTo>
                  <a:lnTo>
                    <a:pt x="240" y="365"/>
                  </a:lnTo>
                  <a:lnTo>
                    <a:pt x="239" y="360"/>
                  </a:lnTo>
                  <a:lnTo>
                    <a:pt x="239" y="365"/>
                  </a:lnTo>
                  <a:lnTo>
                    <a:pt x="245" y="365"/>
                  </a:lnTo>
                  <a:lnTo>
                    <a:pt x="246" y="364"/>
                  </a:lnTo>
                  <a:lnTo>
                    <a:pt x="252" y="363"/>
                  </a:lnTo>
                  <a:lnTo>
                    <a:pt x="251" y="359"/>
                  </a:lnTo>
                  <a:lnTo>
                    <a:pt x="252" y="364"/>
                  </a:lnTo>
                  <a:lnTo>
                    <a:pt x="259" y="363"/>
                  </a:lnTo>
                  <a:lnTo>
                    <a:pt x="259" y="362"/>
                  </a:lnTo>
                  <a:lnTo>
                    <a:pt x="265" y="361"/>
                  </a:lnTo>
                  <a:lnTo>
                    <a:pt x="271" y="360"/>
                  </a:lnTo>
                  <a:lnTo>
                    <a:pt x="270" y="356"/>
                  </a:lnTo>
                  <a:lnTo>
                    <a:pt x="271" y="361"/>
                  </a:lnTo>
                  <a:lnTo>
                    <a:pt x="278" y="360"/>
                  </a:lnTo>
                  <a:lnTo>
                    <a:pt x="278" y="359"/>
                  </a:lnTo>
                  <a:lnTo>
                    <a:pt x="284" y="358"/>
                  </a:lnTo>
                  <a:lnTo>
                    <a:pt x="290" y="357"/>
                  </a:lnTo>
                  <a:lnTo>
                    <a:pt x="289" y="353"/>
                  </a:lnTo>
                  <a:lnTo>
                    <a:pt x="290" y="358"/>
                  </a:lnTo>
                  <a:lnTo>
                    <a:pt x="297" y="357"/>
                  </a:lnTo>
                  <a:lnTo>
                    <a:pt x="297" y="356"/>
                  </a:lnTo>
                  <a:lnTo>
                    <a:pt x="303" y="354"/>
                  </a:lnTo>
                  <a:lnTo>
                    <a:pt x="302" y="350"/>
                  </a:lnTo>
                  <a:lnTo>
                    <a:pt x="303" y="354"/>
                  </a:lnTo>
                  <a:lnTo>
                    <a:pt x="309" y="353"/>
                  </a:lnTo>
                  <a:lnTo>
                    <a:pt x="315" y="352"/>
                  </a:lnTo>
                  <a:lnTo>
                    <a:pt x="322" y="350"/>
                  </a:lnTo>
                  <a:lnTo>
                    <a:pt x="321" y="346"/>
                  </a:lnTo>
                  <a:lnTo>
                    <a:pt x="322" y="350"/>
                  </a:lnTo>
                  <a:lnTo>
                    <a:pt x="327" y="349"/>
                  </a:lnTo>
                  <a:lnTo>
                    <a:pt x="334" y="347"/>
                  </a:lnTo>
                  <a:lnTo>
                    <a:pt x="341" y="345"/>
                  </a:lnTo>
                  <a:lnTo>
                    <a:pt x="340" y="341"/>
                  </a:lnTo>
                  <a:lnTo>
                    <a:pt x="341" y="345"/>
                  </a:lnTo>
                  <a:lnTo>
                    <a:pt x="347" y="344"/>
                  </a:lnTo>
                  <a:lnTo>
                    <a:pt x="353" y="342"/>
                  </a:lnTo>
                  <a:lnTo>
                    <a:pt x="359" y="340"/>
                  </a:lnTo>
                  <a:lnTo>
                    <a:pt x="358" y="336"/>
                  </a:lnTo>
                  <a:lnTo>
                    <a:pt x="359" y="340"/>
                  </a:lnTo>
                  <a:lnTo>
                    <a:pt x="365" y="339"/>
                  </a:lnTo>
                  <a:lnTo>
                    <a:pt x="371" y="337"/>
                  </a:lnTo>
                  <a:lnTo>
                    <a:pt x="377" y="335"/>
                  </a:lnTo>
                  <a:lnTo>
                    <a:pt x="383" y="333"/>
                  </a:lnTo>
                  <a:lnTo>
                    <a:pt x="384" y="333"/>
                  </a:lnTo>
                  <a:lnTo>
                    <a:pt x="390" y="330"/>
                  </a:lnTo>
                  <a:lnTo>
                    <a:pt x="388" y="326"/>
                  </a:lnTo>
                  <a:lnTo>
                    <a:pt x="390" y="330"/>
                  </a:lnTo>
                  <a:lnTo>
                    <a:pt x="395" y="328"/>
                  </a:lnTo>
                  <a:lnTo>
                    <a:pt x="393" y="324"/>
                  </a:lnTo>
                  <a:lnTo>
                    <a:pt x="394" y="328"/>
                  </a:lnTo>
                  <a:lnTo>
                    <a:pt x="400" y="326"/>
                  </a:lnTo>
                  <a:lnTo>
                    <a:pt x="406" y="324"/>
                  </a:lnTo>
                  <a:lnTo>
                    <a:pt x="412" y="322"/>
                  </a:lnTo>
                  <a:lnTo>
                    <a:pt x="413" y="322"/>
                  </a:lnTo>
                  <a:lnTo>
                    <a:pt x="419" y="319"/>
                  </a:lnTo>
                  <a:lnTo>
                    <a:pt x="417" y="315"/>
                  </a:lnTo>
                  <a:lnTo>
                    <a:pt x="419" y="319"/>
                  </a:lnTo>
                  <a:lnTo>
                    <a:pt x="424" y="317"/>
                  </a:lnTo>
                  <a:lnTo>
                    <a:pt x="430" y="314"/>
                  </a:lnTo>
                  <a:lnTo>
                    <a:pt x="428" y="310"/>
                  </a:lnTo>
                  <a:lnTo>
                    <a:pt x="429" y="314"/>
                  </a:lnTo>
                  <a:lnTo>
                    <a:pt x="435" y="312"/>
                  </a:lnTo>
                  <a:lnTo>
                    <a:pt x="436" y="312"/>
                  </a:lnTo>
                  <a:lnTo>
                    <a:pt x="441" y="309"/>
                  </a:lnTo>
                  <a:lnTo>
                    <a:pt x="447" y="306"/>
                  </a:lnTo>
                  <a:lnTo>
                    <a:pt x="445" y="301"/>
                  </a:lnTo>
                  <a:lnTo>
                    <a:pt x="447" y="306"/>
                  </a:lnTo>
                  <a:lnTo>
                    <a:pt x="452" y="304"/>
                  </a:lnTo>
                  <a:lnTo>
                    <a:pt x="457" y="301"/>
                  </a:lnTo>
                  <a:lnTo>
                    <a:pt x="458" y="301"/>
                  </a:lnTo>
                  <a:lnTo>
                    <a:pt x="464" y="297"/>
                  </a:lnTo>
                  <a:lnTo>
                    <a:pt x="461" y="293"/>
                  </a:lnTo>
                  <a:lnTo>
                    <a:pt x="463" y="297"/>
                  </a:lnTo>
                  <a:lnTo>
                    <a:pt x="468" y="295"/>
                  </a:lnTo>
                  <a:lnTo>
                    <a:pt x="474" y="292"/>
                  </a:lnTo>
                  <a:lnTo>
                    <a:pt x="479" y="289"/>
                  </a:lnTo>
                  <a:lnTo>
                    <a:pt x="484" y="286"/>
                  </a:lnTo>
                  <a:lnTo>
                    <a:pt x="489" y="283"/>
                  </a:lnTo>
                  <a:lnTo>
                    <a:pt x="494" y="280"/>
                  </a:lnTo>
                  <a:lnTo>
                    <a:pt x="499" y="277"/>
                  </a:lnTo>
                  <a:lnTo>
                    <a:pt x="500" y="277"/>
                  </a:lnTo>
                  <a:lnTo>
                    <a:pt x="505" y="273"/>
                  </a:lnTo>
                  <a:lnTo>
                    <a:pt x="502" y="269"/>
                  </a:lnTo>
                  <a:lnTo>
                    <a:pt x="504" y="273"/>
                  </a:lnTo>
                  <a:lnTo>
                    <a:pt x="509" y="270"/>
                  </a:lnTo>
                  <a:lnTo>
                    <a:pt x="514" y="267"/>
                  </a:lnTo>
                  <a:lnTo>
                    <a:pt x="516" y="267"/>
                  </a:lnTo>
                  <a:lnTo>
                    <a:pt x="521" y="263"/>
                  </a:lnTo>
                  <a:lnTo>
                    <a:pt x="518" y="259"/>
                  </a:lnTo>
                  <a:lnTo>
                    <a:pt x="520" y="263"/>
                  </a:lnTo>
                  <a:lnTo>
                    <a:pt x="525" y="260"/>
                  </a:lnTo>
                  <a:lnTo>
                    <a:pt x="530" y="257"/>
                  </a:lnTo>
                  <a:lnTo>
                    <a:pt x="531" y="256"/>
                  </a:lnTo>
                  <a:lnTo>
                    <a:pt x="535" y="252"/>
                  </a:lnTo>
                  <a:lnTo>
                    <a:pt x="532" y="249"/>
                  </a:lnTo>
                  <a:lnTo>
                    <a:pt x="534" y="253"/>
                  </a:lnTo>
                  <a:lnTo>
                    <a:pt x="539" y="250"/>
                  </a:lnTo>
                  <a:lnTo>
                    <a:pt x="540" y="249"/>
                  </a:lnTo>
                  <a:lnTo>
                    <a:pt x="544" y="245"/>
                  </a:lnTo>
                  <a:lnTo>
                    <a:pt x="541" y="242"/>
                  </a:lnTo>
                  <a:lnTo>
                    <a:pt x="543" y="246"/>
                  </a:lnTo>
                  <a:lnTo>
                    <a:pt x="548" y="243"/>
                  </a:lnTo>
                  <a:lnTo>
                    <a:pt x="549" y="243"/>
                  </a:lnTo>
                  <a:lnTo>
                    <a:pt x="554" y="239"/>
                  </a:lnTo>
                  <a:lnTo>
                    <a:pt x="554" y="238"/>
                  </a:lnTo>
                  <a:lnTo>
                    <a:pt x="558" y="234"/>
                  </a:lnTo>
                  <a:lnTo>
                    <a:pt x="555" y="231"/>
                  </a:lnTo>
                  <a:lnTo>
                    <a:pt x="558" y="235"/>
                  </a:lnTo>
                  <a:lnTo>
                    <a:pt x="562" y="232"/>
                  </a:lnTo>
                  <a:lnTo>
                    <a:pt x="562" y="231"/>
                  </a:lnTo>
                  <a:lnTo>
                    <a:pt x="566" y="227"/>
                  </a:lnTo>
                  <a:lnTo>
                    <a:pt x="570" y="223"/>
                  </a:lnTo>
                  <a:lnTo>
                    <a:pt x="567" y="220"/>
                  </a:lnTo>
                  <a:lnTo>
                    <a:pt x="570" y="224"/>
                  </a:lnTo>
                  <a:lnTo>
                    <a:pt x="575" y="220"/>
                  </a:lnTo>
                  <a:lnTo>
                    <a:pt x="575" y="219"/>
                  </a:lnTo>
                  <a:lnTo>
                    <a:pt x="579" y="215"/>
                  </a:lnTo>
                  <a:lnTo>
                    <a:pt x="583" y="211"/>
                  </a:lnTo>
                  <a:lnTo>
                    <a:pt x="580" y="208"/>
                  </a:lnTo>
                  <a:lnTo>
                    <a:pt x="583" y="212"/>
                  </a:lnTo>
                  <a:lnTo>
                    <a:pt x="587" y="209"/>
                  </a:lnTo>
                  <a:lnTo>
                    <a:pt x="588" y="208"/>
                  </a:lnTo>
                  <a:lnTo>
                    <a:pt x="592" y="203"/>
                  </a:lnTo>
                  <a:lnTo>
                    <a:pt x="588" y="200"/>
                  </a:lnTo>
                  <a:lnTo>
                    <a:pt x="591" y="203"/>
                  </a:lnTo>
                  <a:lnTo>
                    <a:pt x="595" y="199"/>
                  </a:lnTo>
                  <a:lnTo>
                    <a:pt x="599" y="195"/>
                  </a:lnTo>
                  <a:lnTo>
                    <a:pt x="600" y="195"/>
                  </a:lnTo>
                  <a:lnTo>
                    <a:pt x="603" y="191"/>
                  </a:lnTo>
                  <a:lnTo>
                    <a:pt x="599" y="188"/>
                  </a:lnTo>
                  <a:lnTo>
                    <a:pt x="602" y="191"/>
                  </a:lnTo>
                  <a:lnTo>
                    <a:pt x="606" y="187"/>
                  </a:lnTo>
                  <a:lnTo>
                    <a:pt x="610" y="183"/>
                  </a:lnTo>
                  <a:lnTo>
                    <a:pt x="611" y="182"/>
                  </a:lnTo>
                  <a:lnTo>
                    <a:pt x="614" y="177"/>
                  </a:lnTo>
                  <a:lnTo>
                    <a:pt x="610" y="175"/>
                  </a:lnTo>
                  <a:lnTo>
                    <a:pt x="613" y="178"/>
                  </a:lnTo>
                  <a:lnTo>
                    <a:pt x="617" y="174"/>
                  </a:lnTo>
                  <a:lnTo>
                    <a:pt x="618" y="174"/>
                  </a:lnTo>
                  <a:lnTo>
                    <a:pt x="621" y="170"/>
                  </a:lnTo>
                  <a:lnTo>
                    <a:pt x="617" y="167"/>
                  </a:lnTo>
                  <a:lnTo>
                    <a:pt x="620" y="170"/>
                  </a:lnTo>
                  <a:lnTo>
                    <a:pt x="624" y="166"/>
                  </a:lnTo>
                  <a:lnTo>
                    <a:pt x="625" y="166"/>
                  </a:lnTo>
                  <a:lnTo>
                    <a:pt x="628" y="162"/>
                  </a:lnTo>
                  <a:lnTo>
                    <a:pt x="628" y="161"/>
                  </a:lnTo>
                  <a:lnTo>
                    <a:pt x="631" y="156"/>
                  </a:lnTo>
                  <a:lnTo>
                    <a:pt x="627" y="154"/>
                  </a:lnTo>
                  <a:lnTo>
                    <a:pt x="631" y="157"/>
                  </a:lnTo>
                  <a:lnTo>
                    <a:pt x="634" y="153"/>
                  </a:lnTo>
                  <a:lnTo>
                    <a:pt x="634" y="152"/>
                  </a:lnTo>
                  <a:lnTo>
                    <a:pt x="637" y="147"/>
                  </a:lnTo>
                  <a:lnTo>
                    <a:pt x="633" y="145"/>
                  </a:lnTo>
                  <a:lnTo>
                    <a:pt x="637" y="148"/>
                  </a:lnTo>
                  <a:lnTo>
                    <a:pt x="640" y="144"/>
                  </a:lnTo>
                  <a:lnTo>
                    <a:pt x="640" y="143"/>
                  </a:lnTo>
                  <a:lnTo>
                    <a:pt x="643" y="138"/>
                  </a:lnTo>
                  <a:lnTo>
                    <a:pt x="639" y="136"/>
                  </a:lnTo>
                  <a:lnTo>
                    <a:pt x="643" y="139"/>
                  </a:lnTo>
                  <a:lnTo>
                    <a:pt x="646" y="135"/>
                  </a:lnTo>
                  <a:lnTo>
                    <a:pt x="646" y="134"/>
                  </a:lnTo>
                  <a:lnTo>
                    <a:pt x="649" y="129"/>
                  </a:lnTo>
                  <a:lnTo>
                    <a:pt x="651" y="125"/>
                  </a:lnTo>
                  <a:lnTo>
                    <a:pt x="654" y="120"/>
                  </a:lnTo>
                  <a:lnTo>
                    <a:pt x="657" y="114"/>
                  </a:lnTo>
                  <a:lnTo>
                    <a:pt x="659" y="110"/>
                  </a:lnTo>
                  <a:lnTo>
                    <a:pt x="659" y="108"/>
                  </a:lnTo>
                  <a:lnTo>
                    <a:pt x="659" y="110"/>
                  </a:lnTo>
                  <a:lnTo>
                    <a:pt x="661" y="105"/>
                  </a:lnTo>
                  <a:lnTo>
                    <a:pt x="657" y="103"/>
                  </a:lnTo>
                  <a:lnTo>
                    <a:pt x="661" y="105"/>
                  </a:lnTo>
                  <a:lnTo>
                    <a:pt x="664" y="100"/>
                  </a:lnTo>
                  <a:lnTo>
                    <a:pt x="666" y="96"/>
                  </a:lnTo>
                  <a:lnTo>
                    <a:pt x="666" y="94"/>
                  </a:lnTo>
                  <a:lnTo>
                    <a:pt x="666" y="96"/>
                  </a:lnTo>
                  <a:lnTo>
                    <a:pt x="668" y="91"/>
                  </a:lnTo>
                  <a:lnTo>
                    <a:pt x="670" y="86"/>
                  </a:lnTo>
                  <a:lnTo>
                    <a:pt x="666" y="84"/>
                  </a:lnTo>
                  <a:lnTo>
                    <a:pt x="670" y="86"/>
                  </a:lnTo>
                  <a:lnTo>
                    <a:pt x="672" y="82"/>
                  </a:lnTo>
                  <a:lnTo>
                    <a:pt x="672" y="80"/>
                  </a:lnTo>
                  <a:lnTo>
                    <a:pt x="672" y="82"/>
                  </a:lnTo>
                  <a:lnTo>
                    <a:pt x="674" y="77"/>
                  </a:lnTo>
                  <a:lnTo>
                    <a:pt x="676" y="72"/>
                  </a:lnTo>
                  <a:lnTo>
                    <a:pt x="678" y="67"/>
                  </a:lnTo>
                  <a:lnTo>
                    <a:pt x="680" y="62"/>
                  </a:lnTo>
                  <a:lnTo>
                    <a:pt x="682" y="57"/>
                  </a:lnTo>
                  <a:lnTo>
                    <a:pt x="682" y="56"/>
                  </a:lnTo>
                  <a:lnTo>
                    <a:pt x="683" y="51"/>
                  </a:lnTo>
                  <a:lnTo>
                    <a:pt x="679" y="50"/>
                  </a:lnTo>
                  <a:lnTo>
                    <a:pt x="683" y="52"/>
                  </a:lnTo>
                  <a:lnTo>
                    <a:pt x="685" y="47"/>
                  </a:lnTo>
                  <a:lnTo>
                    <a:pt x="685" y="46"/>
                  </a:lnTo>
                  <a:lnTo>
                    <a:pt x="686" y="42"/>
                  </a:lnTo>
                  <a:lnTo>
                    <a:pt x="687" y="37"/>
                  </a:lnTo>
                  <a:lnTo>
                    <a:pt x="683" y="36"/>
                  </a:lnTo>
                  <a:lnTo>
                    <a:pt x="687" y="38"/>
                  </a:lnTo>
                  <a:lnTo>
                    <a:pt x="689" y="33"/>
                  </a:lnTo>
                  <a:lnTo>
                    <a:pt x="689" y="32"/>
                  </a:lnTo>
                  <a:lnTo>
                    <a:pt x="690" y="27"/>
                  </a:lnTo>
                  <a:lnTo>
                    <a:pt x="691" y="22"/>
                  </a:lnTo>
                  <a:lnTo>
                    <a:pt x="692" y="17"/>
                  </a:lnTo>
                  <a:lnTo>
                    <a:pt x="693" y="12"/>
                  </a:lnTo>
                  <a:lnTo>
                    <a:pt x="694" y="7"/>
                  </a:lnTo>
                  <a:lnTo>
                    <a:pt x="69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4" name="Freeform 25"/>
            <p:cNvSpPr>
              <a:spLocks/>
            </p:cNvSpPr>
            <p:nvPr/>
          </p:nvSpPr>
          <p:spPr bwMode="auto">
            <a:xfrm>
              <a:off x="1405" y="3102"/>
              <a:ext cx="290" cy="209"/>
            </a:xfrm>
            <a:custGeom>
              <a:avLst/>
              <a:gdLst>
                <a:gd name="T0" fmla="*/ 10 w 290"/>
                <a:gd name="T1" fmla="*/ 204 h 209"/>
                <a:gd name="T2" fmla="*/ 16 w 290"/>
                <a:gd name="T3" fmla="*/ 196 h 209"/>
                <a:gd name="T4" fmla="*/ 19 w 290"/>
                <a:gd name="T5" fmla="*/ 191 h 209"/>
                <a:gd name="T6" fmla="*/ 21 w 290"/>
                <a:gd name="T7" fmla="*/ 178 h 209"/>
                <a:gd name="T8" fmla="*/ 32 w 290"/>
                <a:gd name="T9" fmla="*/ 173 h 209"/>
                <a:gd name="T10" fmla="*/ 36 w 290"/>
                <a:gd name="T11" fmla="*/ 169 h 209"/>
                <a:gd name="T12" fmla="*/ 43 w 290"/>
                <a:gd name="T13" fmla="*/ 160 h 209"/>
                <a:gd name="T14" fmla="*/ 47 w 290"/>
                <a:gd name="T15" fmla="*/ 156 h 209"/>
                <a:gd name="T16" fmla="*/ 53 w 290"/>
                <a:gd name="T17" fmla="*/ 148 h 209"/>
                <a:gd name="T18" fmla="*/ 69 w 290"/>
                <a:gd name="T19" fmla="*/ 132 h 209"/>
                <a:gd name="T20" fmla="*/ 77 w 290"/>
                <a:gd name="T21" fmla="*/ 125 h 209"/>
                <a:gd name="T22" fmla="*/ 90 w 290"/>
                <a:gd name="T23" fmla="*/ 113 h 209"/>
                <a:gd name="T24" fmla="*/ 99 w 290"/>
                <a:gd name="T25" fmla="*/ 107 h 209"/>
                <a:gd name="T26" fmla="*/ 102 w 290"/>
                <a:gd name="T27" fmla="*/ 103 h 209"/>
                <a:gd name="T28" fmla="*/ 118 w 290"/>
                <a:gd name="T29" fmla="*/ 93 h 209"/>
                <a:gd name="T30" fmla="*/ 127 w 290"/>
                <a:gd name="T31" fmla="*/ 86 h 209"/>
                <a:gd name="T32" fmla="*/ 134 w 290"/>
                <a:gd name="T33" fmla="*/ 75 h 209"/>
                <a:gd name="T34" fmla="*/ 148 w 290"/>
                <a:gd name="T35" fmla="*/ 73 h 209"/>
                <a:gd name="T36" fmla="*/ 157 w 290"/>
                <a:gd name="T37" fmla="*/ 67 h 209"/>
                <a:gd name="T38" fmla="*/ 178 w 290"/>
                <a:gd name="T39" fmla="*/ 55 h 209"/>
                <a:gd name="T40" fmla="*/ 192 w 290"/>
                <a:gd name="T41" fmla="*/ 42 h 209"/>
                <a:gd name="T42" fmla="*/ 205 w 290"/>
                <a:gd name="T43" fmla="*/ 41 h 209"/>
                <a:gd name="T44" fmla="*/ 210 w 290"/>
                <a:gd name="T45" fmla="*/ 39 h 209"/>
                <a:gd name="T46" fmla="*/ 221 w 290"/>
                <a:gd name="T47" fmla="*/ 34 h 209"/>
                <a:gd name="T48" fmla="*/ 226 w 290"/>
                <a:gd name="T49" fmla="*/ 31 h 209"/>
                <a:gd name="T50" fmla="*/ 238 w 290"/>
                <a:gd name="T51" fmla="*/ 27 h 209"/>
                <a:gd name="T52" fmla="*/ 249 w 290"/>
                <a:gd name="T53" fmla="*/ 22 h 209"/>
                <a:gd name="T54" fmla="*/ 273 w 290"/>
                <a:gd name="T55" fmla="*/ 14 h 209"/>
                <a:gd name="T56" fmla="*/ 288 w 290"/>
                <a:gd name="T57" fmla="*/ 0 h 209"/>
                <a:gd name="T58" fmla="*/ 265 w 290"/>
                <a:gd name="T59" fmla="*/ 8 h 209"/>
                <a:gd name="T60" fmla="*/ 241 w 290"/>
                <a:gd name="T61" fmla="*/ 16 h 209"/>
                <a:gd name="T62" fmla="*/ 235 w 290"/>
                <a:gd name="T63" fmla="*/ 19 h 209"/>
                <a:gd name="T64" fmla="*/ 224 w 290"/>
                <a:gd name="T65" fmla="*/ 23 h 209"/>
                <a:gd name="T66" fmla="*/ 218 w 290"/>
                <a:gd name="T67" fmla="*/ 26 h 209"/>
                <a:gd name="T68" fmla="*/ 208 w 290"/>
                <a:gd name="T69" fmla="*/ 35 h 209"/>
                <a:gd name="T70" fmla="*/ 195 w 290"/>
                <a:gd name="T71" fmla="*/ 37 h 209"/>
                <a:gd name="T72" fmla="*/ 190 w 290"/>
                <a:gd name="T73" fmla="*/ 39 h 209"/>
                <a:gd name="T74" fmla="*/ 168 w 290"/>
                <a:gd name="T75" fmla="*/ 51 h 209"/>
                <a:gd name="T76" fmla="*/ 147 w 290"/>
                <a:gd name="T77" fmla="*/ 63 h 209"/>
                <a:gd name="T78" fmla="*/ 143 w 290"/>
                <a:gd name="T79" fmla="*/ 66 h 209"/>
                <a:gd name="T80" fmla="*/ 127 w 290"/>
                <a:gd name="T81" fmla="*/ 76 h 209"/>
                <a:gd name="T82" fmla="*/ 118 w 290"/>
                <a:gd name="T83" fmla="*/ 82 h 209"/>
                <a:gd name="T84" fmla="*/ 103 w 290"/>
                <a:gd name="T85" fmla="*/ 93 h 209"/>
                <a:gd name="T86" fmla="*/ 97 w 290"/>
                <a:gd name="T87" fmla="*/ 96 h 209"/>
                <a:gd name="T88" fmla="*/ 90 w 290"/>
                <a:gd name="T89" fmla="*/ 103 h 209"/>
                <a:gd name="T90" fmla="*/ 83 w 290"/>
                <a:gd name="T91" fmla="*/ 114 h 209"/>
                <a:gd name="T92" fmla="*/ 71 w 290"/>
                <a:gd name="T93" fmla="*/ 118 h 209"/>
                <a:gd name="T94" fmla="*/ 55 w 290"/>
                <a:gd name="T95" fmla="*/ 134 h 209"/>
                <a:gd name="T96" fmla="*/ 43 w 290"/>
                <a:gd name="T97" fmla="*/ 147 h 209"/>
                <a:gd name="T98" fmla="*/ 36 w 290"/>
                <a:gd name="T99" fmla="*/ 154 h 209"/>
                <a:gd name="T100" fmla="*/ 29 w 290"/>
                <a:gd name="T101" fmla="*/ 164 h 209"/>
                <a:gd name="T102" fmla="*/ 25 w 290"/>
                <a:gd name="T103" fmla="*/ 168 h 209"/>
                <a:gd name="T104" fmla="*/ 18 w 290"/>
                <a:gd name="T105" fmla="*/ 175 h 209"/>
                <a:gd name="T106" fmla="*/ 15 w 290"/>
                <a:gd name="T107" fmla="*/ 181 h 209"/>
                <a:gd name="T108" fmla="*/ 12 w 290"/>
                <a:gd name="T109" fmla="*/ 193 h 209"/>
                <a:gd name="T110" fmla="*/ 3 w 290"/>
                <a:gd name="T111" fmla="*/ 200 h 2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0"/>
                <a:gd name="T169" fmla="*/ 0 h 209"/>
                <a:gd name="T170" fmla="*/ 290 w 290"/>
                <a:gd name="T171" fmla="*/ 209 h 2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0" h="209">
                  <a:moveTo>
                    <a:pt x="0" y="204"/>
                  </a:moveTo>
                  <a:lnTo>
                    <a:pt x="7" y="209"/>
                  </a:lnTo>
                  <a:lnTo>
                    <a:pt x="10" y="205"/>
                  </a:lnTo>
                  <a:lnTo>
                    <a:pt x="10" y="204"/>
                  </a:lnTo>
                  <a:lnTo>
                    <a:pt x="13" y="199"/>
                  </a:lnTo>
                  <a:lnTo>
                    <a:pt x="9" y="197"/>
                  </a:lnTo>
                  <a:lnTo>
                    <a:pt x="13" y="200"/>
                  </a:lnTo>
                  <a:lnTo>
                    <a:pt x="16" y="196"/>
                  </a:lnTo>
                  <a:lnTo>
                    <a:pt x="16" y="195"/>
                  </a:lnTo>
                  <a:lnTo>
                    <a:pt x="19" y="190"/>
                  </a:lnTo>
                  <a:lnTo>
                    <a:pt x="15" y="188"/>
                  </a:lnTo>
                  <a:lnTo>
                    <a:pt x="19" y="191"/>
                  </a:lnTo>
                  <a:lnTo>
                    <a:pt x="22" y="186"/>
                  </a:lnTo>
                  <a:lnTo>
                    <a:pt x="22" y="185"/>
                  </a:lnTo>
                  <a:lnTo>
                    <a:pt x="25" y="180"/>
                  </a:lnTo>
                  <a:lnTo>
                    <a:pt x="21" y="178"/>
                  </a:lnTo>
                  <a:lnTo>
                    <a:pt x="24" y="181"/>
                  </a:lnTo>
                  <a:lnTo>
                    <a:pt x="28" y="177"/>
                  </a:lnTo>
                  <a:lnTo>
                    <a:pt x="29" y="177"/>
                  </a:lnTo>
                  <a:lnTo>
                    <a:pt x="32" y="173"/>
                  </a:lnTo>
                  <a:lnTo>
                    <a:pt x="28" y="170"/>
                  </a:lnTo>
                  <a:lnTo>
                    <a:pt x="31" y="173"/>
                  </a:lnTo>
                  <a:lnTo>
                    <a:pt x="35" y="169"/>
                  </a:lnTo>
                  <a:lnTo>
                    <a:pt x="36" y="169"/>
                  </a:lnTo>
                  <a:lnTo>
                    <a:pt x="39" y="165"/>
                  </a:lnTo>
                  <a:lnTo>
                    <a:pt x="35" y="162"/>
                  </a:lnTo>
                  <a:lnTo>
                    <a:pt x="39" y="165"/>
                  </a:lnTo>
                  <a:lnTo>
                    <a:pt x="43" y="160"/>
                  </a:lnTo>
                  <a:lnTo>
                    <a:pt x="39" y="157"/>
                  </a:lnTo>
                  <a:lnTo>
                    <a:pt x="42" y="160"/>
                  </a:lnTo>
                  <a:lnTo>
                    <a:pt x="46" y="156"/>
                  </a:lnTo>
                  <a:lnTo>
                    <a:pt x="47" y="156"/>
                  </a:lnTo>
                  <a:lnTo>
                    <a:pt x="50" y="152"/>
                  </a:lnTo>
                  <a:lnTo>
                    <a:pt x="46" y="149"/>
                  </a:lnTo>
                  <a:lnTo>
                    <a:pt x="49" y="152"/>
                  </a:lnTo>
                  <a:lnTo>
                    <a:pt x="53" y="148"/>
                  </a:lnTo>
                  <a:lnTo>
                    <a:pt x="57" y="144"/>
                  </a:lnTo>
                  <a:lnTo>
                    <a:pt x="61" y="140"/>
                  </a:lnTo>
                  <a:lnTo>
                    <a:pt x="65" y="136"/>
                  </a:lnTo>
                  <a:lnTo>
                    <a:pt x="69" y="132"/>
                  </a:lnTo>
                  <a:lnTo>
                    <a:pt x="73" y="128"/>
                  </a:lnTo>
                  <a:lnTo>
                    <a:pt x="77" y="124"/>
                  </a:lnTo>
                  <a:lnTo>
                    <a:pt x="74" y="121"/>
                  </a:lnTo>
                  <a:lnTo>
                    <a:pt x="77" y="125"/>
                  </a:lnTo>
                  <a:lnTo>
                    <a:pt x="81" y="122"/>
                  </a:lnTo>
                  <a:lnTo>
                    <a:pt x="86" y="118"/>
                  </a:lnTo>
                  <a:lnTo>
                    <a:pt x="86" y="117"/>
                  </a:lnTo>
                  <a:lnTo>
                    <a:pt x="90" y="113"/>
                  </a:lnTo>
                  <a:lnTo>
                    <a:pt x="87" y="110"/>
                  </a:lnTo>
                  <a:lnTo>
                    <a:pt x="90" y="114"/>
                  </a:lnTo>
                  <a:lnTo>
                    <a:pt x="95" y="110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103" y="102"/>
                  </a:lnTo>
                  <a:lnTo>
                    <a:pt x="100" y="99"/>
                  </a:lnTo>
                  <a:lnTo>
                    <a:pt x="102" y="103"/>
                  </a:lnTo>
                  <a:lnTo>
                    <a:pt x="108" y="100"/>
                  </a:lnTo>
                  <a:lnTo>
                    <a:pt x="109" y="100"/>
                  </a:lnTo>
                  <a:lnTo>
                    <a:pt x="114" y="96"/>
                  </a:lnTo>
                  <a:lnTo>
                    <a:pt x="118" y="93"/>
                  </a:lnTo>
                  <a:lnTo>
                    <a:pt x="123" y="89"/>
                  </a:lnTo>
                  <a:lnTo>
                    <a:pt x="120" y="85"/>
                  </a:lnTo>
                  <a:lnTo>
                    <a:pt x="122" y="89"/>
                  </a:lnTo>
                  <a:lnTo>
                    <a:pt x="127" y="86"/>
                  </a:lnTo>
                  <a:lnTo>
                    <a:pt x="132" y="83"/>
                  </a:lnTo>
                  <a:lnTo>
                    <a:pt x="133" y="82"/>
                  </a:lnTo>
                  <a:lnTo>
                    <a:pt x="137" y="78"/>
                  </a:lnTo>
                  <a:lnTo>
                    <a:pt x="134" y="75"/>
                  </a:lnTo>
                  <a:lnTo>
                    <a:pt x="136" y="79"/>
                  </a:lnTo>
                  <a:lnTo>
                    <a:pt x="142" y="76"/>
                  </a:lnTo>
                  <a:lnTo>
                    <a:pt x="147" y="73"/>
                  </a:lnTo>
                  <a:lnTo>
                    <a:pt x="148" y="73"/>
                  </a:lnTo>
                  <a:lnTo>
                    <a:pt x="152" y="70"/>
                  </a:lnTo>
                  <a:lnTo>
                    <a:pt x="149" y="66"/>
                  </a:lnTo>
                  <a:lnTo>
                    <a:pt x="151" y="70"/>
                  </a:lnTo>
                  <a:lnTo>
                    <a:pt x="157" y="67"/>
                  </a:lnTo>
                  <a:lnTo>
                    <a:pt x="162" y="64"/>
                  </a:lnTo>
                  <a:lnTo>
                    <a:pt x="167" y="61"/>
                  </a:lnTo>
                  <a:lnTo>
                    <a:pt x="172" y="58"/>
                  </a:lnTo>
                  <a:lnTo>
                    <a:pt x="178" y="55"/>
                  </a:lnTo>
                  <a:lnTo>
                    <a:pt x="183" y="52"/>
                  </a:lnTo>
                  <a:lnTo>
                    <a:pt x="188" y="49"/>
                  </a:lnTo>
                  <a:lnTo>
                    <a:pt x="194" y="46"/>
                  </a:lnTo>
                  <a:lnTo>
                    <a:pt x="192" y="42"/>
                  </a:lnTo>
                  <a:lnTo>
                    <a:pt x="194" y="46"/>
                  </a:lnTo>
                  <a:lnTo>
                    <a:pt x="199" y="44"/>
                  </a:lnTo>
                  <a:lnTo>
                    <a:pt x="205" y="41"/>
                  </a:lnTo>
                  <a:lnTo>
                    <a:pt x="203" y="37"/>
                  </a:lnTo>
                  <a:lnTo>
                    <a:pt x="205" y="41"/>
                  </a:lnTo>
                  <a:lnTo>
                    <a:pt x="210" y="39"/>
                  </a:lnTo>
                  <a:lnTo>
                    <a:pt x="216" y="36"/>
                  </a:lnTo>
                  <a:lnTo>
                    <a:pt x="214" y="32"/>
                  </a:lnTo>
                  <a:lnTo>
                    <a:pt x="216" y="36"/>
                  </a:lnTo>
                  <a:lnTo>
                    <a:pt x="221" y="34"/>
                  </a:lnTo>
                  <a:lnTo>
                    <a:pt x="227" y="31"/>
                  </a:lnTo>
                  <a:lnTo>
                    <a:pt x="225" y="27"/>
                  </a:lnTo>
                  <a:lnTo>
                    <a:pt x="226" y="31"/>
                  </a:lnTo>
                  <a:lnTo>
                    <a:pt x="232" y="29"/>
                  </a:lnTo>
                  <a:lnTo>
                    <a:pt x="233" y="29"/>
                  </a:lnTo>
                  <a:lnTo>
                    <a:pt x="238" y="27"/>
                  </a:lnTo>
                  <a:lnTo>
                    <a:pt x="244" y="24"/>
                  </a:lnTo>
                  <a:lnTo>
                    <a:pt x="242" y="20"/>
                  </a:lnTo>
                  <a:lnTo>
                    <a:pt x="243" y="24"/>
                  </a:lnTo>
                  <a:lnTo>
                    <a:pt x="249" y="22"/>
                  </a:lnTo>
                  <a:lnTo>
                    <a:pt x="255" y="20"/>
                  </a:lnTo>
                  <a:lnTo>
                    <a:pt x="261" y="18"/>
                  </a:lnTo>
                  <a:lnTo>
                    <a:pt x="267" y="16"/>
                  </a:lnTo>
                  <a:lnTo>
                    <a:pt x="273" y="14"/>
                  </a:lnTo>
                  <a:lnTo>
                    <a:pt x="279" y="12"/>
                  </a:lnTo>
                  <a:lnTo>
                    <a:pt x="286" y="10"/>
                  </a:lnTo>
                  <a:lnTo>
                    <a:pt x="290" y="9"/>
                  </a:lnTo>
                  <a:lnTo>
                    <a:pt x="288" y="0"/>
                  </a:lnTo>
                  <a:lnTo>
                    <a:pt x="283" y="1"/>
                  </a:lnTo>
                  <a:lnTo>
                    <a:pt x="277" y="4"/>
                  </a:lnTo>
                  <a:lnTo>
                    <a:pt x="271" y="6"/>
                  </a:lnTo>
                  <a:lnTo>
                    <a:pt x="265" y="8"/>
                  </a:lnTo>
                  <a:lnTo>
                    <a:pt x="259" y="10"/>
                  </a:lnTo>
                  <a:lnTo>
                    <a:pt x="253" y="12"/>
                  </a:lnTo>
                  <a:lnTo>
                    <a:pt x="247" y="14"/>
                  </a:lnTo>
                  <a:lnTo>
                    <a:pt x="241" y="16"/>
                  </a:lnTo>
                  <a:lnTo>
                    <a:pt x="240" y="17"/>
                  </a:lnTo>
                  <a:lnTo>
                    <a:pt x="234" y="20"/>
                  </a:lnTo>
                  <a:lnTo>
                    <a:pt x="236" y="23"/>
                  </a:lnTo>
                  <a:lnTo>
                    <a:pt x="235" y="19"/>
                  </a:lnTo>
                  <a:lnTo>
                    <a:pt x="230" y="21"/>
                  </a:lnTo>
                  <a:lnTo>
                    <a:pt x="231" y="25"/>
                  </a:lnTo>
                  <a:lnTo>
                    <a:pt x="230" y="21"/>
                  </a:lnTo>
                  <a:lnTo>
                    <a:pt x="224" y="23"/>
                  </a:lnTo>
                  <a:lnTo>
                    <a:pt x="223" y="24"/>
                  </a:lnTo>
                  <a:lnTo>
                    <a:pt x="217" y="27"/>
                  </a:lnTo>
                  <a:lnTo>
                    <a:pt x="219" y="30"/>
                  </a:lnTo>
                  <a:lnTo>
                    <a:pt x="218" y="26"/>
                  </a:lnTo>
                  <a:lnTo>
                    <a:pt x="213" y="28"/>
                  </a:lnTo>
                  <a:lnTo>
                    <a:pt x="212" y="29"/>
                  </a:lnTo>
                  <a:lnTo>
                    <a:pt x="206" y="32"/>
                  </a:lnTo>
                  <a:lnTo>
                    <a:pt x="208" y="35"/>
                  </a:lnTo>
                  <a:lnTo>
                    <a:pt x="207" y="31"/>
                  </a:lnTo>
                  <a:lnTo>
                    <a:pt x="202" y="33"/>
                  </a:lnTo>
                  <a:lnTo>
                    <a:pt x="201" y="34"/>
                  </a:lnTo>
                  <a:lnTo>
                    <a:pt x="195" y="37"/>
                  </a:lnTo>
                  <a:lnTo>
                    <a:pt x="197" y="40"/>
                  </a:lnTo>
                  <a:lnTo>
                    <a:pt x="196" y="36"/>
                  </a:lnTo>
                  <a:lnTo>
                    <a:pt x="191" y="38"/>
                  </a:lnTo>
                  <a:lnTo>
                    <a:pt x="190" y="39"/>
                  </a:lnTo>
                  <a:lnTo>
                    <a:pt x="184" y="42"/>
                  </a:lnTo>
                  <a:lnTo>
                    <a:pt x="179" y="45"/>
                  </a:lnTo>
                  <a:lnTo>
                    <a:pt x="174" y="48"/>
                  </a:lnTo>
                  <a:lnTo>
                    <a:pt x="168" y="51"/>
                  </a:lnTo>
                  <a:lnTo>
                    <a:pt x="163" y="54"/>
                  </a:lnTo>
                  <a:lnTo>
                    <a:pt x="158" y="57"/>
                  </a:lnTo>
                  <a:lnTo>
                    <a:pt x="153" y="60"/>
                  </a:lnTo>
                  <a:lnTo>
                    <a:pt x="147" y="63"/>
                  </a:lnTo>
                  <a:lnTo>
                    <a:pt x="143" y="66"/>
                  </a:lnTo>
                  <a:lnTo>
                    <a:pt x="145" y="69"/>
                  </a:lnTo>
                  <a:lnTo>
                    <a:pt x="143" y="66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31" y="72"/>
                  </a:lnTo>
                  <a:lnTo>
                    <a:pt x="127" y="76"/>
                  </a:lnTo>
                  <a:lnTo>
                    <a:pt x="130" y="79"/>
                  </a:lnTo>
                  <a:lnTo>
                    <a:pt x="128" y="76"/>
                  </a:lnTo>
                  <a:lnTo>
                    <a:pt x="123" y="79"/>
                  </a:lnTo>
                  <a:lnTo>
                    <a:pt x="118" y="82"/>
                  </a:lnTo>
                  <a:lnTo>
                    <a:pt x="113" y="86"/>
                  </a:lnTo>
                  <a:lnTo>
                    <a:pt x="109" y="89"/>
                  </a:lnTo>
                  <a:lnTo>
                    <a:pt x="103" y="93"/>
                  </a:lnTo>
                  <a:lnTo>
                    <a:pt x="105" y="96"/>
                  </a:lnTo>
                  <a:lnTo>
                    <a:pt x="103" y="93"/>
                  </a:lnTo>
                  <a:lnTo>
                    <a:pt x="98" y="96"/>
                  </a:lnTo>
                  <a:lnTo>
                    <a:pt x="97" y="96"/>
                  </a:lnTo>
                  <a:lnTo>
                    <a:pt x="93" y="100"/>
                  </a:lnTo>
                  <a:lnTo>
                    <a:pt x="96" y="103"/>
                  </a:lnTo>
                  <a:lnTo>
                    <a:pt x="94" y="100"/>
                  </a:lnTo>
                  <a:lnTo>
                    <a:pt x="90" y="103"/>
                  </a:lnTo>
                  <a:lnTo>
                    <a:pt x="85" y="107"/>
                  </a:lnTo>
                  <a:lnTo>
                    <a:pt x="84" y="107"/>
                  </a:lnTo>
                  <a:lnTo>
                    <a:pt x="80" y="111"/>
                  </a:lnTo>
                  <a:lnTo>
                    <a:pt x="83" y="114"/>
                  </a:lnTo>
                  <a:lnTo>
                    <a:pt x="81" y="111"/>
                  </a:lnTo>
                  <a:lnTo>
                    <a:pt x="76" y="115"/>
                  </a:lnTo>
                  <a:lnTo>
                    <a:pt x="72" y="118"/>
                  </a:lnTo>
                  <a:lnTo>
                    <a:pt x="71" y="118"/>
                  </a:lnTo>
                  <a:lnTo>
                    <a:pt x="67" y="122"/>
                  </a:lnTo>
                  <a:lnTo>
                    <a:pt x="63" y="126"/>
                  </a:lnTo>
                  <a:lnTo>
                    <a:pt x="59" y="130"/>
                  </a:lnTo>
                  <a:lnTo>
                    <a:pt x="55" y="134"/>
                  </a:lnTo>
                  <a:lnTo>
                    <a:pt x="51" y="138"/>
                  </a:lnTo>
                  <a:lnTo>
                    <a:pt x="47" y="142"/>
                  </a:lnTo>
                  <a:lnTo>
                    <a:pt x="43" y="146"/>
                  </a:lnTo>
                  <a:lnTo>
                    <a:pt x="43" y="147"/>
                  </a:lnTo>
                  <a:lnTo>
                    <a:pt x="40" y="151"/>
                  </a:lnTo>
                  <a:lnTo>
                    <a:pt x="43" y="153"/>
                  </a:lnTo>
                  <a:lnTo>
                    <a:pt x="40" y="150"/>
                  </a:lnTo>
                  <a:lnTo>
                    <a:pt x="36" y="154"/>
                  </a:lnTo>
                  <a:lnTo>
                    <a:pt x="32" y="159"/>
                  </a:lnTo>
                  <a:lnTo>
                    <a:pt x="32" y="160"/>
                  </a:lnTo>
                  <a:lnTo>
                    <a:pt x="29" y="164"/>
                  </a:lnTo>
                  <a:lnTo>
                    <a:pt x="32" y="166"/>
                  </a:lnTo>
                  <a:lnTo>
                    <a:pt x="29" y="163"/>
                  </a:lnTo>
                  <a:lnTo>
                    <a:pt x="25" y="167"/>
                  </a:lnTo>
                  <a:lnTo>
                    <a:pt x="25" y="168"/>
                  </a:lnTo>
                  <a:lnTo>
                    <a:pt x="22" y="172"/>
                  </a:lnTo>
                  <a:lnTo>
                    <a:pt x="25" y="174"/>
                  </a:lnTo>
                  <a:lnTo>
                    <a:pt x="22" y="171"/>
                  </a:lnTo>
                  <a:lnTo>
                    <a:pt x="18" y="175"/>
                  </a:lnTo>
                  <a:lnTo>
                    <a:pt x="18" y="176"/>
                  </a:lnTo>
                  <a:lnTo>
                    <a:pt x="15" y="181"/>
                  </a:lnTo>
                  <a:lnTo>
                    <a:pt x="18" y="183"/>
                  </a:lnTo>
                  <a:lnTo>
                    <a:pt x="15" y="181"/>
                  </a:lnTo>
                  <a:lnTo>
                    <a:pt x="12" y="185"/>
                  </a:lnTo>
                  <a:lnTo>
                    <a:pt x="9" y="191"/>
                  </a:lnTo>
                  <a:lnTo>
                    <a:pt x="12" y="193"/>
                  </a:lnTo>
                  <a:lnTo>
                    <a:pt x="9" y="191"/>
                  </a:lnTo>
                  <a:lnTo>
                    <a:pt x="6" y="195"/>
                  </a:lnTo>
                  <a:lnTo>
                    <a:pt x="3" y="200"/>
                  </a:lnTo>
                  <a:lnTo>
                    <a:pt x="6" y="202"/>
                  </a:lnTo>
                  <a:lnTo>
                    <a:pt x="3" y="20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5" name="Freeform 26"/>
            <p:cNvSpPr>
              <a:spLocks/>
            </p:cNvSpPr>
            <p:nvPr/>
          </p:nvSpPr>
          <p:spPr bwMode="auto">
            <a:xfrm>
              <a:off x="706" y="3280"/>
              <a:ext cx="1012" cy="834"/>
            </a:xfrm>
            <a:custGeom>
              <a:avLst/>
              <a:gdLst>
                <a:gd name="T0" fmla="*/ 971 w 1012"/>
                <a:gd name="T1" fmla="*/ 643 h 834"/>
                <a:gd name="T2" fmla="*/ 924 w 1012"/>
                <a:gd name="T3" fmla="*/ 690 h 834"/>
                <a:gd name="T4" fmla="*/ 884 w 1012"/>
                <a:gd name="T5" fmla="*/ 722 h 834"/>
                <a:gd name="T6" fmla="*/ 806 w 1012"/>
                <a:gd name="T7" fmla="*/ 767 h 834"/>
                <a:gd name="T8" fmla="*/ 742 w 1012"/>
                <a:gd name="T9" fmla="*/ 792 h 834"/>
                <a:gd name="T10" fmla="*/ 675 w 1012"/>
                <a:gd name="T11" fmla="*/ 810 h 834"/>
                <a:gd name="T12" fmla="*/ 612 w 1012"/>
                <a:gd name="T13" fmla="*/ 821 h 834"/>
                <a:gd name="T14" fmla="*/ 521 w 1012"/>
                <a:gd name="T15" fmla="*/ 825 h 834"/>
                <a:gd name="T16" fmla="*/ 452 w 1012"/>
                <a:gd name="T17" fmla="*/ 820 h 834"/>
                <a:gd name="T18" fmla="*/ 381 w 1012"/>
                <a:gd name="T19" fmla="*/ 808 h 834"/>
                <a:gd name="T20" fmla="*/ 310 w 1012"/>
                <a:gd name="T21" fmla="*/ 786 h 834"/>
                <a:gd name="T22" fmla="*/ 241 w 1012"/>
                <a:gd name="T23" fmla="*/ 757 h 834"/>
                <a:gd name="T24" fmla="*/ 173 w 1012"/>
                <a:gd name="T25" fmla="*/ 719 h 834"/>
                <a:gd name="T26" fmla="*/ 132 w 1012"/>
                <a:gd name="T27" fmla="*/ 679 h 834"/>
                <a:gd name="T28" fmla="*/ 86 w 1012"/>
                <a:gd name="T29" fmla="*/ 630 h 834"/>
                <a:gd name="T30" fmla="*/ 46 w 1012"/>
                <a:gd name="T31" fmla="*/ 569 h 834"/>
                <a:gd name="T32" fmla="*/ 26 w 1012"/>
                <a:gd name="T33" fmla="*/ 521 h 834"/>
                <a:gd name="T34" fmla="*/ 11 w 1012"/>
                <a:gd name="T35" fmla="*/ 463 h 834"/>
                <a:gd name="T36" fmla="*/ 9 w 1012"/>
                <a:gd name="T37" fmla="*/ 398 h 834"/>
                <a:gd name="T38" fmla="*/ 22 w 1012"/>
                <a:gd name="T39" fmla="*/ 324 h 834"/>
                <a:gd name="T40" fmla="*/ 43 w 1012"/>
                <a:gd name="T41" fmla="*/ 271 h 834"/>
                <a:gd name="T42" fmla="*/ 67 w 1012"/>
                <a:gd name="T43" fmla="*/ 230 h 834"/>
                <a:gd name="T44" fmla="*/ 104 w 1012"/>
                <a:gd name="T45" fmla="*/ 183 h 834"/>
                <a:gd name="T46" fmla="*/ 158 w 1012"/>
                <a:gd name="T47" fmla="*/ 132 h 834"/>
                <a:gd name="T48" fmla="*/ 216 w 1012"/>
                <a:gd name="T49" fmla="*/ 93 h 834"/>
                <a:gd name="T50" fmla="*/ 281 w 1012"/>
                <a:gd name="T51" fmla="*/ 60 h 834"/>
                <a:gd name="T52" fmla="*/ 332 w 1012"/>
                <a:gd name="T53" fmla="*/ 41 h 834"/>
                <a:gd name="T54" fmla="*/ 406 w 1012"/>
                <a:gd name="T55" fmla="*/ 22 h 834"/>
                <a:gd name="T56" fmla="*/ 470 w 1012"/>
                <a:gd name="T57" fmla="*/ 13 h 834"/>
                <a:gd name="T58" fmla="*/ 547 w 1012"/>
                <a:gd name="T59" fmla="*/ 10 h 834"/>
                <a:gd name="T60" fmla="*/ 611 w 1012"/>
                <a:gd name="T61" fmla="*/ 15 h 834"/>
                <a:gd name="T62" fmla="*/ 674 w 1012"/>
                <a:gd name="T63" fmla="*/ 24 h 834"/>
                <a:gd name="T64" fmla="*/ 683 w 1012"/>
                <a:gd name="T65" fmla="*/ 17 h 834"/>
                <a:gd name="T66" fmla="*/ 617 w 1012"/>
                <a:gd name="T67" fmla="*/ 5 h 834"/>
                <a:gd name="T68" fmla="*/ 554 w 1012"/>
                <a:gd name="T69" fmla="*/ 1 h 834"/>
                <a:gd name="T70" fmla="*/ 469 w 1012"/>
                <a:gd name="T71" fmla="*/ 3 h 834"/>
                <a:gd name="T72" fmla="*/ 405 w 1012"/>
                <a:gd name="T73" fmla="*/ 18 h 834"/>
                <a:gd name="T74" fmla="*/ 331 w 1012"/>
                <a:gd name="T75" fmla="*/ 33 h 834"/>
                <a:gd name="T76" fmla="*/ 272 w 1012"/>
                <a:gd name="T77" fmla="*/ 55 h 834"/>
                <a:gd name="T78" fmla="*/ 200 w 1012"/>
                <a:gd name="T79" fmla="*/ 92 h 834"/>
                <a:gd name="T80" fmla="*/ 139 w 1012"/>
                <a:gd name="T81" fmla="*/ 137 h 834"/>
                <a:gd name="T82" fmla="*/ 94 w 1012"/>
                <a:gd name="T83" fmla="*/ 188 h 834"/>
                <a:gd name="T84" fmla="*/ 54 w 1012"/>
                <a:gd name="T85" fmla="*/ 235 h 834"/>
                <a:gd name="T86" fmla="*/ 30 w 1012"/>
                <a:gd name="T87" fmla="*/ 278 h 834"/>
                <a:gd name="T88" fmla="*/ 11 w 1012"/>
                <a:gd name="T89" fmla="*/ 331 h 834"/>
                <a:gd name="T90" fmla="*/ 0 w 1012"/>
                <a:gd name="T91" fmla="*/ 412 h 834"/>
                <a:gd name="T92" fmla="*/ 8 w 1012"/>
                <a:gd name="T93" fmla="*/ 488 h 834"/>
                <a:gd name="T94" fmla="*/ 29 w 1012"/>
                <a:gd name="T95" fmla="*/ 541 h 834"/>
                <a:gd name="T96" fmla="*/ 60 w 1012"/>
                <a:gd name="T97" fmla="*/ 611 h 834"/>
                <a:gd name="T98" fmla="*/ 102 w 1012"/>
                <a:gd name="T99" fmla="*/ 662 h 834"/>
                <a:gd name="T100" fmla="*/ 153 w 1012"/>
                <a:gd name="T101" fmla="*/ 709 h 834"/>
                <a:gd name="T102" fmla="*/ 206 w 1012"/>
                <a:gd name="T103" fmla="*/ 747 h 834"/>
                <a:gd name="T104" fmla="*/ 283 w 1012"/>
                <a:gd name="T105" fmla="*/ 785 h 834"/>
                <a:gd name="T106" fmla="*/ 361 w 1012"/>
                <a:gd name="T107" fmla="*/ 811 h 834"/>
                <a:gd name="T108" fmla="*/ 424 w 1012"/>
                <a:gd name="T109" fmla="*/ 825 h 834"/>
                <a:gd name="T110" fmla="*/ 496 w 1012"/>
                <a:gd name="T111" fmla="*/ 833 h 834"/>
                <a:gd name="T112" fmla="*/ 586 w 1012"/>
                <a:gd name="T113" fmla="*/ 832 h 834"/>
                <a:gd name="T114" fmla="*/ 658 w 1012"/>
                <a:gd name="T115" fmla="*/ 823 h 834"/>
                <a:gd name="T116" fmla="*/ 720 w 1012"/>
                <a:gd name="T117" fmla="*/ 807 h 834"/>
                <a:gd name="T118" fmla="*/ 796 w 1012"/>
                <a:gd name="T119" fmla="*/ 780 h 834"/>
                <a:gd name="T120" fmla="*/ 879 w 1012"/>
                <a:gd name="T121" fmla="*/ 736 h 834"/>
                <a:gd name="T122" fmla="*/ 922 w 1012"/>
                <a:gd name="T123" fmla="*/ 697 h 834"/>
                <a:gd name="T124" fmla="*/ 974 w 1012"/>
                <a:gd name="T125" fmla="*/ 653 h 8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12"/>
                <a:gd name="T190" fmla="*/ 0 h 834"/>
                <a:gd name="T191" fmla="*/ 1012 w 1012"/>
                <a:gd name="T192" fmla="*/ 834 h 8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12" h="834">
                  <a:moveTo>
                    <a:pt x="1012" y="604"/>
                  </a:moveTo>
                  <a:lnTo>
                    <a:pt x="1005" y="600"/>
                  </a:lnTo>
                  <a:lnTo>
                    <a:pt x="1002" y="605"/>
                  </a:lnTo>
                  <a:lnTo>
                    <a:pt x="1005" y="607"/>
                  </a:lnTo>
                  <a:lnTo>
                    <a:pt x="1002" y="605"/>
                  </a:lnTo>
                  <a:lnTo>
                    <a:pt x="999" y="609"/>
                  </a:lnTo>
                  <a:lnTo>
                    <a:pt x="996" y="614"/>
                  </a:lnTo>
                  <a:lnTo>
                    <a:pt x="999" y="616"/>
                  </a:lnTo>
                  <a:lnTo>
                    <a:pt x="996" y="614"/>
                  </a:lnTo>
                  <a:lnTo>
                    <a:pt x="993" y="618"/>
                  </a:lnTo>
                  <a:lnTo>
                    <a:pt x="990" y="622"/>
                  </a:lnTo>
                  <a:lnTo>
                    <a:pt x="993" y="624"/>
                  </a:lnTo>
                  <a:lnTo>
                    <a:pt x="990" y="621"/>
                  </a:lnTo>
                  <a:lnTo>
                    <a:pt x="986" y="626"/>
                  </a:lnTo>
                  <a:lnTo>
                    <a:pt x="986" y="627"/>
                  </a:lnTo>
                  <a:lnTo>
                    <a:pt x="982" y="631"/>
                  </a:lnTo>
                  <a:lnTo>
                    <a:pt x="979" y="635"/>
                  </a:lnTo>
                  <a:lnTo>
                    <a:pt x="982" y="637"/>
                  </a:lnTo>
                  <a:lnTo>
                    <a:pt x="979" y="634"/>
                  </a:lnTo>
                  <a:lnTo>
                    <a:pt x="975" y="638"/>
                  </a:lnTo>
                  <a:lnTo>
                    <a:pt x="971" y="642"/>
                  </a:lnTo>
                  <a:lnTo>
                    <a:pt x="971" y="643"/>
                  </a:lnTo>
                  <a:lnTo>
                    <a:pt x="968" y="648"/>
                  </a:lnTo>
                  <a:lnTo>
                    <a:pt x="971" y="650"/>
                  </a:lnTo>
                  <a:lnTo>
                    <a:pt x="968" y="647"/>
                  </a:lnTo>
                  <a:lnTo>
                    <a:pt x="964" y="651"/>
                  </a:lnTo>
                  <a:lnTo>
                    <a:pt x="960" y="655"/>
                  </a:lnTo>
                  <a:lnTo>
                    <a:pt x="960" y="656"/>
                  </a:lnTo>
                  <a:lnTo>
                    <a:pt x="957" y="660"/>
                  </a:lnTo>
                  <a:lnTo>
                    <a:pt x="960" y="662"/>
                  </a:lnTo>
                  <a:lnTo>
                    <a:pt x="957" y="659"/>
                  </a:lnTo>
                  <a:lnTo>
                    <a:pt x="953" y="663"/>
                  </a:lnTo>
                  <a:lnTo>
                    <a:pt x="949" y="667"/>
                  </a:lnTo>
                  <a:lnTo>
                    <a:pt x="945" y="671"/>
                  </a:lnTo>
                  <a:lnTo>
                    <a:pt x="941" y="675"/>
                  </a:lnTo>
                  <a:lnTo>
                    <a:pt x="944" y="678"/>
                  </a:lnTo>
                  <a:lnTo>
                    <a:pt x="942" y="675"/>
                  </a:lnTo>
                  <a:lnTo>
                    <a:pt x="937" y="679"/>
                  </a:lnTo>
                  <a:lnTo>
                    <a:pt x="936" y="679"/>
                  </a:lnTo>
                  <a:lnTo>
                    <a:pt x="932" y="683"/>
                  </a:lnTo>
                  <a:lnTo>
                    <a:pt x="935" y="686"/>
                  </a:lnTo>
                  <a:lnTo>
                    <a:pt x="933" y="683"/>
                  </a:lnTo>
                  <a:lnTo>
                    <a:pt x="929" y="686"/>
                  </a:lnTo>
                  <a:lnTo>
                    <a:pt x="928" y="686"/>
                  </a:lnTo>
                  <a:lnTo>
                    <a:pt x="924" y="690"/>
                  </a:lnTo>
                  <a:lnTo>
                    <a:pt x="927" y="693"/>
                  </a:lnTo>
                  <a:lnTo>
                    <a:pt x="925" y="690"/>
                  </a:lnTo>
                  <a:lnTo>
                    <a:pt x="920" y="694"/>
                  </a:lnTo>
                  <a:lnTo>
                    <a:pt x="919" y="694"/>
                  </a:lnTo>
                  <a:lnTo>
                    <a:pt x="915" y="698"/>
                  </a:lnTo>
                  <a:lnTo>
                    <a:pt x="918" y="701"/>
                  </a:lnTo>
                  <a:lnTo>
                    <a:pt x="916" y="698"/>
                  </a:lnTo>
                  <a:lnTo>
                    <a:pt x="911" y="701"/>
                  </a:lnTo>
                  <a:lnTo>
                    <a:pt x="910" y="701"/>
                  </a:lnTo>
                  <a:lnTo>
                    <a:pt x="906" y="705"/>
                  </a:lnTo>
                  <a:lnTo>
                    <a:pt x="909" y="708"/>
                  </a:lnTo>
                  <a:lnTo>
                    <a:pt x="907" y="705"/>
                  </a:lnTo>
                  <a:lnTo>
                    <a:pt x="902" y="708"/>
                  </a:lnTo>
                  <a:lnTo>
                    <a:pt x="901" y="708"/>
                  </a:lnTo>
                  <a:lnTo>
                    <a:pt x="897" y="712"/>
                  </a:lnTo>
                  <a:lnTo>
                    <a:pt x="900" y="715"/>
                  </a:lnTo>
                  <a:lnTo>
                    <a:pt x="898" y="712"/>
                  </a:lnTo>
                  <a:lnTo>
                    <a:pt x="893" y="715"/>
                  </a:lnTo>
                  <a:lnTo>
                    <a:pt x="888" y="718"/>
                  </a:lnTo>
                  <a:lnTo>
                    <a:pt x="887" y="718"/>
                  </a:lnTo>
                  <a:lnTo>
                    <a:pt x="883" y="722"/>
                  </a:lnTo>
                  <a:lnTo>
                    <a:pt x="886" y="725"/>
                  </a:lnTo>
                  <a:lnTo>
                    <a:pt x="884" y="722"/>
                  </a:lnTo>
                  <a:lnTo>
                    <a:pt x="879" y="725"/>
                  </a:lnTo>
                  <a:lnTo>
                    <a:pt x="874" y="729"/>
                  </a:lnTo>
                  <a:lnTo>
                    <a:pt x="876" y="732"/>
                  </a:lnTo>
                  <a:lnTo>
                    <a:pt x="874" y="729"/>
                  </a:lnTo>
                  <a:lnTo>
                    <a:pt x="869" y="732"/>
                  </a:lnTo>
                  <a:lnTo>
                    <a:pt x="864" y="735"/>
                  </a:lnTo>
                  <a:lnTo>
                    <a:pt x="859" y="738"/>
                  </a:lnTo>
                  <a:lnTo>
                    <a:pt x="853" y="741"/>
                  </a:lnTo>
                  <a:lnTo>
                    <a:pt x="848" y="744"/>
                  </a:lnTo>
                  <a:lnTo>
                    <a:pt x="843" y="748"/>
                  </a:lnTo>
                  <a:lnTo>
                    <a:pt x="838" y="751"/>
                  </a:lnTo>
                  <a:lnTo>
                    <a:pt x="832" y="754"/>
                  </a:lnTo>
                  <a:lnTo>
                    <a:pt x="827" y="757"/>
                  </a:lnTo>
                  <a:lnTo>
                    <a:pt x="822" y="760"/>
                  </a:lnTo>
                  <a:lnTo>
                    <a:pt x="824" y="763"/>
                  </a:lnTo>
                  <a:lnTo>
                    <a:pt x="823" y="759"/>
                  </a:lnTo>
                  <a:lnTo>
                    <a:pt x="817" y="761"/>
                  </a:lnTo>
                  <a:lnTo>
                    <a:pt x="816" y="762"/>
                  </a:lnTo>
                  <a:lnTo>
                    <a:pt x="811" y="765"/>
                  </a:lnTo>
                  <a:lnTo>
                    <a:pt x="804" y="768"/>
                  </a:lnTo>
                  <a:lnTo>
                    <a:pt x="807" y="771"/>
                  </a:lnTo>
                  <a:lnTo>
                    <a:pt x="806" y="767"/>
                  </a:lnTo>
                  <a:lnTo>
                    <a:pt x="800" y="769"/>
                  </a:lnTo>
                  <a:lnTo>
                    <a:pt x="799" y="770"/>
                  </a:lnTo>
                  <a:lnTo>
                    <a:pt x="793" y="773"/>
                  </a:lnTo>
                  <a:lnTo>
                    <a:pt x="795" y="776"/>
                  </a:lnTo>
                  <a:lnTo>
                    <a:pt x="794" y="772"/>
                  </a:lnTo>
                  <a:lnTo>
                    <a:pt x="788" y="774"/>
                  </a:lnTo>
                  <a:lnTo>
                    <a:pt x="783" y="776"/>
                  </a:lnTo>
                  <a:lnTo>
                    <a:pt x="782" y="777"/>
                  </a:lnTo>
                  <a:lnTo>
                    <a:pt x="776" y="780"/>
                  </a:lnTo>
                  <a:lnTo>
                    <a:pt x="778" y="783"/>
                  </a:lnTo>
                  <a:lnTo>
                    <a:pt x="777" y="779"/>
                  </a:lnTo>
                  <a:lnTo>
                    <a:pt x="771" y="781"/>
                  </a:lnTo>
                  <a:lnTo>
                    <a:pt x="770" y="782"/>
                  </a:lnTo>
                  <a:lnTo>
                    <a:pt x="764" y="785"/>
                  </a:lnTo>
                  <a:lnTo>
                    <a:pt x="766" y="788"/>
                  </a:lnTo>
                  <a:lnTo>
                    <a:pt x="765" y="784"/>
                  </a:lnTo>
                  <a:lnTo>
                    <a:pt x="760" y="786"/>
                  </a:lnTo>
                  <a:lnTo>
                    <a:pt x="761" y="790"/>
                  </a:lnTo>
                  <a:lnTo>
                    <a:pt x="760" y="786"/>
                  </a:lnTo>
                  <a:lnTo>
                    <a:pt x="754" y="788"/>
                  </a:lnTo>
                  <a:lnTo>
                    <a:pt x="748" y="790"/>
                  </a:lnTo>
                  <a:lnTo>
                    <a:pt x="742" y="792"/>
                  </a:lnTo>
                  <a:lnTo>
                    <a:pt x="736" y="794"/>
                  </a:lnTo>
                  <a:lnTo>
                    <a:pt x="730" y="796"/>
                  </a:lnTo>
                  <a:lnTo>
                    <a:pt x="724" y="798"/>
                  </a:lnTo>
                  <a:lnTo>
                    <a:pt x="725" y="802"/>
                  </a:lnTo>
                  <a:lnTo>
                    <a:pt x="725" y="798"/>
                  </a:lnTo>
                  <a:lnTo>
                    <a:pt x="719" y="799"/>
                  </a:lnTo>
                  <a:lnTo>
                    <a:pt x="718" y="799"/>
                  </a:lnTo>
                  <a:lnTo>
                    <a:pt x="712" y="801"/>
                  </a:lnTo>
                  <a:lnTo>
                    <a:pt x="706" y="803"/>
                  </a:lnTo>
                  <a:lnTo>
                    <a:pt x="707" y="807"/>
                  </a:lnTo>
                  <a:lnTo>
                    <a:pt x="707" y="803"/>
                  </a:lnTo>
                  <a:lnTo>
                    <a:pt x="701" y="804"/>
                  </a:lnTo>
                  <a:lnTo>
                    <a:pt x="700" y="804"/>
                  </a:lnTo>
                  <a:lnTo>
                    <a:pt x="693" y="806"/>
                  </a:lnTo>
                  <a:lnTo>
                    <a:pt x="694" y="810"/>
                  </a:lnTo>
                  <a:lnTo>
                    <a:pt x="694" y="806"/>
                  </a:lnTo>
                  <a:lnTo>
                    <a:pt x="688" y="807"/>
                  </a:lnTo>
                  <a:lnTo>
                    <a:pt x="687" y="807"/>
                  </a:lnTo>
                  <a:lnTo>
                    <a:pt x="681" y="809"/>
                  </a:lnTo>
                  <a:lnTo>
                    <a:pt x="682" y="813"/>
                  </a:lnTo>
                  <a:lnTo>
                    <a:pt x="682" y="809"/>
                  </a:lnTo>
                  <a:lnTo>
                    <a:pt x="676" y="810"/>
                  </a:lnTo>
                  <a:lnTo>
                    <a:pt x="675" y="810"/>
                  </a:lnTo>
                  <a:lnTo>
                    <a:pt x="669" y="812"/>
                  </a:lnTo>
                  <a:lnTo>
                    <a:pt x="670" y="816"/>
                  </a:lnTo>
                  <a:lnTo>
                    <a:pt x="670" y="812"/>
                  </a:lnTo>
                  <a:lnTo>
                    <a:pt x="664" y="813"/>
                  </a:lnTo>
                  <a:lnTo>
                    <a:pt x="664" y="817"/>
                  </a:lnTo>
                  <a:lnTo>
                    <a:pt x="664" y="813"/>
                  </a:lnTo>
                  <a:lnTo>
                    <a:pt x="657" y="814"/>
                  </a:lnTo>
                  <a:lnTo>
                    <a:pt x="651" y="815"/>
                  </a:lnTo>
                  <a:lnTo>
                    <a:pt x="651" y="819"/>
                  </a:lnTo>
                  <a:lnTo>
                    <a:pt x="651" y="815"/>
                  </a:lnTo>
                  <a:lnTo>
                    <a:pt x="644" y="816"/>
                  </a:lnTo>
                  <a:lnTo>
                    <a:pt x="639" y="817"/>
                  </a:lnTo>
                  <a:lnTo>
                    <a:pt x="639" y="821"/>
                  </a:lnTo>
                  <a:lnTo>
                    <a:pt x="639" y="817"/>
                  </a:lnTo>
                  <a:lnTo>
                    <a:pt x="632" y="818"/>
                  </a:lnTo>
                  <a:lnTo>
                    <a:pt x="624" y="819"/>
                  </a:lnTo>
                  <a:lnTo>
                    <a:pt x="618" y="820"/>
                  </a:lnTo>
                  <a:lnTo>
                    <a:pt x="612" y="821"/>
                  </a:lnTo>
                  <a:lnTo>
                    <a:pt x="612" y="825"/>
                  </a:lnTo>
                  <a:lnTo>
                    <a:pt x="612" y="821"/>
                  </a:lnTo>
                  <a:lnTo>
                    <a:pt x="606" y="821"/>
                  </a:lnTo>
                  <a:lnTo>
                    <a:pt x="599" y="822"/>
                  </a:lnTo>
                  <a:lnTo>
                    <a:pt x="592" y="823"/>
                  </a:lnTo>
                  <a:lnTo>
                    <a:pt x="592" y="827"/>
                  </a:lnTo>
                  <a:lnTo>
                    <a:pt x="592" y="823"/>
                  </a:lnTo>
                  <a:lnTo>
                    <a:pt x="586" y="823"/>
                  </a:lnTo>
                  <a:lnTo>
                    <a:pt x="580" y="824"/>
                  </a:lnTo>
                  <a:lnTo>
                    <a:pt x="580" y="828"/>
                  </a:lnTo>
                  <a:lnTo>
                    <a:pt x="580" y="824"/>
                  </a:lnTo>
                  <a:lnTo>
                    <a:pt x="573" y="824"/>
                  </a:lnTo>
                  <a:lnTo>
                    <a:pt x="567" y="824"/>
                  </a:lnTo>
                  <a:lnTo>
                    <a:pt x="560" y="824"/>
                  </a:lnTo>
                  <a:lnTo>
                    <a:pt x="554" y="825"/>
                  </a:lnTo>
                  <a:lnTo>
                    <a:pt x="554" y="829"/>
                  </a:lnTo>
                  <a:lnTo>
                    <a:pt x="554" y="825"/>
                  </a:lnTo>
                  <a:lnTo>
                    <a:pt x="548" y="825"/>
                  </a:lnTo>
                  <a:lnTo>
                    <a:pt x="541" y="825"/>
                  </a:lnTo>
                  <a:lnTo>
                    <a:pt x="534" y="825"/>
                  </a:lnTo>
                  <a:lnTo>
                    <a:pt x="528" y="825"/>
                  </a:lnTo>
                  <a:lnTo>
                    <a:pt x="521" y="825"/>
                  </a:lnTo>
                  <a:lnTo>
                    <a:pt x="515" y="825"/>
                  </a:lnTo>
                  <a:lnTo>
                    <a:pt x="515" y="829"/>
                  </a:lnTo>
                  <a:lnTo>
                    <a:pt x="516" y="825"/>
                  </a:lnTo>
                  <a:lnTo>
                    <a:pt x="510" y="824"/>
                  </a:lnTo>
                  <a:lnTo>
                    <a:pt x="509" y="824"/>
                  </a:lnTo>
                  <a:lnTo>
                    <a:pt x="502" y="824"/>
                  </a:lnTo>
                  <a:lnTo>
                    <a:pt x="496" y="824"/>
                  </a:lnTo>
                  <a:lnTo>
                    <a:pt x="489" y="824"/>
                  </a:lnTo>
                  <a:lnTo>
                    <a:pt x="489" y="828"/>
                  </a:lnTo>
                  <a:lnTo>
                    <a:pt x="490" y="824"/>
                  </a:lnTo>
                  <a:lnTo>
                    <a:pt x="484" y="823"/>
                  </a:lnTo>
                  <a:lnTo>
                    <a:pt x="483" y="823"/>
                  </a:lnTo>
                  <a:lnTo>
                    <a:pt x="476" y="823"/>
                  </a:lnTo>
                  <a:lnTo>
                    <a:pt x="476" y="827"/>
                  </a:lnTo>
                  <a:lnTo>
                    <a:pt x="477" y="823"/>
                  </a:lnTo>
                  <a:lnTo>
                    <a:pt x="471" y="822"/>
                  </a:lnTo>
                  <a:lnTo>
                    <a:pt x="465" y="821"/>
                  </a:lnTo>
                  <a:lnTo>
                    <a:pt x="464" y="821"/>
                  </a:lnTo>
                  <a:lnTo>
                    <a:pt x="457" y="821"/>
                  </a:lnTo>
                  <a:lnTo>
                    <a:pt x="457" y="825"/>
                  </a:lnTo>
                  <a:lnTo>
                    <a:pt x="458" y="821"/>
                  </a:lnTo>
                  <a:lnTo>
                    <a:pt x="452" y="820"/>
                  </a:lnTo>
                  <a:lnTo>
                    <a:pt x="444" y="819"/>
                  </a:lnTo>
                  <a:lnTo>
                    <a:pt x="443" y="823"/>
                  </a:lnTo>
                  <a:lnTo>
                    <a:pt x="444" y="819"/>
                  </a:lnTo>
                  <a:lnTo>
                    <a:pt x="438" y="818"/>
                  </a:lnTo>
                  <a:lnTo>
                    <a:pt x="432" y="817"/>
                  </a:lnTo>
                  <a:lnTo>
                    <a:pt x="425" y="816"/>
                  </a:lnTo>
                  <a:lnTo>
                    <a:pt x="424" y="820"/>
                  </a:lnTo>
                  <a:lnTo>
                    <a:pt x="425" y="816"/>
                  </a:lnTo>
                  <a:lnTo>
                    <a:pt x="419" y="815"/>
                  </a:lnTo>
                  <a:lnTo>
                    <a:pt x="413" y="814"/>
                  </a:lnTo>
                  <a:lnTo>
                    <a:pt x="406" y="813"/>
                  </a:lnTo>
                  <a:lnTo>
                    <a:pt x="405" y="817"/>
                  </a:lnTo>
                  <a:lnTo>
                    <a:pt x="406" y="813"/>
                  </a:lnTo>
                  <a:lnTo>
                    <a:pt x="400" y="812"/>
                  </a:lnTo>
                  <a:lnTo>
                    <a:pt x="399" y="816"/>
                  </a:lnTo>
                  <a:lnTo>
                    <a:pt x="401" y="812"/>
                  </a:lnTo>
                  <a:lnTo>
                    <a:pt x="395" y="810"/>
                  </a:lnTo>
                  <a:lnTo>
                    <a:pt x="394" y="810"/>
                  </a:lnTo>
                  <a:lnTo>
                    <a:pt x="388" y="809"/>
                  </a:lnTo>
                  <a:lnTo>
                    <a:pt x="381" y="808"/>
                  </a:lnTo>
                  <a:lnTo>
                    <a:pt x="380" y="812"/>
                  </a:lnTo>
                  <a:lnTo>
                    <a:pt x="382" y="808"/>
                  </a:lnTo>
                  <a:lnTo>
                    <a:pt x="376" y="806"/>
                  </a:lnTo>
                  <a:lnTo>
                    <a:pt x="370" y="804"/>
                  </a:lnTo>
                  <a:lnTo>
                    <a:pt x="369" y="804"/>
                  </a:lnTo>
                  <a:lnTo>
                    <a:pt x="363" y="803"/>
                  </a:lnTo>
                  <a:lnTo>
                    <a:pt x="362" y="807"/>
                  </a:lnTo>
                  <a:lnTo>
                    <a:pt x="364" y="803"/>
                  </a:lnTo>
                  <a:lnTo>
                    <a:pt x="358" y="801"/>
                  </a:lnTo>
                  <a:lnTo>
                    <a:pt x="357" y="801"/>
                  </a:lnTo>
                  <a:lnTo>
                    <a:pt x="351" y="800"/>
                  </a:lnTo>
                  <a:lnTo>
                    <a:pt x="350" y="804"/>
                  </a:lnTo>
                  <a:lnTo>
                    <a:pt x="352" y="800"/>
                  </a:lnTo>
                  <a:lnTo>
                    <a:pt x="346" y="798"/>
                  </a:lnTo>
                  <a:lnTo>
                    <a:pt x="345" y="798"/>
                  </a:lnTo>
                  <a:lnTo>
                    <a:pt x="338" y="796"/>
                  </a:lnTo>
                  <a:lnTo>
                    <a:pt x="337" y="800"/>
                  </a:lnTo>
                  <a:lnTo>
                    <a:pt x="339" y="796"/>
                  </a:lnTo>
                  <a:lnTo>
                    <a:pt x="334" y="794"/>
                  </a:lnTo>
                  <a:lnTo>
                    <a:pt x="328" y="792"/>
                  </a:lnTo>
                  <a:lnTo>
                    <a:pt x="322" y="790"/>
                  </a:lnTo>
                  <a:lnTo>
                    <a:pt x="316" y="788"/>
                  </a:lnTo>
                  <a:lnTo>
                    <a:pt x="310" y="786"/>
                  </a:lnTo>
                  <a:lnTo>
                    <a:pt x="304" y="784"/>
                  </a:lnTo>
                  <a:lnTo>
                    <a:pt x="298" y="782"/>
                  </a:lnTo>
                  <a:lnTo>
                    <a:pt x="296" y="786"/>
                  </a:lnTo>
                  <a:lnTo>
                    <a:pt x="298" y="783"/>
                  </a:lnTo>
                  <a:lnTo>
                    <a:pt x="292" y="780"/>
                  </a:lnTo>
                  <a:lnTo>
                    <a:pt x="292" y="779"/>
                  </a:lnTo>
                  <a:lnTo>
                    <a:pt x="287" y="777"/>
                  </a:lnTo>
                  <a:lnTo>
                    <a:pt x="285" y="781"/>
                  </a:lnTo>
                  <a:lnTo>
                    <a:pt x="287" y="778"/>
                  </a:lnTo>
                  <a:lnTo>
                    <a:pt x="281" y="775"/>
                  </a:lnTo>
                  <a:lnTo>
                    <a:pt x="281" y="774"/>
                  </a:lnTo>
                  <a:lnTo>
                    <a:pt x="276" y="772"/>
                  </a:lnTo>
                  <a:lnTo>
                    <a:pt x="270" y="770"/>
                  </a:lnTo>
                  <a:lnTo>
                    <a:pt x="268" y="774"/>
                  </a:lnTo>
                  <a:lnTo>
                    <a:pt x="270" y="771"/>
                  </a:lnTo>
                  <a:lnTo>
                    <a:pt x="263" y="768"/>
                  </a:lnTo>
                  <a:lnTo>
                    <a:pt x="258" y="765"/>
                  </a:lnTo>
                  <a:lnTo>
                    <a:pt x="258" y="764"/>
                  </a:lnTo>
                  <a:lnTo>
                    <a:pt x="252" y="762"/>
                  </a:lnTo>
                  <a:lnTo>
                    <a:pt x="250" y="766"/>
                  </a:lnTo>
                  <a:lnTo>
                    <a:pt x="252" y="763"/>
                  </a:lnTo>
                  <a:lnTo>
                    <a:pt x="247" y="760"/>
                  </a:lnTo>
                  <a:lnTo>
                    <a:pt x="241" y="757"/>
                  </a:lnTo>
                  <a:lnTo>
                    <a:pt x="236" y="754"/>
                  </a:lnTo>
                  <a:lnTo>
                    <a:pt x="231" y="751"/>
                  </a:lnTo>
                  <a:lnTo>
                    <a:pt x="231" y="750"/>
                  </a:lnTo>
                  <a:lnTo>
                    <a:pt x="226" y="748"/>
                  </a:lnTo>
                  <a:lnTo>
                    <a:pt x="224" y="752"/>
                  </a:lnTo>
                  <a:lnTo>
                    <a:pt x="226" y="749"/>
                  </a:lnTo>
                  <a:lnTo>
                    <a:pt x="220" y="746"/>
                  </a:lnTo>
                  <a:lnTo>
                    <a:pt x="215" y="742"/>
                  </a:lnTo>
                  <a:lnTo>
                    <a:pt x="210" y="739"/>
                  </a:lnTo>
                  <a:lnTo>
                    <a:pt x="208" y="742"/>
                  </a:lnTo>
                  <a:lnTo>
                    <a:pt x="211" y="739"/>
                  </a:lnTo>
                  <a:lnTo>
                    <a:pt x="206" y="735"/>
                  </a:lnTo>
                  <a:lnTo>
                    <a:pt x="205" y="735"/>
                  </a:lnTo>
                  <a:lnTo>
                    <a:pt x="200" y="732"/>
                  </a:lnTo>
                  <a:lnTo>
                    <a:pt x="195" y="729"/>
                  </a:lnTo>
                  <a:lnTo>
                    <a:pt x="190" y="726"/>
                  </a:lnTo>
                  <a:lnTo>
                    <a:pt x="188" y="729"/>
                  </a:lnTo>
                  <a:lnTo>
                    <a:pt x="191" y="726"/>
                  </a:lnTo>
                  <a:lnTo>
                    <a:pt x="186" y="722"/>
                  </a:lnTo>
                  <a:lnTo>
                    <a:pt x="185" y="722"/>
                  </a:lnTo>
                  <a:lnTo>
                    <a:pt x="180" y="719"/>
                  </a:lnTo>
                  <a:lnTo>
                    <a:pt x="175" y="716"/>
                  </a:lnTo>
                  <a:lnTo>
                    <a:pt x="173" y="719"/>
                  </a:lnTo>
                  <a:lnTo>
                    <a:pt x="176" y="716"/>
                  </a:lnTo>
                  <a:lnTo>
                    <a:pt x="172" y="712"/>
                  </a:lnTo>
                  <a:lnTo>
                    <a:pt x="171" y="712"/>
                  </a:lnTo>
                  <a:lnTo>
                    <a:pt x="166" y="709"/>
                  </a:lnTo>
                  <a:lnTo>
                    <a:pt x="164" y="712"/>
                  </a:lnTo>
                  <a:lnTo>
                    <a:pt x="167" y="709"/>
                  </a:lnTo>
                  <a:lnTo>
                    <a:pt x="162" y="705"/>
                  </a:lnTo>
                  <a:lnTo>
                    <a:pt x="158" y="702"/>
                  </a:lnTo>
                  <a:lnTo>
                    <a:pt x="155" y="705"/>
                  </a:lnTo>
                  <a:lnTo>
                    <a:pt x="158" y="702"/>
                  </a:lnTo>
                  <a:lnTo>
                    <a:pt x="154" y="698"/>
                  </a:lnTo>
                  <a:lnTo>
                    <a:pt x="149" y="694"/>
                  </a:lnTo>
                  <a:lnTo>
                    <a:pt x="146" y="697"/>
                  </a:lnTo>
                  <a:lnTo>
                    <a:pt x="149" y="694"/>
                  </a:lnTo>
                  <a:lnTo>
                    <a:pt x="145" y="690"/>
                  </a:lnTo>
                  <a:lnTo>
                    <a:pt x="144" y="690"/>
                  </a:lnTo>
                  <a:lnTo>
                    <a:pt x="139" y="687"/>
                  </a:lnTo>
                  <a:lnTo>
                    <a:pt x="137" y="690"/>
                  </a:lnTo>
                  <a:lnTo>
                    <a:pt x="140" y="687"/>
                  </a:lnTo>
                  <a:lnTo>
                    <a:pt x="136" y="683"/>
                  </a:lnTo>
                  <a:lnTo>
                    <a:pt x="132" y="679"/>
                  </a:lnTo>
                  <a:lnTo>
                    <a:pt x="128" y="676"/>
                  </a:lnTo>
                  <a:lnTo>
                    <a:pt x="125" y="679"/>
                  </a:lnTo>
                  <a:lnTo>
                    <a:pt x="128" y="676"/>
                  </a:lnTo>
                  <a:lnTo>
                    <a:pt x="124" y="672"/>
                  </a:lnTo>
                  <a:lnTo>
                    <a:pt x="120" y="668"/>
                  </a:lnTo>
                  <a:lnTo>
                    <a:pt x="116" y="664"/>
                  </a:lnTo>
                  <a:lnTo>
                    <a:pt x="112" y="660"/>
                  </a:lnTo>
                  <a:lnTo>
                    <a:pt x="108" y="656"/>
                  </a:lnTo>
                  <a:lnTo>
                    <a:pt x="105" y="659"/>
                  </a:lnTo>
                  <a:lnTo>
                    <a:pt x="109" y="656"/>
                  </a:lnTo>
                  <a:lnTo>
                    <a:pt x="105" y="651"/>
                  </a:lnTo>
                  <a:lnTo>
                    <a:pt x="101" y="654"/>
                  </a:lnTo>
                  <a:lnTo>
                    <a:pt x="105" y="652"/>
                  </a:lnTo>
                  <a:lnTo>
                    <a:pt x="102" y="648"/>
                  </a:lnTo>
                  <a:lnTo>
                    <a:pt x="101" y="647"/>
                  </a:lnTo>
                  <a:lnTo>
                    <a:pt x="97" y="643"/>
                  </a:lnTo>
                  <a:lnTo>
                    <a:pt x="93" y="639"/>
                  </a:lnTo>
                  <a:lnTo>
                    <a:pt x="90" y="642"/>
                  </a:lnTo>
                  <a:lnTo>
                    <a:pt x="94" y="640"/>
                  </a:lnTo>
                  <a:lnTo>
                    <a:pt x="91" y="636"/>
                  </a:lnTo>
                  <a:lnTo>
                    <a:pt x="91" y="635"/>
                  </a:lnTo>
                  <a:lnTo>
                    <a:pt x="86" y="630"/>
                  </a:lnTo>
                  <a:lnTo>
                    <a:pt x="82" y="633"/>
                  </a:lnTo>
                  <a:lnTo>
                    <a:pt x="86" y="631"/>
                  </a:lnTo>
                  <a:lnTo>
                    <a:pt x="83" y="627"/>
                  </a:lnTo>
                  <a:lnTo>
                    <a:pt x="80" y="623"/>
                  </a:lnTo>
                  <a:lnTo>
                    <a:pt x="76" y="625"/>
                  </a:lnTo>
                  <a:lnTo>
                    <a:pt x="80" y="623"/>
                  </a:lnTo>
                  <a:lnTo>
                    <a:pt x="77" y="618"/>
                  </a:lnTo>
                  <a:lnTo>
                    <a:pt x="76" y="617"/>
                  </a:lnTo>
                  <a:lnTo>
                    <a:pt x="72" y="613"/>
                  </a:lnTo>
                  <a:lnTo>
                    <a:pt x="69" y="616"/>
                  </a:lnTo>
                  <a:lnTo>
                    <a:pt x="73" y="614"/>
                  </a:lnTo>
                  <a:lnTo>
                    <a:pt x="70" y="610"/>
                  </a:lnTo>
                  <a:lnTo>
                    <a:pt x="67" y="606"/>
                  </a:lnTo>
                  <a:lnTo>
                    <a:pt x="63" y="608"/>
                  </a:lnTo>
                  <a:lnTo>
                    <a:pt x="67" y="606"/>
                  </a:lnTo>
                  <a:lnTo>
                    <a:pt x="64" y="601"/>
                  </a:lnTo>
                  <a:lnTo>
                    <a:pt x="61" y="596"/>
                  </a:lnTo>
                  <a:lnTo>
                    <a:pt x="59" y="592"/>
                  </a:lnTo>
                  <a:lnTo>
                    <a:pt x="56" y="587"/>
                  </a:lnTo>
                  <a:lnTo>
                    <a:pt x="53" y="582"/>
                  </a:lnTo>
                  <a:lnTo>
                    <a:pt x="51" y="578"/>
                  </a:lnTo>
                  <a:lnTo>
                    <a:pt x="48" y="573"/>
                  </a:lnTo>
                  <a:lnTo>
                    <a:pt x="46" y="569"/>
                  </a:lnTo>
                  <a:lnTo>
                    <a:pt x="42" y="571"/>
                  </a:lnTo>
                  <a:lnTo>
                    <a:pt x="46" y="570"/>
                  </a:lnTo>
                  <a:lnTo>
                    <a:pt x="44" y="565"/>
                  </a:lnTo>
                  <a:lnTo>
                    <a:pt x="44" y="564"/>
                  </a:lnTo>
                  <a:lnTo>
                    <a:pt x="41" y="558"/>
                  </a:lnTo>
                  <a:lnTo>
                    <a:pt x="37" y="560"/>
                  </a:lnTo>
                  <a:lnTo>
                    <a:pt x="41" y="559"/>
                  </a:lnTo>
                  <a:lnTo>
                    <a:pt x="39" y="554"/>
                  </a:lnTo>
                  <a:lnTo>
                    <a:pt x="39" y="553"/>
                  </a:lnTo>
                  <a:lnTo>
                    <a:pt x="37" y="549"/>
                  </a:lnTo>
                  <a:lnTo>
                    <a:pt x="34" y="544"/>
                  </a:lnTo>
                  <a:lnTo>
                    <a:pt x="30" y="546"/>
                  </a:lnTo>
                  <a:lnTo>
                    <a:pt x="34" y="545"/>
                  </a:lnTo>
                  <a:lnTo>
                    <a:pt x="33" y="540"/>
                  </a:lnTo>
                  <a:lnTo>
                    <a:pt x="33" y="539"/>
                  </a:lnTo>
                  <a:lnTo>
                    <a:pt x="31" y="535"/>
                  </a:lnTo>
                  <a:lnTo>
                    <a:pt x="27" y="537"/>
                  </a:lnTo>
                  <a:lnTo>
                    <a:pt x="31" y="536"/>
                  </a:lnTo>
                  <a:lnTo>
                    <a:pt x="29" y="531"/>
                  </a:lnTo>
                  <a:lnTo>
                    <a:pt x="27" y="526"/>
                  </a:lnTo>
                  <a:lnTo>
                    <a:pt x="23" y="527"/>
                  </a:lnTo>
                  <a:lnTo>
                    <a:pt x="27" y="526"/>
                  </a:lnTo>
                  <a:lnTo>
                    <a:pt x="26" y="521"/>
                  </a:lnTo>
                  <a:lnTo>
                    <a:pt x="24" y="516"/>
                  </a:lnTo>
                  <a:lnTo>
                    <a:pt x="22" y="511"/>
                  </a:lnTo>
                  <a:lnTo>
                    <a:pt x="18" y="512"/>
                  </a:lnTo>
                  <a:lnTo>
                    <a:pt x="22" y="511"/>
                  </a:lnTo>
                  <a:lnTo>
                    <a:pt x="21" y="506"/>
                  </a:lnTo>
                  <a:lnTo>
                    <a:pt x="19" y="501"/>
                  </a:lnTo>
                  <a:lnTo>
                    <a:pt x="15" y="502"/>
                  </a:lnTo>
                  <a:lnTo>
                    <a:pt x="19" y="501"/>
                  </a:lnTo>
                  <a:lnTo>
                    <a:pt x="18" y="497"/>
                  </a:lnTo>
                  <a:lnTo>
                    <a:pt x="17" y="492"/>
                  </a:lnTo>
                  <a:lnTo>
                    <a:pt x="13" y="493"/>
                  </a:lnTo>
                  <a:lnTo>
                    <a:pt x="17" y="493"/>
                  </a:lnTo>
                  <a:lnTo>
                    <a:pt x="16" y="487"/>
                  </a:lnTo>
                  <a:lnTo>
                    <a:pt x="16" y="486"/>
                  </a:lnTo>
                  <a:lnTo>
                    <a:pt x="15" y="482"/>
                  </a:lnTo>
                  <a:lnTo>
                    <a:pt x="14" y="477"/>
                  </a:lnTo>
                  <a:lnTo>
                    <a:pt x="13" y="472"/>
                  </a:lnTo>
                  <a:lnTo>
                    <a:pt x="12" y="467"/>
                  </a:lnTo>
                  <a:lnTo>
                    <a:pt x="11" y="462"/>
                  </a:lnTo>
                  <a:lnTo>
                    <a:pt x="7" y="463"/>
                  </a:lnTo>
                  <a:lnTo>
                    <a:pt x="11" y="463"/>
                  </a:lnTo>
                  <a:lnTo>
                    <a:pt x="10" y="457"/>
                  </a:lnTo>
                  <a:lnTo>
                    <a:pt x="6" y="457"/>
                  </a:lnTo>
                  <a:lnTo>
                    <a:pt x="11" y="457"/>
                  </a:lnTo>
                  <a:lnTo>
                    <a:pt x="11" y="453"/>
                  </a:lnTo>
                  <a:lnTo>
                    <a:pt x="10" y="452"/>
                  </a:lnTo>
                  <a:lnTo>
                    <a:pt x="9" y="447"/>
                  </a:lnTo>
                  <a:lnTo>
                    <a:pt x="5" y="448"/>
                  </a:lnTo>
                  <a:lnTo>
                    <a:pt x="10" y="448"/>
                  </a:lnTo>
                  <a:lnTo>
                    <a:pt x="10" y="443"/>
                  </a:lnTo>
                  <a:lnTo>
                    <a:pt x="10" y="437"/>
                  </a:lnTo>
                  <a:lnTo>
                    <a:pt x="9" y="436"/>
                  </a:lnTo>
                  <a:lnTo>
                    <a:pt x="8" y="431"/>
                  </a:lnTo>
                  <a:lnTo>
                    <a:pt x="4" y="432"/>
                  </a:lnTo>
                  <a:lnTo>
                    <a:pt x="9" y="432"/>
                  </a:lnTo>
                  <a:lnTo>
                    <a:pt x="9" y="428"/>
                  </a:lnTo>
                  <a:lnTo>
                    <a:pt x="9" y="423"/>
                  </a:lnTo>
                  <a:lnTo>
                    <a:pt x="9" y="417"/>
                  </a:lnTo>
                  <a:lnTo>
                    <a:pt x="9" y="412"/>
                  </a:lnTo>
                  <a:lnTo>
                    <a:pt x="9" y="407"/>
                  </a:lnTo>
                  <a:lnTo>
                    <a:pt x="9" y="403"/>
                  </a:lnTo>
                  <a:lnTo>
                    <a:pt x="4" y="403"/>
                  </a:lnTo>
                  <a:lnTo>
                    <a:pt x="8" y="404"/>
                  </a:lnTo>
                  <a:lnTo>
                    <a:pt x="9" y="398"/>
                  </a:lnTo>
                  <a:lnTo>
                    <a:pt x="10" y="397"/>
                  </a:lnTo>
                  <a:lnTo>
                    <a:pt x="10" y="392"/>
                  </a:lnTo>
                  <a:lnTo>
                    <a:pt x="10" y="387"/>
                  </a:lnTo>
                  <a:lnTo>
                    <a:pt x="5" y="387"/>
                  </a:lnTo>
                  <a:lnTo>
                    <a:pt x="9" y="388"/>
                  </a:lnTo>
                  <a:lnTo>
                    <a:pt x="10" y="383"/>
                  </a:lnTo>
                  <a:lnTo>
                    <a:pt x="11" y="382"/>
                  </a:lnTo>
                  <a:lnTo>
                    <a:pt x="11" y="376"/>
                  </a:lnTo>
                  <a:lnTo>
                    <a:pt x="6" y="376"/>
                  </a:lnTo>
                  <a:lnTo>
                    <a:pt x="10" y="378"/>
                  </a:lnTo>
                  <a:lnTo>
                    <a:pt x="11" y="372"/>
                  </a:lnTo>
                  <a:lnTo>
                    <a:pt x="12" y="367"/>
                  </a:lnTo>
                  <a:lnTo>
                    <a:pt x="13" y="362"/>
                  </a:lnTo>
                  <a:lnTo>
                    <a:pt x="14" y="357"/>
                  </a:lnTo>
                  <a:lnTo>
                    <a:pt x="15" y="352"/>
                  </a:lnTo>
                  <a:lnTo>
                    <a:pt x="16" y="347"/>
                  </a:lnTo>
                  <a:lnTo>
                    <a:pt x="17" y="342"/>
                  </a:lnTo>
                  <a:lnTo>
                    <a:pt x="18" y="338"/>
                  </a:lnTo>
                  <a:lnTo>
                    <a:pt x="19" y="333"/>
                  </a:lnTo>
                  <a:lnTo>
                    <a:pt x="20" y="328"/>
                  </a:lnTo>
                  <a:lnTo>
                    <a:pt x="16" y="327"/>
                  </a:lnTo>
                  <a:lnTo>
                    <a:pt x="20" y="329"/>
                  </a:lnTo>
                  <a:lnTo>
                    <a:pt x="22" y="324"/>
                  </a:lnTo>
                  <a:lnTo>
                    <a:pt x="22" y="323"/>
                  </a:lnTo>
                  <a:lnTo>
                    <a:pt x="23" y="318"/>
                  </a:lnTo>
                  <a:lnTo>
                    <a:pt x="19" y="317"/>
                  </a:lnTo>
                  <a:lnTo>
                    <a:pt x="23" y="319"/>
                  </a:lnTo>
                  <a:lnTo>
                    <a:pt x="25" y="314"/>
                  </a:lnTo>
                  <a:lnTo>
                    <a:pt x="27" y="309"/>
                  </a:lnTo>
                  <a:lnTo>
                    <a:pt x="29" y="304"/>
                  </a:lnTo>
                  <a:lnTo>
                    <a:pt x="29" y="303"/>
                  </a:lnTo>
                  <a:lnTo>
                    <a:pt x="30" y="299"/>
                  </a:lnTo>
                  <a:lnTo>
                    <a:pt x="26" y="298"/>
                  </a:lnTo>
                  <a:lnTo>
                    <a:pt x="30" y="300"/>
                  </a:lnTo>
                  <a:lnTo>
                    <a:pt x="32" y="295"/>
                  </a:lnTo>
                  <a:lnTo>
                    <a:pt x="34" y="290"/>
                  </a:lnTo>
                  <a:lnTo>
                    <a:pt x="30" y="288"/>
                  </a:lnTo>
                  <a:lnTo>
                    <a:pt x="34" y="290"/>
                  </a:lnTo>
                  <a:lnTo>
                    <a:pt x="37" y="285"/>
                  </a:lnTo>
                  <a:lnTo>
                    <a:pt x="37" y="284"/>
                  </a:lnTo>
                  <a:lnTo>
                    <a:pt x="38" y="279"/>
                  </a:lnTo>
                  <a:lnTo>
                    <a:pt x="34" y="278"/>
                  </a:lnTo>
                  <a:lnTo>
                    <a:pt x="38" y="281"/>
                  </a:lnTo>
                  <a:lnTo>
                    <a:pt x="41" y="277"/>
                  </a:lnTo>
                  <a:lnTo>
                    <a:pt x="41" y="276"/>
                  </a:lnTo>
                  <a:lnTo>
                    <a:pt x="43" y="271"/>
                  </a:lnTo>
                  <a:lnTo>
                    <a:pt x="45" y="266"/>
                  </a:lnTo>
                  <a:lnTo>
                    <a:pt x="41" y="264"/>
                  </a:lnTo>
                  <a:lnTo>
                    <a:pt x="45" y="267"/>
                  </a:lnTo>
                  <a:lnTo>
                    <a:pt x="48" y="263"/>
                  </a:lnTo>
                  <a:lnTo>
                    <a:pt x="48" y="262"/>
                  </a:lnTo>
                  <a:lnTo>
                    <a:pt x="50" y="257"/>
                  </a:lnTo>
                  <a:lnTo>
                    <a:pt x="46" y="255"/>
                  </a:lnTo>
                  <a:lnTo>
                    <a:pt x="50" y="257"/>
                  </a:lnTo>
                  <a:lnTo>
                    <a:pt x="53" y="252"/>
                  </a:lnTo>
                  <a:lnTo>
                    <a:pt x="49" y="250"/>
                  </a:lnTo>
                  <a:lnTo>
                    <a:pt x="53" y="253"/>
                  </a:lnTo>
                  <a:lnTo>
                    <a:pt x="56" y="249"/>
                  </a:lnTo>
                  <a:lnTo>
                    <a:pt x="56" y="248"/>
                  </a:lnTo>
                  <a:lnTo>
                    <a:pt x="58" y="243"/>
                  </a:lnTo>
                  <a:lnTo>
                    <a:pt x="54" y="241"/>
                  </a:lnTo>
                  <a:lnTo>
                    <a:pt x="58" y="244"/>
                  </a:lnTo>
                  <a:lnTo>
                    <a:pt x="61" y="240"/>
                  </a:lnTo>
                  <a:lnTo>
                    <a:pt x="61" y="239"/>
                  </a:lnTo>
                  <a:lnTo>
                    <a:pt x="64" y="234"/>
                  </a:lnTo>
                  <a:lnTo>
                    <a:pt x="60" y="232"/>
                  </a:lnTo>
                  <a:lnTo>
                    <a:pt x="64" y="235"/>
                  </a:lnTo>
                  <a:lnTo>
                    <a:pt x="67" y="231"/>
                  </a:lnTo>
                  <a:lnTo>
                    <a:pt x="67" y="230"/>
                  </a:lnTo>
                  <a:lnTo>
                    <a:pt x="70" y="225"/>
                  </a:lnTo>
                  <a:lnTo>
                    <a:pt x="73" y="220"/>
                  </a:lnTo>
                  <a:lnTo>
                    <a:pt x="69" y="218"/>
                  </a:lnTo>
                  <a:lnTo>
                    <a:pt x="73" y="221"/>
                  </a:lnTo>
                  <a:lnTo>
                    <a:pt x="76" y="217"/>
                  </a:lnTo>
                  <a:lnTo>
                    <a:pt x="79" y="213"/>
                  </a:lnTo>
                  <a:lnTo>
                    <a:pt x="75" y="210"/>
                  </a:lnTo>
                  <a:lnTo>
                    <a:pt x="78" y="213"/>
                  </a:lnTo>
                  <a:lnTo>
                    <a:pt x="82" y="209"/>
                  </a:lnTo>
                  <a:lnTo>
                    <a:pt x="83" y="208"/>
                  </a:lnTo>
                  <a:lnTo>
                    <a:pt x="86" y="203"/>
                  </a:lnTo>
                  <a:lnTo>
                    <a:pt x="82" y="201"/>
                  </a:lnTo>
                  <a:lnTo>
                    <a:pt x="86" y="204"/>
                  </a:lnTo>
                  <a:lnTo>
                    <a:pt x="90" y="200"/>
                  </a:lnTo>
                  <a:lnTo>
                    <a:pt x="85" y="197"/>
                  </a:lnTo>
                  <a:lnTo>
                    <a:pt x="89" y="200"/>
                  </a:lnTo>
                  <a:lnTo>
                    <a:pt x="93" y="196"/>
                  </a:lnTo>
                  <a:lnTo>
                    <a:pt x="97" y="191"/>
                  </a:lnTo>
                  <a:lnTo>
                    <a:pt x="98" y="191"/>
                  </a:lnTo>
                  <a:lnTo>
                    <a:pt x="101" y="187"/>
                  </a:lnTo>
                  <a:lnTo>
                    <a:pt x="97" y="184"/>
                  </a:lnTo>
                  <a:lnTo>
                    <a:pt x="100" y="187"/>
                  </a:lnTo>
                  <a:lnTo>
                    <a:pt x="104" y="183"/>
                  </a:lnTo>
                  <a:lnTo>
                    <a:pt x="105" y="183"/>
                  </a:lnTo>
                  <a:lnTo>
                    <a:pt x="109" y="178"/>
                  </a:lnTo>
                  <a:lnTo>
                    <a:pt x="112" y="174"/>
                  </a:lnTo>
                  <a:lnTo>
                    <a:pt x="108" y="171"/>
                  </a:lnTo>
                  <a:lnTo>
                    <a:pt x="111" y="174"/>
                  </a:lnTo>
                  <a:lnTo>
                    <a:pt x="115" y="170"/>
                  </a:lnTo>
                  <a:lnTo>
                    <a:pt x="119" y="166"/>
                  </a:lnTo>
                  <a:lnTo>
                    <a:pt x="123" y="162"/>
                  </a:lnTo>
                  <a:lnTo>
                    <a:pt x="127" y="158"/>
                  </a:lnTo>
                  <a:lnTo>
                    <a:pt x="124" y="155"/>
                  </a:lnTo>
                  <a:lnTo>
                    <a:pt x="127" y="159"/>
                  </a:lnTo>
                  <a:lnTo>
                    <a:pt x="131" y="156"/>
                  </a:lnTo>
                  <a:lnTo>
                    <a:pt x="136" y="152"/>
                  </a:lnTo>
                  <a:lnTo>
                    <a:pt x="136" y="151"/>
                  </a:lnTo>
                  <a:lnTo>
                    <a:pt x="140" y="147"/>
                  </a:lnTo>
                  <a:lnTo>
                    <a:pt x="144" y="143"/>
                  </a:lnTo>
                  <a:lnTo>
                    <a:pt x="141" y="140"/>
                  </a:lnTo>
                  <a:lnTo>
                    <a:pt x="144" y="144"/>
                  </a:lnTo>
                  <a:lnTo>
                    <a:pt x="149" y="140"/>
                  </a:lnTo>
                  <a:lnTo>
                    <a:pt x="153" y="137"/>
                  </a:lnTo>
                  <a:lnTo>
                    <a:pt x="158" y="133"/>
                  </a:lnTo>
                  <a:lnTo>
                    <a:pt x="158" y="132"/>
                  </a:lnTo>
                  <a:lnTo>
                    <a:pt x="162" y="128"/>
                  </a:lnTo>
                  <a:lnTo>
                    <a:pt x="159" y="125"/>
                  </a:lnTo>
                  <a:lnTo>
                    <a:pt x="162" y="129"/>
                  </a:lnTo>
                  <a:lnTo>
                    <a:pt x="166" y="126"/>
                  </a:lnTo>
                  <a:lnTo>
                    <a:pt x="171" y="122"/>
                  </a:lnTo>
                  <a:lnTo>
                    <a:pt x="168" y="118"/>
                  </a:lnTo>
                  <a:lnTo>
                    <a:pt x="170" y="122"/>
                  </a:lnTo>
                  <a:lnTo>
                    <a:pt x="175" y="119"/>
                  </a:lnTo>
                  <a:lnTo>
                    <a:pt x="180" y="116"/>
                  </a:lnTo>
                  <a:lnTo>
                    <a:pt x="181" y="115"/>
                  </a:lnTo>
                  <a:lnTo>
                    <a:pt x="185" y="111"/>
                  </a:lnTo>
                  <a:lnTo>
                    <a:pt x="182" y="108"/>
                  </a:lnTo>
                  <a:lnTo>
                    <a:pt x="184" y="112"/>
                  </a:lnTo>
                  <a:lnTo>
                    <a:pt x="189" y="109"/>
                  </a:lnTo>
                  <a:lnTo>
                    <a:pt x="194" y="106"/>
                  </a:lnTo>
                  <a:lnTo>
                    <a:pt x="195" y="106"/>
                  </a:lnTo>
                  <a:lnTo>
                    <a:pt x="200" y="102"/>
                  </a:lnTo>
                  <a:lnTo>
                    <a:pt x="197" y="98"/>
                  </a:lnTo>
                  <a:lnTo>
                    <a:pt x="199" y="102"/>
                  </a:lnTo>
                  <a:lnTo>
                    <a:pt x="204" y="99"/>
                  </a:lnTo>
                  <a:lnTo>
                    <a:pt x="209" y="96"/>
                  </a:lnTo>
                  <a:lnTo>
                    <a:pt x="215" y="93"/>
                  </a:lnTo>
                  <a:lnTo>
                    <a:pt x="216" y="93"/>
                  </a:lnTo>
                  <a:lnTo>
                    <a:pt x="220" y="90"/>
                  </a:lnTo>
                  <a:lnTo>
                    <a:pt x="217" y="86"/>
                  </a:lnTo>
                  <a:lnTo>
                    <a:pt x="219" y="90"/>
                  </a:lnTo>
                  <a:lnTo>
                    <a:pt x="225" y="87"/>
                  </a:lnTo>
                  <a:lnTo>
                    <a:pt x="230" y="84"/>
                  </a:lnTo>
                  <a:lnTo>
                    <a:pt x="236" y="81"/>
                  </a:lnTo>
                  <a:lnTo>
                    <a:pt x="241" y="78"/>
                  </a:lnTo>
                  <a:lnTo>
                    <a:pt x="239" y="74"/>
                  </a:lnTo>
                  <a:lnTo>
                    <a:pt x="241" y="78"/>
                  </a:lnTo>
                  <a:lnTo>
                    <a:pt x="246" y="76"/>
                  </a:lnTo>
                  <a:lnTo>
                    <a:pt x="251" y="73"/>
                  </a:lnTo>
                  <a:lnTo>
                    <a:pt x="257" y="70"/>
                  </a:lnTo>
                  <a:lnTo>
                    <a:pt x="255" y="66"/>
                  </a:lnTo>
                  <a:lnTo>
                    <a:pt x="257" y="70"/>
                  </a:lnTo>
                  <a:lnTo>
                    <a:pt x="262" y="68"/>
                  </a:lnTo>
                  <a:lnTo>
                    <a:pt x="269" y="65"/>
                  </a:lnTo>
                  <a:lnTo>
                    <a:pt x="267" y="61"/>
                  </a:lnTo>
                  <a:lnTo>
                    <a:pt x="268" y="65"/>
                  </a:lnTo>
                  <a:lnTo>
                    <a:pt x="274" y="63"/>
                  </a:lnTo>
                  <a:lnTo>
                    <a:pt x="275" y="63"/>
                  </a:lnTo>
                  <a:lnTo>
                    <a:pt x="281" y="60"/>
                  </a:lnTo>
                  <a:lnTo>
                    <a:pt x="279" y="56"/>
                  </a:lnTo>
                  <a:lnTo>
                    <a:pt x="281" y="60"/>
                  </a:lnTo>
                  <a:lnTo>
                    <a:pt x="286" y="58"/>
                  </a:lnTo>
                  <a:lnTo>
                    <a:pt x="292" y="55"/>
                  </a:lnTo>
                  <a:lnTo>
                    <a:pt x="290" y="51"/>
                  </a:lnTo>
                  <a:lnTo>
                    <a:pt x="291" y="55"/>
                  </a:lnTo>
                  <a:lnTo>
                    <a:pt x="297" y="53"/>
                  </a:lnTo>
                  <a:lnTo>
                    <a:pt x="298" y="53"/>
                  </a:lnTo>
                  <a:lnTo>
                    <a:pt x="303" y="51"/>
                  </a:lnTo>
                  <a:lnTo>
                    <a:pt x="301" y="47"/>
                  </a:lnTo>
                  <a:lnTo>
                    <a:pt x="302" y="51"/>
                  </a:lnTo>
                  <a:lnTo>
                    <a:pt x="308" y="49"/>
                  </a:lnTo>
                  <a:lnTo>
                    <a:pt x="314" y="47"/>
                  </a:lnTo>
                  <a:lnTo>
                    <a:pt x="315" y="47"/>
                  </a:lnTo>
                  <a:lnTo>
                    <a:pt x="321" y="44"/>
                  </a:lnTo>
                  <a:lnTo>
                    <a:pt x="319" y="40"/>
                  </a:lnTo>
                  <a:lnTo>
                    <a:pt x="320" y="44"/>
                  </a:lnTo>
                  <a:lnTo>
                    <a:pt x="326" y="42"/>
                  </a:lnTo>
                  <a:lnTo>
                    <a:pt x="325" y="38"/>
                  </a:lnTo>
                  <a:lnTo>
                    <a:pt x="326" y="42"/>
                  </a:lnTo>
                  <a:lnTo>
                    <a:pt x="332" y="41"/>
                  </a:lnTo>
                  <a:lnTo>
                    <a:pt x="338" y="39"/>
                  </a:lnTo>
                  <a:lnTo>
                    <a:pt x="344" y="37"/>
                  </a:lnTo>
                  <a:lnTo>
                    <a:pt x="350" y="35"/>
                  </a:lnTo>
                  <a:lnTo>
                    <a:pt x="356" y="33"/>
                  </a:lnTo>
                  <a:lnTo>
                    <a:pt x="362" y="31"/>
                  </a:lnTo>
                  <a:lnTo>
                    <a:pt x="361" y="27"/>
                  </a:lnTo>
                  <a:lnTo>
                    <a:pt x="362" y="31"/>
                  </a:lnTo>
                  <a:lnTo>
                    <a:pt x="368" y="30"/>
                  </a:lnTo>
                  <a:lnTo>
                    <a:pt x="374" y="28"/>
                  </a:lnTo>
                  <a:lnTo>
                    <a:pt x="373" y="24"/>
                  </a:lnTo>
                  <a:lnTo>
                    <a:pt x="374" y="29"/>
                  </a:lnTo>
                  <a:lnTo>
                    <a:pt x="381" y="28"/>
                  </a:lnTo>
                  <a:lnTo>
                    <a:pt x="381" y="27"/>
                  </a:lnTo>
                  <a:lnTo>
                    <a:pt x="387" y="25"/>
                  </a:lnTo>
                  <a:lnTo>
                    <a:pt x="386" y="21"/>
                  </a:lnTo>
                  <a:lnTo>
                    <a:pt x="387" y="25"/>
                  </a:lnTo>
                  <a:lnTo>
                    <a:pt x="393" y="24"/>
                  </a:lnTo>
                  <a:lnTo>
                    <a:pt x="399" y="23"/>
                  </a:lnTo>
                  <a:lnTo>
                    <a:pt x="398" y="19"/>
                  </a:lnTo>
                  <a:lnTo>
                    <a:pt x="399" y="24"/>
                  </a:lnTo>
                  <a:lnTo>
                    <a:pt x="406" y="23"/>
                  </a:lnTo>
                  <a:lnTo>
                    <a:pt x="406" y="22"/>
                  </a:lnTo>
                  <a:lnTo>
                    <a:pt x="412" y="20"/>
                  </a:lnTo>
                  <a:lnTo>
                    <a:pt x="411" y="16"/>
                  </a:lnTo>
                  <a:lnTo>
                    <a:pt x="412" y="20"/>
                  </a:lnTo>
                  <a:lnTo>
                    <a:pt x="418" y="19"/>
                  </a:lnTo>
                  <a:lnTo>
                    <a:pt x="424" y="18"/>
                  </a:lnTo>
                  <a:lnTo>
                    <a:pt x="423" y="14"/>
                  </a:lnTo>
                  <a:lnTo>
                    <a:pt x="424" y="19"/>
                  </a:lnTo>
                  <a:lnTo>
                    <a:pt x="431" y="18"/>
                  </a:lnTo>
                  <a:lnTo>
                    <a:pt x="431" y="17"/>
                  </a:lnTo>
                  <a:lnTo>
                    <a:pt x="437" y="16"/>
                  </a:lnTo>
                  <a:lnTo>
                    <a:pt x="436" y="12"/>
                  </a:lnTo>
                  <a:lnTo>
                    <a:pt x="437" y="17"/>
                  </a:lnTo>
                  <a:lnTo>
                    <a:pt x="444" y="16"/>
                  </a:lnTo>
                  <a:lnTo>
                    <a:pt x="444" y="15"/>
                  </a:lnTo>
                  <a:lnTo>
                    <a:pt x="451" y="14"/>
                  </a:lnTo>
                  <a:lnTo>
                    <a:pt x="450" y="10"/>
                  </a:lnTo>
                  <a:lnTo>
                    <a:pt x="450" y="15"/>
                  </a:lnTo>
                  <a:lnTo>
                    <a:pt x="456" y="15"/>
                  </a:lnTo>
                  <a:lnTo>
                    <a:pt x="457" y="14"/>
                  </a:lnTo>
                  <a:lnTo>
                    <a:pt x="463" y="13"/>
                  </a:lnTo>
                  <a:lnTo>
                    <a:pt x="462" y="8"/>
                  </a:lnTo>
                  <a:lnTo>
                    <a:pt x="463" y="14"/>
                  </a:lnTo>
                  <a:lnTo>
                    <a:pt x="470" y="13"/>
                  </a:lnTo>
                  <a:lnTo>
                    <a:pt x="469" y="7"/>
                  </a:lnTo>
                  <a:lnTo>
                    <a:pt x="469" y="13"/>
                  </a:lnTo>
                  <a:lnTo>
                    <a:pt x="476" y="13"/>
                  </a:lnTo>
                  <a:lnTo>
                    <a:pt x="477" y="12"/>
                  </a:lnTo>
                  <a:lnTo>
                    <a:pt x="483" y="11"/>
                  </a:lnTo>
                  <a:lnTo>
                    <a:pt x="482" y="6"/>
                  </a:lnTo>
                  <a:lnTo>
                    <a:pt x="482" y="12"/>
                  </a:lnTo>
                  <a:lnTo>
                    <a:pt x="488" y="12"/>
                  </a:lnTo>
                  <a:lnTo>
                    <a:pt x="489" y="12"/>
                  </a:lnTo>
                  <a:lnTo>
                    <a:pt x="496" y="11"/>
                  </a:lnTo>
                  <a:lnTo>
                    <a:pt x="495" y="5"/>
                  </a:lnTo>
                  <a:lnTo>
                    <a:pt x="495" y="11"/>
                  </a:lnTo>
                  <a:lnTo>
                    <a:pt x="501" y="11"/>
                  </a:lnTo>
                  <a:lnTo>
                    <a:pt x="508" y="11"/>
                  </a:lnTo>
                  <a:lnTo>
                    <a:pt x="514" y="11"/>
                  </a:lnTo>
                  <a:lnTo>
                    <a:pt x="515" y="10"/>
                  </a:lnTo>
                  <a:lnTo>
                    <a:pt x="521" y="8"/>
                  </a:lnTo>
                  <a:lnTo>
                    <a:pt x="520" y="4"/>
                  </a:lnTo>
                  <a:lnTo>
                    <a:pt x="520" y="10"/>
                  </a:lnTo>
                  <a:lnTo>
                    <a:pt x="527" y="10"/>
                  </a:lnTo>
                  <a:lnTo>
                    <a:pt x="534" y="10"/>
                  </a:lnTo>
                  <a:lnTo>
                    <a:pt x="540" y="10"/>
                  </a:lnTo>
                  <a:lnTo>
                    <a:pt x="547" y="10"/>
                  </a:lnTo>
                  <a:lnTo>
                    <a:pt x="547" y="4"/>
                  </a:lnTo>
                  <a:lnTo>
                    <a:pt x="547" y="8"/>
                  </a:lnTo>
                  <a:lnTo>
                    <a:pt x="553" y="10"/>
                  </a:lnTo>
                  <a:lnTo>
                    <a:pt x="553" y="11"/>
                  </a:lnTo>
                  <a:lnTo>
                    <a:pt x="559" y="11"/>
                  </a:lnTo>
                  <a:lnTo>
                    <a:pt x="566" y="11"/>
                  </a:lnTo>
                  <a:lnTo>
                    <a:pt x="573" y="11"/>
                  </a:lnTo>
                  <a:lnTo>
                    <a:pt x="573" y="5"/>
                  </a:lnTo>
                  <a:lnTo>
                    <a:pt x="573" y="10"/>
                  </a:lnTo>
                  <a:lnTo>
                    <a:pt x="579" y="11"/>
                  </a:lnTo>
                  <a:lnTo>
                    <a:pt x="579" y="12"/>
                  </a:lnTo>
                  <a:lnTo>
                    <a:pt x="585" y="12"/>
                  </a:lnTo>
                  <a:lnTo>
                    <a:pt x="585" y="6"/>
                  </a:lnTo>
                  <a:lnTo>
                    <a:pt x="585" y="12"/>
                  </a:lnTo>
                  <a:lnTo>
                    <a:pt x="592" y="13"/>
                  </a:lnTo>
                  <a:lnTo>
                    <a:pt x="598" y="13"/>
                  </a:lnTo>
                  <a:lnTo>
                    <a:pt x="598" y="7"/>
                  </a:lnTo>
                  <a:lnTo>
                    <a:pt x="598" y="12"/>
                  </a:lnTo>
                  <a:lnTo>
                    <a:pt x="604" y="13"/>
                  </a:lnTo>
                  <a:lnTo>
                    <a:pt x="604" y="14"/>
                  </a:lnTo>
                  <a:lnTo>
                    <a:pt x="611" y="15"/>
                  </a:lnTo>
                  <a:lnTo>
                    <a:pt x="617" y="15"/>
                  </a:lnTo>
                  <a:lnTo>
                    <a:pt x="617" y="10"/>
                  </a:lnTo>
                  <a:lnTo>
                    <a:pt x="617" y="15"/>
                  </a:lnTo>
                  <a:lnTo>
                    <a:pt x="624" y="16"/>
                  </a:lnTo>
                  <a:lnTo>
                    <a:pt x="624" y="11"/>
                  </a:lnTo>
                  <a:lnTo>
                    <a:pt x="624" y="15"/>
                  </a:lnTo>
                  <a:lnTo>
                    <a:pt x="631" y="16"/>
                  </a:lnTo>
                  <a:lnTo>
                    <a:pt x="637" y="17"/>
                  </a:lnTo>
                  <a:lnTo>
                    <a:pt x="637" y="18"/>
                  </a:lnTo>
                  <a:lnTo>
                    <a:pt x="644" y="19"/>
                  </a:lnTo>
                  <a:lnTo>
                    <a:pt x="644" y="14"/>
                  </a:lnTo>
                  <a:lnTo>
                    <a:pt x="644" y="18"/>
                  </a:lnTo>
                  <a:lnTo>
                    <a:pt x="650" y="19"/>
                  </a:lnTo>
                  <a:lnTo>
                    <a:pt x="650" y="20"/>
                  </a:lnTo>
                  <a:lnTo>
                    <a:pt x="657" y="21"/>
                  </a:lnTo>
                  <a:lnTo>
                    <a:pt x="657" y="16"/>
                  </a:lnTo>
                  <a:lnTo>
                    <a:pt x="656" y="20"/>
                  </a:lnTo>
                  <a:lnTo>
                    <a:pt x="661" y="21"/>
                  </a:lnTo>
                  <a:lnTo>
                    <a:pt x="662" y="22"/>
                  </a:lnTo>
                  <a:lnTo>
                    <a:pt x="669" y="23"/>
                  </a:lnTo>
                  <a:lnTo>
                    <a:pt x="669" y="18"/>
                  </a:lnTo>
                  <a:lnTo>
                    <a:pt x="668" y="22"/>
                  </a:lnTo>
                  <a:lnTo>
                    <a:pt x="674" y="24"/>
                  </a:lnTo>
                  <a:lnTo>
                    <a:pt x="675" y="25"/>
                  </a:lnTo>
                  <a:lnTo>
                    <a:pt x="682" y="26"/>
                  </a:lnTo>
                  <a:lnTo>
                    <a:pt x="682" y="21"/>
                  </a:lnTo>
                  <a:lnTo>
                    <a:pt x="681" y="25"/>
                  </a:lnTo>
                  <a:lnTo>
                    <a:pt x="686" y="27"/>
                  </a:lnTo>
                  <a:lnTo>
                    <a:pt x="687" y="28"/>
                  </a:lnTo>
                  <a:lnTo>
                    <a:pt x="694" y="29"/>
                  </a:lnTo>
                  <a:lnTo>
                    <a:pt x="694" y="24"/>
                  </a:lnTo>
                  <a:lnTo>
                    <a:pt x="693" y="28"/>
                  </a:lnTo>
                  <a:lnTo>
                    <a:pt x="699" y="30"/>
                  </a:lnTo>
                  <a:lnTo>
                    <a:pt x="700" y="31"/>
                  </a:lnTo>
                  <a:lnTo>
                    <a:pt x="702" y="31"/>
                  </a:lnTo>
                  <a:lnTo>
                    <a:pt x="702" y="22"/>
                  </a:lnTo>
                  <a:lnTo>
                    <a:pt x="700" y="22"/>
                  </a:lnTo>
                  <a:lnTo>
                    <a:pt x="700" y="26"/>
                  </a:lnTo>
                  <a:lnTo>
                    <a:pt x="702" y="22"/>
                  </a:lnTo>
                  <a:lnTo>
                    <a:pt x="696" y="20"/>
                  </a:lnTo>
                  <a:lnTo>
                    <a:pt x="695" y="20"/>
                  </a:lnTo>
                  <a:lnTo>
                    <a:pt x="688" y="19"/>
                  </a:lnTo>
                  <a:lnTo>
                    <a:pt x="687" y="23"/>
                  </a:lnTo>
                  <a:lnTo>
                    <a:pt x="689" y="19"/>
                  </a:lnTo>
                  <a:lnTo>
                    <a:pt x="684" y="17"/>
                  </a:lnTo>
                  <a:lnTo>
                    <a:pt x="683" y="17"/>
                  </a:lnTo>
                  <a:lnTo>
                    <a:pt x="676" y="16"/>
                  </a:lnTo>
                  <a:lnTo>
                    <a:pt x="675" y="20"/>
                  </a:lnTo>
                  <a:lnTo>
                    <a:pt x="677" y="16"/>
                  </a:lnTo>
                  <a:lnTo>
                    <a:pt x="671" y="14"/>
                  </a:lnTo>
                  <a:lnTo>
                    <a:pt x="670" y="14"/>
                  </a:lnTo>
                  <a:lnTo>
                    <a:pt x="663" y="13"/>
                  </a:lnTo>
                  <a:lnTo>
                    <a:pt x="662" y="17"/>
                  </a:lnTo>
                  <a:lnTo>
                    <a:pt x="663" y="13"/>
                  </a:lnTo>
                  <a:lnTo>
                    <a:pt x="658" y="12"/>
                  </a:lnTo>
                  <a:lnTo>
                    <a:pt x="651" y="11"/>
                  </a:lnTo>
                  <a:lnTo>
                    <a:pt x="650" y="15"/>
                  </a:lnTo>
                  <a:lnTo>
                    <a:pt x="651" y="11"/>
                  </a:lnTo>
                  <a:lnTo>
                    <a:pt x="645" y="10"/>
                  </a:lnTo>
                  <a:lnTo>
                    <a:pt x="638" y="8"/>
                  </a:lnTo>
                  <a:lnTo>
                    <a:pt x="637" y="13"/>
                  </a:lnTo>
                  <a:lnTo>
                    <a:pt x="638" y="8"/>
                  </a:lnTo>
                  <a:lnTo>
                    <a:pt x="632" y="7"/>
                  </a:lnTo>
                  <a:lnTo>
                    <a:pt x="626" y="6"/>
                  </a:lnTo>
                  <a:lnTo>
                    <a:pt x="618" y="5"/>
                  </a:lnTo>
                  <a:lnTo>
                    <a:pt x="617" y="5"/>
                  </a:lnTo>
                  <a:lnTo>
                    <a:pt x="611" y="5"/>
                  </a:lnTo>
                  <a:lnTo>
                    <a:pt x="611" y="10"/>
                  </a:lnTo>
                  <a:lnTo>
                    <a:pt x="612" y="5"/>
                  </a:lnTo>
                  <a:lnTo>
                    <a:pt x="605" y="4"/>
                  </a:lnTo>
                  <a:lnTo>
                    <a:pt x="604" y="8"/>
                  </a:lnTo>
                  <a:lnTo>
                    <a:pt x="605" y="4"/>
                  </a:lnTo>
                  <a:lnTo>
                    <a:pt x="599" y="3"/>
                  </a:lnTo>
                  <a:lnTo>
                    <a:pt x="598" y="3"/>
                  </a:lnTo>
                  <a:lnTo>
                    <a:pt x="592" y="3"/>
                  </a:lnTo>
                  <a:lnTo>
                    <a:pt x="592" y="7"/>
                  </a:lnTo>
                  <a:lnTo>
                    <a:pt x="593" y="3"/>
                  </a:lnTo>
                  <a:lnTo>
                    <a:pt x="586" y="2"/>
                  </a:lnTo>
                  <a:lnTo>
                    <a:pt x="585" y="2"/>
                  </a:lnTo>
                  <a:lnTo>
                    <a:pt x="579" y="2"/>
                  </a:lnTo>
                  <a:lnTo>
                    <a:pt x="579" y="6"/>
                  </a:lnTo>
                  <a:lnTo>
                    <a:pt x="580" y="2"/>
                  </a:lnTo>
                  <a:lnTo>
                    <a:pt x="574" y="1"/>
                  </a:lnTo>
                  <a:lnTo>
                    <a:pt x="573" y="1"/>
                  </a:lnTo>
                  <a:lnTo>
                    <a:pt x="566" y="1"/>
                  </a:lnTo>
                  <a:lnTo>
                    <a:pt x="559" y="1"/>
                  </a:lnTo>
                  <a:lnTo>
                    <a:pt x="553" y="1"/>
                  </a:lnTo>
                  <a:lnTo>
                    <a:pt x="553" y="5"/>
                  </a:lnTo>
                  <a:lnTo>
                    <a:pt x="554" y="1"/>
                  </a:lnTo>
                  <a:lnTo>
                    <a:pt x="548" y="0"/>
                  </a:lnTo>
                  <a:lnTo>
                    <a:pt x="547" y="0"/>
                  </a:lnTo>
                  <a:lnTo>
                    <a:pt x="540" y="0"/>
                  </a:lnTo>
                  <a:lnTo>
                    <a:pt x="534" y="0"/>
                  </a:lnTo>
                  <a:lnTo>
                    <a:pt x="527" y="0"/>
                  </a:lnTo>
                  <a:lnTo>
                    <a:pt x="520" y="0"/>
                  </a:lnTo>
                  <a:lnTo>
                    <a:pt x="514" y="1"/>
                  </a:lnTo>
                  <a:lnTo>
                    <a:pt x="514" y="5"/>
                  </a:lnTo>
                  <a:lnTo>
                    <a:pt x="514" y="1"/>
                  </a:lnTo>
                  <a:lnTo>
                    <a:pt x="508" y="1"/>
                  </a:lnTo>
                  <a:lnTo>
                    <a:pt x="501" y="1"/>
                  </a:lnTo>
                  <a:lnTo>
                    <a:pt x="495" y="1"/>
                  </a:lnTo>
                  <a:lnTo>
                    <a:pt x="488" y="2"/>
                  </a:lnTo>
                  <a:lnTo>
                    <a:pt x="488" y="6"/>
                  </a:lnTo>
                  <a:lnTo>
                    <a:pt x="488" y="2"/>
                  </a:lnTo>
                  <a:lnTo>
                    <a:pt x="482" y="2"/>
                  </a:lnTo>
                  <a:lnTo>
                    <a:pt x="476" y="3"/>
                  </a:lnTo>
                  <a:lnTo>
                    <a:pt x="476" y="7"/>
                  </a:lnTo>
                  <a:lnTo>
                    <a:pt x="476" y="3"/>
                  </a:lnTo>
                  <a:lnTo>
                    <a:pt x="469" y="3"/>
                  </a:lnTo>
                  <a:lnTo>
                    <a:pt x="462" y="4"/>
                  </a:lnTo>
                  <a:lnTo>
                    <a:pt x="456" y="5"/>
                  </a:lnTo>
                  <a:lnTo>
                    <a:pt x="456" y="10"/>
                  </a:lnTo>
                  <a:lnTo>
                    <a:pt x="456" y="5"/>
                  </a:lnTo>
                  <a:lnTo>
                    <a:pt x="450" y="5"/>
                  </a:lnTo>
                  <a:lnTo>
                    <a:pt x="443" y="6"/>
                  </a:lnTo>
                  <a:lnTo>
                    <a:pt x="443" y="11"/>
                  </a:lnTo>
                  <a:lnTo>
                    <a:pt x="443" y="6"/>
                  </a:lnTo>
                  <a:lnTo>
                    <a:pt x="436" y="7"/>
                  </a:lnTo>
                  <a:lnTo>
                    <a:pt x="430" y="8"/>
                  </a:lnTo>
                  <a:lnTo>
                    <a:pt x="430" y="13"/>
                  </a:lnTo>
                  <a:lnTo>
                    <a:pt x="430" y="8"/>
                  </a:lnTo>
                  <a:lnTo>
                    <a:pt x="423" y="10"/>
                  </a:lnTo>
                  <a:lnTo>
                    <a:pt x="417" y="11"/>
                  </a:lnTo>
                  <a:lnTo>
                    <a:pt x="411" y="12"/>
                  </a:lnTo>
                  <a:lnTo>
                    <a:pt x="410" y="12"/>
                  </a:lnTo>
                  <a:lnTo>
                    <a:pt x="404" y="14"/>
                  </a:lnTo>
                  <a:lnTo>
                    <a:pt x="405" y="18"/>
                  </a:lnTo>
                  <a:lnTo>
                    <a:pt x="405" y="14"/>
                  </a:lnTo>
                  <a:lnTo>
                    <a:pt x="398" y="15"/>
                  </a:lnTo>
                  <a:lnTo>
                    <a:pt x="392" y="16"/>
                  </a:lnTo>
                  <a:lnTo>
                    <a:pt x="386" y="17"/>
                  </a:lnTo>
                  <a:lnTo>
                    <a:pt x="385" y="17"/>
                  </a:lnTo>
                  <a:lnTo>
                    <a:pt x="379" y="19"/>
                  </a:lnTo>
                  <a:lnTo>
                    <a:pt x="380" y="23"/>
                  </a:lnTo>
                  <a:lnTo>
                    <a:pt x="380" y="19"/>
                  </a:lnTo>
                  <a:lnTo>
                    <a:pt x="373" y="20"/>
                  </a:lnTo>
                  <a:lnTo>
                    <a:pt x="372" y="20"/>
                  </a:lnTo>
                  <a:lnTo>
                    <a:pt x="366" y="22"/>
                  </a:lnTo>
                  <a:lnTo>
                    <a:pt x="367" y="26"/>
                  </a:lnTo>
                  <a:lnTo>
                    <a:pt x="367" y="22"/>
                  </a:lnTo>
                  <a:lnTo>
                    <a:pt x="361" y="23"/>
                  </a:lnTo>
                  <a:lnTo>
                    <a:pt x="360" y="23"/>
                  </a:lnTo>
                  <a:lnTo>
                    <a:pt x="354" y="25"/>
                  </a:lnTo>
                  <a:lnTo>
                    <a:pt x="348" y="27"/>
                  </a:lnTo>
                  <a:lnTo>
                    <a:pt x="342" y="29"/>
                  </a:lnTo>
                  <a:lnTo>
                    <a:pt x="336" y="31"/>
                  </a:lnTo>
                  <a:lnTo>
                    <a:pt x="330" y="33"/>
                  </a:lnTo>
                  <a:lnTo>
                    <a:pt x="331" y="37"/>
                  </a:lnTo>
                  <a:lnTo>
                    <a:pt x="331" y="33"/>
                  </a:lnTo>
                  <a:lnTo>
                    <a:pt x="325" y="34"/>
                  </a:lnTo>
                  <a:lnTo>
                    <a:pt x="324" y="34"/>
                  </a:lnTo>
                  <a:lnTo>
                    <a:pt x="318" y="36"/>
                  </a:lnTo>
                  <a:lnTo>
                    <a:pt x="317" y="37"/>
                  </a:lnTo>
                  <a:lnTo>
                    <a:pt x="311" y="40"/>
                  </a:lnTo>
                  <a:lnTo>
                    <a:pt x="313" y="43"/>
                  </a:lnTo>
                  <a:lnTo>
                    <a:pt x="312" y="39"/>
                  </a:lnTo>
                  <a:lnTo>
                    <a:pt x="306" y="41"/>
                  </a:lnTo>
                  <a:lnTo>
                    <a:pt x="300" y="43"/>
                  </a:lnTo>
                  <a:lnTo>
                    <a:pt x="295" y="45"/>
                  </a:lnTo>
                  <a:lnTo>
                    <a:pt x="296" y="49"/>
                  </a:lnTo>
                  <a:lnTo>
                    <a:pt x="295" y="45"/>
                  </a:lnTo>
                  <a:lnTo>
                    <a:pt x="289" y="47"/>
                  </a:lnTo>
                  <a:lnTo>
                    <a:pt x="288" y="48"/>
                  </a:lnTo>
                  <a:lnTo>
                    <a:pt x="282" y="51"/>
                  </a:lnTo>
                  <a:lnTo>
                    <a:pt x="284" y="54"/>
                  </a:lnTo>
                  <a:lnTo>
                    <a:pt x="283" y="50"/>
                  </a:lnTo>
                  <a:lnTo>
                    <a:pt x="278" y="52"/>
                  </a:lnTo>
                  <a:lnTo>
                    <a:pt x="277" y="53"/>
                  </a:lnTo>
                  <a:lnTo>
                    <a:pt x="271" y="56"/>
                  </a:lnTo>
                  <a:lnTo>
                    <a:pt x="273" y="59"/>
                  </a:lnTo>
                  <a:lnTo>
                    <a:pt x="272" y="55"/>
                  </a:lnTo>
                  <a:lnTo>
                    <a:pt x="265" y="57"/>
                  </a:lnTo>
                  <a:lnTo>
                    <a:pt x="264" y="58"/>
                  </a:lnTo>
                  <a:lnTo>
                    <a:pt x="258" y="61"/>
                  </a:lnTo>
                  <a:lnTo>
                    <a:pt x="260" y="64"/>
                  </a:lnTo>
                  <a:lnTo>
                    <a:pt x="259" y="60"/>
                  </a:lnTo>
                  <a:lnTo>
                    <a:pt x="254" y="62"/>
                  </a:lnTo>
                  <a:lnTo>
                    <a:pt x="253" y="63"/>
                  </a:lnTo>
                  <a:lnTo>
                    <a:pt x="247" y="66"/>
                  </a:lnTo>
                  <a:lnTo>
                    <a:pt x="242" y="69"/>
                  </a:lnTo>
                  <a:lnTo>
                    <a:pt x="244" y="72"/>
                  </a:lnTo>
                  <a:lnTo>
                    <a:pt x="243" y="68"/>
                  </a:lnTo>
                  <a:lnTo>
                    <a:pt x="238" y="70"/>
                  </a:lnTo>
                  <a:lnTo>
                    <a:pt x="237" y="71"/>
                  </a:lnTo>
                  <a:lnTo>
                    <a:pt x="232" y="74"/>
                  </a:lnTo>
                  <a:lnTo>
                    <a:pt x="226" y="77"/>
                  </a:lnTo>
                  <a:lnTo>
                    <a:pt x="221" y="80"/>
                  </a:lnTo>
                  <a:lnTo>
                    <a:pt x="215" y="83"/>
                  </a:lnTo>
                  <a:lnTo>
                    <a:pt x="211" y="86"/>
                  </a:lnTo>
                  <a:lnTo>
                    <a:pt x="213" y="89"/>
                  </a:lnTo>
                  <a:lnTo>
                    <a:pt x="211" y="86"/>
                  </a:lnTo>
                  <a:lnTo>
                    <a:pt x="205" y="89"/>
                  </a:lnTo>
                  <a:lnTo>
                    <a:pt x="200" y="92"/>
                  </a:lnTo>
                  <a:lnTo>
                    <a:pt x="195" y="95"/>
                  </a:lnTo>
                  <a:lnTo>
                    <a:pt x="190" y="99"/>
                  </a:lnTo>
                  <a:lnTo>
                    <a:pt x="192" y="102"/>
                  </a:lnTo>
                  <a:lnTo>
                    <a:pt x="190" y="99"/>
                  </a:lnTo>
                  <a:lnTo>
                    <a:pt x="185" y="102"/>
                  </a:lnTo>
                  <a:lnTo>
                    <a:pt x="180" y="105"/>
                  </a:lnTo>
                  <a:lnTo>
                    <a:pt x="179" y="105"/>
                  </a:lnTo>
                  <a:lnTo>
                    <a:pt x="175" y="109"/>
                  </a:lnTo>
                  <a:lnTo>
                    <a:pt x="178" y="112"/>
                  </a:lnTo>
                  <a:lnTo>
                    <a:pt x="176" y="109"/>
                  </a:lnTo>
                  <a:lnTo>
                    <a:pt x="171" y="112"/>
                  </a:lnTo>
                  <a:lnTo>
                    <a:pt x="166" y="115"/>
                  </a:lnTo>
                  <a:lnTo>
                    <a:pt x="161" y="119"/>
                  </a:lnTo>
                  <a:lnTo>
                    <a:pt x="157" y="122"/>
                  </a:lnTo>
                  <a:lnTo>
                    <a:pt x="156" y="122"/>
                  </a:lnTo>
                  <a:lnTo>
                    <a:pt x="152" y="126"/>
                  </a:lnTo>
                  <a:lnTo>
                    <a:pt x="155" y="129"/>
                  </a:lnTo>
                  <a:lnTo>
                    <a:pt x="153" y="126"/>
                  </a:lnTo>
                  <a:lnTo>
                    <a:pt x="148" y="130"/>
                  </a:lnTo>
                  <a:lnTo>
                    <a:pt x="144" y="133"/>
                  </a:lnTo>
                  <a:lnTo>
                    <a:pt x="139" y="137"/>
                  </a:lnTo>
                  <a:lnTo>
                    <a:pt x="138" y="137"/>
                  </a:lnTo>
                  <a:lnTo>
                    <a:pt x="134" y="141"/>
                  </a:lnTo>
                  <a:lnTo>
                    <a:pt x="130" y="145"/>
                  </a:lnTo>
                  <a:lnTo>
                    <a:pt x="133" y="148"/>
                  </a:lnTo>
                  <a:lnTo>
                    <a:pt x="131" y="145"/>
                  </a:lnTo>
                  <a:lnTo>
                    <a:pt x="126" y="149"/>
                  </a:lnTo>
                  <a:lnTo>
                    <a:pt x="122" y="152"/>
                  </a:lnTo>
                  <a:lnTo>
                    <a:pt x="121" y="152"/>
                  </a:lnTo>
                  <a:lnTo>
                    <a:pt x="117" y="156"/>
                  </a:lnTo>
                  <a:lnTo>
                    <a:pt x="113" y="160"/>
                  </a:lnTo>
                  <a:lnTo>
                    <a:pt x="109" y="164"/>
                  </a:lnTo>
                  <a:lnTo>
                    <a:pt x="105" y="168"/>
                  </a:lnTo>
                  <a:lnTo>
                    <a:pt x="105" y="169"/>
                  </a:lnTo>
                  <a:lnTo>
                    <a:pt x="102" y="173"/>
                  </a:lnTo>
                  <a:lnTo>
                    <a:pt x="105" y="175"/>
                  </a:lnTo>
                  <a:lnTo>
                    <a:pt x="102" y="172"/>
                  </a:lnTo>
                  <a:lnTo>
                    <a:pt x="98" y="177"/>
                  </a:lnTo>
                  <a:lnTo>
                    <a:pt x="101" y="180"/>
                  </a:lnTo>
                  <a:lnTo>
                    <a:pt x="98" y="177"/>
                  </a:lnTo>
                  <a:lnTo>
                    <a:pt x="94" y="181"/>
                  </a:lnTo>
                  <a:lnTo>
                    <a:pt x="94" y="182"/>
                  </a:lnTo>
                  <a:lnTo>
                    <a:pt x="91" y="186"/>
                  </a:lnTo>
                  <a:lnTo>
                    <a:pt x="94" y="188"/>
                  </a:lnTo>
                  <a:lnTo>
                    <a:pt x="91" y="185"/>
                  </a:lnTo>
                  <a:lnTo>
                    <a:pt x="86" y="189"/>
                  </a:lnTo>
                  <a:lnTo>
                    <a:pt x="82" y="194"/>
                  </a:lnTo>
                  <a:lnTo>
                    <a:pt x="82" y="195"/>
                  </a:lnTo>
                  <a:lnTo>
                    <a:pt x="79" y="199"/>
                  </a:lnTo>
                  <a:lnTo>
                    <a:pt x="76" y="204"/>
                  </a:lnTo>
                  <a:lnTo>
                    <a:pt x="79" y="206"/>
                  </a:lnTo>
                  <a:lnTo>
                    <a:pt x="76" y="203"/>
                  </a:lnTo>
                  <a:lnTo>
                    <a:pt x="72" y="207"/>
                  </a:lnTo>
                  <a:lnTo>
                    <a:pt x="72" y="208"/>
                  </a:lnTo>
                  <a:lnTo>
                    <a:pt x="69" y="212"/>
                  </a:lnTo>
                  <a:lnTo>
                    <a:pt x="66" y="216"/>
                  </a:lnTo>
                  <a:lnTo>
                    <a:pt x="63" y="221"/>
                  </a:lnTo>
                  <a:lnTo>
                    <a:pt x="60" y="226"/>
                  </a:lnTo>
                  <a:lnTo>
                    <a:pt x="63" y="228"/>
                  </a:lnTo>
                  <a:lnTo>
                    <a:pt x="60" y="226"/>
                  </a:lnTo>
                  <a:lnTo>
                    <a:pt x="57" y="230"/>
                  </a:lnTo>
                  <a:lnTo>
                    <a:pt x="54" y="235"/>
                  </a:lnTo>
                  <a:lnTo>
                    <a:pt x="57" y="237"/>
                  </a:lnTo>
                  <a:lnTo>
                    <a:pt x="54" y="235"/>
                  </a:lnTo>
                  <a:lnTo>
                    <a:pt x="51" y="239"/>
                  </a:lnTo>
                  <a:lnTo>
                    <a:pt x="50" y="241"/>
                  </a:lnTo>
                  <a:lnTo>
                    <a:pt x="50" y="240"/>
                  </a:lnTo>
                  <a:lnTo>
                    <a:pt x="48" y="245"/>
                  </a:lnTo>
                  <a:lnTo>
                    <a:pt x="52" y="246"/>
                  </a:lnTo>
                  <a:lnTo>
                    <a:pt x="49" y="244"/>
                  </a:lnTo>
                  <a:lnTo>
                    <a:pt x="46" y="248"/>
                  </a:lnTo>
                  <a:lnTo>
                    <a:pt x="43" y="253"/>
                  </a:lnTo>
                  <a:lnTo>
                    <a:pt x="42" y="255"/>
                  </a:lnTo>
                  <a:lnTo>
                    <a:pt x="42" y="254"/>
                  </a:lnTo>
                  <a:lnTo>
                    <a:pt x="40" y="259"/>
                  </a:lnTo>
                  <a:lnTo>
                    <a:pt x="44" y="260"/>
                  </a:lnTo>
                  <a:lnTo>
                    <a:pt x="41" y="258"/>
                  </a:lnTo>
                  <a:lnTo>
                    <a:pt x="38" y="262"/>
                  </a:lnTo>
                  <a:lnTo>
                    <a:pt x="37" y="264"/>
                  </a:lnTo>
                  <a:lnTo>
                    <a:pt x="37" y="263"/>
                  </a:lnTo>
                  <a:lnTo>
                    <a:pt x="35" y="268"/>
                  </a:lnTo>
                  <a:lnTo>
                    <a:pt x="33" y="273"/>
                  </a:lnTo>
                  <a:lnTo>
                    <a:pt x="37" y="274"/>
                  </a:lnTo>
                  <a:lnTo>
                    <a:pt x="34" y="272"/>
                  </a:lnTo>
                  <a:lnTo>
                    <a:pt x="31" y="276"/>
                  </a:lnTo>
                  <a:lnTo>
                    <a:pt x="30" y="278"/>
                  </a:lnTo>
                  <a:lnTo>
                    <a:pt x="30" y="277"/>
                  </a:lnTo>
                  <a:lnTo>
                    <a:pt x="29" y="282"/>
                  </a:lnTo>
                  <a:lnTo>
                    <a:pt x="33" y="283"/>
                  </a:lnTo>
                  <a:lnTo>
                    <a:pt x="30" y="281"/>
                  </a:lnTo>
                  <a:lnTo>
                    <a:pt x="27" y="286"/>
                  </a:lnTo>
                  <a:lnTo>
                    <a:pt x="26" y="288"/>
                  </a:lnTo>
                  <a:lnTo>
                    <a:pt x="26" y="287"/>
                  </a:lnTo>
                  <a:lnTo>
                    <a:pt x="24" y="292"/>
                  </a:lnTo>
                  <a:lnTo>
                    <a:pt x="22" y="297"/>
                  </a:lnTo>
                  <a:lnTo>
                    <a:pt x="21" y="301"/>
                  </a:lnTo>
                  <a:lnTo>
                    <a:pt x="25" y="302"/>
                  </a:lnTo>
                  <a:lnTo>
                    <a:pt x="21" y="301"/>
                  </a:lnTo>
                  <a:lnTo>
                    <a:pt x="19" y="306"/>
                  </a:lnTo>
                  <a:lnTo>
                    <a:pt x="17" y="311"/>
                  </a:lnTo>
                  <a:lnTo>
                    <a:pt x="15" y="316"/>
                  </a:lnTo>
                  <a:lnTo>
                    <a:pt x="14" y="321"/>
                  </a:lnTo>
                  <a:lnTo>
                    <a:pt x="18" y="322"/>
                  </a:lnTo>
                  <a:lnTo>
                    <a:pt x="14" y="321"/>
                  </a:lnTo>
                  <a:lnTo>
                    <a:pt x="12" y="326"/>
                  </a:lnTo>
                  <a:lnTo>
                    <a:pt x="11" y="331"/>
                  </a:lnTo>
                  <a:lnTo>
                    <a:pt x="10" y="336"/>
                  </a:lnTo>
                  <a:lnTo>
                    <a:pt x="9" y="340"/>
                  </a:lnTo>
                  <a:lnTo>
                    <a:pt x="8" y="345"/>
                  </a:lnTo>
                  <a:lnTo>
                    <a:pt x="7" y="350"/>
                  </a:lnTo>
                  <a:lnTo>
                    <a:pt x="6" y="355"/>
                  </a:lnTo>
                  <a:lnTo>
                    <a:pt x="5" y="360"/>
                  </a:lnTo>
                  <a:lnTo>
                    <a:pt x="4" y="365"/>
                  </a:lnTo>
                  <a:lnTo>
                    <a:pt x="3" y="370"/>
                  </a:lnTo>
                  <a:lnTo>
                    <a:pt x="2" y="375"/>
                  </a:lnTo>
                  <a:lnTo>
                    <a:pt x="2" y="376"/>
                  </a:lnTo>
                  <a:lnTo>
                    <a:pt x="2" y="382"/>
                  </a:lnTo>
                  <a:lnTo>
                    <a:pt x="6" y="382"/>
                  </a:lnTo>
                  <a:lnTo>
                    <a:pt x="2" y="381"/>
                  </a:lnTo>
                  <a:lnTo>
                    <a:pt x="1" y="386"/>
                  </a:lnTo>
                  <a:lnTo>
                    <a:pt x="1" y="387"/>
                  </a:lnTo>
                  <a:lnTo>
                    <a:pt x="1" y="392"/>
                  </a:lnTo>
                  <a:lnTo>
                    <a:pt x="1" y="397"/>
                  </a:lnTo>
                  <a:lnTo>
                    <a:pt x="5" y="397"/>
                  </a:lnTo>
                  <a:lnTo>
                    <a:pt x="1" y="397"/>
                  </a:lnTo>
                  <a:lnTo>
                    <a:pt x="0" y="403"/>
                  </a:lnTo>
                  <a:lnTo>
                    <a:pt x="0" y="407"/>
                  </a:lnTo>
                  <a:lnTo>
                    <a:pt x="0" y="412"/>
                  </a:lnTo>
                  <a:lnTo>
                    <a:pt x="0" y="417"/>
                  </a:lnTo>
                  <a:lnTo>
                    <a:pt x="0" y="42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0" y="433"/>
                  </a:lnTo>
                  <a:lnTo>
                    <a:pt x="1" y="438"/>
                  </a:lnTo>
                  <a:lnTo>
                    <a:pt x="5" y="437"/>
                  </a:lnTo>
                  <a:lnTo>
                    <a:pt x="1" y="437"/>
                  </a:lnTo>
                  <a:lnTo>
                    <a:pt x="1" y="443"/>
                  </a:lnTo>
                  <a:lnTo>
                    <a:pt x="1" y="448"/>
                  </a:lnTo>
                  <a:lnTo>
                    <a:pt x="1" y="449"/>
                  </a:lnTo>
                  <a:lnTo>
                    <a:pt x="2" y="454"/>
                  </a:lnTo>
                  <a:lnTo>
                    <a:pt x="6" y="453"/>
                  </a:lnTo>
                  <a:lnTo>
                    <a:pt x="2" y="453"/>
                  </a:lnTo>
                  <a:lnTo>
                    <a:pt x="2" y="457"/>
                  </a:lnTo>
                  <a:lnTo>
                    <a:pt x="2" y="458"/>
                  </a:lnTo>
                  <a:lnTo>
                    <a:pt x="3" y="464"/>
                  </a:lnTo>
                  <a:lnTo>
                    <a:pt x="4" y="469"/>
                  </a:lnTo>
                  <a:lnTo>
                    <a:pt x="5" y="474"/>
                  </a:lnTo>
                  <a:lnTo>
                    <a:pt x="6" y="479"/>
                  </a:lnTo>
                  <a:lnTo>
                    <a:pt x="7" y="484"/>
                  </a:lnTo>
                  <a:lnTo>
                    <a:pt x="8" y="488"/>
                  </a:lnTo>
                  <a:lnTo>
                    <a:pt x="12" y="487"/>
                  </a:lnTo>
                  <a:lnTo>
                    <a:pt x="8" y="488"/>
                  </a:lnTo>
                  <a:lnTo>
                    <a:pt x="9" y="494"/>
                  </a:lnTo>
                  <a:lnTo>
                    <a:pt x="10" y="499"/>
                  </a:lnTo>
                  <a:lnTo>
                    <a:pt x="11" y="503"/>
                  </a:lnTo>
                  <a:lnTo>
                    <a:pt x="11" y="504"/>
                  </a:lnTo>
                  <a:lnTo>
                    <a:pt x="13" y="509"/>
                  </a:lnTo>
                  <a:lnTo>
                    <a:pt x="17" y="507"/>
                  </a:lnTo>
                  <a:lnTo>
                    <a:pt x="13" y="508"/>
                  </a:lnTo>
                  <a:lnTo>
                    <a:pt x="14" y="513"/>
                  </a:lnTo>
                  <a:lnTo>
                    <a:pt x="14" y="514"/>
                  </a:lnTo>
                  <a:lnTo>
                    <a:pt x="16" y="519"/>
                  </a:lnTo>
                  <a:lnTo>
                    <a:pt x="18" y="524"/>
                  </a:lnTo>
                  <a:lnTo>
                    <a:pt x="22" y="522"/>
                  </a:lnTo>
                  <a:lnTo>
                    <a:pt x="18" y="523"/>
                  </a:lnTo>
                  <a:lnTo>
                    <a:pt x="19" y="528"/>
                  </a:lnTo>
                  <a:lnTo>
                    <a:pt x="19" y="529"/>
                  </a:lnTo>
                  <a:lnTo>
                    <a:pt x="21" y="534"/>
                  </a:lnTo>
                  <a:lnTo>
                    <a:pt x="23" y="539"/>
                  </a:lnTo>
                  <a:lnTo>
                    <a:pt x="24" y="539"/>
                  </a:lnTo>
                  <a:lnTo>
                    <a:pt x="26" y="543"/>
                  </a:lnTo>
                  <a:lnTo>
                    <a:pt x="29" y="541"/>
                  </a:lnTo>
                  <a:lnTo>
                    <a:pt x="25" y="542"/>
                  </a:lnTo>
                  <a:lnTo>
                    <a:pt x="26" y="547"/>
                  </a:lnTo>
                  <a:lnTo>
                    <a:pt x="27" y="548"/>
                  </a:lnTo>
                  <a:lnTo>
                    <a:pt x="30" y="553"/>
                  </a:lnTo>
                  <a:lnTo>
                    <a:pt x="32" y="557"/>
                  </a:lnTo>
                  <a:lnTo>
                    <a:pt x="35" y="555"/>
                  </a:lnTo>
                  <a:lnTo>
                    <a:pt x="31" y="557"/>
                  </a:lnTo>
                  <a:lnTo>
                    <a:pt x="33" y="563"/>
                  </a:lnTo>
                  <a:lnTo>
                    <a:pt x="34" y="563"/>
                  </a:lnTo>
                  <a:lnTo>
                    <a:pt x="37" y="568"/>
                  </a:lnTo>
                  <a:lnTo>
                    <a:pt x="40" y="566"/>
                  </a:lnTo>
                  <a:lnTo>
                    <a:pt x="36" y="568"/>
                  </a:lnTo>
                  <a:lnTo>
                    <a:pt x="38" y="573"/>
                  </a:lnTo>
                  <a:lnTo>
                    <a:pt x="39" y="573"/>
                  </a:lnTo>
                  <a:lnTo>
                    <a:pt x="41" y="577"/>
                  </a:lnTo>
                  <a:lnTo>
                    <a:pt x="44" y="582"/>
                  </a:lnTo>
                  <a:lnTo>
                    <a:pt x="46" y="586"/>
                  </a:lnTo>
                  <a:lnTo>
                    <a:pt x="49" y="591"/>
                  </a:lnTo>
                  <a:lnTo>
                    <a:pt x="52" y="596"/>
                  </a:lnTo>
                  <a:lnTo>
                    <a:pt x="54" y="600"/>
                  </a:lnTo>
                  <a:lnTo>
                    <a:pt x="57" y="605"/>
                  </a:lnTo>
                  <a:lnTo>
                    <a:pt x="60" y="610"/>
                  </a:lnTo>
                  <a:lnTo>
                    <a:pt x="60" y="611"/>
                  </a:lnTo>
                  <a:lnTo>
                    <a:pt x="63" y="615"/>
                  </a:lnTo>
                  <a:lnTo>
                    <a:pt x="66" y="619"/>
                  </a:lnTo>
                  <a:lnTo>
                    <a:pt x="70" y="623"/>
                  </a:lnTo>
                  <a:lnTo>
                    <a:pt x="73" y="620"/>
                  </a:lnTo>
                  <a:lnTo>
                    <a:pt x="70" y="622"/>
                  </a:lnTo>
                  <a:lnTo>
                    <a:pt x="73" y="627"/>
                  </a:lnTo>
                  <a:lnTo>
                    <a:pt x="73" y="628"/>
                  </a:lnTo>
                  <a:lnTo>
                    <a:pt x="76" y="632"/>
                  </a:lnTo>
                  <a:lnTo>
                    <a:pt x="79" y="636"/>
                  </a:lnTo>
                  <a:lnTo>
                    <a:pt x="83" y="641"/>
                  </a:lnTo>
                  <a:lnTo>
                    <a:pt x="86" y="638"/>
                  </a:lnTo>
                  <a:lnTo>
                    <a:pt x="83" y="641"/>
                  </a:lnTo>
                  <a:lnTo>
                    <a:pt x="86" y="645"/>
                  </a:lnTo>
                  <a:lnTo>
                    <a:pt x="91" y="649"/>
                  </a:lnTo>
                  <a:lnTo>
                    <a:pt x="95" y="653"/>
                  </a:lnTo>
                  <a:lnTo>
                    <a:pt x="98" y="650"/>
                  </a:lnTo>
                  <a:lnTo>
                    <a:pt x="95" y="653"/>
                  </a:lnTo>
                  <a:lnTo>
                    <a:pt x="98" y="657"/>
                  </a:lnTo>
                  <a:lnTo>
                    <a:pt x="102" y="662"/>
                  </a:lnTo>
                  <a:lnTo>
                    <a:pt x="106" y="666"/>
                  </a:lnTo>
                  <a:lnTo>
                    <a:pt x="110" y="670"/>
                  </a:lnTo>
                  <a:lnTo>
                    <a:pt x="114" y="674"/>
                  </a:lnTo>
                  <a:lnTo>
                    <a:pt x="118" y="678"/>
                  </a:lnTo>
                  <a:lnTo>
                    <a:pt x="122" y="682"/>
                  </a:lnTo>
                  <a:lnTo>
                    <a:pt x="123" y="683"/>
                  </a:lnTo>
                  <a:lnTo>
                    <a:pt x="127" y="686"/>
                  </a:lnTo>
                  <a:lnTo>
                    <a:pt x="129" y="682"/>
                  </a:lnTo>
                  <a:lnTo>
                    <a:pt x="126" y="685"/>
                  </a:lnTo>
                  <a:lnTo>
                    <a:pt x="130" y="689"/>
                  </a:lnTo>
                  <a:lnTo>
                    <a:pt x="134" y="693"/>
                  </a:lnTo>
                  <a:lnTo>
                    <a:pt x="135" y="694"/>
                  </a:lnTo>
                  <a:lnTo>
                    <a:pt x="140" y="697"/>
                  </a:lnTo>
                  <a:lnTo>
                    <a:pt x="142" y="693"/>
                  </a:lnTo>
                  <a:lnTo>
                    <a:pt x="139" y="696"/>
                  </a:lnTo>
                  <a:lnTo>
                    <a:pt x="143" y="700"/>
                  </a:lnTo>
                  <a:lnTo>
                    <a:pt x="143" y="701"/>
                  </a:lnTo>
                  <a:lnTo>
                    <a:pt x="148" y="705"/>
                  </a:lnTo>
                  <a:lnTo>
                    <a:pt x="151" y="701"/>
                  </a:lnTo>
                  <a:lnTo>
                    <a:pt x="148" y="704"/>
                  </a:lnTo>
                  <a:lnTo>
                    <a:pt x="152" y="708"/>
                  </a:lnTo>
                  <a:lnTo>
                    <a:pt x="153" y="709"/>
                  </a:lnTo>
                  <a:lnTo>
                    <a:pt x="157" y="712"/>
                  </a:lnTo>
                  <a:lnTo>
                    <a:pt x="159" y="708"/>
                  </a:lnTo>
                  <a:lnTo>
                    <a:pt x="156" y="712"/>
                  </a:lnTo>
                  <a:lnTo>
                    <a:pt x="161" y="716"/>
                  </a:lnTo>
                  <a:lnTo>
                    <a:pt x="162" y="716"/>
                  </a:lnTo>
                  <a:lnTo>
                    <a:pt x="167" y="719"/>
                  </a:lnTo>
                  <a:lnTo>
                    <a:pt x="169" y="715"/>
                  </a:lnTo>
                  <a:lnTo>
                    <a:pt x="166" y="718"/>
                  </a:lnTo>
                  <a:lnTo>
                    <a:pt x="170" y="722"/>
                  </a:lnTo>
                  <a:lnTo>
                    <a:pt x="171" y="723"/>
                  </a:lnTo>
                  <a:lnTo>
                    <a:pt x="176" y="726"/>
                  </a:lnTo>
                  <a:lnTo>
                    <a:pt x="181" y="729"/>
                  </a:lnTo>
                  <a:lnTo>
                    <a:pt x="183" y="725"/>
                  </a:lnTo>
                  <a:lnTo>
                    <a:pt x="180" y="729"/>
                  </a:lnTo>
                  <a:lnTo>
                    <a:pt x="185" y="733"/>
                  </a:lnTo>
                  <a:lnTo>
                    <a:pt x="186" y="733"/>
                  </a:lnTo>
                  <a:lnTo>
                    <a:pt x="191" y="736"/>
                  </a:lnTo>
                  <a:lnTo>
                    <a:pt x="196" y="739"/>
                  </a:lnTo>
                  <a:lnTo>
                    <a:pt x="201" y="742"/>
                  </a:lnTo>
                  <a:lnTo>
                    <a:pt x="203" y="738"/>
                  </a:lnTo>
                  <a:lnTo>
                    <a:pt x="200" y="742"/>
                  </a:lnTo>
                  <a:lnTo>
                    <a:pt x="205" y="747"/>
                  </a:lnTo>
                  <a:lnTo>
                    <a:pt x="206" y="747"/>
                  </a:lnTo>
                  <a:lnTo>
                    <a:pt x="211" y="750"/>
                  </a:lnTo>
                  <a:lnTo>
                    <a:pt x="216" y="753"/>
                  </a:lnTo>
                  <a:lnTo>
                    <a:pt x="222" y="756"/>
                  </a:lnTo>
                  <a:lnTo>
                    <a:pt x="223" y="756"/>
                  </a:lnTo>
                  <a:lnTo>
                    <a:pt x="228" y="758"/>
                  </a:lnTo>
                  <a:lnTo>
                    <a:pt x="229" y="754"/>
                  </a:lnTo>
                  <a:lnTo>
                    <a:pt x="227" y="758"/>
                  </a:lnTo>
                  <a:lnTo>
                    <a:pt x="232" y="761"/>
                  </a:lnTo>
                  <a:lnTo>
                    <a:pt x="237" y="764"/>
                  </a:lnTo>
                  <a:lnTo>
                    <a:pt x="243" y="767"/>
                  </a:lnTo>
                  <a:lnTo>
                    <a:pt x="248" y="770"/>
                  </a:lnTo>
                  <a:lnTo>
                    <a:pt x="249" y="770"/>
                  </a:lnTo>
                  <a:lnTo>
                    <a:pt x="255" y="772"/>
                  </a:lnTo>
                  <a:lnTo>
                    <a:pt x="256" y="768"/>
                  </a:lnTo>
                  <a:lnTo>
                    <a:pt x="254" y="772"/>
                  </a:lnTo>
                  <a:lnTo>
                    <a:pt x="259" y="775"/>
                  </a:lnTo>
                  <a:lnTo>
                    <a:pt x="265" y="778"/>
                  </a:lnTo>
                  <a:lnTo>
                    <a:pt x="267" y="778"/>
                  </a:lnTo>
                  <a:lnTo>
                    <a:pt x="273" y="780"/>
                  </a:lnTo>
                  <a:lnTo>
                    <a:pt x="278" y="782"/>
                  </a:lnTo>
                  <a:lnTo>
                    <a:pt x="279" y="778"/>
                  </a:lnTo>
                  <a:lnTo>
                    <a:pt x="277" y="782"/>
                  </a:lnTo>
                  <a:lnTo>
                    <a:pt x="283" y="785"/>
                  </a:lnTo>
                  <a:lnTo>
                    <a:pt x="284" y="785"/>
                  </a:lnTo>
                  <a:lnTo>
                    <a:pt x="289" y="787"/>
                  </a:lnTo>
                  <a:lnTo>
                    <a:pt x="290" y="783"/>
                  </a:lnTo>
                  <a:lnTo>
                    <a:pt x="288" y="787"/>
                  </a:lnTo>
                  <a:lnTo>
                    <a:pt x="294" y="790"/>
                  </a:lnTo>
                  <a:lnTo>
                    <a:pt x="295" y="790"/>
                  </a:lnTo>
                  <a:lnTo>
                    <a:pt x="301" y="792"/>
                  </a:lnTo>
                  <a:lnTo>
                    <a:pt x="307" y="794"/>
                  </a:lnTo>
                  <a:lnTo>
                    <a:pt x="313" y="796"/>
                  </a:lnTo>
                  <a:lnTo>
                    <a:pt x="319" y="798"/>
                  </a:lnTo>
                  <a:lnTo>
                    <a:pt x="325" y="800"/>
                  </a:lnTo>
                  <a:lnTo>
                    <a:pt x="331" y="802"/>
                  </a:lnTo>
                  <a:lnTo>
                    <a:pt x="336" y="804"/>
                  </a:lnTo>
                  <a:lnTo>
                    <a:pt x="343" y="806"/>
                  </a:lnTo>
                  <a:lnTo>
                    <a:pt x="344" y="802"/>
                  </a:lnTo>
                  <a:lnTo>
                    <a:pt x="343" y="806"/>
                  </a:lnTo>
                  <a:lnTo>
                    <a:pt x="349" y="808"/>
                  </a:lnTo>
                  <a:lnTo>
                    <a:pt x="350" y="808"/>
                  </a:lnTo>
                  <a:lnTo>
                    <a:pt x="356" y="809"/>
                  </a:lnTo>
                  <a:lnTo>
                    <a:pt x="356" y="805"/>
                  </a:lnTo>
                  <a:lnTo>
                    <a:pt x="355" y="809"/>
                  </a:lnTo>
                  <a:lnTo>
                    <a:pt x="361" y="811"/>
                  </a:lnTo>
                  <a:lnTo>
                    <a:pt x="362" y="811"/>
                  </a:lnTo>
                  <a:lnTo>
                    <a:pt x="368" y="812"/>
                  </a:lnTo>
                  <a:lnTo>
                    <a:pt x="368" y="808"/>
                  </a:lnTo>
                  <a:lnTo>
                    <a:pt x="367" y="812"/>
                  </a:lnTo>
                  <a:lnTo>
                    <a:pt x="373" y="814"/>
                  </a:lnTo>
                  <a:lnTo>
                    <a:pt x="379" y="816"/>
                  </a:lnTo>
                  <a:lnTo>
                    <a:pt x="380" y="817"/>
                  </a:lnTo>
                  <a:lnTo>
                    <a:pt x="387" y="818"/>
                  </a:lnTo>
                  <a:lnTo>
                    <a:pt x="387" y="813"/>
                  </a:lnTo>
                  <a:lnTo>
                    <a:pt x="387" y="817"/>
                  </a:lnTo>
                  <a:lnTo>
                    <a:pt x="393" y="818"/>
                  </a:lnTo>
                  <a:lnTo>
                    <a:pt x="393" y="814"/>
                  </a:lnTo>
                  <a:lnTo>
                    <a:pt x="392" y="818"/>
                  </a:lnTo>
                  <a:lnTo>
                    <a:pt x="398" y="820"/>
                  </a:lnTo>
                  <a:lnTo>
                    <a:pt x="399" y="820"/>
                  </a:lnTo>
                  <a:lnTo>
                    <a:pt x="405" y="821"/>
                  </a:lnTo>
                  <a:lnTo>
                    <a:pt x="405" y="822"/>
                  </a:lnTo>
                  <a:lnTo>
                    <a:pt x="412" y="823"/>
                  </a:lnTo>
                  <a:lnTo>
                    <a:pt x="412" y="818"/>
                  </a:lnTo>
                  <a:lnTo>
                    <a:pt x="412" y="822"/>
                  </a:lnTo>
                  <a:lnTo>
                    <a:pt x="418" y="823"/>
                  </a:lnTo>
                  <a:lnTo>
                    <a:pt x="424" y="824"/>
                  </a:lnTo>
                  <a:lnTo>
                    <a:pt x="424" y="825"/>
                  </a:lnTo>
                  <a:lnTo>
                    <a:pt x="431" y="826"/>
                  </a:lnTo>
                  <a:lnTo>
                    <a:pt x="431" y="821"/>
                  </a:lnTo>
                  <a:lnTo>
                    <a:pt x="431" y="825"/>
                  </a:lnTo>
                  <a:lnTo>
                    <a:pt x="437" y="826"/>
                  </a:lnTo>
                  <a:lnTo>
                    <a:pt x="443" y="827"/>
                  </a:lnTo>
                  <a:lnTo>
                    <a:pt x="443" y="828"/>
                  </a:lnTo>
                  <a:lnTo>
                    <a:pt x="451" y="829"/>
                  </a:lnTo>
                  <a:lnTo>
                    <a:pt x="451" y="824"/>
                  </a:lnTo>
                  <a:lnTo>
                    <a:pt x="451" y="828"/>
                  </a:lnTo>
                  <a:lnTo>
                    <a:pt x="457" y="829"/>
                  </a:lnTo>
                  <a:lnTo>
                    <a:pt x="457" y="830"/>
                  </a:lnTo>
                  <a:lnTo>
                    <a:pt x="464" y="830"/>
                  </a:lnTo>
                  <a:lnTo>
                    <a:pt x="464" y="825"/>
                  </a:lnTo>
                  <a:lnTo>
                    <a:pt x="464" y="829"/>
                  </a:lnTo>
                  <a:lnTo>
                    <a:pt x="470" y="830"/>
                  </a:lnTo>
                  <a:lnTo>
                    <a:pt x="476" y="831"/>
                  </a:lnTo>
                  <a:lnTo>
                    <a:pt x="476" y="832"/>
                  </a:lnTo>
                  <a:lnTo>
                    <a:pt x="483" y="832"/>
                  </a:lnTo>
                  <a:lnTo>
                    <a:pt x="483" y="827"/>
                  </a:lnTo>
                  <a:lnTo>
                    <a:pt x="483" y="831"/>
                  </a:lnTo>
                  <a:lnTo>
                    <a:pt x="489" y="832"/>
                  </a:lnTo>
                  <a:lnTo>
                    <a:pt x="489" y="833"/>
                  </a:lnTo>
                  <a:lnTo>
                    <a:pt x="496" y="833"/>
                  </a:lnTo>
                  <a:lnTo>
                    <a:pt x="502" y="833"/>
                  </a:lnTo>
                  <a:lnTo>
                    <a:pt x="509" y="833"/>
                  </a:lnTo>
                  <a:lnTo>
                    <a:pt x="509" y="828"/>
                  </a:lnTo>
                  <a:lnTo>
                    <a:pt x="509" y="832"/>
                  </a:lnTo>
                  <a:lnTo>
                    <a:pt x="515" y="833"/>
                  </a:lnTo>
                  <a:lnTo>
                    <a:pt x="515" y="834"/>
                  </a:lnTo>
                  <a:lnTo>
                    <a:pt x="521" y="834"/>
                  </a:lnTo>
                  <a:lnTo>
                    <a:pt x="528" y="834"/>
                  </a:lnTo>
                  <a:lnTo>
                    <a:pt x="534" y="834"/>
                  </a:lnTo>
                  <a:lnTo>
                    <a:pt x="541" y="834"/>
                  </a:lnTo>
                  <a:lnTo>
                    <a:pt x="548" y="834"/>
                  </a:lnTo>
                  <a:lnTo>
                    <a:pt x="554" y="834"/>
                  </a:lnTo>
                  <a:lnTo>
                    <a:pt x="555" y="833"/>
                  </a:lnTo>
                  <a:lnTo>
                    <a:pt x="561" y="832"/>
                  </a:lnTo>
                  <a:lnTo>
                    <a:pt x="560" y="828"/>
                  </a:lnTo>
                  <a:lnTo>
                    <a:pt x="560" y="833"/>
                  </a:lnTo>
                  <a:lnTo>
                    <a:pt x="567" y="833"/>
                  </a:lnTo>
                  <a:lnTo>
                    <a:pt x="573" y="833"/>
                  </a:lnTo>
                  <a:lnTo>
                    <a:pt x="580" y="833"/>
                  </a:lnTo>
                  <a:lnTo>
                    <a:pt x="581" y="832"/>
                  </a:lnTo>
                  <a:lnTo>
                    <a:pt x="587" y="831"/>
                  </a:lnTo>
                  <a:lnTo>
                    <a:pt x="586" y="827"/>
                  </a:lnTo>
                  <a:lnTo>
                    <a:pt x="586" y="832"/>
                  </a:lnTo>
                  <a:lnTo>
                    <a:pt x="592" y="832"/>
                  </a:lnTo>
                  <a:lnTo>
                    <a:pt x="593" y="832"/>
                  </a:lnTo>
                  <a:lnTo>
                    <a:pt x="600" y="831"/>
                  </a:lnTo>
                  <a:lnTo>
                    <a:pt x="607" y="830"/>
                  </a:lnTo>
                  <a:lnTo>
                    <a:pt x="606" y="825"/>
                  </a:lnTo>
                  <a:lnTo>
                    <a:pt x="606" y="830"/>
                  </a:lnTo>
                  <a:lnTo>
                    <a:pt x="612" y="830"/>
                  </a:lnTo>
                  <a:lnTo>
                    <a:pt x="613" y="829"/>
                  </a:lnTo>
                  <a:lnTo>
                    <a:pt x="619" y="828"/>
                  </a:lnTo>
                  <a:lnTo>
                    <a:pt x="626" y="827"/>
                  </a:lnTo>
                  <a:lnTo>
                    <a:pt x="624" y="823"/>
                  </a:lnTo>
                  <a:lnTo>
                    <a:pt x="626" y="828"/>
                  </a:lnTo>
                  <a:lnTo>
                    <a:pt x="633" y="827"/>
                  </a:lnTo>
                  <a:lnTo>
                    <a:pt x="640" y="826"/>
                  </a:lnTo>
                  <a:lnTo>
                    <a:pt x="640" y="825"/>
                  </a:lnTo>
                  <a:lnTo>
                    <a:pt x="645" y="824"/>
                  </a:lnTo>
                  <a:lnTo>
                    <a:pt x="644" y="820"/>
                  </a:lnTo>
                  <a:lnTo>
                    <a:pt x="645" y="825"/>
                  </a:lnTo>
                  <a:lnTo>
                    <a:pt x="652" y="824"/>
                  </a:lnTo>
                  <a:lnTo>
                    <a:pt x="652" y="823"/>
                  </a:lnTo>
                  <a:lnTo>
                    <a:pt x="658" y="822"/>
                  </a:lnTo>
                  <a:lnTo>
                    <a:pt x="657" y="818"/>
                  </a:lnTo>
                  <a:lnTo>
                    <a:pt x="658" y="823"/>
                  </a:lnTo>
                  <a:lnTo>
                    <a:pt x="665" y="822"/>
                  </a:lnTo>
                  <a:lnTo>
                    <a:pt x="665" y="821"/>
                  </a:lnTo>
                  <a:lnTo>
                    <a:pt x="671" y="820"/>
                  </a:lnTo>
                  <a:lnTo>
                    <a:pt x="677" y="818"/>
                  </a:lnTo>
                  <a:lnTo>
                    <a:pt x="676" y="814"/>
                  </a:lnTo>
                  <a:lnTo>
                    <a:pt x="677" y="818"/>
                  </a:lnTo>
                  <a:lnTo>
                    <a:pt x="683" y="817"/>
                  </a:lnTo>
                  <a:lnTo>
                    <a:pt x="689" y="815"/>
                  </a:lnTo>
                  <a:lnTo>
                    <a:pt x="688" y="811"/>
                  </a:lnTo>
                  <a:lnTo>
                    <a:pt x="689" y="815"/>
                  </a:lnTo>
                  <a:lnTo>
                    <a:pt x="695" y="814"/>
                  </a:lnTo>
                  <a:lnTo>
                    <a:pt x="702" y="812"/>
                  </a:lnTo>
                  <a:lnTo>
                    <a:pt x="701" y="808"/>
                  </a:lnTo>
                  <a:lnTo>
                    <a:pt x="702" y="812"/>
                  </a:lnTo>
                  <a:lnTo>
                    <a:pt x="708" y="811"/>
                  </a:lnTo>
                  <a:lnTo>
                    <a:pt x="714" y="809"/>
                  </a:lnTo>
                  <a:lnTo>
                    <a:pt x="720" y="807"/>
                  </a:lnTo>
                  <a:lnTo>
                    <a:pt x="719" y="803"/>
                  </a:lnTo>
                  <a:lnTo>
                    <a:pt x="720" y="807"/>
                  </a:lnTo>
                  <a:lnTo>
                    <a:pt x="726" y="806"/>
                  </a:lnTo>
                  <a:lnTo>
                    <a:pt x="732" y="804"/>
                  </a:lnTo>
                  <a:lnTo>
                    <a:pt x="738" y="802"/>
                  </a:lnTo>
                  <a:lnTo>
                    <a:pt x="744" y="800"/>
                  </a:lnTo>
                  <a:lnTo>
                    <a:pt x="750" y="798"/>
                  </a:lnTo>
                  <a:lnTo>
                    <a:pt x="756" y="796"/>
                  </a:lnTo>
                  <a:lnTo>
                    <a:pt x="762" y="794"/>
                  </a:lnTo>
                  <a:lnTo>
                    <a:pt x="763" y="794"/>
                  </a:lnTo>
                  <a:lnTo>
                    <a:pt x="768" y="792"/>
                  </a:lnTo>
                  <a:lnTo>
                    <a:pt x="774" y="789"/>
                  </a:lnTo>
                  <a:lnTo>
                    <a:pt x="772" y="785"/>
                  </a:lnTo>
                  <a:lnTo>
                    <a:pt x="773" y="789"/>
                  </a:lnTo>
                  <a:lnTo>
                    <a:pt x="779" y="787"/>
                  </a:lnTo>
                  <a:lnTo>
                    <a:pt x="780" y="787"/>
                  </a:lnTo>
                  <a:lnTo>
                    <a:pt x="786" y="784"/>
                  </a:lnTo>
                  <a:lnTo>
                    <a:pt x="784" y="780"/>
                  </a:lnTo>
                  <a:lnTo>
                    <a:pt x="786" y="784"/>
                  </a:lnTo>
                  <a:lnTo>
                    <a:pt x="791" y="782"/>
                  </a:lnTo>
                  <a:lnTo>
                    <a:pt x="789" y="778"/>
                  </a:lnTo>
                  <a:lnTo>
                    <a:pt x="790" y="782"/>
                  </a:lnTo>
                  <a:lnTo>
                    <a:pt x="796" y="780"/>
                  </a:lnTo>
                  <a:lnTo>
                    <a:pt x="797" y="780"/>
                  </a:lnTo>
                  <a:lnTo>
                    <a:pt x="803" y="777"/>
                  </a:lnTo>
                  <a:lnTo>
                    <a:pt x="801" y="773"/>
                  </a:lnTo>
                  <a:lnTo>
                    <a:pt x="803" y="777"/>
                  </a:lnTo>
                  <a:lnTo>
                    <a:pt x="809" y="775"/>
                  </a:lnTo>
                  <a:lnTo>
                    <a:pt x="815" y="772"/>
                  </a:lnTo>
                  <a:lnTo>
                    <a:pt x="820" y="769"/>
                  </a:lnTo>
                  <a:lnTo>
                    <a:pt x="818" y="765"/>
                  </a:lnTo>
                  <a:lnTo>
                    <a:pt x="819" y="769"/>
                  </a:lnTo>
                  <a:lnTo>
                    <a:pt x="825" y="767"/>
                  </a:lnTo>
                  <a:lnTo>
                    <a:pt x="826" y="767"/>
                  </a:lnTo>
                  <a:lnTo>
                    <a:pt x="831" y="764"/>
                  </a:lnTo>
                  <a:lnTo>
                    <a:pt x="836" y="761"/>
                  </a:lnTo>
                  <a:lnTo>
                    <a:pt x="842" y="758"/>
                  </a:lnTo>
                  <a:lnTo>
                    <a:pt x="847" y="755"/>
                  </a:lnTo>
                  <a:lnTo>
                    <a:pt x="852" y="752"/>
                  </a:lnTo>
                  <a:lnTo>
                    <a:pt x="857" y="749"/>
                  </a:lnTo>
                  <a:lnTo>
                    <a:pt x="863" y="746"/>
                  </a:lnTo>
                  <a:lnTo>
                    <a:pt x="868" y="742"/>
                  </a:lnTo>
                  <a:lnTo>
                    <a:pt x="873" y="739"/>
                  </a:lnTo>
                  <a:lnTo>
                    <a:pt x="878" y="736"/>
                  </a:lnTo>
                  <a:lnTo>
                    <a:pt x="879" y="736"/>
                  </a:lnTo>
                  <a:lnTo>
                    <a:pt x="884" y="732"/>
                  </a:lnTo>
                  <a:lnTo>
                    <a:pt x="881" y="728"/>
                  </a:lnTo>
                  <a:lnTo>
                    <a:pt x="883" y="732"/>
                  </a:lnTo>
                  <a:lnTo>
                    <a:pt x="888" y="729"/>
                  </a:lnTo>
                  <a:lnTo>
                    <a:pt x="889" y="728"/>
                  </a:lnTo>
                  <a:lnTo>
                    <a:pt x="893" y="724"/>
                  </a:lnTo>
                  <a:lnTo>
                    <a:pt x="890" y="721"/>
                  </a:lnTo>
                  <a:lnTo>
                    <a:pt x="892" y="725"/>
                  </a:lnTo>
                  <a:lnTo>
                    <a:pt x="897" y="722"/>
                  </a:lnTo>
                  <a:lnTo>
                    <a:pt x="902" y="719"/>
                  </a:lnTo>
                  <a:lnTo>
                    <a:pt x="903" y="718"/>
                  </a:lnTo>
                  <a:lnTo>
                    <a:pt x="907" y="714"/>
                  </a:lnTo>
                  <a:lnTo>
                    <a:pt x="904" y="711"/>
                  </a:lnTo>
                  <a:lnTo>
                    <a:pt x="906" y="715"/>
                  </a:lnTo>
                  <a:lnTo>
                    <a:pt x="911" y="712"/>
                  </a:lnTo>
                  <a:lnTo>
                    <a:pt x="912" y="711"/>
                  </a:lnTo>
                  <a:lnTo>
                    <a:pt x="916" y="707"/>
                  </a:lnTo>
                  <a:lnTo>
                    <a:pt x="913" y="704"/>
                  </a:lnTo>
                  <a:lnTo>
                    <a:pt x="915" y="708"/>
                  </a:lnTo>
                  <a:lnTo>
                    <a:pt x="920" y="705"/>
                  </a:lnTo>
                  <a:lnTo>
                    <a:pt x="921" y="704"/>
                  </a:lnTo>
                  <a:lnTo>
                    <a:pt x="925" y="700"/>
                  </a:lnTo>
                  <a:lnTo>
                    <a:pt x="922" y="697"/>
                  </a:lnTo>
                  <a:lnTo>
                    <a:pt x="925" y="701"/>
                  </a:lnTo>
                  <a:lnTo>
                    <a:pt x="930" y="697"/>
                  </a:lnTo>
                  <a:lnTo>
                    <a:pt x="930" y="696"/>
                  </a:lnTo>
                  <a:lnTo>
                    <a:pt x="934" y="692"/>
                  </a:lnTo>
                  <a:lnTo>
                    <a:pt x="931" y="689"/>
                  </a:lnTo>
                  <a:lnTo>
                    <a:pt x="934" y="693"/>
                  </a:lnTo>
                  <a:lnTo>
                    <a:pt x="938" y="690"/>
                  </a:lnTo>
                  <a:lnTo>
                    <a:pt x="938" y="689"/>
                  </a:lnTo>
                  <a:lnTo>
                    <a:pt x="942" y="685"/>
                  </a:lnTo>
                  <a:lnTo>
                    <a:pt x="939" y="682"/>
                  </a:lnTo>
                  <a:lnTo>
                    <a:pt x="942" y="686"/>
                  </a:lnTo>
                  <a:lnTo>
                    <a:pt x="947" y="682"/>
                  </a:lnTo>
                  <a:lnTo>
                    <a:pt x="947" y="681"/>
                  </a:lnTo>
                  <a:lnTo>
                    <a:pt x="951" y="677"/>
                  </a:lnTo>
                  <a:lnTo>
                    <a:pt x="955" y="673"/>
                  </a:lnTo>
                  <a:lnTo>
                    <a:pt x="959" y="669"/>
                  </a:lnTo>
                  <a:lnTo>
                    <a:pt x="963" y="665"/>
                  </a:lnTo>
                  <a:lnTo>
                    <a:pt x="964" y="665"/>
                  </a:lnTo>
                  <a:lnTo>
                    <a:pt x="967" y="661"/>
                  </a:lnTo>
                  <a:lnTo>
                    <a:pt x="963" y="658"/>
                  </a:lnTo>
                  <a:lnTo>
                    <a:pt x="966" y="661"/>
                  </a:lnTo>
                  <a:lnTo>
                    <a:pt x="970" y="657"/>
                  </a:lnTo>
                  <a:lnTo>
                    <a:pt x="974" y="653"/>
                  </a:lnTo>
                  <a:lnTo>
                    <a:pt x="975" y="652"/>
                  </a:lnTo>
                  <a:lnTo>
                    <a:pt x="978" y="647"/>
                  </a:lnTo>
                  <a:lnTo>
                    <a:pt x="974" y="645"/>
                  </a:lnTo>
                  <a:lnTo>
                    <a:pt x="977" y="648"/>
                  </a:lnTo>
                  <a:lnTo>
                    <a:pt x="981" y="644"/>
                  </a:lnTo>
                  <a:lnTo>
                    <a:pt x="986" y="640"/>
                  </a:lnTo>
                  <a:lnTo>
                    <a:pt x="987" y="640"/>
                  </a:lnTo>
                  <a:lnTo>
                    <a:pt x="990" y="636"/>
                  </a:lnTo>
                  <a:lnTo>
                    <a:pt x="993" y="632"/>
                  </a:lnTo>
                  <a:lnTo>
                    <a:pt x="989" y="629"/>
                  </a:lnTo>
                  <a:lnTo>
                    <a:pt x="993" y="632"/>
                  </a:lnTo>
                  <a:lnTo>
                    <a:pt x="997" y="627"/>
                  </a:lnTo>
                  <a:lnTo>
                    <a:pt x="1000" y="623"/>
                  </a:lnTo>
                  <a:lnTo>
                    <a:pt x="1003" y="619"/>
                  </a:lnTo>
                  <a:lnTo>
                    <a:pt x="1003" y="618"/>
                  </a:lnTo>
                  <a:lnTo>
                    <a:pt x="1006" y="613"/>
                  </a:lnTo>
                  <a:lnTo>
                    <a:pt x="1002" y="611"/>
                  </a:lnTo>
                  <a:lnTo>
                    <a:pt x="1006" y="614"/>
                  </a:lnTo>
                  <a:lnTo>
                    <a:pt x="1009" y="610"/>
                  </a:lnTo>
                  <a:lnTo>
                    <a:pt x="1009" y="609"/>
                  </a:lnTo>
                  <a:lnTo>
                    <a:pt x="1012" y="6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56" name="Group 46"/>
          <p:cNvGrpSpPr>
            <a:grpSpLocks/>
          </p:cNvGrpSpPr>
          <p:nvPr/>
        </p:nvGrpSpPr>
        <p:grpSpPr bwMode="auto">
          <a:xfrm>
            <a:off x="6404174" y="3330317"/>
            <a:ext cx="125389" cy="114366"/>
            <a:chOff x="3603" y="1652"/>
            <a:chExt cx="75" cy="81"/>
          </a:xfrm>
        </p:grpSpPr>
        <p:sp>
          <p:nvSpPr>
            <p:cNvPr id="257" name="Freeform 47"/>
            <p:cNvSpPr>
              <a:spLocks/>
            </p:cNvSpPr>
            <p:nvPr/>
          </p:nvSpPr>
          <p:spPr bwMode="auto">
            <a:xfrm>
              <a:off x="3603" y="1652"/>
              <a:ext cx="75" cy="81"/>
            </a:xfrm>
            <a:custGeom>
              <a:avLst/>
              <a:gdLst>
                <a:gd name="T0" fmla="*/ 17 w 75"/>
                <a:gd name="T1" fmla="*/ 31 h 81"/>
                <a:gd name="T2" fmla="*/ 27 w 75"/>
                <a:gd name="T3" fmla="*/ 21 h 81"/>
                <a:gd name="T4" fmla="*/ 34 w 75"/>
                <a:gd name="T5" fmla="*/ 12 h 81"/>
                <a:gd name="T6" fmla="*/ 55 w 75"/>
                <a:gd name="T7" fmla="*/ 0 h 81"/>
                <a:gd name="T8" fmla="*/ 55 w 75"/>
                <a:gd name="T9" fmla="*/ 3 h 81"/>
                <a:gd name="T10" fmla="*/ 45 w 75"/>
                <a:gd name="T11" fmla="*/ 29 h 81"/>
                <a:gd name="T12" fmla="*/ 41 w 75"/>
                <a:gd name="T13" fmla="*/ 39 h 81"/>
                <a:gd name="T14" fmla="*/ 43 w 75"/>
                <a:gd name="T15" fmla="*/ 41 h 81"/>
                <a:gd name="T16" fmla="*/ 50 w 75"/>
                <a:gd name="T17" fmla="*/ 39 h 81"/>
                <a:gd name="T18" fmla="*/ 58 w 75"/>
                <a:gd name="T19" fmla="*/ 36 h 81"/>
                <a:gd name="T20" fmla="*/ 75 w 75"/>
                <a:gd name="T21" fmla="*/ 35 h 81"/>
                <a:gd name="T22" fmla="*/ 74 w 75"/>
                <a:gd name="T23" fmla="*/ 39 h 81"/>
                <a:gd name="T24" fmla="*/ 71 w 75"/>
                <a:gd name="T25" fmla="*/ 45 h 81"/>
                <a:gd name="T26" fmla="*/ 58 w 75"/>
                <a:gd name="T27" fmla="*/ 55 h 81"/>
                <a:gd name="T28" fmla="*/ 52 w 75"/>
                <a:gd name="T29" fmla="*/ 62 h 81"/>
                <a:gd name="T30" fmla="*/ 47 w 75"/>
                <a:gd name="T31" fmla="*/ 72 h 81"/>
                <a:gd name="T32" fmla="*/ 34 w 75"/>
                <a:gd name="T33" fmla="*/ 79 h 81"/>
                <a:gd name="T34" fmla="*/ 14 w 75"/>
                <a:gd name="T35" fmla="*/ 81 h 81"/>
                <a:gd name="T36" fmla="*/ 9 w 75"/>
                <a:gd name="T37" fmla="*/ 81 h 81"/>
                <a:gd name="T38" fmla="*/ 20 w 75"/>
                <a:gd name="T39" fmla="*/ 72 h 81"/>
                <a:gd name="T40" fmla="*/ 29 w 75"/>
                <a:gd name="T41" fmla="*/ 60 h 81"/>
                <a:gd name="T42" fmla="*/ 24 w 75"/>
                <a:gd name="T43" fmla="*/ 58 h 81"/>
                <a:gd name="T44" fmla="*/ 10 w 75"/>
                <a:gd name="T45" fmla="*/ 60 h 81"/>
                <a:gd name="T46" fmla="*/ 0 w 75"/>
                <a:gd name="T47" fmla="*/ 55 h 81"/>
                <a:gd name="T48" fmla="*/ 17 w 75"/>
                <a:gd name="T49" fmla="*/ 31 h 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81"/>
                <a:gd name="T77" fmla="*/ 75 w 75"/>
                <a:gd name="T78" fmla="*/ 81 h 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81">
                  <a:moveTo>
                    <a:pt x="17" y="31"/>
                  </a:moveTo>
                  <a:lnTo>
                    <a:pt x="27" y="21"/>
                  </a:lnTo>
                  <a:lnTo>
                    <a:pt x="34" y="12"/>
                  </a:lnTo>
                  <a:lnTo>
                    <a:pt x="55" y="0"/>
                  </a:lnTo>
                  <a:lnTo>
                    <a:pt x="55" y="3"/>
                  </a:lnTo>
                  <a:lnTo>
                    <a:pt x="45" y="29"/>
                  </a:lnTo>
                  <a:lnTo>
                    <a:pt x="41" y="39"/>
                  </a:lnTo>
                  <a:lnTo>
                    <a:pt x="43" y="41"/>
                  </a:lnTo>
                  <a:lnTo>
                    <a:pt x="50" y="39"/>
                  </a:lnTo>
                  <a:lnTo>
                    <a:pt x="58" y="36"/>
                  </a:lnTo>
                  <a:lnTo>
                    <a:pt x="75" y="35"/>
                  </a:lnTo>
                  <a:lnTo>
                    <a:pt x="74" y="39"/>
                  </a:lnTo>
                  <a:lnTo>
                    <a:pt x="71" y="45"/>
                  </a:lnTo>
                  <a:lnTo>
                    <a:pt x="58" y="55"/>
                  </a:lnTo>
                  <a:lnTo>
                    <a:pt x="52" y="62"/>
                  </a:lnTo>
                  <a:lnTo>
                    <a:pt x="47" y="72"/>
                  </a:lnTo>
                  <a:lnTo>
                    <a:pt x="34" y="79"/>
                  </a:lnTo>
                  <a:lnTo>
                    <a:pt x="14" y="81"/>
                  </a:lnTo>
                  <a:lnTo>
                    <a:pt x="9" y="81"/>
                  </a:lnTo>
                  <a:lnTo>
                    <a:pt x="20" y="72"/>
                  </a:lnTo>
                  <a:lnTo>
                    <a:pt x="29" y="60"/>
                  </a:lnTo>
                  <a:lnTo>
                    <a:pt x="24" y="58"/>
                  </a:lnTo>
                  <a:lnTo>
                    <a:pt x="10" y="60"/>
                  </a:lnTo>
                  <a:lnTo>
                    <a:pt x="0" y="55"/>
                  </a:lnTo>
                  <a:lnTo>
                    <a:pt x="17" y="3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8" name="Freeform 48"/>
            <p:cNvSpPr>
              <a:spLocks/>
            </p:cNvSpPr>
            <p:nvPr/>
          </p:nvSpPr>
          <p:spPr bwMode="auto">
            <a:xfrm>
              <a:off x="3603" y="1652"/>
              <a:ext cx="75" cy="81"/>
            </a:xfrm>
            <a:custGeom>
              <a:avLst/>
              <a:gdLst>
                <a:gd name="T0" fmla="*/ 17 w 75"/>
                <a:gd name="T1" fmla="*/ 31 h 81"/>
                <a:gd name="T2" fmla="*/ 27 w 75"/>
                <a:gd name="T3" fmla="*/ 21 h 81"/>
                <a:gd name="T4" fmla="*/ 34 w 75"/>
                <a:gd name="T5" fmla="*/ 12 h 81"/>
                <a:gd name="T6" fmla="*/ 55 w 75"/>
                <a:gd name="T7" fmla="*/ 0 h 81"/>
                <a:gd name="T8" fmla="*/ 55 w 75"/>
                <a:gd name="T9" fmla="*/ 3 h 81"/>
                <a:gd name="T10" fmla="*/ 45 w 75"/>
                <a:gd name="T11" fmla="*/ 29 h 81"/>
                <a:gd name="T12" fmla="*/ 41 w 75"/>
                <a:gd name="T13" fmla="*/ 39 h 81"/>
                <a:gd name="T14" fmla="*/ 43 w 75"/>
                <a:gd name="T15" fmla="*/ 41 h 81"/>
                <a:gd name="T16" fmla="*/ 50 w 75"/>
                <a:gd name="T17" fmla="*/ 39 h 81"/>
                <a:gd name="T18" fmla="*/ 58 w 75"/>
                <a:gd name="T19" fmla="*/ 36 h 81"/>
                <a:gd name="T20" fmla="*/ 75 w 75"/>
                <a:gd name="T21" fmla="*/ 35 h 81"/>
                <a:gd name="T22" fmla="*/ 74 w 75"/>
                <a:gd name="T23" fmla="*/ 39 h 81"/>
                <a:gd name="T24" fmla="*/ 71 w 75"/>
                <a:gd name="T25" fmla="*/ 45 h 81"/>
                <a:gd name="T26" fmla="*/ 58 w 75"/>
                <a:gd name="T27" fmla="*/ 55 h 81"/>
                <a:gd name="T28" fmla="*/ 52 w 75"/>
                <a:gd name="T29" fmla="*/ 62 h 81"/>
                <a:gd name="T30" fmla="*/ 47 w 75"/>
                <a:gd name="T31" fmla="*/ 72 h 81"/>
                <a:gd name="T32" fmla="*/ 34 w 75"/>
                <a:gd name="T33" fmla="*/ 79 h 81"/>
                <a:gd name="T34" fmla="*/ 14 w 75"/>
                <a:gd name="T35" fmla="*/ 81 h 81"/>
                <a:gd name="T36" fmla="*/ 9 w 75"/>
                <a:gd name="T37" fmla="*/ 81 h 81"/>
                <a:gd name="T38" fmla="*/ 20 w 75"/>
                <a:gd name="T39" fmla="*/ 72 h 81"/>
                <a:gd name="T40" fmla="*/ 29 w 75"/>
                <a:gd name="T41" fmla="*/ 60 h 81"/>
                <a:gd name="T42" fmla="*/ 24 w 75"/>
                <a:gd name="T43" fmla="*/ 58 h 81"/>
                <a:gd name="T44" fmla="*/ 10 w 75"/>
                <a:gd name="T45" fmla="*/ 60 h 81"/>
                <a:gd name="T46" fmla="*/ 0 w 75"/>
                <a:gd name="T47" fmla="*/ 55 h 81"/>
                <a:gd name="T48" fmla="*/ 17 w 75"/>
                <a:gd name="T49" fmla="*/ 31 h 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81"/>
                <a:gd name="T77" fmla="*/ 75 w 75"/>
                <a:gd name="T78" fmla="*/ 81 h 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81">
                  <a:moveTo>
                    <a:pt x="17" y="31"/>
                  </a:moveTo>
                  <a:lnTo>
                    <a:pt x="27" y="21"/>
                  </a:lnTo>
                  <a:lnTo>
                    <a:pt x="34" y="12"/>
                  </a:lnTo>
                  <a:lnTo>
                    <a:pt x="55" y="0"/>
                  </a:lnTo>
                  <a:lnTo>
                    <a:pt x="55" y="3"/>
                  </a:lnTo>
                  <a:lnTo>
                    <a:pt x="45" y="29"/>
                  </a:lnTo>
                  <a:lnTo>
                    <a:pt x="41" y="39"/>
                  </a:lnTo>
                  <a:lnTo>
                    <a:pt x="43" y="41"/>
                  </a:lnTo>
                  <a:lnTo>
                    <a:pt x="50" y="39"/>
                  </a:lnTo>
                  <a:lnTo>
                    <a:pt x="58" y="36"/>
                  </a:lnTo>
                  <a:lnTo>
                    <a:pt x="75" y="35"/>
                  </a:lnTo>
                  <a:lnTo>
                    <a:pt x="74" y="39"/>
                  </a:lnTo>
                  <a:lnTo>
                    <a:pt x="71" y="45"/>
                  </a:lnTo>
                  <a:lnTo>
                    <a:pt x="58" y="55"/>
                  </a:lnTo>
                  <a:lnTo>
                    <a:pt x="52" y="62"/>
                  </a:lnTo>
                  <a:lnTo>
                    <a:pt x="47" y="72"/>
                  </a:lnTo>
                  <a:lnTo>
                    <a:pt x="34" y="79"/>
                  </a:lnTo>
                  <a:lnTo>
                    <a:pt x="14" y="81"/>
                  </a:lnTo>
                  <a:lnTo>
                    <a:pt x="9" y="81"/>
                  </a:lnTo>
                  <a:lnTo>
                    <a:pt x="20" y="72"/>
                  </a:lnTo>
                  <a:lnTo>
                    <a:pt x="29" y="60"/>
                  </a:lnTo>
                  <a:lnTo>
                    <a:pt x="24" y="58"/>
                  </a:lnTo>
                  <a:lnTo>
                    <a:pt x="10" y="60"/>
                  </a:lnTo>
                  <a:lnTo>
                    <a:pt x="0" y="55"/>
                  </a:lnTo>
                  <a:lnTo>
                    <a:pt x="17" y="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59" name="Freeform 56"/>
          <p:cNvSpPr>
            <a:spLocks/>
          </p:cNvSpPr>
          <p:nvPr/>
        </p:nvSpPr>
        <p:spPr bwMode="auto">
          <a:xfrm>
            <a:off x="4316659" y="5026510"/>
            <a:ext cx="89563" cy="57872"/>
          </a:xfrm>
          <a:custGeom>
            <a:avLst/>
            <a:gdLst>
              <a:gd name="T0" fmla="*/ 2147483647 w 54"/>
              <a:gd name="T1" fmla="*/ 0 h 40"/>
              <a:gd name="T2" fmla="*/ 0 w 54"/>
              <a:gd name="T3" fmla="*/ 2147483647 h 40"/>
              <a:gd name="T4" fmla="*/ 2147483647 w 54"/>
              <a:gd name="T5" fmla="*/ 2147483647 h 40"/>
              <a:gd name="T6" fmla="*/ 2147483647 w 54"/>
              <a:gd name="T7" fmla="*/ 2147483647 h 40"/>
              <a:gd name="T8" fmla="*/ 2147483647 w 54"/>
              <a:gd name="T9" fmla="*/ 2147483647 h 40"/>
              <a:gd name="T10" fmla="*/ 2147483647 w 54"/>
              <a:gd name="T11" fmla="*/ 2147483647 h 40"/>
              <a:gd name="T12" fmla="*/ 2147483647 w 54"/>
              <a:gd name="T13" fmla="*/ 0 h 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40"/>
              <a:gd name="T23" fmla="*/ 54 w 54"/>
              <a:gd name="T24" fmla="*/ 40 h 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40">
                <a:moveTo>
                  <a:pt x="17" y="0"/>
                </a:moveTo>
                <a:lnTo>
                  <a:pt x="0" y="14"/>
                </a:lnTo>
                <a:lnTo>
                  <a:pt x="12" y="37"/>
                </a:lnTo>
                <a:lnTo>
                  <a:pt x="32" y="40"/>
                </a:lnTo>
                <a:lnTo>
                  <a:pt x="48" y="28"/>
                </a:lnTo>
                <a:lnTo>
                  <a:pt x="54" y="14"/>
                </a:lnTo>
                <a:lnTo>
                  <a:pt x="17" y="0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60" name="Group 76"/>
          <p:cNvGrpSpPr>
            <a:grpSpLocks/>
          </p:cNvGrpSpPr>
          <p:nvPr/>
        </p:nvGrpSpPr>
        <p:grpSpPr bwMode="auto">
          <a:xfrm>
            <a:off x="4023166" y="4110207"/>
            <a:ext cx="92320" cy="150191"/>
            <a:chOff x="2188" y="2199"/>
            <a:chExt cx="55" cy="106"/>
          </a:xfrm>
        </p:grpSpPr>
        <p:sp>
          <p:nvSpPr>
            <p:cNvPr id="261" name="Freeform 77"/>
            <p:cNvSpPr>
              <a:spLocks/>
            </p:cNvSpPr>
            <p:nvPr/>
          </p:nvSpPr>
          <p:spPr bwMode="auto">
            <a:xfrm>
              <a:off x="2188" y="2199"/>
              <a:ext cx="55" cy="106"/>
            </a:xfrm>
            <a:custGeom>
              <a:avLst/>
              <a:gdLst>
                <a:gd name="T0" fmla="*/ 21 w 55"/>
                <a:gd name="T1" fmla="*/ 98 h 106"/>
                <a:gd name="T2" fmla="*/ 21 w 55"/>
                <a:gd name="T3" fmla="*/ 96 h 106"/>
                <a:gd name="T4" fmla="*/ 25 w 55"/>
                <a:gd name="T5" fmla="*/ 93 h 106"/>
                <a:gd name="T6" fmla="*/ 25 w 55"/>
                <a:gd name="T7" fmla="*/ 88 h 106"/>
                <a:gd name="T8" fmla="*/ 32 w 55"/>
                <a:gd name="T9" fmla="*/ 82 h 106"/>
                <a:gd name="T10" fmla="*/ 39 w 55"/>
                <a:gd name="T11" fmla="*/ 73 h 106"/>
                <a:gd name="T12" fmla="*/ 42 w 55"/>
                <a:gd name="T13" fmla="*/ 66 h 106"/>
                <a:gd name="T14" fmla="*/ 39 w 55"/>
                <a:gd name="T15" fmla="*/ 55 h 106"/>
                <a:gd name="T16" fmla="*/ 39 w 55"/>
                <a:gd name="T17" fmla="*/ 48 h 106"/>
                <a:gd name="T18" fmla="*/ 37 w 55"/>
                <a:gd name="T19" fmla="*/ 42 h 106"/>
                <a:gd name="T20" fmla="*/ 44 w 55"/>
                <a:gd name="T21" fmla="*/ 35 h 106"/>
                <a:gd name="T22" fmla="*/ 49 w 55"/>
                <a:gd name="T23" fmla="*/ 28 h 106"/>
                <a:gd name="T24" fmla="*/ 53 w 55"/>
                <a:gd name="T25" fmla="*/ 20 h 106"/>
                <a:gd name="T26" fmla="*/ 55 w 55"/>
                <a:gd name="T27" fmla="*/ 9 h 106"/>
                <a:gd name="T28" fmla="*/ 52 w 55"/>
                <a:gd name="T29" fmla="*/ 3 h 106"/>
                <a:gd name="T30" fmla="*/ 47 w 55"/>
                <a:gd name="T31" fmla="*/ 0 h 106"/>
                <a:gd name="T32" fmla="*/ 39 w 55"/>
                <a:gd name="T33" fmla="*/ 1 h 106"/>
                <a:gd name="T34" fmla="*/ 38 w 55"/>
                <a:gd name="T35" fmla="*/ 5 h 106"/>
                <a:gd name="T36" fmla="*/ 36 w 55"/>
                <a:gd name="T37" fmla="*/ 9 h 106"/>
                <a:gd name="T38" fmla="*/ 26 w 55"/>
                <a:gd name="T39" fmla="*/ 11 h 106"/>
                <a:gd name="T40" fmla="*/ 20 w 55"/>
                <a:gd name="T41" fmla="*/ 13 h 106"/>
                <a:gd name="T42" fmla="*/ 18 w 55"/>
                <a:gd name="T43" fmla="*/ 18 h 106"/>
                <a:gd name="T44" fmla="*/ 18 w 55"/>
                <a:gd name="T45" fmla="*/ 27 h 106"/>
                <a:gd name="T46" fmla="*/ 23 w 55"/>
                <a:gd name="T47" fmla="*/ 27 h 106"/>
                <a:gd name="T48" fmla="*/ 25 w 55"/>
                <a:gd name="T49" fmla="*/ 30 h 106"/>
                <a:gd name="T50" fmla="*/ 18 w 55"/>
                <a:gd name="T51" fmla="*/ 36 h 106"/>
                <a:gd name="T52" fmla="*/ 18 w 55"/>
                <a:gd name="T53" fmla="*/ 43 h 106"/>
                <a:gd name="T54" fmla="*/ 16 w 55"/>
                <a:gd name="T55" fmla="*/ 50 h 106"/>
                <a:gd name="T56" fmla="*/ 14 w 55"/>
                <a:gd name="T57" fmla="*/ 55 h 106"/>
                <a:gd name="T58" fmla="*/ 14 w 55"/>
                <a:gd name="T59" fmla="*/ 58 h 106"/>
                <a:gd name="T60" fmla="*/ 12 w 55"/>
                <a:gd name="T61" fmla="*/ 61 h 106"/>
                <a:gd name="T62" fmla="*/ 14 w 55"/>
                <a:gd name="T63" fmla="*/ 61 h 106"/>
                <a:gd name="T64" fmla="*/ 18 w 55"/>
                <a:gd name="T65" fmla="*/ 62 h 106"/>
                <a:gd name="T66" fmla="*/ 23 w 55"/>
                <a:gd name="T67" fmla="*/ 62 h 106"/>
                <a:gd name="T68" fmla="*/ 26 w 55"/>
                <a:gd name="T69" fmla="*/ 64 h 106"/>
                <a:gd name="T70" fmla="*/ 25 w 55"/>
                <a:gd name="T71" fmla="*/ 67 h 106"/>
                <a:gd name="T72" fmla="*/ 20 w 55"/>
                <a:gd name="T73" fmla="*/ 67 h 106"/>
                <a:gd name="T74" fmla="*/ 16 w 55"/>
                <a:gd name="T75" fmla="*/ 66 h 106"/>
                <a:gd name="T76" fmla="*/ 9 w 55"/>
                <a:gd name="T77" fmla="*/ 63 h 106"/>
                <a:gd name="T78" fmla="*/ 5 w 55"/>
                <a:gd name="T79" fmla="*/ 67 h 106"/>
                <a:gd name="T80" fmla="*/ 3 w 55"/>
                <a:gd name="T81" fmla="*/ 75 h 106"/>
                <a:gd name="T82" fmla="*/ 4 w 55"/>
                <a:gd name="T83" fmla="*/ 80 h 106"/>
                <a:gd name="T84" fmla="*/ 3 w 55"/>
                <a:gd name="T85" fmla="*/ 86 h 106"/>
                <a:gd name="T86" fmla="*/ 3 w 55"/>
                <a:gd name="T87" fmla="*/ 91 h 106"/>
                <a:gd name="T88" fmla="*/ 3 w 55"/>
                <a:gd name="T89" fmla="*/ 94 h 106"/>
                <a:gd name="T90" fmla="*/ 2 w 55"/>
                <a:gd name="T91" fmla="*/ 99 h 106"/>
                <a:gd name="T92" fmla="*/ 0 w 55"/>
                <a:gd name="T93" fmla="*/ 103 h 106"/>
                <a:gd name="T94" fmla="*/ 4 w 55"/>
                <a:gd name="T95" fmla="*/ 105 h 106"/>
                <a:gd name="T96" fmla="*/ 8 w 55"/>
                <a:gd name="T97" fmla="*/ 106 h 106"/>
                <a:gd name="T98" fmla="*/ 12 w 55"/>
                <a:gd name="T99" fmla="*/ 106 h 106"/>
                <a:gd name="T100" fmla="*/ 16 w 55"/>
                <a:gd name="T101" fmla="*/ 105 h 106"/>
                <a:gd name="T102" fmla="*/ 20 w 55"/>
                <a:gd name="T103" fmla="*/ 103 h 106"/>
                <a:gd name="T104" fmla="*/ 25 w 55"/>
                <a:gd name="T105" fmla="*/ 93 h 106"/>
                <a:gd name="T106" fmla="*/ 21 w 55"/>
                <a:gd name="T107" fmla="*/ 98 h 1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5"/>
                <a:gd name="T163" fmla="*/ 0 h 106"/>
                <a:gd name="T164" fmla="*/ 55 w 55"/>
                <a:gd name="T165" fmla="*/ 106 h 1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5" h="106">
                  <a:moveTo>
                    <a:pt x="21" y="98"/>
                  </a:moveTo>
                  <a:lnTo>
                    <a:pt x="21" y="96"/>
                  </a:lnTo>
                  <a:lnTo>
                    <a:pt x="25" y="93"/>
                  </a:lnTo>
                  <a:lnTo>
                    <a:pt x="25" y="88"/>
                  </a:lnTo>
                  <a:lnTo>
                    <a:pt x="32" y="82"/>
                  </a:lnTo>
                  <a:lnTo>
                    <a:pt x="39" y="73"/>
                  </a:lnTo>
                  <a:lnTo>
                    <a:pt x="42" y="66"/>
                  </a:lnTo>
                  <a:lnTo>
                    <a:pt x="39" y="55"/>
                  </a:lnTo>
                  <a:lnTo>
                    <a:pt x="39" y="48"/>
                  </a:lnTo>
                  <a:lnTo>
                    <a:pt x="37" y="42"/>
                  </a:lnTo>
                  <a:lnTo>
                    <a:pt x="44" y="35"/>
                  </a:lnTo>
                  <a:lnTo>
                    <a:pt x="49" y="28"/>
                  </a:lnTo>
                  <a:lnTo>
                    <a:pt x="53" y="20"/>
                  </a:lnTo>
                  <a:lnTo>
                    <a:pt x="55" y="9"/>
                  </a:lnTo>
                  <a:lnTo>
                    <a:pt x="52" y="3"/>
                  </a:lnTo>
                  <a:lnTo>
                    <a:pt x="47" y="0"/>
                  </a:lnTo>
                  <a:lnTo>
                    <a:pt x="39" y="1"/>
                  </a:lnTo>
                  <a:lnTo>
                    <a:pt x="38" y="5"/>
                  </a:lnTo>
                  <a:lnTo>
                    <a:pt x="36" y="9"/>
                  </a:lnTo>
                  <a:lnTo>
                    <a:pt x="26" y="11"/>
                  </a:lnTo>
                  <a:lnTo>
                    <a:pt x="20" y="13"/>
                  </a:lnTo>
                  <a:lnTo>
                    <a:pt x="18" y="18"/>
                  </a:lnTo>
                  <a:lnTo>
                    <a:pt x="18" y="27"/>
                  </a:lnTo>
                  <a:lnTo>
                    <a:pt x="23" y="27"/>
                  </a:lnTo>
                  <a:lnTo>
                    <a:pt x="25" y="30"/>
                  </a:lnTo>
                  <a:lnTo>
                    <a:pt x="18" y="36"/>
                  </a:lnTo>
                  <a:lnTo>
                    <a:pt x="18" y="43"/>
                  </a:lnTo>
                  <a:lnTo>
                    <a:pt x="16" y="50"/>
                  </a:lnTo>
                  <a:lnTo>
                    <a:pt x="14" y="55"/>
                  </a:lnTo>
                  <a:lnTo>
                    <a:pt x="14" y="58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8" y="62"/>
                  </a:lnTo>
                  <a:lnTo>
                    <a:pt x="23" y="62"/>
                  </a:lnTo>
                  <a:lnTo>
                    <a:pt x="26" y="64"/>
                  </a:lnTo>
                  <a:lnTo>
                    <a:pt x="25" y="67"/>
                  </a:lnTo>
                  <a:lnTo>
                    <a:pt x="20" y="67"/>
                  </a:lnTo>
                  <a:lnTo>
                    <a:pt x="16" y="66"/>
                  </a:lnTo>
                  <a:lnTo>
                    <a:pt x="9" y="63"/>
                  </a:lnTo>
                  <a:lnTo>
                    <a:pt x="5" y="67"/>
                  </a:lnTo>
                  <a:lnTo>
                    <a:pt x="3" y="75"/>
                  </a:lnTo>
                  <a:lnTo>
                    <a:pt x="4" y="80"/>
                  </a:lnTo>
                  <a:lnTo>
                    <a:pt x="3" y="86"/>
                  </a:lnTo>
                  <a:lnTo>
                    <a:pt x="3" y="91"/>
                  </a:lnTo>
                  <a:lnTo>
                    <a:pt x="3" y="94"/>
                  </a:lnTo>
                  <a:lnTo>
                    <a:pt x="2" y="99"/>
                  </a:lnTo>
                  <a:lnTo>
                    <a:pt x="0" y="103"/>
                  </a:lnTo>
                  <a:lnTo>
                    <a:pt x="4" y="105"/>
                  </a:lnTo>
                  <a:lnTo>
                    <a:pt x="8" y="106"/>
                  </a:lnTo>
                  <a:lnTo>
                    <a:pt x="12" y="106"/>
                  </a:lnTo>
                  <a:lnTo>
                    <a:pt x="16" y="105"/>
                  </a:lnTo>
                  <a:lnTo>
                    <a:pt x="20" y="103"/>
                  </a:lnTo>
                  <a:lnTo>
                    <a:pt x="25" y="93"/>
                  </a:lnTo>
                  <a:lnTo>
                    <a:pt x="21" y="98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2" name="Freeform 78"/>
            <p:cNvSpPr>
              <a:spLocks/>
            </p:cNvSpPr>
            <p:nvPr/>
          </p:nvSpPr>
          <p:spPr bwMode="auto">
            <a:xfrm>
              <a:off x="2188" y="2199"/>
              <a:ext cx="55" cy="106"/>
            </a:xfrm>
            <a:custGeom>
              <a:avLst/>
              <a:gdLst>
                <a:gd name="T0" fmla="*/ 21 w 55"/>
                <a:gd name="T1" fmla="*/ 98 h 106"/>
                <a:gd name="T2" fmla="*/ 21 w 55"/>
                <a:gd name="T3" fmla="*/ 96 h 106"/>
                <a:gd name="T4" fmla="*/ 25 w 55"/>
                <a:gd name="T5" fmla="*/ 93 h 106"/>
                <a:gd name="T6" fmla="*/ 25 w 55"/>
                <a:gd name="T7" fmla="*/ 88 h 106"/>
                <a:gd name="T8" fmla="*/ 32 w 55"/>
                <a:gd name="T9" fmla="*/ 82 h 106"/>
                <a:gd name="T10" fmla="*/ 39 w 55"/>
                <a:gd name="T11" fmla="*/ 73 h 106"/>
                <a:gd name="T12" fmla="*/ 42 w 55"/>
                <a:gd name="T13" fmla="*/ 66 h 106"/>
                <a:gd name="T14" fmla="*/ 39 w 55"/>
                <a:gd name="T15" fmla="*/ 55 h 106"/>
                <a:gd name="T16" fmla="*/ 39 w 55"/>
                <a:gd name="T17" fmla="*/ 48 h 106"/>
                <a:gd name="T18" fmla="*/ 37 w 55"/>
                <a:gd name="T19" fmla="*/ 42 h 106"/>
                <a:gd name="T20" fmla="*/ 44 w 55"/>
                <a:gd name="T21" fmla="*/ 35 h 106"/>
                <a:gd name="T22" fmla="*/ 49 w 55"/>
                <a:gd name="T23" fmla="*/ 28 h 106"/>
                <a:gd name="T24" fmla="*/ 53 w 55"/>
                <a:gd name="T25" fmla="*/ 20 h 106"/>
                <a:gd name="T26" fmla="*/ 55 w 55"/>
                <a:gd name="T27" fmla="*/ 9 h 106"/>
                <a:gd name="T28" fmla="*/ 52 w 55"/>
                <a:gd name="T29" fmla="*/ 3 h 106"/>
                <a:gd name="T30" fmla="*/ 47 w 55"/>
                <a:gd name="T31" fmla="*/ 0 h 106"/>
                <a:gd name="T32" fmla="*/ 39 w 55"/>
                <a:gd name="T33" fmla="*/ 1 h 106"/>
                <a:gd name="T34" fmla="*/ 38 w 55"/>
                <a:gd name="T35" fmla="*/ 5 h 106"/>
                <a:gd name="T36" fmla="*/ 36 w 55"/>
                <a:gd name="T37" fmla="*/ 9 h 106"/>
                <a:gd name="T38" fmla="*/ 26 w 55"/>
                <a:gd name="T39" fmla="*/ 11 h 106"/>
                <a:gd name="T40" fmla="*/ 20 w 55"/>
                <a:gd name="T41" fmla="*/ 13 h 106"/>
                <a:gd name="T42" fmla="*/ 18 w 55"/>
                <a:gd name="T43" fmla="*/ 18 h 106"/>
                <a:gd name="T44" fmla="*/ 18 w 55"/>
                <a:gd name="T45" fmla="*/ 27 h 106"/>
                <a:gd name="T46" fmla="*/ 23 w 55"/>
                <a:gd name="T47" fmla="*/ 27 h 106"/>
                <a:gd name="T48" fmla="*/ 25 w 55"/>
                <a:gd name="T49" fmla="*/ 30 h 106"/>
                <a:gd name="T50" fmla="*/ 18 w 55"/>
                <a:gd name="T51" fmla="*/ 36 h 106"/>
                <a:gd name="T52" fmla="*/ 18 w 55"/>
                <a:gd name="T53" fmla="*/ 43 h 106"/>
                <a:gd name="T54" fmla="*/ 16 w 55"/>
                <a:gd name="T55" fmla="*/ 50 h 106"/>
                <a:gd name="T56" fmla="*/ 14 w 55"/>
                <a:gd name="T57" fmla="*/ 55 h 106"/>
                <a:gd name="T58" fmla="*/ 14 w 55"/>
                <a:gd name="T59" fmla="*/ 58 h 106"/>
                <a:gd name="T60" fmla="*/ 12 w 55"/>
                <a:gd name="T61" fmla="*/ 61 h 106"/>
                <a:gd name="T62" fmla="*/ 14 w 55"/>
                <a:gd name="T63" fmla="*/ 61 h 106"/>
                <a:gd name="T64" fmla="*/ 18 w 55"/>
                <a:gd name="T65" fmla="*/ 62 h 106"/>
                <a:gd name="T66" fmla="*/ 23 w 55"/>
                <a:gd name="T67" fmla="*/ 62 h 106"/>
                <a:gd name="T68" fmla="*/ 26 w 55"/>
                <a:gd name="T69" fmla="*/ 64 h 106"/>
                <a:gd name="T70" fmla="*/ 25 w 55"/>
                <a:gd name="T71" fmla="*/ 67 h 106"/>
                <a:gd name="T72" fmla="*/ 20 w 55"/>
                <a:gd name="T73" fmla="*/ 67 h 106"/>
                <a:gd name="T74" fmla="*/ 16 w 55"/>
                <a:gd name="T75" fmla="*/ 66 h 106"/>
                <a:gd name="T76" fmla="*/ 9 w 55"/>
                <a:gd name="T77" fmla="*/ 63 h 106"/>
                <a:gd name="T78" fmla="*/ 5 w 55"/>
                <a:gd name="T79" fmla="*/ 67 h 106"/>
                <a:gd name="T80" fmla="*/ 3 w 55"/>
                <a:gd name="T81" fmla="*/ 75 h 106"/>
                <a:gd name="T82" fmla="*/ 4 w 55"/>
                <a:gd name="T83" fmla="*/ 80 h 106"/>
                <a:gd name="T84" fmla="*/ 3 w 55"/>
                <a:gd name="T85" fmla="*/ 86 h 106"/>
                <a:gd name="T86" fmla="*/ 3 w 55"/>
                <a:gd name="T87" fmla="*/ 91 h 106"/>
                <a:gd name="T88" fmla="*/ 3 w 55"/>
                <a:gd name="T89" fmla="*/ 94 h 106"/>
                <a:gd name="T90" fmla="*/ 2 w 55"/>
                <a:gd name="T91" fmla="*/ 99 h 106"/>
                <a:gd name="T92" fmla="*/ 0 w 55"/>
                <a:gd name="T93" fmla="*/ 103 h 106"/>
                <a:gd name="T94" fmla="*/ 4 w 55"/>
                <a:gd name="T95" fmla="*/ 105 h 106"/>
                <a:gd name="T96" fmla="*/ 8 w 55"/>
                <a:gd name="T97" fmla="*/ 106 h 106"/>
                <a:gd name="T98" fmla="*/ 12 w 55"/>
                <a:gd name="T99" fmla="*/ 106 h 106"/>
                <a:gd name="T100" fmla="*/ 16 w 55"/>
                <a:gd name="T101" fmla="*/ 105 h 106"/>
                <a:gd name="T102" fmla="*/ 20 w 55"/>
                <a:gd name="T103" fmla="*/ 103 h 106"/>
                <a:gd name="T104" fmla="*/ 25 w 55"/>
                <a:gd name="T105" fmla="*/ 93 h 1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"/>
                <a:gd name="T160" fmla="*/ 0 h 106"/>
                <a:gd name="T161" fmla="*/ 55 w 55"/>
                <a:gd name="T162" fmla="*/ 106 h 1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" h="106">
                  <a:moveTo>
                    <a:pt x="21" y="98"/>
                  </a:moveTo>
                  <a:lnTo>
                    <a:pt x="21" y="96"/>
                  </a:lnTo>
                  <a:lnTo>
                    <a:pt x="25" y="93"/>
                  </a:lnTo>
                  <a:lnTo>
                    <a:pt x="25" y="88"/>
                  </a:lnTo>
                  <a:lnTo>
                    <a:pt x="32" y="82"/>
                  </a:lnTo>
                  <a:lnTo>
                    <a:pt x="39" y="73"/>
                  </a:lnTo>
                  <a:lnTo>
                    <a:pt x="42" y="66"/>
                  </a:lnTo>
                  <a:lnTo>
                    <a:pt x="39" y="55"/>
                  </a:lnTo>
                  <a:lnTo>
                    <a:pt x="39" y="48"/>
                  </a:lnTo>
                  <a:lnTo>
                    <a:pt x="37" y="42"/>
                  </a:lnTo>
                  <a:lnTo>
                    <a:pt x="44" y="35"/>
                  </a:lnTo>
                  <a:lnTo>
                    <a:pt x="49" y="28"/>
                  </a:lnTo>
                  <a:lnTo>
                    <a:pt x="53" y="20"/>
                  </a:lnTo>
                  <a:lnTo>
                    <a:pt x="55" y="9"/>
                  </a:lnTo>
                  <a:lnTo>
                    <a:pt x="52" y="3"/>
                  </a:lnTo>
                  <a:lnTo>
                    <a:pt x="47" y="0"/>
                  </a:lnTo>
                  <a:lnTo>
                    <a:pt x="39" y="1"/>
                  </a:lnTo>
                  <a:lnTo>
                    <a:pt x="38" y="5"/>
                  </a:lnTo>
                  <a:lnTo>
                    <a:pt x="36" y="9"/>
                  </a:lnTo>
                  <a:lnTo>
                    <a:pt x="26" y="11"/>
                  </a:lnTo>
                  <a:lnTo>
                    <a:pt x="20" y="13"/>
                  </a:lnTo>
                  <a:lnTo>
                    <a:pt x="18" y="18"/>
                  </a:lnTo>
                  <a:lnTo>
                    <a:pt x="18" y="27"/>
                  </a:lnTo>
                  <a:lnTo>
                    <a:pt x="23" y="27"/>
                  </a:lnTo>
                  <a:lnTo>
                    <a:pt x="25" y="30"/>
                  </a:lnTo>
                  <a:lnTo>
                    <a:pt x="18" y="36"/>
                  </a:lnTo>
                  <a:lnTo>
                    <a:pt x="18" y="43"/>
                  </a:lnTo>
                  <a:lnTo>
                    <a:pt x="16" y="50"/>
                  </a:lnTo>
                  <a:lnTo>
                    <a:pt x="14" y="55"/>
                  </a:lnTo>
                  <a:lnTo>
                    <a:pt x="14" y="58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8" y="62"/>
                  </a:lnTo>
                  <a:lnTo>
                    <a:pt x="23" y="62"/>
                  </a:lnTo>
                  <a:lnTo>
                    <a:pt x="26" y="64"/>
                  </a:lnTo>
                  <a:lnTo>
                    <a:pt x="25" y="67"/>
                  </a:lnTo>
                  <a:lnTo>
                    <a:pt x="20" y="67"/>
                  </a:lnTo>
                  <a:lnTo>
                    <a:pt x="16" y="66"/>
                  </a:lnTo>
                  <a:lnTo>
                    <a:pt x="9" y="63"/>
                  </a:lnTo>
                  <a:lnTo>
                    <a:pt x="5" y="67"/>
                  </a:lnTo>
                  <a:lnTo>
                    <a:pt x="3" y="75"/>
                  </a:lnTo>
                  <a:lnTo>
                    <a:pt x="4" y="80"/>
                  </a:lnTo>
                  <a:lnTo>
                    <a:pt x="3" y="86"/>
                  </a:lnTo>
                  <a:lnTo>
                    <a:pt x="3" y="91"/>
                  </a:lnTo>
                  <a:lnTo>
                    <a:pt x="3" y="94"/>
                  </a:lnTo>
                  <a:lnTo>
                    <a:pt x="2" y="99"/>
                  </a:lnTo>
                  <a:lnTo>
                    <a:pt x="0" y="103"/>
                  </a:lnTo>
                  <a:lnTo>
                    <a:pt x="4" y="105"/>
                  </a:lnTo>
                  <a:lnTo>
                    <a:pt x="8" y="106"/>
                  </a:lnTo>
                  <a:lnTo>
                    <a:pt x="12" y="106"/>
                  </a:lnTo>
                  <a:lnTo>
                    <a:pt x="16" y="105"/>
                  </a:lnTo>
                  <a:lnTo>
                    <a:pt x="20" y="103"/>
                  </a:lnTo>
                  <a:lnTo>
                    <a:pt x="25" y="9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63" name="Freeform 80"/>
          <p:cNvSpPr>
            <a:spLocks/>
          </p:cNvSpPr>
          <p:nvPr/>
        </p:nvSpPr>
        <p:spPr bwMode="auto">
          <a:xfrm>
            <a:off x="3952894" y="4427124"/>
            <a:ext cx="77162" cy="85430"/>
          </a:xfrm>
          <a:custGeom>
            <a:avLst/>
            <a:gdLst>
              <a:gd name="T0" fmla="*/ 2147483647 w 46"/>
              <a:gd name="T1" fmla="*/ 2147483647 h 60"/>
              <a:gd name="T2" fmla="*/ 2147483647 w 46"/>
              <a:gd name="T3" fmla="*/ 2147483647 h 60"/>
              <a:gd name="T4" fmla="*/ 2147483647 w 46"/>
              <a:gd name="T5" fmla="*/ 2147483647 h 60"/>
              <a:gd name="T6" fmla="*/ 2147483647 w 46"/>
              <a:gd name="T7" fmla="*/ 2147483647 h 60"/>
              <a:gd name="T8" fmla="*/ 2147483647 w 46"/>
              <a:gd name="T9" fmla="*/ 2147483647 h 60"/>
              <a:gd name="T10" fmla="*/ 2147483647 w 46"/>
              <a:gd name="T11" fmla="*/ 2147483647 h 60"/>
              <a:gd name="T12" fmla="*/ 2147483647 w 46"/>
              <a:gd name="T13" fmla="*/ 2147483647 h 60"/>
              <a:gd name="T14" fmla="*/ 2147483647 w 46"/>
              <a:gd name="T15" fmla="*/ 2147483647 h 60"/>
              <a:gd name="T16" fmla="*/ 2147483647 w 46"/>
              <a:gd name="T17" fmla="*/ 0 h 60"/>
              <a:gd name="T18" fmla="*/ 2147483647 w 46"/>
              <a:gd name="T19" fmla="*/ 2147483647 h 60"/>
              <a:gd name="T20" fmla="*/ 2147483647 w 46"/>
              <a:gd name="T21" fmla="*/ 2147483647 h 60"/>
              <a:gd name="T22" fmla="*/ 2147483647 w 46"/>
              <a:gd name="T23" fmla="*/ 2147483647 h 60"/>
              <a:gd name="T24" fmla="*/ 2147483647 w 46"/>
              <a:gd name="T25" fmla="*/ 2147483647 h 60"/>
              <a:gd name="T26" fmla="*/ 2147483647 w 46"/>
              <a:gd name="T27" fmla="*/ 2147483647 h 60"/>
              <a:gd name="T28" fmla="*/ 2147483647 w 46"/>
              <a:gd name="T29" fmla="*/ 2147483647 h 60"/>
              <a:gd name="T30" fmla="*/ 2147483647 w 46"/>
              <a:gd name="T31" fmla="*/ 2147483647 h 60"/>
              <a:gd name="T32" fmla="*/ 2147483647 w 46"/>
              <a:gd name="T33" fmla="*/ 2147483647 h 60"/>
              <a:gd name="T34" fmla="*/ 2147483647 w 46"/>
              <a:gd name="T35" fmla="*/ 2147483647 h 60"/>
              <a:gd name="T36" fmla="*/ 0 w 46"/>
              <a:gd name="T37" fmla="*/ 2147483647 h 60"/>
              <a:gd name="T38" fmla="*/ 2147483647 w 46"/>
              <a:gd name="T39" fmla="*/ 2147483647 h 60"/>
              <a:gd name="T40" fmla="*/ 2147483647 w 46"/>
              <a:gd name="T41" fmla="*/ 2147483647 h 60"/>
              <a:gd name="T42" fmla="*/ 2147483647 w 46"/>
              <a:gd name="T43" fmla="*/ 2147483647 h 60"/>
              <a:gd name="T44" fmla="*/ 2147483647 w 46"/>
              <a:gd name="T45" fmla="*/ 2147483647 h 60"/>
              <a:gd name="T46" fmla="*/ 2147483647 w 46"/>
              <a:gd name="T47" fmla="*/ 2147483647 h 60"/>
              <a:gd name="T48" fmla="*/ 2147483647 w 46"/>
              <a:gd name="T49" fmla="*/ 2147483647 h 60"/>
              <a:gd name="T50" fmla="*/ 2147483647 w 46"/>
              <a:gd name="T51" fmla="*/ 2147483647 h 6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6"/>
              <a:gd name="T79" fmla="*/ 0 h 60"/>
              <a:gd name="T80" fmla="*/ 46 w 46"/>
              <a:gd name="T81" fmla="*/ 60 h 6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6" h="60">
                <a:moveTo>
                  <a:pt x="37" y="40"/>
                </a:moveTo>
                <a:lnTo>
                  <a:pt x="41" y="37"/>
                </a:lnTo>
                <a:lnTo>
                  <a:pt x="46" y="32"/>
                </a:lnTo>
                <a:lnTo>
                  <a:pt x="43" y="26"/>
                </a:lnTo>
                <a:lnTo>
                  <a:pt x="37" y="21"/>
                </a:lnTo>
                <a:lnTo>
                  <a:pt x="35" y="9"/>
                </a:lnTo>
                <a:lnTo>
                  <a:pt x="35" y="1"/>
                </a:lnTo>
                <a:lnTo>
                  <a:pt x="32" y="0"/>
                </a:lnTo>
                <a:lnTo>
                  <a:pt x="28" y="1"/>
                </a:lnTo>
                <a:lnTo>
                  <a:pt x="27" y="9"/>
                </a:lnTo>
                <a:lnTo>
                  <a:pt x="25" y="15"/>
                </a:lnTo>
                <a:lnTo>
                  <a:pt x="20" y="21"/>
                </a:lnTo>
                <a:lnTo>
                  <a:pt x="14" y="27"/>
                </a:lnTo>
                <a:lnTo>
                  <a:pt x="11" y="34"/>
                </a:lnTo>
                <a:lnTo>
                  <a:pt x="8" y="34"/>
                </a:lnTo>
                <a:lnTo>
                  <a:pt x="2" y="37"/>
                </a:lnTo>
                <a:lnTo>
                  <a:pt x="1" y="40"/>
                </a:lnTo>
                <a:lnTo>
                  <a:pt x="0" y="48"/>
                </a:lnTo>
                <a:lnTo>
                  <a:pt x="4" y="54"/>
                </a:lnTo>
                <a:lnTo>
                  <a:pt x="15" y="60"/>
                </a:lnTo>
                <a:lnTo>
                  <a:pt x="29" y="59"/>
                </a:lnTo>
                <a:lnTo>
                  <a:pt x="29" y="51"/>
                </a:lnTo>
                <a:lnTo>
                  <a:pt x="31" y="45"/>
                </a:lnTo>
                <a:lnTo>
                  <a:pt x="35" y="44"/>
                </a:lnTo>
                <a:lnTo>
                  <a:pt x="37" y="40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4" name="Freeform 82"/>
          <p:cNvSpPr>
            <a:spLocks/>
          </p:cNvSpPr>
          <p:nvPr/>
        </p:nvSpPr>
        <p:spPr bwMode="auto">
          <a:xfrm>
            <a:off x="3837151" y="4519444"/>
            <a:ext cx="89563" cy="48226"/>
          </a:xfrm>
          <a:custGeom>
            <a:avLst/>
            <a:gdLst>
              <a:gd name="T0" fmla="*/ 2147483647 w 54"/>
              <a:gd name="T1" fmla="*/ 2147483647 h 34"/>
              <a:gd name="T2" fmla="*/ 2147483647 w 54"/>
              <a:gd name="T3" fmla="*/ 2147483647 h 34"/>
              <a:gd name="T4" fmla="*/ 2147483647 w 54"/>
              <a:gd name="T5" fmla="*/ 2147483647 h 34"/>
              <a:gd name="T6" fmla="*/ 2147483647 w 54"/>
              <a:gd name="T7" fmla="*/ 0 h 34"/>
              <a:gd name="T8" fmla="*/ 2147483647 w 54"/>
              <a:gd name="T9" fmla="*/ 2147483647 h 34"/>
              <a:gd name="T10" fmla="*/ 2147483647 w 54"/>
              <a:gd name="T11" fmla="*/ 2147483647 h 34"/>
              <a:gd name="T12" fmla="*/ 2147483647 w 54"/>
              <a:gd name="T13" fmla="*/ 2147483647 h 34"/>
              <a:gd name="T14" fmla="*/ 2147483647 w 54"/>
              <a:gd name="T15" fmla="*/ 2147483647 h 34"/>
              <a:gd name="T16" fmla="*/ 2147483647 w 54"/>
              <a:gd name="T17" fmla="*/ 2147483647 h 34"/>
              <a:gd name="T18" fmla="*/ 2147483647 w 54"/>
              <a:gd name="T19" fmla="*/ 2147483647 h 34"/>
              <a:gd name="T20" fmla="*/ 2147483647 w 54"/>
              <a:gd name="T21" fmla="*/ 2147483647 h 34"/>
              <a:gd name="T22" fmla="*/ 2147483647 w 54"/>
              <a:gd name="T23" fmla="*/ 2147483647 h 34"/>
              <a:gd name="T24" fmla="*/ 2147483647 w 54"/>
              <a:gd name="T25" fmla="*/ 2147483647 h 34"/>
              <a:gd name="T26" fmla="*/ 2147483647 w 54"/>
              <a:gd name="T27" fmla="*/ 2147483647 h 34"/>
              <a:gd name="T28" fmla="*/ 2147483647 w 54"/>
              <a:gd name="T29" fmla="*/ 2147483647 h 34"/>
              <a:gd name="T30" fmla="*/ 2147483647 w 54"/>
              <a:gd name="T31" fmla="*/ 2147483647 h 34"/>
              <a:gd name="T32" fmla="*/ 0 w 54"/>
              <a:gd name="T33" fmla="*/ 2147483647 h 34"/>
              <a:gd name="T34" fmla="*/ 0 w 54"/>
              <a:gd name="T35" fmla="*/ 2147483647 h 34"/>
              <a:gd name="T36" fmla="*/ 2147483647 w 54"/>
              <a:gd name="T37" fmla="*/ 2147483647 h 34"/>
              <a:gd name="T38" fmla="*/ 2147483647 w 54"/>
              <a:gd name="T39" fmla="*/ 2147483647 h 34"/>
              <a:gd name="T40" fmla="*/ 2147483647 w 54"/>
              <a:gd name="T41" fmla="*/ 2147483647 h 34"/>
              <a:gd name="T42" fmla="*/ 2147483647 w 54"/>
              <a:gd name="T43" fmla="*/ 0 h 34"/>
              <a:gd name="T44" fmla="*/ 2147483647 w 54"/>
              <a:gd name="T45" fmla="*/ 0 h 34"/>
              <a:gd name="T46" fmla="*/ 2147483647 w 54"/>
              <a:gd name="T47" fmla="*/ 2147483647 h 3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4"/>
              <a:gd name="T73" fmla="*/ 0 h 34"/>
              <a:gd name="T74" fmla="*/ 54 w 54"/>
              <a:gd name="T75" fmla="*/ 34 h 3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4" h="34">
                <a:moveTo>
                  <a:pt x="20" y="4"/>
                </a:moveTo>
                <a:lnTo>
                  <a:pt x="29" y="4"/>
                </a:lnTo>
                <a:lnTo>
                  <a:pt x="29" y="2"/>
                </a:lnTo>
                <a:lnTo>
                  <a:pt x="38" y="0"/>
                </a:lnTo>
                <a:lnTo>
                  <a:pt x="45" y="2"/>
                </a:lnTo>
                <a:lnTo>
                  <a:pt x="48" y="8"/>
                </a:lnTo>
                <a:lnTo>
                  <a:pt x="51" y="17"/>
                </a:lnTo>
                <a:lnTo>
                  <a:pt x="54" y="23"/>
                </a:lnTo>
                <a:lnTo>
                  <a:pt x="53" y="27"/>
                </a:lnTo>
                <a:lnTo>
                  <a:pt x="45" y="27"/>
                </a:lnTo>
                <a:lnTo>
                  <a:pt x="36" y="29"/>
                </a:lnTo>
                <a:lnTo>
                  <a:pt x="32" y="31"/>
                </a:lnTo>
                <a:lnTo>
                  <a:pt x="22" y="34"/>
                </a:lnTo>
                <a:lnTo>
                  <a:pt x="18" y="33"/>
                </a:lnTo>
                <a:lnTo>
                  <a:pt x="9" y="31"/>
                </a:lnTo>
                <a:lnTo>
                  <a:pt x="4" y="30"/>
                </a:lnTo>
                <a:lnTo>
                  <a:pt x="0" y="24"/>
                </a:lnTo>
                <a:lnTo>
                  <a:pt x="0" y="19"/>
                </a:lnTo>
                <a:lnTo>
                  <a:pt x="9" y="14"/>
                </a:lnTo>
                <a:lnTo>
                  <a:pt x="9" y="8"/>
                </a:lnTo>
                <a:lnTo>
                  <a:pt x="9" y="5"/>
                </a:lnTo>
                <a:lnTo>
                  <a:pt x="9" y="0"/>
                </a:lnTo>
                <a:lnTo>
                  <a:pt x="14" y="0"/>
                </a:lnTo>
                <a:lnTo>
                  <a:pt x="20" y="4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5" name="Freeform 85"/>
          <p:cNvSpPr>
            <a:spLocks/>
          </p:cNvSpPr>
          <p:nvPr/>
        </p:nvSpPr>
        <p:spPr bwMode="auto">
          <a:xfrm>
            <a:off x="5121351" y="3775379"/>
            <a:ext cx="66139" cy="45470"/>
          </a:xfrm>
          <a:custGeom>
            <a:avLst/>
            <a:gdLst>
              <a:gd name="T0" fmla="*/ 2147483647 w 39"/>
              <a:gd name="T1" fmla="*/ 2147483647 h 32"/>
              <a:gd name="T2" fmla="*/ 2147483647 w 39"/>
              <a:gd name="T3" fmla="*/ 2147483647 h 32"/>
              <a:gd name="T4" fmla="*/ 2147483647 w 39"/>
              <a:gd name="T5" fmla="*/ 2147483647 h 32"/>
              <a:gd name="T6" fmla="*/ 2147483647 w 39"/>
              <a:gd name="T7" fmla="*/ 2147483647 h 32"/>
              <a:gd name="T8" fmla="*/ 2147483647 w 39"/>
              <a:gd name="T9" fmla="*/ 2147483647 h 32"/>
              <a:gd name="T10" fmla="*/ 2147483647 w 39"/>
              <a:gd name="T11" fmla="*/ 2147483647 h 32"/>
              <a:gd name="T12" fmla="*/ 2147483647 w 39"/>
              <a:gd name="T13" fmla="*/ 2147483647 h 32"/>
              <a:gd name="T14" fmla="*/ 2147483647 w 39"/>
              <a:gd name="T15" fmla="*/ 2147483647 h 32"/>
              <a:gd name="T16" fmla="*/ 2147483647 w 39"/>
              <a:gd name="T17" fmla="*/ 2147483647 h 32"/>
              <a:gd name="T18" fmla="*/ 2147483647 w 39"/>
              <a:gd name="T19" fmla="*/ 2147483647 h 32"/>
              <a:gd name="T20" fmla="*/ 2147483647 w 39"/>
              <a:gd name="T21" fmla="*/ 0 h 32"/>
              <a:gd name="T22" fmla="*/ 2147483647 w 39"/>
              <a:gd name="T23" fmla="*/ 0 h 32"/>
              <a:gd name="T24" fmla="*/ 2147483647 w 39"/>
              <a:gd name="T25" fmla="*/ 0 h 32"/>
              <a:gd name="T26" fmla="*/ 2147483647 w 39"/>
              <a:gd name="T27" fmla="*/ 2147483647 h 32"/>
              <a:gd name="T28" fmla="*/ 2147483647 w 39"/>
              <a:gd name="T29" fmla="*/ 2147483647 h 32"/>
              <a:gd name="T30" fmla="*/ 0 w 39"/>
              <a:gd name="T31" fmla="*/ 2147483647 h 32"/>
              <a:gd name="T32" fmla="*/ 2147483647 w 39"/>
              <a:gd name="T33" fmla="*/ 2147483647 h 32"/>
              <a:gd name="T34" fmla="*/ 2147483647 w 39"/>
              <a:gd name="T35" fmla="*/ 2147483647 h 32"/>
              <a:gd name="T36" fmla="*/ 2147483647 w 39"/>
              <a:gd name="T37" fmla="*/ 2147483647 h 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9"/>
              <a:gd name="T58" fmla="*/ 0 h 32"/>
              <a:gd name="T59" fmla="*/ 39 w 39"/>
              <a:gd name="T60" fmla="*/ 32 h 3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9" h="32">
                <a:moveTo>
                  <a:pt x="12" y="30"/>
                </a:moveTo>
                <a:lnTo>
                  <a:pt x="12" y="31"/>
                </a:lnTo>
                <a:lnTo>
                  <a:pt x="16" y="32"/>
                </a:lnTo>
                <a:lnTo>
                  <a:pt x="27" y="32"/>
                </a:lnTo>
                <a:lnTo>
                  <a:pt x="31" y="32"/>
                </a:lnTo>
                <a:lnTo>
                  <a:pt x="36" y="28"/>
                </a:lnTo>
                <a:lnTo>
                  <a:pt x="39" y="19"/>
                </a:lnTo>
                <a:lnTo>
                  <a:pt x="39" y="15"/>
                </a:lnTo>
                <a:lnTo>
                  <a:pt x="35" y="9"/>
                </a:lnTo>
                <a:lnTo>
                  <a:pt x="29" y="4"/>
                </a:lnTo>
                <a:lnTo>
                  <a:pt x="26" y="0"/>
                </a:lnTo>
                <a:lnTo>
                  <a:pt x="19" y="0"/>
                </a:lnTo>
                <a:lnTo>
                  <a:pt x="11" y="0"/>
                </a:lnTo>
                <a:lnTo>
                  <a:pt x="5" y="4"/>
                </a:lnTo>
                <a:lnTo>
                  <a:pt x="1" y="10"/>
                </a:lnTo>
                <a:lnTo>
                  <a:pt x="0" y="15"/>
                </a:lnTo>
                <a:lnTo>
                  <a:pt x="1" y="20"/>
                </a:lnTo>
                <a:lnTo>
                  <a:pt x="5" y="26"/>
                </a:lnTo>
                <a:lnTo>
                  <a:pt x="12" y="30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6" name="Freeform 86"/>
          <p:cNvSpPr>
            <a:spLocks/>
          </p:cNvSpPr>
          <p:nvPr/>
        </p:nvSpPr>
        <p:spPr bwMode="auto">
          <a:xfrm>
            <a:off x="5052456" y="3824983"/>
            <a:ext cx="60628" cy="34447"/>
          </a:xfrm>
          <a:custGeom>
            <a:avLst/>
            <a:gdLst>
              <a:gd name="T0" fmla="*/ 2147483647 w 36"/>
              <a:gd name="T1" fmla="*/ 2147483647 h 24"/>
              <a:gd name="T2" fmla="*/ 2147483647 w 36"/>
              <a:gd name="T3" fmla="*/ 2147483647 h 24"/>
              <a:gd name="T4" fmla="*/ 0 w 36"/>
              <a:gd name="T5" fmla="*/ 2147483647 h 24"/>
              <a:gd name="T6" fmla="*/ 0 w 36"/>
              <a:gd name="T7" fmla="*/ 2147483647 h 24"/>
              <a:gd name="T8" fmla="*/ 2147483647 w 36"/>
              <a:gd name="T9" fmla="*/ 2147483647 h 24"/>
              <a:gd name="T10" fmla="*/ 2147483647 w 36"/>
              <a:gd name="T11" fmla="*/ 2147483647 h 24"/>
              <a:gd name="T12" fmla="*/ 2147483647 w 36"/>
              <a:gd name="T13" fmla="*/ 2147483647 h 24"/>
              <a:gd name="T14" fmla="*/ 2147483647 w 36"/>
              <a:gd name="T15" fmla="*/ 2147483647 h 24"/>
              <a:gd name="T16" fmla="*/ 2147483647 w 36"/>
              <a:gd name="T17" fmla="*/ 2147483647 h 24"/>
              <a:gd name="T18" fmla="*/ 2147483647 w 36"/>
              <a:gd name="T19" fmla="*/ 2147483647 h 24"/>
              <a:gd name="T20" fmla="*/ 2147483647 w 36"/>
              <a:gd name="T21" fmla="*/ 2147483647 h 24"/>
              <a:gd name="T22" fmla="*/ 2147483647 w 36"/>
              <a:gd name="T23" fmla="*/ 2147483647 h 24"/>
              <a:gd name="T24" fmla="*/ 2147483647 w 36"/>
              <a:gd name="T25" fmla="*/ 0 h 24"/>
              <a:gd name="T26" fmla="*/ 2147483647 w 36"/>
              <a:gd name="T27" fmla="*/ 0 h 24"/>
              <a:gd name="T28" fmla="*/ 2147483647 w 36"/>
              <a:gd name="T29" fmla="*/ 2147483647 h 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"/>
              <a:gd name="T46" fmla="*/ 0 h 24"/>
              <a:gd name="T47" fmla="*/ 36 w 36"/>
              <a:gd name="T48" fmla="*/ 24 h 2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" h="24">
                <a:moveTo>
                  <a:pt x="17" y="2"/>
                </a:moveTo>
                <a:lnTo>
                  <a:pt x="5" y="5"/>
                </a:lnTo>
                <a:lnTo>
                  <a:pt x="0" y="8"/>
                </a:lnTo>
                <a:lnTo>
                  <a:pt x="0" y="14"/>
                </a:lnTo>
                <a:lnTo>
                  <a:pt x="7" y="17"/>
                </a:lnTo>
                <a:lnTo>
                  <a:pt x="19" y="24"/>
                </a:lnTo>
                <a:lnTo>
                  <a:pt x="23" y="23"/>
                </a:lnTo>
                <a:lnTo>
                  <a:pt x="25" y="17"/>
                </a:lnTo>
                <a:lnTo>
                  <a:pt x="36" y="11"/>
                </a:lnTo>
                <a:lnTo>
                  <a:pt x="36" y="9"/>
                </a:lnTo>
                <a:lnTo>
                  <a:pt x="34" y="5"/>
                </a:lnTo>
                <a:lnTo>
                  <a:pt x="28" y="2"/>
                </a:lnTo>
                <a:lnTo>
                  <a:pt x="25" y="0"/>
                </a:lnTo>
                <a:lnTo>
                  <a:pt x="23" y="0"/>
                </a:lnTo>
                <a:lnTo>
                  <a:pt x="17" y="2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67" name="Group 29"/>
          <p:cNvGrpSpPr>
            <a:grpSpLocks/>
          </p:cNvGrpSpPr>
          <p:nvPr/>
        </p:nvGrpSpPr>
        <p:grpSpPr bwMode="auto">
          <a:xfrm>
            <a:off x="3815104" y="5683767"/>
            <a:ext cx="62005" cy="27558"/>
            <a:chOff x="2064" y="3303"/>
            <a:chExt cx="37" cy="19"/>
          </a:xfrm>
        </p:grpSpPr>
        <p:sp>
          <p:nvSpPr>
            <p:cNvPr id="268" name="Freeform 30"/>
            <p:cNvSpPr>
              <a:spLocks/>
            </p:cNvSpPr>
            <p:nvPr/>
          </p:nvSpPr>
          <p:spPr bwMode="auto">
            <a:xfrm>
              <a:off x="2064" y="3303"/>
              <a:ext cx="37" cy="19"/>
            </a:xfrm>
            <a:custGeom>
              <a:avLst/>
              <a:gdLst>
                <a:gd name="T0" fmla="*/ 19 w 37"/>
                <a:gd name="T1" fmla="*/ 5 h 19"/>
                <a:gd name="T2" fmla="*/ 9 w 37"/>
                <a:gd name="T3" fmla="*/ 7 h 19"/>
                <a:gd name="T4" fmla="*/ 0 w 37"/>
                <a:gd name="T5" fmla="*/ 7 h 19"/>
                <a:gd name="T6" fmla="*/ 0 w 37"/>
                <a:gd name="T7" fmla="*/ 9 h 19"/>
                <a:gd name="T8" fmla="*/ 6 w 37"/>
                <a:gd name="T9" fmla="*/ 19 h 19"/>
                <a:gd name="T10" fmla="*/ 23 w 37"/>
                <a:gd name="T11" fmla="*/ 12 h 19"/>
                <a:gd name="T12" fmla="*/ 37 w 37"/>
                <a:gd name="T13" fmla="*/ 0 h 19"/>
                <a:gd name="T14" fmla="*/ 18 w 37"/>
                <a:gd name="T15" fmla="*/ 5 h 19"/>
                <a:gd name="T16" fmla="*/ 19 w 37"/>
                <a:gd name="T17" fmla="*/ 5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19"/>
                <a:gd name="T29" fmla="*/ 37 w 37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19">
                  <a:moveTo>
                    <a:pt x="19" y="5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6" y="19"/>
                  </a:lnTo>
                  <a:lnTo>
                    <a:pt x="23" y="12"/>
                  </a:lnTo>
                  <a:lnTo>
                    <a:pt x="37" y="0"/>
                  </a:lnTo>
                  <a:lnTo>
                    <a:pt x="18" y="5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9" name="Freeform 31"/>
            <p:cNvSpPr>
              <a:spLocks/>
            </p:cNvSpPr>
            <p:nvPr/>
          </p:nvSpPr>
          <p:spPr bwMode="auto">
            <a:xfrm>
              <a:off x="2064" y="3303"/>
              <a:ext cx="37" cy="19"/>
            </a:xfrm>
            <a:custGeom>
              <a:avLst/>
              <a:gdLst>
                <a:gd name="T0" fmla="*/ 19 w 37"/>
                <a:gd name="T1" fmla="*/ 5 h 19"/>
                <a:gd name="T2" fmla="*/ 9 w 37"/>
                <a:gd name="T3" fmla="*/ 7 h 19"/>
                <a:gd name="T4" fmla="*/ 0 w 37"/>
                <a:gd name="T5" fmla="*/ 7 h 19"/>
                <a:gd name="T6" fmla="*/ 0 w 37"/>
                <a:gd name="T7" fmla="*/ 9 h 19"/>
                <a:gd name="T8" fmla="*/ 6 w 37"/>
                <a:gd name="T9" fmla="*/ 19 h 19"/>
                <a:gd name="T10" fmla="*/ 23 w 37"/>
                <a:gd name="T11" fmla="*/ 12 h 19"/>
                <a:gd name="T12" fmla="*/ 37 w 37"/>
                <a:gd name="T13" fmla="*/ 0 h 19"/>
                <a:gd name="T14" fmla="*/ 18 w 37"/>
                <a:gd name="T15" fmla="*/ 5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19"/>
                <a:gd name="T26" fmla="*/ 37 w 37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19">
                  <a:moveTo>
                    <a:pt x="19" y="5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6" y="19"/>
                  </a:lnTo>
                  <a:lnTo>
                    <a:pt x="23" y="12"/>
                  </a:lnTo>
                  <a:lnTo>
                    <a:pt x="37" y="0"/>
                  </a:lnTo>
                  <a:lnTo>
                    <a:pt x="18" y="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70" name="Group 33"/>
          <p:cNvGrpSpPr>
            <a:grpSpLocks/>
          </p:cNvGrpSpPr>
          <p:nvPr/>
        </p:nvGrpSpPr>
        <p:grpSpPr bwMode="auto">
          <a:xfrm>
            <a:off x="3456851" y="5796754"/>
            <a:ext cx="230108" cy="176371"/>
            <a:chOff x="1851" y="3382"/>
            <a:chExt cx="137" cy="123"/>
          </a:xfrm>
        </p:grpSpPr>
        <p:sp>
          <p:nvSpPr>
            <p:cNvPr id="271" name="Freeform 34"/>
            <p:cNvSpPr>
              <a:spLocks/>
            </p:cNvSpPr>
            <p:nvPr/>
          </p:nvSpPr>
          <p:spPr bwMode="auto">
            <a:xfrm>
              <a:off x="1851" y="3382"/>
              <a:ext cx="137" cy="123"/>
            </a:xfrm>
            <a:custGeom>
              <a:avLst/>
              <a:gdLst>
                <a:gd name="T0" fmla="*/ 58 w 137"/>
                <a:gd name="T1" fmla="*/ 22 h 123"/>
                <a:gd name="T2" fmla="*/ 56 w 137"/>
                <a:gd name="T3" fmla="*/ 30 h 123"/>
                <a:gd name="T4" fmla="*/ 68 w 137"/>
                <a:gd name="T5" fmla="*/ 43 h 123"/>
                <a:gd name="T6" fmla="*/ 45 w 137"/>
                <a:gd name="T7" fmla="*/ 56 h 123"/>
                <a:gd name="T8" fmla="*/ 45 w 137"/>
                <a:gd name="T9" fmla="*/ 59 h 123"/>
                <a:gd name="T10" fmla="*/ 32 w 137"/>
                <a:gd name="T11" fmla="*/ 66 h 123"/>
                <a:gd name="T12" fmla="*/ 22 w 137"/>
                <a:gd name="T13" fmla="*/ 65 h 123"/>
                <a:gd name="T14" fmla="*/ 21 w 137"/>
                <a:gd name="T15" fmla="*/ 72 h 123"/>
                <a:gd name="T16" fmla="*/ 24 w 137"/>
                <a:gd name="T17" fmla="*/ 77 h 123"/>
                <a:gd name="T18" fmla="*/ 23 w 137"/>
                <a:gd name="T19" fmla="*/ 83 h 123"/>
                <a:gd name="T20" fmla="*/ 5 w 137"/>
                <a:gd name="T21" fmla="*/ 95 h 123"/>
                <a:gd name="T22" fmla="*/ 9 w 137"/>
                <a:gd name="T23" fmla="*/ 99 h 123"/>
                <a:gd name="T24" fmla="*/ 9 w 137"/>
                <a:gd name="T25" fmla="*/ 103 h 123"/>
                <a:gd name="T26" fmla="*/ 1 w 137"/>
                <a:gd name="T27" fmla="*/ 107 h 123"/>
                <a:gd name="T28" fmla="*/ 0 w 137"/>
                <a:gd name="T29" fmla="*/ 115 h 123"/>
                <a:gd name="T30" fmla="*/ 9 w 137"/>
                <a:gd name="T31" fmla="*/ 123 h 123"/>
                <a:gd name="T32" fmla="*/ 21 w 137"/>
                <a:gd name="T33" fmla="*/ 117 h 123"/>
                <a:gd name="T34" fmla="*/ 29 w 137"/>
                <a:gd name="T35" fmla="*/ 109 h 123"/>
                <a:gd name="T36" fmla="*/ 39 w 137"/>
                <a:gd name="T37" fmla="*/ 106 h 123"/>
                <a:gd name="T38" fmla="*/ 31 w 137"/>
                <a:gd name="T39" fmla="*/ 98 h 123"/>
                <a:gd name="T40" fmla="*/ 33 w 137"/>
                <a:gd name="T41" fmla="*/ 89 h 123"/>
                <a:gd name="T42" fmla="*/ 39 w 137"/>
                <a:gd name="T43" fmla="*/ 87 h 123"/>
                <a:gd name="T44" fmla="*/ 43 w 137"/>
                <a:gd name="T45" fmla="*/ 87 h 123"/>
                <a:gd name="T46" fmla="*/ 46 w 137"/>
                <a:gd name="T47" fmla="*/ 92 h 123"/>
                <a:gd name="T48" fmla="*/ 54 w 137"/>
                <a:gd name="T49" fmla="*/ 89 h 123"/>
                <a:gd name="T50" fmla="*/ 56 w 137"/>
                <a:gd name="T51" fmla="*/ 81 h 123"/>
                <a:gd name="T52" fmla="*/ 49 w 137"/>
                <a:gd name="T53" fmla="*/ 67 h 123"/>
                <a:gd name="T54" fmla="*/ 65 w 137"/>
                <a:gd name="T55" fmla="*/ 59 h 123"/>
                <a:gd name="T56" fmla="*/ 77 w 137"/>
                <a:gd name="T57" fmla="*/ 57 h 123"/>
                <a:gd name="T58" fmla="*/ 77 w 137"/>
                <a:gd name="T59" fmla="*/ 49 h 123"/>
                <a:gd name="T60" fmla="*/ 90 w 137"/>
                <a:gd name="T61" fmla="*/ 46 h 123"/>
                <a:gd name="T62" fmla="*/ 112 w 137"/>
                <a:gd name="T63" fmla="*/ 34 h 123"/>
                <a:gd name="T64" fmla="*/ 118 w 137"/>
                <a:gd name="T65" fmla="*/ 34 h 123"/>
                <a:gd name="T66" fmla="*/ 130 w 137"/>
                <a:gd name="T67" fmla="*/ 28 h 123"/>
                <a:gd name="T68" fmla="*/ 137 w 137"/>
                <a:gd name="T69" fmla="*/ 16 h 123"/>
                <a:gd name="T70" fmla="*/ 131 w 137"/>
                <a:gd name="T71" fmla="*/ 1 h 123"/>
                <a:gd name="T72" fmla="*/ 126 w 137"/>
                <a:gd name="T73" fmla="*/ 0 h 123"/>
                <a:gd name="T74" fmla="*/ 115 w 137"/>
                <a:gd name="T75" fmla="*/ 18 h 123"/>
                <a:gd name="T76" fmla="*/ 98 w 137"/>
                <a:gd name="T77" fmla="*/ 23 h 123"/>
                <a:gd name="T78" fmla="*/ 98 w 137"/>
                <a:gd name="T79" fmla="*/ 26 h 123"/>
                <a:gd name="T80" fmla="*/ 86 w 137"/>
                <a:gd name="T81" fmla="*/ 34 h 123"/>
                <a:gd name="T82" fmla="*/ 80 w 137"/>
                <a:gd name="T83" fmla="*/ 36 h 123"/>
                <a:gd name="T84" fmla="*/ 83 w 137"/>
                <a:gd name="T85" fmla="*/ 26 h 123"/>
                <a:gd name="T86" fmla="*/ 58 w 137"/>
                <a:gd name="T87" fmla="*/ 22 h 1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7"/>
                <a:gd name="T133" fmla="*/ 0 h 123"/>
                <a:gd name="T134" fmla="*/ 137 w 137"/>
                <a:gd name="T135" fmla="*/ 123 h 1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7" h="123">
                  <a:moveTo>
                    <a:pt x="58" y="22"/>
                  </a:moveTo>
                  <a:lnTo>
                    <a:pt x="56" y="30"/>
                  </a:lnTo>
                  <a:lnTo>
                    <a:pt x="68" y="43"/>
                  </a:lnTo>
                  <a:lnTo>
                    <a:pt x="45" y="56"/>
                  </a:lnTo>
                  <a:lnTo>
                    <a:pt x="45" y="59"/>
                  </a:lnTo>
                  <a:lnTo>
                    <a:pt x="32" y="66"/>
                  </a:lnTo>
                  <a:lnTo>
                    <a:pt x="22" y="65"/>
                  </a:lnTo>
                  <a:lnTo>
                    <a:pt x="21" y="72"/>
                  </a:lnTo>
                  <a:lnTo>
                    <a:pt x="24" y="77"/>
                  </a:lnTo>
                  <a:lnTo>
                    <a:pt x="23" y="83"/>
                  </a:lnTo>
                  <a:lnTo>
                    <a:pt x="5" y="95"/>
                  </a:lnTo>
                  <a:lnTo>
                    <a:pt x="9" y="99"/>
                  </a:lnTo>
                  <a:lnTo>
                    <a:pt x="9" y="103"/>
                  </a:lnTo>
                  <a:lnTo>
                    <a:pt x="1" y="107"/>
                  </a:lnTo>
                  <a:lnTo>
                    <a:pt x="0" y="115"/>
                  </a:lnTo>
                  <a:lnTo>
                    <a:pt x="9" y="123"/>
                  </a:lnTo>
                  <a:lnTo>
                    <a:pt x="21" y="117"/>
                  </a:lnTo>
                  <a:lnTo>
                    <a:pt x="29" y="109"/>
                  </a:lnTo>
                  <a:lnTo>
                    <a:pt x="39" y="106"/>
                  </a:lnTo>
                  <a:lnTo>
                    <a:pt x="31" y="98"/>
                  </a:lnTo>
                  <a:lnTo>
                    <a:pt x="33" y="89"/>
                  </a:lnTo>
                  <a:lnTo>
                    <a:pt x="39" y="87"/>
                  </a:lnTo>
                  <a:lnTo>
                    <a:pt x="43" y="87"/>
                  </a:lnTo>
                  <a:lnTo>
                    <a:pt x="46" y="92"/>
                  </a:lnTo>
                  <a:lnTo>
                    <a:pt x="54" y="89"/>
                  </a:lnTo>
                  <a:lnTo>
                    <a:pt x="56" y="81"/>
                  </a:lnTo>
                  <a:lnTo>
                    <a:pt x="49" y="67"/>
                  </a:lnTo>
                  <a:lnTo>
                    <a:pt x="65" y="59"/>
                  </a:lnTo>
                  <a:lnTo>
                    <a:pt x="77" y="57"/>
                  </a:lnTo>
                  <a:lnTo>
                    <a:pt x="77" y="49"/>
                  </a:lnTo>
                  <a:lnTo>
                    <a:pt x="90" y="46"/>
                  </a:lnTo>
                  <a:lnTo>
                    <a:pt x="112" y="34"/>
                  </a:lnTo>
                  <a:lnTo>
                    <a:pt x="118" y="34"/>
                  </a:lnTo>
                  <a:lnTo>
                    <a:pt x="130" y="28"/>
                  </a:lnTo>
                  <a:lnTo>
                    <a:pt x="137" y="16"/>
                  </a:lnTo>
                  <a:lnTo>
                    <a:pt x="131" y="1"/>
                  </a:lnTo>
                  <a:lnTo>
                    <a:pt x="126" y="0"/>
                  </a:lnTo>
                  <a:lnTo>
                    <a:pt x="115" y="18"/>
                  </a:lnTo>
                  <a:lnTo>
                    <a:pt x="98" y="23"/>
                  </a:lnTo>
                  <a:lnTo>
                    <a:pt x="98" y="26"/>
                  </a:lnTo>
                  <a:lnTo>
                    <a:pt x="86" y="34"/>
                  </a:lnTo>
                  <a:lnTo>
                    <a:pt x="80" y="36"/>
                  </a:lnTo>
                  <a:lnTo>
                    <a:pt x="83" y="26"/>
                  </a:lnTo>
                  <a:lnTo>
                    <a:pt x="58" y="2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2" name="Freeform 35"/>
            <p:cNvSpPr>
              <a:spLocks/>
            </p:cNvSpPr>
            <p:nvPr/>
          </p:nvSpPr>
          <p:spPr bwMode="auto">
            <a:xfrm>
              <a:off x="1851" y="3382"/>
              <a:ext cx="137" cy="123"/>
            </a:xfrm>
            <a:custGeom>
              <a:avLst/>
              <a:gdLst>
                <a:gd name="T0" fmla="*/ 58 w 137"/>
                <a:gd name="T1" fmla="*/ 22 h 123"/>
                <a:gd name="T2" fmla="*/ 56 w 137"/>
                <a:gd name="T3" fmla="*/ 30 h 123"/>
                <a:gd name="T4" fmla="*/ 68 w 137"/>
                <a:gd name="T5" fmla="*/ 43 h 123"/>
                <a:gd name="T6" fmla="*/ 45 w 137"/>
                <a:gd name="T7" fmla="*/ 56 h 123"/>
                <a:gd name="T8" fmla="*/ 45 w 137"/>
                <a:gd name="T9" fmla="*/ 59 h 123"/>
                <a:gd name="T10" fmla="*/ 32 w 137"/>
                <a:gd name="T11" fmla="*/ 66 h 123"/>
                <a:gd name="T12" fmla="*/ 22 w 137"/>
                <a:gd name="T13" fmla="*/ 65 h 123"/>
                <a:gd name="T14" fmla="*/ 21 w 137"/>
                <a:gd name="T15" fmla="*/ 72 h 123"/>
                <a:gd name="T16" fmla="*/ 24 w 137"/>
                <a:gd name="T17" fmla="*/ 77 h 123"/>
                <a:gd name="T18" fmla="*/ 23 w 137"/>
                <a:gd name="T19" fmla="*/ 83 h 123"/>
                <a:gd name="T20" fmla="*/ 5 w 137"/>
                <a:gd name="T21" fmla="*/ 95 h 123"/>
                <a:gd name="T22" fmla="*/ 9 w 137"/>
                <a:gd name="T23" fmla="*/ 99 h 123"/>
                <a:gd name="T24" fmla="*/ 9 w 137"/>
                <a:gd name="T25" fmla="*/ 103 h 123"/>
                <a:gd name="T26" fmla="*/ 1 w 137"/>
                <a:gd name="T27" fmla="*/ 107 h 123"/>
                <a:gd name="T28" fmla="*/ 0 w 137"/>
                <a:gd name="T29" fmla="*/ 115 h 123"/>
                <a:gd name="T30" fmla="*/ 9 w 137"/>
                <a:gd name="T31" fmla="*/ 123 h 123"/>
                <a:gd name="T32" fmla="*/ 21 w 137"/>
                <a:gd name="T33" fmla="*/ 117 h 123"/>
                <a:gd name="T34" fmla="*/ 29 w 137"/>
                <a:gd name="T35" fmla="*/ 109 h 123"/>
                <a:gd name="T36" fmla="*/ 39 w 137"/>
                <a:gd name="T37" fmla="*/ 106 h 123"/>
                <a:gd name="T38" fmla="*/ 31 w 137"/>
                <a:gd name="T39" fmla="*/ 98 h 123"/>
                <a:gd name="T40" fmla="*/ 33 w 137"/>
                <a:gd name="T41" fmla="*/ 89 h 123"/>
                <a:gd name="T42" fmla="*/ 39 w 137"/>
                <a:gd name="T43" fmla="*/ 87 h 123"/>
                <a:gd name="T44" fmla="*/ 43 w 137"/>
                <a:gd name="T45" fmla="*/ 87 h 123"/>
                <a:gd name="T46" fmla="*/ 46 w 137"/>
                <a:gd name="T47" fmla="*/ 92 h 123"/>
                <a:gd name="T48" fmla="*/ 54 w 137"/>
                <a:gd name="T49" fmla="*/ 89 h 123"/>
                <a:gd name="T50" fmla="*/ 56 w 137"/>
                <a:gd name="T51" fmla="*/ 81 h 123"/>
                <a:gd name="T52" fmla="*/ 49 w 137"/>
                <a:gd name="T53" fmla="*/ 67 h 123"/>
                <a:gd name="T54" fmla="*/ 65 w 137"/>
                <a:gd name="T55" fmla="*/ 59 h 123"/>
                <a:gd name="T56" fmla="*/ 77 w 137"/>
                <a:gd name="T57" fmla="*/ 57 h 123"/>
                <a:gd name="T58" fmla="*/ 77 w 137"/>
                <a:gd name="T59" fmla="*/ 49 h 123"/>
                <a:gd name="T60" fmla="*/ 90 w 137"/>
                <a:gd name="T61" fmla="*/ 46 h 123"/>
                <a:gd name="T62" fmla="*/ 112 w 137"/>
                <a:gd name="T63" fmla="*/ 34 h 123"/>
                <a:gd name="T64" fmla="*/ 118 w 137"/>
                <a:gd name="T65" fmla="*/ 34 h 123"/>
                <a:gd name="T66" fmla="*/ 130 w 137"/>
                <a:gd name="T67" fmla="*/ 28 h 123"/>
                <a:gd name="T68" fmla="*/ 137 w 137"/>
                <a:gd name="T69" fmla="*/ 16 h 123"/>
                <a:gd name="T70" fmla="*/ 131 w 137"/>
                <a:gd name="T71" fmla="*/ 1 h 123"/>
                <a:gd name="T72" fmla="*/ 126 w 137"/>
                <a:gd name="T73" fmla="*/ 0 h 123"/>
                <a:gd name="T74" fmla="*/ 115 w 137"/>
                <a:gd name="T75" fmla="*/ 18 h 123"/>
                <a:gd name="T76" fmla="*/ 98 w 137"/>
                <a:gd name="T77" fmla="*/ 23 h 123"/>
                <a:gd name="T78" fmla="*/ 98 w 137"/>
                <a:gd name="T79" fmla="*/ 26 h 123"/>
                <a:gd name="T80" fmla="*/ 86 w 137"/>
                <a:gd name="T81" fmla="*/ 34 h 123"/>
                <a:gd name="T82" fmla="*/ 80 w 137"/>
                <a:gd name="T83" fmla="*/ 36 h 123"/>
                <a:gd name="T84" fmla="*/ 83 w 137"/>
                <a:gd name="T85" fmla="*/ 26 h 123"/>
                <a:gd name="T86" fmla="*/ 58 w 137"/>
                <a:gd name="T87" fmla="*/ 22 h 1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7"/>
                <a:gd name="T133" fmla="*/ 0 h 123"/>
                <a:gd name="T134" fmla="*/ 137 w 137"/>
                <a:gd name="T135" fmla="*/ 123 h 1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7" h="123">
                  <a:moveTo>
                    <a:pt x="58" y="22"/>
                  </a:moveTo>
                  <a:lnTo>
                    <a:pt x="56" y="30"/>
                  </a:lnTo>
                  <a:lnTo>
                    <a:pt x="68" y="43"/>
                  </a:lnTo>
                  <a:lnTo>
                    <a:pt x="45" y="56"/>
                  </a:lnTo>
                  <a:lnTo>
                    <a:pt x="45" y="59"/>
                  </a:lnTo>
                  <a:lnTo>
                    <a:pt x="32" y="66"/>
                  </a:lnTo>
                  <a:lnTo>
                    <a:pt x="22" y="65"/>
                  </a:lnTo>
                  <a:lnTo>
                    <a:pt x="21" y="72"/>
                  </a:lnTo>
                  <a:lnTo>
                    <a:pt x="24" y="77"/>
                  </a:lnTo>
                  <a:lnTo>
                    <a:pt x="23" y="83"/>
                  </a:lnTo>
                  <a:lnTo>
                    <a:pt x="5" y="95"/>
                  </a:lnTo>
                  <a:lnTo>
                    <a:pt x="9" y="99"/>
                  </a:lnTo>
                  <a:lnTo>
                    <a:pt x="9" y="103"/>
                  </a:lnTo>
                  <a:lnTo>
                    <a:pt x="1" y="107"/>
                  </a:lnTo>
                  <a:lnTo>
                    <a:pt x="0" y="115"/>
                  </a:lnTo>
                  <a:lnTo>
                    <a:pt x="9" y="123"/>
                  </a:lnTo>
                  <a:lnTo>
                    <a:pt x="21" y="117"/>
                  </a:lnTo>
                  <a:lnTo>
                    <a:pt x="29" y="109"/>
                  </a:lnTo>
                  <a:lnTo>
                    <a:pt x="39" y="106"/>
                  </a:lnTo>
                  <a:lnTo>
                    <a:pt x="31" y="98"/>
                  </a:lnTo>
                  <a:lnTo>
                    <a:pt x="33" y="89"/>
                  </a:lnTo>
                  <a:lnTo>
                    <a:pt x="39" y="87"/>
                  </a:lnTo>
                  <a:lnTo>
                    <a:pt x="43" y="87"/>
                  </a:lnTo>
                  <a:lnTo>
                    <a:pt x="46" y="92"/>
                  </a:lnTo>
                  <a:lnTo>
                    <a:pt x="54" y="89"/>
                  </a:lnTo>
                  <a:lnTo>
                    <a:pt x="56" y="81"/>
                  </a:lnTo>
                  <a:lnTo>
                    <a:pt x="49" y="67"/>
                  </a:lnTo>
                  <a:lnTo>
                    <a:pt x="65" y="59"/>
                  </a:lnTo>
                  <a:lnTo>
                    <a:pt x="77" y="57"/>
                  </a:lnTo>
                  <a:lnTo>
                    <a:pt x="77" y="49"/>
                  </a:lnTo>
                  <a:lnTo>
                    <a:pt x="90" y="46"/>
                  </a:lnTo>
                  <a:lnTo>
                    <a:pt x="112" y="34"/>
                  </a:lnTo>
                  <a:lnTo>
                    <a:pt x="118" y="34"/>
                  </a:lnTo>
                  <a:lnTo>
                    <a:pt x="130" y="28"/>
                  </a:lnTo>
                  <a:lnTo>
                    <a:pt x="137" y="16"/>
                  </a:lnTo>
                  <a:lnTo>
                    <a:pt x="131" y="1"/>
                  </a:lnTo>
                  <a:lnTo>
                    <a:pt x="126" y="0"/>
                  </a:lnTo>
                  <a:lnTo>
                    <a:pt x="115" y="18"/>
                  </a:lnTo>
                  <a:lnTo>
                    <a:pt x="98" y="23"/>
                  </a:lnTo>
                  <a:lnTo>
                    <a:pt x="98" y="26"/>
                  </a:lnTo>
                  <a:lnTo>
                    <a:pt x="86" y="34"/>
                  </a:lnTo>
                  <a:lnTo>
                    <a:pt x="80" y="36"/>
                  </a:lnTo>
                  <a:lnTo>
                    <a:pt x="83" y="26"/>
                  </a:lnTo>
                  <a:lnTo>
                    <a:pt x="58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73" name="Freeform 53"/>
          <p:cNvSpPr>
            <a:spLocks/>
          </p:cNvSpPr>
          <p:nvPr/>
        </p:nvSpPr>
        <p:spPr bwMode="auto">
          <a:xfrm>
            <a:off x="4458582" y="4945214"/>
            <a:ext cx="64762" cy="118499"/>
          </a:xfrm>
          <a:custGeom>
            <a:avLst/>
            <a:gdLst>
              <a:gd name="T0" fmla="*/ 2147483647 w 38"/>
              <a:gd name="T1" fmla="*/ 2147483647 h 83"/>
              <a:gd name="T2" fmla="*/ 2147483647 w 38"/>
              <a:gd name="T3" fmla="*/ 2147483647 h 83"/>
              <a:gd name="T4" fmla="*/ 2147483647 w 38"/>
              <a:gd name="T5" fmla="*/ 2147483647 h 83"/>
              <a:gd name="T6" fmla="*/ 2147483647 w 38"/>
              <a:gd name="T7" fmla="*/ 2147483647 h 83"/>
              <a:gd name="T8" fmla="*/ 2147483647 w 38"/>
              <a:gd name="T9" fmla="*/ 2147483647 h 83"/>
              <a:gd name="T10" fmla="*/ 2147483647 w 38"/>
              <a:gd name="T11" fmla="*/ 2147483647 h 83"/>
              <a:gd name="T12" fmla="*/ 2147483647 w 38"/>
              <a:gd name="T13" fmla="*/ 2147483647 h 83"/>
              <a:gd name="T14" fmla="*/ 2147483647 w 38"/>
              <a:gd name="T15" fmla="*/ 2147483647 h 83"/>
              <a:gd name="T16" fmla="*/ 2147483647 w 38"/>
              <a:gd name="T17" fmla="*/ 0 h 83"/>
              <a:gd name="T18" fmla="*/ 2147483647 w 38"/>
              <a:gd name="T19" fmla="*/ 2147483647 h 83"/>
              <a:gd name="T20" fmla="*/ 2147483647 w 38"/>
              <a:gd name="T21" fmla="*/ 2147483647 h 83"/>
              <a:gd name="T22" fmla="*/ 0 w 38"/>
              <a:gd name="T23" fmla="*/ 2147483647 h 83"/>
              <a:gd name="T24" fmla="*/ 2147483647 w 38"/>
              <a:gd name="T25" fmla="*/ 2147483647 h 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8"/>
              <a:gd name="T40" fmla="*/ 0 h 83"/>
              <a:gd name="T41" fmla="*/ 38 w 38"/>
              <a:gd name="T42" fmla="*/ 83 h 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8" h="83">
                <a:moveTo>
                  <a:pt x="9" y="83"/>
                </a:moveTo>
                <a:lnTo>
                  <a:pt x="10" y="81"/>
                </a:lnTo>
                <a:lnTo>
                  <a:pt x="23" y="77"/>
                </a:lnTo>
                <a:lnTo>
                  <a:pt x="24" y="60"/>
                </a:lnTo>
                <a:lnTo>
                  <a:pt x="24" y="53"/>
                </a:lnTo>
                <a:lnTo>
                  <a:pt x="36" y="40"/>
                </a:lnTo>
                <a:lnTo>
                  <a:pt x="33" y="28"/>
                </a:lnTo>
                <a:lnTo>
                  <a:pt x="38" y="22"/>
                </a:lnTo>
                <a:lnTo>
                  <a:pt x="33" y="0"/>
                </a:lnTo>
                <a:lnTo>
                  <a:pt x="13" y="25"/>
                </a:lnTo>
                <a:lnTo>
                  <a:pt x="16" y="46"/>
                </a:lnTo>
                <a:lnTo>
                  <a:pt x="0" y="64"/>
                </a:lnTo>
                <a:lnTo>
                  <a:pt x="9" y="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4" name="Freeform 65"/>
          <p:cNvSpPr>
            <a:spLocks/>
          </p:cNvSpPr>
          <p:nvPr/>
        </p:nvSpPr>
        <p:spPr bwMode="auto">
          <a:xfrm>
            <a:off x="3954271" y="5445391"/>
            <a:ext cx="159836" cy="84051"/>
          </a:xfrm>
          <a:custGeom>
            <a:avLst/>
            <a:gdLst>
              <a:gd name="T0" fmla="*/ 2147483647 w 95"/>
              <a:gd name="T1" fmla="*/ 0 h 59"/>
              <a:gd name="T2" fmla="*/ 2147483647 w 95"/>
              <a:gd name="T3" fmla="*/ 2147483647 h 59"/>
              <a:gd name="T4" fmla="*/ 2147483647 w 95"/>
              <a:gd name="T5" fmla="*/ 2147483647 h 59"/>
              <a:gd name="T6" fmla="*/ 2147483647 w 95"/>
              <a:gd name="T7" fmla="*/ 2147483647 h 59"/>
              <a:gd name="T8" fmla="*/ 2147483647 w 95"/>
              <a:gd name="T9" fmla="*/ 2147483647 h 59"/>
              <a:gd name="T10" fmla="*/ 2147483647 w 95"/>
              <a:gd name="T11" fmla="*/ 2147483647 h 59"/>
              <a:gd name="T12" fmla="*/ 2147483647 w 95"/>
              <a:gd name="T13" fmla="*/ 2147483647 h 59"/>
              <a:gd name="T14" fmla="*/ 2147483647 w 95"/>
              <a:gd name="T15" fmla="*/ 2147483647 h 59"/>
              <a:gd name="T16" fmla="*/ 2147483647 w 95"/>
              <a:gd name="T17" fmla="*/ 2147483647 h 59"/>
              <a:gd name="T18" fmla="*/ 2147483647 w 95"/>
              <a:gd name="T19" fmla="*/ 2147483647 h 59"/>
              <a:gd name="T20" fmla="*/ 0 w 95"/>
              <a:gd name="T21" fmla="*/ 2147483647 h 59"/>
              <a:gd name="T22" fmla="*/ 2147483647 w 95"/>
              <a:gd name="T23" fmla="*/ 2147483647 h 59"/>
              <a:gd name="T24" fmla="*/ 2147483647 w 95"/>
              <a:gd name="T25" fmla="*/ 2147483647 h 59"/>
              <a:gd name="T26" fmla="*/ 2147483647 w 95"/>
              <a:gd name="T27" fmla="*/ 2147483647 h 59"/>
              <a:gd name="T28" fmla="*/ 2147483647 w 95"/>
              <a:gd name="T29" fmla="*/ 2147483647 h 59"/>
              <a:gd name="T30" fmla="*/ 2147483647 w 95"/>
              <a:gd name="T31" fmla="*/ 2147483647 h 59"/>
              <a:gd name="T32" fmla="*/ 2147483647 w 95"/>
              <a:gd name="T33" fmla="*/ 2147483647 h 59"/>
              <a:gd name="T34" fmla="*/ 2147483647 w 95"/>
              <a:gd name="T35" fmla="*/ 0 h 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5"/>
              <a:gd name="T55" fmla="*/ 0 h 59"/>
              <a:gd name="T56" fmla="*/ 95 w 95"/>
              <a:gd name="T57" fmla="*/ 59 h 5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5" h="59">
                <a:moveTo>
                  <a:pt x="87" y="0"/>
                </a:moveTo>
                <a:lnTo>
                  <a:pt x="92" y="1"/>
                </a:lnTo>
                <a:lnTo>
                  <a:pt x="95" y="13"/>
                </a:lnTo>
                <a:lnTo>
                  <a:pt x="86" y="19"/>
                </a:lnTo>
                <a:lnTo>
                  <a:pt x="75" y="19"/>
                </a:lnTo>
                <a:lnTo>
                  <a:pt x="53" y="34"/>
                </a:lnTo>
                <a:lnTo>
                  <a:pt x="47" y="46"/>
                </a:lnTo>
                <a:lnTo>
                  <a:pt x="25" y="59"/>
                </a:lnTo>
                <a:lnTo>
                  <a:pt x="11" y="53"/>
                </a:lnTo>
                <a:lnTo>
                  <a:pt x="1" y="44"/>
                </a:lnTo>
                <a:lnTo>
                  <a:pt x="0" y="39"/>
                </a:lnTo>
                <a:lnTo>
                  <a:pt x="7" y="33"/>
                </a:lnTo>
                <a:lnTo>
                  <a:pt x="35" y="21"/>
                </a:lnTo>
                <a:lnTo>
                  <a:pt x="58" y="17"/>
                </a:lnTo>
                <a:lnTo>
                  <a:pt x="58" y="10"/>
                </a:lnTo>
                <a:lnTo>
                  <a:pt x="72" y="5"/>
                </a:lnTo>
                <a:lnTo>
                  <a:pt x="81" y="11"/>
                </a:lnTo>
                <a:lnTo>
                  <a:pt x="87" y="0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5" name="Freeform 67"/>
          <p:cNvSpPr>
            <a:spLocks/>
          </p:cNvSpPr>
          <p:nvPr/>
        </p:nvSpPr>
        <p:spPr bwMode="auto">
          <a:xfrm>
            <a:off x="3849551" y="5576291"/>
            <a:ext cx="49604" cy="55116"/>
          </a:xfrm>
          <a:custGeom>
            <a:avLst/>
            <a:gdLst>
              <a:gd name="T0" fmla="*/ 2147483647 w 29"/>
              <a:gd name="T1" fmla="*/ 0 h 39"/>
              <a:gd name="T2" fmla="*/ 2147483647 w 29"/>
              <a:gd name="T3" fmla="*/ 2147483647 h 39"/>
              <a:gd name="T4" fmla="*/ 2147483647 w 29"/>
              <a:gd name="T5" fmla="*/ 2147483647 h 39"/>
              <a:gd name="T6" fmla="*/ 2147483647 w 29"/>
              <a:gd name="T7" fmla="*/ 2147483647 h 39"/>
              <a:gd name="T8" fmla="*/ 2147483647 w 29"/>
              <a:gd name="T9" fmla="*/ 2147483647 h 39"/>
              <a:gd name="T10" fmla="*/ 2147483647 w 29"/>
              <a:gd name="T11" fmla="*/ 2147483647 h 39"/>
              <a:gd name="T12" fmla="*/ 2147483647 w 29"/>
              <a:gd name="T13" fmla="*/ 2147483647 h 39"/>
              <a:gd name="T14" fmla="*/ 0 w 29"/>
              <a:gd name="T15" fmla="*/ 2147483647 h 39"/>
              <a:gd name="T16" fmla="*/ 2147483647 w 29"/>
              <a:gd name="T17" fmla="*/ 2147483647 h 39"/>
              <a:gd name="T18" fmla="*/ 2147483647 w 29"/>
              <a:gd name="T19" fmla="*/ 2147483647 h 39"/>
              <a:gd name="T20" fmla="*/ 2147483647 w 29"/>
              <a:gd name="T21" fmla="*/ 0 h 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"/>
              <a:gd name="T34" fmla="*/ 0 h 39"/>
              <a:gd name="T35" fmla="*/ 29 w 29"/>
              <a:gd name="T36" fmla="*/ 39 h 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" h="39">
                <a:moveTo>
                  <a:pt x="15" y="0"/>
                </a:moveTo>
                <a:lnTo>
                  <a:pt x="15" y="1"/>
                </a:lnTo>
                <a:lnTo>
                  <a:pt x="19" y="13"/>
                </a:lnTo>
                <a:lnTo>
                  <a:pt x="29" y="25"/>
                </a:lnTo>
                <a:lnTo>
                  <a:pt x="23" y="34"/>
                </a:lnTo>
                <a:lnTo>
                  <a:pt x="13" y="39"/>
                </a:lnTo>
                <a:lnTo>
                  <a:pt x="2" y="31"/>
                </a:lnTo>
                <a:lnTo>
                  <a:pt x="0" y="14"/>
                </a:lnTo>
                <a:lnTo>
                  <a:pt x="1" y="7"/>
                </a:lnTo>
                <a:lnTo>
                  <a:pt x="2" y="2"/>
                </a:lnTo>
                <a:lnTo>
                  <a:pt x="15" y="0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" name="Freeform 102"/>
          <p:cNvSpPr>
            <a:spLocks/>
          </p:cNvSpPr>
          <p:nvPr/>
        </p:nvSpPr>
        <p:spPr bwMode="auto">
          <a:xfrm>
            <a:off x="4184381" y="4584204"/>
            <a:ext cx="158458" cy="86808"/>
          </a:xfrm>
          <a:custGeom>
            <a:avLst/>
            <a:gdLst>
              <a:gd name="T0" fmla="*/ 2147483647 w 94"/>
              <a:gd name="T1" fmla="*/ 2147483647 h 60"/>
              <a:gd name="T2" fmla="*/ 2147483647 w 94"/>
              <a:gd name="T3" fmla="*/ 2147483647 h 60"/>
              <a:gd name="T4" fmla="*/ 2147483647 w 94"/>
              <a:gd name="T5" fmla="*/ 2147483647 h 60"/>
              <a:gd name="T6" fmla="*/ 2147483647 w 94"/>
              <a:gd name="T7" fmla="*/ 2147483647 h 60"/>
              <a:gd name="T8" fmla="*/ 2147483647 w 94"/>
              <a:gd name="T9" fmla="*/ 2147483647 h 60"/>
              <a:gd name="T10" fmla="*/ 2147483647 w 94"/>
              <a:gd name="T11" fmla="*/ 2147483647 h 60"/>
              <a:gd name="T12" fmla="*/ 2147483647 w 94"/>
              <a:gd name="T13" fmla="*/ 2147483647 h 60"/>
              <a:gd name="T14" fmla="*/ 2147483647 w 94"/>
              <a:gd name="T15" fmla="*/ 2147483647 h 60"/>
              <a:gd name="T16" fmla="*/ 2147483647 w 94"/>
              <a:gd name="T17" fmla="*/ 2147483647 h 60"/>
              <a:gd name="T18" fmla="*/ 2147483647 w 94"/>
              <a:gd name="T19" fmla="*/ 2147483647 h 60"/>
              <a:gd name="T20" fmla="*/ 2147483647 w 94"/>
              <a:gd name="T21" fmla="*/ 2147483647 h 60"/>
              <a:gd name="T22" fmla="*/ 2147483647 w 94"/>
              <a:gd name="T23" fmla="*/ 2147483647 h 60"/>
              <a:gd name="T24" fmla="*/ 2147483647 w 94"/>
              <a:gd name="T25" fmla="*/ 2147483647 h 60"/>
              <a:gd name="T26" fmla="*/ 2147483647 w 94"/>
              <a:gd name="T27" fmla="*/ 2147483647 h 60"/>
              <a:gd name="T28" fmla="*/ 2147483647 w 94"/>
              <a:gd name="T29" fmla="*/ 2147483647 h 60"/>
              <a:gd name="T30" fmla="*/ 2147483647 w 94"/>
              <a:gd name="T31" fmla="*/ 2147483647 h 60"/>
              <a:gd name="T32" fmla="*/ 2147483647 w 94"/>
              <a:gd name="T33" fmla="*/ 2147483647 h 60"/>
              <a:gd name="T34" fmla="*/ 2147483647 w 94"/>
              <a:gd name="T35" fmla="*/ 2147483647 h 60"/>
              <a:gd name="T36" fmla="*/ 2147483647 w 94"/>
              <a:gd name="T37" fmla="*/ 2147483647 h 60"/>
              <a:gd name="T38" fmla="*/ 2147483647 w 94"/>
              <a:gd name="T39" fmla="*/ 2147483647 h 60"/>
              <a:gd name="T40" fmla="*/ 2147483647 w 94"/>
              <a:gd name="T41" fmla="*/ 2147483647 h 60"/>
              <a:gd name="T42" fmla="*/ 2147483647 w 94"/>
              <a:gd name="T43" fmla="*/ 2147483647 h 60"/>
              <a:gd name="T44" fmla="*/ 2147483647 w 94"/>
              <a:gd name="T45" fmla="*/ 2147483647 h 60"/>
              <a:gd name="T46" fmla="*/ 2147483647 w 94"/>
              <a:gd name="T47" fmla="*/ 2147483647 h 60"/>
              <a:gd name="T48" fmla="*/ 0 w 94"/>
              <a:gd name="T49" fmla="*/ 2147483647 h 60"/>
              <a:gd name="T50" fmla="*/ 0 w 94"/>
              <a:gd name="T51" fmla="*/ 2147483647 h 60"/>
              <a:gd name="T52" fmla="*/ 2147483647 w 94"/>
              <a:gd name="T53" fmla="*/ 2147483647 h 60"/>
              <a:gd name="T54" fmla="*/ 2147483647 w 94"/>
              <a:gd name="T55" fmla="*/ 2147483647 h 60"/>
              <a:gd name="T56" fmla="*/ 2147483647 w 94"/>
              <a:gd name="T57" fmla="*/ 2147483647 h 60"/>
              <a:gd name="T58" fmla="*/ 2147483647 w 94"/>
              <a:gd name="T59" fmla="*/ 2147483647 h 60"/>
              <a:gd name="T60" fmla="*/ 2147483647 w 94"/>
              <a:gd name="T61" fmla="*/ 2147483647 h 60"/>
              <a:gd name="T62" fmla="*/ 2147483647 w 94"/>
              <a:gd name="T63" fmla="*/ 2147483647 h 60"/>
              <a:gd name="T64" fmla="*/ 2147483647 w 94"/>
              <a:gd name="T65" fmla="*/ 2147483647 h 60"/>
              <a:gd name="T66" fmla="*/ 2147483647 w 94"/>
              <a:gd name="T67" fmla="*/ 2147483647 h 60"/>
              <a:gd name="T68" fmla="*/ 2147483647 w 94"/>
              <a:gd name="T69" fmla="*/ 2147483647 h 60"/>
              <a:gd name="T70" fmla="*/ 2147483647 w 94"/>
              <a:gd name="T71" fmla="*/ 2147483647 h 60"/>
              <a:gd name="T72" fmla="*/ 2147483647 w 94"/>
              <a:gd name="T73" fmla="*/ 2147483647 h 60"/>
              <a:gd name="T74" fmla="*/ 2147483647 w 94"/>
              <a:gd name="T75" fmla="*/ 2147483647 h 60"/>
              <a:gd name="T76" fmla="*/ 2147483647 w 94"/>
              <a:gd name="T77" fmla="*/ 0 h 60"/>
              <a:gd name="T78" fmla="*/ 2147483647 w 94"/>
              <a:gd name="T79" fmla="*/ 2147483647 h 60"/>
              <a:gd name="T80" fmla="*/ 2147483647 w 94"/>
              <a:gd name="T81" fmla="*/ 2147483647 h 60"/>
              <a:gd name="T82" fmla="*/ 2147483647 w 94"/>
              <a:gd name="T83" fmla="*/ 2147483647 h 60"/>
              <a:gd name="T84" fmla="*/ 2147483647 w 94"/>
              <a:gd name="T85" fmla="*/ 2147483647 h 60"/>
              <a:gd name="T86" fmla="*/ 2147483647 w 94"/>
              <a:gd name="T87" fmla="*/ 2147483647 h 60"/>
              <a:gd name="T88" fmla="*/ 2147483647 w 94"/>
              <a:gd name="T89" fmla="*/ 2147483647 h 60"/>
              <a:gd name="T90" fmla="*/ 2147483647 w 94"/>
              <a:gd name="T91" fmla="*/ 2147483647 h 60"/>
              <a:gd name="T92" fmla="*/ 2147483647 w 94"/>
              <a:gd name="T93" fmla="*/ 2147483647 h 60"/>
              <a:gd name="T94" fmla="*/ 2147483647 w 94"/>
              <a:gd name="T95" fmla="*/ 2147483647 h 60"/>
              <a:gd name="T96" fmla="*/ 2147483647 w 94"/>
              <a:gd name="T97" fmla="*/ 2147483647 h 60"/>
              <a:gd name="T98" fmla="*/ 2147483647 w 94"/>
              <a:gd name="T99" fmla="*/ 2147483647 h 60"/>
              <a:gd name="T100" fmla="*/ 2147483647 w 94"/>
              <a:gd name="T101" fmla="*/ 2147483647 h 60"/>
              <a:gd name="T102" fmla="*/ 2147483647 w 94"/>
              <a:gd name="T103" fmla="*/ 2147483647 h 60"/>
              <a:gd name="T104" fmla="*/ 2147483647 w 94"/>
              <a:gd name="T105" fmla="*/ 2147483647 h 60"/>
              <a:gd name="T106" fmla="*/ 2147483647 w 94"/>
              <a:gd name="T107" fmla="*/ 2147483647 h 60"/>
              <a:gd name="T108" fmla="*/ 2147483647 w 94"/>
              <a:gd name="T109" fmla="*/ 2147483647 h 60"/>
              <a:gd name="T110" fmla="*/ 2147483647 w 94"/>
              <a:gd name="T111" fmla="*/ 2147483647 h 60"/>
              <a:gd name="T112" fmla="*/ 2147483647 w 94"/>
              <a:gd name="T113" fmla="*/ 2147483647 h 60"/>
              <a:gd name="T114" fmla="*/ 2147483647 w 94"/>
              <a:gd name="T115" fmla="*/ 2147483647 h 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4"/>
              <a:gd name="T175" fmla="*/ 0 h 60"/>
              <a:gd name="T176" fmla="*/ 94 w 94"/>
              <a:gd name="T177" fmla="*/ 60 h 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4" h="60">
                <a:moveTo>
                  <a:pt x="87" y="15"/>
                </a:moveTo>
                <a:lnTo>
                  <a:pt x="87" y="20"/>
                </a:lnTo>
                <a:lnTo>
                  <a:pt x="84" y="23"/>
                </a:lnTo>
                <a:lnTo>
                  <a:pt x="78" y="29"/>
                </a:lnTo>
                <a:lnTo>
                  <a:pt x="77" y="31"/>
                </a:lnTo>
                <a:lnTo>
                  <a:pt x="72" y="31"/>
                </a:lnTo>
                <a:lnTo>
                  <a:pt x="68" y="29"/>
                </a:lnTo>
                <a:lnTo>
                  <a:pt x="61" y="29"/>
                </a:lnTo>
                <a:lnTo>
                  <a:pt x="55" y="29"/>
                </a:lnTo>
                <a:lnTo>
                  <a:pt x="50" y="27"/>
                </a:lnTo>
                <a:lnTo>
                  <a:pt x="48" y="25"/>
                </a:lnTo>
                <a:lnTo>
                  <a:pt x="45" y="27"/>
                </a:lnTo>
                <a:lnTo>
                  <a:pt x="48" y="32"/>
                </a:lnTo>
                <a:lnTo>
                  <a:pt x="46" y="37"/>
                </a:lnTo>
                <a:lnTo>
                  <a:pt x="45" y="41"/>
                </a:lnTo>
                <a:lnTo>
                  <a:pt x="37" y="43"/>
                </a:lnTo>
                <a:lnTo>
                  <a:pt x="33" y="46"/>
                </a:lnTo>
                <a:lnTo>
                  <a:pt x="30" y="51"/>
                </a:lnTo>
                <a:lnTo>
                  <a:pt x="25" y="54"/>
                </a:lnTo>
                <a:lnTo>
                  <a:pt x="20" y="58"/>
                </a:lnTo>
                <a:lnTo>
                  <a:pt x="16" y="58"/>
                </a:lnTo>
                <a:lnTo>
                  <a:pt x="9" y="60"/>
                </a:lnTo>
                <a:lnTo>
                  <a:pt x="5" y="59"/>
                </a:lnTo>
                <a:lnTo>
                  <a:pt x="3" y="56"/>
                </a:lnTo>
                <a:lnTo>
                  <a:pt x="0" y="50"/>
                </a:lnTo>
                <a:lnTo>
                  <a:pt x="0" y="45"/>
                </a:lnTo>
                <a:lnTo>
                  <a:pt x="3" y="43"/>
                </a:lnTo>
                <a:lnTo>
                  <a:pt x="3" y="34"/>
                </a:lnTo>
                <a:lnTo>
                  <a:pt x="4" y="27"/>
                </a:lnTo>
                <a:lnTo>
                  <a:pt x="8" y="24"/>
                </a:lnTo>
                <a:lnTo>
                  <a:pt x="14" y="18"/>
                </a:lnTo>
                <a:lnTo>
                  <a:pt x="14" y="12"/>
                </a:lnTo>
                <a:lnTo>
                  <a:pt x="14" y="7"/>
                </a:lnTo>
                <a:lnTo>
                  <a:pt x="13" y="4"/>
                </a:lnTo>
                <a:lnTo>
                  <a:pt x="15" y="3"/>
                </a:lnTo>
                <a:lnTo>
                  <a:pt x="19" y="3"/>
                </a:lnTo>
                <a:lnTo>
                  <a:pt x="27" y="2"/>
                </a:lnTo>
                <a:lnTo>
                  <a:pt x="36" y="1"/>
                </a:lnTo>
                <a:lnTo>
                  <a:pt x="41" y="0"/>
                </a:lnTo>
                <a:lnTo>
                  <a:pt x="46" y="2"/>
                </a:lnTo>
                <a:lnTo>
                  <a:pt x="46" y="7"/>
                </a:lnTo>
                <a:lnTo>
                  <a:pt x="46" y="9"/>
                </a:lnTo>
                <a:lnTo>
                  <a:pt x="46" y="13"/>
                </a:lnTo>
                <a:lnTo>
                  <a:pt x="50" y="14"/>
                </a:lnTo>
                <a:lnTo>
                  <a:pt x="55" y="12"/>
                </a:lnTo>
                <a:lnTo>
                  <a:pt x="59" y="11"/>
                </a:lnTo>
                <a:lnTo>
                  <a:pt x="67" y="9"/>
                </a:lnTo>
                <a:lnTo>
                  <a:pt x="70" y="7"/>
                </a:lnTo>
                <a:lnTo>
                  <a:pt x="72" y="3"/>
                </a:lnTo>
                <a:lnTo>
                  <a:pt x="76" y="4"/>
                </a:lnTo>
                <a:lnTo>
                  <a:pt x="83" y="4"/>
                </a:lnTo>
                <a:lnTo>
                  <a:pt x="86" y="4"/>
                </a:lnTo>
                <a:lnTo>
                  <a:pt x="89" y="4"/>
                </a:lnTo>
                <a:lnTo>
                  <a:pt x="90" y="4"/>
                </a:lnTo>
                <a:lnTo>
                  <a:pt x="94" y="5"/>
                </a:lnTo>
                <a:lnTo>
                  <a:pt x="91" y="10"/>
                </a:lnTo>
                <a:lnTo>
                  <a:pt x="87" y="15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7" name="Freeform 54"/>
          <p:cNvSpPr>
            <a:spLocks/>
          </p:cNvSpPr>
          <p:nvPr/>
        </p:nvSpPr>
        <p:spPr bwMode="auto">
          <a:xfrm>
            <a:off x="4458582" y="4945214"/>
            <a:ext cx="64762" cy="118499"/>
          </a:xfrm>
          <a:custGeom>
            <a:avLst/>
            <a:gdLst>
              <a:gd name="T0" fmla="*/ 2147483647 w 38"/>
              <a:gd name="T1" fmla="*/ 2147483647 h 83"/>
              <a:gd name="T2" fmla="*/ 2147483647 w 38"/>
              <a:gd name="T3" fmla="*/ 2147483647 h 83"/>
              <a:gd name="T4" fmla="*/ 2147483647 w 38"/>
              <a:gd name="T5" fmla="*/ 2147483647 h 83"/>
              <a:gd name="T6" fmla="*/ 2147483647 w 38"/>
              <a:gd name="T7" fmla="*/ 2147483647 h 83"/>
              <a:gd name="T8" fmla="*/ 2147483647 w 38"/>
              <a:gd name="T9" fmla="*/ 2147483647 h 83"/>
              <a:gd name="T10" fmla="*/ 2147483647 w 38"/>
              <a:gd name="T11" fmla="*/ 2147483647 h 83"/>
              <a:gd name="T12" fmla="*/ 2147483647 w 38"/>
              <a:gd name="T13" fmla="*/ 2147483647 h 83"/>
              <a:gd name="T14" fmla="*/ 2147483647 w 38"/>
              <a:gd name="T15" fmla="*/ 2147483647 h 83"/>
              <a:gd name="T16" fmla="*/ 2147483647 w 38"/>
              <a:gd name="T17" fmla="*/ 0 h 83"/>
              <a:gd name="T18" fmla="*/ 2147483647 w 38"/>
              <a:gd name="T19" fmla="*/ 2147483647 h 83"/>
              <a:gd name="T20" fmla="*/ 2147483647 w 38"/>
              <a:gd name="T21" fmla="*/ 2147483647 h 83"/>
              <a:gd name="T22" fmla="*/ 0 w 38"/>
              <a:gd name="T23" fmla="*/ 2147483647 h 83"/>
              <a:gd name="T24" fmla="*/ 2147483647 w 38"/>
              <a:gd name="T25" fmla="*/ 2147483647 h 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8"/>
              <a:gd name="T40" fmla="*/ 0 h 83"/>
              <a:gd name="T41" fmla="*/ 38 w 38"/>
              <a:gd name="T42" fmla="*/ 83 h 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8" h="83">
                <a:moveTo>
                  <a:pt x="9" y="83"/>
                </a:moveTo>
                <a:lnTo>
                  <a:pt x="10" y="81"/>
                </a:lnTo>
                <a:lnTo>
                  <a:pt x="23" y="77"/>
                </a:lnTo>
                <a:lnTo>
                  <a:pt x="24" y="60"/>
                </a:lnTo>
                <a:lnTo>
                  <a:pt x="24" y="53"/>
                </a:lnTo>
                <a:lnTo>
                  <a:pt x="36" y="40"/>
                </a:lnTo>
                <a:lnTo>
                  <a:pt x="33" y="28"/>
                </a:lnTo>
                <a:lnTo>
                  <a:pt x="38" y="22"/>
                </a:lnTo>
                <a:lnTo>
                  <a:pt x="33" y="0"/>
                </a:lnTo>
                <a:lnTo>
                  <a:pt x="13" y="25"/>
                </a:lnTo>
                <a:lnTo>
                  <a:pt x="16" y="46"/>
                </a:lnTo>
                <a:lnTo>
                  <a:pt x="0" y="64"/>
                </a:lnTo>
                <a:lnTo>
                  <a:pt x="9" y="83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8" name="Freeform 58"/>
          <p:cNvSpPr>
            <a:spLocks/>
          </p:cNvSpPr>
          <p:nvPr/>
        </p:nvSpPr>
        <p:spPr bwMode="auto">
          <a:xfrm>
            <a:off x="6787229" y="4078516"/>
            <a:ext cx="28936" cy="28935"/>
          </a:xfrm>
          <a:custGeom>
            <a:avLst/>
            <a:gdLst>
              <a:gd name="T0" fmla="*/ 2147483647 w 17"/>
              <a:gd name="T1" fmla="*/ 2147483647 h 20"/>
              <a:gd name="T2" fmla="*/ 2147483647 w 17"/>
              <a:gd name="T3" fmla="*/ 2147483647 h 20"/>
              <a:gd name="T4" fmla="*/ 2147483647 w 17"/>
              <a:gd name="T5" fmla="*/ 2147483647 h 20"/>
              <a:gd name="T6" fmla="*/ 2147483647 w 17"/>
              <a:gd name="T7" fmla="*/ 0 h 20"/>
              <a:gd name="T8" fmla="*/ 0 w 17"/>
              <a:gd name="T9" fmla="*/ 2147483647 h 20"/>
              <a:gd name="T10" fmla="*/ 2147483647 w 17"/>
              <a:gd name="T11" fmla="*/ 2147483647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20"/>
              <a:gd name="T20" fmla="*/ 17 w 17"/>
              <a:gd name="T21" fmla="*/ 20 h 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20">
                <a:moveTo>
                  <a:pt x="3" y="16"/>
                </a:moveTo>
                <a:lnTo>
                  <a:pt x="16" y="20"/>
                </a:lnTo>
                <a:lnTo>
                  <a:pt x="17" y="12"/>
                </a:lnTo>
                <a:lnTo>
                  <a:pt x="8" y="0"/>
                </a:lnTo>
                <a:lnTo>
                  <a:pt x="0" y="2"/>
                </a:lnTo>
                <a:lnTo>
                  <a:pt x="3" y="16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9" name="Freeform 63"/>
          <p:cNvSpPr>
            <a:spLocks/>
          </p:cNvSpPr>
          <p:nvPr/>
        </p:nvSpPr>
        <p:spPr bwMode="auto">
          <a:xfrm>
            <a:off x="6909863" y="4449170"/>
            <a:ext cx="31691" cy="23425"/>
          </a:xfrm>
          <a:custGeom>
            <a:avLst/>
            <a:gdLst>
              <a:gd name="T0" fmla="*/ 0 w 19"/>
              <a:gd name="T1" fmla="*/ 2147483647 h 16"/>
              <a:gd name="T2" fmla="*/ 2147483647 w 19"/>
              <a:gd name="T3" fmla="*/ 2147483647 h 16"/>
              <a:gd name="T4" fmla="*/ 2147483647 w 19"/>
              <a:gd name="T5" fmla="*/ 2147483647 h 16"/>
              <a:gd name="T6" fmla="*/ 2147483647 w 19"/>
              <a:gd name="T7" fmla="*/ 2147483647 h 16"/>
              <a:gd name="T8" fmla="*/ 2147483647 w 19"/>
              <a:gd name="T9" fmla="*/ 2147483647 h 16"/>
              <a:gd name="T10" fmla="*/ 2147483647 w 19"/>
              <a:gd name="T11" fmla="*/ 0 h 16"/>
              <a:gd name="T12" fmla="*/ 0 w 19"/>
              <a:gd name="T13" fmla="*/ 2147483647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"/>
              <a:gd name="T22" fmla="*/ 0 h 16"/>
              <a:gd name="T23" fmla="*/ 19 w 19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" h="16">
                <a:moveTo>
                  <a:pt x="0" y="4"/>
                </a:moveTo>
                <a:lnTo>
                  <a:pt x="8" y="12"/>
                </a:lnTo>
                <a:lnTo>
                  <a:pt x="15" y="16"/>
                </a:lnTo>
                <a:lnTo>
                  <a:pt x="19" y="12"/>
                </a:lnTo>
                <a:lnTo>
                  <a:pt x="18" y="5"/>
                </a:lnTo>
                <a:lnTo>
                  <a:pt x="6" y="0"/>
                </a:lnTo>
                <a:lnTo>
                  <a:pt x="0" y="4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0" name="Freeform 84"/>
          <p:cNvSpPr>
            <a:spLocks/>
          </p:cNvSpPr>
          <p:nvPr/>
        </p:nvSpPr>
        <p:spPr bwMode="auto">
          <a:xfrm>
            <a:off x="3915690" y="4496019"/>
            <a:ext cx="52360" cy="35825"/>
          </a:xfrm>
          <a:custGeom>
            <a:avLst/>
            <a:gdLst>
              <a:gd name="T0" fmla="*/ 2147483647 w 31"/>
              <a:gd name="T1" fmla="*/ 2147483647 h 25"/>
              <a:gd name="T2" fmla="*/ 2147483647 w 31"/>
              <a:gd name="T3" fmla="*/ 2147483647 h 25"/>
              <a:gd name="T4" fmla="*/ 0 w 31"/>
              <a:gd name="T5" fmla="*/ 2147483647 h 25"/>
              <a:gd name="T6" fmla="*/ 2147483647 w 31"/>
              <a:gd name="T7" fmla="*/ 2147483647 h 25"/>
              <a:gd name="T8" fmla="*/ 2147483647 w 31"/>
              <a:gd name="T9" fmla="*/ 0 h 25"/>
              <a:gd name="T10" fmla="*/ 2147483647 w 31"/>
              <a:gd name="T11" fmla="*/ 2147483647 h 25"/>
              <a:gd name="T12" fmla="*/ 2147483647 w 31"/>
              <a:gd name="T13" fmla="*/ 2147483647 h 25"/>
              <a:gd name="T14" fmla="*/ 2147483647 w 31"/>
              <a:gd name="T15" fmla="*/ 2147483647 h 25"/>
              <a:gd name="T16" fmla="*/ 2147483647 w 31"/>
              <a:gd name="T17" fmla="*/ 2147483647 h 25"/>
              <a:gd name="T18" fmla="*/ 2147483647 w 31"/>
              <a:gd name="T19" fmla="*/ 2147483647 h 25"/>
              <a:gd name="T20" fmla="*/ 2147483647 w 31"/>
              <a:gd name="T21" fmla="*/ 2147483647 h 25"/>
              <a:gd name="T22" fmla="*/ 2147483647 w 31"/>
              <a:gd name="T23" fmla="*/ 2147483647 h 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"/>
              <a:gd name="T37" fmla="*/ 0 h 25"/>
              <a:gd name="T38" fmla="*/ 31 w 31"/>
              <a:gd name="T39" fmla="*/ 25 h 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" h="25">
                <a:moveTo>
                  <a:pt x="16" y="18"/>
                </a:moveTo>
                <a:lnTo>
                  <a:pt x="5" y="15"/>
                </a:lnTo>
                <a:lnTo>
                  <a:pt x="0" y="8"/>
                </a:lnTo>
                <a:lnTo>
                  <a:pt x="3" y="2"/>
                </a:lnTo>
                <a:lnTo>
                  <a:pt x="13" y="0"/>
                </a:lnTo>
                <a:lnTo>
                  <a:pt x="21" y="5"/>
                </a:lnTo>
                <a:lnTo>
                  <a:pt x="28" y="14"/>
                </a:lnTo>
                <a:lnTo>
                  <a:pt x="31" y="18"/>
                </a:lnTo>
                <a:lnTo>
                  <a:pt x="26" y="25"/>
                </a:lnTo>
                <a:lnTo>
                  <a:pt x="21" y="23"/>
                </a:lnTo>
                <a:lnTo>
                  <a:pt x="20" y="20"/>
                </a:lnTo>
                <a:lnTo>
                  <a:pt x="16" y="18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1" name="Oval 106"/>
          <p:cNvSpPr>
            <a:spLocks noChangeArrowheads="1"/>
          </p:cNvSpPr>
          <p:nvPr/>
        </p:nvSpPr>
        <p:spPr bwMode="auto">
          <a:xfrm>
            <a:off x="6944310" y="2219732"/>
            <a:ext cx="100587" cy="66139"/>
          </a:xfrm>
          <a:prstGeom prst="ellipse">
            <a:avLst/>
          </a:prstGeom>
          <a:solidFill>
            <a:srgbClr val="FF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82" name="Oval 123"/>
          <p:cNvSpPr>
            <a:spLocks noChangeArrowheads="1"/>
          </p:cNvSpPr>
          <p:nvPr/>
        </p:nvSpPr>
        <p:spPr bwMode="auto">
          <a:xfrm>
            <a:off x="7054541" y="3286225"/>
            <a:ext cx="100587" cy="67517"/>
          </a:xfrm>
          <a:prstGeom prst="ellipse">
            <a:avLst/>
          </a:prstGeom>
          <a:solidFill>
            <a:srgbClr val="FF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83" name="Oval 115"/>
          <p:cNvSpPr>
            <a:spLocks noChangeArrowheads="1"/>
          </p:cNvSpPr>
          <p:nvPr/>
        </p:nvSpPr>
        <p:spPr bwMode="auto">
          <a:xfrm>
            <a:off x="6854747" y="2991354"/>
            <a:ext cx="97830" cy="66139"/>
          </a:xfrm>
          <a:prstGeom prst="ellipse">
            <a:avLst/>
          </a:prstGeom>
          <a:solidFill>
            <a:srgbClr val="FF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84" name="Oval 104"/>
          <p:cNvSpPr>
            <a:spLocks noChangeArrowheads="1"/>
          </p:cNvSpPr>
          <p:nvPr/>
        </p:nvSpPr>
        <p:spPr bwMode="auto">
          <a:xfrm>
            <a:off x="7798606" y="2196308"/>
            <a:ext cx="100587" cy="64761"/>
          </a:xfrm>
          <a:prstGeom prst="ellipse">
            <a:avLst/>
          </a:prstGeom>
          <a:solidFill>
            <a:srgbClr val="FF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85" name="Oval 107"/>
          <p:cNvSpPr>
            <a:spLocks noChangeArrowheads="1"/>
          </p:cNvSpPr>
          <p:nvPr/>
        </p:nvSpPr>
        <p:spPr bwMode="auto">
          <a:xfrm>
            <a:off x="6959467" y="2500823"/>
            <a:ext cx="96453" cy="67517"/>
          </a:xfrm>
          <a:prstGeom prst="ellipse">
            <a:avLst/>
          </a:prstGeom>
          <a:solidFill>
            <a:srgbClr val="FF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86" name="Freeform 88"/>
          <p:cNvSpPr>
            <a:spLocks/>
          </p:cNvSpPr>
          <p:nvPr/>
        </p:nvSpPr>
        <p:spPr bwMode="auto">
          <a:xfrm>
            <a:off x="6985646" y="1793962"/>
            <a:ext cx="49604" cy="37203"/>
          </a:xfrm>
          <a:custGeom>
            <a:avLst/>
            <a:gdLst>
              <a:gd name="T0" fmla="*/ 2147483647 w 29"/>
              <a:gd name="T1" fmla="*/ 2147483647 h 26"/>
              <a:gd name="T2" fmla="*/ 2147483647 w 29"/>
              <a:gd name="T3" fmla="*/ 2147483647 h 26"/>
              <a:gd name="T4" fmla="*/ 2147483647 w 29"/>
              <a:gd name="T5" fmla="*/ 2147483647 h 26"/>
              <a:gd name="T6" fmla="*/ 2147483647 w 29"/>
              <a:gd name="T7" fmla="*/ 2147483647 h 26"/>
              <a:gd name="T8" fmla="*/ 2147483647 w 29"/>
              <a:gd name="T9" fmla="*/ 2147483647 h 26"/>
              <a:gd name="T10" fmla="*/ 2147483647 w 29"/>
              <a:gd name="T11" fmla="*/ 2147483647 h 26"/>
              <a:gd name="T12" fmla="*/ 2147483647 w 29"/>
              <a:gd name="T13" fmla="*/ 2147483647 h 26"/>
              <a:gd name="T14" fmla="*/ 2147483647 w 29"/>
              <a:gd name="T15" fmla="*/ 2147483647 h 26"/>
              <a:gd name="T16" fmla="*/ 2147483647 w 29"/>
              <a:gd name="T17" fmla="*/ 2147483647 h 26"/>
              <a:gd name="T18" fmla="*/ 2147483647 w 29"/>
              <a:gd name="T19" fmla="*/ 2147483647 h 26"/>
              <a:gd name="T20" fmla="*/ 2147483647 w 29"/>
              <a:gd name="T21" fmla="*/ 2147483647 h 26"/>
              <a:gd name="T22" fmla="*/ 2147483647 w 29"/>
              <a:gd name="T23" fmla="*/ 2147483647 h 26"/>
              <a:gd name="T24" fmla="*/ 2147483647 w 29"/>
              <a:gd name="T25" fmla="*/ 2147483647 h 26"/>
              <a:gd name="T26" fmla="*/ 2147483647 w 29"/>
              <a:gd name="T27" fmla="*/ 0 h 26"/>
              <a:gd name="T28" fmla="*/ 2147483647 w 29"/>
              <a:gd name="T29" fmla="*/ 2147483647 h 26"/>
              <a:gd name="T30" fmla="*/ 2147483647 w 29"/>
              <a:gd name="T31" fmla="*/ 2147483647 h 26"/>
              <a:gd name="T32" fmla="*/ 0 w 29"/>
              <a:gd name="T33" fmla="*/ 2147483647 h 26"/>
              <a:gd name="T34" fmla="*/ 0 w 29"/>
              <a:gd name="T35" fmla="*/ 2147483647 h 26"/>
              <a:gd name="T36" fmla="*/ 2147483647 w 29"/>
              <a:gd name="T37" fmla="*/ 2147483647 h 26"/>
              <a:gd name="T38" fmla="*/ 2147483647 w 29"/>
              <a:gd name="T39" fmla="*/ 2147483647 h 26"/>
              <a:gd name="T40" fmla="*/ 2147483647 w 29"/>
              <a:gd name="T41" fmla="*/ 2147483647 h 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9"/>
              <a:gd name="T64" fmla="*/ 0 h 26"/>
              <a:gd name="T65" fmla="*/ 29 w 29"/>
              <a:gd name="T66" fmla="*/ 26 h 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9" h="26">
                <a:moveTo>
                  <a:pt x="10" y="22"/>
                </a:moveTo>
                <a:lnTo>
                  <a:pt x="10" y="22"/>
                </a:lnTo>
                <a:lnTo>
                  <a:pt x="14" y="26"/>
                </a:lnTo>
                <a:lnTo>
                  <a:pt x="18" y="26"/>
                </a:lnTo>
                <a:lnTo>
                  <a:pt x="22" y="25"/>
                </a:lnTo>
                <a:lnTo>
                  <a:pt x="27" y="20"/>
                </a:lnTo>
                <a:lnTo>
                  <a:pt x="29" y="16"/>
                </a:lnTo>
                <a:lnTo>
                  <a:pt x="29" y="11"/>
                </a:lnTo>
                <a:lnTo>
                  <a:pt x="28" y="7"/>
                </a:lnTo>
                <a:lnTo>
                  <a:pt x="26" y="6"/>
                </a:lnTo>
                <a:lnTo>
                  <a:pt x="22" y="3"/>
                </a:lnTo>
                <a:lnTo>
                  <a:pt x="14" y="3"/>
                </a:lnTo>
                <a:lnTo>
                  <a:pt x="13" y="1"/>
                </a:lnTo>
                <a:lnTo>
                  <a:pt x="7" y="0"/>
                </a:lnTo>
                <a:lnTo>
                  <a:pt x="5" y="2"/>
                </a:lnTo>
                <a:lnTo>
                  <a:pt x="3" y="6"/>
                </a:lnTo>
                <a:lnTo>
                  <a:pt x="0" y="8"/>
                </a:lnTo>
                <a:lnTo>
                  <a:pt x="0" y="11"/>
                </a:lnTo>
                <a:lnTo>
                  <a:pt x="3" y="16"/>
                </a:lnTo>
                <a:lnTo>
                  <a:pt x="5" y="16"/>
                </a:lnTo>
                <a:lnTo>
                  <a:pt x="10" y="22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7" name="Freeform 92"/>
          <p:cNvSpPr>
            <a:spLocks/>
          </p:cNvSpPr>
          <p:nvPr/>
        </p:nvSpPr>
        <p:spPr bwMode="auto">
          <a:xfrm>
            <a:off x="6663218" y="2466376"/>
            <a:ext cx="34448" cy="46849"/>
          </a:xfrm>
          <a:custGeom>
            <a:avLst/>
            <a:gdLst>
              <a:gd name="T0" fmla="*/ 2147483647 w 21"/>
              <a:gd name="T1" fmla="*/ 2147483647 h 32"/>
              <a:gd name="T2" fmla="*/ 2147483647 w 21"/>
              <a:gd name="T3" fmla="*/ 2147483647 h 32"/>
              <a:gd name="T4" fmla="*/ 2147483647 w 21"/>
              <a:gd name="T5" fmla="*/ 2147483647 h 32"/>
              <a:gd name="T6" fmla="*/ 2147483647 w 21"/>
              <a:gd name="T7" fmla="*/ 2147483647 h 32"/>
              <a:gd name="T8" fmla="*/ 2147483647 w 21"/>
              <a:gd name="T9" fmla="*/ 2147483647 h 32"/>
              <a:gd name="T10" fmla="*/ 2147483647 w 21"/>
              <a:gd name="T11" fmla="*/ 2147483647 h 32"/>
              <a:gd name="T12" fmla="*/ 2147483647 w 21"/>
              <a:gd name="T13" fmla="*/ 2147483647 h 32"/>
              <a:gd name="T14" fmla="*/ 2147483647 w 21"/>
              <a:gd name="T15" fmla="*/ 2147483647 h 32"/>
              <a:gd name="T16" fmla="*/ 2147483647 w 21"/>
              <a:gd name="T17" fmla="*/ 2147483647 h 32"/>
              <a:gd name="T18" fmla="*/ 2147483647 w 21"/>
              <a:gd name="T19" fmla="*/ 2147483647 h 32"/>
              <a:gd name="T20" fmla="*/ 2147483647 w 21"/>
              <a:gd name="T21" fmla="*/ 0 h 32"/>
              <a:gd name="T22" fmla="*/ 2147483647 w 21"/>
              <a:gd name="T23" fmla="*/ 2147483647 h 32"/>
              <a:gd name="T24" fmla="*/ 2147483647 w 21"/>
              <a:gd name="T25" fmla="*/ 2147483647 h 32"/>
              <a:gd name="T26" fmla="*/ 2147483647 w 21"/>
              <a:gd name="T27" fmla="*/ 2147483647 h 32"/>
              <a:gd name="T28" fmla="*/ 0 w 21"/>
              <a:gd name="T29" fmla="*/ 2147483647 h 32"/>
              <a:gd name="T30" fmla="*/ 2147483647 w 21"/>
              <a:gd name="T31" fmla="*/ 2147483647 h 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1"/>
              <a:gd name="T49" fmla="*/ 0 h 32"/>
              <a:gd name="T50" fmla="*/ 21 w 21"/>
              <a:gd name="T51" fmla="*/ 32 h 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1" h="32">
                <a:moveTo>
                  <a:pt x="2" y="23"/>
                </a:moveTo>
                <a:lnTo>
                  <a:pt x="3" y="23"/>
                </a:lnTo>
                <a:lnTo>
                  <a:pt x="4" y="30"/>
                </a:lnTo>
                <a:lnTo>
                  <a:pt x="9" y="32"/>
                </a:lnTo>
                <a:lnTo>
                  <a:pt x="13" y="32"/>
                </a:lnTo>
                <a:lnTo>
                  <a:pt x="15" y="28"/>
                </a:lnTo>
                <a:lnTo>
                  <a:pt x="16" y="18"/>
                </a:lnTo>
                <a:lnTo>
                  <a:pt x="18" y="15"/>
                </a:lnTo>
                <a:lnTo>
                  <a:pt x="21" y="4"/>
                </a:lnTo>
                <a:lnTo>
                  <a:pt x="21" y="3"/>
                </a:lnTo>
                <a:lnTo>
                  <a:pt x="18" y="0"/>
                </a:lnTo>
                <a:lnTo>
                  <a:pt x="9" y="3"/>
                </a:lnTo>
                <a:lnTo>
                  <a:pt x="8" y="5"/>
                </a:lnTo>
                <a:lnTo>
                  <a:pt x="2" y="10"/>
                </a:lnTo>
                <a:lnTo>
                  <a:pt x="0" y="18"/>
                </a:lnTo>
                <a:lnTo>
                  <a:pt x="2" y="23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8" name="Freeform 94"/>
          <p:cNvSpPr>
            <a:spLocks/>
          </p:cNvSpPr>
          <p:nvPr/>
        </p:nvSpPr>
        <p:spPr bwMode="auto">
          <a:xfrm>
            <a:off x="8349765" y="1602433"/>
            <a:ext cx="414748" cy="281091"/>
          </a:xfrm>
          <a:custGeom>
            <a:avLst/>
            <a:gdLst>
              <a:gd name="T0" fmla="*/ 2147483647 w 246"/>
              <a:gd name="T1" fmla="*/ 2147483647 h 197"/>
              <a:gd name="T2" fmla="*/ 2147483647 w 246"/>
              <a:gd name="T3" fmla="*/ 2147483647 h 197"/>
              <a:gd name="T4" fmla="*/ 2147483647 w 246"/>
              <a:gd name="T5" fmla="*/ 2147483647 h 197"/>
              <a:gd name="T6" fmla="*/ 2147483647 w 246"/>
              <a:gd name="T7" fmla="*/ 2147483647 h 197"/>
              <a:gd name="T8" fmla="*/ 2147483647 w 246"/>
              <a:gd name="T9" fmla="*/ 2147483647 h 197"/>
              <a:gd name="T10" fmla="*/ 2147483647 w 246"/>
              <a:gd name="T11" fmla="*/ 2147483647 h 197"/>
              <a:gd name="T12" fmla="*/ 2147483647 w 246"/>
              <a:gd name="T13" fmla="*/ 2147483647 h 197"/>
              <a:gd name="T14" fmla="*/ 2147483647 w 246"/>
              <a:gd name="T15" fmla="*/ 2147483647 h 197"/>
              <a:gd name="T16" fmla="*/ 2147483647 w 246"/>
              <a:gd name="T17" fmla="*/ 2147483647 h 197"/>
              <a:gd name="T18" fmla="*/ 2147483647 w 246"/>
              <a:gd name="T19" fmla="*/ 2147483647 h 197"/>
              <a:gd name="T20" fmla="*/ 2147483647 w 246"/>
              <a:gd name="T21" fmla="*/ 2147483647 h 197"/>
              <a:gd name="T22" fmla="*/ 2147483647 w 246"/>
              <a:gd name="T23" fmla="*/ 2147483647 h 197"/>
              <a:gd name="T24" fmla="*/ 2147483647 w 246"/>
              <a:gd name="T25" fmla="*/ 2147483647 h 197"/>
              <a:gd name="T26" fmla="*/ 2147483647 w 246"/>
              <a:gd name="T27" fmla="*/ 2147483647 h 197"/>
              <a:gd name="T28" fmla="*/ 2147483647 w 246"/>
              <a:gd name="T29" fmla="*/ 2147483647 h 197"/>
              <a:gd name="T30" fmla="*/ 2147483647 w 246"/>
              <a:gd name="T31" fmla="*/ 2147483647 h 197"/>
              <a:gd name="T32" fmla="*/ 2147483647 w 246"/>
              <a:gd name="T33" fmla="*/ 2147483647 h 197"/>
              <a:gd name="T34" fmla="*/ 2147483647 w 246"/>
              <a:gd name="T35" fmla="*/ 2147483647 h 197"/>
              <a:gd name="T36" fmla="*/ 2147483647 w 246"/>
              <a:gd name="T37" fmla="*/ 2147483647 h 197"/>
              <a:gd name="T38" fmla="*/ 2147483647 w 246"/>
              <a:gd name="T39" fmla="*/ 2147483647 h 197"/>
              <a:gd name="T40" fmla="*/ 2147483647 w 246"/>
              <a:gd name="T41" fmla="*/ 2147483647 h 197"/>
              <a:gd name="T42" fmla="*/ 0 w 246"/>
              <a:gd name="T43" fmla="*/ 2147483647 h 197"/>
              <a:gd name="T44" fmla="*/ 2147483647 w 246"/>
              <a:gd name="T45" fmla="*/ 2147483647 h 197"/>
              <a:gd name="T46" fmla="*/ 2147483647 w 246"/>
              <a:gd name="T47" fmla="*/ 2147483647 h 197"/>
              <a:gd name="T48" fmla="*/ 2147483647 w 246"/>
              <a:gd name="T49" fmla="*/ 2147483647 h 197"/>
              <a:gd name="T50" fmla="*/ 2147483647 w 246"/>
              <a:gd name="T51" fmla="*/ 2147483647 h 197"/>
              <a:gd name="T52" fmla="*/ 2147483647 w 246"/>
              <a:gd name="T53" fmla="*/ 2147483647 h 197"/>
              <a:gd name="T54" fmla="*/ 2147483647 w 246"/>
              <a:gd name="T55" fmla="*/ 2147483647 h 197"/>
              <a:gd name="T56" fmla="*/ 2147483647 w 246"/>
              <a:gd name="T57" fmla="*/ 2147483647 h 197"/>
              <a:gd name="T58" fmla="*/ 2147483647 w 246"/>
              <a:gd name="T59" fmla="*/ 2147483647 h 197"/>
              <a:gd name="T60" fmla="*/ 2147483647 w 246"/>
              <a:gd name="T61" fmla="*/ 2147483647 h 197"/>
              <a:gd name="T62" fmla="*/ 2147483647 w 246"/>
              <a:gd name="T63" fmla="*/ 2147483647 h 197"/>
              <a:gd name="T64" fmla="*/ 2147483647 w 246"/>
              <a:gd name="T65" fmla="*/ 2147483647 h 197"/>
              <a:gd name="T66" fmla="*/ 2147483647 w 246"/>
              <a:gd name="T67" fmla="*/ 2147483647 h 197"/>
              <a:gd name="T68" fmla="*/ 2147483647 w 246"/>
              <a:gd name="T69" fmla="*/ 2147483647 h 197"/>
              <a:gd name="T70" fmla="*/ 2147483647 w 246"/>
              <a:gd name="T71" fmla="*/ 2147483647 h 197"/>
              <a:gd name="T72" fmla="*/ 2147483647 w 246"/>
              <a:gd name="T73" fmla="*/ 2147483647 h 197"/>
              <a:gd name="T74" fmla="*/ 2147483647 w 246"/>
              <a:gd name="T75" fmla="*/ 2147483647 h 197"/>
              <a:gd name="T76" fmla="*/ 2147483647 w 246"/>
              <a:gd name="T77" fmla="*/ 2147483647 h 197"/>
              <a:gd name="T78" fmla="*/ 2147483647 w 246"/>
              <a:gd name="T79" fmla="*/ 2147483647 h 197"/>
              <a:gd name="T80" fmla="*/ 2147483647 w 246"/>
              <a:gd name="T81" fmla="*/ 2147483647 h 197"/>
              <a:gd name="T82" fmla="*/ 2147483647 w 246"/>
              <a:gd name="T83" fmla="*/ 2147483647 h 197"/>
              <a:gd name="T84" fmla="*/ 2147483647 w 246"/>
              <a:gd name="T85" fmla="*/ 2147483647 h 197"/>
              <a:gd name="T86" fmla="*/ 2147483647 w 246"/>
              <a:gd name="T87" fmla="*/ 2147483647 h 197"/>
              <a:gd name="T88" fmla="*/ 2147483647 w 246"/>
              <a:gd name="T89" fmla="*/ 2147483647 h 197"/>
              <a:gd name="T90" fmla="*/ 2147483647 w 246"/>
              <a:gd name="T91" fmla="*/ 2147483647 h 197"/>
              <a:gd name="T92" fmla="*/ 2147483647 w 246"/>
              <a:gd name="T93" fmla="*/ 0 h 197"/>
              <a:gd name="T94" fmla="*/ 2147483647 w 246"/>
              <a:gd name="T95" fmla="*/ 0 h 197"/>
              <a:gd name="T96" fmla="*/ 2147483647 w 246"/>
              <a:gd name="T97" fmla="*/ 2147483647 h 197"/>
              <a:gd name="T98" fmla="*/ 2147483647 w 246"/>
              <a:gd name="T99" fmla="*/ 2147483647 h 197"/>
              <a:gd name="T100" fmla="*/ 2147483647 w 246"/>
              <a:gd name="T101" fmla="*/ 2147483647 h 197"/>
              <a:gd name="T102" fmla="*/ 2147483647 w 246"/>
              <a:gd name="T103" fmla="*/ 2147483647 h 197"/>
              <a:gd name="T104" fmla="*/ 2147483647 w 246"/>
              <a:gd name="T105" fmla="*/ 2147483647 h 197"/>
              <a:gd name="T106" fmla="*/ 2147483647 w 246"/>
              <a:gd name="T107" fmla="*/ 2147483647 h 197"/>
              <a:gd name="T108" fmla="*/ 2147483647 w 246"/>
              <a:gd name="T109" fmla="*/ 2147483647 h 197"/>
              <a:gd name="T110" fmla="*/ 2147483647 w 246"/>
              <a:gd name="T111" fmla="*/ 2147483647 h 197"/>
              <a:gd name="T112" fmla="*/ 2147483647 w 246"/>
              <a:gd name="T113" fmla="*/ 2147483647 h 197"/>
              <a:gd name="T114" fmla="*/ 2147483647 w 246"/>
              <a:gd name="T115" fmla="*/ 2147483647 h 19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6"/>
              <a:gd name="T175" fmla="*/ 0 h 197"/>
              <a:gd name="T176" fmla="*/ 246 w 246"/>
              <a:gd name="T177" fmla="*/ 197 h 19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6" h="197">
                <a:moveTo>
                  <a:pt x="109" y="42"/>
                </a:moveTo>
                <a:lnTo>
                  <a:pt x="112" y="52"/>
                </a:lnTo>
                <a:lnTo>
                  <a:pt x="113" y="60"/>
                </a:lnTo>
                <a:lnTo>
                  <a:pt x="113" y="64"/>
                </a:lnTo>
                <a:lnTo>
                  <a:pt x="110" y="65"/>
                </a:lnTo>
                <a:lnTo>
                  <a:pt x="103" y="68"/>
                </a:lnTo>
                <a:lnTo>
                  <a:pt x="97" y="75"/>
                </a:lnTo>
                <a:lnTo>
                  <a:pt x="94" y="79"/>
                </a:lnTo>
                <a:lnTo>
                  <a:pt x="92" y="82"/>
                </a:lnTo>
                <a:lnTo>
                  <a:pt x="90" y="88"/>
                </a:lnTo>
                <a:lnTo>
                  <a:pt x="81" y="88"/>
                </a:lnTo>
                <a:lnTo>
                  <a:pt x="75" y="86"/>
                </a:lnTo>
                <a:lnTo>
                  <a:pt x="72" y="88"/>
                </a:lnTo>
                <a:lnTo>
                  <a:pt x="71" y="91"/>
                </a:lnTo>
                <a:lnTo>
                  <a:pt x="71" y="98"/>
                </a:lnTo>
                <a:lnTo>
                  <a:pt x="71" y="105"/>
                </a:lnTo>
                <a:lnTo>
                  <a:pt x="65" y="109"/>
                </a:lnTo>
                <a:lnTo>
                  <a:pt x="60" y="115"/>
                </a:lnTo>
                <a:lnTo>
                  <a:pt x="52" y="120"/>
                </a:lnTo>
                <a:lnTo>
                  <a:pt x="49" y="125"/>
                </a:lnTo>
                <a:lnTo>
                  <a:pt x="41" y="127"/>
                </a:lnTo>
                <a:lnTo>
                  <a:pt x="41" y="133"/>
                </a:lnTo>
                <a:lnTo>
                  <a:pt x="39" y="137"/>
                </a:lnTo>
                <a:lnTo>
                  <a:pt x="37" y="138"/>
                </a:lnTo>
                <a:lnTo>
                  <a:pt x="34" y="137"/>
                </a:lnTo>
                <a:lnTo>
                  <a:pt x="29" y="136"/>
                </a:lnTo>
                <a:lnTo>
                  <a:pt x="23" y="137"/>
                </a:lnTo>
                <a:lnTo>
                  <a:pt x="24" y="141"/>
                </a:lnTo>
                <a:lnTo>
                  <a:pt x="29" y="142"/>
                </a:lnTo>
                <a:lnTo>
                  <a:pt x="35" y="144"/>
                </a:lnTo>
                <a:lnTo>
                  <a:pt x="37" y="149"/>
                </a:lnTo>
                <a:lnTo>
                  <a:pt x="37" y="155"/>
                </a:lnTo>
                <a:lnTo>
                  <a:pt x="37" y="159"/>
                </a:lnTo>
                <a:lnTo>
                  <a:pt x="29" y="161"/>
                </a:lnTo>
                <a:lnTo>
                  <a:pt x="23" y="161"/>
                </a:lnTo>
                <a:lnTo>
                  <a:pt x="16" y="165"/>
                </a:lnTo>
                <a:lnTo>
                  <a:pt x="18" y="170"/>
                </a:lnTo>
                <a:lnTo>
                  <a:pt x="15" y="174"/>
                </a:lnTo>
                <a:lnTo>
                  <a:pt x="7" y="172"/>
                </a:lnTo>
                <a:lnTo>
                  <a:pt x="5" y="174"/>
                </a:lnTo>
                <a:lnTo>
                  <a:pt x="9" y="180"/>
                </a:lnTo>
                <a:lnTo>
                  <a:pt x="5" y="184"/>
                </a:lnTo>
                <a:lnTo>
                  <a:pt x="1" y="187"/>
                </a:lnTo>
                <a:lnTo>
                  <a:pt x="0" y="191"/>
                </a:lnTo>
                <a:lnTo>
                  <a:pt x="4" y="197"/>
                </a:lnTo>
                <a:lnTo>
                  <a:pt x="11" y="197"/>
                </a:lnTo>
                <a:lnTo>
                  <a:pt x="20" y="190"/>
                </a:lnTo>
                <a:lnTo>
                  <a:pt x="23" y="184"/>
                </a:lnTo>
                <a:lnTo>
                  <a:pt x="27" y="180"/>
                </a:lnTo>
                <a:lnTo>
                  <a:pt x="34" y="177"/>
                </a:lnTo>
                <a:lnTo>
                  <a:pt x="37" y="174"/>
                </a:lnTo>
                <a:lnTo>
                  <a:pt x="47" y="172"/>
                </a:lnTo>
                <a:lnTo>
                  <a:pt x="49" y="165"/>
                </a:lnTo>
                <a:lnTo>
                  <a:pt x="52" y="158"/>
                </a:lnTo>
                <a:lnTo>
                  <a:pt x="58" y="151"/>
                </a:lnTo>
                <a:lnTo>
                  <a:pt x="68" y="143"/>
                </a:lnTo>
                <a:lnTo>
                  <a:pt x="75" y="134"/>
                </a:lnTo>
                <a:lnTo>
                  <a:pt x="84" y="130"/>
                </a:lnTo>
                <a:lnTo>
                  <a:pt x="90" y="125"/>
                </a:lnTo>
                <a:lnTo>
                  <a:pt x="92" y="117"/>
                </a:lnTo>
                <a:lnTo>
                  <a:pt x="93" y="113"/>
                </a:lnTo>
                <a:lnTo>
                  <a:pt x="90" y="108"/>
                </a:lnTo>
                <a:lnTo>
                  <a:pt x="90" y="105"/>
                </a:lnTo>
                <a:lnTo>
                  <a:pt x="93" y="100"/>
                </a:lnTo>
                <a:lnTo>
                  <a:pt x="98" y="100"/>
                </a:lnTo>
                <a:lnTo>
                  <a:pt x="104" y="102"/>
                </a:lnTo>
                <a:lnTo>
                  <a:pt x="112" y="106"/>
                </a:lnTo>
                <a:lnTo>
                  <a:pt x="118" y="105"/>
                </a:lnTo>
                <a:lnTo>
                  <a:pt x="126" y="103"/>
                </a:lnTo>
                <a:lnTo>
                  <a:pt x="137" y="97"/>
                </a:lnTo>
                <a:lnTo>
                  <a:pt x="139" y="90"/>
                </a:lnTo>
                <a:lnTo>
                  <a:pt x="142" y="85"/>
                </a:lnTo>
                <a:lnTo>
                  <a:pt x="148" y="77"/>
                </a:lnTo>
                <a:lnTo>
                  <a:pt x="153" y="74"/>
                </a:lnTo>
                <a:lnTo>
                  <a:pt x="163" y="65"/>
                </a:lnTo>
                <a:lnTo>
                  <a:pt x="175" y="58"/>
                </a:lnTo>
                <a:lnTo>
                  <a:pt x="180" y="54"/>
                </a:lnTo>
                <a:lnTo>
                  <a:pt x="189" y="53"/>
                </a:lnTo>
                <a:lnTo>
                  <a:pt x="194" y="48"/>
                </a:lnTo>
                <a:lnTo>
                  <a:pt x="202" y="43"/>
                </a:lnTo>
                <a:lnTo>
                  <a:pt x="208" y="40"/>
                </a:lnTo>
                <a:lnTo>
                  <a:pt x="217" y="32"/>
                </a:lnTo>
                <a:lnTo>
                  <a:pt x="219" y="32"/>
                </a:lnTo>
                <a:lnTo>
                  <a:pt x="227" y="31"/>
                </a:lnTo>
                <a:lnTo>
                  <a:pt x="236" y="29"/>
                </a:lnTo>
                <a:lnTo>
                  <a:pt x="245" y="25"/>
                </a:lnTo>
                <a:lnTo>
                  <a:pt x="246" y="21"/>
                </a:lnTo>
                <a:lnTo>
                  <a:pt x="246" y="18"/>
                </a:lnTo>
                <a:lnTo>
                  <a:pt x="242" y="15"/>
                </a:lnTo>
                <a:lnTo>
                  <a:pt x="242" y="12"/>
                </a:lnTo>
                <a:lnTo>
                  <a:pt x="242" y="9"/>
                </a:lnTo>
                <a:lnTo>
                  <a:pt x="245" y="4"/>
                </a:lnTo>
                <a:lnTo>
                  <a:pt x="242" y="1"/>
                </a:lnTo>
                <a:lnTo>
                  <a:pt x="239" y="0"/>
                </a:lnTo>
                <a:lnTo>
                  <a:pt x="233" y="0"/>
                </a:lnTo>
                <a:lnTo>
                  <a:pt x="223" y="0"/>
                </a:lnTo>
                <a:lnTo>
                  <a:pt x="213" y="3"/>
                </a:lnTo>
                <a:lnTo>
                  <a:pt x="210" y="6"/>
                </a:lnTo>
                <a:lnTo>
                  <a:pt x="208" y="10"/>
                </a:lnTo>
                <a:lnTo>
                  <a:pt x="203" y="16"/>
                </a:lnTo>
                <a:lnTo>
                  <a:pt x="196" y="24"/>
                </a:lnTo>
                <a:lnTo>
                  <a:pt x="191" y="33"/>
                </a:lnTo>
                <a:lnTo>
                  <a:pt x="184" y="40"/>
                </a:lnTo>
                <a:lnTo>
                  <a:pt x="176" y="43"/>
                </a:lnTo>
                <a:lnTo>
                  <a:pt x="167" y="48"/>
                </a:lnTo>
                <a:lnTo>
                  <a:pt x="153" y="49"/>
                </a:lnTo>
                <a:lnTo>
                  <a:pt x="148" y="50"/>
                </a:lnTo>
                <a:lnTo>
                  <a:pt x="139" y="52"/>
                </a:lnTo>
                <a:lnTo>
                  <a:pt x="131" y="48"/>
                </a:lnTo>
                <a:lnTo>
                  <a:pt x="130" y="43"/>
                </a:lnTo>
                <a:lnTo>
                  <a:pt x="124" y="37"/>
                </a:lnTo>
                <a:lnTo>
                  <a:pt x="121" y="32"/>
                </a:lnTo>
                <a:lnTo>
                  <a:pt x="118" y="31"/>
                </a:lnTo>
                <a:lnTo>
                  <a:pt x="112" y="33"/>
                </a:lnTo>
                <a:lnTo>
                  <a:pt x="108" y="36"/>
                </a:lnTo>
                <a:lnTo>
                  <a:pt x="109" y="42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9" name="Freeform 96"/>
          <p:cNvSpPr>
            <a:spLocks/>
          </p:cNvSpPr>
          <p:nvPr/>
        </p:nvSpPr>
        <p:spPr bwMode="auto">
          <a:xfrm>
            <a:off x="8035605" y="1886280"/>
            <a:ext cx="243888" cy="186017"/>
          </a:xfrm>
          <a:custGeom>
            <a:avLst/>
            <a:gdLst>
              <a:gd name="T0" fmla="*/ 2147483647 w 145"/>
              <a:gd name="T1" fmla="*/ 2147483647 h 130"/>
              <a:gd name="T2" fmla="*/ 2147483647 w 145"/>
              <a:gd name="T3" fmla="*/ 2147483647 h 130"/>
              <a:gd name="T4" fmla="*/ 2147483647 w 145"/>
              <a:gd name="T5" fmla="*/ 2147483647 h 130"/>
              <a:gd name="T6" fmla="*/ 2147483647 w 145"/>
              <a:gd name="T7" fmla="*/ 2147483647 h 130"/>
              <a:gd name="T8" fmla="*/ 2147483647 w 145"/>
              <a:gd name="T9" fmla="*/ 2147483647 h 130"/>
              <a:gd name="T10" fmla="*/ 2147483647 w 145"/>
              <a:gd name="T11" fmla="*/ 2147483647 h 130"/>
              <a:gd name="T12" fmla="*/ 2147483647 w 145"/>
              <a:gd name="T13" fmla="*/ 2147483647 h 130"/>
              <a:gd name="T14" fmla="*/ 0 w 145"/>
              <a:gd name="T15" fmla="*/ 2147483647 h 130"/>
              <a:gd name="T16" fmla="*/ 2147483647 w 145"/>
              <a:gd name="T17" fmla="*/ 2147483647 h 130"/>
              <a:gd name="T18" fmla="*/ 2147483647 w 145"/>
              <a:gd name="T19" fmla="*/ 2147483647 h 130"/>
              <a:gd name="T20" fmla="*/ 2147483647 w 145"/>
              <a:gd name="T21" fmla="*/ 2147483647 h 130"/>
              <a:gd name="T22" fmla="*/ 2147483647 w 145"/>
              <a:gd name="T23" fmla="*/ 2147483647 h 130"/>
              <a:gd name="T24" fmla="*/ 2147483647 w 145"/>
              <a:gd name="T25" fmla="*/ 2147483647 h 130"/>
              <a:gd name="T26" fmla="*/ 2147483647 w 145"/>
              <a:gd name="T27" fmla="*/ 2147483647 h 130"/>
              <a:gd name="T28" fmla="*/ 2147483647 w 145"/>
              <a:gd name="T29" fmla="*/ 2147483647 h 130"/>
              <a:gd name="T30" fmla="*/ 2147483647 w 145"/>
              <a:gd name="T31" fmla="*/ 2147483647 h 130"/>
              <a:gd name="T32" fmla="*/ 2147483647 w 145"/>
              <a:gd name="T33" fmla="*/ 2147483647 h 130"/>
              <a:gd name="T34" fmla="*/ 2147483647 w 145"/>
              <a:gd name="T35" fmla="*/ 2147483647 h 130"/>
              <a:gd name="T36" fmla="*/ 2147483647 w 145"/>
              <a:gd name="T37" fmla="*/ 2147483647 h 130"/>
              <a:gd name="T38" fmla="*/ 2147483647 w 145"/>
              <a:gd name="T39" fmla="*/ 2147483647 h 130"/>
              <a:gd name="T40" fmla="*/ 2147483647 w 145"/>
              <a:gd name="T41" fmla="*/ 2147483647 h 130"/>
              <a:gd name="T42" fmla="*/ 2147483647 w 145"/>
              <a:gd name="T43" fmla="*/ 2147483647 h 130"/>
              <a:gd name="T44" fmla="*/ 2147483647 w 145"/>
              <a:gd name="T45" fmla="*/ 2147483647 h 130"/>
              <a:gd name="T46" fmla="*/ 2147483647 w 145"/>
              <a:gd name="T47" fmla="*/ 2147483647 h 130"/>
              <a:gd name="T48" fmla="*/ 2147483647 w 145"/>
              <a:gd name="T49" fmla="*/ 2147483647 h 130"/>
              <a:gd name="T50" fmla="*/ 2147483647 w 145"/>
              <a:gd name="T51" fmla="*/ 2147483647 h 130"/>
              <a:gd name="T52" fmla="*/ 2147483647 w 145"/>
              <a:gd name="T53" fmla="*/ 2147483647 h 130"/>
              <a:gd name="T54" fmla="*/ 2147483647 w 145"/>
              <a:gd name="T55" fmla="*/ 2147483647 h 130"/>
              <a:gd name="T56" fmla="*/ 2147483647 w 145"/>
              <a:gd name="T57" fmla="*/ 2147483647 h 130"/>
              <a:gd name="T58" fmla="*/ 2147483647 w 145"/>
              <a:gd name="T59" fmla="*/ 2147483647 h 130"/>
              <a:gd name="T60" fmla="*/ 2147483647 w 145"/>
              <a:gd name="T61" fmla="*/ 2147483647 h 130"/>
              <a:gd name="T62" fmla="*/ 2147483647 w 145"/>
              <a:gd name="T63" fmla="*/ 0 h 130"/>
              <a:gd name="T64" fmla="*/ 2147483647 w 145"/>
              <a:gd name="T65" fmla="*/ 2147483647 h 130"/>
              <a:gd name="T66" fmla="*/ 2147483647 w 145"/>
              <a:gd name="T67" fmla="*/ 2147483647 h 130"/>
              <a:gd name="T68" fmla="*/ 2147483647 w 145"/>
              <a:gd name="T69" fmla="*/ 2147483647 h 130"/>
              <a:gd name="T70" fmla="*/ 2147483647 w 145"/>
              <a:gd name="T71" fmla="*/ 2147483647 h 130"/>
              <a:gd name="T72" fmla="*/ 2147483647 w 145"/>
              <a:gd name="T73" fmla="*/ 2147483647 h 1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45"/>
              <a:gd name="T112" fmla="*/ 0 h 130"/>
              <a:gd name="T113" fmla="*/ 145 w 145"/>
              <a:gd name="T114" fmla="*/ 130 h 13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45" h="130">
                <a:moveTo>
                  <a:pt x="51" y="47"/>
                </a:moveTo>
                <a:lnTo>
                  <a:pt x="50" y="49"/>
                </a:lnTo>
                <a:lnTo>
                  <a:pt x="45" y="59"/>
                </a:lnTo>
                <a:lnTo>
                  <a:pt x="41" y="66"/>
                </a:lnTo>
                <a:lnTo>
                  <a:pt x="41" y="73"/>
                </a:lnTo>
                <a:lnTo>
                  <a:pt x="35" y="78"/>
                </a:lnTo>
                <a:lnTo>
                  <a:pt x="30" y="82"/>
                </a:lnTo>
                <a:lnTo>
                  <a:pt x="28" y="86"/>
                </a:lnTo>
                <a:lnTo>
                  <a:pt x="24" y="89"/>
                </a:lnTo>
                <a:lnTo>
                  <a:pt x="19" y="93"/>
                </a:lnTo>
                <a:lnTo>
                  <a:pt x="14" y="98"/>
                </a:lnTo>
                <a:lnTo>
                  <a:pt x="10" y="102"/>
                </a:lnTo>
                <a:lnTo>
                  <a:pt x="6" y="106"/>
                </a:lnTo>
                <a:lnTo>
                  <a:pt x="2" y="108"/>
                </a:lnTo>
                <a:lnTo>
                  <a:pt x="0" y="112"/>
                </a:lnTo>
                <a:lnTo>
                  <a:pt x="0" y="117"/>
                </a:lnTo>
                <a:lnTo>
                  <a:pt x="4" y="124"/>
                </a:lnTo>
                <a:lnTo>
                  <a:pt x="9" y="128"/>
                </a:lnTo>
                <a:lnTo>
                  <a:pt x="12" y="128"/>
                </a:lnTo>
                <a:lnTo>
                  <a:pt x="16" y="125"/>
                </a:lnTo>
                <a:lnTo>
                  <a:pt x="21" y="125"/>
                </a:lnTo>
                <a:lnTo>
                  <a:pt x="23" y="128"/>
                </a:lnTo>
                <a:lnTo>
                  <a:pt x="25" y="130"/>
                </a:lnTo>
                <a:lnTo>
                  <a:pt x="28" y="130"/>
                </a:lnTo>
                <a:lnTo>
                  <a:pt x="28" y="124"/>
                </a:lnTo>
                <a:lnTo>
                  <a:pt x="27" y="113"/>
                </a:lnTo>
                <a:lnTo>
                  <a:pt x="27" y="108"/>
                </a:lnTo>
                <a:lnTo>
                  <a:pt x="28" y="102"/>
                </a:lnTo>
                <a:lnTo>
                  <a:pt x="32" y="96"/>
                </a:lnTo>
                <a:lnTo>
                  <a:pt x="37" y="96"/>
                </a:lnTo>
                <a:lnTo>
                  <a:pt x="45" y="92"/>
                </a:lnTo>
                <a:lnTo>
                  <a:pt x="54" y="91"/>
                </a:lnTo>
                <a:lnTo>
                  <a:pt x="55" y="84"/>
                </a:lnTo>
                <a:lnTo>
                  <a:pt x="58" y="78"/>
                </a:lnTo>
                <a:lnTo>
                  <a:pt x="61" y="73"/>
                </a:lnTo>
                <a:lnTo>
                  <a:pt x="65" y="69"/>
                </a:lnTo>
                <a:lnTo>
                  <a:pt x="67" y="61"/>
                </a:lnTo>
                <a:lnTo>
                  <a:pt x="68" y="56"/>
                </a:lnTo>
                <a:lnTo>
                  <a:pt x="74" y="51"/>
                </a:lnTo>
                <a:lnTo>
                  <a:pt x="83" y="45"/>
                </a:lnTo>
                <a:lnTo>
                  <a:pt x="87" y="40"/>
                </a:lnTo>
                <a:lnTo>
                  <a:pt x="93" y="35"/>
                </a:lnTo>
                <a:lnTo>
                  <a:pt x="101" y="33"/>
                </a:lnTo>
                <a:lnTo>
                  <a:pt x="109" y="32"/>
                </a:lnTo>
                <a:lnTo>
                  <a:pt x="115" y="30"/>
                </a:lnTo>
                <a:lnTo>
                  <a:pt x="122" y="26"/>
                </a:lnTo>
                <a:lnTo>
                  <a:pt x="125" y="21"/>
                </a:lnTo>
                <a:lnTo>
                  <a:pt x="128" y="15"/>
                </a:lnTo>
                <a:lnTo>
                  <a:pt x="137" y="14"/>
                </a:lnTo>
                <a:lnTo>
                  <a:pt x="141" y="15"/>
                </a:lnTo>
                <a:lnTo>
                  <a:pt x="144" y="9"/>
                </a:lnTo>
                <a:lnTo>
                  <a:pt x="145" y="4"/>
                </a:lnTo>
                <a:lnTo>
                  <a:pt x="143" y="2"/>
                </a:lnTo>
                <a:lnTo>
                  <a:pt x="140" y="4"/>
                </a:lnTo>
                <a:lnTo>
                  <a:pt x="134" y="5"/>
                </a:lnTo>
                <a:lnTo>
                  <a:pt x="125" y="8"/>
                </a:lnTo>
                <a:lnTo>
                  <a:pt x="119" y="8"/>
                </a:lnTo>
                <a:lnTo>
                  <a:pt x="115" y="8"/>
                </a:lnTo>
                <a:lnTo>
                  <a:pt x="106" y="8"/>
                </a:lnTo>
                <a:lnTo>
                  <a:pt x="103" y="8"/>
                </a:lnTo>
                <a:lnTo>
                  <a:pt x="100" y="7"/>
                </a:lnTo>
                <a:lnTo>
                  <a:pt x="96" y="4"/>
                </a:lnTo>
                <a:lnTo>
                  <a:pt x="95" y="2"/>
                </a:lnTo>
                <a:lnTo>
                  <a:pt x="92" y="0"/>
                </a:lnTo>
                <a:lnTo>
                  <a:pt x="89" y="0"/>
                </a:lnTo>
                <a:lnTo>
                  <a:pt x="85" y="1"/>
                </a:lnTo>
                <a:lnTo>
                  <a:pt x="79" y="2"/>
                </a:lnTo>
                <a:lnTo>
                  <a:pt x="76" y="8"/>
                </a:lnTo>
                <a:lnTo>
                  <a:pt x="76" y="14"/>
                </a:lnTo>
                <a:lnTo>
                  <a:pt x="72" y="20"/>
                </a:lnTo>
                <a:lnTo>
                  <a:pt x="69" y="27"/>
                </a:lnTo>
                <a:lnTo>
                  <a:pt x="67" y="33"/>
                </a:lnTo>
                <a:lnTo>
                  <a:pt x="60" y="36"/>
                </a:lnTo>
                <a:lnTo>
                  <a:pt x="56" y="41"/>
                </a:lnTo>
                <a:lnTo>
                  <a:pt x="51" y="47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0" name="Freeform 98"/>
          <p:cNvSpPr>
            <a:spLocks/>
          </p:cNvSpPr>
          <p:nvPr/>
        </p:nvSpPr>
        <p:spPr bwMode="auto">
          <a:xfrm>
            <a:off x="8316696" y="2000646"/>
            <a:ext cx="77162" cy="44093"/>
          </a:xfrm>
          <a:custGeom>
            <a:avLst/>
            <a:gdLst>
              <a:gd name="T0" fmla="*/ 0 w 46"/>
              <a:gd name="T1" fmla="*/ 2147483647 h 31"/>
              <a:gd name="T2" fmla="*/ 2147483647 w 46"/>
              <a:gd name="T3" fmla="*/ 2147483647 h 31"/>
              <a:gd name="T4" fmla="*/ 2147483647 w 46"/>
              <a:gd name="T5" fmla="*/ 2147483647 h 31"/>
              <a:gd name="T6" fmla="*/ 2147483647 w 46"/>
              <a:gd name="T7" fmla="*/ 2147483647 h 31"/>
              <a:gd name="T8" fmla="*/ 2147483647 w 46"/>
              <a:gd name="T9" fmla="*/ 2147483647 h 31"/>
              <a:gd name="T10" fmla="*/ 2147483647 w 46"/>
              <a:gd name="T11" fmla="*/ 2147483647 h 31"/>
              <a:gd name="T12" fmla="*/ 2147483647 w 46"/>
              <a:gd name="T13" fmla="*/ 2147483647 h 31"/>
              <a:gd name="T14" fmla="*/ 2147483647 w 46"/>
              <a:gd name="T15" fmla="*/ 2147483647 h 31"/>
              <a:gd name="T16" fmla="*/ 2147483647 w 46"/>
              <a:gd name="T17" fmla="*/ 2147483647 h 31"/>
              <a:gd name="T18" fmla="*/ 2147483647 w 46"/>
              <a:gd name="T19" fmla="*/ 2147483647 h 31"/>
              <a:gd name="T20" fmla="*/ 2147483647 w 46"/>
              <a:gd name="T21" fmla="*/ 2147483647 h 31"/>
              <a:gd name="T22" fmla="*/ 2147483647 w 46"/>
              <a:gd name="T23" fmla="*/ 2147483647 h 31"/>
              <a:gd name="T24" fmla="*/ 2147483647 w 46"/>
              <a:gd name="T25" fmla="*/ 2147483647 h 31"/>
              <a:gd name="T26" fmla="*/ 2147483647 w 46"/>
              <a:gd name="T27" fmla="*/ 2147483647 h 31"/>
              <a:gd name="T28" fmla="*/ 2147483647 w 46"/>
              <a:gd name="T29" fmla="*/ 0 h 31"/>
              <a:gd name="T30" fmla="*/ 2147483647 w 46"/>
              <a:gd name="T31" fmla="*/ 0 h 31"/>
              <a:gd name="T32" fmla="*/ 2147483647 w 46"/>
              <a:gd name="T33" fmla="*/ 2147483647 h 31"/>
              <a:gd name="T34" fmla="*/ 2147483647 w 46"/>
              <a:gd name="T35" fmla="*/ 2147483647 h 31"/>
              <a:gd name="T36" fmla="*/ 2147483647 w 46"/>
              <a:gd name="T37" fmla="*/ 2147483647 h 31"/>
              <a:gd name="T38" fmla="*/ 2147483647 w 46"/>
              <a:gd name="T39" fmla="*/ 2147483647 h 31"/>
              <a:gd name="T40" fmla="*/ 2147483647 w 46"/>
              <a:gd name="T41" fmla="*/ 2147483647 h 31"/>
              <a:gd name="T42" fmla="*/ 2147483647 w 46"/>
              <a:gd name="T43" fmla="*/ 2147483647 h 31"/>
              <a:gd name="T44" fmla="*/ 0 w 46"/>
              <a:gd name="T45" fmla="*/ 2147483647 h 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6"/>
              <a:gd name="T70" fmla="*/ 0 h 31"/>
              <a:gd name="T71" fmla="*/ 46 w 46"/>
              <a:gd name="T72" fmla="*/ 31 h 3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6" h="31">
                <a:moveTo>
                  <a:pt x="0" y="19"/>
                </a:moveTo>
                <a:lnTo>
                  <a:pt x="4" y="20"/>
                </a:lnTo>
                <a:lnTo>
                  <a:pt x="10" y="26"/>
                </a:lnTo>
                <a:lnTo>
                  <a:pt x="15" y="31"/>
                </a:lnTo>
                <a:lnTo>
                  <a:pt x="17" y="29"/>
                </a:lnTo>
                <a:lnTo>
                  <a:pt x="21" y="26"/>
                </a:lnTo>
                <a:lnTo>
                  <a:pt x="25" y="21"/>
                </a:lnTo>
                <a:lnTo>
                  <a:pt x="30" y="18"/>
                </a:lnTo>
                <a:lnTo>
                  <a:pt x="32" y="15"/>
                </a:lnTo>
                <a:lnTo>
                  <a:pt x="37" y="11"/>
                </a:lnTo>
                <a:lnTo>
                  <a:pt x="40" y="11"/>
                </a:lnTo>
                <a:lnTo>
                  <a:pt x="46" y="6"/>
                </a:lnTo>
                <a:lnTo>
                  <a:pt x="43" y="5"/>
                </a:lnTo>
                <a:lnTo>
                  <a:pt x="36" y="4"/>
                </a:lnTo>
                <a:lnTo>
                  <a:pt x="35" y="0"/>
                </a:lnTo>
                <a:lnTo>
                  <a:pt x="30" y="0"/>
                </a:lnTo>
                <a:lnTo>
                  <a:pt x="26" y="3"/>
                </a:lnTo>
                <a:lnTo>
                  <a:pt x="19" y="6"/>
                </a:lnTo>
                <a:lnTo>
                  <a:pt x="16" y="9"/>
                </a:lnTo>
                <a:lnTo>
                  <a:pt x="9" y="12"/>
                </a:lnTo>
                <a:lnTo>
                  <a:pt x="6" y="15"/>
                </a:lnTo>
                <a:lnTo>
                  <a:pt x="2" y="16"/>
                </a:lnTo>
                <a:lnTo>
                  <a:pt x="0" y="19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1" name="Oval 149"/>
          <p:cNvSpPr>
            <a:spLocks noChangeArrowheads="1"/>
          </p:cNvSpPr>
          <p:nvPr/>
        </p:nvSpPr>
        <p:spPr bwMode="auto">
          <a:xfrm>
            <a:off x="5865416" y="3782268"/>
            <a:ext cx="104720" cy="64762"/>
          </a:xfrm>
          <a:prstGeom prst="ellipse">
            <a:avLst/>
          </a:prstGeom>
          <a:solidFill>
            <a:srgbClr val="FF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92" name="Oval 157"/>
          <p:cNvSpPr>
            <a:spLocks noChangeArrowheads="1"/>
          </p:cNvSpPr>
          <p:nvPr/>
        </p:nvSpPr>
        <p:spPr bwMode="auto">
          <a:xfrm>
            <a:off x="5057968" y="3917302"/>
            <a:ext cx="100586" cy="67517"/>
          </a:xfrm>
          <a:prstGeom prst="ellipse">
            <a:avLst/>
          </a:prstGeom>
          <a:solidFill>
            <a:srgbClr val="FF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93" name="Oval 165"/>
          <p:cNvSpPr>
            <a:spLocks noChangeArrowheads="1"/>
          </p:cNvSpPr>
          <p:nvPr/>
        </p:nvSpPr>
        <p:spPr bwMode="auto">
          <a:xfrm>
            <a:off x="5325280" y="4413345"/>
            <a:ext cx="99209" cy="67517"/>
          </a:xfrm>
          <a:prstGeom prst="ellipse">
            <a:avLst/>
          </a:prstGeom>
          <a:solidFill>
            <a:srgbClr val="FF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94" name="Oval 173"/>
          <p:cNvSpPr>
            <a:spLocks noChangeArrowheads="1"/>
          </p:cNvSpPr>
          <p:nvPr/>
        </p:nvSpPr>
        <p:spPr bwMode="auto">
          <a:xfrm>
            <a:off x="5744161" y="4135010"/>
            <a:ext cx="96453" cy="67517"/>
          </a:xfrm>
          <a:prstGeom prst="ellipse">
            <a:avLst/>
          </a:prstGeom>
          <a:solidFill>
            <a:srgbClr val="FF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95" name="Oval 174"/>
          <p:cNvSpPr>
            <a:spLocks noChangeArrowheads="1"/>
          </p:cNvSpPr>
          <p:nvPr/>
        </p:nvSpPr>
        <p:spPr bwMode="auto">
          <a:xfrm>
            <a:off x="4280834" y="4367875"/>
            <a:ext cx="99209" cy="67517"/>
          </a:xfrm>
          <a:prstGeom prst="ellipse">
            <a:avLst/>
          </a:prstGeom>
          <a:solidFill>
            <a:srgbClr val="FF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96" name="Oval 176"/>
          <p:cNvSpPr>
            <a:spLocks noChangeArrowheads="1"/>
          </p:cNvSpPr>
          <p:nvPr/>
        </p:nvSpPr>
        <p:spPr bwMode="auto">
          <a:xfrm>
            <a:off x="4450315" y="4986550"/>
            <a:ext cx="99209" cy="64762"/>
          </a:xfrm>
          <a:prstGeom prst="ellipse">
            <a:avLst/>
          </a:prstGeom>
          <a:solidFill>
            <a:srgbClr val="FF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97" name="Oval 180"/>
          <p:cNvSpPr>
            <a:spLocks noChangeArrowheads="1"/>
          </p:cNvSpPr>
          <p:nvPr/>
        </p:nvSpPr>
        <p:spPr bwMode="auto">
          <a:xfrm>
            <a:off x="3454095" y="5920765"/>
            <a:ext cx="99209" cy="66139"/>
          </a:xfrm>
          <a:prstGeom prst="ellipse">
            <a:avLst/>
          </a:prstGeom>
          <a:solidFill>
            <a:srgbClr val="FF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98" name="Oval 192"/>
          <p:cNvSpPr>
            <a:spLocks noChangeArrowheads="1"/>
          </p:cNvSpPr>
          <p:nvPr/>
        </p:nvSpPr>
        <p:spPr bwMode="auto">
          <a:xfrm>
            <a:off x="6076234" y="3994464"/>
            <a:ext cx="99209" cy="66139"/>
          </a:xfrm>
          <a:prstGeom prst="ellipse">
            <a:avLst/>
          </a:prstGeom>
          <a:solidFill>
            <a:srgbClr val="FF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99" name="Oval 174"/>
          <p:cNvSpPr>
            <a:spLocks noChangeArrowheads="1"/>
          </p:cNvSpPr>
          <p:nvPr/>
        </p:nvSpPr>
        <p:spPr bwMode="auto">
          <a:xfrm>
            <a:off x="4010766" y="5455036"/>
            <a:ext cx="99209" cy="67517"/>
          </a:xfrm>
          <a:prstGeom prst="ellipse">
            <a:avLst/>
          </a:prstGeom>
          <a:solidFill>
            <a:srgbClr val="FF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00" name="Oval 200"/>
          <p:cNvSpPr>
            <a:spLocks noChangeArrowheads="1"/>
          </p:cNvSpPr>
          <p:nvPr/>
        </p:nvSpPr>
        <p:spPr bwMode="auto">
          <a:xfrm>
            <a:off x="4911911" y="4185992"/>
            <a:ext cx="99209" cy="63383"/>
          </a:xfrm>
          <a:prstGeom prst="ellipse">
            <a:avLst/>
          </a:prstGeom>
          <a:solidFill>
            <a:srgbClr val="FF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01" name="Freeform 90"/>
          <p:cNvSpPr>
            <a:spLocks/>
          </p:cNvSpPr>
          <p:nvPr/>
        </p:nvSpPr>
        <p:spPr bwMode="auto">
          <a:xfrm>
            <a:off x="6936042" y="1748491"/>
            <a:ext cx="28936" cy="45471"/>
          </a:xfrm>
          <a:custGeom>
            <a:avLst/>
            <a:gdLst>
              <a:gd name="T0" fmla="*/ 2147483647 w 18"/>
              <a:gd name="T1" fmla="*/ 2147483647 h 32"/>
              <a:gd name="T2" fmla="*/ 2147483647 w 18"/>
              <a:gd name="T3" fmla="*/ 2147483647 h 32"/>
              <a:gd name="T4" fmla="*/ 2147483647 w 18"/>
              <a:gd name="T5" fmla="*/ 2147483647 h 32"/>
              <a:gd name="T6" fmla="*/ 2147483647 w 18"/>
              <a:gd name="T7" fmla="*/ 2147483647 h 32"/>
              <a:gd name="T8" fmla="*/ 2147483647 w 18"/>
              <a:gd name="T9" fmla="*/ 2147483647 h 32"/>
              <a:gd name="T10" fmla="*/ 2147483647 w 18"/>
              <a:gd name="T11" fmla="*/ 2147483647 h 32"/>
              <a:gd name="T12" fmla="*/ 2147483647 w 18"/>
              <a:gd name="T13" fmla="*/ 2147483647 h 32"/>
              <a:gd name="T14" fmla="*/ 2147483647 w 18"/>
              <a:gd name="T15" fmla="*/ 2147483647 h 32"/>
              <a:gd name="T16" fmla="*/ 2147483647 w 18"/>
              <a:gd name="T17" fmla="*/ 2147483647 h 32"/>
              <a:gd name="T18" fmla="*/ 2147483647 w 18"/>
              <a:gd name="T19" fmla="*/ 2147483647 h 32"/>
              <a:gd name="T20" fmla="*/ 2147483647 w 18"/>
              <a:gd name="T21" fmla="*/ 2147483647 h 32"/>
              <a:gd name="T22" fmla="*/ 2147483647 w 18"/>
              <a:gd name="T23" fmla="*/ 2147483647 h 32"/>
              <a:gd name="T24" fmla="*/ 0 w 18"/>
              <a:gd name="T25" fmla="*/ 2147483647 h 32"/>
              <a:gd name="T26" fmla="*/ 2147483647 w 18"/>
              <a:gd name="T27" fmla="*/ 0 h 32"/>
              <a:gd name="T28" fmla="*/ 2147483647 w 18"/>
              <a:gd name="T29" fmla="*/ 2147483647 h 32"/>
              <a:gd name="T30" fmla="*/ 2147483647 w 18"/>
              <a:gd name="T31" fmla="*/ 2147483647 h 32"/>
              <a:gd name="T32" fmla="*/ 2147483647 w 18"/>
              <a:gd name="T33" fmla="*/ 2147483647 h 32"/>
              <a:gd name="T34" fmla="*/ 2147483647 w 18"/>
              <a:gd name="T35" fmla="*/ 2147483647 h 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"/>
              <a:gd name="T55" fmla="*/ 0 h 32"/>
              <a:gd name="T56" fmla="*/ 18 w 18"/>
              <a:gd name="T57" fmla="*/ 32 h 3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" h="32">
                <a:moveTo>
                  <a:pt x="16" y="6"/>
                </a:moveTo>
                <a:lnTo>
                  <a:pt x="17" y="14"/>
                </a:lnTo>
                <a:lnTo>
                  <a:pt x="16" y="20"/>
                </a:lnTo>
                <a:lnTo>
                  <a:pt x="18" y="30"/>
                </a:lnTo>
                <a:lnTo>
                  <a:pt x="16" y="32"/>
                </a:lnTo>
                <a:lnTo>
                  <a:pt x="12" y="30"/>
                </a:lnTo>
                <a:lnTo>
                  <a:pt x="10" y="26"/>
                </a:lnTo>
                <a:lnTo>
                  <a:pt x="10" y="22"/>
                </a:lnTo>
                <a:lnTo>
                  <a:pt x="7" y="17"/>
                </a:lnTo>
                <a:lnTo>
                  <a:pt x="6" y="12"/>
                </a:lnTo>
                <a:lnTo>
                  <a:pt x="6" y="7"/>
                </a:lnTo>
                <a:lnTo>
                  <a:pt x="2" y="5"/>
                </a:lnTo>
                <a:lnTo>
                  <a:pt x="0" y="2"/>
                </a:lnTo>
                <a:lnTo>
                  <a:pt x="3" y="0"/>
                </a:lnTo>
                <a:lnTo>
                  <a:pt x="7" y="2"/>
                </a:lnTo>
                <a:lnTo>
                  <a:pt x="12" y="3"/>
                </a:lnTo>
                <a:lnTo>
                  <a:pt x="13" y="3"/>
                </a:lnTo>
                <a:lnTo>
                  <a:pt x="16" y="6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2" name="Freeform 100"/>
          <p:cNvSpPr>
            <a:spLocks/>
          </p:cNvSpPr>
          <p:nvPr/>
        </p:nvSpPr>
        <p:spPr bwMode="auto">
          <a:xfrm>
            <a:off x="8209220" y="2087453"/>
            <a:ext cx="30314" cy="17913"/>
          </a:xfrm>
          <a:custGeom>
            <a:avLst/>
            <a:gdLst>
              <a:gd name="T0" fmla="*/ 2147483647 w 18"/>
              <a:gd name="T1" fmla="*/ 0 h 12"/>
              <a:gd name="T2" fmla="*/ 2147483647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2147483647 h 12"/>
              <a:gd name="T8" fmla="*/ 2147483647 w 18"/>
              <a:gd name="T9" fmla="*/ 2147483647 h 12"/>
              <a:gd name="T10" fmla="*/ 2147483647 w 18"/>
              <a:gd name="T11" fmla="*/ 2147483647 h 12"/>
              <a:gd name="T12" fmla="*/ 2147483647 w 18"/>
              <a:gd name="T13" fmla="*/ 2147483647 h 12"/>
              <a:gd name="T14" fmla="*/ 2147483647 w 18"/>
              <a:gd name="T15" fmla="*/ 2147483647 h 12"/>
              <a:gd name="T16" fmla="*/ 0 w 18"/>
              <a:gd name="T17" fmla="*/ 2147483647 h 12"/>
              <a:gd name="T18" fmla="*/ 2147483647 w 18"/>
              <a:gd name="T19" fmla="*/ 2147483647 h 12"/>
              <a:gd name="T20" fmla="*/ 2147483647 w 18"/>
              <a:gd name="T21" fmla="*/ 2147483647 h 12"/>
              <a:gd name="T22" fmla="*/ 2147483647 w 18"/>
              <a:gd name="T23" fmla="*/ 0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12"/>
              <a:gd name="T38" fmla="*/ 18 w 18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12">
                <a:moveTo>
                  <a:pt x="9" y="0"/>
                </a:moveTo>
                <a:lnTo>
                  <a:pt x="15" y="1"/>
                </a:lnTo>
                <a:lnTo>
                  <a:pt x="18" y="5"/>
                </a:lnTo>
                <a:lnTo>
                  <a:pt x="18" y="7"/>
                </a:lnTo>
                <a:lnTo>
                  <a:pt x="15" y="10"/>
                </a:lnTo>
                <a:lnTo>
                  <a:pt x="9" y="12"/>
                </a:lnTo>
                <a:lnTo>
                  <a:pt x="5" y="10"/>
                </a:lnTo>
                <a:lnTo>
                  <a:pt x="3" y="6"/>
                </a:lnTo>
                <a:lnTo>
                  <a:pt x="0" y="4"/>
                </a:lnTo>
                <a:lnTo>
                  <a:pt x="1" y="1"/>
                </a:lnTo>
                <a:lnTo>
                  <a:pt x="2" y="1"/>
                </a:lnTo>
                <a:lnTo>
                  <a:pt x="9" y="0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3" name="Freeform 42"/>
          <p:cNvSpPr>
            <a:spLocks/>
          </p:cNvSpPr>
          <p:nvPr/>
        </p:nvSpPr>
        <p:spPr bwMode="auto">
          <a:xfrm>
            <a:off x="5514052" y="4152923"/>
            <a:ext cx="78541" cy="90941"/>
          </a:xfrm>
          <a:custGeom>
            <a:avLst/>
            <a:gdLst>
              <a:gd name="T0" fmla="*/ 2147483647 w 47"/>
              <a:gd name="T1" fmla="*/ 2147483647 h 64"/>
              <a:gd name="T2" fmla="*/ 0 w 47"/>
              <a:gd name="T3" fmla="*/ 2147483647 h 64"/>
              <a:gd name="T4" fmla="*/ 2147483647 w 47"/>
              <a:gd name="T5" fmla="*/ 2147483647 h 64"/>
              <a:gd name="T6" fmla="*/ 2147483647 w 47"/>
              <a:gd name="T7" fmla="*/ 2147483647 h 64"/>
              <a:gd name="T8" fmla="*/ 2147483647 w 47"/>
              <a:gd name="T9" fmla="*/ 2147483647 h 64"/>
              <a:gd name="T10" fmla="*/ 2147483647 w 47"/>
              <a:gd name="T11" fmla="*/ 2147483647 h 64"/>
              <a:gd name="T12" fmla="*/ 2147483647 w 47"/>
              <a:gd name="T13" fmla="*/ 2147483647 h 64"/>
              <a:gd name="T14" fmla="*/ 2147483647 w 47"/>
              <a:gd name="T15" fmla="*/ 2147483647 h 64"/>
              <a:gd name="T16" fmla="*/ 2147483647 w 47"/>
              <a:gd name="T17" fmla="*/ 2147483647 h 64"/>
              <a:gd name="T18" fmla="*/ 2147483647 w 47"/>
              <a:gd name="T19" fmla="*/ 2147483647 h 64"/>
              <a:gd name="T20" fmla="*/ 2147483647 w 47"/>
              <a:gd name="T21" fmla="*/ 2147483647 h 64"/>
              <a:gd name="T22" fmla="*/ 2147483647 w 47"/>
              <a:gd name="T23" fmla="*/ 2147483647 h 64"/>
              <a:gd name="T24" fmla="*/ 2147483647 w 47"/>
              <a:gd name="T25" fmla="*/ 0 h 64"/>
              <a:gd name="T26" fmla="*/ 2147483647 w 47"/>
              <a:gd name="T27" fmla="*/ 2147483647 h 64"/>
              <a:gd name="T28" fmla="*/ 2147483647 w 47"/>
              <a:gd name="T29" fmla="*/ 2147483647 h 64"/>
              <a:gd name="T30" fmla="*/ 2147483647 w 47"/>
              <a:gd name="T31" fmla="*/ 2147483647 h 64"/>
              <a:gd name="T32" fmla="*/ 2147483647 w 47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64"/>
              <a:gd name="T53" fmla="*/ 47 w 47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64">
                <a:moveTo>
                  <a:pt x="3" y="37"/>
                </a:moveTo>
                <a:lnTo>
                  <a:pt x="0" y="47"/>
                </a:lnTo>
                <a:lnTo>
                  <a:pt x="2" y="58"/>
                </a:lnTo>
                <a:lnTo>
                  <a:pt x="8" y="63"/>
                </a:lnTo>
                <a:lnTo>
                  <a:pt x="18" y="64"/>
                </a:lnTo>
                <a:lnTo>
                  <a:pt x="22" y="58"/>
                </a:lnTo>
                <a:lnTo>
                  <a:pt x="36" y="51"/>
                </a:lnTo>
                <a:lnTo>
                  <a:pt x="37" y="49"/>
                </a:lnTo>
                <a:lnTo>
                  <a:pt x="35" y="36"/>
                </a:lnTo>
                <a:lnTo>
                  <a:pt x="37" y="26"/>
                </a:lnTo>
                <a:lnTo>
                  <a:pt x="46" y="11"/>
                </a:lnTo>
                <a:lnTo>
                  <a:pt x="47" y="1"/>
                </a:lnTo>
                <a:lnTo>
                  <a:pt x="45" y="0"/>
                </a:lnTo>
                <a:lnTo>
                  <a:pt x="28" y="10"/>
                </a:lnTo>
                <a:lnTo>
                  <a:pt x="15" y="22"/>
                </a:lnTo>
                <a:lnTo>
                  <a:pt x="14" y="31"/>
                </a:lnTo>
                <a:lnTo>
                  <a:pt x="3" y="37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4" name="Freeform 52"/>
          <p:cNvSpPr>
            <a:spLocks/>
          </p:cNvSpPr>
          <p:nvPr/>
        </p:nvSpPr>
        <p:spPr bwMode="auto">
          <a:xfrm>
            <a:off x="5833724" y="3944860"/>
            <a:ext cx="100587" cy="115743"/>
          </a:xfrm>
          <a:custGeom>
            <a:avLst/>
            <a:gdLst>
              <a:gd name="T0" fmla="*/ 2147483647 w 60"/>
              <a:gd name="T1" fmla="*/ 2147483647 h 81"/>
              <a:gd name="T2" fmla="*/ 2147483647 w 60"/>
              <a:gd name="T3" fmla="*/ 2147483647 h 81"/>
              <a:gd name="T4" fmla="*/ 2147483647 w 60"/>
              <a:gd name="T5" fmla="*/ 2147483647 h 81"/>
              <a:gd name="T6" fmla="*/ 2147483647 w 60"/>
              <a:gd name="T7" fmla="*/ 2147483647 h 81"/>
              <a:gd name="T8" fmla="*/ 2147483647 w 60"/>
              <a:gd name="T9" fmla="*/ 2147483647 h 81"/>
              <a:gd name="T10" fmla="*/ 2147483647 w 60"/>
              <a:gd name="T11" fmla="*/ 2147483647 h 81"/>
              <a:gd name="T12" fmla="*/ 2147483647 w 60"/>
              <a:gd name="T13" fmla="*/ 2147483647 h 81"/>
              <a:gd name="T14" fmla="*/ 0 w 60"/>
              <a:gd name="T15" fmla="*/ 2147483647 h 81"/>
              <a:gd name="T16" fmla="*/ 2147483647 w 60"/>
              <a:gd name="T17" fmla="*/ 2147483647 h 81"/>
              <a:gd name="T18" fmla="*/ 2147483647 w 60"/>
              <a:gd name="T19" fmla="*/ 2147483647 h 81"/>
              <a:gd name="T20" fmla="*/ 2147483647 w 60"/>
              <a:gd name="T21" fmla="*/ 2147483647 h 81"/>
              <a:gd name="T22" fmla="*/ 2147483647 w 60"/>
              <a:gd name="T23" fmla="*/ 2147483647 h 81"/>
              <a:gd name="T24" fmla="*/ 2147483647 w 60"/>
              <a:gd name="T25" fmla="*/ 2147483647 h 81"/>
              <a:gd name="T26" fmla="*/ 2147483647 w 60"/>
              <a:gd name="T27" fmla="*/ 2147483647 h 81"/>
              <a:gd name="T28" fmla="*/ 2147483647 w 60"/>
              <a:gd name="T29" fmla="*/ 2147483647 h 81"/>
              <a:gd name="T30" fmla="*/ 2147483647 w 60"/>
              <a:gd name="T31" fmla="*/ 0 h 81"/>
              <a:gd name="T32" fmla="*/ 2147483647 w 60"/>
              <a:gd name="T33" fmla="*/ 2147483647 h 81"/>
              <a:gd name="T34" fmla="*/ 2147483647 w 60"/>
              <a:gd name="T35" fmla="*/ 2147483647 h 8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0"/>
              <a:gd name="T55" fmla="*/ 0 h 81"/>
              <a:gd name="T56" fmla="*/ 60 w 60"/>
              <a:gd name="T57" fmla="*/ 81 h 8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0" h="81">
                <a:moveTo>
                  <a:pt x="51" y="18"/>
                </a:moveTo>
                <a:lnTo>
                  <a:pt x="60" y="27"/>
                </a:lnTo>
                <a:lnTo>
                  <a:pt x="58" y="37"/>
                </a:lnTo>
                <a:lnTo>
                  <a:pt x="40" y="55"/>
                </a:lnTo>
                <a:lnTo>
                  <a:pt x="30" y="57"/>
                </a:lnTo>
                <a:lnTo>
                  <a:pt x="13" y="69"/>
                </a:lnTo>
                <a:lnTo>
                  <a:pt x="13" y="76"/>
                </a:lnTo>
                <a:lnTo>
                  <a:pt x="0" y="81"/>
                </a:lnTo>
                <a:lnTo>
                  <a:pt x="2" y="70"/>
                </a:lnTo>
                <a:lnTo>
                  <a:pt x="11" y="56"/>
                </a:lnTo>
                <a:lnTo>
                  <a:pt x="11" y="50"/>
                </a:lnTo>
                <a:lnTo>
                  <a:pt x="25" y="31"/>
                </a:lnTo>
                <a:lnTo>
                  <a:pt x="24" y="18"/>
                </a:lnTo>
                <a:lnTo>
                  <a:pt x="30" y="9"/>
                </a:lnTo>
                <a:lnTo>
                  <a:pt x="40" y="7"/>
                </a:lnTo>
                <a:lnTo>
                  <a:pt x="51" y="0"/>
                </a:lnTo>
                <a:lnTo>
                  <a:pt x="55" y="7"/>
                </a:lnTo>
                <a:lnTo>
                  <a:pt x="51" y="18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5" name="Oval 139"/>
          <p:cNvSpPr>
            <a:spLocks noChangeArrowheads="1"/>
          </p:cNvSpPr>
          <p:nvPr/>
        </p:nvSpPr>
        <p:spPr bwMode="auto">
          <a:xfrm>
            <a:off x="6909863" y="3797425"/>
            <a:ext cx="97830" cy="66139"/>
          </a:xfrm>
          <a:prstGeom prst="ellipse">
            <a:avLst/>
          </a:prstGeom>
          <a:solidFill>
            <a:srgbClr val="FF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06" name="Oval 131"/>
          <p:cNvSpPr>
            <a:spLocks noChangeArrowheads="1"/>
          </p:cNvSpPr>
          <p:nvPr/>
        </p:nvSpPr>
        <p:spPr bwMode="auto">
          <a:xfrm>
            <a:off x="6546098" y="3429526"/>
            <a:ext cx="103342" cy="66139"/>
          </a:xfrm>
          <a:prstGeom prst="ellipse">
            <a:avLst/>
          </a:prstGeom>
          <a:solidFill>
            <a:srgbClr val="FF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07" name="Oval 184"/>
          <p:cNvSpPr>
            <a:spLocks noChangeArrowheads="1"/>
          </p:cNvSpPr>
          <p:nvPr/>
        </p:nvSpPr>
        <p:spPr bwMode="auto">
          <a:xfrm>
            <a:off x="6391773" y="3791913"/>
            <a:ext cx="100586" cy="66139"/>
          </a:xfrm>
          <a:prstGeom prst="ellipse">
            <a:avLst/>
          </a:prstGeom>
          <a:solidFill>
            <a:srgbClr val="FF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08" name="Oval 141"/>
          <p:cNvSpPr>
            <a:spLocks noChangeArrowheads="1"/>
          </p:cNvSpPr>
          <p:nvPr/>
        </p:nvSpPr>
        <p:spPr bwMode="auto">
          <a:xfrm>
            <a:off x="6424843" y="4055092"/>
            <a:ext cx="100586" cy="64762"/>
          </a:xfrm>
          <a:prstGeom prst="ellipse">
            <a:avLst/>
          </a:prstGeom>
          <a:solidFill>
            <a:srgbClr val="FF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09" name="Freeform 71"/>
          <p:cNvSpPr>
            <a:spLocks/>
          </p:cNvSpPr>
          <p:nvPr/>
        </p:nvSpPr>
        <p:spPr bwMode="auto">
          <a:xfrm>
            <a:off x="2743100" y="6168787"/>
            <a:ext cx="60628" cy="41337"/>
          </a:xfrm>
          <a:custGeom>
            <a:avLst/>
            <a:gdLst>
              <a:gd name="T0" fmla="*/ 2147483647 w 36"/>
              <a:gd name="T1" fmla="*/ 2147483647 h 29"/>
              <a:gd name="T2" fmla="*/ 2147483647 w 36"/>
              <a:gd name="T3" fmla="*/ 2147483647 h 29"/>
              <a:gd name="T4" fmla="*/ 2147483647 w 36"/>
              <a:gd name="T5" fmla="*/ 0 h 29"/>
              <a:gd name="T6" fmla="*/ 2147483647 w 36"/>
              <a:gd name="T7" fmla="*/ 2147483647 h 29"/>
              <a:gd name="T8" fmla="*/ 2147483647 w 36"/>
              <a:gd name="T9" fmla="*/ 2147483647 h 29"/>
              <a:gd name="T10" fmla="*/ 2147483647 w 36"/>
              <a:gd name="T11" fmla="*/ 2147483647 h 29"/>
              <a:gd name="T12" fmla="*/ 2147483647 w 36"/>
              <a:gd name="T13" fmla="*/ 2147483647 h 29"/>
              <a:gd name="T14" fmla="*/ 0 w 36"/>
              <a:gd name="T15" fmla="*/ 2147483647 h 29"/>
              <a:gd name="T16" fmla="*/ 2147483647 w 36"/>
              <a:gd name="T17" fmla="*/ 2147483647 h 29"/>
              <a:gd name="T18" fmla="*/ 2147483647 w 36"/>
              <a:gd name="T19" fmla="*/ 2147483647 h 29"/>
              <a:gd name="T20" fmla="*/ 2147483647 w 36"/>
              <a:gd name="T21" fmla="*/ 2147483647 h 29"/>
              <a:gd name="T22" fmla="*/ 2147483647 w 36"/>
              <a:gd name="T23" fmla="*/ 2147483647 h 29"/>
              <a:gd name="T24" fmla="*/ 2147483647 w 36"/>
              <a:gd name="T25" fmla="*/ 2147483647 h 29"/>
              <a:gd name="T26" fmla="*/ 2147483647 w 36"/>
              <a:gd name="T27" fmla="*/ 2147483647 h 29"/>
              <a:gd name="T28" fmla="*/ 2147483647 w 36"/>
              <a:gd name="T29" fmla="*/ 2147483647 h 29"/>
              <a:gd name="T30" fmla="*/ 2147483647 w 36"/>
              <a:gd name="T31" fmla="*/ 2147483647 h 29"/>
              <a:gd name="T32" fmla="*/ 2147483647 w 36"/>
              <a:gd name="T33" fmla="*/ 2147483647 h 29"/>
              <a:gd name="T34" fmla="*/ 2147483647 w 36"/>
              <a:gd name="T35" fmla="*/ 2147483647 h 29"/>
              <a:gd name="T36" fmla="*/ 2147483647 w 36"/>
              <a:gd name="T37" fmla="*/ 2147483647 h 29"/>
              <a:gd name="T38" fmla="*/ 2147483647 w 36"/>
              <a:gd name="T39" fmla="*/ 2147483647 h 29"/>
              <a:gd name="T40" fmla="*/ 2147483647 w 36"/>
              <a:gd name="T41" fmla="*/ 2147483647 h 29"/>
              <a:gd name="T42" fmla="*/ 2147483647 w 36"/>
              <a:gd name="T43" fmla="*/ 2147483647 h 29"/>
              <a:gd name="T44" fmla="*/ 2147483647 w 36"/>
              <a:gd name="T45" fmla="*/ 2147483647 h 29"/>
              <a:gd name="T46" fmla="*/ 2147483647 w 36"/>
              <a:gd name="T47" fmla="*/ 2147483647 h 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"/>
              <a:gd name="T73" fmla="*/ 0 h 29"/>
              <a:gd name="T74" fmla="*/ 36 w 36"/>
              <a:gd name="T75" fmla="*/ 29 h 2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" h="29">
                <a:moveTo>
                  <a:pt x="12" y="11"/>
                </a:moveTo>
                <a:lnTo>
                  <a:pt x="9" y="3"/>
                </a:lnTo>
                <a:lnTo>
                  <a:pt x="3" y="0"/>
                </a:lnTo>
                <a:lnTo>
                  <a:pt x="1" y="1"/>
                </a:lnTo>
                <a:lnTo>
                  <a:pt x="2" y="3"/>
                </a:lnTo>
                <a:lnTo>
                  <a:pt x="5" y="7"/>
                </a:lnTo>
                <a:lnTo>
                  <a:pt x="3" y="12"/>
                </a:lnTo>
                <a:lnTo>
                  <a:pt x="0" y="16"/>
                </a:lnTo>
                <a:lnTo>
                  <a:pt x="1" y="19"/>
                </a:lnTo>
                <a:lnTo>
                  <a:pt x="1" y="25"/>
                </a:lnTo>
                <a:lnTo>
                  <a:pt x="6" y="28"/>
                </a:lnTo>
                <a:lnTo>
                  <a:pt x="12" y="29"/>
                </a:lnTo>
                <a:lnTo>
                  <a:pt x="20" y="29"/>
                </a:lnTo>
                <a:lnTo>
                  <a:pt x="29" y="29"/>
                </a:lnTo>
                <a:lnTo>
                  <a:pt x="33" y="29"/>
                </a:lnTo>
                <a:lnTo>
                  <a:pt x="36" y="29"/>
                </a:lnTo>
                <a:lnTo>
                  <a:pt x="36" y="27"/>
                </a:lnTo>
                <a:lnTo>
                  <a:pt x="34" y="25"/>
                </a:lnTo>
                <a:lnTo>
                  <a:pt x="29" y="24"/>
                </a:lnTo>
                <a:lnTo>
                  <a:pt x="26" y="21"/>
                </a:lnTo>
                <a:lnTo>
                  <a:pt x="25" y="19"/>
                </a:lnTo>
                <a:lnTo>
                  <a:pt x="20" y="19"/>
                </a:lnTo>
                <a:lnTo>
                  <a:pt x="16" y="16"/>
                </a:lnTo>
                <a:lnTo>
                  <a:pt x="12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0" name="Freeform 72"/>
          <p:cNvSpPr>
            <a:spLocks/>
          </p:cNvSpPr>
          <p:nvPr/>
        </p:nvSpPr>
        <p:spPr bwMode="auto">
          <a:xfrm>
            <a:off x="2743100" y="6168787"/>
            <a:ext cx="60628" cy="41337"/>
          </a:xfrm>
          <a:custGeom>
            <a:avLst/>
            <a:gdLst>
              <a:gd name="T0" fmla="*/ 2147483647 w 36"/>
              <a:gd name="T1" fmla="*/ 2147483647 h 29"/>
              <a:gd name="T2" fmla="*/ 2147483647 w 36"/>
              <a:gd name="T3" fmla="*/ 2147483647 h 29"/>
              <a:gd name="T4" fmla="*/ 2147483647 w 36"/>
              <a:gd name="T5" fmla="*/ 0 h 29"/>
              <a:gd name="T6" fmla="*/ 2147483647 w 36"/>
              <a:gd name="T7" fmla="*/ 2147483647 h 29"/>
              <a:gd name="T8" fmla="*/ 2147483647 w 36"/>
              <a:gd name="T9" fmla="*/ 2147483647 h 29"/>
              <a:gd name="T10" fmla="*/ 2147483647 w 36"/>
              <a:gd name="T11" fmla="*/ 2147483647 h 29"/>
              <a:gd name="T12" fmla="*/ 2147483647 w 36"/>
              <a:gd name="T13" fmla="*/ 2147483647 h 29"/>
              <a:gd name="T14" fmla="*/ 0 w 36"/>
              <a:gd name="T15" fmla="*/ 2147483647 h 29"/>
              <a:gd name="T16" fmla="*/ 2147483647 w 36"/>
              <a:gd name="T17" fmla="*/ 2147483647 h 29"/>
              <a:gd name="T18" fmla="*/ 2147483647 w 36"/>
              <a:gd name="T19" fmla="*/ 2147483647 h 29"/>
              <a:gd name="T20" fmla="*/ 2147483647 w 36"/>
              <a:gd name="T21" fmla="*/ 2147483647 h 29"/>
              <a:gd name="T22" fmla="*/ 2147483647 w 36"/>
              <a:gd name="T23" fmla="*/ 2147483647 h 29"/>
              <a:gd name="T24" fmla="*/ 2147483647 w 36"/>
              <a:gd name="T25" fmla="*/ 2147483647 h 29"/>
              <a:gd name="T26" fmla="*/ 2147483647 w 36"/>
              <a:gd name="T27" fmla="*/ 2147483647 h 29"/>
              <a:gd name="T28" fmla="*/ 2147483647 w 36"/>
              <a:gd name="T29" fmla="*/ 2147483647 h 29"/>
              <a:gd name="T30" fmla="*/ 2147483647 w 36"/>
              <a:gd name="T31" fmla="*/ 2147483647 h 29"/>
              <a:gd name="T32" fmla="*/ 2147483647 w 36"/>
              <a:gd name="T33" fmla="*/ 2147483647 h 29"/>
              <a:gd name="T34" fmla="*/ 2147483647 w 36"/>
              <a:gd name="T35" fmla="*/ 2147483647 h 29"/>
              <a:gd name="T36" fmla="*/ 2147483647 w 36"/>
              <a:gd name="T37" fmla="*/ 2147483647 h 29"/>
              <a:gd name="T38" fmla="*/ 2147483647 w 36"/>
              <a:gd name="T39" fmla="*/ 2147483647 h 29"/>
              <a:gd name="T40" fmla="*/ 2147483647 w 36"/>
              <a:gd name="T41" fmla="*/ 2147483647 h 29"/>
              <a:gd name="T42" fmla="*/ 2147483647 w 36"/>
              <a:gd name="T43" fmla="*/ 2147483647 h 29"/>
              <a:gd name="T44" fmla="*/ 2147483647 w 36"/>
              <a:gd name="T45" fmla="*/ 2147483647 h 29"/>
              <a:gd name="T46" fmla="*/ 2147483647 w 36"/>
              <a:gd name="T47" fmla="*/ 2147483647 h 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"/>
              <a:gd name="T73" fmla="*/ 0 h 29"/>
              <a:gd name="T74" fmla="*/ 36 w 36"/>
              <a:gd name="T75" fmla="*/ 29 h 2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" h="29">
                <a:moveTo>
                  <a:pt x="12" y="11"/>
                </a:moveTo>
                <a:lnTo>
                  <a:pt x="9" y="3"/>
                </a:lnTo>
                <a:lnTo>
                  <a:pt x="3" y="0"/>
                </a:lnTo>
                <a:lnTo>
                  <a:pt x="1" y="1"/>
                </a:lnTo>
                <a:lnTo>
                  <a:pt x="2" y="3"/>
                </a:lnTo>
                <a:lnTo>
                  <a:pt x="5" y="7"/>
                </a:lnTo>
                <a:lnTo>
                  <a:pt x="3" y="12"/>
                </a:lnTo>
                <a:lnTo>
                  <a:pt x="0" y="16"/>
                </a:lnTo>
                <a:lnTo>
                  <a:pt x="1" y="19"/>
                </a:lnTo>
                <a:lnTo>
                  <a:pt x="1" y="25"/>
                </a:lnTo>
                <a:lnTo>
                  <a:pt x="6" y="28"/>
                </a:lnTo>
                <a:lnTo>
                  <a:pt x="12" y="29"/>
                </a:lnTo>
                <a:lnTo>
                  <a:pt x="20" y="29"/>
                </a:lnTo>
                <a:lnTo>
                  <a:pt x="29" y="29"/>
                </a:lnTo>
                <a:lnTo>
                  <a:pt x="33" y="29"/>
                </a:lnTo>
                <a:lnTo>
                  <a:pt x="36" y="29"/>
                </a:lnTo>
                <a:lnTo>
                  <a:pt x="36" y="27"/>
                </a:lnTo>
                <a:lnTo>
                  <a:pt x="34" y="25"/>
                </a:lnTo>
                <a:lnTo>
                  <a:pt x="29" y="24"/>
                </a:lnTo>
                <a:lnTo>
                  <a:pt x="26" y="21"/>
                </a:lnTo>
                <a:lnTo>
                  <a:pt x="25" y="19"/>
                </a:lnTo>
                <a:lnTo>
                  <a:pt x="20" y="19"/>
                </a:lnTo>
                <a:lnTo>
                  <a:pt x="16" y="16"/>
                </a:lnTo>
                <a:lnTo>
                  <a:pt x="12" y="11"/>
                </a:lnTo>
                <a:close/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1" name="Line 242"/>
          <p:cNvSpPr>
            <a:spLocks noChangeShapeType="1"/>
          </p:cNvSpPr>
          <p:nvPr/>
        </p:nvSpPr>
        <p:spPr bwMode="auto">
          <a:xfrm>
            <a:off x="5390041" y="4479484"/>
            <a:ext cx="1072004" cy="1490885"/>
          </a:xfrm>
          <a:prstGeom prst="line">
            <a:avLst/>
          </a:prstGeom>
          <a:noFill/>
          <a:ln w="9525">
            <a:solidFill>
              <a:srgbClr val="337C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2" name="Line 249"/>
          <p:cNvSpPr>
            <a:spLocks noChangeShapeType="1"/>
          </p:cNvSpPr>
          <p:nvPr/>
        </p:nvSpPr>
        <p:spPr bwMode="auto">
          <a:xfrm flipH="1">
            <a:off x="6468935" y="3867697"/>
            <a:ext cx="487776" cy="2098539"/>
          </a:xfrm>
          <a:prstGeom prst="line">
            <a:avLst/>
          </a:prstGeom>
          <a:noFill/>
          <a:ln w="9525">
            <a:solidFill>
              <a:srgbClr val="337C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3" name="雲 312"/>
          <p:cNvSpPr/>
          <p:nvPr/>
        </p:nvSpPr>
        <p:spPr>
          <a:xfrm>
            <a:off x="5361105" y="5569402"/>
            <a:ext cx="1694814" cy="869453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en-US" altLang="ja-JP" sz="1400" i="1" dirty="0">
                <a:solidFill>
                  <a:schemeClr val="tx1"/>
                </a:solidFill>
                <a:latin typeface="Candara" panose="020E0502030303020204" pitchFamily="34" charset="0"/>
              </a:rPr>
              <a:t>Domestic Core </a:t>
            </a:r>
            <a:r>
              <a:rPr lang="en-US" altLang="ja-JP" sz="14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Network</a:t>
            </a:r>
          </a:p>
          <a:p>
            <a:pPr algn="ctr">
              <a:defRPr/>
            </a:pPr>
            <a:r>
              <a:rPr lang="en-US" altLang="ja-JP" sz="14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(</a:t>
            </a:r>
            <a:r>
              <a:rPr lang="en-US" altLang="ja-JP" sz="1400" i="1" dirty="0">
                <a:solidFill>
                  <a:schemeClr val="tx1"/>
                </a:solidFill>
                <a:latin typeface="Candara" panose="020E0502030303020204" pitchFamily="34" charset="0"/>
              </a:rPr>
              <a:t>TCP/IP)</a:t>
            </a:r>
            <a:endParaRPr lang="ja-JP" altLang="en-US" sz="1400" i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14" name="Line 70"/>
          <p:cNvSpPr>
            <a:spLocks noChangeShapeType="1"/>
          </p:cNvSpPr>
          <p:nvPr/>
        </p:nvSpPr>
        <p:spPr bwMode="auto">
          <a:xfrm>
            <a:off x="2406893" y="6266618"/>
            <a:ext cx="4133" cy="2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5" name="Oval 182"/>
          <p:cNvSpPr>
            <a:spLocks noChangeArrowheads="1"/>
          </p:cNvSpPr>
          <p:nvPr/>
        </p:nvSpPr>
        <p:spPr bwMode="auto">
          <a:xfrm>
            <a:off x="2377956" y="6212880"/>
            <a:ext cx="97831" cy="67517"/>
          </a:xfrm>
          <a:prstGeom prst="ellipse">
            <a:avLst/>
          </a:prstGeom>
          <a:solidFill>
            <a:srgbClr val="FF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16" name="Freeform 60"/>
          <p:cNvSpPr>
            <a:spLocks/>
          </p:cNvSpPr>
          <p:nvPr/>
        </p:nvSpPr>
        <p:spPr bwMode="auto">
          <a:xfrm>
            <a:off x="6825810" y="4212172"/>
            <a:ext cx="28936" cy="22046"/>
          </a:xfrm>
          <a:custGeom>
            <a:avLst/>
            <a:gdLst>
              <a:gd name="T0" fmla="*/ 2147483647 w 17"/>
              <a:gd name="T1" fmla="*/ 0 h 15"/>
              <a:gd name="T2" fmla="*/ 0 w 17"/>
              <a:gd name="T3" fmla="*/ 2147483647 h 15"/>
              <a:gd name="T4" fmla="*/ 2147483647 w 17"/>
              <a:gd name="T5" fmla="*/ 2147483647 h 15"/>
              <a:gd name="T6" fmla="*/ 2147483647 w 17"/>
              <a:gd name="T7" fmla="*/ 2147483647 h 15"/>
              <a:gd name="T8" fmla="*/ 2147483647 w 17"/>
              <a:gd name="T9" fmla="*/ 2147483647 h 15"/>
              <a:gd name="T10" fmla="*/ 2147483647 w 17"/>
              <a:gd name="T11" fmla="*/ 0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15"/>
              <a:gd name="T20" fmla="*/ 17 w 17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15">
                <a:moveTo>
                  <a:pt x="6" y="0"/>
                </a:moveTo>
                <a:lnTo>
                  <a:pt x="0" y="8"/>
                </a:lnTo>
                <a:lnTo>
                  <a:pt x="7" y="15"/>
                </a:lnTo>
                <a:lnTo>
                  <a:pt x="17" y="10"/>
                </a:lnTo>
                <a:lnTo>
                  <a:pt x="17" y="2"/>
                </a:lnTo>
                <a:lnTo>
                  <a:pt x="6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7" name="Freeform 62"/>
          <p:cNvSpPr>
            <a:spLocks/>
          </p:cNvSpPr>
          <p:nvPr/>
        </p:nvSpPr>
        <p:spPr bwMode="auto">
          <a:xfrm>
            <a:off x="6765183" y="4159812"/>
            <a:ext cx="22046" cy="17913"/>
          </a:xfrm>
          <a:custGeom>
            <a:avLst/>
            <a:gdLst>
              <a:gd name="T0" fmla="*/ 2147483647 w 13"/>
              <a:gd name="T1" fmla="*/ 0 h 13"/>
              <a:gd name="T2" fmla="*/ 0 w 13"/>
              <a:gd name="T3" fmla="*/ 2147483647 h 13"/>
              <a:gd name="T4" fmla="*/ 2147483647 w 13"/>
              <a:gd name="T5" fmla="*/ 2147483647 h 13"/>
              <a:gd name="T6" fmla="*/ 2147483647 w 13"/>
              <a:gd name="T7" fmla="*/ 2147483647 h 13"/>
              <a:gd name="T8" fmla="*/ 2147483647 w 13"/>
              <a:gd name="T9" fmla="*/ 0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13"/>
              <a:gd name="T17" fmla="*/ 13 w 13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13">
                <a:moveTo>
                  <a:pt x="7" y="0"/>
                </a:moveTo>
                <a:lnTo>
                  <a:pt x="0" y="12"/>
                </a:lnTo>
                <a:lnTo>
                  <a:pt x="7" y="13"/>
                </a:lnTo>
                <a:lnTo>
                  <a:pt x="13" y="4"/>
                </a:lnTo>
                <a:lnTo>
                  <a:pt x="7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318" name="Picture 3" descr="C:\Users\JMA1D2D.MET\Documents\tmp\作業用\radar_JMA_MLI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73" y="1550985"/>
            <a:ext cx="2829653" cy="297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0" name="Group 316"/>
          <p:cNvGrpSpPr>
            <a:grpSpLocks noChangeAspect="1"/>
          </p:cNvGrpSpPr>
          <p:nvPr/>
        </p:nvGrpSpPr>
        <p:grpSpPr bwMode="auto">
          <a:xfrm>
            <a:off x="714202" y="2164673"/>
            <a:ext cx="375493" cy="626675"/>
            <a:chOff x="3648" y="2064"/>
            <a:chExt cx="524" cy="871"/>
          </a:xfrm>
        </p:grpSpPr>
        <p:sp>
          <p:nvSpPr>
            <p:cNvPr id="321" name="Freeform 317"/>
            <p:cNvSpPr>
              <a:spLocks noChangeAspect="1"/>
            </p:cNvSpPr>
            <p:nvPr/>
          </p:nvSpPr>
          <p:spPr bwMode="auto">
            <a:xfrm>
              <a:off x="3648" y="2064"/>
              <a:ext cx="490" cy="871"/>
            </a:xfrm>
            <a:custGeom>
              <a:avLst/>
              <a:gdLst>
                <a:gd name="T0" fmla="*/ 226 w 490"/>
                <a:gd name="T1" fmla="*/ 5 h 871"/>
                <a:gd name="T2" fmla="*/ 276 w 490"/>
                <a:gd name="T3" fmla="*/ 11 h 871"/>
                <a:gd name="T4" fmla="*/ 342 w 490"/>
                <a:gd name="T5" fmla="*/ 81 h 871"/>
                <a:gd name="T6" fmla="*/ 412 w 490"/>
                <a:gd name="T7" fmla="*/ 198 h 871"/>
                <a:gd name="T8" fmla="*/ 468 w 490"/>
                <a:gd name="T9" fmla="*/ 344 h 871"/>
                <a:gd name="T10" fmla="*/ 490 w 490"/>
                <a:gd name="T11" fmla="*/ 451 h 871"/>
                <a:gd name="T12" fmla="*/ 485 w 490"/>
                <a:gd name="T13" fmla="*/ 515 h 871"/>
                <a:gd name="T14" fmla="*/ 468 w 490"/>
                <a:gd name="T15" fmla="*/ 551 h 871"/>
                <a:gd name="T16" fmla="*/ 439 w 490"/>
                <a:gd name="T17" fmla="*/ 559 h 871"/>
                <a:gd name="T18" fmla="*/ 387 w 490"/>
                <a:gd name="T19" fmla="*/ 536 h 871"/>
                <a:gd name="T20" fmla="*/ 323 w 490"/>
                <a:gd name="T21" fmla="*/ 495 h 871"/>
                <a:gd name="T22" fmla="*/ 279 w 490"/>
                <a:gd name="T23" fmla="*/ 464 h 871"/>
                <a:gd name="T24" fmla="*/ 247 w 490"/>
                <a:gd name="T25" fmla="*/ 468 h 871"/>
                <a:gd name="T26" fmla="*/ 274 w 490"/>
                <a:gd name="T27" fmla="*/ 551 h 871"/>
                <a:gd name="T28" fmla="*/ 296 w 490"/>
                <a:gd name="T29" fmla="*/ 771 h 871"/>
                <a:gd name="T30" fmla="*/ 323 w 490"/>
                <a:gd name="T31" fmla="*/ 839 h 871"/>
                <a:gd name="T32" fmla="*/ 36 w 490"/>
                <a:gd name="T33" fmla="*/ 834 h 871"/>
                <a:gd name="T34" fmla="*/ 58 w 490"/>
                <a:gd name="T35" fmla="*/ 749 h 871"/>
                <a:gd name="T36" fmla="*/ 90 w 490"/>
                <a:gd name="T37" fmla="*/ 547 h 871"/>
                <a:gd name="T38" fmla="*/ 131 w 490"/>
                <a:gd name="T39" fmla="*/ 473 h 871"/>
                <a:gd name="T40" fmla="*/ 68 w 490"/>
                <a:gd name="T41" fmla="*/ 510 h 871"/>
                <a:gd name="T42" fmla="*/ 0 w 490"/>
                <a:gd name="T43" fmla="*/ 451 h 871"/>
                <a:gd name="T44" fmla="*/ 36 w 490"/>
                <a:gd name="T45" fmla="*/ 398 h 871"/>
                <a:gd name="T46" fmla="*/ 78 w 490"/>
                <a:gd name="T47" fmla="*/ 423 h 871"/>
                <a:gd name="T48" fmla="*/ 211 w 490"/>
                <a:gd name="T49" fmla="*/ 398 h 871"/>
                <a:gd name="T50" fmla="*/ 201 w 490"/>
                <a:gd name="T51" fmla="*/ 393 h 871"/>
                <a:gd name="T52" fmla="*/ 189 w 490"/>
                <a:gd name="T53" fmla="*/ 378 h 871"/>
                <a:gd name="T54" fmla="*/ 174 w 490"/>
                <a:gd name="T55" fmla="*/ 356 h 871"/>
                <a:gd name="T56" fmla="*/ 158 w 490"/>
                <a:gd name="T57" fmla="*/ 324 h 871"/>
                <a:gd name="T58" fmla="*/ 153 w 490"/>
                <a:gd name="T59" fmla="*/ 283 h 871"/>
                <a:gd name="T60" fmla="*/ 153 w 490"/>
                <a:gd name="T61" fmla="*/ 244 h 871"/>
                <a:gd name="T62" fmla="*/ 153 w 490"/>
                <a:gd name="T63" fmla="*/ 207 h 871"/>
                <a:gd name="T64" fmla="*/ 156 w 490"/>
                <a:gd name="T65" fmla="*/ 186 h 871"/>
                <a:gd name="T66" fmla="*/ 163 w 490"/>
                <a:gd name="T67" fmla="*/ 149 h 871"/>
                <a:gd name="T68" fmla="*/ 175 w 490"/>
                <a:gd name="T69" fmla="*/ 102 h 871"/>
                <a:gd name="T70" fmla="*/ 189 w 490"/>
                <a:gd name="T71" fmla="*/ 63 h 871"/>
                <a:gd name="T72" fmla="*/ 206 w 490"/>
                <a:gd name="T73" fmla="*/ 22 h 8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0"/>
                <a:gd name="T112" fmla="*/ 0 h 871"/>
                <a:gd name="T113" fmla="*/ 490 w 490"/>
                <a:gd name="T114" fmla="*/ 871 h 87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0" h="871">
                  <a:moveTo>
                    <a:pt x="206" y="22"/>
                  </a:moveTo>
                  <a:lnTo>
                    <a:pt x="226" y="5"/>
                  </a:lnTo>
                  <a:lnTo>
                    <a:pt x="247" y="0"/>
                  </a:lnTo>
                  <a:lnTo>
                    <a:pt x="276" y="11"/>
                  </a:lnTo>
                  <a:lnTo>
                    <a:pt x="310" y="41"/>
                  </a:lnTo>
                  <a:lnTo>
                    <a:pt x="342" y="81"/>
                  </a:lnTo>
                  <a:lnTo>
                    <a:pt x="378" y="134"/>
                  </a:lnTo>
                  <a:lnTo>
                    <a:pt x="412" y="198"/>
                  </a:lnTo>
                  <a:lnTo>
                    <a:pt x="444" y="271"/>
                  </a:lnTo>
                  <a:lnTo>
                    <a:pt x="468" y="344"/>
                  </a:lnTo>
                  <a:lnTo>
                    <a:pt x="480" y="403"/>
                  </a:lnTo>
                  <a:lnTo>
                    <a:pt x="490" y="451"/>
                  </a:lnTo>
                  <a:lnTo>
                    <a:pt x="490" y="488"/>
                  </a:lnTo>
                  <a:lnTo>
                    <a:pt x="485" y="515"/>
                  </a:lnTo>
                  <a:lnTo>
                    <a:pt x="480" y="537"/>
                  </a:lnTo>
                  <a:lnTo>
                    <a:pt x="468" y="551"/>
                  </a:lnTo>
                  <a:lnTo>
                    <a:pt x="458" y="559"/>
                  </a:lnTo>
                  <a:lnTo>
                    <a:pt x="439" y="559"/>
                  </a:lnTo>
                  <a:lnTo>
                    <a:pt x="417" y="551"/>
                  </a:lnTo>
                  <a:lnTo>
                    <a:pt x="387" y="536"/>
                  </a:lnTo>
                  <a:lnTo>
                    <a:pt x="354" y="515"/>
                  </a:lnTo>
                  <a:lnTo>
                    <a:pt x="323" y="495"/>
                  </a:lnTo>
                  <a:lnTo>
                    <a:pt x="296" y="478"/>
                  </a:lnTo>
                  <a:lnTo>
                    <a:pt x="279" y="464"/>
                  </a:lnTo>
                  <a:lnTo>
                    <a:pt x="274" y="464"/>
                  </a:lnTo>
                  <a:lnTo>
                    <a:pt x="247" y="468"/>
                  </a:lnTo>
                  <a:lnTo>
                    <a:pt x="247" y="527"/>
                  </a:lnTo>
                  <a:lnTo>
                    <a:pt x="274" y="551"/>
                  </a:lnTo>
                  <a:lnTo>
                    <a:pt x="274" y="583"/>
                  </a:lnTo>
                  <a:lnTo>
                    <a:pt x="296" y="771"/>
                  </a:lnTo>
                  <a:lnTo>
                    <a:pt x="318" y="786"/>
                  </a:lnTo>
                  <a:lnTo>
                    <a:pt x="323" y="839"/>
                  </a:lnTo>
                  <a:lnTo>
                    <a:pt x="189" y="871"/>
                  </a:lnTo>
                  <a:lnTo>
                    <a:pt x="36" y="834"/>
                  </a:lnTo>
                  <a:lnTo>
                    <a:pt x="36" y="766"/>
                  </a:lnTo>
                  <a:lnTo>
                    <a:pt x="58" y="749"/>
                  </a:lnTo>
                  <a:lnTo>
                    <a:pt x="90" y="578"/>
                  </a:lnTo>
                  <a:lnTo>
                    <a:pt x="90" y="547"/>
                  </a:lnTo>
                  <a:lnTo>
                    <a:pt x="121" y="532"/>
                  </a:lnTo>
                  <a:lnTo>
                    <a:pt x="131" y="473"/>
                  </a:lnTo>
                  <a:lnTo>
                    <a:pt x="73" y="456"/>
                  </a:lnTo>
                  <a:lnTo>
                    <a:pt x="68" y="510"/>
                  </a:lnTo>
                  <a:lnTo>
                    <a:pt x="0" y="500"/>
                  </a:lnTo>
                  <a:lnTo>
                    <a:pt x="0" y="451"/>
                  </a:lnTo>
                  <a:lnTo>
                    <a:pt x="47" y="432"/>
                  </a:lnTo>
                  <a:lnTo>
                    <a:pt x="36" y="398"/>
                  </a:lnTo>
                  <a:lnTo>
                    <a:pt x="63" y="383"/>
                  </a:lnTo>
                  <a:lnTo>
                    <a:pt x="78" y="423"/>
                  </a:lnTo>
                  <a:lnTo>
                    <a:pt x="184" y="393"/>
                  </a:lnTo>
                  <a:lnTo>
                    <a:pt x="211" y="398"/>
                  </a:lnTo>
                  <a:lnTo>
                    <a:pt x="206" y="398"/>
                  </a:lnTo>
                  <a:lnTo>
                    <a:pt x="201" y="393"/>
                  </a:lnTo>
                  <a:lnTo>
                    <a:pt x="196" y="388"/>
                  </a:lnTo>
                  <a:cubicBezTo>
                    <a:pt x="196" y="388"/>
                    <a:pt x="191" y="381"/>
                    <a:pt x="189" y="378"/>
                  </a:cubicBezTo>
                  <a:cubicBezTo>
                    <a:pt x="189" y="378"/>
                    <a:pt x="182" y="369"/>
                    <a:pt x="182" y="369"/>
                  </a:cubicBezTo>
                  <a:cubicBezTo>
                    <a:pt x="182" y="369"/>
                    <a:pt x="174" y="356"/>
                    <a:pt x="174" y="356"/>
                  </a:cubicBezTo>
                  <a:cubicBezTo>
                    <a:pt x="174" y="356"/>
                    <a:pt x="167" y="344"/>
                    <a:pt x="167" y="344"/>
                  </a:cubicBezTo>
                  <a:cubicBezTo>
                    <a:pt x="164" y="339"/>
                    <a:pt x="160" y="330"/>
                    <a:pt x="158" y="324"/>
                  </a:cubicBezTo>
                  <a:cubicBezTo>
                    <a:pt x="156" y="318"/>
                    <a:pt x="154" y="314"/>
                    <a:pt x="153" y="307"/>
                  </a:cubicBezTo>
                  <a:cubicBezTo>
                    <a:pt x="152" y="300"/>
                    <a:pt x="153" y="291"/>
                    <a:pt x="153" y="283"/>
                  </a:cubicBezTo>
                  <a:lnTo>
                    <a:pt x="153" y="261"/>
                  </a:lnTo>
                  <a:cubicBezTo>
                    <a:pt x="153" y="255"/>
                    <a:pt x="153" y="250"/>
                    <a:pt x="153" y="244"/>
                  </a:cubicBezTo>
                  <a:cubicBezTo>
                    <a:pt x="153" y="238"/>
                    <a:pt x="153" y="228"/>
                    <a:pt x="153" y="222"/>
                  </a:cubicBezTo>
                  <a:cubicBezTo>
                    <a:pt x="153" y="216"/>
                    <a:pt x="153" y="211"/>
                    <a:pt x="153" y="207"/>
                  </a:cubicBezTo>
                  <a:cubicBezTo>
                    <a:pt x="153" y="203"/>
                    <a:pt x="153" y="201"/>
                    <a:pt x="153" y="198"/>
                  </a:cubicBezTo>
                  <a:cubicBezTo>
                    <a:pt x="153" y="195"/>
                    <a:pt x="155" y="190"/>
                    <a:pt x="156" y="186"/>
                  </a:cubicBezTo>
                  <a:cubicBezTo>
                    <a:pt x="157" y="182"/>
                    <a:pt x="157" y="177"/>
                    <a:pt x="158" y="171"/>
                  </a:cubicBezTo>
                  <a:lnTo>
                    <a:pt x="163" y="149"/>
                  </a:lnTo>
                  <a:cubicBezTo>
                    <a:pt x="165" y="142"/>
                    <a:pt x="168" y="135"/>
                    <a:pt x="170" y="127"/>
                  </a:cubicBezTo>
                  <a:cubicBezTo>
                    <a:pt x="172" y="119"/>
                    <a:pt x="173" y="109"/>
                    <a:pt x="175" y="102"/>
                  </a:cubicBezTo>
                  <a:cubicBezTo>
                    <a:pt x="177" y="95"/>
                    <a:pt x="181" y="89"/>
                    <a:pt x="183" y="83"/>
                  </a:cubicBezTo>
                  <a:cubicBezTo>
                    <a:pt x="185" y="77"/>
                    <a:pt x="187" y="70"/>
                    <a:pt x="189" y="63"/>
                  </a:cubicBezTo>
                  <a:cubicBezTo>
                    <a:pt x="191" y="56"/>
                    <a:pt x="193" y="51"/>
                    <a:pt x="196" y="44"/>
                  </a:cubicBezTo>
                  <a:cubicBezTo>
                    <a:pt x="199" y="37"/>
                    <a:pt x="204" y="27"/>
                    <a:pt x="206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2" name="Freeform 318"/>
            <p:cNvSpPr>
              <a:spLocks noChangeAspect="1"/>
            </p:cNvSpPr>
            <p:nvPr/>
          </p:nvSpPr>
          <p:spPr bwMode="auto">
            <a:xfrm>
              <a:off x="3746" y="2607"/>
              <a:ext cx="112" cy="39"/>
            </a:xfrm>
            <a:custGeom>
              <a:avLst/>
              <a:gdLst>
                <a:gd name="T0" fmla="*/ 1 w 109"/>
                <a:gd name="T1" fmla="*/ 35 h 39"/>
                <a:gd name="T2" fmla="*/ 0 w 109"/>
                <a:gd name="T3" fmla="*/ 9 h 39"/>
                <a:gd name="T4" fmla="*/ 1029 w 109"/>
                <a:gd name="T5" fmla="*/ 0 h 39"/>
                <a:gd name="T6" fmla="*/ 992 w 109"/>
                <a:gd name="T7" fmla="*/ 39 h 39"/>
                <a:gd name="T8" fmla="*/ 1 w 109"/>
                <a:gd name="T9" fmla="*/ 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39"/>
                <a:gd name="T17" fmla="*/ 109 w 10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39">
                  <a:moveTo>
                    <a:pt x="1" y="35"/>
                  </a:moveTo>
                  <a:lnTo>
                    <a:pt x="0" y="9"/>
                  </a:lnTo>
                  <a:lnTo>
                    <a:pt x="109" y="0"/>
                  </a:lnTo>
                  <a:lnTo>
                    <a:pt x="105" y="39"/>
                  </a:lnTo>
                  <a:lnTo>
                    <a:pt x="1" y="3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3" name="Freeform 319"/>
            <p:cNvSpPr>
              <a:spLocks noChangeAspect="1"/>
            </p:cNvSpPr>
            <p:nvPr/>
          </p:nvSpPr>
          <p:spPr bwMode="auto">
            <a:xfrm>
              <a:off x="3861" y="2612"/>
              <a:ext cx="56" cy="37"/>
            </a:xfrm>
            <a:custGeom>
              <a:avLst/>
              <a:gdLst>
                <a:gd name="T0" fmla="*/ 5 w 56"/>
                <a:gd name="T1" fmla="*/ 0 h 37"/>
                <a:gd name="T2" fmla="*/ 0 w 56"/>
                <a:gd name="T3" fmla="*/ 37 h 37"/>
                <a:gd name="T4" fmla="*/ 56 w 56"/>
                <a:gd name="T5" fmla="*/ 36 h 37"/>
                <a:gd name="T6" fmla="*/ 56 w 56"/>
                <a:gd name="T7" fmla="*/ 16 h 37"/>
                <a:gd name="T8" fmla="*/ 5 w 56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37"/>
                <a:gd name="T17" fmla="*/ 56 w 56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37">
                  <a:moveTo>
                    <a:pt x="5" y="0"/>
                  </a:moveTo>
                  <a:lnTo>
                    <a:pt x="0" y="37"/>
                  </a:lnTo>
                  <a:lnTo>
                    <a:pt x="56" y="36"/>
                  </a:lnTo>
                  <a:lnTo>
                    <a:pt x="56" y="1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4" name="Freeform 320"/>
            <p:cNvSpPr>
              <a:spLocks noChangeAspect="1"/>
            </p:cNvSpPr>
            <p:nvPr/>
          </p:nvSpPr>
          <p:spPr bwMode="auto">
            <a:xfrm>
              <a:off x="3714" y="2651"/>
              <a:ext cx="141" cy="181"/>
            </a:xfrm>
            <a:custGeom>
              <a:avLst/>
              <a:gdLst>
                <a:gd name="T0" fmla="*/ 183 w 138"/>
                <a:gd name="T1" fmla="*/ 0 h 181"/>
                <a:gd name="T2" fmla="*/ 817 w 138"/>
                <a:gd name="T3" fmla="*/ 6 h 181"/>
                <a:gd name="T4" fmla="*/ 817 w 138"/>
                <a:gd name="T5" fmla="*/ 181 h 181"/>
                <a:gd name="T6" fmla="*/ 0 w 138"/>
                <a:gd name="T7" fmla="*/ 159 h 181"/>
                <a:gd name="T8" fmla="*/ 183 w 138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81"/>
                <a:gd name="T17" fmla="*/ 138 w 138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81">
                  <a:moveTo>
                    <a:pt x="30" y="0"/>
                  </a:moveTo>
                  <a:lnTo>
                    <a:pt x="138" y="6"/>
                  </a:lnTo>
                  <a:lnTo>
                    <a:pt x="138" y="181"/>
                  </a:lnTo>
                  <a:lnTo>
                    <a:pt x="0" y="15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5" name="Freeform 321"/>
            <p:cNvSpPr>
              <a:spLocks noChangeAspect="1"/>
            </p:cNvSpPr>
            <p:nvPr/>
          </p:nvSpPr>
          <p:spPr bwMode="auto">
            <a:xfrm>
              <a:off x="3863" y="2657"/>
              <a:ext cx="72" cy="177"/>
            </a:xfrm>
            <a:custGeom>
              <a:avLst/>
              <a:gdLst>
                <a:gd name="T0" fmla="*/ 0 w 72"/>
                <a:gd name="T1" fmla="*/ 0 h 177"/>
                <a:gd name="T2" fmla="*/ 0 w 72"/>
                <a:gd name="T3" fmla="*/ 177 h 177"/>
                <a:gd name="T4" fmla="*/ 72 w 72"/>
                <a:gd name="T5" fmla="*/ 168 h 177"/>
                <a:gd name="T6" fmla="*/ 54 w 72"/>
                <a:gd name="T7" fmla="*/ 1 h 177"/>
                <a:gd name="T8" fmla="*/ 0 w 72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77"/>
                <a:gd name="T17" fmla="*/ 72 w 72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77">
                  <a:moveTo>
                    <a:pt x="0" y="0"/>
                  </a:moveTo>
                  <a:lnTo>
                    <a:pt x="0" y="177"/>
                  </a:lnTo>
                  <a:lnTo>
                    <a:pt x="72" y="168"/>
                  </a:lnTo>
                  <a:lnTo>
                    <a:pt x="5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6" name="Freeform 322"/>
            <p:cNvSpPr>
              <a:spLocks noChangeAspect="1"/>
            </p:cNvSpPr>
            <p:nvPr/>
          </p:nvSpPr>
          <p:spPr bwMode="auto">
            <a:xfrm>
              <a:off x="3693" y="2817"/>
              <a:ext cx="161" cy="50"/>
            </a:xfrm>
            <a:custGeom>
              <a:avLst/>
              <a:gdLst>
                <a:gd name="T0" fmla="*/ 0 w 161"/>
                <a:gd name="T1" fmla="*/ 17 h 50"/>
                <a:gd name="T2" fmla="*/ 149 w 161"/>
                <a:gd name="T3" fmla="*/ 50 h 50"/>
                <a:gd name="T4" fmla="*/ 161 w 161"/>
                <a:gd name="T5" fmla="*/ 23 h 50"/>
                <a:gd name="T6" fmla="*/ 18 w 161"/>
                <a:gd name="T7" fmla="*/ 0 h 50"/>
                <a:gd name="T8" fmla="*/ 0 w 161"/>
                <a:gd name="T9" fmla="*/ 1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50"/>
                <a:gd name="T17" fmla="*/ 161 w 161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50">
                  <a:moveTo>
                    <a:pt x="0" y="17"/>
                  </a:moveTo>
                  <a:lnTo>
                    <a:pt x="149" y="50"/>
                  </a:lnTo>
                  <a:lnTo>
                    <a:pt x="161" y="23"/>
                  </a:lnTo>
                  <a:lnTo>
                    <a:pt x="1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7" name="Freeform 323"/>
            <p:cNvSpPr>
              <a:spLocks noChangeAspect="1"/>
            </p:cNvSpPr>
            <p:nvPr/>
          </p:nvSpPr>
          <p:spPr bwMode="auto">
            <a:xfrm>
              <a:off x="3848" y="2834"/>
              <a:ext cx="108" cy="34"/>
            </a:xfrm>
            <a:custGeom>
              <a:avLst/>
              <a:gdLst>
                <a:gd name="T0" fmla="*/ 12 w 108"/>
                <a:gd name="T1" fmla="*/ 9 h 34"/>
                <a:gd name="T2" fmla="*/ 0 w 108"/>
                <a:gd name="T3" fmla="*/ 34 h 34"/>
                <a:gd name="T4" fmla="*/ 108 w 108"/>
                <a:gd name="T5" fmla="*/ 16 h 34"/>
                <a:gd name="T6" fmla="*/ 85 w 108"/>
                <a:gd name="T7" fmla="*/ 0 h 34"/>
                <a:gd name="T8" fmla="*/ 12 w 108"/>
                <a:gd name="T9" fmla="*/ 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34"/>
                <a:gd name="T17" fmla="*/ 108 w 10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34">
                  <a:moveTo>
                    <a:pt x="12" y="9"/>
                  </a:moveTo>
                  <a:lnTo>
                    <a:pt x="0" y="34"/>
                  </a:lnTo>
                  <a:lnTo>
                    <a:pt x="108" y="16"/>
                  </a:lnTo>
                  <a:lnTo>
                    <a:pt x="85" y="0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" name="Freeform 324"/>
            <p:cNvSpPr>
              <a:spLocks noChangeAspect="1"/>
            </p:cNvSpPr>
            <p:nvPr/>
          </p:nvSpPr>
          <p:spPr bwMode="auto">
            <a:xfrm>
              <a:off x="3843" y="2856"/>
              <a:ext cx="120" cy="69"/>
            </a:xfrm>
            <a:custGeom>
              <a:avLst/>
              <a:gdLst>
                <a:gd name="T0" fmla="*/ 0 w 120"/>
                <a:gd name="T1" fmla="*/ 21 h 69"/>
                <a:gd name="T2" fmla="*/ 0 w 120"/>
                <a:gd name="T3" fmla="*/ 69 h 69"/>
                <a:gd name="T4" fmla="*/ 120 w 120"/>
                <a:gd name="T5" fmla="*/ 41 h 69"/>
                <a:gd name="T6" fmla="*/ 119 w 120"/>
                <a:gd name="T7" fmla="*/ 0 h 69"/>
                <a:gd name="T8" fmla="*/ 0 w 120"/>
                <a:gd name="T9" fmla="*/ 21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69"/>
                <a:gd name="T17" fmla="*/ 120 w 120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69">
                  <a:moveTo>
                    <a:pt x="0" y="21"/>
                  </a:moveTo>
                  <a:lnTo>
                    <a:pt x="0" y="69"/>
                  </a:lnTo>
                  <a:lnTo>
                    <a:pt x="120" y="41"/>
                  </a:lnTo>
                  <a:lnTo>
                    <a:pt x="119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9" name="Freeform 325"/>
            <p:cNvSpPr>
              <a:spLocks noChangeAspect="1"/>
            </p:cNvSpPr>
            <p:nvPr/>
          </p:nvSpPr>
          <p:spPr bwMode="auto">
            <a:xfrm>
              <a:off x="3692" y="2843"/>
              <a:ext cx="145" cy="82"/>
            </a:xfrm>
            <a:custGeom>
              <a:avLst/>
              <a:gdLst>
                <a:gd name="T0" fmla="*/ 0 w 145"/>
                <a:gd name="T1" fmla="*/ 0 h 82"/>
                <a:gd name="T2" fmla="*/ 145 w 145"/>
                <a:gd name="T3" fmla="*/ 33 h 82"/>
                <a:gd name="T4" fmla="*/ 145 w 145"/>
                <a:gd name="T5" fmla="*/ 82 h 82"/>
                <a:gd name="T6" fmla="*/ 0 w 145"/>
                <a:gd name="T7" fmla="*/ 46 h 82"/>
                <a:gd name="T8" fmla="*/ 0 w 145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82"/>
                <a:gd name="T17" fmla="*/ 145 w 145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82">
                  <a:moveTo>
                    <a:pt x="0" y="0"/>
                  </a:moveTo>
                  <a:lnTo>
                    <a:pt x="145" y="33"/>
                  </a:lnTo>
                  <a:lnTo>
                    <a:pt x="145" y="82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0" name="Freeform 326"/>
            <p:cNvSpPr>
              <a:spLocks noChangeAspect="1"/>
            </p:cNvSpPr>
            <p:nvPr/>
          </p:nvSpPr>
          <p:spPr bwMode="auto">
            <a:xfrm>
              <a:off x="3758" y="2590"/>
              <a:ext cx="159" cy="31"/>
            </a:xfrm>
            <a:custGeom>
              <a:avLst/>
              <a:gdLst>
                <a:gd name="T0" fmla="*/ 0 w 159"/>
                <a:gd name="T1" fmla="*/ 17 h 31"/>
                <a:gd name="T2" fmla="*/ 25 w 159"/>
                <a:gd name="T3" fmla="*/ 5 h 31"/>
                <a:gd name="T4" fmla="*/ 121 w 159"/>
                <a:gd name="T5" fmla="*/ 0 h 31"/>
                <a:gd name="T6" fmla="*/ 159 w 159"/>
                <a:gd name="T7" fmla="*/ 31 h 31"/>
                <a:gd name="T8" fmla="*/ 100 w 159"/>
                <a:gd name="T9" fmla="*/ 10 h 31"/>
                <a:gd name="T10" fmla="*/ 0 w 159"/>
                <a:gd name="T11" fmla="*/ 17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31"/>
                <a:gd name="T20" fmla="*/ 159 w 159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31">
                  <a:moveTo>
                    <a:pt x="0" y="17"/>
                  </a:moveTo>
                  <a:lnTo>
                    <a:pt x="25" y="5"/>
                  </a:lnTo>
                  <a:lnTo>
                    <a:pt x="121" y="0"/>
                  </a:lnTo>
                  <a:lnTo>
                    <a:pt x="159" y="31"/>
                  </a:lnTo>
                  <a:lnTo>
                    <a:pt x="100" y="1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1" name="Freeform 327"/>
            <p:cNvSpPr>
              <a:spLocks noChangeAspect="1"/>
            </p:cNvSpPr>
            <p:nvPr/>
          </p:nvSpPr>
          <p:spPr bwMode="auto">
            <a:xfrm>
              <a:off x="3780" y="2517"/>
              <a:ext cx="105" cy="71"/>
            </a:xfrm>
            <a:custGeom>
              <a:avLst/>
              <a:gdLst>
                <a:gd name="T0" fmla="*/ 0 w 105"/>
                <a:gd name="T1" fmla="*/ 71 h 71"/>
                <a:gd name="T2" fmla="*/ 10 w 105"/>
                <a:gd name="T3" fmla="*/ 12 h 71"/>
                <a:gd name="T4" fmla="*/ 10 w 105"/>
                <a:gd name="T5" fmla="*/ 12 h 71"/>
                <a:gd name="T6" fmla="*/ 10 w 105"/>
                <a:gd name="T7" fmla="*/ 12 h 71"/>
                <a:gd name="T8" fmla="*/ 15 w 105"/>
                <a:gd name="T9" fmla="*/ 7 h 71"/>
                <a:gd name="T10" fmla="*/ 20 w 105"/>
                <a:gd name="T11" fmla="*/ 7 h 71"/>
                <a:gd name="T12" fmla="*/ 25 w 105"/>
                <a:gd name="T13" fmla="*/ 5 h 71"/>
                <a:gd name="T14" fmla="*/ 35 w 105"/>
                <a:gd name="T15" fmla="*/ 5 h 71"/>
                <a:gd name="T16" fmla="*/ 43 w 105"/>
                <a:gd name="T17" fmla="*/ 0 h 71"/>
                <a:gd name="T18" fmla="*/ 58 w 105"/>
                <a:gd name="T19" fmla="*/ 0 h 71"/>
                <a:gd name="T20" fmla="*/ 70 w 105"/>
                <a:gd name="T21" fmla="*/ 0 h 71"/>
                <a:gd name="T22" fmla="*/ 80 w 105"/>
                <a:gd name="T23" fmla="*/ 0 h 71"/>
                <a:gd name="T24" fmla="*/ 90 w 105"/>
                <a:gd name="T25" fmla="*/ 5 h 71"/>
                <a:gd name="T26" fmla="*/ 95 w 105"/>
                <a:gd name="T27" fmla="*/ 5 h 71"/>
                <a:gd name="T28" fmla="*/ 98 w 105"/>
                <a:gd name="T29" fmla="*/ 7 h 71"/>
                <a:gd name="T30" fmla="*/ 103 w 105"/>
                <a:gd name="T31" fmla="*/ 7 h 71"/>
                <a:gd name="T32" fmla="*/ 103 w 105"/>
                <a:gd name="T33" fmla="*/ 12 h 71"/>
                <a:gd name="T34" fmla="*/ 103 w 105"/>
                <a:gd name="T35" fmla="*/ 12 h 71"/>
                <a:gd name="T36" fmla="*/ 105 w 105"/>
                <a:gd name="T37" fmla="*/ 68 h 71"/>
                <a:gd name="T38" fmla="*/ 0 w 105"/>
                <a:gd name="T39" fmla="*/ 71 h 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5"/>
                <a:gd name="T61" fmla="*/ 0 h 71"/>
                <a:gd name="T62" fmla="*/ 105 w 105"/>
                <a:gd name="T63" fmla="*/ 71 h 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5" h="71">
                  <a:moveTo>
                    <a:pt x="0" y="71"/>
                  </a:moveTo>
                  <a:lnTo>
                    <a:pt x="10" y="12"/>
                  </a:lnTo>
                  <a:lnTo>
                    <a:pt x="15" y="7"/>
                  </a:lnTo>
                  <a:lnTo>
                    <a:pt x="20" y="7"/>
                  </a:lnTo>
                  <a:lnTo>
                    <a:pt x="25" y="5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0" y="0"/>
                  </a:lnTo>
                  <a:lnTo>
                    <a:pt x="90" y="5"/>
                  </a:lnTo>
                  <a:lnTo>
                    <a:pt x="95" y="5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03" y="12"/>
                  </a:lnTo>
                  <a:lnTo>
                    <a:pt x="105" y="68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2" name="Freeform 328"/>
            <p:cNvSpPr>
              <a:spLocks noChangeAspect="1"/>
            </p:cNvSpPr>
            <p:nvPr/>
          </p:nvSpPr>
          <p:spPr bwMode="auto">
            <a:xfrm>
              <a:off x="3746" y="2498"/>
              <a:ext cx="165" cy="28"/>
            </a:xfrm>
            <a:custGeom>
              <a:avLst/>
              <a:gdLst>
                <a:gd name="T0" fmla="*/ 0 w 165"/>
                <a:gd name="T1" fmla="*/ 19 h 28"/>
                <a:gd name="T2" fmla="*/ 88 w 165"/>
                <a:gd name="T3" fmla="*/ 0 h 28"/>
                <a:gd name="T4" fmla="*/ 165 w 165"/>
                <a:gd name="T5" fmla="*/ 24 h 28"/>
                <a:gd name="T6" fmla="*/ 143 w 165"/>
                <a:gd name="T7" fmla="*/ 23 h 28"/>
                <a:gd name="T8" fmla="*/ 143 w 165"/>
                <a:gd name="T9" fmla="*/ 23 h 28"/>
                <a:gd name="T10" fmla="*/ 138 w 165"/>
                <a:gd name="T11" fmla="*/ 19 h 28"/>
                <a:gd name="T12" fmla="*/ 133 w 165"/>
                <a:gd name="T13" fmla="*/ 19 h 28"/>
                <a:gd name="T14" fmla="*/ 128 w 165"/>
                <a:gd name="T15" fmla="*/ 15 h 28"/>
                <a:gd name="T16" fmla="*/ 121 w 165"/>
                <a:gd name="T17" fmla="*/ 15 h 28"/>
                <a:gd name="T18" fmla="*/ 106 w 165"/>
                <a:gd name="T19" fmla="*/ 15 h 28"/>
                <a:gd name="T20" fmla="*/ 97 w 165"/>
                <a:gd name="T21" fmla="*/ 12 h 28"/>
                <a:gd name="T22" fmla="*/ 85 w 165"/>
                <a:gd name="T23" fmla="*/ 12 h 28"/>
                <a:gd name="T24" fmla="*/ 70 w 165"/>
                <a:gd name="T25" fmla="*/ 15 h 28"/>
                <a:gd name="T26" fmla="*/ 58 w 165"/>
                <a:gd name="T27" fmla="*/ 15 h 28"/>
                <a:gd name="T28" fmla="*/ 48 w 165"/>
                <a:gd name="T29" fmla="*/ 15 h 28"/>
                <a:gd name="T30" fmla="*/ 43 w 165"/>
                <a:gd name="T31" fmla="*/ 19 h 28"/>
                <a:gd name="T32" fmla="*/ 39 w 165"/>
                <a:gd name="T33" fmla="*/ 19 h 28"/>
                <a:gd name="T34" fmla="*/ 31 w 165"/>
                <a:gd name="T35" fmla="*/ 28 h 28"/>
                <a:gd name="T36" fmla="*/ 27 w 165"/>
                <a:gd name="T37" fmla="*/ 28 h 28"/>
                <a:gd name="T38" fmla="*/ 30 w 165"/>
                <a:gd name="T39" fmla="*/ 28 h 28"/>
                <a:gd name="T40" fmla="*/ 0 w 165"/>
                <a:gd name="T41" fmla="*/ 19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28"/>
                <a:gd name="T65" fmla="*/ 165 w 165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28">
                  <a:moveTo>
                    <a:pt x="0" y="19"/>
                  </a:moveTo>
                  <a:lnTo>
                    <a:pt x="88" y="0"/>
                  </a:lnTo>
                  <a:lnTo>
                    <a:pt x="165" y="24"/>
                  </a:lnTo>
                  <a:lnTo>
                    <a:pt x="143" y="23"/>
                  </a:lnTo>
                  <a:lnTo>
                    <a:pt x="138" y="19"/>
                  </a:lnTo>
                  <a:lnTo>
                    <a:pt x="133" y="19"/>
                  </a:lnTo>
                  <a:lnTo>
                    <a:pt x="128" y="15"/>
                  </a:lnTo>
                  <a:lnTo>
                    <a:pt x="121" y="15"/>
                  </a:lnTo>
                  <a:lnTo>
                    <a:pt x="106" y="15"/>
                  </a:lnTo>
                  <a:lnTo>
                    <a:pt x="97" y="12"/>
                  </a:lnTo>
                  <a:lnTo>
                    <a:pt x="85" y="12"/>
                  </a:lnTo>
                  <a:lnTo>
                    <a:pt x="70" y="15"/>
                  </a:lnTo>
                  <a:lnTo>
                    <a:pt x="58" y="15"/>
                  </a:lnTo>
                  <a:lnTo>
                    <a:pt x="48" y="15"/>
                  </a:lnTo>
                  <a:lnTo>
                    <a:pt x="43" y="19"/>
                  </a:lnTo>
                  <a:lnTo>
                    <a:pt x="39" y="19"/>
                  </a:lnTo>
                  <a:lnTo>
                    <a:pt x="31" y="28"/>
                  </a:lnTo>
                  <a:lnTo>
                    <a:pt x="27" y="28"/>
                  </a:lnTo>
                  <a:lnTo>
                    <a:pt x="30" y="2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8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3" name="Freeform 329"/>
            <p:cNvSpPr>
              <a:spLocks noChangeAspect="1"/>
            </p:cNvSpPr>
            <p:nvPr/>
          </p:nvSpPr>
          <p:spPr bwMode="auto">
            <a:xfrm>
              <a:off x="3725" y="2468"/>
              <a:ext cx="104" cy="44"/>
            </a:xfrm>
            <a:custGeom>
              <a:avLst/>
              <a:gdLst>
                <a:gd name="T0" fmla="*/ 104 w 104"/>
                <a:gd name="T1" fmla="*/ 0 h 44"/>
                <a:gd name="T2" fmla="*/ 0 w 104"/>
                <a:gd name="T3" fmla="*/ 27 h 44"/>
                <a:gd name="T4" fmla="*/ 1 w 104"/>
                <a:gd name="T5" fmla="*/ 44 h 44"/>
                <a:gd name="T6" fmla="*/ 104 w 104"/>
                <a:gd name="T7" fmla="*/ 21 h 44"/>
                <a:gd name="T8" fmla="*/ 104 w 10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44"/>
                <a:gd name="T17" fmla="*/ 104 w 10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44">
                  <a:moveTo>
                    <a:pt x="104" y="0"/>
                  </a:moveTo>
                  <a:lnTo>
                    <a:pt x="0" y="27"/>
                  </a:lnTo>
                  <a:lnTo>
                    <a:pt x="1" y="44"/>
                  </a:lnTo>
                  <a:lnTo>
                    <a:pt x="104" y="2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6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4" name="Freeform 330"/>
            <p:cNvSpPr>
              <a:spLocks noChangeAspect="1"/>
            </p:cNvSpPr>
            <p:nvPr/>
          </p:nvSpPr>
          <p:spPr bwMode="auto">
            <a:xfrm>
              <a:off x="3839" y="2471"/>
              <a:ext cx="59" cy="41"/>
            </a:xfrm>
            <a:custGeom>
              <a:avLst/>
              <a:gdLst>
                <a:gd name="T0" fmla="*/ 0 w 59"/>
                <a:gd name="T1" fmla="*/ 0 h 41"/>
                <a:gd name="T2" fmla="*/ 0 w 59"/>
                <a:gd name="T3" fmla="*/ 16 h 41"/>
                <a:gd name="T4" fmla="*/ 59 w 59"/>
                <a:gd name="T5" fmla="*/ 41 h 41"/>
                <a:gd name="T6" fmla="*/ 34 w 59"/>
                <a:gd name="T7" fmla="*/ 16 h 41"/>
                <a:gd name="T8" fmla="*/ 0 w 59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0"/>
                  </a:moveTo>
                  <a:lnTo>
                    <a:pt x="0" y="16"/>
                  </a:lnTo>
                  <a:lnTo>
                    <a:pt x="59" y="41"/>
                  </a:lnTo>
                  <a:lnTo>
                    <a:pt x="3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5" name="Freeform 331"/>
            <p:cNvSpPr>
              <a:spLocks noChangeAspect="1"/>
            </p:cNvSpPr>
            <p:nvPr/>
          </p:nvSpPr>
          <p:spPr bwMode="auto">
            <a:xfrm>
              <a:off x="3656" y="2502"/>
              <a:ext cx="57" cy="62"/>
            </a:xfrm>
            <a:custGeom>
              <a:avLst/>
              <a:gdLst>
                <a:gd name="T0" fmla="*/ 40 w 57"/>
                <a:gd name="T1" fmla="*/ 0 h 62"/>
                <a:gd name="T2" fmla="*/ 0 w 57"/>
                <a:gd name="T3" fmla="*/ 18 h 62"/>
                <a:gd name="T4" fmla="*/ 1 w 57"/>
                <a:gd name="T5" fmla="*/ 54 h 62"/>
                <a:gd name="T6" fmla="*/ 54 w 57"/>
                <a:gd name="T7" fmla="*/ 62 h 62"/>
                <a:gd name="T8" fmla="*/ 57 w 57"/>
                <a:gd name="T9" fmla="*/ 18 h 62"/>
                <a:gd name="T10" fmla="*/ 40 w 57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62"/>
                <a:gd name="T20" fmla="*/ 57 w 57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62">
                  <a:moveTo>
                    <a:pt x="40" y="0"/>
                  </a:moveTo>
                  <a:lnTo>
                    <a:pt x="0" y="18"/>
                  </a:lnTo>
                  <a:lnTo>
                    <a:pt x="1" y="54"/>
                  </a:lnTo>
                  <a:lnTo>
                    <a:pt x="54" y="62"/>
                  </a:lnTo>
                  <a:lnTo>
                    <a:pt x="57" y="1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6" name="Freeform 332"/>
            <p:cNvSpPr>
              <a:spLocks noChangeAspect="1"/>
            </p:cNvSpPr>
            <p:nvPr/>
          </p:nvSpPr>
          <p:spPr bwMode="auto">
            <a:xfrm>
              <a:off x="3859" y="2082"/>
              <a:ext cx="269" cy="524"/>
            </a:xfrm>
            <a:custGeom>
              <a:avLst/>
              <a:gdLst>
                <a:gd name="T0" fmla="*/ 49 w 269"/>
                <a:gd name="T1" fmla="*/ 294 h 524"/>
                <a:gd name="T2" fmla="*/ 38 w 269"/>
                <a:gd name="T3" fmla="*/ 261 h 524"/>
                <a:gd name="T4" fmla="*/ 25 w 269"/>
                <a:gd name="T5" fmla="*/ 218 h 524"/>
                <a:gd name="T6" fmla="*/ 13 w 269"/>
                <a:gd name="T7" fmla="*/ 173 h 524"/>
                <a:gd name="T8" fmla="*/ 5 w 269"/>
                <a:gd name="T9" fmla="*/ 127 h 524"/>
                <a:gd name="T10" fmla="*/ 0 w 269"/>
                <a:gd name="T11" fmla="*/ 83 h 524"/>
                <a:gd name="T12" fmla="*/ 0 w 269"/>
                <a:gd name="T13" fmla="*/ 47 h 524"/>
                <a:gd name="T14" fmla="*/ 5 w 269"/>
                <a:gd name="T15" fmla="*/ 21 h 524"/>
                <a:gd name="T16" fmla="*/ 22 w 269"/>
                <a:gd name="T17" fmla="*/ 6 h 524"/>
                <a:gd name="T18" fmla="*/ 41 w 269"/>
                <a:gd name="T19" fmla="*/ 0 h 524"/>
                <a:gd name="T20" fmla="*/ 73 w 269"/>
                <a:gd name="T21" fmla="*/ 14 h 524"/>
                <a:gd name="T22" fmla="*/ 97 w 269"/>
                <a:gd name="T23" fmla="*/ 39 h 524"/>
                <a:gd name="T24" fmla="*/ 127 w 269"/>
                <a:gd name="T25" fmla="*/ 78 h 524"/>
                <a:gd name="T26" fmla="*/ 152 w 269"/>
                <a:gd name="T27" fmla="*/ 114 h 524"/>
                <a:gd name="T28" fmla="*/ 173 w 269"/>
                <a:gd name="T29" fmla="*/ 149 h 524"/>
                <a:gd name="T30" fmla="*/ 192 w 269"/>
                <a:gd name="T31" fmla="*/ 185 h 524"/>
                <a:gd name="T32" fmla="*/ 210 w 269"/>
                <a:gd name="T33" fmla="*/ 221 h 524"/>
                <a:gd name="T34" fmla="*/ 220 w 269"/>
                <a:gd name="T35" fmla="*/ 253 h 524"/>
                <a:gd name="T36" fmla="*/ 236 w 269"/>
                <a:gd name="T37" fmla="*/ 297 h 524"/>
                <a:gd name="T38" fmla="*/ 251 w 269"/>
                <a:gd name="T39" fmla="*/ 345 h 524"/>
                <a:gd name="T40" fmla="*/ 262 w 269"/>
                <a:gd name="T41" fmla="*/ 391 h 524"/>
                <a:gd name="T42" fmla="*/ 269 w 269"/>
                <a:gd name="T43" fmla="*/ 434 h 524"/>
                <a:gd name="T44" fmla="*/ 269 w 269"/>
                <a:gd name="T45" fmla="*/ 473 h 524"/>
                <a:gd name="T46" fmla="*/ 264 w 269"/>
                <a:gd name="T47" fmla="*/ 500 h 524"/>
                <a:gd name="T48" fmla="*/ 254 w 269"/>
                <a:gd name="T49" fmla="*/ 524 h 524"/>
                <a:gd name="T50" fmla="*/ 235 w 269"/>
                <a:gd name="T51" fmla="*/ 522 h 524"/>
                <a:gd name="T52" fmla="*/ 210 w 269"/>
                <a:gd name="T53" fmla="*/ 505 h 524"/>
                <a:gd name="T54" fmla="*/ 188 w 269"/>
                <a:gd name="T55" fmla="*/ 490 h 524"/>
                <a:gd name="T56" fmla="*/ 160 w 269"/>
                <a:gd name="T57" fmla="*/ 464 h 524"/>
                <a:gd name="T58" fmla="*/ 133 w 269"/>
                <a:gd name="T59" fmla="*/ 432 h 524"/>
                <a:gd name="T60" fmla="*/ 106 w 269"/>
                <a:gd name="T61" fmla="*/ 391 h 524"/>
                <a:gd name="T62" fmla="*/ 77 w 269"/>
                <a:gd name="T63" fmla="*/ 347 h 524"/>
                <a:gd name="T64" fmla="*/ 49 w 269"/>
                <a:gd name="T65" fmla="*/ 294 h 5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9"/>
                <a:gd name="T100" fmla="*/ 0 h 524"/>
                <a:gd name="T101" fmla="*/ 269 w 269"/>
                <a:gd name="T102" fmla="*/ 524 h 5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9" h="524">
                  <a:moveTo>
                    <a:pt x="49" y="294"/>
                  </a:moveTo>
                  <a:lnTo>
                    <a:pt x="38" y="261"/>
                  </a:lnTo>
                  <a:lnTo>
                    <a:pt x="25" y="218"/>
                  </a:lnTo>
                  <a:lnTo>
                    <a:pt x="13" y="173"/>
                  </a:lnTo>
                  <a:lnTo>
                    <a:pt x="5" y="127"/>
                  </a:lnTo>
                  <a:lnTo>
                    <a:pt x="0" y="83"/>
                  </a:lnTo>
                  <a:lnTo>
                    <a:pt x="0" y="47"/>
                  </a:lnTo>
                  <a:lnTo>
                    <a:pt x="5" y="21"/>
                  </a:lnTo>
                  <a:lnTo>
                    <a:pt x="22" y="6"/>
                  </a:lnTo>
                  <a:lnTo>
                    <a:pt x="41" y="0"/>
                  </a:lnTo>
                  <a:lnTo>
                    <a:pt x="73" y="14"/>
                  </a:lnTo>
                  <a:lnTo>
                    <a:pt x="97" y="39"/>
                  </a:lnTo>
                  <a:lnTo>
                    <a:pt x="127" y="78"/>
                  </a:lnTo>
                  <a:cubicBezTo>
                    <a:pt x="136" y="90"/>
                    <a:pt x="144" y="102"/>
                    <a:pt x="152" y="114"/>
                  </a:cubicBezTo>
                  <a:cubicBezTo>
                    <a:pt x="160" y="126"/>
                    <a:pt x="165" y="137"/>
                    <a:pt x="173" y="149"/>
                  </a:cubicBezTo>
                  <a:lnTo>
                    <a:pt x="192" y="185"/>
                  </a:lnTo>
                  <a:lnTo>
                    <a:pt x="210" y="221"/>
                  </a:lnTo>
                  <a:lnTo>
                    <a:pt x="220" y="253"/>
                  </a:lnTo>
                  <a:lnTo>
                    <a:pt x="236" y="297"/>
                  </a:lnTo>
                  <a:lnTo>
                    <a:pt x="251" y="345"/>
                  </a:lnTo>
                  <a:lnTo>
                    <a:pt x="262" y="391"/>
                  </a:lnTo>
                  <a:lnTo>
                    <a:pt x="269" y="434"/>
                  </a:lnTo>
                  <a:lnTo>
                    <a:pt x="269" y="473"/>
                  </a:lnTo>
                  <a:lnTo>
                    <a:pt x="264" y="500"/>
                  </a:lnTo>
                  <a:lnTo>
                    <a:pt x="254" y="524"/>
                  </a:lnTo>
                  <a:lnTo>
                    <a:pt x="235" y="522"/>
                  </a:lnTo>
                  <a:lnTo>
                    <a:pt x="210" y="505"/>
                  </a:lnTo>
                  <a:lnTo>
                    <a:pt x="188" y="490"/>
                  </a:lnTo>
                  <a:lnTo>
                    <a:pt x="160" y="464"/>
                  </a:lnTo>
                  <a:lnTo>
                    <a:pt x="133" y="432"/>
                  </a:lnTo>
                  <a:lnTo>
                    <a:pt x="106" y="391"/>
                  </a:lnTo>
                  <a:lnTo>
                    <a:pt x="77" y="347"/>
                  </a:lnTo>
                  <a:lnTo>
                    <a:pt x="49" y="29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" name="Freeform 333"/>
            <p:cNvSpPr>
              <a:spLocks noChangeAspect="1"/>
            </p:cNvSpPr>
            <p:nvPr/>
          </p:nvSpPr>
          <p:spPr bwMode="auto">
            <a:xfrm>
              <a:off x="3810" y="2127"/>
              <a:ext cx="254" cy="474"/>
            </a:xfrm>
            <a:custGeom>
              <a:avLst/>
              <a:gdLst>
                <a:gd name="T0" fmla="*/ 35 w 254"/>
                <a:gd name="T1" fmla="*/ 0 h 474"/>
                <a:gd name="T2" fmla="*/ 23 w 254"/>
                <a:gd name="T3" fmla="*/ 38 h 474"/>
                <a:gd name="T4" fmla="*/ 17 w 254"/>
                <a:gd name="T5" fmla="*/ 62 h 474"/>
                <a:gd name="T6" fmla="*/ 9 w 254"/>
                <a:gd name="T7" fmla="*/ 89 h 474"/>
                <a:gd name="T8" fmla="*/ 2 w 254"/>
                <a:gd name="T9" fmla="*/ 126 h 474"/>
                <a:gd name="T10" fmla="*/ 0 w 254"/>
                <a:gd name="T11" fmla="*/ 156 h 474"/>
                <a:gd name="T12" fmla="*/ 0 w 254"/>
                <a:gd name="T13" fmla="*/ 198 h 474"/>
                <a:gd name="T14" fmla="*/ 2 w 254"/>
                <a:gd name="T15" fmla="*/ 245 h 474"/>
                <a:gd name="T16" fmla="*/ 15 w 254"/>
                <a:gd name="T17" fmla="*/ 281 h 474"/>
                <a:gd name="T18" fmla="*/ 44 w 254"/>
                <a:gd name="T19" fmla="*/ 318 h 474"/>
                <a:gd name="T20" fmla="*/ 72 w 254"/>
                <a:gd name="T21" fmla="*/ 350 h 474"/>
                <a:gd name="T22" fmla="*/ 101 w 254"/>
                <a:gd name="T23" fmla="*/ 372 h 474"/>
                <a:gd name="T24" fmla="*/ 126 w 254"/>
                <a:gd name="T25" fmla="*/ 396 h 474"/>
                <a:gd name="T26" fmla="*/ 153 w 254"/>
                <a:gd name="T27" fmla="*/ 416 h 474"/>
                <a:gd name="T28" fmla="*/ 178 w 254"/>
                <a:gd name="T29" fmla="*/ 431 h 474"/>
                <a:gd name="T30" fmla="*/ 224 w 254"/>
                <a:gd name="T31" fmla="*/ 462 h 474"/>
                <a:gd name="T32" fmla="*/ 254 w 254"/>
                <a:gd name="T33" fmla="*/ 474 h 474"/>
                <a:gd name="T34" fmla="*/ 213 w 254"/>
                <a:gd name="T35" fmla="*/ 443 h 474"/>
                <a:gd name="T36" fmla="*/ 206 w 254"/>
                <a:gd name="T37" fmla="*/ 434 h 474"/>
                <a:gd name="T38" fmla="*/ 185 w 254"/>
                <a:gd name="T39" fmla="*/ 410 h 474"/>
                <a:gd name="T40" fmla="*/ 155 w 254"/>
                <a:gd name="T41" fmla="*/ 371 h 474"/>
                <a:gd name="T42" fmla="*/ 122 w 254"/>
                <a:gd name="T43" fmla="*/ 320 h 474"/>
                <a:gd name="T44" fmla="*/ 86 w 254"/>
                <a:gd name="T45" fmla="*/ 252 h 474"/>
                <a:gd name="T46" fmla="*/ 62 w 254"/>
                <a:gd name="T47" fmla="*/ 188 h 474"/>
                <a:gd name="T48" fmla="*/ 42 w 254"/>
                <a:gd name="T49" fmla="*/ 110 h 474"/>
                <a:gd name="T50" fmla="*/ 35 w 254"/>
                <a:gd name="T51" fmla="*/ 0 h 4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4"/>
                <a:gd name="T79" fmla="*/ 0 h 474"/>
                <a:gd name="T80" fmla="*/ 254 w 254"/>
                <a:gd name="T81" fmla="*/ 474 h 4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4" h="474">
                  <a:moveTo>
                    <a:pt x="35" y="0"/>
                  </a:moveTo>
                  <a:lnTo>
                    <a:pt x="23" y="38"/>
                  </a:lnTo>
                  <a:lnTo>
                    <a:pt x="17" y="62"/>
                  </a:lnTo>
                  <a:lnTo>
                    <a:pt x="9" y="89"/>
                  </a:lnTo>
                  <a:lnTo>
                    <a:pt x="2" y="126"/>
                  </a:lnTo>
                  <a:lnTo>
                    <a:pt x="0" y="156"/>
                  </a:lnTo>
                  <a:lnTo>
                    <a:pt x="0" y="198"/>
                  </a:lnTo>
                  <a:lnTo>
                    <a:pt x="2" y="245"/>
                  </a:lnTo>
                  <a:lnTo>
                    <a:pt x="15" y="281"/>
                  </a:lnTo>
                  <a:lnTo>
                    <a:pt x="44" y="318"/>
                  </a:lnTo>
                  <a:lnTo>
                    <a:pt x="72" y="350"/>
                  </a:lnTo>
                  <a:lnTo>
                    <a:pt x="101" y="372"/>
                  </a:lnTo>
                  <a:lnTo>
                    <a:pt x="126" y="396"/>
                  </a:lnTo>
                  <a:lnTo>
                    <a:pt x="153" y="416"/>
                  </a:lnTo>
                  <a:lnTo>
                    <a:pt x="178" y="431"/>
                  </a:lnTo>
                  <a:lnTo>
                    <a:pt x="224" y="462"/>
                  </a:lnTo>
                  <a:lnTo>
                    <a:pt x="254" y="474"/>
                  </a:lnTo>
                  <a:lnTo>
                    <a:pt x="213" y="443"/>
                  </a:lnTo>
                  <a:lnTo>
                    <a:pt x="206" y="434"/>
                  </a:lnTo>
                  <a:lnTo>
                    <a:pt x="185" y="410"/>
                  </a:lnTo>
                  <a:lnTo>
                    <a:pt x="155" y="371"/>
                  </a:lnTo>
                  <a:lnTo>
                    <a:pt x="122" y="320"/>
                  </a:lnTo>
                  <a:lnTo>
                    <a:pt x="86" y="252"/>
                  </a:lnTo>
                  <a:lnTo>
                    <a:pt x="62" y="188"/>
                  </a:lnTo>
                  <a:lnTo>
                    <a:pt x="42" y="1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" name="Freeform 334"/>
            <p:cNvSpPr>
              <a:spLocks noChangeAspect="1"/>
            </p:cNvSpPr>
            <p:nvPr/>
          </p:nvSpPr>
          <p:spPr bwMode="auto">
            <a:xfrm>
              <a:off x="3692" y="2317"/>
              <a:ext cx="113" cy="151"/>
            </a:xfrm>
            <a:custGeom>
              <a:avLst/>
              <a:gdLst>
                <a:gd name="T0" fmla="*/ 0 w 46"/>
                <a:gd name="T1" fmla="*/ 2147483647 h 62"/>
                <a:gd name="T2" fmla="*/ 2147483647 w 46"/>
                <a:gd name="T3" fmla="*/ 0 h 62"/>
                <a:gd name="T4" fmla="*/ 2147483647 w 46"/>
                <a:gd name="T5" fmla="*/ 2147483647 h 62"/>
                <a:gd name="T6" fmla="*/ 2147483647 w 46"/>
                <a:gd name="T7" fmla="*/ 2147483647 h 62"/>
                <a:gd name="T8" fmla="*/ 0 w 46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62"/>
                <a:gd name="T17" fmla="*/ 46 w 4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62">
                  <a:moveTo>
                    <a:pt x="0" y="59"/>
                  </a:moveTo>
                  <a:lnTo>
                    <a:pt x="44" y="0"/>
                  </a:lnTo>
                  <a:lnTo>
                    <a:pt x="46" y="5"/>
                  </a:lnTo>
                  <a:lnTo>
                    <a:pt x="3" y="6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9" name="Freeform 335"/>
            <p:cNvSpPr>
              <a:spLocks noChangeAspect="1"/>
            </p:cNvSpPr>
            <p:nvPr/>
          </p:nvSpPr>
          <p:spPr bwMode="auto">
            <a:xfrm>
              <a:off x="3908" y="2254"/>
              <a:ext cx="210" cy="326"/>
            </a:xfrm>
            <a:custGeom>
              <a:avLst/>
              <a:gdLst>
                <a:gd name="T0" fmla="*/ 0 w 210"/>
                <a:gd name="T1" fmla="*/ 75 h 326"/>
                <a:gd name="T2" fmla="*/ 0 w 210"/>
                <a:gd name="T3" fmla="*/ 75 h 326"/>
                <a:gd name="T4" fmla="*/ 0 w 210"/>
                <a:gd name="T5" fmla="*/ 65 h 326"/>
                <a:gd name="T6" fmla="*/ 0 w 210"/>
                <a:gd name="T7" fmla="*/ 53 h 326"/>
                <a:gd name="T8" fmla="*/ 0 w 210"/>
                <a:gd name="T9" fmla="*/ 39 h 326"/>
                <a:gd name="T10" fmla="*/ 5 w 210"/>
                <a:gd name="T11" fmla="*/ 27 h 326"/>
                <a:gd name="T12" fmla="*/ 15 w 210"/>
                <a:gd name="T13" fmla="*/ 12 h 326"/>
                <a:gd name="T14" fmla="*/ 27 w 210"/>
                <a:gd name="T15" fmla="*/ 2 h 326"/>
                <a:gd name="T16" fmla="*/ 46 w 210"/>
                <a:gd name="T17" fmla="*/ 0 h 326"/>
                <a:gd name="T18" fmla="*/ 68 w 210"/>
                <a:gd name="T19" fmla="*/ 2 h 326"/>
                <a:gd name="T20" fmla="*/ 90 w 210"/>
                <a:gd name="T21" fmla="*/ 12 h 326"/>
                <a:gd name="T22" fmla="*/ 110 w 210"/>
                <a:gd name="T23" fmla="*/ 31 h 326"/>
                <a:gd name="T24" fmla="*/ 132 w 210"/>
                <a:gd name="T25" fmla="*/ 48 h 326"/>
                <a:gd name="T26" fmla="*/ 147 w 210"/>
                <a:gd name="T27" fmla="*/ 70 h 326"/>
                <a:gd name="T28" fmla="*/ 159 w 210"/>
                <a:gd name="T29" fmla="*/ 89 h 326"/>
                <a:gd name="T30" fmla="*/ 165 w 210"/>
                <a:gd name="T31" fmla="*/ 110 h 326"/>
                <a:gd name="T32" fmla="*/ 162 w 210"/>
                <a:gd name="T33" fmla="*/ 101 h 326"/>
                <a:gd name="T34" fmla="*/ 171 w 210"/>
                <a:gd name="T35" fmla="*/ 124 h 326"/>
                <a:gd name="T36" fmla="*/ 178 w 210"/>
                <a:gd name="T37" fmla="*/ 138 h 326"/>
                <a:gd name="T38" fmla="*/ 190 w 210"/>
                <a:gd name="T39" fmla="*/ 175 h 326"/>
                <a:gd name="T40" fmla="*/ 198 w 210"/>
                <a:gd name="T41" fmla="*/ 209 h 326"/>
                <a:gd name="T42" fmla="*/ 205 w 210"/>
                <a:gd name="T43" fmla="*/ 254 h 326"/>
                <a:gd name="T44" fmla="*/ 210 w 210"/>
                <a:gd name="T45" fmla="*/ 290 h 326"/>
                <a:gd name="T46" fmla="*/ 210 w 210"/>
                <a:gd name="T47" fmla="*/ 316 h 326"/>
                <a:gd name="T48" fmla="*/ 200 w 210"/>
                <a:gd name="T49" fmla="*/ 326 h 326"/>
                <a:gd name="T50" fmla="*/ 181 w 210"/>
                <a:gd name="T51" fmla="*/ 321 h 326"/>
                <a:gd name="T52" fmla="*/ 159 w 210"/>
                <a:gd name="T53" fmla="*/ 312 h 326"/>
                <a:gd name="T54" fmla="*/ 137 w 210"/>
                <a:gd name="T55" fmla="*/ 295 h 326"/>
                <a:gd name="T56" fmla="*/ 110 w 210"/>
                <a:gd name="T57" fmla="*/ 268 h 326"/>
                <a:gd name="T58" fmla="*/ 78 w 210"/>
                <a:gd name="T59" fmla="*/ 232 h 326"/>
                <a:gd name="T60" fmla="*/ 51 w 210"/>
                <a:gd name="T61" fmla="*/ 186 h 326"/>
                <a:gd name="T62" fmla="*/ 27 w 210"/>
                <a:gd name="T63" fmla="*/ 138 h 326"/>
                <a:gd name="T64" fmla="*/ 0 w 210"/>
                <a:gd name="T65" fmla="*/ 75 h 3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0"/>
                <a:gd name="T100" fmla="*/ 0 h 326"/>
                <a:gd name="T101" fmla="*/ 210 w 210"/>
                <a:gd name="T102" fmla="*/ 326 h 3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0" h="326">
                  <a:moveTo>
                    <a:pt x="0" y="75"/>
                  </a:moveTo>
                  <a:lnTo>
                    <a:pt x="0" y="75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0" y="39"/>
                  </a:lnTo>
                  <a:lnTo>
                    <a:pt x="5" y="27"/>
                  </a:lnTo>
                  <a:lnTo>
                    <a:pt x="15" y="12"/>
                  </a:lnTo>
                  <a:lnTo>
                    <a:pt x="27" y="2"/>
                  </a:lnTo>
                  <a:lnTo>
                    <a:pt x="46" y="0"/>
                  </a:lnTo>
                  <a:lnTo>
                    <a:pt x="68" y="2"/>
                  </a:lnTo>
                  <a:lnTo>
                    <a:pt x="90" y="12"/>
                  </a:lnTo>
                  <a:lnTo>
                    <a:pt x="110" y="31"/>
                  </a:lnTo>
                  <a:lnTo>
                    <a:pt x="132" y="48"/>
                  </a:lnTo>
                  <a:lnTo>
                    <a:pt x="147" y="70"/>
                  </a:lnTo>
                  <a:lnTo>
                    <a:pt x="159" y="89"/>
                  </a:lnTo>
                  <a:lnTo>
                    <a:pt x="165" y="110"/>
                  </a:lnTo>
                  <a:lnTo>
                    <a:pt x="162" y="101"/>
                  </a:lnTo>
                  <a:lnTo>
                    <a:pt x="171" y="124"/>
                  </a:lnTo>
                  <a:lnTo>
                    <a:pt x="178" y="138"/>
                  </a:lnTo>
                  <a:lnTo>
                    <a:pt x="190" y="175"/>
                  </a:lnTo>
                  <a:lnTo>
                    <a:pt x="198" y="209"/>
                  </a:lnTo>
                  <a:lnTo>
                    <a:pt x="205" y="254"/>
                  </a:lnTo>
                  <a:lnTo>
                    <a:pt x="210" y="290"/>
                  </a:lnTo>
                  <a:lnTo>
                    <a:pt x="210" y="316"/>
                  </a:lnTo>
                  <a:lnTo>
                    <a:pt x="200" y="326"/>
                  </a:lnTo>
                  <a:lnTo>
                    <a:pt x="181" y="321"/>
                  </a:lnTo>
                  <a:lnTo>
                    <a:pt x="159" y="312"/>
                  </a:lnTo>
                  <a:lnTo>
                    <a:pt x="137" y="295"/>
                  </a:lnTo>
                  <a:lnTo>
                    <a:pt x="110" y="268"/>
                  </a:lnTo>
                  <a:lnTo>
                    <a:pt x="78" y="232"/>
                  </a:lnTo>
                  <a:lnTo>
                    <a:pt x="51" y="186"/>
                  </a:lnTo>
                  <a:lnTo>
                    <a:pt x="27" y="138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0" name="Freeform 336"/>
            <p:cNvSpPr>
              <a:spLocks noChangeAspect="1"/>
            </p:cNvSpPr>
            <p:nvPr/>
          </p:nvSpPr>
          <p:spPr bwMode="auto">
            <a:xfrm>
              <a:off x="3898" y="2259"/>
              <a:ext cx="274" cy="116"/>
            </a:xfrm>
            <a:custGeom>
              <a:avLst/>
              <a:gdLst>
                <a:gd name="T0" fmla="*/ 0 w 111"/>
                <a:gd name="T1" fmla="*/ 2147483647 h 49"/>
                <a:gd name="T2" fmla="*/ 2147483647 w 111"/>
                <a:gd name="T3" fmla="*/ 2147483647 h 49"/>
                <a:gd name="T4" fmla="*/ 2147483647 w 111"/>
                <a:gd name="T5" fmla="*/ 2147483647 h 49"/>
                <a:gd name="T6" fmla="*/ 2147483647 w 111"/>
                <a:gd name="T7" fmla="*/ 0 h 49"/>
                <a:gd name="T8" fmla="*/ 2147483647 w 111"/>
                <a:gd name="T9" fmla="*/ 2147483647 h 49"/>
                <a:gd name="T10" fmla="*/ 2147483647 w 111"/>
                <a:gd name="T11" fmla="*/ 2147483647 h 49"/>
                <a:gd name="T12" fmla="*/ 2147483647 w 111"/>
                <a:gd name="T13" fmla="*/ 2147483647 h 49"/>
                <a:gd name="T14" fmla="*/ 2147483647 w 111"/>
                <a:gd name="T15" fmla="*/ 2147483647 h 49"/>
                <a:gd name="T16" fmla="*/ 2147483647 w 111"/>
                <a:gd name="T17" fmla="*/ 2147483647 h 49"/>
                <a:gd name="T18" fmla="*/ 0 w 111"/>
                <a:gd name="T19" fmla="*/ 2147483647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"/>
                <a:gd name="T31" fmla="*/ 0 h 49"/>
                <a:gd name="T32" fmla="*/ 111 w 111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" h="49">
                  <a:moveTo>
                    <a:pt x="0" y="43"/>
                  </a:moveTo>
                  <a:lnTo>
                    <a:pt x="92" y="10"/>
                  </a:lnTo>
                  <a:lnTo>
                    <a:pt x="92" y="4"/>
                  </a:lnTo>
                  <a:lnTo>
                    <a:pt x="103" y="0"/>
                  </a:lnTo>
                  <a:lnTo>
                    <a:pt x="111" y="25"/>
                  </a:lnTo>
                  <a:lnTo>
                    <a:pt x="100" y="26"/>
                  </a:lnTo>
                  <a:lnTo>
                    <a:pt x="103" y="21"/>
                  </a:lnTo>
                  <a:lnTo>
                    <a:pt x="100" y="15"/>
                  </a:lnTo>
                  <a:lnTo>
                    <a:pt x="2" y="4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1" name="Line 337"/>
            <p:cNvSpPr>
              <a:spLocks noChangeAspect="1" noChangeShapeType="1"/>
            </p:cNvSpPr>
            <p:nvPr/>
          </p:nvSpPr>
          <p:spPr bwMode="auto">
            <a:xfrm flipH="1">
              <a:off x="3962" y="2287"/>
              <a:ext cx="166" cy="19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2" name="Line 338"/>
            <p:cNvSpPr>
              <a:spLocks noChangeAspect="1" noChangeShapeType="1"/>
            </p:cNvSpPr>
            <p:nvPr/>
          </p:nvSpPr>
          <p:spPr bwMode="auto">
            <a:xfrm flipH="1" flipV="1">
              <a:off x="3905" y="2081"/>
              <a:ext cx="226" cy="2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3" name="Line 339"/>
            <p:cNvSpPr>
              <a:spLocks noChangeAspect="1" noChangeShapeType="1"/>
            </p:cNvSpPr>
            <p:nvPr/>
          </p:nvSpPr>
          <p:spPr bwMode="auto">
            <a:xfrm>
              <a:off x="4120" y="2278"/>
              <a:ext cx="1" cy="17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44" name="Rectangle 20"/>
          <p:cNvSpPr>
            <a:spLocks noChangeArrowheads="1"/>
          </p:cNvSpPr>
          <p:nvPr/>
        </p:nvSpPr>
        <p:spPr bwMode="auto">
          <a:xfrm>
            <a:off x="275273" y="1511072"/>
            <a:ext cx="18864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+mn-lt"/>
              </a:rPr>
              <a:t>C-band Radars</a:t>
            </a:r>
          </a:p>
          <a:p>
            <a:pPr>
              <a:defRPr/>
            </a:pPr>
            <a:r>
              <a:rPr lang="ja-JP" altLang="en-US" sz="1400" dirty="0">
                <a:solidFill>
                  <a:srgbClr val="FF0000"/>
                </a:solidFill>
                <a:latin typeface="+mn-lt"/>
              </a:rPr>
              <a:t>● </a:t>
            </a:r>
            <a:r>
              <a:rPr lang="en-US" altLang="ja-JP" sz="1400" dirty="0">
                <a:latin typeface="+mn-lt"/>
              </a:rPr>
              <a:t>JMA C-Band: 20</a:t>
            </a:r>
          </a:p>
          <a:p>
            <a:pPr>
              <a:defRPr/>
            </a:pPr>
            <a:r>
              <a:rPr lang="ja-JP" altLang="en-US" sz="1400" dirty="0">
                <a:solidFill>
                  <a:srgbClr val="0000FF"/>
                </a:solidFill>
                <a:latin typeface="+mn-lt"/>
              </a:rPr>
              <a:t>△ </a:t>
            </a:r>
            <a:r>
              <a:rPr lang="en-US" altLang="ja-JP" sz="1400" dirty="0">
                <a:latin typeface="+mn-lt"/>
              </a:rPr>
              <a:t>MLIT C-Band: 26</a:t>
            </a:r>
          </a:p>
        </p:txBody>
      </p:sp>
      <p:sp>
        <p:nvSpPr>
          <p:cNvPr id="345" name="Text Box 75"/>
          <p:cNvSpPr txBox="1">
            <a:spLocks noChangeArrowheads="1"/>
          </p:cNvSpPr>
          <p:nvPr/>
        </p:nvSpPr>
        <p:spPr bwMode="auto">
          <a:xfrm>
            <a:off x="219603" y="4413909"/>
            <a:ext cx="3171107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ja-JP" sz="1200" i="1" dirty="0">
                <a:cs typeface="Tahoma" pitchFamily="34" charset="0"/>
              </a:rPr>
              <a:t>C-band Radar echo data (</a:t>
            </a:r>
            <a:r>
              <a:rPr kumimoji="0" lang="en-US" altLang="ja-JP" sz="1200" i="1" dirty="0">
                <a:solidFill>
                  <a:srgbClr val="FF0000"/>
                </a:solidFill>
                <a:cs typeface="Tahoma" pitchFamily="34" charset="0"/>
              </a:rPr>
              <a:t>JMA</a:t>
            </a:r>
            <a:r>
              <a:rPr kumimoji="0" lang="en-US" altLang="ja-JP" sz="1200" i="1" dirty="0">
                <a:cs typeface="Tahoma" pitchFamily="34" charset="0"/>
              </a:rPr>
              <a:t>, </a:t>
            </a:r>
            <a:r>
              <a:rPr kumimoji="0" lang="en-US" altLang="ja-JP" sz="1200" i="1" dirty="0">
                <a:solidFill>
                  <a:srgbClr val="0000FF"/>
                </a:solidFill>
                <a:cs typeface="Tahoma" pitchFamily="34" charset="0"/>
              </a:rPr>
              <a:t>MLIT</a:t>
            </a:r>
            <a:r>
              <a:rPr kumimoji="0" lang="en-US" altLang="ja-JP" sz="1200" i="1" dirty="0">
                <a:cs typeface="Tahoma" pitchFamily="34" charset="0"/>
              </a:rPr>
              <a:t>) are collected to the center system and integrated into a nationwide echo intensity composite map</a:t>
            </a:r>
            <a:br>
              <a:rPr kumimoji="0" lang="en-US" altLang="ja-JP" sz="1200" i="1" dirty="0">
                <a:cs typeface="Tahoma" pitchFamily="34" charset="0"/>
              </a:rPr>
            </a:br>
            <a:r>
              <a:rPr kumimoji="0" lang="en-US" altLang="ja-JP" sz="1200" i="1" dirty="0">
                <a:cs typeface="Tahoma" pitchFamily="34" charset="0"/>
              </a:rPr>
              <a:t>( every 5 minutes )</a:t>
            </a:r>
          </a:p>
        </p:txBody>
      </p:sp>
      <p:sp>
        <p:nvSpPr>
          <p:cNvPr id="319" name="テキスト ボックス 318"/>
          <p:cNvSpPr txBox="1"/>
          <p:nvPr/>
        </p:nvSpPr>
        <p:spPr>
          <a:xfrm>
            <a:off x="245687" y="1130730"/>
            <a:ext cx="6854279" cy="4616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altLang="ja-JP" sz="2400" u="sng" dirty="0">
                <a:solidFill>
                  <a:prstClr val="black"/>
                </a:solidFill>
                <a:cs typeface="Times New Roman" panose="02020603050405020304" pitchFamily="18" charset="0"/>
              </a:rPr>
              <a:t>Weather Radar Network</a:t>
            </a:r>
          </a:p>
        </p:txBody>
      </p:sp>
    </p:spTree>
    <p:extLst>
      <p:ext uri="{BB962C8B-B14F-4D97-AF65-F5344CB8AC3E}">
        <p14:creationId xmlns:p14="http://schemas.microsoft.com/office/powerpoint/2010/main" val="20702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5" y="274638"/>
            <a:ext cx="8431823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Summary </a:t>
            </a:r>
            <a:r>
              <a:rPr lang="en-US" sz="3200" b="1" dirty="0">
                <a:solidFill>
                  <a:srgbClr val="000090"/>
                </a:solidFill>
              </a:rPr>
              <a:t>of </a:t>
            </a:r>
            <a:r>
              <a:rPr lang="en-US" sz="3200" b="1" dirty="0" smtClean="0">
                <a:solidFill>
                  <a:srgbClr val="000090"/>
                </a:solidFill>
              </a:rPr>
              <a:t>national </a:t>
            </a:r>
            <a:r>
              <a:rPr lang="en-US" sz="3200" b="1" dirty="0">
                <a:solidFill>
                  <a:srgbClr val="000090"/>
                </a:solidFill>
              </a:rPr>
              <a:t>observing </a:t>
            </a:r>
            <a:r>
              <a:rPr lang="en-US" sz="3200" b="1" dirty="0" smtClean="0">
                <a:solidFill>
                  <a:srgbClr val="000090"/>
                </a:solidFill>
              </a:rPr>
              <a:t>capabilities</a:t>
            </a:r>
            <a:endParaRPr lang="en-US" sz="2800" b="1" dirty="0">
              <a:solidFill>
                <a:srgbClr val="000090"/>
              </a:solidFill>
            </a:endParaRPr>
          </a:p>
        </p:txBody>
      </p:sp>
      <p:grpSp>
        <p:nvGrpSpPr>
          <p:cNvPr id="319" name="グループ化 26"/>
          <p:cNvGrpSpPr>
            <a:grpSpLocks/>
          </p:cNvGrpSpPr>
          <p:nvPr/>
        </p:nvGrpSpPr>
        <p:grpSpPr bwMode="auto">
          <a:xfrm>
            <a:off x="960368" y="1532752"/>
            <a:ext cx="6347114" cy="5222205"/>
            <a:chOff x="0" y="671513"/>
            <a:chExt cx="7362825" cy="6057900"/>
          </a:xfrm>
        </p:grpSpPr>
        <p:pic>
          <p:nvPicPr>
            <p:cNvPr id="346" name="Picture 2" descr="sonde_wpr_map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1513"/>
              <a:ext cx="7362825" cy="605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7" name="テキスト ボックス 24"/>
            <p:cNvSpPr txBox="1">
              <a:spLocks noChangeArrowheads="1"/>
            </p:cNvSpPr>
            <p:nvPr/>
          </p:nvSpPr>
          <p:spPr bwMode="auto">
            <a:xfrm>
              <a:off x="4894262" y="3255963"/>
              <a:ext cx="96678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kumimoji="1" sz="28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kumimoji="1" sz="20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900" b="1" dirty="0" smtClean="0">
                  <a:solidFill>
                    <a:srgbClr val="FF0000"/>
                  </a:solidFill>
                  <a:latin typeface="+mn-lt"/>
                  <a:ea typeface="Arial Unicode MS" pitchFamily="50" charset="-128"/>
                  <a:cs typeface="Arial Unicode MS" pitchFamily="50" charset="-128"/>
                </a:rPr>
                <a:t>■</a:t>
              </a:r>
              <a:r>
                <a:rPr lang="en-US" altLang="ja-JP" sz="1100" b="1" dirty="0" smtClean="0">
                  <a:solidFill>
                    <a:srgbClr val="0070C0"/>
                  </a:solidFill>
                  <a:latin typeface="+mn-lt"/>
                  <a:ea typeface="Arial Unicode MS" pitchFamily="50" charset="-128"/>
                  <a:cs typeface="Arial Unicode MS" pitchFamily="50" charset="-128"/>
                </a:rPr>
                <a:t>Wakamatsu</a:t>
              </a:r>
              <a:endParaRPr lang="ja-JP" altLang="en-US" sz="1100" b="1" dirty="0" smtClean="0">
                <a:solidFill>
                  <a:srgbClr val="0070C0"/>
                </a:solidFill>
                <a:latin typeface="+mn-lt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348" name="テキスト ボックス 25"/>
            <p:cNvSpPr txBox="1">
              <a:spLocks noChangeArrowheads="1"/>
            </p:cNvSpPr>
            <p:nvPr/>
          </p:nvSpPr>
          <p:spPr bwMode="auto">
            <a:xfrm>
              <a:off x="5076825" y="3016251"/>
              <a:ext cx="65722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kumimoji="1" sz="28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kumimoji="1" sz="20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900" b="1" dirty="0" smtClean="0">
                  <a:solidFill>
                    <a:srgbClr val="FF0000"/>
                  </a:solidFill>
                  <a:latin typeface="+mn-lt"/>
                  <a:ea typeface="Arial Unicode MS" pitchFamily="50" charset="-128"/>
                  <a:cs typeface="Arial Unicode MS" pitchFamily="50" charset="-128"/>
                </a:rPr>
                <a:t>■</a:t>
              </a:r>
              <a:r>
                <a:rPr lang="en-US" altLang="ja-JP" sz="1100" b="1" dirty="0" smtClean="0">
                  <a:solidFill>
                    <a:srgbClr val="0070C0"/>
                  </a:solidFill>
                  <a:latin typeface="+mn-lt"/>
                  <a:ea typeface="Arial Unicode MS" pitchFamily="50" charset="-128"/>
                  <a:cs typeface="Arial Unicode MS" pitchFamily="50" charset="-128"/>
                </a:rPr>
                <a:t>Sendai</a:t>
              </a:r>
              <a:endParaRPr lang="ja-JP" altLang="en-US" sz="1100" b="1" dirty="0" smtClean="0">
                <a:solidFill>
                  <a:srgbClr val="0070C0"/>
                </a:solidFill>
                <a:latin typeface="+mn-lt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sp>
        <p:nvSpPr>
          <p:cNvPr id="349" name="Text Box 7"/>
          <p:cNvSpPr txBox="1">
            <a:spLocks noChangeArrowheads="1"/>
          </p:cNvSpPr>
          <p:nvPr/>
        </p:nvSpPr>
        <p:spPr bwMode="auto">
          <a:xfrm>
            <a:off x="6277000" y="5058014"/>
            <a:ext cx="2372983" cy="44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en-US" altLang="ja-JP" sz="1400" b="1" dirty="0" smtClean="0">
                <a:latin typeface="+mn-lt"/>
                <a:cs typeface="Tahoma" pitchFamily="34" charset="0"/>
              </a:rPr>
              <a:t>L-band Wind Profiler Radar Every 10 min.</a:t>
            </a:r>
          </a:p>
        </p:txBody>
      </p:sp>
      <p:sp>
        <p:nvSpPr>
          <p:cNvPr id="350" name="Picture 9" descr="レーウィンゾンデ観測"/>
          <p:cNvSpPr>
            <a:spLocks noChangeAspect="1" noChangeArrowheads="1"/>
          </p:cNvSpPr>
          <p:nvPr/>
        </p:nvSpPr>
        <p:spPr bwMode="auto">
          <a:xfrm>
            <a:off x="6911985" y="1187889"/>
            <a:ext cx="1187860" cy="222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ja-JP" altLang="en-US" sz="1800" dirty="0" smtClean="0">
              <a:latin typeface="+mn-lt"/>
            </a:endParaRPr>
          </a:p>
        </p:txBody>
      </p:sp>
      <p:sp>
        <p:nvSpPr>
          <p:cNvPr id="351" name="Line 10"/>
          <p:cNvSpPr>
            <a:spLocks noChangeShapeType="1"/>
          </p:cNvSpPr>
          <p:nvPr/>
        </p:nvSpPr>
        <p:spPr bwMode="auto">
          <a:xfrm flipH="1">
            <a:off x="4963237" y="4964956"/>
            <a:ext cx="75268" cy="45981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352" name="Line 11"/>
          <p:cNvSpPr>
            <a:spLocks noChangeShapeType="1"/>
          </p:cNvSpPr>
          <p:nvPr/>
        </p:nvSpPr>
        <p:spPr bwMode="auto">
          <a:xfrm flipV="1">
            <a:off x="3102074" y="5549307"/>
            <a:ext cx="682883" cy="12316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353" name="Line 12"/>
          <p:cNvSpPr>
            <a:spLocks noChangeShapeType="1"/>
          </p:cNvSpPr>
          <p:nvPr/>
        </p:nvSpPr>
        <p:spPr bwMode="auto">
          <a:xfrm flipV="1">
            <a:off x="3039123" y="5672472"/>
            <a:ext cx="869000" cy="68288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354" name="Line 13"/>
          <p:cNvSpPr>
            <a:spLocks noChangeShapeType="1"/>
          </p:cNvSpPr>
          <p:nvPr/>
        </p:nvSpPr>
        <p:spPr bwMode="auto">
          <a:xfrm flipV="1">
            <a:off x="1425659" y="5610889"/>
            <a:ext cx="2359298" cy="68288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 dirty="0">
              <a:latin typeface="+mn-lt"/>
            </a:endParaRPr>
          </a:p>
        </p:txBody>
      </p:sp>
      <p:pic>
        <p:nvPicPr>
          <p:cNvPr id="355" name="Picture 1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122" y="5669735"/>
            <a:ext cx="1332921" cy="11057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6" name="Text Box 19"/>
          <p:cNvSpPr txBox="1">
            <a:spLocks noChangeArrowheads="1"/>
          </p:cNvSpPr>
          <p:nvPr/>
        </p:nvSpPr>
        <p:spPr bwMode="auto">
          <a:xfrm>
            <a:off x="3790431" y="5437090"/>
            <a:ext cx="2289504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200" b="1" dirty="0" smtClean="0">
                <a:latin typeface="+mn-lt"/>
                <a:cs typeface="Tahoma" pitchFamily="34" charset="0"/>
              </a:rPr>
              <a:t>Automatic Balloon Launcher  (8)</a:t>
            </a:r>
          </a:p>
        </p:txBody>
      </p:sp>
      <p:sp>
        <p:nvSpPr>
          <p:cNvPr id="357" name="Line 10"/>
          <p:cNvSpPr>
            <a:spLocks noChangeShapeType="1"/>
          </p:cNvSpPr>
          <p:nvPr/>
        </p:nvSpPr>
        <p:spPr bwMode="auto">
          <a:xfrm>
            <a:off x="3908122" y="4120590"/>
            <a:ext cx="435184" cy="130418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358" name="Line 10"/>
          <p:cNvSpPr>
            <a:spLocks noChangeShapeType="1"/>
          </p:cNvSpPr>
          <p:nvPr/>
        </p:nvSpPr>
        <p:spPr bwMode="auto">
          <a:xfrm>
            <a:off x="4343306" y="4803473"/>
            <a:ext cx="123165" cy="6213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359" name="Line 10"/>
          <p:cNvSpPr>
            <a:spLocks noChangeShapeType="1"/>
          </p:cNvSpPr>
          <p:nvPr/>
        </p:nvSpPr>
        <p:spPr bwMode="auto">
          <a:xfrm flipH="1">
            <a:off x="4653956" y="3811309"/>
            <a:ext cx="0" cy="1613464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360" name="Line 10"/>
          <p:cNvSpPr>
            <a:spLocks noChangeShapeType="1"/>
          </p:cNvSpPr>
          <p:nvPr/>
        </p:nvSpPr>
        <p:spPr bwMode="auto">
          <a:xfrm flipH="1">
            <a:off x="5273888" y="2538601"/>
            <a:ext cx="868999" cy="2886171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361" name="正方形/長方形 360"/>
          <p:cNvSpPr/>
          <p:nvPr/>
        </p:nvSpPr>
        <p:spPr>
          <a:xfrm>
            <a:off x="6142886" y="2475650"/>
            <a:ext cx="39687" cy="39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62" name="テキスト ボックス 361"/>
          <p:cNvSpPr txBox="1"/>
          <p:nvPr/>
        </p:nvSpPr>
        <p:spPr bwMode="auto">
          <a:xfrm>
            <a:off x="1043846" y="1590229"/>
            <a:ext cx="3960446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600" dirty="0">
                <a:solidFill>
                  <a:srgbClr val="0000FF"/>
                </a:solidFill>
                <a:latin typeface="+mj-lt"/>
              </a:rPr>
              <a:t>■</a:t>
            </a:r>
            <a:r>
              <a:rPr lang="ja-JP" altLang="en-US" sz="1600" dirty="0">
                <a:latin typeface="+mj-lt"/>
              </a:rPr>
              <a:t> </a:t>
            </a:r>
            <a:r>
              <a:rPr lang="en-US" altLang="ja-JP" sz="1600" b="1" dirty="0" err="1">
                <a:solidFill>
                  <a:srgbClr val="002060"/>
                </a:solidFill>
                <a:latin typeface="+mj-lt"/>
              </a:rPr>
              <a:t>Radiosonde</a:t>
            </a:r>
            <a:r>
              <a:rPr lang="en-US" altLang="ja-JP" sz="1600" b="1" dirty="0">
                <a:solidFill>
                  <a:srgbClr val="002060"/>
                </a:solidFill>
                <a:latin typeface="+mj-lt"/>
              </a:rPr>
              <a:t> Station 16 </a:t>
            </a:r>
          </a:p>
          <a:p>
            <a:pPr marL="180975">
              <a:defRPr/>
            </a:pPr>
            <a:r>
              <a:rPr lang="en-US" altLang="ja-JP" sz="1100" dirty="0">
                <a:solidFill>
                  <a:srgbClr val="002060"/>
                </a:solidFill>
                <a:latin typeface="Candara" panose="020E0502030303020204" pitchFamily="34" charset="0"/>
              </a:rPr>
              <a:t>Temperature,  Humidity, Wind, Pressure observation twice a day.  </a:t>
            </a:r>
          </a:p>
          <a:p>
            <a:pPr marL="180975">
              <a:defRPr/>
            </a:pPr>
            <a:r>
              <a:rPr lang="en-US" altLang="ja-JP" sz="1100" dirty="0">
                <a:solidFill>
                  <a:srgbClr val="002060"/>
                </a:solidFill>
                <a:latin typeface="Candara" panose="020E0502030303020204" pitchFamily="34" charset="0"/>
              </a:rPr>
              <a:t>Average interval: </a:t>
            </a:r>
            <a:r>
              <a:rPr lang="en-US" altLang="ja-JP" sz="1100" u="sng" dirty="0">
                <a:solidFill>
                  <a:srgbClr val="002060"/>
                </a:solidFill>
                <a:latin typeface="Candara" panose="020E0502030303020204" pitchFamily="34" charset="0"/>
              </a:rPr>
              <a:t>350 km</a:t>
            </a:r>
            <a:endParaRPr lang="en-US" altLang="ja-JP" sz="11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180975">
              <a:defRPr/>
            </a:pPr>
            <a:r>
              <a:rPr lang="en-US" altLang="ja-JP" sz="1100" dirty="0">
                <a:solidFill>
                  <a:srgbClr val="002060"/>
                </a:solidFill>
                <a:latin typeface="Candara" panose="020E0502030303020204" pitchFamily="34" charset="0"/>
              </a:rPr>
              <a:t>Half of them are ABL</a:t>
            </a:r>
            <a:r>
              <a:rPr lang="ja-JP" altLang="en-US" sz="11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n-US" altLang="ja-JP" sz="1100" dirty="0">
                <a:solidFill>
                  <a:srgbClr val="002060"/>
                </a:solidFill>
                <a:latin typeface="Candara" panose="020E0502030303020204" pitchFamily="34" charset="0"/>
              </a:rPr>
              <a:t>(Automatic  Balloon Launcher) stations</a:t>
            </a:r>
          </a:p>
          <a:p>
            <a:pPr>
              <a:defRPr/>
            </a:pPr>
            <a:r>
              <a:rPr lang="ja-JP" altLang="en-US" sz="1600" dirty="0">
                <a:solidFill>
                  <a:srgbClr val="FF0000"/>
                </a:solidFill>
                <a:latin typeface="+mj-lt"/>
              </a:rPr>
              <a:t>■</a:t>
            </a:r>
            <a:r>
              <a:rPr lang="ja-JP" altLang="en-US" sz="1600" dirty="0">
                <a:latin typeface="+mj-lt"/>
              </a:rPr>
              <a:t> </a:t>
            </a:r>
            <a:r>
              <a:rPr lang="en-US" altLang="ja-JP" sz="1600" b="1" dirty="0">
                <a:solidFill>
                  <a:srgbClr val="663300"/>
                </a:solidFill>
                <a:latin typeface="+mj-lt"/>
              </a:rPr>
              <a:t>Wind Profiler 33</a:t>
            </a:r>
          </a:p>
          <a:p>
            <a:pPr marL="180975">
              <a:defRPr/>
            </a:pPr>
            <a:r>
              <a:rPr lang="en-US" altLang="ja-JP" sz="1200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altLang="ja-JP" sz="1100" dirty="0">
                <a:solidFill>
                  <a:srgbClr val="663300"/>
                </a:solidFill>
                <a:latin typeface="Candara" panose="020E0502030303020204" pitchFamily="34" charset="0"/>
              </a:rPr>
              <a:t>Automated upper-level wind observation every 10 min.</a:t>
            </a:r>
            <a:endParaRPr lang="ja-JP" altLang="en-US" sz="1100" dirty="0">
              <a:solidFill>
                <a:srgbClr val="663300"/>
              </a:solidFill>
              <a:latin typeface="Candara" panose="020E0502030303020204" pitchFamily="34" charset="0"/>
            </a:endParaRPr>
          </a:p>
          <a:p>
            <a:pPr marL="180975">
              <a:defRPr/>
            </a:pPr>
            <a:r>
              <a:rPr lang="en-US" altLang="ja-JP" sz="1100" dirty="0">
                <a:solidFill>
                  <a:srgbClr val="663300"/>
                </a:solidFill>
                <a:latin typeface="Candara" panose="020E0502030303020204" pitchFamily="34" charset="0"/>
              </a:rPr>
              <a:t> Average interval: </a:t>
            </a:r>
            <a:r>
              <a:rPr lang="en-US" altLang="ja-JP" sz="1100" u="sng" dirty="0">
                <a:solidFill>
                  <a:srgbClr val="663300"/>
                </a:solidFill>
                <a:latin typeface="Candara" panose="020E0502030303020204" pitchFamily="34" charset="0"/>
              </a:rPr>
              <a:t>110 km</a:t>
            </a:r>
            <a:endParaRPr lang="en-US" altLang="ja-JP" sz="1100" dirty="0">
              <a:solidFill>
                <a:srgbClr val="663300"/>
              </a:solidFill>
              <a:latin typeface="Candara" panose="020E0502030303020204" pitchFamily="34" charset="0"/>
            </a:endParaRPr>
          </a:p>
        </p:txBody>
      </p:sp>
      <p:sp>
        <p:nvSpPr>
          <p:cNvPr id="363" name="テキスト ボックス 21"/>
          <p:cNvSpPr txBox="1">
            <a:spLocks noChangeArrowheads="1"/>
          </p:cNvSpPr>
          <p:nvPr/>
        </p:nvSpPr>
        <p:spPr bwMode="auto">
          <a:xfrm>
            <a:off x="3767166" y="3929000"/>
            <a:ext cx="478263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100" b="1" dirty="0" smtClean="0">
                <a:solidFill>
                  <a:srgbClr val="00B0F0"/>
                </a:solidFill>
                <a:latin typeface="+mn-lt"/>
                <a:cs typeface="Arial" charset="0"/>
              </a:rPr>
              <a:t>Matsue</a:t>
            </a:r>
            <a:endParaRPr lang="ja-JP" altLang="en-US" sz="1100" b="1" dirty="0" smtClean="0">
              <a:solidFill>
                <a:srgbClr val="00B0F0"/>
              </a:solidFill>
              <a:latin typeface="+mn-lt"/>
              <a:cs typeface="Arial" charset="0"/>
            </a:endParaRPr>
          </a:p>
        </p:txBody>
      </p:sp>
      <p:pic>
        <p:nvPicPr>
          <p:cNvPr id="364" name="Picture 2" descr="\\Jz200608\高層写真集\写真集＿WPR\H24補正_完成検査\31地点_運用表示盤用観測所画像320ｘ240\防音対策前\47891p高松_photo_320x2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5861" y="3640245"/>
            <a:ext cx="1843372" cy="1382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5" name="正方形/長方形 364"/>
          <p:cNvSpPr/>
          <p:nvPr/>
        </p:nvSpPr>
        <p:spPr>
          <a:xfrm>
            <a:off x="6296159" y="2420910"/>
            <a:ext cx="615826" cy="24622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000" b="1" dirty="0">
                <a:solidFill>
                  <a:srgbClr val="00B0F0"/>
                </a:solidFill>
                <a:cs typeface="Arial" charset="0"/>
              </a:rPr>
              <a:t>Kushiro</a:t>
            </a:r>
            <a:endParaRPr lang="ja-JP" altLang="en-US" sz="1000" b="1" dirty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366" name="テキスト ボックス 21"/>
          <p:cNvSpPr txBox="1">
            <a:spLocks noChangeArrowheads="1"/>
          </p:cNvSpPr>
          <p:nvPr/>
        </p:nvSpPr>
        <p:spPr bwMode="auto">
          <a:xfrm>
            <a:off x="6222260" y="2433226"/>
            <a:ext cx="745834" cy="930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700" b="1" dirty="0" smtClean="0">
                <a:solidFill>
                  <a:srgbClr val="0000FF"/>
                </a:solidFill>
                <a:latin typeface="+mn-lt"/>
                <a:cs typeface="Arial" charset="0"/>
              </a:rPr>
              <a:t>■</a:t>
            </a:r>
            <a:endParaRPr lang="ja-JP" altLang="en-US" sz="1100" b="1" dirty="0" smtClean="0">
              <a:solidFill>
                <a:schemeClr val="bg2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367" name="Picture 9" descr="レーウィンゾンデ観測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7482" y="1536858"/>
            <a:ext cx="1148173" cy="207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" name="Text Box 7"/>
          <p:cNvSpPr txBox="1">
            <a:spLocks noChangeArrowheads="1"/>
          </p:cNvSpPr>
          <p:nvPr/>
        </p:nvSpPr>
        <p:spPr bwMode="auto">
          <a:xfrm>
            <a:off x="6266052" y="3033999"/>
            <a:ext cx="1117215" cy="26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ja-JP" sz="1400" dirty="0" smtClean="0">
                <a:latin typeface="+mn-lt"/>
                <a:cs typeface="Tahoma" pitchFamily="34" charset="0"/>
              </a:rPr>
              <a:t>Radiosonde</a:t>
            </a:r>
          </a:p>
        </p:txBody>
      </p:sp>
      <p:grpSp>
        <p:nvGrpSpPr>
          <p:cNvPr id="369" name="グループ化 368"/>
          <p:cNvGrpSpPr/>
          <p:nvPr/>
        </p:nvGrpSpPr>
        <p:grpSpPr>
          <a:xfrm>
            <a:off x="1666520" y="5013422"/>
            <a:ext cx="1171140" cy="254193"/>
            <a:chOff x="5050659" y="5488383"/>
            <a:chExt cx="1243946" cy="267496"/>
          </a:xfrm>
        </p:grpSpPr>
        <p:cxnSp>
          <p:nvCxnSpPr>
            <p:cNvPr id="370" name="直線コネクタ 369"/>
            <p:cNvCxnSpPr/>
            <p:nvPr/>
          </p:nvCxnSpPr>
          <p:spPr>
            <a:xfrm>
              <a:off x="5131621" y="5689204"/>
              <a:ext cx="82629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線コネクタ 370"/>
            <p:cNvCxnSpPr/>
            <p:nvPr/>
          </p:nvCxnSpPr>
          <p:spPr>
            <a:xfrm>
              <a:off x="5131621" y="5616179"/>
              <a:ext cx="0" cy="13335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直線コネクタ 371"/>
            <p:cNvCxnSpPr/>
            <p:nvPr/>
          </p:nvCxnSpPr>
          <p:spPr>
            <a:xfrm>
              <a:off x="5417371" y="5616179"/>
              <a:ext cx="0" cy="133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直線コネクタ 372"/>
            <p:cNvCxnSpPr/>
            <p:nvPr/>
          </p:nvCxnSpPr>
          <p:spPr>
            <a:xfrm>
              <a:off x="5955534" y="5622529"/>
              <a:ext cx="0" cy="13335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直線コネクタ 373"/>
            <p:cNvCxnSpPr/>
            <p:nvPr/>
          </p:nvCxnSpPr>
          <p:spPr>
            <a:xfrm>
              <a:off x="5681689" y="5622529"/>
              <a:ext cx="0" cy="133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正方形/長方形 374"/>
            <p:cNvSpPr/>
            <p:nvPr/>
          </p:nvSpPr>
          <p:spPr>
            <a:xfrm>
              <a:off x="5050659" y="5488383"/>
              <a:ext cx="163513" cy="1555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dirty="0" smtClean="0">
                  <a:solidFill>
                    <a:schemeClr val="tx1"/>
                  </a:solidFill>
                </a:rPr>
                <a:t>0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76" name="正方形/長方形 375"/>
            <p:cNvSpPr/>
            <p:nvPr/>
          </p:nvSpPr>
          <p:spPr>
            <a:xfrm>
              <a:off x="5710761" y="5495508"/>
              <a:ext cx="583844" cy="1516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800" dirty="0" smtClean="0">
                  <a:solidFill>
                    <a:schemeClr val="tx1"/>
                  </a:solidFill>
                </a:rPr>
                <a:t>300km</a:t>
              </a:r>
              <a:endParaRPr kumimoji="1" lang="ja-JP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377" name="正方形/長方形 376"/>
            <p:cNvSpPr/>
            <p:nvPr/>
          </p:nvSpPr>
          <p:spPr>
            <a:xfrm>
              <a:off x="5263386" y="5511406"/>
              <a:ext cx="311912" cy="1206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500" dirty="0">
                  <a:solidFill>
                    <a:schemeClr val="tx1"/>
                  </a:solidFill>
                </a:rPr>
                <a:t>1</a:t>
              </a:r>
              <a:r>
                <a:rPr kumimoji="1" lang="en-US" altLang="ja-JP" sz="500" dirty="0" smtClean="0">
                  <a:solidFill>
                    <a:schemeClr val="tx1"/>
                  </a:solidFill>
                </a:rPr>
                <a:t>00</a:t>
              </a:r>
              <a:endParaRPr kumimoji="1" lang="ja-JP" altLang="en-US" sz="5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245687" y="1130730"/>
            <a:ext cx="6854279" cy="4616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altLang="ja-JP" sz="2400" u="sng" dirty="0">
                <a:solidFill>
                  <a:prstClr val="black"/>
                </a:solidFill>
                <a:cs typeface="Times New Roman" panose="02020603050405020304" pitchFamily="18" charset="0"/>
              </a:rPr>
              <a:t>Upper-air Observation Network</a:t>
            </a:r>
          </a:p>
        </p:txBody>
      </p:sp>
    </p:spTree>
    <p:extLst>
      <p:ext uri="{BB962C8B-B14F-4D97-AF65-F5344CB8AC3E}">
        <p14:creationId xmlns:p14="http://schemas.microsoft.com/office/powerpoint/2010/main" val="271254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http://www.jma.go.jp/en/amedas/imgs/sun/206/201411031200-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913" y="3841750"/>
            <a:ext cx="3259137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0" descr="http://www.jma.go.jp/en/amedas/imgs/rain/206/201411031200-0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5325" y="3852863"/>
            <a:ext cx="3241675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www.jma.go.jp/en/amedas/imgs/temp/206/201411031500-0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846138"/>
            <a:ext cx="3241675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http://www.jma.go.jp/en/amedas/imgs/wind/206/201411031200-0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5325" y="846138"/>
            <a:ext cx="3241675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2995613" y="895350"/>
            <a:ext cx="1304925" cy="288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rgbClr val="3333FF"/>
            </a:solidFill>
            <a:miter lim="800000"/>
            <a:headEnd/>
            <a:tailEnd/>
          </a:ln>
        </p:spPr>
        <p:txBody>
          <a:bodyPr tIns="36000" bIns="360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600" dirty="0">
                <a:solidFill>
                  <a:srgbClr val="000000"/>
                </a:solidFill>
                <a:latin typeface="Candara" panose="020E0502030303020204" pitchFamily="34" charset="0"/>
                <a:ea typeface="HGSｺﾞｼｯｸE" pitchFamily="50" charset="-128"/>
                <a:cs typeface="Tahoma" pitchFamily="34" charset="0"/>
              </a:rPr>
              <a:t>Temperature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6973888" y="898525"/>
            <a:ext cx="738187" cy="287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rgbClr val="3333FF"/>
            </a:solidFill>
            <a:miter lim="800000"/>
            <a:headEnd/>
            <a:tailEnd/>
          </a:ln>
        </p:spPr>
        <p:txBody>
          <a:bodyPr tIns="36000" bIns="360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600" dirty="0">
                <a:solidFill>
                  <a:srgbClr val="000000"/>
                </a:solidFill>
                <a:latin typeface="Candara" panose="020E0502030303020204" pitchFamily="34" charset="0"/>
                <a:ea typeface="HGSｺﾞｼｯｸE" pitchFamily="50" charset="-128"/>
                <a:cs typeface="Tahoma" pitchFamily="34" charset="0"/>
              </a:rPr>
              <a:t>Wind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2525713" y="3892550"/>
            <a:ext cx="1763712" cy="288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rgbClr val="3333FF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600" dirty="0">
                <a:solidFill>
                  <a:srgbClr val="000000"/>
                </a:solidFill>
                <a:latin typeface="Candara" panose="020E0502030303020204" pitchFamily="34" charset="0"/>
                <a:ea typeface="HGSｺﾞｼｯｸE" pitchFamily="50" charset="-128"/>
                <a:cs typeface="Tahoma" pitchFamily="34" charset="0"/>
              </a:rPr>
              <a:t>Sunshine duration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6367463" y="3897313"/>
            <a:ext cx="1349375" cy="287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rgbClr val="3333FF"/>
            </a:solidFill>
            <a:miter lim="800000"/>
            <a:headEnd/>
            <a:tailEnd/>
          </a:ln>
        </p:spPr>
        <p:txBody>
          <a:bodyPr tIns="36000" bIns="360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600" dirty="0">
                <a:solidFill>
                  <a:srgbClr val="000000"/>
                </a:solidFill>
                <a:latin typeface="Candara" panose="020E0502030303020204" pitchFamily="34" charset="0"/>
                <a:ea typeface="HGSｺﾞｼｯｸE" pitchFamily="50" charset="-128"/>
                <a:cs typeface="Tahoma" pitchFamily="34" charset="0"/>
              </a:rPr>
              <a:t>Precipitation</a:t>
            </a:r>
          </a:p>
        </p:txBody>
      </p:sp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144463" y="171450"/>
            <a:ext cx="8845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>
                <a:solidFill>
                  <a:schemeClr val="bg1"/>
                </a:solidFill>
                <a:ea typeface="ＭＳ ゴシック" pitchFamily="49" charset="-128"/>
                <a:cs typeface="Tahoma" pitchFamily="34" charset="0"/>
              </a:rPr>
              <a:t>Real-time Data Browse via JMA Website</a:t>
            </a:r>
            <a:r>
              <a:rPr lang="ja-JP" altLang="en-US" sz="3600">
                <a:solidFill>
                  <a:schemeClr val="bg1"/>
                </a:solidFill>
                <a:ea typeface="ＭＳ ゴシック" pitchFamily="49" charset="-128"/>
                <a:cs typeface="Tahoma" pitchFamily="34" charset="0"/>
              </a:rPr>
              <a:t>　</a:t>
            </a:r>
          </a:p>
        </p:txBody>
      </p:sp>
      <p:sp>
        <p:nvSpPr>
          <p:cNvPr id="11276" name="テキスト ボックス 15"/>
          <p:cNvSpPr txBox="1">
            <a:spLocks noChangeArrowheads="1"/>
          </p:cNvSpPr>
          <p:nvPr/>
        </p:nvSpPr>
        <p:spPr bwMode="auto">
          <a:xfrm>
            <a:off x="2987675" y="3219450"/>
            <a:ext cx="78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8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Tokyo</a:t>
            </a:r>
            <a:endParaRPr lang="ja-JP" altLang="en-US" sz="18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2525713" y="2586038"/>
            <a:ext cx="522287" cy="793750"/>
          </a:xfrm>
          <a:prstGeom prst="straightConnector1">
            <a:avLst/>
          </a:prstGeom>
          <a:ln w="15875">
            <a:solidFill>
              <a:srgbClr val="FF9933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1" name="Text Box 120"/>
          <p:cNvSpPr txBox="1">
            <a:spLocks noChangeArrowheads="1"/>
          </p:cNvSpPr>
          <p:nvPr/>
        </p:nvSpPr>
        <p:spPr bwMode="auto">
          <a:xfrm>
            <a:off x="6367463" y="6380163"/>
            <a:ext cx="2776537" cy="423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i="1" dirty="0">
                <a:solidFill>
                  <a:srgbClr val="0000FF"/>
                </a:solidFill>
                <a:ea typeface="HGP創英角ｺﾞｼｯｸUB" pitchFamily="50" charset="-128"/>
              </a:rPr>
              <a:t>(JMA Website)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dirty="0">
                <a:solidFill>
                  <a:srgbClr val="0000FF"/>
                </a:solidFill>
                <a:ea typeface="HGP創英角ｺﾞｼｯｸUB" pitchFamily="50" charset="-128"/>
              </a:rPr>
              <a:t>http://www.jma.go.jp/en/amedas</a:t>
            </a:r>
            <a:endParaRPr lang="ja-JP" altLang="en-US" sz="1400" dirty="0">
              <a:solidFill>
                <a:srgbClr val="0000FF"/>
              </a:solidFill>
              <a:ea typeface="HGP創英角ｺﾞｼｯｸUB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5999162" y="3450429"/>
            <a:ext cx="1430318" cy="242097"/>
            <a:chOff x="5999162" y="3450429"/>
            <a:chExt cx="1430318" cy="242097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6051550" y="3589338"/>
              <a:ext cx="1047750" cy="103188"/>
              <a:chOff x="5740400" y="2883694"/>
              <a:chExt cx="1047750" cy="103188"/>
            </a:xfrm>
          </p:grpSpPr>
          <p:cxnSp>
            <p:nvCxnSpPr>
              <p:cNvPr id="23" name="直線コネクタ 22"/>
              <p:cNvCxnSpPr/>
              <p:nvPr/>
            </p:nvCxnSpPr>
            <p:spPr>
              <a:xfrm>
                <a:off x="5740400" y="2982913"/>
                <a:ext cx="20955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>
                <a:off x="5949950" y="2982913"/>
                <a:ext cx="20955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>
                <a:off x="6159500" y="2982913"/>
                <a:ext cx="20955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>
                <a:off x="6369050" y="2984501"/>
                <a:ext cx="20955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6578600" y="2984501"/>
                <a:ext cx="20955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>
                <a:off x="5740400" y="2883694"/>
                <a:ext cx="0" cy="1031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>
                <a:off x="5956300" y="2919412"/>
                <a:ext cx="0" cy="6747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>
                <a:off x="6161087" y="2919412"/>
                <a:ext cx="0" cy="6747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>
                <a:off x="6373019" y="2919412"/>
                <a:ext cx="0" cy="6747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>
                <a:off x="6578600" y="2919412"/>
                <a:ext cx="0" cy="6747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>
                <a:off x="6788150" y="2883694"/>
                <a:ext cx="0" cy="1031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正方形/長方形 15"/>
            <p:cNvSpPr/>
            <p:nvPr/>
          </p:nvSpPr>
          <p:spPr>
            <a:xfrm>
              <a:off x="5999162" y="3490913"/>
              <a:ext cx="104775" cy="904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dirty="0" smtClean="0">
                  <a:solidFill>
                    <a:srgbClr val="FF0000"/>
                  </a:solidFill>
                </a:rPr>
                <a:t>0</a:t>
              </a:r>
              <a:endParaRPr kumimoji="1" lang="ja-JP" alt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089648" y="3456780"/>
              <a:ext cx="339725" cy="176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900" dirty="0" smtClean="0">
                  <a:solidFill>
                    <a:srgbClr val="FF0000"/>
                  </a:solidFill>
                </a:rPr>
                <a:t>20</a:t>
              </a:r>
              <a:endParaRPr kumimoji="1" lang="ja-JP" altLang="en-US" sz="900" dirty="0">
                <a:solidFill>
                  <a:srgbClr val="FF0000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6296816" y="3453999"/>
              <a:ext cx="339725" cy="176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900" dirty="0" smtClean="0">
                  <a:solidFill>
                    <a:srgbClr val="FF0000"/>
                  </a:solidFill>
                </a:rPr>
                <a:t>40</a:t>
              </a:r>
              <a:endParaRPr kumimoji="1" lang="ja-JP" altLang="en-US" sz="900" dirty="0">
                <a:solidFill>
                  <a:srgbClr val="FF0000"/>
                </a:solidFill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6516685" y="3463921"/>
              <a:ext cx="339725" cy="176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900" dirty="0">
                  <a:solidFill>
                    <a:srgbClr val="FF0000"/>
                  </a:solidFill>
                </a:rPr>
                <a:t>6</a:t>
              </a:r>
              <a:r>
                <a:rPr kumimoji="1" lang="en-US" altLang="ja-JP" sz="900" dirty="0" smtClean="0">
                  <a:solidFill>
                    <a:srgbClr val="FF0000"/>
                  </a:solidFill>
                </a:rPr>
                <a:t>0</a:t>
              </a:r>
              <a:endParaRPr kumimoji="1" lang="ja-JP" altLang="en-US" sz="900" dirty="0">
                <a:solidFill>
                  <a:srgbClr val="FF0000"/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6719887" y="3457573"/>
              <a:ext cx="339725" cy="176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900" dirty="0">
                  <a:solidFill>
                    <a:srgbClr val="FF0000"/>
                  </a:solidFill>
                </a:rPr>
                <a:t>8</a:t>
              </a:r>
              <a:r>
                <a:rPr kumimoji="1" lang="en-US" altLang="ja-JP" sz="900" dirty="0" smtClean="0">
                  <a:solidFill>
                    <a:srgbClr val="FF0000"/>
                  </a:solidFill>
                </a:rPr>
                <a:t>0</a:t>
              </a:r>
              <a:endParaRPr kumimoji="1" lang="ja-JP" altLang="en-US" sz="900" dirty="0">
                <a:solidFill>
                  <a:srgbClr val="FF0000"/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904017" y="3450429"/>
              <a:ext cx="525463" cy="176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900" dirty="0" smtClean="0">
                  <a:solidFill>
                    <a:srgbClr val="FF0000"/>
                  </a:solidFill>
                </a:rPr>
                <a:t>100km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782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761" descr="G:\JMA10D2のドキュメント（H21年度）\いい写真\サイト写真\s-IMG_16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050" y="5089525"/>
            <a:ext cx="1562100" cy="1704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7751" descr="G:\JMA10D2のドキュメント（H21年度）\いい写真\サイト写真\s-IMG_05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900" y="3435350"/>
            <a:ext cx="1187450" cy="1749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7749" descr="G:\JMA10D2のドキュメント（H21年度）\いい写真\サイト写真\s-R00123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7350" y="3435350"/>
            <a:ext cx="1128713" cy="1657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10" descr="広島レーダー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3427413"/>
            <a:ext cx="1252537" cy="1666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7758" descr="G:\JMA10D2のドキュメント（H21年度）\いい写真\サイト写真\s-IMG_230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3433763"/>
            <a:ext cx="1624013" cy="16779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16" descr="DVC0006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5099050"/>
            <a:ext cx="1758950" cy="1695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7748" descr="G:\JMA10D2のドキュメント（H21年度）\いい写真\サイト写真\s-00_毛無山レーダー全景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950" y="15875"/>
            <a:ext cx="1460500" cy="20780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7733" descr="C:\Documents and Settings\JMA10D2\デスクトップ\東尋坊サイトH22.3.3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17463"/>
            <a:ext cx="1773238" cy="2089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5" descr="IMG_203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9138" y="17463"/>
            <a:ext cx="1809750" cy="2089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6" descr="IMG_091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413" y="17463"/>
            <a:ext cx="1435100" cy="2089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7756" descr="G:\JMA10D2のドキュメント（H21年度）\いい写真\サイト写真\s-松江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17463"/>
            <a:ext cx="1670050" cy="2089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図 7723" descr="名瀬(20130314)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1788" y="5099050"/>
            <a:ext cx="1341437" cy="1695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6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7C7D643-5761-441F-9865-92C089DD71A0}" type="slidenum">
              <a:rPr kumimoji="0" lang="en-US" altLang="ja-JP" sz="1000" smtClean="0">
                <a:latin typeface="Arial" charset="0"/>
                <a:ea typeface="ＭＳ Ｐゴシック" charset="-128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kumimoji="0" lang="en-US" altLang="ja-JP" sz="1000" smtClean="0">
              <a:latin typeface="Arial" charset="0"/>
              <a:ea typeface="ＭＳ Ｐゴシック" charset="-128"/>
            </a:endParaRPr>
          </a:p>
        </p:txBody>
      </p:sp>
      <p:pic>
        <p:nvPicPr>
          <p:cNvPr id="18447" name="Picture 7" descr="PICT3700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113" y="17463"/>
            <a:ext cx="1376362" cy="2076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4" descr="C:\Documents and Settings\JMA10D2\デスクトップ\大阪更新写真\Resized\外観１（全景）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950" y="3432175"/>
            <a:ext cx="1136650" cy="16557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タイトル 3"/>
          <p:cNvSpPr txBox="1">
            <a:spLocks/>
          </p:cNvSpPr>
          <p:nvPr/>
        </p:nvSpPr>
        <p:spPr>
          <a:xfrm>
            <a:off x="698500" y="2408238"/>
            <a:ext cx="7772400" cy="649287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kern="0" dirty="0">
                <a:solidFill>
                  <a:schemeClr val="tx2"/>
                </a:solidFill>
                <a:latin typeface="Candara" panose="020E0502030303020204" pitchFamily="34" charset="0"/>
                <a:ea typeface="HG丸ｺﾞｼｯｸM-PRO" pitchFamily="50" charset="-128"/>
                <a:cs typeface="+mj-cs"/>
              </a:rPr>
              <a:t>Weather Radar Observation</a:t>
            </a:r>
            <a:endParaRPr lang="ja-JP" altLang="en-US" sz="3600" kern="0" dirty="0">
              <a:solidFill>
                <a:schemeClr val="tx2"/>
              </a:solidFill>
              <a:latin typeface="Candara" panose="020E0502030303020204" pitchFamily="34" charset="0"/>
              <a:ea typeface="HG丸ｺﾞｼｯｸM-PRO" pitchFamily="50" charset="-128"/>
              <a:cs typeface="+mj-cs"/>
            </a:endParaRPr>
          </a:p>
        </p:txBody>
      </p:sp>
      <p:sp>
        <p:nvSpPr>
          <p:cNvPr id="54" name="AutoShape 7717"/>
          <p:cNvSpPr>
            <a:spLocks noChangeArrowheads="1"/>
          </p:cNvSpPr>
          <p:nvPr/>
        </p:nvSpPr>
        <p:spPr bwMode="auto">
          <a:xfrm>
            <a:off x="4443413" y="1878013"/>
            <a:ext cx="612775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Niigata</a:t>
            </a:r>
          </a:p>
        </p:txBody>
      </p:sp>
      <p:sp>
        <p:nvSpPr>
          <p:cNvPr id="55" name="AutoShape 7721"/>
          <p:cNvSpPr>
            <a:spLocks noChangeArrowheads="1"/>
          </p:cNvSpPr>
          <p:nvPr/>
        </p:nvSpPr>
        <p:spPr bwMode="auto">
          <a:xfrm>
            <a:off x="5741988" y="1876425"/>
            <a:ext cx="755650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Hakodate</a:t>
            </a:r>
          </a:p>
        </p:txBody>
      </p:sp>
      <p:sp>
        <p:nvSpPr>
          <p:cNvPr id="56" name="AutoShape 7723"/>
          <p:cNvSpPr>
            <a:spLocks noChangeArrowheads="1"/>
          </p:cNvSpPr>
          <p:nvPr/>
        </p:nvSpPr>
        <p:spPr bwMode="auto">
          <a:xfrm>
            <a:off x="8474075" y="1866900"/>
            <a:ext cx="647700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Kushiro</a:t>
            </a:r>
          </a:p>
        </p:txBody>
      </p:sp>
      <p:sp>
        <p:nvSpPr>
          <p:cNvPr id="57" name="AutoShape 19"/>
          <p:cNvSpPr>
            <a:spLocks noChangeArrowheads="1"/>
          </p:cNvSpPr>
          <p:nvPr/>
        </p:nvSpPr>
        <p:spPr bwMode="auto">
          <a:xfrm>
            <a:off x="1014413" y="1878013"/>
            <a:ext cx="647700" cy="217487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Matsue</a:t>
            </a:r>
          </a:p>
        </p:txBody>
      </p:sp>
      <p:sp>
        <p:nvSpPr>
          <p:cNvPr id="58" name="AutoShape 19"/>
          <p:cNvSpPr>
            <a:spLocks noChangeArrowheads="1"/>
          </p:cNvSpPr>
          <p:nvPr/>
        </p:nvSpPr>
        <p:spPr bwMode="auto">
          <a:xfrm>
            <a:off x="2695575" y="1878013"/>
            <a:ext cx="539750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Fukui</a:t>
            </a:r>
          </a:p>
        </p:txBody>
      </p:sp>
      <p:sp>
        <p:nvSpPr>
          <p:cNvPr id="59" name="AutoShape 19"/>
          <p:cNvSpPr>
            <a:spLocks noChangeArrowheads="1"/>
          </p:cNvSpPr>
          <p:nvPr/>
        </p:nvSpPr>
        <p:spPr bwMode="auto">
          <a:xfrm>
            <a:off x="7053263" y="1866900"/>
            <a:ext cx="684212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Sapporo</a:t>
            </a:r>
          </a:p>
        </p:txBody>
      </p:sp>
      <p:sp>
        <p:nvSpPr>
          <p:cNvPr id="61" name="AutoShape 19"/>
          <p:cNvSpPr>
            <a:spLocks noChangeArrowheads="1"/>
          </p:cNvSpPr>
          <p:nvPr/>
        </p:nvSpPr>
        <p:spPr bwMode="auto">
          <a:xfrm>
            <a:off x="2665413" y="4867275"/>
            <a:ext cx="792162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Hiroshima</a:t>
            </a:r>
          </a:p>
        </p:txBody>
      </p:sp>
      <p:sp>
        <p:nvSpPr>
          <p:cNvPr id="62" name="AutoShape 7731"/>
          <p:cNvSpPr>
            <a:spLocks noChangeArrowheads="1"/>
          </p:cNvSpPr>
          <p:nvPr/>
        </p:nvSpPr>
        <p:spPr bwMode="auto">
          <a:xfrm>
            <a:off x="26988" y="4856163"/>
            <a:ext cx="757237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Fukuoka</a:t>
            </a:r>
          </a:p>
        </p:txBody>
      </p:sp>
      <p:sp>
        <p:nvSpPr>
          <p:cNvPr id="63" name="AutoShape 18"/>
          <p:cNvSpPr>
            <a:spLocks noChangeArrowheads="1"/>
          </p:cNvSpPr>
          <p:nvPr/>
        </p:nvSpPr>
        <p:spPr bwMode="auto">
          <a:xfrm>
            <a:off x="2973388" y="6569075"/>
            <a:ext cx="468312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34354" tIns="34354" rIns="34354" bIns="34354" anchor="ctr"/>
          <a:lstStyle/>
          <a:p>
            <a:pPr algn="ctr" defTabSz="873125">
              <a:defRPr/>
            </a:pPr>
            <a:r>
              <a:rPr lang="en-US" altLang="ja-JP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  <a:cs typeface="Tahoma" pitchFamily="34" charset="0"/>
              </a:rPr>
              <a:t>Naze</a:t>
            </a:r>
            <a:endParaRPr lang="ja-JP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65" name="AutoShape 7729"/>
          <p:cNvSpPr>
            <a:spLocks noChangeArrowheads="1"/>
          </p:cNvSpPr>
          <p:nvPr/>
        </p:nvSpPr>
        <p:spPr bwMode="auto">
          <a:xfrm>
            <a:off x="7405688" y="4859338"/>
            <a:ext cx="576262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Sendai</a:t>
            </a:r>
          </a:p>
        </p:txBody>
      </p:sp>
      <p:sp>
        <p:nvSpPr>
          <p:cNvPr id="67" name="AutoShape 7729"/>
          <p:cNvSpPr>
            <a:spLocks noChangeArrowheads="1"/>
          </p:cNvSpPr>
          <p:nvPr/>
        </p:nvSpPr>
        <p:spPr bwMode="auto">
          <a:xfrm>
            <a:off x="8623300" y="4857750"/>
            <a:ext cx="504825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Akita</a:t>
            </a:r>
          </a:p>
        </p:txBody>
      </p:sp>
      <p:sp>
        <p:nvSpPr>
          <p:cNvPr id="70" name="AutoShape 7715"/>
          <p:cNvSpPr>
            <a:spLocks noChangeArrowheads="1"/>
          </p:cNvSpPr>
          <p:nvPr/>
        </p:nvSpPr>
        <p:spPr bwMode="auto">
          <a:xfrm>
            <a:off x="17463" y="6569075"/>
            <a:ext cx="971550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Ishigakijima</a:t>
            </a:r>
            <a:endParaRPr lang="en-US" altLang="ja-JP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72" name="AutoShape 7715"/>
          <p:cNvSpPr>
            <a:spLocks noChangeArrowheads="1"/>
          </p:cNvSpPr>
          <p:nvPr/>
        </p:nvSpPr>
        <p:spPr bwMode="auto">
          <a:xfrm>
            <a:off x="1516063" y="4859338"/>
            <a:ext cx="539750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Osaka</a:t>
            </a:r>
          </a:p>
        </p:txBody>
      </p:sp>
      <p:pic>
        <p:nvPicPr>
          <p:cNvPr id="18463" name="Picture 13" descr="okinawa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0" r="279"/>
          <a:stretch>
            <a:fillRect/>
          </a:stretch>
        </p:blipFill>
        <p:spPr bwMode="auto">
          <a:xfrm>
            <a:off x="1762125" y="5099050"/>
            <a:ext cx="1179513" cy="1695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4" name="図 9789" descr="室戸岬(20120921）.jp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8150" y="5102225"/>
            <a:ext cx="1435100" cy="16875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5" name="Picture 18" descr="CIMG0688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188" y="5102225"/>
            <a:ext cx="1169987" cy="1692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6" name="Picture 7759" descr="G:\JMA10D2のドキュメント（H21年度）\いい写真\サイト写真\s-名古屋.jp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038" y="3435350"/>
            <a:ext cx="1557337" cy="1654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7" name="Picture 9" descr="長野レーダー2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450" y="3433763"/>
            <a:ext cx="1441450" cy="1658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AutoShape 7725"/>
          <p:cNvSpPr>
            <a:spLocks noChangeArrowheads="1"/>
          </p:cNvSpPr>
          <p:nvPr/>
        </p:nvSpPr>
        <p:spPr bwMode="auto">
          <a:xfrm>
            <a:off x="3865563" y="4859338"/>
            <a:ext cx="612775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Nagoya</a:t>
            </a:r>
          </a:p>
        </p:txBody>
      </p:sp>
      <p:sp>
        <p:nvSpPr>
          <p:cNvPr id="68" name="AutoShape 7729"/>
          <p:cNvSpPr>
            <a:spLocks noChangeArrowheads="1"/>
          </p:cNvSpPr>
          <p:nvPr/>
        </p:nvSpPr>
        <p:spPr bwMode="auto">
          <a:xfrm>
            <a:off x="6159500" y="4859338"/>
            <a:ext cx="647700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Nagano</a:t>
            </a:r>
          </a:p>
        </p:txBody>
      </p:sp>
      <p:sp>
        <p:nvSpPr>
          <p:cNvPr id="64" name="AutoShape 7715"/>
          <p:cNvSpPr>
            <a:spLocks noChangeArrowheads="1"/>
          </p:cNvSpPr>
          <p:nvPr/>
        </p:nvSpPr>
        <p:spPr bwMode="auto">
          <a:xfrm>
            <a:off x="4235450" y="6565900"/>
            <a:ext cx="1006475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Tanegashima</a:t>
            </a:r>
            <a:endParaRPr lang="en-US" altLang="ja-JP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73" name="AutoShape 7733"/>
          <p:cNvSpPr>
            <a:spLocks noChangeArrowheads="1"/>
          </p:cNvSpPr>
          <p:nvPr/>
        </p:nvSpPr>
        <p:spPr bwMode="auto">
          <a:xfrm>
            <a:off x="5864225" y="6561138"/>
            <a:ext cx="1079500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Murotomisaki</a:t>
            </a:r>
            <a:endParaRPr lang="en-US" altLang="ja-JP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74" name="AutoShape 7725"/>
          <p:cNvSpPr>
            <a:spLocks noChangeArrowheads="1"/>
          </p:cNvSpPr>
          <p:nvPr/>
        </p:nvSpPr>
        <p:spPr bwMode="auto">
          <a:xfrm>
            <a:off x="7339013" y="6569075"/>
            <a:ext cx="719137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Shizuoka</a:t>
            </a:r>
          </a:p>
        </p:txBody>
      </p:sp>
      <p:sp>
        <p:nvSpPr>
          <p:cNvPr id="69" name="AutoShape 10"/>
          <p:cNvSpPr>
            <a:spLocks noChangeArrowheads="1"/>
          </p:cNvSpPr>
          <p:nvPr/>
        </p:nvSpPr>
        <p:spPr bwMode="auto">
          <a:xfrm>
            <a:off x="1789113" y="6569075"/>
            <a:ext cx="719137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Okinawa</a:t>
            </a:r>
          </a:p>
        </p:txBody>
      </p:sp>
      <p:pic>
        <p:nvPicPr>
          <p:cNvPr id="18474" name="Picture 8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8" y="5102225"/>
            <a:ext cx="1044575" cy="1692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AutoShape 20"/>
          <p:cNvSpPr>
            <a:spLocks noChangeArrowheads="1"/>
          </p:cNvSpPr>
          <p:nvPr/>
        </p:nvSpPr>
        <p:spPr bwMode="auto">
          <a:xfrm>
            <a:off x="8582025" y="6565900"/>
            <a:ext cx="539750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Tokyo</a:t>
            </a:r>
          </a:p>
        </p:txBody>
      </p:sp>
    </p:spTree>
    <p:extLst>
      <p:ext uri="{BB962C8B-B14F-4D97-AF65-F5344CB8AC3E}">
        <p14:creationId xmlns:p14="http://schemas.microsoft.com/office/powerpoint/2010/main" val="271577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59" y="1915872"/>
            <a:ext cx="8556168" cy="3940312"/>
          </a:xfrm>
        </p:spPr>
        <p:txBody>
          <a:bodyPr>
            <a:normAutofit/>
          </a:bodyPr>
          <a:lstStyle/>
          <a:p>
            <a:pPr marL="682625" indent="-682625">
              <a:buFont typeface="+mj-lt"/>
              <a:buAutoNum type="romanUcPeriod"/>
            </a:pPr>
            <a:r>
              <a:rPr lang="en-US" dirty="0" smtClean="0"/>
              <a:t>Introduction of Japan and JMA</a:t>
            </a:r>
            <a:endParaRPr lang="en-US" dirty="0"/>
          </a:p>
          <a:p>
            <a:pPr marL="682625" indent="-682625">
              <a:buFont typeface="+mj-lt"/>
              <a:buAutoNum type="romanUcPeriod"/>
            </a:pPr>
            <a:r>
              <a:rPr lang="en-US" dirty="0" smtClean="0"/>
              <a:t>National requirements for observations</a:t>
            </a:r>
            <a:endParaRPr lang="en-US" dirty="0"/>
          </a:p>
          <a:p>
            <a:pPr marL="682625" indent="-682625">
              <a:buFont typeface="+mj-lt"/>
              <a:buAutoNum type="romanUcPeriod"/>
            </a:pPr>
            <a:r>
              <a:rPr lang="en-US" dirty="0" smtClean="0"/>
              <a:t>Summary of national observing capabilities</a:t>
            </a:r>
          </a:p>
          <a:p>
            <a:pPr marL="682625" indent="-682625">
              <a:buFont typeface="+mj-lt"/>
              <a:buAutoNum type="romanUcPeriod"/>
            </a:pPr>
            <a:r>
              <a:rPr lang="en-US" dirty="0"/>
              <a:t>Status of </a:t>
            </a:r>
            <a:r>
              <a:rPr lang="en-US" dirty="0" smtClean="0"/>
              <a:t>national </a:t>
            </a:r>
            <a:r>
              <a:rPr lang="en-US" dirty="0"/>
              <a:t>implementation of </a:t>
            </a:r>
            <a:r>
              <a:rPr lang="en-US" dirty="0" smtClean="0"/>
              <a:t>WIGOS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utoShape 18"/>
          <p:cNvSpPr>
            <a:spLocks noChangeArrowheads="1"/>
          </p:cNvSpPr>
          <p:nvPr/>
        </p:nvSpPr>
        <p:spPr bwMode="auto">
          <a:xfrm rot="5400000">
            <a:off x="5837482" y="3587911"/>
            <a:ext cx="1116000" cy="4333645"/>
          </a:xfrm>
          <a:prstGeom prst="rightArrow">
            <a:avLst>
              <a:gd name="adj1" fmla="val 100000"/>
              <a:gd name="adj2" fmla="val 25618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vert="vert27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000" dirty="0">
              <a:solidFill>
                <a:srgbClr val="000000"/>
              </a:solidFill>
              <a:latin typeface="+mn-lt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000" dirty="0">
              <a:solidFill>
                <a:srgbClr val="000000"/>
              </a:solidFill>
              <a:latin typeface="+mn-lt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000" dirty="0">
              <a:solidFill>
                <a:srgbClr val="000000"/>
              </a:solidFill>
              <a:latin typeface="+mn-lt"/>
              <a:ea typeface="+mn-ea"/>
              <a:cs typeface="Arial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for</a:t>
            </a:r>
            <a:r>
              <a:rPr lang="ja-JP" altLang="en-US" sz="2000" dirty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　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cs typeface="Arial" pitchFamily="34" charset="0"/>
              </a:rPr>
              <a:t>Monitoring / </a:t>
            </a:r>
            <a:r>
              <a:rPr lang="en-US" altLang="ja-JP" sz="2000" dirty="0" err="1">
                <a:solidFill>
                  <a:srgbClr val="000000"/>
                </a:solidFill>
                <a:latin typeface="+mn-lt"/>
                <a:cs typeface="Arial" pitchFamily="34" charset="0"/>
              </a:rPr>
              <a:t>Nowcasting</a:t>
            </a:r>
            <a:endParaRPr lang="en-US" altLang="ja-JP" sz="2000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Quantitative Precipitation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Estimation / Forecast (QPE/QPF) etc.</a:t>
            </a:r>
          </a:p>
        </p:txBody>
      </p:sp>
      <p:pic>
        <p:nvPicPr>
          <p:cNvPr id="1027" name="Picture 3" descr="C:\Users\JMA1D2D.MET\Documents\tmp\作業用\radar_JMA_ML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1560513"/>
            <a:ext cx="35052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2"/>
          <p:cNvSpPr>
            <a:spLocks noGrp="1"/>
          </p:cNvSpPr>
          <p:nvPr>
            <p:ph type="title" idx="4294967295"/>
          </p:nvPr>
        </p:nvSpPr>
        <p:spPr>
          <a:xfrm>
            <a:off x="914400" y="198438"/>
            <a:ext cx="8229600" cy="6159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sz="3600" kern="0" dirty="0" smtClean="0">
                <a:ln w="3175">
                  <a:noFill/>
                  <a:prstDash val="solid"/>
                </a:ln>
                <a:solidFill>
                  <a:schemeClr val="bg1"/>
                </a:solidFill>
                <a:cs typeface="Tahoma" pitchFamily="34" charset="0"/>
              </a:rPr>
              <a:t>Nationwide </a:t>
            </a:r>
            <a:r>
              <a:rPr lang="en-US" altLang="ja-JP" sz="3600" kern="0" dirty="0">
                <a:ln w="3175">
                  <a:noFill/>
                  <a:prstDash val="solid"/>
                </a:ln>
                <a:solidFill>
                  <a:schemeClr val="bg1"/>
                </a:solidFill>
                <a:cs typeface="Tahoma" pitchFamily="34" charset="0"/>
              </a:rPr>
              <a:t>Radar </a:t>
            </a:r>
            <a:r>
              <a:rPr lang="en-US" altLang="ja-JP" sz="3600" kern="0" dirty="0" smtClean="0">
                <a:ln w="3175">
                  <a:noFill/>
                  <a:prstDash val="solid"/>
                </a:ln>
                <a:solidFill>
                  <a:schemeClr val="bg1"/>
                </a:solidFill>
                <a:cs typeface="Tahoma" pitchFamily="34" charset="0"/>
              </a:rPr>
              <a:t>Composite Maps</a:t>
            </a:r>
            <a:endParaRPr lang="ja-JP" altLang="en-US" sz="3600" dirty="0" smtClean="0"/>
          </a:p>
        </p:txBody>
      </p:sp>
      <p:grpSp>
        <p:nvGrpSpPr>
          <p:cNvPr id="13318" name="グループ化 40"/>
          <p:cNvGrpSpPr>
            <a:grpSpLocks/>
          </p:cNvGrpSpPr>
          <p:nvPr/>
        </p:nvGrpSpPr>
        <p:grpSpPr bwMode="auto">
          <a:xfrm>
            <a:off x="4016068" y="1168865"/>
            <a:ext cx="4897438" cy="4537075"/>
            <a:chOff x="320675" y="1284288"/>
            <a:chExt cx="5408613" cy="5191125"/>
          </a:xfrm>
        </p:grpSpPr>
        <p:pic>
          <p:nvPicPr>
            <p:cNvPr id="13320" name="Picture 6"/>
            <p:cNvPicPr preferRelativeResize="0"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25" y="1722438"/>
              <a:ext cx="4791075" cy="41703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1" name="Picture 7"/>
            <p:cNvPicPr preferRelativeResize="0"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375" y="1284288"/>
              <a:ext cx="682625" cy="682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2" name="Picture 8"/>
            <p:cNvPicPr preferRelativeResize="0"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663" y="1814513"/>
              <a:ext cx="682625" cy="682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3" name="Picture 9"/>
            <p:cNvPicPr preferRelativeResize="0"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163" y="1284288"/>
              <a:ext cx="682625" cy="682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4" name="Picture 10"/>
            <p:cNvPicPr preferRelativeResize="0"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163" y="2611438"/>
              <a:ext cx="682625" cy="682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5" name="Picture 11"/>
            <p:cNvPicPr preferRelativeResize="0"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538" y="1500188"/>
              <a:ext cx="682625" cy="682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6" name="Picture 12"/>
            <p:cNvPicPr preferRelativeResize="0"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663" y="3382963"/>
              <a:ext cx="682625" cy="682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7" name="Picture 13"/>
            <p:cNvPicPr preferRelativeResize="0"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950" y="2333625"/>
              <a:ext cx="682625" cy="682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8" name="Picture 14"/>
            <p:cNvPicPr preferRelativeResize="0"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1982788"/>
              <a:ext cx="682625" cy="682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9" name="Picture 15"/>
            <p:cNvPicPr preferRelativeResize="0"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363" y="5132388"/>
              <a:ext cx="682625" cy="682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30" name="Picture 16"/>
            <p:cNvPicPr preferRelativeResize="0"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063" y="4370388"/>
              <a:ext cx="682625" cy="682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31" name="Picture 17"/>
            <p:cNvPicPr preferRelativeResize="0"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300" y="2498725"/>
              <a:ext cx="682625" cy="682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32" name="Picture 18"/>
            <p:cNvPicPr preferRelativeResize="0"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588" y="2755900"/>
              <a:ext cx="682625" cy="682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33" name="Picture 19"/>
            <p:cNvPicPr preferRelativeResize="0"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663" y="5411788"/>
              <a:ext cx="682625" cy="682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34" name="Picture 20"/>
            <p:cNvPicPr preferRelativeResize="0"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38" y="3265488"/>
              <a:ext cx="682625" cy="682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35" name="Picture 21"/>
            <p:cNvPicPr preferRelativeResize="0"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8" y="3997325"/>
              <a:ext cx="682625" cy="682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36" name="Picture 22"/>
            <p:cNvPicPr preferRelativeResize="0"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75" y="4784725"/>
              <a:ext cx="682625" cy="682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37" name="Picture 23"/>
            <p:cNvPicPr preferRelativeResize="0"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338" y="5640388"/>
              <a:ext cx="682625" cy="682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38" name="Picture 24"/>
            <p:cNvPicPr preferRelativeResize="0"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38" y="5792788"/>
              <a:ext cx="682625" cy="682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39" name="Picture 25"/>
            <p:cNvPicPr preferRelativeResize="0"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463" y="4171950"/>
              <a:ext cx="682625" cy="682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40" name="Picture 26"/>
            <p:cNvPicPr preferRelativeResize="0"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463" y="4940300"/>
              <a:ext cx="682625" cy="682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41" name="Picture 27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600" y="4122738"/>
              <a:ext cx="322263" cy="171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 Box 75"/>
          <p:cNvSpPr txBox="1">
            <a:spLocks noChangeArrowheads="1"/>
          </p:cNvSpPr>
          <p:nvPr/>
        </p:nvSpPr>
        <p:spPr bwMode="auto">
          <a:xfrm>
            <a:off x="378362" y="6057980"/>
            <a:ext cx="3364964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47675" indent="-447675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1400" i="1" dirty="0" smtClean="0">
                <a:solidFill>
                  <a:srgbClr val="0000FF"/>
                </a:solidFill>
                <a:ea typeface="ＭＳ Ｐゴシック" pitchFamily="50" charset="-128"/>
              </a:rPr>
              <a:t>MLIT: Ministry </a:t>
            </a:r>
            <a:r>
              <a:rPr lang="en-US" altLang="ja-JP" sz="1400" i="1" dirty="0">
                <a:solidFill>
                  <a:srgbClr val="0000FF"/>
                </a:solidFill>
                <a:ea typeface="ＭＳ Ｐゴシック" pitchFamily="50" charset="-128"/>
              </a:rPr>
              <a:t>of Land, Infrastructure, Transport and </a:t>
            </a:r>
            <a:r>
              <a:rPr lang="en-US" altLang="ja-JP" sz="1400" i="1" dirty="0" smtClean="0">
                <a:solidFill>
                  <a:srgbClr val="0000FF"/>
                </a:solidFill>
                <a:ea typeface="ＭＳ Ｐゴシック" pitchFamily="50" charset="-128"/>
              </a:rPr>
              <a:t>Tourism</a:t>
            </a:r>
            <a:endParaRPr kumimoji="0" lang="en-US" altLang="ja-JP" sz="1400" i="1" dirty="0">
              <a:cs typeface="Tahoma" pitchFamily="34" charset="0"/>
            </a:endParaRPr>
          </a:p>
        </p:txBody>
      </p:sp>
      <p:grpSp>
        <p:nvGrpSpPr>
          <p:cNvPr id="31" name="Group 316"/>
          <p:cNvGrpSpPr>
            <a:grpSpLocks noChangeAspect="1"/>
          </p:cNvGrpSpPr>
          <p:nvPr/>
        </p:nvGrpSpPr>
        <p:grpSpPr bwMode="auto">
          <a:xfrm>
            <a:off x="835819" y="2320712"/>
            <a:ext cx="465137" cy="776287"/>
            <a:chOff x="3648" y="2064"/>
            <a:chExt cx="524" cy="871"/>
          </a:xfrm>
        </p:grpSpPr>
        <p:sp>
          <p:nvSpPr>
            <p:cNvPr id="32" name="Freeform 317"/>
            <p:cNvSpPr>
              <a:spLocks noChangeAspect="1"/>
            </p:cNvSpPr>
            <p:nvPr/>
          </p:nvSpPr>
          <p:spPr bwMode="auto">
            <a:xfrm>
              <a:off x="3648" y="2064"/>
              <a:ext cx="490" cy="871"/>
            </a:xfrm>
            <a:custGeom>
              <a:avLst/>
              <a:gdLst>
                <a:gd name="T0" fmla="*/ 226 w 490"/>
                <a:gd name="T1" fmla="*/ 5 h 871"/>
                <a:gd name="T2" fmla="*/ 276 w 490"/>
                <a:gd name="T3" fmla="*/ 11 h 871"/>
                <a:gd name="T4" fmla="*/ 342 w 490"/>
                <a:gd name="T5" fmla="*/ 81 h 871"/>
                <a:gd name="T6" fmla="*/ 412 w 490"/>
                <a:gd name="T7" fmla="*/ 198 h 871"/>
                <a:gd name="T8" fmla="*/ 468 w 490"/>
                <a:gd name="T9" fmla="*/ 344 h 871"/>
                <a:gd name="T10" fmla="*/ 490 w 490"/>
                <a:gd name="T11" fmla="*/ 451 h 871"/>
                <a:gd name="T12" fmla="*/ 485 w 490"/>
                <a:gd name="T13" fmla="*/ 515 h 871"/>
                <a:gd name="T14" fmla="*/ 468 w 490"/>
                <a:gd name="T15" fmla="*/ 551 h 871"/>
                <a:gd name="T16" fmla="*/ 439 w 490"/>
                <a:gd name="T17" fmla="*/ 559 h 871"/>
                <a:gd name="T18" fmla="*/ 387 w 490"/>
                <a:gd name="T19" fmla="*/ 536 h 871"/>
                <a:gd name="T20" fmla="*/ 323 w 490"/>
                <a:gd name="T21" fmla="*/ 495 h 871"/>
                <a:gd name="T22" fmla="*/ 279 w 490"/>
                <a:gd name="T23" fmla="*/ 464 h 871"/>
                <a:gd name="T24" fmla="*/ 247 w 490"/>
                <a:gd name="T25" fmla="*/ 468 h 871"/>
                <a:gd name="T26" fmla="*/ 274 w 490"/>
                <a:gd name="T27" fmla="*/ 551 h 871"/>
                <a:gd name="T28" fmla="*/ 296 w 490"/>
                <a:gd name="T29" fmla="*/ 771 h 871"/>
                <a:gd name="T30" fmla="*/ 323 w 490"/>
                <a:gd name="T31" fmla="*/ 839 h 871"/>
                <a:gd name="T32" fmla="*/ 36 w 490"/>
                <a:gd name="T33" fmla="*/ 834 h 871"/>
                <a:gd name="T34" fmla="*/ 58 w 490"/>
                <a:gd name="T35" fmla="*/ 749 h 871"/>
                <a:gd name="T36" fmla="*/ 90 w 490"/>
                <a:gd name="T37" fmla="*/ 547 h 871"/>
                <a:gd name="T38" fmla="*/ 131 w 490"/>
                <a:gd name="T39" fmla="*/ 473 h 871"/>
                <a:gd name="T40" fmla="*/ 68 w 490"/>
                <a:gd name="T41" fmla="*/ 510 h 871"/>
                <a:gd name="T42" fmla="*/ 0 w 490"/>
                <a:gd name="T43" fmla="*/ 451 h 871"/>
                <a:gd name="T44" fmla="*/ 36 w 490"/>
                <a:gd name="T45" fmla="*/ 398 h 871"/>
                <a:gd name="T46" fmla="*/ 78 w 490"/>
                <a:gd name="T47" fmla="*/ 423 h 871"/>
                <a:gd name="T48" fmla="*/ 211 w 490"/>
                <a:gd name="T49" fmla="*/ 398 h 871"/>
                <a:gd name="T50" fmla="*/ 201 w 490"/>
                <a:gd name="T51" fmla="*/ 393 h 871"/>
                <a:gd name="T52" fmla="*/ 189 w 490"/>
                <a:gd name="T53" fmla="*/ 378 h 871"/>
                <a:gd name="T54" fmla="*/ 174 w 490"/>
                <a:gd name="T55" fmla="*/ 356 h 871"/>
                <a:gd name="T56" fmla="*/ 158 w 490"/>
                <a:gd name="T57" fmla="*/ 324 h 871"/>
                <a:gd name="T58" fmla="*/ 153 w 490"/>
                <a:gd name="T59" fmla="*/ 283 h 871"/>
                <a:gd name="T60" fmla="*/ 153 w 490"/>
                <a:gd name="T61" fmla="*/ 244 h 871"/>
                <a:gd name="T62" fmla="*/ 153 w 490"/>
                <a:gd name="T63" fmla="*/ 207 h 871"/>
                <a:gd name="T64" fmla="*/ 156 w 490"/>
                <a:gd name="T65" fmla="*/ 186 h 871"/>
                <a:gd name="T66" fmla="*/ 163 w 490"/>
                <a:gd name="T67" fmla="*/ 149 h 871"/>
                <a:gd name="T68" fmla="*/ 175 w 490"/>
                <a:gd name="T69" fmla="*/ 102 h 871"/>
                <a:gd name="T70" fmla="*/ 189 w 490"/>
                <a:gd name="T71" fmla="*/ 63 h 871"/>
                <a:gd name="T72" fmla="*/ 206 w 490"/>
                <a:gd name="T73" fmla="*/ 22 h 8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0"/>
                <a:gd name="T112" fmla="*/ 0 h 871"/>
                <a:gd name="T113" fmla="*/ 490 w 490"/>
                <a:gd name="T114" fmla="*/ 871 h 87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0" h="871">
                  <a:moveTo>
                    <a:pt x="206" y="22"/>
                  </a:moveTo>
                  <a:lnTo>
                    <a:pt x="226" y="5"/>
                  </a:lnTo>
                  <a:lnTo>
                    <a:pt x="247" y="0"/>
                  </a:lnTo>
                  <a:lnTo>
                    <a:pt x="276" y="11"/>
                  </a:lnTo>
                  <a:lnTo>
                    <a:pt x="310" y="41"/>
                  </a:lnTo>
                  <a:lnTo>
                    <a:pt x="342" y="81"/>
                  </a:lnTo>
                  <a:lnTo>
                    <a:pt x="378" y="134"/>
                  </a:lnTo>
                  <a:lnTo>
                    <a:pt x="412" y="198"/>
                  </a:lnTo>
                  <a:lnTo>
                    <a:pt x="444" y="271"/>
                  </a:lnTo>
                  <a:lnTo>
                    <a:pt x="468" y="344"/>
                  </a:lnTo>
                  <a:lnTo>
                    <a:pt x="480" y="403"/>
                  </a:lnTo>
                  <a:lnTo>
                    <a:pt x="490" y="451"/>
                  </a:lnTo>
                  <a:lnTo>
                    <a:pt x="490" y="488"/>
                  </a:lnTo>
                  <a:lnTo>
                    <a:pt x="485" y="515"/>
                  </a:lnTo>
                  <a:lnTo>
                    <a:pt x="480" y="537"/>
                  </a:lnTo>
                  <a:lnTo>
                    <a:pt x="468" y="551"/>
                  </a:lnTo>
                  <a:lnTo>
                    <a:pt x="458" y="559"/>
                  </a:lnTo>
                  <a:lnTo>
                    <a:pt x="439" y="559"/>
                  </a:lnTo>
                  <a:lnTo>
                    <a:pt x="417" y="551"/>
                  </a:lnTo>
                  <a:lnTo>
                    <a:pt x="387" y="536"/>
                  </a:lnTo>
                  <a:lnTo>
                    <a:pt x="354" y="515"/>
                  </a:lnTo>
                  <a:lnTo>
                    <a:pt x="323" y="495"/>
                  </a:lnTo>
                  <a:lnTo>
                    <a:pt x="296" y="478"/>
                  </a:lnTo>
                  <a:lnTo>
                    <a:pt x="279" y="464"/>
                  </a:lnTo>
                  <a:lnTo>
                    <a:pt x="274" y="464"/>
                  </a:lnTo>
                  <a:lnTo>
                    <a:pt x="247" y="468"/>
                  </a:lnTo>
                  <a:lnTo>
                    <a:pt x="247" y="527"/>
                  </a:lnTo>
                  <a:lnTo>
                    <a:pt x="274" y="551"/>
                  </a:lnTo>
                  <a:lnTo>
                    <a:pt x="274" y="583"/>
                  </a:lnTo>
                  <a:lnTo>
                    <a:pt x="296" y="771"/>
                  </a:lnTo>
                  <a:lnTo>
                    <a:pt x="318" y="786"/>
                  </a:lnTo>
                  <a:lnTo>
                    <a:pt x="323" y="839"/>
                  </a:lnTo>
                  <a:lnTo>
                    <a:pt x="189" y="871"/>
                  </a:lnTo>
                  <a:lnTo>
                    <a:pt x="36" y="834"/>
                  </a:lnTo>
                  <a:lnTo>
                    <a:pt x="36" y="766"/>
                  </a:lnTo>
                  <a:lnTo>
                    <a:pt x="58" y="749"/>
                  </a:lnTo>
                  <a:lnTo>
                    <a:pt x="90" y="578"/>
                  </a:lnTo>
                  <a:lnTo>
                    <a:pt x="90" y="547"/>
                  </a:lnTo>
                  <a:lnTo>
                    <a:pt x="121" y="532"/>
                  </a:lnTo>
                  <a:lnTo>
                    <a:pt x="131" y="473"/>
                  </a:lnTo>
                  <a:lnTo>
                    <a:pt x="73" y="456"/>
                  </a:lnTo>
                  <a:lnTo>
                    <a:pt x="68" y="510"/>
                  </a:lnTo>
                  <a:lnTo>
                    <a:pt x="0" y="500"/>
                  </a:lnTo>
                  <a:lnTo>
                    <a:pt x="0" y="451"/>
                  </a:lnTo>
                  <a:lnTo>
                    <a:pt x="47" y="432"/>
                  </a:lnTo>
                  <a:lnTo>
                    <a:pt x="36" y="398"/>
                  </a:lnTo>
                  <a:lnTo>
                    <a:pt x="63" y="383"/>
                  </a:lnTo>
                  <a:lnTo>
                    <a:pt x="78" y="423"/>
                  </a:lnTo>
                  <a:lnTo>
                    <a:pt x="184" y="393"/>
                  </a:lnTo>
                  <a:lnTo>
                    <a:pt x="211" y="398"/>
                  </a:lnTo>
                  <a:lnTo>
                    <a:pt x="206" y="398"/>
                  </a:lnTo>
                  <a:lnTo>
                    <a:pt x="201" y="393"/>
                  </a:lnTo>
                  <a:lnTo>
                    <a:pt x="196" y="388"/>
                  </a:lnTo>
                  <a:cubicBezTo>
                    <a:pt x="196" y="388"/>
                    <a:pt x="191" y="381"/>
                    <a:pt x="189" y="378"/>
                  </a:cubicBezTo>
                  <a:cubicBezTo>
                    <a:pt x="189" y="378"/>
                    <a:pt x="182" y="369"/>
                    <a:pt x="182" y="369"/>
                  </a:cubicBezTo>
                  <a:cubicBezTo>
                    <a:pt x="182" y="369"/>
                    <a:pt x="174" y="356"/>
                    <a:pt x="174" y="356"/>
                  </a:cubicBezTo>
                  <a:cubicBezTo>
                    <a:pt x="174" y="356"/>
                    <a:pt x="167" y="344"/>
                    <a:pt x="167" y="344"/>
                  </a:cubicBezTo>
                  <a:cubicBezTo>
                    <a:pt x="164" y="339"/>
                    <a:pt x="160" y="330"/>
                    <a:pt x="158" y="324"/>
                  </a:cubicBezTo>
                  <a:cubicBezTo>
                    <a:pt x="156" y="318"/>
                    <a:pt x="154" y="314"/>
                    <a:pt x="153" y="307"/>
                  </a:cubicBezTo>
                  <a:cubicBezTo>
                    <a:pt x="152" y="300"/>
                    <a:pt x="153" y="291"/>
                    <a:pt x="153" y="283"/>
                  </a:cubicBezTo>
                  <a:lnTo>
                    <a:pt x="153" y="261"/>
                  </a:lnTo>
                  <a:cubicBezTo>
                    <a:pt x="153" y="255"/>
                    <a:pt x="153" y="250"/>
                    <a:pt x="153" y="244"/>
                  </a:cubicBezTo>
                  <a:cubicBezTo>
                    <a:pt x="153" y="238"/>
                    <a:pt x="153" y="228"/>
                    <a:pt x="153" y="222"/>
                  </a:cubicBezTo>
                  <a:cubicBezTo>
                    <a:pt x="153" y="216"/>
                    <a:pt x="153" y="211"/>
                    <a:pt x="153" y="207"/>
                  </a:cubicBezTo>
                  <a:cubicBezTo>
                    <a:pt x="153" y="203"/>
                    <a:pt x="153" y="201"/>
                    <a:pt x="153" y="198"/>
                  </a:cubicBezTo>
                  <a:cubicBezTo>
                    <a:pt x="153" y="195"/>
                    <a:pt x="155" y="190"/>
                    <a:pt x="156" y="186"/>
                  </a:cubicBezTo>
                  <a:cubicBezTo>
                    <a:pt x="157" y="182"/>
                    <a:pt x="157" y="177"/>
                    <a:pt x="158" y="171"/>
                  </a:cubicBezTo>
                  <a:lnTo>
                    <a:pt x="163" y="149"/>
                  </a:lnTo>
                  <a:cubicBezTo>
                    <a:pt x="165" y="142"/>
                    <a:pt x="168" y="135"/>
                    <a:pt x="170" y="127"/>
                  </a:cubicBezTo>
                  <a:cubicBezTo>
                    <a:pt x="172" y="119"/>
                    <a:pt x="173" y="109"/>
                    <a:pt x="175" y="102"/>
                  </a:cubicBezTo>
                  <a:cubicBezTo>
                    <a:pt x="177" y="95"/>
                    <a:pt x="181" y="89"/>
                    <a:pt x="183" y="83"/>
                  </a:cubicBezTo>
                  <a:cubicBezTo>
                    <a:pt x="185" y="77"/>
                    <a:pt x="187" y="70"/>
                    <a:pt x="189" y="63"/>
                  </a:cubicBezTo>
                  <a:cubicBezTo>
                    <a:pt x="191" y="56"/>
                    <a:pt x="193" y="51"/>
                    <a:pt x="196" y="44"/>
                  </a:cubicBezTo>
                  <a:cubicBezTo>
                    <a:pt x="199" y="37"/>
                    <a:pt x="204" y="27"/>
                    <a:pt x="206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318"/>
            <p:cNvSpPr>
              <a:spLocks noChangeAspect="1"/>
            </p:cNvSpPr>
            <p:nvPr/>
          </p:nvSpPr>
          <p:spPr bwMode="auto">
            <a:xfrm>
              <a:off x="3746" y="2607"/>
              <a:ext cx="112" cy="39"/>
            </a:xfrm>
            <a:custGeom>
              <a:avLst/>
              <a:gdLst>
                <a:gd name="T0" fmla="*/ 1 w 109"/>
                <a:gd name="T1" fmla="*/ 35 h 39"/>
                <a:gd name="T2" fmla="*/ 0 w 109"/>
                <a:gd name="T3" fmla="*/ 9 h 39"/>
                <a:gd name="T4" fmla="*/ 1029 w 109"/>
                <a:gd name="T5" fmla="*/ 0 h 39"/>
                <a:gd name="T6" fmla="*/ 992 w 109"/>
                <a:gd name="T7" fmla="*/ 39 h 39"/>
                <a:gd name="T8" fmla="*/ 1 w 109"/>
                <a:gd name="T9" fmla="*/ 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39"/>
                <a:gd name="T17" fmla="*/ 109 w 10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39">
                  <a:moveTo>
                    <a:pt x="1" y="35"/>
                  </a:moveTo>
                  <a:lnTo>
                    <a:pt x="0" y="9"/>
                  </a:lnTo>
                  <a:lnTo>
                    <a:pt x="109" y="0"/>
                  </a:lnTo>
                  <a:lnTo>
                    <a:pt x="105" y="39"/>
                  </a:lnTo>
                  <a:lnTo>
                    <a:pt x="1" y="3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319"/>
            <p:cNvSpPr>
              <a:spLocks noChangeAspect="1"/>
            </p:cNvSpPr>
            <p:nvPr/>
          </p:nvSpPr>
          <p:spPr bwMode="auto">
            <a:xfrm>
              <a:off x="3861" y="2612"/>
              <a:ext cx="56" cy="37"/>
            </a:xfrm>
            <a:custGeom>
              <a:avLst/>
              <a:gdLst>
                <a:gd name="T0" fmla="*/ 5 w 56"/>
                <a:gd name="T1" fmla="*/ 0 h 37"/>
                <a:gd name="T2" fmla="*/ 0 w 56"/>
                <a:gd name="T3" fmla="*/ 37 h 37"/>
                <a:gd name="T4" fmla="*/ 56 w 56"/>
                <a:gd name="T5" fmla="*/ 36 h 37"/>
                <a:gd name="T6" fmla="*/ 56 w 56"/>
                <a:gd name="T7" fmla="*/ 16 h 37"/>
                <a:gd name="T8" fmla="*/ 5 w 56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37"/>
                <a:gd name="T17" fmla="*/ 56 w 56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37">
                  <a:moveTo>
                    <a:pt x="5" y="0"/>
                  </a:moveTo>
                  <a:lnTo>
                    <a:pt x="0" y="37"/>
                  </a:lnTo>
                  <a:lnTo>
                    <a:pt x="56" y="36"/>
                  </a:lnTo>
                  <a:lnTo>
                    <a:pt x="56" y="1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Freeform 320"/>
            <p:cNvSpPr>
              <a:spLocks noChangeAspect="1"/>
            </p:cNvSpPr>
            <p:nvPr/>
          </p:nvSpPr>
          <p:spPr bwMode="auto">
            <a:xfrm>
              <a:off x="3714" y="2651"/>
              <a:ext cx="141" cy="181"/>
            </a:xfrm>
            <a:custGeom>
              <a:avLst/>
              <a:gdLst>
                <a:gd name="T0" fmla="*/ 183 w 138"/>
                <a:gd name="T1" fmla="*/ 0 h 181"/>
                <a:gd name="T2" fmla="*/ 817 w 138"/>
                <a:gd name="T3" fmla="*/ 6 h 181"/>
                <a:gd name="T4" fmla="*/ 817 w 138"/>
                <a:gd name="T5" fmla="*/ 181 h 181"/>
                <a:gd name="T6" fmla="*/ 0 w 138"/>
                <a:gd name="T7" fmla="*/ 159 h 181"/>
                <a:gd name="T8" fmla="*/ 183 w 138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81"/>
                <a:gd name="T17" fmla="*/ 138 w 138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81">
                  <a:moveTo>
                    <a:pt x="30" y="0"/>
                  </a:moveTo>
                  <a:lnTo>
                    <a:pt x="138" y="6"/>
                  </a:lnTo>
                  <a:lnTo>
                    <a:pt x="138" y="181"/>
                  </a:lnTo>
                  <a:lnTo>
                    <a:pt x="0" y="15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Freeform 321"/>
            <p:cNvSpPr>
              <a:spLocks noChangeAspect="1"/>
            </p:cNvSpPr>
            <p:nvPr/>
          </p:nvSpPr>
          <p:spPr bwMode="auto">
            <a:xfrm>
              <a:off x="3863" y="2657"/>
              <a:ext cx="72" cy="177"/>
            </a:xfrm>
            <a:custGeom>
              <a:avLst/>
              <a:gdLst>
                <a:gd name="T0" fmla="*/ 0 w 72"/>
                <a:gd name="T1" fmla="*/ 0 h 177"/>
                <a:gd name="T2" fmla="*/ 0 w 72"/>
                <a:gd name="T3" fmla="*/ 177 h 177"/>
                <a:gd name="T4" fmla="*/ 72 w 72"/>
                <a:gd name="T5" fmla="*/ 168 h 177"/>
                <a:gd name="T6" fmla="*/ 54 w 72"/>
                <a:gd name="T7" fmla="*/ 1 h 177"/>
                <a:gd name="T8" fmla="*/ 0 w 72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77"/>
                <a:gd name="T17" fmla="*/ 72 w 72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77">
                  <a:moveTo>
                    <a:pt x="0" y="0"/>
                  </a:moveTo>
                  <a:lnTo>
                    <a:pt x="0" y="177"/>
                  </a:lnTo>
                  <a:lnTo>
                    <a:pt x="72" y="168"/>
                  </a:lnTo>
                  <a:lnTo>
                    <a:pt x="5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Freeform 322"/>
            <p:cNvSpPr>
              <a:spLocks noChangeAspect="1"/>
            </p:cNvSpPr>
            <p:nvPr/>
          </p:nvSpPr>
          <p:spPr bwMode="auto">
            <a:xfrm>
              <a:off x="3693" y="2817"/>
              <a:ext cx="161" cy="50"/>
            </a:xfrm>
            <a:custGeom>
              <a:avLst/>
              <a:gdLst>
                <a:gd name="T0" fmla="*/ 0 w 161"/>
                <a:gd name="T1" fmla="*/ 17 h 50"/>
                <a:gd name="T2" fmla="*/ 149 w 161"/>
                <a:gd name="T3" fmla="*/ 50 h 50"/>
                <a:gd name="T4" fmla="*/ 161 w 161"/>
                <a:gd name="T5" fmla="*/ 23 h 50"/>
                <a:gd name="T6" fmla="*/ 18 w 161"/>
                <a:gd name="T7" fmla="*/ 0 h 50"/>
                <a:gd name="T8" fmla="*/ 0 w 161"/>
                <a:gd name="T9" fmla="*/ 1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50"/>
                <a:gd name="T17" fmla="*/ 161 w 161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50">
                  <a:moveTo>
                    <a:pt x="0" y="17"/>
                  </a:moveTo>
                  <a:lnTo>
                    <a:pt x="149" y="50"/>
                  </a:lnTo>
                  <a:lnTo>
                    <a:pt x="161" y="23"/>
                  </a:lnTo>
                  <a:lnTo>
                    <a:pt x="1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323"/>
            <p:cNvSpPr>
              <a:spLocks noChangeAspect="1"/>
            </p:cNvSpPr>
            <p:nvPr/>
          </p:nvSpPr>
          <p:spPr bwMode="auto">
            <a:xfrm>
              <a:off x="3848" y="2834"/>
              <a:ext cx="108" cy="34"/>
            </a:xfrm>
            <a:custGeom>
              <a:avLst/>
              <a:gdLst>
                <a:gd name="T0" fmla="*/ 12 w 108"/>
                <a:gd name="T1" fmla="*/ 9 h 34"/>
                <a:gd name="T2" fmla="*/ 0 w 108"/>
                <a:gd name="T3" fmla="*/ 34 h 34"/>
                <a:gd name="T4" fmla="*/ 108 w 108"/>
                <a:gd name="T5" fmla="*/ 16 h 34"/>
                <a:gd name="T6" fmla="*/ 85 w 108"/>
                <a:gd name="T7" fmla="*/ 0 h 34"/>
                <a:gd name="T8" fmla="*/ 12 w 108"/>
                <a:gd name="T9" fmla="*/ 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34"/>
                <a:gd name="T17" fmla="*/ 108 w 10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34">
                  <a:moveTo>
                    <a:pt x="12" y="9"/>
                  </a:moveTo>
                  <a:lnTo>
                    <a:pt x="0" y="34"/>
                  </a:lnTo>
                  <a:lnTo>
                    <a:pt x="108" y="16"/>
                  </a:lnTo>
                  <a:lnTo>
                    <a:pt x="85" y="0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Freeform 324"/>
            <p:cNvSpPr>
              <a:spLocks noChangeAspect="1"/>
            </p:cNvSpPr>
            <p:nvPr/>
          </p:nvSpPr>
          <p:spPr bwMode="auto">
            <a:xfrm>
              <a:off x="3843" y="2856"/>
              <a:ext cx="120" cy="69"/>
            </a:xfrm>
            <a:custGeom>
              <a:avLst/>
              <a:gdLst>
                <a:gd name="T0" fmla="*/ 0 w 120"/>
                <a:gd name="T1" fmla="*/ 21 h 69"/>
                <a:gd name="T2" fmla="*/ 0 w 120"/>
                <a:gd name="T3" fmla="*/ 69 h 69"/>
                <a:gd name="T4" fmla="*/ 120 w 120"/>
                <a:gd name="T5" fmla="*/ 41 h 69"/>
                <a:gd name="T6" fmla="*/ 119 w 120"/>
                <a:gd name="T7" fmla="*/ 0 h 69"/>
                <a:gd name="T8" fmla="*/ 0 w 120"/>
                <a:gd name="T9" fmla="*/ 21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69"/>
                <a:gd name="T17" fmla="*/ 120 w 120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69">
                  <a:moveTo>
                    <a:pt x="0" y="21"/>
                  </a:moveTo>
                  <a:lnTo>
                    <a:pt x="0" y="69"/>
                  </a:lnTo>
                  <a:lnTo>
                    <a:pt x="120" y="41"/>
                  </a:lnTo>
                  <a:lnTo>
                    <a:pt x="119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Freeform 325"/>
            <p:cNvSpPr>
              <a:spLocks noChangeAspect="1"/>
            </p:cNvSpPr>
            <p:nvPr/>
          </p:nvSpPr>
          <p:spPr bwMode="auto">
            <a:xfrm>
              <a:off x="3692" y="2843"/>
              <a:ext cx="145" cy="82"/>
            </a:xfrm>
            <a:custGeom>
              <a:avLst/>
              <a:gdLst>
                <a:gd name="T0" fmla="*/ 0 w 145"/>
                <a:gd name="T1" fmla="*/ 0 h 82"/>
                <a:gd name="T2" fmla="*/ 145 w 145"/>
                <a:gd name="T3" fmla="*/ 33 h 82"/>
                <a:gd name="T4" fmla="*/ 145 w 145"/>
                <a:gd name="T5" fmla="*/ 82 h 82"/>
                <a:gd name="T6" fmla="*/ 0 w 145"/>
                <a:gd name="T7" fmla="*/ 46 h 82"/>
                <a:gd name="T8" fmla="*/ 0 w 145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82"/>
                <a:gd name="T17" fmla="*/ 145 w 145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82">
                  <a:moveTo>
                    <a:pt x="0" y="0"/>
                  </a:moveTo>
                  <a:lnTo>
                    <a:pt x="145" y="33"/>
                  </a:lnTo>
                  <a:lnTo>
                    <a:pt x="145" y="82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Freeform 326"/>
            <p:cNvSpPr>
              <a:spLocks noChangeAspect="1"/>
            </p:cNvSpPr>
            <p:nvPr/>
          </p:nvSpPr>
          <p:spPr bwMode="auto">
            <a:xfrm>
              <a:off x="3758" y="2590"/>
              <a:ext cx="159" cy="31"/>
            </a:xfrm>
            <a:custGeom>
              <a:avLst/>
              <a:gdLst>
                <a:gd name="T0" fmla="*/ 0 w 159"/>
                <a:gd name="T1" fmla="*/ 17 h 31"/>
                <a:gd name="T2" fmla="*/ 25 w 159"/>
                <a:gd name="T3" fmla="*/ 5 h 31"/>
                <a:gd name="T4" fmla="*/ 121 w 159"/>
                <a:gd name="T5" fmla="*/ 0 h 31"/>
                <a:gd name="T6" fmla="*/ 159 w 159"/>
                <a:gd name="T7" fmla="*/ 31 h 31"/>
                <a:gd name="T8" fmla="*/ 100 w 159"/>
                <a:gd name="T9" fmla="*/ 10 h 31"/>
                <a:gd name="T10" fmla="*/ 0 w 159"/>
                <a:gd name="T11" fmla="*/ 17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31"/>
                <a:gd name="T20" fmla="*/ 159 w 159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31">
                  <a:moveTo>
                    <a:pt x="0" y="17"/>
                  </a:moveTo>
                  <a:lnTo>
                    <a:pt x="25" y="5"/>
                  </a:lnTo>
                  <a:lnTo>
                    <a:pt x="121" y="0"/>
                  </a:lnTo>
                  <a:lnTo>
                    <a:pt x="159" y="31"/>
                  </a:lnTo>
                  <a:lnTo>
                    <a:pt x="100" y="1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327"/>
            <p:cNvSpPr>
              <a:spLocks noChangeAspect="1"/>
            </p:cNvSpPr>
            <p:nvPr/>
          </p:nvSpPr>
          <p:spPr bwMode="auto">
            <a:xfrm>
              <a:off x="3780" y="2517"/>
              <a:ext cx="105" cy="71"/>
            </a:xfrm>
            <a:custGeom>
              <a:avLst/>
              <a:gdLst>
                <a:gd name="T0" fmla="*/ 0 w 105"/>
                <a:gd name="T1" fmla="*/ 71 h 71"/>
                <a:gd name="T2" fmla="*/ 10 w 105"/>
                <a:gd name="T3" fmla="*/ 12 h 71"/>
                <a:gd name="T4" fmla="*/ 10 w 105"/>
                <a:gd name="T5" fmla="*/ 12 h 71"/>
                <a:gd name="T6" fmla="*/ 10 w 105"/>
                <a:gd name="T7" fmla="*/ 12 h 71"/>
                <a:gd name="T8" fmla="*/ 15 w 105"/>
                <a:gd name="T9" fmla="*/ 7 h 71"/>
                <a:gd name="T10" fmla="*/ 20 w 105"/>
                <a:gd name="T11" fmla="*/ 7 h 71"/>
                <a:gd name="T12" fmla="*/ 25 w 105"/>
                <a:gd name="T13" fmla="*/ 5 h 71"/>
                <a:gd name="T14" fmla="*/ 35 w 105"/>
                <a:gd name="T15" fmla="*/ 5 h 71"/>
                <a:gd name="T16" fmla="*/ 43 w 105"/>
                <a:gd name="T17" fmla="*/ 0 h 71"/>
                <a:gd name="T18" fmla="*/ 58 w 105"/>
                <a:gd name="T19" fmla="*/ 0 h 71"/>
                <a:gd name="T20" fmla="*/ 70 w 105"/>
                <a:gd name="T21" fmla="*/ 0 h 71"/>
                <a:gd name="T22" fmla="*/ 80 w 105"/>
                <a:gd name="T23" fmla="*/ 0 h 71"/>
                <a:gd name="T24" fmla="*/ 90 w 105"/>
                <a:gd name="T25" fmla="*/ 5 h 71"/>
                <a:gd name="T26" fmla="*/ 95 w 105"/>
                <a:gd name="T27" fmla="*/ 5 h 71"/>
                <a:gd name="T28" fmla="*/ 98 w 105"/>
                <a:gd name="T29" fmla="*/ 7 h 71"/>
                <a:gd name="T30" fmla="*/ 103 w 105"/>
                <a:gd name="T31" fmla="*/ 7 h 71"/>
                <a:gd name="T32" fmla="*/ 103 w 105"/>
                <a:gd name="T33" fmla="*/ 12 h 71"/>
                <a:gd name="T34" fmla="*/ 103 w 105"/>
                <a:gd name="T35" fmla="*/ 12 h 71"/>
                <a:gd name="T36" fmla="*/ 105 w 105"/>
                <a:gd name="T37" fmla="*/ 68 h 71"/>
                <a:gd name="T38" fmla="*/ 0 w 105"/>
                <a:gd name="T39" fmla="*/ 71 h 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5"/>
                <a:gd name="T61" fmla="*/ 0 h 71"/>
                <a:gd name="T62" fmla="*/ 105 w 105"/>
                <a:gd name="T63" fmla="*/ 71 h 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5" h="71">
                  <a:moveTo>
                    <a:pt x="0" y="71"/>
                  </a:moveTo>
                  <a:lnTo>
                    <a:pt x="10" y="12"/>
                  </a:lnTo>
                  <a:lnTo>
                    <a:pt x="15" y="7"/>
                  </a:lnTo>
                  <a:lnTo>
                    <a:pt x="20" y="7"/>
                  </a:lnTo>
                  <a:lnTo>
                    <a:pt x="25" y="5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0" y="0"/>
                  </a:lnTo>
                  <a:lnTo>
                    <a:pt x="90" y="5"/>
                  </a:lnTo>
                  <a:lnTo>
                    <a:pt x="95" y="5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03" y="12"/>
                  </a:lnTo>
                  <a:lnTo>
                    <a:pt x="105" y="68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328"/>
            <p:cNvSpPr>
              <a:spLocks noChangeAspect="1"/>
            </p:cNvSpPr>
            <p:nvPr/>
          </p:nvSpPr>
          <p:spPr bwMode="auto">
            <a:xfrm>
              <a:off x="3746" y="2498"/>
              <a:ext cx="165" cy="28"/>
            </a:xfrm>
            <a:custGeom>
              <a:avLst/>
              <a:gdLst>
                <a:gd name="T0" fmla="*/ 0 w 165"/>
                <a:gd name="T1" fmla="*/ 19 h 28"/>
                <a:gd name="T2" fmla="*/ 88 w 165"/>
                <a:gd name="T3" fmla="*/ 0 h 28"/>
                <a:gd name="T4" fmla="*/ 165 w 165"/>
                <a:gd name="T5" fmla="*/ 24 h 28"/>
                <a:gd name="T6" fmla="*/ 143 w 165"/>
                <a:gd name="T7" fmla="*/ 23 h 28"/>
                <a:gd name="T8" fmla="*/ 143 w 165"/>
                <a:gd name="T9" fmla="*/ 23 h 28"/>
                <a:gd name="T10" fmla="*/ 138 w 165"/>
                <a:gd name="T11" fmla="*/ 19 h 28"/>
                <a:gd name="T12" fmla="*/ 133 w 165"/>
                <a:gd name="T13" fmla="*/ 19 h 28"/>
                <a:gd name="T14" fmla="*/ 128 w 165"/>
                <a:gd name="T15" fmla="*/ 15 h 28"/>
                <a:gd name="T16" fmla="*/ 121 w 165"/>
                <a:gd name="T17" fmla="*/ 15 h 28"/>
                <a:gd name="T18" fmla="*/ 106 w 165"/>
                <a:gd name="T19" fmla="*/ 15 h 28"/>
                <a:gd name="T20" fmla="*/ 97 w 165"/>
                <a:gd name="T21" fmla="*/ 12 h 28"/>
                <a:gd name="T22" fmla="*/ 85 w 165"/>
                <a:gd name="T23" fmla="*/ 12 h 28"/>
                <a:gd name="T24" fmla="*/ 70 w 165"/>
                <a:gd name="T25" fmla="*/ 15 h 28"/>
                <a:gd name="T26" fmla="*/ 58 w 165"/>
                <a:gd name="T27" fmla="*/ 15 h 28"/>
                <a:gd name="T28" fmla="*/ 48 w 165"/>
                <a:gd name="T29" fmla="*/ 15 h 28"/>
                <a:gd name="T30" fmla="*/ 43 w 165"/>
                <a:gd name="T31" fmla="*/ 19 h 28"/>
                <a:gd name="T32" fmla="*/ 39 w 165"/>
                <a:gd name="T33" fmla="*/ 19 h 28"/>
                <a:gd name="T34" fmla="*/ 31 w 165"/>
                <a:gd name="T35" fmla="*/ 28 h 28"/>
                <a:gd name="T36" fmla="*/ 27 w 165"/>
                <a:gd name="T37" fmla="*/ 28 h 28"/>
                <a:gd name="T38" fmla="*/ 30 w 165"/>
                <a:gd name="T39" fmla="*/ 28 h 28"/>
                <a:gd name="T40" fmla="*/ 0 w 165"/>
                <a:gd name="T41" fmla="*/ 19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28"/>
                <a:gd name="T65" fmla="*/ 165 w 165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28">
                  <a:moveTo>
                    <a:pt x="0" y="19"/>
                  </a:moveTo>
                  <a:lnTo>
                    <a:pt x="88" y="0"/>
                  </a:lnTo>
                  <a:lnTo>
                    <a:pt x="165" y="24"/>
                  </a:lnTo>
                  <a:lnTo>
                    <a:pt x="143" y="23"/>
                  </a:lnTo>
                  <a:lnTo>
                    <a:pt x="138" y="19"/>
                  </a:lnTo>
                  <a:lnTo>
                    <a:pt x="133" y="19"/>
                  </a:lnTo>
                  <a:lnTo>
                    <a:pt x="128" y="15"/>
                  </a:lnTo>
                  <a:lnTo>
                    <a:pt x="121" y="15"/>
                  </a:lnTo>
                  <a:lnTo>
                    <a:pt x="106" y="15"/>
                  </a:lnTo>
                  <a:lnTo>
                    <a:pt x="97" y="12"/>
                  </a:lnTo>
                  <a:lnTo>
                    <a:pt x="85" y="12"/>
                  </a:lnTo>
                  <a:lnTo>
                    <a:pt x="70" y="15"/>
                  </a:lnTo>
                  <a:lnTo>
                    <a:pt x="58" y="15"/>
                  </a:lnTo>
                  <a:lnTo>
                    <a:pt x="48" y="15"/>
                  </a:lnTo>
                  <a:lnTo>
                    <a:pt x="43" y="19"/>
                  </a:lnTo>
                  <a:lnTo>
                    <a:pt x="39" y="19"/>
                  </a:lnTo>
                  <a:lnTo>
                    <a:pt x="31" y="28"/>
                  </a:lnTo>
                  <a:lnTo>
                    <a:pt x="27" y="28"/>
                  </a:lnTo>
                  <a:lnTo>
                    <a:pt x="30" y="2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8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329"/>
            <p:cNvSpPr>
              <a:spLocks noChangeAspect="1"/>
            </p:cNvSpPr>
            <p:nvPr/>
          </p:nvSpPr>
          <p:spPr bwMode="auto">
            <a:xfrm>
              <a:off x="3725" y="2468"/>
              <a:ext cx="104" cy="44"/>
            </a:xfrm>
            <a:custGeom>
              <a:avLst/>
              <a:gdLst>
                <a:gd name="T0" fmla="*/ 104 w 104"/>
                <a:gd name="T1" fmla="*/ 0 h 44"/>
                <a:gd name="T2" fmla="*/ 0 w 104"/>
                <a:gd name="T3" fmla="*/ 27 h 44"/>
                <a:gd name="T4" fmla="*/ 1 w 104"/>
                <a:gd name="T5" fmla="*/ 44 h 44"/>
                <a:gd name="T6" fmla="*/ 104 w 104"/>
                <a:gd name="T7" fmla="*/ 21 h 44"/>
                <a:gd name="T8" fmla="*/ 104 w 10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44"/>
                <a:gd name="T17" fmla="*/ 104 w 10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44">
                  <a:moveTo>
                    <a:pt x="104" y="0"/>
                  </a:moveTo>
                  <a:lnTo>
                    <a:pt x="0" y="27"/>
                  </a:lnTo>
                  <a:lnTo>
                    <a:pt x="1" y="44"/>
                  </a:lnTo>
                  <a:lnTo>
                    <a:pt x="104" y="2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6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330"/>
            <p:cNvSpPr>
              <a:spLocks noChangeAspect="1"/>
            </p:cNvSpPr>
            <p:nvPr/>
          </p:nvSpPr>
          <p:spPr bwMode="auto">
            <a:xfrm>
              <a:off x="3839" y="2471"/>
              <a:ext cx="59" cy="41"/>
            </a:xfrm>
            <a:custGeom>
              <a:avLst/>
              <a:gdLst>
                <a:gd name="T0" fmla="*/ 0 w 59"/>
                <a:gd name="T1" fmla="*/ 0 h 41"/>
                <a:gd name="T2" fmla="*/ 0 w 59"/>
                <a:gd name="T3" fmla="*/ 16 h 41"/>
                <a:gd name="T4" fmla="*/ 59 w 59"/>
                <a:gd name="T5" fmla="*/ 41 h 41"/>
                <a:gd name="T6" fmla="*/ 34 w 59"/>
                <a:gd name="T7" fmla="*/ 16 h 41"/>
                <a:gd name="T8" fmla="*/ 0 w 59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0"/>
                  </a:moveTo>
                  <a:lnTo>
                    <a:pt x="0" y="16"/>
                  </a:lnTo>
                  <a:lnTo>
                    <a:pt x="59" y="41"/>
                  </a:lnTo>
                  <a:lnTo>
                    <a:pt x="3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Freeform 331"/>
            <p:cNvSpPr>
              <a:spLocks noChangeAspect="1"/>
            </p:cNvSpPr>
            <p:nvPr/>
          </p:nvSpPr>
          <p:spPr bwMode="auto">
            <a:xfrm>
              <a:off x="3656" y="2502"/>
              <a:ext cx="57" cy="62"/>
            </a:xfrm>
            <a:custGeom>
              <a:avLst/>
              <a:gdLst>
                <a:gd name="T0" fmla="*/ 40 w 57"/>
                <a:gd name="T1" fmla="*/ 0 h 62"/>
                <a:gd name="T2" fmla="*/ 0 w 57"/>
                <a:gd name="T3" fmla="*/ 18 h 62"/>
                <a:gd name="T4" fmla="*/ 1 w 57"/>
                <a:gd name="T5" fmla="*/ 54 h 62"/>
                <a:gd name="T6" fmla="*/ 54 w 57"/>
                <a:gd name="T7" fmla="*/ 62 h 62"/>
                <a:gd name="T8" fmla="*/ 57 w 57"/>
                <a:gd name="T9" fmla="*/ 18 h 62"/>
                <a:gd name="T10" fmla="*/ 40 w 57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62"/>
                <a:gd name="T20" fmla="*/ 57 w 57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62">
                  <a:moveTo>
                    <a:pt x="40" y="0"/>
                  </a:moveTo>
                  <a:lnTo>
                    <a:pt x="0" y="18"/>
                  </a:lnTo>
                  <a:lnTo>
                    <a:pt x="1" y="54"/>
                  </a:lnTo>
                  <a:lnTo>
                    <a:pt x="54" y="62"/>
                  </a:lnTo>
                  <a:lnTo>
                    <a:pt x="57" y="1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332"/>
            <p:cNvSpPr>
              <a:spLocks noChangeAspect="1"/>
            </p:cNvSpPr>
            <p:nvPr/>
          </p:nvSpPr>
          <p:spPr bwMode="auto">
            <a:xfrm>
              <a:off x="3859" y="2082"/>
              <a:ext cx="269" cy="524"/>
            </a:xfrm>
            <a:custGeom>
              <a:avLst/>
              <a:gdLst>
                <a:gd name="T0" fmla="*/ 49 w 269"/>
                <a:gd name="T1" fmla="*/ 294 h 524"/>
                <a:gd name="T2" fmla="*/ 38 w 269"/>
                <a:gd name="T3" fmla="*/ 261 h 524"/>
                <a:gd name="T4" fmla="*/ 25 w 269"/>
                <a:gd name="T5" fmla="*/ 218 h 524"/>
                <a:gd name="T6" fmla="*/ 13 w 269"/>
                <a:gd name="T7" fmla="*/ 173 h 524"/>
                <a:gd name="T8" fmla="*/ 5 w 269"/>
                <a:gd name="T9" fmla="*/ 127 h 524"/>
                <a:gd name="T10" fmla="*/ 0 w 269"/>
                <a:gd name="T11" fmla="*/ 83 h 524"/>
                <a:gd name="T12" fmla="*/ 0 w 269"/>
                <a:gd name="T13" fmla="*/ 47 h 524"/>
                <a:gd name="T14" fmla="*/ 5 w 269"/>
                <a:gd name="T15" fmla="*/ 21 h 524"/>
                <a:gd name="T16" fmla="*/ 22 w 269"/>
                <a:gd name="T17" fmla="*/ 6 h 524"/>
                <a:gd name="T18" fmla="*/ 41 w 269"/>
                <a:gd name="T19" fmla="*/ 0 h 524"/>
                <a:gd name="T20" fmla="*/ 73 w 269"/>
                <a:gd name="T21" fmla="*/ 14 h 524"/>
                <a:gd name="T22" fmla="*/ 97 w 269"/>
                <a:gd name="T23" fmla="*/ 39 h 524"/>
                <a:gd name="T24" fmla="*/ 127 w 269"/>
                <a:gd name="T25" fmla="*/ 78 h 524"/>
                <a:gd name="T26" fmla="*/ 152 w 269"/>
                <a:gd name="T27" fmla="*/ 114 h 524"/>
                <a:gd name="T28" fmla="*/ 173 w 269"/>
                <a:gd name="T29" fmla="*/ 149 h 524"/>
                <a:gd name="T30" fmla="*/ 192 w 269"/>
                <a:gd name="T31" fmla="*/ 185 h 524"/>
                <a:gd name="T32" fmla="*/ 210 w 269"/>
                <a:gd name="T33" fmla="*/ 221 h 524"/>
                <a:gd name="T34" fmla="*/ 220 w 269"/>
                <a:gd name="T35" fmla="*/ 253 h 524"/>
                <a:gd name="T36" fmla="*/ 236 w 269"/>
                <a:gd name="T37" fmla="*/ 297 h 524"/>
                <a:gd name="T38" fmla="*/ 251 w 269"/>
                <a:gd name="T39" fmla="*/ 345 h 524"/>
                <a:gd name="T40" fmla="*/ 262 w 269"/>
                <a:gd name="T41" fmla="*/ 391 h 524"/>
                <a:gd name="T42" fmla="*/ 269 w 269"/>
                <a:gd name="T43" fmla="*/ 434 h 524"/>
                <a:gd name="T44" fmla="*/ 269 w 269"/>
                <a:gd name="T45" fmla="*/ 473 h 524"/>
                <a:gd name="T46" fmla="*/ 264 w 269"/>
                <a:gd name="T47" fmla="*/ 500 h 524"/>
                <a:gd name="T48" fmla="*/ 254 w 269"/>
                <a:gd name="T49" fmla="*/ 524 h 524"/>
                <a:gd name="T50" fmla="*/ 235 w 269"/>
                <a:gd name="T51" fmla="*/ 522 h 524"/>
                <a:gd name="T52" fmla="*/ 210 w 269"/>
                <a:gd name="T53" fmla="*/ 505 h 524"/>
                <a:gd name="T54" fmla="*/ 188 w 269"/>
                <a:gd name="T55" fmla="*/ 490 h 524"/>
                <a:gd name="T56" fmla="*/ 160 w 269"/>
                <a:gd name="T57" fmla="*/ 464 h 524"/>
                <a:gd name="T58" fmla="*/ 133 w 269"/>
                <a:gd name="T59" fmla="*/ 432 h 524"/>
                <a:gd name="T60" fmla="*/ 106 w 269"/>
                <a:gd name="T61" fmla="*/ 391 h 524"/>
                <a:gd name="T62" fmla="*/ 77 w 269"/>
                <a:gd name="T63" fmla="*/ 347 h 524"/>
                <a:gd name="T64" fmla="*/ 49 w 269"/>
                <a:gd name="T65" fmla="*/ 294 h 5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9"/>
                <a:gd name="T100" fmla="*/ 0 h 524"/>
                <a:gd name="T101" fmla="*/ 269 w 269"/>
                <a:gd name="T102" fmla="*/ 524 h 5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9" h="524">
                  <a:moveTo>
                    <a:pt x="49" y="294"/>
                  </a:moveTo>
                  <a:lnTo>
                    <a:pt x="38" y="261"/>
                  </a:lnTo>
                  <a:lnTo>
                    <a:pt x="25" y="218"/>
                  </a:lnTo>
                  <a:lnTo>
                    <a:pt x="13" y="173"/>
                  </a:lnTo>
                  <a:lnTo>
                    <a:pt x="5" y="127"/>
                  </a:lnTo>
                  <a:lnTo>
                    <a:pt x="0" y="83"/>
                  </a:lnTo>
                  <a:lnTo>
                    <a:pt x="0" y="47"/>
                  </a:lnTo>
                  <a:lnTo>
                    <a:pt x="5" y="21"/>
                  </a:lnTo>
                  <a:lnTo>
                    <a:pt x="22" y="6"/>
                  </a:lnTo>
                  <a:lnTo>
                    <a:pt x="41" y="0"/>
                  </a:lnTo>
                  <a:lnTo>
                    <a:pt x="73" y="14"/>
                  </a:lnTo>
                  <a:lnTo>
                    <a:pt x="97" y="39"/>
                  </a:lnTo>
                  <a:lnTo>
                    <a:pt x="127" y="78"/>
                  </a:lnTo>
                  <a:cubicBezTo>
                    <a:pt x="136" y="90"/>
                    <a:pt x="144" y="102"/>
                    <a:pt x="152" y="114"/>
                  </a:cubicBezTo>
                  <a:cubicBezTo>
                    <a:pt x="160" y="126"/>
                    <a:pt x="165" y="137"/>
                    <a:pt x="173" y="149"/>
                  </a:cubicBezTo>
                  <a:lnTo>
                    <a:pt x="192" y="185"/>
                  </a:lnTo>
                  <a:lnTo>
                    <a:pt x="210" y="221"/>
                  </a:lnTo>
                  <a:lnTo>
                    <a:pt x="220" y="253"/>
                  </a:lnTo>
                  <a:lnTo>
                    <a:pt x="236" y="297"/>
                  </a:lnTo>
                  <a:lnTo>
                    <a:pt x="251" y="345"/>
                  </a:lnTo>
                  <a:lnTo>
                    <a:pt x="262" y="391"/>
                  </a:lnTo>
                  <a:lnTo>
                    <a:pt x="269" y="434"/>
                  </a:lnTo>
                  <a:lnTo>
                    <a:pt x="269" y="473"/>
                  </a:lnTo>
                  <a:lnTo>
                    <a:pt x="264" y="500"/>
                  </a:lnTo>
                  <a:lnTo>
                    <a:pt x="254" y="524"/>
                  </a:lnTo>
                  <a:lnTo>
                    <a:pt x="235" y="522"/>
                  </a:lnTo>
                  <a:lnTo>
                    <a:pt x="210" y="505"/>
                  </a:lnTo>
                  <a:lnTo>
                    <a:pt x="188" y="490"/>
                  </a:lnTo>
                  <a:lnTo>
                    <a:pt x="160" y="464"/>
                  </a:lnTo>
                  <a:lnTo>
                    <a:pt x="133" y="432"/>
                  </a:lnTo>
                  <a:lnTo>
                    <a:pt x="106" y="391"/>
                  </a:lnTo>
                  <a:lnTo>
                    <a:pt x="77" y="347"/>
                  </a:lnTo>
                  <a:lnTo>
                    <a:pt x="49" y="29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333"/>
            <p:cNvSpPr>
              <a:spLocks noChangeAspect="1"/>
            </p:cNvSpPr>
            <p:nvPr/>
          </p:nvSpPr>
          <p:spPr bwMode="auto">
            <a:xfrm>
              <a:off x="3810" y="2127"/>
              <a:ext cx="254" cy="474"/>
            </a:xfrm>
            <a:custGeom>
              <a:avLst/>
              <a:gdLst>
                <a:gd name="T0" fmla="*/ 35 w 254"/>
                <a:gd name="T1" fmla="*/ 0 h 474"/>
                <a:gd name="T2" fmla="*/ 23 w 254"/>
                <a:gd name="T3" fmla="*/ 38 h 474"/>
                <a:gd name="T4" fmla="*/ 17 w 254"/>
                <a:gd name="T5" fmla="*/ 62 h 474"/>
                <a:gd name="T6" fmla="*/ 9 w 254"/>
                <a:gd name="T7" fmla="*/ 89 h 474"/>
                <a:gd name="T8" fmla="*/ 2 w 254"/>
                <a:gd name="T9" fmla="*/ 126 h 474"/>
                <a:gd name="T10" fmla="*/ 0 w 254"/>
                <a:gd name="T11" fmla="*/ 156 h 474"/>
                <a:gd name="T12" fmla="*/ 0 w 254"/>
                <a:gd name="T13" fmla="*/ 198 h 474"/>
                <a:gd name="T14" fmla="*/ 2 w 254"/>
                <a:gd name="T15" fmla="*/ 245 h 474"/>
                <a:gd name="T16" fmla="*/ 15 w 254"/>
                <a:gd name="T17" fmla="*/ 281 h 474"/>
                <a:gd name="T18" fmla="*/ 44 w 254"/>
                <a:gd name="T19" fmla="*/ 318 h 474"/>
                <a:gd name="T20" fmla="*/ 72 w 254"/>
                <a:gd name="T21" fmla="*/ 350 h 474"/>
                <a:gd name="T22" fmla="*/ 101 w 254"/>
                <a:gd name="T23" fmla="*/ 372 h 474"/>
                <a:gd name="T24" fmla="*/ 126 w 254"/>
                <a:gd name="T25" fmla="*/ 396 h 474"/>
                <a:gd name="T26" fmla="*/ 153 w 254"/>
                <a:gd name="T27" fmla="*/ 416 h 474"/>
                <a:gd name="T28" fmla="*/ 178 w 254"/>
                <a:gd name="T29" fmla="*/ 431 h 474"/>
                <a:gd name="T30" fmla="*/ 224 w 254"/>
                <a:gd name="T31" fmla="*/ 462 h 474"/>
                <a:gd name="T32" fmla="*/ 254 w 254"/>
                <a:gd name="T33" fmla="*/ 474 h 474"/>
                <a:gd name="T34" fmla="*/ 213 w 254"/>
                <a:gd name="T35" fmla="*/ 443 h 474"/>
                <a:gd name="T36" fmla="*/ 206 w 254"/>
                <a:gd name="T37" fmla="*/ 434 h 474"/>
                <a:gd name="T38" fmla="*/ 185 w 254"/>
                <a:gd name="T39" fmla="*/ 410 h 474"/>
                <a:gd name="T40" fmla="*/ 155 w 254"/>
                <a:gd name="T41" fmla="*/ 371 h 474"/>
                <a:gd name="T42" fmla="*/ 122 w 254"/>
                <a:gd name="T43" fmla="*/ 320 h 474"/>
                <a:gd name="T44" fmla="*/ 86 w 254"/>
                <a:gd name="T45" fmla="*/ 252 h 474"/>
                <a:gd name="T46" fmla="*/ 62 w 254"/>
                <a:gd name="T47" fmla="*/ 188 h 474"/>
                <a:gd name="T48" fmla="*/ 42 w 254"/>
                <a:gd name="T49" fmla="*/ 110 h 474"/>
                <a:gd name="T50" fmla="*/ 35 w 254"/>
                <a:gd name="T51" fmla="*/ 0 h 4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4"/>
                <a:gd name="T79" fmla="*/ 0 h 474"/>
                <a:gd name="T80" fmla="*/ 254 w 254"/>
                <a:gd name="T81" fmla="*/ 474 h 4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4" h="474">
                  <a:moveTo>
                    <a:pt x="35" y="0"/>
                  </a:moveTo>
                  <a:lnTo>
                    <a:pt x="23" y="38"/>
                  </a:lnTo>
                  <a:lnTo>
                    <a:pt x="17" y="62"/>
                  </a:lnTo>
                  <a:lnTo>
                    <a:pt x="9" y="89"/>
                  </a:lnTo>
                  <a:lnTo>
                    <a:pt x="2" y="126"/>
                  </a:lnTo>
                  <a:lnTo>
                    <a:pt x="0" y="156"/>
                  </a:lnTo>
                  <a:lnTo>
                    <a:pt x="0" y="198"/>
                  </a:lnTo>
                  <a:lnTo>
                    <a:pt x="2" y="245"/>
                  </a:lnTo>
                  <a:lnTo>
                    <a:pt x="15" y="281"/>
                  </a:lnTo>
                  <a:lnTo>
                    <a:pt x="44" y="318"/>
                  </a:lnTo>
                  <a:lnTo>
                    <a:pt x="72" y="350"/>
                  </a:lnTo>
                  <a:lnTo>
                    <a:pt x="101" y="372"/>
                  </a:lnTo>
                  <a:lnTo>
                    <a:pt x="126" y="396"/>
                  </a:lnTo>
                  <a:lnTo>
                    <a:pt x="153" y="416"/>
                  </a:lnTo>
                  <a:lnTo>
                    <a:pt x="178" y="431"/>
                  </a:lnTo>
                  <a:lnTo>
                    <a:pt x="224" y="462"/>
                  </a:lnTo>
                  <a:lnTo>
                    <a:pt x="254" y="474"/>
                  </a:lnTo>
                  <a:lnTo>
                    <a:pt x="213" y="443"/>
                  </a:lnTo>
                  <a:lnTo>
                    <a:pt x="206" y="434"/>
                  </a:lnTo>
                  <a:lnTo>
                    <a:pt x="185" y="410"/>
                  </a:lnTo>
                  <a:lnTo>
                    <a:pt x="155" y="371"/>
                  </a:lnTo>
                  <a:lnTo>
                    <a:pt x="122" y="320"/>
                  </a:lnTo>
                  <a:lnTo>
                    <a:pt x="86" y="252"/>
                  </a:lnTo>
                  <a:lnTo>
                    <a:pt x="62" y="188"/>
                  </a:lnTo>
                  <a:lnTo>
                    <a:pt x="42" y="1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334"/>
            <p:cNvSpPr>
              <a:spLocks noChangeAspect="1"/>
            </p:cNvSpPr>
            <p:nvPr/>
          </p:nvSpPr>
          <p:spPr bwMode="auto">
            <a:xfrm>
              <a:off x="3692" y="2317"/>
              <a:ext cx="113" cy="151"/>
            </a:xfrm>
            <a:custGeom>
              <a:avLst/>
              <a:gdLst>
                <a:gd name="T0" fmla="*/ 0 w 46"/>
                <a:gd name="T1" fmla="*/ 2147483647 h 62"/>
                <a:gd name="T2" fmla="*/ 2147483647 w 46"/>
                <a:gd name="T3" fmla="*/ 0 h 62"/>
                <a:gd name="T4" fmla="*/ 2147483647 w 46"/>
                <a:gd name="T5" fmla="*/ 2147483647 h 62"/>
                <a:gd name="T6" fmla="*/ 2147483647 w 46"/>
                <a:gd name="T7" fmla="*/ 2147483647 h 62"/>
                <a:gd name="T8" fmla="*/ 0 w 46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62"/>
                <a:gd name="T17" fmla="*/ 46 w 4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62">
                  <a:moveTo>
                    <a:pt x="0" y="59"/>
                  </a:moveTo>
                  <a:lnTo>
                    <a:pt x="44" y="0"/>
                  </a:lnTo>
                  <a:lnTo>
                    <a:pt x="46" y="5"/>
                  </a:lnTo>
                  <a:lnTo>
                    <a:pt x="3" y="6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Freeform 335"/>
            <p:cNvSpPr>
              <a:spLocks noChangeAspect="1"/>
            </p:cNvSpPr>
            <p:nvPr/>
          </p:nvSpPr>
          <p:spPr bwMode="auto">
            <a:xfrm>
              <a:off x="3908" y="2254"/>
              <a:ext cx="210" cy="326"/>
            </a:xfrm>
            <a:custGeom>
              <a:avLst/>
              <a:gdLst>
                <a:gd name="T0" fmla="*/ 0 w 210"/>
                <a:gd name="T1" fmla="*/ 75 h 326"/>
                <a:gd name="T2" fmla="*/ 0 w 210"/>
                <a:gd name="T3" fmla="*/ 75 h 326"/>
                <a:gd name="T4" fmla="*/ 0 w 210"/>
                <a:gd name="T5" fmla="*/ 65 h 326"/>
                <a:gd name="T6" fmla="*/ 0 w 210"/>
                <a:gd name="T7" fmla="*/ 53 h 326"/>
                <a:gd name="T8" fmla="*/ 0 w 210"/>
                <a:gd name="T9" fmla="*/ 39 h 326"/>
                <a:gd name="T10" fmla="*/ 5 w 210"/>
                <a:gd name="T11" fmla="*/ 27 h 326"/>
                <a:gd name="T12" fmla="*/ 15 w 210"/>
                <a:gd name="T13" fmla="*/ 12 h 326"/>
                <a:gd name="T14" fmla="*/ 27 w 210"/>
                <a:gd name="T15" fmla="*/ 2 h 326"/>
                <a:gd name="T16" fmla="*/ 46 w 210"/>
                <a:gd name="T17" fmla="*/ 0 h 326"/>
                <a:gd name="T18" fmla="*/ 68 w 210"/>
                <a:gd name="T19" fmla="*/ 2 h 326"/>
                <a:gd name="T20" fmla="*/ 90 w 210"/>
                <a:gd name="T21" fmla="*/ 12 h 326"/>
                <a:gd name="T22" fmla="*/ 110 w 210"/>
                <a:gd name="T23" fmla="*/ 31 h 326"/>
                <a:gd name="T24" fmla="*/ 132 w 210"/>
                <a:gd name="T25" fmla="*/ 48 h 326"/>
                <a:gd name="T26" fmla="*/ 147 w 210"/>
                <a:gd name="T27" fmla="*/ 70 h 326"/>
                <a:gd name="T28" fmla="*/ 159 w 210"/>
                <a:gd name="T29" fmla="*/ 89 h 326"/>
                <a:gd name="T30" fmla="*/ 165 w 210"/>
                <a:gd name="T31" fmla="*/ 110 h 326"/>
                <a:gd name="T32" fmla="*/ 162 w 210"/>
                <a:gd name="T33" fmla="*/ 101 h 326"/>
                <a:gd name="T34" fmla="*/ 171 w 210"/>
                <a:gd name="T35" fmla="*/ 124 h 326"/>
                <a:gd name="T36" fmla="*/ 178 w 210"/>
                <a:gd name="T37" fmla="*/ 138 h 326"/>
                <a:gd name="T38" fmla="*/ 190 w 210"/>
                <a:gd name="T39" fmla="*/ 175 h 326"/>
                <a:gd name="T40" fmla="*/ 198 w 210"/>
                <a:gd name="T41" fmla="*/ 209 h 326"/>
                <a:gd name="T42" fmla="*/ 205 w 210"/>
                <a:gd name="T43" fmla="*/ 254 h 326"/>
                <a:gd name="T44" fmla="*/ 210 w 210"/>
                <a:gd name="T45" fmla="*/ 290 h 326"/>
                <a:gd name="T46" fmla="*/ 210 w 210"/>
                <a:gd name="T47" fmla="*/ 316 h 326"/>
                <a:gd name="T48" fmla="*/ 200 w 210"/>
                <a:gd name="T49" fmla="*/ 326 h 326"/>
                <a:gd name="T50" fmla="*/ 181 w 210"/>
                <a:gd name="T51" fmla="*/ 321 h 326"/>
                <a:gd name="T52" fmla="*/ 159 w 210"/>
                <a:gd name="T53" fmla="*/ 312 h 326"/>
                <a:gd name="T54" fmla="*/ 137 w 210"/>
                <a:gd name="T55" fmla="*/ 295 h 326"/>
                <a:gd name="T56" fmla="*/ 110 w 210"/>
                <a:gd name="T57" fmla="*/ 268 h 326"/>
                <a:gd name="T58" fmla="*/ 78 w 210"/>
                <a:gd name="T59" fmla="*/ 232 h 326"/>
                <a:gd name="T60" fmla="*/ 51 w 210"/>
                <a:gd name="T61" fmla="*/ 186 h 326"/>
                <a:gd name="T62" fmla="*/ 27 w 210"/>
                <a:gd name="T63" fmla="*/ 138 h 326"/>
                <a:gd name="T64" fmla="*/ 0 w 210"/>
                <a:gd name="T65" fmla="*/ 75 h 3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0"/>
                <a:gd name="T100" fmla="*/ 0 h 326"/>
                <a:gd name="T101" fmla="*/ 210 w 210"/>
                <a:gd name="T102" fmla="*/ 326 h 3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0" h="326">
                  <a:moveTo>
                    <a:pt x="0" y="75"/>
                  </a:moveTo>
                  <a:lnTo>
                    <a:pt x="0" y="75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0" y="39"/>
                  </a:lnTo>
                  <a:lnTo>
                    <a:pt x="5" y="27"/>
                  </a:lnTo>
                  <a:lnTo>
                    <a:pt x="15" y="12"/>
                  </a:lnTo>
                  <a:lnTo>
                    <a:pt x="27" y="2"/>
                  </a:lnTo>
                  <a:lnTo>
                    <a:pt x="46" y="0"/>
                  </a:lnTo>
                  <a:lnTo>
                    <a:pt x="68" y="2"/>
                  </a:lnTo>
                  <a:lnTo>
                    <a:pt x="90" y="12"/>
                  </a:lnTo>
                  <a:lnTo>
                    <a:pt x="110" y="31"/>
                  </a:lnTo>
                  <a:lnTo>
                    <a:pt x="132" y="48"/>
                  </a:lnTo>
                  <a:lnTo>
                    <a:pt x="147" y="70"/>
                  </a:lnTo>
                  <a:lnTo>
                    <a:pt x="159" y="89"/>
                  </a:lnTo>
                  <a:lnTo>
                    <a:pt x="165" y="110"/>
                  </a:lnTo>
                  <a:lnTo>
                    <a:pt x="162" y="101"/>
                  </a:lnTo>
                  <a:lnTo>
                    <a:pt x="171" y="124"/>
                  </a:lnTo>
                  <a:lnTo>
                    <a:pt x="178" y="138"/>
                  </a:lnTo>
                  <a:lnTo>
                    <a:pt x="190" y="175"/>
                  </a:lnTo>
                  <a:lnTo>
                    <a:pt x="198" y="209"/>
                  </a:lnTo>
                  <a:lnTo>
                    <a:pt x="205" y="254"/>
                  </a:lnTo>
                  <a:lnTo>
                    <a:pt x="210" y="290"/>
                  </a:lnTo>
                  <a:lnTo>
                    <a:pt x="210" y="316"/>
                  </a:lnTo>
                  <a:lnTo>
                    <a:pt x="200" y="326"/>
                  </a:lnTo>
                  <a:lnTo>
                    <a:pt x="181" y="321"/>
                  </a:lnTo>
                  <a:lnTo>
                    <a:pt x="159" y="312"/>
                  </a:lnTo>
                  <a:lnTo>
                    <a:pt x="137" y="295"/>
                  </a:lnTo>
                  <a:lnTo>
                    <a:pt x="110" y="268"/>
                  </a:lnTo>
                  <a:lnTo>
                    <a:pt x="78" y="232"/>
                  </a:lnTo>
                  <a:lnTo>
                    <a:pt x="51" y="186"/>
                  </a:lnTo>
                  <a:lnTo>
                    <a:pt x="27" y="138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Freeform 336"/>
            <p:cNvSpPr>
              <a:spLocks noChangeAspect="1"/>
            </p:cNvSpPr>
            <p:nvPr/>
          </p:nvSpPr>
          <p:spPr bwMode="auto">
            <a:xfrm>
              <a:off x="3898" y="2259"/>
              <a:ext cx="274" cy="116"/>
            </a:xfrm>
            <a:custGeom>
              <a:avLst/>
              <a:gdLst>
                <a:gd name="T0" fmla="*/ 0 w 111"/>
                <a:gd name="T1" fmla="*/ 2147483647 h 49"/>
                <a:gd name="T2" fmla="*/ 2147483647 w 111"/>
                <a:gd name="T3" fmla="*/ 2147483647 h 49"/>
                <a:gd name="T4" fmla="*/ 2147483647 w 111"/>
                <a:gd name="T5" fmla="*/ 2147483647 h 49"/>
                <a:gd name="T6" fmla="*/ 2147483647 w 111"/>
                <a:gd name="T7" fmla="*/ 0 h 49"/>
                <a:gd name="T8" fmla="*/ 2147483647 w 111"/>
                <a:gd name="T9" fmla="*/ 2147483647 h 49"/>
                <a:gd name="T10" fmla="*/ 2147483647 w 111"/>
                <a:gd name="T11" fmla="*/ 2147483647 h 49"/>
                <a:gd name="T12" fmla="*/ 2147483647 w 111"/>
                <a:gd name="T13" fmla="*/ 2147483647 h 49"/>
                <a:gd name="T14" fmla="*/ 2147483647 w 111"/>
                <a:gd name="T15" fmla="*/ 2147483647 h 49"/>
                <a:gd name="T16" fmla="*/ 2147483647 w 111"/>
                <a:gd name="T17" fmla="*/ 2147483647 h 49"/>
                <a:gd name="T18" fmla="*/ 0 w 111"/>
                <a:gd name="T19" fmla="*/ 2147483647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"/>
                <a:gd name="T31" fmla="*/ 0 h 49"/>
                <a:gd name="T32" fmla="*/ 111 w 111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" h="49">
                  <a:moveTo>
                    <a:pt x="0" y="43"/>
                  </a:moveTo>
                  <a:lnTo>
                    <a:pt x="92" y="10"/>
                  </a:lnTo>
                  <a:lnTo>
                    <a:pt x="92" y="4"/>
                  </a:lnTo>
                  <a:lnTo>
                    <a:pt x="103" y="0"/>
                  </a:lnTo>
                  <a:lnTo>
                    <a:pt x="111" y="25"/>
                  </a:lnTo>
                  <a:lnTo>
                    <a:pt x="100" y="26"/>
                  </a:lnTo>
                  <a:lnTo>
                    <a:pt x="103" y="21"/>
                  </a:lnTo>
                  <a:lnTo>
                    <a:pt x="100" y="15"/>
                  </a:lnTo>
                  <a:lnTo>
                    <a:pt x="2" y="4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Line 337"/>
            <p:cNvSpPr>
              <a:spLocks noChangeAspect="1" noChangeShapeType="1"/>
            </p:cNvSpPr>
            <p:nvPr/>
          </p:nvSpPr>
          <p:spPr bwMode="auto">
            <a:xfrm flipH="1">
              <a:off x="3962" y="2287"/>
              <a:ext cx="166" cy="19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Line 338"/>
            <p:cNvSpPr>
              <a:spLocks noChangeAspect="1" noChangeShapeType="1"/>
            </p:cNvSpPr>
            <p:nvPr/>
          </p:nvSpPr>
          <p:spPr bwMode="auto">
            <a:xfrm flipH="1" flipV="1">
              <a:off x="3905" y="2081"/>
              <a:ext cx="226" cy="2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Line 339"/>
            <p:cNvSpPr>
              <a:spLocks noChangeAspect="1" noChangeShapeType="1"/>
            </p:cNvSpPr>
            <p:nvPr/>
          </p:nvSpPr>
          <p:spPr bwMode="auto">
            <a:xfrm>
              <a:off x="4120" y="2278"/>
              <a:ext cx="1" cy="17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6" name="Rectangle 20"/>
          <p:cNvSpPr>
            <a:spLocks noChangeArrowheads="1"/>
          </p:cNvSpPr>
          <p:nvPr/>
        </p:nvSpPr>
        <p:spPr bwMode="auto">
          <a:xfrm>
            <a:off x="292100" y="1511071"/>
            <a:ext cx="23368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+mn-lt"/>
              </a:rPr>
              <a:t>C-band Radars</a:t>
            </a:r>
          </a:p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  <a:latin typeface="+mn-lt"/>
              </a:rPr>
              <a:t>● </a:t>
            </a:r>
            <a:r>
              <a:rPr lang="en-US" altLang="ja-JP" dirty="0">
                <a:latin typeface="+mn-lt"/>
              </a:rPr>
              <a:t>JMA C-Band: 20</a:t>
            </a:r>
          </a:p>
          <a:p>
            <a:pPr>
              <a:defRPr/>
            </a:pPr>
            <a:r>
              <a:rPr lang="ja-JP" altLang="en-US" dirty="0">
                <a:solidFill>
                  <a:srgbClr val="0000FF"/>
                </a:solidFill>
                <a:latin typeface="+mn-lt"/>
              </a:rPr>
              <a:t>△ </a:t>
            </a:r>
            <a:r>
              <a:rPr lang="en-US" altLang="ja-JP" dirty="0">
                <a:latin typeface="+mn-lt"/>
              </a:rPr>
              <a:t>MLIT C-Band: 26</a:t>
            </a:r>
          </a:p>
        </p:txBody>
      </p:sp>
      <p:sp>
        <p:nvSpPr>
          <p:cNvPr id="58" name="Text Box 75"/>
          <p:cNvSpPr txBox="1">
            <a:spLocks noChangeArrowheads="1"/>
          </p:cNvSpPr>
          <p:nvPr/>
        </p:nvSpPr>
        <p:spPr bwMode="auto">
          <a:xfrm>
            <a:off x="204788" y="5062538"/>
            <a:ext cx="3946525" cy="9540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ja-JP" sz="1400" i="1" dirty="0">
                <a:cs typeface="Tahoma" pitchFamily="34" charset="0"/>
              </a:rPr>
              <a:t>C-band Radar echo data (</a:t>
            </a:r>
            <a:r>
              <a:rPr kumimoji="0" lang="en-US" altLang="ja-JP" sz="1400" i="1" dirty="0">
                <a:solidFill>
                  <a:srgbClr val="FF0000"/>
                </a:solidFill>
                <a:cs typeface="Tahoma" pitchFamily="34" charset="0"/>
              </a:rPr>
              <a:t>JMA</a:t>
            </a:r>
            <a:r>
              <a:rPr kumimoji="0" lang="en-US" altLang="ja-JP" sz="1400" i="1" dirty="0">
                <a:cs typeface="Tahoma" pitchFamily="34" charset="0"/>
              </a:rPr>
              <a:t>, </a:t>
            </a:r>
            <a:r>
              <a:rPr kumimoji="0" lang="en-US" altLang="ja-JP" sz="1400" i="1" dirty="0">
                <a:solidFill>
                  <a:srgbClr val="0000FF"/>
                </a:solidFill>
                <a:cs typeface="Tahoma" pitchFamily="34" charset="0"/>
              </a:rPr>
              <a:t>MLIT</a:t>
            </a:r>
            <a:r>
              <a:rPr kumimoji="0" lang="en-US" altLang="ja-JP" sz="1400" i="1" dirty="0">
                <a:cs typeface="Tahoma" pitchFamily="34" charset="0"/>
              </a:rPr>
              <a:t>) are collected to the center system and integrated into a nationwide echo intensity composite map</a:t>
            </a:r>
            <a:br>
              <a:rPr kumimoji="0" lang="en-US" altLang="ja-JP" sz="1400" i="1" dirty="0">
                <a:cs typeface="Tahoma" pitchFamily="34" charset="0"/>
              </a:rPr>
            </a:br>
            <a:r>
              <a:rPr kumimoji="0" lang="en-US" altLang="ja-JP" sz="1400" i="1" dirty="0">
                <a:cs typeface="Tahoma" pitchFamily="34" charset="0"/>
              </a:rPr>
              <a:t>( every 5 minutes )</a:t>
            </a:r>
          </a:p>
        </p:txBody>
      </p:sp>
    </p:spTree>
    <p:extLst>
      <p:ext uri="{BB962C8B-B14F-4D97-AF65-F5344CB8AC3E}">
        <p14:creationId xmlns:p14="http://schemas.microsoft.com/office/powerpoint/2010/main" val="324415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423863" y="179388"/>
            <a:ext cx="82772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defTabSz="76200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defTabSz="7620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3600" dirty="0" smtClean="0">
                <a:solidFill>
                  <a:schemeClr val="bg1"/>
                </a:solidFill>
                <a:latin typeface="Candara" panose="020E0502030303020204" pitchFamily="34" charset="0"/>
                <a:ea typeface="ＭＳ ゴシック" pitchFamily="49" charset="-128"/>
                <a:cs typeface="Tahoma" pitchFamily="34" charset="0"/>
              </a:rPr>
              <a:t>High Resolution Precipitation </a:t>
            </a:r>
            <a:r>
              <a:rPr lang="en-US" altLang="ja-JP" sz="3600" dirty="0" err="1" smtClean="0">
                <a:solidFill>
                  <a:schemeClr val="bg1"/>
                </a:solidFill>
                <a:latin typeface="Candara" panose="020E0502030303020204" pitchFamily="34" charset="0"/>
                <a:ea typeface="ＭＳ ゴシック" pitchFamily="49" charset="-128"/>
                <a:cs typeface="Tahoma" pitchFamily="34" charset="0"/>
              </a:rPr>
              <a:t>Nowcasts</a:t>
            </a:r>
            <a:endParaRPr lang="en-US" altLang="ja-JP" sz="3600" dirty="0" smtClean="0">
              <a:solidFill>
                <a:schemeClr val="bg1"/>
              </a:solidFill>
              <a:latin typeface="Candara" panose="020E0502030303020204" pitchFamily="34" charset="0"/>
              <a:ea typeface="ＭＳ ゴシック" pitchFamily="49" charset="-128"/>
              <a:cs typeface="Tahom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300"/>
              </a:spcBef>
              <a:buClrTx/>
              <a:buSzTx/>
              <a:buFontTx/>
              <a:buNone/>
              <a:defRPr/>
            </a:pPr>
            <a:r>
              <a:rPr lang="en-US" altLang="ja-JP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short-range precipitation intensity predictions with a spatial resolution of 250 </a:t>
            </a:r>
            <a:r>
              <a:rPr lang="en-US" altLang="ja-JP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derived </a:t>
            </a:r>
            <a:r>
              <a:rPr lang="en-US" altLang="ja-JP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from weather radar data and other types of meteorological </a:t>
            </a:r>
            <a:r>
              <a:rPr lang="en-US" altLang="ja-JP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information</a:t>
            </a:r>
            <a:endParaRPr lang="ja-JP" alt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ＭＳ ゴシック" pitchFamily="49" charset="-128"/>
              <a:cs typeface="Tahoma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 bwMode="auto">
          <a:xfrm>
            <a:off x="3802063" y="5768975"/>
            <a:ext cx="5126037" cy="928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ja-JP" sz="1400" u="sng" dirty="0">
                <a:latin typeface="+mn-lt"/>
                <a:ea typeface="ＭＳ Ｐゴシック" pitchFamily="50" charset="-128"/>
              </a:rPr>
              <a:t>Rain gauges</a:t>
            </a:r>
            <a:r>
              <a:rPr lang="en-US" altLang="ja-JP" sz="1400" dirty="0">
                <a:latin typeface="+mn-lt"/>
                <a:ea typeface="ＭＳ Ｐゴシック" pitchFamily="50" charset="-128"/>
              </a:rPr>
              <a:t>:</a:t>
            </a:r>
          </a:p>
          <a:p>
            <a:pPr marL="88900" indent="-88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ja-JP" sz="1600" dirty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 </a:t>
            </a:r>
            <a:r>
              <a:rPr lang="en-US" altLang="ja-JP" sz="1400" dirty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Approx. 1,300  JMA</a:t>
            </a:r>
          </a:p>
          <a:p>
            <a:pPr marL="88900" indent="-88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ja-JP" altLang="en-US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 </a:t>
            </a:r>
            <a:r>
              <a:rPr lang="en-US" altLang="ja-JP" sz="1400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Approx. 3,500  MLIT</a:t>
            </a:r>
            <a:r>
              <a:rPr lang="en-US" altLang="ja-JP" sz="1100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 </a:t>
            </a:r>
            <a:r>
              <a:rPr lang="en-US" altLang="ja-JP" sz="1100" i="1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(Ministry of Land, Infrastructure, Transport and Tourism)</a:t>
            </a:r>
          </a:p>
          <a:p>
            <a:pPr marL="88900" indent="-88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ja-JP" altLang="en-US" dirty="0">
                <a:solidFill>
                  <a:srgbClr val="006600"/>
                </a:solidFill>
                <a:latin typeface="+mn-lt"/>
                <a:ea typeface="ＭＳ Ｐゴシック" pitchFamily="50" charset="-128"/>
              </a:rPr>
              <a:t> </a:t>
            </a:r>
            <a:r>
              <a:rPr lang="en-US" altLang="ja-JP" sz="1400" dirty="0">
                <a:solidFill>
                  <a:srgbClr val="006600"/>
                </a:solidFill>
                <a:latin typeface="+mn-lt"/>
                <a:ea typeface="ＭＳ Ｐゴシック" pitchFamily="50" charset="-128"/>
              </a:rPr>
              <a:t>Approx. 5,800  Local Governments</a:t>
            </a:r>
            <a:endParaRPr lang="ja-JP" altLang="en-US" sz="1400" dirty="0">
              <a:solidFill>
                <a:srgbClr val="006600"/>
              </a:solidFill>
              <a:latin typeface="+mn-lt"/>
              <a:ea typeface="ＭＳ Ｐゴシック" pitchFamily="50" charset="-128"/>
            </a:endParaRPr>
          </a:p>
        </p:txBody>
      </p:sp>
      <p:pic>
        <p:nvPicPr>
          <p:cNvPr id="22532" name="Picture 24" descr="gaugema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4138" y="3562350"/>
            <a:ext cx="25431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400" y="2741613"/>
            <a:ext cx="277177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20"/>
          <p:cNvSpPr txBox="1">
            <a:spLocks noChangeArrowheads="1"/>
          </p:cNvSpPr>
          <p:nvPr/>
        </p:nvSpPr>
        <p:spPr bwMode="auto">
          <a:xfrm>
            <a:off x="3498850" y="4992688"/>
            <a:ext cx="26892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i="1">
                <a:solidFill>
                  <a:srgbClr val="0000FF"/>
                </a:solidFill>
                <a:ea typeface="HGP創英角ｺﾞｼｯｸUB" pitchFamily="50" charset="-128"/>
              </a:rPr>
              <a:t>(JMA Web page)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solidFill>
                  <a:srgbClr val="0000FF"/>
                </a:solidFill>
                <a:ea typeface="HGP創英角ｺﾞｼｯｸUB" pitchFamily="50" charset="-128"/>
              </a:rPr>
              <a:t>http://www.jma.go.jp/en/highresorad/</a:t>
            </a:r>
            <a:endParaRPr lang="ja-JP" altLang="en-US" sz="1200">
              <a:solidFill>
                <a:srgbClr val="0000FF"/>
              </a:solidFill>
              <a:ea typeface="HGP創英角ｺﾞｼｯｸUB" pitchFamily="50" charset="-128"/>
            </a:endParaRPr>
          </a:p>
        </p:txBody>
      </p:sp>
      <p:sp>
        <p:nvSpPr>
          <p:cNvPr id="4" name="Text Box 114"/>
          <p:cNvSpPr txBox="1">
            <a:spLocks noChangeArrowheads="1"/>
          </p:cNvSpPr>
          <p:nvPr/>
        </p:nvSpPr>
        <p:spPr bwMode="auto">
          <a:xfrm>
            <a:off x="5540375" y="2827338"/>
            <a:ext cx="2727325" cy="509587"/>
          </a:xfrm>
          <a:prstGeom prst="wedgeRoundRectCallout">
            <a:avLst>
              <a:gd name="adj1" fmla="val -50095"/>
              <a:gd name="adj2" fmla="val 77972"/>
              <a:gd name="adj3" fmla="val 16667"/>
            </a:avLst>
          </a:prstGeom>
          <a:solidFill>
            <a:srgbClr val="FFFFCC"/>
          </a:solidFill>
          <a:ln w="6350">
            <a:solidFill>
              <a:srgbClr val="CCCC00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Provision of </a:t>
            </a:r>
            <a:r>
              <a:rPr lang="en-US" altLang="ja-JP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effective information for disaster prevention</a:t>
            </a:r>
            <a:endParaRPr lang="ja-JP" alt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22536" name="テキスト ボックス 9"/>
          <p:cNvSpPr txBox="1">
            <a:spLocks noChangeArrowheads="1"/>
          </p:cNvSpPr>
          <p:nvPr/>
        </p:nvSpPr>
        <p:spPr bwMode="auto">
          <a:xfrm>
            <a:off x="423863" y="1419225"/>
            <a:ext cx="83454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2075" indent="-9207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ja-JP" sz="1400">
                <a:solidFill>
                  <a:schemeClr val="tx1"/>
                </a:solidFill>
                <a:ea typeface="ＭＳ Ｐゴシック" charset="-128"/>
              </a:rPr>
              <a:t>JMA radars replaced with units featuring a 250-m radial resolution (offering twice as much detail as before) until 2014 for improved observation of local downpours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ja-JP" sz="1400">
                <a:solidFill>
                  <a:schemeClr val="tx1"/>
                </a:solidFill>
                <a:ea typeface="ＭＳ Ｐゴシック" charset="-128"/>
              </a:rPr>
              <a:t>Involves the use of data such as rain gauges, wind profilers, radiosondes and MLIT-XRAIN radars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ja-JP" sz="1400">
                <a:solidFill>
                  <a:schemeClr val="tx1"/>
                </a:solidFill>
                <a:ea typeface="ＭＳ Ｐゴシック" charset="-128"/>
              </a:rPr>
              <a:t>Forecasts of precipitation intensity distribution with a spatial resolution of 250 m covering the period up to 30 minutes ahead </a:t>
            </a:r>
            <a:endParaRPr lang="en-US" altLang="ja-JP" sz="140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537" name="AutoShape 112"/>
          <p:cNvSpPr>
            <a:spLocks noChangeArrowheads="1"/>
          </p:cNvSpPr>
          <p:nvPr/>
        </p:nvSpPr>
        <p:spPr bwMode="auto">
          <a:xfrm rot="-6582093">
            <a:off x="2805906" y="3861595"/>
            <a:ext cx="695325" cy="347662"/>
          </a:xfrm>
          <a:prstGeom prst="downArrow">
            <a:avLst>
              <a:gd name="adj1" fmla="val 50000"/>
              <a:gd name="adj2" fmla="val 53282"/>
            </a:avLst>
          </a:prstGeom>
          <a:solidFill>
            <a:srgbClr val="FF66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22538" name="AutoShape 112"/>
          <p:cNvSpPr>
            <a:spLocks noChangeArrowheads="1"/>
          </p:cNvSpPr>
          <p:nvPr/>
        </p:nvSpPr>
        <p:spPr bwMode="auto">
          <a:xfrm rot="6582093" flipH="1">
            <a:off x="5912644" y="3861594"/>
            <a:ext cx="695325" cy="347663"/>
          </a:xfrm>
          <a:prstGeom prst="downArrow">
            <a:avLst>
              <a:gd name="adj1" fmla="val 50000"/>
              <a:gd name="adj2" fmla="val 53282"/>
            </a:avLst>
          </a:prstGeom>
          <a:solidFill>
            <a:srgbClr val="FF66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22539" name="Text Box 114"/>
          <p:cNvSpPr txBox="1">
            <a:spLocks noChangeArrowheads="1"/>
          </p:cNvSpPr>
          <p:nvPr/>
        </p:nvSpPr>
        <p:spPr bwMode="auto">
          <a:xfrm>
            <a:off x="6383338" y="3563938"/>
            <a:ext cx="1246187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>
                <a:solidFill>
                  <a:schemeClr val="tx1"/>
                </a:solidFill>
                <a:ea typeface="ＭＳ Ｐゴシック" charset="-128"/>
              </a:rPr>
              <a:t>Rain gauges</a:t>
            </a:r>
            <a:endParaRPr lang="ja-JP" altLang="en-US" sz="16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7" name="Text Box 128"/>
          <p:cNvSpPr txBox="1">
            <a:spLocks noChangeArrowheads="1"/>
          </p:cNvSpPr>
          <p:nvPr/>
        </p:nvSpPr>
        <p:spPr bwMode="auto">
          <a:xfrm>
            <a:off x="3327400" y="2532063"/>
            <a:ext cx="2773363" cy="20955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tIns="36000" bIns="36000" anchor="ctr" anchorCtr="1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High Resolution Precipitation Nowcasts</a:t>
            </a:r>
            <a:endParaRPr lang="ja-JP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136525" y="6364288"/>
            <a:ext cx="3597275" cy="254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1050" i="1" dirty="0">
                <a:solidFill>
                  <a:srgbClr val="0000FF"/>
                </a:solidFill>
                <a:ea typeface="ＭＳ Ｐゴシック" pitchFamily="50" charset="-128"/>
              </a:rPr>
              <a:t>MLIT: Ministry of Land, Infrastructure, Transport and Tourism</a:t>
            </a:r>
            <a:endParaRPr kumimoji="0" lang="en-US" altLang="ja-JP" sz="1050" i="1" dirty="0">
              <a:cs typeface="Tahoma" pitchFamily="34" charset="0"/>
            </a:endParaRPr>
          </a:p>
        </p:txBody>
      </p:sp>
      <p:pic>
        <p:nvPicPr>
          <p:cNvPr id="22542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" y="4992688"/>
            <a:ext cx="2187575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43" name="Picture 17" descr="気象庁のレーダー配置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38" y="2922588"/>
            <a:ext cx="18780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423863" y="2635250"/>
            <a:ext cx="2587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20 JMA Radars (C-band)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8100" y="4689475"/>
            <a:ext cx="3506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600" dirty="0">
                <a:solidFill>
                  <a:srgbClr val="0000FF"/>
                </a:solidFill>
                <a:latin typeface="+mn-lt"/>
              </a:rPr>
              <a:t>38 MLIT-XRAIN Radars (X-band)</a:t>
            </a:r>
          </a:p>
        </p:txBody>
      </p:sp>
      <p:sp>
        <p:nvSpPr>
          <p:cNvPr id="2" name="加算記号 1"/>
          <p:cNvSpPr/>
          <p:nvPr/>
        </p:nvSpPr>
        <p:spPr>
          <a:xfrm>
            <a:off x="1465263" y="4375150"/>
            <a:ext cx="485775" cy="423863"/>
          </a:xfrm>
          <a:prstGeom prst="mathPlus">
            <a:avLst/>
          </a:prstGeom>
          <a:solidFill>
            <a:srgbClr val="FF66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2547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5" y="5373688"/>
            <a:ext cx="5572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93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:\Documents and Settings\JMA313B.MET\デスクトップ\radar\SD\RR_20130902142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7725" y="4078288"/>
            <a:ext cx="2566988" cy="2565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2" descr="C:\Documents and Settings\JMA313B.MET\デスクトップ\radar\SD\DP_20130902142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488" y="1125538"/>
            <a:ext cx="2566987" cy="2565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56" name="Group 6"/>
          <p:cNvGrpSpPr>
            <a:grpSpLocks/>
          </p:cNvGrpSpPr>
          <p:nvPr/>
        </p:nvGrpSpPr>
        <p:grpSpPr bwMode="auto">
          <a:xfrm>
            <a:off x="479425" y="985838"/>
            <a:ext cx="5033963" cy="3124200"/>
            <a:chOff x="1723" y="456"/>
            <a:chExt cx="3089" cy="1205"/>
          </a:xfrm>
        </p:grpSpPr>
        <p:sp>
          <p:nvSpPr>
            <p:cNvPr id="3" name="Oval 7"/>
            <p:cNvSpPr>
              <a:spLocks noChangeArrowheads="1"/>
            </p:cNvSpPr>
            <p:nvPr/>
          </p:nvSpPr>
          <p:spPr bwMode="auto">
            <a:xfrm rot="-441143">
              <a:off x="1723" y="842"/>
              <a:ext cx="3030" cy="78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Candara" panose="020E0502030303020204" pitchFamily="34" charset="0"/>
              </a:endParaRPr>
            </a:p>
          </p:txBody>
        </p:sp>
        <p:grpSp>
          <p:nvGrpSpPr>
            <p:cNvPr id="23626" name="Group 8"/>
            <p:cNvGrpSpPr>
              <a:grpSpLocks/>
            </p:cNvGrpSpPr>
            <p:nvPr/>
          </p:nvGrpSpPr>
          <p:grpSpPr bwMode="auto">
            <a:xfrm>
              <a:off x="1995" y="456"/>
              <a:ext cx="2817" cy="1205"/>
              <a:chOff x="1699" y="456"/>
              <a:chExt cx="2817" cy="1205"/>
            </a:xfrm>
          </p:grpSpPr>
          <p:grpSp>
            <p:nvGrpSpPr>
              <p:cNvPr id="23627" name="Group 9"/>
              <p:cNvGrpSpPr>
                <a:grpSpLocks/>
              </p:cNvGrpSpPr>
              <p:nvPr/>
            </p:nvGrpSpPr>
            <p:grpSpPr bwMode="auto">
              <a:xfrm>
                <a:off x="2177" y="538"/>
                <a:ext cx="593" cy="747"/>
                <a:chOff x="2590" y="2047"/>
                <a:chExt cx="693" cy="874"/>
              </a:xfrm>
            </p:grpSpPr>
            <p:sp>
              <p:nvSpPr>
                <p:cNvPr id="23688" name="Freeform 10"/>
                <p:cNvSpPr>
                  <a:spLocks/>
                </p:cNvSpPr>
                <p:nvPr/>
              </p:nvSpPr>
              <p:spPr bwMode="auto">
                <a:xfrm rot="-1003870">
                  <a:off x="3150" y="2292"/>
                  <a:ext cx="88" cy="104"/>
                </a:xfrm>
                <a:custGeom>
                  <a:avLst/>
                  <a:gdLst>
                    <a:gd name="T0" fmla="*/ 0 w 392"/>
                    <a:gd name="T1" fmla="*/ 1 h 172"/>
                    <a:gd name="T2" fmla="*/ 0 w 392"/>
                    <a:gd name="T3" fmla="*/ 1 h 172"/>
                    <a:gd name="T4" fmla="*/ 0 w 392"/>
                    <a:gd name="T5" fmla="*/ 1 h 172"/>
                    <a:gd name="T6" fmla="*/ 0 w 392"/>
                    <a:gd name="T7" fmla="*/ 1 h 172"/>
                    <a:gd name="T8" fmla="*/ 0 w 392"/>
                    <a:gd name="T9" fmla="*/ 1 h 172"/>
                    <a:gd name="T10" fmla="*/ 0 w 392"/>
                    <a:gd name="T11" fmla="*/ 1 h 172"/>
                    <a:gd name="T12" fmla="*/ 0 w 392"/>
                    <a:gd name="T13" fmla="*/ 1 h 172"/>
                    <a:gd name="T14" fmla="*/ 0 w 392"/>
                    <a:gd name="T15" fmla="*/ 1 h 172"/>
                    <a:gd name="T16" fmla="*/ 0 w 392"/>
                    <a:gd name="T17" fmla="*/ 1 h 172"/>
                    <a:gd name="T18" fmla="*/ 0 w 392"/>
                    <a:gd name="T19" fmla="*/ 1 h 172"/>
                    <a:gd name="T20" fmla="*/ 0 w 392"/>
                    <a:gd name="T21" fmla="*/ 1 h 172"/>
                    <a:gd name="T22" fmla="*/ 0 w 392"/>
                    <a:gd name="T23" fmla="*/ 1 h 172"/>
                    <a:gd name="T24" fmla="*/ 0 w 392"/>
                    <a:gd name="T25" fmla="*/ 1 h 172"/>
                    <a:gd name="T26" fmla="*/ 0 w 392"/>
                    <a:gd name="T27" fmla="*/ 1 h 172"/>
                    <a:gd name="T28" fmla="*/ 0 w 392"/>
                    <a:gd name="T29" fmla="*/ 0 h 17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92"/>
                    <a:gd name="T46" fmla="*/ 0 h 172"/>
                    <a:gd name="T47" fmla="*/ 392 w 392"/>
                    <a:gd name="T48" fmla="*/ 172 h 17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92" h="172">
                      <a:moveTo>
                        <a:pt x="0" y="172"/>
                      </a:moveTo>
                      <a:cubicBezTo>
                        <a:pt x="20" y="167"/>
                        <a:pt x="22" y="163"/>
                        <a:pt x="28" y="144"/>
                      </a:cubicBezTo>
                      <a:cubicBezTo>
                        <a:pt x="41" y="148"/>
                        <a:pt x="51" y="156"/>
                        <a:pt x="64" y="160"/>
                      </a:cubicBezTo>
                      <a:cubicBezTo>
                        <a:pt x="104" y="155"/>
                        <a:pt x="86" y="159"/>
                        <a:pt x="120" y="148"/>
                      </a:cubicBezTo>
                      <a:cubicBezTo>
                        <a:pt x="129" y="145"/>
                        <a:pt x="144" y="132"/>
                        <a:pt x="144" y="132"/>
                      </a:cubicBezTo>
                      <a:cubicBezTo>
                        <a:pt x="147" y="128"/>
                        <a:pt x="150" y="124"/>
                        <a:pt x="152" y="120"/>
                      </a:cubicBezTo>
                      <a:cubicBezTo>
                        <a:pt x="154" y="116"/>
                        <a:pt x="152" y="108"/>
                        <a:pt x="156" y="108"/>
                      </a:cubicBezTo>
                      <a:cubicBezTo>
                        <a:pt x="162" y="108"/>
                        <a:pt x="163" y="117"/>
                        <a:pt x="168" y="120"/>
                      </a:cubicBezTo>
                      <a:cubicBezTo>
                        <a:pt x="175" y="124"/>
                        <a:pt x="184" y="125"/>
                        <a:pt x="192" y="128"/>
                      </a:cubicBezTo>
                      <a:cubicBezTo>
                        <a:pt x="200" y="131"/>
                        <a:pt x="216" y="136"/>
                        <a:pt x="216" y="136"/>
                      </a:cubicBezTo>
                      <a:cubicBezTo>
                        <a:pt x="269" y="129"/>
                        <a:pt x="268" y="125"/>
                        <a:pt x="280" y="76"/>
                      </a:cubicBezTo>
                      <a:cubicBezTo>
                        <a:pt x="300" y="89"/>
                        <a:pt x="303" y="88"/>
                        <a:pt x="328" y="84"/>
                      </a:cubicBezTo>
                      <a:cubicBezTo>
                        <a:pt x="340" y="76"/>
                        <a:pt x="352" y="72"/>
                        <a:pt x="364" y="64"/>
                      </a:cubicBezTo>
                      <a:cubicBezTo>
                        <a:pt x="380" y="40"/>
                        <a:pt x="384" y="48"/>
                        <a:pt x="392" y="16"/>
                      </a:cubicBezTo>
                      <a:cubicBezTo>
                        <a:pt x="388" y="3"/>
                        <a:pt x="388" y="8"/>
                        <a:pt x="388" y="0"/>
                      </a:cubicBezTo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689" name="Freeform 11"/>
                <p:cNvSpPr>
                  <a:spLocks/>
                </p:cNvSpPr>
                <p:nvPr/>
              </p:nvSpPr>
              <p:spPr bwMode="auto">
                <a:xfrm rot="-2665193">
                  <a:off x="3188" y="2118"/>
                  <a:ext cx="95" cy="114"/>
                </a:xfrm>
                <a:custGeom>
                  <a:avLst/>
                  <a:gdLst>
                    <a:gd name="T0" fmla="*/ 0 w 518"/>
                    <a:gd name="T1" fmla="*/ 0 h 408"/>
                    <a:gd name="T2" fmla="*/ 0 w 518"/>
                    <a:gd name="T3" fmla="*/ 0 h 408"/>
                    <a:gd name="T4" fmla="*/ 0 w 518"/>
                    <a:gd name="T5" fmla="*/ 0 h 408"/>
                    <a:gd name="T6" fmla="*/ 0 w 518"/>
                    <a:gd name="T7" fmla="*/ 0 h 408"/>
                    <a:gd name="T8" fmla="*/ 0 w 518"/>
                    <a:gd name="T9" fmla="*/ 0 h 408"/>
                    <a:gd name="T10" fmla="*/ 0 w 518"/>
                    <a:gd name="T11" fmla="*/ 0 h 408"/>
                    <a:gd name="T12" fmla="*/ 0 w 518"/>
                    <a:gd name="T13" fmla="*/ 0 h 408"/>
                    <a:gd name="T14" fmla="*/ 0 w 518"/>
                    <a:gd name="T15" fmla="*/ 0 h 408"/>
                    <a:gd name="T16" fmla="*/ 0 w 518"/>
                    <a:gd name="T17" fmla="*/ 0 h 408"/>
                    <a:gd name="T18" fmla="*/ 0 w 518"/>
                    <a:gd name="T19" fmla="*/ 0 h 408"/>
                    <a:gd name="T20" fmla="*/ 0 w 518"/>
                    <a:gd name="T21" fmla="*/ 0 h 408"/>
                    <a:gd name="T22" fmla="*/ 0 w 518"/>
                    <a:gd name="T23" fmla="*/ 0 h 408"/>
                    <a:gd name="T24" fmla="*/ 0 w 518"/>
                    <a:gd name="T25" fmla="*/ 0 h 408"/>
                    <a:gd name="T26" fmla="*/ 0 w 518"/>
                    <a:gd name="T27" fmla="*/ 0 h 408"/>
                    <a:gd name="T28" fmla="*/ 0 w 518"/>
                    <a:gd name="T29" fmla="*/ 0 h 408"/>
                    <a:gd name="T30" fmla="*/ 0 w 518"/>
                    <a:gd name="T31" fmla="*/ 0 h 408"/>
                    <a:gd name="T32" fmla="*/ 0 w 518"/>
                    <a:gd name="T33" fmla="*/ 0 h 408"/>
                    <a:gd name="T34" fmla="*/ 0 w 518"/>
                    <a:gd name="T35" fmla="*/ 0 h 408"/>
                    <a:gd name="T36" fmla="*/ 0 w 518"/>
                    <a:gd name="T37" fmla="*/ 0 h 40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18"/>
                    <a:gd name="T58" fmla="*/ 0 h 408"/>
                    <a:gd name="T59" fmla="*/ 518 w 518"/>
                    <a:gd name="T60" fmla="*/ 408 h 40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18" h="408">
                      <a:moveTo>
                        <a:pt x="0" y="408"/>
                      </a:moveTo>
                      <a:cubicBezTo>
                        <a:pt x="40" y="403"/>
                        <a:pt x="22" y="407"/>
                        <a:pt x="56" y="396"/>
                      </a:cubicBezTo>
                      <a:cubicBezTo>
                        <a:pt x="60" y="395"/>
                        <a:pt x="68" y="392"/>
                        <a:pt x="68" y="392"/>
                      </a:cubicBezTo>
                      <a:cubicBezTo>
                        <a:pt x="79" y="381"/>
                        <a:pt x="93" y="370"/>
                        <a:pt x="100" y="356"/>
                      </a:cubicBezTo>
                      <a:cubicBezTo>
                        <a:pt x="105" y="346"/>
                        <a:pt x="100" y="332"/>
                        <a:pt x="108" y="324"/>
                      </a:cubicBezTo>
                      <a:cubicBezTo>
                        <a:pt x="114" y="318"/>
                        <a:pt x="145" y="312"/>
                        <a:pt x="156" y="308"/>
                      </a:cubicBezTo>
                      <a:cubicBezTo>
                        <a:pt x="165" y="305"/>
                        <a:pt x="172" y="297"/>
                        <a:pt x="180" y="292"/>
                      </a:cubicBezTo>
                      <a:cubicBezTo>
                        <a:pt x="184" y="289"/>
                        <a:pt x="192" y="284"/>
                        <a:pt x="192" y="284"/>
                      </a:cubicBezTo>
                      <a:cubicBezTo>
                        <a:pt x="214" y="251"/>
                        <a:pt x="247" y="263"/>
                        <a:pt x="276" y="244"/>
                      </a:cubicBezTo>
                      <a:cubicBezTo>
                        <a:pt x="280" y="241"/>
                        <a:pt x="284" y="238"/>
                        <a:pt x="288" y="236"/>
                      </a:cubicBezTo>
                      <a:cubicBezTo>
                        <a:pt x="292" y="234"/>
                        <a:pt x="296" y="234"/>
                        <a:pt x="300" y="232"/>
                      </a:cubicBezTo>
                      <a:cubicBezTo>
                        <a:pt x="308" y="227"/>
                        <a:pt x="324" y="216"/>
                        <a:pt x="324" y="216"/>
                      </a:cubicBezTo>
                      <a:cubicBezTo>
                        <a:pt x="337" y="196"/>
                        <a:pt x="368" y="178"/>
                        <a:pt x="392" y="172"/>
                      </a:cubicBezTo>
                      <a:cubicBezTo>
                        <a:pt x="398" y="170"/>
                        <a:pt x="417" y="168"/>
                        <a:pt x="424" y="164"/>
                      </a:cubicBezTo>
                      <a:cubicBezTo>
                        <a:pt x="458" y="145"/>
                        <a:pt x="477" y="119"/>
                        <a:pt x="504" y="92"/>
                      </a:cubicBezTo>
                      <a:cubicBezTo>
                        <a:pt x="518" y="50"/>
                        <a:pt x="510" y="15"/>
                        <a:pt x="464" y="0"/>
                      </a:cubicBezTo>
                      <a:cubicBezTo>
                        <a:pt x="457" y="1"/>
                        <a:pt x="451" y="2"/>
                        <a:pt x="444" y="4"/>
                      </a:cubicBezTo>
                      <a:cubicBezTo>
                        <a:pt x="436" y="6"/>
                        <a:pt x="420" y="12"/>
                        <a:pt x="420" y="12"/>
                      </a:cubicBezTo>
                      <a:cubicBezTo>
                        <a:pt x="417" y="16"/>
                        <a:pt x="412" y="24"/>
                        <a:pt x="412" y="24"/>
                      </a:cubicBezTo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690" name="Freeform 12"/>
                <p:cNvSpPr>
                  <a:spLocks/>
                </p:cNvSpPr>
                <p:nvPr/>
              </p:nvSpPr>
              <p:spPr bwMode="auto">
                <a:xfrm>
                  <a:off x="3069" y="2088"/>
                  <a:ext cx="166" cy="48"/>
                </a:xfrm>
                <a:custGeom>
                  <a:avLst/>
                  <a:gdLst>
                    <a:gd name="T0" fmla="*/ 0 w 452"/>
                    <a:gd name="T1" fmla="*/ 1 h 78"/>
                    <a:gd name="T2" fmla="*/ 0 w 452"/>
                    <a:gd name="T3" fmla="*/ 1 h 78"/>
                    <a:gd name="T4" fmla="*/ 0 w 452"/>
                    <a:gd name="T5" fmla="*/ 1 h 78"/>
                    <a:gd name="T6" fmla="*/ 0 w 452"/>
                    <a:gd name="T7" fmla="*/ 1 h 78"/>
                    <a:gd name="T8" fmla="*/ 0 w 452"/>
                    <a:gd name="T9" fmla="*/ 1 h 78"/>
                    <a:gd name="T10" fmla="*/ 0 w 452"/>
                    <a:gd name="T11" fmla="*/ 1 h 78"/>
                    <a:gd name="T12" fmla="*/ 0 w 452"/>
                    <a:gd name="T13" fmla="*/ 1 h 78"/>
                    <a:gd name="T14" fmla="*/ 0 w 452"/>
                    <a:gd name="T15" fmla="*/ 1 h 78"/>
                    <a:gd name="T16" fmla="*/ 0 w 452"/>
                    <a:gd name="T17" fmla="*/ 1 h 78"/>
                    <a:gd name="T18" fmla="*/ 0 w 452"/>
                    <a:gd name="T19" fmla="*/ 1 h 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52"/>
                    <a:gd name="T31" fmla="*/ 0 h 78"/>
                    <a:gd name="T32" fmla="*/ 452 w 452"/>
                    <a:gd name="T33" fmla="*/ 78 h 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52" h="78">
                      <a:moveTo>
                        <a:pt x="452" y="18"/>
                      </a:moveTo>
                      <a:cubicBezTo>
                        <a:pt x="436" y="8"/>
                        <a:pt x="422" y="6"/>
                        <a:pt x="404" y="2"/>
                      </a:cubicBezTo>
                      <a:cubicBezTo>
                        <a:pt x="387" y="4"/>
                        <a:pt x="367" y="0"/>
                        <a:pt x="352" y="10"/>
                      </a:cubicBezTo>
                      <a:cubicBezTo>
                        <a:pt x="339" y="18"/>
                        <a:pt x="324" y="46"/>
                        <a:pt x="324" y="46"/>
                      </a:cubicBezTo>
                      <a:cubicBezTo>
                        <a:pt x="295" y="27"/>
                        <a:pt x="293" y="27"/>
                        <a:pt x="256" y="22"/>
                      </a:cubicBezTo>
                      <a:cubicBezTo>
                        <a:pt x="241" y="23"/>
                        <a:pt x="227" y="23"/>
                        <a:pt x="212" y="26"/>
                      </a:cubicBezTo>
                      <a:cubicBezTo>
                        <a:pt x="204" y="27"/>
                        <a:pt x="188" y="34"/>
                        <a:pt x="188" y="34"/>
                      </a:cubicBezTo>
                      <a:cubicBezTo>
                        <a:pt x="139" y="18"/>
                        <a:pt x="172" y="26"/>
                        <a:pt x="84" y="30"/>
                      </a:cubicBezTo>
                      <a:cubicBezTo>
                        <a:pt x="60" y="38"/>
                        <a:pt x="33" y="48"/>
                        <a:pt x="12" y="62"/>
                      </a:cubicBezTo>
                      <a:cubicBezTo>
                        <a:pt x="3" y="76"/>
                        <a:pt x="7" y="71"/>
                        <a:pt x="0" y="78"/>
                      </a:cubicBezTo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691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2828" y="2774"/>
                  <a:ext cx="73" cy="147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69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2884" y="2792"/>
                  <a:ext cx="67" cy="113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693" name="Freeform 15"/>
                <p:cNvSpPr>
                  <a:spLocks/>
                </p:cNvSpPr>
                <p:nvPr/>
              </p:nvSpPr>
              <p:spPr bwMode="auto">
                <a:xfrm>
                  <a:off x="3154" y="2136"/>
                  <a:ext cx="77" cy="130"/>
                </a:xfrm>
                <a:custGeom>
                  <a:avLst/>
                  <a:gdLst>
                    <a:gd name="T0" fmla="*/ 0 w 212"/>
                    <a:gd name="T1" fmla="*/ 1 h 212"/>
                    <a:gd name="T2" fmla="*/ 0 w 212"/>
                    <a:gd name="T3" fmla="*/ 1 h 212"/>
                    <a:gd name="T4" fmla="*/ 0 w 212"/>
                    <a:gd name="T5" fmla="*/ 0 h 212"/>
                    <a:gd name="T6" fmla="*/ 0 w 212"/>
                    <a:gd name="T7" fmla="*/ 1 h 212"/>
                    <a:gd name="T8" fmla="*/ 0 w 212"/>
                    <a:gd name="T9" fmla="*/ 1 h 212"/>
                    <a:gd name="T10" fmla="*/ 0 w 212"/>
                    <a:gd name="T11" fmla="*/ 1 h 212"/>
                    <a:gd name="T12" fmla="*/ 0 w 212"/>
                    <a:gd name="T13" fmla="*/ 1 h 212"/>
                    <a:gd name="T14" fmla="*/ 0 w 212"/>
                    <a:gd name="T15" fmla="*/ 1 h 212"/>
                    <a:gd name="T16" fmla="*/ 0 w 212"/>
                    <a:gd name="T17" fmla="*/ 1 h 212"/>
                    <a:gd name="T18" fmla="*/ 0 w 212"/>
                    <a:gd name="T19" fmla="*/ 1 h 212"/>
                    <a:gd name="T20" fmla="*/ 0 w 212"/>
                    <a:gd name="T21" fmla="*/ 1 h 2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2"/>
                    <a:gd name="T34" fmla="*/ 0 h 212"/>
                    <a:gd name="T35" fmla="*/ 212 w 212"/>
                    <a:gd name="T36" fmla="*/ 212 h 2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2" h="212">
                      <a:moveTo>
                        <a:pt x="0" y="20"/>
                      </a:moveTo>
                      <a:cubicBezTo>
                        <a:pt x="0" y="20"/>
                        <a:pt x="36" y="8"/>
                        <a:pt x="36" y="8"/>
                      </a:cubicBezTo>
                      <a:cubicBezTo>
                        <a:pt x="44" y="5"/>
                        <a:pt x="60" y="0"/>
                        <a:pt x="60" y="0"/>
                      </a:cubicBezTo>
                      <a:cubicBezTo>
                        <a:pt x="69" y="1"/>
                        <a:pt x="79" y="0"/>
                        <a:pt x="88" y="4"/>
                      </a:cubicBezTo>
                      <a:cubicBezTo>
                        <a:pt x="96" y="8"/>
                        <a:pt x="92" y="25"/>
                        <a:pt x="100" y="28"/>
                      </a:cubicBezTo>
                      <a:cubicBezTo>
                        <a:pt x="114" y="33"/>
                        <a:pt x="129" y="31"/>
                        <a:pt x="144" y="32"/>
                      </a:cubicBezTo>
                      <a:cubicBezTo>
                        <a:pt x="148" y="45"/>
                        <a:pt x="146" y="46"/>
                        <a:pt x="160" y="52"/>
                      </a:cubicBezTo>
                      <a:cubicBezTo>
                        <a:pt x="168" y="55"/>
                        <a:pt x="184" y="60"/>
                        <a:pt x="184" y="60"/>
                      </a:cubicBezTo>
                      <a:cubicBezTo>
                        <a:pt x="190" y="77"/>
                        <a:pt x="186" y="82"/>
                        <a:pt x="176" y="96"/>
                      </a:cubicBezTo>
                      <a:cubicBezTo>
                        <a:pt x="212" y="150"/>
                        <a:pt x="132" y="180"/>
                        <a:pt x="96" y="204"/>
                      </a:cubicBezTo>
                      <a:lnTo>
                        <a:pt x="80" y="212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grpSp>
              <p:nvGrpSpPr>
                <p:cNvPr id="23694" name="Group 16"/>
                <p:cNvGrpSpPr>
                  <a:grpSpLocks/>
                </p:cNvGrpSpPr>
                <p:nvPr/>
              </p:nvGrpSpPr>
              <p:grpSpPr bwMode="auto">
                <a:xfrm>
                  <a:off x="2590" y="2047"/>
                  <a:ext cx="291" cy="720"/>
                  <a:chOff x="2007" y="12089"/>
                  <a:chExt cx="528" cy="1247"/>
                </a:xfrm>
              </p:grpSpPr>
              <p:sp>
                <p:nvSpPr>
                  <p:cNvPr id="23714" name="Freeform 17"/>
                  <p:cNvSpPr>
                    <a:spLocks/>
                  </p:cNvSpPr>
                  <p:nvPr/>
                </p:nvSpPr>
                <p:spPr bwMode="auto">
                  <a:xfrm>
                    <a:off x="2015" y="13002"/>
                    <a:ext cx="511" cy="122"/>
                  </a:xfrm>
                  <a:custGeom>
                    <a:avLst/>
                    <a:gdLst>
                      <a:gd name="T0" fmla="*/ 0 w 892"/>
                      <a:gd name="T1" fmla="*/ 4 h 139"/>
                      <a:gd name="T2" fmla="*/ 1 w 892"/>
                      <a:gd name="T3" fmla="*/ 4 h 139"/>
                      <a:gd name="T4" fmla="*/ 1 w 892"/>
                      <a:gd name="T5" fmla="*/ 4 h 139"/>
                      <a:gd name="T6" fmla="*/ 1 w 892"/>
                      <a:gd name="T7" fmla="*/ 4 h 139"/>
                      <a:gd name="T8" fmla="*/ 1 w 892"/>
                      <a:gd name="T9" fmla="*/ 4 h 139"/>
                      <a:gd name="T10" fmla="*/ 1 w 892"/>
                      <a:gd name="T11" fmla="*/ 4 h 139"/>
                      <a:gd name="T12" fmla="*/ 1 w 892"/>
                      <a:gd name="T13" fmla="*/ 4 h 139"/>
                      <a:gd name="T14" fmla="*/ 1 w 892"/>
                      <a:gd name="T15" fmla="*/ 4 h 139"/>
                      <a:gd name="T16" fmla="*/ 1 w 892"/>
                      <a:gd name="T17" fmla="*/ 4 h 139"/>
                      <a:gd name="T18" fmla="*/ 1 w 892"/>
                      <a:gd name="T19" fmla="*/ 1 h 13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92"/>
                      <a:gd name="T31" fmla="*/ 0 h 139"/>
                      <a:gd name="T32" fmla="*/ 892 w 892"/>
                      <a:gd name="T33" fmla="*/ 139 h 13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92" h="139">
                        <a:moveTo>
                          <a:pt x="0" y="41"/>
                        </a:moveTo>
                        <a:cubicBezTo>
                          <a:pt x="46" y="48"/>
                          <a:pt x="83" y="84"/>
                          <a:pt x="132" y="89"/>
                        </a:cubicBezTo>
                        <a:cubicBezTo>
                          <a:pt x="176" y="94"/>
                          <a:pt x="217" y="112"/>
                          <a:pt x="260" y="117"/>
                        </a:cubicBezTo>
                        <a:cubicBezTo>
                          <a:pt x="344" y="126"/>
                          <a:pt x="428" y="133"/>
                          <a:pt x="512" y="137"/>
                        </a:cubicBezTo>
                        <a:cubicBezTo>
                          <a:pt x="596" y="132"/>
                          <a:pt x="682" y="139"/>
                          <a:pt x="764" y="121"/>
                        </a:cubicBezTo>
                        <a:cubicBezTo>
                          <a:pt x="793" y="114"/>
                          <a:pt x="814" y="102"/>
                          <a:pt x="840" y="89"/>
                        </a:cubicBezTo>
                        <a:cubicBezTo>
                          <a:pt x="852" y="83"/>
                          <a:pt x="876" y="69"/>
                          <a:pt x="876" y="69"/>
                        </a:cubicBezTo>
                        <a:cubicBezTo>
                          <a:pt x="883" y="58"/>
                          <a:pt x="892" y="33"/>
                          <a:pt x="892" y="33"/>
                        </a:cubicBezTo>
                        <a:cubicBezTo>
                          <a:pt x="888" y="20"/>
                          <a:pt x="889" y="18"/>
                          <a:pt x="876" y="9"/>
                        </a:cubicBezTo>
                        <a:cubicBezTo>
                          <a:pt x="863" y="0"/>
                          <a:pt x="864" y="11"/>
                          <a:pt x="864" y="1"/>
                        </a:cubicBezTo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715" name="Freeform 18"/>
                  <p:cNvSpPr>
                    <a:spLocks/>
                  </p:cNvSpPr>
                  <p:nvPr/>
                </p:nvSpPr>
                <p:spPr bwMode="auto">
                  <a:xfrm>
                    <a:off x="2478" y="12528"/>
                    <a:ext cx="57" cy="480"/>
                  </a:xfrm>
                  <a:custGeom>
                    <a:avLst/>
                    <a:gdLst>
                      <a:gd name="T0" fmla="*/ 1 w 100"/>
                      <a:gd name="T1" fmla="*/ 4 h 540"/>
                      <a:gd name="T2" fmla="*/ 1 w 100"/>
                      <a:gd name="T3" fmla="*/ 4 h 540"/>
                      <a:gd name="T4" fmla="*/ 1 w 100"/>
                      <a:gd name="T5" fmla="*/ 4 h 540"/>
                      <a:gd name="T6" fmla="*/ 1 w 100"/>
                      <a:gd name="T7" fmla="*/ 4 h 540"/>
                      <a:gd name="T8" fmla="*/ 1 w 100"/>
                      <a:gd name="T9" fmla="*/ 4 h 540"/>
                      <a:gd name="T10" fmla="*/ 1 w 100"/>
                      <a:gd name="T11" fmla="*/ 4 h 540"/>
                      <a:gd name="T12" fmla="*/ 1 w 100"/>
                      <a:gd name="T13" fmla="*/ 4 h 540"/>
                      <a:gd name="T14" fmla="*/ 1 w 100"/>
                      <a:gd name="T15" fmla="*/ 4 h 540"/>
                      <a:gd name="T16" fmla="*/ 1 w 100"/>
                      <a:gd name="T17" fmla="*/ 4 h 540"/>
                      <a:gd name="T18" fmla="*/ 1 w 100"/>
                      <a:gd name="T19" fmla="*/ 4 h 540"/>
                      <a:gd name="T20" fmla="*/ 1 w 100"/>
                      <a:gd name="T21" fmla="*/ 4 h 540"/>
                      <a:gd name="T22" fmla="*/ 1 w 100"/>
                      <a:gd name="T23" fmla="*/ 4 h 540"/>
                      <a:gd name="T24" fmla="*/ 0 w 100"/>
                      <a:gd name="T25" fmla="*/ 0 h 54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00"/>
                      <a:gd name="T40" fmla="*/ 0 h 540"/>
                      <a:gd name="T41" fmla="*/ 100 w 100"/>
                      <a:gd name="T42" fmla="*/ 540 h 54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00" h="540">
                        <a:moveTo>
                          <a:pt x="76" y="540"/>
                        </a:moveTo>
                        <a:cubicBezTo>
                          <a:pt x="90" y="531"/>
                          <a:pt x="95" y="524"/>
                          <a:pt x="100" y="508"/>
                        </a:cubicBezTo>
                        <a:cubicBezTo>
                          <a:pt x="98" y="487"/>
                          <a:pt x="98" y="444"/>
                          <a:pt x="84" y="424"/>
                        </a:cubicBezTo>
                        <a:cubicBezTo>
                          <a:pt x="79" y="416"/>
                          <a:pt x="68" y="400"/>
                          <a:pt x="68" y="400"/>
                        </a:cubicBezTo>
                        <a:cubicBezTo>
                          <a:pt x="74" y="366"/>
                          <a:pt x="84" y="317"/>
                          <a:pt x="52" y="296"/>
                        </a:cubicBezTo>
                        <a:cubicBezTo>
                          <a:pt x="43" y="283"/>
                          <a:pt x="33" y="277"/>
                          <a:pt x="24" y="264"/>
                        </a:cubicBezTo>
                        <a:cubicBezTo>
                          <a:pt x="38" y="255"/>
                          <a:pt x="43" y="248"/>
                          <a:pt x="48" y="232"/>
                        </a:cubicBezTo>
                        <a:cubicBezTo>
                          <a:pt x="46" y="219"/>
                          <a:pt x="50" y="202"/>
                          <a:pt x="40" y="192"/>
                        </a:cubicBezTo>
                        <a:cubicBezTo>
                          <a:pt x="33" y="185"/>
                          <a:pt x="16" y="176"/>
                          <a:pt x="16" y="176"/>
                        </a:cubicBezTo>
                        <a:cubicBezTo>
                          <a:pt x="19" y="168"/>
                          <a:pt x="27" y="161"/>
                          <a:pt x="28" y="152"/>
                        </a:cubicBezTo>
                        <a:cubicBezTo>
                          <a:pt x="31" y="102"/>
                          <a:pt x="18" y="85"/>
                          <a:pt x="4" y="44"/>
                        </a:cubicBezTo>
                        <a:cubicBezTo>
                          <a:pt x="10" y="27"/>
                          <a:pt x="10" y="34"/>
                          <a:pt x="4" y="12"/>
                        </a:cubicBezTo>
                        <a:cubicBezTo>
                          <a:pt x="3" y="8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716" name="Freeform 19"/>
                  <p:cNvSpPr>
                    <a:spLocks/>
                  </p:cNvSpPr>
                  <p:nvPr/>
                </p:nvSpPr>
                <p:spPr bwMode="auto">
                  <a:xfrm rot="-5973560">
                    <a:off x="2224" y="12303"/>
                    <a:ext cx="362" cy="107"/>
                  </a:xfrm>
                  <a:custGeom>
                    <a:avLst/>
                    <a:gdLst>
                      <a:gd name="T0" fmla="*/ 0 w 392"/>
                      <a:gd name="T1" fmla="*/ 1 h 172"/>
                      <a:gd name="T2" fmla="*/ 6 w 392"/>
                      <a:gd name="T3" fmla="*/ 1 h 172"/>
                      <a:gd name="T4" fmla="*/ 6 w 392"/>
                      <a:gd name="T5" fmla="*/ 1 h 172"/>
                      <a:gd name="T6" fmla="*/ 6 w 392"/>
                      <a:gd name="T7" fmla="*/ 1 h 172"/>
                      <a:gd name="T8" fmla="*/ 6 w 392"/>
                      <a:gd name="T9" fmla="*/ 1 h 172"/>
                      <a:gd name="T10" fmla="*/ 6 w 392"/>
                      <a:gd name="T11" fmla="*/ 1 h 172"/>
                      <a:gd name="T12" fmla="*/ 6 w 392"/>
                      <a:gd name="T13" fmla="*/ 1 h 172"/>
                      <a:gd name="T14" fmla="*/ 6 w 392"/>
                      <a:gd name="T15" fmla="*/ 1 h 172"/>
                      <a:gd name="T16" fmla="*/ 6 w 392"/>
                      <a:gd name="T17" fmla="*/ 1 h 172"/>
                      <a:gd name="T18" fmla="*/ 6 w 392"/>
                      <a:gd name="T19" fmla="*/ 1 h 172"/>
                      <a:gd name="T20" fmla="*/ 6 w 392"/>
                      <a:gd name="T21" fmla="*/ 1 h 172"/>
                      <a:gd name="T22" fmla="*/ 6 w 392"/>
                      <a:gd name="T23" fmla="*/ 1 h 172"/>
                      <a:gd name="T24" fmla="*/ 6 w 392"/>
                      <a:gd name="T25" fmla="*/ 1 h 172"/>
                      <a:gd name="T26" fmla="*/ 6 w 392"/>
                      <a:gd name="T27" fmla="*/ 1 h 172"/>
                      <a:gd name="T28" fmla="*/ 6 w 392"/>
                      <a:gd name="T29" fmla="*/ 0 h 17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392"/>
                      <a:gd name="T46" fmla="*/ 0 h 172"/>
                      <a:gd name="T47" fmla="*/ 392 w 392"/>
                      <a:gd name="T48" fmla="*/ 172 h 17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392" h="172">
                        <a:moveTo>
                          <a:pt x="0" y="172"/>
                        </a:moveTo>
                        <a:cubicBezTo>
                          <a:pt x="20" y="167"/>
                          <a:pt x="22" y="163"/>
                          <a:pt x="28" y="144"/>
                        </a:cubicBezTo>
                        <a:cubicBezTo>
                          <a:pt x="41" y="148"/>
                          <a:pt x="51" y="156"/>
                          <a:pt x="64" y="160"/>
                        </a:cubicBezTo>
                        <a:cubicBezTo>
                          <a:pt x="104" y="155"/>
                          <a:pt x="86" y="159"/>
                          <a:pt x="120" y="148"/>
                        </a:cubicBezTo>
                        <a:cubicBezTo>
                          <a:pt x="129" y="145"/>
                          <a:pt x="144" y="132"/>
                          <a:pt x="144" y="132"/>
                        </a:cubicBezTo>
                        <a:cubicBezTo>
                          <a:pt x="147" y="128"/>
                          <a:pt x="150" y="124"/>
                          <a:pt x="152" y="120"/>
                        </a:cubicBezTo>
                        <a:cubicBezTo>
                          <a:pt x="154" y="116"/>
                          <a:pt x="152" y="108"/>
                          <a:pt x="156" y="108"/>
                        </a:cubicBezTo>
                        <a:cubicBezTo>
                          <a:pt x="162" y="108"/>
                          <a:pt x="163" y="117"/>
                          <a:pt x="168" y="120"/>
                        </a:cubicBezTo>
                        <a:cubicBezTo>
                          <a:pt x="175" y="124"/>
                          <a:pt x="184" y="125"/>
                          <a:pt x="192" y="128"/>
                        </a:cubicBezTo>
                        <a:cubicBezTo>
                          <a:pt x="200" y="131"/>
                          <a:pt x="216" y="136"/>
                          <a:pt x="216" y="136"/>
                        </a:cubicBezTo>
                        <a:cubicBezTo>
                          <a:pt x="269" y="129"/>
                          <a:pt x="268" y="125"/>
                          <a:pt x="280" y="76"/>
                        </a:cubicBezTo>
                        <a:cubicBezTo>
                          <a:pt x="300" y="89"/>
                          <a:pt x="303" y="88"/>
                          <a:pt x="328" y="84"/>
                        </a:cubicBezTo>
                        <a:cubicBezTo>
                          <a:pt x="340" y="76"/>
                          <a:pt x="352" y="72"/>
                          <a:pt x="364" y="64"/>
                        </a:cubicBezTo>
                        <a:cubicBezTo>
                          <a:pt x="380" y="40"/>
                          <a:pt x="384" y="48"/>
                          <a:pt x="392" y="16"/>
                        </a:cubicBezTo>
                        <a:cubicBezTo>
                          <a:pt x="388" y="3"/>
                          <a:pt x="388" y="8"/>
                          <a:pt x="388" y="0"/>
                        </a:cubicBezTo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717" name="Freeform 20"/>
                  <p:cNvSpPr>
                    <a:spLocks/>
                  </p:cNvSpPr>
                  <p:nvPr/>
                </p:nvSpPr>
                <p:spPr bwMode="auto">
                  <a:xfrm>
                    <a:off x="2121" y="12089"/>
                    <a:ext cx="225" cy="215"/>
                  </a:xfrm>
                  <a:custGeom>
                    <a:avLst/>
                    <a:gdLst>
                      <a:gd name="T0" fmla="*/ 1 w 396"/>
                      <a:gd name="T1" fmla="*/ 4 h 240"/>
                      <a:gd name="T2" fmla="*/ 1 w 396"/>
                      <a:gd name="T3" fmla="*/ 4 h 240"/>
                      <a:gd name="T4" fmla="*/ 1 w 396"/>
                      <a:gd name="T5" fmla="*/ 4 h 240"/>
                      <a:gd name="T6" fmla="*/ 1 w 396"/>
                      <a:gd name="T7" fmla="*/ 4 h 240"/>
                      <a:gd name="T8" fmla="*/ 1 w 396"/>
                      <a:gd name="T9" fmla="*/ 0 h 240"/>
                      <a:gd name="T10" fmla="*/ 1 w 396"/>
                      <a:gd name="T11" fmla="*/ 4 h 240"/>
                      <a:gd name="T12" fmla="*/ 1 w 396"/>
                      <a:gd name="T13" fmla="*/ 4 h 240"/>
                      <a:gd name="T14" fmla="*/ 1 w 396"/>
                      <a:gd name="T15" fmla="*/ 4 h 240"/>
                      <a:gd name="T16" fmla="*/ 1 w 396"/>
                      <a:gd name="T17" fmla="*/ 4 h 240"/>
                      <a:gd name="T18" fmla="*/ 1 w 396"/>
                      <a:gd name="T19" fmla="*/ 4 h 240"/>
                      <a:gd name="T20" fmla="*/ 1 w 396"/>
                      <a:gd name="T21" fmla="*/ 4 h 240"/>
                      <a:gd name="T22" fmla="*/ 1 w 396"/>
                      <a:gd name="T23" fmla="*/ 4 h 240"/>
                      <a:gd name="T24" fmla="*/ 1 w 396"/>
                      <a:gd name="T25" fmla="*/ 4 h 240"/>
                      <a:gd name="T26" fmla="*/ 1 w 396"/>
                      <a:gd name="T27" fmla="*/ 4 h 240"/>
                      <a:gd name="T28" fmla="*/ 0 w 396"/>
                      <a:gd name="T29" fmla="*/ 4 h 24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396"/>
                      <a:gd name="T46" fmla="*/ 0 h 240"/>
                      <a:gd name="T47" fmla="*/ 396 w 396"/>
                      <a:gd name="T48" fmla="*/ 240 h 24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396" h="240">
                        <a:moveTo>
                          <a:pt x="396" y="108"/>
                        </a:moveTo>
                        <a:cubicBezTo>
                          <a:pt x="394" y="97"/>
                          <a:pt x="396" y="84"/>
                          <a:pt x="388" y="76"/>
                        </a:cubicBezTo>
                        <a:cubicBezTo>
                          <a:pt x="357" y="45"/>
                          <a:pt x="308" y="40"/>
                          <a:pt x="268" y="36"/>
                        </a:cubicBezTo>
                        <a:cubicBezTo>
                          <a:pt x="260" y="13"/>
                          <a:pt x="251" y="12"/>
                          <a:pt x="228" y="4"/>
                        </a:cubicBezTo>
                        <a:cubicBezTo>
                          <a:pt x="224" y="3"/>
                          <a:pt x="216" y="0"/>
                          <a:pt x="216" y="0"/>
                        </a:cubicBezTo>
                        <a:cubicBezTo>
                          <a:pt x="211" y="0"/>
                          <a:pt x="174" y="0"/>
                          <a:pt x="160" y="8"/>
                        </a:cubicBezTo>
                        <a:cubicBezTo>
                          <a:pt x="152" y="13"/>
                          <a:pt x="136" y="24"/>
                          <a:pt x="136" y="24"/>
                        </a:cubicBezTo>
                        <a:cubicBezTo>
                          <a:pt x="116" y="54"/>
                          <a:pt x="122" y="39"/>
                          <a:pt x="116" y="68"/>
                        </a:cubicBezTo>
                        <a:cubicBezTo>
                          <a:pt x="102" y="59"/>
                          <a:pt x="103" y="55"/>
                          <a:pt x="84" y="64"/>
                        </a:cubicBezTo>
                        <a:cubicBezTo>
                          <a:pt x="75" y="68"/>
                          <a:pt x="60" y="80"/>
                          <a:pt x="60" y="80"/>
                        </a:cubicBezTo>
                        <a:cubicBezTo>
                          <a:pt x="52" y="92"/>
                          <a:pt x="41" y="102"/>
                          <a:pt x="36" y="116"/>
                        </a:cubicBezTo>
                        <a:cubicBezTo>
                          <a:pt x="33" y="124"/>
                          <a:pt x="28" y="140"/>
                          <a:pt x="28" y="140"/>
                        </a:cubicBezTo>
                        <a:cubicBezTo>
                          <a:pt x="29" y="153"/>
                          <a:pt x="34" y="167"/>
                          <a:pt x="32" y="180"/>
                        </a:cubicBezTo>
                        <a:cubicBezTo>
                          <a:pt x="31" y="185"/>
                          <a:pt x="23" y="185"/>
                          <a:pt x="20" y="188"/>
                        </a:cubicBezTo>
                        <a:cubicBezTo>
                          <a:pt x="8" y="200"/>
                          <a:pt x="0" y="224"/>
                          <a:pt x="0" y="240"/>
                        </a:cubicBezTo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718" name="Freeform 21"/>
                  <p:cNvSpPr>
                    <a:spLocks/>
                  </p:cNvSpPr>
                  <p:nvPr/>
                </p:nvSpPr>
                <p:spPr bwMode="auto">
                  <a:xfrm>
                    <a:off x="2027" y="12308"/>
                    <a:ext cx="106" cy="561"/>
                  </a:xfrm>
                  <a:custGeom>
                    <a:avLst/>
                    <a:gdLst>
                      <a:gd name="T0" fmla="*/ 1 w 184"/>
                      <a:gd name="T1" fmla="*/ 0 h 632"/>
                      <a:gd name="T2" fmla="*/ 1 w 184"/>
                      <a:gd name="T3" fmla="*/ 4 h 632"/>
                      <a:gd name="T4" fmla="*/ 1 w 184"/>
                      <a:gd name="T5" fmla="*/ 4 h 632"/>
                      <a:gd name="T6" fmla="*/ 1 w 184"/>
                      <a:gd name="T7" fmla="*/ 4 h 632"/>
                      <a:gd name="T8" fmla="*/ 1 w 184"/>
                      <a:gd name="T9" fmla="*/ 4 h 632"/>
                      <a:gd name="T10" fmla="*/ 1 w 184"/>
                      <a:gd name="T11" fmla="*/ 4 h 632"/>
                      <a:gd name="T12" fmla="*/ 1 w 184"/>
                      <a:gd name="T13" fmla="*/ 4 h 632"/>
                      <a:gd name="T14" fmla="*/ 1 w 184"/>
                      <a:gd name="T15" fmla="*/ 4 h 632"/>
                      <a:gd name="T16" fmla="*/ 1 w 184"/>
                      <a:gd name="T17" fmla="*/ 4 h 632"/>
                      <a:gd name="T18" fmla="*/ 1 w 184"/>
                      <a:gd name="T19" fmla="*/ 4 h 632"/>
                      <a:gd name="T20" fmla="*/ 1 w 184"/>
                      <a:gd name="T21" fmla="*/ 4 h 632"/>
                      <a:gd name="T22" fmla="*/ 1 w 184"/>
                      <a:gd name="T23" fmla="*/ 4 h 632"/>
                      <a:gd name="T24" fmla="*/ 1 w 184"/>
                      <a:gd name="T25" fmla="*/ 4 h 632"/>
                      <a:gd name="T26" fmla="*/ 1 w 184"/>
                      <a:gd name="T27" fmla="*/ 4 h 632"/>
                      <a:gd name="T28" fmla="*/ 1 w 184"/>
                      <a:gd name="T29" fmla="*/ 4 h 632"/>
                      <a:gd name="T30" fmla="*/ 0 w 184"/>
                      <a:gd name="T31" fmla="*/ 4 h 632"/>
                      <a:gd name="T32" fmla="*/ 1 w 184"/>
                      <a:gd name="T33" fmla="*/ 4 h 632"/>
                      <a:gd name="T34" fmla="*/ 1 w 184"/>
                      <a:gd name="T35" fmla="*/ 4 h 63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84"/>
                      <a:gd name="T55" fmla="*/ 0 h 632"/>
                      <a:gd name="T56" fmla="*/ 184 w 184"/>
                      <a:gd name="T57" fmla="*/ 632 h 63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84" h="632">
                        <a:moveTo>
                          <a:pt x="184" y="0"/>
                        </a:moveTo>
                        <a:cubicBezTo>
                          <a:pt x="169" y="1"/>
                          <a:pt x="154" y="0"/>
                          <a:pt x="140" y="4"/>
                        </a:cubicBezTo>
                        <a:cubicBezTo>
                          <a:pt x="131" y="7"/>
                          <a:pt x="116" y="20"/>
                          <a:pt x="116" y="20"/>
                        </a:cubicBezTo>
                        <a:cubicBezTo>
                          <a:pt x="94" y="52"/>
                          <a:pt x="102" y="97"/>
                          <a:pt x="68" y="120"/>
                        </a:cubicBezTo>
                        <a:cubicBezTo>
                          <a:pt x="62" y="137"/>
                          <a:pt x="71" y="140"/>
                          <a:pt x="76" y="156"/>
                        </a:cubicBezTo>
                        <a:cubicBezTo>
                          <a:pt x="79" y="210"/>
                          <a:pt x="63" y="231"/>
                          <a:pt x="100" y="256"/>
                        </a:cubicBezTo>
                        <a:cubicBezTo>
                          <a:pt x="93" y="277"/>
                          <a:pt x="76" y="276"/>
                          <a:pt x="68" y="300"/>
                        </a:cubicBezTo>
                        <a:cubicBezTo>
                          <a:pt x="65" y="308"/>
                          <a:pt x="63" y="316"/>
                          <a:pt x="60" y="324"/>
                        </a:cubicBezTo>
                        <a:cubicBezTo>
                          <a:pt x="59" y="328"/>
                          <a:pt x="56" y="336"/>
                          <a:pt x="56" y="336"/>
                        </a:cubicBezTo>
                        <a:cubicBezTo>
                          <a:pt x="60" y="358"/>
                          <a:pt x="61" y="376"/>
                          <a:pt x="84" y="384"/>
                        </a:cubicBezTo>
                        <a:cubicBezTo>
                          <a:pt x="80" y="397"/>
                          <a:pt x="56" y="412"/>
                          <a:pt x="56" y="412"/>
                        </a:cubicBezTo>
                        <a:cubicBezTo>
                          <a:pt x="49" y="423"/>
                          <a:pt x="40" y="448"/>
                          <a:pt x="40" y="448"/>
                        </a:cubicBezTo>
                        <a:cubicBezTo>
                          <a:pt x="46" y="471"/>
                          <a:pt x="50" y="479"/>
                          <a:pt x="64" y="500"/>
                        </a:cubicBezTo>
                        <a:cubicBezTo>
                          <a:pt x="67" y="504"/>
                          <a:pt x="72" y="512"/>
                          <a:pt x="72" y="512"/>
                        </a:cubicBezTo>
                        <a:cubicBezTo>
                          <a:pt x="53" y="517"/>
                          <a:pt x="38" y="526"/>
                          <a:pt x="20" y="532"/>
                        </a:cubicBezTo>
                        <a:cubicBezTo>
                          <a:pt x="2" y="560"/>
                          <a:pt x="7" y="547"/>
                          <a:pt x="0" y="568"/>
                        </a:cubicBezTo>
                        <a:cubicBezTo>
                          <a:pt x="1" y="574"/>
                          <a:pt x="4" y="593"/>
                          <a:pt x="8" y="600"/>
                        </a:cubicBezTo>
                        <a:cubicBezTo>
                          <a:pt x="25" y="631"/>
                          <a:pt x="24" y="613"/>
                          <a:pt x="24" y="632"/>
                        </a:cubicBezTo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719" name="Freeform 22"/>
                  <p:cNvSpPr>
                    <a:spLocks/>
                  </p:cNvSpPr>
                  <p:nvPr/>
                </p:nvSpPr>
                <p:spPr bwMode="auto">
                  <a:xfrm>
                    <a:off x="2013" y="12856"/>
                    <a:ext cx="21" cy="181"/>
                  </a:xfrm>
                  <a:custGeom>
                    <a:avLst/>
                    <a:gdLst>
                      <a:gd name="T0" fmla="*/ 1 w 36"/>
                      <a:gd name="T1" fmla="*/ 0 h 205"/>
                      <a:gd name="T2" fmla="*/ 1 w 36"/>
                      <a:gd name="T3" fmla="*/ 4 h 205"/>
                      <a:gd name="T4" fmla="*/ 1 w 36"/>
                      <a:gd name="T5" fmla="*/ 4 h 205"/>
                      <a:gd name="T6" fmla="*/ 0 w 36"/>
                      <a:gd name="T7" fmla="*/ 4 h 205"/>
                      <a:gd name="T8" fmla="*/ 1 w 36"/>
                      <a:gd name="T9" fmla="*/ 4 h 2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205"/>
                      <a:gd name="T17" fmla="*/ 36 w 36"/>
                      <a:gd name="T18" fmla="*/ 205 h 2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205">
                        <a:moveTo>
                          <a:pt x="36" y="0"/>
                        </a:moveTo>
                        <a:cubicBezTo>
                          <a:pt x="25" y="17"/>
                          <a:pt x="11" y="23"/>
                          <a:pt x="4" y="44"/>
                        </a:cubicBezTo>
                        <a:cubicBezTo>
                          <a:pt x="7" y="71"/>
                          <a:pt x="9" y="93"/>
                          <a:pt x="24" y="116"/>
                        </a:cubicBezTo>
                        <a:cubicBezTo>
                          <a:pt x="17" y="138"/>
                          <a:pt x="6" y="157"/>
                          <a:pt x="0" y="180"/>
                        </a:cubicBezTo>
                        <a:cubicBezTo>
                          <a:pt x="8" y="205"/>
                          <a:pt x="0" y="204"/>
                          <a:pt x="12" y="204"/>
                        </a:cubicBezTo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720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97" y="13131"/>
                    <a:ext cx="141" cy="205"/>
                  </a:xfrm>
                  <a:prstGeom prst="line">
                    <a:avLst/>
                  </a:prstGeom>
                  <a:noFill/>
                  <a:ln w="38100">
                    <a:solidFill>
                      <a:srgbClr val="3366FF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721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53" y="13121"/>
                    <a:ext cx="55" cy="117"/>
                  </a:xfrm>
                  <a:prstGeom prst="line">
                    <a:avLst/>
                  </a:prstGeom>
                  <a:noFill/>
                  <a:ln w="38100">
                    <a:solidFill>
                      <a:srgbClr val="3366FF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722" name="Freeform 25"/>
                  <p:cNvSpPr>
                    <a:spLocks/>
                  </p:cNvSpPr>
                  <p:nvPr/>
                </p:nvSpPr>
                <p:spPr bwMode="auto">
                  <a:xfrm>
                    <a:off x="2081" y="12620"/>
                    <a:ext cx="309" cy="155"/>
                  </a:xfrm>
                  <a:custGeom>
                    <a:avLst/>
                    <a:gdLst>
                      <a:gd name="T0" fmla="*/ 0 w 704"/>
                      <a:gd name="T1" fmla="*/ 2147483647 h 92"/>
                      <a:gd name="T2" fmla="*/ 0 w 704"/>
                      <a:gd name="T3" fmla="*/ 2147483647 h 92"/>
                      <a:gd name="T4" fmla="*/ 0 w 704"/>
                      <a:gd name="T5" fmla="*/ 2147483647 h 92"/>
                      <a:gd name="T6" fmla="*/ 0 w 704"/>
                      <a:gd name="T7" fmla="*/ 2147483647 h 92"/>
                      <a:gd name="T8" fmla="*/ 0 w 704"/>
                      <a:gd name="T9" fmla="*/ 2147483647 h 92"/>
                      <a:gd name="T10" fmla="*/ 0 w 704"/>
                      <a:gd name="T11" fmla="*/ 2147483647 h 92"/>
                      <a:gd name="T12" fmla="*/ 0 w 704"/>
                      <a:gd name="T13" fmla="*/ 2147483647 h 92"/>
                      <a:gd name="T14" fmla="*/ 0 w 704"/>
                      <a:gd name="T15" fmla="*/ 2147483647 h 92"/>
                      <a:gd name="T16" fmla="*/ 0 w 704"/>
                      <a:gd name="T17" fmla="*/ 2147483647 h 92"/>
                      <a:gd name="T18" fmla="*/ 0 w 704"/>
                      <a:gd name="T19" fmla="*/ 2147483647 h 92"/>
                      <a:gd name="T20" fmla="*/ 0 w 704"/>
                      <a:gd name="T21" fmla="*/ 2147483647 h 92"/>
                      <a:gd name="T22" fmla="*/ 0 w 704"/>
                      <a:gd name="T23" fmla="*/ 2147483647 h 92"/>
                      <a:gd name="T24" fmla="*/ 0 w 704"/>
                      <a:gd name="T25" fmla="*/ 2147483647 h 92"/>
                      <a:gd name="T26" fmla="*/ 0 w 704"/>
                      <a:gd name="T27" fmla="*/ 2147483647 h 92"/>
                      <a:gd name="T28" fmla="*/ 0 w 704"/>
                      <a:gd name="T29" fmla="*/ 2147483647 h 92"/>
                      <a:gd name="T30" fmla="*/ 0 w 704"/>
                      <a:gd name="T31" fmla="*/ 2147483647 h 92"/>
                      <a:gd name="T32" fmla="*/ 0 w 704"/>
                      <a:gd name="T33" fmla="*/ 0 h 9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704"/>
                      <a:gd name="T52" fmla="*/ 0 h 92"/>
                      <a:gd name="T53" fmla="*/ 704 w 704"/>
                      <a:gd name="T54" fmla="*/ 92 h 9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704" h="92">
                        <a:moveTo>
                          <a:pt x="0" y="44"/>
                        </a:moveTo>
                        <a:cubicBezTo>
                          <a:pt x="24" y="80"/>
                          <a:pt x="59" y="86"/>
                          <a:pt x="100" y="92"/>
                        </a:cubicBezTo>
                        <a:cubicBezTo>
                          <a:pt x="123" y="89"/>
                          <a:pt x="134" y="88"/>
                          <a:pt x="152" y="76"/>
                        </a:cubicBezTo>
                        <a:cubicBezTo>
                          <a:pt x="173" y="83"/>
                          <a:pt x="180" y="89"/>
                          <a:pt x="204" y="92"/>
                        </a:cubicBezTo>
                        <a:cubicBezTo>
                          <a:pt x="240" y="87"/>
                          <a:pt x="223" y="91"/>
                          <a:pt x="256" y="80"/>
                        </a:cubicBezTo>
                        <a:cubicBezTo>
                          <a:pt x="264" y="77"/>
                          <a:pt x="280" y="72"/>
                          <a:pt x="280" y="72"/>
                        </a:cubicBezTo>
                        <a:cubicBezTo>
                          <a:pt x="304" y="78"/>
                          <a:pt x="291" y="74"/>
                          <a:pt x="320" y="84"/>
                        </a:cubicBezTo>
                        <a:cubicBezTo>
                          <a:pt x="324" y="85"/>
                          <a:pt x="332" y="88"/>
                          <a:pt x="332" y="88"/>
                        </a:cubicBezTo>
                        <a:cubicBezTo>
                          <a:pt x="347" y="87"/>
                          <a:pt x="361" y="87"/>
                          <a:pt x="376" y="84"/>
                        </a:cubicBezTo>
                        <a:cubicBezTo>
                          <a:pt x="384" y="83"/>
                          <a:pt x="400" y="76"/>
                          <a:pt x="400" y="76"/>
                        </a:cubicBezTo>
                        <a:cubicBezTo>
                          <a:pt x="435" y="88"/>
                          <a:pt x="446" y="83"/>
                          <a:pt x="492" y="80"/>
                        </a:cubicBezTo>
                        <a:cubicBezTo>
                          <a:pt x="500" y="77"/>
                          <a:pt x="509" y="77"/>
                          <a:pt x="516" y="72"/>
                        </a:cubicBezTo>
                        <a:cubicBezTo>
                          <a:pt x="524" y="67"/>
                          <a:pt x="540" y="56"/>
                          <a:pt x="540" y="56"/>
                        </a:cubicBezTo>
                        <a:cubicBezTo>
                          <a:pt x="589" y="60"/>
                          <a:pt x="596" y="63"/>
                          <a:pt x="652" y="56"/>
                        </a:cubicBezTo>
                        <a:cubicBezTo>
                          <a:pt x="660" y="55"/>
                          <a:pt x="676" y="48"/>
                          <a:pt x="676" y="48"/>
                        </a:cubicBezTo>
                        <a:cubicBezTo>
                          <a:pt x="684" y="40"/>
                          <a:pt x="692" y="34"/>
                          <a:pt x="696" y="24"/>
                        </a:cubicBezTo>
                        <a:cubicBezTo>
                          <a:pt x="699" y="16"/>
                          <a:pt x="704" y="0"/>
                          <a:pt x="704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723" name="Freeform 26"/>
                  <p:cNvSpPr>
                    <a:spLocks/>
                  </p:cNvSpPr>
                  <p:nvPr/>
                </p:nvSpPr>
                <p:spPr bwMode="auto">
                  <a:xfrm>
                    <a:off x="2161" y="12198"/>
                    <a:ext cx="51" cy="19"/>
                  </a:xfrm>
                  <a:custGeom>
                    <a:avLst/>
                    <a:gdLst>
                      <a:gd name="T0" fmla="*/ 0 w 88"/>
                      <a:gd name="T1" fmla="*/ 10 h 20"/>
                      <a:gd name="T2" fmla="*/ 1 w 88"/>
                      <a:gd name="T3" fmla="*/ 8 h 20"/>
                      <a:gd name="T4" fmla="*/ 1 w 88"/>
                      <a:gd name="T5" fmla="*/ 0 h 20"/>
                      <a:gd name="T6" fmla="*/ 1 w 88"/>
                      <a:gd name="T7" fmla="*/ 10 h 20"/>
                      <a:gd name="T8" fmla="*/ 1 w 88"/>
                      <a:gd name="T9" fmla="*/ 8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8"/>
                      <a:gd name="T16" fmla="*/ 0 h 20"/>
                      <a:gd name="T17" fmla="*/ 88 w 88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8" h="20">
                        <a:moveTo>
                          <a:pt x="0" y="20"/>
                        </a:moveTo>
                        <a:cubicBezTo>
                          <a:pt x="3" y="16"/>
                          <a:pt x="4" y="11"/>
                          <a:pt x="8" y="8"/>
                        </a:cubicBezTo>
                        <a:cubicBezTo>
                          <a:pt x="15" y="4"/>
                          <a:pt x="32" y="0"/>
                          <a:pt x="32" y="0"/>
                        </a:cubicBezTo>
                        <a:cubicBezTo>
                          <a:pt x="40" y="3"/>
                          <a:pt x="47" y="11"/>
                          <a:pt x="56" y="12"/>
                        </a:cubicBezTo>
                        <a:cubicBezTo>
                          <a:pt x="67" y="14"/>
                          <a:pt x="77" y="8"/>
                          <a:pt x="88" y="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724" name="Freeform 27"/>
                  <p:cNvSpPr>
                    <a:spLocks/>
                  </p:cNvSpPr>
                  <p:nvPr/>
                </p:nvSpPr>
                <p:spPr bwMode="auto">
                  <a:xfrm>
                    <a:off x="2241" y="12595"/>
                    <a:ext cx="67" cy="18"/>
                  </a:xfrm>
                  <a:custGeom>
                    <a:avLst/>
                    <a:gdLst>
                      <a:gd name="T0" fmla="*/ 0 w 116"/>
                      <a:gd name="T1" fmla="*/ 3 h 21"/>
                      <a:gd name="T2" fmla="*/ 1 w 116"/>
                      <a:gd name="T3" fmla="*/ 3 h 21"/>
                      <a:gd name="T4" fmla="*/ 1 w 116"/>
                      <a:gd name="T5" fmla="*/ 3 h 21"/>
                      <a:gd name="T6" fmla="*/ 1 w 116"/>
                      <a:gd name="T7" fmla="*/ 3 h 2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6"/>
                      <a:gd name="T13" fmla="*/ 0 h 21"/>
                      <a:gd name="T14" fmla="*/ 116 w 116"/>
                      <a:gd name="T15" fmla="*/ 21 h 2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6" h="21">
                        <a:moveTo>
                          <a:pt x="0" y="5"/>
                        </a:moveTo>
                        <a:cubicBezTo>
                          <a:pt x="28" y="14"/>
                          <a:pt x="19" y="18"/>
                          <a:pt x="56" y="13"/>
                        </a:cubicBezTo>
                        <a:cubicBezTo>
                          <a:pt x="76" y="0"/>
                          <a:pt x="84" y="14"/>
                          <a:pt x="104" y="21"/>
                        </a:cubicBezTo>
                        <a:cubicBezTo>
                          <a:pt x="108" y="20"/>
                          <a:pt x="116" y="17"/>
                          <a:pt x="116" y="17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725" name="Freeform 28"/>
                  <p:cNvSpPr>
                    <a:spLocks/>
                  </p:cNvSpPr>
                  <p:nvPr/>
                </p:nvSpPr>
                <p:spPr bwMode="auto">
                  <a:xfrm>
                    <a:off x="2040" y="12859"/>
                    <a:ext cx="41" cy="133"/>
                  </a:xfrm>
                  <a:custGeom>
                    <a:avLst/>
                    <a:gdLst>
                      <a:gd name="T0" fmla="*/ 1 w 71"/>
                      <a:gd name="T1" fmla="*/ 0 h 148"/>
                      <a:gd name="T2" fmla="*/ 1 w 71"/>
                      <a:gd name="T3" fmla="*/ 4 h 148"/>
                      <a:gd name="T4" fmla="*/ 1 w 71"/>
                      <a:gd name="T5" fmla="*/ 4 h 148"/>
                      <a:gd name="T6" fmla="*/ 1 w 71"/>
                      <a:gd name="T7" fmla="*/ 4 h 148"/>
                      <a:gd name="T8" fmla="*/ 1 w 71"/>
                      <a:gd name="T9" fmla="*/ 4 h 148"/>
                      <a:gd name="T10" fmla="*/ 1 w 71"/>
                      <a:gd name="T11" fmla="*/ 4 h 14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1"/>
                      <a:gd name="T19" fmla="*/ 0 h 148"/>
                      <a:gd name="T20" fmla="*/ 71 w 71"/>
                      <a:gd name="T21" fmla="*/ 148 h 14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1" h="148">
                        <a:moveTo>
                          <a:pt x="71" y="0"/>
                        </a:moveTo>
                        <a:cubicBezTo>
                          <a:pt x="50" y="14"/>
                          <a:pt x="49" y="37"/>
                          <a:pt x="71" y="52"/>
                        </a:cubicBezTo>
                        <a:cubicBezTo>
                          <a:pt x="56" y="57"/>
                          <a:pt x="46" y="61"/>
                          <a:pt x="39" y="76"/>
                        </a:cubicBezTo>
                        <a:cubicBezTo>
                          <a:pt x="35" y="85"/>
                          <a:pt x="38" y="98"/>
                          <a:pt x="31" y="104"/>
                        </a:cubicBezTo>
                        <a:cubicBezTo>
                          <a:pt x="26" y="108"/>
                          <a:pt x="18" y="107"/>
                          <a:pt x="11" y="108"/>
                        </a:cubicBezTo>
                        <a:cubicBezTo>
                          <a:pt x="0" y="125"/>
                          <a:pt x="7" y="127"/>
                          <a:pt x="7" y="14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726" name="Freeform 29"/>
                  <p:cNvSpPr>
                    <a:spLocks/>
                  </p:cNvSpPr>
                  <p:nvPr/>
                </p:nvSpPr>
                <p:spPr bwMode="auto">
                  <a:xfrm>
                    <a:off x="2088" y="12977"/>
                    <a:ext cx="71" cy="60"/>
                  </a:xfrm>
                  <a:custGeom>
                    <a:avLst/>
                    <a:gdLst>
                      <a:gd name="T0" fmla="*/ 0 w 124"/>
                      <a:gd name="T1" fmla="*/ 0 h 68"/>
                      <a:gd name="T2" fmla="*/ 1 w 124"/>
                      <a:gd name="T3" fmla="*/ 4 h 68"/>
                      <a:gd name="T4" fmla="*/ 1 w 124"/>
                      <a:gd name="T5" fmla="*/ 4 h 68"/>
                      <a:gd name="T6" fmla="*/ 1 w 124"/>
                      <a:gd name="T7" fmla="*/ 4 h 68"/>
                      <a:gd name="T8" fmla="*/ 1 w 124"/>
                      <a:gd name="T9" fmla="*/ 4 h 68"/>
                      <a:gd name="T10" fmla="*/ 1 w 124"/>
                      <a:gd name="T11" fmla="*/ 4 h 6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4"/>
                      <a:gd name="T19" fmla="*/ 0 h 68"/>
                      <a:gd name="T20" fmla="*/ 124 w 124"/>
                      <a:gd name="T21" fmla="*/ 68 h 6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4" h="68">
                        <a:moveTo>
                          <a:pt x="0" y="0"/>
                        </a:moveTo>
                        <a:cubicBezTo>
                          <a:pt x="1" y="4"/>
                          <a:pt x="1" y="10"/>
                          <a:pt x="4" y="12"/>
                        </a:cubicBezTo>
                        <a:cubicBezTo>
                          <a:pt x="11" y="17"/>
                          <a:pt x="28" y="20"/>
                          <a:pt x="28" y="20"/>
                        </a:cubicBezTo>
                        <a:cubicBezTo>
                          <a:pt x="54" y="3"/>
                          <a:pt x="42" y="31"/>
                          <a:pt x="68" y="40"/>
                        </a:cubicBezTo>
                        <a:cubicBezTo>
                          <a:pt x="99" y="34"/>
                          <a:pt x="83" y="31"/>
                          <a:pt x="112" y="60"/>
                        </a:cubicBezTo>
                        <a:cubicBezTo>
                          <a:pt x="115" y="63"/>
                          <a:pt x="124" y="68"/>
                          <a:pt x="124" y="6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727" name="Freeform 30"/>
                  <p:cNvSpPr>
                    <a:spLocks/>
                  </p:cNvSpPr>
                  <p:nvPr/>
                </p:nvSpPr>
                <p:spPr bwMode="auto">
                  <a:xfrm>
                    <a:off x="2367" y="12882"/>
                    <a:ext cx="82" cy="93"/>
                  </a:xfrm>
                  <a:custGeom>
                    <a:avLst/>
                    <a:gdLst>
                      <a:gd name="T0" fmla="*/ 1 w 144"/>
                      <a:gd name="T1" fmla="*/ 0 h 104"/>
                      <a:gd name="T2" fmla="*/ 1 w 144"/>
                      <a:gd name="T3" fmla="*/ 4 h 104"/>
                      <a:gd name="T4" fmla="*/ 1 w 144"/>
                      <a:gd name="T5" fmla="*/ 4 h 104"/>
                      <a:gd name="T6" fmla="*/ 0 w 144"/>
                      <a:gd name="T7" fmla="*/ 4 h 10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4"/>
                      <a:gd name="T13" fmla="*/ 0 h 104"/>
                      <a:gd name="T14" fmla="*/ 144 w 144"/>
                      <a:gd name="T15" fmla="*/ 104 h 10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4" h="104">
                        <a:moveTo>
                          <a:pt x="144" y="0"/>
                        </a:moveTo>
                        <a:cubicBezTo>
                          <a:pt x="139" y="32"/>
                          <a:pt x="136" y="35"/>
                          <a:pt x="104" y="40"/>
                        </a:cubicBezTo>
                        <a:cubicBezTo>
                          <a:pt x="115" y="72"/>
                          <a:pt x="91" y="87"/>
                          <a:pt x="64" y="96"/>
                        </a:cubicBezTo>
                        <a:cubicBezTo>
                          <a:pt x="36" y="90"/>
                          <a:pt x="25" y="104"/>
                          <a:pt x="0" y="104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728" name="Freeform 31"/>
                  <p:cNvSpPr>
                    <a:spLocks/>
                  </p:cNvSpPr>
                  <p:nvPr/>
                </p:nvSpPr>
                <p:spPr bwMode="auto">
                  <a:xfrm>
                    <a:off x="2162" y="12380"/>
                    <a:ext cx="41" cy="133"/>
                  </a:xfrm>
                  <a:custGeom>
                    <a:avLst/>
                    <a:gdLst>
                      <a:gd name="T0" fmla="*/ 1 w 71"/>
                      <a:gd name="T1" fmla="*/ 0 h 148"/>
                      <a:gd name="T2" fmla="*/ 1 w 71"/>
                      <a:gd name="T3" fmla="*/ 4 h 148"/>
                      <a:gd name="T4" fmla="*/ 1 w 71"/>
                      <a:gd name="T5" fmla="*/ 4 h 148"/>
                      <a:gd name="T6" fmla="*/ 1 w 71"/>
                      <a:gd name="T7" fmla="*/ 4 h 148"/>
                      <a:gd name="T8" fmla="*/ 1 w 71"/>
                      <a:gd name="T9" fmla="*/ 4 h 148"/>
                      <a:gd name="T10" fmla="*/ 1 w 71"/>
                      <a:gd name="T11" fmla="*/ 4 h 14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1"/>
                      <a:gd name="T19" fmla="*/ 0 h 148"/>
                      <a:gd name="T20" fmla="*/ 71 w 71"/>
                      <a:gd name="T21" fmla="*/ 148 h 14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1" h="148">
                        <a:moveTo>
                          <a:pt x="71" y="0"/>
                        </a:moveTo>
                        <a:cubicBezTo>
                          <a:pt x="50" y="14"/>
                          <a:pt x="49" y="37"/>
                          <a:pt x="71" y="52"/>
                        </a:cubicBezTo>
                        <a:cubicBezTo>
                          <a:pt x="56" y="57"/>
                          <a:pt x="46" y="61"/>
                          <a:pt x="39" y="76"/>
                        </a:cubicBezTo>
                        <a:cubicBezTo>
                          <a:pt x="35" y="85"/>
                          <a:pt x="38" y="98"/>
                          <a:pt x="31" y="104"/>
                        </a:cubicBezTo>
                        <a:cubicBezTo>
                          <a:pt x="26" y="108"/>
                          <a:pt x="18" y="107"/>
                          <a:pt x="11" y="108"/>
                        </a:cubicBezTo>
                        <a:cubicBezTo>
                          <a:pt x="0" y="125"/>
                          <a:pt x="7" y="127"/>
                          <a:pt x="7" y="14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729" name="Freeform 32"/>
                  <p:cNvSpPr>
                    <a:spLocks/>
                  </p:cNvSpPr>
                  <p:nvPr/>
                </p:nvSpPr>
                <p:spPr bwMode="auto">
                  <a:xfrm>
                    <a:off x="2007" y="12178"/>
                    <a:ext cx="524" cy="859"/>
                  </a:xfrm>
                  <a:custGeom>
                    <a:avLst/>
                    <a:gdLst>
                      <a:gd name="T0" fmla="*/ 649 w 513"/>
                      <a:gd name="T1" fmla="*/ 2147483647 h 624"/>
                      <a:gd name="T2" fmla="*/ 1798 w 513"/>
                      <a:gd name="T3" fmla="*/ 0 h 624"/>
                      <a:gd name="T4" fmla="*/ 2608 w 513"/>
                      <a:gd name="T5" fmla="*/ 2147483647 h 624"/>
                      <a:gd name="T6" fmla="*/ 2922 w 513"/>
                      <a:gd name="T7" fmla="*/ 2147483647 h 624"/>
                      <a:gd name="T8" fmla="*/ 0 w 513"/>
                      <a:gd name="T9" fmla="*/ 2147483647 h 624"/>
                      <a:gd name="T10" fmla="*/ 649 w 513"/>
                      <a:gd name="T11" fmla="*/ 2147483647 h 6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13"/>
                      <a:gd name="T19" fmla="*/ 0 h 624"/>
                      <a:gd name="T20" fmla="*/ 513 w 513"/>
                      <a:gd name="T21" fmla="*/ 624 h 6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13" h="624">
                        <a:moveTo>
                          <a:pt x="114" y="84"/>
                        </a:moveTo>
                        <a:lnTo>
                          <a:pt x="315" y="0"/>
                        </a:lnTo>
                        <a:lnTo>
                          <a:pt x="459" y="237"/>
                        </a:lnTo>
                        <a:lnTo>
                          <a:pt x="513" y="597"/>
                        </a:lnTo>
                        <a:lnTo>
                          <a:pt x="0" y="624"/>
                        </a:lnTo>
                        <a:lnTo>
                          <a:pt x="114" y="84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3695" name="Freeform 33"/>
                <p:cNvSpPr>
                  <a:spLocks/>
                </p:cNvSpPr>
                <p:nvPr/>
              </p:nvSpPr>
              <p:spPr bwMode="auto">
                <a:xfrm>
                  <a:off x="2870" y="2718"/>
                  <a:ext cx="325" cy="84"/>
                </a:xfrm>
                <a:custGeom>
                  <a:avLst/>
                  <a:gdLst>
                    <a:gd name="T0" fmla="*/ 0 w 892"/>
                    <a:gd name="T1" fmla="*/ 1 h 139"/>
                    <a:gd name="T2" fmla="*/ 0 w 892"/>
                    <a:gd name="T3" fmla="*/ 1 h 139"/>
                    <a:gd name="T4" fmla="*/ 0 w 892"/>
                    <a:gd name="T5" fmla="*/ 1 h 139"/>
                    <a:gd name="T6" fmla="*/ 0 w 892"/>
                    <a:gd name="T7" fmla="*/ 1 h 139"/>
                    <a:gd name="T8" fmla="*/ 0 w 892"/>
                    <a:gd name="T9" fmla="*/ 1 h 139"/>
                    <a:gd name="T10" fmla="*/ 0 w 892"/>
                    <a:gd name="T11" fmla="*/ 1 h 139"/>
                    <a:gd name="T12" fmla="*/ 0 w 892"/>
                    <a:gd name="T13" fmla="*/ 1 h 139"/>
                    <a:gd name="T14" fmla="*/ 0 w 892"/>
                    <a:gd name="T15" fmla="*/ 1 h 139"/>
                    <a:gd name="T16" fmla="*/ 0 w 892"/>
                    <a:gd name="T17" fmla="*/ 1 h 139"/>
                    <a:gd name="T18" fmla="*/ 0 w 892"/>
                    <a:gd name="T19" fmla="*/ 1 h 13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2"/>
                    <a:gd name="T31" fmla="*/ 0 h 139"/>
                    <a:gd name="T32" fmla="*/ 892 w 892"/>
                    <a:gd name="T33" fmla="*/ 139 h 13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2" h="139">
                      <a:moveTo>
                        <a:pt x="0" y="41"/>
                      </a:moveTo>
                      <a:cubicBezTo>
                        <a:pt x="46" y="48"/>
                        <a:pt x="83" y="84"/>
                        <a:pt x="132" y="89"/>
                      </a:cubicBezTo>
                      <a:cubicBezTo>
                        <a:pt x="176" y="94"/>
                        <a:pt x="217" y="112"/>
                        <a:pt x="260" y="117"/>
                      </a:cubicBezTo>
                      <a:cubicBezTo>
                        <a:pt x="344" y="126"/>
                        <a:pt x="428" y="133"/>
                        <a:pt x="512" y="137"/>
                      </a:cubicBezTo>
                      <a:cubicBezTo>
                        <a:pt x="596" y="132"/>
                        <a:pt x="682" y="139"/>
                        <a:pt x="764" y="121"/>
                      </a:cubicBezTo>
                      <a:cubicBezTo>
                        <a:pt x="793" y="114"/>
                        <a:pt x="814" y="102"/>
                        <a:pt x="840" y="89"/>
                      </a:cubicBezTo>
                      <a:cubicBezTo>
                        <a:pt x="852" y="83"/>
                        <a:pt x="876" y="69"/>
                        <a:pt x="876" y="69"/>
                      </a:cubicBezTo>
                      <a:cubicBezTo>
                        <a:pt x="883" y="58"/>
                        <a:pt x="892" y="33"/>
                        <a:pt x="892" y="33"/>
                      </a:cubicBezTo>
                      <a:cubicBezTo>
                        <a:pt x="888" y="20"/>
                        <a:pt x="889" y="18"/>
                        <a:pt x="876" y="9"/>
                      </a:cubicBezTo>
                      <a:cubicBezTo>
                        <a:pt x="863" y="0"/>
                        <a:pt x="864" y="11"/>
                        <a:pt x="864" y="1"/>
                      </a:cubicBezTo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696" name="Freeform 34"/>
                <p:cNvSpPr>
                  <a:spLocks/>
                </p:cNvSpPr>
                <p:nvPr/>
              </p:nvSpPr>
              <p:spPr bwMode="auto">
                <a:xfrm>
                  <a:off x="3165" y="2396"/>
                  <a:ext cx="37" cy="327"/>
                </a:xfrm>
                <a:custGeom>
                  <a:avLst/>
                  <a:gdLst>
                    <a:gd name="T0" fmla="*/ 0 w 100"/>
                    <a:gd name="T1" fmla="*/ 1 h 540"/>
                    <a:gd name="T2" fmla="*/ 0 w 100"/>
                    <a:gd name="T3" fmla="*/ 1 h 540"/>
                    <a:gd name="T4" fmla="*/ 0 w 100"/>
                    <a:gd name="T5" fmla="*/ 1 h 540"/>
                    <a:gd name="T6" fmla="*/ 0 w 100"/>
                    <a:gd name="T7" fmla="*/ 1 h 540"/>
                    <a:gd name="T8" fmla="*/ 0 w 100"/>
                    <a:gd name="T9" fmla="*/ 1 h 540"/>
                    <a:gd name="T10" fmla="*/ 0 w 100"/>
                    <a:gd name="T11" fmla="*/ 1 h 540"/>
                    <a:gd name="T12" fmla="*/ 0 w 100"/>
                    <a:gd name="T13" fmla="*/ 1 h 540"/>
                    <a:gd name="T14" fmla="*/ 0 w 100"/>
                    <a:gd name="T15" fmla="*/ 1 h 540"/>
                    <a:gd name="T16" fmla="*/ 0 w 100"/>
                    <a:gd name="T17" fmla="*/ 1 h 540"/>
                    <a:gd name="T18" fmla="*/ 0 w 100"/>
                    <a:gd name="T19" fmla="*/ 1 h 540"/>
                    <a:gd name="T20" fmla="*/ 0 w 100"/>
                    <a:gd name="T21" fmla="*/ 1 h 540"/>
                    <a:gd name="T22" fmla="*/ 0 w 100"/>
                    <a:gd name="T23" fmla="*/ 1 h 540"/>
                    <a:gd name="T24" fmla="*/ 0 w 100"/>
                    <a:gd name="T25" fmla="*/ 0 h 5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0"/>
                    <a:gd name="T40" fmla="*/ 0 h 540"/>
                    <a:gd name="T41" fmla="*/ 100 w 100"/>
                    <a:gd name="T42" fmla="*/ 540 h 54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0" h="540">
                      <a:moveTo>
                        <a:pt x="76" y="540"/>
                      </a:moveTo>
                      <a:cubicBezTo>
                        <a:pt x="90" y="531"/>
                        <a:pt x="95" y="524"/>
                        <a:pt x="100" y="508"/>
                      </a:cubicBezTo>
                      <a:cubicBezTo>
                        <a:pt x="98" y="487"/>
                        <a:pt x="98" y="444"/>
                        <a:pt x="84" y="424"/>
                      </a:cubicBezTo>
                      <a:cubicBezTo>
                        <a:pt x="79" y="416"/>
                        <a:pt x="68" y="400"/>
                        <a:pt x="68" y="400"/>
                      </a:cubicBezTo>
                      <a:cubicBezTo>
                        <a:pt x="74" y="366"/>
                        <a:pt x="84" y="317"/>
                        <a:pt x="52" y="296"/>
                      </a:cubicBezTo>
                      <a:cubicBezTo>
                        <a:pt x="43" y="283"/>
                        <a:pt x="33" y="277"/>
                        <a:pt x="24" y="264"/>
                      </a:cubicBezTo>
                      <a:cubicBezTo>
                        <a:pt x="38" y="255"/>
                        <a:pt x="43" y="248"/>
                        <a:pt x="48" y="232"/>
                      </a:cubicBezTo>
                      <a:cubicBezTo>
                        <a:pt x="46" y="219"/>
                        <a:pt x="50" y="202"/>
                        <a:pt x="40" y="192"/>
                      </a:cubicBezTo>
                      <a:cubicBezTo>
                        <a:pt x="33" y="185"/>
                        <a:pt x="16" y="176"/>
                        <a:pt x="16" y="176"/>
                      </a:cubicBezTo>
                      <a:cubicBezTo>
                        <a:pt x="19" y="168"/>
                        <a:pt x="27" y="161"/>
                        <a:pt x="28" y="152"/>
                      </a:cubicBezTo>
                      <a:cubicBezTo>
                        <a:pt x="31" y="102"/>
                        <a:pt x="18" y="85"/>
                        <a:pt x="4" y="44"/>
                      </a:cubicBezTo>
                      <a:cubicBezTo>
                        <a:pt x="10" y="27"/>
                        <a:pt x="10" y="34"/>
                        <a:pt x="4" y="12"/>
                      </a:cubicBezTo>
                      <a:cubicBezTo>
                        <a:pt x="3" y="8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697" name="Freeform 35"/>
                <p:cNvSpPr>
                  <a:spLocks/>
                </p:cNvSpPr>
                <p:nvPr/>
              </p:nvSpPr>
              <p:spPr bwMode="auto">
                <a:xfrm>
                  <a:off x="2937" y="2100"/>
                  <a:ext cx="144" cy="143"/>
                </a:xfrm>
                <a:custGeom>
                  <a:avLst/>
                  <a:gdLst>
                    <a:gd name="T0" fmla="*/ 0 w 396"/>
                    <a:gd name="T1" fmla="*/ 1 h 240"/>
                    <a:gd name="T2" fmla="*/ 0 w 396"/>
                    <a:gd name="T3" fmla="*/ 1 h 240"/>
                    <a:gd name="T4" fmla="*/ 0 w 396"/>
                    <a:gd name="T5" fmla="*/ 1 h 240"/>
                    <a:gd name="T6" fmla="*/ 0 w 396"/>
                    <a:gd name="T7" fmla="*/ 1 h 240"/>
                    <a:gd name="T8" fmla="*/ 0 w 396"/>
                    <a:gd name="T9" fmla="*/ 0 h 240"/>
                    <a:gd name="T10" fmla="*/ 0 w 396"/>
                    <a:gd name="T11" fmla="*/ 1 h 240"/>
                    <a:gd name="T12" fmla="*/ 0 w 396"/>
                    <a:gd name="T13" fmla="*/ 1 h 240"/>
                    <a:gd name="T14" fmla="*/ 0 w 396"/>
                    <a:gd name="T15" fmla="*/ 1 h 240"/>
                    <a:gd name="T16" fmla="*/ 0 w 396"/>
                    <a:gd name="T17" fmla="*/ 1 h 240"/>
                    <a:gd name="T18" fmla="*/ 0 w 396"/>
                    <a:gd name="T19" fmla="*/ 1 h 240"/>
                    <a:gd name="T20" fmla="*/ 0 w 396"/>
                    <a:gd name="T21" fmla="*/ 1 h 240"/>
                    <a:gd name="T22" fmla="*/ 0 w 396"/>
                    <a:gd name="T23" fmla="*/ 1 h 240"/>
                    <a:gd name="T24" fmla="*/ 0 w 396"/>
                    <a:gd name="T25" fmla="*/ 1 h 240"/>
                    <a:gd name="T26" fmla="*/ 0 w 396"/>
                    <a:gd name="T27" fmla="*/ 1 h 240"/>
                    <a:gd name="T28" fmla="*/ 0 w 396"/>
                    <a:gd name="T29" fmla="*/ 1 h 2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96"/>
                    <a:gd name="T46" fmla="*/ 0 h 240"/>
                    <a:gd name="T47" fmla="*/ 396 w 396"/>
                    <a:gd name="T48" fmla="*/ 240 h 24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96" h="240">
                      <a:moveTo>
                        <a:pt x="396" y="108"/>
                      </a:moveTo>
                      <a:cubicBezTo>
                        <a:pt x="394" y="97"/>
                        <a:pt x="396" y="84"/>
                        <a:pt x="388" y="76"/>
                      </a:cubicBezTo>
                      <a:cubicBezTo>
                        <a:pt x="357" y="45"/>
                        <a:pt x="308" y="40"/>
                        <a:pt x="268" y="36"/>
                      </a:cubicBezTo>
                      <a:cubicBezTo>
                        <a:pt x="260" y="13"/>
                        <a:pt x="251" y="12"/>
                        <a:pt x="228" y="4"/>
                      </a:cubicBezTo>
                      <a:cubicBezTo>
                        <a:pt x="224" y="3"/>
                        <a:pt x="216" y="0"/>
                        <a:pt x="216" y="0"/>
                      </a:cubicBezTo>
                      <a:cubicBezTo>
                        <a:pt x="211" y="0"/>
                        <a:pt x="174" y="0"/>
                        <a:pt x="160" y="8"/>
                      </a:cubicBezTo>
                      <a:cubicBezTo>
                        <a:pt x="152" y="13"/>
                        <a:pt x="136" y="24"/>
                        <a:pt x="136" y="24"/>
                      </a:cubicBezTo>
                      <a:cubicBezTo>
                        <a:pt x="116" y="54"/>
                        <a:pt x="122" y="39"/>
                        <a:pt x="116" y="68"/>
                      </a:cubicBezTo>
                      <a:cubicBezTo>
                        <a:pt x="102" y="59"/>
                        <a:pt x="103" y="55"/>
                        <a:pt x="84" y="64"/>
                      </a:cubicBezTo>
                      <a:cubicBezTo>
                        <a:pt x="75" y="68"/>
                        <a:pt x="60" y="80"/>
                        <a:pt x="60" y="80"/>
                      </a:cubicBezTo>
                      <a:cubicBezTo>
                        <a:pt x="52" y="92"/>
                        <a:pt x="41" y="102"/>
                        <a:pt x="36" y="116"/>
                      </a:cubicBezTo>
                      <a:cubicBezTo>
                        <a:pt x="33" y="124"/>
                        <a:pt x="28" y="140"/>
                        <a:pt x="28" y="140"/>
                      </a:cubicBezTo>
                      <a:cubicBezTo>
                        <a:pt x="29" y="153"/>
                        <a:pt x="34" y="167"/>
                        <a:pt x="32" y="180"/>
                      </a:cubicBezTo>
                      <a:cubicBezTo>
                        <a:pt x="31" y="185"/>
                        <a:pt x="23" y="185"/>
                        <a:pt x="20" y="188"/>
                      </a:cubicBezTo>
                      <a:cubicBezTo>
                        <a:pt x="8" y="200"/>
                        <a:pt x="0" y="224"/>
                        <a:pt x="0" y="240"/>
                      </a:cubicBezTo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698" name="Freeform 36"/>
                <p:cNvSpPr>
                  <a:spLocks/>
                </p:cNvSpPr>
                <p:nvPr/>
              </p:nvSpPr>
              <p:spPr bwMode="auto">
                <a:xfrm>
                  <a:off x="2877" y="2246"/>
                  <a:ext cx="68" cy="382"/>
                </a:xfrm>
                <a:custGeom>
                  <a:avLst/>
                  <a:gdLst>
                    <a:gd name="T0" fmla="*/ 0 w 184"/>
                    <a:gd name="T1" fmla="*/ 0 h 632"/>
                    <a:gd name="T2" fmla="*/ 0 w 184"/>
                    <a:gd name="T3" fmla="*/ 1 h 632"/>
                    <a:gd name="T4" fmla="*/ 0 w 184"/>
                    <a:gd name="T5" fmla="*/ 1 h 632"/>
                    <a:gd name="T6" fmla="*/ 0 w 184"/>
                    <a:gd name="T7" fmla="*/ 1 h 632"/>
                    <a:gd name="T8" fmla="*/ 0 w 184"/>
                    <a:gd name="T9" fmla="*/ 1 h 632"/>
                    <a:gd name="T10" fmla="*/ 0 w 184"/>
                    <a:gd name="T11" fmla="*/ 1 h 632"/>
                    <a:gd name="T12" fmla="*/ 0 w 184"/>
                    <a:gd name="T13" fmla="*/ 1 h 632"/>
                    <a:gd name="T14" fmla="*/ 0 w 184"/>
                    <a:gd name="T15" fmla="*/ 1 h 632"/>
                    <a:gd name="T16" fmla="*/ 0 w 184"/>
                    <a:gd name="T17" fmla="*/ 1 h 632"/>
                    <a:gd name="T18" fmla="*/ 0 w 184"/>
                    <a:gd name="T19" fmla="*/ 1 h 632"/>
                    <a:gd name="T20" fmla="*/ 0 w 184"/>
                    <a:gd name="T21" fmla="*/ 1 h 632"/>
                    <a:gd name="T22" fmla="*/ 0 w 184"/>
                    <a:gd name="T23" fmla="*/ 1 h 632"/>
                    <a:gd name="T24" fmla="*/ 0 w 184"/>
                    <a:gd name="T25" fmla="*/ 1 h 632"/>
                    <a:gd name="T26" fmla="*/ 0 w 184"/>
                    <a:gd name="T27" fmla="*/ 1 h 632"/>
                    <a:gd name="T28" fmla="*/ 0 w 184"/>
                    <a:gd name="T29" fmla="*/ 1 h 632"/>
                    <a:gd name="T30" fmla="*/ 0 w 184"/>
                    <a:gd name="T31" fmla="*/ 1 h 632"/>
                    <a:gd name="T32" fmla="*/ 0 w 184"/>
                    <a:gd name="T33" fmla="*/ 1 h 632"/>
                    <a:gd name="T34" fmla="*/ 0 w 184"/>
                    <a:gd name="T35" fmla="*/ 1 h 6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4"/>
                    <a:gd name="T55" fmla="*/ 0 h 632"/>
                    <a:gd name="T56" fmla="*/ 184 w 184"/>
                    <a:gd name="T57" fmla="*/ 632 h 6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4" h="632">
                      <a:moveTo>
                        <a:pt x="184" y="0"/>
                      </a:moveTo>
                      <a:cubicBezTo>
                        <a:pt x="169" y="1"/>
                        <a:pt x="154" y="0"/>
                        <a:pt x="140" y="4"/>
                      </a:cubicBezTo>
                      <a:cubicBezTo>
                        <a:pt x="131" y="7"/>
                        <a:pt x="116" y="20"/>
                        <a:pt x="116" y="20"/>
                      </a:cubicBezTo>
                      <a:cubicBezTo>
                        <a:pt x="94" y="52"/>
                        <a:pt x="102" y="97"/>
                        <a:pt x="68" y="120"/>
                      </a:cubicBezTo>
                      <a:cubicBezTo>
                        <a:pt x="62" y="137"/>
                        <a:pt x="71" y="140"/>
                        <a:pt x="76" y="156"/>
                      </a:cubicBezTo>
                      <a:cubicBezTo>
                        <a:pt x="79" y="210"/>
                        <a:pt x="63" y="231"/>
                        <a:pt x="100" y="256"/>
                      </a:cubicBezTo>
                      <a:cubicBezTo>
                        <a:pt x="93" y="277"/>
                        <a:pt x="76" y="276"/>
                        <a:pt x="68" y="300"/>
                      </a:cubicBezTo>
                      <a:cubicBezTo>
                        <a:pt x="65" y="308"/>
                        <a:pt x="63" y="316"/>
                        <a:pt x="60" y="324"/>
                      </a:cubicBezTo>
                      <a:cubicBezTo>
                        <a:pt x="59" y="328"/>
                        <a:pt x="56" y="336"/>
                        <a:pt x="56" y="336"/>
                      </a:cubicBezTo>
                      <a:cubicBezTo>
                        <a:pt x="60" y="358"/>
                        <a:pt x="61" y="376"/>
                        <a:pt x="84" y="384"/>
                      </a:cubicBezTo>
                      <a:cubicBezTo>
                        <a:pt x="80" y="397"/>
                        <a:pt x="56" y="412"/>
                        <a:pt x="56" y="412"/>
                      </a:cubicBezTo>
                      <a:cubicBezTo>
                        <a:pt x="49" y="423"/>
                        <a:pt x="40" y="448"/>
                        <a:pt x="40" y="448"/>
                      </a:cubicBezTo>
                      <a:cubicBezTo>
                        <a:pt x="46" y="471"/>
                        <a:pt x="50" y="479"/>
                        <a:pt x="64" y="500"/>
                      </a:cubicBezTo>
                      <a:cubicBezTo>
                        <a:pt x="67" y="504"/>
                        <a:pt x="72" y="512"/>
                        <a:pt x="72" y="512"/>
                      </a:cubicBezTo>
                      <a:cubicBezTo>
                        <a:pt x="53" y="517"/>
                        <a:pt x="38" y="526"/>
                        <a:pt x="20" y="532"/>
                      </a:cubicBezTo>
                      <a:cubicBezTo>
                        <a:pt x="2" y="560"/>
                        <a:pt x="7" y="547"/>
                        <a:pt x="0" y="568"/>
                      </a:cubicBezTo>
                      <a:cubicBezTo>
                        <a:pt x="1" y="574"/>
                        <a:pt x="4" y="593"/>
                        <a:pt x="8" y="600"/>
                      </a:cubicBezTo>
                      <a:cubicBezTo>
                        <a:pt x="25" y="631"/>
                        <a:pt x="24" y="613"/>
                        <a:pt x="24" y="632"/>
                      </a:cubicBezTo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699" name="Freeform 37"/>
                <p:cNvSpPr>
                  <a:spLocks/>
                </p:cNvSpPr>
                <p:nvPr/>
              </p:nvSpPr>
              <p:spPr bwMode="auto">
                <a:xfrm>
                  <a:off x="2868" y="2618"/>
                  <a:ext cx="13" cy="124"/>
                </a:xfrm>
                <a:custGeom>
                  <a:avLst/>
                  <a:gdLst>
                    <a:gd name="T0" fmla="*/ 0 w 36"/>
                    <a:gd name="T1" fmla="*/ 0 h 205"/>
                    <a:gd name="T2" fmla="*/ 0 w 36"/>
                    <a:gd name="T3" fmla="*/ 1 h 205"/>
                    <a:gd name="T4" fmla="*/ 0 w 36"/>
                    <a:gd name="T5" fmla="*/ 1 h 205"/>
                    <a:gd name="T6" fmla="*/ 0 w 36"/>
                    <a:gd name="T7" fmla="*/ 1 h 205"/>
                    <a:gd name="T8" fmla="*/ 0 w 36"/>
                    <a:gd name="T9" fmla="*/ 1 h 2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05"/>
                    <a:gd name="T17" fmla="*/ 36 w 36"/>
                    <a:gd name="T18" fmla="*/ 205 h 2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05">
                      <a:moveTo>
                        <a:pt x="36" y="0"/>
                      </a:moveTo>
                      <a:cubicBezTo>
                        <a:pt x="25" y="17"/>
                        <a:pt x="11" y="23"/>
                        <a:pt x="4" y="44"/>
                      </a:cubicBezTo>
                      <a:cubicBezTo>
                        <a:pt x="7" y="71"/>
                        <a:pt x="9" y="93"/>
                        <a:pt x="24" y="116"/>
                      </a:cubicBezTo>
                      <a:cubicBezTo>
                        <a:pt x="17" y="138"/>
                        <a:pt x="6" y="157"/>
                        <a:pt x="0" y="180"/>
                      </a:cubicBezTo>
                      <a:cubicBezTo>
                        <a:pt x="8" y="205"/>
                        <a:pt x="0" y="204"/>
                        <a:pt x="12" y="204"/>
                      </a:cubicBezTo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700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947" y="2800"/>
                  <a:ext cx="55" cy="89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70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3026" y="2808"/>
                  <a:ext cx="21" cy="36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70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3089" y="2806"/>
                  <a:ext cx="23" cy="35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703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124" y="2799"/>
                  <a:ext cx="22" cy="37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704" name="Freeform 42"/>
                <p:cNvSpPr>
                  <a:spLocks/>
                </p:cNvSpPr>
                <p:nvPr/>
              </p:nvSpPr>
              <p:spPr bwMode="auto">
                <a:xfrm>
                  <a:off x="2937" y="2324"/>
                  <a:ext cx="257" cy="56"/>
                </a:xfrm>
                <a:custGeom>
                  <a:avLst/>
                  <a:gdLst>
                    <a:gd name="T0" fmla="*/ 0 w 704"/>
                    <a:gd name="T1" fmla="*/ 1 h 92"/>
                    <a:gd name="T2" fmla="*/ 0 w 704"/>
                    <a:gd name="T3" fmla="*/ 1 h 92"/>
                    <a:gd name="T4" fmla="*/ 0 w 704"/>
                    <a:gd name="T5" fmla="*/ 1 h 92"/>
                    <a:gd name="T6" fmla="*/ 0 w 704"/>
                    <a:gd name="T7" fmla="*/ 1 h 92"/>
                    <a:gd name="T8" fmla="*/ 0 w 704"/>
                    <a:gd name="T9" fmla="*/ 1 h 92"/>
                    <a:gd name="T10" fmla="*/ 0 w 704"/>
                    <a:gd name="T11" fmla="*/ 1 h 92"/>
                    <a:gd name="T12" fmla="*/ 0 w 704"/>
                    <a:gd name="T13" fmla="*/ 1 h 92"/>
                    <a:gd name="T14" fmla="*/ 0 w 704"/>
                    <a:gd name="T15" fmla="*/ 1 h 92"/>
                    <a:gd name="T16" fmla="*/ 0 w 704"/>
                    <a:gd name="T17" fmla="*/ 1 h 92"/>
                    <a:gd name="T18" fmla="*/ 0 w 704"/>
                    <a:gd name="T19" fmla="*/ 1 h 92"/>
                    <a:gd name="T20" fmla="*/ 0 w 704"/>
                    <a:gd name="T21" fmla="*/ 1 h 92"/>
                    <a:gd name="T22" fmla="*/ 0 w 704"/>
                    <a:gd name="T23" fmla="*/ 1 h 92"/>
                    <a:gd name="T24" fmla="*/ 0 w 704"/>
                    <a:gd name="T25" fmla="*/ 1 h 92"/>
                    <a:gd name="T26" fmla="*/ 0 w 704"/>
                    <a:gd name="T27" fmla="*/ 1 h 92"/>
                    <a:gd name="T28" fmla="*/ 0 w 704"/>
                    <a:gd name="T29" fmla="*/ 1 h 92"/>
                    <a:gd name="T30" fmla="*/ 0 w 704"/>
                    <a:gd name="T31" fmla="*/ 1 h 92"/>
                    <a:gd name="T32" fmla="*/ 0 w 704"/>
                    <a:gd name="T33" fmla="*/ 0 h 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04"/>
                    <a:gd name="T52" fmla="*/ 0 h 92"/>
                    <a:gd name="T53" fmla="*/ 704 w 704"/>
                    <a:gd name="T54" fmla="*/ 92 h 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04" h="92">
                      <a:moveTo>
                        <a:pt x="0" y="44"/>
                      </a:moveTo>
                      <a:cubicBezTo>
                        <a:pt x="24" y="80"/>
                        <a:pt x="59" y="86"/>
                        <a:pt x="100" y="92"/>
                      </a:cubicBezTo>
                      <a:cubicBezTo>
                        <a:pt x="123" y="89"/>
                        <a:pt x="134" y="88"/>
                        <a:pt x="152" y="76"/>
                      </a:cubicBezTo>
                      <a:cubicBezTo>
                        <a:pt x="173" y="83"/>
                        <a:pt x="180" y="89"/>
                        <a:pt x="204" y="92"/>
                      </a:cubicBezTo>
                      <a:cubicBezTo>
                        <a:pt x="240" y="87"/>
                        <a:pt x="223" y="91"/>
                        <a:pt x="256" y="80"/>
                      </a:cubicBezTo>
                      <a:cubicBezTo>
                        <a:pt x="264" y="77"/>
                        <a:pt x="280" y="72"/>
                        <a:pt x="280" y="72"/>
                      </a:cubicBezTo>
                      <a:cubicBezTo>
                        <a:pt x="304" y="78"/>
                        <a:pt x="291" y="74"/>
                        <a:pt x="320" y="84"/>
                      </a:cubicBezTo>
                      <a:cubicBezTo>
                        <a:pt x="324" y="85"/>
                        <a:pt x="332" y="88"/>
                        <a:pt x="332" y="88"/>
                      </a:cubicBezTo>
                      <a:cubicBezTo>
                        <a:pt x="347" y="87"/>
                        <a:pt x="361" y="87"/>
                        <a:pt x="376" y="84"/>
                      </a:cubicBezTo>
                      <a:cubicBezTo>
                        <a:pt x="384" y="83"/>
                        <a:pt x="400" y="76"/>
                        <a:pt x="400" y="76"/>
                      </a:cubicBezTo>
                      <a:cubicBezTo>
                        <a:pt x="435" y="88"/>
                        <a:pt x="446" y="83"/>
                        <a:pt x="492" y="80"/>
                      </a:cubicBezTo>
                      <a:cubicBezTo>
                        <a:pt x="500" y="77"/>
                        <a:pt x="509" y="77"/>
                        <a:pt x="516" y="72"/>
                      </a:cubicBezTo>
                      <a:cubicBezTo>
                        <a:pt x="524" y="67"/>
                        <a:pt x="540" y="56"/>
                        <a:pt x="540" y="56"/>
                      </a:cubicBezTo>
                      <a:cubicBezTo>
                        <a:pt x="589" y="60"/>
                        <a:pt x="596" y="63"/>
                        <a:pt x="652" y="56"/>
                      </a:cubicBezTo>
                      <a:cubicBezTo>
                        <a:pt x="660" y="55"/>
                        <a:pt x="676" y="48"/>
                        <a:pt x="676" y="48"/>
                      </a:cubicBezTo>
                      <a:cubicBezTo>
                        <a:pt x="684" y="40"/>
                        <a:pt x="692" y="34"/>
                        <a:pt x="696" y="24"/>
                      </a:cubicBezTo>
                      <a:cubicBezTo>
                        <a:pt x="699" y="16"/>
                        <a:pt x="704" y="0"/>
                        <a:pt x="704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705" name="Freeform 43"/>
                <p:cNvSpPr>
                  <a:spLocks/>
                </p:cNvSpPr>
                <p:nvPr/>
              </p:nvSpPr>
              <p:spPr bwMode="auto">
                <a:xfrm>
                  <a:off x="3101" y="2173"/>
                  <a:ext cx="31" cy="67"/>
                </a:xfrm>
                <a:custGeom>
                  <a:avLst/>
                  <a:gdLst>
                    <a:gd name="T0" fmla="*/ 0 w 84"/>
                    <a:gd name="T1" fmla="*/ 0 h 112"/>
                    <a:gd name="T2" fmla="*/ 0 w 84"/>
                    <a:gd name="T3" fmla="*/ 1 h 112"/>
                    <a:gd name="T4" fmla="*/ 0 w 84"/>
                    <a:gd name="T5" fmla="*/ 1 h 112"/>
                    <a:gd name="T6" fmla="*/ 0 w 84"/>
                    <a:gd name="T7" fmla="*/ 1 h 112"/>
                    <a:gd name="T8" fmla="*/ 0 w 84"/>
                    <a:gd name="T9" fmla="*/ 1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2"/>
                    <a:gd name="T17" fmla="*/ 84 w 84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2">
                      <a:moveTo>
                        <a:pt x="0" y="0"/>
                      </a:moveTo>
                      <a:cubicBezTo>
                        <a:pt x="36" y="9"/>
                        <a:pt x="22" y="5"/>
                        <a:pt x="44" y="12"/>
                      </a:cubicBezTo>
                      <a:cubicBezTo>
                        <a:pt x="53" y="40"/>
                        <a:pt x="55" y="28"/>
                        <a:pt x="48" y="48"/>
                      </a:cubicBezTo>
                      <a:cubicBezTo>
                        <a:pt x="66" y="60"/>
                        <a:pt x="77" y="72"/>
                        <a:pt x="84" y="92"/>
                      </a:cubicBezTo>
                      <a:cubicBezTo>
                        <a:pt x="80" y="109"/>
                        <a:pt x="80" y="103"/>
                        <a:pt x="80" y="112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706" name="Freeform 44"/>
                <p:cNvSpPr>
                  <a:spLocks/>
                </p:cNvSpPr>
                <p:nvPr/>
              </p:nvSpPr>
              <p:spPr bwMode="auto">
                <a:xfrm>
                  <a:off x="2962" y="2174"/>
                  <a:ext cx="33" cy="11"/>
                </a:xfrm>
                <a:custGeom>
                  <a:avLst/>
                  <a:gdLst>
                    <a:gd name="T0" fmla="*/ 0 w 88"/>
                    <a:gd name="T1" fmla="*/ 1 h 20"/>
                    <a:gd name="T2" fmla="*/ 0 w 88"/>
                    <a:gd name="T3" fmla="*/ 1 h 20"/>
                    <a:gd name="T4" fmla="*/ 0 w 88"/>
                    <a:gd name="T5" fmla="*/ 0 h 20"/>
                    <a:gd name="T6" fmla="*/ 0 w 88"/>
                    <a:gd name="T7" fmla="*/ 1 h 20"/>
                    <a:gd name="T8" fmla="*/ 0 w 88"/>
                    <a:gd name="T9" fmla="*/ 1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20"/>
                    <a:gd name="T17" fmla="*/ 88 w 88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20">
                      <a:moveTo>
                        <a:pt x="0" y="20"/>
                      </a:moveTo>
                      <a:cubicBezTo>
                        <a:pt x="3" y="16"/>
                        <a:pt x="4" y="11"/>
                        <a:pt x="8" y="8"/>
                      </a:cubicBezTo>
                      <a:cubicBezTo>
                        <a:pt x="15" y="4"/>
                        <a:pt x="32" y="0"/>
                        <a:pt x="32" y="0"/>
                      </a:cubicBezTo>
                      <a:cubicBezTo>
                        <a:pt x="40" y="3"/>
                        <a:pt x="47" y="11"/>
                        <a:pt x="56" y="12"/>
                      </a:cubicBezTo>
                      <a:cubicBezTo>
                        <a:pt x="67" y="14"/>
                        <a:pt x="77" y="8"/>
                        <a:pt x="88" y="8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707" name="Freeform 45"/>
                <p:cNvSpPr>
                  <a:spLocks/>
                </p:cNvSpPr>
                <p:nvPr/>
              </p:nvSpPr>
              <p:spPr bwMode="auto">
                <a:xfrm>
                  <a:off x="3100" y="2414"/>
                  <a:ext cx="34" cy="17"/>
                </a:xfrm>
                <a:custGeom>
                  <a:avLst/>
                  <a:gdLst>
                    <a:gd name="T0" fmla="*/ 0 w 96"/>
                    <a:gd name="T1" fmla="*/ 1 h 28"/>
                    <a:gd name="T2" fmla="*/ 0 w 96"/>
                    <a:gd name="T3" fmla="*/ 1 h 28"/>
                    <a:gd name="T4" fmla="*/ 0 w 96"/>
                    <a:gd name="T5" fmla="*/ 1 h 28"/>
                    <a:gd name="T6" fmla="*/ 0 w 96"/>
                    <a:gd name="T7" fmla="*/ 1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28"/>
                    <a:gd name="T14" fmla="*/ 96 w 96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28">
                      <a:moveTo>
                        <a:pt x="0" y="7"/>
                      </a:moveTo>
                      <a:cubicBezTo>
                        <a:pt x="21" y="28"/>
                        <a:pt x="21" y="27"/>
                        <a:pt x="52" y="23"/>
                      </a:cubicBezTo>
                      <a:cubicBezTo>
                        <a:pt x="75" y="0"/>
                        <a:pt x="58" y="18"/>
                        <a:pt x="84" y="27"/>
                      </a:cubicBezTo>
                      <a:cubicBezTo>
                        <a:pt x="88" y="23"/>
                        <a:pt x="96" y="15"/>
                        <a:pt x="96" y="1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708" name="Freeform 46"/>
                <p:cNvSpPr>
                  <a:spLocks/>
                </p:cNvSpPr>
                <p:nvPr/>
              </p:nvSpPr>
              <p:spPr bwMode="auto">
                <a:xfrm>
                  <a:off x="2976" y="2479"/>
                  <a:ext cx="42" cy="12"/>
                </a:xfrm>
                <a:custGeom>
                  <a:avLst/>
                  <a:gdLst>
                    <a:gd name="T0" fmla="*/ 0 w 116"/>
                    <a:gd name="T1" fmla="*/ 1 h 21"/>
                    <a:gd name="T2" fmla="*/ 0 w 116"/>
                    <a:gd name="T3" fmla="*/ 1 h 21"/>
                    <a:gd name="T4" fmla="*/ 0 w 116"/>
                    <a:gd name="T5" fmla="*/ 1 h 21"/>
                    <a:gd name="T6" fmla="*/ 0 w 116"/>
                    <a:gd name="T7" fmla="*/ 1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6"/>
                    <a:gd name="T13" fmla="*/ 0 h 21"/>
                    <a:gd name="T14" fmla="*/ 116 w 116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6" h="21">
                      <a:moveTo>
                        <a:pt x="0" y="5"/>
                      </a:moveTo>
                      <a:cubicBezTo>
                        <a:pt x="28" y="14"/>
                        <a:pt x="19" y="18"/>
                        <a:pt x="56" y="13"/>
                      </a:cubicBezTo>
                      <a:cubicBezTo>
                        <a:pt x="76" y="0"/>
                        <a:pt x="84" y="14"/>
                        <a:pt x="104" y="21"/>
                      </a:cubicBezTo>
                      <a:cubicBezTo>
                        <a:pt x="108" y="20"/>
                        <a:pt x="116" y="17"/>
                        <a:pt x="116" y="1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709" name="Freeform 47"/>
                <p:cNvSpPr>
                  <a:spLocks/>
                </p:cNvSpPr>
                <p:nvPr/>
              </p:nvSpPr>
              <p:spPr bwMode="auto">
                <a:xfrm>
                  <a:off x="2885" y="2621"/>
                  <a:ext cx="26" cy="90"/>
                </a:xfrm>
                <a:custGeom>
                  <a:avLst/>
                  <a:gdLst>
                    <a:gd name="T0" fmla="*/ 0 w 71"/>
                    <a:gd name="T1" fmla="*/ 0 h 148"/>
                    <a:gd name="T2" fmla="*/ 0 w 71"/>
                    <a:gd name="T3" fmla="*/ 1 h 148"/>
                    <a:gd name="T4" fmla="*/ 0 w 71"/>
                    <a:gd name="T5" fmla="*/ 1 h 148"/>
                    <a:gd name="T6" fmla="*/ 0 w 71"/>
                    <a:gd name="T7" fmla="*/ 1 h 148"/>
                    <a:gd name="T8" fmla="*/ 0 w 71"/>
                    <a:gd name="T9" fmla="*/ 1 h 148"/>
                    <a:gd name="T10" fmla="*/ 0 w 71"/>
                    <a:gd name="T11" fmla="*/ 1 h 14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1"/>
                    <a:gd name="T19" fmla="*/ 0 h 148"/>
                    <a:gd name="T20" fmla="*/ 71 w 71"/>
                    <a:gd name="T21" fmla="*/ 148 h 14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1" h="148">
                      <a:moveTo>
                        <a:pt x="71" y="0"/>
                      </a:moveTo>
                      <a:cubicBezTo>
                        <a:pt x="50" y="14"/>
                        <a:pt x="49" y="37"/>
                        <a:pt x="71" y="52"/>
                      </a:cubicBezTo>
                      <a:cubicBezTo>
                        <a:pt x="56" y="57"/>
                        <a:pt x="46" y="61"/>
                        <a:pt x="39" y="76"/>
                      </a:cubicBezTo>
                      <a:cubicBezTo>
                        <a:pt x="35" y="85"/>
                        <a:pt x="38" y="98"/>
                        <a:pt x="31" y="104"/>
                      </a:cubicBezTo>
                      <a:cubicBezTo>
                        <a:pt x="26" y="108"/>
                        <a:pt x="18" y="107"/>
                        <a:pt x="11" y="108"/>
                      </a:cubicBezTo>
                      <a:cubicBezTo>
                        <a:pt x="0" y="125"/>
                        <a:pt x="7" y="127"/>
                        <a:pt x="7" y="148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710" name="Freeform 48"/>
                <p:cNvSpPr>
                  <a:spLocks/>
                </p:cNvSpPr>
                <p:nvPr/>
              </p:nvSpPr>
              <p:spPr bwMode="auto">
                <a:xfrm>
                  <a:off x="2915" y="2701"/>
                  <a:ext cx="47" cy="41"/>
                </a:xfrm>
                <a:custGeom>
                  <a:avLst/>
                  <a:gdLst>
                    <a:gd name="T0" fmla="*/ 0 w 124"/>
                    <a:gd name="T1" fmla="*/ 0 h 68"/>
                    <a:gd name="T2" fmla="*/ 0 w 124"/>
                    <a:gd name="T3" fmla="*/ 1 h 68"/>
                    <a:gd name="T4" fmla="*/ 0 w 124"/>
                    <a:gd name="T5" fmla="*/ 1 h 68"/>
                    <a:gd name="T6" fmla="*/ 0 w 124"/>
                    <a:gd name="T7" fmla="*/ 1 h 68"/>
                    <a:gd name="T8" fmla="*/ 0 w 124"/>
                    <a:gd name="T9" fmla="*/ 1 h 68"/>
                    <a:gd name="T10" fmla="*/ 0 w 124"/>
                    <a:gd name="T11" fmla="*/ 1 h 6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4"/>
                    <a:gd name="T19" fmla="*/ 0 h 68"/>
                    <a:gd name="T20" fmla="*/ 124 w 124"/>
                    <a:gd name="T21" fmla="*/ 68 h 6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4" h="68">
                      <a:moveTo>
                        <a:pt x="0" y="0"/>
                      </a:moveTo>
                      <a:cubicBezTo>
                        <a:pt x="1" y="4"/>
                        <a:pt x="1" y="10"/>
                        <a:pt x="4" y="12"/>
                      </a:cubicBezTo>
                      <a:cubicBezTo>
                        <a:pt x="11" y="17"/>
                        <a:pt x="28" y="20"/>
                        <a:pt x="28" y="20"/>
                      </a:cubicBezTo>
                      <a:cubicBezTo>
                        <a:pt x="54" y="3"/>
                        <a:pt x="42" y="31"/>
                        <a:pt x="68" y="40"/>
                      </a:cubicBezTo>
                      <a:cubicBezTo>
                        <a:pt x="99" y="34"/>
                        <a:pt x="83" y="31"/>
                        <a:pt x="112" y="60"/>
                      </a:cubicBezTo>
                      <a:cubicBezTo>
                        <a:pt x="115" y="63"/>
                        <a:pt x="124" y="68"/>
                        <a:pt x="124" y="68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711" name="Freeform 49"/>
                <p:cNvSpPr>
                  <a:spLocks/>
                </p:cNvSpPr>
                <p:nvPr/>
              </p:nvSpPr>
              <p:spPr bwMode="auto">
                <a:xfrm>
                  <a:off x="3112" y="2721"/>
                  <a:ext cx="53" cy="63"/>
                </a:xfrm>
                <a:custGeom>
                  <a:avLst/>
                  <a:gdLst>
                    <a:gd name="T0" fmla="*/ 0 w 144"/>
                    <a:gd name="T1" fmla="*/ 0 h 104"/>
                    <a:gd name="T2" fmla="*/ 0 w 144"/>
                    <a:gd name="T3" fmla="*/ 1 h 104"/>
                    <a:gd name="T4" fmla="*/ 0 w 144"/>
                    <a:gd name="T5" fmla="*/ 1 h 104"/>
                    <a:gd name="T6" fmla="*/ 0 w 144"/>
                    <a:gd name="T7" fmla="*/ 1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4"/>
                    <a:gd name="T13" fmla="*/ 0 h 104"/>
                    <a:gd name="T14" fmla="*/ 144 w 144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4" h="104">
                      <a:moveTo>
                        <a:pt x="144" y="0"/>
                      </a:moveTo>
                      <a:cubicBezTo>
                        <a:pt x="139" y="32"/>
                        <a:pt x="136" y="35"/>
                        <a:pt x="104" y="40"/>
                      </a:cubicBezTo>
                      <a:cubicBezTo>
                        <a:pt x="115" y="72"/>
                        <a:pt x="91" y="87"/>
                        <a:pt x="64" y="96"/>
                      </a:cubicBezTo>
                      <a:cubicBezTo>
                        <a:pt x="36" y="90"/>
                        <a:pt x="25" y="104"/>
                        <a:pt x="0" y="10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712" name="Freeform 50"/>
                <p:cNvSpPr>
                  <a:spLocks/>
                </p:cNvSpPr>
                <p:nvPr/>
              </p:nvSpPr>
              <p:spPr bwMode="auto">
                <a:xfrm>
                  <a:off x="3115" y="2588"/>
                  <a:ext cx="31" cy="68"/>
                </a:xfrm>
                <a:custGeom>
                  <a:avLst/>
                  <a:gdLst>
                    <a:gd name="T0" fmla="*/ 0 w 84"/>
                    <a:gd name="T1" fmla="*/ 0 h 112"/>
                    <a:gd name="T2" fmla="*/ 0 w 84"/>
                    <a:gd name="T3" fmla="*/ 1 h 112"/>
                    <a:gd name="T4" fmla="*/ 0 w 84"/>
                    <a:gd name="T5" fmla="*/ 1 h 112"/>
                    <a:gd name="T6" fmla="*/ 0 w 84"/>
                    <a:gd name="T7" fmla="*/ 1 h 112"/>
                    <a:gd name="T8" fmla="*/ 0 w 84"/>
                    <a:gd name="T9" fmla="*/ 1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2"/>
                    <a:gd name="T17" fmla="*/ 84 w 84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2">
                      <a:moveTo>
                        <a:pt x="0" y="0"/>
                      </a:moveTo>
                      <a:cubicBezTo>
                        <a:pt x="36" y="9"/>
                        <a:pt x="22" y="5"/>
                        <a:pt x="44" y="12"/>
                      </a:cubicBezTo>
                      <a:cubicBezTo>
                        <a:pt x="53" y="40"/>
                        <a:pt x="55" y="28"/>
                        <a:pt x="48" y="48"/>
                      </a:cubicBezTo>
                      <a:cubicBezTo>
                        <a:pt x="66" y="60"/>
                        <a:pt x="77" y="72"/>
                        <a:pt x="84" y="92"/>
                      </a:cubicBezTo>
                      <a:cubicBezTo>
                        <a:pt x="80" y="109"/>
                        <a:pt x="80" y="103"/>
                        <a:pt x="80" y="112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713" name="Freeform 51"/>
                <p:cNvSpPr>
                  <a:spLocks/>
                </p:cNvSpPr>
                <p:nvPr/>
              </p:nvSpPr>
              <p:spPr bwMode="auto">
                <a:xfrm>
                  <a:off x="2870" y="2096"/>
                  <a:ext cx="364" cy="647"/>
                </a:xfrm>
                <a:custGeom>
                  <a:avLst/>
                  <a:gdLst>
                    <a:gd name="T0" fmla="*/ 0 w 756"/>
                    <a:gd name="T1" fmla="*/ 2 h 801"/>
                    <a:gd name="T2" fmla="*/ 0 w 756"/>
                    <a:gd name="T3" fmla="*/ 2 h 801"/>
                    <a:gd name="T4" fmla="*/ 0 w 756"/>
                    <a:gd name="T5" fmla="*/ 2 h 801"/>
                    <a:gd name="T6" fmla="*/ 0 w 756"/>
                    <a:gd name="T7" fmla="*/ 0 h 801"/>
                    <a:gd name="T8" fmla="*/ 0 w 756"/>
                    <a:gd name="T9" fmla="*/ 2 h 801"/>
                    <a:gd name="T10" fmla="*/ 0 w 756"/>
                    <a:gd name="T11" fmla="*/ 2 h 801"/>
                    <a:gd name="T12" fmla="*/ 0 w 756"/>
                    <a:gd name="T13" fmla="*/ 2 h 801"/>
                    <a:gd name="T14" fmla="*/ 0 w 756"/>
                    <a:gd name="T15" fmla="*/ 2 h 801"/>
                    <a:gd name="T16" fmla="*/ 0 w 756"/>
                    <a:gd name="T17" fmla="*/ 2 h 80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56"/>
                    <a:gd name="T28" fmla="*/ 0 h 801"/>
                    <a:gd name="T29" fmla="*/ 756 w 756"/>
                    <a:gd name="T30" fmla="*/ 801 h 80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56" h="801">
                      <a:moveTo>
                        <a:pt x="147" y="180"/>
                      </a:moveTo>
                      <a:lnTo>
                        <a:pt x="441" y="81"/>
                      </a:lnTo>
                      <a:lnTo>
                        <a:pt x="423" y="48"/>
                      </a:lnTo>
                      <a:lnTo>
                        <a:pt x="756" y="0"/>
                      </a:lnTo>
                      <a:lnTo>
                        <a:pt x="738" y="228"/>
                      </a:lnTo>
                      <a:lnTo>
                        <a:pt x="615" y="390"/>
                      </a:lnTo>
                      <a:lnTo>
                        <a:pt x="672" y="771"/>
                      </a:lnTo>
                      <a:lnTo>
                        <a:pt x="0" y="801"/>
                      </a:lnTo>
                      <a:lnTo>
                        <a:pt x="147" y="18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23628" name="Arc 52"/>
              <p:cNvSpPr>
                <a:spLocks/>
              </p:cNvSpPr>
              <p:nvPr/>
            </p:nvSpPr>
            <p:spPr bwMode="auto">
              <a:xfrm>
                <a:off x="3900" y="1085"/>
                <a:ext cx="285" cy="9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2717"/>
                      <a:pt x="5438" y="4739"/>
                      <a:pt x="13706" y="1493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2717"/>
                      <a:pt x="5438" y="4739"/>
                      <a:pt x="13706" y="1493"/>
                    </a:cubicBez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grpSp>
            <p:nvGrpSpPr>
              <p:cNvPr id="23629" name="Group 53"/>
              <p:cNvGrpSpPr>
                <a:grpSpLocks/>
              </p:cNvGrpSpPr>
              <p:nvPr/>
            </p:nvGrpSpPr>
            <p:grpSpPr bwMode="auto">
              <a:xfrm>
                <a:off x="2615" y="1143"/>
                <a:ext cx="634" cy="369"/>
                <a:chOff x="1202" y="845"/>
                <a:chExt cx="2632" cy="2590"/>
              </a:xfrm>
            </p:grpSpPr>
            <p:grpSp>
              <p:nvGrpSpPr>
                <p:cNvPr id="23672" name="Group 54"/>
                <p:cNvGrpSpPr>
                  <a:grpSpLocks/>
                </p:cNvGrpSpPr>
                <p:nvPr/>
              </p:nvGrpSpPr>
              <p:grpSpPr bwMode="auto">
                <a:xfrm>
                  <a:off x="2322" y="1621"/>
                  <a:ext cx="1092" cy="1814"/>
                  <a:chOff x="2268" y="1621"/>
                  <a:chExt cx="1130" cy="1814"/>
                </a:xfrm>
              </p:grpSpPr>
              <p:grpSp>
                <p:nvGrpSpPr>
                  <p:cNvPr id="23681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2268" y="1621"/>
                    <a:ext cx="1130" cy="1814"/>
                    <a:chOff x="1712" y="1176"/>
                    <a:chExt cx="1488" cy="2848"/>
                  </a:xfrm>
                </p:grpSpPr>
                <p:sp>
                  <p:nvSpPr>
                    <p:cNvPr id="23683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1712" y="1176"/>
                      <a:ext cx="1488" cy="2848"/>
                    </a:xfrm>
                    <a:custGeom>
                      <a:avLst/>
                      <a:gdLst>
                        <a:gd name="T0" fmla="*/ 816 w 1488"/>
                        <a:gd name="T1" fmla="*/ 2824 h 2848"/>
                        <a:gd name="T2" fmla="*/ 960 w 1488"/>
                        <a:gd name="T3" fmla="*/ 2096 h 2848"/>
                        <a:gd name="T4" fmla="*/ 624 w 1488"/>
                        <a:gd name="T5" fmla="*/ 1744 h 2848"/>
                        <a:gd name="T6" fmla="*/ 592 w 1488"/>
                        <a:gd name="T7" fmla="*/ 1376 h 2848"/>
                        <a:gd name="T8" fmla="*/ 448 w 1488"/>
                        <a:gd name="T9" fmla="*/ 952 h 2848"/>
                        <a:gd name="T10" fmla="*/ 256 w 1488"/>
                        <a:gd name="T11" fmla="*/ 640 h 2848"/>
                        <a:gd name="T12" fmla="*/ 114 w 1488"/>
                        <a:gd name="T13" fmla="*/ 270 h 2848"/>
                        <a:gd name="T14" fmla="*/ 308 w 1488"/>
                        <a:gd name="T15" fmla="*/ 46 h 2848"/>
                        <a:gd name="T16" fmla="*/ 904 w 1488"/>
                        <a:gd name="T17" fmla="*/ 232 h 2848"/>
                        <a:gd name="T18" fmla="*/ 856 w 1488"/>
                        <a:gd name="T19" fmla="*/ 568 h 2848"/>
                        <a:gd name="T20" fmla="*/ 1080 w 1488"/>
                        <a:gd name="T21" fmla="*/ 768 h 2848"/>
                        <a:gd name="T22" fmla="*/ 856 w 1488"/>
                        <a:gd name="T23" fmla="*/ 1000 h 2848"/>
                        <a:gd name="T24" fmla="*/ 1112 w 1488"/>
                        <a:gd name="T25" fmla="*/ 1240 h 2848"/>
                        <a:gd name="T26" fmla="*/ 936 w 1488"/>
                        <a:gd name="T27" fmla="*/ 1640 h 2848"/>
                        <a:gd name="T28" fmla="*/ 1312 w 1488"/>
                        <a:gd name="T29" fmla="*/ 2184 h 2848"/>
                        <a:gd name="T30" fmla="*/ 944 w 1488"/>
                        <a:gd name="T31" fmla="*/ 2848 h 284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488"/>
                        <a:gd name="T49" fmla="*/ 0 h 2848"/>
                        <a:gd name="T50" fmla="*/ 1488 w 1488"/>
                        <a:gd name="T51" fmla="*/ 2848 h 284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488" h="2848">
                          <a:moveTo>
                            <a:pt x="816" y="2824"/>
                          </a:moveTo>
                          <a:cubicBezTo>
                            <a:pt x="1400" y="2376"/>
                            <a:pt x="1016" y="2232"/>
                            <a:pt x="960" y="2096"/>
                          </a:cubicBezTo>
                          <a:cubicBezTo>
                            <a:pt x="942" y="2061"/>
                            <a:pt x="528" y="1904"/>
                            <a:pt x="624" y="1744"/>
                          </a:cubicBezTo>
                          <a:cubicBezTo>
                            <a:pt x="480" y="1616"/>
                            <a:pt x="528" y="1472"/>
                            <a:pt x="592" y="1376"/>
                          </a:cubicBezTo>
                          <a:cubicBezTo>
                            <a:pt x="344" y="1304"/>
                            <a:pt x="328" y="1016"/>
                            <a:pt x="448" y="952"/>
                          </a:cubicBezTo>
                          <a:cubicBezTo>
                            <a:pt x="272" y="872"/>
                            <a:pt x="0" y="728"/>
                            <a:pt x="256" y="640"/>
                          </a:cubicBezTo>
                          <a:cubicBezTo>
                            <a:pt x="40" y="552"/>
                            <a:pt x="83" y="391"/>
                            <a:pt x="114" y="270"/>
                          </a:cubicBezTo>
                          <a:cubicBezTo>
                            <a:pt x="152" y="200"/>
                            <a:pt x="214" y="79"/>
                            <a:pt x="308" y="46"/>
                          </a:cubicBezTo>
                          <a:cubicBezTo>
                            <a:pt x="423" y="40"/>
                            <a:pt x="830" y="0"/>
                            <a:pt x="904" y="232"/>
                          </a:cubicBezTo>
                          <a:cubicBezTo>
                            <a:pt x="1018" y="316"/>
                            <a:pt x="824" y="448"/>
                            <a:pt x="856" y="568"/>
                          </a:cubicBezTo>
                          <a:cubicBezTo>
                            <a:pt x="888" y="688"/>
                            <a:pt x="1024" y="616"/>
                            <a:pt x="1080" y="768"/>
                          </a:cubicBezTo>
                          <a:cubicBezTo>
                            <a:pt x="1088" y="869"/>
                            <a:pt x="840" y="904"/>
                            <a:pt x="856" y="1000"/>
                          </a:cubicBezTo>
                          <a:cubicBezTo>
                            <a:pt x="872" y="1096"/>
                            <a:pt x="1089" y="1121"/>
                            <a:pt x="1112" y="1240"/>
                          </a:cubicBezTo>
                          <a:cubicBezTo>
                            <a:pt x="1120" y="1360"/>
                            <a:pt x="848" y="1376"/>
                            <a:pt x="936" y="1640"/>
                          </a:cubicBezTo>
                          <a:cubicBezTo>
                            <a:pt x="992" y="1872"/>
                            <a:pt x="1120" y="2016"/>
                            <a:pt x="1312" y="2184"/>
                          </a:cubicBezTo>
                          <a:cubicBezTo>
                            <a:pt x="1360" y="2232"/>
                            <a:pt x="1488" y="2368"/>
                            <a:pt x="944" y="2848"/>
                          </a:cubicBezTo>
                        </a:path>
                      </a:pathLst>
                    </a:custGeom>
                    <a:solidFill>
                      <a:srgbClr val="D3D7D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175" cmpd="sng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3684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1814" y="1632"/>
                      <a:ext cx="643" cy="294"/>
                    </a:xfrm>
                    <a:custGeom>
                      <a:avLst/>
                      <a:gdLst>
                        <a:gd name="T0" fmla="*/ 0 w 643"/>
                        <a:gd name="T1" fmla="*/ 0 h 294"/>
                        <a:gd name="T2" fmla="*/ 643 w 643"/>
                        <a:gd name="T3" fmla="*/ 222 h 294"/>
                        <a:gd name="T4" fmla="*/ 0 w 643"/>
                        <a:gd name="T5" fmla="*/ 0 h 294"/>
                        <a:gd name="T6" fmla="*/ 0 60000 65536"/>
                        <a:gd name="T7" fmla="*/ 0 60000 65536"/>
                        <a:gd name="T8" fmla="*/ 0 60000 65536"/>
                        <a:gd name="T9" fmla="*/ 0 w 643"/>
                        <a:gd name="T10" fmla="*/ 0 h 294"/>
                        <a:gd name="T11" fmla="*/ 643 w 643"/>
                        <a:gd name="T12" fmla="*/ 294 h 29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43" h="294">
                          <a:moveTo>
                            <a:pt x="0" y="0"/>
                          </a:moveTo>
                          <a:cubicBezTo>
                            <a:pt x="12" y="206"/>
                            <a:pt x="447" y="294"/>
                            <a:pt x="643" y="222"/>
                          </a:cubicBezTo>
                          <a:cubicBezTo>
                            <a:pt x="407" y="203"/>
                            <a:pt x="68" y="15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A7A7A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175" cmpd="sng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3685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1872" y="1898"/>
                      <a:ext cx="597" cy="267"/>
                    </a:xfrm>
                    <a:custGeom>
                      <a:avLst/>
                      <a:gdLst>
                        <a:gd name="T0" fmla="*/ 0 w 597"/>
                        <a:gd name="T1" fmla="*/ 0 h 267"/>
                        <a:gd name="T2" fmla="*/ 597 w 597"/>
                        <a:gd name="T3" fmla="*/ 238 h 267"/>
                        <a:gd name="T4" fmla="*/ 0 w 597"/>
                        <a:gd name="T5" fmla="*/ 0 h 267"/>
                        <a:gd name="T6" fmla="*/ 0 60000 65536"/>
                        <a:gd name="T7" fmla="*/ 0 60000 65536"/>
                        <a:gd name="T8" fmla="*/ 0 60000 65536"/>
                        <a:gd name="T9" fmla="*/ 0 w 597"/>
                        <a:gd name="T10" fmla="*/ 0 h 267"/>
                        <a:gd name="T11" fmla="*/ 597 w 597"/>
                        <a:gd name="T12" fmla="*/ 267 h 26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97" h="267">
                          <a:moveTo>
                            <a:pt x="0" y="0"/>
                          </a:moveTo>
                          <a:cubicBezTo>
                            <a:pt x="23" y="168"/>
                            <a:pt x="408" y="267"/>
                            <a:pt x="597" y="238"/>
                          </a:cubicBezTo>
                          <a:cubicBezTo>
                            <a:pt x="375" y="178"/>
                            <a:pt x="75" y="138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A7A7A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175" cmpd="sng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3686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2109" y="2341"/>
                      <a:ext cx="317" cy="227"/>
                    </a:xfrm>
                    <a:custGeom>
                      <a:avLst/>
                      <a:gdLst>
                        <a:gd name="T0" fmla="*/ 0 w 597"/>
                        <a:gd name="T1" fmla="*/ 0 h 267"/>
                        <a:gd name="T2" fmla="*/ 1 w 597"/>
                        <a:gd name="T3" fmla="*/ 3 h 267"/>
                        <a:gd name="T4" fmla="*/ 0 w 597"/>
                        <a:gd name="T5" fmla="*/ 0 h 267"/>
                        <a:gd name="T6" fmla="*/ 0 60000 65536"/>
                        <a:gd name="T7" fmla="*/ 0 60000 65536"/>
                        <a:gd name="T8" fmla="*/ 0 60000 65536"/>
                        <a:gd name="T9" fmla="*/ 0 w 597"/>
                        <a:gd name="T10" fmla="*/ 0 h 267"/>
                        <a:gd name="T11" fmla="*/ 597 w 597"/>
                        <a:gd name="T12" fmla="*/ 267 h 26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97" h="267">
                          <a:moveTo>
                            <a:pt x="0" y="0"/>
                          </a:moveTo>
                          <a:cubicBezTo>
                            <a:pt x="23" y="168"/>
                            <a:pt x="408" y="267"/>
                            <a:pt x="597" y="238"/>
                          </a:cubicBezTo>
                          <a:cubicBezTo>
                            <a:pt x="375" y="178"/>
                            <a:pt x="75" y="138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A7A7A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175" cmpd="sng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3687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2269" y="2797"/>
                      <a:ext cx="317" cy="182"/>
                    </a:xfrm>
                    <a:custGeom>
                      <a:avLst/>
                      <a:gdLst>
                        <a:gd name="T0" fmla="*/ 0 w 597"/>
                        <a:gd name="T1" fmla="*/ 0 h 267"/>
                        <a:gd name="T2" fmla="*/ 1 w 597"/>
                        <a:gd name="T3" fmla="*/ 1 h 267"/>
                        <a:gd name="T4" fmla="*/ 0 w 597"/>
                        <a:gd name="T5" fmla="*/ 0 h 267"/>
                        <a:gd name="T6" fmla="*/ 0 60000 65536"/>
                        <a:gd name="T7" fmla="*/ 0 60000 65536"/>
                        <a:gd name="T8" fmla="*/ 0 60000 65536"/>
                        <a:gd name="T9" fmla="*/ 0 w 597"/>
                        <a:gd name="T10" fmla="*/ 0 h 267"/>
                        <a:gd name="T11" fmla="*/ 597 w 597"/>
                        <a:gd name="T12" fmla="*/ 267 h 26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97" h="267">
                          <a:moveTo>
                            <a:pt x="0" y="0"/>
                          </a:moveTo>
                          <a:cubicBezTo>
                            <a:pt x="23" y="168"/>
                            <a:pt x="408" y="267"/>
                            <a:pt x="597" y="238"/>
                          </a:cubicBezTo>
                          <a:cubicBezTo>
                            <a:pt x="375" y="178"/>
                            <a:pt x="75" y="138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A7A7A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175" cmpd="sng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  <p:sp>
                <p:nvSpPr>
                  <p:cNvPr id="23682" name="Freeform 61"/>
                  <p:cNvSpPr>
                    <a:spLocks/>
                  </p:cNvSpPr>
                  <p:nvPr/>
                </p:nvSpPr>
                <p:spPr bwMode="auto">
                  <a:xfrm>
                    <a:off x="2952" y="3117"/>
                    <a:ext cx="336" cy="312"/>
                  </a:xfrm>
                  <a:custGeom>
                    <a:avLst/>
                    <a:gdLst>
                      <a:gd name="T0" fmla="*/ 0 w 336"/>
                      <a:gd name="T1" fmla="*/ 312 h 312"/>
                      <a:gd name="T2" fmla="*/ 204 w 336"/>
                      <a:gd name="T3" fmla="*/ 135 h 312"/>
                      <a:gd name="T4" fmla="*/ 336 w 336"/>
                      <a:gd name="T5" fmla="*/ 0 h 312"/>
                      <a:gd name="T6" fmla="*/ 252 w 336"/>
                      <a:gd name="T7" fmla="*/ 120 h 312"/>
                      <a:gd name="T8" fmla="*/ 41 w 336"/>
                      <a:gd name="T9" fmla="*/ 310 h 3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6"/>
                      <a:gd name="T16" fmla="*/ 0 h 312"/>
                      <a:gd name="T17" fmla="*/ 336 w 336"/>
                      <a:gd name="T18" fmla="*/ 312 h 3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6" h="312">
                        <a:moveTo>
                          <a:pt x="0" y="312"/>
                        </a:moveTo>
                        <a:cubicBezTo>
                          <a:pt x="36" y="268"/>
                          <a:pt x="148" y="187"/>
                          <a:pt x="204" y="135"/>
                        </a:cubicBezTo>
                        <a:cubicBezTo>
                          <a:pt x="260" y="83"/>
                          <a:pt x="267" y="0"/>
                          <a:pt x="336" y="0"/>
                        </a:cubicBezTo>
                        <a:cubicBezTo>
                          <a:pt x="306" y="79"/>
                          <a:pt x="288" y="58"/>
                          <a:pt x="252" y="120"/>
                        </a:cubicBezTo>
                        <a:cubicBezTo>
                          <a:pt x="201" y="175"/>
                          <a:pt x="108" y="255"/>
                          <a:pt x="41" y="310"/>
                        </a:cubicBezTo>
                      </a:path>
                    </a:pathLst>
                  </a:custGeom>
                  <a:solidFill>
                    <a:srgbClr val="A7A7A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23673" name="Group 62"/>
                <p:cNvGrpSpPr>
                  <a:grpSpLocks/>
                </p:cNvGrpSpPr>
                <p:nvPr/>
              </p:nvGrpSpPr>
              <p:grpSpPr bwMode="auto">
                <a:xfrm>
                  <a:off x="1413" y="1150"/>
                  <a:ext cx="2232" cy="895"/>
                  <a:chOff x="476" y="436"/>
                  <a:chExt cx="3039" cy="1406"/>
                </a:xfrm>
              </p:grpSpPr>
              <p:sp>
                <p:nvSpPr>
                  <p:cNvPr id="23678" name="Freeform 63"/>
                  <p:cNvSpPr>
                    <a:spLocks/>
                  </p:cNvSpPr>
                  <p:nvPr/>
                </p:nvSpPr>
                <p:spPr bwMode="auto">
                  <a:xfrm>
                    <a:off x="703" y="436"/>
                    <a:ext cx="2812" cy="1406"/>
                  </a:xfrm>
                  <a:custGeom>
                    <a:avLst/>
                    <a:gdLst>
                      <a:gd name="T0" fmla="*/ 2147483647 w 1434"/>
                      <a:gd name="T1" fmla="*/ 2147483647 h 501"/>
                      <a:gd name="T2" fmla="*/ 2147483647 w 1434"/>
                      <a:gd name="T3" fmla="*/ 2147483647 h 501"/>
                      <a:gd name="T4" fmla="*/ 2147483647 w 1434"/>
                      <a:gd name="T5" fmla="*/ 2147483647 h 501"/>
                      <a:gd name="T6" fmla="*/ 0 60000 65536"/>
                      <a:gd name="T7" fmla="*/ 0 60000 65536"/>
                      <a:gd name="T8" fmla="*/ 0 60000 65536"/>
                      <a:gd name="T9" fmla="*/ 0 w 1434"/>
                      <a:gd name="T10" fmla="*/ 0 h 501"/>
                      <a:gd name="T11" fmla="*/ 1434 w 1434"/>
                      <a:gd name="T12" fmla="*/ 501 h 50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34" h="501">
                        <a:moveTo>
                          <a:pt x="15" y="234"/>
                        </a:moveTo>
                        <a:cubicBezTo>
                          <a:pt x="36" y="425"/>
                          <a:pt x="1434" y="501"/>
                          <a:pt x="1400" y="272"/>
                        </a:cubicBezTo>
                        <a:cubicBezTo>
                          <a:pt x="1374" y="153"/>
                          <a:pt x="0" y="0"/>
                          <a:pt x="15" y="234"/>
                        </a:cubicBezTo>
                        <a:close/>
                      </a:path>
                    </a:pathLst>
                  </a:custGeom>
                  <a:solidFill>
                    <a:srgbClr val="CFCFC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679" name="Freeform 64"/>
                  <p:cNvSpPr>
                    <a:spLocks/>
                  </p:cNvSpPr>
                  <p:nvPr/>
                </p:nvSpPr>
                <p:spPr bwMode="auto">
                  <a:xfrm>
                    <a:off x="476" y="981"/>
                    <a:ext cx="2562" cy="761"/>
                  </a:xfrm>
                  <a:custGeom>
                    <a:avLst/>
                    <a:gdLst>
                      <a:gd name="T0" fmla="*/ 298 w 2562"/>
                      <a:gd name="T1" fmla="*/ 0 h 761"/>
                      <a:gd name="T2" fmla="*/ 2562 w 2562"/>
                      <a:gd name="T3" fmla="*/ 562 h 761"/>
                      <a:gd name="T4" fmla="*/ 1410 w 2562"/>
                      <a:gd name="T5" fmla="*/ 498 h 761"/>
                      <a:gd name="T6" fmla="*/ 298 w 2562"/>
                      <a:gd name="T7" fmla="*/ 0 h 76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562"/>
                      <a:gd name="T13" fmla="*/ 0 h 761"/>
                      <a:gd name="T14" fmla="*/ 2562 w 2562"/>
                      <a:gd name="T15" fmla="*/ 761 h 76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562" h="761">
                        <a:moveTo>
                          <a:pt x="298" y="0"/>
                        </a:moveTo>
                        <a:cubicBezTo>
                          <a:pt x="0" y="556"/>
                          <a:pt x="2020" y="761"/>
                          <a:pt x="2562" y="562"/>
                        </a:cubicBezTo>
                        <a:cubicBezTo>
                          <a:pt x="2363" y="486"/>
                          <a:pt x="1753" y="580"/>
                          <a:pt x="1410" y="498"/>
                        </a:cubicBezTo>
                        <a:cubicBezTo>
                          <a:pt x="1067" y="416"/>
                          <a:pt x="367" y="197"/>
                          <a:pt x="298" y="0"/>
                        </a:cubicBezTo>
                        <a:close/>
                      </a:path>
                    </a:pathLst>
                  </a:custGeom>
                  <a:solidFill>
                    <a:srgbClr val="A7A7A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680" name="Freeform 65"/>
                  <p:cNvSpPr>
                    <a:spLocks/>
                  </p:cNvSpPr>
                  <p:nvPr/>
                </p:nvSpPr>
                <p:spPr bwMode="auto">
                  <a:xfrm>
                    <a:off x="748" y="1117"/>
                    <a:ext cx="1533" cy="576"/>
                  </a:xfrm>
                  <a:custGeom>
                    <a:avLst/>
                    <a:gdLst>
                      <a:gd name="T0" fmla="*/ 0 w 664"/>
                      <a:gd name="T1" fmla="*/ 0 h 193"/>
                      <a:gd name="T2" fmla="*/ 2147483647 w 664"/>
                      <a:gd name="T3" fmla="*/ 2147483647 h 193"/>
                      <a:gd name="T4" fmla="*/ 0 w 664"/>
                      <a:gd name="T5" fmla="*/ 0 h 193"/>
                      <a:gd name="T6" fmla="*/ 0 60000 65536"/>
                      <a:gd name="T7" fmla="*/ 0 60000 65536"/>
                      <a:gd name="T8" fmla="*/ 0 60000 65536"/>
                      <a:gd name="T9" fmla="*/ 0 w 664"/>
                      <a:gd name="T10" fmla="*/ 0 h 193"/>
                      <a:gd name="T11" fmla="*/ 664 w 664"/>
                      <a:gd name="T12" fmla="*/ 193 h 1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64" h="193">
                        <a:moveTo>
                          <a:pt x="0" y="0"/>
                        </a:moveTo>
                        <a:cubicBezTo>
                          <a:pt x="14" y="92"/>
                          <a:pt x="479" y="193"/>
                          <a:pt x="664" y="162"/>
                        </a:cubicBezTo>
                        <a:cubicBezTo>
                          <a:pt x="391" y="154"/>
                          <a:pt x="79" y="7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4848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23674" name="Group 66"/>
                <p:cNvGrpSpPr>
                  <a:grpSpLocks/>
                </p:cNvGrpSpPr>
                <p:nvPr/>
              </p:nvGrpSpPr>
              <p:grpSpPr bwMode="auto">
                <a:xfrm>
                  <a:off x="1202" y="845"/>
                  <a:ext cx="2632" cy="969"/>
                  <a:chOff x="1274" y="255"/>
                  <a:chExt cx="2632" cy="969"/>
                </a:xfrm>
              </p:grpSpPr>
              <p:sp>
                <p:nvSpPr>
                  <p:cNvPr id="23675" name="Freeform 67"/>
                  <p:cNvSpPr>
                    <a:spLocks/>
                  </p:cNvSpPr>
                  <p:nvPr/>
                </p:nvSpPr>
                <p:spPr bwMode="auto">
                  <a:xfrm>
                    <a:off x="1474" y="255"/>
                    <a:ext cx="2432" cy="952"/>
                  </a:xfrm>
                  <a:custGeom>
                    <a:avLst/>
                    <a:gdLst>
                      <a:gd name="T0" fmla="*/ 2147483647 w 1434"/>
                      <a:gd name="T1" fmla="*/ 2147483647 h 501"/>
                      <a:gd name="T2" fmla="*/ 2147483647 w 1434"/>
                      <a:gd name="T3" fmla="*/ 2147483647 h 501"/>
                      <a:gd name="T4" fmla="*/ 2147483647 w 1434"/>
                      <a:gd name="T5" fmla="*/ 2147483647 h 501"/>
                      <a:gd name="T6" fmla="*/ 0 60000 65536"/>
                      <a:gd name="T7" fmla="*/ 0 60000 65536"/>
                      <a:gd name="T8" fmla="*/ 0 60000 65536"/>
                      <a:gd name="T9" fmla="*/ 0 w 1434"/>
                      <a:gd name="T10" fmla="*/ 0 h 501"/>
                      <a:gd name="T11" fmla="*/ 1434 w 1434"/>
                      <a:gd name="T12" fmla="*/ 501 h 50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34" h="501">
                        <a:moveTo>
                          <a:pt x="15" y="234"/>
                        </a:moveTo>
                        <a:cubicBezTo>
                          <a:pt x="36" y="425"/>
                          <a:pt x="1434" y="501"/>
                          <a:pt x="1400" y="272"/>
                        </a:cubicBezTo>
                        <a:cubicBezTo>
                          <a:pt x="1374" y="153"/>
                          <a:pt x="0" y="0"/>
                          <a:pt x="15" y="234"/>
                        </a:cubicBezTo>
                        <a:close/>
                      </a:path>
                    </a:pathLst>
                  </a:custGeom>
                  <a:solidFill>
                    <a:srgbClr val="CFCFC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676" name="Freeform 68"/>
                  <p:cNvSpPr>
                    <a:spLocks/>
                  </p:cNvSpPr>
                  <p:nvPr/>
                </p:nvSpPr>
                <p:spPr bwMode="auto">
                  <a:xfrm>
                    <a:off x="1274" y="631"/>
                    <a:ext cx="2503" cy="593"/>
                  </a:xfrm>
                  <a:custGeom>
                    <a:avLst/>
                    <a:gdLst>
                      <a:gd name="T0" fmla="*/ 1 w 3408"/>
                      <a:gd name="T1" fmla="*/ 0 h 932"/>
                      <a:gd name="T2" fmla="*/ 1 w 3408"/>
                      <a:gd name="T3" fmla="*/ 1 h 932"/>
                      <a:gd name="T4" fmla="*/ 1 w 3408"/>
                      <a:gd name="T5" fmla="*/ 1 h 932"/>
                      <a:gd name="T6" fmla="*/ 1 w 3408"/>
                      <a:gd name="T7" fmla="*/ 0 h 9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408"/>
                      <a:gd name="T13" fmla="*/ 0 h 932"/>
                      <a:gd name="T14" fmla="*/ 3408 w 3408"/>
                      <a:gd name="T15" fmla="*/ 932 h 93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408" h="932">
                        <a:moveTo>
                          <a:pt x="360" y="0"/>
                        </a:moveTo>
                        <a:cubicBezTo>
                          <a:pt x="0" y="556"/>
                          <a:pt x="2857" y="932"/>
                          <a:pt x="3408" y="404"/>
                        </a:cubicBezTo>
                        <a:cubicBezTo>
                          <a:pt x="3216" y="369"/>
                          <a:pt x="2898" y="616"/>
                          <a:pt x="1993" y="513"/>
                        </a:cubicBezTo>
                        <a:cubicBezTo>
                          <a:pt x="1088" y="410"/>
                          <a:pt x="259" y="0"/>
                          <a:pt x="360" y="0"/>
                        </a:cubicBezTo>
                        <a:close/>
                      </a:path>
                    </a:pathLst>
                  </a:custGeom>
                  <a:solidFill>
                    <a:srgbClr val="A7A7A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677" name="Freeform 69"/>
                  <p:cNvSpPr>
                    <a:spLocks/>
                  </p:cNvSpPr>
                  <p:nvPr/>
                </p:nvSpPr>
                <p:spPr bwMode="auto">
                  <a:xfrm>
                    <a:off x="1519" y="663"/>
                    <a:ext cx="1576" cy="407"/>
                  </a:xfrm>
                  <a:custGeom>
                    <a:avLst/>
                    <a:gdLst>
                      <a:gd name="T0" fmla="*/ 0 w 2146"/>
                      <a:gd name="T1" fmla="*/ 0 h 638"/>
                      <a:gd name="T2" fmla="*/ 1 w 2146"/>
                      <a:gd name="T3" fmla="*/ 1 h 638"/>
                      <a:gd name="T4" fmla="*/ 1 w 2146"/>
                      <a:gd name="T5" fmla="*/ 1 h 638"/>
                      <a:gd name="T6" fmla="*/ 0 w 2146"/>
                      <a:gd name="T7" fmla="*/ 0 h 63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46"/>
                      <a:gd name="T13" fmla="*/ 0 h 638"/>
                      <a:gd name="T14" fmla="*/ 2146 w 2146"/>
                      <a:gd name="T15" fmla="*/ 638 h 63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46" h="638">
                        <a:moveTo>
                          <a:pt x="0" y="0"/>
                        </a:moveTo>
                        <a:cubicBezTo>
                          <a:pt x="42" y="376"/>
                          <a:pt x="1460" y="638"/>
                          <a:pt x="2146" y="548"/>
                        </a:cubicBezTo>
                        <a:cubicBezTo>
                          <a:pt x="1803" y="514"/>
                          <a:pt x="1249" y="489"/>
                          <a:pt x="891" y="398"/>
                        </a:cubicBezTo>
                        <a:cubicBezTo>
                          <a:pt x="533" y="307"/>
                          <a:pt x="137" y="10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4848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23630" name="Group 70"/>
              <p:cNvGrpSpPr>
                <a:grpSpLocks/>
              </p:cNvGrpSpPr>
              <p:nvPr/>
            </p:nvGrpSpPr>
            <p:grpSpPr bwMode="auto">
              <a:xfrm>
                <a:off x="2686" y="456"/>
                <a:ext cx="1055" cy="768"/>
                <a:chOff x="2412" y="1420"/>
                <a:chExt cx="1698" cy="1242"/>
              </a:xfrm>
            </p:grpSpPr>
            <p:sp>
              <p:nvSpPr>
                <p:cNvPr id="23663" name="Freeform 71"/>
                <p:cNvSpPr>
                  <a:spLocks/>
                </p:cNvSpPr>
                <p:nvPr/>
              </p:nvSpPr>
              <p:spPr bwMode="auto">
                <a:xfrm>
                  <a:off x="2416" y="2523"/>
                  <a:ext cx="892" cy="139"/>
                </a:xfrm>
                <a:custGeom>
                  <a:avLst/>
                  <a:gdLst>
                    <a:gd name="T0" fmla="*/ 0 w 892"/>
                    <a:gd name="T1" fmla="*/ 41 h 139"/>
                    <a:gd name="T2" fmla="*/ 132 w 892"/>
                    <a:gd name="T3" fmla="*/ 89 h 139"/>
                    <a:gd name="T4" fmla="*/ 260 w 892"/>
                    <a:gd name="T5" fmla="*/ 117 h 139"/>
                    <a:gd name="T6" fmla="*/ 512 w 892"/>
                    <a:gd name="T7" fmla="*/ 137 h 139"/>
                    <a:gd name="T8" fmla="*/ 764 w 892"/>
                    <a:gd name="T9" fmla="*/ 121 h 139"/>
                    <a:gd name="T10" fmla="*/ 840 w 892"/>
                    <a:gd name="T11" fmla="*/ 89 h 139"/>
                    <a:gd name="T12" fmla="*/ 876 w 892"/>
                    <a:gd name="T13" fmla="*/ 69 h 139"/>
                    <a:gd name="T14" fmla="*/ 892 w 892"/>
                    <a:gd name="T15" fmla="*/ 33 h 139"/>
                    <a:gd name="T16" fmla="*/ 876 w 892"/>
                    <a:gd name="T17" fmla="*/ 9 h 139"/>
                    <a:gd name="T18" fmla="*/ 864 w 892"/>
                    <a:gd name="T19" fmla="*/ 1 h 13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2"/>
                    <a:gd name="T31" fmla="*/ 0 h 139"/>
                    <a:gd name="T32" fmla="*/ 892 w 892"/>
                    <a:gd name="T33" fmla="*/ 139 h 13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2" h="139">
                      <a:moveTo>
                        <a:pt x="0" y="41"/>
                      </a:moveTo>
                      <a:cubicBezTo>
                        <a:pt x="46" y="48"/>
                        <a:pt x="83" y="84"/>
                        <a:pt x="132" y="89"/>
                      </a:cubicBezTo>
                      <a:cubicBezTo>
                        <a:pt x="176" y="94"/>
                        <a:pt x="217" y="112"/>
                        <a:pt x="260" y="117"/>
                      </a:cubicBezTo>
                      <a:cubicBezTo>
                        <a:pt x="344" y="126"/>
                        <a:pt x="428" y="133"/>
                        <a:pt x="512" y="137"/>
                      </a:cubicBezTo>
                      <a:cubicBezTo>
                        <a:pt x="596" y="132"/>
                        <a:pt x="682" y="139"/>
                        <a:pt x="764" y="121"/>
                      </a:cubicBezTo>
                      <a:cubicBezTo>
                        <a:pt x="793" y="114"/>
                        <a:pt x="814" y="102"/>
                        <a:pt x="840" y="89"/>
                      </a:cubicBezTo>
                      <a:cubicBezTo>
                        <a:pt x="852" y="83"/>
                        <a:pt x="876" y="69"/>
                        <a:pt x="876" y="69"/>
                      </a:cubicBezTo>
                      <a:cubicBezTo>
                        <a:pt x="883" y="58"/>
                        <a:pt x="892" y="33"/>
                        <a:pt x="892" y="33"/>
                      </a:cubicBezTo>
                      <a:cubicBezTo>
                        <a:pt x="888" y="20"/>
                        <a:pt x="889" y="18"/>
                        <a:pt x="876" y="9"/>
                      </a:cubicBezTo>
                      <a:cubicBezTo>
                        <a:pt x="863" y="0"/>
                        <a:pt x="864" y="11"/>
                        <a:pt x="864" y="1"/>
                      </a:cubicBezTo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664" name="Freeform 72"/>
                <p:cNvSpPr>
                  <a:spLocks/>
                </p:cNvSpPr>
                <p:nvPr/>
              </p:nvSpPr>
              <p:spPr bwMode="auto">
                <a:xfrm>
                  <a:off x="3224" y="1992"/>
                  <a:ext cx="100" cy="540"/>
                </a:xfrm>
                <a:custGeom>
                  <a:avLst/>
                  <a:gdLst>
                    <a:gd name="T0" fmla="*/ 76 w 100"/>
                    <a:gd name="T1" fmla="*/ 540 h 540"/>
                    <a:gd name="T2" fmla="*/ 100 w 100"/>
                    <a:gd name="T3" fmla="*/ 508 h 540"/>
                    <a:gd name="T4" fmla="*/ 84 w 100"/>
                    <a:gd name="T5" fmla="*/ 424 h 540"/>
                    <a:gd name="T6" fmla="*/ 68 w 100"/>
                    <a:gd name="T7" fmla="*/ 400 h 540"/>
                    <a:gd name="T8" fmla="*/ 52 w 100"/>
                    <a:gd name="T9" fmla="*/ 296 h 540"/>
                    <a:gd name="T10" fmla="*/ 24 w 100"/>
                    <a:gd name="T11" fmla="*/ 264 h 540"/>
                    <a:gd name="T12" fmla="*/ 48 w 100"/>
                    <a:gd name="T13" fmla="*/ 232 h 540"/>
                    <a:gd name="T14" fmla="*/ 40 w 100"/>
                    <a:gd name="T15" fmla="*/ 192 h 540"/>
                    <a:gd name="T16" fmla="*/ 16 w 100"/>
                    <a:gd name="T17" fmla="*/ 176 h 540"/>
                    <a:gd name="T18" fmla="*/ 28 w 100"/>
                    <a:gd name="T19" fmla="*/ 152 h 540"/>
                    <a:gd name="T20" fmla="*/ 4 w 100"/>
                    <a:gd name="T21" fmla="*/ 44 h 540"/>
                    <a:gd name="T22" fmla="*/ 4 w 100"/>
                    <a:gd name="T23" fmla="*/ 12 h 540"/>
                    <a:gd name="T24" fmla="*/ 0 w 100"/>
                    <a:gd name="T25" fmla="*/ 0 h 5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0"/>
                    <a:gd name="T40" fmla="*/ 0 h 540"/>
                    <a:gd name="T41" fmla="*/ 100 w 100"/>
                    <a:gd name="T42" fmla="*/ 540 h 54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0" h="540">
                      <a:moveTo>
                        <a:pt x="76" y="540"/>
                      </a:moveTo>
                      <a:cubicBezTo>
                        <a:pt x="90" y="531"/>
                        <a:pt x="95" y="524"/>
                        <a:pt x="100" y="508"/>
                      </a:cubicBezTo>
                      <a:cubicBezTo>
                        <a:pt x="98" y="487"/>
                        <a:pt x="98" y="444"/>
                        <a:pt x="84" y="424"/>
                      </a:cubicBezTo>
                      <a:cubicBezTo>
                        <a:pt x="79" y="416"/>
                        <a:pt x="68" y="400"/>
                        <a:pt x="68" y="400"/>
                      </a:cubicBezTo>
                      <a:cubicBezTo>
                        <a:pt x="74" y="366"/>
                        <a:pt x="84" y="317"/>
                        <a:pt x="52" y="296"/>
                      </a:cubicBezTo>
                      <a:cubicBezTo>
                        <a:pt x="43" y="283"/>
                        <a:pt x="33" y="277"/>
                        <a:pt x="24" y="264"/>
                      </a:cubicBezTo>
                      <a:cubicBezTo>
                        <a:pt x="38" y="255"/>
                        <a:pt x="43" y="248"/>
                        <a:pt x="48" y="232"/>
                      </a:cubicBezTo>
                      <a:cubicBezTo>
                        <a:pt x="46" y="219"/>
                        <a:pt x="50" y="202"/>
                        <a:pt x="40" y="192"/>
                      </a:cubicBezTo>
                      <a:cubicBezTo>
                        <a:pt x="33" y="185"/>
                        <a:pt x="16" y="176"/>
                        <a:pt x="16" y="176"/>
                      </a:cubicBezTo>
                      <a:cubicBezTo>
                        <a:pt x="19" y="168"/>
                        <a:pt x="27" y="161"/>
                        <a:pt x="28" y="152"/>
                      </a:cubicBezTo>
                      <a:cubicBezTo>
                        <a:pt x="31" y="102"/>
                        <a:pt x="18" y="85"/>
                        <a:pt x="4" y="44"/>
                      </a:cubicBezTo>
                      <a:cubicBezTo>
                        <a:pt x="10" y="27"/>
                        <a:pt x="10" y="34"/>
                        <a:pt x="4" y="12"/>
                      </a:cubicBezTo>
                      <a:cubicBezTo>
                        <a:pt x="3" y="8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665" name="Freeform 73"/>
                <p:cNvSpPr>
                  <a:spLocks/>
                </p:cNvSpPr>
                <p:nvPr/>
              </p:nvSpPr>
              <p:spPr bwMode="auto">
                <a:xfrm>
                  <a:off x="3204" y="1832"/>
                  <a:ext cx="392" cy="172"/>
                </a:xfrm>
                <a:custGeom>
                  <a:avLst/>
                  <a:gdLst>
                    <a:gd name="T0" fmla="*/ 0 w 392"/>
                    <a:gd name="T1" fmla="*/ 172 h 172"/>
                    <a:gd name="T2" fmla="*/ 28 w 392"/>
                    <a:gd name="T3" fmla="*/ 144 h 172"/>
                    <a:gd name="T4" fmla="*/ 64 w 392"/>
                    <a:gd name="T5" fmla="*/ 160 h 172"/>
                    <a:gd name="T6" fmla="*/ 120 w 392"/>
                    <a:gd name="T7" fmla="*/ 148 h 172"/>
                    <a:gd name="T8" fmla="*/ 144 w 392"/>
                    <a:gd name="T9" fmla="*/ 132 h 172"/>
                    <a:gd name="T10" fmla="*/ 152 w 392"/>
                    <a:gd name="T11" fmla="*/ 120 h 172"/>
                    <a:gd name="T12" fmla="*/ 156 w 392"/>
                    <a:gd name="T13" fmla="*/ 108 h 172"/>
                    <a:gd name="T14" fmla="*/ 168 w 392"/>
                    <a:gd name="T15" fmla="*/ 120 h 172"/>
                    <a:gd name="T16" fmla="*/ 192 w 392"/>
                    <a:gd name="T17" fmla="*/ 128 h 172"/>
                    <a:gd name="T18" fmla="*/ 216 w 392"/>
                    <a:gd name="T19" fmla="*/ 136 h 172"/>
                    <a:gd name="T20" fmla="*/ 280 w 392"/>
                    <a:gd name="T21" fmla="*/ 76 h 172"/>
                    <a:gd name="T22" fmla="*/ 328 w 392"/>
                    <a:gd name="T23" fmla="*/ 84 h 172"/>
                    <a:gd name="T24" fmla="*/ 364 w 392"/>
                    <a:gd name="T25" fmla="*/ 64 h 172"/>
                    <a:gd name="T26" fmla="*/ 392 w 392"/>
                    <a:gd name="T27" fmla="*/ 16 h 172"/>
                    <a:gd name="T28" fmla="*/ 388 w 392"/>
                    <a:gd name="T29" fmla="*/ 0 h 17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92"/>
                    <a:gd name="T46" fmla="*/ 0 h 172"/>
                    <a:gd name="T47" fmla="*/ 392 w 392"/>
                    <a:gd name="T48" fmla="*/ 172 h 17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92" h="172">
                      <a:moveTo>
                        <a:pt x="0" y="172"/>
                      </a:moveTo>
                      <a:cubicBezTo>
                        <a:pt x="20" y="167"/>
                        <a:pt x="22" y="163"/>
                        <a:pt x="28" y="144"/>
                      </a:cubicBezTo>
                      <a:cubicBezTo>
                        <a:pt x="41" y="148"/>
                        <a:pt x="51" y="156"/>
                        <a:pt x="64" y="160"/>
                      </a:cubicBezTo>
                      <a:cubicBezTo>
                        <a:pt x="104" y="155"/>
                        <a:pt x="86" y="159"/>
                        <a:pt x="120" y="148"/>
                      </a:cubicBezTo>
                      <a:cubicBezTo>
                        <a:pt x="129" y="145"/>
                        <a:pt x="144" y="132"/>
                        <a:pt x="144" y="132"/>
                      </a:cubicBezTo>
                      <a:cubicBezTo>
                        <a:pt x="147" y="128"/>
                        <a:pt x="150" y="124"/>
                        <a:pt x="152" y="120"/>
                      </a:cubicBezTo>
                      <a:cubicBezTo>
                        <a:pt x="154" y="116"/>
                        <a:pt x="152" y="108"/>
                        <a:pt x="156" y="108"/>
                      </a:cubicBezTo>
                      <a:cubicBezTo>
                        <a:pt x="162" y="108"/>
                        <a:pt x="163" y="117"/>
                        <a:pt x="168" y="120"/>
                      </a:cubicBezTo>
                      <a:cubicBezTo>
                        <a:pt x="175" y="124"/>
                        <a:pt x="184" y="125"/>
                        <a:pt x="192" y="128"/>
                      </a:cubicBezTo>
                      <a:cubicBezTo>
                        <a:pt x="200" y="131"/>
                        <a:pt x="216" y="136"/>
                        <a:pt x="216" y="136"/>
                      </a:cubicBezTo>
                      <a:cubicBezTo>
                        <a:pt x="269" y="129"/>
                        <a:pt x="268" y="125"/>
                        <a:pt x="280" y="76"/>
                      </a:cubicBezTo>
                      <a:cubicBezTo>
                        <a:pt x="300" y="89"/>
                        <a:pt x="303" y="88"/>
                        <a:pt x="328" y="84"/>
                      </a:cubicBezTo>
                      <a:cubicBezTo>
                        <a:pt x="340" y="76"/>
                        <a:pt x="352" y="72"/>
                        <a:pt x="364" y="64"/>
                      </a:cubicBezTo>
                      <a:cubicBezTo>
                        <a:pt x="380" y="40"/>
                        <a:pt x="384" y="48"/>
                        <a:pt x="392" y="16"/>
                      </a:cubicBezTo>
                      <a:cubicBezTo>
                        <a:pt x="388" y="3"/>
                        <a:pt x="388" y="8"/>
                        <a:pt x="388" y="0"/>
                      </a:cubicBezTo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666" name="Freeform 74"/>
                <p:cNvSpPr>
                  <a:spLocks/>
                </p:cNvSpPr>
                <p:nvPr/>
              </p:nvSpPr>
              <p:spPr bwMode="auto">
                <a:xfrm>
                  <a:off x="3592" y="1452"/>
                  <a:ext cx="518" cy="408"/>
                </a:xfrm>
                <a:custGeom>
                  <a:avLst/>
                  <a:gdLst>
                    <a:gd name="T0" fmla="*/ 0 w 518"/>
                    <a:gd name="T1" fmla="*/ 408 h 408"/>
                    <a:gd name="T2" fmla="*/ 56 w 518"/>
                    <a:gd name="T3" fmla="*/ 396 h 408"/>
                    <a:gd name="T4" fmla="*/ 68 w 518"/>
                    <a:gd name="T5" fmla="*/ 392 h 408"/>
                    <a:gd name="T6" fmla="*/ 100 w 518"/>
                    <a:gd name="T7" fmla="*/ 356 h 408"/>
                    <a:gd name="T8" fmla="*/ 108 w 518"/>
                    <a:gd name="T9" fmla="*/ 324 h 408"/>
                    <a:gd name="T10" fmla="*/ 156 w 518"/>
                    <a:gd name="T11" fmla="*/ 308 h 408"/>
                    <a:gd name="T12" fmla="*/ 180 w 518"/>
                    <a:gd name="T13" fmla="*/ 292 h 408"/>
                    <a:gd name="T14" fmla="*/ 192 w 518"/>
                    <a:gd name="T15" fmla="*/ 284 h 408"/>
                    <a:gd name="T16" fmla="*/ 276 w 518"/>
                    <a:gd name="T17" fmla="*/ 244 h 408"/>
                    <a:gd name="T18" fmla="*/ 288 w 518"/>
                    <a:gd name="T19" fmla="*/ 236 h 408"/>
                    <a:gd name="T20" fmla="*/ 300 w 518"/>
                    <a:gd name="T21" fmla="*/ 232 h 408"/>
                    <a:gd name="T22" fmla="*/ 324 w 518"/>
                    <a:gd name="T23" fmla="*/ 216 h 408"/>
                    <a:gd name="T24" fmla="*/ 392 w 518"/>
                    <a:gd name="T25" fmla="*/ 172 h 408"/>
                    <a:gd name="T26" fmla="*/ 424 w 518"/>
                    <a:gd name="T27" fmla="*/ 164 h 408"/>
                    <a:gd name="T28" fmla="*/ 504 w 518"/>
                    <a:gd name="T29" fmla="*/ 92 h 408"/>
                    <a:gd name="T30" fmla="*/ 464 w 518"/>
                    <a:gd name="T31" fmla="*/ 0 h 408"/>
                    <a:gd name="T32" fmla="*/ 444 w 518"/>
                    <a:gd name="T33" fmla="*/ 4 h 408"/>
                    <a:gd name="T34" fmla="*/ 420 w 518"/>
                    <a:gd name="T35" fmla="*/ 12 h 408"/>
                    <a:gd name="T36" fmla="*/ 412 w 518"/>
                    <a:gd name="T37" fmla="*/ 24 h 40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18"/>
                    <a:gd name="T58" fmla="*/ 0 h 408"/>
                    <a:gd name="T59" fmla="*/ 518 w 518"/>
                    <a:gd name="T60" fmla="*/ 408 h 40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18" h="408">
                      <a:moveTo>
                        <a:pt x="0" y="408"/>
                      </a:moveTo>
                      <a:cubicBezTo>
                        <a:pt x="40" y="403"/>
                        <a:pt x="22" y="407"/>
                        <a:pt x="56" y="396"/>
                      </a:cubicBezTo>
                      <a:cubicBezTo>
                        <a:pt x="60" y="395"/>
                        <a:pt x="68" y="392"/>
                        <a:pt x="68" y="392"/>
                      </a:cubicBezTo>
                      <a:cubicBezTo>
                        <a:pt x="79" y="381"/>
                        <a:pt x="93" y="370"/>
                        <a:pt x="100" y="356"/>
                      </a:cubicBezTo>
                      <a:cubicBezTo>
                        <a:pt x="105" y="346"/>
                        <a:pt x="100" y="332"/>
                        <a:pt x="108" y="324"/>
                      </a:cubicBezTo>
                      <a:cubicBezTo>
                        <a:pt x="114" y="318"/>
                        <a:pt x="145" y="312"/>
                        <a:pt x="156" y="308"/>
                      </a:cubicBezTo>
                      <a:cubicBezTo>
                        <a:pt x="165" y="305"/>
                        <a:pt x="172" y="297"/>
                        <a:pt x="180" y="292"/>
                      </a:cubicBezTo>
                      <a:cubicBezTo>
                        <a:pt x="184" y="289"/>
                        <a:pt x="192" y="284"/>
                        <a:pt x="192" y="284"/>
                      </a:cubicBezTo>
                      <a:cubicBezTo>
                        <a:pt x="214" y="251"/>
                        <a:pt x="247" y="263"/>
                        <a:pt x="276" y="244"/>
                      </a:cubicBezTo>
                      <a:cubicBezTo>
                        <a:pt x="280" y="241"/>
                        <a:pt x="284" y="238"/>
                        <a:pt x="288" y="236"/>
                      </a:cubicBezTo>
                      <a:cubicBezTo>
                        <a:pt x="292" y="234"/>
                        <a:pt x="296" y="234"/>
                        <a:pt x="300" y="232"/>
                      </a:cubicBezTo>
                      <a:cubicBezTo>
                        <a:pt x="308" y="227"/>
                        <a:pt x="324" y="216"/>
                        <a:pt x="324" y="216"/>
                      </a:cubicBezTo>
                      <a:cubicBezTo>
                        <a:pt x="337" y="196"/>
                        <a:pt x="368" y="178"/>
                        <a:pt x="392" y="172"/>
                      </a:cubicBezTo>
                      <a:cubicBezTo>
                        <a:pt x="398" y="170"/>
                        <a:pt x="417" y="168"/>
                        <a:pt x="424" y="164"/>
                      </a:cubicBezTo>
                      <a:cubicBezTo>
                        <a:pt x="458" y="145"/>
                        <a:pt x="477" y="119"/>
                        <a:pt x="504" y="92"/>
                      </a:cubicBezTo>
                      <a:cubicBezTo>
                        <a:pt x="518" y="50"/>
                        <a:pt x="510" y="15"/>
                        <a:pt x="464" y="0"/>
                      </a:cubicBezTo>
                      <a:cubicBezTo>
                        <a:pt x="457" y="1"/>
                        <a:pt x="451" y="2"/>
                        <a:pt x="444" y="4"/>
                      </a:cubicBezTo>
                      <a:cubicBezTo>
                        <a:pt x="436" y="6"/>
                        <a:pt x="420" y="12"/>
                        <a:pt x="420" y="12"/>
                      </a:cubicBezTo>
                      <a:cubicBezTo>
                        <a:pt x="417" y="16"/>
                        <a:pt x="412" y="24"/>
                        <a:pt x="412" y="24"/>
                      </a:cubicBezTo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667" name="Freeform 75"/>
                <p:cNvSpPr>
                  <a:spLocks/>
                </p:cNvSpPr>
                <p:nvPr/>
              </p:nvSpPr>
              <p:spPr bwMode="auto">
                <a:xfrm>
                  <a:off x="3374" y="1420"/>
                  <a:ext cx="642" cy="116"/>
                </a:xfrm>
                <a:custGeom>
                  <a:avLst/>
                  <a:gdLst>
                    <a:gd name="T0" fmla="*/ 642 w 642"/>
                    <a:gd name="T1" fmla="*/ 44 h 116"/>
                    <a:gd name="T2" fmla="*/ 562 w 642"/>
                    <a:gd name="T3" fmla="*/ 20 h 116"/>
                    <a:gd name="T4" fmla="*/ 490 w 642"/>
                    <a:gd name="T5" fmla="*/ 16 h 116"/>
                    <a:gd name="T6" fmla="*/ 446 w 642"/>
                    <a:gd name="T7" fmla="*/ 0 h 116"/>
                    <a:gd name="T8" fmla="*/ 370 w 642"/>
                    <a:gd name="T9" fmla="*/ 12 h 116"/>
                    <a:gd name="T10" fmla="*/ 326 w 642"/>
                    <a:gd name="T11" fmla="*/ 20 h 116"/>
                    <a:gd name="T12" fmla="*/ 226 w 642"/>
                    <a:gd name="T13" fmla="*/ 32 h 116"/>
                    <a:gd name="T14" fmla="*/ 190 w 642"/>
                    <a:gd name="T15" fmla="*/ 56 h 116"/>
                    <a:gd name="T16" fmla="*/ 138 w 642"/>
                    <a:gd name="T17" fmla="*/ 44 h 116"/>
                    <a:gd name="T18" fmla="*/ 62 w 642"/>
                    <a:gd name="T19" fmla="*/ 56 h 116"/>
                    <a:gd name="T20" fmla="*/ 26 w 642"/>
                    <a:gd name="T21" fmla="*/ 76 h 116"/>
                    <a:gd name="T22" fmla="*/ 10 w 642"/>
                    <a:gd name="T23" fmla="*/ 116 h 1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42"/>
                    <a:gd name="T37" fmla="*/ 0 h 116"/>
                    <a:gd name="T38" fmla="*/ 642 w 642"/>
                    <a:gd name="T39" fmla="*/ 116 h 1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42" h="116">
                      <a:moveTo>
                        <a:pt x="642" y="44"/>
                      </a:moveTo>
                      <a:cubicBezTo>
                        <a:pt x="633" y="17"/>
                        <a:pt x="584" y="22"/>
                        <a:pt x="562" y="20"/>
                      </a:cubicBezTo>
                      <a:cubicBezTo>
                        <a:pt x="523" y="7"/>
                        <a:pt x="546" y="11"/>
                        <a:pt x="490" y="16"/>
                      </a:cubicBezTo>
                      <a:cubicBezTo>
                        <a:pt x="464" y="33"/>
                        <a:pt x="469" y="8"/>
                        <a:pt x="446" y="0"/>
                      </a:cubicBezTo>
                      <a:cubicBezTo>
                        <a:pt x="416" y="3"/>
                        <a:pt x="397" y="3"/>
                        <a:pt x="370" y="12"/>
                      </a:cubicBezTo>
                      <a:cubicBezTo>
                        <a:pt x="350" y="42"/>
                        <a:pt x="353" y="29"/>
                        <a:pt x="326" y="20"/>
                      </a:cubicBezTo>
                      <a:cubicBezTo>
                        <a:pt x="320" y="20"/>
                        <a:pt x="248" y="17"/>
                        <a:pt x="226" y="32"/>
                      </a:cubicBezTo>
                      <a:cubicBezTo>
                        <a:pt x="214" y="40"/>
                        <a:pt x="190" y="56"/>
                        <a:pt x="190" y="56"/>
                      </a:cubicBezTo>
                      <a:cubicBezTo>
                        <a:pt x="172" y="52"/>
                        <a:pt x="156" y="47"/>
                        <a:pt x="138" y="44"/>
                      </a:cubicBezTo>
                      <a:cubicBezTo>
                        <a:pt x="78" y="49"/>
                        <a:pt x="102" y="43"/>
                        <a:pt x="62" y="56"/>
                      </a:cubicBezTo>
                      <a:cubicBezTo>
                        <a:pt x="49" y="60"/>
                        <a:pt x="26" y="76"/>
                        <a:pt x="26" y="76"/>
                      </a:cubicBezTo>
                      <a:cubicBezTo>
                        <a:pt x="22" y="82"/>
                        <a:pt x="0" y="106"/>
                        <a:pt x="10" y="116"/>
                      </a:cubicBezTo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668" name="Freeform 76"/>
                <p:cNvSpPr>
                  <a:spLocks/>
                </p:cNvSpPr>
                <p:nvPr/>
              </p:nvSpPr>
              <p:spPr bwMode="auto">
                <a:xfrm>
                  <a:off x="2964" y="1482"/>
                  <a:ext cx="452" cy="78"/>
                </a:xfrm>
                <a:custGeom>
                  <a:avLst/>
                  <a:gdLst>
                    <a:gd name="T0" fmla="*/ 452 w 452"/>
                    <a:gd name="T1" fmla="*/ 18 h 78"/>
                    <a:gd name="T2" fmla="*/ 404 w 452"/>
                    <a:gd name="T3" fmla="*/ 2 h 78"/>
                    <a:gd name="T4" fmla="*/ 352 w 452"/>
                    <a:gd name="T5" fmla="*/ 10 h 78"/>
                    <a:gd name="T6" fmla="*/ 324 w 452"/>
                    <a:gd name="T7" fmla="*/ 46 h 78"/>
                    <a:gd name="T8" fmla="*/ 256 w 452"/>
                    <a:gd name="T9" fmla="*/ 22 h 78"/>
                    <a:gd name="T10" fmla="*/ 212 w 452"/>
                    <a:gd name="T11" fmla="*/ 26 h 78"/>
                    <a:gd name="T12" fmla="*/ 188 w 452"/>
                    <a:gd name="T13" fmla="*/ 34 h 78"/>
                    <a:gd name="T14" fmla="*/ 84 w 452"/>
                    <a:gd name="T15" fmla="*/ 30 h 78"/>
                    <a:gd name="T16" fmla="*/ 12 w 452"/>
                    <a:gd name="T17" fmla="*/ 62 h 78"/>
                    <a:gd name="T18" fmla="*/ 0 w 452"/>
                    <a:gd name="T19" fmla="*/ 78 h 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52"/>
                    <a:gd name="T31" fmla="*/ 0 h 78"/>
                    <a:gd name="T32" fmla="*/ 452 w 452"/>
                    <a:gd name="T33" fmla="*/ 78 h 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52" h="78">
                      <a:moveTo>
                        <a:pt x="452" y="18"/>
                      </a:moveTo>
                      <a:cubicBezTo>
                        <a:pt x="436" y="8"/>
                        <a:pt x="422" y="6"/>
                        <a:pt x="404" y="2"/>
                      </a:cubicBezTo>
                      <a:cubicBezTo>
                        <a:pt x="387" y="4"/>
                        <a:pt x="367" y="0"/>
                        <a:pt x="352" y="10"/>
                      </a:cubicBezTo>
                      <a:cubicBezTo>
                        <a:pt x="339" y="18"/>
                        <a:pt x="324" y="46"/>
                        <a:pt x="324" y="46"/>
                      </a:cubicBezTo>
                      <a:cubicBezTo>
                        <a:pt x="295" y="27"/>
                        <a:pt x="293" y="27"/>
                        <a:pt x="256" y="22"/>
                      </a:cubicBezTo>
                      <a:cubicBezTo>
                        <a:pt x="241" y="23"/>
                        <a:pt x="227" y="23"/>
                        <a:pt x="212" y="26"/>
                      </a:cubicBezTo>
                      <a:cubicBezTo>
                        <a:pt x="204" y="27"/>
                        <a:pt x="188" y="34"/>
                        <a:pt x="188" y="34"/>
                      </a:cubicBezTo>
                      <a:cubicBezTo>
                        <a:pt x="139" y="18"/>
                        <a:pt x="172" y="26"/>
                        <a:pt x="84" y="30"/>
                      </a:cubicBezTo>
                      <a:cubicBezTo>
                        <a:pt x="60" y="38"/>
                        <a:pt x="33" y="48"/>
                        <a:pt x="12" y="62"/>
                      </a:cubicBezTo>
                      <a:cubicBezTo>
                        <a:pt x="3" y="76"/>
                        <a:pt x="7" y="71"/>
                        <a:pt x="0" y="78"/>
                      </a:cubicBezTo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669" name="Freeform 77"/>
                <p:cNvSpPr>
                  <a:spLocks/>
                </p:cNvSpPr>
                <p:nvPr/>
              </p:nvSpPr>
              <p:spPr bwMode="auto">
                <a:xfrm>
                  <a:off x="2600" y="1500"/>
                  <a:ext cx="396" cy="240"/>
                </a:xfrm>
                <a:custGeom>
                  <a:avLst/>
                  <a:gdLst>
                    <a:gd name="T0" fmla="*/ 396 w 396"/>
                    <a:gd name="T1" fmla="*/ 108 h 240"/>
                    <a:gd name="T2" fmla="*/ 388 w 396"/>
                    <a:gd name="T3" fmla="*/ 76 h 240"/>
                    <a:gd name="T4" fmla="*/ 268 w 396"/>
                    <a:gd name="T5" fmla="*/ 36 h 240"/>
                    <a:gd name="T6" fmla="*/ 228 w 396"/>
                    <a:gd name="T7" fmla="*/ 4 h 240"/>
                    <a:gd name="T8" fmla="*/ 216 w 396"/>
                    <a:gd name="T9" fmla="*/ 0 h 240"/>
                    <a:gd name="T10" fmla="*/ 160 w 396"/>
                    <a:gd name="T11" fmla="*/ 8 h 240"/>
                    <a:gd name="T12" fmla="*/ 136 w 396"/>
                    <a:gd name="T13" fmla="*/ 24 h 240"/>
                    <a:gd name="T14" fmla="*/ 116 w 396"/>
                    <a:gd name="T15" fmla="*/ 68 h 240"/>
                    <a:gd name="T16" fmla="*/ 84 w 396"/>
                    <a:gd name="T17" fmla="*/ 64 h 240"/>
                    <a:gd name="T18" fmla="*/ 60 w 396"/>
                    <a:gd name="T19" fmla="*/ 80 h 240"/>
                    <a:gd name="T20" fmla="*/ 36 w 396"/>
                    <a:gd name="T21" fmla="*/ 116 h 240"/>
                    <a:gd name="T22" fmla="*/ 28 w 396"/>
                    <a:gd name="T23" fmla="*/ 140 h 240"/>
                    <a:gd name="T24" fmla="*/ 32 w 396"/>
                    <a:gd name="T25" fmla="*/ 180 h 240"/>
                    <a:gd name="T26" fmla="*/ 20 w 396"/>
                    <a:gd name="T27" fmla="*/ 188 h 240"/>
                    <a:gd name="T28" fmla="*/ 0 w 396"/>
                    <a:gd name="T29" fmla="*/ 240 h 2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96"/>
                    <a:gd name="T46" fmla="*/ 0 h 240"/>
                    <a:gd name="T47" fmla="*/ 396 w 396"/>
                    <a:gd name="T48" fmla="*/ 240 h 24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96" h="240">
                      <a:moveTo>
                        <a:pt x="396" y="108"/>
                      </a:moveTo>
                      <a:cubicBezTo>
                        <a:pt x="394" y="97"/>
                        <a:pt x="396" y="84"/>
                        <a:pt x="388" y="76"/>
                      </a:cubicBezTo>
                      <a:cubicBezTo>
                        <a:pt x="357" y="45"/>
                        <a:pt x="308" y="40"/>
                        <a:pt x="268" y="36"/>
                      </a:cubicBezTo>
                      <a:cubicBezTo>
                        <a:pt x="260" y="13"/>
                        <a:pt x="251" y="12"/>
                        <a:pt x="228" y="4"/>
                      </a:cubicBezTo>
                      <a:cubicBezTo>
                        <a:pt x="224" y="3"/>
                        <a:pt x="216" y="0"/>
                        <a:pt x="216" y="0"/>
                      </a:cubicBezTo>
                      <a:cubicBezTo>
                        <a:pt x="211" y="0"/>
                        <a:pt x="174" y="0"/>
                        <a:pt x="160" y="8"/>
                      </a:cubicBezTo>
                      <a:cubicBezTo>
                        <a:pt x="152" y="13"/>
                        <a:pt x="136" y="24"/>
                        <a:pt x="136" y="24"/>
                      </a:cubicBezTo>
                      <a:cubicBezTo>
                        <a:pt x="116" y="54"/>
                        <a:pt x="122" y="39"/>
                        <a:pt x="116" y="68"/>
                      </a:cubicBezTo>
                      <a:cubicBezTo>
                        <a:pt x="102" y="59"/>
                        <a:pt x="103" y="55"/>
                        <a:pt x="84" y="64"/>
                      </a:cubicBezTo>
                      <a:cubicBezTo>
                        <a:pt x="75" y="68"/>
                        <a:pt x="60" y="80"/>
                        <a:pt x="60" y="80"/>
                      </a:cubicBezTo>
                      <a:cubicBezTo>
                        <a:pt x="52" y="92"/>
                        <a:pt x="41" y="102"/>
                        <a:pt x="36" y="116"/>
                      </a:cubicBezTo>
                      <a:cubicBezTo>
                        <a:pt x="33" y="124"/>
                        <a:pt x="28" y="140"/>
                        <a:pt x="28" y="140"/>
                      </a:cubicBezTo>
                      <a:cubicBezTo>
                        <a:pt x="29" y="153"/>
                        <a:pt x="34" y="167"/>
                        <a:pt x="32" y="180"/>
                      </a:cubicBezTo>
                      <a:cubicBezTo>
                        <a:pt x="31" y="185"/>
                        <a:pt x="23" y="185"/>
                        <a:pt x="20" y="188"/>
                      </a:cubicBezTo>
                      <a:cubicBezTo>
                        <a:pt x="8" y="200"/>
                        <a:pt x="0" y="224"/>
                        <a:pt x="0" y="240"/>
                      </a:cubicBezTo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670" name="Freeform 78"/>
                <p:cNvSpPr>
                  <a:spLocks/>
                </p:cNvSpPr>
                <p:nvPr/>
              </p:nvSpPr>
              <p:spPr bwMode="auto">
                <a:xfrm>
                  <a:off x="2436" y="1744"/>
                  <a:ext cx="184" cy="632"/>
                </a:xfrm>
                <a:custGeom>
                  <a:avLst/>
                  <a:gdLst>
                    <a:gd name="T0" fmla="*/ 184 w 184"/>
                    <a:gd name="T1" fmla="*/ 0 h 632"/>
                    <a:gd name="T2" fmla="*/ 140 w 184"/>
                    <a:gd name="T3" fmla="*/ 4 h 632"/>
                    <a:gd name="T4" fmla="*/ 116 w 184"/>
                    <a:gd name="T5" fmla="*/ 20 h 632"/>
                    <a:gd name="T6" fmla="*/ 68 w 184"/>
                    <a:gd name="T7" fmla="*/ 120 h 632"/>
                    <a:gd name="T8" fmla="*/ 76 w 184"/>
                    <a:gd name="T9" fmla="*/ 156 h 632"/>
                    <a:gd name="T10" fmla="*/ 100 w 184"/>
                    <a:gd name="T11" fmla="*/ 256 h 632"/>
                    <a:gd name="T12" fmla="*/ 68 w 184"/>
                    <a:gd name="T13" fmla="*/ 300 h 632"/>
                    <a:gd name="T14" fmla="*/ 60 w 184"/>
                    <a:gd name="T15" fmla="*/ 324 h 632"/>
                    <a:gd name="T16" fmla="*/ 56 w 184"/>
                    <a:gd name="T17" fmla="*/ 336 h 632"/>
                    <a:gd name="T18" fmla="*/ 84 w 184"/>
                    <a:gd name="T19" fmla="*/ 384 h 632"/>
                    <a:gd name="T20" fmla="*/ 56 w 184"/>
                    <a:gd name="T21" fmla="*/ 412 h 632"/>
                    <a:gd name="T22" fmla="*/ 40 w 184"/>
                    <a:gd name="T23" fmla="*/ 448 h 632"/>
                    <a:gd name="T24" fmla="*/ 64 w 184"/>
                    <a:gd name="T25" fmla="*/ 500 h 632"/>
                    <a:gd name="T26" fmla="*/ 72 w 184"/>
                    <a:gd name="T27" fmla="*/ 512 h 632"/>
                    <a:gd name="T28" fmla="*/ 20 w 184"/>
                    <a:gd name="T29" fmla="*/ 532 h 632"/>
                    <a:gd name="T30" fmla="*/ 0 w 184"/>
                    <a:gd name="T31" fmla="*/ 568 h 632"/>
                    <a:gd name="T32" fmla="*/ 8 w 184"/>
                    <a:gd name="T33" fmla="*/ 600 h 632"/>
                    <a:gd name="T34" fmla="*/ 24 w 184"/>
                    <a:gd name="T35" fmla="*/ 632 h 6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4"/>
                    <a:gd name="T55" fmla="*/ 0 h 632"/>
                    <a:gd name="T56" fmla="*/ 184 w 184"/>
                    <a:gd name="T57" fmla="*/ 632 h 6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4" h="632">
                      <a:moveTo>
                        <a:pt x="184" y="0"/>
                      </a:moveTo>
                      <a:cubicBezTo>
                        <a:pt x="169" y="1"/>
                        <a:pt x="154" y="0"/>
                        <a:pt x="140" y="4"/>
                      </a:cubicBezTo>
                      <a:cubicBezTo>
                        <a:pt x="131" y="7"/>
                        <a:pt x="116" y="20"/>
                        <a:pt x="116" y="20"/>
                      </a:cubicBezTo>
                      <a:cubicBezTo>
                        <a:pt x="94" y="52"/>
                        <a:pt x="102" y="97"/>
                        <a:pt x="68" y="120"/>
                      </a:cubicBezTo>
                      <a:cubicBezTo>
                        <a:pt x="62" y="137"/>
                        <a:pt x="71" y="140"/>
                        <a:pt x="76" y="156"/>
                      </a:cubicBezTo>
                      <a:cubicBezTo>
                        <a:pt x="79" y="210"/>
                        <a:pt x="63" y="231"/>
                        <a:pt x="100" y="256"/>
                      </a:cubicBezTo>
                      <a:cubicBezTo>
                        <a:pt x="93" y="277"/>
                        <a:pt x="76" y="276"/>
                        <a:pt x="68" y="300"/>
                      </a:cubicBezTo>
                      <a:cubicBezTo>
                        <a:pt x="65" y="308"/>
                        <a:pt x="63" y="316"/>
                        <a:pt x="60" y="324"/>
                      </a:cubicBezTo>
                      <a:cubicBezTo>
                        <a:pt x="59" y="328"/>
                        <a:pt x="56" y="336"/>
                        <a:pt x="56" y="336"/>
                      </a:cubicBezTo>
                      <a:cubicBezTo>
                        <a:pt x="60" y="358"/>
                        <a:pt x="61" y="376"/>
                        <a:pt x="84" y="384"/>
                      </a:cubicBezTo>
                      <a:cubicBezTo>
                        <a:pt x="80" y="397"/>
                        <a:pt x="56" y="412"/>
                        <a:pt x="56" y="412"/>
                      </a:cubicBezTo>
                      <a:cubicBezTo>
                        <a:pt x="49" y="423"/>
                        <a:pt x="40" y="448"/>
                        <a:pt x="40" y="448"/>
                      </a:cubicBezTo>
                      <a:cubicBezTo>
                        <a:pt x="46" y="471"/>
                        <a:pt x="50" y="479"/>
                        <a:pt x="64" y="500"/>
                      </a:cubicBezTo>
                      <a:cubicBezTo>
                        <a:pt x="67" y="504"/>
                        <a:pt x="72" y="512"/>
                        <a:pt x="72" y="512"/>
                      </a:cubicBezTo>
                      <a:cubicBezTo>
                        <a:pt x="53" y="517"/>
                        <a:pt x="38" y="526"/>
                        <a:pt x="20" y="532"/>
                      </a:cubicBezTo>
                      <a:cubicBezTo>
                        <a:pt x="2" y="560"/>
                        <a:pt x="7" y="547"/>
                        <a:pt x="0" y="568"/>
                      </a:cubicBezTo>
                      <a:cubicBezTo>
                        <a:pt x="1" y="574"/>
                        <a:pt x="4" y="593"/>
                        <a:pt x="8" y="600"/>
                      </a:cubicBezTo>
                      <a:cubicBezTo>
                        <a:pt x="25" y="631"/>
                        <a:pt x="24" y="613"/>
                        <a:pt x="24" y="632"/>
                      </a:cubicBezTo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3671" name="Freeform 79"/>
                <p:cNvSpPr>
                  <a:spLocks/>
                </p:cNvSpPr>
                <p:nvPr/>
              </p:nvSpPr>
              <p:spPr bwMode="auto">
                <a:xfrm>
                  <a:off x="2412" y="2360"/>
                  <a:ext cx="36" cy="205"/>
                </a:xfrm>
                <a:custGeom>
                  <a:avLst/>
                  <a:gdLst>
                    <a:gd name="T0" fmla="*/ 36 w 36"/>
                    <a:gd name="T1" fmla="*/ 0 h 205"/>
                    <a:gd name="T2" fmla="*/ 4 w 36"/>
                    <a:gd name="T3" fmla="*/ 44 h 205"/>
                    <a:gd name="T4" fmla="*/ 24 w 36"/>
                    <a:gd name="T5" fmla="*/ 116 h 205"/>
                    <a:gd name="T6" fmla="*/ 0 w 36"/>
                    <a:gd name="T7" fmla="*/ 180 h 205"/>
                    <a:gd name="T8" fmla="*/ 12 w 36"/>
                    <a:gd name="T9" fmla="*/ 204 h 2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05"/>
                    <a:gd name="T17" fmla="*/ 36 w 36"/>
                    <a:gd name="T18" fmla="*/ 205 h 2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05">
                      <a:moveTo>
                        <a:pt x="36" y="0"/>
                      </a:moveTo>
                      <a:cubicBezTo>
                        <a:pt x="25" y="17"/>
                        <a:pt x="11" y="23"/>
                        <a:pt x="4" y="44"/>
                      </a:cubicBezTo>
                      <a:cubicBezTo>
                        <a:pt x="7" y="71"/>
                        <a:pt x="9" y="93"/>
                        <a:pt x="24" y="116"/>
                      </a:cubicBezTo>
                      <a:cubicBezTo>
                        <a:pt x="17" y="138"/>
                        <a:pt x="6" y="157"/>
                        <a:pt x="0" y="180"/>
                      </a:cubicBezTo>
                      <a:cubicBezTo>
                        <a:pt x="8" y="205"/>
                        <a:pt x="0" y="204"/>
                        <a:pt x="12" y="204"/>
                      </a:cubicBezTo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631" name="Freeform 80"/>
              <p:cNvSpPr>
                <a:spLocks/>
              </p:cNvSpPr>
              <p:nvPr/>
            </p:nvSpPr>
            <p:spPr bwMode="auto">
              <a:xfrm>
                <a:off x="2686" y="480"/>
                <a:ext cx="995" cy="708"/>
              </a:xfrm>
              <a:custGeom>
                <a:avLst/>
                <a:gdLst>
                  <a:gd name="T0" fmla="*/ 1 w 1600"/>
                  <a:gd name="T1" fmla="*/ 1 h 1140"/>
                  <a:gd name="T2" fmla="*/ 1 w 1600"/>
                  <a:gd name="T3" fmla="*/ 1 h 1140"/>
                  <a:gd name="T4" fmla="*/ 1 w 1600"/>
                  <a:gd name="T5" fmla="*/ 1 h 1140"/>
                  <a:gd name="T6" fmla="*/ 1 w 1600"/>
                  <a:gd name="T7" fmla="*/ 1 h 1140"/>
                  <a:gd name="T8" fmla="*/ 1 w 1600"/>
                  <a:gd name="T9" fmla="*/ 1 h 1140"/>
                  <a:gd name="T10" fmla="*/ 1 w 1600"/>
                  <a:gd name="T11" fmla="*/ 1 h 1140"/>
                  <a:gd name="T12" fmla="*/ 1 w 1600"/>
                  <a:gd name="T13" fmla="*/ 1 h 1140"/>
                  <a:gd name="T14" fmla="*/ 1 w 1600"/>
                  <a:gd name="T15" fmla="*/ 1 h 1140"/>
                  <a:gd name="T16" fmla="*/ 1 w 1600"/>
                  <a:gd name="T17" fmla="*/ 1 h 1140"/>
                  <a:gd name="T18" fmla="*/ 1 w 1600"/>
                  <a:gd name="T19" fmla="*/ 1 h 1140"/>
                  <a:gd name="T20" fmla="*/ 1 w 1600"/>
                  <a:gd name="T21" fmla="*/ 1 h 1140"/>
                  <a:gd name="T22" fmla="*/ 1 w 1600"/>
                  <a:gd name="T23" fmla="*/ 1 h 1140"/>
                  <a:gd name="T24" fmla="*/ 1 w 1600"/>
                  <a:gd name="T25" fmla="*/ 1 h 1140"/>
                  <a:gd name="T26" fmla="*/ 1 w 1600"/>
                  <a:gd name="T27" fmla="*/ 1 h 1140"/>
                  <a:gd name="T28" fmla="*/ 1 w 1600"/>
                  <a:gd name="T29" fmla="*/ 1 h 1140"/>
                  <a:gd name="T30" fmla="*/ 1 w 1600"/>
                  <a:gd name="T31" fmla="*/ 1 h 1140"/>
                  <a:gd name="T32" fmla="*/ 1 w 1600"/>
                  <a:gd name="T33" fmla="*/ 1 h 1140"/>
                  <a:gd name="T34" fmla="*/ 1 w 1600"/>
                  <a:gd name="T35" fmla="*/ 1 h 1140"/>
                  <a:gd name="T36" fmla="*/ 1 w 1600"/>
                  <a:gd name="T37" fmla="*/ 1 h 1140"/>
                  <a:gd name="T38" fmla="*/ 1 w 1600"/>
                  <a:gd name="T39" fmla="*/ 1 h 1140"/>
                  <a:gd name="T40" fmla="*/ 1 w 1600"/>
                  <a:gd name="T41" fmla="*/ 1 h 1140"/>
                  <a:gd name="T42" fmla="*/ 1 w 1600"/>
                  <a:gd name="T43" fmla="*/ 1 h 1140"/>
                  <a:gd name="T44" fmla="*/ 1 w 1600"/>
                  <a:gd name="T45" fmla="*/ 1 h 1140"/>
                  <a:gd name="T46" fmla="*/ 1 w 1600"/>
                  <a:gd name="T47" fmla="*/ 1 h 1140"/>
                  <a:gd name="T48" fmla="*/ 1 w 1600"/>
                  <a:gd name="T49" fmla="*/ 1 h 1140"/>
                  <a:gd name="T50" fmla="*/ 1 w 1600"/>
                  <a:gd name="T51" fmla="*/ 1 h 1140"/>
                  <a:gd name="T52" fmla="*/ 1 w 1600"/>
                  <a:gd name="T53" fmla="*/ 1 h 1140"/>
                  <a:gd name="T54" fmla="*/ 1 w 1600"/>
                  <a:gd name="T55" fmla="*/ 1 h 1140"/>
                  <a:gd name="T56" fmla="*/ 1 w 1600"/>
                  <a:gd name="T57" fmla="*/ 1 h 1140"/>
                  <a:gd name="T58" fmla="*/ 1 w 1600"/>
                  <a:gd name="T59" fmla="*/ 1 h 1140"/>
                  <a:gd name="T60" fmla="*/ 1 w 1600"/>
                  <a:gd name="T61" fmla="*/ 1 h 1140"/>
                  <a:gd name="T62" fmla="*/ 1 w 1600"/>
                  <a:gd name="T63" fmla="*/ 1 h 1140"/>
                  <a:gd name="T64" fmla="*/ 1 w 1600"/>
                  <a:gd name="T65" fmla="*/ 1 h 1140"/>
                  <a:gd name="T66" fmla="*/ 1 w 1600"/>
                  <a:gd name="T67" fmla="*/ 1 h 1140"/>
                  <a:gd name="T68" fmla="*/ 1 w 1600"/>
                  <a:gd name="T69" fmla="*/ 1 h 1140"/>
                  <a:gd name="T70" fmla="*/ 1 w 1600"/>
                  <a:gd name="T71" fmla="*/ 1 h 1140"/>
                  <a:gd name="T72" fmla="*/ 1 w 1600"/>
                  <a:gd name="T73" fmla="*/ 1 h 1140"/>
                  <a:gd name="T74" fmla="*/ 1 w 1600"/>
                  <a:gd name="T75" fmla="*/ 1 h 1140"/>
                  <a:gd name="T76" fmla="*/ 1 w 1600"/>
                  <a:gd name="T77" fmla="*/ 1 h 1140"/>
                  <a:gd name="T78" fmla="*/ 1 w 1600"/>
                  <a:gd name="T79" fmla="*/ 1 h 1140"/>
                  <a:gd name="T80" fmla="*/ 1 w 1600"/>
                  <a:gd name="T81" fmla="*/ 1 h 1140"/>
                  <a:gd name="T82" fmla="*/ 1 w 1600"/>
                  <a:gd name="T83" fmla="*/ 1 h 1140"/>
                  <a:gd name="T84" fmla="*/ 1 w 1600"/>
                  <a:gd name="T85" fmla="*/ 1 h 1140"/>
                  <a:gd name="T86" fmla="*/ 1 w 1600"/>
                  <a:gd name="T87" fmla="*/ 1 h 1140"/>
                  <a:gd name="T88" fmla="*/ 1 w 1600"/>
                  <a:gd name="T89" fmla="*/ 1 h 1140"/>
                  <a:gd name="T90" fmla="*/ 1 w 1600"/>
                  <a:gd name="T91" fmla="*/ 1 h 1140"/>
                  <a:gd name="T92" fmla="*/ 1 w 1600"/>
                  <a:gd name="T93" fmla="*/ 1 h 1140"/>
                  <a:gd name="T94" fmla="*/ 1 w 1600"/>
                  <a:gd name="T95" fmla="*/ 1 h 1140"/>
                  <a:gd name="T96" fmla="*/ 1 w 1600"/>
                  <a:gd name="T97" fmla="*/ 1 h 1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00"/>
                  <a:gd name="T148" fmla="*/ 0 h 1140"/>
                  <a:gd name="T149" fmla="*/ 1600 w 1600"/>
                  <a:gd name="T150" fmla="*/ 1140 h 1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00" h="1140">
                    <a:moveTo>
                      <a:pt x="556" y="100"/>
                    </a:moveTo>
                    <a:cubicBezTo>
                      <a:pt x="606" y="92"/>
                      <a:pt x="648" y="76"/>
                      <a:pt x="700" y="72"/>
                    </a:cubicBezTo>
                    <a:cubicBezTo>
                      <a:pt x="738" y="64"/>
                      <a:pt x="777" y="64"/>
                      <a:pt x="816" y="60"/>
                    </a:cubicBezTo>
                    <a:cubicBezTo>
                      <a:pt x="833" y="62"/>
                      <a:pt x="850" y="64"/>
                      <a:pt x="868" y="64"/>
                    </a:cubicBezTo>
                    <a:cubicBezTo>
                      <a:pt x="889" y="64"/>
                      <a:pt x="920" y="49"/>
                      <a:pt x="940" y="44"/>
                    </a:cubicBezTo>
                    <a:cubicBezTo>
                      <a:pt x="970" y="36"/>
                      <a:pt x="939" y="48"/>
                      <a:pt x="988" y="44"/>
                    </a:cubicBezTo>
                    <a:cubicBezTo>
                      <a:pt x="1068" y="60"/>
                      <a:pt x="1063" y="51"/>
                      <a:pt x="1196" y="48"/>
                    </a:cubicBezTo>
                    <a:cubicBezTo>
                      <a:pt x="1254" y="38"/>
                      <a:pt x="1293" y="31"/>
                      <a:pt x="1356" y="28"/>
                    </a:cubicBezTo>
                    <a:cubicBezTo>
                      <a:pt x="1419" y="22"/>
                      <a:pt x="1481" y="14"/>
                      <a:pt x="1544" y="4"/>
                    </a:cubicBezTo>
                    <a:cubicBezTo>
                      <a:pt x="1569" y="7"/>
                      <a:pt x="1592" y="0"/>
                      <a:pt x="1600" y="24"/>
                    </a:cubicBezTo>
                    <a:cubicBezTo>
                      <a:pt x="1595" y="40"/>
                      <a:pt x="1581" y="50"/>
                      <a:pt x="1568" y="60"/>
                    </a:cubicBezTo>
                    <a:cubicBezTo>
                      <a:pt x="1560" y="66"/>
                      <a:pt x="1544" y="76"/>
                      <a:pt x="1544" y="76"/>
                    </a:cubicBezTo>
                    <a:cubicBezTo>
                      <a:pt x="1521" y="110"/>
                      <a:pt x="1477" y="131"/>
                      <a:pt x="1448" y="160"/>
                    </a:cubicBezTo>
                    <a:cubicBezTo>
                      <a:pt x="1440" y="168"/>
                      <a:pt x="1433" y="177"/>
                      <a:pt x="1424" y="184"/>
                    </a:cubicBezTo>
                    <a:cubicBezTo>
                      <a:pt x="1417" y="190"/>
                      <a:pt x="1400" y="200"/>
                      <a:pt x="1400" y="200"/>
                    </a:cubicBezTo>
                    <a:cubicBezTo>
                      <a:pt x="1394" y="219"/>
                      <a:pt x="1369" y="244"/>
                      <a:pt x="1352" y="256"/>
                    </a:cubicBezTo>
                    <a:cubicBezTo>
                      <a:pt x="1341" y="272"/>
                      <a:pt x="1324" y="285"/>
                      <a:pt x="1308" y="296"/>
                    </a:cubicBezTo>
                    <a:cubicBezTo>
                      <a:pt x="1305" y="300"/>
                      <a:pt x="1303" y="305"/>
                      <a:pt x="1300" y="308"/>
                    </a:cubicBezTo>
                    <a:cubicBezTo>
                      <a:pt x="1297" y="311"/>
                      <a:pt x="1291" y="312"/>
                      <a:pt x="1288" y="316"/>
                    </a:cubicBezTo>
                    <a:cubicBezTo>
                      <a:pt x="1269" y="338"/>
                      <a:pt x="1255" y="370"/>
                      <a:pt x="1224" y="380"/>
                    </a:cubicBezTo>
                    <a:cubicBezTo>
                      <a:pt x="1158" y="402"/>
                      <a:pt x="1094" y="426"/>
                      <a:pt x="1028" y="448"/>
                    </a:cubicBezTo>
                    <a:cubicBezTo>
                      <a:pt x="1016" y="452"/>
                      <a:pt x="1004" y="463"/>
                      <a:pt x="992" y="468"/>
                    </a:cubicBezTo>
                    <a:cubicBezTo>
                      <a:pt x="972" y="477"/>
                      <a:pt x="947" y="478"/>
                      <a:pt x="928" y="488"/>
                    </a:cubicBezTo>
                    <a:cubicBezTo>
                      <a:pt x="908" y="498"/>
                      <a:pt x="890" y="509"/>
                      <a:pt x="868" y="516"/>
                    </a:cubicBezTo>
                    <a:cubicBezTo>
                      <a:pt x="860" y="519"/>
                      <a:pt x="851" y="519"/>
                      <a:pt x="844" y="524"/>
                    </a:cubicBezTo>
                    <a:cubicBezTo>
                      <a:pt x="836" y="529"/>
                      <a:pt x="820" y="540"/>
                      <a:pt x="820" y="540"/>
                    </a:cubicBezTo>
                    <a:cubicBezTo>
                      <a:pt x="817" y="548"/>
                      <a:pt x="819" y="576"/>
                      <a:pt x="816" y="584"/>
                    </a:cubicBezTo>
                    <a:cubicBezTo>
                      <a:pt x="815" y="588"/>
                      <a:pt x="808" y="576"/>
                      <a:pt x="808" y="576"/>
                    </a:cubicBezTo>
                    <a:cubicBezTo>
                      <a:pt x="816" y="608"/>
                      <a:pt x="833" y="623"/>
                      <a:pt x="840" y="656"/>
                    </a:cubicBezTo>
                    <a:cubicBezTo>
                      <a:pt x="843" y="705"/>
                      <a:pt x="855" y="788"/>
                      <a:pt x="860" y="836"/>
                    </a:cubicBezTo>
                    <a:cubicBezTo>
                      <a:pt x="864" y="872"/>
                      <a:pt x="860" y="844"/>
                      <a:pt x="864" y="868"/>
                    </a:cubicBezTo>
                    <a:cubicBezTo>
                      <a:pt x="868" y="895"/>
                      <a:pt x="867" y="922"/>
                      <a:pt x="876" y="948"/>
                    </a:cubicBezTo>
                    <a:cubicBezTo>
                      <a:pt x="880" y="989"/>
                      <a:pt x="881" y="1032"/>
                      <a:pt x="888" y="1072"/>
                    </a:cubicBezTo>
                    <a:cubicBezTo>
                      <a:pt x="882" y="1090"/>
                      <a:pt x="862" y="1091"/>
                      <a:pt x="844" y="1092"/>
                    </a:cubicBezTo>
                    <a:cubicBezTo>
                      <a:pt x="780" y="1095"/>
                      <a:pt x="716" y="1095"/>
                      <a:pt x="652" y="1096"/>
                    </a:cubicBezTo>
                    <a:cubicBezTo>
                      <a:pt x="600" y="1099"/>
                      <a:pt x="556" y="1134"/>
                      <a:pt x="504" y="1140"/>
                    </a:cubicBezTo>
                    <a:cubicBezTo>
                      <a:pt x="404" y="1139"/>
                      <a:pt x="163" y="1102"/>
                      <a:pt x="20" y="1116"/>
                    </a:cubicBezTo>
                    <a:cubicBezTo>
                      <a:pt x="0" y="1123"/>
                      <a:pt x="11" y="1099"/>
                      <a:pt x="16" y="1084"/>
                    </a:cubicBezTo>
                    <a:cubicBezTo>
                      <a:pt x="19" y="1048"/>
                      <a:pt x="18" y="1015"/>
                      <a:pt x="24" y="980"/>
                    </a:cubicBezTo>
                    <a:cubicBezTo>
                      <a:pt x="29" y="920"/>
                      <a:pt x="34" y="883"/>
                      <a:pt x="68" y="832"/>
                    </a:cubicBezTo>
                    <a:cubicBezTo>
                      <a:pt x="85" y="763"/>
                      <a:pt x="108" y="670"/>
                      <a:pt x="120" y="600"/>
                    </a:cubicBezTo>
                    <a:cubicBezTo>
                      <a:pt x="131" y="534"/>
                      <a:pt x="151" y="456"/>
                      <a:pt x="172" y="392"/>
                    </a:cubicBezTo>
                    <a:cubicBezTo>
                      <a:pt x="179" y="370"/>
                      <a:pt x="177" y="351"/>
                      <a:pt x="180" y="328"/>
                    </a:cubicBezTo>
                    <a:cubicBezTo>
                      <a:pt x="181" y="320"/>
                      <a:pt x="191" y="285"/>
                      <a:pt x="204" y="276"/>
                    </a:cubicBezTo>
                    <a:cubicBezTo>
                      <a:pt x="212" y="271"/>
                      <a:pt x="211" y="256"/>
                      <a:pt x="220" y="252"/>
                    </a:cubicBezTo>
                    <a:cubicBezTo>
                      <a:pt x="250" y="237"/>
                      <a:pt x="300" y="232"/>
                      <a:pt x="332" y="224"/>
                    </a:cubicBezTo>
                    <a:cubicBezTo>
                      <a:pt x="391" y="185"/>
                      <a:pt x="463" y="173"/>
                      <a:pt x="532" y="156"/>
                    </a:cubicBezTo>
                    <a:cubicBezTo>
                      <a:pt x="542" y="141"/>
                      <a:pt x="550" y="122"/>
                      <a:pt x="564" y="112"/>
                    </a:cubicBezTo>
                    <a:cubicBezTo>
                      <a:pt x="575" y="96"/>
                      <a:pt x="577" y="100"/>
                      <a:pt x="556" y="100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23632" name="Freeform 81"/>
              <p:cNvSpPr>
                <a:spLocks/>
              </p:cNvSpPr>
              <p:nvPr/>
            </p:nvSpPr>
            <p:spPr bwMode="auto">
              <a:xfrm>
                <a:off x="2844" y="705"/>
                <a:ext cx="345" cy="66"/>
              </a:xfrm>
              <a:custGeom>
                <a:avLst/>
                <a:gdLst>
                  <a:gd name="T0" fmla="*/ 0 w 488"/>
                  <a:gd name="T1" fmla="*/ 1 h 104"/>
                  <a:gd name="T2" fmla="*/ 1 w 488"/>
                  <a:gd name="T3" fmla="*/ 1 h 104"/>
                  <a:gd name="T4" fmla="*/ 1 w 488"/>
                  <a:gd name="T5" fmla="*/ 1 h 104"/>
                  <a:gd name="T6" fmla="*/ 1 w 488"/>
                  <a:gd name="T7" fmla="*/ 1 h 104"/>
                  <a:gd name="T8" fmla="*/ 1 w 488"/>
                  <a:gd name="T9" fmla="*/ 1 h 104"/>
                  <a:gd name="T10" fmla="*/ 1 w 488"/>
                  <a:gd name="T11" fmla="*/ 1 h 104"/>
                  <a:gd name="T12" fmla="*/ 1 w 488"/>
                  <a:gd name="T13" fmla="*/ 1 h 104"/>
                  <a:gd name="T14" fmla="*/ 1 w 488"/>
                  <a:gd name="T15" fmla="*/ 0 h 1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8"/>
                  <a:gd name="T25" fmla="*/ 0 h 104"/>
                  <a:gd name="T26" fmla="*/ 488 w 488"/>
                  <a:gd name="T27" fmla="*/ 104 h 1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8" h="104">
                    <a:moveTo>
                      <a:pt x="0" y="104"/>
                    </a:moveTo>
                    <a:cubicBezTo>
                      <a:pt x="9" y="79"/>
                      <a:pt x="19" y="55"/>
                      <a:pt x="32" y="40"/>
                    </a:cubicBezTo>
                    <a:cubicBezTo>
                      <a:pt x="45" y="25"/>
                      <a:pt x="59" y="21"/>
                      <a:pt x="80" y="16"/>
                    </a:cubicBezTo>
                    <a:cubicBezTo>
                      <a:pt x="101" y="11"/>
                      <a:pt x="135" y="8"/>
                      <a:pt x="160" y="12"/>
                    </a:cubicBezTo>
                    <a:cubicBezTo>
                      <a:pt x="185" y="16"/>
                      <a:pt x="203" y="35"/>
                      <a:pt x="232" y="40"/>
                    </a:cubicBezTo>
                    <a:cubicBezTo>
                      <a:pt x="261" y="45"/>
                      <a:pt x="303" y="47"/>
                      <a:pt x="336" y="44"/>
                    </a:cubicBezTo>
                    <a:cubicBezTo>
                      <a:pt x="369" y="41"/>
                      <a:pt x="403" y="27"/>
                      <a:pt x="428" y="20"/>
                    </a:cubicBezTo>
                    <a:cubicBezTo>
                      <a:pt x="453" y="13"/>
                      <a:pt x="470" y="6"/>
                      <a:pt x="488" y="0"/>
                    </a:cubicBezTo>
                  </a:path>
                </a:pathLst>
              </a:custGeom>
              <a:noFill/>
              <a:ln w="63500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23633" name="Line 82"/>
              <p:cNvSpPr>
                <a:spLocks noChangeShapeType="1"/>
              </p:cNvSpPr>
              <p:nvPr/>
            </p:nvSpPr>
            <p:spPr bwMode="auto">
              <a:xfrm flipH="1">
                <a:off x="2641" y="1178"/>
                <a:ext cx="62" cy="75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23634" name="Line 83"/>
              <p:cNvSpPr>
                <a:spLocks noChangeShapeType="1"/>
              </p:cNvSpPr>
              <p:nvPr/>
            </p:nvSpPr>
            <p:spPr bwMode="auto">
              <a:xfrm flipH="1">
                <a:off x="2716" y="1195"/>
                <a:ext cx="28" cy="37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23635" name="Freeform 84"/>
              <p:cNvSpPr>
                <a:spLocks/>
              </p:cNvSpPr>
              <p:nvPr/>
            </p:nvSpPr>
            <p:spPr bwMode="auto">
              <a:xfrm>
                <a:off x="2804" y="737"/>
                <a:ext cx="437" cy="56"/>
              </a:xfrm>
              <a:custGeom>
                <a:avLst/>
                <a:gdLst>
                  <a:gd name="T0" fmla="*/ 0 w 704"/>
                  <a:gd name="T1" fmla="*/ 1 h 92"/>
                  <a:gd name="T2" fmla="*/ 1 w 704"/>
                  <a:gd name="T3" fmla="*/ 1 h 92"/>
                  <a:gd name="T4" fmla="*/ 1 w 704"/>
                  <a:gd name="T5" fmla="*/ 1 h 92"/>
                  <a:gd name="T6" fmla="*/ 1 w 704"/>
                  <a:gd name="T7" fmla="*/ 1 h 92"/>
                  <a:gd name="T8" fmla="*/ 1 w 704"/>
                  <a:gd name="T9" fmla="*/ 1 h 92"/>
                  <a:gd name="T10" fmla="*/ 1 w 704"/>
                  <a:gd name="T11" fmla="*/ 1 h 92"/>
                  <a:gd name="T12" fmla="*/ 1 w 704"/>
                  <a:gd name="T13" fmla="*/ 1 h 92"/>
                  <a:gd name="T14" fmla="*/ 1 w 704"/>
                  <a:gd name="T15" fmla="*/ 1 h 92"/>
                  <a:gd name="T16" fmla="*/ 1 w 704"/>
                  <a:gd name="T17" fmla="*/ 1 h 92"/>
                  <a:gd name="T18" fmla="*/ 1 w 704"/>
                  <a:gd name="T19" fmla="*/ 1 h 92"/>
                  <a:gd name="T20" fmla="*/ 1 w 704"/>
                  <a:gd name="T21" fmla="*/ 1 h 92"/>
                  <a:gd name="T22" fmla="*/ 1 w 704"/>
                  <a:gd name="T23" fmla="*/ 1 h 92"/>
                  <a:gd name="T24" fmla="*/ 1 w 704"/>
                  <a:gd name="T25" fmla="*/ 1 h 92"/>
                  <a:gd name="T26" fmla="*/ 1 w 704"/>
                  <a:gd name="T27" fmla="*/ 1 h 92"/>
                  <a:gd name="T28" fmla="*/ 1 w 704"/>
                  <a:gd name="T29" fmla="*/ 1 h 92"/>
                  <a:gd name="T30" fmla="*/ 1 w 704"/>
                  <a:gd name="T31" fmla="*/ 1 h 92"/>
                  <a:gd name="T32" fmla="*/ 1 w 704"/>
                  <a:gd name="T33" fmla="*/ 0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4"/>
                  <a:gd name="T52" fmla="*/ 0 h 92"/>
                  <a:gd name="T53" fmla="*/ 704 w 704"/>
                  <a:gd name="T54" fmla="*/ 92 h 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4" h="92">
                    <a:moveTo>
                      <a:pt x="0" y="44"/>
                    </a:moveTo>
                    <a:cubicBezTo>
                      <a:pt x="24" y="80"/>
                      <a:pt x="59" y="86"/>
                      <a:pt x="100" y="92"/>
                    </a:cubicBezTo>
                    <a:cubicBezTo>
                      <a:pt x="123" y="89"/>
                      <a:pt x="134" y="88"/>
                      <a:pt x="152" y="76"/>
                    </a:cubicBezTo>
                    <a:cubicBezTo>
                      <a:pt x="173" y="83"/>
                      <a:pt x="180" y="89"/>
                      <a:pt x="204" y="92"/>
                    </a:cubicBezTo>
                    <a:cubicBezTo>
                      <a:pt x="240" y="87"/>
                      <a:pt x="223" y="91"/>
                      <a:pt x="256" y="80"/>
                    </a:cubicBezTo>
                    <a:cubicBezTo>
                      <a:pt x="264" y="77"/>
                      <a:pt x="280" y="72"/>
                      <a:pt x="280" y="72"/>
                    </a:cubicBezTo>
                    <a:cubicBezTo>
                      <a:pt x="304" y="78"/>
                      <a:pt x="291" y="74"/>
                      <a:pt x="320" y="84"/>
                    </a:cubicBezTo>
                    <a:cubicBezTo>
                      <a:pt x="324" y="85"/>
                      <a:pt x="332" y="88"/>
                      <a:pt x="332" y="88"/>
                    </a:cubicBezTo>
                    <a:cubicBezTo>
                      <a:pt x="347" y="87"/>
                      <a:pt x="361" y="87"/>
                      <a:pt x="376" y="84"/>
                    </a:cubicBezTo>
                    <a:cubicBezTo>
                      <a:pt x="384" y="83"/>
                      <a:pt x="400" y="76"/>
                      <a:pt x="400" y="76"/>
                    </a:cubicBezTo>
                    <a:cubicBezTo>
                      <a:pt x="435" y="88"/>
                      <a:pt x="446" y="83"/>
                      <a:pt x="492" y="80"/>
                    </a:cubicBezTo>
                    <a:cubicBezTo>
                      <a:pt x="500" y="77"/>
                      <a:pt x="509" y="77"/>
                      <a:pt x="516" y="72"/>
                    </a:cubicBezTo>
                    <a:cubicBezTo>
                      <a:pt x="524" y="67"/>
                      <a:pt x="540" y="56"/>
                      <a:pt x="540" y="56"/>
                    </a:cubicBezTo>
                    <a:cubicBezTo>
                      <a:pt x="589" y="60"/>
                      <a:pt x="596" y="63"/>
                      <a:pt x="652" y="56"/>
                    </a:cubicBezTo>
                    <a:cubicBezTo>
                      <a:pt x="660" y="55"/>
                      <a:pt x="676" y="48"/>
                      <a:pt x="676" y="48"/>
                    </a:cubicBezTo>
                    <a:cubicBezTo>
                      <a:pt x="684" y="40"/>
                      <a:pt x="692" y="34"/>
                      <a:pt x="696" y="24"/>
                    </a:cubicBezTo>
                    <a:cubicBezTo>
                      <a:pt x="699" y="16"/>
                      <a:pt x="704" y="0"/>
                      <a:pt x="704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23636" name="Freeform 85"/>
              <p:cNvSpPr>
                <a:spLocks/>
              </p:cNvSpPr>
              <p:nvPr/>
            </p:nvSpPr>
            <p:spPr bwMode="auto">
              <a:xfrm>
                <a:off x="3226" y="702"/>
                <a:ext cx="230" cy="38"/>
              </a:xfrm>
              <a:custGeom>
                <a:avLst/>
                <a:gdLst>
                  <a:gd name="T0" fmla="*/ 0 w 372"/>
                  <a:gd name="T1" fmla="*/ 1 h 63"/>
                  <a:gd name="T2" fmla="*/ 1 w 372"/>
                  <a:gd name="T3" fmla="*/ 1 h 63"/>
                  <a:gd name="T4" fmla="*/ 1 w 372"/>
                  <a:gd name="T5" fmla="*/ 1 h 63"/>
                  <a:gd name="T6" fmla="*/ 1 w 372"/>
                  <a:gd name="T7" fmla="*/ 1 h 63"/>
                  <a:gd name="T8" fmla="*/ 1 w 372"/>
                  <a:gd name="T9" fmla="*/ 1 h 63"/>
                  <a:gd name="T10" fmla="*/ 1 w 372"/>
                  <a:gd name="T11" fmla="*/ 1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2"/>
                  <a:gd name="T19" fmla="*/ 0 h 63"/>
                  <a:gd name="T20" fmla="*/ 372 w 372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2" h="63">
                    <a:moveTo>
                      <a:pt x="0" y="51"/>
                    </a:moveTo>
                    <a:cubicBezTo>
                      <a:pt x="46" y="63"/>
                      <a:pt x="21" y="60"/>
                      <a:pt x="76" y="55"/>
                    </a:cubicBezTo>
                    <a:cubicBezTo>
                      <a:pt x="89" y="51"/>
                      <a:pt x="112" y="35"/>
                      <a:pt x="112" y="35"/>
                    </a:cubicBezTo>
                    <a:cubicBezTo>
                      <a:pt x="149" y="41"/>
                      <a:pt x="188" y="44"/>
                      <a:pt x="220" y="23"/>
                    </a:cubicBezTo>
                    <a:cubicBezTo>
                      <a:pt x="234" y="2"/>
                      <a:pt x="311" y="12"/>
                      <a:pt x="324" y="11"/>
                    </a:cubicBezTo>
                    <a:cubicBezTo>
                      <a:pt x="356" y="0"/>
                      <a:pt x="340" y="3"/>
                      <a:pt x="372" y="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23637" name="Freeform 86"/>
              <p:cNvSpPr>
                <a:spLocks/>
              </p:cNvSpPr>
              <p:nvPr/>
            </p:nvSpPr>
            <p:spPr bwMode="auto">
              <a:xfrm>
                <a:off x="3449" y="512"/>
                <a:ext cx="133" cy="132"/>
              </a:xfrm>
              <a:custGeom>
                <a:avLst/>
                <a:gdLst>
                  <a:gd name="T0" fmla="*/ 0 w 212"/>
                  <a:gd name="T1" fmla="*/ 1 h 212"/>
                  <a:gd name="T2" fmla="*/ 1 w 212"/>
                  <a:gd name="T3" fmla="*/ 1 h 212"/>
                  <a:gd name="T4" fmla="*/ 1 w 212"/>
                  <a:gd name="T5" fmla="*/ 0 h 212"/>
                  <a:gd name="T6" fmla="*/ 1 w 212"/>
                  <a:gd name="T7" fmla="*/ 1 h 212"/>
                  <a:gd name="T8" fmla="*/ 1 w 212"/>
                  <a:gd name="T9" fmla="*/ 1 h 212"/>
                  <a:gd name="T10" fmla="*/ 1 w 212"/>
                  <a:gd name="T11" fmla="*/ 1 h 212"/>
                  <a:gd name="T12" fmla="*/ 1 w 212"/>
                  <a:gd name="T13" fmla="*/ 1 h 212"/>
                  <a:gd name="T14" fmla="*/ 1 w 212"/>
                  <a:gd name="T15" fmla="*/ 1 h 212"/>
                  <a:gd name="T16" fmla="*/ 1 w 212"/>
                  <a:gd name="T17" fmla="*/ 1 h 212"/>
                  <a:gd name="T18" fmla="*/ 1 w 212"/>
                  <a:gd name="T19" fmla="*/ 1 h 212"/>
                  <a:gd name="T20" fmla="*/ 1 w 212"/>
                  <a:gd name="T21" fmla="*/ 1 h 2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2"/>
                  <a:gd name="T34" fmla="*/ 0 h 212"/>
                  <a:gd name="T35" fmla="*/ 212 w 212"/>
                  <a:gd name="T36" fmla="*/ 212 h 2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2" h="212">
                    <a:moveTo>
                      <a:pt x="0" y="20"/>
                    </a:moveTo>
                    <a:cubicBezTo>
                      <a:pt x="0" y="20"/>
                      <a:pt x="36" y="8"/>
                      <a:pt x="36" y="8"/>
                    </a:cubicBezTo>
                    <a:cubicBezTo>
                      <a:pt x="44" y="5"/>
                      <a:pt x="60" y="0"/>
                      <a:pt x="60" y="0"/>
                    </a:cubicBezTo>
                    <a:cubicBezTo>
                      <a:pt x="69" y="1"/>
                      <a:pt x="79" y="0"/>
                      <a:pt x="88" y="4"/>
                    </a:cubicBezTo>
                    <a:cubicBezTo>
                      <a:pt x="96" y="8"/>
                      <a:pt x="92" y="25"/>
                      <a:pt x="100" y="28"/>
                    </a:cubicBezTo>
                    <a:cubicBezTo>
                      <a:pt x="114" y="33"/>
                      <a:pt x="129" y="31"/>
                      <a:pt x="144" y="32"/>
                    </a:cubicBezTo>
                    <a:cubicBezTo>
                      <a:pt x="148" y="45"/>
                      <a:pt x="146" y="46"/>
                      <a:pt x="160" y="52"/>
                    </a:cubicBezTo>
                    <a:cubicBezTo>
                      <a:pt x="168" y="55"/>
                      <a:pt x="184" y="60"/>
                      <a:pt x="184" y="60"/>
                    </a:cubicBezTo>
                    <a:cubicBezTo>
                      <a:pt x="190" y="77"/>
                      <a:pt x="186" y="82"/>
                      <a:pt x="176" y="96"/>
                    </a:cubicBezTo>
                    <a:cubicBezTo>
                      <a:pt x="212" y="150"/>
                      <a:pt x="132" y="180"/>
                      <a:pt x="96" y="204"/>
                    </a:cubicBezTo>
                    <a:lnTo>
                      <a:pt x="80" y="2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23638" name="Freeform 87"/>
              <p:cNvSpPr>
                <a:spLocks/>
              </p:cNvSpPr>
              <p:nvPr/>
            </p:nvSpPr>
            <p:spPr bwMode="auto">
              <a:xfrm>
                <a:off x="3268" y="540"/>
                <a:ext cx="53" cy="71"/>
              </a:xfrm>
              <a:custGeom>
                <a:avLst/>
                <a:gdLst>
                  <a:gd name="T0" fmla="*/ 0 w 84"/>
                  <a:gd name="T1" fmla="*/ 0 h 112"/>
                  <a:gd name="T2" fmla="*/ 1 w 84"/>
                  <a:gd name="T3" fmla="*/ 1 h 112"/>
                  <a:gd name="T4" fmla="*/ 1 w 84"/>
                  <a:gd name="T5" fmla="*/ 1 h 112"/>
                  <a:gd name="T6" fmla="*/ 1 w 84"/>
                  <a:gd name="T7" fmla="*/ 1 h 112"/>
                  <a:gd name="T8" fmla="*/ 1 w 84"/>
                  <a:gd name="T9" fmla="*/ 1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112"/>
                  <a:gd name="T17" fmla="*/ 84 w 84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112">
                    <a:moveTo>
                      <a:pt x="0" y="0"/>
                    </a:moveTo>
                    <a:cubicBezTo>
                      <a:pt x="36" y="9"/>
                      <a:pt x="22" y="5"/>
                      <a:pt x="44" y="12"/>
                    </a:cubicBezTo>
                    <a:cubicBezTo>
                      <a:pt x="53" y="40"/>
                      <a:pt x="55" y="28"/>
                      <a:pt x="48" y="48"/>
                    </a:cubicBezTo>
                    <a:cubicBezTo>
                      <a:pt x="66" y="60"/>
                      <a:pt x="77" y="72"/>
                      <a:pt x="84" y="92"/>
                    </a:cubicBezTo>
                    <a:cubicBezTo>
                      <a:pt x="80" y="109"/>
                      <a:pt x="80" y="103"/>
                      <a:pt x="80" y="11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23639" name="Freeform 88"/>
              <p:cNvSpPr>
                <a:spLocks/>
              </p:cNvSpPr>
              <p:nvPr/>
            </p:nvSpPr>
            <p:spPr bwMode="auto">
              <a:xfrm>
                <a:off x="2849" y="581"/>
                <a:ext cx="52" cy="14"/>
              </a:xfrm>
              <a:custGeom>
                <a:avLst/>
                <a:gdLst>
                  <a:gd name="T0" fmla="*/ 0 w 88"/>
                  <a:gd name="T1" fmla="*/ 1 h 20"/>
                  <a:gd name="T2" fmla="*/ 1 w 88"/>
                  <a:gd name="T3" fmla="*/ 1 h 20"/>
                  <a:gd name="T4" fmla="*/ 1 w 88"/>
                  <a:gd name="T5" fmla="*/ 0 h 20"/>
                  <a:gd name="T6" fmla="*/ 1 w 88"/>
                  <a:gd name="T7" fmla="*/ 1 h 20"/>
                  <a:gd name="T8" fmla="*/ 1 w 88"/>
                  <a:gd name="T9" fmla="*/ 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20"/>
                  <a:gd name="T17" fmla="*/ 88 w 88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20">
                    <a:moveTo>
                      <a:pt x="0" y="20"/>
                    </a:moveTo>
                    <a:cubicBezTo>
                      <a:pt x="3" y="16"/>
                      <a:pt x="4" y="11"/>
                      <a:pt x="8" y="8"/>
                    </a:cubicBezTo>
                    <a:cubicBezTo>
                      <a:pt x="15" y="4"/>
                      <a:pt x="32" y="0"/>
                      <a:pt x="32" y="0"/>
                    </a:cubicBezTo>
                    <a:cubicBezTo>
                      <a:pt x="40" y="3"/>
                      <a:pt x="47" y="11"/>
                      <a:pt x="56" y="12"/>
                    </a:cubicBezTo>
                    <a:cubicBezTo>
                      <a:pt x="67" y="14"/>
                      <a:pt x="77" y="8"/>
                      <a:pt x="88" y="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23640" name="Freeform 89"/>
              <p:cNvSpPr>
                <a:spLocks/>
              </p:cNvSpPr>
              <p:nvPr/>
            </p:nvSpPr>
            <p:spPr bwMode="auto">
              <a:xfrm>
                <a:off x="3078" y="829"/>
                <a:ext cx="62" cy="16"/>
              </a:xfrm>
              <a:custGeom>
                <a:avLst/>
                <a:gdLst>
                  <a:gd name="T0" fmla="*/ 0 w 96"/>
                  <a:gd name="T1" fmla="*/ 1 h 28"/>
                  <a:gd name="T2" fmla="*/ 1 w 96"/>
                  <a:gd name="T3" fmla="*/ 1 h 28"/>
                  <a:gd name="T4" fmla="*/ 1 w 96"/>
                  <a:gd name="T5" fmla="*/ 1 h 28"/>
                  <a:gd name="T6" fmla="*/ 1 w 96"/>
                  <a:gd name="T7" fmla="*/ 1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28"/>
                  <a:gd name="T14" fmla="*/ 96 w 96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28">
                    <a:moveTo>
                      <a:pt x="0" y="7"/>
                    </a:moveTo>
                    <a:cubicBezTo>
                      <a:pt x="21" y="28"/>
                      <a:pt x="21" y="27"/>
                      <a:pt x="52" y="23"/>
                    </a:cubicBezTo>
                    <a:cubicBezTo>
                      <a:pt x="75" y="0"/>
                      <a:pt x="58" y="18"/>
                      <a:pt x="84" y="27"/>
                    </a:cubicBezTo>
                    <a:cubicBezTo>
                      <a:pt x="88" y="23"/>
                      <a:pt x="96" y="15"/>
                      <a:pt x="96" y="1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23641" name="Freeform 90"/>
              <p:cNvSpPr>
                <a:spLocks/>
              </p:cNvSpPr>
              <p:nvPr/>
            </p:nvSpPr>
            <p:spPr bwMode="auto">
              <a:xfrm>
                <a:off x="2936" y="858"/>
                <a:ext cx="70" cy="13"/>
              </a:xfrm>
              <a:custGeom>
                <a:avLst/>
                <a:gdLst>
                  <a:gd name="T0" fmla="*/ 0 w 116"/>
                  <a:gd name="T1" fmla="*/ 1 h 21"/>
                  <a:gd name="T2" fmla="*/ 1 w 116"/>
                  <a:gd name="T3" fmla="*/ 1 h 21"/>
                  <a:gd name="T4" fmla="*/ 1 w 116"/>
                  <a:gd name="T5" fmla="*/ 1 h 21"/>
                  <a:gd name="T6" fmla="*/ 1 w 116"/>
                  <a:gd name="T7" fmla="*/ 1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6"/>
                  <a:gd name="T13" fmla="*/ 0 h 21"/>
                  <a:gd name="T14" fmla="*/ 116 w 116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6" h="21">
                    <a:moveTo>
                      <a:pt x="0" y="5"/>
                    </a:moveTo>
                    <a:cubicBezTo>
                      <a:pt x="28" y="14"/>
                      <a:pt x="19" y="18"/>
                      <a:pt x="56" y="13"/>
                    </a:cubicBezTo>
                    <a:cubicBezTo>
                      <a:pt x="76" y="0"/>
                      <a:pt x="84" y="14"/>
                      <a:pt x="104" y="21"/>
                    </a:cubicBezTo>
                    <a:cubicBezTo>
                      <a:pt x="108" y="20"/>
                      <a:pt x="116" y="17"/>
                      <a:pt x="116" y="17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23642" name="Freeform 91"/>
              <p:cNvSpPr>
                <a:spLocks/>
              </p:cNvSpPr>
              <p:nvPr/>
            </p:nvSpPr>
            <p:spPr bwMode="auto">
              <a:xfrm>
                <a:off x="2716" y="1039"/>
                <a:ext cx="44" cy="94"/>
              </a:xfrm>
              <a:custGeom>
                <a:avLst/>
                <a:gdLst>
                  <a:gd name="T0" fmla="*/ 1 w 71"/>
                  <a:gd name="T1" fmla="*/ 0 h 148"/>
                  <a:gd name="T2" fmla="*/ 1 w 71"/>
                  <a:gd name="T3" fmla="*/ 1 h 148"/>
                  <a:gd name="T4" fmla="*/ 1 w 71"/>
                  <a:gd name="T5" fmla="*/ 1 h 148"/>
                  <a:gd name="T6" fmla="*/ 1 w 71"/>
                  <a:gd name="T7" fmla="*/ 1 h 148"/>
                  <a:gd name="T8" fmla="*/ 1 w 71"/>
                  <a:gd name="T9" fmla="*/ 1 h 148"/>
                  <a:gd name="T10" fmla="*/ 1 w 71"/>
                  <a:gd name="T11" fmla="*/ 1 h 1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148"/>
                  <a:gd name="T20" fmla="*/ 71 w 71"/>
                  <a:gd name="T21" fmla="*/ 148 h 1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148">
                    <a:moveTo>
                      <a:pt x="71" y="0"/>
                    </a:moveTo>
                    <a:cubicBezTo>
                      <a:pt x="50" y="14"/>
                      <a:pt x="49" y="37"/>
                      <a:pt x="71" y="52"/>
                    </a:cubicBezTo>
                    <a:cubicBezTo>
                      <a:pt x="56" y="57"/>
                      <a:pt x="46" y="61"/>
                      <a:pt x="39" y="76"/>
                    </a:cubicBezTo>
                    <a:cubicBezTo>
                      <a:pt x="35" y="85"/>
                      <a:pt x="38" y="98"/>
                      <a:pt x="31" y="104"/>
                    </a:cubicBezTo>
                    <a:cubicBezTo>
                      <a:pt x="26" y="108"/>
                      <a:pt x="18" y="107"/>
                      <a:pt x="11" y="108"/>
                    </a:cubicBezTo>
                    <a:cubicBezTo>
                      <a:pt x="0" y="125"/>
                      <a:pt x="7" y="127"/>
                      <a:pt x="7" y="14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23643" name="Freeform 92"/>
              <p:cNvSpPr>
                <a:spLocks/>
              </p:cNvSpPr>
              <p:nvPr/>
            </p:nvSpPr>
            <p:spPr bwMode="auto">
              <a:xfrm>
                <a:off x="2767" y="1135"/>
                <a:ext cx="77" cy="43"/>
              </a:xfrm>
              <a:custGeom>
                <a:avLst/>
                <a:gdLst>
                  <a:gd name="T0" fmla="*/ 0 w 124"/>
                  <a:gd name="T1" fmla="*/ 0 h 68"/>
                  <a:gd name="T2" fmla="*/ 1 w 124"/>
                  <a:gd name="T3" fmla="*/ 1 h 68"/>
                  <a:gd name="T4" fmla="*/ 1 w 124"/>
                  <a:gd name="T5" fmla="*/ 1 h 68"/>
                  <a:gd name="T6" fmla="*/ 1 w 124"/>
                  <a:gd name="T7" fmla="*/ 1 h 68"/>
                  <a:gd name="T8" fmla="*/ 1 w 124"/>
                  <a:gd name="T9" fmla="*/ 1 h 68"/>
                  <a:gd name="T10" fmla="*/ 1 w 124"/>
                  <a:gd name="T11" fmla="*/ 1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4"/>
                  <a:gd name="T19" fmla="*/ 0 h 68"/>
                  <a:gd name="T20" fmla="*/ 124 w 124"/>
                  <a:gd name="T21" fmla="*/ 68 h 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4" h="68">
                    <a:moveTo>
                      <a:pt x="0" y="0"/>
                    </a:moveTo>
                    <a:cubicBezTo>
                      <a:pt x="1" y="4"/>
                      <a:pt x="1" y="10"/>
                      <a:pt x="4" y="12"/>
                    </a:cubicBezTo>
                    <a:cubicBezTo>
                      <a:pt x="11" y="17"/>
                      <a:pt x="28" y="20"/>
                      <a:pt x="28" y="20"/>
                    </a:cubicBezTo>
                    <a:cubicBezTo>
                      <a:pt x="54" y="3"/>
                      <a:pt x="42" y="31"/>
                      <a:pt x="68" y="40"/>
                    </a:cubicBezTo>
                    <a:cubicBezTo>
                      <a:pt x="99" y="34"/>
                      <a:pt x="83" y="31"/>
                      <a:pt x="112" y="60"/>
                    </a:cubicBezTo>
                    <a:cubicBezTo>
                      <a:pt x="115" y="63"/>
                      <a:pt x="124" y="68"/>
                      <a:pt x="124" y="6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23644" name="Freeform 93"/>
              <p:cNvSpPr>
                <a:spLocks/>
              </p:cNvSpPr>
              <p:nvPr/>
            </p:nvSpPr>
            <p:spPr bwMode="auto">
              <a:xfrm>
                <a:off x="3101" y="1142"/>
                <a:ext cx="91" cy="65"/>
              </a:xfrm>
              <a:custGeom>
                <a:avLst/>
                <a:gdLst>
                  <a:gd name="T0" fmla="*/ 1 w 144"/>
                  <a:gd name="T1" fmla="*/ 0 h 104"/>
                  <a:gd name="T2" fmla="*/ 1 w 144"/>
                  <a:gd name="T3" fmla="*/ 1 h 104"/>
                  <a:gd name="T4" fmla="*/ 1 w 144"/>
                  <a:gd name="T5" fmla="*/ 1 h 104"/>
                  <a:gd name="T6" fmla="*/ 0 w 144"/>
                  <a:gd name="T7" fmla="*/ 1 h 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104"/>
                  <a:gd name="T14" fmla="*/ 144 w 144"/>
                  <a:gd name="T15" fmla="*/ 104 h 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104">
                    <a:moveTo>
                      <a:pt x="144" y="0"/>
                    </a:moveTo>
                    <a:cubicBezTo>
                      <a:pt x="139" y="32"/>
                      <a:pt x="136" y="35"/>
                      <a:pt x="104" y="40"/>
                    </a:cubicBezTo>
                    <a:cubicBezTo>
                      <a:pt x="115" y="72"/>
                      <a:pt x="91" y="87"/>
                      <a:pt x="64" y="96"/>
                    </a:cubicBezTo>
                    <a:cubicBezTo>
                      <a:pt x="36" y="90"/>
                      <a:pt x="25" y="104"/>
                      <a:pt x="0" y="10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23645" name="Oval 94"/>
              <p:cNvSpPr>
                <a:spLocks noChangeArrowheads="1"/>
              </p:cNvSpPr>
              <p:nvPr/>
            </p:nvSpPr>
            <p:spPr bwMode="auto">
              <a:xfrm>
                <a:off x="2680" y="1078"/>
                <a:ext cx="550" cy="104"/>
              </a:xfrm>
              <a:prstGeom prst="ellipse">
                <a:avLst/>
              </a:prstGeom>
              <a:solidFill>
                <a:srgbClr val="FFFFFF"/>
              </a:solidFill>
              <a:ln w="190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24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22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20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ja-JP" altLang="en-US" sz="1800">
                  <a:solidFill>
                    <a:schemeClr val="tx1"/>
                  </a:solidFill>
                  <a:ea typeface="ＭＳ Ｐゴシック" charset="-128"/>
                </a:endParaRPr>
              </a:p>
            </p:txBody>
          </p:sp>
          <p:sp>
            <p:nvSpPr>
              <p:cNvPr id="23646" name="Freeform 95"/>
              <p:cNvSpPr>
                <a:spLocks/>
              </p:cNvSpPr>
              <p:nvPr/>
            </p:nvSpPr>
            <p:spPr bwMode="auto">
              <a:xfrm>
                <a:off x="2842" y="591"/>
                <a:ext cx="692" cy="601"/>
              </a:xfrm>
              <a:custGeom>
                <a:avLst/>
                <a:gdLst>
                  <a:gd name="T0" fmla="*/ 1 w 961"/>
                  <a:gd name="T1" fmla="*/ 1 h 964"/>
                  <a:gd name="T2" fmla="*/ 1 w 961"/>
                  <a:gd name="T3" fmla="*/ 1 h 964"/>
                  <a:gd name="T4" fmla="*/ 1 w 961"/>
                  <a:gd name="T5" fmla="*/ 1 h 964"/>
                  <a:gd name="T6" fmla="*/ 1 w 961"/>
                  <a:gd name="T7" fmla="*/ 1 h 964"/>
                  <a:gd name="T8" fmla="*/ 1 w 961"/>
                  <a:gd name="T9" fmla="*/ 1 h 964"/>
                  <a:gd name="T10" fmla="*/ 1 w 961"/>
                  <a:gd name="T11" fmla="*/ 1 h 964"/>
                  <a:gd name="T12" fmla="*/ 1 w 961"/>
                  <a:gd name="T13" fmla="*/ 1 h 964"/>
                  <a:gd name="T14" fmla="*/ 1 w 961"/>
                  <a:gd name="T15" fmla="*/ 1 h 964"/>
                  <a:gd name="T16" fmla="*/ 1 w 961"/>
                  <a:gd name="T17" fmla="*/ 1 h 964"/>
                  <a:gd name="T18" fmla="*/ 1 w 961"/>
                  <a:gd name="T19" fmla="*/ 1 h 964"/>
                  <a:gd name="T20" fmla="*/ 1 w 961"/>
                  <a:gd name="T21" fmla="*/ 1 h 964"/>
                  <a:gd name="T22" fmla="*/ 1 w 961"/>
                  <a:gd name="T23" fmla="*/ 1 h 964"/>
                  <a:gd name="T24" fmla="*/ 1 w 961"/>
                  <a:gd name="T25" fmla="*/ 1 h 964"/>
                  <a:gd name="T26" fmla="*/ 1 w 961"/>
                  <a:gd name="T27" fmla="*/ 1 h 964"/>
                  <a:gd name="T28" fmla="*/ 1 w 961"/>
                  <a:gd name="T29" fmla="*/ 1 h 964"/>
                  <a:gd name="T30" fmla="*/ 1 w 961"/>
                  <a:gd name="T31" fmla="*/ 1 h 964"/>
                  <a:gd name="T32" fmla="*/ 1 w 961"/>
                  <a:gd name="T33" fmla="*/ 1 h 964"/>
                  <a:gd name="T34" fmla="*/ 1 w 961"/>
                  <a:gd name="T35" fmla="*/ 1 h 964"/>
                  <a:gd name="T36" fmla="*/ 1 w 961"/>
                  <a:gd name="T37" fmla="*/ 1 h 964"/>
                  <a:gd name="T38" fmla="*/ 1 w 961"/>
                  <a:gd name="T39" fmla="*/ 1 h 964"/>
                  <a:gd name="T40" fmla="*/ 1 w 961"/>
                  <a:gd name="T41" fmla="*/ 1 h 964"/>
                  <a:gd name="T42" fmla="*/ 1 w 961"/>
                  <a:gd name="T43" fmla="*/ 1 h 964"/>
                  <a:gd name="T44" fmla="*/ 1 w 961"/>
                  <a:gd name="T45" fmla="*/ 1 h 964"/>
                  <a:gd name="T46" fmla="*/ 1 w 961"/>
                  <a:gd name="T47" fmla="*/ 0 h 9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61"/>
                  <a:gd name="T73" fmla="*/ 0 h 964"/>
                  <a:gd name="T74" fmla="*/ 961 w 961"/>
                  <a:gd name="T75" fmla="*/ 964 h 96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61" h="964">
                    <a:moveTo>
                      <a:pt x="253" y="964"/>
                    </a:moveTo>
                    <a:cubicBezTo>
                      <a:pt x="261" y="936"/>
                      <a:pt x="269" y="908"/>
                      <a:pt x="269" y="876"/>
                    </a:cubicBezTo>
                    <a:cubicBezTo>
                      <a:pt x="269" y="844"/>
                      <a:pt x="262" y="802"/>
                      <a:pt x="253" y="772"/>
                    </a:cubicBezTo>
                    <a:cubicBezTo>
                      <a:pt x="244" y="742"/>
                      <a:pt x="231" y="722"/>
                      <a:pt x="213" y="696"/>
                    </a:cubicBezTo>
                    <a:cubicBezTo>
                      <a:pt x="195" y="670"/>
                      <a:pt x="168" y="645"/>
                      <a:pt x="145" y="616"/>
                    </a:cubicBezTo>
                    <a:cubicBezTo>
                      <a:pt x="122" y="587"/>
                      <a:pt x="92" y="554"/>
                      <a:pt x="73" y="524"/>
                    </a:cubicBezTo>
                    <a:cubicBezTo>
                      <a:pt x="54" y="494"/>
                      <a:pt x="40" y="467"/>
                      <a:pt x="29" y="436"/>
                    </a:cubicBezTo>
                    <a:cubicBezTo>
                      <a:pt x="18" y="405"/>
                      <a:pt x="10" y="372"/>
                      <a:pt x="5" y="340"/>
                    </a:cubicBezTo>
                    <a:cubicBezTo>
                      <a:pt x="0" y="308"/>
                      <a:pt x="0" y="268"/>
                      <a:pt x="1" y="244"/>
                    </a:cubicBezTo>
                    <a:cubicBezTo>
                      <a:pt x="2" y="220"/>
                      <a:pt x="5" y="216"/>
                      <a:pt x="9" y="196"/>
                    </a:cubicBezTo>
                    <a:cubicBezTo>
                      <a:pt x="13" y="176"/>
                      <a:pt x="16" y="144"/>
                      <a:pt x="25" y="124"/>
                    </a:cubicBezTo>
                    <a:cubicBezTo>
                      <a:pt x="34" y="104"/>
                      <a:pt x="51" y="89"/>
                      <a:pt x="65" y="76"/>
                    </a:cubicBezTo>
                    <a:cubicBezTo>
                      <a:pt x="79" y="63"/>
                      <a:pt x="91" y="57"/>
                      <a:pt x="109" y="48"/>
                    </a:cubicBezTo>
                    <a:cubicBezTo>
                      <a:pt x="127" y="39"/>
                      <a:pt x="150" y="30"/>
                      <a:pt x="173" y="24"/>
                    </a:cubicBezTo>
                    <a:cubicBezTo>
                      <a:pt x="196" y="18"/>
                      <a:pt x="222" y="13"/>
                      <a:pt x="245" y="12"/>
                    </a:cubicBezTo>
                    <a:cubicBezTo>
                      <a:pt x="268" y="11"/>
                      <a:pt x="290" y="13"/>
                      <a:pt x="313" y="16"/>
                    </a:cubicBezTo>
                    <a:cubicBezTo>
                      <a:pt x="336" y="19"/>
                      <a:pt x="364" y="26"/>
                      <a:pt x="385" y="32"/>
                    </a:cubicBezTo>
                    <a:cubicBezTo>
                      <a:pt x="406" y="38"/>
                      <a:pt x="415" y="46"/>
                      <a:pt x="437" y="52"/>
                    </a:cubicBezTo>
                    <a:cubicBezTo>
                      <a:pt x="459" y="58"/>
                      <a:pt x="486" y="64"/>
                      <a:pt x="517" y="68"/>
                    </a:cubicBezTo>
                    <a:cubicBezTo>
                      <a:pt x="548" y="72"/>
                      <a:pt x="590" y="75"/>
                      <a:pt x="621" y="76"/>
                    </a:cubicBezTo>
                    <a:cubicBezTo>
                      <a:pt x="652" y="77"/>
                      <a:pt x="674" y="76"/>
                      <a:pt x="705" y="72"/>
                    </a:cubicBezTo>
                    <a:cubicBezTo>
                      <a:pt x="736" y="68"/>
                      <a:pt x="778" y="59"/>
                      <a:pt x="809" y="52"/>
                    </a:cubicBezTo>
                    <a:cubicBezTo>
                      <a:pt x="840" y="45"/>
                      <a:pt x="864" y="37"/>
                      <a:pt x="889" y="28"/>
                    </a:cubicBezTo>
                    <a:cubicBezTo>
                      <a:pt x="914" y="19"/>
                      <a:pt x="937" y="9"/>
                      <a:pt x="961" y="0"/>
                    </a:cubicBezTo>
                  </a:path>
                </a:pathLst>
              </a:custGeom>
              <a:noFill/>
              <a:ln w="63500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23647" name="Freeform 96"/>
              <p:cNvSpPr>
                <a:spLocks/>
              </p:cNvSpPr>
              <p:nvPr/>
            </p:nvSpPr>
            <p:spPr bwMode="auto">
              <a:xfrm>
                <a:off x="2859" y="1252"/>
                <a:ext cx="290" cy="109"/>
              </a:xfrm>
              <a:custGeom>
                <a:avLst/>
                <a:gdLst>
                  <a:gd name="T0" fmla="*/ 0 w 932"/>
                  <a:gd name="T1" fmla="*/ 0 h 242"/>
                  <a:gd name="T2" fmla="*/ 0 w 932"/>
                  <a:gd name="T3" fmla="*/ 0 h 242"/>
                  <a:gd name="T4" fmla="*/ 0 60000 65536"/>
                  <a:gd name="T5" fmla="*/ 0 60000 65536"/>
                  <a:gd name="T6" fmla="*/ 0 w 932"/>
                  <a:gd name="T7" fmla="*/ 0 h 242"/>
                  <a:gd name="T8" fmla="*/ 932 w 932"/>
                  <a:gd name="T9" fmla="*/ 242 h 24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32" h="242">
                    <a:moveTo>
                      <a:pt x="291" y="242"/>
                    </a:moveTo>
                    <a:cubicBezTo>
                      <a:pt x="0" y="139"/>
                      <a:pt x="932" y="209"/>
                      <a:pt x="522" y="0"/>
                    </a:cubicBezTo>
                  </a:path>
                </a:pathLst>
              </a:custGeom>
              <a:noFill/>
              <a:ln w="25400" cap="flat" cmpd="sng">
                <a:solidFill>
                  <a:srgbClr val="FF9933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23648" name="Freeform 97"/>
              <p:cNvSpPr>
                <a:spLocks/>
              </p:cNvSpPr>
              <p:nvPr/>
            </p:nvSpPr>
            <p:spPr bwMode="auto">
              <a:xfrm>
                <a:off x="2915" y="1378"/>
                <a:ext cx="314" cy="94"/>
              </a:xfrm>
              <a:custGeom>
                <a:avLst/>
                <a:gdLst>
                  <a:gd name="T0" fmla="*/ 0 w 744"/>
                  <a:gd name="T1" fmla="*/ 0 h 209"/>
                  <a:gd name="T2" fmla="*/ 0 w 744"/>
                  <a:gd name="T3" fmla="*/ 0 h 209"/>
                  <a:gd name="T4" fmla="*/ 0 60000 65536"/>
                  <a:gd name="T5" fmla="*/ 0 60000 65536"/>
                  <a:gd name="T6" fmla="*/ 0 w 744"/>
                  <a:gd name="T7" fmla="*/ 0 h 209"/>
                  <a:gd name="T8" fmla="*/ 744 w 744"/>
                  <a:gd name="T9" fmla="*/ 209 h 20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4" h="209">
                    <a:moveTo>
                      <a:pt x="291" y="204"/>
                    </a:moveTo>
                    <a:cubicBezTo>
                      <a:pt x="0" y="101"/>
                      <a:pt x="744" y="209"/>
                      <a:pt x="334" y="0"/>
                    </a:cubicBezTo>
                  </a:path>
                </a:pathLst>
              </a:custGeom>
              <a:noFill/>
              <a:ln w="25400" cap="flat" cmpd="sng">
                <a:solidFill>
                  <a:srgbClr val="FF9933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pic>
            <p:nvPicPr>
              <p:cNvPr id="23649" name="Picture 98" descr="ant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2" y="1095"/>
                <a:ext cx="589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650" name="Text Box 99"/>
              <p:cNvSpPr>
                <a:spLocks noChangeArrowheads="1"/>
              </p:cNvSpPr>
              <p:nvPr/>
            </p:nvSpPr>
            <p:spPr bwMode="auto">
              <a:xfrm rot="834912">
                <a:off x="2170" y="1138"/>
                <a:ext cx="833" cy="82"/>
              </a:xfrm>
              <a:prstGeom prst="homePlate">
                <a:avLst>
                  <a:gd name="adj" fmla="val 49993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24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22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20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solidFill>
                      <a:srgbClr val="FFFF00"/>
                    </a:solidFill>
                    <a:ea typeface="ＭＳ Ｐゴシック" charset="-128"/>
                  </a:rPr>
                  <a:t>Approaching winds</a:t>
                </a:r>
                <a:endParaRPr lang="ja-JP" altLang="en-US" sz="1200">
                  <a:solidFill>
                    <a:schemeClr val="tx1"/>
                  </a:solidFill>
                  <a:ea typeface="ＭＳ Ｐゴシック" charset="-128"/>
                </a:endParaRPr>
              </a:p>
            </p:txBody>
          </p:sp>
          <p:sp>
            <p:nvSpPr>
              <p:cNvPr id="23651" name="Line 100"/>
              <p:cNvSpPr>
                <a:spLocks noChangeShapeType="1"/>
              </p:cNvSpPr>
              <p:nvPr/>
            </p:nvSpPr>
            <p:spPr bwMode="auto">
              <a:xfrm flipH="1" flipV="1">
                <a:off x="1798" y="956"/>
                <a:ext cx="1115" cy="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52" name="Line 101"/>
              <p:cNvSpPr>
                <a:spLocks noChangeShapeType="1"/>
              </p:cNvSpPr>
              <p:nvPr/>
            </p:nvSpPr>
            <p:spPr bwMode="auto">
              <a:xfrm flipH="1" flipV="1">
                <a:off x="2971" y="1147"/>
                <a:ext cx="934" cy="17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53" name="Line 102"/>
              <p:cNvSpPr>
                <a:spLocks noChangeShapeType="1"/>
              </p:cNvSpPr>
              <p:nvPr/>
            </p:nvSpPr>
            <p:spPr bwMode="auto">
              <a:xfrm flipH="1" flipV="1">
                <a:off x="2970" y="1083"/>
                <a:ext cx="934" cy="23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54" name="Line 103"/>
              <p:cNvSpPr>
                <a:spLocks noChangeShapeType="1"/>
              </p:cNvSpPr>
              <p:nvPr/>
            </p:nvSpPr>
            <p:spPr bwMode="auto">
              <a:xfrm flipH="1" flipV="1">
                <a:off x="1744" y="751"/>
                <a:ext cx="1140" cy="3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55" name="Text Box 104"/>
              <p:cNvSpPr>
                <a:spLocks noChangeArrowheads="1"/>
              </p:cNvSpPr>
              <p:nvPr/>
            </p:nvSpPr>
            <p:spPr bwMode="auto">
              <a:xfrm rot="1116595" flipH="1">
                <a:off x="2863" y="996"/>
                <a:ext cx="730" cy="83"/>
              </a:xfrm>
              <a:prstGeom prst="homePlate">
                <a:avLst>
                  <a:gd name="adj" fmla="val 50002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24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22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20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solidFill>
                      <a:srgbClr val="FFFF00"/>
                    </a:solidFill>
                    <a:ea typeface="ＭＳ Ｐゴシック" charset="-128"/>
                  </a:rPr>
                  <a:t>Receding winds</a:t>
                </a:r>
                <a:endParaRPr lang="ja-JP" altLang="en-US" sz="1200">
                  <a:solidFill>
                    <a:schemeClr val="tx1"/>
                  </a:solidFill>
                  <a:ea typeface="ＭＳ Ｐゴシック" charset="-128"/>
                </a:endParaRPr>
              </a:p>
            </p:txBody>
          </p:sp>
          <p:grpSp>
            <p:nvGrpSpPr>
              <p:cNvPr id="23656" name="Group 105"/>
              <p:cNvGrpSpPr>
                <a:grpSpLocks/>
              </p:cNvGrpSpPr>
              <p:nvPr/>
            </p:nvGrpSpPr>
            <p:grpSpPr bwMode="auto">
              <a:xfrm>
                <a:off x="2816" y="1064"/>
                <a:ext cx="320" cy="105"/>
                <a:chOff x="4824" y="1793"/>
                <a:chExt cx="606" cy="270"/>
              </a:xfrm>
            </p:grpSpPr>
            <p:sp>
              <p:nvSpPr>
                <p:cNvPr id="23661" name="Freeform 106"/>
                <p:cNvSpPr>
                  <a:spLocks noChangeArrowheads="1"/>
                </p:cNvSpPr>
                <p:nvPr/>
              </p:nvSpPr>
              <p:spPr bwMode="auto">
                <a:xfrm>
                  <a:off x="4824" y="1793"/>
                  <a:ext cx="588" cy="2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2206" y="15157"/>
                      </a:moveTo>
                      <a:cubicBezTo>
                        <a:pt x="4287" y="13439"/>
                        <a:pt x="7575" y="12334"/>
                        <a:pt x="11029" y="12334"/>
                      </a:cubicBezTo>
                      <a:cubicBezTo>
                        <a:pt x="15815" y="12334"/>
                        <a:pt x="20081" y="14359"/>
                        <a:pt x="21558" y="17243"/>
                      </a:cubicBezTo>
                      <a:cubicBezTo>
                        <a:pt x="21558" y="17243"/>
                        <a:pt x="21600" y="7302"/>
                        <a:pt x="21600" y="7302"/>
                      </a:cubicBezTo>
                      <a:cubicBezTo>
                        <a:pt x="20123" y="4418"/>
                        <a:pt x="15857" y="2516"/>
                        <a:pt x="11071" y="2516"/>
                      </a:cubicBezTo>
                      <a:cubicBezTo>
                        <a:pt x="7616" y="2516"/>
                        <a:pt x="4328" y="3620"/>
                        <a:pt x="2247" y="5339"/>
                      </a:cubicBezTo>
                      <a:cubicBezTo>
                        <a:pt x="2247" y="5339"/>
                        <a:pt x="2185" y="0"/>
                        <a:pt x="2185" y="0"/>
                      </a:cubicBezTo>
                      <a:cubicBezTo>
                        <a:pt x="2185" y="0"/>
                        <a:pt x="0" y="13807"/>
                        <a:pt x="0" y="13807"/>
                      </a:cubicBezTo>
                      <a:cubicBezTo>
                        <a:pt x="0" y="13807"/>
                        <a:pt x="2247" y="21600"/>
                        <a:pt x="2247" y="21600"/>
                      </a:cubicBezTo>
                      <a:cubicBezTo>
                        <a:pt x="2247" y="21600"/>
                        <a:pt x="2206" y="15157"/>
                        <a:pt x="2206" y="15157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50000">
                      <a:srgbClr val="990000"/>
                    </a:gs>
                    <a:gs pos="100000">
                      <a:srgbClr val="FF0000"/>
                    </a:gs>
                  </a:gsLst>
                  <a:lin ang="0" scaled="1"/>
                </a:gradFill>
                <a:ln w="3600">
                  <a:solidFill>
                    <a:srgbClr val="FF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662" name="Freeform 107"/>
                <p:cNvSpPr>
                  <a:spLocks noChangeArrowheads="1"/>
                </p:cNvSpPr>
                <p:nvPr/>
              </p:nvSpPr>
              <p:spPr bwMode="auto">
                <a:xfrm>
                  <a:off x="4842" y="1863"/>
                  <a:ext cx="588" cy="2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19394" y="6443"/>
                      </a:moveTo>
                      <a:cubicBezTo>
                        <a:pt x="17313" y="8161"/>
                        <a:pt x="14025" y="9266"/>
                        <a:pt x="10571" y="9266"/>
                      </a:cubicBezTo>
                      <a:cubicBezTo>
                        <a:pt x="5785" y="9266"/>
                        <a:pt x="1519" y="7241"/>
                        <a:pt x="42" y="4357"/>
                      </a:cubicBezTo>
                      <a:cubicBezTo>
                        <a:pt x="42" y="4357"/>
                        <a:pt x="0" y="14298"/>
                        <a:pt x="0" y="14298"/>
                      </a:cubicBezTo>
                      <a:cubicBezTo>
                        <a:pt x="1477" y="17182"/>
                        <a:pt x="5743" y="19084"/>
                        <a:pt x="10529" y="19084"/>
                      </a:cubicBezTo>
                      <a:cubicBezTo>
                        <a:pt x="13984" y="19084"/>
                        <a:pt x="17272" y="17980"/>
                        <a:pt x="19353" y="16261"/>
                      </a:cubicBezTo>
                      <a:cubicBezTo>
                        <a:pt x="19353" y="16261"/>
                        <a:pt x="19415" y="21600"/>
                        <a:pt x="19415" y="21600"/>
                      </a:cubicBezTo>
                      <a:cubicBezTo>
                        <a:pt x="19415" y="21600"/>
                        <a:pt x="21600" y="7793"/>
                        <a:pt x="21600" y="7793"/>
                      </a:cubicBezTo>
                      <a:cubicBezTo>
                        <a:pt x="21600" y="7793"/>
                        <a:pt x="19353" y="0"/>
                        <a:pt x="19353" y="0"/>
                      </a:cubicBezTo>
                      <a:cubicBezTo>
                        <a:pt x="19353" y="0"/>
                        <a:pt x="19394" y="6443"/>
                        <a:pt x="19394" y="6443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330099"/>
                    </a:gs>
                    <a:gs pos="100000">
                      <a:srgbClr val="0000FF"/>
                    </a:gs>
                  </a:gsLst>
                  <a:lin ang="0" scaled="1"/>
                </a:gradFill>
                <a:ln w="3600">
                  <a:solidFill>
                    <a:srgbClr val="0000FF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23657" name="Arc 108"/>
              <p:cNvSpPr>
                <a:spLocks/>
              </p:cNvSpPr>
              <p:nvPr/>
            </p:nvSpPr>
            <p:spPr bwMode="auto">
              <a:xfrm flipH="1" flipV="1">
                <a:off x="1908" y="796"/>
                <a:ext cx="1214" cy="191"/>
              </a:xfrm>
              <a:custGeom>
                <a:avLst/>
                <a:gdLst>
                  <a:gd name="T0" fmla="*/ 0 w 21600"/>
                  <a:gd name="T1" fmla="*/ 0 h 13970"/>
                  <a:gd name="T2" fmla="*/ 0 w 21600"/>
                  <a:gd name="T3" fmla="*/ 0 h 13970"/>
                  <a:gd name="T4" fmla="*/ 0 w 21600"/>
                  <a:gd name="T5" fmla="*/ 0 h 1397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3970"/>
                  <a:gd name="T11" fmla="*/ 21600 w 21600"/>
                  <a:gd name="T12" fmla="*/ 13970 h 139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3970" fill="none" extrusionOk="0">
                    <a:moveTo>
                      <a:pt x="19959" y="0"/>
                    </a:moveTo>
                    <a:cubicBezTo>
                      <a:pt x="21042" y="2617"/>
                      <a:pt x="21600" y="5423"/>
                      <a:pt x="21600" y="8256"/>
                    </a:cubicBezTo>
                    <a:cubicBezTo>
                      <a:pt x="21600" y="10186"/>
                      <a:pt x="21341" y="12108"/>
                      <a:pt x="20830" y="13970"/>
                    </a:cubicBezTo>
                  </a:path>
                  <a:path w="21600" h="13970" stroke="0" extrusionOk="0">
                    <a:moveTo>
                      <a:pt x="19959" y="0"/>
                    </a:moveTo>
                    <a:cubicBezTo>
                      <a:pt x="21042" y="2617"/>
                      <a:pt x="21600" y="5423"/>
                      <a:pt x="21600" y="8256"/>
                    </a:cubicBezTo>
                    <a:cubicBezTo>
                      <a:pt x="21600" y="10186"/>
                      <a:pt x="21341" y="12108"/>
                      <a:pt x="20830" y="13970"/>
                    </a:cubicBezTo>
                    <a:lnTo>
                      <a:pt x="0" y="8256"/>
                    </a:lnTo>
                    <a:lnTo>
                      <a:pt x="1995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658" name="Rectangle 109"/>
              <p:cNvSpPr>
                <a:spLocks noChangeArrowheads="1"/>
              </p:cNvSpPr>
              <p:nvPr/>
            </p:nvSpPr>
            <p:spPr bwMode="auto">
              <a:xfrm>
                <a:off x="2636" y="1464"/>
                <a:ext cx="501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24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22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20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400">
                    <a:solidFill>
                      <a:srgbClr val="FFFF00"/>
                    </a:solidFill>
                    <a:ea typeface="ＭＳ Ｐゴシック" charset="-128"/>
                  </a:rPr>
                  <a:t>tornadoes</a:t>
                </a:r>
                <a:endParaRPr lang="ja-JP" altLang="en-US" sz="1400">
                  <a:solidFill>
                    <a:srgbClr val="FFFF00"/>
                  </a:solidFill>
                  <a:ea typeface="ＭＳ Ｐゴシック" charset="-128"/>
                </a:endParaRPr>
              </a:p>
            </p:txBody>
          </p:sp>
          <p:sp>
            <p:nvSpPr>
              <p:cNvPr id="23659" name="Text Box 110"/>
              <p:cNvSpPr txBox="1">
                <a:spLocks noChangeArrowheads="1"/>
              </p:cNvSpPr>
              <p:nvPr/>
            </p:nvSpPr>
            <p:spPr bwMode="auto">
              <a:xfrm>
                <a:off x="1699" y="1255"/>
                <a:ext cx="96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24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22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20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400">
                    <a:solidFill>
                      <a:srgbClr val="FFFF00"/>
                    </a:solidFill>
                    <a:ea typeface="ＭＳ Ｐゴシック" charset="-128"/>
                  </a:rPr>
                  <a:t>Potentially tornado-generating vortex</a:t>
                </a:r>
                <a:endParaRPr lang="ja-JP" altLang="en-US" sz="1400">
                  <a:solidFill>
                    <a:srgbClr val="FFFF00"/>
                  </a:solidFill>
                  <a:ea typeface="ＭＳ Ｐゴシック" charset="-128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400">
                    <a:solidFill>
                      <a:srgbClr val="FF0000"/>
                    </a:solidFill>
                    <a:ea typeface="ＭＳ Ｐゴシック" charset="-128"/>
                  </a:rPr>
                  <a:t>(meso-cyclones)</a:t>
                </a:r>
                <a:endParaRPr lang="ja-JP" altLang="en-US" sz="1400">
                  <a:solidFill>
                    <a:srgbClr val="FF0000"/>
                  </a:solidFill>
                  <a:ea typeface="ＭＳ Ｐゴシック" charset="-128"/>
                </a:endParaRPr>
              </a:p>
            </p:txBody>
          </p:sp>
          <p:sp>
            <p:nvSpPr>
              <p:cNvPr id="23660" name="Text Box 111"/>
              <p:cNvSpPr txBox="1">
                <a:spLocks noChangeArrowheads="1"/>
              </p:cNvSpPr>
              <p:nvPr/>
            </p:nvSpPr>
            <p:spPr bwMode="auto">
              <a:xfrm>
                <a:off x="3544" y="1590"/>
                <a:ext cx="972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24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22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20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kumimoji="1" sz="1600">
                    <a:solidFill>
                      <a:schemeClr val="tx2"/>
                    </a:solidFill>
                    <a:latin typeface="Candara" pitchFamily="34" charset="0"/>
                    <a:ea typeface="HGP明朝E" pitchFamily="18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solidFill>
                      <a:srgbClr val="FF00FF"/>
                    </a:solidFill>
                    <a:ea typeface="ＭＳ Ｐゴシック" charset="-128"/>
                  </a:rPr>
                  <a:t>Doppler Weather Radar</a:t>
                </a:r>
                <a:endParaRPr lang="ja-JP" altLang="en-US" sz="1200" b="1">
                  <a:solidFill>
                    <a:srgbClr val="FF00FF"/>
                  </a:solidFill>
                  <a:ea typeface="ＭＳ Ｐゴシック" charset="-128"/>
                </a:endParaRPr>
              </a:p>
            </p:txBody>
          </p:sp>
        </p:grpSp>
      </p:grpSp>
      <p:sp>
        <p:nvSpPr>
          <p:cNvPr id="23557" name="AutoShape 112"/>
          <p:cNvSpPr>
            <a:spLocks noChangeArrowheads="1"/>
          </p:cNvSpPr>
          <p:nvPr/>
        </p:nvSpPr>
        <p:spPr bwMode="auto">
          <a:xfrm>
            <a:off x="2130425" y="4987925"/>
            <a:ext cx="1050925" cy="347663"/>
          </a:xfrm>
          <a:prstGeom prst="downArrow">
            <a:avLst>
              <a:gd name="adj1" fmla="val 50000"/>
              <a:gd name="adj2" fmla="val 53282"/>
            </a:avLst>
          </a:prstGeom>
          <a:solidFill>
            <a:srgbClr val="FF66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23558" name="Text Box 114"/>
          <p:cNvSpPr txBox="1">
            <a:spLocks noChangeArrowheads="1"/>
          </p:cNvSpPr>
          <p:nvPr/>
        </p:nvSpPr>
        <p:spPr bwMode="auto">
          <a:xfrm>
            <a:off x="461963" y="5434013"/>
            <a:ext cx="31369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i="1">
                <a:solidFill>
                  <a:srgbClr val="FF0000"/>
                </a:solidFill>
                <a:ea typeface="ＭＳ Ｐゴシック" charset="-128"/>
              </a:rPr>
              <a:t>Provision of effective information on the risk of tornado outbreaks</a:t>
            </a:r>
            <a:endParaRPr lang="ja-JP" altLang="en-US" sz="1600" i="1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23559" name="AutoShape 115"/>
          <p:cNvSpPr>
            <a:spLocks noChangeArrowheads="1"/>
          </p:cNvSpPr>
          <p:nvPr/>
        </p:nvSpPr>
        <p:spPr bwMode="auto">
          <a:xfrm>
            <a:off x="369888" y="4162425"/>
            <a:ext cx="4978400" cy="674688"/>
          </a:xfrm>
          <a:prstGeom prst="cloudCallout">
            <a:avLst>
              <a:gd name="adj1" fmla="val -4019"/>
              <a:gd name="adj2" fmla="val -96347"/>
            </a:avLst>
          </a:prstGeom>
          <a:solidFill>
            <a:schemeClr val="bg1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b="1">
                <a:solidFill>
                  <a:srgbClr val="0000FF"/>
                </a:solidFill>
                <a:ea typeface="ＭＳ Ｐゴシック" charset="-128"/>
              </a:rPr>
              <a:t>Detection of the potential outbreak area of tornadoes/gusts using  radar observation data and numerical prediction results</a:t>
            </a:r>
            <a:endParaRPr lang="ja-JP" altLang="en-US" sz="1800" b="1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23560" name="Text Box 117"/>
          <p:cNvSpPr txBox="1">
            <a:spLocks noChangeArrowheads="1"/>
          </p:cNvSpPr>
          <p:nvPr/>
        </p:nvSpPr>
        <p:spPr bwMode="auto">
          <a:xfrm>
            <a:off x="5827713" y="776288"/>
            <a:ext cx="26971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solidFill>
                  <a:schemeClr val="tx1"/>
                </a:solidFill>
                <a:ea typeface="HGPｺﾞｼｯｸE" pitchFamily="50" charset="-128"/>
              </a:rPr>
              <a:t>Radial-wind component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solidFill>
                  <a:schemeClr val="tx1"/>
                </a:solidFill>
                <a:ea typeface="HGPｺﾞｼｯｸE" pitchFamily="50" charset="-128"/>
              </a:rPr>
              <a:t>2013/09/02 14:20JST             Tokyo-radar</a:t>
            </a:r>
            <a:endParaRPr lang="ja-JP" altLang="en-US" sz="1200">
              <a:solidFill>
                <a:schemeClr val="tx1"/>
              </a:solidFill>
              <a:ea typeface="HGPｺﾞｼｯｸE" pitchFamily="50" charset="-128"/>
            </a:endParaRPr>
          </a:p>
        </p:txBody>
      </p:sp>
      <p:sp>
        <p:nvSpPr>
          <p:cNvPr id="23561" name="Line 122"/>
          <p:cNvSpPr>
            <a:spLocks noChangeShapeType="1"/>
          </p:cNvSpPr>
          <p:nvPr/>
        </p:nvSpPr>
        <p:spPr bwMode="auto">
          <a:xfrm flipH="1" flipV="1">
            <a:off x="7150100" y="2355850"/>
            <a:ext cx="211138" cy="152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62" name="Line 123"/>
          <p:cNvSpPr>
            <a:spLocks noChangeShapeType="1"/>
          </p:cNvSpPr>
          <p:nvPr/>
        </p:nvSpPr>
        <p:spPr bwMode="auto">
          <a:xfrm flipH="1" flipV="1">
            <a:off x="7202488" y="2305050"/>
            <a:ext cx="169862" cy="1889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3563" name="Group 124"/>
          <p:cNvGrpSpPr>
            <a:grpSpLocks/>
          </p:cNvGrpSpPr>
          <p:nvPr/>
        </p:nvGrpSpPr>
        <p:grpSpPr bwMode="auto">
          <a:xfrm rot="5872029">
            <a:off x="6802438" y="1978025"/>
            <a:ext cx="363538" cy="395287"/>
            <a:chOff x="4290" y="1926"/>
            <a:chExt cx="384" cy="384"/>
          </a:xfrm>
        </p:grpSpPr>
        <p:sp>
          <p:nvSpPr>
            <p:cNvPr id="23622" name="Oval 125"/>
            <p:cNvSpPr>
              <a:spLocks noChangeAspect="1" noChangeArrowheads="1"/>
            </p:cNvSpPr>
            <p:nvPr/>
          </p:nvSpPr>
          <p:spPr bwMode="auto">
            <a:xfrm>
              <a:off x="4290" y="1926"/>
              <a:ext cx="384" cy="3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23623" name="AutoShape 126"/>
            <p:cNvSpPr>
              <a:spLocks noChangeArrowheads="1"/>
            </p:cNvSpPr>
            <p:nvPr/>
          </p:nvSpPr>
          <p:spPr bwMode="auto">
            <a:xfrm rot="7772196">
              <a:off x="4341" y="2043"/>
              <a:ext cx="202" cy="76"/>
            </a:xfrm>
            <a:prstGeom prst="notchedRightArrow">
              <a:avLst>
                <a:gd name="adj1" fmla="val 50000"/>
                <a:gd name="adj2" fmla="val 6644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23624" name="AutoShape 127"/>
            <p:cNvSpPr>
              <a:spLocks noChangeArrowheads="1"/>
            </p:cNvSpPr>
            <p:nvPr/>
          </p:nvSpPr>
          <p:spPr bwMode="auto">
            <a:xfrm rot="-3897512">
              <a:off x="4452" y="2099"/>
              <a:ext cx="202" cy="76"/>
            </a:xfrm>
            <a:prstGeom prst="notchedRightArrow">
              <a:avLst>
                <a:gd name="adj1" fmla="val 50000"/>
                <a:gd name="adj2" fmla="val 6644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ea typeface="ＭＳ Ｐゴシック" charset="-128"/>
              </a:endParaRPr>
            </a:p>
          </p:txBody>
        </p:sp>
      </p:grpSp>
      <p:sp>
        <p:nvSpPr>
          <p:cNvPr id="23564" name="Text Box 129"/>
          <p:cNvSpPr txBox="1">
            <a:spLocks noChangeArrowheads="1"/>
          </p:cNvSpPr>
          <p:nvPr/>
        </p:nvSpPr>
        <p:spPr bwMode="auto">
          <a:xfrm>
            <a:off x="6992938" y="1162050"/>
            <a:ext cx="1828800" cy="646113"/>
          </a:xfrm>
          <a:prstGeom prst="rect">
            <a:avLst/>
          </a:prstGeom>
          <a:solidFill>
            <a:schemeClr val="bg1">
              <a:alpha val="6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</a:pPr>
            <a:r>
              <a:rPr lang="en-US" altLang="ja-JP" sz="1200" b="1">
                <a:solidFill>
                  <a:schemeClr val="tx1"/>
                </a:solidFill>
                <a:ea typeface="ＭＳ Ｐゴシック" charset="-128"/>
              </a:rPr>
              <a:t>Detection of meso-cyclones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>
                <a:solidFill>
                  <a:schemeClr val="tx1"/>
                </a:solidFill>
                <a:ea typeface="ＭＳ Ｐゴシック" charset="-128"/>
              </a:rPr>
              <a:t>A strongly-localized pair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>
                <a:solidFill>
                  <a:srgbClr val="FF0000"/>
                </a:solidFill>
                <a:ea typeface="ＭＳ Ｐゴシック" charset="-128"/>
              </a:rPr>
              <a:t>receding winds</a:t>
            </a:r>
            <a:r>
              <a:rPr lang="ja-JP" altLang="en-US" sz="100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ja-JP" sz="1000">
                <a:solidFill>
                  <a:srgbClr val="FF0000"/>
                </a:solidFill>
                <a:ea typeface="ＭＳ Ｐゴシック" charset="-128"/>
              </a:rPr>
              <a:t>(warm color) </a:t>
            </a:r>
            <a:r>
              <a:rPr lang="en-US" altLang="ja-JP" sz="1000">
                <a:solidFill>
                  <a:schemeClr val="tx1"/>
                </a:solidFill>
                <a:ea typeface="ＭＳ Ｐゴシック" charset="-128"/>
              </a:rPr>
              <a:t>and </a:t>
            </a:r>
            <a:r>
              <a:rPr lang="en-US" altLang="ja-JP" sz="1000">
                <a:solidFill>
                  <a:srgbClr val="0000FF"/>
                </a:solidFill>
                <a:ea typeface="ＭＳ Ｐゴシック" charset="-128"/>
              </a:rPr>
              <a:t>approaching winds</a:t>
            </a:r>
            <a:r>
              <a:rPr lang="ja-JP" altLang="en-US" sz="1000">
                <a:solidFill>
                  <a:srgbClr val="0000FF"/>
                </a:solidFill>
                <a:ea typeface="ＭＳ Ｐゴシック" charset="-128"/>
              </a:rPr>
              <a:t> </a:t>
            </a:r>
            <a:r>
              <a:rPr lang="en-US" altLang="ja-JP" sz="1000">
                <a:solidFill>
                  <a:srgbClr val="0000FF"/>
                </a:solidFill>
                <a:ea typeface="ＭＳ Ｐゴシック" charset="-128"/>
              </a:rPr>
              <a:t>(cold color)</a:t>
            </a:r>
            <a:endParaRPr lang="ja-JP" altLang="en-US" sz="1000" b="1">
              <a:solidFill>
                <a:srgbClr val="0000FF"/>
              </a:solidFill>
              <a:ea typeface="ＭＳ Ｐゴシック" charset="-128"/>
            </a:endParaRPr>
          </a:p>
        </p:txBody>
      </p:sp>
      <p:grpSp>
        <p:nvGrpSpPr>
          <p:cNvPr id="23565" name="Group 130"/>
          <p:cNvGrpSpPr>
            <a:grpSpLocks/>
          </p:cNvGrpSpPr>
          <p:nvPr/>
        </p:nvGrpSpPr>
        <p:grpSpPr bwMode="auto">
          <a:xfrm rot="-8345782">
            <a:off x="7318375" y="2482850"/>
            <a:ext cx="466725" cy="387350"/>
            <a:chOff x="0" y="60"/>
            <a:chExt cx="530" cy="355"/>
          </a:xfrm>
        </p:grpSpPr>
        <p:sp>
          <p:nvSpPr>
            <p:cNvPr id="23600" name="Freeform 131"/>
            <p:cNvSpPr>
              <a:spLocks noChangeArrowheads="1"/>
            </p:cNvSpPr>
            <p:nvPr/>
          </p:nvSpPr>
          <p:spPr bwMode="auto">
            <a:xfrm>
              <a:off x="294" y="60"/>
              <a:ext cx="100" cy="3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6445" y="35"/>
                  </a:moveTo>
                  <a:cubicBezTo>
                    <a:pt x="19391" y="35"/>
                    <a:pt x="21600" y="4908"/>
                    <a:pt x="21232" y="10852"/>
                  </a:cubicBezTo>
                  <a:cubicBezTo>
                    <a:pt x="20986" y="16796"/>
                    <a:pt x="18409" y="21600"/>
                    <a:pt x="15464" y="21600"/>
                  </a:cubicBezTo>
                  <a:cubicBezTo>
                    <a:pt x="6873" y="21531"/>
                    <a:pt x="0" y="16727"/>
                    <a:pt x="368" y="10783"/>
                  </a:cubicBezTo>
                  <a:cubicBezTo>
                    <a:pt x="614" y="4838"/>
                    <a:pt x="7855" y="0"/>
                    <a:pt x="16445" y="35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601" name="Freeform 132"/>
            <p:cNvSpPr>
              <a:spLocks noChangeArrowheads="1"/>
            </p:cNvSpPr>
            <p:nvPr/>
          </p:nvSpPr>
          <p:spPr bwMode="auto">
            <a:xfrm>
              <a:off x="222" y="311"/>
              <a:ext cx="86" cy="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1279" y="21600"/>
                  </a:moveTo>
                  <a:cubicBezTo>
                    <a:pt x="711" y="21600"/>
                    <a:pt x="0" y="16200"/>
                    <a:pt x="0" y="10800"/>
                  </a:cubicBezTo>
                  <a:cubicBezTo>
                    <a:pt x="0" y="5400"/>
                    <a:pt x="711" y="0"/>
                    <a:pt x="1279" y="0"/>
                  </a:cubicBezTo>
                  <a:cubicBezTo>
                    <a:pt x="1279" y="0"/>
                    <a:pt x="21600" y="0"/>
                    <a:pt x="21600" y="0"/>
                  </a:cubicBezTo>
                  <a:cubicBezTo>
                    <a:pt x="21032" y="0"/>
                    <a:pt x="20321" y="5400"/>
                    <a:pt x="20321" y="10800"/>
                  </a:cubicBezTo>
                  <a:cubicBezTo>
                    <a:pt x="20321" y="16200"/>
                    <a:pt x="21032" y="21600"/>
                    <a:pt x="21600" y="21600"/>
                  </a:cubicBezTo>
                  <a:cubicBezTo>
                    <a:pt x="21600" y="21600"/>
                    <a:pt x="1279" y="21600"/>
                    <a:pt x="1279" y="2160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602" name="Freeform 133"/>
            <p:cNvSpPr>
              <a:spLocks noChangeArrowheads="1"/>
            </p:cNvSpPr>
            <p:nvPr/>
          </p:nvSpPr>
          <p:spPr bwMode="auto">
            <a:xfrm>
              <a:off x="303" y="311"/>
              <a:ext cx="11" cy="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0800" y="0"/>
                  </a:moveTo>
                  <a:cubicBezTo>
                    <a:pt x="15600" y="0"/>
                    <a:pt x="21600" y="5400"/>
                    <a:pt x="21600" y="10800"/>
                  </a:cubicBezTo>
                  <a:cubicBezTo>
                    <a:pt x="21600" y="16200"/>
                    <a:pt x="15600" y="21600"/>
                    <a:pt x="10800" y="21600"/>
                  </a:cubicBezTo>
                  <a:cubicBezTo>
                    <a:pt x="6000" y="21600"/>
                    <a:pt x="0" y="16200"/>
                    <a:pt x="0" y="10800"/>
                  </a:cubicBezTo>
                  <a:cubicBezTo>
                    <a:pt x="0" y="5400"/>
                    <a:pt x="6000" y="0"/>
                    <a:pt x="10800" y="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603" name="Freeform 134"/>
            <p:cNvSpPr>
              <a:spLocks noChangeArrowheads="1"/>
            </p:cNvSpPr>
            <p:nvPr/>
          </p:nvSpPr>
          <p:spPr bwMode="auto">
            <a:xfrm>
              <a:off x="224" y="289"/>
              <a:ext cx="14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19396"/>
                  </a:moveTo>
                  <a:cubicBezTo>
                    <a:pt x="21600" y="20718"/>
                    <a:pt x="16416" y="21600"/>
                    <a:pt x="11232" y="21600"/>
                  </a:cubicBezTo>
                  <a:cubicBezTo>
                    <a:pt x="5184" y="21600"/>
                    <a:pt x="0" y="20718"/>
                    <a:pt x="0" y="19396"/>
                  </a:cubicBezTo>
                  <a:cubicBezTo>
                    <a:pt x="0" y="19396"/>
                    <a:pt x="0" y="0"/>
                    <a:pt x="0" y="0"/>
                  </a:cubicBezTo>
                  <a:cubicBezTo>
                    <a:pt x="0" y="441"/>
                    <a:pt x="5184" y="1322"/>
                    <a:pt x="11232" y="1322"/>
                  </a:cubicBezTo>
                  <a:cubicBezTo>
                    <a:pt x="16416" y="1322"/>
                    <a:pt x="21600" y="441"/>
                    <a:pt x="21600" y="0"/>
                  </a:cubicBezTo>
                  <a:cubicBezTo>
                    <a:pt x="21600" y="0"/>
                    <a:pt x="21600" y="19396"/>
                    <a:pt x="21600" y="19396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604" name="Freeform 135"/>
            <p:cNvSpPr>
              <a:spLocks noChangeArrowheads="1"/>
            </p:cNvSpPr>
            <p:nvPr/>
          </p:nvSpPr>
          <p:spPr bwMode="auto">
            <a:xfrm>
              <a:off x="224" y="286"/>
              <a:ext cx="14" cy="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13500"/>
                  </a:moveTo>
                  <a:cubicBezTo>
                    <a:pt x="0" y="5400"/>
                    <a:pt x="5184" y="0"/>
                    <a:pt x="11232" y="0"/>
                  </a:cubicBezTo>
                  <a:cubicBezTo>
                    <a:pt x="16416" y="0"/>
                    <a:pt x="21600" y="5400"/>
                    <a:pt x="21600" y="13500"/>
                  </a:cubicBezTo>
                  <a:cubicBezTo>
                    <a:pt x="21600" y="16200"/>
                    <a:pt x="16416" y="21600"/>
                    <a:pt x="11232" y="21600"/>
                  </a:cubicBezTo>
                  <a:cubicBezTo>
                    <a:pt x="5184" y="21600"/>
                    <a:pt x="0" y="16200"/>
                    <a:pt x="0" y="1350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605" name="Freeform 136"/>
            <p:cNvSpPr>
              <a:spLocks noChangeArrowheads="1"/>
            </p:cNvSpPr>
            <p:nvPr/>
          </p:nvSpPr>
          <p:spPr bwMode="auto">
            <a:xfrm>
              <a:off x="0" y="209"/>
              <a:ext cx="72" cy="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21600"/>
                  </a:moveTo>
                  <a:cubicBezTo>
                    <a:pt x="20409" y="21600"/>
                    <a:pt x="19219" y="16699"/>
                    <a:pt x="19219" y="10891"/>
                  </a:cubicBezTo>
                  <a:cubicBezTo>
                    <a:pt x="19219" y="4901"/>
                    <a:pt x="20409" y="0"/>
                    <a:pt x="21600" y="0"/>
                  </a:cubicBezTo>
                  <a:cubicBezTo>
                    <a:pt x="21600" y="0"/>
                    <a:pt x="2381" y="0"/>
                    <a:pt x="2381" y="0"/>
                  </a:cubicBezTo>
                  <a:cubicBezTo>
                    <a:pt x="1191" y="0"/>
                    <a:pt x="0" y="4901"/>
                    <a:pt x="0" y="10891"/>
                  </a:cubicBezTo>
                  <a:cubicBezTo>
                    <a:pt x="0" y="16699"/>
                    <a:pt x="1191" y="21600"/>
                    <a:pt x="2381" y="21600"/>
                  </a:cubicBezTo>
                  <a:cubicBezTo>
                    <a:pt x="2381" y="21600"/>
                    <a:pt x="21600" y="21600"/>
                    <a:pt x="21600" y="2160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606" name="Freeform 137"/>
            <p:cNvSpPr>
              <a:spLocks noChangeArrowheads="1"/>
            </p:cNvSpPr>
            <p:nvPr/>
          </p:nvSpPr>
          <p:spPr bwMode="auto">
            <a:xfrm>
              <a:off x="64" y="209"/>
              <a:ext cx="16" cy="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0800" y="21600"/>
                  </a:moveTo>
                  <a:cubicBezTo>
                    <a:pt x="5400" y="21600"/>
                    <a:pt x="0" y="16699"/>
                    <a:pt x="0" y="10891"/>
                  </a:cubicBezTo>
                  <a:cubicBezTo>
                    <a:pt x="0" y="4901"/>
                    <a:pt x="5400" y="0"/>
                    <a:pt x="10800" y="0"/>
                  </a:cubicBezTo>
                  <a:cubicBezTo>
                    <a:pt x="16200" y="0"/>
                    <a:pt x="21600" y="4901"/>
                    <a:pt x="21600" y="10891"/>
                  </a:cubicBezTo>
                  <a:cubicBezTo>
                    <a:pt x="21600" y="16699"/>
                    <a:pt x="16200" y="21600"/>
                    <a:pt x="10800" y="2160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607" name="Freeform 138"/>
            <p:cNvSpPr>
              <a:spLocks noChangeArrowheads="1"/>
            </p:cNvSpPr>
            <p:nvPr/>
          </p:nvSpPr>
          <p:spPr bwMode="auto">
            <a:xfrm>
              <a:off x="69" y="231"/>
              <a:ext cx="110" cy="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21600"/>
                  </a:moveTo>
                  <a:cubicBezTo>
                    <a:pt x="21152" y="21600"/>
                    <a:pt x="20817" y="16577"/>
                    <a:pt x="20817" y="11051"/>
                  </a:cubicBezTo>
                  <a:cubicBezTo>
                    <a:pt x="20817" y="5023"/>
                    <a:pt x="21152" y="0"/>
                    <a:pt x="21600" y="0"/>
                  </a:cubicBezTo>
                  <a:cubicBezTo>
                    <a:pt x="21600" y="0"/>
                    <a:pt x="560" y="0"/>
                    <a:pt x="560" y="0"/>
                  </a:cubicBezTo>
                  <a:cubicBezTo>
                    <a:pt x="336" y="0"/>
                    <a:pt x="0" y="5023"/>
                    <a:pt x="0" y="11051"/>
                  </a:cubicBezTo>
                  <a:cubicBezTo>
                    <a:pt x="0" y="16577"/>
                    <a:pt x="336" y="21600"/>
                    <a:pt x="560" y="21600"/>
                  </a:cubicBezTo>
                  <a:cubicBezTo>
                    <a:pt x="560" y="21600"/>
                    <a:pt x="21600" y="21600"/>
                    <a:pt x="21600" y="2160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608" name="Freeform 139"/>
            <p:cNvSpPr>
              <a:spLocks noChangeArrowheads="1"/>
            </p:cNvSpPr>
            <p:nvPr/>
          </p:nvSpPr>
          <p:spPr bwMode="auto">
            <a:xfrm>
              <a:off x="175" y="231"/>
              <a:ext cx="6" cy="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2600" y="21600"/>
                  </a:moveTo>
                  <a:cubicBezTo>
                    <a:pt x="5400" y="21600"/>
                    <a:pt x="0" y="16577"/>
                    <a:pt x="0" y="11051"/>
                  </a:cubicBezTo>
                  <a:cubicBezTo>
                    <a:pt x="0" y="5023"/>
                    <a:pt x="5400" y="0"/>
                    <a:pt x="12600" y="0"/>
                  </a:cubicBezTo>
                  <a:cubicBezTo>
                    <a:pt x="16200" y="0"/>
                    <a:pt x="21600" y="5023"/>
                    <a:pt x="21600" y="11051"/>
                  </a:cubicBezTo>
                  <a:cubicBezTo>
                    <a:pt x="21600" y="16577"/>
                    <a:pt x="16200" y="21600"/>
                    <a:pt x="12600" y="2160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609" name="Rectangle 140"/>
            <p:cNvSpPr>
              <a:spLocks noChangeArrowheads="1"/>
            </p:cNvSpPr>
            <p:nvPr/>
          </p:nvSpPr>
          <p:spPr bwMode="auto">
            <a:xfrm rot="10799063">
              <a:off x="171" y="206"/>
              <a:ext cx="96" cy="87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23610" name="Freeform 141"/>
            <p:cNvSpPr>
              <a:spLocks noChangeArrowheads="1"/>
            </p:cNvSpPr>
            <p:nvPr/>
          </p:nvSpPr>
          <p:spPr bwMode="auto">
            <a:xfrm>
              <a:off x="172" y="200"/>
              <a:ext cx="103" cy="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20057" y="21600"/>
                  </a:moveTo>
                  <a:lnTo>
                    <a:pt x="21600" y="0"/>
                  </a:lnTo>
                  <a:lnTo>
                    <a:pt x="1543" y="0"/>
                  </a:lnTo>
                  <a:lnTo>
                    <a:pt x="0" y="21600"/>
                  </a:lnTo>
                  <a:lnTo>
                    <a:pt x="20057" y="2160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611" name="Freeform 142"/>
            <p:cNvSpPr>
              <a:spLocks noChangeArrowheads="1"/>
            </p:cNvSpPr>
            <p:nvPr/>
          </p:nvSpPr>
          <p:spPr bwMode="auto">
            <a:xfrm>
              <a:off x="268" y="200"/>
              <a:ext cx="7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lnTo>
                    <a:pt x="21600" y="20142"/>
                  </a:lnTo>
                  <a:lnTo>
                    <a:pt x="21600" y="0"/>
                  </a:lnTo>
                  <a:lnTo>
                    <a:pt x="0" y="1458"/>
                  </a:lnTo>
                  <a:lnTo>
                    <a:pt x="0" y="2160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612" name="Freeform 143"/>
            <p:cNvSpPr>
              <a:spLocks noChangeArrowheads="1"/>
            </p:cNvSpPr>
            <p:nvPr/>
          </p:nvSpPr>
          <p:spPr bwMode="auto">
            <a:xfrm>
              <a:off x="224" y="178"/>
              <a:ext cx="14" cy="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19396"/>
                  </a:moveTo>
                  <a:cubicBezTo>
                    <a:pt x="21600" y="20718"/>
                    <a:pt x="16416" y="21600"/>
                    <a:pt x="11232" y="21600"/>
                  </a:cubicBezTo>
                  <a:cubicBezTo>
                    <a:pt x="5184" y="21600"/>
                    <a:pt x="0" y="20718"/>
                    <a:pt x="0" y="19396"/>
                  </a:cubicBezTo>
                  <a:cubicBezTo>
                    <a:pt x="0" y="19396"/>
                    <a:pt x="0" y="0"/>
                    <a:pt x="0" y="0"/>
                  </a:cubicBezTo>
                  <a:cubicBezTo>
                    <a:pt x="0" y="441"/>
                    <a:pt x="5184" y="1322"/>
                    <a:pt x="11232" y="1322"/>
                  </a:cubicBezTo>
                  <a:cubicBezTo>
                    <a:pt x="16416" y="1322"/>
                    <a:pt x="21600" y="441"/>
                    <a:pt x="21600" y="0"/>
                  </a:cubicBezTo>
                  <a:cubicBezTo>
                    <a:pt x="21600" y="0"/>
                    <a:pt x="21600" y="19396"/>
                    <a:pt x="21600" y="19396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613" name="Freeform 144"/>
            <p:cNvSpPr>
              <a:spLocks noChangeArrowheads="1"/>
            </p:cNvSpPr>
            <p:nvPr/>
          </p:nvSpPr>
          <p:spPr bwMode="auto">
            <a:xfrm>
              <a:off x="224" y="175"/>
              <a:ext cx="14" cy="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13500"/>
                  </a:moveTo>
                  <a:cubicBezTo>
                    <a:pt x="0" y="5400"/>
                    <a:pt x="5184" y="0"/>
                    <a:pt x="11232" y="0"/>
                  </a:cubicBezTo>
                  <a:cubicBezTo>
                    <a:pt x="16416" y="0"/>
                    <a:pt x="21600" y="5400"/>
                    <a:pt x="21600" y="13500"/>
                  </a:cubicBezTo>
                  <a:cubicBezTo>
                    <a:pt x="21600" y="16200"/>
                    <a:pt x="16416" y="21600"/>
                    <a:pt x="11232" y="21600"/>
                  </a:cubicBezTo>
                  <a:cubicBezTo>
                    <a:pt x="5184" y="21600"/>
                    <a:pt x="0" y="16200"/>
                    <a:pt x="0" y="1350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614" name="Freeform 145"/>
            <p:cNvSpPr>
              <a:spLocks noChangeArrowheads="1"/>
            </p:cNvSpPr>
            <p:nvPr/>
          </p:nvSpPr>
          <p:spPr bwMode="auto">
            <a:xfrm>
              <a:off x="221" y="165"/>
              <a:ext cx="86" cy="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1279" y="21600"/>
                  </a:moveTo>
                  <a:cubicBezTo>
                    <a:pt x="711" y="21600"/>
                    <a:pt x="0" y="16200"/>
                    <a:pt x="0" y="10800"/>
                  </a:cubicBezTo>
                  <a:cubicBezTo>
                    <a:pt x="0" y="5400"/>
                    <a:pt x="711" y="0"/>
                    <a:pt x="1279" y="0"/>
                  </a:cubicBezTo>
                  <a:cubicBezTo>
                    <a:pt x="1279" y="0"/>
                    <a:pt x="21600" y="0"/>
                    <a:pt x="21600" y="0"/>
                  </a:cubicBezTo>
                  <a:cubicBezTo>
                    <a:pt x="21032" y="0"/>
                    <a:pt x="20321" y="5400"/>
                    <a:pt x="20321" y="10800"/>
                  </a:cubicBezTo>
                  <a:cubicBezTo>
                    <a:pt x="20321" y="16200"/>
                    <a:pt x="21032" y="21600"/>
                    <a:pt x="21600" y="21600"/>
                  </a:cubicBezTo>
                  <a:cubicBezTo>
                    <a:pt x="21600" y="21600"/>
                    <a:pt x="1279" y="21600"/>
                    <a:pt x="1279" y="2160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615" name="Freeform 146"/>
            <p:cNvSpPr>
              <a:spLocks noChangeArrowheads="1"/>
            </p:cNvSpPr>
            <p:nvPr/>
          </p:nvSpPr>
          <p:spPr bwMode="auto">
            <a:xfrm>
              <a:off x="302" y="165"/>
              <a:ext cx="10" cy="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0800" y="0"/>
                  </a:moveTo>
                  <a:cubicBezTo>
                    <a:pt x="15600" y="0"/>
                    <a:pt x="21600" y="5400"/>
                    <a:pt x="21600" y="10800"/>
                  </a:cubicBezTo>
                  <a:cubicBezTo>
                    <a:pt x="21600" y="16200"/>
                    <a:pt x="15600" y="21600"/>
                    <a:pt x="10800" y="21600"/>
                  </a:cubicBezTo>
                  <a:cubicBezTo>
                    <a:pt x="6000" y="21600"/>
                    <a:pt x="0" y="16200"/>
                    <a:pt x="0" y="10800"/>
                  </a:cubicBezTo>
                  <a:cubicBezTo>
                    <a:pt x="0" y="5400"/>
                    <a:pt x="6000" y="0"/>
                    <a:pt x="10800" y="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616" name="Freeform 147"/>
            <p:cNvSpPr>
              <a:spLocks noChangeArrowheads="1"/>
            </p:cNvSpPr>
            <p:nvPr/>
          </p:nvSpPr>
          <p:spPr bwMode="auto">
            <a:xfrm>
              <a:off x="301" y="238"/>
              <a:ext cx="214" cy="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630" y="21600"/>
                  </a:moveTo>
                  <a:cubicBezTo>
                    <a:pt x="286" y="21600"/>
                    <a:pt x="0" y="16200"/>
                    <a:pt x="0" y="10800"/>
                  </a:cubicBezTo>
                  <a:cubicBezTo>
                    <a:pt x="0" y="5400"/>
                    <a:pt x="286" y="0"/>
                    <a:pt x="630" y="0"/>
                  </a:cubicBezTo>
                  <a:cubicBezTo>
                    <a:pt x="630" y="0"/>
                    <a:pt x="21600" y="0"/>
                    <a:pt x="21600" y="0"/>
                  </a:cubicBezTo>
                  <a:cubicBezTo>
                    <a:pt x="21314" y="0"/>
                    <a:pt x="21027" y="5400"/>
                    <a:pt x="21027" y="10800"/>
                  </a:cubicBezTo>
                  <a:cubicBezTo>
                    <a:pt x="21027" y="16200"/>
                    <a:pt x="21314" y="21600"/>
                    <a:pt x="21600" y="21600"/>
                  </a:cubicBezTo>
                  <a:cubicBezTo>
                    <a:pt x="21600" y="21600"/>
                    <a:pt x="630" y="21600"/>
                    <a:pt x="630" y="2160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617" name="Freeform 148"/>
            <p:cNvSpPr>
              <a:spLocks noChangeArrowheads="1"/>
            </p:cNvSpPr>
            <p:nvPr/>
          </p:nvSpPr>
          <p:spPr bwMode="auto">
            <a:xfrm>
              <a:off x="509" y="238"/>
              <a:ext cx="12" cy="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0286" y="0"/>
                  </a:moveTo>
                  <a:cubicBezTo>
                    <a:pt x="16457" y="0"/>
                    <a:pt x="21600" y="5400"/>
                    <a:pt x="21600" y="10800"/>
                  </a:cubicBezTo>
                  <a:cubicBezTo>
                    <a:pt x="21600" y="16200"/>
                    <a:pt x="16457" y="21600"/>
                    <a:pt x="10286" y="21600"/>
                  </a:cubicBezTo>
                  <a:cubicBezTo>
                    <a:pt x="5143" y="21600"/>
                    <a:pt x="0" y="16200"/>
                    <a:pt x="0" y="10800"/>
                  </a:cubicBezTo>
                  <a:cubicBezTo>
                    <a:pt x="0" y="5400"/>
                    <a:pt x="5143" y="0"/>
                    <a:pt x="10286" y="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618" name="Freeform 149"/>
            <p:cNvSpPr>
              <a:spLocks noChangeArrowheads="1"/>
            </p:cNvSpPr>
            <p:nvPr/>
          </p:nvSpPr>
          <p:spPr bwMode="auto">
            <a:xfrm>
              <a:off x="295" y="60"/>
              <a:ext cx="76" cy="3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20310" y="21600"/>
                  </a:moveTo>
                  <a:cubicBezTo>
                    <a:pt x="9027" y="21531"/>
                    <a:pt x="0" y="16666"/>
                    <a:pt x="484" y="10731"/>
                  </a:cubicBezTo>
                  <a:cubicBezTo>
                    <a:pt x="806" y="4831"/>
                    <a:pt x="10316" y="0"/>
                    <a:pt x="21600" y="69"/>
                  </a:cubicBezTo>
                  <a:cubicBezTo>
                    <a:pt x="17570" y="35"/>
                    <a:pt x="14507" y="4865"/>
                    <a:pt x="14024" y="10800"/>
                  </a:cubicBezTo>
                  <a:cubicBezTo>
                    <a:pt x="13701" y="16735"/>
                    <a:pt x="16281" y="21565"/>
                    <a:pt x="20310" y="2160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556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619" name="Line 150"/>
            <p:cNvSpPr>
              <a:spLocks noChangeShapeType="1"/>
            </p:cNvSpPr>
            <p:nvPr/>
          </p:nvSpPr>
          <p:spPr bwMode="auto">
            <a:xfrm>
              <a:off x="389" y="118"/>
              <a:ext cx="141" cy="126"/>
            </a:xfrm>
            <a:prstGeom prst="line">
              <a:avLst/>
            </a:prstGeom>
            <a:noFill/>
            <a:ln w="7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620" name="Line 151"/>
            <p:cNvSpPr>
              <a:spLocks noChangeShapeType="1"/>
            </p:cNvSpPr>
            <p:nvPr/>
          </p:nvSpPr>
          <p:spPr bwMode="auto">
            <a:xfrm>
              <a:off x="344" y="244"/>
              <a:ext cx="186" cy="1"/>
            </a:xfrm>
            <a:prstGeom prst="line">
              <a:avLst/>
            </a:prstGeom>
            <a:noFill/>
            <a:ln w="7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621" name="Line 152"/>
            <p:cNvSpPr>
              <a:spLocks noChangeShapeType="1"/>
            </p:cNvSpPr>
            <p:nvPr/>
          </p:nvSpPr>
          <p:spPr bwMode="auto">
            <a:xfrm flipV="1">
              <a:off x="383" y="244"/>
              <a:ext cx="147" cy="118"/>
            </a:xfrm>
            <a:prstGeom prst="line">
              <a:avLst/>
            </a:prstGeom>
            <a:noFill/>
            <a:ln w="7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3566" name="Text Box 117"/>
          <p:cNvSpPr txBox="1">
            <a:spLocks noChangeArrowheads="1"/>
          </p:cNvSpPr>
          <p:nvPr/>
        </p:nvSpPr>
        <p:spPr bwMode="auto">
          <a:xfrm>
            <a:off x="5827713" y="3729038"/>
            <a:ext cx="26971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solidFill>
                  <a:schemeClr val="tx1"/>
                </a:solidFill>
                <a:ea typeface="HGPｺﾞｼｯｸE" pitchFamily="50" charset="-128"/>
              </a:rPr>
              <a:t>Echo intensity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solidFill>
                  <a:schemeClr val="tx1"/>
                </a:solidFill>
                <a:ea typeface="HGPｺﾞｼｯｸE" pitchFamily="50" charset="-128"/>
              </a:rPr>
              <a:t>2013/09/02 14:20JST             Tokyo-radar</a:t>
            </a:r>
            <a:endParaRPr lang="ja-JP" altLang="en-US" sz="1200">
              <a:solidFill>
                <a:schemeClr val="tx1"/>
              </a:solidFill>
              <a:ea typeface="HGPｺﾞｼｯｸE" pitchFamily="50" charset="-128"/>
            </a:endParaRPr>
          </a:p>
        </p:txBody>
      </p:sp>
      <p:sp>
        <p:nvSpPr>
          <p:cNvPr id="154" name="Rectangle 7"/>
          <p:cNvSpPr>
            <a:spLocks noChangeArrowheads="1"/>
          </p:cNvSpPr>
          <p:nvPr/>
        </p:nvSpPr>
        <p:spPr bwMode="auto">
          <a:xfrm>
            <a:off x="163513" y="222250"/>
            <a:ext cx="88090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algn="ctr">
              <a:spcBef>
                <a:spcPct val="50000"/>
              </a:spcBef>
              <a:buFont typeface="Symbol" pitchFamily="18" charset="2"/>
              <a:buNone/>
              <a:defRPr/>
            </a:pPr>
            <a:r>
              <a:rPr lang="en-US" altLang="ja-JP" sz="3000" kern="0" dirty="0">
                <a:solidFill>
                  <a:schemeClr val="bg1"/>
                </a:solidFill>
                <a:ea typeface="ＭＳ Ｐゴシック"/>
              </a:rPr>
              <a:t>Detection of “</a:t>
            </a:r>
            <a:r>
              <a:rPr lang="en-US" altLang="ja-JP" sz="3000" kern="0" dirty="0" err="1">
                <a:solidFill>
                  <a:schemeClr val="bg1"/>
                </a:solidFill>
                <a:ea typeface="ＭＳ Ｐゴシック"/>
              </a:rPr>
              <a:t>meso</a:t>
            </a:r>
            <a:r>
              <a:rPr lang="en-US" altLang="ja-JP" sz="3000" kern="0" dirty="0">
                <a:solidFill>
                  <a:schemeClr val="bg1"/>
                </a:solidFill>
                <a:ea typeface="ＭＳ Ｐゴシック"/>
              </a:rPr>
              <a:t>-cyclones” using Doppler </a:t>
            </a:r>
            <a:r>
              <a:rPr lang="en-US" altLang="ja-JP" sz="3000" kern="0" dirty="0" smtClean="0">
                <a:solidFill>
                  <a:schemeClr val="bg1"/>
                </a:solidFill>
                <a:ea typeface="ＭＳ Ｐゴシック"/>
              </a:rPr>
              <a:t>Radars</a:t>
            </a:r>
            <a:endParaRPr lang="ja-JP" altLang="en-US" sz="3000" kern="0" dirty="0">
              <a:solidFill>
                <a:schemeClr val="bg1"/>
              </a:solidFill>
              <a:ea typeface="ＭＳ Ｐゴシック"/>
            </a:endParaRPr>
          </a:p>
        </p:txBody>
      </p:sp>
      <p:pic>
        <p:nvPicPr>
          <p:cNvPr id="2356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4900" y="4865688"/>
            <a:ext cx="20812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3479800" y="5692775"/>
            <a:ext cx="839788" cy="257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0" name="Text Box 120"/>
          <p:cNvSpPr txBox="1">
            <a:spLocks noChangeArrowheads="1"/>
          </p:cNvSpPr>
          <p:nvPr/>
        </p:nvSpPr>
        <p:spPr bwMode="auto">
          <a:xfrm>
            <a:off x="2427288" y="6324600"/>
            <a:ext cx="29860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i="1">
                <a:solidFill>
                  <a:srgbClr val="0000FF"/>
                </a:solidFill>
                <a:ea typeface="HGP創英角ｺﾞｼｯｸUB" pitchFamily="50" charset="-128"/>
              </a:rPr>
              <a:t>(JMA Web page)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solidFill>
                  <a:srgbClr val="0000FF"/>
                </a:solidFill>
                <a:ea typeface="HGP創英角ｺﾞｼｯｸUB" pitchFamily="50" charset="-128"/>
              </a:rPr>
              <a:t>http://www.jma.go.jp/en/highresorad/</a:t>
            </a:r>
            <a:endParaRPr lang="ja-JP" altLang="en-US" sz="1200">
              <a:solidFill>
                <a:srgbClr val="0000FF"/>
              </a:solidFill>
              <a:ea typeface="HGP創英角ｺﾞｼｯｸUB" pitchFamily="50" charset="-128"/>
            </a:endParaRPr>
          </a:p>
        </p:txBody>
      </p:sp>
      <p:sp>
        <p:nvSpPr>
          <p:cNvPr id="158" name="円/楕円 157"/>
          <p:cNvSpPr>
            <a:spLocks noChangeAspect="1"/>
          </p:cNvSpPr>
          <p:nvPr/>
        </p:nvSpPr>
        <p:spPr>
          <a:xfrm>
            <a:off x="6581775" y="5006975"/>
            <a:ext cx="549275" cy="56832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9" name="正方形/長方形 158"/>
          <p:cNvSpPr/>
          <p:nvPr/>
        </p:nvSpPr>
        <p:spPr>
          <a:xfrm>
            <a:off x="6048375" y="5602288"/>
            <a:ext cx="1238250" cy="311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tx1"/>
                </a:solidFill>
              </a:rPr>
              <a:t>“Hook”-shaped echo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grpSp>
        <p:nvGrpSpPr>
          <p:cNvPr id="23573" name="Group 130"/>
          <p:cNvGrpSpPr>
            <a:grpSpLocks/>
          </p:cNvGrpSpPr>
          <p:nvPr/>
        </p:nvGrpSpPr>
        <p:grpSpPr bwMode="auto">
          <a:xfrm rot="-8360264">
            <a:off x="7318375" y="5437188"/>
            <a:ext cx="466725" cy="387350"/>
            <a:chOff x="0" y="60"/>
            <a:chExt cx="530" cy="355"/>
          </a:xfrm>
        </p:grpSpPr>
        <p:sp>
          <p:nvSpPr>
            <p:cNvPr id="23578" name="Freeform 131"/>
            <p:cNvSpPr>
              <a:spLocks noChangeArrowheads="1"/>
            </p:cNvSpPr>
            <p:nvPr/>
          </p:nvSpPr>
          <p:spPr bwMode="auto">
            <a:xfrm>
              <a:off x="294" y="60"/>
              <a:ext cx="100" cy="3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6445" y="35"/>
                  </a:moveTo>
                  <a:cubicBezTo>
                    <a:pt x="19391" y="35"/>
                    <a:pt x="21600" y="4908"/>
                    <a:pt x="21232" y="10852"/>
                  </a:cubicBezTo>
                  <a:cubicBezTo>
                    <a:pt x="20986" y="16796"/>
                    <a:pt x="18409" y="21600"/>
                    <a:pt x="15464" y="21600"/>
                  </a:cubicBezTo>
                  <a:cubicBezTo>
                    <a:pt x="6873" y="21531"/>
                    <a:pt x="0" y="16727"/>
                    <a:pt x="368" y="10783"/>
                  </a:cubicBezTo>
                  <a:cubicBezTo>
                    <a:pt x="614" y="4838"/>
                    <a:pt x="7855" y="0"/>
                    <a:pt x="16445" y="35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79" name="Freeform 132"/>
            <p:cNvSpPr>
              <a:spLocks noChangeArrowheads="1"/>
            </p:cNvSpPr>
            <p:nvPr/>
          </p:nvSpPr>
          <p:spPr bwMode="auto">
            <a:xfrm>
              <a:off x="222" y="311"/>
              <a:ext cx="86" cy="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1279" y="21600"/>
                  </a:moveTo>
                  <a:cubicBezTo>
                    <a:pt x="711" y="21600"/>
                    <a:pt x="0" y="16200"/>
                    <a:pt x="0" y="10800"/>
                  </a:cubicBezTo>
                  <a:cubicBezTo>
                    <a:pt x="0" y="5400"/>
                    <a:pt x="711" y="0"/>
                    <a:pt x="1279" y="0"/>
                  </a:cubicBezTo>
                  <a:cubicBezTo>
                    <a:pt x="1279" y="0"/>
                    <a:pt x="21600" y="0"/>
                    <a:pt x="21600" y="0"/>
                  </a:cubicBezTo>
                  <a:cubicBezTo>
                    <a:pt x="21032" y="0"/>
                    <a:pt x="20321" y="5400"/>
                    <a:pt x="20321" y="10800"/>
                  </a:cubicBezTo>
                  <a:cubicBezTo>
                    <a:pt x="20321" y="16200"/>
                    <a:pt x="21032" y="21600"/>
                    <a:pt x="21600" y="21600"/>
                  </a:cubicBezTo>
                  <a:cubicBezTo>
                    <a:pt x="21600" y="21600"/>
                    <a:pt x="1279" y="21600"/>
                    <a:pt x="1279" y="2160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80" name="Freeform 133"/>
            <p:cNvSpPr>
              <a:spLocks noChangeArrowheads="1"/>
            </p:cNvSpPr>
            <p:nvPr/>
          </p:nvSpPr>
          <p:spPr bwMode="auto">
            <a:xfrm>
              <a:off x="303" y="311"/>
              <a:ext cx="11" cy="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0800" y="0"/>
                  </a:moveTo>
                  <a:cubicBezTo>
                    <a:pt x="15600" y="0"/>
                    <a:pt x="21600" y="5400"/>
                    <a:pt x="21600" y="10800"/>
                  </a:cubicBezTo>
                  <a:cubicBezTo>
                    <a:pt x="21600" y="16200"/>
                    <a:pt x="15600" y="21600"/>
                    <a:pt x="10800" y="21600"/>
                  </a:cubicBezTo>
                  <a:cubicBezTo>
                    <a:pt x="6000" y="21600"/>
                    <a:pt x="0" y="16200"/>
                    <a:pt x="0" y="10800"/>
                  </a:cubicBezTo>
                  <a:cubicBezTo>
                    <a:pt x="0" y="5400"/>
                    <a:pt x="6000" y="0"/>
                    <a:pt x="10800" y="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81" name="Freeform 134"/>
            <p:cNvSpPr>
              <a:spLocks noChangeArrowheads="1"/>
            </p:cNvSpPr>
            <p:nvPr/>
          </p:nvSpPr>
          <p:spPr bwMode="auto">
            <a:xfrm>
              <a:off x="224" y="289"/>
              <a:ext cx="14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19396"/>
                  </a:moveTo>
                  <a:cubicBezTo>
                    <a:pt x="21600" y="20718"/>
                    <a:pt x="16416" y="21600"/>
                    <a:pt x="11232" y="21600"/>
                  </a:cubicBezTo>
                  <a:cubicBezTo>
                    <a:pt x="5184" y="21600"/>
                    <a:pt x="0" y="20718"/>
                    <a:pt x="0" y="19396"/>
                  </a:cubicBezTo>
                  <a:cubicBezTo>
                    <a:pt x="0" y="19396"/>
                    <a:pt x="0" y="0"/>
                    <a:pt x="0" y="0"/>
                  </a:cubicBezTo>
                  <a:cubicBezTo>
                    <a:pt x="0" y="441"/>
                    <a:pt x="5184" y="1322"/>
                    <a:pt x="11232" y="1322"/>
                  </a:cubicBezTo>
                  <a:cubicBezTo>
                    <a:pt x="16416" y="1322"/>
                    <a:pt x="21600" y="441"/>
                    <a:pt x="21600" y="0"/>
                  </a:cubicBezTo>
                  <a:cubicBezTo>
                    <a:pt x="21600" y="0"/>
                    <a:pt x="21600" y="19396"/>
                    <a:pt x="21600" y="19396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82" name="Freeform 135"/>
            <p:cNvSpPr>
              <a:spLocks noChangeArrowheads="1"/>
            </p:cNvSpPr>
            <p:nvPr/>
          </p:nvSpPr>
          <p:spPr bwMode="auto">
            <a:xfrm>
              <a:off x="224" y="286"/>
              <a:ext cx="14" cy="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13500"/>
                  </a:moveTo>
                  <a:cubicBezTo>
                    <a:pt x="0" y="5400"/>
                    <a:pt x="5184" y="0"/>
                    <a:pt x="11232" y="0"/>
                  </a:cubicBezTo>
                  <a:cubicBezTo>
                    <a:pt x="16416" y="0"/>
                    <a:pt x="21600" y="5400"/>
                    <a:pt x="21600" y="13500"/>
                  </a:cubicBezTo>
                  <a:cubicBezTo>
                    <a:pt x="21600" y="16200"/>
                    <a:pt x="16416" y="21600"/>
                    <a:pt x="11232" y="21600"/>
                  </a:cubicBezTo>
                  <a:cubicBezTo>
                    <a:pt x="5184" y="21600"/>
                    <a:pt x="0" y="16200"/>
                    <a:pt x="0" y="1350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83" name="Freeform 136"/>
            <p:cNvSpPr>
              <a:spLocks noChangeArrowheads="1"/>
            </p:cNvSpPr>
            <p:nvPr/>
          </p:nvSpPr>
          <p:spPr bwMode="auto">
            <a:xfrm>
              <a:off x="0" y="209"/>
              <a:ext cx="72" cy="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21600"/>
                  </a:moveTo>
                  <a:cubicBezTo>
                    <a:pt x="20409" y="21600"/>
                    <a:pt x="19219" y="16699"/>
                    <a:pt x="19219" y="10891"/>
                  </a:cubicBezTo>
                  <a:cubicBezTo>
                    <a:pt x="19219" y="4901"/>
                    <a:pt x="20409" y="0"/>
                    <a:pt x="21600" y="0"/>
                  </a:cubicBezTo>
                  <a:cubicBezTo>
                    <a:pt x="21600" y="0"/>
                    <a:pt x="2381" y="0"/>
                    <a:pt x="2381" y="0"/>
                  </a:cubicBezTo>
                  <a:cubicBezTo>
                    <a:pt x="1191" y="0"/>
                    <a:pt x="0" y="4901"/>
                    <a:pt x="0" y="10891"/>
                  </a:cubicBezTo>
                  <a:cubicBezTo>
                    <a:pt x="0" y="16699"/>
                    <a:pt x="1191" y="21600"/>
                    <a:pt x="2381" y="21600"/>
                  </a:cubicBezTo>
                  <a:cubicBezTo>
                    <a:pt x="2381" y="21600"/>
                    <a:pt x="21600" y="21600"/>
                    <a:pt x="21600" y="2160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84" name="Freeform 137"/>
            <p:cNvSpPr>
              <a:spLocks noChangeArrowheads="1"/>
            </p:cNvSpPr>
            <p:nvPr/>
          </p:nvSpPr>
          <p:spPr bwMode="auto">
            <a:xfrm>
              <a:off x="64" y="209"/>
              <a:ext cx="16" cy="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0800" y="21600"/>
                  </a:moveTo>
                  <a:cubicBezTo>
                    <a:pt x="5400" y="21600"/>
                    <a:pt x="0" y="16699"/>
                    <a:pt x="0" y="10891"/>
                  </a:cubicBezTo>
                  <a:cubicBezTo>
                    <a:pt x="0" y="4901"/>
                    <a:pt x="5400" y="0"/>
                    <a:pt x="10800" y="0"/>
                  </a:cubicBezTo>
                  <a:cubicBezTo>
                    <a:pt x="16200" y="0"/>
                    <a:pt x="21600" y="4901"/>
                    <a:pt x="21600" y="10891"/>
                  </a:cubicBezTo>
                  <a:cubicBezTo>
                    <a:pt x="21600" y="16699"/>
                    <a:pt x="16200" y="21600"/>
                    <a:pt x="10800" y="2160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85" name="Freeform 138"/>
            <p:cNvSpPr>
              <a:spLocks noChangeArrowheads="1"/>
            </p:cNvSpPr>
            <p:nvPr/>
          </p:nvSpPr>
          <p:spPr bwMode="auto">
            <a:xfrm>
              <a:off x="69" y="231"/>
              <a:ext cx="110" cy="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21600"/>
                  </a:moveTo>
                  <a:cubicBezTo>
                    <a:pt x="21152" y="21600"/>
                    <a:pt x="20817" y="16577"/>
                    <a:pt x="20817" y="11051"/>
                  </a:cubicBezTo>
                  <a:cubicBezTo>
                    <a:pt x="20817" y="5023"/>
                    <a:pt x="21152" y="0"/>
                    <a:pt x="21600" y="0"/>
                  </a:cubicBezTo>
                  <a:cubicBezTo>
                    <a:pt x="21600" y="0"/>
                    <a:pt x="560" y="0"/>
                    <a:pt x="560" y="0"/>
                  </a:cubicBezTo>
                  <a:cubicBezTo>
                    <a:pt x="336" y="0"/>
                    <a:pt x="0" y="5023"/>
                    <a:pt x="0" y="11051"/>
                  </a:cubicBezTo>
                  <a:cubicBezTo>
                    <a:pt x="0" y="16577"/>
                    <a:pt x="336" y="21600"/>
                    <a:pt x="560" y="21600"/>
                  </a:cubicBezTo>
                  <a:cubicBezTo>
                    <a:pt x="560" y="21600"/>
                    <a:pt x="21600" y="21600"/>
                    <a:pt x="21600" y="2160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86" name="Freeform 139"/>
            <p:cNvSpPr>
              <a:spLocks noChangeArrowheads="1"/>
            </p:cNvSpPr>
            <p:nvPr/>
          </p:nvSpPr>
          <p:spPr bwMode="auto">
            <a:xfrm>
              <a:off x="175" y="231"/>
              <a:ext cx="6" cy="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2600" y="21600"/>
                  </a:moveTo>
                  <a:cubicBezTo>
                    <a:pt x="5400" y="21600"/>
                    <a:pt x="0" y="16577"/>
                    <a:pt x="0" y="11051"/>
                  </a:cubicBezTo>
                  <a:cubicBezTo>
                    <a:pt x="0" y="5023"/>
                    <a:pt x="5400" y="0"/>
                    <a:pt x="12600" y="0"/>
                  </a:cubicBezTo>
                  <a:cubicBezTo>
                    <a:pt x="16200" y="0"/>
                    <a:pt x="21600" y="5023"/>
                    <a:pt x="21600" y="11051"/>
                  </a:cubicBezTo>
                  <a:cubicBezTo>
                    <a:pt x="21600" y="16577"/>
                    <a:pt x="16200" y="21600"/>
                    <a:pt x="12600" y="2160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87" name="Rectangle 140"/>
            <p:cNvSpPr>
              <a:spLocks noChangeArrowheads="1"/>
            </p:cNvSpPr>
            <p:nvPr/>
          </p:nvSpPr>
          <p:spPr bwMode="auto">
            <a:xfrm rot="10799063">
              <a:off x="171" y="206"/>
              <a:ext cx="96" cy="87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23588" name="Freeform 141"/>
            <p:cNvSpPr>
              <a:spLocks noChangeArrowheads="1"/>
            </p:cNvSpPr>
            <p:nvPr/>
          </p:nvSpPr>
          <p:spPr bwMode="auto">
            <a:xfrm>
              <a:off x="172" y="200"/>
              <a:ext cx="103" cy="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20057" y="21600"/>
                  </a:moveTo>
                  <a:lnTo>
                    <a:pt x="21600" y="0"/>
                  </a:lnTo>
                  <a:lnTo>
                    <a:pt x="1543" y="0"/>
                  </a:lnTo>
                  <a:lnTo>
                    <a:pt x="0" y="21600"/>
                  </a:lnTo>
                  <a:lnTo>
                    <a:pt x="20057" y="2160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89" name="Freeform 142"/>
            <p:cNvSpPr>
              <a:spLocks noChangeArrowheads="1"/>
            </p:cNvSpPr>
            <p:nvPr/>
          </p:nvSpPr>
          <p:spPr bwMode="auto">
            <a:xfrm>
              <a:off x="268" y="200"/>
              <a:ext cx="7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lnTo>
                    <a:pt x="21600" y="20142"/>
                  </a:lnTo>
                  <a:lnTo>
                    <a:pt x="21600" y="0"/>
                  </a:lnTo>
                  <a:lnTo>
                    <a:pt x="0" y="1458"/>
                  </a:lnTo>
                  <a:lnTo>
                    <a:pt x="0" y="2160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90" name="Freeform 143"/>
            <p:cNvSpPr>
              <a:spLocks noChangeArrowheads="1"/>
            </p:cNvSpPr>
            <p:nvPr/>
          </p:nvSpPr>
          <p:spPr bwMode="auto">
            <a:xfrm>
              <a:off x="224" y="178"/>
              <a:ext cx="14" cy="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19396"/>
                  </a:moveTo>
                  <a:cubicBezTo>
                    <a:pt x="21600" y="20718"/>
                    <a:pt x="16416" y="21600"/>
                    <a:pt x="11232" y="21600"/>
                  </a:cubicBezTo>
                  <a:cubicBezTo>
                    <a:pt x="5184" y="21600"/>
                    <a:pt x="0" y="20718"/>
                    <a:pt x="0" y="19396"/>
                  </a:cubicBezTo>
                  <a:cubicBezTo>
                    <a:pt x="0" y="19396"/>
                    <a:pt x="0" y="0"/>
                    <a:pt x="0" y="0"/>
                  </a:cubicBezTo>
                  <a:cubicBezTo>
                    <a:pt x="0" y="441"/>
                    <a:pt x="5184" y="1322"/>
                    <a:pt x="11232" y="1322"/>
                  </a:cubicBezTo>
                  <a:cubicBezTo>
                    <a:pt x="16416" y="1322"/>
                    <a:pt x="21600" y="441"/>
                    <a:pt x="21600" y="0"/>
                  </a:cubicBezTo>
                  <a:cubicBezTo>
                    <a:pt x="21600" y="0"/>
                    <a:pt x="21600" y="19396"/>
                    <a:pt x="21600" y="19396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91" name="Freeform 144"/>
            <p:cNvSpPr>
              <a:spLocks noChangeArrowheads="1"/>
            </p:cNvSpPr>
            <p:nvPr/>
          </p:nvSpPr>
          <p:spPr bwMode="auto">
            <a:xfrm>
              <a:off x="224" y="175"/>
              <a:ext cx="14" cy="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13500"/>
                  </a:moveTo>
                  <a:cubicBezTo>
                    <a:pt x="0" y="5400"/>
                    <a:pt x="5184" y="0"/>
                    <a:pt x="11232" y="0"/>
                  </a:cubicBezTo>
                  <a:cubicBezTo>
                    <a:pt x="16416" y="0"/>
                    <a:pt x="21600" y="5400"/>
                    <a:pt x="21600" y="13500"/>
                  </a:cubicBezTo>
                  <a:cubicBezTo>
                    <a:pt x="21600" y="16200"/>
                    <a:pt x="16416" y="21600"/>
                    <a:pt x="11232" y="21600"/>
                  </a:cubicBezTo>
                  <a:cubicBezTo>
                    <a:pt x="5184" y="21600"/>
                    <a:pt x="0" y="16200"/>
                    <a:pt x="0" y="1350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92" name="Freeform 145"/>
            <p:cNvSpPr>
              <a:spLocks noChangeArrowheads="1"/>
            </p:cNvSpPr>
            <p:nvPr/>
          </p:nvSpPr>
          <p:spPr bwMode="auto">
            <a:xfrm>
              <a:off x="221" y="165"/>
              <a:ext cx="86" cy="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1279" y="21600"/>
                  </a:moveTo>
                  <a:cubicBezTo>
                    <a:pt x="711" y="21600"/>
                    <a:pt x="0" y="16200"/>
                    <a:pt x="0" y="10800"/>
                  </a:cubicBezTo>
                  <a:cubicBezTo>
                    <a:pt x="0" y="5400"/>
                    <a:pt x="711" y="0"/>
                    <a:pt x="1279" y="0"/>
                  </a:cubicBezTo>
                  <a:cubicBezTo>
                    <a:pt x="1279" y="0"/>
                    <a:pt x="21600" y="0"/>
                    <a:pt x="21600" y="0"/>
                  </a:cubicBezTo>
                  <a:cubicBezTo>
                    <a:pt x="21032" y="0"/>
                    <a:pt x="20321" y="5400"/>
                    <a:pt x="20321" y="10800"/>
                  </a:cubicBezTo>
                  <a:cubicBezTo>
                    <a:pt x="20321" y="16200"/>
                    <a:pt x="21032" y="21600"/>
                    <a:pt x="21600" y="21600"/>
                  </a:cubicBezTo>
                  <a:cubicBezTo>
                    <a:pt x="21600" y="21600"/>
                    <a:pt x="1279" y="21600"/>
                    <a:pt x="1279" y="2160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93" name="Freeform 146"/>
            <p:cNvSpPr>
              <a:spLocks noChangeArrowheads="1"/>
            </p:cNvSpPr>
            <p:nvPr/>
          </p:nvSpPr>
          <p:spPr bwMode="auto">
            <a:xfrm>
              <a:off x="302" y="165"/>
              <a:ext cx="10" cy="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0800" y="0"/>
                  </a:moveTo>
                  <a:cubicBezTo>
                    <a:pt x="15600" y="0"/>
                    <a:pt x="21600" y="5400"/>
                    <a:pt x="21600" y="10800"/>
                  </a:cubicBezTo>
                  <a:cubicBezTo>
                    <a:pt x="21600" y="16200"/>
                    <a:pt x="15600" y="21600"/>
                    <a:pt x="10800" y="21600"/>
                  </a:cubicBezTo>
                  <a:cubicBezTo>
                    <a:pt x="6000" y="21600"/>
                    <a:pt x="0" y="16200"/>
                    <a:pt x="0" y="10800"/>
                  </a:cubicBezTo>
                  <a:cubicBezTo>
                    <a:pt x="0" y="5400"/>
                    <a:pt x="6000" y="0"/>
                    <a:pt x="10800" y="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94" name="Freeform 147"/>
            <p:cNvSpPr>
              <a:spLocks noChangeArrowheads="1"/>
            </p:cNvSpPr>
            <p:nvPr/>
          </p:nvSpPr>
          <p:spPr bwMode="auto">
            <a:xfrm>
              <a:off x="301" y="238"/>
              <a:ext cx="214" cy="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630" y="21600"/>
                  </a:moveTo>
                  <a:cubicBezTo>
                    <a:pt x="286" y="21600"/>
                    <a:pt x="0" y="16200"/>
                    <a:pt x="0" y="10800"/>
                  </a:cubicBezTo>
                  <a:cubicBezTo>
                    <a:pt x="0" y="5400"/>
                    <a:pt x="286" y="0"/>
                    <a:pt x="630" y="0"/>
                  </a:cubicBezTo>
                  <a:cubicBezTo>
                    <a:pt x="630" y="0"/>
                    <a:pt x="21600" y="0"/>
                    <a:pt x="21600" y="0"/>
                  </a:cubicBezTo>
                  <a:cubicBezTo>
                    <a:pt x="21314" y="0"/>
                    <a:pt x="21027" y="5400"/>
                    <a:pt x="21027" y="10800"/>
                  </a:cubicBezTo>
                  <a:cubicBezTo>
                    <a:pt x="21027" y="16200"/>
                    <a:pt x="21314" y="21600"/>
                    <a:pt x="21600" y="21600"/>
                  </a:cubicBezTo>
                  <a:cubicBezTo>
                    <a:pt x="21600" y="21600"/>
                    <a:pt x="630" y="21600"/>
                    <a:pt x="630" y="2160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95" name="Freeform 148"/>
            <p:cNvSpPr>
              <a:spLocks noChangeArrowheads="1"/>
            </p:cNvSpPr>
            <p:nvPr/>
          </p:nvSpPr>
          <p:spPr bwMode="auto">
            <a:xfrm>
              <a:off x="509" y="238"/>
              <a:ext cx="12" cy="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0286" y="0"/>
                  </a:moveTo>
                  <a:cubicBezTo>
                    <a:pt x="16457" y="0"/>
                    <a:pt x="21600" y="5400"/>
                    <a:pt x="21600" y="10800"/>
                  </a:cubicBezTo>
                  <a:cubicBezTo>
                    <a:pt x="21600" y="16200"/>
                    <a:pt x="16457" y="21600"/>
                    <a:pt x="10286" y="21600"/>
                  </a:cubicBezTo>
                  <a:cubicBezTo>
                    <a:pt x="5143" y="21600"/>
                    <a:pt x="0" y="16200"/>
                    <a:pt x="0" y="10800"/>
                  </a:cubicBezTo>
                  <a:cubicBezTo>
                    <a:pt x="0" y="5400"/>
                    <a:pt x="5143" y="0"/>
                    <a:pt x="10286" y="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6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96" name="Freeform 149"/>
            <p:cNvSpPr>
              <a:spLocks noChangeArrowheads="1"/>
            </p:cNvSpPr>
            <p:nvPr/>
          </p:nvSpPr>
          <p:spPr bwMode="auto">
            <a:xfrm>
              <a:off x="295" y="60"/>
              <a:ext cx="76" cy="3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20310" y="21600"/>
                  </a:moveTo>
                  <a:cubicBezTo>
                    <a:pt x="9027" y="21531"/>
                    <a:pt x="0" y="16666"/>
                    <a:pt x="484" y="10731"/>
                  </a:cubicBezTo>
                  <a:cubicBezTo>
                    <a:pt x="806" y="4831"/>
                    <a:pt x="10316" y="0"/>
                    <a:pt x="21600" y="69"/>
                  </a:cubicBezTo>
                  <a:cubicBezTo>
                    <a:pt x="17570" y="35"/>
                    <a:pt x="14507" y="4865"/>
                    <a:pt x="14024" y="10800"/>
                  </a:cubicBezTo>
                  <a:cubicBezTo>
                    <a:pt x="13701" y="16735"/>
                    <a:pt x="16281" y="21565"/>
                    <a:pt x="20310" y="21600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000000"/>
                </a:gs>
              </a:gsLst>
              <a:lin ang="5400000" scaled="1"/>
            </a:gradFill>
            <a:ln w="3556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97" name="Line 150"/>
            <p:cNvSpPr>
              <a:spLocks noChangeShapeType="1"/>
            </p:cNvSpPr>
            <p:nvPr/>
          </p:nvSpPr>
          <p:spPr bwMode="auto">
            <a:xfrm>
              <a:off x="389" y="118"/>
              <a:ext cx="141" cy="126"/>
            </a:xfrm>
            <a:prstGeom prst="line">
              <a:avLst/>
            </a:prstGeom>
            <a:noFill/>
            <a:ln w="7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98" name="Line 151"/>
            <p:cNvSpPr>
              <a:spLocks noChangeShapeType="1"/>
            </p:cNvSpPr>
            <p:nvPr/>
          </p:nvSpPr>
          <p:spPr bwMode="auto">
            <a:xfrm>
              <a:off x="344" y="244"/>
              <a:ext cx="186" cy="1"/>
            </a:xfrm>
            <a:prstGeom prst="line">
              <a:avLst/>
            </a:prstGeom>
            <a:noFill/>
            <a:ln w="7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99" name="Line 152"/>
            <p:cNvSpPr>
              <a:spLocks noChangeShapeType="1"/>
            </p:cNvSpPr>
            <p:nvPr/>
          </p:nvSpPr>
          <p:spPr bwMode="auto">
            <a:xfrm flipV="1">
              <a:off x="383" y="244"/>
              <a:ext cx="147" cy="118"/>
            </a:xfrm>
            <a:prstGeom prst="line">
              <a:avLst/>
            </a:prstGeom>
            <a:noFill/>
            <a:ln w="7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2357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4873625"/>
            <a:ext cx="325438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9425" y="1898650"/>
            <a:ext cx="36036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コネクタ 6"/>
          <p:cNvCxnSpPr/>
          <p:nvPr/>
        </p:nvCxnSpPr>
        <p:spPr>
          <a:xfrm>
            <a:off x="581025" y="5686425"/>
            <a:ext cx="28575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コネクタ 184"/>
          <p:cNvCxnSpPr/>
          <p:nvPr/>
        </p:nvCxnSpPr>
        <p:spPr>
          <a:xfrm>
            <a:off x="581025" y="5903913"/>
            <a:ext cx="28575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90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4375" y="936625"/>
            <a:ext cx="793750" cy="1860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413" y="936625"/>
            <a:ext cx="1319212" cy="1885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425" y="936625"/>
            <a:ext cx="782638" cy="1873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6" descr="\\Jz200608\高層共有new\指導係\04_H21年度\16_出張\20100117潮岬HGS完成検査（木津）\20100119（潮岬出張②：測候所：HGS完成検査）\Resized\IMG_146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9175" y="3240088"/>
            <a:ext cx="2293938" cy="1789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3" descr="\\Jz200608\高層写真集\20090323_24_25八丈島_委託研修\IMG_16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1175" y="3240088"/>
            <a:ext cx="2273300" cy="1789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4" descr="\\Jz200608\高層共有new\指導係\04_H21年度\16_出張\20100221輪島ABL完成・指導（木津）\20100225（輪島出張：5日目）\Resized\IMG_200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113" y="3240088"/>
            <a:ext cx="2287587" cy="1789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2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5938" y="5040313"/>
            <a:ext cx="2268537" cy="1773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2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9175" y="5040313"/>
            <a:ext cx="2293938" cy="1773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7" descr="f01_0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3" r="2956"/>
          <a:stretch>
            <a:fillRect/>
          </a:stretch>
        </p:blipFill>
        <p:spPr bwMode="auto">
          <a:xfrm>
            <a:off x="4583113" y="5040313"/>
            <a:ext cx="2292350" cy="1773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3" descr="D:\tmp\無題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3240088"/>
            <a:ext cx="2289175" cy="1789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4" descr="\\Jz200608\高層写真集\稚内MBL完成検査20101125\CIMG0538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936625"/>
            <a:ext cx="1316038" cy="1882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6038" y="936625"/>
            <a:ext cx="1311275" cy="1882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936625"/>
            <a:ext cx="1319213" cy="1885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5" name="Picture 7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300" y="936625"/>
            <a:ext cx="1330325" cy="1885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6" name="Picture 8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936625"/>
            <a:ext cx="1311275" cy="1885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7" name="Picture 5" descr="\\Jz200608\高層共有new\指導係\04_H21年度\16_出張\20100124-28松江ABL完成・指導（木津）\写真\20100125（松江出張②：気象台）\Resized\IMG_157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040313"/>
            <a:ext cx="2289175" cy="1773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正方形/長方形 36"/>
          <p:cNvSpPr/>
          <p:nvPr/>
        </p:nvSpPr>
        <p:spPr>
          <a:xfrm>
            <a:off x="34925" y="2876550"/>
            <a:ext cx="3744913" cy="407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000" dirty="0">
                <a:solidFill>
                  <a:srgbClr val="0070C0"/>
                </a:solidFill>
                <a:cs typeface="Arial" panose="020B0604020202020204" pitchFamily="34" charset="0"/>
              </a:rPr>
              <a:t>ABL</a:t>
            </a:r>
            <a:r>
              <a:rPr lang="ja-JP" altLang="en-US" sz="2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ja-JP" i="1" dirty="0">
                <a:solidFill>
                  <a:srgbClr val="0070C0"/>
                </a:solidFill>
                <a:cs typeface="Arial" panose="020B0604020202020204" pitchFamily="34" charset="0"/>
              </a:rPr>
              <a:t>(Automatic Balloon Launcher)</a:t>
            </a:r>
            <a:endParaRPr lang="ja-JP" altLang="en-US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138113" y="169863"/>
            <a:ext cx="8877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  <a:defRPr/>
            </a:pPr>
            <a:r>
              <a:rPr lang="en-US" altLang="ja-JP" sz="3600" dirty="0" smtClean="0">
                <a:solidFill>
                  <a:schemeClr val="bg1"/>
                </a:solidFill>
                <a:latin typeface="+mn-lt"/>
                <a:ea typeface="ＭＳ Ｐゴシック" charset="-128"/>
              </a:rPr>
              <a:t>JMA’s </a:t>
            </a:r>
            <a:r>
              <a:rPr lang="en-US" altLang="ja-JP" sz="3600" dirty="0" err="1" smtClean="0">
                <a:solidFill>
                  <a:schemeClr val="bg1"/>
                </a:solidFill>
                <a:latin typeface="+mn-lt"/>
                <a:ea typeface="ＭＳ Ｐゴシック" charset="-128"/>
              </a:rPr>
              <a:t>Radiosonde</a:t>
            </a:r>
            <a:r>
              <a:rPr lang="en-US" altLang="ja-JP" sz="3600" dirty="0" smtClean="0">
                <a:solidFill>
                  <a:schemeClr val="bg1"/>
                </a:solidFill>
                <a:latin typeface="+mn-lt"/>
                <a:ea typeface="ＭＳ Ｐゴシック" charset="-128"/>
              </a:rPr>
              <a:t> Stations</a:t>
            </a:r>
            <a:endParaRPr lang="ja-JP" altLang="en-US" sz="3600" dirty="0">
              <a:solidFill>
                <a:schemeClr val="bg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40" name="AutoShape 7723"/>
          <p:cNvSpPr>
            <a:spLocks noChangeArrowheads="1"/>
          </p:cNvSpPr>
          <p:nvPr/>
        </p:nvSpPr>
        <p:spPr bwMode="auto">
          <a:xfrm>
            <a:off x="34925" y="3262313"/>
            <a:ext cx="611188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Kushiro</a:t>
            </a:r>
          </a:p>
        </p:txBody>
      </p:sp>
      <p:sp>
        <p:nvSpPr>
          <p:cNvPr id="41" name="AutoShape 19"/>
          <p:cNvSpPr>
            <a:spLocks noChangeArrowheads="1"/>
          </p:cNvSpPr>
          <p:nvPr/>
        </p:nvSpPr>
        <p:spPr bwMode="auto">
          <a:xfrm>
            <a:off x="1692275" y="5070475"/>
            <a:ext cx="574675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Matsue</a:t>
            </a:r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1346200" y="2587625"/>
            <a:ext cx="647700" cy="21590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Sapporo</a:t>
            </a:r>
          </a:p>
        </p:txBody>
      </p:sp>
      <p:sp>
        <p:nvSpPr>
          <p:cNvPr id="43" name="AutoShape 7731"/>
          <p:cNvSpPr>
            <a:spLocks noChangeArrowheads="1"/>
          </p:cNvSpPr>
          <p:nvPr/>
        </p:nvSpPr>
        <p:spPr bwMode="auto">
          <a:xfrm>
            <a:off x="5111750" y="2584450"/>
            <a:ext cx="611188" cy="21590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Fukuoka</a:t>
            </a:r>
          </a:p>
        </p:txBody>
      </p:sp>
      <p:sp>
        <p:nvSpPr>
          <p:cNvPr id="44" name="AutoShape 18"/>
          <p:cNvSpPr>
            <a:spLocks noChangeArrowheads="1"/>
          </p:cNvSpPr>
          <p:nvPr/>
        </p:nvSpPr>
        <p:spPr bwMode="auto">
          <a:xfrm>
            <a:off x="4037013" y="5070475"/>
            <a:ext cx="504825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34354" tIns="34354" rIns="34354" bIns="34354" anchor="ctr"/>
          <a:lstStyle/>
          <a:p>
            <a:pPr algn="ctr" defTabSz="873125">
              <a:defRPr/>
            </a:pPr>
            <a:r>
              <a:rPr lang="en-US" altLang="ja-JP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  <a:cs typeface="Tahoma" pitchFamily="34" charset="0"/>
              </a:rPr>
              <a:t>Naze</a:t>
            </a:r>
            <a:endParaRPr lang="ja-JP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46" name="AutoShape 7715"/>
          <p:cNvSpPr>
            <a:spLocks noChangeArrowheads="1"/>
          </p:cNvSpPr>
          <p:nvPr/>
        </p:nvSpPr>
        <p:spPr bwMode="auto">
          <a:xfrm>
            <a:off x="5905500" y="5070475"/>
            <a:ext cx="936625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Ishigakijima</a:t>
            </a:r>
            <a:endParaRPr lang="en-US" altLang="ja-JP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47" name="AutoShape 7729"/>
          <p:cNvSpPr>
            <a:spLocks noChangeArrowheads="1"/>
          </p:cNvSpPr>
          <p:nvPr/>
        </p:nvSpPr>
        <p:spPr bwMode="auto">
          <a:xfrm>
            <a:off x="2598738" y="2590800"/>
            <a:ext cx="431800" cy="21590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Akita</a:t>
            </a:r>
          </a:p>
        </p:txBody>
      </p:sp>
      <p:sp>
        <p:nvSpPr>
          <p:cNvPr id="48" name="AutoShape 19"/>
          <p:cNvSpPr>
            <a:spLocks noChangeArrowheads="1"/>
          </p:cNvSpPr>
          <p:nvPr/>
        </p:nvSpPr>
        <p:spPr bwMode="auto">
          <a:xfrm>
            <a:off x="25400" y="2578100"/>
            <a:ext cx="684213" cy="21590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Wakkanai</a:t>
            </a:r>
            <a:endParaRPr lang="en-US" altLang="ja-JP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49" name="AutoShape 7731"/>
          <p:cNvSpPr>
            <a:spLocks noChangeArrowheads="1"/>
          </p:cNvSpPr>
          <p:nvPr/>
        </p:nvSpPr>
        <p:spPr bwMode="auto">
          <a:xfrm>
            <a:off x="6424613" y="2584450"/>
            <a:ext cx="781050" cy="21590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Kagoshima</a:t>
            </a:r>
            <a:endParaRPr lang="en-US" altLang="ja-JP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50" name="AutoShape 7731"/>
          <p:cNvSpPr>
            <a:spLocks noChangeArrowheads="1"/>
          </p:cNvSpPr>
          <p:nvPr/>
        </p:nvSpPr>
        <p:spPr bwMode="auto">
          <a:xfrm>
            <a:off x="3617913" y="3263900"/>
            <a:ext cx="936625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Shionomisaki</a:t>
            </a:r>
            <a:endParaRPr lang="en-US" altLang="ja-JP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51" name="AutoShape 7731"/>
          <p:cNvSpPr>
            <a:spLocks noChangeArrowheads="1"/>
          </p:cNvSpPr>
          <p:nvPr/>
        </p:nvSpPr>
        <p:spPr bwMode="auto">
          <a:xfrm>
            <a:off x="6235700" y="3263900"/>
            <a:ext cx="612775" cy="2174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Wajima</a:t>
            </a:r>
            <a:endParaRPr lang="en-US" altLang="ja-JP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52" name="AutoShape 7731"/>
          <p:cNvSpPr>
            <a:spLocks noChangeArrowheads="1"/>
          </p:cNvSpPr>
          <p:nvPr/>
        </p:nvSpPr>
        <p:spPr bwMode="auto">
          <a:xfrm>
            <a:off x="8242300" y="4802188"/>
            <a:ext cx="863600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Hachijojima</a:t>
            </a:r>
            <a:endParaRPr lang="en-US" altLang="ja-JP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53" name="AutoShape 7731"/>
          <p:cNvSpPr>
            <a:spLocks noChangeArrowheads="1"/>
          </p:cNvSpPr>
          <p:nvPr/>
        </p:nvSpPr>
        <p:spPr bwMode="auto">
          <a:xfrm>
            <a:off x="7950200" y="5070475"/>
            <a:ext cx="1150938" cy="2159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Minamidaitojima</a:t>
            </a:r>
            <a:endParaRPr lang="en-US" altLang="ja-JP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54" name="AutoShape 7731"/>
          <p:cNvSpPr>
            <a:spLocks noChangeArrowheads="1"/>
          </p:cNvSpPr>
          <p:nvPr/>
        </p:nvSpPr>
        <p:spPr bwMode="auto">
          <a:xfrm>
            <a:off x="7616825" y="2574925"/>
            <a:ext cx="719138" cy="21590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Chichijima</a:t>
            </a:r>
            <a:endParaRPr lang="en-US" altLang="ja-JP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55" name="AutoShape 7731"/>
          <p:cNvSpPr>
            <a:spLocks noChangeArrowheads="1"/>
          </p:cNvSpPr>
          <p:nvPr/>
        </p:nvSpPr>
        <p:spPr bwMode="auto">
          <a:xfrm>
            <a:off x="7977188" y="2816225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Minamitorishima</a:t>
            </a:r>
            <a:endParaRPr lang="en-US" altLang="ja-JP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56" name="AutoShape 7731"/>
          <p:cNvSpPr>
            <a:spLocks noChangeArrowheads="1"/>
          </p:cNvSpPr>
          <p:nvPr/>
        </p:nvSpPr>
        <p:spPr bwMode="auto">
          <a:xfrm>
            <a:off x="3794125" y="2608263"/>
            <a:ext cx="895350" cy="32385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9525">
            <a:noFill/>
            <a:round/>
            <a:headEnd/>
            <a:tailEnd/>
          </a:ln>
        </p:spPr>
        <p:txBody>
          <a:bodyPr wrap="none" lIns="34354" tIns="34354" rIns="34354" bIns="34354" anchor="ctr"/>
          <a:lstStyle>
            <a:lvl1pPr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Aerological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丸ｺﾞｼｯｸM-PRO" pitchFamily="50" charset="-128"/>
                <a:cs typeface="Tahoma" pitchFamily="34" charset="0"/>
              </a:rPr>
              <a:t>Observatory</a:t>
            </a:r>
            <a:endParaRPr lang="en-US" altLang="ja-JP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54284" y="586176"/>
            <a:ext cx="3582250" cy="407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MBL</a:t>
            </a:r>
            <a:r>
              <a:rPr lang="ja-JP" altLang="en-US" sz="2000" dirty="0" smtClean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altLang="ja-JP" i="1" dirty="0" smtClean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(Manned Balloon Launching)</a:t>
            </a:r>
            <a:endParaRPr kumimoji="1" lang="ja-JP" altLang="en-US" i="1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35497" y="576388"/>
            <a:ext cx="3582250" cy="407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rgbClr val="0070C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MBL</a:t>
            </a:r>
            <a:r>
              <a:rPr lang="ja-JP" altLang="en-US" sz="2000" dirty="0" smtClean="0">
                <a:solidFill>
                  <a:srgbClr val="0070C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altLang="ja-JP" i="1" dirty="0" smtClean="0">
                <a:solidFill>
                  <a:srgbClr val="0070C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(Manned Balloon Launching)</a:t>
            </a:r>
            <a:endParaRPr kumimoji="1" lang="ja-JP" altLang="en-US" i="1" dirty="0">
              <a:solidFill>
                <a:srgbClr val="0070C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C:\Users\JMA1D2D.MET\Documents\tmp\作業用\WPR_gen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36" y="831165"/>
            <a:ext cx="5724525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\\Jz200608\高層写真集\写真集＿WPR\H24補正_完成検査\31地点_運用表示盤用観測所画像320ｘ240\防音対策前\47819p熊本 _photo_320x2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7025" y="836613"/>
            <a:ext cx="2232025" cy="167481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391275" y="2451100"/>
            <a:ext cx="275272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>
                <a:solidFill>
                  <a:schemeClr val="tx1"/>
                </a:solidFill>
                <a:ea typeface="ＭＳ Ｐゴシック" charset="-128"/>
                <a:cs typeface="Tahoma" pitchFamily="34" charset="0"/>
              </a:rPr>
              <a:t>Antenna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>
                <a:solidFill>
                  <a:schemeClr val="tx1"/>
                </a:solidFill>
                <a:ea typeface="ＭＳ Ｐゴシック" charset="-128"/>
                <a:cs typeface="Tahoma" pitchFamily="34" charset="0"/>
              </a:rPr>
              <a:t>L-band(1.3GHz) </a:t>
            </a:r>
            <a:r>
              <a:rPr lang="en-US" altLang="ja-JP" sz="1600" dirty="0" smtClean="0">
                <a:solidFill>
                  <a:schemeClr val="tx1"/>
                </a:solidFill>
                <a:ea typeface="ＭＳ Ｐゴシック" charset="-128"/>
                <a:cs typeface="Tahoma" pitchFamily="34" charset="0"/>
              </a:rPr>
              <a:t>Transceiver</a:t>
            </a:r>
            <a:endParaRPr lang="en-US" altLang="ja-JP" sz="1600" dirty="0">
              <a:solidFill>
                <a:schemeClr val="tx1"/>
              </a:solidFill>
              <a:ea typeface="ＭＳ Ｐゴシック" charset="-128"/>
              <a:cs typeface="Tahoma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694488" y="4608513"/>
            <a:ext cx="2214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600" dirty="0" smtClean="0">
                <a:latin typeface="+mn-lt"/>
                <a:cs typeface="Tahoma" pitchFamily="34" charset="0"/>
              </a:rPr>
              <a:t>Antenna with snow dome</a:t>
            </a:r>
          </a:p>
        </p:txBody>
      </p:sp>
      <p:pic>
        <p:nvPicPr>
          <p:cNvPr id="17414" name="Picture 12" descr="DSC00806"/>
          <p:cNvPicPr>
            <a:picLocks noChangeAspect="1" noChangeArrowheads="1"/>
          </p:cNvPicPr>
          <p:nvPr/>
        </p:nvPicPr>
        <p:blipFill>
          <a:blip r:embed="rId5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6550" y="5003800"/>
            <a:ext cx="2236788" cy="14033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692900" y="6346825"/>
            <a:ext cx="22288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600" dirty="0" smtClean="0">
                <a:latin typeface="+mn-lt"/>
                <a:cs typeface="Tahoma" pitchFamily="34" charset="0"/>
              </a:rPr>
              <a:t>Operation Center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400" dirty="0" smtClean="0">
                <a:latin typeface="+mn-lt"/>
                <a:cs typeface="Tahoma" pitchFamily="34" charset="0"/>
              </a:rPr>
              <a:t>(JMA Headquarters)</a:t>
            </a:r>
          </a:p>
        </p:txBody>
      </p:sp>
      <p:pic>
        <p:nvPicPr>
          <p:cNvPr id="17416" name="図 11" descr="IMG_056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4488" y="2995613"/>
            <a:ext cx="2228850" cy="167163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タイトル 2"/>
          <p:cNvSpPr>
            <a:spLocks noGrp="1"/>
          </p:cNvSpPr>
          <p:nvPr>
            <p:ph type="title" idx="4294967295"/>
          </p:nvPr>
        </p:nvSpPr>
        <p:spPr>
          <a:xfrm>
            <a:off x="0" y="236538"/>
            <a:ext cx="9144000" cy="501650"/>
          </a:xfrm>
        </p:spPr>
        <p:txBody>
          <a:bodyPr>
            <a:normAutofit fontScale="90000"/>
          </a:bodyPr>
          <a:lstStyle/>
          <a:p>
            <a:r>
              <a:rPr lang="en-US" altLang="ja-JP" sz="3600" smtClean="0">
                <a:solidFill>
                  <a:schemeClr val="bg1"/>
                </a:solidFill>
                <a:ea typeface="ＭＳ Ｐゴシック" charset="-128"/>
                <a:cs typeface="Tahoma" pitchFamily="34" charset="0"/>
              </a:rPr>
              <a:t>Observation by Radar Wind Profilers</a:t>
            </a:r>
            <a:endParaRPr lang="ja-JP" altLang="en-US" sz="3600" smtClean="0">
              <a:ea typeface="ＭＳ Ｐゴシック" charset="-128"/>
              <a:cs typeface="Tahoma" pitchFamily="34" charset="0"/>
            </a:endParaRPr>
          </a:p>
        </p:txBody>
      </p:sp>
      <p:sp>
        <p:nvSpPr>
          <p:cNvPr id="20491" name="テキスト ボックス 12"/>
          <p:cNvSpPr txBox="1">
            <a:spLocks noChangeArrowheads="1"/>
          </p:cNvSpPr>
          <p:nvPr/>
        </p:nvSpPr>
        <p:spPr bwMode="auto">
          <a:xfrm>
            <a:off x="4405313" y="2411413"/>
            <a:ext cx="1344612" cy="3079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400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Upper Air Wind</a:t>
            </a:r>
            <a:endParaRPr lang="ja-JP" altLang="en-US" sz="1400" dirty="0" smtClean="0">
              <a:solidFill>
                <a:schemeClr val="tx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92" name="テキスト ボックス 13"/>
          <p:cNvSpPr txBox="1">
            <a:spLocks noChangeArrowheads="1"/>
          </p:cNvSpPr>
          <p:nvPr/>
        </p:nvSpPr>
        <p:spPr bwMode="auto">
          <a:xfrm>
            <a:off x="4402138" y="3006725"/>
            <a:ext cx="2000250" cy="52387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400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Scattered Electric Wave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400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Doppler shifted</a:t>
            </a:r>
            <a:endParaRPr lang="ja-JP" altLang="en-US" sz="1400" dirty="0" smtClean="0">
              <a:solidFill>
                <a:schemeClr val="tx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93" name="テキスト ボックス 14"/>
          <p:cNvSpPr txBox="1">
            <a:spLocks noChangeArrowheads="1"/>
          </p:cNvSpPr>
          <p:nvPr/>
        </p:nvSpPr>
        <p:spPr bwMode="auto">
          <a:xfrm>
            <a:off x="4414838" y="3748088"/>
            <a:ext cx="1976437" cy="307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400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Radiated Electric Wave</a:t>
            </a:r>
            <a:endParaRPr lang="ja-JP" altLang="en-US" sz="1400" dirty="0" smtClean="0">
              <a:solidFill>
                <a:schemeClr val="tx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94" name="テキスト ボックス 15"/>
          <p:cNvSpPr txBox="1">
            <a:spLocks noChangeArrowheads="1"/>
          </p:cNvSpPr>
          <p:nvPr/>
        </p:nvSpPr>
        <p:spPr bwMode="auto">
          <a:xfrm>
            <a:off x="300038" y="844550"/>
            <a:ext cx="2859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400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Radiated Electric wave is scattered by turbulent density of atmosphere.</a:t>
            </a:r>
            <a:endParaRPr lang="ja-JP" altLang="en-US" sz="1400" dirty="0" smtClean="0">
              <a:solidFill>
                <a:schemeClr val="tx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95" name="テキスト ボックス 16"/>
          <p:cNvSpPr txBox="1">
            <a:spLocks noChangeArrowheads="1"/>
          </p:cNvSpPr>
          <p:nvPr/>
        </p:nvSpPr>
        <p:spPr bwMode="auto">
          <a:xfrm>
            <a:off x="3967163" y="1447800"/>
            <a:ext cx="1420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2800" b="1" i="1" dirty="0" smtClean="0">
                <a:solidFill>
                  <a:srgbClr val="0000FF"/>
                </a:solidFill>
                <a:latin typeface="+mn-lt"/>
                <a:ea typeface="ＭＳ Ｐゴシック" charset="-128"/>
              </a:rPr>
              <a:t>Air Flow</a:t>
            </a:r>
            <a:endParaRPr lang="ja-JP" altLang="en-US" sz="2800" b="1" i="1" dirty="0" smtClean="0">
              <a:solidFill>
                <a:srgbClr val="0000FF"/>
              </a:solidFill>
              <a:latin typeface="+mn-lt"/>
              <a:ea typeface="ＭＳ Ｐゴシック" charset="-128"/>
            </a:endParaRPr>
          </a:p>
        </p:txBody>
      </p:sp>
      <p:cxnSp>
        <p:nvCxnSpPr>
          <p:cNvPr id="18" name="直線矢印コネクタ 17"/>
          <p:cNvCxnSpPr>
            <a:endCxn id="20492" idx="1"/>
          </p:cNvCxnSpPr>
          <p:nvPr/>
        </p:nvCxnSpPr>
        <p:spPr>
          <a:xfrm>
            <a:off x="3289300" y="2489200"/>
            <a:ext cx="1112838" cy="779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endCxn id="20491" idx="1"/>
          </p:cNvCxnSpPr>
          <p:nvPr/>
        </p:nvCxnSpPr>
        <p:spPr>
          <a:xfrm>
            <a:off x="3529013" y="2217738"/>
            <a:ext cx="876300" cy="347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endCxn id="20493" idx="1"/>
          </p:cNvCxnSpPr>
          <p:nvPr/>
        </p:nvCxnSpPr>
        <p:spPr>
          <a:xfrm>
            <a:off x="3159125" y="2565400"/>
            <a:ext cx="1255713" cy="1336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9700" y="5537200"/>
            <a:ext cx="3671888" cy="1168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marL="200025" indent="-111125">
              <a:lnSpc>
                <a:spcPct val="90000"/>
              </a:lnSpc>
              <a:spcBef>
                <a:spcPct val="5000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ja-JP" sz="1400" dirty="0" smtClean="0">
                <a:latin typeface="+mn-lt"/>
                <a:cs typeface="Tahoma" pitchFamily="34" charset="0"/>
              </a:rPr>
              <a:t>1.3 GHz Electric wave (</a:t>
            </a:r>
            <a:r>
              <a:rPr kumimoji="0" lang="en-US" altLang="ja-JP" sz="1400" b="1" dirty="0" smtClean="0">
                <a:latin typeface="+mn-lt"/>
                <a:cs typeface="Tahoma" pitchFamily="34" charset="0"/>
              </a:rPr>
              <a:t>5</a:t>
            </a:r>
            <a:r>
              <a:rPr kumimoji="0" lang="en-US" altLang="ja-JP" sz="1400" dirty="0" smtClean="0">
                <a:latin typeface="+mn-lt"/>
                <a:cs typeface="Tahoma" pitchFamily="34" charset="0"/>
              </a:rPr>
              <a:t> beams)  radiated from Radar Wind Profiler is scattered by turbulent density of atmosphere.</a:t>
            </a:r>
          </a:p>
          <a:p>
            <a:pPr marL="200025" indent="-111125">
              <a:lnSpc>
                <a:spcPct val="90000"/>
              </a:lnSpc>
              <a:spcBef>
                <a:spcPct val="5000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ja-JP" sz="1400" dirty="0" smtClean="0">
                <a:latin typeface="+mn-lt"/>
                <a:cs typeface="Tahoma" pitchFamily="34" charset="0"/>
              </a:rPr>
              <a:t>Air flow (velocity) is calculated from Doppler shifted reflective wave.</a:t>
            </a:r>
          </a:p>
        </p:txBody>
      </p:sp>
      <p:grpSp>
        <p:nvGrpSpPr>
          <p:cNvPr id="26643" name="グループ化 5"/>
          <p:cNvGrpSpPr>
            <a:grpSpLocks/>
          </p:cNvGrpSpPr>
          <p:nvPr/>
        </p:nvGrpSpPr>
        <p:grpSpPr bwMode="auto">
          <a:xfrm>
            <a:off x="3697288" y="4281488"/>
            <a:ext cx="2952750" cy="2384425"/>
            <a:chOff x="3792051" y="4452437"/>
            <a:chExt cx="2857500" cy="2286000"/>
          </a:xfrm>
        </p:grpSpPr>
        <p:pic>
          <p:nvPicPr>
            <p:cNvPr id="26644" name="Picture 2" descr="C:\Users\JMA1D2D.MET\Pictures\JMAHP_顕著現象\201410T1419\201410140700-00_WPR_Kumagaya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051" y="4452437"/>
              <a:ext cx="28575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テキスト ボックス 14"/>
            <p:cNvSpPr txBox="1">
              <a:spLocks noChangeArrowheads="1"/>
            </p:cNvSpPr>
            <p:nvPr/>
          </p:nvSpPr>
          <p:spPr bwMode="auto">
            <a:xfrm>
              <a:off x="3947216" y="4470701"/>
              <a:ext cx="2370496" cy="1156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ja-JP" sz="900" dirty="0" err="1" smtClean="0">
                  <a:solidFill>
                    <a:schemeClr val="tx1"/>
                  </a:solidFill>
                  <a:latin typeface="+mn-lt"/>
                  <a:ea typeface="ＭＳ Ｐゴシック" charset="-128"/>
                </a:rPr>
                <a:t>Kumagaya</a:t>
              </a:r>
              <a:r>
                <a:rPr lang="en-US" altLang="ja-JP" sz="900" dirty="0" smtClean="0">
                  <a:solidFill>
                    <a:schemeClr val="tx1"/>
                  </a:solidFill>
                  <a:latin typeface="+mn-lt"/>
                  <a:ea typeface="ＭＳ Ｐゴシック" charset="-128"/>
                </a:rPr>
                <a:t>                  (36.15N, 139.38E)     alt.30m</a:t>
              </a:r>
              <a:endParaRPr lang="ja-JP" altLang="en-US" sz="900" dirty="0" smtClean="0">
                <a:solidFill>
                  <a:schemeClr val="tx1"/>
                </a:solidFill>
                <a:latin typeface="+mn-lt"/>
                <a:ea typeface="ＭＳ Ｐゴシック" charset="-128"/>
              </a:endParaRPr>
            </a:p>
          </p:txBody>
        </p:sp>
        <p:sp>
          <p:nvSpPr>
            <p:cNvPr id="22" name="テキスト ボックス 14"/>
            <p:cNvSpPr txBox="1">
              <a:spLocks noChangeArrowheads="1"/>
            </p:cNvSpPr>
            <p:nvPr/>
          </p:nvSpPr>
          <p:spPr bwMode="auto">
            <a:xfrm>
              <a:off x="4544833" y="6618201"/>
              <a:ext cx="533092" cy="1080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ja-JP" sz="800" dirty="0" smtClean="0">
                  <a:solidFill>
                    <a:schemeClr val="tx1"/>
                  </a:solidFill>
                  <a:latin typeface="+mn-lt"/>
                  <a:ea typeface="ＭＳ Ｐゴシック" charset="-128"/>
                </a:rPr>
                <a:t>Local Time</a:t>
              </a:r>
              <a:endParaRPr lang="ja-JP" altLang="en-US" sz="800" dirty="0" smtClean="0">
                <a:solidFill>
                  <a:schemeClr val="tx1"/>
                </a:solidFill>
                <a:latin typeface="+mn-lt"/>
                <a:ea typeface="ＭＳ Ｐゴシック" charset="-128"/>
              </a:endParaRPr>
            </a:p>
          </p:txBody>
        </p:sp>
        <p:sp>
          <p:nvSpPr>
            <p:cNvPr id="23" name="テキスト ボックス 14"/>
            <p:cNvSpPr txBox="1">
              <a:spLocks noChangeArrowheads="1"/>
            </p:cNvSpPr>
            <p:nvPr/>
          </p:nvSpPr>
          <p:spPr bwMode="auto">
            <a:xfrm>
              <a:off x="3798663" y="5259340"/>
              <a:ext cx="95336" cy="709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vert270"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ja-JP" sz="800" dirty="0" smtClean="0">
                  <a:solidFill>
                    <a:schemeClr val="tx1"/>
                  </a:solidFill>
                  <a:latin typeface="+mn-lt"/>
                  <a:ea typeface="ＭＳ Ｐゴシック" charset="-128"/>
                </a:rPr>
                <a:t>Altitude (km)</a:t>
              </a:r>
              <a:endParaRPr lang="ja-JP" altLang="en-US" sz="800" dirty="0" smtClean="0">
                <a:solidFill>
                  <a:schemeClr val="tx1"/>
                </a:solidFill>
                <a:latin typeface="+mn-lt"/>
                <a:ea typeface="ＭＳ Ｐゴシック" charset="-128"/>
              </a:endParaRPr>
            </a:p>
          </p:txBody>
        </p:sp>
        <p:sp>
          <p:nvSpPr>
            <p:cNvPr id="24" name="テキスト ボックス 14"/>
            <p:cNvSpPr txBox="1">
              <a:spLocks noChangeArrowheads="1"/>
            </p:cNvSpPr>
            <p:nvPr/>
          </p:nvSpPr>
          <p:spPr bwMode="auto">
            <a:xfrm>
              <a:off x="6419107" y="5135801"/>
              <a:ext cx="107540" cy="897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ja-JP" sz="700" dirty="0" smtClean="0">
                  <a:solidFill>
                    <a:schemeClr val="tx1"/>
                  </a:solidFill>
                  <a:latin typeface="+mn-lt"/>
                  <a:ea typeface="ＭＳ Ｐゴシック" charset="-128"/>
                </a:rPr>
                <a:t>N</a:t>
              </a:r>
              <a:endParaRPr lang="ja-JP" altLang="en-US" sz="700" dirty="0" smtClean="0">
                <a:solidFill>
                  <a:schemeClr val="tx1"/>
                </a:solidFill>
                <a:latin typeface="+mn-lt"/>
                <a:ea typeface="ＭＳ Ｐゴシック" charset="-128"/>
              </a:endParaRPr>
            </a:p>
          </p:txBody>
        </p:sp>
        <p:sp>
          <p:nvSpPr>
            <p:cNvPr id="25" name="テキスト ボックス 14"/>
            <p:cNvSpPr txBox="1">
              <a:spLocks noChangeArrowheads="1"/>
            </p:cNvSpPr>
            <p:nvPr/>
          </p:nvSpPr>
          <p:spPr bwMode="auto">
            <a:xfrm>
              <a:off x="6554301" y="5256038"/>
              <a:ext cx="72205" cy="1080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ja-JP" sz="700" dirty="0" smtClean="0">
                  <a:solidFill>
                    <a:schemeClr val="tx1"/>
                  </a:solidFill>
                  <a:latin typeface="+mn-lt"/>
                  <a:ea typeface="ＭＳ Ｐゴシック" charset="-128"/>
                </a:rPr>
                <a:t>E</a:t>
              </a:r>
              <a:endParaRPr lang="ja-JP" altLang="en-US" sz="700" dirty="0" smtClean="0">
                <a:solidFill>
                  <a:schemeClr val="tx1"/>
                </a:solidFill>
                <a:latin typeface="+mn-lt"/>
                <a:ea typeface="ＭＳ Ｐゴシック" charset="-128"/>
              </a:endParaRPr>
            </a:p>
          </p:txBody>
        </p:sp>
        <p:sp>
          <p:nvSpPr>
            <p:cNvPr id="26" name="テキスト ボックス 14"/>
            <p:cNvSpPr txBox="1">
              <a:spLocks noChangeArrowheads="1"/>
            </p:cNvSpPr>
            <p:nvPr/>
          </p:nvSpPr>
          <p:spPr bwMode="auto">
            <a:xfrm>
              <a:off x="6429861" y="5388449"/>
              <a:ext cx="72206" cy="669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ja-JP" sz="700" dirty="0" smtClean="0">
                  <a:solidFill>
                    <a:schemeClr val="tx1"/>
                  </a:solidFill>
                  <a:latin typeface="+mn-lt"/>
                  <a:ea typeface="ＭＳ Ｐゴシック" charset="-128"/>
                </a:rPr>
                <a:t>S</a:t>
              </a:r>
              <a:endParaRPr lang="ja-JP" altLang="en-US" sz="700" dirty="0" smtClean="0">
                <a:solidFill>
                  <a:schemeClr val="tx1"/>
                </a:solidFill>
                <a:latin typeface="+mn-lt"/>
                <a:ea typeface="ＭＳ Ｐゴシック" charset="-128"/>
              </a:endParaRPr>
            </a:p>
          </p:txBody>
        </p:sp>
        <p:sp>
          <p:nvSpPr>
            <p:cNvPr id="27" name="テキスト ボックス 14"/>
            <p:cNvSpPr txBox="1">
              <a:spLocks noChangeArrowheads="1"/>
            </p:cNvSpPr>
            <p:nvPr/>
          </p:nvSpPr>
          <p:spPr bwMode="auto">
            <a:xfrm>
              <a:off x="6328466" y="5254515"/>
              <a:ext cx="70669" cy="1080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ja-JP" sz="700" dirty="0" smtClean="0">
                  <a:solidFill>
                    <a:schemeClr val="tx1"/>
                  </a:solidFill>
                  <a:latin typeface="+mn-lt"/>
                  <a:ea typeface="ＭＳ Ｐゴシック" charset="-128"/>
                </a:rPr>
                <a:t>W</a:t>
              </a:r>
              <a:endParaRPr lang="ja-JP" altLang="en-US" sz="700" dirty="0" smtClean="0">
                <a:solidFill>
                  <a:schemeClr val="tx1"/>
                </a:solidFill>
                <a:latin typeface="+mn-lt"/>
                <a:ea typeface="ＭＳ Ｐゴシック" charset="-128"/>
              </a:endParaRPr>
            </a:p>
          </p:txBody>
        </p:sp>
        <p:sp>
          <p:nvSpPr>
            <p:cNvPr id="28" name="テキスト ボックス 14"/>
            <p:cNvSpPr txBox="1">
              <a:spLocks noChangeArrowheads="1"/>
            </p:cNvSpPr>
            <p:nvPr/>
          </p:nvSpPr>
          <p:spPr bwMode="auto">
            <a:xfrm>
              <a:off x="6191736" y="5962232"/>
              <a:ext cx="442452" cy="715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ja-JP" sz="500" dirty="0" smtClean="0">
                  <a:solidFill>
                    <a:schemeClr val="tx1"/>
                  </a:solidFill>
                  <a:latin typeface="+mn-lt"/>
                  <a:ea typeface="ＭＳ Ｐゴシック" charset="-128"/>
                </a:rPr>
                <a:t>Vertical velocity</a:t>
              </a:r>
              <a:endParaRPr lang="ja-JP" altLang="en-US" sz="500" dirty="0" smtClean="0">
                <a:solidFill>
                  <a:schemeClr val="tx1"/>
                </a:solidFill>
                <a:latin typeface="+mn-lt"/>
                <a:ea typeface="ＭＳ Ｐゴシック" charset="-128"/>
              </a:endParaRPr>
            </a:p>
          </p:txBody>
        </p:sp>
        <p:sp>
          <p:nvSpPr>
            <p:cNvPr id="29" name="テキスト ボックス 14"/>
            <p:cNvSpPr txBox="1">
              <a:spLocks noChangeArrowheads="1"/>
            </p:cNvSpPr>
            <p:nvPr/>
          </p:nvSpPr>
          <p:spPr bwMode="auto">
            <a:xfrm>
              <a:off x="6331538" y="6032243"/>
              <a:ext cx="238125" cy="547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ja-JP" sz="400" dirty="0" smtClean="0">
                  <a:solidFill>
                    <a:schemeClr val="tx1"/>
                  </a:solidFill>
                  <a:latin typeface="+mn-lt"/>
                  <a:ea typeface="ＭＳ Ｐゴシック" charset="-128"/>
                </a:rPr>
                <a:t>(upward)</a:t>
              </a:r>
              <a:endParaRPr lang="ja-JP" altLang="en-US" sz="400" dirty="0" smtClean="0">
                <a:solidFill>
                  <a:schemeClr val="tx1"/>
                </a:solidFill>
                <a:latin typeface="+mn-lt"/>
                <a:ea typeface="ＭＳ Ｐゴシック" charset="-128"/>
              </a:endParaRPr>
            </a:p>
          </p:txBody>
        </p:sp>
        <p:sp>
          <p:nvSpPr>
            <p:cNvPr id="30" name="テキスト ボックス 14"/>
            <p:cNvSpPr txBox="1">
              <a:spLocks noChangeArrowheads="1"/>
            </p:cNvSpPr>
            <p:nvPr/>
          </p:nvSpPr>
          <p:spPr bwMode="auto">
            <a:xfrm>
              <a:off x="6308495" y="6672992"/>
              <a:ext cx="298040" cy="547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ja-JP" sz="400" dirty="0" smtClean="0">
                  <a:solidFill>
                    <a:schemeClr val="tx1"/>
                  </a:solidFill>
                  <a:latin typeface="+mn-lt"/>
                  <a:ea typeface="ＭＳ Ｐゴシック" charset="-128"/>
                </a:rPr>
                <a:t>(downward)</a:t>
              </a:r>
              <a:endParaRPr lang="ja-JP" altLang="en-US" sz="400" dirty="0" smtClean="0">
                <a:solidFill>
                  <a:schemeClr val="tx1"/>
                </a:solidFill>
                <a:latin typeface="+mn-lt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93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グループ化 2"/>
          <p:cNvGrpSpPr>
            <a:grpSpLocks/>
          </p:cNvGrpSpPr>
          <p:nvPr/>
        </p:nvGrpSpPr>
        <p:grpSpPr bwMode="auto">
          <a:xfrm>
            <a:off x="468313" y="681038"/>
            <a:ext cx="8234362" cy="6061075"/>
            <a:chOff x="468299" y="680455"/>
            <a:chExt cx="8233873" cy="6060913"/>
          </a:xfrm>
        </p:grpSpPr>
        <p:pic>
          <p:nvPicPr>
            <p:cNvPr id="27686" name="Picture 11" descr="\\Jz200608\高層写真集\写真集＿WPR\H24補正_完成検査\31地点_運用表示盤用観測所画像320ｘ240\防音対策済み\47626熊谷_photo_320x240.jpg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351" y="1688066"/>
              <a:ext cx="1380649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87" name="Picture 19" descr="\\Jz200608\高層写真集\写真集＿WPR\H24補正_完成検査\31地点_運用表示盤用観測所画像320ｘ240\防音対策済み\47746鳥取_photo_320x240.jpg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200" y="3703561"/>
              <a:ext cx="1368000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88" name="Picture 25" descr="\\Jz200608\高層写真集\写真集＿WPR\H24補正_完成検査\31地点_運用表示盤用観測所画像320ｘ240\防音対策済み\47819熊本_photo_320x240 .jpg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200" y="4704084"/>
              <a:ext cx="1368000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89" name="Picture 10" descr="\\Jz200608\高層写真集\写真集＿WPR\H24補正_完成検査\31地点_運用表示盤用観測所画像320ｘ240\防音対策済み\47616福井_photo_320x240.JP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200" y="1688066"/>
              <a:ext cx="1358175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90" name="Picture 31" descr="\\Jz200608\高層写真集\写真集＿WPR\H24補正_完成検査\31地点_運用表示盤用観測所画像320ｘ240\防音対策済み\47898清水_photo_320x240.jpg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200" y="5697368"/>
              <a:ext cx="1358174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91" name="Picture 6" descr="\\Jz200608\高層写真集\写真集＿WPR\H24補正_完成検査\31地点_運用表示盤用観測所画像320ｘ240\防音対策済み\47423室蘭_photo_320x240.jpg"/>
            <p:cNvPicPr>
              <a:picLocks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199" y="681733"/>
              <a:ext cx="1358175" cy="10478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92" name="Picture 21" descr="\\Jz200608\高層写真集\写真集＿WPR\H24補正_完成検査\31地点_運用表示盤用観測所画像320ｘ240\防音対策済み\47795美浜_photo_320x240 .jpg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726" y="3685411"/>
              <a:ext cx="1368000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93" name="Picture 20" descr="\\Jz200608\高層写真集\写真集＿WPR\H24補正_完成検査\31地点_運用表示盤用観測所画像320ｘ240\防音対策済み\47755浜田_photo_320x240.jpg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986" y="3740522"/>
              <a:ext cx="1359388" cy="1007011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94" name="Picture 12" descr="\\Jz200608\高層写真集\写真集＿WPR\H24補正_完成検査\31地点_運用表示盤用観測所画像320ｘ240\防音対策済み\47629水戸_photo_320x240.JPG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6000" y="1672644"/>
              <a:ext cx="1368000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95" name="Picture 13" descr="WPR②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200" y="2696680"/>
              <a:ext cx="4104000" cy="104384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96" name="Picture 27" descr="\\Jz200608\高層写真集\写真集＿WPR\H24補正_完成検査\31地点_運用表示盤用観測所画像320ｘ240\防音対策済み\47848市来_photo_320x240 .jpg"/>
            <p:cNvPicPr>
              <a:picLocks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894" y="4704084"/>
              <a:ext cx="1368000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97" name="Picture 33" descr="\\Jz200608\高層写真集\写真集＿WPR\H24補正_完成検査\31地点_運用表示盤用観測所画像320ｘ240\防音対策済み\47912与那国島_photo_320x240.JPG"/>
            <p:cNvPicPr>
              <a:picLocks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667" y="5697368"/>
              <a:ext cx="1368000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98" name="Picture 13" descr="\\Jz200608\高層写真集\写真集＿WPR\H24補正_完成検査\31地点_運用表示盤用観測所画像320ｘ240\防音対策済み\47636名古屋_photo_320x240.JPG"/>
            <p:cNvPicPr>
              <a:picLocks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3941" y="1688066"/>
              <a:ext cx="1368000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99" name="Picture 38"/>
            <p:cNvPicPr>
              <a:picLocks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200" y="1700808"/>
              <a:ext cx="1368000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700" name="Picture 40"/>
            <p:cNvPicPr>
              <a:picLocks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87" y="1695612"/>
              <a:ext cx="1368000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701" name="Picture 17" descr="\\Jz200608\高層写真集\写真集＿WPR\H24補正_完成検査\31地点_運用表示盤用観測所画像320ｘ240\防音対策済み\47674勝浦_photo_320x240.jpg"/>
            <p:cNvPicPr>
              <a:picLocks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99" y="3677629"/>
              <a:ext cx="1392901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02" name="Picture 18" descr="\\Jz200608\高層写真集\写真集＿WPR\H24補正_完成検査\31地点_運用表示盤用観測所画像320ｘ240\防音対策済み\47678八丈島_photo_320x240.jpg"/>
            <p:cNvPicPr>
              <a:picLocks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200" y="3703534"/>
              <a:ext cx="1368000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03" name="Picture 22" descr="\\Jz200608\高層写真集\写真集＿WPR\H24補正_完成検査\31地点_運用表示盤用観測所画像320ｘ240\防音対策済み\47800厳原_photo_320x240.jpg"/>
            <p:cNvPicPr>
              <a:picLocks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158" y="3703534"/>
              <a:ext cx="1368000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04" name="Picture 24" descr="\\Jz200608\高層写真集\写真集＿WPR\H24補正_完成検査\31地点_運用表示盤用観測所画像320ｘ240\防音対策済み\47815平戸_photo_320x240.jpg"/>
            <p:cNvPicPr>
              <a:picLocks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907" y="4695463"/>
              <a:ext cx="1378293" cy="1029465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05" name="Picture 23" descr="\\Jz200608\高層写真集\写真集＿WPR\H24補正_完成検査\31地点_運用表示盤用観測所画像320ｘ240\防音対策済み\47815大分_photo_320x240 .jpg"/>
            <p:cNvPicPr>
              <a:picLocks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4695464"/>
              <a:ext cx="1382274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06" name="Picture 26" descr="\\Jz200608\高層写真集\写真集＿WPR\H24補正_完成検査\31地点_運用表示盤用観測所画像320ｘ240\防音対策済み\47822延岡_photo_320x240.JPG"/>
            <p:cNvPicPr>
              <a:picLocks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415" y="4704084"/>
              <a:ext cx="1357959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07" name="Picture 28" descr="\\Jz200608\高層写真集\写真集＿WPR\H24補正_完成検査\31地点_運用表示盤用観測所画像320ｘ240\防音対策済み\47863屋久島_photo_320x240.jpg"/>
            <p:cNvPicPr>
              <a:picLocks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172" y="4704084"/>
              <a:ext cx="1368000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08" name="Picture 29" descr="\\Jz200608\高層写真集\写真集＿WPR\H24補正_完成検査\31地点_運用表示盤用観測所画像320ｘ240\防音対策済み\47891高松_photo_320x240 .jpg"/>
            <p:cNvPicPr>
              <a:picLocks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" y="5697368"/>
              <a:ext cx="1384950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09" name="Picture 30" descr="\\Jz200608\高層写真集\写真集＿WPR\H24補正_完成検査\31地点_運用表示盤用観測所画像320ｘ240\防音対策済み\47893高知_photo_320x240.jpg"/>
            <p:cNvPicPr>
              <a:picLocks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200" y="5697368"/>
              <a:ext cx="1368000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10" name="Picture 32" descr="\\Jz200608\高層写真集\写真集＿WPR\H24補正_完成検査\31地点_運用表示盤用観測所画像320ｘ240\防音対策済み\47909名瀬_photo_320x240.jpg"/>
            <p:cNvPicPr>
              <a:picLocks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416" y="5697368"/>
              <a:ext cx="1357958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11" name="Picture 35" descr="\\Jz200608\高層写真集\写真集＿WPR\H24補正_完成検査\31地点_運用表示盤用観測所画像320ｘ240\防音対策前\47945p南大東島_photo_320x240.JPG"/>
            <p:cNvPicPr>
              <a:picLocks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059" y="5697368"/>
              <a:ext cx="1368000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12" name="Picture 14" descr="\\Jz200608\高層写真集\写真集＿WPR\H24補正_完成検査\31地点_運用表示盤用観測所画像320ｘ240\防音対策済み\47640河口湖_photo_320x240.JPG"/>
            <p:cNvPicPr>
              <a:picLocks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907" y="2696523"/>
              <a:ext cx="1368000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13" name="Picture 15" descr="\\Jz200608\高層写真集\写真集＿WPR\H24補正_完成検査\31地点_運用表示盤用観測所画像320ｘ240\防音対策済み\47656静岡_photo_320x240.jpg"/>
            <p:cNvPicPr>
              <a:picLocks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200" y="2696523"/>
              <a:ext cx="1368000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14" name="Picture 16" descr="\\Jz200608\高層写真集\写真集＿WPR\H24補正_完成検査\31地点_運用表示盤用観測所画像320ｘ240\防音対策済み\47663尾鷲_photo_320x240.jpg"/>
            <p:cNvPicPr>
              <a:picLocks noChangeArrowheads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2241" y="2696523"/>
              <a:ext cx="1368000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15" name="Picture 4" descr="\\Jz200608\高層写真集\写真集＿WPR\H24補正_完成検査\31地点_運用表示盤用観測所画像320ｘ240\防音対策済み\47406留萌_photo_320x240.jpg"/>
            <p:cNvPicPr>
              <a:picLocks noChangeArrowheads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907" y="680456"/>
              <a:ext cx="1368000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16" name="Picture 5" descr="\\Jz200608\高層写真集\写真集＿WPR\H24補正_完成検査\31地点_運用表示盤用観測所画像320ｘ240\防音対策済み\47418帯広_photo_320x240.jpg"/>
            <p:cNvPicPr>
              <a:picLocks noChangeArrowheads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200" y="681733"/>
              <a:ext cx="1368000" cy="10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17" name="Picture 7" descr="\\Jz200608\高層写真集\写真集＿WPR\H24補正_完成検査\31地点_運用表示盤用観測所画像320ｘ240\防音対策済み\47585宮古_photo_320x240.JPG"/>
            <p:cNvPicPr>
              <a:picLocks noChangeArrowheads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416" y="680456"/>
              <a:ext cx="1378584" cy="1051478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18" name="Picture 8" descr="\\Jz200608\高層写真集\写真集＿WPR\H24補正_完成検査\31地点_運用表示盤用観測所画像320ｘ240\防音対策済み\47587酒田_photo_320x240.jpg"/>
            <p:cNvPicPr>
              <a:picLocks noChangeArrowheads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6000" y="680455"/>
              <a:ext cx="1356100" cy="1053859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19" name="Picture 9" descr="\\Jz200608\高層写真集\写真集＿WPR\H24補正_完成検査\31地点_運用表示盤用観測所画像320ｘ240\防音対策済み\47612高田_photo_320x240 .jpg"/>
            <p:cNvPicPr>
              <a:picLocks noChangeArrowheads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2241" y="680456"/>
              <a:ext cx="1368000" cy="105624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0500"/>
            <a:ext cx="8870950" cy="539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latin typeface="+mn-lt"/>
                <a:cs typeface="Tahoma" pitchFamily="34" charset="0"/>
              </a:rPr>
              <a:t>WINDAS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  <a:cs typeface="Tahoma" pitchFamily="34" charset="0"/>
              </a:rPr>
              <a:t>  </a:t>
            </a:r>
            <a:r>
              <a:rPr lang="en-US" altLang="ja-JP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(Wind Profiler Network and Data Acquisition System)</a:t>
            </a:r>
          </a:p>
        </p:txBody>
      </p:sp>
      <p:sp>
        <p:nvSpPr>
          <p:cNvPr id="90" name="Rectangle 23"/>
          <p:cNvSpPr>
            <a:spLocks noChangeArrowheads="1"/>
          </p:cNvSpPr>
          <p:nvPr/>
        </p:nvSpPr>
        <p:spPr bwMode="auto">
          <a:xfrm>
            <a:off x="765175" y="1514475"/>
            <a:ext cx="750888" cy="184150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Rumoi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03" name="Rectangle 24"/>
          <p:cNvSpPr>
            <a:spLocks noChangeArrowheads="1"/>
          </p:cNvSpPr>
          <p:nvPr/>
        </p:nvSpPr>
        <p:spPr bwMode="auto">
          <a:xfrm>
            <a:off x="2155825" y="1533525"/>
            <a:ext cx="755650" cy="184150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Obihiro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04" name="Rectangle 25"/>
          <p:cNvSpPr>
            <a:spLocks noChangeArrowheads="1"/>
          </p:cNvSpPr>
          <p:nvPr/>
        </p:nvSpPr>
        <p:spPr bwMode="auto">
          <a:xfrm>
            <a:off x="3522663" y="1533525"/>
            <a:ext cx="754062" cy="184150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Muroran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05" name="Rectangle 26"/>
          <p:cNvSpPr>
            <a:spLocks noChangeArrowheads="1"/>
          </p:cNvSpPr>
          <p:nvPr/>
        </p:nvSpPr>
        <p:spPr bwMode="auto">
          <a:xfrm>
            <a:off x="4932363" y="1533525"/>
            <a:ext cx="754062" cy="184150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Miyako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06" name="Rectangle 27"/>
          <p:cNvSpPr>
            <a:spLocks noChangeArrowheads="1"/>
          </p:cNvSpPr>
          <p:nvPr/>
        </p:nvSpPr>
        <p:spPr bwMode="auto">
          <a:xfrm>
            <a:off x="6276975" y="1533525"/>
            <a:ext cx="754063" cy="184150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Sakata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07" name="Rectangle 28"/>
          <p:cNvSpPr>
            <a:spLocks noChangeArrowheads="1"/>
          </p:cNvSpPr>
          <p:nvPr/>
        </p:nvSpPr>
        <p:spPr bwMode="auto">
          <a:xfrm>
            <a:off x="4852988" y="2486025"/>
            <a:ext cx="873125" cy="185738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Kumagaya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08" name="Rectangle 29"/>
          <p:cNvSpPr>
            <a:spLocks noChangeArrowheads="1"/>
          </p:cNvSpPr>
          <p:nvPr/>
        </p:nvSpPr>
        <p:spPr bwMode="auto">
          <a:xfrm>
            <a:off x="6291263" y="2486025"/>
            <a:ext cx="754062" cy="184150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Mito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765175" y="4492625"/>
            <a:ext cx="752475" cy="184150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Katsuura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10" name="Rectangle 31"/>
          <p:cNvSpPr>
            <a:spLocks noChangeArrowheads="1"/>
          </p:cNvSpPr>
          <p:nvPr/>
        </p:nvSpPr>
        <p:spPr bwMode="auto">
          <a:xfrm>
            <a:off x="7667625" y="1533525"/>
            <a:ext cx="754063" cy="184150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Takada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11" name="Rectangle 32"/>
          <p:cNvSpPr>
            <a:spLocks noChangeArrowheads="1"/>
          </p:cNvSpPr>
          <p:nvPr/>
        </p:nvSpPr>
        <p:spPr bwMode="auto">
          <a:xfrm>
            <a:off x="620713" y="3530600"/>
            <a:ext cx="1081087" cy="184150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Kawaguchiko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12" name="Rectangle 33"/>
          <p:cNvSpPr>
            <a:spLocks noChangeArrowheads="1"/>
          </p:cNvSpPr>
          <p:nvPr/>
        </p:nvSpPr>
        <p:spPr bwMode="auto">
          <a:xfrm>
            <a:off x="2163763" y="3530600"/>
            <a:ext cx="754062" cy="184150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Shizuoka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13" name="Rectangle 34"/>
          <p:cNvSpPr>
            <a:spLocks noChangeArrowheads="1"/>
          </p:cNvSpPr>
          <p:nvPr/>
        </p:nvSpPr>
        <p:spPr bwMode="auto">
          <a:xfrm>
            <a:off x="7658100" y="2486025"/>
            <a:ext cx="754063" cy="184150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Nagoya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14" name="Rectangle 35"/>
          <p:cNvSpPr>
            <a:spLocks noChangeArrowheads="1"/>
          </p:cNvSpPr>
          <p:nvPr/>
        </p:nvSpPr>
        <p:spPr bwMode="auto">
          <a:xfrm>
            <a:off x="7648575" y="3530600"/>
            <a:ext cx="765175" cy="184150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Owase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15" name="Rectangle 36"/>
          <p:cNvSpPr>
            <a:spLocks noChangeArrowheads="1"/>
          </p:cNvSpPr>
          <p:nvPr/>
        </p:nvSpPr>
        <p:spPr bwMode="auto">
          <a:xfrm>
            <a:off x="3563938" y="2486025"/>
            <a:ext cx="752475" cy="184150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Fukui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18" name="Rectangle 37"/>
          <p:cNvSpPr>
            <a:spLocks noChangeArrowheads="1"/>
          </p:cNvSpPr>
          <p:nvPr/>
        </p:nvSpPr>
        <p:spPr bwMode="auto">
          <a:xfrm>
            <a:off x="4902200" y="4492625"/>
            <a:ext cx="752475" cy="184150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Hamada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19" name="Rectangle 38"/>
          <p:cNvSpPr>
            <a:spLocks noChangeArrowheads="1"/>
          </p:cNvSpPr>
          <p:nvPr/>
        </p:nvSpPr>
        <p:spPr bwMode="auto">
          <a:xfrm>
            <a:off x="742950" y="6538913"/>
            <a:ext cx="831850" cy="184150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Takamatsu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20" name="Rectangle 39"/>
          <p:cNvSpPr>
            <a:spLocks noChangeArrowheads="1"/>
          </p:cNvSpPr>
          <p:nvPr/>
        </p:nvSpPr>
        <p:spPr bwMode="auto">
          <a:xfrm>
            <a:off x="2173288" y="6538913"/>
            <a:ext cx="752475" cy="185737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Kouchi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21" name="Rectangle 40"/>
          <p:cNvSpPr>
            <a:spLocks noChangeArrowheads="1"/>
          </p:cNvSpPr>
          <p:nvPr/>
        </p:nvSpPr>
        <p:spPr bwMode="auto">
          <a:xfrm>
            <a:off x="3522663" y="6538913"/>
            <a:ext cx="754062" cy="185737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Shimizu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22" name="Rectangle 41"/>
          <p:cNvSpPr>
            <a:spLocks noChangeArrowheads="1"/>
          </p:cNvSpPr>
          <p:nvPr/>
        </p:nvSpPr>
        <p:spPr bwMode="auto">
          <a:xfrm>
            <a:off x="3482975" y="5491163"/>
            <a:ext cx="862013" cy="184150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Kumamoto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23" name="Rectangle 42"/>
          <p:cNvSpPr>
            <a:spLocks noChangeArrowheads="1"/>
          </p:cNvSpPr>
          <p:nvPr/>
        </p:nvSpPr>
        <p:spPr bwMode="auto">
          <a:xfrm>
            <a:off x="785813" y="5491163"/>
            <a:ext cx="752475" cy="185737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Ohita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24" name="Rectangle 43"/>
          <p:cNvSpPr>
            <a:spLocks noChangeArrowheads="1"/>
          </p:cNvSpPr>
          <p:nvPr/>
        </p:nvSpPr>
        <p:spPr bwMode="auto">
          <a:xfrm>
            <a:off x="4889500" y="5491163"/>
            <a:ext cx="754063" cy="185737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Nobeoka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25" name="Rectangle 44"/>
          <p:cNvSpPr>
            <a:spLocks noChangeArrowheads="1"/>
          </p:cNvSpPr>
          <p:nvPr/>
        </p:nvSpPr>
        <p:spPr bwMode="auto">
          <a:xfrm>
            <a:off x="7667625" y="4492625"/>
            <a:ext cx="754063" cy="184150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Izuhara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26" name="Rectangle 45"/>
          <p:cNvSpPr>
            <a:spLocks noChangeArrowheads="1"/>
          </p:cNvSpPr>
          <p:nvPr/>
        </p:nvSpPr>
        <p:spPr bwMode="auto">
          <a:xfrm>
            <a:off x="2124075" y="5491163"/>
            <a:ext cx="752475" cy="185737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Hirado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27" name="Rectangle 46"/>
          <p:cNvSpPr>
            <a:spLocks noChangeArrowheads="1"/>
          </p:cNvSpPr>
          <p:nvPr/>
        </p:nvSpPr>
        <p:spPr bwMode="auto">
          <a:xfrm>
            <a:off x="7596188" y="5491163"/>
            <a:ext cx="876300" cy="185737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Yakushima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28" name="Rectangle 47"/>
          <p:cNvSpPr>
            <a:spLocks noChangeArrowheads="1"/>
          </p:cNvSpPr>
          <p:nvPr/>
        </p:nvSpPr>
        <p:spPr bwMode="auto">
          <a:xfrm>
            <a:off x="6143625" y="6538913"/>
            <a:ext cx="1030288" cy="185737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Yonagunijima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29" name="Rectangle 48"/>
          <p:cNvSpPr>
            <a:spLocks noChangeArrowheads="1"/>
          </p:cNvSpPr>
          <p:nvPr/>
        </p:nvSpPr>
        <p:spPr bwMode="auto">
          <a:xfrm>
            <a:off x="2114550" y="4492625"/>
            <a:ext cx="882650" cy="184150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Hachijojima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30" name="Rectangle 49"/>
          <p:cNvSpPr>
            <a:spLocks noChangeArrowheads="1"/>
          </p:cNvSpPr>
          <p:nvPr/>
        </p:nvSpPr>
        <p:spPr bwMode="auto">
          <a:xfrm>
            <a:off x="6300788" y="5491163"/>
            <a:ext cx="750887" cy="185737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Ichiki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31" name="Rectangle 50"/>
          <p:cNvSpPr>
            <a:spLocks noChangeArrowheads="1"/>
          </p:cNvSpPr>
          <p:nvPr/>
        </p:nvSpPr>
        <p:spPr bwMode="auto">
          <a:xfrm>
            <a:off x="3532188" y="4492625"/>
            <a:ext cx="754062" cy="184150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Tottori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32" name="Rectangle 51"/>
          <p:cNvSpPr>
            <a:spLocks noChangeArrowheads="1"/>
          </p:cNvSpPr>
          <p:nvPr/>
        </p:nvSpPr>
        <p:spPr bwMode="auto">
          <a:xfrm>
            <a:off x="6227763" y="4492625"/>
            <a:ext cx="754062" cy="184150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Mihama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33" name="Rectangle 52"/>
          <p:cNvSpPr>
            <a:spLocks noChangeArrowheads="1"/>
          </p:cNvSpPr>
          <p:nvPr/>
        </p:nvSpPr>
        <p:spPr bwMode="auto">
          <a:xfrm>
            <a:off x="7361238" y="6538913"/>
            <a:ext cx="1296987" cy="185737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Minamidaitojima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34" name="Rectangle 53"/>
          <p:cNvSpPr>
            <a:spLocks noChangeArrowheads="1"/>
          </p:cNvSpPr>
          <p:nvPr/>
        </p:nvSpPr>
        <p:spPr bwMode="auto">
          <a:xfrm>
            <a:off x="4889500" y="6538913"/>
            <a:ext cx="755650" cy="185737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Naze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35" name="テキスト ボックス 57"/>
          <p:cNvSpPr txBox="1">
            <a:spLocks noChangeArrowheads="1"/>
          </p:cNvSpPr>
          <p:nvPr/>
        </p:nvSpPr>
        <p:spPr bwMode="auto">
          <a:xfrm>
            <a:off x="3902075" y="3429000"/>
            <a:ext cx="2695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Operation Center</a:t>
            </a:r>
            <a:endParaRPr lang="ja-JP" alt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36" name="Rectangle 36"/>
          <p:cNvSpPr>
            <a:spLocks noChangeArrowheads="1"/>
          </p:cNvSpPr>
          <p:nvPr/>
        </p:nvSpPr>
        <p:spPr bwMode="auto">
          <a:xfrm>
            <a:off x="787400" y="2486025"/>
            <a:ext cx="752475" cy="184150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Sendai</a:t>
            </a:r>
            <a:endParaRPr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明朝" charset="-128"/>
            </a:endParaRPr>
          </a:p>
        </p:txBody>
      </p:sp>
      <p:sp>
        <p:nvSpPr>
          <p:cNvPr id="137" name="Rectangle 36"/>
          <p:cNvSpPr>
            <a:spLocks noChangeArrowheads="1"/>
          </p:cNvSpPr>
          <p:nvPr/>
        </p:nvSpPr>
        <p:spPr bwMode="auto">
          <a:xfrm>
            <a:off x="2060575" y="2486025"/>
            <a:ext cx="936625" cy="184150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明朝" charset="-128"/>
              </a:rPr>
              <a:t>Wakamatsu</a:t>
            </a:r>
          </a:p>
        </p:txBody>
      </p:sp>
    </p:spTree>
    <p:extLst>
      <p:ext uri="{BB962C8B-B14F-4D97-AF65-F5344CB8AC3E}">
        <p14:creationId xmlns:p14="http://schemas.microsoft.com/office/powerpoint/2010/main" val="398369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Users\JMA1D2D.MET\Documents\tmp\作業用\japan_map_airports_tr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5" y="436563"/>
            <a:ext cx="8428038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>
            <a:spLocks noChangeAspect="1"/>
          </p:cNvSpPr>
          <p:nvPr/>
        </p:nvSpPr>
        <p:spPr bwMode="auto">
          <a:xfrm flipV="1">
            <a:off x="6418263" y="715963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円/楕円 6"/>
          <p:cNvSpPr>
            <a:spLocks noChangeAspect="1"/>
          </p:cNvSpPr>
          <p:nvPr/>
        </p:nvSpPr>
        <p:spPr bwMode="auto">
          <a:xfrm flipV="1">
            <a:off x="5948363" y="2144713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円/楕円 7"/>
          <p:cNvSpPr>
            <a:spLocks noChangeAspect="1"/>
          </p:cNvSpPr>
          <p:nvPr/>
        </p:nvSpPr>
        <p:spPr bwMode="auto">
          <a:xfrm flipV="1">
            <a:off x="7205663" y="1822450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円/楕円 8"/>
          <p:cNvSpPr>
            <a:spLocks noChangeAspect="1"/>
          </p:cNvSpPr>
          <p:nvPr/>
        </p:nvSpPr>
        <p:spPr bwMode="auto">
          <a:xfrm flipV="1">
            <a:off x="6818313" y="1841500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円/楕円 9"/>
          <p:cNvSpPr>
            <a:spLocks noChangeAspect="1"/>
          </p:cNvSpPr>
          <p:nvPr/>
        </p:nvSpPr>
        <p:spPr bwMode="auto">
          <a:xfrm flipV="1">
            <a:off x="6608763" y="617538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円/楕円 10"/>
          <p:cNvSpPr>
            <a:spLocks noChangeAspect="1"/>
          </p:cNvSpPr>
          <p:nvPr/>
        </p:nvSpPr>
        <p:spPr bwMode="auto">
          <a:xfrm flipV="1">
            <a:off x="6713538" y="1477963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円/楕円 11"/>
          <p:cNvSpPr>
            <a:spLocks noChangeAspect="1"/>
          </p:cNvSpPr>
          <p:nvPr/>
        </p:nvSpPr>
        <p:spPr bwMode="auto">
          <a:xfrm flipV="1">
            <a:off x="7275513" y="1487488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円/楕円 12"/>
          <p:cNvSpPr>
            <a:spLocks noChangeAspect="1"/>
          </p:cNvSpPr>
          <p:nvPr/>
        </p:nvSpPr>
        <p:spPr bwMode="auto">
          <a:xfrm flipV="1">
            <a:off x="7500938" y="1601788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円/楕円 13"/>
          <p:cNvSpPr>
            <a:spLocks noChangeAspect="1"/>
          </p:cNvSpPr>
          <p:nvPr/>
        </p:nvSpPr>
        <p:spPr bwMode="auto">
          <a:xfrm flipV="1">
            <a:off x="7008813" y="1182688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円/楕円 14"/>
          <p:cNvSpPr>
            <a:spLocks noChangeAspect="1"/>
          </p:cNvSpPr>
          <p:nvPr/>
        </p:nvSpPr>
        <p:spPr bwMode="auto">
          <a:xfrm flipV="1">
            <a:off x="5545138" y="1949450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円/楕円 15"/>
          <p:cNvSpPr>
            <a:spLocks noChangeAspect="1"/>
          </p:cNvSpPr>
          <p:nvPr/>
        </p:nvSpPr>
        <p:spPr bwMode="auto">
          <a:xfrm flipV="1">
            <a:off x="6284913" y="1611313"/>
            <a:ext cx="107950" cy="1079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円/楕円 16"/>
          <p:cNvSpPr>
            <a:spLocks noChangeAspect="1"/>
          </p:cNvSpPr>
          <p:nvPr/>
        </p:nvSpPr>
        <p:spPr bwMode="auto">
          <a:xfrm flipV="1">
            <a:off x="6275388" y="1763713"/>
            <a:ext cx="107950" cy="1079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 bwMode="auto">
          <a:xfrm flipV="1">
            <a:off x="6361113" y="1771650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" name="円/楕円 18"/>
          <p:cNvSpPr>
            <a:spLocks noChangeAspect="1"/>
          </p:cNvSpPr>
          <p:nvPr/>
        </p:nvSpPr>
        <p:spPr bwMode="auto">
          <a:xfrm flipV="1">
            <a:off x="5803900" y="2632075"/>
            <a:ext cx="109538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" name="円/楕円 19"/>
          <p:cNvSpPr>
            <a:spLocks noChangeAspect="1"/>
          </p:cNvSpPr>
          <p:nvPr/>
        </p:nvSpPr>
        <p:spPr bwMode="auto">
          <a:xfrm flipV="1">
            <a:off x="5851525" y="3254375"/>
            <a:ext cx="109538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" name="円/楕円 20"/>
          <p:cNvSpPr>
            <a:spLocks noChangeAspect="1"/>
          </p:cNvSpPr>
          <p:nvPr/>
        </p:nvSpPr>
        <p:spPr bwMode="auto">
          <a:xfrm flipV="1">
            <a:off x="5565775" y="3089275"/>
            <a:ext cx="109538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" name="円/楕円 21"/>
          <p:cNvSpPr>
            <a:spLocks noChangeAspect="1"/>
          </p:cNvSpPr>
          <p:nvPr/>
        </p:nvSpPr>
        <p:spPr bwMode="auto">
          <a:xfrm flipV="1">
            <a:off x="5459413" y="3670300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" name="円/楕円 22"/>
          <p:cNvSpPr>
            <a:spLocks noChangeAspect="1"/>
          </p:cNvSpPr>
          <p:nvPr/>
        </p:nvSpPr>
        <p:spPr bwMode="auto">
          <a:xfrm flipV="1">
            <a:off x="5305425" y="3479800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" name="円/楕円 23"/>
          <p:cNvSpPr>
            <a:spLocks noChangeAspect="1"/>
          </p:cNvSpPr>
          <p:nvPr/>
        </p:nvSpPr>
        <p:spPr bwMode="auto">
          <a:xfrm flipV="1">
            <a:off x="5400675" y="4138613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" name="円/楕円 24"/>
          <p:cNvSpPr>
            <a:spLocks noChangeAspect="1"/>
          </p:cNvSpPr>
          <p:nvPr/>
        </p:nvSpPr>
        <p:spPr bwMode="auto">
          <a:xfrm flipV="1">
            <a:off x="5664200" y="2868613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6" name="円/楕円 25"/>
          <p:cNvSpPr>
            <a:spLocks noChangeAspect="1"/>
          </p:cNvSpPr>
          <p:nvPr/>
        </p:nvSpPr>
        <p:spPr bwMode="auto">
          <a:xfrm flipV="1">
            <a:off x="5648325" y="3800475"/>
            <a:ext cx="107950" cy="109538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7" name="円/楕円 26"/>
          <p:cNvSpPr>
            <a:spLocks noChangeAspect="1"/>
          </p:cNvSpPr>
          <p:nvPr/>
        </p:nvSpPr>
        <p:spPr bwMode="auto">
          <a:xfrm flipV="1">
            <a:off x="5210175" y="4868863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" name="円/楕円 27"/>
          <p:cNvSpPr>
            <a:spLocks noChangeAspect="1"/>
          </p:cNvSpPr>
          <p:nvPr/>
        </p:nvSpPr>
        <p:spPr bwMode="auto">
          <a:xfrm flipV="1">
            <a:off x="5021263" y="4879975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" name="円/楕円 29"/>
          <p:cNvSpPr>
            <a:spLocks noChangeAspect="1"/>
          </p:cNvSpPr>
          <p:nvPr/>
        </p:nvSpPr>
        <p:spPr bwMode="auto">
          <a:xfrm flipV="1">
            <a:off x="4757738" y="5253038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1" name="円/楕円 30"/>
          <p:cNvSpPr>
            <a:spLocks noChangeAspect="1"/>
          </p:cNvSpPr>
          <p:nvPr/>
        </p:nvSpPr>
        <p:spPr bwMode="auto">
          <a:xfrm flipV="1">
            <a:off x="4791075" y="5975350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2" name="円/楕円 31"/>
          <p:cNvSpPr>
            <a:spLocks noChangeAspect="1"/>
          </p:cNvSpPr>
          <p:nvPr/>
        </p:nvSpPr>
        <p:spPr bwMode="auto">
          <a:xfrm flipV="1">
            <a:off x="4705350" y="5378450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3" name="円/楕円 32"/>
          <p:cNvSpPr>
            <a:spLocks noChangeAspect="1"/>
          </p:cNvSpPr>
          <p:nvPr/>
        </p:nvSpPr>
        <p:spPr bwMode="auto">
          <a:xfrm flipV="1">
            <a:off x="4627563" y="5461000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4" name="円/楕円 33"/>
          <p:cNvSpPr>
            <a:spLocks noChangeAspect="1"/>
          </p:cNvSpPr>
          <p:nvPr/>
        </p:nvSpPr>
        <p:spPr bwMode="auto">
          <a:xfrm flipV="1">
            <a:off x="4772025" y="5521325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5" name="円/楕円 34"/>
          <p:cNvSpPr>
            <a:spLocks noChangeAspect="1"/>
          </p:cNvSpPr>
          <p:nvPr/>
        </p:nvSpPr>
        <p:spPr bwMode="auto">
          <a:xfrm flipV="1">
            <a:off x="5286375" y="4614863"/>
            <a:ext cx="107950" cy="1079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6" name="円/楕円 35"/>
          <p:cNvSpPr>
            <a:spLocks noChangeAspect="1"/>
          </p:cNvSpPr>
          <p:nvPr/>
        </p:nvSpPr>
        <p:spPr bwMode="auto">
          <a:xfrm flipV="1">
            <a:off x="3841750" y="4975225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7" name="円/楕円 36"/>
          <p:cNvSpPr>
            <a:spLocks noChangeAspect="1"/>
          </p:cNvSpPr>
          <p:nvPr/>
        </p:nvSpPr>
        <p:spPr bwMode="auto">
          <a:xfrm flipV="1">
            <a:off x="4386263" y="4497388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8" name="円/楕円 37"/>
          <p:cNvSpPr>
            <a:spLocks noChangeAspect="1"/>
          </p:cNvSpPr>
          <p:nvPr/>
        </p:nvSpPr>
        <p:spPr bwMode="auto">
          <a:xfrm flipV="1">
            <a:off x="4202113" y="4165600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0" name="円/楕円 39"/>
          <p:cNvSpPr>
            <a:spLocks noChangeAspect="1"/>
          </p:cNvSpPr>
          <p:nvPr/>
        </p:nvSpPr>
        <p:spPr bwMode="auto">
          <a:xfrm flipV="1">
            <a:off x="5033963" y="3765550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2" name="円/楕円 41"/>
          <p:cNvSpPr>
            <a:spLocks noChangeAspect="1"/>
          </p:cNvSpPr>
          <p:nvPr/>
        </p:nvSpPr>
        <p:spPr bwMode="auto">
          <a:xfrm flipV="1">
            <a:off x="4186238" y="3856038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3" name="円/楕円 42"/>
          <p:cNvSpPr>
            <a:spLocks noChangeAspect="1"/>
          </p:cNvSpPr>
          <p:nvPr/>
        </p:nvSpPr>
        <p:spPr bwMode="auto">
          <a:xfrm flipV="1">
            <a:off x="4348163" y="5083175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4" name="円/楕円 43"/>
          <p:cNvSpPr>
            <a:spLocks noChangeAspect="1"/>
          </p:cNvSpPr>
          <p:nvPr/>
        </p:nvSpPr>
        <p:spPr bwMode="auto">
          <a:xfrm flipV="1">
            <a:off x="3768725" y="4343400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5" name="円/楕円 44"/>
          <p:cNvSpPr>
            <a:spLocks noChangeAspect="1"/>
          </p:cNvSpPr>
          <p:nvPr/>
        </p:nvSpPr>
        <p:spPr bwMode="auto">
          <a:xfrm flipV="1">
            <a:off x="4752975" y="3660775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6" name="円/楕円 45"/>
          <p:cNvSpPr>
            <a:spLocks noChangeAspect="1"/>
          </p:cNvSpPr>
          <p:nvPr/>
        </p:nvSpPr>
        <p:spPr bwMode="auto">
          <a:xfrm flipV="1">
            <a:off x="3870325" y="4254500"/>
            <a:ext cx="107950" cy="1079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7" name="円/楕円 46"/>
          <p:cNvSpPr>
            <a:spLocks noChangeAspect="1"/>
          </p:cNvSpPr>
          <p:nvPr/>
        </p:nvSpPr>
        <p:spPr bwMode="auto">
          <a:xfrm flipV="1">
            <a:off x="3255963" y="4975225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8" name="円/楕円 47"/>
          <p:cNvSpPr>
            <a:spLocks noChangeAspect="1"/>
          </p:cNvSpPr>
          <p:nvPr/>
        </p:nvSpPr>
        <p:spPr bwMode="auto">
          <a:xfrm flipV="1">
            <a:off x="3359150" y="4830763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9" name="円/楕円 48"/>
          <p:cNvSpPr>
            <a:spLocks noChangeAspect="1"/>
          </p:cNvSpPr>
          <p:nvPr/>
        </p:nvSpPr>
        <p:spPr bwMode="auto">
          <a:xfrm flipV="1">
            <a:off x="3371850" y="4956175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1" name="円/楕円 50"/>
          <p:cNvSpPr>
            <a:spLocks noChangeAspect="1"/>
          </p:cNvSpPr>
          <p:nvPr/>
        </p:nvSpPr>
        <p:spPr bwMode="auto">
          <a:xfrm flipV="1">
            <a:off x="3197225" y="4889500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2" name="円/楕円 51"/>
          <p:cNvSpPr>
            <a:spLocks noChangeAspect="1"/>
          </p:cNvSpPr>
          <p:nvPr/>
        </p:nvSpPr>
        <p:spPr bwMode="auto">
          <a:xfrm flipV="1">
            <a:off x="3197225" y="5332413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3" name="円/楕円 52"/>
          <p:cNvSpPr>
            <a:spLocks noChangeAspect="1"/>
          </p:cNvSpPr>
          <p:nvPr/>
        </p:nvSpPr>
        <p:spPr bwMode="auto">
          <a:xfrm flipV="1">
            <a:off x="2736850" y="4030663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4" name="円/楕円 53"/>
          <p:cNvSpPr>
            <a:spLocks noChangeAspect="1"/>
          </p:cNvSpPr>
          <p:nvPr/>
        </p:nvSpPr>
        <p:spPr bwMode="auto">
          <a:xfrm flipV="1">
            <a:off x="2946400" y="4429125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5" name="円/楕円 54"/>
          <p:cNvSpPr>
            <a:spLocks noChangeAspect="1"/>
          </p:cNvSpPr>
          <p:nvPr/>
        </p:nvSpPr>
        <p:spPr bwMode="auto">
          <a:xfrm flipV="1">
            <a:off x="2493963" y="4333875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6" name="円/楕円 55"/>
          <p:cNvSpPr>
            <a:spLocks noChangeAspect="1"/>
          </p:cNvSpPr>
          <p:nvPr/>
        </p:nvSpPr>
        <p:spPr bwMode="auto">
          <a:xfrm flipV="1">
            <a:off x="2767013" y="4741863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7" name="円/楕円 56"/>
          <p:cNvSpPr>
            <a:spLocks noChangeAspect="1"/>
          </p:cNvSpPr>
          <p:nvPr/>
        </p:nvSpPr>
        <p:spPr bwMode="auto">
          <a:xfrm flipV="1">
            <a:off x="2376488" y="4722813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8" name="円/楕円 57"/>
          <p:cNvSpPr>
            <a:spLocks noChangeAspect="1"/>
          </p:cNvSpPr>
          <p:nvPr/>
        </p:nvSpPr>
        <p:spPr bwMode="auto">
          <a:xfrm flipV="1">
            <a:off x="2786063" y="4956175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9" name="円/楕円 58"/>
          <p:cNvSpPr>
            <a:spLocks noChangeAspect="1"/>
          </p:cNvSpPr>
          <p:nvPr/>
        </p:nvSpPr>
        <p:spPr bwMode="auto">
          <a:xfrm flipV="1">
            <a:off x="2206625" y="4984750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0" name="円/楕円 59"/>
          <p:cNvSpPr>
            <a:spLocks noChangeAspect="1"/>
          </p:cNvSpPr>
          <p:nvPr/>
        </p:nvSpPr>
        <p:spPr bwMode="auto">
          <a:xfrm flipV="1">
            <a:off x="2576513" y="5219700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1" name="円/楕円 60"/>
          <p:cNvSpPr>
            <a:spLocks noChangeAspect="1"/>
          </p:cNvSpPr>
          <p:nvPr/>
        </p:nvSpPr>
        <p:spPr bwMode="auto">
          <a:xfrm flipV="1">
            <a:off x="2060575" y="4513263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2" name="円/楕円 61"/>
          <p:cNvSpPr>
            <a:spLocks noChangeAspect="1"/>
          </p:cNvSpPr>
          <p:nvPr/>
        </p:nvSpPr>
        <p:spPr bwMode="auto">
          <a:xfrm flipV="1">
            <a:off x="2665413" y="4333875"/>
            <a:ext cx="107950" cy="1079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3" name="円/楕円 62"/>
          <p:cNvSpPr>
            <a:spLocks noChangeAspect="1"/>
          </p:cNvSpPr>
          <p:nvPr/>
        </p:nvSpPr>
        <p:spPr bwMode="auto">
          <a:xfrm flipV="1">
            <a:off x="2952750" y="5106988"/>
            <a:ext cx="107950" cy="1079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4" name="円/楕円 63"/>
          <p:cNvSpPr>
            <a:spLocks noChangeAspect="1"/>
          </p:cNvSpPr>
          <p:nvPr/>
        </p:nvSpPr>
        <p:spPr bwMode="auto">
          <a:xfrm flipV="1">
            <a:off x="1406525" y="4859338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6" name="円/楕円 65"/>
          <p:cNvSpPr>
            <a:spLocks noChangeAspect="1"/>
          </p:cNvSpPr>
          <p:nvPr/>
        </p:nvSpPr>
        <p:spPr bwMode="auto">
          <a:xfrm flipV="1">
            <a:off x="1638300" y="4813300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7" name="円/楕円 66"/>
          <p:cNvSpPr>
            <a:spLocks noChangeAspect="1"/>
          </p:cNvSpPr>
          <p:nvPr/>
        </p:nvSpPr>
        <p:spPr bwMode="auto">
          <a:xfrm flipV="1">
            <a:off x="614363" y="5022850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8" name="円/楕円 67"/>
          <p:cNvSpPr>
            <a:spLocks noChangeAspect="1"/>
          </p:cNvSpPr>
          <p:nvPr/>
        </p:nvSpPr>
        <p:spPr bwMode="auto">
          <a:xfrm flipV="1">
            <a:off x="1077913" y="4408488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9" name="円/楕円 68"/>
          <p:cNvSpPr>
            <a:spLocks noChangeAspect="1"/>
          </p:cNvSpPr>
          <p:nvPr/>
        </p:nvSpPr>
        <p:spPr bwMode="auto">
          <a:xfrm flipV="1">
            <a:off x="1087438" y="5092700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0" name="円/楕円 69"/>
          <p:cNvSpPr>
            <a:spLocks noChangeAspect="1"/>
          </p:cNvSpPr>
          <p:nvPr/>
        </p:nvSpPr>
        <p:spPr bwMode="auto">
          <a:xfrm flipV="1">
            <a:off x="1430338" y="5243513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1" name="円/楕円 70"/>
          <p:cNvSpPr>
            <a:spLocks noChangeAspect="1"/>
          </p:cNvSpPr>
          <p:nvPr/>
        </p:nvSpPr>
        <p:spPr bwMode="auto">
          <a:xfrm flipV="1">
            <a:off x="1758950" y="4789488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2" name="円/楕円 71"/>
          <p:cNvSpPr>
            <a:spLocks noChangeAspect="1"/>
          </p:cNvSpPr>
          <p:nvPr/>
        </p:nvSpPr>
        <p:spPr bwMode="auto">
          <a:xfrm flipV="1">
            <a:off x="1268413" y="5026025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3" name="円/楕円 72"/>
          <p:cNvSpPr>
            <a:spLocks noChangeAspect="1"/>
          </p:cNvSpPr>
          <p:nvPr/>
        </p:nvSpPr>
        <p:spPr bwMode="auto">
          <a:xfrm flipV="1">
            <a:off x="1249363" y="5657850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4" name="円/楕円 73"/>
          <p:cNvSpPr>
            <a:spLocks noChangeAspect="1"/>
          </p:cNvSpPr>
          <p:nvPr/>
        </p:nvSpPr>
        <p:spPr bwMode="auto">
          <a:xfrm flipV="1">
            <a:off x="1828800" y="5032375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5" name="円/楕円 74"/>
          <p:cNvSpPr>
            <a:spLocks noChangeAspect="1"/>
          </p:cNvSpPr>
          <p:nvPr/>
        </p:nvSpPr>
        <p:spPr bwMode="auto">
          <a:xfrm flipV="1">
            <a:off x="1519238" y="5705475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6" name="円/楕円 75"/>
          <p:cNvSpPr>
            <a:spLocks noChangeAspect="1"/>
          </p:cNvSpPr>
          <p:nvPr/>
        </p:nvSpPr>
        <p:spPr bwMode="auto">
          <a:xfrm flipV="1">
            <a:off x="1135063" y="4678363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7" name="円/楕円 76"/>
          <p:cNvSpPr>
            <a:spLocks noChangeAspect="1"/>
          </p:cNvSpPr>
          <p:nvPr/>
        </p:nvSpPr>
        <p:spPr bwMode="auto">
          <a:xfrm flipV="1">
            <a:off x="754063" y="4970463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8" name="円/楕円 77"/>
          <p:cNvSpPr>
            <a:spLocks noChangeAspect="1"/>
          </p:cNvSpPr>
          <p:nvPr/>
        </p:nvSpPr>
        <p:spPr bwMode="auto">
          <a:xfrm flipV="1">
            <a:off x="820738" y="4875213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9" name="円/楕円 78"/>
          <p:cNvSpPr>
            <a:spLocks noChangeAspect="1"/>
          </p:cNvSpPr>
          <p:nvPr/>
        </p:nvSpPr>
        <p:spPr bwMode="auto">
          <a:xfrm flipV="1">
            <a:off x="7940675" y="4278313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0" name="円/楕円 79"/>
          <p:cNvSpPr>
            <a:spLocks noChangeAspect="1"/>
          </p:cNvSpPr>
          <p:nvPr/>
        </p:nvSpPr>
        <p:spPr bwMode="auto">
          <a:xfrm flipV="1">
            <a:off x="8416925" y="3265488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1" name="円/楕円 80"/>
          <p:cNvSpPr>
            <a:spLocks noChangeAspect="1"/>
          </p:cNvSpPr>
          <p:nvPr/>
        </p:nvSpPr>
        <p:spPr bwMode="auto">
          <a:xfrm flipV="1">
            <a:off x="8283575" y="3398838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2" name="円/楕円 81"/>
          <p:cNvSpPr>
            <a:spLocks noChangeAspect="1"/>
          </p:cNvSpPr>
          <p:nvPr/>
        </p:nvSpPr>
        <p:spPr bwMode="auto">
          <a:xfrm flipV="1">
            <a:off x="7432675" y="4937125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3" name="円/楕円 82"/>
          <p:cNvSpPr>
            <a:spLocks noChangeAspect="1"/>
          </p:cNvSpPr>
          <p:nvPr/>
        </p:nvSpPr>
        <p:spPr bwMode="auto">
          <a:xfrm flipV="1">
            <a:off x="8061325" y="4318000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4" name="円/楕円 83"/>
          <p:cNvSpPr>
            <a:spLocks noChangeAspect="1"/>
          </p:cNvSpPr>
          <p:nvPr/>
        </p:nvSpPr>
        <p:spPr bwMode="auto">
          <a:xfrm flipV="1">
            <a:off x="7537450" y="4764088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5" name="円/楕円 84"/>
          <p:cNvSpPr>
            <a:spLocks noChangeAspect="1"/>
          </p:cNvSpPr>
          <p:nvPr/>
        </p:nvSpPr>
        <p:spPr bwMode="auto">
          <a:xfrm flipV="1">
            <a:off x="7632700" y="4570413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6" name="円/楕円 85"/>
          <p:cNvSpPr>
            <a:spLocks noChangeAspect="1"/>
          </p:cNvSpPr>
          <p:nvPr/>
        </p:nvSpPr>
        <p:spPr bwMode="auto">
          <a:xfrm flipV="1">
            <a:off x="7156450" y="5326063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7" name="円/楕円 86"/>
          <p:cNvSpPr>
            <a:spLocks noChangeAspect="1"/>
          </p:cNvSpPr>
          <p:nvPr/>
        </p:nvSpPr>
        <p:spPr bwMode="auto">
          <a:xfrm flipV="1">
            <a:off x="5661025" y="6153150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8" name="円/楕円 87"/>
          <p:cNvSpPr>
            <a:spLocks noChangeAspect="1"/>
          </p:cNvSpPr>
          <p:nvPr/>
        </p:nvSpPr>
        <p:spPr bwMode="auto">
          <a:xfrm flipV="1">
            <a:off x="6210300" y="6008688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9" name="円/楕円 88"/>
          <p:cNvSpPr>
            <a:spLocks noChangeAspect="1"/>
          </p:cNvSpPr>
          <p:nvPr/>
        </p:nvSpPr>
        <p:spPr bwMode="auto">
          <a:xfrm flipV="1">
            <a:off x="6116638" y="5983288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0" name="円/楕円 89"/>
          <p:cNvSpPr>
            <a:spLocks noChangeAspect="1"/>
          </p:cNvSpPr>
          <p:nvPr/>
        </p:nvSpPr>
        <p:spPr bwMode="auto">
          <a:xfrm flipV="1">
            <a:off x="6969125" y="5145088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1" name="円/楕円 90"/>
          <p:cNvSpPr>
            <a:spLocks noChangeAspect="1"/>
          </p:cNvSpPr>
          <p:nvPr/>
        </p:nvSpPr>
        <p:spPr bwMode="auto">
          <a:xfrm flipV="1">
            <a:off x="6994525" y="5324475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2" name="円/楕円 91"/>
          <p:cNvSpPr>
            <a:spLocks noChangeAspect="1"/>
          </p:cNvSpPr>
          <p:nvPr/>
        </p:nvSpPr>
        <p:spPr bwMode="auto">
          <a:xfrm flipV="1">
            <a:off x="8639175" y="5457825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3" name="円/楕円 92"/>
          <p:cNvSpPr>
            <a:spLocks noChangeAspect="1"/>
          </p:cNvSpPr>
          <p:nvPr/>
        </p:nvSpPr>
        <p:spPr bwMode="auto">
          <a:xfrm flipV="1">
            <a:off x="8697913" y="5359400"/>
            <a:ext cx="109537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4" name="円/楕円 93"/>
          <p:cNvSpPr>
            <a:spLocks noChangeAspect="1"/>
          </p:cNvSpPr>
          <p:nvPr/>
        </p:nvSpPr>
        <p:spPr bwMode="auto">
          <a:xfrm flipV="1">
            <a:off x="6769100" y="5268913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5" name="円/楕円 94"/>
          <p:cNvSpPr>
            <a:spLocks noChangeAspect="1"/>
          </p:cNvSpPr>
          <p:nvPr/>
        </p:nvSpPr>
        <p:spPr bwMode="auto">
          <a:xfrm flipV="1">
            <a:off x="5540375" y="6340475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6" name="円/楕円 95"/>
          <p:cNvSpPr>
            <a:spLocks noChangeAspect="1"/>
          </p:cNvSpPr>
          <p:nvPr/>
        </p:nvSpPr>
        <p:spPr bwMode="auto">
          <a:xfrm flipV="1">
            <a:off x="5203825" y="6151563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7" name="円/楕円 96"/>
          <p:cNvSpPr>
            <a:spLocks noChangeAspect="1"/>
          </p:cNvSpPr>
          <p:nvPr/>
        </p:nvSpPr>
        <p:spPr bwMode="auto">
          <a:xfrm flipV="1">
            <a:off x="6037263" y="2697163"/>
            <a:ext cx="107950" cy="1079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9" name="円/楕円 98"/>
          <p:cNvSpPr>
            <a:spLocks noChangeAspect="1"/>
          </p:cNvSpPr>
          <p:nvPr/>
        </p:nvSpPr>
        <p:spPr bwMode="auto">
          <a:xfrm flipV="1">
            <a:off x="5915025" y="6059488"/>
            <a:ext cx="107950" cy="1079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7" name="円/楕円 106"/>
          <p:cNvSpPr>
            <a:spLocks noChangeAspect="1"/>
          </p:cNvSpPr>
          <p:nvPr/>
        </p:nvSpPr>
        <p:spPr bwMode="auto">
          <a:xfrm flipV="1">
            <a:off x="2095500" y="4846638"/>
            <a:ext cx="107950" cy="1079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696" name="テキスト ボックス 99"/>
          <p:cNvSpPr txBox="1">
            <a:spLocks noChangeArrowheads="1"/>
          </p:cNvSpPr>
          <p:nvPr/>
        </p:nvSpPr>
        <p:spPr bwMode="auto">
          <a:xfrm>
            <a:off x="258763" y="6129338"/>
            <a:ext cx="4511675" cy="62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1800" dirty="0" smtClean="0">
                <a:solidFill>
                  <a:srgbClr val="000000"/>
                </a:solidFill>
                <a:latin typeface="+mn-lt"/>
              </a:rPr>
              <a:t>     </a:t>
            </a:r>
            <a:r>
              <a:rPr lang="en-US" altLang="ja-JP" sz="1800" dirty="0" smtClean="0">
                <a:solidFill>
                  <a:srgbClr val="0000FF"/>
                </a:solidFill>
                <a:latin typeface="+mn-lt"/>
              </a:rPr>
              <a:t>Observation by JMA            : 81 Airports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1800" dirty="0" smtClean="0">
                <a:solidFill>
                  <a:srgbClr val="000000"/>
                </a:solidFill>
                <a:latin typeface="+mn-lt"/>
              </a:rPr>
              <a:t>     </a:t>
            </a:r>
            <a:r>
              <a:rPr lang="en-US" altLang="ja-JP" sz="1800" dirty="0" smtClean="0">
                <a:solidFill>
                  <a:srgbClr val="663300"/>
                </a:solidFill>
                <a:latin typeface="+mn-lt"/>
              </a:rPr>
              <a:t>Observation by JSDF/USFJ:   8 Airports</a:t>
            </a:r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 bwMode="auto">
          <a:xfrm flipV="1">
            <a:off x="300038" y="6499225"/>
            <a:ext cx="179387" cy="17938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 bwMode="auto">
          <a:xfrm flipV="1">
            <a:off x="301625" y="6224588"/>
            <a:ext cx="179388" cy="179387"/>
          </a:xfrm>
          <a:prstGeom prst="ellipse">
            <a:avLst/>
          </a:prstGeom>
          <a:solidFill>
            <a:srgbClr val="0000FF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1" name="Rectangle 2"/>
          <p:cNvSpPr>
            <a:spLocks noChangeArrowheads="1"/>
          </p:cNvSpPr>
          <p:nvPr/>
        </p:nvSpPr>
        <p:spPr bwMode="auto">
          <a:xfrm>
            <a:off x="371475" y="203200"/>
            <a:ext cx="84359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ja-JP" sz="3600" dirty="0">
                <a:solidFill>
                  <a:schemeClr val="bg1"/>
                </a:solidFill>
                <a:latin typeface="+mn-lt"/>
                <a:ea typeface="ＭＳ Ｐゴシック" pitchFamily="50" charset="-128"/>
                <a:cs typeface="Tahoma" pitchFamily="34" charset="0"/>
              </a:rPr>
              <a:t>Weather Observation for Civil Aviation</a:t>
            </a:r>
          </a:p>
        </p:txBody>
      </p:sp>
      <p:sp>
        <p:nvSpPr>
          <p:cNvPr id="217" name="正方形/長方形 216"/>
          <p:cNvSpPr/>
          <p:nvPr/>
        </p:nvSpPr>
        <p:spPr bwMode="auto">
          <a:xfrm>
            <a:off x="215900" y="1019175"/>
            <a:ext cx="1962150" cy="3227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714" name="テキスト ボックス 43"/>
          <p:cNvSpPr txBox="1">
            <a:spLocks noChangeArrowheads="1"/>
          </p:cNvSpPr>
          <p:nvPr/>
        </p:nvSpPr>
        <p:spPr bwMode="auto">
          <a:xfrm>
            <a:off x="236538" y="2825750"/>
            <a:ext cx="2078037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ja-JP" sz="1400" dirty="0" smtClean="0">
              <a:solidFill>
                <a:srgbClr val="0000FF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400" i="1" dirty="0">
                <a:latin typeface="+mj-lt"/>
              </a:rPr>
              <a:t>Wind, Temp, Humidity </a:t>
            </a:r>
            <a:r>
              <a:rPr lang="en-US" altLang="ja-JP" sz="1400" i="1" dirty="0" smtClean="0">
                <a:latin typeface="+mj-lt"/>
              </a:rPr>
              <a:t>Pressure, Ceiling, RVR, MOR, Rain Intensity</a:t>
            </a:r>
            <a:r>
              <a:rPr lang="en-US" altLang="ja-JP" sz="1400" dirty="0" smtClean="0">
                <a:latin typeface="+mj-lt"/>
              </a:rPr>
              <a:t> etc. are reported as </a:t>
            </a:r>
            <a:r>
              <a:rPr lang="en-US" altLang="ja-JP" sz="1400" dirty="0">
                <a:latin typeface="+mj-lt"/>
              </a:rPr>
              <a:t>METAR/SPECI </a:t>
            </a:r>
            <a:r>
              <a:rPr lang="en-US" altLang="ja-JP" sz="1400" dirty="0" smtClean="0">
                <a:latin typeface="+mj-lt"/>
              </a:rPr>
              <a:t>and 6sec</a:t>
            </a:r>
            <a:r>
              <a:rPr lang="en-US" altLang="ja-JP" sz="1400" dirty="0">
                <a:latin typeface="+mj-lt"/>
              </a:rPr>
              <a:t>. real-time </a:t>
            </a:r>
            <a:r>
              <a:rPr lang="en-US" altLang="ja-JP" sz="1400" dirty="0" smtClean="0">
                <a:latin typeface="+mj-lt"/>
              </a:rPr>
              <a:t>data</a:t>
            </a:r>
            <a:endParaRPr lang="en-US" altLang="ja-JP" sz="1400" dirty="0">
              <a:latin typeface="+mj-lt"/>
            </a:endParaRPr>
          </a:p>
        </p:txBody>
      </p:sp>
      <p:grpSp>
        <p:nvGrpSpPr>
          <p:cNvPr id="29794" name="グループ化 20"/>
          <p:cNvGrpSpPr>
            <a:grpSpLocks/>
          </p:cNvGrpSpPr>
          <p:nvPr/>
        </p:nvGrpSpPr>
        <p:grpSpPr bwMode="auto">
          <a:xfrm>
            <a:off x="3975100" y="1406525"/>
            <a:ext cx="1057275" cy="1033463"/>
            <a:chOff x="5292080" y="2996952"/>
            <a:chExt cx="3096674" cy="2669853"/>
          </a:xfrm>
        </p:grpSpPr>
        <p:pic>
          <p:nvPicPr>
            <p:cNvPr id="29805" name="Picture 2" descr="G:\画面サンプル\０４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3356992"/>
              <a:ext cx="1800200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06" name="Picture 2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996952"/>
              <a:ext cx="3096674" cy="2669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95" name="Picture 2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7613" y="1352550"/>
            <a:ext cx="11414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6" name="AutoShape 56"/>
          <p:cNvSpPr>
            <a:spLocks noChangeArrowheads="1"/>
          </p:cNvSpPr>
          <p:nvPr/>
        </p:nvSpPr>
        <p:spPr bwMode="auto">
          <a:xfrm rot="10800000" flipH="1">
            <a:off x="2073275" y="1758950"/>
            <a:ext cx="608013" cy="193675"/>
          </a:xfrm>
          <a:prstGeom prst="rightArrow">
            <a:avLst>
              <a:gd name="adj1" fmla="val 37500"/>
              <a:gd name="adj2" fmla="val 14073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ja-JP" altLang="en-US" sz="1800" smtClean="0">
              <a:latin typeface="+mn-lt"/>
            </a:endParaRPr>
          </a:p>
        </p:txBody>
      </p:sp>
      <p:pic>
        <p:nvPicPr>
          <p:cNvPr id="29797" name="Picture 118" descr="G:\無題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413" y="1155700"/>
            <a:ext cx="8985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" name="AutoShape 25"/>
          <p:cNvSpPr>
            <a:spLocks noChangeArrowheads="1"/>
          </p:cNvSpPr>
          <p:nvPr/>
        </p:nvSpPr>
        <p:spPr bwMode="auto">
          <a:xfrm>
            <a:off x="2062163" y="2408238"/>
            <a:ext cx="2646362" cy="1338262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latin typeface="+mn-lt"/>
                <a:ea typeface="+mn-ea"/>
              </a:rPr>
              <a:t>JMA provides users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latin typeface="+mn-lt"/>
                <a:ea typeface="+mn-ea"/>
              </a:rPr>
              <a:t>(</a:t>
            </a:r>
            <a:r>
              <a:rPr lang="en-US" altLang="ja-JP" i="1" dirty="0">
                <a:latin typeface="+mn-lt"/>
                <a:ea typeface="+mn-ea"/>
              </a:rPr>
              <a:t>Airlines, ATC, ATM </a:t>
            </a:r>
            <a:r>
              <a:rPr lang="en-US" altLang="ja-JP" dirty="0">
                <a:latin typeface="+mn-lt"/>
                <a:ea typeface="+mn-ea"/>
              </a:rPr>
              <a:t>etc)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latin typeface="+mn-lt"/>
                <a:ea typeface="+mn-ea"/>
              </a:rPr>
              <a:t>with observation data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latin typeface="+mn-lt"/>
                <a:ea typeface="+mn-ea"/>
              </a:rPr>
              <a:t>from </a:t>
            </a:r>
            <a:r>
              <a:rPr lang="en-US" altLang="ja-JP" dirty="0">
                <a:latin typeface="+mn-lt"/>
              </a:rPr>
              <a:t>89 airports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  <a:latin typeface="+mn-lt"/>
              </a:rPr>
              <a:t>on the Internet</a:t>
            </a:r>
            <a:r>
              <a:rPr lang="en-US" altLang="ja-JP" dirty="0">
                <a:latin typeface="+mn-lt"/>
              </a:rPr>
              <a:t>.</a:t>
            </a:r>
          </a:p>
        </p:txBody>
      </p:sp>
      <p:sp>
        <p:nvSpPr>
          <p:cNvPr id="25702" name="テキスト ボックス 225"/>
          <p:cNvSpPr txBox="1">
            <a:spLocks noChangeArrowheads="1"/>
          </p:cNvSpPr>
          <p:nvPr/>
        </p:nvSpPr>
        <p:spPr bwMode="auto">
          <a:xfrm>
            <a:off x="5637213" y="6510338"/>
            <a:ext cx="3449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200" i="1" dirty="0" smtClean="0">
                <a:solidFill>
                  <a:srgbClr val="000000"/>
                </a:solidFill>
                <a:latin typeface="+mn-lt"/>
              </a:rPr>
              <a:t>This Map is issued by Japan Civil Aviation Bureau. </a:t>
            </a:r>
            <a:endParaRPr lang="ja-JP" altLang="en-US" sz="1200" i="1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9800" name="Picture 4" descr="C:\Documents and Settings\JMA5517\Local Settings\Temporary Internet Files\Content.IE5\G8QCOM6A\MC900223456[1].wm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650" y="796925"/>
            <a:ext cx="8270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7" name="AutoShape 56"/>
          <p:cNvSpPr>
            <a:spLocks noChangeArrowheads="1"/>
          </p:cNvSpPr>
          <p:nvPr/>
        </p:nvSpPr>
        <p:spPr bwMode="auto">
          <a:xfrm rot="10800000" flipH="1">
            <a:off x="3379788" y="1752600"/>
            <a:ext cx="609600" cy="193675"/>
          </a:xfrm>
          <a:prstGeom prst="rightArrow">
            <a:avLst>
              <a:gd name="adj1" fmla="val 37500"/>
              <a:gd name="adj2" fmla="val 1411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ja-JP" altLang="en-US" sz="1800" smtClean="0">
              <a:latin typeface="+mn-lt"/>
            </a:endParaRPr>
          </a:p>
        </p:txBody>
      </p:sp>
      <p:pic>
        <p:nvPicPr>
          <p:cNvPr id="29802" name="Picture 64" descr="飛行場周辺の気象状態の確認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8" y="1601788"/>
            <a:ext cx="654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" name="テキスト ボックス 43"/>
          <p:cNvSpPr txBox="1">
            <a:spLocks noChangeArrowheads="1"/>
          </p:cNvSpPr>
          <p:nvPr/>
        </p:nvSpPr>
        <p:spPr bwMode="auto">
          <a:xfrm>
            <a:off x="0" y="1106488"/>
            <a:ext cx="24304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400" dirty="0" smtClean="0">
                <a:latin typeface="+mn-lt"/>
              </a:rPr>
              <a:t>Observation by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400" dirty="0" smtClean="0">
                <a:latin typeface="+mn-lt"/>
              </a:rPr>
              <a:t>Person and Instruments</a:t>
            </a:r>
          </a:p>
        </p:txBody>
      </p:sp>
      <p:pic>
        <p:nvPicPr>
          <p:cNvPr id="29804" name="図 1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3" y="2198688"/>
            <a:ext cx="109061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6" descr="C:\Users\JMA1D2D.MET\Documents\tmp\作業用\whiteplane_edit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602374" y="872652"/>
            <a:ext cx="1724506" cy="49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81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MA1C1D\AppData\Local\Temp\notesFFF692\航空地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60" y="57150"/>
            <a:ext cx="9066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4421" y="6382057"/>
            <a:ext cx="865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dirty="0" err="1" smtClean="0">
                <a:latin typeface="+mn-lt"/>
                <a:ea typeface="HGPｺﾞｼｯｸE" pitchFamily="50" charset="-128"/>
                <a:cs typeface="Tahoma" pitchFamily="34" charset="0"/>
              </a:rPr>
              <a:t>Yonaguni</a:t>
            </a:r>
            <a:endParaRPr lang="ja-JP" altLang="en-US" sz="1000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928688" y="6364700"/>
            <a:ext cx="7921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dirty="0" err="1" smtClean="0">
                <a:latin typeface="+mn-lt"/>
                <a:ea typeface="HGPｺﾞｼｯｸE" pitchFamily="50" charset="-128"/>
                <a:cs typeface="Tahoma" pitchFamily="34" charset="0"/>
              </a:rPr>
              <a:t>Miyako</a:t>
            </a:r>
            <a:endParaRPr lang="ja-JP" altLang="en-US" sz="1000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29931" y="5913385"/>
            <a:ext cx="917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dirty="0" err="1" smtClean="0">
                <a:latin typeface="+mn-lt"/>
                <a:ea typeface="HGPｺﾞｼｯｸE" pitchFamily="50" charset="-128"/>
                <a:cs typeface="Tahoma" pitchFamily="34" charset="0"/>
              </a:rPr>
              <a:t>Kumejima</a:t>
            </a:r>
            <a:endParaRPr lang="ja-JP" altLang="en-US" sz="1000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557338" y="6054725"/>
            <a:ext cx="720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smtClean="0">
                <a:latin typeface="+mn-lt"/>
                <a:ea typeface="HGPｺﾞｼｯｸE" pitchFamily="50" charset="-128"/>
                <a:cs typeface="Tahoma" pitchFamily="34" charset="0"/>
              </a:rPr>
              <a:t>Naha</a:t>
            </a:r>
            <a:endParaRPr lang="ja-JP" altLang="en-US" sz="100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447925" y="6078283"/>
            <a:ext cx="1187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dirty="0" err="1" smtClean="0">
                <a:latin typeface="+mn-lt"/>
                <a:ea typeface="HGPｺﾞｼｯｸE" pitchFamily="50" charset="-128"/>
                <a:cs typeface="Tahoma" pitchFamily="34" charset="0"/>
              </a:rPr>
              <a:t>Minamidaitou</a:t>
            </a:r>
            <a:endParaRPr lang="ja-JP" altLang="en-US" sz="1000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2051050" y="5328369"/>
            <a:ext cx="6492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dirty="0" err="1" smtClean="0">
                <a:latin typeface="+mn-lt"/>
                <a:ea typeface="HGPｺﾞｼｯｸE" pitchFamily="50" charset="-128"/>
                <a:cs typeface="Tahoma" pitchFamily="34" charset="0"/>
              </a:rPr>
              <a:t>Amami</a:t>
            </a:r>
            <a:endParaRPr lang="ja-JP" altLang="en-US" sz="1000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2378075" y="4768850"/>
            <a:ext cx="1114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smtClean="0">
                <a:latin typeface="+mn-lt"/>
                <a:ea typeface="HGPｺﾞｼｯｸE" pitchFamily="50" charset="-128"/>
                <a:cs typeface="Tahoma" pitchFamily="34" charset="0"/>
              </a:rPr>
              <a:t>Tanegashima</a:t>
            </a:r>
            <a:endParaRPr lang="ja-JP" altLang="en-US" sz="100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527991" y="4457034"/>
            <a:ext cx="9159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dirty="0" smtClean="0">
                <a:latin typeface="+mn-lt"/>
                <a:ea typeface="HGPｺﾞｼｯｸE" pitchFamily="50" charset="-128"/>
                <a:cs typeface="Tahoma" pitchFamily="34" charset="0"/>
              </a:rPr>
              <a:t>Kagoshima</a:t>
            </a:r>
            <a:endParaRPr lang="ja-JP" altLang="en-US" sz="1000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538360" y="4418627"/>
            <a:ext cx="787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dirty="0" smtClean="0">
                <a:latin typeface="+mn-lt"/>
                <a:ea typeface="HGPｺﾞｼｯｸE" pitchFamily="50" charset="-128"/>
                <a:cs typeface="Tahoma" pitchFamily="34" charset="0"/>
              </a:rPr>
              <a:t>Miyazaki</a:t>
            </a:r>
            <a:endParaRPr lang="ja-JP" altLang="en-US" sz="1000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1571625" y="3860800"/>
            <a:ext cx="504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dirty="0" err="1" smtClean="0">
                <a:latin typeface="+mn-lt"/>
                <a:ea typeface="HGPｺﾞｼｯｸE" pitchFamily="50" charset="-128"/>
                <a:cs typeface="Tahoma" pitchFamily="34" charset="0"/>
              </a:rPr>
              <a:t>Iki</a:t>
            </a:r>
            <a:endParaRPr lang="ja-JP" altLang="en-US" sz="1000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2158079" y="4065535"/>
            <a:ext cx="7286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dirty="0" smtClean="0">
                <a:latin typeface="+mn-lt"/>
                <a:ea typeface="HGPｺﾞｼｯｸE" pitchFamily="50" charset="-128"/>
                <a:cs typeface="Tahoma" pitchFamily="34" charset="0"/>
              </a:rPr>
              <a:t>Fukuoka</a:t>
            </a:r>
            <a:endParaRPr lang="ja-JP" altLang="en-US" sz="1000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1982174" y="3493983"/>
            <a:ext cx="83185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dirty="0" smtClean="0">
                <a:latin typeface="+mn-lt"/>
                <a:ea typeface="HGPｺﾞｼｯｸE" pitchFamily="50" charset="-128"/>
                <a:cs typeface="Tahoma" pitchFamily="34" charset="0"/>
              </a:rPr>
              <a:t>Yamaguchi-Ube</a:t>
            </a:r>
            <a:endParaRPr lang="ja-JP" altLang="en-US" sz="1000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882541" y="3188928"/>
            <a:ext cx="649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dirty="0" smtClean="0">
                <a:latin typeface="+mn-lt"/>
                <a:ea typeface="HGPｺﾞｼｯｸE" pitchFamily="50" charset="-128"/>
                <a:cs typeface="Tahoma" pitchFamily="34" charset="0"/>
              </a:rPr>
              <a:t>Tottori</a:t>
            </a:r>
            <a:endParaRPr lang="ja-JP" altLang="en-US" sz="1000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898339" y="2865183"/>
            <a:ext cx="7493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dirty="0" smtClean="0">
                <a:latin typeface="+mn-lt"/>
                <a:ea typeface="HGPｺﾞｼｯｸE" pitchFamily="50" charset="-128"/>
                <a:cs typeface="Tahoma" pitchFamily="34" charset="0"/>
              </a:rPr>
              <a:t>Toyama</a:t>
            </a:r>
            <a:endParaRPr lang="ja-JP" altLang="en-US" sz="1000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4464050" y="2501900"/>
            <a:ext cx="6842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smtClean="0">
                <a:latin typeface="+mn-lt"/>
                <a:ea typeface="HGPｺﾞｼｯｸE" pitchFamily="50" charset="-128"/>
                <a:cs typeface="Tahoma" pitchFamily="34" charset="0"/>
              </a:rPr>
              <a:t>Niigata</a:t>
            </a:r>
            <a:endParaRPr lang="ja-JP" altLang="en-US" sz="100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211638" y="1979613"/>
            <a:ext cx="6397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smtClean="0">
                <a:latin typeface="+mn-lt"/>
                <a:ea typeface="HGPｺﾞｼｯｸE" pitchFamily="50" charset="-128"/>
                <a:cs typeface="Tahoma" pitchFamily="34" charset="0"/>
              </a:rPr>
              <a:t>Akita</a:t>
            </a:r>
            <a:endParaRPr lang="ja-JP" altLang="en-US" sz="100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4173538" y="1609725"/>
            <a:ext cx="684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smtClean="0">
                <a:latin typeface="+mn-lt"/>
                <a:ea typeface="HGPｺﾞｼｯｸE" pitchFamily="50" charset="-128"/>
                <a:cs typeface="Tahoma" pitchFamily="34" charset="0"/>
              </a:rPr>
              <a:t>Aomori</a:t>
            </a:r>
            <a:endParaRPr lang="ja-JP" altLang="en-US" sz="100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3868326" y="1183916"/>
            <a:ext cx="927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dirty="0" err="1" smtClean="0">
                <a:latin typeface="+mn-lt"/>
                <a:ea typeface="HGPｺﾞｼｯｸE" pitchFamily="50" charset="-128"/>
                <a:cs typeface="Tahoma" pitchFamily="34" charset="0"/>
              </a:rPr>
              <a:t>Okushiri</a:t>
            </a:r>
            <a:endParaRPr lang="ja-JP" altLang="en-US" sz="1000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5177759" y="30110"/>
            <a:ext cx="863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dirty="0" err="1" smtClean="0">
                <a:latin typeface="+mn-lt"/>
                <a:ea typeface="HGPｺﾞｼｯｸE" pitchFamily="50" charset="-128"/>
                <a:cs typeface="Tahoma" pitchFamily="34" charset="0"/>
              </a:rPr>
              <a:t>Wakkanai</a:t>
            </a:r>
            <a:endParaRPr lang="ja-JP" altLang="en-US" sz="1000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5508625" y="347663"/>
            <a:ext cx="10175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smtClean="0">
                <a:latin typeface="+mn-lt"/>
                <a:ea typeface="HGPｺﾞｼｯｸE" pitchFamily="50" charset="-128"/>
                <a:cs typeface="Tahoma" pitchFamily="34" charset="0"/>
              </a:rPr>
              <a:t>Memanbetsu</a:t>
            </a:r>
            <a:endParaRPr lang="ja-JP" altLang="en-US" sz="100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5599727" y="1020403"/>
            <a:ext cx="7127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dirty="0" smtClean="0">
                <a:latin typeface="+mn-lt"/>
                <a:ea typeface="HGPｺﾞｼｯｸE" pitchFamily="50" charset="-128"/>
                <a:cs typeface="Tahoma" pitchFamily="34" charset="0"/>
              </a:rPr>
              <a:t>Kushiro</a:t>
            </a:r>
            <a:endParaRPr lang="ja-JP" altLang="en-US" sz="1000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4572000" y="752475"/>
            <a:ext cx="10080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dirty="0" smtClean="0">
                <a:latin typeface="+mn-lt"/>
                <a:ea typeface="HGPｺﾞｼｯｸE" pitchFamily="50" charset="-128"/>
                <a:cs typeface="Tahoma" pitchFamily="34" charset="0"/>
              </a:rPr>
              <a:t>Shin-</a:t>
            </a:r>
            <a:r>
              <a:rPr lang="en-US" altLang="ja-JP" sz="1000" dirty="0" err="1" smtClean="0">
                <a:latin typeface="+mn-lt"/>
                <a:ea typeface="HGPｺﾞｼｯｸE" pitchFamily="50" charset="-128"/>
                <a:cs typeface="Tahoma" pitchFamily="34" charset="0"/>
              </a:rPr>
              <a:t>Chitose</a:t>
            </a:r>
            <a:endParaRPr lang="ja-JP" altLang="en-US" sz="1000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4712262" y="2225009"/>
            <a:ext cx="8651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dirty="0" err="1" smtClean="0">
                <a:latin typeface="+mn-lt"/>
                <a:ea typeface="HGPｺﾞｼｯｸE" pitchFamily="50" charset="-128"/>
                <a:cs typeface="Tahoma" pitchFamily="34" charset="0"/>
              </a:rPr>
              <a:t>Hanamaki</a:t>
            </a:r>
            <a:endParaRPr lang="ja-JP" altLang="en-US" sz="1000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4787900" y="2752725"/>
            <a:ext cx="936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smtClean="0">
                <a:latin typeface="+mn-lt"/>
                <a:ea typeface="HGPｺﾞｼｯｸE" pitchFamily="50" charset="-128"/>
                <a:cs typeface="Tahoma" pitchFamily="34" charset="0"/>
              </a:rPr>
              <a:t>Fukushima</a:t>
            </a:r>
            <a:endParaRPr lang="ja-JP" altLang="en-US" sz="100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7789863" y="2874963"/>
            <a:ext cx="6159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dirty="0" smtClean="0">
                <a:latin typeface="+mn-lt"/>
                <a:ea typeface="HGPｺﾞｼｯｸE" pitchFamily="50" charset="-128"/>
                <a:cs typeface="Tahoma" pitchFamily="34" charset="0"/>
              </a:rPr>
              <a:t>Narita</a:t>
            </a:r>
            <a:endParaRPr lang="ja-JP" altLang="en-US" sz="1000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7280275" y="4003675"/>
            <a:ext cx="708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dirty="0" err="1" smtClean="0">
                <a:latin typeface="+mn-lt"/>
                <a:ea typeface="HGPｺﾞｼｯｸE" pitchFamily="50" charset="-128"/>
                <a:cs typeface="Tahoma" pitchFamily="34" charset="0"/>
              </a:rPr>
              <a:t>Oshima</a:t>
            </a:r>
            <a:endParaRPr lang="ja-JP" altLang="en-US" sz="1000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7654925" y="3378200"/>
            <a:ext cx="842963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dirty="0" smtClean="0">
                <a:latin typeface="+mn-lt"/>
                <a:ea typeface="HGPｺﾞｼｯｸE" pitchFamily="50" charset="-128"/>
                <a:cs typeface="Tahoma" pitchFamily="34" charset="0"/>
              </a:rPr>
              <a:t>Tokyo </a:t>
            </a:r>
            <a:r>
              <a:rPr lang="en-US" altLang="ja-JP" sz="1000" dirty="0" err="1" smtClean="0">
                <a:latin typeface="+mn-lt"/>
                <a:ea typeface="HGPｺﾞｼｯｸE" pitchFamily="50" charset="-128"/>
                <a:cs typeface="Tahoma" pitchFamily="34" charset="0"/>
              </a:rPr>
              <a:t>Haneda</a:t>
            </a:r>
            <a:endParaRPr lang="ja-JP" altLang="en-US" sz="1000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3873500" y="3486150"/>
            <a:ext cx="647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smtClean="0">
                <a:latin typeface="+mn-lt"/>
                <a:ea typeface="HGPｺﾞｼｯｸE" pitchFamily="50" charset="-128"/>
                <a:cs typeface="Tahoma" pitchFamily="34" charset="0"/>
              </a:rPr>
              <a:t>Cyubu</a:t>
            </a:r>
            <a:endParaRPr lang="ja-JP" altLang="en-US" sz="100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3625079" y="3255296"/>
            <a:ext cx="9509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dirty="0" smtClean="0">
                <a:latin typeface="+mn-lt"/>
                <a:ea typeface="HGPｺﾞｼｯｸE" pitchFamily="50" charset="-128"/>
                <a:cs typeface="Tahoma" pitchFamily="34" charset="0"/>
              </a:rPr>
              <a:t>Matsumoto</a:t>
            </a:r>
            <a:endParaRPr lang="ja-JP" altLang="en-US" sz="1000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3501909" y="3680745"/>
            <a:ext cx="684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dirty="0" smtClean="0">
                <a:latin typeface="+mn-lt"/>
                <a:ea typeface="HGPｺﾞｼｯｸE" pitchFamily="50" charset="-128"/>
                <a:cs typeface="Tahoma" pitchFamily="34" charset="0"/>
              </a:rPr>
              <a:t>Kansai</a:t>
            </a:r>
            <a:endParaRPr lang="ja-JP" altLang="en-US" sz="1000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3243263" y="3438525"/>
            <a:ext cx="6810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smtClean="0">
                <a:latin typeface="+mn-lt"/>
                <a:ea typeface="HGPｺﾞｼｯｸE" pitchFamily="50" charset="-128"/>
                <a:cs typeface="Tahoma" pitchFamily="34" charset="0"/>
              </a:rPr>
              <a:t>Osaka</a:t>
            </a:r>
            <a:endParaRPr lang="ja-JP" altLang="en-US" sz="100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2771775" y="4062413"/>
            <a:ext cx="720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smtClean="0">
                <a:latin typeface="+mn-lt"/>
                <a:ea typeface="HGPｺﾞｼｯｸE" pitchFamily="50" charset="-128"/>
                <a:cs typeface="Tahoma" pitchFamily="34" charset="0"/>
              </a:rPr>
              <a:t>Kouchi</a:t>
            </a:r>
            <a:endParaRPr lang="ja-JP" altLang="en-US" sz="100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3358484" y="4073473"/>
            <a:ext cx="88265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dirty="0" err="1" smtClean="0">
                <a:latin typeface="+mn-lt"/>
                <a:ea typeface="HGPｺﾞｼｯｸE" pitchFamily="50" charset="-128"/>
                <a:cs typeface="Tahoma" pitchFamily="34" charset="0"/>
              </a:rPr>
              <a:t>Nanki</a:t>
            </a:r>
            <a:r>
              <a:rPr lang="en-US" altLang="ja-JP" sz="1000" dirty="0" smtClean="0">
                <a:latin typeface="+mn-lt"/>
                <a:ea typeface="HGPｺﾞｼｯｸE" pitchFamily="50" charset="-128"/>
                <a:cs typeface="Tahoma" pitchFamily="34" charset="0"/>
              </a:rPr>
              <a:t> </a:t>
            </a:r>
            <a:r>
              <a:rPr lang="en-US" altLang="ja-JP" sz="1000" dirty="0" err="1" smtClean="0">
                <a:latin typeface="+mn-lt"/>
                <a:ea typeface="HGPｺﾞｼｯｸE" pitchFamily="50" charset="-128"/>
                <a:cs typeface="Tahoma" pitchFamily="34" charset="0"/>
              </a:rPr>
              <a:t>Shirahama</a:t>
            </a:r>
            <a:endParaRPr lang="ja-JP" altLang="en-US" sz="1000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66" name="Text Box 42"/>
          <p:cNvSpPr txBox="1">
            <a:spLocks noChangeArrowheads="1"/>
          </p:cNvSpPr>
          <p:nvPr/>
        </p:nvSpPr>
        <p:spPr bwMode="auto">
          <a:xfrm>
            <a:off x="2676525" y="3573463"/>
            <a:ext cx="7191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smtClean="0">
                <a:latin typeface="+mn-lt"/>
                <a:ea typeface="HGPｺﾞｼｯｸE" pitchFamily="50" charset="-128"/>
                <a:cs typeface="Tahoma" pitchFamily="34" charset="0"/>
              </a:rPr>
              <a:t>Takamatsu</a:t>
            </a:r>
            <a:endParaRPr lang="ja-JP" altLang="en-US" sz="100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pic>
        <p:nvPicPr>
          <p:cNvPr id="19497" name="Picture 4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232" y="1422415"/>
            <a:ext cx="3494727" cy="8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4271861" y="2845927"/>
            <a:ext cx="4270375" cy="1701134"/>
            <a:chOff x="4338638" y="2755900"/>
            <a:chExt cx="4270375" cy="1701134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813" y="2755900"/>
              <a:ext cx="1727200" cy="1685925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グループ化 2"/>
            <p:cNvGrpSpPr/>
            <p:nvPr/>
          </p:nvGrpSpPr>
          <p:grpSpPr>
            <a:xfrm>
              <a:off x="4338638" y="2755900"/>
              <a:ext cx="2543175" cy="1701134"/>
              <a:chOff x="4338638" y="2755900"/>
              <a:chExt cx="2543175" cy="1701134"/>
            </a:xfrm>
          </p:grpSpPr>
          <p:sp>
            <p:nvSpPr>
              <p:cNvPr id="26669" name="Rectangle 49"/>
              <p:cNvSpPr>
                <a:spLocks noChangeArrowheads="1"/>
              </p:cNvSpPr>
              <p:nvPr/>
            </p:nvSpPr>
            <p:spPr bwMode="auto">
              <a:xfrm>
                <a:off x="4338638" y="3135313"/>
                <a:ext cx="663575" cy="59531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ahoma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ahoma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ja-JP" altLang="en-US" sz="1800" smtClean="0">
                  <a:latin typeface="+mn-lt"/>
                </a:endParaRPr>
              </a:p>
            </p:txBody>
          </p:sp>
          <p:sp>
            <p:nvSpPr>
              <p:cNvPr id="26670" name="Line 50"/>
              <p:cNvSpPr>
                <a:spLocks noChangeShapeType="1"/>
              </p:cNvSpPr>
              <p:nvPr/>
            </p:nvSpPr>
            <p:spPr bwMode="auto">
              <a:xfrm>
                <a:off x="4348163" y="3730625"/>
                <a:ext cx="2533650" cy="726409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latin typeface="+mn-lt"/>
                </a:endParaRPr>
              </a:p>
            </p:txBody>
          </p:sp>
          <p:sp>
            <p:nvSpPr>
              <p:cNvPr id="26671" name="Line 51"/>
              <p:cNvSpPr>
                <a:spLocks noChangeShapeType="1"/>
              </p:cNvSpPr>
              <p:nvPr/>
            </p:nvSpPr>
            <p:spPr bwMode="auto">
              <a:xfrm flipV="1">
                <a:off x="4997449" y="2755900"/>
                <a:ext cx="1884363" cy="38100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latin typeface="+mn-lt"/>
                </a:endParaRPr>
              </a:p>
            </p:txBody>
          </p:sp>
        </p:grpSp>
      </p:grpSp>
      <p:sp>
        <p:nvSpPr>
          <p:cNvPr id="26673" name="Line 53"/>
          <p:cNvSpPr>
            <a:spLocks noChangeShapeType="1"/>
          </p:cNvSpPr>
          <p:nvPr/>
        </p:nvSpPr>
        <p:spPr bwMode="auto">
          <a:xfrm>
            <a:off x="1816100" y="3997325"/>
            <a:ext cx="28733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26674" name="Line 54"/>
          <p:cNvSpPr>
            <a:spLocks noChangeShapeType="1"/>
          </p:cNvSpPr>
          <p:nvPr/>
        </p:nvSpPr>
        <p:spPr bwMode="auto">
          <a:xfrm flipH="1" flipV="1">
            <a:off x="7419974" y="3311958"/>
            <a:ext cx="568325" cy="1377515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26678" name="Line 61"/>
          <p:cNvSpPr>
            <a:spLocks noChangeShapeType="1"/>
          </p:cNvSpPr>
          <p:nvPr/>
        </p:nvSpPr>
        <p:spPr bwMode="auto">
          <a:xfrm>
            <a:off x="2381250" y="3740150"/>
            <a:ext cx="80963" cy="1587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26681" name="テキスト ボックス 62"/>
          <p:cNvSpPr txBox="1">
            <a:spLocks noChangeArrowheads="1"/>
          </p:cNvSpPr>
          <p:nvPr/>
        </p:nvSpPr>
        <p:spPr bwMode="auto">
          <a:xfrm>
            <a:off x="4511518" y="5903509"/>
            <a:ext cx="41084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400" b="1" dirty="0" smtClean="0">
                <a:solidFill>
                  <a:srgbClr val="0066CC"/>
                </a:solidFill>
                <a:latin typeface="+mn-lt"/>
                <a:cs typeface="Tahoma" pitchFamily="34" charset="0"/>
              </a:rPr>
              <a:t>DRAW</a:t>
            </a:r>
            <a:r>
              <a:rPr lang="en-US" altLang="ja-JP" sz="1400" dirty="0" smtClean="0">
                <a:solidFill>
                  <a:srgbClr val="0066CC"/>
                </a:solidFill>
                <a:latin typeface="+mn-lt"/>
                <a:cs typeface="Tahoma" pitchFamily="34" charset="0"/>
              </a:rPr>
              <a:t>: Doppler Radar for Airport Weather (TDWR)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400" b="1" dirty="0" smtClean="0">
                <a:solidFill>
                  <a:srgbClr val="0066CC"/>
                </a:solidFill>
                <a:latin typeface="+mn-lt"/>
                <a:cs typeface="Tahoma" pitchFamily="34" charset="0"/>
              </a:rPr>
              <a:t>LIDAR</a:t>
            </a:r>
            <a:r>
              <a:rPr lang="en-US" altLang="ja-JP" sz="1400" dirty="0" smtClean="0">
                <a:solidFill>
                  <a:srgbClr val="0066CC"/>
                </a:solidFill>
                <a:latin typeface="+mn-lt"/>
                <a:cs typeface="Tahoma" pitchFamily="34" charset="0"/>
              </a:rPr>
              <a:t>: Light Detection and Ranging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400" b="1" dirty="0" smtClean="0">
                <a:solidFill>
                  <a:srgbClr val="0066CC"/>
                </a:solidFill>
                <a:latin typeface="+mn-lt"/>
                <a:cs typeface="Tahoma" pitchFamily="34" charset="0"/>
              </a:rPr>
              <a:t>LIDEN</a:t>
            </a:r>
            <a:r>
              <a:rPr lang="en-US" altLang="ja-JP" sz="1400" dirty="0" smtClean="0">
                <a:solidFill>
                  <a:srgbClr val="0066CC"/>
                </a:solidFill>
                <a:latin typeface="+mn-lt"/>
                <a:cs typeface="Tahoma" pitchFamily="34" charset="0"/>
              </a:rPr>
              <a:t>: Lightning Detection Network System</a:t>
            </a:r>
          </a:p>
        </p:txBody>
      </p:sp>
      <p:sp>
        <p:nvSpPr>
          <p:cNvPr id="26685" name="Text Box 43"/>
          <p:cNvSpPr txBox="1">
            <a:spLocks noChangeArrowheads="1"/>
          </p:cNvSpPr>
          <p:nvPr/>
        </p:nvSpPr>
        <p:spPr bwMode="auto">
          <a:xfrm>
            <a:off x="6466513" y="4630483"/>
            <a:ext cx="2446337" cy="30777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400" b="1" dirty="0" smtClean="0">
                <a:latin typeface="+mn-lt"/>
                <a:ea typeface="HGPｺﾞｼｯｸE" pitchFamily="50" charset="-128"/>
                <a:cs typeface="Tahoma" pitchFamily="34" charset="0"/>
              </a:rPr>
              <a:t>Main Center </a:t>
            </a:r>
            <a:r>
              <a:rPr lang="en-US" altLang="ja-JP" sz="1400" b="1" dirty="0">
                <a:latin typeface="+mn-lt"/>
                <a:ea typeface="HGPｺﾞｼｯｸE" pitchFamily="50" charset="-128"/>
                <a:cs typeface="Tahoma" pitchFamily="34" charset="0"/>
              </a:rPr>
              <a:t>(</a:t>
            </a:r>
            <a:r>
              <a:rPr lang="en-US" altLang="ja-JP" sz="1400" b="1" dirty="0" err="1" smtClean="0">
                <a:latin typeface="+mn-lt"/>
                <a:ea typeface="HGPｺﾞｼｯｸE" pitchFamily="50" charset="-128"/>
                <a:cs typeface="Tahoma" pitchFamily="34" charset="0"/>
              </a:rPr>
              <a:t>Kiyose</a:t>
            </a:r>
            <a:r>
              <a:rPr lang="en-US" altLang="ja-JP" sz="1400" b="1" dirty="0" smtClean="0">
                <a:latin typeface="+mn-lt"/>
                <a:ea typeface="HGPｺﾞｼｯｸE" pitchFamily="50" charset="-128"/>
                <a:cs typeface="Tahoma" pitchFamily="34" charset="0"/>
              </a:rPr>
              <a:t>, Tokyo)</a:t>
            </a:r>
            <a:endParaRPr lang="ja-JP" altLang="en-US" sz="1400" b="1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6686" name="Text Box 35"/>
          <p:cNvSpPr txBox="1">
            <a:spLocks noChangeArrowheads="1"/>
          </p:cNvSpPr>
          <p:nvPr/>
        </p:nvSpPr>
        <p:spPr bwMode="auto">
          <a:xfrm>
            <a:off x="6929438" y="2868613"/>
            <a:ext cx="638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smtClean="0">
                <a:latin typeface="+mn-lt"/>
                <a:ea typeface="HGPｺﾞｼｯｸE" pitchFamily="50" charset="-128"/>
                <a:cs typeface="Tahoma" pitchFamily="34" charset="0"/>
              </a:rPr>
              <a:t>Kiyose</a:t>
            </a:r>
            <a:endParaRPr lang="ja-JP" altLang="en-US" sz="100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grpSp>
        <p:nvGrpSpPr>
          <p:cNvPr id="66" name="グループ化 62"/>
          <p:cNvGrpSpPr>
            <a:grpSpLocks/>
          </p:cNvGrpSpPr>
          <p:nvPr/>
        </p:nvGrpSpPr>
        <p:grpSpPr bwMode="auto">
          <a:xfrm rot="-1049926">
            <a:off x="3407952" y="1382997"/>
            <a:ext cx="287481" cy="414808"/>
            <a:chOff x="259192" y="4804824"/>
            <a:chExt cx="914400" cy="1277839"/>
          </a:xfrm>
          <a:solidFill>
            <a:srgbClr val="FFFF00"/>
          </a:solidFill>
        </p:grpSpPr>
        <p:sp>
          <p:nvSpPr>
            <p:cNvPr id="67" name="稲妻 66"/>
            <p:cNvSpPr/>
            <p:nvPr/>
          </p:nvSpPr>
          <p:spPr>
            <a:xfrm rot="1999838">
              <a:off x="259466" y="4803273"/>
              <a:ext cx="914400" cy="913726"/>
            </a:xfrm>
            <a:prstGeom prst="lightningBol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785416" y="5928915"/>
              <a:ext cx="145143" cy="14427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520" name="テキスト ボックス 1"/>
          <p:cNvSpPr txBox="1">
            <a:spLocks noChangeArrowheads="1"/>
          </p:cNvSpPr>
          <p:nvPr/>
        </p:nvSpPr>
        <p:spPr bwMode="auto">
          <a:xfrm>
            <a:off x="133086" y="2663211"/>
            <a:ext cx="13128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C-band Transceiver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For Wind and Precipitation</a:t>
            </a:r>
          </a:p>
        </p:txBody>
      </p:sp>
      <p:sp>
        <p:nvSpPr>
          <p:cNvPr id="19521" name="テキスト ボックス 68"/>
          <p:cNvSpPr txBox="1">
            <a:spLocks noChangeArrowheads="1"/>
          </p:cNvSpPr>
          <p:nvPr/>
        </p:nvSpPr>
        <p:spPr bwMode="auto">
          <a:xfrm>
            <a:off x="2514134" y="2668281"/>
            <a:ext cx="124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VHF, LF </a:t>
            </a:r>
            <a:r>
              <a:rPr lang="en-US" altLang="ja-JP" sz="1000" dirty="0" err="1">
                <a:solidFill>
                  <a:schemeClr val="tx1"/>
                </a:solidFill>
                <a:latin typeface="Arial" charset="0"/>
                <a:ea typeface="ＭＳ Ｐゴシック" charset="-128"/>
              </a:rPr>
              <a:t>Reciever</a:t>
            </a:r>
            <a:endParaRPr lang="en-US" altLang="ja-JP" sz="1000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For Lightning</a:t>
            </a:r>
          </a:p>
        </p:txBody>
      </p:sp>
      <p:sp>
        <p:nvSpPr>
          <p:cNvPr id="19522" name="テキスト ボックス 69"/>
          <p:cNvSpPr txBox="1">
            <a:spLocks noChangeArrowheads="1"/>
          </p:cNvSpPr>
          <p:nvPr/>
        </p:nvSpPr>
        <p:spPr bwMode="auto">
          <a:xfrm>
            <a:off x="1319361" y="2653379"/>
            <a:ext cx="1247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Near Infrared Transceiver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For Wind</a:t>
            </a:r>
          </a:p>
        </p:txBody>
      </p:sp>
      <p:sp>
        <p:nvSpPr>
          <p:cNvPr id="75" name="Rectangle 64"/>
          <p:cNvSpPr>
            <a:spLocks noChangeArrowheads="1"/>
          </p:cNvSpPr>
          <p:nvPr/>
        </p:nvSpPr>
        <p:spPr bwMode="auto">
          <a:xfrm>
            <a:off x="3948963" y="4442364"/>
            <a:ext cx="2309813" cy="148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marL="354013" eaLnBrk="1" hangingPunct="1">
              <a:spcBef>
                <a:spcPts val="400"/>
              </a:spcBef>
              <a:buClrTx/>
              <a:buSzTx/>
              <a:buFontTx/>
              <a:buNone/>
              <a:defRPr/>
            </a:pPr>
            <a:r>
              <a:rPr lang="en-US" altLang="ja-JP" sz="1800" dirty="0" smtClean="0">
                <a:latin typeface="+mn-lt"/>
              </a:rPr>
              <a:t>DRAW+LIDAR     3</a:t>
            </a:r>
          </a:p>
          <a:p>
            <a:pPr marL="354013" eaLnBrk="1" hangingPunct="1">
              <a:spcBef>
                <a:spcPts val="400"/>
              </a:spcBef>
              <a:buClrTx/>
              <a:buSzTx/>
              <a:buFontTx/>
              <a:buNone/>
              <a:defRPr/>
            </a:pPr>
            <a:r>
              <a:rPr lang="en-US" altLang="ja-JP" sz="1800" dirty="0" smtClean="0">
                <a:latin typeface="+mn-lt"/>
              </a:rPr>
              <a:t>DRAW only          6</a:t>
            </a:r>
          </a:p>
          <a:p>
            <a:pPr marL="354013" eaLnBrk="1" hangingPunct="1">
              <a:spcBef>
                <a:spcPts val="400"/>
              </a:spcBef>
              <a:buClrTx/>
              <a:buSzTx/>
              <a:buFontTx/>
              <a:buNone/>
              <a:defRPr/>
            </a:pPr>
            <a:r>
              <a:rPr lang="en-US" altLang="ja-JP" sz="1800" dirty="0" smtClean="0">
                <a:latin typeface="+mn-lt"/>
              </a:rPr>
              <a:t>LIDEN                  30</a:t>
            </a:r>
          </a:p>
          <a:p>
            <a:pPr marL="354013" eaLnBrk="1" hangingPunct="1">
              <a:spcBef>
                <a:spcPts val="400"/>
              </a:spcBef>
              <a:buClrTx/>
              <a:buSzTx/>
              <a:buFontTx/>
              <a:buNone/>
              <a:defRPr/>
            </a:pPr>
            <a:r>
              <a:rPr lang="en-US" altLang="ja-JP" sz="1800" dirty="0" smtClean="0">
                <a:latin typeface="+mn-lt"/>
              </a:rPr>
              <a:t>Data Centers</a:t>
            </a:r>
            <a:endParaRPr lang="ja-JP" altLang="en-US" sz="1800" dirty="0" smtClean="0">
              <a:latin typeface="+mn-lt"/>
            </a:endParaRPr>
          </a:p>
        </p:txBody>
      </p:sp>
      <p:pic>
        <p:nvPicPr>
          <p:cNvPr id="19517" name="Picture 6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912" t="12375" r="2"/>
          <a:stretch/>
        </p:blipFill>
        <p:spPr bwMode="auto">
          <a:xfrm>
            <a:off x="4012788" y="4566368"/>
            <a:ext cx="361949" cy="124081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6" name="Text Box 32"/>
          <p:cNvSpPr txBox="1">
            <a:spLocks noChangeArrowheads="1"/>
          </p:cNvSpPr>
          <p:nvPr/>
        </p:nvSpPr>
        <p:spPr bwMode="auto">
          <a:xfrm>
            <a:off x="4404391" y="3678956"/>
            <a:ext cx="708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dirty="0" err="1" smtClean="0">
                <a:latin typeface="+mn-lt"/>
                <a:ea typeface="HGPｺﾞｼｯｸE" pitchFamily="50" charset="-128"/>
                <a:cs typeface="Tahoma" pitchFamily="34" charset="0"/>
              </a:rPr>
              <a:t>Oshima</a:t>
            </a:r>
            <a:endParaRPr lang="ja-JP" altLang="en-US" sz="1000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grpSp>
        <p:nvGrpSpPr>
          <p:cNvPr id="26687" name="グループ化 62"/>
          <p:cNvGrpSpPr>
            <a:grpSpLocks/>
          </p:cNvGrpSpPr>
          <p:nvPr/>
        </p:nvGrpSpPr>
        <p:grpSpPr bwMode="auto">
          <a:xfrm rot="20550074">
            <a:off x="5009984" y="5167860"/>
            <a:ext cx="287481" cy="414808"/>
            <a:chOff x="259192" y="4804824"/>
            <a:chExt cx="914400" cy="1277839"/>
          </a:xfrm>
          <a:solidFill>
            <a:srgbClr val="FFFF00"/>
          </a:solidFill>
        </p:grpSpPr>
        <p:sp>
          <p:nvSpPr>
            <p:cNvPr id="64" name="稲妻 63"/>
            <p:cNvSpPr/>
            <p:nvPr/>
          </p:nvSpPr>
          <p:spPr>
            <a:xfrm rot="1999838">
              <a:off x="259466" y="4803273"/>
              <a:ext cx="914400" cy="913726"/>
            </a:xfrm>
            <a:prstGeom prst="lightningBol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785416" y="5928915"/>
              <a:ext cx="145143" cy="14427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9" name="Picture 6" descr="C:\Users\JMA1D2D.MET\Documents\tmp\作業用\whiteplane_edit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81812" y="593725"/>
            <a:ext cx="1724506" cy="49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230643" y="1252538"/>
            <a:ext cx="3581400" cy="1450975"/>
            <a:chOff x="230643" y="1252538"/>
            <a:chExt cx="3581400" cy="1450975"/>
          </a:xfrm>
        </p:grpSpPr>
        <p:pic>
          <p:nvPicPr>
            <p:cNvPr id="19501" name="Picture 5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43" y="1266825"/>
              <a:ext cx="3581400" cy="143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63" descr="C:\Users\JMA70A8\Desktop\福島検知局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0960" y="1252538"/>
              <a:ext cx="1281112" cy="124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82" name="Text Box 46"/>
          <p:cNvSpPr txBox="1">
            <a:spLocks noChangeArrowheads="1"/>
          </p:cNvSpPr>
          <p:nvPr/>
        </p:nvSpPr>
        <p:spPr bwMode="auto">
          <a:xfrm>
            <a:off x="168054" y="226491"/>
            <a:ext cx="4525033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2600" dirty="0" smtClean="0">
                <a:solidFill>
                  <a:schemeClr val="bg1"/>
                </a:solidFill>
                <a:latin typeface="+mn-lt"/>
                <a:cs typeface="Tahoma" pitchFamily="34" charset="0"/>
              </a:rPr>
              <a:t>Aviation Weather Observation Integrated Processing System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ja-JP" sz="2600" dirty="0" smtClean="0">
                <a:solidFill>
                  <a:schemeClr val="bg1"/>
                </a:solidFill>
                <a:latin typeface="+mn-lt"/>
                <a:cs typeface="Tahoma" pitchFamily="34" charset="0"/>
              </a:rPr>
              <a:t> </a:t>
            </a:r>
            <a:r>
              <a:rPr lang="en-US" altLang="ja-JP" sz="2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(DRAW, LIDAR &amp; LIDEN)</a:t>
            </a:r>
            <a:endParaRPr lang="ja-JP" altLang="en-US" sz="2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sp>
        <p:nvSpPr>
          <p:cNvPr id="71" name="Text Box 33"/>
          <p:cNvSpPr txBox="1">
            <a:spLocks noChangeArrowheads="1"/>
          </p:cNvSpPr>
          <p:nvPr/>
        </p:nvSpPr>
        <p:spPr bwMode="auto">
          <a:xfrm>
            <a:off x="250953" y="3204369"/>
            <a:ext cx="1377950" cy="523220"/>
          </a:xfrm>
          <a:prstGeom prst="rect">
            <a:avLst/>
          </a:prstGeom>
          <a:solidFill>
            <a:srgbClr val="FFCC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400" b="1" dirty="0" smtClean="0">
                <a:latin typeface="+mn-lt"/>
                <a:ea typeface="HGPｺﾞｼｯｸE" pitchFamily="50" charset="-128"/>
                <a:cs typeface="Tahoma" pitchFamily="34" charset="0"/>
              </a:rPr>
              <a:t>Backup Center (Osaka)</a:t>
            </a:r>
            <a:endParaRPr lang="ja-JP" altLang="en-US" sz="1400" b="1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72" name="Line 34"/>
          <p:cNvSpPr>
            <a:spLocks noChangeShapeType="1"/>
          </p:cNvSpPr>
          <p:nvPr/>
        </p:nvSpPr>
        <p:spPr bwMode="auto">
          <a:xfrm flipH="1" flipV="1">
            <a:off x="1628903" y="3255295"/>
            <a:ext cx="1522612" cy="343565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  <a:ea typeface="ＭＳ Ｐゴシック" charset="-128"/>
            </a:endParaRPr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 flipH="1">
            <a:off x="7634287" y="2471070"/>
            <a:ext cx="164252" cy="784225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26667" name="Text Box 44"/>
          <p:cNvSpPr txBox="1">
            <a:spLocks noChangeArrowheads="1"/>
          </p:cNvSpPr>
          <p:nvPr/>
        </p:nvSpPr>
        <p:spPr bwMode="auto">
          <a:xfrm>
            <a:off x="5870345" y="2292006"/>
            <a:ext cx="2727325" cy="30777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400" b="1" dirty="0" smtClean="0">
                <a:latin typeface="+mn-lt"/>
                <a:ea typeface="HGPｺﾞｼｯｸE" pitchFamily="50" charset="-128"/>
                <a:cs typeface="Tahoma" pitchFamily="34" charset="0"/>
              </a:rPr>
              <a:t>Monitoring Center (H.Q., Tokyo)</a:t>
            </a:r>
            <a:endParaRPr lang="ja-JP" altLang="en-US" sz="1400" b="1" dirty="0" smtClean="0">
              <a:latin typeface="+mn-lt"/>
              <a:ea typeface="HGPｺﾞｼｯｸE" pitchFamily="50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4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MA1D2D.MET\Documents\tmp\作業用\wind_shear_alert_edit25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35" y="1460814"/>
            <a:ext cx="6887050" cy="276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125562" y="211138"/>
            <a:ext cx="8909796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3200" dirty="0">
                <a:solidFill>
                  <a:schemeClr val="bg1"/>
                </a:solidFill>
                <a:latin typeface="+mn-lt"/>
                <a:ea typeface="ＭＳ Ｐゴシック"/>
                <a:cs typeface="+mj-cs"/>
              </a:rPr>
              <a:t>Wind Shear Observation in All Weather Conditions</a:t>
            </a:r>
            <a:endParaRPr lang="ja-JP" altLang="en-US" sz="3200" dirty="0">
              <a:solidFill>
                <a:schemeClr val="bg1"/>
              </a:solidFill>
              <a:latin typeface="+mn-lt"/>
              <a:ea typeface="ＭＳ Ｐゴシック"/>
              <a:cs typeface="+mj-cs"/>
            </a:endParaRPr>
          </a:p>
        </p:txBody>
      </p:sp>
      <p:sp>
        <p:nvSpPr>
          <p:cNvPr id="56" name="AutoShape 25"/>
          <p:cNvSpPr>
            <a:spLocks noChangeArrowheads="1"/>
          </p:cNvSpPr>
          <p:nvPr/>
        </p:nvSpPr>
        <p:spPr bwMode="auto">
          <a:xfrm>
            <a:off x="255542" y="866904"/>
            <a:ext cx="3324225" cy="757130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rgbClr val="FF0000"/>
                </a:solidFill>
                <a:latin typeface="+mn-lt"/>
                <a:ea typeface="+mn-ea"/>
              </a:rPr>
              <a:t>JMA provides </a:t>
            </a:r>
            <a:r>
              <a:rPr lang="en-US" altLang="ja-JP" sz="1600" dirty="0" smtClean="0">
                <a:solidFill>
                  <a:srgbClr val="FF0000"/>
                </a:solidFill>
                <a:latin typeface="+mn-lt"/>
                <a:ea typeface="+mn-ea"/>
              </a:rPr>
              <a:t>low-level wind shear</a:t>
            </a:r>
            <a:endParaRPr lang="en-US" altLang="ja-JP" sz="1600" dirty="0">
              <a:solidFill>
                <a:srgbClr val="FF0000"/>
              </a:solidFill>
              <a:latin typeface="+mn-lt"/>
              <a:ea typeface="+mn-ea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rgbClr val="FF0000"/>
                </a:solidFill>
                <a:latin typeface="+mn-lt"/>
                <a:ea typeface="+mn-ea"/>
              </a:rPr>
              <a:t>and </a:t>
            </a:r>
            <a:r>
              <a:rPr lang="en-US" altLang="ja-JP" sz="1600" dirty="0" smtClean="0">
                <a:solidFill>
                  <a:srgbClr val="FF0000"/>
                </a:solidFill>
                <a:latin typeface="+mn-lt"/>
                <a:ea typeface="+mn-ea"/>
              </a:rPr>
              <a:t>microburst alerts</a:t>
            </a:r>
            <a:endParaRPr lang="en-US" altLang="ja-JP" sz="1600" dirty="0">
              <a:solidFill>
                <a:srgbClr val="FF0000"/>
              </a:solidFill>
              <a:latin typeface="+mn-lt"/>
              <a:ea typeface="ＭＳ Ｐゴシック" pitchFamily="50" charset="-128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in </a:t>
            </a:r>
            <a:r>
              <a:rPr lang="en-US" altLang="ja-JP" sz="1600" dirty="0" smtClean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all weather conditions</a:t>
            </a:r>
            <a:r>
              <a:rPr lang="en-US" altLang="ja-JP" sz="1600" dirty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.</a:t>
            </a:r>
            <a:endParaRPr lang="en-US" altLang="ja-JP" sz="16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58" name="角丸四角形吹き出し 57"/>
          <p:cNvSpPr/>
          <p:nvPr/>
        </p:nvSpPr>
        <p:spPr bwMode="auto">
          <a:xfrm>
            <a:off x="363538" y="2501815"/>
            <a:ext cx="2230437" cy="320675"/>
          </a:xfrm>
          <a:prstGeom prst="wedgeRoundRectCallout">
            <a:avLst>
              <a:gd name="adj1" fmla="val 68080"/>
              <a:gd name="adj2" fmla="val 145039"/>
              <a:gd name="adj3" fmla="val 16667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schemeClr val="bg1"/>
                </a:solidFill>
                <a:latin typeface="+mn-lt"/>
                <a:ea typeface="ＭＳ Ｐゴシック"/>
              </a:rPr>
              <a:t>Normal Landing Path</a:t>
            </a:r>
            <a:endParaRPr kumimoji="0" lang="ja-JP" altLang="en-US" sz="1600" kern="0" dirty="0">
              <a:solidFill>
                <a:schemeClr val="bg1"/>
              </a:solidFill>
              <a:latin typeface="+mn-lt"/>
              <a:ea typeface="ＭＳ Ｐゴシック"/>
            </a:endParaRPr>
          </a:p>
        </p:txBody>
      </p:sp>
      <p:sp>
        <p:nvSpPr>
          <p:cNvPr id="37912" name="テキスト ボックス 40"/>
          <p:cNvSpPr txBox="1">
            <a:spLocks noChangeArrowheads="1"/>
          </p:cNvSpPr>
          <p:nvPr/>
        </p:nvSpPr>
        <p:spPr bwMode="auto">
          <a:xfrm>
            <a:off x="3013580" y="4107860"/>
            <a:ext cx="13684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600" dirty="0">
                <a:latin typeface="+mn-lt"/>
              </a:rPr>
              <a:t>ATC Tower</a:t>
            </a:r>
            <a:endParaRPr lang="ja-JP" altLang="en-US" sz="1600" dirty="0">
              <a:latin typeface="+mn-lt"/>
            </a:endParaRPr>
          </a:p>
        </p:txBody>
      </p:sp>
      <p:sp>
        <p:nvSpPr>
          <p:cNvPr id="37915" name="テキスト ボックス 44"/>
          <p:cNvSpPr txBox="1">
            <a:spLocks noChangeArrowheads="1"/>
          </p:cNvSpPr>
          <p:nvPr/>
        </p:nvSpPr>
        <p:spPr bwMode="auto">
          <a:xfrm>
            <a:off x="4361386" y="1561473"/>
            <a:ext cx="139012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ja-JP" sz="1200" dirty="0">
                <a:latin typeface="+mn-lt"/>
              </a:rPr>
              <a:t>Active Convection </a:t>
            </a:r>
          </a:p>
          <a:p>
            <a:pPr algn="ctr">
              <a:lnSpc>
                <a:spcPct val="90000"/>
              </a:lnSpc>
              <a:defRPr/>
            </a:pPr>
            <a:r>
              <a:rPr lang="en-US" altLang="ja-JP" sz="1200" dirty="0">
                <a:latin typeface="+mn-lt"/>
              </a:rPr>
              <a:t>Cloud</a:t>
            </a:r>
            <a:endParaRPr lang="ja-JP" altLang="en-US" sz="1200" dirty="0">
              <a:latin typeface="+mn-lt"/>
            </a:endParaRPr>
          </a:p>
        </p:txBody>
      </p:sp>
      <p:cxnSp>
        <p:nvCxnSpPr>
          <p:cNvPr id="20490" name="直線コネクタ 63"/>
          <p:cNvCxnSpPr>
            <a:cxnSpLocks noChangeShapeType="1"/>
          </p:cNvCxnSpPr>
          <p:nvPr/>
        </p:nvCxnSpPr>
        <p:spPr bwMode="auto">
          <a:xfrm rot="5400000">
            <a:off x="3315205" y="3398248"/>
            <a:ext cx="936625" cy="574675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テキスト ボックス 65"/>
          <p:cNvSpPr txBox="1"/>
          <p:nvPr/>
        </p:nvSpPr>
        <p:spPr bwMode="auto">
          <a:xfrm>
            <a:off x="5253038" y="2643100"/>
            <a:ext cx="13843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kern="0" dirty="0">
                <a:solidFill>
                  <a:srgbClr val="FF0000"/>
                </a:solidFill>
                <a:latin typeface="+mn-lt"/>
                <a:ea typeface="ＭＳ Ｐゴシック"/>
              </a:rPr>
              <a:t>Microburst</a:t>
            </a:r>
            <a:endParaRPr kumimoji="0" lang="ja-JP" altLang="en-US" kern="0" dirty="0">
              <a:solidFill>
                <a:srgbClr val="FF0000"/>
              </a:solidFill>
              <a:latin typeface="+mn-lt"/>
              <a:ea typeface="ＭＳ Ｐゴシック"/>
            </a:endParaRPr>
          </a:p>
        </p:txBody>
      </p:sp>
      <p:sp>
        <p:nvSpPr>
          <p:cNvPr id="71" name="角丸四角形吹き出し 70"/>
          <p:cNvSpPr/>
          <p:nvPr/>
        </p:nvSpPr>
        <p:spPr bwMode="auto">
          <a:xfrm>
            <a:off x="4278313" y="3574965"/>
            <a:ext cx="4397375" cy="742949"/>
          </a:xfrm>
          <a:prstGeom prst="wedgeRoundRectCallout">
            <a:avLst>
              <a:gd name="adj1" fmla="val -35019"/>
              <a:gd name="adj2" fmla="val -85243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srgbClr val="FF0000"/>
                </a:solidFill>
                <a:latin typeface="+mn-lt"/>
                <a:ea typeface="ＭＳ Ｐゴシック"/>
              </a:rPr>
              <a:t>If the airplane could not avoid the microburst,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srgbClr val="FF0000"/>
                </a:solidFill>
                <a:latin typeface="+mn-lt"/>
                <a:ea typeface="ＭＳ Ｐゴシック"/>
              </a:rPr>
              <a:t>it would be smashed into the ground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srgbClr val="FF0000"/>
                </a:solidFill>
                <a:latin typeface="+mn-lt"/>
                <a:ea typeface="ＭＳ Ｐゴシック"/>
              </a:rPr>
              <a:t>due to the sudden decrease of lifting power.</a:t>
            </a:r>
          </a:p>
        </p:txBody>
      </p:sp>
      <p:sp>
        <p:nvSpPr>
          <p:cNvPr id="41" name="正方形/長方形 40"/>
          <p:cNvSpPr/>
          <p:nvPr/>
        </p:nvSpPr>
        <p:spPr bwMode="auto">
          <a:xfrm>
            <a:off x="327025" y="4573435"/>
            <a:ext cx="1368425" cy="15113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 dirty="0">
              <a:solidFill>
                <a:sysClr val="window" lastClr="FFFFFF"/>
              </a:solidFill>
              <a:latin typeface="+mn-lt"/>
              <a:ea typeface="ＭＳ Ｐゴシック"/>
            </a:endParaRPr>
          </a:p>
        </p:txBody>
      </p:sp>
      <p:sp>
        <p:nvSpPr>
          <p:cNvPr id="26638" name="Text Box 23"/>
          <p:cNvSpPr txBox="1">
            <a:spLocks noChangeArrowheads="1"/>
          </p:cNvSpPr>
          <p:nvPr/>
        </p:nvSpPr>
        <p:spPr bwMode="auto">
          <a:xfrm>
            <a:off x="125562" y="6419697"/>
            <a:ext cx="49069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>
              <a:spcBef>
                <a:spcPct val="50000"/>
              </a:spcBef>
              <a:defRPr/>
            </a:pPr>
            <a:r>
              <a:rPr lang="en-US" altLang="ja-JP" sz="1200" b="1" dirty="0" smtClean="0">
                <a:latin typeface="+mn-lt"/>
                <a:cs typeface="Tahoma" pitchFamily="34" charset="0"/>
              </a:rPr>
              <a:t>DRAW: Doppler </a:t>
            </a:r>
            <a:r>
              <a:rPr lang="en-US" altLang="ja-JP" sz="1200" b="1" dirty="0">
                <a:latin typeface="+mn-lt"/>
                <a:cs typeface="Tahoma" pitchFamily="34" charset="0"/>
              </a:rPr>
              <a:t>Radar for Airport Weather </a:t>
            </a:r>
            <a:r>
              <a:rPr lang="en-US" altLang="ja-JP" sz="1200" b="1" dirty="0" smtClean="0">
                <a:latin typeface="+mn-lt"/>
                <a:cs typeface="Tahoma" pitchFamily="34" charset="0"/>
              </a:rPr>
              <a:t>(</a:t>
            </a:r>
            <a:r>
              <a:rPr lang="en-US" altLang="ja-JP" sz="1050" b="1" dirty="0" smtClean="0">
                <a:latin typeface="+mn-lt"/>
                <a:cs typeface="Tahoma" pitchFamily="34" charset="0"/>
              </a:rPr>
              <a:t>a </a:t>
            </a:r>
            <a:r>
              <a:rPr lang="en-US" altLang="ja-JP" sz="1050" b="1" dirty="0">
                <a:latin typeface="+mn-lt"/>
                <a:cs typeface="Tahoma" pitchFamily="34" charset="0"/>
              </a:rPr>
              <a:t>Japanese version of a </a:t>
            </a:r>
            <a:r>
              <a:rPr lang="en-US" altLang="ja-JP" sz="1050" b="1" dirty="0">
                <a:solidFill>
                  <a:srgbClr val="FF0000"/>
                </a:solidFill>
                <a:latin typeface="+mn-lt"/>
                <a:cs typeface="Tahoma" pitchFamily="34" charset="0"/>
              </a:rPr>
              <a:t>TDWR</a:t>
            </a:r>
            <a:r>
              <a:rPr lang="en-US" altLang="ja-JP" sz="1200" b="1" dirty="0">
                <a:latin typeface="+mn-lt"/>
                <a:cs typeface="Tahoma" pitchFamily="34" charset="0"/>
              </a:rPr>
              <a:t>)</a:t>
            </a:r>
          </a:p>
        </p:txBody>
      </p:sp>
      <p:pic>
        <p:nvPicPr>
          <p:cNvPr id="20518" name="Picture 2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3294" y="4616298"/>
            <a:ext cx="3111731" cy="15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9" name="Picture 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788" y="4627410"/>
            <a:ext cx="1039561" cy="144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AutoShape 35"/>
          <p:cNvSpPr>
            <a:spLocks noChangeArrowheads="1"/>
          </p:cNvSpPr>
          <p:nvPr/>
        </p:nvSpPr>
        <p:spPr bwMode="auto">
          <a:xfrm>
            <a:off x="238125" y="5973610"/>
            <a:ext cx="4427538" cy="477837"/>
          </a:xfrm>
          <a:prstGeom prst="flowChartAlternateProcess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b="1" kern="0" dirty="0" smtClean="0">
                <a:solidFill>
                  <a:srgbClr val="FF0000"/>
                </a:solidFill>
                <a:latin typeface="+mn-lt"/>
                <a:ea typeface="ＭＳ Ｐゴシック" pitchFamily="50" charset="-128"/>
                <a:cs typeface="Tahoma" pitchFamily="34" charset="0"/>
              </a:rPr>
              <a:t>DRAW (</a:t>
            </a:r>
            <a:r>
              <a:rPr kumimoji="0" lang="en-US" altLang="ja-JP" sz="1600" b="1" kern="0" dirty="0">
                <a:solidFill>
                  <a:srgbClr val="FF0000"/>
                </a:solidFill>
                <a:latin typeface="+mn-lt"/>
                <a:ea typeface="ＭＳ Ｐゴシック" pitchFamily="50" charset="-128"/>
                <a:cs typeface="Tahoma" pitchFamily="34" charset="0"/>
              </a:rPr>
              <a:t>TDWR)</a:t>
            </a:r>
            <a:r>
              <a:rPr kumimoji="0" lang="en-US" altLang="ja-JP" sz="1600" b="1" kern="0" dirty="0">
                <a:solidFill>
                  <a:sysClr val="windowText" lastClr="000000"/>
                </a:solidFill>
                <a:latin typeface="+mn-lt"/>
                <a:ea typeface="ＭＳ Ｐゴシック" pitchFamily="50" charset="-128"/>
                <a:cs typeface="Tahoma" pitchFamily="34" charset="0"/>
              </a:rPr>
              <a:t> detects low-level wind shears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b="1" kern="0" dirty="0">
                <a:solidFill>
                  <a:sysClr val="windowText" lastClr="000000"/>
                </a:solidFill>
                <a:latin typeface="+mn-lt"/>
                <a:ea typeface="ＭＳ Ｐゴシック" pitchFamily="50" charset="-128"/>
                <a:cs typeface="Tahoma" pitchFamily="34" charset="0"/>
              </a:rPr>
              <a:t>in </a:t>
            </a:r>
            <a:r>
              <a:rPr kumimoji="0" lang="en-US" altLang="ja-JP" sz="1600" b="1" kern="0" dirty="0">
                <a:solidFill>
                  <a:srgbClr val="FF0000"/>
                </a:solidFill>
                <a:latin typeface="+mn-lt"/>
                <a:ea typeface="ＭＳ Ｐゴシック" pitchFamily="50" charset="-128"/>
                <a:cs typeface="Tahoma" pitchFamily="34" charset="0"/>
              </a:rPr>
              <a:t>Rainy</a:t>
            </a:r>
            <a:r>
              <a:rPr kumimoji="0" lang="en-US" altLang="ja-JP" sz="1600" b="1" kern="0" dirty="0">
                <a:solidFill>
                  <a:sysClr val="windowText" lastClr="000000"/>
                </a:solidFill>
                <a:latin typeface="+mn-lt"/>
                <a:ea typeface="ＭＳ Ｐゴシック" pitchFamily="50" charset="-128"/>
                <a:cs typeface="Tahoma" pitchFamily="34" charset="0"/>
              </a:rPr>
              <a:t> condition.</a:t>
            </a:r>
            <a:endParaRPr kumimoji="0" lang="ja-JP" altLang="en-US" sz="1600" b="1" kern="0" dirty="0">
              <a:solidFill>
                <a:sysClr val="windowText" lastClr="000000"/>
              </a:solidFill>
              <a:latin typeface="+mn-lt"/>
              <a:ea typeface="ＭＳ Ｐゴシック" pitchFamily="50" charset="-128"/>
              <a:cs typeface="Tahoma" pitchFamily="34" charset="0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3181350" y="4602010"/>
            <a:ext cx="1403350" cy="4172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36" tIns="5421" rIns="9036" bIns="5421">
            <a:spAutoFit/>
          </a:bodyPr>
          <a:lstStyle/>
          <a:p>
            <a:pPr algn="ctr" defTabSz="647700">
              <a:spcBef>
                <a:spcPct val="50000"/>
              </a:spcBef>
              <a:defRPr/>
            </a:pPr>
            <a:r>
              <a:rPr lang="en-US" altLang="ja-JP" b="1" dirty="0">
                <a:solidFill>
                  <a:srgbClr val="FFFF00"/>
                </a:solidFill>
                <a:cs typeface="Tahoma" pitchFamily="34" charset="0"/>
              </a:rPr>
              <a:t>Shear </a:t>
            </a:r>
            <a:r>
              <a:rPr lang="en-US" altLang="ja-JP" b="1" dirty="0" smtClean="0">
                <a:solidFill>
                  <a:srgbClr val="FFFF00"/>
                </a:solidFill>
                <a:cs typeface="Tahoma" pitchFamily="34" charset="0"/>
              </a:rPr>
              <a:t>Line</a:t>
            </a:r>
          </a:p>
          <a:p>
            <a:pPr algn="ctr" defTabSz="647700">
              <a:lnSpc>
                <a:spcPct val="70000"/>
              </a:lnSpc>
              <a:spcBef>
                <a:spcPts val="0"/>
              </a:spcBef>
              <a:defRPr/>
            </a:pPr>
            <a:r>
              <a:rPr lang="en-US" altLang="ja-JP" sz="1200" b="1" dirty="0" smtClean="0">
                <a:solidFill>
                  <a:srgbClr val="FFFF00"/>
                </a:solidFill>
                <a:cs typeface="Tahoma" pitchFamily="34" charset="0"/>
              </a:rPr>
              <a:t>convergence</a:t>
            </a:r>
            <a:endParaRPr lang="en-US" altLang="ja-JP" sz="1200" b="1" dirty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1538288" y="4627410"/>
            <a:ext cx="1403350" cy="4172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36" tIns="5421" rIns="9036" bIns="5421">
            <a:spAutoFit/>
          </a:bodyPr>
          <a:lstStyle/>
          <a:p>
            <a:pPr algn="ctr" defTabSz="647700">
              <a:spcBef>
                <a:spcPct val="50000"/>
              </a:spcBef>
              <a:defRPr/>
            </a:pPr>
            <a:r>
              <a:rPr lang="en-US" altLang="ja-JP" b="1" dirty="0" smtClean="0">
                <a:solidFill>
                  <a:srgbClr val="FFFF00"/>
                </a:solidFill>
                <a:cs typeface="Tahoma" pitchFamily="34" charset="0"/>
              </a:rPr>
              <a:t>Microburst</a:t>
            </a:r>
          </a:p>
          <a:p>
            <a:pPr algn="ctr" defTabSz="647700">
              <a:lnSpc>
                <a:spcPct val="70000"/>
              </a:lnSpc>
              <a:spcBef>
                <a:spcPts val="0"/>
              </a:spcBef>
              <a:defRPr/>
            </a:pPr>
            <a:r>
              <a:rPr lang="en-US" altLang="ja-JP" sz="1200" b="1" dirty="0" smtClean="0">
                <a:solidFill>
                  <a:srgbClr val="FFFF00"/>
                </a:solidFill>
                <a:cs typeface="Tahoma" pitchFamily="34" charset="0"/>
              </a:rPr>
              <a:t>divergence</a:t>
            </a:r>
            <a:endParaRPr lang="en-US" altLang="ja-JP" sz="1200" b="1" dirty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238125" y="4509935"/>
            <a:ext cx="4427538" cy="1944687"/>
          </a:xfrm>
          <a:prstGeom prst="rect">
            <a:avLst/>
          </a:prstGeom>
          <a:noFill/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 dirty="0">
              <a:solidFill>
                <a:sysClr val="windowText" lastClr="000000"/>
              </a:solidFill>
              <a:latin typeface="+mn-lt"/>
              <a:ea typeface="ＭＳ Ｐゴシック" pitchFamily="50" charset="-128"/>
            </a:endParaRPr>
          </a:p>
        </p:txBody>
      </p:sp>
      <p:sp>
        <p:nvSpPr>
          <p:cNvPr id="45" name="AutoShape 22"/>
          <p:cNvSpPr>
            <a:spLocks noChangeArrowheads="1"/>
          </p:cNvSpPr>
          <p:nvPr/>
        </p:nvSpPr>
        <p:spPr bwMode="auto">
          <a:xfrm>
            <a:off x="4904709" y="4980006"/>
            <a:ext cx="479425" cy="463550"/>
          </a:xfrm>
          <a:prstGeom prst="plus">
            <a:avLst>
              <a:gd name="adj" fmla="val 40972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 dirty="0">
              <a:solidFill>
                <a:sysClr val="windowText" lastClr="000000"/>
              </a:solidFill>
              <a:latin typeface="+mn-lt"/>
              <a:ea typeface="ＭＳ Ｐゴシック" pitchFamily="50" charset="-128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5611813" y="4514869"/>
            <a:ext cx="3232150" cy="1944687"/>
          </a:xfrm>
          <a:prstGeom prst="rect">
            <a:avLst/>
          </a:prstGeom>
          <a:solidFill>
            <a:schemeClr val="bg1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 dirty="0">
              <a:solidFill>
                <a:sysClr val="windowText" lastClr="000000"/>
              </a:solidFill>
              <a:latin typeface="+mn-lt"/>
              <a:ea typeface="ＭＳ Ｐゴシック" pitchFamily="50" charset="-128"/>
            </a:endParaRPr>
          </a:p>
        </p:txBody>
      </p:sp>
      <p:pic>
        <p:nvPicPr>
          <p:cNvPr id="20509" name="Picture 3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9841" y="4619109"/>
            <a:ext cx="1002740" cy="108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0" name="Picture 3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691" y="4648219"/>
            <a:ext cx="1393942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8" name="Text Box 24"/>
          <p:cNvSpPr txBox="1">
            <a:spLocks noChangeArrowheads="1"/>
          </p:cNvSpPr>
          <p:nvPr/>
        </p:nvSpPr>
        <p:spPr bwMode="auto">
          <a:xfrm>
            <a:off x="5600700" y="6423044"/>
            <a:ext cx="3243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200" b="1" dirty="0" smtClean="0">
                <a:latin typeface="+mn-lt"/>
                <a:cs typeface="Tahoma" pitchFamily="34" charset="0"/>
              </a:rPr>
              <a:t>LIDAR: Light Detection and Ranging </a:t>
            </a:r>
          </a:p>
        </p:txBody>
      </p:sp>
      <p:sp>
        <p:nvSpPr>
          <p:cNvPr id="27689" name="AutoShape 33"/>
          <p:cNvSpPr>
            <a:spLocks noChangeArrowheads="1"/>
          </p:cNvSpPr>
          <p:nvPr/>
        </p:nvSpPr>
        <p:spPr bwMode="auto">
          <a:xfrm>
            <a:off x="5600700" y="5681681"/>
            <a:ext cx="32432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latin typeface="+mn-lt"/>
                <a:cs typeface="Tahoma" pitchFamily="34" charset="0"/>
              </a:rPr>
              <a:t>Doppler LIDAR</a:t>
            </a:r>
            <a:r>
              <a:rPr lang="en-US" altLang="ja-JP" sz="1600" b="1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 detects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600" b="1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low-level wind shears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600" b="1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in </a:t>
            </a:r>
            <a:r>
              <a:rPr lang="en-US" altLang="ja-JP" sz="1600" b="1" dirty="0" smtClean="0">
                <a:solidFill>
                  <a:srgbClr val="FF0000"/>
                </a:solidFill>
                <a:latin typeface="+mn-lt"/>
                <a:cs typeface="Tahoma" pitchFamily="34" charset="0"/>
              </a:rPr>
              <a:t>Sunny or Cloudy </a:t>
            </a:r>
            <a:r>
              <a:rPr lang="en-US" altLang="ja-JP" sz="1600" b="1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condition.</a:t>
            </a:r>
          </a:p>
        </p:txBody>
      </p:sp>
      <p:sp>
        <p:nvSpPr>
          <p:cNvPr id="4" name="正方形/長方形 3"/>
          <p:cNvSpPr/>
          <p:nvPr/>
        </p:nvSpPr>
        <p:spPr bwMode="auto">
          <a:xfrm>
            <a:off x="4645025" y="5472131"/>
            <a:ext cx="99536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 b="1" dirty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All Weather</a:t>
            </a:r>
          </a:p>
          <a:p>
            <a:pPr>
              <a:defRPr/>
            </a:pPr>
            <a:r>
              <a:rPr lang="en-US" altLang="ja-JP" sz="1200" b="1" dirty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Observation</a:t>
            </a:r>
            <a:endParaRPr lang="ja-JP" altLang="en-US" sz="1200" dirty="0">
              <a:latin typeface="+mn-lt"/>
            </a:endParaRPr>
          </a:p>
        </p:txBody>
      </p:sp>
      <p:cxnSp>
        <p:nvCxnSpPr>
          <p:cNvPr id="50" name="直線コネクタ 49"/>
          <p:cNvCxnSpPr/>
          <p:nvPr/>
        </p:nvCxnSpPr>
        <p:spPr>
          <a:xfrm flipH="1">
            <a:off x="1695450" y="3059027"/>
            <a:ext cx="1797050" cy="455613"/>
          </a:xfrm>
          <a:prstGeom prst="line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角丸四角形吹き出し 56"/>
          <p:cNvSpPr/>
          <p:nvPr/>
        </p:nvSpPr>
        <p:spPr bwMode="auto">
          <a:xfrm>
            <a:off x="2494468" y="1689260"/>
            <a:ext cx="1582738" cy="306388"/>
          </a:xfrm>
          <a:prstGeom prst="wedgeRoundRectCallout">
            <a:avLst>
              <a:gd name="adj1" fmla="val 48943"/>
              <a:gd name="adj2" fmla="val 128846"/>
              <a:gd name="adj3" fmla="val 16667"/>
            </a:avLst>
          </a:prstGeom>
          <a:solidFill>
            <a:srgbClr val="FFC000"/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srgbClr val="4F81BD">
                    <a:lumMod val="75000"/>
                  </a:srgbClr>
                </a:solidFill>
                <a:latin typeface="+mn-lt"/>
                <a:ea typeface="ＭＳ Ｐゴシック"/>
              </a:rPr>
              <a:t>Cancel Landing</a:t>
            </a:r>
            <a:endParaRPr kumimoji="0" lang="ja-JP" altLang="en-US" sz="1600" kern="0" dirty="0">
              <a:solidFill>
                <a:srgbClr val="4F81BD">
                  <a:lumMod val="75000"/>
                </a:srgbClr>
              </a:solidFill>
              <a:latin typeface="+mn-lt"/>
              <a:ea typeface="ＭＳ Ｐゴシック"/>
            </a:endParaRPr>
          </a:p>
        </p:txBody>
      </p:sp>
      <p:sp>
        <p:nvSpPr>
          <p:cNvPr id="48" name="テキスト ボックス 47"/>
          <p:cNvSpPr txBox="1"/>
          <p:nvPr/>
        </p:nvSpPr>
        <p:spPr bwMode="auto">
          <a:xfrm>
            <a:off x="4285131" y="2868478"/>
            <a:ext cx="927535" cy="46787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lIns="0" tIns="0" rIns="0" bIns="0">
            <a:no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schemeClr val="bg1"/>
                </a:solidFill>
                <a:latin typeface="+mn-lt"/>
                <a:ea typeface="ＭＳ Ｐゴシック"/>
              </a:rPr>
              <a:t>Crash</a:t>
            </a:r>
            <a:endParaRPr kumimoji="0" lang="ja-JP" altLang="en-US" sz="1600" kern="0" dirty="0">
              <a:solidFill>
                <a:schemeClr val="bg1"/>
              </a:solidFill>
              <a:latin typeface="+mn-lt"/>
              <a:ea typeface="ＭＳ Ｐゴシック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167438" y="1516856"/>
            <a:ext cx="865309" cy="486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角丸四角形吹き出し 69"/>
          <p:cNvSpPr/>
          <p:nvPr/>
        </p:nvSpPr>
        <p:spPr bwMode="auto">
          <a:xfrm>
            <a:off x="6546139" y="2027324"/>
            <a:ext cx="2371725" cy="918285"/>
          </a:xfrm>
          <a:prstGeom prst="wedgeRoundRectCallout">
            <a:avLst>
              <a:gd name="adj1" fmla="val -46461"/>
              <a:gd name="adj2" fmla="val -62384"/>
              <a:gd name="adj3" fmla="val 16667"/>
            </a:avLst>
          </a:prstGeom>
          <a:solidFill>
            <a:srgbClr val="FFCC00"/>
          </a:solidFill>
          <a:ln w="25400" cap="flat" cmpd="sng" algn="ctr">
            <a:solidFill>
              <a:srgbClr val="FFCC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srgbClr val="4F81BD">
                    <a:lumMod val="75000"/>
                  </a:srgbClr>
                </a:solidFill>
                <a:latin typeface="+mn-lt"/>
                <a:ea typeface="ＭＳ Ｐゴシック"/>
              </a:rPr>
              <a:t>Pilots receive Low-level Wind Shear Alerts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srgbClr val="4F81BD">
                    <a:lumMod val="75000"/>
                  </a:srgbClr>
                </a:solidFill>
                <a:latin typeface="+mn-lt"/>
                <a:ea typeface="ＭＳ Ｐゴシック"/>
              </a:rPr>
              <a:t> from </a:t>
            </a:r>
            <a:r>
              <a:rPr kumimoji="0" lang="en-US" altLang="ja-JP" sz="1600" kern="0" dirty="0" smtClean="0">
                <a:solidFill>
                  <a:srgbClr val="4F81BD">
                    <a:lumMod val="75000"/>
                  </a:srgbClr>
                </a:solidFill>
                <a:latin typeface="+mn-lt"/>
                <a:ea typeface="ＭＳ Ｐゴシック"/>
              </a:rPr>
              <a:t>ATC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 smtClean="0">
                <a:solidFill>
                  <a:srgbClr val="4F81BD">
                    <a:lumMod val="75000"/>
                  </a:srgbClr>
                </a:solidFill>
                <a:latin typeface="+mn-lt"/>
                <a:ea typeface="ＭＳ Ｐゴシック"/>
              </a:rPr>
              <a:t>and </a:t>
            </a:r>
            <a:r>
              <a:rPr kumimoji="0" lang="en-US" altLang="ja-JP" sz="1600" kern="0" dirty="0">
                <a:solidFill>
                  <a:srgbClr val="4F81BD">
                    <a:lumMod val="75000"/>
                  </a:srgbClr>
                </a:solidFill>
                <a:latin typeface="+mn-lt"/>
                <a:ea typeface="ＭＳ Ｐゴシック"/>
              </a:rPr>
              <a:t>cancel </a:t>
            </a:r>
            <a:r>
              <a:rPr kumimoji="0" lang="en-US" altLang="ja-JP" sz="1600" kern="0" dirty="0" smtClean="0">
                <a:solidFill>
                  <a:srgbClr val="4F81BD">
                    <a:lumMod val="75000"/>
                  </a:srgbClr>
                </a:solidFill>
                <a:latin typeface="+mn-lt"/>
                <a:ea typeface="ＭＳ Ｐゴシック"/>
              </a:rPr>
              <a:t>Landing</a:t>
            </a:r>
            <a:endParaRPr kumimoji="0" lang="ja-JP" altLang="en-US" sz="1600" kern="0" dirty="0">
              <a:solidFill>
                <a:srgbClr val="4F81BD">
                  <a:lumMod val="75000"/>
                </a:srgbClr>
              </a:solidFill>
              <a:latin typeface="+mn-lt"/>
              <a:ea typeface="ＭＳ Ｐゴシック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3473450" y="1982702"/>
            <a:ext cx="2722563" cy="107791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JMA1D2D.MET\Documents\tmp\作業用\whiteplane2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4979">
            <a:off x="6240487" y="1265688"/>
            <a:ext cx="1369381" cy="66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/>
          <p:cNvSpPr/>
          <p:nvPr/>
        </p:nvSpPr>
        <p:spPr>
          <a:xfrm>
            <a:off x="4541042" y="2357439"/>
            <a:ext cx="711995" cy="588170"/>
          </a:xfrm>
          <a:custGeom>
            <a:avLst/>
            <a:gdLst>
              <a:gd name="connsiteX0" fmla="*/ 736754 w 736754"/>
              <a:gd name="connsiteY0" fmla="*/ 0 h 632530"/>
              <a:gd name="connsiteX1" fmla="*/ 512917 w 736754"/>
              <a:gd name="connsiteY1" fmla="*/ 40481 h 632530"/>
              <a:gd name="connsiteX2" fmla="*/ 343848 w 736754"/>
              <a:gd name="connsiteY2" fmla="*/ 104775 h 632530"/>
              <a:gd name="connsiteX3" fmla="*/ 212879 w 736754"/>
              <a:gd name="connsiteY3" fmla="*/ 314325 h 632530"/>
              <a:gd name="connsiteX4" fmla="*/ 165254 w 736754"/>
              <a:gd name="connsiteY4" fmla="*/ 488156 h 632530"/>
              <a:gd name="connsiteX5" fmla="*/ 15235 w 736754"/>
              <a:gd name="connsiteY5" fmla="*/ 619125 h 632530"/>
              <a:gd name="connsiteX6" fmla="*/ 12854 w 736754"/>
              <a:gd name="connsiteY6" fmla="*/ 621506 h 632530"/>
              <a:gd name="connsiteX0" fmla="*/ 721519 w 721519"/>
              <a:gd name="connsiteY0" fmla="*/ 0 h 619125"/>
              <a:gd name="connsiteX1" fmla="*/ 497682 w 721519"/>
              <a:gd name="connsiteY1" fmla="*/ 40481 h 619125"/>
              <a:gd name="connsiteX2" fmla="*/ 328613 w 721519"/>
              <a:gd name="connsiteY2" fmla="*/ 104775 h 619125"/>
              <a:gd name="connsiteX3" fmla="*/ 197644 w 721519"/>
              <a:gd name="connsiteY3" fmla="*/ 314325 h 619125"/>
              <a:gd name="connsiteX4" fmla="*/ 150019 w 721519"/>
              <a:gd name="connsiteY4" fmla="*/ 488156 h 619125"/>
              <a:gd name="connsiteX5" fmla="*/ 0 w 721519"/>
              <a:gd name="connsiteY5" fmla="*/ 619125 h 619125"/>
              <a:gd name="connsiteX0" fmla="*/ 721519 w 721519"/>
              <a:gd name="connsiteY0" fmla="*/ 0 h 619125"/>
              <a:gd name="connsiteX1" fmla="*/ 497682 w 721519"/>
              <a:gd name="connsiteY1" fmla="*/ 40481 h 619125"/>
              <a:gd name="connsiteX2" fmla="*/ 328613 w 721519"/>
              <a:gd name="connsiteY2" fmla="*/ 104775 h 619125"/>
              <a:gd name="connsiteX3" fmla="*/ 197644 w 721519"/>
              <a:gd name="connsiteY3" fmla="*/ 314325 h 619125"/>
              <a:gd name="connsiteX4" fmla="*/ 126207 w 721519"/>
              <a:gd name="connsiteY4" fmla="*/ 488156 h 619125"/>
              <a:gd name="connsiteX5" fmla="*/ 0 w 721519"/>
              <a:gd name="connsiteY5" fmla="*/ 619125 h 619125"/>
              <a:gd name="connsiteX0" fmla="*/ 783432 w 783432"/>
              <a:gd name="connsiteY0" fmla="*/ 0 h 673894"/>
              <a:gd name="connsiteX1" fmla="*/ 559595 w 783432"/>
              <a:gd name="connsiteY1" fmla="*/ 40481 h 673894"/>
              <a:gd name="connsiteX2" fmla="*/ 390526 w 783432"/>
              <a:gd name="connsiteY2" fmla="*/ 104775 h 673894"/>
              <a:gd name="connsiteX3" fmla="*/ 259557 w 783432"/>
              <a:gd name="connsiteY3" fmla="*/ 314325 h 673894"/>
              <a:gd name="connsiteX4" fmla="*/ 188120 w 783432"/>
              <a:gd name="connsiteY4" fmla="*/ 488156 h 673894"/>
              <a:gd name="connsiteX5" fmla="*/ 0 w 783432"/>
              <a:gd name="connsiteY5" fmla="*/ 673894 h 673894"/>
              <a:gd name="connsiteX0" fmla="*/ 783432 w 783432"/>
              <a:gd name="connsiteY0" fmla="*/ 0 h 673894"/>
              <a:gd name="connsiteX1" fmla="*/ 559595 w 783432"/>
              <a:gd name="connsiteY1" fmla="*/ 40481 h 673894"/>
              <a:gd name="connsiteX2" fmla="*/ 390526 w 783432"/>
              <a:gd name="connsiteY2" fmla="*/ 104775 h 673894"/>
              <a:gd name="connsiteX3" fmla="*/ 259557 w 783432"/>
              <a:gd name="connsiteY3" fmla="*/ 314325 h 673894"/>
              <a:gd name="connsiteX4" fmla="*/ 214314 w 783432"/>
              <a:gd name="connsiteY4" fmla="*/ 414337 h 673894"/>
              <a:gd name="connsiteX5" fmla="*/ 0 w 783432"/>
              <a:gd name="connsiteY5" fmla="*/ 673894 h 673894"/>
              <a:gd name="connsiteX0" fmla="*/ 695326 w 695326"/>
              <a:gd name="connsiteY0" fmla="*/ 0 h 597694"/>
              <a:gd name="connsiteX1" fmla="*/ 471489 w 695326"/>
              <a:gd name="connsiteY1" fmla="*/ 40481 h 597694"/>
              <a:gd name="connsiteX2" fmla="*/ 302420 w 695326"/>
              <a:gd name="connsiteY2" fmla="*/ 104775 h 597694"/>
              <a:gd name="connsiteX3" fmla="*/ 171451 w 695326"/>
              <a:gd name="connsiteY3" fmla="*/ 314325 h 597694"/>
              <a:gd name="connsiteX4" fmla="*/ 126208 w 695326"/>
              <a:gd name="connsiteY4" fmla="*/ 414337 h 597694"/>
              <a:gd name="connsiteX5" fmla="*/ 0 w 695326"/>
              <a:gd name="connsiteY5" fmla="*/ 597694 h 597694"/>
              <a:gd name="connsiteX0" fmla="*/ 707233 w 707233"/>
              <a:gd name="connsiteY0" fmla="*/ 0 h 621507"/>
              <a:gd name="connsiteX1" fmla="*/ 483396 w 707233"/>
              <a:gd name="connsiteY1" fmla="*/ 40481 h 621507"/>
              <a:gd name="connsiteX2" fmla="*/ 314327 w 707233"/>
              <a:gd name="connsiteY2" fmla="*/ 104775 h 621507"/>
              <a:gd name="connsiteX3" fmla="*/ 183358 w 707233"/>
              <a:gd name="connsiteY3" fmla="*/ 314325 h 621507"/>
              <a:gd name="connsiteX4" fmla="*/ 138115 w 707233"/>
              <a:gd name="connsiteY4" fmla="*/ 414337 h 621507"/>
              <a:gd name="connsiteX5" fmla="*/ 0 w 707233"/>
              <a:gd name="connsiteY5" fmla="*/ 621507 h 621507"/>
              <a:gd name="connsiteX0" fmla="*/ 707233 w 707233"/>
              <a:gd name="connsiteY0" fmla="*/ 0 h 621507"/>
              <a:gd name="connsiteX1" fmla="*/ 483396 w 707233"/>
              <a:gd name="connsiteY1" fmla="*/ 40481 h 621507"/>
              <a:gd name="connsiteX2" fmla="*/ 314327 w 707233"/>
              <a:gd name="connsiteY2" fmla="*/ 104775 h 621507"/>
              <a:gd name="connsiteX3" fmla="*/ 209552 w 707233"/>
              <a:gd name="connsiteY3" fmla="*/ 245269 h 621507"/>
              <a:gd name="connsiteX4" fmla="*/ 138115 w 707233"/>
              <a:gd name="connsiteY4" fmla="*/ 414337 h 621507"/>
              <a:gd name="connsiteX5" fmla="*/ 0 w 707233"/>
              <a:gd name="connsiteY5" fmla="*/ 621507 h 621507"/>
              <a:gd name="connsiteX0" fmla="*/ 683420 w 683420"/>
              <a:gd name="connsiteY0" fmla="*/ 0 h 621507"/>
              <a:gd name="connsiteX1" fmla="*/ 459583 w 683420"/>
              <a:gd name="connsiteY1" fmla="*/ 40481 h 621507"/>
              <a:gd name="connsiteX2" fmla="*/ 290514 w 683420"/>
              <a:gd name="connsiteY2" fmla="*/ 104775 h 621507"/>
              <a:gd name="connsiteX3" fmla="*/ 185739 w 683420"/>
              <a:gd name="connsiteY3" fmla="*/ 245269 h 621507"/>
              <a:gd name="connsiteX4" fmla="*/ 114302 w 683420"/>
              <a:gd name="connsiteY4" fmla="*/ 414337 h 621507"/>
              <a:gd name="connsiteX5" fmla="*/ 0 w 683420"/>
              <a:gd name="connsiteY5" fmla="*/ 621507 h 621507"/>
              <a:gd name="connsiteX0" fmla="*/ 707233 w 707233"/>
              <a:gd name="connsiteY0" fmla="*/ 0 h 616745"/>
              <a:gd name="connsiteX1" fmla="*/ 483396 w 707233"/>
              <a:gd name="connsiteY1" fmla="*/ 40481 h 616745"/>
              <a:gd name="connsiteX2" fmla="*/ 314327 w 707233"/>
              <a:gd name="connsiteY2" fmla="*/ 104775 h 616745"/>
              <a:gd name="connsiteX3" fmla="*/ 209552 w 707233"/>
              <a:gd name="connsiteY3" fmla="*/ 245269 h 616745"/>
              <a:gd name="connsiteX4" fmla="*/ 138115 w 707233"/>
              <a:gd name="connsiteY4" fmla="*/ 414337 h 616745"/>
              <a:gd name="connsiteX5" fmla="*/ 0 w 707233"/>
              <a:gd name="connsiteY5" fmla="*/ 616745 h 616745"/>
              <a:gd name="connsiteX0" fmla="*/ 707233 w 707233"/>
              <a:gd name="connsiteY0" fmla="*/ 0 h 616745"/>
              <a:gd name="connsiteX1" fmla="*/ 483396 w 707233"/>
              <a:gd name="connsiteY1" fmla="*/ 40481 h 616745"/>
              <a:gd name="connsiteX2" fmla="*/ 314327 w 707233"/>
              <a:gd name="connsiteY2" fmla="*/ 104775 h 616745"/>
              <a:gd name="connsiteX3" fmla="*/ 209552 w 707233"/>
              <a:gd name="connsiteY3" fmla="*/ 245269 h 616745"/>
              <a:gd name="connsiteX4" fmla="*/ 157165 w 707233"/>
              <a:gd name="connsiteY4" fmla="*/ 404812 h 616745"/>
              <a:gd name="connsiteX5" fmla="*/ 0 w 707233"/>
              <a:gd name="connsiteY5" fmla="*/ 616745 h 616745"/>
              <a:gd name="connsiteX0" fmla="*/ 707233 w 707233"/>
              <a:gd name="connsiteY0" fmla="*/ 0 h 616745"/>
              <a:gd name="connsiteX1" fmla="*/ 483396 w 707233"/>
              <a:gd name="connsiteY1" fmla="*/ 40481 h 616745"/>
              <a:gd name="connsiteX2" fmla="*/ 314327 w 707233"/>
              <a:gd name="connsiteY2" fmla="*/ 104775 h 616745"/>
              <a:gd name="connsiteX3" fmla="*/ 209552 w 707233"/>
              <a:gd name="connsiteY3" fmla="*/ 245269 h 616745"/>
              <a:gd name="connsiteX4" fmla="*/ 171452 w 707233"/>
              <a:gd name="connsiteY4" fmla="*/ 404812 h 616745"/>
              <a:gd name="connsiteX5" fmla="*/ 0 w 707233"/>
              <a:gd name="connsiteY5" fmla="*/ 616745 h 616745"/>
              <a:gd name="connsiteX0" fmla="*/ 707233 w 707233"/>
              <a:gd name="connsiteY0" fmla="*/ 0 h 616745"/>
              <a:gd name="connsiteX1" fmla="*/ 483396 w 707233"/>
              <a:gd name="connsiteY1" fmla="*/ 40481 h 616745"/>
              <a:gd name="connsiteX2" fmla="*/ 314327 w 707233"/>
              <a:gd name="connsiteY2" fmla="*/ 104775 h 616745"/>
              <a:gd name="connsiteX3" fmla="*/ 209552 w 707233"/>
              <a:gd name="connsiteY3" fmla="*/ 245269 h 616745"/>
              <a:gd name="connsiteX4" fmla="*/ 147640 w 707233"/>
              <a:gd name="connsiteY4" fmla="*/ 395287 h 616745"/>
              <a:gd name="connsiteX5" fmla="*/ 0 w 707233"/>
              <a:gd name="connsiteY5" fmla="*/ 616745 h 616745"/>
              <a:gd name="connsiteX0" fmla="*/ 678658 w 678658"/>
              <a:gd name="connsiteY0" fmla="*/ 0 h 597695"/>
              <a:gd name="connsiteX1" fmla="*/ 454821 w 678658"/>
              <a:gd name="connsiteY1" fmla="*/ 40481 h 597695"/>
              <a:gd name="connsiteX2" fmla="*/ 285752 w 678658"/>
              <a:gd name="connsiteY2" fmla="*/ 104775 h 597695"/>
              <a:gd name="connsiteX3" fmla="*/ 180977 w 678658"/>
              <a:gd name="connsiteY3" fmla="*/ 245269 h 597695"/>
              <a:gd name="connsiteX4" fmla="*/ 119065 w 678658"/>
              <a:gd name="connsiteY4" fmla="*/ 395287 h 597695"/>
              <a:gd name="connsiteX5" fmla="*/ 0 w 678658"/>
              <a:gd name="connsiteY5" fmla="*/ 597695 h 597695"/>
              <a:gd name="connsiteX0" fmla="*/ 697708 w 697708"/>
              <a:gd name="connsiteY0" fmla="*/ 0 h 597695"/>
              <a:gd name="connsiteX1" fmla="*/ 473871 w 697708"/>
              <a:gd name="connsiteY1" fmla="*/ 40481 h 597695"/>
              <a:gd name="connsiteX2" fmla="*/ 304802 w 697708"/>
              <a:gd name="connsiteY2" fmla="*/ 104775 h 597695"/>
              <a:gd name="connsiteX3" fmla="*/ 200027 w 697708"/>
              <a:gd name="connsiteY3" fmla="*/ 245269 h 597695"/>
              <a:gd name="connsiteX4" fmla="*/ 138115 w 697708"/>
              <a:gd name="connsiteY4" fmla="*/ 395287 h 597695"/>
              <a:gd name="connsiteX5" fmla="*/ 0 w 697708"/>
              <a:gd name="connsiteY5" fmla="*/ 597695 h 597695"/>
              <a:gd name="connsiteX0" fmla="*/ 678658 w 678658"/>
              <a:gd name="connsiteY0" fmla="*/ 0 h 569120"/>
              <a:gd name="connsiteX1" fmla="*/ 473871 w 678658"/>
              <a:gd name="connsiteY1" fmla="*/ 11906 h 569120"/>
              <a:gd name="connsiteX2" fmla="*/ 304802 w 678658"/>
              <a:gd name="connsiteY2" fmla="*/ 76200 h 569120"/>
              <a:gd name="connsiteX3" fmla="*/ 200027 w 678658"/>
              <a:gd name="connsiteY3" fmla="*/ 216694 h 569120"/>
              <a:gd name="connsiteX4" fmla="*/ 138115 w 678658"/>
              <a:gd name="connsiteY4" fmla="*/ 366712 h 569120"/>
              <a:gd name="connsiteX5" fmla="*/ 0 w 678658"/>
              <a:gd name="connsiteY5" fmla="*/ 569120 h 569120"/>
              <a:gd name="connsiteX0" fmla="*/ 711995 w 711995"/>
              <a:gd name="connsiteY0" fmla="*/ 0 h 588170"/>
              <a:gd name="connsiteX1" fmla="*/ 473871 w 711995"/>
              <a:gd name="connsiteY1" fmla="*/ 30956 h 588170"/>
              <a:gd name="connsiteX2" fmla="*/ 304802 w 711995"/>
              <a:gd name="connsiteY2" fmla="*/ 95250 h 588170"/>
              <a:gd name="connsiteX3" fmla="*/ 200027 w 711995"/>
              <a:gd name="connsiteY3" fmla="*/ 235744 h 588170"/>
              <a:gd name="connsiteX4" fmla="*/ 138115 w 711995"/>
              <a:gd name="connsiteY4" fmla="*/ 385762 h 588170"/>
              <a:gd name="connsiteX5" fmla="*/ 0 w 711995"/>
              <a:gd name="connsiteY5" fmla="*/ 588170 h 588170"/>
              <a:gd name="connsiteX0" fmla="*/ 711995 w 711995"/>
              <a:gd name="connsiteY0" fmla="*/ 0 h 588170"/>
              <a:gd name="connsiteX1" fmla="*/ 469108 w 711995"/>
              <a:gd name="connsiteY1" fmla="*/ 45244 h 588170"/>
              <a:gd name="connsiteX2" fmla="*/ 304802 w 711995"/>
              <a:gd name="connsiteY2" fmla="*/ 95250 h 588170"/>
              <a:gd name="connsiteX3" fmla="*/ 200027 w 711995"/>
              <a:gd name="connsiteY3" fmla="*/ 235744 h 588170"/>
              <a:gd name="connsiteX4" fmla="*/ 138115 w 711995"/>
              <a:gd name="connsiteY4" fmla="*/ 385762 h 588170"/>
              <a:gd name="connsiteX5" fmla="*/ 0 w 711995"/>
              <a:gd name="connsiteY5" fmla="*/ 588170 h 588170"/>
              <a:gd name="connsiteX0" fmla="*/ 711995 w 711995"/>
              <a:gd name="connsiteY0" fmla="*/ 0 h 588170"/>
              <a:gd name="connsiteX1" fmla="*/ 511970 w 711995"/>
              <a:gd name="connsiteY1" fmla="*/ 78582 h 588170"/>
              <a:gd name="connsiteX2" fmla="*/ 304802 w 711995"/>
              <a:gd name="connsiteY2" fmla="*/ 95250 h 588170"/>
              <a:gd name="connsiteX3" fmla="*/ 200027 w 711995"/>
              <a:gd name="connsiteY3" fmla="*/ 235744 h 588170"/>
              <a:gd name="connsiteX4" fmla="*/ 138115 w 711995"/>
              <a:gd name="connsiteY4" fmla="*/ 385762 h 588170"/>
              <a:gd name="connsiteX5" fmla="*/ 0 w 711995"/>
              <a:gd name="connsiteY5" fmla="*/ 588170 h 588170"/>
              <a:gd name="connsiteX0" fmla="*/ 711995 w 711995"/>
              <a:gd name="connsiteY0" fmla="*/ 0 h 588170"/>
              <a:gd name="connsiteX1" fmla="*/ 497682 w 711995"/>
              <a:gd name="connsiteY1" fmla="*/ 64294 h 588170"/>
              <a:gd name="connsiteX2" fmla="*/ 304802 w 711995"/>
              <a:gd name="connsiteY2" fmla="*/ 95250 h 588170"/>
              <a:gd name="connsiteX3" fmla="*/ 200027 w 711995"/>
              <a:gd name="connsiteY3" fmla="*/ 235744 h 588170"/>
              <a:gd name="connsiteX4" fmla="*/ 138115 w 711995"/>
              <a:gd name="connsiteY4" fmla="*/ 385762 h 588170"/>
              <a:gd name="connsiteX5" fmla="*/ 0 w 711995"/>
              <a:gd name="connsiteY5" fmla="*/ 588170 h 588170"/>
              <a:gd name="connsiteX0" fmla="*/ 711995 w 711995"/>
              <a:gd name="connsiteY0" fmla="*/ 0 h 588170"/>
              <a:gd name="connsiteX1" fmla="*/ 497682 w 711995"/>
              <a:gd name="connsiteY1" fmla="*/ 64294 h 588170"/>
              <a:gd name="connsiteX2" fmla="*/ 285752 w 711995"/>
              <a:gd name="connsiteY2" fmla="*/ 90487 h 588170"/>
              <a:gd name="connsiteX3" fmla="*/ 200027 w 711995"/>
              <a:gd name="connsiteY3" fmla="*/ 235744 h 588170"/>
              <a:gd name="connsiteX4" fmla="*/ 138115 w 711995"/>
              <a:gd name="connsiteY4" fmla="*/ 385762 h 588170"/>
              <a:gd name="connsiteX5" fmla="*/ 0 w 711995"/>
              <a:gd name="connsiteY5" fmla="*/ 588170 h 588170"/>
              <a:gd name="connsiteX0" fmla="*/ 711995 w 711995"/>
              <a:gd name="connsiteY0" fmla="*/ 0 h 588170"/>
              <a:gd name="connsiteX1" fmla="*/ 497682 w 711995"/>
              <a:gd name="connsiteY1" fmla="*/ 64294 h 588170"/>
              <a:gd name="connsiteX2" fmla="*/ 295277 w 711995"/>
              <a:gd name="connsiteY2" fmla="*/ 114299 h 588170"/>
              <a:gd name="connsiteX3" fmla="*/ 200027 w 711995"/>
              <a:gd name="connsiteY3" fmla="*/ 235744 h 588170"/>
              <a:gd name="connsiteX4" fmla="*/ 138115 w 711995"/>
              <a:gd name="connsiteY4" fmla="*/ 385762 h 588170"/>
              <a:gd name="connsiteX5" fmla="*/ 0 w 711995"/>
              <a:gd name="connsiteY5" fmla="*/ 588170 h 588170"/>
              <a:gd name="connsiteX0" fmla="*/ 711995 w 711995"/>
              <a:gd name="connsiteY0" fmla="*/ 0 h 588170"/>
              <a:gd name="connsiteX1" fmla="*/ 497682 w 711995"/>
              <a:gd name="connsiteY1" fmla="*/ 64294 h 588170"/>
              <a:gd name="connsiteX2" fmla="*/ 295277 w 711995"/>
              <a:gd name="connsiteY2" fmla="*/ 114299 h 588170"/>
              <a:gd name="connsiteX3" fmla="*/ 200027 w 711995"/>
              <a:gd name="connsiteY3" fmla="*/ 235744 h 588170"/>
              <a:gd name="connsiteX4" fmla="*/ 147640 w 711995"/>
              <a:gd name="connsiteY4" fmla="*/ 385762 h 588170"/>
              <a:gd name="connsiteX5" fmla="*/ 0 w 711995"/>
              <a:gd name="connsiteY5" fmla="*/ 588170 h 588170"/>
              <a:gd name="connsiteX0" fmla="*/ 711995 w 711995"/>
              <a:gd name="connsiteY0" fmla="*/ 0 h 588170"/>
              <a:gd name="connsiteX1" fmla="*/ 497682 w 711995"/>
              <a:gd name="connsiteY1" fmla="*/ 64294 h 588170"/>
              <a:gd name="connsiteX2" fmla="*/ 295277 w 711995"/>
              <a:gd name="connsiteY2" fmla="*/ 114299 h 588170"/>
              <a:gd name="connsiteX3" fmla="*/ 200027 w 711995"/>
              <a:gd name="connsiteY3" fmla="*/ 235744 h 588170"/>
              <a:gd name="connsiteX4" fmla="*/ 138115 w 711995"/>
              <a:gd name="connsiteY4" fmla="*/ 376237 h 588170"/>
              <a:gd name="connsiteX5" fmla="*/ 0 w 711995"/>
              <a:gd name="connsiteY5" fmla="*/ 588170 h 58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995" h="588170">
                <a:moveTo>
                  <a:pt x="711995" y="0"/>
                </a:moveTo>
                <a:cubicBezTo>
                  <a:pt x="632818" y="11509"/>
                  <a:pt x="567135" y="45244"/>
                  <a:pt x="497682" y="64294"/>
                </a:cubicBezTo>
                <a:cubicBezTo>
                  <a:pt x="428229" y="83344"/>
                  <a:pt x="344886" y="85724"/>
                  <a:pt x="295277" y="114299"/>
                </a:cubicBezTo>
                <a:cubicBezTo>
                  <a:pt x="245668" y="142874"/>
                  <a:pt x="226221" y="192088"/>
                  <a:pt x="200027" y="235744"/>
                </a:cubicBezTo>
                <a:cubicBezTo>
                  <a:pt x="173833" y="279400"/>
                  <a:pt x="171453" y="317499"/>
                  <a:pt x="138115" y="376237"/>
                </a:cubicBezTo>
                <a:cubicBezTo>
                  <a:pt x="104777" y="434975"/>
                  <a:pt x="25400" y="565945"/>
                  <a:pt x="0" y="588170"/>
                </a:cubicBezTo>
              </a:path>
            </a:pathLst>
          </a:custGeom>
          <a:noFill/>
          <a:ln w="539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/>
          <p:nvPr/>
        </p:nvSpPr>
        <p:spPr>
          <a:xfrm>
            <a:off x="4026692" y="2027323"/>
            <a:ext cx="1993108" cy="405615"/>
          </a:xfrm>
          <a:custGeom>
            <a:avLst/>
            <a:gdLst>
              <a:gd name="connsiteX0" fmla="*/ 736754 w 736754"/>
              <a:gd name="connsiteY0" fmla="*/ 0 h 632530"/>
              <a:gd name="connsiteX1" fmla="*/ 512917 w 736754"/>
              <a:gd name="connsiteY1" fmla="*/ 40481 h 632530"/>
              <a:gd name="connsiteX2" fmla="*/ 343848 w 736754"/>
              <a:gd name="connsiteY2" fmla="*/ 104775 h 632530"/>
              <a:gd name="connsiteX3" fmla="*/ 212879 w 736754"/>
              <a:gd name="connsiteY3" fmla="*/ 314325 h 632530"/>
              <a:gd name="connsiteX4" fmla="*/ 165254 w 736754"/>
              <a:gd name="connsiteY4" fmla="*/ 488156 h 632530"/>
              <a:gd name="connsiteX5" fmla="*/ 15235 w 736754"/>
              <a:gd name="connsiteY5" fmla="*/ 619125 h 632530"/>
              <a:gd name="connsiteX6" fmla="*/ 12854 w 736754"/>
              <a:gd name="connsiteY6" fmla="*/ 621506 h 632530"/>
              <a:gd name="connsiteX0" fmla="*/ 721519 w 721519"/>
              <a:gd name="connsiteY0" fmla="*/ 0 h 619125"/>
              <a:gd name="connsiteX1" fmla="*/ 497682 w 721519"/>
              <a:gd name="connsiteY1" fmla="*/ 40481 h 619125"/>
              <a:gd name="connsiteX2" fmla="*/ 328613 w 721519"/>
              <a:gd name="connsiteY2" fmla="*/ 104775 h 619125"/>
              <a:gd name="connsiteX3" fmla="*/ 197644 w 721519"/>
              <a:gd name="connsiteY3" fmla="*/ 314325 h 619125"/>
              <a:gd name="connsiteX4" fmla="*/ 150019 w 721519"/>
              <a:gd name="connsiteY4" fmla="*/ 488156 h 619125"/>
              <a:gd name="connsiteX5" fmla="*/ 0 w 721519"/>
              <a:gd name="connsiteY5" fmla="*/ 619125 h 619125"/>
              <a:gd name="connsiteX0" fmla="*/ 721519 w 721519"/>
              <a:gd name="connsiteY0" fmla="*/ 0 h 619125"/>
              <a:gd name="connsiteX1" fmla="*/ 497682 w 721519"/>
              <a:gd name="connsiteY1" fmla="*/ 40481 h 619125"/>
              <a:gd name="connsiteX2" fmla="*/ 328613 w 721519"/>
              <a:gd name="connsiteY2" fmla="*/ 104775 h 619125"/>
              <a:gd name="connsiteX3" fmla="*/ 197644 w 721519"/>
              <a:gd name="connsiteY3" fmla="*/ 314325 h 619125"/>
              <a:gd name="connsiteX4" fmla="*/ 126207 w 721519"/>
              <a:gd name="connsiteY4" fmla="*/ 488156 h 619125"/>
              <a:gd name="connsiteX5" fmla="*/ 0 w 721519"/>
              <a:gd name="connsiteY5" fmla="*/ 619125 h 619125"/>
              <a:gd name="connsiteX0" fmla="*/ 783432 w 783432"/>
              <a:gd name="connsiteY0" fmla="*/ 0 h 673894"/>
              <a:gd name="connsiteX1" fmla="*/ 559595 w 783432"/>
              <a:gd name="connsiteY1" fmla="*/ 40481 h 673894"/>
              <a:gd name="connsiteX2" fmla="*/ 390526 w 783432"/>
              <a:gd name="connsiteY2" fmla="*/ 104775 h 673894"/>
              <a:gd name="connsiteX3" fmla="*/ 259557 w 783432"/>
              <a:gd name="connsiteY3" fmla="*/ 314325 h 673894"/>
              <a:gd name="connsiteX4" fmla="*/ 188120 w 783432"/>
              <a:gd name="connsiteY4" fmla="*/ 488156 h 673894"/>
              <a:gd name="connsiteX5" fmla="*/ 0 w 783432"/>
              <a:gd name="connsiteY5" fmla="*/ 673894 h 673894"/>
              <a:gd name="connsiteX0" fmla="*/ 783432 w 783432"/>
              <a:gd name="connsiteY0" fmla="*/ 0 h 673894"/>
              <a:gd name="connsiteX1" fmla="*/ 559595 w 783432"/>
              <a:gd name="connsiteY1" fmla="*/ 40481 h 673894"/>
              <a:gd name="connsiteX2" fmla="*/ 390526 w 783432"/>
              <a:gd name="connsiteY2" fmla="*/ 104775 h 673894"/>
              <a:gd name="connsiteX3" fmla="*/ 259557 w 783432"/>
              <a:gd name="connsiteY3" fmla="*/ 314325 h 673894"/>
              <a:gd name="connsiteX4" fmla="*/ 214314 w 783432"/>
              <a:gd name="connsiteY4" fmla="*/ 414337 h 673894"/>
              <a:gd name="connsiteX5" fmla="*/ 0 w 783432"/>
              <a:gd name="connsiteY5" fmla="*/ 673894 h 673894"/>
              <a:gd name="connsiteX0" fmla="*/ 695326 w 695326"/>
              <a:gd name="connsiteY0" fmla="*/ 0 h 597694"/>
              <a:gd name="connsiteX1" fmla="*/ 471489 w 695326"/>
              <a:gd name="connsiteY1" fmla="*/ 40481 h 597694"/>
              <a:gd name="connsiteX2" fmla="*/ 302420 w 695326"/>
              <a:gd name="connsiteY2" fmla="*/ 104775 h 597694"/>
              <a:gd name="connsiteX3" fmla="*/ 171451 w 695326"/>
              <a:gd name="connsiteY3" fmla="*/ 314325 h 597694"/>
              <a:gd name="connsiteX4" fmla="*/ 126208 w 695326"/>
              <a:gd name="connsiteY4" fmla="*/ 414337 h 597694"/>
              <a:gd name="connsiteX5" fmla="*/ 0 w 695326"/>
              <a:gd name="connsiteY5" fmla="*/ 597694 h 597694"/>
              <a:gd name="connsiteX0" fmla="*/ 707233 w 707233"/>
              <a:gd name="connsiteY0" fmla="*/ 0 h 621507"/>
              <a:gd name="connsiteX1" fmla="*/ 483396 w 707233"/>
              <a:gd name="connsiteY1" fmla="*/ 40481 h 621507"/>
              <a:gd name="connsiteX2" fmla="*/ 314327 w 707233"/>
              <a:gd name="connsiteY2" fmla="*/ 104775 h 621507"/>
              <a:gd name="connsiteX3" fmla="*/ 183358 w 707233"/>
              <a:gd name="connsiteY3" fmla="*/ 314325 h 621507"/>
              <a:gd name="connsiteX4" fmla="*/ 138115 w 707233"/>
              <a:gd name="connsiteY4" fmla="*/ 414337 h 621507"/>
              <a:gd name="connsiteX5" fmla="*/ 0 w 707233"/>
              <a:gd name="connsiteY5" fmla="*/ 621507 h 621507"/>
              <a:gd name="connsiteX0" fmla="*/ 707233 w 707233"/>
              <a:gd name="connsiteY0" fmla="*/ 0 h 621507"/>
              <a:gd name="connsiteX1" fmla="*/ 483396 w 707233"/>
              <a:gd name="connsiteY1" fmla="*/ 40481 h 621507"/>
              <a:gd name="connsiteX2" fmla="*/ 314327 w 707233"/>
              <a:gd name="connsiteY2" fmla="*/ 104775 h 621507"/>
              <a:gd name="connsiteX3" fmla="*/ 209552 w 707233"/>
              <a:gd name="connsiteY3" fmla="*/ 245269 h 621507"/>
              <a:gd name="connsiteX4" fmla="*/ 138115 w 707233"/>
              <a:gd name="connsiteY4" fmla="*/ 414337 h 621507"/>
              <a:gd name="connsiteX5" fmla="*/ 0 w 707233"/>
              <a:gd name="connsiteY5" fmla="*/ 621507 h 621507"/>
              <a:gd name="connsiteX0" fmla="*/ 1183483 w 1183483"/>
              <a:gd name="connsiteY0" fmla="*/ 0 h 418242"/>
              <a:gd name="connsiteX1" fmla="*/ 959646 w 1183483"/>
              <a:gd name="connsiteY1" fmla="*/ 40481 h 418242"/>
              <a:gd name="connsiteX2" fmla="*/ 790577 w 1183483"/>
              <a:gd name="connsiteY2" fmla="*/ 104775 h 418242"/>
              <a:gd name="connsiteX3" fmla="*/ 685802 w 1183483"/>
              <a:gd name="connsiteY3" fmla="*/ 245269 h 418242"/>
              <a:gd name="connsiteX4" fmla="*/ 614365 w 1183483"/>
              <a:gd name="connsiteY4" fmla="*/ 414337 h 418242"/>
              <a:gd name="connsiteX5" fmla="*/ 0 w 1183483"/>
              <a:gd name="connsiteY5" fmla="*/ 67449 h 418242"/>
              <a:gd name="connsiteX0" fmla="*/ 1183483 w 1183483"/>
              <a:gd name="connsiteY0" fmla="*/ 0 h 246233"/>
              <a:gd name="connsiteX1" fmla="*/ 959646 w 1183483"/>
              <a:gd name="connsiteY1" fmla="*/ 40481 h 246233"/>
              <a:gd name="connsiteX2" fmla="*/ 790577 w 1183483"/>
              <a:gd name="connsiteY2" fmla="*/ 104775 h 246233"/>
              <a:gd name="connsiteX3" fmla="*/ 685802 w 1183483"/>
              <a:gd name="connsiteY3" fmla="*/ 245269 h 246233"/>
              <a:gd name="connsiteX4" fmla="*/ 514352 w 1183483"/>
              <a:gd name="connsiteY4" fmla="*/ 161855 h 246233"/>
              <a:gd name="connsiteX5" fmla="*/ 0 w 1183483"/>
              <a:gd name="connsiteY5" fmla="*/ 67449 h 246233"/>
              <a:gd name="connsiteX0" fmla="*/ 1964533 w 1964533"/>
              <a:gd name="connsiteY0" fmla="*/ 0 h 681062"/>
              <a:gd name="connsiteX1" fmla="*/ 959646 w 1964533"/>
              <a:gd name="connsiteY1" fmla="*/ 475310 h 681062"/>
              <a:gd name="connsiteX2" fmla="*/ 790577 w 1964533"/>
              <a:gd name="connsiteY2" fmla="*/ 539604 h 681062"/>
              <a:gd name="connsiteX3" fmla="*/ 685802 w 1964533"/>
              <a:gd name="connsiteY3" fmla="*/ 680098 h 681062"/>
              <a:gd name="connsiteX4" fmla="*/ 514352 w 1964533"/>
              <a:gd name="connsiteY4" fmla="*/ 596684 h 681062"/>
              <a:gd name="connsiteX5" fmla="*/ 0 w 1964533"/>
              <a:gd name="connsiteY5" fmla="*/ 502278 h 681062"/>
              <a:gd name="connsiteX0" fmla="*/ 1964533 w 1964533"/>
              <a:gd name="connsiteY0" fmla="*/ 0 h 597292"/>
              <a:gd name="connsiteX1" fmla="*/ 959646 w 1964533"/>
              <a:gd name="connsiteY1" fmla="*/ 475310 h 597292"/>
              <a:gd name="connsiteX2" fmla="*/ 790577 w 1964533"/>
              <a:gd name="connsiteY2" fmla="*/ 539604 h 597292"/>
              <a:gd name="connsiteX3" fmla="*/ 514352 w 1964533"/>
              <a:gd name="connsiteY3" fmla="*/ 596684 h 597292"/>
              <a:gd name="connsiteX4" fmla="*/ 0 w 1964533"/>
              <a:gd name="connsiteY4" fmla="*/ 502278 h 597292"/>
              <a:gd name="connsiteX0" fmla="*/ 1964533 w 1964533"/>
              <a:gd name="connsiteY0" fmla="*/ 0 h 596684"/>
              <a:gd name="connsiteX1" fmla="*/ 959646 w 1964533"/>
              <a:gd name="connsiteY1" fmla="*/ 475310 h 596684"/>
              <a:gd name="connsiteX2" fmla="*/ 514352 w 1964533"/>
              <a:gd name="connsiteY2" fmla="*/ 596684 h 596684"/>
              <a:gd name="connsiteX3" fmla="*/ 0 w 1964533"/>
              <a:gd name="connsiteY3" fmla="*/ 502278 h 596684"/>
              <a:gd name="connsiteX0" fmla="*/ 1964533 w 1964533"/>
              <a:gd name="connsiteY0" fmla="*/ 0 h 597880"/>
              <a:gd name="connsiteX1" fmla="*/ 1197771 w 1964533"/>
              <a:gd name="connsiteY1" fmla="*/ 412191 h 597880"/>
              <a:gd name="connsiteX2" fmla="*/ 514352 w 1964533"/>
              <a:gd name="connsiteY2" fmla="*/ 596684 h 597880"/>
              <a:gd name="connsiteX3" fmla="*/ 0 w 1964533"/>
              <a:gd name="connsiteY3" fmla="*/ 502278 h 597880"/>
              <a:gd name="connsiteX0" fmla="*/ 2045495 w 2045495"/>
              <a:gd name="connsiteY0" fmla="*/ 0 h 597317"/>
              <a:gd name="connsiteX1" fmla="*/ 1278733 w 2045495"/>
              <a:gd name="connsiteY1" fmla="*/ 412191 h 597317"/>
              <a:gd name="connsiteX2" fmla="*/ 595314 w 2045495"/>
              <a:gd name="connsiteY2" fmla="*/ 596684 h 597317"/>
              <a:gd name="connsiteX3" fmla="*/ 0 w 2045495"/>
              <a:gd name="connsiteY3" fmla="*/ 481239 h 597317"/>
              <a:gd name="connsiteX0" fmla="*/ 1993108 w 1993108"/>
              <a:gd name="connsiteY0" fmla="*/ 0 h 597318"/>
              <a:gd name="connsiteX1" fmla="*/ 1226346 w 1993108"/>
              <a:gd name="connsiteY1" fmla="*/ 412191 h 597318"/>
              <a:gd name="connsiteX2" fmla="*/ 542927 w 1993108"/>
              <a:gd name="connsiteY2" fmla="*/ 596684 h 597318"/>
              <a:gd name="connsiteX3" fmla="*/ 0 w 1993108"/>
              <a:gd name="connsiteY3" fmla="*/ 481239 h 59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3108" h="597318">
                <a:moveTo>
                  <a:pt x="1993108" y="0"/>
                </a:moveTo>
                <a:cubicBezTo>
                  <a:pt x="1913931" y="11509"/>
                  <a:pt x="1468043" y="312744"/>
                  <a:pt x="1226346" y="412191"/>
                </a:cubicBezTo>
                <a:cubicBezTo>
                  <a:pt x="984649" y="511638"/>
                  <a:pt x="747318" y="585176"/>
                  <a:pt x="542927" y="596684"/>
                </a:cubicBezTo>
                <a:cubicBezTo>
                  <a:pt x="338536" y="608192"/>
                  <a:pt x="25400" y="459014"/>
                  <a:pt x="0" y="481239"/>
                </a:cubicBezTo>
              </a:path>
            </a:pathLst>
          </a:custGeom>
          <a:noFill/>
          <a:ln w="539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6754813" y="2893571"/>
            <a:ext cx="2230437" cy="4000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>
                <a:solidFill>
                  <a:srgbClr val="DDDDDD"/>
                </a:solidFill>
                <a:latin typeface="Arial" charset="0"/>
                <a:ea typeface="ＭＳ Ｐゴシック" charset="-128"/>
              </a:rPr>
              <a:t>0837</a:t>
            </a:r>
            <a:r>
              <a:rPr lang="ja-JP" altLang="en-US" sz="1000">
                <a:solidFill>
                  <a:srgbClr val="DDDDDD"/>
                </a:solidFill>
                <a:latin typeface="Arial" charset="0"/>
                <a:ea typeface="ＭＳ Ｐゴシック" charset="-128"/>
              </a:rPr>
              <a:t>　</a:t>
            </a:r>
            <a:r>
              <a:rPr lang="en-US" altLang="ja-JP" sz="1000">
                <a:solidFill>
                  <a:srgbClr val="DDDDDD"/>
                </a:solidFill>
                <a:latin typeface="Arial" charset="0"/>
                <a:ea typeface="ＭＳ Ｐゴシック" charset="-128"/>
              </a:rPr>
              <a:t>34LA</a:t>
            </a:r>
            <a:r>
              <a:rPr lang="ja-JP" altLang="en-US" sz="1000">
                <a:solidFill>
                  <a:srgbClr val="DDDDDD"/>
                </a:solidFill>
                <a:latin typeface="Arial" charset="0"/>
                <a:ea typeface="ＭＳ Ｐゴシック" charset="-128"/>
              </a:rPr>
              <a:t>　</a:t>
            </a:r>
            <a:r>
              <a:rPr lang="en-US" altLang="ja-JP" sz="1000">
                <a:solidFill>
                  <a:srgbClr val="DDDDDD"/>
                </a:solidFill>
                <a:latin typeface="Arial" charset="0"/>
                <a:ea typeface="ＭＳ Ｐゴシック" charset="-128"/>
              </a:rPr>
              <a:t>MBA</a:t>
            </a:r>
            <a:r>
              <a:rPr lang="ja-JP" altLang="en-US" sz="1000">
                <a:solidFill>
                  <a:srgbClr val="DDDDDD"/>
                </a:solidFill>
                <a:latin typeface="Arial" charset="0"/>
                <a:ea typeface="ＭＳ Ｐゴシック" charset="-128"/>
              </a:rPr>
              <a:t>　</a:t>
            </a:r>
            <a:r>
              <a:rPr lang="en-US" altLang="ja-JP" sz="1000">
                <a:solidFill>
                  <a:srgbClr val="DDDDDD"/>
                </a:solidFill>
                <a:latin typeface="Arial" charset="0"/>
                <a:ea typeface="ＭＳ Ｐゴシック" charset="-128"/>
              </a:rPr>
              <a:t>39kt-</a:t>
            </a:r>
            <a:r>
              <a:rPr lang="ja-JP" altLang="en-US" sz="1000">
                <a:solidFill>
                  <a:srgbClr val="DDDDDD"/>
                </a:solidFill>
                <a:latin typeface="Arial" charset="0"/>
                <a:ea typeface="ＭＳ Ｐゴシック" charset="-128"/>
              </a:rPr>
              <a:t>　</a:t>
            </a:r>
            <a:r>
              <a:rPr lang="en-US" altLang="ja-JP" sz="1000">
                <a:solidFill>
                  <a:srgbClr val="DDDDDD"/>
                </a:solidFill>
                <a:latin typeface="Arial" charset="0"/>
                <a:ea typeface="ＭＳ Ｐゴシック" charset="-128"/>
              </a:rPr>
              <a:t>1nm</a:t>
            </a:r>
            <a:r>
              <a:rPr lang="ja-JP" altLang="en-US" sz="1000">
                <a:solidFill>
                  <a:srgbClr val="DDDDDD"/>
                </a:solidFill>
                <a:latin typeface="Arial" charset="0"/>
                <a:ea typeface="ＭＳ Ｐゴシック" charset="-128"/>
              </a:rPr>
              <a:t>　</a:t>
            </a:r>
            <a:r>
              <a:rPr lang="en-US" altLang="ja-JP" sz="1000">
                <a:solidFill>
                  <a:srgbClr val="DDDDDD"/>
                </a:solidFill>
                <a:latin typeface="Arial" charset="0"/>
                <a:ea typeface="ＭＳ Ｐゴシック" charset="-128"/>
              </a:rPr>
              <a:t>FNL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>
                <a:solidFill>
                  <a:srgbClr val="DDDDDD"/>
                </a:solidFill>
                <a:latin typeface="Arial" charset="0"/>
                <a:ea typeface="ＭＳ Ｐゴシック" charset="-128"/>
              </a:rPr>
              <a:t>0837</a:t>
            </a:r>
            <a:r>
              <a:rPr lang="ja-JP" altLang="en-US" sz="1000">
                <a:solidFill>
                  <a:srgbClr val="DDDDDD"/>
                </a:solidFill>
                <a:latin typeface="Arial" charset="0"/>
                <a:ea typeface="ＭＳ Ｐゴシック" charset="-128"/>
              </a:rPr>
              <a:t>　</a:t>
            </a:r>
            <a:r>
              <a:rPr lang="en-US" altLang="ja-JP" sz="1000">
                <a:solidFill>
                  <a:srgbClr val="DDDDDD"/>
                </a:solidFill>
                <a:latin typeface="Arial" charset="0"/>
                <a:ea typeface="ＭＳ Ｐゴシック" charset="-128"/>
              </a:rPr>
              <a:t>34LA</a:t>
            </a:r>
            <a:r>
              <a:rPr lang="ja-JP" altLang="en-US" sz="1000">
                <a:solidFill>
                  <a:srgbClr val="DDDDDD"/>
                </a:solidFill>
                <a:latin typeface="Arial" charset="0"/>
                <a:ea typeface="ＭＳ Ｐゴシック" charset="-128"/>
              </a:rPr>
              <a:t>　</a:t>
            </a:r>
            <a:r>
              <a:rPr lang="en-US" altLang="ja-JP" sz="1000">
                <a:solidFill>
                  <a:srgbClr val="DDDDDD"/>
                </a:solidFill>
                <a:latin typeface="Arial" charset="0"/>
                <a:ea typeface="ＭＳ Ｐゴシック" charset="-128"/>
              </a:rPr>
              <a:t>SLA</a:t>
            </a:r>
            <a:r>
              <a:rPr lang="ja-JP" altLang="en-US" sz="1000">
                <a:solidFill>
                  <a:srgbClr val="DDDDDD"/>
                </a:solidFill>
                <a:latin typeface="Arial" charset="0"/>
                <a:ea typeface="ＭＳ Ｐゴシック" charset="-128"/>
              </a:rPr>
              <a:t>　</a:t>
            </a:r>
            <a:r>
              <a:rPr lang="en-US" altLang="ja-JP" sz="1000">
                <a:solidFill>
                  <a:srgbClr val="DDDDDD"/>
                </a:solidFill>
                <a:latin typeface="Arial" charset="0"/>
                <a:ea typeface="ＭＳ Ｐゴシック" charset="-128"/>
              </a:rPr>
              <a:t>25kt+</a:t>
            </a:r>
            <a:r>
              <a:rPr lang="ja-JP" altLang="en-US" sz="1000">
                <a:solidFill>
                  <a:srgbClr val="DDDDDD"/>
                </a:solidFill>
                <a:latin typeface="Arial" charset="0"/>
                <a:ea typeface="ＭＳ Ｐゴシック" charset="-128"/>
              </a:rPr>
              <a:t>　</a:t>
            </a:r>
            <a:r>
              <a:rPr lang="en-US" altLang="ja-JP" sz="1000">
                <a:solidFill>
                  <a:srgbClr val="DDDDDD"/>
                </a:solidFill>
                <a:latin typeface="Arial" charset="0"/>
                <a:ea typeface="ＭＳ Ｐゴシック" charset="-128"/>
              </a:rPr>
              <a:t>3nm</a:t>
            </a:r>
            <a:r>
              <a:rPr lang="ja-JP" altLang="en-US" sz="1000">
                <a:solidFill>
                  <a:srgbClr val="DDDDDD"/>
                </a:solidFill>
                <a:latin typeface="Arial" charset="0"/>
                <a:ea typeface="ＭＳ Ｐゴシック" charset="-128"/>
              </a:rPr>
              <a:t>　</a:t>
            </a:r>
            <a:r>
              <a:rPr lang="en-US" altLang="ja-JP" sz="1000">
                <a:solidFill>
                  <a:srgbClr val="DDDDDD"/>
                </a:solidFill>
                <a:latin typeface="Arial" charset="0"/>
                <a:ea typeface="ＭＳ Ｐゴシック" charset="-128"/>
              </a:rPr>
              <a:t>FNL</a:t>
            </a:r>
            <a:r>
              <a:rPr lang="en-US" altLang="ja-JP" sz="100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5926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4702628" cy="81394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Introduction </a:t>
            </a:r>
            <a:r>
              <a:rPr lang="en-US" sz="3600" b="1" dirty="0" smtClean="0">
                <a:solidFill>
                  <a:srgbClr val="000090"/>
                </a:solidFill>
              </a:rPr>
              <a:t>of Japan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24" y="892327"/>
            <a:ext cx="5749716" cy="564781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CH" sz="2200" dirty="0" smtClean="0">
                <a:solidFill>
                  <a:srgbClr val="0070C0"/>
                </a:solidFill>
              </a:rPr>
              <a:t>Population:</a:t>
            </a:r>
            <a:r>
              <a:rPr lang="fr-CH" sz="2200" dirty="0" smtClean="0"/>
              <a:t>  </a:t>
            </a:r>
            <a:r>
              <a:rPr lang="en-US" altLang="ja-JP" sz="2200" dirty="0" smtClean="0"/>
              <a:t>~</a:t>
            </a:r>
            <a:r>
              <a:rPr lang="fr-CH" sz="2200" dirty="0" smtClean="0"/>
              <a:t>126,000,000</a:t>
            </a:r>
          </a:p>
          <a:p>
            <a:pPr lvl="4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fr-CH" sz="1000" dirty="0" smtClean="0"/>
          </a:p>
          <a:p>
            <a:pPr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CH" sz="2200" dirty="0">
                <a:solidFill>
                  <a:srgbClr val="0070C0"/>
                </a:solidFill>
              </a:rPr>
              <a:t>Physical </a:t>
            </a:r>
            <a:r>
              <a:rPr lang="fr-CH" sz="2200" dirty="0" smtClean="0">
                <a:solidFill>
                  <a:srgbClr val="0070C0"/>
                </a:solidFill>
              </a:rPr>
              <a:t>context:</a:t>
            </a:r>
            <a:r>
              <a:rPr lang="fr-CH" sz="2200" dirty="0" smtClean="0"/>
              <a:t>  </a:t>
            </a:r>
            <a:r>
              <a:rPr lang="en-US" altLang="ja-JP" sz="2200" dirty="0" smtClean="0"/>
              <a:t>378,000 km</a:t>
            </a:r>
            <a:r>
              <a:rPr lang="en-US" altLang="ja-JP" sz="2200" baseline="30000" dirty="0" smtClean="0"/>
              <a:t>2</a:t>
            </a:r>
            <a:r>
              <a:rPr lang="en-US" altLang="ja-JP" sz="2200" dirty="0" smtClean="0"/>
              <a:t> </a:t>
            </a:r>
          </a:p>
          <a:p>
            <a:pPr marL="757238" lvl="1" indent="-357188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Four </a:t>
            </a:r>
            <a:r>
              <a:rPr lang="en-US" sz="2200" dirty="0"/>
              <a:t>main </a:t>
            </a:r>
            <a:r>
              <a:rPr lang="en-US" sz="2200" dirty="0" smtClean="0"/>
              <a:t>islands, </a:t>
            </a:r>
            <a:br>
              <a:rPr lang="en-US" sz="2200" dirty="0" smtClean="0"/>
            </a:br>
            <a:r>
              <a:rPr lang="en-US" sz="2200" dirty="0" smtClean="0"/>
              <a:t>more </a:t>
            </a:r>
            <a:r>
              <a:rPr lang="en-US" sz="2200" dirty="0"/>
              <a:t>than </a:t>
            </a:r>
            <a:r>
              <a:rPr lang="en-US" sz="2000" dirty="0"/>
              <a:t>6,000 small </a:t>
            </a:r>
            <a:r>
              <a:rPr lang="en-US" sz="2000" dirty="0" smtClean="0"/>
              <a:t>islands</a:t>
            </a:r>
            <a:endParaRPr lang="en-US" sz="2000" dirty="0"/>
          </a:p>
          <a:p>
            <a:pPr marL="757238" lvl="1" indent="-357188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About three-fourths of Japan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is </a:t>
            </a:r>
            <a:r>
              <a:rPr lang="en-US" sz="2000" dirty="0"/>
              <a:t>covered by </a:t>
            </a:r>
            <a:r>
              <a:rPr lang="en-US" sz="2000" dirty="0" smtClean="0"/>
              <a:t>mountains</a:t>
            </a:r>
          </a:p>
          <a:p>
            <a:pPr marL="757238" lvl="1" indent="-357188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111 </a:t>
            </a:r>
            <a:r>
              <a:rPr lang="en-US" sz="2000" dirty="0"/>
              <a:t>active </a:t>
            </a:r>
            <a:r>
              <a:rPr lang="en-US" sz="2000" dirty="0" smtClean="0"/>
              <a:t>volcanoes</a:t>
            </a:r>
          </a:p>
          <a:p>
            <a:pPr marL="2528888" lvl="5" indent="-357188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fr-CH" sz="1200" dirty="0"/>
          </a:p>
          <a:p>
            <a:pPr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70C0"/>
                </a:solidFill>
              </a:rPr>
              <a:t>Climate:</a:t>
            </a:r>
          </a:p>
          <a:p>
            <a:pPr lvl="1" indent="-34290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Four distinct seasons with a climate ranging from subarctic in the north to subtropical in the south. </a:t>
            </a:r>
          </a:p>
          <a:p>
            <a:pPr lvl="1" indent="-34290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The rainy season “</a:t>
            </a:r>
            <a:r>
              <a:rPr lang="en-US" sz="2000" dirty="0" err="1" smtClean="0"/>
              <a:t>Baiu</a:t>
            </a:r>
            <a:r>
              <a:rPr lang="en-US" sz="2000" dirty="0" smtClean="0"/>
              <a:t>” in Early summer</a:t>
            </a:r>
          </a:p>
          <a:p>
            <a:pPr lvl="1" indent="-34290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Tropical cyclones “Typhoon” approaching Japan from Aug. to Oct</a:t>
            </a:r>
          </a:p>
          <a:p>
            <a:pPr lvl="1" indent="-34290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Heavy snow on the Sea of Japan side in winter</a:t>
            </a:r>
          </a:p>
        </p:txBody>
      </p:sp>
      <p:pic>
        <p:nvPicPr>
          <p:cNvPr id="11" name="Picture 2" descr="C:\Users\JMA3105.MET\Documents\work\北京WS\img20181031131619418.pn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256"/>
          <a:stretch/>
        </p:blipFill>
        <p:spPr bwMode="auto">
          <a:xfrm>
            <a:off x="4857394" y="3345334"/>
            <a:ext cx="4322573" cy="35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MA3105.MET\Documents\work\北京WS\img20181031131619418.pn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946" r="66211"/>
          <a:stretch/>
        </p:blipFill>
        <p:spPr bwMode="auto">
          <a:xfrm>
            <a:off x="7586076" y="5937350"/>
            <a:ext cx="1460554" cy="87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コネクタ 5"/>
          <p:cNvCxnSpPr/>
          <p:nvPr/>
        </p:nvCxnSpPr>
        <p:spPr>
          <a:xfrm flipH="1">
            <a:off x="7393578" y="5662008"/>
            <a:ext cx="1297577" cy="10014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 descr="千畳敷紅葉-本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11336" y="1793966"/>
            <a:ext cx="2425037" cy="1642767"/>
          </a:xfrm>
          <a:prstGeom prst="rect">
            <a:avLst/>
          </a:prstGeom>
        </p:spPr>
      </p:pic>
      <p:pic>
        <p:nvPicPr>
          <p:cNvPr id="1026" name="Picture 2" descr="\\jsvfile01\総務課\06_長官秘書\99_ファイル受け渡し\greeting card\文化2_金閣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18619"/>
            <a:ext cx="2432454" cy="18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jsvfile01\総務課\06_長官秘書\99_ファイル受け渡し\greeting card\文化1_足立の花火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84" y="0"/>
            <a:ext cx="1880616" cy="18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497" y="0"/>
            <a:ext cx="2698887" cy="179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7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jma.go.jp/jma/en/Background/offic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09"/>
          <a:stretch/>
        </p:blipFill>
        <p:spPr bwMode="auto">
          <a:xfrm>
            <a:off x="4972594" y="3701516"/>
            <a:ext cx="4171406" cy="315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jma.go.jp/jma/en/Background/structure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" y="176242"/>
            <a:ext cx="7241224" cy="548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594" y="0"/>
            <a:ext cx="4171406" cy="75764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Intro. of JMA</a:t>
            </a:r>
            <a:endParaRPr 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36482" y="1001821"/>
            <a:ext cx="1682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Staff: ~5000</a:t>
            </a:r>
            <a:endParaRPr kumimoji="1" lang="ja-JP" altLang="en-US" sz="2400" dirty="0"/>
          </a:p>
        </p:txBody>
      </p:sp>
      <p:pic>
        <p:nvPicPr>
          <p:cNvPr id="5130" name="Picture 10" descr="http://jsviwebi05.met.kishou.go.jp/koho/image/koho/thumbnail/201012220709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66" y="797180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197641" y="2124875"/>
            <a:ext cx="18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Mascot “</a:t>
            </a:r>
            <a:r>
              <a:rPr kumimoji="1" lang="en-US" altLang="ja-JP" dirty="0" err="1" smtClean="0"/>
              <a:t>Harerun</a:t>
            </a:r>
            <a:r>
              <a:rPr kumimoji="1" lang="en-US" altLang="ja-JP" dirty="0" smtClean="0"/>
              <a:t>”</a:t>
            </a:r>
            <a:endParaRPr kumimoji="1" lang="ja-JP" altLang="en-US" dirty="0"/>
          </a:p>
        </p:txBody>
      </p:sp>
      <p:pic>
        <p:nvPicPr>
          <p:cNvPr id="1028" name="Picture 4" descr="Japan Meteorological Agenc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4" y="337915"/>
            <a:ext cx="1761784" cy="69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7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814696" y="1396001"/>
            <a:ext cx="3663594" cy="1785063"/>
          </a:xfrm>
          <a:prstGeom prst="roundRect">
            <a:avLst>
              <a:gd name="adj" fmla="val 10491"/>
            </a:avLst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 defTabSz="914400">
              <a:lnSpc>
                <a:spcPct val="90000"/>
              </a:lnSpc>
            </a:pPr>
            <a:r>
              <a:rPr kumimoji="1" lang="en-US" altLang="ja-JP" sz="2000" dirty="0">
                <a:solidFill>
                  <a:schemeClr val="tx1"/>
                </a:solidFill>
                <a:latin typeface="Segoe UI Semibold"/>
              </a:rPr>
              <a:t>Prevention and mitigation</a:t>
            </a:r>
          </a:p>
          <a:p>
            <a:pPr algn="ctr" defTabSz="914400">
              <a:lnSpc>
                <a:spcPct val="90000"/>
              </a:lnSpc>
            </a:pPr>
            <a:r>
              <a:rPr kumimoji="1" lang="en-US" altLang="ja-JP" sz="2000" dirty="0">
                <a:solidFill>
                  <a:schemeClr val="tx1"/>
                </a:solidFill>
                <a:latin typeface="Segoe UI Semibold"/>
              </a:rPr>
              <a:t> of natural disasters</a:t>
            </a:r>
            <a:endParaRPr kumimoji="1" lang="ja-JP" altLang="en-US" sz="2000" dirty="0">
              <a:solidFill>
                <a:schemeClr val="tx1"/>
              </a:solidFill>
              <a:latin typeface="Segoe UI Semibold"/>
            </a:endParaRPr>
          </a:p>
          <a:p>
            <a:pPr algn="ctr" defTabSz="914400">
              <a:lnSpc>
                <a:spcPct val="90000"/>
              </a:lnSpc>
            </a:pPr>
            <a:endParaRPr kumimoji="1" lang="ja-JP" altLang="en-US" sz="2000" dirty="0">
              <a:solidFill>
                <a:srgbClr val="FF0000"/>
              </a:solidFill>
              <a:latin typeface="Segoe UI Semibol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654565" y="3251980"/>
            <a:ext cx="3663594" cy="1685772"/>
          </a:xfrm>
          <a:prstGeom prst="roundRect">
            <a:avLst>
              <a:gd name="adj" fmla="val 8116"/>
            </a:avLst>
          </a:prstGeom>
          <a:solidFill>
            <a:srgbClr val="CAECD0"/>
          </a:solidFill>
          <a:ln>
            <a:solidFill>
              <a:srgbClr val="009A4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 defTabSz="914400">
              <a:lnSpc>
                <a:spcPct val="90000"/>
              </a:lnSpc>
            </a:pPr>
            <a:endParaRPr kumimoji="1" lang="en-US" altLang="ja-JP" sz="900" dirty="0" smtClean="0">
              <a:solidFill>
                <a:srgbClr val="000000"/>
              </a:solidFill>
              <a:latin typeface="Segoe UI Semibold"/>
            </a:endParaRPr>
          </a:p>
          <a:p>
            <a:pPr algn="ctr" defTabSz="914400">
              <a:lnSpc>
                <a:spcPct val="90000"/>
              </a:lnSpc>
            </a:pPr>
            <a:r>
              <a:rPr kumimoji="1" lang="en-US" altLang="ja-JP" sz="2000" dirty="0" smtClean="0">
                <a:solidFill>
                  <a:srgbClr val="000000"/>
                </a:solidFill>
                <a:latin typeface="Segoe UI Semibold"/>
              </a:rPr>
              <a:t>International cooperation</a:t>
            </a:r>
            <a:endParaRPr kumimoji="1" lang="ja-JP" altLang="en-US" sz="2000" dirty="0">
              <a:solidFill>
                <a:prstClr val="white"/>
              </a:solidFill>
              <a:latin typeface="Segoe UI Semibold"/>
            </a:endParaRPr>
          </a:p>
          <a:p>
            <a:pPr algn="ctr" defTabSz="914400">
              <a:lnSpc>
                <a:spcPct val="90000"/>
              </a:lnSpc>
            </a:pPr>
            <a:endParaRPr kumimoji="1" lang="ja-JP" altLang="en-US" sz="2000" dirty="0">
              <a:solidFill>
                <a:prstClr val="white"/>
              </a:solidFill>
              <a:latin typeface="Segoe UI Semibold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814696" y="3251981"/>
            <a:ext cx="3663594" cy="1685772"/>
          </a:xfrm>
          <a:prstGeom prst="roundRect">
            <a:avLst>
              <a:gd name="adj" fmla="val 85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 defTabSz="914400">
              <a:lnSpc>
                <a:spcPct val="90000"/>
              </a:lnSpc>
            </a:pPr>
            <a:r>
              <a:rPr kumimoji="1" lang="en-US" altLang="ja-JP" sz="2000" dirty="0">
                <a:solidFill>
                  <a:prstClr val="black"/>
                </a:solidFill>
                <a:latin typeface="Segoe UI Semibold"/>
              </a:rPr>
              <a:t>Development and prosperity of industry</a:t>
            </a:r>
          </a:p>
          <a:p>
            <a:pPr algn="ctr" defTabSz="914400">
              <a:lnSpc>
                <a:spcPct val="90000"/>
              </a:lnSpc>
            </a:pPr>
            <a:endParaRPr kumimoji="1" lang="ja-JP" altLang="en-US" sz="2000" dirty="0">
              <a:solidFill>
                <a:prstClr val="black"/>
              </a:solidFill>
              <a:latin typeface="Segoe UI Semibold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4653878" y="1396000"/>
            <a:ext cx="3663594" cy="1785063"/>
          </a:xfrm>
          <a:prstGeom prst="roundRect">
            <a:avLst>
              <a:gd name="adj" fmla="val 954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 defTabSz="914400">
              <a:lnSpc>
                <a:spcPct val="90000"/>
              </a:lnSpc>
            </a:pPr>
            <a:endParaRPr kumimoji="1" lang="en-US" altLang="ja-JP" sz="800" dirty="0" smtClean="0">
              <a:solidFill>
                <a:prstClr val="black"/>
              </a:solidFill>
              <a:latin typeface="Segoe UI Semibold"/>
            </a:endParaRPr>
          </a:p>
          <a:p>
            <a:pPr algn="ctr" defTabSz="914400">
              <a:lnSpc>
                <a:spcPct val="90000"/>
              </a:lnSpc>
            </a:pPr>
            <a:r>
              <a:rPr kumimoji="1" lang="en-US" altLang="ja-JP" sz="2000" dirty="0" smtClean="0">
                <a:solidFill>
                  <a:prstClr val="black"/>
                </a:solidFill>
                <a:latin typeface="Segoe UI Semibold"/>
              </a:rPr>
              <a:t>Safety </a:t>
            </a:r>
            <a:r>
              <a:rPr kumimoji="1" lang="en-US" altLang="ja-JP" sz="2000" dirty="0">
                <a:solidFill>
                  <a:prstClr val="black"/>
                </a:solidFill>
                <a:latin typeface="Segoe UI Semibold"/>
              </a:rPr>
              <a:t>of transportation</a:t>
            </a:r>
          </a:p>
          <a:p>
            <a:pPr algn="ctr" defTabSz="914400">
              <a:lnSpc>
                <a:spcPct val="90000"/>
              </a:lnSpc>
            </a:pPr>
            <a:endParaRPr kumimoji="1" lang="ja-JP" altLang="en-US" sz="2400" dirty="0">
              <a:solidFill>
                <a:prstClr val="black"/>
              </a:solidFill>
              <a:latin typeface="Segoe UI Semibol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b="1" dirty="0">
                <a:solidFill>
                  <a:srgbClr val="000090"/>
                </a:solidFill>
                <a:latin typeface="Calibri" panose="020F0502020204030204" pitchFamily="34" charset="0"/>
              </a:rPr>
              <a:t>National Requirements for Observations</a:t>
            </a:r>
            <a:endParaRPr kumimoji="1" lang="ja-JP" alt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white"/>
                </a:solidFill>
              </a:rPr>
              <a:pPr/>
              <a:t>5</a:t>
            </a:fld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6812782" y="1886596"/>
            <a:ext cx="1272955" cy="1183345"/>
            <a:chOff x="8882303" y="4915256"/>
            <a:chExt cx="1386037" cy="1151510"/>
          </a:xfrm>
        </p:grpSpPr>
        <p:pic>
          <p:nvPicPr>
            <p:cNvPr id="11" name="Picture 12" descr="C:\Documents and Settings\JMA3310\Local Settings\Temporary Internet Files\Content.IE5\T85Q1KWH\MC90042418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303" y="5595279"/>
              <a:ext cx="70167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 descr="C:\Documents and Settings\JMA3310\Local Settings\Temporary Internet Files\Content.IE5\ADAHUXRM\MC900441707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8165" y="4915256"/>
              <a:ext cx="1120175" cy="85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5" descr="C:\Documents and Settings\JMA3310\Local Settings\Temporary Internet Files\Content.IE5\T85Q1KWH\MC9000790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249" y="4050001"/>
            <a:ext cx="1411423" cy="79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113213" y="623024"/>
            <a:ext cx="892328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</a:pPr>
            <a:r>
              <a:rPr kumimoji="1"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kumimoji="1" lang="en-US" altLang="ja-JP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compliance with “</a:t>
            </a:r>
            <a:r>
              <a:rPr kumimoji="1" lang="en-US" altLang="ja-JP" sz="24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Meteorological Service Act</a:t>
            </a:r>
            <a:r>
              <a:rPr kumimoji="1" lang="en-US" altLang="ja-JP" sz="2400" i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JMA implements its services with the following ultimate goals (</a:t>
            </a:r>
            <a:r>
              <a:rPr kumimoji="1" lang="en-US" altLang="ja-JP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Article 1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1" lang="en-US" altLang="ja-JP" sz="24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218" y="2249246"/>
            <a:ext cx="1220454" cy="88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815803" y="2011512"/>
            <a:ext cx="29366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altLang="ja-JP" sz="1400" dirty="0" smtClean="0">
                <a:solidFill>
                  <a:prstClr val="black"/>
                </a:solidFill>
              </a:rPr>
              <a:t>Provide daily/monthly forecasts and warnings/Advisories for </a:t>
            </a:r>
          </a:p>
          <a:p>
            <a:pPr defTabSz="914400"/>
            <a:r>
              <a:rPr kumimoji="1" lang="en-US" altLang="ja-JP" sz="1400" dirty="0" smtClean="0">
                <a:solidFill>
                  <a:prstClr val="black"/>
                </a:solidFill>
              </a:rPr>
              <a:t>  - Preparation for disasters</a:t>
            </a:r>
          </a:p>
          <a:p>
            <a:pPr defTabSz="914400"/>
            <a:r>
              <a:rPr kumimoji="1" lang="en-US" altLang="ja-JP" sz="1400" dirty="0" smtClean="0">
                <a:solidFill>
                  <a:prstClr val="black"/>
                </a:solidFill>
              </a:rPr>
              <a:t>  - Evacuation</a:t>
            </a:r>
          </a:p>
          <a:p>
            <a:pPr defTabSz="914400"/>
            <a:r>
              <a:rPr kumimoji="1" lang="en-US" altLang="ja-JP" sz="1400" dirty="0">
                <a:solidFill>
                  <a:prstClr val="black"/>
                </a:solidFill>
              </a:rPr>
              <a:t> </a:t>
            </a:r>
            <a:r>
              <a:rPr kumimoji="1" lang="en-US" altLang="ja-JP" sz="1400" dirty="0" smtClean="0">
                <a:solidFill>
                  <a:prstClr val="black"/>
                </a:solidFill>
              </a:rPr>
              <a:t> - Risk management</a:t>
            </a:r>
            <a:endParaRPr kumimoji="1"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90870" y="3780542"/>
            <a:ext cx="22848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altLang="ja-JP" sz="1400" dirty="0" smtClean="0">
                <a:solidFill>
                  <a:prstClr val="black"/>
                </a:solidFill>
              </a:rPr>
              <a:t>Provide weather forecasts and climatological data to</a:t>
            </a:r>
          </a:p>
          <a:p>
            <a:pPr defTabSz="914400"/>
            <a:r>
              <a:rPr kumimoji="1" lang="en-US" altLang="ja-JP" sz="1400" dirty="0">
                <a:solidFill>
                  <a:prstClr val="black"/>
                </a:solidFill>
              </a:rPr>
              <a:t> </a:t>
            </a:r>
            <a:r>
              <a:rPr kumimoji="1" lang="en-US" altLang="ja-JP" sz="1400" dirty="0" smtClean="0">
                <a:solidFill>
                  <a:prstClr val="black"/>
                </a:solidFill>
              </a:rPr>
              <a:t> - Energy companies</a:t>
            </a:r>
          </a:p>
          <a:p>
            <a:pPr defTabSz="914400"/>
            <a:r>
              <a:rPr kumimoji="1" lang="en-US" altLang="ja-JP" sz="1400" dirty="0">
                <a:solidFill>
                  <a:prstClr val="black"/>
                </a:solidFill>
              </a:rPr>
              <a:t> </a:t>
            </a:r>
            <a:r>
              <a:rPr kumimoji="1" lang="en-US" altLang="ja-JP" sz="1400" dirty="0" smtClean="0">
                <a:solidFill>
                  <a:prstClr val="black"/>
                </a:solidFill>
              </a:rPr>
              <a:t> - Agriculture</a:t>
            </a:r>
          </a:p>
          <a:p>
            <a:pPr defTabSz="914400"/>
            <a:r>
              <a:rPr kumimoji="1" lang="en-US" altLang="ja-JP" sz="1400" dirty="0">
                <a:solidFill>
                  <a:prstClr val="black"/>
                </a:solidFill>
              </a:rPr>
              <a:t> </a:t>
            </a:r>
            <a:r>
              <a:rPr kumimoji="1" lang="en-US" altLang="ja-JP" sz="1400" dirty="0" smtClean="0">
                <a:solidFill>
                  <a:prstClr val="black"/>
                </a:solidFill>
              </a:rPr>
              <a:t> - Other industries</a:t>
            </a:r>
            <a:endParaRPr kumimoji="1"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54987" y="1955276"/>
            <a:ext cx="24800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altLang="ja-JP" sz="1400" dirty="0" smtClean="0">
                <a:solidFill>
                  <a:prstClr val="black"/>
                </a:solidFill>
              </a:rPr>
              <a:t>Provide meteorological information to</a:t>
            </a:r>
          </a:p>
          <a:p>
            <a:pPr defTabSz="914400"/>
            <a:r>
              <a:rPr kumimoji="1" lang="en-US" altLang="ja-JP" sz="1400" dirty="0">
                <a:solidFill>
                  <a:prstClr val="black"/>
                </a:solidFill>
              </a:rPr>
              <a:t> </a:t>
            </a:r>
            <a:r>
              <a:rPr kumimoji="1" lang="en-US" altLang="ja-JP" sz="1400" dirty="0" smtClean="0">
                <a:solidFill>
                  <a:prstClr val="black"/>
                </a:solidFill>
              </a:rPr>
              <a:t>- Pilot and airline companies</a:t>
            </a:r>
          </a:p>
          <a:p>
            <a:pPr defTabSz="914400"/>
            <a:r>
              <a:rPr kumimoji="1" lang="en-US" altLang="ja-JP" sz="1400" dirty="0">
                <a:solidFill>
                  <a:prstClr val="black"/>
                </a:solidFill>
              </a:rPr>
              <a:t> </a:t>
            </a:r>
            <a:r>
              <a:rPr kumimoji="1" lang="en-US" altLang="ja-JP" sz="1400" dirty="0" smtClean="0">
                <a:solidFill>
                  <a:prstClr val="black"/>
                </a:solidFill>
              </a:rPr>
              <a:t>- Road administrators</a:t>
            </a:r>
            <a:endParaRPr kumimoji="1" lang="en-US" altLang="ja-JP" sz="1400" dirty="0">
              <a:solidFill>
                <a:prstClr val="black"/>
              </a:solidFill>
            </a:endParaRPr>
          </a:p>
          <a:p>
            <a:pPr defTabSz="914400"/>
            <a:r>
              <a:rPr kumimoji="1" lang="en-US" altLang="ja-JP" sz="1400" dirty="0" smtClean="0">
                <a:solidFill>
                  <a:prstClr val="black"/>
                </a:solidFill>
              </a:rPr>
              <a:t> - Train companies</a:t>
            </a:r>
            <a:endParaRPr kumimoji="1" lang="ja-JP" altLang="en-US" sz="1400" dirty="0">
              <a:solidFill>
                <a:prstClr val="black"/>
              </a:solidFill>
            </a:endParaRPr>
          </a:p>
        </p:txBody>
      </p:sp>
      <p:pic>
        <p:nvPicPr>
          <p:cNvPr id="26" name="Picture 11" descr="MPj0430643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711" y="3688773"/>
            <a:ext cx="845225" cy="95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JMA3310\Desktop\norimono_0027\norimono_0027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055" y="2692616"/>
            <a:ext cx="676881" cy="46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91589" y="5027636"/>
            <a:ext cx="876653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9875" indent="-269875"/>
            <a:r>
              <a:rPr lang="en-US" altLang="ja-JP" b="1" dirty="0"/>
              <a:t>Article 3</a:t>
            </a:r>
            <a:r>
              <a:rPr lang="ja-JP" altLang="en-US" dirty="0"/>
              <a:t>　</a:t>
            </a:r>
            <a:r>
              <a:rPr lang="en-US" altLang="ja-JP" dirty="0">
                <a:solidFill>
                  <a:srgbClr val="FF0000"/>
                </a:solidFill>
              </a:rPr>
              <a:t>The Director-General of </a:t>
            </a:r>
            <a:r>
              <a:rPr lang="en-US" altLang="ja-JP" dirty="0" smtClean="0">
                <a:solidFill>
                  <a:srgbClr val="FF0000"/>
                </a:solidFill>
              </a:rPr>
              <a:t>JMA shall, … , </a:t>
            </a:r>
            <a:r>
              <a:rPr lang="en-US" altLang="ja-JP" dirty="0">
                <a:solidFill>
                  <a:srgbClr val="FF0000"/>
                </a:solidFill>
              </a:rPr>
              <a:t>endeavor to carry out </a:t>
            </a:r>
            <a:r>
              <a:rPr lang="en-US" altLang="ja-JP" dirty="0"/>
              <a:t>the following:</a:t>
            </a:r>
          </a:p>
          <a:p>
            <a:pPr marL="400050" indent="-400050">
              <a:buAutoNum type="romanLcParenBoth"/>
            </a:pPr>
            <a:r>
              <a:rPr lang="en-US" altLang="ja-JP" dirty="0" smtClean="0">
                <a:solidFill>
                  <a:srgbClr val="FF0000"/>
                </a:solidFill>
              </a:rPr>
              <a:t>Establishing </a:t>
            </a:r>
            <a:r>
              <a:rPr lang="en-US" altLang="ja-JP" dirty="0">
                <a:solidFill>
                  <a:srgbClr val="FF0000"/>
                </a:solidFill>
              </a:rPr>
              <a:t>and maintaining observation networks</a:t>
            </a:r>
            <a:r>
              <a:rPr lang="en-US" altLang="ja-JP" dirty="0"/>
              <a:t> concerning meteorological phenomena, earthquakes, and volcanic </a:t>
            </a:r>
            <a:r>
              <a:rPr lang="en-US" altLang="ja-JP" dirty="0" smtClean="0"/>
              <a:t>phenomena;</a:t>
            </a:r>
          </a:p>
          <a:p>
            <a:pPr marL="357188" indent="-357188"/>
            <a:r>
              <a:rPr lang="en-US" altLang="ja-JP" b="1" dirty="0" smtClean="0"/>
              <a:t>Article </a:t>
            </a:r>
            <a:r>
              <a:rPr lang="en-US" altLang="ja-JP" b="1" dirty="0"/>
              <a:t>4</a:t>
            </a:r>
            <a:r>
              <a:rPr lang="ja-JP" altLang="en-US" dirty="0"/>
              <a:t>　</a:t>
            </a:r>
            <a:r>
              <a:rPr lang="en-US" altLang="ja-JP" dirty="0" smtClean="0">
                <a:solidFill>
                  <a:srgbClr val="FF0000"/>
                </a:solidFill>
              </a:rPr>
              <a:t>JMA </a:t>
            </a:r>
            <a:r>
              <a:rPr lang="en-US" altLang="ja-JP" dirty="0">
                <a:solidFill>
                  <a:srgbClr val="FF0000"/>
                </a:solidFill>
              </a:rPr>
              <a:t>shall</a:t>
            </a:r>
            <a:r>
              <a:rPr lang="en-US" altLang="ja-JP" dirty="0"/>
              <a:t>, </a:t>
            </a:r>
            <a:r>
              <a:rPr lang="en-US" altLang="ja-JP" dirty="0">
                <a:solidFill>
                  <a:srgbClr val="FF0000"/>
                </a:solidFill>
              </a:rPr>
              <a:t>when performing observations </a:t>
            </a:r>
            <a:r>
              <a:rPr lang="en-US" altLang="ja-JP" dirty="0"/>
              <a:t>of meteorological phenomena, </a:t>
            </a:r>
            <a:r>
              <a:rPr lang="en-US" altLang="ja-JP" dirty="0" smtClean="0"/>
              <a:t>…, </a:t>
            </a:r>
            <a:r>
              <a:rPr lang="en-US" altLang="ja-JP" dirty="0"/>
              <a:t>and hydrological phenomena, </a:t>
            </a:r>
            <a:r>
              <a:rPr lang="en-US" altLang="ja-JP" dirty="0">
                <a:solidFill>
                  <a:srgbClr val="FF0000"/>
                </a:solidFill>
              </a:rPr>
              <a:t>do so in compliance with the methods specified by Ordinance</a:t>
            </a:r>
            <a:r>
              <a:rPr lang="en-US" altLang="ja-JP" dirty="0"/>
              <a:t> of the Ministry of Land, Infrastructure, Transport and Tourism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77183" y="3909476"/>
            <a:ext cx="3240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altLang="ja-JP" sz="1400" dirty="0" smtClean="0">
                <a:solidFill>
                  <a:prstClr val="black"/>
                </a:solidFill>
              </a:rPr>
              <a:t> - International data exchange </a:t>
            </a:r>
          </a:p>
          <a:p>
            <a:pPr defTabSz="914400"/>
            <a:r>
              <a:rPr kumimoji="1" lang="en-US" altLang="ja-JP" sz="1400" dirty="0">
                <a:solidFill>
                  <a:prstClr val="black"/>
                </a:solidFill>
              </a:rPr>
              <a:t> </a:t>
            </a:r>
            <a:r>
              <a:rPr kumimoji="1" lang="en-US" altLang="ja-JP" sz="1400" dirty="0" smtClean="0">
                <a:solidFill>
                  <a:prstClr val="black"/>
                </a:solidFill>
              </a:rPr>
              <a:t>- Technical support</a:t>
            </a:r>
            <a:endParaRPr kumimoji="1" lang="en-US" altLang="ja-JP" sz="1400" dirty="0">
              <a:solidFill>
                <a:prstClr val="black"/>
              </a:solidFill>
            </a:endParaRPr>
          </a:p>
          <a:p>
            <a:pPr defTabSz="914400"/>
            <a:r>
              <a:rPr kumimoji="1" lang="en-US" altLang="ja-JP" sz="1400" dirty="0" smtClean="0">
                <a:solidFill>
                  <a:prstClr val="black"/>
                </a:solidFill>
              </a:rPr>
              <a:t> - Sharing disaster information</a:t>
            </a:r>
          </a:p>
          <a:p>
            <a:pPr defTabSz="914400"/>
            <a:r>
              <a:rPr kumimoji="1" lang="en-US" altLang="ja-JP" sz="1400" dirty="0">
                <a:solidFill>
                  <a:prstClr val="black"/>
                </a:solidFill>
              </a:rPr>
              <a:t> </a:t>
            </a:r>
            <a:r>
              <a:rPr kumimoji="1" lang="en-US" altLang="ja-JP" sz="1400" dirty="0" smtClean="0">
                <a:solidFill>
                  <a:prstClr val="black"/>
                </a:solidFill>
              </a:rPr>
              <a:t>- Collaboration to develop technics</a:t>
            </a:r>
            <a:endParaRPr kumimoji="1" lang="ja-JP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58"/>
            <a:ext cx="8229600" cy="82917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National </a:t>
            </a:r>
            <a:r>
              <a:rPr lang="en-US" sz="3600" b="1" dirty="0" smtClean="0">
                <a:solidFill>
                  <a:srgbClr val="000090"/>
                </a:solidFill>
              </a:rPr>
              <a:t>Requirements </a:t>
            </a:r>
            <a:r>
              <a:rPr lang="en-US" sz="3600" b="1" dirty="0">
                <a:solidFill>
                  <a:srgbClr val="000090"/>
                </a:solidFill>
              </a:rPr>
              <a:t>for </a:t>
            </a:r>
            <a:r>
              <a:rPr lang="en-US" sz="3600" b="1" dirty="0" smtClean="0">
                <a:solidFill>
                  <a:srgbClr val="000090"/>
                </a:solidFill>
              </a:rPr>
              <a:t>Observations</a:t>
            </a:r>
            <a:endParaRPr lang="en-US" sz="3600" b="1" dirty="0">
              <a:solidFill>
                <a:srgbClr val="000090"/>
              </a:solidFill>
            </a:endParaRPr>
          </a:p>
        </p:txBody>
      </p:sp>
      <p:pic>
        <p:nvPicPr>
          <p:cNvPr id="77" name="Picture 2" descr="\\Jsvfile01\予報部\予報部_部外公開用\＠一時ファイル\（参考資料）推進室\H290705九州北部豪雨に関する現場写真\写真\松末地区\星丸\【写真】松末地区星丸（7月7日）トリミン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6227" y="2786256"/>
            <a:ext cx="2157383" cy="1936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1" descr="99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1900" y="2816575"/>
            <a:ext cx="2072027" cy="1912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" name="Picture 2" descr="http://tomatojuice.sakura.ne.jp/sblo_files/tomatojuice/image/E6B4A5E6B3A2E381AEE79EACE9969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1894" y="4669557"/>
            <a:ext cx="2101032" cy="1942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" name="Picture 2" descr="\\172.17.30.212\old_public(一時共有用)\☆量的降灰予報プロジェクトチーム\量的降灰予報\リーフレット\☆リーフレット部品\写真_140903提供済\【表紙_噴火】○気象庁_043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2302" y="4669641"/>
            <a:ext cx="2181349" cy="1973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テキスト ボックス 82"/>
          <p:cNvSpPr txBox="1"/>
          <p:nvPr/>
        </p:nvSpPr>
        <p:spPr>
          <a:xfrm>
            <a:off x="237790" y="835782"/>
            <a:ext cx="8652627" cy="185691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u="sng" dirty="0" smtClean="0">
                <a:solidFill>
                  <a:prstClr val="black"/>
                </a:solidFill>
                <a:ea typeface="ＭＳ Ｐゴシック"/>
                <a:cs typeface="Times New Roman" panose="02020603050405020304" pitchFamily="18" charset="0"/>
              </a:rPr>
              <a:t>Diversity of Disasters in Japan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ja-JP" sz="400" dirty="0" smtClean="0">
              <a:solidFill>
                <a:prstClr val="black"/>
              </a:solidFill>
              <a:ea typeface="ＭＳ Ｐゴシック"/>
              <a:cs typeface="Times New Roman" panose="02020603050405020304" pitchFamily="18" charset="0"/>
            </a:endParaRPr>
          </a:p>
          <a:p>
            <a:pPr marL="542925" indent="-342900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  <a:cs typeface="Times New Roman" panose="02020603050405020304" pitchFamily="18" charset="0"/>
              </a:rPr>
              <a:t>Japan is exposed to the risk of various disasters.</a:t>
            </a:r>
          </a:p>
          <a:p>
            <a:pPr marL="542925" indent="-342900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  <a:cs typeface="Times New Roman" panose="02020603050405020304" pitchFamily="18" charset="0"/>
              </a:rPr>
              <a:t>Even recently, there </a:t>
            </a:r>
            <a:r>
              <a:rPr lang="en-US" altLang="ja-JP" sz="2000" dirty="0">
                <a:solidFill>
                  <a:prstClr val="black"/>
                </a:solidFill>
                <a:ea typeface="ＭＳ Ｐゴシック"/>
                <a:cs typeface="Times New Roman" panose="02020603050405020304" pitchFamily="18" charset="0"/>
              </a:rPr>
              <a:t>a</a:t>
            </a: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  <a:cs typeface="Times New Roman" panose="02020603050405020304" pitchFamily="18" charset="0"/>
              </a:rPr>
              <a:t>re still many disasters that cause serious damages.</a:t>
            </a:r>
          </a:p>
          <a:p>
            <a:pPr marL="542925" indent="-342900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  <a:cs typeface="Times New Roman" panose="02020603050405020304" pitchFamily="18" charset="0"/>
              </a:rPr>
              <a:t>The possibility of increase in frequency </a:t>
            </a:r>
            <a:r>
              <a:rPr lang="en-US" altLang="ja-JP" sz="2000" dirty="0">
                <a:solidFill>
                  <a:prstClr val="black"/>
                </a:solidFill>
                <a:ea typeface="ＭＳ Ｐゴシック"/>
                <a:cs typeface="Times New Roman" panose="02020603050405020304" pitchFamily="18" charset="0"/>
              </a:rPr>
              <a:t>and </a:t>
            </a: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  <a:cs typeface="Times New Roman" panose="02020603050405020304" pitchFamily="18" charset="0"/>
              </a:rPr>
              <a:t>intensity of extreme precipitation is indicated in mid-latitudes because of global warming</a:t>
            </a:r>
            <a:r>
              <a:rPr lang="en-US" altLang="ja-JP" sz="2000" dirty="0">
                <a:solidFill>
                  <a:prstClr val="black"/>
                </a:solidFill>
                <a:ea typeface="ＭＳ Ｐゴシック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4" name="Picture 12" descr="http://www.rescuenow.co.jp/dotnet/images/Fotolia_3798541_XSs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57300" y="2832978"/>
            <a:ext cx="2152909" cy="1899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img_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57300" y="4669642"/>
            <a:ext cx="2115712" cy="1990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:\Users\JMA3310\Desktop\パンフレット「大雨や台風に備えて」使用写真\表紙_平成25年10月台風第26号による伊豆大島の土砂災害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110" y="2832971"/>
            <a:ext cx="2152910" cy="1916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http://bousai119.jp/img2/P1010244-2-thumb-500x352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068" y="4669557"/>
            <a:ext cx="2118666" cy="1989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正方形/長方形 87"/>
          <p:cNvSpPr/>
          <p:nvPr/>
        </p:nvSpPr>
        <p:spPr>
          <a:xfrm>
            <a:off x="384540" y="2779783"/>
            <a:ext cx="8505877" cy="3863151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89" name="グループ化 88"/>
          <p:cNvGrpSpPr/>
          <p:nvPr/>
        </p:nvGrpSpPr>
        <p:grpSpPr>
          <a:xfrm>
            <a:off x="950331" y="3128110"/>
            <a:ext cx="7575920" cy="3222932"/>
            <a:chOff x="912989" y="2852936"/>
            <a:chExt cx="8434753" cy="3312272"/>
          </a:xfrm>
        </p:grpSpPr>
        <p:sp>
          <p:nvSpPr>
            <p:cNvPr id="90" name="ドーナツ 89"/>
            <p:cNvSpPr/>
            <p:nvPr/>
          </p:nvSpPr>
          <p:spPr>
            <a:xfrm>
              <a:off x="1424607" y="3140968"/>
              <a:ext cx="7488833" cy="2808119"/>
            </a:xfrm>
            <a:prstGeom prst="donut">
              <a:avLst>
                <a:gd name="adj" fmla="val 866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ja-JP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フローチャート : 代替処理 90"/>
            <p:cNvSpPr/>
            <p:nvPr/>
          </p:nvSpPr>
          <p:spPr>
            <a:xfrm>
              <a:off x="3691289" y="4014681"/>
              <a:ext cx="2762218" cy="1068728"/>
            </a:xfrm>
            <a:prstGeom prst="flowChartAlternateProcess">
              <a:avLst/>
            </a:prstGeom>
            <a:solidFill>
              <a:schemeClr val="bg1"/>
            </a:solidFill>
            <a:ln w="6350">
              <a:solidFill>
                <a:srgbClr val="0071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800" dirty="0" smtClean="0">
                  <a:solidFill>
                    <a:srgbClr val="0071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Multi-hazard</a:t>
              </a:r>
              <a:endParaRPr lang="en-US" altLang="ja-JP" sz="2800" dirty="0">
                <a:solidFill>
                  <a:srgbClr val="0071B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800" dirty="0" smtClean="0">
                  <a:solidFill>
                    <a:srgbClr val="0071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Japan</a:t>
              </a:r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3662437" y="2852936"/>
              <a:ext cx="1548000" cy="864000"/>
            </a:xfrm>
            <a:prstGeom prst="ellipse">
              <a:avLst/>
            </a:prstGeom>
            <a:solidFill>
              <a:srgbClr val="0071BC"/>
            </a:solidFill>
            <a:ln w="6350">
              <a:solidFill>
                <a:srgbClr val="0071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Heavy Rain</a:t>
              </a:r>
              <a:endParaRPr lang="ja-JP" alt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5313040" y="2852936"/>
              <a:ext cx="1548000" cy="864000"/>
            </a:xfrm>
            <a:prstGeom prst="ellipse">
              <a:avLst/>
            </a:prstGeom>
            <a:solidFill>
              <a:srgbClr val="0071BC"/>
            </a:solidFill>
            <a:ln w="6350">
              <a:solidFill>
                <a:srgbClr val="0071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Flood</a:t>
              </a:r>
              <a:endParaRPr lang="ja-JP" alt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912989" y="3716936"/>
              <a:ext cx="1548000" cy="864000"/>
            </a:xfrm>
            <a:prstGeom prst="ellipse">
              <a:avLst/>
            </a:prstGeom>
            <a:solidFill>
              <a:srgbClr val="0071BC"/>
            </a:solidFill>
            <a:ln w="6350">
              <a:solidFill>
                <a:srgbClr val="0071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Lightning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Tornado</a:t>
              </a:r>
              <a:endParaRPr lang="ja-JP" alt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2165816" y="5301208"/>
              <a:ext cx="1548000" cy="864000"/>
            </a:xfrm>
            <a:prstGeom prst="ellipse">
              <a:avLst/>
            </a:prstGeom>
            <a:solidFill>
              <a:srgbClr val="0071BC"/>
            </a:solidFill>
            <a:ln w="6350">
              <a:solidFill>
                <a:srgbClr val="0071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Typhoon</a:t>
              </a:r>
              <a:endParaRPr lang="ja-JP" alt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2039467" y="3034434"/>
              <a:ext cx="1548000" cy="864000"/>
            </a:xfrm>
            <a:prstGeom prst="ellipse">
              <a:avLst/>
            </a:prstGeom>
            <a:solidFill>
              <a:srgbClr val="0071BC"/>
            </a:solidFill>
            <a:ln w="6350">
              <a:solidFill>
                <a:srgbClr val="0071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Landslide</a:t>
              </a:r>
              <a:endParaRPr lang="ja-JP" alt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円/楕円 96"/>
            <p:cNvSpPr/>
            <p:nvPr/>
          </p:nvSpPr>
          <p:spPr>
            <a:xfrm>
              <a:off x="912989" y="4670246"/>
              <a:ext cx="1548000" cy="8640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Heavy Snow</a:t>
              </a:r>
              <a:endParaRPr lang="ja-JP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6988630" y="3200755"/>
              <a:ext cx="1548000" cy="8640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Earthquake</a:t>
              </a:r>
              <a:endParaRPr lang="ja-JP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7799742" y="4117045"/>
              <a:ext cx="1548000" cy="8640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Tsunami</a:t>
              </a:r>
              <a:endParaRPr lang="ja-JP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7205289" y="5085087"/>
              <a:ext cx="1548000" cy="8640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Volcano</a:t>
              </a:r>
              <a:endParaRPr lang="ja-JP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" name="円/楕円 100"/>
          <p:cNvSpPr/>
          <p:nvPr/>
        </p:nvSpPr>
        <p:spPr>
          <a:xfrm>
            <a:off x="3556452" y="5649851"/>
            <a:ext cx="1390381" cy="840696"/>
          </a:xfrm>
          <a:prstGeom prst="ellipse">
            <a:avLst/>
          </a:prstGeom>
          <a:ln>
            <a:solidFill>
              <a:srgbClr val="0192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 Surge</a:t>
            </a:r>
            <a:endParaRPr lang="ja-JP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円/楕円 101"/>
          <p:cNvSpPr/>
          <p:nvPr/>
        </p:nvSpPr>
        <p:spPr>
          <a:xfrm>
            <a:off x="5057745" y="5626158"/>
            <a:ext cx="1390381" cy="840696"/>
          </a:xfrm>
          <a:prstGeom prst="ellipse">
            <a:avLst/>
          </a:prstGeom>
          <a:ln>
            <a:solidFill>
              <a:srgbClr val="0192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Wave</a:t>
            </a:r>
            <a:endParaRPr lang="ja-JP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779" y="24267"/>
            <a:ext cx="8431823" cy="968510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solidFill>
                  <a:srgbClr val="000090"/>
                </a:solidFill>
              </a:rPr>
              <a:t>Summary of National Observing Capabilities</a:t>
            </a:r>
            <a:endParaRPr lang="en-US" sz="2800" b="1" dirty="0">
              <a:solidFill>
                <a:srgbClr val="000090"/>
              </a:solidFill>
            </a:endParaRPr>
          </a:p>
        </p:txBody>
      </p:sp>
      <p:pic>
        <p:nvPicPr>
          <p:cNvPr id="67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8"/>
          <a:stretch>
            <a:fillRect/>
          </a:stretch>
        </p:blipFill>
        <p:spPr bwMode="auto">
          <a:xfrm>
            <a:off x="3185147" y="4471283"/>
            <a:ext cx="1368862" cy="2117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 descr="http://172.17.215.15/SONDE/data/2012/11/47401/47401_01_1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127" y="1880491"/>
            <a:ext cx="907078" cy="10929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 descr="C:\Users\JMA1D2D.MET\Documents\tmp\作業用\satellite_imag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215" y="4471283"/>
            <a:ext cx="2223463" cy="2117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" descr="C:\Users\JMA1D2D.MET\Documents\tmp\作業用\sky_fi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0529" y="4471283"/>
            <a:ext cx="1211435" cy="7001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3185147" y="4207407"/>
            <a:ext cx="2539816" cy="26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400" b="1" dirty="0" smtClean="0">
                <a:solidFill>
                  <a:schemeClr val="tx1"/>
                </a:solidFill>
                <a:latin typeface="+mn-lt"/>
                <a:ea typeface="HG創英角ｺﾞｼｯｸUB" pitchFamily="49" charset="-128"/>
              </a:rPr>
              <a:t>Observation for Civil Aviation</a:t>
            </a:r>
          </a:p>
        </p:txBody>
      </p:sp>
      <p:sp>
        <p:nvSpPr>
          <p:cNvPr id="73" name="Text Box 9"/>
          <p:cNvSpPr txBox="1">
            <a:spLocks noChangeArrowheads="1"/>
          </p:cNvSpPr>
          <p:nvPr/>
        </p:nvSpPr>
        <p:spPr bwMode="auto">
          <a:xfrm>
            <a:off x="543378" y="3940531"/>
            <a:ext cx="2196477" cy="26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400" b="1" dirty="0" smtClean="0">
                <a:solidFill>
                  <a:schemeClr val="tx1"/>
                </a:solidFill>
                <a:latin typeface="+mn-lt"/>
                <a:ea typeface="HG創英角ｺﾞｼｯｸUB" pitchFamily="49" charset="-128"/>
              </a:rPr>
              <a:t>Weather Radar Observation</a:t>
            </a: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417437" y="1424704"/>
            <a:ext cx="3802227" cy="63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400" b="1" dirty="0" smtClean="0">
                <a:solidFill>
                  <a:schemeClr val="tx1"/>
                </a:solidFill>
                <a:latin typeface="+mn-lt"/>
                <a:ea typeface="HG創英角ｺﾞｼｯｸUB" pitchFamily="49" charset="-128"/>
              </a:rPr>
              <a:t>Surface Observation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400" dirty="0" smtClean="0">
                <a:solidFill>
                  <a:schemeClr val="tx1"/>
                </a:solidFill>
                <a:latin typeface="+mn-lt"/>
                <a:ea typeface="HG創英角ｺﾞｼｯｸUB" pitchFamily="49" charset="-128"/>
              </a:rPr>
              <a:t>at Observatories and </a:t>
            </a:r>
            <a:r>
              <a:rPr lang="en-US" altLang="ja-JP" sz="1400" dirty="0" smtClean="0">
                <a:solidFill>
                  <a:schemeClr val="tx1"/>
                </a:solidFill>
                <a:ea typeface="HG創英角ｺﾞｼｯｸUB" pitchFamily="49" charset="-128"/>
              </a:rPr>
              <a:t>Automated </a:t>
            </a:r>
            <a:r>
              <a:rPr lang="en-US" altLang="ja-JP" sz="1400" dirty="0">
                <a:solidFill>
                  <a:schemeClr val="tx1"/>
                </a:solidFill>
                <a:ea typeface="HG創英角ｺﾞｼｯｸUB" pitchFamily="49" charset="-128"/>
              </a:rPr>
              <a:t>Weather Stations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ja-JP" sz="1400" dirty="0" smtClean="0">
              <a:solidFill>
                <a:schemeClr val="tx1"/>
              </a:solidFill>
              <a:latin typeface="+mn-lt"/>
              <a:ea typeface="HG創英角ｺﾞｼｯｸUB" pitchFamily="49" charset="-128"/>
            </a:endParaRPr>
          </a:p>
        </p:txBody>
      </p:sp>
      <p:pic>
        <p:nvPicPr>
          <p:cNvPr id="7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41" y="1880491"/>
            <a:ext cx="2511330" cy="18891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40" y="4220901"/>
            <a:ext cx="1751184" cy="23658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 descr="C:\Documents and Settings\JMA3310\My Documents\Downloads\kyoudo0_0_201107191050_1242314640174790__821_79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06" t="17696" r="30574" b="33385"/>
          <a:stretch>
            <a:fillRect/>
          </a:stretch>
        </p:blipFill>
        <p:spPr bwMode="auto">
          <a:xfrm>
            <a:off x="1583893" y="5399351"/>
            <a:ext cx="1190445" cy="11919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4811889" y="1426204"/>
            <a:ext cx="3613316" cy="4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400" b="1" dirty="0" smtClean="0">
                <a:solidFill>
                  <a:schemeClr val="tx1"/>
                </a:solidFill>
                <a:latin typeface="+mn-lt"/>
                <a:ea typeface="HG創英角ｺﾞｼｯｸUB" pitchFamily="49" charset="-128"/>
              </a:rPr>
              <a:t>Upper-air Observation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400" dirty="0" smtClean="0">
                <a:solidFill>
                  <a:schemeClr val="tx1"/>
                </a:solidFill>
                <a:latin typeface="+mn-lt"/>
                <a:ea typeface="HG創英角ｺﾞｼｯｸUB" pitchFamily="49" charset="-128"/>
              </a:rPr>
              <a:t>using Radiosondes and Wind Profilers</a:t>
            </a:r>
          </a:p>
        </p:txBody>
      </p:sp>
      <p:pic>
        <p:nvPicPr>
          <p:cNvPr id="79" name="Picture 3" descr="RJAA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" r="-693" b="-2"/>
          <a:stretch>
            <a:fillRect/>
          </a:stretch>
        </p:blipFill>
        <p:spPr bwMode="auto">
          <a:xfrm>
            <a:off x="4219664" y="5077001"/>
            <a:ext cx="998534" cy="15097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6" descr="C:\Users\JMA1D2D.MET\Documents\tmp\作業用\whiteplane_edit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1659" y="4703676"/>
            <a:ext cx="1628241" cy="46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5969349" y="4023385"/>
            <a:ext cx="2766210" cy="29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400" b="1" dirty="0" smtClean="0">
                <a:solidFill>
                  <a:schemeClr val="tx1"/>
                </a:solidFill>
                <a:latin typeface="+mn-lt"/>
                <a:ea typeface="HG創英角ｺﾞｼｯｸUB" pitchFamily="49" charset="-128"/>
              </a:rPr>
              <a:t>Geostationary Satellite Observation</a:t>
            </a:r>
          </a:p>
        </p:txBody>
      </p:sp>
      <p:pic>
        <p:nvPicPr>
          <p:cNvPr id="85" name="Picture 3" descr="C:\Users\JMA1D2D.MET\Documents\tmp\作業用\himawari8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538" y="5238926"/>
            <a:ext cx="883088" cy="10180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4" descr="C:\Users\JMA1D2D.MET\Documents\tmp\ホームページ\201411_jp（HP掲載版）\jma\kishou\know\amedas\amedas_station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772" y="1880491"/>
            <a:ext cx="1302892" cy="11229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3" descr="C:\Users\JMA1D2D.MET\Documents\tmp\作業用\amedas4_eng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5670" y="2885023"/>
            <a:ext cx="959553" cy="9505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98" descr="ant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623" y="4336346"/>
            <a:ext cx="611715" cy="10300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" descr="C:\Users\JMA1D2D.MET\Documents\tmp\作業用\radiosonde_release_1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1889" y="1880491"/>
            <a:ext cx="1857634" cy="21245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3" descr="C:\Users\JMA1D2D.MET\Documents\tmp\作業用\radiosonde_release_2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7299" y="1880491"/>
            <a:ext cx="1422836" cy="10630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図 3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7313" y="3360302"/>
            <a:ext cx="575732" cy="6162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図 35" descr="高松観測局の外観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532" y="2943496"/>
            <a:ext cx="1776672" cy="10600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2" descr="C:\Users\JMA1E31\Desktop\IMGP2050.JPG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5703" y="5149763"/>
            <a:ext cx="563983" cy="143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テキスト ボックス 93"/>
          <p:cNvSpPr txBox="1"/>
          <p:nvPr/>
        </p:nvSpPr>
        <p:spPr>
          <a:xfrm>
            <a:off x="245687" y="939132"/>
            <a:ext cx="8652627" cy="4616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altLang="ja-JP" sz="2400" u="sng" dirty="0">
                <a:solidFill>
                  <a:prstClr val="black"/>
                </a:solidFill>
                <a:cs typeface="Times New Roman" panose="02020603050405020304" pitchFamily="18" charset="0"/>
              </a:rPr>
              <a:t>Weather Observation </a:t>
            </a:r>
            <a:r>
              <a:rPr lang="en-US" altLang="ja-JP" sz="2400" u="sng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Systems of JMA</a:t>
            </a:r>
            <a:endParaRPr lang="en-US" altLang="ja-JP" sz="2000" dirty="0">
              <a:solidFill>
                <a:prstClr val="black"/>
              </a:solidFill>
              <a:ea typeface="ＭＳ Ｐゴシック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4" descr="gaugema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456" y="2545886"/>
            <a:ext cx="4316412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985520" y="127318"/>
            <a:ext cx="718312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sx="60000" sy="6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3600" dirty="0" smtClean="0">
                <a:latin typeface="+mn-lt"/>
              </a:rPr>
              <a:t>Nationwide</a:t>
            </a:r>
            <a:r>
              <a:rPr lang="ja-JP" altLang="en-US" sz="3600" dirty="0">
                <a:latin typeface="+mn-lt"/>
              </a:rPr>
              <a:t> </a:t>
            </a:r>
            <a:r>
              <a:rPr lang="en-US" altLang="ja-JP" sz="3600" dirty="0" smtClean="0">
                <a:latin typeface="+mn-lt"/>
              </a:rPr>
              <a:t>Rain-gauge Network </a:t>
            </a:r>
            <a:endParaRPr lang="en-US" altLang="ja-JP" sz="3600" dirty="0">
              <a:latin typeface="+mn-lt"/>
            </a:endParaRPr>
          </a:p>
        </p:txBody>
      </p:sp>
      <p:sp>
        <p:nvSpPr>
          <p:cNvPr id="7" name="テキスト ボックス 6"/>
          <p:cNvSpPr txBox="1"/>
          <p:nvPr/>
        </p:nvSpPr>
        <p:spPr bwMode="auto">
          <a:xfrm>
            <a:off x="103207" y="1422897"/>
            <a:ext cx="8858250" cy="12001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□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 Approx. 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1,300 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JMA</a:t>
            </a:r>
          </a:p>
          <a:p>
            <a:pPr marL="266700" indent="-266700">
              <a:defRPr/>
            </a:pPr>
            <a:r>
              <a:rPr lang="ja-JP" altLang="en-US" sz="2000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□</a:t>
            </a:r>
            <a:r>
              <a:rPr lang="ja-JP" altLang="en-US" sz="2400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 </a:t>
            </a:r>
            <a:r>
              <a:rPr lang="en-US" altLang="ja-JP" sz="2400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Approx. </a:t>
            </a:r>
            <a:r>
              <a:rPr lang="en-US" altLang="ja-JP" sz="2400" dirty="0" smtClean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3,500 </a:t>
            </a:r>
            <a:r>
              <a:rPr lang="en-US" altLang="ja-JP" sz="2400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MLIT </a:t>
            </a:r>
            <a:r>
              <a:rPr lang="en-US" altLang="ja-JP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(Ministry of Land, Infrastructure, Transport and Tourism)</a:t>
            </a:r>
            <a:endParaRPr lang="en-US" altLang="ja-JP" sz="2400" dirty="0">
              <a:solidFill>
                <a:srgbClr val="0000FF"/>
              </a:solidFill>
              <a:latin typeface="+mn-lt"/>
              <a:ea typeface="ＭＳ Ｐゴシック" pitchFamily="50" charset="-128"/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006600"/>
                </a:solidFill>
                <a:latin typeface="+mn-lt"/>
                <a:ea typeface="ＭＳ Ｐゴシック" pitchFamily="50" charset="-128"/>
              </a:rPr>
              <a:t>□</a:t>
            </a:r>
            <a:r>
              <a:rPr lang="ja-JP" altLang="en-US" sz="2400" dirty="0">
                <a:solidFill>
                  <a:srgbClr val="006600"/>
                </a:solidFill>
                <a:latin typeface="+mn-lt"/>
                <a:ea typeface="ＭＳ Ｐゴシック" pitchFamily="50" charset="-128"/>
              </a:rPr>
              <a:t> </a:t>
            </a:r>
            <a:r>
              <a:rPr lang="en-US" altLang="ja-JP" sz="2400" dirty="0">
                <a:solidFill>
                  <a:srgbClr val="006600"/>
                </a:solidFill>
                <a:latin typeface="+mn-lt"/>
                <a:ea typeface="ＭＳ Ｐゴシック" pitchFamily="50" charset="-128"/>
              </a:rPr>
              <a:t>Approx. </a:t>
            </a:r>
            <a:r>
              <a:rPr lang="en-US" altLang="ja-JP" sz="2400" dirty="0" smtClean="0">
                <a:solidFill>
                  <a:srgbClr val="006600"/>
                </a:solidFill>
                <a:latin typeface="+mn-lt"/>
                <a:ea typeface="ＭＳ Ｐゴシック" pitchFamily="50" charset="-128"/>
              </a:rPr>
              <a:t>5,800 Local </a:t>
            </a:r>
            <a:r>
              <a:rPr lang="en-US" altLang="ja-JP" sz="2400" dirty="0">
                <a:solidFill>
                  <a:srgbClr val="006600"/>
                </a:solidFill>
                <a:latin typeface="+mn-lt"/>
                <a:ea typeface="ＭＳ Ｐゴシック" pitchFamily="50" charset="-128"/>
              </a:rPr>
              <a:t>Government</a:t>
            </a:r>
            <a:endParaRPr lang="ja-JP" altLang="en-US" sz="2400" dirty="0">
              <a:solidFill>
                <a:srgbClr val="006600"/>
              </a:solidFill>
              <a:latin typeface="+mn-lt"/>
              <a:ea typeface="ＭＳ Ｐゴシック" pitchFamily="50" charset="-128"/>
            </a:endParaRPr>
          </a:p>
        </p:txBody>
      </p:sp>
      <p:pic>
        <p:nvPicPr>
          <p:cNvPr id="16390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402" y="2702096"/>
            <a:ext cx="1693899" cy="178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9" descr="温水式雨量計_伊良湖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3220" y="4624347"/>
            <a:ext cx="1693921" cy="1620000"/>
          </a:xfrm>
          <a:prstGeom prst="rect">
            <a:avLst/>
          </a:prstGeom>
          <a:effectLst/>
        </p:spPr>
      </p:pic>
      <p:cxnSp>
        <p:nvCxnSpPr>
          <p:cNvPr id="8" name="直線矢印コネクタ 7"/>
          <p:cNvCxnSpPr/>
          <p:nvPr/>
        </p:nvCxnSpPr>
        <p:spPr>
          <a:xfrm rot="900000" flipV="1">
            <a:off x="4371678" y="5901006"/>
            <a:ext cx="2983754" cy="811115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284807" y="6271084"/>
            <a:ext cx="128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i="1" dirty="0" smtClean="0">
                <a:solidFill>
                  <a:srgbClr val="FF0000"/>
                </a:solidFill>
              </a:rPr>
              <a:t>400 km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3"/>
          <p:cNvSpPr txBox="1">
            <a:spLocks noChangeArrowheads="1"/>
          </p:cNvSpPr>
          <p:nvPr/>
        </p:nvSpPr>
        <p:spPr bwMode="auto">
          <a:xfrm>
            <a:off x="568961" y="754805"/>
            <a:ext cx="79959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ja-JP" sz="2000" i="1" spc="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JMA actively exchanges observational data with relevant central governmental and local authorities on a real-time basis. </a:t>
            </a:r>
            <a:endParaRPr lang="ja-JP" altLang="en-US" sz="2000" i="1" spc="2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3189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5" y="0"/>
            <a:ext cx="8431823" cy="65839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Summary </a:t>
            </a:r>
            <a:r>
              <a:rPr lang="en-US" sz="3200" b="1" dirty="0">
                <a:solidFill>
                  <a:srgbClr val="000090"/>
                </a:solidFill>
              </a:rPr>
              <a:t>of N</a:t>
            </a:r>
            <a:r>
              <a:rPr lang="en-US" sz="3200" b="1" dirty="0" smtClean="0">
                <a:solidFill>
                  <a:srgbClr val="000090"/>
                </a:solidFill>
              </a:rPr>
              <a:t>ational Observing Capabilities</a:t>
            </a:r>
            <a:endParaRPr lang="en-US" sz="2800" b="1" dirty="0">
              <a:solidFill>
                <a:srgbClr val="000090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887788" y="739312"/>
            <a:ext cx="4899397" cy="1747685"/>
            <a:chOff x="3887788" y="739312"/>
            <a:chExt cx="4899397" cy="1747685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8" r="4379" b="8415"/>
            <a:stretch>
              <a:fillRect/>
            </a:stretch>
          </p:blipFill>
          <p:spPr bwMode="auto">
            <a:xfrm>
              <a:off x="3887788" y="739312"/>
              <a:ext cx="4716462" cy="168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627"/>
            <p:cNvSpPr>
              <a:spLocks noChangeArrowheads="1"/>
            </p:cNvSpPr>
            <p:nvPr/>
          </p:nvSpPr>
          <p:spPr bwMode="auto">
            <a:xfrm>
              <a:off x="5907185" y="2333109"/>
              <a:ext cx="288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ja-JP" sz="1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Yomiuri</a:t>
              </a:r>
              <a:r>
                <a:rPr lang="en-US" altLang="ja-JP" sz="1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000" dirty="0" smtClean="0">
                  <a:latin typeface="Times New Roman" pitchFamily="18" charset="0"/>
                  <a:cs typeface="Times New Roman" pitchFamily="18" charset="0"/>
                </a:rPr>
                <a:t>Shimbun Newspaper (</a:t>
              </a:r>
              <a:r>
                <a:rPr lang="en-US" altLang="ja-JP" sz="1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9 </a:t>
              </a:r>
              <a:r>
                <a:rPr lang="en-US" altLang="ja-JP" sz="1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September 2010</a:t>
              </a:r>
              <a:r>
                <a:rPr lang="en-US" altLang="ja-JP" sz="10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ja-JP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619403" y="3518263"/>
            <a:ext cx="3780796" cy="3029840"/>
            <a:chOff x="619403" y="3518263"/>
            <a:chExt cx="3780796" cy="3029840"/>
          </a:xfrm>
        </p:grpSpPr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11" y="4132305"/>
              <a:ext cx="3760788" cy="225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1861265" y="6240326"/>
              <a:ext cx="140801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Date</a:t>
              </a:r>
              <a:endParaRPr kumimoji="1" lang="ja-JP" altLang="en-US" sz="14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949325" y="3924456"/>
              <a:ext cx="310673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 smtClean="0"/>
                <a:t>The daily highest temperature</a:t>
              </a:r>
              <a:endParaRPr kumimoji="1" lang="ja-JP" altLang="en-US" sz="1600" b="1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16200000">
              <a:off x="-576527" y="4714193"/>
              <a:ext cx="26996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Difference from regional average</a:t>
              </a:r>
              <a:endParaRPr kumimoji="1" lang="ja-JP" altLang="en-US" sz="14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513263" y="5261811"/>
              <a:ext cx="783094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Ave. 0.32</a:t>
              </a:r>
              <a:endParaRPr kumimoji="1" lang="ja-JP" altLang="en-US" sz="12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536185" y="5123311"/>
              <a:ext cx="783094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Ave. 1.68</a:t>
              </a:r>
              <a:endParaRPr kumimoji="1" lang="ja-JP" altLang="en-US" sz="1200" dirty="0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627025" y="4203040"/>
            <a:ext cx="3450175" cy="2606162"/>
            <a:chOff x="4627025" y="4154488"/>
            <a:chExt cx="3450175" cy="2606162"/>
          </a:xfrm>
        </p:grpSpPr>
        <p:pic>
          <p:nvPicPr>
            <p:cNvPr id="15" name="グラフ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613" y="4154488"/>
              <a:ext cx="3176587" cy="217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5752530" y="5554654"/>
              <a:ext cx="119043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Gradient: Large</a:t>
              </a:r>
              <a:endParaRPr kumimoji="1" lang="ja-JP" altLang="en-US" sz="12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003384" y="4605388"/>
              <a:ext cx="874846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Breakpoint</a:t>
              </a:r>
              <a:endParaRPr kumimoji="1" lang="ja-JP" altLang="en-US" sz="120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803147" y="4992904"/>
              <a:ext cx="11998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Gradient: Small</a:t>
              </a:r>
              <a:endParaRPr kumimoji="1" lang="ja-JP" altLang="en-US" sz="12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392257" y="4337120"/>
              <a:ext cx="51492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 smtClean="0"/>
                <a:t>Before</a:t>
              </a:r>
              <a:endParaRPr kumimoji="1" lang="ja-JP" altLang="en-US" sz="9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399001" y="4602808"/>
              <a:ext cx="4680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 smtClean="0"/>
                <a:t>After</a:t>
              </a:r>
              <a:endParaRPr kumimoji="1" lang="ja-JP" altLang="en-US" sz="900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867090" y="6391318"/>
              <a:ext cx="31754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/>
                <a:t>rain-gauge examination </a:t>
              </a:r>
              <a:endParaRPr kumimoji="1" lang="ja-JP" altLang="en-US" b="1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294494" y="6102484"/>
              <a:ext cx="260137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Total rainfall at reference station</a:t>
              </a:r>
              <a:endParaRPr kumimoji="1" lang="ja-JP" altLang="en-US" sz="14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 rot="16200000">
              <a:off x="3931491" y="4926818"/>
              <a:ext cx="1871199" cy="4801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ja-JP" sz="1400" dirty="0" smtClean="0"/>
                <a:t>Total rainfall at examined station</a:t>
              </a:r>
              <a:endParaRPr kumimoji="1" lang="ja-JP" altLang="en-US" sz="1400" dirty="0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787724" y="736084"/>
            <a:ext cx="2880000" cy="3110679"/>
            <a:chOff x="787724" y="736084"/>
            <a:chExt cx="2880000" cy="3110679"/>
          </a:xfrm>
        </p:grpSpPr>
        <p:pic>
          <p:nvPicPr>
            <p:cNvPr id="8" name="Picture 3" descr="\\Jsfile2\観測部\20_その他\100907京田辺\○記者会見等\7日共同取材資料\京田辺の状況写真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324" y="736084"/>
              <a:ext cx="2204735" cy="293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627"/>
            <p:cNvSpPr>
              <a:spLocks noChangeArrowheads="1"/>
            </p:cNvSpPr>
            <p:nvPr/>
          </p:nvSpPr>
          <p:spPr bwMode="auto">
            <a:xfrm>
              <a:off x="787724" y="3677486"/>
              <a:ext cx="288000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ja-JP" sz="11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Ivied thermometer</a:t>
              </a:r>
              <a:endParaRPr lang="ja-JP" altLang="en-US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4056063" y="2497138"/>
            <a:ext cx="4410075" cy="1629930"/>
            <a:chOff x="4056063" y="2497138"/>
            <a:chExt cx="4410075" cy="162993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925" y="2497138"/>
              <a:ext cx="1122363" cy="1474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8700" y="2498725"/>
              <a:ext cx="1087438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063" y="2517775"/>
              <a:ext cx="1968500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627"/>
            <p:cNvSpPr>
              <a:spLocks noChangeArrowheads="1"/>
            </p:cNvSpPr>
            <p:nvPr/>
          </p:nvSpPr>
          <p:spPr bwMode="auto">
            <a:xfrm>
              <a:off x="5015863" y="3957791"/>
              <a:ext cx="288000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ja-JP" sz="11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Rain-gauges covered with weed</a:t>
              </a:r>
              <a:endParaRPr lang="ja-JP" altLang="en-US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5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テーマ1">
  <a:themeElements>
    <a:clrScheme name="ユーザー定義 2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B0B209"/>
      </a:accent1>
      <a:accent2>
        <a:srgbClr val="0071BC"/>
      </a:accent2>
      <a:accent3>
        <a:srgbClr val="FF5050"/>
      </a:accent3>
      <a:accent4>
        <a:srgbClr val="4D4D4D"/>
      </a:accent4>
      <a:accent5>
        <a:srgbClr val="E2F1FA"/>
      </a:accent5>
      <a:accent6>
        <a:srgbClr val="EAEAEA"/>
      </a:accent6>
      <a:hlink>
        <a:srgbClr val="0000FF"/>
      </a:hlink>
      <a:folHlink>
        <a:srgbClr val="800080"/>
      </a:folHlink>
    </a:clrScheme>
    <a:fontScheme name="ユーザー定義 1">
      <a:majorFont>
        <a:latin typeface="Segoe UI Semibold"/>
        <a:ea typeface="ＭＳ Ｐゴシック"/>
        <a:cs typeface=""/>
      </a:majorFont>
      <a:minorFont>
        <a:latin typeface="Segoe UI Symbol"/>
        <a:ea typeface="ＭＳ Ｐゴシック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5298</TotalTime>
  <Words>2145</Words>
  <Application>Microsoft Office PowerPoint</Application>
  <PresentationFormat>画面に合わせる (4:3)</PresentationFormat>
  <Paragraphs>579</Paragraphs>
  <Slides>28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28</vt:i4>
      </vt:variant>
    </vt:vector>
  </HeadingPairs>
  <TitlesOfParts>
    <vt:vector size="31" baseType="lpstr">
      <vt:lpstr>WMO_WHITE_Powerpoint_en_fr</vt:lpstr>
      <vt:lpstr>ウェーブ</vt:lpstr>
      <vt:lpstr>テーマ1</vt:lpstr>
      <vt:lpstr>PowerPoint プレゼンテーション</vt:lpstr>
      <vt:lpstr>Outline</vt:lpstr>
      <vt:lpstr>Introduction of Japan</vt:lpstr>
      <vt:lpstr>Intro. of JMA</vt:lpstr>
      <vt:lpstr>National Requirements for Observations</vt:lpstr>
      <vt:lpstr>National Requirements for Observations</vt:lpstr>
      <vt:lpstr>Summary of National Observing Capabilities</vt:lpstr>
      <vt:lpstr>PowerPoint プレゼンテーション</vt:lpstr>
      <vt:lpstr>Summary of National Observing Capabilities</vt:lpstr>
      <vt:lpstr>Summary of National Observing Capabilities</vt:lpstr>
      <vt:lpstr>Summary of National Observing Capabilities</vt:lpstr>
      <vt:lpstr>Status of National Implementation of WIGOS</vt:lpstr>
      <vt:lpstr>Status of National Implementation of WIGOS</vt:lpstr>
      <vt:lpstr>PowerPoint プレゼンテーション</vt:lpstr>
      <vt:lpstr>Summary of National Observing Capabilities</vt:lpstr>
      <vt:lpstr>Summary of national observing capabilities</vt:lpstr>
      <vt:lpstr>Summary of national observing capabilities</vt:lpstr>
      <vt:lpstr>PowerPoint プレゼンテーション</vt:lpstr>
      <vt:lpstr>PowerPoint プレゼンテーション</vt:lpstr>
      <vt:lpstr>Nationwide Radar Composite Maps</vt:lpstr>
      <vt:lpstr>PowerPoint プレゼンテーション</vt:lpstr>
      <vt:lpstr>PowerPoint プレゼンテーション</vt:lpstr>
      <vt:lpstr>PowerPoint プレゼンテーション</vt:lpstr>
      <vt:lpstr>Observation by Radar Wind Profilers</vt:lpstr>
      <vt:lpstr>WINDAS  (Wind Profiler Network and Data Acquisition System)</vt:lpstr>
      <vt:lpstr>PowerPoint プレゼンテーション</vt:lpstr>
      <vt:lpstr>PowerPoint プレゼンテーション</vt:lpstr>
      <vt:lpstr>PowerPoint プレゼンテーション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LFNunes</dc:creator>
  <cp:lastModifiedBy>気象庁</cp:lastModifiedBy>
  <cp:revision>615</cp:revision>
  <cp:lastPrinted>2017-09-29T07:54:09Z</cp:lastPrinted>
  <dcterms:created xsi:type="dcterms:W3CDTF">2016-05-27T11:05:50Z</dcterms:created>
  <dcterms:modified xsi:type="dcterms:W3CDTF">2018-11-05T01:05:09Z</dcterms:modified>
</cp:coreProperties>
</file>