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69" r:id="rId3"/>
    <p:sldId id="295" r:id="rId4"/>
    <p:sldId id="291" r:id="rId5"/>
    <p:sldId id="277" r:id="rId6"/>
    <p:sldId id="298" r:id="rId7"/>
    <p:sldId id="276" r:id="rId8"/>
    <p:sldId id="279" r:id="rId9"/>
    <p:sldId id="296" r:id="rId10"/>
    <p:sldId id="282" r:id="rId11"/>
    <p:sldId id="283" r:id="rId12"/>
    <p:sldId id="285" r:id="rId13"/>
    <p:sldId id="284" r:id="rId14"/>
    <p:sldId id="286" r:id="rId15"/>
    <p:sldId id="289" r:id="rId16"/>
    <p:sldId id="290" r:id="rId17"/>
    <p:sldId id="299" r:id="rId18"/>
    <p:sldId id="287" r:id="rId19"/>
    <p:sldId id="297" r:id="rId20"/>
    <p:sldId id="275" r:id="rId21"/>
    <p:sldId id="293" r:id="rId22"/>
    <p:sldId id="300" r:id="rId23"/>
    <p:sldId id="274" r:id="rId24"/>
    <p:sldId id="258" r:id="rId2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0033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81" autoAdjust="0"/>
  </p:normalViewPr>
  <p:slideViewPr>
    <p:cSldViewPr snapToGrid="0" snapToObjects="1">
      <p:cViewPr varScale="1">
        <p:scale>
          <a:sx n="53" d="100"/>
          <a:sy n="53" d="100"/>
        </p:scale>
        <p:origin x="-1290" y="-102"/>
      </p:cViewPr>
      <p:guideLst>
        <p:guide orient="horz" pos="2160"/>
        <p:guide pos="2880"/>
      </p:guideLst>
    </p:cSldViewPr>
  </p:slideViewPr>
  <p:outlineViewPr>
    <p:cViewPr>
      <p:scale>
        <a:sx n="33" d="100"/>
        <a:sy n="33" d="100"/>
      </p:scale>
      <p:origin x="0" y="1661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7ECF38-284B-4F3C-BB6C-2535EE21331C}" type="doc">
      <dgm:prSet loTypeId="urn:microsoft.com/office/officeart/2005/8/layout/chevron1" loCatId="process" qsTypeId="urn:microsoft.com/office/officeart/2005/8/quickstyle/simple1" qsCatId="simple" csTypeId="urn:microsoft.com/office/officeart/2005/8/colors/accent1_2" csCatId="accent1" phldr="1"/>
      <dgm:spPr/>
    </dgm:pt>
    <dgm:pt modelId="{3B7204C9-12E6-4190-B01C-A167AB9F0392}">
      <dgm:prSet phldrT="[Text]"/>
      <dgm:spPr>
        <a:solidFill>
          <a:srgbClr val="00B0F0"/>
        </a:solidFill>
      </dgm:spPr>
      <dgm:t>
        <a:bodyPr/>
        <a:lstStyle/>
        <a:p>
          <a:r>
            <a:rPr lang="en-IN" dirty="0"/>
            <a:t>16</a:t>
          </a:r>
          <a:endParaRPr lang="en-US" dirty="0"/>
        </a:p>
      </dgm:t>
    </dgm:pt>
    <dgm:pt modelId="{F516EA24-69BD-4221-90F6-0A1F06096F16}" type="parTrans" cxnId="{7EA54825-753C-438E-BAFC-FCC856C59A55}">
      <dgm:prSet/>
      <dgm:spPr/>
      <dgm:t>
        <a:bodyPr/>
        <a:lstStyle/>
        <a:p>
          <a:endParaRPr lang="en-US"/>
        </a:p>
      </dgm:t>
    </dgm:pt>
    <dgm:pt modelId="{EF59C8C0-6E35-40B5-ADF0-B0BF6C20BB48}" type="sibTrans" cxnId="{7EA54825-753C-438E-BAFC-FCC856C59A55}">
      <dgm:prSet/>
      <dgm:spPr/>
      <dgm:t>
        <a:bodyPr/>
        <a:lstStyle/>
        <a:p>
          <a:endParaRPr lang="en-US"/>
        </a:p>
      </dgm:t>
    </dgm:pt>
    <dgm:pt modelId="{554B9EF8-228E-465E-B0E2-BCEA165EF513}">
      <dgm:prSet phldrT="[Text]"/>
      <dgm:spPr>
        <a:solidFill>
          <a:srgbClr val="00B050"/>
        </a:solidFill>
      </dgm:spPr>
      <dgm:t>
        <a:bodyPr/>
        <a:lstStyle/>
        <a:p>
          <a:r>
            <a:rPr lang="en-IN" dirty="0"/>
            <a:t>25</a:t>
          </a:r>
          <a:endParaRPr lang="en-US" dirty="0"/>
        </a:p>
      </dgm:t>
    </dgm:pt>
    <dgm:pt modelId="{BF873BAE-72C9-4788-AABC-ABA80A7EF3C0}" type="parTrans" cxnId="{7F390B5F-EE2A-49C9-B8AA-1A5D12296604}">
      <dgm:prSet/>
      <dgm:spPr/>
      <dgm:t>
        <a:bodyPr/>
        <a:lstStyle/>
        <a:p>
          <a:endParaRPr lang="en-US"/>
        </a:p>
      </dgm:t>
    </dgm:pt>
    <dgm:pt modelId="{9A085305-E1CD-4BB3-BFE7-A792E8223576}" type="sibTrans" cxnId="{7F390B5F-EE2A-49C9-B8AA-1A5D12296604}">
      <dgm:prSet/>
      <dgm:spPr/>
      <dgm:t>
        <a:bodyPr/>
        <a:lstStyle/>
        <a:p>
          <a:endParaRPr lang="en-US"/>
        </a:p>
      </dgm:t>
    </dgm:pt>
    <dgm:pt modelId="{15750A0D-02C0-40F5-AC92-0E68FC64D4D1}">
      <dgm:prSet phldrT="[Text]"/>
      <dgm:spPr>
        <a:solidFill>
          <a:schemeClr val="accent5"/>
        </a:solidFill>
      </dgm:spPr>
      <dgm:t>
        <a:bodyPr/>
        <a:lstStyle/>
        <a:p>
          <a:r>
            <a:rPr lang="en-IN" dirty="0"/>
            <a:t>30</a:t>
          </a:r>
          <a:endParaRPr lang="en-US" dirty="0"/>
        </a:p>
      </dgm:t>
    </dgm:pt>
    <dgm:pt modelId="{C8457228-2590-4B7B-A2EB-47CA1EC5457E}" type="parTrans" cxnId="{4D8B25DE-AA43-4EFD-A0FB-2BAE87271CB2}">
      <dgm:prSet/>
      <dgm:spPr/>
      <dgm:t>
        <a:bodyPr/>
        <a:lstStyle/>
        <a:p>
          <a:endParaRPr lang="en-US"/>
        </a:p>
      </dgm:t>
    </dgm:pt>
    <dgm:pt modelId="{63774ECD-9724-4039-A39D-D3886C3E5F87}" type="sibTrans" cxnId="{4D8B25DE-AA43-4EFD-A0FB-2BAE87271CB2}">
      <dgm:prSet/>
      <dgm:spPr/>
      <dgm:t>
        <a:bodyPr/>
        <a:lstStyle/>
        <a:p>
          <a:endParaRPr lang="en-US"/>
        </a:p>
      </dgm:t>
    </dgm:pt>
    <dgm:pt modelId="{6172F452-3CC5-4A95-8A1C-B539B37DE627}" type="pres">
      <dgm:prSet presAssocID="{317ECF38-284B-4F3C-BB6C-2535EE21331C}" presName="Name0" presStyleCnt="0">
        <dgm:presLayoutVars>
          <dgm:dir/>
          <dgm:animLvl val="lvl"/>
          <dgm:resizeHandles val="exact"/>
        </dgm:presLayoutVars>
      </dgm:prSet>
      <dgm:spPr/>
    </dgm:pt>
    <dgm:pt modelId="{DAC7640A-8A55-4A99-88C3-12F17B775756}" type="pres">
      <dgm:prSet presAssocID="{3B7204C9-12E6-4190-B01C-A167AB9F0392}" presName="parTxOnly" presStyleLbl="node1" presStyleIdx="0" presStyleCnt="3">
        <dgm:presLayoutVars>
          <dgm:chMax val="0"/>
          <dgm:chPref val="0"/>
          <dgm:bulletEnabled val="1"/>
        </dgm:presLayoutVars>
      </dgm:prSet>
      <dgm:spPr/>
      <dgm:t>
        <a:bodyPr/>
        <a:lstStyle/>
        <a:p>
          <a:endParaRPr lang="en-IN"/>
        </a:p>
      </dgm:t>
    </dgm:pt>
    <dgm:pt modelId="{DBB906B8-3330-4C40-82B4-5844AC270506}" type="pres">
      <dgm:prSet presAssocID="{EF59C8C0-6E35-40B5-ADF0-B0BF6C20BB48}" presName="parTxOnlySpace" presStyleCnt="0"/>
      <dgm:spPr/>
    </dgm:pt>
    <dgm:pt modelId="{67D69502-9E10-4837-9D17-109085DC2C6E}" type="pres">
      <dgm:prSet presAssocID="{554B9EF8-228E-465E-B0E2-BCEA165EF513}" presName="parTxOnly" presStyleLbl="node1" presStyleIdx="1" presStyleCnt="3">
        <dgm:presLayoutVars>
          <dgm:chMax val="0"/>
          <dgm:chPref val="0"/>
          <dgm:bulletEnabled val="1"/>
        </dgm:presLayoutVars>
      </dgm:prSet>
      <dgm:spPr/>
      <dgm:t>
        <a:bodyPr/>
        <a:lstStyle/>
        <a:p>
          <a:endParaRPr lang="en-IN"/>
        </a:p>
      </dgm:t>
    </dgm:pt>
    <dgm:pt modelId="{B7CB05BB-03D6-46E2-8F34-F66BA0C91D70}" type="pres">
      <dgm:prSet presAssocID="{9A085305-E1CD-4BB3-BFE7-A792E8223576}" presName="parTxOnlySpace" presStyleCnt="0"/>
      <dgm:spPr/>
    </dgm:pt>
    <dgm:pt modelId="{FFFC32BB-61DC-416A-8A03-E1DD9D6D2D60}" type="pres">
      <dgm:prSet presAssocID="{15750A0D-02C0-40F5-AC92-0E68FC64D4D1}" presName="parTxOnly" presStyleLbl="node1" presStyleIdx="2" presStyleCnt="3">
        <dgm:presLayoutVars>
          <dgm:chMax val="0"/>
          <dgm:chPref val="0"/>
          <dgm:bulletEnabled val="1"/>
        </dgm:presLayoutVars>
      </dgm:prSet>
      <dgm:spPr/>
      <dgm:t>
        <a:bodyPr/>
        <a:lstStyle/>
        <a:p>
          <a:endParaRPr lang="en-IN"/>
        </a:p>
      </dgm:t>
    </dgm:pt>
  </dgm:ptLst>
  <dgm:cxnLst>
    <dgm:cxn modelId="{64A6CEBB-E517-41D8-B44F-C06BFAC6352D}" type="presOf" srcId="{317ECF38-284B-4F3C-BB6C-2535EE21331C}" destId="{6172F452-3CC5-4A95-8A1C-B539B37DE627}" srcOrd="0" destOrd="0" presId="urn:microsoft.com/office/officeart/2005/8/layout/chevron1"/>
    <dgm:cxn modelId="{7EA54825-753C-438E-BAFC-FCC856C59A55}" srcId="{317ECF38-284B-4F3C-BB6C-2535EE21331C}" destId="{3B7204C9-12E6-4190-B01C-A167AB9F0392}" srcOrd="0" destOrd="0" parTransId="{F516EA24-69BD-4221-90F6-0A1F06096F16}" sibTransId="{EF59C8C0-6E35-40B5-ADF0-B0BF6C20BB48}"/>
    <dgm:cxn modelId="{7F390B5F-EE2A-49C9-B8AA-1A5D12296604}" srcId="{317ECF38-284B-4F3C-BB6C-2535EE21331C}" destId="{554B9EF8-228E-465E-B0E2-BCEA165EF513}" srcOrd="1" destOrd="0" parTransId="{BF873BAE-72C9-4788-AABC-ABA80A7EF3C0}" sibTransId="{9A085305-E1CD-4BB3-BFE7-A792E8223576}"/>
    <dgm:cxn modelId="{A24F0E16-F0B2-4ABA-B907-62FDCC042E8B}" type="presOf" srcId="{3B7204C9-12E6-4190-B01C-A167AB9F0392}" destId="{DAC7640A-8A55-4A99-88C3-12F17B775756}" srcOrd="0" destOrd="0" presId="urn:microsoft.com/office/officeart/2005/8/layout/chevron1"/>
    <dgm:cxn modelId="{4D8B25DE-AA43-4EFD-A0FB-2BAE87271CB2}" srcId="{317ECF38-284B-4F3C-BB6C-2535EE21331C}" destId="{15750A0D-02C0-40F5-AC92-0E68FC64D4D1}" srcOrd="2" destOrd="0" parTransId="{C8457228-2590-4B7B-A2EB-47CA1EC5457E}" sibTransId="{63774ECD-9724-4039-A39D-D3886C3E5F87}"/>
    <dgm:cxn modelId="{51F1210E-AFDE-47FD-A796-656AEBAF9317}" type="presOf" srcId="{15750A0D-02C0-40F5-AC92-0E68FC64D4D1}" destId="{FFFC32BB-61DC-416A-8A03-E1DD9D6D2D60}" srcOrd="0" destOrd="0" presId="urn:microsoft.com/office/officeart/2005/8/layout/chevron1"/>
    <dgm:cxn modelId="{24237B6A-F806-46FF-B8C1-128BAD4621CB}" type="presOf" srcId="{554B9EF8-228E-465E-B0E2-BCEA165EF513}" destId="{67D69502-9E10-4837-9D17-109085DC2C6E}" srcOrd="0" destOrd="0" presId="urn:microsoft.com/office/officeart/2005/8/layout/chevron1"/>
    <dgm:cxn modelId="{2DCD0295-00FA-4FC9-8F2E-804EF9849129}" type="presParOf" srcId="{6172F452-3CC5-4A95-8A1C-B539B37DE627}" destId="{DAC7640A-8A55-4A99-88C3-12F17B775756}" srcOrd="0" destOrd="0" presId="urn:microsoft.com/office/officeart/2005/8/layout/chevron1"/>
    <dgm:cxn modelId="{E7DC2532-F6FC-4BEA-8100-6454E8CC102B}" type="presParOf" srcId="{6172F452-3CC5-4A95-8A1C-B539B37DE627}" destId="{DBB906B8-3330-4C40-82B4-5844AC270506}" srcOrd="1" destOrd="0" presId="urn:microsoft.com/office/officeart/2005/8/layout/chevron1"/>
    <dgm:cxn modelId="{861C93E9-024B-4CFA-BDD8-334FC1CF9638}" type="presParOf" srcId="{6172F452-3CC5-4A95-8A1C-B539B37DE627}" destId="{67D69502-9E10-4837-9D17-109085DC2C6E}" srcOrd="2" destOrd="0" presId="urn:microsoft.com/office/officeart/2005/8/layout/chevron1"/>
    <dgm:cxn modelId="{C814424C-BE0A-488F-99AB-91A878A503C7}" type="presParOf" srcId="{6172F452-3CC5-4A95-8A1C-B539B37DE627}" destId="{B7CB05BB-03D6-46E2-8F34-F66BA0C91D70}" srcOrd="3" destOrd="0" presId="urn:microsoft.com/office/officeart/2005/8/layout/chevron1"/>
    <dgm:cxn modelId="{0B2C17F7-FEA0-4018-8324-E14F11369DBD}" type="presParOf" srcId="{6172F452-3CC5-4A95-8A1C-B539B37DE627}" destId="{FFFC32BB-61DC-416A-8A03-E1DD9D6D2D6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120889-20C0-4169-8102-CC7D69A762FA}" type="doc">
      <dgm:prSet loTypeId="urn:microsoft.com/office/officeart/2005/8/layout/arrow2" loCatId="process" qsTypeId="urn:microsoft.com/office/officeart/2005/8/quickstyle/simple1" qsCatId="simple" csTypeId="urn:microsoft.com/office/officeart/2005/8/colors/accent1_2" csCatId="accent1" phldr="1"/>
      <dgm:spPr/>
    </dgm:pt>
    <dgm:pt modelId="{1A660BC0-9123-4B62-B968-4F8BC1CC3D00}">
      <dgm:prSet phldrT="[Text]"/>
      <dgm:spPr>
        <a:solidFill>
          <a:schemeClr val="accent1">
            <a:lumMod val="20000"/>
            <a:lumOff val="80000"/>
          </a:schemeClr>
        </a:solidFill>
      </dgm:spPr>
      <dgm:t>
        <a:bodyPr/>
        <a:lstStyle/>
        <a:p>
          <a:r>
            <a:rPr lang="en-IN" dirty="0">
              <a:solidFill>
                <a:srgbClr val="0070C0"/>
              </a:solidFill>
            </a:rPr>
            <a:t>12</a:t>
          </a:r>
          <a:endParaRPr lang="en-US" dirty="0">
            <a:solidFill>
              <a:srgbClr val="0070C0"/>
            </a:solidFill>
          </a:endParaRPr>
        </a:p>
      </dgm:t>
    </dgm:pt>
    <dgm:pt modelId="{2F0782C0-8879-4BEA-94FD-62F05A1BD547}" type="parTrans" cxnId="{D8100B0B-0343-4266-B209-DF0C0C2D309B}">
      <dgm:prSet/>
      <dgm:spPr/>
      <dgm:t>
        <a:bodyPr/>
        <a:lstStyle/>
        <a:p>
          <a:endParaRPr lang="en-US"/>
        </a:p>
      </dgm:t>
    </dgm:pt>
    <dgm:pt modelId="{7DD1367C-5CF2-491E-B42C-3A27EE7EEC2F}" type="sibTrans" cxnId="{D8100B0B-0343-4266-B209-DF0C0C2D309B}">
      <dgm:prSet/>
      <dgm:spPr/>
      <dgm:t>
        <a:bodyPr/>
        <a:lstStyle/>
        <a:p>
          <a:endParaRPr lang="en-US"/>
        </a:p>
      </dgm:t>
    </dgm:pt>
    <dgm:pt modelId="{D03B83B2-FACF-4A92-91C2-104A0D0BDFC7}">
      <dgm:prSet phldrT="[Text]"/>
      <dgm:spPr/>
      <dgm:t>
        <a:bodyPr/>
        <a:lstStyle/>
        <a:p>
          <a:r>
            <a:rPr lang="en-IN" dirty="0"/>
            <a:t>20</a:t>
          </a:r>
          <a:endParaRPr lang="en-US" dirty="0"/>
        </a:p>
      </dgm:t>
    </dgm:pt>
    <dgm:pt modelId="{A6CEF628-40A9-4C99-BCDE-23A0B8217B29}" type="parTrans" cxnId="{122D2B66-5817-400B-8E72-9B465D018363}">
      <dgm:prSet/>
      <dgm:spPr/>
      <dgm:t>
        <a:bodyPr/>
        <a:lstStyle/>
        <a:p>
          <a:endParaRPr lang="en-US"/>
        </a:p>
      </dgm:t>
    </dgm:pt>
    <dgm:pt modelId="{F43A39CF-C927-472E-8AFA-5B0C62DBECFF}" type="sibTrans" cxnId="{122D2B66-5817-400B-8E72-9B465D018363}">
      <dgm:prSet/>
      <dgm:spPr/>
      <dgm:t>
        <a:bodyPr/>
        <a:lstStyle/>
        <a:p>
          <a:endParaRPr lang="en-US"/>
        </a:p>
      </dgm:t>
    </dgm:pt>
    <dgm:pt modelId="{F4C7DD76-72AE-44B2-9F53-277A7AA75465}">
      <dgm:prSet phldrT="[Text]"/>
      <dgm:spPr/>
      <dgm:t>
        <a:bodyPr/>
        <a:lstStyle/>
        <a:p>
          <a:r>
            <a:rPr lang="en-IN" dirty="0"/>
            <a:t>30</a:t>
          </a:r>
          <a:endParaRPr lang="en-US" dirty="0"/>
        </a:p>
      </dgm:t>
    </dgm:pt>
    <dgm:pt modelId="{AA44F524-A86A-495A-894F-ABF0DA499AFB}" type="parTrans" cxnId="{7ED855F2-58BC-40EC-B31A-C019D015DDED}">
      <dgm:prSet/>
      <dgm:spPr/>
      <dgm:t>
        <a:bodyPr/>
        <a:lstStyle/>
        <a:p>
          <a:endParaRPr lang="en-US"/>
        </a:p>
      </dgm:t>
    </dgm:pt>
    <dgm:pt modelId="{CAD56AF1-2E94-4089-B863-57675BB43DB3}" type="sibTrans" cxnId="{7ED855F2-58BC-40EC-B31A-C019D015DDED}">
      <dgm:prSet/>
      <dgm:spPr/>
      <dgm:t>
        <a:bodyPr/>
        <a:lstStyle/>
        <a:p>
          <a:endParaRPr lang="en-US"/>
        </a:p>
      </dgm:t>
    </dgm:pt>
    <dgm:pt modelId="{9308F7BB-CB91-4005-B10D-EC8381C730BA}" type="pres">
      <dgm:prSet presAssocID="{30120889-20C0-4169-8102-CC7D69A762FA}" presName="arrowDiagram" presStyleCnt="0">
        <dgm:presLayoutVars>
          <dgm:chMax val="5"/>
          <dgm:dir/>
          <dgm:resizeHandles val="exact"/>
        </dgm:presLayoutVars>
      </dgm:prSet>
      <dgm:spPr/>
    </dgm:pt>
    <dgm:pt modelId="{E7EA23EF-5DF4-4B90-8B5A-D09272BB877F}" type="pres">
      <dgm:prSet presAssocID="{30120889-20C0-4169-8102-CC7D69A762FA}" presName="arrow" presStyleLbl="bgShp" presStyleIdx="0" presStyleCnt="1"/>
      <dgm:spPr/>
    </dgm:pt>
    <dgm:pt modelId="{4E2E0833-48AD-4266-807A-CF903590A213}" type="pres">
      <dgm:prSet presAssocID="{30120889-20C0-4169-8102-CC7D69A762FA}" presName="arrowDiagram3" presStyleCnt="0"/>
      <dgm:spPr/>
    </dgm:pt>
    <dgm:pt modelId="{ADCC65A2-81DC-4938-82A9-8E8376B4B7E8}" type="pres">
      <dgm:prSet presAssocID="{1A660BC0-9123-4B62-B968-4F8BC1CC3D00}" presName="bullet3a" presStyleLbl="node1" presStyleIdx="0" presStyleCnt="3"/>
      <dgm:spPr/>
    </dgm:pt>
    <dgm:pt modelId="{1149A147-9333-4856-B494-E4EDDDD3BC55}" type="pres">
      <dgm:prSet presAssocID="{1A660BC0-9123-4B62-B968-4F8BC1CC3D00}" presName="textBox3a" presStyleLbl="revTx" presStyleIdx="0" presStyleCnt="3">
        <dgm:presLayoutVars>
          <dgm:bulletEnabled val="1"/>
        </dgm:presLayoutVars>
      </dgm:prSet>
      <dgm:spPr/>
      <dgm:t>
        <a:bodyPr/>
        <a:lstStyle/>
        <a:p>
          <a:endParaRPr lang="en-IN"/>
        </a:p>
      </dgm:t>
    </dgm:pt>
    <dgm:pt modelId="{4BA82894-2700-4CA4-8728-332CE6FACBEB}" type="pres">
      <dgm:prSet presAssocID="{D03B83B2-FACF-4A92-91C2-104A0D0BDFC7}" presName="bullet3b" presStyleLbl="node1" presStyleIdx="1" presStyleCnt="3"/>
      <dgm:spPr/>
    </dgm:pt>
    <dgm:pt modelId="{3351E4AA-27A8-40DE-BAEE-F92F1693A555}" type="pres">
      <dgm:prSet presAssocID="{D03B83B2-FACF-4A92-91C2-104A0D0BDFC7}" presName="textBox3b" presStyleLbl="revTx" presStyleIdx="1" presStyleCnt="3">
        <dgm:presLayoutVars>
          <dgm:bulletEnabled val="1"/>
        </dgm:presLayoutVars>
      </dgm:prSet>
      <dgm:spPr/>
      <dgm:t>
        <a:bodyPr/>
        <a:lstStyle/>
        <a:p>
          <a:endParaRPr lang="en-IN"/>
        </a:p>
      </dgm:t>
    </dgm:pt>
    <dgm:pt modelId="{3B47D502-8238-4039-A524-38F9D21D84DD}" type="pres">
      <dgm:prSet presAssocID="{F4C7DD76-72AE-44B2-9F53-277A7AA75465}" presName="bullet3c" presStyleLbl="node1" presStyleIdx="2" presStyleCnt="3"/>
      <dgm:spPr/>
    </dgm:pt>
    <dgm:pt modelId="{32A9A121-150D-42DD-AED1-BB348BB7D310}" type="pres">
      <dgm:prSet presAssocID="{F4C7DD76-72AE-44B2-9F53-277A7AA75465}" presName="textBox3c" presStyleLbl="revTx" presStyleIdx="2" presStyleCnt="3">
        <dgm:presLayoutVars>
          <dgm:bulletEnabled val="1"/>
        </dgm:presLayoutVars>
      </dgm:prSet>
      <dgm:spPr/>
      <dgm:t>
        <a:bodyPr/>
        <a:lstStyle/>
        <a:p>
          <a:endParaRPr lang="en-IN"/>
        </a:p>
      </dgm:t>
    </dgm:pt>
  </dgm:ptLst>
  <dgm:cxnLst>
    <dgm:cxn modelId="{D8100B0B-0343-4266-B209-DF0C0C2D309B}" srcId="{30120889-20C0-4169-8102-CC7D69A762FA}" destId="{1A660BC0-9123-4B62-B968-4F8BC1CC3D00}" srcOrd="0" destOrd="0" parTransId="{2F0782C0-8879-4BEA-94FD-62F05A1BD547}" sibTransId="{7DD1367C-5CF2-491E-B42C-3A27EE7EEC2F}"/>
    <dgm:cxn modelId="{122D2B66-5817-400B-8E72-9B465D018363}" srcId="{30120889-20C0-4169-8102-CC7D69A762FA}" destId="{D03B83B2-FACF-4A92-91C2-104A0D0BDFC7}" srcOrd="1" destOrd="0" parTransId="{A6CEF628-40A9-4C99-BCDE-23A0B8217B29}" sibTransId="{F43A39CF-C927-472E-8AFA-5B0C62DBECFF}"/>
    <dgm:cxn modelId="{5EA77348-F0D9-48DB-86C4-8E9DD7359311}" type="presOf" srcId="{30120889-20C0-4169-8102-CC7D69A762FA}" destId="{9308F7BB-CB91-4005-B10D-EC8381C730BA}" srcOrd="0" destOrd="0" presId="urn:microsoft.com/office/officeart/2005/8/layout/arrow2"/>
    <dgm:cxn modelId="{5FBD386F-0631-4D79-BB97-B5891319D2FB}" type="presOf" srcId="{F4C7DD76-72AE-44B2-9F53-277A7AA75465}" destId="{32A9A121-150D-42DD-AED1-BB348BB7D310}" srcOrd="0" destOrd="0" presId="urn:microsoft.com/office/officeart/2005/8/layout/arrow2"/>
    <dgm:cxn modelId="{384B62B7-04C0-4C5F-A2FC-20FD93861F83}" type="presOf" srcId="{1A660BC0-9123-4B62-B968-4F8BC1CC3D00}" destId="{1149A147-9333-4856-B494-E4EDDDD3BC55}" srcOrd="0" destOrd="0" presId="urn:microsoft.com/office/officeart/2005/8/layout/arrow2"/>
    <dgm:cxn modelId="{BC33637A-314C-48ED-B13A-6C69BAC6A338}" type="presOf" srcId="{D03B83B2-FACF-4A92-91C2-104A0D0BDFC7}" destId="{3351E4AA-27A8-40DE-BAEE-F92F1693A555}" srcOrd="0" destOrd="0" presId="urn:microsoft.com/office/officeart/2005/8/layout/arrow2"/>
    <dgm:cxn modelId="{7ED855F2-58BC-40EC-B31A-C019D015DDED}" srcId="{30120889-20C0-4169-8102-CC7D69A762FA}" destId="{F4C7DD76-72AE-44B2-9F53-277A7AA75465}" srcOrd="2" destOrd="0" parTransId="{AA44F524-A86A-495A-894F-ABF0DA499AFB}" sibTransId="{CAD56AF1-2E94-4089-B863-57675BB43DB3}"/>
    <dgm:cxn modelId="{6D919458-92A5-489E-B072-3B2CA3FD5755}" type="presParOf" srcId="{9308F7BB-CB91-4005-B10D-EC8381C730BA}" destId="{E7EA23EF-5DF4-4B90-8B5A-D09272BB877F}" srcOrd="0" destOrd="0" presId="urn:microsoft.com/office/officeart/2005/8/layout/arrow2"/>
    <dgm:cxn modelId="{920D9F71-6435-4CA7-BF32-CCA933D8C937}" type="presParOf" srcId="{9308F7BB-CB91-4005-B10D-EC8381C730BA}" destId="{4E2E0833-48AD-4266-807A-CF903590A213}" srcOrd="1" destOrd="0" presId="urn:microsoft.com/office/officeart/2005/8/layout/arrow2"/>
    <dgm:cxn modelId="{8EB62F34-511B-4A0A-933A-75250BB39051}" type="presParOf" srcId="{4E2E0833-48AD-4266-807A-CF903590A213}" destId="{ADCC65A2-81DC-4938-82A9-8E8376B4B7E8}" srcOrd="0" destOrd="0" presId="urn:microsoft.com/office/officeart/2005/8/layout/arrow2"/>
    <dgm:cxn modelId="{3EE4CEB8-7D0A-4553-8CE0-5B68AF4FCD06}" type="presParOf" srcId="{4E2E0833-48AD-4266-807A-CF903590A213}" destId="{1149A147-9333-4856-B494-E4EDDDD3BC55}" srcOrd="1" destOrd="0" presId="urn:microsoft.com/office/officeart/2005/8/layout/arrow2"/>
    <dgm:cxn modelId="{E35EAA04-8539-458D-B1CC-91892ED9B53F}" type="presParOf" srcId="{4E2E0833-48AD-4266-807A-CF903590A213}" destId="{4BA82894-2700-4CA4-8728-332CE6FACBEB}" srcOrd="2" destOrd="0" presId="urn:microsoft.com/office/officeart/2005/8/layout/arrow2"/>
    <dgm:cxn modelId="{F5BBEAA5-062D-49B8-82E1-CED9FD1DE1F8}" type="presParOf" srcId="{4E2E0833-48AD-4266-807A-CF903590A213}" destId="{3351E4AA-27A8-40DE-BAEE-F92F1693A555}" srcOrd="3" destOrd="0" presId="urn:microsoft.com/office/officeart/2005/8/layout/arrow2"/>
    <dgm:cxn modelId="{CC6780C3-8FAF-4725-BEAB-97540DF93E52}" type="presParOf" srcId="{4E2E0833-48AD-4266-807A-CF903590A213}" destId="{3B47D502-8238-4039-A524-38F9D21D84DD}" srcOrd="4" destOrd="0" presId="urn:microsoft.com/office/officeart/2005/8/layout/arrow2"/>
    <dgm:cxn modelId="{E047F5DD-D5C0-4EA0-9D58-62B5B0318AEA}" type="presParOf" srcId="{4E2E0833-48AD-4266-807A-CF903590A213}" destId="{32A9A121-150D-42DD-AED1-BB348BB7D310}" srcOrd="5"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7640A-8A55-4A99-88C3-12F17B775756}">
      <dsp:nvSpPr>
        <dsp:cNvPr id="0" name=""/>
        <dsp:cNvSpPr/>
      </dsp:nvSpPr>
      <dsp:spPr>
        <a:xfrm>
          <a:off x="777" y="245973"/>
          <a:ext cx="946809" cy="378723"/>
        </a:xfrm>
        <a:prstGeom prst="chevron">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IN" sz="2200" kern="1200" dirty="0"/>
            <a:t>16</a:t>
          </a:r>
          <a:endParaRPr lang="en-US" sz="2200" kern="1200" dirty="0"/>
        </a:p>
      </dsp:txBody>
      <dsp:txXfrm>
        <a:off x="190139" y="245973"/>
        <a:ext cx="568086" cy="378723"/>
      </dsp:txXfrm>
    </dsp:sp>
    <dsp:sp modelId="{67D69502-9E10-4837-9D17-109085DC2C6E}">
      <dsp:nvSpPr>
        <dsp:cNvPr id="0" name=""/>
        <dsp:cNvSpPr/>
      </dsp:nvSpPr>
      <dsp:spPr>
        <a:xfrm>
          <a:off x="852906" y="245973"/>
          <a:ext cx="946809" cy="378723"/>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IN" sz="2200" kern="1200" dirty="0"/>
            <a:t>25</a:t>
          </a:r>
          <a:endParaRPr lang="en-US" sz="2200" kern="1200" dirty="0"/>
        </a:p>
      </dsp:txBody>
      <dsp:txXfrm>
        <a:off x="1042268" y="245973"/>
        <a:ext cx="568086" cy="378723"/>
      </dsp:txXfrm>
    </dsp:sp>
    <dsp:sp modelId="{FFFC32BB-61DC-416A-8A03-E1DD9D6D2D60}">
      <dsp:nvSpPr>
        <dsp:cNvPr id="0" name=""/>
        <dsp:cNvSpPr/>
      </dsp:nvSpPr>
      <dsp:spPr>
        <a:xfrm>
          <a:off x="1705034" y="245973"/>
          <a:ext cx="946809" cy="378723"/>
        </a:xfrm>
        <a:prstGeom prst="chevron">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n-IN" sz="2200" kern="1200" dirty="0"/>
            <a:t>30</a:t>
          </a:r>
          <a:endParaRPr lang="en-US" sz="2200" kern="1200" dirty="0"/>
        </a:p>
      </dsp:txBody>
      <dsp:txXfrm>
        <a:off x="1894396" y="245973"/>
        <a:ext cx="568086" cy="378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A23EF-5DF4-4B90-8B5A-D09272BB877F}">
      <dsp:nvSpPr>
        <dsp:cNvPr id="0" name=""/>
        <dsp:cNvSpPr/>
      </dsp:nvSpPr>
      <dsp:spPr>
        <a:xfrm>
          <a:off x="0" y="183753"/>
          <a:ext cx="1606550" cy="100409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CC65A2-81DC-4938-82A9-8E8376B4B7E8}">
      <dsp:nvSpPr>
        <dsp:cNvPr id="0" name=""/>
        <dsp:cNvSpPr/>
      </dsp:nvSpPr>
      <dsp:spPr>
        <a:xfrm>
          <a:off x="204031" y="876778"/>
          <a:ext cx="41770" cy="417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A147-9333-4856-B494-E4EDDDD3BC55}">
      <dsp:nvSpPr>
        <dsp:cNvPr id="0" name=""/>
        <dsp:cNvSpPr/>
      </dsp:nvSpPr>
      <dsp:spPr>
        <a:xfrm>
          <a:off x="224917" y="897663"/>
          <a:ext cx="374326" cy="290183"/>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2133" tIns="0" rIns="0" bIns="0" numCol="1" spcCol="1270" anchor="t" anchorCtr="0">
          <a:noAutofit/>
        </a:bodyPr>
        <a:lstStyle/>
        <a:p>
          <a:pPr lvl="0" algn="l" defTabSz="889000">
            <a:lnSpc>
              <a:spcPct val="90000"/>
            </a:lnSpc>
            <a:spcBef>
              <a:spcPct val="0"/>
            </a:spcBef>
            <a:spcAft>
              <a:spcPct val="35000"/>
            </a:spcAft>
          </a:pPr>
          <a:r>
            <a:rPr lang="en-IN" sz="2000" kern="1200" dirty="0">
              <a:solidFill>
                <a:srgbClr val="0070C0"/>
              </a:solidFill>
            </a:rPr>
            <a:t>12</a:t>
          </a:r>
          <a:endParaRPr lang="en-US" sz="2000" kern="1200" dirty="0">
            <a:solidFill>
              <a:srgbClr val="0070C0"/>
            </a:solidFill>
          </a:endParaRPr>
        </a:p>
      </dsp:txBody>
      <dsp:txXfrm>
        <a:off x="224917" y="897663"/>
        <a:ext cx="374326" cy="290183"/>
      </dsp:txXfrm>
    </dsp:sp>
    <dsp:sp modelId="{4BA82894-2700-4CA4-8728-332CE6FACBEB}">
      <dsp:nvSpPr>
        <dsp:cNvPr id="0" name=""/>
        <dsp:cNvSpPr/>
      </dsp:nvSpPr>
      <dsp:spPr>
        <a:xfrm>
          <a:off x="572735" y="603865"/>
          <a:ext cx="75507" cy="7550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1E4AA-27A8-40DE-BAEE-F92F1693A555}">
      <dsp:nvSpPr>
        <dsp:cNvPr id="0" name=""/>
        <dsp:cNvSpPr/>
      </dsp:nvSpPr>
      <dsp:spPr>
        <a:xfrm>
          <a:off x="610489" y="641619"/>
          <a:ext cx="385572" cy="546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10" tIns="0" rIns="0" bIns="0" numCol="1" spcCol="1270" anchor="t" anchorCtr="0">
          <a:noAutofit/>
        </a:bodyPr>
        <a:lstStyle/>
        <a:p>
          <a:pPr lvl="0" algn="l" defTabSz="889000">
            <a:lnSpc>
              <a:spcPct val="90000"/>
            </a:lnSpc>
            <a:spcBef>
              <a:spcPct val="0"/>
            </a:spcBef>
            <a:spcAft>
              <a:spcPct val="35000"/>
            </a:spcAft>
          </a:pPr>
          <a:r>
            <a:rPr lang="en-IN" sz="2000" kern="1200" dirty="0"/>
            <a:t>20</a:t>
          </a:r>
          <a:endParaRPr lang="en-US" sz="2000" kern="1200" dirty="0"/>
        </a:p>
      </dsp:txBody>
      <dsp:txXfrm>
        <a:off x="610489" y="641619"/>
        <a:ext cx="385572" cy="546227"/>
      </dsp:txXfrm>
    </dsp:sp>
    <dsp:sp modelId="{3B47D502-8238-4039-A524-38F9D21D84DD}">
      <dsp:nvSpPr>
        <dsp:cNvPr id="0" name=""/>
        <dsp:cNvSpPr/>
      </dsp:nvSpPr>
      <dsp:spPr>
        <a:xfrm>
          <a:off x="1016142" y="437788"/>
          <a:ext cx="104425" cy="1044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9A121-150D-42DD-AED1-BB348BB7D310}">
      <dsp:nvSpPr>
        <dsp:cNvPr id="0" name=""/>
        <dsp:cNvSpPr/>
      </dsp:nvSpPr>
      <dsp:spPr>
        <a:xfrm>
          <a:off x="1068355" y="490001"/>
          <a:ext cx="385572" cy="697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333" tIns="0" rIns="0" bIns="0" numCol="1" spcCol="1270" anchor="t" anchorCtr="0">
          <a:noAutofit/>
        </a:bodyPr>
        <a:lstStyle/>
        <a:p>
          <a:pPr lvl="0" algn="l" defTabSz="889000">
            <a:lnSpc>
              <a:spcPct val="90000"/>
            </a:lnSpc>
            <a:spcBef>
              <a:spcPct val="0"/>
            </a:spcBef>
            <a:spcAft>
              <a:spcPct val="35000"/>
            </a:spcAft>
          </a:pPr>
          <a:r>
            <a:rPr lang="en-IN" sz="2000" kern="1200" dirty="0"/>
            <a:t>30</a:t>
          </a:r>
          <a:endParaRPr lang="en-US" sz="2000" kern="1200" dirty="0"/>
        </a:p>
      </dsp:txBody>
      <dsp:txXfrm>
        <a:off x="1068355" y="490001"/>
        <a:ext cx="385572" cy="6978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06-Nov-18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31.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 Id="rId1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cmrwf.gov.in/t574model/obs_monitor/Daily_MR_00.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aulnov07@gmail.com" TargetMode="External"/><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6" name="TextBox 5"/>
          <p:cNvSpPr txBox="1"/>
          <p:nvPr/>
        </p:nvSpPr>
        <p:spPr>
          <a:xfrm>
            <a:off x="4971238" y="5898887"/>
            <a:ext cx="4172989" cy="707886"/>
          </a:xfrm>
          <a:prstGeom prst="rect">
            <a:avLst/>
          </a:prstGeom>
          <a:noFill/>
        </p:spPr>
        <p:txBody>
          <a:bodyPr wrap="square" rtlCol="0">
            <a:spAutoFit/>
          </a:bodyPr>
          <a:lstStyle/>
          <a:p>
            <a:pPr algn="ctr"/>
            <a:r>
              <a:rPr lang="de-DE" sz="2000" dirty="0" smtClean="0">
                <a:solidFill>
                  <a:srgbClr val="000090"/>
                </a:solidFill>
              </a:rPr>
              <a:t>RA II WIGOS Workshop</a:t>
            </a:r>
          </a:p>
          <a:p>
            <a:pPr algn="ctr"/>
            <a:r>
              <a:rPr lang="de-DE" sz="2000" dirty="0" smtClean="0">
                <a:solidFill>
                  <a:srgbClr val="000090"/>
                </a:solidFill>
              </a:rPr>
              <a:t>6-8 November 2018, Beijing, China</a:t>
            </a:r>
            <a:endParaRPr lang="de-DE" sz="2000" dirty="0">
              <a:solidFill>
                <a:srgbClr val="000090"/>
              </a:solidFill>
            </a:endParaRPr>
          </a:p>
        </p:txBody>
      </p:sp>
      <p:sp>
        <p:nvSpPr>
          <p:cNvPr id="7" name="Shape 231"/>
          <p:cNvSpPr txBox="1">
            <a:spLocks/>
          </p:cNvSpPr>
          <p:nvPr/>
        </p:nvSpPr>
        <p:spPr>
          <a:xfrm>
            <a:off x="120649" y="1002683"/>
            <a:ext cx="8865446" cy="1108743"/>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r>
              <a:rPr lang="en-US" sz="4000" b="1" dirty="0" smtClean="0">
                <a:solidFill>
                  <a:srgbClr val="000090"/>
                </a:solidFill>
              </a:rPr>
              <a:t>National WIGOS Implementation Plan</a:t>
            </a:r>
          </a:p>
          <a:p>
            <a:pPr>
              <a:lnSpc>
                <a:spcPct val="120000"/>
              </a:lnSpc>
            </a:pPr>
            <a:r>
              <a:rPr lang="en-US" sz="4000" b="1" dirty="0" smtClean="0">
                <a:solidFill>
                  <a:srgbClr val="000090"/>
                </a:solidFill>
              </a:rPr>
              <a:t> </a:t>
            </a:r>
            <a:endParaRPr lang="en-US" sz="4000" b="1" dirty="0">
              <a:solidFill>
                <a:srgbClr val="000090"/>
              </a:solidFill>
            </a:endParaRPr>
          </a:p>
        </p:txBody>
      </p:sp>
      <p:sp>
        <p:nvSpPr>
          <p:cNvPr id="3" name="TextBox 2"/>
          <p:cNvSpPr txBox="1"/>
          <p:nvPr/>
        </p:nvSpPr>
        <p:spPr>
          <a:xfrm>
            <a:off x="597965" y="2101743"/>
            <a:ext cx="8047396" cy="2554545"/>
          </a:xfrm>
          <a:prstGeom prst="rect">
            <a:avLst/>
          </a:prstGeom>
          <a:noFill/>
        </p:spPr>
        <p:txBody>
          <a:bodyPr wrap="none" rtlCol="0">
            <a:spAutoFit/>
          </a:bodyPr>
          <a:lstStyle/>
          <a:p>
            <a:pPr algn="ctr"/>
            <a:r>
              <a:rPr lang="en-US" sz="3200" i="1" dirty="0" smtClean="0">
                <a:solidFill>
                  <a:srgbClr val="011993"/>
                </a:solidFill>
                <a:latin typeface="+mj-lt"/>
                <a:ea typeface="Arial"/>
                <a:cs typeface="Arial"/>
                <a:sym typeface="Arial"/>
              </a:rPr>
              <a:t> </a:t>
            </a:r>
            <a:r>
              <a:rPr lang="en-US" sz="3200" i="1" dirty="0" smtClean="0">
                <a:solidFill>
                  <a:srgbClr val="011993"/>
                </a:solidFill>
                <a:latin typeface="+mj-lt"/>
                <a:ea typeface="Arial"/>
                <a:cs typeface="Arial"/>
                <a:sym typeface="Arial"/>
              </a:rPr>
              <a:t>by </a:t>
            </a:r>
          </a:p>
          <a:p>
            <a:pPr algn="ctr"/>
            <a:r>
              <a:rPr lang="en-US" sz="3200" i="1" dirty="0" smtClean="0">
                <a:solidFill>
                  <a:srgbClr val="011993"/>
                </a:solidFill>
                <a:latin typeface="+mj-lt"/>
                <a:cs typeface="Arial"/>
                <a:sym typeface="Arial"/>
              </a:rPr>
              <a:t>SANKAR NATH, INDIA</a:t>
            </a:r>
          </a:p>
          <a:p>
            <a:pPr algn="ctr"/>
            <a:r>
              <a:rPr lang="en-US" sz="3200" i="1" dirty="0" smtClean="0">
                <a:solidFill>
                  <a:srgbClr val="011993"/>
                </a:solidFill>
                <a:latin typeface="+mj-lt"/>
                <a:cs typeface="Arial"/>
                <a:sym typeface="Arial"/>
              </a:rPr>
              <a:t>NATIONAL FOCAL POINT FOR OSCAR/SURFACE, </a:t>
            </a:r>
          </a:p>
          <a:p>
            <a:pPr algn="ctr"/>
            <a:r>
              <a:rPr lang="en-US" sz="3200" i="1" dirty="0" smtClean="0">
                <a:solidFill>
                  <a:srgbClr val="011993"/>
                </a:solidFill>
                <a:latin typeface="+mj-lt"/>
                <a:cs typeface="Arial"/>
                <a:sym typeface="Arial"/>
              </a:rPr>
              <a:t>CODES AND DATA RELATED MATTER</a:t>
            </a:r>
          </a:p>
          <a:p>
            <a:pPr algn="ctr"/>
            <a:endParaRPr lang="en-US" sz="3200" i="1"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7184" y="4573649"/>
            <a:ext cx="1085288" cy="98586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0073" y="240045"/>
            <a:ext cx="1159511" cy="669395"/>
          </a:xfrm>
          <a:prstGeom prst="rect">
            <a:avLst/>
          </a:prstGeom>
        </p:spPr>
      </p:pic>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93617" cy="1143000"/>
          </a:xfrm>
        </p:spPr>
        <p:txBody>
          <a:bodyPr>
            <a:normAutofit fontScale="90000"/>
          </a:bodyPr>
          <a:lstStyle/>
          <a:p>
            <a:r>
              <a:rPr lang="en-US" dirty="0">
                <a:solidFill>
                  <a:srgbClr val="000099"/>
                </a:solidFill>
              </a:rPr>
              <a:t>National requirements for observations</a:t>
            </a:r>
          </a:p>
        </p:txBody>
      </p:sp>
      <p:pic>
        <p:nvPicPr>
          <p:cNvPr id="5" name="Content Placeholder 4"/>
          <p:cNvPicPr>
            <a:picLocks noGrp="1" noChangeAspect="1"/>
          </p:cNvPicPr>
          <p:nvPr>
            <p:ph idx="1"/>
          </p:nvPr>
        </p:nvPicPr>
        <p:blipFill>
          <a:blip r:embed="rId2"/>
          <a:stretch>
            <a:fillRect/>
          </a:stretch>
        </p:blipFill>
        <p:spPr>
          <a:xfrm>
            <a:off x="566670" y="1417638"/>
            <a:ext cx="8120130" cy="4867252"/>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4446" y="6284890"/>
            <a:ext cx="672353" cy="57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908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00099"/>
                </a:solidFill>
              </a:rPr>
              <a:t>Summary of national observing capabilities</a:t>
            </a:r>
          </a:p>
        </p:txBody>
      </p:sp>
      <p:pic>
        <p:nvPicPr>
          <p:cNvPr id="4" name="Content Placeholder 3"/>
          <p:cNvPicPr>
            <a:picLocks noGrp="1" noChangeAspect="1"/>
          </p:cNvPicPr>
          <p:nvPr>
            <p:ph idx="1"/>
          </p:nvPr>
        </p:nvPicPr>
        <p:blipFill>
          <a:blip r:embed="rId2"/>
          <a:stretch>
            <a:fillRect/>
          </a:stretch>
        </p:blipFill>
        <p:spPr>
          <a:xfrm>
            <a:off x="65806" y="1210613"/>
            <a:ext cx="5190270" cy="4636395"/>
          </a:xfrm>
          <a:prstGeom prst="rect">
            <a:avLst/>
          </a:prstGeom>
        </p:spPr>
      </p:pic>
      <p:pic>
        <p:nvPicPr>
          <p:cNvPr id="5" name="Picture 4"/>
          <p:cNvPicPr>
            <a:picLocks noChangeAspect="1"/>
          </p:cNvPicPr>
          <p:nvPr/>
        </p:nvPicPr>
        <p:blipFill>
          <a:blip r:embed="rId3"/>
          <a:stretch>
            <a:fillRect/>
          </a:stretch>
        </p:blipFill>
        <p:spPr>
          <a:xfrm>
            <a:off x="5114409" y="1210613"/>
            <a:ext cx="4029591" cy="5280339"/>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150" y="5847008"/>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196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308748"/>
            <a:ext cx="3771900" cy="3090863"/>
          </a:xfrm>
        </p:spPr>
      </p:pic>
      <p:sp>
        <p:nvSpPr>
          <p:cNvPr id="44035" name="Rectangle 8"/>
          <p:cNvSpPr>
            <a:spLocks noChangeArrowheads="1"/>
          </p:cNvSpPr>
          <p:nvPr/>
        </p:nvSpPr>
        <p:spPr bwMode="auto">
          <a:xfrm>
            <a:off x="3857625" y="3910013"/>
            <a:ext cx="170616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Wingdings" panose="05000000000000000000" pitchFamily="2" charset="2"/>
              <a:buNone/>
            </a:pPr>
            <a:r>
              <a:rPr lang="en-IN" altLang="en-US" sz="1050" b="1" dirty="0">
                <a:solidFill>
                  <a:srgbClr val="0033CC"/>
                </a:solidFill>
              </a:rPr>
              <a:t> </a:t>
            </a:r>
            <a:r>
              <a:rPr lang="en-IN" altLang="en-US" sz="1350" b="1" dirty="0">
                <a:solidFill>
                  <a:srgbClr val="0033CC"/>
                </a:solidFill>
              </a:rPr>
              <a:t>GUAN standard compatible RS/RW stations</a:t>
            </a:r>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6" y="4101704"/>
            <a:ext cx="278606" cy="26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363" y="5150644"/>
            <a:ext cx="267891" cy="31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12"/>
          <p:cNvSpPr>
            <a:spLocks noChangeArrowheads="1"/>
          </p:cNvSpPr>
          <p:nvPr/>
        </p:nvSpPr>
        <p:spPr bwMode="auto">
          <a:xfrm>
            <a:off x="3901679" y="5063729"/>
            <a:ext cx="168711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buFont typeface="Wingdings" panose="05000000000000000000" pitchFamily="2" charset="2"/>
              <a:buNone/>
            </a:pPr>
            <a:r>
              <a:rPr lang="en-IN" altLang="en-US" sz="1350" b="1">
                <a:solidFill>
                  <a:srgbClr val="0033CC"/>
                </a:solidFill>
              </a:rPr>
              <a:t>Other GPS based stations</a:t>
            </a:r>
            <a:endParaRPr lang="en-US" altLang="en-US" sz="1350"/>
          </a:p>
        </p:txBody>
      </p:sp>
      <p:grpSp>
        <p:nvGrpSpPr>
          <p:cNvPr id="44039" name="Group 13"/>
          <p:cNvGrpSpPr>
            <a:grpSpLocks/>
          </p:cNvGrpSpPr>
          <p:nvPr/>
        </p:nvGrpSpPr>
        <p:grpSpPr bwMode="auto">
          <a:xfrm>
            <a:off x="1393032" y="5472142"/>
            <a:ext cx="1751410" cy="198835"/>
            <a:chOff x="3699430" y="0"/>
            <a:chExt cx="2593475" cy="315112"/>
          </a:xfrm>
        </p:grpSpPr>
        <p:sp>
          <p:nvSpPr>
            <p:cNvPr id="15" name="Rectangle 14">
              <a:extLst>
                <a:ext uri="{FF2B5EF4-FFF2-40B4-BE49-F238E27FC236}"/>
              </a:extLst>
            </p:cNvPr>
            <p:cNvSpPr/>
            <p:nvPr/>
          </p:nvSpPr>
          <p:spPr>
            <a:xfrm>
              <a:off x="3699430" y="0"/>
              <a:ext cx="2593475" cy="315112"/>
            </a:xfrm>
            <a:prstGeom prst="rect">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6" name="Rectangle 15">
              <a:extLst>
                <a:ext uri="{FF2B5EF4-FFF2-40B4-BE49-F238E27FC236}"/>
              </a:extLst>
            </p:cNvPr>
            <p:cNvSpPr/>
            <p:nvPr/>
          </p:nvSpPr>
          <p:spPr>
            <a:xfrm>
              <a:off x="3699430" y="0"/>
              <a:ext cx="2593475" cy="315112"/>
            </a:xfrm>
            <a:prstGeom prst="rect">
              <a:avLst/>
            </a:prstGeom>
          </p:spPr>
          <p:style>
            <a:lnRef idx="0">
              <a:scrgbClr r="0" g="0" b="0"/>
            </a:lnRef>
            <a:fillRef idx="0">
              <a:scrgbClr r="0" g="0" b="0"/>
            </a:fillRef>
            <a:effectRef idx="0">
              <a:scrgbClr r="0" g="0" b="0"/>
            </a:effectRef>
            <a:fontRef idx="minor">
              <a:schemeClr val="lt1"/>
            </a:fontRef>
          </p:style>
          <p:txBody>
            <a:bodyPr lIns="51435" tIns="51435" rIns="51435" bIns="51435" spcCol="1270" anchor="ctr"/>
            <a:lstStyle/>
            <a:p>
              <a:pPr algn="ctr" defTabSz="600075">
                <a:lnSpc>
                  <a:spcPct val="90000"/>
                </a:lnSpc>
                <a:spcAft>
                  <a:spcPct val="35000"/>
                </a:spcAft>
                <a:defRPr/>
              </a:pPr>
              <a:r>
                <a:rPr lang="en-IN" sz="1350" b="1" dirty="0">
                  <a:solidFill>
                    <a:schemeClr val="bg1"/>
                  </a:solidFill>
                  <a:latin typeface="Book Antiqua"/>
                </a:rPr>
                <a:t>2018</a:t>
              </a:r>
            </a:p>
          </p:txBody>
        </p:sp>
      </p:grpSp>
      <p:pic>
        <p:nvPicPr>
          <p:cNvPr id="44040" name="Picture 3"/>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563791" y="3527227"/>
            <a:ext cx="3648075" cy="3073003"/>
          </a:xfrm>
          <a:noFill/>
        </p:spPr>
      </p:pic>
      <p:grpSp>
        <p:nvGrpSpPr>
          <p:cNvPr id="44041" name="Group 17"/>
          <p:cNvGrpSpPr>
            <a:grpSpLocks/>
          </p:cNvGrpSpPr>
          <p:nvPr/>
        </p:nvGrpSpPr>
        <p:grpSpPr bwMode="auto">
          <a:xfrm>
            <a:off x="7078266" y="5651897"/>
            <a:ext cx="1276350" cy="270272"/>
            <a:chOff x="2600029" y="240403"/>
            <a:chExt cx="1701541" cy="387370"/>
          </a:xfrm>
        </p:grpSpPr>
        <p:sp>
          <p:nvSpPr>
            <p:cNvPr id="19" name="Rectangle 18">
              <a:extLst>
                <a:ext uri="{FF2B5EF4-FFF2-40B4-BE49-F238E27FC236}"/>
              </a:extLst>
            </p:cNvPr>
            <p:cNvSpPr/>
            <p:nvPr/>
          </p:nvSpPr>
          <p:spPr>
            <a:xfrm>
              <a:off x="2600029" y="300129"/>
              <a:ext cx="1701541" cy="276449"/>
            </a:xfrm>
            <a:prstGeom prst="rect">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0" name="Rectangle 19">
              <a:extLst>
                <a:ext uri="{FF2B5EF4-FFF2-40B4-BE49-F238E27FC236}"/>
              </a:extLst>
            </p:cNvPr>
            <p:cNvSpPr/>
            <p:nvPr/>
          </p:nvSpPr>
          <p:spPr>
            <a:xfrm>
              <a:off x="2600029" y="240403"/>
              <a:ext cx="1701541" cy="387370"/>
            </a:xfrm>
            <a:prstGeom prst="rect">
              <a:avLst/>
            </a:prstGeom>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466725">
                <a:defRPr/>
              </a:pPr>
              <a:r>
                <a:rPr lang="en-US" sz="1050" b="1" dirty="0">
                  <a:solidFill>
                    <a:schemeClr val="bg1"/>
                  </a:solidFill>
                  <a:latin typeface="Book Antiqua"/>
                </a:rPr>
                <a:t>2019-20 (77 GPS)</a:t>
              </a:r>
            </a:p>
          </p:txBody>
        </p:sp>
      </p:grpSp>
      <p:sp>
        <p:nvSpPr>
          <p:cNvPr id="22" name="TextBox 21">
            <a:extLst>
              <a:ext uri="{FF2B5EF4-FFF2-40B4-BE49-F238E27FC236}"/>
            </a:extLst>
          </p:cNvPr>
          <p:cNvSpPr txBox="1"/>
          <p:nvPr/>
        </p:nvSpPr>
        <p:spPr>
          <a:xfrm>
            <a:off x="2095501" y="235746"/>
            <a:ext cx="4146947" cy="369332"/>
          </a:xfrm>
          <a:prstGeom prst="rect">
            <a:avLst/>
          </a:prstGeom>
          <a:solidFill>
            <a:schemeClr val="accent3">
              <a:lumMod val="60000"/>
              <a:lumOff val="40000"/>
            </a:schemeClr>
          </a:solidFill>
          <a:ln>
            <a:solidFill>
              <a:schemeClr val="accent1">
                <a:lumMod val="40000"/>
                <a:lumOff val="60000"/>
              </a:schemeClr>
            </a:solidFill>
          </a:ln>
        </p:spPr>
        <p:txBody>
          <a:bodyPr>
            <a:spAutoFit/>
          </a:bodyPr>
          <a:lstStyle/>
          <a:p>
            <a:pPr algn="ctr" eaLnBrk="1" hangingPunct="1">
              <a:defRPr/>
            </a:pPr>
            <a:r>
              <a:rPr lang="en-IN" b="1" dirty="0">
                <a:solidFill>
                  <a:srgbClr val="FF0000"/>
                </a:solidFill>
              </a:rPr>
              <a:t>Upper Air Network</a:t>
            </a:r>
            <a:endParaRPr lang="en-US" b="1" dirty="0">
              <a:solidFill>
                <a:srgbClr val="FF0000"/>
              </a:solidFill>
            </a:endParaRPr>
          </a:p>
        </p:txBody>
      </p:sp>
      <p:pic>
        <p:nvPicPr>
          <p:cNvPr id="2" name="Picture 1"/>
          <p:cNvPicPr>
            <a:picLocks noChangeAspect="1"/>
          </p:cNvPicPr>
          <p:nvPr/>
        </p:nvPicPr>
        <p:blipFill>
          <a:blip r:embed="rId6"/>
          <a:stretch>
            <a:fillRect/>
          </a:stretch>
        </p:blipFill>
        <p:spPr>
          <a:xfrm>
            <a:off x="0" y="692338"/>
            <a:ext cx="9040969" cy="2438611"/>
          </a:xfrm>
          <a:prstGeom prst="rect">
            <a:avLst/>
          </a:prstGeom>
        </p:spPr>
      </p:pic>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8150" y="6060141"/>
            <a:ext cx="834838" cy="616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322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3335" y="1600200"/>
            <a:ext cx="8500057" cy="1938696"/>
          </a:xfrm>
          <a:prstGeom prst="rect">
            <a:avLst/>
          </a:prstGeom>
        </p:spPr>
      </p:pic>
      <p:pic>
        <p:nvPicPr>
          <p:cNvPr id="5" name="Picture 4"/>
          <p:cNvPicPr>
            <a:picLocks noChangeAspect="1"/>
          </p:cNvPicPr>
          <p:nvPr/>
        </p:nvPicPr>
        <p:blipFill>
          <a:blip r:embed="rId3"/>
          <a:stretch>
            <a:fillRect/>
          </a:stretch>
        </p:blipFill>
        <p:spPr>
          <a:xfrm>
            <a:off x="1532586" y="646232"/>
            <a:ext cx="5492972" cy="646232"/>
          </a:xfrm>
          <a:prstGeom prst="rect">
            <a:avLst/>
          </a:prstGeom>
        </p:spPr>
      </p:pic>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4"/>
          <a:stretch>
            <a:fillRect/>
          </a:stretch>
        </p:blipFill>
        <p:spPr>
          <a:xfrm>
            <a:off x="283335" y="3538897"/>
            <a:ext cx="3335628" cy="2575032"/>
          </a:xfrm>
          <a:prstGeom prst="rect">
            <a:avLst/>
          </a:prstGeom>
        </p:spPr>
      </p:pic>
      <p:pic>
        <p:nvPicPr>
          <p:cNvPr id="8" name="Picture 7"/>
          <p:cNvPicPr>
            <a:picLocks noChangeAspect="1"/>
          </p:cNvPicPr>
          <p:nvPr/>
        </p:nvPicPr>
        <p:blipFill>
          <a:blip r:embed="rId5"/>
          <a:stretch>
            <a:fillRect/>
          </a:stretch>
        </p:blipFill>
        <p:spPr>
          <a:xfrm>
            <a:off x="3618963" y="3538897"/>
            <a:ext cx="5164429" cy="2575032"/>
          </a:xfrm>
          <a:prstGeom prst="rect">
            <a:avLst/>
          </a:prstGeom>
        </p:spPr>
      </p:pic>
      <p:pic>
        <p:nvPicPr>
          <p:cNvPr id="204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8150" y="6113929"/>
            <a:ext cx="942415" cy="744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9150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14411" y="577891"/>
            <a:ext cx="4328535" cy="536494"/>
          </a:xfrm>
          <a:prstGeom prst="rect">
            <a:avLst/>
          </a:prstGeom>
        </p:spPr>
      </p:pic>
      <p:sp>
        <p:nvSpPr>
          <p:cNvPr id="2" name="Title 1"/>
          <p:cNvSpPr>
            <a:spLocks noGrp="1"/>
          </p:cNvSpPr>
          <p:nvPr>
            <p:ph type="title"/>
          </p:nvPr>
        </p:nvSpPr>
        <p:spPr/>
        <p:txBody>
          <a:bodyPr/>
          <a:lstStyle/>
          <a:p>
            <a:endParaRPr lang="en-US" dirty="0"/>
          </a:p>
        </p:txBody>
      </p:sp>
      <p:pic>
        <p:nvPicPr>
          <p:cNvPr id="6" name="Picture 5"/>
          <p:cNvPicPr>
            <a:picLocks noChangeAspect="1"/>
          </p:cNvPicPr>
          <p:nvPr/>
        </p:nvPicPr>
        <p:blipFill>
          <a:blip r:embed="rId3"/>
          <a:stretch>
            <a:fillRect/>
          </a:stretch>
        </p:blipFill>
        <p:spPr>
          <a:xfrm>
            <a:off x="241948" y="3578405"/>
            <a:ext cx="4023709" cy="2696889"/>
          </a:xfrm>
          <a:prstGeom prst="rect">
            <a:avLst/>
          </a:prstGeom>
        </p:spPr>
      </p:pic>
      <p:pic>
        <p:nvPicPr>
          <p:cNvPr id="8" name="Picture 7"/>
          <p:cNvPicPr>
            <a:picLocks noChangeAspect="1"/>
          </p:cNvPicPr>
          <p:nvPr/>
        </p:nvPicPr>
        <p:blipFill>
          <a:blip r:embed="rId4"/>
          <a:stretch>
            <a:fillRect/>
          </a:stretch>
        </p:blipFill>
        <p:spPr>
          <a:xfrm>
            <a:off x="3284801" y="3479380"/>
            <a:ext cx="2292295" cy="1548518"/>
          </a:xfrm>
          <a:prstGeom prst="rect">
            <a:avLst/>
          </a:prstGeom>
        </p:spPr>
      </p:pic>
      <p:grpSp>
        <p:nvGrpSpPr>
          <p:cNvPr id="10" name="Diagram group"/>
          <p:cNvGrpSpPr/>
          <p:nvPr/>
        </p:nvGrpSpPr>
        <p:grpSpPr>
          <a:xfrm>
            <a:off x="6180052" y="4042464"/>
            <a:ext cx="518770" cy="422351"/>
            <a:chOff x="50113" y="0"/>
            <a:chExt cx="518770" cy="422351"/>
          </a:xfrm>
          <a:scene3d>
            <a:camera prst="isometricOffAxis2Left" zoom="95000"/>
            <a:lightRig rig="flat" dir="t"/>
          </a:scene3d>
        </p:grpSpPr>
        <p:grpSp>
          <p:nvGrpSpPr>
            <p:cNvPr id="11" name="Group 10"/>
            <p:cNvGrpSpPr/>
            <p:nvPr/>
          </p:nvGrpSpPr>
          <p:grpSpPr>
            <a:xfrm>
              <a:off x="50113" y="0"/>
              <a:ext cx="518770" cy="422351"/>
              <a:chOff x="50113" y="0"/>
              <a:chExt cx="518770" cy="422351"/>
            </a:xfrm>
          </p:grpSpPr>
          <p:sp>
            <p:nvSpPr>
              <p:cNvPr id="12" name="Rounded Rectangle 11"/>
              <p:cNvSpPr/>
              <p:nvPr/>
            </p:nvSpPr>
            <p:spPr>
              <a:xfrm>
                <a:off x="50113" y="0"/>
                <a:ext cx="518770" cy="422351"/>
              </a:xfrm>
              <a:prstGeom prst="roundRect">
                <a:avLst/>
              </a:prstGeom>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p:nvPr/>
            </p:nvSpPr>
            <p:spPr>
              <a:xfrm>
                <a:off x="70730" y="20617"/>
                <a:ext cx="477536" cy="38111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IN" sz="1400" kern="1200" dirty="0"/>
                  <a:t>IAF</a:t>
                </a:r>
                <a:endParaRPr lang="en-US" sz="1400" kern="1200" dirty="0"/>
              </a:p>
            </p:txBody>
          </p:sp>
        </p:grpSp>
      </p:grpSp>
      <p:pic>
        <p:nvPicPr>
          <p:cNvPr id="14" name="Picture 13"/>
          <p:cNvPicPr>
            <a:picLocks noChangeAspect="1"/>
          </p:cNvPicPr>
          <p:nvPr/>
        </p:nvPicPr>
        <p:blipFill>
          <a:blip r:embed="rId5"/>
          <a:stretch>
            <a:fillRect/>
          </a:stretch>
        </p:blipFill>
        <p:spPr>
          <a:xfrm>
            <a:off x="5577096" y="2055581"/>
            <a:ext cx="3292808" cy="3928759"/>
          </a:xfrm>
          <a:prstGeom prst="rect">
            <a:avLst/>
          </a:prstGeom>
        </p:spPr>
      </p:pic>
      <p:pic>
        <p:nvPicPr>
          <p:cNvPr id="16" name="Picture 15"/>
          <p:cNvPicPr>
            <a:picLocks noChangeAspect="1"/>
          </p:cNvPicPr>
          <p:nvPr/>
        </p:nvPicPr>
        <p:blipFill>
          <a:blip r:embed="rId6"/>
          <a:stretch>
            <a:fillRect/>
          </a:stretch>
        </p:blipFill>
        <p:spPr>
          <a:xfrm>
            <a:off x="4573849" y="4864197"/>
            <a:ext cx="1432684" cy="1060796"/>
          </a:xfrm>
          <a:prstGeom prst="rect">
            <a:avLst/>
          </a:prstGeom>
        </p:spPr>
      </p:pic>
      <p:sp>
        <p:nvSpPr>
          <p:cNvPr id="17" name="Content Placeholder 16"/>
          <p:cNvSpPr>
            <a:spLocks noGrp="1"/>
          </p:cNvSpPr>
          <p:nvPr>
            <p:ph idx="1"/>
          </p:nvPr>
        </p:nvSpPr>
        <p:spPr/>
        <p:txBody>
          <a:bodyPr/>
          <a:lstStyle/>
          <a:p>
            <a:r>
              <a:rPr lang="en-US" dirty="0"/>
              <a:t>24 Nos. S-Band </a:t>
            </a:r>
            <a:r>
              <a:rPr lang="en-US" dirty="0" smtClean="0"/>
              <a:t>DWRs</a:t>
            </a:r>
            <a:endParaRPr lang="en-US" dirty="0"/>
          </a:p>
          <a:p>
            <a:r>
              <a:rPr lang="en-US" dirty="0"/>
              <a:t>02 Nos. </a:t>
            </a:r>
            <a:r>
              <a:rPr lang="en-US" dirty="0" smtClean="0"/>
              <a:t>C-Band DRWs</a:t>
            </a:r>
          </a:p>
          <a:p>
            <a:r>
              <a:rPr lang="en-US" dirty="0" smtClean="0"/>
              <a:t>01 No X-Band DWRs</a:t>
            </a:r>
            <a:endParaRPr lang="en-US" dirty="0"/>
          </a:p>
          <a:p>
            <a:endParaRPr lang="en-US" dirty="0"/>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58150" y="5984340"/>
            <a:ext cx="811754" cy="7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7089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extLst>
          </p:cNvPr>
          <p:cNvSpPr/>
          <p:nvPr/>
        </p:nvSpPr>
        <p:spPr>
          <a:xfrm>
            <a:off x="4942285" y="4154092"/>
            <a:ext cx="4271963" cy="1869743"/>
          </a:xfrm>
          <a:prstGeom prst="rect">
            <a:avLst/>
          </a:prstGeom>
        </p:spPr>
        <p:txBody>
          <a:bodyPr>
            <a:spAutoFit/>
          </a:bodyPr>
          <a:lstStyle/>
          <a:p>
            <a:pPr marL="66675">
              <a:buFont typeface="Wingdings" pitchFamily="2" charset="2"/>
              <a:buChar char="v"/>
              <a:defRPr/>
            </a:pPr>
            <a:r>
              <a:rPr lang="en-IN" sz="1650" b="1" dirty="0">
                <a:solidFill>
                  <a:srgbClr val="0070C0"/>
                </a:solidFill>
                <a:latin typeface="Arial Narrow" pitchFamily="34" charset="0"/>
              </a:rPr>
              <a:t>Climate Monitoring: </a:t>
            </a:r>
            <a:r>
              <a:rPr lang="en-IN" sz="1650" kern="0" dirty="0">
                <a:solidFill>
                  <a:schemeClr val="accent2">
                    <a:lumMod val="75000"/>
                  </a:schemeClr>
                </a:solidFill>
                <a:latin typeface="Arial Narrow" pitchFamily="34" charset="0"/>
              </a:rPr>
              <a:t>Trace Gases CO, SO</a:t>
            </a:r>
            <a:r>
              <a:rPr lang="en-IN" sz="1650" kern="0" baseline="-25000" dirty="0">
                <a:solidFill>
                  <a:schemeClr val="accent2">
                    <a:lumMod val="75000"/>
                  </a:schemeClr>
                </a:solidFill>
                <a:latin typeface="Arial Narrow" pitchFamily="34" charset="0"/>
              </a:rPr>
              <a:t>2</a:t>
            </a:r>
            <a:r>
              <a:rPr lang="en-IN" sz="1650" kern="0" dirty="0">
                <a:solidFill>
                  <a:schemeClr val="accent2">
                    <a:lumMod val="75000"/>
                  </a:schemeClr>
                </a:solidFill>
                <a:latin typeface="Arial Narrow" pitchFamily="34" charset="0"/>
              </a:rPr>
              <a:t>, NOx</a:t>
            </a:r>
            <a:endParaRPr lang="en-US" sz="1650" kern="0" dirty="0">
              <a:solidFill>
                <a:schemeClr val="accent2">
                  <a:lumMod val="75000"/>
                </a:schemeClr>
              </a:solidFill>
              <a:latin typeface="Arial Narrow" pitchFamily="34" charset="0"/>
            </a:endParaRPr>
          </a:p>
          <a:p>
            <a:pPr marL="66675" algn="just">
              <a:buFont typeface="Wingdings" pitchFamily="2" charset="2"/>
              <a:buChar char="v"/>
              <a:defRPr/>
            </a:pPr>
            <a:r>
              <a:rPr lang="en-US" sz="1650" kern="0" dirty="0">
                <a:solidFill>
                  <a:srgbClr val="0070C0"/>
                </a:solidFill>
                <a:latin typeface="Arial Narrow" pitchFamily="34" charset="0"/>
              </a:rPr>
              <a:t>Augmentation of Surface Ozone Network</a:t>
            </a:r>
          </a:p>
          <a:p>
            <a:pPr marL="66675" algn="just">
              <a:buFont typeface="Wingdings" pitchFamily="2" charset="2"/>
              <a:buChar char="v"/>
              <a:defRPr/>
            </a:pPr>
            <a:r>
              <a:rPr lang="en-US" sz="1650" kern="0" dirty="0">
                <a:solidFill>
                  <a:srgbClr val="0070C0"/>
                </a:solidFill>
                <a:latin typeface="Arial Narrow" pitchFamily="34" charset="0"/>
              </a:rPr>
              <a:t>Augmentation of Precipitation Chemistry Network (11</a:t>
            </a:r>
            <a:r>
              <a:rPr lang="en-US" sz="1650" kern="0" dirty="0">
                <a:solidFill>
                  <a:srgbClr val="0070C0"/>
                </a:solidFill>
                <a:latin typeface="Arial Narrow" pitchFamily="34" charset="0"/>
                <a:sym typeface="Wingdings" pitchFamily="2" charset="2"/>
              </a:rPr>
              <a:t></a:t>
            </a:r>
            <a:r>
              <a:rPr lang="en-US" sz="1650" kern="0" dirty="0">
                <a:solidFill>
                  <a:srgbClr val="0070C0"/>
                </a:solidFill>
                <a:latin typeface="Arial Narrow" pitchFamily="34" charset="0"/>
              </a:rPr>
              <a:t>20)</a:t>
            </a:r>
          </a:p>
          <a:p>
            <a:pPr marL="66675" algn="just">
              <a:buFont typeface="Wingdings" pitchFamily="2" charset="2"/>
              <a:buChar char="v"/>
              <a:defRPr/>
            </a:pPr>
            <a:r>
              <a:rPr lang="en-US" sz="1650" kern="0" dirty="0">
                <a:solidFill>
                  <a:srgbClr val="0070C0"/>
                </a:solidFill>
                <a:latin typeface="Arial Narrow" pitchFamily="34" charset="0"/>
              </a:rPr>
              <a:t>Establishment of Fog Chemistry Network</a:t>
            </a:r>
          </a:p>
          <a:p>
            <a:pPr marL="66675" algn="just">
              <a:buFont typeface="Wingdings" pitchFamily="2" charset="2"/>
              <a:buChar char="v"/>
              <a:defRPr/>
            </a:pPr>
            <a:r>
              <a:rPr lang="en-IN" sz="1650" dirty="0">
                <a:solidFill>
                  <a:srgbClr val="0070C0"/>
                </a:solidFill>
                <a:latin typeface="Arial Narrow" pitchFamily="34" charset="0"/>
              </a:rPr>
              <a:t>Sky radiometer calibration facility &amp; </a:t>
            </a:r>
            <a:r>
              <a:rPr lang="en-US" sz="1650" dirty="0">
                <a:solidFill>
                  <a:srgbClr val="0070C0"/>
                </a:solidFill>
                <a:latin typeface="Arial Narrow" pitchFamily="34" charset="0"/>
              </a:rPr>
              <a:t>Infrastructure Development for </a:t>
            </a:r>
            <a:r>
              <a:rPr lang="en-US" sz="1650" b="1" dirty="0">
                <a:solidFill>
                  <a:srgbClr val="00B050"/>
                </a:solidFill>
                <a:latin typeface="Arial Narrow" pitchFamily="34" charset="0"/>
              </a:rPr>
              <a:t>Kodaikanal &amp; Port Blair</a:t>
            </a:r>
          </a:p>
        </p:txBody>
      </p:sp>
      <p:sp>
        <p:nvSpPr>
          <p:cNvPr id="53251" name="Rectangle 2"/>
          <p:cNvSpPr>
            <a:spLocks noChangeArrowheads="1"/>
          </p:cNvSpPr>
          <p:nvPr/>
        </p:nvSpPr>
        <p:spPr bwMode="auto">
          <a:xfrm>
            <a:off x="5936893" y="3954066"/>
            <a:ext cx="274947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500" b="1">
                <a:solidFill>
                  <a:srgbClr val="0000FF"/>
                </a:solidFill>
              </a:rPr>
              <a:t>PROPOSED PROGRAMMES</a:t>
            </a:r>
            <a:endParaRPr lang="en-US" altLang="en-US" sz="1500" b="1"/>
          </a:p>
        </p:txBody>
      </p:sp>
      <p:pic>
        <p:nvPicPr>
          <p:cNvPr id="53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4" y="3633788"/>
            <a:ext cx="407789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Content Placeholder 3" descr="PPTN NETWORK.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1417" y="2172891"/>
            <a:ext cx="3383756" cy="179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extLst>
          </p:cNvPr>
          <p:cNvSpPr/>
          <p:nvPr/>
        </p:nvSpPr>
        <p:spPr>
          <a:xfrm>
            <a:off x="100013" y="2515792"/>
            <a:ext cx="2744391" cy="1015663"/>
          </a:xfrm>
          <a:prstGeom prst="rect">
            <a:avLst/>
          </a:prstGeom>
          <a:solidFill>
            <a:schemeClr val="accent1">
              <a:lumMod val="40000"/>
              <a:lumOff val="60000"/>
            </a:schemeClr>
          </a:solidFill>
        </p:spPr>
        <p:style>
          <a:lnRef idx="1">
            <a:schemeClr val="accent5"/>
          </a:lnRef>
          <a:fillRef idx="2">
            <a:schemeClr val="accent5"/>
          </a:fillRef>
          <a:effectRef idx="1">
            <a:schemeClr val="accent5"/>
          </a:effectRef>
          <a:fontRef idx="minor">
            <a:schemeClr val="dk1"/>
          </a:fontRef>
        </p:style>
        <p:txBody>
          <a:bodyPr>
            <a:spAutoFit/>
          </a:bodyPr>
          <a:lstStyle/>
          <a:p>
            <a:pPr marL="215504" indent="-215504" algn="just">
              <a:defRPr/>
            </a:pPr>
            <a:r>
              <a:rPr lang="en-IN" sz="1200" b="1" kern="0" dirty="0">
                <a:solidFill>
                  <a:schemeClr val="tx1"/>
                </a:solidFill>
                <a:latin typeface="Arial"/>
                <a:cs typeface="Arial"/>
              </a:rPr>
              <a:t>Ozone Monitoring </a:t>
            </a:r>
          </a:p>
          <a:p>
            <a:pPr marL="129779" indent="-129779" algn="just">
              <a:buFont typeface="Wingdings" pitchFamily="2" charset="2"/>
              <a:buChar char="Ø"/>
              <a:defRPr/>
            </a:pPr>
            <a:r>
              <a:rPr lang="en-IN" sz="1200" b="1" kern="0" dirty="0">
                <a:solidFill>
                  <a:schemeClr val="tx1"/>
                </a:solidFill>
                <a:latin typeface="Arial"/>
                <a:cs typeface="Arial"/>
              </a:rPr>
              <a:t>Total Columnar ozone (2)</a:t>
            </a:r>
          </a:p>
          <a:p>
            <a:pPr marL="129779" indent="-129779" algn="just">
              <a:buFont typeface="Wingdings" pitchFamily="2" charset="2"/>
              <a:buChar char="Ø"/>
              <a:defRPr/>
            </a:pPr>
            <a:r>
              <a:rPr lang="en-IN" sz="1200" b="1" kern="0" dirty="0">
                <a:solidFill>
                  <a:schemeClr val="tx1"/>
                </a:solidFill>
                <a:latin typeface="Arial"/>
                <a:cs typeface="Arial"/>
              </a:rPr>
              <a:t>Surface Ozone monitoring (7) </a:t>
            </a:r>
          </a:p>
          <a:p>
            <a:pPr marL="129779" indent="-129779" algn="just">
              <a:buFont typeface="Wingdings" pitchFamily="2" charset="2"/>
              <a:buChar char="Ø"/>
              <a:defRPr/>
            </a:pPr>
            <a:r>
              <a:rPr lang="en-IN" sz="1200" b="1" kern="0" dirty="0">
                <a:solidFill>
                  <a:schemeClr val="tx1"/>
                </a:solidFill>
                <a:latin typeface="Arial"/>
                <a:cs typeface="Arial"/>
              </a:rPr>
              <a:t>Vertical Distribution of Ozone (3) </a:t>
            </a:r>
          </a:p>
          <a:p>
            <a:pPr marL="129779" indent="-129779" algn="just">
              <a:buFont typeface="Wingdings" pitchFamily="2" charset="2"/>
              <a:buChar char="Ø"/>
              <a:defRPr/>
            </a:pPr>
            <a:r>
              <a:rPr lang="en-IN" sz="1200" b="1" kern="0" dirty="0" err="1">
                <a:solidFill>
                  <a:schemeClr val="tx1"/>
                </a:solidFill>
                <a:latin typeface="Arial"/>
                <a:cs typeface="Arial"/>
              </a:rPr>
              <a:t>Maitri</a:t>
            </a:r>
            <a:r>
              <a:rPr lang="en-IN" sz="1200" b="1" kern="0" dirty="0">
                <a:solidFill>
                  <a:schemeClr val="tx1"/>
                </a:solidFill>
                <a:latin typeface="Arial"/>
                <a:cs typeface="Arial"/>
              </a:rPr>
              <a:t> and </a:t>
            </a:r>
            <a:r>
              <a:rPr lang="en-IN" sz="1200" b="1" kern="0" dirty="0" err="1">
                <a:solidFill>
                  <a:schemeClr val="tx1"/>
                </a:solidFill>
                <a:latin typeface="Arial"/>
                <a:cs typeface="Arial"/>
              </a:rPr>
              <a:t>Bharati</a:t>
            </a:r>
            <a:endParaRPr lang="en-IN" sz="1200" b="1" kern="0" dirty="0">
              <a:solidFill>
                <a:schemeClr val="tx1"/>
              </a:solidFill>
              <a:latin typeface="Arial"/>
              <a:cs typeface="Arial"/>
            </a:endParaRPr>
          </a:p>
        </p:txBody>
      </p:sp>
      <p:sp>
        <p:nvSpPr>
          <p:cNvPr id="9" name="Rectangle 8">
            <a:extLst>
              <a:ext uri="{FF2B5EF4-FFF2-40B4-BE49-F238E27FC236}"/>
            </a:extLst>
          </p:cNvPr>
          <p:cNvSpPr/>
          <p:nvPr/>
        </p:nvSpPr>
        <p:spPr>
          <a:xfrm>
            <a:off x="6004322" y="876300"/>
            <a:ext cx="2675334" cy="129266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IN" sz="1200" b="1" kern="0" dirty="0">
                <a:solidFill>
                  <a:srgbClr val="0000FF"/>
                </a:solidFill>
                <a:latin typeface="Arial"/>
                <a:cs typeface="Arial"/>
              </a:rPr>
              <a:t>Monitoring of Aerosol Optical Properties &amp; Radiative Effects </a:t>
            </a:r>
          </a:p>
          <a:p>
            <a:pPr marL="171450" indent="-171450">
              <a:buFont typeface="Wingdings" pitchFamily="2" charset="2"/>
              <a:buChar char="Ø"/>
              <a:defRPr/>
            </a:pPr>
            <a:r>
              <a:rPr lang="en-IN" sz="1350" kern="0" dirty="0">
                <a:solidFill>
                  <a:srgbClr val="0000FF"/>
                </a:solidFill>
                <a:latin typeface="Arial"/>
                <a:cs typeface="Arial"/>
              </a:rPr>
              <a:t>Sky radiometer (20)</a:t>
            </a:r>
          </a:p>
          <a:p>
            <a:pPr marL="171450" indent="-171450">
              <a:buFont typeface="Wingdings" pitchFamily="2" charset="2"/>
              <a:buChar char="Ø"/>
              <a:defRPr/>
            </a:pPr>
            <a:r>
              <a:rPr lang="en-IN" sz="1350" kern="0" dirty="0">
                <a:solidFill>
                  <a:srgbClr val="0000FF"/>
                </a:solidFill>
                <a:latin typeface="Arial"/>
                <a:cs typeface="Arial"/>
              </a:rPr>
              <a:t>Black Carbon Monitoring (16+9*)</a:t>
            </a:r>
          </a:p>
          <a:p>
            <a:pPr marL="171450" indent="-171450">
              <a:buFont typeface="Wingdings" pitchFamily="2" charset="2"/>
              <a:buChar char="Ø"/>
              <a:defRPr/>
            </a:pPr>
            <a:r>
              <a:rPr lang="en-IN" sz="1350" kern="0" dirty="0">
                <a:solidFill>
                  <a:srgbClr val="0000FF"/>
                </a:solidFill>
                <a:latin typeface="Arial"/>
                <a:cs typeface="Arial"/>
              </a:rPr>
              <a:t>Nephelometer Stations (12)</a:t>
            </a:r>
            <a:endParaRPr lang="en-US" sz="1350" kern="0" dirty="0">
              <a:solidFill>
                <a:srgbClr val="0000FF"/>
              </a:solidFill>
              <a:latin typeface="Arial"/>
              <a:cs typeface="Arial"/>
            </a:endParaRPr>
          </a:p>
        </p:txBody>
      </p:sp>
      <p:sp>
        <p:nvSpPr>
          <p:cNvPr id="53256" name="Rectangle 9"/>
          <p:cNvSpPr>
            <a:spLocks noChangeArrowheads="1"/>
          </p:cNvSpPr>
          <p:nvPr/>
        </p:nvSpPr>
        <p:spPr bwMode="auto">
          <a:xfrm>
            <a:off x="2959894" y="2569369"/>
            <a:ext cx="22955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350">
                <a:solidFill>
                  <a:srgbClr val="FF0000"/>
                </a:solidFill>
                <a:latin typeface="Perpetua" panose="02020502060401020303" pitchFamily="18" charset="0"/>
              </a:rPr>
              <a:t>*</a:t>
            </a:r>
            <a:r>
              <a:rPr lang="en-IN" altLang="en-US" sz="1350" b="1">
                <a:solidFill>
                  <a:srgbClr val="FF0000"/>
                </a:solidFill>
                <a:latin typeface="Perpetua" panose="02020502060401020303" pitchFamily="18" charset="0"/>
              </a:rPr>
              <a:t>Expansion of network by November 2018.</a:t>
            </a:r>
            <a:endParaRPr lang="en-US" altLang="en-US" sz="1350" b="1">
              <a:solidFill>
                <a:srgbClr val="FF0000"/>
              </a:solidFill>
              <a:latin typeface="Perpetua" panose="02020502060401020303" pitchFamily="18" charset="0"/>
            </a:endParaRPr>
          </a:p>
        </p:txBody>
      </p:sp>
      <p:sp>
        <p:nvSpPr>
          <p:cNvPr id="11" name="Rectangle 10">
            <a:extLst>
              <a:ext uri="{FF2B5EF4-FFF2-40B4-BE49-F238E27FC236}"/>
            </a:extLst>
          </p:cNvPr>
          <p:cNvSpPr/>
          <p:nvPr/>
        </p:nvSpPr>
        <p:spPr>
          <a:xfrm>
            <a:off x="101204" y="1357313"/>
            <a:ext cx="4781550" cy="507831"/>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just">
              <a:defRPr/>
            </a:pPr>
            <a:r>
              <a:rPr lang="en-US" sz="1350" b="1" kern="0" dirty="0">
                <a:solidFill>
                  <a:srgbClr val="003399"/>
                </a:solidFill>
                <a:latin typeface="Arial" pitchFamily="34" charset="0"/>
                <a:cs typeface="Arial" pitchFamily="34" charset="0"/>
              </a:rPr>
              <a:t>Air Quality Modeling &amp; Forecasting: Implementation of SILAM Model by October 2018.</a:t>
            </a:r>
            <a:endParaRPr lang="en-US" b="1" kern="0" dirty="0">
              <a:solidFill>
                <a:srgbClr val="003399"/>
              </a:solidFill>
              <a:latin typeface="Arial" pitchFamily="34" charset="0"/>
              <a:cs typeface="Arial" pitchFamily="34" charset="0"/>
            </a:endParaRPr>
          </a:p>
        </p:txBody>
      </p:sp>
      <p:sp>
        <p:nvSpPr>
          <p:cNvPr id="12" name="Text Placeholder 2">
            <a:extLst>
              <a:ext uri="{FF2B5EF4-FFF2-40B4-BE49-F238E27FC236}"/>
            </a:extLst>
          </p:cNvPr>
          <p:cNvSpPr txBox="1">
            <a:spLocks/>
          </p:cNvSpPr>
          <p:nvPr/>
        </p:nvSpPr>
        <p:spPr>
          <a:xfrm>
            <a:off x="101204" y="2197894"/>
            <a:ext cx="4793456" cy="308372"/>
          </a:xfrm>
          <a:prstGeom prst="rect">
            <a:avLst/>
          </a:prstGeom>
          <a:solidFill>
            <a:schemeClr val="accent3">
              <a:lumMod val="20000"/>
              <a:lumOff val="80000"/>
            </a:schemeClr>
          </a:solidFill>
        </p:spPr>
        <p:style>
          <a:lnRef idx="1">
            <a:schemeClr val="accent5"/>
          </a:lnRef>
          <a:fillRef idx="2">
            <a:schemeClr val="accent5"/>
          </a:fillRef>
          <a:effectRef idx="1">
            <a:schemeClr val="accent5"/>
          </a:effectRef>
          <a:fontRef idx="minor">
            <a:schemeClr val="dk1"/>
          </a:fontRef>
        </p:style>
        <p:txBody>
          <a:bodyPr/>
          <a:lstStyle/>
          <a:p>
            <a:pPr marL="205740" indent="-205740" algn="just">
              <a:buClr>
                <a:schemeClr val="accent1"/>
              </a:buClr>
              <a:buSzPct val="85000"/>
              <a:defRPr/>
            </a:pPr>
            <a:r>
              <a:rPr lang="en-IN" sz="1350" b="1" dirty="0">
                <a:solidFill>
                  <a:schemeClr val="accent2"/>
                </a:solidFill>
                <a:latin typeface="Arial" pitchFamily="34" charset="0"/>
                <a:cs typeface="Arial" pitchFamily="34" charset="0"/>
              </a:rPr>
              <a:t>Environmental Impact Assessment Project Evaluation</a:t>
            </a:r>
          </a:p>
        </p:txBody>
      </p:sp>
      <p:sp>
        <p:nvSpPr>
          <p:cNvPr id="13" name="Rectangle 12">
            <a:extLst>
              <a:ext uri="{FF2B5EF4-FFF2-40B4-BE49-F238E27FC236}"/>
            </a:extLst>
          </p:cNvPr>
          <p:cNvSpPr/>
          <p:nvPr/>
        </p:nvSpPr>
        <p:spPr>
          <a:xfrm>
            <a:off x="163117" y="1910953"/>
            <a:ext cx="4622006" cy="30008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IN" sz="1350" b="1" kern="0" dirty="0">
                <a:solidFill>
                  <a:srgbClr val="00B050"/>
                </a:solidFill>
                <a:latin typeface="Arial" pitchFamily="34" charset="0"/>
                <a:cs typeface="Arial" pitchFamily="34" charset="0"/>
              </a:rPr>
              <a:t>Precipitation and Aerosol Chemistry Monitoring (11*) </a:t>
            </a:r>
            <a:endParaRPr lang="en-US" sz="1350" b="1" kern="0" dirty="0">
              <a:solidFill>
                <a:srgbClr val="00B050"/>
              </a:solidFill>
              <a:latin typeface="Arial" pitchFamily="34" charset="0"/>
              <a:cs typeface="Arial" pitchFamily="34" charset="0"/>
            </a:endParaRPr>
          </a:p>
        </p:txBody>
      </p:sp>
      <p:sp>
        <p:nvSpPr>
          <p:cNvPr id="14" name="Rectangle 13">
            <a:extLst>
              <a:ext uri="{FF2B5EF4-FFF2-40B4-BE49-F238E27FC236}"/>
            </a:extLst>
          </p:cNvPr>
          <p:cNvSpPr/>
          <p:nvPr/>
        </p:nvSpPr>
        <p:spPr>
          <a:xfrm>
            <a:off x="534963" y="982266"/>
            <a:ext cx="4855816" cy="323165"/>
          </a:xfrm>
          <a:prstGeom prst="rect">
            <a:avLst/>
          </a:prstGeom>
          <a:solidFill>
            <a:schemeClr val="accent3"/>
          </a:solidFill>
        </p:spPr>
        <p:txBody>
          <a:bodyPr wrap="none">
            <a:spAutoFit/>
          </a:bodyPr>
          <a:lstStyle/>
          <a:p>
            <a:pPr algn="ctr" eaLnBrk="1" hangingPunct="1">
              <a:defRPr/>
            </a:pPr>
            <a:r>
              <a:rPr lang="en-US" sz="1500" b="1" kern="0" cap="all" dirty="0">
                <a:solidFill>
                  <a:srgbClr val="0033CC"/>
                </a:solidFill>
              </a:rPr>
              <a:t>Environmental Monitoring and Research Services</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274" y="5870575"/>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71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
          <p:cNvSpPr txBox="1">
            <a:spLocks noChangeArrowheads="1"/>
          </p:cNvSpPr>
          <p:nvPr/>
        </p:nvSpPr>
        <p:spPr bwMode="auto">
          <a:xfrm>
            <a:off x="89298" y="3699273"/>
            <a:ext cx="40695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IN" altLang="en-US" b="1"/>
              <a:t>IMD Sky radiometer Network (</a:t>
            </a:r>
            <a:r>
              <a:rPr lang="en-IN" altLang="en-US" b="1">
                <a:solidFill>
                  <a:srgbClr val="0070C0"/>
                </a:solidFill>
              </a:rPr>
              <a:t>12+</a:t>
            </a:r>
            <a:r>
              <a:rPr lang="en-IN" altLang="en-US" b="1">
                <a:solidFill>
                  <a:srgbClr val="FF0000"/>
                </a:solidFill>
              </a:rPr>
              <a:t>8*</a:t>
            </a:r>
            <a:r>
              <a:rPr lang="en-IN" altLang="en-US" b="1"/>
              <a:t>) </a:t>
            </a:r>
          </a:p>
          <a:p>
            <a:pPr lvl="1" eaLnBrk="1" hangingPunct="1"/>
            <a:r>
              <a:rPr lang="en-IN" altLang="en-US" b="1"/>
              <a:t>Proposed + </a:t>
            </a:r>
            <a:r>
              <a:rPr lang="en-IN" altLang="en-US" b="1">
                <a:solidFill>
                  <a:srgbClr val="00B050"/>
                </a:solidFill>
              </a:rPr>
              <a:t>10</a:t>
            </a:r>
            <a:r>
              <a:rPr lang="en-IN" altLang="en-US" b="1"/>
              <a:t>  (2018-19)</a:t>
            </a:r>
          </a:p>
        </p:txBody>
      </p:sp>
      <p:graphicFrame>
        <p:nvGraphicFramePr>
          <p:cNvPr id="6" name="Diagram 5">
            <a:extLst>
              <a:ext uri="{FF2B5EF4-FFF2-40B4-BE49-F238E27FC236}"/>
            </a:extLst>
          </p:cNvPr>
          <p:cNvGraphicFramePr/>
          <p:nvPr/>
        </p:nvGraphicFramePr>
        <p:xfrm>
          <a:off x="3854838" y="1916653"/>
          <a:ext cx="2652622" cy="87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277" name="Rectangle 6"/>
          <p:cNvSpPr>
            <a:spLocks noChangeArrowheads="1"/>
          </p:cNvSpPr>
          <p:nvPr/>
        </p:nvSpPr>
        <p:spPr bwMode="auto">
          <a:xfrm>
            <a:off x="0" y="1872854"/>
            <a:ext cx="44636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2667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IN" altLang="en-US" b="1"/>
              <a:t>Black Carbon Monitoring Stations (</a:t>
            </a:r>
            <a:r>
              <a:rPr lang="en-IN" altLang="en-US" b="1">
                <a:solidFill>
                  <a:srgbClr val="0070C0"/>
                </a:solidFill>
              </a:rPr>
              <a:t>16</a:t>
            </a:r>
            <a:r>
              <a:rPr lang="en-IN" altLang="en-US" b="1"/>
              <a:t>+</a:t>
            </a:r>
            <a:r>
              <a:rPr lang="en-IN" altLang="en-US" b="1">
                <a:solidFill>
                  <a:srgbClr val="00B050"/>
                </a:solidFill>
              </a:rPr>
              <a:t>9</a:t>
            </a:r>
            <a:r>
              <a:rPr lang="en-IN" altLang="en-US" b="1"/>
              <a:t>)</a:t>
            </a:r>
          </a:p>
          <a:p>
            <a:pPr lvl="1" eaLnBrk="1" hangingPunct="1"/>
            <a:r>
              <a:rPr lang="en-IN" altLang="en-US" b="1"/>
              <a:t>Proposed +</a:t>
            </a:r>
            <a:r>
              <a:rPr lang="en-IN" altLang="en-US" b="1">
                <a:solidFill>
                  <a:srgbClr val="FF0000"/>
                </a:solidFill>
              </a:rPr>
              <a:t>5</a:t>
            </a:r>
            <a:r>
              <a:rPr lang="en-IN" altLang="en-US" b="1"/>
              <a:t>  (2018-19)</a:t>
            </a:r>
          </a:p>
        </p:txBody>
      </p:sp>
      <p:pic>
        <p:nvPicPr>
          <p:cNvPr id="54278" name="Picture 10"/>
          <p:cNvPicPr>
            <a:picLocks noChangeAspect="1" noChangeArrowheads="1"/>
          </p:cNvPicPr>
          <p:nvPr/>
        </p:nvPicPr>
        <p:blipFill>
          <a:blip r:embed="rId7">
            <a:extLst>
              <a:ext uri="{28A0092B-C50C-407E-A947-70E740481C1C}">
                <a14:useLocalDpi xmlns:a14="http://schemas.microsoft.com/office/drawing/2010/main" val="0"/>
              </a:ext>
            </a:extLst>
          </a:blip>
          <a:srcRect l="43924" t="8789" r="12701" b="10156"/>
          <a:stretch>
            <a:fillRect/>
          </a:stretch>
        </p:blipFill>
        <p:spPr bwMode="auto">
          <a:xfrm>
            <a:off x="4756547" y="3076575"/>
            <a:ext cx="2709863" cy="284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4"/>
          <p:cNvPicPr>
            <a:picLocks noChangeAspect="1" noChangeArrowheads="1"/>
          </p:cNvPicPr>
          <p:nvPr/>
        </p:nvPicPr>
        <p:blipFill>
          <a:blip r:embed="rId8">
            <a:extLst>
              <a:ext uri="{28A0092B-C50C-407E-A947-70E740481C1C}">
                <a14:useLocalDpi xmlns:a14="http://schemas.microsoft.com/office/drawing/2010/main" val="0"/>
              </a:ext>
            </a:extLst>
          </a:blip>
          <a:srcRect l="47804" t="8984" r="10468" b="8984"/>
          <a:stretch>
            <a:fillRect/>
          </a:stretch>
        </p:blipFill>
        <p:spPr bwMode="auto">
          <a:xfrm>
            <a:off x="6491287" y="857250"/>
            <a:ext cx="2652713" cy="293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a:extLst>
              <a:ext uri="{FF2B5EF4-FFF2-40B4-BE49-F238E27FC236}"/>
            </a:extLst>
          </p:cNvPr>
          <p:cNvGraphicFramePr/>
          <p:nvPr/>
        </p:nvGraphicFramePr>
        <p:xfrm>
          <a:off x="3321049" y="3676650"/>
          <a:ext cx="1606550" cy="1371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4281" name="TextBox 9"/>
          <p:cNvSpPr txBox="1">
            <a:spLocks noChangeArrowheads="1"/>
          </p:cNvSpPr>
          <p:nvPr/>
        </p:nvSpPr>
        <p:spPr bwMode="auto">
          <a:xfrm>
            <a:off x="148829" y="5233987"/>
            <a:ext cx="507325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1350">
                <a:solidFill>
                  <a:srgbClr val="FF0000"/>
                </a:solidFill>
              </a:rPr>
              <a:t>* Completed. Presently 20 stations form the Sky  Rad. Network</a:t>
            </a:r>
            <a:endParaRPr lang="en-US" altLang="en-US" sz="1350">
              <a:solidFill>
                <a:srgbClr val="FF0000"/>
              </a:solidFill>
            </a:endParaRPr>
          </a:p>
        </p:txBody>
      </p:sp>
      <p:pic>
        <p:nvPicPr>
          <p:cNvPr id="1229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25428" y="5870575"/>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571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6526"/>
            <a:ext cx="8701088" cy="4006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5762" y="4143375"/>
            <a:ext cx="8543925" cy="923330"/>
          </a:xfrm>
          <a:prstGeom prst="rect">
            <a:avLst/>
          </a:prstGeom>
        </p:spPr>
        <p:txBody>
          <a:bodyPr wrap="square">
            <a:spAutoFit/>
          </a:bodyPr>
          <a:lstStyle/>
          <a:p>
            <a:pPr marL="285750" indent="-285750">
              <a:buFont typeface="Wingdings" pitchFamily="2" charset="2"/>
              <a:buChar char="Ø"/>
            </a:pPr>
            <a:r>
              <a:rPr lang="en-US" dirty="0" smtClean="0">
                <a:solidFill>
                  <a:srgbClr val="00B050"/>
                </a:solidFill>
              </a:rPr>
              <a:t>Lightning detection  stations 200 (</a:t>
            </a:r>
            <a:r>
              <a:rPr lang="en-US" dirty="0" err="1" smtClean="0">
                <a:solidFill>
                  <a:srgbClr val="00B050"/>
                </a:solidFill>
              </a:rPr>
              <a:t>approx</a:t>
            </a:r>
            <a:r>
              <a:rPr lang="en-US" dirty="0" smtClean="0">
                <a:solidFill>
                  <a:srgbClr val="00B050"/>
                </a:solidFill>
              </a:rPr>
              <a:t>).</a:t>
            </a:r>
          </a:p>
          <a:p>
            <a:pPr marL="285750" indent="-285750">
              <a:buFont typeface="Wingdings" pitchFamily="2" charset="2"/>
              <a:buChar char="Ø"/>
            </a:pPr>
            <a:r>
              <a:rPr lang="en-US" dirty="0" smtClean="0"/>
              <a:t>However</a:t>
            </a:r>
            <a:r>
              <a:rPr lang="en-US" dirty="0"/>
              <a:t>, data frequency is </a:t>
            </a:r>
            <a:r>
              <a:rPr lang="en-US" dirty="0" smtClean="0"/>
              <a:t>every 2-minutes.</a:t>
            </a:r>
            <a:endParaRPr lang="en-US" dirty="0"/>
          </a:p>
          <a:p>
            <a:endParaRPr lang="en-US"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3837" y="6060141"/>
            <a:ext cx="851928" cy="797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220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888"/>
            <a:ext cx="8229600" cy="5614987"/>
          </a:xfrm>
        </p:spPr>
        <p:txBody>
          <a:bodyPr>
            <a:normAutofit fontScale="92500" lnSpcReduction="20000"/>
          </a:bodyPr>
          <a:lstStyle/>
          <a:p>
            <a:pPr algn="just">
              <a:buFont typeface="Wingdings" pitchFamily="2" charset="2"/>
              <a:buChar char="Ø"/>
            </a:pPr>
            <a:r>
              <a:rPr lang="en-US" sz="1900" dirty="0">
                <a:solidFill>
                  <a:srgbClr val="000099"/>
                </a:solidFill>
              </a:rPr>
              <a:t>Under the network of observatories related to </a:t>
            </a:r>
            <a:r>
              <a:rPr lang="en-US" sz="1900" dirty="0" err="1" smtClean="0">
                <a:solidFill>
                  <a:srgbClr val="000099"/>
                </a:solidFill>
              </a:rPr>
              <a:t>Agrometeorology</a:t>
            </a:r>
            <a:r>
              <a:rPr lang="en-US" sz="1900" dirty="0" smtClean="0">
                <a:solidFill>
                  <a:srgbClr val="000099"/>
                </a:solidFill>
              </a:rPr>
              <a:t>, </a:t>
            </a:r>
            <a:r>
              <a:rPr lang="en-US" sz="1900" dirty="0">
                <a:solidFill>
                  <a:srgbClr val="000099"/>
                </a:solidFill>
              </a:rPr>
              <a:t>at present there are 263 </a:t>
            </a:r>
            <a:r>
              <a:rPr lang="en-US" sz="1900" dirty="0" err="1">
                <a:solidFill>
                  <a:srgbClr val="000099"/>
                </a:solidFill>
              </a:rPr>
              <a:t>Agromet</a:t>
            </a:r>
            <a:r>
              <a:rPr lang="en-US" sz="1900" dirty="0">
                <a:solidFill>
                  <a:srgbClr val="000099"/>
                </a:solidFill>
              </a:rPr>
              <a:t> observatories, 42 Evapotranspiration Stations, 43 Soil Moisture Stations and 76 Dew gauge stations in the country</a:t>
            </a:r>
            <a:r>
              <a:rPr lang="en-US" sz="1900" dirty="0" smtClean="0">
                <a:solidFill>
                  <a:srgbClr val="000099"/>
                </a:solidFill>
              </a:rPr>
              <a:t>.</a:t>
            </a:r>
          </a:p>
          <a:p>
            <a:pPr algn="just">
              <a:buFont typeface="Wingdings" pitchFamily="2" charset="2"/>
              <a:buChar char="Ø"/>
            </a:pPr>
            <a:r>
              <a:rPr lang="en-US" sz="1900" dirty="0" smtClean="0">
                <a:solidFill>
                  <a:srgbClr val="000099"/>
                </a:solidFill>
              </a:rPr>
              <a:t>AMFUs will established in all districts of the country.</a:t>
            </a:r>
          </a:p>
          <a:p>
            <a:pPr algn="just">
              <a:buFont typeface="Wingdings" pitchFamily="2" charset="2"/>
              <a:buChar char="Ø"/>
            </a:pPr>
            <a:r>
              <a:rPr lang="en-US" sz="1900" dirty="0">
                <a:solidFill>
                  <a:srgbClr val="000099"/>
                </a:solidFill>
              </a:rPr>
              <a:t>Agro-Meteorological Advisory Services (AAS): </a:t>
            </a:r>
            <a:r>
              <a:rPr lang="en-US" sz="1900" dirty="0" smtClean="0">
                <a:solidFill>
                  <a:srgbClr val="000099"/>
                </a:solidFill>
              </a:rPr>
              <a:t>Agro Meteorological </a:t>
            </a:r>
            <a:r>
              <a:rPr lang="en-US" sz="1900" dirty="0">
                <a:solidFill>
                  <a:srgbClr val="000099"/>
                </a:solidFill>
              </a:rPr>
              <a:t>Advisory Services are disseminated under PPP mode and through </a:t>
            </a:r>
            <a:r>
              <a:rPr lang="en-US" sz="1900" dirty="0" err="1">
                <a:solidFill>
                  <a:srgbClr val="000099"/>
                </a:solidFill>
              </a:rPr>
              <a:t>Kisan</a:t>
            </a:r>
            <a:r>
              <a:rPr lang="en-US" sz="1900" dirty="0">
                <a:solidFill>
                  <a:srgbClr val="000099"/>
                </a:solidFill>
              </a:rPr>
              <a:t> Portal to 21.69 million farmers. </a:t>
            </a:r>
            <a:endParaRPr lang="en-US" sz="1900" dirty="0" smtClean="0">
              <a:solidFill>
                <a:srgbClr val="000099"/>
              </a:solidFill>
            </a:endParaRPr>
          </a:p>
          <a:p>
            <a:pPr algn="just">
              <a:buFont typeface="Wingdings" pitchFamily="2" charset="2"/>
              <a:buChar char="Ø"/>
            </a:pPr>
            <a:r>
              <a:rPr lang="en-US" sz="1900" dirty="0">
                <a:solidFill>
                  <a:srgbClr val="000099"/>
                </a:solidFill>
              </a:rPr>
              <a:t>At present, there are two operational meteorological satellites; INSAT-3D &amp; INSAT-3DR carrying 6 channel imager for imaging the earth in visible (0.55-0.75um),SWIR (1.55-1.70um) of resolution 1KmX1 Km, MIR (3.80-4.00um),TIR-1 (10.30-11.30um),TIR2(11.50-12.50um) of resolution 4KmX4Km and WV (6.50-7.10um) of resolution 8KmX 8Km. and 19 channel sounder consisting of 7 channels of LWIR (14.71-12.02um), 5 channels of MWIR (11.03-6.51um), 6 channels of SWIR (4.572-3.74um) and one channel of visible (0.695um) each of resolution 10X10 Km scan the atmosphere for derivation of profiles. INSAT-3D was launched on 26th July, 2013 and located at 82 degree east</a:t>
            </a:r>
            <a:r>
              <a:rPr lang="en-US" sz="1900" dirty="0" smtClean="0">
                <a:solidFill>
                  <a:srgbClr val="000099"/>
                </a:solidFill>
              </a:rPr>
              <a:t>.</a:t>
            </a:r>
          </a:p>
          <a:p>
            <a:pPr algn="just">
              <a:buFont typeface="Wingdings" pitchFamily="2" charset="2"/>
              <a:buChar char="Ø"/>
            </a:pPr>
            <a:r>
              <a:rPr lang="en-US" sz="1900" dirty="0">
                <a:solidFill>
                  <a:srgbClr val="000099"/>
                </a:solidFill>
              </a:rPr>
              <a:t>INSAT-3DR was launched on 08th September 2016 and is located at 74 degree east.</a:t>
            </a:r>
          </a:p>
          <a:p>
            <a:pPr algn="just">
              <a:buFont typeface="Wingdings" pitchFamily="2" charset="2"/>
              <a:buChar char="Ø"/>
            </a:pPr>
            <a:r>
              <a:rPr lang="en-US" sz="1900" dirty="0">
                <a:solidFill>
                  <a:srgbClr val="000099"/>
                </a:solidFill>
              </a:rPr>
              <a:t>At Present 48 nos. of satellite passes are acquired daily from each INSAT-3D and </a:t>
            </a:r>
            <a:r>
              <a:rPr lang="en-US" sz="1900" dirty="0" smtClean="0">
                <a:solidFill>
                  <a:srgbClr val="000099"/>
                </a:solidFill>
              </a:rPr>
              <a:t>INSAT3DR IMAGER </a:t>
            </a:r>
            <a:r>
              <a:rPr lang="en-US" sz="1900" dirty="0">
                <a:solidFill>
                  <a:srgbClr val="000099"/>
                </a:solidFill>
              </a:rPr>
              <a:t>payload, are being used in stager mode so that after every fifteen </a:t>
            </a:r>
            <a:r>
              <a:rPr lang="en-US" sz="1900" dirty="0" smtClean="0">
                <a:solidFill>
                  <a:srgbClr val="000099"/>
                </a:solidFill>
              </a:rPr>
              <a:t>minutes a </a:t>
            </a:r>
            <a:r>
              <a:rPr lang="en-US" sz="1900" dirty="0">
                <a:solidFill>
                  <a:srgbClr val="000099"/>
                </a:solidFill>
              </a:rPr>
              <a:t>new set of images/ product become available to the forecasters</a:t>
            </a:r>
            <a:endParaRPr lang="en-US" sz="1900" dirty="0" smtClean="0">
              <a:solidFill>
                <a:srgbClr val="000099"/>
              </a:solidFill>
            </a:endParaRPr>
          </a:p>
          <a:p>
            <a:pPr algn="just">
              <a:buFont typeface="Wingdings" pitchFamily="2" charset="2"/>
              <a:buChar char="Ø"/>
            </a:pPr>
            <a:r>
              <a:rPr lang="en-US" sz="1900" dirty="0">
                <a:solidFill>
                  <a:srgbClr val="000099"/>
                </a:solidFill>
              </a:rPr>
              <a:t> </a:t>
            </a:r>
            <a:endParaRPr lang="en-US" sz="1900" dirty="0" smtClean="0">
              <a:solidFill>
                <a:srgbClr val="000099"/>
              </a:solidFill>
            </a:endParaRPr>
          </a:p>
          <a:p>
            <a:pPr algn="just"/>
            <a:endParaRPr lang="en-US" sz="1800" dirty="0" smtClean="0">
              <a:solidFill>
                <a:srgbClr val="FF0066"/>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588" y="5988424"/>
            <a:ext cx="708212"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823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5763"/>
            <a:ext cx="8229600" cy="4525963"/>
          </a:xfrm>
        </p:spPr>
        <p:txBody>
          <a:bodyPr>
            <a:noAutofit/>
          </a:bodyPr>
          <a:lstStyle/>
          <a:p>
            <a:pPr marL="0" indent="0" algn="just">
              <a:buNone/>
            </a:pPr>
            <a:endParaRPr lang="en-US" sz="1800" dirty="0" smtClean="0"/>
          </a:p>
          <a:p>
            <a:r>
              <a:rPr lang="en-US" sz="1800" dirty="0"/>
              <a:t>A network of 25 </a:t>
            </a:r>
            <a:r>
              <a:rPr lang="en-US" sz="1800" dirty="0" err="1"/>
              <a:t>Nos</a:t>
            </a:r>
            <a:r>
              <a:rPr lang="en-US" sz="1800" dirty="0"/>
              <a:t> Global Navigation Satellite System (GNSS) to derive Integrated </a:t>
            </a:r>
            <a:r>
              <a:rPr lang="en-US" sz="1800" dirty="0" err="1"/>
              <a:t>Precipitable</a:t>
            </a:r>
            <a:r>
              <a:rPr lang="en-US" sz="1800" dirty="0"/>
              <a:t> Water Vapor (IPWV) at the interval of 15minutes is operational which are made available to forecasters through website as monitoring of IPWV provide a guidance for </a:t>
            </a:r>
            <a:r>
              <a:rPr lang="en-US" sz="1800" dirty="0" err="1"/>
              <a:t>nowcasting</a:t>
            </a:r>
            <a:r>
              <a:rPr lang="en-US" sz="1800" dirty="0"/>
              <a:t> the weather and data generated by GNSS network is assimilated in NWP models. </a:t>
            </a:r>
            <a:endParaRPr lang="en-US" sz="1800" dirty="0" smtClean="0"/>
          </a:p>
          <a:p>
            <a:r>
              <a:rPr lang="en-US" sz="1800" dirty="0" smtClean="0"/>
              <a:t> </a:t>
            </a:r>
            <a:r>
              <a:rPr lang="en-US" sz="1800" dirty="0"/>
              <a:t>NOAA/MODIS/ METOP Satellite data receiving and processing system at New Delhi, Chennai and Guwahati are used to receive and process the data of NOAA, METOP-A, Terra, Aqua and FY1 polar orbiting Satellites and derived level-1, level2 products and profiles are made available to forecasters through website for users</a:t>
            </a:r>
            <a:r>
              <a:rPr lang="en-US" sz="1800" dirty="0" smtClean="0"/>
              <a:t>.</a:t>
            </a:r>
          </a:p>
          <a:p>
            <a:r>
              <a:rPr lang="en-US" sz="1800" dirty="0" smtClean="0"/>
              <a:t>SCATSAT data routed on GTS.</a:t>
            </a:r>
          </a:p>
          <a:p>
            <a:pPr lvl="0" algn="just"/>
            <a:r>
              <a:rPr lang="en-US" sz="1800" dirty="0" smtClean="0"/>
              <a:t>BY 2020-24 Establishments </a:t>
            </a:r>
            <a:r>
              <a:rPr lang="en-US" sz="1800" dirty="0"/>
              <a:t>of Processing systems to receive, process, derivation of products from imager and sounder payloads data of INSAT 3DS, SCATSAT, OCEANOSAT-III.</a:t>
            </a:r>
          </a:p>
          <a:p>
            <a:pPr algn="just"/>
            <a:endParaRPr lang="en-US" sz="1800" dirty="0" smtClean="0"/>
          </a:p>
          <a:p>
            <a:endParaRPr lang="en-US" sz="1800" dirty="0" smtClean="0"/>
          </a:p>
          <a:p>
            <a:pPr marL="0" indent="0">
              <a:buNone/>
            </a:pPr>
            <a:endParaRPr lang="en-US" sz="1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6427" y="5648413"/>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44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0090"/>
                </a:solidFill>
              </a:rPr>
              <a:t>Outline</a:t>
            </a:r>
            <a:endParaRPr lang="en-US" sz="3600" dirty="0"/>
          </a:p>
        </p:txBody>
      </p:sp>
      <p:sp>
        <p:nvSpPr>
          <p:cNvPr id="3" name="Content Placeholder 2"/>
          <p:cNvSpPr>
            <a:spLocks noGrp="1"/>
          </p:cNvSpPr>
          <p:nvPr>
            <p:ph idx="1"/>
          </p:nvPr>
        </p:nvSpPr>
        <p:spPr>
          <a:xfrm>
            <a:off x="457200" y="1417638"/>
            <a:ext cx="8229600" cy="4708525"/>
          </a:xfrm>
        </p:spPr>
        <p:txBody>
          <a:bodyPr>
            <a:normAutofit/>
          </a:bodyPr>
          <a:lstStyle/>
          <a:p>
            <a:pPr marL="682625" indent="-682625">
              <a:buFont typeface="+mj-lt"/>
              <a:buAutoNum type="romanUcPeriod"/>
            </a:pPr>
            <a:r>
              <a:rPr lang="en-US" sz="2400" dirty="0" smtClean="0"/>
              <a:t>Introduction to the country and the NMHS</a:t>
            </a:r>
            <a:endParaRPr lang="en-US" sz="2400" dirty="0"/>
          </a:p>
          <a:p>
            <a:pPr marL="682625" indent="-682625">
              <a:buFont typeface="+mj-lt"/>
              <a:buAutoNum type="romanUcPeriod"/>
            </a:pPr>
            <a:r>
              <a:rPr lang="en-US" sz="2400" dirty="0" smtClean="0"/>
              <a:t>Physical context of the country</a:t>
            </a:r>
            <a:endParaRPr lang="en-US" sz="2400" dirty="0"/>
          </a:p>
          <a:p>
            <a:pPr marL="682625" indent="-682625">
              <a:buFont typeface="+mj-lt"/>
              <a:buAutoNum type="romanUcPeriod"/>
            </a:pPr>
            <a:r>
              <a:rPr lang="en-US" sz="2400" dirty="0" smtClean="0"/>
              <a:t>National requirements for observations</a:t>
            </a:r>
            <a:endParaRPr lang="en-US" sz="2400" dirty="0"/>
          </a:p>
          <a:p>
            <a:pPr marL="682625" indent="-682625">
              <a:buFont typeface="+mj-lt"/>
              <a:buAutoNum type="romanUcPeriod"/>
            </a:pPr>
            <a:r>
              <a:rPr lang="en-US" sz="2400" dirty="0" smtClean="0"/>
              <a:t>Summary of national observing capabilities</a:t>
            </a:r>
          </a:p>
          <a:p>
            <a:pPr marL="682625" indent="-682625">
              <a:buFont typeface="+mj-lt"/>
              <a:buAutoNum type="romanUcPeriod"/>
            </a:pPr>
            <a:r>
              <a:rPr lang="en-US" sz="2400" dirty="0"/>
              <a:t>Status of National implementation of WIGOS</a:t>
            </a:r>
          </a:p>
          <a:p>
            <a:pPr marL="682625" indent="-682625">
              <a:buFont typeface="+mj-lt"/>
              <a:buAutoNum type="romanUcPeriod"/>
            </a:pPr>
            <a:r>
              <a:rPr lang="en-US" sz="2400" dirty="0" smtClean="0"/>
              <a:t>Challenges</a:t>
            </a:r>
            <a:endParaRPr lang="en-US" sz="24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2728" y="5952565"/>
            <a:ext cx="744071" cy="813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439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rmAutofit fontScale="90000"/>
          </a:bodyPr>
          <a:lstStyle/>
          <a:p>
            <a:r>
              <a:rPr lang="en-US" sz="3600" b="1" dirty="0" smtClean="0">
                <a:solidFill>
                  <a:srgbClr val="000090"/>
                </a:solidFill>
              </a:rPr>
              <a:t>Status of National implementation of WIGOS</a:t>
            </a:r>
            <a:br>
              <a:rPr lang="en-US" sz="3600" b="1" dirty="0" smtClean="0">
                <a:solidFill>
                  <a:srgbClr val="000090"/>
                </a:solidFill>
              </a:rPr>
            </a:br>
            <a:endParaRPr lang="en-US" sz="3600" b="1" dirty="0">
              <a:solidFill>
                <a:srgbClr val="000090"/>
              </a:solidFill>
            </a:endParaRPr>
          </a:p>
        </p:txBody>
      </p:sp>
      <p:sp>
        <p:nvSpPr>
          <p:cNvPr id="3" name="Content Placeholder 2"/>
          <p:cNvSpPr>
            <a:spLocks noGrp="1"/>
          </p:cNvSpPr>
          <p:nvPr>
            <p:ph idx="1"/>
          </p:nvPr>
        </p:nvSpPr>
        <p:spPr>
          <a:xfrm>
            <a:off x="457200" y="1000125"/>
            <a:ext cx="8229600" cy="5857875"/>
          </a:xfrm>
        </p:spPr>
        <p:txBody>
          <a:bodyPr>
            <a:noAutofit/>
          </a:bodyPr>
          <a:lstStyle/>
          <a:p>
            <a:pPr>
              <a:buFont typeface="Wingdings" pitchFamily="2" charset="2"/>
              <a:buChar char="Ø"/>
            </a:pPr>
            <a:r>
              <a:rPr lang="en-US" sz="2000" dirty="0" smtClean="0">
                <a:solidFill>
                  <a:srgbClr val="FF0066"/>
                </a:solidFill>
              </a:rPr>
              <a:t>India adopted the </a:t>
            </a:r>
            <a:r>
              <a:rPr lang="en-US" sz="2000" dirty="0">
                <a:solidFill>
                  <a:srgbClr val="FF0066"/>
                </a:solidFill>
              </a:rPr>
              <a:t>major satellite and ground based systems for global environmental observation for the atmosphere, the oceans and the land in a framework that delivers maximum benefit and effectiveness in their final use.</a:t>
            </a:r>
            <a:endParaRPr lang="en-US" sz="2000" dirty="0" smtClean="0">
              <a:solidFill>
                <a:srgbClr val="FF0066"/>
              </a:solidFill>
            </a:endParaRPr>
          </a:p>
          <a:p>
            <a:pPr algn="just">
              <a:buFont typeface="Wingdings" pitchFamily="2" charset="2"/>
              <a:buChar char="Ø"/>
            </a:pPr>
            <a:r>
              <a:rPr lang="en-US" sz="2000" dirty="0" smtClean="0">
                <a:solidFill>
                  <a:srgbClr val="FF0066"/>
                </a:solidFill>
              </a:rPr>
              <a:t>Data/Observations are  sharing among most of the organization/ Research institute for  better </a:t>
            </a:r>
            <a:r>
              <a:rPr lang="en-US" sz="2000" dirty="0">
                <a:solidFill>
                  <a:srgbClr val="FF0066"/>
                </a:solidFill>
              </a:rPr>
              <a:t>decisions in the allocation of their resources to meet their own </a:t>
            </a:r>
            <a:r>
              <a:rPr lang="en-US" sz="2000" dirty="0" smtClean="0">
                <a:solidFill>
                  <a:srgbClr val="FF0066"/>
                </a:solidFill>
              </a:rPr>
              <a:t>priorities.</a:t>
            </a:r>
          </a:p>
          <a:p>
            <a:pPr algn="just">
              <a:buFont typeface="Wingdings" pitchFamily="2" charset="2"/>
              <a:buChar char="Ø"/>
            </a:pPr>
            <a:r>
              <a:rPr lang="en-US" sz="2000" dirty="0">
                <a:solidFill>
                  <a:srgbClr val="FF0066"/>
                </a:solidFill>
              </a:rPr>
              <a:t>Meeting with Governments to improved the understanding of the need for global observations through the presentation of an overarching view of current system capabilities and limitations.</a:t>
            </a:r>
          </a:p>
          <a:p>
            <a:pPr algn="just">
              <a:buFont typeface="Wingdings" pitchFamily="2" charset="2"/>
              <a:buChar char="Ø"/>
            </a:pPr>
            <a:r>
              <a:rPr lang="en-US" sz="2000" dirty="0" smtClean="0">
                <a:solidFill>
                  <a:srgbClr val="FF0066"/>
                </a:solidFill>
              </a:rPr>
              <a:t>National </a:t>
            </a:r>
            <a:r>
              <a:rPr lang="en-US" sz="2000" dirty="0">
                <a:solidFill>
                  <a:srgbClr val="FF0066"/>
                </a:solidFill>
              </a:rPr>
              <a:t>WIGOS Implementation Plan </a:t>
            </a:r>
            <a:r>
              <a:rPr lang="en-US" sz="2000" dirty="0" smtClean="0">
                <a:solidFill>
                  <a:srgbClr val="FF0066"/>
                </a:solidFill>
              </a:rPr>
              <a:t>adopted. Feedback on EGOG-IP(</a:t>
            </a:r>
            <a:r>
              <a:rPr lang="en-US" sz="2000" dirty="0" err="1" smtClean="0">
                <a:solidFill>
                  <a:srgbClr val="FF0066"/>
                </a:solidFill>
              </a:rPr>
              <a:t>para</a:t>
            </a:r>
            <a:r>
              <a:rPr lang="en-US" sz="2000" dirty="0" smtClean="0">
                <a:solidFill>
                  <a:srgbClr val="FF0066"/>
                </a:solidFill>
              </a:rPr>
              <a:t> C and G) Implementation action national level submitted 2017.</a:t>
            </a:r>
            <a:endParaRPr lang="en-US" sz="2000" dirty="0">
              <a:solidFill>
                <a:srgbClr val="FF0066"/>
              </a:solidFill>
            </a:endParaRPr>
          </a:p>
          <a:p>
            <a:pPr algn="just">
              <a:buFont typeface="Wingdings" pitchFamily="2" charset="2"/>
              <a:buChar char="Ø"/>
            </a:pPr>
            <a:r>
              <a:rPr lang="en-US" sz="2000" dirty="0" smtClean="0">
                <a:solidFill>
                  <a:srgbClr val="FF0066"/>
                </a:solidFill>
              </a:rPr>
              <a:t>National </a:t>
            </a:r>
            <a:r>
              <a:rPr lang="en-US" sz="2000" dirty="0">
                <a:solidFill>
                  <a:srgbClr val="FF0066"/>
                </a:solidFill>
              </a:rPr>
              <a:t>WIGOS governance </a:t>
            </a:r>
            <a:r>
              <a:rPr lang="en-US" sz="2000" dirty="0" smtClean="0">
                <a:solidFill>
                  <a:srgbClr val="FF0066"/>
                </a:solidFill>
              </a:rPr>
              <a:t>mechanism </a:t>
            </a:r>
            <a:r>
              <a:rPr lang="en-US" sz="2000" dirty="0">
                <a:solidFill>
                  <a:srgbClr val="FF0066"/>
                </a:solidFill>
              </a:rPr>
              <a:t>in </a:t>
            </a:r>
            <a:r>
              <a:rPr lang="en-US" sz="2000" dirty="0" smtClean="0">
                <a:solidFill>
                  <a:srgbClr val="FF0066"/>
                </a:solidFill>
              </a:rPr>
              <a:t>place.</a:t>
            </a:r>
            <a:endParaRPr lang="en-US" sz="2000" dirty="0">
              <a:solidFill>
                <a:srgbClr val="FF0066"/>
              </a:solidFill>
            </a:endParaRPr>
          </a:p>
          <a:p>
            <a:pPr algn="just">
              <a:buFont typeface="Wingdings" pitchFamily="2" charset="2"/>
              <a:buChar char="Ø"/>
            </a:pPr>
            <a:r>
              <a:rPr lang="en-US" sz="2000" dirty="0" smtClean="0">
                <a:solidFill>
                  <a:srgbClr val="FF0066"/>
                </a:solidFill>
              </a:rPr>
              <a:t>National </a:t>
            </a:r>
            <a:r>
              <a:rPr lang="en-US" sz="2000" dirty="0">
                <a:solidFill>
                  <a:srgbClr val="FF0066"/>
                </a:solidFill>
              </a:rPr>
              <a:t>WIGOS partnership agreements for integration and open-sharing of observations from NMHSs and non-NMHSs </a:t>
            </a:r>
            <a:r>
              <a:rPr lang="en-US" sz="2000" dirty="0" smtClean="0">
                <a:solidFill>
                  <a:srgbClr val="FF0066"/>
                </a:solidFill>
              </a:rPr>
              <a:t>sources in place .</a:t>
            </a:r>
          </a:p>
          <a:p>
            <a:pPr>
              <a:buFont typeface="Wingdings" pitchFamily="2" charset="2"/>
              <a:buChar char="Ø"/>
            </a:pPr>
            <a:endParaRPr lang="en-US" sz="2000" dirty="0">
              <a:solidFill>
                <a:srgbClr val="FF0066"/>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2376" y="5880847"/>
            <a:ext cx="654424" cy="788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72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8613"/>
            <a:ext cx="8229600" cy="5800725"/>
          </a:xfrm>
        </p:spPr>
        <p:txBody>
          <a:bodyPr>
            <a:normAutofit fontScale="70000" lnSpcReduction="20000"/>
          </a:bodyPr>
          <a:lstStyle/>
          <a:p>
            <a:pPr algn="just"/>
            <a:r>
              <a:rPr lang="en-US" dirty="0"/>
              <a:t>OSCAR/Surface being populated and updated with WIGOS metadata for which observations are exchanged internationally</a:t>
            </a:r>
          </a:p>
          <a:p>
            <a:pPr algn="just"/>
            <a:r>
              <a:rPr lang="en-US" dirty="0" smtClean="0"/>
              <a:t>505  land stations</a:t>
            </a:r>
            <a:r>
              <a:rPr lang="en-US" dirty="0"/>
              <a:t>, 43 GPS </a:t>
            </a:r>
            <a:r>
              <a:rPr lang="en-US" dirty="0" err="1"/>
              <a:t>Sonde</a:t>
            </a:r>
            <a:r>
              <a:rPr lang="en-US" dirty="0"/>
              <a:t>, 58 sea (Mobile), 22 DWRs, 71 Aerodrome,21 GAW stations updated </a:t>
            </a:r>
            <a:r>
              <a:rPr lang="en-US" dirty="0" smtClean="0"/>
              <a:t> </a:t>
            </a:r>
            <a:r>
              <a:rPr lang="en-US" dirty="0"/>
              <a:t>in </a:t>
            </a:r>
            <a:r>
              <a:rPr lang="en-US" dirty="0" smtClean="0"/>
              <a:t>OSCAR/Surface.</a:t>
            </a:r>
            <a:endParaRPr lang="en-US" dirty="0"/>
          </a:p>
          <a:p>
            <a:pPr algn="just"/>
            <a:r>
              <a:rPr lang="en-US" dirty="0" smtClean="0"/>
              <a:t>Most </a:t>
            </a:r>
            <a:r>
              <a:rPr lang="en-US" dirty="0"/>
              <a:t>of the stations with basic metadata  of reporting </a:t>
            </a:r>
            <a:r>
              <a:rPr lang="en-US" dirty="0" smtClean="0"/>
              <a:t>stations updated  </a:t>
            </a:r>
            <a:r>
              <a:rPr lang="en-US" dirty="0"/>
              <a:t>in OSCAR/Surface with all mandatory metadata.</a:t>
            </a:r>
          </a:p>
          <a:p>
            <a:pPr algn="just"/>
            <a:r>
              <a:rPr lang="en-US" dirty="0"/>
              <a:t>10 Numbers of staff trained in OSCAR/Surface</a:t>
            </a:r>
            <a:r>
              <a:rPr lang="en-US" dirty="0" smtClean="0"/>
              <a:t>.</a:t>
            </a:r>
          </a:p>
          <a:p>
            <a:pPr algn="just"/>
            <a:r>
              <a:rPr lang="en-US" dirty="0" smtClean="0"/>
              <a:t>WIGOS </a:t>
            </a:r>
            <a:r>
              <a:rPr lang="en-US" dirty="0"/>
              <a:t>Station Identifiers: implemented</a:t>
            </a:r>
          </a:p>
          <a:p>
            <a:pPr algn="just"/>
            <a:r>
              <a:rPr lang="en-US" dirty="0"/>
              <a:t>WIGOS Data Quality Monitoring System (WDQMS): national process in place, for acting on quality problem information received from WDQMS; </a:t>
            </a:r>
          </a:p>
          <a:p>
            <a:pPr marL="0" indent="0" algn="just">
              <a:buNone/>
            </a:pPr>
            <a:r>
              <a:rPr lang="en-US" dirty="0" smtClean="0"/>
              <a:t>h</a:t>
            </a:r>
            <a:r>
              <a:rPr lang="en-US" dirty="0" smtClean="0">
                <a:hlinkClick r:id="rId2"/>
              </a:rPr>
              <a:t>ttp</a:t>
            </a:r>
            <a:r>
              <a:rPr lang="en-US" dirty="0">
                <a:hlinkClick r:id="rId2"/>
              </a:rPr>
              <a:t>://</a:t>
            </a:r>
            <a:r>
              <a:rPr lang="en-US" dirty="0" smtClean="0">
                <a:hlinkClick r:id="rId2"/>
              </a:rPr>
              <a:t>www.ncmrwf.gov.in/t574model/obs_monitor/Daily_MR_00.pdf</a:t>
            </a:r>
            <a:endParaRPr lang="en-US" dirty="0" smtClean="0"/>
          </a:p>
          <a:p>
            <a:pPr marL="0" indent="0" algn="just">
              <a:buNone/>
            </a:pPr>
            <a:endParaRPr lang="en-US" dirty="0"/>
          </a:p>
          <a:p>
            <a:pPr algn="just"/>
            <a:r>
              <a:rPr lang="en-US" dirty="0" smtClean="0"/>
              <a:t>National </a:t>
            </a:r>
            <a:r>
              <a:rPr lang="en-US" dirty="0"/>
              <a:t>focal points </a:t>
            </a:r>
            <a:r>
              <a:rPr lang="en-US" dirty="0" smtClean="0"/>
              <a:t>nominated for WIGOS </a:t>
            </a:r>
            <a:r>
              <a:rPr lang="en-US" dirty="0"/>
              <a:t>NFP and OSCAR/Surface </a:t>
            </a:r>
            <a:r>
              <a:rPr lang="en-US" dirty="0" smtClean="0"/>
              <a:t>NFP.</a:t>
            </a:r>
          </a:p>
          <a:p>
            <a:pPr marL="0" indent="0" algn="just">
              <a:buNone/>
            </a:pPr>
            <a:r>
              <a:rPr lang="en-US" dirty="0" smtClean="0"/>
              <a:t>     Mr. SANKAR NATH is the NFP for OSCAR/Surface</a:t>
            </a:r>
            <a:endParaRPr lang="en-US" dirty="0"/>
          </a:p>
          <a:p>
            <a:pPr algn="just"/>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181" y="6129338"/>
            <a:ext cx="874619" cy="68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166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9"/>
                </a:solidFill>
              </a:rPr>
              <a:t>National and International </a:t>
            </a:r>
            <a:r>
              <a:rPr lang="en-US" dirty="0" err="1" smtClean="0">
                <a:solidFill>
                  <a:srgbClr val="000099"/>
                </a:solidFill>
              </a:rPr>
              <a:t>collaboartion</a:t>
            </a:r>
            <a:endParaRPr lang="en-US" dirty="0">
              <a:solidFill>
                <a:srgbClr val="000099"/>
              </a:solidFill>
            </a:endParaRPr>
          </a:p>
        </p:txBody>
      </p:sp>
      <p:sp>
        <p:nvSpPr>
          <p:cNvPr id="3" name="Content Placeholder 2"/>
          <p:cNvSpPr>
            <a:spLocks noGrp="1"/>
          </p:cNvSpPr>
          <p:nvPr>
            <p:ph idx="1"/>
          </p:nvPr>
        </p:nvSpPr>
        <p:spPr/>
        <p:txBody>
          <a:bodyPr>
            <a:normAutofit fontScale="77500" lnSpcReduction="20000"/>
          </a:bodyPr>
          <a:lstStyle/>
          <a:p>
            <a:pPr algn="just"/>
            <a:r>
              <a:rPr lang="en-US" dirty="0">
                <a:solidFill>
                  <a:srgbClr val="FF0066"/>
                </a:solidFill>
              </a:rPr>
              <a:t>IMD has entered into an agreement with DRDO for development of laser based sensor for meteorological applications for measurement </a:t>
            </a:r>
            <a:r>
              <a:rPr lang="en-US" dirty="0" smtClean="0">
                <a:solidFill>
                  <a:srgbClr val="FF0066"/>
                </a:solidFill>
              </a:rPr>
              <a:t>of clouds. </a:t>
            </a:r>
          </a:p>
          <a:p>
            <a:pPr algn="just"/>
            <a:r>
              <a:rPr lang="en-US" dirty="0" smtClean="0">
                <a:solidFill>
                  <a:srgbClr val="FF0066"/>
                </a:solidFill>
              </a:rPr>
              <a:t> Implementation </a:t>
            </a:r>
            <a:r>
              <a:rPr lang="en-US" dirty="0">
                <a:solidFill>
                  <a:srgbClr val="FF0066"/>
                </a:solidFill>
              </a:rPr>
              <a:t>of INSAT-3D data supply to NOAA through FTP service of RTH. </a:t>
            </a:r>
            <a:endParaRPr lang="en-US" dirty="0" smtClean="0">
              <a:solidFill>
                <a:srgbClr val="FF0066"/>
              </a:solidFill>
            </a:endParaRPr>
          </a:p>
          <a:p>
            <a:pPr algn="just"/>
            <a:r>
              <a:rPr lang="en-IN" altLang="en-US" dirty="0" err="1">
                <a:solidFill>
                  <a:srgbClr val="FF0066"/>
                </a:solidFill>
                <a:latin typeface="Arial" pitchFamily="34" charset="0"/>
                <a:cs typeface="Arial" pitchFamily="34" charset="0"/>
              </a:rPr>
              <a:t>MoU</a:t>
            </a:r>
            <a:r>
              <a:rPr lang="en-IN" altLang="en-US" dirty="0">
                <a:solidFill>
                  <a:srgbClr val="FF0066"/>
                </a:solidFill>
                <a:latin typeface="Arial" pitchFamily="34" charset="0"/>
                <a:cs typeface="Arial" pitchFamily="34" charset="0"/>
              </a:rPr>
              <a:t> between IITD &amp; IMD</a:t>
            </a:r>
            <a:endParaRPr lang="en-US" dirty="0">
              <a:solidFill>
                <a:srgbClr val="FF0066"/>
              </a:solidFill>
            </a:endParaRPr>
          </a:p>
          <a:p>
            <a:pPr algn="just"/>
            <a:r>
              <a:rPr lang="en-US" dirty="0">
                <a:solidFill>
                  <a:srgbClr val="FF0066"/>
                </a:solidFill>
              </a:rPr>
              <a:t> </a:t>
            </a:r>
            <a:r>
              <a:rPr lang="en-US" dirty="0" smtClean="0">
                <a:solidFill>
                  <a:srgbClr val="FF0066"/>
                </a:solidFill>
              </a:rPr>
              <a:t>An </a:t>
            </a:r>
            <a:r>
              <a:rPr lang="en-US" dirty="0" err="1">
                <a:solidFill>
                  <a:srgbClr val="FF0066"/>
                </a:solidFill>
              </a:rPr>
              <a:t>EUMETcast</a:t>
            </a:r>
            <a:r>
              <a:rPr lang="en-US" dirty="0">
                <a:solidFill>
                  <a:srgbClr val="FF0066"/>
                </a:solidFill>
              </a:rPr>
              <a:t> terrestrial Satellite data receiving system has been set-up at NCMRWF, Noida through an MOU signed between IMD and EUMETSAT. </a:t>
            </a:r>
          </a:p>
          <a:p>
            <a:pPr algn="just"/>
            <a:r>
              <a:rPr lang="en-US" dirty="0" smtClean="0">
                <a:solidFill>
                  <a:srgbClr val="FF0066"/>
                </a:solidFill>
              </a:rPr>
              <a:t> </a:t>
            </a:r>
            <a:r>
              <a:rPr lang="en-US" dirty="0">
                <a:solidFill>
                  <a:srgbClr val="FF0066"/>
                </a:solidFill>
              </a:rPr>
              <a:t>ESSO-</a:t>
            </a:r>
            <a:r>
              <a:rPr lang="en-US" dirty="0" err="1">
                <a:solidFill>
                  <a:srgbClr val="FF0066"/>
                </a:solidFill>
              </a:rPr>
              <a:t>MoES</a:t>
            </a:r>
            <a:r>
              <a:rPr lang="en-US" dirty="0">
                <a:solidFill>
                  <a:srgbClr val="FF0066"/>
                </a:solidFill>
              </a:rPr>
              <a:t> regularly engages with various international organizations for collaborative research activities which are mutually </a:t>
            </a:r>
            <a:r>
              <a:rPr lang="en-US" dirty="0" smtClean="0">
                <a:solidFill>
                  <a:srgbClr val="FF0066"/>
                </a:solidFill>
              </a:rPr>
              <a:t>beneficial. Presently Korea, USA,UK </a:t>
            </a:r>
            <a:r>
              <a:rPr lang="en-US" dirty="0" err="1" smtClean="0">
                <a:solidFill>
                  <a:srgbClr val="FF0066"/>
                </a:solidFill>
              </a:rPr>
              <a:t>Maurities</a:t>
            </a:r>
            <a:r>
              <a:rPr lang="en-US" dirty="0">
                <a:solidFill>
                  <a:srgbClr val="FF0066"/>
                </a:solidFill>
              </a:rPr>
              <a:t> </a:t>
            </a:r>
            <a:r>
              <a:rPr lang="en-US" dirty="0" smtClean="0">
                <a:solidFill>
                  <a:srgbClr val="FF0066"/>
                </a:solidFill>
              </a:rPr>
              <a:t>and Norway.</a:t>
            </a:r>
          </a:p>
          <a:p>
            <a:pPr algn="just"/>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926" y="6126163"/>
            <a:ext cx="832403"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006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11225"/>
          </a:xfrm>
        </p:spPr>
        <p:txBody>
          <a:bodyPr>
            <a:normAutofit/>
          </a:bodyPr>
          <a:lstStyle/>
          <a:p>
            <a:pPr marL="571500" indent="-571500"/>
            <a:r>
              <a:rPr lang="en-US" sz="3600" b="1" dirty="0" smtClean="0">
                <a:solidFill>
                  <a:srgbClr val="FF0066"/>
                </a:solidFill>
              </a:rPr>
              <a:t>Challenges</a:t>
            </a:r>
            <a:endParaRPr lang="en-US" sz="3600" b="1" dirty="0">
              <a:solidFill>
                <a:srgbClr val="FF0066"/>
              </a:solidFill>
            </a:endParaRPr>
          </a:p>
        </p:txBody>
      </p:sp>
      <p:sp>
        <p:nvSpPr>
          <p:cNvPr id="3" name="Content Placeholder 2"/>
          <p:cNvSpPr>
            <a:spLocks noGrp="1"/>
          </p:cNvSpPr>
          <p:nvPr>
            <p:ph idx="1"/>
          </p:nvPr>
        </p:nvSpPr>
        <p:spPr>
          <a:xfrm>
            <a:off x="457200" y="1185864"/>
            <a:ext cx="8229600" cy="5253574"/>
          </a:xfrm>
        </p:spPr>
        <p:txBody>
          <a:bodyPr>
            <a:normAutofit lnSpcReduction="10000"/>
          </a:bodyPr>
          <a:lstStyle/>
          <a:p>
            <a:pPr marL="571500" indent="-571500" algn="just">
              <a:buAutoNum type="romanUcPeriod"/>
            </a:pPr>
            <a:r>
              <a:rPr lang="en-US" sz="2800" dirty="0" smtClean="0"/>
              <a:t>The Metadata updates for 2000 AWS and ARG stations are in the process in coordination with WMO/OSCAR surface team.</a:t>
            </a:r>
          </a:p>
          <a:p>
            <a:pPr marL="571500" indent="-571500" algn="just">
              <a:buAutoNum type="romanUcPeriod"/>
            </a:pPr>
            <a:r>
              <a:rPr lang="en-US" sz="2800" dirty="0" smtClean="0"/>
              <a:t>Collections and updates of  metadata for all types of instruments.</a:t>
            </a:r>
          </a:p>
          <a:p>
            <a:pPr marL="571500" indent="-571500" algn="just">
              <a:buAutoNum type="romanUcPeriod"/>
            </a:pPr>
            <a:r>
              <a:rPr lang="en-US" sz="2800" dirty="0" smtClean="0"/>
              <a:t>Co-ordination with WMO focal points to update the Hydrological stations metadata.</a:t>
            </a:r>
          </a:p>
          <a:p>
            <a:pPr marL="571500" indent="-571500" algn="just">
              <a:buAutoNum type="romanUcPeriod"/>
            </a:pPr>
            <a:r>
              <a:rPr lang="en-US" sz="2800" dirty="0" smtClean="0"/>
              <a:t>The updated metadata on radar database is not updated in OSCAR/Surface database. </a:t>
            </a:r>
          </a:p>
          <a:p>
            <a:pPr marL="571500" indent="-571500" algn="just">
              <a:buAutoNum type="romanUcPeriod"/>
            </a:pPr>
            <a:r>
              <a:rPr lang="en-US" sz="2800" dirty="0" smtClean="0"/>
              <a:t>The guidelines for WIGOS id for Aerodrome stations.</a:t>
            </a:r>
          </a:p>
          <a:p>
            <a:pPr marL="571500" indent="-571500" algn="just">
              <a:buAutoNum type="romanUcPeriod"/>
            </a:pPr>
            <a:r>
              <a:rPr lang="en-US" sz="2800" dirty="0"/>
              <a:t>Gap analyses by variable </a:t>
            </a:r>
            <a:r>
              <a:rPr lang="en-US" sz="2800" dirty="0" smtClean="0"/>
              <a:t>.</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544" y="5698288"/>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51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smtClean="0">
                <a:solidFill>
                  <a:srgbClr val="000090"/>
                </a:solidFill>
              </a:rPr>
              <a:t>Thank you</a:t>
            </a:r>
          </a:p>
          <a:p>
            <a:endParaRPr lang="en-US" sz="4800" dirty="0" smtClean="0">
              <a:solidFill>
                <a:srgbClr val="000090"/>
              </a:solidFill>
            </a:endParaRPr>
          </a:p>
          <a:p>
            <a:r>
              <a:rPr lang="en-US" sz="3100" smtClean="0">
                <a:solidFill>
                  <a:srgbClr val="000090"/>
                </a:solidFill>
                <a:hlinkClick r:id="rId3"/>
              </a:rPr>
              <a:t>saulnov07@gmail.com</a:t>
            </a:r>
            <a:r>
              <a:rPr lang="en-US" sz="3100" smtClean="0">
                <a:solidFill>
                  <a:srgbClr val="000090"/>
                </a:solidFill>
              </a:rPr>
              <a:t> </a:t>
            </a:r>
            <a:endParaRPr lang="en-US" sz="3100" dirty="0" smtClean="0">
              <a:solidFill>
                <a:srgbClr val="000090"/>
              </a:solidFill>
            </a:endParaRPr>
          </a:p>
          <a:p>
            <a:r>
              <a:rPr lang="en-US" sz="3100" dirty="0" smtClean="0">
                <a:solidFill>
                  <a:srgbClr val="000090"/>
                </a:solidFill>
              </a:rPr>
              <a:t> </a:t>
            </a:r>
          </a:p>
        </p:txBody>
      </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7417" y="4417803"/>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p:spPr>
        <p:txBody>
          <a:bodyPr/>
          <a:lstStyle/>
          <a:p>
            <a:r>
              <a:rPr lang="en-US" b="1" dirty="0">
                <a:solidFill>
                  <a:srgbClr val="003399"/>
                </a:solidFill>
              </a:rPr>
              <a:t>Introduction</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614" y="1214438"/>
            <a:ext cx="3871912" cy="4572000"/>
          </a:xfrm>
        </p:spPr>
      </p:pic>
      <p:sp>
        <p:nvSpPr>
          <p:cNvPr id="6" name="Rectangle 5"/>
          <p:cNvSpPr/>
          <p:nvPr/>
        </p:nvSpPr>
        <p:spPr>
          <a:xfrm>
            <a:off x="4200525" y="1214438"/>
            <a:ext cx="4572000" cy="5909310"/>
          </a:xfrm>
          <a:prstGeom prst="rect">
            <a:avLst/>
          </a:prstGeom>
        </p:spPr>
        <p:txBody>
          <a:bodyPr>
            <a:spAutoFit/>
          </a:bodyPr>
          <a:lstStyle/>
          <a:p>
            <a:pPr marL="285750" indent="-285750" algn="just">
              <a:buFont typeface="Wingdings" pitchFamily="2" charset="2"/>
              <a:buChar char="Ø"/>
            </a:pPr>
            <a:r>
              <a:rPr lang="en-US" dirty="0">
                <a:solidFill>
                  <a:srgbClr val="FF0000"/>
                </a:solidFill>
              </a:rPr>
              <a:t>India is one of the oldest civilizations in the world with a kaleidoscopic variety and rich cultural heritage. It has achieved all-round socio-economic progress during the last 65 years of its Independence</a:t>
            </a:r>
            <a:r>
              <a:rPr lang="en-US" dirty="0" smtClean="0">
                <a:solidFill>
                  <a:srgbClr val="FF0000"/>
                </a:solidFill>
              </a:rPr>
              <a:t>.</a:t>
            </a:r>
          </a:p>
          <a:p>
            <a:pPr marL="285750" indent="-285750" algn="just">
              <a:buFont typeface="Wingdings" pitchFamily="2" charset="2"/>
              <a:buChar char="Ø"/>
            </a:pPr>
            <a:r>
              <a:rPr lang="en-US" dirty="0">
                <a:solidFill>
                  <a:srgbClr val="FF0000"/>
                </a:solidFill>
              </a:rPr>
              <a:t> India has become self-sufficient in agricultural production and is now one of the top industrialized countries in the world and one of the few nations to have gone into outer space to conquer nature for the benefit of the people</a:t>
            </a:r>
            <a:r>
              <a:rPr lang="en-US" dirty="0" smtClean="0">
                <a:solidFill>
                  <a:srgbClr val="FF0000"/>
                </a:solidFill>
              </a:rPr>
              <a:t>.</a:t>
            </a:r>
          </a:p>
          <a:p>
            <a:pPr marL="285750" indent="-285750" algn="just">
              <a:buFont typeface="Wingdings" pitchFamily="2" charset="2"/>
              <a:buChar char="Ø"/>
            </a:pPr>
            <a:r>
              <a:rPr lang="en-US" dirty="0">
                <a:solidFill>
                  <a:srgbClr val="FF0000"/>
                </a:solidFill>
              </a:rPr>
              <a:t>Bounded by the Great Himalayas in the north,  it stretches southwards and  at the Tropic of Cancer,  tapers off into the Indian Ocean between the Bay of  Bengal on  the east and the Arabian Sea on the west.</a:t>
            </a:r>
          </a:p>
          <a:p>
            <a:pPr marL="285750" indent="-285750" algn="just">
              <a:buFont typeface="Wingdings" pitchFamily="2" charset="2"/>
              <a:buChar char="Ø"/>
            </a:pPr>
            <a:r>
              <a:rPr lang="en-US" dirty="0">
                <a:solidFill>
                  <a:srgbClr val="FF0000"/>
                </a:solidFill>
              </a:rPr>
              <a:t>Lying entirely in the northern hemisphere,</a:t>
            </a:r>
          </a:p>
          <a:p>
            <a:pPr marL="285750" indent="-285750" algn="just">
              <a:buFont typeface="Wingdings" pitchFamily="2" charset="2"/>
              <a:buChar char="Ø"/>
            </a:pPr>
            <a:r>
              <a:rPr lang="en-US" dirty="0">
                <a:solidFill>
                  <a:srgbClr val="FF0000"/>
                </a:solidFill>
              </a:rPr>
              <a:t> the mainland extends between latitudes 8° 4' and 37° 6' north, longitudes 68° 7' and 97° 25' east </a:t>
            </a:r>
            <a:r>
              <a:rPr lang="en-US" dirty="0" smtClean="0">
                <a:solidFill>
                  <a:srgbClr val="FF0000"/>
                </a:solidFill>
              </a:rPr>
              <a:t>.</a:t>
            </a:r>
          </a:p>
          <a:p>
            <a:pPr marL="285750" indent="-285750" algn="just">
              <a:buFont typeface="Wingdings" pitchFamily="2" charset="2"/>
              <a:buChar char="Ø"/>
            </a:pP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690" y="6012136"/>
            <a:ext cx="781875" cy="818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86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475" y="300038"/>
            <a:ext cx="8472487" cy="6072187"/>
          </a:xfrm>
        </p:spPr>
        <p:txBody>
          <a:bodyPr>
            <a:normAutofit/>
          </a:bodyPr>
          <a:lstStyle/>
          <a:p>
            <a:pPr algn="just"/>
            <a:r>
              <a:rPr lang="en-US" sz="3100" dirty="0">
                <a:solidFill>
                  <a:srgbClr val="FF0000"/>
                </a:solidFill>
              </a:rPr>
              <a:t> </a:t>
            </a:r>
            <a:r>
              <a:rPr lang="en-US" sz="2300" dirty="0">
                <a:solidFill>
                  <a:srgbClr val="FF0000"/>
                </a:solidFill>
              </a:rPr>
              <a:t>Afghanistan and Pakistan to the north-west; China, Bhutan and Nepal to the north; Myanmar to the east; and Bangladesh to the east of West Bengal. Sri Lanka is separated from India by a narrow channel of sea, formed by Palk Strait and the Gulf of </a:t>
            </a:r>
            <a:r>
              <a:rPr lang="en-US" sz="2300" dirty="0" err="1">
                <a:solidFill>
                  <a:srgbClr val="FF0000"/>
                </a:solidFill>
              </a:rPr>
              <a:t>Mannar</a:t>
            </a:r>
            <a:r>
              <a:rPr lang="en-US" sz="2300" dirty="0">
                <a:solidFill>
                  <a:srgbClr val="FF0000"/>
                </a:solidFill>
              </a:rPr>
              <a:t>.</a:t>
            </a:r>
          </a:p>
          <a:p>
            <a:pPr algn="just"/>
            <a:r>
              <a:rPr lang="en-US" sz="2300" dirty="0">
                <a:solidFill>
                  <a:srgbClr val="FF0000"/>
                </a:solidFill>
              </a:rPr>
              <a:t>There are 29 states and 7 Union territories in the country. There are 718 Districts in India administered by their respective State/UT.</a:t>
            </a:r>
          </a:p>
          <a:p>
            <a:pPr algn="just"/>
            <a:r>
              <a:rPr lang="en-US" sz="2300" dirty="0">
                <a:solidFill>
                  <a:srgbClr val="FF0000"/>
                </a:solidFill>
              </a:rPr>
              <a:t>India's population, as on 1 March 2011 stood at 1,210,193,422 (623.7 million males and 586.4 million females)</a:t>
            </a:r>
          </a:p>
          <a:p>
            <a:pPr algn="just"/>
            <a:r>
              <a:rPr lang="en-US" sz="2300" dirty="0">
                <a:solidFill>
                  <a:srgbClr val="FF0000"/>
                </a:solidFill>
              </a:rPr>
              <a:t>The average annual exponential growth rate stands at 1.64 per cent during </a:t>
            </a:r>
            <a:r>
              <a:rPr lang="en-US" sz="2300" dirty="0" smtClean="0">
                <a:solidFill>
                  <a:srgbClr val="FF0000"/>
                </a:solidFill>
              </a:rPr>
              <a:t>2001-2011,</a:t>
            </a:r>
          </a:p>
          <a:p>
            <a:pPr algn="just"/>
            <a:r>
              <a:rPr lang="en-US" sz="2300" dirty="0">
                <a:solidFill>
                  <a:srgbClr val="000099"/>
                </a:solidFill>
              </a:rPr>
              <a:t>The climate of India can broadly be classified as a tropical monsoon one. But, in spite of much of the northern part of India lying beyond the tropical zone, the entire country has a tropical climate marked by relatively high temperatures and dry winters</a:t>
            </a:r>
            <a:r>
              <a:rPr lang="en-US" sz="2300" dirty="0" smtClean="0">
                <a:solidFill>
                  <a:srgbClr val="000099"/>
                </a:solidFill>
              </a:rPr>
              <a:t>.</a:t>
            </a:r>
          </a:p>
          <a:p>
            <a:pPr algn="just"/>
            <a:endParaRPr lang="en-US" sz="2300" dirty="0"/>
          </a:p>
          <a:p>
            <a:pPr algn="just"/>
            <a:endParaRPr lang="en-US" sz="2400" dirty="0">
              <a:solidFill>
                <a:srgbClr val="000099"/>
              </a:solidFill>
            </a:endParaRPr>
          </a:p>
          <a:p>
            <a:pPr algn="just"/>
            <a:endParaRPr lang="en-US" sz="2100" dirty="0">
              <a:solidFill>
                <a:srgbClr val="FF0000"/>
              </a:solidFill>
            </a:endParaRPr>
          </a:p>
          <a:p>
            <a:pPr algn="just"/>
            <a:endParaRPr lang="en-US" sz="3100" dirty="0">
              <a:solidFill>
                <a:srgbClr val="FF0000"/>
              </a:solidFill>
            </a:endParaRP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180" y="6078072"/>
            <a:ext cx="809585" cy="64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115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66"/>
            <a:ext cx="5791867" cy="3814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4326" y="3971926"/>
            <a:ext cx="8172450" cy="3139321"/>
          </a:xfrm>
          <a:prstGeom prst="rect">
            <a:avLst/>
          </a:prstGeom>
        </p:spPr>
        <p:txBody>
          <a:bodyPr wrap="square">
            <a:spAutoFit/>
          </a:bodyPr>
          <a:lstStyle/>
          <a:p>
            <a:pPr algn="just"/>
            <a:r>
              <a:rPr lang="en-US" dirty="0"/>
              <a:t>There are four seasons: </a:t>
            </a:r>
          </a:p>
          <a:p>
            <a:pPr marL="285750" indent="-285750" algn="just">
              <a:buFont typeface="Arial" pitchFamily="34" charset="0"/>
              <a:buChar char="•"/>
            </a:pPr>
            <a:r>
              <a:rPr lang="en-US" dirty="0"/>
              <a:t>W</a:t>
            </a:r>
            <a:r>
              <a:rPr lang="en-US" dirty="0" smtClean="0"/>
              <a:t>inter </a:t>
            </a:r>
            <a:r>
              <a:rPr lang="en-US" dirty="0"/>
              <a:t>(</a:t>
            </a:r>
            <a:r>
              <a:rPr lang="en-US" dirty="0" smtClean="0"/>
              <a:t>Jan-Feb) 				Western Disturbance,  Cold Wave, Fog</a:t>
            </a:r>
          </a:p>
          <a:p>
            <a:pPr marL="285750" indent="-285750" algn="just">
              <a:buFont typeface="Arial" pitchFamily="34" charset="0"/>
              <a:buChar char="•"/>
            </a:pPr>
            <a:r>
              <a:rPr lang="en-US" dirty="0" smtClean="0"/>
              <a:t>Summer </a:t>
            </a:r>
            <a:r>
              <a:rPr lang="en-US" dirty="0"/>
              <a:t>(</a:t>
            </a:r>
            <a:r>
              <a:rPr lang="en-US" dirty="0" smtClean="0"/>
              <a:t>March-May)		         Cyclonic Disturbances, Heat Wave, Thunder 									Storms, Squalls Hail Storm Tornado</a:t>
            </a:r>
          </a:p>
          <a:p>
            <a:pPr marL="285750" indent="-285750" algn="just">
              <a:buFont typeface="Arial" pitchFamily="34" charset="0"/>
              <a:buChar char="•"/>
            </a:pPr>
            <a:r>
              <a:rPr lang="en-US" dirty="0" smtClean="0"/>
              <a:t>South-West Monsoon </a:t>
            </a:r>
            <a:r>
              <a:rPr lang="en-US" dirty="0"/>
              <a:t>season (June-September)	</a:t>
            </a:r>
            <a:r>
              <a:rPr lang="en-US" dirty="0" err="1" smtClean="0"/>
              <a:t>SouthwestMonsoon</a:t>
            </a:r>
            <a:r>
              <a:rPr lang="en-US" dirty="0" smtClean="0"/>
              <a:t> Circulation 											Monsoon Disturbances</a:t>
            </a:r>
          </a:p>
          <a:p>
            <a:pPr marL="285750" indent="-285750" algn="just">
              <a:buFont typeface="Arial" pitchFamily="34" charset="0"/>
              <a:buChar char="•"/>
            </a:pPr>
            <a:r>
              <a:rPr lang="en-US" dirty="0" smtClean="0"/>
              <a:t>Post </a:t>
            </a:r>
            <a:r>
              <a:rPr lang="en-US" dirty="0"/>
              <a:t>monsoon season (October-November)	</a:t>
            </a:r>
            <a:r>
              <a:rPr lang="en-US" dirty="0" smtClean="0"/>
              <a:t>        Northeast Monsoon Cyclonic 												Disturbances</a:t>
            </a:r>
          </a:p>
          <a:p>
            <a:pPr algn="just"/>
            <a:r>
              <a:rPr lang="en-US" dirty="0" smtClean="0"/>
              <a:t>India </a:t>
            </a:r>
            <a:r>
              <a:rPr lang="en-US" dirty="0"/>
              <a:t>is characterized by strong temperature variations in different seasons ranging from mean temperature of about 10°C in winter to about 32 °C in summer season.</a:t>
            </a:r>
          </a:p>
          <a:p>
            <a:pPr algn="just"/>
            <a:r>
              <a:rPr lang="en-US" dirty="0"/>
              <a:t>The annual rainfall 1182.8 mm.</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238" y="157165"/>
            <a:ext cx="3643312" cy="381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6131859"/>
            <a:ext cx="742950" cy="73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2642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71450"/>
            <a:ext cx="8615361" cy="593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3849" y="5870575"/>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439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824"/>
          </a:xfrm>
        </p:spPr>
        <p:txBody>
          <a:bodyPr>
            <a:normAutofit fontScale="90000"/>
          </a:bodyPr>
          <a:lstStyle/>
          <a:p>
            <a:r>
              <a:rPr lang="en-US" sz="2800" dirty="0">
                <a:solidFill>
                  <a:srgbClr val="000099"/>
                </a:solidFill>
              </a:rPr>
              <a:t>INDIA METEOROLOGICAL DEPARTMENT-OVERVIEW </a:t>
            </a:r>
            <a:br>
              <a:rPr lang="en-US" sz="2800" dirty="0">
                <a:solidFill>
                  <a:srgbClr val="000099"/>
                </a:solidFill>
              </a:rPr>
            </a:br>
            <a:endParaRPr lang="en-US" sz="2800" dirty="0">
              <a:solidFill>
                <a:srgbClr val="000099"/>
              </a:solidFill>
            </a:endParaRPr>
          </a:p>
        </p:txBody>
      </p:sp>
      <p:sp>
        <p:nvSpPr>
          <p:cNvPr id="3" name="Content Placeholder 2"/>
          <p:cNvSpPr>
            <a:spLocks noGrp="1"/>
          </p:cNvSpPr>
          <p:nvPr>
            <p:ph idx="1"/>
          </p:nvPr>
        </p:nvSpPr>
        <p:spPr>
          <a:xfrm>
            <a:off x="355600" y="1223494"/>
            <a:ext cx="8229600" cy="5402948"/>
          </a:xfrm>
        </p:spPr>
        <p:txBody>
          <a:bodyPr/>
          <a:lstStyle/>
          <a:p>
            <a:pPr marL="0" indent="0">
              <a:buNone/>
            </a:pPr>
            <a:endParaRPr lang="en-US" dirty="0"/>
          </a:p>
        </p:txBody>
      </p:sp>
      <p:sp>
        <p:nvSpPr>
          <p:cNvPr id="4" name="Rectangle 3"/>
          <p:cNvSpPr/>
          <p:nvPr/>
        </p:nvSpPr>
        <p:spPr>
          <a:xfrm>
            <a:off x="355600" y="1434218"/>
            <a:ext cx="8229600" cy="5570756"/>
          </a:xfrm>
          <a:prstGeom prst="rect">
            <a:avLst/>
          </a:prstGeom>
        </p:spPr>
        <p:txBody>
          <a:bodyPr wrap="square">
            <a:spAutoFit/>
          </a:bodyPr>
          <a:lstStyle/>
          <a:p>
            <a:pPr marL="285750" indent="-285750" algn="just">
              <a:buFont typeface="Wingdings" pitchFamily="2" charset="2"/>
              <a:buChar char="Ø"/>
            </a:pPr>
            <a:r>
              <a:rPr lang="en-US" dirty="0" smtClean="0">
                <a:solidFill>
                  <a:srgbClr val="FF0000"/>
                </a:solidFill>
              </a:rPr>
              <a:t>India </a:t>
            </a:r>
            <a:r>
              <a:rPr lang="en-US" dirty="0">
                <a:solidFill>
                  <a:srgbClr val="FF0000"/>
                </a:solidFill>
              </a:rPr>
              <a:t>Meteorological Department, Ministry of Earth Sciences is the National Meteorological Service of the country and the principal Government agency in all matters relating to </a:t>
            </a:r>
            <a:r>
              <a:rPr lang="en-US" dirty="0" smtClean="0">
                <a:solidFill>
                  <a:srgbClr val="FF0000"/>
                </a:solidFill>
              </a:rPr>
              <a:t>Meteorology and </a:t>
            </a:r>
            <a:r>
              <a:rPr lang="en-US" dirty="0">
                <a:solidFill>
                  <a:srgbClr val="FF0000"/>
                </a:solidFill>
              </a:rPr>
              <a:t>allied discipline and provides weather and climate services to the public and specialized sectors. </a:t>
            </a:r>
            <a:r>
              <a:rPr lang="en-US" dirty="0" smtClean="0">
                <a:solidFill>
                  <a:srgbClr val="FF0000"/>
                </a:solidFill>
              </a:rPr>
              <a:t> </a:t>
            </a:r>
          </a:p>
          <a:p>
            <a:pPr marL="285750" indent="-285750" algn="just">
              <a:buFont typeface="Wingdings" pitchFamily="2" charset="2"/>
              <a:buChar char="Ø"/>
            </a:pPr>
            <a:r>
              <a:rPr lang="en-US" dirty="0">
                <a:solidFill>
                  <a:srgbClr val="000099"/>
                </a:solidFill>
              </a:rPr>
              <a:t>A disastrous tropical cyclone struck Calcutta in 1864 and this was followed by failures  of the monsoon rains in 1866 and 1871. In the year 1875, the Government of India established the India Meteorological Department, bringing all meteorological work in the country under a central authority</a:t>
            </a:r>
            <a:r>
              <a:rPr lang="en-US" dirty="0" smtClean="0">
                <a:solidFill>
                  <a:srgbClr val="000099"/>
                </a:solidFill>
              </a:rPr>
              <a:t>.</a:t>
            </a:r>
          </a:p>
          <a:p>
            <a:pPr marL="285750" indent="-285750" algn="just">
              <a:buFont typeface="Wingdings" pitchFamily="2" charset="2"/>
              <a:buChar char="Ø"/>
            </a:pPr>
            <a:r>
              <a:rPr lang="en-US" dirty="0" smtClean="0">
                <a:solidFill>
                  <a:srgbClr val="000099"/>
                </a:solidFill>
              </a:rPr>
              <a:t>From </a:t>
            </a:r>
            <a:r>
              <a:rPr lang="en-US" dirty="0">
                <a:solidFill>
                  <a:srgbClr val="000099"/>
                </a:solidFill>
              </a:rPr>
              <a:t>a modest beginning in 1875, IMD has progressively expanded its infrastructure for meteorological observations, communications, forecasting and weather services and it has achieved a parallel scientific growth. </a:t>
            </a:r>
            <a:endParaRPr lang="en-US" dirty="0" smtClean="0">
              <a:solidFill>
                <a:srgbClr val="000099"/>
              </a:solidFill>
            </a:endParaRPr>
          </a:p>
          <a:p>
            <a:pPr algn="just"/>
            <a:endParaRPr lang="en-US" dirty="0">
              <a:solidFill>
                <a:srgbClr val="000099"/>
              </a:solidFill>
            </a:endParaRPr>
          </a:p>
          <a:p>
            <a:pPr marL="285750" indent="-285750" algn="just">
              <a:buFont typeface="Wingdings" pitchFamily="2" charset="2"/>
              <a:buChar char="Ø"/>
            </a:pPr>
            <a:r>
              <a:rPr lang="en-US" dirty="0" smtClean="0">
                <a:solidFill>
                  <a:srgbClr val="000099"/>
                </a:solidFill>
              </a:rPr>
              <a:t>The Director General of Meteorology is the Head of the of the India Meteorological Department, with headquarter at New Delhi. There are four Additional </a:t>
            </a:r>
            <a:r>
              <a:rPr lang="en-US" dirty="0">
                <a:solidFill>
                  <a:srgbClr val="000099"/>
                </a:solidFill>
              </a:rPr>
              <a:t>Director </a:t>
            </a:r>
            <a:r>
              <a:rPr lang="en-US" dirty="0" smtClean="0">
                <a:solidFill>
                  <a:srgbClr val="000099"/>
                </a:solidFill>
              </a:rPr>
              <a:t>Generals.</a:t>
            </a:r>
          </a:p>
          <a:p>
            <a:pPr algn="just"/>
            <a:r>
              <a:rPr lang="en-US" dirty="0" smtClean="0">
                <a:solidFill>
                  <a:srgbClr val="000099"/>
                </a:solidFill>
              </a:rPr>
              <a:t>For the convenience of administrative and technical control there are six Regional Meteorological centers at Delhi, Mumbai, Chennai, Kolkata, Guwahati and Nagpur.</a:t>
            </a:r>
          </a:p>
          <a:p>
            <a:pPr marL="285750" indent="-285750" algn="just">
              <a:buFont typeface="Arial" pitchFamily="34" charset="0"/>
              <a:buChar char="•"/>
            </a:pPr>
            <a:r>
              <a:rPr lang="en-US" dirty="0" smtClean="0">
                <a:solidFill>
                  <a:srgbClr val="000099"/>
                </a:solidFill>
              </a:rPr>
              <a:t>The number of staffs are 4000 .   </a:t>
            </a:r>
          </a:p>
          <a:p>
            <a:pPr algn="just"/>
            <a:endParaRPr lang="en-US" sz="1600" dirty="0">
              <a:solidFill>
                <a:srgbClr val="000099"/>
              </a:solidFill>
            </a:endParaRPr>
          </a:p>
          <a:p>
            <a:endParaRPr lang="en-US" sz="16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7882" y="6221506"/>
            <a:ext cx="528918" cy="6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367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14325"/>
            <a:ext cx="8229600" cy="5243513"/>
          </a:xfrm>
        </p:spPr>
        <p:txBody>
          <a:bodyPr>
            <a:normAutofit fontScale="55000" lnSpcReduction="20000"/>
          </a:bodyPr>
          <a:lstStyle/>
          <a:p>
            <a:pPr marL="0" indent="0">
              <a:buNone/>
            </a:pPr>
            <a:endParaRPr lang="en-US" sz="3300" dirty="0"/>
          </a:p>
          <a:p>
            <a:pPr marL="0" indent="0">
              <a:buNone/>
            </a:pPr>
            <a:r>
              <a:rPr lang="en-US" sz="3300" dirty="0" smtClean="0"/>
              <a:t>It’s </a:t>
            </a:r>
            <a:r>
              <a:rPr lang="en-US" sz="3300" dirty="0"/>
              <a:t>mandate is:                                                        </a:t>
            </a:r>
          </a:p>
          <a:p>
            <a:pPr algn="just"/>
            <a:r>
              <a:rPr lang="en-US" sz="3300" dirty="0">
                <a:solidFill>
                  <a:srgbClr val="000099"/>
                </a:solidFill>
              </a:rPr>
              <a:t>To take meteorological observations and to provide current and forecast meteorological information for optimum operation of weather-sensitive activities like agriculture, irrigation, shipping, aviation, offshore oil explorations, etc.  </a:t>
            </a:r>
            <a:endParaRPr lang="en-US" sz="3300" dirty="0" smtClean="0">
              <a:solidFill>
                <a:srgbClr val="000099"/>
              </a:solidFill>
            </a:endParaRPr>
          </a:p>
          <a:p>
            <a:pPr marL="0" indent="0" algn="just">
              <a:buNone/>
            </a:pPr>
            <a:endParaRPr lang="en-US" sz="3300" dirty="0">
              <a:solidFill>
                <a:srgbClr val="000099"/>
              </a:solidFill>
            </a:endParaRPr>
          </a:p>
          <a:p>
            <a:pPr algn="just"/>
            <a:r>
              <a:rPr lang="en-US" sz="3300" dirty="0">
                <a:solidFill>
                  <a:srgbClr val="000099"/>
                </a:solidFill>
              </a:rPr>
              <a:t>To warn against severe weather phenomena like tropical cyclones, </a:t>
            </a:r>
            <a:r>
              <a:rPr lang="en-US" sz="3300" dirty="0" err="1">
                <a:solidFill>
                  <a:srgbClr val="000099"/>
                </a:solidFill>
              </a:rPr>
              <a:t>norwesters</a:t>
            </a:r>
            <a:r>
              <a:rPr lang="en-US" sz="3300" dirty="0">
                <a:solidFill>
                  <a:srgbClr val="000099"/>
                </a:solidFill>
              </a:rPr>
              <a:t>, </a:t>
            </a:r>
            <a:r>
              <a:rPr lang="en-US" sz="3300" dirty="0" err="1">
                <a:solidFill>
                  <a:srgbClr val="000099"/>
                </a:solidFill>
              </a:rPr>
              <a:t>duststorms</a:t>
            </a:r>
            <a:r>
              <a:rPr lang="en-US" sz="3300" dirty="0">
                <a:solidFill>
                  <a:srgbClr val="000099"/>
                </a:solidFill>
              </a:rPr>
              <a:t>, heavy rains and snow, cold and heat waves, etc., which cause destruction of life and property.  </a:t>
            </a:r>
          </a:p>
          <a:p>
            <a:pPr marL="0" indent="0" algn="just">
              <a:buNone/>
            </a:pPr>
            <a:r>
              <a:rPr lang="en-US" sz="3300" dirty="0">
                <a:solidFill>
                  <a:srgbClr val="000099"/>
                </a:solidFill>
              </a:rPr>
              <a:t> </a:t>
            </a:r>
          </a:p>
          <a:p>
            <a:pPr algn="just"/>
            <a:r>
              <a:rPr lang="en-US" sz="3300" dirty="0">
                <a:solidFill>
                  <a:srgbClr val="000099"/>
                </a:solidFill>
              </a:rPr>
              <a:t>To provide meteorological statistics required for agriculture, water resource management, industries, oil exploration and other nation-building activities.  </a:t>
            </a:r>
          </a:p>
          <a:p>
            <a:pPr marL="0" indent="0" algn="just">
              <a:buNone/>
            </a:pPr>
            <a:r>
              <a:rPr lang="en-US" sz="3300" dirty="0">
                <a:solidFill>
                  <a:srgbClr val="000099"/>
                </a:solidFill>
              </a:rPr>
              <a:t> </a:t>
            </a:r>
          </a:p>
          <a:p>
            <a:pPr algn="just"/>
            <a:r>
              <a:rPr lang="en-US" sz="3300" dirty="0">
                <a:solidFill>
                  <a:srgbClr val="000099"/>
                </a:solidFill>
              </a:rPr>
              <a:t>To conduct and promote research in meteorology and allied disciplines.  </a:t>
            </a:r>
          </a:p>
          <a:p>
            <a:pPr marL="0" indent="0" algn="just">
              <a:buNone/>
            </a:pPr>
            <a:r>
              <a:rPr lang="en-US" sz="3300" dirty="0">
                <a:solidFill>
                  <a:srgbClr val="000099"/>
                </a:solidFill>
              </a:rPr>
              <a:t> </a:t>
            </a:r>
          </a:p>
          <a:p>
            <a:pPr algn="just"/>
            <a:r>
              <a:rPr lang="en-US" sz="3300" dirty="0">
                <a:solidFill>
                  <a:srgbClr val="000099"/>
                </a:solidFill>
              </a:rPr>
              <a:t>To detect and locate earthquakes and to evaluate seismicity in different parts of the country for development projects.  </a:t>
            </a:r>
          </a:p>
          <a:p>
            <a:pPr marL="0" indent="0" algn="just">
              <a:buNone/>
            </a:pPr>
            <a:r>
              <a:rPr lang="en-US" sz="3300" dirty="0">
                <a:solidFill>
                  <a:srgbClr val="000099"/>
                </a:solidFill>
              </a:rPr>
              <a:t> </a:t>
            </a:r>
          </a:p>
          <a:p>
            <a:pPr algn="just"/>
            <a:endParaRPr lang="en-US" dirty="0">
              <a:solidFill>
                <a:srgbClr val="000099"/>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0597" y="5557838"/>
            <a:ext cx="108585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776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52" y="685802"/>
            <a:ext cx="4294894" cy="4486274"/>
          </a:xfrm>
        </p:spPr>
      </p:pic>
      <p:sp>
        <p:nvSpPr>
          <p:cNvPr id="5" name="Rectangle 4"/>
          <p:cNvSpPr/>
          <p:nvPr/>
        </p:nvSpPr>
        <p:spPr>
          <a:xfrm>
            <a:off x="4580646" y="685802"/>
            <a:ext cx="4572000" cy="5078313"/>
          </a:xfrm>
          <a:prstGeom prst="rect">
            <a:avLst/>
          </a:prstGeom>
        </p:spPr>
        <p:txBody>
          <a:bodyPr>
            <a:spAutoFit/>
          </a:bodyPr>
          <a:lstStyle/>
          <a:p>
            <a:pPr marL="285750" indent="-285750" algn="just">
              <a:buFont typeface="Wingdings" pitchFamily="2" charset="2"/>
              <a:buChar char="Ø"/>
            </a:pPr>
            <a:r>
              <a:rPr lang="en-US" dirty="0">
                <a:solidFill>
                  <a:srgbClr val="FF0066"/>
                </a:solidFill>
              </a:rPr>
              <a:t>It covers an area of 32,87,263 sq. km, extending from the snow-covered Himalayan heights to the tropical rain forests of the south</a:t>
            </a:r>
            <a:r>
              <a:rPr lang="en-US" dirty="0" smtClean="0">
                <a:solidFill>
                  <a:srgbClr val="FF0066"/>
                </a:solidFill>
              </a:rPr>
              <a:t>.</a:t>
            </a:r>
          </a:p>
          <a:p>
            <a:pPr marL="285750" indent="-285750" algn="just">
              <a:buFont typeface="Wingdings" pitchFamily="2" charset="2"/>
              <a:buChar char="Ø"/>
            </a:pPr>
            <a:r>
              <a:rPr lang="en-US" dirty="0">
                <a:solidFill>
                  <a:srgbClr val="FF0066"/>
                </a:solidFill>
              </a:rPr>
              <a:t>The Himalaya Range, Karakoram and </a:t>
            </a:r>
            <a:r>
              <a:rPr lang="en-US" dirty="0" err="1">
                <a:solidFill>
                  <a:srgbClr val="FF0066"/>
                </a:solidFill>
              </a:rPr>
              <a:t>Pir</a:t>
            </a:r>
            <a:r>
              <a:rPr lang="en-US" dirty="0">
                <a:solidFill>
                  <a:srgbClr val="FF0066"/>
                </a:solidFill>
              </a:rPr>
              <a:t> </a:t>
            </a:r>
            <a:r>
              <a:rPr lang="en-US" dirty="0" err="1">
                <a:solidFill>
                  <a:srgbClr val="FF0066"/>
                </a:solidFill>
              </a:rPr>
              <a:t>Panjal</a:t>
            </a:r>
            <a:r>
              <a:rPr lang="en-US" dirty="0">
                <a:solidFill>
                  <a:srgbClr val="FF0066"/>
                </a:solidFill>
              </a:rPr>
              <a:t> Range, Eastern Mountain Range or The </a:t>
            </a:r>
            <a:r>
              <a:rPr lang="en-US" dirty="0" err="1">
                <a:solidFill>
                  <a:srgbClr val="FF0066"/>
                </a:solidFill>
              </a:rPr>
              <a:t>Purvanchal</a:t>
            </a:r>
            <a:r>
              <a:rPr lang="en-US" dirty="0">
                <a:solidFill>
                  <a:srgbClr val="FF0066"/>
                </a:solidFill>
              </a:rPr>
              <a:t> </a:t>
            </a:r>
            <a:r>
              <a:rPr lang="en-US" dirty="0" smtClean="0">
                <a:solidFill>
                  <a:srgbClr val="FF0066"/>
                </a:solidFill>
              </a:rPr>
              <a:t>Range, The </a:t>
            </a:r>
            <a:r>
              <a:rPr lang="en-US" dirty="0" err="1">
                <a:solidFill>
                  <a:srgbClr val="FF0066"/>
                </a:solidFill>
              </a:rPr>
              <a:t>Satpura</a:t>
            </a:r>
            <a:r>
              <a:rPr lang="en-US" dirty="0">
                <a:solidFill>
                  <a:srgbClr val="FF0066"/>
                </a:solidFill>
              </a:rPr>
              <a:t> and </a:t>
            </a:r>
            <a:r>
              <a:rPr lang="en-US" dirty="0" err="1">
                <a:solidFill>
                  <a:srgbClr val="FF0066"/>
                </a:solidFill>
              </a:rPr>
              <a:t>Vindhaya</a:t>
            </a:r>
            <a:r>
              <a:rPr lang="en-US" dirty="0">
                <a:solidFill>
                  <a:srgbClr val="FF0066"/>
                </a:solidFill>
              </a:rPr>
              <a:t> Range</a:t>
            </a:r>
            <a:r>
              <a:rPr lang="en-US" dirty="0" smtClean="0">
                <a:solidFill>
                  <a:srgbClr val="FF0066"/>
                </a:solidFill>
              </a:rPr>
              <a:t>, The </a:t>
            </a:r>
            <a:r>
              <a:rPr lang="en-US" dirty="0" err="1">
                <a:solidFill>
                  <a:srgbClr val="FF0066"/>
                </a:solidFill>
              </a:rPr>
              <a:t>Aravalli</a:t>
            </a:r>
            <a:r>
              <a:rPr lang="en-US" dirty="0">
                <a:solidFill>
                  <a:srgbClr val="FF0066"/>
                </a:solidFill>
              </a:rPr>
              <a:t> Range, The Western Ghats, The Eastern </a:t>
            </a:r>
            <a:r>
              <a:rPr lang="en-US" dirty="0" smtClean="0">
                <a:solidFill>
                  <a:srgbClr val="FF0066"/>
                </a:solidFill>
              </a:rPr>
              <a:t>Ghats.</a:t>
            </a:r>
          </a:p>
          <a:p>
            <a:pPr marL="285750" indent="-285750" algn="just">
              <a:buFont typeface="Wingdings" pitchFamily="2" charset="2"/>
              <a:buChar char="Ø"/>
            </a:pPr>
            <a:r>
              <a:rPr lang="en-US" dirty="0">
                <a:solidFill>
                  <a:srgbClr val="FF0066"/>
                </a:solidFill>
              </a:rPr>
              <a:t> The rivers of India can be classified into four groups viz., Himalayan rivers, Deccan rivers, Coastal rivers, and Rivers of the inland drainage basin</a:t>
            </a:r>
            <a:r>
              <a:rPr lang="en-US" dirty="0" smtClean="0">
                <a:solidFill>
                  <a:srgbClr val="FF0066"/>
                </a:solidFill>
              </a:rPr>
              <a:t>.   </a:t>
            </a:r>
            <a:r>
              <a:rPr lang="en-US" dirty="0">
                <a:solidFill>
                  <a:srgbClr val="FF0066"/>
                </a:solidFill>
              </a:rPr>
              <a:t>The main Himalayan river systems are those of the Indus and the Ganga-Brahmaputra-</a:t>
            </a:r>
            <a:r>
              <a:rPr lang="en-US" dirty="0" err="1">
                <a:solidFill>
                  <a:srgbClr val="FF0066"/>
                </a:solidFill>
              </a:rPr>
              <a:t>Meghna</a:t>
            </a:r>
            <a:r>
              <a:rPr lang="en-US" dirty="0">
                <a:solidFill>
                  <a:srgbClr val="FF0066"/>
                </a:solidFill>
              </a:rPr>
              <a:t> system</a:t>
            </a:r>
            <a:r>
              <a:rPr lang="en-US" dirty="0" smtClean="0">
                <a:solidFill>
                  <a:srgbClr val="FF0066"/>
                </a:solidFill>
              </a:rPr>
              <a:t>.</a:t>
            </a:r>
          </a:p>
          <a:p>
            <a:pPr marL="285750" indent="-285750" algn="just">
              <a:buFont typeface="Wingdings" pitchFamily="2" charset="2"/>
              <a:buChar char="Ø"/>
            </a:pPr>
            <a:r>
              <a:rPr lang="en-US" dirty="0" smtClean="0">
                <a:solidFill>
                  <a:srgbClr val="FF0066"/>
                </a:solidFill>
              </a:rPr>
              <a:t>Dal </a:t>
            </a:r>
            <a:r>
              <a:rPr lang="en-US" dirty="0">
                <a:solidFill>
                  <a:srgbClr val="FF0066"/>
                </a:solidFill>
              </a:rPr>
              <a:t>Lake, </a:t>
            </a:r>
            <a:r>
              <a:rPr lang="en-US" dirty="0" err="1">
                <a:solidFill>
                  <a:srgbClr val="FF0066"/>
                </a:solidFill>
              </a:rPr>
              <a:t>Surinsar</a:t>
            </a:r>
            <a:r>
              <a:rPr lang="en-US" dirty="0">
                <a:solidFill>
                  <a:srgbClr val="FF0066"/>
                </a:solidFill>
              </a:rPr>
              <a:t> Lake, </a:t>
            </a:r>
            <a:r>
              <a:rPr lang="en-US" dirty="0" err="1">
                <a:solidFill>
                  <a:srgbClr val="FF0066"/>
                </a:solidFill>
              </a:rPr>
              <a:t>Mansar</a:t>
            </a:r>
            <a:r>
              <a:rPr lang="en-US" dirty="0">
                <a:solidFill>
                  <a:srgbClr val="FF0066"/>
                </a:solidFill>
              </a:rPr>
              <a:t> Lake , </a:t>
            </a:r>
            <a:r>
              <a:rPr lang="en-US" dirty="0" err="1">
                <a:solidFill>
                  <a:srgbClr val="FF0066"/>
                </a:solidFill>
              </a:rPr>
              <a:t>Nainital</a:t>
            </a:r>
            <a:r>
              <a:rPr lang="en-US" dirty="0">
                <a:solidFill>
                  <a:srgbClr val="FF0066"/>
                </a:solidFill>
              </a:rPr>
              <a:t> Lake, </a:t>
            </a:r>
            <a:r>
              <a:rPr lang="en-US" dirty="0" err="1">
                <a:solidFill>
                  <a:srgbClr val="FF0066"/>
                </a:solidFill>
              </a:rPr>
              <a:t>Harirke</a:t>
            </a:r>
            <a:r>
              <a:rPr lang="en-US" dirty="0">
                <a:solidFill>
                  <a:srgbClr val="FF0066"/>
                </a:solidFill>
              </a:rPr>
              <a:t> Lake, </a:t>
            </a:r>
            <a:r>
              <a:rPr lang="en-US" dirty="0" err="1">
                <a:solidFill>
                  <a:srgbClr val="FF0066"/>
                </a:solidFill>
              </a:rPr>
              <a:t>Pushkar</a:t>
            </a:r>
            <a:r>
              <a:rPr lang="en-US" dirty="0">
                <a:solidFill>
                  <a:srgbClr val="FF0066"/>
                </a:solidFill>
              </a:rPr>
              <a:t> Lake, </a:t>
            </a:r>
            <a:r>
              <a:rPr lang="en-US" dirty="0" err="1">
                <a:solidFill>
                  <a:srgbClr val="FF0066"/>
                </a:solidFill>
              </a:rPr>
              <a:t>Chilika</a:t>
            </a:r>
            <a:r>
              <a:rPr lang="en-US" dirty="0">
                <a:solidFill>
                  <a:srgbClr val="FF0066"/>
                </a:solidFill>
              </a:rPr>
              <a:t> </a:t>
            </a:r>
            <a:r>
              <a:rPr lang="en-US" dirty="0" smtClean="0">
                <a:solidFill>
                  <a:srgbClr val="FF0066"/>
                </a:solidFill>
              </a:rPr>
              <a:t>Lake</a:t>
            </a:r>
            <a:endParaRPr lang="en-US" dirty="0"/>
          </a:p>
        </p:txBody>
      </p:sp>
      <p:sp>
        <p:nvSpPr>
          <p:cNvPr id="6" name="Rectangle 5"/>
          <p:cNvSpPr/>
          <p:nvPr/>
        </p:nvSpPr>
        <p:spPr>
          <a:xfrm>
            <a:off x="285752" y="5681066"/>
            <a:ext cx="7772398" cy="646331"/>
          </a:xfrm>
          <a:prstGeom prst="rect">
            <a:avLst/>
          </a:prstGeom>
        </p:spPr>
        <p:txBody>
          <a:bodyPr wrap="square">
            <a:spAutoFit/>
          </a:bodyPr>
          <a:lstStyle/>
          <a:p>
            <a:pPr marL="285750" indent="-285750">
              <a:buFont typeface="Wingdings" pitchFamily="2" charset="2"/>
              <a:buChar char="Ø"/>
            </a:pPr>
            <a:r>
              <a:rPr lang="en-US" dirty="0"/>
              <a:t>Coast The total length of the coastline of the mainland, Lakshadweep Islands and Andaman &amp; Nicobar Islands is 7,516.6 km.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1" y="-44448"/>
            <a:ext cx="860107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740" y="6004231"/>
            <a:ext cx="693083" cy="743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961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5299</TotalTime>
  <Words>1906</Words>
  <Application>Microsoft Office PowerPoint</Application>
  <PresentationFormat>On-screen Show (4:3)</PresentationFormat>
  <Paragraphs>152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WMO_WHITE_Powerpoint_en_fr</vt:lpstr>
      <vt:lpstr>PowerPoint Presentation</vt:lpstr>
      <vt:lpstr>Outline</vt:lpstr>
      <vt:lpstr>Introduction</vt:lpstr>
      <vt:lpstr>PowerPoint Presentation</vt:lpstr>
      <vt:lpstr>PowerPoint Presentation</vt:lpstr>
      <vt:lpstr>PowerPoint Presentation</vt:lpstr>
      <vt:lpstr>INDIA METEOROLOGICAL DEPARTMENT-OVERVIEW  </vt:lpstr>
      <vt:lpstr>PowerPoint Presentation</vt:lpstr>
      <vt:lpstr>PowerPoint Presentation</vt:lpstr>
      <vt:lpstr>National requirements for observations</vt:lpstr>
      <vt:lpstr>Summary of national observing capabilities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Status of National implementation of WIGOS </vt:lpstr>
      <vt:lpstr>PowerPoint Presentation</vt:lpstr>
      <vt:lpstr>National and International collaboartion</vt:lpstr>
      <vt:lpstr>Challenges</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LFNunes</dc:creator>
  <cp:lastModifiedBy>admin</cp:lastModifiedBy>
  <cp:revision>727</cp:revision>
  <cp:lastPrinted>2017-09-29T07:54:09Z</cp:lastPrinted>
  <dcterms:created xsi:type="dcterms:W3CDTF">2016-05-27T11:05:50Z</dcterms:created>
  <dcterms:modified xsi:type="dcterms:W3CDTF">2018-11-06T17:28:53Z</dcterms:modified>
</cp:coreProperties>
</file>