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Arial Narrow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alNarrow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ArialNarrow-italic.fntdata"/><Relationship Id="rId14" Type="http://schemas.openxmlformats.org/officeDocument/2006/relationships/font" Target="fonts/ArialNarrow-bold.fntdata"/><Relationship Id="rId16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Font typeface="Times New Roman"/>
              <a:buNone/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Font typeface="Times New Roman"/>
              <a:buNone/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Font typeface="Times New Roman"/>
              <a:buNone/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Font typeface="Times New Roman"/>
              <a:buNone/>
            </a:pPr>
            <a:r>
              <a:t/>
            </a:r>
            <a:endParaRPr/>
          </a:p>
          <a:p>
            <a:pPr lvl="1">
              <a:spcBef>
                <a:spcPts val="0"/>
              </a:spcBef>
            </a:pPr>
            <a:r>
              <a:t/>
            </a:r>
            <a:endParaRPr/>
          </a:p>
          <a:p>
            <a:pPr lvl="2">
              <a:spcBef>
                <a:spcPts val="0"/>
              </a:spcBef>
            </a:pPr>
            <a:r>
              <a:t/>
            </a:r>
            <a:endParaRPr/>
          </a:p>
          <a:p>
            <a:pPr lvl="3">
              <a:spcBef>
                <a:spcPts val="0"/>
              </a:spcBef>
            </a:pPr>
            <a:r>
              <a:t/>
            </a:r>
            <a:endParaRPr/>
          </a:p>
          <a:p>
            <a:pPr lvl="4">
              <a:spcBef>
                <a:spcPts val="0"/>
              </a:spcBef>
            </a:pPr>
            <a:r>
              <a:t/>
            </a:r>
            <a:endParaRPr/>
          </a:p>
          <a:p>
            <a:pPr lvl="5">
              <a:spcBef>
                <a:spcPts val="0"/>
              </a:spcBef>
            </a:pPr>
            <a:r>
              <a:t/>
            </a:r>
            <a:endParaRPr/>
          </a:p>
          <a:p>
            <a:pPr lvl="6">
              <a:spcBef>
                <a:spcPts val="0"/>
              </a:spcBef>
            </a:pPr>
            <a:r>
              <a:t/>
            </a:r>
            <a:endParaRPr/>
          </a:p>
          <a:p>
            <a:pPr lvl="7">
              <a:spcBef>
                <a:spcPts val="0"/>
              </a:spcBef>
            </a:pPr>
            <a:r>
              <a:t/>
            </a:r>
            <a:endParaRPr/>
          </a:p>
          <a:p>
            <a:pPr lvl="8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17"/>
          <p:cNvSpPr txBox="1"/>
          <p:nvPr>
            <p:ph type="ctrTitle"/>
          </p:nvPr>
        </p:nvSpPr>
        <p:spPr>
          <a:xfrm>
            <a:off x="611187" y="3211513"/>
            <a:ext cx="7921624" cy="173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611187" y="5106987"/>
            <a:ext cx="792162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None/>
              <a:defRPr/>
            </a:lvl1pPr>
            <a:lvl2pPr indent="-355600" lvl="1" marL="990600" marR="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254000" lvl="3" marL="17526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254000" lvl="4" marL="22098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254000" lvl="5" marL="26670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6pPr>
            <a:lvl7pPr indent="-254000" lvl="6" marL="31242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7pPr>
            <a:lvl8pPr indent="-254000" lvl="7" marL="35814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8pPr>
            <a:lvl9pPr indent="-254000" lvl="8" marL="40386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2843213" y="6467475"/>
            <a:ext cx="2520949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5795962" y="6467475"/>
            <a:ext cx="1152525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 rot="5400000">
            <a:off x="5066507" y="2197893"/>
            <a:ext cx="5907086" cy="1889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 rot="5400000">
            <a:off x="1209675" y="382587"/>
            <a:ext cx="5907086" cy="5519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55600" lvl="0" marL="53340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1pPr>
            <a:lvl2pPr indent="-355600" lvl="1" marL="99060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304800" lvl="2" marL="1371600" rtl="0" algn="l">
              <a:spcBef>
                <a:spcPts val="48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254000" lvl="3" marL="17526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254000" lvl="4" marL="22098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254000" lvl="5" marL="26670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6pPr>
            <a:lvl7pPr indent="-254000" lvl="6" marL="31242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7pPr>
            <a:lvl8pPr indent="-254000" lvl="7" marL="35814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8pPr>
            <a:lvl9pPr indent="-254000" lvl="8" marL="40386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, Text, and Conten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4683125" y="1052512"/>
            <a:ext cx="4281487" cy="48974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260405" y="1054126"/>
            <a:ext cx="4279789" cy="4905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34" name="Shape 134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/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None/>
              <a:defRPr/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None/>
              <a:defRPr/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None/>
              <a:defRPr/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None/>
              <a:defRPr/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None/>
              <a:defRPr/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None/>
              <a:defRPr/>
            </a:lvl9pPr>
          </a:lstStyle>
          <a:p/>
        </p:txBody>
      </p:sp>
      <p:sp>
        <p:nvSpPr>
          <p:cNvPr id="135" name="Shape 135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250825" y="3573462"/>
            <a:ext cx="8713788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179388" y="4365625"/>
            <a:ext cx="8785225" cy="1727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rtl="0" algn="ctr">
              <a:spcBef>
                <a:spcPts val="400"/>
              </a:spcBef>
              <a:spcAft>
                <a:spcPts val="0"/>
              </a:spcAft>
              <a:defRPr/>
            </a:lvl1pPr>
            <a:lvl2pPr indent="-158750" lvl="1" marL="74295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101600" lvl="2" marL="11430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101600" lvl="3" marL="16002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101600" lvl="4" marL="20574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9pPr>
          </a:lstStyle>
          <a:p/>
        </p:txBody>
      </p:sp>
      <p:sp>
        <p:nvSpPr>
          <p:cNvPr id="140" name="Shape 140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145" name="Shape 145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250825" y="3573462"/>
            <a:ext cx="8713788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179388" y="981075"/>
            <a:ext cx="4316412" cy="5472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0" name="Shape 150"/>
          <p:cNvSpPr txBox="1"/>
          <p:nvPr>
            <p:ph idx="2" type="body"/>
          </p:nvPr>
        </p:nvSpPr>
        <p:spPr>
          <a:xfrm>
            <a:off x="4648200" y="981075"/>
            <a:ext cx="4316413" cy="5472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1" name="Shape 151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2" name="Shape 152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156" name="Shape 156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7" name="Shape 157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158" name="Shape 158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9" name="Shape 159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0" name="Shape 160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250825" y="3573462"/>
            <a:ext cx="8713788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63" name="Shape 163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4" name="Shape 164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7" name="Shape 167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1" name="Shape 17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172" name="Shape 172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3" name="Shape 173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250825" y="1052512"/>
            <a:ext cx="8713788" cy="48974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55600" lvl="0" marL="53340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1pPr>
            <a:lvl2pPr indent="-355600" lvl="1" marL="99060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304800" lvl="2" marL="1371600" rtl="0" algn="l">
              <a:spcBef>
                <a:spcPts val="48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254000" lvl="3" marL="17526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254000" lvl="4" marL="22098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254000" lvl="5" marL="26670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6pPr>
            <a:lvl7pPr indent="-254000" lvl="6" marL="31242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7pPr>
            <a:lvl8pPr indent="-254000" lvl="7" marL="35814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8pPr>
            <a:lvl9pPr indent="-254000" lvl="8" marL="40386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6" name="Shape 176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178" name="Shape 178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9" name="Shape 179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250825" y="3573462"/>
            <a:ext cx="8713788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 rot="5400000">
            <a:off x="3708400" y="836612"/>
            <a:ext cx="1727199" cy="87852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rtl="0" algn="ctr">
              <a:spcBef>
                <a:spcPts val="400"/>
              </a:spcBef>
              <a:spcAft>
                <a:spcPts val="0"/>
              </a:spcAft>
              <a:defRPr/>
            </a:lvl1pPr>
            <a:lvl2pPr indent="-158750" lvl="1" marL="74295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101600" lvl="2" marL="11430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101600" lvl="3" marL="16002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101600" lvl="4" marL="20574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9pPr>
          </a:lstStyle>
          <a:p/>
        </p:txBody>
      </p:sp>
      <p:sp>
        <p:nvSpPr>
          <p:cNvPr id="183" name="Shape 183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84" name="Shape 184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 rot="5400000">
            <a:off x="4734719" y="2223293"/>
            <a:ext cx="6264274" cy="2195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 rot="5400000">
            <a:off x="265906" y="102394"/>
            <a:ext cx="6264274" cy="64373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rtl="0" algn="ctr">
              <a:spcBef>
                <a:spcPts val="400"/>
              </a:spcBef>
              <a:spcAft>
                <a:spcPts val="0"/>
              </a:spcAft>
              <a:defRPr/>
            </a:lvl1pPr>
            <a:lvl2pPr indent="-158750" lvl="1" marL="74295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101600" lvl="2" marL="11430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101600" lvl="3" marL="16002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101600" lvl="4" marL="205740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9pPr>
          </a:lstStyle>
          <a:p/>
        </p:txBody>
      </p:sp>
      <p:sp>
        <p:nvSpPr>
          <p:cNvPr id="188" name="Shape 188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89" name="Shape 189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1403350" y="1412875"/>
            <a:ext cx="3703637" cy="4683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259387" y="1412875"/>
            <a:ext cx="3705224" cy="4683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1331640" y="188640"/>
            <a:ext cx="7355159" cy="1080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1331640" y="188640"/>
            <a:ext cx="7344815" cy="100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575050" y="1412775"/>
            <a:ext cx="5111750" cy="47133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 Narrow"/>
              <a:buNone/>
              <a:defRPr/>
            </a:lvl6pPr>
            <a:lvl7pPr indent="0" lvl="6" marL="2743200" rtl="0">
              <a:spcBef>
                <a:spcPts val="0"/>
              </a:spcBef>
              <a:buFont typeface="Arial Narrow"/>
              <a:buNone/>
              <a:defRPr/>
            </a:lvl7pPr>
            <a:lvl8pPr indent="0" lvl="7" marL="3200400" rtl="0">
              <a:spcBef>
                <a:spcPts val="0"/>
              </a:spcBef>
              <a:buFont typeface="Arial Narrow"/>
              <a:buNone/>
              <a:defRPr/>
            </a:lvl8pPr>
            <a:lvl9pPr indent="0" lvl="8" marL="3657600" rtl="0">
              <a:spcBef>
                <a:spcPts val="0"/>
              </a:spcBef>
              <a:buFont typeface="Arial Narrow"/>
              <a:buNone/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x="2159000" y="-855662"/>
            <a:ext cx="4897436" cy="8713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55600" lvl="0" marL="53340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1pPr>
            <a:lvl2pPr indent="-355600" lvl="1" marL="99060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304800" lvl="2" marL="1371600" rtl="0" algn="l">
              <a:spcBef>
                <a:spcPts val="48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254000" lvl="3" marL="17526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254000" lvl="4" marL="22098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254000" lvl="5" marL="26670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6pPr>
            <a:lvl7pPr indent="-254000" lvl="6" marL="31242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7pPr>
            <a:lvl8pPr indent="-254000" lvl="7" marL="35814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8pPr>
            <a:lvl9pPr indent="-254000" lvl="8" marL="403860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1.xml"/><Relationship Id="rId1" Type="http://schemas.openxmlformats.org/officeDocument/2006/relationships/image" Target="../media/image00.jpg"/><Relationship Id="rId2" Type="http://schemas.openxmlformats.org/officeDocument/2006/relationships/hyperlink" Target="http://www.wmo.int/" TargetMode="Externa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/>
          <p:nvPr>
            <p:ph type="title"/>
          </p:nvPr>
        </p:nvSpPr>
        <p:spPr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250825" y="1052512"/>
            <a:ext cx="8713788" cy="48974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55600" lvl="0" marL="533400" marR="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1pPr>
            <a:lvl2pPr indent="-355600" lvl="1" marL="990600" marR="0" rtl="0" algn="l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254000" lvl="3" marL="17526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254000" lvl="4" marL="22098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254000" lvl="5" marL="26670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6pPr>
            <a:lvl7pPr indent="-254000" lvl="6" marL="31242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7pPr>
            <a:lvl8pPr indent="-254000" lvl="7" marL="35814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8pPr>
            <a:lvl9pPr indent="-254000" lvl="8" marL="4038600" marR="0" rtl="0" algn="l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 Narrow"/>
              <a:buChar char="▪"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Shape 12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>
            <p:ph idx="1" type="body"/>
          </p:nvPr>
        </p:nvSpPr>
        <p:spPr>
          <a:xfrm>
            <a:off x="179388" y="4365625"/>
            <a:ext cx="8785225" cy="1727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ctr">
              <a:spcBef>
                <a:spcPts val="400"/>
              </a:spcBef>
              <a:spcAft>
                <a:spcPts val="0"/>
              </a:spcAft>
              <a:defRPr/>
            </a:lvl1pPr>
            <a:lvl2pPr indent="-158750" lvl="1" marL="742950" marR="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2pPr>
            <a:lvl3pPr indent="-101600" lvl="2" marL="1143000" marR="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3pPr>
            <a:lvl4pPr indent="-101600" lvl="3" marL="1600200" marR="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4pPr>
            <a:lvl5pPr indent="-101600" lvl="4" marL="2057400" marR="0" rtl="0" algn="ctr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Font typeface="Arial"/>
              <a:buChar char="▪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 Narrow"/>
              <a:buChar char="»"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2484438" y="6462712"/>
            <a:ext cx="24479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 Narrow"/>
              <a:buNone/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5148262" y="6462712"/>
            <a:ext cx="1904999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Font typeface="Arial Narrow"/>
              <a:buNone/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  <p:sp>
        <p:nvSpPr>
          <p:cNvPr id="130" name="Shape 130"/>
          <p:cNvSpPr txBox="1"/>
          <p:nvPr>
            <p:ph type="title"/>
          </p:nvPr>
        </p:nvSpPr>
        <p:spPr>
          <a:xfrm>
            <a:off x="250825" y="3573462"/>
            <a:ext cx="8713788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31" name="Shape 131"/>
          <p:cNvSpPr txBox="1"/>
          <p:nvPr/>
        </p:nvSpPr>
        <p:spPr>
          <a:xfrm>
            <a:off x="117475" y="6380162"/>
            <a:ext cx="1141412" cy="477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25000"/>
              <a:buFont typeface="Arial"/>
              <a:buNone/>
            </a:pPr>
            <a:r>
              <a:rPr b="0" i="0" lang="en-GB" sz="12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www.wmo.int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open?id=1ifMZDUmhckS0T-pRM73ZAAxgEtNHGGvjMILJvvptqYA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ctrTitle"/>
          </p:nvPr>
        </p:nvSpPr>
        <p:spPr>
          <a:xfrm>
            <a:off x="611187" y="2137238"/>
            <a:ext cx="7921500" cy="1730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4000">
                <a:solidFill>
                  <a:schemeClr val="lt1"/>
                </a:solidFill>
              </a:rPr>
              <a:t>Incident Management System</a:t>
            </a: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4000">
                <a:solidFill>
                  <a:schemeClr val="lt1"/>
                </a:solidFill>
              </a:rPr>
              <a:t>Pilot Project</a:t>
            </a:r>
          </a:p>
        </p:txBody>
      </p:sp>
      <p:sp>
        <p:nvSpPr>
          <p:cNvPr id="82" name="Shape 82"/>
          <p:cNvSpPr txBox="1"/>
          <p:nvPr>
            <p:ph idx="1" type="subTitle"/>
          </p:nvPr>
        </p:nvSpPr>
        <p:spPr>
          <a:xfrm>
            <a:off x="611200" y="4060899"/>
            <a:ext cx="7921500" cy="19605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FF9900"/>
              </a:buClr>
              <a:buSzPct val="25000"/>
              <a:buFont typeface="Arial"/>
              <a:buNone/>
            </a:pPr>
            <a:r>
              <a:rPr lang="en-GB" sz="1800">
                <a:solidFill>
                  <a:srgbClr val="FFFFFF"/>
                </a:solidFill>
              </a:rPr>
              <a:t>Dean Lockett, Scientific Officer, Observing Systems Division, WMO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chemeClr val="lt1"/>
                </a:solidFill>
              </a:rPr>
              <a:t>2nd WIGOS Workshop 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chemeClr val="lt1"/>
                </a:solidFill>
              </a:rPr>
              <a:t>Quality Monitoring &amp; Incident Management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chemeClr val="lt1"/>
                </a:solidFill>
              </a:rPr>
              <a:t>Geneva, Switzerland, 15-17 December 2015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17475" y="6453200"/>
            <a:ext cx="5504700" cy="28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WMO; </a:t>
            </a:r>
            <a:r>
              <a:rPr lang="en-GB" sz="1200">
                <a:solidFill>
                  <a:schemeClr val="dk1"/>
                </a:solidFill>
              </a:rPr>
              <a:t>Observing and Information Systems Department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3000">
                <a:solidFill>
                  <a:schemeClr val="dk2"/>
                </a:solidFill>
              </a:rPr>
              <a:t>Content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250825" y="1052512"/>
            <a:ext cx="8713788" cy="4897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064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GB" sz="2800">
                <a:solidFill>
                  <a:schemeClr val="dk1"/>
                </a:solidFill>
              </a:rPr>
              <a:t>Background on IMS pilot project</a:t>
            </a:r>
          </a:p>
          <a:p>
            <a:pPr indent="-4064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GB" sz="2800">
                <a:solidFill>
                  <a:schemeClr val="dk1"/>
                </a:solidFill>
              </a:rPr>
              <a:t>Progress</a:t>
            </a:r>
          </a:p>
          <a:p>
            <a:pPr indent="-4064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GB" sz="2800">
                <a:solidFill>
                  <a:schemeClr val="dk1"/>
                </a:solidFill>
              </a:rPr>
              <a:t>Where to now</a:t>
            </a:r>
          </a:p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042987" y="6453187"/>
            <a:ext cx="4465636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5867400" y="6478587"/>
            <a:ext cx="1152525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250825" y="188913"/>
            <a:ext cx="8713799" cy="79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800">
                <a:solidFill>
                  <a:schemeClr val="dk1"/>
                </a:solidFill>
              </a:rPr>
              <a:t>Background on IMS pilot project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250825" y="1074225"/>
            <a:ext cx="3722100" cy="50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-GB" sz="1800"/>
              <a:t>From 1st WIGOS Workshop on DQM &amp; Incident Management: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-GB" sz="1800"/>
              <a:t>Reporting and Fault (Incident) Management System:</a:t>
            </a:r>
          </a:p>
          <a:p>
            <a:pPr indent="-342900" lvl="1" marL="914400" rtl="0">
              <a:spcBef>
                <a:spcPts val="0"/>
              </a:spcBef>
              <a:buSzPct val="100000"/>
            </a:pPr>
            <a:r>
              <a:rPr lang="en-GB" sz="1800"/>
              <a:t>Lodgement of QM reports</a:t>
            </a:r>
          </a:p>
          <a:p>
            <a:pPr indent="-342900" lvl="1" marL="914400" rtl="0">
              <a:spcBef>
                <a:spcPts val="0"/>
              </a:spcBef>
              <a:buSzPct val="100000"/>
            </a:pPr>
            <a:r>
              <a:rPr lang="en-GB" sz="1800"/>
              <a:t>Email lists for automated &amp; manual distribution of reports and fault notifications.</a:t>
            </a:r>
          </a:p>
          <a:p>
            <a:pPr indent="-342900" lvl="1" marL="914400" rtl="0">
              <a:spcBef>
                <a:spcPts val="0"/>
              </a:spcBef>
              <a:buSzPct val="100000"/>
            </a:pPr>
            <a:r>
              <a:rPr lang="en-GB" sz="1800"/>
              <a:t>Web User Interface for access to reports</a:t>
            </a:r>
          </a:p>
          <a:p>
            <a:pPr indent="-342900" lvl="1" marL="914400" rtl="0">
              <a:spcBef>
                <a:spcPts val="0"/>
              </a:spcBef>
              <a:buSzPct val="100000"/>
            </a:pPr>
            <a:r>
              <a:rPr lang="en-GB" sz="1800"/>
              <a:t>Database/tools for systemic fault analysis.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-GB" sz="1800"/>
              <a:t>Stefan Klink to elaborate on requirements of the WIGOS IMS.</a:t>
            </a:r>
          </a:p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1042987" y="6453187"/>
            <a:ext cx="4465499" cy="312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5867400" y="6478587"/>
            <a:ext cx="1152600" cy="312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81349" y="1467450"/>
            <a:ext cx="5042898" cy="3302924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250825" y="188913"/>
            <a:ext cx="8713799" cy="79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800">
                <a:solidFill>
                  <a:schemeClr val="dk1"/>
                </a:solidFill>
              </a:rPr>
              <a:t>Background on IMS pilot project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250825" y="1052512"/>
            <a:ext cx="8713799" cy="48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</a:rPr>
              <a:t>From 1st WIGOS Workshop on DQM &amp; Incident Management:</a:t>
            </a:r>
          </a:p>
          <a:p>
            <a:pPr indent="-4064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GB" sz="2800">
                <a:solidFill>
                  <a:schemeClr val="dk1"/>
                </a:solidFill>
              </a:rPr>
              <a:t>(ET-SBO to conduct) 2 regional pilot IMS in association with the NWP Quality Monitoring Pilot. The idea:</a:t>
            </a:r>
          </a:p>
          <a:p>
            <a:pPr indent="990600"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romanLcPeriod"/>
            </a:pPr>
            <a:r>
              <a:rPr lang="en-GB" sz="2400">
                <a:solidFill>
                  <a:schemeClr val="dk1"/>
                </a:solidFill>
              </a:rPr>
              <a:t>Test concept of a regional center receiving, analysing and acting on QM information (QM Pilot) in cooperation with several national centres;</a:t>
            </a:r>
          </a:p>
          <a:p>
            <a:pPr indent="990600"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romanLcPeriod"/>
            </a:pPr>
            <a:r>
              <a:rPr lang="en-GB" sz="2400">
                <a:solidFill>
                  <a:schemeClr val="dk1"/>
                </a:solidFill>
              </a:rPr>
              <a:t>IMS to be a devised and likely non-technical system</a:t>
            </a:r>
          </a:p>
          <a:p>
            <a:pPr indent="990600"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romanLcPeriod"/>
            </a:pPr>
            <a:r>
              <a:rPr lang="en-GB" sz="2400">
                <a:solidFill>
                  <a:schemeClr val="dk1"/>
                </a:solidFill>
              </a:rPr>
              <a:t>Use 2 regions in WMO Region I to test usefulness and requirements for developing countries.</a:t>
            </a:r>
          </a:p>
        </p:txBody>
      </p:sp>
      <p:sp>
        <p:nvSpPr>
          <p:cNvPr id="107" name="Shape 107"/>
          <p:cNvSpPr txBox="1"/>
          <p:nvPr>
            <p:ph idx="11" type="ftr"/>
          </p:nvPr>
        </p:nvSpPr>
        <p:spPr>
          <a:xfrm>
            <a:off x="1042987" y="6453187"/>
            <a:ext cx="4465499" cy="312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5867400" y="6478587"/>
            <a:ext cx="1152600" cy="312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250825" y="188913"/>
            <a:ext cx="8713799" cy="79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800">
                <a:solidFill>
                  <a:schemeClr val="dk1"/>
                </a:solidFill>
              </a:rPr>
              <a:t>Progress on IMS pilot project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250825" y="1052512"/>
            <a:ext cx="8713799" cy="48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06400" lvl="0" marL="457200" rtl="0">
              <a:spcBef>
                <a:spcPts val="0"/>
              </a:spcBef>
              <a:buClr>
                <a:schemeClr val="dk1"/>
              </a:buClr>
              <a:buSzPct val="116666"/>
            </a:pPr>
            <a:r>
              <a:rPr lang="en-GB" sz="2400" u="sng">
                <a:solidFill>
                  <a:schemeClr val="hlink"/>
                </a:solidFill>
                <a:hlinkClick r:id="rId3"/>
              </a:rPr>
              <a:t>Terms of reference</a:t>
            </a:r>
            <a:r>
              <a:rPr lang="en-GB" sz="2400">
                <a:solidFill>
                  <a:schemeClr val="dk1"/>
                </a:solidFill>
              </a:rPr>
              <a:t> were developed Q3 2015.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GB" sz="2400">
                <a:solidFill>
                  <a:schemeClr val="dk1"/>
                </a:solidFill>
              </a:rPr>
              <a:t>At ET-SBO Session 2, 5-8 October 2015: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GB" sz="2400">
                <a:solidFill>
                  <a:schemeClr val="dk1"/>
                </a:solidFill>
              </a:rPr>
              <a:t>Kenya agreed to participate in PP as PP Regional Lead Center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GB" sz="2400">
                <a:solidFill>
                  <a:schemeClr val="dk1"/>
                </a:solidFill>
              </a:rPr>
              <a:t>Suggested other participating countries: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GB" sz="2400">
                <a:solidFill>
                  <a:schemeClr val="dk1"/>
                </a:solidFill>
              </a:rPr>
              <a:t>ET-SBO would make a formal approach to the Kenya Meteorological Service to confirm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GB" sz="2400">
                <a:solidFill>
                  <a:schemeClr val="dk1"/>
                </a:solidFill>
              </a:rPr>
              <a:t>ET-SBO to approach other countries in the east Africa sub-region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GB" sz="2400">
                <a:solidFill>
                  <a:schemeClr val="dk1"/>
                </a:solidFill>
              </a:rPr>
              <a:t>ET-SBO would improve the formulation of the scope and requirements for the pilot project</a:t>
            </a:r>
          </a:p>
        </p:txBody>
      </p:sp>
      <p:sp>
        <p:nvSpPr>
          <p:cNvPr id="115" name="Shape 115"/>
          <p:cNvSpPr txBox="1"/>
          <p:nvPr>
            <p:ph idx="11" type="ftr"/>
          </p:nvPr>
        </p:nvSpPr>
        <p:spPr>
          <a:xfrm>
            <a:off x="1042987" y="6453187"/>
            <a:ext cx="4465499" cy="312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5867400" y="6478587"/>
            <a:ext cx="1152600" cy="312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250825" y="188913"/>
            <a:ext cx="8713799" cy="79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800">
                <a:solidFill>
                  <a:schemeClr val="dk1"/>
                </a:solidFill>
              </a:rPr>
              <a:t>Where to now?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250825" y="1052512"/>
            <a:ext cx="8713799" cy="48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Font typeface="Arial"/>
              <a:buAutoNum type="arabicPeriod"/>
            </a:pPr>
            <a:r>
              <a:rPr lang="en-GB" sz="2400">
                <a:solidFill>
                  <a:schemeClr val="dk1"/>
                </a:solidFill>
              </a:rPr>
              <a:t>Should the IMS Pilot Project go ahead?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GB" sz="2400">
                <a:solidFill>
                  <a:schemeClr val="dk1"/>
                </a:solidFill>
              </a:rPr>
              <a:t>Will expected outcomes be useful to developing the WIGOS DQMS?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GB" sz="2400">
                <a:solidFill>
                  <a:schemeClr val="dk1"/>
                </a:solidFill>
              </a:rPr>
              <a:t>Next steps?</a:t>
            </a:r>
          </a:p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1042987" y="6453187"/>
            <a:ext cx="4465499" cy="312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5867400" y="6478587"/>
            <a:ext cx="1152600" cy="312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Arial Narrow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250825" y="3573462"/>
            <a:ext cx="8713788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GB" sz="40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Thank you for your attention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179388" y="4365625"/>
            <a:ext cx="8785225" cy="1727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spcBef>
                <a:spcPts val="400"/>
              </a:spcBef>
              <a:spcAft>
                <a:spcPts val="0"/>
              </a:spcAft>
              <a:buSzPct val="25000"/>
              <a:buNone/>
            </a:pPr>
            <a:r>
              <a:rPr lang="en-GB" sz="2000">
                <a:solidFill>
                  <a:schemeClr val="lt1"/>
                </a:solidFill>
              </a:rPr>
              <a:t>dlockett@wmo.int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MO_Powerpoint_template_en">
  <a:themeElements>
    <a:clrScheme name="WMO-Title-S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osing slide">
  <a:themeElements>
    <a:clrScheme name="1_Small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