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75" r:id="rId5"/>
    <p:sldId id="711" r:id="rId6"/>
    <p:sldId id="709" r:id="rId7"/>
    <p:sldId id="713" r:id="rId8"/>
    <p:sldId id="727" r:id="rId9"/>
    <p:sldId id="712" r:id="rId10"/>
    <p:sldId id="72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MO" initials="WM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60"/>
    <p:restoredTop sz="89986" autoAdjust="0"/>
  </p:normalViewPr>
  <p:slideViewPr>
    <p:cSldViewPr snapToGrid="0" snapToObjects="1">
      <p:cViewPr>
        <p:scale>
          <a:sx n="112" d="100"/>
          <a:sy n="112" d="100"/>
        </p:scale>
        <p:origin x="-75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7F2A3-332F-40B9-9FB2-5A9A4B8A07CE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97B9-7D82-46ED-B929-66778B2D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5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Agile and responsive to new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91FFC-D795-46C7-901F-B1B625905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4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379C-FF96-584F-9966-3CE410D994F1}" type="datetimeFigureOut">
              <a:rPr lang="en-US" smtClean="0"/>
              <a:t>23.01.19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3BDDE-A7C0-9C40-88D9-564FE8C2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Constituent Body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32A106-833D-7A4B-880E-5CA2FEEB1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EC created CBR-Task Force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meeting in Sept 2018</a:t>
            </a:r>
          </a:p>
          <a:p>
            <a:pPr lvl="1"/>
            <a:r>
              <a:rPr lang="en-US" dirty="0"/>
              <a:t>Video </a:t>
            </a:r>
            <a:r>
              <a:rPr lang="en-US" dirty="0" err="1"/>
              <a:t>conf</a:t>
            </a:r>
            <a:r>
              <a:rPr lang="en-US" dirty="0"/>
              <a:t> in Dec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meeting next week</a:t>
            </a:r>
          </a:p>
          <a:p>
            <a:r>
              <a:rPr lang="en-US" dirty="0"/>
              <a:t>SOP planned for March timeframe</a:t>
            </a:r>
          </a:p>
          <a:p>
            <a:r>
              <a:rPr lang="en-US" dirty="0"/>
              <a:t>Internal structure as per S.N. 02/2019</a:t>
            </a:r>
          </a:p>
          <a:p>
            <a:pPr lvl="1"/>
            <a:r>
              <a:rPr lang="en-US" dirty="0"/>
              <a:t>Change Manage Committee CMC (monthly)</a:t>
            </a:r>
          </a:p>
          <a:p>
            <a:pPr lvl="1"/>
            <a:r>
              <a:rPr lang="en-US" dirty="0"/>
              <a:t>Reform Support Team (weekly)</a:t>
            </a:r>
          </a:p>
          <a:p>
            <a:pPr lvl="2"/>
            <a:r>
              <a:rPr lang="en-US" dirty="0"/>
              <a:t>”How” group</a:t>
            </a:r>
          </a:p>
        </p:txBody>
      </p:sp>
    </p:spTree>
    <p:extLst>
      <p:ext uri="{BB962C8B-B14F-4D97-AF65-F5344CB8AC3E}">
        <p14:creationId xmlns:p14="http://schemas.microsoft.com/office/powerpoint/2010/main" val="9164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708691" y="1984082"/>
            <a:ext cx="6120000" cy="4037156"/>
          </a:xfrm>
          <a:prstGeom prst="rect">
            <a:avLst/>
          </a:prstGeom>
          <a:solidFill>
            <a:srgbClr val="005B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spcAft>
                <a:spcPts val="600"/>
              </a:spcAft>
            </a:pPr>
            <a:r>
              <a:rPr lang="en-US" b="1" dirty="0"/>
              <a:t>	Agile, responsive Secretariat</a:t>
            </a:r>
          </a:p>
          <a:p>
            <a:pPr>
              <a:spcAft>
                <a:spcPts val="600"/>
              </a:spcAft>
            </a:pPr>
            <a:endParaRPr lang="en-US" sz="700" b="1" dirty="0"/>
          </a:p>
        </p:txBody>
      </p:sp>
      <p:sp>
        <p:nvSpPr>
          <p:cNvPr id="25" name="Rectangle 24"/>
          <p:cNvSpPr/>
          <p:nvPr/>
        </p:nvSpPr>
        <p:spPr>
          <a:xfrm>
            <a:off x="2337757" y="2160908"/>
            <a:ext cx="2548142" cy="474453"/>
          </a:xfrm>
          <a:prstGeom prst="rect">
            <a:avLst/>
          </a:prstGeom>
          <a:solidFill>
            <a:srgbClr val="FAA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Services 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Commission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21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5BAA"/>
                </a:solidFill>
              </a:rPr>
              <a:t>ALIGNMENT OF WMO STRUCTURES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39945" y="1131130"/>
          <a:ext cx="8402128" cy="792479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092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4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5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64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Strategic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Plan</a:t>
                      </a:r>
                    </a:p>
                    <a:p>
                      <a:pPr algn="ctr"/>
                      <a:endParaRPr lang="en-US" sz="5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Long-term Goals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Global Lead/Regional Expertise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Executive Council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Policy,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Coordination, Integration, Foresight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Pentagon 26"/>
          <p:cNvSpPr/>
          <p:nvPr/>
        </p:nvSpPr>
        <p:spPr>
          <a:xfrm>
            <a:off x="1213455" y="2160907"/>
            <a:ext cx="1871932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19174" y="2091900"/>
            <a:ext cx="2277374" cy="612476"/>
            <a:chOff x="258792" y="2091900"/>
            <a:chExt cx="2277374" cy="612476"/>
          </a:xfrm>
        </p:grpSpPr>
        <p:sp>
          <p:nvSpPr>
            <p:cNvPr id="5" name="Pentagon 4"/>
            <p:cNvSpPr/>
            <p:nvPr/>
          </p:nvSpPr>
          <p:spPr>
            <a:xfrm>
              <a:off x="664234" y="2160908"/>
              <a:ext cx="1871932" cy="474453"/>
            </a:xfrm>
            <a:prstGeom prst="homePlat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              Services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58792" y="2091900"/>
              <a:ext cx="612476" cy="612476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1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337757" y="2967841"/>
            <a:ext cx="2548142" cy="474453"/>
          </a:xfrm>
          <a:prstGeom prst="rect">
            <a:avLst/>
          </a:prstGeom>
          <a:solidFill>
            <a:srgbClr val="FAA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Infrastructure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Commission</a:t>
            </a:r>
          </a:p>
        </p:txBody>
      </p:sp>
      <p:sp>
        <p:nvSpPr>
          <p:cNvPr id="32" name="Pentagon 31"/>
          <p:cNvSpPr/>
          <p:nvPr/>
        </p:nvSpPr>
        <p:spPr>
          <a:xfrm>
            <a:off x="1213455" y="2967840"/>
            <a:ext cx="1871932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19174" y="2898830"/>
            <a:ext cx="2277374" cy="612476"/>
            <a:chOff x="258792" y="2898830"/>
            <a:chExt cx="2277374" cy="612476"/>
          </a:xfrm>
        </p:grpSpPr>
        <p:sp>
          <p:nvSpPr>
            <p:cNvPr id="6" name="Pentagon 5"/>
            <p:cNvSpPr/>
            <p:nvPr/>
          </p:nvSpPr>
          <p:spPr>
            <a:xfrm>
              <a:off x="664234" y="2967842"/>
              <a:ext cx="1871932" cy="474453"/>
            </a:xfrm>
            <a:prstGeom prst="homePlat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              Systems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58792" y="2898830"/>
              <a:ext cx="612476" cy="612476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2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337757" y="3774772"/>
            <a:ext cx="2548142" cy="474453"/>
          </a:xfrm>
          <a:prstGeom prst="rect">
            <a:avLst/>
          </a:prstGeom>
          <a:solidFill>
            <a:srgbClr val="00B5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Research 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Board</a:t>
            </a:r>
          </a:p>
        </p:txBody>
      </p:sp>
      <p:sp>
        <p:nvSpPr>
          <p:cNvPr id="34" name="Pentagon 33"/>
          <p:cNvSpPr/>
          <p:nvPr/>
        </p:nvSpPr>
        <p:spPr>
          <a:xfrm>
            <a:off x="1213455" y="3774771"/>
            <a:ext cx="1871932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19174" y="3705760"/>
            <a:ext cx="2277374" cy="612476"/>
            <a:chOff x="258792" y="3705760"/>
            <a:chExt cx="2277374" cy="612476"/>
          </a:xfrm>
        </p:grpSpPr>
        <p:sp>
          <p:nvSpPr>
            <p:cNvPr id="7" name="Pentagon 6"/>
            <p:cNvSpPr/>
            <p:nvPr/>
          </p:nvSpPr>
          <p:spPr>
            <a:xfrm>
              <a:off x="664234" y="3774772"/>
              <a:ext cx="1871932" cy="474453"/>
            </a:xfrm>
            <a:prstGeom prst="homePlat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/>
                <a:t>              Science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58792" y="3705760"/>
              <a:ext cx="612476" cy="612476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3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337757" y="4581701"/>
            <a:ext cx="2548142" cy="474453"/>
          </a:xfrm>
          <a:prstGeom prst="rect">
            <a:avLst/>
          </a:prstGeom>
          <a:solidFill>
            <a:srgbClr val="FAA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Regional 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		Associations</a:t>
            </a:r>
          </a:p>
        </p:txBody>
      </p:sp>
      <p:sp>
        <p:nvSpPr>
          <p:cNvPr id="36" name="Pentagon 35"/>
          <p:cNvSpPr/>
          <p:nvPr/>
        </p:nvSpPr>
        <p:spPr>
          <a:xfrm>
            <a:off x="1213455" y="4581700"/>
            <a:ext cx="1871932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19174" y="4512690"/>
            <a:ext cx="2277374" cy="612476"/>
            <a:chOff x="258792" y="4512690"/>
            <a:chExt cx="2277374" cy="612476"/>
          </a:xfrm>
        </p:grpSpPr>
        <p:sp>
          <p:nvSpPr>
            <p:cNvPr id="8" name="Pentagon 7"/>
            <p:cNvSpPr/>
            <p:nvPr/>
          </p:nvSpPr>
          <p:spPr>
            <a:xfrm>
              <a:off x="664234" y="4581702"/>
              <a:ext cx="1871932" cy="474453"/>
            </a:xfrm>
            <a:prstGeom prst="homePlat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en-US" sz="1400" b="1" dirty="0"/>
                <a:t>              Support to 	  Members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258792" y="4512690"/>
              <a:ext cx="612476" cy="612476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4</a:t>
              </a:r>
            </a:p>
          </p:txBody>
        </p:sp>
      </p:grpSp>
      <p:sp>
        <p:nvSpPr>
          <p:cNvPr id="37" name="Pentagon 36"/>
          <p:cNvSpPr/>
          <p:nvPr/>
        </p:nvSpPr>
        <p:spPr>
          <a:xfrm>
            <a:off x="1075439" y="5394017"/>
            <a:ext cx="1871932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19174" y="5319619"/>
            <a:ext cx="2277374" cy="612476"/>
            <a:chOff x="258792" y="5319619"/>
            <a:chExt cx="2277374" cy="612476"/>
          </a:xfrm>
        </p:grpSpPr>
        <p:sp>
          <p:nvSpPr>
            <p:cNvPr id="13" name="Pentagon 12"/>
            <p:cNvSpPr/>
            <p:nvPr/>
          </p:nvSpPr>
          <p:spPr>
            <a:xfrm>
              <a:off x="664234" y="5388631"/>
              <a:ext cx="1871932" cy="474453"/>
            </a:xfrm>
            <a:prstGeom prst="homePlat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400"/>
                </a:lnSpc>
              </a:pPr>
              <a:r>
                <a:rPr lang="en-US" sz="1400" b="1" dirty="0"/>
                <a:t>              Smart 	  	  Organization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8792" y="5319619"/>
              <a:ext cx="612476" cy="612476"/>
            </a:xfrm>
            <a:prstGeom prst="ellipse">
              <a:avLst/>
            </a:prstGeom>
            <a:solidFill>
              <a:srgbClr val="005B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5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6428853" y="2228401"/>
            <a:ext cx="2311627" cy="475200"/>
          </a:xfrm>
          <a:prstGeom prst="rect">
            <a:avLst/>
          </a:prstGeom>
          <a:solidFill>
            <a:srgbClr val="70B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Policy Advisory Committee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27339" y="3706532"/>
            <a:ext cx="2311627" cy="475200"/>
          </a:xfrm>
          <a:prstGeom prst="rect">
            <a:avLst/>
          </a:prstGeom>
          <a:solidFill>
            <a:srgbClr val="FAA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Scientific 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Advisory Panel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96548" y="6159260"/>
            <a:ext cx="283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AA61A"/>
                </a:solidFill>
                <a:sym typeface="Wingdings"/>
              </a:rPr>
              <a:t></a:t>
            </a:r>
            <a:r>
              <a:rPr lang="en-US" sz="1200" dirty="0">
                <a:sym typeface="Wingdings"/>
              </a:rPr>
              <a:t>    </a:t>
            </a:r>
            <a:r>
              <a:rPr lang="en-US" sz="1200" dirty="0"/>
              <a:t>EC-70 Recommendations to Congress</a:t>
            </a:r>
          </a:p>
          <a:p>
            <a:r>
              <a:rPr lang="en-US" sz="1200" dirty="0">
                <a:solidFill>
                  <a:srgbClr val="70BF54"/>
                </a:solidFill>
                <a:sym typeface="Wingdings"/>
              </a:rPr>
              <a:t></a:t>
            </a:r>
            <a:r>
              <a:rPr lang="en-US" sz="1200" dirty="0">
                <a:sym typeface="Wingdings"/>
              </a:rPr>
              <a:t>    </a:t>
            </a:r>
            <a:r>
              <a:rPr lang="en-US" sz="1200" dirty="0"/>
              <a:t>Established by EC-70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33" y="3763287"/>
            <a:ext cx="585182" cy="50033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929" y="2081678"/>
            <a:ext cx="563791" cy="59761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24" y="2846474"/>
            <a:ext cx="612000" cy="64872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82" y="2081678"/>
            <a:ext cx="565200" cy="59911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82" y="2846474"/>
            <a:ext cx="612000" cy="64872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82" y="3762595"/>
            <a:ext cx="586800" cy="501714"/>
          </a:xfrm>
          <a:prstGeom prst="rect">
            <a:avLst/>
          </a:prstGeom>
        </p:spPr>
      </p:pic>
      <p:pic>
        <p:nvPicPr>
          <p:cNvPr id="1026" name="Picture 2" descr="\\INTERNAL.WMO.INT\UserData\redirected\cnovenario\Documents\Icons\handshak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415" y="454719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INTERNAL.WMO.INT\UserData\redirected\cnovenario\Documents\Icons\handshake_whit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82" y="454719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1" name="Group 1030"/>
          <p:cNvGrpSpPr/>
          <p:nvPr/>
        </p:nvGrpSpPr>
        <p:grpSpPr>
          <a:xfrm>
            <a:off x="892057" y="5447130"/>
            <a:ext cx="427450" cy="303808"/>
            <a:chOff x="826419" y="5447130"/>
            <a:chExt cx="427450" cy="303808"/>
          </a:xfrm>
        </p:grpSpPr>
        <p:sp>
          <p:nvSpPr>
            <p:cNvPr id="55" name="Oval 54"/>
            <p:cNvSpPr/>
            <p:nvPr/>
          </p:nvSpPr>
          <p:spPr>
            <a:xfrm>
              <a:off x="984075" y="5447130"/>
              <a:ext cx="112138" cy="1121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984075" y="5638800"/>
              <a:ext cx="112138" cy="1121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141731" y="5638800"/>
              <a:ext cx="112138" cy="1121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826419" y="5638800"/>
              <a:ext cx="112138" cy="1121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040144" y="5554505"/>
              <a:ext cx="0" cy="10800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/>
            <p:nvPr/>
          </p:nvCxnSpPr>
          <p:spPr>
            <a:xfrm flipV="1">
              <a:off x="882488" y="5592609"/>
              <a:ext cx="0" cy="79532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197800" y="5592609"/>
              <a:ext cx="0" cy="79532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1029"/>
            <p:cNvCxnSpPr/>
            <p:nvPr/>
          </p:nvCxnSpPr>
          <p:spPr>
            <a:xfrm>
              <a:off x="867610" y="5596267"/>
              <a:ext cx="342000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Pentagon 56"/>
          <p:cNvSpPr/>
          <p:nvPr/>
        </p:nvSpPr>
        <p:spPr>
          <a:xfrm flipH="1" flipV="1">
            <a:off x="4573134" y="2160906"/>
            <a:ext cx="1036095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sp>
        <p:nvSpPr>
          <p:cNvPr id="61" name="Pentagon 60"/>
          <p:cNvSpPr/>
          <p:nvPr/>
        </p:nvSpPr>
        <p:spPr>
          <a:xfrm flipH="1" flipV="1">
            <a:off x="4573134" y="2967839"/>
            <a:ext cx="1036095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sp>
        <p:nvSpPr>
          <p:cNvPr id="63" name="Pentagon 62"/>
          <p:cNvSpPr/>
          <p:nvPr/>
        </p:nvSpPr>
        <p:spPr>
          <a:xfrm flipH="1" flipV="1">
            <a:off x="4573134" y="3774770"/>
            <a:ext cx="1036095" cy="474453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sp>
        <p:nvSpPr>
          <p:cNvPr id="56" name="Pentagon 55"/>
          <p:cNvSpPr/>
          <p:nvPr/>
        </p:nvSpPr>
        <p:spPr>
          <a:xfrm flipH="1">
            <a:off x="5091181" y="2967841"/>
            <a:ext cx="3650056" cy="475200"/>
          </a:xfrm>
          <a:prstGeom prst="homePlate">
            <a:avLst/>
          </a:prstGeom>
          <a:solidFill>
            <a:srgbClr val="70B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Technical Coordination</a:t>
            </a:r>
          </a:p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		Committee</a:t>
            </a:r>
          </a:p>
        </p:txBody>
      </p:sp>
      <p:sp>
        <p:nvSpPr>
          <p:cNvPr id="64" name="Pentagon 63"/>
          <p:cNvSpPr/>
          <p:nvPr/>
        </p:nvSpPr>
        <p:spPr>
          <a:xfrm flipH="1" flipV="1">
            <a:off x="5091181" y="2160906"/>
            <a:ext cx="828000" cy="474453"/>
          </a:xfrm>
          <a:prstGeom prst="homePlate">
            <a:avLst/>
          </a:prstGeom>
          <a:solidFill>
            <a:srgbClr val="70B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sp>
        <p:nvSpPr>
          <p:cNvPr id="65" name="Pentagon 64"/>
          <p:cNvSpPr/>
          <p:nvPr/>
        </p:nvSpPr>
        <p:spPr>
          <a:xfrm flipH="1" flipV="1">
            <a:off x="5091181" y="3774770"/>
            <a:ext cx="828000" cy="474453"/>
          </a:xfrm>
          <a:prstGeom prst="homePlate">
            <a:avLst/>
          </a:prstGeom>
          <a:solidFill>
            <a:srgbClr val="70B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609229" y="2160161"/>
            <a:ext cx="436729" cy="2089062"/>
          </a:xfrm>
          <a:prstGeom prst="roundRect">
            <a:avLst/>
          </a:prstGeom>
          <a:solidFill>
            <a:srgbClr val="70BF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65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5BAA"/>
                </a:solidFill>
              </a:rPr>
              <a:t>REFORM OBJECTIVES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2622351" y="1840654"/>
            <a:ext cx="3878756" cy="38787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09496" y="2127799"/>
            <a:ext cx="3324649" cy="332464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96645" y="2414948"/>
            <a:ext cx="2770540" cy="27705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83792" y="2702095"/>
            <a:ext cx="2216433" cy="221643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70939" y="2989242"/>
            <a:ext cx="1662323" cy="166232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58086" y="3276390"/>
            <a:ext cx="1108216" cy="110821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10" idx="0"/>
          </p:cNvCxnSpPr>
          <p:nvPr/>
        </p:nvCxnSpPr>
        <p:spPr>
          <a:xfrm flipH="1">
            <a:off x="4612194" y="1653153"/>
            <a:ext cx="11640" cy="1623237"/>
          </a:xfrm>
          <a:prstGeom prst="line">
            <a:avLst/>
          </a:prstGeom>
          <a:ln w="76200">
            <a:solidFill>
              <a:srgbClr val="76B944"/>
            </a:solidFill>
            <a:headEnd type="diamond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4"/>
          </p:cNvCxnSpPr>
          <p:nvPr/>
        </p:nvCxnSpPr>
        <p:spPr>
          <a:xfrm>
            <a:off x="4612194" y="4384606"/>
            <a:ext cx="11267" cy="1432657"/>
          </a:xfrm>
          <a:prstGeom prst="line">
            <a:avLst/>
          </a:prstGeom>
          <a:ln w="76200">
            <a:solidFill>
              <a:srgbClr val="F7A600"/>
            </a:solidFill>
            <a:headEnd type="stealth"/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0" idx="6"/>
          </p:cNvCxnSpPr>
          <p:nvPr/>
        </p:nvCxnSpPr>
        <p:spPr>
          <a:xfrm flipH="1" flipV="1">
            <a:off x="5166302" y="3830498"/>
            <a:ext cx="1519982" cy="12478"/>
          </a:xfrm>
          <a:prstGeom prst="line">
            <a:avLst/>
          </a:prstGeom>
          <a:ln w="76200">
            <a:solidFill>
              <a:srgbClr val="13529F"/>
            </a:solidFill>
            <a:headEnd type="diamond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</p:cNvCxnSpPr>
          <p:nvPr/>
        </p:nvCxnSpPr>
        <p:spPr>
          <a:xfrm flipH="1">
            <a:off x="2551912" y="3830498"/>
            <a:ext cx="1506174" cy="12867"/>
          </a:xfrm>
          <a:prstGeom prst="line">
            <a:avLst/>
          </a:prstGeom>
          <a:ln w="76200">
            <a:solidFill>
              <a:srgbClr val="00B1D4"/>
            </a:solidFill>
            <a:headEnd type="stealth"/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58267" y="999437"/>
            <a:ext cx="4923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6B944"/>
                </a:solidFill>
              </a:rPr>
              <a:t>Effectiveness</a:t>
            </a:r>
            <a:r>
              <a:rPr lang="en-US" sz="2800" dirty="0">
                <a:solidFill>
                  <a:srgbClr val="76B944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76B944"/>
                </a:solidFill>
              </a:rPr>
              <a:t>efficiency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82613" y="3151332"/>
            <a:ext cx="21912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3529F"/>
                </a:solidFill>
              </a:rPr>
              <a:t>Engagement</a:t>
            </a:r>
            <a:r>
              <a:rPr lang="en-US" sz="2800" dirty="0">
                <a:solidFill>
                  <a:srgbClr val="13529F"/>
                </a:solidFill>
              </a:rPr>
              <a:t> </a:t>
            </a:r>
            <a:r>
              <a:rPr lang="en-US" sz="2800" dirty="0"/>
              <a:t>of Members and Partners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8044" y="5850728"/>
            <a:ext cx="5990891" cy="81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b="1" dirty="0">
                <a:solidFill>
                  <a:srgbClr val="F7A600"/>
                </a:solidFill>
              </a:rPr>
              <a:t>Agile</a:t>
            </a:r>
            <a:r>
              <a:rPr lang="en-US" sz="2800" dirty="0">
                <a:solidFill>
                  <a:srgbClr val="F7A6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7A600"/>
                </a:solidFill>
              </a:rPr>
              <a:t>responsive </a:t>
            </a:r>
          </a:p>
          <a:p>
            <a:pPr algn="ctr">
              <a:lnSpc>
                <a:spcPts val="2800"/>
              </a:lnSpc>
            </a:pPr>
            <a:r>
              <a:rPr lang="en-US" sz="2800" dirty="0"/>
              <a:t>to </a:t>
            </a:r>
            <a:r>
              <a:rPr lang="en-US" sz="2800" b="1" dirty="0">
                <a:solidFill>
                  <a:srgbClr val="F7A600"/>
                </a:solidFill>
              </a:rPr>
              <a:t>new challenges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096" y="2601174"/>
            <a:ext cx="2739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1D4"/>
                </a:solidFill>
              </a:rPr>
              <a:t>Seamless</a:t>
            </a:r>
            <a:r>
              <a:rPr lang="en-US" sz="2800" dirty="0">
                <a:solidFill>
                  <a:srgbClr val="00B1D4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B1D4"/>
                </a:solidFill>
              </a:rPr>
              <a:t>integrated</a:t>
            </a:r>
            <a:r>
              <a:rPr lang="en-US" sz="2800" dirty="0">
                <a:solidFill>
                  <a:srgbClr val="00B1D4"/>
                </a:solidFill>
              </a:rPr>
              <a:t> </a:t>
            </a:r>
            <a:r>
              <a:rPr lang="en-US" sz="2800" dirty="0"/>
              <a:t>approach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2299" y="4048174"/>
            <a:ext cx="1493871" cy="1049070"/>
            <a:chOff x="274326" y="5143373"/>
            <a:chExt cx="1493871" cy="1049070"/>
          </a:xfrm>
        </p:grpSpPr>
        <p:grpSp>
          <p:nvGrpSpPr>
            <p:cNvPr id="25" name="Group 24"/>
            <p:cNvGrpSpPr/>
            <p:nvPr/>
          </p:nvGrpSpPr>
          <p:grpSpPr>
            <a:xfrm>
              <a:off x="815687" y="5143373"/>
              <a:ext cx="411149" cy="411149"/>
              <a:chOff x="952519" y="5087716"/>
              <a:chExt cx="411149" cy="411149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952519" y="5087716"/>
                <a:ext cx="411149" cy="411149"/>
              </a:xfrm>
              <a:prstGeom prst="ellipse">
                <a:avLst/>
              </a:prstGeom>
              <a:solidFill>
                <a:srgbClr val="00B5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8389" y="5143586"/>
                <a:ext cx="299409" cy="299409"/>
              </a:xfrm>
              <a:prstGeom prst="rect">
                <a:avLst/>
              </a:prstGeom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274326" y="5546112"/>
              <a:ext cx="14938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1D4"/>
                  </a:solidFill>
                </a:rPr>
                <a:t>Earth System</a:t>
              </a:r>
            </a:p>
            <a:p>
              <a:pPr algn="ctr"/>
              <a:r>
                <a:rPr lang="en-US" dirty="0"/>
                <a:t>approach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05507" y="4048174"/>
            <a:ext cx="1493871" cy="1049070"/>
            <a:chOff x="1421678" y="5143373"/>
            <a:chExt cx="1493871" cy="1049070"/>
          </a:xfrm>
        </p:grpSpPr>
        <p:grpSp>
          <p:nvGrpSpPr>
            <p:cNvPr id="26" name="Group 25"/>
            <p:cNvGrpSpPr/>
            <p:nvPr/>
          </p:nvGrpSpPr>
          <p:grpSpPr>
            <a:xfrm>
              <a:off x="1963039" y="5143373"/>
              <a:ext cx="411149" cy="411149"/>
              <a:chOff x="1951071" y="5087716"/>
              <a:chExt cx="411149" cy="411149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951071" y="5087716"/>
                <a:ext cx="411149" cy="411149"/>
              </a:xfrm>
              <a:prstGeom prst="ellipse">
                <a:avLst/>
              </a:prstGeom>
              <a:solidFill>
                <a:srgbClr val="00B5D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300" t="19566" r="63730" b="21140"/>
              <a:stretch/>
            </p:blipFill>
            <p:spPr>
              <a:xfrm>
                <a:off x="2007245" y="5110816"/>
                <a:ext cx="298800" cy="333144"/>
              </a:xfrm>
              <a:prstGeom prst="rect">
                <a:avLst/>
              </a:prstGeom>
            </p:spPr>
          </p:pic>
        </p:grpSp>
        <p:sp>
          <p:nvSpPr>
            <p:cNvPr id="28" name="TextBox 27"/>
            <p:cNvSpPr txBox="1"/>
            <p:nvPr/>
          </p:nvSpPr>
          <p:spPr>
            <a:xfrm>
              <a:off x="1421678" y="5546112"/>
              <a:ext cx="14938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1D4"/>
                  </a:solidFill>
                </a:rPr>
                <a:t>WMO</a:t>
              </a:r>
            </a:p>
            <a:p>
              <a:pPr algn="ctr"/>
              <a:r>
                <a:rPr lang="en-US" dirty="0"/>
                <a:t>acting as one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43" y="3291613"/>
            <a:ext cx="1009827" cy="97549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414027" y="3243222"/>
            <a:ext cx="2395226" cy="123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b="1" dirty="0"/>
              <a:t>Increase value</a:t>
            </a:r>
          </a:p>
          <a:p>
            <a:pPr algn="ctr">
              <a:lnSpc>
                <a:spcPts val="3300"/>
              </a:lnSpc>
            </a:pPr>
            <a:endParaRPr lang="en-US" sz="3600" b="1" dirty="0"/>
          </a:p>
          <a:p>
            <a:pPr algn="ctr">
              <a:lnSpc>
                <a:spcPts val="2800"/>
              </a:lnSpc>
            </a:pPr>
            <a:r>
              <a:rPr lang="en-US" sz="2800" b="1" dirty="0"/>
              <a:t>for society</a:t>
            </a:r>
          </a:p>
        </p:txBody>
      </p:sp>
    </p:spTree>
    <p:extLst>
      <p:ext uri="{BB962C8B-B14F-4D97-AF65-F5344CB8AC3E}">
        <p14:creationId xmlns:p14="http://schemas.microsoft.com/office/powerpoint/2010/main" val="398353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5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5BAA"/>
                </a:solidFill>
              </a:rPr>
              <a:t>NEW TECHNICAL COMMISSIONS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F52A47CC-C1E7-4524-82EB-3ABA1FAAE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97" y="790858"/>
            <a:ext cx="4523962" cy="580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0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44309" y="4867517"/>
            <a:ext cx="4275151" cy="1588933"/>
            <a:chOff x="1741336" y="4088297"/>
            <a:chExt cx="4275151" cy="1588933"/>
          </a:xfrm>
        </p:grpSpPr>
        <p:sp>
          <p:nvSpPr>
            <p:cNvPr id="5" name="Oval 4"/>
            <p:cNvSpPr/>
            <p:nvPr/>
          </p:nvSpPr>
          <p:spPr>
            <a:xfrm>
              <a:off x="1741336" y="4428877"/>
              <a:ext cx="3880236" cy="1248353"/>
            </a:xfrm>
            <a:prstGeom prst="ellipse">
              <a:avLst/>
            </a:prstGeom>
            <a:solidFill>
              <a:srgbClr val="00B1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362864" y="4088297"/>
              <a:ext cx="2209136" cy="1160890"/>
            </a:xfrm>
            <a:prstGeom prst="ellipse">
              <a:avLst/>
            </a:prstGeom>
            <a:solidFill>
              <a:srgbClr val="00B1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804699" y="4263225"/>
              <a:ext cx="1534602" cy="1160890"/>
            </a:xfrm>
            <a:prstGeom prst="ellipse">
              <a:avLst/>
            </a:prstGeom>
            <a:solidFill>
              <a:srgbClr val="00B1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81885" y="4516340"/>
              <a:ext cx="1534602" cy="1049573"/>
            </a:xfrm>
            <a:prstGeom prst="ellipse">
              <a:avLst/>
            </a:prstGeom>
            <a:solidFill>
              <a:srgbClr val="00B1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457200" y="8356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5BAA"/>
                </a:solidFill>
              </a:rPr>
              <a:t>TECHNICAL COMMISSION STRUCTURES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6609" y="1089335"/>
            <a:ext cx="4778734" cy="675861"/>
          </a:xfrm>
          <a:prstGeom prst="rect">
            <a:avLst/>
          </a:prstGeom>
          <a:solidFill>
            <a:srgbClr val="1352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Management Team</a:t>
            </a:r>
          </a:p>
        </p:txBody>
      </p:sp>
      <p:sp>
        <p:nvSpPr>
          <p:cNvPr id="4" name="Rectangle 3"/>
          <p:cNvSpPr/>
          <p:nvPr/>
        </p:nvSpPr>
        <p:spPr>
          <a:xfrm>
            <a:off x="2182633" y="5424115"/>
            <a:ext cx="4778734" cy="6758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Expert Network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2393" y="2234311"/>
            <a:ext cx="4683318" cy="25523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solidFill>
                  <a:srgbClr val="F7A600"/>
                </a:solidFill>
              </a:rPr>
              <a:t>Normative Work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99535" y="2234311"/>
            <a:ext cx="3564000" cy="187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dirty="0">
                <a:solidFill>
                  <a:srgbClr val="76B944"/>
                </a:solidFill>
              </a:rPr>
              <a:t>Exploratory Work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2628" y="2539111"/>
            <a:ext cx="1057523" cy="524786"/>
          </a:xfrm>
          <a:prstGeom prst="rect">
            <a:avLst/>
          </a:prstGeom>
          <a:solidFill>
            <a:srgbClr val="F7A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Standing Committee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63121" y="2539111"/>
            <a:ext cx="1057523" cy="524786"/>
          </a:xfrm>
          <a:prstGeom prst="rect">
            <a:avLst/>
          </a:prstGeom>
          <a:solidFill>
            <a:srgbClr val="F7A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Standing Committee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9487" y="2539111"/>
            <a:ext cx="1057523" cy="524786"/>
          </a:xfrm>
          <a:prstGeom prst="rect">
            <a:avLst/>
          </a:prstGeom>
          <a:solidFill>
            <a:srgbClr val="F7A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Standing Committee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043831" y="2744520"/>
            <a:ext cx="416118" cy="111318"/>
            <a:chOff x="206734" y="1232452"/>
            <a:chExt cx="416118" cy="111318"/>
          </a:xfrm>
        </p:grpSpPr>
        <p:sp>
          <p:nvSpPr>
            <p:cNvPr id="15" name="Oval 14"/>
            <p:cNvSpPr/>
            <p:nvPr/>
          </p:nvSpPr>
          <p:spPr>
            <a:xfrm>
              <a:off x="206734" y="1232452"/>
              <a:ext cx="111318" cy="111318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9134" y="1232452"/>
              <a:ext cx="111318" cy="111318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11534" y="1232452"/>
              <a:ext cx="111318" cy="111318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72628" y="3311712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2628" y="3829876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24322" y="2539111"/>
            <a:ext cx="1057523" cy="524786"/>
          </a:xfrm>
          <a:prstGeom prst="rect">
            <a:avLst/>
          </a:prstGeom>
          <a:solidFill>
            <a:srgbClr val="76B9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Study Group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23252" y="2539111"/>
            <a:ext cx="1057523" cy="524786"/>
          </a:xfrm>
          <a:prstGeom prst="rect">
            <a:avLst/>
          </a:prstGeom>
          <a:solidFill>
            <a:srgbClr val="76B9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Study Group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983888" y="2744520"/>
            <a:ext cx="416118" cy="111318"/>
            <a:chOff x="206734" y="1232452"/>
            <a:chExt cx="416118" cy="111318"/>
          </a:xfrm>
          <a:solidFill>
            <a:srgbClr val="76B944"/>
          </a:solidFill>
        </p:grpSpPr>
        <p:sp>
          <p:nvSpPr>
            <p:cNvPr id="24" name="Oval 23"/>
            <p:cNvSpPr/>
            <p:nvPr/>
          </p:nvSpPr>
          <p:spPr>
            <a:xfrm>
              <a:off x="206734" y="1232452"/>
              <a:ext cx="111318" cy="1113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9134" y="1232452"/>
              <a:ext cx="111318" cy="1113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11534" y="1232452"/>
              <a:ext cx="111318" cy="1113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871071" y="3311712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71070" y="3829876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99486" y="3315687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99485" y="3833851"/>
            <a:ext cx="1057523" cy="349858"/>
          </a:xfrm>
          <a:prstGeom prst="rect">
            <a:avLst/>
          </a:prstGeom>
          <a:solidFill>
            <a:schemeClr val="bg1"/>
          </a:solidFill>
          <a:ln w="12700">
            <a:solidFill>
              <a:srgbClr val="F7A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sz="1400" b="1" dirty="0">
                <a:solidFill>
                  <a:srgbClr val="F7A600"/>
                </a:solidFill>
              </a:rPr>
              <a:t>Expert Team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37589" y="2794893"/>
            <a:ext cx="0" cy="1224000"/>
          </a:xfrm>
          <a:prstGeom prst="line">
            <a:avLst/>
          </a:prstGeom>
          <a:ln>
            <a:solidFill>
              <a:srgbClr val="F7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37589" y="4004805"/>
            <a:ext cx="119269" cy="0"/>
          </a:xfrm>
          <a:prstGeom prst="line">
            <a:avLst/>
          </a:prstGeom>
          <a:ln>
            <a:solidFill>
              <a:srgbClr val="F7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37589" y="3486641"/>
            <a:ext cx="119270" cy="0"/>
          </a:xfrm>
          <a:prstGeom prst="line">
            <a:avLst/>
          </a:prstGeom>
          <a:ln>
            <a:solidFill>
              <a:srgbClr val="F7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746531" y="2794893"/>
            <a:ext cx="119270" cy="1224000"/>
            <a:chOff x="532737" y="2659726"/>
            <a:chExt cx="119270" cy="1224000"/>
          </a:xfrm>
        </p:grpSpPr>
        <p:cxnSp>
          <p:nvCxnSpPr>
            <p:cNvPr id="45" name="Straight Connector 44"/>
            <p:cNvCxnSpPr/>
            <p:nvPr/>
          </p:nvCxnSpPr>
          <p:spPr>
            <a:xfrm flipH="1" flipV="1">
              <a:off x="532737" y="2665012"/>
              <a:ext cx="119270" cy="1325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32737" y="2659726"/>
              <a:ext cx="0" cy="122400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532737" y="3869638"/>
              <a:ext cx="119269" cy="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532737" y="3351474"/>
              <a:ext cx="119270" cy="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580217" y="2794893"/>
            <a:ext cx="119270" cy="1224000"/>
            <a:chOff x="532737" y="2659726"/>
            <a:chExt cx="119270" cy="1224000"/>
          </a:xfrm>
        </p:grpSpPr>
        <p:cxnSp>
          <p:nvCxnSpPr>
            <p:cNvPr id="50" name="Straight Connector 49"/>
            <p:cNvCxnSpPr/>
            <p:nvPr/>
          </p:nvCxnSpPr>
          <p:spPr>
            <a:xfrm flipH="1" flipV="1">
              <a:off x="532737" y="2665012"/>
              <a:ext cx="119270" cy="1325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2737" y="2659726"/>
              <a:ext cx="0" cy="122400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32737" y="3869638"/>
              <a:ext cx="119269" cy="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32737" y="3351474"/>
              <a:ext cx="119270" cy="0"/>
            </a:xfrm>
            <a:prstGeom prst="line">
              <a:avLst/>
            </a:prstGeom>
            <a:ln>
              <a:solidFill>
                <a:srgbClr val="F7A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898005" y="3261363"/>
            <a:ext cx="648000" cy="270344"/>
            <a:chOff x="6027088" y="4222143"/>
            <a:chExt cx="715618" cy="270344"/>
          </a:xfrm>
          <a:solidFill>
            <a:srgbClr val="76B944"/>
          </a:solidFill>
        </p:grpSpPr>
        <p:sp>
          <p:nvSpPr>
            <p:cNvPr id="59" name="Pentagon 58"/>
            <p:cNvSpPr/>
            <p:nvPr/>
          </p:nvSpPr>
          <p:spPr>
            <a:xfrm>
              <a:off x="6224545" y="4222143"/>
              <a:ext cx="518161" cy="270344"/>
            </a:xfrm>
            <a:prstGeom prst="homePlat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Pentagon 59"/>
            <p:cNvSpPr/>
            <p:nvPr/>
          </p:nvSpPr>
          <p:spPr>
            <a:xfrm flipH="1">
              <a:off x="6027088" y="4222143"/>
              <a:ext cx="518161" cy="270344"/>
            </a:xfrm>
            <a:prstGeom prst="homePlat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93311" y="3212326"/>
            <a:ext cx="648000" cy="270344"/>
            <a:chOff x="6027088" y="4222143"/>
            <a:chExt cx="715618" cy="270344"/>
          </a:xfrm>
        </p:grpSpPr>
        <p:sp>
          <p:nvSpPr>
            <p:cNvPr id="55" name="Pentagon 54"/>
            <p:cNvSpPr/>
            <p:nvPr/>
          </p:nvSpPr>
          <p:spPr>
            <a:xfrm>
              <a:off x="6224545" y="4222143"/>
              <a:ext cx="518161" cy="270344"/>
            </a:xfrm>
            <a:prstGeom prst="homePlate">
              <a:avLst/>
            </a:prstGeom>
            <a:solidFill>
              <a:srgbClr val="F7A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Pentagon 55"/>
            <p:cNvSpPr/>
            <p:nvPr/>
          </p:nvSpPr>
          <p:spPr>
            <a:xfrm flipH="1">
              <a:off x="6027088" y="4222143"/>
              <a:ext cx="518161" cy="270344"/>
            </a:xfrm>
            <a:prstGeom prst="homePlate">
              <a:avLst/>
            </a:prstGeom>
            <a:solidFill>
              <a:srgbClr val="F7A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Bent-Up Arrow 60"/>
          <p:cNvSpPr/>
          <p:nvPr/>
        </p:nvSpPr>
        <p:spPr>
          <a:xfrm>
            <a:off x="6232496" y="4181450"/>
            <a:ext cx="903792" cy="1721990"/>
          </a:xfrm>
          <a:prstGeom prst="bentUpArrow">
            <a:avLst/>
          </a:prstGeom>
          <a:solidFill>
            <a:srgbClr val="00B1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Bent-Up Arrow 61"/>
          <p:cNvSpPr/>
          <p:nvPr/>
        </p:nvSpPr>
        <p:spPr>
          <a:xfrm flipH="1">
            <a:off x="1431042" y="5042445"/>
            <a:ext cx="1612789" cy="860995"/>
          </a:xfrm>
          <a:prstGeom prst="bentUpArrow">
            <a:avLst/>
          </a:prstGeom>
          <a:solidFill>
            <a:srgbClr val="00B1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3" idx="2"/>
          </p:cNvCxnSpPr>
          <p:nvPr/>
        </p:nvCxnSpPr>
        <p:spPr>
          <a:xfrm flipH="1">
            <a:off x="1101390" y="1765196"/>
            <a:ext cx="3474586" cy="773915"/>
          </a:xfrm>
          <a:prstGeom prst="line">
            <a:avLst/>
          </a:prstGeom>
          <a:ln>
            <a:solidFill>
              <a:srgbClr val="13529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37589" y="2794893"/>
            <a:ext cx="119270" cy="0"/>
          </a:xfrm>
          <a:prstGeom prst="line">
            <a:avLst/>
          </a:prstGeom>
          <a:ln>
            <a:solidFill>
              <a:srgbClr val="F7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" idx="2"/>
          </p:cNvCxnSpPr>
          <p:nvPr/>
        </p:nvCxnSpPr>
        <p:spPr>
          <a:xfrm flipH="1">
            <a:off x="2349736" y="1765196"/>
            <a:ext cx="2226240" cy="773915"/>
          </a:xfrm>
          <a:prstGeom prst="line">
            <a:avLst/>
          </a:prstGeom>
          <a:ln>
            <a:solidFill>
              <a:srgbClr val="13529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" idx="2"/>
            <a:endCxn id="14" idx="0"/>
          </p:cNvCxnSpPr>
          <p:nvPr/>
        </p:nvCxnSpPr>
        <p:spPr>
          <a:xfrm flipH="1">
            <a:off x="4228249" y="1765196"/>
            <a:ext cx="347727" cy="773915"/>
          </a:xfrm>
          <a:prstGeom prst="line">
            <a:avLst/>
          </a:prstGeom>
          <a:ln>
            <a:solidFill>
              <a:srgbClr val="13529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" idx="2"/>
            <a:endCxn id="21" idx="0"/>
          </p:cNvCxnSpPr>
          <p:nvPr/>
        </p:nvCxnSpPr>
        <p:spPr>
          <a:xfrm>
            <a:off x="4575976" y="1765196"/>
            <a:ext cx="1777108" cy="773915"/>
          </a:xfrm>
          <a:prstGeom prst="line">
            <a:avLst/>
          </a:prstGeom>
          <a:ln>
            <a:solidFill>
              <a:srgbClr val="13529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" idx="2"/>
          </p:cNvCxnSpPr>
          <p:nvPr/>
        </p:nvCxnSpPr>
        <p:spPr>
          <a:xfrm>
            <a:off x="4575976" y="1765196"/>
            <a:ext cx="3476037" cy="773915"/>
          </a:xfrm>
          <a:prstGeom prst="line">
            <a:avLst/>
          </a:prstGeom>
          <a:ln>
            <a:solidFill>
              <a:srgbClr val="13529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52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25">
            <a:extLst>
              <a:ext uri="{FF2B5EF4-FFF2-40B4-BE49-F238E27FC236}">
                <a16:creationId xmlns:a16="http://schemas.microsoft.com/office/drawing/2014/main" xmlns="" id="{1E1A99C2-CD5B-E145-8AC2-FE090D3A6C54}"/>
              </a:ext>
            </a:extLst>
          </p:cNvPr>
          <p:cNvSpPr/>
          <p:nvPr/>
        </p:nvSpPr>
        <p:spPr>
          <a:xfrm>
            <a:off x="1247389" y="1771420"/>
            <a:ext cx="3169336" cy="3663530"/>
          </a:xfrm>
          <a:prstGeom prst="roundRect">
            <a:avLst/>
          </a:prstGeom>
          <a:solidFill>
            <a:srgbClr val="005BA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E0F113F3-B5FD-F04B-8228-43254DA3D8C4}"/>
              </a:ext>
            </a:extLst>
          </p:cNvPr>
          <p:cNvSpPr/>
          <p:nvPr/>
        </p:nvSpPr>
        <p:spPr>
          <a:xfrm>
            <a:off x="4776765" y="1762542"/>
            <a:ext cx="3169336" cy="3663530"/>
          </a:xfrm>
          <a:prstGeom prst="roundRect">
            <a:avLst/>
          </a:prstGeom>
          <a:solidFill>
            <a:srgbClr val="76B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xmlns="" id="{A30240BD-C818-0A45-B8AC-360F17433DDC}"/>
              </a:ext>
            </a:extLst>
          </p:cNvPr>
          <p:cNvSpPr/>
          <p:nvPr/>
        </p:nvSpPr>
        <p:spPr>
          <a:xfrm>
            <a:off x="3760966" y="3238249"/>
            <a:ext cx="2100312" cy="1152128"/>
          </a:xfrm>
          <a:prstGeom prst="rightArrow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National/regional experts</a:t>
            </a: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xmlns="" id="{B2A2E5BB-B18B-5E4F-ACB3-280D379C09AE}"/>
              </a:ext>
            </a:extLst>
          </p:cNvPr>
          <p:cNvSpPr/>
          <p:nvPr/>
        </p:nvSpPr>
        <p:spPr>
          <a:xfrm>
            <a:off x="3193806" y="3814074"/>
            <a:ext cx="2087109" cy="1088998"/>
          </a:xfrm>
          <a:prstGeom prst="leftArrow">
            <a:avLst/>
          </a:prstGeom>
          <a:solidFill>
            <a:srgbClr val="76B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Expertise, assistance, efficiency, innovation</a:t>
            </a: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xmlns="" id="{24BE9F3C-9C58-F24D-8E89-2666F6E27CD7}"/>
              </a:ext>
            </a:extLst>
          </p:cNvPr>
          <p:cNvSpPr/>
          <p:nvPr/>
        </p:nvSpPr>
        <p:spPr>
          <a:xfrm>
            <a:off x="3200737" y="2708909"/>
            <a:ext cx="2065890" cy="1088998"/>
          </a:xfrm>
          <a:prstGeom prst="leftArrow">
            <a:avLst/>
          </a:prstGeom>
          <a:solidFill>
            <a:srgbClr val="76B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Technical solutions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Standards, guidance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xmlns="" id="{9E0254F7-5AB1-6646-B0E4-5AFC38C596B8}"/>
              </a:ext>
            </a:extLst>
          </p:cNvPr>
          <p:cNvSpPr/>
          <p:nvPr/>
        </p:nvSpPr>
        <p:spPr>
          <a:xfrm>
            <a:off x="3758899" y="2120180"/>
            <a:ext cx="2100312" cy="1152128"/>
          </a:xfrm>
          <a:prstGeom prst="rightArrow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2500"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Regional requirements, needs and priorities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4A7E56F-9D86-3148-8CA9-68899BB1C2E6}"/>
              </a:ext>
            </a:extLst>
          </p:cNvPr>
          <p:cNvSpPr/>
          <p:nvPr/>
        </p:nvSpPr>
        <p:spPr>
          <a:xfrm>
            <a:off x="-27293" y="210478"/>
            <a:ext cx="9236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13529F"/>
                </a:solidFill>
              </a:rPr>
              <a:t>ENHANCED ROLE OF REGIONAL ASSOCIATIONS</a:t>
            </a:r>
            <a:endParaRPr lang="en-US" sz="3600" dirty="0">
              <a:solidFill>
                <a:srgbClr val="13529F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C55881A-84BD-0342-8FF7-DED4900980A6}"/>
              </a:ext>
            </a:extLst>
          </p:cNvPr>
          <p:cNvSpPr txBox="1"/>
          <p:nvPr/>
        </p:nvSpPr>
        <p:spPr>
          <a:xfrm>
            <a:off x="3456542" y="121234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Congress / EC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7C382FC-70CE-014D-8252-D8E49CC352F1}"/>
              </a:ext>
            </a:extLst>
          </p:cNvPr>
          <p:cNvSpPr/>
          <p:nvPr/>
        </p:nvSpPr>
        <p:spPr>
          <a:xfrm>
            <a:off x="5489346" y="2763607"/>
            <a:ext cx="23051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600" b="1" dirty="0"/>
              <a:t>TECHNICAL</a:t>
            </a:r>
            <a:br>
              <a:rPr lang="en-US" sz="2600" b="1" dirty="0"/>
            </a:br>
            <a:r>
              <a:rPr lang="en-US" sz="2600" b="1" dirty="0"/>
              <a:t>COMMISSIONS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1F5D148-D34E-2B4A-80CB-4A0316DFF897}"/>
              </a:ext>
            </a:extLst>
          </p:cNvPr>
          <p:cNvSpPr txBox="1"/>
          <p:nvPr/>
        </p:nvSpPr>
        <p:spPr>
          <a:xfrm>
            <a:off x="3487996" y="565524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Implementation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50C7EFE-BC45-FB41-A6B3-FFA71DCFB350}"/>
              </a:ext>
            </a:extLst>
          </p:cNvPr>
          <p:cNvSpPr/>
          <p:nvPr/>
        </p:nvSpPr>
        <p:spPr>
          <a:xfrm>
            <a:off x="1182850" y="3318090"/>
            <a:ext cx="23051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600" b="1" dirty="0">
                <a:solidFill>
                  <a:schemeClr val="bg1"/>
                </a:solidFill>
              </a:rPr>
              <a:t>REGIONAL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ASSOCIATIONS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5211324-5737-884D-AAFB-32C746BA2111}"/>
              </a:ext>
            </a:extLst>
          </p:cNvPr>
          <p:cNvSpPr/>
          <p:nvPr/>
        </p:nvSpPr>
        <p:spPr>
          <a:xfrm rot="16200000">
            <a:off x="-132033" y="1893271"/>
            <a:ext cx="4595978" cy="35257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76452"/>
              </a:avLst>
            </a:prstTxWarp>
            <a:spAutoFit/>
          </a:bodyPr>
          <a:lstStyle/>
          <a:p>
            <a:pPr algn="ctr"/>
            <a:r>
              <a:rPr lang="en-US" sz="2800" b="1" cap="none" spc="0" dirty="0">
                <a:ln w="10541" cmpd="sng">
                  <a:noFill/>
                  <a:prstDash val="solid"/>
                </a:ln>
                <a:solidFill>
                  <a:srgbClr val="13529F"/>
                </a:solidFill>
                <a:effectLst/>
              </a:rPr>
              <a:t>Political and economic regional groups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D7602DE-8D94-604B-8DB1-44CAD63BCDE7}"/>
              </a:ext>
            </a:extLst>
          </p:cNvPr>
          <p:cNvSpPr/>
          <p:nvPr/>
        </p:nvSpPr>
        <p:spPr>
          <a:xfrm rot="5400000">
            <a:off x="3606979" y="1289314"/>
            <a:ext cx="5409028" cy="48884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800" b="1" cap="none" spc="0" dirty="0">
                <a:ln w="10541" cmpd="sng">
                  <a:noFill/>
                  <a:prstDash val="solid"/>
                </a:ln>
                <a:solidFill>
                  <a:srgbClr val="00B1D4"/>
                </a:solidFill>
                <a:effectLst/>
              </a:rPr>
              <a:t>Scientific and technical communities</a:t>
            </a:r>
          </a:p>
        </p:txBody>
      </p:sp>
    </p:spTree>
    <p:extLst>
      <p:ext uri="{BB962C8B-B14F-4D97-AF65-F5344CB8AC3E}">
        <p14:creationId xmlns:p14="http://schemas.microsoft.com/office/powerpoint/2010/main" val="206198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C15485-2F85-814C-B97B-50139348EF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9144000" cy="184881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5854DD15-6EF7-164F-B42C-C0B65C88629E}"/>
              </a:ext>
            </a:extLst>
          </p:cNvPr>
          <p:cNvSpPr txBox="1">
            <a:spLocks/>
          </p:cNvSpPr>
          <p:nvPr/>
        </p:nvSpPr>
        <p:spPr>
          <a:xfrm>
            <a:off x="1" y="284937"/>
            <a:ext cx="9143999" cy="7294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b="1" dirty="0">
                <a:solidFill>
                  <a:srgbClr val="13529F"/>
                </a:solidFill>
              </a:rPr>
              <a:t>TRANSITION PLAN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xmlns="" id="{5A113D24-F401-D24E-B312-B05161A3221F}"/>
              </a:ext>
            </a:extLst>
          </p:cNvPr>
          <p:cNvSpPr/>
          <p:nvPr/>
        </p:nvSpPr>
        <p:spPr>
          <a:xfrm>
            <a:off x="228600" y="4820611"/>
            <a:ext cx="1752600" cy="284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xmlns="" id="{DAA32C09-78C1-9347-9EF8-38790A4FDF8A}"/>
              </a:ext>
            </a:extLst>
          </p:cNvPr>
          <p:cNvSpPr/>
          <p:nvPr/>
        </p:nvSpPr>
        <p:spPr>
          <a:xfrm>
            <a:off x="1981200" y="4820610"/>
            <a:ext cx="3476348" cy="284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xmlns="" id="{4BD575EC-970F-C046-9321-30F79367D3CF}"/>
              </a:ext>
            </a:extLst>
          </p:cNvPr>
          <p:cNvSpPr/>
          <p:nvPr/>
        </p:nvSpPr>
        <p:spPr>
          <a:xfrm>
            <a:off x="5486400" y="4813599"/>
            <a:ext cx="3352800" cy="284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046365-3F17-CC46-9168-612C9D245AE5}"/>
              </a:ext>
            </a:extLst>
          </p:cNvPr>
          <p:cNvSpPr txBox="1"/>
          <p:nvPr/>
        </p:nvSpPr>
        <p:spPr>
          <a:xfrm>
            <a:off x="685800" y="522553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60000"/>
                    <a:lumOff val="40000"/>
                  </a:schemeClr>
                </a:solidFill>
              </a:rPr>
              <a:t>2018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7A7C82-305E-704D-A9A7-5497EBA109FF}"/>
              </a:ext>
            </a:extLst>
          </p:cNvPr>
          <p:cNvSpPr txBox="1"/>
          <p:nvPr/>
        </p:nvSpPr>
        <p:spPr>
          <a:xfrm>
            <a:off x="3276600" y="51932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60000"/>
                    <a:lumOff val="40000"/>
                  </a:schemeClr>
                </a:solidFill>
              </a:rPr>
              <a:t>2019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BB0F4B-0007-A748-AEBB-F651B3D9E75B}"/>
              </a:ext>
            </a:extLst>
          </p:cNvPr>
          <p:cNvSpPr txBox="1"/>
          <p:nvPr/>
        </p:nvSpPr>
        <p:spPr>
          <a:xfrm>
            <a:off x="6705600" y="51932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60000"/>
                    <a:lumOff val="40000"/>
                  </a:schemeClr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B250858-DDB4-7D4A-907D-A7D0B49EF65C}"/>
              </a:ext>
            </a:extLst>
          </p:cNvPr>
          <p:cNvSpPr txBox="1"/>
          <p:nvPr/>
        </p:nvSpPr>
        <p:spPr>
          <a:xfrm>
            <a:off x="294841" y="1382019"/>
            <a:ext cx="2755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Finalization of proposals, work on details, mapping,</a:t>
            </a:r>
          </a:p>
          <a:p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communication, formation of Communities of Practice (</a:t>
            </a:r>
            <a:r>
              <a:rPr lang="en-US" sz="1600" b="1" err="1">
                <a:solidFill>
                  <a:schemeClr val="tx2">
                    <a:lumMod val="75000"/>
                  </a:schemeClr>
                </a:solidFill>
              </a:rPr>
              <a:t>CoP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722C00D-09F3-2049-9501-CEED99CBF4BE}"/>
              </a:ext>
            </a:extLst>
          </p:cNvPr>
          <p:cNvSpPr txBox="1"/>
          <p:nvPr/>
        </p:nvSpPr>
        <p:spPr>
          <a:xfrm>
            <a:off x="2771486" y="2597861"/>
            <a:ext cx="1895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APPROVAL of CBR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7ADF9A6-D59C-B742-94AE-B54430BCC689}"/>
              </a:ext>
            </a:extLst>
          </p:cNvPr>
          <p:cNvSpPr txBox="1"/>
          <p:nvPr/>
        </p:nvSpPr>
        <p:spPr>
          <a:xfrm>
            <a:off x="5008204" y="1370584"/>
            <a:ext cx="2309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Establishing of structures, work </a:t>
            </a:r>
            <a:r>
              <a:rPr lang="en-US" sz="1600" b="1" err="1">
                <a:solidFill>
                  <a:schemeClr val="tx2">
                    <a:lumMod val="75000"/>
                  </a:schemeClr>
                </a:solidFill>
              </a:rPr>
              <a:t>programmes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, preparation of </a:t>
            </a:r>
            <a:br>
              <a:rPr lang="en-US" sz="1600" b="1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b="1">
                <a:solidFill>
                  <a:schemeClr val="tx2">
                    <a:lumMod val="75000"/>
                  </a:schemeClr>
                </a:solidFill>
              </a:rPr>
              <a:t>first session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5737628-3E32-A94A-A0DB-96BFA015A2C0}"/>
              </a:ext>
            </a:extLst>
          </p:cNvPr>
          <p:cNvCxnSpPr/>
          <p:nvPr/>
        </p:nvCxnSpPr>
        <p:spPr>
          <a:xfrm flipV="1">
            <a:off x="6366769" y="2120807"/>
            <a:ext cx="796031" cy="177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52ED76A-13AD-C647-81D5-70958959B5DA}"/>
              </a:ext>
            </a:extLst>
          </p:cNvPr>
          <p:cNvSpPr txBox="1"/>
          <p:nvPr/>
        </p:nvSpPr>
        <p:spPr>
          <a:xfrm>
            <a:off x="7084211" y="1755834"/>
            <a:ext cx="1994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tx2">
                    <a:lumMod val="75000"/>
                  </a:schemeClr>
                </a:solidFill>
              </a:rPr>
              <a:t>Kick-off of new TCs</a:t>
            </a:r>
          </a:p>
        </p:txBody>
      </p:sp>
      <p:sp>
        <p:nvSpPr>
          <p:cNvPr id="17" name="4-Point Star 16"/>
          <p:cNvSpPr/>
          <p:nvPr/>
        </p:nvSpPr>
        <p:spPr>
          <a:xfrm>
            <a:off x="6252469" y="3962400"/>
            <a:ext cx="228600" cy="304800"/>
          </a:xfrm>
          <a:prstGeom prst="star4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C9497DD-D348-487D-AFCE-235DCC18F1FF}"/>
              </a:ext>
            </a:extLst>
          </p:cNvPr>
          <p:cNvSpPr txBox="1"/>
          <p:nvPr/>
        </p:nvSpPr>
        <p:spPr>
          <a:xfrm>
            <a:off x="3278257" y="6380921"/>
            <a:ext cx="704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information: </a:t>
            </a:r>
            <a:r>
              <a:rPr lang="en-US" b="1" dirty="0">
                <a:solidFill>
                  <a:srgbClr val="13529F"/>
                </a:solidFill>
              </a:rPr>
              <a:t>public.wmo.int/</a:t>
            </a:r>
            <a:r>
              <a:rPr lang="en-US" b="1" dirty="0" err="1">
                <a:solidFill>
                  <a:srgbClr val="13529F"/>
                </a:solidFill>
              </a:rPr>
              <a:t>en</a:t>
            </a:r>
            <a:r>
              <a:rPr lang="en-US" b="1" dirty="0">
                <a:solidFill>
                  <a:srgbClr val="13529F"/>
                </a:solidFill>
              </a:rPr>
              <a:t>/governance-reform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1884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MO presentation template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ntry xmlns="0e656187-b300-4fb0-8bf4-3a50f872073c" xsi:nil="true"/>
    <Department xmlns="0e656187-b300-4fb0-8bf4-3a50f872073c">CER</Department>
    <Subject_x0020_ xmlns="0e656187-b300-4fb0-8bf4-3a50f872073c">Brief to SG 18/12(2018</Subject_x0020_>
    <Project_x0020_Identification_x0020__x002f__x0020_Reference xmlns="0e656187-b300-4fb0-8bf4-3a50f872073c">CPDB/Extranet</Project_x0020_Identification_x0020__x002f__x0020_Refer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ther" ma:contentTypeID="0x01010001CF8ECD22CA48CBB376917E79310926" ma:contentTypeVersion="1" ma:contentTypeDescription="" ma:contentTypeScope="" ma:versionID="84a7f6b9a9324c93f7c429fe637c4145">
  <xsd:schema xmlns:xsd="http://www.w3.org/2001/XMLSchema" xmlns:p="http://schemas.microsoft.com/office/2006/metadata/properties" xmlns:ns2="0e656187-b300-4fb0-8bf4-3a50f872073c" targetNamespace="http://schemas.microsoft.com/office/2006/metadata/properties" ma:root="true" ma:fieldsID="d82bb511108d8e269345fc9bd5c1ab5b" ns2:_="">
    <xsd:import namespace="0e656187-b300-4fb0-8bf4-3a50f872073c"/>
    <xsd:element name="properties">
      <xsd:complexType>
        <xsd:sequence>
          <xsd:element name="documentManagement">
            <xsd:complexType>
              <xsd:all>
                <xsd:element ref="ns2:Country" minOccurs="0"/>
                <xsd:element ref="ns2:Department"/>
                <xsd:element ref="ns2:Subject_x0020_"/>
                <xsd:element ref="ns2:Project_x0020_Identification_x0020__x002f__x0020_Referenc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e656187-b300-4fb0-8bf4-3a50f872073c" elementFormDefault="qualified">
    <xsd:import namespace="http://schemas.microsoft.com/office/2006/documentManagement/types"/>
    <xsd:element name="Country" ma:index="8" nillable="true" ma:displayName="Country" ma:format="Dropdown" ma:internalName="Country">
      <xsd:simpleType>
        <xsd:restriction base="dms:Choice">
          <xsd:enumeration value=""/>
          <xsd:enumeration value="Afghanistan"/>
          <xsd:enumeration value="Albania"/>
          <xsd:enumeration value="Algeria"/>
          <xsd:enumeration value="Angola"/>
          <xsd:enumeration value="Antigua and Barbuda"/>
          <xsd:enumeration value="Argentina"/>
          <xsd:enumeration value="Armenia"/>
          <xsd:enumeration value="Australia"/>
          <xsd:enumeration value="Austria"/>
          <xsd:enumeration value="Azerbaijan"/>
          <xsd:enumeration value="Bahamas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hutan"/>
          <xsd:enumeration value="Bolivia, Plurinational State of"/>
          <xsd:enumeration value="Bosnia and Herzegovina"/>
          <xsd:enumeration value="Botswana"/>
          <xsd:enumeration value="Brazil"/>
          <xsd:enumeration value="British Caribbean Territories"/>
          <xsd:enumeration value="Brunei Darussalam"/>
          <xsd:enumeration value="Bulgaria"/>
          <xsd:enumeration value="Burkina Faso"/>
          <xsd:enumeration value="Burundi"/>
          <xsd:enumeration value="Cabo Verde"/>
          <xsd:enumeration value="Cambodia"/>
          <xsd:enumeration value="Cameroon"/>
          <xsd:enumeration value="Canada"/>
          <xsd:enumeration value="Central African Republic"/>
          <xsd:enumeration value="Chad"/>
          <xsd:enumeration value="Chile"/>
          <xsd:enumeration value="China"/>
          <xsd:enumeration value="Colombia"/>
          <xsd:enumeration value="Comoros"/>
          <xsd:enumeration value="Congo"/>
          <xsd:enumeration value="Cook Islands"/>
          <xsd:enumeration value="Costa Rica"/>
          <xsd:enumeration value="Ivory Coast"/>
          <xsd:enumeration value="Croatia"/>
          <xsd:enumeration value="Cuba"/>
          <xsd:enumeration value="Curaçao and Sint Maarten"/>
          <xsd:enumeration value="Cyprus"/>
          <xsd:enumeration value="Czech Republic"/>
          <xsd:enumeration value="Democratic People's Republic of Korea"/>
          <xsd:enumeration value="Democratic Republic of the Congo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ritrea"/>
          <xsd:enumeration value="Estonia"/>
          <xsd:enumeration value="Eswatini"/>
          <xsd:enumeration value="Ethiopia"/>
          <xsd:enumeration value="Fiji"/>
          <xsd:enumeration value="Finland"/>
          <xsd:enumeration value="France"/>
          <xsd:enumeration value="French Polynesia"/>
          <xsd:enumeration value="Gabon"/>
          <xsd:enumeration value="Gambia"/>
          <xsd:enumeration value="Georgia"/>
          <xsd:enumeration value="Germany"/>
          <xsd:enumeration value="Ghana"/>
          <xsd:enumeration value="Greece"/>
          <xsd:enumeration value="Guatemala"/>
          <xsd:enumeration value="Guinea"/>
          <xsd:enumeration value="Guinea-Bissau"/>
          <xsd:enumeration value="Guyana"/>
          <xsd:enumeration value="Haiti"/>
          <xsd:enumeration value="Honduras"/>
          <xsd:enumeration value="Hong Kong, China"/>
          <xsd:enumeration value="Hungary"/>
          <xsd:enumeration value="Iceland"/>
          <xsd:enumeration value="India"/>
          <xsd:enumeration value="Indonesia"/>
          <xsd:enumeration value="Iran, Islamic Republic of"/>
          <xsd:enumeration value="Iraq"/>
          <xsd:enumeration value="Ireland"/>
          <xsd:enumeration value="Israel"/>
          <xsd:enumeration value="Italy"/>
          <xsd:enumeration value="Jamaica"/>
          <xsd:enumeration value="Japan"/>
          <xsd:enumeration value="Jordan"/>
          <xsd:enumeration value="Kazakhstan"/>
          <xsd:enumeration value="Kenya"/>
          <xsd:enumeration value="Kiribati"/>
          <xsd:enumeration value="Kuwait"/>
          <xsd:enumeration value="Kyrgyzstan"/>
          <xsd:enumeration value="Lao People's Democratic Republic"/>
          <xsd:enumeration value="Latvia"/>
          <xsd:enumeration value="Lebanon"/>
          <xsd:enumeration value="Lesotho"/>
          <xsd:enumeration value="Liberia"/>
          <xsd:enumeration value="Libya"/>
          <xsd:enumeration value="Lithuania"/>
          <xsd:enumeration value="Luxembourg"/>
          <xsd:enumeration value="Macao, China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uritania"/>
          <xsd:enumeration value="Mauritius"/>
          <xsd:enumeration value="Mexico"/>
          <xsd:enumeration value="Micronesia, Federated States of"/>
          <xsd:enumeration value="Monaco"/>
          <xsd:enumeration value="Mongolia"/>
          <xsd:enumeration value="Montenegro"/>
          <xsd:enumeration value="Morocco"/>
          <xsd:enumeration value="Mozambique"/>
          <xsd:enumeration value="Myanmar"/>
          <xsd:enumeration value="Namibia"/>
          <xsd:enumeration value="Nepal"/>
          <xsd:enumeration value="Netherlands"/>
          <xsd:enumeration value="New Caledonia"/>
          <xsd:enumeration value="New Zealand"/>
          <xsd:enumeration value="Nicaragua"/>
          <xsd:enumeration value="Niger"/>
          <xsd:enumeration value="Nigeria"/>
          <xsd:enumeration value="Niue"/>
          <xsd:enumeration value="Norway"/>
          <xsd:enumeration value="Oman"/>
          <xsd:enumeration value="Pakistan"/>
          <xsd:enumeration value="Panama"/>
          <xsd:enumeration value="Papua New Guinea"/>
          <xsd:enumeration value="Paraguay"/>
          <xsd:enumeration value="Peru"/>
          <xsd:enumeration value="Philippines"/>
          <xsd:enumeration value="Poland"/>
          <xsd:enumeration value="Portugal"/>
          <xsd:enumeration value="Qatar"/>
          <xsd:enumeration value="Republic of Korea"/>
          <xsd:enumeration value="Republic of Moldova"/>
          <xsd:enumeration value="Romania"/>
          <xsd:enumeration value="Russian Federation"/>
          <xsd:enumeration value="Rwanda"/>
          <xsd:enumeration value="Saint Lucia"/>
          <xsd:enumeration value="Samoa"/>
          <xsd:enumeration value="Sao Tome and Principe"/>
          <xsd:enumeration value="Saudi Arabia"/>
          <xsd:enumeration value="Senegal"/>
          <xsd:enumeration value="Serbia"/>
          <xsd:enumeration value="Seychelles"/>
          <xsd:enumeration value="Sierra Leone"/>
          <xsd:enumeration value="Singapore"/>
          <xsd:enumeration value="Slovakia"/>
          <xsd:enumeration value="Slovenia"/>
          <xsd:enumeration value="Solomon Islands"/>
          <xsd:enumeration value="Somalia"/>
          <xsd:enumeration value="South Africa"/>
          <xsd:enumeration value="South Sudan"/>
          <xsd:enumeration value="Spain"/>
          <xsd:enumeration value="Sri Lanka"/>
          <xsd:enumeration value="Sudan"/>
          <xsd:enumeration value="Suriname"/>
          <xsd:enumeration value="Sweden"/>
          <xsd:enumeration value="Switzerland"/>
          <xsd:enumeration value="Syrian Arab Republic"/>
          <xsd:enumeration value="Tajikistan"/>
          <xsd:enumeration value="Thailand"/>
          <xsd:enumeration value="The former Yugoslav Republic of Macedonia"/>
          <xsd:enumeration value="Timor-Leste"/>
          <xsd:enumeration value="Togo"/>
          <xsd:enumeration value="Tonga"/>
          <xsd:enumeration value="Trinidad and Tobago"/>
          <xsd:enumeration value="Tunisia"/>
          <xsd:enumeration value="Turkey"/>
          <xsd:enumeration value="Turkmenistan"/>
          <xsd:enumeration value="Tuvalu"/>
          <xsd:enumeration value="Uganda"/>
          <xsd:enumeration value="Ukraine"/>
          <xsd:enumeration value="United Arab Emirates"/>
          <xsd:enumeration value="United Kingdom of Great Britain and Northern Ireland"/>
          <xsd:enumeration value="United Republic of Tanzania"/>
          <xsd:enumeration value="United States of America"/>
          <xsd:enumeration value="Uruguay"/>
          <xsd:enumeration value="Uzbekistan"/>
          <xsd:enumeration value="Vanuatu"/>
          <xsd:enumeration value="Venezuela, Bolivarian Republic of"/>
          <xsd:enumeration value="Viet Nam"/>
          <xsd:enumeration value="Yemen"/>
          <xsd:enumeration value="Zambia"/>
          <xsd:enumeration value="Zimbabwe"/>
        </xsd:restriction>
      </xsd:simpleType>
    </xsd:element>
    <xsd:element name="Department" ma:index="9" ma:displayName="Department" ma:format="Dropdown" ma:internalName="Department">
      <xsd:simpleType>
        <xsd:restriction base="dms:Choice">
          <xsd:enumeration value="ADM"/>
          <xsd:enumeration value="ADM/BO"/>
          <xsd:enumeration value="ADM/FIN"/>
          <xsd:enumeration value="ADM/HRD"/>
          <xsd:enumeration value="ADM/ITCSD"/>
          <xsd:enumeration value="ADM/PCTD"/>
          <xsd:enumeration value="ASGO"/>
          <xsd:enumeration value="CER"/>
          <xsd:enumeration value="CER/COMM"/>
          <xsd:enumeration value="CER/DPO"/>
          <xsd:enumeration value="CER/EXT"/>
          <xsd:enumeration value="CER/RGA"/>
          <xsd:enumeration value="CLW"/>
          <xsd:enumeration value="CLW/AGM"/>
          <xsd:enumeration value="CLW/BSH"/>
          <xsd:enumeration value="CLW/CBHWR"/>
          <xsd:enumeration value="CLW/CCA"/>
          <xsd:enumeration value="CLW/CLPA"/>
          <xsd:enumeration value="CLW/DMA"/>
          <xsd:enumeration value="CLW/GCOS"/>
          <xsd:enumeration value="CLW/GFCS"/>
          <xsd:enumeration value="CLW/HFWR"/>
          <xsd:enumeration value="CLW/HWR"/>
          <xsd:enumeration value="CLW/WCAS"/>
          <xsd:enumeration value="DRA"/>
          <xsd:enumeration value="DRA/AFLDC"/>
          <xsd:enumeration value="DRA/ETR"/>
          <xsd:enumeration value="DRA/PCU"/>
          <xsd:enumeration value="DRA/RAM"/>
          <xsd:enumeration value="DRA/RAP"/>
          <xsd:enumeration value="DRA/RMDP"/>
          <xsd:enumeration value="DRA/ROE"/>
          <xsd:enumeration value="DSGO"/>
          <xsd:enumeration value="IOO"/>
          <xsd:enumeration value="IPCC"/>
          <xsd:enumeration value="LCP"/>
          <xsd:enumeration value="LCP/CNF"/>
          <xsd:enumeration value="LCP/COS"/>
          <xsd:enumeration value="LCP/DPM"/>
          <xsd:enumeration value="LCP/LSU"/>
          <xsd:enumeration value="OBS"/>
          <xsd:enumeration value="OBS-WIGOS"/>
          <xsd:enumeration value="OBS-WIGOS/IMO"/>
          <xsd:enumeration value="OBS-WIGOS/OSD"/>
          <xsd:enumeration value="OBS-WIGOS/SAT"/>
          <xsd:enumeration value="OBS-WIGOS/WIGOS"/>
          <xsd:enumeration value="OBS-WIS"/>
          <xsd:enumeration value="OBS-WIS/DRMM"/>
          <xsd:enumeration value="OBS-WIS/IMO"/>
          <xsd:enumeration value="OBS-WIS/ITD"/>
          <xsd:enumeration value="OBS-WIS/ITS"/>
          <xsd:enumeration value="REM"/>
          <xsd:enumeration value="REM/BO"/>
          <xsd:enumeration value="REM/FIN"/>
          <xsd:enumeration value="REM/HRD"/>
          <xsd:enumeration value="REM/ITCSD"/>
          <xsd:enumeration value="REM/PCTD"/>
          <xsd:enumeration value="RES-ARE"/>
          <xsd:enumeration value="RES-WCRP"/>
          <xsd:enumeration value="SGO"/>
          <xsd:enumeration value="SGO/ADM"/>
          <xsd:enumeration value="SGO/EASG"/>
          <xsd:enumeration value="SGO/LC"/>
          <xsd:enumeration value="SPO"/>
          <xsd:enumeration value="WDS"/>
          <xsd:enumeration value="WDS/AEM"/>
          <xsd:enumeration value="WDS/DPFS"/>
          <xsd:enumeration value="WDS/DRR"/>
          <xsd:enumeration value="WDS/MMO"/>
          <xsd:enumeration value="WDS/PWS"/>
          <xsd:enumeration value="WDS/TCP"/>
        </xsd:restriction>
      </xsd:simpleType>
    </xsd:element>
    <xsd:element name="Subject_x0020_" ma:index="10" ma:displayName="Subject " ma:internalName="Subject_x0020_">
      <xsd:simpleType>
        <xsd:restriction base="dms:Text">
          <xsd:minLength value="1"/>
          <xsd:maxLength value="128"/>
        </xsd:restriction>
      </xsd:simpleType>
    </xsd:element>
    <xsd:element name="Project_x0020_Identification_x0020__x002f__x0020_Reference" ma:index="11" ma:displayName="Project Identification / Reference" ma:internalName="Project_x0020_Identification_x0020__x002f__x0020_Reference">
      <xsd:simpleType>
        <xsd:restriction base="dms:Text">
          <xsd:minLength value="1"/>
          <xsd:maxLength value="128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-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/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81A0B4B-1DA9-448B-AF5A-C55CFF81B2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99F5B6-87CC-4A00-A6DB-795990F3D85B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0e656187-b300-4fb0-8bf4-3a50f872073c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FBE6FD-40F8-40A6-9E60-82EB28200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656187-b300-4fb0-8bf4-3a50f872073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 presentation template_en</Template>
  <TotalTime>3678</TotalTime>
  <Words>288</Words>
  <Application>Microsoft Macintosh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WMO presentation template_en</vt:lpstr>
      <vt:lpstr>Constituent Body Reform</vt:lpstr>
      <vt:lpstr>ALIGNMENT OF WMO STRUCTURES</vt:lpstr>
      <vt:lpstr>REFORM OBJECTIVES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Valcarce</dc:creator>
  <cp:lastModifiedBy>LRiishojgaard</cp:lastModifiedBy>
  <cp:revision>113</cp:revision>
  <dcterms:created xsi:type="dcterms:W3CDTF">2016-05-05T13:18:03Z</dcterms:created>
  <dcterms:modified xsi:type="dcterms:W3CDTF">2019-01-23T12:58:00Z</dcterms:modified>
</cp:coreProperties>
</file>