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69" r:id="rId6"/>
    <p:sldId id="281" r:id="rId7"/>
    <p:sldId id="273" r:id="rId8"/>
    <p:sldId id="275" r:id="rId9"/>
    <p:sldId id="270" r:id="rId10"/>
    <p:sldId id="282" r:id="rId11"/>
    <p:sldId id="277" r:id="rId12"/>
    <p:sldId id="265" r:id="rId13"/>
    <p:sldId id="278" r:id="rId14"/>
    <p:sldId id="279" r:id="rId15"/>
    <p:sldId id="280" r:id="rId16"/>
    <p:sldId id="285" r:id="rId17"/>
    <p:sldId id="286" r:id="rId18"/>
    <p:sldId id="283" r:id="rId19"/>
    <p:sldId id="272" r:id="rId20"/>
    <p:sldId id="284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FFFF00"/>
    <a:srgbClr val="00B0F0"/>
    <a:srgbClr val="F3F0B4"/>
    <a:srgbClr val="F0F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3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432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A64BE-CACF-4CEE-A925-28596A754FAC}" type="datetimeFigureOut">
              <a:rPr lang="en-GB" smtClean="0"/>
              <a:pPr/>
              <a:t>05/11/18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16527-64FD-4ADC-8819-9BFA1E8A93F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35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447675" indent="0">
              <a:defRPr/>
            </a:lvl2pPr>
            <a:lvl3pPr marL="895350" indent="0">
              <a:defRPr/>
            </a:lvl3pPr>
            <a:lvl4pPr marL="1254125" indent="0">
              <a:defRPr/>
            </a:lvl4pPr>
            <a:lvl5pPr marL="1789113" indent="0"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1804892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6370985" y="6356350"/>
            <a:ext cx="182216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7995278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cbs-16@wmo.int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73100" y="1481670"/>
            <a:ext cx="7404100" cy="4169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800" b="1" dirty="0" smtClean="0">
                <a:solidFill>
                  <a:srgbClr val="000090"/>
                </a:solidFill>
              </a:rPr>
              <a:t>The WMO Global Basic Observing Network (GBON)</a:t>
            </a:r>
          </a:p>
          <a:p>
            <a:endParaRPr lang="en-US" sz="14800" b="1" dirty="0" smtClean="0">
              <a:solidFill>
                <a:srgbClr val="000090"/>
              </a:solidFill>
            </a:endParaRPr>
          </a:p>
          <a:p>
            <a:r>
              <a:rPr lang="en-US" sz="6200" i="1" dirty="0" smtClean="0">
                <a:solidFill>
                  <a:srgbClr val="000090"/>
                </a:solidFill>
              </a:rPr>
              <a:t>A WIGOS approach to securing observational data</a:t>
            </a:r>
            <a:br>
              <a:rPr lang="en-US" sz="6200" i="1" dirty="0" smtClean="0">
                <a:solidFill>
                  <a:srgbClr val="000090"/>
                </a:solidFill>
              </a:rPr>
            </a:br>
            <a:r>
              <a:rPr lang="en-US" sz="6200" i="1" dirty="0" smtClean="0">
                <a:solidFill>
                  <a:srgbClr val="000090"/>
                </a:solidFill>
              </a:rPr>
              <a:t>for critical global weather and climate applications</a:t>
            </a:r>
          </a:p>
          <a:p>
            <a:endParaRPr lang="en-US" sz="6200" i="1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800" b="1" dirty="0" smtClean="0">
                <a:solidFill>
                  <a:srgbClr val="000090"/>
                </a:solidFill>
              </a:rPr>
              <a:t>Lars Peter </a:t>
            </a:r>
            <a:r>
              <a:rPr lang="en-US" sz="4800" b="1" dirty="0" err="1" smtClean="0">
                <a:solidFill>
                  <a:srgbClr val="000090"/>
                </a:solidFill>
              </a:rPr>
              <a:t>Riishojgaard</a:t>
            </a:r>
            <a:endParaRPr lang="en-US" sz="4800" b="1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800" i="1" dirty="0">
                <a:solidFill>
                  <a:srgbClr val="000090"/>
                </a:solidFill>
              </a:rPr>
              <a:t>a</a:t>
            </a:r>
            <a:r>
              <a:rPr lang="en-US" sz="4800" i="1" dirty="0" smtClean="0">
                <a:solidFill>
                  <a:srgbClr val="000090"/>
                </a:solidFill>
              </a:rPr>
              <a:t>nd</a:t>
            </a:r>
            <a:endParaRPr lang="en-US" sz="4800" i="1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4800" dirty="0" smtClean="0">
                <a:solidFill>
                  <a:srgbClr val="000090"/>
                </a:solidFill>
              </a:rPr>
              <a:t>Rob </a:t>
            </a:r>
            <a:r>
              <a:rPr lang="en-US" sz="4800" dirty="0" err="1" smtClean="0">
                <a:solidFill>
                  <a:srgbClr val="000090"/>
                </a:solidFill>
              </a:rPr>
              <a:t>Varley</a:t>
            </a:r>
            <a:r>
              <a:rPr lang="en-US" sz="4800" dirty="0" smtClean="0">
                <a:solidFill>
                  <a:srgbClr val="000090"/>
                </a:solidFill>
              </a:rPr>
              <a:t>,</a:t>
            </a:r>
            <a:endParaRPr lang="en-US" sz="4800" dirty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5000" dirty="0" smtClean="0">
                <a:solidFill>
                  <a:srgbClr val="000090"/>
                </a:solidFill>
              </a:rPr>
              <a:t>WMO Secretariat, </a:t>
            </a:r>
          </a:p>
          <a:p>
            <a:pPr>
              <a:lnSpc>
                <a:spcPct val="120000"/>
              </a:lnSpc>
            </a:pPr>
            <a:r>
              <a:rPr lang="en-US" sz="5000" dirty="0" smtClean="0">
                <a:solidFill>
                  <a:srgbClr val="000090"/>
                </a:solidFill>
              </a:rPr>
              <a:t>Anthony Rea, Bureau of Meteorology</a:t>
            </a:r>
            <a:endParaRPr lang="en-US" sz="5000" dirty="0">
              <a:solidFill>
                <a:srgbClr val="00009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251520" y="1301791"/>
            <a:ext cx="8642350" cy="500752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24420">
              <a:lnSpc>
                <a:spcPct val="90000"/>
              </a:lnSpc>
              <a:spcBef>
                <a:spcPts val="6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fr-CH" sz="2400" b="1" dirty="0" smtClean="0"/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sz="2400" dirty="0" smtClean="0">
                <a:latin typeface="Arial"/>
                <a:ea typeface="MS PGothic" charset="0"/>
                <a:cs typeface="Arial"/>
              </a:rPr>
              <a:t>To increase observations for global NWP, EC-70 requested: </a:t>
            </a:r>
          </a:p>
          <a:p>
            <a:pPr marL="790575" lvl="1" indent="-342900">
              <a:spcBef>
                <a:spcPts val="1800"/>
              </a:spcBef>
              <a:buFont typeface="Arial"/>
              <a:buChar char="•"/>
            </a:pPr>
            <a:r>
              <a:rPr lang="en-US" sz="2000" dirty="0" smtClean="0">
                <a:latin typeface="Arial"/>
                <a:ea typeface="MS PGothic" charset="0"/>
                <a:cs typeface="Arial"/>
              </a:rPr>
              <a:t>CBS to </a:t>
            </a:r>
            <a:r>
              <a:rPr lang="en-US" sz="2000" i="1" dirty="0" smtClean="0">
                <a:latin typeface="Arial"/>
                <a:ea typeface="MS PGothic" charset="0"/>
                <a:cs typeface="Arial"/>
              </a:rPr>
              <a:t>develop </a:t>
            </a:r>
            <a:r>
              <a:rPr lang="en-US" sz="2000" i="1" dirty="0">
                <a:latin typeface="Arial"/>
                <a:ea typeface="MS PGothic" charset="0"/>
                <a:cs typeface="Arial"/>
              </a:rPr>
              <a:t>an overarching design for the </a:t>
            </a:r>
            <a:r>
              <a:rPr lang="en-US" sz="2000" b="1" i="1" dirty="0">
                <a:solidFill>
                  <a:srgbClr val="2E2E8B"/>
                </a:solidFill>
                <a:latin typeface="Arial"/>
                <a:ea typeface="MS PGothic" charset="0"/>
                <a:cs typeface="Arial"/>
              </a:rPr>
              <a:t>Global Basic Observing Network (GBON</a:t>
            </a:r>
            <a:r>
              <a:rPr lang="en-US" sz="2000" i="1" dirty="0">
                <a:latin typeface="Arial"/>
                <a:ea typeface="MS PGothic" charset="0"/>
                <a:cs typeface="Arial"/>
              </a:rPr>
              <a:t>) to meet threshold requirements for Global Numerical Weather Prediction and Global Climate Monitoring (Analysis) as established by the Rolling Review of Requirements </a:t>
            </a:r>
            <a:r>
              <a:rPr lang="en-US" sz="2000" i="1" dirty="0" smtClean="0">
                <a:latin typeface="Arial"/>
                <a:ea typeface="MS PGothic" charset="0"/>
                <a:cs typeface="Arial"/>
              </a:rPr>
              <a:t>Process…</a:t>
            </a:r>
            <a:endParaRPr lang="en-US" sz="2000" dirty="0" smtClean="0">
              <a:latin typeface="Arial"/>
              <a:ea typeface="MS PGothic" charset="0"/>
              <a:cs typeface="Arial"/>
            </a:endParaRPr>
          </a:p>
          <a:p>
            <a:pPr marL="790575" lvl="1" indent="-342900">
              <a:spcBef>
                <a:spcPts val="1800"/>
              </a:spcBef>
              <a:buFont typeface="Arial"/>
              <a:buChar char="•"/>
            </a:pPr>
            <a:r>
              <a:rPr lang="en-US" sz="2000" dirty="0" smtClean="0">
                <a:latin typeface="Arial"/>
                <a:ea typeface="MS PGothic" charset="0"/>
                <a:cs typeface="Arial"/>
              </a:rPr>
              <a:t>the </a:t>
            </a:r>
            <a:r>
              <a:rPr lang="en-US" sz="2000" dirty="0" err="1">
                <a:latin typeface="Arial"/>
                <a:ea typeface="MS PGothic" charset="0"/>
                <a:cs typeface="Arial"/>
              </a:rPr>
              <a:t>Intercommission</a:t>
            </a:r>
            <a:r>
              <a:rPr lang="en-US" sz="2000" dirty="0">
                <a:latin typeface="Arial"/>
                <a:ea typeface="MS PGothic" charset="0"/>
                <a:cs typeface="Arial"/>
              </a:rPr>
              <a:t> Coordination Group on WIGOS </a:t>
            </a:r>
            <a:r>
              <a:rPr lang="en-US" sz="2000" dirty="0" smtClean="0">
                <a:latin typeface="Arial"/>
                <a:ea typeface="MS PGothic" charset="0"/>
                <a:cs typeface="Arial"/>
              </a:rPr>
              <a:t>to </a:t>
            </a:r>
            <a:r>
              <a:rPr lang="en-US" sz="2000" i="1" dirty="0">
                <a:latin typeface="Arial"/>
                <a:ea typeface="MS PGothic" charset="0"/>
                <a:cs typeface="Arial"/>
              </a:rPr>
              <a:t>develop relevant provisions of the Manual on WIGOS </a:t>
            </a:r>
            <a:r>
              <a:rPr lang="en-US" sz="2000" i="1" dirty="0" smtClean="0">
                <a:latin typeface="Arial"/>
                <a:ea typeface="MS PGothic" charset="0"/>
                <a:cs typeface="Arial"/>
              </a:rPr>
              <a:t>regarding </a:t>
            </a:r>
            <a:r>
              <a:rPr lang="en-US" sz="2000" i="1" dirty="0">
                <a:latin typeface="Arial"/>
                <a:ea typeface="MS PGothic" charset="0"/>
                <a:cs typeface="Arial"/>
              </a:rPr>
              <a:t>the implementation of the GBON and propose them to Cg-18 in </a:t>
            </a:r>
            <a:r>
              <a:rPr lang="en-US" sz="2000" i="1" dirty="0" smtClean="0">
                <a:latin typeface="Arial"/>
                <a:ea typeface="MS PGothic" charset="0"/>
                <a:cs typeface="Arial"/>
              </a:rPr>
              <a:t>2019</a:t>
            </a:r>
            <a:endParaRPr lang="en-US" sz="2000" dirty="0" smtClean="0">
              <a:latin typeface="Arial"/>
              <a:ea typeface="MS PGothic" charset="0"/>
              <a:cs typeface="Arial"/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endParaRPr lang="en-US" sz="2400" dirty="0" smtClean="0">
              <a:latin typeface="Arial"/>
              <a:ea typeface="MS PGothic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4735" y="5295014"/>
            <a:ext cx="4724896" cy="14003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i="1" dirty="0" smtClean="0">
                <a:solidFill>
                  <a:srgbClr val="000090"/>
                </a:solidFill>
              </a:rPr>
              <a:t>By WMO standards, this is an extremely rapid development schedule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i="1" dirty="0" smtClean="0">
                <a:solidFill>
                  <a:srgbClr val="000090"/>
                </a:solidFill>
              </a:rPr>
              <a:t>Testament to the EC view of the importance of this issue!</a:t>
            </a:r>
          </a:p>
        </p:txBody>
      </p:sp>
      <p:sp>
        <p:nvSpPr>
          <p:cNvPr id="6" name="Shape 250"/>
          <p:cNvSpPr>
            <a:spLocks noGrp="1"/>
          </p:cNvSpPr>
          <p:nvPr>
            <p:ph type="title"/>
          </p:nvPr>
        </p:nvSpPr>
        <p:spPr>
          <a:xfrm>
            <a:off x="234608" y="154733"/>
            <a:ext cx="8713790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000090"/>
            </a:solidFill>
          </a:ln>
        </p:spPr>
        <p:txBody>
          <a:bodyPr anchor="ctr">
            <a:normAutofit/>
          </a:bodyPr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3200" dirty="0" smtClean="0">
                <a:solidFill>
                  <a:srgbClr val="2E2E8B"/>
                </a:solidFill>
              </a:rPr>
              <a:t>4. What is WMO doing about this problem?</a:t>
            </a:r>
            <a:endParaRPr sz="3200" i="1" dirty="0">
              <a:solidFill>
                <a:srgbClr val="2E2E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5176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467544" y="1425476"/>
            <a:ext cx="8485339" cy="500752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24420">
              <a:lnSpc>
                <a:spcPct val="90000"/>
              </a:lnSpc>
              <a:spcBef>
                <a:spcPts val="6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fr-CH" sz="2400" b="1" dirty="0" smtClean="0"/>
          </a:p>
          <a:p>
            <a:pPr>
              <a:spcBef>
                <a:spcPts val="600"/>
              </a:spcBef>
            </a:pPr>
            <a:r>
              <a:rPr lang="en-GB" sz="2000" dirty="0" smtClean="0">
                <a:latin typeface="Arial"/>
                <a:cs typeface="Arial"/>
              </a:rPr>
              <a:t>3.2.2.4</a:t>
            </a:r>
            <a:r>
              <a:rPr lang="en-GB" sz="2000" dirty="0">
                <a:latin typeface="Arial"/>
                <a:cs typeface="Arial"/>
              </a:rPr>
              <a:t>	Members </a:t>
            </a:r>
            <a:r>
              <a:rPr lang="en-GB" sz="2000" b="1" dirty="0">
                <a:solidFill>
                  <a:srgbClr val="FF0000"/>
                </a:solidFill>
                <a:latin typeface="Arial"/>
                <a:cs typeface="Arial"/>
              </a:rPr>
              <a:t>shall</a:t>
            </a:r>
            <a:r>
              <a:rPr lang="en-GB" sz="2000" b="1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operate a set of surface land observing stations/platforms that observe atmospheric pressure, air temperature, humidity, horizontal wind, precipitation and snow depth, located such that the GBON has a </a:t>
            </a:r>
            <a:r>
              <a:rPr lang="en-GB" sz="2000" b="1" dirty="0">
                <a:solidFill>
                  <a:srgbClr val="FF0000"/>
                </a:solidFill>
                <a:latin typeface="Arial"/>
                <a:cs typeface="Arial"/>
              </a:rPr>
              <a:t>horizontal resolution of 500 kilometres or higher</a:t>
            </a:r>
            <a:r>
              <a:rPr lang="en-GB" sz="2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for all of these variables, with an </a:t>
            </a:r>
            <a:r>
              <a:rPr lang="en-GB" sz="2000" b="1" dirty="0">
                <a:solidFill>
                  <a:srgbClr val="FF0000"/>
                </a:solidFill>
                <a:latin typeface="Arial"/>
                <a:cs typeface="Arial"/>
              </a:rPr>
              <a:t>hourly frequency</a:t>
            </a:r>
            <a:r>
              <a:rPr lang="en-GB" sz="2000" dirty="0">
                <a:solidFill>
                  <a:srgbClr val="FF0000"/>
                </a:solidFill>
                <a:latin typeface="Arial"/>
                <a:cs typeface="Arial"/>
              </a:rPr>
              <a:t>. </a:t>
            </a:r>
            <a:r>
              <a:rPr lang="en-GB" sz="2000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GB" sz="2000" dirty="0" smtClean="0">
                <a:solidFill>
                  <a:srgbClr val="FF0000"/>
                </a:solidFill>
                <a:latin typeface="Arial"/>
                <a:cs typeface="Arial"/>
              </a:rPr>
            </a:br>
            <a:endParaRPr lang="en-US" sz="2000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GB" sz="2000" dirty="0" smtClean="0">
                <a:latin typeface="Arial"/>
                <a:cs typeface="Arial"/>
              </a:rPr>
              <a:t>3.2.2.5</a:t>
            </a:r>
            <a:r>
              <a:rPr lang="en-GB" sz="2000" dirty="0">
                <a:latin typeface="Arial"/>
                <a:cs typeface="Arial"/>
              </a:rPr>
              <a:t>	Members </a:t>
            </a:r>
            <a:r>
              <a:rPr lang="en-GB" sz="2000" b="1" dirty="0">
                <a:solidFill>
                  <a:srgbClr val="FF0000"/>
                </a:solidFill>
                <a:latin typeface="Arial"/>
                <a:cs typeface="Arial"/>
              </a:rPr>
              <a:t>should</a:t>
            </a:r>
            <a:r>
              <a:rPr lang="en-GB" sz="2000" dirty="0">
                <a:latin typeface="Arial"/>
                <a:cs typeface="Arial"/>
              </a:rPr>
              <a:t> make available additional surface land observations of atmospheric pressure, air temperature, humidity, horizontal wind, precipitation and snow depth that enable GBON to have a </a:t>
            </a:r>
            <a:r>
              <a:rPr lang="en-GB" sz="2000" b="1" dirty="0">
                <a:solidFill>
                  <a:srgbClr val="FF0000"/>
                </a:solidFill>
                <a:latin typeface="Arial"/>
                <a:cs typeface="Arial"/>
              </a:rPr>
              <a:t>horizontal resolution of 100 kilometres or highe</a:t>
            </a:r>
            <a:r>
              <a:rPr lang="en-GB" sz="200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GB" sz="20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for all of these variables, with an </a:t>
            </a:r>
            <a:r>
              <a:rPr lang="en-GB" sz="2000" b="1" dirty="0">
                <a:solidFill>
                  <a:srgbClr val="FF0000"/>
                </a:solidFill>
                <a:latin typeface="Arial"/>
                <a:cs typeface="Arial"/>
              </a:rPr>
              <a:t>hourly frequency</a:t>
            </a:r>
            <a:r>
              <a:rPr lang="en-GB" sz="2000" dirty="0">
                <a:latin typeface="Arial"/>
                <a:cs typeface="Arial"/>
              </a:rPr>
              <a:t>.</a:t>
            </a:r>
            <a:endParaRPr lang="en-US" sz="2000" dirty="0"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endParaRPr lang="en-US" sz="2400" dirty="0" smtClean="0">
              <a:latin typeface="Arial"/>
              <a:ea typeface="MS PGothic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5" name="Shape 250"/>
          <p:cNvSpPr txBox="1">
            <a:spLocks/>
          </p:cNvSpPr>
          <p:nvPr/>
        </p:nvSpPr>
        <p:spPr>
          <a:xfrm>
            <a:off x="234608" y="154733"/>
            <a:ext cx="8713790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spcBef>
                <a:spcPct val="0"/>
              </a:spcBef>
            </a:pPr>
            <a:r>
              <a:rPr lang="fr-CH" sz="2400" dirty="0" err="1" smtClean="0">
                <a:solidFill>
                  <a:srgbClr val="2E2E8B"/>
                </a:solidFill>
              </a:rPr>
              <a:t>Draft</a:t>
            </a:r>
            <a:r>
              <a:rPr lang="fr-CH" sz="2400" dirty="0" smtClean="0">
                <a:solidFill>
                  <a:srgbClr val="2E2E8B"/>
                </a:solidFill>
              </a:rPr>
              <a:t> GBON provisions: Surface Observations</a:t>
            </a:r>
            <a:br>
              <a:rPr lang="fr-CH" sz="2400" dirty="0" smtClean="0">
                <a:solidFill>
                  <a:srgbClr val="2E2E8B"/>
                </a:solidFill>
              </a:rPr>
            </a:br>
            <a:r>
              <a:rPr lang="fr-CH" sz="2400" b="0" i="1" dirty="0" smtClean="0">
                <a:solidFill>
                  <a:srgbClr val="2E2E8B"/>
                </a:solidFill>
              </a:rPr>
              <a:t>(to </a:t>
            </a:r>
            <a:r>
              <a:rPr lang="fr-CH" sz="2400" b="0" i="1" dirty="0" err="1" smtClean="0">
                <a:solidFill>
                  <a:srgbClr val="2E2E8B"/>
                </a:solidFill>
              </a:rPr>
              <a:t>be</a:t>
            </a:r>
            <a:r>
              <a:rPr lang="fr-CH" sz="2400" b="0" i="1" dirty="0" smtClean="0">
                <a:solidFill>
                  <a:srgbClr val="2E2E8B"/>
                </a:solidFill>
              </a:rPr>
              <a:t> </a:t>
            </a:r>
            <a:r>
              <a:rPr lang="fr-CH" sz="2400" b="0" i="1" dirty="0" err="1" smtClean="0">
                <a:solidFill>
                  <a:srgbClr val="2E2E8B"/>
                </a:solidFill>
              </a:rPr>
              <a:t>submitted</a:t>
            </a:r>
            <a:r>
              <a:rPr lang="fr-CH" sz="2400" b="0" i="1" dirty="0" smtClean="0">
                <a:solidFill>
                  <a:srgbClr val="2E2E8B"/>
                </a:solidFill>
              </a:rPr>
              <a:t> to Cg-18 for </a:t>
            </a:r>
            <a:r>
              <a:rPr lang="fr-CH" sz="2400" b="0" i="1" dirty="0" err="1" smtClean="0">
                <a:solidFill>
                  <a:srgbClr val="2E2E8B"/>
                </a:solidFill>
              </a:rPr>
              <a:t>approval</a:t>
            </a:r>
            <a:r>
              <a:rPr lang="fr-CH" sz="2400" b="0" i="1" dirty="0" smtClean="0">
                <a:solidFill>
                  <a:srgbClr val="2E2E8B"/>
                </a:solidFill>
              </a:rPr>
              <a:t>)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2E2E8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50831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498334" cy="500752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000" dirty="0" smtClean="0">
                <a:latin typeface="Arial"/>
                <a:cs typeface="Arial"/>
              </a:rPr>
              <a:t>3.2.2.7</a:t>
            </a:r>
            <a:r>
              <a:rPr lang="en-GB" sz="2000" dirty="0">
                <a:latin typeface="Arial"/>
                <a:cs typeface="Arial"/>
              </a:rPr>
              <a:t>	Members </a:t>
            </a:r>
            <a:r>
              <a:rPr lang="en-GB" sz="2000" b="1" dirty="0">
                <a:solidFill>
                  <a:srgbClr val="FF0000"/>
                </a:solidFill>
                <a:latin typeface="Arial"/>
                <a:cs typeface="Arial"/>
              </a:rPr>
              <a:t>shall</a:t>
            </a:r>
            <a:r>
              <a:rPr lang="en-GB" sz="2000" dirty="0">
                <a:latin typeface="Arial"/>
                <a:cs typeface="Arial"/>
              </a:rPr>
              <a:t> operate a set of upper air stations over land that observe temperature, humidity and horizontal wind profiles, with a vertical resolution of 100 m or higher, </a:t>
            </a:r>
            <a:r>
              <a:rPr lang="en-GB" sz="2000" b="1" dirty="0">
                <a:solidFill>
                  <a:srgbClr val="FF0000"/>
                </a:solidFill>
                <a:latin typeface="Arial"/>
                <a:cs typeface="Arial"/>
              </a:rPr>
              <a:t>twice a day </a:t>
            </a:r>
            <a:r>
              <a:rPr lang="en-GB" sz="2000" dirty="0">
                <a:latin typeface="Arial"/>
                <a:cs typeface="Arial"/>
              </a:rPr>
              <a:t>or better, up to a level of 30 </a:t>
            </a:r>
            <a:r>
              <a:rPr lang="en-GB" sz="2000" dirty="0" err="1">
                <a:latin typeface="Arial"/>
                <a:cs typeface="Arial"/>
              </a:rPr>
              <a:t>hPa</a:t>
            </a:r>
            <a:r>
              <a:rPr lang="en-GB" sz="2000" dirty="0">
                <a:latin typeface="Arial"/>
                <a:cs typeface="Arial"/>
              </a:rPr>
              <a:t> or higher, located such that GBON has a </a:t>
            </a:r>
            <a:r>
              <a:rPr lang="en-GB" sz="2000" b="1" dirty="0">
                <a:solidFill>
                  <a:srgbClr val="FF0000"/>
                </a:solidFill>
                <a:latin typeface="Arial"/>
                <a:cs typeface="Arial"/>
              </a:rPr>
              <a:t>horizontal resolution of 500 kilometres or higher</a:t>
            </a:r>
            <a:r>
              <a:rPr lang="en-GB" sz="2000" b="1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for these observations</a:t>
            </a:r>
            <a:r>
              <a:rPr lang="en-GB" sz="2000" dirty="0" smtClean="0">
                <a:latin typeface="Arial"/>
                <a:cs typeface="Arial"/>
              </a:rPr>
              <a:t>.</a:t>
            </a:r>
            <a:endParaRPr lang="en-US" sz="2000" dirty="0">
              <a:latin typeface="Arial"/>
              <a:cs typeface="Arial"/>
            </a:endParaRPr>
          </a:p>
          <a:p>
            <a:endParaRPr lang="en-GB" sz="2000" dirty="0" smtClean="0">
              <a:latin typeface="Arial"/>
              <a:cs typeface="Arial"/>
            </a:endParaRPr>
          </a:p>
          <a:p>
            <a:r>
              <a:rPr lang="en-GB" sz="2000" dirty="0" smtClean="0">
                <a:latin typeface="Arial"/>
                <a:cs typeface="Arial"/>
              </a:rPr>
              <a:t>3.2.2.8</a:t>
            </a:r>
            <a:r>
              <a:rPr lang="en-GB" sz="2000" dirty="0">
                <a:latin typeface="Arial"/>
                <a:cs typeface="Arial"/>
              </a:rPr>
              <a:t>	Members </a:t>
            </a:r>
            <a:r>
              <a:rPr lang="en-GB" sz="2000" b="1" dirty="0">
                <a:solidFill>
                  <a:srgbClr val="FF0000"/>
                </a:solidFill>
                <a:latin typeface="Arial"/>
                <a:cs typeface="Arial"/>
              </a:rPr>
              <a:t>should</a:t>
            </a:r>
            <a:r>
              <a:rPr lang="en-GB" sz="2000" dirty="0">
                <a:latin typeface="Arial"/>
                <a:cs typeface="Arial"/>
              </a:rPr>
              <a:t> operate a subset of the selected GBON upper air observing stations that observe temperature, humidity and horizontal wind profiles up to 10 </a:t>
            </a:r>
            <a:r>
              <a:rPr lang="en-GB" sz="2000" dirty="0" err="1">
                <a:latin typeface="Arial"/>
                <a:cs typeface="Arial"/>
              </a:rPr>
              <a:t>hPa</a:t>
            </a:r>
            <a:r>
              <a:rPr lang="en-GB" sz="2000" dirty="0">
                <a:latin typeface="Arial"/>
                <a:cs typeface="Arial"/>
              </a:rPr>
              <a:t> or higher, at least once per day, located such that, where geographical constraints allow, GBON has a </a:t>
            </a:r>
            <a:r>
              <a:rPr lang="en-GB" sz="2000" b="1" dirty="0">
                <a:solidFill>
                  <a:srgbClr val="FF0000"/>
                </a:solidFill>
                <a:latin typeface="Arial"/>
                <a:cs typeface="Arial"/>
              </a:rPr>
              <a:t>horizontal resolution of 1000 kilometres or higher</a:t>
            </a:r>
            <a:r>
              <a:rPr lang="en-GB" sz="2000" dirty="0">
                <a:latin typeface="Arial"/>
                <a:cs typeface="Arial"/>
              </a:rPr>
              <a:t>, for these observations. </a:t>
            </a:r>
            <a:endParaRPr lang="en-US" sz="20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7" name="Shape 250"/>
          <p:cNvSpPr txBox="1">
            <a:spLocks/>
          </p:cNvSpPr>
          <p:nvPr/>
        </p:nvSpPr>
        <p:spPr>
          <a:xfrm>
            <a:off x="234608" y="154733"/>
            <a:ext cx="8713790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spcBef>
                <a:spcPct val="0"/>
              </a:spcBef>
            </a:pPr>
            <a:r>
              <a:rPr lang="fr-CH" sz="2400" dirty="0" err="1" smtClean="0">
                <a:solidFill>
                  <a:srgbClr val="2E2E8B"/>
                </a:solidFill>
              </a:rPr>
              <a:t>Draft</a:t>
            </a:r>
            <a:r>
              <a:rPr lang="fr-CH" sz="2400" dirty="0" smtClean="0">
                <a:solidFill>
                  <a:srgbClr val="2E2E8B"/>
                </a:solidFill>
              </a:rPr>
              <a:t> GBON provisions: </a:t>
            </a:r>
            <a:r>
              <a:rPr lang="fr-CH" sz="2400" dirty="0" err="1" smtClean="0">
                <a:solidFill>
                  <a:srgbClr val="2E2E8B"/>
                </a:solidFill>
              </a:rPr>
              <a:t>Upper</a:t>
            </a:r>
            <a:r>
              <a:rPr lang="fr-CH" sz="2400" dirty="0" smtClean="0">
                <a:solidFill>
                  <a:srgbClr val="2E2E8B"/>
                </a:solidFill>
              </a:rPr>
              <a:t> air observations</a:t>
            </a:r>
            <a:br>
              <a:rPr lang="fr-CH" sz="2400" dirty="0" smtClean="0">
                <a:solidFill>
                  <a:srgbClr val="2E2E8B"/>
                </a:solidFill>
              </a:rPr>
            </a:br>
            <a:r>
              <a:rPr lang="fr-CH" sz="2400" b="0" i="1" dirty="0" smtClean="0">
                <a:solidFill>
                  <a:srgbClr val="2E2E8B"/>
                </a:solidFill>
              </a:rPr>
              <a:t>(to </a:t>
            </a:r>
            <a:r>
              <a:rPr lang="fr-CH" sz="2400" b="0" i="1" dirty="0" err="1" smtClean="0">
                <a:solidFill>
                  <a:srgbClr val="2E2E8B"/>
                </a:solidFill>
              </a:rPr>
              <a:t>be</a:t>
            </a:r>
            <a:r>
              <a:rPr lang="fr-CH" sz="2400" b="0" i="1" dirty="0" smtClean="0">
                <a:solidFill>
                  <a:srgbClr val="2E2E8B"/>
                </a:solidFill>
              </a:rPr>
              <a:t> </a:t>
            </a:r>
            <a:r>
              <a:rPr lang="fr-CH" sz="2400" b="0" i="1" dirty="0" err="1" smtClean="0">
                <a:solidFill>
                  <a:srgbClr val="2E2E8B"/>
                </a:solidFill>
              </a:rPr>
              <a:t>submitted</a:t>
            </a:r>
            <a:r>
              <a:rPr lang="fr-CH" sz="2400" b="0" i="1" dirty="0" smtClean="0">
                <a:solidFill>
                  <a:srgbClr val="2E2E8B"/>
                </a:solidFill>
              </a:rPr>
              <a:t> to Cg-18 for </a:t>
            </a:r>
            <a:r>
              <a:rPr lang="fr-CH" sz="2400" b="0" i="1" dirty="0" err="1" smtClean="0">
                <a:solidFill>
                  <a:srgbClr val="2E2E8B"/>
                </a:solidFill>
              </a:rPr>
              <a:t>approval</a:t>
            </a:r>
            <a:r>
              <a:rPr lang="fr-CH" sz="2400" b="0" i="1" dirty="0" smtClean="0">
                <a:solidFill>
                  <a:srgbClr val="2E2E8B"/>
                </a:solidFill>
              </a:rPr>
              <a:t>)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2E2E8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04785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8125299" cy="50075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200" b="1" dirty="0" smtClean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Access to better NWP and climate analysis products</a:t>
            </a:r>
            <a:br>
              <a:rPr lang="en-US" sz="2200" b="1" dirty="0" smtClean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</a:br>
            <a:endParaRPr lang="en-US" sz="2200" b="1" dirty="0" smtClean="0">
              <a:solidFill>
                <a:srgbClr val="FF0000"/>
              </a:solidFill>
              <a:latin typeface="Arial"/>
              <a:ea typeface="MS PGothic" charset="0"/>
              <a:cs typeface="Arial"/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200" dirty="0" smtClean="0">
                <a:latin typeface="Arial"/>
                <a:ea typeface="MS PGothic" charset="0"/>
                <a:cs typeface="Arial"/>
              </a:rPr>
              <a:t>Four broad categories of implementation impact:</a:t>
            </a:r>
          </a:p>
          <a:p>
            <a:pPr lvl="2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>
                <a:latin typeface="Arial"/>
                <a:ea typeface="MS PGothic" charset="0"/>
                <a:cs typeface="Arial"/>
              </a:rPr>
              <a:t>GBON-compliant observations already made and exchanged internationally</a:t>
            </a:r>
          </a:p>
          <a:p>
            <a:pPr lvl="2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>
                <a:latin typeface="Arial"/>
                <a:ea typeface="MS PGothic" charset="0"/>
                <a:cs typeface="Arial"/>
              </a:rPr>
              <a:t>GBON-compliant observations currently made, but not all exchanged</a:t>
            </a:r>
          </a:p>
          <a:p>
            <a:pPr lvl="2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>
                <a:latin typeface="Arial"/>
                <a:ea typeface="MS PGothic" charset="0"/>
                <a:cs typeface="Arial"/>
              </a:rPr>
              <a:t>GBON-compliant observations are not made, but could conceivably be made with additional resources</a:t>
            </a:r>
          </a:p>
          <a:p>
            <a:pPr lvl="2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200" dirty="0" smtClean="0">
                <a:latin typeface="Arial"/>
                <a:ea typeface="MS PGothic" charset="0"/>
                <a:cs typeface="Arial"/>
              </a:rPr>
              <a:t>Achieving GBON compliance is unrealistic with currently available technology</a:t>
            </a:r>
            <a:endParaRPr lang="en-US" sz="2200" dirty="0">
              <a:latin typeface="Arial"/>
              <a:ea typeface="MS PGothic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5" name="Shape 250"/>
          <p:cNvSpPr txBox="1">
            <a:spLocks/>
          </p:cNvSpPr>
          <p:nvPr/>
        </p:nvSpPr>
        <p:spPr>
          <a:xfrm>
            <a:off x="234608" y="154733"/>
            <a:ext cx="8713790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spcBef>
                <a:spcPct val="0"/>
              </a:spcBef>
            </a:pPr>
            <a:r>
              <a:rPr lang="en-GB" sz="2400" dirty="0" smtClean="0">
                <a:solidFill>
                  <a:srgbClr val="2E2E8B"/>
                </a:solidFill>
              </a:rPr>
              <a:t>5. What is the expected impact of GBON</a:t>
            </a:r>
            <a:br>
              <a:rPr lang="en-GB" sz="2400" dirty="0" smtClean="0">
                <a:solidFill>
                  <a:srgbClr val="2E2E8B"/>
                </a:solidFill>
              </a:rPr>
            </a:br>
            <a:r>
              <a:rPr lang="en-GB" sz="2400" dirty="0" smtClean="0">
                <a:solidFill>
                  <a:srgbClr val="2E2E8B"/>
                </a:solidFill>
              </a:rPr>
              <a:t>on WMO Members?</a:t>
            </a:r>
          </a:p>
        </p:txBody>
      </p:sp>
    </p:spTree>
    <p:extLst>
      <p:ext uri="{BB962C8B-B14F-4D97-AF65-F5344CB8AC3E}">
        <p14:creationId xmlns:p14="http://schemas.microsoft.com/office/powerpoint/2010/main" val="306184012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8125299" cy="50075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Arial"/>
                <a:ea typeface="MS PGothic" charset="0"/>
                <a:cs typeface="Arial"/>
              </a:rPr>
              <a:t>Four categories of implementation (examples):</a:t>
            </a:r>
          </a:p>
          <a:p>
            <a:pPr lvl="2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latin typeface="Arial"/>
                <a:ea typeface="MS PGothic" charset="0"/>
                <a:cs typeface="Arial"/>
              </a:rPr>
              <a:t>Members already complying with the GBON provisions</a:t>
            </a:r>
            <a:br>
              <a:rPr lang="en-US" sz="2000" dirty="0" smtClean="0">
                <a:latin typeface="Arial"/>
                <a:ea typeface="MS PGothic" charset="0"/>
                <a:cs typeface="Arial"/>
              </a:rPr>
            </a:br>
            <a:r>
              <a:rPr lang="en-US" sz="2000" dirty="0" smtClean="0">
                <a:latin typeface="Arial"/>
                <a:ea typeface="MS PGothic" charset="0"/>
                <a:cs typeface="Arial"/>
              </a:rPr>
              <a:t>(e.g. Japan, Western Europe) – </a:t>
            </a:r>
            <a:r>
              <a:rPr lang="en-US" sz="2000" i="1" dirty="0" smtClean="0">
                <a:latin typeface="Arial"/>
                <a:ea typeface="MS PGothic" charset="0"/>
                <a:cs typeface="Arial"/>
              </a:rPr>
              <a:t>no further action is needed</a:t>
            </a:r>
          </a:p>
          <a:p>
            <a:pPr lvl="2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latin typeface="Arial"/>
                <a:ea typeface="MS PGothic" charset="0"/>
                <a:cs typeface="Arial"/>
              </a:rPr>
              <a:t>GBON observations made, but not currently exchanged</a:t>
            </a:r>
            <a:br>
              <a:rPr lang="en-US" sz="2000" dirty="0" smtClean="0">
                <a:latin typeface="Arial"/>
                <a:ea typeface="MS PGothic" charset="0"/>
                <a:cs typeface="Arial"/>
              </a:rPr>
            </a:br>
            <a:r>
              <a:rPr lang="en-US" sz="2000" dirty="0" smtClean="0">
                <a:latin typeface="Arial"/>
                <a:ea typeface="MS PGothic" charset="0"/>
                <a:cs typeface="Arial"/>
              </a:rPr>
              <a:t>(e.g. USA, China); </a:t>
            </a:r>
            <a:r>
              <a:rPr lang="en-US" sz="2000" i="1" dirty="0" smtClean="0">
                <a:latin typeface="Arial"/>
                <a:ea typeface="MS PGothic" charset="0"/>
                <a:cs typeface="Arial"/>
              </a:rPr>
              <a:t>new data exchange practices adopted</a:t>
            </a:r>
          </a:p>
          <a:p>
            <a:pPr lvl="2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latin typeface="Arial"/>
                <a:ea typeface="MS PGothic" charset="0"/>
                <a:cs typeface="Arial"/>
              </a:rPr>
              <a:t>Insufficient national resources available </a:t>
            </a:r>
            <a:br>
              <a:rPr lang="en-US" sz="2000" dirty="0" smtClean="0">
                <a:latin typeface="Arial"/>
                <a:ea typeface="MS PGothic" charset="0"/>
                <a:cs typeface="Arial"/>
              </a:rPr>
            </a:br>
            <a:r>
              <a:rPr lang="en-US" sz="2000" dirty="0" smtClean="0">
                <a:latin typeface="Arial"/>
                <a:ea typeface="MS PGothic" charset="0"/>
                <a:cs typeface="Arial"/>
              </a:rPr>
              <a:t>(e.g. Africa, South Pacific); </a:t>
            </a:r>
            <a:r>
              <a:rPr lang="en-US" sz="2000" i="1" dirty="0" smtClean="0">
                <a:latin typeface="Arial"/>
                <a:ea typeface="MS PGothic" charset="0"/>
                <a:cs typeface="Arial"/>
              </a:rPr>
              <a:t>use GBON to help steer internationally funded development projects</a:t>
            </a:r>
          </a:p>
          <a:p>
            <a:pPr lvl="2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>
                <a:latin typeface="Arial"/>
                <a:ea typeface="MS PGothic" charset="0"/>
                <a:cs typeface="Arial"/>
              </a:rPr>
              <a:t>GBON requirements not met due to geographic constraints (e.g. Indian Ocean, North Pacific)</a:t>
            </a:r>
            <a:br>
              <a:rPr lang="en-US" sz="2000" dirty="0" smtClean="0">
                <a:latin typeface="Arial"/>
                <a:ea typeface="MS PGothic" charset="0"/>
                <a:cs typeface="Arial"/>
              </a:rPr>
            </a:br>
            <a:r>
              <a:rPr lang="en-US" sz="2000" i="1" dirty="0" smtClean="0">
                <a:latin typeface="Arial"/>
                <a:ea typeface="MS PGothic" charset="0"/>
                <a:cs typeface="Arial"/>
              </a:rPr>
              <a:t>clear role for new or emerging technologies, space-based remote sensing</a:t>
            </a:r>
          </a:p>
          <a:p>
            <a:pPr lvl="2" indent="-342900">
              <a:spcBef>
                <a:spcPts val="600"/>
              </a:spcBef>
              <a:buFont typeface="+mj-lt"/>
              <a:buAutoNum type="arabicPeriod"/>
            </a:pPr>
            <a:endParaRPr lang="en-US" sz="2000" dirty="0">
              <a:latin typeface="Arial"/>
              <a:ea typeface="MS PGothic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7" name="Shape 250"/>
          <p:cNvSpPr txBox="1">
            <a:spLocks/>
          </p:cNvSpPr>
          <p:nvPr/>
        </p:nvSpPr>
        <p:spPr>
          <a:xfrm>
            <a:off x="234608" y="154733"/>
            <a:ext cx="8713790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spcBef>
                <a:spcPct val="0"/>
              </a:spcBef>
            </a:pPr>
            <a:r>
              <a:rPr lang="en-GB" sz="2400" dirty="0" smtClean="0">
                <a:solidFill>
                  <a:srgbClr val="2E2E8B"/>
                </a:solidFill>
              </a:rPr>
              <a:t>5. What is the expected impact of GBON</a:t>
            </a:r>
            <a:br>
              <a:rPr lang="en-GB" sz="2400" dirty="0" smtClean="0">
                <a:solidFill>
                  <a:srgbClr val="2E2E8B"/>
                </a:solidFill>
              </a:rPr>
            </a:br>
            <a:r>
              <a:rPr lang="en-GB" sz="2400" dirty="0" smtClean="0">
                <a:solidFill>
                  <a:srgbClr val="2E2E8B"/>
                </a:solidFill>
              </a:rPr>
              <a:t>on WMO Members?</a:t>
            </a:r>
          </a:p>
        </p:txBody>
      </p:sp>
    </p:spTree>
    <p:extLst>
      <p:ext uri="{BB962C8B-B14F-4D97-AF65-F5344CB8AC3E}">
        <p14:creationId xmlns:p14="http://schemas.microsoft.com/office/powerpoint/2010/main" val="187267339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250"/>
          <p:cNvSpPr txBox="1">
            <a:spLocks/>
          </p:cNvSpPr>
          <p:nvPr/>
        </p:nvSpPr>
        <p:spPr>
          <a:xfrm>
            <a:off x="234608" y="154733"/>
            <a:ext cx="8713790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spcBef>
                <a:spcPct val="0"/>
              </a:spcBef>
            </a:pPr>
            <a:r>
              <a:rPr lang="en-GB" sz="2400" dirty="0" smtClean="0">
                <a:solidFill>
                  <a:srgbClr val="2E2E8B"/>
                </a:solidFill>
              </a:rPr>
              <a:t>5. What is the expected impact of GBON</a:t>
            </a:r>
            <a:br>
              <a:rPr lang="en-GB" sz="2400" dirty="0" smtClean="0">
                <a:solidFill>
                  <a:srgbClr val="2E2E8B"/>
                </a:solidFill>
              </a:rPr>
            </a:br>
            <a:r>
              <a:rPr lang="en-GB" sz="2400" dirty="0" smtClean="0">
                <a:solidFill>
                  <a:srgbClr val="2E2E8B"/>
                </a:solidFill>
              </a:rPr>
              <a:t>on WMO Members?</a:t>
            </a:r>
          </a:p>
        </p:txBody>
      </p:sp>
      <p:pic>
        <p:nvPicPr>
          <p:cNvPr id="19" name="Picture 18" descr="WDMQS World SYNOP ALL 2018 08 10 18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68" y="1437953"/>
            <a:ext cx="7254240" cy="4587240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947636" y="5953185"/>
            <a:ext cx="7686287" cy="415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i="1" dirty="0" smtClean="0">
                <a:latin typeface="Arial"/>
                <a:ea typeface="MS PGothic" charset="0"/>
                <a:cs typeface="Arial"/>
              </a:rPr>
              <a:t> Surface pressure </a:t>
            </a:r>
            <a:r>
              <a:rPr lang="en-US" sz="1600" i="1" dirty="0" err="1" smtClean="0">
                <a:latin typeface="Arial"/>
                <a:ea typeface="MS PGothic" charset="0"/>
                <a:cs typeface="Arial"/>
              </a:rPr>
              <a:t>obs</a:t>
            </a:r>
            <a:r>
              <a:rPr lang="en-US" sz="1600" i="1" dirty="0" smtClean="0">
                <a:latin typeface="Arial"/>
                <a:ea typeface="MS PGothic" charset="0"/>
                <a:cs typeface="Arial"/>
              </a:rPr>
              <a:t> available to global NWP </a:t>
            </a:r>
            <a:r>
              <a:rPr lang="en-US" sz="1600" i="1" dirty="0" err="1" smtClean="0">
                <a:latin typeface="Arial"/>
                <a:ea typeface="MS PGothic" charset="0"/>
                <a:cs typeface="Arial"/>
              </a:rPr>
              <a:t>Centres</a:t>
            </a:r>
            <a:r>
              <a:rPr lang="en-US" sz="1600" i="1" dirty="0" smtClean="0">
                <a:latin typeface="Arial"/>
                <a:ea typeface="MS PGothic" charset="0"/>
                <a:cs typeface="Arial"/>
              </a:rPr>
              <a:t> on 10 August 2018, 18Z </a:t>
            </a:r>
            <a:endParaRPr lang="en-US" sz="1600" i="1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2652691" cy="457548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24420">
              <a:lnSpc>
                <a:spcPct val="90000"/>
              </a:lnSpc>
              <a:spcBef>
                <a:spcPts val="6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fr-CH" sz="2400" b="1" dirty="0" smtClean="0"/>
          </a:p>
          <a:p>
            <a:pPr marL="342900" indent="-342900"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7061200" y="2095500"/>
            <a:ext cx="1257300" cy="1731433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12800" y="2171699"/>
            <a:ext cx="914400" cy="2413001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78272" y="1574800"/>
            <a:ext cx="4736728" cy="1689100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70400" y="1130300"/>
            <a:ext cx="366409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Many observations available</a:t>
            </a:r>
            <a:br>
              <a:rPr lang="en-US" dirty="0" smtClean="0"/>
            </a:br>
            <a:r>
              <a:rPr lang="en-US" b="1" dirty="0" smtClean="0"/>
              <a:t>data exchange must be improved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1549400" y="3543300"/>
            <a:ext cx="2590800" cy="1193800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41800" y="3556000"/>
            <a:ext cx="1600200" cy="749300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08700" y="3263900"/>
            <a:ext cx="1993900" cy="1811344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51099" y="4889500"/>
            <a:ext cx="471170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Silent or under-reporting stations; development projects can help </a:t>
            </a:r>
            <a:r>
              <a:rPr lang="en-US" b="1" dirty="0"/>
              <a:t>, if driven by </a:t>
            </a:r>
            <a:r>
              <a:rPr lang="en-US" b="1" dirty="0" smtClean="0"/>
              <a:t>GBON metrics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409942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t="5132" r="3262" b="7030"/>
          <a:stretch>
            <a:fillRect/>
          </a:stretch>
        </p:blipFill>
        <p:spPr bwMode="auto">
          <a:xfrm>
            <a:off x="4851400" y="1531946"/>
            <a:ext cx="4047379" cy="25978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t="5011" r="4077" b="6340"/>
          <a:stretch>
            <a:fillRect/>
          </a:stretch>
        </p:blipFill>
        <p:spPr bwMode="auto">
          <a:xfrm>
            <a:off x="4825682" y="4033844"/>
            <a:ext cx="4045413" cy="2621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143500" y="3378200"/>
            <a:ext cx="1511300" cy="51594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19700" y="5943600"/>
            <a:ext cx="3187700" cy="51594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6999" y="2540000"/>
            <a:ext cx="2521095" cy="923330"/>
          </a:xfrm>
          <a:prstGeom prst="rect">
            <a:avLst/>
          </a:prstGeom>
          <a:solidFill>
            <a:srgbClr val="F3F0B4"/>
          </a:solidFill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UK </a:t>
            </a:r>
            <a:r>
              <a:rPr lang="en-US" dirty="0" err="1" smtClean="0"/>
              <a:t>radiosondes</a:t>
            </a:r>
            <a:r>
              <a:rPr lang="en-US" dirty="0" smtClean="0"/>
              <a:t>: modest impact (blue); low cost/benefit ratio (red)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65899" y="4991100"/>
            <a:ext cx="2521095" cy="923330"/>
          </a:xfrm>
          <a:prstGeom prst="rect">
            <a:avLst/>
          </a:prstGeom>
          <a:solidFill>
            <a:srgbClr val="F3F0B4"/>
          </a:solidFill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Worldwide </a:t>
            </a:r>
            <a:r>
              <a:rPr lang="en-US" dirty="0" err="1" smtClean="0"/>
              <a:t>radiosondes</a:t>
            </a:r>
            <a:r>
              <a:rPr lang="en-US" dirty="0" smtClean="0"/>
              <a:t> (no extra cost): highest impact; good C/B </a:t>
            </a:r>
            <a:endParaRPr lang="en-US" dirty="0"/>
          </a:p>
        </p:txBody>
      </p:sp>
      <p:sp>
        <p:nvSpPr>
          <p:cNvPr id="251" name="Shape 251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 w="31750" cmpd="sng">
            <a:noFill/>
          </a:ln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>
                <a:latin typeface="Arial"/>
                <a:ea typeface="MS PGothic" charset="0"/>
                <a:cs typeface="Arial"/>
              </a:rPr>
              <a:t>Better global coverage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Arial"/>
                <a:ea typeface="MS PGothic" charset="0"/>
                <a:cs typeface="Arial"/>
              </a:rPr>
              <a:t>Massive global multiplier on investment in observations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Arial"/>
                <a:ea typeface="MS PGothic" charset="0"/>
                <a:cs typeface="Arial"/>
              </a:rPr>
              <a:t>Like a jigsaw puzzle, the full potential realized only if all the pieces are available </a:t>
            </a:r>
          </a:p>
          <a:p>
            <a:pPr marL="576000" indent="-342000">
              <a:spcBef>
                <a:spcPts val="600"/>
              </a:spcBef>
              <a:buFont typeface="Arial"/>
              <a:buChar char="•"/>
            </a:pPr>
            <a:endParaRPr lang="en-US" sz="1800" dirty="0" smtClean="0">
              <a:latin typeface="Arial"/>
              <a:ea typeface="MS PGothic" charset="0"/>
              <a:cs typeface="Arial"/>
            </a:endParaRPr>
          </a:p>
          <a:p>
            <a:pPr marL="576000" indent="-342000">
              <a:spcBef>
                <a:spcPts val="600"/>
              </a:spcBef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11" name="Shape 250"/>
          <p:cNvSpPr txBox="1">
            <a:spLocks/>
          </p:cNvSpPr>
          <p:nvPr/>
        </p:nvSpPr>
        <p:spPr>
          <a:xfrm>
            <a:off x="234608" y="154733"/>
            <a:ext cx="8713790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spcBef>
                <a:spcPct val="0"/>
              </a:spcBef>
            </a:pPr>
            <a:r>
              <a:rPr lang="en-GB" sz="2400" dirty="0" smtClean="0">
                <a:solidFill>
                  <a:srgbClr val="2E2E8B"/>
                </a:solidFill>
              </a:rPr>
              <a:t>5. What is the expected impact of GBON</a:t>
            </a:r>
            <a:br>
              <a:rPr lang="en-GB" sz="2400" dirty="0" smtClean="0">
                <a:solidFill>
                  <a:srgbClr val="2E2E8B"/>
                </a:solidFill>
              </a:rPr>
            </a:br>
            <a:r>
              <a:rPr lang="en-GB" sz="2400" dirty="0" smtClean="0">
                <a:solidFill>
                  <a:srgbClr val="2E2E8B"/>
                </a:solidFill>
              </a:rPr>
              <a:t>on WMO Members?</a:t>
            </a:r>
          </a:p>
        </p:txBody>
      </p:sp>
      <p:pic>
        <p:nvPicPr>
          <p:cNvPr id="6146" name="Picture 2" descr="Jigsaw Puzzles Animation Presentation Clip art - puzz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226" y="3657962"/>
            <a:ext cx="2626242" cy="262624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935440" y="6068760"/>
            <a:ext cx="15520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smtClean="0"/>
              <a:t>Image source: www.kisspng.com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26261393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518220" y="1206499"/>
            <a:ext cx="7965380" cy="492336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824420">
              <a:lnSpc>
                <a:spcPct val="90000"/>
              </a:lnSpc>
              <a:spcBef>
                <a:spcPts val="6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fr-CH" sz="2400" b="1" dirty="0" smtClean="0"/>
          </a:p>
          <a:p>
            <a:pPr>
              <a:spcBef>
                <a:spcPts val="1800"/>
              </a:spcBef>
            </a:pPr>
            <a:r>
              <a:rPr lang="en-US" sz="2400" dirty="0" smtClean="0">
                <a:latin typeface="Arial"/>
                <a:ea typeface="MS PGothic" charset="0"/>
                <a:cs typeface="Arial"/>
              </a:rPr>
              <a:t>Ensuring a continuous real-time supply of observational data from all areas of the globe to critical global NWP and climate analysis systems </a:t>
            </a:r>
            <a:r>
              <a:rPr lang="en-US" sz="2400" dirty="0">
                <a:latin typeface="Arial"/>
                <a:ea typeface="MS PGothic" charset="0"/>
                <a:cs typeface="Arial"/>
              </a:rPr>
              <a:t>is 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vital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to product generation and service delivery capabilities of all 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WMO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Members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sz="2400" dirty="0" smtClean="0">
                <a:latin typeface="Arial"/>
                <a:ea typeface="MS PGothic" charset="0"/>
                <a:cs typeface="Arial"/>
              </a:rPr>
              <a:t>The current availability of observational data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falls well short of agreed requirements</a:t>
            </a:r>
            <a:r>
              <a:rPr lang="en-US" sz="2400" dirty="0">
                <a:latin typeface="Arial"/>
                <a:ea typeface="MS PGothic" charset="0"/>
                <a:cs typeface="Arial"/>
              </a:rPr>
              <a:t>,</a:t>
            </a:r>
            <a:r>
              <a:rPr lang="en-US" sz="2400" dirty="0" smtClean="0">
                <a:latin typeface="Arial"/>
                <a:ea typeface="MS PGothic" charset="0"/>
                <a:cs typeface="Arial"/>
              </a:rPr>
              <a:t> this limits the ability of all WMO Members to predict and understand the atmosphere at all time-scales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sz="2400" dirty="0" smtClean="0">
                <a:latin typeface="Arial"/>
                <a:ea typeface="MS PGothic" charset="0"/>
                <a:cs typeface="Arial"/>
              </a:rPr>
              <a:t>The GBON provisions in the Manual on WIGOS  will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clarify the obligations of the WMO Members </a:t>
            </a:r>
            <a:r>
              <a:rPr lang="en-US" sz="2400" dirty="0" smtClean="0">
                <a:latin typeface="Arial"/>
                <a:ea typeface="MS PGothic" charset="0"/>
                <a:cs typeface="Arial"/>
              </a:rPr>
              <a:t>in this regard, and can help guide both national WIGOS implementations and internationally funded development projects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Shape 250"/>
          <p:cNvSpPr txBox="1">
            <a:spLocks/>
          </p:cNvSpPr>
          <p:nvPr/>
        </p:nvSpPr>
        <p:spPr>
          <a:xfrm>
            <a:off x="234608" y="154733"/>
            <a:ext cx="8713790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spcBef>
                <a:spcPct val="0"/>
              </a:spcBef>
            </a:pPr>
            <a:r>
              <a:rPr lang="fr-CH" sz="3200" dirty="0" err="1" smtClean="0">
                <a:solidFill>
                  <a:srgbClr val="2E2E8B"/>
                </a:solidFill>
              </a:rPr>
              <a:t>Summary</a:t>
            </a:r>
            <a:r>
              <a:rPr lang="fr-CH" sz="3200" dirty="0" smtClean="0">
                <a:solidFill>
                  <a:srgbClr val="2E2E8B"/>
                </a:solidFill>
              </a:rPr>
              <a:t> and Conclusions</a:t>
            </a:r>
            <a:endParaRPr kumimoji="0" lang="fr-CH" sz="3200" b="1" i="1" u="none" strike="noStrike" kern="1200" cap="none" spc="0" normalizeH="0" baseline="0" noProof="0" dirty="0">
              <a:ln>
                <a:noFill/>
              </a:ln>
              <a:solidFill>
                <a:srgbClr val="2E2E8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58976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rgbClr val="000090"/>
                </a:solidFill>
              </a:rPr>
              <a:t>Merci</a:t>
            </a:r>
            <a:endParaRPr lang="en-US" sz="4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234608" y="154733"/>
            <a:ext cx="8713790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000090"/>
            </a:solidFill>
          </a:ln>
        </p:spPr>
        <p:txBody>
          <a:bodyPr anchor="ctr">
            <a:normAutofit/>
          </a:bodyPr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fr-CH" sz="3200" dirty="0" smtClean="0">
                <a:solidFill>
                  <a:srgbClr val="2E2E8B"/>
                </a:solidFill>
              </a:rPr>
              <a:t>Overview</a:t>
            </a:r>
            <a:endParaRPr sz="3200" i="1" dirty="0">
              <a:solidFill>
                <a:srgbClr val="2E2E8B"/>
              </a:solidFill>
            </a:endParaRP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505644" y="1607593"/>
            <a:ext cx="8125299" cy="4691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>
                <a:latin typeface="Arial"/>
                <a:ea typeface="MS PGothic" charset="0"/>
                <a:cs typeface="Arial"/>
              </a:rPr>
              <a:t>Why is it important to have weather and climate observations everywhere on the globe?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>
                <a:latin typeface="Arial"/>
                <a:ea typeface="MS PGothic" charset="0"/>
                <a:cs typeface="Arial"/>
              </a:rPr>
              <a:t>What do we need to measure from the surface?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>
                <a:latin typeface="Arial"/>
                <a:ea typeface="MS PGothic" charset="0"/>
                <a:cs typeface="Arial"/>
              </a:rPr>
              <a:t>Why and where are we currently missing observations?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>
                <a:latin typeface="Arial"/>
                <a:ea typeface="MS PGothic" charset="0"/>
                <a:cs typeface="Arial"/>
              </a:rPr>
              <a:t>What is WMO doing about this problem?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>
                <a:latin typeface="Arial"/>
                <a:ea typeface="MS PGothic" charset="0"/>
                <a:cs typeface="Arial"/>
              </a:rPr>
              <a:t>What is the expected impact of GBON on WMO Members?</a:t>
            </a:r>
            <a:endParaRPr lang="en-US" sz="2800" dirty="0">
              <a:latin typeface="Arial"/>
              <a:ea typeface="MS PGothic" charset="0"/>
              <a:cs typeface="Arial"/>
            </a:endParaRPr>
          </a:p>
          <a:p>
            <a:pPr marL="514350" indent="-514350">
              <a:buFont typeface="+mj-lt"/>
              <a:buAutoNum type="arabicPeriod"/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8391" y="6356352"/>
            <a:ext cx="99850" cy="215444"/>
          </a:xfrm>
          <a:prstGeom prst="rect">
            <a:avLst/>
          </a:prstGeom>
        </p:spPr>
        <p:txBody>
          <a:bodyPr/>
          <a:lstStyle/>
          <a:p>
            <a:pPr algn="r"/>
            <a:fld id="{9259AF2F-52C6-9B46-B8B2-0579234AE62E}" type="slidenum">
              <a:rPr lang="en-US" sz="1400" smtClean="0"/>
              <a:pPr algn="r"/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171578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2738413" y="5996782"/>
            <a:ext cx="99850" cy="215444"/>
          </a:xfrm>
          <a:prstGeom prst="rect">
            <a:avLst/>
          </a:prstGeom>
        </p:spPr>
        <p:txBody>
          <a:bodyPr/>
          <a:lstStyle/>
          <a:p>
            <a:pPr algn="r"/>
            <a:fld id="{9259AF2F-52C6-9B46-B8B2-0579234AE62E}" type="slidenum">
              <a:rPr lang="en-US" sz="1400" smtClean="0"/>
              <a:pPr algn="r"/>
              <a:t>3</a:t>
            </a:fld>
            <a:endParaRPr lang="en-US" sz="1400" dirty="0"/>
          </a:p>
        </p:txBody>
      </p:sp>
      <p:sp>
        <p:nvSpPr>
          <p:cNvPr id="9" name="Shape 251"/>
          <p:cNvSpPr txBox="1">
            <a:spLocks/>
          </p:cNvSpPr>
          <p:nvPr/>
        </p:nvSpPr>
        <p:spPr>
          <a:xfrm>
            <a:off x="234608" y="1430090"/>
            <a:ext cx="8713789" cy="1471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125" indent="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113" indent="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US" sz="1800" dirty="0" smtClean="0">
                <a:latin typeface="Arial"/>
                <a:ea typeface="MS PGothic" charset="0"/>
                <a:cs typeface="Arial"/>
              </a:rPr>
              <a:t>Global NWP: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Arial"/>
                <a:ea typeface="MS PGothic" charset="0"/>
                <a:cs typeface="Arial"/>
              </a:rPr>
              <a:t>is a 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foundational capability </a:t>
            </a:r>
            <a:r>
              <a:rPr lang="en-US" sz="1800" dirty="0" smtClean="0">
                <a:latin typeface="Arial"/>
                <a:ea typeface="MS PGothic" charset="0"/>
                <a:cs typeface="Arial"/>
              </a:rPr>
              <a:t>for weather forecasting climate reanalysis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Arial"/>
                <a:ea typeface="MS PGothic" charset="0"/>
                <a:cs typeface="Arial"/>
              </a:rPr>
              <a:t>needs observations 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everywhere </a:t>
            </a:r>
            <a:r>
              <a:rPr lang="en-US" sz="1800" dirty="0" smtClean="0">
                <a:latin typeface="Arial"/>
                <a:ea typeface="MS PGothic" charset="0"/>
                <a:cs typeface="Arial"/>
              </a:rPr>
              <a:t>for accurate predictions </a:t>
            </a:r>
            <a:r>
              <a:rPr lang="en-US" sz="1800" b="1" dirty="0" smtClean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anywhere</a:t>
            </a:r>
            <a:endParaRPr lang="en-US" sz="1800" dirty="0" smtClean="0">
              <a:latin typeface="Arial"/>
              <a:ea typeface="MS PGothic" charset="0"/>
              <a:cs typeface="Arial"/>
            </a:endParaRPr>
          </a:p>
          <a:p>
            <a:pPr marL="0" indent="0">
              <a:spcBef>
                <a:spcPts val="600"/>
              </a:spcBef>
              <a:buFont typeface="Arial"/>
              <a:buNone/>
            </a:pPr>
            <a:endParaRPr lang="en-US" sz="2000" dirty="0">
              <a:latin typeface="Arial"/>
              <a:ea typeface="MS PGothic" charset="0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1932" y="2528718"/>
            <a:ext cx="4972812" cy="3618992"/>
            <a:chOff x="4025703" y="2888288"/>
            <a:chExt cx="4972812" cy="3618992"/>
          </a:xfrm>
        </p:grpSpPr>
        <p:pic>
          <p:nvPicPr>
            <p:cNvPr id="8" name="image12.png"/>
            <p:cNvPicPr>
              <a:picLocks noChangeAspect="1"/>
            </p:cNvPicPr>
            <p:nvPr/>
          </p:nvPicPr>
          <p:blipFill>
            <a:blip r:embed="rId2">
              <a:lum/>
              <a:extLst/>
            </a:blip>
            <a:stretch>
              <a:fillRect/>
            </a:stretch>
          </p:blipFill>
          <p:spPr>
            <a:xfrm>
              <a:off x="4025703" y="2888288"/>
              <a:ext cx="4972812" cy="36189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67000"/>
              </a:schemeClr>
            </a:solidFill>
            <a:ln w="31750">
              <a:solidFill>
                <a:srgbClr val="000090"/>
              </a:solidFill>
              <a:miter lim="400000"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4034170" y="3107267"/>
              <a:ext cx="1130497" cy="440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Freeform 15"/>
          <p:cNvSpPr/>
          <p:nvPr/>
        </p:nvSpPr>
        <p:spPr>
          <a:xfrm>
            <a:off x="1396446" y="3186907"/>
            <a:ext cx="3195108" cy="2809875"/>
          </a:xfrm>
          <a:custGeom>
            <a:avLst/>
            <a:gdLst>
              <a:gd name="connsiteX0" fmla="*/ 3048000 w 3195108"/>
              <a:gd name="connsiteY0" fmla="*/ 1969558 h 2809875"/>
              <a:gd name="connsiteX1" fmla="*/ 3175000 w 3195108"/>
              <a:gd name="connsiteY1" fmla="*/ 1499658 h 2809875"/>
              <a:gd name="connsiteX2" fmla="*/ 3155950 w 3195108"/>
              <a:gd name="connsiteY2" fmla="*/ 959908 h 2809875"/>
              <a:gd name="connsiteX3" fmla="*/ 2940050 w 3195108"/>
              <a:gd name="connsiteY3" fmla="*/ 464608 h 2809875"/>
              <a:gd name="connsiteX4" fmla="*/ 2578100 w 3195108"/>
              <a:gd name="connsiteY4" fmla="*/ 204258 h 2809875"/>
              <a:gd name="connsiteX5" fmla="*/ 2044700 w 3195108"/>
              <a:gd name="connsiteY5" fmla="*/ 121708 h 2809875"/>
              <a:gd name="connsiteX6" fmla="*/ 1746250 w 3195108"/>
              <a:gd name="connsiteY6" fmla="*/ 140758 h 2809875"/>
              <a:gd name="connsiteX7" fmla="*/ 1270000 w 3195108"/>
              <a:gd name="connsiteY7" fmla="*/ 20108 h 2809875"/>
              <a:gd name="connsiteX8" fmla="*/ 850900 w 3195108"/>
              <a:gd name="connsiteY8" fmla="*/ 39158 h 2809875"/>
              <a:gd name="connsiteX9" fmla="*/ 425450 w 3195108"/>
              <a:gd name="connsiteY9" fmla="*/ 255058 h 2809875"/>
              <a:gd name="connsiteX10" fmla="*/ 69850 w 3195108"/>
              <a:gd name="connsiteY10" fmla="*/ 902758 h 2809875"/>
              <a:gd name="connsiteX11" fmla="*/ 31750 w 3195108"/>
              <a:gd name="connsiteY11" fmla="*/ 1569508 h 2809875"/>
              <a:gd name="connsiteX12" fmla="*/ 260350 w 3195108"/>
              <a:gd name="connsiteY12" fmla="*/ 2115608 h 2809875"/>
              <a:gd name="connsiteX13" fmla="*/ 584200 w 3195108"/>
              <a:gd name="connsiteY13" fmla="*/ 2515658 h 2809875"/>
              <a:gd name="connsiteX14" fmla="*/ 1536700 w 3195108"/>
              <a:gd name="connsiteY14" fmla="*/ 2801408 h 2809875"/>
              <a:gd name="connsiteX15" fmla="*/ 2451100 w 3195108"/>
              <a:gd name="connsiteY15" fmla="*/ 2566458 h 2809875"/>
              <a:gd name="connsiteX16" fmla="*/ 3048000 w 3195108"/>
              <a:gd name="connsiteY16" fmla="*/ 1969558 h 28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95108" h="2809875">
                <a:moveTo>
                  <a:pt x="3048000" y="1969558"/>
                </a:moveTo>
                <a:cubicBezTo>
                  <a:pt x="3168650" y="1791758"/>
                  <a:pt x="3157008" y="1667933"/>
                  <a:pt x="3175000" y="1499658"/>
                </a:cubicBezTo>
                <a:cubicBezTo>
                  <a:pt x="3192992" y="1331383"/>
                  <a:pt x="3195108" y="1132416"/>
                  <a:pt x="3155950" y="959908"/>
                </a:cubicBezTo>
                <a:cubicBezTo>
                  <a:pt x="3116792" y="787400"/>
                  <a:pt x="3036358" y="590550"/>
                  <a:pt x="2940050" y="464608"/>
                </a:cubicBezTo>
                <a:cubicBezTo>
                  <a:pt x="2843742" y="338666"/>
                  <a:pt x="2727325" y="261408"/>
                  <a:pt x="2578100" y="204258"/>
                </a:cubicBezTo>
                <a:cubicBezTo>
                  <a:pt x="2428875" y="147108"/>
                  <a:pt x="2183342" y="132291"/>
                  <a:pt x="2044700" y="121708"/>
                </a:cubicBezTo>
                <a:cubicBezTo>
                  <a:pt x="1906058" y="111125"/>
                  <a:pt x="1875367" y="157691"/>
                  <a:pt x="1746250" y="140758"/>
                </a:cubicBezTo>
                <a:cubicBezTo>
                  <a:pt x="1617133" y="123825"/>
                  <a:pt x="1419225" y="37041"/>
                  <a:pt x="1270000" y="20108"/>
                </a:cubicBezTo>
                <a:cubicBezTo>
                  <a:pt x="1120775" y="3175"/>
                  <a:pt x="991658" y="0"/>
                  <a:pt x="850900" y="39158"/>
                </a:cubicBezTo>
                <a:cubicBezTo>
                  <a:pt x="710142" y="78316"/>
                  <a:pt x="555625" y="111125"/>
                  <a:pt x="425450" y="255058"/>
                </a:cubicBezTo>
                <a:cubicBezTo>
                  <a:pt x="295275" y="398991"/>
                  <a:pt x="135467" y="683683"/>
                  <a:pt x="69850" y="902758"/>
                </a:cubicBezTo>
                <a:cubicBezTo>
                  <a:pt x="4233" y="1121833"/>
                  <a:pt x="0" y="1367366"/>
                  <a:pt x="31750" y="1569508"/>
                </a:cubicBezTo>
                <a:cubicBezTo>
                  <a:pt x="63500" y="1771650"/>
                  <a:pt x="168275" y="1957916"/>
                  <a:pt x="260350" y="2115608"/>
                </a:cubicBezTo>
                <a:cubicBezTo>
                  <a:pt x="352425" y="2273300"/>
                  <a:pt x="371475" y="2401358"/>
                  <a:pt x="584200" y="2515658"/>
                </a:cubicBezTo>
                <a:cubicBezTo>
                  <a:pt x="796925" y="2629958"/>
                  <a:pt x="1225550" y="2792941"/>
                  <a:pt x="1536700" y="2801408"/>
                </a:cubicBezTo>
                <a:cubicBezTo>
                  <a:pt x="1847850" y="2809875"/>
                  <a:pt x="2200275" y="2707216"/>
                  <a:pt x="2451100" y="2566458"/>
                </a:cubicBezTo>
                <a:cubicBezTo>
                  <a:pt x="2701925" y="2425700"/>
                  <a:pt x="2927350" y="2147358"/>
                  <a:pt x="3048000" y="1969558"/>
                </a:cubicBezTo>
                <a:close/>
              </a:path>
            </a:pathLst>
          </a:cu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1935321" y="3817629"/>
            <a:ext cx="2062692" cy="1538817"/>
          </a:xfrm>
          <a:custGeom>
            <a:avLst/>
            <a:gdLst>
              <a:gd name="connsiteX0" fmla="*/ 40217 w 2062692"/>
              <a:gd name="connsiteY0" fmla="*/ 529167 h 1538817"/>
              <a:gd name="connsiteX1" fmla="*/ 40217 w 2062692"/>
              <a:gd name="connsiteY1" fmla="*/ 891117 h 1538817"/>
              <a:gd name="connsiteX2" fmla="*/ 198967 w 2062692"/>
              <a:gd name="connsiteY2" fmla="*/ 1208617 h 1538817"/>
              <a:gd name="connsiteX3" fmla="*/ 579967 w 2062692"/>
              <a:gd name="connsiteY3" fmla="*/ 1475317 h 1538817"/>
              <a:gd name="connsiteX4" fmla="*/ 1107017 w 2062692"/>
              <a:gd name="connsiteY4" fmla="*/ 1526117 h 1538817"/>
              <a:gd name="connsiteX5" fmla="*/ 1678517 w 2062692"/>
              <a:gd name="connsiteY5" fmla="*/ 1399117 h 1538817"/>
              <a:gd name="connsiteX6" fmla="*/ 2008717 w 2062692"/>
              <a:gd name="connsiteY6" fmla="*/ 992717 h 1538817"/>
              <a:gd name="connsiteX7" fmla="*/ 2002367 w 2062692"/>
              <a:gd name="connsiteY7" fmla="*/ 516467 h 1538817"/>
              <a:gd name="connsiteX8" fmla="*/ 1805517 w 2062692"/>
              <a:gd name="connsiteY8" fmla="*/ 160867 h 1538817"/>
              <a:gd name="connsiteX9" fmla="*/ 1119717 w 2062692"/>
              <a:gd name="connsiteY9" fmla="*/ 186267 h 1538817"/>
              <a:gd name="connsiteX10" fmla="*/ 1119717 w 2062692"/>
              <a:gd name="connsiteY10" fmla="*/ 186267 h 1538817"/>
              <a:gd name="connsiteX11" fmla="*/ 745067 w 2062692"/>
              <a:gd name="connsiteY11" fmla="*/ 52917 h 1538817"/>
              <a:gd name="connsiteX12" fmla="*/ 281517 w 2062692"/>
              <a:gd name="connsiteY12" fmla="*/ 78317 h 1538817"/>
              <a:gd name="connsiteX13" fmla="*/ 40217 w 2062692"/>
              <a:gd name="connsiteY13" fmla="*/ 529167 h 153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62692" h="1538817">
                <a:moveTo>
                  <a:pt x="40217" y="529167"/>
                </a:moveTo>
                <a:cubicBezTo>
                  <a:pt x="0" y="664634"/>
                  <a:pt x="13759" y="777875"/>
                  <a:pt x="40217" y="891117"/>
                </a:cubicBezTo>
                <a:cubicBezTo>
                  <a:pt x="66675" y="1004359"/>
                  <a:pt x="109009" y="1111250"/>
                  <a:pt x="198967" y="1208617"/>
                </a:cubicBezTo>
                <a:cubicBezTo>
                  <a:pt x="288925" y="1305984"/>
                  <a:pt x="428625" y="1422400"/>
                  <a:pt x="579967" y="1475317"/>
                </a:cubicBezTo>
                <a:cubicBezTo>
                  <a:pt x="731309" y="1528234"/>
                  <a:pt x="923926" y="1538817"/>
                  <a:pt x="1107017" y="1526117"/>
                </a:cubicBezTo>
                <a:cubicBezTo>
                  <a:pt x="1290108" y="1513417"/>
                  <a:pt x="1528234" y="1488017"/>
                  <a:pt x="1678517" y="1399117"/>
                </a:cubicBezTo>
                <a:cubicBezTo>
                  <a:pt x="1828800" y="1310217"/>
                  <a:pt x="1954742" y="1139825"/>
                  <a:pt x="2008717" y="992717"/>
                </a:cubicBezTo>
                <a:cubicBezTo>
                  <a:pt x="2062692" y="845609"/>
                  <a:pt x="2036234" y="655109"/>
                  <a:pt x="2002367" y="516467"/>
                </a:cubicBezTo>
                <a:cubicBezTo>
                  <a:pt x="1968500" y="377825"/>
                  <a:pt x="1952625" y="215900"/>
                  <a:pt x="1805517" y="160867"/>
                </a:cubicBezTo>
                <a:cubicBezTo>
                  <a:pt x="1658409" y="105834"/>
                  <a:pt x="1119717" y="186267"/>
                  <a:pt x="1119717" y="186267"/>
                </a:cubicBezTo>
                <a:lnTo>
                  <a:pt x="1119717" y="186267"/>
                </a:lnTo>
                <a:cubicBezTo>
                  <a:pt x="1057275" y="164042"/>
                  <a:pt x="884767" y="70909"/>
                  <a:pt x="745067" y="52917"/>
                </a:cubicBezTo>
                <a:cubicBezTo>
                  <a:pt x="605367" y="34925"/>
                  <a:pt x="398992" y="0"/>
                  <a:pt x="281517" y="78317"/>
                </a:cubicBezTo>
                <a:cubicBezTo>
                  <a:pt x="164042" y="156634"/>
                  <a:pt x="80434" y="393700"/>
                  <a:pt x="40217" y="529167"/>
                </a:cubicBezTo>
                <a:close/>
              </a:path>
            </a:pathLst>
          </a:custGeom>
          <a:solidFill>
            <a:srgbClr val="FFFF00">
              <a:alpha val="5098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2305738" y="4255778"/>
            <a:ext cx="1327150" cy="840317"/>
          </a:xfrm>
          <a:custGeom>
            <a:avLst/>
            <a:gdLst>
              <a:gd name="connsiteX0" fmla="*/ 0 w 1327150"/>
              <a:gd name="connsiteY0" fmla="*/ 304800 h 812800"/>
              <a:gd name="connsiteX1" fmla="*/ 50800 w 1327150"/>
              <a:gd name="connsiteY1" fmla="*/ 469900 h 812800"/>
              <a:gd name="connsiteX2" fmla="*/ 114300 w 1327150"/>
              <a:gd name="connsiteY2" fmla="*/ 590550 h 812800"/>
              <a:gd name="connsiteX3" fmla="*/ 355600 w 1327150"/>
              <a:gd name="connsiteY3" fmla="*/ 742950 h 812800"/>
              <a:gd name="connsiteX4" fmla="*/ 711200 w 1327150"/>
              <a:gd name="connsiteY4" fmla="*/ 812800 h 812800"/>
              <a:gd name="connsiteX5" fmla="*/ 996950 w 1327150"/>
              <a:gd name="connsiteY5" fmla="*/ 742950 h 812800"/>
              <a:gd name="connsiteX6" fmla="*/ 1295400 w 1327150"/>
              <a:gd name="connsiteY6" fmla="*/ 565150 h 812800"/>
              <a:gd name="connsiteX7" fmla="*/ 1327150 w 1327150"/>
              <a:gd name="connsiteY7" fmla="*/ 342900 h 812800"/>
              <a:gd name="connsiteX8" fmla="*/ 1295400 w 1327150"/>
              <a:gd name="connsiteY8" fmla="*/ 190500 h 812800"/>
              <a:gd name="connsiteX9" fmla="*/ 1117600 w 1327150"/>
              <a:gd name="connsiteY9" fmla="*/ 76200 h 812800"/>
              <a:gd name="connsiteX10" fmla="*/ 800100 w 1327150"/>
              <a:gd name="connsiteY10" fmla="*/ 44450 h 812800"/>
              <a:gd name="connsiteX11" fmla="*/ 552450 w 1327150"/>
              <a:gd name="connsiteY11" fmla="*/ 57150 h 812800"/>
              <a:gd name="connsiteX12" fmla="*/ 342900 w 1327150"/>
              <a:gd name="connsiteY12" fmla="*/ 0 h 812800"/>
              <a:gd name="connsiteX13" fmla="*/ 107950 w 1327150"/>
              <a:gd name="connsiteY13" fmla="*/ 6350 h 812800"/>
              <a:gd name="connsiteX14" fmla="*/ 25400 w 1327150"/>
              <a:gd name="connsiteY14" fmla="*/ 203200 h 812800"/>
              <a:gd name="connsiteX15" fmla="*/ 19050 w 1327150"/>
              <a:gd name="connsiteY15" fmla="*/ 355600 h 812800"/>
              <a:gd name="connsiteX0" fmla="*/ 0 w 1327150"/>
              <a:gd name="connsiteY0" fmla="*/ 332317 h 840317"/>
              <a:gd name="connsiteX1" fmla="*/ 50800 w 1327150"/>
              <a:gd name="connsiteY1" fmla="*/ 497417 h 840317"/>
              <a:gd name="connsiteX2" fmla="*/ 114300 w 1327150"/>
              <a:gd name="connsiteY2" fmla="*/ 618067 h 840317"/>
              <a:gd name="connsiteX3" fmla="*/ 355600 w 1327150"/>
              <a:gd name="connsiteY3" fmla="*/ 770467 h 840317"/>
              <a:gd name="connsiteX4" fmla="*/ 711200 w 1327150"/>
              <a:gd name="connsiteY4" fmla="*/ 840317 h 840317"/>
              <a:gd name="connsiteX5" fmla="*/ 996950 w 1327150"/>
              <a:gd name="connsiteY5" fmla="*/ 770467 h 840317"/>
              <a:gd name="connsiteX6" fmla="*/ 1295400 w 1327150"/>
              <a:gd name="connsiteY6" fmla="*/ 592667 h 840317"/>
              <a:gd name="connsiteX7" fmla="*/ 1327150 w 1327150"/>
              <a:gd name="connsiteY7" fmla="*/ 370417 h 840317"/>
              <a:gd name="connsiteX8" fmla="*/ 1295400 w 1327150"/>
              <a:gd name="connsiteY8" fmla="*/ 218017 h 840317"/>
              <a:gd name="connsiteX9" fmla="*/ 1117600 w 1327150"/>
              <a:gd name="connsiteY9" fmla="*/ 103717 h 840317"/>
              <a:gd name="connsiteX10" fmla="*/ 800100 w 1327150"/>
              <a:gd name="connsiteY10" fmla="*/ 71967 h 840317"/>
              <a:gd name="connsiteX11" fmla="*/ 552450 w 1327150"/>
              <a:gd name="connsiteY11" fmla="*/ 84667 h 840317"/>
              <a:gd name="connsiteX12" fmla="*/ 342900 w 1327150"/>
              <a:gd name="connsiteY12" fmla="*/ 27517 h 840317"/>
              <a:gd name="connsiteX13" fmla="*/ 107950 w 1327150"/>
              <a:gd name="connsiteY13" fmla="*/ 33867 h 840317"/>
              <a:gd name="connsiteX14" fmla="*/ 25400 w 1327150"/>
              <a:gd name="connsiteY14" fmla="*/ 230717 h 840317"/>
              <a:gd name="connsiteX15" fmla="*/ 19050 w 1327150"/>
              <a:gd name="connsiteY15" fmla="*/ 383117 h 84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27150" h="840317">
                <a:moveTo>
                  <a:pt x="0" y="332317"/>
                </a:moveTo>
                <a:lnTo>
                  <a:pt x="50800" y="497417"/>
                </a:lnTo>
                <a:lnTo>
                  <a:pt x="114300" y="618067"/>
                </a:lnTo>
                <a:lnTo>
                  <a:pt x="355600" y="770467"/>
                </a:lnTo>
                <a:lnTo>
                  <a:pt x="711200" y="840317"/>
                </a:lnTo>
                <a:lnTo>
                  <a:pt x="996950" y="770467"/>
                </a:lnTo>
                <a:lnTo>
                  <a:pt x="1295400" y="592667"/>
                </a:lnTo>
                <a:lnTo>
                  <a:pt x="1327150" y="370417"/>
                </a:lnTo>
                <a:lnTo>
                  <a:pt x="1295400" y="218017"/>
                </a:lnTo>
                <a:lnTo>
                  <a:pt x="1117600" y="103717"/>
                </a:lnTo>
                <a:lnTo>
                  <a:pt x="800100" y="71967"/>
                </a:lnTo>
                <a:lnTo>
                  <a:pt x="552450" y="84667"/>
                </a:lnTo>
                <a:lnTo>
                  <a:pt x="342900" y="27517"/>
                </a:lnTo>
                <a:cubicBezTo>
                  <a:pt x="268817" y="19050"/>
                  <a:pt x="160867" y="0"/>
                  <a:pt x="107950" y="33867"/>
                </a:cubicBezTo>
                <a:cubicBezTo>
                  <a:pt x="55033" y="67734"/>
                  <a:pt x="40217" y="172509"/>
                  <a:pt x="25400" y="230717"/>
                </a:cubicBezTo>
                <a:lnTo>
                  <a:pt x="19050" y="383117"/>
                </a:lnTo>
              </a:path>
            </a:pathLst>
          </a:custGeom>
          <a:solidFill>
            <a:srgbClr val="00B0F0">
              <a:alpha val="50980"/>
            </a:srgb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624175" y="4460507"/>
            <a:ext cx="68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 day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413806" y="5028392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2-4 days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876140" y="5356446"/>
            <a:ext cx="962123" cy="369332"/>
          </a:xfrm>
          <a:prstGeom prst="rect">
            <a:avLst/>
          </a:prstGeom>
          <a:solidFill>
            <a:srgbClr val="FFFFFF">
              <a:alpha val="25098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5-7 days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5550195" y="2709892"/>
            <a:ext cx="33982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/>
                <a:ea typeface="MS PGothic" charset="0"/>
                <a:cs typeface="Arial"/>
              </a:rPr>
              <a:t>Weather prediction beyond the </a:t>
            </a:r>
          </a:p>
          <a:p>
            <a:r>
              <a:rPr lang="en-GB" dirty="0" smtClean="0">
                <a:latin typeface="Arial"/>
                <a:ea typeface="MS PGothic" charset="0"/>
                <a:cs typeface="Arial"/>
              </a:rPr>
              <a:t>3-4 day range essentially requires observations from the whole world</a:t>
            </a:r>
          </a:p>
          <a:p>
            <a:endParaRPr lang="en-US" dirty="0" smtClean="0">
              <a:latin typeface="Arial"/>
              <a:ea typeface="MS PGothic" charset="0"/>
              <a:cs typeface="Arial"/>
            </a:endParaRPr>
          </a:p>
          <a:p>
            <a:r>
              <a:rPr lang="en-US" dirty="0" smtClean="0">
                <a:latin typeface="Arial"/>
                <a:ea typeface="MS PGothic" charset="0"/>
                <a:cs typeface="Arial"/>
              </a:rPr>
              <a:t>WMO is the only </a:t>
            </a:r>
            <a:r>
              <a:rPr lang="en-US" dirty="0" err="1" smtClean="0">
                <a:latin typeface="Arial"/>
                <a:ea typeface="MS PGothic" charset="0"/>
                <a:cs typeface="Arial"/>
              </a:rPr>
              <a:t>organisation</a:t>
            </a:r>
            <a:r>
              <a:rPr lang="en-US" dirty="0" smtClean="0">
                <a:latin typeface="Arial"/>
                <a:ea typeface="MS PGothic" charset="0"/>
                <a:cs typeface="Arial"/>
              </a:rPr>
              <a:t> with the mechanisms to provide these observations</a:t>
            </a:r>
          </a:p>
        </p:txBody>
      </p:sp>
      <p:sp>
        <p:nvSpPr>
          <p:cNvPr id="22" name="Shape 250"/>
          <p:cNvSpPr txBox="1">
            <a:spLocks/>
          </p:cNvSpPr>
          <p:nvPr/>
        </p:nvSpPr>
        <p:spPr>
          <a:xfrm>
            <a:off x="234608" y="154733"/>
            <a:ext cx="8713790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spcBef>
                <a:spcPct val="0"/>
              </a:spcBef>
            </a:pPr>
            <a:r>
              <a:rPr lang="en-GB" sz="2400" dirty="0" smtClean="0">
                <a:solidFill>
                  <a:srgbClr val="2E2E8B"/>
                </a:solidFill>
              </a:rPr>
              <a:t>1. Why is it important to have observations everywhere?</a:t>
            </a:r>
            <a:endParaRPr kumimoji="0" lang="fr-CH" sz="2400" b="1" i="1" u="none" strike="noStrike" kern="1200" cap="none" spc="0" normalizeH="0" baseline="0" noProof="0" dirty="0">
              <a:ln>
                <a:noFill/>
              </a:ln>
              <a:solidFill>
                <a:srgbClr val="2E2E8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60495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5" grpId="0" animBg="1"/>
      <p:bldP spid="18" grpId="0"/>
      <p:bldP spid="19" grpId="0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695" y="1531087"/>
            <a:ext cx="5198133" cy="35076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Shape 258"/>
          <p:cNvSpPr>
            <a:spLocks noGrp="1"/>
          </p:cNvSpPr>
          <p:nvPr>
            <p:ph type="subTitle" idx="4294967295"/>
          </p:nvPr>
        </p:nvSpPr>
        <p:spPr>
          <a:xfrm>
            <a:off x="362695" y="1520454"/>
            <a:ext cx="8713790" cy="4904704"/>
          </a:xfrm>
          <a:prstGeom prst="rect">
            <a:avLst/>
          </a:prstGeom>
          <a:ln>
            <a:noFill/>
          </a:ln>
        </p:spPr>
        <p:txBody>
          <a:bodyPr lIns="45718" tIns="45718" rIns="45718" bIns="45718">
            <a:normAutofit lnSpcReduction="10000"/>
          </a:bodyPr>
          <a:lstStyle/>
          <a:p>
            <a:pPr marL="457200" indent="-457200" defTabSz="914400">
              <a:buSzPct val="100000"/>
              <a:buFont typeface="+mj-lt"/>
              <a:buAutoNum type="arabicPeriod"/>
              <a:tabLst>
                <a:tab pos="76200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 smtClean="0"/>
              <a:t>Global numerical weather prediction 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 smtClean="0"/>
              <a:t>High-resolution numerical weather prediction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 smtClean="0"/>
              <a:t>Nowcasting and very short range forecasting 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 smtClean="0"/>
              <a:t>Seasonal and inter-</a:t>
            </a:r>
            <a:r>
              <a:rPr sz="2000" dirty="0"/>
              <a:t>annual</a:t>
            </a:r>
            <a:r>
              <a:rPr sz="2000" dirty="0" smtClean="0"/>
              <a:t> forecasting 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 smtClean="0"/>
              <a:t>Aeronautical meteorology 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 smtClean="0">
                <a:solidFill>
                  <a:schemeClr val="tx1"/>
                </a:solidFill>
              </a:rPr>
              <a:t>Forecasting atmospheric composition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 smtClean="0">
                <a:solidFill>
                  <a:schemeClr val="tx1"/>
                </a:solidFill>
              </a:rPr>
              <a:t>Monitoring atmospheric composition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 smtClean="0">
                <a:solidFill>
                  <a:schemeClr val="tx1"/>
                </a:solidFill>
              </a:rPr>
              <a:t>Atmospheric composition for urban applications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000" dirty="0" smtClean="0">
                <a:solidFill>
                  <a:schemeClr val="tx1"/>
                </a:solidFill>
              </a:rPr>
              <a:t>Ocean applications 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 smtClean="0"/>
              <a:t> Agricultural meteorology 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 smtClean="0"/>
              <a:t> Hydrology 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 smtClean="0"/>
              <a:t> Climate monitoring </a:t>
            </a:r>
            <a:r>
              <a:rPr lang="fr-CH" sz="2000" i="1" dirty="0" smtClean="0"/>
              <a:t>(currently under revision by GCOS and WCRP)</a:t>
            </a:r>
            <a:r>
              <a:rPr sz="2000" i="1" dirty="0" smtClean="0"/>
              <a:t> </a:t>
            </a:r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 smtClean="0"/>
              <a:t> Climate applications </a:t>
            </a:r>
            <a:r>
              <a:rPr lang="en-US" sz="2000" i="1" dirty="0" smtClean="0"/>
              <a:t>(currently under revision by GCOS and WCRP) </a:t>
            </a:r>
            <a:endParaRPr sz="2000" dirty="0" smtClean="0"/>
          </a:p>
          <a:p>
            <a:pPr marL="457200" indent="-457200" defTabSz="914400">
              <a:buSzPct val="100000"/>
              <a:buFont typeface="+mj-lt"/>
              <a:buAutoNum type="arabicPeriod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rPr sz="2000" dirty="0" smtClean="0"/>
              <a:t> Space weather </a:t>
            </a:r>
            <a:endParaRPr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4912242" y="1924381"/>
            <a:ext cx="3600717" cy="1770687"/>
            <a:chOff x="4912242" y="1403498"/>
            <a:chExt cx="3600717" cy="1770687"/>
          </a:xfrm>
        </p:grpSpPr>
        <p:sp>
          <p:nvSpPr>
            <p:cNvPr id="6" name="TextBox 5"/>
            <p:cNvSpPr txBox="1"/>
            <p:nvPr/>
          </p:nvSpPr>
          <p:spPr>
            <a:xfrm>
              <a:off x="5408252" y="2158522"/>
              <a:ext cx="3104707" cy="101566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"/>
                  <a:ea typeface="MS PGothic" charset="0"/>
                  <a:cs typeface="Arial"/>
                </a:rPr>
                <a:t>Foundational capability</a:t>
              </a:r>
              <a:r>
                <a:rPr lang="en-US" sz="2000" dirty="0" smtClean="0">
                  <a:latin typeface="Arial"/>
                  <a:ea typeface="MS PGothic" charset="0"/>
                  <a:cs typeface="Arial"/>
                </a:rPr>
                <a:t/>
              </a:r>
              <a:br>
                <a:rPr lang="en-US" sz="2000" dirty="0" smtClean="0">
                  <a:latin typeface="Arial"/>
                  <a:ea typeface="MS PGothic" charset="0"/>
                  <a:cs typeface="Arial"/>
                </a:rPr>
              </a:br>
              <a:r>
                <a:rPr lang="en-US" sz="2000" dirty="0" smtClean="0">
                  <a:latin typeface="Arial"/>
                  <a:ea typeface="MS PGothic" charset="0"/>
                  <a:cs typeface="Arial"/>
                </a:rPr>
                <a:t>for nearly all weather and climate applications</a:t>
              </a:r>
              <a:endParaRPr lang="en-GB" sz="20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4912242" y="1403498"/>
              <a:ext cx="496010" cy="102578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hape 250"/>
          <p:cNvSpPr txBox="1">
            <a:spLocks/>
          </p:cNvSpPr>
          <p:nvPr/>
        </p:nvSpPr>
        <p:spPr>
          <a:xfrm>
            <a:off x="234608" y="154733"/>
            <a:ext cx="8713790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000090"/>
            </a:solidFill>
          </a:ln>
        </p:spPr>
        <p:txBody>
          <a:bodyPr anchor="ctr">
            <a:normAutofit/>
          </a:bodyPr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spcBef>
                <a:spcPct val="0"/>
              </a:spcBef>
            </a:pPr>
            <a:r>
              <a:rPr lang="en-GB" sz="3200" dirty="0" smtClean="0">
                <a:solidFill>
                  <a:srgbClr val="2E2E8B"/>
                </a:solidFill>
              </a:rPr>
              <a:t>WMO Application Areas listed in the RRR</a:t>
            </a:r>
          </a:p>
        </p:txBody>
      </p:sp>
    </p:spTree>
    <p:extLst>
      <p:ext uri="{BB962C8B-B14F-4D97-AF65-F5344CB8AC3E}">
        <p14:creationId xmlns:p14="http://schemas.microsoft.com/office/powerpoint/2010/main" val="82019502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335133" y="4189228"/>
            <a:ext cx="8642350" cy="126527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90575" lvl="1" indent="-342900">
              <a:spcBef>
                <a:spcPts val="600"/>
              </a:spcBef>
              <a:buNone/>
            </a:pPr>
            <a:r>
              <a:rPr lang="en-US" sz="2400" dirty="0" smtClean="0">
                <a:latin typeface="Arial"/>
                <a:ea typeface="MS PGothic" charset="0"/>
                <a:cs typeface="Arial"/>
              </a:rPr>
              <a:t>Without 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local observations</a:t>
            </a:r>
            <a:r>
              <a:rPr lang="en-US" sz="2400" dirty="0">
                <a:latin typeface="Arial"/>
                <a:ea typeface="MS PGothic" charset="0"/>
                <a:cs typeface="Arial"/>
              </a:rPr>
              <a:t>, </a:t>
            </a:r>
            <a:r>
              <a:rPr lang="en-US" sz="2400" dirty="0" smtClean="0">
                <a:latin typeface="Arial"/>
                <a:ea typeface="MS PGothic" charset="0"/>
                <a:cs typeface="Arial"/>
              </a:rPr>
              <a:t>NWP guidance </a:t>
            </a:r>
            <a:r>
              <a:rPr lang="en-US" sz="2400" dirty="0">
                <a:latin typeface="Arial"/>
                <a:ea typeface="MS PGothic" charset="0"/>
                <a:cs typeface="Arial"/>
              </a:rPr>
              <a:t>will be </a:t>
            </a:r>
            <a:r>
              <a:rPr lang="en-US" sz="2400" dirty="0" smtClean="0">
                <a:latin typeface="Arial"/>
                <a:ea typeface="MS PGothic" charset="0"/>
                <a:cs typeface="Arial"/>
              </a:rPr>
              <a:t>poor</a:t>
            </a:r>
          </a:p>
          <a:p>
            <a:pPr marL="790575" lvl="1" indent="-342900">
              <a:spcBef>
                <a:spcPts val="600"/>
              </a:spcBef>
              <a:buNone/>
            </a:pPr>
            <a:r>
              <a:rPr lang="en-US" sz="2400" dirty="0" smtClean="0">
                <a:latin typeface="Arial"/>
                <a:ea typeface="MS PGothic" charset="0"/>
                <a:cs typeface="Arial"/>
              </a:rPr>
              <a:t>- Leading in turn to poor services</a:t>
            </a:r>
          </a:p>
          <a:p>
            <a:pPr marL="790575" lvl="1" indent="-342900">
              <a:spcBef>
                <a:spcPts val="600"/>
              </a:spcBef>
              <a:buNone/>
            </a:pPr>
            <a:r>
              <a:rPr lang="en-US" sz="2400" dirty="0" smtClean="0">
                <a:latin typeface="Arial"/>
                <a:ea typeface="MS PGothic" charset="0"/>
                <a:cs typeface="Arial"/>
              </a:rPr>
              <a:t>- This is particular issue in </a:t>
            </a:r>
            <a:r>
              <a:rPr lang="en-US" sz="2400" dirty="0">
                <a:latin typeface="Arial"/>
                <a:ea typeface="MS PGothic" charset="0"/>
                <a:cs typeface="Arial"/>
              </a:rPr>
              <a:t>the </a:t>
            </a:r>
            <a:r>
              <a:rPr lang="en-US" sz="2400" dirty="0" smtClean="0">
                <a:latin typeface="Arial"/>
                <a:ea typeface="MS PGothic" charset="0"/>
                <a:cs typeface="Arial"/>
              </a:rPr>
              <a:t>tropics</a:t>
            </a:r>
            <a:endParaRPr lang="en-US" sz="2400" dirty="0">
              <a:latin typeface="Arial"/>
              <a:ea typeface="MS PGothic" charset="0"/>
              <a:cs typeface="Arial"/>
            </a:endParaRPr>
          </a:p>
          <a:p>
            <a:pPr marL="342900" indent="-342900">
              <a:buNone/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28650" y="1924505"/>
            <a:ext cx="1674420" cy="169057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Global observations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931720" y="1924505"/>
            <a:ext cx="1674420" cy="169057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Global NWP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34790" y="1924505"/>
            <a:ext cx="1674420" cy="169057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Regional NWP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537860" y="1924505"/>
            <a:ext cx="1674420" cy="169057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>
                <a:solidFill>
                  <a:schemeClr val="tx1"/>
                </a:solidFill>
              </a:rPr>
              <a:t>Nowcasting</a:t>
            </a:r>
            <a:r>
              <a:rPr lang="en-GB" sz="1600" dirty="0" smtClean="0">
                <a:solidFill>
                  <a:schemeClr val="tx1"/>
                </a:solidFill>
              </a:rPr>
              <a:t> and forecasts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340930" y="1924505"/>
            <a:ext cx="1674420" cy="169057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Products and services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Shape 250"/>
          <p:cNvSpPr txBox="1">
            <a:spLocks/>
          </p:cNvSpPr>
          <p:nvPr/>
        </p:nvSpPr>
        <p:spPr>
          <a:xfrm>
            <a:off x="234608" y="154733"/>
            <a:ext cx="8713790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spcBef>
                <a:spcPct val="0"/>
              </a:spcBef>
            </a:pPr>
            <a:r>
              <a:rPr lang="fr-CH" sz="3200" dirty="0" smtClean="0">
                <a:solidFill>
                  <a:srgbClr val="2E2E8B"/>
                </a:solidFill>
              </a:rPr>
              <a:t>Importance of Global NWP</a:t>
            </a:r>
            <a:endParaRPr kumimoji="0" lang="fr-CH" sz="3200" b="1" i="1" u="none" strike="noStrike" kern="1200" cap="none" spc="0" normalizeH="0" baseline="0" noProof="0" dirty="0">
              <a:ln>
                <a:noFill/>
              </a:ln>
              <a:solidFill>
                <a:srgbClr val="2E2E8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190135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uiExpand="1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467545" y="3017293"/>
            <a:ext cx="3019853" cy="32819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Arial"/>
                <a:ea typeface="MS PGothic" charset="0"/>
                <a:cs typeface="Arial"/>
              </a:rPr>
              <a:t>Reference data for satellite calibration and validation are needed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Arial"/>
                <a:ea typeface="MS PGothic" charset="0"/>
                <a:cs typeface="Arial"/>
              </a:rPr>
              <a:t>Evidence from impact studies</a:t>
            </a:r>
            <a:endParaRPr lang="en-US" sz="2000" dirty="0">
              <a:latin typeface="Arial"/>
              <a:ea typeface="MS PGothic" charset="0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8391" y="6356352"/>
            <a:ext cx="99850" cy="215444"/>
          </a:xfrm>
          <a:prstGeom prst="rect">
            <a:avLst/>
          </a:prstGeom>
        </p:spPr>
        <p:txBody>
          <a:bodyPr/>
          <a:lstStyle/>
          <a:p>
            <a:pPr algn="r"/>
            <a:fld id="{9259AF2F-52C6-9B46-B8B2-0579234AE62E}" type="slidenum">
              <a:rPr lang="en-US" sz="1400" smtClean="0"/>
              <a:pPr algn="r"/>
              <a:t>6</a:t>
            </a:fld>
            <a:endParaRPr lang="en-US" sz="1400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98" y="3111518"/>
            <a:ext cx="5669280" cy="3586764"/>
          </a:xfrm>
          <a:prstGeom prst="rect">
            <a:avLst/>
          </a:prstGeom>
        </p:spPr>
      </p:pic>
      <p:sp>
        <p:nvSpPr>
          <p:cNvPr id="7" name="Shape 251"/>
          <p:cNvSpPr txBox="1">
            <a:spLocks/>
          </p:cNvSpPr>
          <p:nvPr/>
        </p:nvSpPr>
        <p:spPr>
          <a:xfrm>
            <a:off x="492945" y="1524000"/>
            <a:ext cx="8248296" cy="1663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4125" indent="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89113" indent="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 smtClean="0">
                <a:latin typeface="Arial"/>
                <a:ea typeface="MS PGothic" charset="0"/>
                <a:cs typeface="Arial"/>
              </a:rPr>
              <a:t>Certain key variables are currently not measured from space</a:t>
            </a:r>
            <a:br>
              <a:rPr lang="en-US" sz="2000" dirty="0" smtClean="0">
                <a:latin typeface="Arial"/>
                <a:ea typeface="MS PGothic" charset="0"/>
                <a:cs typeface="Arial"/>
              </a:rPr>
            </a:br>
            <a:r>
              <a:rPr lang="en-US" sz="2000" dirty="0" smtClean="0">
                <a:latin typeface="Arial"/>
                <a:ea typeface="MS PGothic" charset="0"/>
                <a:cs typeface="Arial"/>
              </a:rPr>
              <a:t>- e.g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. 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ea typeface="MS PGothic" charset="0"/>
                <a:cs typeface="Arial"/>
              </a:rPr>
              <a:t>surface pressure, vertical wind profiles</a:t>
            </a:r>
            <a:endParaRPr lang="en-US" sz="2000" dirty="0" smtClean="0">
              <a:solidFill>
                <a:srgbClr val="FF0000"/>
              </a:solidFill>
              <a:latin typeface="Arial"/>
              <a:ea typeface="MS PGothic" charset="0"/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Arial"/>
                <a:ea typeface="MS PGothic" charset="0"/>
                <a:cs typeface="Arial"/>
              </a:rPr>
              <a:t>Some variables are difficult to measure from space</a:t>
            </a:r>
            <a:br>
              <a:rPr lang="en-US" sz="2000" dirty="0" smtClean="0">
                <a:latin typeface="Arial"/>
                <a:ea typeface="MS PGothic" charset="0"/>
                <a:cs typeface="Arial"/>
              </a:rPr>
            </a:br>
            <a:r>
              <a:rPr lang="en-US" sz="2000" dirty="0" smtClean="0">
                <a:latin typeface="Arial"/>
                <a:ea typeface="MS PGothic" charset="0"/>
                <a:cs typeface="Arial"/>
              </a:rPr>
              <a:t>- over land, over snow and ice, beneath dense cloud</a:t>
            </a:r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8" name="Shape 250"/>
          <p:cNvSpPr txBox="1">
            <a:spLocks/>
          </p:cNvSpPr>
          <p:nvPr/>
        </p:nvSpPr>
        <p:spPr>
          <a:xfrm>
            <a:off x="234608" y="154733"/>
            <a:ext cx="8713790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spcBef>
                <a:spcPct val="0"/>
              </a:spcBef>
            </a:pPr>
            <a:r>
              <a:rPr lang="en-GB" sz="3000" dirty="0" smtClean="0">
                <a:solidFill>
                  <a:srgbClr val="2E2E8B"/>
                </a:solidFill>
              </a:rPr>
              <a:t>2. What do we need to measure from the surface?</a:t>
            </a:r>
            <a:r>
              <a:rPr lang="en-GB" sz="3200" dirty="0" smtClean="0">
                <a:solidFill>
                  <a:srgbClr val="2E2E8B"/>
                </a:solidFill>
              </a:rPr>
              <a:t/>
            </a:r>
            <a:br>
              <a:rPr lang="en-GB" sz="3200" dirty="0" smtClean="0">
                <a:solidFill>
                  <a:srgbClr val="2E2E8B"/>
                </a:solidFill>
              </a:rPr>
            </a:br>
            <a:r>
              <a:rPr lang="en-GB" sz="2200" dirty="0" smtClean="0">
                <a:solidFill>
                  <a:srgbClr val="2E2E8B"/>
                </a:solidFill>
              </a:rPr>
              <a:t>(and why not just use satellite data?)</a:t>
            </a:r>
            <a:endParaRPr kumimoji="0" lang="fr-CH" sz="3200" b="1" i="1" u="none" strike="noStrike" kern="1200" cap="none" spc="0" normalizeH="0" baseline="0" noProof="0" dirty="0">
              <a:ln>
                <a:noFill/>
              </a:ln>
              <a:solidFill>
                <a:srgbClr val="2E2E8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323429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335133" y="1514451"/>
            <a:ext cx="8642350" cy="50075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dirty="0" smtClean="0">
                <a:latin typeface="Arial"/>
                <a:cs typeface="Arial"/>
              </a:rPr>
              <a:t>Current data exchange based on WMO 540 (Manual on the GOS)</a:t>
            </a:r>
            <a:br>
              <a:rPr lang="en-GB" sz="2000" dirty="0" smtClean="0">
                <a:latin typeface="Arial"/>
                <a:cs typeface="Arial"/>
              </a:rPr>
            </a:br>
            <a:r>
              <a:rPr lang="en-GB" sz="2000" dirty="0" smtClean="0">
                <a:latin typeface="Arial"/>
                <a:cs typeface="Arial"/>
              </a:rPr>
              <a:t>- and WMO Resolution 40 (Cg-11)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latin typeface="Arial"/>
                <a:cs typeface="Arial"/>
              </a:rPr>
              <a:t>Resolution 40 was adopted in 1995</a:t>
            </a:r>
            <a:br>
              <a:rPr lang="en-GB" sz="2000" dirty="0" smtClean="0">
                <a:latin typeface="Arial"/>
                <a:cs typeface="Arial"/>
              </a:rPr>
            </a:br>
            <a:r>
              <a:rPr lang="en-GB" sz="2000" dirty="0" smtClean="0">
                <a:latin typeface="Arial"/>
                <a:cs typeface="Arial"/>
              </a:rPr>
              <a:t>- NWP requirements vastly different now</a:t>
            </a:r>
            <a:br>
              <a:rPr lang="en-GB" sz="2000" dirty="0" smtClean="0">
                <a:latin typeface="Arial"/>
                <a:cs typeface="Arial"/>
              </a:rPr>
            </a:br>
            <a:r>
              <a:rPr lang="en-GB" sz="2000" dirty="0" smtClean="0">
                <a:latin typeface="Arial"/>
                <a:cs typeface="Arial"/>
              </a:rPr>
              <a:t>- inconsistent implementation by Members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latin typeface="Arial"/>
                <a:cs typeface="Arial"/>
              </a:rPr>
              <a:t>More recent guidance issued</a:t>
            </a:r>
            <a:br>
              <a:rPr lang="en-GB" sz="2000" dirty="0" smtClean="0">
                <a:latin typeface="Arial"/>
                <a:cs typeface="Arial"/>
              </a:rPr>
            </a:br>
            <a:r>
              <a:rPr lang="en-GB" sz="2000" dirty="0" smtClean="0">
                <a:latin typeface="Arial"/>
                <a:cs typeface="Arial"/>
              </a:rPr>
              <a:t>- CBS recommendations, implementation plans, etc.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latin typeface="Arial"/>
                <a:cs typeface="Arial"/>
              </a:rPr>
              <a:t>Many Members only follow regulations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latin typeface="Arial"/>
                <a:cs typeface="Arial"/>
              </a:rPr>
              <a:t>Many more observations are being</a:t>
            </a:r>
            <a:br>
              <a:rPr lang="en-GB" sz="2000" dirty="0" smtClean="0">
                <a:latin typeface="Arial"/>
                <a:cs typeface="Arial"/>
              </a:rPr>
            </a:br>
            <a:r>
              <a:rPr lang="en-GB" sz="2000" dirty="0" smtClean="0">
                <a:latin typeface="Arial"/>
                <a:cs typeface="Arial"/>
              </a:rPr>
              <a:t>made, but not exchanged</a:t>
            </a:r>
          </a:p>
          <a:p>
            <a:pPr>
              <a:spcBef>
                <a:spcPts val="600"/>
              </a:spcBef>
            </a:pPr>
            <a:r>
              <a:rPr lang="en-GB" sz="2000" dirty="0" smtClean="0">
                <a:latin typeface="Arial"/>
                <a:cs typeface="Arial"/>
              </a:rPr>
              <a:t>Current WIGOS monitoring shows</a:t>
            </a:r>
            <a:br>
              <a:rPr lang="en-GB" sz="2000" dirty="0" smtClean="0">
                <a:latin typeface="Arial"/>
                <a:cs typeface="Arial"/>
              </a:rPr>
            </a:br>
            <a:r>
              <a:rPr lang="en-GB" sz="2000" dirty="0" smtClean="0">
                <a:latin typeface="Arial"/>
                <a:cs typeface="Arial"/>
              </a:rPr>
              <a:t>unacceptable gaps in coverage</a:t>
            </a:r>
          </a:p>
          <a:p>
            <a:pPr lvl="1" indent="-342900">
              <a:spcBef>
                <a:spcPts val="600"/>
              </a:spcBef>
              <a:buFont typeface="Arial"/>
              <a:buChar char="•"/>
            </a:pPr>
            <a:endParaRPr lang="en-GB" sz="2000" dirty="0" smtClean="0">
              <a:latin typeface="Arial"/>
              <a:cs typeface="Arial"/>
            </a:endParaRPr>
          </a:p>
        </p:txBody>
      </p:sp>
      <p:pic>
        <p:nvPicPr>
          <p:cNvPr id="6" name="Picture 5" descr="WDMQS World SYNOP ALL 2018 08 10 18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94" y="4281979"/>
            <a:ext cx="3693645" cy="2335687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7" name="Shape 250"/>
          <p:cNvSpPr txBox="1">
            <a:spLocks/>
          </p:cNvSpPr>
          <p:nvPr/>
        </p:nvSpPr>
        <p:spPr>
          <a:xfrm>
            <a:off x="234608" y="154733"/>
            <a:ext cx="8713790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spcBef>
                <a:spcPct val="0"/>
              </a:spcBef>
            </a:pPr>
            <a:r>
              <a:rPr lang="fr-CH" dirty="0" smtClean="0">
                <a:solidFill>
                  <a:srgbClr val="2E2E8B"/>
                </a:solidFill>
              </a:rPr>
              <a:t>3. </a:t>
            </a:r>
            <a:r>
              <a:rPr lang="en-GB" dirty="0" smtClean="0">
                <a:solidFill>
                  <a:srgbClr val="2E2E8B"/>
                </a:solidFill>
              </a:rPr>
              <a:t>Why are we currently missing observations?</a:t>
            </a:r>
            <a:endParaRPr kumimoji="0" lang="fr-CH" b="1" i="1" u="none" strike="noStrike" kern="1200" cap="none" spc="0" normalizeH="0" baseline="0" noProof="0" dirty="0">
              <a:ln>
                <a:noFill/>
              </a:ln>
              <a:solidFill>
                <a:srgbClr val="2E2E8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177756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DMQS World SYNOP ALL 2018 08 10 18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68" y="1437953"/>
            <a:ext cx="7254240" cy="4587240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47636" y="5953185"/>
            <a:ext cx="7686287" cy="415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i="1" dirty="0" smtClean="0">
                <a:latin typeface="Arial"/>
                <a:ea typeface="MS PGothic" charset="0"/>
                <a:cs typeface="Arial"/>
              </a:rPr>
              <a:t> Surface pressure </a:t>
            </a:r>
            <a:r>
              <a:rPr lang="en-US" sz="1600" i="1" dirty="0" err="1" smtClean="0">
                <a:latin typeface="Arial"/>
                <a:ea typeface="MS PGothic" charset="0"/>
                <a:cs typeface="Arial"/>
              </a:rPr>
              <a:t>obs</a:t>
            </a:r>
            <a:r>
              <a:rPr lang="en-US" sz="1600" i="1" dirty="0" smtClean="0">
                <a:latin typeface="Arial"/>
                <a:ea typeface="MS PGothic" charset="0"/>
                <a:cs typeface="Arial"/>
              </a:rPr>
              <a:t> available to global NWP </a:t>
            </a:r>
            <a:r>
              <a:rPr lang="en-US" sz="1600" i="1" dirty="0" err="1" smtClean="0">
                <a:latin typeface="Arial"/>
                <a:ea typeface="MS PGothic" charset="0"/>
                <a:cs typeface="Arial"/>
              </a:rPr>
              <a:t>Centres</a:t>
            </a:r>
            <a:r>
              <a:rPr lang="en-US" sz="1600" i="1" dirty="0" smtClean="0">
                <a:latin typeface="Arial"/>
                <a:ea typeface="MS PGothic" charset="0"/>
                <a:cs typeface="Arial"/>
              </a:rPr>
              <a:t> on 10 August 2018, 18Z </a:t>
            </a:r>
            <a:endParaRPr lang="en-US" sz="1600" i="1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502" y="4369522"/>
            <a:ext cx="472489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Green: Fully reporting (hourly)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Orange: Partly reporting (mostly 3-hourly)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Red: </a:t>
            </a:r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ew reports (mostly daytime only)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Black: Silent stations</a:t>
            </a:r>
          </a:p>
          <a:p>
            <a:pPr marL="342900" indent="-342900">
              <a:buFont typeface="Arial"/>
              <a:buChar char="•"/>
            </a:pPr>
            <a:r>
              <a:rPr lang="en-US" i="1" dirty="0" smtClean="0"/>
              <a:t>(Purple or yellow: metadata problems)</a:t>
            </a:r>
            <a:endParaRPr lang="en-US" i="1" dirty="0"/>
          </a:p>
        </p:txBody>
      </p:sp>
      <p:sp>
        <p:nvSpPr>
          <p:cNvPr id="8" name="Shape 250"/>
          <p:cNvSpPr txBox="1">
            <a:spLocks/>
          </p:cNvSpPr>
          <p:nvPr/>
        </p:nvSpPr>
        <p:spPr>
          <a:xfrm>
            <a:off x="234608" y="154733"/>
            <a:ext cx="8713790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spcBef>
                <a:spcPct val="0"/>
              </a:spcBef>
            </a:pPr>
            <a:r>
              <a:rPr lang="fr-CH" dirty="0" smtClean="0">
                <a:solidFill>
                  <a:srgbClr val="2E2E8B"/>
                </a:solidFill>
              </a:rPr>
              <a:t>3. </a:t>
            </a:r>
            <a:r>
              <a:rPr lang="en-GB" dirty="0" smtClean="0">
                <a:solidFill>
                  <a:srgbClr val="2E2E8B"/>
                </a:solidFill>
              </a:rPr>
              <a:t>Where are we currently missing observations?</a:t>
            </a:r>
            <a:endParaRPr kumimoji="0" lang="fr-CH" b="1" i="1" u="none" strike="noStrike" kern="1200" cap="none" spc="0" normalizeH="0" baseline="0" noProof="0" dirty="0">
              <a:ln>
                <a:noFill/>
              </a:ln>
              <a:solidFill>
                <a:srgbClr val="2E2E8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903744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DMQS World SYNOP ALL 2018 08 10 18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68" y="1437953"/>
            <a:ext cx="7254240" cy="4587240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251520" y="1388146"/>
            <a:ext cx="2652691" cy="457548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24420">
              <a:lnSpc>
                <a:spcPct val="90000"/>
              </a:lnSpc>
              <a:spcBef>
                <a:spcPts val="600"/>
              </a:spcBef>
              <a:buSzPct val="100000"/>
              <a:defRPr sz="2400">
                <a:latin typeface="Arial"/>
                <a:ea typeface="Arial"/>
                <a:cs typeface="Arial"/>
                <a:sym typeface="Arial"/>
              </a:defRPr>
            </a:pPr>
            <a:endParaRPr lang="fr-CH" sz="2400" b="1" dirty="0" smtClean="0"/>
          </a:p>
          <a:p>
            <a:pPr marL="342900" indent="-342900"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19700" y="2814689"/>
            <a:ext cx="1257300" cy="157004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90700" y="3017888"/>
            <a:ext cx="3213100" cy="310523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30900" y="3830689"/>
            <a:ext cx="2425700" cy="215173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30901" y="2421034"/>
            <a:ext cx="2851592" cy="646331"/>
          </a:xfrm>
          <a:prstGeom prst="rect">
            <a:avLst/>
          </a:prstGeom>
          <a:solidFill>
            <a:srgbClr val="F3F0B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Many areas of missing data; black = lost opportunities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990972" y="1354189"/>
            <a:ext cx="5968628" cy="1239844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47636" y="5953185"/>
            <a:ext cx="7686287" cy="415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i="1" dirty="0" smtClean="0">
                <a:latin typeface="Arial"/>
                <a:ea typeface="MS PGothic" charset="0"/>
                <a:cs typeface="Arial"/>
              </a:rPr>
              <a:t> Surface pressure </a:t>
            </a:r>
            <a:r>
              <a:rPr lang="en-US" sz="1600" i="1" dirty="0" err="1" smtClean="0">
                <a:latin typeface="Arial"/>
                <a:ea typeface="MS PGothic" charset="0"/>
                <a:cs typeface="Arial"/>
              </a:rPr>
              <a:t>obs</a:t>
            </a:r>
            <a:r>
              <a:rPr lang="en-US" sz="1600" i="1" dirty="0" smtClean="0">
                <a:latin typeface="Arial"/>
                <a:ea typeface="MS PGothic" charset="0"/>
                <a:cs typeface="Arial"/>
              </a:rPr>
              <a:t> available to global NWP </a:t>
            </a:r>
            <a:r>
              <a:rPr lang="en-US" sz="1600" i="1" dirty="0" err="1" smtClean="0">
                <a:latin typeface="Arial"/>
                <a:ea typeface="MS PGothic" charset="0"/>
                <a:cs typeface="Arial"/>
              </a:rPr>
              <a:t>Centres</a:t>
            </a:r>
            <a:r>
              <a:rPr lang="en-US" sz="1600" i="1" dirty="0" smtClean="0">
                <a:latin typeface="Arial"/>
                <a:ea typeface="MS PGothic" charset="0"/>
                <a:cs typeface="Arial"/>
              </a:rPr>
              <a:t> on 10 August 2018, 18Z </a:t>
            </a:r>
            <a:endParaRPr lang="en-US" sz="1600" i="1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16" name="Shape 250"/>
          <p:cNvSpPr txBox="1">
            <a:spLocks/>
          </p:cNvSpPr>
          <p:nvPr/>
        </p:nvSpPr>
        <p:spPr>
          <a:xfrm>
            <a:off x="234608" y="154733"/>
            <a:ext cx="8713790" cy="1152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00009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>
              <a:defRPr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spcBef>
                <a:spcPct val="0"/>
              </a:spcBef>
            </a:pPr>
            <a:r>
              <a:rPr lang="fr-CH" dirty="0" smtClean="0">
                <a:solidFill>
                  <a:srgbClr val="2E2E8B"/>
                </a:solidFill>
              </a:rPr>
              <a:t>3. </a:t>
            </a:r>
            <a:r>
              <a:rPr lang="en-GB" dirty="0" smtClean="0">
                <a:solidFill>
                  <a:srgbClr val="2E2E8B"/>
                </a:solidFill>
              </a:rPr>
              <a:t>Where are we currently missing observations?</a:t>
            </a:r>
            <a:endParaRPr kumimoji="0" lang="fr-CH" b="1" i="1" u="none" strike="noStrike" kern="1200" cap="none" spc="0" normalizeH="0" baseline="0" noProof="0" dirty="0">
              <a:ln>
                <a:noFill/>
              </a:ln>
              <a:solidFill>
                <a:srgbClr val="2E2E8B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581487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ther" ma:contentTypeID="0x010100B7403A10AC3A435CA88DF6BEA2541D10" ma:contentTypeVersion="1" ma:contentTypeDescription="" ma:contentTypeScope="" ma:versionID="84a7f6b9a9324c93f7c429fe637c4145">
  <xsd:schema xmlns:xsd="http://www.w3.org/2001/XMLSchema" xmlns:p="http://schemas.microsoft.com/office/2006/metadata/properties" xmlns:ns2="0e656187-b300-4fb0-8bf4-3a50f872073c" targetNamespace="http://schemas.microsoft.com/office/2006/metadata/properties" ma:root="true" ma:fieldsID="d82bb511108d8e269345fc9bd5c1ab5b" ns2:_="">
    <xsd:import namespace="0e656187-b300-4fb0-8bf4-3a50f872073c"/>
    <xsd:element name="properties">
      <xsd:complexType>
        <xsd:sequence>
          <xsd:element name="documentManagement">
            <xsd:complexType>
              <xsd:all>
                <xsd:element ref="ns2:Country" minOccurs="0"/>
                <xsd:element ref="ns2:Department"/>
                <xsd:element ref="ns2:Subject_x0020_"/>
                <xsd:element ref="ns2:Project_x0020_Identification_x0020__x002f__x0020_Referenc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e656187-b300-4fb0-8bf4-3a50f872073c" elementFormDefault="qualified">
    <xsd:import namespace="http://schemas.microsoft.com/office/2006/documentManagement/types"/>
    <xsd:element name="Country" ma:index="8" nillable="true" ma:displayName="Country" ma:format="Dropdown" ma:internalName="Country">
      <xsd:simpleType>
        <xsd:restriction base="dms:Choice">
          <xsd:enumeration value=""/>
          <xsd:enumeration value="Afghanistan"/>
          <xsd:enumeration value="Albania"/>
          <xsd:enumeration value="Algeria"/>
          <xsd:enumeration value="Angola"/>
          <xsd:enumeration value="Antigua and Barbuda"/>
          <xsd:enumeration value="Argentina"/>
          <xsd:enumeration value="Armenia"/>
          <xsd:enumeration value="Australia"/>
          <xsd:enumeration value="Austria"/>
          <xsd:enumeration value="Azerbaijan"/>
          <xsd:enumeration value="Bahamas"/>
          <xsd:enumeration value="Bahrain"/>
          <xsd:enumeration value="Bangladesh"/>
          <xsd:enumeration value="Barbados"/>
          <xsd:enumeration value="Belarus"/>
          <xsd:enumeration value="Belgium"/>
          <xsd:enumeration value="Belize"/>
          <xsd:enumeration value="Benin"/>
          <xsd:enumeration value="Bhutan"/>
          <xsd:enumeration value="Bolivia, Plurinational State of"/>
          <xsd:enumeration value="Bosnia and Herzegovina"/>
          <xsd:enumeration value="Botswana"/>
          <xsd:enumeration value="Brazil"/>
          <xsd:enumeration value="British Caribbean Territories"/>
          <xsd:enumeration value="Brunei Darussalam"/>
          <xsd:enumeration value="Bulgaria"/>
          <xsd:enumeration value="Burkina Faso"/>
          <xsd:enumeration value="Burundi"/>
          <xsd:enumeration value="Cabo Verde"/>
          <xsd:enumeration value="Cambodia"/>
          <xsd:enumeration value="Cameroon"/>
          <xsd:enumeration value="Canada"/>
          <xsd:enumeration value="Central African Republic"/>
          <xsd:enumeration value="Chad"/>
          <xsd:enumeration value="Chile"/>
          <xsd:enumeration value="China"/>
          <xsd:enumeration value="Colombia"/>
          <xsd:enumeration value="Comoros"/>
          <xsd:enumeration value="Congo"/>
          <xsd:enumeration value="Cook Islands"/>
          <xsd:enumeration value="Costa Rica"/>
          <xsd:enumeration value="Cï¿½te d'Ivoire"/>
          <xsd:enumeration value="Croatia"/>
          <xsd:enumeration value="Cuba"/>
          <xsd:enumeration value="Curaçao and Sint Maarten"/>
          <xsd:enumeration value="Cyprus"/>
          <xsd:enumeration value="Czech Republic"/>
          <xsd:enumeration value="Democratic People's Republic of Korea"/>
          <xsd:enumeration value="Democratic Republic of the Congo"/>
          <xsd:enumeration value="Denmark"/>
          <xsd:enumeration value="Djibouti"/>
          <xsd:enumeration value="Dominica"/>
          <xsd:enumeration value="Dominican Republic"/>
          <xsd:enumeration value="Ecuador"/>
          <xsd:enumeration value="Egypt"/>
          <xsd:enumeration value="El Salvador"/>
          <xsd:enumeration value="Eritrea"/>
          <xsd:enumeration value="Estonia"/>
          <xsd:enumeration value="Ethiopia"/>
          <xsd:enumeration value="Fiji"/>
          <xsd:enumeration value="Finland"/>
          <xsd:enumeration value="France"/>
          <xsd:enumeration value="French Polynesia"/>
          <xsd:enumeration value="Gabon"/>
          <xsd:enumeration value="Gambia"/>
          <xsd:enumeration value="Georgia"/>
          <xsd:enumeration value="Germany"/>
          <xsd:enumeration value="Ghana"/>
          <xsd:enumeration value="Greece"/>
          <xsd:enumeration value="Guatemala"/>
          <xsd:enumeration value="Guinea"/>
          <xsd:enumeration value="Guinea-Bissau"/>
          <xsd:enumeration value="Guyana"/>
          <xsd:enumeration value="Haiti"/>
          <xsd:enumeration value="Honduras"/>
          <xsd:enumeration value="Hong Kong, China"/>
          <xsd:enumeration value="Hungary"/>
          <xsd:enumeration value="Iceland"/>
          <xsd:enumeration value="India"/>
          <xsd:enumeration value="Indonesia"/>
          <xsd:enumeration value="Iran, Islamic Republic of"/>
          <xsd:enumeration value="Iraq"/>
          <xsd:enumeration value="Ireland"/>
          <xsd:enumeration value="Israel"/>
          <xsd:enumeration value="Italy"/>
          <xsd:enumeration value="Jamaica"/>
          <xsd:enumeration value="Japan"/>
          <xsd:enumeration value="Jordan"/>
          <xsd:enumeration value="Kazakhstan"/>
          <xsd:enumeration value="Kenya"/>
          <xsd:enumeration value="Kiribati"/>
          <xsd:enumeration value="Kuwait"/>
          <xsd:enumeration value="Kyrgyzstan"/>
          <xsd:enumeration value="Lao People's Democratic Republic"/>
          <xsd:enumeration value="Latvia"/>
          <xsd:enumeration value="Lebanon"/>
          <xsd:enumeration value="Lesotho"/>
          <xsd:enumeration value="Liberia"/>
          <xsd:enumeration value="Libya"/>
          <xsd:enumeration value="Lithuania"/>
          <xsd:enumeration value="Luxembourg"/>
          <xsd:enumeration value="Macao, China"/>
          <xsd:enumeration value="Madagascar"/>
          <xsd:enumeration value="Malawi"/>
          <xsd:enumeration value="Malaysia"/>
          <xsd:enumeration value="Maldives"/>
          <xsd:enumeration value="Mali"/>
          <xsd:enumeration value="Malta"/>
          <xsd:enumeration value="Mauritania"/>
          <xsd:enumeration value="Mauritius"/>
          <xsd:enumeration value="Mexico"/>
          <xsd:enumeration value="Micronesia, Federated States of"/>
          <xsd:enumeration value="Monaco"/>
          <xsd:enumeration value="Mongolia"/>
          <xsd:enumeration value="Montenegro"/>
          <xsd:enumeration value="Morocco"/>
          <xsd:enumeration value="Mozambique"/>
          <xsd:enumeration value="Myanmar"/>
          <xsd:enumeration value="Namibia"/>
          <xsd:enumeration value="Nepal"/>
          <xsd:enumeration value="Netherlands"/>
          <xsd:enumeration value="New Caledonia"/>
          <xsd:enumeration value="New Zealand"/>
          <xsd:enumeration value="Nicaragua"/>
          <xsd:enumeration value="Niger"/>
          <xsd:enumeration value="Nigeria"/>
          <xsd:enumeration value="Niue"/>
          <xsd:enumeration value="Norway"/>
          <xsd:enumeration value="Oman"/>
          <xsd:enumeration value="Pakistan"/>
          <xsd:enumeration value="Panama"/>
          <xsd:enumeration value="Papua New Guinea"/>
          <xsd:enumeration value="Paraguay"/>
          <xsd:enumeration value="Peru"/>
          <xsd:enumeration value="Philippines"/>
          <xsd:enumeration value="Poland"/>
          <xsd:enumeration value="Portugal"/>
          <xsd:enumeration value="Qatar"/>
          <xsd:enumeration value="Republic of Korea"/>
          <xsd:enumeration value="Republic of Moldova"/>
          <xsd:enumeration value="Romania"/>
          <xsd:enumeration value="Russian Federation"/>
          <xsd:enumeration value="Rwanda"/>
          <xsd:enumeration value="Saint Lucia"/>
          <xsd:enumeration value="Samoa"/>
          <xsd:enumeration value="Sao Tome and Principe"/>
          <xsd:enumeration value="Saudi Arabia"/>
          <xsd:enumeration value="Senegal"/>
          <xsd:enumeration value="Serbia"/>
          <xsd:enumeration value="Seychelles"/>
          <xsd:enumeration value="Sierra Leone"/>
          <xsd:enumeration value="Singapore"/>
          <xsd:enumeration value="Slovakia"/>
          <xsd:enumeration value="Slovenia"/>
          <xsd:enumeration value="Solomon Islands"/>
          <xsd:enumeration value="Somalia"/>
          <xsd:enumeration value="South Africa"/>
          <xsd:enumeration value="South Sudan"/>
          <xsd:enumeration value="Spain"/>
          <xsd:enumeration value="Sri Lanka"/>
          <xsd:enumeration value="Sudan"/>
          <xsd:enumeration value="Suriname"/>
          <xsd:enumeration value="Swaziland"/>
          <xsd:enumeration value="Sweden"/>
          <xsd:enumeration value="Switzerland"/>
          <xsd:enumeration value="Syrian Arab Republic"/>
          <xsd:enumeration value="Tajikistan"/>
          <xsd:enumeration value="Thailand"/>
          <xsd:enumeration value="The former Yugoslav Republic of Macedonia"/>
          <xsd:enumeration value="Timor-Leste"/>
          <xsd:enumeration value="Togo"/>
          <xsd:enumeration value="Tonga"/>
          <xsd:enumeration value="Trinidad and Tobago"/>
          <xsd:enumeration value="Tunisia"/>
          <xsd:enumeration value="Turkey"/>
          <xsd:enumeration value="Turkmenistan"/>
          <xsd:enumeration value="Tuvalu"/>
          <xsd:enumeration value="Uganda"/>
          <xsd:enumeration value="Ukraine"/>
          <xsd:enumeration value="United Arab Emirates"/>
          <xsd:enumeration value="United Kingdom of Great Britain and Northern Ireland"/>
          <xsd:enumeration value="United Republic of Tanzania"/>
          <xsd:enumeration value="United States of America"/>
          <xsd:enumeration value="Uruguay"/>
          <xsd:enumeration value="Uzbekistan"/>
          <xsd:enumeration value="Vanuatu"/>
          <xsd:enumeration value="Venezuela, Bolivarian Republic of"/>
          <xsd:enumeration value="Viet Nam"/>
          <xsd:enumeration value="Yemen"/>
          <xsd:enumeration value="Zambia"/>
          <xsd:enumeration value="Zimbabwe"/>
        </xsd:restriction>
      </xsd:simpleType>
    </xsd:element>
    <xsd:element name="Department" ma:index="9" ma:displayName="Department" ma:format="Dropdown" ma:internalName="Department">
      <xsd:simpleType>
        <xsd:restriction base="dms:Choice">
          <xsd:enumeration value="ASGO"/>
          <xsd:enumeration value="CER"/>
          <xsd:enumeration value="CER/COMM"/>
          <xsd:enumeration value="CER/EXT"/>
          <xsd:enumeration value="CLW"/>
          <xsd:enumeration value="CLW/AGM"/>
          <xsd:enumeration value="CLW/BSH"/>
          <xsd:enumeration value="CLW/CBHWR"/>
          <xsd:enumeration value="CLW/CCA"/>
          <xsd:enumeration value="CLW/CLPA"/>
          <xsd:enumeration value="CLW/DMA"/>
          <xsd:enumeration value="CLW/GCOS"/>
          <xsd:enumeration value="CLW/GFCS"/>
          <xsd:enumeration value="CLW/HFWR"/>
          <xsd:enumeration value="CLW/HWR"/>
          <xsd:enumeration value="CLW/WCAS"/>
          <xsd:enumeration value="DRA"/>
          <xsd:enumeration value="DRA/AFLDC"/>
          <xsd:enumeration value="DRA/ETR"/>
          <xsd:enumeration value="DRA/RAM"/>
          <xsd:enumeration value="DRA/RAP"/>
          <xsd:enumeration value="DRA/RMDP"/>
          <xsd:enumeration value="DRA/ROE"/>
          <xsd:enumeration value="DSGO"/>
          <xsd:enumeration value="IOO"/>
          <xsd:enumeration value="LCP"/>
          <xsd:enumeration value="LCP/CNF"/>
          <xsd:enumeration value="LCP/DPM"/>
          <xsd:enumeration value="LCP/LSU"/>
          <xsd:enumeration value="OBS-WIGOS"/>
          <xsd:enumeration value="OBS-WIGOS/OSD"/>
          <xsd:enumeration value="OBS-WIGOS/SAT"/>
          <xsd:enumeration value="OBS-WIGOS/WIGOS"/>
          <xsd:enumeration value="OBS-WIS"/>
          <xsd:enumeration value="OBS-WIS/DRMM"/>
          <xsd:enumeration value="OBS-WIS/IMO"/>
          <xsd:enumeration value="REM"/>
          <xsd:enumeration value="REM/BO"/>
          <xsd:enumeration value="REM/FIN"/>
          <xsd:enumeration value="REM/HRD"/>
          <xsd:enumeration value="REM/ITCSD"/>
          <xsd:enumeration value="REM/PCTD"/>
          <xsd:enumeration value="RES"/>
          <xsd:enumeration value="RES/AER"/>
          <xsd:enumeration value="RES/WCR"/>
          <xsd:enumeration value="RES/WWR"/>
          <xsd:enumeration value="SGO"/>
          <xsd:enumeration value="SGO/ADM"/>
          <xsd:enumeration value="SGO/EASG"/>
          <xsd:enumeration value="SGO/LC"/>
          <xsd:enumeration value="SPO"/>
          <xsd:enumeration value="WDS"/>
          <xsd:enumeration value="WDS/AEM"/>
          <xsd:enumeration value="WDS/DPFS"/>
          <xsd:enumeration value="WDS/DRR"/>
          <xsd:enumeration value="WDS/MMO"/>
          <xsd:enumeration value="WDS/PWS"/>
          <xsd:enumeration value="WDS/TCP"/>
        </xsd:restriction>
      </xsd:simpleType>
    </xsd:element>
    <xsd:element name="Subject_x0020_" ma:index="10" ma:displayName="Subject " ma:internalName="Subject_x0020_">
      <xsd:simpleType>
        <xsd:restriction base="dms:Text">
          <xsd:minLength value="1"/>
          <xsd:maxLength value="128"/>
        </xsd:restriction>
      </xsd:simpleType>
    </xsd:element>
    <xsd:element name="Project_x0020_Identification_x0020__x002f__x0020_Reference" ma:index="11" ma:displayName="Project Identification / Reference" ma:internalName="Project_x0020_Identification_x0020__x002f__x0020_Reference">
      <xsd:simpleType>
        <xsd:restriction base="dms:Text">
          <xsd:minLength value="1"/>
          <xsd:maxLength value="128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-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/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ntry xmlns="0e656187-b300-4fb0-8bf4-3a50f872073c" xsi:nil="true"/>
    <Department xmlns="0e656187-b300-4fb0-8bf4-3a50f872073c">OBS-WIS</Department>
    <Subject_x0020_ xmlns="0e656187-b300-4fb0-8bf4-3a50f872073c">CBS-16 Presentation template 4x3</Subject_x0020_>
    <Project_x0020_Identification_x0020__x002f__x0020_Reference xmlns="0e656187-b300-4fb0-8bf4-3a50f872073c">CBS-16-PLN</Project_x0020_Identification_x0020__x002f__x0020_Reference>
  </documentManagement>
</p:properties>
</file>

<file path=customXml/itemProps1.xml><?xml version="1.0" encoding="utf-8"?>
<ds:datastoreItem xmlns:ds="http://schemas.openxmlformats.org/officeDocument/2006/customXml" ds:itemID="{7997955E-01B4-4810-936F-4B62CBE8EE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C3FDDA-365E-43E7-AC21-EB13D8EA76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656187-b300-4fb0-8bf4-3a50f872073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0573038-3B55-442F-B880-A166BA6794A4}">
  <ds:schemaRefs>
    <ds:schemaRef ds:uri="http://schemas.microsoft.com/office/2006/metadata/properties"/>
    <ds:schemaRef ds:uri="http://purl.org/dc/elements/1.1/"/>
    <ds:schemaRef ds:uri="0e656187-b300-4fb0-8bf4-3a50f872073c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1283</TotalTime>
  <Words>807</Words>
  <Application>Microsoft Macintosh PowerPoint</Application>
  <PresentationFormat>On-screen Show (4:3)</PresentationFormat>
  <Paragraphs>123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What is WMO doing about this problem?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CBS-16 / CBS TECO 2016</dc:subject>
  <dc:creator>Author</dc:creator>
  <cp:lastModifiedBy>LRiishojgaard</cp:lastModifiedBy>
  <cp:revision>73</cp:revision>
  <dcterms:created xsi:type="dcterms:W3CDTF">2016-10-19T09:18:55Z</dcterms:created>
  <dcterms:modified xsi:type="dcterms:W3CDTF">2018-11-05T06:15:44Z</dcterms:modified>
</cp:coreProperties>
</file>