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</p:sldMasterIdLst>
  <p:notesMasterIdLst>
    <p:notesMasterId r:id="rId13"/>
  </p:notesMasterIdLst>
  <p:sldIdLst>
    <p:sldId id="256" r:id="rId5"/>
    <p:sldId id="330" r:id="rId6"/>
    <p:sldId id="329" r:id="rId7"/>
    <p:sldId id="318" r:id="rId8"/>
    <p:sldId id="315" r:id="rId9"/>
    <p:sldId id="319" r:id="rId10"/>
    <p:sldId id="331" r:id="rId11"/>
    <p:sldId id="317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04" y="-4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A64BE-CACF-4CEE-A925-28596A754FAC}" type="datetimeFigureOut">
              <a:rPr lang="en-GB" smtClean="0"/>
              <a:t>23.01.19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16527-64FD-4ADC-8819-9BFA1E8A9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35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6527-64FD-4ADC-8819-9BFA1E8A93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89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3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8751634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6370985" y="4767263"/>
            <a:ext cx="182216" cy="12961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1803918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3771"/>
            <a:ext cx="1988820" cy="12858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  <p:pic>
        <p:nvPicPr>
          <p:cNvPr id="8" name="Picture 7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3771"/>
            <a:ext cx="198882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3771"/>
            <a:ext cx="1988820" cy="12858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hyperlink" Target="http://www.wmo.int/pages/prog/www/OSY/GOS-RRR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1911" y="1491109"/>
            <a:ext cx="8229600" cy="307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90"/>
                </a:solidFill>
              </a:rPr>
              <a:t>Vision for WMO Integrated Global Observing System (WIGOS) in 2040</a:t>
            </a:r>
          </a:p>
          <a:p>
            <a:r>
              <a:rPr lang="en-US" sz="2800" i="1" dirty="0" smtClean="0">
                <a:solidFill>
                  <a:srgbClr val="000090"/>
                </a:solidFill>
              </a:rPr>
              <a:t>Context, purpose, scope, and current status</a:t>
            </a:r>
          </a:p>
          <a:p>
            <a:endParaRPr lang="fr-CH" sz="2800" dirty="0" smtClean="0">
              <a:solidFill>
                <a:srgbClr val="000090"/>
              </a:solidFill>
            </a:endParaRPr>
          </a:p>
          <a:p>
            <a:r>
              <a:rPr lang="fr-CH" sz="1900" dirty="0" smtClean="0">
                <a:solidFill>
                  <a:srgbClr val="000090"/>
                </a:solidFill>
              </a:rPr>
              <a:t>Lars Peter Riishojgaard, Fernando Belda,</a:t>
            </a:r>
          </a:p>
          <a:p>
            <a:r>
              <a:rPr lang="fr-CH" sz="1900" dirty="0" smtClean="0">
                <a:solidFill>
                  <a:srgbClr val="000090"/>
                </a:solidFill>
              </a:rPr>
              <a:t>Werner Balogh, Toshi Kurino</a:t>
            </a:r>
          </a:p>
          <a:p>
            <a:r>
              <a:rPr lang="fr-CH" sz="1900" dirty="0" smtClean="0">
                <a:solidFill>
                  <a:srgbClr val="000090"/>
                </a:solidFill>
              </a:rPr>
              <a:t>WMO Secretariat</a:t>
            </a:r>
            <a:endParaRPr lang="en-US" sz="1900" dirty="0" smtClean="0">
              <a:solidFill>
                <a:srgbClr val="000090"/>
              </a:solidFill>
            </a:endParaRPr>
          </a:p>
          <a:p>
            <a:endParaRPr lang="en-US" sz="2100" dirty="0" smtClean="0">
              <a:solidFill>
                <a:srgbClr val="000090"/>
              </a:solidFill>
            </a:endParaRPr>
          </a:p>
          <a:p>
            <a:endParaRPr lang="en-US" sz="21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subTitle" idx="4294967295"/>
          </p:nvPr>
        </p:nvSpPr>
        <p:spPr>
          <a:xfrm>
            <a:off x="441327" y="854272"/>
            <a:ext cx="8383699" cy="10914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8666" indent="-338666" defTabSz="914400">
              <a:spcBef>
                <a:spcPts val="1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solidFill>
                  <a:schemeClr val="tx1"/>
                </a:solidFill>
              </a:rPr>
              <a:t>WMO Congress: All WMO and WMO co-sponsored observing systems shall use the RRR to design networks, plan evolution and assess performance</a:t>
            </a:r>
            <a:r>
              <a:rPr sz="2000" dirty="0" smtClean="0">
                <a:solidFill>
                  <a:schemeClr val="tx1"/>
                </a:solidFill>
              </a:rPr>
              <a:t>.</a:t>
            </a:r>
            <a:endParaRPr lang="en-AU" sz="2000" dirty="0" smtClean="0">
              <a:solidFill>
                <a:schemeClr val="tx1"/>
              </a:solidFill>
            </a:endParaRPr>
          </a:p>
          <a:p>
            <a:pPr marL="338666" indent="-338666" defTabSz="914400">
              <a:spcBef>
                <a:spcPts val="1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AU" sz="2000" dirty="0" smtClean="0">
              <a:solidFill>
                <a:schemeClr val="tx1"/>
              </a:solidFill>
            </a:endParaRPr>
          </a:p>
          <a:p>
            <a:pPr marL="338666" indent="-338666" defTabSz="914400">
              <a:spcBef>
                <a:spcPts val="1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90" y="1782630"/>
            <a:ext cx="5010206" cy="289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hape 255"/>
          <p:cNvSpPr txBox="1">
            <a:spLocks/>
          </p:cNvSpPr>
          <p:nvPr/>
        </p:nvSpPr>
        <p:spPr>
          <a:xfrm>
            <a:off x="323528" y="1961654"/>
            <a:ext cx="3528392" cy="242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666" indent="-338666" defTabSz="914400">
              <a:spcBef>
                <a:spcPts val="1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ea typeface="Arial"/>
                <a:cs typeface="Arial"/>
                <a:sym typeface="Arial"/>
              </a:rPr>
              <a:t>The RRR is the process used by WMO to collect, vet and record user requirements for all WMO application areas and match them against observational capabilities</a:t>
            </a:r>
          </a:p>
          <a:p>
            <a:pPr marL="0" lvl="1" indent="0" algn="ctr" defTabSz="914400">
              <a:spcBef>
                <a:spcPts val="1200"/>
              </a:spcBef>
              <a:buSzPct val="100000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1600" i="1" u="sng" dirty="0" smtClean="0">
                <a:hlinkClick r:id="rId3"/>
              </a:rPr>
              <a:t>Rolling Review of Requirements</a:t>
            </a:r>
            <a:endParaRPr lang="en-US" sz="1600" i="1" u="sng" dirty="0" smtClean="0"/>
          </a:p>
          <a:p>
            <a:pPr marL="338666" indent="-338666" defTabSz="914400">
              <a:spcBef>
                <a:spcPts val="1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sz="2400" dirty="0">
              <a:ea typeface="Arial"/>
              <a:cs typeface="Arial"/>
              <a:sym typeface="Arial"/>
            </a:endParaRPr>
          </a:p>
        </p:txBody>
      </p:sp>
      <p:sp>
        <p:nvSpPr>
          <p:cNvPr id="7" name="Shape 254"/>
          <p:cNvSpPr txBox="1">
            <a:spLocks/>
          </p:cNvSpPr>
          <p:nvPr/>
        </p:nvSpPr>
        <p:spPr>
          <a:xfrm>
            <a:off x="250824" y="141681"/>
            <a:ext cx="8713790" cy="5941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rgbClr val="00009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en-US" dirty="0" smtClean="0">
                <a:solidFill>
                  <a:srgbClr val="000090"/>
                </a:solidFill>
              </a:rPr>
              <a:t>Rolling Review of Requirements (RRR)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904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033998"/>
            <a:ext cx="7950200" cy="39063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AU" sz="2400" dirty="0" smtClean="0"/>
              <a:t>To serve as reference for WMO Members and other observing system operators, providing context and expected boundary conditions relevant for observing system developments</a:t>
            </a:r>
          </a:p>
          <a:p>
            <a:pPr>
              <a:lnSpc>
                <a:spcPct val="90000"/>
              </a:lnSpc>
            </a:pPr>
            <a:r>
              <a:rPr lang="en-AU" sz="2400" b="1" dirty="0" smtClean="0"/>
              <a:t>To inform long-term planning of satellite agencies about expected evolution of WMO user requirements</a:t>
            </a:r>
          </a:p>
          <a:p>
            <a:pPr marL="857250" lvl="1" indent="-457200">
              <a:lnSpc>
                <a:spcPct val="90000"/>
              </a:lnSpc>
            </a:pPr>
            <a:r>
              <a:rPr lang="en-AU" sz="2000" dirty="0" smtClean="0"/>
              <a:t> </a:t>
            </a:r>
            <a:r>
              <a:rPr lang="en-AU" sz="2000" dirty="0"/>
              <a:t>T</a:t>
            </a:r>
            <a:r>
              <a:rPr lang="en-AU" sz="2000" dirty="0" smtClean="0"/>
              <a:t>his drives the 2040 timeline; current 2025 Vision too near-term</a:t>
            </a:r>
          </a:p>
          <a:p>
            <a:pPr>
              <a:lnSpc>
                <a:spcPct val="90000"/>
              </a:lnSpc>
            </a:pPr>
            <a:r>
              <a:rPr lang="en-AU" sz="2400" dirty="0" smtClean="0"/>
              <a:t>To inform planning efforts of users of observations (NHMSs,  NWP </a:t>
            </a:r>
            <a:r>
              <a:rPr lang="en-AU" sz="2400" dirty="0" err="1" smtClean="0"/>
              <a:t>centers</a:t>
            </a:r>
            <a:r>
              <a:rPr lang="en-AU" sz="2400" dirty="0" smtClean="0"/>
              <a:t>, …) regarding systems development and required computing and communication capabilities</a:t>
            </a:r>
          </a:p>
        </p:txBody>
      </p:sp>
      <p:sp>
        <p:nvSpPr>
          <p:cNvPr id="6" name="Shape 312"/>
          <p:cNvSpPr txBox="1">
            <a:spLocks/>
          </p:cNvSpPr>
          <p:nvPr/>
        </p:nvSpPr>
        <p:spPr>
          <a:xfrm>
            <a:off x="357562" y="216374"/>
            <a:ext cx="8468927" cy="5941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78941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CH" sz="2800" dirty="0" smtClean="0">
                <a:solidFill>
                  <a:srgbClr val="000090"/>
                </a:solidFill>
              </a:rPr>
              <a:t>Why a Vision for WIGOS in 2040?</a:t>
            </a:r>
            <a:endParaRPr lang="fr-CH" sz="28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28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805399"/>
            <a:ext cx="8686800" cy="39063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AU" sz="2000" u="sng" dirty="0" smtClean="0"/>
              <a:t>External to the NMHSs: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/>
              <a:t>Climate change; new requirements for information on all time scales;</a:t>
            </a:r>
          </a:p>
          <a:p>
            <a:pPr lvl="2">
              <a:lnSpc>
                <a:spcPct val="90000"/>
              </a:lnSpc>
            </a:pPr>
            <a:r>
              <a:rPr lang="en-AU" sz="2000" dirty="0" smtClean="0"/>
              <a:t>Support for Paris Agreement, SDGs. Sendai Framework, …;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/>
              <a:t>New application areas, renewed emphasis on existing application areas 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/>
              <a:t>Demographic changes (urbanization, mass migration, …);</a:t>
            </a:r>
            <a:endParaRPr lang="en-AU" sz="2000" dirty="0"/>
          </a:p>
          <a:p>
            <a:pPr lvl="1">
              <a:lnSpc>
                <a:spcPct val="90000"/>
              </a:lnSpc>
            </a:pPr>
            <a:r>
              <a:rPr lang="en-AU" sz="2000" dirty="0" smtClean="0"/>
              <a:t>Increasing overall demand for meteorological information</a:t>
            </a:r>
          </a:p>
          <a:p>
            <a:pPr>
              <a:lnSpc>
                <a:spcPct val="90000"/>
              </a:lnSpc>
            </a:pPr>
            <a:r>
              <a:rPr lang="en-AU" sz="2000" u="sng" dirty="0" smtClean="0"/>
              <a:t>Internal to the world of meteorology: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/>
              <a:t>Evolving technical capabilities (sensing, telecommunication, computing);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/>
              <a:t>Move toward integrated earth system </a:t>
            </a:r>
            <a:r>
              <a:rPr lang="en-AU" sz="2000" dirty="0" err="1" smtClean="0"/>
              <a:t>modeling</a:t>
            </a:r>
            <a:r>
              <a:rPr lang="en-AU" sz="20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/>
              <a:t>Increasing recognition of economic value of meteorological information;</a:t>
            </a:r>
          </a:p>
          <a:p>
            <a:pPr lvl="2">
              <a:lnSpc>
                <a:spcPct val="90000"/>
              </a:lnSpc>
            </a:pPr>
            <a:r>
              <a:rPr lang="en-AU" sz="2000" dirty="0" smtClean="0"/>
              <a:t>Private sector increasingly interested in owning and operating observing systems rather than in selling </a:t>
            </a:r>
            <a:r>
              <a:rPr lang="en-AU" sz="2000" dirty="0" err="1" smtClean="0"/>
              <a:t>hardward</a:t>
            </a:r>
            <a:r>
              <a:rPr lang="en-AU" sz="2000" dirty="0" smtClean="0"/>
              <a:t>.</a:t>
            </a:r>
          </a:p>
          <a:p>
            <a:pPr>
              <a:lnSpc>
                <a:spcPct val="90000"/>
              </a:lnSpc>
            </a:pPr>
            <a:endParaRPr lang="en-AU" sz="2000" dirty="0" smtClean="0"/>
          </a:p>
        </p:txBody>
      </p:sp>
      <p:sp>
        <p:nvSpPr>
          <p:cNvPr id="6" name="Shape 312"/>
          <p:cNvSpPr txBox="1">
            <a:spLocks/>
          </p:cNvSpPr>
          <p:nvPr/>
        </p:nvSpPr>
        <p:spPr>
          <a:xfrm>
            <a:off x="357562" y="216374"/>
            <a:ext cx="8468927" cy="5941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78941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CH" sz="2800" dirty="0" smtClean="0">
                <a:solidFill>
                  <a:srgbClr val="000090"/>
                </a:solidFill>
              </a:rPr>
              <a:t>A few of the key drivers behind new </a:t>
            </a:r>
            <a:r>
              <a:rPr lang="fr-CH" sz="2800" i="1" dirty="0" smtClean="0">
                <a:solidFill>
                  <a:srgbClr val="000090"/>
                </a:solidFill>
              </a:rPr>
              <a:t>Vision</a:t>
            </a:r>
            <a:endParaRPr lang="fr-CH" sz="28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36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3279"/>
            <a:ext cx="8229600" cy="857250"/>
          </a:xfrm>
        </p:spPr>
        <p:txBody>
          <a:bodyPr>
            <a:normAutofit/>
          </a:bodyPr>
          <a:lstStyle/>
          <a:p>
            <a:r>
              <a:rPr lang="en-AU" sz="3600" dirty="0" smtClean="0"/>
              <a:t>Timeline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957798"/>
            <a:ext cx="8686800" cy="39063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AU" sz="2000" dirty="0" smtClean="0"/>
              <a:t>17</a:t>
            </a:r>
            <a:r>
              <a:rPr lang="en-AU" sz="2000" baseline="30000" dirty="0" smtClean="0"/>
              <a:t>th</a:t>
            </a:r>
            <a:r>
              <a:rPr lang="en-AU" sz="2000" dirty="0" smtClean="0"/>
              <a:t> World Meteorological Congress (2015) requested ICG-WIGOS to develop a “Vision for WIGOS in 2040”  and submit for approval at next session in 2019;</a:t>
            </a:r>
          </a:p>
          <a:p>
            <a:pPr>
              <a:lnSpc>
                <a:spcPct val="90000"/>
              </a:lnSpc>
            </a:pPr>
            <a:r>
              <a:rPr lang="en-AU" sz="2000" dirty="0"/>
              <a:t>E</a:t>
            </a:r>
            <a:r>
              <a:rPr lang="en-AU" sz="2000" dirty="0" smtClean="0"/>
              <a:t>xpert team meetings and user consultation workshops held in 2015-16; </a:t>
            </a:r>
            <a:r>
              <a:rPr lang="en-AU" sz="2000" dirty="0" err="1" smtClean="0"/>
              <a:t>ldraft</a:t>
            </a:r>
            <a:r>
              <a:rPr lang="en-AU" sz="2000" dirty="0" smtClean="0"/>
              <a:t> “Visions” for space- and surface-based components, respectively;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/>
              <a:t>ET-SAT led the development of the initial space-based vision document;</a:t>
            </a:r>
          </a:p>
          <a:p>
            <a:pPr>
              <a:lnSpc>
                <a:spcPct val="90000"/>
              </a:lnSpc>
            </a:pPr>
            <a:r>
              <a:rPr lang="en-AU" sz="2000" dirty="0" smtClean="0"/>
              <a:t>Draft material presented and discussed in various contexts (WMO constituent bodies, CGMS-44, 45, GEO-XIV,…;</a:t>
            </a:r>
          </a:p>
          <a:p>
            <a:pPr>
              <a:lnSpc>
                <a:spcPct val="90000"/>
              </a:lnSpc>
            </a:pPr>
            <a:r>
              <a:rPr lang="en-AU" sz="2000" dirty="0"/>
              <a:t>F</a:t>
            </a:r>
            <a:r>
              <a:rPr lang="en-AU" sz="2000" dirty="0" smtClean="0"/>
              <a:t>irst draft of an integrated document: ICG-WIGOS-7 in January 2018;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/>
              <a:t>Submitted to CGMS-46 as WMO-WP-01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/>
              <a:t>Endorsed for finalization and submission to the 18</a:t>
            </a:r>
            <a:r>
              <a:rPr lang="en-AU" sz="2000" baseline="30000" dirty="0" smtClean="0"/>
              <a:t>th</a:t>
            </a:r>
            <a:r>
              <a:rPr lang="en-AU" sz="2000" dirty="0" smtClean="0"/>
              <a:t> World Meteorological Congress in 2019  by WMO Executive Council in June 2018. </a:t>
            </a:r>
          </a:p>
        </p:txBody>
      </p:sp>
      <p:sp>
        <p:nvSpPr>
          <p:cNvPr id="6" name="Shape 312"/>
          <p:cNvSpPr txBox="1">
            <a:spLocks/>
          </p:cNvSpPr>
          <p:nvPr/>
        </p:nvSpPr>
        <p:spPr>
          <a:xfrm>
            <a:off x="357562" y="216374"/>
            <a:ext cx="8468927" cy="5941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78941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CH" sz="2800" dirty="0" smtClean="0">
                <a:solidFill>
                  <a:srgbClr val="000090"/>
                </a:solidFill>
              </a:rPr>
              <a:t>Timeline</a:t>
            </a:r>
            <a:endParaRPr lang="fr-CH" sz="28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6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9398"/>
            <a:ext cx="8686800" cy="39063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AU" sz="2400" dirty="0" smtClean="0"/>
              <a:t>Chapter I; Context, purpose, scope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/>
              <a:t>Why a new vision, what are the main drivers of change; what does the concept of “integration” in WIGOS entail;</a:t>
            </a:r>
          </a:p>
          <a:p>
            <a:pPr>
              <a:lnSpc>
                <a:spcPct val="90000"/>
              </a:lnSpc>
            </a:pPr>
            <a:r>
              <a:rPr lang="en-AU" sz="2400" dirty="0" smtClean="0"/>
              <a:t>Chapter II; Space-based WIGOS components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/>
              <a:t>Trends in Requirements and Capabilities; text and tables introducing the four tiers of space-based systems contributing to WIGOS; </a:t>
            </a:r>
          </a:p>
          <a:p>
            <a:pPr>
              <a:lnSpc>
                <a:spcPct val="90000"/>
              </a:lnSpc>
            </a:pPr>
            <a:r>
              <a:rPr lang="en-AU" sz="2400" dirty="0" smtClean="0"/>
              <a:t>Chapter III; Surface-based WIGOS components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/>
              <a:t>Trends and issues (technology, requirements, private sector involvement, commoditization of sensors, processing, communication, …); tables of available and emerging technologies.</a:t>
            </a:r>
          </a:p>
        </p:txBody>
      </p:sp>
      <p:sp>
        <p:nvSpPr>
          <p:cNvPr id="6" name="Shape 312"/>
          <p:cNvSpPr txBox="1">
            <a:spLocks/>
          </p:cNvSpPr>
          <p:nvPr/>
        </p:nvSpPr>
        <p:spPr>
          <a:xfrm>
            <a:off x="357562" y="216374"/>
            <a:ext cx="8468927" cy="5941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78941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CH" sz="2800" dirty="0" smtClean="0">
                <a:solidFill>
                  <a:srgbClr val="000090"/>
                </a:solidFill>
              </a:rPr>
              <a:t>Document Structure</a:t>
            </a:r>
            <a:endParaRPr lang="fr-CH" sz="28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5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3279"/>
            <a:ext cx="8229600" cy="857250"/>
          </a:xfrm>
        </p:spPr>
        <p:txBody>
          <a:bodyPr>
            <a:normAutofit/>
          </a:bodyPr>
          <a:lstStyle/>
          <a:p>
            <a:r>
              <a:rPr lang="en-AU" sz="3600" dirty="0" smtClean="0"/>
              <a:t>Timeline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945098"/>
            <a:ext cx="8432800" cy="39063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AU" sz="1800" dirty="0" smtClean="0"/>
              <a:t>Draft version 1.6 sent out for comments to all WMO TC’s and Program Areas (GCOS, WCRP, GFCs, CGMS, CEOS, </a:t>
            </a:r>
            <a:r>
              <a:rPr lang="mr-IN" sz="1800" dirty="0" smtClean="0"/>
              <a:t>…</a:t>
            </a:r>
            <a:r>
              <a:rPr lang="fr-CH" sz="1800" dirty="0" smtClean="0"/>
              <a:t>) on Dec 13 2018;</a:t>
            </a:r>
          </a:p>
          <a:p>
            <a:pPr>
              <a:lnSpc>
                <a:spcPct val="90000"/>
              </a:lnSpc>
            </a:pPr>
            <a:r>
              <a:rPr lang="fr-CH" sz="1800" dirty="0" smtClean="0"/>
              <a:t>Feedback received by Jan 17 2019 has been incorporated in </a:t>
            </a:r>
            <a:r>
              <a:rPr lang="fr-CH" sz="1800" b="1" i="1" dirty="0" smtClean="0"/>
              <a:t>draft version 1.7, which is made availaible to ICG-WIGOS-8;</a:t>
            </a:r>
          </a:p>
          <a:p>
            <a:pPr>
              <a:lnSpc>
                <a:spcPct val="90000"/>
              </a:lnSpc>
            </a:pPr>
            <a:r>
              <a:rPr lang="fr-CH" sz="1800" dirty="0" smtClean="0"/>
              <a:t>Many of the comments have been very helpful;</a:t>
            </a:r>
          </a:p>
          <a:p>
            <a:pPr lvl="1">
              <a:lnSpc>
                <a:spcPct val="90000"/>
              </a:lnSpc>
            </a:pPr>
            <a:r>
              <a:rPr lang="fr-CH" sz="1800" dirty="0"/>
              <a:t>I</a:t>
            </a:r>
            <a:r>
              <a:rPr lang="fr-CH" sz="1800" dirty="0" smtClean="0"/>
              <a:t>nevitably, some of the comments are in direct contradiction with each other; </a:t>
            </a:r>
          </a:p>
          <a:p>
            <a:pPr lvl="1">
              <a:lnSpc>
                <a:spcPct val="90000"/>
              </a:lnSpc>
            </a:pPr>
            <a:r>
              <a:rPr lang="fr-CH" sz="1800" dirty="0" smtClean="0"/>
              <a:t>Some reviewers would have liked to see a completely different type of document;</a:t>
            </a:r>
          </a:p>
          <a:p>
            <a:pPr>
              <a:lnSpc>
                <a:spcPct val="90000"/>
              </a:lnSpc>
            </a:pPr>
            <a:r>
              <a:rPr lang="fr-CH" sz="1800" dirty="0" smtClean="0"/>
              <a:t>A few loose ends still to be cleaned up, and the document could (and should?) be made more graphically appealing before Cg-18;</a:t>
            </a:r>
          </a:p>
          <a:p>
            <a:pPr>
              <a:lnSpc>
                <a:spcPct val="90000"/>
              </a:lnSpc>
            </a:pPr>
            <a:endParaRPr lang="fr-CH" sz="1800" dirty="0"/>
          </a:p>
          <a:p>
            <a:pPr>
              <a:lnSpc>
                <a:spcPct val="90000"/>
              </a:lnSpc>
            </a:pPr>
            <a:r>
              <a:rPr lang="fr-CH" sz="1800" dirty="0" smtClean="0"/>
              <a:t>ICG-WIGOS requested to endorse current version and give the WMO Secretariat the freedom to finalize this before submitting it for translation on March 1 2019</a:t>
            </a:r>
            <a:endParaRPr lang="en-AU" sz="1800" dirty="0" smtClean="0"/>
          </a:p>
        </p:txBody>
      </p:sp>
      <p:sp>
        <p:nvSpPr>
          <p:cNvPr id="6" name="Shape 312"/>
          <p:cNvSpPr txBox="1">
            <a:spLocks/>
          </p:cNvSpPr>
          <p:nvPr/>
        </p:nvSpPr>
        <p:spPr>
          <a:xfrm>
            <a:off x="357562" y="216374"/>
            <a:ext cx="8468927" cy="5941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78941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CH" sz="2800" dirty="0" smtClean="0">
                <a:solidFill>
                  <a:srgbClr val="000090"/>
                </a:solidFill>
              </a:rPr>
              <a:t>Current status and final steps</a:t>
            </a:r>
            <a:endParaRPr lang="fr-CH" sz="28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8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357562" y="216374"/>
            <a:ext cx="8468927" cy="5941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txBody>
          <a:bodyPr anchor="ctr">
            <a:normAutofit/>
          </a:bodyPr>
          <a:lstStyle>
            <a:lvl1pPr algn="ctr" defTabSz="678941">
              <a:defRPr sz="27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CH" sz="2800" dirty="0" smtClean="0">
                <a:solidFill>
                  <a:srgbClr val="000090"/>
                </a:solidFill>
              </a:rPr>
              <a:t>Next steps</a:t>
            </a:r>
            <a:endParaRPr sz="2800" i="1" dirty="0">
              <a:solidFill>
                <a:srgbClr val="000090"/>
              </a:solidFill>
            </a:endParaRPr>
          </a:p>
        </p:txBody>
      </p:sp>
      <p:sp>
        <p:nvSpPr>
          <p:cNvPr id="313" name="Shape 313"/>
          <p:cNvSpPr>
            <a:spLocks noGrp="1"/>
          </p:cNvSpPr>
          <p:nvPr>
            <p:ph type="body" idx="1"/>
          </p:nvPr>
        </p:nvSpPr>
        <p:spPr>
          <a:xfrm>
            <a:off x="520701" y="927896"/>
            <a:ext cx="8140700" cy="39107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618423" lvl="1" indent="-218373" defTabSz="78286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endParaRPr lang="fr-CH" sz="2000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553200" y="4735251"/>
            <a:ext cx="2133600" cy="273844"/>
          </a:xfrm>
          <a:prstGeom prst="rect">
            <a:avLst/>
          </a:prstGeom>
        </p:spPr>
        <p:txBody>
          <a:bodyPr/>
          <a:lstStyle/>
          <a:p>
            <a:pPr algn="r"/>
            <a:fld id="{9259AF2F-52C6-9B46-B8B2-0579234AE62E}" type="slidenum">
              <a:rPr lang="en-US" sz="1400" smtClean="0"/>
              <a:pPr algn="r"/>
              <a:t>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06493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D60C712157C943B850A5604FE57DB8" ma:contentTypeVersion="" ma:contentTypeDescription="Create a new document." ma:contentTypeScope="" ma:versionID="6542a5a6b887c0fe33325aa4e4fd363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704B21-D8F6-4EC7-8E5C-A386CD2D74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5E028B-FE96-4FCA-8023-0A32AB6BA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F54E3F-057A-413B-BD8F-789497C633A4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12733</TotalTime>
  <Words>713</Words>
  <Application>Microsoft Macintosh PowerPoint</Application>
  <PresentationFormat>On-screen Show (16:9)</PresentationFormat>
  <Paragraphs>56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Timeline</vt:lpstr>
      <vt:lpstr>PowerPoint Presentation</vt:lpstr>
      <vt:lpstr>Timeline</vt:lpstr>
      <vt:lpstr>Next steps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CBS-16 / CBS TECO 2016</dc:subject>
  <dc:creator>Author</dc:creator>
  <cp:lastModifiedBy>LRiishojgaard</cp:lastModifiedBy>
  <cp:revision>159</cp:revision>
  <dcterms:created xsi:type="dcterms:W3CDTF">2016-10-19T09:14:54Z</dcterms:created>
  <dcterms:modified xsi:type="dcterms:W3CDTF">2019-01-23T14:00:12Z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0x010100B2D60C712157C943B850A5604FE57DB8</vt:lpwstr>
  </property>
</Properties>
</file>