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2" r:id="rId3"/>
    <p:sldId id="305" r:id="rId4"/>
    <p:sldId id="302" r:id="rId5"/>
    <p:sldId id="303" r:id="rId6"/>
    <p:sldId id="299" r:id="rId7"/>
    <p:sldId id="304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33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F9AED-641F-4460-94F1-A06C964B2D99}" type="datetimeFigureOut">
              <a:rPr lang="en-GB" smtClean="0"/>
              <a:t>24/01/2019</a:t>
            </a:fld>
            <a:endParaRPr lang="en-GB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B2D72-BF62-4E3F-94F5-3ABA01A4A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32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B2D72-BF62-4E3F-94F5-3ABA01A4A8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16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B2D72-BF62-4E3F-94F5-3ABA01A4A8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359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B2D72-BF62-4E3F-94F5-3ABA01A4A87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674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B2D72-BF62-4E3F-94F5-3ABA01A4A87C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119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B2D72-BF62-4E3F-94F5-3ABA01A4A87C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577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B2D72-BF62-4E3F-94F5-3ABA01A4A87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5150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B2D72-BF62-4E3F-94F5-3ABA01A4A87C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51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4" name="Rectangle 2"/>
          <p:cNvSpPr/>
          <p:nvPr/>
        </p:nvSpPr>
        <p:spPr>
          <a:xfrm>
            <a:off x="314888" y="46086"/>
            <a:ext cx="8901112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4200" b="1">
                <a:solidFill>
                  <a:srgbClr val="FBFFFB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tr-TR" sz="4800" dirty="0">
              <a:solidFill>
                <a:srgbClr val="000099"/>
              </a:solidFill>
              <a:latin typeface="+mj-lt"/>
            </a:endParaRPr>
          </a:p>
          <a:p>
            <a:pPr algn="ctr">
              <a:defRPr sz="4200" b="1">
                <a:solidFill>
                  <a:srgbClr val="FBFFFB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tr-TR" sz="4800" dirty="0">
              <a:solidFill>
                <a:srgbClr val="000099"/>
              </a:solidFill>
              <a:latin typeface="+mj-lt"/>
            </a:endParaRPr>
          </a:p>
          <a:p>
            <a:pPr algn="ctr">
              <a:defRPr sz="4200" b="1">
                <a:solidFill>
                  <a:srgbClr val="FBFFFB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tr-TR" sz="4800" dirty="0">
                <a:solidFill>
                  <a:srgbClr val="000099"/>
                </a:solidFill>
                <a:latin typeface="+mj-lt"/>
              </a:rPr>
              <a:t>Report on </a:t>
            </a:r>
            <a:r>
              <a:rPr lang="tr-TR" sz="4800" dirty="0" err="1">
                <a:solidFill>
                  <a:srgbClr val="000099"/>
                </a:solidFill>
                <a:latin typeface="+mj-lt"/>
              </a:rPr>
              <a:t>RWCs</a:t>
            </a:r>
            <a:r>
              <a:rPr lang="tr-TR" sz="4800" dirty="0">
                <a:solidFill>
                  <a:srgbClr val="000099"/>
                </a:solidFill>
                <a:latin typeface="+mj-lt"/>
              </a:rPr>
              <a:t> in </a:t>
            </a:r>
            <a:r>
              <a:rPr lang="tr-TR" sz="4800" dirty="0" err="1">
                <a:solidFill>
                  <a:srgbClr val="000099"/>
                </a:solidFill>
                <a:latin typeface="+mj-lt"/>
              </a:rPr>
              <a:t>RA</a:t>
            </a:r>
            <a:r>
              <a:rPr lang="tr-TR" sz="4800" dirty="0">
                <a:solidFill>
                  <a:srgbClr val="000099"/>
                </a:solidFill>
                <a:latin typeface="+mj-lt"/>
              </a:rPr>
              <a:t>-VI</a:t>
            </a:r>
            <a:endParaRPr lang="tr-TR" sz="2800" dirty="0">
              <a:solidFill>
                <a:srgbClr val="000099"/>
              </a:solidFill>
              <a:latin typeface="+mj-lt"/>
            </a:endParaRPr>
          </a:p>
          <a:p>
            <a:pPr marL="457200" indent="-457200" algn="ctr">
              <a:buFont typeface="Arial" panose="020B0604020202020204" pitchFamily="34" charset="0"/>
              <a:buChar char="•"/>
              <a:defRPr sz="4200" b="1">
                <a:solidFill>
                  <a:srgbClr val="FBFFFB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tr-TR" sz="4000" i="1" dirty="0">
              <a:solidFill>
                <a:srgbClr val="000099"/>
              </a:solidFill>
              <a:latin typeface="+mj-lt"/>
            </a:endParaRPr>
          </a:p>
          <a:p>
            <a:pPr algn="ctr"/>
            <a:endParaRPr lang="tr-TR" sz="2000" dirty="0">
              <a:solidFill>
                <a:srgbClr val="00009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tr-TR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 Korn</a:t>
            </a:r>
            <a:r>
              <a:rPr lang="hu-HU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é</a:t>
            </a:r>
            <a:r>
              <a:rPr lang="tr-TR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lia RADICS</a:t>
            </a:r>
          </a:p>
          <a:p>
            <a:pPr algn="ctr"/>
            <a:r>
              <a:rPr lang="hu-HU" kern="1700" dirty="0" err="1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Vice-President</a:t>
            </a:r>
            <a:r>
              <a:rPr lang="tr-TR" kern="1700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RA-VI</a:t>
            </a:r>
            <a:endParaRPr lang="en-US" kern="1700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hu-HU" sz="2000" dirty="0">
              <a:solidFill>
                <a:srgbClr val="000090"/>
              </a:solidFill>
            </a:endParaRPr>
          </a:p>
          <a:p>
            <a:pPr algn="ctr"/>
            <a:endParaRPr lang="tr-TR" sz="2000" dirty="0">
              <a:solidFill>
                <a:srgbClr val="000090"/>
              </a:solidFill>
            </a:endParaRPr>
          </a:p>
          <a:p>
            <a:pPr algn="ctr"/>
            <a:r>
              <a:rPr lang="hu-HU" sz="2000" b="1" dirty="0">
                <a:solidFill>
                  <a:schemeClr val="accent6">
                    <a:lumMod val="75000"/>
                  </a:schemeClr>
                </a:solidFill>
              </a:rPr>
              <a:t>ICG-WIGOS, </a:t>
            </a:r>
            <a:r>
              <a:rPr lang="tr-TR" sz="2000" b="1" dirty="0">
                <a:solidFill>
                  <a:schemeClr val="accent6">
                    <a:lumMod val="75000"/>
                  </a:schemeClr>
                </a:solidFill>
              </a:rPr>
              <a:t>24-26 January 2019</a:t>
            </a:r>
            <a:r>
              <a:rPr lang="hu-HU" sz="2000" b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tr-TR" sz="2000" b="1" dirty="0">
                <a:solidFill>
                  <a:schemeClr val="accent6">
                    <a:lumMod val="75000"/>
                  </a:schemeClr>
                </a:solidFill>
              </a:rPr>
              <a:t>Geneva</a:t>
            </a:r>
            <a:endParaRPr lang="en-US" sz="2000" b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>
              <a:defRPr sz="4200" b="1">
                <a:solidFill>
                  <a:srgbClr val="FBFFFB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tr-TR" sz="4800" dirty="0">
              <a:solidFill>
                <a:srgbClr val="000099"/>
              </a:solidFill>
              <a:latin typeface="+mj-lt"/>
            </a:endParaRPr>
          </a:p>
          <a:p>
            <a:pPr algn="ctr">
              <a:defRPr sz="4200" b="1">
                <a:solidFill>
                  <a:srgbClr val="FBFFFB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tr-TR" sz="4800" b="1" dirty="0">
              <a:solidFill>
                <a:srgbClr val="000099"/>
              </a:solidFill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RA VI">
            <a:extLst>
              <a:ext uri="{FF2B5EF4-FFF2-40B4-BE49-F238E27FC236}">
                <a16:creationId xmlns:a16="http://schemas.microsoft.com/office/drawing/2014/main" id="{9C6FDA7D-111A-4F82-8F2C-0D2197273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5789" y="17247"/>
            <a:ext cx="3053924" cy="1929540"/>
          </a:xfrm>
          <a:prstGeom prst="rect">
            <a:avLst/>
          </a:prstGeom>
          <a:noFill/>
        </p:spPr>
      </p:pic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2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8826" y="123990"/>
            <a:ext cx="6351639" cy="6862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 VI – Heterogeneous region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04EB4D9E-BFA6-4E00-B294-8ACE8264D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465" y="1376516"/>
            <a:ext cx="8524567" cy="4816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lnSpc>
                <a:spcPts val="2800"/>
              </a:lnSpc>
              <a:spcBef>
                <a:spcPts val="1800"/>
              </a:spcBef>
              <a:buClr>
                <a:srgbClr val="000090"/>
              </a:buClr>
              <a:buSzPct val="151000"/>
              <a:defRPr/>
            </a:pP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Embraces 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 member states</a:t>
            </a:r>
          </a:p>
          <a:p>
            <a:pPr algn="just" eaLnBrk="1" hangingPunct="1">
              <a:lnSpc>
                <a:spcPts val="2800"/>
              </a:lnSpc>
              <a:spcBef>
                <a:spcPts val="1200"/>
              </a:spcBef>
              <a:buClr>
                <a:srgbClr val="000090"/>
              </a:buClr>
              <a:buSzPct val="151000"/>
              <a:defRPr/>
            </a:pP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Members: have 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very different </a:t>
            </a: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political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economical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background</a:t>
            </a:r>
          </a:p>
          <a:p>
            <a:pPr marL="714375" lvl="0" indent="-342900" algn="just">
              <a:lnSpc>
                <a:spcPts val="2800"/>
              </a:lnSpc>
              <a:spcBef>
                <a:spcPts val="300"/>
              </a:spcBef>
              <a:buSzPct val="80000"/>
              <a:buFont typeface="Wingdings" pitchFamily="2" charset="2"/>
              <a:buChar char="ü"/>
            </a:pP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are Members of the EU</a:t>
            </a:r>
          </a:p>
          <a:p>
            <a:pPr marL="714375" lvl="0" indent="-342900" algn="just">
              <a:lnSpc>
                <a:spcPts val="2800"/>
              </a:lnSpc>
              <a:spcBef>
                <a:spcPts val="300"/>
              </a:spcBef>
              <a:buSzPct val="80000"/>
              <a:buFont typeface="Wingdings" pitchFamily="2" charset="2"/>
              <a:buChar char="ü"/>
            </a:pP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are in the process to become Members of the EU </a:t>
            </a:r>
          </a:p>
          <a:p>
            <a:pPr marL="714375" lvl="0" indent="-342900" algn="just">
              <a:lnSpc>
                <a:spcPts val="2800"/>
              </a:lnSpc>
              <a:spcBef>
                <a:spcPts val="300"/>
              </a:spcBef>
              <a:buSzPct val="80000"/>
              <a:buFont typeface="Wingdings" pitchFamily="2" charset="2"/>
              <a:buChar char="ü"/>
            </a:pP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 will stay outside the EU</a:t>
            </a:r>
          </a:p>
          <a:p>
            <a:pPr lvl="0" algn="just">
              <a:lnSpc>
                <a:spcPts val="2800"/>
              </a:lnSpc>
              <a:spcBef>
                <a:spcPts val="1800"/>
              </a:spcBef>
              <a:buSzPct val="130000"/>
            </a:pP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still 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big economical differences between </a:t>
            </a: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western </a:t>
            </a: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southeastern </a:t>
            </a: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 of the region </a:t>
            </a:r>
            <a:r>
              <a:rPr lang="hu-HU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reflects </a:t>
            </a: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inhomogeneous development </a:t>
            </a: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</a:t>
            </a:r>
          </a:p>
          <a:p>
            <a:pPr lvl="0" algn="just">
              <a:lnSpc>
                <a:spcPts val="2800"/>
              </a:lnSpc>
              <a:spcBef>
                <a:spcPts val="1800"/>
              </a:spcBef>
              <a:buSzPct val="130000"/>
            </a:pPr>
            <a:r>
              <a:rPr lang="en-GB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Different </a:t>
            </a:r>
            <a:r>
              <a:rPr lang="hu-HU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embers </a:t>
            </a: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note 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different trends</a:t>
            </a: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developments</a:t>
            </a: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needs</a:t>
            </a:r>
            <a:r>
              <a:rPr 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US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requirements</a:t>
            </a:r>
          </a:p>
        </p:txBody>
      </p:sp>
    </p:spTree>
    <p:extLst>
      <p:ext uri="{BB962C8B-B14F-4D97-AF65-F5344CB8AC3E}">
        <p14:creationId xmlns:p14="http://schemas.microsoft.com/office/powerpoint/2010/main" val="47040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3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9550" y="74830"/>
            <a:ext cx="8867775" cy="6862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RWCs in RA VI</a:t>
            </a: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51" y="1750141"/>
            <a:ext cx="8737804" cy="5033029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04EB4D9E-BFA6-4E00-B294-8ACE8264D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3" y="827136"/>
            <a:ext cx="9000492" cy="53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0090"/>
              </a:buClr>
              <a:buSzPct val="151000"/>
              <a:defRPr/>
            </a:pPr>
            <a:r>
              <a:rPr lang="en-US" altLang="tr-TR" sz="2400" b="1" dirty="0">
                <a:solidFill>
                  <a:srgbClr val="3333FF"/>
                </a:solidFill>
              </a:rPr>
              <a:t>Virtual cent</a:t>
            </a:r>
            <a:r>
              <a:rPr lang="hu-HU" altLang="tr-TR" sz="2400" b="1" dirty="0">
                <a:solidFill>
                  <a:srgbClr val="3333FF"/>
                </a:solidFill>
              </a:rPr>
              <a:t>e</a:t>
            </a:r>
            <a:r>
              <a:rPr lang="en-US" altLang="tr-TR" sz="2400" b="1" dirty="0">
                <a:solidFill>
                  <a:srgbClr val="3333FF"/>
                </a:solidFill>
              </a:rPr>
              <a:t>r concept</a:t>
            </a:r>
            <a:r>
              <a:rPr lang="tr-TR" altLang="tr-TR" sz="2400" b="1" dirty="0">
                <a:solidFill>
                  <a:srgbClr val="3333FF"/>
                </a:solidFill>
              </a:rPr>
              <a:t> for RWCs </a:t>
            </a:r>
            <a:r>
              <a:rPr lang="en-US" altLang="tr-TR" sz="2400" dirty="0">
                <a:solidFill>
                  <a:srgbClr val="3333FF"/>
                </a:solidFill>
              </a:rPr>
              <a:t>(distributed functions among RWCs)</a:t>
            </a:r>
            <a:endParaRPr lang="tr-TR" altLang="tr-TR" sz="240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74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76833" y="286364"/>
            <a:ext cx="9000492" cy="53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0090"/>
              </a:buClr>
              <a:buSzPct val="151000"/>
              <a:defRPr/>
            </a:pPr>
            <a:r>
              <a:rPr lang="en-US" altLang="tr-TR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Virtual cent</a:t>
            </a:r>
            <a:r>
              <a:rPr lang="hu-HU" altLang="tr-TR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altLang="tr-TR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 concept</a:t>
            </a:r>
            <a:r>
              <a:rPr lang="tr-TR" altLang="tr-TR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RWCs</a:t>
            </a:r>
            <a:endParaRPr lang="tr-TR" altLang="tr-TR" sz="2400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9550" y="1171521"/>
            <a:ext cx="8715966" cy="540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en-US" altLang="en-US" sz="20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Coordination</a:t>
            </a:r>
            <a:r>
              <a:rPr lang="hu-HU" altLang="en-US" sz="20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sz="2000" b="1" i="1" u="sng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60000" lvl="1" indent="-180000" algn="just">
              <a:spcBef>
                <a:spcPts val="400"/>
              </a:spcBef>
              <a:buClr>
                <a:srgbClr val="000090"/>
              </a:buClr>
              <a:buSzPct val="80000"/>
              <a:buFont typeface="Wingdings" pitchFamily="2" charset="2"/>
              <a:buChar char="ü"/>
              <a:defRPr/>
            </a:pPr>
            <a:r>
              <a:rPr lang="tr-TR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RWCs in RA-VI</a:t>
            </a:r>
          </a:p>
          <a:p>
            <a:pPr marL="360000" lvl="1" indent="-180000" algn="just">
              <a:spcBef>
                <a:spcPts val="400"/>
              </a:spcBef>
              <a:buClr>
                <a:srgbClr val="000090"/>
              </a:buClr>
              <a:buSzPct val="80000"/>
              <a:buFont typeface="Wingdings" pitchFamily="2" charset="2"/>
              <a:buChar char="ü"/>
              <a:defRPr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 Office</a:t>
            </a:r>
            <a:r>
              <a:rPr lang="tr-TR" altLang="en-US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altLang="en-US" sz="2000" dirty="0" err="1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tr-TR" altLang="en-US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Europe</a:t>
            </a: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360000" lvl="1" indent="-180000" algn="just">
              <a:spcBef>
                <a:spcPts val="400"/>
              </a:spcBef>
              <a:buClr>
                <a:srgbClr val="000090"/>
              </a:buClr>
              <a:buSzPct val="80000"/>
              <a:buFont typeface="Wingdings" pitchFamily="2" charset="2"/>
              <a:buChar char="ü"/>
              <a:defRPr/>
            </a:pPr>
            <a:r>
              <a:rPr lang="tr-TR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RA-VI</a:t>
            </a:r>
            <a:r>
              <a:rPr lang="en-US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Task Teams </a:t>
            </a:r>
          </a:p>
          <a:p>
            <a:pPr marL="360000" lvl="1" indent="-180000" algn="just">
              <a:spcBef>
                <a:spcPts val="400"/>
              </a:spcBef>
              <a:buClr>
                <a:srgbClr val="000090"/>
              </a:buClr>
              <a:buSzPct val="80000"/>
              <a:buFont typeface="Wingdings" pitchFamily="2" charset="2"/>
              <a:buChar char="ü"/>
              <a:defRPr/>
            </a:pPr>
            <a:r>
              <a:rPr lang="en-US" altLang="en-US" sz="200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WMO Secretariat, WIGOS PO </a:t>
            </a:r>
            <a:endParaRPr lang="tr-TR" altLang="en-US" sz="20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73050" lvl="1" algn="just">
              <a:spcBef>
                <a:spcPts val="400"/>
              </a:spcBef>
              <a:buClr>
                <a:srgbClr val="000090"/>
              </a:buClr>
              <a:buSzPct val="80000"/>
              <a:defRPr/>
            </a:pPr>
            <a:endParaRPr lang="tr-TR" altLang="en-US" sz="2200" dirty="0">
              <a:solidFill>
                <a:srgbClr val="000090"/>
              </a:solidFill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US" altLang="en-US" sz="22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Communication</a:t>
            </a:r>
            <a:r>
              <a:rPr lang="hu-HU" altLang="en-US" sz="22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altLang="en-US" sz="2200" b="1" u="sng" dirty="0">
                <a:solidFill>
                  <a:srgbClr val="000099"/>
                </a:solidFill>
                <a:cs typeface="Times New Roman" panose="02020603050405020304" pitchFamily="18" charset="0"/>
              </a:rPr>
              <a:t> </a:t>
            </a:r>
            <a:endParaRPr lang="en-US" altLang="en-US" sz="2200" u="sng" dirty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 marL="360000" indent="-180000" algn="just">
              <a:spcBef>
                <a:spcPts val="500"/>
              </a:spcBef>
              <a:buSzPct val="80000"/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 information resource for Members regarding WIGOS implementation</a:t>
            </a:r>
          </a:p>
          <a:p>
            <a:pPr marL="360000" indent="-180000" algn="just">
              <a:spcBef>
                <a:spcPts val="500"/>
              </a:spcBef>
              <a:buSzPct val="80000"/>
              <a:buFont typeface="Wingdings" panose="05000000000000000000" pitchFamily="2" charset="2"/>
              <a:buChar char="ü"/>
              <a:defRPr/>
            </a:pPr>
            <a:r>
              <a:rPr lang="en-US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Collect and document experience </a:t>
            </a:r>
            <a:r>
              <a:rPr lang="tr-TR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</a:t>
            </a:r>
            <a:r>
              <a:rPr lang="en-US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WIGOS implementation and its benefits</a:t>
            </a:r>
          </a:p>
          <a:p>
            <a:pPr marL="360000" indent="-180000" algn="just">
              <a:spcBef>
                <a:spcPts val="500"/>
              </a:spcBef>
              <a:buSzPct val="80000"/>
              <a:buFont typeface="Wingdings" panose="05000000000000000000" pitchFamily="2" charset="2"/>
              <a:buChar char="ü"/>
              <a:defRPr/>
            </a:pPr>
            <a:r>
              <a:rPr lang="tr-TR" altLang="en-US" sz="2000" dirty="0" err="1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Capacity</a:t>
            </a:r>
            <a:r>
              <a:rPr lang="tr-TR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altLang="en-US" sz="2000" dirty="0" err="1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building</a:t>
            </a:r>
            <a:r>
              <a:rPr lang="tr-TR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altLang="en-US" sz="2000" dirty="0" err="1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</a:t>
            </a:r>
            <a:r>
              <a:rPr lang="tr-TR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altLang="en-US" sz="2000" dirty="0" err="1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tr-TR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WIGOS implementation</a:t>
            </a:r>
            <a:endParaRPr lang="tr-TR" altLang="en-US" sz="2000" dirty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60000" indent="-180000" algn="just">
              <a:spcBef>
                <a:spcPts val="500"/>
              </a:spcBef>
              <a:buSzPct val="80000"/>
              <a:buFont typeface="Wingdings" panose="05000000000000000000" pitchFamily="2" charset="2"/>
              <a:buChar char="ü"/>
              <a:defRPr/>
            </a:pPr>
            <a:r>
              <a:rPr lang="tr-TR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Cooperation with RWCs </a:t>
            </a:r>
            <a:r>
              <a:rPr lang="hu-HU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tr-TR" altLang="en-US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other Regions</a:t>
            </a:r>
            <a:endParaRPr lang="en-US" altLang="en-US" sz="2000" dirty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20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9550" y="1327354"/>
            <a:ext cx="8747638" cy="53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>
              <a:defRPr/>
            </a:pPr>
            <a:r>
              <a:rPr lang="en-GB" altLang="en-US" sz="20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Technical Support</a:t>
            </a:r>
            <a:r>
              <a:rPr lang="hu-HU" altLang="en-US" sz="20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GB" altLang="en-US" sz="20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465750" indent="-285750" algn="just">
              <a:spcBef>
                <a:spcPts val="4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tr-TR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Development </a:t>
            </a:r>
            <a:r>
              <a:rPr lang="tr-TR" altLang="en-US" sz="1800" dirty="0" err="1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tr-TR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altLang="en-US" sz="1800" dirty="0" err="1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implementation</a:t>
            </a:r>
            <a:r>
              <a:rPr lang="tr-TR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tr-TR" altLang="en-US" sz="18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N-</a:t>
            </a:r>
            <a:r>
              <a:rPr lang="tr-TR" altLang="en-US" sz="1800" b="1" dirty="0" err="1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WIP</a:t>
            </a:r>
            <a:endParaRPr lang="tr-TR" altLang="en-US" sz="1800" b="1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65750" indent="-285750" algn="just">
              <a:spcBef>
                <a:spcPts val="4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en-GB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 network management </a:t>
            </a:r>
            <a:r>
              <a:rPr lang="en-GB" altLang="en-US" sz="18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tr-TR" altLang="en-US" sz="1800" b="1" dirty="0" err="1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including</a:t>
            </a:r>
            <a:r>
              <a:rPr lang="tr-TR" altLang="en-US" sz="18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tr-TR" altLang="en-US" sz="1800" b="1" dirty="0" err="1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redesign</a:t>
            </a:r>
            <a:r>
              <a:rPr lang="tr-TR" altLang="en-US" sz="18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tr-TR" altLang="en-US" sz="1800" b="1" dirty="0" err="1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RBON</a:t>
            </a:r>
            <a:r>
              <a:rPr lang="tr-TR" altLang="en-US" sz="18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en-GB" altLang="en-US" sz="1800" b="1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65750" indent="-285750" algn="just">
              <a:spcBef>
                <a:spcPts val="4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en-GB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 data monitoring </a:t>
            </a:r>
            <a:r>
              <a:rPr lang="hr-HR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en-GB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data quality management </a:t>
            </a:r>
            <a:r>
              <a:rPr lang="en-GB" altLang="en-US" sz="18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(WDQMS)</a:t>
            </a:r>
          </a:p>
          <a:p>
            <a:pPr marL="465750" indent="-285750" algn="just">
              <a:spcBef>
                <a:spcPts val="4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en-GB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Regional metadata management </a:t>
            </a:r>
            <a:r>
              <a:rPr lang="en-GB" altLang="en-US" sz="18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(OSCAR/Surface)</a:t>
            </a:r>
          </a:p>
          <a:p>
            <a:pPr marL="465750" indent="-285750" algn="just">
              <a:spcBef>
                <a:spcPts val="4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en-GB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National data management </a:t>
            </a:r>
            <a:r>
              <a:rPr lang="en-GB" altLang="en-US" sz="18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(integration to OSCAR/Surface)</a:t>
            </a:r>
            <a:endParaRPr lang="tr-TR" altLang="en-US" sz="1800" b="1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buSzPct val="130000"/>
              <a:buFont typeface="Arial" panose="020B0604020202020204" pitchFamily="34" charset="0"/>
              <a:buChar char="•"/>
              <a:defRPr/>
            </a:pPr>
            <a:endParaRPr lang="en-GB" altLang="en-US" sz="2200" b="1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n-GB" altLang="en-US" sz="19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Linking WIGOS to external entities/establishing partnerships</a:t>
            </a:r>
            <a:r>
              <a:rPr lang="hu-HU" altLang="en-US" sz="19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GB" altLang="en-US" sz="1900" b="1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buSzPct val="130000"/>
              <a:defRPr/>
            </a:pPr>
            <a:r>
              <a:rPr lang="en-GB" altLang="en-US" sz="1800" dirty="0">
                <a:solidFill>
                  <a:srgbClr val="3333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Establishing and maintaining links with other related bodies, in particular</a:t>
            </a:r>
          </a:p>
          <a:p>
            <a:pPr marL="360000" lvl="1" indent="-180000" algn="just">
              <a:spcBef>
                <a:spcPts val="400"/>
              </a:spcBef>
              <a:buClr>
                <a:srgbClr val="000090"/>
              </a:buClr>
              <a:buSzPct val="100000"/>
              <a:buFont typeface="Wingdings" pitchFamily="2" charset="2"/>
              <a:buChar char="ü"/>
              <a:defRPr/>
            </a:pPr>
            <a:r>
              <a:rPr lang="en-GB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Regional Oceanographic Groups</a:t>
            </a:r>
          </a:p>
          <a:p>
            <a:pPr marL="360000" lvl="1" indent="-180000" algn="just">
              <a:spcBef>
                <a:spcPts val="400"/>
              </a:spcBef>
              <a:buClr>
                <a:srgbClr val="000090"/>
              </a:buClr>
              <a:buSzPct val="100000"/>
              <a:buFont typeface="Wingdings" pitchFamily="2" charset="2"/>
              <a:buChar char="ü"/>
              <a:defRPr/>
            </a:pPr>
            <a:r>
              <a:rPr lang="en-GB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Regional Climate Centres</a:t>
            </a:r>
          </a:p>
          <a:p>
            <a:pPr marL="360000" lvl="1" indent="-180000" algn="just">
              <a:spcBef>
                <a:spcPts val="400"/>
              </a:spcBef>
              <a:buClr>
                <a:srgbClr val="000090"/>
              </a:buClr>
              <a:buSzPct val="100000"/>
              <a:buFont typeface="Wingdings" pitchFamily="2" charset="2"/>
              <a:buChar char="ü"/>
              <a:defRPr/>
            </a:pPr>
            <a:r>
              <a:rPr lang="en-GB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Regional Instrument Centres</a:t>
            </a:r>
          </a:p>
          <a:p>
            <a:pPr marL="360000" lvl="1" indent="-180000" algn="just">
              <a:spcBef>
                <a:spcPts val="400"/>
              </a:spcBef>
              <a:buClr>
                <a:srgbClr val="000090"/>
              </a:buClr>
              <a:buSzPct val="100000"/>
              <a:buFont typeface="Wingdings" pitchFamily="2" charset="2"/>
              <a:buChar char="ü"/>
              <a:defRPr/>
            </a:pPr>
            <a:r>
              <a:rPr lang="en-GB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Regional Hydrological Groups</a:t>
            </a:r>
          </a:p>
          <a:p>
            <a:pPr marL="360000" lvl="1" indent="-180000" algn="just">
              <a:spcBef>
                <a:spcPts val="400"/>
              </a:spcBef>
              <a:buClr>
                <a:srgbClr val="000090"/>
              </a:buClr>
              <a:buSzPct val="100000"/>
              <a:buFont typeface="Wingdings" pitchFamily="2" charset="2"/>
              <a:buChar char="ü"/>
              <a:defRPr/>
            </a:pPr>
            <a:r>
              <a:rPr lang="en-GB" altLang="en-US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Regional Training Centres  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8A5C9B4-00F3-4E98-92F6-D1076A0DB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3" y="286363"/>
            <a:ext cx="9000492" cy="657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0090"/>
              </a:buClr>
              <a:buSzPct val="151000"/>
              <a:defRPr/>
            </a:pPr>
            <a:r>
              <a:rPr lang="en-US" altLang="tr-TR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Virtual cent</a:t>
            </a:r>
            <a:r>
              <a:rPr lang="hu-HU" altLang="tr-TR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en-US" altLang="tr-TR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 concept</a:t>
            </a:r>
            <a:r>
              <a:rPr lang="tr-TR" altLang="tr-TR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RWCs</a:t>
            </a:r>
            <a:endParaRPr lang="tr-TR" altLang="tr-TR" sz="2400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2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4296" y="924230"/>
            <a:ext cx="8436077" cy="5611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51000"/>
              <a:defRPr/>
            </a:pPr>
            <a:r>
              <a:rPr lang="en-GB" altLang="tr-TR" sz="2000" b="1" dirty="0">
                <a:solidFill>
                  <a:srgbClr val="3333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Improvement of OSCAR/Surface stations in RA VI: </a:t>
            </a:r>
            <a:endParaRPr lang="en-GB" altLang="tr-TR" sz="2200" i="1" dirty="0">
              <a:solidFill>
                <a:srgbClr val="3333FF"/>
              </a:solidFill>
            </a:endParaRPr>
          </a:p>
          <a:p>
            <a:pPr marL="342900" indent="-342900" algn="just" eaLnBrk="1" hangingPunct="1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GB" altLang="tr-TR" sz="18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Control, update and correction</a:t>
            </a:r>
            <a:r>
              <a:rPr lang="en-GB" altLang="tr-TR" sz="1800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the stations registered in OSCAR/Surface</a:t>
            </a:r>
          </a:p>
          <a:p>
            <a:pPr marL="342900" indent="-342900" algn="just" eaLnBrk="1" hangingPunct="1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GB" altLang="tr-TR" sz="18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Looking for differences </a:t>
            </a:r>
            <a:r>
              <a:rPr lang="en-GB" altLang="tr-TR" sz="1800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between OSCAR/Surface stations and the stations reporting via GTS</a:t>
            </a:r>
          </a:p>
          <a:p>
            <a:pPr marL="342900" indent="-342900" algn="just" eaLnBrk="1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GB" altLang="tr-TR" sz="18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Efficient involvement of NFPs </a:t>
            </a:r>
            <a:r>
              <a:rPr lang="en-GB" altLang="tr-TR" sz="1800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WIGOS and OSCAR in the process </a:t>
            </a:r>
          </a:p>
          <a:p>
            <a:pPr algn="just" eaLnBrk="1" hangingPunct="1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151000"/>
              <a:defRPr/>
            </a:pPr>
            <a:endParaRPr lang="en-GB" altLang="tr-TR" sz="2000" b="1" dirty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Clr>
                <a:srgbClr val="000090"/>
              </a:buClr>
              <a:buSzPct val="151000"/>
              <a:defRPr/>
            </a:pPr>
            <a:r>
              <a:rPr lang="en-GB" altLang="tr-TR" sz="2000" b="1" dirty="0">
                <a:solidFill>
                  <a:srgbClr val="3333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WIGOS Data Quality Monitoring:</a:t>
            </a:r>
            <a:endParaRPr lang="en-GB" altLang="tr-TR" sz="2000" b="1" dirty="0">
              <a:solidFill>
                <a:srgbClr val="000099"/>
              </a:solidFill>
              <a:cs typeface="Times New Roman" panose="02020603050405020304" pitchFamily="18" charset="0"/>
            </a:endParaRPr>
          </a:p>
          <a:p>
            <a:pPr marL="342900" indent="-342900" algn="just" eaLnBrk="1" hangingPunct="1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GB" altLang="tr-TR" sz="18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EUCOS portal of EUMETNET </a:t>
            </a:r>
            <a:r>
              <a:rPr lang="en-GB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(operated by DWD) </a:t>
            </a:r>
            <a:r>
              <a:rPr lang="en-GB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GB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providing Quality Monitoring on SYNOP and radiosonde observations in RA-VI </a:t>
            </a:r>
          </a:p>
          <a:p>
            <a:pPr marL="342900" indent="-342900" algn="just" eaLnBrk="1" hangingPunct="1">
              <a:lnSpc>
                <a:spcPts val="2600"/>
              </a:lnSpc>
              <a:spcBef>
                <a:spcPts val="0"/>
              </a:spcBef>
              <a:spcAft>
                <a:spcPts val="600"/>
              </a:spcAft>
              <a:buClr>
                <a:srgbClr val="000099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en-GB" altLang="tr-TR" sz="18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Partial monitoring function for selected countries </a:t>
            </a:r>
            <a:r>
              <a:rPr lang="en-GB" altLang="tr-TR" sz="1800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(Bulgaria, Bosnia and Herzegovina, Serbia, Turkey) </a:t>
            </a:r>
            <a:r>
              <a:rPr lang="en-GB" altLang="tr-TR" sz="18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availability</a:t>
            </a:r>
            <a:r>
              <a:rPr lang="en-GB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GB" altLang="tr-TR" sz="18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timeliness</a:t>
            </a:r>
            <a:r>
              <a:rPr lang="en-GB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en-GB" altLang="tr-TR" sz="18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SYNOP stations </a:t>
            </a:r>
            <a:r>
              <a:rPr lang="en-GB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permanently high sea level pressure RMS errors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9695EAB-F366-4B08-A55B-8A5685E02B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33" y="286364"/>
            <a:ext cx="9000492" cy="535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90000"/>
              </a:lnSpc>
              <a:buClr>
                <a:srgbClr val="000090"/>
              </a:buClr>
              <a:buSzPct val="151000"/>
              <a:defRPr/>
            </a:pPr>
            <a:r>
              <a:rPr lang="en-GB" altLang="tr-TR" sz="24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Pilot implementation carried out (2015-2018) </a:t>
            </a:r>
            <a:endParaRPr lang="en-GB" altLang="tr-TR" sz="2400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71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09550" y="173150"/>
            <a:ext cx="8867775" cy="6862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Future RWC activities in RA VI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34297" y="898745"/>
            <a:ext cx="8600154" cy="5686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algn="just" eaLnBrk="1" hangingPunct="1">
              <a:spcBef>
                <a:spcPts val="400"/>
              </a:spcBef>
              <a:buClr>
                <a:srgbClr val="C00000"/>
              </a:buClr>
              <a:buSzPct val="151000"/>
              <a:defRPr/>
            </a:pPr>
            <a:endParaRPr lang="hu-HU" altLang="tr-TR" sz="2200" b="1" dirty="0">
              <a:solidFill>
                <a:srgbClr val="000090"/>
              </a:solidFill>
            </a:endParaRPr>
          </a:p>
          <a:p>
            <a:pPr algn="just" eaLnBrk="1" hangingPunct="1">
              <a:spcBef>
                <a:spcPts val="400"/>
              </a:spcBef>
              <a:buClr>
                <a:srgbClr val="C00000"/>
              </a:buClr>
              <a:buSzPct val="151000"/>
              <a:defRPr/>
            </a:pPr>
            <a:r>
              <a:rPr lang="en-US" altLang="tr-TR" sz="20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RWC designation process </a:t>
            </a:r>
            <a:r>
              <a:rPr lang="en-US" altLang="tr-TR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shall be prepared by considering the required functions and capabilities of RWCs</a:t>
            </a:r>
            <a:endParaRPr lang="tr-TR" altLang="tr-TR" sz="2000" dirty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 eaLnBrk="1" hangingPunct="1">
              <a:spcBef>
                <a:spcPts val="400"/>
              </a:spcBef>
              <a:buClr>
                <a:srgbClr val="C00000"/>
              </a:buClr>
              <a:buSzPct val="151000"/>
              <a:buFont typeface="Arial" panose="020B0604020202020204" pitchFamily="34" charset="0"/>
              <a:buChar char="•"/>
              <a:defRPr/>
            </a:pPr>
            <a:endParaRPr lang="en-US" altLang="tr-TR" sz="2000" dirty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ts val="400"/>
              </a:spcBef>
              <a:buClr>
                <a:srgbClr val="C00000"/>
              </a:buClr>
              <a:buSzPct val="151000"/>
              <a:defRPr/>
            </a:pPr>
            <a:r>
              <a:rPr lang="en-GB" sz="20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EUMETNET </a:t>
            </a:r>
            <a:r>
              <a:rPr lang="hu-HU" sz="20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hu-HU" sz="20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GB" sz="2000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already under way for EUMETNET members</a:t>
            </a:r>
            <a:endParaRPr lang="hu-HU" sz="2000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ts val="400"/>
              </a:spcBef>
              <a:buClr>
                <a:srgbClr val="C00000"/>
              </a:buClr>
              <a:buSzPct val="151000"/>
              <a:defRPr/>
            </a:pPr>
            <a:endParaRPr lang="hu-HU" altLang="tr-TR" sz="2000" dirty="0">
              <a:solidFill>
                <a:srgbClr val="000099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 eaLnBrk="1" hangingPunct="1">
              <a:spcBef>
                <a:spcPts val="400"/>
              </a:spcBef>
              <a:buClr>
                <a:srgbClr val="C00000"/>
              </a:buClr>
              <a:buSzPct val="151000"/>
              <a:defRPr/>
            </a:pPr>
            <a:r>
              <a:rPr lang="en-US" altLang="tr-TR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 are some </a:t>
            </a:r>
            <a:r>
              <a:rPr lang="en-US" altLang="tr-TR" sz="2000" b="1" dirty="0">
                <a:solidFill>
                  <a:srgbClr val="00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volunteer Members </a:t>
            </a:r>
            <a:r>
              <a:rPr lang="en-US" altLang="tr-TR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host and operate RWCs in RA-VI</a:t>
            </a:r>
            <a:r>
              <a:rPr lang="hu-HU" altLang="tr-TR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endParaRPr lang="en-US" altLang="tr-TR" sz="2000" dirty="0">
              <a:solidFill>
                <a:srgbClr val="00009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2000" indent="252000" algn="just" eaLnBrk="1" hangingPunct="1">
              <a:spcBef>
                <a:spcPts val="6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altLang="tr-TR" sz="20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tr-TR" sz="18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Belarus</a:t>
            </a:r>
            <a:r>
              <a:rPr lang="en-US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tr-TR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East Europe and</a:t>
            </a:r>
            <a:r>
              <a:rPr lang="en-US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Russian speaking countries)</a:t>
            </a:r>
          </a:p>
          <a:p>
            <a:pPr marL="72000" indent="252000" algn="just" eaLnBrk="1" hangingPunct="1">
              <a:spcBef>
                <a:spcPts val="6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tr-TR" sz="18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Croatia</a:t>
            </a:r>
            <a:r>
              <a:rPr lang="en-US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tr-TR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Southeast Europe</a:t>
            </a:r>
            <a:r>
              <a:rPr lang="hu-HU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</a:t>
            </a:r>
            <a:r>
              <a:rPr lang="tr-TR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particular for </a:t>
            </a:r>
            <a:r>
              <a:rPr lang="en-US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marine</a:t>
            </a:r>
            <a:r>
              <a:rPr lang="hu-HU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u-HU" altLang="tr-TR" sz="1800" dirty="0" err="1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</a:t>
            </a:r>
            <a:r>
              <a:rPr lang="en-US" altLang="tr-TR" sz="1800" dirty="0" err="1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rvations</a:t>
            </a:r>
            <a:r>
              <a:rPr lang="en-US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72000" indent="252000" algn="just" eaLnBrk="1" hangingPunct="1">
              <a:spcBef>
                <a:spcPts val="6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tr-TR" sz="18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Greece</a:t>
            </a:r>
            <a:r>
              <a:rPr lang="en-US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(Southeast Europe)</a:t>
            </a:r>
          </a:p>
          <a:p>
            <a:pPr marL="72000" indent="252000" algn="just" eaLnBrk="1" hangingPunct="1">
              <a:spcBef>
                <a:spcPts val="6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tr-TR" sz="18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Italy</a:t>
            </a:r>
            <a:r>
              <a:rPr lang="en-US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(Southeast Europe)</a:t>
            </a:r>
          </a:p>
          <a:p>
            <a:pPr marL="72000" indent="252000" algn="just" eaLnBrk="1" hangingPunct="1">
              <a:spcBef>
                <a:spcPts val="600"/>
              </a:spcBef>
              <a:buClr>
                <a:srgbClr val="000099"/>
              </a:buClr>
              <a:buSzPct val="100000"/>
              <a:buFont typeface="Wingdings" panose="05000000000000000000" pitchFamily="2" charset="2"/>
              <a:buChar char="Ø"/>
              <a:defRPr/>
            </a:pPr>
            <a:r>
              <a:rPr lang="hu-HU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tr-TR" sz="18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Turkey</a:t>
            </a:r>
            <a:r>
              <a:rPr lang="en-US" altLang="tr-TR" sz="1800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(East and Southeast Europe)</a:t>
            </a:r>
          </a:p>
        </p:txBody>
      </p:sp>
    </p:spTree>
    <p:extLst>
      <p:ext uri="{BB962C8B-B14F-4D97-AF65-F5344CB8AC3E}">
        <p14:creationId xmlns:p14="http://schemas.microsoft.com/office/powerpoint/2010/main" val="2748304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468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b="1" dirty="0">
                <a:solidFill>
                  <a:srgbClr val="00009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Thank you for your attention!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1241</TotalTime>
  <Words>462</Words>
  <Application>Microsoft Office PowerPoint</Application>
  <PresentationFormat>Diavetítés a képernyőre (4:3 oldalarány)</PresentationFormat>
  <Paragraphs>83</Paragraphs>
  <Slides>8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</vt:lpstr>
      <vt:lpstr>WMO_WHITE_Powerpoint_en_fr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>World Meteorological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Ruedi</dc:creator>
  <cp:lastModifiedBy>Office Admin</cp:lastModifiedBy>
  <cp:revision>83</cp:revision>
  <dcterms:created xsi:type="dcterms:W3CDTF">2018-09-25T07:05:54Z</dcterms:created>
  <dcterms:modified xsi:type="dcterms:W3CDTF">2019-01-24T20:11:22Z</dcterms:modified>
</cp:coreProperties>
</file>