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4660"/>
  </p:normalViewPr>
  <p:slideViewPr>
    <p:cSldViewPr>
      <p:cViewPr>
        <p:scale>
          <a:sx n="80" d="100"/>
          <a:sy n="80" d="100"/>
        </p:scale>
        <p:origin x="-126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4172960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19575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457964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2486283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1988042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56521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4106331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2358960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678846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177448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50CF2B7-BE8F-4535-B9A0-5B0D08335832}" type="datetimeFigureOut">
              <a:rPr lang="zh-CN" altLang="en-US" smtClean="0"/>
              <a:t>2019/1/25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44596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CF2B7-BE8F-4535-B9A0-5B0D08335832}" type="datetimeFigureOut">
              <a:rPr lang="zh-CN" altLang="en-US" smtClean="0"/>
              <a:t>2019/1/25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A5729-388A-498B-B4EF-C15796BD1B36}" type="slidenum">
              <a:rPr lang="zh-CN" altLang="en-US" smtClean="0"/>
              <a:t>‹#›</a:t>
            </a:fld>
            <a:endParaRPr lang="zh-CN" altLang="en-US"/>
          </a:p>
        </p:txBody>
      </p:sp>
    </p:spTree>
    <p:extLst>
      <p:ext uri="{BB962C8B-B14F-4D97-AF65-F5344CB8AC3E}">
        <p14:creationId xmlns:p14="http://schemas.microsoft.com/office/powerpoint/2010/main" val="30131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smtClean="0"/>
              <a:t>The status and Plan in 2019 for the WIGOS centers in RA II</a:t>
            </a:r>
            <a:endParaRPr lang="zh-CN" altLang="en-US" dirty="0"/>
          </a:p>
        </p:txBody>
      </p:sp>
      <p:sp>
        <p:nvSpPr>
          <p:cNvPr id="3" name="副标题 2"/>
          <p:cNvSpPr>
            <a:spLocks noGrp="1"/>
          </p:cNvSpPr>
          <p:nvPr>
            <p:ph type="subTitle" idx="1"/>
          </p:nvPr>
        </p:nvSpPr>
        <p:spPr>
          <a:xfrm>
            <a:off x="1403648" y="4365104"/>
            <a:ext cx="6400800" cy="1417712"/>
          </a:xfrm>
        </p:spPr>
        <p:txBody>
          <a:bodyPr>
            <a:normAutofit/>
          </a:bodyPr>
          <a:lstStyle/>
          <a:p>
            <a:r>
              <a:rPr lang="en-US" altLang="zh-CN" b="1" dirty="0" smtClean="0"/>
              <a:t>CHEN </a:t>
            </a:r>
            <a:r>
              <a:rPr lang="en-US" altLang="zh-CN" b="1" dirty="0" err="1" smtClean="0"/>
              <a:t>Yongqing</a:t>
            </a:r>
            <a:endParaRPr lang="en-US" altLang="zh-CN" b="1" dirty="0"/>
          </a:p>
          <a:p>
            <a:r>
              <a:rPr lang="en-US" altLang="zh-CN" b="1" dirty="0" smtClean="0"/>
              <a:t>Coordinator, EG-WIGOS</a:t>
            </a:r>
          </a:p>
        </p:txBody>
      </p:sp>
    </p:spTree>
    <p:extLst>
      <p:ext uri="{BB962C8B-B14F-4D97-AF65-F5344CB8AC3E}">
        <p14:creationId xmlns:p14="http://schemas.microsoft.com/office/powerpoint/2010/main" val="3233595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lang="en-GB" altLang="zh-CN" b="1" dirty="0"/>
              <a:t>Barriers </a:t>
            </a:r>
            <a:r>
              <a:rPr lang="en-GB" altLang="zh-CN" b="1" dirty="0" smtClean="0"/>
              <a:t>encountered </a:t>
            </a:r>
            <a:r>
              <a:rPr lang="en-GB" altLang="zh-CN" b="1" dirty="0"/>
              <a:t>and assistance </a:t>
            </a:r>
            <a:r>
              <a:rPr lang="en-GB" altLang="zh-CN" b="1" dirty="0" smtClean="0"/>
              <a:t>needed</a:t>
            </a:r>
            <a:endParaRPr lang="zh-CN" altLang="en-US" dirty="0"/>
          </a:p>
        </p:txBody>
      </p:sp>
      <p:sp>
        <p:nvSpPr>
          <p:cNvPr id="3" name="内容占位符 2"/>
          <p:cNvSpPr>
            <a:spLocks noGrp="1"/>
          </p:cNvSpPr>
          <p:nvPr>
            <p:ph idx="1"/>
          </p:nvPr>
        </p:nvSpPr>
        <p:spPr/>
        <p:txBody>
          <a:bodyPr>
            <a:normAutofit fontScale="77500" lnSpcReduction="20000"/>
          </a:bodyPr>
          <a:lstStyle/>
          <a:p>
            <a:pPr>
              <a:spcBef>
                <a:spcPts val="1200"/>
              </a:spcBef>
            </a:pPr>
            <a:r>
              <a:rPr lang="en-US" altLang="zh-CN" dirty="0"/>
              <a:t>Since the implementing of RAII RWCs is just in start-up </a:t>
            </a:r>
            <a:r>
              <a:rPr lang="en-US" altLang="zh-CN" dirty="0" smtClean="0"/>
              <a:t>phase, problems </a:t>
            </a:r>
            <a:r>
              <a:rPr lang="en-US" altLang="zh-CN" dirty="0"/>
              <a:t>may appear with the beginning of operation of RWCs in </a:t>
            </a:r>
            <a:r>
              <a:rPr lang="en-US" altLang="zh-CN" dirty="0" smtClean="0"/>
              <a:t>future</a:t>
            </a:r>
            <a:r>
              <a:rPr lang="en-US" altLang="zh-CN" dirty="0"/>
              <a:t>.</a:t>
            </a:r>
            <a:endParaRPr lang="en-US" altLang="zh-CN" dirty="0" smtClean="0"/>
          </a:p>
          <a:p>
            <a:pPr>
              <a:spcBef>
                <a:spcPts val="1200"/>
              </a:spcBef>
            </a:pPr>
            <a:r>
              <a:rPr lang="en-US" altLang="zh-CN" dirty="0" smtClean="0"/>
              <a:t>Currently, lack of mechanism to coordinate and promote the establishment of RWCs is the main problem.</a:t>
            </a:r>
          </a:p>
          <a:p>
            <a:pPr>
              <a:spcBef>
                <a:spcPts val="1200"/>
              </a:spcBef>
            </a:pPr>
            <a:r>
              <a:rPr lang="en-US" altLang="zh-CN" dirty="0" smtClean="0"/>
              <a:t>Thus, the </a:t>
            </a:r>
            <a:r>
              <a:rPr lang="en-US" altLang="zh-CN" dirty="0"/>
              <a:t>coordinating mechanism for implementation of RWCs should be </a:t>
            </a:r>
            <a:r>
              <a:rPr lang="en-US" altLang="zh-CN" dirty="0" smtClean="0"/>
              <a:t>established.</a:t>
            </a:r>
          </a:p>
          <a:p>
            <a:pPr>
              <a:spcBef>
                <a:spcPts val="1200"/>
              </a:spcBef>
            </a:pPr>
            <a:r>
              <a:rPr lang="en-US" altLang="zh-CN" dirty="0" smtClean="0"/>
              <a:t>some </a:t>
            </a:r>
            <a:r>
              <a:rPr lang="en-US" altLang="zh-CN" dirty="0"/>
              <a:t>meetings and workshops should be held so as to educate the concept and discuss the procedure of operation of RWC for the concerned candidates.  Therefore, help, guidance and financial support from WMO WIGOS project office is necessary.</a:t>
            </a:r>
            <a:endParaRPr lang="zh-CN" altLang="en-US" dirty="0"/>
          </a:p>
        </p:txBody>
      </p:sp>
    </p:spTree>
    <p:extLst>
      <p:ext uri="{BB962C8B-B14F-4D97-AF65-F5344CB8AC3E}">
        <p14:creationId xmlns:p14="http://schemas.microsoft.com/office/powerpoint/2010/main" val="1399070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627784" y="3068960"/>
            <a:ext cx="4752528" cy="1224135"/>
          </a:xfrm>
        </p:spPr>
        <p:txBody>
          <a:bodyPr>
            <a:normAutofit/>
          </a:bodyPr>
          <a:lstStyle/>
          <a:p>
            <a:pPr marL="0" indent="0">
              <a:buNone/>
            </a:pPr>
            <a:r>
              <a:rPr lang="en-US" altLang="zh-CN" sz="4800" b="1" dirty="0" smtClean="0"/>
              <a:t>THANK YOU!</a:t>
            </a:r>
            <a:endParaRPr lang="zh-CN" altLang="en-US" sz="4800" b="1" dirty="0"/>
          </a:p>
        </p:txBody>
      </p:sp>
    </p:spTree>
    <p:extLst>
      <p:ext uri="{BB962C8B-B14F-4D97-AF65-F5344CB8AC3E}">
        <p14:creationId xmlns:p14="http://schemas.microsoft.com/office/powerpoint/2010/main" val="330769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536" y="188640"/>
            <a:ext cx="8229600" cy="1143000"/>
          </a:xfrm>
        </p:spPr>
        <p:txBody>
          <a:bodyPr>
            <a:normAutofit/>
          </a:bodyPr>
          <a:lstStyle/>
          <a:p>
            <a:pPr lvl="0"/>
            <a:r>
              <a:rPr lang="en-GB" altLang="zh-CN" b="1" dirty="0" smtClean="0"/>
              <a:t>status</a:t>
            </a:r>
            <a:endParaRPr lang="zh-CN" altLang="en-US" dirty="0"/>
          </a:p>
        </p:txBody>
      </p:sp>
      <p:sp>
        <p:nvSpPr>
          <p:cNvPr id="3" name="内容占位符 2"/>
          <p:cNvSpPr>
            <a:spLocks noGrp="1"/>
          </p:cNvSpPr>
          <p:nvPr>
            <p:ph idx="1"/>
          </p:nvPr>
        </p:nvSpPr>
        <p:spPr>
          <a:xfrm>
            <a:off x="457200" y="1340768"/>
            <a:ext cx="8363272" cy="4785395"/>
          </a:xfrm>
        </p:spPr>
        <p:txBody>
          <a:bodyPr>
            <a:normAutofit fontScale="70000" lnSpcReduction="20000"/>
          </a:bodyPr>
          <a:lstStyle/>
          <a:p>
            <a:pPr>
              <a:spcBef>
                <a:spcPts val="1500"/>
              </a:spcBef>
            </a:pPr>
            <a:r>
              <a:rPr lang="en-US" altLang="zh-CN" dirty="0"/>
              <a:t>RA </a:t>
            </a:r>
            <a:r>
              <a:rPr lang="en-US" altLang="zh-CN" dirty="0" smtClean="0"/>
              <a:t>II-16  Decision (4.3(1)/1</a:t>
            </a:r>
          </a:p>
          <a:p>
            <a:pPr lvl="1">
              <a:spcBef>
                <a:spcPts val="1500"/>
              </a:spcBef>
            </a:pPr>
            <a:r>
              <a:rPr lang="en-US" altLang="zh-CN" dirty="0" smtClean="0"/>
              <a:t>establish Regional WIGOS </a:t>
            </a:r>
            <a:r>
              <a:rPr lang="en-US" altLang="zh-CN" dirty="0" err="1" smtClean="0"/>
              <a:t>Centres</a:t>
            </a:r>
            <a:r>
              <a:rPr lang="en-US" altLang="zh-CN" dirty="0" smtClean="0"/>
              <a:t> (RWCs) in RA II in pilot phase.</a:t>
            </a:r>
          </a:p>
          <a:p>
            <a:pPr lvl="1">
              <a:spcBef>
                <a:spcPts val="1500"/>
              </a:spcBef>
            </a:pPr>
            <a:r>
              <a:rPr lang="en-US" altLang="zh-CN" dirty="0" smtClean="0"/>
              <a:t>authorize </a:t>
            </a:r>
            <a:r>
              <a:rPr lang="en-US" altLang="zh-CN" dirty="0"/>
              <a:t>the president of RA II to approve the pilot RWC(s) with applications from RA II Members on behalf of the Association, in consultation with the RA II Management </a:t>
            </a:r>
            <a:r>
              <a:rPr lang="en-US" altLang="zh-CN" dirty="0" smtClean="0"/>
              <a:t>Group</a:t>
            </a:r>
          </a:p>
          <a:p>
            <a:pPr lvl="1">
              <a:spcBef>
                <a:spcPts val="1500"/>
              </a:spcBef>
            </a:pPr>
            <a:r>
              <a:rPr lang="en-GB" altLang="zh-CN" dirty="0" smtClean="0"/>
              <a:t>request </a:t>
            </a:r>
            <a:r>
              <a:rPr lang="en-GB" altLang="zh-CN" dirty="0"/>
              <a:t>the RA II Management Group to support the establishment of RWC(s) in the Region and to consider establishing RWCs with optional functions, such as weather radar data and AMDAR data coordination  in one or more </a:t>
            </a:r>
            <a:r>
              <a:rPr lang="en-GB" altLang="zh-CN" dirty="0" err="1"/>
              <a:t>subregions</a:t>
            </a:r>
            <a:r>
              <a:rPr lang="en-GB" altLang="zh-CN" dirty="0"/>
              <a:t> of RA </a:t>
            </a:r>
            <a:r>
              <a:rPr lang="en-GB" altLang="zh-CN" dirty="0" smtClean="0"/>
              <a:t>II</a:t>
            </a:r>
          </a:p>
          <a:p>
            <a:pPr lvl="1">
              <a:spcBef>
                <a:spcPts val="1500"/>
              </a:spcBef>
            </a:pPr>
            <a:r>
              <a:rPr lang="en-GB" altLang="zh-CN" dirty="0" smtClean="0"/>
              <a:t>endorse </a:t>
            </a:r>
            <a:r>
              <a:rPr lang="en-GB" altLang="zh-CN" dirty="0"/>
              <a:t>the guidance on establishing a WMO Regional WIGOS Centre in RA II in pilot phase as technical guidance to RA II, which described every aspects of Regional WIGOS Centres (RWCs) in RA II in pilot phase includes objectives, terms of Reference, infrastructure, resourcing, implementation stages, risk assessment/management, governance/management and execution, monitoring and </a:t>
            </a:r>
            <a:r>
              <a:rPr lang="en-GB" altLang="zh-CN" dirty="0" smtClean="0"/>
              <a:t>evaluation</a:t>
            </a:r>
            <a:endParaRPr lang="zh-CN" altLang="en-US" dirty="0"/>
          </a:p>
        </p:txBody>
      </p:sp>
    </p:spTree>
    <p:extLst>
      <p:ext uri="{BB962C8B-B14F-4D97-AF65-F5344CB8AC3E}">
        <p14:creationId xmlns:p14="http://schemas.microsoft.com/office/powerpoint/2010/main" val="895660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lvl="0"/>
            <a:r>
              <a:rPr lang="en-GB" altLang="zh-CN" b="1" dirty="0"/>
              <a:t>status</a:t>
            </a:r>
            <a:endParaRPr lang="zh-CN" altLang="en-US" dirty="0"/>
          </a:p>
        </p:txBody>
      </p:sp>
      <p:sp>
        <p:nvSpPr>
          <p:cNvPr id="3" name="内容占位符 2"/>
          <p:cNvSpPr>
            <a:spLocks noGrp="1"/>
          </p:cNvSpPr>
          <p:nvPr>
            <p:ph idx="1"/>
          </p:nvPr>
        </p:nvSpPr>
        <p:spPr/>
        <p:txBody>
          <a:bodyPr>
            <a:normAutofit lnSpcReduction="10000"/>
          </a:bodyPr>
          <a:lstStyle/>
          <a:p>
            <a:pPr>
              <a:spcBef>
                <a:spcPts val="1800"/>
              </a:spcBef>
            </a:pPr>
            <a:r>
              <a:rPr lang="en-GB" altLang="zh-CN" dirty="0"/>
              <a:t>The </a:t>
            </a:r>
            <a:r>
              <a:rPr lang="en-GB" altLang="zh-CN" dirty="0" smtClean="0"/>
              <a:t>Guidance</a:t>
            </a:r>
          </a:p>
          <a:p>
            <a:pPr lvl="1">
              <a:spcBef>
                <a:spcPts val="1800"/>
              </a:spcBef>
            </a:pPr>
            <a:r>
              <a:rPr lang="en-GB" altLang="zh-CN" dirty="0" smtClean="0"/>
              <a:t>the </a:t>
            </a:r>
            <a:r>
              <a:rPr lang="en-GB" altLang="zh-CN" dirty="0"/>
              <a:t>RWC candidate would contact the president of the respective WMO Regional Association (P/RA) in writing through, and with the endorsement of, the Permanent Representative(s) of the Member(s) with WMO in which the RWC candidate is situated, expressing its intent to be designated as a WMO RWC in Pilot Mode. </a:t>
            </a:r>
            <a:endParaRPr lang="en-GB" altLang="zh-CN" dirty="0" smtClean="0"/>
          </a:p>
          <a:p>
            <a:pPr lvl="1">
              <a:spcBef>
                <a:spcPts val="1800"/>
              </a:spcBef>
            </a:pPr>
            <a:r>
              <a:rPr lang="en-GB" altLang="zh-CN" dirty="0" smtClean="0"/>
              <a:t>The </a:t>
            </a:r>
            <a:r>
              <a:rPr lang="en-GB" altLang="zh-CN" dirty="0"/>
              <a:t>Application template for a RWC candidate is also </a:t>
            </a:r>
            <a:r>
              <a:rPr lang="en-GB" altLang="zh-CN" dirty="0" smtClean="0"/>
              <a:t>provided</a:t>
            </a:r>
            <a:endParaRPr lang="zh-CN" altLang="en-US" dirty="0"/>
          </a:p>
        </p:txBody>
      </p:sp>
    </p:spTree>
    <p:extLst>
      <p:ext uri="{BB962C8B-B14F-4D97-AF65-F5344CB8AC3E}">
        <p14:creationId xmlns:p14="http://schemas.microsoft.com/office/powerpoint/2010/main" val="911734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Status</a:t>
            </a:r>
            <a:endParaRPr lang="zh-CN" altLang="en-US" dirty="0"/>
          </a:p>
        </p:txBody>
      </p:sp>
      <p:sp>
        <p:nvSpPr>
          <p:cNvPr id="3" name="内容占位符 2"/>
          <p:cNvSpPr>
            <a:spLocks noGrp="1"/>
          </p:cNvSpPr>
          <p:nvPr>
            <p:ph idx="1"/>
          </p:nvPr>
        </p:nvSpPr>
        <p:spPr/>
        <p:txBody>
          <a:bodyPr>
            <a:normAutofit fontScale="85000" lnSpcReduction="10000"/>
          </a:bodyPr>
          <a:lstStyle/>
          <a:p>
            <a:pPr>
              <a:spcBef>
                <a:spcPts val="1800"/>
              </a:spcBef>
            </a:pPr>
            <a:r>
              <a:rPr lang="en-GB" altLang="zh-CN" dirty="0"/>
              <a:t>By now, China meteorological Administration and Japan Meteorological Agency have sent official letters to the president of RA II to apply for Regional WIGOS Centres (RWCs) in RA II in pilot mode. </a:t>
            </a:r>
            <a:endParaRPr lang="en-GB" altLang="zh-CN" dirty="0" smtClean="0"/>
          </a:p>
          <a:p>
            <a:pPr>
              <a:spcBef>
                <a:spcPts val="1800"/>
              </a:spcBef>
            </a:pPr>
            <a:r>
              <a:rPr lang="en-US" altLang="zh-CN" dirty="0" smtClean="0"/>
              <a:t>Two </a:t>
            </a:r>
            <a:r>
              <a:rPr lang="en-US" altLang="zh-CN" dirty="0"/>
              <a:t>RA II members (Saudi Arabia and India) have expressed their willingness to host a Regional WIGOS Center. </a:t>
            </a:r>
            <a:endParaRPr lang="en-US" altLang="zh-CN" dirty="0" smtClean="0"/>
          </a:p>
          <a:p>
            <a:pPr>
              <a:spcBef>
                <a:spcPts val="1800"/>
              </a:spcBef>
            </a:pPr>
            <a:r>
              <a:rPr lang="en-US" altLang="zh-CN" dirty="0" smtClean="0"/>
              <a:t>Possibility </a:t>
            </a:r>
            <a:r>
              <a:rPr lang="en-US" altLang="zh-CN" dirty="0"/>
              <a:t>of Russian language RA-II/RA-VI RWC located in Belarus and/or in Russia discussed at consecutive RA-II/VI Workshops.</a:t>
            </a:r>
            <a:endParaRPr lang="zh-CN" altLang="zh-CN" dirty="0"/>
          </a:p>
          <a:p>
            <a:endParaRPr lang="zh-CN" altLang="en-US" dirty="0"/>
          </a:p>
        </p:txBody>
      </p:sp>
    </p:spTree>
    <p:extLst>
      <p:ext uri="{BB962C8B-B14F-4D97-AF65-F5344CB8AC3E}">
        <p14:creationId xmlns:p14="http://schemas.microsoft.com/office/powerpoint/2010/main" val="4074887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b="1" dirty="0"/>
              <a:t>Status</a:t>
            </a:r>
            <a:endParaRPr lang="zh-CN" altLang="en-US" dirty="0"/>
          </a:p>
        </p:txBody>
      </p:sp>
      <p:sp>
        <p:nvSpPr>
          <p:cNvPr id="3" name="内容占位符 2"/>
          <p:cNvSpPr>
            <a:spLocks noGrp="1"/>
          </p:cNvSpPr>
          <p:nvPr>
            <p:ph idx="1"/>
          </p:nvPr>
        </p:nvSpPr>
        <p:spPr>
          <a:xfrm>
            <a:off x="467544" y="1340768"/>
            <a:ext cx="8229600" cy="4525963"/>
          </a:xfrm>
        </p:spPr>
        <p:txBody>
          <a:bodyPr>
            <a:noAutofit/>
          </a:bodyPr>
          <a:lstStyle/>
          <a:p>
            <a:pPr>
              <a:spcBef>
                <a:spcPts val="1800"/>
              </a:spcBef>
            </a:pPr>
            <a:r>
              <a:rPr lang="en-GB" altLang="zh-CN" sz="2100" dirty="0"/>
              <a:t>A WMO RA-II WIGOS Workshop was held in Beijing, China from 6 to 8 November 2018 hosted by China Meteorological Administration. </a:t>
            </a:r>
            <a:endParaRPr lang="en-GB" altLang="zh-CN" sz="2100" dirty="0" smtClean="0"/>
          </a:p>
          <a:p>
            <a:pPr>
              <a:spcBef>
                <a:spcPts val="1800"/>
              </a:spcBef>
            </a:pPr>
            <a:r>
              <a:rPr lang="en-GB" altLang="zh-CN" sz="2100" dirty="0"/>
              <a:t>The workshop agreed that coordination between various RA-II RWC efforts needed and the decision on how to share work load should be made after pilot phase</a:t>
            </a:r>
            <a:r>
              <a:rPr lang="en-GB" altLang="zh-CN" sz="2100" dirty="0" smtClean="0"/>
              <a:t>.</a:t>
            </a:r>
            <a:r>
              <a:rPr lang="en-GB" altLang="zh-CN" sz="2100" dirty="0"/>
              <a:t> </a:t>
            </a:r>
            <a:endParaRPr lang="en-GB" altLang="zh-CN" sz="2100" dirty="0" smtClean="0"/>
          </a:p>
          <a:p>
            <a:pPr>
              <a:spcBef>
                <a:spcPts val="1800"/>
              </a:spcBef>
            </a:pPr>
            <a:r>
              <a:rPr lang="en-GB" altLang="zh-CN" sz="2100" dirty="0" smtClean="0"/>
              <a:t>The </a:t>
            </a:r>
            <a:r>
              <a:rPr lang="en-GB" altLang="zh-CN" sz="2100" dirty="0"/>
              <a:t>workshop recommended establishing the RA-II coordination body with representation from each of the Members listed above and WMO Secretariat, aiming for short informal face to face meeting during RA-II WIGOS Workshop in Tokyo in March 2019. </a:t>
            </a:r>
            <a:endParaRPr lang="en-GB" altLang="zh-CN" sz="2100" dirty="0" smtClean="0"/>
          </a:p>
          <a:p>
            <a:pPr>
              <a:spcBef>
                <a:spcPts val="1800"/>
              </a:spcBef>
            </a:pPr>
            <a:r>
              <a:rPr lang="en-GB" altLang="zh-CN" sz="2100" dirty="0" smtClean="0"/>
              <a:t>The </a:t>
            </a:r>
            <a:r>
              <a:rPr lang="en-GB" altLang="zh-CN" sz="2100" dirty="0"/>
              <a:t>workshop also recommended including regional coordination of the protection of Radiofrequencies as optional function of RWCs</a:t>
            </a:r>
            <a:r>
              <a:rPr lang="en-GB" altLang="zh-CN" sz="2100" dirty="0" smtClean="0"/>
              <a:t>.</a:t>
            </a:r>
            <a:endParaRPr lang="zh-CN" altLang="en-US" sz="2100" dirty="0"/>
          </a:p>
        </p:txBody>
      </p:sp>
    </p:spTree>
    <p:extLst>
      <p:ext uri="{BB962C8B-B14F-4D97-AF65-F5344CB8AC3E}">
        <p14:creationId xmlns:p14="http://schemas.microsoft.com/office/powerpoint/2010/main" val="32482919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Future </a:t>
            </a:r>
            <a:r>
              <a:rPr lang="en-US" altLang="zh-CN" dirty="0"/>
              <a:t>consideration</a:t>
            </a:r>
            <a:endParaRPr lang="zh-CN" altLang="en-US" dirty="0"/>
          </a:p>
        </p:txBody>
      </p:sp>
      <p:sp>
        <p:nvSpPr>
          <p:cNvPr id="3" name="内容占位符 2"/>
          <p:cNvSpPr>
            <a:spLocks noGrp="1"/>
          </p:cNvSpPr>
          <p:nvPr>
            <p:ph idx="1"/>
          </p:nvPr>
        </p:nvSpPr>
        <p:spPr/>
        <p:txBody>
          <a:bodyPr>
            <a:normAutofit/>
          </a:bodyPr>
          <a:lstStyle/>
          <a:p>
            <a:pPr>
              <a:spcBef>
                <a:spcPts val="1800"/>
              </a:spcBef>
            </a:pPr>
            <a:r>
              <a:rPr lang="en-GB" altLang="zh-CN" sz="2400" dirty="0"/>
              <a:t>In first half of 2019, the president of RA II, in close collaboration with the management group and the Expert Group on WIGOS in RA II, ICG-WIGOS, and the WIGOS Project Office in the WMO Secretariat, will consider the applications from China, Japan, and possible </a:t>
            </a:r>
            <a:r>
              <a:rPr lang="en-US" altLang="zh-CN" sz="2400" dirty="0"/>
              <a:t>Saudi Arabia and India, and approve the </a:t>
            </a:r>
            <a:r>
              <a:rPr lang="en-GB" altLang="zh-CN" sz="2400" dirty="0"/>
              <a:t>Regional WIGOS Centres (RWCs) in RA II in pilot phase. </a:t>
            </a:r>
            <a:endParaRPr lang="zh-CN" altLang="zh-CN" sz="2400" dirty="0"/>
          </a:p>
          <a:p>
            <a:pPr>
              <a:spcBef>
                <a:spcPts val="1800"/>
              </a:spcBef>
            </a:pPr>
            <a:r>
              <a:rPr lang="en-GB" altLang="zh-CN" sz="2400" dirty="0"/>
              <a:t>In first half of 2019, A RA II RWCs coordinating Group will be established to coordinate the arrangement and activities of RA II RWCs. </a:t>
            </a:r>
            <a:endParaRPr lang="zh-CN" altLang="zh-CN" sz="2400" dirty="0"/>
          </a:p>
          <a:p>
            <a:endParaRPr lang="zh-CN" altLang="en-US" dirty="0"/>
          </a:p>
        </p:txBody>
      </p:sp>
    </p:spTree>
    <p:extLst>
      <p:ext uri="{BB962C8B-B14F-4D97-AF65-F5344CB8AC3E}">
        <p14:creationId xmlns:p14="http://schemas.microsoft.com/office/powerpoint/2010/main" val="2263792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normAutofit fontScale="77500" lnSpcReduction="20000"/>
          </a:bodyPr>
          <a:lstStyle/>
          <a:p>
            <a:pPr>
              <a:spcBef>
                <a:spcPts val="1200"/>
              </a:spcBef>
            </a:pPr>
            <a:r>
              <a:rPr lang="en-GB" altLang="zh-CN" dirty="0"/>
              <a:t>In March 2019, an informal face to face meeting for RA II RWCs candidates will be held during RA-II WIGOS Workshop in Tokyo to discuss the arrangement and  future activities.</a:t>
            </a:r>
            <a:endParaRPr lang="zh-CN" altLang="zh-CN" dirty="0"/>
          </a:p>
          <a:p>
            <a:pPr>
              <a:spcBef>
                <a:spcPts val="1200"/>
              </a:spcBef>
            </a:pPr>
            <a:r>
              <a:rPr lang="en-GB" altLang="zh-CN" dirty="0"/>
              <a:t>In2019, Responsibility area of each RWC will be decided based on the interests of the RWCs and the comments of members, so that every RA II member should be covered by at least one RA II RWC.</a:t>
            </a:r>
            <a:endParaRPr lang="zh-CN" altLang="zh-CN" dirty="0"/>
          </a:p>
          <a:p>
            <a:pPr>
              <a:spcBef>
                <a:spcPts val="1200"/>
              </a:spcBef>
            </a:pPr>
            <a:r>
              <a:rPr lang="en-GB" altLang="zh-CN" dirty="0"/>
              <a:t>In2020, the Guidance or best practise for the operation of RA II RWCs should be developed based on the experience of operation of RA II RWCs in pilot phase, to ensure all the RA II RWCs will apply the similar operation procedure and the same quality standard.</a:t>
            </a:r>
            <a:endParaRPr lang="zh-CN" altLang="en-US" dirty="0"/>
          </a:p>
        </p:txBody>
      </p:sp>
    </p:spTree>
    <p:extLst>
      <p:ext uri="{BB962C8B-B14F-4D97-AF65-F5344CB8AC3E}">
        <p14:creationId xmlns:p14="http://schemas.microsoft.com/office/powerpoint/2010/main" val="236535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pPr lvl="0"/>
            <a:r>
              <a:rPr lang="en-GB" altLang="zh-CN" b="1" dirty="0"/>
              <a:t>Proposal for RWCs’ function and </a:t>
            </a:r>
            <a:r>
              <a:rPr lang="en-GB" altLang="zh-CN" b="1" dirty="0" smtClean="0"/>
              <a:t>responsibilities</a:t>
            </a:r>
            <a:endParaRPr lang="zh-CN" altLang="en-US" dirty="0"/>
          </a:p>
        </p:txBody>
      </p:sp>
      <p:sp>
        <p:nvSpPr>
          <p:cNvPr id="3" name="内容占位符 2"/>
          <p:cNvSpPr>
            <a:spLocks noGrp="1"/>
          </p:cNvSpPr>
          <p:nvPr>
            <p:ph idx="1"/>
          </p:nvPr>
        </p:nvSpPr>
        <p:spPr/>
        <p:txBody>
          <a:bodyPr>
            <a:normAutofit fontScale="92500" lnSpcReduction="10000"/>
          </a:bodyPr>
          <a:lstStyle/>
          <a:p>
            <a:pPr>
              <a:spcBef>
                <a:spcPts val="1200"/>
              </a:spcBef>
            </a:pPr>
            <a:r>
              <a:rPr lang="en-GB" altLang="zh-CN" dirty="0"/>
              <a:t>The RA II RWCs must include the following mandatory functions as specified in the RWC Concept, </a:t>
            </a:r>
            <a:endParaRPr lang="zh-CN" altLang="zh-CN" dirty="0"/>
          </a:p>
          <a:p>
            <a:pPr lvl="1">
              <a:spcBef>
                <a:spcPts val="1200"/>
              </a:spcBef>
            </a:pPr>
            <a:r>
              <a:rPr lang="en-US" altLang="zh-CN" dirty="0" smtClean="0"/>
              <a:t>Regional </a:t>
            </a:r>
            <a:r>
              <a:rPr lang="en-US" altLang="zh-CN" dirty="0"/>
              <a:t>WIGOS metadata management (work with data providers to facilitate collecting, updating and providing quality control of WIGOS metadata in OSCAR/Surface);</a:t>
            </a:r>
            <a:endParaRPr lang="zh-CN" altLang="zh-CN" dirty="0"/>
          </a:p>
          <a:p>
            <a:pPr lvl="1">
              <a:spcBef>
                <a:spcPts val="1200"/>
              </a:spcBef>
            </a:pPr>
            <a:r>
              <a:rPr lang="en-US" altLang="zh-CN" dirty="0" smtClean="0"/>
              <a:t>Regional </a:t>
            </a:r>
            <a:r>
              <a:rPr lang="en-US" altLang="zh-CN" dirty="0"/>
              <a:t>WIGOS performance monitoring and incident management (WIGOS Data Quality Monitoring System) and follow-up with data providers in case of data availability or data quality issues.</a:t>
            </a:r>
            <a:endParaRPr lang="zh-CN" altLang="zh-CN" dirty="0"/>
          </a:p>
          <a:p>
            <a:endParaRPr lang="zh-CN" altLang="en-US" dirty="0"/>
          </a:p>
        </p:txBody>
      </p:sp>
    </p:spTree>
    <p:extLst>
      <p:ext uri="{BB962C8B-B14F-4D97-AF65-F5344CB8AC3E}">
        <p14:creationId xmlns:p14="http://schemas.microsoft.com/office/powerpoint/2010/main" val="203231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Proposal for RWCs’ function and responsibilities</a:t>
            </a:r>
            <a:endParaRPr lang="zh-CN" altLang="en-US" sz="3600" dirty="0"/>
          </a:p>
        </p:txBody>
      </p:sp>
      <p:sp>
        <p:nvSpPr>
          <p:cNvPr id="3" name="内容占位符 2"/>
          <p:cNvSpPr>
            <a:spLocks noGrp="1"/>
          </p:cNvSpPr>
          <p:nvPr>
            <p:ph idx="1"/>
          </p:nvPr>
        </p:nvSpPr>
        <p:spPr/>
        <p:txBody>
          <a:bodyPr>
            <a:normAutofit fontScale="70000" lnSpcReduction="20000"/>
          </a:bodyPr>
          <a:lstStyle/>
          <a:p>
            <a:pPr>
              <a:spcBef>
                <a:spcPts val="1800"/>
              </a:spcBef>
            </a:pPr>
            <a:r>
              <a:rPr lang="en-US" altLang="zh-CN" dirty="0"/>
              <a:t>Depending on available resources and RA II needs, one or more following optional functions may be adopted,</a:t>
            </a:r>
            <a:endParaRPr lang="zh-CN" altLang="zh-CN" dirty="0"/>
          </a:p>
          <a:p>
            <a:pPr lvl="1">
              <a:spcBef>
                <a:spcPts val="1800"/>
              </a:spcBef>
            </a:pPr>
            <a:r>
              <a:rPr lang="en-US" altLang="zh-CN" dirty="0" smtClean="0"/>
              <a:t>Play </a:t>
            </a:r>
            <a:r>
              <a:rPr lang="en-US" altLang="zh-CN" dirty="0"/>
              <a:t>a Coordinating role between Members and WMO bodies;</a:t>
            </a:r>
            <a:endParaRPr lang="zh-CN" altLang="zh-CN" dirty="0"/>
          </a:p>
          <a:p>
            <a:pPr lvl="1">
              <a:spcBef>
                <a:spcPts val="1800"/>
              </a:spcBef>
            </a:pPr>
            <a:r>
              <a:rPr lang="en-US" altLang="zh-CN" dirty="0" smtClean="0"/>
              <a:t>Hold </a:t>
            </a:r>
            <a:r>
              <a:rPr lang="en-US" altLang="zh-CN" dirty="0"/>
              <a:t>training courses or workshops concerning WIGOS implementation and network management;</a:t>
            </a:r>
            <a:endParaRPr lang="zh-CN" altLang="zh-CN" dirty="0"/>
          </a:p>
          <a:p>
            <a:pPr lvl="1">
              <a:spcBef>
                <a:spcPts val="1800"/>
              </a:spcBef>
            </a:pPr>
            <a:r>
              <a:rPr lang="en-US" altLang="zh-CN" dirty="0" smtClean="0"/>
              <a:t>Design </a:t>
            </a:r>
            <a:r>
              <a:rPr lang="en-US" altLang="zh-CN" dirty="0"/>
              <a:t>and update RA II RBON, and provide support to concerned members concerning network design / management </a:t>
            </a:r>
            <a:endParaRPr lang="zh-CN" altLang="zh-CN" dirty="0"/>
          </a:p>
          <a:p>
            <a:pPr lvl="1">
              <a:spcBef>
                <a:spcPts val="1800"/>
              </a:spcBef>
            </a:pPr>
            <a:r>
              <a:rPr lang="en-US" altLang="zh-CN" dirty="0" smtClean="0"/>
              <a:t>Provide </a:t>
            </a:r>
            <a:r>
              <a:rPr lang="en-US" altLang="zh-CN" dirty="0"/>
              <a:t>Technical support to concerned members concerning operation and maintenance of the WIGOS network. </a:t>
            </a:r>
            <a:endParaRPr lang="zh-CN" altLang="zh-CN" dirty="0"/>
          </a:p>
          <a:p>
            <a:pPr lvl="1">
              <a:spcBef>
                <a:spcPts val="1800"/>
              </a:spcBef>
            </a:pPr>
            <a:r>
              <a:rPr lang="en-US" altLang="zh-CN" dirty="0" smtClean="0"/>
              <a:t>Provide </a:t>
            </a:r>
            <a:r>
              <a:rPr lang="en-US" altLang="zh-CN" dirty="0"/>
              <a:t>assistance with the coordination of regional/sub-regional and national WIGOS projects; </a:t>
            </a:r>
            <a:endParaRPr lang="zh-CN" altLang="zh-CN" dirty="0"/>
          </a:p>
          <a:p>
            <a:pPr lvl="1">
              <a:spcBef>
                <a:spcPts val="1800"/>
              </a:spcBef>
            </a:pPr>
            <a:r>
              <a:rPr lang="en-US" altLang="zh-CN" dirty="0" smtClean="0"/>
              <a:t>Provide </a:t>
            </a:r>
            <a:r>
              <a:rPr lang="en-US" altLang="zh-CN" dirty="0"/>
              <a:t>support for regional capacity development activities</a:t>
            </a:r>
            <a:r>
              <a:rPr lang="en-US" altLang="zh-CN" dirty="0" smtClean="0"/>
              <a:t>.</a:t>
            </a:r>
            <a:endParaRPr lang="zh-CN" altLang="en-US" dirty="0"/>
          </a:p>
        </p:txBody>
      </p:sp>
    </p:spTree>
    <p:extLst>
      <p:ext uri="{BB962C8B-B14F-4D97-AF65-F5344CB8AC3E}">
        <p14:creationId xmlns:p14="http://schemas.microsoft.com/office/powerpoint/2010/main" val="3822031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73</TotalTime>
  <Words>940</Words>
  <Application>Microsoft Office PowerPoint</Application>
  <PresentationFormat>全屏显示(4:3)</PresentationFormat>
  <Paragraphs>46</Paragraphs>
  <Slides>11</Slides>
  <Notes>0</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The status and Plan in 2019 for the WIGOS centers in RA II</vt:lpstr>
      <vt:lpstr>status</vt:lpstr>
      <vt:lpstr>status</vt:lpstr>
      <vt:lpstr>Status</vt:lpstr>
      <vt:lpstr>Status</vt:lpstr>
      <vt:lpstr>Future consideration</vt:lpstr>
      <vt:lpstr>PowerPoint 演示文稿</vt:lpstr>
      <vt:lpstr>Proposal for RWCs’ function and responsibilities</vt:lpstr>
      <vt:lpstr>Proposal for RWCs’ function and responsibilities</vt:lpstr>
      <vt:lpstr>Barriers encountered and assistance needed</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status and proposal for the WIGOS centers in RA II</dc:title>
  <dc:creator>DELL</dc:creator>
  <cp:lastModifiedBy>陈永清</cp:lastModifiedBy>
  <cp:revision>16</cp:revision>
  <dcterms:created xsi:type="dcterms:W3CDTF">2019-01-22T01:03:22Z</dcterms:created>
  <dcterms:modified xsi:type="dcterms:W3CDTF">2019-01-25T02:47:03Z</dcterms:modified>
</cp:coreProperties>
</file>