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88" r:id="rId2"/>
    <p:sldId id="338" r:id="rId3"/>
    <p:sldId id="426" r:id="rId4"/>
    <p:sldId id="425" r:id="rId5"/>
    <p:sldId id="424" r:id="rId6"/>
    <p:sldId id="427" r:id="rId7"/>
    <p:sldId id="416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80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87" y="8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1F17-72BF-4A46-8CB2-781D21AD9145}" type="datetimeFigureOut">
              <a:rPr lang="en-US" smtClean="0"/>
              <a:t>25/01/2019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3B82E-D4CC-9045-9BA3-DF41A860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19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844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RA-IV Hurricane Committee Meeting, Martinique, April 10 2018</a:t>
            </a:r>
            <a:endParaRPr lang="en-GB"/>
          </a:p>
        </p:txBody>
      </p:sp>
      <p:pic>
        <p:nvPicPr>
          <p:cNvPr id="7" name="Picture 6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447675" indent="0">
              <a:defRPr/>
            </a:lvl2pPr>
            <a:lvl3pPr marL="895350" indent="0">
              <a:defRPr/>
            </a:lvl3pPr>
            <a:lvl4pPr marL="1254125" indent="0">
              <a:defRPr/>
            </a:lvl4pPr>
            <a:lvl5pPr marL="1789113" indent="0"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cbs-16@wmo.int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6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5576" y="1196752"/>
            <a:ext cx="8208912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800" b="1" dirty="0" smtClean="0">
                <a:solidFill>
                  <a:srgbClr val="000090"/>
                </a:solidFill>
              </a:rPr>
              <a:t>Regional WIGOS Centers (RWC)</a:t>
            </a:r>
            <a:endParaRPr lang="en-US" sz="5100" b="1" dirty="0" smtClean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5400" b="1" dirty="0">
                <a:solidFill>
                  <a:srgbClr val="000090"/>
                </a:solidFill>
              </a:rPr>
              <a:t>Status </a:t>
            </a:r>
            <a:r>
              <a:rPr lang="en-US" sz="5400" b="1" dirty="0" smtClean="0">
                <a:solidFill>
                  <a:srgbClr val="000090"/>
                </a:solidFill>
              </a:rPr>
              <a:t>of implementation (Jan 2019)</a:t>
            </a:r>
            <a:endParaRPr lang="en-US" sz="5100" b="1" dirty="0" smtClean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4800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800" dirty="0" smtClean="0">
                <a:solidFill>
                  <a:srgbClr val="000090"/>
                </a:solidFill>
              </a:rPr>
              <a:t>WIGOS Project Office</a:t>
            </a:r>
            <a:endParaRPr lang="en-US" sz="3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xfrm>
            <a:off x="250824" y="188896"/>
            <a:ext cx="8713790" cy="79219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Current</a:t>
            </a:r>
            <a:r>
              <a:rPr lang="fr-CH" sz="36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</a:t>
            </a:r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status</a:t>
            </a:r>
            <a:r>
              <a:rPr lang="fr-CH" sz="36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of </a:t>
            </a:r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RWCs</a:t>
            </a:r>
            <a:r>
              <a:rPr lang="fr-CH" sz="3600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(1)</a:t>
            </a:r>
            <a:endParaRPr sz="3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09061"/>
            <a:ext cx="8568952" cy="53860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Region 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Many indications of national interest (e.g. Morocco, Kenya, Tanzania, …), but limited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national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resources. RWC pilot to be initiated in East Africa on DFID (UK) project funding, centered in Kenya and Tanzania, but slow progress;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The potential role for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AGRHYMET in the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implementation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a RWC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(potentially jointly with Dakar RSMC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) for the West Africa is under discussion.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Region II: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RWCs being developed on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a sub-regional basis: China and Japan have both formally addressed P/RA-II to request recognition of RWCs in pilot mode in Beijing and in Tokyo, respectively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; A Workshop on RWC for RA II was held in Beijing, November 2018 and another Workshop, for follow-up and coordination of both RWCs is scheduled for March 2019 in Tokyo;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There are indications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of interest also from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India and from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Saudi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Arabia; A WIGOS Workshop is tentatively planned for the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MENA countries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(Middle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East and North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Africa) for Saudi Arabia on Q2-2019.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068334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xfrm>
            <a:off x="250824" y="188896"/>
            <a:ext cx="8713790" cy="79219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Current</a:t>
            </a:r>
            <a:r>
              <a:rPr lang="fr-CH" sz="36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</a:t>
            </a:r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status</a:t>
            </a:r>
            <a:r>
              <a:rPr lang="fr-CH" sz="36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of </a:t>
            </a:r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RWCs</a:t>
            </a:r>
            <a:r>
              <a:rPr lang="fr-CH" sz="3600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(2)</a:t>
            </a:r>
            <a:endParaRPr sz="3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09061"/>
            <a:ext cx="8568952" cy="450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Region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III: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A Virtual RWC approved by RA III-17 (November 2018, Chile),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with distributed functions involving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two Members, Brazil and Argentina, and a coordination committee; Detailed plans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the operational implementation are maturing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for both Members to cover the mandatory functions, as well as some optional functions.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Region IV: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No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clear path yet; USA may be willing to help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;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CMO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Headquarters and the Trinidad and Tobago Meteorological Service 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TTMS</a:t>
            </a:r>
            <a:r>
              <a:rPr lang="en-US" sz="1800">
                <a:latin typeface="Arial" pitchFamily="34" charset="0"/>
                <a:cs typeface="Arial" pitchFamily="34" charset="0"/>
              </a:rPr>
              <a:t>) agreed to explore co-hosting a Regional WIGOS Centre for the English-speaking Caribbean.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kumimoji="0" lang="fr-CH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Helvetica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32365197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xfrm>
            <a:off x="250824" y="188896"/>
            <a:ext cx="8713790" cy="79219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Current</a:t>
            </a:r>
            <a:r>
              <a:rPr lang="fr-CH" sz="36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</a:t>
            </a:r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status</a:t>
            </a:r>
            <a:r>
              <a:rPr lang="fr-CH" sz="36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of </a:t>
            </a:r>
            <a:r>
              <a:rPr lang="fr-CH" sz="360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RWCs</a:t>
            </a:r>
            <a:r>
              <a:rPr lang="fr-CH" sz="3600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(3)</a:t>
            </a:r>
            <a:endParaRPr sz="3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09061"/>
            <a:ext cx="8568952" cy="540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Region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V: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Indications of interest from Australia, Fiji, Indonesia, Singapore; was discussed at RA-V-17 in October;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en-US" sz="1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Region VI: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Successful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RWC operating in pilot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mode for the monitoring function of the WIGOS Data Quality Monitoring System (WDQMS) thanks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to EUTMETNET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engagement, initially at DWD (2018) and now at UK 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  <a:cs typeface="Arial"/>
              </a:rPr>
              <a:t>MetOffice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 from 1 January 2019 with support from DWD (to run Quality Monitoring portal); Expansion of activities to cover the function of WIGOS metadata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management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in OSCAR/Surface, dependent on EUMETNET STAC/PFAC decision;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Under discussion a RWC to cover the rest of RA VI for the incident management function, e.g. tentative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plans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with Belarus for the Russian-speaking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countries in RA-II and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RA-VI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lang="en-US" sz="1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Croatia expressed interest in establishing a RWC specific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for marine observing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systems.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83908081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xfrm>
            <a:off x="250698" y="188896"/>
            <a:ext cx="8713790" cy="747941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fr-CH" sz="32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Conclusions (WIGOS/PM)</a:t>
            </a:r>
            <a:endParaRPr sz="3200" b="1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1486520"/>
            <a:ext cx="8352928" cy="370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Per decision made by Cg-17, Regional </a:t>
            </a:r>
            <a:r>
              <a:rPr lang="en-US" sz="2200" dirty="0"/>
              <a:t>WIGOS Centers are a key element in supporting Members in the implementation of WIGOS and in improving the overall performance of WIGOS</a:t>
            </a:r>
            <a:r>
              <a:rPr lang="en-US" sz="2200" dirty="0" smtClean="0"/>
              <a:t>;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RWC concept has been developed and refined by three sessions of ICG-WIGOS, under strong guidance from the PRAs in particular;</a:t>
            </a:r>
            <a:endParaRPr lang="en-US" sz="22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However, the current level of implementation of the RWC concept </a:t>
            </a:r>
            <a:r>
              <a:rPr lang="en-US" sz="2200" smtClean="0"/>
              <a:t>remains quite </a:t>
            </a:r>
            <a:r>
              <a:rPr lang="en-US" sz="2200" dirty="0" smtClean="0"/>
              <a:t>low by any measure; Number of functional RWC pilots, number of Members expressing willingness to contribute, scope of RWC activities,</a:t>
            </a:r>
            <a:r>
              <a:rPr lang="mr-IN" sz="2200" dirty="0" smtClean="0"/>
              <a:t>…</a:t>
            </a:r>
            <a:endParaRPr lang="fr-CH" sz="2200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fr-CH" sz="2200" dirty="0"/>
          </a:p>
        </p:txBody>
      </p:sp>
    </p:spTree>
    <p:extLst>
      <p:ext uri="{BB962C8B-B14F-4D97-AF65-F5344CB8AC3E}">
        <p14:creationId xmlns:p14="http://schemas.microsoft.com/office/powerpoint/2010/main" val="1308523320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xfrm>
            <a:off x="250698" y="188896"/>
            <a:ext cx="8713790" cy="747941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fr-CH" sz="32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Questions</a:t>
            </a:r>
            <a:r>
              <a:rPr lang="fr-CH" sz="3200" b="1" dirty="0">
                <a:solidFill>
                  <a:srgbClr val="000090"/>
                </a:solidFill>
                <a:latin typeface="Arial"/>
                <a:ea typeface="Arial"/>
                <a:cs typeface="Arial"/>
              </a:rPr>
              <a:t> </a:t>
            </a:r>
            <a:r>
              <a:rPr lang="fr-CH" sz="3200" b="1" dirty="0" smtClean="0">
                <a:solidFill>
                  <a:srgbClr val="000090"/>
                </a:solidFill>
                <a:latin typeface="Arial"/>
                <a:ea typeface="Arial"/>
                <a:cs typeface="Arial"/>
              </a:rPr>
              <a:t>for ICG-WIGOS</a:t>
            </a:r>
            <a:endParaRPr sz="3200" b="1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388090"/>
            <a:ext cx="7704856" cy="4632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fr-CH" sz="2800" dirty="0" smtClean="0"/>
              <a:t>How do we ensure  global coverage of RWC efforts, given limited effectiveness of seeking volunteers?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fr-CH" sz="2800" dirty="0" smtClean="0"/>
              <a:t>How do we ensure unique affiliation between individual Members and one (and only one) RWC?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fr-CH" sz="2800" dirty="0" smtClean="0"/>
              <a:t>How do we accredit and review Regional WIGOS Centers; by which process and by whom?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fr-CH" sz="2800" dirty="0" smtClean="0"/>
              <a:t>What kind of global coordination and support mechanism for RWCs do we envisage?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894380949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3100" dirty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www.wmo.int/wigos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6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10827</TotalTime>
  <Words>620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PowerPoint Presentation</vt:lpstr>
      <vt:lpstr>Current status of RWCs (1)</vt:lpstr>
      <vt:lpstr>Current status of RWCs (2)</vt:lpstr>
      <vt:lpstr>Current status of RWCs (3)</vt:lpstr>
      <vt:lpstr>Conclusions (WIGOS/PM)</vt:lpstr>
      <vt:lpstr>Questions for ICG-WIGOS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Filipe NUNES;Lars Peter Riishojgaard</dc:creator>
  <cp:lastModifiedBy>Igor Zahumensky</cp:lastModifiedBy>
  <cp:revision>264</cp:revision>
  <dcterms:modified xsi:type="dcterms:W3CDTF">2019-01-25T09:21:47Z</dcterms:modified>
</cp:coreProperties>
</file>