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1" r:id="rId3"/>
    <p:sldId id="272" r:id="rId4"/>
    <p:sldId id="273" r:id="rId5"/>
    <p:sldId id="274" r:id="rId6"/>
    <p:sldId id="262"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85" autoAdjust="0"/>
  </p:normalViewPr>
  <p:slideViewPr>
    <p:cSldViewPr snapToGrid="0" snapToObjects="1">
      <p:cViewPr>
        <p:scale>
          <a:sx n="100" d="100"/>
          <a:sy n="100" d="100"/>
        </p:scale>
        <p:origin x="-3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E7FF4-DA83-4844-96A5-9B34CC4A5491}" type="datetimeFigureOut">
              <a:rPr lang="de-CH" smtClean="0"/>
              <a:t>24.01.2019</a:t>
            </a:fld>
            <a:endParaRPr lang="de-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A5D2B-442C-4D03-BB7E-1851BF85403F}" type="slidenum">
              <a:rPr lang="de-CH" smtClean="0"/>
              <a:t>‹#›</a:t>
            </a:fld>
            <a:endParaRPr lang="de-CH"/>
          </a:p>
        </p:txBody>
      </p:sp>
    </p:spTree>
    <p:extLst>
      <p:ext uri="{BB962C8B-B14F-4D97-AF65-F5344CB8AC3E}">
        <p14:creationId xmlns:p14="http://schemas.microsoft.com/office/powerpoint/2010/main" val="90469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the </a:t>
            </a:r>
            <a:r>
              <a:rPr lang="en-GB" sz="1200" dirty="0" smtClean="0"/>
              <a:t>development of the GBON concept and its draft provisions for the Manual on WIGOS, are already a substantial impact of the project that was based on the experimental results from the WDQMS </a:t>
            </a:r>
            <a:r>
              <a:rPr lang="en-GB" sz="1200" dirty="0" err="1" smtClean="0"/>
              <a:t>Webtool</a:t>
            </a:r>
            <a:r>
              <a:rPr lang="en-GB" sz="1200" dirty="0" smtClean="0"/>
              <a:t> prototype,</a:t>
            </a:r>
            <a:endParaRPr lang="de-CH" sz="1200" dirty="0" smtClean="0"/>
          </a:p>
          <a:p>
            <a:endParaRPr lang="de-CH" dirty="0" smtClean="0"/>
          </a:p>
          <a:p>
            <a:r>
              <a:rPr lang="en-GB" dirty="0" smtClean="0"/>
              <a:t>Output </a:t>
            </a:r>
            <a:r>
              <a:rPr lang="en-GB" dirty="0" smtClean="0"/>
              <a:t>generated by the GNWPC Pilot was shown at the CBS TECO in March 2018, and the relatively poor status of exchange of surface observations led to the CBS MG putting this issue in front of EC-70 as a matter to be urgently addressed by organization.</a:t>
            </a:r>
            <a:endParaRPr lang="de-CH" dirty="0" smtClean="0"/>
          </a:p>
          <a:p>
            <a:endParaRPr lang="en-GB" dirty="0" smtClean="0"/>
          </a:p>
          <a:p>
            <a:r>
              <a:rPr lang="en-GB" dirty="0" smtClean="0"/>
              <a:t>Similar </a:t>
            </a:r>
            <a:r>
              <a:rPr lang="en-GB" dirty="0" smtClean="0"/>
              <a:t>results were presented at EC-70, and the Council decided to take immediate action to improve this situation. The Council thus requested the Commission for Basic System to develop an overarching design for a Global Basic Observing Network (GBON) that would meet threshold requirements or better for Global NWP and climate analysis, and it requested ICG-WIGOS to develop the relevant provisions reflecting this design and incorporate them in the new draft Manual on WIGOS to be submitted for approval by Cg-18.</a:t>
            </a:r>
            <a:endParaRPr lang="de-CH" dirty="0" smtClean="0"/>
          </a:p>
          <a:p>
            <a:endParaRPr lang="en-GB" dirty="0" smtClean="0"/>
          </a:p>
        </p:txBody>
      </p:sp>
      <p:sp>
        <p:nvSpPr>
          <p:cNvPr id="4" name="Slide Number Placeholder 3"/>
          <p:cNvSpPr>
            <a:spLocks noGrp="1"/>
          </p:cNvSpPr>
          <p:nvPr>
            <p:ph type="sldNum" sz="quarter" idx="10"/>
          </p:nvPr>
        </p:nvSpPr>
        <p:spPr/>
        <p:txBody>
          <a:bodyPr/>
          <a:lstStyle/>
          <a:p>
            <a:fld id="{BD9A5D2B-442C-4D03-BB7E-1851BF85403F}" type="slidenum">
              <a:rPr lang="de-CH" smtClean="0"/>
              <a:t>2</a:t>
            </a:fld>
            <a:endParaRPr lang="de-CH"/>
          </a:p>
        </p:txBody>
      </p:sp>
    </p:spTree>
    <p:extLst>
      <p:ext uri="{BB962C8B-B14F-4D97-AF65-F5344CB8AC3E}">
        <p14:creationId xmlns:p14="http://schemas.microsoft.com/office/powerpoint/2010/main" val="419915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For TT-WDQMS (low priority): to create a template for radars similar to that for radiosondes, to collect results from NWP centres assimilating wind profilers/radars profiles (ECMWF, NCEP, JMA) for both availability &amp; quality (o-b).</a:t>
            </a:r>
            <a:endParaRPr lang="de-CH" dirty="0" smtClean="0"/>
          </a:p>
          <a:p>
            <a:pPr lvl="0"/>
            <a:r>
              <a:rPr lang="en-GB" dirty="0" smtClean="0"/>
              <a:t>For TT-WDQMS: to integrate ASAP observations using the radiosonde template, but availability results won't have any comparison target.</a:t>
            </a:r>
            <a:endParaRPr lang="de-CH" dirty="0" smtClean="0"/>
          </a:p>
          <a:p>
            <a:pPr marL="342900" indent="-342900">
              <a:buFont typeface="Wingdings" panose="05000000000000000000" pitchFamily="2" charset="2"/>
              <a:buChar char="à"/>
            </a:pPr>
            <a:endParaRPr lang="de-CH" dirty="0" smtClean="0"/>
          </a:p>
          <a:p>
            <a:endParaRPr lang="de-CH" dirty="0"/>
          </a:p>
        </p:txBody>
      </p:sp>
      <p:sp>
        <p:nvSpPr>
          <p:cNvPr id="4" name="Slide Number Placeholder 3"/>
          <p:cNvSpPr>
            <a:spLocks noGrp="1"/>
          </p:cNvSpPr>
          <p:nvPr>
            <p:ph type="sldNum" sz="quarter" idx="10"/>
          </p:nvPr>
        </p:nvSpPr>
        <p:spPr/>
        <p:txBody>
          <a:bodyPr/>
          <a:lstStyle/>
          <a:p>
            <a:fld id="{BD9A5D2B-442C-4D03-BB7E-1851BF85403F}" type="slidenum">
              <a:rPr lang="de-CH" smtClean="0"/>
              <a:t>3</a:t>
            </a:fld>
            <a:endParaRPr lang="de-CH"/>
          </a:p>
        </p:txBody>
      </p:sp>
    </p:spTree>
    <p:extLst>
      <p:ext uri="{BB962C8B-B14F-4D97-AF65-F5344CB8AC3E}">
        <p14:creationId xmlns:p14="http://schemas.microsoft.com/office/powerpoint/2010/main" val="419148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BD9A5D2B-442C-4D03-BB7E-1851BF85403F}" type="slidenum">
              <a:rPr lang="de-CH" smtClean="0"/>
              <a:t>4</a:t>
            </a:fld>
            <a:endParaRPr lang="de-CH"/>
          </a:p>
        </p:txBody>
      </p:sp>
    </p:spTree>
    <p:extLst>
      <p:ext uri="{BB962C8B-B14F-4D97-AF65-F5344CB8AC3E}">
        <p14:creationId xmlns:p14="http://schemas.microsoft.com/office/powerpoint/2010/main" val="378281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2002370"/>
            <a:ext cx="8229600" cy="2474380"/>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6000" dirty="0">
                <a:solidFill>
                  <a:srgbClr val="000090"/>
                </a:solidFill>
              </a:rPr>
              <a:t>4. STATUS </a:t>
            </a:r>
            <a:r>
              <a:rPr lang="en-GB" sz="6000" dirty="0" smtClean="0">
                <a:solidFill>
                  <a:srgbClr val="000090"/>
                </a:solidFill>
              </a:rPr>
              <a:t>OF THE PRIORITY AREAS IMPLEMENTATION OF THE PLAN FOR THE WIGOS PRE-OPERATIONAL PHASE (PWPP)</a:t>
            </a:r>
            <a:endParaRPr lang="de-CH" sz="6000" dirty="0" smtClean="0">
              <a:solidFill>
                <a:srgbClr val="000090"/>
              </a:solidFill>
            </a:endParaRPr>
          </a:p>
          <a:p>
            <a:r>
              <a:rPr lang="en-GB" sz="6000" dirty="0" smtClean="0">
                <a:solidFill>
                  <a:srgbClr val="000090"/>
                </a:solidFill>
              </a:rPr>
              <a:t> </a:t>
            </a:r>
            <a:endParaRPr lang="de-CH" sz="6000" dirty="0" smtClean="0">
              <a:solidFill>
                <a:srgbClr val="000090"/>
              </a:solidFill>
            </a:endParaRPr>
          </a:p>
          <a:p>
            <a:r>
              <a:rPr lang="en-GB" sz="4900" b="1" dirty="0" smtClean="0">
                <a:solidFill>
                  <a:srgbClr val="000090"/>
                </a:solidFill>
              </a:rPr>
              <a:t>4.4 Development and implementation of the</a:t>
            </a:r>
            <a:endParaRPr lang="de-CH" sz="4900" b="1" dirty="0" smtClean="0">
              <a:solidFill>
                <a:srgbClr val="000090"/>
              </a:solidFill>
            </a:endParaRPr>
          </a:p>
          <a:p>
            <a:r>
              <a:rPr lang="en-GB" sz="4900" b="1" dirty="0" smtClean="0">
                <a:solidFill>
                  <a:srgbClr val="000090"/>
                </a:solidFill>
              </a:rPr>
              <a:t>WIGOS Data Quality Monitoring System</a:t>
            </a:r>
          </a:p>
          <a:p>
            <a:endParaRPr lang="en-GB" sz="4900" dirty="0">
              <a:solidFill>
                <a:srgbClr val="000090"/>
              </a:solidFill>
            </a:endParaRPr>
          </a:p>
          <a:p>
            <a:r>
              <a:rPr lang="en-GB" sz="5000" dirty="0">
                <a:solidFill>
                  <a:srgbClr val="000090"/>
                </a:solidFill>
              </a:rPr>
              <a:t>ICG-WIGOS-8/</a:t>
            </a:r>
            <a:r>
              <a:rPr lang="en-US" sz="5000" dirty="0">
                <a:solidFill>
                  <a:srgbClr val="000090"/>
                </a:solidFill>
              </a:rPr>
              <a:t>Doc 4.4</a:t>
            </a:r>
            <a:endParaRPr lang="de-CH" sz="5000" dirty="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Contributions to Manual &amp; Guide to WIGOS</a:t>
            </a:r>
            <a:endParaRPr lang="en-US" dirty="0"/>
          </a:p>
        </p:txBody>
      </p:sp>
      <p:sp>
        <p:nvSpPr>
          <p:cNvPr id="3" name="Rectangle 2"/>
          <p:cNvSpPr/>
          <p:nvPr/>
        </p:nvSpPr>
        <p:spPr>
          <a:xfrm>
            <a:off x="605116" y="1632469"/>
            <a:ext cx="7034112" cy="4985980"/>
          </a:xfrm>
          <a:prstGeom prst="rect">
            <a:avLst/>
          </a:prstGeom>
        </p:spPr>
        <p:txBody>
          <a:bodyPr wrap="square">
            <a:spAutoFit/>
          </a:bodyPr>
          <a:lstStyle/>
          <a:p>
            <a:r>
              <a:rPr lang="en-GB" sz="2400" dirty="0" smtClean="0"/>
              <a:t>Guide to WIGOS </a:t>
            </a:r>
            <a:r>
              <a:rPr lang="en-US" sz="2000" dirty="0"/>
              <a:t>(WMO-No. 1165, 2018 update</a:t>
            </a:r>
            <a:r>
              <a:rPr lang="en-US" sz="2000" dirty="0" smtClean="0"/>
              <a:t>)</a:t>
            </a:r>
          </a:p>
          <a:p>
            <a:pPr marL="342900" indent="-342900">
              <a:buFont typeface="Arial" panose="020B0604020202020204" pitchFamily="34" charset="0"/>
              <a:buChar char="•"/>
            </a:pPr>
            <a:r>
              <a:rPr lang="en-GB" sz="2000" dirty="0" smtClean="0"/>
              <a:t>“</a:t>
            </a:r>
            <a:r>
              <a:rPr lang="en-GB" sz="2000" b="1" dirty="0" smtClean="0"/>
              <a:t>Technical Guidelines </a:t>
            </a:r>
            <a:r>
              <a:rPr lang="en-GB" sz="2000" dirty="0" smtClean="0"/>
              <a:t>for Regional WIGOS Centres (RWCs) on the WIGOS Data Quality Monitoring System (WDQMS) for surface-based stations of the Global Observing System (GOS)” was endorsed by EC-70 </a:t>
            </a:r>
            <a:r>
              <a:rPr lang="en-GB" sz="2000" dirty="0" smtClean="0">
                <a:sym typeface="Wingdings" panose="05000000000000000000" pitchFamily="2" charset="2"/>
              </a:rPr>
              <a:t></a:t>
            </a:r>
            <a:r>
              <a:rPr lang="en-US" sz="2000" dirty="0" smtClean="0"/>
              <a:t>Annex </a:t>
            </a:r>
            <a:r>
              <a:rPr lang="en-US" sz="2000" dirty="0"/>
              <a:t>to Chapter 9 </a:t>
            </a:r>
            <a:endParaRPr lang="en-US" sz="2000" dirty="0" smtClean="0"/>
          </a:p>
          <a:p>
            <a:pPr>
              <a:spcBef>
                <a:spcPts val="2400"/>
              </a:spcBef>
            </a:pPr>
            <a:r>
              <a:rPr lang="en-US" sz="2400" dirty="0" smtClean="0"/>
              <a:t>Manual </a:t>
            </a:r>
            <a:r>
              <a:rPr lang="en-US" sz="2400" dirty="0"/>
              <a:t>on </a:t>
            </a:r>
            <a:r>
              <a:rPr lang="en-US" sz="2400" dirty="0" smtClean="0"/>
              <a:t>WIGOS </a:t>
            </a:r>
            <a:r>
              <a:rPr lang="en-GB" sz="2000" dirty="0"/>
              <a:t>(WMO-No. 1160) </a:t>
            </a:r>
            <a:endParaRPr lang="en-GB" sz="2000" dirty="0"/>
          </a:p>
          <a:p>
            <a:pPr marL="342900" indent="-342900">
              <a:spcBef>
                <a:spcPts val="600"/>
              </a:spcBef>
              <a:buFont typeface="Arial" panose="020B0604020202020204" pitchFamily="34" charset="0"/>
              <a:buChar char="•"/>
            </a:pPr>
            <a:r>
              <a:rPr lang="en-GB" sz="2000" dirty="0" smtClean="0"/>
              <a:t>Contributions </a:t>
            </a:r>
            <a:r>
              <a:rPr lang="en-GB" sz="2000" dirty="0" smtClean="0"/>
              <a:t>to new </a:t>
            </a:r>
            <a:r>
              <a:rPr lang="en-GB" sz="2000" dirty="0"/>
              <a:t>draft edition of the Manual on WIGOS </a:t>
            </a:r>
            <a:r>
              <a:rPr lang="en-GB" sz="2000" dirty="0" smtClean="0">
                <a:sym typeface="Wingdings" panose="05000000000000000000" pitchFamily="2" charset="2"/>
              </a:rPr>
              <a:t> </a:t>
            </a:r>
            <a:r>
              <a:rPr lang="en-GB" sz="2000" dirty="0" smtClean="0"/>
              <a:t> </a:t>
            </a:r>
            <a:r>
              <a:rPr lang="en-GB" sz="2000" b="1" dirty="0" smtClean="0"/>
              <a:t>generic </a:t>
            </a:r>
            <a:r>
              <a:rPr lang="en-GB" sz="2000" b="1" dirty="0"/>
              <a:t>description of WDQMS</a:t>
            </a:r>
            <a:r>
              <a:rPr lang="en-GB" sz="2000" dirty="0"/>
              <a:t>, including its functions and the responsibilities at </a:t>
            </a:r>
            <a:r>
              <a:rPr lang="en-GB" sz="2000" dirty="0" smtClean="0"/>
              <a:t>all </a:t>
            </a:r>
            <a:r>
              <a:rPr lang="en-GB" sz="2000" dirty="0" smtClean="0"/>
              <a:t>levels</a:t>
            </a:r>
            <a:endParaRPr lang="en-GB" sz="2000" dirty="0"/>
          </a:p>
          <a:p>
            <a:pPr marL="342900" indent="-342900">
              <a:spcBef>
                <a:spcPts val="600"/>
              </a:spcBef>
              <a:buFont typeface="Arial" panose="020B0604020202020204" pitchFamily="34" charset="0"/>
              <a:buChar char="•"/>
            </a:pPr>
            <a:r>
              <a:rPr lang="en-GB" sz="2000" dirty="0" smtClean="0"/>
              <a:t>Development </a:t>
            </a:r>
            <a:r>
              <a:rPr lang="en-GB" sz="2000" dirty="0"/>
              <a:t>of the </a:t>
            </a:r>
            <a:r>
              <a:rPr lang="en-GB" sz="2000" b="1" dirty="0"/>
              <a:t>GBON</a:t>
            </a:r>
            <a:r>
              <a:rPr lang="en-GB" sz="2000" dirty="0"/>
              <a:t> concept and its draft provisions for the Manual on </a:t>
            </a:r>
            <a:r>
              <a:rPr lang="en-GB" sz="2000" dirty="0" smtClean="0"/>
              <a:t>WIGOS</a:t>
            </a:r>
          </a:p>
          <a:p>
            <a:pPr marL="342900" indent="-342900">
              <a:spcBef>
                <a:spcPts val="1200"/>
              </a:spcBef>
              <a:buFont typeface="Wingdings" panose="05000000000000000000" pitchFamily="2" charset="2"/>
              <a:buChar char="à"/>
            </a:pPr>
            <a:r>
              <a:rPr lang="de-CH" sz="2000" dirty="0" err="1" smtClean="0">
                <a:sym typeface="Wingdings" panose="05000000000000000000" pitchFamily="2" charset="2"/>
              </a:rPr>
              <a:t>endorse</a:t>
            </a:r>
            <a:r>
              <a:rPr lang="de-CH" sz="2000" dirty="0" smtClean="0">
                <a:sym typeface="Wingdings" panose="05000000000000000000" pitchFamily="2" charset="2"/>
              </a:rPr>
              <a:t> </a:t>
            </a:r>
            <a:r>
              <a:rPr lang="de-CH" sz="2000" dirty="0" err="1" smtClean="0">
                <a:sym typeface="Wingdings" panose="05000000000000000000" pitchFamily="2" charset="2"/>
              </a:rPr>
              <a:t>the</a:t>
            </a:r>
            <a:r>
              <a:rPr lang="de-CH" sz="2000" dirty="0" smtClean="0">
                <a:sym typeface="Wingdings" panose="05000000000000000000" pitchFamily="2" charset="2"/>
              </a:rPr>
              <a:t> </a:t>
            </a:r>
            <a:r>
              <a:rPr lang="de-CH" sz="2000" dirty="0" err="1" smtClean="0">
                <a:sym typeface="Wingdings" panose="05000000000000000000" pitchFamily="2" charset="2"/>
              </a:rPr>
              <a:t>edits</a:t>
            </a:r>
            <a:r>
              <a:rPr lang="de-CH" sz="2000" dirty="0" smtClean="0">
                <a:sym typeface="Wingdings" panose="05000000000000000000" pitchFamily="2" charset="2"/>
              </a:rPr>
              <a:t> </a:t>
            </a:r>
            <a:r>
              <a:rPr lang="de-CH" sz="2000" dirty="0" err="1" smtClean="0">
                <a:sym typeface="Wingdings" panose="05000000000000000000" pitchFamily="2" charset="2"/>
              </a:rPr>
              <a:t>to</a:t>
            </a:r>
            <a:r>
              <a:rPr lang="de-CH" sz="2000" dirty="0" smtClean="0">
                <a:sym typeface="Wingdings" panose="05000000000000000000" pitchFamily="2" charset="2"/>
              </a:rPr>
              <a:t> </a:t>
            </a:r>
            <a:r>
              <a:rPr lang="de-CH" sz="2000" dirty="0" err="1" smtClean="0">
                <a:sym typeface="Wingdings" panose="05000000000000000000" pitchFamily="2" charset="2"/>
              </a:rPr>
              <a:t>the</a:t>
            </a:r>
            <a:r>
              <a:rPr lang="de-CH" sz="2000" dirty="0" smtClean="0">
                <a:sym typeface="Wingdings" panose="05000000000000000000" pitchFamily="2" charset="2"/>
              </a:rPr>
              <a:t> </a:t>
            </a:r>
            <a:r>
              <a:rPr lang="de-CH" sz="2000" dirty="0" err="1" smtClean="0">
                <a:sym typeface="Wingdings" panose="05000000000000000000" pitchFamily="2" charset="2"/>
              </a:rPr>
              <a:t>new</a:t>
            </a:r>
            <a:r>
              <a:rPr lang="de-CH" sz="2000" dirty="0" smtClean="0">
                <a:sym typeface="Wingdings" panose="05000000000000000000" pitchFamily="2" charset="2"/>
              </a:rPr>
              <a:t> </a:t>
            </a:r>
            <a:r>
              <a:rPr lang="de-CH" sz="2000" dirty="0" err="1" smtClean="0">
                <a:sym typeface="Wingdings" panose="05000000000000000000" pitchFamily="2" charset="2"/>
              </a:rPr>
              <a:t>draft</a:t>
            </a:r>
            <a:r>
              <a:rPr lang="de-CH" sz="2000" dirty="0" smtClean="0">
                <a:sym typeface="Wingdings" panose="05000000000000000000" pitchFamily="2" charset="2"/>
              </a:rPr>
              <a:t> </a:t>
            </a:r>
            <a:r>
              <a:rPr lang="de-CH" sz="2000" dirty="0" err="1" smtClean="0">
                <a:sym typeface="Wingdings" panose="05000000000000000000" pitchFamily="2" charset="2"/>
              </a:rPr>
              <a:t>edition</a:t>
            </a:r>
            <a:r>
              <a:rPr lang="de-CH" sz="2000" dirty="0" smtClean="0">
                <a:sym typeface="Wingdings" panose="05000000000000000000" pitchFamily="2" charset="2"/>
              </a:rPr>
              <a:t> </a:t>
            </a:r>
            <a:r>
              <a:rPr lang="de-CH" sz="2000" dirty="0" err="1" smtClean="0">
                <a:sym typeface="Wingdings" panose="05000000000000000000" pitchFamily="2" charset="2"/>
              </a:rPr>
              <a:t>of</a:t>
            </a:r>
            <a:r>
              <a:rPr lang="de-CH" sz="2000" dirty="0" smtClean="0">
                <a:sym typeface="Wingdings" panose="05000000000000000000" pitchFamily="2" charset="2"/>
              </a:rPr>
              <a:t> </a:t>
            </a:r>
            <a:r>
              <a:rPr lang="de-CH" sz="2000" dirty="0" err="1" smtClean="0">
                <a:sym typeface="Wingdings" panose="05000000000000000000" pitchFamily="2" charset="2"/>
              </a:rPr>
              <a:t>the</a:t>
            </a:r>
            <a:r>
              <a:rPr lang="de-CH" sz="2000" dirty="0" smtClean="0">
                <a:sym typeface="Wingdings" panose="05000000000000000000" pitchFamily="2" charset="2"/>
              </a:rPr>
              <a:t> Manual on WIGOS </a:t>
            </a:r>
            <a:r>
              <a:rPr lang="de-CH" sz="2000" dirty="0" err="1" smtClean="0">
                <a:sym typeface="Wingdings" panose="05000000000000000000" pitchFamily="2" charset="2"/>
              </a:rPr>
              <a:t>and</a:t>
            </a:r>
            <a:r>
              <a:rPr lang="de-CH" sz="2000" dirty="0" smtClean="0">
                <a:sym typeface="Wingdings" panose="05000000000000000000" pitchFamily="2" charset="2"/>
              </a:rPr>
              <a:t> </a:t>
            </a:r>
            <a:r>
              <a:rPr lang="de-CH" sz="2000" dirty="0" err="1" smtClean="0">
                <a:sym typeface="Wingdings" panose="05000000000000000000" pitchFamily="2" charset="2"/>
              </a:rPr>
              <a:t>to</a:t>
            </a:r>
            <a:r>
              <a:rPr lang="de-CH" sz="2000" dirty="0" smtClean="0">
                <a:sym typeface="Wingdings" panose="05000000000000000000" pitchFamily="2" charset="2"/>
              </a:rPr>
              <a:t> </a:t>
            </a:r>
            <a:r>
              <a:rPr lang="de-CH" sz="2000" dirty="0" err="1" smtClean="0">
                <a:sym typeface="Wingdings" panose="05000000000000000000" pitchFamily="2" charset="2"/>
              </a:rPr>
              <a:t>review</a:t>
            </a:r>
            <a:r>
              <a:rPr lang="de-CH" sz="2000" dirty="0" smtClean="0">
                <a:sym typeface="Wingdings" panose="05000000000000000000" pitchFamily="2" charset="2"/>
              </a:rPr>
              <a:t> </a:t>
            </a:r>
            <a:r>
              <a:rPr lang="de-CH" sz="2000" dirty="0" err="1" smtClean="0">
                <a:sym typeface="Wingdings" panose="05000000000000000000" pitchFamily="2" charset="2"/>
              </a:rPr>
              <a:t>some</a:t>
            </a:r>
            <a:r>
              <a:rPr lang="de-CH" sz="2000" dirty="0" smtClean="0">
                <a:sym typeface="Wingdings" panose="05000000000000000000" pitchFamily="2" charset="2"/>
              </a:rPr>
              <a:t> </a:t>
            </a:r>
            <a:r>
              <a:rPr lang="de-CH" sz="2000" dirty="0" err="1" smtClean="0">
                <a:sym typeface="Wingdings" panose="05000000000000000000" pitchFamily="2" charset="2"/>
              </a:rPr>
              <a:t>provisions</a:t>
            </a:r>
            <a:endParaRPr lang="de-CH"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228" y="1417638"/>
            <a:ext cx="1207634" cy="1710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3032" y="3993775"/>
            <a:ext cx="1540968" cy="199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79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Integration of all WIGOS components </a:t>
            </a:r>
            <a:endParaRPr lang="en-US" dirty="0"/>
          </a:p>
        </p:txBody>
      </p:sp>
      <p:sp>
        <p:nvSpPr>
          <p:cNvPr id="3" name="Rectangle 2"/>
          <p:cNvSpPr/>
          <p:nvPr/>
        </p:nvSpPr>
        <p:spPr>
          <a:xfrm>
            <a:off x="457201" y="1709681"/>
            <a:ext cx="7839074" cy="4970591"/>
          </a:xfrm>
          <a:prstGeom prst="rect">
            <a:avLst/>
          </a:prstGeom>
        </p:spPr>
        <p:txBody>
          <a:bodyPr wrap="square">
            <a:spAutoFit/>
          </a:bodyPr>
          <a:lstStyle/>
          <a:p>
            <a:r>
              <a:rPr lang="de-CH" sz="2400" b="1" dirty="0" smtClean="0"/>
              <a:t>Progress</a:t>
            </a:r>
            <a:r>
              <a:rPr lang="de-CH" sz="2400" b="1" dirty="0" smtClean="0"/>
              <a:t>: </a:t>
            </a:r>
            <a:endParaRPr lang="de-CH" sz="2400" b="1" dirty="0" smtClean="0"/>
          </a:p>
          <a:p>
            <a:pPr marL="342900" indent="-342900">
              <a:buFont typeface="Arial" panose="020B0604020202020204" pitchFamily="34" charset="0"/>
              <a:buChar char="•"/>
            </a:pPr>
            <a:r>
              <a:rPr lang="en-GB" dirty="0" smtClean="0"/>
              <a:t>Development &amp; implementation of monitoring files for</a:t>
            </a:r>
            <a:endParaRPr lang="en-GB" dirty="0" smtClean="0"/>
          </a:p>
          <a:p>
            <a:pPr marL="800100" lvl="1" indent="-342900">
              <a:buFont typeface="Courier New" panose="02070309020205020404" pitchFamily="49" charset="0"/>
              <a:buChar char="o"/>
            </a:pPr>
            <a:r>
              <a:rPr lang="en-GB" dirty="0" smtClean="0"/>
              <a:t>upper-air observations,</a:t>
            </a:r>
          </a:p>
          <a:p>
            <a:pPr marL="800100" lvl="1" indent="-342900">
              <a:buFont typeface="Courier New" panose="02070309020205020404" pitchFamily="49" charset="0"/>
              <a:buChar char="o"/>
            </a:pPr>
            <a:r>
              <a:rPr lang="en-GB" dirty="0" smtClean="0"/>
              <a:t>aircraft observations,</a:t>
            </a:r>
          </a:p>
          <a:p>
            <a:pPr marL="342900" indent="-342900">
              <a:spcBef>
                <a:spcPts val="1200"/>
              </a:spcBef>
              <a:buFont typeface="Arial" panose="020B0604020202020204" pitchFamily="34" charset="0"/>
              <a:buChar char="•"/>
            </a:pPr>
            <a:r>
              <a:rPr lang="en-GB" dirty="0">
                <a:sym typeface="Wingdings" panose="05000000000000000000" pitchFamily="2" charset="2"/>
              </a:rPr>
              <a:t>Monitoring </a:t>
            </a:r>
            <a:r>
              <a:rPr lang="en-GB" dirty="0">
                <a:sym typeface="Wingdings" panose="05000000000000000000" pitchFamily="2" charset="2"/>
              </a:rPr>
              <a:t>of satellite observations</a:t>
            </a:r>
            <a:endParaRPr lang="en-GB" b="1" dirty="0">
              <a:sym typeface="Wingdings" panose="05000000000000000000" pitchFamily="2" charset="2"/>
            </a:endParaRPr>
          </a:p>
          <a:p>
            <a:pPr marL="800100" lvl="1" indent="-342900">
              <a:buFont typeface="Courier New" panose="02070309020205020404" pitchFamily="49" charset="0"/>
              <a:buChar char="o"/>
            </a:pPr>
            <a:r>
              <a:rPr lang="en-GB" dirty="0">
                <a:sym typeface="Wingdings" panose="05000000000000000000" pitchFamily="2" charset="2"/>
              </a:rPr>
              <a:t>Initial discussions for a better alignment of GSICS </a:t>
            </a:r>
            <a:br>
              <a:rPr lang="en-GB" dirty="0">
                <a:sym typeface="Wingdings" panose="05000000000000000000" pitchFamily="2" charset="2"/>
              </a:rPr>
            </a:br>
            <a:r>
              <a:rPr lang="en-GB" dirty="0">
                <a:sym typeface="Wingdings" panose="05000000000000000000" pitchFamily="2" charset="2"/>
              </a:rPr>
              <a:t>with WDQMS </a:t>
            </a:r>
            <a:r>
              <a:rPr lang="en-GB" dirty="0" smtClean="0">
                <a:sym typeface="Wingdings" panose="05000000000000000000" pitchFamily="2" charset="2"/>
              </a:rPr>
              <a:t>concept</a:t>
            </a:r>
            <a:endParaRPr lang="de-CH" dirty="0" smtClean="0"/>
          </a:p>
          <a:p>
            <a:pPr>
              <a:spcBef>
                <a:spcPts val="1800"/>
              </a:spcBef>
            </a:pPr>
            <a:r>
              <a:rPr lang="en-GB" dirty="0" smtClean="0"/>
              <a:t> </a:t>
            </a:r>
            <a:r>
              <a:rPr lang="en-GB" sz="2400" b="1" dirty="0" smtClean="0"/>
              <a:t>Not much progress </a:t>
            </a:r>
            <a:r>
              <a:rPr lang="en-GB" sz="2400" dirty="0" smtClean="0"/>
              <a:t>with </a:t>
            </a:r>
            <a:endParaRPr lang="de-CH" sz="2400" dirty="0" smtClean="0"/>
          </a:p>
          <a:p>
            <a:pPr marL="800100" lvl="1" indent="-342900">
              <a:buFont typeface="Courier New" panose="02070309020205020404" pitchFamily="49" charset="0"/>
              <a:buChar char="o"/>
            </a:pPr>
            <a:r>
              <a:rPr lang="en-GB" dirty="0" smtClean="0"/>
              <a:t>monitoring </a:t>
            </a:r>
            <a:r>
              <a:rPr lang="en-GB" dirty="0"/>
              <a:t>from the marine observations, </a:t>
            </a:r>
          </a:p>
          <a:p>
            <a:pPr marL="800100" lvl="1" indent="-342900">
              <a:buFont typeface="Courier New" panose="02070309020205020404" pitchFamily="49" charset="0"/>
              <a:buChar char="o"/>
            </a:pPr>
            <a:r>
              <a:rPr lang="en-GB" dirty="0"/>
              <a:t>monitoring </a:t>
            </a:r>
            <a:r>
              <a:rPr lang="en-GB" dirty="0"/>
              <a:t>from other WIGOS components </a:t>
            </a:r>
            <a:endParaRPr lang="en-GB" dirty="0" smtClean="0"/>
          </a:p>
          <a:p>
            <a:pPr lvl="1"/>
            <a:endParaRPr lang="en-GB" sz="1000" dirty="0">
              <a:sym typeface="Wingdings" panose="05000000000000000000" pitchFamily="2" charset="2"/>
            </a:endParaRPr>
          </a:p>
          <a:p>
            <a:pPr marL="342900" indent="-342900">
              <a:buFont typeface="Wingdings" panose="05000000000000000000" pitchFamily="2" charset="2"/>
              <a:buChar char="à"/>
            </a:pPr>
            <a:r>
              <a:rPr lang="en-GB" dirty="0"/>
              <a:t>extended membership of the TT needed (representatives </a:t>
            </a:r>
            <a:r>
              <a:rPr lang="en-GB" dirty="0" smtClean="0"/>
              <a:t/>
            </a:r>
            <a:br>
              <a:rPr lang="en-GB" dirty="0" smtClean="0"/>
            </a:br>
            <a:r>
              <a:rPr lang="en-GB" dirty="0" smtClean="0"/>
              <a:t>from  JCOMM</a:t>
            </a:r>
            <a:r>
              <a:rPr lang="en-GB" dirty="0"/>
              <a:t>, GAW, GCW, WHOS</a:t>
            </a:r>
            <a:r>
              <a:rPr lang="en-GB" dirty="0" smtClean="0"/>
              <a:t>).</a:t>
            </a:r>
            <a:endParaRPr lang="en-GB" dirty="0">
              <a:sym typeface="Wingdings" panose="05000000000000000000" pitchFamily="2" charset="2"/>
            </a:endParaRPr>
          </a:p>
          <a:p>
            <a:pPr marL="342900" indent="-342900">
              <a:buFont typeface="Wingdings" panose="05000000000000000000" pitchFamily="2" charset="2"/>
              <a:buChar char="à"/>
            </a:pPr>
            <a:r>
              <a:rPr lang="en-GB" dirty="0" smtClean="0">
                <a:sym typeface="Wingdings" panose="05000000000000000000" pitchFamily="2" charset="2"/>
              </a:rPr>
              <a:t>need to find a way to cooperate with already existing monitoring systems</a:t>
            </a:r>
          </a:p>
          <a:p>
            <a:pPr marL="342900" indent="-342900">
              <a:buFont typeface="Wingdings" panose="05000000000000000000" pitchFamily="2" charset="2"/>
              <a:buChar char="à"/>
            </a:pPr>
            <a:r>
              <a:rPr lang="de-CH" dirty="0" err="1"/>
              <a:t>huge</a:t>
            </a:r>
            <a:r>
              <a:rPr lang="de-CH" dirty="0"/>
              <a:t> </a:t>
            </a:r>
            <a:r>
              <a:rPr lang="de-CH" dirty="0" err="1"/>
              <a:t>amount</a:t>
            </a:r>
            <a:r>
              <a:rPr lang="de-CH" dirty="0"/>
              <a:t> </a:t>
            </a:r>
            <a:r>
              <a:rPr lang="de-CH" dirty="0" err="1"/>
              <a:t>of</a:t>
            </a:r>
            <a:r>
              <a:rPr lang="de-CH" dirty="0"/>
              <a:t> </a:t>
            </a:r>
            <a:r>
              <a:rPr lang="de-CH" dirty="0" err="1"/>
              <a:t>work</a:t>
            </a:r>
            <a:r>
              <a:rPr lang="de-CH" dirty="0"/>
              <a:t> </a:t>
            </a:r>
            <a:r>
              <a:rPr lang="de-CH" dirty="0" err="1"/>
              <a:t>for</a:t>
            </a:r>
            <a:r>
              <a:rPr lang="de-CH" dirty="0"/>
              <a:t> </a:t>
            </a:r>
            <a:r>
              <a:rPr lang="de-CH" dirty="0" err="1"/>
              <a:t>integration</a:t>
            </a:r>
            <a:r>
              <a:rPr lang="de-CH" dirty="0"/>
              <a:t> </a:t>
            </a:r>
            <a:r>
              <a:rPr lang="de-CH" dirty="0" err="1"/>
              <a:t>of</a:t>
            </a:r>
            <a:r>
              <a:rPr lang="de-CH" dirty="0"/>
              <a:t> all WIGOS </a:t>
            </a:r>
            <a:r>
              <a:rPr lang="de-CH" dirty="0" err="1"/>
              <a:t>observing</a:t>
            </a:r>
            <a:r>
              <a:rPr lang="de-CH" dirty="0"/>
              <a:t> </a:t>
            </a:r>
            <a:r>
              <a:rPr lang="de-CH" dirty="0" err="1" smtClean="0"/>
              <a:t>components</a:t>
            </a:r>
            <a:endParaRPr lang="de-CH" dirty="0" smtClean="0"/>
          </a:p>
          <a:p>
            <a:pPr marL="342900" indent="-342900">
              <a:buFont typeface="Wingdings" panose="05000000000000000000" pitchFamily="2" charset="2"/>
              <a:buChar char="à"/>
            </a:pPr>
            <a:endParaRPr lang="en-GB" dirty="0" smtClean="0">
              <a:sym typeface="Wingdings" panose="05000000000000000000" pitchFamily="2" charset="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628" y="1994500"/>
            <a:ext cx="466580" cy="46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7804" y="2595334"/>
            <a:ext cx="733424" cy="362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6530417" y="4015047"/>
            <a:ext cx="2507596" cy="1565692"/>
            <a:chOff x="6600825" y="3348978"/>
            <a:chExt cx="2507596" cy="1565692"/>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202" y="4605868"/>
              <a:ext cx="762268" cy="30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5100" y="3394859"/>
              <a:ext cx="442913" cy="58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8001" y="4468285"/>
              <a:ext cx="640420" cy="394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0825" y="3348978"/>
              <a:ext cx="990186" cy="65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459886" y="3947043"/>
              <a:ext cx="807384" cy="509746"/>
              <a:chOff x="7433345" y="3833654"/>
              <a:chExt cx="807384" cy="509746"/>
            </a:xfrm>
          </p:grpSpPr>
          <p:pic>
            <p:nvPicPr>
              <p:cNvPr id="12"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3345" y="3833654"/>
                <a:ext cx="807384" cy="50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59886" y="3950027"/>
                <a:ext cx="780843" cy="276999"/>
              </a:xfrm>
              <a:prstGeom prst="rect">
                <a:avLst/>
              </a:prstGeom>
              <a:noFill/>
            </p:spPr>
            <p:txBody>
              <a:bodyPr wrap="square" rtlCol="0">
                <a:spAutoFit/>
              </a:bodyPr>
              <a:lstStyle/>
              <a:p>
                <a:r>
                  <a:rPr lang="de-CH" sz="1200" b="1" dirty="0" smtClean="0"/>
                  <a:t>WDQMS</a:t>
                </a:r>
                <a:endParaRPr lang="de-CH" sz="1200" b="1" dirty="0"/>
              </a:p>
            </p:txBody>
          </p:sp>
        </p:grpSp>
        <p:sp>
          <p:nvSpPr>
            <p:cNvPr id="7" name="Left-Right Arrow 6"/>
            <p:cNvSpPr/>
            <p:nvPr/>
          </p:nvSpPr>
          <p:spPr>
            <a:xfrm rot="1860000">
              <a:off x="7033486" y="3876735"/>
              <a:ext cx="381134" cy="131658"/>
            </a:xfrm>
            <a:prstGeom prst="lef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7" name="Left-Right Arrow 16"/>
            <p:cNvSpPr/>
            <p:nvPr/>
          </p:nvSpPr>
          <p:spPr>
            <a:xfrm rot="19740000" flipV="1">
              <a:off x="8273955" y="3869997"/>
              <a:ext cx="381134" cy="131658"/>
            </a:xfrm>
            <a:prstGeom prst="lef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8" name="Left-Right Arrow 17"/>
            <p:cNvSpPr/>
            <p:nvPr/>
          </p:nvSpPr>
          <p:spPr>
            <a:xfrm rot="19740000" flipV="1">
              <a:off x="7066507" y="4389172"/>
              <a:ext cx="381134" cy="131658"/>
            </a:xfrm>
            <a:prstGeom prst="lef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9" name="Left-Right Arrow 18"/>
            <p:cNvSpPr/>
            <p:nvPr/>
          </p:nvSpPr>
          <p:spPr>
            <a:xfrm rot="1860000">
              <a:off x="8298980" y="4314759"/>
              <a:ext cx="381134" cy="131658"/>
            </a:xfrm>
            <a:prstGeom prst="leftRigh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grpSp>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9380" y="3163309"/>
            <a:ext cx="1345643" cy="54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195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WDQMS </a:t>
            </a:r>
            <a:r>
              <a:rPr lang="de-CH" dirty="0" err="1" smtClean="0"/>
              <a:t>Functions</a:t>
            </a:r>
            <a:endParaRPr lang="de-CH" dirty="0"/>
          </a:p>
        </p:txBody>
      </p:sp>
      <p:sp>
        <p:nvSpPr>
          <p:cNvPr id="3" name="Content Placeholder 2"/>
          <p:cNvSpPr>
            <a:spLocks noGrp="1"/>
          </p:cNvSpPr>
          <p:nvPr>
            <p:ph idx="1"/>
          </p:nvPr>
        </p:nvSpPr>
        <p:spPr/>
        <p:txBody>
          <a:bodyPr>
            <a:normAutofit/>
          </a:bodyPr>
          <a:lstStyle/>
          <a:p>
            <a:r>
              <a:rPr lang="en-GB" sz="2000" dirty="0" smtClean="0"/>
              <a:t>Reviewed and adapted description of 3 WDQMS Functions:</a:t>
            </a:r>
          </a:p>
          <a:p>
            <a:endParaRPr lang="en-GB" sz="2400" dirty="0"/>
          </a:p>
          <a:p>
            <a:endParaRPr lang="en-GB" sz="2400" dirty="0" smtClean="0"/>
          </a:p>
          <a:p>
            <a:endParaRPr lang="en-GB" sz="2400" dirty="0"/>
          </a:p>
          <a:p>
            <a:endParaRPr lang="en-GB" sz="2400" dirty="0" smtClean="0"/>
          </a:p>
          <a:p>
            <a:pPr>
              <a:spcBef>
                <a:spcPts val="0"/>
              </a:spcBef>
            </a:pPr>
            <a:endParaRPr lang="en-GB" sz="2400" dirty="0"/>
          </a:p>
          <a:p>
            <a:pPr>
              <a:buClr>
                <a:srgbClr val="FF0000"/>
              </a:buClr>
              <a:buFont typeface="Arial Black" panose="020B0A04020102020204" pitchFamily="34" charset="0"/>
              <a:buChar char="!"/>
            </a:pPr>
            <a:r>
              <a:rPr lang="en-GB" sz="2000" dirty="0" smtClean="0"/>
              <a:t>Establishment of RWCs critical for operational activities related to Evaluation and Incident Function!</a:t>
            </a:r>
          </a:p>
          <a:p>
            <a:pPr marL="714375" lvl="0">
              <a:buFont typeface="Wingdings" panose="05000000000000000000" pitchFamily="2" charset="2"/>
              <a:buChar char="à"/>
            </a:pPr>
            <a:r>
              <a:rPr lang="en-GB" sz="1800" dirty="0"/>
              <a:t>need for capacity building activities in support of establishing </a:t>
            </a:r>
            <a:r>
              <a:rPr lang="en-GB" sz="1800" dirty="0" smtClean="0"/>
              <a:t>RWCs</a:t>
            </a:r>
          </a:p>
          <a:p>
            <a:pPr marL="714375" lvl="0">
              <a:buFont typeface="Wingdings" panose="05000000000000000000" pitchFamily="2" charset="2"/>
              <a:buChar char="à"/>
            </a:pPr>
            <a:r>
              <a:rPr lang="en-GB" sz="1800" dirty="0"/>
              <a:t>RWCs provide input for the development of the WDQMS </a:t>
            </a:r>
            <a:r>
              <a:rPr lang="en-GB" sz="1800" dirty="0" err="1"/>
              <a:t>Webtool</a:t>
            </a:r>
            <a:endParaRPr lang="en-GB" sz="1800" dirty="0" smtClean="0"/>
          </a:p>
          <a:p>
            <a:pPr marL="714375" lvl="0">
              <a:buFont typeface="Wingdings" panose="05000000000000000000" pitchFamily="2" charset="2"/>
              <a:buChar char="à"/>
            </a:pPr>
            <a:r>
              <a:rPr lang="en-GB" sz="1800" dirty="0" smtClean="0"/>
              <a:t>exchange of monitoring information across various RWCs.</a:t>
            </a:r>
          </a:p>
          <a:p>
            <a:pPr marL="714375">
              <a:buFont typeface="Wingdings" panose="05000000000000000000" pitchFamily="2" charset="2"/>
              <a:buChar char="à"/>
            </a:pPr>
            <a:r>
              <a:rPr lang="de-CH" sz="1800" dirty="0" smtClean="0">
                <a:sym typeface="Wingdings" panose="05000000000000000000" pitchFamily="2" charset="2"/>
              </a:rPr>
              <a:t>Development </a:t>
            </a:r>
            <a:r>
              <a:rPr lang="de-CH" sz="1800" dirty="0" err="1">
                <a:sym typeface="Wingdings" panose="05000000000000000000" pitchFamily="2" charset="2"/>
              </a:rPr>
              <a:t>of</a:t>
            </a:r>
            <a:r>
              <a:rPr lang="de-CH" sz="1800" dirty="0">
                <a:sym typeface="Wingdings" panose="05000000000000000000" pitchFamily="2" charset="2"/>
              </a:rPr>
              <a:t> </a:t>
            </a:r>
            <a:r>
              <a:rPr lang="de-CH" sz="1800" dirty="0" err="1">
                <a:sym typeface="Wingdings" panose="05000000000000000000" pitchFamily="2" charset="2"/>
              </a:rPr>
              <a:t>auditing</a:t>
            </a:r>
            <a:r>
              <a:rPr lang="de-CH" sz="1800" dirty="0">
                <a:sym typeface="Wingdings" panose="05000000000000000000" pitchFamily="2" charset="2"/>
              </a:rPr>
              <a:t> </a:t>
            </a:r>
            <a:r>
              <a:rPr lang="de-CH" sz="1800" dirty="0" err="1">
                <a:sym typeface="Wingdings" panose="05000000000000000000" pitchFamily="2" charset="2"/>
              </a:rPr>
              <a:t>process</a:t>
            </a:r>
            <a:r>
              <a:rPr lang="de-CH" sz="1800" dirty="0">
                <a:sym typeface="Wingdings" panose="05000000000000000000" pitchFamily="2" charset="2"/>
              </a:rPr>
              <a:t> on WDQMS </a:t>
            </a:r>
            <a:r>
              <a:rPr lang="de-CH" sz="1800" dirty="0" err="1">
                <a:sym typeface="Wingdings" panose="05000000000000000000" pitchFamily="2" charset="2"/>
              </a:rPr>
              <a:t>for</a:t>
            </a:r>
            <a:r>
              <a:rPr lang="de-CH" sz="1800" dirty="0">
                <a:sym typeface="Wingdings" panose="05000000000000000000" pitchFamily="2" charset="2"/>
              </a:rPr>
              <a:t> RWCs</a:t>
            </a:r>
          </a:p>
          <a:p>
            <a:pPr>
              <a:buFont typeface="Wingdings" panose="05000000000000000000" pitchFamily="2" charset="2"/>
              <a:buChar char="à"/>
            </a:pPr>
            <a:endParaRPr lang="de-CH" sz="2000" dirty="0"/>
          </a:p>
          <a:p>
            <a:pPr lvl="0">
              <a:buFont typeface="Wingdings" panose="05000000000000000000" pitchFamily="2" charset="2"/>
              <a:buChar char="à"/>
            </a:pPr>
            <a:endParaRPr lang="de-CH" sz="2000" dirty="0"/>
          </a:p>
          <a:p>
            <a:pPr>
              <a:buFont typeface="Wingdings" panose="05000000000000000000" pitchFamily="2" charset="2"/>
              <a:buChar char="à"/>
            </a:pPr>
            <a:endParaRPr lang="en-GB" sz="2000" dirty="0" smtClean="0"/>
          </a:p>
        </p:txBody>
      </p:sp>
      <p:grpSp>
        <p:nvGrpSpPr>
          <p:cNvPr id="20" name="Group 19"/>
          <p:cNvGrpSpPr/>
          <p:nvPr/>
        </p:nvGrpSpPr>
        <p:grpSpPr>
          <a:xfrm>
            <a:off x="914400" y="2200275"/>
            <a:ext cx="7639048" cy="885825"/>
            <a:chOff x="914400" y="2200275"/>
            <a:chExt cx="7639048" cy="885825"/>
          </a:xfrm>
        </p:grpSpPr>
        <p:sp>
          <p:nvSpPr>
            <p:cNvPr id="4" name="Rectangle 3"/>
            <p:cNvSpPr/>
            <p:nvPr/>
          </p:nvSpPr>
          <p:spPr>
            <a:xfrm>
              <a:off x="914400" y="2200275"/>
              <a:ext cx="1952625" cy="88582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extBox 5"/>
            <p:cNvSpPr txBox="1"/>
            <p:nvPr/>
          </p:nvSpPr>
          <p:spPr>
            <a:xfrm>
              <a:off x="914400" y="2255103"/>
              <a:ext cx="1952625" cy="830997"/>
            </a:xfrm>
            <a:prstGeom prst="rect">
              <a:avLst/>
            </a:prstGeom>
            <a:noFill/>
          </p:spPr>
          <p:txBody>
            <a:bodyPr wrap="square" rtlCol="0">
              <a:spAutoFit/>
            </a:bodyPr>
            <a:lstStyle/>
            <a:p>
              <a:r>
                <a:rPr lang="en-GB" sz="1600" b="1" dirty="0" smtClean="0"/>
                <a:t>Monitoring Function</a:t>
              </a:r>
              <a:endParaRPr lang="en-GB" sz="1600" dirty="0" smtClean="0"/>
            </a:p>
            <a:p>
              <a:r>
                <a:rPr lang="en-GB" sz="1600" dirty="0" smtClean="0"/>
                <a:t>Monitoring results</a:t>
              </a:r>
              <a:br>
                <a:rPr lang="en-GB" sz="1600" dirty="0" smtClean="0"/>
              </a:br>
              <a:r>
                <a:rPr lang="en-GB" sz="1600" dirty="0" smtClean="0"/>
                <a:t> </a:t>
              </a:r>
              <a:endParaRPr lang="en-GB" sz="1600" dirty="0"/>
            </a:p>
          </p:txBody>
        </p:sp>
        <p:grpSp>
          <p:nvGrpSpPr>
            <p:cNvPr id="10" name="Group 9"/>
            <p:cNvGrpSpPr/>
            <p:nvPr/>
          </p:nvGrpSpPr>
          <p:grpSpPr>
            <a:xfrm>
              <a:off x="3829048" y="2227689"/>
              <a:ext cx="1952625" cy="858411"/>
              <a:chOff x="3438524" y="2815649"/>
              <a:chExt cx="1952625" cy="1077218"/>
            </a:xfrm>
            <a:solidFill>
              <a:schemeClr val="bg1">
                <a:lumMod val="85000"/>
              </a:schemeClr>
            </a:solidFill>
          </p:grpSpPr>
          <p:sp>
            <p:nvSpPr>
              <p:cNvPr id="5" name="Rectangle 4"/>
              <p:cNvSpPr/>
              <p:nvPr/>
            </p:nvSpPr>
            <p:spPr>
              <a:xfrm>
                <a:off x="3438524" y="2817078"/>
                <a:ext cx="1952625" cy="107578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3438525" y="2815649"/>
                <a:ext cx="1952624" cy="830997"/>
              </a:xfrm>
              <a:prstGeom prst="rect">
                <a:avLst/>
              </a:prstGeom>
              <a:noFill/>
              <a:ln>
                <a:noFill/>
              </a:ln>
            </p:spPr>
            <p:txBody>
              <a:bodyPr wrap="square" rtlCol="0">
                <a:spAutoFit/>
              </a:bodyPr>
              <a:lstStyle/>
              <a:p>
                <a:r>
                  <a:rPr lang="en-GB" sz="1600" b="1" dirty="0" smtClean="0"/>
                  <a:t>Evaluation Function</a:t>
                </a:r>
                <a:r>
                  <a:rPr lang="en-GB" sz="1600" dirty="0" smtClean="0"/>
                  <a:t>:</a:t>
                </a:r>
              </a:p>
              <a:p>
                <a:r>
                  <a:rPr lang="en-GB" sz="1600" dirty="0" smtClean="0"/>
                  <a:t>Comparison of results &amp; analysis</a:t>
                </a:r>
                <a:endParaRPr lang="en-GB" sz="1600" dirty="0"/>
              </a:p>
            </p:txBody>
          </p:sp>
        </p:grpSp>
        <p:sp>
          <p:nvSpPr>
            <p:cNvPr id="9" name="Rectangle 8"/>
            <p:cNvSpPr/>
            <p:nvPr/>
          </p:nvSpPr>
          <p:spPr>
            <a:xfrm>
              <a:off x="6600823" y="2227689"/>
              <a:ext cx="1952625" cy="858411"/>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p:cNvSpPr txBox="1"/>
            <p:nvPr/>
          </p:nvSpPr>
          <p:spPr>
            <a:xfrm>
              <a:off x="6600823" y="2248911"/>
              <a:ext cx="1943100" cy="8371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1600" b="1" dirty="0">
                  <a:solidFill>
                    <a:schemeClr val="tx1"/>
                  </a:solidFill>
                </a:rPr>
                <a:t>Incident Function:</a:t>
              </a:r>
            </a:p>
            <a:p>
              <a:pPr algn="l"/>
              <a:r>
                <a:rPr lang="en-GB" sz="1600" dirty="0">
                  <a:solidFill>
                    <a:schemeClr val="tx1"/>
                  </a:solidFill>
                </a:rPr>
                <a:t>Creates, registers &amp; monitors </a:t>
              </a:r>
              <a:r>
                <a:rPr lang="en-GB" sz="1600" dirty="0" smtClean="0">
                  <a:solidFill>
                    <a:schemeClr val="tx1"/>
                  </a:solidFill>
                </a:rPr>
                <a:t>incidents</a:t>
              </a:r>
              <a:endParaRPr lang="en-GB" sz="1600" dirty="0">
                <a:solidFill>
                  <a:schemeClr val="tx1"/>
                </a:solidFill>
              </a:endParaRPr>
            </a:p>
          </p:txBody>
        </p:sp>
        <p:sp>
          <p:nvSpPr>
            <p:cNvPr id="13" name="Left-Right Arrow 12"/>
            <p:cNvSpPr/>
            <p:nvPr/>
          </p:nvSpPr>
          <p:spPr>
            <a:xfrm>
              <a:off x="5867400" y="2543176"/>
              <a:ext cx="590550" cy="3429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Left-Right Arrow 13"/>
            <p:cNvSpPr/>
            <p:nvPr/>
          </p:nvSpPr>
          <p:spPr>
            <a:xfrm>
              <a:off x="3009900" y="2543177"/>
              <a:ext cx="590550" cy="3429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5" name="Rectangle 14"/>
          <p:cNvSpPr/>
          <p:nvPr/>
        </p:nvSpPr>
        <p:spPr>
          <a:xfrm>
            <a:off x="914400" y="3395662"/>
            <a:ext cx="1952625" cy="390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GNWPCs</a:t>
            </a:r>
            <a:endParaRPr lang="en-GB" dirty="0">
              <a:solidFill>
                <a:schemeClr val="tx1"/>
              </a:solidFill>
            </a:endParaRPr>
          </a:p>
        </p:txBody>
      </p:sp>
      <p:sp>
        <p:nvSpPr>
          <p:cNvPr id="16" name="Up Arrow 15"/>
          <p:cNvSpPr/>
          <p:nvPr/>
        </p:nvSpPr>
        <p:spPr>
          <a:xfrm>
            <a:off x="4731542" y="3114675"/>
            <a:ext cx="147637" cy="2095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7" name="Rectangle 16"/>
          <p:cNvSpPr/>
          <p:nvPr/>
        </p:nvSpPr>
        <p:spPr>
          <a:xfrm>
            <a:off x="3829047" y="3390899"/>
            <a:ext cx="4724401" cy="390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RWCs</a:t>
            </a:r>
            <a:endParaRPr lang="en-GB" dirty="0">
              <a:solidFill>
                <a:schemeClr val="tx1"/>
              </a:solidFill>
            </a:endParaRPr>
          </a:p>
        </p:txBody>
      </p:sp>
      <p:sp>
        <p:nvSpPr>
          <p:cNvPr id="18" name="Up Arrow 17"/>
          <p:cNvSpPr/>
          <p:nvPr/>
        </p:nvSpPr>
        <p:spPr>
          <a:xfrm>
            <a:off x="7503316" y="3114675"/>
            <a:ext cx="147637" cy="2095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
        <p:nvSpPr>
          <p:cNvPr id="19" name="Up Arrow 18"/>
          <p:cNvSpPr/>
          <p:nvPr/>
        </p:nvSpPr>
        <p:spPr>
          <a:xfrm>
            <a:off x="1816893" y="3114675"/>
            <a:ext cx="147637" cy="20955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844209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Reflexions on the further development of the </a:t>
            </a:r>
            <a:r>
              <a:rPr lang="en-GB" dirty="0" smtClean="0"/>
              <a:t>WDQMS</a:t>
            </a:r>
            <a:endParaRPr lang="de-CH" dirty="0"/>
          </a:p>
        </p:txBody>
      </p:sp>
      <p:sp>
        <p:nvSpPr>
          <p:cNvPr id="3" name="Content Placeholder 2"/>
          <p:cNvSpPr>
            <a:spLocks noGrp="1"/>
          </p:cNvSpPr>
          <p:nvPr>
            <p:ph idx="1"/>
          </p:nvPr>
        </p:nvSpPr>
        <p:spPr/>
        <p:txBody>
          <a:bodyPr>
            <a:noAutofit/>
          </a:bodyPr>
          <a:lstStyle/>
          <a:p>
            <a:pPr marL="0" indent="0">
              <a:buNone/>
            </a:pPr>
            <a:r>
              <a:rPr lang="en-GB" sz="1800" dirty="0" smtClean="0"/>
              <a:t>Overall: </a:t>
            </a:r>
          </a:p>
          <a:p>
            <a:pPr marL="266700" indent="-266700">
              <a:tabLst>
                <a:tab pos="266700" algn="l"/>
              </a:tabLst>
            </a:pPr>
            <a:r>
              <a:rPr lang="en-GB" sz="1600" dirty="0"/>
              <a:t>Definition of </a:t>
            </a:r>
            <a:r>
              <a:rPr lang="en-GB" sz="1600" b="1" dirty="0"/>
              <a:t>WDQMS long-term vision</a:t>
            </a:r>
            <a:r>
              <a:rPr lang="en-GB" sz="1600" dirty="0"/>
              <a:t>, within the context of the whole WIGOS</a:t>
            </a:r>
            <a:r>
              <a:rPr lang="en-GB" sz="1600" dirty="0" smtClean="0"/>
              <a:t>.</a:t>
            </a:r>
            <a:endParaRPr lang="en-GB" sz="1800" dirty="0" smtClean="0"/>
          </a:p>
          <a:p>
            <a:pPr marL="285750" indent="-285750">
              <a:buFont typeface="Arial" panose="020B0604020202020204" pitchFamily="34" charset="0"/>
              <a:buChar char="•"/>
            </a:pPr>
            <a:r>
              <a:rPr lang="en-GB" sz="1600" b="1" dirty="0" smtClean="0"/>
              <a:t>complexity</a:t>
            </a:r>
            <a:r>
              <a:rPr lang="en-GB" sz="1600" dirty="0" smtClean="0"/>
              <a:t> of the whole WDQMS </a:t>
            </a:r>
            <a:r>
              <a:rPr lang="en-GB" sz="1600" dirty="0" smtClean="0">
                <a:sym typeface="Wingdings" panose="05000000000000000000" pitchFamily="2" charset="2"/>
              </a:rPr>
              <a:t> </a:t>
            </a:r>
            <a:r>
              <a:rPr lang="en-GB" sz="1600" dirty="0" smtClean="0"/>
              <a:t>focus on maturing the WDQMS concept in monitoring the GOS observations </a:t>
            </a:r>
          </a:p>
          <a:p>
            <a:pPr marL="285750" lvl="0" indent="-285750">
              <a:buFont typeface="Arial" panose="020B0604020202020204" pitchFamily="34" charset="0"/>
              <a:buChar char="•"/>
            </a:pPr>
            <a:r>
              <a:rPr lang="en-GB" sz="1600" b="1" dirty="0" smtClean="0"/>
              <a:t>data licencing </a:t>
            </a:r>
            <a:r>
              <a:rPr lang="en-GB" sz="1600" dirty="0" smtClean="0"/>
              <a:t>issues have to be considered </a:t>
            </a:r>
            <a:r>
              <a:rPr lang="en-GB" sz="1600" dirty="0" smtClean="0">
                <a:sym typeface="Wingdings" panose="05000000000000000000" pitchFamily="2" charset="2"/>
              </a:rPr>
              <a:t> publicly availability of results</a:t>
            </a:r>
            <a:endParaRPr lang="en-GB" sz="1600" dirty="0" smtClean="0"/>
          </a:p>
          <a:p>
            <a:pPr marL="0" indent="0">
              <a:spcBef>
                <a:spcPts val="1200"/>
              </a:spcBef>
              <a:buNone/>
            </a:pPr>
            <a:r>
              <a:rPr lang="en-GB" sz="1800" dirty="0" smtClean="0">
                <a:sym typeface="Wingdings" panose="05000000000000000000" pitchFamily="2" charset="2"/>
              </a:rPr>
              <a:t>WDQMS functions:</a:t>
            </a:r>
          </a:p>
          <a:p>
            <a:pPr marL="285750" indent="-285750">
              <a:buFont typeface="Arial" panose="020B0604020202020204" pitchFamily="34" charset="0"/>
              <a:buChar char="•"/>
            </a:pPr>
            <a:r>
              <a:rPr lang="en-GB" sz="1600" dirty="0" smtClean="0"/>
              <a:t>Beneficial to have more GNWPCs </a:t>
            </a:r>
          </a:p>
          <a:p>
            <a:pPr marL="285750" indent="-285750">
              <a:buFont typeface="Arial" panose="020B0604020202020204" pitchFamily="34" charset="0"/>
              <a:buChar char="•"/>
            </a:pPr>
            <a:r>
              <a:rPr lang="en-GB" sz="1600" dirty="0"/>
              <a:t>Experiences with </a:t>
            </a:r>
            <a:r>
              <a:rPr lang="en-GB" sz="1600" dirty="0" err="1"/>
              <a:t>Webtool</a:t>
            </a:r>
            <a:r>
              <a:rPr lang="en-GB" sz="1600" dirty="0"/>
              <a:t> needed before </a:t>
            </a:r>
            <a:r>
              <a:rPr lang="en-GB" sz="1600" b="1" dirty="0"/>
              <a:t>data quality </a:t>
            </a:r>
            <a:r>
              <a:rPr lang="en-GB" sz="1600" dirty="0"/>
              <a:t>results can be integrated  in OSCAR/Surface </a:t>
            </a:r>
            <a:r>
              <a:rPr lang="en-GB" sz="1600" dirty="0">
                <a:sym typeface="Wingdings" panose="05000000000000000000" pitchFamily="2" charset="2"/>
              </a:rPr>
              <a:t> </a:t>
            </a:r>
            <a:r>
              <a:rPr lang="en-GB" sz="1600" dirty="0"/>
              <a:t>clear description of  what monitoring results refer to and how they were </a:t>
            </a:r>
            <a:r>
              <a:rPr lang="en-GB" sz="1600" dirty="0" smtClean="0"/>
              <a:t>computed</a:t>
            </a:r>
          </a:p>
          <a:p>
            <a:pPr marL="285750" lvl="0" indent="-285750">
              <a:buFont typeface="Arial" panose="020B0604020202020204" pitchFamily="34" charset="0"/>
              <a:buChar char="•"/>
            </a:pPr>
            <a:r>
              <a:rPr lang="en-GB" sz="1600" dirty="0"/>
              <a:t>Monitoring of </a:t>
            </a:r>
            <a:r>
              <a:rPr lang="en-GB" sz="1600" b="1" dirty="0"/>
              <a:t>timeliness</a:t>
            </a:r>
            <a:r>
              <a:rPr lang="en-GB" sz="1600" dirty="0"/>
              <a:t> </a:t>
            </a:r>
            <a:r>
              <a:rPr lang="en-GB" sz="1600" dirty="0">
                <a:sym typeface="Wingdings" panose="05000000000000000000" pitchFamily="2" charset="2"/>
              </a:rPr>
              <a:t> WIS monitoring needs to be included in future evolution of </a:t>
            </a:r>
            <a:r>
              <a:rPr lang="en-GB" sz="1600" dirty="0" smtClean="0">
                <a:sym typeface="Wingdings" panose="05000000000000000000" pitchFamily="2" charset="2"/>
              </a:rPr>
              <a:t>WDQMS</a:t>
            </a:r>
            <a:endParaRPr lang="en-GB" sz="1800" dirty="0" smtClean="0"/>
          </a:p>
          <a:p>
            <a:pPr marL="285750" indent="-285750">
              <a:buFont typeface="Arial" panose="020B0604020202020204" pitchFamily="34" charset="0"/>
              <a:buChar char="•"/>
            </a:pPr>
            <a:r>
              <a:rPr lang="en-GB" sz="1600" dirty="0" smtClean="0">
                <a:sym typeface="Wingdings" panose="05000000000000000000" pitchFamily="2" charset="2"/>
              </a:rPr>
              <a:t>Comparison of performance results to 2 different baselines  1) declared status  &amp; 2) required status</a:t>
            </a:r>
          </a:p>
          <a:p>
            <a:pPr marL="285750" indent="-285750">
              <a:buFont typeface="Arial" panose="020B0604020202020204" pitchFamily="34" charset="0"/>
              <a:buChar char="•"/>
            </a:pPr>
            <a:r>
              <a:rPr lang="en-GB" sz="1600" dirty="0" smtClean="0">
                <a:sym typeface="Wingdings" panose="05000000000000000000" pitchFamily="2" charset="2"/>
              </a:rPr>
              <a:t>Map of availability  availability  to data assimilation</a:t>
            </a:r>
          </a:p>
          <a:p>
            <a:pPr marL="285750" indent="-285750">
              <a:buFont typeface="Arial" panose="020B0604020202020204" pitchFamily="34" charset="0"/>
              <a:buChar char="•"/>
            </a:pPr>
            <a:r>
              <a:rPr lang="en-GB" sz="1600" dirty="0" smtClean="0">
                <a:sym typeface="Wingdings" panose="05000000000000000000" pitchFamily="2" charset="2"/>
              </a:rPr>
              <a:t>Combined availability  maximum across centres</a:t>
            </a:r>
            <a:endParaRPr lang="en-GB" sz="1600" dirty="0">
              <a:sym typeface="Wingdings" panose="05000000000000000000" pitchFamily="2" charset="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837565"/>
            <a:ext cx="1933575" cy="116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933950" y="3209926"/>
            <a:ext cx="3619498" cy="423102"/>
            <a:chOff x="914400" y="2200275"/>
            <a:chExt cx="7639048" cy="1008938"/>
          </a:xfrm>
        </p:grpSpPr>
        <p:sp>
          <p:nvSpPr>
            <p:cNvPr id="6" name="Rectangle 5"/>
            <p:cNvSpPr/>
            <p:nvPr/>
          </p:nvSpPr>
          <p:spPr>
            <a:xfrm>
              <a:off x="914400" y="2200275"/>
              <a:ext cx="1952625" cy="88582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TextBox 6"/>
            <p:cNvSpPr txBox="1"/>
            <p:nvPr/>
          </p:nvSpPr>
          <p:spPr>
            <a:xfrm>
              <a:off x="914400" y="2255102"/>
              <a:ext cx="1952626" cy="954111"/>
            </a:xfrm>
            <a:prstGeom prst="rect">
              <a:avLst/>
            </a:prstGeom>
            <a:noFill/>
          </p:spPr>
          <p:txBody>
            <a:bodyPr wrap="square" rtlCol="0">
              <a:spAutoFit/>
            </a:bodyPr>
            <a:lstStyle/>
            <a:p>
              <a:r>
                <a:rPr lang="en-GB" sz="1000" b="1" dirty="0" smtClean="0"/>
                <a:t>Monitoring Function</a:t>
              </a:r>
              <a:endParaRPr lang="en-GB" sz="1000" dirty="0" smtClean="0"/>
            </a:p>
          </p:txBody>
        </p:sp>
        <p:grpSp>
          <p:nvGrpSpPr>
            <p:cNvPr id="8" name="Group 7"/>
            <p:cNvGrpSpPr/>
            <p:nvPr/>
          </p:nvGrpSpPr>
          <p:grpSpPr>
            <a:xfrm>
              <a:off x="3829048" y="2227688"/>
              <a:ext cx="1952625" cy="880716"/>
              <a:chOff x="3438524" y="2815649"/>
              <a:chExt cx="1952625" cy="1105209"/>
            </a:xfrm>
            <a:solidFill>
              <a:schemeClr val="bg1">
                <a:lumMod val="85000"/>
              </a:schemeClr>
            </a:solidFill>
          </p:grpSpPr>
          <p:sp>
            <p:nvSpPr>
              <p:cNvPr id="13" name="Rectangle 12"/>
              <p:cNvSpPr/>
              <p:nvPr/>
            </p:nvSpPr>
            <p:spPr>
              <a:xfrm>
                <a:off x="3438524" y="2817078"/>
                <a:ext cx="1952625" cy="107578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p:cNvSpPr txBox="1"/>
              <p:nvPr/>
            </p:nvSpPr>
            <p:spPr>
              <a:xfrm>
                <a:off x="3438524" y="2815649"/>
                <a:ext cx="1952625" cy="1105209"/>
              </a:xfrm>
              <a:prstGeom prst="rect">
                <a:avLst/>
              </a:prstGeom>
              <a:noFill/>
              <a:ln>
                <a:noFill/>
              </a:ln>
            </p:spPr>
            <p:txBody>
              <a:bodyPr wrap="square" rtlCol="0">
                <a:spAutoFit/>
              </a:bodyPr>
              <a:lstStyle/>
              <a:p>
                <a:r>
                  <a:rPr lang="en-GB" sz="900" b="1" dirty="0" smtClean="0"/>
                  <a:t>Evaluation Function</a:t>
                </a:r>
                <a:endParaRPr lang="en-GB" sz="1600" dirty="0"/>
              </a:p>
            </p:txBody>
          </p:sp>
        </p:grpSp>
        <p:sp>
          <p:nvSpPr>
            <p:cNvPr id="9" name="Rectangle 8"/>
            <p:cNvSpPr/>
            <p:nvPr/>
          </p:nvSpPr>
          <p:spPr>
            <a:xfrm>
              <a:off x="6600823" y="2227689"/>
              <a:ext cx="1952625" cy="858411"/>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9"/>
            <p:cNvSpPr txBox="1"/>
            <p:nvPr/>
          </p:nvSpPr>
          <p:spPr>
            <a:xfrm>
              <a:off x="6600823" y="2248911"/>
              <a:ext cx="1943100" cy="83718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GB" sz="900" b="1" dirty="0">
                  <a:solidFill>
                    <a:schemeClr val="tx1"/>
                  </a:solidFill>
                </a:rPr>
                <a:t>Incident </a:t>
              </a:r>
              <a:r>
                <a:rPr lang="en-GB" sz="900" b="1" dirty="0" smtClean="0">
                  <a:solidFill>
                    <a:schemeClr val="tx1"/>
                  </a:solidFill>
                </a:rPr>
                <a:t>Function</a:t>
              </a:r>
              <a:endParaRPr lang="en-GB" sz="900" dirty="0">
                <a:solidFill>
                  <a:schemeClr val="tx1"/>
                </a:solidFill>
              </a:endParaRPr>
            </a:p>
          </p:txBody>
        </p:sp>
        <p:sp>
          <p:nvSpPr>
            <p:cNvPr id="11" name="Left-Right Arrow 10"/>
            <p:cNvSpPr/>
            <p:nvPr/>
          </p:nvSpPr>
          <p:spPr>
            <a:xfrm>
              <a:off x="5867400" y="2543176"/>
              <a:ext cx="590550" cy="3429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Left-Right Arrow 11"/>
            <p:cNvSpPr/>
            <p:nvPr/>
          </p:nvSpPr>
          <p:spPr>
            <a:xfrm>
              <a:off x="3009900" y="2543177"/>
              <a:ext cx="590550" cy="3429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912027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WDQMS Systems</a:t>
            </a:r>
            <a:endParaRPr lang="en-US" dirty="0"/>
          </a:p>
        </p:txBody>
      </p:sp>
      <p:sp>
        <p:nvSpPr>
          <p:cNvPr id="3" name="Rectangle 2"/>
          <p:cNvSpPr/>
          <p:nvPr/>
        </p:nvSpPr>
        <p:spPr>
          <a:xfrm>
            <a:off x="342901" y="1599696"/>
            <a:ext cx="6508376" cy="5740033"/>
          </a:xfrm>
          <a:prstGeom prst="rect">
            <a:avLst/>
          </a:prstGeom>
        </p:spPr>
        <p:txBody>
          <a:bodyPr wrap="square">
            <a:spAutoFit/>
          </a:bodyPr>
          <a:lstStyle/>
          <a:p>
            <a:pPr marL="342900" indent="-342900">
              <a:buFont typeface="Arial" panose="020B0604020202020204" pitchFamily="34" charset="0"/>
              <a:buChar char="•"/>
            </a:pPr>
            <a:r>
              <a:rPr lang="en-GB" b="1" dirty="0" smtClean="0"/>
              <a:t>Exchange </a:t>
            </a:r>
            <a:r>
              <a:rPr lang="en-GB" b="1" dirty="0"/>
              <a:t>of information </a:t>
            </a:r>
            <a:r>
              <a:rPr lang="en-GB" b="1" dirty="0" smtClean="0"/>
              <a:t>between OSCAR/Surface &amp; WDQMS</a:t>
            </a:r>
            <a:endParaRPr lang="en-GB" b="1" dirty="0"/>
          </a:p>
          <a:p>
            <a:pPr marL="800100" lvl="1" indent="-342900">
              <a:buFont typeface="Courier New" panose="02070309020205020404" pitchFamily="49" charset="0"/>
              <a:buChar char="o"/>
            </a:pPr>
            <a:r>
              <a:rPr lang="en-GB" sz="1600" dirty="0"/>
              <a:t>monitoring outputs to be recorded in </a:t>
            </a:r>
            <a:r>
              <a:rPr lang="en-GB" sz="1600" dirty="0" smtClean="0"/>
              <a:t>OSCAR/Surface </a:t>
            </a:r>
            <a:r>
              <a:rPr lang="en-GB" sz="1600" dirty="0">
                <a:sym typeface="Wingdings" panose="05000000000000000000" pitchFamily="2" charset="2"/>
              </a:rPr>
              <a:t>incl. description of their meaning </a:t>
            </a:r>
            <a:r>
              <a:rPr lang="en-GB" sz="1600" dirty="0" smtClean="0">
                <a:sym typeface="Wingdings" panose="05000000000000000000" pitchFamily="2" charset="2"/>
              </a:rPr>
              <a:t> data availability to start with</a:t>
            </a:r>
            <a:endParaRPr lang="en-GB" sz="1600" dirty="0" smtClean="0"/>
          </a:p>
          <a:p>
            <a:pPr marL="800100" lvl="1" indent="-342900">
              <a:buFont typeface="Courier New" panose="02070309020205020404" pitchFamily="49" charset="0"/>
              <a:buChar char="o"/>
            </a:pPr>
            <a:r>
              <a:rPr lang="en-GB" sz="1600" dirty="0" smtClean="0"/>
              <a:t>Exchange via M2M-Interface of OSCAR/Surface (metadata &amp; monitoring results)</a:t>
            </a:r>
            <a:endParaRPr lang="en-GB" sz="2000" dirty="0"/>
          </a:p>
          <a:p>
            <a:endParaRPr lang="en-GB" dirty="0" smtClean="0"/>
          </a:p>
          <a:p>
            <a:pPr marL="342900" indent="-342900">
              <a:buFont typeface="Arial" panose="020B0604020202020204" pitchFamily="34" charset="0"/>
              <a:buChar char="•"/>
            </a:pPr>
            <a:r>
              <a:rPr lang="en-GB" b="1" dirty="0"/>
              <a:t>WDQMS </a:t>
            </a:r>
            <a:r>
              <a:rPr lang="en-GB" b="1" dirty="0" err="1"/>
              <a:t>Webtool</a:t>
            </a:r>
            <a:r>
              <a:rPr lang="en-GB" b="1" dirty="0"/>
              <a:t> </a:t>
            </a:r>
            <a:r>
              <a:rPr lang="en-GB" b="1" dirty="0"/>
              <a:t>prototype </a:t>
            </a:r>
          </a:p>
          <a:p>
            <a:pPr marL="800100" lvl="1" indent="-342900">
              <a:buFont typeface="Courier New" panose="02070309020205020404" pitchFamily="49" charset="0"/>
              <a:buChar char="o"/>
            </a:pPr>
            <a:r>
              <a:rPr lang="en-GB" sz="1600" dirty="0"/>
              <a:t>signed agreement between ECMWF and WMO for development &amp; hosting of operational WDQMS </a:t>
            </a:r>
            <a:r>
              <a:rPr lang="en-GB" sz="1600" dirty="0" err="1" smtClean="0"/>
              <a:t>Webtool</a:t>
            </a:r>
            <a:r>
              <a:rPr lang="en-GB" sz="1600" dirty="0" smtClean="0"/>
              <a:t> </a:t>
            </a:r>
            <a:br>
              <a:rPr lang="en-GB" sz="1600" dirty="0" smtClean="0"/>
            </a:br>
            <a:r>
              <a:rPr lang="en-GB" sz="1600" dirty="0" smtClean="0">
                <a:sym typeface="Wingdings" panose="05000000000000000000" pitchFamily="2" charset="2"/>
              </a:rPr>
              <a:t> </a:t>
            </a:r>
            <a:r>
              <a:rPr lang="en-GB" sz="1600" dirty="0"/>
              <a:t>project plan agreed with WMO (technical design in Q1, implementation in </a:t>
            </a:r>
            <a:r>
              <a:rPr lang="en-GB" sz="1600" dirty="0" smtClean="0"/>
              <a:t>Q2 (pre-</a:t>
            </a:r>
            <a:r>
              <a:rPr lang="en-GB" sz="1600" dirty="0" err="1" smtClean="0"/>
              <a:t>operat</a:t>
            </a:r>
            <a:r>
              <a:rPr lang="en-GB" sz="1600" dirty="0" smtClean="0"/>
              <a:t>. Version ready for Congress-18), </a:t>
            </a:r>
            <a:r>
              <a:rPr lang="en-GB" sz="1600" dirty="0"/>
              <a:t>available in Q3 2019); </a:t>
            </a:r>
            <a:endParaRPr lang="en-GB" sz="1600" dirty="0" smtClean="0"/>
          </a:p>
          <a:p>
            <a:pPr marL="800100" lvl="1" indent="-342900">
              <a:spcBef>
                <a:spcPts val="600"/>
              </a:spcBef>
              <a:buFont typeface="Courier New" panose="02070309020205020404" pitchFamily="49" charset="0"/>
              <a:buChar char="o"/>
            </a:pPr>
            <a:r>
              <a:rPr lang="en-GB" sz="1600" dirty="0" smtClean="0"/>
              <a:t>tested </a:t>
            </a:r>
            <a:r>
              <a:rPr lang="en-GB" sz="1600" dirty="0"/>
              <a:t>for the monitoring of data availability from surface &amp; </a:t>
            </a:r>
            <a:r>
              <a:rPr lang="en-GB" sz="1600" dirty="0" smtClean="0"/>
              <a:t/>
            </a:r>
            <a:br>
              <a:rPr lang="en-GB" sz="1600" dirty="0" smtClean="0"/>
            </a:br>
            <a:r>
              <a:rPr lang="en-GB" sz="1600" dirty="0" smtClean="0"/>
              <a:t>upper-air </a:t>
            </a:r>
            <a:r>
              <a:rPr lang="en-GB" sz="1600" dirty="0"/>
              <a:t>stations:</a:t>
            </a:r>
          </a:p>
          <a:p>
            <a:pPr marL="800100" lvl="1" indent="-342900">
              <a:spcBef>
                <a:spcPts val="600"/>
              </a:spcBef>
              <a:buFont typeface="Courier New" panose="02070309020205020404" pitchFamily="49" charset="0"/>
              <a:buChar char="o"/>
            </a:pPr>
            <a:r>
              <a:rPr lang="de-CH" sz="1600" dirty="0" err="1" smtClean="0"/>
              <a:t>development</a:t>
            </a:r>
            <a:r>
              <a:rPr lang="de-CH" sz="1600" dirty="0" smtClean="0"/>
              <a:t> </a:t>
            </a:r>
            <a:r>
              <a:rPr lang="de-CH" sz="1600" dirty="0"/>
              <a:t>in </a:t>
            </a:r>
            <a:r>
              <a:rPr lang="de-CH" sz="1600" dirty="0" err="1"/>
              <a:t>two</a:t>
            </a:r>
            <a:r>
              <a:rPr lang="de-CH" sz="1600" dirty="0"/>
              <a:t> </a:t>
            </a:r>
            <a:r>
              <a:rPr lang="de-CH" sz="1600" dirty="0" err="1"/>
              <a:t>steps</a:t>
            </a:r>
            <a:r>
              <a:rPr lang="de-CH" sz="1600" dirty="0"/>
              <a:t> </a:t>
            </a:r>
            <a:r>
              <a:rPr lang="de-CH" sz="1600" dirty="0">
                <a:sym typeface="Wingdings" panose="05000000000000000000" pitchFamily="2" charset="2"/>
              </a:rPr>
              <a:t> 1. </a:t>
            </a:r>
            <a:r>
              <a:rPr lang="de-CH" sz="1600" dirty="0" err="1">
                <a:sym typeface="Wingdings" panose="05000000000000000000" pitchFamily="2" charset="2"/>
              </a:rPr>
              <a:t>data</a:t>
            </a:r>
            <a:r>
              <a:rPr lang="de-CH" sz="1600" dirty="0">
                <a:sym typeface="Wingdings" panose="05000000000000000000" pitchFamily="2" charset="2"/>
              </a:rPr>
              <a:t> </a:t>
            </a:r>
            <a:r>
              <a:rPr lang="de-CH" sz="1600" dirty="0" err="1">
                <a:sym typeface="Wingdings" panose="05000000000000000000" pitchFamily="2" charset="2"/>
              </a:rPr>
              <a:t>availability</a:t>
            </a:r>
            <a:r>
              <a:rPr lang="de-CH" sz="1600" dirty="0">
                <a:sym typeface="Wingdings" panose="05000000000000000000" pitchFamily="2" charset="2"/>
              </a:rPr>
              <a:t> </a:t>
            </a:r>
            <a:r>
              <a:rPr lang="de-CH" sz="1600" dirty="0" err="1">
                <a:sym typeface="Wingdings" panose="05000000000000000000" pitchFamily="2" charset="2"/>
              </a:rPr>
              <a:t>and</a:t>
            </a:r>
            <a:r>
              <a:rPr lang="de-CH" sz="1600" dirty="0">
                <a:sym typeface="Wingdings" panose="05000000000000000000" pitchFamily="2" charset="2"/>
              </a:rPr>
              <a:t> 2. </a:t>
            </a:r>
            <a:r>
              <a:rPr lang="de-CH" sz="1600" dirty="0" err="1">
                <a:sym typeface="Wingdings" panose="05000000000000000000" pitchFamily="2" charset="2"/>
              </a:rPr>
              <a:t>data</a:t>
            </a:r>
            <a:r>
              <a:rPr lang="de-CH" sz="1600" dirty="0">
                <a:sym typeface="Wingdings" panose="05000000000000000000" pitchFamily="2" charset="2"/>
              </a:rPr>
              <a:t> </a:t>
            </a:r>
            <a:r>
              <a:rPr lang="de-CH" sz="1600" dirty="0" err="1" smtClean="0">
                <a:sym typeface="Wingdings" panose="05000000000000000000" pitchFamily="2" charset="2"/>
              </a:rPr>
              <a:t>quality</a:t>
            </a:r>
            <a:endParaRPr lang="de-CH" sz="1600" dirty="0" smtClean="0">
              <a:sym typeface="Wingdings" panose="05000000000000000000" pitchFamily="2" charset="2"/>
            </a:endParaRPr>
          </a:p>
          <a:p>
            <a:pPr marL="800100" lvl="1" indent="-342900">
              <a:spcBef>
                <a:spcPts val="600"/>
              </a:spcBef>
              <a:buFont typeface="Courier New" panose="02070309020205020404" pitchFamily="49" charset="0"/>
              <a:buChar char="o"/>
            </a:pPr>
            <a:r>
              <a:rPr lang="de-CH" sz="1600" dirty="0" smtClean="0">
                <a:sym typeface="Wingdings" panose="05000000000000000000" pitchFamily="2" charset="2"/>
              </a:rPr>
              <a:t>Integration </a:t>
            </a:r>
            <a:r>
              <a:rPr lang="de-CH" sz="1600" dirty="0" err="1" smtClean="0">
                <a:sym typeface="Wingdings" panose="05000000000000000000" pitchFamily="2" charset="2"/>
              </a:rPr>
              <a:t>of</a:t>
            </a:r>
            <a:r>
              <a:rPr lang="de-CH" sz="1600" dirty="0" smtClean="0">
                <a:sym typeface="Wingdings" panose="05000000000000000000" pitchFamily="2" charset="2"/>
              </a:rPr>
              <a:t> Actions in </a:t>
            </a:r>
            <a:r>
              <a:rPr lang="de-CH" sz="1600" dirty="0" err="1" smtClean="0">
                <a:sym typeface="Wingdings" panose="05000000000000000000" pitchFamily="2" charset="2"/>
              </a:rPr>
              <a:t>Workplan</a:t>
            </a:r>
            <a:r>
              <a:rPr lang="de-CH" sz="1600" dirty="0" smtClean="0">
                <a:sym typeface="Wingdings" panose="05000000000000000000" pitchFamily="2" charset="2"/>
              </a:rPr>
              <a:t> (</a:t>
            </a:r>
            <a:r>
              <a:rPr lang="de-CH" sz="1600" dirty="0" err="1" smtClean="0">
                <a:sym typeface="Wingdings" panose="05000000000000000000" pitchFamily="2" charset="2"/>
              </a:rPr>
              <a:t>outcome</a:t>
            </a:r>
            <a:r>
              <a:rPr lang="de-CH" sz="1600" dirty="0" smtClean="0">
                <a:sym typeface="Wingdings" panose="05000000000000000000" pitchFamily="2" charset="2"/>
              </a:rPr>
              <a:t>  TT-WDQMS-3)</a:t>
            </a:r>
            <a:endParaRPr lang="de-CH" sz="1600" dirty="0">
              <a:sym typeface="Wingdings" panose="05000000000000000000" pitchFamily="2" charset="2"/>
            </a:endParaRPr>
          </a:p>
          <a:p>
            <a:pPr lvl="1"/>
            <a:endParaRPr lang="de-CH" sz="1200" dirty="0"/>
          </a:p>
          <a:p>
            <a:pPr marL="800100" lvl="1" indent="-342900">
              <a:buFont typeface="Courier New" panose="02070309020205020404" pitchFamily="49" charset="0"/>
              <a:buChar char="o"/>
            </a:pPr>
            <a:endParaRPr lang="de-CH" sz="2000" dirty="0">
              <a:sym typeface="Wingdings" panose="05000000000000000000" pitchFamily="2" charset="2"/>
            </a:endParaRPr>
          </a:p>
          <a:p>
            <a:pPr marL="800100" lvl="1" indent="-342900">
              <a:buFont typeface="Courier New" panose="02070309020205020404" pitchFamily="49" charset="0"/>
              <a:buChar char="o"/>
            </a:pPr>
            <a:endParaRPr lang="de-CH" sz="2000" dirty="0"/>
          </a:p>
          <a:p>
            <a:pPr marL="800100" lvl="1" indent="-342900">
              <a:buFont typeface="Courier New" panose="02070309020205020404" pitchFamily="49" charset="0"/>
              <a:buChar char="o"/>
            </a:pPr>
            <a:endParaRPr lang="en-GB" sz="2000" dirty="0"/>
          </a:p>
          <a:p>
            <a:pPr marL="285750" indent="-285750">
              <a:buFontTx/>
              <a:buChar char="-"/>
            </a:pPr>
            <a:endParaRPr lang="en-GB"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017" y="3947145"/>
            <a:ext cx="2132293" cy="134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017" y="1902886"/>
            <a:ext cx="1996038" cy="125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Right Arrow 3"/>
          <p:cNvSpPr/>
          <p:nvPr/>
        </p:nvSpPr>
        <p:spPr>
          <a:xfrm rot="5400000">
            <a:off x="7579518" y="3426620"/>
            <a:ext cx="647700" cy="195262"/>
          </a:xfrm>
          <a:prstGeom prst="leftRight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941872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smtClean="0">
                <a:solidFill>
                  <a:srgbClr val="000090"/>
                </a:solidFill>
              </a:rPr>
              <a:t>Merci</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0</TotalTime>
  <Words>636</Words>
  <Application>Microsoft Office PowerPoint</Application>
  <PresentationFormat>On-screen Show (4:3)</PresentationFormat>
  <Paragraphs>89</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WMO_WHITE_Powerpoint_en_fr</vt:lpstr>
      <vt:lpstr>PowerPoint Presentation</vt:lpstr>
      <vt:lpstr>Contributions to Manual &amp; Guide to WIGOS</vt:lpstr>
      <vt:lpstr>Integration of all WIGOS components </vt:lpstr>
      <vt:lpstr>WDQMS Functions</vt:lpstr>
      <vt:lpstr>Reflexions on the further development of the WDQMS</vt:lpstr>
      <vt:lpstr> WDQMS Systems</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Grüter Estelle</dc:creator>
  <cp:lastModifiedBy>Grüter Estelle</cp:lastModifiedBy>
  <cp:revision>48</cp:revision>
  <dcterms:created xsi:type="dcterms:W3CDTF">2019-01-21T15:04:35Z</dcterms:created>
  <dcterms:modified xsi:type="dcterms:W3CDTF">2019-01-24T07:32:14Z</dcterms:modified>
</cp:coreProperties>
</file>