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342" r:id="rId4"/>
    <p:sldId id="339" r:id="rId5"/>
    <p:sldId id="343" r:id="rId6"/>
    <p:sldId id="359" r:id="rId7"/>
    <p:sldId id="344" r:id="rId8"/>
    <p:sldId id="360" r:id="rId9"/>
    <p:sldId id="361" r:id="rId10"/>
    <p:sldId id="362" r:id="rId11"/>
    <p:sldId id="364" r:id="rId12"/>
    <p:sldId id="363" r:id="rId13"/>
    <p:sldId id="365" r:id="rId14"/>
    <p:sldId id="302" r:id="rId15"/>
    <p:sldId id="258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9" autoAdjust="0"/>
    <p:restoredTop sz="99182" autoAdjust="0"/>
  </p:normalViewPr>
  <p:slideViewPr>
    <p:cSldViewPr snapToGrid="0" snapToObjects="1">
      <p:cViewPr>
        <p:scale>
          <a:sx n="121" d="100"/>
          <a:sy n="121" d="100"/>
        </p:scale>
        <p:origin x="-586" y="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9585" y="3456000"/>
            <a:ext cx="4437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solidFill>
                  <a:srgbClr val="000090"/>
                </a:solidFill>
              </a:rPr>
              <a:t>Jörg </a:t>
            </a:r>
            <a:r>
              <a:rPr lang="fr-CH" sz="2000" b="1" dirty="0" err="1" smtClean="0">
                <a:solidFill>
                  <a:srgbClr val="000090"/>
                </a:solidFill>
              </a:rPr>
              <a:t>Klausen</a:t>
            </a:r>
            <a:endParaRPr lang="fr-CH" sz="2000" b="1" dirty="0" smtClean="0">
              <a:solidFill>
                <a:srgbClr val="000090"/>
              </a:solidFill>
            </a:endParaRPr>
          </a:p>
          <a:p>
            <a:pPr algn="ctr"/>
            <a:r>
              <a:rPr lang="fr-CH" sz="2000" dirty="0" smtClean="0">
                <a:solidFill>
                  <a:srgbClr val="000090"/>
                </a:solidFill>
              </a:rPr>
              <a:t>Co-Chair </a:t>
            </a:r>
            <a:r>
              <a:rPr lang="fr-CH" sz="2000" dirty="0" err="1" smtClean="0">
                <a:solidFill>
                  <a:srgbClr val="000090"/>
                </a:solidFill>
              </a:rPr>
              <a:t>Task</a:t>
            </a:r>
            <a:r>
              <a:rPr lang="fr-CH" sz="2000" dirty="0" smtClean="0">
                <a:solidFill>
                  <a:srgbClr val="000090"/>
                </a:solidFill>
              </a:rPr>
              <a:t> Team on WIGOS </a:t>
            </a:r>
            <a:r>
              <a:rPr lang="fr-CH" sz="2000" dirty="0" err="1" smtClean="0">
                <a:solidFill>
                  <a:srgbClr val="000090"/>
                </a:solidFill>
              </a:rPr>
              <a:t>Metadata</a:t>
            </a:r>
            <a:endParaRPr lang="fr-CH" sz="2000" dirty="0" smtClean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90"/>
                </a:solidFill>
              </a:rPr>
              <a:t>4. STATUS OF THE PRIORITY AREAS IMPLEMENTATION OF THE PLAN FOR THE WIGOS PRE-OPERATIONAL PHASE (PWPP</a:t>
            </a:r>
            <a:r>
              <a:rPr lang="en-US" sz="4000" b="1" dirty="0" smtClean="0">
                <a:solidFill>
                  <a:srgbClr val="000090"/>
                </a:solidFill>
              </a:rPr>
              <a:t>)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9944" y="2101743"/>
            <a:ext cx="4163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4.3(5) WIGOS Metadata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4.3.4(5)	</a:t>
            </a:r>
            <a:r>
              <a:rPr lang="en-US" sz="3600" b="1" dirty="0" smtClean="0">
                <a:solidFill>
                  <a:srgbClr val="000090"/>
                </a:solidFill>
              </a:rPr>
              <a:t>Recommendations </a:t>
            </a:r>
            <a:r>
              <a:rPr lang="en-US" sz="3600" b="1" dirty="0">
                <a:solidFill>
                  <a:srgbClr val="000090"/>
                </a:solidFill>
              </a:rPr>
              <a:t>from </a:t>
            </a:r>
            <a:r>
              <a:rPr lang="en-US" sz="3600" b="1" dirty="0" smtClean="0">
                <a:solidFill>
                  <a:srgbClr val="000090"/>
                </a:solidFill>
              </a:rPr>
              <a:t>TT-WMD-7 </a:t>
            </a:r>
            <a:r>
              <a:rPr lang="en-US" sz="3600" dirty="0" smtClean="0">
                <a:solidFill>
                  <a:srgbClr val="000090"/>
                </a:solidFill>
              </a:rPr>
              <a:t>(1)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283516"/>
            <a:ext cx="8840597" cy="4999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review the 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ToRs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and membership of TT-WMD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in terms of representativeness, particularly regarding the marine and the climate communities.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keep both teams TT-OD and TT-WMD active and working together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; Feedback from the OSCAR/Surface users comes via TT-OD and feedback from Commissions and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Programmes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comes via their representatives in TT-WMD.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discuss the evolution of OSCAR/Space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with the Space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programme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and to communicate the plans for its maintenance and evolution – currently, there is a gap in the OSCAR/Space in terms of WMDS for satellite observations.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have one team in charge of the maintenance and evolution of both OSCAR/Surface and OSCAR/Space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optimize the efforts for developing both systems and use the WMDS as their unique source of information.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harmonization of vocabularies across various communities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is desirable but very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challenging; priority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should be on the coordination with WIS and other WMO teams in order to have clear definitions. ACTION: TT-WMD to engage with IPET-OSDE and IPET-CM and other relevant teams in harmonizing the lists of variables and other code tables. </a:t>
            </a:r>
          </a:p>
        </p:txBody>
      </p:sp>
    </p:spTree>
    <p:extLst>
      <p:ext uri="{BB962C8B-B14F-4D97-AF65-F5344CB8AC3E}">
        <p14:creationId xmlns:p14="http://schemas.microsoft.com/office/powerpoint/2010/main" val="20454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4.3.4(5)	</a:t>
            </a:r>
            <a:r>
              <a:rPr lang="en-US" sz="3600" b="1" dirty="0" smtClean="0">
                <a:solidFill>
                  <a:srgbClr val="000090"/>
                </a:solidFill>
              </a:rPr>
              <a:t>Recommendations </a:t>
            </a:r>
            <a:r>
              <a:rPr lang="en-US" sz="3600" b="1" dirty="0">
                <a:solidFill>
                  <a:srgbClr val="000090"/>
                </a:solidFill>
              </a:rPr>
              <a:t>from </a:t>
            </a:r>
            <a:r>
              <a:rPr lang="en-US" sz="3600" b="1" dirty="0" smtClean="0">
                <a:solidFill>
                  <a:srgbClr val="000090"/>
                </a:solidFill>
              </a:rPr>
              <a:t>TT-WMD-7 </a:t>
            </a:r>
            <a:r>
              <a:rPr lang="en-US" sz="3600" dirty="0" smtClean="0">
                <a:solidFill>
                  <a:srgbClr val="000090"/>
                </a:solidFill>
              </a:rPr>
              <a:t>(2)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283516"/>
            <a:ext cx="8840597" cy="4999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(related to 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WIGOS Editorial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Board)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eliminate the concepts of dynamic and static metadata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; What needs to be recognized is that there are different rates at which metadata can change – Some metadata changes more rapidly and regularly than others.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(related to the WIGOS Editorial Board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)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accept the edits to the Manual on WIGOS proposed by TT-WMD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contained in the Annex to this document, in track-changes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nominate representatives from ABOs and from JCOMM to contribute to the work of IPET-DD/TT-WMDR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need to go through the PRs is an obstacle for the scientific community to provide metadata; TT-WMD recognized the benefit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for WIGOS at large to allow GCW, GAW and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other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communities to manage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metadata directly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 This concerns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inter alia, WIGOS Station Identifiers, authorization of contacts for OSCAR/Surface.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9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4.3.4(5)	</a:t>
            </a:r>
            <a:r>
              <a:rPr lang="en-US" sz="3600" b="1" dirty="0" smtClean="0">
                <a:solidFill>
                  <a:srgbClr val="000090"/>
                </a:solidFill>
              </a:rPr>
              <a:t>Recommendations </a:t>
            </a:r>
            <a:r>
              <a:rPr lang="en-US" sz="3600" b="1" dirty="0">
                <a:solidFill>
                  <a:srgbClr val="000090"/>
                </a:solidFill>
              </a:rPr>
              <a:t>from </a:t>
            </a:r>
            <a:r>
              <a:rPr lang="en-US" sz="3600" b="1" dirty="0" smtClean="0">
                <a:solidFill>
                  <a:srgbClr val="000090"/>
                </a:solidFill>
              </a:rPr>
              <a:t>TT-WMD-7</a:t>
            </a:r>
            <a:r>
              <a:rPr lang="en-US" sz="3600" dirty="0" smtClean="0">
                <a:solidFill>
                  <a:srgbClr val="000090"/>
                </a:solidFill>
              </a:rPr>
              <a:t> (3)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283516"/>
            <a:ext cx="8840597" cy="4999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</a:t>
            </a:r>
            <a:r>
              <a:rPr lang="en-US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endorse </a:t>
            </a:r>
            <a:r>
              <a:rPr lang="en-US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reviewed/relaxed obligations (M/C/O) for the following metadata elements</a:t>
            </a: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both in the WMDS and in the </a:t>
            </a: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schema: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2-01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4-01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4-03 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5-03 change from CONDITIONAL to OPTIONAL; 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5-07 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5-09 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5-10 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6-04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6-05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6-06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7-07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7-08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7-09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7-10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7-13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8-01 change from CONDITIONAL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8-03 change from MANDATORY to OPTIONAL;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8-04 change from MANDATORY to CONDITIONAL;</a:t>
            </a:r>
          </a:p>
          <a:p>
            <a:pPr marL="720725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8-05 change from CONDITIONAL to OPTIONAL;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Question </a:t>
            </a: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for </a:t>
            </a: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ICG-WIGOS: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How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much should OSCAR/Surface enforce 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any remaining obligations from the WMDS at all?</a:t>
            </a:r>
          </a:p>
        </p:txBody>
      </p:sp>
    </p:spTree>
    <p:extLst>
      <p:ext uri="{BB962C8B-B14F-4D97-AF65-F5344CB8AC3E}">
        <p14:creationId xmlns:p14="http://schemas.microsoft.com/office/powerpoint/2010/main" val="32456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1143000"/>
          </a:xfrm>
        </p:spPr>
        <p:txBody>
          <a:bodyPr>
            <a:normAutofit/>
          </a:bodyPr>
          <a:lstStyle/>
          <a:p>
            <a:r>
              <a:rPr lang="fr-CH" sz="3600" b="1" dirty="0" smtClean="0">
                <a:solidFill>
                  <a:srgbClr val="000090"/>
                </a:solidFill>
              </a:rPr>
              <a:t>Final </a:t>
            </a:r>
            <a:r>
              <a:rPr lang="fr-CH" sz="3600" b="1" dirty="0" err="1" smtClean="0">
                <a:solidFill>
                  <a:srgbClr val="000090"/>
                </a:solidFill>
              </a:rPr>
              <a:t>remarks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417638"/>
            <a:ext cx="8497249" cy="4708525"/>
          </a:xfrm>
        </p:spPr>
        <p:txBody>
          <a:bodyPr>
            <a:noAutofit/>
          </a:bodyPr>
          <a:lstStyle/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evolution and maintenance of the WMDS, the WMDR and the code tables is essential for the progress of WIGOS implementation by Members, e.g. via use of OSCAR/Surface.</a:t>
            </a:r>
          </a:p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activities and the re-shape of the various teams involved, requires strong cooperation amongst them and proper inter-consultation mechanisms.</a:t>
            </a:r>
          </a:p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continuous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OSCAR/Surface (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usability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functionalities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customization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national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capabilities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API)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-requisite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uptake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CH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630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6400" dirty="0" smtClean="0">
                <a:solidFill>
                  <a:srgbClr val="000090"/>
                </a:solidFill>
              </a:rPr>
              <a:t>Merci</a:t>
            </a:r>
          </a:p>
          <a:p>
            <a:endParaRPr lang="de-CH" sz="4800" dirty="0" smtClean="0">
              <a:solidFill>
                <a:srgbClr val="000090"/>
              </a:solidFill>
            </a:endParaRPr>
          </a:p>
          <a:p>
            <a:r>
              <a:rPr lang="de-CH" sz="2300" dirty="0" err="1" smtClean="0">
                <a:solidFill>
                  <a:srgbClr val="000090"/>
                </a:solidFill>
              </a:rPr>
              <a:t>For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further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information</a:t>
            </a:r>
            <a:endParaRPr lang="de-CH" sz="2300" dirty="0">
              <a:solidFill>
                <a:srgbClr val="000090"/>
              </a:solidFill>
            </a:endParaRPr>
          </a:p>
          <a:p>
            <a:endParaRPr lang="en-US" sz="3100" dirty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48" y="1193712"/>
            <a:ext cx="8774884" cy="47085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4.3.1(5) Background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4.3.2(5</a:t>
            </a:r>
            <a:r>
              <a:rPr lang="en-US" sz="2400" dirty="0" smtClean="0"/>
              <a:t>) Progress </a:t>
            </a:r>
            <a:r>
              <a:rPr lang="en-US" sz="2400" dirty="0"/>
              <a:t>achieved since ICG-WIGOS-7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4.3.3(5</a:t>
            </a:r>
            <a:r>
              <a:rPr lang="en-US" sz="2400" dirty="0" smtClean="0"/>
              <a:t>) Issues </a:t>
            </a:r>
            <a:r>
              <a:rPr lang="en-US" sz="2400" dirty="0"/>
              <a:t>and challenges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4.3.4(5</a:t>
            </a:r>
            <a:r>
              <a:rPr lang="en-US" sz="2400" dirty="0" smtClean="0"/>
              <a:t>) Conclusions</a:t>
            </a:r>
            <a:r>
              <a:rPr lang="en-US" sz="2400" dirty="0"/>
              <a:t>, Actions and Recommendations from TT-WMD-7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2400" dirty="0" smtClean="0"/>
              <a:t>   Final </a:t>
            </a:r>
            <a:r>
              <a:rPr lang="fr-CH" sz="2400" dirty="0" err="1" smtClean="0"/>
              <a:t>Remarks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4.3.1(5) </a:t>
            </a:r>
            <a:r>
              <a:rPr lang="de-CH" dirty="0" smtClean="0"/>
              <a:t>Background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4.3.1(5</a:t>
            </a:r>
            <a:r>
              <a:rPr lang="en-US" sz="3600" b="1" dirty="0">
                <a:solidFill>
                  <a:srgbClr val="000090"/>
                </a:solidFill>
              </a:rPr>
              <a:t>) Background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115736"/>
            <a:ext cx="8840597" cy="4999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WIGOS Metadata Standard (WMDS),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was developed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by 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Task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Team on WIGOS Metadata (TT-WMD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)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This is a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critical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activity for OSCAR/Surface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since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this is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 practical tool for the implementation of the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WMDS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that follows its structure and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definitions;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TT-WMD also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developed the WIGOS Metadata Representation (WMDR) which is a data model/XML schema based on 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WMDS;</a:t>
            </a:r>
          </a:p>
          <a:p>
            <a:pPr marL="720725" lvl="1" indent="-320675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It allowed the development of a machine-to-machine application programming interface (API) for the exchange of WIGOS metadata with OSCAR/Surface;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TT-WMD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has also defined and populated code tables in support of 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WMDS</a:t>
            </a:r>
          </a:p>
        </p:txBody>
      </p:sp>
    </p:spTree>
    <p:extLst>
      <p:ext uri="{BB962C8B-B14F-4D97-AF65-F5344CB8AC3E}">
        <p14:creationId xmlns:p14="http://schemas.microsoft.com/office/powerpoint/2010/main" val="36472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4.3.2(5) Progress achieved since </a:t>
            </a:r>
            <a:r>
              <a:rPr lang="en-US" dirty="0" smtClean="0"/>
              <a:t>ICG-WIGOS-7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4.3.2(5) Progress achieved since </a:t>
            </a:r>
            <a:r>
              <a:rPr lang="en-US" sz="3600" b="1" dirty="0" smtClean="0">
                <a:solidFill>
                  <a:srgbClr val="000090"/>
                </a:solidFill>
              </a:rPr>
              <a:t>ICG-WIGOS-7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115736"/>
            <a:ext cx="8899321" cy="4999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914400">
              <a:spcBef>
                <a:spcPts val="200"/>
              </a:spcBef>
              <a:buSzPct val="100000"/>
              <a:buAutoNum type="alphaLcParenBoth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 new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draft edition of the WMDS (WMO-No. 1192) with proposed changes to the obligations of metadata elements,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and some updates;</a:t>
            </a:r>
          </a:p>
          <a:p>
            <a:pPr marL="628650" lvl="1" indent="-2682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result from feedback from various communities and representatives of Technical Commissions and </a:t>
            </a:r>
            <a:r>
              <a:rPr lang="en-US" sz="1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Programmes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as well as from the users via TT-OD;</a:t>
            </a:r>
          </a:p>
          <a:p>
            <a:pPr marL="628650" lvl="1" indent="-2682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TT-WMD and TT-OD have worked closely together at </a:t>
            </a: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sessions 26-30 </a:t>
            </a: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Nov.18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457200" indent="-457200" defTabSz="914400">
              <a:spcBef>
                <a:spcPts val="200"/>
              </a:spcBef>
              <a:buSzPct val="100000"/>
              <a:buAutoNum type="alphaLcParenBoth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Contributions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to the new draft edition of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Manual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on WIGOS (WMO-No. 1160) with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updates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particularly to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App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2.4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(phased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approach of </a:t>
            </a:r>
            <a:r>
              <a:rPr lang="en-US" sz="2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impl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.)</a:t>
            </a:r>
          </a:p>
          <a:p>
            <a:pPr marL="457200" indent="-457200" defTabSz="914400">
              <a:spcBef>
                <a:spcPts val="200"/>
              </a:spcBef>
              <a:buSzPct val="100000"/>
              <a:buAutoNum type="alphaLcParenBoth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further development and update of the WMDS code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tables:</a:t>
            </a:r>
          </a:p>
          <a:p>
            <a:pPr marL="628650" lvl="1" indent="-2682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most code tables are now in a sufficient shape to be fully integrated into OSCAR/Surface and used, except code table 1-01, observed variables, which is under discussion for harmonization with the IPET-OSDE;</a:t>
            </a:r>
          </a:p>
          <a:p>
            <a:pPr marL="457200" indent="-457200" defTabSz="914400">
              <a:spcBef>
                <a:spcPts val="200"/>
              </a:spcBef>
              <a:buSzPct val="100000"/>
              <a:buAutoNum type="alphaLcParenBoth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further development and update of the WMDR to version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1.0,</a:t>
            </a:r>
          </a:p>
          <a:p>
            <a:pPr marL="628650" lvl="1" indent="-2682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released in December 2018 – See item 4.3(1) for more details,</a:t>
            </a:r>
          </a:p>
          <a:p>
            <a:pPr marL="628650" lvl="1" indent="-2682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OSCAR/Surface API currently supports the release candidate 1.0RC9 that differs in a few details. The API will be updated to support both, version 1.0RC9 and version 1.0, as soon as the latter has been approved by CBS.</a:t>
            </a:r>
          </a:p>
          <a:p>
            <a:pPr marL="457200" indent="-457200" defTabSz="914400">
              <a:spcBef>
                <a:spcPts val="200"/>
              </a:spcBef>
              <a:buSzPct val="100000"/>
              <a:buAutoNum type="alphaLcParenBoth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Participated in the reflections with TT-OD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on how to improve the implementation of the WMDS in OSCAR/Surface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4.3.3(5)	</a:t>
            </a:r>
            <a:r>
              <a:rPr lang="de-CH" dirty="0" err="1"/>
              <a:t>Issues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challenges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4.3.3(5)	Issues and challenges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115736"/>
            <a:ext cx="8840597" cy="4999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TT-WMD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has struggled with its membership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some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representatives have retired, stepped down or passed away, and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not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replaced (JCOMM, AMDAR,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CCl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);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Task Team on WMDR, under the Inter-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Programme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Expert Team on Data Representation Development (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IPET-DD)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which is the team expected to develop and maintain the WMD schema, has not been active.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reliable system for online cooperative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document versioning,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It has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been a challenge for the last few years, e.g. for the evolution of the code tables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Finally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towards the end of 2018 GitHub was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proposed and agreed to be used,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as a more suitable alternative to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GoogleDocs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and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MyAlfresco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Github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is a widely used tool mainly in support of code development in distributed teams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.</a:t>
            </a:r>
          </a:p>
          <a:p>
            <a:pPr marL="829027" lvl="1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members of the various teams already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involved,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TT-WMD,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IPET-OSED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IPET-DD-TT-WMDR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and also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of the Inter-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Programme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Expert Team on Codes Maintenance (IPET-CM), will have to familiarize themselves with and use it for the evolution and maintenance of the WMDS and its code tables.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59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4.3.4(5)	Conclusions, Actions and Recommendations from TT-WMD-7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0</TotalTime>
  <Words>1195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WMO_WHITE_Powerpoint_en_fr</vt:lpstr>
      <vt:lpstr>PowerPoint Presentation</vt:lpstr>
      <vt:lpstr>Outline</vt:lpstr>
      <vt:lpstr>4.3.1(5) Background</vt:lpstr>
      <vt:lpstr>4.3.1(5) Background</vt:lpstr>
      <vt:lpstr>4.3.2(5) Progress achieved since ICG-WIGOS-7</vt:lpstr>
      <vt:lpstr>4.3.2(5) Progress achieved since ICG-WIGOS-7</vt:lpstr>
      <vt:lpstr>4.3.3(5) Issues and challenges</vt:lpstr>
      <vt:lpstr>4.3.3(5) Issues and challenges</vt:lpstr>
      <vt:lpstr>4.3.4(5) Conclusions, Actions and Recommendations from TT-WMD-7</vt:lpstr>
      <vt:lpstr>4.3.4(5) Recommendations from TT-WMD-7 (1)</vt:lpstr>
      <vt:lpstr>4.3.4(5) Recommendations from TT-WMD-7 (2)</vt:lpstr>
      <vt:lpstr>4.3.4(5) Recommendations from TT-WMD-7 (3)</vt:lpstr>
      <vt:lpstr>FINAL REMARKS</vt:lpstr>
      <vt:lpstr>Final remarks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Meeting 14</cp:lastModifiedBy>
  <cp:revision>418</cp:revision>
  <cp:lastPrinted>2017-05-09T06:47:47Z</cp:lastPrinted>
  <dcterms:created xsi:type="dcterms:W3CDTF">2016-05-27T11:05:50Z</dcterms:created>
  <dcterms:modified xsi:type="dcterms:W3CDTF">2019-01-24T15:07:34Z</dcterms:modified>
</cp:coreProperties>
</file>