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0" r:id="rId2"/>
    <p:sldId id="264" r:id="rId3"/>
    <p:sldId id="265" r:id="rId4"/>
    <p:sldId id="266" r:id="rId5"/>
    <p:sldId id="267" r:id="rId6"/>
    <p:sldId id="261" r:id="rId7"/>
    <p:sldId id="256" r:id="rId8"/>
    <p:sldId id="257" r:id="rId9"/>
    <p:sldId id="268"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6" d="100"/>
          <a:sy n="106" d="100"/>
        </p:scale>
        <p:origin x="-612"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15DD68A-DA17-40D0-9E42-7B251EBB537C}" type="datetimeFigureOut">
              <a:rPr lang="en-US" smtClean="0"/>
              <a:t>24/01/2019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C44006-FB5C-45C9-B2D0-991AA4C4679D}" type="slidenum">
              <a:rPr lang="en-US" smtClean="0"/>
              <a:t>‹#›</a:t>
            </a:fld>
            <a:endParaRPr lang="en-US"/>
          </a:p>
        </p:txBody>
      </p:sp>
    </p:spTree>
    <p:extLst>
      <p:ext uri="{BB962C8B-B14F-4D97-AF65-F5344CB8AC3E}">
        <p14:creationId xmlns:p14="http://schemas.microsoft.com/office/powerpoint/2010/main" val="25406694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15DD68A-DA17-40D0-9E42-7B251EBB537C}" type="datetimeFigureOut">
              <a:rPr lang="en-US" smtClean="0"/>
              <a:t>24/01/2019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C44006-FB5C-45C9-B2D0-991AA4C4679D}" type="slidenum">
              <a:rPr lang="en-US" smtClean="0"/>
              <a:t>‹#›</a:t>
            </a:fld>
            <a:endParaRPr lang="en-US"/>
          </a:p>
        </p:txBody>
      </p:sp>
    </p:spTree>
    <p:extLst>
      <p:ext uri="{BB962C8B-B14F-4D97-AF65-F5344CB8AC3E}">
        <p14:creationId xmlns:p14="http://schemas.microsoft.com/office/powerpoint/2010/main" val="27285576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15DD68A-DA17-40D0-9E42-7B251EBB537C}" type="datetimeFigureOut">
              <a:rPr lang="en-US" smtClean="0"/>
              <a:t>24/01/2019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C44006-FB5C-45C9-B2D0-991AA4C4679D}" type="slidenum">
              <a:rPr lang="en-US" smtClean="0"/>
              <a:t>‹#›</a:t>
            </a:fld>
            <a:endParaRPr lang="en-US"/>
          </a:p>
        </p:txBody>
      </p:sp>
    </p:spTree>
    <p:extLst>
      <p:ext uri="{BB962C8B-B14F-4D97-AF65-F5344CB8AC3E}">
        <p14:creationId xmlns:p14="http://schemas.microsoft.com/office/powerpoint/2010/main" val="36559084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15DD68A-DA17-40D0-9E42-7B251EBB537C}" type="datetimeFigureOut">
              <a:rPr lang="en-US" smtClean="0"/>
              <a:t>24/01/2019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C44006-FB5C-45C9-B2D0-991AA4C4679D}" type="slidenum">
              <a:rPr lang="en-US" smtClean="0"/>
              <a:t>‹#›</a:t>
            </a:fld>
            <a:endParaRPr lang="en-US"/>
          </a:p>
        </p:txBody>
      </p:sp>
    </p:spTree>
    <p:extLst>
      <p:ext uri="{BB962C8B-B14F-4D97-AF65-F5344CB8AC3E}">
        <p14:creationId xmlns:p14="http://schemas.microsoft.com/office/powerpoint/2010/main" val="4604521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15DD68A-DA17-40D0-9E42-7B251EBB537C}" type="datetimeFigureOut">
              <a:rPr lang="en-US" smtClean="0"/>
              <a:t>24/01/2019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C44006-FB5C-45C9-B2D0-991AA4C4679D}" type="slidenum">
              <a:rPr lang="en-US" smtClean="0"/>
              <a:t>‹#›</a:t>
            </a:fld>
            <a:endParaRPr lang="en-US"/>
          </a:p>
        </p:txBody>
      </p:sp>
    </p:spTree>
    <p:extLst>
      <p:ext uri="{BB962C8B-B14F-4D97-AF65-F5344CB8AC3E}">
        <p14:creationId xmlns:p14="http://schemas.microsoft.com/office/powerpoint/2010/main" val="8613080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15DD68A-DA17-40D0-9E42-7B251EBB537C}" type="datetimeFigureOut">
              <a:rPr lang="en-US" smtClean="0"/>
              <a:t>24/01/2019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1C44006-FB5C-45C9-B2D0-991AA4C4679D}" type="slidenum">
              <a:rPr lang="en-US" smtClean="0"/>
              <a:t>‹#›</a:t>
            </a:fld>
            <a:endParaRPr lang="en-US"/>
          </a:p>
        </p:txBody>
      </p:sp>
    </p:spTree>
    <p:extLst>
      <p:ext uri="{BB962C8B-B14F-4D97-AF65-F5344CB8AC3E}">
        <p14:creationId xmlns:p14="http://schemas.microsoft.com/office/powerpoint/2010/main" val="40272938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15DD68A-DA17-40D0-9E42-7B251EBB537C}" type="datetimeFigureOut">
              <a:rPr lang="en-US" smtClean="0"/>
              <a:t>24/01/2019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1C44006-FB5C-45C9-B2D0-991AA4C4679D}" type="slidenum">
              <a:rPr lang="en-US" smtClean="0"/>
              <a:t>‹#›</a:t>
            </a:fld>
            <a:endParaRPr lang="en-US"/>
          </a:p>
        </p:txBody>
      </p:sp>
    </p:spTree>
    <p:extLst>
      <p:ext uri="{BB962C8B-B14F-4D97-AF65-F5344CB8AC3E}">
        <p14:creationId xmlns:p14="http://schemas.microsoft.com/office/powerpoint/2010/main" val="26793837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15DD68A-DA17-40D0-9E42-7B251EBB537C}" type="datetimeFigureOut">
              <a:rPr lang="en-US" smtClean="0"/>
              <a:t>24/01/2019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1C44006-FB5C-45C9-B2D0-991AA4C4679D}" type="slidenum">
              <a:rPr lang="en-US" smtClean="0"/>
              <a:t>‹#›</a:t>
            </a:fld>
            <a:endParaRPr lang="en-US"/>
          </a:p>
        </p:txBody>
      </p:sp>
    </p:spTree>
    <p:extLst>
      <p:ext uri="{BB962C8B-B14F-4D97-AF65-F5344CB8AC3E}">
        <p14:creationId xmlns:p14="http://schemas.microsoft.com/office/powerpoint/2010/main" val="6273282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15DD68A-DA17-40D0-9E42-7B251EBB537C}" type="datetimeFigureOut">
              <a:rPr lang="en-US" smtClean="0"/>
              <a:t>24/01/2019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1C44006-FB5C-45C9-B2D0-991AA4C4679D}" type="slidenum">
              <a:rPr lang="en-US" smtClean="0"/>
              <a:t>‹#›</a:t>
            </a:fld>
            <a:endParaRPr lang="en-US"/>
          </a:p>
        </p:txBody>
      </p:sp>
    </p:spTree>
    <p:extLst>
      <p:ext uri="{BB962C8B-B14F-4D97-AF65-F5344CB8AC3E}">
        <p14:creationId xmlns:p14="http://schemas.microsoft.com/office/powerpoint/2010/main" val="41303313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15DD68A-DA17-40D0-9E42-7B251EBB537C}" type="datetimeFigureOut">
              <a:rPr lang="en-US" smtClean="0"/>
              <a:t>24/01/2019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1C44006-FB5C-45C9-B2D0-991AA4C4679D}" type="slidenum">
              <a:rPr lang="en-US" smtClean="0"/>
              <a:t>‹#›</a:t>
            </a:fld>
            <a:endParaRPr lang="en-US"/>
          </a:p>
        </p:txBody>
      </p:sp>
    </p:spTree>
    <p:extLst>
      <p:ext uri="{BB962C8B-B14F-4D97-AF65-F5344CB8AC3E}">
        <p14:creationId xmlns:p14="http://schemas.microsoft.com/office/powerpoint/2010/main" val="24323083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15DD68A-DA17-40D0-9E42-7B251EBB537C}" type="datetimeFigureOut">
              <a:rPr lang="en-US" smtClean="0"/>
              <a:t>24/01/2019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1C44006-FB5C-45C9-B2D0-991AA4C4679D}" type="slidenum">
              <a:rPr lang="en-US" smtClean="0"/>
              <a:t>‹#›</a:t>
            </a:fld>
            <a:endParaRPr lang="en-US"/>
          </a:p>
        </p:txBody>
      </p:sp>
    </p:spTree>
    <p:extLst>
      <p:ext uri="{BB962C8B-B14F-4D97-AF65-F5344CB8AC3E}">
        <p14:creationId xmlns:p14="http://schemas.microsoft.com/office/powerpoint/2010/main" val="37699941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15DD68A-DA17-40D0-9E42-7B251EBB537C}" type="datetimeFigureOut">
              <a:rPr lang="en-US" smtClean="0"/>
              <a:t>24/01/2019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1C44006-FB5C-45C9-B2D0-991AA4C4679D}" type="slidenum">
              <a:rPr lang="en-US" smtClean="0"/>
              <a:t>‹#›</a:t>
            </a:fld>
            <a:endParaRPr lang="en-US"/>
          </a:p>
        </p:txBody>
      </p:sp>
    </p:spTree>
    <p:extLst>
      <p:ext uri="{BB962C8B-B14F-4D97-AF65-F5344CB8AC3E}">
        <p14:creationId xmlns:p14="http://schemas.microsoft.com/office/powerpoint/2010/main" val="3370154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627584" y="2875384"/>
            <a:ext cx="6400800" cy="769640"/>
          </a:xfrm>
        </p:spPr>
        <p:txBody>
          <a:bodyPr>
            <a:normAutofit fontScale="85000" lnSpcReduction="10000"/>
          </a:bodyPr>
          <a:lstStyle/>
          <a:p>
            <a:r>
              <a:rPr lang="en-US" b="1" dirty="0"/>
              <a:t>WMO new mini site for the </a:t>
            </a:r>
            <a:r>
              <a:rPr lang="en-US" b="1" dirty="0" smtClean="0"/>
              <a:t>GSICS Portal</a:t>
            </a:r>
            <a:endParaRPr lang="en-US" b="1" dirty="0"/>
          </a:p>
        </p:txBody>
      </p:sp>
      <p:pic>
        <p:nvPicPr>
          <p:cNvPr id="4" name="Picture 3" descr="wmo2016_powerpoint_standard_v2-1.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191" y="-54000"/>
            <a:ext cx="9216000" cy="6912000"/>
          </a:xfrm>
          <a:prstGeom prst="rect">
            <a:avLst/>
          </a:prstGeom>
        </p:spPr>
      </p:pic>
      <p:sp>
        <p:nvSpPr>
          <p:cNvPr id="5" name="Shape 231"/>
          <p:cNvSpPr txBox="1">
            <a:spLocks/>
          </p:cNvSpPr>
          <p:nvPr/>
        </p:nvSpPr>
        <p:spPr>
          <a:xfrm>
            <a:off x="120649" y="548681"/>
            <a:ext cx="8865446" cy="1562746"/>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nSpc>
                <a:spcPct val="120000"/>
              </a:lnSpc>
            </a:pPr>
            <a:r>
              <a:rPr lang="en-US" sz="3200" b="1" dirty="0" smtClean="0">
                <a:solidFill>
                  <a:srgbClr val="000090"/>
                </a:solidFill>
              </a:rPr>
              <a:t>OSCAR/Space database</a:t>
            </a:r>
          </a:p>
          <a:p>
            <a:pPr>
              <a:lnSpc>
                <a:spcPct val="120000"/>
              </a:lnSpc>
            </a:pPr>
            <a:r>
              <a:rPr lang="en-US" sz="3200" b="1" dirty="0" smtClean="0">
                <a:solidFill>
                  <a:srgbClr val="000090"/>
                </a:solidFill>
              </a:rPr>
              <a:t>Present Status and Future Development</a:t>
            </a:r>
            <a:endParaRPr lang="en-US" sz="3200" b="1" dirty="0" smtClean="0">
              <a:solidFill>
                <a:srgbClr val="000090"/>
              </a:solidFill>
            </a:endParaRPr>
          </a:p>
        </p:txBody>
      </p:sp>
      <p:sp>
        <p:nvSpPr>
          <p:cNvPr id="6" name="TextBox 5"/>
          <p:cNvSpPr txBox="1"/>
          <p:nvPr/>
        </p:nvSpPr>
        <p:spPr>
          <a:xfrm>
            <a:off x="2659734" y="2101743"/>
            <a:ext cx="3923830" cy="461665"/>
          </a:xfrm>
          <a:prstGeom prst="rect">
            <a:avLst/>
          </a:prstGeom>
          <a:noFill/>
        </p:spPr>
        <p:txBody>
          <a:bodyPr wrap="none" rtlCol="0">
            <a:spAutoFit/>
          </a:bodyPr>
          <a:lstStyle/>
          <a:p>
            <a:pPr algn="ctr"/>
            <a:r>
              <a:rPr lang="en-US" sz="2400" b="1" dirty="0" smtClean="0">
                <a:solidFill>
                  <a:srgbClr val="011993"/>
                </a:solidFill>
                <a:latin typeface="+mj-lt"/>
                <a:ea typeface="Arial"/>
                <a:cs typeface="Arial"/>
                <a:sym typeface="Arial"/>
              </a:rPr>
              <a:t>ICG-WIGOS-8, 24-26 </a:t>
            </a:r>
            <a:r>
              <a:rPr lang="en-US" sz="2400" b="1" dirty="0">
                <a:solidFill>
                  <a:srgbClr val="011993"/>
                </a:solidFill>
                <a:latin typeface="+mj-lt"/>
                <a:ea typeface="Arial"/>
                <a:cs typeface="Arial"/>
                <a:sym typeface="Arial"/>
              </a:rPr>
              <a:t>Jan 2019</a:t>
            </a:r>
            <a:endParaRPr lang="en-US" sz="2400" b="1" dirty="0">
              <a:latin typeface="+mj-lt"/>
            </a:endParaRPr>
          </a:p>
        </p:txBody>
      </p:sp>
      <p:sp>
        <p:nvSpPr>
          <p:cNvPr id="2" name="Rectangle 1"/>
          <p:cNvSpPr/>
          <p:nvPr/>
        </p:nvSpPr>
        <p:spPr>
          <a:xfrm>
            <a:off x="5973373" y="5589240"/>
            <a:ext cx="3006080" cy="646331"/>
          </a:xfrm>
          <a:prstGeom prst="rect">
            <a:avLst/>
          </a:prstGeom>
        </p:spPr>
        <p:txBody>
          <a:bodyPr wrap="square">
            <a:spAutoFit/>
          </a:bodyPr>
          <a:lstStyle/>
          <a:p>
            <a:pPr algn="ctr"/>
            <a:r>
              <a:rPr lang="fr-CH" b="1" dirty="0" err="1" smtClean="0">
                <a:solidFill>
                  <a:srgbClr val="000090"/>
                </a:solidFill>
              </a:rPr>
              <a:t>Toshiyuki</a:t>
            </a:r>
            <a:r>
              <a:rPr lang="fr-CH" b="1" dirty="0" smtClean="0">
                <a:solidFill>
                  <a:srgbClr val="000090"/>
                </a:solidFill>
              </a:rPr>
              <a:t> Kurino</a:t>
            </a:r>
            <a:endParaRPr lang="fr-CH" b="1" dirty="0">
              <a:solidFill>
                <a:srgbClr val="000090"/>
              </a:solidFill>
            </a:endParaRPr>
          </a:p>
          <a:p>
            <a:pPr algn="ctr"/>
            <a:r>
              <a:rPr lang="fr-CH" dirty="0" smtClean="0">
                <a:solidFill>
                  <a:srgbClr val="000090"/>
                </a:solidFill>
              </a:rPr>
              <a:t>WMO </a:t>
            </a:r>
            <a:r>
              <a:rPr lang="fr-CH" dirty="0" err="1" smtClean="0">
                <a:solidFill>
                  <a:srgbClr val="000090"/>
                </a:solidFill>
              </a:rPr>
              <a:t>SpaceProgramme</a:t>
            </a:r>
            <a:endParaRPr lang="fr-CH" dirty="0">
              <a:solidFill>
                <a:srgbClr val="000090"/>
              </a:solidFill>
            </a:endParaRPr>
          </a:p>
        </p:txBody>
      </p:sp>
    </p:spTree>
    <p:extLst>
      <p:ext uri="{BB962C8B-B14F-4D97-AF65-F5344CB8AC3E}">
        <p14:creationId xmlns:p14="http://schemas.microsoft.com/office/powerpoint/2010/main" val="14618979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274638"/>
            <a:ext cx="8712968" cy="706090"/>
          </a:xfrm>
        </p:spPr>
        <p:txBody>
          <a:bodyPr>
            <a:normAutofit/>
          </a:bodyPr>
          <a:lstStyle/>
          <a:p>
            <a:r>
              <a:rPr lang="en-GB" sz="3200" b="1" dirty="0" smtClean="0"/>
              <a:t>Proposed Recommendations from ICG-WIGOS-7</a:t>
            </a:r>
            <a:endParaRPr lang="en-US" sz="3200" dirty="0"/>
          </a:p>
        </p:txBody>
      </p:sp>
      <p:sp>
        <p:nvSpPr>
          <p:cNvPr id="3" name="Content Placeholder 2"/>
          <p:cNvSpPr>
            <a:spLocks noGrp="1"/>
          </p:cNvSpPr>
          <p:nvPr>
            <p:ph idx="1"/>
          </p:nvPr>
        </p:nvSpPr>
        <p:spPr/>
        <p:txBody>
          <a:bodyPr>
            <a:normAutofit lnSpcReduction="10000"/>
          </a:bodyPr>
          <a:lstStyle/>
          <a:p>
            <a:pPr lvl="0"/>
            <a:r>
              <a:rPr lang="en-US" dirty="0"/>
              <a:t>To strengthen the cooperation with CGMS members and observers from other space agencies through establishment of relevant advisory and support groups.</a:t>
            </a:r>
          </a:p>
          <a:p>
            <a:pPr lvl="0"/>
            <a:r>
              <a:rPr lang="en-US" dirty="0"/>
              <a:t>To request Secretary General to allocate sufficient resources to this effort in accordance with Decision 17 (CBS-16)</a:t>
            </a:r>
          </a:p>
          <a:p>
            <a:r>
              <a:rPr lang="en-US" dirty="0"/>
              <a:t>To request Members and invite other interested parties to invest in OSCAR/Space</a:t>
            </a:r>
            <a:endParaRPr lang="en-US" dirty="0"/>
          </a:p>
        </p:txBody>
      </p:sp>
    </p:spTree>
    <p:extLst>
      <p:ext uri="{BB962C8B-B14F-4D97-AF65-F5344CB8AC3E}">
        <p14:creationId xmlns:p14="http://schemas.microsoft.com/office/powerpoint/2010/main" val="30884331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4624"/>
            <a:ext cx="8229600" cy="778098"/>
          </a:xfrm>
        </p:spPr>
        <p:txBody>
          <a:bodyPr>
            <a:normAutofit fontScale="90000"/>
          </a:bodyPr>
          <a:lstStyle/>
          <a:p>
            <a:r>
              <a:rPr lang="en-US" sz="3200" b="1" dirty="0" smtClean="0"/>
              <a:t>Implementing the OSCAR/Space </a:t>
            </a:r>
            <a:r>
              <a:rPr lang="en-US" sz="3200" b="1" u="sng" dirty="0"/>
              <a:t>Database Contents </a:t>
            </a:r>
            <a:r>
              <a:rPr lang="en-US" sz="3200" b="1" dirty="0" smtClean="0"/>
              <a:t>Maintenance Scheme in CGMS (1/2)</a:t>
            </a:r>
            <a:endParaRPr lang="en-US" sz="3200" dirty="0"/>
          </a:p>
        </p:txBody>
      </p:sp>
      <p:sp>
        <p:nvSpPr>
          <p:cNvPr id="3" name="Content Placeholder 2"/>
          <p:cNvSpPr>
            <a:spLocks noGrp="1"/>
          </p:cNvSpPr>
          <p:nvPr>
            <p:ph idx="1"/>
          </p:nvPr>
        </p:nvSpPr>
        <p:spPr>
          <a:xfrm>
            <a:off x="457200" y="1268760"/>
            <a:ext cx="8229600" cy="5472608"/>
          </a:xfrm>
        </p:spPr>
        <p:txBody>
          <a:bodyPr>
            <a:noAutofit/>
          </a:bodyPr>
          <a:lstStyle/>
          <a:p>
            <a:r>
              <a:rPr lang="en-US" sz="2400" dirty="0"/>
              <a:t>It is well recognized that the OSCAR/Space database is an essential reference tool for WMO members, CGMS members and other satellite operators for gap analysis and risk assessment.  It is therefore essential to keep the information in the OSCAR/Space database up-to-date.  Without this, neither gap analysis nor risk assessment will be possible</a:t>
            </a:r>
            <a:r>
              <a:rPr lang="en-US" sz="2400" dirty="0" smtClean="0"/>
              <a:t>.</a:t>
            </a:r>
          </a:p>
          <a:p>
            <a:r>
              <a:rPr lang="en-US" sz="2400" dirty="0" smtClean="0"/>
              <a:t>To </a:t>
            </a:r>
            <a:r>
              <a:rPr lang="en-US" sz="2400" dirty="0"/>
              <a:t>safeguard the long-term sustainability of OSCAR/Space database and to ensure continuous maintenance and support for keeping the database available and up-to-date with information of sufficiently high quality, WMO proposed a new scheme for strengthening the cooperation with CGMS members and observers from space agencies through newly established support group: </a:t>
            </a:r>
            <a:r>
              <a:rPr lang="en-US" sz="2400" b="1" dirty="0" smtClean="0">
                <a:solidFill>
                  <a:srgbClr val="C00000"/>
                </a:solidFill>
              </a:rPr>
              <a:t>the </a:t>
            </a:r>
            <a:r>
              <a:rPr lang="en-US" sz="2400" b="1" dirty="0">
                <a:solidFill>
                  <a:srgbClr val="C00000"/>
                </a:solidFill>
              </a:rPr>
              <a:t>WMO-CGMS OSCAR/Space Support Team (O/SST</a:t>
            </a:r>
            <a:r>
              <a:rPr lang="en-US" sz="2400" b="1" dirty="0" smtClean="0">
                <a:solidFill>
                  <a:srgbClr val="C00000"/>
                </a:solidFill>
              </a:rPr>
              <a:t>)</a:t>
            </a:r>
            <a:r>
              <a:rPr lang="en-US" sz="2400" dirty="0" smtClean="0"/>
              <a:t>.</a:t>
            </a:r>
          </a:p>
        </p:txBody>
      </p:sp>
    </p:spTree>
    <p:extLst>
      <p:ext uri="{BB962C8B-B14F-4D97-AF65-F5344CB8AC3E}">
        <p14:creationId xmlns:p14="http://schemas.microsoft.com/office/powerpoint/2010/main" val="21560033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4624"/>
            <a:ext cx="8229600" cy="778098"/>
          </a:xfrm>
        </p:spPr>
        <p:txBody>
          <a:bodyPr>
            <a:normAutofit fontScale="90000"/>
          </a:bodyPr>
          <a:lstStyle/>
          <a:p>
            <a:r>
              <a:rPr lang="en-US" sz="3200" b="1" dirty="0" smtClean="0"/>
              <a:t>Implementing the OSCAR/Space </a:t>
            </a:r>
            <a:r>
              <a:rPr lang="en-US" sz="3200" b="1" dirty="0"/>
              <a:t>Database Contents </a:t>
            </a:r>
            <a:r>
              <a:rPr lang="en-US" sz="3200" b="1" dirty="0" smtClean="0"/>
              <a:t>Maintenance Scheme in CGMS (2/2)</a:t>
            </a:r>
            <a:endParaRPr lang="en-US" sz="3200" dirty="0"/>
          </a:p>
        </p:txBody>
      </p:sp>
      <p:sp>
        <p:nvSpPr>
          <p:cNvPr id="3" name="Content Placeholder 2"/>
          <p:cNvSpPr>
            <a:spLocks noGrp="1"/>
          </p:cNvSpPr>
          <p:nvPr>
            <p:ph idx="1"/>
          </p:nvPr>
        </p:nvSpPr>
        <p:spPr>
          <a:xfrm>
            <a:off x="457200" y="1196752"/>
            <a:ext cx="8229600" cy="5472608"/>
          </a:xfrm>
        </p:spPr>
        <p:txBody>
          <a:bodyPr>
            <a:noAutofit/>
          </a:bodyPr>
          <a:lstStyle/>
          <a:p>
            <a:r>
              <a:rPr lang="en-US" sz="2400" dirty="0" smtClean="0"/>
              <a:t>Through O/SST all relevant stakeholders will continue providing information on their satellite </a:t>
            </a:r>
            <a:r>
              <a:rPr lang="en-US" sz="2400" dirty="0" err="1" smtClean="0"/>
              <a:t>programmes</a:t>
            </a:r>
            <a:r>
              <a:rPr lang="en-US" sz="2400" dirty="0" smtClean="0"/>
              <a:t> to be recorded in OSCAR/Space, according to recommended procedures and through templates provided by the WMO Space Programme.</a:t>
            </a:r>
          </a:p>
          <a:p>
            <a:r>
              <a:rPr lang="en-US" sz="2400" dirty="0" smtClean="0"/>
              <a:t>Points of contact nominated by CGMS members are responsible for maintaining the information in the database related to their organization’s respective missions. </a:t>
            </a:r>
          </a:p>
          <a:p>
            <a:r>
              <a:rPr lang="en-GB" sz="2400" dirty="0" smtClean="0"/>
              <a:t>The 46</a:t>
            </a:r>
            <a:r>
              <a:rPr lang="en-GB" sz="2400" baseline="30000" dirty="0" smtClean="0"/>
              <a:t>th</a:t>
            </a:r>
            <a:r>
              <a:rPr lang="en-GB" sz="2400" dirty="0" smtClean="0"/>
              <a:t> Meeting of CGMS (CGMS-46) in June 2018 confirm </a:t>
            </a:r>
            <a:r>
              <a:rPr lang="en-US" sz="2400" dirty="0" smtClean="0"/>
              <a:t>the above OSCAR/Space database maintenance scheme, and CGMS members and observers were asked to support the WMO effort to maintain and update OSCAR/Space database contents.</a:t>
            </a:r>
          </a:p>
        </p:txBody>
      </p:sp>
    </p:spTree>
    <p:extLst>
      <p:ext uri="{BB962C8B-B14F-4D97-AF65-F5344CB8AC3E}">
        <p14:creationId xmlns:p14="http://schemas.microsoft.com/office/powerpoint/2010/main" val="1923716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a:t>OSCAR/Space Database System Maintenance</a:t>
            </a:r>
            <a:endParaRPr lang="en-US" sz="2800" dirty="0"/>
          </a:p>
        </p:txBody>
      </p:sp>
      <p:sp>
        <p:nvSpPr>
          <p:cNvPr id="3" name="Content Placeholder 2"/>
          <p:cNvSpPr>
            <a:spLocks noGrp="1"/>
          </p:cNvSpPr>
          <p:nvPr>
            <p:ph idx="1"/>
          </p:nvPr>
        </p:nvSpPr>
        <p:spPr>
          <a:xfrm>
            <a:off x="395536" y="1412776"/>
            <a:ext cx="8229600" cy="4525963"/>
          </a:xfrm>
        </p:spPr>
        <p:txBody>
          <a:bodyPr>
            <a:normAutofit fontScale="92500" lnSpcReduction="10000"/>
          </a:bodyPr>
          <a:lstStyle/>
          <a:p>
            <a:r>
              <a:rPr lang="en-GB" dirty="0"/>
              <a:t>Compared with the development of OSCAR/Surface database, which involves several teams of experts from WMO, </a:t>
            </a:r>
            <a:r>
              <a:rPr lang="en-GB" dirty="0" err="1"/>
              <a:t>MeteoSwiss</a:t>
            </a:r>
            <a:r>
              <a:rPr lang="en-GB" dirty="0"/>
              <a:t>, and Member States and allocates a necessary budget, </a:t>
            </a:r>
            <a:r>
              <a:rPr lang="en-GB" dirty="0" smtClean="0"/>
              <a:t>it is urgent issue to establish </a:t>
            </a:r>
            <a:r>
              <a:rPr lang="en-US" dirty="0"/>
              <a:t>a</a:t>
            </a:r>
            <a:r>
              <a:rPr lang="en-US" dirty="0" smtClean="0"/>
              <a:t> </a:t>
            </a:r>
            <a:r>
              <a:rPr lang="en-US" dirty="0"/>
              <a:t>sustainable scheme for the OSCAR/Space database system maintenance, </a:t>
            </a:r>
            <a:r>
              <a:rPr lang="en-US" dirty="0" smtClean="0"/>
              <a:t>with a </a:t>
            </a:r>
            <a:r>
              <a:rPr lang="en-US" dirty="0"/>
              <a:t>necessary budget and human resources </a:t>
            </a:r>
            <a:endParaRPr lang="en-US" dirty="0" smtClean="0"/>
          </a:p>
          <a:p>
            <a:r>
              <a:rPr lang="en-US" dirty="0" smtClean="0"/>
              <a:t>It should </a:t>
            </a:r>
            <a:r>
              <a:rPr lang="en-US" dirty="0"/>
              <a:t>be allocated in WMO Space Programme in collaboration with CGMS.</a:t>
            </a:r>
          </a:p>
          <a:p>
            <a:endParaRPr lang="en-US" dirty="0"/>
          </a:p>
        </p:txBody>
      </p:sp>
    </p:spTree>
    <p:extLst>
      <p:ext uri="{BB962C8B-B14F-4D97-AF65-F5344CB8AC3E}">
        <p14:creationId xmlns:p14="http://schemas.microsoft.com/office/powerpoint/2010/main" val="39758143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627584" y="2636912"/>
            <a:ext cx="6400800" cy="1201688"/>
          </a:xfrm>
        </p:spPr>
        <p:txBody>
          <a:bodyPr>
            <a:normAutofit/>
          </a:bodyPr>
          <a:lstStyle/>
          <a:p>
            <a:r>
              <a:rPr lang="en-US" b="1" dirty="0"/>
              <a:t>Link from </a:t>
            </a:r>
            <a:r>
              <a:rPr lang="en-US" b="1" dirty="0" smtClean="0"/>
              <a:t>OSCAR/Space to</a:t>
            </a:r>
          </a:p>
          <a:p>
            <a:r>
              <a:rPr lang="en-US" b="1" dirty="0" smtClean="0"/>
              <a:t> </a:t>
            </a:r>
            <a:r>
              <a:rPr lang="en-US" b="1" dirty="0"/>
              <a:t>GSICS Inter-calibration Page</a:t>
            </a:r>
          </a:p>
        </p:txBody>
      </p:sp>
    </p:spTree>
    <p:extLst>
      <p:ext uri="{BB962C8B-B14F-4D97-AF65-F5344CB8AC3E}">
        <p14:creationId xmlns:p14="http://schemas.microsoft.com/office/powerpoint/2010/main" val="24339587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INTERNAL.WMO.INT\UserData\Redirected\tkurino\Desktop\OSCAR-GSICS_1.jpg"/>
          <p:cNvPicPr>
            <a:picLocks noChangeAspect="1" noChangeArrowheads="1"/>
          </p:cNvPicPr>
          <p:nvPr/>
        </p:nvPicPr>
        <p:blipFill rotWithShape="1">
          <a:blip r:embed="rId2">
            <a:extLst>
              <a:ext uri="{28A0092B-C50C-407E-A947-70E740481C1C}">
                <a14:useLocalDpi xmlns:a14="http://schemas.microsoft.com/office/drawing/2010/main" val="0"/>
              </a:ext>
            </a:extLst>
          </a:blip>
          <a:srcRect l="96" t="14294" r="26699" b="25005"/>
          <a:stretch/>
        </p:blipFill>
        <p:spPr bwMode="auto">
          <a:xfrm>
            <a:off x="448603" y="930587"/>
            <a:ext cx="8515885" cy="4802669"/>
          </a:xfrm>
          <a:prstGeom prst="rect">
            <a:avLst/>
          </a:prstGeom>
          <a:noFill/>
          <a:extLst>
            <a:ext uri="{909E8E84-426E-40DD-AFC4-6F175D3DCCD1}">
              <a14:hiddenFill xmlns:a14="http://schemas.microsoft.com/office/drawing/2010/main">
                <a:solidFill>
                  <a:srgbClr val="FFFFFF"/>
                </a:solidFill>
              </a14:hiddenFill>
            </a:ext>
          </a:extLst>
        </p:spPr>
      </p:pic>
      <p:sp>
        <p:nvSpPr>
          <p:cNvPr id="4" name="Down Arrow 3"/>
          <p:cNvSpPr/>
          <p:nvPr/>
        </p:nvSpPr>
        <p:spPr>
          <a:xfrm rot="7667278">
            <a:off x="7273655" y="4640804"/>
            <a:ext cx="250153" cy="946064"/>
          </a:xfrm>
          <a:prstGeom prst="down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5" name="TextBox 4"/>
          <p:cNvSpPr txBox="1"/>
          <p:nvPr/>
        </p:nvSpPr>
        <p:spPr>
          <a:xfrm>
            <a:off x="7757869" y="5301208"/>
            <a:ext cx="774571" cy="461665"/>
          </a:xfrm>
          <a:prstGeom prst="rect">
            <a:avLst/>
          </a:prstGeom>
          <a:noFill/>
        </p:spPr>
        <p:txBody>
          <a:bodyPr wrap="none" rtlCol="0">
            <a:spAutoFit/>
          </a:bodyPr>
          <a:lstStyle/>
          <a:p>
            <a:r>
              <a:rPr lang="en-US" sz="2400" b="1" dirty="0" smtClean="0"/>
              <a:t>Click</a:t>
            </a:r>
            <a:endParaRPr lang="en-US" sz="2400" b="1" dirty="0"/>
          </a:p>
        </p:txBody>
      </p:sp>
    </p:spTree>
    <p:extLst>
      <p:ext uri="{BB962C8B-B14F-4D97-AF65-F5344CB8AC3E}">
        <p14:creationId xmlns:p14="http://schemas.microsoft.com/office/powerpoint/2010/main" val="7304321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INTERNAL.WMO.INT\UserData\Redirected\tkurino\Desktop\OSCAR-GSICS_2.jpg"/>
          <p:cNvPicPr>
            <a:picLocks noChangeAspect="1" noChangeArrowheads="1"/>
          </p:cNvPicPr>
          <p:nvPr/>
        </p:nvPicPr>
        <p:blipFill rotWithShape="1">
          <a:blip r:embed="rId2">
            <a:extLst>
              <a:ext uri="{28A0092B-C50C-407E-A947-70E740481C1C}">
                <a14:useLocalDpi xmlns:a14="http://schemas.microsoft.com/office/drawing/2010/main" val="0"/>
              </a:ext>
            </a:extLst>
          </a:blip>
          <a:srcRect l="1377" t="7507" r="13908" b="47898"/>
          <a:stretch/>
        </p:blipFill>
        <p:spPr bwMode="auto">
          <a:xfrm>
            <a:off x="244580" y="2420888"/>
            <a:ext cx="8647900" cy="3096344"/>
          </a:xfrm>
          <a:prstGeom prst="rect">
            <a:avLst/>
          </a:prstGeom>
          <a:noFill/>
          <a:extLst>
            <a:ext uri="{909E8E84-426E-40DD-AFC4-6F175D3DCCD1}">
              <a14:hiddenFill xmlns:a14="http://schemas.microsoft.com/office/drawing/2010/main">
                <a:solidFill>
                  <a:srgbClr val="FFFFFF"/>
                </a:solidFill>
              </a14:hiddenFill>
            </a:ext>
          </a:extLst>
        </p:spPr>
      </p:pic>
      <p:sp>
        <p:nvSpPr>
          <p:cNvPr id="5" name="Down Arrow 4"/>
          <p:cNvSpPr/>
          <p:nvPr/>
        </p:nvSpPr>
        <p:spPr>
          <a:xfrm>
            <a:off x="7596336" y="1628800"/>
            <a:ext cx="250153" cy="1080120"/>
          </a:xfrm>
          <a:prstGeom prst="down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6" name="TextBox 5"/>
          <p:cNvSpPr txBox="1"/>
          <p:nvPr/>
        </p:nvSpPr>
        <p:spPr>
          <a:xfrm>
            <a:off x="7334126" y="1095127"/>
            <a:ext cx="774571" cy="461665"/>
          </a:xfrm>
          <a:prstGeom prst="rect">
            <a:avLst/>
          </a:prstGeom>
          <a:noFill/>
        </p:spPr>
        <p:txBody>
          <a:bodyPr wrap="none" rtlCol="0">
            <a:spAutoFit/>
          </a:bodyPr>
          <a:lstStyle/>
          <a:p>
            <a:r>
              <a:rPr lang="en-US" sz="2400" b="1" dirty="0" smtClean="0"/>
              <a:t>Click</a:t>
            </a:r>
            <a:endParaRPr lang="en-US" sz="2400" b="1" dirty="0"/>
          </a:p>
        </p:txBody>
      </p:sp>
    </p:spTree>
    <p:extLst>
      <p:ext uri="{BB962C8B-B14F-4D97-AF65-F5344CB8AC3E}">
        <p14:creationId xmlns:p14="http://schemas.microsoft.com/office/powerpoint/2010/main" val="8700675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35696" y="908720"/>
            <a:ext cx="5054005" cy="55757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27677991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69</TotalTime>
  <Words>356</Words>
  <Application>Microsoft Office PowerPoint</Application>
  <PresentationFormat>On-screen Show (4:3)</PresentationFormat>
  <Paragraphs>24</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PowerPoint Presentation</vt:lpstr>
      <vt:lpstr>Proposed Recommendations from ICG-WIGOS-7</vt:lpstr>
      <vt:lpstr>Implementing the OSCAR/Space Database Contents Maintenance Scheme in CGMS (1/2)</vt:lpstr>
      <vt:lpstr>Implementing the OSCAR/Space Database Contents Maintenance Scheme in CGMS (2/2)</vt:lpstr>
      <vt:lpstr>OSCAR/Space Database System Maintenance</vt:lpstr>
      <vt:lpstr>PowerPoint Presentation</vt:lpstr>
      <vt:lpstr>PowerPoint Presentation</vt:lpstr>
      <vt:lpstr>PowerPoint Presentation</vt:lpstr>
      <vt:lpstr>PowerPoint Presentation</vt:lpstr>
    </vt:vector>
  </TitlesOfParts>
  <Company>World Meteorological Organization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Toshiyuki Kurino</dc:creator>
  <cp:lastModifiedBy>Toshiyuki Kurino</cp:lastModifiedBy>
  <cp:revision>10</cp:revision>
  <dcterms:created xsi:type="dcterms:W3CDTF">2019-01-23T09:37:26Z</dcterms:created>
  <dcterms:modified xsi:type="dcterms:W3CDTF">2019-01-24T12:59:35Z</dcterms:modified>
</cp:coreProperties>
</file>