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5"/>
  </p:sldMasterIdLst>
  <p:notesMasterIdLst>
    <p:notesMasterId r:id="rId25"/>
  </p:notesMasterIdLst>
  <p:sldIdLst>
    <p:sldId id="256" r:id="rId6"/>
    <p:sldId id="259" r:id="rId7"/>
    <p:sldId id="275" r:id="rId8"/>
    <p:sldId id="263" r:id="rId9"/>
    <p:sldId id="269" r:id="rId10"/>
    <p:sldId id="271" r:id="rId11"/>
    <p:sldId id="270" r:id="rId12"/>
    <p:sldId id="272" r:id="rId13"/>
    <p:sldId id="276" r:id="rId14"/>
    <p:sldId id="260" r:id="rId15"/>
    <p:sldId id="262" r:id="rId16"/>
    <p:sldId id="273" r:id="rId17"/>
    <p:sldId id="274" r:id="rId18"/>
    <p:sldId id="266" r:id="rId19"/>
    <p:sldId id="267" r:id="rId20"/>
    <p:sldId id="268" r:id="rId21"/>
    <p:sldId id="277" r:id="rId22"/>
    <p:sldId id="278" r:id="rId23"/>
    <p:sldId id="258" r:id="rId2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rnalingam,Thinesh [Ontario]" initials="TS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F3479-761D-4F09-B0E1-352198C83CA6}" v="2" dt="2019-01-22T11:40:48.4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69" autoAdjust="0"/>
    <p:restoredTop sz="98335" autoAdjust="0"/>
  </p:normalViewPr>
  <p:slideViewPr>
    <p:cSldViewPr snapToGrid="0" snapToObjects="1">
      <p:cViewPr>
        <p:scale>
          <a:sx n="80" d="100"/>
          <a:sy n="80" d="100"/>
        </p:scale>
        <p:origin x="-129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bert, Simon" userId="2e1552f3-b261-45b5-863a-cd4b57c993d0" providerId="ADAL" clId="{BADF3479-761D-4F09-B0E1-352198C83CA6}"/>
    <pc:docChg chg="modSld">
      <pc:chgData name="Gilbert, Simon" userId="2e1552f3-b261-45b5-863a-cd4b57c993d0" providerId="ADAL" clId="{BADF3479-761D-4F09-B0E1-352198C83CA6}" dt="2019-01-22T11:40:48.410" v="1" actId="6549"/>
      <pc:docMkLst>
        <pc:docMk/>
      </pc:docMkLst>
      <pc:sldChg chg="modSp">
        <pc:chgData name="Gilbert, Simon" userId="2e1552f3-b261-45b5-863a-cd4b57c993d0" providerId="ADAL" clId="{BADF3479-761D-4F09-B0E1-352198C83CA6}" dt="2019-01-22T11:40:48.410" v="1" actId="6549"/>
        <pc:sldMkLst>
          <pc:docMk/>
          <pc:sldMk cId="3908082353" sldId="267"/>
        </pc:sldMkLst>
        <pc:spChg chg="mod">
          <ac:chgData name="Gilbert, Simon" userId="2e1552f3-b261-45b5-863a-cd4b57c993d0" providerId="ADAL" clId="{BADF3479-761D-4F09-B0E1-352198C83CA6}" dt="2019-01-22T11:40:48.410" v="1" actId="6549"/>
          <ac:spMkLst>
            <pc:docMk/>
            <pc:sldMk cId="3908082353" sldId="267"/>
            <ac:spMk id="3" creationId="{4F5AA422-192A-45F6-90BD-4F3E3ED8A6F4}"/>
          </ac:spMkLst>
        </pc:spChg>
      </pc:sldChg>
      <pc:sldChg chg="modSp">
        <pc:chgData name="Gilbert, Simon" userId="2e1552f3-b261-45b5-863a-cd4b57c993d0" providerId="ADAL" clId="{BADF3479-761D-4F09-B0E1-352198C83CA6}" dt="2019-01-22T11:10:32.167" v="0" actId="20577"/>
        <pc:sldMkLst>
          <pc:docMk/>
          <pc:sldMk cId="2594017574" sldId="272"/>
        </pc:sldMkLst>
        <pc:spChg chg="mod">
          <ac:chgData name="Gilbert, Simon" userId="2e1552f3-b261-45b5-863a-cd4b57c993d0" providerId="ADAL" clId="{BADF3479-761D-4F09-B0E1-352198C83CA6}" dt="2019-01-22T11:10:32.167" v="0" actId="20577"/>
          <ac:spMkLst>
            <pc:docMk/>
            <pc:sldMk cId="2594017574" sldId="27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wigo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5200" y="5895293"/>
            <a:ext cx="4223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>
                <a:solidFill>
                  <a:srgbClr val="000090"/>
                </a:solidFill>
              </a:rPr>
              <a:t>Simon Gilbert / Thinesh Sornalingam</a:t>
            </a:r>
            <a:endParaRPr lang="fr-CH" sz="2000" b="1" dirty="0">
              <a:solidFill>
                <a:srgbClr val="000090"/>
              </a:solidFill>
            </a:endParaRPr>
          </a:p>
          <a:p>
            <a:pPr algn="ctr"/>
            <a:r>
              <a:rPr lang="fr-CH" sz="2000">
                <a:solidFill>
                  <a:srgbClr val="000090"/>
                </a:solidFill>
              </a:rPr>
              <a:t>Co-chairs TT-OD</a:t>
            </a:r>
            <a:endParaRPr lang="fr-CH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90"/>
                </a:solidFill>
              </a:rPr>
              <a:t>Report of the Task Team on OSCAR Development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3300" y="2101743"/>
            <a:ext cx="7136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ICG-WIGOS, eigth session, 24-26 Jan 2019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Revised and prioritized TORs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151747"/>
              </p:ext>
            </p:extLst>
          </p:nvPr>
        </p:nvGraphicFramePr>
        <p:xfrm>
          <a:off x="1092200" y="1646238"/>
          <a:ext cx="6845300" cy="4297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83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69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495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Item</a:t>
                      </a:r>
                      <a:endParaRPr lang="en-US" sz="12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48092" marR="480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Priority (High: to be addressed in tranche 1 of the </a:t>
                      </a:r>
                      <a:r>
                        <a:rPr lang="en-US" sz="1200" dirty="0" err="1">
                          <a:effectLst/>
                        </a:rPr>
                        <a:t>workplan</a:t>
                      </a:r>
                      <a:r>
                        <a:rPr lang="en-US" sz="1200" dirty="0">
                          <a:effectLst/>
                        </a:rPr>
                        <a:t>; Medium: to be addressed in tranche 2 and Low: to be addressed in tranche 3</a:t>
                      </a:r>
                      <a:endParaRPr lang="en-US" sz="12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48092" marR="4809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6648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>
                          <a:effectLst/>
                        </a:rPr>
                        <a:t>a) To review the functionalities of the OSCAR/Surface web interface and advise on possible improvements and their level of priority;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2" marR="480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48092" marR="4809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6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>
                          <a:effectLst/>
                        </a:rPr>
                        <a:t>b) To coordinate closely with TT-WMD the implementation of the WMDS  updates in the OSCAR/Surface,</a:t>
                      </a: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2" marR="480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48092" marR="4809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7927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>
                          <a:effectLst/>
                        </a:rPr>
                        <a:t>c) To advise and coordinate </a:t>
                      </a:r>
                      <a:r>
                        <a:rPr lang="en-GB" sz="1050">
                          <a:effectLst/>
                        </a:rPr>
                        <a:t> </a:t>
                      </a:r>
                      <a:r>
                        <a:rPr lang="en-GB" sz="1100">
                          <a:effectLst/>
                        </a:rPr>
                        <a:t>the evolution of OSCAR/Surface, prioritizing new major features and the integration of the various component observing systems;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2" marR="480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</a:t>
                      </a:r>
                      <a:endParaRPr lang="en-US" sz="12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48092" marR="4809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7927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>
                          <a:effectLst/>
                        </a:rPr>
                        <a:t>d) To advise on issues regarding integration and/or interoperability of the OSCAR/Surface with the WIGOS Data Quality Monitoring System (WDQMS);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2" marR="480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</a:t>
                      </a:r>
                      <a:endParaRPr lang="en-US" sz="12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48092" marR="4809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6648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>
                          <a:effectLst/>
                        </a:rPr>
                        <a:t>e) To coordinate with the ICG-WIGOS Task Team on WDQMS the exchange of information between WDQMS and OSCAR/Surface;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2" marR="480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MEDIUM</a:t>
                      </a:r>
                      <a:endParaRPr lang="en-US" sz="12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48092" marR="48092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339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Revised and prioritized TORs (II)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711546"/>
              </p:ext>
            </p:extLst>
          </p:nvPr>
        </p:nvGraphicFramePr>
        <p:xfrm>
          <a:off x="812800" y="1600202"/>
          <a:ext cx="7734300" cy="4430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6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681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9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>
                          <a:effectLst/>
                        </a:rPr>
                        <a:t>f) To promote and coordinate </a:t>
                      </a:r>
                      <a:r>
                        <a:rPr lang="en-GB" sz="1050">
                          <a:effectLst/>
                        </a:rPr>
                        <a:t> </a:t>
                      </a:r>
                      <a:r>
                        <a:rPr lang="en-GB" sz="1200">
                          <a:effectLst/>
                        </a:rPr>
                        <a:t>the migration of the WMO catalogue of radiosondes into OSCAR/Surface;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MEDIUM</a:t>
                      </a:r>
                      <a:endParaRPr lang="en-US" sz="16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3167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>
                          <a:effectLst/>
                        </a:rPr>
                        <a:t>g) To liaise with the regional activities related to the operational uptake of OSCAR/Surface, in particular with the establishment of RWCs to support the management of WIGOS metadata;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MEDIUM</a:t>
                      </a:r>
                      <a:endParaRPr lang="en-US" sz="16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79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>
                          <a:effectLst/>
                        </a:rPr>
                        <a:t>h) To coordinate and oversee the implementation of the Machine-to-Machine API for OSCAR/Surface;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HIGH</a:t>
                      </a:r>
                      <a:endParaRPr lang="en-US" sz="16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9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>
                          <a:effectLst/>
                        </a:rPr>
                        <a:t>i) To oversee and support the development and provision of training on OSCAR/Surface;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HIGH</a:t>
                      </a:r>
                      <a:endParaRPr lang="en-US" sz="16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2632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>
                          <a:effectLst/>
                        </a:rPr>
                        <a:t>j) To develop the requirements for the OSCAR/Analysis module;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LOW</a:t>
                      </a:r>
                      <a:endParaRPr lang="en-US" sz="16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843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>
                          <a:effectLst/>
                        </a:rPr>
                        <a:t>k) To coordinate and advise on the integration of the various OSCAR modules/databases, in collaboration with CBS/IPET-OSDE (responsible for OSCAR/Requirements) and CBS/ET-SAT (responsible for OSCAR/Space);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LOW</a:t>
                      </a:r>
                      <a:endParaRPr lang="en-US" sz="16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3167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>
                          <a:effectLst/>
                        </a:rPr>
                        <a:t>l) To contribute to the revision and further development of guidance material related to the use of the various modules of OSCAR for the Guide to WIGOS;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MEDIUM</a:t>
                      </a:r>
                      <a:endParaRPr lang="en-US" sz="16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316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>
                          <a:effectLst/>
                        </a:rPr>
                        <a:t>m) To investigate if and how an "open source OSCAR/Surface compatible package" could be made available for Members to be used at a national level.</a:t>
                      </a: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LOW</a:t>
                      </a:r>
                      <a:endParaRPr lang="en-US" sz="16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2632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>
                          <a:effectLst/>
                        </a:rPr>
                        <a:t>n) To report to ICG-WIGOS on the progress made.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HIGH</a:t>
                      </a:r>
                      <a:endParaRPr lang="en-US" sz="160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19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Main conclusions and recommendation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51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47FDD-1292-40A2-9B93-A39CC1FF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 for TT-WMD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6AE073-F59D-4867-A205-81DB3E59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Users must be included as key stakeholders when agreeing improvements to the Standard (TT-OD will be the proxy representing the users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Recommendations for easy to use templates for different stations/types</a:t>
            </a:r>
          </a:p>
          <a:p>
            <a:r>
              <a:rPr lang="en-GB" dirty="0"/>
              <a:t>OSCAR will be responsible for implementing the WMDS, so close liaison between the two </a:t>
            </a:r>
            <a:r>
              <a:rPr lang="en-GB" dirty="0" smtClean="0"/>
              <a:t>teams (TT-WMD and TT-OD) </a:t>
            </a:r>
            <a:r>
              <a:rPr lang="en-GB" dirty="0"/>
              <a:t>is essential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227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33202A-B77D-4C2C-BA57-C0322E08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Relevant recommendations/conclusions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F377BA-5906-4FC2-975D-45EDBEBE5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TT-OD to act as User representative. Explore ways to review concepts that particularly affect users before they are implemented. Possibly involve in UATs, too. </a:t>
            </a:r>
            <a:endParaRPr lang="en-GB" dirty="0"/>
          </a:p>
          <a:p>
            <a:pPr lvl="0"/>
            <a:r>
              <a:rPr lang="en-US" dirty="0"/>
              <a:t>Establish communication channel with OSCAR community (forum, webinar, </a:t>
            </a:r>
            <a:r>
              <a:rPr lang="en-US" dirty="0" smtClean="0"/>
              <a:t>survey</a:t>
            </a:r>
            <a:r>
              <a:rPr lang="en-US" dirty="0"/>
              <a:t>). Share user feedback from training events, webinars and others with TT-OD. </a:t>
            </a:r>
          </a:p>
          <a:p>
            <a:pPr lvl="0"/>
            <a:r>
              <a:rPr lang="en-US" dirty="0"/>
              <a:t>Identify key user </a:t>
            </a:r>
            <a:r>
              <a:rPr lang="en-US" dirty="0" smtClean="0"/>
              <a:t>types/roles </a:t>
            </a:r>
            <a:r>
              <a:rPr lang="en-US" dirty="0"/>
              <a:t>to provide expert advice/review particular Use Cases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250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5D9445-0046-445F-963F-3B795377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Relevant recommendations/conclusions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5AA422-192A-45F6-90BD-4F3E3ED8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4073"/>
            <a:ext cx="8229600" cy="505314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Roles and responsibilities/Terms of Reference/WMO Governance of key OSCAR stakeholders (OSCAR NFP, WIGOS NFP, Network NFPs national and global, users representing external and/or international organizations) and current OSCAR user role editing capabilities should be reviewed</a:t>
            </a:r>
            <a:endParaRPr lang="en-GB" dirty="0"/>
          </a:p>
          <a:p>
            <a:pPr lvl="0"/>
            <a:r>
              <a:rPr lang="en-US" dirty="0"/>
              <a:t>New or improved features to be considered </a:t>
            </a:r>
            <a:endParaRPr lang="en-GB" dirty="0"/>
          </a:p>
          <a:p>
            <a:pPr lvl="1"/>
            <a:r>
              <a:rPr lang="en-US" dirty="0"/>
              <a:t>Apply selected changes (assign contacts, change schedules, close stations, run/save queries) in batch mode to defined groups of stations – ‘My Station List’ export all/selected features of a station</a:t>
            </a:r>
            <a:endParaRPr lang="en-GB" dirty="0"/>
          </a:p>
          <a:p>
            <a:pPr lvl="1"/>
            <a:r>
              <a:rPr lang="en-GB" dirty="0"/>
              <a:t>Stripped down ‘quick start’ template to assist Members when creating stations of a particular type e.g. radiosonde, surface synoptic,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More recommendations will be suggested for consideration from TT-OD in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082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5D9445-0046-445F-963F-3B795377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Relevant recommendations/conclusions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5AA422-192A-45F6-90BD-4F3E3ED8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WDQMS interface should be developed in line with the following principles:</a:t>
            </a:r>
            <a:endParaRPr lang="en-GB" sz="2000" dirty="0"/>
          </a:p>
          <a:p>
            <a:pPr lvl="1"/>
            <a:r>
              <a:rPr lang="en-US" sz="1800" dirty="0"/>
              <a:t>exchange format to be defined to include information on availability, quality and timeliness (by station, variable and month, history to be kept by OSCAR)</a:t>
            </a:r>
            <a:endParaRPr lang="en-GB" sz="1800" dirty="0"/>
          </a:p>
          <a:p>
            <a:pPr lvl="1"/>
            <a:r>
              <a:rPr lang="en-US" sz="1800" dirty="0"/>
              <a:t>implement data analysis </a:t>
            </a:r>
            <a:r>
              <a:rPr lang="en-US" sz="1800" dirty="0" smtClean="0"/>
              <a:t>visualization </a:t>
            </a:r>
            <a:r>
              <a:rPr lang="en-US" sz="1800" dirty="0"/>
              <a:t>step-by-step </a:t>
            </a:r>
          </a:p>
          <a:p>
            <a:r>
              <a:rPr lang="en-US" sz="2000" dirty="0"/>
              <a:t>Explore how official WIGOS Guide/OSCAR User Manual can be kept consistent with documentation supporting the most current release of OSCAR</a:t>
            </a:r>
          </a:p>
          <a:p>
            <a:pPr lvl="0"/>
            <a:r>
              <a:rPr lang="en-US" sz="2000" dirty="0"/>
              <a:t>API</a:t>
            </a:r>
            <a:endParaRPr lang="en-GB" sz="2000" dirty="0"/>
          </a:p>
          <a:p>
            <a:pPr lvl="1"/>
            <a:r>
              <a:rPr lang="en-US" sz="1800" dirty="0"/>
              <a:t>Provide guidance on correct usage to users (testing, pre-analysis, update status, verification of changes)</a:t>
            </a:r>
            <a:endParaRPr lang="en-GB" sz="1800" dirty="0"/>
          </a:p>
          <a:p>
            <a:pPr lvl="1"/>
            <a:r>
              <a:rPr lang="en-US" sz="1800" dirty="0"/>
              <a:t>Backup &amp; restore functions </a:t>
            </a:r>
            <a:endParaRPr lang="en-GB" sz="1800" dirty="0"/>
          </a:p>
          <a:p>
            <a:endParaRPr lang="en-GB" sz="20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5225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Workplan 2019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17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38902"/>
              </p:ext>
            </p:extLst>
          </p:nvPr>
        </p:nvGraphicFramePr>
        <p:xfrm>
          <a:off x="520700" y="144749"/>
          <a:ext cx="8191500" cy="6116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5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Task description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Who is responsible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Delivery date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Status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Link to Terms of Reference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50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>
                          <a:effectLst/>
                        </a:rPr>
                        <a:t>1) Expand the User Profiles document to include the relevant Use Case Requirements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Simon Gilbert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(a)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908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>
                          <a:effectLst/>
                        </a:rPr>
                        <a:t>2) Draft templates for standard classes of metadata record in line with the WMDS to include manned surface synoptic, Automatic Weather Station, Radiosonde, GCW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Karl Monnick, Lars-Peter Riijshogard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(b)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1307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>
                          <a:effectLst/>
                        </a:rPr>
                        <a:t>3) Develop proposals for Usability and Functionality Assessments including definition of metrics. Propose methods to measure metrics through logfiles/analytics/queries 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Thinesh </a:t>
                      </a:r>
                      <a:r>
                        <a:rPr lang="en-GB" sz="1050" dirty="0" smtClean="0">
                          <a:effectLst/>
                        </a:rPr>
                        <a:t>Sornalingam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(a)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0862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User Outreach and analysis of Feedback. Propose improvements</a:t>
                      </a:r>
                      <a:endParaRPr lang="en-US" sz="105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(i),(j)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6738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>
                          <a:effectLst/>
                        </a:rPr>
                        <a:t>5) Ensure that the OSCAR user manual within the Guide to WIGOS is aligned with the most up to date material available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WMO Secretariat (</a:t>
                      </a:r>
                      <a:r>
                        <a:rPr lang="en-GB" sz="1050" dirty="0" err="1">
                          <a:effectLst/>
                        </a:rPr>
                        <a:t>Timo</a:t>
                      </a:r>
                      <a:r>
                        <a:rPr lang="en-GB" sz="1050" dirty="0">
                          <a:effectLst/>
                        </a:rPr>
                        <a:t>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(l) 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50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>
                          <a:effectLst/>
                        </a:rPr>
                        <a:t>6) Circulate report of TT-OD meeting to user community through forum and webinar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Co-Chairs and Secretariat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End of January 2019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(i)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9289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>
                          <a:effectLst/>
                        </a:rPr>
                        <a:t>7) Contribute to the specification of user requirements, acceptance of finalised developments etc. 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All members, specifically members of the user communities identified under Task 1. 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In line with OSCAR development team roadmap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(c)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3503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>
                          <a:effectLst/>
                        </a:rPr>
                        <a:t>8) Work closely with TT WDQMS on data exchange between the WDQMS and OSCAR/Surface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?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(e) 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2434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>
                          <a:effectLst/>
                        </a:rPr>
                        <a:t>9) Provide guidance on correct usage of the M2M API to users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(h)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356" marR="3035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260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>
                <a:solidFill>
                  <a:srgbClr val="000090"/>
                </a:solidFill>
              </a:rPr>
              <a:t>Thank you</a:t>
            </a:r>
          </a:p>
          <a:p>
            <a:endParaRPr lang="en-US" sz="4800" dirty="0">
              <a:solidFill>
                <a:srgbClr val="000090"/>
              </a:solidFill>
            </a:endParaRPr>
          </a:p>
          <a:p>
            <a:endParaRPr lang="en-US" sz="3100" dirty="0">
              <a:solidFill>
                <a:srgbClr val="000090"/>
              </a:solidFill>
            </a:endParaRPr>
          </a:p>
          <a:p>
            <a:r>
              <a:rPr lang="en-US" sz="3100" dirty="0">
                <a:solidFill>
                  <a:srgbClr val="000090"/>
                </a:solidFill>
                <a:hlinkClick r:id="rId3"/>
              </a:rPr>
              <a:t>www.wmo.int/wigos</a:t>
            </a:r>
            <a:r>
              <a:rPr lang="en-US" sz="3100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Today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/>
              <a:t>Main findings</a:t>
            </a:r>
          </a:p>
          <a:p>
            <a:r>
              <a:rPr lang="fr-CH"/>
              <a:t>Revised and prioritized TORs</a:t>
            </a:r>
          </a:p>
          <a:p>
            <a:r>
              <a:rPr lang="fr-CH"/>
              <a:t>Conclusions and recommendations</a:t>
            </a:r>
          </a:p>
          <a:p>
            <a:r>
              <a:rPr lang="fr-CH"/>
              <a:t>Workplan for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5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Main findings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6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Main findings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/>
              <a:t>TT-OD to act as User Representative</a:t>
            </a:r>
          </a:p>
          <a:p>
            <a:r>
              <a:rPr lang="fr-CH"/>
              <a:t>Collaboration with TT-WMD and OSCAR Project Team needed</a:t>
            </a:r>
          </a:p>
          <a:p>
            <a:r>
              <a:rPr lang="fr-CH"/>
              <a:t>Improve usability of OSCAR</a:t>
            </a:r>
          </a:p>
          <a:p>
            <a:r>
              <a:rPr lang="fr-CH"/>
              <a:t>Interface with WIGOS data quality monitoring system</a:t>
            </a:r>
          </a:p>
        </p:txBody>
      </p:sp>
    </p:spTree>
    <p:extLst>
      <p:ext uri="{BB962C8B-B14F-4D97-AF65-F5344CB8AC3E}">
        <p14:creationId xmlns:p14="http://schemas.microsoft.com/office/powerpoint/2010/main" val="216740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Main findings: TT-OD as User Rep.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/>
              <a:t>TT-OD to take the User Perspective in OSCAR Development Team</a:t>
            </a:r>
          </a:p>
          <a:p>
            <a:r>
              <a:rPr lang="fr-CH"/>
              <a:t>TT-OD to get access to user feedback and contact OSCAR community to solicit feedback</a:t>
            </a:r>
          </a:p>
          <a:p>
            <a:r>
              <a:rPr lang="fr-CH"/>
              <a:t>List key stakeholders and identify actual users to be repsresentative of these roles</a:t>
            </a:r>
          </a:p>
        </p:txBody>
      </p:sp>
    </p:spTree>
    <p:extLst>
      <p:ext uri="{BB962C8B-B14F-4D97-AF65-F5344CB8AC3E}">
        <p14:creationId xmlns:p14="http://schemas.microsoft.com/office/powerpoint/2010/main" val="381965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Main findings: interfaces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/>
              <a:t>With TT-WMD: consider maintainability aspects when adding new features</a:t>
            </a:r>
          </a:p>
          <a:p>
            <a:r>
              <a:rPr lang="fr-CH"/>
              <a:t>With OSCAR project Team: Share plans and major new features. </a:t>
            </a:r>
          </a:p>
          <a:p>
            <a:r>
              <a:rPr lang="fr-CH"/>
              <a:t>TT-OD to be included in specification and testing of major new features, with a view of assessing usability aspects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8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Main findings: usability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err="1"/>
              <a:t>Metadata</a:t>
            </a:r>
            <a:r>
              <a:rPr lang="fr-CH" dirty="0"/>
              <a:t> input </a:t>
            </a:r>
            <a:r>
              <a:rPr lang="fr-CH" dirty="0" err="1"/>
              <a:t>Templates</a:t>
            </a:r>
            <a:endParaRPr lang="fr-CH" dirty="0"/>
          </a:p>
          <a:p>
            <a:pPr lvl="1"/>
            <a:r>
              <a:rPr lang="fr-CH" dirty="0" err="1"/>
              <a:t>Create</a:t>
            </a:r>
            <a:r>
              <a:rPr lang="fr-CH" dirty="0"/>
              <a:t> </a:t>
            </a:r>
            <a:r>
              <a:rPr lang="fr-CH" dirty="0" err="1"/>
              <a:t>easy</a:t>
            </a:r>
            <a:r>
              <a:rPr lang="fr-CH" dirty="0"/>
              <a:t>-</a:t>
            </a:r>
            <a:r>
              <a:rPr lang="fr-CH" dirty="0" err="1"/>
              <a:t>to-use</a:t>
            </a:r>
            <a:r>
              <a:rPr lang="fr-CH" dirty="0"/>
              <a:t> </a:t>
            </a:r>
            <a:r>
              <a:rPr lang="fr-CH" dirty="0" err="1"/>
              <a:t>templates</a:t>
            </a:r>
            <a:r>
              <a:rPr lang="fr-CH" dirty="0"/>
              <a:t> for </a:t>
            </a:r>
            <a:r>
              <a:rPr lang="fr-CH" dirty="0" err="1"/>
              <a:t>specific</a:t>
            </a:r>
            <a:r>
              <a:rPr lang="fr-CH" dirty="0"/>
              <a:t> </a:t>
            </a:r>
            <a:r>
              <a:rPr lang="fr-CH" dirty="0" err="1"/>
              <a:t>communities</a:t>
            </a:r>
            <a:r>
              <a:rPr lang="fr-CH" dirty="0"/>
              <a:t> (</a:t>
            </a:r>
            <a:r>
              <a:rPr lang="fr-CH" dirty="0" err="1"/>
              <a:t>e.g</a:t>
            </a:r>
            <a:r>
              <a:rPr lang="fr-CH" dirty="0"/>
              <a:t> GCW)</a:t>
            </a:r>
          </a:p>
          <a:p>
            <a:r>
              <a:rPr lang="fr-CH" dirty="0"/>
              <a:t>Batch </a:t>
            </a:r>
            <a:r>
              <a:rPr lang="fr-CH" dirty="0" err="1"/>
              <a:t>operations</a:t>
            </a:r>
            <a:r>
              <a:rPr lang="fr-CH" dirty="0"/>
              <a:t> for </a:t>
            </a:r>
            <a:r>
              <a:rPr lang="fr-CH" dirty="0" err="1"/>
              <a:t>common</a:t>
            </a:r>
            <a:r>
              <a:rPr lang="fr-CH" dirty="0"/>
              <a:t> </a:t>
            </a:r>
            <a:r>
              <a:rPr lang="fr-CH" dirty="0" err="1"/>
              <a:t>tasks</a:t>
            </a:r>
            <a:r>
              <a:rPr lang="fr-CH" dirty="0"/>
              <a:t> (</a:t>
            </a:r>
            <a:r>
              <a:rPr lang="fr-CH" dirty="0" err="1"/>
              <a:t>e.g</a:t>
            </a:r>
            <a:r>
              <a:rPr lang="fr-CH" dirty="0"/>
              <a:t> Close station, change </a:t>
            </a:r>
            <a:r>
              <a:rPr lang="fr-CH" dirty="0" err="1"/>
              <a:t>schedules</a:t>
            </a:r>
            <a:r>
              <a:rPr lang="fr-CH" dirty="0"/>
              <a:t>, change contact)</a:t>
            </a:r>
          </a:p>
          <a:p>
            <a:r>
              <a:rPr lang="fr-CH" dirty="0" err="1"/>
              <a:t>Statistics</a:t>
            </a:r>
            <a:endParaRPr lang="fr-CH" dirty="0"/>
          </a:p>
          <a:p>
            <a:pPr lvl="1"/>
            <a:r>
              <a:rPr lang="fr-CH" err="1"/>
              <a:t>Metadata</a:t>
            </a:r>
            <a:r>
              <a:rPr lang="fr-CH"/>
              <a:t> </a:t>
            </a:r>
            <a:r>
              <a:rPr lang="fr-CH" smtClean="0"/>
              <a:t>quality and completeness</a:t>
            </a:r>
            <a:endParaRPr lang="fr-CH" dirty="0"/>
          </a:p>
          <a:p>
            <a:pPr lvl="1"/>
            <a:r>
              <a:rPr lang="fr-CH" dirty="0"/>
              <a:t>User </a:t>
            </a:r>
            <a:r>
              <a:rPr lang="fr-CH" dirty="0" err="1"/>
              <a:t>behaviour</a:t>
            </a:r>
            <a:r>
              <a:rPr lang="fr-CH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5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Main findings: WDQMS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err="1"/>
              <a:t>Develop</a:t>
            </a:r>
            <a:r>
              <a:rPr lang="fr-CH" dirty="0"/>
              <a:t> interface to </a:t>
            </a:r>
            <a:r>
              <a:rPr lang="fr-CH" dirty="0" err="1"/>
              <a:t>include</a:t>
            </a:r>
            <a:r>
              <a:rPr lang="fr-CH" dirty="0"/>
              <a:t> </a:t>
            </a:r>
            <a:r>
              <a:rPr lang="fr-CH" dirty="0" err="1"/>
              <a:t>reporting</a:t>
            </a:r>
            <a:r>
              <a:rPr lang="fr-CH" dirty="0"/>
              <a:t> </a:t>
            </a:r>
            <a:r>
              <a:rPr lang="fr-CH" dirty="0" err="1"/>
              <a:t>status</a:t>
            </a:r>
            <a:r>
              <a:rPr lang="fr-CH" dirty="0"/>
              <a:t>, </a:t>
            </a:r>
            <a:r>
              <a:rPr lang="fr-CH" dirty="0" err="1"/>
              <a:t>obtained</a:t>
            </a:r>
            <a:r>
              <a:rPr lang="fr-CH" dirty="0"/>
              <a:t> by WDQMS </a:t>
            </a:r>
          </a:p>
          <a:p>
            <a:r>
              <a:rPr lang="fr-CH" dirty="0" err="1"/>
              <a:t>Add</a:t>
            </a:r>
            <a:r>
              <a:rPr lang="fr-CH" dirty="0"/>
              <a:t> qualitative and </a:t>
            </a:r>
            <a:r>
              <a:rPr lang="fr-CH" dirty="0" err="1"/>
              <a:t>timeliness</a:t>
            </a:r>
            <a:r>
              <a:rPr lang="fr-CH" dirty="0"/>
              <a:t> </a:t>
            </a:r>
            <a:r>
              <a:rPr lang="fr-CH" dirty="0" err="1"/>
              <a:t>indicators</a:t>
            </a:r>
            <a:r>
              <a:rPr lang="fr-CH" dirty="0"/>
              <a:t> </a:t>
            </a:r>
            <a:r>
              <a:rPr lang="fr-CH" dirty="0" err="1"/>
              <a:t>later</a:t>
            </a:r>
            <a:r>
              <a:rPr lang="fr-CH" dirty="0"/>
              <a:t> and </a:t>
            </a:r>
            <a:r>
              <a:rPr lang="fr-CH" dirty="0" err="1"/>
              <a:t>through</a:t>
            </a:r>
            <a:r>
              <a:rPr lang="fr-CH" dirty="0"/>
              <a:t> the </a:t>
            </a:r>
            <a:r>
              <a:rPr lang="fr-CH" dirty="0" err="1"/>
              <a:t>same</a:t>
            </a:r>
            <a:r>
              <a:rPr lang="fr-CH" dirty="0"/>
              <a:t> interface once the </a:t>
            </a:r>
            <a:r>
              <a:rPr lang="fr-CH" dirty="0" err="1"/>
              <a:t>indicators</a:t>
            </a:r>
            <a:r>
              <a:rPr lang="fr-CH" dirty="0"/>
              <a:t> are </a:t>
            </a:r>
            <a:r>
              <a:rPr lang="fr-CH" dirty="0" err="1"/>
              <a:t>developed</a:t>
            </a:r>
            <a:r>
              <a:rPr lang="fr-CH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1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Revised and prioritized TORs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55378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A xmlns="95a6d21c-7db0-4b7e-981f-b4f22b02b9d8">Not of potential interest</TNA>
    <ReviewDate xmlns="95a6d21c-7db0-4b7e-981f-b4f22b02b9d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et Office Document" ma:contentTypeID="0x01010008EC4BDFB4C3D542892399C37F0B505F0097D205006EEF97419A2D4765D3F11BF4" ma:contentTypeVersion="7" ma:contentTypeDescription="" ma:contentTypeScope="" ma:versionID="e21af135e9423f31583a67f08eccef72">
  <xsd:schema xmlns:xsd="http://www.w3.org/2001/XMLSchema" xmlns:xs="http://www.w3.org/2001/XMLSchema" xmlns:p="http://schemas.microsoft.com/office/2006/metadata/properties" xmlns:ns2="95a6d21c-7db0-4b7e-981f-b4f22b02b9d8" targetNamespace="http://schemas.microsoft.com/office/2006/metadata/properties" ma:root="true" ma:fieldsID="ef56c6c86dedd5756a84fadde8d7f538" ns2:_=""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TNA" minOccurs="0"/>
                <xsd:element ref="ns2:Review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NA" ma:index="1" nillable="true" ma:displayName="TNA" ma:default="Not of potential interest" ma:format="Dropdown" ma:internalName="TNA">
      <xsd:simpleType>
        <xsd:restriction base="dms:Choice">
          <xsd:enumeration value="Not of potential interest"/>
          <xsd:enumeration value="Potential TNA Record"/>
          <xsd:enumeration value="Flagged for TNA"/>
          <xsd:enumeration value="List to TNA"/>
          <xsd:enumeration value="Not listed to TNA"/>
          <xsd:enumeration value="Transferred to TNA"/>
          <xsd:enumeration value="Published by TNA"/>
        </xsd:restriction>
      </xsd:simpleType>
    </xsd:element>
    <xsd:element name="ReviewDate" ma:index="2" nillable="true" ma:displayName="Review Date" ma:format="DateOnly" ma:internalName="Review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b1bb55a9-a1b5-4196-b12d-1833970ed366" ContentTypeId="0x01010008EC4BDFB4C3D542892399C37F0B505F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496FDD-7ED4-44B4-B847-57A1F5F2AA36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95a6d21c-7db0-4b7e-981f-b4f22b02b9d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C0138FC-7228-40BC-A66D-D77C4639C0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45B750-A4FA-4C1A-AEC1-8EF5D38981B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37B56E4-CDFE-4D89-8BD5-C9AA7812A1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3890</TotalTime>
  <Words>1144</Words>
  <Application>Microsoft Office PowerPoint</Application>
  <PresentationFormat>On-screen Show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WMO_WHITE_Powerpoint_en_fr</vt:lpstr>
      <vt:lpstr>PowerPoint Presentation</vt:lpstr>
      <vt:lpstr>Today</vt:lpstr>
      <vt:lpstr>Main findings</vt:lpstr>
      <vt:lpstr>Main findings</vt:lpstr>
      <vt:lpstr>Main findings: TT-OD as User Rep.</vt:lpstr>
      <vt:lpstr>Main findings: interfaces</vt:lpstr>
      <vt:lpstr>Main findings: usability</vt:lpstr>
      <vt:lpstr>Main findings: WDQMS</vt:lpstr>
      <vt:lpstr>Revised and prioritized TORs</vt:lpstr>
      <vt:lpstr>Revised and prioritized TORs</vt:lpstr>
      <vt:lpstr>Revised and prioritized TORs (II)</vt:lpstr>
      <vt:lpstr>Main conclusions and recommendation</vt:lpstr>
      <vt:lpstr>Key messages for TT-WMD</vt:lpstr>
      <vt:lpstr>Relevant recommendations/conclusions</vt:lpstr>
      <vt:lpstr>Relevant recommendations/conclusions</vt:lpstr>
      <vt:lpstr>Relevant recommendations/conclusions</vt:lpstr>
      <vt:lpstr>Workplan 2019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Ondras</dc:creator>
  <cp:lastModifiedBy>Timo Proescholdt</cp:lastModifiedBy>
  <cp:revision>393</cp:revision>
  <cp:lastPrinted>2017-05-09T06:47:47Z</cp:lastPrinted>
  <dcterms:created xsi:type="dcterms:W3CDTF">2016-05-27T11:05:50Z</dcterms:created>
  <dcterms:modified xsi:type="dcterms:W3CDTF">2019-01-22T17:01:26Z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0x01010008EC4BDFB4C3D542892399C37F0B505F0097D205006EEF97419A2D4765D3F11BF4</vt:lpwstr>
  </property>
</Properties>
</file>