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91" r:id="rId3"/>
    <p:sldId id="292" r:id="rId4"/>
    <p:sldId id="257" r:id="rId5"/>
    <p:sldId id="318" r:id="rId6"/>
    <p:sldId id="260" r:id="rId7"/>
    <p:sldId id="319" r:id="rId8"/>
    <p:sldId id="310" r:id="rId9"/>
    <p:sldId id="282" r:id="rId10"/>
    <p:sldId id="258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892" autoAdjust="0"/>
  </p:normalViewPr>
  <p:slideViewPr>
    <p:cSldViewPr snapToGrid="0" snapToObjects="1">
      <p:cViewPr varScale="1">
        <p:scale>
          <a:sx n="95" d="100"/>
          <a:sy n="95" d="100"/>
        </p:scale>
        <p:origin x="102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9A64BE-CACF-4CEE-A925-28596A754FAC}" type="datetimeFigureOut">
              <a:rPr lang="en-GB" smtClean="0"/>
              <a:t>24/01/2019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116527-64FD-4ADC-8819-9BFA1E8A93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352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Short meeting, get down to business quickly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116527-64FD-4ADC-8819-9BFA1E8A93F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22133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Hear reports from </a:t>
            </a:r>
            <a:r>
              <a:rPr lang="en-AU"/>
              <a:t>Task Teams</a:t>
            </a:r>
          </a:p>
          <a:p>
            <a:r>
              <a:rPr lang="en-AU" dirty="0"/>
              <a:t>OSCAR/R – including non-GOS (GAW, GCOS, GCW) and regional perspectives</a:t>
            </a:r>
          </a:p>
          <a:p>
            <a:r>
              <a:rPr lang="en-AU" dirty="0"/>
              <a:t>Review of application areas needed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116527-64FD-4ADC-8819-9BFA1E8A93F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71487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116527-64FD-4ADC-8819-9BFA1E8A93F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25927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116527-64FD-4ADC-8819-9BFA1E8A93F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50955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266" name="Shape 26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r>
              <a:rPr lang="en-AU" sz="1200" dirty="0">
                <a:latin typeface="Times Roman"/>
                <a:ea typeface="Times Roman"/>
                <a:cs typeface="Times Roman"/>
                <a:sym typeface="Times Roman"/>
              </a:rPr>
              <a:t>Arrow goes back further, since integration is not a new concept – the WWW was/is</a:t>
            </a:r>
            <a:r>
              <a:rPr lang="en-AU" sz="1200" baseline="0" dirty="0">
                <a:latin typeface="Times Roman"/>
                <a:ea typeface="Times Roman"/>
                <a:cs typeface="Times Roman"/>
                <a:sym typeface="Times Roman"/>
              </a:rPr>
              <a:t> an exemplar in integration, with its end to end view across WMO/NMHS functions, and the GOS has led the way in surface and space-based integration.</a:t>
            </a:r>
          </a:p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r>
              <a:rPr lang="en-AU" sz="1200" baseline="0" dirty="0">
                <a:latin typeface="Times Roman"/>
                <a:ea typeface="Times Roman"/>
                <a:cs typeface="Times Roman"/>
                <a:sym typeface="Times Roman"/>
              </a:rPr>
              <a:t>Now broaden and embrace, and address the growing challenges and demand on NMHS for more and more observations, with </a:t>
            </a:r>
            <a:r>
              <a:rPr lang="en-AU" sz="1200" baseline="0" dirty="0" err="1">
                <a:latin typeface="Times Roman"/>
                <a:ea typeface="Times Roman"/>
                <a:cs typeface="Times Roman"/>
                <a:sym typeface="Times Roman"/>
              </a:rPr>
              <a:t>fewerand</a:t>
            </a:r>
            <a:r>
              <a:rPr lang="en-AU" sz="1200" baseline="0" dirty="0">
                <a:latin typeface="Times Roman"/>
                <a:ea typeface="Times Roman"/>
                <a:cs typeface="Times Roman"/>
                <a:sym typeface="Times Roman"/>
              </a:rPr>
              <a:t> fewer </a:t>
            </a:r>
            <a:r>
              <a:rPr lang="en-AU" sz="1200" baseline="0" dirty="0" err="1">
                <a:latin typeface="Times Roman"/>
                <a:ea typeface="Times Roman"/>
                <a:cs typeface="Times Roman"/>
                <a:sym typeface="Times Roman"/>
              </a:rPr>
              <a:t>resoirces</a:t>
            </a:r>
            <a:r>
              <a:rPr lang="en-AU" sz="1200" baseline="0" dirty="0">
                <a:latin typeface="Times Roman"/>
                <a:ea typeface="Times Roman"/>
                <a:cs typeface="Times Roman"/>
                <a:sym typeface="Times Roman"/>
              </a:rPr>
              <a:t>, and with increasingly rapid changes in technology on all fronts.</a:t>
            </a:r>
            <a:endParaRPr sz="1200" dirty="0">
              <a:latin typeface="Times Roman"/>
              <a:ea typeface="Times Roman"/>
              <a:cs typeface="Times Roman"/>
              <a:sym typeface="Times Roman"/>
            </a:endParaRPr>
          </a:p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endParaRPr sz="1200" dirty="0">
              <a:latin typeface="Times Roman"/>
              <a:ea typeface="Times Roman"/>
              <a:cs typeface="Times Roman"/>
              <a:sym typeface="Times Roman"/>
            </a:endParaRPr>
          </a:p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r>
              <a:rPr sz="1200" dirty="0">
                <a:latin typeface="Times Roman"/>
                <a:ea typeface="Times Roman"/>
                <a:cs typeface="Times Roman"/>
                <a:sym typeface="Times Roman"/>
              </a:rPr>
              <a:t>Situational awareness is all about observations, information and interpretation</a:t>
            </a:r>
          </a:p>
        </p:txBody>
      </p:sp>
    </p:spTree>
    <p:extLst>
      <p:ext uri="{BB962C8B-B14F-4D97-AF65-F5344CB8AC3E}">
        <p14:creationId xmlns:p14="http://schemas.microsoft.com/office/powerpoint/2010/main" val="33199992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266" name="Shape 26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r>
              <a:rPr lang="en-AU" sz="1200" dirty="0">
                <a:latin typeface="Times Roman"/>
                <a:ea typeface="Times Roman"/>
                <a:cs typeface="Times Roman"/>
                <a:sym typeface="Times Roman"/>
              </a:rPr>
              <a:t>Arrow goes back further, since integration is not a new concept – the WWW was/is</a:t>
            </a:r>
            <a:r>
              <a:rPr lang="en-AU" sz="1200" baseline="0" dirty="0">
                <a:latin typeface="Times Roman"/>
                <a:ea typeface="Times Roman"/>
                <a:cs typeface="Times Roman"/>
                <a:sym typeface="Times Roman"/>
              </a:rPr>
              <a:t> an exemplar in integration, with its end to end view across WMO/NMHS functions, and the GOS has led the way in surface and space-based integration.</a:t>
            </a:r>
          </a:p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r>
              <a:rPr lang="en-AU" sz="1200" baseline="0" dirty="0">
                <a:latin typeface="Times Roman"/>
                <a:ea typeface="Times Roman"/>
                <a:cs typeface="Times Roman"/>
                <a:sym typeface="Times Roman"/>
              </a:rPr>
              <a:t>Now broaden and embrace, and address the growing challenges and demand on NMHS for more and more observations, with </a:t>
            </a:r>
            <a:r>
              <a:rPr lang="en-AU" sz="1200" baseline="0" dirty="0" err="1">
                <a:latin typeface="Times Roman"/>
                <a:ea typeface="Times Roman"/>
                <a:cs typeface="Times Roman"/>
                <a:sym typeface="Times Roman"/>
              </a:rPr>
              <a:t>fewerand</a:t>
            </a:r>
            <a:r>
              <a:rPr lang="en-AU" sz="1200" baseline="0" dirty="0">
                <a:latin typeface="Times Roman"/>
                <a:ea typeface="Times Roman"/>
                <a:cs typeface="Times Roman"/>
                <a:sym typeface="Times Roman"/>
              </a:rPr>
              <a:t> fewer </a:t>
            </a:r>
            <a:r>
              <a:rPr lang="en-AU" sz="1200" baseline="0" dirty="0" err="1">
                <a:latin typeface="Times Roman"/>
                <a:ea typeface="Times Roman"/>
                <a:cs typeface="Times Roman"/>
                <a:sym typeface="Times Roman"/>
              </a:rPr>
              <a:t>resoirces</a:t>
            </a:r>
            <a:r>
              <a:rPr lang="en-AU" sz="1200" baseline="0" dirty="0">
                <a:latin typeface="Times Roman"/>
                <a:ea typeface="Times Roman"/>
                <a:cs typeface="Times Roman"/>
                <a:sym typeface="Times Roman"/>
              </a:rPr>
              <a:t>, and with increasingly rapid changes in technology on all fronts.</a:t>
            </a:r>
            <a:endParaRPr sz="1200" dirty="0">
              <a:latin typeface="Times Roman"/>
              <a:ea typeface="Times Roman"/>
              <a:cs typeface="Times Roman"/>
              <a:sym typeface="Times Roman"/>
            </a:endParaRPr>
          </a:p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endParaRPr sz="1200" dirty="0">
              <a:latin typeface="Times Roman"/>
              <a:ea typeface="Times Roman"/>
              <a:cs typeface="Times Roman"/>
              <a:sym typeface="Times Roman"/>
            </a:endParaRPr>
          </a:p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r>
              <a:rPr sz="1200" dirty="0">
                <a:latin typeface="Times Roman"/>
                <a:ea typeface="Times Roman"/>
                <a:cs typeface="Times Roman"/>
                <a:sym typeface="Times Roman"/>
              </a:rPr>
              <a:t>Situational awareness is all about observations, information and interpretation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116527-64FD-4ADC-8819-9BFA1E8A93FB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3948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mo2016_powerpoint_standard_v2-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4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931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901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63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454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727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12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509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84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mo2016_powerpoint_standard_v2-2.jp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617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57200" y="2002370"/>
            <a:ext cx="8229600" cy="18408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>
                <a:solidFill>
                  <a:srgbClr val="000090"/>
                </a:solidFill>
              </a:rPr>
              <a:t>ICG-WIGOS-8</a:t>
            </a:r>
          </a:p>
          <a:p>
            <a:r>
              <a:rPr lang="en-US" sz="4800" dirty="0">
                <a:solidFill>
                  <a:srgbClr val="000090"/>
                </a:solidFill>
              </a:rPr>
              <a:t>Co-chair Introduction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2606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mo2016_powerpoint_standard_v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57200" y="2002370"/>
            <a:ext cx="8229600" cy="18408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>
                <a:solidFill>
                  <a:srgbClr val="000090"/>
                </a:solidFill>
              </a:rPr>
              <a:t>Thank you</a:t>
            </a:r>
          </a:p>
          <a:p>
            <a:r>
              <a:rPr lang="en-US" sz="4800" dirty="0">
                <a:solidFill>
                  <a:srgbClr val="000090"/>
                </a:solidFill>
              </a:rPr>
              <a:t>Merci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28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E133AE9-EF4A-48A0-B33C-150CCD86A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ICG-WIGOS-8 Objectives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F6A4010-4305-4967-9655-9408845538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Review and celebrate progress</a:t>
            </a:r>
          </a:p>
          <a:p>
            <a:pPr lvl="1"/>
            <a:r>
              <a:rPr lang="en-AU" dirty="0"/>
              <a:t>Identify gaps, outstanding challenges</a:t>
            </a:r>
          </a:p>
          <a:p>
            <a:r>
              <a:rPr lang="en-AU" dirty="0"/>
              <a:t>Finalisation of WIGOS pre-operational phase</a:t>
            </a:r>
          </a:p>
          <a:p>
            <a:pPr lvl="1"/>
            <a:r>
              <a:rPr lang="en-AU" dirty="0"/>
              <a:t>Priority activities to be ‘WIGOS Ready’ </a:t>
            </a:r>
          </a:p>
          <a:p>
            <a:pPr lvl="1"/>
            <a:r>
              <a:rPr lang="en-AU" dirty="0"/>
              <a:t>Cg18 proposals and outreach</a:t>
            </a:r>
          </a:p>
          <a:p>
            <a:r>
              <a:rPr lang="en-AU" dirty="0"/>
              <a:t>Preparing for post Cg18</a:t>
            </a:r>
          </a:p>
          <a:p>
            <a:pPr lvl="1"/>
            <a:r>
              <a:rPr lang="en-AU" dirty="0"/>
              <a:t>WIGOS Operational Plan 2020-23</a:t>
            </a:r>
          </a:p>
          <a:p>
            <a:pPr lvl="1"/>
            <a:r>
              <a:rPr lang="en-AU" dirty="0"/>
              <a:t>WIGOS governance and management</a:t>
            </a:r>
          </a:p>
          <a:p>
            <a:pPr lvl="1"/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46441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2085A01-55F1-422A-86B9-F7D721121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Review priority areas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22860B4-31F6-4CE5-AF92-852D348D57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 fontScale="85000" lnSpcReduction="10000"/>
          </a:bodyPr>
          <a:lstStyle/>
          <a:p>
            <a:r>
              <a:rPr lang="en-AU" dirty="0"/>
              <a:t>What is achieved and, more importantly, priority gaps/needs, actions?</a:t>
            </a:r>
          </a:p>
          <a:p>
            <a:pPr lvl="1"/>
            <a:r>
              <a:rPr lang="en-AU" dirty="0"/>
              <a:t>National WIGOS Implementation – varied success with NWI Plans; but learnt about needs, gaps and partnership</a:t>
            </a:r>
          </a:p>
          <a:p>
            <a:pPr lvl="1"/>
            <a:r>
              <a:rPr lang="en-AU" dirty="0"/>
              <a:t>WIGOS Regulatory Material – solid progress with support of </a:t>
            </a:r>
            <a:r>
              <a:rPr lang="en-AU" dirty="0" err="1"/>
              <a:t>WEdB</a:t>
            </a:r>
            <a:r>
              <a:rPr lang="en-AU" dirty="0"/>
              <a:t> and TT-WDP, but timelines ambitious</a:t>
            </a:r>
          </a:p>
          <a:p>
            <a:pPr lvl="1"/>
            <a:r>
              <a:rPr lang="en-AU" dirty="0"/>
              <a:t>WIGOS Information Resource – solid progress across OSCAR/Requirements and training; maintenance strategy for OSCAR/Space and /Surface; harmonisation, incl with Metadata standard; WSI – solid progress, evolution of implementation process</a:t>
            </a:r>
          </a:p>
          <a:p>
            <a:pPr lvl="1"/>
            <a:r>
              <a:rPr lang="en-AU" dirty="0"/>
              <a:t>WDQMS – solid progress on pilot, learnings for RWCs</a:t>
            </a:r>
          </a:p>
          <a:p>
            <a:pPr lvl="1"/>
            <a:r>
              <a:rPr lang="en-AU" dirty="0"/>
              <a:t>WIGOS Regional Centres – some progress, more needed</a:t>
            </a:r>
          </a:p>
          <a:p>
            <a:pPr lvl="1"/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50174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E78C6-7A67-47A1-A304-FF8119A5C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AU" dirty="0"/>
              <a:t>Key issues for ICG-WIGOS-8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3DFB26-E38C-42DC-9538-62F11D60F9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158480" cy="4525963"/>
          </a:xfrm>
        </p:spPr>
        <p:txBody>
          <a:bodyPr>
            <a:normAutofit/>
          </a:bodyPr>
          <a:lstStyle/>
          <a:p>
            <a:r>
              <a:rPr lang="en-GB" dirty="0"/>
              <a:t>RWCs</a:t>
            </a:r>
            <a:endParaRPr lang="en-AU" dirty="0"/>
          </a:p>
          <a:p>
            <a:pPr lvl="1"/>
            <a:r>
              <a:rPr lang="en-AU" dirty="0"/>
              <a:t>Critical to national WIGOS implementation</a:t>
            </a:r>
          </a:p>
          <a:p>
            <a:pPr lvl="1"/>
            <a:r>
              <a:rPr lang="en-AU" dirty="0"/>
              <a:t>Link together all pillars of WIGOS</a:t>
            </a:r>
          </a:p>
          <a:p>
            <a:pPr lvl="2"/>
            <a:r>
              <a:rPr lang="en-AU" dirty="0"/>
              <a:t>WDQMS &amp; incident management</a:t>
            </a:r>
          </a:p>
          <a:p>
            <a:pPr lvl="2"/>
            <a:r>
              <a:rPr lang="en-AU" dirty="0"/>
              <a:t>OSCAR/surface &amp; WSI</a:t>
            </a:r>
          </a:p>
          <a:p>
            <a:pPr lvl="2"/>
            <a:r>
              <a:rPr lang="en-AU" dirty="0"/>
              <a:t>Plans and governance</a:t>
            </a:r>
          </a:p>
          <a:p>
            <a:pPr lvl="2"/>
            <a:r>
              <a:rPr lang="en-AU" dirty="0"/>
              <a:t>Regional collaboration</a:t>
            </a:r>
          </a:p>
          <a:p>
            <a:pPr lvl="2"/>
            <a:r>
              <a:rPr lang="en-AU" dirty="0"/>
              <a:t>Capacity priorities</a:t>
            </a:r>
          </a:p>
          <a:p>
            <a:pPr marL="342900" lvl="1" indent="0">
              <a:buNone/>
            </a:pPr>
            <a:endParaRPr lang="en-AU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6DF0D89-A49D-4E4B-B998-E67ECF824B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3619340"/>
            <a:ext cx="4473686" cy="3048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3221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E78C6-7A67-47A1-A304-FF8119A5C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Key issues for ICG-WIGOS-8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3DFB26-E38C-42DC-9538-62F11D60F9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/>
              <a:t>GBON</a:t>
            </a:r>
          </a:p>
          <a:p>
            <a:pPr lvl="1"/>
            <a:r>
              <a:rPr lang="en-AU" dirty="0"/>
              <a:t>Immediate action on concept post EC70 decision </a:t>
            </a:r>
          </a:p>
          <a:p>
            <a:pPr lvl="1"/>
            <a:r>
              <a:rPr lang="en-AU" dirty="0"/>
              <a:t>Global coverage &amp; international exchange critical to effective national application</a:t>
            </a:r>
          </a:p>
          <a:p>
            <a:pPr lvl="1"/>
            <a:r>
              <a:rPr lang="en-AU" dirty="0"/>
              <a:t>Regulatory material to Cg18</a:t>
            </a:r>
          </a:p>
          <a:p>
            <a:r>
              <a:rPr lang="en-AU" dirty="0"/>
              <a:t>Vision for WIGOS in 2040</a:t>
            </a:r>
          </a:p>
          <a:p>
            <a:r>
              <a:rPr lang="en-AU" dirty="0"/>
              <a:t>WIGOS Operational Plan 2020-23</a:t>
            </a:r>
          </a:p>
          <a:p>
            <a:r>
              <a:rPr lang="en-AU" dirty="0"/>
              <a:t>WIGOS Governance post Cg-18 </a:t>
            </a:r>
          </a:p>
          <a:p>
            <a:pPr lvl="1"/>
            <a:r>
              <a:rPr lang="en-AU" dirty="0"/>
              <a:t>Impact of CBR</a:t>
            </a:r>
          </a:p>
          <a:p>
            <a:pPr marL="342900" lvl="1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24932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 descr="Stock image of 'Tree'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1132" y="998730"/>
            <a:ext cx="4941168" cy="4941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979712" y="4941168"/>
            <a:ext cx="5670630" cy="810090"/>
          </a:xfrm>
          <a:prstGeom prst="rect">
            <a:avLst/>
          </a:prstGeom>
          <a:noFill/>
          <a:ln>
            <a:solidFill>
              <a:schemeClr val="tx2">
                <a:lumMod val="40000"/>
                <a:lumOff val="6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350"/>
          </a:p>
        </p:txBody>
      </p:sp>
      <p:sp>
        <p:nvSpPr>
          <p:cNvPr id="3" name="TextBox 2"/>
          <p:cNvSpPr txBox="1"/>
          <p:nvPr/>
        </p:nvSpPr>
        <p:spPr>
          <a:xfrm>
            <a:off x="6138174" y="5103187"/>
            <a:ext cx="1592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400" b="1"/>
            </a:lvl1pPr>
          </a:lstStyle>
          <a:p>
            <a:r>
              <a:rPr lang="en-AU" sz="1800" dirty="0"/>
              <a:t>WIGOS Uptake</a:t>
            </a:r>
          </a:p>
        </p:txBody>
      </p:sp>
      <p:sp>
        <p:nvSpPr>
          <p:cNvPr id="5" name="Rectangle 4"/>
          <p:cNvSpPr/>
          <p:nvPr/>
        </p:nvSpPr>
        <p:spPr>
          <a:xfrm>
            <a:off x="1979712" y="3469314"/>
            <a:ext cx="5670630" cy="1471854"/>
          </a:xfrm>
          <a:prstGeom prst="rect">
            <a:avLst/>
          </a:prstGeom>
          <a:noFill/>
          <a:ln>
            <a:solidFill>
              <a:schemeClr val="tx2">
                <a:lumMod val="40000"/>
                <a:lumOff val="6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350"/>
          </a:p>
        </p:txBody>
      </p:sp>
      <p:sp>
        <p:nvSpPr>
          <p:cNvPr id="6" name="Rectangle 5"/>
          <p:cNvSpPr/>
          <p:nvPr/>
        </p:nvSpPr>
        <p:spPr>
          <a:xfrm>
            <a:off x="1979712" y="1106742"/>
            <a:ext cx="5670630" cy="2362572"/>
          </a:xfrm>
          <a:prstGeom prst="rect">
            <a:avLst/>
          </a:prstGeom>
          <a:noFill/>
          <a:ln>
            <a:solidFill>
              <a:schemeClr val="tx2">
                <a:lumMod val="40000"/>
                <a:lumOff val="6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350"/>
          </a:p>
        </p:txBody>
      </p:sp>
      <p:sp>
        <p:nvSpPr>
          <p:cNvPr id="7" name="TextBox 6"/>
          <p:cNvSpPr txBox="1"/>
          <p:nvPr/>
        </p:nvSpPr>
        <p:spPr>
          <a:xfrm>
            <a:off x="6246186" y="1376773"/>
            <a:ext cx="14581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/>
              <a:t>WIGOS Open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38174" y="3946848"/>
            <a:ext cx="14581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400" b="1"/>
            </a:lvl1pPr>
          </a:lstStyle>
          <a:p>
            <a:r>
              <a:rPr lang="en-AU" sz="1800" dirty="0"/>
              <a:t>WIGOS Ready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113838" y="5258235"/>
            <a:ext cx="648072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350" dirty="0"/>
              <a:t>WHOS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950042" y="5450100"/>
            <a:ext cx="54006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350" dirty="0"/>
              <a:t>GAW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61656" y="5507153"/>
            <a:ext cx="54006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350" dirty="0"/>
              <a:t>GCW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868144" y="5356011"/>
            <a:ext cx="54006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350" dirty="0"/>
              <a:t>GOS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033719" y="3746067"/>
            <a:ext cx="788999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350" dirty="0"/>
              <a:t>WDQMS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033719" y="4023066"/>
            <a:ext cx="937564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350" dirty="0"/>
              <a:t>Station IDs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033719" y="4293096"/>
            <a:ext cx="140897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350" dirty="0"/>
              <a:t>WIGOS Metadata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033718" y="4556157"/>
            <a:ext cx="1260089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350" dirty="0"/>
              <a:t>OSCAR/Surface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033719" y="1754815"/>
            <a:ext cx="967124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350" dirty="0"/>
              <a:t>Outreach </a:t>
            </a:r>
          </a:p>
          <a:p>
            <a:r>
              <a:rPr lang="en-AU" sz="1350" dirty="0"/>
              <a:t>to partners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856616" y="4725144"/>
            <a:ext cx="837089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350" i="1" dirty="0">
                <a:solidFill>
                  <a:schemeClr val="accent2">
                    <a:lumMod val="50000"/>
                  </a:schemeClr>
                </a:solidFill>
              </a:rPr>
              <a:t>July 2016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110282" y="3233448"/>
            <a:ext cx="54053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350" i="1" dirty="0">
                <a:solidFill>
                  <a:schemeClr val="accent2">
                    <a:lumMod val="50000"/>
                  </a:schemeClr>
                </a:solidFill>
              </a:rPr>
              <a:t>Cg18</a:t>
            </a:r>
          </a:p>
        </p:txBody>
      </p:sp>
    </p:spTree>
    <p:extLst>
      <p:ext uri="{BB962C8B-B14F-4D97-AF65-F5344CB8AC3E}">
        <p14:creationId xmlns:p14="http://schemas.microsoft.com/office/powerpoint/2010/main" val="23732667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/>
          <p:nvPr/>
        </p:nvSpPr>
        <p:spPr>
          <a:xfrm>
            <a:off x="1409131" y="1831033"/>
            <a:ext cx="6305774" cy="3542183"/>
          </a:xfrm>
          <a:prstGeom prst="rect">
            <a:avLst/>
          </a:prstGeom>
          <a:solidFill>
            <a:srgbClr val="CCCCCC"/>
          </a:solidFill>
          <a:ln w="12700">
            <a:miter lim="400000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 sz="1350"/>
          </a:p>
        </p:txBody>
      </p:sp>
      <p:sp>
        <p:nvSpPr>
          <p:cNvPr id="244" name="Shape 244"/>
          <p:cNvSpPr>
            <a:spLocks noGrp="1"/>
          </p:cNvSpPr>
          <p:nvPr>
            <p:ph type="title"/>
          </p:nvPr>
        </p:nvSpPr>
        <p:spPr>
          <a:xfrm>
            <a:off x="1394699" y="393457"/>
            <a:ext cx="6535343" cy="59412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>
              <a:defRPr>
                <a:solidFill>
                  <a:srgbClr val="333399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250" dirty="0"/>
              <a:t>WIGOS Timeline</a:t>
            </a:r>
          </a:p>
        </p:txBody>
      </p:sp>
      <p:sp>
        <p:nvSpPr>
          <p:cNvPr id="245" name="Shape 245"/>
          <p:cNvSpPr/>
          <p:nvPr/>
        </p:nvSpPr>
        <p:spPr>
          <a:xfrm>
            <a:off x="1711277" y="3684913"/>
            <a:ext cx="1456568" cy="4078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algn="ctr" defTabSz="342900">
              <a:lnSpc>
                <a:spcPct val="80000"/>
              </a:lnSpc>
              <a:spcBef>
                <a:spcPts val="300"/>
              </a:spcBef>
              <a:defRPr sz="1800"/>
            </a:pPr>
            <a:r>
              <a:rPr sz="1500">
                <a:solidFill>
                  <a:srgbClr val="002060"/>
                </a:solidFill>
                <a:latin typeface="Arial Bold"/>
                <a:ea typeface="Arial Bold"/>
                <a:cs typeface="Arial Bold"/>
                <a:sym typeface="Arial Bold"/>
              </a:rPr>
              <a:t>WIGOS</a:t>
            </a:r>
            <a:endParaRPr sz="105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 defTabSz="342900">
              <a:lnSpc>
                <a:spcPct val="80000"/>
              </a:lnSpc>
              <a:spcBef>
                <a:spcPts val="300"/>
              </a:spcBef>
              <a:defRPr sz="1800"/>
            </a:pPr>
            <a:r>
              <a:rPr sz="1500">
                <a:solidFill>
                  <a:srgbClr val="002060"/>
                </a:solidFill>
                <a:latin typeface="Arial Bold"/>
                <a:ea typeface="Arial Bold"/>
                <a:cs typeface="Arial Bold"/>
                <a:sym typeface="Arial Bold"/>
              </a:rPr>
              <a:t>Concept </a:t>
            </a:r>
          </a:p>
        </p:txBody>
      </p:sp>
      <p:sp>
        <p:nvSpPr>
          <p:cNvPr id="246" name="Shape 246"/>
          <p:cNvSpPr/>
          <p:nvPr/>
        </p:nvSpPr>
        <p:spPr>
          <a:xfrm>
            <a:off x="5807171" y="3684913"/>
            <a:ext cx="1573142" cy="4078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algn="ctr" defTabSz="342900">
              <a:lnSpc>
                <a:spcPct val="80000"/>
              </a:lnSpc>
              <a:spcBef>
                <a:spcPts val="300"/>
              </a:spcBef>
              <a:defRPr sz="1800"/>
            </a:pPr>
            <a:r>
              <a:rPr sz="1500">
                <a:solidFill>
                  <a:srgbClr val="002060"/>
                </a:solidFill>
                <a:latin typeface="Arial Bold"/>
                <a:ea typeface="Arial Bold"/>
                <a:cs typeface="Arial Bold"/>
                <a:sym typeface="Arial Bold"/>
              </a:rPr>
              <a:t>WIGOS</a:t>
            </a:r>
            <a:endParaRPr sz="105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 defTabSz="342900">
              <a:lnSpc>
                <a:spcPct val="80000"/>
              </a:lnSpc>
              <a:spcBef>
                <a:spcPts val="300"/>
              </a:spcBef>
              <a:defRPr sz="1800"/>
            </a:pPr>
            <a:r>
              <a:rPr sz="1500">
                <a:solidFill>
                  <a:srgbClr val="002060"/>
                </a:solidFill>
                <a:latin typeface="Arial Bold"/>
                <a:ea typeface="Arial Bold"/>
                <a:cs typeface="Arial Bold"/>
                <a:sym typeface="Arial Bold"/>
              </a:rPr>
              <a:t>Operational</a:t>
            </a:r>
          </a:p>
        </p:txBody>
      </p:sp>
      <p:sp>
        <p:nvSpPr>
          <p:cNvPr id="247" name="Shape 247"/>
          <p:cNvSpPr/>
          <p:nvPr/>
        </p:nvSpPr>
        <p:spPr>
          <a:xfrm>
            <a:off x="3815915" y="3684913"/>
            <a:ext cx="1456568" cy="4078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algn="ctr" defTabSz="342900">
              <a:lnSpc>
                <a:spcPct val="80000"/>
              </a:lnSpc>
              <a:spcBef>
                <a:spcPts val="300"/>
              </a:spcBef>
              <a:defRPr sz="1800"/>
            </a:pPr>
            <a:r>
              <a:rPr sz="1500">
                <a:solidFill>
                  <a:srgbClr val="002060"/>
                </a:solidFill>
                <a:latin typeface="Arial Bold"/>
                <a:ea typeface="Arial Bold"/>
                <a:cs typeface="Arial Bold"/>
                <a:sym typeface="Arial Bold"/>
              </a:rPr>
              <a:t>WIGOS</a:t>
            </a:r>
            <a:endParaRPr sz="105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 defTabSz="342900">
              <a:lnSpc>
                <a:spcPct val="80000"/>
              </a:lnSpc>
              <a:spcBef>
                <a:spcPts val="300"/>
              </a:spcBef>
              <a:defRPr sz="1800"/>
            </a:pPr>
            <a:r>
              <a:rPr sz="1500">
                <a:solidFill>
                  <a:srgbClr val="002060"/>
                </a:solidFill>
                <a:latin typeface="Arial Bold"/>
                <a:ea typeface="Arial Bold"/>
                <a:cs typeface="Arial Bold"/>
                <a:sym typeface="Arial Bold"/>
              </a:rPr>
              <a:t>Framework</a:t>
            </a:r>
          </a:p>
        </p:txBody>
      </p:sp>
      <p:grpSp>
        <p:nvGrpSpPr>
          <p:cNvPr id="250" name="Group 250"/>
          <p:cNvGrpSpPr/>
          <p:nvPr/>
        </p:nvGrpSpPr>
        <p:grpSpPr>
          <a:xfrm>
            <a:off x="1664588" y="2089543"/>
            <a:ext cx="5783625" cy="1472048"/>
            <a:chOff x="0" y="0"/>
            <a:chExt cx="7711498" cy="1962728"/>
          </a:xfrm>
        </p:grpSpPr>
        <p:sp>
          <p:nvSpPr>
            <p:cNvPr id="248" name="Shape 248"/>
            <p:cNvSpPr/>
            <p:nvPr/>
          </p:nvSpPr>
          <p:spPr>
            <a:xfrm>
              <a:off x="0" y="0"/>
              <a:ext cx="7705726" cy="1962729"/>
            </a:xfrm>
            <a:prstGeom prst="leftRightArrow">
              <a:avLst>
                <a:gd name="adj1" fmla="val 64901"/>
                <a:gd name="adj2" fmla="val 40980"/>
              </a:avLst>
            </a:prstGeom>
            <a:solidFill>
              <a:srgbClr val="A6A6A6"/>
            </a:solidFill>
            <a:ln w="12700" cap="flat">
              <a:noFill/>
              <a:miter lim="400000"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</a:defRPr>
              </a:pPr>
              <a:endParaRPr sz="1350"/>
            </a:p>
          </p:txBody>
        </p:sp>
        <p:sp>
          <p:nvSpPr>
            <p:cNvPr id="249" name="Shape 249"/>
            <p:cNvSpPr/>
            <p:nvPr/>
          </p:nvSpPr>
          <p:spPr>
            <a:xfrm>
              <a:off x="5773" y="981364"/>
              <a:ext cx="7705726" cy="1"/>
            </a:xfrm>
            <a:prstGeom prst="line">
              <a:avLst/>
            </a:prstGeom>
            <a:solidFill>
              <a:srgbClr val="A6A6A6"/>
            </a:solidFill>
            <a:ln w="25400" cap="flat">
              <a:solidFill>
                <a:srgbClr val="FFFFFF"/>
              </a:solidFill>
              <a:prstDash val="sysDot"/>
              <a:bevel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429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 sz="900"/>
            </a:p>
          </p:txBody>
        </p:sp>
      </p:grpSp>
      <p:sp>
        <p:nvSpPr>
          <p:cNvPr id="251" name="Shape 251"/>
          <p:cNvSpPr/>
          <p:nvPr/>
        </p:nvSpPr>
        <p:spPr>
          <a:xfrm>
            <a:off x="2115726" y="2454674"/>
            <a:ext cx="1160132" cy="202876"/>
          </a:xfrm>
          <a:prstGeom prst="rect">
            <a:avLst/>
          </a:prstGeom>
          <a:solidFill>
            <a:srgbClr val="A6A6A6"/>
          </a:solidFill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numCol="1" anchor="t">
            <a:spAutoFit/>
          </a:bodyPr>
          <a:lstStyle>
            <a:lvl1pPr defTabSz="457200">
              <a:lnSpc>
                <a:spcPts val="1700"/>
              </a:lnSpc>
              <a:spcBef>
                <a:spcPts val="400"/>
              </a:spcBef>
              <a:defRPr sz="1600" cap="all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 cap="none">
                <a:solidFill>
                  <a:srgbClr val="000000"/>
                </a:solidFill>
              </a:defRPr>
            </a:pPr>
            <a:r>
              <a:rPr sz="1350"/>
              <a:t>Congress 16</a:t>
            </a:r>
          </a:p>
        </p:txBody>
      </p:sp>
      <p:sp>
        <p:nvSpPr>
          <p:cNvPr id="252" name="Shape 252"/>
          <p:cNvSpPr/>
          <p:nvPr/>
        </p:nvSpPr>
        <p:spPr>
          <a:xfrm>
            <a:off x="5814139" y="2456983"/>
            <a:ext cx="1176656" cy="202876"/>
          </a:xfrm>
          <a:prstGeom prst="rect">
            <a:avLst/>
          </a:prstGeom>
          <a:solidFill>
            <a:srgbClr val="A6A6A6"/>
          </a:solidFill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numCol="1" anchor="t">
            <a:spAutoFit/>
          </a:bodyPr>
          <a:lstStyle>
            <a:lvl1pPr algn="r" defTabSz="457200">
              <a:lnSpc>
                <a:spcPts val="1700"/>
              </a:lnSpc>
              <a:spcBef>
                <a:spcPts val="400"/>
              </a:spcBef>
              <a:defRPr sz="1600" cap="all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 cap="none">
                <a:solidFill>
                  <a:srgbClr val="000000"/>
                </a:solidFill>
              </a:defRPr>
            </a:pPr>
            <a:r>
              <a:rPr sz="1350"/>
              <a:t>Congress 18</a:t>
            </a:r>
          </a:p>
        </p:txBody>
      </p:sp>
      <p:grpSp>
        <p:nvGrpSpPr>
          <p:cNvPr id="255" name="Group 255"/>
          <p:cNvGrpSpPr/>
          <p:nvPr/>
        </p:nvGrpSpPr>
        <p:grpSpPr>
          <a:xfrm>
            <a:off x="4006763" y="2456983"/>
            <a:ext cx="1140510" cy="504245"/>
            <a:chOff x="-1" y="-1"/>
            <a:chExt cx="1520679" cy="672325"/>
          </a:xfrm>
        </p:grpSpPr>
        <p:sp>
          <p:nvSpPr>
            <p:cNvPr id="253" name="Shape 253"/>
            <p:cNvSpPr/>
            <p:nvPr/>
          </p:nvSpPr>
          <p:spPr>
            <a:xfrm>
              <a:off x="-1" y="-1"/>
              <a:ext cx="1520679" cy="270501"/>
            </a:xfrm>
            <a:prstGeom prst="rect">
              <a:avLst/>
            </a:prstGeom>
            <a:solidFill>
              <a:srgbClr val="A6A6A6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ctr" defTabSz="457200">
                <a:lnSpc>
                  <a:spcPts val="1700"/>
                </a:lnSpc>
                <a:spcBef>
                  <a:spcPts val="400"/>
                </a:spcBef>
                <a:defRPr sz="1600" cap="all">
                  <a:solidFill>
                    <a:srgbClr val="FFFFFF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1pPr>
            </a:lstStyle>
            <a:p>
              <a:pPr lvl="0">
                <a:defRPr sz="1800" cap="none">
                  <a:solidFill>
                    <a:srgbClr val="000000"/>
                  </a:solidFill>
                </a:defRPr>
              </a:pPr>
              <a:r>
                <a:rPr sz="1350"/>
                <a:t>Congress 17</a:t>
              </a:r>
            </a:p>
          </p:txBody>
        </p:sp>
        <p:sp>
          <p:nvSpPr>
            <p:cNvPr id="254" name="Shape 254"/>
            <p:cNvSpPr/>
            <p:nvPr/>
          </p:nvSpPr>
          <p:spPr>
            <a:xfrm>
              <a:off x="574729" y="302869"/>
              <a:ext cx="335857" cy="369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A6A6A6"/>
            </a:solidFill>
            <a:ln w="12700" cap="flat">
              <a:noFill/>
              <a:miter lim="400000"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</a:defRPr>
              </a:pPr>
              <a:endParaRPr sz="1350"/>
            </a:p>
          </p:txBody>
        </p:sp>
      </p:grpSp>
      <p:sp>
        <p:nvSpPr>
          <p:cNvPr id="256" name="Shape 256"/>
          <p:cNvSpPr/>
          <p:nvPr/>
        </p:nvSpPr>
        <p:spPr>
          <a:xfrm>
            <a:off x="3599894" y="2990385"/>
            <a:ext cx="2053964" cy="202876"/>
          </a:xfrm>
          <a:prstGeom prst="rect">
            <a:avLst/>
          </a:prstGeom>
          <a:solidFill>
            <a:srgbClr val="A6A6A6"/>
          </a:solidFill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numCol="1" anchor="t">
            <a:spAutoFit/>
          </a:bodyPr>
          <a:lstStyle>
            <a:lvl1pPr algn="ctr" defTabSz="457200">
              <a:lnSpc>
                <a:spcPts val="1700"/>
              </a:lnSpc>
              <a:spcBef>
                <a:spcPts val="400"/>
              </a:spcBef>
              <a:defRPr sz="1400" cap="all">
                <a:solidFill>
                  <a:srgbClr val="010000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 cap="none">
                <a:solidFill>
                  <a:srgbClr val="000000"/>
                </a:solidFill>
              </a:defRPr>
            </a:pPr>
            <a:r>
              <a:rPr sz="1350" dirty="0"/>
              <a:t>W</a:t>
            </a:r>
            <a:r>
              <a:rPr lang="en-AU" sz="1350" dirty="0"/>
              <a:t>IGOS</a:t>
            </a:r>
            <a:r>
              <a:rPr sz="1350" dirty="0"/>
              <a:t> strategic priority</a:t>
            </a:r>
          </a:p>
        </p:txBody>
      </p:sp>
      <p:sp>
        <p:nvSpPr>
          <p:cNvPr id="257" name="Shape 257"/>
          <p:cNvSpPr/>
          <p:nvPr/>
        </p:nvSpPr>
        <p:spPr>
          <a:xfrm>
            <a:off x="1965808" y="2990385"/>
            <a:ext cx="1094026" cy="202876"/>
          </a:xfrm>
          <a:prstGeom prst="rect">
            <a:avLst/>
          </a:prstGeom>
          <a:solidFill>
            <a:srgbClr val="A6A6A6"/>
          </a:solidFill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numCol="1" anchor="t">
            <a:spAutoFit/>
          </a:bodyPr>
          <a:lstStyle>
            <a:lvl1pPr algn="ctr" defTabSz="457200">
              <a:lnSpc>
                <a:spcPts val="1700"/>
              </a:lnSpc>
              <a:spcBef>
                <a:spcPts val="400"/>
              </a:spcBef>
              <a:defRPr sz="1400" cap="all">
                <a:solidFill>
                  <a:srgbClr val="010000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 cap="none">
                <a:solidFill>
                  <a:srgbClr val="000000"/>
                </a:solidFill>
              </a:defRPr>
            </a:pPr>
            <a:r>
              <a:rPr sz="1350"/>
              <a:t>ICG-WIGOS</a:t>
            </a:r>
          </a:p>
        </p:txBody>
      </p:sp>
      <p:sp>
        <p:nvSpPr>
          <p:cNvPr id="258" name="Shape 258"/>
          <p:cNvSpPr/>
          <p:nvPr/>
        </p:nvSpPr>
        <p:spPr>
          <a:xfrm>
            <a:off x="6006095" y="2898945"/>
            <a:ext cx="1085552" cy="420884"/>
          </a:xfrm>
          <a:prstGeom prst="rect">
            <a:avLst/>
          </a:prstGeom>
          <a:solidFill>
            <a:srgbClr val="A6A6A6"/>
          </a:solidFill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numCol="1" anchor="t">
            <a:spAutoFit/>
          </a:bodyPr>
          <a:lstStyle>
            <a:lvl1pPr algn="ctr" defTabSz="457200">
              <a:lnSpc>
                <a:spcPts val="1700"/>
              </a:lnSpc>
              <a:spcBef>
                <a:spcPts val="400"/>
              </a:spcBef>
              <a:defRPr sz="1400" cap="all">
                <a:solidFill>
                  <a:srgbClr val="010000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 cap="none">
                <a:solidFill>
                  <a:srgbClr val="000000"/>
                </a:solidFill>
              </a:defRPr>
            </a:pPr>
            <a:r>
              <a:rPr lang="en-AU" sz="1350" dirty="0"/>
              <a:t>WIGOS Ready</a:t>
            </a:r>
            <a:endParaRPr sz="1350" dirty="0"/>
          </a:p>
        </p:txBody>
      </p:sp>
      <p:grpSp>
        <p:nvGrpSpPr>
          <p:cNvPr id="262" name="Group 262"/>
          <p:cNvGrpSpPr/>
          <p:nvPr/>
        </p:nvGrpSpPr>
        <p:grpSpPr>
          <a:xfrm>
            <a:off x="1704102" y="4099285"/>
            <a:ext cx="5680196" cy="998204"/>
            <a:chOff x="-1" y="0"/>
            <a:chExt cx="7573593" cy="1152129"/>
          </a:xfrm>
        </p:grpSpPr>
        <p:sp>
          <p:nvSpPr>
            <p:cNvPr id="260" name="Shape 260"/>
            <p:cNvSpPr/>
            <p:nvPr/>
          </p:nvSpPr>
          <p:spPr>
            <a:xfrm>
              <a:off x="0" y="0"/>
              <a:ext cx="7573592" cy="1152129"/>
            </a:xfrm>
            <a:prstGeom prst="rightArrow">
              <a:avLst>
                <a:gd name="adj1" fmla="val 50000"/>
                <a:gd name="adj2" fmla="val 50000"/>
              </a:avLst>
            </a:prstGeom>
            <a:gradFill flip="none" rotWithShape="1">
              <a:gsLst>
                <a:gs pos="0">
                  <a:srgbClr val="4A4A4A"/>
                </a:gs>
                <a:gs pos="50000">
                  <a:srgbClr val="6B6B6B"/>
                </a:gs>
                <a:gs pos="100000">
                  <a:srgbClr val="808080"/>
                </a:gs>
              </a:gsLst>
              <a:lin ang="10800000" scaled="0"/>
            </a:gradFill>
            <a:ln w="25400" cap="flat">
              <a:solidFill>
                <a:srgbClr val="808080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</a:defRPr>
              </a:pPr>
              <a:endParaRPr sz="1350"/>
            </a:p>
          </p:txBody>
        </p:sp>
        <p:sp>
          <p:nvSpPr>
            <p:cNvPr id="261" name="Shape 261"/>
            <p:cNvSpPr/>
            <p:nvPr/>
          </p:nvSpPr>
          <p:spPr>
            <a:xfrm>
              <a:off x="-1" y="309637"/>
              <a:ext cx="7285561" cy="53285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500" dirty="0">
                  <a:solidFill>
                    <a:schemeClr val="bg1"/>
                  </a:solidFill>
                </a:rPr>
                <a:t>Technical</a:t>
              </a:r>
              <a:r>
                <a:rPr sz="1500" dirty="0"/>
                <a:t> </a:t>
              </a:r>
              <a:r>
                <a:rPr sz="1500" dirty="0">
                  <a:solidFill>
                    <a:schemeClr val="bg1"/>
                  </a:solidFill>
                </a:rPr>
                <a:t>Commissions, under leadership of CBS and CIMO</a:t>
              </a:r>
              <a:r>
                <a:rPr lang="en-AU" sz="1500" dirty="0">
                  <a:solidFill>
                    <a:schemeClr val="bg1"/>
                  </a:solidFill>
                </a:rPr>
                <a:t>,</a:t>
              </a:r>
            </a:p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lang="en-AU" sz="1500" dirty="0">
                  <a:solidFill>
                    <a:schemeClr val="bg1"/>
                  </a:solidFill>
                </a:rPr>
                <a:t>in collaboration with Regional Associations</a:t>
              </a:r>
              <a:endParaRPr sz="1500" dirty="0">
                <a:solidFill>
                  <a:schemeClr val="bg1"/>
                </a:solidFill>
              </a:endParaRPr>
            </a:p>
          </p:txBody>
        </p:sp>
      </p:grpSp>
      <p:sp>
        <p:nvSpPr>
          <p:cNvPr id="263" name="Shape 263"/>
          <p:cNvSpPr/>
          <p:nvPr/>
        </p:nvSpPr>
        <p:spPr>
          <a:xfrm>
            <a:off x="4394116" y="1355911"/>
            <a:ext cx="2294216" cy="5847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34289" rIns="34289">
            <a:spAutoFit/>
          </a:bodyPr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1600" dirty="0"/>
              <a:t>WIGOS Pre-operational </a:t>
            </a:r>
            <a:endParaRPr lang="en-AU" sz="1600" dirty="0"/>
          </a:p>
          <a:p>
            <a:pPr lvl="0" algn="ctr">
              <a:defRPr sz="1800"/>
            </a:pPr>
            <a:r>
              <a:rPr sz="1600" dirty="0"/>
              <a:t>Phase</a:t>
            </a:r>
          </a:p>
        </p:txBody>
      </p:sp>
      <p:sp>
        <p:nvSpPr>
          <p:cNvPr id="264" name="Shape 264"/>
          <p:cNvSpPr/>
          <p:nvPr/>
        </p:nvSpPr>
        <p:spPr>
          <a:xfrm>
            <a:off x="4577015" y="1993053"/>
            <a:ext cx="2317244" cy="1"/>
          </a:xfrm>
          <a:prstGeom prst="line">
            <a:avLst/>
          </a:prstGeom>
          <a:ln w="76200">
            <a:solidFill>
              <a:srgbClr val="FF0000"/>
            </a:solidFill>
            <a:tailEnd type="triangle"/>
          </a:ln>
        </p:spPr>
        <p:txBody>
          <a:bodyPr lIns="0" tIns="0" rIns="0" bIns="0"/>
          <a:lstStyle/>
          <a:p>
            <a:pPr defTabSz="3429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 sz="900"/>
          </a:p>
        </p:txBody>
      </p:sp>
      <p:sp>
        <p:nvSpPr>
          <p:cNvPr id="24" name="Shape 263">
            <a:extLst>
              <a:ext uri="{FF2B5EF4-FFF2-40B4-BE49-F238E27FC236}">
                <a16:creationId xmlns:a16="http://schemas.microsoft.com/office/drawing/2014/main" id="{62A92E2C-468A-4D3B-9A4C-BAF1EEF3B76C}"/>
              </a:ext>
            </a:extLst>
          </p:cNvPr>
          <p:cNvSpPr/>
          <p:nvPr/>
        </p:nvSpPr>
        <p:spPr>
          <a:xfrm>
            <a:off x="6720756" y="1364670"/>
            <a:ext cx="6931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34289" rIns="34289">
            <a:spAutoFit/>
          </a:bodyPr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endParaRPr sz="1600" dirty="0"/>
          </a:p>
        </p:txBody>
      </p:sp>
    </p:spTree>
    <p:extLst>
      <p:ext uri="{BB962C8B-B14F-4D97-AF65-F5344CB8AC3E}">
        <p14:creationId xmlns:p14="http://schemas.microsoft.com/office/powerpoint/2010/main" val="3700854155"/>
      </p:ext>
    </p:extLst>
  </p:cSld>
  <p:clrMapOvr>
    <a:masterClrMapping/>
  </p:clrMapOvr>
  <p:transition spd="med"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/>
          <p:nvPr/>
        </p:nvSpPr>
        <p:spPr>
          <a:xfrm>
            <a:off x="1409131" y="1831033"/>
            <a:ext cx="6305774" cy="3542183"/>
          </a:xfrm>
          <a:prstGeom prst="rect">
            <a:avLst/>
          </a:prstGeom>
          <a:solidFill>
            <a:srgbClr val="CCCCCC"/>
          </a:solidFill>
          <a:ln w="12700">
            <a:miter lim="400000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 sz="1350"/>
          </a:p>
        </p:txBody>
      </p:sp>
      <p:sp>
        <p:nvSpPr>
          <p:cNvPr id="244" name="Shape 244"/>
          <p:cNvSpPr>
            <a:spLocks noGrp="1"/>
          </p:cNvSpPr>
          <p:nvPr>
            <p:ph type="title"/>
          </p:nvPr>
        </p:nvSpPr>
        <p:spPr>
          <a:xfrm>
            <a:off x="1394699" y="393457"/>
            <a:ext cx="6535343" cy="59412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>
              <a:defRPr>
                <a:solidFill>
                  <a:srgbClr val="333399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250" dirty="0"/>
              <a:t>WIGOS Timeline</a:t>
            </a:r>
          </a:p>
        </p:txBody>
      </p:sp>
      <p:sp>
        <p:nvSpPr>
          <p:cNvPr id="245" name="Shape 245"/>
          <p:cNvSpPr/>
          <p:nvPr/>
        </p:nvSpPr>
        <p:spPr>
          <a:xfrm>
            <a:off x="1711277" y="3684913"/>
            <a:ext cx="1456568" cy="4078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algn="ctr" defTabSz="342900">
              <a:lnSpc>
                <a:spcPct val="80000"/>
              </a:lnSpc>
              <a:spcBef>
                <a:spcPts val="300"/>
              </a:spcBef>
              <a:defRPr sz="1800"/>
            </a:pPr>
            <a:r>
              <a:rPr sz="1500">
                <a:solidFill>
                  <a:srgbClr val="002060"/>
                </a:solidFill>
                <a:latin typeface="Arial Bold"/>
                <a:ea typeface="Arial Bold"/>
                <a:cs typeface="Arial Bold"/>
                <a:sym typeface="Arial Bold"/>
              </a:rPr>
              <a:t>WIGOS</a:t>
            </a:r>
            <a:endParaRPr sz="105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 defTabSz="342900">
              <a:lnSpc>
                <a:spcPct val="80000"/>
              </a:lnSpc>
              <a:spcBef>
                <a:spcPts val="300"/>
              </a:spcBef>
              <a:defRPr sz="1800"/>
            </a:pPr>
            <a:r>
              <a:rPr sz="1500">
                <a:solidFill>
                  <a:srgbClr val="002060"/>
                </a:solidFill>
                <a:latin typeface="Arial Bold"/>
                <a:ea typeface="Arial Bold"/>
                <a:cs typeface="Arial Bold"/>
                <a:sym typeface="Arial Bold"/>
              </a:rPr>
              <a:t>Concept </a:t>
            </a:r>
          </a:p>
        </p:txBody>
      </p:sp>
      <p:sp>
        <p:nvSpPr>
          <p:cNvPr id="246" name="Shape 246"/>
          <p:cNvSpPr/>
          <p:nvPr/>
        </p:nvSpPr>
        <p:spPr>
          <a:xfrm>
            <a:off x="5807171" y="3684913"/>
            <a:ext cx="1573142" cy="4078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algn="ctr" defTabSz="342900">
              <a:lnSpc>
                <a:spcPct val="80000"/>
              </a:lnSpc>
              <a:spcBef>
                <a:spcPts val="300"/>
              </a:spcBef>
              <a:defRPr sz="1800"/>
            </a:pPr>
            <a:r>
              <a:rPr sz="1500">
                <a:solidFill>
                  <a:srgbClr val="002060"/>
                </a:solidFill>
                <a:latin typeface="Arial Bold"/>
                <a:ea typeface="Arial Bold"/>
                <a:cs typeface="Arial Bold"/>
                <a:sym typeface="Arial Bold"/>
              </a:rPr>
              <a:t>WIGOS</a:t>
            </a:r>
            <a:endParaRPr sz="105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 defTabSz="342900">
              <a:lnSpc>
                <a:spcPct val="80000"/>
              </a:lnSpc>
              <a:spcBef>
                <a:spcPts val="300"/>
              </a:spcBef>
              <a:defRPr sz="1800"/>
            </a:pPr>
            <a:r>
              <a:rPr sz="1500">
                <a:solidFill>
                  <a:srgbClr val="002060"/>
                </a:solidFill>
                <a:latin typeface="Arial Bold"/>
                <a:ea typeface="Arial Bold"/>
                <a:cs typeface="Arial Bold"/>
                <a:sym typeface="Arial Bold"/>
              </a:rPr>
              <a:t>Operational</a:t>
            </a:r>
          </a:p>
        </p:txBody>
      </p:sp>
      <p:sp>
        <p:nvSpPr>
          <p:cNvPr id="247" name="Shape 247"/>
          <p:cNvSpPr/>
          <p:nvPr/>
        </p:nvSpPr>
        <p:spPr>
          <a:xfrm>
            <a:off x="3815915" y="3684913"/>
            <a:ext cx="1456568" cy="4078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algn="ctr" defTabSz="342900">
              <a:lnSpc>
                <a:spcPct val="80000"/>
              </a:lnSpc>
              <a:spcBef>
                <a:spcPts val="300"/>
              </a:spcBef>
              <a:defRPr sz="1800"/>
            </a:pPr>
            <a:r>
              <a:rPr sz="1500">
                <a:solidFill>
                  <a:srgbClr val="002060"/>
                </a:solidFill>
                <a:latin typeface="Arial Bold"/>
                <a:ea typeface="Arial Bold"/>
                <a:cs typeface="Arial Bold"/>
                <a:sym typeface="Arial Bold"/>
              </a:rPr>
              <a:t>WIGOS</a:t>
            </a:r>
            <a:endParaRPr sz="105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 defTabSz="342900">
              <a:lnSpc>
                <a:spcPct val="80000"/>
              </a:lnSpc>
              <a:spcBef>
                <a:spcPts val="300"/>
              </a:spcBef>
              <a:defRPr sz="1800"/>
            </a:pPr>
            <a:r>
              <a:rPr sz="1500">
                <a:solidFill>
                  <a:srgbClr val="002060"/>
                </a:solidFill>
                <a:latin typeface="Arial Bold"/>
                <a:ea typeface="Arial Bold"/>
                <a:cs typeface="Arial Bold"/>
                <a:sym typeface="Arial Bold"/>
              </a:rPr>
              <a:t>Framework</a:t>
            </a:r>
          </a:p>
        </p:txBody>
      </p:sp>
      <p:grpSp>
        <p:nvGrpSpPr>
          <p:cNvPr id="250" name="Group 250"/>
          <p:cNvGrpSpPr/>
          <p:nvPr/>
        </p:nvGrpSpPr>
        <p:grpSpPr>
          <a:xfrm>
            <a:off x="1664588" y="2089543"/>
            <a:ext cx="7479412" cy="1472048"/>
            <a:chOff x="0" y="0"/>
            <a:chExt cx="7711498" cy="1962728"/>
          </a:xfrm>
        </p:grpSpPr>
        <p:sp>
          <p:nvSpPr>
            <p:cNvPr id="248" name="Shape 248"/>
            <p:cNvSpPr/>
            <p:nvPr/>
          </p:nvSpPr>
          <p:spPr>
            <a:xfrm>
              <a:off x="0" y="0"/>
              <a:ext cx="7705726" cy="1962729"/>
            </a:xfrm>
            <a:prstGeom prst="leftRightArrow">
              <a:avLst>
                <a:gd name="adj1" fmla="val 64901"/>
                <a:gd name="adj2" fmla="val 40980"/>
              </a:avLst>
            </a:prstGeom>
            <a:solidFill>
              <a:srgbClr val="A6A6A6"/>
            </a:solidFill>
            <a:ln w="12700" cap="flat">
              <a:noFill/>
              <a:miter lim="400000"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</a:defRPr>
              </a:pPr>
              <a:endParaRPr sz="1350"/>
            </a:p>
          </p:txBody>
        </p:sp>
        <p:sp>
          <p:nvSpPr>
            <p:cNvPr id="249" name="Shape 249"/>
            <p:cNvSpPr/>
            <p:nvPr/>
          </p:nvSpPr>
          <p:spPr>
            <a:xfrm>
              <a:off x="5773" y="981364"/>
              <a:ext cx="7705726" cy="1"/>
            </a:xfrm>
            <a:prstGeom prst="line">
              <a:avLst/>
            </a:prstGeom>
            <a:solidFill>
              <a:srgbClr val="A6A6A6"/>
            </a:solidFill>
            <a:ln w="25400" cap="flat">
              <a:solidFill>
                <a:srgbClr val="FFFFFF"/>
              </a:solidFill>
              <a:prstDash val="sysDot"/>
              <a:bevel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429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 sz="900"/>
            </a:p>
          </p:txBody>
        </p:sp>
      </p:grpSp>
      <p:sp>
        <p:nvSpPr>
          <p:cNvPr id="251" name="Shape 251"/>
          <p:cNvSpPr/>
          <p:nvPr/>
        </p:nvSpPr>
        <p:spPr>
          <a:xfrm>
            <a:off x="2115726" y="2454674"/>
            <a:ext cx="1160132" cy="202876"/>
          </a:xfrm>
          <a:prstGeom prst="rect">
            <a:avLst/>
          </a:prstGeom>
          <a:solidFill>
            <a:srgbClr val="A6A6A6"/>
          </a:solidFill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numCol="1" anchor="t">
            <a:spAutoFit/>
          </a:bodyPr>
          <a:lstStyle>
            <a:lvl1pPr defTabSz="457200">
              <a:lnSpc>
                <a:spcPts val="1700"/>
              </a:lnSpc>
              <a:spcBef>
                <a:spcPts val="400"/>
              </a:spcBef>
              <a:defRPr sz="1600" cap="all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 cap="none">
                <a:solidFill>
                  <a:srgbClr val="000000"/>
                </a:solidFill>
              </a:defRPr>
            </a:pPr>
            <a:r>
              <a:rPr sz="1350"/>
              <a:t>Congress 16</a:t>
            </a:r>
          </a:p>
        </p:txBody>
      </p:sp>
      <p:sp>
        <p:nvSpPr>
          <p:cNvPr id="252" name="Shape 252"/>
          <p:cNvSpPr/>
          <p:nvPr/>
        </p:nvSpPr>
        <p:spPr>
          <a:xfrm>
            <a:off x="5814139" y="2456983"/>
            <a:ext cx="1176656" cy="202876"/>
          </a:xfrm>
          <a:prstGeom prst="rect">
            <a:avLst/>
          </a:prstGeom>
          <a:solidFill>
            <a:srgbClr val="A6A6A6"/>
          </a:solidFill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numCol="1" anchor="t">
            <a:spAutoFit/>
          </a:bodyPr>
          <a:lstStyle>
            <a:lvl1pPr algn="r" defTabSz="457200">
              <a:lnSpc>
                <a:spcPts val="1700"/>
              </a:lnSpc>
              <a:spcBef>
                <a:spcPts val="400"/>
              </a:spcBef>
              <a:defRPr sz="1600" cap="all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 cap="none">
                <a:solidFill>
                  <a:srgbClr val="000000"/>
                </a:solidFill>
              </a:defRPr>
            </a:pPr>
            <a:r>
              <a:rPr sz="1350" dirty="0"/>
              <a:t>Congress 18</a:t>
            </a:r>
          </a:p>
        </p:txBody>
      </p:sp>
      <p:grpSp>
        <p:nvGrpSpPr>
          <p:cNvPr id="255" name="Group 255"/>
          <p:cNvGrpSpPr/>
          <p:nvPr/>
        </p:nvGrpSpPr>
        <p:grpSpPr>
          <a:xfrm>
            <a:off x="4006763" y="2456983"/>
            <a:ext cx="1140510" cy="504245"/>
            <a:chOff x="-1" y="-1"/>
            <a:chExt cx="1520679" cy="672325"/>
          </a:xfrm>
        </p:grpSpPr>
        <p:sp>
          <p:nvSpPr>
            <p:cNvPr id="253" name="Shape 253"/>
            <p:cNvSpPr/>
            <p:nvPr/>
          </p:nvSpPr>
          <p:spPr>
            <a:xfrm>
              <a:off x="-1" y="-1"/>
              <a:ext cx="1520679" cy="270501"/>
            </a:xfrm>
            <a:prstGeom prst="rect">
              <a:avLst/>
            </a:prstGeom>
            <a:solidFill>
              <a:srgbClr val="A6A6A6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ctr" defTabSz="457200">
                <a:lnSpc>
                  <a:spcPts val="1700"/>
                </a:lnSpc>
                <a:spcBef>
                  <a:spcPts val="400"/>
                </a:spcBef>
                <a:defRPr sz="1600" cap="all">
                  <a:solidFill>
                    <a:srgbClr val="FFFFFF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1pPr>
            </a:lstStyle>
            <a:p>
              <a:pPr lvl="0">
                <a:defRPr sz="1800" cap="none">
                  <a:solidFill>
                    <a:srgbClr val="000000"/>
                  </a:solidFill>
                </a:defRPr>
              </a:pPr>
              <a:r>
                <a:rPr sz="1350"/>
                <a:t>Congress 17</a:t>
              </a:r>
            </a:p>
          </p:txBody>
        </p:sp>
        <p:sp>
          <p:nvSpPr>
            <p:cNvPr id="254" name="Shape 254"/>
            <p:cNvSpPr/>
            <p:nvPr/>
          </p:nvSpPr>
          <p:spPr>
            <a:xfrm>
              <a:off x="574729" y="302869"/>
              <a:ext cx="335857" cy="369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A6A6A6"/>
            </a:solidFill>
            <a:ln w="12700" cap="flat">
              <a:noFill/>
              <a:miter lim="400000"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</a:defRPr>
              </a:pPr>
              <a:endParaRPr sz="1350"/>
            </a:p>
          </p:txBody>
        </p:sp>
      </p:grpSp>
      <p:sp>
        <p:nvSpPr>
          <p:cNvPr id="256" name="Shape 256"/>
          <p:cNvSpPr/>
          <p:nvPr/>
        </p:nvSpPr>
        <p:spPr>
          <a:xfrm>
            <a:off x="3599894" y="2990385"/>
            <a:ext cx="2053964" cy="202876"/>
          </a:xfrm>
          <a:prstGeom prst="rect">
            <a:avLst/>
          </a:prstGeom>
          <a:solidFill>
            <a:srgbClr val="A6A6A6"/>
          </a:solidFill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numCol="1" anchor="t">
            <a:spAutoFit/>
          </a:bodyPr>
          <a:lstStyle>
            <a:lvl1pPr algn="ctr" defTabSz="457200">
              <a:lnSpc>
                <a:spcPts val="1700"/>
              </a:lnSpc>
              <a:spcBef>
                <a:spcPts val="400"/>
              </a:spcBef>
              <a:defRPr sz="1400" cap="all">
                <a:solidFill>
                  <a:srgbClr val="010000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 cap="none">
                <a:solidFill>
                  <a:srgbClr val="000000"/>
                </a:solidFill>
              </a:defRPr>
            </a:pPr>
            <a:r>
              <a:rPr sz="1350" dirty="0"/>
              <a:t>W</a:t>
            </a:r>
            <a:r>
              <a:rPr lang="en-AU" sz="1350" dirty="0"/>
              <a:t>IGOS</a:t>
            </a:r>
            <a:r>
              <a:rPr sz="1350" dirty="0"/>
              <a:t> strategic priority</a:t>
            </a:r>
          </a:p>
        </p:txBody>
      </p:sp>
      <p:sp>
        <p:nvSpPr>
          <p:cNvPr id="257" name="Shape 257"/>
          <p:cNvSpPr/>
          <p:nvPr/>
        </p:nvSpPr>
        <p:spPr>
          <a:xfrm>
            <a:off x="1965808" y="2990385"/>
            <a:ext cx="1094026" cy="202876"/>
          </a:xfrm>
          <a:prstGeom prst="rect">
            <a:avLst/>
          </a:prstGeom>
          <a:solidFill>
            <a:srgbClr val="A6A6A6"/>
          </a:solidFill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numCol="1" anchor="t">
            <a:spAutoFit/>
          </a:bodyPr>
          <a:lstStyle>
            <a:lvl1pPr algn="ctr" defTabSz="457200">
              <a:lnSpc>
                <a:spcPts val="1700"/>
              </a:lnSpc>
              <a:spcBef>
                <a:spcPts val="400"/>
              </a:spcBef>
              <a:defRPr sz="1400" cap="all">
                <a:solidFill>
                  <a:srgbClr val="010000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 cap="none">
                <a:solidFill>
                  <a:srgbClr val="000000"/>
                </a:solidFill>
              </a:defRPr>
            </a:pPr>
            <a:r>
              <a:rPr sz="1350"/>
              <a:t>ICG-WIGOS</a:t>
            </a:r>
          </a:p>
        </p:txBody>
      </p:sp>
      <p:sp>
        <p:nvSpPr>
          <p:cNvPr id="258" name="Shape 258"/>
          <p:cNvSpPr/>
          <p:nvPr/>
        </p:nvSpPr>
        <p:spPr>
          <a:xfrm>
            <a:off x="6006095" y="2898945"/>
            <a:ext cx="1085552" cy="420884"/>
          </a:xfrm>
          <a:prstGeom prst="rect">
            <a:avLst/>
          </a:prstGeom>
          <a:solidFill>
            <a:srgbClr val="A6A6A6"/>
          </a:solidFill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numCol="1" anchor="t">
            <a:spAutoFit/>
          </a:bodyPr>
          <a:lstStyle>
            <a:lvl1pPr algn="ctr" defTabSz="457200">
              <a:lnSpc>
                <a:spcPts val="1700"/>
              </a:lnSpc>
              <a:spcBef>
                <a:spcPts val="400"/>
              </a:spcBef>
              <a:defRPr sz="1400" cap="all">
                <a:solidFill>
                  <a:srgbClr val="010000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 cap="none">
                <a:solidFill>
                  <a:srgbClr val="000000"/>
                </a:solidFill>
              </a:defRPr>
            </a:pPr>
            <a:r>
              <a:rPr lang="en-AU" sz="1350" dirty="0"/>
              <a:t>WIGOS Ready</a:t>
            </a:r>
            <a:endParaRPr sz="1350" dirty="0"/>
          </a:p>
        </p:txBody>
      </p:sp>
      <p:grpSp>
        <p:nvGrpSpPr>
          <p:cNvPr id="262" name="Group 262"/>
          <p:cNvGrpSpPr/>
          <p:nvPr/>
        </p:nvGrpSpPr>
        <p:grpSpPr>
          <a:xfrm>
            <a:off x="1704102" y="4099285"/>
            <a:ext cx="5680196" cy="998204"/>
            <a:chOff x="-1" y="0"/>
            <a:chExt cx="7573593" cy="1152129"/>
          </a:xfrm>
        </p:grpSpPr>
        <p:sp>
          <p:nvSpPr>
            <p:cNvPr id="260" name="Shape 260"/>
            <p:cNvSpPr/>
            <p:nvPr/>
          </p:nvSpPr>
          <p:spPr>
            <a:xfrm>
              <a:off x="0" y="0"/>
              <a:ext cx="7573592" cy="1152129"/>
            </a:xfrm>
            <a:prstGeom prst="rightArrow">
              <a:avLst>
                <a:gd name="adj1" fmla="val 50000"/>
                <a:gd name="adj2" fmla="val 50000"/>
              </a:avLst>
            </a:prstGeom>
            <a:gradFill flip="none" rotWithShape="1">
              <a:gsLst>
                <a:gs pos="0">
                  <a:srgbClr val="4A4A4A"/>
                </a:gs>
                <a:gs pos="50000">
                  <a:srgbClr val="6B6B6B"/>
                </a:gs>
                <a:gs pos="100000">
                  <a:srgbClr val="808080"/>
                </a:gs>
              </a:gsLst>
              <a:lin ang="10800000" scaled="0"/>
            </a:gradFill>
            <a:ln w="25400" cap="flat">
              <a:solidFill>
                <a:srgbClr val="808080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</a:defRPr>
              </a:pPr>
              <a:endParaRPr sz="1350"/>
            </a:p>
          </p:txBody>
        </p:sp>
        <p:sp>
          <p:nvSpPr>
            <p:cNvPr id="261" name="Shape 261"/>
            <p:cNvSpPr/>
            <p:nvPr/>
          </p:nvSpPr>
          <p:spPr>
            <a:xfrm>
              <a:off x="-1" y="309637"/>
              <a:ext cx="7285561" cy="53285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500" dirty="0">
                  <a:solidFill>
                    <a:schemeClr val="bg1"/>
                  </a:solidFill>
                </a:rPr>
                <a:t>Technical</a:t>
              </a:r>
              <a:r>
                <a:rPr sz="1500" dirty="0"/>
                <a:t> </a:t>
              </a:r>
              <a:r>
                <a:rPr sz="1500" dirty="0">
                  <a:solidFill>
                    <a:schemeClr val="bg1"/>
                  </a:solidFill>
                </a:rPr>
                <a:t>Commissions, under leadership of CBS and CIMO</a:t>
              </a:r>
              <a:r>
                <a:rPr lang="en-AU" sz="1500" dirty="0">
                  <a:solidFill>
                    <a:schemeClr val="bg1"/>
                  </a:solidFill>
                </a:rPr>
                <a:t>,</a:t>
              </a:r>
            </a:p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lang="en-AU" sz="1500" dirty="0">
                  <a:solidFill>
                    <a:schemeClr val="bg1"/>
                  </a:solidFill>
                </a:rPr>
                <a:t>in collaboration with Regional Associations</a:t>
              </a:r>
              <a:endParaRPr sz="1500" dirty="0">
                <a:solidFill>
                  <a:schemeClr val="bg1"/>
                </a:solidFill>
              </a:endParaRPr>
            </a:p>
          </p:txBody>
        </p:sp>
      </p:grpSp>
      <p:sp>
        <p:nvSpPr>
          <p:cNvPr id="263" name="Shape 263"/>
          <p:cNvSpPr/>
          <p:nvPr/>
        </p:nvSpPr>
        <p:spPr>
          <a:xfrm>
            <a:off x="4394116" y="1355911"/>
            <a:ext cx="2294216" cy="5847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34289" rIns="34289">
            <a:spAutoFit/>
          </a:bodyPr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1600" dirty="0"/>
              <a:t>WIGOS Pre-operational </a:t>
            </a:r>
            <a:endParaRPr lang="en-AU" sz="1600" dirty="0"/>
          </a:p>
          <a:p>
            <a:pPr lvl="0" algn="ctr">
              <a:defRPr sz="1800"/>
            </a:pPr>
            <a:r>
              <a:rPr sz="1600" dirty="0"/>
              <a:t>Phase</a:t>
            </a:r>
          </a:p>
        </p:txBody>
      </p:sp>
      <p:sp>
        <p:nvSpPr>
          <p:cNvPr id="264" name="Shape 264"/>
          <p:cNvSpPr/>
          <p:nvPr/>
        </p:nvSpPr>
        <p:spPr>
          <a:xfrm>
            <a:off x="4577015" y="1993053"/>
            <a:ext cx="2317244" cy="1"/>
          </a:xfrm>
          <a:prstGeom prst="line">
            <a:avLst/>
          </a:prstGeom>
          <a:ln w="76200">
            <a:solidFill>
              <a:srgbClr val="FF0000"/>
            </a:solidFill>
            <a:tailEnd type="triangle"/>
          </a:ln>
        </p:spPr>
        <p:txBody>
          <a:bodyPr lIns="0" tIns="0" rIns="0" bIns="0"/>
          <a:lstStyle/>
          <a:p>
            <a:pPr defTabSz="3429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 sz="900"/>
          </a:p>
        </p:txBody>
      </p:sp>
      <p:sp>
        <p:nvSpPr>
          <p:cNvPr id="24" name="Shape 263">
            <a:extLst>
              <a:ext uri="{FF2B5EF4-FFF2-40B4-BE49-F238E27FC236}">
                <a16:creationId xmlns:a16="http://schemas.microsoft.com/office/drawing/2014/main" id="{62A92E2C-468A-4D3B-9A4C-BAF1EEF3B76C}"/>
              </a:ext>
            </a:extLst>
          </p:cNvPr>
          <p:cNvSpPr/>
          <p:nvPr/>
        </p:nvSpPr>
        <p:spPr>
          <a:xfrm>
            <a:off x="6720756" y="1364670"/>
            <a:ext cx="1952777" cy="5847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34289" rIns="34289">
            <a:spAutoFit/>
          </a:bodyPr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1600" dirty="0"/>
              <a:t>WIGOS </a:t>
            </a:r>
            <a:r>
              <a:rPr lang="en-AU" sz="1600" dirty="0"/>
              <a:t>O</a:t>
            </a:r>
            <a:r>
              <a:rPr sz="1600" dirty="0" err="1"/>
              <a:t>perational</a:t>
            </a:r>
            <a:r>
              <a:rPr sz="1600" dirty="0"/>
              <a:t> </a:t>
            </a:r>
            <a:endParaRPr lang="en-AU" sz="1600" dirty="0"/>
          </a:p>
          <a:p>
            <a:pPr lvl="0" algn="ctr">
              <a:defRPr sz="1800"/>
            </a:pPr>
            <a:r>
              <a:rPr sz="1600" dirty="0"/>
              <a:t>Phase</a:t>
            </a:r>
          </a:p>
        </p:txBody>
      </p:sp>
      <p:sp>
        <p:nvSpPr>
          <p:cNvPr id="25" name="Shape 264">
            <a:extLst>
              <a:ext uri="{FF2B5EF4-FFF2-40B4-BE49-F238E27FC236}">
                <a16:creationId xmlns:a16="http://schemas.microsoft.com/office/drawing/2014/main" id="{E369AF6E-B6B0-4981-BC2F-EA7A21787C62}"/>
              </a:ext>
            </a:extLst>
          </p:cNvPr>
          <p:cNvSpPr/>
          <p:nvPr/>
        </p:nvSpPr>
        <p:spPr>
          <a:xfrm>
            <a:off x="6903655" y="2001813"/>
            <a:ext cx="2240345" cy="0"/>
          </a:xfrm>
          <a:prstGeom prst="line">
            <a:avLst/>
          </a:prstGeom>
          <a:ln w="76200">
            <a:solidFill>
              <a:srgbClr val="FF0000"/>
            </a:solidFill>
            <a:tailEnd type="triangle"/>
          </a:ln>
        </p:spPr>
        <p:txBody>
          <a:bodyPr lIns="0" tIns="0" rIns="0" bIns="0"/>
          <a:lstStyle/>
          <a:p>
            <a:pPr defTabSz="3429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 sz="900"/>
          </a:p>
        </p:txBody>
      </p:sp>
      <p:sp>
        <p:nvSpPr>
          <p:cNvPr id="26" name="Shape 252">
            <a:extLst>
              <a:ext uri="{FF2B5EF4-FFF2-40B4-BE49-F238E27FC236}">
                <a16:creationId xmlns:a16="http://schemas.microsoft.com/office/drawing/2014/main" id="{E3DA1EE5-219F-4031-A558-EFE7A1F39B6B}"/>
              </a:ext>
            </a:extLst>
          </p:cNvPr>
          <p:cNvSpPr/>
          <p:nvPr/>
        </p:nvSpPr>
        <p:spPr>
          <a:xfrm>
            <a:off x="7653280" y="2456983"/>
            <a:ext cx="1176656" cy="202876"/>
          </a:xfrm>
          <a:prstGeom prst="rect">
            <a:avLst/>
          </a:prstGeom>
          <a:solidFill>
            <a:srgbClr val="A6A6A6"/>
          </a:solidFill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numCol="1" anchor="t">
            <a:spAutoFit/>
          </a:bodyPr>
          <a:lstStyle>
            <a:lvl1pPr algn="r" defTabSz="457200">
              <a:lnSpc>
                <a:spcPts val="1700"/>
              </a:lnSpc>
              <a:spcBef>
                <a:spcPts val="400"/>
              </a:spcBef>
              <a:defRPr sz="1600" cap="all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 cap="none">
                <a:solidFill>
                  <a:srgbClr val="000000"/>
                </a:solidFill>
              </a:defRPr>
            </a:pPr>
            <a:r>
              <a:rPr sz="1350" dirty="0"/>
              <a:t>Congress 1</a:t>
            </a:r>
            <a:r>
              <a:rPr lang="en-AU" sz="1350" dirty="0"/>
              <a:t>9</a:t>
            </a:r>
            <a:endParaRPr sz="1350" dirty="0"/>
          </a:p>
        </p:txBody>
      </p:sp>
      <p:sp>
        <p:nvSpPr>
          <p:cNvPr id="27" name="Shape 258">
            <a:extLst>
              <a:ext uri="{FF2B5EF4-FFF2-40B4-BE49-F238E27FC236}">
                <a16:creationId xmlns:a16="http://schemas.microsoft.com/office/drawing/2014/main" id="{9E6C9236-F3AC-4867-8AB2-B3B3D83A69AC}"/>
              </a:ext>
            </a:extLst>
          </p:cNvPr>
          <p:cNvSpPr/>
          <p:nvPr/>
        </p:nvSpPr>
        <p:spPr>
          <a:xfrm>
            <a:off x="7653995" y="2898945"/>
            <a:ext cx="1019538" cy="420884"/>
          </a:xfrm>
          <a:prstGeom prst="rect">
            <a:avLst/>
          </a:prstGeom>
          <a:solidFill>
            <a:srgbClr val="A6A6A6"/>
          </a:solidFill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numCol="1" anchor="t">
            <a:spAutoFit/>
          </a:bodyPr>
          <a:lstStyle>
            <a:lvl1pPr algn="ctr" defTabSz="457200">
              <a:lnSpc>
                <a:spcPts val="1700"/>
              </a:lnSpc>
              <a:spcBef>
                <a:spcPts val="400"/>
              </a:spcBef>
              <a:defRPr sz="1400" cap="all">
                <a:solidFill>
                  <a:srgbClr val="010000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 cap="none">
                <a:solidFill>
                  <a:srgbClr val="000000"/>
                </a:solidFill>
              </a:defRPr>
            </a:pPr>
            <a:r>
              <a:rPr lang="en-AU" sz="1350" dirty="0"/>
              <a:t>WIGOS Open</a:t>
            </a:r>
          </a:p>
        </p:txBody>
      </p:sp>
      <p:grpSp>
        <p:nvGrpSpPr>
          <p:cNvPr id="31" name="Group 262">
            <a:extLst>
              <a:ext uri="{FF2B5EF4-FFF2-40B4-BE49-F238E27FC236}">
                <a16:creationId xmlns:a16="http://schemas.microsoft.com/office/drawing/2014/main" id="{49AC876D-C044-499C-B0D4-17CD394F5518}"/>
              </a:ext>
            </a:extLst>
          </p:cNvPr>
          <p:cNvGrpSpPr/>
          <p:nvPr/>
        </p:nvGrpSpPr>
        <p:grpSpPr>
          <a:xfrm>
            <a:off x="7384298" y="4109630"/>
            <a:ext cx="1682984" cy="998204"/>
            <a:chOff x="-1" y="0"/>
            <a:chExt cx="7573593" cy="1152129"/>
          </a:xfrm>
        </p:grpSpPr>
        <p:sp>
          <p:nvSpPr>
            <p:cNvPr id="32" name="Shape 260">
              <a:extLst>
                <a:ext uri="{FF2B5EF4-FFF2-40B4-BE49-F238E27FC236}">
                  <a16:creationId xmlns:a16="http://schemas.microsoft.com/office/drawing/2014/main" id="{B9B64CB8-8677-4905-95B3-501C9B90C6A9}"/>
                </a:ext>
              </a:extLst>
            </p:cNvPr>
            <p:cNvSpPr/>
            <p:nvPr/>
          </p:nvSpPr>
          <p:spPr>
            <a:xfrm>
              <a:off x="0" y="0"/>
              <a:ext cx="7573592" cy="1152129"/>
            </a:xfrm>
            <a:prstGeom prst="rightArrow">
              <a:avLst>
                <a:gd name="adj1" fmla="val 50000"/>
                <a:gd name="adj2" fmla="val 50000"/>
              </a:avLst>
            </a:prstGeom>
            <a:gradFill flip="none" rotWithShape="1">
              <a:gsLst>
                <a:gs pos="0">
                  <a:srgbClr val="4A4A4A"/>
                </a:gs>
                <a:gs pos="50000">
                  <a:srgbClr val="6B6B6B"/>
                </a:gs>
                <a:gs pos="100000">
                  <a:srgbClr val="808080"/>
                </a:gs>
              </a:gsLst>
              <a:lin ang="10800000" scaled="0"/>
            </a:gradFill>
            <a:ln w="25400" cap="flat">
              <a:solidFill>
                <a:srgbClr val="808080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</a:defRPr>
              </a:pPr>
              <a:endParaRPr sz="1350"/>
            </a:p>
          </p:txBody>
        </p:sp>
        <p:sp>
          <p:nvSpPr>
            <p:cNvPr id="33" name="Shape 261">
              <a:extLst>
                <a:ext uri="{FF2B5EF4-FFF2-40B4-BE49-F238E27FC236}">
                  <a16:creationId xmlns:a16="http://schemas.microsoft.com/office/drawing/2014/main" id="{5F64F79A-7B4F-4B18-9E5E-5FFA0BD7CE4D}"/>
                </a:ext>
              </a:extLst>
            </p:cNvPr>
            <p:cNvSpPr/>
            <p:nvPr/>
          </p:nvSpPr>
          <p:spPr>
            <a:xfrm>
              <a:off x="-1" y="442850"/>
              <a:ext cx="7285560" cy="26642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lang="en-AU" sz="1500" dirty="0">
                  <a:solidFill>
                    <a:schemeClr val="bg1"/>
                  </a:solidFill>
                </a:rPr>
                <a:t>COIIS and RAs</a:t>
              </a:r>
              <a:endParaRPr sz="15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37042920"/>
      </p:ext>
    </p:extLst>
  </p:cSld>
  <p:clrMapOvr>
    <a:masterClrMapping/>
  </p:clrMapOvr>
  <p:transition spd="med"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WIGOS Ready by Cg18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9</a:t>
            </a:fld>
            <a:endParaRPr lang="en-US" dirty="0"/>
          </a:p>
        </p:txBody>
      </p:sp>
      <p:pic>
        <p:nvPicPr>
          <p:cNvPr id="1026" name="Picture 2" descr="C:\Users\slb\AppData\Local\Microsoft\Windows\Temporary Internet Files\Content.Outlook\D13AP98G\WIGOS Tree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17" t="3156" r="4423" b="3635"/>
          <a:stretch/>
        </p:blipFill>
        <p:spPr bwMode="auto">
          <a:xfrm>
            <a:off x="232701" y="1543050"/>
            <a:ext cx="5568025" cy="4619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924549" y="1628775"/>
            <a:ext cx="2905125" cy="2554545"/>
          </a:xfrm>
          <a:prstGeom prst="rect">
            <a:avLst/>
          </a:prstGeom>
          <a:noFill/>
          <a:ln w="19050">
            <a:solidFill>
              <a:schemeClr val="accent1">
                <a:lumMod val="60000"/>
                <a:lumOff val="40000"/>
              </a:schemeClr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en-AU" sz="2000" dirty="0"/>
              <a:t>By Cg18, we aspired to: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/>
              <a:t>WIGOS Uptake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/>
              <a:t>WIGOS Ready</a:t>
            </a:r>
          </a:p>
          <a:p>
            <a:r>
              <a:rPr lang="en-AU" sz="2000" dirty="0"/>
              <a:t>Progressively: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/>
              <a:t>integrating partners, new partner systems;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/>
              <a:t>supported by Regional WIGOS centres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943600" y="4241800"/>
            <a:ext cx="2886074" cy="1938992"/>
          </a:xfrm>
          <a:prstGeom prst="rect">
            <a:avLst/>
          </a:prstGeom>
          <a:noFill/>
          <a:ln w="19050">
            <a:solidFill>
              <a:schemeClr val="accent1">
                <a:lumMod val="60000"/>
                <a:lumOff val="40000"/>
              </a:schemeClr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en-AU" sz="2000" dirty="0"/>
              <a:t>After Cg18: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/>
              <a:t>WIGOS Open</a:t>
            </a:r>
          </a:p>
          <a:p>
            <a:r>
              <a:rPr lang="en-AU" sz="2000" dirty="0"/>
              <a:t>Implications for future: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/>
              <a:t>RWCs operational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/>
              <a:t>Support for Members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/>
              <a:t>Attracting partners</a:t>
            </a:r>
          </a:p>
        </p:txBody>
      </p:sp>
    </p:spTree>
    <p:extLst>
      <p:ext uri="{BB962C8B-B14F-4D97-AF65-F5344CB8AC3E}">
        <p14:creationId xmlns:p14="http://schemas.microsoft.com/office/powerpoint/2010/main" val="3275184918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394</TotalTime>
  <Words>619</Words>
  <Application>Microsoft Office PowerPoint</Application>
  <PresentationFormat>On-screen Show (4:3)</PresentationFormat>
  <Paragraphs>125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Arial Bold</vt:lpstr>
      <vt:lpstr>Calibri</vt:lpstr>
      <vt:lpstr>Times Roman</vt:lpstr>
      <vt:lpstr>blank</vt:lpstr>
      <vt:lpstr>PowerPoint Presentation</vt:lpstr>
      <vt:lpstr>ICG-WIGOS-8 Objectives</vt:lpstr>
      <vt:lpstr>Review priority areas</vt:lpstr>
      <vt:lpstr>Key issues for ICG-WIGOS-8</vt:lpstr>
      <vt:lpstr>Key issues for ICG-WIGOS-8</vt:lpstr>
      <vt:lpstr>PowerPoint Presentation</vt:lpstr>
      <vt:lpstr>WIGOS Timeline</vt:lpstr>
      <vt:lpstr>WIGOS Timeline</vt:lpstr>
      <vt:lpstr>WIGOS Ready by Cg18</vt:lpstr>
      <vt:lpstr>PowerPoint Presentation</vt:lpstr>
    </vt:vector>
  </TitlesOfParts>
  <Company>World Meteorological Organization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Foreman</dc:creator>
  <cp:lastModifiedBy>Susan Barrell</cp:lastModifiedBy>
  <cp:revision>32</cp:revision>
  <dcterms:created xsi:type="dcterms:W3CDTF">2018-01-08T13:32:25Z</dcterms:created>
  <dcterms:modified xsi:type="dcterms:W3CDTF">2019-01-23T15:55:03Z</dcterms:modified>
</cp:coreProperties>
</file>