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16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23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03800" y="1452751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/>
              </a:rPr>
              <a:t>COLLABORATION AND ENGAGEMENT WITH CROSS-CUTTING WMO PRIORITIES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>; </a:t>
            </a:r>
            <a:r>
              <a:rPr lang="en-US" sz="3200" b="1" dirty="0" smtClean="0">
                <a:solidFill>
                  <a:srgbClr val="FFFF00"/>
                </a:solidFill>
                <a:effectLst/>
              </a:rPr>
              <a:t>WIGOS MAIN OBSERVING COMPONENTS</a:t>
            </a:r>
            <a:br>
              <a:rPr lang="en-US" sz="3200" b="1" dirty="0" smtClean="0">
                <a:solidFill>
                  <a:srgbClr val="FFFF00"/>
                </a:solidFill>
                <a:effectLst/>
              </a:rPr>
            </a:br>
            <a:r>
              <a:rPr lang="en-US" sz="3200" b="1" dirty="0">
                <a:solidFill>
                  <a:srgbClr val="FFFF00"/>
                </a:solidFill>
              </a:rPr>
              <a:t/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GLOBAL CRYOSPHERE WATCH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9354" y="4716846"/>
            <a:ext cx="42306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25 Jan 2019</a:t>
            </a:r>
          </a:p>
          <a:p>
            <a:pPr algn="r"/>
            <a:endParaRPr lang="en-US" sz="2400" b="1" dirty="0" smtClean="0"/>
          </a:p>
          <a:p>
            <a:pPr algn="r"/>
            <a:r>
              <a:rPr lang="en-US" sz="2400" b="1" dirty="0" smtClean="0"/>
              <a:t>Árni Snorrason</a:t>
            </a:r>
          </a:p>
          <a:p>
            <a:pPr algn="r"/>
            <a:r>
              <a:rPr lang="en-US" sz="2400" b="1" dirty="0" smtClean="0"/>
              <a:t>Chair, GCW Steering Group</a:t>
            </a:r>
          </a:p>
          <a:p>
            <a:pPr algn="r"/>
            <a:r>
              <a:rPr lang="en-US" sz="2400" b="1" dirty="0" smtClean="0"/>
              <a:t>PR Iceland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Establish GCW Surface Observing Network;</a:t>
            </a:r>
          </a:p>
          <a:p>
            <a:r>
              <a:rPr lang="en-US" dirty="0" smtClean="0"/>
              <a:t>Regulatory framework established;</a:t>
            </a:r>
          </a:p>
          <a:p>
            <a:r>
              <a:rPr lang="en-US" dirty="0" smtClean="0"/>
              <a:t>Guide to Cryosphere Variables – published;</a:t>
            </a:r>
          </a:p>
          <a:p>
            <a:r>
              <a:rPr lang="en-US" dirty="0"/>
              <a:t>WIGOS Metadata </a:t>
            </a:r>
            <a:r>
              <a:rPr lang="en-US" dirty="0" smtClean="0"/>
              <a:t>Standard: Input on snow and glacier variables;</a:t>
            </a:r>
          </a:p>
          <a:p>
            <a:r>
              <a:rPr lang="en-US" dirty="0" smtClean="0"/>
              <a:t>Input to WIGOS 2040 Vision.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WIGOS IDs;</a:t>
            </a:r>
          </a:p>
          <a:p>
            <a:r>
              <a:rPr lang="en-US" dirty="0" smtClean="0"/>
              <a:t>Registration in OSCAR;</a:t>
            </a:r>
          </a:p>
          <a:p>
            <a:r>
              <a:rPr lang="en-US" dirty="0" smtClean="0"/>
              <a:t>Further development of WIGOS Metadata Standard;</a:t>
            </a:r>
          </a:p>
          <a:p>
            <a:r>
              <a:rPr lang="en-US" dirty="0" err="1" smtClean="0"/>
              <a:t>WDQMS</a:t>
            </a:r>
            <a:r>
              <a:rPr lang="en-US" dirty="0" smtClean="0"/>
              <a:t>;</a:t>
            </a:r>
          </a:p>
          <a:p>
            <a:r>
              <a:rPr lang="en-US" dirty="0" smtClean="0"/>
              <a:t>Further development of Best Practices;</a:t>
            </a:r>
          </a:p>
          <a:p>
            <a:r>
              <a:rPr lang="en-US" dirty="0" smtClean="0"/>
              <a:t>Interoperability at Data Level.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1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Merci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GCW status;</a:t>
            </a:r>
          </a:p>
          <a:p>
            <a:r>
              <a:rPr lang="en-US" dirty="0" smtClean="0"/>
              <a:t>GCW Preoperational phase;</a:t>
            </a:r>
          </a:p>
          <a:p>
            <a:r>
              <a:rPr lang="en-US" dirty="0" smtClean="0"/>
              <a:t>Next Steps.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2211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GCW Surface Observing Network (GCW SON)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99" y="1400789"/>
            <a:ext cx="8683656" cy="820688"/>
          </a:xfrm>
        </p:spPr>
        <p:txBody>
          <a:bodyPr>
            <a:noAutofit/>
          </a:bodyPr>
          <a:lstStyle/>
          <a:p>
            <a:r>
              <a:rPr lang="en-GB" sz="2000" dirty="0" smtClean="0"/>
              <a:t>Approved by Resolution </a:t>
            </a:r>
            <a:r>
              <a:rPr lang="en-GB" sz="2000" dirty="0"/>
              <a:t>29 (EC-70</a:t>
            </a:r>
            <a:r>
              <a:rPr lang="en-GB" sz="2000" dirty="0" smtClean="0"/>
              <a:t>);</a:t>
            </a:r>
          </a:p>
          <a:p>
            <a:r>
              <a:rPr lang="en-GB" sz="2000" dirty="0" smtClean="0"/>
              <a:t>Regulatory aspects included in Technical Regulations and WIGOS Manual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788024" cy="458112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456" y="2276872"/>
            <a:ext cx="2935411" cy="261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8024" y="5085184"/>
            <a:ext cx="43342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153 stations </a:t>
            </a:r>
            <a:r>
              <a:rPr lang="en-CA" sz="2000" dirty="0" smtClean="0"/>
              <a:t>→</a:t>
            </a:r>
            <a:r>
              <a:rPr lang="en-CA" sz="2000" dirty="0" smtClean="0"/>
              <a:t> 29 countries→</a:t>
            </a:r>
          </a:p>
          <a:p>
            <a:r>
              <a:rPr lang="en-CA" sz="2000" dirty="0" smtClean="0"/>
              <a:t>41 institutions: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15 NMHSs</a:t>
            </a:r>
            <a:r>
              <a:rPr lang="en-CA" sz="2000" dirty="0"/>
              <a:t>, </a:t>
            </a:r>
            <a:endParaRPr lang="en-C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9 Universities</a:t>
            </a:r>
            <a:r>
              <a:rPr lang="en-CA" sz="2000" dirty="0"/>
              <a:t>, </a:t>
            </a:r>
            <a:endParaRPr lang="en-C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17 </a:t>
            </a:r>
            <a:r>
              <a:rPr lang="en-CA" sz="2000" dirty="0"/>
              <a:t>other </a:t>
            </a:r>
            <a:r>
              <a:rPr lang="en-CA" sz="2000" dirty="0" smtClean="0"/>
              <a:t>institutions (research, </a:t>
            </a:r>
            <a:r>
              <a:rPr lang="en-CA" sz="2000" dirty="0" err="1" smtClean="0"/>
              <a:t>etc</a:t>
            </a:r>
            <a:r>
              <a:rPr lang="en-CA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81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GCW Preoperational Phase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18052" cy="4821865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GB" sz="2600" dirty="0" smtClean="0"/>
              <a:t>Modelled after WIGOS Preoperational Phase.</a:t>
            </a:r>
          </a:p>
          <a:p>
            <a:pPr>
              <a:spcAft>
                <a:spcPts val="1200"/>
              </a:spcAft>
            </a:pPr>
            <a:r>
              <a:rPr lang="en-GB" sz="2600" dirty="0" smtClean="0"/>
              <a:t>Recommendation </a:t>
            </a:r>
            <a:r>
              <a:rPr lang="en-GB" sz="2600" dirty="0"/>
              <a:t>17 (</a:t>
            </a:r>
            <a:r>
              <a:rPr lang="en-GB" sz="2600" dirty="0" smtClean="0"/>
              <a:t>EC-70) </a:t>
            </a:r>
            <a:r>
              <a:rPr lang="en-GB" sz="2600" i="1" dirty="0" smtClean="0"/>
              <a:t>to Cg-18, draft </a:t>
            </a:r>
            <a:r>
              <a:rPr lang="en-GB" sz="2600" i="1" dirty="0"/>
              <a:t>Resolution on the </a:t>
            </a:r>
            <a:r>
              <a:rPr lang="en-GB" sz="2600" i="1" dirty="0" smtClean="0"/>
              <a:t>Preoperational </a:t>
            </a:r>
            <a:r>
              <a:rPr lang="en-GB" sz="2600" i="1" dirty="0"/>
              <a:t>Phase of </a:t>
            </a:r>
            <a:r>
              <a:rPr lang="en-GB" sz="2600" i="1" dirty="0" smtClean="0"/>
              <a:t>GCW.</a:t>
            </a:r>
            <a:endParaRPr lang="en-US" sz="2600" dirty="0"/>
          </a:p>
          <a:p>
            <a:pPr>
              <a:spcAft>
                <a:spcPts val="1200"/>
              </a:spcAft>
            </a:pPr>
            <a:r>
              <a:rPr lang="en-GB" sz="2600" i="1" dirty="0" smtClean="0"/>
              <a:t>An </a:t>
            </a:r>
            <a:r>
              <a:rPr lang="en-GB" sz="2600" i="1" dirty="0"/>
              <a:t>end-to-end GCW, as a cross cutting activity, from </a:t>
            </a:r>
            <a:r>
              <a:rPr lang="en-GB" sz="2600" i="1" dirty="0" smtClean="0"/>
              <a:t>2024, </a:t>
            </a:r>
            <a:r>
              <a:rPr lang="en-GB" sz="2600" i="1" dirty="0"/>
              <a:t>onward</a:t>
            </a:r>
            <a:r>
              <a:rPr lang="en-GB" sz="2600" i="1" dirty="0" smtClean="0"/>
              <a:t>;</a:t>
            </a:r>
          </a:p>
          <a:p>
            <a:r>
              <a:rPr lang="en-GB" sz="2600" i="1" dirty="0" smtClean="0"/>
              <a:t>Priorities:</a:t>
            </a:r>
          </a:p>
          <a:p>
            <a:pPr lvl="1"/>
            <a:r>
              <a:rPr lang="en-GB" sz="2400" i="1" dirty="0" smtClean="0"/>
              <a:t>Integrated Cryosphere </a:t>
            </a:r>
            <a:r>
              <a:rPr lang="en-GB" sz="2400" i="1" dirty="0"/>
              <a:t>I</a:t>
            </a:r>
            <a:r>
              <a:rPr lang="en-GB" sz="2400" i="1" dirty="0" smtClean="0"/>
              <a:t>nformation </a:t>
            </a:r>
            <a:r>
              <a:rPr lang="en-GB" sz="2400" i="1" dirty="0"/>
              <a:t>S</a:t>
            </a:r>
            <a:r>
              <a:rPr lang="en-GB" sz="2400" i="1" dirty="0" smtClean="0"/>
              <a:t>ystem (Data Portal - backbone);</a:t>
            </a:r>
          </a:p>
          <a:p>
            <a:pPr lvl="1"/>
            <a:r>
              <a:rPr lang="en-GB" sz="2400" i="1" dirty="0" smtClean="0"/>
              <a:t>Facilitating cryosphere information products (trackers, assessment, intercomparisons, links to satellite data);</a:t>
            </a:r>
          </a:p>
          <a:p>
            <a:pPr lvl="1"/>
            <a:r>
              <a:rPr lang="en-GB" sz="2400" i="1" dirty="0" smtClean="0"/>
              <a:t>Further development of the GCW Surface </a:t>
            </a:r>
            <a:r>
              <a:rPr lang="en-GB" sz="2400" i="1" dirty="0"/>
              <a:t>O</a:t>
            </a:r>
            <a:r>
              <a:rPr lang="en-GB" sz="2400" i="1" dirty="0" smtClean="0"/>
              <a:t>bserving </a:t>
            </a:r>
            <a:r>
              <a:rPr lang="en-GB" sz="2400" i="1" dirty="0"/>
              <a:t>N</a:t>
            </a:r>
            <a:r>
              <a:rPr lang="en-GB" sz="2400" i="1" dirty="0" smtClean="0"/>
              <a:t>etwork;</a:t>
            </a:r>
          </a:p>
          <a:p>
            <a:pPr lvl="1"/>
            <a:r>
              <a:rPr lang="en-GB" sz="2400" i="1" dirty="0" smtClean="0"/>
              <a:t>Increased regional focus (e.g. mountain regions).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88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Next Steps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31619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There is increasing interest to join the GCW network;</a:t>
            </a:r>
          </a:p>
          <a:p>
            <a:endParaRPr lang="en-GB" sz="2200" b="1" dirty="0" smtClean="0"/>
          </a:p>
          <a:p>
            <a:r>
              <a:rPr lang="en-GB" b="1" dirty="0" smtClean="0"/>
              <a:t>Acceptance of new stations for the GCW </a:t>
            </a:r>
            <a:r>
              <a:rPr lang="en-GB" b="1" dirty="0"/>
              <a:t>network has </a:t>
            </a:r>
            <a:r>
              <a:rPr lang="en-GB" b="1" dirty="0" smtClean="0"/>
              <a:t>been </a:t>
            </a:r>
            <a:r>
              <a:rPr lang="en-GB" b="1" dirty="0"/>
              <a:t>paused</a:t>
            </a:r>
            <a:r>
              <a:rPr lang="en-GB" dirty="0"/>
              <a:t> </a:t>
            </a:r>
            <a:r>
              <a:rPr lang="en-GB" b="1" dirty="0" smtClean="0"/>
              <a:t>to address</a:t>
            </a:r>
            <a:r>
              <a:rPr lang="en-GB" dirty="0"/>
              <a:t>:</a:t>
            </a:r>
            <a:endParaRPr lang="en-US" dirty="0"/>
          </a:p>
          <a:p>
            <a:pPr lvl="1"/>
            <a:r>
              <a:rPr lang="en-GB" b="1" dirty="0"/>
              <a:t>Registration of stations in OSCAR </a:t>
            </a:r>
            <a:r>
              <a:rPr lang="en-GB" b="1" dirty="0" smtClean="0"/>
              <a:t>Surface</a:t>
            </a:r>
            <a:r>
              <a:rPr lang="en-GB" dirty="0" smtClean="0"/>
              <a:t>:</a:t>
            </a:r>
          </a:p>
          <a:p>
            <a:pPr lvl="2"/>
            <a:r>
              <a:rPr lang="en-GB" dirty="0" smtClean="0"/>
              <a:t>Allocation of WIGOS IDs;</a:t>
            </a:r>
          </a:p>
          <a:p>
            <a:pPr lvl="2"/>
            <a:r>
              <a:rPr lang="en-GB" dirty="0" smtClean="0"/>
              <a:t>Availability of metadata.</a:t>
            </a:r>
            <a:endParaRPr lang="en-US" dirty="0"/>
          </a:p>
          <a:p>
            <a:pPr lvl="1"/>
            <a:r>
              <a:rPr lang="en-GB" dirty="0"/>
              <a:t>Achieving </a:t>
            </a:r>
            <a:r>
              <a:rPr lang="en-GB" b="1" dirty="0"/>
              <a:t>interoperability at data level</a:t>
            </a:r>
            <a:r>
              <a:rPr lang="en-GB" dirty="0"/>
              <a:t> (real time and archived data)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Next Steps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340768"/>
            <a:ext cx="8400009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WIGOS IDs:</a:t>
            </a:r>
          </a:p>
          <a:p>
            <a:pPr lvl="1"/>
            <a:r>
              <a:rPr lang="en-US" dirty="0" smtClean="0"/>
              <a:t>Currently ~20% of stations have IDs.</a:t>
            </a:r>
          </a:p>
          <a:p>
            <a:pPr lvl="1"/>
            <a:r>
              <a:rPr lang="en-US" dirty="0" smtClean="0"/>
              <a:t>Agreement yesterday on an improved process for allocating WIGOS IDs: supported by, and necessary to GCW.</a:t>
            </a:r>
          </a:p>
          <a:p>
            <a:endParaRPr lang="en-US" dirty="0" smtClean="0"/>
          </a:p>
          <a:p>
            <a:r>
              <a:rPr lang="en-US" b="1" dirty="0" smtClean="0"/>
              <a:t>Metadata: more work needs to be done by GCW</a:t>
            </a:r>
          </a:p>
          <a:p>
            <a:pPr lvl="1"/>
            <a:r>
              <a:rPr lang="en-US" dirty="0" smtClean="0"/>
              <a:t>Currently ~20% of cryosphere variables already in the WIGOS Metadata Standard;</a:t>
            </a:r>
          </a:p>
          <a:p>
            <a:pPr lvl="1"/>
            <a:r>
              <a:rPr lang="en-US" dirty="0" smtClean="0"/>
              <a:t>Priority: harmonize terminology WIGOS/OSCAR/scientific communities;</a:t>
            </a:r>
          </a:p>
          <a:p>
            <a:pPr lvl="1"/>
            <a:r>
              <a:rPr lang="en-US" dirty="0" smtClean="0"/>
              <a:t>Collaboration with TT-</a:t>
            </a:r>
            <a:r>
              <a:rPr lang="en-US" dirty="0" err="1" smtClean="0"/>
              <a:t>WMD</a:t>
            </a:r>
            <a:r>
              <a:rPr lang="en-US" dirty="0" smtClean="0"/>
              <a:t>: greatly appreciated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>
                <a:latin typeface="+mj-lt"/>
              </a:rPr>
              <a:t>GCW Best </a:t>
            </a:r>
            <a:r>
              <a:rPr lang="en-CA" sz="4000" b="1" dirty="0" smtClean="0">
                <a:latin typeface="+mj-lt"/>
              </a:rPr>
              <a:t>Practices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16" y="1291856"/>
            <a:ext cx="8856984" cy="4997152"/>
          </a:xfrm>
        </p:spPr>
        <p:txBody>
          <a:bodyPr>
            <a:normAutofit fontScale="77500" lnSpcReduction="20000"/>
          </a:bodyPr>
          <a:lstStyle/>
          <a:p>
            <a:r>
              <a:rPr lang="en-CA" b="1" dirty="0" smtClean="0"/>
              <a:t>Measurement of Cryosphere Variables: </a:t>
            </a:r>
          </a:p>
          <a:p>
            <a:pPr lvl="1"/>
            <a:r>
              <a:rPr lang="en-CA" b="1" dirty="0"/>
              <a:t>N</a:t>
            </a:r>
            <a:r>
              <a:rPr lang="en-CA" b="1" dirty="0" smtClean="0"/>
              <a:t>ew volume of the CIMO Guide, WMO No. 8; </a:t>
            </a:r>
          </a:p>
          <a:p>
            <a:pPr lvl="1"/>
            <a:r>
              <a:rPr lang="en-CA" dirty="0" smtClean="0"/>
              <a:t>Approved for publication by CIMO-17 in </a:t>
            </a:r>
            <a:r>
              <a:rPr lang="en-CA" dirty="0" smtClean="0"/>
              <a:t>2018; </a:t>
            </a:r>
          </a:p>
          <a:p>
            <a:pPr lvl="1"/>
            <a:r>
              <a:rPr lang="en-CA" dirty="0" smtClean="0"/>
              <a:t>Successful collaboration GCW –CIMO;</a:t>
            </a:r>
          </a:p>
          <a:p>
            <a:pPr lvl="1"/>
            <a:r>
              <a:rPr lang="en-CA" dirty="0" smtClean="0"/>
              <a:t>Documents accepted observing practices; </a:t>
            </a:r>
          </a:p>
          <a:p>
            <a:pPr lvl="1"/>
            <a:r>
              <a:rPr lang="en-CA" dirty="0" smtClean="0"/>
              <a:t>Currently includes: </a:t>
            </a:r>
          </a:p>
          <a:p>
            <a:pPr lvl="2"/>
            <a:r>
              <a:rPr lang="en-CA" dirty="0" smtClean="0"/>
              <a:t>Chapters 1 (General)</a:t>
            </a:r>
            <a:r>
              <a:rPr lang="en-CA" dirty="0"/>
              <a:t>,</a:t>
            </a:r>
            <a:r>
              <a:rPr lang="en-CA" dirty="0" smtClean="0"/>
              <a:t> </a:t>
            </a:r>
          </a:p>
          <a:p>
            <a:pPr lvl="2"/>
            <a:r>
              <a:rPr lang="en-CA" dirty="0" smtClean="0"/>
              <a:t>2 (Measurement </a:t>
            </a:r>
            <a:r>
              <a:rPr lang="en-CA" dirty="0"/>
              <a:t>of </a:t>
            </a:r>
            <a:r>
              <a:rPr lang="en-CA" dirty="0" smtClean="0"/>
              <a:t>Snow).</a:t>
            </a:r>
            <a:endParaRPr lang="en-US" dirty="0"/>
          </a:p>
          <a:p>
            <a:pPr lvl="1"/>
            <a:r>
              <a:rPr lang="en-CA" dirty="0" smtClean="0"/>
              <a:t>Next, focusing on: Glaciers, Sea Ice, Permafrost.</a:t>
            </a:r>
          </a:p>
          <a:p>
            <a:endParaRPr lang="en-CA" dirty="0" smtClean="0"/>
          </a:p>
          <a:p>
            <a:r>
              <a:rPr lang="en-CA" dirty="0" smtClean="0"/>
              <a:t>Engagement of respective expert communities.</a:t>
            </a:r>
          </a:p>
          <a:p>
            <a:endParaRPr lang="en-CA" dirty="0" smtClean="0"/>
          </a:p>
          <a:p>
            <a:r>
              <a:rPr lang="en-CA" dirty="0" smtClean="0"/>
              <a:t>Information to be used for the WIGOS Metadata Standard (measurement methods).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/>
              <a:t>GCW Regional </a:t>
            </a:r>
            <a:r>
              <a:rPr lang="en-CA" sz="4000" b="1" dirty="0" smtClean="0"/>
              <a:t>activities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GCW conducted Asia, South America, Tropical CryoNet workshops;</a:t>
            </a:r>
          </a:p>
          <a:p>
            <a:endParaRPr lang="en-CA" b="1" dirty="0" smtClean="0"/>
          </a:p>
          <a:p>
            <a:r>
              <a:rPr lang="en-CA" b="1" dirty="0" smtClean="0"/>
              <a:t>Recommendation </a:t>
            </a:r>
            <a:r>
              <a:rPr lang="en-US" dirty="0"/>
              <a:t>GCW </a:t>
            </a:r>
            <a:r>
              <a:rPr lang="en-US" dirty="0" smtClean="0"/>
              <a:t>involvement in</a:t>
            </a:r>
            <a:endParaRPr lang="en-CA" b="1" dirty="0" smtClean="0"/>
          </a:p>
          <a:p>
            <a:pPr lvl="1"/>
            <a:r>
              <a:rPr lang="en-GB" dirty="0" smtClean="0"/>
              <a:t>WIGOS Regional Workshops;</a:t>
            </a:r>
          </a:p>
          <a:p>
            <a:pPr lvl="1"/>
            <a:r>
              <a:rPr lang="en-GB" dirty="0" smtClean="0"/>
              <a:t>WIGOS Regional Centres;</a:t>
            </a:r>
          </a:p>
          <a:p>
            <a:endParaRPr lang="en-GB" dirty="0" smtClean="0"/>
          </a:p>
          <a:p>
            <a:r>
              <a:rPr lang="en-GB" dirty="0" smtClean="0"/>
              <a:t>Noting the role of GCW in linking with applications e.g. Regional Climate Centres:</a:t>
            </a:r>
          </a:p>
          <a:p>
            <a:pPr lvl="1"/>
            <a:r>
              <a:rPr lang="en-GB" dirty="0" smtClean="0"/>
              <a:t>E.g</a:t>
            </a:r>
            <a:r>
              <a:rPr lang="en-GB" dirty="0"/>
              <a:t>. </a:t>
            </a:r>
            <a:r>
              <a:rPr lang="en-GB" dirty="0" smtClean="0"/>
              <a:t>Third </a:t>
            </a:r>
            <a:r>
              <a:rPr lang="en-GB" dirty="0"/>
              <a:t>Pole Regional Climate </a:t>
            </a:r>
            <a:r>
              <a:rPr lang="en-GB" dirty="0" smtClean="0"/>
              <a:t>Centre Network development: </a:t>
            </a:r>
            <a:r>
              <a:rPr lang="en-GB" dirty="0"/>
              <a:t>requested that GCW facilitates access to </a:t>
            </a:r>
            <a:r>
              <a:rPr lang="en-GB" dirty="0" smtClean="0"/>
              <a:t>cryosphere data</a:t>
            </a:r>
            <a:r>
              <a:rPr lang="en-US" dirty="0" smtClean="0"/>
              <a:t> from </a:t>
            </a:r>
            <a:r>
              <a:rPr lang="en-GB" dirty="0" smtClean="0"/>
              <a:t>research observing programs, internationally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Interoperability at Data Level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WIGOS IDs: critical to data access;</a:t>
            </a:r>
          </a:p>
          <a:p>
            <a:endParaRPr lang="en-US" dirty="0" smtClean="0"/>
          </a:p>
          <a:p>
            <a:r>
              <a:rPr lang="en-US" dirty="0" smtClean="0"/>
              <a:t>Data Portal – Integrated Cryosphere Information System: </a:t>
            </a:r>
          </a:p>
          <a:p>
            <a:pPr lvl="1"/>
            <a:r>
              <a:rPr lang="en-US" dirty="0" smtClean="0"/>
              <a:t>GCW to address:</a:t>
            </a:r>
          </a:p>
          <a:p>
            <a:pPr lvl="2"/>
            <a:r>
              <a:rPr lang="en-US" dirty="0" smtClean="0"/>
              <a:t>variability in capabilities of data </a:t>
            </a:r>
            <a:r>
              <a:rPr lang="en-US" dirty="0" err="1" smtClean="0"/>
              <a:t>centres</a:t>
            </a:r>
            <a:r>
              <a:rPr lang="en-US" dirty="0" smtClean="0"/>
              <a:t>, </a:t>
            </a:r>
          </a:p>
          <a:p>
            <a:pPr lvl="2"/>
            <a:r>
              <a:rPr lang="en-US" dirty="0" smtClean="0"/>
              <a:t>consistency of metadata and data formats used.</a:t>
            </a:r>
          </a:p>
          <a:p>
            <a:pPr lvl="1"/>
            <a:r>
              <a:rPr lang="en-US" dirty="0" smtClean="0"/>
              <a:t>Goal to provide functionality as </a:t>
            </a:r>
            <a:r>
              <a:rPr lang="en-US" dirty="0" err="1" smtClean="0"/>
              <a:t>WDQMS</a:t>
            </a:r>
            <a:r>
              <a:rPr lang="en-US" dirty="0" smtClean="0"/>
              <a:t>; it requires the continued commitment of Members.</a:t>
            </a:r>
          </a:p>
          <a:p>
            <a:endParaRPr lang="en-CA" b="1" dirty="0" smtClean="0"/>
          </a:p>
          <a:p>
            <a:r>
              <a:rPr lang="en-CA" b="1" dirty="0" smtClean="0"/>
              <a:t>Engagements within WIGOS framework </a:t>
            </a:r>
            <a:r>
              <a:rPr lang="en-CA" dirty="0" smtClean="0"/>
              <a:t>for implementing the </a:t>
            </a:r>
            <a:r>
              <a:rPr lang="en-CA" dirty="0" err="1" smtClean="0"/>
              <a:t>WDQMS</a:t>
            </a:r>
            <a:r>
              <a:rPr lang="en-CA" dirty="0" smtClean="0"/>
              <a:t> </a:t>
            </a:r>
            <a:r>
              <a:rPr lang="en-CA" dirty="0"/>
              <a:t>model </a:t>
            </a:r>
            <a:r>
              <a:rPr lang="en-CA" dirty="0" smtClean="0"/>
              <a:t>for cryosphere observations, including through Regional WIGOS Centres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WMO_BLUE_Powerpoint_en_fr</Template>
  <TotalTime>102</TotalTime>
  <Words>583</Words>
  <Application>Microsoft Office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WMO_BLUE_Powerpoint_en_fr</vt:lpstr>
      <vt:lpstr>COLLABORATION AND ENGAGEMENT WITH CROSS-CUTTING WMO PRIORITIES; WIGOS MAIN OBSERVING COMPONENTS  GLOBAL CRYOSPHERE WATCH</vt:lpstr>
      <vt:lpstr>Summary</vt:lpstr>
      <vt:lpstr>GCW Surface Observing Network (GCW SON)</vt:lpstr>
      <vt:lpstr>GCW Preoperational Phase</vt:lpstr>
      <vt:lpstr>Next Steps</vt:lpstr>
      <vt:lpstr>Next Steps</vt:lpstr>
      <vt:lpstr>GCW Best Practices</vt:lpstr>
      <vt:lpstr>GCW Regional activities</vt:lpstr>
      <vt:lpstr>Interoperability at Data Level</vt:lpstr>
      <vt:lpstr>Summary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AND ENGAGEMENT WITH CROSS-CUTTING WMO PRIORITIES; WIGOS MAIN OBSERVING COMPONENTS  GLOBAL CRYOSPHERE WATCH</dc:title>
  <dc:creator>Rodica Nitu</dc:creator>
  <cp:lastModifiedBy>Rodica Nitu</cp:lastModifiedBy>
  <cp:revision>9</cp:revision>
  <dcterms:created xsi:type="dcterms:W3CDTF">2019-01-25T09:37:42Z</dcterms:created>
  <dcterms:modified xsi:type="dcterms:W3CDTF">2019-01-25T11:20:26Z</dcterms:modified>
</cp:coreProperties>
</file>