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wdp" ContentType="image/vnd.ms-photo"/>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539" r:id="rId3"/>
    <p:sldId id="562" r:id="rId4"/>
    <p:sldId id="462" r:id="rId5"/>
    <p:sldId id="563" r:id="rId6"/>
    <p:sldId id="567" r:id="rId7"/>
    <p:sldId id="569" r:id="rId8"/>
    <p:sldId id="568" r:id="rId9"/>
    <p:sldId id="570" r:id="rId10"/>
    <p:sldId id="571" r:id="rId11"/>
    <p:sldId id="572" r:id="rId12"/>
    <p:sldId id="564" r:id="rId13"/>
    <p:sldId id="565" r:id="rId14"/>
    <p:sldId id="566" r:id="rId15"/>
    <p:sldId id="574" r:id="rId16"/>
    <p:sldId id="576" r:id="rId17"/>
    <p:sldId id="579" r:id="rId18"/>
    <p:sldId id="580" r:id="rId19"/>
    <p:sldId id="582" r:id="rId20"/>
    <p:sldId id="584" r:id="rId21"/>
    <p:sldId id="585" r:id="rId22"/>
    <p:sldId id="577" r:id="rId23"/>
    <p:sldId id="578" r:id="rId24"/>
    <p:sldId id="583" r:id="rId25"/>
    <p:sldId id="581" r:id="rId26"/>
    <p:sldId id="43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snapToObjects="1">
      <p:cViewPr varScale="1">
        <p:scale>
          <a:sx n="74" d="100"/>
          <a:sy n="74" d="100"/>
        </p:scale>
        <p:origin x="-106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A51FC9-AFCF-49EB-A244-BC807F184F05}" type="datetimeFigureOut">
              <a:rPr lang="en-US" smtClean="0"/>
              <a:pPr/>
              <a:t>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321C3-9685-46B5-915C-1C4C4FEE7A3D}" type="slidenum">
              <a:rPr lang="en-US" smtClean="0"/>
              <a:pPr/>
              <a:t>‹N›</a:t>
            </a:fld>
            <a:endParaRPr lang="en-US"/>
          </a:p>
        </p:txBody>
      </p:sp>
    </p:spTree>
    <p:extLst>
      <p:ext uri="{BB962C8B-B14F-4D97-AF65-F5344CB8AC3E}">
        <p14:creationId xmlns="" xmlns:p14="http://schemas.microsoft.com/office/powerpoint/2010/main" val="59413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kern="1200" smtClean="0">
                <a:solidFill>
                  <a:schemeClr val="tx1"/>
                </a:solidFill>
                <a:latin typeface="+mn-lt"/>
                <a:ea typeface="+mn-ea"/>
                <a:cs typeface="+mn-cs"/>
              </a:rPr>
              <a:t>SECO = Software </a:t>
            </a:r>
            <a:r>
              <a:rPr lang="it-IT" sz="1200" b="0" i="0" kern="1200" dirty="0" err="1" smtClean="0">
                <a:solidFill>
                  <a:schemeClr val="tx1"/>
                </a:solidFill>
                <a:latin typeface="+mn-lt"/>
                <a:ea typeface="+mn-ea"/>
                <a:cs typeface="+mn-cs"/>
              </a:rPr>
              <a:t>Ecosystem</a:t>
            </a:r>
            <a:endParaRPr lang="en-US" dirty="0"/>
          </a:p>
        </p:txBody>
      </p:sp>
      <p:sp>
        <p:nvSpPr>
          <p:cNvPr id="4" name="Slide Number Placeholder 3"/>
          <p:cNvSpPr>
            <a:spLocks noGrp="1"/>
          </p:cNvSpPr>
          <p:nvPr>
            <p:ph type="sldNum" sz="quarter" idx="10"/>
          </p:nvPr>
        </p:nvSpPr>
        <p:spPr/>
        <p:txBody>
          <a:bodyPr/>
          <a:lstStyle/>
          <a:p>
            <a:fld id="{F9A1F54D-2FD4-4EC0-B6CF-DE6E3DC6E733}" type="slidenum">
              <a:rPr lang="en-US" smtClean="0"/>
              <a:pPr/>
              <a:t>9</a:t>
            </a:fld>
            <a:endParaRPr lang="en-US"/>
          </a:p>
        </p:txBody>
      </p:sp>
    </p:spTree>
    <p:extLst>
      <p:ext uri="{BB962C8B-B14F-4D97-AF65-F5344CB8AC3E}">
        <p14:creationId xmlns:p14="http://schemas.microsoft.com/office/powerpoint/2010/main" xmlns="" val="101111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7116527-64FD-4ADC-8819-9BFA1E8A93FB}" type="slidenum">
              <a:rPr lang="en-GB" smtClean="0"/>
              <a:pPr/>
              <a:t>18</a:t>
            </a:fld>
            <a:endParaRPr lang="en-GB"/>
          </a:p>
        </p:txBody>
      </p:sp>
    </p:spTree>
    <p:extLst>
      <p:ext uri="{BB962C8B-B14F-4D97-AF65-F5344CB8AC3E}">
        <p14:creationId xmlns:p14="http://schemas.microsoft.com/office/powerpoint/2010/main" xmlns="" val="157460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 xmlns:p14="http://schemas.microsoft.com/office/powerpoint/2010/main"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buClrTx/>
              <a:buFontTx/>
              <a:buNone/>
            </a:pPr>
            <a:endParaRPr lang="en-US" sz="1800">
              <a:solidFill>
                <a:prstClr val="black"/>
              </a:solidFill>
              <a:latin typeface="Arial"/>
              <a:ea typeface="ＭＳ Ｐゴシック"/>
              <a:cs typeface="ＭＳ Ｐゴシック"/>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buClrTx/>
              <a:buFontTx/>
              <a:buNone/>
            </a:pPr>
            <a:endParaRPr lang="en-US" sz="1800">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
        <p:nvSpPr>
          <p:cNvPr id="5" name="Segnaposto numero diapositiva 4"/>
          <p:cNvSpPr>
            <a:spLocks noGrp="1"/>
          </p:cNvSpPr>
          <p:nvPr>
            <p:ph type="sldNum" sz="quarter" idx="10"/>
          </p:nvPr>
        </p:nvSpPr>
        <p:spPr/>
        <p:txBody>
          <a:bodyPr/>
          <a:lstStyle/>
          <a:p>
            <a:fld id="{947CD9D8-4C11-4D56-84AC-F9003AC5D8FC}" type="slidenum">
              <a:rPr lang="en-US" smtClean="0">
                <a:latin typeface="Arial"/>
                <a:ea typeface="ＭＳ Ｐゴシック"/>
                <a:cs typeface="ＭＳ Ｐゴシック"/>
              </a:rPr>
              <a:pPr/>
              <a:t>‹N›</a:t>
            </a:fld>
            <a:endParaRPr lang="en-US">
              <a:latin typeface="Arial"/>
              <a:ea typeface="ＭＳ Ｐゴシック"/>
              <a:cs typeface="ＭＳ Ｐゴシック"/>
            </a:endParaRPr>
          </a:p>
        </p:txBody>
      </p:sp>
    </p:spTree>
    <p:extLst>
      <p:ext uri="{BB962C8B-B14F-4D97-AF65-F5344CB8AC3E}">
        <p14:creationId xmlns:p14="http://schemas.microsoft.com/office/powerpoint/2010/main" xmlns="" val="1761018151"/>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 xmlns:p14="http://schemas.microsoft.com/office/powerpoint/2010/main"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 xmlns:p14="http://schemas.microsoft.com/office/powerpoint/2010/main"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 xmlns:p14="http://schemas.microsoft.com/office/powerpoint/2010/main"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 xmlns:p14="http://schemas.microsoft.com/office/powerpoint/2010/main"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 xmlns:p14="http://schemas.microsoft.com/office/powerpoint/2010/main"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 xmlns:p14="http://schemas.microsoft.com/office/powerpoint/2010/main"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a:p>
        </p:txBody>
      </p:sp>
    </p:spTree>
    <p:extLst>
      <p:ext uri="{BB962C8B-B14F-4D97-AF65-F5344CB8AC3E}">
        <p14:creationId xmlns="" xmlns:p14="http://schemas.microsoft.com/office/powerpoint/2010/main"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pPr/>
              <a:t>‹N›</a:t>
            </a:fld>
            <a:endParaRPr lang="en-US" dirty="0"/>
          </a:p>
        </p:txBody>
      </p:sp>
    </p:spTree>
    <p:extLst>
      <p:ext uri="{BB962C8B-B14F-4D97-AF65-F5344CB8AC3E}">
        <p14:creationId xmlns="" xmlns:p14="http://schemas.microsoft.com/office/powerpoint/2010/main"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pPr/>
              <a:t>‹N›</a:t>
            </a:fld>
            <a:endParaRPr lang="en-US"/>
          </a:p>
        </p:txBody>
      </p:sp>
      <p:pic>
        <p:nvPicPr>
          <p:cNvPr id="7" name="Picture 6" descr="wmo2016_powerpoint_standard_v2-2.jpg"/>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44.png"/><Relationship Id="rId12"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2.pn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9" Type="http://schemas.openxmlformats.org/officeDocument/2006/relationships/image" Target="../media/image100.png"/><Relationship Id="rId3" Type="http://schemas.openxmlformats.org/officeDocument/2006/relationships/image" Target="../media/image64.png"/><Relationship Id="rId21" Type="http://schemas.openxmlformats.org/officeDocument/2006/relationships/image" Target="../media/image82.jpeg"/><Relationship Id="rId34" Type="http://schemas.openxmlformats.org/officeDocument/2006/relationships/image" Target="../media/image95.png"/><Relationship Id="rId42" Type="http://schemas.openxmlformats.org/officeDocument/2006/relationships/image" Target="../media/image103.png"/><Relationship Id="rId47" Type="http://schemas.openxmlformats.org/officeDocument/2006/relationships/image" Target="../media/image108.jpeg"/><Relationship Id="rId50" Type="http://schemas.openxmlformats.org/officeDocument/2006/relationships/image" Target="../media/image111.png"/><Relationship Id="rId7" Type="http://schemas.openxmlformats.org/officeDocument/2006/relationships/image" Target="../media/image68.jpe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jpeg"/><Relationship Id="rId33" Type="http://schemas.openxmlformats.org/officeDocument/2006/relationships/image" Target="../media/image94.png"/><Relationship Id="rId38" Type="http://schemas.openxmlformats.org/officeDocument/2006/relationships/image" Target="../media/image99.jpeg"/><Relationship Id="rId46" Type="http://schemas.openxmlformats.org/officeDocument/2006/relationships/image" Target="../media/image107.png"/><Relationship Id="rId2" Type="http://schemas.openxmlformats.org/officeDocument/2006/relationships/image" Target="../media/image63.tiff"/><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png"/><Relationship Id="rId41"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png"/><Relationship Id="rId32" Type="http://schemas.openxmlformats.org/officeDocument/2006/relationships/image" Target="../media/image93.jpeg"/><Relationship Id="rId37" Type="http://schemas.openxmlformats.org/officeDocument/2006/relationships/image" Target="../media/image98.jpeg"/><Relationship Id="rId40" Type="http://schemas.openxmlformats.org/officeDocument/2006/relationships/image" Target="../media/image101.png"/><Relationship Id="rId45" Type="http://schemas.openxmlformats.org/officeDocument/2006/relationships/image" Target="../media/image106.png"/><Relationship Id="rId5" Type="http://schemas.openxmlformats.org/officeDocument/2006/relationships/image" Target="../media/image66.jpeg"/><Relationship Id="rId15" Type="http://schemas.openxmlformats.org/officeDocument/2006/relationships/image" Target="../media/image76.png"/><Relationship Id="rId23" Type="http://schemas.openxmlformats.org/officeDocument/2006/relationships/image" Target="../media/image84.jpeg"/><Relationship Id="rId28" Type="http://schemas.openxmlformats.org/officeDocument/2006/relationships/image" Target="../media/image89.png"/><Relationship Id="rId36" Type="http://schemas.openxmlformats.org/officeDocument/2006/relationships/image" Target="../media/image97.png"/><Relationship Id="rId49" Type="http://schemas.openxmlformats.org/officeDocument/2006/relationships/image" Target="../media/image110.jpeg"/><Relationship Id="rId10" Type="http://schemas.openxmlformats.org/officeDocument/2006/relationships/image" Target="../media/image71.png"/><Relationship Id="rId19" Type="http://schemas.openxmlformats.org/officeDocument/2006/relationships/image" Target="../media/image80.jpeg"/><Relationship Id="rId31" Type="http://schemas.openxmlformats.org/officeDocument/2006/relationships/image" Target="../media/image92.png"/><Relationship Id="rId44" Type="http://schemas.openxmlformats.org/officeDocument/2006/relationships/image" Target="../media/image105.png"/><Relationship Id="rId4" Type="http://schemas.openxmlformats.org/officeDocument/2006/relationships/image" Target="../media/image65.png"/><Relationship Id="rId9" Type="http://schemas.openxmlformats.org/officeDocument/2006/relationships/image" Target="../media/image70.jpe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jpeg"/><Relationship Id="rId30" Type="http://schemas.openxmlformats.org/officeDocument/2006/relationships/image" Target="../media/image91.png"/><Relationship Id="rId35" Type="http://schemas.openxmlformats.org/officeDocument/2006/relationships/image" Target="../media/image96.jpeg"/><Relationship Id="rId43" Type="http://schemas.openxmlformats.org/officeDocument/2006/relationships/image" Target="../media/image104.png"/><Relationship Id="rId48" Type="http://schemas.openxmlformats.org/officeDocument/2006/relationships/image" Target="../media/image109.png"/><Relationship Id="rId8"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216000" cy="6912000"/>
          </a:xfrm>
          <a:prstGeom prst="rect">
            <a:avLst/>
          </a:prstGeom>
        </p:spPr>
      </p:pic>
      <p:sp>
        <p:nvSpPr>
          <p:cNvPr id="5" name="Title 1"/>
          <p:cNvSpPr txBox="1">
            <a:spLocks/>
          </p:cNvSpPr>
          <p:nvPr/>
        </p:nvSpPr>
        <p:spPr>
          <a:xfrm>
            <a:off x="721255" y="2044702"/>
            <a:ext cx="8229600" cy="1951564"/>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000090"/>
                </a:solidFill>
              </a:rPr>
              <a:t>WHOS</a:t>
            </a:r>
          </a:p>
          <a:p>
            <a:r>
              <a:rPr lang="en-US" sz="4800" dirty="0">
                <a:solidFill>
                  <a:srgbClr val="000090"/>
                </a:solidFill>
              </a:rPr>
              <a:t/>
            </a:r>
            <a:br>
              <a:rPr lang="en-US" sz="4800" dirty="0">
                <a:solidFill>
                  <a:srgbClr val="000090"/>
                </a:solidFill>
              </a:rPr>
            </a:br>
            <a:r>
              <a:rPr lang="en-US" sz="2400" dirty="0" smtClean="0">
                <a:solidFill>
                  <a:srgbClr val="000090"/>
                </a:solidFill>
              </a:rPr>
              <a:t>Silvano </a:t>
            </a:r>
            <a:r>
              <a:rPr lang="en-US" sz="2400" dirty="0" err="1" smtClean="0">
                <a:solidFill>
                  <a:srgbClr val="000090"/>
                </a:solidFill>
              </a:rPr>
              <a:t>Pecora</a:t>
            </a:r>
            <a:endParaRPr lang="en-US" sz="2400" dirty="0" smtClean="0">
              <a:solidFill>
                <a:srgbClr val="000090"/>
              </a:solidFill>
            </a:endParaRPr>
          </a:p>
          <a:p>
            <a:r>
              <a:rPr lang="en-US" sz="2400" dirty="0" smtClean="0">
                <a:solidFill>
                  <a:srgbClr val="000090"/>
                </a:solidFill>
              </a:rPr>
              <a:t>Vice-President of </a:t>
            </a:r>
            <a:r>
              <a:rPr lang="en-US" sz="2400" dirty="0" err="1" smtClean="0">
                <a:solidFill>
                  <a:srgbClr val="000090"/>
                </a:solidFill>
              </a:rPr>
              <a:t>CHy</a:t>
            </a:r>
            <a:endParaRPr lang="en-US" sz="2400" dirty="0" smtClean="0">
              <a:solidFill>
                <a:srgbClr val="000090"/>
              </a:solidFill>
            </a:endParaRPr>
          </a:p>
          <a:p>
            <a:endParaRPr lang="en-US" sz="2400" dirty="0">
              <a:solidFill>
                <a:srgbClr val="000090"/>
              </a:solidFill>
            </a:endParaRPr>
          </a:p>
        </p:txBody>
      </p:sp>
      <p:sp>
        <p:nvSpPr>
          <p:cNvPr id="4" name="Rectangle 6"/>
          <p:cNvSpPr>
            <a:spLocks noGrp="1" noChangeArrowheads="1"/>
          </p:cNvSpPr>
          <p:nvPr>
            <p:ph type="subTitle" idx="1"/>
          </p:nvPr>
        </p:nvSpPr>
        <p:spPr>
          <a:xfrm>
            <a:off x="1294375" y="4093167"/>
            <a:ext cx="7921625" cy="1224236"/>
          </a:xfrm>
        </p:spPr>
        <p:txBody>
          <a:bodyPr>
            <a:normAutofit fontScale="92500" lnSpcReduction="20000"/>
          </a:bodyPr>
          <a:lstStyle/>
          <a:p>
            <a:r>
              <a:rPr lang="en-US" sz="2000" b="1" dirty="0" smtClean="0"/>
              <a:t>ICG-WIGOS-8</a:t>
            </a:r>
          </a:p>
          <a:p>
            <a:r>
              <a:rPr lang="en-US" sz="2000" b="1" dirty="0" smtClean="0"/>
              <a:t>Inter-Commission Coordination Group On WIGOS</a:t>
            </a:r>
          </a:p>
          <a:p>
            <a:r>
              <a:rPr lang="en-US" sz="2000" b="1" dirty="0" smtClean="0"/>
              <a:t>WMO, Geneva, Switzerland</a:t>
            </a:r>
          </a:p>
          <a:p>
            <a:r>
              <a:rPr lang="en-US" sz="2000" b="1" dirty="0" smtClean="0"/>
              <a:t>24-26 January 2019</a:t>
            </a:r>
            <a:endParaRPr lang="en-US" altLang="en-US" sz="2000" dirty="0"/>
          </a:p>
        </p:txBody>
      </p:sp>
    </p:spTree>
    <p:extLst>
      <p:ext uri="{BB962C8B-B14F-4D97-AF65-F5344CB8AC3E}">
        <p14:creationId xmlns="" xmlns:p14="http://schemas.microsoft.com/office/powerpoint/2010/main" val="238926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242316"/>
            <a:ext cx="9144000" cy="484632"/>
          </a:xfrm>
          <a:prstGeom prst="rect">
            <a:avLst/>
          </a:prstGeom>
        </p:spPr>
        <p:txBody>
          <a:bodyPr vert="horz" lIns="0" tIns="0" rIns="0" bIns="0" rtlCol="0" anchor="t">
            <a:noAutofit/>
          </a:bodyPr>
          <a:lstStyle/>
          <a:p>
            <a:pPr lvl="0" algn="ctr">
              <a:spcBef>
                <a:spcPct val="0"/>
              </a:spcBef>
            </a:pPr>
            <a:r>
              <a:rPr lang="en-US" sz="2800" b="1" dirty="0" smtClean="0">
                <a:solidFill>
                  <a:srgbClr val="007AC2"/>
                </a:solidFill>
                <a:latin typeface="+mj-lt"/>
                <a:ea typeface="+mj-ea"/>
                <a:cs typeface="Avenir LT Std 85 Heavy"/>
              </a:rPr>
              <a:t>WHOS GOVERNANCE</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
        <p:nvSpPr>
          <p:cNvPr id="6" name="Rettangolo 5"/>
          <p:cNvSpPr/>
          <p:nvPr/>
        </p:nvSpPr>
        <p:spPr>
          <a:xfrm>
            <a:off x="167427" y="901521"/>
            <a:ext cx="8796269" cy="2308324"/>
          </a:xfrm>
          <a:prstGeom prst="rect">
            <a:avLst/>
          </a:prstGeom>
        </p:spPr>
        <p:txBody>
          <a:bodyPr wrap="square">
            <a:spAutoFit/>
          </a:bodyPr>
          <a:lstStyle/>
          <a:p>
            <a:pPr algn="just"/>
            <a:r>
              <a:rPr lang="en-US" dirty="0" smtClean="0"/>
              <a:t>In  order  to  ensure  the  quality  and  comparability  of  observations  within  the  WMO </a:t>
            </a:r>
          </a:p>
          <a:p>
            <a:pPr algn="just"/>
            <a:r>
              <a:rPr lang="en-US" dirty="0" smtClean="0"/>
              <a:t>Integrated  Global  Observing  System  (WIGOS),  Members  making  their  hydrological </a:t>
            </a:r>
          </a:p>
          <a:p>
            <a:pPr algn="just"/>
            <a:r>
              <a:rPr lang="en-US" dirty="0" smtClean="0"/>
              <a:t>observations  available  through  the  WHOS  are  requested  to  comply  with  the  provisions </a:t>
            </a:r>
          </a:p>
          <a:p>
            <a:pPr algn="just"/>
            <a:r>
              <a:rPr lang="en-US" dirty="0" smtClean="0"/>
              <a:t>specified within the Manual on the WIGOS (WMO No. 1160), together with predominantly </a:t>
            </a:r>
          </a:p>
          <a:p>
            <a:pPr algn="just"/>
            <a:r>
              <a:rPr lang="en-US" dirty="0" smtClean="0"/>
              <a:t>recommended  practices  and  procedures  of  the  Technical  Regulations  (WMO  No.  49), </a:t>
            </a:r>
          </a:p>
          <a:p>
            <a:pPr algn="just"/>
            <a:r>
              <a:rPr lang="en-US" dirty="0" smtClean="0"/>
              <a:t>Volume III: Hydrology. Members are urged to make their best efforts to implement the </a:t>
            </a:r>
          </a:p>
          <a:p>
            <a:pPr algn="just"/>
            <a:r>
              <a:rPr lang="en-US" dirty="0" smtClean="0"/>
              <a:t>WIGOS standard practices and procedures in the collection and exchange of hydrological </a:t>
            </a:r>
          </a:p>
          <a:p>
            <a:pPr algn="just"/>
            <a:r>
              <a:rPr lang="en-US" dirty="0" smtClean="0"/>
              <a:t>observations and to make such observations available through WHOS.</a:t>
            </a:r>
            <a:endParaRPr lang="en-US" dirty="0"/>
          </a:p>
        </p:txBody>
      </p:sp>
      <p:sp>
        <p:nvSpPr>
          <p:cNvPr id="7" name="Rettangolo 6"/>
          <p:cNvSpPr/>
          <p:nvPr/>
        </p:nvSpPr>
        <p:spPr>
          <a:xfrm>
            <a:off x="167427" y="3425780"/>
            <a:ext cx="8796269" cy="923330"/>
          </a:xfrm>
          <a:prstGeom prst="rect">
            <a:avLst/>
          </a:prstGeom>
        </p:spPr>
        <p:txBody>
          <a:bodyPr wrap="square">
            <a:spAutoFit/>
          </a:bodyPr>
          <a:lstStyle/>
          <a:p>
            <a:pPr algn="just"/>
            <a:r>
              <a:rPr lang="en-US" dirty="0" smtClean="0"/>
              <a:t>The  WMO  Hydrological  Observing  System  shall  comprise  hydrological  observations, </a:t>
            </a:r>
          </a:p>
          <a:p>
            <a:pPr algn="just"/>
            <a:r>
              <a:rPr lang="en-US" dirty="0" smtClean="0"/>
              <a:t>initially  focusing  on  water  level  and  discharge,  and  it  shall  expand  to  include  other </a:t>
            </a:r>
          </a:p>
          <a:p>
            <a:pPr algn="just"/>
            <a:r>
              <a:rPr lang="en-US" dirty="0" smtClean="0"/>
              <a:t>elements identified through the Rolling Review of Requirements (RRR).</a:t>
            </a:r>
            <a:endParaRPr lang="en-US" dirty="0"/>
          </a:p>
        </p:txBody>
      </p:sp>
      <p:sp>
        <p:nvSpPr>
          <p:cNvPr id="8" name="Rettangolo 7"/>
          <p:cNvSpPr/>
          <p:nvPr/>
        </p:nvSpPr>
        <p:spPr>
          <a:xfrm>
            <a:off x="167427" y="4583162"/>
            <a:ext cx="8796269" cy="1200329"/>
          </a:xfrm>
          <a:prstGeom prst="rect">
            <a:avLst/>
          </a:prstGeom>
        </p:spPr>
        <p:txBody>
          <a:bodyPr wrap="square">
            <a:spAutoFit/>
          </a:bodyPr>
          <a:lstStyle/>
          <a:p>
            <a:r>
              <a:rPr lang="en-US" dirty="0" smtClean="0"/>
              <a:t>The  procedures  and  governance  for  data  provision  from  national  and  data  collection </a:t>
            </a:r>
          </a:p>
          <a:p>
            <a:r>
              <a:rPr lang="en-US" dirty="0" err="1" smtClean="0"/>
              <a:t>centres</a:t>
            </a:r>
            <a:r>
              <a:rPr lang="en-US" dirty="0" smtClean="0"/>
              <a:t>  are  described  for  NCs  and DCPCs in  the  Manual  on  WIS  (WMO No.  1060)  and </a:t>
            </a:r>
          </a:p>
          <a:p>
            <a:r>
              <a:rPr lang="en-US" dirty="0" smtClean="0"/>
              <a:t>they  are  applicable  and  sufficient  for  </a:t>
            </a:r>
            <a:r>
              <a:rPr lang="en-US" dirty="0" err="1" smtClean="0"/>
              <a:t>authorising</a:t>
            </a:r>
            <a:r>
              <a:rPr lang="en-US" dirty="0" smtClean="0"/>
              <a:t>  WHOS  </a:t>
            </a:r>
            <a:r>
              <a:rPr lang="en-US" dirty="0" err="1" smtClean="0"/>
              <a:t>centres</a:t>
            </a:r>
            <a:r>
              <a:rPr lang="en-US" dirty="0" smtClean="0"/>
              <a:t>  to  make  their  data </a:t>
            </a:r>
          </a:p>
          <a:p>
            <a:r>
              <a:rPr lang="en-US" dirty="0" smtClean="0"/>
              <a:t>available through WIS.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0"/>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WHOS IMPLEMENTATION STEPS</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pic>
        <p:nvPicPr>
          <p:cNvPr id="2050" name="Picture 2"/>
          <p:cNvPicPr>
            <a:picLocks noChangeAspect="1" noChangeArrowheads="1"/>
          </p:cNvPicPr>
          <p:nvPr/>
        </p:nvPicPr>
        <p:blipFill>
          <a:blip r:embed="rId2"/>
          <a:srcRect/>
          <a:stretch>
            <a:fillRect/>
          </a:stretch>
        </p:blipFill>
        <p:spPr bwMode="auto">
          <a:xfrm>
            <a:off x="968329" y="484632"/>
            <a:ext cx="7623074" cy="6147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l="4412" r="6250"/>
          <a:stretch>
            <a:fillRect/>
          </a:stretch>
        </p:blipFill>
        <p:spPr bwMode="auto">
          <a:xfrm>
            <a:off x="298446" y="228600"/>
            <a:ext cx="8630401" cy="6037729"/>
          </a:xfrm>
          <a:prstGeom prst="rect">
            <a:avLst/>
          </a:prstGeom>
          <a:noFill/>
          <a:ln w="9525">
            <a:noFill/>
            <a:miter lim="800000"/>
            <a:headEnd/>
            <a:tailEnd/>
          </a:ln>
        </p:spPr>
      </p:pic>
      <p:sp>
        <p:nvSpPr>
          <p:cNvPr id="4" name="Rettangolo 3"/>
          <p:cNvSpPr/>
          <p:nvPr/>
        </p:nvSpPr>
        <p:spPr>
          <a:xfrm>
            <a:off x="2474259" y="6396335"/>
            <a:ext cx="5997388" cy="369332"/>
          </a:xfrm>
          <a:prstGeom prst="rect">
            <a:avLst/>
          </a:prstGeom>
        </p:spPr>
        <p:txBody>
          <a:bodyPr wrap="square">
            <a:spAutoFit/>
          </a:bodyPr>
          <a:lstStyle/>
          <a:p>
            <a:r>
              <a:rPr lang="it-IT" dirty="0" smtClean="0">
                <a:solidFill>
                  <a:schemeClr val="tx2"/>
                </a:solidFill>
              </a:rPr>
              <a:t>http://www.whycos.org/WMO/</a:t>
            </a:r>
            <a:r>
              <a:rPr lang="it-IT" dirty="0" err="1" smtClean="0">
                <a:solidFill>
                  <a:schemeClr val="tx2"/>
                </a:solidFill>
              </a:rPr>
              <a:t>arctichycos</a:t>
            </a:r>
            <a:r>
              <a:rPr lang="it-IT" dirty="0" smtClean="0">
                <a:solidFill>
                  <a:schemeClr val="tx2"/>
                </a:solidFill>
              </a:rPr>
              <a:t>/</a:t>
            </a:r>
            <a:r>
              <a:rPr lang="it-IT" dirty="0" err="1" smtClean="0">
                <a:solidFill>
                  <a:schemeClr val="tx2"/>
                </a:solidFill>
              </a:rPr>
              <a:t>index.html</a:t>
            </a:r>
            <a:endParaRPr lang="it-IT" dirty="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44699" y="5460325"/>
            <a:ext cx="8899301" cy="461665"/>
          </a:xfrm>
          <a:prstGeom prst="rect">
            <a:avLst/>
          </a:prstGeom>
        </p:spPr>
        <p:txBody>
          <a:bodyPr wrap="square">
            <a:spAutoFit/>
          </a:bodyPr>
          <a:lstStyle/>
          <a:p>
            <a:r>
              <a:rPr lang="it-IT" sz="1200" dirty="0" smtClean="0">
                <a:solidFill>
                  <a:schemeClr val="tx2"/>
                </a:solidFill>
              </a:rPr>
              <a:t>http://hiscentral.ddns.net/graph/handler2.ashx?height=375&amp;width=645&amp;serviceUrl=http%3A%2F%2Farpa-er-axe.geodab.eu%2Fgi-axe-arpa%2Fservices%2Fhis&amp;siteCode=EC%3A01AF002%40794943551&amp;variableCode=Discharge&amp;startDate=2018-10-31&amp;endDate=2018-11-07</a:t>
            </a:r>
            <a:endParaRPr lang="it-IT" sz="1200" dirty="0">
              <a:solidFill>
                <a:schemeClr val="tx2"/>
              </a:solidFill>
            </a:endParaRPr>
          </a:p>
        </p:txBody>
      </p:sp>
      <p:pic>
        <p:nvPicPr>
          <p:cNvPr id="92161" name="Picture 1"/>
          <p:cNvPicPr>
            <a:picLocks noChangeAspect="1" noChangeArrowheads="1"/>
          </p:cNvPicPr>
          <p:nvPr/>
        </p:nvPicPr>
        <p:blipFill>
          <a:blip r:embed="rId2"/>
          <a:srcRect/>
          <a:stretch>
            <a:fillRect/>
          </a:stretch>
        </p:blipFill>
        <p:spPr bwMode="auto">
          <a:xfrm>
            <a:off x="650875" y="579550"/>
            <a:ext cx="7977969" cy="4613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3032" y="5386143"/>
            <a:ext cx="9040968" cy="830997"/>
          </a:xfrm>
          <a:prstGeom prst="rect">
            <a:avLst/>
          </a:prstGeom>
        </p:spPr>
        <p:txBody>
          <a:bodyPr wrap="square">
            <a:spAutoFit/>
          </a:bodyPr>
          <a:lstStyle/>
          <a:p>
            <a:r>
              <a:rPr lang="it-IT" sz="1200" dirty="0" smtClean="0">
                <a:solidFill>
                  <a:schemeClr val="tx2"/>
                </a:solidFill>
              </a:rPr>
              <a:t>http://arpa-er-axe.geodab.eu/gi-axe-arpa/services/http-get?request=execute&amp;service=WPS&amp;identifier=gi-axe-transform&amp;DataInputs=descriptor=;outputFormat=WML_2_0;outputTemporalBegin=2018-10-31T00%3A00%3A00Z;outputTemporalEnd=2018-11-07T00%3A00%3A00Z&amp;RawDataOutput=resource&amp;protocol=HYDRO&amp;linkage=http%3A%2F%2Farpa-er-axe.geodab.eu%2Fgi-axe-arpa%2Fservices%2Fhis&amp;name=Discharge%40EC%3A01AF002%40794943551</a:t>
            </a:r>
            <a:endParaRPr lang="it-IT" sz="1200" dirty="0">
              <a:solidFill>
                <a:schemeClr val="tx2"/>
              </a:solidFill>
            </a:endParaRPr>
          </a:p>
        </p:txBody>
      </p:sp>
      <p:pic>
        <p:nvPicPr>
          <p:cNvPr id="149506" name="Picture 2"/>
          <p:cNvPicPr>
            <a:picLocks noChangeAspect="1" noChangeArrowheads="1"/>
          </p:cNvPicPr>
          <p:nvPr/>
        </p:nvPicPr>
        <p:blipFill>
          <a:blip r:embed="rId2"/>
          <a:srcRect r="11213"/>
          <a:stretch>
            <a:fillRect/>
          </a:stretch>
        </p:blipFill>
        <p:spPr bwMode="auto">
          <a:xfrm>
            <a:off x="1120461" y="260353"/>
            <a:ext cx="7062091" cy="49712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07211"/>
            <a:ext cx="8229600" cy="1143000"/>
          </a:xfrm>
        </p:spPr>
        <p:txBody>
          <a:bodyPr>
            <a:normAutofit/>
          </a:bodyPr>
          <a:lstStyle/>
          <a:p>
            <a:r>
              <a:rPr lang="en-US" sz="3000" b="1" dirty="0" smtClean="0">
                <a:solidFill>
                  <a:srgbClr val="0000FF"/>
                </a:solidFill>
                <a:effectLst>
                  <a:outerShdw blurRad="38100" dist="25400" dir="2700000" algn="tl" rotWithShape="0">
                    <a:srgbClr val="000000">
                      <a:alpha val="60000"/>
                    </a:srgbClr>
                  </a:outerShdw>
                </a:effectLst>
                <a:latin typeface="+mn-lt"/>
                <a:ea typeface="+mn-ea"/>
                <a:cs typeface="+mn-cs"/>
              </a:rPr>
              <a:t>WHOS and OSCAR</a:t>
            </a:r>
            <a:endParaRPr lang="en-US" sz="3000" b="1" dirty="0">
              <a:solidFill>
                <a:srgbClr val="0000FF"/>
              </a:solidFill>
              <a:effectLst>
                <a:outerShdw blurRad="38100" dist="25400" dir="2700000" algn="tl" rotWithShape="0">
                  <a:srgbClr val="000000">
                    <a:alpha val="60000"/>
                  </a:srgbClr>
                </a:outerShdw>
              </a:effectLst>
              <a:latin typeface="+mn-lt"/>
              <a:ea typeface="+mn-ea"/>
              <a:cs typeface="+mn-cs"/>
            </a:endParaRPr>
          </a:p>
        </p:txBody>
      </p:sp>
      <p:pic>
        <p:nvPicPr>
          <p:cNvPr id="4" name="Segnaposto contenuto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11448" r="19586"/>
          <a:stretch/>
        </p:blipFill>
        <p:spPr>
          <a:xfrm>
            <a:off x="3359790" y="1303187"/>
            <a:ext cx="5725487" cy="3853213"/>
          </a:xfrm>
        </p:spPr>
      </p:pic>
      <p:sp>
        <p:nvSpPr>
          <p:cNvPr id="5" name="Ovale 4"/>
          <p:cNvSpPr/>
          <p:nvPr/>
        </p:nvSpPr>
        <p:spPr>
          <a:xfrm>
            <a:off x="4637014" y="2386429"/>
            <a:ext cx="1585519" cy="7633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p:cNvSpPr txBox="1"/>
          <p:nvPr/>
        </p:nvSpPr>
        <p:spPr>
          <a:xfrm>
            <a:off x="58723" y="1497504"/>
            <a:ext cx="3189914" cy="4154984"/>
          </a:xfrm>
          <a:prstGeom prst="rect">
            <a:avLst/>
          </a:prstGeom>
          <a:noFill/>
        </p:spPr>
        <p:txBody>
          <a:bodyPr wrap="square" rtlCol="0">
            <a:spAutoFit/>
          </a:bodyPr>
          <a:lstStyle/>
          <a:p>
            <a:r>
              <a:rPr lang="en-US" sz="2400" dirty="0" smtClean="0"/>
              <a:t>OAI-PMH interface endpoint can be used to harvest WHOS content as:</a:t>
            </a:r>
          </a:p>
          <a:p>
            <a:pPr marL="285750" indent="-285750">
              <a:buFont typeface="Arial" panose="020B0604020202020204" pitchFamily="34" charset="0"/>
              <a:buChar char="•"/>
            </a:pPr>
            <a:r>
              <a:rPr lang="en-US" sz="2400" dirty="0" smtClean="0"/>
              <a:t>Dublin core</a:t>
            </a:r>
          </a:p>
          <a:p>
            <a:pPr marL="285750" indent="-285750">
              <a:buFont typeface="Arial" panose="020B0604020202020204" pitchFamily="34" charset="0"/>
              <a:buChar char="•"/>
            </a:pPr>
            <a:r>
              <a:rPr lang="en-US" sz="2400" dirty="0" smtClean="0"/>
              <a:t>ISO 19139</a:t>
            </a:r>
          </a:p>
          <a:p>
            <a:pPr marL="742950" lvl="1" indent="-285750">
              <a:buFont typeface="Arial" panose="020B0604020202020204" pitchFamily="34" charset="0"/>
              <a:buChar char="•"/>
            </a:pPr>
            <a:r>
              <a:rPr lang="en-US" sz="2400" dirty="0" smtClean="0"/>
              <a:t>2006 schema</a:t>
            </a:r>
          </a:p>
          <a:p>
            <a:pPr marL="742950" lvl="1" indent="-285750">
              <a:buFont typeface="Arial" panose="020B0604020202020204" pitchFamily="34" charset="0"/>
              <a:buChar char="•"/>
            </a:pPr>
            <a:r>
              <a:rPr lang="en-US" sz="2400" dirty="0" smtClean="0"/>
              <a:t>2007 schema</a:t>
            </a:r>
            <a:endParaRPr lang="en-US" sz="2400" dirty="0"/>
          </a:p>
          <a:p>
            <a:pPr marL="285750" indent="-285750">
              <a:buFont typeface="Arial" panose="020B0604020202020204" pitchFamily="34" charset="0"/>
              <a:buChar char="•"/>
            </a:pPr>
            <a:r>
              <a:rPr lang="en-US" sz="2400" dirty="0" err="1" smtClean="0"/>
              <a:t>Wigos</a:t>
            </a:r>
            <a:r>
              <a:rPr lang="en-US" sz="2400" dirty="0" smtClean="0"/>
              <a:t> Metadata Standard</a:t>
            </a:r>
          </a:p>
          <a:p>
            <a:endParaRPr lang="en-US" sz="2400" dirty="0"/>
          </a:p>
        </p:txBody>
      </p:sp>
      <p:cxnSp>
        <p:nvCxnSpPr>
          <p:cNvPr id="8" name="Connettore 1 7"/>
          <p:cNvCxnSpPr/>
          <p:nvPr/>
        </p:nvCxnSpPr>
        <p:spPr>
          <a:xfrm flipH="1">
            <a:off x="2936147" y="2768128"/>
            <a:ext cx="1700867"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1124125" y="5780693"/>
            <a:ext cx="6136547" cy="369332"/>
          </a:xfrm>
          <a:prstGeom prst="rect">
            <a:avLst/>
          </a:prstGeom>
        </p:spPr>
        <p:txBody>
          <a:bodyPr wrap="square">
            <a:spAutoFit/>
          </a:bodyPr>
          <a:lstStyle/>
          <a:p>
            <a:r>
              <a:rPr lang="en-US" dirty="0" smtClean="0"/>
              <a:t>http://arpa-er.geodab.eu/gi-cat-arpa/services/oaipmh</a:t>
            </a:r>
            <a:endParaRPr lang="en-US" dirty="0"/>
          </a:p>
        </p:txBody>
      </p:sp>
      <p:cxnSp>
        <p:nvCxnSpPr>
          <p:cNvPr id="10" name="Connettore 1 9"/>
          <p:cNvCxnSpPr>
            <a:endCxn id="9" idx="0"/>
          </p:cNvCxnSpPr>
          <p:nvPr/>
        </p:nvCxnSpPr>
        <p:spPr>
          <a:xfrm flipH="1">
            <a:off x="4192399" y="2952794"/>
            <a:ext cx="572549" cy="2827899"/>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Immagin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2205" y="2861362"/>
            <a:ext cx="470857" cy="465589"/>
          </a:xfrm>
          <a:prstGeom prst="rect">
            <a:avLst/>
          </a:prstGeom>
        </p:spPr>
      </p:pic>
      <p:pic>
        <p:nvPicPr>
          <p:cNvPr id="14" name="Immagin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37334" y="3836377"/>
            <a:ext cx="438994" cy="404752"/>
          </a:xfrm>
          <a:prstGeom prst="rect">
            <a:avLst/>
          </a:prstGeom>
        </p:spPr>
      </p:pic>
      <p:pic>
        <p:nvPicPr>
          <p:cNvPr id="15" name="Immagin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936784" y="4916687"/>
            <a:ext cx="436278" cy="479426"/>
          </a:xfrm>
          <a:prstGeom prst="rect">
            <a:avLst/>
          </a:prstGeom>
        </p:spPr>
      </p:pic>
      <p:pic>
        <p:nvPicPr>
          <p:cNvPr id="16" name="Immagine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11046" y="5686422"/>
            <a:ext cx="660873" cy="463603"/>
          </a:xfrm>
          <a:prstGeom prst="rect">
            <a:avLst/>
          </a:prstGeom>
        </p:spPr>
      </p:pic>
      <p:sp>
        <p:nvSpPr>
          <p:cNvPr id="17" name="Ovale 16"/>
          <p:cNvSpPr/>
          <p:nvPr/>
        </p:nvSpPr>
        <p:spPr>
          <a:xfrm>
            <a:off x="0" y="4318403"/>
            <a:ext cx="3076328" cy="10777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85954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242316"/>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PROPOSED HYDROLOGICAL METADATA FROM ARCTIC-HYCOS</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
        <p:nvSpPr>
          <p:cNvPr id="3" name="Rettangolo 2"/>
          <p:cNvSpPr/>
          <p:nvPr/>
        </p:nvSpPr>
        <p:spPr>
          <a:xfrm>
            <a:off x="347730" y="953037"/>
            <a:ext cx="7920507" cy="646331"/>
          </a:xfrm>
          <a:prstGeom prst="rect">
            <a:avLst/>
          </a:prstGeom>
        </p:spPr>
        <p:txBody>
          <a:bodyPr wrap="square">
            <a:spAutoFit/>
          </a:bodyPr>
          <a:lstStyle/>
          <a:p>
            <a:r>
              <a:rPr lang="en-US" dirty="0" smtClean="0"/>
              <a:t>Arctic-HYCOS  is defining a proposal for the complete list of metadata attributes to describe each station in the Arctic-HYCOS station list and database.</a:t>
            </a:r>
            <a:endParaRPr lang="en-US" dirty="0"/>
          </a:p>
        </p:txBody>
      </p:sp>
      <p:pic>
        <p:nvPicPr>
          <p:cNvPr id="3074" name="Picture 2"/>
          <p:cNvPicPr>
            <a:picLocks noChangeAspect="1" noChangeArrowheads="1"/>
          </p:cNvPicPr>
          <p:nvPr/>
        </p:nvPicPr>
        <p:blipFill>
          <a:blip r:embed="rId2"/>
          <a:srcRect/>
          <a:stretch>
            <a:fillRect/>
          </a:stretch>
        </p:blipFill>
        <p:spPr bwMode="auto">
          <a:xfrm>
            <a:off x="776288" y="1754074"/>
            <a:ext cx="7591425" cy="2190750"/>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628853" y="3178129"/>
            <a:ext cx="7867650" cy="344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0" y="2468"/>
            <a:ext cx="8048625" cy="3609975"/>
          </a:xfrm>
          <a:prstGeom prst="rect">
            <a:avLst/>
          </a:prstGeom>
          <a:noFill/>
          <a:ln w="9525">
            <a:noFill/>
            <a:miter lim="800000"/>
            <a:headEnd/>
            <a:tailEnd/>
          </a:ln>
        </p:spPr>
      </p:pic>
      <p:pic>
        <p:nvPicPr>
          <p:cNvPr id="1026" name="Picture 2"/>
          <p:cNvPicPr>
            <a:picLocks noChangeAspect="1" noChangeArrowheads="1"/>
          </p:cNvPicPr>
          <p:nvPr/>
        </p:nvPicPr>
        <p:blipFill>
          <a:blip r:embed="rId3"/>
          <a:srcRect/>
          <a:stretch>
            <a:fillRect/>
          </a:stretch>
        </p:blipFill>
        <p:spPr bwMode="auto">
          <a:xfrm>
            <a:off x="1" y="3308718"/>
            <a:ext cx="5576552" cy="3549282"/>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4487450" y="1511368"/>
            <a:ext cx="4656550" cy="2725907"/>
          </a:xfrm>
          <a:prstGeom prst="rect">
            <a:avLst/>
          </a:prstGeom>
          <a:noFill/>
          <a:ln w="9525">
            <a:noFill/>
            <a:miter lim="800000"/>
            <a:headEnd/>
            <a:tailEnd/>
          </a:ln>
        </p:spPr>
      </p:pic>
      <p:pic>
        <p:nvPicPr>
          <p:cNvPr id="1029" name="Picture 5"/>
          <p:cNvPicPr>
            <a:picLocks noChangeAspect="1" noChangeArrowheads="1"/>
          </p:cNvPicPr>
          <p:nvPr/>
        </p:nvPicPr>
        <p:blipFill>
          <a:blip r:embed="rId5"/>
          <a:srcRect/>
          <a:stretch>
            <a:fillRect/>
          </a:stretch>
        </p:blipFill>
        <p:spPr bwMode="auto">
          <a:xfrm>
            <a:off x="5553075" y="4237275"/>
            <a:ext cx="3590925" cy="1228725"/>
          </a:xfrm>
          <a:prstGeom prst="rect">
            <a:avLst/>
          </a:prstGeom>
          <a:noFill/>
          <a:ln w="9525">
            <a:noFill/>
            <a:miter lim="800000"/>
            <a:headEnd/>
            <a:tailEnd/>
          </a:ln>
        </p:spPr>
      </p:pic>
      <p:sp>
        <p:nvSpPr>
          <p:cNvPr id="6" name="CasellaDiTesto 5"/>
          <p:cNvSpPr txBox="1"/>
          <p:nvPr/>
        </p:nvSpPr>
        <p:spPr>
          <a:xfrm>
            <a:off x="3787469" y="5749326"/>
            <a:ext cx="5356531" cy="769441"/>
          </a:xfrm>
          <a:prstGeom prst="rect">
            <a:avLst/>
          </a:prstGeom>
          <a:noFill/>
        </p:spPr>
        <p:txBody>
          <a:bodyPr wrap="none" rtlCol="0">
            <a:spAutoFit/>
          </a:bodyPr>
          <a:lstStyle/>
          <a:p>
            <a:pPr algn="ctr"/>
            <a:r>
              <a:rPr lang="it-IT" sz="2200" b="1" dirty="0" smtClean="0">
                <a:solidFill>
                  <a:srgbClr val="FF0000"/>
                </a:solidFill>
              </a:rPr>
              <a:t>WaterML2 Part3</a:t>
            </a:r>
          </a:p>
          <a:p>
            <a:pPr algn="ctr"/>
            <a:r>
              <a:rPr lang="it-IT" sz="2200" b="1" dirty="0" smtClean="0">
                <a:solidFill>
                  <a:srgbClr val="FF0000"/>
                </a:solidFill>
              </a:rPr>
              <a:t>OGC Standard </a:t>
            </a:r>
            <a:r>
              <a:rPr lang="it-IT" sz="2200" b="1" dirty="0" err="1" smtClean="0">
                <a:solidFill>
                  <a:srgbClr val="FF0000"/>
                </a:solidFill>
              </a:rPr>
              <a:t>today</a:t>
            </a:r>
            <a:r>
              <a:rPr lang="it-IT" sz="2200" b="1" dirty="0" smtClean="0">
                <a:solidFill>
                  <a:srgbClr val="FF0000"/>
                </a:solidFill>
              </a:rPr>
              <a:t> -&gt; WMO Standard </a:t>
            </a:r>
            <a:r>
              <a:rPr lang="it-IT" sz="2200" b="1" dirty="0" err="1" smtClean="0">
                <a:solidFill>
                  <a:srgbClr val="FF0000"/>
                </a:solidFill>
              </a:rPr>
              <a:t>soon</a:t>
            </a:r>
            <a:endParaRPr lang="en-US" sz="2200" b="1"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WHOS Plata System </a:t>
            </a:r>
            <a:r>
              <a:rPr lang="it-IT" dirty="0" err="1" smtClean="0"/>
              <a:t>Overview</a:t>
            </a:r>
            <a:endParaRPr lang="it-IT" dirty="0"/>
          </a:p>
        </p:txBody>
      </p:sp>
      <p:pic>
        <p:nvPicPr>
          <p:cNvPr id="5" name="Picture 4" descr="http://clipartion.com/wp-content/uploads/2015/11/clipart-cloud.png"/>
          <p:cNvPicPr>
            <a:picLocks noChangeAspect="1" noChangeArrowheads="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758672" y="3134291"/>
            <a:ext cx="3240360" cy="164448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Figura a mano libera 5"/>
          <p:cNvSpPr/>
          <p:nvPr/>
        </p:nvSpPr>
        <p:spPr>
          <a:xfrm rot="16608230" flipH="1" flipV="1">
            <a:off x="1665682" y="4844676"/>
            <a:ext cx="438696"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pic>
        <p:nvPicPr>
          <p:cNvPr id="7" name="Picture 4" descr="http://clipartion.com/wp-content/uploads/2015/11/clipart-cloud.png"/>
          <p:cNvPicPr>
            <a:picLocks noChangeAspect="1" noChangeArrowheads="1"/>
          </p:cNvPicPr>
          <p:nvPr/>
        </p:nvPicPr>
        <p:blipFill>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93468" y="5127497"/>
            <a:ext cx="1042257" cy="52894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CasellaDiTesto 7"/>
          <p:cNvSpPr txBox="1"/>
          <p:nvPr/>
        </p:nvSpPr>
        <p:spPr>
          <a:xfrm>
            <a:off x="891849" y="5603932"/>
            <a:ext cx="872290" cy="276999"/>
          </a:xfrm>
          <a:prstGeom prst="rect">
            <a:avLst/>
          </a:prstGeom>
          <a:noFill/>
        </p:spPr>
        <p:txBody>
          <a:bodyPr wrap="none" rtlCol="0">
            <a:spAutoFit/>
          </a:bodyPr>
          <a:lstStyle/>
          <a:p>
            <a:pPr algn="ctr"/>
            <a:r>
              <a:rPr lang="it-IT" sz="1200" b="1" i="1" dirty="0" smtClean="0">
                <a:solidFill>
                  <a:srgbClr val="CA7833"/>
                </a:solidFill>
              </a:rPr>
              <a:t>Data </a:t>
            </a:r>
            <a:r>
              <a:rPr lang="it-IT" sz="1200" b="1" i="1" dirty="0" err="1" smtClean="0">
                <a:solidFill>
                  <a:srgbClr val="CA7833"/>
                </a:solidFill>
              </a:rPr>
              <a:t>Node</a:t>
            </a:r>
            <a:endParaRPr lang="it-IT" sz="1200" b="1" i="1" dirty="0">
              <a:solidFill>
                <a:srgbClr val="CA7833"/>
              </a:solidFill>
            </a:endParaRPr>
          </a:p>
        </p:txBody>
      </p:sp>
      <p:sp>
        <p:nvSpPr>
          <p:cNvPr id="10" name="Figura a mano libera 9"/>
          <p:cNvSpPr/>
          <p:nvPr/>
        </p:nvSpPr>
        <p:spPr>
          <a:xfrm rot="15332331" flipH="1" flipV="1">
            <a:off x="2539204" y="5032946"/>
            <a:ext cx="645972"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pic>
        <p:nvPicPr>
          <p:cNvPr id="11" name="Picture 4" descr="http://clipartion.com/wp-content/uploads/2015/11/clipart-cloud.png"/>
          <p:cNvPicPr>
            <a:picLocks noChangeAspect="1" noChangeArrowheads="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934106" y="5469507"/>
            <a:ext cx="1042257" cy="52894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CasellaDiTesto 11"/>
          <p:cNvSpPr txBox="1"/>
          <p:nvPr/>
        </p:nvSpPr>
        <p:spPr>
          <a:xfrm>
            <a:off x="2032487" y="5945942"/>
            <a:ext cx="872290" cy="276999"/>
          </a:xfrm>
          <a:prstGeom prst="rect">
            <a:avLst/>
          </a:prstGeom>
          <a:noFill/>
        </p:spPr>
        <p:txBody>
          <a:bodyPr wrap="none" rtlCol="0">
            <a:spAutoFit/>
          </a:bodyPr>
          <a:lstStyle/>
          <a:p>
            <a:pPr algn="ctr"/>
            <a:r>
              <a:rPr lang="it-IT" sz="1200" b="1" i="1" dirty="0" smtClean="0">
                <a:solidFill>
                  <a:srgbClr val="6B5488"/>
                </a:solidFill>
              </a:rPr>
              <a:t>Data </a:t>
            </a:r>
            <a:r>
              <a:rPr lang="it-IT" sz="1200" b="1" i="1" dirty="0" err="1" smtClean="0">
                <a:solidFill>
                  <a:srgbClr val="6B5488"/>
                </a:solidFill>
              </a:rPr>
              <a:t>Node</a:t>
            </a:r>
            <a:endParaRPr lang="it-IT" sz="1200" b="1" i="1" dirty="0">
              <a:solidFill>
                <a:srgbClr val="6B5488"/>
              </a:solidFill>
            </a:endParaRPr>
          </a:p>
        </p:txBody>
      </p:sp>
      <p:sp>
        <p:nvSpPr>
          <p:cNvPr id="13" name="Figura a mano libera 12"/>
          <p:cNvSpPr/>
          <p:nvPr/>
        </p:nvSpPr>
        <p:spPr>
          <a:xfrm rot="2926912" flipH="1" flipV="1">
            <a:off x="3200633" y="5080552"/>
            <a:ext cx="747885"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none" w="med" len="med"/>
            <a:tailEnd type="triangl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pic>
        <p:nvPicPr>
          <p:cNvPr id="14" name="Picture 4" descr="http://clipartion.com/wp-content/uploads/2015/11/clipart-cloud.png"/>
          <p:cNvPicPr>
            <a:picLocks noChangeAspect="1" noChangeArrowheads="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3448932" y="5616458"/>
            <a:ext cx="1042257" cy="528946"/>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CasellaDiTesto 14"/>
          <p:cNvSpPr txBox="1"/>
          <p:nvPr/>
        </p:nvSpPr>
        <p:spPr>
          <a:xfrm>
            <a:off x="3547313" y="6092893"/>
            <a:ext cx="872290" cy="276999"/>
          </a:xfrm>
          <a:prstGeom prst="rect">
            <a:avLst/>
          </a:prstGeom>
          <a:noFill/>
        </p:spPr>
        <p:txBody>
          <a:bodyPr wrap="none" rtlCol="0">
            <a:spAutoFit/>
          </a:bodyPr>
          <a:lstStyle/>
          <a:p>
            <a:pPr algn="ctr"/>
            <a:r>
              <a:rPr lang="it-IT" sz="1200" b="1" i="1" dirty="0" smtClean="0">
                <a:solidFill>
                  <a:srgbClr val="819C49"/>
                </a:solidFill>
              </a:rPr>
              <a:t>Data </a:t>
            </a:r>
            <a:r>
              <a:rPr lang="it-IT" sz="1200" b="1" i="1" dirty="0" err="1" smtClean="0">
                <a:solidFill>
                  <a:srgbClr val="819C49"/>
                </a:solidFill>
              </a:rPr>
              <a:t>Node</a:t>
            </a:r>
            <a:endParaRPr lang="it-IT" sz="1200" b="1" i="1" dirty="0">
              <a:solidFill>
                <a:srgbClr val="819C49"/>
              </a:solidFill>
            </a:endParaRPr>
          </a:p>
        </p:txBody>
      </p:sp>
      <p:sp>
        <p:nvSpPr>
          <p:cNvPr id="16" name="Figura a mano libera 15"/>
          <p:cNvSpPr/>
          <p:nvPr/>
        </p:nvSpPr>
        <p:spPr>
          <a:xfrm rot="21391854" flipH="1" flipV="1">
            <a:off x="4953514" y="4582880"/>
            <a:ext cx="535427"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none" w="med" len="med"/>
            <a:tailEnd type="triangl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pic>
        <p:nvPicPr>
          <p:cNvPr id="17" name="Picture 4" descr="http://clipartion.com/wp-content/uploads/2015/11/clipart-cloud.png"/>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531591" y="4678921"/>
            <a:ext cx="1042257" cy="528946"/>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CasellaDiTesto 17"/>
          <p:cNvSpPr txBox="1"/>
          <p:nvPr/>
        </p:nvSpPr>
        <p:spPr>
          <a:xfrm>
            <a:off x="5629972" y="5155356"/>
            <a:ext cx="872290" cy="276999"/>
          </a:xfrm>
          <a:prstGeom prst="rect">
            <a:avLst/>
          </a:prstGeom>
          <a:noFill/>
        </p:spPr>
        <p:txBody>
          <a:bodyPr wrap="none" rtlCol="0">
            <a:spAutoFit/>
          </a:bodyPr>
          <a:lstStyle/>
          <a:p>
            <a:pPr algn="ctr"/>
            <a:r>
              <a:rPr lang="it-IT" sz="1200" b="1" i="1" dirty="0" smtClean="0">
                <a:solidFill>
                  <a:srgbClr val="3D8FA5"/>
                </a:solidFill>
              </a:rPr>
              <a:t>Data </a:t>
            </a:r>
            <a:r>
              <a:rPr lang="it-IT" sz="1200" b="1" i="1" dirty="0" err="1" smtClean="0">
                <a:solidFill>
                  <a:srgbClr val="3D8FA5"/>
                </a:solidFill>
              </a:rPr>
              <a:t>Node</a:t>
            </a:r>
            <a:endParaRPr lang="it-IT" sz="1200" b="1" i="1" dirty="0">
              <a:solidFill>
                <a:srgbClr val="3D8FA5"/>
              </a:solidFill>
            </a:endParaRPr>
          </a:p>
        </p:txBody>
      </p:sp>
      <p:sp>
        <p:nvSpPr>
          <p:cNvPr id="19" name="Figura a mano libera 18"/>
          <p:cNvSpPr/>
          <p:nvPr/>
        </p:nvSpPr>
        <p:spPr>
          <a:xfrm rot="17864032" flipH="1" flipV="1">
            <a:off x="4799018" y="5412770"/>
            <a:ext cx="535427"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19050" cap="flat" cmpd="sng" algn="ctr">
            <a:solidFill>
              <a:schemeClr val="bg1">
                <a:lumMod val="50000"/>
              </a:schemeClr>
            </a:solidFill>
            <a:prstDash val="dash"/>
            <a:headEnd type="non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pic>
        <p:nvPicPr>
          <p:cNvPr id="21" name="Immagine 2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2715" y="2594291"/>
            <a:ext cx="540000" cy="540000"/>
          </a:xfrm>
          <a:prstGeom prst="rect">
            <a:avLst/>
          </a:prstGeom>
        </p:spPr>
      </p:pic>
      <p:pic>
        <p:nvPicPr>
          <p:cNvPr id="23" name="Immagine 2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70312" y="2266139"/>
            <a:ext cx="540000" cy="540000"/>
          </a:xfrm>
          <a:prstGeom prst="rect">
            <a:avLst/>
          </a:prstGeom>
        </p:spPr>
      </p:pic>
      <p:pic>
        <p:nvPicPr>
          <p:cNvPr id="24" name="Immagine 23"/>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780575" y="1771519"/>
            <a:ext cx="540000" cy="540000"/>
          </a:xfrm>
          <a:prstGeom prst="rect">
            <a:avLst/>
          </a:prstGeom>
        </p:spPr>
      </p:pic>
      <p:sp>
        <p:nvSpPr>
          <p:cNvPr id="25" name="Figura a mano libera 24"/>
          <p:cNvSpPr/>
          <p:nvPr/>
        </p:nvSpPr>
        <p:spPr>
          <a:xfrm rot="1678115" flipH="1" flipV="1">
            <a:off x="1408026" y="3315829"/>
            <a:ext cx="737541"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26" name="Figura a mano libera 25"/>
          <p:cNvSpPr/>
          <p:nvPr/>
        </p:nvSpPr>
        <p:spPr>
          <a:xfrm rot="3235444" flipH="1" flipV="1">
            <a:off x="2664068" y="2593078"/>
            <a:ext cx="773014"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27" name="Figura a mano libera 26"/>
          <p:cNvSpPr/>
          <p:nvPr/>
        </p:nvSpPr>
        <p:spPr>
          <a:xfrm rot="5595231" flipH="1" flipV="1">
            <a:off x="3596951" y="2574884"/>
            <a:ext cx="773014"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28" name="Figura a mano libera 27"/>
          <p:cNvSpPr/>
          <p:nvPr/>
        </p:nvSpPr>
        <p:spPr>
          <a:xfrm rot="16867690" flipH="1" flipV="1">
            <a:off x="4234626" y="2986620"/>
            <a:ext cx="773014"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none" w="med" len="med"/>
            <a:tailEnd type="triangl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30" name="Figura a mano libera 29"/>
          <p:cNvSpPr/>
          <p:nvPr/>
        </p:nvSpPr>
        <p:spPr>
          <a:xfrm rot="6810276" flipH="1" flipV="1">
            <a:off x="1859286" y="2179220"/>
            <a:ext cx="535427"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19050" cap="flat" cmpd="sng" algn="ctr">
            <a:solidFill>
              <a:schemeClr val="bg1">
                <a:lumMod val="50000"/>
              </a:schemeClr>
            </a:solidFill>
            <a:prstDash val="dash"/>
            <a:headEnd type="non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31" name="CasellaDiTesto 30"/>
          <p:cNvSpPr txBox="1"/>
          <p:nvPr/>
        </p:nvSpPr>
        <p:spPr>
          <a:xfrm>
            <a:off x="869120" y="2302935"/>
            <a:ext cx="917752" cy="276999"/>
          </a:xfrm>
          <a:prstGeom prst="rect">
            <a:avLst/>
          </a:prstGeom>
          <a:noFill/>
        </p:spPr>
        <p:txBody>
          <a:bodyPr wrap="none" rtlCol="0">
            <a:spAutoFit/>
          </a:bodyPr>
          <a:lstStyle/>
          <a:p>
            <a:pPr algn="ctr"/>
            <a:r>
              <a:rPr lang="it-IT" sz="1200" b="1" i="1" dirty="0" smtClean="0">
                <a:solidFill>
                  <a:srgbClr val="20D8DE"/>
                </a:solidFill>
              </a:rPr>
              <a:t>Application</a:t>
            </a:r>
            <a:endParaRPr lang="it-IT" sz="1200" b="1" i="1" dirty="0">
              <a:solidFill>
                <a:srgbClr val="20D8DE"/>
              </a:solidFill>
            </a:endParaRPr>
          </a:p>
        </p:txBody>
      </p:sp>
      <p:sp>
        <p:nvSpPr>
          <p:cNvPr id="32" name="CasellaDiTesto 31"/>
          <p:cNvSpPr txBox="1"/>
          <p:nvPr/>
        </p:nvSpPr>
        <p:spPr>
          <a:xfrm>
            <a:off x="2629561" y="1595459"/>
            <a:ext cx="917752" cy="276999"/>
          </a:xfrm>
          <a:prstGeom prst="rect">
            <a:avLst/>
          </a:prstGeom>
          <a:noFill/>
        </p:spPr>
        <p:txBody>
          <a:bodyPr wrap="none" rtlCol="0">
            <a:spAutoFit/>
          </a:bodyPr>
          <a:lstStyle/>
          <a:p>
            <a:pPr algn="ctr"/>
            <a:r>
              <a:rPr lang="it-IT" sz="1200" b="1" i="1" dirty="0" smtClean="0">
                <a:solidFill>
                  <a:srgbClr val="DAD8D7"/>
                </a:solidFill>
              </a:rPr>
              <a:t>Application</a:t>
            </a:r>
            <a:endParaRPr lang="it-IT" sz="1200" b="1" i="1" dirty="0">
              <a:solidFill>
                <a:srgbClr val="DAD8D7"/>
              </a:solidFill>
            </a:endParaRPr>
          </a:p>
        </p:txBody>
      </p:sp>
      <p:sp>
        <p:nvSpPr>
          <p:cNvPr id="33" name="CasellaDiTesto 32"/>
          <p:cNvSpPr txBox="1"/>
          <p:nvPr/>
        </p:nvSpPr>
        <p:spPr>
          <a:xfrm>
            <a:off x="4484701" y="1682641"/>
            <a:ext cx="917752" cy="276999"/>
          </a:xfrm>
          <a:prstGeom prst="rect">
            <a:avLst/>
          </a:prstGeom>
          <a:noFill/>
        </p:spPr>
        <p:txBody>
          <a:bodyPr wrap="none" rtlCol="0">
            <a:spAutoFit/>
          </a:bodyPr>
          <a:lstStyle/>
          <a:p>
            <a:pPr algn="ctr"/>
            <a:r>
              <a:rPr lang="it-IT" sz="1200" b="1" i="1" dirty="0" smtClean="0">
                <a:solidFill>
                  <a:srgbClr val="0475A5"/>
                </a:solidFill>
              </a:rPr>
              <a:t>Application</a:t>
            </a:r>
            <a:endParaRPr lang="it-IT" sz="1200" b="1" i="1" dirty="0">
              <a:solidFill>
                <a:srgbClr val="0475A5"/>
              </a:solidFill>
            </a:endParaRPr>
          </a:p>
        </p:txBody>
      </p:sp>
      <p:sp>
        <p:nvSpPr>
          <p:cNvPr id="34" name="CasellaDiTesto 33"/>
          <p:cNvSpPr txBox="1"/>
          <p:nvPr/>
        </p:nvSpPr>
        <p:spPr>
          <a:xfrm>
            <a:off x="5025470" y="2778565"/>
            <a:ext cx="917752" cy="276999"/>
          </a:xfrm>
          <a:prstGeom prst="rect">
            <a:avLst/>
          </a:prstGeom>
          <a:noFill/>
        </p:spPr>
        <p:txBody>
          <a:bodyPr wrap="none" rtlCol="0">
            <a:spAutoFit/>
          </a:bodyPr>
          <a:lstStyle/>
          <a:p>
            <a:pPr algn="ctr"/>
            <a:r>
              <a:rPr lang="it-IT" sz="1200" b="1" i="1" dirty="0" smtClean="0">
                <a:solidFill>
                  <a:srgbClr val="FFB733"/>
                </a:solidFill>
              </a:rPr>
              <a:t>Application</a:t>
            </a:r>
            <a:endParaRPr lang="it-IT" sz="1200" b="1" i="1" dirty="0">
              <a:solidFill>
                <a:srgbClr val="FFB733"/>
              </a:solidFill>
            </a:endParaRPr>
          </a:p>
        </p:txBody>
      </p:sp>
      <p:sp>
        <p:nvSpPr>
          <p:cNvPr id="35" name="CasellaDiTesto 34"/>
          <p:cNvSpPr txBox="1"/>
          <p:nvPr/>
        </p:nvSpPr>
        <p:spPr>
          <a:xfrm rot="16200000">
            <a:off x="6773470" y="3721522"/>
            <a:ext cx="4498347" cy="246221"/>
          </a:xfrm>
          <a:prstGeom prst="rect">
            <a:avLst/>
          </a:prstGeom>
          <a:noFill/>
        </p:spPr>
        <p:txBody>
          <a:bodyPr wrap="none" rtlCol="0">
            <a:spAutoFit/>
          </a:bodyPr>
          <a:lstStyle/>
          <a:p>
            <a:r>
              <a:rPr lang="it-IT" sz="1000" dirty="0" err="1" smtClean="0">
                <a:solidFill>
                  <a:schemeClr val="bg1">
                    <a:lumMod val="65000"/>
                  </a:schemeClr>
                </a:solidFill>
              </a:rPr>
              <a:t>App</a:t>
            </a:r>
            <a:r>
              <a:rPr lang="it-IT" sz="1000" dirty="0" smtClean="0">
                <a:solidFill>
                  <a:schemeClr val="bg1">
                    <a:lumMod val="65000"/>
                  </a:schemeClr>
                </a:solidFill>
              </a:rPr>
              <a:t> </a:t>
            </a:r>
            <a:r>
              <a:rPr lang="it-IT" sz="1000" dirty="0" err="1" smtClean="0">
                <a:solidFill>
                  <a:schemeClr val="bg1">
                    <a:lumMod val="65000"/>
                  </a:schemeClr>
                </a:solidFill>
              </a:rPr>
              <a:t>Icons</a:t>
            </a:r>
            <a:r>
              <a:rPr lang="it-IT" sz="1000" dirty="0" smtClean="0">
                <a:solidFill>
                  <a:schemeClr val="bg1">
                    <a:lumMod val="65000"/>
                  </a:schemeClr>
                </a:solidFill>
              </a:rPr>
              <a:t> made by </a:t>
            </a:r>
            <a:r>
              <a:rPr lang="it-IT" sz="1000" dirty="0" err="1">
                <a:solidFill>
                  <a:schemeClr val="bg1">
                    <a:lumMod val="65000"/>
                  </a:schemeClr>
                </a:solidFill>
              </a:rPr>
              <a:t>Maxim</a:t>
            </a:r>
            <a:r>
              <a:rPr lang="it-IT" sz="1000" dirty="0">
                <a:solidFill>
                  <a:schemeClr val="bg1">
                    <a:lumMod val="65000"/>
                  </a:schemeClr>
                </a:solidFill>
              </a:rPr>
              <a:t> </a:t>
            </a:r>
            <a:r>
              <a:rPr lang="it-IT" sz="1000" dirty="0" err="1" smtClean="0">
                <a:solidFill>
                  <a:schemeClr val="bg1">
                    <a:lumMod val="65000"/>
                  </a:schemeClr>
                </a:solidFill>
              </a:rPr>
              <a:t>Basinski</a:t>
            </a:r>
            <a:r>
              <a:rPr lang="it-IT" sz="1000" dirty="0" smtClean="0">
                <a:solidFill>
                  <a:schemeClr val="bg1">
                    <a:lumMod val="65000"/>
                  </a:schemeClr>
                </a:solidFill>
              </a:rPr>
              <a:t> from www.flaticon.com </a:t>
            </a:r>
            <a:r>
              <a:rPr lang="it-IT" sz="1000" dirty="0" err="1">
                <a:solidFill>
                  <a:schemeClr val="bg1">
                    <a:lumMod val="65000"/>
                  </a:schemeClr>
                </a:solidFill>
              </a:rPr>
              <a:t>is</a:t>
            </a:r>
            <a:r>
              <a:rPr lang="it-IT" sz="1000" dirty="0">
                <a:solidFill>
                  <a:schemeClr val="bg1">
                    <a:lumMod val="65000"/>
                  </a:schemeClr>
                </a:solidFill>
              </a:rPr>
              <a:t> </a:t>
            </a:r>
            <a:r>
              <a:rPr lang="it-IT" sz="1000" dirty="0" err="1">
                <a:solidFill>
                  <a:schemeClr val="bg1">
                    <a:lumMod val="65000"/>
                  </a:schemeClr>
                </a:solidFill>
              </a:rPr>
              <a:t>licensed</a:t>
            </a:r>
            <a:r>
              <a:rPr lang="it-IT" sz="1000" dirty="0">
                <a:solidFill>
                  <a:schemeClr val="bg1">
                    <a:lumMod val="65000"/>
                  </a:schemeClr>
                </a:solidFill>
              </a:rPr>
              <a:t> by</a:t>
            </a:r>
            <a:r>
              <a:rPr lang="it-IT" sz="1000" dirty="0" smtClean="0">
                <a:solidFill>
                  <a:schemeClr val="bg1">
                    <a:lumMod val="65000"/>
                  </a:schemeClr>
                </a:solidFill>
              </a:rPr>
              <a:t> </a:t>
            </a:r>
            <a:r>
              <a:rPr lang="it-IT" sz="1000" dirty="0">
                <a:solidFill>
                  <a:schemeClr val="bg1">
                    <a:lumMod val="65000"/>
                  </a:schemeClr>
                </a:solidFill>
              </a:rPr>
              <a:t>CC 3.0 BY</a:t>
            </a:r>
          </a:p>
        </p:txBody>
      </p:sp>
      <p:sp>
        <p:nvSpPr>
          <p:cNvPr id="36" name="CasellaDiTesto 35"/>
          <p:cNvSpPr txBox="1"/>
          <p:nvPr/>
        </p:nvSpPr>
        <p:spPr>
          <a:xfrm>
            <a:off x="2667996" y="3997052"/>
            <a:ext cx="2263761" cy="584775"/>
          </a:xfrm>
          <a:prstGeom prst="rect">
            <a:avLst/>
          </a:prstGeom>
          <a:noFill/>
        </p:spPr>
        <p:txBody>
          <a:bodyPr wrap="none" rtlCol="0">
            <a:spAutoFit/>
          </a:bodyPr>
          <a:lstStyle/>
          <a:p>
            <a:pPr algn="ctr"/>
            <a:r>
              <a:rPr lang="it-IT" sz="3200" b="1" i="1" dirty="0" smtClean="0">
                <a:solidFill>
                  <a:srgbClr val="406B9E"/>
                </a:solidFill>
              </a:rPr>
              <a:t>WHOS Plata</a:t>
            </a:r>
            <a:endParaRPr lang="it-IT" sz="3200" b="1" i="1" dirty="0">
              <a:solidFill>
                <a:srgbClr val="406B9E"/>
              </a:solidFill>
            </a:endParaRPr>
          </a:p>
        </p:txBody>
      </p:sp>
      <p:pic>
        <p:nvPicPr>
          <p:cNvPr id="37" name="Picture 6" descr="wmo2016_powerpoint_standard_v2-2.jpg"/>
          <p:cNvPicPr>
            <a:picLocks noChangeAspect="1"/>
          </p:cNvPicPr>
          <p:nvPr/>
        </p:nvPicPr>
        <p:blipFill rotWithShape="1">
          <a:blip r:embed="rId7">
            <a:extLst>
              <a:ext uri="{28A0092B-C50C-407E-A947-70E740481C1C}">
                <a14:useLocalDpi xmlns:a14="http://schemas.microsoft.com/office/drawing/2010/main" xmlns="" val="0"/>
              </a:ext>
            </a:extLst>
          </a:blip>
          <a:srcRect l="10415" t="57677" r="60995" b="7536"/>
          <a:stretch/>
        </p:blipFill>
        <p:spPr>
          <a:xfrm>
            <a:off x="1947171" y="4096851"/>
            <a:ext cx="359655" cy="377251"/>
          </a:xfrm>
          <a:prstGeom prst="rect">
            <a:avLst/>
          </a:prstGeom>
        </p:spPr>
      </p:pic>
      <p:pic>
        <p:nvPicPr>
          <p:cNvPr id="38" name="Immagine 37"/>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080571" y="1843317"/>
            <a:ext cx="540000" cy="540000"/>
          </a:xfrm>
          <a:prstGeom prst="rect">
            <a:avLst/>
          </a:prstGeom>
        </p:spPr>
      </p:pic>
      <p:pic>
        <p:nvPicPr>
          <p:cNvPr id="40" name="Picture 4" descr="http://clipartion.com/wp-content/uploads/2015/11/clipart-cloud.png"/>
          <p:cNvPicPr>
            <a:picLocks noChangeAspect="1" noChangeArrowheads="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406324" y="2300028"/>
            <a:ext cx="2341115" cy="118811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Immagine 2"/>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190491" y="3055125"/>
            <a:ext cx="1303849" cy="313584"/>
          </a:xfrm>
          <a:prstGeom prst="rect">
            <a:avLst/>
          </a:prstGeom>
        </p:spPr>
      </p:pic>
      <p:sp>
        <p:nvSpPr>
          <p:cNvPr id="41" name="Figura a mano libera 40"/>
          <p:cNvSpPr/>
          <p:nvPr/>
        </p:nvSpPr>
        <p:spPr>
          <a:xfrm rot="19286214" flipH="1" flipV="1">
            <a:off x="5004241" y="3583003"/>
            <a:ext cx="1429420" cy="34463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triangl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pic>
        <p:nvPicPr>
          <p:cNvPr id="42" name="Picture 6" descr="wmo2016_powerpoint_standard_v2-2.jpg"/>
          <p:cNvPicPr>
            <a:picLocks noChangeAspect="1"/>
          </p:cNvPicPr>
          <p:nvPr/>
        </p:nvPicPr>
        <p:blipFill rotWithShape="1">
          <a:blip r:embed="rId7">
            <a:extLst>
              <a:ext uri="{28A0092B-C50C-407E-A947-70E740481C1C}">
                <a14:useLocalDpi xmlns:a14="http://schemas.microsoft.com/office/drawing/2010/main" xmlns="" val="0"/>
              </a:ext>
            </a:extLst>
          </a:blip>
          <a:srcRect l="10415" t="57677" r="60995" b="7536"/>
          <a:stretch/>
        </p:blipFill>
        <p:spPr>
          <a:xfrm>
            <a:off x="6616844" y="3023291"/>
            <a:ext cx="359655" cy="377251"/>
          </a:xfrm>
          <a:prstGeom prst="rect">
            <a:avLst/>
          </a:prstGeom>
        </p:spPr>
      </p:pic>
    </p:spTree>
    <p:extLst>
      <p:ext uri="{BB962C8B-B14F-4D97-AF65-F5344CB8AC3E}">
        <p14:creationId xmlns:p14="http://schemas.microsoft.com/office/powerpoint/2010/main" xmlns="" val="1052651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1141" y="91689"/>
            <a:ext cx="8229600" cy="1143000"/>
          </a:xfrm>
        </p:spPr>
        <p:txBody>
          <a:bodyPr>
            <a:normAutofit fontScale="90000"/>
          </a:bodyPr>
          <a:lstStyle/>
          <a:p>
            <a:r>
              <a:rPr lang="it-IT" dirty="0" err="1" smtClean="0"/>
              <a:t>Plata</a:t>
            </a:r>
            <a:r>
              <a:rPr lang="it-IT" dirty="0" smtClean="0"/>
              <a:t> Broker </a:t>
            </a:r>
            <a:r>
              <a:rPr lang="it-IT" dirty="0" err="1" smtClean="0"/>
              <a:t>Configuration</a:t>
            </a:r>
            <a:r>
              <a:rPr lang="it-IT" dirty="0" smtClean="0"/>
              <a:t> at INMET</a:t>
            </a:r>
            <a:endParaRPr lang="it-IT" dirty="0"/>
          </a:p>
        </p:txBody>
      </p:sp>
      <p:sp>
        <p:nvSpPr>
          <p:cNvPr id="4" name="Rettangolo arrotondato 3"/>
          <p:cNvSpPr/>
          <p:nvPr/>
        </p:nvSpPr>
        <p:spPr>
          <a:xfrm>
            <a:off x="2311494" y="5555545"/>
            <a:ext cx="1355079" cy="64992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smtClean="0"/>
              <a:t>GI-suite</a:t>
            </a:r>
            <a:endParaRPr lang="it-IT" dirty="0"/>
          </a:p>
        </p:txBody>
      </p:sp>
      <p:sp>
        <p:nvSpPr>
          <p:cNvPr id="5" name="Segnaposto contenuto 2"/>
          <p:cNvSpPr>
            <a:spLocks noGrp="1"/>
          </p:cNvSpPr>
          <p:nvPr>
            <p:ph idx="1"/>
          </p:nvPr>
        </p:nvSpPr>
        <p:spPr>
          <a:xfrm>
            <a:off x="457199" y="1600200"/>
            <a:ext cx="8566299" cy="754775"/>
          </a:xfrm>
        </p:spPr>
        <p:txBody>
          <a:bodyPr/>
          <a:lstStyle/>
          <a:p>
            <a:r>
              <a:rPr lang="en-US" dirty="0" smtClean="0"/>
              <a:t>Public DNS</a:t>
            </a:r>
          </a:p>
        </p:txBody>
      </p:sp>
      <p:pic>
        <p:nvPicPr>
          <p:cNvPr id="6" name="Immagine 5"/>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xmlns="">
                  <a14:imgLayer r:embed="rId3">
                    <a14:imgEffect>
                      <a14:backgroundRemoval t="7218" b="92257" l="9988" r="89888">
                        <a14:foregroundMark x1="68165" y1="41339" x2="68165" y2="41339"/>
                        <a14:foregroundMark x1="43321" y1="40945" x2="43321" y2="40945"/>
                      </a14:backgroundRemoval>
                    </a14:imgEffect>
                  </a14:imgLayer>
                </a14:imgProps>
              </a:ext>
              <a:ext uri="{28A0092B-C50C-407E-A947-70E740481C1C}">
                <a14:useLocalDpi xmlns:a14="http://schemas.microsoft.com/office/drawing/2010/main" xmlns="" val="0"/>
              </a:ext>
            </a:extLst>
          </a:blip>
          <a:stretch>
            <a:fillRect/>
          </a:stretch>
        </p:blipFill>
        <p:spPr>
          <a:xfrm>
            <a:off x="2737203" y="4819246"/>
            <a:ext cx="503659" cy="479136"/>
          </a:xfrm>
          <a:prstGeom prst="rect">
            <a:avLst/>
          </a:prstGeom>
        </p:spPr>
      </p:pic>
      <p:cxnSp>
        <p:nvCxnSpPr>
          <p:cNvPr id="7" name="Connettore 1 6"/>
          <p:cNvCxnSpPr>
            <a:stCxn id="4" idx="0"/>
            <a:endCxn id="6" idx="2"/>
          </p:cNvCxnSpPr>
          <p:nvPr/>
        </p:nvCxnSpPr>
        <p:spPr>
          <a:xfrm flipH="1" flipV="1">
            <a:off x="2989033" y="5298382"/>
            <a:ext cx="1" cy="257163"/>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 name="CasellaDiTesto 7"/>
          <p:cNvSpPr txBox="1"/>
          <p:nvPr/>
        </p:nvSpPr>
        <p:spPr>
          <a:xfrm>
            <a:off x="1951013" y="4704128"/>
            <a:ext cx="851515" cy="276999"/>
          </a:xfrm>
          <a:prstGeom prst="rect">
            <a:avLst/>
          </a:prstGeom>
          <a:noFill/>
        </p:spPr>
        <p:txBody>
          <a:bodyPr wrap="none" rtlCol="0">
            <a:spAutoFit/>
          </a:bodyPr>
          <a:lstStyle/>
          <a:p>
            <a:r>
              <a:rPr lang="it-IT" sz="1200" b="1" i="1" dirty="0" smtClean="0"/>
              <a:t>IP </a:t>
            </a:r>
            <a:r>
              <a:rPr lang="it-IT" sz="1200" b="1" i="1" dirty="0" err="1" smtClean="0"/>
              <a:t>Address</a:t>
            </a:r>
            <a:endParaRPr lang="it-IT" sz="1200" b="1" i="1" dirty="0"/>
          </a:p>
        </p:txBody>
      </p:sp>
      <p:sp>
        <p:nvSpPr>
          <p:cNvPr id="12" name="Rettangolo arrotondato 11"/>
          <p:cNvSpPr/>
          <p:nvPr/>
        </p:nvSpPr>
        <p:spPr>
          <a:xfrm>
            <a:off x="456730" y="2579661"/>
            <a:ext cx="2070365" cy="3402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broker.hisplata.org</a:t>
            </a:r>
            <a:endParaRPr lang="it-IT" dirty="0"/>
          </a:p>
        </p:txBody>
      </p:sp>
      <p:sp>
        <p:nvSpPr>
          <p:cNvPr id="13" name="Figura a mano libera 12"/>
          <p:cNvSpPr/>
          <p:nvPr/>
        </p:nvSpPr>
        <p:spPr>
          <a:xfrm rot="16745513" flipH="1">
            <a:off x="768476" y="3013349"/>
            <a:ext cx="440139" cy="494541"/>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none" w="med" len="med"/>
            <a:tailEnd type="triangl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15" name="Ovale 14"/>
          <p:cNvSpPr/>
          <p:nvPr/>
        </p:nvSpPr>
        <p:spPr>
          <a:xfrm>
            <a:off x="1298264" y="3112034"/>
            <a:ext cx="1438939" cy="74086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smtClean="0"/>
              <a:t>Routing Service</a:t>
            </a:r>
            <a:endParaRPr lang="it-IT" dirty="0"/>
          </a:p>
        </p:txBody>
      </p:sp>
      <p:sp>
        <p:nvSpPr>
          <p:cNvPr id="16" name="Segnaposto contenuto 2"/>
          <p:cNvSpPr txBox="1">
            <a:spLocks/>
          </p:cNvSpPr>
          <p:nvPr/>
        </p:nvSpPr>
        <p:spPr>
          <a:xfrm>
            <a:off x="5752212" y="1600200"/>
            <a:ext cx="2583713" cy="7547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smtClean="0"/>
              <a:t>Clusterizing</a:t>
            </a:r>
            <a:endParaRPr lang="en-US" dirty="0" smtClean="0"/>
          </a:p>
        </p:txBody>
      </p:sp>
      <p:sp>
        <p:nvSpPr>
          <p:cNvPr id="20" name="Rettangolo arrotondato 19"/>
          <p:cNvSpPr/>
          <p:nvPr/>
        </p:nvSpPr>
        <p:spPr>
          <a:xfrm>
            <a:off x="3918401" y="5555545"/>
            <a:ext cx="1355079" cy="64992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smtClean="0"/>
              <a:t>GI-suite</a:t>
            </a:r>
            <a:endParaRPr lang="it-IT" dirty="0"/>
          </a:p>
        </p:txBody>
      </p:sp>
      <p:pic>
        <p:nvPicPr>
          <p:cNvPr id="21" name="Immagine 20"/>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xmlns="">
                  <a14:imgLayer r:embed="rId3">
                    <a14:imgEffect>
                      <a14:backgroundRemoval t="7218" b="92257" l="9988" r="89888">
                        <a14:foregroundMark x1="68165" y1="41339" x2="68165" y2="41339"/>
                        <a14:foregroundMark x1="43321" y1="40945" x2="43321" y2="40945"/>
                      </a14:backgroundRemoval>
                    </a14:imgEffect>
                  </a14:imgLayer>
                </a14:imgProps>
              </a:ext>
              <a:ext uri="{28A0092B-C50C-407E-A947-70E740481C1C}">
                <a14:useLocalDpi xmlns:a14="http://schemas.microsoft.com/office/drawing/2010/main" xmlns="" val="0"/>
              </a:ext>
            </a:extLst>
          </a:blip>
          <a:stretch>
            <a:fillRect/>
          </a:stretch>
        </p:blipFill>
        <p:spPr>
          <a:xfrm>
            <a:off x="4344110" y="4819246"/>
            <a:ext cx="503659" cy="479136"/>
          </a:xfrm>
          <a:prstGeom prst="rect">
            <a:avLst/>
          </a:prstGeom>
        </p:spPr>
      </p:pic>
      <p:cxnSp>
        <p:nvCxnSpPr>
          <p:cNvPr id="22" name="Connettore 1 21"/>
          <p:cNvCxnSpPr>
            <a:stCxn id="22" idx="0"/>
          </p:cNvCxnSpPr>
          <p:nvPr/>
        </p:nvCxnSpPr>
        <p:spPr>
          <a:xfrm flipH="1" flipV="1">
            <a:off x="4595940" y="5298382"/>
            <a:ext cx="1" cy="257163"/>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3" name="CasellaDiTesto 22"/>
          <p:cNvSpPr txBox="1"/>
          <p:nvPr/>
        </p:nvSpPr>
        <p:spPr>
          <a:xfrm>
            <a:off x="3557920" y="4704128"/>
            <a:ext cx="851515" cy="276999"/>
          </a:xfrm>
          <a:prstGeom prst="rect">
            <a:avLst/>
          </a:prstGeom>
          <a:noFill/>
        </p:spPr>
        <p:txBody>
          <a:bodyPr wrap="none" rtlCol="0">
            <a:spAutoFit/>
          </a:bodyPr>
          <a:lstStyle/>
          <a:p>
            <a:r>
              <a:rPr lang="it-IT" sz="1200" b="1" i="1" dirty="0" smtClean="0"/>
              <a:t>IP </a:t>
            </a:r>
            <a:r>
              <a:rPr lang="it-IT" sz="1200" b="1" i="1" dirty="0" err="1" smtClean="0"/>
              <a:t>Address</a:t>
            </a:r>
            <a:endParaRPr lang="it-IT" sz="1200" b="1" i="1" dirty="0"/>
          </a:p>
        </p:txBody>
      </p:sp>
      <p:sp>
        <p:nvSpPr>
          <p:cNvPr id="24" name="Rettangolo arrotondato 23"/>
          <p:cNvSpPr/>
          <p:nvPr/>
        </p:nvSpPr>
        <p:spPr>
          <a:xfrm>
            <a:off x="6454675" y="5555545"/>
            <a:ext cx="1355079" cy="64992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smtClean="0"/>
              <a:t>GI-suite</a:t>
            </a:r>
            <a:endParaRPr lang="it-IT" dirty="0"/>
          </a:p>
        </p:txBody>
      </p:sp>
      <p:pic>
        <p:nvPicPr>
          <p:cNvPr id="25" name="Immagine 24"/>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xmlns="">
                  <a14:imgLayer r:embed="rId3">
                    <a14:imgEffect>
                      <a14:backgroundRemoval t="7218" b="92257" l="9988" r="89888">
                        <a14:foregroundMark x1="68165" y1="41339" x2="68165" y2="41339"/>
                        <a14:foregroundMark x1="43321" y1="40945" x2="43321" y2="40945"/>
                      </a14:backgroundRemoval>
                    </a14:imgEffect>
                  </a14:imgLayer>
                </a14:imgProps>
              </a:ext>
              <a:ext uri="{28A0092B-C50C-407E-A947-70E740481C1C}">
                <a14:useLocalDpi xmlns:a14="http://schemas.microsoft.com/office/drawing/2010/main" xmlns="" val="0"/>
              </a:ext>
            </a:extLst>
          </a:blip>
          <a:stretch>
            <a:fillRect/>
          </a:stretch>
        </p:blipFill>
        <p:spPr>
          <a:xfrm>
            <a:off x="6880384" y="4819246"/>
            <a:ext cx="503659" cy="479136"/>
          </a:xfrm>
          <a:prstGeom prst="rect">
            <a:avLst/>
          </a:prstGeom>
        </p:spPr>
      </p:pic>
      <p:cxnSp>
        <p:nvCxnSpPr>
          <p:cNvPr id="26" name="Connettore 1 25"/>
          <p:cNvCxnSpPr/>
          <p:nvPr/>
        </p:nvCxnSpPr>
        <p:spPr>
          <a:xfrm flipH="1" flipV="1">
            <a:off x="7132214" y="5298382"/>
            <a:ext cx="1" cy="257163"/>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27" name="CasellaDiTesto 26"/>
          <p:cNvSpPr txBox="1"/>
          <p:nvPr/>
        </p:nvSpPr>
        <p:spPr>
          <a:xfrm>
            <a:off x="6094194" y="4704128"/>
            <a:ext cx="851515" cy="276999"/>
          </a:xfrm>
          <a:prstGeom prst="rect">
            <a:avLst/>
          </a:prstGeom>
          <a:noFill/>
        </p:spPr>
        <p:txBody>
          <a:bodyPr wrap="none" rtlCol="0">
            <a:spAutoFit/>
          </a:bodyPr>
          <a:lstStyle/>
          <a:p>
            <a:r>
              <a:rPr lang="it-IT" sz="1200" b="1" i="1" dirty="0" smtClean="0"/>
              <a:t>IP </a:t>
            </a:r>
            <a:r>
              <a:rPr lang="it-IT" sz="1200" b="1" i="1" dirty="0" err="1" smtClean="0"/>
              <a:t>Address</a:t>
            </a:r>
            <a:endParaRPr lang="it-IT" sz="1200" b="1" i="1" dirty="0"/>
          </a:p>
        </p:txBody>
      </p:sp>
      <p:cxnSp>
        <p:nvCxnSpPr>
          <p:cNvPr id="29" name="Connettore 1 28"/>
          <p:cNvCxnSpPr/>
          <p:nvPr/>
        </p:nvCxnSpPr>
        <p:spPr>
          <a:xfrm>
            <a:off x="5557284" y="5911702"/>
            <a:ext cx="53691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1" name="Ovale 30"/>
          <p:cNvSpPr/>
          <p:nvPr/>
        </p:nvSpPr>
        <p:spPr>
          <a:xfrm>
            <a:off x="3918401" y="3112034"/>
            <a:ext cx="2367517" cy="74086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err="1" smtClean="0"/>
              <a:t>Load</a:t>
            </a:r>
            <a:r>
              <a:rPr lang="it-IT" dirty="0" smtClean="0"/>
              <a:t> </a:t>
            </a:r>
            <a:r>
              <a:rPr lang="it-IT" dirty="0" err="1" smtClean="0"/>
              <a:t>Balancing</a:t>
            </a:r>
            <a:r>
              <a:rPr lang="it-IT" dirty="0" smtClean="0"/>
              <a:t> Service</a:t>
            </a:r>
            <a:endParaRPr lang="it-IT" dirty="0"/>
          </a:p>
        </p:txBody>
      </p:sp>
      <p:sp>
        <p:nvSpPr>
          <p:cNvPr id="32" name="Figura a mano libera 31"/>
          <p:cNvSpPr/>
          <p:nvPr/>
        </p:nvSpPr>
        <p:spPr>
          <a:xfrm rot="5964587" flipH="1">
            <a:off x="2306931" y="3958940"/>
            <a:ext cx="807168" cy="698400"/>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33" name="Parentesi graffa chiusa 32"/>
          <p:cNvSpPr/>
          <p:nvPr/>
        </p:nvSpPr>
        <p:spPr>
          <a:xfrm rot="16200000">
            <a:off x="5434378" y="2498941"/>
            <a:ext cx="443847" cy="4196760"/>
          </a:xfrm>
          <a:prstGeom prst="rightBrace">
            <a:avLst>
              <a:gd name="adj1" fmla="val 54487"/>
              <a:gd name="adj2" fmla="val 50000"/>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4" name="Rettangolo arrotondato 33"/>
          <p:cNvSpPr/>
          <p:nvPr/>
        </p:nvSpPr>
        <p:spPr>
          <a:xfrm>
            <a:off x="3678424" y="3911881"/>
            <a:ext cx="3955754" cy="36393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dirty="0" err="1" smtClean="0"/>
              <a:t>Unreachable</a:t>
            </a:r>
            <a:r>
              <a:rPr lang="it-IT" dirty="0" smtClean="0"/>
              <a:t> from DNS</a:t>
            </a:r>
            <a:endParaRPr lang="it-IT" dirty="0"/>
          </a:p>
        </p:txBody>
      </p:sp>
      <p:sp>
        <p:nvSpPr>
          <p:cNvPr id="35" name="Figura a mano libera 34"/>
          <p:cNvSpPr/>
          <p:nvPr/>
        </p:nvSpPr>
        <p:spPr>
          <a:xfrm rot="2847182" flipH="1">
            <a:off x="2973100" y="3049974"/>
            <a:ext cx="712401" cy="776172"/>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37" name="Figura a mano libera 36"/>
          <p:cNvSpPr/>
          <p:nvPr/>
        </p:nvSpPr>
        <p:spPr>
          <a:xfrm rot="2847182" flipH="1">
            <a:off x="5498606" y="4045381"/>
            <a:ext cx="1692281" cy="584504"/>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38" name="Figura a mano libera 37"/>
          <p:cNvSpPr/>
          <p:nvPr/>
        </p:nvSpPr>
        <p:spPr>
          <a:xfrm rot="2847182" flipH="1" flipV="1">
            <a:off x="4772130" y="3820386"/>
            <a:ext cx="230853" cy="1090353"/>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sp>
        <p:nvSpPr>
          <p:cNvPr id="39" name="Figura a mano libera 38"/>
          <p:cNvSpPr/>
          <p:nvPr/>
        </p:nvSpPr>
        <p:spPr>
          <a:xfrm rot="2847182" flipV="1">
            <a:off x="3607910" y="3369358"/>
            <a:ext cx="604062" cy="1957235"/>
          </a:xfrm>
          <a:custGeom>
            <a:avLst/>
            <a:gdLst>
              <a:gd name="connsiteX0" fmla="*/ 0 w 601942"/>
              <a:gd name="connsiteY0" fmla="*/ 0 h 477877"/>
              <a:gd name="connsiteX1" fmla="*/ 335434 w 601942"/>
              <a:gd name="connsiteY1" fmla="*/ 192989 h 477877"/>
              <a:gd name="connsiteX2" fmla="*/ 601942 w 601942"/>
              <a:gd name="connsiteY2" fmla="*/ 477877 h 477877"/>
              <a:gd name="connsiteX3" fmla="*/ 601942 w 601942"/>
              <a:gd name="connsiteY3" fmla="*/ 477877 h 477877"/>
            </a:gdLst>
            <a:ahLst/>
            <a:cxnLst>
              <a:cxn ang="0">
                <a:pos x="connsiteX0" y="connsiteY0"/>
              </a:cxn>
              <a:cxn ang="0">
                <a:pos x="connsiteX1" y="connsiteY1"/>
              </a:cxn>
              <a:cxn ang="0">
                <a:pos x="connsiteX2" y="connsiteY2"/>
              </a:cxn>
              <a:cxn ang="0">
                <a:pos x="connsiteX3" y="connsiteY3"/>
              </a:cxn>
            </a:cxnLst>
            <a:rect l="l" t="t" r="r" b="b"/>
            <a:pathLst>
              <a:path w="601942" h="477877">
                <a:moveTo>
                  <a:pt x="0" y="0"/>
                </a:moveTo>
                <a:cubicBezTo>
                  <a:pt x="117555" y="56671"/>
                  <a:pt x="235110" y="113343"/>
                  <a:pt x="335434" y="192989"/>
                </a:cubicBezTo>
                <a:cubicBezTo>
                  <a:pt x="435758" y="272635"/>
                  <a:pt x="601942" y="477877"/>
                  <a:pt x="601942" y="477877"/>
                </a:cubicBezTo>
                <a:lnTo>
                  <a:pt x="601942" y="477877"/>
                </a:lnTo>
              </a:path>
            </a:pathLst>
          </a:custGeom>
          <a:noFill/>
          <a:ln w="38100" cap="flat" cmpd="sng" algn="ctr">
            <a:solidFill>
              <a:schemeClr val="bg1">
                <a:lumMod val="50000"/>
              </a:schemeClr>
            </a:solidFill>
            <a:prstDash val="sysDot"/>
            <a:headEnd type="triangle" w="med" len="med"/>
            <a:tailEnd type="none" w="med" len="med"/>
          </a:ln>
          <a:effectLst/>
        </p:spPr>
        <p:txBody>
          <a:bodyPr rtlCol="0" anchor="ctr"/>
          <a:lstStyle/>
          <a:p>
            <a:pPr algn="ctr" defTabSz="685800" fontAlgn="auto">
              <a:spcBef>
                <a:spcPts val="0"/>
              </a:spcBef>
              <a:spcAft>
                <a:spcPts val="0"/>
              </a:spcAft>
              <a:defRPr/>
            </a:pPr>
            <a:endParaRPr lang="en-US" sz="1350" kern="0">
              <a:solidFill>
                <a:prstClr val="black"/>
              </a:solidFill>
              <a:latin typeface="Calibri"/>
            </a:endParaRPr>
          </a:p>
        </p:txBody>
      </p:sp>
      <p:pic>
        <p:nvPicPr>
          <p:cNvPr id="40" name="Immagine 3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8384" y="4512225"/>
            <a:ext cx="720000" cy="720000"/>
          </a:xfrm>
          <a:prstGeom prst="rect">
            <a:avLst/>
          </a:prstGeom>
        </p:spPr>
      </p:pic>
      <p:sp>
        <p:nvSpPr>
          <p:cNvPr id="41" name="Freccia giù 40"/>
          <p:cNvSpPr/>
          <p:nvPr/>
        </p:nvSpPr>
        <p:spPr>
          <a:xfrm rot="10800000">
            <a:off x="1038384" y="4512225"/>
            <a:ext cx="427340" cy="480670"/>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43" name="Ovale 42"/>
          <p:cNvSpPr/>
          <p:nvPr/>
        </p:nvSpPr>
        <p:spPr>
          <a:xfrm>
            <a:off x="6576946" y="3112034"/>
            <a:ext cx="1758979" cy="74086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dirty="0" err="1" smtClean="0"/>
              <a:t>Monitoring</a:t>
            </a:r>
            <a:r>
              <a:rPr lang="it-IT" dirty="0" smtClean="0"/>
              <a:t> Service</a:t>
            </a:r>
            <a:endParaRPr lang="it-IT" dirty="0"/>
          </a:p>
        </p:txBody>
      </p:sp>
      <p:cxnSp>
        <p:nvCxnSpPr>
          <p:cNvPr id="44" name="Connettore 1 43"/>
          <p:cNvCxnSpPr>
            <a:stCxn id="31" idx="6"/>
            <a:endCxn id="43" idx="2"/>
          </p:cNvCxnSpPr>
          <p:nvPr/>
        </p:nvCxnSpPr>
        <p:spPr>
          <a:xfrm>
            <a:off x="6285918" y="3482464"/>
            <a:ext cx="291028" cy="0"/>
          </a:xfrm>
          <a:prstGeom prst="line">
            <a:avLst/>
          </a:prstGeom>
          <a:ln>
            <a:solidFill>
              <a:srgbClr val="F89645"/>
            </a:solidFill>
          </a:ln>
          <a:effectLst/>
        </p:spPr>
        <p:style>
          <a:lnRef idx="2">
            <a:schemeClr val="accent1"/>
          </a:lnRef>
          <a:fillRef idx="0">
            <a:schemeClr val="accent1"/>
          </a:fillRef>
          <a:effectRef idx="1">
            <a:schemeClr val="accent1"/>
          </a:effectRef>
          <a:fontRef idx="minor">
            <a:schemeClr val="tx1"/>
          </a:fontRef>
        </p:style>
      </p:cxnSp>
      <p:sp>
        <p:nvSpPr>
          <p:cNvPr id="48" name="Fumetto 2 47"/>
          <p:cNvSpPr/>
          <p:nvPr/>
        </p:nvSpPr>
        <p:spPr>
          <a:xfrm>
            <a:off x="1767630" y="1229314"/>
            <a:ext cx="2828260" cy="1155405"/>
          </a:xfrm>
          <a:prstGeom prst="wedgeRoundRectCallout">
            <a:avLst>
              <a:gd name="adj1" fmla="val 34637"/>
              <a:gd name="adj2" fmla="val 1177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err="1" smtClean="0"/>
              <a:t>Distributes</a:t>
            </a:r>
            <a:r>
              <a:rPr lang="it-IT" dirty="0" smtClean="0"/>
              <a:t> </a:t>
            </a:r>
            <a:r>
              <a:rPr lang="it-IT" dirty="0" err="1" smtClean="0"/>
              <a:t>incoming</a:t>
            </a:r>
            <a:r>
              <a:rPr lang="it-IT" dirty="0" smtClean="0"/>
              <a:t> </a:t>
            </a:r>
            <a:r>
              <a:rPr lang="it-IT" dirty="0" err="1" smtClean="0"/>
              <a:t>requests</a:t>
            </a:r>
            <a:r>
              <a:rPr lang="it-IT" dirty="0" smtClean="0"/>
              <a:t> to the </a:t>
            </a:r>
            <a:r>
              <a:rPr lang="it-IT" dirty="0" err="1" smtClean="0"/>
              <a:t>node</a:t>
            </a:r>
            <a:r>
              <a:rPr lang="it-IT" dirty="0" smtClean="0"/>
              <a:t> with the </a:t>
            </a:r>
            <a:r>
              <a:rPr lang="it-IT" dirty="0" err="1" smtClean="0"/>
              <a:t>lightest</a:t>
            </a:r>
            <a:r>
              <a:rPr lang="it-IT" dirty="0" smtClean="0"/>
              <a:t> </a:t>
            </a:r>
            <a:r>
              <a:rPr lang="it-IT" dirty="0" err="1" smtClean="0"/>
              <a:t>workload</a:t>
            </a:r>
            <a:endParaRPr lang="it-IT" dirty="0"/>
          </a:p>
        </p:txBody>
      </p:sp>
      <p:sp>
        <p:nvSpPr>
          <p:cNvPr id="49" name="Fumetto 2 48"/>
          <p:cNvSpPr/>
          <p:nvPr/>
        </p:nvSpPr>
        <p:spPr>
          <a:xfrm>
            <a:off x="4717316" y="1234689"/>
            <a:ext cx="2123946" cy="731020"/>
          </a:xfrm>
          <a:prstGeom prst="wedgeRoundRectCallout">
            <a:avLst>
              <a:gd name="adj1" fmla="val 43429"/>
              <a:gd name="adj2" fmla="val 22134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err="1" smtClean="0"/>
              <a:t>Periodically</a:t>
            </a:r>
            <a:r>
              <a:rPr lang="it-IT" dirty="0" smtClean="0"/>
              <a:t> </a:t>
            </a:r>
            <a:r>
              <a:rPr lang="it-IT" dirty="0" err="1" smtClean="0"/>
              <a:t>checks</a:t>
            </a:r>
            <a:r>
              <a:rPr lang="it-IT" dirty="0" smtClean="0"/>
              <a:t> </a:t>
            </a:r>
            <a:r>
              <a:rPr lang="it-IT" dirty="0" err="1" smtClean="0"/>
              <a:t>health</a:t>
            </a:r>
            <a:r>
              <a:rPr lang="it-IT" dirty="0" smtClean="0"/>
              <a:t> of </a:t>
            </a:r>
            <a:r>
              <a:rPr lang="it-IT" dirty="0" err="1" smtClean="0"/>
              <a:t>each</a:t>
            </a:r>
            <a:r>
              <a:rPr lang="it-IT" dirty="0" smtClean="0"/>
              <a:t> </a:t>
            </a:r>
            <a:r>
              <a:rPr lang="it-IT" dirty="0" err="1" smtClean="0"/>
              <a:t>node</a:t>
            </a:r>
            <a:endParaRPr lang="it-IT" dirty="0"/>
          </a:p>
        </p:txBody>
      </p:sp>
      <p:sp>
        <p:nvSpPr>
          <p:cNvPr id="50" name="Fumetto 2 49"/>
          <p:cNvSpPr/>
          <p:nvPr/>
        </p:nvSpPr>
        <p:spPr>
          <a:xfrm>
            <a:off x="7023779" y="1230752"/>
            <a:ext cx="2027275" cy="1124223"/>
          </a:xfrm>
          <a:prstGeom prst="wedgeRoundRectCallout">
            <a:avLst>
              <a:gd name="adj1" fmla="val -26752"/>
              <a:gd name="adj2" fmla="val 110626"/>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err="1" smtClean="0"/>
              <a:t>When</a:t>
            </a:r>
            <a:r>
              <a:rPr lang="it-IT" dirty="0" smtClean="0"/>
              <a:t> a </a:t>
            </a:r>
            <a:r>
              <a:rPr lang="it-IT" dirty="0" err="1" smtClean="0"/>
              <a:t>node</a:t>
            </a:r>
            <a:r>
              <a:rPr lang="it-IT" dirty="0" smtClean="0"/>
              <a:t> </a:t>
            </a:r>
            <a:r>
              <a:rPr lang="it-IT" dirty="0" err="1" smtClean="0"/>
              <a:t>is</a:t>
            </a:r>
            <a:r>
              <a:rPr lang="it-IT" dirty="0" smtClean="0"/>
              <a:t> </a:t>
            </a:r>
            <a:r>
              <a:rPr lang="it-IT" dirty="0" err="1" smtClean="0"/>
              <a:t>found</a:t>
            </a:r>
            <a:r>
              <a:rPr lang="it-IT" dirty="0" smtClean="0"/>
              <a:t> </a:t>
            </a:r>
            <a:r>
              <a:rPr lang="it-IT" dirty="0" err="1" smtClean="0"/>
              <a:t>unhealthy</a:t>
            </a:r>
            <a:r>
              <a:rPr lang="it-IT" dirty="0" smtClean="0"/>
              <a:t>, </a:t>
            </a:r>
            <a:r>
              <a:rPr lang="it-IT" dirty="0" err="1" smtClean="0"/>
              <a:t>it</a:t>
            </a:r>
            <a:r>
              <a:rPr lang="it-IT" dirty="0" smtClean="0"/>
              <a:t> </a:t>
            </a:r>
            <a:r>
              <a:rPr lang="it-IT" dirty="0" err="1" smtClean="0"/>
              <a:t>removed</a:t>
            </a:r>
            <a:r>
              <a:rPr lang="it-IT" dirty="0" smtClean="0"/>
              <a:t> from </a:t>
            </a:r>
            <a:r>
              <a:rPr lang="it-IT" dirty="0" err="1" smtClean="0"/>
              <a:t>load</a:t>
            </a:r>
            <a:r>
              <a:rPr lang="it-IT" dirty="0" smtClean="0"/>
              <a:t> </a:t>
            </a:r>
            <a:r>
              <a:rPr lang="it-IT" dirty="0" err="1" smtClean="0"/>
              <a:t>balancer</a:t>
            </a:r>
            <a:endParaRPr lang="it-IT" dirty="0"/>
          </a:p>
        </p:txBody>
      </p:sp>
      <p:pic>
        <p:nvPicPr>
          <p:cNvPr id="51" name="Immagine 50"/>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850963" y="4093846"/>
            <a:ext cx="2582188" cy="2582188"/>
          </a:xfrm>
          <a:prstGeom prst="rect">
            <a:avLst/>
          </a:prstGeom>
        </p:spPr>
      </p:pic>
      <p:sp>
        <p:nvSpPr>
          <p:cNvPr id="52" name="Freccia giù 51"/>
          <p:cNvSpPr/>
          <p:nvPr/>
        </p:nvSpPr>
        <p:spPr>
          <a:xfrm rot="10800000">
            <a:off x="1037027" y="5485472"/>
            <a:ext cx="427340" cy="480670"/>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pic>
        <p:nvPicPr>
          <p:cNvPr id="53" name="Immagine 5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7027" y="5485472"/>
            <a:ext cx="720000" cy="720000"/>
          </a:xfrm>
          <a:prstGeom prst="rect">
            <a:avLst/>
          </a:prstGeom>
        </p:spPr>
      </p:pic>
      <p:sp>
        <p:nvSpPr>
          <p:cNvPr id="54" name="Freccia giù 53"/>
          <p:cNvSpPr/>
          <p:nvPr/>
        </p:nvSpPr>
        <p:spPr>
          <a:xfrm rot="10800000">
            <a:off x="1460136" y="4523051"/>
            <a:ext cx="427340" cy="480670"/>
          </a:xfrm>
          <a:prstGeom prst="down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1286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1000"/>
                            </p:stCondLst>
                            <p:childTnLst>
                              <p:par>
                                <p:cTn id="32" presetID="23"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childTnLst>
                                </p:cTn>
                              </p:par>
                            </p:childTnLst>
                          </p:cTn>
                        </p:par>
                        <p:par>
                          <p:cTn id="64" fill="hold">
                            <p:stCondLst>
                              <p:cond delay="500"/>
                            </p:stCondLst>
                            <p:childTnLst>
                              <p:par>
                                <p:cTn id="65" presetID="9" presetClass="exit" presetSubtype="0" fill="hold" grpId="0" nodeType="afterEffect">
                                  <p:stCondLst>
                                    <p:cond delay="0"/>
                                  </p:stCondLst>
                                  <p:childTnLst>
                                    <p:animEffect transition="out" filter="dissolv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par>
                          <p:cTn id="68" fill="hold">
                            <p:stCondLst>
                              <p:cond delay="1000"/>
                            </p:stCondLst>
                            <p:childTnLst>
                              <p:par>
                                <p:cTn id="69" presetID="9" presetClass="exit" presetSubtype="0" fill="hold" grpId="1" nodeType="afterEffect">
                                  <p:stCondLst>
                                    <p:cond delay="0"/>
                                  </p:stCondLst>
                                  <p:childTnLst>
                                    <p:animEffect transition="out" filter="dissolv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cTn>
                              </p:par>
                            </p:childTnLst>
                          </p:cTn>
                        </p:par>
                        <p:par>
                          <p:cTn id="75" fill="hold">
                            <p:stCondLst>
                              <p:cond delay="1500"/>
                            </p:stCondLst>
                            <p:childTnLst>
                              <p:par>
                                <p:cTn id="76" presetID="22" presetClass="entr" presetSubtype="4" fill="hold" grpId="0"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down)">
                                      <p:cBhvr>
                                        <p:cTn id="78" dur="500"/>
                                        <p:tgtEl>
                                          <p:spTgt spid="35"/>
                                        </p:tgtEl>
                                      </p:cBhvr>
                                    </p:animEffect>
                                  </p:childTnLst>
                                </p:cTn>
                              </p:par>
                            </p:childTnLst>
                          </p:cTn>
                        </p:par>
                        <p:par>
                          <p:cTn id="79" fill="hold">
                            <p:stCondLst>
                              <p:cond delay="2000"/>
                            </p:stCondLst>
                            <p:childTnLst>
                              <p:par>
                                <p:cTn id="80" presetID="22" presetClass="entr" presetSubtype="1" fill="hold" grpId="0" nodeType="after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up)">
                                      <p:cBhvr>
                                        <p:cTn id="82" dur="500"/>
                                        <p:tgtEl>
                                          <p:spTgt spid="37"/>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up)">
                                      <p:cBhvr>
                                        <p:cTn id="85" dur="500"/>
                                        <p:tgtEl>
                                          <p:spTgt spid="38"/>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wipe(up)">
                                      <p:cBhvr>
                                        <p:cTn id="88" dur="500"/>
                                        <p:tgtEl>
                                          <p:spTgt spid="39"/>
                                        </p:tgtEl>
                                      </p:cBhvr>
                                    </p:animEffect>
                                  </p:childTnLst>
                                </p:cTn>
                              </p:par>
                            </p:childTnLst>
                          </p:cTn>
                        </p:par>
                        <p:par>
                          <p:cTn id="89" fill="hold">
                            <p:stCondLst>
                              <p:cond delay="2500"/>
                            </p:stCondLst>
                            <p:childTnLst>
                              <p:par>
                                <p:cTn id="90" presetID="23" presetClass="entr" presetSubtype="16" fill="hold" grpId="0" nodeType="after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500" fill="hold"/>
                                        <p:tgtEl>
                                          <p:spTgt spid="48"/>
                                        </p:tgtEl>
                                        <p:attrNameLst>
                                          <p:attrName>ppt_w</p:attrName>
                                        </p:attrNameLst>
                                      </p:cBhvr>
                                      <p:tavLst>
                                        <p:tav tm="0">
                                          <p:val>
                                            <p:fltVal val="0"/>
                                          </p:val>
                                        </p:tav>
                                        <p:tav tm="100000">
                                          <p:val>
                                            <p:strVal val="#ppt_w"/>
                                          </p:val>
                                        </p:tav>
                                      </p:tavLst>
                                    </p:anim>
                                    <p:anim calcmode="lin" valueType="num">
                                      <p:cBhvr>
                                        <p:cTn id="93" dur="500" fill="hold"/>
                                        <p:tgtEl>
                                          <p:spTgt spid="48"/>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3" presetClass="entr" presetSubtype="16" fill="hold" nodeType="clickEffect">
                                  <p:stCondLst>
                                    <p:cond delay="0"/>
                                  </p:stCondLst>
                                  <p:childTnLst>
                                    <p:set>
                                      <p:cBhvr>
                                        <p:cTn id="97" dur="1" fill="hold">
                                          <p:stCondLst>
                                            <p:cond delay="0"/>
                                          </p:stCondLst>
                                        </p:cTn>
                                        <p:tgtEl>
                                          <p:spTgt spid="53"/>
                                        </p:tgtEl>
                                        <p:attrNameLst>
                                          <p:attrName>style.visibility</p:attrName>
                                        </p:attrNameLst>
                                      </p:cBhvr>
                                      <p:to>
                                        <p:strVal val="visible"/>
                                      </p:to>
                                    </p:set>
                                    <p:anim calcmode="lin" valueType="num">
                                      <p:cBhvr>
                                        <p:cTn id="98" dur="500" fill="hold"/>
                                        <p:tgtEl>
                                          <p:spTgt spid="53"/>
                                        </p:tgtEl>
                                        <p:attrNameLst>
                                          <p:attrName>ppt_w</p:attrName>
                                        </p:attrNameLst>
                                      </p:cBhvr>
                                      <p:tavLst>
                                        <p:tav tm="0">
                                          <p:val>
                                            <p:fltVal val="0"/>
                                          </p:val>
                                        </p:tav>
                                        <p:tav tm="100000">
                                          <p:val>
                                            <p:strVal val="#ppt_w"/>
                                          </p:val>
                                        </p:tav>
                                      </p:tavLst>
                                    </p:anim>
                                    <p:anim calcmode="lin" valueType="num">
                                      <p:cBhvr>
                                        <p:cTn id="99" dur="500" fill="hold"/>
                                        <p:tgtEl>
                                          <p:spTgt spid="53"/>
                                        </p:tgtEl>
                                        <p:attrNameLst>
                                          <p:attrName>ppt_h</p:attrName>
                                        </p:attrNameLst>
                                      </p:cBhvr>
                                      <p:tavLst>
                                        <p:tav tm="0">
                                          <p:val>
                                            <p:fltVal val="0"/>
                                          </p:val>
                                        </p:tav>
                                        <p:tav tm="100000">
                                          <p:val>
                                            <p:strVal val="#ppt_h"/>
                                          </p:val>
                                        </p:tav>
                                      </p:tavLst>
                                    </p:anim>
                                  </p:childTnLst>
                                </p:cTn>
                              </p:par>
                            </p:childTnLst>
                          </p:cTn>
                        </p:par>
                        <p:par>
                          <p:cTn id="100" fill="hold">
                            <p:stCondLst>
                              <p:cond delay="500"/>
                            </p:stCondLst>
                            <p:childTnLst>
                              <p:par>
                                <p:cTn id="101" presetID="22" presetClass="entr" presetSubtype="4" fill="hold" grpId="0" nodeType="after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wipe(down)">
                                      <p:cBhvr>
                                        <p:cTn id="103" dur="500"/>
                                        <p:tgtEl>
                                          <p:spTgt spid="52"/>
                                        </p:tgtEl>
                                      </p:cBhvr>
                                    </p:animEffect>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nodeType="clickEffect">
                                  <p:stCondLst>
                                    <p:cond delay="0"/>
                                  </p:stCondLst>
                                  <p:childTnLst>
                                    <p:set>
                                      <p:cBhvr>
                                        <p:cTn id="107" dur="1" fill="hold">
                                          <p:stCondLst>
                                            <p:cond delay="0"/>
                                          </p:stCondLst>
                                        </p:cTn>
                                        <p:tgtEl>
                                          <p:spTgt spid="40"/>
                                        </p:tgtEl>
                                        <p:attrNameLst>
                                          <p:attrName>style.visibility</p:attrName>
                                        </p:attrNameLst>
                                      </p:cBhvr>
                                      <p:to>
                                        <p:strVal val="visible"/>
                                      </p:to>
                                    </p:set>
                                    <p:anim calcmode="lin" valueType="num">
                                      <p:cBhvr>
                                        <p:cTn id="108" dur="500" fill="hold"/>
                                        <p:tgtEl>
                                          <p:spTgt spid="40"/>
                                        </p:tgtEl>
                                        <p:attrNameLst>
                                          <p:attrName>ppt_w</p:attrName>
                                        </p:attrNameLst>
                                      </p:cBhvr>
                                      <p:tavLst>
                                        <p:tav tm="0">
                                          <p:val>
                                            <p:fltVal val="0"/>
                                          </p:val>
                                        </p:tav>
                                        <p:tav tm="100000">
                                          <p:val>
                                            <p:strVal val="#ppt_w"/>
                                          </p:val>
                                        </p:tav>
                                      </p:tavLst>
                                    </p:anim>
                                    <p:anim calcmode="lin" valueType="num">
                                      <p:cBhvr>
                                        <p:cTn id="109" dur="500" fill="hold"/>
                                        <p:tgtEl>
                                          <p:spTgt spid="40"/>
                                        </p:tgtEl>
                                        <p:attrNameLst>
                                          <p:attrName>ppt_h</p:attrName>
                                        </p:attrNameLst>
                                      </p:cBhvr>
                                      <p:tavLst>
                                        <p:tav tm="0">
                                          <p:val>
                                            <p:fltVal val="0"/>
                                          </p:val>
                                        </p:tav>
                                        <p:tav tm="100000">
                                          <p:val>
                                            <p:strVal val="#ppt_h"/>
                                          </p:val>
                                        </p:tav>
                                      </p:tavLst>
                                    </p:anim>
                                  </p:childTnLst>
                                </p:cTn>
                              </p:par>
                            </p:childTnLst>
                          </p:cTn>
                        </p:par>
                        <p:par>
                          <p:cTn id="110" fill="hold">
                            <p:stCondLst>
                              <p:cond delay="500"/>
                            </p:stCondLst>
                            <p:childTnLst>
                              <p:par>
                                <p:cTn id="111" presetID="22" presetClass="entr" presetSubtype="4" fill="hold" grpId="0" nodeType="after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wipe(down)">
                                      <p:cBhvr>
                                        <p:cTn id="113" dur="500"/>
                                        <p:tgtEl>
                                          <p:spTgt spid="41"/>
                                        </p:tgtEl>
                                      </p:cBhvr>
                                    </p:animEffect>
                                  </p:childTnLst>
                                </p:cTn>
                              </p:par>
                            </p:childTnLst>
                          </p:cTn>
                        </p:par>
                      </p:childTnLst>
                    </p:cTn>
                  </p:par>
                  <p:par>
                    <p:cTn id="114" fill="hold">
                      <p:stCondLst>
                        <p:cond delay="indefinite"/>
                      </p:stCondLst>
                      <p:childTnLst>
                        <p:par>
                          <p:cTn id="115" fill="hold">
                            <p:stCondLst>
                              <p:cond delay="0"/>
                            </p:stCondLst>
                            <p:childTnLst>
                              <p:par>
                                <p:cTn id="116" presetID="23" presetClass="entr" presetSubtype="16" fill="hold" grpId="0" nodeType="clickEffect">
                                  <p:stCondLst>
                                    <p:cond delay="0"/>
                                  </p:stCondLst>
                                  <p:childTnLst>
                                    <p:set>
                                      <p:cBhvr>
                                        <p:cTn id="117" dur="1" fill="hold">
                                          <p:stCondLst>
                                            <p:cond delay="0"/>
                                          </p:stCondLst>
                                        </p:cTn>
                                        <p:tgtEl>
                                          <p:spTgt spid="43"/>
                                        </p:tgtEl>
                                        <p:attrNameLst>
                                          <p:attrName>style.visibility</p:attrName>
                                        </p:attrNameLst>
                                      </p:cBhvr>
                                      <p:to>
                                        <p:strVal val="visible"/>
                                      </p:to>
                                    </p:set>
                                    <p:anim calcmode="lin" valueType="num">
                                      <p:cBhvr>
                                        <p:cTn id="118" dur="500" fill="hold"/>
                                        <p:tgtEl>
                                          <p:spTgt spid="43"/>
                                        </p:tgtEl>
                                        <p:attrNameLst>
                                          <p:attrName>ppt_w</p:attrName>
                                        </p:attrNameLst>
                                      </p:cBhvr>
                                      <p:tavLst>
                                        <p:tav tm="0">
                                          <p:val>
                                            <p:fltVal val="0"/>
                                          </p:val>
                                        </p:tav>
                                        <p:tav tm="100000">
                                          <p:val>
                                            <p:strVal val="#ppt_w"/>
                                          </p:val>
                                        </p:tav>
                                      </p:tavLst>
                                    </p:anim>
                                    <p:anim calcmode="lin" valueType="num">
                                      <p:cBhvr>
                                        <p:cTn id="119" dur="500" fill="hold"/>
                                        <p:tgtEl>
                                          <p:spTgt spid="43"/>
                                        </p:tgtEl>
                                        <p:attrNameLst>
                                          <p:attrName>ppt_h</p:attrName>
                                        </p:attrNameLst>
                                      </p:cBhvr>
                                      <p:tavLst>
                                        <p:tav tm="0">
                                          <p:val>
                                            <p:fltVal val="0"/>
                                          </p:val>
                                        </p:tav>
                                        <p:tav tm="100000">
                                          <p:val>
                                            <p:strVal val="#ppt_h"/>
                                          </p:val>
                                        </p:tav>
                                      </p:tavLst>
                                    </p:anim>
                                  </p:childTnLst>
                                </p:cTn>
                              </p:par>
                              <p:par>
                                <p:cTn id="120" presetID="23" presetClass="entr" presetSubtype="16" fill="hold" nodeType="withEffect">
                                  <p:stCondLst>
                                    <p:cond delay="0"/>
                                  </p:stCondLst>
                                  <p:childTnLst>
                                    <p:set>
                                      <p:cBhvr>
                                        <p:cTn id="121" dur="1" fill="hold">
                                          <p:stCondLst>
                                            <p:cond delay="0"/>
                                          </p:stCondLst>
                                        </p:cTn>
                                        <p:tgtEl>
                                          <p:spTgt spid="44"/>
                                        </p:tgtEl>
                                        <p:attrNameLst>
                                          <p:attrName>style.visibility</p:attrName>
                                        </p:attrNameLst>
                                      </p:cBhvr>
                                      <p:to>
                                        <p:strVal val="visible"/>
                                      </p:to>
                                    </p:set>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fltVal val="0"/>
                                          </p:val>
                                        </p:tav>
                                        <p:tav tm="100000">
                                          <p:val>
                                            <p:strVal val="#ppt_h"/>
                                          </p:val>
                                        </p:tav>
                                      </p:tavLst>
                                    </p:anim>
                                  </p:childTnLst>
                                </p:cTn>
                              </p:par>
                            </p:childTnLst>
                          </p:cTn>
                        </p:par>
                        <p:par>
                          <p:cTn id="124" fill="hold">
                            <p:stCondLst>
                              <p:cond delay="500"/>
                            </p:stCondLst>
                            <p:childTnLst>
                              <p:par>
                                <p:cTn id="125" presetID="23" presetClass="entr" presetSubtype="16" fill="hold" grpId="0" nodeType="after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p:cTn id="127" dur="500" fill="hold"/>
                                        <p:tgtEl>
                                          <p:spTgt spid="49"/>
                                        </p:tgtEl>
                                        <p:attrNameLst>
                                          <p:attrName>ppt_w</p:attrName>
                                        </p:attrNameLst>
                                      </p:cBhvr>
                                      <p:tavLst>
                                        <p:tav tm="0">
                                          <p:val>
                                            <p:fltVal val="0"/>
                                          </p:val>
                                        </p:tav>
                                        <p:tav tm="100000">
                                          <p:val>
                                            <p:strVal val="#ppt_w"/>
                                          </p:val>
                                        </p:tav>
                                      </p:tavLst>
                                    </p:anim>
                                    <p:anim calcmode="lin" valueType="num">
                                      <p:cBhvr>
                                        <p:cTn id="128" dur="500" fill="hold"/>
                                        <p:tgtEl>
                                          <p:spTgt spid="49"/>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grpId="0" nodeType="clickEffect">
                                  <p:stCondLst>
                                    <p:cond delay="0"/>
                                  </p:stCondLst>
                                  <p:childTnLst>
                                    <p:set>
                                      <p:cBhvr>
                                        <p:cTn id="132" dur="1" fill="hold">
                                          <p:stCondLst>
                                            <p:cond delay="0"/>
                                          </p:stCondLst>
                                        </p:cTn>
                                        <p:tgtEl>
                                          <p:spTgt spid="50"/>
                                        </p:tgtEl>
                                        <p:attrNameLst>
                                          <p:attrName>style.visibility</p:attrName>
                                        </p:attrNameLst>
                                      </p:cBhvr>
                                      <p:to>
                                        <p:strVal val="visible"/>
                                      </p:to>
                                    </p:set>
                                    <p:anim calcmode="lin" valueType="num">
                                      <p:cBhvr>
                                        <p:cTn id="133" dur="500" fill="hold"/>
                                        <p:tgtEl>
                                          <p:spTgt spid="50"/>
                                        </p:tgtEl>
                                        <p:attrNameLst>
                                          <p:attrName>ppt_w</p:attrName>
                                        </p:attrNameLst>
                                      </p:cBhvr>
                                      <p:tavLst>
                                        <p:tav tm="0">
                                          <p:val>
                                            <p:fltVal val="0"/>
                                          </p:val>
                                        </p:tav>
                                        <p:tav tm="100000">
                                          <p:val>
                                            <p:strVal val="#ppt_w"/>
                                          </p:val>
                                        </p:tav>
                                      </p:tavLst>
                                    </p:anim>
                                    <p:anim calcmode="lin" valueType="num">
                                      <p:cBhvr>
                                        <p:cTn id="134" dur="500" fill="hold"/>
                                        <p:tgtEl>
                                          <p:spTgt spid="50"/>
                                        </p:tgtEl>
                                        <p:attrNameLst>
                                          <p:attrName>ppt_h</p:attrName>
                                        </p:attrNameLst>
                                      </p:cBhvr>
                                      <p:tavLst>
                                        <p:tav tm="0">
                                          <p:val>
                                            <p:fltVal val="0"/>
                                          </p:val>
                                        </p:tav>
                                        <p:tav tm="100000">
                                          <p:val>
                                            <p:strVal val="#ppt_h"/>
                                          </p:val>
                                        </p:tav>
                                      </p:tavLst>
                                    </p:anim>
                                  </p:childTnLst>
                                </p:cTn>
                              </p:par>
                              <p:par>
                                <p:cTn id="135" presetID="23" presetClass="entr" presetSubtype="16" fill="hold" nodeType="withEffect">
                                  <p:stCondLst>
                                    <p:cond delay="0"/>
                                  </p:stCondLst>
                                  <p:childTnLst>
                                    <p:set>
                                      <p:cBhvr>
                                        <p:cTn id="136" dur="1" fill="hold">
                                          <p:stCondLst>
                                            <p:cond delay="0"/>
                                          </p:stCondLst>
                                        </p:cTn>
                                        <p:tgtEl>
                                          <p:spTgt spid="51"/>
                                        </p:tgtEl>
                                        <p:attrNameLst>
                                          <p:attrName>style.visibility</p:attrName>
                                        </p:attrNameLst>
                                      </p:cBhvr>
                                      <p:to>
                                        <p:strVal val="visible"/>
                                      </p:to>
                                    </p:set>
                                    <p:anim calcmode="lin" valueType="num">
                                      <p:cBhvr>
                                        <p:cTn id="137" dur="500" fill="hold"/>
                                        <p:tgtEl>
                                          <p:spTgt spid="51"/>
                                        </p:tgtEl>
                                        <p:attrNameLst>
                                          <p:attrName>ppt_w</p:attrName>
                                        </p:attrNameLst>
                                      </p:cBhvr>
                                      <p:tavLst>
                                        <p:tav tm="0">
                                          <p:val>
                                            <p:fltVal val="0"/>
                                          </p:val>
                                        </p:tav>
                                        <p:tav tm="100000">
                                          <p:val>
                                            <p:strVal val="#ppt_w"/>
                                          </p:val>
                                        </p:tav>
                                      </p:tavLst>
                                    </p:anim>
                                    <p:anim calcmode="lin" valueType="num">
                                      <p:cBhvr>
                                        <p:cTn id="138"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54"/>
                                        </p:tgtEl>
                                        <p:attrNameLst>
                                          <p:attrName>style.visibility</p:attrName>
                                        </p:attrNameLst>
                                      </p:cBhvr>
                                      <p:to>
                                        <p:strVal val="visible"/>
                                      </p:to>
                                    </p:set>
                                    <p:animEffect transition="in" filter="wipe(down)">
                                      <p:cBhvr>
                                        <p:cTn id="14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3" grpId="0"/>
      <p:bldP spid="24" grpId="0" animBg="1"/>
      <p:bldP spid="27" grpId="0"/>
      <p:bldP spid="31" grpId="0" animBg="1"/>
      <p:bldP spid="32" grpId="0" animBg="1"/>
      <p:bldP spid="33" grpId="0" animBg="1"/>
      <p:bldP spid="33" grpId="1" animBg="1"/>
      <p:bldP spid="34" grpId="0" animBg="1"/>
      <p:bldP spid="34" grpId="1" animBg="1"/>
      <p:bldP spid="35" grpId="0" animBg="1"/>
      <p:bldP spid="37" grpId="0" animBg="1"/>
      <p:bldP spid="38" grpId="0" animBg="1"/>
      <p:bldP spid="39" grpId="0" animBg="1"/>
      <p:bldP spid="41" grpId="0" animBg="1"/>
      <p:bldP spid="43" grpId="0" animBg="1"/>
      <p:bldP spid="48" grpId="0" animBg="1"/>
      <p:bldP spid="49" grpId="0" animBg="1"/>
      <p:bldP spid="50" grpId="0" animBg="1"/>
      <p:bldP spid="52"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3524"/>
            <a:ext cx="9144000" cy="1143000"/>
          </a:xfrm>
        </p:spPr>
        <p:txBody>
          <a:bodyPr>
            <a:noAutofit/>
          </a:bodyPr>
          <a:lstStyle/>
          <a:p>
            <a:r>
              <a:rPr lang="en-US" sz="2800" b="1" dirty="0" smtClean="0">
                <a:solidFill>
                  <a:srgbClr val="007AC2"/>
                </a:solidFill>
                <a:cs typeface="Avenir LT Std 55 Roman" pitchFamily="34" charset="0"/>
              </a:rPr>
              <a:t>WMO INTEGRATED GLOBAL OBSERVING SYSTEM (WIGOS)</a:t>
            </a:r>
            <a:br>
              <a:rPr lang="en-US" sz="2800" b="1" dirty="0" smtClean="0">
                <a:solidFill>
                  <a:srgbClr val="007AC2"/>
                </a:solidFill>
                <a:cs typeface="Avenir LT Std 55 Roman" pitchFamily="34" charset="0"/>
              </a:rPr>
            </a:br>
            <a:r>
              <a:rPr lang="en-US" sz="2800" b="1" dirty="0" smtClean="0">
                <a:solidFill>
                  <a:srgbClr val="007AC2"/>
                </a:solidFill>
                <a:cs typeface="Avenir LT Std 55 Roman" pitchFamily="34" charset="0"/>
              </a:rPr>
              <a:t>and</a:t>
            </a:r>
            <a:br>
              <a:rPr lang="en-US" sz="2800" b="1" dirty="0" smtClean="0">
                <a:solidFill>
                  <a:srgbClr val="007AC2"/>
                </a:solidFill>
                <a:cs typeface="Avenir LT Std 55 Roman" pitchFamily="34" charset="0"/>
              </a:rPr>
            </a:br>
            <a:r>
              <a:rPr lang="en-US" sz="2800" b="1" dirty="0" smtClean="0">
                <a:solidFill>
                  <a:srgbClr val="007AC2"/>
                </a:solidFill>
                <a:cs typeface="Avenir LT Std 55 Roman" pitchFamily="34" charset="0"/>
              </a:rPr>
              <a:t>WMO HYDROLOGICAL OBSERVING SYSTEM (WHOS)</a:t>
            </a:r>
            <a:endParaRPr lang="en-US" sz="2800" dirty="0"/>
          </a:p>
        </p:txBody>
      </p:sp>
      <p:sp>
        <p:nvSpPr>
          <p:cNvPr id="4" name="Slide Number Placeholder 3"/>
          <p:cNvSpPr>
            <a:spLocks noGrp="1"/>
          </p:cNvSpPr>
          <p:nvPr>
            <p:ph type="sldNum" sz="quarter" idx="12"/>
          </p:nvPr>
        </p:nvSpPr>
        <p:spPr/>
        <p:txBody>
          <a:bodyPr/>
          <a:lstStyle/>
          <a:p>
            <a:fld id="{9259AF2F-52C6-9B46-B8B2-0579234AE62E}" type="slidenum">
              <a:rPr lang="en-US" smtClean="0"/>
              <a:pPr/>
              <a:t>2</a:t>
            </a:fld>
            <a:endParaRPr lang="en-US" dirty="0"/>
          </a:p>
        </p:txBody>
      </p:sp>
      <p:pic>
        <p:nvPicPr>
          <p:cNvPr id="1026" name="Picture 2"/>
          <p:cNvPicPr>
            <a:picLocks noChangeAspect="1" noChangeArrowheads="1"/>
          </p:cNvPicPr>
          <p:nvPr/>
        </p:nvPicPr>
        <p:blipFill>
          <a:blip r:embed="rId2"/>
          <a:srcRect/>
          <a:stretch>
            <a:fillRect/>
          </a:stretch>
        </p:blipFill>
        <p:spPr bwMode="auto">
          <a:xfrm>
            <a:off x="2469614" y="3669181"/>
            <a:ext cx="5150387" cy="3052294"/>
          </a:xfrm>
          <a:prstGeom prst="rect">
            <a:avLst/>
          </a:prstGeom>
          <a:noFill/>
          <a:ln w="9525">
            <a:noFill/>
            <a:miter lim="800000"/>
            <a:headEnd/>
            <a:tailEnd/>
          </a:ln>
        </p:spPr>
      </p:pic>
      <p:sp>
        <p:nvSpPr>
          <p:cNvPr id="7" name="TextBox 8"/>
          <p:cNvSpPr txBox="1"/>
          <p:nvPr/>
        </p:nvSpPr>
        <p:spPr>
          <a:xfrm>
            <a:off x="228600" y="1516701"/>
            <a:ext cx="8644944" cy="2308324"/>
          </a:xfrm>
          <a:prstGeom prst="rect">
            <a:avLst/>
          </a:prstGeom>
          <a:noFill/>
        </p:spPr>
        <p:txBody>
          <a:bodyPr wrap="square" rtlCol="0">
            <a:spAutoFit/>
          </a:bodyPr>
          <a:lstStyle/>
          <a:p>
            <a:pPr marL="457200" indent="-457200">
              <a:spcBef>
                <a:spcPts val="0"/>
              </a:spcBef>
              <a:spcAft>
                <a:spcPts val="0"/>
              </a:spcAft>
            </a:pPr>
            <a:r>
              <a:rPr lang="en-US" b="1" dirty="0" smtClean="0"/>
              <a:t>In June 2015 the President of </a:t>
            </a:r>
            <a:r>
              <a:rPr lang="en-US" b="1" dirty="0" err="1" smtClean="0"/>
              <a:t>CHy</a:t>
            </a:r>
            <a:r>
              <a:rPr lang="en-US" b="1" dirty="0" smtClean="0"/>
              <a:t> informed Cg-17 of </a:t>
            </a:r>
            <a:r>
              <a:rPr lang="en-US" b="1" dirty="0" err="1" smtClean="0"/>
              <a:t>CHy</a:t>
            </a:r>
            <a:r>
              <a:rPr lang="en-US" b="1" dirty="0" smtClean="0"/>
              <a:t> proposal to develop WHOS as t</a:t>
            </a:r>
            <a:r>
              <a:rPr lang="en-US" b="1" kern="0" dirty="0" smtClean="0"/>
              <a:t>he </a:t>
            </a:r>
            <a:r>
              <a:rPr lang="en-US" b="1" kern="0" dirty="0" err="1" smtClean="0"/>
              <a:t>CHy</a:t>
            </a:r>
            <a:r>
              <a:rPr lang="en-US" b="1" kern="0" dirty="0" smtClean="0"/>
              <a:t> contribution to WIGOS</a:t>
            </a:r>
          </a:p>
          <a:p>
            <a:pPr marL="457200" indent="-457200">
              <a:spcBef>
                <a:spcPts val="0"/>
              </a:spcBef>
              <a:spcAft>
                <a:spcPts val="0"/>
              </a:spcAft>
            </a:pPr>
            <a:endParaRPr lang="en-US" sz="1200" b="1" kern="0" dirty="0" smtClean="0"/>
          </a:p>
          <a:p>
            <a:pPr lvl="1">
              <a:spcBef>
                <a:spcPts val="0"/>
              </a:spcBef>
              <a:buFont typeface="Arial"/>
              <a:buChar char="•"/>
            </a:pPr>
            <a:r>
              <a:rPr lang="en-US" dirty="0" smtClean="0"/>
              <a:t>	</a:t>
            </a:r>
            <a:r>
              <a:rPr lang="en-US" i="1" dirty="0" smtClean="0"/>
              <a:t>Congress welcomed the effort and urged the president of </a:t>
            </a:r>
            <a:r>
              <a:rPr lang="en-US" i="1" dirty="0" err="1" smtClean="0"/>
              <a:t>CHy</a:t>
            </a:r>
            <a:r>
              <a:rPr lang="en-US" i="1" dirty="0" smtClean="0"/>
              <a:t> to continue guiding WHOS to full implementation</a:t>
            </a:r>
          </a:p>
          <a:p>
            <a:pPr lvl="1">
              <a:spcBef>
                <a:spcPts val="0"/>
              </a:spcBef>
            </a:pPr>
            <a:endParaRPr lang="en-US" sz="1200" dirty="0" smtClean="0"/>
          </a:p>
          <a:p>
            <a:pPr lvl="1">
              <a:spcBef>
                <a:spcPts val="0"/>
              </a:spcBef>
              <a:buFont typeface="Arial"/>
              <a:buChar char="•"/>
            </a:pPr>
            <a:r>
              <a:rPr lang="en-US" dirty="0" smtClean="0"/>
              <a:t> 	</a:t>
            </a:r>
            <a:r>
              <a:rPr lang="en-US" i="1" dirty="0" smtClean="0"/>
              <a:t>Congress urged the promotion of WHOS among NHSs and the hydrological community</a:t>
            </a:r>
          </a:p>
          <a:p>
            <a:pPr lvl="1">
              <a:spcBef>
                <a:spcPts val="0"/>
              </a:spcBef>
            </a:pPr>
            <a:endParaRPr lang="en-US" sz="1200" dirty="0" smtClean="0"/>
          </a:p>
        </p:txBody>
      </p:sp>
    </p:spTree>
    <p:extLst>
      <p:ext uri="{BB962C8B-B14F-4D97-AF65-F5344CB8AC3E}">
        <p14:creationId xmlns:p14="http://schemas.microsoft.com/office/powerpoint/2010/main" xmlns="" val="1321063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736" y="361569"/>
            <a:ext cx="4745579" cy="1325563"/>
          </a:xfrm>
        </p:spPr>
        <p:txBody>
          <a:bodyPr>
            <a:normAutofit fontScale="90000"/>
          </a:bodyPr>
          <a:lstStyle/>
          <a:p>
            <a:r>
              <a:rPr lang="en-US" dirty="0" smtClean="0"/>
              <a:t>WHOS</a:t>
            </a:r>
            <a:br>
              <a:rPr lang="en-US" dirty="0" smtClean="0"/>
            </a:br>
            <a:r>
              <a:rPr lang="en-US" dirty="0" smtClean="0"/>
              <a:t>ontology service</a:t>
            </a:r>
            <a:endParaRPr lang="en-US" dirty="0"/>
          </a:p>
        </p:txBody>
      </p:sp>
      <p:grpSp>
        <p:nvGrpSpPr>
          <p:cNvPr id="3" name="Gruppo 3"/>
          <p:cNvGrpSpPr/>
          <p:nvPr/>
        </p:nvGrpSpPr>
        <p:grpSpPr>
          <a:xfrm>
            <a:off x="2708422" y="3743752"/>
            <a:ext cx="1869365" cy="642505"/>
            <a:chOff x="2803614" y="3377688"/>
            <a:chExt cx="3047283" cy="998024"/>
          </a:xfrm>
        </p:grpSpPr>
        <p:sp>
          <p:nvSpPr>
            <p:cNvPr id="5" name="CasellaDiTesto 4"/>
            <p:cNvSpPr txBox="1"/>
            <p:nvPr/>
          </p:nvSpPr>
          <p:spPr>
            <a:xfrm>
              <a:off x="4016305" y="3564423"/>
              <a:ext cx="1834592" cy="621504"/>
            </a:xfrm>
            <a:prstGeom prst="rect">
              <a:avLst/>
            </a:prstGeom>
            <a:noFill/>
          </p:spPr>
          <p:txBody>
            <a:bodyPr wrap="none" rtlCol="0">
              <a:spAutoFit/>
            </a:bodyPr>
            <a:lstStyle/>
            <a:p>
              <a:r>
                <a:rPr lang="en-US" sz="2000" b="1" i="1" dirty="0" smtClean="0"/>
                <a:t>Flowrate</a:t>
              </a:r>
              <a:endParaRPr lang="en-US" sz="2000" b="1" i="1" dirty="0"/>
            </a:p>
          </p:txBody>
        </p:sp>
        <p:sp>
          <p:nvSpPr>
            <p:cNvPr id="6" name="Rettangolo 5"/>
            <p:cNvSpPr/>
            <p:nvPr/>
          </p:nvSpPr>
          <p:spPr>
            <a:xfrm>
              <a:off x="2803614" y="3377688"/>
              <a:ext cx="3024317" cy="998024"/>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855922" y="3444812"/>
              <a:ext cx="1108075" cy="863775"/>
            </a:xfrm>
            <a:prstGeom prst="rect">
              <a:avLst/>
            </a:prstGeom>
          </p:spPr>
        </p:pic>
      </p:grpSp>
      <p:grpSp>
        <p:nvGrpSpPr>
          <p:cNvPr id="4" name="Gruppo 7"/>
          <p:cNvGrpSpPr/>
          <p:nvPr/>
        </p:nvGrpSpPr>
        <p:grpSpPr>
          <a:xfrm>
            <a:off x="5178371" y="3282623"/>
            <a:ext cx="2142966" cy="642505"/>
            <a:chOff x="2797260" y="3521267"/>
            <a:chExt cx="3493285" cy="998024"/>
          </a:xfrm>
        </p:grpSpPr>
        <p:grpSp>
          <p:nvGrpSpPr>
            <p:cNvPr id="8" name="Gruppo 8"/>
            <p:cNvGrpSpPr/>
            <p:nvPr/>
          </p:nvGrpSpPr>
          <p:grpSpPr>
            <a:xfrm>
              <a:off x="2797260" y="3521267"/>
              <a:ext cx="3493285" cy="998024"/>
              <a:chOff x="2466847" y="3377152"/>
              <a:chExt cx="3493285" cy="998024"/>
            </a:xfrm>
          </p:grpSpPr>
          <p:sp>
            <p:nvSpPr>
              <p:cNvPr id="12" name="CasellaDiTesto 11"/>
              <p:cNvSpPr txBox="1"/>
              <p:nvPr/>
            </p:nvSpPr>
            <p:spPr>
              <a:xfrm>
                <a:off x="3679538" y="3563887"/>
                <a:ext cx="2280594" cy="621504"/>
              </a:xfrm>
              <a:prstGeom prst="rect">
                <a:avLst/>
              </a:prstGeom>
              <a:noFill/>
            </p:spPr>
            <p:txBody>
              <a:bodyPr wrap="none" rtlCol="0">
                <a:spAutoFit/>
              </a:bodyPr>
              <a:lstStyle/>
              <a:p>
                <a:r>
                  <a:rPr lang="en-US" sz="2000" b="1" i="1" dirty="0" smtClean="0"/>
                  <a:t>Water level</a:t>
                </a:r>
                <a:endParaRPr lang="en-US" sz="2000" b="1" i="1" dirty="0"/>
              </a:p>
            </p:txBody>
          </p:sp>
          <p:sp>
            <p:nvSpPr>
              <p:cNvPr id="13" name="Rettangolo 12"/>
              <p:cNvSpPr/>
              <p:nvPr/>
            </p:nvSpPr>
            <p:spPr>
              <a:xfrm>
                <a:off x="2466847" y="3377152"/>
                <a:ext cx="3448979" cy="998024"/>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ttangolo 9"/>
            <p:cNvSpPr/>
            <p:nvPr/>
          </p:nvSpPr>
          <p:spPr>
            <a:xfrm>
              <a:off x="3010308" y="3814763"/>
              <a:ext cx="712704" cy="446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91714" y="3655988"/>
              <a:ext cx="758018" cy="677575"/>
            </a:xfrm>
            <a:prstGeom prst="rect">
              <a:avLst/>
            </a:prstGeom>
          </p:spPr>
        </p:pic>
      </p:grpSp>
      <p:grpSp>
        <p:nvGrpSpPr>
          <p:cNvPr id="9" name="Gruppo 13"/>
          <p:cNvGrpSpPr/>
          <p:nvPr/>
        </p:nvGrpSpPr>
        <p:grpSpPr>
          <a:xfrm>
            <a:off x="4684654" y="5014670"/>
            <a:ext cx="2131191" cy="650809"/>
            <a:chOff x="3134027" y="3508906"/>
            <a:chExt cx="3474091" cy="1010923"/>
          </a:xfrm>
        </p:grpSpPr>
        <p:grpSp>
          <p:nvGrpSpPr>
            <p:cNvPr id="14" name="Gruppo 14"/>
            <p:cNvGrpSpPr/>
            <p:nvPr/>
          </p:nvGrpSpPr>
          <p:grpSpPr>
            <a:xfrm>
              <a:off x="3134027" y="3521803"/>
              <a:ext cx="3474091" cy="998026"/>
              <a:chOff x="2803614" y="3377688"/>
              <a:chExt cx="3474091" cy="998026"/>
            </a:xfrm>
          </p:grpSpPr>
          <p:sp>
            <p:nvSpPr>
              <p:cNvPr id="17" name="CasellaDiTesto 16"/>
              <p:cNvSpPr txBox="1"/>
              <p:nvPr/>
            </p:nvSpPr>
            <p:spPr>
              <a:xfrm>
                <a:off x="3763083" y="3517010"/>
                <a:ext cx="2514622" cy="621504"/>
              </a:xfrm>
              <a:prstGeom prst="rect">
                <a:avLst/>
              </a:prstGeom>
              <a:noFill/>
            </p:spPr>
            <p:txBody>
              <a:bodyPr wrap="none" rtlCol="0">
                <a:spAutoFit/>
              </a:bodyPr>
              <a:lstStyle/>
              <a:p>
                <a:r>
                  <a:rPr lang="en-US" sz="2000" b="1" i="1" dirty="0" smtClean="0"/>
                  <a:t>Precipitation</a:t>
                </a:r>
                <a:endParaRPr lang="en-US" sz="2000" b="1" i="1" dirty="0"/>
              </a:p>
            </p:txBody>
          </p:sp>
          <p:sp>
            <p:nvSpPr>
              <p:cNvPr id="18" name="Rettangolo 17"/>
              <p:cNvSpPr/>
              <p:nvPr/>
            </p:nvSpPr>
            <p:spPr>
              <a:xfrm>
                <a:off x="2803614" y="3377688"/>
                <a:ext cx="3325822" cy="998026"/>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Immagine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02210" y="3508906"/>
              <a:ext cx="965891" cy="965891"/>
            </a:xfrm>
            <a:prstGeom prst="rect">
              <a:avLst/>
            </a:prstGeom>
          </p:spPr>
        </p:pic>
      </p:grpSp>
      <p:sp>
        <p:nvSpPr>
          <p:cNvPr id="19" name="CasellaDiTesto 18"/>
          <p:cNvSpPr txBox="1"/>
          <p:nvPr/>
        </p:nvSpPr>
        <p:spPr>
          <a:xfrm>
            <a:off x="3178789" y="3410010"/>
            <a:ext cx="851635" cy="237767"/>
          </a:xfrm>
          <a:prstGeom prst="rect">
            <a:avLst/>
          </a:prstGeom>
          <a:noFill/>
        </p:spPr>
        <p:txBody>
          <a:bodyPr wrap="none" rtlCol="0">
            <a:spAutoFit/>
          </a:bodyPr>
          <a:lstStyle/>
          <a:p>
            <a:pPr marL="285750" indent="-285750">
              <a:buFont typeface="Arial" panose="020B0604020202020204" pitchFamily="34" charset="0"/>
              <a:buChar char="•"/>
            </a:pPr>
            <a:r>
              <a:rPr lang="en-US" dirty="0" smtClean="0"/>
              <a:t>Discharge</a:t>
            </a:r>
            <a:endParaRPr lang="en-US" dirty="0"/>
          </a:p>
        </p:txBody>
      </p:sp>
      <p:sp>
        <p:nvSpPr>
          <p:cNvPr id="21" name="CasellaDiTesto 20"/>
          <p:cNvSpPr txBox="1"/>
          <p:nvPr/>
        </p:nvSpPr>
        <p:spPr>
          <a:xfrm>
            <a:off x="2600183" y="4427740"/>
            <a:ext cx="683637" cy="237767"/>
          </a:xfrm>
          <a:prstGeom prst="rect">
            <a:avLst/>
          </a:prstGeom>
          <a:noFill/>
        </p:spPr>
        <p:txBody>
          <a:bodyPr wrap="none" rtlCol="0">
            <a:spAutoFit/>
          </a:bodyPr>
          <a:lstStyle/>
          <a:p>
            <a:pPr marL="285750" indent="-285750">
              <a:buFont typeface="Arial" panose="020B0604020202020204" pitchFamily="34" charset="0"/>
              <a:buChar char="•"/>
            </a:pPr>
            <a:r>
              <a:rPr lang="en-US" dirty="0" smtClean="0"/>
              <a:t>Caudal</a:t>
            </a:r>
            <a:endParaRPr lang="en-US" dirty="0"/>
          </a:p>
        </p:txBody>
      </p:sp>
      <p:sp>
        <p:nvSpPr>
          <p:cNvPr id="22" name="CasellaDiTesto 21"/>
          <p:cNvSpPr txBox="1"/>
          <p:nvPr/>
        </p:nvSpPr>
        <p:spPr>
          <a:xfrm>
            <a:off x="3727422" y="4401307"/>
            <a:ext cx="627192" cy="237767"/>
          </a:xfrm>
          <a:prstGeom prst="rect">
            <a:avLst/>
          </a:prstGeom>
          <a:noFill/>
        </p:spPr>
        <p:txBody>
          <a:bodyPr wrap="none" rtlCol="0">
            <a:spAutoFit/>
          </a:bodyPr>
          <a:lstStyle/>
          <a:p>
            <a:pPr marL="285750" indent="-285750">
              <a:buFont typeface="Arial" panose="020B0604020202020204" pitchFamily="34" charset="0"/>
              <a:buChar char="•"/>
            </a:pPr>
            <a:r>
              <a:rPr lang="en-US" dirty="0" err="1" smtClean="0"/>
              <a:t>Vazao</a:t>
            </a:r>
            <a:endParaRPr lang="en-US" dirty="0"/>
          </a:p>
        </p:txBody>
      </p:sp>
      <p:sp>
        <p:nvSpPr>
          <p:cNvPr id="23" name="CasellaDiTesto 22"/>
          <p:cNvSpPr txBox="1"/>
          <p:nvPr/>
        </p:nvSpPr>
        <p:spPr>
          <a:xfrm>
            <a:off x="5613951" y="2933724"/>
            <a:ext cx="944229" cy="237767"/>
          </a:xfrm>
          <a:prstGeom prst="rect">
            <a:avLst/>
          </a:prstGeom>
          <a:noFill/>
        </p:spPr>
        <p:txBody>
          <a:bodyPr wrap="none" rtlCol="0">
            <a:spAutoFit/>
          </a:bodyPr>
          <a:lstStyle/>
          <a:p>
            <a:pPr marL="285750" indent="-285750">
              <a:buFont typeface="Arial" panose="020B0604020202020204" pitchFamily="34" charset="0"/>
              <a:buChar char="•"/>
            </a:pPr>
            <a:r>
              <a:rPr lang="en-US" dirty="0" smtClean="0"/>
              <a:t>Water level</a:t>
            </a:r>
            <a:endParaRPr lang="en-US" dirty="0"/>
          </a:p>
        </p:txBody>
      </p:sp>
      <p:sp>
        <p:nvSpPr>
          <p:cNvPr id="24" name="CasellaDiTesto 23"/>
          <p:cNvSpPr txBox="1"/>
          <p:nvPr/>
        </p:nvSpPr>
        <p:spPr>
          <a:xfrm>
            <a:off x="5101853" y="3916114"/>
            <a:ext cx="640408" cy="237767"/>
          </a:xfrm>
          <a:prstGeom prst="rect">
            <a:avLst/>
          </a:prstGeom>
          <a:noFill/>
        </p:spPr>
        <p:txBody>
          <a:bodyPr wrap="none" rtlCol="0">
            <a:spAutoFit/>
          </a:bodyPr>
          <a:lstStyle/>
          <a:p>
            <a:pPr marL="285750" indent="-285750">
              <a:buFont typeface="Arial" panose="020B0604020202020204" pitchFamily="34" charset="0"/>
              <a:buChar char="•"/>
            </a:pPr>
            <a:r>
              <a:rPr lang="en-US" dirty="0" err="1" smtClean="0"/>
              <a:t>Altura</a:t>
            </a:r>
            <a:endParaRPr lang="en-US" dirty="0"/>
          </a:p>
        </p:txBody>
      </p:sp>
      <p:sp>
        <p:nvSpPr>
          <p:cNvPr id="25" name="CasellaDiTesto 24"/>
          <p:cNvSpPr txBox="1"/>
          <p:nvPr/>
        </p:nvSpPr>
        <p:spPr>
          <a:xfrm>
            <a:off x="6333670" y="3888398"/>
            <a:ext cx="579990" cy="237767"/>
          </a:xfrm>
          <a:prstGeom prst="rect">
            <a:avLst/>
          </a:prstGeom>
          <a:noFill/>
        </p:spPr>
        <p:txBody>
          <a:bodyPr wrap="none" rtlCol="0">
            <a:spAutoFit/>
          </a:bodyPr>
          <a:lstStyle/>
          <a:p>
            <a:pPr marL="285750" indent="-285750">
              <a:buFont typeface="Arial" panose="020B0604020202020204" pitchFamily="34" charset="0"/>
              <a:buChar char="•"/>
            </a:pPr>
            <a:r>
              <a:rPr lang="en-US" dirty="0" err="1" smtClean="0"/>
              <a:t>Nivel</a:t>
            </a:r>
            <a:endParaRPr lang="en-US" dirty="0"/>
          </a:p>
        </p:txBody>
      </p:sp>
      <p:sp>
        <p:nvSpPr>
          <p:cNvPr id="26" name="CasellaDiTesto 25"/>
          <p:cNvSpPr txBox="1"/>
          <p:nvPr/>
        </p:nvSpPr>
        <p:spPr>
          <a:xfrm>
            <a:off x="5040911" y="4674652"/>
            <a:ext cx="1021954" cy="237767"/>
          </a:xfrm>
          <a:prstGeom prst="rect">
            <a:avLst/>
          </a:prstGeom>
          <a:noFill/>
        </p:spPr>
        <p:txBody>
          <a:bodyPr wrap="none" rtlCol="0">
            <a:spAutoFit/>
          </a:bodyPr>
          <a:lstStyle/>
          <a:p>
            <a:pPr marL="285750" indent="-285750">
              <a:buFont typeface="Arial" panose="020B0604020202020204" pitchFamily="34" charset="0"/>
              <a:buChar char="•"/>
            </a:pPr>
            <a:r>
              <a:rPr lang="en-US" dirty="0" smtClean="0"/>
              <a:t>Precipitation</a:t>
            </a:r>
            <a:endParaRPr lang="en-US" dirty="0"/>
          </a:p>
        </p:txBody>
      </p:sp>
      <p:sp>
        <p:nvSpPr>
          <p:cNvPr id="27" name="CasellaDiTesto 26"/>
          <p:cNvSpPr txBox="1"/>
          <p:nvPr/>
        </p:nvSpPr>
        <p:spPr>
          <a:xfrm>
            <a:off x="5740676" y="5646665"/>
            <a:ext cx="542032" cy="237767"/>
          </a:xfrm>
          <a:prstGeom prst="rect">
            <a:avLst/>
          </a:prstGeom>
          <a:noFill/>
        </p:spPr>
        <p:txBody>
          <a:bodyPr wrap="none" rtlCol="0">
            <a:spAutoFit/>
          </a:bodyPr>
          <a:lstStyle/>
          <a:p>
            <a:pPr marL="285750" indent="-285750">
              <a:buFont typeface="Arial" panose="020B0604020202020204" pitchFamily="34" charset="0"/>
              <a:buChar char="•"/>
            </a:pPr>
            <a:r>
              <a:rPr lang="en-US" dirty="0" smtClean="0"/>
              <a:t>Rain</a:t>
            </a:r>
            <a:endParaRPr lang="en-US" dirty="0"/>
          </a:p>
        </p:txBody>
      </p:sp>
      <p:sp>
        <p:nvSpPr>
          <p:cNvPr id="28" name="CasellaDiTesto 27"/>
          <p:cNvSpPr txBox="1"/>
          <p:nvPr/>
        </p:nvSpPr>
        <p:spPr>
          <a:xfrm>
            <a:off x="4593698" y="5657149"/>
            <a:ext cx="645167" cy="237767"/>
          </a:xfrm>
          <a:prstGeom prst="rect">
            <a:avLst/>
          </a:prstGeom>
          <a:noFill/>
        </p:spPr>
        <p:txBody>
          <a:bodyPr wrap="none" rtlCol="0">
            <a:spAutoFit/>
          </a:bodyPr>
          <a:lstStyle/>
          <a:p>
            <a:pPr marL="285750" indent="-285750">
              <a:buFont typeface="Arial" panose="020B0604020202020204" pitchFamily="34" charset="0"/>
              <a:buChar char="•"/>
            </a:pPr>
            <a:r>
              <a:rPr lang="en-US" dirty="0" err="1" smtClean="0"/>
              <a:t>Chuva</a:t>
            </a:r>
            <a:endParaRPr lang="en-US" dirty="0"/>
          </a:p>
        </p:txBody>
      </p:sp>
      <p:sp>
        <p:nvSpPr>
          <p:cNvPr id="30" name="Rettangolo 29"/>
          <p:cNvSpPr/>
          <p:nvPr/>
        </p:nvSpPr>
        <p:spPr>
          <a:xfrm>
            <a:off x="2393526" y="2535902"/>
            <a:ext cx="6609072" cy="3959699"/>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Immagine 3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755737" y="4215657"/>
            <a:ext cx="951563" cy="2007051"/>
          </a:xfrm>
          <a:prstGeom prst="rect">
            <a:avLst/>
          </a:prstGeom>
        </p:spPr>
      </p:pic>
      <p:cxnSp>
        <p:nvCxnSpPr>
          <p:cNvPr id="38" name="Connettore 1 37"/>
          <p:cNvCxnSpPr>
            <a:stCxn id="30" idx="1"/>
          </p:cNvCxnSpPr>
          <p:nvPr/>
        </p:nvCxnSpPr>
        <p:spPr>
          <a:xfrm flipH="1" flipV="1">
            <a:off x="1527142" y="4511687"/>
            <a:ext cx="866384" cy="40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e 38"/>
          <p:cNvSpPr/>
          <p:nvPr/>
        </p:nvSpPr>
        <p:spPr>
          <a:xfrm>
            <a:off x="1156512" y="4350293"/>
            <a:ext cx="361006" cy="3610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sellaDiTesto 39"/>
          <p:cNvSpPr txBox="1"/>
          <p:nvPr/>
        </p:nvSpPr>
        <p:spPr>
          <a:xfrm>
            <a:off x="694738" y="3507771"/>
            <a:ext cx="1132874" cy="707886"/>
          </a:xfrm>
          <a:prstGeom prst="rect">
            <a:avLst/>
          </a:prstGeom>
          <a:noFill/>
        </p:spPr>
        <p:txBody>
          <a:bodyPr wrap="none" rtlCol="0">
            <a:spAutoFit/>
          </a:bodyPr>
          <a:lstStyle/>
          <a:p>
            <a:pPr algn="ctr"/>
            <a:r>
              <a:rPr lang="en-US" sz="2000" b="1" i="1" dirty="0" smtClean="0"/>
              <a:t>SPARQL</a:t>
            </a:r>
          </a:p>
          <a:p>
            <a:pPr algn="ctr"/>
            <a:r>
              <a:rPr lang="en-US" sz="2000" b="1" i="1" dirty="0" smtClean="0"/>
              <a:t>endpoint</a:t>
            </a:r>
            <a:endParaRPr lang="en-US" sz="2000" b="1" i="1" dirty="0"/>
          </a:p>
        </p:txBody>
      </p:sp>
      <p:pic>
        <p:nvPicPr>
          <p:cNvPr id="33" name="Picture 2"/>
          <p:cNvPicPr>
            <a:picLocks noChangeAspect="1" noChangeArrowheads="1"/>
          </p:cNvPicPr>
          <p:nvPr/>
        </p:nvPicPr>
        <p:blipFill>
          <a:blip r:embed="rId6" cstate="print"/>
          <a:srcRect/>
          <a:stretch>
            <a:fillRect/>
          </a:stretch>
        </p:blipFill>
        <p:spPr bwMode="auto">
          <a:xfrm>
            <a:off x="5110936" y="361569"/>
            <a:ext cx="3605447" cy="2028064"/>
          </a:xfrm>
          <a:prstGeom prst="rect">
            <a:avLst/>
          </a:prstGeom>
          <a:noFill/>
          <a:ln w="9525">
            <a:noFill/>
            <a:miter lim="800000"/>
            <a:headEnd/>
            <a:tailEnd/>
          </a:ln>
        </p:spPr>
      </p:pic>
    </p:spTree>
    <p:extLst>
      <p:ext uri="{BB962C8B-B14F-4D97-AF65-F5344CB8AC3E}">
        <p14:creationId xmlns="" xmlns:p14="http://schemas.microsoft.com/office/powerpoint/2010/main" val="2987680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4"/>
          <p:cNvGrpSpPr/>
          <p:nvPr/>
        </p:nvGrpSpPr>
        <p:grpSpPr>
          <a:xfrm>
            <a:off x="2478690" y="2400492"/>
            <a:ext cx="2416237" cy="1191629"/>
            <a:chOff x="-4697875" y="2248347"/>
            <a:chExt cx="2416237" cy="1191629"/>
          </a:xfrm>
        </p:grpSpPr>
        <p:sp>
          <p:nvSpPr>
            <p:cNvPr id="5" name="Cloud 74"/>
            <p:cNvSpPr/>
            <p:nvPr/>
          </p:nvSpPr>
          <p:spPr>
            <a:xfrm>
              <a:off x="-4666077" y="2344635"/>
              <a:ext cx="2046702" cy="1013511"/>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it-IT">
                <a:solidFill>
                  <a:schemeClr val="tx1"/>
                </a:solidFill>
              </a:endParaRPr>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11410" y="2282826"/>
              <a:ext cx="1169004" cy="876753"/>
            </a:xfrm>
            <a:prstGeom prst="rect">
              <a:avLst/>
            </a:prstGeom>
            <a:noFill/>
            <a:ln w="9525">
              <a:noFill/>
              <a:miter lim="800000"/>
              <a:headEnd/>
              <a:tailEnd/>
            </a:ln>
            <a:effectLst/>
          </p:spPr>
        </p:pic>
        <p:sp>
          <p:nvSpPr>
            <p:cNvPr id="7" name="TextBox 77"/>
            <p:cNvSpPr txBox="1"/>
            <p:nvPr/>
          </p:nvSpPr>
          <p:spPr>
            <a:xfrm>
              <a:off x="-4052570" y="2506979"/>
              <a:ext cx="1004570" cy="338554"/>
            </a:xfrm>
            <a:prstGeom prst="rect">
              <a:avLst/>
            </a:prstGeom>
            <a:solidFill>
              <a:srgbClr val="FFFFFF">
                <a:alpha val="23137"/>
              </a:srgbClr>
            </a:solidFill>
            <a:ln>
              <a:noFill/>
            </a:ln>
            <a:effectLst/>
          </p:spPr>
          <p:txBody>
            <a:bodyPr wrap="square" rtlCol="0">
              <a:spAutoFit/>
            </a:bodyPr>
            <a:lstStyle/>
            <a:p>
              <a:r>
                <a:rPr lang="it-IT" sz="1600" b="1" dirty="0" smtClean="0">
                  <a:effectLst>
                    <a:outerShdw blurRad="38100" dist="38100" dir="2700000" algn="tl">
                      <a:srgbClr val="000000">
                        <a:alpha val="43137"/>
                      </a:srgbClr>
                    </a:outerShdw>
                  </a:effectLst>
                </a:rPr>
                <a:t>WHOS</a:t>
              </a:r>
              <a:endParaRPr lang="it-IT" sz="1600" b="1" dirty="0">
                <a:effectLst>
                  <a:outerShdw blurRad="38100" dist="38100" dir="2700000" algn="tl">
                    <a:srgbClr val="000000">
                      <a:alpha val="43137"/>
                    </a:srgbClr>
                  </a:outerShdw>
                </a:effectLst>
              </a:endParaRPr>
            </a:p>
          </p:txBody>
        </p:sp>
        <p:pic>
          <p:nvPicPr>
            <p:cNvPr id="8" name="Picture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879215" y="2908767"/>
              <a:ext cx="440690" cy="531209"/>
            </a:xfrm>
            <a:prstGeom prst="rect">
              <a:avLst/>
            </a:prstGeom>
            <a:noFill/>
            <a:ln w="9525">
              <a:noFill/>
              <a:miter lim="800000"/>
              <a:headEnd/>
              <a:tailEnd/>
            </a:ln>
            <a:effectLst/>
          </p:spPr>
        </p:pic>
        <p:pic>
          <p:nvPicPr>
            <p:cNvPr id="9" name="Picture 3"/>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4697875" y="2248347"/>
              <a:ext cx="811093" cy="612963"/>
            </a:xfrm>
            <a:prstGeom prst="rect">
              <a:avLst/>
            </a:prstGeom>
            <a:noFill/>
            <a:ln w="9525">
              <a:noFill/>
              <a:miter lim="800000"/>
              <a:headEnd/>
              <a:tailEnd/>
            </a:ln>
            <a:effectLst/>
          </p:spPr>
        </p:pic>
        <p:sp>
          <p:nvSpPr>
            <p:cNvPr id="10" name="TextBox 83"/>
            <p:cNvSpPr txBox="1"/>
            <p:nvPr/>
          </p:nvSpPr>
          <p:spPr>
            <a:xfrm>
              <a:off x="-3525889" y="2763826"/>
              <a:ext cx="1244251" cy="646331"/>
            </a:xfrm>
            <a:prstGeom prst="rect">
              <a:avLst/>
            </a:prstGeom>
            <a:noFill/>
            <a:ln>
              <a:noFill/>
            </a:ln>
          </p:spPr>
          <p:txBody>
            <a:bodyPr wrap="none" rtlCol="0">
              <a:spAutoFit/>
            </a:bodyPr>
            <a:lstStyle/>
            <a:p>
              <a:r>
                <a:rPr lang="it-IT" dirty="0" err="1" smtClean="0">
                  <a:effectLst>
                    <a:outerShdw blurRad="38100" dist="38100" dir="2700000" algn="tl">
                      <a:srgbClr val="000000">
                        <a:alpha val="43137"/>
                      </a:srgbClr>
                    </a:outerShdw>
                  </a:effectLst>
                </a:rPr>
                <a:t>Brokering</a:t>
              </a:r>
              <a:r>
                <a:rPr lang="it-IT" dirty="0" smtClean="0">
                  <a:effectLst>
                    <a:outerShdw blurRad="38100" dist="38100" dir="2700000" algn="tl">
                      <a:srgbClr val="000000">
                        <a:alpha val="43137"/>
                      </a:srgbClr>
                    </a:outerShdw>
                  </a:effectLst>
                </a:rPr>
                <a:t> </a:t>
              </a:r>
            </a:p>
            <a:p>
              <a:r>
                <a:rPr lang="it-IT" dirty="0" smtClean="0">
                  <a:effectLst>
                    <a:outerShdw blurRad="38100" dist="38100" dir="2700000" algn="tl">
                      <a:srgbClr val="000000">
                        <a:alpha val="43137"/>
                      </a:srgbClr>
                    </a:outerShdw>
                  </a:effectLst>
                </a:rPr>
                <a:t>Framework</a:t>
              </a:r>
              <a:endParaRPr lang="it-IT" dirty="0">
                <a:effectLst>
                  <a:outerShdw blurRad="38100" dist="38100" dir="2700000" algn="tl">
                    <a:srgbClr val="000000">
                      <a:alpha val="43137"/>
                    </a:srgbClr>
                  </a:outerShdw>
                </a:effectLst>
              </a:endParaRPr>
            </a:p>
          </p:txBody>
        </p:sp>
      </p:grpSp>
      <p:grpSp>
        <p:nvGrpSpPr>
          <p:cNvPr id="3" name="Gruppo 10"/>
          <p:cNvGrpSpPr/>
          <p:nvPr/>
        </p:nvGrpSpPr>
        <p:grpSpPr>
          <a:xfrm>
            <a:off x="373057" y="2818614"/>
            <a:ext cx="1692258" cy="1211647"/>
            <a:chOff x="4419635" y="5511660"/>
            <a:chExt cx="1684763" cy="1206281"/>
          </a:xfrm>
        </p:grpSpPr>
        <p:sp>
          <p:nvSpPr>
            <p:cNvPr id="12" name="CasellaDiTesto 11"/>
            <p:cNvSpPr txBox="1"/>
            <p:nvPr/>
          </p:nvSpPr>
          <p:spPr>
            <a:xfrm>
              <a:off x="4419635" y="6013189"/>
              <a:ext cx="1684763" cy="704752"/>
            </a:xfrm>
            <a:prstGeom prst="rect">
              <a:avLst/>
            </a:prstGeom>
            <a:noFill/>
          </p:spPr>
          <p:txBody>
            <a:bodyPr wrap="none" rtlCol="0">
              <a:spAutoFit/>
            </a:bodyPr>
            <a:lstStyle/>
            <a:p>
              <a:r>
                <a:rPr lang="en-US" sz="2000" b="1" i="1" dirty="0" smtClean="0">
                  <a:solidFill>
                    <a:srgbClr val="9BBB59"/>
                  </a:solidFill>
                  <a:effectLst>
                    <a:innerShdw blurRad="63500" dist="50800" dir="10800000">
                      <a:prstClr val="black">
                        <a:alpha val="50000"/>
                      </a:prstClr>
                    </a:innerShdw>
                  </a:effectLst>
                </a:rPr>
                <a:t>CUAHSI</a:t>
              </a:r>
            </a:p>
            <a:p>
              <a:r>
                <a:rPr lang="en-US" sz="2000" b="1" i="1" dirty="0" err="1" smtClean="0">
                  <a:solidFill>
                    <a:srgbClr val="9BBB59"/>
                  </a:solidFill>
                  <a:effectLst>
                    <a:innerShdw blurRad="63500" dist="50800" dir="10800000">
                      <a:prstClr val="black">
                        <a:alpha val="50000"/>
                      </a:prstClr>
                    </a:innerShdw>
                  </a:effectLst>
                </a:rPr>
                <a:t>HydroDesktop</a:t>
              </a:r>
              <a:endParaRPr lang="en-US" sz="2000" b="1" i="1" dirty="0">
                <a:solidFill>
                  <a:srgbClr val="9BBB59"/>
                </a:solidFill>
                <a:effectLst>
                  <a:innerShdw blurRad="63500" dist="50800" dir="10800000">
                    <a:prstClr val="black">
                      <a:alpha val="50000"/>
                    </a:prstClr>
                  </a:innerShdw>
                </a:effectLst>
              </a:endParaRPr>
            </a:p>
          </p:txBody>
        </p:sp>
        <p:pic>
          <p:nvPicPr>
            <p:cNvPr id="13" name="Immagine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48658" y="5511660"/>
              <a:ext cx="446660" cy="450874"/>
            </a:xfrm>
            <a:prstGeom prst="rect">
              <a:avLst/>
            </a:prstGeom>
          </p:spPr>
        </p:pic>
      </p:grpSp>
      <p:cxnSp>
        <p:nvCxnSpPr>
          <p:cNvPr id="14" name="Connettore 2 13"/>
          <p:cNvCxnSpPr/>
          <p:nvPr/>
        </p:nvCxnSpPr>
        <p:spPr>
          <a:xfrm flipV="1">
            <a:off x="1437766" y="3031722"/>
            <a:ext cx="757810" cy="583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Gruppo 80"/>
          <p:cNvGrpSpPr/>
          <p:nvPr/>
        </p:nvGrpSpPr>
        <p:grpSpPr>
          <a:xfrm>
            <a:off x="5484354" y="964965"/>
            <a:ext cx="823014" cy="818677"/>
            <a:chOff x="5484354" y="964965"/>
            <a:chExt cx="823014" cy="818677"/>
          </a:xfrm>
        </p:grpSpPr>
        <p:grpSp>
          <p:nvGrpSpPr>
            <p:cNvPr id="11" name="Gruppo 53"/>
            <p:cNvGrpSpPr/>
            <p:nvPr/>
          </p:nvGrpSpPr>
          <p:grpSpPr>
            <a:xfrm>
              <a:off x="5633310" y="987180"/>
              <a:ext cx="674058" cy="796462"/>
              <a:chOff x="5581232" y="3305084"/>
              <a:chExt cx="674058" cy="796462"/>
            </a:xfrm>
          </p:grpSpPr>
          <p:sp>
            <p:nvSpPr>
              <p:cNvPr id="52" name="Ovale 51"/>
              <p:cNvSpPr/>
              <p:nvPr/>
            </p:nvSpPr>
            <p:spPr>
              <a:xfrm>
                <a:off x="5581232" y="3481951"/>
                <a:ext cx="367081" cy="36708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ttangolo 52"/>
              <p:cNvSpPr/>
              <p:nvPr/>
            </p:nvSpPr>
            <p:spPr>
              <a:xfrm>
                <a:off x="5729207" y="3305084"/>
                <a:ext cx="526083" cy="79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Connettore 1 41"/>
            <p:cNvCxnSpPr>
              <a:stCxn id="40" idx="1"/>
            </p:cNvCxnSpPr>
            <p:nvPr/>
          </p:nvCxnSpPr>
          <p:spPr>
            <a:xfrm flipH="1">
              <a:off x="5900147" y="1346207"/>
              <a:ext cx="329333" cy="250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e 42"/>
            <p:cNvSpPr/>
            <p:nvPr/>
          </p:nvSpPr>
          <p:spPr>
            <a:xfrm>
              <a:off x="5723836" y="1241964"/>
              <a:ext cx="180503" cy="18050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sellaDiTesto 43"/>
            <p:cNvSpPr txBox="1"/>
            <p:nvPr/>
          </p:nvSpPr>
          <p:spPr>
            <a:xfrm>
              <a:off x="5484354" y="964965"/>
              <a:ext cx="678199" cy="276999"/>
            </a:xfrm>
            <a:prstGeom prst="rect">
              <a:avLst/>
            </a:prstGeom>
            <a:noFill/>
          </p:spPr>
          <p:txBody>
            <a:bodyPr wrap="none" rtlCol="0">
              <a:spAutoFit/>
            </a:bodyPr>
            <a:lstStyle/>
            <a:p>
              <a:pPr algn="ctr"/>
              <a:r>
                <a:rPr lang="en-US" sz="1200" b="1" i="1" dirty="0" smtClean="0"/>
                <a:t>SPARQL</a:t>
              </a:r>
            </a:p>
          </p:txBody>
        </p:sp>
      </p:grpSp>
      <p:grpSp>
        <p:nvGrpSpPr>
          <p:cNvPr id="15" name="Gruppo 79"/>
          <p:cNvGrpSpPr/>
          <p:nvPr/>
        </p:nvGrpSpPr>
        <p:grpSpPr>
          <a:xfrm>
            <a:off x="6226655" y="608412"/>
            <a:ext cx="2408884" cy="1475589"/>
            <a:chOff x="6226655" y="608412"/>
            <a:chExt cx="2408884" cy="1475589"/>
          </a:xfrm>
        </p:grpSpPr>
        <p:pic>
          <p:nvPicPr>
            <p:cNvPr id="19" name="Immagine 1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576465" y="1033380"/>
              <a:ext cx="679752" cy="556079"/>
            </a:xfrm>
            <a:prstGeom prst="rect">
              <a:avLst/>
            </a:prstGeom>
          </p:spPr>
        </p:pic>
        <p:grpSp>
          <p:nvGrpSpPr>
            <p:cNvPr id="16" name="Gruppo 44"/>
            <p:cNvGrpSpPr/>
            <p:nvPr/>
          </p:nvGrpSpPr>
          <p:grpSpPr>
            <a:xfrm>
              <a:off x="7366295" y="808126"/>
              <a:ext cx="465008" cy="436207"/>
              <a:chOff x="9061049" y="1350381"/>
              <a:chExt cx="465008" cy="436207"/>
            </a:xfrm>
          </p:grpSpPr>
          <p:sp>
            <p:nvSpPr>
              <p:cNvPr id="22" name="Rettangolo 21"/>
              <p:cNvSpPr/>
              <p:nvPr/>
            </p:nvSpPr>
            <p:spPr>
              <a:xfrm>
                <a:off x="9072456" y="1452597"/>
                <a:ext cx="437210" cy="287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magine 2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9061049" y="1350381"/>
                <a:ext cx="465008" cy="436207"/>
              </a:xfrm>
              <a:prstGeom prst="rect">
                <a:avLst/>
              </a:prstGeom>
            </p:spPr>
          </p:pic>
        </p:grpSp>
        <p:pic>
          <p:nvPicPr>
            <p:cNvPr id="28" name="Immagine 2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190381" y="1278550"/>
              <a:ext cx="592529" cy="621818"/>
            </a:xfrm>
            <a:prstGeom prst="rect">
              <a:avLst/>
            </a:prstGeom>
          </p:spPr>
        </p:pic>
        <p:sp>
          <p:nvSpPr>
            <p:cNvPr id="40" name="Rettangolo 39"/>
            <p:cNvSpPr/>
            <p:nvPr/>
          </p:nvSpPr>
          <p:spPr>
            <a:xfrm>
              <a:off x="6229480" y="608412"/>
              <a:ext cx="2406059" cy="1475589"/>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Immagine 40"/>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932535" y="754186"/>
              <a:ext cx="513171" cy="1082389"/>
            </a:xfrm>
            <a:prstGeom prst="rect">
              <a:avLst/>
            </a:prstGeom>
          </p:spPr>
        </p:pic>
        <p:sp>
          <p:nvSpPr>
            <p:cNvPr id="49" name="CasellaDiTesto 48"/>
            <p:cNvSpPr txBox="1"/>
            <p:nvPr/>
          </p:nvSpPr>
          <p:spPr>
            <a:xfrm>
              <a:off x="6226655" y="1786011"/>
              <a:ext cx="1927451" cy="276999"/>
            </a:xfrm>
            <a:prstGeom prst="rect">
              <a:avLst/>
            </a:prstGeom>
            <a:noFill/>
          </p:spPr>
          <p:txBody>
            <a:bodyPr wrap="none" rtlCol="0">
              <a:spAutoFit/>
            </a:bodyPr>
            <a:lstStyle/>
            <a:p>
              <a:pPr algn="ctr"/>
              <a:r>
                <a:rPr lang="en-US" sz="1200" b="1" i="1" dirty="0" smtClean="0"/>
                <a:t>Hydrology ontology service</a:t>
              </a:r>
            </a:p>
          </p:txBody>
        </p:sp>
      </p:grpSp>
      <p:cxnSp>
        <p:nvCxnSpPr>
          <p:cNvPr id="50" name="Connettore 1 49"/>
          <p:cNvCxnSpPr>
            <a:stCxn id="52" idx="2"/>
          </p:cNvCxnSpPr>
          <p:nvPr/>
        </p:nvCxnSpPr>
        <p:spPr>
          <a:xfrm flipH="1">
            <a:off x="4391192" y="1347588"/>
            <a:ext cx="1242118" cy="127679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ttore 2 72"/>
          <p:cNvCxnSpPr/>
          <p:nvPr/>
        </p:nvCxnSpPr>
        <p:spPr>
          <a:xfrm>
            <a:off x="4391192" y="3676317"/>
            <a:ext cx="1093162" cy="6823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5" name="CasellaDiTesto 74"/>
          <p:cNvSpPr txBox="1"/>
          <p:nvPr/>
        </p:nvSpPr>
        <p:spPr>
          <a:xfrm>
            <a:off x="387563" y="2077200"/>
            <a:ext cx="2269339" cy="584775"/>
          </a:xfrm>
          <a:prstGeom prst="rect">
            <a:avLst/>
          </a:prstGeom>
          <a:noFill/>
        </p:spPr>
        <p:txBody>
          <a:bodyPr wrap="none" rtlCol="0">
            <a:spAutoFit/>
          </a:bodyPr>
          <a:lstStyle/>
          <a:p>
            <a:pPr marL="228600" indent="-228600" algn="ctr">
              <a:buFont typeface="+mj-lt"/>
              <a:buAutoNum type="arabicPeriod"/>
            </a:pPr>
            <a:r>
              <a:rPr lang="en-US" sz="1600" b="1" dirty="0" smtClean="0"/>
              <a:t>A query is sent</a:t>
            </a:r>
          </a:p>
          <a:p>
            <a:pPr algn="ctr"/>
            <a:r>
              <a:rPr lang="en-US" sz="1600" b="1" i="1" dirty="0" smtClean="0"/>
              <a:t>e.g. “Discharge, stream”</a:t>
            </a:r>
          </a:p>
        </p:txBody>
      </p:sp>
      <p:sp>
        <p:nvSpPr>
          <p:cNvPr id="76" name="CasellaDiTesto 75"/>
          <p:cNvSpPr txBox="1"/>
          <p:nvPr/>
        </p:nvSpPr>
        <p:spPr>
          <a:xfrm>
            <a:off x="2296679" y="779423"/>
            <a:ext cx="3418948" cy="1323439"/>
          </a:xfrm>
          <a:prstGeom prst="rect">
            <a:avLst/>
          </a:prstGeom>
          <a:noFill/>
        </p:spPr>
        <p:txBody>
          <a:bodyPr wrap="none" rtlCol="0">
            <a:spAutoFit/>
          </a:bodyPr>
          <a:lstStyle/>
          <a:p>
            <a:pPr marL="228600" indent="-228600" algn="ctr">
              <a:buFont typeface="+mj-lt"/>
              <a:buAutoNum type="arabicPeriod" startAt="2"/>
            </a:pPr>
            <a:r>
              <a:rPr lang="en-US" sz="1600" b="1" dirty="0" smtClean="0"/>
              <a:t>The ontology provides translations:</a:t>
            </a:r>
          </a:p>
          <a:p>
            <a:pPr algn="ctr"/>
            <a:r>
              <a:rPr lang="en-US" sz="1600" b="1" i="1" dirty="0" smtClean="0"/>
              <a:t>“</a:t>
            </a:r>
            <a:r>
              <a:rPr lang="en-US" sz="1600" b="1" i="1" dirty="0"/>
              <a:t>Discharge, stream</a:t>
            </a:r>
            <a:r>
              <a:rPr lang="en-US" sz="1600" b="1" i="1" dirty="0" smtClean="0"/>
              <a:t>”</a:t>
            </a:r>
          </a:p>
          <a:p>
            <a:pPr algn="ctr"/>
            <a:r>
              <a:rPr lang="en-US" sz="1600" b="1" i="1" dirty="0" smtClean="0"/>
              <a:t>“Caudal”</a:t>
            </a:r>
          </a:p>
          <a:p>
            <a:pPr algn="ctr"/>
            <a:r>
              <a:rPr lang="en-US" sz="1600" b="1" i="1" dirty="0" smtClean="0"/>
              <a:t>“</a:t>
            </a:r>
            <a:r>
              <a:rPr lang="en-US" sz="1600" b="1" i="1" dirty="0" err="1" smtClean="0"/>
              <a:t>Portata</a:t>
            </a:r>
            <a:r>
              <a:rPr lang="en-US" sz="1600" b="1" i="1" dirty="0" smtClean="0"/>
              <a:t>”</a:t>
            </a:r>
          </a:p>
          <a:p>
            <a:pPr algn="ctr"/>
            <a:r>
              <a:rPr lang="en-US" sz="1600" b="1" i="1" dirty="0" smtClean="0"/>
              <a:t>“Streamflow”</a:t>
            </a:r>
            <a:endParaRPr lang="en-US" sz="1600" b="1" i="1" dirty="0"/>
          </a:p>
        </p:txBody>
      </p:sp>
      <p:sp>
        <p:nvSpPr>
          <p:cNvPr id="77" name="CasellaDiTesto 76"/>
          <p:cNvSpPr txBox="1"/>
          <p:nvPr/>
        </p:nvSpPr>
        <p:spPr>
          <a:xfrm>
            <a:off x="3400586" y="4127818"/>
            <a:ext cx="1837362" cy="830997"/>
          </a:xfrm>
          <a:prstGeom prst="rect">
            <a:avLst/>
          </a:prstGeom>
          <a:noFill/>
        </p:spPr>
        <p:txBody>
          <a:bodyPr wrap="none" rtlCol="0">
            <a:spAutoFit/>
          </a:bodyPr>
          <a:lstStyle/>
          <a:p>
            <a:pPr marL="228600" indent="-228600" algn="ctr">
              <a:buFont typeface="+mj-lt"/>
              <a:buAutoNum type="arabicPeriod" startAt="3"/>
            </a:pPr>
            <a:r>
              <a:rPr lang="en-US" sz="1600" b="1" dirty="0" smtClean="0"/>
              <a:t>Enriched queries</a:t>
            </a:r>
          </a:p>
          <a:p>
            <a:pPr algn="ctr"/>
            <a:r>
              <a:rPr lang="en-US" sz="1600" b="1" dirty="0" smtClean="0"/>
              <a:t>are generated and</a:t>
            </a:r>
          </a:p>
          <a:p>
            <a:pPr algn="ctr"/>
            <a:r>
              <a:rPr lang="en-US" sz="1600" b="1" dirty="0" smtClean="0"/>
              <a:t>executed</a:t>
            </a:r>
          </a:p>
        </p:txBody>
      </p:sp>
      <p:sp>
        <p:nvSpPr>
          <p:cNvPr id="79" name="Titolo 1"/>
          <p:cNvSpPr>
            <a:spLocks noGrp="1"/>
          </p:cNvSpPr>
          <p:nvPr>
            <p:ph type="title"/>
          </p:nvPr>
        </p:nvSpPr>
        <p:spPr>
          <a:xfrm>
            <a:off x="12372" y="-4211"/>
            <a:ext cx="7886700" cy="844368"/>
          </a:xfrm>
        </p:spPr>
        <p:txBody>
          <a:bodyPr/>
          <a:lstStyle/>
          <a:p>
            <a:r>
              <a:rPr lang="en-US" dirty="0" smtClean="0"/>
              <a:t>Semantic enhanced search</a:t>
            </a:r>
            <a:endParaRPr lang="en-US" dirty="0"/>
          </a:p>
        </p:txBody>
      </p:sp>
      <p:pic>
        <p:nvPicPr>
          <p:cNvPr id="51" name="Immagine 4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055037" y="3698520"/>
            <a:ext cx="622516" cy="622516"/>
          </a:xfrm>
          <a:prstGeom prst="rect">
            <a:avLst/>
          </a:prstGeom>
        </p:spPr>
      </p:pic>
      <p:pic>
        <p:nvPicPr>
          <p:cNvPr id="55" name="Immagine 4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350738" y="4246412"/>
            <a:ext cx="622516" cy="622516"/>
          </a:xfrm>
          <a:prstGeom prst="rect">
            <a:avLst/>
          </a:prstGeom>
        </p:spPr>
      </p:pic>
      <p:pic>
        <p:nvPicPr>
          <p:cNvPr id="56" name="Immagine 43"/>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75230" y="3771235"/>
            <a:ext cx="622516" cy="622516"/>
          </a:xfrm>
          <a:prstGeom prst="rect">
            <a:avLst/>
          </a:prstGeom>
        </p:spPr>
      </p:pic>
      <p:pic>
        <p:nvPicPr>
          <p:cNvPr id="74" name="Immagine 44"/>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8024802" y="4328263"/>
            <a:ext cx="622603" cy="622603"/>
          </a:xfrm>
          <a:prstGeom prst="rect">
            <a:avLst/>
          </a:prstGeom>
        </p:spPr>
      </p:pic>
      <p:pic>
        <p:nvPicPr>
          <p:cNvPr id="78" name="Picture 77"/>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7661996" y="3686852"/>
            <a:ext cx="684027" cy="684027"/>
          </a:xfrm>
          <a:prstGeom prst="rect">
            <a:avLst/>
          </a:prstGeom>
        </p:spPr>
      </p:pic>
      <p:grpSp>
        <p:nvGrpSpPr>
          <p:cNvPr id="17" name="Gruppo 27"/>
          <p:cNvGrpSpPr/>
          <p:nvPr/>
        </p:nvGrpSpPr>
        <p:grpSpPr>
          <a:xfrm>
            <a:off x="5345851" y="3676317"/>
            <a:ext cx="1600759" cy="1434543"/>
            <a:chOff x="4554773" y="5542629"/>
            <a:chExt cx="1036599" cy="928965"/>
          </a:xfrm>
        </p:grpSpPr>
        <p:sp>
          <p:nvSpPr>
            <p:cNvPr id="83" name="CasellaDiTesto 28"/>
            <p:cNvSpPr txBox="1"/>
            <p:nvPr/>
          </p:nvSpPr>
          <p:spPr>
            <a:xfrm>
              <a:off x="4554773" y="6013189"/>
              <a:ext cx="1036599" cy="458405"/>
            </a:xfrm>
            <a:prstGeom prst="rect">
              <a:avLst/>
            </a:prstGeom>
            <a:noFill/>
          </p:spPr>
          <p:txBody>
            <a:bodyPr wrap="none" rtlCol="0">
              <a:spAutoFit/>
            </a:bodyPr>
            <a:lstStyle/>
            <a:p>
              <a:pPr algn="ctr"/>
              <a:r>
                <a:rPr lang="en-US" sz="2000" b="1" i="1" dirty="0" smtClean="0">
                  <a:solidFill>
                    <a:srgbClr val="9BBB59"/>
                  </a:solidFill>
                  <a:effectLst>
                    <a:innerShdw blurRad="63500" dist="50800" dir="10800000">
                      <a:prstClr val="black">
                        <a:alpha val="50000"/>
                      </a:prstClr>
                    </a:innerShdw>
                  </a:effectLst>
                </a:rPr>
                <a:t>CUAHSI</a:t>
              </a:r>
            </a:p>
            <a:p>
              <a:pPr algn="ctr"/>
              <a:r>
                <a:rPr lang="en-US" sz="2000" b="1" i="1" dirty="0" err="1" smtClean="0">
                  <a:solidFill>
                    <a:srgbClr val="9BBB59"/>
                  </a:solidFill>
                  <a:effectLst>
                    <a:innerShdw blurRad="63500" dist="50800" dir="10800000">
                      <a:prstClr val="black">
                        <a:alpha val="50000"/>
                      </a:prstClr>
                    </a:innerShdw>
                  </a:effectLst>
                </a:rPr>
                <a:t>HydroServers</a:t>
              </a:r>
              <a:endParaRPr lang="en-US" sz="2000" b="1" i="1" dirty="0">
                <a:solidFill>
                  <a:srgbClr val="9BBB59"/>
                </a:solidFill>
                <a:effectLst>
                  <a:innerShdw blurRad="63500" dist="50800" dir="10800000">
                    <a:prstClr val="black">
                      <a:alpha val="50000"/>
                    </a:prstClr>
                  </a:innerShdw>
                </a:effectLst>
              </a:endParaRPr>
            </a:p>
          </p:txBody>
        </p:sp>
        <p:pic>
          <p:nvPicPr>
            <p:cNvPr id="84" name="Immagine 29"/>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4849740" y="5542629"/>
              <a:ext cx="446660" cy="450874"/>
            </a:xfrm>
            <a:prstGeom prst="rect">
              <a:avLst/>
            </a:prstGeom>
          </p:spPr>
        </p:pic>
      </p:grpSp>
      <p:sp>
        <p:nvSpPr>
          <p:cNvPr id="85" name="CasellaDiTesto 28"/>
          <p:cNvSpPr txBox="1"/>
          <p:nvPr/>
        </p:nvSpPr>
        <p:spPr>
          <a:xfrm>
            <a:off x="4399877" y="5781087"/>
            <a:ext cx="2108654" cy="400110"/>
          </a:xfrm>
          <a:prstGeom prst="rect">
            <a:avLst/>
          </a:prstGeom>
          <a:noFill/>
        </p:spPr>
        <p:txBody>
          <a:bodyPr wrap="none" rtlCol="0">
            <a:spAutoFit/>
          </a:bodyPr>
          <a:lstStyle/>
          <a:p>
            <a:pPr algn="ctr"/>
            <a:r>
              <a:rPr lang="en-US" sz="2000" b="1" i="1" dirty="0" smtClean="0">
                <a:solidFill>
                  <a:srgbClr val="0070C0"/>
                </a:solidFill>
                <a:effectLst>
                  <a:innerShdw blurRad="63500" dist="50800" dir="10800000">
                    <a:prstClr val="black">
                      <a:alpha val="50000"/>
                    </a:prstClr>
                  </a:innerShdw>
                </a:effectLst>
              </a:rPr>
              <a:t>Brazil ANA service</a:t>
            </a:r>
            <a:endParaRPr lang="en-US" sz="2000" b="1" i="1" dirty="0">
              <a:solidFill>
                <a:srgbClr val="0070C0"/>
              </a:solidFill>
              <a:effectLst>
                <a:innerShdw blurRad="63500" dist="50800" dir="10800000">
                  <a:prstClr val="black">
                    <a:alpha val="50000"/>
                  </a:prstClr>
                </a:innerShdw>
              </a:effectLst>
            </a:endParaRPr>
          </a:p>
        </p:txBody>
      </p:sp>
      <p:sp>
        <p:nvSpPr>
          <p:cNvPr id="86" name="CasellaDiTesto 28"/>
          <p:cNvSpPr txBox="1"/>
          <p:nvPr/>
        </p:nvSpPr>
        <p:spPr>
          <a:xfrm>
            <a:off x="5588681" y="6268024"/>
            <a:ext cx="2342694" cy="400110"/>
          </a:xfrm>
          <a:prstGeom prst="rect">
            <a:avLst/>
          </a:prstGeom>
          <a:noFill/>
        </p:spPr>
        <p:txBody>
          <a:bodyPr wrap="none" rtlCol="0">
            <a:spAutoFit/>
          </a:bodyPr>
          <a:lstStyle/>
          <a:p>
            <a:pPr algn="ctr"/>
            <a:r>
              <a:rPr lang="en-US" sz="2000" b="1" i="1" dirty="0" smtClean="0">
                <a:solidFill>
                  <a:srgbClr val="00B050"/>
                </a:solidFill>
                <a:effectLst>
                  <a:innerShdw blurRad="63500" dist="50800" dir="10800000">
                    <a:prstClr val="black">
                      <a:alpha val="50000"/>
                    </a:prstClr>
                  </a:innerShdw>
                </a:effectLst>
              </a:rPr>
              <a:t>Brazil INMET service</a:t>
            </a:r>
            <a:endParaRPr lang="en-US" sz="2000" b="1" i="1" dirty="0">
              <a:solidFill>
                <a:srgbClr val="00B050"/>
              </a:solidFill>
              <a:effectLst>
                <a:innerShdw blurRad="63500" dist="50800" dir="10800000">
                  <a:prstClr val="black">
                    <a:alpha val="50000"/>
                  </a:prstClr>
                </a:innerShdw>
              </a:effectLst>
            </a:endParaRPr>
          </a:p>
        </p:txBody>
      </p:sp>
      <p:sp>
        <p:nvSpPr>
          <p:cNvPr id="87" name="CasellaDiTesto 28"/>
          <p:cNvSpPr txBox="1"/>
          <p:nvPr/>
        </p:nvSpPr>
        <p:spPr>
          <a:xfrm>
            <a:off x="6560570" y="5216765"/>
            <a:ext cx="2484591" cy="400110"/>
          </a:xfrm>
          <a:prstGeom prst="rect">
            <a:avLst/>
          </a:prstGeom>
          <a:noFill/>
        </p:spPr>
        <p:txBody>
          <a:bodyPr wrap="none" rtlCol="0">
            <a:spAutoFit/>
          </a:bodyPr>
          <a:lstStyle/>
          <a:p>
            <a:pPr algn="ctr"/>
            <a:r>
              <a:rPr lang="en-US" sz="2000" b="1" i="1" dirty="0" smtClean="0">
                <a:solidFill>
                  <a:schemeClr val="accent5">
                    <a:lumMod val="40000"/>
                    <a:lumOff val="60000"/>
                  </a:schemeClr>
                </a:solidFill>
                <a:effectLst>
                  <a:innerShdw blurRad="63500" dist="50800" dir="10800000">
                    <a:prstClr val="black">
                      <a:alpha val="50000"/>
                    </a:prstClr>
                  </a:innerShdw>
                </a:effectLst>
              </a:rPr>
              <a:t>Argentina INA service</a:t>
            </a:r>
            <a:endParaRPr lang="en-US" sz="2000" b="1" i="1" dirty="0">
              <a:solidFill>
                <a:schemeClr val="accent5">
                  <a:lumMod val="40000"/>
                  <a:lumOff val="60000"/>
                </a:schemeClr>
              </a:solidFill>
              <a:effectLst>
                <a:innerShdw blurRad="63500" dist="50800" dir="10800000">
                  <a:prstClr val="black">
                    <a:alpha val="50000"/>
                  </a:prstClr>
                </a:innerShdw>
              </a:effectLst>
            </a:endParaRPr>
          </a:p>
        </p:txBody>
      </p:sp>
      <p:pic>
        <p:nvPicPr>
          <p:cNvPr id="88" name="Immagine 42"/>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386946" y="5545780"/>
            <a:ext cx="622516" cy="622516"/>
          </a:xfrm>
          <a:prstGeom prst="rect">
            <a:avLst/>
          </a:prstGeom>
        </p:spPr>
      </p:pic>
      <p:pic>
        <p:nvPicPr>
          <p:cNvPr id="89" name="Immagine 4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050094" y="5192602"/>
            <a:ext cx="622516" cy="622516"/>
          </a:xfrm>
          <a:prstGeom prst="rect">
            <a:avLst/>
          </a:prstGeom>
        </p:spPr>
      </p:pic>
      <p:pic>
        <p:nvPicPr>
          <p:cNvPr id="90" name="Immagine 4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508531" y="5691168"/>
            <a:ext cx="622516" cy="622516"/>
          </a:xfrm>
          <a:prstGeom prst="rect">
            <a:avLst/>
          </a:prstGeom>
        </p:spPr>
      </p:pic>
    </p:spTree>
    <p:extLst>
      <p:ext uri="{BB962C8B-B14F-4D97-AF65-F5344CB8AC3E}">
        <p14:creationId xmlns="" xmlns:p14="http://schemas.microsoft.com/office/powerpoint/2010/main" val="72894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randombar(horizontal)">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randombar(horizontal)">
                                      <p:cBhvr>
                                        <p:cTn id="24" dur="500"/>
                                        <p:tgtEl>
                                          <p:spTgt spid="5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randombar(horizontal)">
                                      <p:cBhvr>
                                        <p:cTn id="27" dur="500"/>
                                        <p:tgtEl>
                                          <p:spTgt spid="76"/>
                                        </p:tgtEl>
                                      </p:cBhvr>
                                    </p:animEffect>
                                  </p:childTnLst>
                                </p:cTn>
                              </p:par>
                              <p:par>
                                <p:cTn id="28" presetID="14" presetClass="entr" presetSubtype="1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randombar(horizontal)">
                                      <p:cBhvr>
                                        <p:cTn id="30" dur="500"/>
                                        <p:tgtEl>
                                          <p:spTgt spid="7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randombar(horizontal)">
                                      <p:cBhvr>
                                        <p:cTn id="3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257577"/>
            <a:ext cx="9144000" cy="6353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0" y="0"/>
            <a:ext cx="9144000" cy="484632"/>
          </a:xfrm>
          <a:prstGeom prst="rect">
            <a:avLst/>
          </a:prstGeom>
        </p:spPr>
        <p:txBody>
          <a:bodyPr vert="horz" lIns="0" tIns="0" rIns="0" bIns="0" rtlCol="0" anchor="t">
            <a:noAutofit/>
          </a:bodyPr>
          <a:lstStyle/>
          <a:p>
            <a:pPr lvl="0" algn="ctr">
              <a:spcBef>
                <a:spcPct val="0"/>
              </a:spcBef>
            </a:pPr>
            <a:r>
              <a:rPr lang="en-US" sz="2800" b="1" dirty="0" smtClean="0">
                <a:solidFill>
                  <a:srgbClr val="007AC2"/>
                </a:solidFill>
                <a:latin typeface="+mj-lt"/>
                <a:ea typeface="+mj-ea"/>
                <a:cs typeface="Avenir LT Std 85 Heavy"/>
              </a:rPr>
              <a:t>RAVI </a:t>
            </a:r>
            <a:r>
              <a:rPr lang="en-US" sz="2800" b="1" dirty="0" err="1" smtClean="0">
                <a:solidFill>
                  <a:srgbClr val="007AC2"/>
                </a:solidFill>
                <a:latin typeface="+mj-lt"/>
                <a:ea typeface="+mj-ea"/>
                <a:cs typeface="Avenir LT Std 85 Heavy"/>
              </a:rPr>
              <a:t>Rapporteur</a:t>
            </a:r>
            <a:r>
              <a:rPr lang="en-US" sz="2800" b="1" dirty="0" smtClean="0">
                <a:solidFill>
                  <a:srgbClr val="007AC2"/>
                </a:solidFill>
                <a:latin typeface="+mj-lt"/>
                <a:ea typeface="+mj-ea"/>
                <a:cs typeface="Avenir LT Std 85 Heavy"/>
              </a:rPr>
              <a:t> for WHOS</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graphicFrame>
        <p:nvGraphicFramePr>
          <p:cNvPr id="3" name="Tabella 2"/>
          <p:cNvGraphicFramePr>
            <a:graphicFrameLocks noGrp="1"/>
          </p:cNvGraphicFramePr>
          <p:nvPr/>
        </p:nvGraphicFramePr>
        <p:xfrm>
          <a:off x="373487" y="940158"/>
          <a:ext cx="8577330" cy="1472184"/>
        </p:xfrm>
        <a:graphic>
          <a:graphicData uri="http://schemas.openxmlformats.org/drawingml/2006/table">
            <a:tbl>
              <a:tblPr/>
              <a:tblGrid>
                <a:gridCol w="8577330"/>
              </a:tblGrid>
              <a:tr h="193183">
                <a:tc>
                  <a:txBody>
                    <a:bodyPr/>
                    <a:lstStyle/>
                    <a:p>
                      <a:pPr>
                        <a:lnSpc>
                          <a:spcPct val="115000"/>
                        </a:lnSpc>
                        <a:spcAft>
                          <a:spcPts val="0"/>
                        </a:spcAft>
                      </a:pPr>
                      <a:r>
                        <a:rPr lang="en-US" sz="1400" b="1" dirty="0">
                          <a:solidFill>
                            <a:srgbClr val="000000"/>
                          </a:solidFill>
                          <a:latin typeface="Arial"/>
                          <a:ea typeface="Times New Roman"/>
                          <a:cs typeface="Arial"/>
                        </a:rPr>
                        <a:t>Terms of Reference </a:t>
                      </a:r>
                      <a:endParaRPr lang="en-US" sz="1400" dirty="0">
                        <a:latin typeface="Verdana"/>
                        <a:ea typeface="SimSun"/>
                        <a:cs typeface="Arial"/>
                      </a:endParaRPr>
                    </a:p>
                  </a:txBody>
                  <a:tcPr marL="68580" marR="68580" marT="0" marB="0">
                    <a:lnL>
                      <a:noFill/>
                    </a:lnL>
                    <a:lnR>
                      <a:noFill/>
                    </a:lnR>
                    <a:lnT>
                      <a:noFill/>
                    </a:lnT>
                    <a:lnB>
                      <a:noFill/>
                    </a:lnB>
                  </a:tcPr>
                </a:tc>
              </a:tr>
              <a:tr h="386366">
                <a:tc>
                  <a:txBody>
                    <a:bodyPr/>
                    <a:lstStyle/>
                    <a:p>
                      <a:pPr>
                        <a:lnSpc>
                          <a:spcPct val="115000"/>
                        </a:lnSpc>
                        <a:spcAft>
                          <a:spcPts val="1200"/>
                        </a:spcAft>
                      </a:pPr>
                      <a:r>
                        <a:rPr lang="en-US" sz="1400" dirty="0">
                          <a:solidFill>
                            <a:srgbClr val="000000"/>
                          </a:solidFill>
                          <a:latin typeface="Arial"/>
                          <a:ea typeface="Times New Roman"/>
                          <a:cs typeface="Arial"/>
                        </a:rPr>
                        <a:t>To contribute actively, with the support of the national focal points on WHOS, to the development of WHOS in support of hydrological data exchange, in collaboration with WIS and WIGOS TTs of RA VI.</a:t>
                      </a:r>
                      <a:endParaRPr lang="en-US" sz="1400" dirty="0">
                        <a:latin typeface="Verdana"/>
                        <a:ea typeface="SimSun"/>
                        <a:cs typeface="Arial"/>
                      </a:endParaRPr>
                    </a:p>
                  </a:txBody>
                  <a:tcPr marL="68580" marR="68580" marT="0" marB="0">
                    <a:lnL>
                      <a:noFill/>
                    </a:lnL>
                    <a:lnR>
                      <a:noFill/>
                    </a:lnR>
                    <a:lnT>
                      <a:noFill/>
                    </a:lnT>
                    <a:lnB>
                      <a:noFill/>
                    </a:lnB>
                  </a:tcPr>
                </a:tc>
              </a:tr>
              <a:tr h="579549">
                <a:tc>
                  <a:txBody>
                    <a:bodyPr/>
                    <a:lstStyle/>
                    <a:p>
                      <a:pPr>
                        <a:lnSpc>
                          <a:spcPct val="115000"/>
                        </a:lnSpc>
                        <a:spcAft>
                          <a:spcPts val="0"/>
                        </a:spcAft>
                      </a:pPr>
                      <a:r>
                        <a:rPr lang="en-US" sz="1400" dirty="0">
                          <a:solidFill>
                            <a:srgbClr val="000000"/>
                          </a:solidFill>
                          <a:latin typeface="Arial"/>
                          <a:ea typeface="Times New Roman"/>
                          <a:cs typeface="Arial"/>
                        </a:rPr>
                        <a:t>Report to the RA VI Management Group and the WMO Secretariat on the WHOS implementation in RA VI.</a:t>
                      </a:r>
                      <a:br>
                        <a:rPr lang="en-US" sz="1400" dirty="0">
                          <a:solidFill>
                            <a:srgbClr val="000000"/>
                          </a:solidFill>
                          <a:latin typeface="Arial"/>
                          <a:ea typeface="Times New Roman"/>
                          <a:cs typeface="Arial"/>
                        </a:rPr>
                      </a:br>
                      <a:r>
                        <a:rPr lang="en-US" sz="1400" dirty="0">
                          <a:solidFill>
                            <a:srgbClr val="000000"/>
                          </a:solidFill>
                          <a:latin typeface="Arial"/>
                          <a:ea typeface="Times New Roman"/>
                          <a:cs typeface="Arial"/>
                        </a:rPr>
                        <a:t/>
                      </a:r>
                      <a:br>
                        <a:rPr lang="en-US" sz="1400" dirty="0">
                          <a:solidFill>
                            <a:srgbClr val="000000"/>
                          </a:solidFill>
                          <a:latin typeface="Arial"/>
                          <a:ea typeface="Times New Roman"/>
                          <a:cs typeface="Arial"/>
                        </a:rPr>
                      </a:br>
                      <a:endParaRPr lang="en-US" sz="1400" dirty="0">
                        <a:latin typeface="Verdana"/>
                        <a:ea typeface="SimSun"/>
                        <a:cs typeface="Arial"/>
                      </a:endParaRPr>
                    </a:p>
                  </a:txBody>
                  <a:tcPr marL="68580" marR="68580" marT="0" marB="0">
                    <a:lnL>
                      <a:noFill/>
                    </a:lnL>
                    <a:lnR>
                      <a:noFill/>
                    </a:lnR>
                    <a:lnT>
                      <a:noFill/>
                    </a:lnT>
                    <a:lnB>
                      <a:noFill/>
                    </a:lnB>
                  </a:tcPr>
                </a:tc>
              </a:tr>
            </a:tbl>
          </a:graphicData>
        </a:graphic>
      </p:graphicFrame>
      <p:sp>
        <p:nvSpPr>
          <p:cNvPr id="4" name="Rettangolo 3"/>
          <p:cNvSpPr/>
          <p:nvPr/>
        </p:nvSpPr>
        <p:spPr>
          <a:xfrm>
            <a:off x="373487" y="2099256"/>
            <a:ext cx="5731099" cy="1754326"/>
          </a:xfrm>
          <a:prstGeom prst="rect">
            <a:avLst/>
          </a:prstGeom>
        </p:spPr>
        <p:txBody>
          <a:bodyPr wrap="square">
            <a:spAutoFit/>
          </a:bodyPr>
          <a:lstStyle/>
          <a:p>
            <a:r>
              <a:rPr lang="en-US" dirty="0" smtClean="0"/>
              <a:t>Identification of </a:t>
            </a:r>
            <a:r>
              <a:rPr lang="en-US" b="1" dirty="0" smtClean="0"/>
              <a:t>five pilot </a:t>
            </a:r>
            <a:r>
              <a:rPr lang="en-US" b="1" dirty="0" smtClean="0"/>
              <a:t>cases </a:t>
            </a:r>
            <a:r>
              <a:rPr lang="en-US" b="1" dirty="0" smtClean="0"/>
              <a:t>at the basin scale</a:t>
            </a:r>
            <a:r>
              <a:rPr lang="en-US" dirty="0" smtClean="0"/>
              <a:t>, namely:</a:t>
            </a:r>
          </a:p>
          <a:p>
            <a:pPr marL="342900" indent="-342900">
              <a:buAutoNum type="arabicParenR"/>
            </a:pPr>
            <a:r>
              <a:rPr lang="en-US" dirty="0" smtClean="0"/>
              <a:t>Aral Sea</a:t>
            </a:r>
          </a:p>
          <a:p>
            <a:pPr marL="342900" indent="-342900">
              <a:buAutoNum type="arabicParenR"/>
            </a:pPr>
            <a:r>
              <a:rPr lang="en-US" dirty="0" smtClean="0"/>
              <a:t>Danube river</a:t>
            </a:r>
          </a:p>
          <a:p>
            <a:pPr marL="342900" indent="-342900">
              <a:buAutoNum type="arabicParenR"/>
            </a:pPr>
            <a:r>
              <a:rPr lang="en-US" dirty="0" err="1" smtClean="0"/>
              <a:t>Rhyne</a:t>
            </a:r>
            <a:r>
              <a:rPr lang="en-US" dirty="0" smtClean="0"/>
              <a:t> river</a:t>
            </a:r>
          </a:p>
          <a:p>
            <a:pPr marL="342900" indent="-342900">
              <a:buFontTx/>
              <a:buAutoNum type="arabicParenR"/>
            </a:pPr>
            <a:r>
              <a:rPr lang="en-US" dirty="0" smtClean="0"/>
              <a:t>Sava river</a:t>
            </a:r>
          </a:p>
          <a:p>
            <a:pPr marL="342900" indent="-342900">
              <a:buFontTx/>
              <a:buAutoNum type="arabicParenR"/>
            </a:pPr>
            <a:r>
              <a:rPr lang="en-US" dirty="0" smtClean="0"/>
              <a:t>Arctic region</a:t>
            </a:r>
          </a:p>
        </p:txBody>
      </p:sp>
      <p:pic>
        <p:nvPicPr>
          <p:cNvPr id="5121" name="Picture 1"/>
          <p:cNvPicPr>
            <a:picLocks noChangeAspect="1" noChangeArrowheads="1"/>
          </p:cNvPicPr>
          <p:nvPr/>
        </p:nvPicPr>
        <p:blipFill>
          <a:blip r:embed="rId2"/>
          <a:srcRect/>
          <a:stretch>
            <a:fillRect/>
          </a:stretch>
        </p:blipFill>
        <p:spPr bwMode="auto">
          <a:xfrm>
            <a:off x="2659916" y="2820473"/>
            <a:ext cx="5955192" cy="37219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10" y="160339"/>
            <a:ext cx="8891752" cy="781652"/>
          </a:xfrm>
        </p:spPr>
        <p:txBody>
          <a:bodyPr>
            <a:normAutofit/>
          </a:bodyPr>
          <a:lstStyle/>
          <a:p>
            <a:r>
              <a:rPr lang="en-US" sz="4000" b="1" dirty="0" smtClean="0">
                <a:latin typeface="+mn-lt"/>
              </a:rPr>
              <a:t>A flagship under construction: </a:t>
            </a:r>
            <a:r>
              <a:rPr lang="en-US" sz="4000" b="1" dirty="0" err="1" smtClean="0">
                <a:latin typeface="+mn-lt"/>
              </a:rPr>
              <a:t>HydroSOS</a:t>
            </a:r>
            <a:endParaRPr lang="en-US" sz="2800" dirty="0"/>
          </a:p>
        </p:txBody>
      </p:sp>
      <p:sp>
        <p:nvSpPr>
          <p:cNvPr id="29" name="TextBox 28"/>
          <p:cNvSpPr txBox="1"/>
          <p:nvPr/>
        </p:nvSpPr>
        <p:spPr>
          <a:xfrm>
            <a:off x="3967841" y="941991"/>
            <a:ext cx="816249" cy="369332"/>
          </a:xfrm>
          <a:prstGeom prst="rect">
            <a:avLst/>
          </a:prstGeom>
          <a:noFill/>
        </p:spPr>
        <p:txBody>
          <a:bodyPr wrap="none" rtlCol="0">
            <a:spAutoFit/>
          </a:bodyPr>
          <a:lstStyle/>
          <a:p>
            <a:r>
              <a:rPr lang="fr-CH" b="1" dirty="0" smtClean="0">
                <a:solidFill>
                  <a:schemeClr val="bg1"/>
                </a:solidFill>
              </a:rPr>
              <a:t>NEEDS</a:t>
            </a:r>
            <a:endParaRPr lang="en-US" b="1" dirty="0">
              <a:solidFill>
                <a:schemeClr val="bg1"/>
              </a:solidFill>
            </a:endParaRPr>
          </a:p>
        </p:txBody>
      </p:sp>
      <p:sp>
        <p:nvSpPr>
          <p:cNvPr id="4" name="AutoShape 5" descr="Résultat de recherche d'images pour &quot;graduate hat&quot;"/>
          <p:cNvSpPr>
            <a:spLocks noChangeAspect="1" noChangeArrowheads="1"/>
          </p:cNvSpPr>
          <p:nvPr/>
        </p:nvSpPr>
        <p:spPr bwMode="auto">
          <a:xfrm>
            <a:off x="155575" y="-144461"/>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3745865" y="878767"/>
            <a:ext cx="1008068" cy="369332"/>
          </a:xfrm>
          <a:prstGeom prst="rect">
            <a:avLst/>
          </a:prstGeom>
          <a:noFill/>
        </p:spPr>
        <p:txBody>
          <a:bodyPr wrap="square" rtlCol="0">
            <a:spAutoFit/>
          </a:bodyPr>
          <a:lstStyle/>
          <a:p>
            <a:r>
              <a:rPr lang="fr-CH" b="1" dirty="0" smtClean="0">
                <a:solidFill>
                  <a:schemeClr val="bg1"/>
                </a:solidFill>
              </a:rPr>
              <a:t>NEEDS</a:t>
            </a:r>
            <a:endParaRPr lang="en-US" b="1" dirty="0">
              <a:solidFill>
                <a:schemeClr val="bg1"/>
              </a:solidFill>
            </a:endParaRPr>
          </a:p>
        </p:txBody>
      </p:sp>
      <p:pic>
        <p:nvPicPr>
          <p:cNvPr id="3" name="Image 2" descr="HydroSOS-Infographic.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7500" y="941989"/>
            <a:ext cx="8614962" cy="5253715"/>
          </a:xfrm>
          <a:prstGeom prst="rect">
            <a:avLst/>
          </a:prstGeom>
        </p:spPr>
      </p:pic>
      <p:sp>
        <p:nvSpPr>
          <p:cNvPr id="7" name="Rettangolo 6"/>
          <p:cNvSpPr/>
          <p:nvPr/>
        </p:nvSpPr>
        <p:spPr>
          <a:xfrm>
            <a:off x="2450951" y="6195704"/>
            <a:ext cx="4666277" cy="369332"/>
          </a:xfrm>
          <a:prstGeom prst="rect">
            <a:avLst/>
          </a:prstGeom>
        </p:spPr>
        <p:txBody>
          <a:bodyPr wrap="none">
            <a:spAutoFit/>
          </a:bodyPr>
          <a:lstStyle/>
          <a:p>
            <a:r>
              <a:rPr lang="it-IT" b="1" dirty="0" smtClean="0">
                <a:solidFill>
                  <a:srgbClr val="002060"/>
                </a:solidFill>
              </a:rPr>
              <a:t>WMO </a:t>
            </a:r>
            <a:r>
              <a:rPr lang="en-US" b="1" dirty="0" smtClean="0">
                <a:solidFill>
                  <a:srgbClr val="002060"/>
                </a:solidFill>
              </a:rPr>
              <a:t>Hydrological Status and Outlook System </a:t>
            </a:r>
            <a:endParaRPr lang="en-US" dirty="0"/>
          </a:p>
        </p:txBody>
      </p:sp>
      <p:pic>
        <p:nvPicPr>
          <p:cNvPr id="1026" name="Picture 2"/>
          <p:cNvPicPr>
            <a:picLocks noChangeAspect="1" noChangeArrowheads="1"/>
          </p:cNvPicPr>
          <p:nvPr/>
        </p:nvPicPr>
        <p:blipFill>
          <a:blip r:embed="rId3"/>
          <a:srcRect/>
          <a:stretch>
            <a:fillRect/>
          </a:stretch>
        </p:blipFill>
        <p:spPr bwMode="auto">
          <a:xfrm>
            <a:off x="317500" y="941989"/>
            <a:ext cx="8686800" cy="4914900"/>
          </a:xfrm>
          <a:prstGeom prst="rect">
            <a:avLst/>
          </a:prstGeom>
          <a:noFill/>
          <a:ln w="9525">
            <a:noFill/>
            <a:miter lim="800000"/>
            <a:headEnd/>
            <a:tailEnd/>
          </a:ln>
        </p:spPr>
      </p:pic>
    </p:spTree>
    <p:extLst>
      <p:ext uri="{BB962C8B-B14F-4D97-AF65-F5344CB8AC3E}">
        <p14:creationId xmlns="" xmlns:p14="http://schemas.microsoft.com/office/powerpoint/2010/main" val="323198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6A33ED2-DC32-F045-8D4D-2C27CC5A69A8}"/>
              </a:ext>
            </a:extLst>
          </p:cNvPr>
          <p:cNvPicPr>
            <a:picLocks noChangeAspect="1"/>
          </p:cNvPicPr>
          <p:nvPr/>
        </p:nvPicPr>
        <p:blipFill>
          <a:blip r:embed="rId2"/>
          <a:stretch>
            <a:fillRect/>
          </a:stretch>
        </p:blipFill>
        <p:spPr>
          <a:xfrm>
            <a:off x="0" y="381000"/>
            <a:ext cx="9144000" cy="6096000"/>
          </a:xfrm>
          <a:prstGeom prst="rect">
            <a:avLst/>
          </a:prstGeom>
        </p:spPr>
      </p:pic>
      <p:sp>
        <p:nvSpPr>
          <p:cNvPr id="9" name="Oval 8">
            <a:extLst>
              <a:ext uri="{FF2B5EF4-FFF2-40B4-BE49-F238E27FC236}">
                <a16:creationId xmlns="" xmlns:a16="http://schemas.microsoft.com/office/drawing/2014/main" id="{50C5A944-2AF1-8643-97D4-B1CEDDB84C5C}"/>
              </a:ext>
            </a:extLst>
          </p:cNvPr>
          <p:cNvSpPr/>
          <p:nvPr/>
        </p:nvSpPr>
        <p:spPr>
          <a:xfrm>
            <a:off x="6682563" y="2434856"/>
            <a:ext cx="127591" cy="1594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43CB89DF-13B2-E140-A3F6-C58EB7CA8ED8}"/>
              </a:ext>
            </a:extLst>
          </p:cNvPr>
          <p:cNvSpPr/>
          <p:nvPr/>
        </p:nvSpPr>
        <p:spPr>
          <a:xfrm>
            <a:off x="2442830" y="2235647"/>
            <a:ext cx="127591" cy="1594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70293621-8C96-AA49-9082-76E78B9A40EA}"/>
              </a:ext>
            </a:extLst>
          </p:cNvPr>
          <p:cNvSpPr/>
          <p:nvPr/>
        </p:nvSpPr>
        <p:spPr>
          <a:xfrm>
            <a:off x="3051544" y="4534980"/>
            <a:ext cx="127591" cy="1594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8">
            <a:extLst>
              <a:ext uri="{FF2B5EF4-FFF2-40B4-BE49-F238E27FC236}">
                <a16:creationId xmlns="" xmlns:a16="http://schemas.microsoft.com/office/drawing/2014/main" id="{B44EBA27-1EB3-D24D-903C-F50079127123}"/>
              </a:ext>
            </a:extLst>
          </p:cNvPr>
          <p:cNvGrpSpPr/>
          <p:nvPr/>
        </p:nvGrpSpPr>
        <p:grpSpPr>
          <a:xfrm>
            <a:off x="3322931" y="3546262"/>
            <a:ext cx="2149889" cy="2136925"/>
            <a:chOff x="593414" y="4540923"/>
            <a:chExt cx="6261563" cy="4592757"/>
          </a:xfrm>
        </p:grpSpPr>
        <p:sp>
          <p:nvSpPr>
            <p:cNvPr id="20" name="Rectangle 19">
              <a:extLst>
                <a:ext uri="{FF2B5EF4-FFF2-40B4-BE49-F238E27FC236}">
                  <a16:creationId xmlns="" xmlns:a16="http://schemas.microsoft.com/office/drawing/2014/main" id="{14EC0BE8-A1A4-AB42-97DB-A67BAB409907}"/>
                </a:ext>
              </a:extLst>
            </p:cNvPr>
            <p:cNvSpPr/>
            <p:nvPr/>
          </p:nvSpPr>
          <p:spPr>
            <a:xfrm>
              <a:off x="593414" y="4540923"/>
              <a:ext cx="6261563" cy="458203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800" dirty="0"/>
            </a:p>
          </p:txBody>
        </p:sp>
        <p:sp>
          <p:nvSpPr>
            <p:cNvPr id="21" name="Rectangle 20">
              <a:extLst>
                <a:ext uri="{FF2B5EF4-FFF2-40B4-BE49-F238E27FC236}">
                  <a16:creationId xmlns="" xmlns:a16="http://schemas.microsoft.com/office/drawing/2014/main" id="{28BEABAF-9D2C-4440-9581-A82170C69537}"/>
                </a:ext>
              </a:extLst>
            </p:cNvPr>
            <p:cNvSpPr/>
            <p:nvPr/>
          </p:nvSpPr>
          <p:spPr>
            <a:xfrm>
              <a:off x="593414" y="8812138"/>
              <a:ext cx="6261563" cy="32154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 xmlns:a16="http://schemas.microsoft.com/office/drawing/2014/main" id="{656FDAA4-660A-1F46-A597-91CBE4F6D2CF}"/>
                </a:ext>
              </a:extLst>
            </p:cNvPr>
            <p:cNvSpPr/>
            <p:nvPr/>
          </p:nvSpPr>
          <p:spPr>
            <a:xfrm>
              <a:off x="1215466" y="4552570"/>
              <a:ext cx="5639511" cy="52909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WMO LA PLATA PORTAL</a:t>
              </a:r>
            </a:p>
          </p:txBody>
        </p:sp>
        <p:pic>
          <p:nvPicPr>
            <p:cNvPr id="23" name="Picture 22">
              <a:extLst>
                <a:ext uri="{FF2B5EF4-FFF2-40B4-BE49-F238E27FC236}">
                  <a16:creationId xmlns="" xmlns:a16="http://schemas.microsoft.com/office/drawing/2014/main" id="{07F1A917-56B5-2648-A687-F5F3D5E124BE}"/>
                </a:ext>
              </a:extLst>
            </p:cNvPr>
            <p:cNvPicPr>
              <a:picLocks noChangeAspect="1"/>
            </p:cNvPicPr>
            <p:nvPr/>
          </p:nvPicPr>
          <p:blipFill rotWithShape="1">
            <a:blip r:embed="rId3"/>
            <a:srcRect r="87721" b="-5614"/>
            <a:stretch/>
          </p:blipFill>
          <p:spPr>
            <a:xfrm>
              <a:off x="593414" y="4552570"/>
              <a:ext cx="622052" cy="561302"/>
            </a:xfrm>
            <a:prstGeom prst="rect">
              <a:avLst/>
            </a:prstGeom>
          </p:spPr>
        </p:pic>
      </p:grpSp>
      <p:grpSp>
        <p:nvGrpSpPr>
          <p:cNvPr id="4" name="Group 23">
            <a:extLst>
              <a:ext uri="{FF2B5EF4-FFF2-40B4-BE49-F238E27FC236}">
                <a16:creationId xmlns="" xmlns:a16="http://schemas.microsoft.com/office/drawing/2014/main" id="{8C8D689C-12F9-3E4B-B115-63AF36DD63B4}"/>
              </a:ext>
            </a:extLst>
          </p:cNvPr>
          <p:cNvGrpSpPr/>
          <p:nvPr/>
        </p:nvGrpSpPr>
        <p:grpSpPr>
          <a:xfrm>
            <a:off x="2634243" y="652319"/>
            <a:ext cx="2038973" cy="2014372"/>
            <a:chOff x="593414" y="4540923"/>
            <a:chExt cx="6261563" cy="4592757"/>
          </a:xfrm>
        </p:grpSpPr>
        <p:sp>
          <p:nvSpPr>
            <p:cNvPr id="25" name="Rectangle 24">
              <a:extLst>
                <a:ext uri="{FF2B5EF4-FFF2-40B4-BE49-F238E27FC236}">
                  <a16:creationId xmlns="" xmlns:a16="http://schemas.microsoft.com/office/drawing/2014/main" id="{E3EAC3ED-EC53-274C-9164-0E55D18F819B}"/>
                </a:ext>
              </a:extLst>
            </p:cNvPr>
            <p:cNvSpPr/>
            <p:nvPr/>
          </p:nvSpPr>
          <p:spPr>
            <a:xfrm>
              <a:off x="593414" y="4540923"/>
              <a:ext cx="6261563" cy="458203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800" dirty="0"/>
            </a:p>
          </p:txBody>
        </p:sp>
        <p:sp>
          <p:nvSpPr>
            <p:cNvPr id="26" name="Rectangle 25">
              <a:extLst>
                <a:ext uri="{FF2B5EF4-FFF2-40B4-BE49-F238E27FC236}">
                  <a16:creationId xmlns="" xmlns:a16="http://schemas.microsoft.com/office/drawing/2014/main" id="{26679A80-C34F-8840-B176-062E2DBA0326}"/>
                </a:ext>
              </a:extLst>
            </p:cNvPr>
            <p:cNvSpPr/>
            <p:nvPr/>
          </p:nvSpPr>
          <p:spPr>
            <a:xfrm>
              <a:off x="593414" y="8812138"/>
              <a:ext cx="6261563" cy="32154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 xmlns:a16="http://schemas.microsoft.com/office/drawing/2014/main" id="{153E572E-F064-7B47-8D38-329BE6474331}"/>
                </a:ext>
              </a:extLst>
            </p:cNvPr>
            <p:cNvSpPr/>
            <p:nvPr/>
          </p:nvSpPr>
          <p:spPr>
            <a:xfrm>
              <a:off x="1215466" y="4552570"/>
              <a:ext cx="5639511" cy="52909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NASA SERVIR PORTAL</a:t>
              </a:r>
            </a:p>
          </p:txBody>
        </p:sp>
        <p:pic>
          <p:nvPicPr>
            <p:cNvPr id="28" name="Picture 27">
              <a:extLst>
                <a:ext uri="{FF2B5EF4-FFF2-40B4-BE49-F238E27FC236}">
                  <a16:creationId xmlns="" xmlns:a16="http://schemas.microsoft.com/office/drawing/2014/main" id="{B99A4E47-3963-2D4E-BB02-9B735A5022A9}"/>
                </a:ext>
              </a:extLst>
            </p:cNvPr>
            <p:cNvPicPr>
              <a:picLocks noChangeAspect="1"/>
            </p:cNvPicPr>
            <p:nvPr/>
          </p:nvPicPr>
          <p:blipFill rotWithShape="1">
            <a:blip r:embed="rId3"/>
            <a:srcRect r="87721" b="-5614"/>
            <a:stretch/>
          </p:blipFill>
          <p:spPr>
            <a:xfrm>
              <a:off x="593414" y="4552570"/>
              <a:ext cx="622052" cy="561302"/>
            </a:xfrm>
            <a:prstGeom prst="rect">
              <a:avLst/>
            </a:prstGeom>
          </p:spPr>
        </p:pic>
      </p:grpSp>
      <p:grpSp>
        <p:nvGrpSpPr>
          <p:cNvPr id="5" name="Group 3">
            <a:extLst>
              <a:ext uri="{FF2B5EF4-FFF2-40B4-BE49-F238E27FC236}">
                <a16:creationId xmlns="" xmlns:a16="http://schemas.microsoft.com/office/drawing/2014/main" id="{CF78121A-BF8F-FA4B-A136-71BE3F74133E}"/>
              </a:ext>
            </a:extLst>
          </p:cNvPr>
          <p:cNvGrpSpPr/>
          <p:nvPr/>
        </p:nvGrpSpPr>
        <p:grpSpPr>
          <a:xfrm>
            <a:off x="6396274" y="2766359"/>
            <a:ext cx="2329004" cy="2294528"/>
            <a:chOff x="8528365" y="2766359"/>
            <a:chExt cx="3105338" cy="2294528"/>
          </a:xfrm>
        </p:grpSpPr>
        <p:sp>
          <p:nvSpPr>
            <p:cNvPr id="15" name="Rectangle 14">
              <a:extLst>
                <a:ext uri="{FF2B5EF4-FFF2-40B4-BE49-F238E27FC236}">
                  <a16:creationId xmlns="" xmlns:a16="http://schemas.microsoft.com/office/drawing/2014/main" id="{6F80F9A4-78FC-CE45-8A30-6E9F8DE9F652}"/>
                </a:ext>
              </a:extLst>
            </p:cNvPr>
            <p:cNvSpPr/>
            <p:nvPr/>
          </p:nvSpPr>
          <p:spPr>
            <a:xfrm>
              <a:off x="8528365" y="2766359"/>
              <a:ext cx="3105338" cy="228917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600" dirty="0"/>
            </a:p>
          </p:txBody>
        </p:sp>
        <p:sp>
          <p:nvSpPr>
            <p:cNvPr id="16" name="Rectangle 15">
              <a:extLst>
                <a:ext uri="{FF2B5EF4-FFF2-40B4-BE49-F238E27FC236}">
                  <a16:creationId xmlns="" xmlns:a16="http://schemas.microsoft.com/office/drawing/2014/main" id="{D6DE51F6-1C1F-BF4F-8C3D-B83CC002DADA}"/>
                </a:ext>
              </a:extLst>
            </p:cNvPr>
            <p:cNvSpPr/>
            <p:nvPr/>
          </p:nvSpPr>
          <p:spPr>
            <a:xfrm>
              <a:off x="8528365" y="4900246"/>
              <a:ext cx="3105338" cy="16064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 xmlns:a16="http://schemas.microsoft.com/office/drawing/2014/main" id="{525AD8E3-F8A4-3F47-BB45-790D2B701A8E}"/>
                </a:ext>
              </a:extLst>
            </p:cNvPr>
            <p:cNvSpPr/>
            <p:nvPr/>
          </p:nvSpPr>
          <p:spPr>
            <a:xfrm>
              <a:off x="8836863" y="2772178"/>
              <a:ext cx="2796840" cy="269710"/>
            </a:xfrm>
            <a:prstGeom prst="rect">
              <a:avLst/>
            </a:prstGeom>
            <a:solidFill>
              <a:srgbClr val="0E4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ICIMOD NEPAL PORTAL</a:t>
              </a:r>
            </a:p>
          </p:txBody>
        </p:sp>
        <p:pic>
          <p:nvPicPr>
            <p:cNvPr id="18" name="Picture 17">
              <a:extLst>
                <a:ext uri="{FF2B5EF4-FFF2-40B4-BE49-F238E27FC236}">
                  <a16:creationId xmlns="" xmlns:a16="http://schemas.microsoft.com/office/drawing/2014/main" id="{D8DBC756-2AA7-CC4F-A589-036620B4A0E8}"/>
                </a:ext>
              </a:extLst>
            </p:cNvPr>
            <p:cNvPicPr>
              <a:picLocks noChangeAspect="1"/>
            </p:cNvPicPr>
            <p:nvPr/>
          </p:nvPicPr>
          <p:blipFill rotWithShape="1">
            <a:blip r:embed="rId3"/>
            <a:srcRect r="87721" b="-5614"/>
            <a:stretch/>
          </p:blipFill>
          <p:spPr>
            <a:xfrm>
              <a:off x="8528365" y="2772178"/>
              <a:ext cx="308498" cy="280425"/>
            </a:xfrm>
            <a:prstGeom prst="rect">
              <a:avLst/>
            </a:prstGeom>
          </p:spPr>
        </p:pic>
      </p:grpSp>
      <p:grpSp>
        <p:nvGrpSpPr>
          <p:cNvPr id="6" name="Group 185">
            <a:extLst>
              <a:ext uri="{FF2B5EF4-FFF2-40B4-BE49-F238E27FC236}">
                <a16:creationId xmlns="" xmlns:a16="http://schemas.microsoft.com/office/drawing/2014/main" id="{5B53CABC-21FA-DC43-8D44-6F36B2CDAEC5}"/>
              </a:ext>
            </a:extLst>
          </p:cNvPr>
          <p:cNvGrpSpPr/>
          <p:nvPr/>
        </p:nvGrpSpPr>
        <p:grpSpPr>
          <a:xfrm>
            <a:off x="12317" y="3079763"/>
            <a:ext cx="2941161" cy="2953414"/>
            <a:chOff x="43582" y="3395050"/>
            <a:chExt cx="3466846" cy="2610967"/>
          </a:xfrm>
        </p:grpSpPr>
        <p:grpSp>
          <p:nvGrpSpPr>
            <p:cNvPr id="7" name="Group 28">
              <a:extLst>
                <a:ext uri="{FF2B5EF4-FFF2-40B4-BE49-F238E27FC236}">
                  <a16:creationId xmlns="" xmlns:a16="http://schemas.microsoft.com/office/drawing/2014/main" id="{D45EDBC0-2F67-0042-B8B1-C0BD7C376EA4}"/>
                </a:ext>
              </a:extLst>
            </p:cNvPr>
            <p:cNvGrpSpPr/>
            <p:nvPr/>
          </p:nvGrpSpPr>
          <p:grpSpPr>
            <a:xfrm>
              <a:off x="43583" y="3794474"/>
              <a:ext cx="3466845" cy="2211543"/>
              <a:chOff x="3024490" y="147145"/>
              <a:chExt cx="6484883" cy="3920358"/>
            </a:xfrm>
          </p:grpSpPr>
          <p:sp>
            <p:nvSpPr>
              <p:cNvPr id="30" name="Rounded Rectangle 29">
                <a:extLst>
                  <a:ext uri="{FF2B5EF4-FFF2-40B4-BE49-F238E27FC236}">
                    <a16:creationId xmlns="" xmlns:a16="http://schemas.microsoft.com/office/drawing/2014/main" id="{0981C84A-106A-4F46-B6D9-AE3A46707277}"/>
                  </a:ext>
                </a:extLst>
              </p:cNvPr>
              <p:cNvSpPr/>
              <p:nvPr/>
            </p:nvSpPr>
            <p:spPr>
              <a:xfrm>
                <a:off x="3024490" y="147145"/>
                <a:ext cx="6484883" cy="3920358"/>
              </a:xfrm>
              <a:prstGeom prst="roundRect">
                <a:avLst>
                  <a:gd name="adj" fmla="val 0"/>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nvGrpSpPr>
              <p:cNvPr id="8" name="Group 30">
                <a:extLst>
                  <a:ext uri="{FF2B5EF4-FFF2-40B4-BE49-F238E27FC236}">
                    <a16:creationId xmlns="" xmlns:a16="http://schemas.microsoft.com/office/drawing/2014/main" id="{801672A5-85F9-3F4A-B05C-649329C01C49}"/>
                  </a:ext>
                </a:extLst>
              </p:cNvPr>
              <p:cNvGrpSpPr/>
              <p:nvPr/>
            </p:nvGrpSpPr>
            <p:grpSpPr>
              <a:xfrm>
                <a:off x="3258487" y="333697"/>
                <a:ext cx="1126236" cy="839365"/>
                <a:chOff x="626875" y="945373"/>
                <a:chExt cx="1926319" cy="1435653"/>
              </a:xfrm>
            </p:grpSpPr>
            <p:pic>
              <p:nvPicPr>
                <p:cNvPr id="160" name="Picture 159" descr="screenshot_01.png">
                  <a:extLst>
                    <a:ext uri="{FF2B5EF4-FFF2-40B4-BE49-F238E27FC236}">
                      <a16:creationId xmlns="" xmlns:a16="http://schemas.microsoft.com/office/drawing/2014/main" id="{28C4397A-30F8-F546-826D-E7322C018FD3}"/>
                    </a:ext>
                  </a:extLst>
                </p:cNvPr>
                <p:cNvPicPr>
                  <a:picLocks noChangeAspect="1"/>
                </p:cNvPicPr>
                <p:nvPr/>
              </p:nvPicPr>
              <p:blipFill>
                <a:blip r:embed="rId4"/>
                <a:stretch>
                  <a:fillRect/>
                </a:stretch>
              </p:blipFill>
              <p:spPr>
                <a:xfrm>
                  <a:off x="626875" y="945373"/>
                  <a:ext cx="1926319" cy="1435653"/>
                </a:xfrm>
                <a:prstGeom prst="rect">
                  <a:avLst/>
                </a:prstGeom>
              </p:spPr>
            </p:pic>
            <p:sp>
              <p:nvSpPr>
                <p:cNvPr id="161" name="Rectangle 160">
                  <a:extLst>
                    <a:ext uri="{FF2B5EF4-FFF2-40B4-BE49-F238E27FC236}">
                      <a16:creationId xmlns="" xmlns:a16="http://schemas.microsoft.com/office/drawing/2014/main" id="{B83811E7-912B-4846-830A-7AC2A1BC5336}"/>
                    </a:ext>
                  </a:extLst>
                </p:cNvPr>
                <p:cNvSpPr/>
                <p:nvPr/>
              </p:nvSpPr>
              <p:spPr>
                <a:xfrm>
                  <a:off x="1023023" y="1293408"/>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2" name="Picture 161" descr="rasterviewer.jpg">
                  <a:extLst>
                    <a:ext uri="{FF2B5EF4-FFF2-40B4-BE49-F238E27FC236}">
                      <a16:creationId xmlns="" xmlns:a16="http://schemas.microsoft.com/office/drawing/2014/main" id="{DF42445C-480F-4B43-8BE7-DFC8E143BC77}"/>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99407" y="1423707"/>
                  <a:ext cx="1081816" cy="724433"/>
                </a:xfrm>
                <a:prstGeom prst="rect">
                  <a:avLst/>
                </a:prstGeom>
              </p:spPr>
            </p:pic>
            <p:pic>
              <p:nvPicPr>
                <p:cNvPr id="163" name="Picture 162">
                  <a:extLst>
                    <a:ext uri="{FF2B5EF4-FFF2-40B4-BE49-F238E27FC236}">
                      <a16:creationId xmlns="" xmlns:a16="http://schemas.microsoft.com/office/drawing/2014/main" id="{8950CCDE-1E53-784B-9E42-85ABF9B01671}"/>
                    </a:ext>
                  </a:extLst>
                </p:cNvPr>
                <p:cNvPicPr>
                  <a:picLocks noChangeAspect="1"/>
                </p:cNvPicPr>
                <p:nvPr/>
              </p:nvPicPr>
              <p:blipFill>
                <a:blip r:embed="rId6"/>
                <a:stretch>
                  <a:fillRect/>
                </a:stretch>
              </p:blipFill>
              <p:spPr>
                <a:xfrm>
                  <a:off x="768669" y="1046483"/>
                  <a:ext cx="1653661" cy="246577"/>
                </a:xfrm>
                <a:prstGeom prst="rect">
                  <a:avLst/>
                </a:prstGeom>
              </p:spPr>
            </p:pic>
          </p:grpSp>
          <p:grpSp>
            <p:nvGrpSpPr>
              <p:cNvPr id="11" name="Group 31">
                <a:extLst>
                  <a:ext uri="{FF2B5EF4-FFF2-40B4-BE49-F238E27FC236}">
                    <a16:creationId xmlns="" xmlns:a16="http://schemas.microsoft.com/office/drawing/2014/main" id="{C75458E2-C423-FF42-B659-B4CEE4656939}"/>
                  </a:ext>
                </a:extLst>
              </p:cNvPr>
              <p:cNvGrpSpPr/>
              <p:nvPr/>
            </p:nvGrpSpPr>
            <p:grpSpPr>
              <a:xfrm>
                <a:off x="3258487" y="1225428"/>
                <a:ext cx="1126236" cy="839365"/>
                <a:chOff x="191331" y="1956125"/>
                <a:chExt cx="1926319" cy="1435653"/>
              </a:xfrm>
            </p:grpSpPr>
            <p:pic>
              <p:nvPicPr>
                <p:cNvPr id="156" name="Picture 155" descr="screenshot_01.png">
                  <a:extLst>
                    <a:ext uri="{FF2B5EF4-FFF2-40B4-BE49-F238E27FC236}">
                      <a16:creationId xmlns="" xmlns:a16="http://schemas.microsoft.com/office/drawing/2014/main" id="{70D6E18F-CF92-644D-BC0C-FC636E55E14F}"/>
                    </a:ext>
                  </a:extLst>
                </p:cNvPr>
                <p:cNvPicPr>
                  <a:picLocks noChangeAspect="1"/>
                </p:cNvPicPr>
                <p:nvPr/>
              </p:nvPicPr>
              <p:blipFill>
                <a:blip r:embed="rId4"/>
                <a:stretch>
                  <a:fillRect/>
                </a:stretch>
              </p:blipFill>
              <p:spPr>
                <a:xfrm>
                  <a:off x="191331" y="1956125"/>
                  <a:ext cx="1926319" cy="1435653"/>
                </a:xfrm>
                <a:prstGeom prst="rect">
                  <a:avLst/>
                </a:prstGeom>
              </p:spPr>
            </p:pic>
            <p:sp>
              <p:nvSpPr>
                <p:cNvPr id="157" name="Rectangle 156">
                  <a:extLst>
                    <a:ext uri="{FF2B5EF4-FFF2-40B4-BE49-F238E27FC236}">
                      <a16:creationId xmlns="" xmlns:a16="http://schemas.microsoft.com/office/drawing/2014/main" id="{29D1DAC7-72B6-0E4E-A2AD-FF57D86CAF95}"/>
                    </a:ext>
                  </a:extLst>
                </p:cNvPr>
                <p:cNvSpPr/>
                <p:nvPr/>
              </p:nvSpPr>
              <p:spPr>
                <a:xfrm>
                  <a:off x="587479" y="2304160"/>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8" name="Picture 157" descr="featureviewer.jpg">
                  <a:extLst>
                    <a:ext uri="{FF2B5EF4-FFF2-40B4-BE49-F238E27FC236}">
                      <a16:creationId xmlns="" xmlns:a16="http://schemas.microsoft.com/office/drawing/2014/main" id="{93F233DC-9D57-9A44-B0E6-2E06937CE539}"/>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871161" y="2385837"/>
                  <a:ext cx="798601" cy="777133"/>
                </a:xfrm>
                <a:prstGeom prst="rect">
                  <a:avLst/>
                </a:prstGeom>
              </p:spPr>
            </p:pic>
            <p:pic>
              <p:nvPicPr>
                <p:cNvPr id="159" name="Picture 158">
                  <a:extLst>
                    <a:ext uri="{FF2B5EF4-FFF2-40B4-BE49-F238E27FC236}">
                      <a16:creationId xmlns="" xmlns:a16="http://schemas.microsoft.com/office/drawing/2014/main" id="{089A17EB-9658-D44E-9026-347A204A6769}"/>
                    </a:ext>
                  </a:extLst>
                </p:cNvPr>
                <p:cNvPicPr>
                  <a:picLocks noChangeAspect="1"/>
                </p:cNvPicPr>
                <p:nvPr/>
              </p:nvPicPr>
              <p:blipFill>
                <a:blip r:embed="rId8"/>
                <a:stretch>
                  <a:fillRect/>
                </a:stretch>
              </p:blipFill>
              <p:spPr>
                <a:xfrm>
                  <a:off x="309133" y="2092969"/>
                  <a:ext cx="1701636" cy="235951"/>
                </a:xfrm>
                <a:prstGeom prst="rect">
                  <a:avLst/>
                </a:prstGeom>
              </p:spPr>
            </p:pic>
          </p:grpSp>
          <p:grpSp>
            <p:nvGrpSpPr>
              <p:cNvPr id="13" name="Group 32">
                <a:extLst>
                  <a:ext uri="{FF2B5EF4-FFF2-40B4-BE49-F238E27FC236}">
                    <a16:creationId xmlns="" xmlns:a16="http://schemas.microsoft.com/office/drawing/2014/main" id="{553DF16F-560F-3141-BB05-2F5DCCA7F08F}"/>
                  </a:ext>
                </a:extLst>
              </p:cNvPr>
              <p:cNvGrpSpPr/>
              <p:nvPr/>
            </p:nvGrpSpPr>
            <p:grpSpPr>
              <a:xfrm>
                <a:off x="3258487" y="2128969"/>
                <a:ext cx="1126236" cy="839365"/>
                <a:chOff x="249659" y="3601823"/>
                <a:chExt cx="1926319" cy="1435653"/>
              </a:xfrm>
            </p:grpSpPr>
            <p:pic>
              <p:nvPicPr>
                <p:cNvPr id="152" name="Picture 151" descr="screenshot_01.png">
                  <a:extLst>
                    <a:ext uri="{FF2B5EF4-FFF2-40B4-BE49-F238E27FC236}">
                      <a16:creationId xmlns="" xmlns:a16="http://schemas.microsoft.com/office/drawing/2014/main" id="{BC31F030-3317-AB4F-9822-B694D7F0E0DD}"/>
                    </a:ext>
                  </a:extLst>
                </p:cNvPr>
                <p:cNvPicPr>
                  <a:picLocks noChangeAspect="1"/>
                </p:cNvPicPr>
                <p:nvPr/>
              </p:nvPicPr>
              <p:blipFill>
                <a:blip r:embed="rId4"/>
                <a:stretch>
                  <a:fillRect/>
                </a:stretch>
              </p:blipFill>
              <p:spPr>
                <a:xfrm>
                  <a:off x="249659" y="3601823"/>
                  <a:ext cx="1926319" cy="1435653"/>
                </a:xfrm>
                <a:prstGeom prst="rect">
                  <a:avLst/>
                </a:prstGeom>
              </p:spPr>
            </p:pic>
            <p:sp>
              <p:nvSpPr>
                <p:cNvPr id="153" name="Rectangle 152">
                  <a:extLst>
                    <a:ext uri="{FF2B5EF4-FFF2-40B4-BE49-F238E27FC236}">
                      <a16:creationId xmlns="" xmlns:a16="http://schemas.microsoft.com/office/drawing/2014/main" id="{9FF67C3F-4FD7-8147-A3D4-A3428DA80F8B}"/>
                    </a:ext>
                  </a:extLst>
                </p:cNvPr>
                <p:cNvSpPr/>
                <p:nvPr/>
              </p:nvSpPr>
              <p:spPr>
                <a:xfrm>
                  <a:off x="645807" y="3949858"/>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4" name="Picture 153" descr="timeseriesviewer.jpg">
                  <a:extLst>
                    <a:ext uri="{FF2B5EF4-FFF2-40B4-BE49-F238E27FC236}">
                      <a16:creationId xmlns="" xmlns:a16="http://schemas.microsoft.com/office/drawing/2014/main" id="{B6C6B820-03E9-0743-B2F0-1C3BB07BBD4E}"/>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953496" y="4044365"/>
                  <a:ext cx="798578" cy="776518"/>
                </a:xfrm>
                <a:prstGeom prst="rect">
                  <a:avLst/>
                </a:prstGeom>
              </p:spPr>
            </p:pic>
            <p:pic>
              <p:nvPicPr>
                <p:cNvPr id="155" name="Picture 154">
                  <a:extLst>
                    <a:ext uri="{FF2B5EF4-FFF2-40B4-BE49-F238E27FC236}">
                      <a16:creationId xmlns="" xmlns:a16="http://schemas.microsoft.com/office/drawing/2014/main" id="{FC02D50C-2E2A-D041-98B0-B11B2E193799}"/>
                    </a:ext>
                  </a:extLst>
                </p:cNvPr>
                <p:cNvPicPr>
                  <a:picLocks noChangeAspect="1"/>
                </p:cNvPicPr>
                <p:nvPr/>
              </p:nvPicPr>
              <p:blipFill>
                <a:blip r:embed="rId10"/>
                <a:stretch>
                  <a:fillRect/>
                </a:stretch>
              </p:blipFill>
              <p:spPr>
                <a:xfrm>
                  <a:off x="403202" y="3744107"/>
                  <a:ext cx="1629583" cy="194908"/>
                </a:xfrm>
                <a:prstGeom prst="rect">
                  <a:avLst/>
                </a:prstGeom>
              </p:spPr>
            </p:pic>
          </p:grpSp>
          <p:grpSp>
            <p:nvGrpSpPr>
              <p:cNvPr id="14" name="Group 33">
                <a:extLst>
                  <a:ext uri="{FF2B5EF4-FFF2-40B4-BE49-F238E27FC236}">
                    <a16:creationId xmlns="" xmlns:a16="http://schemas.microsoft.com/office/drawing/2014/main" id="{3E81F844-F1BC-364A-96E9-8850781A855A}"/>
                  </a:ext>
                </a:extLst>
              </p:cNvPr>
              <p:cNvGrpSpPr/>
              <p:nvPr/>
            </p:nvGrpSpPr>
            <p:grpSpPr>
              <a:xfrm>
                <a:off x="4497535" y="333697"/>
                <a:ext cx="1126236" cy="839365"/>
                <a:chOff x="2330515" y="473671"/>
                <a:chExt cx="1926319" cy="1435653"/>
              </a:xfrm>
            </p:grpSpPr>
            <p:pic>
              <p:nvPicPr>
                <p:cNvPr id="148" name="Picture 147" descr="screenshot_01.png">
                  <a:extLst>
                    <a:ext uri="{FF2B5EF4-FFF2-40B4-BE49-F238E27FC236}">
                      <a16:creationId xmlns="" xmlns:a16="http://schemas.microsoft.com/office/drawing/2014/main" id="{F9DCCCD6-D5A9-894A-8AA3-6BA6FDAA5B59}"/>
                    </a:ext>
                  </a:extLst>
                </p:cNvPr>
                <p:cNvPicPr>
                  <a:picLocks noChangeAspect="1"/>
                </p:cNvPicPr>
                <p:nvPr/>
              </p:nvPicPr>
              <p:blipFill>
                <a:blip r:embed="rId4"/>
                <a:stretch>
                  <a:fillRect/>
                </a:stretch>
              </p:blipFill>
              <p:spPr>
                <a:xfrm>
                  <a:off x="2330515" y="473671"/>
                  <a:ext cx="1926319" cy="1435653"/>
                </a:xfrm>
                <a:prstGeom prst="rect">
                  <a:avLst/>
                </a:prstGeom>
              </p:spPr>
            </p:pic>
            <p:sp>
              <p:nvSpPr>
                <p:cNvPr id="149" name="Rectangle 148">
                  <a:extLst>
                    <a:ext uri="{FF2B5EF4-FFF2-40B4-BE49-F238E27FC236}">
                      <a16:creationId xmlns="" xmlns:a16="http://schemas.microsoft.com/office/drawing/2014/main" id="{09DA455A-EC27-D140-ACEA-7B4185FDCEEA}"/>
                    </a:ext>
                  </a:extLst>
                </p:cNvPr>
                <p:cNvSpPr/>
                <p:nvPr/>
              </p:nvSpPr>
              <p:spPr>
                <a:xfrm>
                  <a:off x="2726663" y="821706"/>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0" name="Picture 149" descr="table_5rows.png">
                  <a:extLst>
                    <a:ext uri="{FF2B5EF4-FFF2-40B4-BE49-F238E27FC236}">
                      <a16:creationId xmlns="" xmlns:a16="http://schemas.microsoft.com/office/drawing/2014/main" id="{68E3A58E-0588-104B-B0A5-0343063EEE72}"/>
                    </a:ext>
                  </a:extLst>
                </p:cNvPr>
                <p:cNvPicPr>
                  <a:picLocks noChangeAspect="1"/>
                </p:cNvPicPr>
                <p:nvPr/>
              </p:nvPicPr>
              <p:blipFill>
                <a:blip r:embed="rId11"/>
                <a:stretch>
                  <a:fillRect/>
                </a:stretch>
              </p:blipFill>
              <p:spPr>
                <a:xfrm>
                  <a:off x="2915585" y="877030"/>
                  <a:ext cx="1011881" cy="865080"/>
                </a:xfrm>
                <a:prstGeom prst="rect">
                  <a:avLst/>
                </a:prstGeom>
              </p:spPr>
            </p:pic>
            <p:pic>
              <p:nvPicPr>
                <p:cNvPr id="151" name="Picture 150">
                  <a:extLst>
                    <a:ext uri="{FF2B5EF4-FFF2-40B4-BE49-F238E27FC236}">
                      <a16:creationId xmlns="" xmlns:a16="http://schemas.microsoft.com/office/drawing/2014/main" id="{2AF6544B-5E30-184B-A575-CBE500A1002B}"/>
                    </a:ext>
                  </a:extLst>
                </p:cNvPr>
                <p:cNvPicPr>
                  <a:picLocks noChangeAspect="1"/>
                </p:cNvPicPr>
                <p:nvPr/>
              </p:nvPicPr>
              <p:blipFill>
                <a:blip r:embed="rId12"/>
                <a:stretch>
                  <a:fillRect/>
                </a:stretch>
              </p:blipFill>
              <p:spPr>
                <a:xfrm>
                  <a:off x="2462890" y="603710"/>
                  <a:ext cx="1688889" cy="207610"/>
                </a:xfrm>
                <a:prstGeom prst="rect">
                  <a:avLst/>
                </a:prstGeom>
              </p:spPr>
            </p:pic>
          </p:grpSp>
          <p:grpSp>
            <p:nvGrpSpPr>
              <p:cNvPr id="19" name="Group 34">
                <a:extLst>
                  <a:ext uri="{FF2B5EF4-FFF2-40B4-BE49-F238E27FC236}">
                    <a16:creationId xmlns="" xmlns:a16="http://schemas.microsoft.com/office/drawing/2014/main" id="{60AD5C22-6F87-8543-B613-218C68C71C22}"/>
                  </a:ext>
                </a:extLst>
              </p:cNvPr>
              <p:cNvGrpSpPr/>
              <p:nvPr/>
            </p:nvGrpSpPr>
            <p:grpSpPr>
              <a:xfrm>
                <a:off x="4497535" y="1225428"/>
                <a:ext cx="1126236" cy="839365"/>
                <a:chOff x="2342274" y="1966969"/>
                <a:chExt cx="1926319" cy="1435653"/>
              </a:xfrm>
            </p:grpSpPr>
            <p:pic>
              <p:nvPicPr>
                <p:cNvPr id="118" name="Picture 117" descr="screenshot_01.png">
                  <a:extLst>
                    <a:ext uri="{FF2B5EF4-FFF2-40B4-BE49-F238E27FC236}">
                      <a16:creationId xmlns="" xmlns:a16="http://schemas.microsoft.com/office/drawing/2014/main" id="{1481FA09-3D51-1943-B291-6F5C95AA33E5}"/>
                    </a:ext>
                  </a:extLst>
                </p:cNvPr>
                <p:cNvPicPr>
                  <a:picLocks noChangeAspect="1"/>
                </p:cNvPicPr>
                <p:nvPr/>
              </p:nvPicPr>
              <p:blipFill>
                <a:blip r:embed="rId4"/>
                <a:stretch>
                  <a:fillRect/>
                </a:stretch>
              </p:blipFill>
              <p:spPr>
                <a:xfrm>
                  <a:off x="2342274" y="1966969"/>
                  <a:ext cx="1926319" cy="1435653"/>
                </a:xfrm>
                <a:prstGeom prst="rect">
                  <a:avLst/>
                </a:prstGeom>
              </p:spPr>
            </p:pic>
            <p:sp>
              <p:nvSpPr>
                <p:cNvPr id="119" name="Rectangle 118">
                  <a:extLst>
                    <a:ext uri="{FF2B5EF4-FFF2-40B4-BE49-F238E27FC236}">
                      <a16:creationId xmlns="" xmlns:a16="http://schemas.microsoft.com/office/drawing/2014/main" id="{24DBC81D-8652-2540-BCE1-9373272C19F1}"/>
                    </a:ext>
                  </a:extLst>
                </p:cNvPr>
                <p:cNvSpPr/>
                <p:nvPr/>
              </p:nvSpPr>
              <p:spPr>
                <a:xfrm>
                  <a:off x="2738422" y="2315004"/>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119">
                  <a:extLst>
                    <a:ext uri="{FF2B5EF4-FFF2-40B4-BE49-F238E27FC236}">
                      <a16:creationId xmlns="" xmlns:a16="http://schemas.microsoft.com/office/drawing/2014/main" id="{2BA27E94-F2FB-7146-8B9F-EA5EBA565561}"/>
                    </a:ext>
                  </a:extLst>
                </p:cNvPr>
                <p:cNvGrpSpPr/>
                <p:nvPr/>
              </p:nvGrpSpPr>
              <p:grpSpPr>
                <a:xfrm>
                  <a:off x="2941473" y="2386926"/>
                  <a:ext cx="917352" cy="846594"/>
                  <a:chOff x="1318745" y="3304070"/>
                  <a:chExt cx="1030949" cy="999450"/>
                </a:xfrm>
              </p:grpSpPr>
              <p:grpSp>
                <p:nvGrpSpPr>
                  <p:cNvPr id="29" name="Group 121">
                    <a:extLst>
                      <a:ext uri="{FF2B5EF4-FFF2-40B4-BE49-F238E27FC236}">
                        <a16:creationId xmlns="" xmlns:a16="http://schemas.microsoft.com/office/drawing/2014/main" id="{98123B41-BFDC-A34B-AA17-EFDBD73674EA}"/>
                      </a:ext>
                    </a:extLst>
                  </p:cNvPr>
                  <p:cNvGrpSpPr/>
                  <p:nvPr/>
                </p:nvGrpSpPr>
                <p:grpSpPr>
                  <a:xfrm>
                    <a:off x="1804591" y="3621541"/>
                    <a:ext cx="545103" cy="681979"/>
                    <a:chOff x="4062296" y="1830253"/>
                    <a:chExt cx="1770110" cy="2214586"/>
                  </a:xfrm>
                </p:grpSpPr>
                <p:pic>
                  <p:nvPicPr>
                    <p:cNvPr id="129" name="Picture 128" descr="database_org.png">
                      <a:extLst>
                        <a:ext uri="{FF2B5EF4-FFF2-40B4-BE49-F238E27FC236}">
                          <a16:creationId xmlns="" xmlns:a16="http://schemas.microsoft.com/office/drawing/2014/main" id="{B4C299A8-D4B7-6344-9EAC-ACB19A564CD9}"/>
                        </a:ext>
                      </a:extLst>
                    </p:cNvPr>
                    <p:cNvPicPr>
                      <a:picLocks noChangeAspect="1"/>
                    </p:cNvPicPr>
                    <p:nvPr/>
                  </p:nvPicPr>
                  <p:blipFill>
                    <a:blip r:embed="rId13"/>
                    <a:stretch>
                      <a:fillRect/>
                    </a:stretch>
                  </p:blipFill>
                  <p:spPr>
                    <a:xfrm>
                      <a:off x="4062296" y="1830253"/>
                      <a:ext cx="1770110" cy="2214586"/>
                    </a:xfrm>
                    <a:prstGeom prst="rect">
                      <a:avLst/>
                    </a:prstGeom>
                  </p:spPr>
                </p:pic>
                <p:grpSp>
                  <p:nvGrpSpPr>
                    <p:cNvPr id="31" name="Group 129">
                      <a:extLst>
                        <a:ext uri="{FF2B5EF4-FFF2-40B4-BE49-F238E27FC236}">
                          <a16:creationId xmlns="" xmlns:a16="http://schemas.microsoft.com/office/drawing/2014/main" id="{0359EC5C-42BF-2540-AF0A-5B976E6ED657}"/>
                        </a:ext>
                      </a:extLst>
                    </p:cNvPr>
                    <p:cNvGrpSpPr/>
                    <p:nvPr/>
                  </p:nvGrpSpPr>
                  <p:grpSpPr>
                    <a:xfrm>
                      <a:off x="4163927" y="2582324"/>
                      <a:ext cx="679163" cy="651197"/>
                      <a:chOff x="3106093" y="2382889"/>
                      <a:chExt cx="2208921" cy="2117965"/>
                    </a:xfrm>
                  </p:grpSpPr>
                  <p:pic>
                    <p:nvPicPr>
                      <p:cNvPr id="143" name="Picture 142" descr="database_blu.png">
                        <a:extLst>
                          <a:ext uri="{FF2B5EF4-FFF2-40B4-BE49-F238E27FC236}">
                            <a16:creationId xmlns="" xmlns:a16="http://schemas.microsoft.com/office/drawing/2014/main" id="{7CF1FFC5-D42F-DB4F-86A4-5A7991D0F530}"/>
                          </a:ext>
                        </a:extLst>
                      </p:cNvPr>
                      <p:cNvPicPr>
                        <a:picLocks noChangeAspect="1"/>
                      </p:cNvPicPr>
                      <p:nvPr/>
                    </p:nvPicPr>
                    <p:blipFill>
                      <a:blip r:embed="rId14"/>
                      <a:stretch>
                        <a:fillRect/>
                      </a:stretch>
                    </p:blipFill>
                    <p:spPr>
                      <a:xfrm>
                        <a:off x="3106093" y="2382889"/>
                        <a:ext cx="2208921" cy="2117965"/>
                      </a:xfrm>
                      <a:prstGeom prst="rect">
                        <a:avLst/>
                      </a:prstGeom>
                    </p:spPr>
                  </p:pic>
                  <p:pic>
                    <p:nvPicPr>
                      <p:cNvPr id="144" name="Picture 143" descr="table_5rows.png">
                        <a:extLst>
                          <a:ext uri="{FF2B5EF4-FFF2-40B4-BE49-F238E27FC236}">
                            <a16:creationId xmlns="" xmlns:a16="http://schemas.microsoft.com/office/drawing/2014/main" id="{53D559B6-8349-FE49-B61A-E1DA6F291143}"/>
                          </a:ext>
                        </a:extLst>
                      </p:cNvPr>
                      <p:cNvPicPr>
                        <a:picLocks noChangeAspect="1"/>
                      </p:cNvPicPr>
                      <p:nvPr/>
                    </p:nvPicPr>
                    <p:blipFill>
                      <a:blip r:embed="rId11"/>
                      <a:stretch>
                        <a:fillRect/>
                      </a:stretch>
                    </p:blipFill>
                    <p:spPr>
                      <a:xfrm>
                        <a:off x="4314896" y="3178989"/>
                        <a:ext cx="612775" cy="523875"/>
                      </a:xfrm>
                      <a:prstGeom prst="rect">
                        <a:avLst/>
                      </a:prstGeom>
                    </p:spPr>
                  </p:pic>
                  <p:pic>
                    <p:nvPicPr>
                      <p:cNvPr id="145" name="Picture 144" descr="map_09.png">
                        <a:extLst>
                          <a:ext uri="{FF2B5EF4-FFF2-40B4-BE49-F238E27FC236}">
                            <a16:creationId xmlns="" xmlns:a16="http://schemas.microsoft.com/office/drawing/2014/main" id="{FF5F54F9-0110-644C-978C-2154FC6B3FAE}"/>
                          </a:ext>
                        </a:extLst>
                      </p:cNvPr>
                      <p:cNvPicPr>
                        <a:picLocks noChangeAspect="1"/>
                      </p:cNvPicPr>
                      <p:nvPr/>
                    </p:nvPicPr>
                    <p:blipFill>
                      <a:blip r:embed="rId15"/>
                      <a:stretch>
                        <a:fillRect/>
                      </a:stretch>
                    </p:blipFill>
                    <p:spPr>
                      <a:xfrm>
                        <a:off x="3250925" y="3127239"/>
                        <a:ext cx="826768" cy="612276"/>
                      </a:xfrm>
                      <a:prstGeom prst="rect">
                        <a:avLst/>
                      </a:prstGeom>
                    </p:spPr>
                  </p:pic>
                  <p:pic>
                    <p:nvPicPr>
                      <p:cNvPr id="146" name="Picture 145" descr="map_layer_analysis_01.png">
                        <a:extLst>
                          <a:ext uri="{FF2B5EF4-FFF2-40B4-BE49-F238E27FC236}">
                            <a16:creationId xmlns="" xmlns:a16="http://schemas.microsoft.com/office/drawing/2014/main" id="{74235221-59C5-3147-AE65-75C8A3D843B6}"/>
                          </a:ext>
                        </a:extLst>
                      </p:cNvPr>
                      <p:cNvPicPr>
                        <a:picLocks noChangeAspect="1"/>
                      </p:cNvPicPr>
                      <p:nvPr/>
                    </p:nvPicPr>
                    <p:blipFill>
                      <a:blip r:embed="rId16"/>
                      <a:stretch>
                        <a:fillRect/>
                      </a:stretch>
                    </p:blipFill>
                    <p:spPr>
                      <a:xfrm rot="20370976">
                        <a:off x="4219848" y="3782623"/>
                        <a:ext cx="958101" cy="567924"/>
                      </a:xfrm>
                      <a:prstGeom prst="rect">
                        <a:avLst/>
                      </a:prstGeom>
                    </p:spPr>
                  </p:pic>
                  <p:pic>
                    <p:nvPicPr>
                      <p:cNvPr id="147" name="Picture 146">
                        <a:extLst>
                          <a:ext uri="{FF2B5EF4-FFF2-40B4-BE49-F238E27FC236}">
                            <a16:creationId xmlns="" xmlns:a16="http://schemas.microsoft.com/office/drawing/2014/main" id="{4E8AAFF2-8C56-0F4D-AA0C-2656B3018CBF}"/>
                          </a:ext>
                        </a:extLst>
                      </p:cNvPr>
                      <p:cNvPicPr>
                        <a:picLocks noChangeAspect="1"/>
                      </p:cNvPicPr>
                      <p:nvPr/>
                    </p:nvPicPr>
                    <p:blipFill>
                      <a:blip r:embed="rId17"/>
                      <a:stretch>
                        <a:fillRect/>
                      </a:stretch>
                    </p:blipFill>
                    <p:spPr>
                      <a:xfrm>
                        <a:off x="3457109" y="3774400"/>
                        <a:ext cx="751955" cy="481580"/>
                      </a:xfrm>
                      <a:prstGeom prst="rect">
                        <a:avLst/>
                      </a:prstGeom>
                      <a:ln w="12700">
                        <a:solidFill>
                          <a:schemeClr val="tx1"/>
                        </a:solidFill>
                      </a:ln>
                    </p:spPr>
                  </p:pic>
                </p:grpSp>
                <p:grpSp>
                  <p:nvGrpSpPr>
                    <p:cNvPr id="32" name="Group 130">
                      <a:extLst>
                        <a:ext uri="{FF2B5EF4-FFF2-40B4-BE49-F238E27FC236}">
                          <a16:creationId xmlns="" xmlns:a16="http://schemas.microsoft.com/office/drawing/2014/main" id="{D2D01DC2-A0B7-6E44-96F2-58A937F9B1F5}"/>
                        </a:ext>
                      </a:extLst>
                    </p:cNvPr>
                    <p:cNvGrpSpPr/>
                    <p:nvPr/>
                  </p:nvGrpSpPr>
                  <p:grpSpPr>
                    <a:xfrm>
                      <a:off x="5021860" y="2652416"/>
                      <a:ext cx="679163" cy="651197"/>
                      <a:chOff x="3106093" y="2382889"/>
                      <a:chExt cx="2208921" cy="2117965"/>
                    </a:xfrm>
                  </p:grpSpPr>
                  <p:pic>
                    <p:nvPicPr>
                      <p:cNvPr id="138" name="Picture 137" descr="database_blu.png">
                        <a:extLst>
                          <a:ext uri="{FF2B5EF4-FFF2-40B4-BE49-F238E27FC236}">
                            <a16:creationId xmlns="" xmlns:a16="http://schemas.microsoft.com/office/drawing/2014/main" id="{1C751FB0-70C7-3743-A897-11E3F2B756F7}"/>
                          </a:ext>
                        </a:extLst>
                      </p:cNvPr>
                      <p:cNvPicPr>
                        <a:picLocks noChangeAspect="1"/>
                      </p:cNvPicPr>
                      <p:nvPr/>
                    </p:nvPicPr>
                    <p:blipFill>
                      <a:blip r:embed="rId14"/>
                      <a:stretch>
                        <a:fillRect/>
                      </a:stretch>
                    </p:blipFill>
                    <p:spPr>
                      <a:xfrm>
                        <a:off x="3106093" y="2382889"/>
                        <a:ext cx="2208921" cy="2117965"/>
                      </a:xfrm>
                      <a:prstGeom prst="rect">
                        <a:avLst/>
                      </a:prstGeom>
                    </p:spPr>
                  </p:pic>
                  <p:pic>
                    <p:nvPicPr>
                      <p:cNvPr id="139" name="Picture 138" descr="table_5rows.png">
                        <a:extLst>
                          <a:ext uri="{FF2B5EF4-FFF2-40B4-BE49-F238E27FC236}">
                            <a16:creationId xmlns="" xmlns:a16="http://schemas.microsoft.com/office/drawing/2014/main" id="{798583BC-A5C9-0E48-9E88-2A76648228AB}"/>
                          </a:ext>
                        </a:extLst>
                      </p:cNvPr>
                      <p:cNvPicPr>
                        <a:picLocks noChangeAspect="1"/>
                      </p:cNvPicPr>
                      <p:nvPr/>
                    </p:nvPicPr>
                    <p:blipFill>
                      <a:blip r:embed="rId11"/>
                      <a:stretch>
                        <a:fillRect/>
                      </a:stretch>
                    </p:blipFill>
                    <p:spPr>
                      <a:xfrm>
                        <a:off x="4314896" y="3178989"/>
                        <a:ext cx="612775" cy="523875"/>
                      </a:xfrm>
                      <a:prstGeom prst="rect">
                        <a:avLst/>
                      </a:prstGeom>
                    </p:spPr>
                  </p:pic>
                  <p:pic>
                    <p:nvPicPr>
                      <p:cNvPr id="140" name="Picture 139" descr="map_09.png">
                        <a:extLst>
                          <a:ext uri="{FF2B5EF4-FFF2-40B4-BE49-F238E27FC236}">
                            <a16:creationId xmlns="" xmlns:a16="http://schemas.microsoft.com/office/drawing/2014/main" id="{12BBC321-75EB-1E44-8BDF-A7CDC822A21D}"/>
                          </a:ext>
                        </a:extLst>
                      </p:cNvPr>
                      <p:cNvPicPr>
                        <a:picLocks noChangeAspect="1"/>
                      </p:cNvPicPr>
                      <p:nvPr/>
                    </p:nvPicPr>
                    <p:blipFill>
                      <a:blip r:embed="rId15"/>
                      <a:stretch>
                        <a:fillRect/>
                      </a:stretch>
                    </p:blipFill>
                    <p:spPr>
                      <a:xfrm>
                        <a:off x="3250925" y="3127239"/>
                        <a:ext cx="826768" cy="612276"/>
                      </a:xfrm>
                      <a:prstGeom prst="rect">
                        <a:avLst/>
                      </a:prstGeom>
                    </p:spPr>
                  </p:pic>
                  <p:pic>
                    <p:nvPicPr>
                      <p:cNvPr id="141" name="Picture 140" descr="map_layer_analysis_01.png">
                        <a:extLst>
                          <a:ext uri="{FF2B5EF4-FFF2-40B4-BE49-F238E27FC236}">
                            <a16:creationId xmlns="" xmlns:a16="http://schemas.microsoft.com/office/drawing/2014/main" id="{1E02F810-A47D-4146-8FE0-24B2B6F594F9}"/>
                          </a:ext>
                        </a:extLst>
                      </p:cNvPr>
                      <p:cNvPicPr>
                        <a:picLocks noChangeAspect="1"/>
                      </p:cNvPicPr>
                      <p:nvPr/>
                    </p:nvPicPr>
                    <p:blipFill>
                      <a:blip r:embed="rId16"/>
                      <a:stretch>
                        <a:fillRect/>
                      </a:stretch>
                    </p:blipFill>
                    <p:spPr>
                      <a:xfrm rot="20370976">
                        <a:off x="4219848" y="3782623"/>
                        <a:ext cx="958101" cy="567924"/>
                      </a:xfrm>
                      <a:prstGeom prst="rect">
                        <a:avLst/>
                      </a:prstGeom>
                    </p:spPr>
                  </p:pic>
                  <p:pic>
                    <p:nvPicPr>
                      <p:cNvPr id="142" name="Picture 141">
                        <a:extLst>
                          <a:ext uri="{FF2B5EF4-FFF2-40B4-BE49-F238E27FC236}">
                            <a16:creationId xmlns="" xmlns:a16="http://schemas.microsoft.com/office/drawing/2014/main" id="{2428B14C-8DB6-8F48-BF01-96EC902BDB5C}"/>
                          </a:ext>
                        </a:extLst>
                      </p:cNvPr>
                      <p:cNvPicPr>
                        <a:picLocks noChangeAspect="1"/>
                      </p:cNvPicPr>
                      <p:nvPr/>
                    </p:nvPicPr>
                    <p:blipFill>
                      <a:blip r:embed="rId17"/>
                      <a:stretch>
                        <a:fillRect/>
                      </a:stretch>
                    </p:blipFill>
                    <p:spPr>
                      <a:xfrm>
                        <a:off x="3457109" y="3774400"/>
                        <a:ext cx="751955" cy="481580"/>
                      </a:xfrm>
                      <a:prstGeom prst="rect">
                        <a:avLst/>
                      </a:prstGeom>
                      <a:ln w="12700">
                        <a:solidFill>
                          <a:schemeClr val="tx1"/>
                        </a:solidFill>
                      </a:ln>
                    </p:spPr>
                  </p:pic>
                </p:grpSp>
                <p:grpSp>
                  <p:nvGrpSpPr>
                    <p:cNvPr id="33" name="Group 131">
                      <a:extLst>
                        <a:ext uri="{FF2B5EF4-FFF2-40B4-BE49-F238E27FC236}">
                          <a16:creationId xmlns="" xmlns:a16="http://schemas.microsoft.com/office/drawing/2014/main" id="{1BD46500-84D8-954C-BDFC-FA4BA31CAAD2}"/>
                        </a:ext>
                      </a:extLst>
                    </p:cNvPr>
                    <p:cNvGrpSpPr/>
                    <p:nvPr/>
                  </p:nvGrpSpPr>
                  <p:grpSpPr>
                    <a:xfrm>
                      <a:off x="4492710" y="3252088"/>
                      <a:ext cx="679163" cy="651197"/>
                      <a:chOff x="3106093" y="2382889"/>
                      <a:chExt cx="2208921" cy="2117965"/>
                    </a:xfrm>
                  </p:grpSpPr>
                  <p:pic>
                    <p:nvPicPr>
                      <p:cNvPr id="133" name="Picture 132" descr="database_blu.png">
                        <a:extLst>
                          <a:ext uri="{FF2B5EF4-FFF2-40B4-BE49-F238E27FC236}">
                            <a16:creationId xmlns="" xmlns:a16="http://schemas.microsoft.com/office/drawing/2014/main" id="{4E379D91-CE2E-9A49-BDBF-0F8FF478BA11}"/>
                          </a:ext>
                        </a:extLst>
                      </p:cNvPr>
                      <p:cNvPicPr>
                        <a:picLocks noChangeAspect="1"/>
                      </p:cNvPicPr>
                      <p:nvPr/>
                    </p:nvPicPr>
                    <p:blipFill>
                      <a:blip r:embed="rId14"/>
                      <a:stretch>
                        <a:fillRect/>
                      </a:stretch>
                    </p:blipFill>
                    <p:spPr>
                      <a:xfrm>
                        <a:off x="3106093" y="2382889"/>
                        <a:ext cx="2208921" cy="2117965"/>
                      </a:xfrm>
                      <a:prstGeom prst="rect">
                        <a:avLst/>
                      </a:prstGeom>
                    </p:spPr>
                  </p:pic>
                  <p:pic>
                    <p:nvPicPr>
                      <p:cNvPr id="134" name="Picture 133" descr="table_5rows.png">
                        <a:extLst>
                          <a:ext uri="{FF2B5EF4-FFF2-40B4-BE49-F238E27FC236}">
                            <a16:creationId xmlns="" xmlns:a16="http://schemas.microsoft.com/office/drawing/2014/main" id="{F3CA9888-2F5B-6E4A-974D-45D47F7F7848}"/>
                          </a:ext>
                        </a:extLst>
                      </p:cNvPr>
                      <p:cNvPicPr>
                        <a:picLocks noChangeAspect="1"/>
                      </p:cNvPicPr>
                      <p:nvPr/>
                    </p:nvPicPr>
                    <p:blipFill>
                      <a:blip r:embed="rId11"/>
                      <a:stretch>
                        <a:fillRect/>
                      </a:stretch>
                    </p:blipFill>
                    <p:spPr>
                      <a:xfrm>
                        <a:off x="4314896" y="3178989"/>
                        <a:ext cx="612775" cy="523875"/>
                      </a:xfrm>
                      <a:prstGeom prst="rect">
                        <a:avLst/>
                      </a:prstGeom>
                    </p:spPr>
                  </p:pic>
                  <p:pic>
                    <p:nvPicPr>
                      <p:cNvPr id="135" name="Picture 134" descr="map_09.png">
                        <a:extLst>
                          <a:ext uri="{FF2B5EF4-FFF2-40B4-BE49-F238E27FC236}">
                            <a16:creationId xmlns="" xmlns:a16="http://schemas.microsoft.com/office/drawing/2014/main" id="{2A85FE84-E147-2A42-9948-0970D981DCFC}"/>
                          </a:ext>
                        </a:extLst>
                      </p:cNvPr>
                      <p:cNvPicPr>
                        <a:picLocks noChangeAspect="1"/>
                      </p:cNvPicPr>
                      <p:nvPr/>
                    </p:nvPicPr>
                    <p:blipFill>
                      <a:blip r:embed="rId15"/>
                      <a:stretch>
                        <a:fillRect/>
                      </a:stretch>
                    </p:blipFill>
                    <p:spPr>
                      <a:xfrm>
                        <a:off x="3250925" y="3127239"/>
                        <a:ext cx="826768" cy="612276"/>
                      </a:xfrm>
                      <a:prstGeom prst="rect">
                        <a:avLst/>
                      </a:prstGeom>
                    </p:spPr>
                  </p:pic>
                  <p:pic>
                    <p:nvPicPr>
                      <p:cNvPr id="136" name="Picture 135" descr="map_layer_analysis_01.png">
                        <a:extLst>
                          <a:ext uri="{FF2B5EF4-FFF2-40B4-BE49-F238E27FC236}">
                            <a16:creationId xmlns="" xmlns:a16="http://schemas.microsoft.com/office/drawing/2014/main" id="{CFB6F0A9-1300-4646-8F4F-56F322EC0ED4}"/>
                          </a:ext>
                        </a:extLst>
                      </p:cNvPr>
                      <p:cNvPicPr>
                        <a:picLocks noChangeAspect="1"/>
                      </p:cNvPicPr>
                      <p:nvPr/>
                    </p:nvPicPr>
                    <p:blipFill>
                      <a:blip r:embed="rId16"/>
                      <a:stretch>
                        <a:fillRect/>
                      </a:stretch>
                    </p:blipFill>
                    <p:spPr>
                      <a:xfrm rot="20370976">
                        <a:off x="4219848" y="3782623"/>
                        <a:ext cx="958101" cy="567924"/>
                      </a:xfrm>
                      <a:prstGeom prst="rect">
                        <a:avLst/>
                      </a:prstGeom>
                    </p:spPr>
                  </p:pic>
                  <p:pic>
                    <p:nvPicPr>
                      <p:cNvPr id="137" name="Picture 136">
                        <a:extLst>
                          <a:ext uri="{FF2B5EF4-FFF2-40B4-BE49-F238E27FC236}">
                            <a16:creationId xmlns="" xmlns:a16="http://schemas.microsoft.com/office/drawing/2014/main" id="{2BEDF9E8-4A04-864B-9C6D-A3816203C1E9}"/>
                          </a:ext>
                        </a:extLst>
                      </p:cNvPr>
                      <p:cNvPicPr>
                        <a:picLocks noChangeAspect="1"/>
                      </p:cNvPicPr>
                      <p:nvPr/>
                    </p:nvPicPr>
                    <p:blipFill>
                      <a:blip r:embed="rId17"/>
                      <a:stretch>
                        <a:fillRect/>
                      </a:stretch>
                    </p:blipFill>
                    <p:spPr>
                      <a:xfrm>
                        <a:off x="3457109" y="3774400"/>
                        <a:ext cx="751955" cy="481580"/>
                      </a:xfrm>
                      <a:prstGeom prst="rect">
                        <a:avLst/>
                      </a:prstGeom>
                      <a:ln w="12700">
                        <a:solidFill>
                          <a:schemeClr val="tx1"/>
                        </a:solidFill>
                      </a:ln>
                    </p:spPr>
                  </p:pic>
                </p:grpSp>
              </p:grpSp>
              <p:grpSp>
                <p:nvGrpSpPr>
                  <p:cNvPr id="34" name="Group 122">
                    <a:extLst>
                      <a:ext uri="{FF2B5EF4-FFF2-40B4-BE49-F238E27FC236}">
                        <a16:creationId xmlns="" xmlns:a16="http://schemas.microsoft.com/office/drawing/2014/main" id="{02627B68-BA82-1545-8D67-A5B8D9337EC6}"/>
                      </a:ext>
                    </a:extLst>
                  </p:cNvPr>
                  <p:cNvGrpSpPr/>
                  <p:nvPr/>
                </p:nvGrpSpPr>
                <p:grpSpPr>
                  <a:xfrm>
                    <a:off x="1318745" y="3304070"/>
                    <a:ext cx="659546" cy="632388"/>
                    <a:chOff x="3106093" y="2382889"/>
                    <a:chExt cx="2208921" cy="2117965"/>
                  </a:xfrm>
                </p:grpSpPr>
                <p:pic>
                  <p:nvPicPr>
                    <p:cNvPr id="124" name="Picture 123" descr="database_blu.png">
                      <a:extLst>
                        <a:ext uri="{FF2B5EF4-FFF2-40B4-BE49-F238E27FC236}">
                          <a16:creationId xmlns="" xmlns:a16="http://schemas.microsoft.com/office/drawing/2014/main" id="{02AD3746-F5E3-2748-B85F-A7BD77069E46}"/>
                        </a:ext>
                      </a:extLst>
                    </p:cNvPr>
                    <p:cNvPicPr>
                      <a:picLocks noChangeAspect="1"/>
                    </p:cNvPicPr>
                    <p:nvPr/>
                  </p:nvPicPr>
                  <p:blipFill>
                    <a:blip r:embed="rId14"/>
                    <a:stretch>
                      <a:fillRect/>
                    </a:stretch>
                  </p:blipFill>
                  <p:spPr>
                    <a:xfrm>
                      <a:off x="3106093" y="2382889"/>
                      <a:ext cx="2208921" cy="2117965"/>
                    </a:xfrm>
                    <a:prstGeom prst="rect">
                      <a:avLst/>
                    </a:prstGeom>
                  </p:spPr>
                </p:pic>
                <p:pic>
                  <p:nvPicPr>
                    <p:cNvPr id="125" name="Picture 124" descr="table_5rows.png">
                      <a:extLst>
                        <a:ext uri="{FF2B5EF4-FFF2-40B4-BE49-F238E27FC236}">
                          <a16:creationId xmlns="" xmlns:a16="http://schemas.microsoft.com/office/drawing/2014/main" id="{8ADD4469-13F9-F14D-AECE-F22EFAED8D96}"/>
                        </a:ext>
                      </a:extLst>
                    </p:cNvPr>
                    <p:cNvPicPr>
                      <a:picLocks noChangeAspect="1"/>
                    </p:cNvPicPr>
                    <p:nvPr/>
                  </p:nvPicPr>
                  <p:blipFill>
                    <a:blip r:embed="rId11"/>
                    <a:stretch>
                      <a:fillRect/>
                    </a:stretch>
                  </p:blipFill>
                  <p:spPr>
                    <a:xfrm>
                      <a:off x="4314896" y="3178989"/>
                      <a:ext cx="612775" cy="523875"/>
                    </a:xfrm>
                    <a:prstGeom prst="rect">
                      <a:avLst/>
                    </a:prstGeom>
                  </p:spPr>
                </p:pic>
                <p:pic>
                  <p:nvPicPr>
                    <p:cNvPr id="126" name="Picture 125" descr="map_09.png">
                      <a:extLst>
                        <a:ext uri="{FF2B5EF4-FFF2-40B4-BE49-F238E27FC236}">
                          <a16:creationId xmlns="" xmlns:a16="http://schemas.microsoft.com/office/drawing/2014/main" id="{62A184F0-87BA-D749-BF83-5A41805DE361}"/>
                        </a:ext>
                      </a:extLst>
                    </p:cNvPr>
                    <p:cNvPicPr>
                      <a:picLocks noChangeAspect="1"/>
                    </p:cNvPicPr>
                    <p:nvPr/>
                  </p:nvPicPr>
                  <p:blipFill>
                    <a:blip r:embed="rId15"/>
                    <a:stretch>
                      <a:fillRect/>
                    </a:stretch>
                  </p:blipFill>
                  <p:spPr>
                    <a:xfrm>
                      <a:off x="3250925" y="3127239"/>
                      <a:ext cx="826768" cy="612276"/>
                    </a:xfrm>
                    <a:prstGeom prst="rect">
                      <a:avLst/>
                    </a:prstGeom>
                  </p:spPr>
                </p:pic>
                <p:pic>
                  <p:nvPicPr>
                    <p:cNvPr id="127" name="Picture 126" descr="map_layer_analysis_01.png">
                      <a:extLst>
                        <a:ext uri="{FF2B5EF4-FFF2-40B4-BE49-F238E27FC236}">
                          <a16:creationId xmlns="" xmlns:a16="http://schemas.microsoft.com/office/drawing/2014/main" id="{EB891875-974A-DD4A-A85E-7CFFE70C909D}"/>
                        </a:ext>
                      </a:extLst>
                    </p:cNvPr>
                    <p:cNvPicPr>
                      <a:picLocks noChangeAspect="1"/>
                    </p:cNvPicPr>
                    <p:nvPr/>
                  </p:nvPicPr>
                  <p:blipFill>
                    <a:blip r:embed="rId16"/>
                    <a:stretch>
                      <a:fillRect/>
                    </a:stretch>
                  </p:blipFill>
                  <p:spPr>
                    <a:xfrm rot="20370976">
                      <a:off x="4219848" y="3782623"/>
                      <a:ext cx="958101" cy="567924"/>
                    </a:xfrm>
                    <a:prstGeom prst="rect">
                      <a:avLst/>
                    </a:prstGeom>
                  </p:spPr>
                </p:pic>
                <p:pic>
                  <p:nvPicPr>
                    <p:cNvPr id="128" name="Picture 127">
                      <a:extLst>
                        <a:ext uri="{FF2B5EF4-FFF2-40B4-BE49-F238E27FC236}">
                          <a16:creationId xmlns="" xmlns:a16="http://schemas.microsoft.com/office/drawing/2014/main" id="{8732B9B0-8125-4E4C-90F5-49E3EB50FF15}"/>
                        </a:ext>
                      </a:extLst>
                    </p:cNvPr>
                    <p:cNvPicPr>
                      <a:picLocks noChangeAspect="1"/>
                    </p:cNvPicPr>
                    <p:nvPr/>
                  </p:nvPicPr>
                  <p:blipFill>
                    <a:blip r:embed="rId17"/>
                    <a:stretch>
                      <a:fillRect/>
                    </a:stretch>
                  </p:blipFill>
                  <p:spPr>
                    <a:xfrm>
                      <a:off x="3457109" y="3774400"/>
                      <a:ext cx="751955" cy="481580"/>
                    </a:xfrm>
                    <a:prstGeom prst="rect">
                      <a:avLst/>
                    </a:prstGeom>
                    <a:ln w="12700">
                      <a:solidFill>
                        <a:schemeClr val="tx1"/>
                      </a:solidFill>
                    </a:ln>
                  </p:spPr>
                </p:pic>
              </p:grpSp>
            </p:grpSp>
            <p:pic>
              <p:nvPicPr>
                <p:cNvPr id="121" name="Picture 120">
                  <a:extLst>
                    <a:ext uri="{FF2B5EF4-FFF2-40B4-BE49-F238E27FC236}">
                      <a16:creationId xmlns="" xmlns:a16="http://schemas.microsoft.com/office/drawing/2014/main" id="{BD5A1D18-58A5-9C4D-89F0-EC2B7DE8DB20}"/>
                    </a:ext>
                  </a:extLst>
                </p:cNvPr>
                <p:cNvPicPr>
                  <a:picLocks noChangeAspect="1"/>
                </p:cNvPicPr>
                <p:nvPr/>
              </p:nvPicPr>
              <p:blipFill>
                <a:blip r:embed="rId18"/>
                <a:stretch>
                  <a:fillRect/>
                </a:stretch>
              </p:blipFill>
              <p:spPr>
                <a:xfrm>
                  <a:off x="2461007" y="2085250"/>
                  <a:ext cx="1702832" cy="207609"/>
                </a:xfrm>
                <a:prstGeom prst="rect">
                  <a:avLst/>
                </a:prstGeom>
              </p:spPr>
            </p:pic>
          </p:grpSp>
          <p:grpSp>
            <p:nvGrpSpPr>
              <p:cNvPr id="35" name="Group 35">
                <a:extLst>
                  <a:ext uri="{FF2B5EF4-FFF2-40B4-BE49-F238E27FC236}">
                    <a16:creationId xmlns="" xmlns:a16="http://schemas.microsoft.com/office/drawing/2014/main" id="{69EBFDBC-B3A9-1849-B1DA-74C58F862890}"/>
                  </a:ext>
                </a:extLst>
              </p:cNvPr>
              <p:cNvGrpSpPr/>
              <p:nvPr/>
            </p:nvGrpSpPr>
            <p:grpSpPr>
              <a:xfrm>
                <a:off x="4497535" y="2128969"/>
                <a:ext cx="1126236" cy="839365"/>
                <a:chOff x="2365792" y="3648398"/>
                <a:chExt cx="1926319" cy="1435653"/>
              </a:xfrm>
            </p:grpSpPr>
            <p:pic>
              <p:nvPicPr>
                <p:cNvPr id="114" name="Picture 113" descr="screenshot_01.png">
                  <a:extLst>
                    <a:ext uri="{FF2B5EF4-FFF2-40B4-BE49-F238E27FC236}">
                      <a16:creationId xmlns="" xmlns:a16="http://schemas.microsoft.com/office/drawing/2014/main" id="{8900EA31-7567-1142-98DC-02EA254949EB}"/>
                    </a:ext>
                  </a:extLst>
                </p:cNvPr>
                <p:cNvPicPr>
                  <a:picLocks noChangeAspect="1"/>
                </p:cNvPicPr>
                <p:nvPr/>
              </p:nvPicPr>
              <p:blipFill>
                <a:blip r:embed="rId4"/>
                <a:stretch>
                  <a:fillRect/>
                </a:stretch>
              </p:blipFill>
              <p:spPr>
                <a:xfrm>
                  <a:off x="2365792" y="3648398"/>
                  <a:ext cx="1926319" cy="1435653"/>
                </a:xfrm>
                <a:prstGeom prst="rect">
                  <a:avLst/>
                </a:prstGeom>
              </p:spPr>
            </p:pic>
            <p:sp>
              <p:nvSpPr>
                <p:cNvPr id="115" name="Rectangle 114">
                  <a:extLst>
                    <a:ext uri="{FF2B5EF4-FFF2-40B4-BE49-F238E27FC236}">
                      <a16:creationId xmlns="" xmlns:a16="http://schemas.microsoft.com/office/drawing/2014/main" id="{E51D35BC-7F82-3941-8E6D-05FD8584694A}"/>
                    </a:ext>
                  </a:extLst>
                </p:cNvPr>
                <p:cNvSpPr/>
                <p:nvPr/>
              </p:nvSpPr>
              <p:spPr>
                <a:xfrm>
                  <a:off x="2761940" y="3996433"/>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6" name="Picture 115" descr="datarodsviewer.jpg">
                  <a:extLst>
                    <a:ext uri="{FF2B5EF4-FFF2-40B4-BE49-F238E27FC236}">
                      <a16:creationId xmlns="" xmlns:a16="http://schemas.microsoft.com/office/drawing/2014/main" id="{21A8ADBF-B313-FB4C-BC0F-6A0F4FF90D3B}"/>
                    </a:ext>
                  </a:extLst>
                </p:cNvPr>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2982487" y="4041086"/>
                  <a:ext cx="886185" cy="862103"/>
                </a:xfrm>
                <a:prstGeom prst="rect">
                  <a:avLst/>
                </a:prstGeom>
              </p:spPr>
            </p:pic>
            <p:pic>
              <p:nvPicPr>
                <p:cNvPr id="117" name="Picture 116">
                  <a:extLst>
                    <a:ext uri="{FF2B5EF4-FFF2-40B4-BE49-F238E27FC236}">
                      <a16:creationId xmlns="" xmlns:a16="http://schemas.microsoft.com/office/drawing/2014/main" id="{3FB328EC-62B7-234B-B0BA-61605E62FD37}"/>
                    </a:ext>
                  </a:extLst>
                </p:cNvPr>
                <p:cNvPicPr>
                  <a:picLocks noChangeAspect="1"/>
                </p:cNvPicPr>
                <p:nvPr/>
              </p:nvPicPr>
              <p:blipFill>
                <a:blip r:embed="rId20"/>
                <a:stretch>
                  <a:fillRect/>
                </a:stretch>
              </p:blipFill>
              <p:spPr>
                <a:xfrm>
                  <a:off x="2497225" y="3789255"/>
                  <a:ext cx="1677178" cy="196793"/>
                </a:xfrm>
                <a:prstGeom prst="rect">
                  <a:avLst/>
                </a:prstGeom>
              </p:spPr>
            </p:pic>
          </p:grpSp>
          <p:grpSp>
            <p:nvGrpSpPr>
              <p:cNvPr id="36" name="Group 36">
                <a:extLst>
                  <a:ext uri="{FF2B5EF4-FFF2-40B4-BE49-F238E27FC236}">
                    <a16:creationId xmlns="" xmlns:a16="http://schemas.microsoft.com/office/drawing/2014/main" id="{4CF28D10-620F-0144-AAC9-913F5AB887DF}"/>
                  </a:ext>
                </a:extLst>
              </p:cNvPr>
              <p:cNvGrpSpPr/>
              <p:nvPr/>
            </p:nvGrpSpPr>
            <p:grpSpPr>
              <a:xfrm>
                <a:off x="5736583" y="333697"/>
                <a:ext cx="1126236" cy="839365"/>
                <a:chOff x="4599979" y="473671"/>
                <a:chExt cx="1926319" cy="1435653"/>
              </a:xfrm>
            </p:grpSpPr>
            <p:pic>
              <p:nvPicPr>
                <p:cNvPr id="110" name="Picture 109" descr="screenshot_01.png">
                  <a:extLst>
                    <a:ext uri="{FF2B5EF4-FFF2-40B4-BE49-F238E27FC236}">
                      <a16:creationId xmlns="" xmlns:a16="http://schemas.microsoft.com/office/drawing/2014/main" id="{7EF6CFB4-6864-6946-AE96-7F23C64FB84C}"/>
                    </a:ext>
                  </a:extLst>
                </p:cNvPr>
                <p:cNvPicPr>
                  <a:picLocks noChangeAspect="1"/>
                </p:cNvPicPr>
                <p:nvPr/>
              </p:nvPicPr>
              <p:blipFill>
                <a:blip r:embed="rId4"/>
                <a:stretch>
                  <a:fillRect/>
                </a:stretch>
              </p:blipFill>
              <p:spPr>
                <a:xfrm>
                  <a:off x="4599979" y="473671"/>
                  <a:ext cx="1926319" cy="1435653"/>
                </a:xfrm>
                <a:prstGeom prst="rect">
                  <a:avLst/>
                </a:prstGeom>
              </p:spPr>
            </p:pic>
            <p:sp>
              <p:nvSpPr>
                <p:cNvPr id="111" name="Rectangle 110">
                  <a:extLst>
                    <a:ext uri="{FF2B5EF4-FFF2-40B4-BE49-F238E27FC236}">
                      <a16:creationId xmlns="" xmlns:a16="http://schemas.microsoft.com/office/drawing/2014/main" id="{D3961815-D080-BD47-B374-7BC6CD3DB443}"/>
                    </a:ext>
                  </a:extLst>
                </p:cNvPr>
                <p:cNvSpPr/>
                <p:nvPr/>
              </p:nvSpPr>
              <p:spPr>
                <a:xfrm>
                  <a:off x="4996127" y="821706"/>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111" descr="Delineation.jpg">
                  <a:extLst>
                    <a:ext uri="{FF2B5EF4-FFF2-40B4-BE49-F238E27FC236}">
                      <a16:creationId xmlns="" xmlns:a16="http://schemas.microsoft.com/office/drawing/2014/main" id="{7F84AE1C-5B3D-C841-83C7-B5BBD8D87BC5}"/>
                    </a:ext>
                  </a:extLst>
                </p:cNvPr>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5185131" y="866167"/>
                  <a:ext cx="953265" cy="862298"/>
                </a:xfrm>
                <a:prstGeom prst="rect">
                  <a:avLst/>
                </a:prstGeom>
              </p:spPr>
            </p:pic>
            <p:pic>
              <p:nvPicPr>
                <p:cNvPr id="113" name="Picture 112">
                  <a:extLst>
                    <a:ext uri="{FF2B5EF4-FFF2-40B4-BE49-F238E27FC236}">
                      <a16:creationId xmlns="" xmlns:a16="http://schemas.microsoft.com/office/drawing/2014/main" id="{D1E63869-B0D6-804B-A6EB-12BA9CACEEBB}"/>
                    </a:ext>
                  </a:extLst>
                </p:cNvPr>
                <p:cNvPicPr>
                  <a:picLocks noChangeAspect="1"/>
                </p:cNvPicPr>
                <p:nvPr/>
              </p:nvPicPr>
              <p:blipFill>
                <a:blip r:embed="rId22"/>
                <a:stretch>
                  <a:fillRect/>
                </a:stretch>
              </p:blipFill>
              <p:spPr>
                <a:xfrm>
                  <a:off x="4731411" y="591952"/>
                  <a:ext cx="1700697" cy="219368"/>
                </a:xfrm>
                <a:prstGeom prst="rect">
                  <a:avLst/>
                </a:prstGeom>
              </p:spPr>
            </p:pic>
          </p:grpSp>
          <p:grpSp>
            <p:nvGrpSpPr>
              <p:cNvPr id="37" name="Group 37">
                <a:extLst>
                  <a:ext uri="{FF2B5EF4-FFF2-40B4-BE49-F238E27FC236}">
                    <a16:creationId xmlns="" xmlns:a16="http://schemas.microsoft.com/office/drawing/2014/main" id="{3DDBC67B-BD42-0044-9E57-E8AAAE655C66}"/>
                  </a:ext>
                </a:extLst>
              </p:cNvPr>
              <p:cNvGrpSpPr/>
              <p:nvPr/>
            </p:nvGrpSpPr>
            <p:grpSpPr>
              <a:xfrm>
                <a:off x="5736583" y="1225428"/>
                <a:ext cx="1126236" cy="839365"/>
                <a:chOff x="4623497" y="2002244"/>
                <a:chExt cx="1926319" cy="1435653"/>
              </a:xfrm>
            </p:grpSpPr>
            <p:pic>
              <p:nvPicPr>
                <p:cNvPr id="106" name="Picture 105" descr="screenshot_01.png">
                  <a:extLst>
                    <a:ext uri="{FF2B5EF4-FFF2-40B4-BE49-F238E27FC236}">
                      <a16:creationId xmlns="" xmlns:a16="http://schemas.microsoft.com/office/drawing/2014/main" id="{965CCA0F-29B6-4A4A-99C4-6B52F1F44689}"/>
                    </a:ext>
                  </a:extLst>
                </p:cNvPr>
                <p:cNvPicPr>
                  <a:picLocks noChangeAspect="1"/>
                </p:cNvPicPr>
                <p:nvPr/>
              </p:nvPicPr>
              <p:blipFill>
                <a:blip r:embed="rId4"/>
                <a:stretch>
                  <a:fillRect/>
                </a:stretch>
              </p:blipFill>
              <p:spPr>
                <a:xfrm>
                  <a:off x="4623497" y="2002244"/>
                  <a:ext cx="1926319" cy="1435653"/>
                </a:xfrm>
                <a:prstGeom prst="rect">
                  <a:avLst/>
                </a:prstGeom>
              </p:spPr>
            </p:pic>
            <p:sp>
              <p:nvSpPr>
                <p:cNvPr id="107" name="Rectangle 106">
                  <a:extLst>
                    <a:ext uri="{FF2B5EF4-FFF2-40B4-BE49-F238E27FC236}">
                      <a16:creationId xmlns="" xmlns:a16="http://schemas.microsoft.com/office/drawing/2014/main" id="{6FA49FDA-6BEE-9541-97C4-F9C34FA13806}"/>
                    </a:ext>
                  </a:extLst>
                </p:cNvPr>
                <p:cNvSpPr/>
                <p:nvPr/>
              </p:nvSpPr>
              <p:spPr>
                <a:xfrm>
                  <a:off x="5019645" y="2350279"/>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8" name="Picture 107" descr="Streamflowprediction.jpg">
                  <a:extLst>
                    <a:ext uri="{FF2B5EF4-FFF2-40B4-BE49-F238E27FC236}">
                      <a16:creationId xmlns="" xmlns:a16="http://schemas.microsoft.com/office/drawing/2014/main" id="{6E194E8F-C889-8A44-9EBA-AF704ADD2CDD}"/>
                    </a:ext>
                  </a:extLst>
                </p:cNvPr>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5244479" y="2393550"/>
                  <a:ext cx="839970" cy="839970"/>
                </a:xfrm>
                <a:prstGeom prst="rect">
                  <a:avLst/>
                </a:prstGeom>
              </p:spPr>
            </p:pic>
            <p:pic>
              <p:nvPicPr>
                <p:cNvPr id="109" name="Picture 108">
                  <a:extLst>
                    <a:ext uri="{FF2B5EF4-FFF2-40B4-BE49-F238E27FC236}">
                      <a16:creationId xmlns="" xmlns:a16="http://schemas.microsoft.com/office/drawing/2014/main" id="{4C11C10A-02B1-2C4D-A451-3D011472FC89}"/>
                    </a:ext>
                  </a:extLst>
                </p:cNvPr>
                <p:cNvPicPr>
                  <a:picLocks noChangeAspect="1"/>
                </p:cNvPicPr>
                <p:nvPr/>
              </p:nvPicPr>
              <p:blipFill>
                <a:blip r:embed="rId24"/>
                <a:stretch>
                  <a:fillRect/>
                </a:stretch>
              </p:blipFill>
              <p:spPr>
                <a:xfrm>
                  <a:off x="4753988" y="2132284"/>
                  <a:ext cx="1689879" cy="207610"/>
                </a:xfrm>
                <a:prstGeom prst="rect">
                  <a:avLst/>
                </a:prstGeom>
              </p:spPr>
            </p:pic>
          </p:grpSp>
          <p:grpSp>
            <p:nvGrpSpPr>
              <p:cNvPr id="38" name="Group 38">
                <a:extLst>
                  <a:ext uri="{FF2B5EF4-FFF2-40B4-BE49-F238E27FC236}">
                    <a16:creationId xmlns="" xmlns:a16="http://schemas.microsoft.com/office/drawing/2014/main" id="{B7D8D592-D17A-8D4C-8CCD-641F0CB18AD6}"/>
                  </a:ext>
                </a:extLst>
              </p:cNvPr>
              <p:cNvGrpSpPr/>
              <p:nvPr/>
            </p:nvGrpSpPr>
            <p:grpSpPr>
              <a:xfrm>
                <a:off x="5736583" y="2128969"/>
                <a:ext cx="1126236" cy="839365"/>
                <a:chOff x="4576462" y="3636641"/>
                <a:chExt cx="1926319" cy="1435653"/>
              </a:xfrm>
            </p:grpSpPr>
            <p:pic>
              <p:nvPicPr>
                <p:cNvPr id="102" name="Picture 101" descr="screenshot_01.png">
                  <a:extLst>
                    <a:ext uri="{FF2B5EF4-FFF2-40B4-BE49-F238E27FC236}">
                      <a16:creationId xmlns="" xmlns:a16="http://schemas.microsoft.com/office/drawing/2014/main" id="{45B58E8A-5EE0-A646-A30E-D3BCD2ED747B}"/>
                    </a:ext>
                  </a:extLst>
                </p:cNvPr>
                <p:cNvPicPr>
                  <a:picLocks noChangeAspect="1"/>
                </p:cNvPicPr>
                <p:nvPr/>
              </p:nvPicPr>
              <p:blipFill>
                <a:blip r:embed="rId4"/>
                <a:stretch>
                  <a:fillRect/>
                </a:stretch>
              </p:blipFill>
              <p:spPr>
                <a:xfrm>
                  <a:off x="4576462" y="3636641"/>
                  <a:ext cx="1926319" cy="1435653"/>
                </a:xfrm>
                <a:prstGeom prst="rect">
                  <a:avLst/>
                </a:prstGeom>
              </p:spPr>
            </p:pic>
            <p:sp>
              <p:nvSpPr>
                <p:cNvPr id="103" name="Rectangle 102">
                  <a:extLst>
                    <a:ext uri="{FF2B5EF4-FFF2-40B4-BE49-F238E27FC236}">
                      <a16:creationId xmlns="" xmlns:a16="http://schemas.microsoft.com/office/drawing/2014/main" id="{A5F7667C-A8D2-6544-A3E5-44962A864C56}"/>
                    </a:ext>
                  </a:extLst>
                </p:cNvPr>
                <p:cNvSpPr/>
                <p:nvPr/>
              </p:nvSpPr>
              <p:spPr>
                <a:xfrm>
                  <a:off x="4972610" y="3984676"/>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4" name="Picture 103" descr="NASADataExplorer.jpg">
                  <a:extLst>
                    <a:ext uri="{FF2B5EF4-FFF2-40B4-BE49-F238E27FC236}">
                      <a16:creationId xmlns="" xmlns:a16="http://schemas.microsoft.com/office/drawing/2014/main" id="{54117DB3-FD20-3B42-BA70-A3B965995FC8}"/>
                    </a:ext>
                  </a:extLst>
                </p:cNvPr>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5244461" y="4045248"/>
                  <a:ext cx="834881" cy="839734"/>
                </a:xfrm>
                <a:prstGeom prst="rect">
                  <a:avLst/>
                </a:prstGeom>
              </p:spPr>
            </p:pic>
            <p:pic>
              <p:nvPicPr>
                <p:cNvPr id="105" name="Picture 104">
                  <a:extLst>
                    <a:ext uri="{FF2B5EF4-FFF2-40B4-BE49-F238E27FC236}">
                      <a16:creationId xmlns="" xmlns:a16="http://schemas.microsoft.com/office/drawing/2014/main" id="{88125B05-3E77-F540-B5E0-BCBB5EE7AC4D}"/>
                    </a:ext>
                  </a:extLst>
                </p:cNvPr>
                <p:cNvPicPr>
                  <a:picLocks noChangeAspect="1"/>
                </p:cNvPicPr>
                <p:nvPr/>
              </p:nvPicPr>
              <p:blipFill>
                <a:blip r:embed="rId26"/>
                <a:stretch>
                  <a:fillRect/>
                </a:stretch>
              </p:blipFill>
              <p:spPr>
                <a:xfrm>
                  <a:off x="4718712" y="3753980"/>
                  <a:ext cx="1649113" cy="220309"/>
                </a:xfrm>
                <a:prstGeom prst="rect">
                  <a:avLst/>
                </a:prstGeom>
              </p:spPr>
            </p:pic>
          </p:grpSp>
          <p:grpSp>
            <p:nvGrpSpPr>
              <p:cNvPr id="39" name="Group 39">
                <a:extLst>
                  <a:ext uri="{FF2B5EF4-FFF2-40B4-BE49-F238E27FC236}">
                    <a16:creationId xmlns="" xmlns:a16="http://schemas.microsoft.com/office/drawing/2014/main" id="{E5B8A4B2-87E1-BC43-889E-E73286AA632F}"/>
                  </a:ext>
                </a:extLst>
              </p:cNvPr>
              <p:cNvGrpSpPr/>
              <p:nvPr/>
            </p:nvGrpSpPr>
            <p:grpSpPr>
              <a:xfrm>
                <a:off x="6975631" y="333697"/>
                <a:ext cx="1126236" cy="839365"/>
                <a:chOff x="6845461" y="461456"/>
                <a:chExt cx="1926319" cy="1435653"/>
              </a:xfrm>
            </p:grpSpPr>
            <p:pic>
              <p:nvPicPr>
                <p:cNvPr id="98" name="Picture 97" descr="screenshot_01.png">
                  <a:extLst>
                    <a:ext uri="{FF2B5EF4-FFF2-40B4-BE49-F238E27FC236}">
                      <a16:creationId xmlns="" xmlns:a16="http://schemas.microsoft.com/office/drawing/2014/main" id="{83B025B9-ADC0-274C-AB56-373FFCF05D34}"/>
                    </a:ext>
                  </a:extLst>
                </p:cNvPr>
                <p:cNvPicPr>
                  <a:picLocks noChangeAspect="1"/>
                </p:cNvPicPr>
                <p:nvPr/>
              </p:nvPicPr>
              <p:blipFill>
                <a:blip r:embed="rId4"/>
                <a:stretch>
                  <a:fillRect/>
                </a:stretch>
              </p:blipFill>
              <p:spPr>
                <a:xfrm>
                  <a:off x="6845461" y="461456"/>
                  <a:ext cx="1926319" cy="1435653"/>
                </a:xfrm>
                <a:prstGeom prst="rect">
                  <a:avLst/>
                </a:prstGeom>
              </p:spPr>
            </p:pic>
            <p:sp>
              <p:nvSpPr>
                <p:cNvPr id="99" name="Rectangle 98">
                  <a:extLst>
                    <a:ext uri="{FF2B5EF4-FFF2-40B4-BE49-F238E27FC236}">
                      <a16:creationId xmlns="" xmlns:a16="http://schemas.microsoft.com/office/drawing/2014/main" id="{DE2CE876-7B2D-F646-A34F-37C5DA594879}"/>
                    </a:ext>
                  </a:extLst>
                </p:cNvPr>
                <p:cNvSpPr/>
                <p:nvPr/>
              </p:nvSpPr>
              <p:spPr>
                <a:xfrm>
                  <a:off x="7241609" y="809491"/>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0" name="Picture 99" descr="GSSHAApp.jpg">
                  <a:extLst>
                    <a:ext uri="{FF2B5EF4-FFF2-40B4-BE49-F238E27FC236}">
                      <a16:creationId xmlns="" xmlns:a16="http://schemas.microsoft.com/office/drawing/2014/main" id="{DA0E33FA-42DA-F341-A455-9776003E767D}"/>
                    </a:ext>
                  </a:extLst>
                </p:cNvPr>
                <p:cNvPicPr>
                  <a:picLocks noChangeAspect="1"/>
                </p:cNvPicPr>
                <p:nvPr/>
              </p:nvPicPr>
              <p:blipFill>
                <a:blip r:embed="rId27">
                  <a:extLst>
                    <a:ext uri="{28A0092B-C50C-407E-A947-70E740481C1C}">
                      <a14:useLocalDpi xmlns="" xmlns:a14="http://schemas.microsoft.com/office/drawing/2010/main" val="0"/>
                    </a:ext>
                  </a:extLst>
                </a:blip>
                <a:stretch>
                  <a:fillRect/>
                </a:stretch>
              </p:blipFill>
              <p:spPr>
                <a:xfrm>
                  <a:off x="7468996" y="869087"/>
                  <a:ext cx="936840" cy="847617"/>
                </a:xfrm>
                <a:prstGeom prst="rect">
                  <a:avLst/>
                </a:prstGeom>
              </p:spPr>
            </p:pic>
            <p:pic>
              <p:nvPicPr>
                <p:cNvPr id="101" name="Picture 100">
                  <a:extLst>
                    <a:ext uri="{FF2B5EF4-FFF2-40B4-BE49-F238E27FC236}">
                      <a16:creationId xmlns="" xmlns:a16="http://schemas.microsoft.com/office/drawing/2014/main" id="{BB800CE4-2878-1440-88D6-ABE68A612463}"/>
                    </a:ext>
                  </a:extLst>
                </p:cNvPr>
                <p:cNvPicPr>
                  <a:picLocks noChangeAspect="1"/>
                </p:cNvPicPr>
                <p:nvPr/>
              </p:nvPicPr>
              <p:blipFill>
                <a:blip r:embed="rId28"/>
                <a:stretch>
                  <a:fillRect/>
                </a:stretch>
              </p:blipFill>
              <p:spPr>
                <a:xfrm>
                  <a:off x="6987109" y="602769"/>
                  <a:ext cx="1644144" cy="196792"/>
                </a:xfrm>
                <a:prstGeom prst="rect">
                  <a:avLst/>
                </a:prstGeom>
              </p:spPr>
            </p:pic>
          </p:grpSp>
          <p:grpSp>
            <p:nvGrpSpPr>
              <p:cNvPr id="40" name="Group 40">
                <a:extLst>
                  <a:ext uri="{FF2B5EF4-FFF2-40B4-BE49-F238E27FC236}">
                    <a16:creationId xmlns="" xmlns:a16="http://schemas.microsoft.com/office/drawing/2014/main" id="{30626D55-20AB-4E49-A46E-745DEC248B9A}"/>
                  </a:ext>
                </a:extLst>
              </p:cNvPr>
              <p:cNvGrpSpPr/>
              <p:nvPr/>
            </p:nvGrpSpPr>
            <p:grpSpPr>
              <a:xfrm>
                <a:off x="6975631" y="1225428"/>
                <a:ext cx="1126236" cy="839365"/>
                <a:chOff x="6833702" y="2037062"/>
                <a:chExt cx="1926319" cy="1435653"/>
              </a:xfrm>
            </p:grpSpPr>
            <p:pic>
              <p:nvPicPr>
                <p:cNvPr id="93" name="Picture 92" descr="screenshot_01.png">
                  <a:extLst>
                    <a:ext uri="{FF2B5EF4-FFF2-40B4-BE49-F238E27FC236}">
                      <a16:creationId xmlns="" xmlns:a16="http://schemas.microsoft.com/office/drawing/2014/main" id="{475AB6C4-F49C-1541-A5C7-DAEF0C2323B8}"/>
                    </a:ext>
                  </a:extLst>
                </p:cNvPr>
                <p:cNvPicPr>
                  <a:picLocks noChangeAspect="1"/>
                </p:cNvPicPr>
                <p:nvPr/>
              </p:nvPicPr>
              <p:blipFill>
                <a:blip r:embed="rId4"/>
                <a:stretch>
                  <a:fillRect/>
                </a:stretch>
              </p:blipFill>
              <p:spPr>
                <a:xfrm>
                  <a:off x="6833702" y="2037062"/>
                  <a:ext cx="1926319" cy="1435653"/>
                </a:xfrm>
                <a:prstGeom prst="rect">
                  <a:avLst/>
                </a:prstGeom>
              </p:spPr>
            </p:pic>
            <p:sp>
              <p:nvSpPr>
                <p:cNvPr id="94" name="Rectangle 93">
                  <a:extLst>
                    <a:ext uri="{FF2B5EF4-FFF2-40B4-BE49-F238E27FC236}">
                      <a16:creationId xmlns="" xmlns:a16="http://schemas.microsoft.com/office/drawing/2014/main" id="{26F0FAA5-6BA3-0146-8959-B0197CEE87CB}"/>
                    </a:ext>
                  </a:extLst>
                </p:cNvPr>
                <p:cNvSpPr/>
                <p:nvPr/>
              </p:nvSpPr>
              <p:spPr>
                <a:xfrm>
                  <a:off x="7229850" y="2385097"/>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5" name="Picture 5" descr="Full Map Interface">
                  <a:extLst>
                    <a:ext uri="{FF2B5EF4-FFF2-40B4-BE49-F238E27FC236}">
                      <a16:creationId xmlns="" xmlns:a16="http://schemas.microsoft.com/office/drawing/2014/main" id="{0A67D272-6087-AE4A-BF29-82EACCBA3B21}"/>
                    </a:ext>
                  </a:extLst>
                </p:cNvPr>
                <p:cNvPicPr>
                  <a:picLocks noChangeAspect="1" noChangeArrowheads="1"/>
                </p:cNvPicPr>
                <p:nvPr/>
              </p:nvPicPr>
              <p:blipFill>
                <a:blip r:embed="rId29">
                  <a:extLst>
                    <a:ext uri="{28A0092B-C50C-407E-A947-70E740481C1C}">
                      <a14:useLocalDpi xmlns="" xmlns:a14="http://schemas.microsoft.com/office/drawing/2010/main" val="0"/>
                    </a:ext>
                  </a:extLst>
                </a:blip>
                <a:srcRect/>
                <a:stretch>
                  <a:fillRect/>
                </a:stretch>
              </p:blipFill>
              <p:spPr bwMode="auto">
                <a:xfrm>
                  <a:off x="7356403" y="2439403"/>
                  <a:ext cx="1133509" cy="832056"/>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96" name="Picture 95" descr="network_01.png">
                  <a:extLst>
                    <a:ext uri="{FF2B5EF4-FFF2-40B4-BE49-F238E27FC236}">
                      <a16:creationId xmlns="" xmlns:a16="http://schemas.microsoft.com/office/drawing/2014/main" id="{338F2030-79E9-7944-8100-31E3A0A52C61}"/>
                    </a:ext>
                  </a:extLst>
                </p:cNvPr>
                <p:cNvPicPr>
                  <a:picLocks noChangeAspect="1"/>
                </p:cNvPicPr>
                <p:nvPr/>
              </p:nvPicPr>
              <p:blipFill>
                <a:blip r:embed="rId30"/>
                <a:stretch>
                  <a:fillRect/>
                </a:stretch>
              </p:blipFill>
              <p:spPr>
                <a:xfrm>
                  <a:off x="7751997" y="2669121"/>
                  <a:ext cx="521575" cy="361909"/>
                </a:xfrm>
                <a:prstGeom prst="rect">
                  <a:avLst/>
                </a:prstGeom>
              </p:spPr>
            </p:pic>
            <p:pic>
              <p:nvPicPr>
                <p:cNvPr id="97" name="Picture 96">
                  <a:extLst>
                    <a:ext uri="{FF2B5EF4-FFF2-40B4-BE49-F238E27FC236}">
                      <a16:creationId xmlns="" xmlns:a16="http://schemas.microsoft.com/office/drawing/2014/main" id="{707D3CEF-C5A0-8A46-B6B1-DD5BF0D1452E}"/>
                    </a:ext>
                  </a:extLst>
                </p:cNvPr>
                <p:cNvPicPr>
                  <a:picLocks noChangeAspect="1"/>
                </p:cNvPicPr>
                <p:nvPr/>
              </p:nvPicPr>
              <p:blipFill>
                <a:blip r:embed="rId31"/>
                <a:stretch>
                  <a:fillRect/>
                </a:stretch>
              </p:blipFill>
              <p:spPr>
                <a:xfrm>
                  <a:off x="6964659" y="2178374"/>
                  <a:ext cx="1689878" cy="196793"/>
                </a:xfrm>
                <a:prstGeom prst="rect">
                  <a:avLst/>
                </a:prstGeom>
              </p:spPr>
            </p:pic>
          </p:grpSp>
          <p:grpSp>
            <p:nvGrpSpPr>
              <p:cNvPr id="41" name="Group 41">
                <a:extLst>
                  <a:ext uri="{FF2B5EF4-FFF2-40B4-BE49-F238E27FC236}">
                    <a16:creationId xmlns="" xmlns:a16="http://schemas.microsoft.com/office/drawing/2014/main" id="{5D29B19A-21B7-2B4F-BC45-691444B82EA3}"/>
                  </a:ext>
                </a:extLst>
              </p:cNvPr>
              <p:cNvGrpSpPr/>
              <p:nvPr/>
            </p:nvGrpSpPr>
            <p:grpSpPr>
              <a:xfrm>
                <a:off x="6975631" y="2128969"/>
                <a:ext cx="1126236" cy="839365"/>
                <a:chOff x="6845461" y="3683217"/>
                <a:chExt cx="1926319" cy="1435653"/>
              </a:xfrm>
            </p:grpSpPr>
            <p:pic>
              <p:nvPicPr>
                <p:cNvPr id="89" name="Picture 88" descr="screenshot_01.png">
                  <a:extLst>
                    <a:ext uri="{FF2B5EF4-FFF2-40B4-BE49-F238E27FC236}">
                      <a16:creationId xmlns="" xmlns:a16="http://schemas.microsoft.com/office/drawing/2014/main" id="{D1DAB482-3F31-0D46-B6FF-32F384160170}"/>
                    </a:ext>
                  </a:extLst>
                </p:cNvPr>
                <p:cNvPicPr>
                  <a:picLocks noChangeAspect="1"/>
                </p:cNvPicPr>
                <p:nvPr/>
              </p:nvPicPr>
              <p:blipFill>
                <a:blip r:embed="rId4"/>
                <a:stretch>
                  <a:fillRect/>
                </a:stretch>
              </p:blipFill>
              <p:spPr>
                <a:xfrm>
                  <a:off x="6845461" y="3683217"/>
                  <a:ext cx="1926319" cy="1435653"/>
                </a:xfrm>
                <a:prstGeom prst="rect">
                  <a:avLst/>
                </a:prstGeom>
              </p:spPr>
            </p:pic>
            <p:sp>
              <p:nvSpPr>
                <p:cNvPr id="90" name="Rectangle 89">
                  <a:extLst>
                    <a:ext uri="{FF2B5EF4-FFF2-40B4-BE49-F238E27FC236}">
                      <a16:creationId xmlns="" xmlns:a16="http://schemas.microsoft.com/office/drawing/2014/main" id="{385B46F0-40B4-184F-B408-9B03B91D5015}"/>
                    </a:ext>
                  </a:extLst>
                </p:cNvPr>
                <p:cNvSpPr/>
                <p:nvPr/>
              </p:nvSpPr>
              <p:spPr>
                <a:xfrm>
                  <a:off x="7241609" y="4031252"/>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1" name="Picture 90" descr="CannedGSSHA.jpg">
                  <a:extLst>
                    <a:ext uri="{FF2B5EF4-FFF2-40B4-BE49-F238E27FC236}">
                      <a16:creationId xmlns="" xmlns:a16="http://schemas.microsoft.com/office/drawing/2014/main" id="{96B041E5-9F8D-8E42-A9CB-8FF787AC02EA}"/>
                    </a:ext>
                  </a:extLst>
                </p:cNvPr>
                <p:cNvPicPr>
                  <a:picLocks noChangeAspect="1"/>
                </p:cNvPicPr>
                <p:nvPr/>
              </p:nvPicPr>
              <p:blipFill>
                <a:blip r:embed="rId32">
                  <a:extLst>
                    <a:ext uri="{28A0092B-C50C-407E-A947-70E740481C1C}">
                      <a14:useLocalDpi xmlns="" xmlns:a14="http://schemas.microsoft.com/office/drawing/2010/main" val="0"/>
                    </a:ext>
                  </a:extLst>
                </a:blip>
                <a:stretch>
                  <a:fillRect/>
                </a:stretch>
              </p:blipFill>
              <p:spPr>
                <a:xfrm>
                  <a:off x="7510367" y="4080450"/>
                  <a:ext cx="779643" cy="854919"/>
                </a:xfrm>
                <a:prstGeom prst="rect">
                  <a:avLst/>
                </a:prstGeom>
              </p:spPr>
            </p:pic>
            <p:pic>
              <p:nvPicPr>
                <p:cNvPr id="92" name="Picture 91">
                  <a:extLst>
                    <a:ext uri="{FF2B5EF4-FFF2-40B4-BE49-F238E27FC236}">
                      <a16:creationId xmlns="" xmlns:a16="http://schemas.microsoft.com/office/drawing/2014/main" id="{8083285F-A8EB-3B49-9EF8-B62CDB329ACF}"/>
                    </a:ext>
                  </a:extLst>
                </p:cNvPr>
                <p:cNvPicPr>
                  <a:picLocks noChangeAspect="1"/>
                </p:cNvPicPr>
                <p:nvPr/>
              </p:nvPicPr>
              <p:blipFill>
                <a:blip r:embed="rId33"/>
                <a:stretch>
                  <a:fillRect/>
                </a:stretch>
              </p:blipFill>
              <p:spPr>
                <a:xfrm>
                  <a:off x="6964659" y="3812771"/>
                  <a:ext cx="1689878" cy="220309"/>
                </a:xfrm>
                <a:prstGeom prst="rect">
                  <a:avLst/>
                </a:prstGeom>
              </p:spPr>
            </p:pic>
          </p:grpSp>
          <p:grpSp>
            <p:nvGrpSpPr>
              <p:cNvPr id="42" name="Group 42">
                <a:extLst>
                  <a:ext uri="{FF2B5EF4-FFF2-40B4-BE49-F238E27FC236}">
                    <a16:creationId xmlns="" xmlns:a16="http://schemas.microsoft.com/office/drawing/2014/main" id="{ECEB3AB0-9E2C-7246-A1A7-49EAB8D959E1}"/>
                  </a:ext>
                </a:extLst>
              </p:cNvPr>
              <p:cNvGrpSpPr/>
              <p:nvPr/>
            </p:nvGrpSpPr>
            <p:grpSpPr>
              <a:xfrm>
                <a:off x="3258487" y="3049488"/>
                <a:ext cx="1126236" cy="839365"/>
                <a:chOff x="249194" y="5259279"/>
                <a:chExt cx="1926319" cy="1435653"/>
              </a:xfrm>
            </p:grpSpPr>
            <p:pic>
              <p:nvPicPr>
                <p:cNvPr id="84" name="Picture 83" descr="screenshot_01.png">
                  <a:extLst>
                    <a:ext uri="{FF2B5EF4-FFF2-40B4-BE49-F238E27FC236}">
                      <a16:creationId xmlns="" xmlns:a16="http://schemas.microsoft.com/office/drawing/2014/main" id="{5C705668-01CF-AB46-B5D4-89C6F413B429}"/>
                    </a:ext>
                  </a:extLst>
                </p:cNvPr>
                <p:cNvPicPr>
                  <a:picLocks noChangeAspect="1"/>
                </p:cNvPicPr>
                <p:nvPr/>
              </p:nvPicPr>
              <p:blipFill>
                <a:blip r:embed="rId4"/>
                <a:stretch>
                  <a:fillRect/>
                </a:stretch>
              </p:blipFill>
              <p:spPr>
                <a:xfrm>
                  <a:off x="249194" y="5259279"/>
                  <a:ext cx="1926319" cy="1435653"/>
                </a:xfrm>
                <a:prstGeom prst="rect">
                  <a:avLst/>
                </a:prstGeom>
              </p:spPr>
            </p:pic>
            <p:grpSp>
              <p:nvGrpSpPr>
                <p:cNvPr id="43" name="Group 84">
                  <a:extLst>
                    <a:ext uri="{FF2B5EF4-FFF2-40B4-BE49-F238E27FC236}">
                      <a16:creationId xmlns="" xmlns:a16="http://schemas.microsoft.com/office/drawing/2014/main" id="{37462F5B-0D28-B547-962F-D11F5A623A8E}"/>
                    </a:ext>
                  </a:extLst>
                </p:cNvPr>
                <p:cNvGrpSpPr/>
                <p:nvPr/>
              </p:nvGrpSpPr>
              <p:grpSpPr>
                <a:xfrm>
                  <a:off x="380151" y="5400134"/>
                  <a:ext cx="1677654" cy="1159598"/>
                  <a:chOff x="380151" y="5400134"/>
                  <a:chExt cx="1677654" cy="1159598"/>
                </a:xfrm>
              </p:grpSpPr>
              <p:sp>
                <p:nvSpPr>
                  <p:cNvPr id="86" name="Rectangle 85">
                    <a:extLst>
                      <a:ext uri="{FF2B5EF4-FFF2-40B4-BE49-F238E27FC236}">
                        <a16:creationId xmlns="" xmlns:a16="http://schemas.microsoft.com/office/drawing/2014/main" id="{8CC955F5-1EB4-2A42-8DFC-F088F4043150}"/>
                      </a:ext>
                    </a:extLst>
                  </p:cNvPr>
                  <p:cNvSpPr/>
                  <p:nvPr/>
                </p:nvSpPr>
                <p:spPr>
                  <a:xfrm>
                    <a:off x="645342" y="5607314"/>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 xmlns:a16="http://schemas.microsoft.com/office/drawing/2014/main" id="{BE1A9261-5958-6F4B-8153-7599FE59CBFF}"/>
                      </a:ext>
                    </a:extLst>
                  </p:cNvPr>
                  <p:cNvPicPr>
                    <a:picLocks noChangeAspect="1"/>
                  </p:cNvPicPr>
                  <p:nvPr/>
                </p:nvPicPr>
                <p:blipFill>
                  <a:blip r:embed="rId34"/>
                  <a:stretch>
                    <a:fillRect/>
                  </a:stretch>
                </p:blipFill>
                <p:spPr>
                  <a:xfrm>
                    <a:off x="380151" y="5400134"/>
                    <a:ext cx="1677654" cy="185035"/>
                  </a:xfrm>
                  <a:prstGeom prst="rect">
                    <a:avLst/>
                  </a:prstGeom>
                </p:spPr>
              </p:pic>
              <p:pic>
                <p:nvPicPr>
                  <p:cNvPr id="88" name="Picture 87" descr="Description: http://www.futurerenewables.eu/images/hydro.jpg">
                    <a:extLst>
                      <a:ext uri="{FF2B5EF4-FFF2-40B4-BE49-F238E27FC236}">
                        <a16:creationId xmlns="" xmlns:a16="http://schemas.microsoft.com/office/drawing/2014/main" id="{DB68B8B3-7C8A-074B-B6AE-05A26A1B0587}"/>
                      </a:ext>
                    </a:extLst>
                  </p:cNvPr>
                  <p:cNvPicPr/>
                  <p:nvPr/>
                </p:nvPicPr>
                <p:blipFill>
                  <a:blip r:embed="rId35">
                    <a:extLst>
                      <a:ext uri="{28A0092B-C50C-407E-A947-70E740481C1C}">
                        <a14:useLocalDpi xmlns="" xmlns:a14="http://schemas.microsoft.com/office/drawing/2010/main" val="0"/>
                      </a:ext>
                    </a:extLst>
                  </a:blip>
                  <a:srcRect/>
                  <a:stretch>
                    <a:fillRect/>
                  </a:stretch>
                </p:blipFill>
                <p:spPr bwMode="auto">
                  <a:xfrm>
                    <a:off x="852103" y="5723710"/>
                    <a:ext cx="1021609" cy="660755"/>
                  </a:xfrm>
                  <a:prstGeom prst="rect">
                    <a:avLst/>
                  </a:prstGeom>
                  <a:noFill/>
                  <a:ln>
                    <a:noFill/>
                  </a:ln>
                </p:spPr>
              </p:pic>
            </p:grpSp>
          </p:grpSp>
          <p:grpSp>
            <p:nvGrpSpPr>
              <p:cNvPr id="44" name="Group 43">
                <a:extLst>
                  <a:ext uri="{FF2B5EF4-FFF2-40B4-BE49-F238E27FC236}">
                    <a16:creationId xmlns="" xmlns:a16="http://schemas.microsoft.com/office/drawing/2014/main" id="{7341DF45-BD00-5040-9821-E9CF53DD81AD}"/>
                  </a:ext>
                </a:extLst>
              </p:cNvPr>
              <p:cNvGrpSpPr/>
              <p:nvPr/>
            </p:nvGrpSpPr>
            <p:grpSpPr>
              <a:xfrm>
                <a:off x="5736583" y="3049488"/>
                <a:ext cx="1126236" cy="839365"/>
                <a:chOff x="4583046" y="5169849"/>
                <a:chExt cx="1926319" cy="1435653"/>
              </a:xfrm>
            </p:grpSpPr>
            <p:pic>
              <p:nvPicPr>
                <p:cNvPr id="79" name="Picture 78" descr="screenshot_01.png">
                  <a:extLst>
                    <a:ext uri="{FF2B5EF4-FFF2-40B4-BE49-F238E27FC236}">
                      <a16:creationId xmlns="" xmlns:a16="http://schemas.microsoft.com/office/drawing/2014/main" id="{69C6B630-BB18-DF41-801A-E323FFCD52AD}"/>
                    </a:ext>
                  </a:extLst>
                </p:cNvPr>
                <p:cNvPicPr>
                  <a:picLocks noChangeAspect="1"/>
                </p:cNvPicPr>
                <p:nvPr/>
              </p:nvPicPr>
              <p:blipFill>
                <a:blip r:embed="rId4"/>
                <a:stretch>
                  <a:fillRect/>
                </a:stretch>
              </p:blipFill>
              <p:spPr>
                <a:xfrm>
                  <a:off x="4583046" y="5169849"/>
                  <a:ext cx="1926319" cy="1435653"/>
                </a:xfrm>
                <a:prstGeom prst="rect">
                  <a:avLst/>
                </a:prstGeom>
              </p:spPr>
            </p:pic>
            <p:sp>
              <p:nvSpPr>
                <p:cNvPr id="80" name="Rectangle 79">
                  <a:extLst>
                    <a:ext uri="{FF2B5EF4-FFF2-40B4-BE49-F238E27FC236}">
                      <a16:creationId xmlns="" xmlns:a16="http://schemas.microsoft.com/office/drawing/2014/main" id="{0B70D650-B729-704C-9765-C31281AF199A}"/>
                    </a:ext>
                  </a:extLst>
                </p:cNvPr>
                <p:cNvSpPr/>
                <p:nvPr/>
              </p:nvSpPr>
              <p:spPr>
                <a:xfrm>
                  <a:off x="4979194" y="5517884"/>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 xmlns:a16="http://schemas.microsoft.com/office/drawing/2014/main" id="{AEC1CF0B-8519-ED45-9650-ABFCE8A6AD4E}"/>
                    </a:ext>
                  </a:extLst>
                </p:cNvPr>
                <p:cNvPicPr>
                  <a:picLocks noChangeAspect="1"/>
                </p:cNvPicPr>
                <p:nvPr/>
              </p:nvPicPr>
              <p:blipFill>
                <a:blip r:embed="rId36"/>
                <a:stretch>
                  <a:fillRect/>
                </a:stretch>
              </p:blipFill>
              <p:spPr>
                <a:xfrm>
                  <a:off x="4704645" y="5297311"/>
                  <a:ext cx="1687688" cy="206023"/>
                </a:xfrm>
                <a:prstGeom prst="rect">
                  <a:avLst/>
                </a:prstGeom>
              </p:spPr>
            </p:pic>
            <p:pic>
              <p:nvPicPr>
                <p:cNvPr id="82" name="Picture 81" descr="StorageCapacityMap.JPG">
                  <a:extLst>
                    <a:ext uri="{FF2B5EF4-FFF2-40B4-BE49-F238E27FC236}">
                      <a16:creationId xmlns="" xmlns:a16="http://schemas.microsoft.com/office/drawing/2014/main" id="{3A057DED-B0FD-8E4C-8FDD-982F42446792}"/>
                    </a:ext>
                  </a:extLst>
                </p:cNvPr>
                <p:cNvPicPr>
                  <a:picLocks noChangeAspect="1"/>
                </p:cNvPicPr>
                <p:nvPr/>
              </p:nvPicPr>
              <p:blipFill rotWithShape="1">
                <a:blip r:embed="rId37">
                  <a:extLst>
                    <a:ext uri="{28A0092B-C50C-407E-A947-70E740481C1C}">
                      <a14:useLocalDpi xmlns="" xmlns:a14="http://schemas.microsoft.com/office/drawing/2010/main" val="0"/>
                    </a:ext>
                  </a:extLst>
                </a:blip>
                <a:srcRect l="41236" t="38851" r="9656" b="12461"/>
                <a:stretch/>
              </p:blipFill>
              <p:spPr>
                <a:xfrm>
                  <a:off x="5305777" y="5545666"/>
                  <a:ext cx="730761" cy="917223"/>
                </a:xfrm>
                <a:prstGeom prst="rect">
                  <a:avLst/>
                </a:prstGeom>
              </p:spPr>
            </p:pic>
            <p:pic>
              <p:nvPicPr>
                <p:cNvPr id="83" name="Picture 82" descr="StorageCapacityPlot.JPG">
                  <a:extLst>
                    <a:ext uri="{FF2B5EF4-FFF2-40B4-BE49-F238E27FC236}">
                      <a16:creationId xmlns="" xmlns:a16="http://schemas.microsoft.com/office/drawing/2014/main" id="{6C1B1C6B-381F-C74A-B489-88B0B6603198}"/>
                    </a:ext>
                  </a:extLst>
                </p:cNvPr>
                <p:cNvPicPr>
                  <a:picLocks noChangeAspect="1"/>
                </p:cNvPicPr>
                <p:nvPr/>
              </p:nvPicPr>
              <p:blipFill>
                <a:blip r:embed="rId38">
                  <a:alphaModFix amt="57000"/>
                  <a:extLst>
                    <a:ext uri="{28A0092B-C50C-407E-A947-70E740481C1C}">
                      <a14:useLocalDpi xmlns="" xmlns:a14="http://schemas.microsoft.com/office/drawing/2010/main" val="0"/>
                    </a:ext>
                  </a:extLst>
                </a:blip>
                <a:stretch>
                  <a:fillRect/>
                </a:stretch>
              </p:blipFill>
              <p:spPr>
                <a:xfrm>
                  <a:off x="5150556" y="5957122"/>
                  <a:ext cx="1001889" cy="497724"/>
                </a:xfrm>
                <a:prstGeom prst="rect">
                  <a:avLst/>
                </a:prstGeom>
              </p:spPr>
            </p:pic>
          </p:grpSp>
          <p:grpSp>
            <p:nvGrpSpPr>
              <p:cNvPr id="45" name="Group 44">
                <a:extLst>
                  <a:ext uri="{FF2B5EF4-FFF2-40B4-BE49-F238E27FC236}">
                    <a16:creationId xmlns="" xmlns:a16="http://schemas.microsoft.com/office/drawing/2014/main" id="{FA2AA259-140E-254D-B7DE-6577E7549CB4}"/>
                  </a:ext>
                </a:extLst>
              </p:cNvPr>
              <p:cNvGrpSpPr/>
              <p:nvPr/>
            </p:nvGrpSpPr>
            <p:grpSpPr>
              <a:xfrm>
                <a:off x="6975631" y="3049488"/>
                <a:ext cx="1126236" cy="839365"/>
                <a:chOff x="6766171" y="5193557"/>
                <a:chExt cx="1926319" cy="1435653"/>
              </a:xfrm>
            </p:grpSpPr>
            <p:pic>
              <p:nvPicPr>
                <p:cNvPr id="75" name="Picture 74" descr="screenshot_01.png">
                  <a:extLst>
                    <a:ext uri="{FF2B5EF4-FFF2-40B4-BE49-F238E27FC236}">
                      <a16:creationId xmlns="" xmlns:a16="http://schemas.microsoft.com/office/drawing/2014/main" id="{6C54558B-4319-C44B-8037-61E791309894}"/>
                    </a:ext>
                  </a:extLst>
                </p:cNvPr>
                <p:cNvPicPr>
                  <a:picLocks noChangeAspect="1"/>
                </p:cNvPicPr>
                <p:nvPr/>
              </p:nvPicPr>
              <p:blipFill>
                <a:blip r:embed="rId4"/>
                <a:stretch>
                  <a:fillRect/>
                </a:stretch>
              </p:blipFill>
              <p:spPr>
                <a:xfrm>
                  <a:off x="6766171" y="5193557"/>
                  <a:ext cx="1926319" cy="1435653"/>
                </a:xfrm>
                <a:prstGeom prst="rect">
                  <a:avLst/>
                </a:prstGeom>
              </p:spPr>
            </p:pic>
            <p:sp>
              <p:nvSpPr>
                <p:cNvPr id="76" name="Rectangle 75">
                  <a:extLst>
                    <a:ext uri="{FF2B5EF4-FFF2-40B4-BE49-F238E27FC236}">
                      <a16:creationId xmlns="" xmlns:a16="http://schemas.microsoft.com/office/drawing/2014/main" id="{0266551A-6E1B-C245-8B12-8E3DBF2D6EB4}"/>
                    </a:ext>
                  </a:extLst>
                </p:cNvPr>
                <p:cNvSpPr/>
                <p:nvPr/>
              </p:nvSpPr>
              <p:spPr>
                <a:xfrm>
                  <a:off x="7162319" y="5541592"/>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 xmlns:a16="http://schemas.microsoft.com/office/drawing/2014/main" id="{E40E4D12-ECFE-434E-98D7-F87BA356ED05}"/>
                    </a:ext>
                  </a:extLst>
                </p:cNvPr>
                <p:cNvPicPr>
                  <a:picLocks noChangeAspect="1"/>
                </p:cNvPicPr>
                <p:nvPr/>
              </p:nvPicPr>
              <p:blipFill>
                <a:blip r:embed="rId39"/>
                <a:stretch>
                  <a:fillRect/>
                </a:stretch>
              </p:blipFill>
              <p:spPr>
                <a:xfrm>
                  <a:off x="7388577" y="5626653"/>
                  <a:ext cx="951089" cy="806358"/>
                </a:xfrm>
                <a:prstGeom prst="rect">
                  <a:avLst/>
                </a:prstGeom>
              </p:spPr>
            </p:pic>
            <p:pic>
              <p:nvPicPr>
                <p:cNvPr id="78" name="Picture 77">
                  <a:extLst>
                    <a:ext uri="{FF2B5EF4-FFF2-40B4-BE49-F238E27FC236}">
                      <a16:creationId xmlns="" xmlns:a16="http://schemas.microsoft.com/office/drawing/2014/main" id="{36B468DD-2CFE-E443-9F46-F764A4673E2C}"/>
                    </a:ext>
                  </a:extLst>
                </p:cNvPr>
                <p:cNvPicPr>
                  <a:picLocks noChangeAspect="1"/>
                </p:cNvPicPr>
                <p:nvPr/>
              </p:nvPicPr>
              <p:blipFill>
                <a:blip r:embed="rId40"/>
                <a:stretch>
                  <a:fillRect/>
                </a:stretch>
              </p:blipFill>
              <p:spPr>
                <a:xfrm>
                  <a:off x="6896100" y="5316705"/>
                  <a:ext cx="1669344" cy="210618"/>
                </a:xfrm>
                <a:prstGeom prst="rect">
                  <a:avLst/>
                </a:prstGeom>
              </p:spPr>
            </p:pic>
          </p:grpSp>
          <p:grpSp>
            <p:nvGrpSpPr>
              <p:cNvPr id="46" name="Group 45">
                <a:extLst>
                  <a:ext uri="{FF2B5EF4-FFF2-40B4-BE49-F238E27FC236}">
                    <a16:creationId xmlns="" xmlns:a16="http://schemas.microsoft.com/office/drawing/2014/main" id="{9CCC5DAE-C794-A540-B607-09A74CBA04F7}"/>
                  </a:ext>
                </a:extLst>
              </p:cNvPr>
              <p:cNvGrpSpPr/>
              <p:nvPr/>
            </p:nvGrpSpPr>
            <p:grpSpPr>
              <a:xfrm>
                <a:off x="4497535" y="3049488"/>
                <a:ext cx="1126236" cy="839365"/>
                <a:chOff x="2363503" y="5264112"/>
                <a:chExt cx="1926319" cy="1435653"/>
              </a:xfrm>
            </p:grpSpPr>
            <p:pic>
              <p:nvPicPr>
                <p:cNvPr id="71" name="Picture 70" descr="screenshot_01.png">
                  <a:extLst>
                    <a:ext uri="{FF2B5EF4-FFF2-40B4-BE49-F238E27FC236}">
                      <a16:creationId xmlns="" xmlns:a16="http://schemas.microsoft.com/office/drawing/2014/main" id="{16280BDA-815D-374F-8209-B22CE4C67F07}"/>
                    </a:ext>
                  </a:extLst>
                </p:cNvPr>
                <p:cNvPicPr>
                  <a:picLocks noChangeAspect="1"/>
                </p:cNvPicPr>
                <p:nvPr/>
              </p:nvPicPr>
              <p:blipFill>
                <a:blip r:embed="rId4"/>
                <a:stretch>
                  <a:fillRect/>
                </a:stretch>
              </p:blipFill>
              <p:spPr>
                <a:xfrm>
                  <a:off x="2363503" y="5264112"/>
                  <a:ext cx="1926319" cy="1435653"/>
                </a:xfrm>
                <a:prstGeom prst="rect">
                  <a:avLst/>
                </a:prstGeom>
              </p:spPr>
            </p:pic>
            <p:sp>
              <p:nvSpPr>
                <p:cNvPr id="72" name="Rectangle 71">
                  <a:extLst>
                    <a:ext uri="{FF2B5EF4-FFF2-40B4-BE49-F238E27FC236}">
                      <a16:creationId xmlns="" xmlns:a16="http://schemas.microsoft.com/office/drawing/2014/main" id="{F1B852C8-0A67-184F-AD5B-0AEDCA294E73}"/>
                    </a:ext>
                  </a:extLst>
                </p:cNvPr>
                <p:cNvSpPr/>
                <p:nvPr/>
              </p:nvSpPr>
              <p:spPr>
                <a:xfrm>
                  <a:off x="2759651" y="5612147"/>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 xmlns:a16="http://schemas.microsoft.com/office/drawing/2014/main" id="{6815F7A5-1A96-BC44-A43E-7E0D671F7B1E}"/>
                    </a:ext>
                  </a:extLst>
                </p:cNvPr>
                <p:cNvPicPr>
                  <a:picLocks noChangeAspect="1"/>
                </p:cNvPicPr>
                <p:nvPr/>
              </p:nvPicPr>
              <p:blipFill>
                <a:blip r:embed="rId41"/>
                <a:stretch>
                  <a:fillRect/>
                </a:stretch>
              </p:blipFill>
              <p:spPr>
                <a:xfrm>
                  <a:off x="2822223" y="5743222"/>
                  <a:ext cx="1223142" cy="711200"/>
                </a:xfrm>
                <a:prstGeom prst="rect">
                  <a:avLst/>
                </a:prstGeom>
              </p:spPr>
            </p:pic>
            <p:pic>
              <p:nvPicPr>
                <p:cNvPr id="74" name="Picture 73">
                  <a:extLst>
                    <a:ext uri="{FF2B5EF4-FFF2-40B4-BE49-F238E27FC236}">
                      <a16:creationId xmlns="" xmlns:a16="http://schemas.microsoft.com/office/drawing/2014/main" id="{0B951E58-68BF-3748-BFC1-CB12F32074EC}"/>
                    </a:ext>
                  </a:extLst>
                </p:cNvPr>
                <p:cNvPicPr>
                  <a:picLocks noChangeAspect="1"/>
                </p:cNvPicPr>
                <p:nvPr/>
              </p:nvPicPr>
              <p:blipFill>
                <a:blip r:embed="rId42"/>
                <a:stretch>
                  <a:fillRect/>
                </a:stretch>
              </p:blipFill>
              <p:spPr>
                <a:xfrm>
                  <a:off x="2511778" y="5394677"/>
                  <a:ext cx="536222" cy="174272"/>
                </a:xfrm>
                <a:prstGeom prst="rect">
                  <a:avLst/>
                </a:prstGeom>
              </p:spPr>
            </p:pic>
          </p:grpSp>
          <p:grpSp>
            <p:nvGrpSpPr>
              <p:cNvPr id="47" name="Group 46">
                <a:extLst>
                  <a:ext uri="{FF2B5EF4-FFF2-40B4-BE49-F238E27FC236}">
                    <a16:creationId xmlns="" xmlns:a16="http://schemas.microsoft.com/office/drawing/2014/main" id="{DB7DBA70-205F-D643-B03D-1E554CC9D925}"/>
                  </a:ext>
                </a:extLst>
              </p:cNvPr>
              <p:cNvGrpSpPr/>
              <p:nvPr/>
            </p:nvGrpSpPr>
            <p:grpSpPr>
              <a:xfrm>
                <a:off x="8214680" y="345819"/>
                <a:ext cx="1093706" cy="815121"/>
                <a:chOff x="447214" y="737267"/>
                <a:chExt cx="1926319" cy="1435653"/>
              </a:xfrm>
            </p:grpSpPr>
            <p:grpSp>
              <p:nvGrpSpPr>
                <p:cNvPr id="48" name="Group 65">
                  <a:extLst>
                    <a:ext uri="{FF2B5EF4-FFF2-40B4-BE49-F238E27FC236}">
                      <a16:creationId xmlns="" xmlns:a16="http://schemas.microsoft.com/office/drawing/2014/main" id="{655B835F-A216-BE4E-A932-645C23E98374}"/>
                    </a:ext>
                  </a:extLst>
                </p:cNvPr>
                <p:cNvGrpSpPr/>
                <p:nvPr/>
              </p:nvGrpSpPr>
              <p:grpSpPr>
                <a:xfrm>
                  <a:off x="447214" y="737267"/>
                  <a:ext cx="1926319" cy="1435653"/>
                  <a:chOff x="249659" y="3601823"/>
                  <a:chExt cx="1926319" cy="1435653"/>
                </a:xfrm>
              </p:grpSpPr>
              <p:pic>
                <p:nvPicPr>
                  <p:cNvPr id="69" name="Picture 68" descr="screenshot_01.png">
                    <a:extLst>
                      <a:ext uri="{FF2B5EF4-FFF2-40B4-BE49-F238E27FC236}">
                        <a16:creationId xmlns="" xmlns:a16="http://schemas.microsoft.com/office/drawing/2014/main" id="{8A41BE97-5685-E34A-99B8-F94FA423A0F6}"/>
                      </a:ext>
                    </a:extLst>
                  </p:cNvPr>
                  <p:cNvPicPr>
                    <a:picLocks noChangeAspect="1"/>
                  </p:cNvPicPr>
                  <p:nvPr/>
                </p:nvPicPr>
                <p:blipFill>
                  <a:blip r:embed="rId4"/>
                  <a:stretch>
                    <a:fillRect/>
                  </a:stretch>
                </p:blipFill>
                <p:spPr>
                  <a:xfrm>
                    <a:off x="249659" y="3601823"/>
                    <a:ext cx="1926319" cy="1435653"/>
                  </a:xfrm>
                  <a:prstGeom prst="rect">
                    <a:avLst/>
                  </a:prstGeom>
                </p:spPr>
              </p:pic>
              <p:sp>
                <p:nvSpPr>
                  <p:cNvPr id="70" name="Rectangle 69">
                    <a:extLst>
                      <a:ext uri="{FF2B5EF4-FFF2-40B4-BE49-F238E27FC236}">
                        <a16:creationId xmlns="" xmlns:a16="http://schemas.microsoft.com/office/drawing/2014/main" id="{2583B167-05E6-D34C-8925-7FD549267F32}"/>
                      </a:ext>
                    </a:extLst>
                  </p:cNvPr>
                  <p:cNvSpPr/>
                  <p:nvPr/>
                </p:nvSpPr>
                <p:spPr>
                  <a:xfrm>
                    <a:off x="645807" y="3949858"/>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 xmlns:a16="http://schemas.microsoft.com/office/drawing/2014/main" id="{C70C99EF-E791-4A4D-9EC5-0BE8D24F9BA6}"/>
                    </a:ext>
                  </a:extLst>
                </p:cNvPr>
                <p:cNvPicPr>
                  <a:picLocks noChangeAspect="1"/>
                </p:cNvPicPr>
                <p:nvPr/>
              </p:nvPicPr>
              <p:blipFill>
                <a:blip r:embed="rId43"/>
                <a:stretch>
                  <a:fillRect/>
                </a:stretch>
              </p:blipFill>
              <p:spPr>
                <a:xfrm>
                  <a:off x="1054100" y="1110544"/>
                  <a:ext cx="939800" cy="927100"/>
                </a:xfrm>
                <a:prstGeom prst="rect">
                  <a:avLst/>
                </a:prstGeom>
              </p:spPr>
            </p:pic>
            <p:pic>
              <p:nvPicPr>
                <p:cNvPr id="68" name="Picture 67">
                  <a:extLst>
                    <a:ext uri="{FF2B5EF4-FFF2-40B4-BE49-F238E27FC236}">
                      <a16:creationId xmlns="" xmlns:a16="http://schemas.microsoft.com/office/drawing/2014/main" id="{9D603579-17A0-954D-ABB1-7F838F9AA287}"/>
                    </a:ext>
                  </a:extLst>
                </p:cNvPr>
                <p:cNvPicPr>
                  <a:picLocks noChangeAspect="1"/>
                </p:cNvPicPr>
                <p:nvPr/>
              </p:nvPicPr>
              <p:blipFill>
                <a:blip r:embed="rId44"/>
                <a:stretch>
                  <a:fillRect/>
                </a:stretch>
              </p:blipFill>
              <p:spPr>
                <a:xfrm>
                  <a:off x="587022" y="865010"/>
                  <a:ext cx="1683397" cy="207433"/>
                </a:xfrm>
                <a:prstGeom prst="rect">
                  <a:avLst/>
                </a:prstGeom>
              </p:spPr>
            </p:pic>
          </p:grpSp>
          <p:grpSp>
            <p:nvGrpSpPr>
              <p:cNvPr id="49" name="Group 47">
                <a:extLst>
                  <a:ext uri="{FF2B5EF4-FFF2-40B4-BE49-F238E27FC236}">
                    <a16:creationId xmlns="" xmlns:a16="http://schemas.microsoft.com/office/drawing/2014/main" id="{34C52D75-9057-AB4D-91C0-A44E6330570B}"/>
                  </a:ext>
                </a:extLst>
              </p:cNvPr>
              <p:cNvGrpSpPr/>
              <p:nvPr/>
            </p:nvGrpSpPr>
            <p:grpSpPr>
              <a:xfrm>
                <a:off x="8214680" y="1237550"/>
                <a:ext cx="1093706" cy="815121"/>
                <a:chOff x="3323059" y="762668"/>
                <a:chExt cx="1926319" cy="1435653"/>
              </a:xfrm>
            </p:grpSpPr>
            <p:grpSp>
              <p:nvGrpSpPr>
                <p:cNvPr id="50" name="Group 60">
                  <a:extLst>
                    <a:ext uri="{FF2B5EF4-FFF2-40B4-BE49-F238E27FC236}">
                      <a16:creationId xmlns="" xmlns:a16="http://schemas.microsoft.com/office/drawing/2014/main" id="{E6E5DF67-4A1C-934F-B8CC-72587DC0B3A9}"/>
                    </a:ext>
                  </a:extLst>
                </p:cNvPr>
                <p:cNvGrpSpPr/>
                <p:nvPr/>
              </p:nvGrpSpPr>
              <p:grpSpPr>
                <a:xfrm>
                  <a:off x="3323059" y="762668"/>
                  <a:ext cx="1926319" cy="1435653"/>
                  <a:chOff x="249659" y="3601823"/>
                  <a:chExt cx="1926319" cy="1435653"/>
                </a:xfrm>
              </p:grpSpPr>
              <p:pic>
                <p:nvPicPr>
                  <p:cNvPr id="64" name="Picture 63" descr="screenshot_01.png">
                    <a:extLst>
                      <a:ext uri="{FF2B5EF4-FFF2-40B4-BE49-F238E27FC236}">
                        <a16:creationId xmlns="" xmlns:a16="http://schemas.microsoft.com/office/drawing/2014/main" id="{8A704222-EE3D-E546-97AA-6F6169651F19}"/>
                      </a:ext>
                    </a:extLst>
                  </p:cNvPr>
                  <p:cNvPicPr>
                    <a:picLocks noChangeAspect="1"/>
                  </p:cNvPicPr>
                  <p:nvPr/>
                </p:nvPicPr>
                <p:blipFill>
                  <a:blip r:embed="rId4"/>
                  <a:stretch>
                    <a:fillRect/>
                  </a:stretch>
                </p:blipFill>
                <p:spPr>
                  <a:xfrm>
                    <a:off x="249659" y="3601823"/>
                    <a:ext cx="1926319" cy="1435653"/>
                  </a:xfrm>
                  <a:prstGeom prst="rect">
                    <a:avLst/>
                  </a:prstGeom>
                </p:spPr>
              </p:pic>
              <p:sp>
                <p:nvSpPr>
                  <p:cNvPr id="65" name="Rectangle 64">
                    <a:extLst>
                      <a:ext uri="{FF2B5EF4-FFF2-40B4-BE49-F238E27FC236}">
                        <a16:creationId xmlns="" xmlns:a16="http://schemas.microsoft.com/office/drawing/2014/main" id="{5B3AC2CF-9CFE-764B-8B73-B598CCD3D0E9}"/>
                      </a:ext>
                    </a:extLst>
                  </p:cNvPr>
                  <p:cNvSpPr/>
                  <p:nvPr/>
                </p:nvSpPr>
                <p:spPr>
                  <a:xfrm>
                    <a:off x="645807" y="3949858"/>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2" name="Picture 61">
                  <a:extLst>
                    <a:ext uri="{FF2B5EF4-FFF2-40B4-BE49-F238E27FC236}">
                      <a16:creationId xmlns="" xmlns:a16="http://schemas.microsoft.com/office/drawing/2014/main" id="{E353F9B8-5C3B-0A42-AAFD-D9B14AA8C465}"/>
                    </a:ext>
                  </a:extLst>
                </p:cNvPr>
                <p:cNvPicPr>
                  <a:picLocks noChangeAspect="1"/>
                </p:cNvPicPr>
                <p:nvPr/>
              </p:nvPicPr>
              <p:blipFill>
                <a:blip r:embed="rId45">
                  <a:clrChange>
                    <a:clrFrom>
                      <a:srgbClr val="FFFFFF"/>
                    </a:clrFrom>
                    <a:clrTo>
                      <a:srgbClr val="FFFFFF">
                        <a:alpha val="0"/>
                      </a:srgbClr>
                    </a:clrTo>
                  </a:clrChange>
                </a:blip>
                <a:stretch>
                  <a:fillRect/>
                </a:stretch>
              </p:blipFill>
              <p:spPr>
                <a:xfrm>
                  <a:off x="4007557" y="1158523"/>
                  <a:ext cx="852172" cy="873477"/>
                </a:xfrm>
                <a:prstGeom prst="rect">
                  <a:avLst/>
                </a:prstGeom>
              </p:spPr>
            </p:pic>
            <p:pic>
              <p:nvPicPr>
                <p:cNvPr id="63" name="Picture 62">
                  <a:extLst>
                    <a:ext uri="{FF2B5EF4-FFF2-40B4-BE49-F238E27FC236}">
                      <a16:creationId xmlns="" xmlns:a16="http://schemas.microsoft.com/office/drawing/2014/main" id="{A01C710A-2814-BF43-8AED-AD74D22FDE80}"/>
                    </a:ext>
                  </a:extLst>
                </p:cNvPr>
                <p:cNvPicPr>
                  <a:picLocks noChangeAspect="1"/>
                </p:cNvPicPr>
                <p:nvPr/>
              </p:nvPicPr>
              <p:blipFill>
                <a:blip r:embed="rId46"/>
                <a:stretch>
                  <a:fillRect/>
                </a:stretch>
              </p:blipFill>
              <p:spPr>
                <a:xfrm>
                  <a:off x="3468511" y="880533"/>
                  <a:ext cx="1667933" cy="230945"/>
                </a:xfrm>
                <a:prstGeom prst="rect">
                  <a:avLst/>
                </a:prstGeom>
              </p:spPr>
            </p:pic>
          </p:grpSp>
          <p:grpSp>
            <p:nvGrpSpPr>
              <p:cNvPr id="51" name="Group 48">
                <a:extLst>
                  <a:ext uri="{FF2B5EF4-FFF2-40B4-BE49-F238E27FC236}">
                    <a16:creationId xmlns="" xmlns:a16="http://schemas.microsoft.com/office/drawing/2014/main" id="{A9CE6B21-857D-5E4D-8D6E-38B0EF3AFEFB}"/>
                  </a:ext>
                </a:extLst>
              </p:cNvPr>
              <p:cNvGrpSpPr/>
              <p:nvPr/>
            </p:nvGrpSpPr>
            <p:grpSpPr>
              <a:xfrm>
                <a:off x="8214680" y="2141091"/>
                <a:ext cx="1093706" cy="815121"/>
                <a:chOff x="406574" y="2322227"/>
                <a:chExt cx="1926319" cy="1435653"/>
              </a:xfrm>
            </p:grpSpPr>
            <p:grpSp>
              <p:nvGrpSpPr>
                <p:cNvPr id="56" name="Group 55">
                  <a:extLst>
                    <a:ext uri="{FF2B5EF4-FFF2-40B4-BE49-F238E27FC236}">
                      <a16:creationId xmlns="" xmlns:a16="http://schemas.microsoft.com/office/drawing/2014/main" id="{0604D3F9-E72B-5943-AC24-828D1E6350B0}"/>
                    </a:ext>
                  </a:extLst>
                </p:cNvPr>
                <p:cNvGrpSpPr/>
                <p:nvPr/>
              </p:nvGrpSpPr>
              <p:grpSpPr>
                <a:xfrm>
                  <a:off x="406574" y="2322227"/>
                  <a:ext cx="1926319" cy="1435653"/>
                  <a:chOff x="249659" y="3601823"/>
                  <a:chExt cx="1926319" cy="1435653"/>
                </a:xfrm>
              </p:grpSpPr>
              <p:pic>
                <p:nvPicPr>
                  <p:cNvPr id="59" name="Picture 58" descr="screenshot_01.png">
                    <a:extLst>
                      <a:ext uri="{FF2B5EF4-FFF2-40B4-BE49-F238E27FC236}">
                        <a16:creationId xmlns="" xmlns:a16="http://schemas.microsoft.com/office/drawing/2014/main" id="{5DFBABCD-2826-AD4C-A799-D3C36BA893E5}"/>
                      </a:ext>
                    </a:extLst>
                  </p:cNvPr>
                  <p:cNvPicPr>
                    <a:picLocks noChangeAspect="1"/>
                  </p:cNvPicPr>
                  <p:nvPr/>
                </p:nvPicPr>
                <p:blipFill>
                  <a:blip r:embed="rId4"/>
                  <a:stretch>
                    <a:fillRect/>
                  </a:stretch>
                </p:blipFill>
                <p:spPr>
                  <a:xfrm>
                    <a:off x="249659" y="3601823"/>
                    <a:ext cx="1926319" cy="1435653"/>
                  </a:xfrm>
                  <a:prstGeom prst="rect">
                    <a:avLst/>
                  </a:prstGeom>
                </p:spPr>
              </p:pic>
              <p:sp>
                <p:nvSpPr>
                  <p:cNvPr id="60" name="Rectangle 59">
                    <a:extLst>
                      <a:ext uri="{FF2B5EF4-FFF2-40B4-BE49-F238E27FC236}">
                        <a16:creationId xmlns="" xmlns:a16="http://schemas.microsoft.com/office/drawing/2014/main" id="{68FFBD18-90C0-CD4D-A557-A3CD1A39D3C5}"/>
                      </a:ext>
                    </a:extLst>
                  </p:cNvPr>
                  <p:cNvSpPr/>
                  <p:nvPr/>
                </p:nvSpPr>
                <p:spPr>
                  <a:xfrm>
                    <a:off x="645807" y="3949858"/>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7" name="Picture 56" descr="nfieexplorer.jpg">
                  <a:extLst>
                    <a:ext uri="{FF2B5EF4-FFF2-40B4-BE49-F238E27FC236}">
                      <a16:creationId xmlns="" xmlns:a16="http://schemas.microsoft.com/office/drawing/2014/main" id="{A3F5A675-C88D-3543-ADDE-AF2BD51154B5}"/>
                    </a:ext>
                  </a:extLst>
                </p:cNvPr>
                <p:cNvPicPr>
                  <a:picLocks noChangeAspect="1"/>
                </p:cNvPicPr>
                <p:nvPr/>
              </p:nvPicPr>
              <p:blipFill>
                <a:blip r:embed="rId47">
                  <a:extLst>
                    <a:ext uri="{28A0092B-C50C-407E-A947-70E740481C1C}">
                      <a14:useLocalDpi xmlns="" xmlns:a14="http://schemas.microsoft.com/office/drawing/2010/main" val="0"/>
                    </a:ext>
                  </a:extLst>
                </a:blip>
                <a:stretch>
                  <a:fillRect/>
                </a:stretch>
              </p:blipFill>
              <p:spPr>
                <a:xfrm>
                  <a:off x="1054100" y="2722880"/>
                  <a:ext cx="783192" cy="896620"/>
                </a:xfrm>
                <a:prstGeom prst="rect">
                  <a:avLst/>
                </a:prstGeom>
              </p:spPr>
            </p:pic>
            <p:pic>
              <p:nvPicPr>
                <p:cNvPr id="58" name="Picture 57">
                  <a:extLst>
                    <a:ext uri="{FF2B5EF4-FFF2-40B4-BE49-F238E27FC236}">
                      <a16:creationId xmlns="" xmlns:a16="http://schemas.microsoft.com/office/drawing/2014/main" id="{D6B08B68-DB14-1745-AACD-8CB8FF2B82BC}"/>
                    </a:ext>
                  </a:extLst>
                </p:cNvPr>
                <p:cNvPicPr>
                  <a:picLocks noChangeAspect="1"/>
                </p:cNvPicPr>
                <p:nvPr/>
              </p:nvPicPr>
              <p:blipFill>
                <a:blip r:embed="rId48"/>
                <a:stretch>
                  <a:fillRect/>
                </a:stretch>
              </p:blipFill>
              <p:spPr>
                <a:xfrm>
                  <a:off x="551180" y="2458720"/>
                  <a:ext cx="1115060" cy="174531"/>
                </a:xfrm>
                <a:prstGeom prst="rect">
                  <a:avLst/>
                </a:prstGeom>
              </p:spPr>
            </p:pic>
          </p:grpSp>
          <p:grpSp>
            <p:nvGrpSpPr>
              <p:cNvPr id="61" name="Group 49">
                <a:extLst>
                  <a:ext uri="{FF2B5EF4-FFF2-40B4-BE49-F238E27FC236}">
                    <a16:creationId xmlns="" xmlns:a16="http://schemas.microsoft.com/office/drawing/2014/main" id="{A753672D-E594-1547-B218-A36006F5FF02}"/>
                  </a:ext>
                </a:extLst>
              </p:cNvPr>
              <p:cNvGrpSpPr/>
              <p:nvPr/>
            </p:nvGrpSpPr>
            <p:grpSpPr>
              <a:xfrm>
                <a:off x="8214680" y="3061610"/>
                <a:ext cx="1093706" cy="815121"/>
                <a:chOff x="416734" y="4181507"/>
                <a:chExt cx="1926319" cy="1435653"/>
              </a:xfrm>
            </p:grpSpPr>
            <p:grpSp>
              <p:nvGrpSpPr>
                <p:cNvPr id="66" name="Group 50">
                  <a:extLst>
                    <a:ext uri="{FF2B5EF4-FFF2-40B4-BE49-F238E27FC236}">
                      <a16:creationId xmlns="" xmlns:a16="http://schemas.microsoft.com/office/drawing/2014/main" id="{E0E3BF60-24D3-4841-8C34-FB2AED12447C}"/>
                    </a:ext>
                  </a:extLst>
                </p:cNvPr>
                <p:cNvGrpSpPr/>
                <p:nvPr/>
              </p:nvGrpSpPr>
              <p:grpSpPr>
                <a:xfrm>
                  <a:off x="416734" y="4181507"/>
                  <a:ext cx="1926319" cy="1435653"/>
                  <a:chOff x="249659" y="3601823"/>
                  <a:chExt cx="1926319" cy="1435653"/>
                </a:xfrm>
              </p:grpSpPr>
              <p:pic>
                <p:nvPicPr>
                  <p:cNvPr id="54" name="Picture 53" descr="screenshot_01.png">
                    <a:extLst>
                      <a:ext uri="{FF2B5EF4-FFF2-40B4-BE49-F238E27FC236}">
                        <a16:creationId xmlns="" xmlns:a16="http://schemas.microsoft.com/office/drawing/2014/main" id="{C0B8F7A9-5981-9A40-8C47-ABF87A2DCA69}"/>
                      </a:ext>
                    </a:extLst>
                  </p:cNvPr>
                  <p:cNvPicPr>
                    <a:picLocks noChangeAspect="1"/>
                  </p:cNvPicPr>
                  <p:nvPr/>
                </p:nvPicPr>
                <p:blipFill>
                  <a:blip r:embed="rId4"/>
                  <a:stretch>
                    <a:fillRect/>
                  </a:stretch>
                </p:blipFill>
                <p:spPr>
                  <a:xfrm>
                    <a:off x="249659" y="3601823"/>
                    <a:ext cx="1926319" cy="1435653"/>
                  </a:xfrm>
                  <a:prstGeom prst="rect">
                    <a:avLst/>
                  </a:prstGeom>
                </p:spPr>
              </p:pic>
              <p:sp>
                <p:nvSpPr>
                  <p:cNvPr id="55" name="Rectangle 54">
                    <a:extLst>
                      <a:ext uri="{FF2B5EF4-FFF2-40B4-BE49-F238E27FC236}">
                        <a16:creationId xmlns="" xmlns:a16="http://schemas.microsoft.com/office/drawing/2014/main" id="{F182E8FC-69F3-DF4D-9572-6016A3648A7B}"/>
                      </a:ext>
                    </a:extLst>
                  </p:cNvPr>
                  <p:cNvSpPr/>
                  <p:nvPr/>
                </p:nvSpPr>
                <p:spPr>
                  <a:xfrm>
                    <a:off x="645807" y="3949858"/>
                    <a:ext cx="1387548" cy="952418"/>
                  </a:xfrm>
                  <a:prstGeom prst="rect">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2" name="Picture 51" descr="irodsexplorer.jpg">
                  <a:extLst>
                    <a:ext uri="{FF2B5EF4-FFF2-40B4-BE49-F238E27FC236}">
                      <a16:creationId xmlns="" xmlns:a16="http://schemas.microsoft.com/office/drawing/2014/main" id="{903C1B68-F94E-D640-B060-902F97C37AC7}"/>
                    </a:ext>
                  </a:extLst>
                </p:cNvPr>
                <p:cNvPicPr>
                  <a:picLocks noChangeAspect="1"/>
                </p:cNvPicPr>
                <p:nvPr/>
              </p:nvPicPr>
              <p:blipFill>
                <a:blip r:embed="rId49">
                  <a:extLst>
                    <a:ext uri="{28A0092B-C50C-407E-A947-70E740481C1C}">
                      <a14:useLocalDpi xmlns="" xmlns:a14="http://schemas.microsoft.com/office/drawing/2010/main" val="0"/>
                    </a:ext>
                  </a:extLst>
                </a:blip>
                <a:stretch>
                  <a:fillRect/>
                </a:stretch>
              </p:blipFill>
              <p:spPr>
                <a:xfrm>
                  <a:off x="1069340" y="4551679"/>
                  <a:ext cx="830580" cy="923917"/>
                </a:xfrm>
                <a:prstGeom prst="rect">
                  <a:avLst/>
                </a:prstGeom>
              </p:spPr>
            </p:pic>
            <p:pic>
              <p:nvPicPr>
                <p:cNvPr id="53" name="Picture 52">
                  <a:extLst>
                    <a:ext uri="{FF2B5EF4-FFF2-40B4-BE49-F238E27FC236}">
                      <a16:creationId xmlns="" xmlns:a16="http://schemas.microsoft.com/office/drawing/2014/main" id="{DC513C33-A536-1A43-A938-B678D7ECB0F2}"/>
                    </a:ext>
                  </a:extLst>
                </p:cNvPr>
                <p:cNvPicPr>
                  <a:picLocks noChangeAspect="1"/>
                </p:cNvPicPr>
                <p:nvPr/>
              </p:nvPicPr>
              <p:blipFill>
                <a:blip r:embed="rId50"/>
                <a:stretch>
                  <a:fillRect/>
                </a:stretch>
              </p:blipFill>
              <p:spPr>
                <a:xfrm>
                  <a:off x="551180" y="4315460"/>
                  <a:ext cx="982980" cy="169954"/>
                </a:xfrm>
                <a:prstGeom prst="rect">
                  <a:avLst/>
                </a:prstGeom>
              </p:spPr>
            </p:pic>
          </p:grpSp>
        </p:grpSp>
        <p:sp>
          <p:nvSpPr>
            <p:cNvPr id="185" name="Rectangle 184">
              <a:extLst>
                <a:ext uri="{FF2B5EF4-FFF2-40B4-BE49-F238E27FC236}">
                  <a16:creationId xmlns="" xmlns:a16="http://schemas.microsoft.com/office/drawing/2014/main" id="{0530D31D-75AD-A244-A91D-421A97767DD7}"/>
                </a:ext>
              </a:extLst>
            </p:cNvPr>
            <p:cNvSpPr/>
            <p:nvPr/>
          </p:nvSpPr>
          <p:spPr>
            <a:xfrm>
              <a:off x="43582" y="3395050"/>
              <a:ext cx="3466845" cy="399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APP WAREHOUSE</a:t>
              </a:r>
            </a:p>
          </p:txBody>
        </p:sp>
      </p:grpSp>
      <p:pic>
        <p:nvPicPr>
          <p:cNvPr id="165" name="Picture 164" descr="Delineation.jpg">
            <a:extLst>
              <a:ext uri="{FF2B5EF4-FFF2-40B4-BE49-F238E27FC236}">
                <a16:creationId xmlns="" xmlns:a16="http://schemas.microsoft.com/office/drawing/2014/main" id="{54FF898F-769A-514C-B223-C77D26AAC2D2}"/>
              </a:ext>
            </a:extLst>
          </p:cNvPr>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1284037" y="3644848"/>
            <a:ext cx="447188" cy="539352"/>
          </a:xfrm>
          <a:prstGeom prst="rect">
            <a:avLst/>
          </a:prstGeom>
        </p:spPr>
      </p:pic>
      <p:pic>
        <p:nvPicPr>
          <p:cNvPr id="166" name="Picture 165" descr="Description: http://www.futurerenewables.eu/images/hydro.jpg">
            <a:extLst>
              <a:ext uri="{FF2B5EF4-FFF2-40B4-BE49-F238E27FC236}">
                <a16:creationId xmlns="" xmlns:a16="http://schemas.microsoft.com/office/drawing/2014/main" id="{DB1E0271-0EFA-2F4F-A500-920A9330F40A}"/>
              </a:ext>
            </a:extLst>
          </p:cNvPr>
          <p:cNvPicPr/>
          <p:nvPr/>
        </p:nvPicPr>
        <p:blipFill>
          <a:blip r:embed="rId35">
            <a:extLst>
              <a:ext uri="{28A0092B-C50C-407E-A947-70E740481C1C}">
                <a14:useLocalDpi xmlns="" xmlns:a14="http://schemas.microsoft.com/office/drawing/2010/main" val="0"/>
              </a:ext>
            </a:extLst>
          </a:blip>
          <a:srcRect/>
          <a:stretch>
            <a:fillRect/>
          </a:stretch>
        </p:blipFill>
        <p:spPr bwMode="auto">
          <a:xfrm>
            <a:off x="124505" y="5395921"/>
            <a:ext cx="502833" cy="532630"/>
          </a:xfrm>
          <a:prstGeom prst="rect">
            <a:avLst/>
          </a:prstGeom>
          <a:noFill/>
          <a:ln>
            <a:noFill/>
          </a:ln>
        </p:spPr>
      </p:pic>
      <p:pic>
        <p:nvPicPr>
          <p:cNvPr id="167" name="Picture 166" descr="nfieexplorer.jpg">
            <a:extLst>
              <a:ext uri="{FF2B5EF4-FFF2-40B4-BE49-F238E27FC236}">
                <a16:creationId xmlns="" xmlns:a16="http://schemas.microsoft.com/office/drawing/2014/main" id="{010E72C5-F63E-B24A-9923-F6F0C4EF65D8}"/>
              </a:ext>
            </a:extLst>
          </p:cNvPr>
          <p:cNvPicPr>
            <a:picLocks noChangeAspect="1"/>
          </p:cNvPicPr>
          <p:nvPr/>
        </p:nvPicPr>
        <p:blipFill>
          <a:blip r:embed="rId47">
            <a:extLst>
              <a:ext uri="{28A0092B-C50C-407E-A947-70E740481C1C}">
                <a14:useLocalDpi xmlns="" xmlns:a14="http://schemas.microsoft.com/office/drawing/2010/main" val="0"/>
              </a:ext>
            </a:extLst>
          </a:blip>
          <a:stretch>
            <a:fillRect/>
          </a:stretch>
        </p:blipFill>
        <p:spPr>
          <a:xfrm>
            <a:off x="2375969" y="4774146"/>
            <a:ext cx="511179" cy="629544"/>
          </a:xfrm>
          <a:prstGeom prst="rect">
            <a:avLst/>
          </a:prstGeom>
        </p:spPr>
      </p:pic>
      <p:pic>
        <p:nvPicPr>
          <p:cNvPr id="168" name="Picture 167" descr="rasterviewer.jpg">
            <a:extLst>
              <a:ext uri="{FF2B5EF4-FFF2-40B4-BE49-F238E27FC236}">
                <a16:creationId xmlns="" xmlns:a16="http://schemas.microsoft.com/office/drawing/2014/main" id="{AFBD4BF7-1AFC-1048-8BD5-B80978BD10F2}"/>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7145" y="3641243"/>
            <a:ext cx="564805" cy="504292"/>
          </a:xfrm>
          <a:prstGeom prst="rect">
            <a:avLst/>
          </a:prstGeom>
        </p:spPr>
      </p:pic>
      <p:pic>
        <p:nvPicPr>
          <p:cNvPr id="169" name="Picture 168" descr="timeseriesviewer.jpg">
            <a:extLst>
              <a:ext uri="{FF2B5EF4-FFF2-40B4-BE49-F238E27FC236}">
                <a16:creationId xmlns="" xmlns:a16="http://schemas.microsoft.com/office/drawing/2014/main" id="{5484A0BF-515D-BC40-A86C-FE5E7054BA5C}"/>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51005" y="4796188"/>
            <a:ext cx="411248" cy="533185"/>
          </a:xfrm>
          <a:prstGeom prst="rect">
            <a:avLst/>
          </a:prstGeom>
        </p:spPr>
      </p:pic>
      <p:pic>
        <p:nvPicPr>
          <p:cNvPr id="170" name="Picture 169" descr="NASADataExplorer.jpg">
            <a:extLst>
              <a:ext uri="{FF2B5EF4-FFF2-40B4-BE49-F238E27FC236}">
                <a16:creationId xmlns="" xmlns:a16="http://schemas.microsoft.com/office/drawing/2014/main" id="{C1E90BB7-A283-0946-936E-BD87AD83486B}"/>
              </a:ext>
            </a:extLst>
          </p:cNvPr>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1285241" y="4790422"/>
            <a:ext cx="400931" cy="537683"/>
          </a:xfrm>
          <a:prstGeom prst="rect">
            <a:avLst/>
          </a:prstGeom>
        </p:spPr>
      </p:pic>
      <p:pic>
        <p:nvPicPr>
          <p:cNvPr id="172" name="Picture 171" descr="rasterviewer.jpg">
            <a:extLst>
              <a:ext uri="{FF2B5EF4-FFF2-40B4-BE49-F238E27FC236}">
                <a16:creationId xmlns="" xmlns:a16="http://schemas.microsoft.com/office/drawing/2014/main" id="{5707BAAF-B9F3-EB41-BEA9-8836D74D5305}"/>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8967" y="3661418"/>
            <a:ext cx="564711" cy="504209"/>
          </a:xfrm>
          <a:prstGeom prst="rect">
            <a:avLst/>
          </a:prstGeom>
        </p:spPr>
      </p:pic>
      <p:pic>
        <p:nvPicPr>
          <p:cNvPr id="173" name="Picture 172">
            <a:extLst>
              <a:ext uri="{FF2B5EF4-FFF2-40B4-BE49-F238E27FC236}">
                <a16:creationId xmlns="" xmlns:a16="http://schemas.microsoft.com/office/drawing/2014/main" id="{64E9F5A1-7E5E-B447-BDDB-A35C66357C3C}"/>
              </a:ext>
            </a:extLst>
          </p:cNvPr>
          <p:cNvPicPr>
            <a:picLocks noChangeAspect="1"/>
          </p:cNvPicPr>
          <p:nvPr/>
        </p:nvPicPr>
        <p:blipFill>
          <a:blip r:embed="rId45">
            <a:clrChange>
              <a:clrFrom>
                <a:srgbClr val="FFFFFF"/>
              </a:clrFrom>
              <a:clrTo>
                <a:srgbClr val="FFFFFF">
                  <a:alpha val="0"/>
                </a:srgbClr>
              </a:clrTo>
            </a:clrChange>
          </a:blip>
          <a:stretch>
            <a:fillRect/>
          </a:stretch>
        </p:blipFill>
        <p:spPr>
          <a:xfrm>
            <a:off x="2399846" y="4182094"/>
            <a:ext cx="433395" cy="592307"/>
          </a:xfrm>
          <a:prstGeom prst="rect">
            <a:avLst/>
          </a:prstGeom>
        </p:spPr>
      </p:pic>
      <p:pic>
        <p:nvPicPr>
          <p:cNvPr id="174" name="Picture 173" descr="timeseriesviewer.jpg">
            <a:extLst>
              <a:ext uri="{FF2B5EF4-FFF2-40B4-BE49-F238E27FC236}">
                <a16:creationId xmlns="" xmlns:a16="http://schemas.microsoft.com/office/drawing/2014/main" id="{9A4ABF54-218A-1945-993F-E10EB1E24998}"/>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42356" y="4750761"/>
            <a:ext cx="439984" cy="570441"/>
          </a:xfrm>
          <a:prstGeom prst="rect">
            <a:avLst/>
          </a:prstGeom>
        </p:spPr>
      </p:pic>
      <p:pic>
        <p:nvPicPr>
          <p:cNvPr id="175" name="Picture 174" descr="CannedGSSHA.jpg">
            <a:extLst>
              <a:ext uri="{FF2B5EF4-FFF2-40B4-BE49-F238E27FC236}">
                <a16:creationId xmlns="" xmlns:a16="http://schemas.microsoft.com/office/drawing/2014/main" id="{B863D97C-AFB2-0C4D-9BB8-2FA761C4453F}"/>
              </a:ext>
            </a:extLst>
          </p:cNvPr>
          <p:cNvPicPr>
            <a:picLocks noChangeAspect="1"/>
          </p:cNvPicPr>
          <p:nvPr/>
        </p:nvPicPr>
        <p:blipFill>
          <a:blip r:embed="rId32">
            <a:extLst>
              <a:ext uri="{28A0092B-C50C-407E-A947-70E740481C1C}">
                <a14:useLocalDpi xmlns="" xmlns:a14="http://schemas.microsoft.com/office/drawing/2010/main" val="0"/>
              </a:ext>
            </a:extLst>
          </a:blip>
          <a:stretch>
            <a:fillRect/>
          </a:stretch>
        </p:blipFill>
        <p:spPr>
          <a:xfrm>
            <a:off x="1857595" y="4746554"/>
            <a:ext cx="437814" cy="640115"/>
          </a:xfrm>
          <a:prstGeom prst="rect">
            <a:avLst/>
          </a:prstGeom>
        </p:spPr>
      </p:pic>
      <p:pic>
        <p:nvPicPr>
          <p:cNvPr id="176" name="Picture 175" descr="datarodsviewer.jpg">
            <a:extLst>
              <a:ext uri="{FF2B5EF4-FFF2-40B4-BE49-F238E27FC236}">
                <a16:creationId xmlns="" xmlns:a16="http://schemas.microsoft.com/office/drawing/2014/main" id="{C451FCAA-0F0A-DD40-89A0-BAE29EF433DA}"/>
              </a:ext>
            </a:extLst>
          </p:cNvPr>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705804" y="4737778"/>
            <a:ext cx="489645" cy="635119"/>
          </a:xfrm>
          <a:prstGeom prst="rect">
            <a:avLst/>
          </a:prstGeom>
        </p:spPr>
      </p:pic>
      <p:pic>
        <p:nvPicPr>
          <p:cNvPr id="177" name="Picture 176" descr="table_5rows.png">
            <a:extLst>
              <a:ext uri="{FF2B5EF4-FFF2-40B4-BE49-F238E27FC236}">
                <a16:creationId xmlns="" xmlns:a16="http://schemas.microsoft.com/office/drawing/2014/main" id="{206271BE-5190-0240-A78A-D2B30715C0C8}"/>
              </a:ext>
            </a:extLst>
          </p:cNvPr>
          <p:cNvPicPr>
            <a:picLocks noChangeAspect="1"/>
          </p:cNvPicPr>
          <p:nvPr/>
        </p:nvPicPr>
        <p:blipFill>
          <a:blip r:embed="rId11"/>
          <a:stretch>
            <a:fillRect/>
          </a:stretch>
        </p:blipFill>
        <p:spPr>
          <a:xfrm>
            <a:off x="665656" y="3607380"/>
            <a:ext cx="522800" cy="595939"/>
          </a:xfrm>
          <a:prstGeom prst="rect">
            <a:avLst/>
          </a:prstGeom>
        </p:spPr>
      </p:pic>
      <p:pic>
        <p:nvPicPr>
          <p:cNvPr id="178" name="Picture 177" descr="featureviewer.jpg">
            <a:extLst>
              <a:ext uri="{FF2B5EF4-FFF2-40B4-BE49-F238E27FC236}">
                <a16:creationId xmlns="" xmlns:a16="http://schemas.microsoft.com/office/drawing/2014/main" id="{E469A720-7A98-4044-AF51-B45CDF0657DC}"/>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07705" y="4090813"/>
            <a:ext cx="541973" cy="718478"/>
          </a:xfrm>
          <a:prstGeom prst="rect">
            <a:avLst/>
          </a:prstGeom>
        </p:spPr>
      </p:pic>
      <p:pic>
        <p:nvPicPr>
          <p:cNvPr id="179" name="Picture 178" descr="NASADataExplorer.jpg">
            <a:extLst>
              <a:ext uri="{FF2B5EF4-FFF2-40B4-BE49-F238E27FC236}">
                <a16:creationId xmlns="" xmlns:a16="http://schemas.microsoft.com/office/drawing/2014/main" id="{61568708-4307-D446-8B26-BCEDFCDBA824}"/>
              </a:ext>
            </a:extLst>
          </p:cNvPr>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1261794" y="4682140"/>
            <a:ext cx="509727" cy="698436"/>
          </a:xfrm>
          <a:prstGeom prst="rect">
            <a:avLst/>
          </a:prstGeom>
        </p:spPr>
      </p:pic>
      <p:pic>
        <p:nvPicPr>
          <p:cNvPr id="180" name="Picture 179" descr="Streamflowprediction.jpg">
            <a:extLst>
              <a:ext uri="{FF2B5EF4-FFF2-40B4-BE49-F238E27FC236}">
                <a16:creationId xmlns="" xmlns:a16="http://schemas.microsoft.com/office/drawing/2014/main" id="{1DEFCAAD-BBCF-6246-A19A-A15A0D59CAB5}"/>
              </a:ext>
            </a:extLst>
          </p:cNvPr>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1273106" y="4211377"/>
            <a:ext cx="478694" cy="652123"/>
          </a:xfrm>
          <a:prstGeom prst="rect">
            <a:avLst/>
          </a:prstGeom>
        </p:spPr>
      </p:pic>
      <p:pic>
        <p:nvPicPr>
          <p:cNvPr id="181" name="Picture 180" descr="irodsexplorer.jpg">
            <a:extLst>
              <a:ext uri="{FF2B5EF4-FFF2-40B4-BE49-F238E27FC236}">
                <a16:creationId xmlns="" xmlns:a16="http://schemas.microsoft.com/office/drawing/2014/main" id="{6B72BC98-1FBE-1B47-A86A-FBAC0838CBBF}"/>
              </a:ext>
            </a:extLst>
          </p:cNvPr>
          <p:cNvPicPr>
            <a:picLocks noChangeAspect="1"/>
          </p:cNvPicPr>
          <p:nvPr/>
        </p:nvPicPr>
        <p:blipFill>
          <a:blip r:embed="rId49">
            <a:extLst>
              <a:ext uri="{28A0092B-C50C-407E-A947-70E740481C1C}">
                <a14:useLocalDpi xmlns="" xmlns:a14="http://schemas.microsoft.com/office/drawing/2010/main" val="0"/>
              </a:ext>
            </a:extLst>
          </a:blip>
          <a:stretch>
            <a:fillRect/>
          </a:stretch>
        </p:blipFill>
        <p:spPr>
          <a:xfrm>
            <a:off x="2390752" y="5328104"/>
            <a:ext cx="475937" cy="721228"/>
          </a:xfrm>
          <a:prstGeom prst="rect">
            <a:avLst/>
          </a:prstGeom>
        </p:spPr>
      </p:pic>
      <p:pic>
        <p:nvPicPr>
          <p:cNvPr id="182" name="Picture 181">
            <a:extLst>
              <a:ext uri="{FF2B5EF4-FFF2-40B4-BE49-F238E27FC236}">
                <a16:creationId xmlns="" xmlns:a16="http://schemas.microsoft.com/office/drawing/2014/main" id="{65338C57-09E6-594B-BF2E-E0A0800AA37D}"/>
              </a:ext>
            </a:extLst>
          </p:cNvPr>
          <p:cNvPicPr>
            <a:picLocks noChangeAspect="1"/>
          </p:cNvPicPr>
          <p:nvPr/>
        </p:nvPicPr>
        <p:blipFill>
          <a:blip r:embed="rId39"/>
          <a:stretch>
            <a:fillRect/>
          </a:stretch>
        </p:blipFill>
        <p:spPr>
          <a:xfrm>
            <a:off x="1771521" y="5412355"/>
            <a:ext cx="581411" cy="671522"/>
          </a:xfrm>
          <a:prstGeom prst="rect">
            <a:avLst/>
          </a:prstGeom>
        </p:spPr>
      </p:pic>
      <p:pic>
        <p:nvPicPr>
          <p:cNvPr id="183" name="Picture 182" descr="CannedGSSHA.jpg">
            <a:extLst>
              <a:ext uri="{FF2B5EF4-FFF2-40B4-BE49-F238E27FC236}">
                <a16:creationId xmlns="" xmlns:a16="http://schemas.microsoft.com/office/drawing/2014/main" id="{D0672856-541F-624C-9973-BD4F3F9575CF}"/>
              </a:ext>
            </a:extLst>
          </p:cNvPr>
          <p:cNvPicPr>
            <a:picLocks noChangeAspect="1"/>
          </p:cNvPicPr>
          <p:nvPr/>
        </p:nvPicPr>
        <p:blipFill>
          <a:blip r:embed="rId32">
            <a:extLst>
              <a:ext uri="{28A0092B-C50C-407E-A947-70E740481C1C}">
                <a14:useLocalDpi xmlns="" xmlns:a14="http://schemas.microsoft.com/office/drawing/2010/main" val="0"/>
              </a:ext>
            </a:extLst>
          </a:blip>
          <a:stretch>
            <a:fillRect/>
          </a:stretch>
        </p:blipFill>
        <p:spPr>
          <a:xfrm>
            <a:off x="1847537" y="4714774"/>
            <a:ext cx="451036" cy="673770"/>
          </a:xfrm>
          <a:prstGeom prst="rect">
            <a:avLst/>
          </a:prstGeom>
        </p:spPr>
      </p:pic>
    </p:spTree>
    <p:extLst>
      <p:ext uri="{BB962C8B-B14F-4D97-AF65-F5344CB8AC3E}">
        <p14:creationId xmlns="" xmlns:p14="http://schemas.microsoft.com/office/powerpoint/2010/main" val="34138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69"/>
                                        </p:tgtEl>
                                        <p:attrNameLst>
                                          <p:attrName>style.visibility</p:attrName>
                                        </p:attrNameLst>
                                      </p:cBhvr>
                                      <p:to>
                                        <p:strVal val="visible"/>
                                      </p:to>
                                    </p:set>
                                  </p:childTnLst>
                                </p:cTn>
                              </p:par>
                            </p:childTnLst>
                          </p:cTn>
                        </p:par>
                        <p:par>
                          <p:cTn id="18" fill="hold">
                            <p:stCondLst>
                              <p:cond delay="500"/>
                            </p:stCondLst>
                            <p:childTnLst>
                              <p:par>
                                <p:cTn id="19" presetID="0" presetClass="path" presetSubtype="0" accel="50000" decel="50000" fill="hold" nodeType="afterEffect">
                                  <p:stCondLst>
                                    <p:cond delay="0"/>
                                  </p:stCondLst>
                                  <p:childTnLst>
                                    <p:animMotion origin="layout" path="M 0.00013 -0.00601 L 0.28581 -0.54236 " pathEditMode="relative" ptsTypes="AA">
                                      <p:cBhvr>
                                        <p:cTn id="20" dur="500" fill="hold"/>
                                        <p:tgtEl>
                                          <p:spTgt spid="169"/>
                                        </p:tgtEl>
                                        <p:attrNameLst>
                                          <p:attrName>ppt_x</p:attrName>
                                          <p:attrName>ppt_y</p:attrName>
                                        </p:attrNameLst>
                                      </p:cBhvr>
                                    </p:animMotion>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65"/>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0013 0.00278 L 0.22956 -0.37963 " pathEditMode="relative" ptsTypes="AA">
                                      <p:cBhvr>
                                        <p:cTn id="26" dur="500" fill="hold"/>
                                        <p:tgtEl>
                                          <p:spTgt spid="165"/>
                                        </p:tgtEl>
                                        <p:attrNameLst>
                                          <p:attrName>ppt_x</p:attrName>
                                          <p:attrName>ppt_y</p:attrName>
                                        </p:attrNameLst>
                                      </p:cBhvr>
                                    </p:animMotion>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0"/>
                                          </p:stCondLst>
                                        </p:cTn>
                                        <p:tgtEl>
                                          <p:spTgt spid="170"/>
                                        </p:tgtEl>
                                        <p:attrNameLst>
                                          <p:attrName>style.visibility</p:attrName>
                                        </p:attrNameLst>
                                      </p:cBhvr>
                                      <p:to>
                                        <p:strVal val="visible"/>
                                      </p:to>
                                    </p:set>
                                  </p:childTnLst>
                                </p:cTn>
                              </p:par>
                            </p:childTnLst>
                          </p:cTn>
                        </p:par>
                        <p:par>
                          <p:cTn id="30" fill="hold">
                            <p:stCondLst>
                              <p:cond delay="1500"/>
                            </p:stCondLst>
                            <p:childTnLst>
                              <p:par>
                                <p:cTn id="31" presetID="0" presetClass="path" presetSubtype="0" accel="50000" decel="50000" fill="hold" nodeType="afterEffect">
                                  <p:stCondLst>
                                    <p:cond delay="0"/>
                                  </p:stCondLst>
                                  <p:childTnLst>
                                    <p:animMotion origin="layout" path="M 0.00013 0.00046 L 0.30299 -0.55879 " pathEditMode="relative" ptsTypes="AA">
                                      <p:cBhvr>
                                        <p:cTn id="32" dur="500" fill="hold"/>
                                        <p:tgtEl>
                                          <p:spTgt spid="170"/>
                                        </p:tgtEl>
                                        <p:attrNameLst>
                                          <p:attrName>ppt_x</p:attrName>
                                          <p:attrName>ppt_y</p:attrName>
                                        </p:attrNameLst>
                                      </p:cBhvr>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66"/>
                                        </p:tgtEl>
                                        <p:attrNameLst>
                                          <p:attrName>style.visibility</p:attrName>
                                        </p:attrNameLst>
                                      </p:cBhvr>
                                      <p:to>
                                        <p:strVal val="visible"/>
                                      </p:to>
                                    </p:set>
                                  </p:childTnLst>
                                </p:cTn>
                              </p:par>
                            </p:childTnLst>
                          </p:cTn>
                        </p:par>
                        <p:par>
                          <p:cTn id="36" fill="hold">
                            <p:stCondLst>
                              <p:cond delay="2000"/>
                            </p:stCondLst>
                            <p:childTnLst>
                              <p:par>
                                <p:cTn id="37" presetID="0" presetClass="path" presetSubtype="0" accel="50000" decel="50000" fill="hold" nodeType="afterEffect">
                                  <p:stCondLst>
                                    <p:cond delay="0"/>
                                  </p:stCondLst>
                                  <p:childTnLst>
                                    <p:animMotion origin="layout" path="M -0.00183 0.00209 L 0.29674 -0.51805 " pathEditMode="relative" rAng="0" ptsTypes="AA">
                                      <p:cBhvr>
                                        <p:cTn id="38" dur="500" fill="hold"/>
                                        <p:tgtEl>
                                          <p:spTgt spid="166"/>
                                        </p:tgtEl>
                                        <p:attrNameLst>
                                          <p:attrName>ppt_x</p:attrName>
                                          <p:attrName>ppt_y</p:attrName>
                                        </p:attrNameLst>
                                      </p:cBhvr>
                                      <p:rCtr x="14922" y="-26019"/>
                                    </p:animMotion>
                                  </p:childTnLst>
                                </p:cTn>
                              </p:par>
                            </p:childTnLst>
                          </p:cTn>
                        </p:par>
                        <p:par>
                          <p:cTn id="39" fill="hold">
                            <p:stCondLst>
                              <p:cond delay="2500"/>
                            </p:stCondLst>
                            <p:childTnLst>
                              <p:par>
                                <p:cTn id="40" presetID="1" presetClass="entr" presetSubtype="0" fill="hold" nodeType="afterEffect">
                                  <p:stCondLst>
                                    <p:cond delay="0"/>
                                  </p:stCondLst>
                                  <p:childTnLst>
                                    <p:set>
                                      <p:cBhvr>
                                        <p:cTn id="41" dur="1" fill="hold">
                                          <p:stCondLst>
                                            <p:cond delay="0"/>
                                          </p:stCondLst>
                                        </p:cTn>
                                        <p:tgtEl>
                                          <p:spTgt spid="167"/>
                                        </p:tgtEl>
                                        <p:attrNameLst>
                                          <p:attrName>style.visibility</p:attrName>
                                        </p:attrNameLst>
                                      </p:cBhvr>
                                      <p:to>
                                        <p:strVal val="visible"/>
                                      </p:to>
                                    </p:set>
                                  </p:childTnLst>
                                </p:cTn>
                              </p:par>
                            </p:childTnLst>
                          </p:cTn>
                        </p:par>
                        <p:par>
                          <p:cTn id="42" fill="hold">
                            <p:stCondLst>
                              <p:cond delay="2500"/>
                            </p:stCondLst>
                            <p:childTnLst>
                              <p:par>
                                <p:cTn id="43" presetID="0" presetClass="path" presetSubtype="0" accel="50000" decel="50000" fill="hold" nodeType="afterEffect">
                                  <p:stCondLst>
                                    <p:cond delay="0"/>
                                  </p:stCondLst>
                                  <p:childTnLst>
                                    <p:animMotion origin="layout" path="M -0.00378 -0.00857 L 0.11406 -0.44329 " pathEditMode="relative" ptsTypes="AA">
                                      <p:cBhvr>
                                        <p:cTn id="44" dur="500" fill="hold"/>
                                        <p:tgtEl>
                                          <p:spTgt spid="167"/>
                                        </p:tgtEl>
                                        <p:attrNameLst>
                                          <p:attrName>ppt_x</p:attrName>
                                          <p:attrName>ppt_y</p:attrName>
                                        </p:attrNameLst>
                                      </p:cBhvr>
                                    </p:animMotion>
                                  </p:childTnLst>
                                </p:cTn>
                              </p:par>
                            </p:childTnLst>
                          </p:cTn>
                        </p:par>
                        <p:par>
                          <p:cTn id="45" fill="hold">
                            <p:stCondLst>
                              <p:cond delay="3000"/>
                            </p:stCondLst>
                            <p:childTnLst>
                              <p:par>
                                <p:cTn id="46" presetID="1" presetClass="entr" presetSubtype="0" fill="hold" nodeType="afterEffect">
                                  <p:stCondLst>
                                    <p:cond delay="0"/>
                                  </p:stCondLst>
                                  <p:childTnLst>
                                    <p:set>
                                      <p:cBhvr>
                                        <p:cTn id="47" dur="1" fill="hold">
                                          <p:stCondLst>
                                            <p:cond delay="0"/>
                                          </p:stCondLst>
                                        </p:cTn>
                                        <p:tgtEl>
                                          <p:spTgt spid="168"/>
                                        </p:tgtEl>
                                        <p:attrNameLst>
                                          <p:attrName>style.visibility</p:attrName>
                                        </p:attrNameLst>
                                      </p:cBhvr>
                                      <p:to>
                                        <p:strVal val="visible"/>
                                      </p:to>
                                    </p:set>
                                  </p:childTnLst>
                                </p:cTn>
                              </p:par>
                            </p:childTnLst>
                          </p:cTn>
                        </p:par>
                        <p:par>
                          <p:cTn id="48" fill="hold">
                            <p:stCondLst>
                              <p:cond delay="3000"/>
                            </p:stCondLst>
                            <p:childTnLst>
                              <p:par>
                                <p:cTn id="49" presetID="0" presetClass="path" presetSubtype="0" accel="50000" decel="50000" fill="hold" nodeType="afterEffect">
                                  <p:stCondLst>
                                    <p:cond delay="0"/>
                                  </p:stCondLst>
                                  <p:childTnLst>
                                    <p:animMotion origin="layout" path="M 0.00144 -0.00416 L 0.4224 -0.26782 " pathEditMode="relative" ptsTypes="AA">
                                      <p:cBhvr>
                                        <p:cTn id="50" dur="500" fill="hold"/>
                                        <p:tgtEl>
                                          <p:spTgt spid="16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par>
                          <p:cTn id="55" fill="hold">
                            <p:stCondLst>
                              <p:cond delay="0"/>
                            </p:stCondLst>
                            <p:childTnLst>
                              <p:par>
                                <p:cTn id="56" presetID="9" presetClass="entr" presetSubtype="0" fill="hold"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dissolve">
                                      <p:cBhvr>
                                        <p:cTn id="58" dur="500"/>
                                        <p:tgtEl>
                                          <p:spTgt spid="2"/>
                                        </p:tgtEl>
                                      </p:cBhvr>
                                    </p:animEffec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172"/>
                                        </p:tgtEl>
                                        <p:attrNameLst>
                                          <p:attrName>style.visibility</p:attrName>
                                        </p:attrNameLst>
                                      </p:cBhvr>
                                      <p:to>
                                        <p:strVal val="visible"/>
                                      </p:to>
                                    </p:set>
                                  </p:childTnLst>
                                </p:cTn>
                              </p:par>
                            </p:childTnLst>
                          </p:cTn>
                        </p:par>
                        <p:par>
                          <p:cTn id="62" fill="hold">
                            <p:stCondLst>
                              <p:cond delay="500"/>
                            </p:stCondLst>
                            <p:childTnLst>
                              <p:par>
                                <p:cTn id="63" presetID="0" presetClass="path" presetSubtype="0" accel="50000" decel="50000" fill="hold" nodeType="afterEffect">
                                  <p:stCondLst>
                                    <p:cond delay="0"/>
                                  </p:stCondLst>
                                  <p:childTnLst>
                                    <p:animMotion origin="layout" path="M 0.00065 -0.00579 L 0.36966 0.03079 " pathEditMode="relative" rAng="0" ptsTypes="AA">
                                      <p:cBhvr>
                                        <p:cTn id="64" dur="500" fill="hold"/>
                                        <p:tgtEl>
                                          <p:spTgt spid="172"/>
                                        </p:tgtEl>
                                        <p:attrNameLst>
                                          <p:attrName>ppt_x</p:attrName>
                                          <p:attrName>ppt_y</p:attrName>
                                        </p:attrNameLst>
                                      </p:cBhvr>
                                      <p:rCtr x="18451" y="1829"/>
                                    </p:animMotion>
                                  </p:childTnLst>
                                </p:cTn>
                              </p:par>
                            </p:childTnLst>
                          </p:cTn>
                        </p:par>
                        <p:par>
                          <p:cTn id="65" fill="hold">
                            <p:stCondLst>
                              <p:cond delay="1000"/>
                            </p:stCondLst>
                            <p:childTnLst>
                              <p:par>
                                <p:cTn id="66" presetID="1" presetClass="entr" presetSubtype="0" fill="hold" nodeType="afterEffect">
                                  <p:stCondLst>
                                    <p:cond delay="0"/>
                                  </p:stCondLst>
                                  <p:childTnLst>
                                    <p:set>
                                      <p:cBhvr>
                                        <p:cTn id="67" dur="1" fill="hold">
                                          <p:stCondLst>
                                            <p:cond delay="0"/>
                                          </p:stCondLst>
                                        </p:cTn>
                                        <p:tgtEl>
                                          <p:spTgt spid="173"/>
                                        </p:tgtEl>
                                        <p:attrNameLst>
                                          <p:attrName>style.visibility</p:attrName>
                                        </p:attrNameLst>
                                      </p:cBhvr>
                                      <p:to>
                                        <p:strVal val="visible"/>
                                      </p:to>
                                    </p:set>
                                  </p:childTnLst>
                                </p:cTn>
                              </p:par>
                            </p:childTnLst>
                          </p:cTn>
                        </p:par>
                        <p:par>
                          <p:cTn id="68" fill="hold">
                            <p:stCondLst>
                              <p:cond delay="1000"/>
                            </p:stCondLst>
                            <p:childTnLst>
                              <p:par>
                                <p:cTn id="69" presetID="0" presetClass="path" presetSubtype="0" accel="50000" decel="50000" fill="hold" nodeType="afterEffect">
                                  <p:stCondLst>
                                    <p:cond delay="0"/>
                                  </p:stCondLst>
                                  <p:childTnLst>
                                    <p:animMotion origin="layout" path="M -0.00508 -0.00509 L 0.17956 -0.04838 " pathEditMode="relative" rAng="0" ptsTypes="AA">
                                      <p:cBhvr>
                                        <p:cTn id="70" dur="500" fill="hold"/>
                                        <p:tgtEl>
                                          <p:spTgt spid="173"/>
                                        </p:tgtEl>
                                        <p:attrNameLst>
                                          <p:attrName>ppt_x</p:attrName>
                                          <p:attrName>ppt_y</p:attrName>
                                        </p:attrNameLst>
                                      </p:cBhvr>
                                      <p:rCtr x="9232" y="-2176"/>
                                    </p:animMotion>
                                  </p:childTnLst>
                                </p:cTn>
                              </p:par>
                            </p:childTnLst>
                          </p:cTn>
                        </p:par>
                        <p:par>
                          <p:cTn id="71" fill="hold">
                            <p:stCondLst>
                              <p:cond delay="1500"/>
                            </p:stCondLst>
                            <p:childTnLst>
                              <p:par>
                                <p:cTn id="72" presetID="1" presetClass="entr" presetSubtype="0" fill="hold" nodeType="afterEffect">
                                  <p:stCondLst>
                                    <p:cond delay="0"/>
                                  </p:stCondLst>
                                  <p:childTnLst>
                                    <p:set>
                                      <p:cBhvr>
                                        <p:cTn id="73" dur="1" fill="hold">
                                          <p:stCondLst>
                                            <p:cond delay="0"/>
                                          </p:stCondLst>
                                        </p:cTn>
                                        <p:tgtEl>
                                          <p:spTgt spid="174"/>
                                        </p:tgtEl>
                                        <p:attrNameLst>
                                          <p:attrName>style.visibility</p:attrName>
                                        </p:attrNameLst>
                                      </p:cBhvr>
                                      <p:to>
                                        <p:strVal val="visible"/>
                                      </p:to>
                                    </p:set>
                                  </p:childTnLst>
                                </p:cTn>
                              </p:par>
                            </p:childTnLst>
                          </p:cTn>
                        </p:par>
                        <p:par>
                          <p:cTn id="74" fill="hold">
                            <p:stCondLst>
                              <p:cond delay="1500"/>
                            </p:stCondLst>
                            <p:childTnLst>
                              <p:par>
                                <p:cTn id="75" presetID="0" presetClass="path" presetSubtype="0" accel="50000" decel="50000" fill="hold" nodeType="afterEffect">
                                  <p:stCondLst>
                                    <p:cond delay="0"/>
                                  </p:stCondLst>
                                  <p:childTnLst>
                                    <p:animMotion origin="layout" path="M -0.00182 -0.0037 L 0.50261 -0.13171 " pathEditMode="relative" ptsTypes="AA">
                                      <p:cBhvr>
                                        <p:cTn id="76" dur="500" fill="hold"/>
                                        <p:tgtEl>
                                          <p:spTgt spid="174"/>
                                        </p:tgtEl>
                                        <p:attrNameLst>
                                          <p:attrName>ppt_x</p:attrName>
                                          <p:attrName>ppt_y</p:attrName>
                                        </p:attrNameLst>
                                      </p:cBhvr>
                                    </p:animMotion>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175"/>
                                        </p:tgtEl>
                                        <p:attrNameLst>
                                          <p:attrName>style.visibility</p:attrName>
                                        </p:attrNameLst>
                                      </p:cBhvr>
                                      <p:to>
                                        <p:strVal val="visible"/>
                                      </p:to>
                                    </p:set>
                                  </p:childTnLst>
                                </p:cTn>
                              </p:par>
                            </p:childTnLst>
                          </p:cTn>
                        </p:par>
                        <p:par>
                          <p:cTn id="80" fill="hold">
                            <p:stCondLst>
                              <p:cond delay="2000"/>
                            </p:stCondLst>
                            <p:childTnLst>
                              <p:par>
                                <p:cTn id="81" presetID="0" presetClass="path" presetSubtype="0" accel="50000" decel="50000" fill="hold" nodeType="afterEffect">
                                  <p:stCondLst>
                                    <p:cond delay="0"/>
                                  </p:stCondLst>
                                  <p:childTnLst>
                                    <p:animMotion origin="layout" path="M 0.00118 -0.0044 L 0.18295 -0.01713 " pathEditMode="relative" ptsTypes="AA">
                                      <p:cBhvr>
                                        <p:cTn id="82" dur="500" fill="hold"/>
                                        <p:tgtEl>
                                          <p:spTgt spid="175"/>
                                        </p:tgtEl>
                                        <p:attrNameLst>
                                          <p:attrName>ppt_x</p:attrName>
                                          <p:attrName>ppt_y</p:attrName>
                                        </p:attrNameLst>
                                      </p:cBhvr>
                                    </p:animMotion>
                                  </p:childTnLst>
                                </p:cTn>
                              </p:par>
                            </p:childTnLst>
                          </p:cTn>
                        </p:par>
                        <p:par>
                          <p:cTn id="83" fill="hold">
                            <p:stCondLst>
                              <p:cond delay="2500"/>
                            </p:stCondLst>
                            <p:childTnLst>
                              <p:par>
                                <p:cTn id="84" presetID="1" presetClass="entr" presetSubtype="0" fill="hold" nodeType="afterEffect">
                                  <p:stCondLst>
                                    <p:cond delay="0"/>
                                  </p:stCondLst>
                                  <p:childTnLst>
                                    <p:set>
                                      <p:cBhvr>
                                        <p:cTn id="85" dur="1" fill="hold">
                                          <p:stCondLst>
                                            <p:cond delay="0"/>
                                          </p:stCondLst>
                                        </p:cTn>
                                        <p:tgtEl>
                                          <p:spTgt spid="176"/>
                                        </p:tgtEl>
                                        <p:attrNameLst>
                                          <p:attrName>style.visibility</p:attrName>
                                        </p:attrNameLst>
                                      </p:cBhvr>
                                      <p:to>
                                        <p:strVal val="visible"/>
                                      </p:to>
                                    </p:set>
                                  </p:childTnLst>
                                </p:cTn>
                              </p:par>
                            </p:childTnLst>
                          </p:cTn>
                        </p:par>
                        <p:par>
                          <p:cTn id="86" fill="hold">
                            <p:stCondLst>
                              <p:cond delay="2500"/>
                            </p:stCondLst>
                            <p:childTnLst>
                              <p:par>
                                <p:cTn id="87" presetID="0" presetClass="path" presetSubtype="0" accel="50000" decel="50000" fill="hold" nodeType="afterEffect">
                                  <p:stCondLst>
                                    <p:cond delay="0"/>
                                  </p:stCondLst>
                                  <p:childTnLst>
                                    <p:animMotion origin="layout" path="M 0.00091 0.00185 L 0.36432 -0.02246 " pathEditMode="relative" ptsTypes="AA">
                                      <p:cBhvr>
                                        <p:cTn id="88" dur="500" fill="hold"/>
                                        <p:tgtEl>
                                          <p:spTgt spid="176"/>
                                        </p:tgtEl>
                                        <p:attrNameLst>
                                          <p:attrName>ppt_x</p:attrName>
                                          <p:attrName>ppt_y</p:attrName>
                                        </p:attrNameLst>
                                      </p:cBhvr>
                                    </p:animMotion>
                                  </p:childTnLst>
                                </p:cTn>
                              </p:par>
                            </p:childTnLst>
                          </p:cTn>
                        </p:par>
                        <p:par>
                          <p:cTn id="89" fill="hold">
                            <p:stCondLst>
                              <p:cond delay="3000"/>
                            </p:stCondLst>
                            <p:childTnLst>
                              <p:par>
                                <p:cTn id="90" presetID="1" presetClass="entr" presetSubtype="0" fill="hold" nodeType="afterEffect">
                                  <p:stCondLst>
                                    <p:cond delay="0"/>
                                  </p:stCondLst>
                                  <p:childTnLst>
                                    <p:set>
                                      <p:cBhvr>
                                        <p:cTn id="91" dur="1" fill="hold">
                                          <p:stCondLst>
                                            <p:cond delay="0"/>
                                          </p:stCondLst>
                                        </p:cTn>
                                        <p:tgtEl>
                                          <p:spTgt spid="177"/>
                                        </p:tgtEl>
                                        <p:attrNameLst>
                                          <p:attrName>style.visibility</p:attrName>
                                        </p:attrNameLst>
                                      </p:cBhvr>
                                      <p:to>
                                        <p:strVal val="visible"/>
                                      </p:to>
                                    </p:set>
                                  </p:childTnLst>
                                </p:cTn>
                              </p:par>
                            </p:childTnLst>
                          </p:cTn>
                        </p:par>
                        <p:par>
                          <p:cTn id="92" fill="hold">
                            <p:stCondLst>
                              <p:cond delay="3000"/>
                            </p:stCondLst>
                            <p:childTnLst>
                              <p:par>
                                <p:cTn id="93" presetID="0" presetClass="path" presetSubtype="0" accel="50000" decel="50000" fill="hold" nodeType="afterEffect">
                                  <p:stCondLst>
                                    <p:cond delay="0"/>
                                  </p:stCondLst>
                                  <p:childTnLst>
                                    <p:animMotion origin="layout" path="M 0.00274 -0.00833 L 0.43933 0.14885 " pathEditMode="relative" ptsTypes="AA">
                                      <p:cBhvr>
                                        <p:cTn id="94" dur="500" fill="hold"/>
                                        <p:tgtEl>
                                          <p:spTgt spid="177"/>
                                        </p:tgtEl>
                                        <p:attrNameLst>
                                          <p:attrName>ppt_x</p:attrName>
                                          <p:attrName>ppt_y</p:attrName>
                                        </p:attrNameLst>
                                      </p:cBhvr>
                                    </p:animMotion>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par>
                          <p:cTn id="99" fill="hold">
                            <p:stCondLst>
                              <p:cond delay="0"/>
                            </p:stCondLst>
                            <p:childTnLst>
                              <p:par>
                                <p:cTn id="100" presetID="9" presetClass="entr" presetSubtype="0" fill="hold"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dissolve">
                                      <p:cBhvr>
                                        <p:cTn id="102" dur="500"/>
                                        <p:tgtEl>
                                          <p:spTgt spid="5"/>
                                        </p:tgtEl>
                                      </p:cBhvr>
                                    </p:animEffect>
                                  </p:childTnLst>
                                </p:cTn>
                              </p:par>
                            </p:childTnLst>
                          </p:cTn>
                        </p:par>
                        <p:par>
                          <p:cTn id="103" fill="hold">
                            <p:stCondLst>
                              <p:cond delay="500"/>
                            </p:stCondLst>
                            <p:childTnLst>
                              <p:par>
                                <p:cTn id="104" presetID="1" presetClass="entr" presetSubtype="0" fill="hold" nodeType="afterEffect">
                                  <p:stCondLst>
                                    <p:cond delay="0"/>
                                  </p:stCondLst>
                                  <p:childTnLst>
                                    <p:set>
                                      <p:cBhvr>
                                        <p:cTn id="105" dur="1" fill="hold">
                                          <p:stCondLst>
                                            <p:cond delay="0"/>
                                          </p:stCondLst>
                                        </p:cTn>
                                        <p:tgtEl>
                                          <p:spTgt spid="178"/>
                                        </p:tgtEl>
                                        <p:attrNameLst>
                                          <p:attrName>style.visibility</p:attrName>
                                        </p:attrNameLst>
                                      </p:cBhvr>
                                      <p:to>
                                        <p:strVal val="visible"/>
                                      </p:to>
                                    </p:set>
                                  </p:childTnLst>
                                </p:cTn>
                              </p:par>
                            </p:childTnLst>
                          </p:cTn>
                        </p:par>
                        <p:par>
                          <p:cTn id="106" fill="hold">
                            <p:stCondLst>
                              <p:cond delay="500"/>
                            </p:stCondLst>
                            <p:childTnLst>
                              <p:par>
                                <p:cTn id="107" presetID="0" presetClass="path" presetSubtype="0" accel="50000" decel="50000" fill="hold" nodeType="afterEffect">
                                  <p:stCondLst>
                                    <p:cond delay="0"/>
                                  </p:stCondLst>
                                  <p:childTnLst>
                                    <p:animMotion origin="layout" path="M -0.00183 -0.01412 L 0.71237 -0.14352 " pathEditMode="relative" rAng="0" ptsTypes="AA">
                                      <p:cBhvr>
                                        <p:cTn id="108" dur="500" fill="hold"/>
                                        <p:tgtEl>
                                          <p:spTgt spid="178"/>
                                        </p:tgtEl>
                                        <p:attrNameLst>
                                          <p:attrName>ppt_x</p:attrName>
                                          <p:attrName>ppt_y</p:attrName>
                                        </p:attrNameLst>
                                      </p:cBhvr>
                                      <p:rCtr x="35703" y="-6481"/>
                                    </p:animMotion>
                                  </p:childTnLst>
                                </p:cTn>
                              </p:par>
                            </p:childTnLst>
                          </p:cTn>
                        </p:par>
                        <p:par>
                          <p:cTn id="109" fill="hold">
                            <p:stCondLst>
                              <p:cond delay="1000"/>
                            </p:stCondLst>
                            <p:childTnLst>
                              <p:par>
                                <p:cTn id="110" presetID="1" presetClass="entr" presetSubtype="0" fill="hold" nodeType="afterEffect">
                                  <p:stCondLst>
                                    <p:cond delay="0"/>
                                  </p:stCondLst>
                                  <p:childTnLst>
                                    <p:set>
                                      <p:cBhvr>
                                        <p:cTn id="111" dur="1" fill="hold">
                                          <p:stCondLst>
                                            <p:cond delay="0"/>
                                          </p:stCondLst>
                                        </p:cTn>
                                        <p:tgtEl>
                                          <p:spTgt spid="179"/>
                                        </p:tgtEl>
                                        <p:attrNameLst>
                                          <p:attrName>style.visibility</p:attrName>
                                        </p:attrNameLst>
                                      </p:cBhvr>
                                      <p:to>
                                        <p:strVal val="visible"/>
                                      </p:to>
                                    </p:set>
                                  </p:childTnLst>
                                </p:cTn>
                              </p:par>
                            </p:childTnLst>
                          </p:cTn>
                        </p:par>
                        <p:par>
                          <p:cTn id="112" fill="hold">
                            <p:stCondLst>
                              <p:cond delay="1000"/>
                            </p:stCondLst>
                            <p:childTnLst>
                              <p:par>
                                <p:cTn id="113" presetID="0" presetClass="path" presetSubtype="0" accel="50000" decel="50000" fill="hold" nodeType="afterEffect">
                                  <p:stCondLst>
                                    <p:cond delay="0"/>
                                  </p:stCondLst>
                                  <p:childTnLst>
                                    <p:animMotion origin="layout" path="M -0.00235 0.0007 L 0.65768 -0.22592 " pathEditMode="relative" rAng="0" ptsTypes="AA">
                                      <p:cBhvr>
                                        <p:cTn id="114" dur="500" fill="hold"/>
                                        <p:tgtEl>
                                          <p:spTgt spid="179"/>
                                        </p:tgtEl>
                                        <p:attrNameLst>
                                          <p:attrName>ppt_x</p:attrName>
                                          <p:attrName>ppt_y</p:attrName>
                                        </p:attrNameLst>
                                      </p:cBhvr>
                                      <p:rCtr x="32995" y="-11343"/>
                                    </p:animMotion>
                                  </p:childTnLst>
                                </p:cTn>
                              </p:par>
                            </p:childTnLst>
                          </p:cTn>
                        </p:par>
                        <p:par>
                          <p:cTn id="115" fill="hold">
                            <p:stCondLst>
                              <p:cond delay="1500"/>
                            </p:stCondLst>
                            <p:childTnLst>
                              <p:par>
                                <p:cTn id="116" presetID="1" presetClass="entr" presetSubtype="0" fill="hold" nodeType="afterEffect">
                                  <p:stCondLst>
                                    <p:cond delay="0"/>
                                  </p:stCondLst>
                                  <p:childTnLst>
                                    <p:set>
                                      <p:cBhvr>
                                        <p:cTn id="117" dur="1" fill="hold">
                                          <p:stCondLst>
                                            <p:cond delay="0"/>
                                          </p:stCondLst>
                                        </p:cTn>
                                        <p:tgtEl>
                                          <p:spTgt spid="183"/>
                                        </p:tgtEl>
                                        <p:attrNameLst>
                                          <p:attrName>style.visibility</p:attrName>
                                        </p:attrNameLst>
                                      </p:cBhvr>
                                      <p:to>
                                        <p:strVal val="visible"/>
                                      </p:to>
                                    </p:set>
                                  </p:childTnLst>
                                </p:cTn>
                              </p:par>
                            </p:childTnLst>
                          </p:cTn>
                        </p:par>
                        <p:par>
                          <p:cTn id="118" fill="hold">
                            <p:stCondLst>
                              <p:cond delay="1500"/>
                            </p:stCondLst>
                            <p:childTnLst>
                              <p:par>
                                <p:cTn id="119" presetID="0" presetClass="path" presetSubtype="0" accel="50000" decel="50000" fill="hold" nodeType="afterEffect">
                                  <p:stCondLst>
                                    <p:cond delay="0"/>
                                  </p:stCondLst>
                                  <p:childTnLst>
                                    <p:animMotion origin="layout" path="M 0.00339 0.00371 L 0.67331 -0.22893 " pathEditMode="relative" rAng="0" ptsTypes="AA">
                                      <p:cBhvr>
                                        <p:cTn id="120" dur="500" fill="hold"/>
                                        <p:tgtEl>
                                          <p:spTgt spid="183"/>
                                        </p:tgtEl>
                                        <p:attrNameLst>
                                          <p:attrName>ppt_x</p:attrName>
                                          <p:attrName>ppt_y</p:attrName>
                                        </p:attrNameLst>
                                      </p:cBhvr>
                                      <p:rCtr x="33490" y="-11644"/>
                                    </p:animMotion>
                                  </p:childTnLst>
                                </p:cTn>
                              </p:par>
                            </p:childTnLst>
                          </p:cTn>
                        </p:par>
                        <p:par>
                          <p:cTn id="121" fill="hold">
                            <p:stCondLst>
                              <p:cond delay="2000"/>
                            </p:stCondLst>
                            <p:childTnLst>
                              <p:par>
                                <p:cTn id="122" presetID="1" presetClass="entr" presetSubtype="0" fill="hold" nodeType="afterEffect">
                                  <p:stCondLst>
                                    <p:cond delay="0"/>
                                  </p:stCondLst>
                                  <p:childTnLst>
                                    <p:set>
                                      <p:cBhvr>
                                        <p:cTn id="123" dur="1" fill="hold">
                                          <p:stCondLst>
                                            <p:cond delay="0"/>
                                          </p:stCondLst>
                                        </p:cTn>
                                        <p:tgtEl>
                                          <p:spTgt spid="180"/>
                                        </p:tgtEl>
                                        <p:attrNameLst>
                                          <p:attrName>style.visibility</p:attrName>
                                        </p:attrNameLst>
                                      </p:cBhvr>
                                      <p:to>
                                        <p:strVal val="visible"/>
                                      </p:to>
                                    </p:set>
                                  </p:childTnLst>
                                </p:cTn>
                              </p:par>
                            </p:childTnLst>
                          </p:cTn>
                        </p:par>
                        <p:par>
                          <p:cTn id="124" fill="hold">
                            <p:stCondLst>
                              <p:cond delay="2000"/>
                            </p:stCondLst>
                            <p:childTnLst>
                              <p:par>
                                <p:cTn id="125" presetID="0" presetClass="path" presetSubtype="0" accel="50000" decel="50000" fill="hold" nodeType="afterEffect">
                                  <p:stCondLst>
                                    <p:cond delay="0"/>
                                  </p:stCondLst>
                                  <p:childTnLst>
                                    <p:animMotion origin="layout" path="M 0.00118 -0.00439 L 0.58998 -0.04351 " pathEditMode="relative" ptsTypes="AA">
                                      <p:cBhvr>
                                        <p:cTn id="126" dur="500" fill="hold"/>
                                        <p:tgtEl>
                                          <p:spTgt spid="180"/>
                                        </p:tgtEl>
                                        <p:attrNameLst>
                                          <p:attrName>ppt_x</p:attrName>
                                          <p:attrName>ppt_y</p:attrName>
                                        </p:attrNameLst>
                                      </p:cBhvr>
                                    </p:animMotion>
                                  </p:childTnLst>
                                </p:cTn>
                              </p:par>
                            </p:childTnLst>
                          </p:cTn>
                        </p:par>
                        <p:par>
                          <p:cTn id="127" fill="hold">
                            <p:stCondLst>
                              <p:cond delay="2500"/>
                            </p:stCondLst>
                            <p:childTnLst>
                              <p:par>
                                <p:cTn id="128" presetID="1" presetClass="entr" presetSubtype="0" fill="hold" nodeType="afterEffect">
                                  <p:stCondLst>
                                    <p:cond delay="0"/>
                                  </p:stCondLst>
                                  <p:childTnLst>
                                    <p:set>
                                      <p:cBhvr>
                                        <p:cTn id="129" dur="1" fill="hold">
                                          <p:stCondLst>
                                            <p:cond delay="0"/>
                                          </p:stCondLst>
                                        </p:cTn>
                                        <p:tgtEl>
                                          <p:spTgt spid="181"/>
                                        </p:tgtEl>
                                        <p:attrNameLst>
                                          <p:attrName>style.visibility</p:attrName>
                                        </p:attrNameLst>
                                      </p:cBhvr>
                                      <p:to>
                                        <p:strVal val="visible"/>
                                      </p:to>
                                    </p:set>
                                  </p:childTnLst>
                                </p:cTn>
                              </p:par>
                            </p:childTnLst>
                          </p:cTn>
                        </p:par>
                        <p:par>
                          <p:cTn id="130" fill="hold">
                            <p:stCondLst>
                              <p:cond delay="2500"/>
                            </p:stCondLst>
                            <p:childTnLst>
                              <p:par>
                                <p:cTn id="131" presetID="0" presetClass="path" presetSubtype="0" accel="50000" decel="50000" fill="hold" nodeType="afterEffect">
                                  <p:stCondLst>
                                    <p:cond delay="0"/>
                                  </p:stCondLst>
                                  <p:childTnLst>
                                    <p:animMotion origin="layout" path="M -0.00417 -0.00533 L 0.54271 -0.20764 " pathEditMode="relative" rAng="0" ptsTypes="AA">
                                      <p:cBhvr>
                                        <p:cTn id="132" dur="500" fill="hold"/>
                                        <p:tgtEl>
                                          <p:spTgt spid="181"/>
                                        </p:tgtEl>
                                        <p:attrNameLst>
                                          <p:attrName>ppt_x</p:attrName>
                                          <p:attrName>ppt_y</p:attrName>
                                        </p:attrNameLst>
                                      </p:cBhvr>
                                      <p:rCtr x="27344" y="-10116"/>
                                    </p:animMotion>
                                  </p:childTnLst>
                                </p:cTn>
                              </p:par>
                            </p:childTnLst>
                          </p:cTn>
                        </p:par>
                        <p:par>
                          <p:cTn id="133" fill="hold">
                            <p:stCondLst>
                              <p:cond delay="3000"/>
                            </p:stCondLst>
                            <p:childTnLst>
                              <p:par>
                                <p:cTn id="134" presetID="1" presetClass="entr" presetSubtype="0" fill="hold" nodeType="afterEffect">
                                  <p:stCondLst>
                                    <p:cond delay="0"/>
                                  </p:stCondLst>
                                  <p:childTnLst>
                                    <p:set>
                                      <p:cBhvr>
                                        <p:cTn id="135" dur="1" fill="hold">
                                          <p:stCondLst>
                                            <p:cond delay="0"/>
                                          </p:stCondLst>
                                        </p:cTn>
                                        <p:tgtEl>
                                          <p:spTgt spid="182"/>
                                        </p:tgtEl>
                                        <p:attrNameLst>
                                          <p:attrName>style.visibility</p:attrName>
                                        </p:attrNameLst>
                                      </p:cBhvr>
                                      <p:to>
                                        <p:strVal val="visible"/>
                                      </p:to>
                                    </p:set>
                                  </p:childTnLst>
                                </p:cTn>
                              </p:par>
                            </p:childTnLst>
                          </p:cTn>
                        </p:par>
                        <p:par>
                          <p:cTn id="136" fill="hold">
                            <p:stCondLst>
                              <p:cond delay="3000"/>
                            </p:stCondLst>
                            <p:childTnLst>
                              <p:par>
                                <p:cTn id="137" presetID="0" presetClass="path" presetSubtype="0" accel="50000" decel="50000" fill="hold" nodeType="afterEffect">
                                  <p:stCondLst>
                                    <p:cond delay="0"/>
                                  </p:stCondLst>
                                  <p:childTnLst>
                                    <p:animMotion origin="layout" path="M -0.00013 -0.01018 L 0.67149 -0.21898 " pathEditMode="relative" rAng="0" ptsTypes="AA">
                                      <p:cBhvr>
                                        <p:cTn id="138" dur="500" fill="hold"/>
                                        <p:tgtEl>
                                          <p:spTgt spid="182"/>
                                        </p:tgtEl>
                                        <p:attrNameLst>
                                          <p:attrName>ppt_x</p:attrName>
                                          <p:attrName>ppt_y</p:attrName>
                                        </p:attrNameLst>
                                      </p:cBhvr>
                                      <p:rCtr x="33581" y="-10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57200" y="2002370"/>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90"/>
                </a:solidFill>
              </a:rPr>
              <a:t>Thank </a:t>
            </a:r>
            <a:r>
              <a:rPr lang="en-US" sz="4800" dirty="0" smtClean="0">
                <a:solidFill>
                  <a:srgbClr val="000090"/>
                </a:solidFill>
              </a:rPr>
              <a:t>you</a:t>
            </a:r>
          </a:p>
          <a:p>
            <a:r>
              <a:rPr lang="en-US" sz="4800" dirty="0" smtClean="0">
                <a:solidFill>
                  <a:srgbClr val="000090"/>
                </a:solidFill>
              </a:rPr>
              <a:t>Merci</a:t>
            </a:r>
            <a:endParaRPr lang="en-US" sz="4800" dirty="0">
              <a:solidFill>
                <a:srgbClr val="000090"/>
              </a:solidFill>
            </a:endParaRPr>
          </a:p>
        </p:txBody>
      </p:sp>
    </p:spTree>
    <p:extLst>
      <p:ext uri="{BB962C8B-B14F-4D97-AF65-F5344CB8AC3E}">
        <p14:creationId xmlns="" xmlns:p14="http://schemas.microsoft.com/office/powerpoint/2010/main" val="380228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p:cNvPicPr>
            <a:picLocks noChangeAspect="1" noChangeArrowheads="1"/>
          </p:cNvPicPr>
          <p:nvPr/>
        </p:nvPicPr>
        <p:blipFill>
          <a:blip r:embed="rId2"/>
          <a:srcRect/>
          <a:stretch>
            <a:fillRect/>
          </a:stretch>
        </p:blipFill>
        <p:spPr bwMode="auto">
          <a:xfrm>
            <a:off x="747713" y="1152525"/>
            <a:ext cx="7648575" cy="4552950"/>
          </a:xfrm>
          <a:prstGeom prst="rect">
            <a:avLst/>
          </a:prstGeom>
          <a:noFill/>
          <a:ln w="9525">
            <a:noFill/>
            <a:miter lim="800000"/>
            <a:headEnd/>
            <a:tailEnd/>
          </a:ln>
        </p:spPr>
      </p:pic>
      <p:sp>
        <p:nvSpPr>
          <p:cNvPr id="3" name="Titolo 1"/>
          <p:cNvSpPr txBox="1">
            <a:spLocks/>
          </p:cNvSpPr>
          <p:nvPr/>
        </p:nvSpPr>
        <p:spPr>
          <a:xfrm>
            <a:off x="0" y="242316"/>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EC-70 ENDORSES THE INITIAL IMPLEMENTATION ON WHOS</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p:cNvPicPr>
            <a:picLocks noChangeAspect="1" noChangeArrowheads="1"/>
          </p:cNvPicPr>
          <p:nvPr/>
        </p:nvPicPr>
        <p:blipFill>
          <a:blip r:embed="rId2"/>
          <a:srcRect/>
          <a:stretch>
            <a:fillRect/>
          </a:stretch>
        </p:blipFill>
        <p:spPr bwMode="auto">
          <a:xfrm>
            <a:off x="733425" y="528638"/>
            <a:ext cx="7677150" cy="580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0" y="0"/>
            <a:ext cx="9144000" cy="484632"/>
          </a:xfrm>
          <a:prstGeom prst="rect">
            <a:avLst/>
          </a:prstGeom>
        </p:spPr>
        <p:txBody>
          <a:bodyPr vert="horz" lIns="0" tIns="0" rIns="0" bIns="0" rtlCol="0" anchor="t">
            <a:noAutofit/>
          </a:bodyPr>
          <a:lstStyle/>
          <a:p>
            <a:pPr lvl="0" algn="ctr" defTabSz="457200" eaLnBrk="1" fontAlgn="auto" hangingPunct="1">
              <a:spcBef>
                <a:spcPct val="0"/>
              </a:spcBef>
              <a:spcAft>
                <a:spcPts val="0"/>
              </a:spcAft>
              <a:buClrTx/>
            </a:pPr>
            <a:r>
              <a:rPr lang="en-US" sz="2800" b="1" dirty="0" smtClean="0">
                <a:solidFill>
                  <a:srgbClr val="007AC2"/>
                </a:solidFill>
                <a:latin typeface="+mj-lt"/>
                <a:ea typeface="+mj-ea"/>
                <a:cs typeface="Avenir LT Std 85 Heavy"/>
              </a:rPr>
              <a:t>EC-70 DOCUMENT on THE INITIAL IMPLEMENTATION</a:t>
            </a:r>
            <a:endParaRPr kumimoji="0" lang="en-US" sz="2800" b="1" i="0" u="none" strike="noStrike" kern="1200" cap="none" spc="0" normalizeH="0" baseline="0" noProof="0" dirty="0">
              <a:ln>
                <a:noFill/>
              </a:ln>
              <a:solidFill>
                <a:srgbClr val="007AC2"/>
              </a:solidFill>
              <a:effectLst/>
              <a:uLnTx/>
              <a:uFillTx/>
              <a:latin typeface="+mj-lt"/>
              <a:ea typeface="+mj-ea"/>
              <a:cs typeface="Avenir LT Std 85 Heavy"/>
            </a:endParaRPr>
          </a:p>
        </p:txBody>
      </p:sp>
      <p:pic>
        <p:nvPicPr>
          <p:cNvPr id="284674" name="Picture 2"/>
          <p:cNvPicPr>
            <a:picLocks noChangeAspect="1" noChangeArrowheads="1"/>
          </p:cNvPicPr>
          <p:nvPr/>
        </p:nvPicPr>
        <p:blipFill>
          <a:blip r:embed="rId2"/>
          <a:srcRect/>
          <a:stretch>
            <a:fillRect/>
          </a:stretch>
        </p:blipFill>
        <p:spPr bwMode="auto">
          <a:xfrm>
            <a:off x="2289008" y="484632"/>
            <a:ext cx="4682890" cy="5337488"/>
          </a:xfrm>
          <a:prstGeom prst="rect">
            <a:avLst/>
          </a:prstGeom>
          <a:noFill/>
          <a:ln w="9525">
            <a:noFill/>
            <a:miter lim="800000"/>
            <a:headEnd/>
            <a:tailEnd/>
          </a:ln>
        </p:spPr>
      </p:pic>
      <p:sp>
        <p:nvSpPr>
          <p:cNvPr id="6" name="Rettangolo 5"/>
          <p:cNvSpPr/>
          <p:nvPr/>
        </p:nvSpPr>
        <p:spPr>
          <a:xfrm>
            <a:off x="2163651" y="6211669"/>
            <a:ext cx="6980349" cy="646331"/>
          </a:xfrm>
          <a:prstGeom prst="rect">
            <a:avLst/>
          </a:prstGeom>
        </p:spPr>
        <p:txBody>
          <a:bodyPr wrap="square">
            <a:spAutoFit/>
          </a:bodyPr>
          <a:lstStyle/>
          <a:p>
            <a:r>
              <a:rPr lang="it-IT" dirty="0" smtClean="0">
                <a:solidFill>
                  <a:srgbClr val="FF0000"/>
                </a:solidFill>
              </a:rPr>
              <a:t>http://www.wmo.int/</a:t>
            </a:r>
            <a:r>
              <a:rPr lang="it-IT" dirty="0" err="1" smtClean="0">
                <a:solidFill>
                  <a:srgbClr val="FF0000"/>
                </a:solidFill>
              </a:rPr>
              <a:t>pages</a:t>
            </a:r>
            <a:r>
              <a:rPr lang="it-IT" dirty="0" smtClean="0">
                <a:solidFill>
                  <a:srgbClr val="FF0000"/>
                </a:solidFill>
              </a:rPr>
              <a:t>/</a:t>
            </a:r>
            <a:r>
              <a:rPr lang="it-IT" dirty="0" err="1" smtClean="0">
                <a:solidFill>
                  <a:srgbClr val="FF0000"/>
                </a:solidFill>
              </a:rPr>
              <a:t>prog</a:t>
            </a:r>
            <a:r>
              <a:rPr lang="it-IT" dirty="0" smtClean="0">
                <a:solidFill>
                  <a:srgbClr val="FF0000"/>
                </a:solidFill>
              </a:rPr>
              <a:t>/</a:t>
            </a:r>
            <a:r>
              <a:rPr lang="it-IT" dirty="0" err="1" smtClean="0">
                <a:solidFill>
                  <a:srgbClr val="FF0000"/>
                </a:solidFill>
              </a:rPr>
              <a:t>hwrp</a:t>
            </a:r>
            <a:r>
              <a:rPr lang="it-IT" dirty="0" smtClean="0">
                <a:solidFill>
                  <a:srgbClr val="FF0000"/>
                </a:solidFill>
              </a:rPr>
              <a:t>/</a:t>
            </a:r>
            <a:r>
              <a:rPr lang="it-IT" dirty="0" err="1" smtClean="0">
                <a:solidFill>
                  <a:srgbClr val="FF0000"/>
                </a:solidFill>
              </a:rPr>
              <a:t>chy</a:t>
            </a:r>
            <a:r>
              <a:rPr lang="it-IT" dirty="0" smtClean="0">
                <a:solidFill>
                  <a:srgbClr val="FF0000"/>
                </a:solidFill>
              </a:rPr>
              <a:t>/</a:t>
            </a:r>
            <a:r>
              <a:rPr lang="it-IT" dirty="0" err="1" smtClean="0">
                <a:solidFill>
                  <a:srgbClr val="FF0000"/>
                </a:solidFill>
              </a:rPr>
              <a:t>whos</a:t>
            </a:r>
            <a:r>
              <a:rPr lang="it-IT" dirty="0" smtClean="0">
                <a:solidFill>
                  <a:srgbClr val="FF0000"/>
                </a:solidFill>
              </a:rPr>
              <a:t>/</a:t>
            </a:r>
            <a:r>
              <a:rPr lang="it-IT" dirty="0" err="1" smtClean="0">
                <a:solidFill>
                  <a:srgbClr val="FF0000"/>
                </a:solidFill>
              </a:rPr>
              <a:t>documents</a:t>
            </a:r>
            <a:r>
              <a:rPr lang="it-IT" dirty="0" smtClean="0">
                <a:solidFill>
                  <a:srgbClr val="FF0000"/>
                </a:solidFill>
              </a:rPr>
              <a:t>/WHOS_Phase-II_Initial_Implementation_Plan.pdf</a:t>
            </a:r>
            <a:endParaRPr lang="it-IT" dirty="0">
              <a:solidFill>
                <a:srgbClr val="FF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7537" r="18934" b="8411"/>
          <a:stretch>
            <a:fillRect/>
          </a:stretch>
        </p:blipFill>
        <p:spPr bwMode="auto">
          <a:xfrm>
            <a:off x="1471934" y="152914"/>
            <a:ext cx="7234185" cy="65183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dirty="0" smtClean="0"/>
              <a:t>WHOS SUPPLY-CHAIN MODEL</a:t>
            </a:r>
            <a:endParaRPr lang="it-IT" sz="3600" dirty="0"/>
          </a:p>
        </p:txBody>
      </p:sp>
      <p:sp>
        <p:nvSpPr>
          <p:cNvPr id="4" name="TextBox 54"/>
          <p:cNvSpPr txBox="1"/>
          <p:nvPr/>
        </p:nvSpPr>
        <p:spPr>
          <a:xfrm>
            <a:off x="0" y="1124744"/>
            <a:ext cx="9144000" cy="477054"/>
          </a:xfrm>
          <a:prstGeom prst="rect">
            <a:avLst/>
          </a:prstGeom>
          <a:noFill/>
        </p:spPr>
        <p:txBody>
          <a:bodyPr wrap="square" rtlCol="0">
            <a:spAutoFit/>
          </a:bodyPr>
          <a:lstStyle/>
          <a:p>
            <a:pPr algn="ctr"/>
            <a:r>
              <a:rPr lang="en-US" sz="2500" dirty="0" smtClean="0">
                <a:solidFill>
                  <a:schemeClr val="accent5">
                    <a:lumMod val="75000"/>
                  </a:schemeClr>
                </a:solidFill>
                <a:latin typeface="Calibri" panose="020F0502020204030204" pitchFamily="34" charset="0"/>
              </a:rPr>
              <a:t>Data/information is the new “oil”</a:t>
            </a:r>
            <a:endParaRPr lang="en-US" sz="2500" dirty="0">
              <a:solidFill>
                <a:schemeClr val="accent5">
                  <a:lumMod val="75000"/>
                </a:schemeClr>
              </a:solidFill>
              <a:latin typeface="Calibri" panose="020F0502020204030204" pitchFamily="34" charset="0"/>
            </a:endParaRPr>
          </a:p>
        </p:txBody>
      </p:sp>
      <p:pic>
        <p:nvPicPr>
          <p:cNvPr id="5" name="Picture 32"/>
          <p:cNvPicPr>
            <a:picLocks noChangeAspect="1"/>
          </p:cNvPicPr>
          <p:nvPr/>
        </p:nvPicPr>
        <p:blipFill rotWithShape="1">
          <a:blip r:embed="rId2" cstate="print"/>
          <a:srcRect t="18842"/>
          <a:stretch/>
        </p:blipFill>
        <p:spPr>
          <a:xfrm>
            <a:off x="386733" y="2065983"/>
            <a:ext cx="8370533" cy="4002785"/>
          </a:xfrm>
          <a:prstGeom prst="rect">
            <a:avLst/>
          </a:prstGeom>
        </p:spPr>
      </p:pic>
    </p:spTree>
    <p:extLst>
      <p:ext uri="{BB962C8B-B14F-4D97-AF65-F5344CB8AC3E}">
        <p14:creationId xmlns:p14="http://schemas.microsoft.com/office/powerpoint/2010/main" xmlns="" val="541057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le:Tangram base Nevit.svg"/>
          <p:cNvPicPr>
            <a:picLocks noChangeAspect="1" noChangeArrowheads="1"/>
          </p:cNvPicPr>
          <p:nvPr/>
        </p:nvPicPr>
        <p:blipFill>
          <a:blip r:embed="rId2"/>
          <a:srcRect/>
          <a:stretch>
            <a:fillRect/>
          </a:stretch>
        </p:blipFill>
        <p:spPr bwMode="auto">
          <a:xfrm>
            <a:off x="2619375" y="1476375"/>
            <a:ext cx="3905250" cy="3905251"/>
          </a:xfrm>
          <a:prstGeom prst="rect">
            <a:avLst/>
          </a:prstGeom>
          <a:noFill/>
        </p:spPr>
      </p:pic>
      <p:sp>
        <p:nvSpPr>
          <p:cNvPr id="5" name="CasellaDiTesto 4"/>
          <p:cNvSpPr txBox="1"/>
          <p:nvPr/>
        </p:nvSpPr>
        <p:spPr>
          <a:xfrm>
            <a:off x="3283025" y="174420"/>
            <a:ext cx="2577950" cy="1015663"/>
          </a:xfrm>
          <a:prstGeom prst="rect">
            <a:avLst/>
          </a:prstGeom>
          <a:noFill/>
        </p:spPr>
        <p:txBody>
          <a:bodyPr wrap="none" rtlCol="0">
            <a:spAutoFit/>
          </a:bodyPr>
          <a:lstStyle/>
          <a:p>
            <a:r>
              <a:rPr lang="it-IT" sz="6000" b="1" dirty="0" smtClean="0">
                <a:solidFill>
                  <a:schemeClr val="tx2"/>
                </a:solidFill>
                <a:latin typeface="Bradley Hand ITC" pitchFamily="66" charset="0"/>
              </a:rPr>
              <a:t>WHOS</a:t>
            </a:r>
            <a:endParaRPr lang="en-US" sz="6000" b="1" dirty="0">
              <a:solidFill>
                <a:schemeClr val="tx2"/>
              </a:solidFill>
              <a:latin typeface="Bradley Hand ITC" pitchFamily="66" charset="0"/>
            </a:endParaRPr>
          </a:p>
        </p:txBody>
      </p:sp>
      <p:sp>
        <p:nvSpPr>
          <p:cNvPr id="6" name="CasellaDiTesto 5"/>
          <p:cNvSpPr txBox="1"/>
          <p:nvPr/>
        </p:nvSpPr>
        <p:spPr>
          <a:xfrm>
            <a:off x="523305" y="5437989"/>
            <a:ext cx="7954422" cy="861774"/>
          </a:xfrm>
          <a:prstGeom prst="rect">
            <a:avLst/>
          </a:prstGeom>
          <a:noFill/>
        </p:spPr>
        <p:txBody>
          <a:bodyPr wrap="none" rtlCol="0">
            <a:spAutoFit/>
          </a:bodyPr>
          <a:lstStyle/>
          <a:p>
            <a:r>
              <a:rPr lang="it-IT" sz="5000" b="1" dirty="0" err="1" smtClean="0">
                <a:solidFill>
                  <a:schemeClr val="tx2"/>
                </a:solidFill>
                <a:latin typeface="Bradley Hand ITC" pitchFamily="66" charset="0"/>
              </a:rPr>
              <a:t>reshaping</a:t>
            </a:r>
            <a:r>
              <a:rPr lang="it-IT" sz="5000" b="1" dirty="0" smtClean="0">
                <a:solidFill>
                  <a:schemeClr val="tx2"/>
                </a:solidFill>
                <a:latin typeface="Bradley Hand ITC" pitchFamily="66" charset="0"/>
              </a:rPr>
              <a:t> data in </a:t>
            </a:r>
            <a:r>
              <a:rPr lang="it-IT" sz="5000" b="1" dirty="0" err="1" smtClean="0">
                <a:solidFill>
                  <a:schemeClr val="tx2"/>
                </a:solidFill>
                <a:latin typeface="Bradley Hand ITC" pitchFamily="66" charset="0"/>
              </a:rPr>
              <a:t>hydrology</a:t>
            </a:r>
            <a:endParaRPr lang="en-US" sz="5000" b="1" dirty="0">
              <a:solidFill>
                <a:schemeClr val="tx2"/>
              </a:solidFill>
              <a:latin typeface="Bradley Hand ITC" pitchFamily="66" charset="0"/>
            </a:endParaRPr>
          </a:p>
        </p:txBody>
      </p:sp>
      <p:sp>
        <p:nvSpPr>
          <p:cNvPr id="8" name="CasellaDiTesto 7"/>
          <p:cNvSpPr txBox="1"/>
          <p:nvPr/>
        </p:nvSpPr>
        <p:spPr>
          <a:xfrm>
            <a:off x="5147318" y="3291783"/>
            <a:ext cx="713657" cy="276999"/>
          </a:xfrm>
          <a:prstGeom prst="rect">
            <a:avLst/>
          </a:prstGeom>
          <a:noFill/>
        </p:spPr>
        <p:txBody>
          <a:bodyPr wrap="none" rtlCol="0">
            <a:spAutoFit/>
          </a:bodyPr>
          <a:lstStyle/>
          <a:p>
            <a:r>
              <a:rPr lang="it-IT" sz="1200" b="1" dirty="0" smtClean="0">
                <a:solidFill>
                  <a:schemeClr val="tx2"/>
                </a:solidFill>
                <a:latin typeface="Bradley Hand ITC" pitchFamily="66" charset="0"/>
              </a:rPr>
              <a:t>CLIENT</a:t>
            </a:r>
            <a:endParaRPr lang="en-US" sz="1200" b="1" dirty="0">
              <a:solidFill>
                <a:schemeClr val="tx2"/>
              </a:solidFill>
              <a:latin typeface="Bradley Hand ITC" pitchFamily="66" charset="0"/>
            </a:endParaRPr>
          </a:p>
        </p:txBody>
      </p:sp>
      <p:sp>
        <p:nvSpPr>
          <p:cNvPr id="9" name="CasellaDiTesto 8"/>
          <p:cNvSpPr txBox="1"/>
          <p:nvPr/>
        </p:nvSpPr>
        <p:spPr>
          <a:xfrm>
            <a:off x="5618581" y="2350555"/>
            <a:ext cx="827471" cy="276999"/>
          </a:xfrm>
          <a:prstGeom prst="rect">
            <a:avLst/>
          </a:prstGeom>
          <a:noFill/>
        </p:spPr>
        <p:txBody>
          <a:bodyPr wrap="none" rtlCol="0">
            <a:spAutoFit/>
          </a:bodyPr>
          <a:lstStyle/>
          <a:p>
            <a:r>
              <a:rPr lang="it-IT" sz="1200" b="1" dirty="0" smtClean="0">
                <a:solidFill>
                  <a:schemeClr val="tx2"/>
                </a:solidFill>
                <a:latin typeface="Bradley Hand ITC" pitchFamily="66" charset="0"/>
              </a:rPr>
              <a:t>BROKER</a:t>
            </a:r>
            <a:endParaRPr lang="en-US" sz="1200" b="1" dirty="0">
              <a:solidFill>
                <a:schemeClr val="tx2"/>
              </a:solidFill>
              <a:latin typeface="Bradley Hand ITC" pitchFamily="66" charset="0"/>
            </a:endParaRPr>
          </a:p>
        </p:txBody>
      </p:sp>
      <p:sp>
        <p:nvSpPr>
          <p:cNvPr id="10" name="CasellaDiTesto 9"/>
          <p:cNvSpPr txBox="1"/>
          <p:nvPr/>
        </p:nvSpPr>
        <p:spPr>
          <a:xfrm>
            <a:off x="4072201" y="3978397"/>
            <a:ext cx="966931" cy="276999"/>
          </a:xfrm>
          <a:prstGeom prst="rect">
            <a:avLst/>
          </a:prstGeom>
          <a:noFill/>
        </p:spPr>
        <p:txBody>
          <a:bodyPr wrap="none" rtlCol="0">
            <a:spAutoFit/>
          </a:bodyPr>
          <a:lstStyle/>
          <a:p>
            <a:r>
              <a:rPr lang="it-IT" sz="1200" b="1" dirty="0" smtClean="0">
                <a:solidFill>
                  <a:schemeClr val="tx2"/>
                </a:solidFill>
                <a:latin typeface="Bradley Hand ITC" pitchFamily="66" charset="0"/>
              </a:rPr>
              <a:t>MEDIATOR</a:t>
            </a:r>
            <a:endParaRPr lang="en-US" sz="1200" b="1" dirty="0">
              <a:solidFill>
                <a:schemeClr val="tx2"/>
              </a:solidFill>
              <a:latin typeface="Bradley Hand ITC" pitchFamily="66" charset="0"/>
            </a:endParaRPr>
          </a:p>
        </p:txBody>
      </p:sp>
      <p:sp>
        <p:nvSpPr>
          <p:cNvPr id="11" name="CasellaDiTesto 10"/>
          <p:cNvSpPr txBox="1"/>
          <p:nvPr/>
        </p:nvSpPr>
        <p:spPr>
          <a:xfrm>
            <a:off x="5281346" y="4599751"/>
            <a:ext cx="1023037" cy="276999"/>
          </a:xfrm>
          <a:prstGeom prst="rect">
            <a:avLst/>
          </a:prstGeom>
          <a:noFill/>
        </p:spPr>
        <p:txBody>
          <a:bodyPr wrap="none" rtlCol="0">
            <a:spAutoFit/>
          </a:bodyPr>
          <a:lstStyle/>
          <a:p>
            <a:r>
              <a:rPr lang="it-IT" sz="1200" b="1" dirty="0" smtClean="0">
                <a:solidFill>
                  <a:schemeClr val="tx2"/>
                </a:solidFill>
                <a:latin typeface="Bradley Hand ITC" pitchFamily="66" charset="0"/>
              </a:rPr>
              <a:t>ONTOLOGY</a:t>
            </a:r>
            <a:endParaRPr lang="en-US" sz="1200" b="1" dirty="0">
              <a:solidFill>
                <a:schemeClr val="tx2"/>
              </a:solidFill>
              <a:latin typeface="Bradley Hand ITC" pitchFamily="66" charset="0"/>
            </a:endParaRPr>
          </a:p>
        </p:txBody>
      </p:sp>
      <p:sp>
        <p:nvSpPr>
          <p:cNvPr id="12" name="CasellaDiTesto 11"/>
          <p:cNvSpPr txBox="1"/>
          <p:nvPr/>
        </p:nvSpPr>
        <p:spPr>
          <a:xfrm>
            <a:off x="3581993" y="4738250"/>
            <a:ext cx="825867" cy="276999"/>
          </a:xfrm>
          <a:prstGeom prst="rect">
            <a:avLst/>
          </a:prstGeom>
          <a:noFill/>
        </p:spPr>
        <p:txBody>
          <a:bodyPr wrap="none" rtlCol="0">
            <a:spAutoFit/>
          </a:bodyPr>
          <a:lstStyle/>
          <a:p>
            <a:r>
              <a:rPr lang="it-IT" sz="1200" b="1" dirty="0" smtClean="0">
                <a:solidFill>
                  <a:schemeClr val="tx2"/>
                </a:solidFill>
                <a:latin typeface="Bradley Hand ITC" pitchFamily="66" charset="0"/>
              </a:rPr>
              <a:t>SERVICE</a:t>
            </a:r>
            <a:endParaRPr lang="en-US" sz="1200" b="1" dirty="0">
              <a:solidFill>
                <a:schemeClr val="tx2"/>
              </a:solidFill>
              <a:latin typeface="Bradley Hand ITC" pitchFamily="66" charset="0"/>
            </a:endParaRPr>
          </a:p>
        </p:txBody>
      </p:sp>
      <p:sp>
        <p:nvSpPr>
          <p:cNvPr id="13" name="CasellaDiTesto 12"/>
          <p:cNvSpPr txBox="1"/>
          <p:nvPr/>
        </p:nvSpPr>
        <p:spPr>
          <a:xfrm>
            <a:off x="4072201" y="1922178"/>
            <a:ext cx="821059" cy="276999"/>
          </a:xfrm>
          <a:prstGeom prst="rect">
            <a:avLst/>
          </a:prstGeom>
          <a:noFill/>
        </p:spPr>
        <p:txBody>
          <a:bodyPr wrap="none" rtlCol="0">
            <a:spAutoFit/>
          </a:bodyPr>
          <a:lstStyle/>
          <a:p>
            <a:r>
              <a:rPr lang="it-IT" sz="1200" b="1" dirty="0" smtClean="0">
                <a:solidFill>
                  <a:schemeClr val="tx2"/>
                </a:solidFill>
                <a:latin typeface="Bradley Hand ITC" pitchFamily="66" charset="0"/>
              </a:rPr>
              <a:t>FORMAT</a:t>
            </a:r>
            <a:endParaRPr lang="en-US" sz="1200" b="1" dirty="0">
              <a:solidFill>
                <a:schemeClr val="tx2"/>
              </a:solidFill>
              <a:latin typeface="Bradley Hand ITC" pitchFamily="66" charset="0"/>
            </a:endParaRPr>
          </a:p>
        </p:txBody>
      </p:sp>
      <p:sp>
        <p:nvSpPr>
          <p:cNvPr id="14" name="CasellaDiTesto 13"/>
          <p:cNvSpPr txBox="1"/>
          <p:nvPr/>
        </p:nvSpPr>
        <p:spPr>
          <a:xfrm>
            <a:off x="2991767" y="3153284"/>
            <a:ext cx="590226" cy="276999"/>
          </a:xfrm>
          <a:prstGeom prst="rect">
            <a:avLst/>
          </a:prstGeom>
          <a:noFill/>
        </p:spPr>
        <p:txBody>
          <a:bodyPr wrap="none" rtlCol="0">
            <a:spAutoFit/>
          </a:bodyPr>
          <a:lstStyle/>
          <a:p>
            <a:r>
              <a:rPr lang="it-IT" sz="1200" b="1" dirty="0" smtClean="0">
                <a:solidFill>
                  <a:schemeClr val="tx2"/>
                </a:solidFill>
                <a:latin typeface="Bradley Hand ITC" pitchFamily="66" charset="0"/>
              </a:rPr>
              <a:t>DATA</a:t>
            </a:r>
            <a:endParaRPr lang="en-US" sz="1200" b="1" dirty="0">
              <a:solidFill>
                <a:schemeClr val="tx2"/>
              </a:solidFill>
              <a:latin typeface="Bradley Hand ITC"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596" y="181253"/>
            <a:ext cx="7031255" cy="924713"/>
          </a:xfrm>
        </p:spPr>
        <p:txBody>
          <a:bodyPr/>
          <a:lstStyle/>
          <a:p>
            <a:r>
              <a:rPr lang="en-US" dirty="0" smtClean="0"/>
              <a:t>WHOS supply-chain SECO</a:t>
            </a:r>
            <a:endParaRPr lang="en-US" dirty="0"/>
          </a:p>
        </p:txBody>
      </p:sp>
      <p:pic>
        <p:nvPicPr>
          <p:cNvPr id="5" name="Picture 4"/>
          <p:cNvPicPr>
            <a:picLocks noChangeAspect="1"/>
          </p:cNvPicPr>
          <p:nvPr/>
        </p:nvPicPr>
        <p:blipFill>
          <a:blip r:embed="rId3" cstate="print"/>
          <a:stretch>
            <a:fillRect/>
          </a:stretch>
        </p:blipFill>
        <p:spPr>
          <a:xfrm>
            <a:off x="2063387" y="1533400"/>
            <a:ext cx="1485440" cy="617029"/>
          </a:xfrm>
          <a:prstGeom prst="rect">
            <a:avLst/>
          </a:prstGeom>
        </p:spPr>
      </p:pic>
      <p:grpSp>
        <p:nvGrpSpPr>
          <p:cNvPr id="3" name="Group 5"/>
          <p:cNvGrpSpPr/>
          <p:nvPr/>
        </p:nvGrpSpPr>
        <p:grpSpPr>
          <a:xfrm>
            <a:off x="352313" y="1325774"/>
            <a:ext cx="1616048" cy="807608"/>
            <a:chOff x="6086452" y="-22396"/>
            <a:chExt cx="1616048" cy="807608"/>
          </a:xfrm>
        </p:grpSpPr>
        <p:pic>
          <p:nvPicPr>
            <p:cNvPr id="7" name="Picture 2" descr="Related imag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40047" y="422041"/>
              <a:ext cx="301053" cy="30105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495472" y="369714"/>
              <a:ext cx="1049660"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0774C2"/>
                  </a:solidFill>
                  <a:effectLst/>
                  <a:uLnTx/>
                  <a:uFillTx/>
                </a:rPr>
                <a:t>Harmonization capacity</a:t>
              </a:r>
            </a:p>
          </p:txBody>
        </p:sp>
        <p:pic>
          <p:nvPicPr>
            <p:cNvPr id="9" name="Picture 4" descr="Image result for human computer interface"/>
            <p:cNvPicPr>
              <a:picLocks noChangeAspect="1" noChangeArrowheads="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6086452" y="76130"/>
              <a:ext cx="379181" cy="17063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6504942" y="-22396"/>
              <a:ext cx="1197558"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0774C2"/>
                  </a:solidFill>
                  <a:effectLst/>
                  <a:uLnTx/>
                  <a:uFillTx/>
                </a:rPr>
                <a:t>Human Computer Interface</a:t>
              </a:r>
            </a:p>
          </p:txBody>
        </p:sp>
      </p:grpSp>
      <p:sp>
        <p:nvSpPr>
          <p:cNvPr id="11" name="Pentagon 10"/>
          <p:cNvSpPr/>
          <p:nvPr/>
        </p:nvSpPr>
        <p:spPr>
          <a:xfrm>
            <a:off x="161591" y="4666307"/>
            <a:ext cx="8799528" cy="1180657"/>
          </a:xfrm>
          <a:prstGeom prst="homePlate">
            <a:avLst>
              <a:gd name="adj" fmla="val 47413"/>
            </a:avLst>
          </a:prstGeom>
          <a:solidFill>
            <a:srgbClr val="86B5E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12" name="Pentagon 11"/>
          <p:cNvSpPr/>
          <p:nvPr/>
        </p:nvSpPr>
        <p:spPr>
          <a:xfrm>
            <a:off x="161592" y="3548832"/>
            <a:ext cx="8799528" cy="1112334"/>
          </a:xfrm>
          <a:prstGeom prst="homePlate">
            <a:avLst/>
          </a:prstGeom>
          <a:solidFill>
            <a:srgbClr val="ADD393"/>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13" name="Pentagon 12"/>
          <p:cNvSpPr/>
          <p:nvPr/>
        </p:nvSpPr>
        <p:spPr>
          <a:xfrm>
            <a:off x="161592" y="2203994"/>
            <a:ext cx="8799528" cy="1337456"/>
          </a:xfrm>
          <a:prstGeom prst="homePlate">
            <a:avLst>
              <a:gd name="adj" fmla="val 42692"/>
            </a:avLst>
          </a:prstGeom>
          <a:solidFill>
            <a:srgbClr val="F3A773"/>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grpSp>
        <p:nvGrpSpPr>
          <p:cNvPr id="4" name="Group 13"/>
          <p:cNvGrpSpPr/>
          <p:nvPr/>
        </p:nvGrpSpPr>
        <p:grpSpPr>
          <a:xfrm>
            <a:off x="1704155" y="3038445"/>
            <a:ext cx="4257831" cy="279499"/>
            <a:chOff x="957942" y="2452612"/>
            <a:chExt cx="6709037" cy="440405"/>
          </a:xfrm>
        </p:grpSpPr>
        <p:sp>
          <p:nvSpPr>
            <p:cNvPr id="15" name="Rounded Rectangle 14"/>
            <p:cNvSpPr/>
            <p:nvPr/>
          </p:nvSpPr>
          <p:spPr>
            <a:xfrm>
              <a:off x="957942" y="2526122"/>
              <a:ext cx="6709037" cy="217080"/>
            </a:xfrm>
            <a:prstGeom prst="round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endParaRPr>
            </a:p>
          </p:txBody>
        </p:sp>
        <p:sp>
          <p:nvSpPr>
            <p:cNvPr id="16" name="TextBox 15"/>
            <p:cNvSpPr txBox="1"/>
            <p:nvPr/>
          </p:nvSpPr>
          <p:spPr>
            <a:xfrm>
              <a:off x="4839479" y="2452612"/>
              <a:ext cx="715318" cy="4364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prstClr val="white"/>
                  </a:solidFill>
                  <a:effectLst/>
                  <a:uLnTx/>
                  <a:uFillTx/>
                </a:rPr>
                <a:t>APIs</a:t>
              </a:r>
            </a:p>
          </p:txBody>
        </p:sp>
        <p:sp>
          <p:nvSpPr>
            <p:cNvPr id="17" name="TextBox 16"/>
            <p:cNvSpPr txBox="1"/>
            <p:nvPr/>
          </p:nvSpPr>
          <p:spPr>
            <a:xfrm>
              <a:off x="2588240" y="2456551"/>
              <a:ext cx="715318" cy="4364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APIs</a:t>
              </a:r>
            </a:p>
          </p:txBody>
        </p:sp>
      </p:grpSp>
      <p:grpSp>
        <p:nvGrpSpPr>
          <p:cNvPr id="6" name="Group 17"/>
          <p:cNvGrpSpPr/>
          <p:nvPr/>
        </p:nvGrpSpPr>
        <p:grpSpPr>
          <a:xfrm>
            <a:off x="1669165" y="4792560"/>
            <a:ext cx="4257831" cy="279499"/>
            <a:chOff x="902808" y="4716853"/>
            <a:chExt cx="6709037" cy="440405"/>
          </a:xfrm>
        </p:grpSpPr>
        <p:sp>
          <p:nvSpPr>
            <p:cNvPr id="19" name="Rounded Rectangle 18"/>
            <p:cNvSpPr/>
            <p:nvPr/>
          </p:nvSpPr>
          <p:spPr>
            <a:xfrm>
              <a:off x="902808" y="4790783"/>
              <a:ext cx="6709037" cy="217080"/>
            </a:xfrm>
            <a:prstGeom prst="round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white"/>
                </a:solidFill>
                <a:effectLst/>
                <a:uLnTx/>
                <a:uFillTx/>
              </a:endParaRPr>
            </a:p>
          </p:txBody>
        </p:sp>
        <p:sp>
          <p:nvSpPr>
            <p:cNvPr id="20" name="TextBox 19"/>
            <p:cNvSpPr txBox="1"/>
            <p:nvPr/>
          </p:nvSpPr>
          <p:spPr>
            <a:xfrm>
              <a:off x="4874309" y="4716853"/>
              <a:ext cx="715318" cy="4364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prstClr val="white"/>
                  </a:solidFill>
                  <a:effectLst/>
                  <a:uLnTx/>
                  <a:uFillTx/>
                </a:rPr>
                <a:t>APIs</a:t>
              </a:r>
            </a:p>
          </p:txBody>
        </p:sp>
        <p:sp>
          <p:nvSpPr>
            <p:cNvPr id="21" name="TextBox 20"/>
            <p:cNvSpPr txBox="1"/>
            <p:nvPr/>
          </p:nvSpPr>
          <p:spPr>
            <a:xfrm>
              <a:off x="2623070" y="4720792"/>
              <a:ext cx="715318" cy="4364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prstClr val="white"/>
                  </a:solidFill>
                  <a:effectLst/>
                  <a:uLnTx/>
                  <a:uFillTx/>
                </a:rPr>
                <a:t>APIs</a:t>
              </a:r>
            </a:p>
          </p:txBody>
        </p:sp>
      </p:grpSp>
      <p:sp>
        <p:nvSpPr>
          <p:cNvPr id="22" name="Rounded Rectangle 21"/>
          <p:cNvSpPr/>
          <p:nvPr/>
        </p:nvSpPr>
        <p:spPr>
          <a:xfrm>
            <a:off x="1541989" y="3278424"/>
            <a:ext cx="4535158" cy="605321"/>
          </a:xfrm>
          <a:prstGeom prst="roundRect">
            <a:avLst/>
          </a:prstGeom>
          <a:solidFill>
            <a:sysClr val="window" lastClr="FFFFFF"/>
          </a:solid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sp>
        <p:nvSpPr>
          <p:cNvPr id="23" name="TextBox 22"/>
          <p:cNvSpPr txBox="1"/>
          <p:nvPr/>
        </p:nvSpPr>
        <p:spPr>
          <a:xfrm>
            <a:off x="1769306" y="3436421"/>
            <a:ext cx="4001967" cy="338554"/>
          </a:xfrm>
          <a:prstGeom prst="rect">
            <a:avLst/>
          </a:prstGeom>
          <a:noFill/>
          <a:effectLst>
            <a:softEdge rad="127000"/>
          </a:effectLst>
        </p:spPr>
        <p:txBody>
          <a:bodyPr wrap="square" rtlCol="0">
            <a:spAutoFit/>
          </a:bodyPr>
          <a:lstStyle>
            <a:defPPr>
              <a:defRPr lang="en-GB"/>
            </a:defPPr>
            <a:lvl1pPr marL="0" marR="0" lvl="0" indent="0" algn="ctr" defTabSz="914400" eaLnBrk="1" fontAlgn="auto" latinLnBrk="0" hangingPunct="1">
              <a:spcBef>
                <a:spcPts val="0"/>
              </a:spcBef>
              <a:spcAft>
                <a:spcPts val="0"/>
              </a:spcAft>
              <a:buClrTx/>
              <a:buSzTx/>
              <a:buFontTx/>
              <a:buNone/>
              <a:tabLst/>
              <a:defRPr kumimoji="0" sz="1400" b="0" i="0" u="none" strike="noStrike" kern="0" cap="none" spc="0" normalizeH="0" baseline="0">
                <a:ln w="0"/>
                <a:solidFill>
                  <a:srgbClr val="0070C0"/>
                </a:solidFill>
                <a:effectLst>
                  <a:outerShdw blurRad="38100" dist="25400" dir="5400000" algn="ctr" rotWithShape="0">
                    <a:srgbClr val="6E747A">
                      <a:alpha val="43000"/>
                    </a:srgbClr>
                  </a:outerShdw>
                </a:effectLst>
                <a:uLnTx/>
                <a:uFillTx/>
                <a:latin typeface="Calibri" panose="020F0502020204030204"/>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latin typeface="Calibri" panose="020F0502020204030204"/>
              </a:rPr>
              <a:t>Brokering/Mediation</a:t>
            </a:r>
            <a:r>
              <a:rPr kumimoji="0" lang="en-US" sz="1600" b="0" i="0" u="none" strike="noStrike" kern="0" cap="none" spc="0" normalizeH="0" noProof="0" dirty="0" smtClean="0">
                <a:ln w="0"/>
                <a:solidFill>
                  <a:srgbClr val="0070C0"/>
                </a:solidFill>
                <a:effectLst>
                  <a:outerShdw blurRad="38100" dist="25400" dir="5400000" algn="ctr" rotWithShape="0">
                    <a:srgbClr val="6E747A">
                      <a:alpha val="43000"/>
                    </a:srgbClr>
                  </a:outerShdw>
                </a:effectLst>
                <a:uLnTx/>
                <a:uFillTx/>
                <a:latin typeface="Calibri" panose="020F0502020204030204"/>
              </a:rPr>
              <a:t> </a:t>
            </a:r>
            <a:r>
              <a:rPr kumimoji="0" lang="en-US" sz="16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latin typeface="Calibri" panose="020F0502020204030204"/>
              </a:rPr>
              <a:t>Platform</a:t>
            </a:r>
            <a:endParaRPr kumimoji="0" lang="en-US" sz="1600" b="0"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Calibri" panose="020F0502020204030204"/>
            </a:endParaRPr>
          </a:p>
        </p:txBody>
      </p:sp>
      <p:sp>
        <p:nvSpPr>
          <p:cNvPr id="24" name="Rounded Rectangle 23"/>
          <p:cNvSpPr/>
          <p:nvPr/>
        </p:nvSpPr>
        <p:spPr>
          <a:xfrm>
            <a:off x="1552823" y="4138595"/>
            <a:ext cx="4531318" cy="636104"/>
          </a:xfrm>
          <a:prstGeom prst="roundRect">
            <a:avLst/>
          </a:prstGeom>
          <a:solidFill>
            <a:srgbClr val="FFC000">
              <a:lumMod val="20000"/>
              <a:lumOff val="80000"/>
            </a:srgbClr>
          </a:solidFill>
          <a:ln w="1905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sp>
        <p:nvSpPr>
          <p:cNvPr id="25" name="TextBox 24"/>
          <p:cNvSpPr txBox="1"/>
          <p:nvPr/>
        </p:nvSpPr>
        <p:spPr>
          <a:xfrm>
            <a:off x="1619916" y="4287886"/>
            <a:ext cx="4342071" cy="338554"/>
          </a:xfrm>
          <a:prstGeom prst="rect">
            <a:avLst/>
          </a:prstGeom>
          <a:noFill/>
          <a:effectLst>
            <a:softEdge rad="127000"/>
          </a:effectLst>
        </p:spPr>
        <p:txBody>
          <a:bodyPr wrap="square" rtlCol="0">
            <a:spAutoFit/>
          </a:bodyPr>
          <a:lstStyle>
            <a:defPPr>
              <a:defRPr lang="en-GB"/>
            </a:defPPr>
            <a:lvl1pPr marL="0" marR="0" lvl="0" indent="0" algn="ctr" defTabSz="914400" eaLnBrk="1" fontAlgn="auto" latinLnBrk="0" hangingPunct="1">
              <a:spcBef>
                <a:spcPts val="0"/>
              </a:spcBef>
              <a:spcAft>
                <a:spcPts val="0"/>
              </a:spcAft>
              <a:buClrTx/>
              <a:buSzTx/>
              <a:buFontTx/>
              <a:buNone/>
              <a:tabLst/>
              <a:defRPr kumimoji="0" sz="1400" b="0" i="0" u="none" strike="noStrike" kern="0" cap="none" spc="0" normalizeH="0" baseline="0">
                <a:ln w="0"/>
                <a:solidFill>
                  <a:srgbClr val="0070C0"/>
                </a:solidFill>
                <a:effectLst>
                  <a:outerShdw blurRad="38100" dist="25400" dir="5400000" algn="ctr" rotWithShape="0">
                    <a:srgbClr val="6E747A">
                      <a:alpha val="43000"/>
                    </a:srgbClr>
                  </a:outerShdw>
                </a:effectLst>
                <a:uLnTx/>
                <a:uFillTx/>
                <a:latin typeface="Calibri" panose="020F0502020204030204"/>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latin typeface="Calibri" panose="020F0502020204030204"/>
              </a:rPr>
              <a:t>Regional/National Data Nodes</a:t>
            </a:r>
            <a:endParaRPr kumimoji="0" lang="en-US" sz="1600" b="0"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Calibri" panose="020F0502020204030204"/>
            </a:endParaRPr>
          </a:p>
        </p:txBody>
      </p:sp>
      <p:sp>
        <p:nvSpPr>
          <p:cNvPr id="28" name="Rounded Rectangle 27"/>
          <p:cNvSpPr/>
          <p:nvPr/>
        </p:nvSpPr>
        <p:spPr>
          <a:xfrm rot="16200000">
            <a:off x="5031428" y="3606739"/>
            <a:ext cx="3395656" cy="801126"/>
          </a:xfrm>
          <a:prstGeom prst="roundRect">
            <a:avLst/>
          </a:prstGeom>
          <a:solidFill>
            <a:srgbClr val="FFC000">
              <a:lumMod val="20000"/>
              <a:lumOff val="80000"/>
            </a:srgbClr>
          </a:solidFill>
          <a:ln w="1905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sp>
        <p:nvSpPr>
          <p:cNvPr id="29" name="TextBox 28"/>
          <p:cNvSpPr txBox="1"/>
          <p:nvPr/>
        </p:nvSpPr>
        <p:spPr>
          <a:xfrm rot="16200000">
            <a:off x="5130150" y="3818796"/>
            <a:ext cx="3283364" cy="584775"/>
          </a:xfrm>
          <a:prstGeom prst="rect">
            <a:avLst/>
          </a:prstGeom>
          <a:noFill/>
          <a:effectLst>
            <a:softEdge rad="127000"/>
          </a:effectLst>
        </p:spPr>
        <p:txBody>
          <a:bodyPr wrap="square" rtlCol="0">
            <a:spAutoFit/>
          </a:bodyPr>
          <a:lstStyle>
            <a:defPPr>
              <a:defRPr lang="en-GB"/>
            </a:defPPr>
            <a:lvl1pPr marL="0" marR="0" lvl="0" indent="0" algn="ctr" defTabSz="914400" eaLnBrk="1" fontAlgn="auto" latinLnBrk="0" hangingPunct="1">
              <a:spcBef>
                <a:spcPts val="0"/>
              </a:spcBef>
              <a:spcAft>
                <a:spcPts val="0"/>
              </a:spcAft>
              <a:buClrTx/>
              <a:buSzTx/>
              <a:buFontTx/>
              <a:buNone/>
              <a:tabLst/>
              <a:defRPr kumimoji="0" sz="1400" b="0" i="0" u="none" strike="noStrike" kern="0" cap="none" spc="0" normalizeH="0" baseline="0">
                <a:ln w="0"/>
                <a:solidFill>
                  <a:srgbClr val="0070C0"/>
                </a:solidFill>
                <a:effectLst>
                  <a:outerShdw blurRad="38100" dist="25400" dir="5400000" algn="ctr" rotWithShape="0">
                    <a:srgbClr val="6E747A">
                      <a:alpha val="43000"/>
                    </a:srgbClr>
                  </a:outerShdw>
                </a:effectLst>
                <a:uLnTx/>
                <a:uFillTx/>
                <a:latin typeface="Calibri" panose="020F0502020204030204"/>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Calibri" panose="020F0502020204030204"/>
              </a:rPr>
              <a:t>Thematic/International Federation systems</a:t>
            </a:r>
          </a:p>
        </p:txBody>
      </p:sp>
      <p:grpSp>
        <p:nvGrpSpPr>
          <p:cNvPr id="14" name="Group 29"/>
          <p:cNvGrpSpPr/>
          <p:nvPr/>
        </p:nvGrpSpPr>
        <p:grpSpPr>
          <a:xfrm>
            <a:off x="1552825" y="2309474"/>
            <a:ext cx="4431704" cy="753501"/>
            <a:chOff x="719492" y="1379524"/>
            <a:chExt cx="6983008" cy="1187287"/>
          </a:xfrm>
          <a:effectLst/>
        </p:grpSpPr>
        <p:sp>
          <p:nvSpPr>
            <p:cNvPr id="31" name="Rounded Rectangle 30"/>
            <p:cNvSpPr/>
            <p:nvPr/>
          </p:nvSpPr>
          <p:spPr>
            <a:xfrm>
              <a:off x="3225613" y="1381190"/>
              <a:ext cx="2465624" cy="1173629"/>
            </a:xfrm>
            <a:prstGeom prst="roundRect">
              <a:avLst/>
            </a:prstGeom>
            <a:solidFill>
              <a:sysClr val="window" lastClr="FFFFFF"/>
            </a:solid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sp>
          <p:nvSpPr>
            <p:cNvPr id="32" name="Rounded Rectangle 31"/>
            <p:cNvSpPr/>
            <p:nvPr/>
          </p:nvSpPr>
          <p:spPr>
            <a:xfrm>
              <a:off x="5793886" y="1379524"/>
              <a:ext cx="1908614" cy="1173629"/>
            </a:xfrm>
            <a:prstGeom prst="roundRect">
              <a:avLst/>
            </a:prstGeom>
            <a:solidFill>
              <a:sysClr val="window" lastClr="FFFFFF"/>
            </a:solid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sp>
          <p:nvSpPr>
            <p:cNvPr id="33" name="Rounded Rectangle 32"/>
            <p:cNvSpPr/>
            <p:nvPr/>
          </p:nvSpPr>
          <p:spPr>
            <a:xfrm>
              <a:off x="719492" y="1393182"/>
              <a:ext cx="2323491" cy="1173629"/>
            </a:xfrm>
            <a:prstGeom prst="roundRect">
              <a:avLst/>
            </a:prstGeom>
            <a:solidFill>
              <a:sysClr val="window" lastClr="FFFFFF"/>
            </a:solid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sp>
          <p:nvSpPr>
            <p:cNvPr id="34" name="TextBox 33"/>
            <p:cNvSpPr txBox="1"/>
            <p:nvPr/>
          </p:nvSpPr>
          <p:spPr>
            <a:xfrm>
              <a:off x="845934" y="1431015"/>
              <a:ext cx="2066483" cy="824435"/>
            </a:xfrm>
            <a:prstGeom prst="rect">
              <a:avLst/>
            </a:prstGeom>
            <a:noFill/>
            <a:effectLst>
              <a:softEdge rad="1270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rPr>
                <a:t>WMO Programmes</a:t>
              </a:r>
            </a:p>
          </p:txBody>
        </p:sp>
        <p:sp>
          <p:nvSpPr>
            <p:cNvPr id="35" name="Rectangle 34"/>
            <p:cNvSpPr/>
            <p:nvPr/>
          </p:nvSpPr>
          <p:spPr>
            <a:xfrm>
              <a:off x="3153017" y="1439664"/>
              <a:ext cx="2514861" cy="824435"/>
            </a:xfrm>
            <a:prstGeom prst="rect">
              <a:avLst/>
            </a:prstGeom>
            <a:noFill/>
            <a:effectLst>
              <a:softEdge rad="1270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rPr>
                <a:t>WMO </a:t>
              </a:r>
              <a:r>
                <a:rPr kumimoji="0" lang="en-US" sz="1400" b="0" i="0" u="none" strike="noStrike" kern="0" cap="none" spc="0" normalizeH="0" baseline="0" noProof="0" dirty="0" err="1" smtClean="0">
                  <a:ln w="0"/>
                  <a:solidFill>
                    <a:srgbClr val="0070C0"/>
                  </a:solidFill>
                  <a:effectLst>
                    <a:outerShdw blurRad="38100" dist="25400" dir="5400000" algn="ctr" rotWithShape="0">
                      <a:srgbClr val="6E747A">
                        <a:alpha val="43000"/>
                      </a:srgbClr>
                    </a:outerShdw>
                  </a:effectLst>
                  <a:uLnTx/>
                  <a:uFillTx/>
                </a:rPr>
                <a:t>CHy</a:t>
              </a:r>
              <a:endParaRPr kumimoji="0" lang="en-US" sz="14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rPr>
                <a:t>Projects</a:t>
              </a:r>
            </a:p>
          </p:txBody>
        </p:sp>
        <p:sp>
          <p:nvSpPr>
            <p:cNvPr id="36" name="Rectangle 35"/>
            <p:cNvSpPr/>
            <p:nvPr/>
          </p:nvSpPr>
          <p:spPr>
            <a:xfrm>
              <a:off x="6062961" y="1383172"/>
              <a:ext cx="1248728" cy="824435"/>
            </a:xfrm>
            <a:prstGeom prst="rect">
              <a:avLst/>
            </a:prstGeom>
            <a:noFill/>
            <a:effectLst>
              <a:softEdge rad="127000"/>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rPr>
                <a:t>Other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rPr>
                <a:t>Apps</a:t>
              </a:r>
            </a:p>
          </p:txBody>
        </p:sp>
      </p:grpSp>
      <p:sp>
        <p:nvSpPr>
          <p:cNvPr id="37" name="Rounded Rectangle 36"/>
          <p:cNvSpPr/>
          <p:nvPr/>
        </p:nvSpPr>
        <p:spPr>
          <a:xfrm>
            <a:off x="1553963" y="5046345"/>
            <a:ext cx="4523183" cy="618267"/>
          </a:xfrm>
          <a:prstGeom prst="roundRect">
            <a:avLst/>
          </a:prstGeom>
          <a:solidFill>
            <a:srgbClr val="FFC000">
              <a:lumMod val="20000"/>
              <a:lumOff val="80000"/>
            </a:srgbClr>
          </a:solidFill>
          <a:ln w="1905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sp>
        <p:nvSpPr>
          <p:cNvPr id="38" name="TextBox 37"/>
          <p:cNvSpPr txBox="1"/>
          <p:nvPr/>
        </p:nvSpPr>
        <p:spPr>
          <a:xfrm>
            <a:off x="2165231" y="5179995"/>
            <a:ext cx="3251441" cy="338554"/>
          </a:xfrm>
          <a:prstGeom prst="rect">
            <a:avLst/>
          </a:prstGeom>
          <a:noFill/>
          <a:effectLst>
            <a:softEdge rad="127000"/>
          </a:effectLst>
        </p:spPr>
        <p:txBody>
          <a:bodyPr wrap="square" rtlCol="0">
            <a:spAutoFit/>
          </a:bodyPr>
          <a:lstStyle>
            <a:defPPr>
              <a:defRPr lang="en-GB"/>
            </a:defPPr>
            <a:lvl1pPr marL="0" marR="0" lvl="0" indent="0" algn="ctr" defTabSz="914400" eaLnBrk="1" fontAlgn="auto" latinLnBrk="0" hangingPunct="1">
              <a:spcBef>
                <a:spcPts val="0"/>
              </a:spcBef>
              <a:spcAft>
                <a:spcPts val="0"/>
              </a:spcAft>
              <a:buClrTx/>
              <a:buSzTx/>
              <a:buFontTx/>
              <a:buNone/>
              <a:tabLst/>
              <a:defRPr kumimoji="0" sz="1400" b="0" i="0" u="none" strike="noStrike" kern="0" cap="none" spc="0" normalizeH="0" baseline="0">
                <a:ln w="0"/>
                <a:solidFill>
                  <a:srgbClr val="0070C0"/>
                </a:solidFill>
                <a:effectLst>
                  <a:outerShdw blurRad="38100" dist="25400" dir="5400000" algn="ctr" rotWithShape="0">
                    <a:srgbClr val="6E747A">
                      <a:alpha val="43000"/>
                    </a:srgbClr>
                  </a:outerShdw>
                </a:effectLst>
                <a:uLnTx/>
                <a:uFillTx/>
                <a:latin typeface="Calibri" panose="020F0502020204030204"/>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Calibri" panose="020F0502020204030204"/>
              </a:rPr>
              <a:t>Data systems</a:t>
            </a:r>
          </a:p>
        </p:txBody>
      </p:sp>
      <p:sp>
        <p:nvSpPr>
          <p:cNvPr id="39" name="Right Arrow 38"/>
          <p:cNvSpPr/>
          <p:nvPr/>
        </p:nvSpPr>
        <p:spPr>
          <a:xfrm rot="5400000">
            <a:off x="3464338" y="3247081"/>
            <a:ext cx="269547" cy="319189"/>
          </a:xfrm>
          <a:prstGeom prst="rightArrow">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0" name="Right Arrow 39"/>
          <p:cNvSpPr/>
          <p:nvPr/>
        </p:nvSpPr>
        <p:spPr>
          <a:xfrm rot="16200000" flipV="1">
            <a:off x="3553849" y="3082172"/>
            <a:ext cx="242924" cy="319189"/>
          </a:xfrm>
          <a:prstGeom prst="rightArrow">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1" name="Rounded Rectangle 40"/>
          <p:cNvSpPr/>
          <p:nvPr/>
        </p:nvSpPr>
        <p:spPr>
          <a:xfrm>
            <a:off x="1702326" y="3938695"/>
            <a:ext cx="4257831" cy="137768"/>
          </a:xfrm>
          <a:prstGeom prst="round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2" name="Right Arrow 41"/>
          <p:cNvSpPr/>
          <p:nvPr/>
        </p:nvSpPr>
        <p:spPr>
          <a:xfrm rot="5400000">
            <a:off x="3446964" y="3941342"/>
            <a:ext cx="304296" cy="319189"/>
          </a:xfrm>
          <a:prstGeom prst="rightArrow">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3" name="Right Arrow 42"/>
          <p:cNvSpPr/>
          <p:nvPr/>
        </p:nvSpPr>
        <p:spPr>
          <a:xfrm rot="16200000" flipV="1">
            <a:off x="3550905" y="3753280"/>
            <a:ext cx="304296" cy="319189"/>
          </a:xfrm>
          <a:prstGeom prst="rightArrow">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4" name="Right Arrow 43"/>
          <p:cNvSpPr/>
          <p:nvPr/>
        </p:nvSpPr>
        <p:spPr>
          <a:xfrm rot="5400000">
            <a:off x="1642557" y="3601132"/>
            <a:ext cx="975043" cy="319189"/>
          </a:xfrm>
          <a:prstGeom prst="rightArrow">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5" name="Right Arrow 44"/>
          <p:cNvSpPr/>
          <p:nvPr/>
        </p:nvSpPr>
        <p:spPr>
          <a:xfrm rot="16200000" flipV="1">
            <a:off x="1746113" y="3416905"/>
            <a:ext cx="975043" cy="319189"/>
          </a:xfrm>
          <a:prstGeom prst="rightArrow">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8" name="Right Arrow 47"/>
          <p:cNvSpPr/>
          <p:nvPr/>
        </p:nvSpPr>
        <p:spPr>
          <a:xfrm rot="5400000">
            <a:off x="3462370" y="4691039"/>
            <a:ext cx="304296" cy="319189"/>
          </a:xfrm>
          <a:prstGeom prst="rightArrow">
            <a:avLst/>
          </a:prstGeom>
          <a:solidFill>
            <a:srgbClr val="5B9BD5"/>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49" name="TextBox 48"/>
          <p:cNvSpPr txBox="1"/>
          <p:nvPr/>
        </p:nvSpPr>
        <p:spPr>
          <a:xfrm>
            <a:off x="4175827" y="3872561"/>
            <a:ext cx="45397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prstClr val="white"/>
                </a:solidFill>
                <a:effectLst/>
                <a:uLnTx/>
                <a:uFillTx/>
              </a:rPr>
              <a:t>APIs</a:t>
            </a:r>
          </a:p>
        </p:txBody>
      </p:sp>
      <p:sp>
        <p:nvSpPr>
          <p:cNvPr id="50" name="TextBox 49"/>
          <p:cNvSpPr txBox="1"/>
          <p:nvPr/>
        </p:nvSpPr>
        <p:spPr>
          <a:xfrm>
            <a:off x="2747098" y="3875062"/>
            <a:ext cx="45397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rPr>
              <a:t>APIs</a:t>
            </a:r>
          </a:p>
        </p:txBody>
      </p:sp>
      <p:grpSp>
        <p:nvGrpSpPr>
          <p:cNvPr id="18" name="Group 55"/>
          <p:cNvGrpSpPr/>
          <p:nvPr/>
        </p:nvGrpSpPr>
        <p:grpSpPr>
          <a:xfrm>
            <a:off x="6055774" y="2609675"/>
            <a:ext cx="310543" cy="2785515"/>
            <a:chOff x="7680009" y="1525291"/>
            <a:chExt cx="489320" cy="4389120"/>
          </a:xfrm>
        </p:grpSpPr>
        <p:sp>
          <p:nvSpPr>
            <p:cNvPr id="57" name="Rounded Rectangle 56"/>
            <p:cNvSpPr/>
            <p:nvPr/>
          </p:nvSpPr>
          <p:spPr>
            <a:xfrm rot="16200000">
              <a:off x="5733743" y="3611311"/>
              <a:ext cx="4389120" cy="217080"/>
            </a:xfrm>
            <a:prstGeom prst="round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58" name="TextBox 57"/>
            <p:cNvSpPr txBox="1"/>
            <p:nvPr/>
          </p:nvSpPr>
          <p:spPr>
            <a:xfrm rot="16200000">
              <a:off x="7535089" y="4650140"/>
              <a:ext cx="783517" cy="4849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APIs</a:t>
              </a:r>
            </a:p>
          </p:txBody>
        </p:sp>
        <p:sp>
          <p:nvSpPr>
            <p:cNvPr id="59" name="TextBox 58"/>
            <p:cNvSpPr txBox="1"/>
            <p:nvPr/>
          </p:nvSpPr>
          <p:spPr>
            <a:xfrm rot="16200000">
              <a:off x="7530732" y="3504958"/>
              <a:ext cx="783517" cy="4849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APIs</a:t>
              </a:r>
            </a:p>
          </p:txBody>
        </p:sp>
        <p:sp>
          <p:nvSpPr>
            <p:cNvPr id="60" name="TextBox 59"/>
            <p:cNvSpPr txBox="1"/>
            <p:nvPr/>
          </p:nvSpPr>
          <p:spPr>
            <a:xfrm rot="16200000">
              <a:off x="7535084" y="2290114"/>
              <a:ext cx="783517" cy="4849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APIs</a:t>
              </a:r>
            </a:p>
          </p:txBody>
        </p:sp>
      </p:grpSp>
      <p:sp>
        <p:nvSpPr>
          <p:cNvPr id="61" name="Can 60"/>
          <p:cNvSpPr/>
          <p:nvPr/>
        </p:nvSpPr>
        <p:spPr>
          <a:xfrm>
            <a:off x="1479534" y="5441779"/>
            <a:ext cx="403457" cy="353716"/>
          </a:xfrm>
          <a:prstGeom prst="can">
            <a:avLst>
              <a:gd name="adj" fmla="val 50000"/>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62" name="Can 61"/>
          <p:cNvSpPr/>
          <p:nvPr/>
        </p:nvSpPr>
        <p:spPr>
          <a:xfrm>
            <a:off x="6125131" y="5446198"/>
            <a:ext cx="403457" cy="353716"/>
          </a:xfrm>
          <a:prstGeom prst="can">
            <a:avLst>
              <a:gd name="adj" fmla="val 50000"/>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pic>
        <p:nvPicPr>
          <p:cNvPr id="65" name="Picture 64"/>
          <p:cNvPicPr>
            <a:picLocks noChangeAspect="1"/>
          </p:cNvPicPr>
          <p:nvPr/>
        </p:nvPicPr>
        <p:blipFill>
          <a:blip r:embed="rId6" cstate="print">
            <a:duotone>
              <a:srgbClr val="5B9BD5">
                <a:shade val="45000"/>
                <a:satMod val="135000"/>
              </a:srgbClr>
              <a:prstClr val="white"/>
            </a:duotone>
            <a:extLst>
              <a:ext uri="{28A0092B-C50C-407E-A947-70E740481C1C}">
                <a14:useLocalDpi xmlns:a14="http://schemas.microsoft.com/office/drawing/2010/main" xmlns="" val="0"/>
              </a:ext>
            </a:extLst>
          </a:blip>
          <a:stretch>
            <a:fillRect/>
          </a:stretch>
        </p:blipFill>
        <p:spPr>
          <a:xfrm>
            <a:off x="6811676" y="5420277"/>
            <a:ext cx="249743" cy="249743"/>
          </a:xfrm>
          <a:prstGeom prst="rect">
            <a:avLst/>
          </a:prstGeom>
        </p:spPr>
      </p:pic>
      <p:pic>
        <p:nvPicPr>
          <p:cNvPr id="66" name="Picture 65"/>
          <p:cNvPicPr>
            <a:picLocks noChangeAspect="1"/>
          </p:cNvPicPr>
          <p:nvPr/>
        </p:nvPicPr>
        <p:blipFill>
          <a:blip r:embed="rId6" cstate="print">
            <a:duotone>
              <a:srgbClr val="5B9BD5">
                <a:shade val="45000"/>
                <a:satMod val="135000"/>
              </a:srgbClr>
              <a:prstClr val="white"/>
            </a:duotone>
            <a:extLst>
              <a:ext uri="{28A0092B-C50C-407E-A947-70E740481C1C}">
                <a14:useLocalDpi xmlns:a14="http://schemas.microsoft.com/office/drawing/2010/main" xmlns="" val="0"/>
              </a:ext>
            </a:extLst>
          </a:blip>
          <a:stretch>
            <a:fillRect/>
          </a:stretch>
        </p:blipFill>
        <p:spPr>
          <a:xfrm>
            <a:off x="1660415" y="4190436"/>
            <a:ext cx="249743" cy="249743"/>
          </a:xfrm>
          <a:prstGeom prst="rect">
            <a:avLst/>
          </a:prstGeom>
        </p:spPr>
      </p:pic>
      <p:sp>
        <p:nvSpPr>
          <p:cNvPr id="67" name="TextBox 66"/>
          <p:cNvSpPr txBox="1"/>
          <p:nvPr/>
        </p:nvSpPr>
        <p:spPr>
          <a:xfrm rot="20186430">
            <a:off x="7304492" y="2775899"/>
            <a:ext cx="132472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rPr>
              <a:t>DOWNSTREAM</a:t>
            </a:r>
          </a:p>
        </p:txBody>
      </p:sp>
      <p:sp>
        <p:nvSpPr>
          <p:cNvPr id="68" name="TextBox 67"/>
          <p:cNvSpPr txBox="1"/>
          <p:nvPr/>
        </p:nvSpPr>
        <p:spPr>
          <a:xfrm rot="20186430">
            <a:off x="7452072" y="5165182"/>
            <a:ext cx="102233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rPr>
              <a:t>UPSTREAM</a:t>
            </a:r>
          </a:p>
        </p:txBody>
      </p:sp>
      <p:sp>
        <p:nvSpPr>
          <p:cNvPr id="69" name="TextBox 68"/>
          <p:cNvSpPr txBox="1"/>
          <p:nvPr/>
        </p:nvSpPr>
        <p:spPr>
          <a:xfrm rot="20186430">
            <a:off x="7371015" y="3983967"/>
            <a:ext cx="112812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solidFill>
                <a:effectLst/>
                <a:uLnTx/>
                <a:uFillTx/>
              </a:rPr>
              <a:t>MIDSTREAM</a:t>
            </a:r>
          </a:p>
        </p:txBody>
      </p:sp>
      <p:pic>
        <p:nvPicPr>
          <p:cNvPr id="70" name="Picture 2" descr="Related image"/>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640590" y="3372417"/>
            <a:ext cx="294883" cy="294883"/>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Related imag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670214" y="4473507"/>
            <a:ext cx="232506" cy="232506"/>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Related image"/>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752106" y="2378760"/>
            <a:ext cx="232506" cy="232506"/>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4" descr="Image result for human computer interface"/>
          <p:cNvPicPr>
            <a:picLocks noChangeAspect="1" noChangeArrowheads="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2649184" y="2897111"/>
            <a:ext cx="268665" cy="12089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4" descr="Image result for human computer interface"/>
          <p:cNvPicPr>
            <a:picLocks noChangeAspect="1" noChangeArrowheads="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4327413" y="2901346"/>
            <a:ext cx="268665" cy="120899"/>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4" descr="Image result for human computer interface"/>
          <p:cNvPicPr>
            <a:picLocks noChangeAspect="1" noChangeArrowheads="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5619351" y="2903097"/>
            <a:ext cx="268665" cy="120899"/>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4" descr="Image result for human computer interface"/>
          <p:cNvPicPr>
            <a:picLocks noChangeAspect="1" noChangeArrowheads="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6426098" y="2409050"/>
            <a:ext cx="268665" cy="120899"/>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80"/>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723564" y="3642850"/>
            <a:ext cx="193471" cy="206957"/>
          </a:xfrm>
          <a:prstGeom prst="rect">
            <a:avLst/>
          </a:prstGeom>
        </p:spPr>
      </p:pic>
      <p:pic>
        <p:nvPicPr>
          <p:cNvPr id="82" name="Picture 8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694940" y="2828940"/>
            <a:ext cx="193471" cy="206957"/>
          </a:xfrm>
          <a:prstGeom prst="rect">
            <a:avLst/>
          </a:prstGeom>
        </p:spPr>
      </p:pic>
      <p:pic>
        <p:nvPicPr>
          <p:cNvPr id="83" name="Picture 8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95824" y="2821768"/>
            <a:ext cx="193471" cy="206957"/>
          </a:xfrm>
          <a:prstGeom prst="rect">
            <a:avLst/>
          </a:prstGeom>
        </p:spPr>
      </p:pic>
      <p:pic>
        <p:nvPicPr>
          <p:cNvPr id="84" name="Picture 8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741763" y="4539197"/>
            <a:ext cx="177199" cy="189551"/>
          </a:xfrm>
          <a:prstGeom prst="rect">
            <a:avLst/>
          </a:prstGeom>
        </p:spPr>
      </p:pic>
      <p:sp>
        <p:nvSpPr>
          <p:cNvPr id="77" name="Rounded Rectangle 25"/>
          <p:cNvSpPr/>
          <p:nvPr/>
        </p:nvSpPr>
        <p:spPr>
          <a:xfrm rot="16200000">
            <a:off x="-775059" y="3619477"/>
            <a:ext cx="3361215" cy="741212"/>
          </a:xfrm>
          <a:prstGeom prst="roundRect">
            <a:avLst/>
          </a:prstGeom>
          <a:solidFill>
            <a:srgbClr val="FFC000">
              <a:lumMod val="20000"/>
              <a:lumOff val="80000"/>
            </a:srgbClr>
          </a:solidFill>
          <a:ln w="19050" cap="flat" cmpd="sng" algn="ctr">
            <a:solidFill>
              <a:srgbClr val="FFC000"/>
            </a:solidFill>
            <a:prstDash val="sysDash"/>
            <a:miter lim="800000"/>
          </a:ln>
          <a:effectLst/>
        </p:spPr>
        <p:txBody>
          <a:bodyPr rtlCol="0" anchor="ctr"/>
          <a:lstStyle/>
          <a:p>
            <a:pPr marL="0" marR="0" lvl="0" indent="0" algn="ctr" defTabSz="914400" eaLnBrk="1" fontAlgn="auto" latinLnBrk="0" hangingPunct="1">
              <a:lnSpc>
                <a:spcPts val="3200"/>
              </a:lnSpc>
              <a:spcBef>
                <a:spcPts val="0"/>
              </a:spcBef>
              <a:spcAft>
                <a:spcPts val="0"/>
              </a:spcAft>
              <a:buClrTx/>
              <a:buSzTx/>
              <a:buFontTx/>
              <a:buNone/>
              <a:tabLst/>
              <a:defRPr/>
            </a:pPr>
            <a:endParaRPr kumimoji="0" lang="en-US" sz="900" b="0" i="0" u="none" strike="noStrike" kern="0" cap="none" spc="0" normalizeH="0" baseline="0" noProof="0" smtClean="0">
              <a:ln>
                <a:noFill/>
              </a:ln>
              <a:solidFill>
                <a:prstClr val="white"/>
              </a:solidFill>
              <a:effectLst/>
              <a:uLnTx/>
              <a:uFillTx/>
            </a:endParaRPr>
          </a:p>
        </p:txBody>
      </p:sp>
      <p:grpSp>
        <p:nvGrpSpPr>
          <p:cNvPr id="26" name="Group 50"/>
          <p:cNvGrpSpPr/>
          <p:nvPr/>
        </p:nvGrpSpPr>
        <p:grpSpPr>
          <a:xfrm>
            <a:off x="1260047" y="2628476"/>
            <a:ext cx="310543" cy="2785515"/>
            <a:chOff x="373669" y="1554915"/>
            <a:chExt cx="489320" cy="4389120"/>
          </a:xfrm>
        </p:grpSpPr>
        <p:sp>
          <p:nvSpPr>
            <p:cNvPr id="79" name="Rounded Rectangle 51"/>
            <p:cNvSpPr/>
            <p:nvPr/>
          </p:nvSpPr>
          <p:spPr>
            <a:xfrm rot="16200000">
              <a:off x="-1572597" y="3640935"/>
              <a:ext cx="4389120" cy="217080"/>
            </a:xfrm>
            <a:prstGeom prst="round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sp>
          <p:nvSpPr>
            <p:cNvPr id="85" name="TextBox 52"/>
            <p:cNvSpPr txBox="1"/>
            <p:nvPr/>
          </p:nvSpPr>
          <p:spPr>
            <a:xfrm rot="16200000">
              <a:off x="228749" y="4679764"/>
              <a:ext cx="783517" cy="4849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APIs</a:t>
              </a:r>
            </a:p>
          </p:txBody>
        </p:sp>
        <p:sp>
          <p:nvSpPr>
            <p:cNvPr id="86" name="TextBox 53"/>
            <p:cNvSpPr txBox="1"/>
            <p:nvPr/>
          </p:nvSpPr>
          <p:spPr>
            <a:xfrm rot="16200000">
              <a:off x="224392" y="3534582"/>
              <a:ext cx="783517" cy="4849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APIs</a:t>
              </a:r>
            </a:p>
          </p:txBody>
        </p:sp>
        <p:sp>
          <p:nvSpPr>
            <p:cNvPr id="87" name="TextBox 54"/>
            <p:cNvSpPr txBox="1"/>
            <p:nvPr/>
          </p:nvSpPr>
          <p:spPr>
            <a:xfrm rot="16200000">
              <a:off x="228744" y="2319738"/>
              <a:ext cx="783517" cy="48496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APIs</a:t>
              </a:r>
            </a:p>
          </p:txBody>
        </p:sp>
      </p:grpSp>
      <p:sp>
        <p:nvSpPr>
          <p:cNvPr id="88" name="Can 62"/>
          <p:cNvSpPr/>
          <p:nvPr/>
        </p:nvSpPr>
        <p:spPr>
          <a:xfrm>
            <a:off x="318203" y="5412731"/>
            <a:ext cx="403457" cy="353716"/>
          </a:xfrm>
          <a:prstGeom prst="can">
            <a:avLst>
              <a:gd name="adj" fmla="val 50000"/>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endParaRPr>
          </a:p>
        </p:txBody>
      </p:sp>
      <p:pic>
        <p:nvPicPr>
          <p:cNvPr id="89" name="Picture 63"/>
          <p:cNvPicPr>
            <a:picLocks noChangeAspect="1"/>
          </p:cNvPicPr>
          <p:nvPr/>
        </p:nvPicPr>
        <p:blipFill>
          <a:blip r:embed="rId6" cstate="print">
            <a:duotone>
              <a:srgbClr val="5B9BD5">
                <a:shade val="45000"/>
                <a:satMod val="135000"/>
              </a:srgbClr>
              <a:prstClr val="white"/>
            </a:duotone>
            <a:extLst>
              <a:ext uri="{28A0092B-C50C-407E-A947-70E740481C1C}">
                <a14:useLocalDpi xmlns:a14="http://schemas.microsoft.com/office/drawing/2010/main" xmlns="" val="0"/>
              </a:ext>
            </a:extLst>
          </a:blip>
          <a:stretch>
            <a:fillRect/>
          </a:stretch>
        </p:blipFill>
        <p:spPr>
          <a:xfrm>
            <a:off x="586464" y="2357057"/>
            <a:ext cx="249743" cy="249743"/>
          </a:xfrm>
          <a:prstGeom prst="rect">
            <a:avLst/>
          </a:prstGeom>
        </p:spPr>
      </p:pic>
      <p:sp>
        <p:nvSpPr>
          <p:cNvPr id="90" name="TextBox 26"/>
          <p:cNvSpPr txBox="1"/>
          <p:nvPr/>
        </p:nvSpPr>
        <p:spPr>
          <a:xfrm rot="16200000">
            <a:off x="-662928" y="3895745"/>
            <a:ext cx="3319580" cy="338554"/>
          </a:xfrm>
          <a:prstGeom prst="rect">
            <a:avLst/>
          </a:prstGeom>
          <a:noFill/>
          <a:effectLst>
            <a:softEdge rad="127000"/>
          </a:effectLst>
        </p:spPr>
        <p:txBody>
          <a:bodyPr wrap="square" rtlCol="0">
            <a:spAutoFit/>
          </a:bodyPr>
          <a:lstStyle>
            <a:defPPr>
              <a:defRPr lang="en-GB"/>
            </a:defPPr>
            <a:lvl1pPr marL="0" marR="0" lvl="0" indent="0" algn="ctr" defTabSz="914400" eaLnBrk="1" fontAlgn="auto" latinLnBrk="0" hangingPunct="1">
              <a:spcBef>
                <a:spcPts val="0"/>
              </a:spcBef>
              <a:spcAft>
                <a:spcPts val="0"/>
              </a:spcAft>
              <a:buClrTx/>
              <a:buSzTx/>
              <a:buFontTx/>
              <a:buNone/>
              <a:tabLst/>
              <a:defRPr kumimoji="0" sz="1400" b="0" i="0" u="none" strike="noStrike" kern="0" cap="none" spc="0" normalizeH="0" baseline="0">
                <a:ln w="0"/>
                <a:solidFill>
                  <a:srgbClr val="0070C0"/>
                </a:solidFill>
                <a:effectLst>
                  <a:outerShdw blurRad="38100" dist="25400" dir="5400000" algn="ctr" rotWithShape="0">
                    <a:srgbClr val="6E747A">
                      <a:alpha val="43000"/>
                    </a:srgbClr>
                  </a:outerShdw>
                </a:effectLst>
                <a:uLnTx/>
                <a:uFillTx/>
                <a:latin typeface="Calibri" panose="020F0502020204030204"/>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w="0"/>
                <a:solidFill>
                  <a:srgbClr val="0070C0"/>
                </a:solidFill>
                <a:effectLst>
                  <a:outerShdw blurRad="38100" dist="25400" dir="5400000" algn="ctr" rotWithShape="0">
                    <a:srgbClr val="6E747A">
                      <a:alpha val="43000"/>
                    </a:srgbClr>
                  </a:outerShdw>
                </a:effectLst>
                <a:uLnTx/>
                <a:uFillTx/>
                <a:latin typeface="Calibri" panose="020F0502020204030204"/>
              </a:rPr>
              <a:t>Workflow/Processing systems</a:t>
            </a:r>
            <a:endParaRPr kumimoji="0" lang="en-US" sz="1600" b="0"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Calibri" panose="020F0502020204030204"/>
            </a:endParaRPr>
          </a:p>
        </p:txBody>
      </p:sp>
    </p:spTree>
    <p:extLst>
      <p:ext uri="{BB962C8B-B14F-4D97-AF65-F5344CB8AC3E}">
        <p14:creationId xmlns:p14="http://schemas.microsoft.com/office/powerpoint/2010/main" xmlns="" val="33700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ppt_y</p:attrName>
                                        </p:attrNameLst>
                                      </p:cBhvr>
                                      <p:tavLst>
                                        <p:tav tm="0">
                                          <p:val>
                                            <p:strVal val="#ppt_y+#ppt_h*1.125000"/>
                                          </p:val>
                                        </p:tav>
                                        <p:tav tm="100000">
                                          <p:val>
                                            <p:strVal val="#ppt_y"/>
                                          </p:val>
                                        </p:tav>
                                      </p:tavLst>
                                    </p:anim>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800" decel="100000"/>
                                        <p:tgtEl>
                                          <p:spTgt spid="29"/>
                                        </p:tgtEl>
                                      </p:cBhvr>
                                    </p:animEffect>
                                    <p:anim calcmode="lin" valueType="num">
                                      <p:cBhvr>
                                        <p:cTn id="49" dur="800" decel="100000" fill="hold"/>
                                        <p:tgtEl>
                                          <p:spTgt spid="29"/>
                                        </p:tgtEl>
                                        <p:attrNameLst>
                                          <p:attrName>style.rotation</p:attrName>
                                        </p:attrNameLst>
                                      </p:cBhvr>
                                      <p:tavLst>
                                        <p:tav tm="0">
                                          <p:val>
                                            <p:fltVal val="-90"/>
                                          </p:val>
                                        </p:tav>
                                        <p:tav tm="100000">
                                          <p:val>
                                            <p:fltVal val="0"/>
                                          </p:val>
                                        </p:tav>
                                      </p:tavLst>
                                    </p:anim>
                                    <p:anim calcmode="lin" valueType="num">
                                      <p:cBhvr>
                                        <p:cTn id="50" dur="800" decel="100000" fill="hold"/>
                                        <p:tgtEl>
                                          <p:spTgt spid="29"/>
                                        </p:tgtEl>
                                        <p:attrNameLst>
                                          <p:attrName>ppt_x</p:attrName>
                                        </p:attrNameLst>
                                      </p:cBhvr>
                                      <p:tavLst>
                                        <p:tav tm="0">
                                          <p:val>
                                            <p:strVal val="#ppt_x+0.4"/>
                                          </p:val>
                                        </p:tav>
                                        <p:tav tm="100000">
                                          <p:val>
                                            <p:strVal val="#ppt_x-0.05"/>
                                          </p:val>
                                        </p:tav>
                                      </p:tavLst>
                                    </p:anim>
                                    <p:anim calcmode="lin" valueType="num">
                                      <p:cBhvr>
                                        <p:cTn id="51" dur="800" decel="100000" fill="hold"/>
                                        <p:tgtEl>
                                          <p:spTgt spid="29"/>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800" decel="100000"/>
                                        <p:tgtEl>
                                          <p:spTgt spid="28"/>
                                        </p:tgtEl>
                                      </p:cBhvr>
                                    </p:animEffect>
                                    <p:anim calcmode="lin" valueType="num">
                                      <p:cBhvr>
                                        <p:cTn id="57" dur="800" decel="100000" fill="hold"/>
                                        <p:tgtEl>
                                          <p:spTgt spid="28"/>
                                        </p:tgtEl>
                                        <p:attrNameLst>
                                          <p:attrName>style.rotation</p:attrName>
                                        </p:attrNameLst>
                                      </p:cBhvr>
                                      <p:tavLst>
                                        <p:tav tm="0">
                                          <p:val>
                                            <p:fltVal val="-90"/>
                                          </p:val>
                                        </p:tav>
                                        <p:tav tm="100000">
                                          <p:val>
                                            <p:fltVal val="0"/>
                                          </p:val>
                                        </p:tav>
                                      </p:tavLst>
                                    </p:anim>
                                    <p:anim calcmode="lin" valueType="num">
                                      <p:cBhvr>
                                        <p:cTn id="58" dur="800" decel="100000" fill="hold"/>
                                        <p:tgtEl>
                                          <p:spTgt spid="28"/>
                                        </p:tgtEl>
                                        <p:attrNameLst>
                                          <p:attrName>ppt_x</p:attrName>
                                        </p:attrNameLst>
                                      </p:cBhvr>
                                      <p:tavLst>
                                        <p:tav tm="0">
                                          <p:val>
                                            <p:strVal val="#ppt_x+0.4"/>
                                          </p:val>
                                        </p:tav>
                                        <p:tav tm="100000">
                                          <p:val>
                                            <p:strVal val="#ppt_x-0.05"/>
                                          </p:val>
                                        </p:tav>
                                      </p:tavLst>
                                    </p:anim>
                                    <p:anim calcmode="lin" valueType="num">
                                      <p:cBhvr>
                                        <p:cTn id="59" dur="800" decel="100000" fill="hold"/>
                                        <p:tgtEl>
                                          <p:spTgt spid="28"/>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800" decel="100000"/>
                                        <p:tgtEl>
                                          <p:spTgt spid="90"/>
                                        </p:tgtEl>
                                      </p:cBhvr>
                                    </p:animEffect>
                                    <p:anim calcmode="lin" valueType="num">
                                      <p:cBhvr>
                                        <p:cTn id="67" dur="800" decel="100000" fill="hold"/>
                                        <p:tgtEl>
                                          <p:spTgt spid="90"/>
                                        </p:tgtEl>
                                        <p:attrNameLst>
                                          <p:attrName>style.rotation</p:attrName>
                                        </p:attrNameLst>
                                      </p:cBhvr>
                                      <p:tavLst>
                                        <p:tav tm="0">
                                          <p:val>
                                            <p:fltVal val="-90"/>
                                          </p:val>
                                        </p:tav>
                                        <p:tav tm="100000">
                                          <p:val>
                                            <p:fltVal val="0"/>
                                          </p:val>
                                        </p:tav>
                                      </p:tavLst>
                                    </p:anim>
                                    <p:anim calcmode="lin" valueType="num">
                                      <p:cBhvr>
                                        <p:cTn id="68" dur="800" decel="100000" fill="hold"/>
                                        <p:tgtEl>
                                          <p:spTgt spid="90"/>
                                        </p:tgtEl>
                                        <p:attrNameLst>
                                          <p:attrName>ppt_x</p:attrName>
                                        </p:attrNameLst>
                                      </p:cBhvr>
                                      <p:tavLst>
                                        <p:tav tm="0">
                                          <p:val>
                                            <p:strVal val="#ppt_x+0.4"/>
                                          </p:val>
                                        </p:tav>
                                        <p:tav tm="100000">
                                          <p:val>
                                            <p:strVal val="#ppt_x-0.05"/>
                                          </p:val>
                                        </p:tav>
                                      </p:tavLst>
                                    </p:anim>
                                    <p:anim calcmode="lin" valueType="num">
                                      <p:cBhvr>
                                        <p:cTn id="69" dur="800" decel="100000" fill="hold"/>
                                        <p:tgtEl>
                                          <p:spTgt spid="90"/>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cTn>
                              </p:par>
                              <p:par>
                                <p:cTn id="72" presetID="30" presetClass="entr" presetSubtype="0"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800" decel="100000"/>
                                        <p:tgtEl>
                                          <p:spTgt spid="77"/>
                                        </p:tgtEl>
                                      </p:cBhvr>
                                    </p:animEffect>
                                    <p:anim calcmode="lin" valueType="num">
                                      <p:cBhvr>
                                        <p:cTn id="75" dur="800" decel="100000" fill="hold"/>
                                        <p:tgtEl>
                                          <p:spTgt spid="77"/>
                                        </p:tgtEl>
                                        <p:attrNameLst>
                                          <p:attrName>style.rotation</p:attrName>
                                        </p:attrNameLst>
                                      </p:cBhvr>
                                      <p:tavLst>
                                        <p:tav tm="0">
                                          <p:val>
                                            <p:fltVal val="-90"/>
                                          </p:val>
                                        </p:tav>
                                        <p:tav tm="100000">
                                          <p:val>
                                            <p:fltVal val="0"/>
                                          </p:val>
                                        </p:tav>
                                      </p:tavLst>
                                    </p:anim>
                                    <p:anim calcmode="lin" valueType="num">
                                      <p:cBhvr>
                                        <p:cTn id="76" dur="800" decel="100000" fill="hold"/>
                                        <p:tgtEl>
                                          <p:spTgt spid="77"/>
                                        </p:tgtEl>
                                        <p:attrNameLst>
                                          <p:attrName>ppt_x</p:attrName>
                                        </p:attrNameLst>
                                      </p:cBhvr>
                                      <p:tavLst>
                                        <p:tav tm="0">
                                          <p:val>
                                            <p:strVal val="#ppt_x+0.4"/>
                                          </p:val>
                                        </p:tav>
                                        <p:tav tm="100000">
                                          <p:val>
                                            <p:strVal val="#ppt_x-0.05"/>
                                          </p:val>
                                        </p:tav>
                                      </p:tavLst>
                                    </p:anim>
                                    <p:anim calcmode="lin" valueType="num">
                                      <p:cBhvr>
                                        <p:cTn id="77" dur="800" decel="100000" fill="hold"/>
                                        <p:tgtEl>
                                          <p:spTgt spid="77"/>
                                        </p:tgtEl>
                                        <p:attrNameLst>
                                          <p:attrName>ppt_y</p:attrName>
                                        </p:attrNameLst>
                                      </p:cBhvr>
                                      <p:tavLst>
                                        <p:tav tm="0">
                                          <p:val>
                                            <p:strVal val="#ppt_y-0.4"/>
                                          </p:val>
                                        </p:tav>
                                        <p:tav tm="100000">
                                          <p:val>
                                            <p:strVal val="#ppt_y+0.1"/>
                                          </p:val>
                                        </p:tav>
                                      </p:tavLst>
                                    </p:anim>
                                    <p:anim calcmode="lin" valueType="num">
                                      <p:cBhvr>
                                        <p:cTn id="78" dur="200" accel="100000" fill="hold">
                                          <p:stCondLst>
                                            <p:cond delay="800"/>
                                          </p:stCondLst>
                                        </p:cTn>
                                        <p:tgtEl>
                                          <p:spTgt spid="77"/>
                                        </p:tgtEl>
                                        <p:attrNameLst>
                                          <p:attrName>ppt_x</p:attrName>
                                        </p:attrNameLst>
                                      </p:cBhvr>
                                      <p:tavLst>
                                        <p:tav tm="0">
                                          <p:val>
                                            <p:strVal val="#ppt_x-0.05"/>
                                          </p:val>
                                        </p:tav>
                                        <p:tav tm="100000">
                                          <p:val>
                                            <p:strVal val="#ppt_x"/>
                                          </p:val>
                                        </p:tav>
                                      </p:tavLst>
                                    </p:anim>
                                    <p:anim calcmode="lin" valueType="num">
                                      <p:cBhvr>
                                        <p:cTn id="79" dur="200" accel="100000" fill="hold">
                                          <p:stCondLst>
                                            <p:cond delay="800"/>
                                          </p:stCondLst>
                                        </p:cTn>
                                        <p:tgtEl>
                                          <p:spTgt spid="77"/>
                                        </p:tgtEl>
                                        <p:attrNameLst>
                                          <p:attrName>ppt_y</p:attrName>
                                        </p:attrNameLst>
                                      </p:cBhvr>
                                      <p:tavLst>
                                        <p:tav tm="0">
                                          <p:val>
                                            <p:strVal val="#ppt_y+0.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5" presetClass="entr" presetSubtype="0" fill="hold" grpId="0" nodeType="click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2000"/>
                                        <p:tgtEl>
                                          <p:spTgt spid="61"/>
                                        </p:tgtEl>
                                      </p:cBhvr>
                                    </p:animEffect>
                                    <p:anim calcmode="lin" valueType="num">
                                      <p:cBhvr>
                                        <p:cTn id="85" dur="2000" fill="hold"/>
                                        <p:tgtEl>
                                          <p:spTgt spid="61"/>
                                        </p:tgtEl>
                                        <p:attrNameLst>
                                          <p:attrName>style.rotation</p:attrName>
                                        </p:attrNameLst>
                                      </p:cBhvr>
                                      <p:tavLst>
                                        <p:tav tm="0">
                                          <p:val>
                                            <p:fltVal val="720"/>
                                          </p:val>
                                        </p:tav>
                                        <p:tav tm="100000">
                                          <p:val>
                                            <p:fltVal val="0"/>
                                          </p:val>
                                        </p:tav>
                                      </p:tavLst>
                                    </p:anim>
                                    <p:anim calcmode="lin" valueType="num">
                                      <p:cBhvr>
                                        <p:cTn id="86" dur="2000" fill="hold"/>
                                        <p:tgtEl>
                                          <p:spTgt spid="61"/>
                                        </p:tgtEl>
                                        <p:attrNameLst>
                                          <p:attrName>ppt_h</p:attrName>
                                        </p:attrNameLst>
                                      </p:cBhvr>
                                      <p:tavLst>
                                        <p:tav tm="0">
                                          <p:val>
                                            <p:fltVal val="0"/>
                                          </p:val>
                                        </p:tav>
                                        <p:tav tm="100000">
                                          <p:val>
                                            <p:strVal val="#ppt_h"/>
                                          </p:val>
                                        </p:tav>
                                      </p:tavLst>
                                    </p:anim>
                                    <p:anim calcmode="lin" valueType="num">
                                      <p:cBhvr>
                                        <p:cTn id="87" dur="2000" fill="hold"/>
                                        <p:tgtEl>
                                          <p:spTgt spid="61"/>
                                        </p:tgtEl>
                                        <p:attrNameLst>
                                          <p:attrName>ppt_w</p:attrName>
                                        </p:attrNameLst>
                                      </p:cBhvr>
                                      <p:tavLst>
                                        <p:tav tm="0">
                                          <p:val>
                                            <p:fltVal val="0"/>
                                          </p:val>
                                        </p:tav>
                                        <p:tav tm="100000">
                                          <p:val>
                                            <p:strVal val="#ppt_w"/>
                                          </p:val>
                                        </p:tav>
                                      </p:tavLst>
                                    </p:anim>
                                  </p:childTnLst>
                                </p:cTn>
                              </p:par>
                              <p:par>
                                <p:cTn id="88" presetID="35" presetClass="entr" presetSubtype="0" fill="hold" grpId="0" nodeType="with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fade">
                                      <p:cBhvr>
                                        <p:cTn id="90" dur="2000"/>
                                        <p:tgtEl>
                                          <p:spTgt spid="62"/>
                                        </p:tgtEl>
                                      </p:cBhvr>
                                    </p:animEffect>
                                    <p:anim calcmode="lin" valueType="num">
                                      <p:cBhvr>
                                        <p:cTn id="91" dur="2000" fill="hold"/>
                                        <p:tgtEl>
                                          <p:spTgt spid="62"/>
                                        </p:tgtEl>
                                        <p:attrNameLst>
                                          <p:attrName>style.rotation</p:attrName>
                                        </p:attrNameLst>
                                      </p:cBhvr>
                                      <p:tavLst>
                                        <p:tav tm="0">
                                          <p:val>
                                            <p:fltVal val="720"/>
                                          </p:val>
                                        </p:tav>
                                        <p:tav tm="100000">
                                          <p:val>
                                            <p:fltVal val="0"/>
                                          </p:val>
                                        </p:tav>
                                      </p:tavLst>
                                    </p:anim>
                                    <p:anim calcmode="lin" valueType="num">
                                      <p:cBhvr>
                                        <p:cTn id="92" dur="2000" fill="hold"/>
                                        <p:tgtEl>
                                          <p:spTgt spid="62"/>
                                        </p:tgtEl>
                                        <p:attrNameLst>
                                          <p:attrName>ppt_h</p:attrName>
                                        </p:attrNameLst>
                                      </p:cBhvr>
                                      <p:tavLst>
                                        <p:tav tm="0">
                                          <p:val>
                                            <p:fltVal val="0"/>
                                          </p:val>
                                        </p:tav>
                                        <p:tav tm="100000">
                                          <p:val>
                                            <p:strVal val="#ppt_h"/>
                                          </p:val>
                                        </p:tav>
                                      </p:tavLst>
                                    </p:anim>
                                    <p:anim calcmode="lin" valueType="num">
                                      <p:cBhvr>
                                        <p:cTn id="93" dur="2000" fill="hold"/>
                                        <p:tgtEl>
                                          <p:spTgt spid="62"/>
                                        </p:tgtEl>
                                        <p:attrNameLst>
                                          <p:attrName>ppt_w</p:attrName>
                                        </p:attrNameLst>
                                      </p:cBhvr>
                                      <p:tavLst>
                                        <p:tav tm="0">
                                          <p:val>
                                            <p:fltVal val="0"/>
                                          </p:val>
                                        </p:tav>
                                        <p:tav tm="100000">
                                          <p:val>
                                            <p:strVal val="#ppt_w"/>
                                          </p:val>
                                        </p:tav>
                                      </p:tavLst>
                                    </p:anim>
                                  </p:childTnLst>
                                </p:cTn>
                              </p:par>
                              <p:par>
                                <p:cTn id="94" presetID="35" presetClass="entr" presetSubtype="0" fill="hold" nodeType="with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fade">
                                      <p:cBhvr>
                                        <p:cTn id="96" dur="2000"/>
                                        <p:tgtEl>
                                          <p:spTgt spid="65"/>
                                        </p:tgtEl>
                                      </p:cBhvr>
                                    </p:animEffect>
                                    <p:anim calcmode="lin" valueType="num">
                                      <p:cBhvr>
                                        <p:cTn id="97" dur="2000" fill="hold"/>
                                        <p:tgtEl>
                                          <p:spTgt spid="65"/>
                                        </p:tgtEl>
                                        <p:attrNameLst>
                                          <p:attrName>style.rotation</p:attrName>
                                        </p:attrNameLst>
                                      </p:cBhvr>
                                      <p:tavLst>
                                        <p:tav tm="0">
                                          <p:val>
                                            <p:fltVal val="720"/>
                                          </p:val>
                                        </p:tav>
                                        <p:tav tm="100000">
                                          <p:val>
                                            <p:fltVal val="0"/>
                                          </p:val>
                                        </p:tav>
                                      </p:tavLst>
                                    </p:anim>
                                    <p:anim calcmode="lin" valueType="num">
                                      <p:cBhvr>
                                        <p:cTn id="98" dur="2000" fill="hold"/>
                                        <p:tgtEl>
                                          <p:spTgt spid="65"/>
                                        </p:tgtEl>
                                        <p:attrNameLst>
                                          <p:attrName>ppt_h</p:attrName>
                                        </p:attrNameLst>
                                      </p:cBhvr>
                                      <p:tavLst>
                                        <p:tav tm="0">
                                          <p:val>
                                            <p:fltVal val="0"/>
                                          </p:val>
                                        </p:tav>
                                        <p:tav tm="100000">
                                          <p:val>
                                            <p:strVal val="#ppt_h"/>
                                          </p:val>
                                        </p:tav>
                                      </p:tavLst>
                                    </p:anim>
                                    <p:anim calcmode="lin" valueType="num">
                                      <p:cBhvr>
                                        <p:cTn id="99" dur="2000" fill="hold"/>
                                        <p:tgtEl>
                                          <p:spTgt spid="65"/>
                                        </p:tgtEl>
                                        <p:attrNameLst>
                                          <p:attrName>ppt_w</p:attrName>
                                        </p:attrNameLst>
                                      </p:cBhvr>
                                      <p:tavLst>
                                        <p:tav tm="0">
                                          <p:val>
                                            <p:fltVal val="0"/>
                                          </p:val>
                                        </p:tav>
                                        <p:tav tm="100000">
                                          <p:val>
                                            <p:strVal val="#ppt_w"/>
                                          </p:val>
                                        </p:tav>
                                      </p:tavLst>
                                    </p:anim>
                                  </p:childTnLst>
                                </p:cTn>
                              </p:par>
                              <p:par>
                                <p:cTn id="100" presetID="35" presetClass="entr" presetSubtype="0" fill="hold"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fade">
                                      <p:cBhvr>
                                        <p:cTn id="102" dur="2000"/>
                                        <p:tgtEl>
                                          <p:spTgt spid="72"/>
                                        </p:tgtEl>
                                      </p:cBhvr>
                                    </p:animEffect>
                                    <p:anim calcmode="lin" valueType="num">
                                      <p:cBhvr>
                                        <p:cTn id="103" dur="2000" fill="hold"/>
                                        <p:tgtEl>
                                          <p:spTgt spid="72"/>
                                        </p:tgtEl>
                                        <p:attrNameLst>
                                          <p:attrName>style.rotation</p:attrName>
                                        </p:attrNameLst>
                                      </p:cBhvr>
                                      <p:tavLst>
                                        <p:tav tm="0">
                                          <p:val>
                                            <p:fltVal val="720"/>
                                          </p:val>
                                        </p:tav>
                                        <p:tav tm="100000">
                                          <p:val>
                                            <p:fltVal val="0"/>
                                          </p:val>
                                        </p:tav>
                                      </p:tavLst>
                                    </p:anim>
                                    <p:anim calcmode="lin" valueType="num">
                                      <p:cBhvr>
                                        <p:cTn id="104" dur="2000" fill="hold"/>
                                        <p:tgtEl>
                                          <p:spTgt spid="72"/>
                                        </p:tgtEl>
                                        <p:attrNameLst>
                                          <p:attrName>ppt_h</p:attrName>
                                        </p:attrNameLst>
                                      </p:cBhvr>
                                      <p:tavLst>
                                        <p:tav tm="0">
                                          <p:val>
                                            <p:fltVal val="0"/>
                                          </p:val>
                                        </p:tav>
                                        <p:tav tm="100000">
                                          <p:val>
                                            <p:strVal val="#ppt_h"/>
                                          </p:val>
                                        </p:tav>
                                      </p:tavLst>
                                    </p:anim>
                                    <p:anim calcmode="lin" valueType="num">
                                      <p:cBhvr>
                                        <p:cTn id="105" dur="2000" fill="hold"/>
                                        <p:tgtEl>
                                          <p:spTgt spid="72"/>
                                        </p:tgtEl>
                                        <p:attrNameLst>
                                          <p:attrName>ppt_w</p:attrName>
                                        </p:attrNameLst>
                                      </p:cBhvr>
                                      <p:tavLst>
                                        <p:tav tm="0">
                                          <p:val>
                                            <p:fltVal val="0"/>
                                          </p:val>
                                        </p:tav>
                                        <p:tav tm="100000">
                                          <p:val>
                                            <p:strVal val="#ppt_w"/>
                                          </p:val>
                                        </p:tav>
                                      </p:tavLst>
                                    </p:anim>
                                  </p:childTnLst>
                                </p:cTn>
                              </p:par>
                              <p:par>
                                <p:cTn id="106" presetID="35" presetClass="entr" presetSubtype="0" fill="hold" nodeType="withEffect">
                                  <p:stCondLst>
                                    <p:cond delay="0"/>
                                  </p:stCondLst>
                                  <p:childTnLst>
                                    <p:set>
                                      <p:cBhvr>
                                        <p:cTn id="107" dur="1" fill="hold">
                                          <p:stCondLst>
                                            <p:cond delay="0"/>
                                          </p:stCondLst>
                                        </p:cTn>
                                        <p:tgtEl>
                                          <p:spTgt spid="76"/>
                                        </p:tgtEl>
                                        <p:attrNameLst>
                                          <p:attrName>style.visibility</p:attrName>
                                        </p:attrNameLst>
                                      </p:cBhvr>
                                      <p:to>
                                        <p:strVal val="visible"/>
                                      </p:to>
                                    </p:set>
                                    <p:animEffect transition="in" filter="fade">
                                      <p:cBhvr>
                                        <p:cTn id="108" dur="2000"/>
                                        <p:tgtEl>
                                          <p:spTgt spid="76"/>
                                        </p:tgtEl>
                                      </p:cBhvr>
                                    </p:animEffect>
                                    <p:anim calcmode="lin" valueType="num">
                                      <p:cBhvr>
                                        <p:cTn id="109" dur="2000" fill="hold"/>
                                        <p:tgtEl>
                                          <p:spTgt spid="76"/>
                                        </p:tgtEl>
                                        <p:attrNameLst>
                                          <p:attrName>style.rotation</p:attrName>
                                        </p:attrNameLst>
                                      </p:cBhvr>
                                      <p:tavLst>
                                        <p:tav tm="0">
                                          <p:val>
                                            <p:fltVal val="720"/>
                                          </p:val>
                                        </p:tav>
                                        <p:tav tm="100000">
                                          <p:val>
                                            <p:fltVal val="0"/>
                                          </p:val>
                                        </p:tav>
                                      </p:tavLst>
                                    </p:anim>
                                    <p:anim calcmode="lin" valueType="num">
                                      <p:cBhvr>
                                        <p:cTn id="110" dur="2000" fill="hold"/>
                                        <p:tgtEl>
                                          <p:spTgt spid="76"/>
                                        </p:tgtEl>
                                        <p:attrNameLst>
                                          <p:attrName>ppt_h</p:attrName>
                                        </p:attrNameLst>
                                      </p:cBhvr>
                                      <p:tavLst>
                                        <p:tav tm="0">
                                          <p:val>
                                            <p:fltVal val="0"/>
                                          </p:val>
                                        </p:tav>
                                        <p:tav tm="100000">
                                          <p:val>
                                            <p:strVal val="#ppt_h"/>
                                          </p:val>
                                        </p:tav>
                                      </p:tavLst>
                                    </p:anim>
                                    <p:anim calcmode="lin" valueType="num">
                                      <p:cBhvr>
                                        <p:cTn id="111" dur="2000" fill="hold"/>
                                        <p:tgtEl>
                                          <p:spTgt spid="76"/>
                                        </p:tgtEl>
                                        <p:attrNameLst>
                                          <p:attrName>ppt_w</p:attrName>
                                        </p:attrNameLst>
                                      </p:cBhvr>
                                      <p:tavLst>
                                        <p:tav tm="0">
                                          <p:val>
                                            <p:fltVal val="0"/>
                                          </p:val>
                                        </p:tav>
                                        <p:tav tm="100000">
                                          <p:val>
                                            <p:strVal val="#ppt_w"/>
                                          </p:val>
                                        </p:tav>
                                      </p:tavLst>
                                    </p:anim>
                                  </p:childTnLst>
                                </p:cTn>
                              </p:par>
                              <p:par>
                                <p:cTn id="112" presetID="35" presetClass="entr" presetSubtype="0" fill="hold" nodeType="with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2000"/>
                                        <p:tgtEl>
                                          <p:spTgt spid="70"/>
                                        </p:tgtEl>
                                      </p:cBhvr>
                                    </p:animEffect>
                                    <p:anim calcmode="lin" valueType="num">
                                      <p:cBhvr>
                                        <p:cTn id="115" dur="2000" fill="hold"/>
                                        <p:tgtEl>
                                          <p:spTgt spid="70"/>
                                        </p:tgtEl>
                                        <p:attrNameLst>
                                          <p:attrName>style.rotation</p:attrName>
                                        </p:attrNameLst>
                                      </p:cBhvr>
                                      <p:tavLst>
                                        <p:tav tm="0">
                                          <p:val>
                                            <p:fltVal val="720"/>
                                          </p:val>
                                        </p:tav>
                                        <p:tav tm="100000">
                                          <p:val>
                                            <p:fltVal val="0"/>
                                          </p:val>
                                        </p:tav>
                                      </p:tavLst>
                                    </p:anim>
                                    <p:anim calcmode="lin" valueType="num">
                                      <p:cBhvr>
                                        <p:cTn id="116" dur="2000" fill="hold"/>
                                        <p:tgtEl>
                                          <p:spTgt spid="70"/>
                                        </p:tgtEl>
                                        <p:attrNameLst>
                                          <p:attrName>ppt_h</p:attrName>
                                        </p:attrNameLst>
                                      </p:cBhvr>
                                      <p:tavLst>
                                        <p:tav tm="0">
                                          <p:val>
                                            <p:fltVal val="0"/>
                                          </p:val>
                                        </p:tav>
                                        <p:tav tm="100000">
                                          <p:val>
                                            <p:strVal val="#ppt_h"/>
                                          </p:val>
                                        </p:tav>
                                      </p:tavLst>
                                    </p:anim>
                                    <p:anim calcmode="lin" valueType="num">
                                      <p:cBhvr>
                                        <p:cTn id="117" dur="2000" fill="hold"/>
                                        <p:tgtEl>
                                          <p:spTgt spid="70"/>
                                        </p:tgtEl>
                                        <p:attrNameLst>
                                          <p:attrName>ppt_w</p:attrName>
                                        </p:attrNameLst>
                                      </p:cBhvr>
                                      <p:tavLst>
                                        <p:tav tm="0">
                                          <p:val>
                                            <p:fltVal val="0"/>
                                          </p:val>
                                        </p:tav>
                                        <p:tav tm="100000">
                                          <p:val>
                                            <p:strVal val="#ppt_w"/>
                                          </p:val>
                                        </p:tav>
                                      </p:tavLst>
                                    </p:anim>
                                  </p:childTnLst>
                                </p:cTn>
                              </p:par>
                              <p:par>
                                <p:cTn id="118" presetID="35" presetClass="entr" presetSubtype="0" fill="hold" nodeType="with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fade">
                                      <p:cBhvr>
                                        <p:cTn id="120" dur="2000"/>
                                        <p:tgtEl>
                                          <p:spTgt spid="66"/>
                                        </p:tgtEl>
                                      </p:cBhvr>
                                    </p:animEffect>
                                    <p:anim calcmode="lin" valueType="num">
                                      <p:cBhvr>
                                        <p:cTn id="121" dur="2000" fill="hold"/>
                                        <p:tgtEl>
                                          <p:spTgt spid="66"/>
                                        </p:tgtEl>
                                        <p:attrNameLst>
                                          <p:attrName>style.rotation</p:attrName>
                                        </p:attrNameLst>
                                      </p:cBhvr>
                                      <p:tavLst>
                                        <p:tav tm="0">
                                          <p:val>
                                            <p:fltVal val="720"/>
                                          </p:val>
                                        </p:tav>
                                        <p:tav tm="100000">
                                          <p:val>
                                            <p:fltVal val="0"/>
                                          </p:val>
                                        </p:tav>
                                      </p:tavLst>
                                    </p:anim>
                                    <p:anim calcmode="lin" valueType="num">
                                      <p:cBhvr>
                                        <p:cTn id="122" dur="2000" fill="hold"/>
                                        <p:tgtEl>
                                          <p:spTgt spid="66"/>
                                        </p:tgtEl>
                                        <p:attrNameLst>
                                          <p:attrName>ppt_h</p:attrName>
                                        </p:attrNameLst>
                                      </p:cBhvr>
                                      <p:tavLst>
                                        <p:tav tm="0">
                                          <p:val>
                                            <p:fltVal val="0"/>
                                          </p:val>
                                        </p:tav>
                                        <p:tav tm="100000">
                                          <p:val>
                                            <p:strVal val="#ppt_h"/>
                                          </p:val>
                                        </p:tav>
                                      </p:tavLst>
                                    </p:anim>
                                    <p:anim calcmode="lin" valueType="num">
                                      <p:cBhvr>
                                        <p:cTn id="123" dur="2000" fill="hold"/>
                                        <p:tgtEl>
                                          <p:spTgt spid="66"/>
                                        </p:tgtEl>
                                        <p:attrNameLst>
                                          <p:attrName>ppt_w</p:attrName>
                                        </p:attrNameLst>
                                      </p:cBhvr>
                                      <p:tavLst>
                                        <p:tav tm="0">
                                          <p:val>
                                            <p:fltVal val="0"/>
                                          </p:val>
                                        </p:tav>
                                        <p:tav tm="100000">
                                          <p:val>
                                            <p:strVal val="#ppt_w"/>
                                          </p:val>
                                        </p:tav>
                                      </p:tavLst>
                                    </p:anim>
                                  </p:childTnLst>
                                </p:cTn>
                              </p:par>
                              <p:par>
                                <p:cTn id="124" presetID="35" presetClass="entr" presetSubtype="0" fill="hold" nodeType="withEffect">
                                  <p:stCondLst>
                                    <p:cond delay="0"/>
                                  </p:stCondLst>
                                  <p:childTnLst>
                                    <p:set>
                                      <p:cBhvr>
                                        <p:cTn id="125" dur="1" fill="hold">
                                          <p:stCondLst>
                                            <p:cond delay="0"/>
                                          </p:stCondLst>
                                        </p:cTn>
                                        <p:tgtEl>
                                          <p:spTgt spid="71"/>
                                        </p:tgtEl>
                                        <p:attrNameLst>
                                          <p:attrName>style.visibility</p:attrName>
                                        </p:attrNameLst>
                                      </p:cBhvr>
                                      <p:to>
                                        <p:strVal val="visible"/>
                                      </p:to>
                                    </p:set>
                                    <p:animEffect transition="in" filter="fade">
                                      <p:cBhvr>
                                        <p:cTn id="126" dur="2000"/>
                                        <p:tgtEl>
                                          <p:spTgt spid="71"/>
                                        </p:tgtEl>
                                      </p:cBhvr>
                                    </p:animEffect>
                                    <p:anim calcmode="lin" valueType="num">
                                      <p:cBhvr>
                                        <p:cTn id="127" dur="2000" fill="hold"/>
                                        <p:tgtEl>
                                          <p:spTgt spid="71"/>
                                        </p:tgtEl>
                                        <p:attrNameLst>
                                          <p:attrName>style.rotation</p:attrName>
                                        </p:attrNameLst>
                                      </p:cBhvr>
                                      <p:tavLst>
                                        <p:tav tm="0">
                                          <p:val>
                                            <p:fltVal val="720"/>
                                          </p:val>
                                        </p:tav>
                                        <p:tav tm="100000">
                                          <p:val>
                                            <p:fltVal val="0"/>
                                          </p:val>
                                        </p:tav>
                                      </p:tavLst>
                                    </p:anim>
                                    <p:anim calcmode="lin" valueType="num">
                                      <p:cBhvr>
                                        <p:cTn id="128" dur="2000" fill="hold"/>
                                        <p:tgtEl>
                                          <p:spTgt spid="71"/>
                                        </p:tgtEl>
                                        <p:attrNameLst>
                                          <p:attrName>ppt_h</p:attrName>
                                        </p:attrNameLst>
                                      </p:cBhvr>
                                      <p:tavLst>
                                        <p:tav tm="0">
                                          <p:val>
                                            <p:fltVal val="0"/>
                                          </p:val>
                                        </p:tav>
                                        <p:tav tm="100000">
                                          <p:val>
                                            <p:strVal val="#ppt_h"/>
                                          </p:val>
                                        </p:tav>
                                      </p:tavLst>
                                    </p:anim>
                                    <p:anim calcmode="lin" valueType="num">
                                      <p:cBhvr>
                                        <p:cTn id="129" dur="2000" fill="hold"/>
                                        <p:tgtEl>
                                          <p:spTgt spid="71"/>
                                        </p:tgtEl>
                                        <p:attrNameLst>
                                          <p:attrName>ppt_w</p:attrName>
                                        </p:attrNameLst>
                                      </p:cBhvr>
                                      <p:tavLst>
                                        <p:tav tm="0">
                                          <p:val>
                                            <p:fltVal val="0"/>
                                          </p:val>
                                        </p:tav>
                                        <p:tav tm="100000">
                                          <p:val>
                                            <p:strVal val="#ppt_w"/>
                                          </p:val>
                                        </p:tav>
                                      </p:tavLst>
                                    </p:anim>
                                  </p:childTnLst>
                                </p:cTn>
                              </p:par>
                              <p:par>
                                <p:cTn id="130" presetID="35" presetClass="entr" presetSubtype="0" fill="hold" nodeType="withEffect">
                                  <p:stCondLst>
                                    <p:cond delay="0"/>
                                  </p:stCondLst>
                                  <p:childTnLst>
                                    <p:set>
                                      <p:cBhvr>
                                        <p:cTn id="131" dur="1" fill="hold">
                                          <p:stCondLst>
                                            <p:cond delay="0"/>
                                          </p:stCondLst>
                                        </p:cTn>
                                        <p:tgtEl>
                                          <p:spTgt spid="73"/>
                                        </p:tgtEl>
                                        <p:attrNameLst>
                                          <p:attrName>style.visibility</p:attrName>
                                        </p:attrNameLst>
                                      </p:cBhvr>
                                      <p:to>
                                        <p:strVal val="visible"/>
                                      </p:to>
                                    </p:set>
                                    <p:animEffect transition="in" filter="fade">
                                      <p:cBhvr>
                                        <p:cTn id="132" dur="2000"/>
                                        <p:tgtEl>
                                          <p:spTgt spid="73"/>
                                        </p:tgtEl>
                                      </p:cBhvr>
                                    </p:animEffect>
                                    <p:anim calcmode="lin" valueType="num">
                                      <p:cBhvr>
                                        <p:cTn id="133" dur="2000" fill="hold"/>
                                        <p:tgtEl>
                                          <p:spTgt spid="73"/>
                                        </p:tgtEl>
                                        <p:attrNameLst>
                                          <p:attrName>style.rotation</p:attrName>
                                        </p:attrNameLst>
                                      </p:cBhvr>
                                      <p:tavLst>
                                        <p:tav tm="0">
                                          <p:val>
                                            <p:fltVal val="720"/>
                                          </p:val>
                                        </p:tav>
                                        <p:tav tm="100000">
                                          <p:val>
                                            <p:fltVal val="0"/>
                                          </p:val>
                                        </p:tav>
                                      </p:tavLst>
                                    </p:anim>
                                    <p:anim calcmode="lin" valueType="num">
                                      <p:cBhvr>
                                        <p:cTn id="134" dur="2000" fill="hold"/>
                                        <p:tgtEl>
                                          <p:spTgt spid="73"/>
                                        </p:tgtEl>
                                        <p:attrNameLst>
                                          <p:attrName>ppt_h</p:attrName>
                                        </p:attrNameLst>
                                      </p:cBhvr>
                                      <p:tavLst>
                                        <p:tav tm="0">
                                          <p:val>
                                            <p:fltVal val="0"/>
                                          </p:val>
                                        </p:tav>
                                        <p:tav tm="100000">
                                          <p:val>
                                            <p:strVal val="#ppt_h"/>
                                          </p:val>
                                        </p:tav>
                                      </p:tavLst>
                                    </p:anim>
                                    <p:anim calcmode="lin" valueType="num">
                                      <p:cBhvr>
                                        <p:cTn id="135" dur="2000" fill="hold"/>
                                        <p:tgtEl>
                                          <p:spTgt spid="73"/>
                                        </p:tgtEl>
                                        <p:attrNameLst>
                                          <p:attrName>ppt_w</p:attrName>
                                        </p:attrNameLst>
                                      </p:cBhvr>
                                      <p:tavLst>
                                        <p:tav tm="0">
                                          <p:val>
                                            <p:fltVal val="0"/>
                                          </p:val>
                                        </p:tav>
                                        <p:tav tm="100000">
                                          <p:val>
                                            <p:strVal val="#ppt_w"/>
                                          </p:val>
                                        </p:tav>
                                      </p:tavLst>
                                    </p:anim>
                                  </p:childTnLst>
                                </p:cTn>
                              </p:par>
                              <p:par>
                                <p:cTn id="136" presetID="35" presetClass="entr" presetSubtype="0" fill="hold" nodeType="withEffect">
                                  <p:stCondLst>
                                    <p:cond delay="0"/>
                                  </p:stCondLst>
                                  <p:childTnLst>
                                    <p:set>
                                      <p:cBhvr>
                                        <p:cTn id="137" dur="1" fill="hold">
                                          <p:stCondLst>
                                            <p:cond delay="0"/>
                                          </p:stCondLst>
                                        </p:cTn>
                                        <p:tgtEl>
                                          <p:spTgt spid="74"/>
                                        </p:tgtEl>
                                        <p:attrNameLst>
                                          <p:attrName>style.visibility</p:attrName>
                                        </p:attrNameLst>
                                      </p:cBhvr>
                                      <p:to>
                                        <p:strVal val="visible"/>
                                      </p:to>
                                    </p:set>
                                    <p:animEffect transition="in" filter="fade">
                                      <p:cBhvr>
                                        <p:cTn id="138" dur="2000"/>
                                        <p:tgtEl>
                                          <p:spTgt spid="74"/>
                                        </p:tgtEl>
                                      </p:cBhvr>
                                    </p:animEffect>
                                    <p:anim calcmode="lin" valueType="num">
                                      <p:cBhvr>
                                        <p:cTn id="139" dur="2000" fill="hold"/>
                                        <p:tgtEl>
                                          <p:spTgt spid="74"/>
                                        </p:tgtEl>
                                        <p:attrNameLst>
                                          <p:attrName>style.rotation</p:attrName>
                                        </p:attrNameLst>
                                      </p:cBhvr>
                                      <p:tavLst>
                                        <p:tav tm="0">
                                          <p:val>
                                            <p:fltVal val="720"/>
                                          </p:val>
                                        </p:tav>
                                        <p:tav tm="100000">
                                          <p:val>
                                            <p:fltVal val="0"/>
                                          </p:val>
                                        </p:tav>
                                      </p:tavLst>
                                    </p:anim>
                                    <p:anim calcmode="lin" valueType="num">
                                      <p:cBhvr>
                                        <p:cTn id="140" dur="2000" fill="hold"/>
                                        <p:tgtEl>
                                          <p:spTgt spid="74"/>
                                        </p:tgtEl>
                                        <p:attrNameLst>
                                          <p:attrName>ppt_h</p:attrName>
                                        </p:attrNameLst>
                                      </p:cBhvr>
                                      <p:tavLst>
                                        <p:tav tm="0">
                                          <p:val>
                                            <p:fltVal val="0"/>
                                          </p:val>
                                        </p:tav>
                                        <p:tav tm="100000">
                                          <p:val>
                                            <p:strVal val="#ppt_h"/>
                                          </p:val>
                                        </p:tav>
                                      </p:tavLst>
                                    </p:anim>
                                    <p:anim calcmode="lin" valueType="num">
                                      <p:cBhvr>
                                        <p:cTn id="141" dur="2000" fill="hold"/>
                                        <p:tgtEl>
                                          <p:spTgt spid="74"/>
                                        </p:tgtEl>
                                        <p:attrNameLst>
                                          <p:attrName>ppt_w</p:attrName>
                                        </p:attrNameLst>
                                      </p:cBhvr>
                                      <p:tavLst>
                                        <p:tav tm="0">
                                          <p:val>
                                            <p:fltVal val="0"/>
                                          </p:val>
                                        </p:tav>
                                        <p:tav tm="100000">
                                          <p:val>
                                            <p:strVal val="#ppt_w"/>
                                          </p:val>
                                        </p:tav>
                                      </p:tavLst>
                                    </p:anim>
                                  </p:childTnLst>
                                </p:cTn>
                              </p:par>
                              <p:par>
                                <p:cTn id="142" presetID="35" presetClass="entr" presetSubtype="0" fill="hold" nodeType="withEffect">
                                  <p:stCondLst>
                                    <p:cond delay="0"/>
                                  </p:stCondLst>
                                  <p:childTnLst>
                                    <p:set>
                                      <p:cBhvr>
                                        <p:cTn id="143" dur="1" fill="hold">
                                          <p:stCondLst>
                                            <p:cond delay="0"/>
                                          </p:stCondLst>
                                        </p:cTn>
                                        <p:tgtEl>
                                          <p:spTgt spid="75"/>
                                        </p:tgtEl>
                                        <p:attrNameLst>
                                          <p:attrName>style.visibility</p:attrName>
                                        </p:attrNameLst>
                                      </p:cBhvr>
                                      <p:to>
                                        <p:strVal val="visible"/>
                                      </p:to>
                                    </p:set>
                                    <p:animEffect transition="in" filter="fade">
                                      <p:cBhvr>
                                        <p:cTn id="144" dur="2000"/>
                                        <p:tgtEl>
                                          <p:spTgt spid="75"/>
                                        </p:tgtEl>
                                      </p:cBhvr>
                                    </p:animEffect>
                                    <p:anim calcmode="lin" valueType="num">
                                      <p:cBhvr>
                                        <p:cTn id="145" dur="2000" fill="hold"/>
                                        <p:tgtEl>
                                          <p:spTgt spid="75"/>
                                        </p:tgtEl>
                                        <p:attrNameLst>
                                          <p:attrName>style.rotation</p:attrName>
                                        </p:attrNameLst>
                                      </p:cBhvr>
                                      <p:tavLst>
                                        <p:tav tm="0">
                                          <p:val>
                                            <p:fltVal val="720"/>
                                          </p:val>
                                        </p:tav>
                                        <p:tav tm="100000">
                                          <p:val>
                                            <p:fltVal val="0"/>
                                          </p:val>
                                        </p:tav>
                                      </p:tavLst>
                                    </p:anim>
                                    <p:anim calcmode="lin" valueType="num">
                                      <p:cBhvr>
                                        <p:cTn id="146" dur="2000" fill="hold"/>
                                        <p:tgtEl>
                                          <p:spTgt spid="75"/>
                                        </p:tgtEl>
                                        <p:attrNameLst>
                                          <p:attrName>ppt_h</p:attrName>
                                        </p:attrNameLst>
                                      </p:cBhvr>
                                      <p:tavLst>
                                        <p:tav tm="0">
                                          <p:val>
                                            <p:fltVal val="0"/>
                                          </p:val>
                                        </p:tav>
                                        <p:tav tm="100000">
                                          <p:val>
                                            <p:strVal val="#ppt_h"/>
                                          </p:val>
                                        </p:tav>
                                      </p:tavLst>
                                    </p:anim>
                                    <p:anim calcmode="lin" valueType="num">
                                      <p:cBhvr>
                                        <p:cTn id="147" dur="2000" fill="hold"/>
                                        <p:tgtEl>
                                          <p:spTgt spid="75"/>
                                        </p:tgtEl>
                                        <p:attrNameLst>
                                          <p:attrName>ppt_w</p:attrName>
                                        </p:attrNameLst>
                                      </p:cBhvr>
                                      <p:tavLst>
                                        <p:tav tm="0">
                                          <p:val>
                                            <p:fltVal val="0"/>
                                          </p:val>
                                        </p:tav>
                                        <p:tav tm="100000">
                                          <p:val>
                                            <p:strVal val="#ppt_w"/>
                                          </p:val>
                                        </p:tav>
                                      </p:tavLst>
                                    </p:anim>
                                  </p:childTnLst>
                                </p:cTn>
                              </p:par>
                              <p:par>
                                <p:cTn id="148" presetID="10" presetClass="entr" presetSubtype="0" fill="hold" nodeType="withEffect">
                                  <p:stCondLst>
                                    <p:cond delay="0"/>
                                  </p:stCondLst>
                                  <p:childTnLst>
                                    <p:set>
                                      <p:cBhvr>
                                        <p:cTn id="149" dur="1" fill="hold">
                                          <p:stCondLst>
                                            <p:cond delay="0"/>
                                          </p:stCondLst>
                                        </p:cTn>
                                        <p:tgtEl>
                                          <p:spTgt spid="4"/>
                                        </p:tgtEl>
                                        <p:attrNameLst>
                                          <p:attrName>style.visibility</p:attrName>
                                        </p:attrNameLst>
                                      </p:cBhvr>
                                      <p:to>
                                        <p:strVal val="visible"/>
                                      </p:to>
                                    </p:set>
                                    <p:animEffect transition="in" filter="fade">
                                      <p:cBhvr>
                                        <p:cTn id="150" dur="500"/>
                                        <p:tgtEl>
                                          <p:spTgt spid="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50"/>
                                        </p:tgtEl>
                                        <p:attrNameLst>
                                          <p:attrName>style.visibility</p:attrName>
                                        </p:attrNameLst>
                                      </p:cBhvr>
                                      <p:to>
                                        <p:strVal val="visible"/>
                                      </p:to>
                                    </p:set>
                                    <p:animEffect transition="in" filter="fade">
                                      <p:cBhvr>
                                        <p:cTn id="153" dur="500"/>
                                        <p:tgtEl>
                                          <p:spTgt spid="5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49"/>
                                        </p:tgtEl>
                                        <p:attrNameLst>
                                          <p:attrName>style.visibility</p:attrName>
                                        </p:attrNameLst>
                                      </p:cBhvr>
                                      <p:to>
                                        <p:strVal val="visible"/>
                                      </p:to>
                                    </p:set>
                                    <p:animEffect transition="in" filter="fade">
                                      <p:cBhvr>
                                        <p:cTn id="156" dur="500"/>
                                        <p:tgtEl>
                                          <p:spTgt spid="4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fade">
                                      <p:cBhvr>
                                        <p:cTn id="159" dur="500"/>
                                        <p:tgtEl>
                                          <p:spTgt spid="41"/>
                                        </p:tgtEl>
                                      </p:cBhvr>
                                    </p:animEffect>
                                  </p:childTnLst>
                                </p:cTn>
                              </p:par>
                              <p:par>
                                <p:cTn id="160" presetID="10" presetClass="entr" presetSubtype="0" fill="hold" nodeType="withEffect">
                                  <p:stCondLst>
                                    <p:cond delay="0"/>
                                  </p:stCondLst>
                                  <p:childTnLst>
                                    <p:set>
                                      <p:cBhvr>
                                        <p:cTn id="161" dur="1" fill="hold">
                                          <p:stCondLst>
                                            <p:cond delay="0"/>
                                          </p:stCondLst>
                                        </p:cTn>
                                        <p:tgtEl>
                                          <p:spTgt spid="6"/>
                                        </p:tgtEl>
                                        <p:attrNameLst>
                                          <p:attrName>style.visibility</p:attrName>
                                        </p:attrNameLst>
                                      </p:cBhvr>
                                      <p:to>
                                        <p:strVal val="visible"/>
                                      </p:to>
                                    </p:set>
                                    <p:animEffect transition="in" filter="fade">
                                      <p:cBhvr>
                                        <p:cTn id="162" dur="500"/>
                                        <p:tgtEl>
                                          <p:spTgt spid="6"/>
                                        </p:tgtEl>
                                      </p:cBhvr>
                                    </p:animEffect>
                                  </p:childTnLst>
                                </p:cTn>
                              </p:par>
                              <p:par>
                                <p:cTn id="163" presetID="10" presetClass="entr" presetSubtype="0" fill="hold" nodeType="withEffect">
                                  <p:stCondLst>
                                    <p:cond delay="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500"/>
                                        <p:tgtEl>
                                          <p:spTgt spid="18"/>
                                        </p:tgtEl>
                                      </p:cBhvr>
                                    </p:animEffect>
                                  </p:childTnLst>
                                </p:cTn>
                              </p:par>
                              <p:par>
                                <p:cTn id="166" presetID="35" presetClass="entr" presetSubtype="0" fill="hold" nodeType="withEffect">
                                  <p:stCondLst>
                                    <p:cond delay="0"/>
                                  </p:stCondLst>
                                  <p:childTnLst>
                                    <p:set>
                                      <p:cBhvr>
                                        <p:cTn id="167" dur="1" fill="hold">
                                          <p:stCondLst>
                                            <p:cond delay="0"/>
                                          </p:stCondLst>
                                        </p:cTn>
                                        <p:tgtEl>
                                          <p:spTgt spid="89"/>
                                        </p:tgtEl>
                                        <p:attrNameLst>
                                          <p:attrName>style.visibility</p:attrName>
                                        </p:attrNameLst>
                                      </p:cBhvr>
                                      <p:to>
                                        <p:strVal val="visible"/>
                                      </p:to>
                                    </p:set>
                                    <p:animEffect transition="in" filter="fade">
                                      <p:cBhvr>
                                        <p:cTn id="168" dur="2000"/>
                                        <p:tgtEl>
                                          <p:spTgt spid="89"/>
                                        </p:tgtEl>
                                      </p:cBhvr>
                                    </p:animEffect>
                                    <p:anim calcmode="lin" valueType="num">
                                      <p:cBhvr>
                                        <p:cTn id="169" dur="2000" fill="hold"/>
                                        <p:tgtEl>
                                          <p:spTgt spid="89"/>
                                        </p:tgtEl>
                                        <p:attrNameLst>
                                          <p:attrName>style.rotation</p:attrName>
                                        </p:attrNameLst>
                                      </p:cBhvr>
                                      <p:tavLst>
                                        <p:tav tm="0">
                                          <p:val>
                                            <p:fltVal val="720"/>
                                          </p:val>
                                        </p:tav>
                                        <p:tav tm="100000">
                                          <p:val>
                                            <p:fltVal val="0"/>
                                          </p:val>
                                        </p:tav>
                                      </p:tavLst>
                                    </p:anim>
                                    <p:anim calcmode="lin" valueType="num">
                                      <p:cBhvr>
                                        <p:cTn id="170" dur="2000" fill="hold"/>
                                        <p:tgtEl>
                                          <p:spTgt spid="89"/>
                                        </p:tgtEl>
                                        <p:attrNameLst>
                                          <p:attrName>ppt_h</p:attrName>
                                        </p:attrNameLst>
                                      </p:cBhvr>
                                      <p:tavLst>
                                        <p:tav tm="0">
                                          <p:val>
                                            <p:fltVal val="0"/>
                                          </p:val>
                                        </p:tav>
                                        <p:tav tm="100000">
                                          <p:val>
                                            <p:strVal val="#ppt_h"/>
                                          </p:val>
                                        </p:tav>
                                      </p:tavLst>
                                    </p:anim>
                                    <p:anim calcmode="lin" valueType="num">
                                      <p:cBhvr>
                                        <p:cTn id="171" dur="2000" fill="hold"/>
                                        <p:tgtEl>
                                          <p:spTgt spid="89"/>
                                        </p:tgtEl>
                                        <p:attrNameLst>
                                          <p:attrName>ppt_w</p:attrName>
                                        </p:attrNameLst>
                                      </p:cBhvr>
                                      <p:tavLst>
                                        <p:tav tm="0">
                                          <p:val>
                                            <p:fltVal val="0"/>
                                          </p:val>
                                        </p:tav>
                                        <p:tav tm="100000">
                                          <p:val>
                                            <p:strVal val="#ppt_w"/>
                                          </p:val>
                                        </p:tav>
                                      </p:tavLst>
                                    </p:anim>
                                  </p:childTnLst>
                                </p:cTn>
                              </p:par>
                              <p:par>
                                <p:cTn id="172" presetID="35" presetClass="entr" presetSubtype="0" fill="hold" grpId="0" nodeType="withEffect">
                                  <p:stCondLst>
                                    <p:cond delay="0"/>
                                  </p:stCondLst>
                                  <p:childTnLst>
                                    <p:set>
                                      <p:cBhvr>
                                        <p:cTn id="173" dur="1" fill="hold">
                                          <p:stCondLst>
                                            <p:cond delay="0"/>
                                          </p:stCondLst>
                                        </p:cTn>
                                        <p:tgtEl>
                                          <p:spTgt spid="88"/>
                                        </p:tgtEl>
                                        <p:attrNameLst>
                                          <p:attrName>style.visibility</p:attrName>
                                        </p:attrNameLst>
                                      </p:cBhvr>
                                      <p:to>
                                        <p:strVal val="visible"/>
                                      </p:to>
                                    </p:set>
                                    <p:animEffect transition="in" filter="fade">
                                      <p:cBhvr>
                                        <p:cTn id="174" dur="2000"/>
                                        <p:tgtEl>
                                          <p:spTgt spid="88"/>
                                        </p:tgtEl>
                                      </p:cBhvr>
                                    </p:animEffect>
                                    <p:anim calcmode="lin" valueType="num">
                                      <p:cBhvr>
                                        <p:cTn id="175" dur="2000" fill="hold"/>
                                        <p:tgtEl>
                                          <p:spTgt spid="88"/>
                                        </p:tgtEl>
                                        <p:attrNameLst>
                                          <p:attrName>style.rotation</p:attrName>
                                        </p:attrNameLst>
                                      </p:cBhvr>
                                      <p:tavLst>
                                        <p:tav tm="0">
                                          <p:val>
                                            <p:fltVal val="720"/>
                                          </p:val>
                                        </p:tav>
                                        <p:tav tm="100000">
                                          <p:val>
                                            <p:fltVal val="0"/>
                                          </p:val>
                                        </p:tav>
                                      </p:tavLst>
                                    </p:anim>
                                    <p:anim calcmode="lin" valueType="num">
                                      <p:cBhvr>
                                        <p:cTn id="176" dur="2000" fill="hold"/>
                                        <p:tgtEl>
                                          <p:spTgt spid="88"/>
                                        </p:tgtEl>
                                        <p:attrNameLst>
                                          <p:attrName>ppt_h</p:attrName>
                                        </p:attrNameLst>
                                      </p:cBhvr>
                                      <p:tavLst>
                                        <p:tav tm="0">
                                          <p:val>
                                            <p:fltVal val="0"/>
                                          </p:val>
                                        </p:tav>
                                        <p:tav tm="100000">
                                          <p:val>
                                            <p:strVal val="#ppt_h"/>
                                          </p:val>
                                        </p:tav>
                                      </p:tavLst>
                                    </p:anim>
                                    <p:anim calcmode="lin" valueType="num">
                                      <p:cBhvr>
                                        <p:cTn id="177" dur="2000" fill="hold"/>
                                        <p:tgtEl>
                                          <p:spTgt spid="88"/>
                                        </p:tgtEl>
                                        <p:attrNameLst>
                                          <p:attrName>ppt_w</p:attrName>
                                        </p:attrNameLst>
                                      </p:cBhvr>
                                      <p:tavLst>
                                        <p:tav tm="0">
                                          <p:val>
                                            <p:fltVal val="0"/>
                                          </p:val>
                                        </p:tav>
                                        <p:tav tm="100000">
                                          <p:val>
                                            <p:strVal val="#ppt_w"/>
                                          </p:val>
                                        </p:tav>
                                      </p:tavLst>
                                    </p:anim>
                                  </p:childTnLst>
                                </p:cTn>
                              </p:par>
                              <p:par>
                                <p:cTn id="178" presetID="10" presetClass="entr" presetSubtype="0" fill="hold" nodeType="withEffect">
                                  <p:stCondLst>
                                    <p:cond delay="0"/>
                                  </p:stCondLst>
                                  <p:childTnLst>
                                    <p:set>
                                      <p:cBhvr>
                                        <p:cTn id="179" dur="1" fill="hold">
                                          <p:stCondLst>
                                            <p:cond delay="0"/>
                                          </p:stCondLst>
                                        </p:cTn>
                                        <p:tgtEl>
                                          <p:spTgt spid="26"/>
                                        </p:tgtEl>
                                        <p:attrNameLst>
                                          <p:attrName>style.visibility</p:attrName>
                                        </p:attrNameLst>
                                      </p:cBhvr>
                                      <p:to>
                                        <p:strVal val="visible"/>
                                      </p:to>
                                    </p:set>
                                    <p:animEffect transition="in" filter="fade">
                                      <p:cBhvr>
                                        <p:cTn id="180" dur="500"/>
                                        <p:tgtEl>
                                          <p:spTgt spid="26"/>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45"/>
                                        </p:tgtEl>
                                        <p:attrNameLst>
                                          <p:attrName>style.visibility</p:attrName>
                                        </p:attrNameLst>
                                      </p:cBhvr>
                                      <p:to>
                                        <p:strVal val="visible"/>
                                      </p:to>
                                    </p:set>
                                    <p:animEffect transition="in" filter="fade">
                                      <p:cBhvr>
                                        <p:cTn id="185" dur="500"/>
                                        <p:tgtEl>
                                          <p:spTgt spid="45"/>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44"/>
                                        </p:tgtEl>
                                        <p:attrNameLst>
                                          <p:attrName>style.visibility</p:attrName>
                                        </p:attrNameLst>
                                      </p:cBhvr>
                                      <p:to>
                                        <p:strVal val="visible"/>
                                      </p:to>
                                    </p:set>
                                    <p:animEffect transition="in" filter="fade">
                                      <p:cBhvr>
                                        <p:cTn id="188" dur="500"/>
                                        <p:tgtEl>
                                          <p:spTgt spid="44"/>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40"/>
                                        </p:tgtEl>
                                        <p:attrNameLst>
                                          <p:attrName>style.visibility</p:attrName>
                                        </p:attrNameLst>
                                      </p:cBhvr>
                                      <p:to>
                                        <p:strVal val="visible"/>
                                      </p:to>
                                    </p:set>
                                    <p:animEffect transition="in" filter="fade">
                                      <p:cBhvr>
                                        <p:cTn id="191" dur="500"/>
                                        <p:tgtEl>
                                          <p:spTgt spid="40"/>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39"/>
                                        </p:tgtEl>
                                        <p:attrNameLst>
                                          <p:attrName>style.visibility</p:attrName>
                                        </p:attrNameLst>
                                      </p:cBhvr>
                                      <p:to>
                                        <p:strVal val="visible"/>
                                      </p:to>
                                    </p:set>
                                    <p:animEffect transition="in" filter="fade">
                                      <p:cBhvr>
                                        <p:cTn id="194" dur="500"/>
                                        <p:tgtEl>
                                          <p:spTgt spid="39"/>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42"/>
                                        </p:tgtEl>
                                        <p:attrNameLst>
                                          <p:attrName>style.visibility</p:attrName>
                                        </p:attrNameLst>
                                      </p:cBhvr>
                                      <p:to>
                                        <p:strVal val="visible"/>
                                      </p:to>
                                    </p:set>
                                    <p:animEffect transition="in" filter="fade">
                                      <p:cBhvr>
                                        <p:cTn id="200" dur="500"/>
                                        <p:tgtEl>
                                          <p:spTgt spid="42"/>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48"/>
                                        </p:tgtEl>
                                        <p:attrNameLst>
                                          <p:attrName>style.visibility</p:attrName>
                                        </p:attrNameLst>
                                      </p:cBhvr>
                                      <p:to>
                                        <p:strVal val="visible"/>
                                      </p:to>
                                    </p:set>
                                    <p:animEffect transition="in" filter="fade">
                                      <p:cBhvr>
                                        <p:cTn id="203" dur="500"/>
                                        <p:tgtEl>
                                          <p:spTgt spid="48"/>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82"/>
                                        </p:tgtEl>
                                        <p:attrNameLst>
                                          <p:attrName>style.visibility</p:attrName>
                                        </p:attrNameLst>
                                      </p:cBhvr>
                                      <p:to>
                                        <p:strVal val="visible"/>
                                      </p:to>
                                    </p:set>
                                    <p:animEffect transition="in" filter="fade">
                                      <p:cBhvr>
                                        <p:cTn id="208" dur="500"/>
                                        <p:tgtEl>
                                          <p:spTgt spid="82"/>
                                        </p:tgtEl>
                                      </p:cBhvr>
                                    </p:animEffect>
                                  </p:childTnLst>
                                </p:cTn>
                              </p:par>
                              <p:par>
                                <p:cTn id="209" presetID="10" presetClass="entr" presetSubtype="0" fill="hold" nodeType="withEffect">
                                  <p:stCondLst>
                                    <p:cond delay="0"/>
                                  </p:stCondLst>
                                  <p:childTnLst>
                                    <p:set>
                                      <p:cBhvr>
                                        <p:cTn id="210" dur="1" fill="hold">
                                          <p:stCondLst>
                                            <p:cond delay="0"/>
                                          </p:stCondLst>
                                        </p:cTn>
                                        <p:tgtEl>
                                          <p:spTgt spid="83"/>
                                        </p:tgtEl>
                                        <p:attrNameLst>
                                          <p:attrName>style.visibility</p:attrName>
                                        </p:attrNameLst>
                                      </p:cBhvr>
                                      <p:to>
                                        <p:strVal val="visible"/>
                                      </p:to>
                                    </p:set>
                                    <p:animEffect transition="in" filter="fade">
                                      <p:cBhvr>
                                        <p:cTn id="211" dur="500"/>
                                        <p:tgtEl>
                                          <p:spTgt spid="83"/>
                                        </p:tgtEl>
                                      </p:cBhvr>
                                    </p:animEffect>
                                  </p:childTnLst>
                                </p:cTn>
                              </p:par>
                              <p:par>
                                <p:cTn id="212" presetID="10" presetClass="entr" presetSubtype="0" fill="hold" nodeType="withEffect">
                                  <p:stCondLst>
                                    <p:cond delay="0"/>
                                  </p:stCondLst>
                                  <p:childTnLst>
                                    <p:set>
                                      <p:cBhvr>
                                        <p:cTn id="213" dur="1" fill="hold">
                                          <p:stCondLst>
                                            <p:cond delay="0"/>
                                          </p:stCondLst>
                                        </p:cTn>
                                        <p:tgtEl>
                                          <p:spTgt spid="81"/>
                                        </p:tgtEl>
                                        <p:attrNameLst>
                                          <p:attrName>style.visibility</p:attrName>
                                        </p:attrNameLst>
                                      </p:cBhvr>
                                      <p:to>
                                        <p:strVal val="visible"/>
                                      </p:to>
                                    </p:set>
                                    <p:animEffect transition="in" filter="fade">
                                      <p:cBhvr>
                                        <p:cTn id="214" dur="500"/>
                                        <p:tgtEl>
                                          <p:spTgt spid="81"/>
                                        </p:tgtEl>
                                      </p:cBhvr>
                                    </p:animEffect>
                                  </p:childTnLst>
                                </p:cTn>
                              </p:par>
                              <p:par>
                                <p:cTn id="215" presetID="10" presetClass="entr" presetSubtype="0" fill="hold" nodeType="withEffect">
                                  <p:stCondLst>
                                    <p:cond delay="0"/>
                                  </p:stCondLst>
                                  <p:childTnLst>
                                    <p:set>
                                      <p:cBhvr>
                                        <p:cTn id="216" dur="1" fill="hold">
                                          <p:stCondLst>
                                            <p:cond delay="0"/>
                                          </p:stCondLst>
                                        </p:cTn>
                                        <p:tgtEl>
                                          <p:spTgt spid="84"/>
                                        </p:tgtEl>
                                        <p:attrNameLst>
                                          <p:attrName>style.visibility</p:attrName>
                                        </p:attrNameLst>
                                      </p:cBhvr>
                                      <p:to>
                                        <p:strVal val="visible"/>
                                      </p:to>
                                    </p:set>
                                    <p:animEffect transition="in" filter="fade">
                                      <p:cBhvr>
                                        <p:cTn id="21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p:bldP spid="28" grpId="0" animBg="1"/>
      <p:bldP spid="29" grpId="0"/>
      <p:bldP spid="37" grpId="0" animBg="1"/>
      <p:bldP spid="38" grpId="0"/>
      <p:bldP spid="39" grpId="0" animBg="1"/>
      <p:bldP spid="40" grpId="0" animBg="1"/>
      <p:bldP spid="41" grpId="0" animBg="1"/>
      <p:bldP spid="42" grpId="0" animBg="1"/>
      <p:bldP spid="43" grpId="0" animBg="1"/>
      <p:bldP spid="44" grpId="0" animBg="1"/>
      <p:bldP spid="45" grpId="0" animBg="1"/>
      <p:bldP spid="48" grpId="0" animBg="1"/>
      <p:bldP spid="49" grpId="0"/>
      <p:bldP spid="50" grpId="0"/>
      <p:bldP spid="61" grpId="0" animBg="1"/>
      <p:bldP spid="62" grpId="0" animBg="1"/>
      <p:bldP spid="77" grpId="0" animBg="1"/>
      <p:bldP spid="88" grpId="0" animBg="1"/>
      <p:bldP spid="90" grpId="0"/>
    </p:bldLst>
  </p:timing>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WMO_WHITE_Powerpoint_en_fr</Template>
  <TotalTime>984</TotalTime>
  <Words>681</Words>
  <Application>Microsoft Office PowerPoint</Application>
  <PresentationFormat>Presentazione su schermo (4:3)</PresentationFormat>
  <Paragraphs>177</Paragraphs>
  <Slides>26</Slides>
  <Notes>2</Notes>
  <HiddenSlides>0</HiddenSlides>
  <MMClips>0</MMClips>
  <ScaleCrop>false</ScaleCrop>
  <HeadingPairs>
    <vt:vector size="4" baseType="variant">
      <vt:variant>
        <vt:lpstr>Tema</vt:lpstr>
      </vt:variant>
      <vt:variant>
        <vt:i4>1</vt:i4>
      </vt:variant>
      <vt:variant>
        <vt:lpstr>Titoli diapositive</vt:lpstr>
      </vt:variant>
      <vt:variant>
        <vt:i4>26</vt:i4>
      </vt:variant>
    </vt:vector>
  </HeadingPairs>
  <TitlesOfParts>
    <vt:vector size="27" baseType="lpstr">
      <vt:lpstr>WMO_WHITE_Powerpoint_en_fr</vt:lpstr>
      <vt:lpstr>Diapositiva 1</vt:lpstr>
      <vt:lpstr>WMO INTEGRATED GLOBAL OBSERVING SYSTEM (WIGOS) and WMO HYDROLOGICAL OBSERVING SYSTEM (WHOS)</vt:lpstr>
      <vt:lpstr>Diapositiva 3</vt:lpstr>
      <vt:lpstr>Diapositiva 4</vt:lpstr>
      <vt:lpstr>Diapositiva 5</vt:lpstr>
      <vt:lpstr>Diapositiva 6</vt:lpstr>
      <vt:lpstr>WHOS SUPPLY-CHAIN MODEL</vt:lpstr>
      <vt:lpstr>Diapositiva 8</vt:lpstr>
      <vt:lpstr>WHOS supply-chain SECO</vt:lpstr>
      <vt:lpstr>Diapositiva 10</vt:lpstr>
      <vt:lpstr>Diapositiva 11</vt:lpstr>
      <vt:lpstr>Diapositiva 12</vt:lpstr>
      <vt:lpstr>Diapositiva 13</vt:lpstr>
      <vt:lpstr>Diapositiva 14</vt:lpstr>
      <vt:lpstr>WHOS and OSCAR</vt:lpstr>
      <vt:lpstr>Diapositiva 16</vt:lpstr>
      <vt:lpstr>Diapositiva 17</vt:lpstr>
      <vt:lpstr>WHOS Plata System Overview</vt:lpstr>
      <vt:lpstr>Plata Broker Configuration at INMET</vt:lpstr>
      <vt:lpstr>WHOS ontology service</vt:lpstr>
      <vt:lpstr>Semantic enhanced search</vt:lpstr>
      <vt:lpstr>Diapositiva 22</vt:lpstr>
      <vt:lpstr>Diapositiva 23</vt:lpstr>
      <vt:lpstr>A flagship under construction: HydroSOS</vt:lpstr>
      <vt:lpstr>Diapositiva 25</vt:lpstr>
      <vt:lpstr>Diapositiva 26</vt:lpstr>
    </vt:vector>
  </TitlesOfParts>
  <Company>World Meteorological Organization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Thomas</dc:creator>
  <cp:lastModifiedBy>Your User Name</cp:lastModifiedBy>
  <cp:revision>187</cp:revision>
  <dcterms:created xsi:type="dcterms:W3CDTF">2016-08-17T13:13:24Z</dcterms:created>
  <dcterms:modified xsi:type="dcterms:W3CDTF">2019-01-24T21:13:46Z</dcterms:modified>
</cp:coreProperties>
</file>